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gif" ContentType="image/gif"/>
  <Default Extension="mp4" ContentType="video/mp4"/>
  <Default Extension="wmv" ContentType="video/x-ms-wm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5.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theme/themeOverride3.xml" ContentType="application/vnd.openxmlformats-officedocument.themeOverride+xml"/>
  <Override PartName="/ppt/notesSlides/notesSlide3.xml" ContentType="application/vnd.openxmlformats-officedocument.presentationml.notesSlide+xml"/>
  <Override PartName="/ppt/theme/themeOverride4.xml" ContentType="application/vnd.openxmlformats-officedocument.themeOverride+xml"/>
  <Override PartName="/ppt/notesSlides/notesSlide4.xml" ContentType="application/vnd.openxmlformats-officedocument.presentationml.notesSlide+xml"/>
  <Override PartName="/ppt/theme/themeOverride5.xml" ContentType="application/vnd.openxmlformats-officedocument.themeOverride+xml"/>
  <Override PartName="/ppt/notesSlides/notesSlide5.xml" ContentType="application/vnd.openxmlformats-officedocument.presentationml.notesSlide+xml"/>
  <Override PartName="/ppt/theme/themeOverride6.xml" ContentType="application/vnd.openxmlformats-officedocument.themeOverride+xml"/>
  <Override PartName="/ppt/notesSlides/notesSlide6.xml" ContentType="application/vnd.openxmlformats-officedocument.presentationml.notesSlide+xml"/>
  <Override PartName="/ppt/theme/themeOverride7.xml" ContentType="application/vnd.openxmlformats-officedocument.themeOverride+xml"/>
  <Override PartName="/ppt/notesSlides/notesSlide7.xml" ContentType="application/vnd.openxmlformats-officedocument.presentationml.notesSlide+xml"/>
  <Override PartName="/ppt/theme/themeOverride8.xml" ContentType="application/vnd.openxmlformats-officedocument.themeOverride+xml"/>
  <Override PartName="/ppt/notesSlides/notesSlide8.xml" ContentType="application/vnd.openxmlformats-officedocument.presentationml.notesSlide+xml"/>
  <Override PartName="/ppt/theme/themeOverride9.xml" ContentType="application/vnd.openxmlformats-officedocument.themeOverride+xml"/>
  <Override PartName="/ppt/notesSlides/notesSlide9.xml" ContentType="application/vnd.openxmlformats-officedocument.presentationml.notesSlide+xml"/>
  <Override PartName="/ppt/theme/themeOverride10.xml" ContentType="application/vnd.openxmlformats-officedocument.themeOverr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notesSlides/notesSlide10.xml" ContentType="application/vnd.openxmlformats-officedocument.presentationml.notesSlide+xml"/>
  <Override PartName="/ppt/theme/themeOverride11.xml" ContentType="application/vnd.openxmlformats-officedocument.themeOverride+xml"/>
  <Override PartName="/ppt/notesSlides/notesSlide11.xml" ContentType="application/vnd.openxmlformats-officedocument.presentationml.notesSlide+xml"/>
  <Override PartName="/ppt/theme/themeOverride12.xml" ContentType="application/vnd.openxmlformats-officedocument.themeOverride+xml"/>
  <Override PartName="/ppt/notesSlides/notesSlide12.xml" ContentType="application/vnd.openxmlformats-officedocument.presentationml.notesSlide+xml"/>
  <Override PartName="/ppt/theme/themeOverride13.xml" ContentType="application/vnd.openxmlformats-officedocument.themeOverride+xml"/>
  <Override PartName="/ppt/notesSlides/notesSlide13.xml" ContentType="application/vnd.openxmlformats-officedocument.presentationml.notesSlide+xml"/>
  <Override PartName="/ppt/theme/themeOverride14.xml" ContentType="application/vnd.openxmlformats-officedocument.themeOverride+xml"/>
  <Override PartName="/ppt/notesSlides/notesSlide14.xml" ContentType="application/vnd.openxmlformats-officedocument.presentationml.notesSlide+xml"/>
  <Override PartName="/ppt/theme/themeOverride15.xml" ContentType="application/vnd.openxmlformats-officedocument.themeOverride+xml"/>
  <Override PartName="/ppt/notesSlides/notesSlide15.xml" ContentType="application/vnd.openxmlformats-officedocument.presentationml.notesSlide+xml"/>
  <Override PartName="/ppt/theme/themeOverride16.xml" ContentType="application/vnd.openxmlformats-officedocument.themeOverride+xml"/>
  <Override PartName="/ppt/notesSlides/notesSlide16.xml" ContentType="application/vnd.openxmlformats-officedocument.presentationml.notesSlide+xml"/>
  <Override PartName="/ppt/theme/themeOverride17.xml" ContentType="application/vnd.openxmlformats-officedocument.themeOverride+xml"/>
  <Override PartName="/ppt/notesSlides/notesSlide17.xml" ContentType="application/vnd.openxmlformats-officedocument.presentationml.notesSlide+xml"/>
  <Override PartName="/ppt/theme/themeOverride18.xml" ContentType="application/vnd.openxmlformats-officedocument.themeOverride+xml"/>
  <Override PartName="/ppt/notesSlides/notesSlide18.xml" ContentType="application/vnd.openxmlformats-officedocument.presentationml.notesSlide+xml"/>
  <Override PartName="/ppt/theme/themeOverride19.xml" ContentType="application/vnd.openxmlformats-officedocument.themeOverride+xml"/>
  <Override PartName="/ppt/notesSlides/notesSlide19.xml" ContentType="application/vnd.openxmlformats-officedocument.presentationml.notesSlide+xml"/>
  <Override PartName="/ppt/theme/themeOverride20.xml" ContentType="application/vnd.openxmlformats-officedocument.themeOverride+xml"/>
  <Override PartName="/ppt/notesSlides/notesSlide20.xml" ContentType="application/vnd.openxmlformats-officedocument.presentationml.notesSlide+xml"/>
  <Override PartName="/ppt/theme/themeOverride21.xml" ContentType="application/vnd.openxmlformats-officedocument.themeOverride+xml"/>
  <Override PartName="/ppt/notesSlides/notesSlide21.xml" ContentType="application/vnd.openxmlformats-officedocument.presentationml.notesSlide+xml"/>
  <Override PartName="/ppt/theme/themeOverride22.xml" ContentType="application/vnd.openxmlformats-officedocument.themeOverride+xml"/>
  <Override PartName="/ppt/notesSlides/notesSlide22.xml" ContentType="application/vnd.openxmlformats-officedocument.presentationml.notesSlide+xml"/>
  <Override PartName="/ppt/theme/themeOverride23.xml" ContentType="application/vnd.openxmlformats-officedocument.themeOverride+xml"/>
  <Override PartName="/ppt/notesSlides/notesSlide23.xml" ContentType="application/vnd.openxmlformats-officedocument.presentationml.notesSlide+xml"/>
  <Override PartName="/ppt/theme/themeOverride24.xml" ContentType="application/vnd.openxmlformats-officedocument.themeOverride+xml"/>
  <Override PartName="/ppt/notesSlides/notesSlide24.xml" ContentType="application/vnd.openxmlformats-officedocument.presentationml.notesSlide+xml"/>
  <Override PartName="/ppt/theme/themeOverride25.xml" ContentType="application/vnd.openxmlformats-officedocument.themeOverride+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notesSlides/notesSlide25.xml" ContentType="application/vnd.openxmlformats-officedocument.presentationml.notesSlide+xml"/>
  <Override PartName="/ppt/theme/themeOverride26.xml" ContentType="application/vnd.openxmlformats-officedocument.themeOverride+xml"/>
  <Override PartName="/ppt/notesSlides/notesSlide26.xml" ContentType="application/vnd.openxmlformats-officedocument.presentationml.notesSlide+xml"/>
  <Override PartName="/ppt/theme/themeOverride27.xml" ContentType="application/vnd.openxmlformats-officedocument.themeOverride+xml"/>
  <Override PartName="/ppt/notesSlides/notesSlide27.xml" ContentType="application/vnd.openxmlformats-officedocument.presentationml.notesSlide+xml"/>
  <Override PartName="/ppt/theme/themeOverride28.xml" ContentType="application/vnd.openxmlformats-officedocument.themeOverride+xml"/>
  <Override PartName="/ppt/tags/tag55.xml" ContentType="application/vnd.openxmlformats-officedocument.presentationml.tags+xml"/>
  <Override PartName="/ppt/notesSlides/notesSlide28.xml" ContentType="application/vnd.openxmlformats-officedocument.presentationml.notesSlide+xml"/>
  <Override PartName="/ppt/theme/themeOverride29.xml" ContentType="application/vnd.openxmlformats-officedocument.themeOverride+xml"/>
  <Override PartName="/ppt/notesSlides/notesSlide29.xml" ContentType="application/vnd.openxmlformats-officedocument.presentationml.notesSlide+xml"/>
  <Override PartName="/ppt/theme/themeOverride30.xml" ContentType="application/vnd.openxmlformats-officedocument.themeOverride+xml"/>
  <Override PartName="/ppt/notesSlides/notesSlide30.xml" ContentType="application/vnd.openxmlformats-officedocument.presentationml.notesSlide+xml"/>
  <Override PartName="/ppt/theme/themeOverride31.xml" ContentType="application/vnd.openxmlformats-officedocument.themeOverride+xml"/>
  <Override PartName="/ppt/notesSlides/notesSlide31.xml" ContentType="application/vnd.openxmlformats-officedocument.presentationml.notesSlide+xml"/>
  <Override PartName="/ppt/theme/themeOverride32.xml" ContentType="application/vnd.openxmlformats-officedocument.themeOverride+xml"/>
  <Override PartName="/ppt/notesSlides/notesSlide32.xml" ContentType="application/vnd.openxmlformats-officedocument.presentationml.notesSlide+xml"/>
  <Override PartName="/ppt/theme/themeOverride33.xml" ContentType="application/vnd.openxmlformats-officedocument.themeOverride+xml"/>
  <Override PartName="/ppt/notesSlides/notesSlide33.xml" ContentType="application/vnd.openxmlformats-officedocument.presentationml.notesSlide+xml"/>
  <Override PartName="/ppt/theme/themeOverride34.xml" ContentType="application/vnd.openxmlformats-officedocument.themeOverride+xml"/>
  <Override PartName="/ppt/notesSlides/notesSlide34.xml" ContentType="application/vnd.openxmlformats-officedocument.presentationml.notesSlide+xml"/>
  <Override PartName="/ppt/theme/themeOverride35.xml" ContentType="application/vnd.openxmlformats-officedocument.themeOverride+xml"/>
  <Override PartName="/ppt/notesSlides/notesSlide35.xml" ContentType="application/vnd.openxmlformats-officedocument.presentationml.notesSlide+xml"/>
  <Override PartName="/ppt/theme/themeOverride36.xml" ContentType="application/vnd.openxmlformats-officedocument.themeOverride+xml"/>
  <Override PartName="/ppt/notesSlides/notesSlide36.xml" ContentType="application/vnd.openxmlformats-officedocument.presentationml.notesSlide+xml"/>
  <Override PartName="/ppt/theme/themeOverride37.xml" ContentType="application/vnd.openxmlformats-officedocument.themeOverride+xml"/>
  <Override PartName="/ppt/notesSlides/notesSlide37.xml" ContentType="application/vnd.openxmlformats-officedocument.presentationml.notesSlide+xml"/>
  <Override PartName="/ppt/theme/themeOverride38.xml" ContentType="application/vnd.openxmlformats-officedocument.themeOverride+xml"/>
  <Override PartName="/ppt/notesSlides/notesSlide38.xml" ContentType="application/vnd.openxmlformats-officedocument.presentationml.notesSlide+xml"/>
  <Override PartName="/ppt/theme/themeOverride39.xml" ContentType="application/vnd.openxmlformats-officedocument.themeOverride+xml"/>
  <Override PartName="/ppt/notesSlides/notesSlide39.xml" ContentType="application/vnd.openxmlformats-officedocument.presentationml.notesSlide+xml"/>
  <Override PartName="/ppt/theme/themeOverride40.xml" ContentType="application/vnd.openxmlformats-officedocument.themeOverride+xml"/>
  <Override PartName="/ppt/notesSlides/notesSlide40.xml" ContentType="application/vnd.openxmlformats-officedocument.presentationml.notesSlide+xml"/>
  <Override PartName="/ppt/theme/themeOverride41.xml" ContentType="application/vnd.openxmlformats-officedocument.themeOverride+xml"/>
  <Override PartName="/ppt/notesSlides/notesSlide41.xml" ContentType="application/vnd.openxmlformats-officedocument.presentationml.notesSlide+xml"/>
  <Override PartName="/ppt/theme/themeOverride42.xml" ContentType="application/vnd.openxmlformats-officedocument.themeOverride+xml"/>
  <Override PartName="/ppt/notesSlides/notesSlide42.xml" ContentType="application/vnd.openxmlformats-officedocument.presentationml.notesSlide+xml"/>
  <Override PartName="/ppt/theme/themeOverride43.xml" ContentType="application/vnd.openxmlformats-officedocument.themeOverride+xml"/>
  <Override PartName="/ppt/notesSlides/notesSlide43.xml" ContentType="application/vnd.openxmlformats-officedocument.presentationml.notesSlide+xml"/>
  <Override PartName="/ppt/theme/themeOverride44.xml" ContentType="application/vnd.openxmlformats-officedocument.themeOverride+xml"/>
  <Override PartName="/ppt/notesSlides/notesSlide44.xml" ContentType="application/vnd.openxmlformats-officedocument.presentationml.notesSlide+xml"/>
  <Override PartName="/ppt/theme/themeOverride45.xml" ContentType="application/vnd.openxmlformats-officedocument.themeOverride+xml"/>
  <Override PartName="/ppt/notesSlides/notesSlide45.xml" ContentType="application/vnd.openxmlformats-officedocument.presentationml.notesSlide+xml"/>
  <Override PartName="/ppt/theme/themeOverride46.xml" ContentType="application/vnd.openxmlformats-officedocument.themeOverride+xml"/>
  <Override PartName="/ppt/notesSlides/notesSlide46.xml" ContentType="application/vnd.openxmlformats-officedocument.presentationml.notesSlide+xml"/>
  <Override PartName="/ppt/theme/themeOverride47.xml" ContentType="application/vnd.openxmlformats-officedocument.themeOverride+xml"/>
  <Override PartName="/ppt/notesSlides/notesSlide47.xml" ContentType="application/vnd.openxmlformats-officedocument.presentationml.notesSlide+xml"/>
  <Override PartName="/ppt/theme/themeOverride48.xml" ContentType="application/vnd.openxmlformats-officedocument.themeOverride+xml"/>
  <Override PartName="/ppt/notesSlides/notesSlide48.xml" ContentType="application/vnd.openxmlformats-officedocument.presentationml.notesSlide+xml"/>
  <Override PartName="/ppt/theme/themeOverride49.xml" ContentType="application/vnd.openxmlformats-officedocument.themeOverride+xml"/>
  <Override PartName="/ppt/notesSlides/notesSlide49.xml" ContentType="application/vnd.openxmlformats-officedocument.presentationml.notesSlide+xml"/>
  <Override PartName="/ppt/theme/themeOverride50.xml" ContentType="application/vnd.openxmlformats-officedocument.themeOverride+xml"/>
  <Override PartName="/ppt/notesSlides/notesSlide50.xml" ContentType="application/vnd.openxmlformats-officedocument.presentationml.notesSlide+xml"/>
  <Override PartName="/ppt/theme/themeOverride51.xml" ContentType="application/vnd.openxmlformats-officedocument.themeOverride+xml"/>
  <Override PartName="/ppt/notesSlides/notesSlide51.xml" ContentType="application/vnd.openxmlformats-officedocument.presentationml.notesSlide+xml"/>
  <Override PartName="/ppt/theme/themeOverride52.xml" ContentType="application/vnd.openxmlformats-officedocument.themeOverride+xml"/>
  <Override PartName="/ppt/notesSlides/notesSlide52.xml" ContentType="application/vnd.openxmlformats-officedocument.presentationml.notesSlide+xml"/>
  <Override PartName="/ppt/theme/themeOverride53.xml" ContentType="application/vnd.openxmlformats-officedocument.themeOverride+xml"/>
  <Override PartName="/ppt/notesSlides/notesSlide53.xml" ContentType="application/vnd.openxmlformats-officedocument.presentationml.notesSlide+xml"/>
  <Override PartName="/ppt/theme/themeOverride54.xml" ContentType="application/vnd.openxmlformats-officedocument.themeOverride+xml"/>
  <Override PartName="/ppt/notesSlides/notesSlide54.xml" ContentType="application/vnd.openxmlformats-officedocument.presentationml.notesSlide+xml"/>
  <Override PartName="/ppt/theme/themeOverride55.xml" ContentType="application/vnd.openxmlformats-officedocument.themeOverride+xml"/>
  <Override PartName="/ppt/notesSlides/notesSlide5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6" r:id="rId3"/>
    <p:sldMasterId id="2147483692" r:id="rId4"/>
    <p:sldMasterId id="2147483708" r:id="rId5"/>
    <p:sldMasterId id="2147483724" r:id="rId6"/>
  </p:sldMasterIdLst>
  <p:notesMasterIdLst>
    <p:notesMasterId r:id="rId62"/>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324" r:id="rId20"/>
    <p:sldId id="270" r:id="rId21"/>
    <p:sldId id="271" r:id="rId22"/>
    <p:sldId id="272" r:id="rId23"/>
    <p:sldId id="273" r:id="rId24"/>
    <p:sldId id="322" r:id="rId25"/>
    <p:sldId id="323" r:id="rId26"/>
    <p:sldId id="276" r:id="rId27"/>
    <p:sldId id="318" r:id="rId28"/>
    <p:sldId id="277" r:id="rId29"/>
    <p:sldId id="278" r:id="rId30"/>
    <p:sldId id="279" r:id="rId31"/>
    <p:sldId id="280" r:id="rId32"/>
    <p:sldId id="281" r:id="rId33"/>
    <p:sldId id="282" r:id="rId34"/>
    <p:sldId id="283" r:id="rId35"/>
    <p:sldId id="325" r:id="rId36"/>
    <p:sldId id="319" r:id="rId37"/>
    <p:sldId id="294" r:id="rId38"/>
    <p:sldId id="295" r:id="rId39"/>
    <p:sldId id="296" r:id="rId40"/>
    <p:sldId id="326" r:id="rId41"/>
    <p:sldId id="298" r:id="rId42"/>
    <p:sldId id="299" r:id="rId43"/>
    <p:sldId id="300" r:id="rId44"/>
    <p:sldId id="301" r:id="rId45"/>
    <p:sldId id="302" r:id="rId46"/>
    <p:sldId id="304" r:id="rId47"/>
    <p:sldId id="303" r:id="rId48"/>
    <p:sldId id="305" r:id="rId49"/>
    <p:sldId id="327" r:id="rId50"/>
    <p:sldId id="307" r:id="rId51"/>
    <p:sldId id="308" r:id="rId52"/>
    <p:sldId id="309" r:id="rId53"/>
    <p:sldId id="310" r:id="rId54"/>
    <p:sldId id="311" r:id="rId55"/>
    <p:sldId id="312" r:id="rId56"/>
    <p:sldId id="313" r:id="rId57"/>
    <p:sldId id="314" r:id="rId58"/>
    <p:sldId id="315" r:id="rId59"/>
    <p:sldId id="316" r:id="rId60"/>
    <p:sldId id="317" r:id="rId61"/>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30" autoAdjust="0"/>
    <p:restoredTop sz="96387" autoAdjust="0"/>
  </p:normalViewPr>
  <p:slideViewPr>
    <p:cSldViewPr snapToGrid="0">
      <p:cViewPr varScale="1">
        <p:scale>
          <a:sx n="107" d="100"/>
          <a:sy n="107" d="100"/>
        </p:scale>
        <p:origin x="558" y="11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presProps" Target="presProps.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61" Type="http://schemas.openxmlformats.org/officeDocument/2006/relationships/slide" Target="slides/slide55.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41BF04-4110-451F-B16E-B16DE32C829C}" type="datetimeFigureOut">
              <a:rPr lang="zh-CN" altLang="en-US" smtClean="0"/>
              <a:t>2019-12-6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515762-A894-4BBA-9A8B-F853CAD49A0A}" type="slidenum">
              <a:rPr lang="zh-CN" altLang="en-US" smtClean="0"/>
              <a:t>‹#›</a:t>
            </a:fld>
            <a:endParaRPr lang="zh-CN" altLang="en-US"/>
          </a:p>
        </p:txBody>
      </p:sp>
    </p:spTree>
    <p:extLst>
      <p:ext uri="{BB962C8B-B14F-4D97-AF65-F5344CB8AC3E}">
        <p14:creationId xmlns:p14="http://schemas.microsoft.com/office/powerpoint/2010/main" val="4209420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dirty="0" smtClean="0"/>
              <a:t>各位领导、老师大家好，今天由我给各位介绍一下大华智慧校园的整体解决方案</a:t>
            </a:r>
            <a:endParaRPr lang="en-US" altLang="zh-CN" dirty="0" smtClean="0"/>
          </a:p>
          <a:p>
            <a:r>
              <a:rPr lang="zh-CN" altLang="en-US" dirty="0" smtClean="0"/>
              <a:t>方案涵盖了校园安保、后勤、教学及校园大数据平台四个部分，我将逐一为各位解析呈现。</a:t>
            </a:r>
          </a:p>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1</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664582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2</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263496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3</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051255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dirty="0" smtClean="0"/>
              <a:t>近几年，国家教育部多次出台相关教育信息化建设文件，</a:t>
            </a:r>
            <a:r>
              <a:rPr lang="en-US" altLang="zh-CN" dirty="0" smtClean="0"/>
              <a:t>16</a:t>
            </a:r>
            <a:r>
              <a:rPr lang="zh-CN" altLang="en-US" dirty="0" smtClean="0"/>
              <a:t>年</a:t>
            </a:r>
            <a:r>
              <a:rPr lang="en-US" altLang="zh-CN" dirty="0" smtClean="0"/>
              <a:t>…</a:t>
            </a:r>
          </a:p>
          <a:p>
            <a:r>
              <a:rPr lang="zh-CN" altLang="en-US" dirty="0" smtClean="0"/>
              <a:t>让我们来详细看一下智慧校园建设框架的具体内容</a:t>
            </a:r>
            <a:endParaRPr lang="en-US" altLang="zh-CN" dirty="0" smtClean="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4</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659082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en-US" altLang="zh-CN" dirty="0"/>
              <a:t>1</a:t>
            </a:r>
            <a:r>
              <a:rPr lang="zh-CN" altLang="en-US" dirty="0"/>
              <a:t>、智慧校园总体框架分为基础设施层、支持平台层、应用层、应用终端和信息安全体系</a:t>
            </a:r>
            <a:endParaRPr lang="en-US" altLang="zh-CN" dirty="0"/>
          </a:p>
          <a:p>
            <a:r>
              <a:rPr lang="en-US" altLang="zh-CN" dirty="0"/>
              <a:t>2</a:t>
            </a:r>
            <a:r>
              <a:rPr lang="zh-CN" altLang="en-US" dirty="0"/>
              <a:t>、基础设施层是智慧校园平台的基础设施保障，提供异构通信网络、广泛物联感知和海量数据汇集存储，为智慧校园的各种应用提供基础支持，为大数据挖掘、分析提供数据支撑。它包括校园信息化基础设施、数据库与服务器等。</a:t>
            </a:r>
            <a:endParaRPr lang="en-US" altLang="zh-CN" dirty="0"/>
          </a:p>
          <a:p>
            <a:r>
              <a:rPr lang="en-US" altLang="zh-CN" dirty="0"/>
              <a:t>3</a:t>
            </a:r>
            <a:r>
              <a:rPr lang="zh-CN" altLang="en-US" dirty="0"/>
              <a:t>、支撑平台层是体现智慧校园云计算及其服务能力的核心层，为智慧校园的各类应用服务提供驱动和支撑，包括数据交换、数据处理、数据服务、支撑平台和统一的接口等功能单元。</a:t>
            </a:r>
            <a:endParaRPr lang="en-US" altLang="zh-CN" dirty="0"/>
          </a:p>
          <a:p>
            <a:r>
              <a:rPr lang="en-US" altLang="zh-CN" dirty="0"/>
              <a:t>4</a:t>
            </a:r>
            <a:r>
              <a:rPr lang="zh-CN" altLang="en-US" dirty="0"/>
              <a:t>、应用平台层是智慧校园应用于服务的内容体现，在支撑平台层的基础上，构建智慧校园的环境、资源、管理和服务等应用，为师生员工及设备公众提供泛在服务。包括智慧教学环境、资源、管理、服务四部分；</a:t>
            </a:r>
            <a:endParaRPr lang="en-US" altLang="zh-CN" dirty="0"/>
          </a:p>
          <a:p>
            <a:r>
              <a:rPr lang="en-US" altLang="zh-CN" dirty="0"/>
              <a:t>5</a:t>
            </a:r>
            <a:r>
              <a:rPr lang="zh-CN" altLang="en-US" dirty="0"/>
              <a:t>、信息安全体系是贯穿智慧校园总体框架多个层面的安全保障系统。</a:t>
            </a:r>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5</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4108802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dirty="0"/>
              <a:t>而大华各类解决方案服务于智慧校园的方方面面</a:t>
            </a:r>
            <a:endParaRPr lang="en-US" altLang="zh-CN" dirty="0"/>
          </a:p>
          <a:p>
            <a:r>
              <a:rPr lang="en-US" altLang="zh-CN" dirty="0"/>
              <a:t>1</a:t>
            </a:r>
            <a:r>
              <a:rPr lang="zh-CN" altLang="en-US" dirty="0"/>
              <a:t>、在基础设施层：大华提供各种感知设备，建设校园环境监控、资源录制、管理服务的多维感知设备；</a:t>
            </a:r>
            <a:endParaRPr lang="en-US" altLang="zh-CN" dirty="0"/>
          </a:p>
          <a:p>
            <a:r>
              <a:rPr lang="en-US" altLang="zh-CN" dirty="0"/>
              <a:t>2</a:t>
            </a:r>
            <a:r>
              <a:rPr lang="zh-CN" altLang="en-US" dirty="0"/>
              <a:t>、在支撑平台层：大华基于感知设备的数据、素材提供全智能、全计算的数据整合、分解、挖掘，提供标准接口赋能各类场景化应用；</a:t>
            </a:r>
            <a:endParaRPr lang="en-US" altLang="zh-CN" dirty="0"/>
          </a:p>
          <a:p>
            <a:r>
              <a:rPr lang="en-US" altLang="zh-CN" dirty="0"/>
              <a:t>3</a:t>
            </a:r>
            <a:r>
              <a:rPr lang="zh-CN" altLang="en-US" dirty="0"/>
              <a:t>、在应用平台层：大华提供全覆盖安全保卫应用、教学资源应用、后勤管理应用，为校园运营提供决策依据建设完善的校园服务</a:t>
            </a:r>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6</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40686349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dirty="0" smtClean="0"/>
              <a:t>前面讲到的是智慧校园政策面的建设要求，而校园本身需求痛点，同样对智慧校园建设十分迫切；</a:t>
            </a:r>
            <a:endParaRPr lang="en-US" altLang="zh-CN" dirty="0" smtClean="0"/>
          </a:p>
          <a:p>
            <a:r>
              <a:rPr lang="zh-CN" altLang="en-US" dirty="0" smtClean="0"/>
              <a:t>我们归纳校园安保、后勤、教学、大数据平台方面的需求痛点，而这些痛点都是可以通过技术手段来改善</a:t>
            </a:r>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7</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654210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indent="0" algn="l" defTabSz="914355" rtl="0" eaLnBrk="1" fontAlgn="auto" latinLnBrk="0" hangingPunct="1">
              <a:lnSpc>
                <a:spcPct val="100000"/>
              </a:lnSpc>
              <a:spcBef>
                <a:spcPts val="0"/>
              </a:spcBef>
              <a:spcAft>
                <a:spcPts val="0"/>
              </a:spcAft>
              <a:buClrTx/>
              <a:buSzTx/>
              <a:buFontTx/>
              <a:buNone/>
              <a:tabLst/>
              <a:defRPr/>
            </a:pPr>
            <a:r>
              <a:rPr lang="zh-CN" altLang="en-US" dirty="0" smtClean="0"/>
              <a:t>通过对校园痛点的分析，我们知道，智慧校园建设是由需求和技术两条线来驱动的，业务的实现必须有对应的技术做支撑；</a:t>
            </a:r>
            <a:endParaRPr lang="en-US" altLang="zh-CN" dirty="0" smtClean="0"/>
          </a:p>
          <a:p>
            <a:pPr marL="0" marR="0" indent="0" algn="l" defTabSz="914355" rtl="0" eaLnBrk="1" fontAlgn="auto" latinLnBrk="0" hangingPunct="1">
              <a:lnSpc>
                <a:spcPct val="100000"/>
              </a:lnSpc>
              <a:spcBef>
                <a:spcPts val="0"/>
              </a:spcBef>
              <a:spcAft>
                <a:spcPts val="0"/>
              </a:spcAft>
              <a:buClrTx/>
              <a:buSzTx/>
              <a:buFontTx/>
              <a:buNone/>
              <a:tabLst/>
              <a:defRPr/>
            </a:pPr>
            <a:r>
              <a:rPr lang="zh-CN" altLang="en-US" dirty="0" smtClean="0"/>
              <a:t>早期的信息化</a:t>
            </a:r>
            <a:r>
              <a:rPr lang="en-US" altLang="zh-CN" dirty="0" smtClean="0"/>
              <a:t>1.0</a:t>
            </a:r>
            <a:r>
              <a:rPr lang="zh-CN" altLang="en-US" dirty="0" smtClean="0"/>
              <a:t>建设要求，出现的很多单系统的智能化应用：视频监控、一卡通、门禁等</a:t>
            </a:r>
            <a:endParaRPr lang="en-US" altLang="zh-CN" dirty="0" smtClean="0"/>
          </a:p>
          <a:p>
            <a:pPr marL="0" marR="0" indent="0" algn="l" defTabSz="914355" rtl="0" eaLnBrk="1" fontAlgn="auto" latinLnBrk="0" hangingPunct="1">
              <a:lnSpc>
                <a:spcPct val="100000"/>
              </a:lnSpc>
              <a:spcBef>
                <a:spcPts val="0"/>
              </a:spcBef>
              <a:spcAft>
                <a:spcPts val="0"/>
              </a:spcAft>
              <a:buClrTx/>
              <a:buSzTx/>
              <a:buFontTx/>
              <a:buNone/>
              <a:tabLst/>
              <a:defRPr/>
            </a:pPr>
            <a:r>
              <a:rPr lang="zh-CN" altLang="en-US" dirty="0" smtClean="0"/>
              <a:t>现阶段随着信息化</a:t>
            </a:r>
            <a:r>
              <a:rPr lang="en-US" altLang="zh-CN" dirty="0" smtClean="0"/>
              <a:t>2.0</a:t>
            </a:r>
            <a:r>
              <a:rPr lang="zh-CN" altLang="en-US" dirty="0" smtClean="0"/>
              <a:t>的推进，智能化应用需求不断升级，匹配的智能化应用技术也随之实现。包括人脸管控、行为分析的</a:t>
            </a:r>
            <a:r>
              <a:rPr lang="en-US" altLang="zh-CN" dirty="0" smtClean="0"/>
              <a:t>AI</a:t>
            </a:r>
            <a:r>
              <a:rPr lang="zh-CN" altLang="en-US" dirty="0" smtClean="0"/>
              <a:t>功能</a:t>
            </a:r>
            <a:endParaRPr lang="en-US" altLang="zh-CN" dirty="0" smtClean="0"/>
          </a:p>
          <a:p>
            <a:pPr marL="0" marR="0" indent="0" algn="l" defTabSz="914355" rtl="0" eaLnBrk="1" fontAlgn="auto" latinLnBrk="0" hangingPunct="1">
              <a:lnSpc>
                <a:spcPct val="100000"/>
              </a:lnSpc>
              <a:spcBef>
                <a:spcPts val="0"/>
              </a:spcBef>
              <a:spcAft>
                <a:spcPts val="0"/>
              </a:spcAft>
              <a:buClrTx/>
              <a:buSzTx/>
              <a:buFontTx/>
              <a:buNone/>
              <a:tabLst/>
              <a:defRPr/>
            </a:pPr>
            <a:r>
              <a:rPr lang="zh-CN" altLang="en-US" dirty="0" smtClean="0"/>
              <a:t>未来，智慧校园大数据形态一定会最终形成，还需要不断的探索和努力。</a:t>
            </a:r>
            <a:endParaRPr lang="en-US" altLang="zh-CN" dirty="0" smtClean="0"/>
          </a:p>
          <a:p>
            <a:pPr marL="0" marR="0" indent="0" algn="l" defTabSz="914355" rtl="0" eaLnBrk="1" fontAlgn="auto" latinLnBrk="0" hangingPunct="1">
              <a:lnSpc>
                <a:spcPct val="100000"/>
              </a:lnSpc>
              <a:spcBef>
                <a:spcPts val="0"/>
              </a:spcBef>
              <a:spcAft>
                <a:spcPts val="0"/>
              </a:spcAft>
              <a:buClrTx/>
              <a:buSzTx/>
              <a:buFontTx/>
              <a:buNone/>
              <a:tabLst/>
              <a:defRPr/>
            </a:pPr>
            <a:r>
              <a:rPr lang="zh-CN" altLang="en-US" dirty="0" smtClean="0"/>
              <a:t>同时，我们也看到了学校对于技术实现上的疑问，集成度要求越来越高、</a:t>
            </a:r>
            <a:r>
              <a:rPr lang="en-US" altLang="zh-CN" dirty="0" smtClean="0"/>
              <a:t>AI</a:t>
            </a:r>
            <a:r>
              <a:rPr lang="zh-CN" altLang="en-US" dirty="0" smtClean="0"/>
              <a:t>智能化要求越来越高，大数据应用需求迫切。</a:t>
            </a:r>
            <a:endParaRPr lang="en-US" altLang="zh-CN" dirty="0" smtClean="0"/>
          </a:p>
          <a:p>
            <a:pPr marL="0" marR="0" indent="0" algn="l" defTabSz="914355" rtl="0" eaLnBrk="1" fontAlgn="auto" latinLnBrk="0" hangingPunct="1">
              <a:lnSpc>
                <a:spcPct val="100000"/>
              </a:lnSpc>
              <a:spcBef>
                <a:spcPts val="0"/>
              </a:spcBef>
              <a:spcAft>
                <a:spcPts val="0"/>
              </a:spcAft>
              <a:buClrTx/>
              <a:buSzTx/>
              <a:buFontTx/>
              <a:buNone/>
              <a:tabLst/>
              <a:defRPr/>
            </a:pPr>
            <a:r>
              <a:rPr lang="zh-CN" altLang="en-US" dirty="0" smtClean="0"/>
              <a:t>下面我们就针对各个智能化场景应用提出大华智慧高校的解决方案。</a:t>
            </a:r>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8</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418959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9</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409900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dirty="0" smtClean="0"/>
              <a:t>大华智慧校园方案整体设计思路，是围绕校园实际需求，以师生安全保障、后勤服务管理、教育教学监管为目标进行建设的</a:t>
            </a:r>
            <a:endParaRPr lang="en-US" altLang="zh-CN" dirty="0" smtClean="0"/>
          </a:p>
          <a:p>
            <a:r>
              <a:rPr lang="zh-CN" altLang="en-US" dirty="0" smtClean="0"/>
              <a:t>因此，提出了“一个平台、两大中心”设计思路</a:t>
            </a:r>
          </a:p>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10</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688828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en-US" altLang="zh-CN" dirty="0" smtClean="0"/>
              <a:t>1</a:t>
            </a:r>
            <a:r>
              <a:rPr lang="zh-CN" altLang="en-US" dirty="0" smtClean="0"/>
              <a:t>、以校园大数据平台为基础，涵盖校园泛在感知前端、全智能、全计算处理单元，形成校园各类信息资源池</a:t>
            </a:r>
            <a:endParaRPr lang="en-US" altLang="zh-CN" dirty="0" smtClean="0"/>
          </a:p>
          <a:p>
            <a:r>
              <a:rPr lang="en-US" altLang="zh-CN" dirty="0" smtClean="0"/>
              <a:t>2</a:t>
            </a:r>
            <a:r>
              <a:rPr lang="zh-CN" altLang="en-US" dirty="0" smtClean="0"/>
              <a:t>、通过标准协议接口，建设以校园安全为主的安全中心、以后勤管理和教育教学为主的运营管理中心</a:t>
            </a:r>
            <a:endParaRPr lang="en-US" altLang="zh-CN" dirty="0" smtClean="0"/>
          </a:p>
          <a:p>
            <a:r>
              <a:rPr lang="en-US" altLang="zh-CN" dirty="0" smtClean="0"/>
              <a:t>3</a:t>
            </a:r>
            <a:r>
              <a:rPr lang="zh-CN" altLang="en-US" dirty="0" smtClean="0"/>
              <a:t>、最后服务到校园各类场景化的智能应用，化整为零，延伸校园触角、提升校园管理效率</a:t>
            </a:r>
            <a:endParaRPr lang="en-US" altLang="zh-CN" dirty="0" smtClean="0"/>
          </a:p>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11</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2287849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12</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0941721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13</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264814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14</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8865209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sz="1200" dirty="0">
                <a:solidFill>
                  <a:schemeClr val="bg1"/>
                </a:solidFill>
                <a:latin typeface="微软雅黑" panose="020B0503020204020204" pitchFamily="34" charset="-122"/>
                <a:ea typeface="微软雅黑" panose="020B0503020204020204" pitchFamily="34" charset="-122"/>
              </a:rPr>
              <a:t> </a:t>
            </a:r>
            <a:r>
              <a:rPr lang="zh-CN" altLang="en-US" sz="1200" dirty="0" smtClean="0">
                <a:solidFill>
                  <a:schemeClr val="bg1"/>
                </a:solidFill>
                <a:latin typeface="微软雅黑" panose="020B0503020204020204" pitchFamily="34" charset="-122"/>
                <a:ea typeface="微软雅黑" panose="020B0503020204020204" pitchFamily="34" charset="-122"/>
              </a:rPr>
              <a:t> 之前提到，目前智慧校园建设对集成度要求越来越高，大华通过行业管控平台，对所有应用系统进行统一管控</a:t>
            </a:r>
            <a:endParaRPr lang="en-US" altLang="zh-CN" sz="1200" dirty="0" smtClean="0">
              <a:solidFill>
                <a:schemeClr val="bg1"/>
              </a:solidFill>
              <a:latin typeface="微软雅黑" panose="020B0503020204020204" pitchFamily="34" charset="-122"/>
              <a:ea typeface="微软雅黑" panose="020B0503020204020204" pitchFamily="34" charset="-122"/>
            </a:endParaRPr>
          </a:p>
          <a:p>
            <a:r>
              <a:rPr lang="zh-CN" altLang="en-US" sz="1200" dirty="0" smtClean="0">
                <a:solidFill>
                  <a:schemeClr val="bg1"/>
                </a:solidFill>
                <a:latin typeface="微软雅黑" panose="020B0503020204020204" pitchFamily="34" charset="-122"/>
                <a:ea typeface="微软雅黑" panose="020B0503020204020204" pitchFamily="34" charset="-122"/>
              </a:rPr>
              <a:t>平台包含各类功能模块，接入各类子系统设备进行统一管理</a:t>
            </a:r>
            <a:endParaRPr lang="zh-CN" altLang="en-US" dirty="0" smtClean="0"/>
          </a:p>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15</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9955404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CN" altLang="en-US" dirty="0" smtClean="0"/>
              <a:t>通过三维地图，提供统一视图，对安防、消防统一管控，人员信息、设备信息集中展现，为校园安全管理通过一张图，同时支持网格化管理模式，方便全局掌控</a:t>
            </a:r>
          </a:p>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16</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1994059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CN" altLang="en-US" dirty="0" smtClean="0"/>
              <a:t>亦可使用</a:t>
            </a:r>
            <a:r>
              <a:rPr lang="en-US" altLang="zh-CN" dirty="0" smtClean="0"/>
              <a:t>AR</a:t>
            </a:r>
            <a:r>
              <a:rPr lang="zh-CN" altLang="en-US" dirty="0" smtClean="0"/>
              <a:t>可视化系统作为安防系统统一视图，提供标签化管理模式，将可视范围内的前端点位</a:t>
            </a:r>
          </a:p>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17</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0550466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dirty="0" smtClean="0"/>
              <a:t>灵犀</a:t>
            </a:r>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18</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154505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19</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7912224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20</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5647143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21</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5060343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22</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7685420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23</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76241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24</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0036759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25</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5719194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dirty="0">
                <a:solidFill>
                  <a:schemeClr val="bg1"/>
                </a:solidFill>
              </a:rPr>
              <a:t>1）APP辅助取证：视频取证、音频取证</a:t>
            </a:r>
            <a:endParaRPr lang="en-US" altLang="zh-CN" dirty="0">
              <a:solidFill>
                <a:schemeClr val="bg1"/>
              </a:solidFill>
            </a:endParaRPr>
          </a:p>
          <a:p>
            <a:r>
              <a:rPr lang="zh-CN" altLang="en-US" dirty="0">
                <a:solidFill>
                  <a:schemeClr val="bg1"/>
                </a:solidFill>
              </a:rPr>
              <a:t>2）APP人脸拍照比对：APP拍照上传后端比对查找，完成后APP上显示比对查找结果  姓名 学号 校区 专业 班级 辅导员 辅导员号码</a:t>
            </a:r>
            <a:endParaRPr lang="en-US" altLang="zh-CN" dirty="0">
              <a:solidFill>
                <a:schemeClr val="bg1"/>
              </a:solidFill>
            </a:endParaRPr>
          </a:p>
          <a:p>
            <a:r>
              <a:rPr lang="zh-CN" altLang="en-US" dirty="0">
                <a:solidFill>
                  <a:schemeClr val="bg1"/>
                </a:solidFill>
              </a:rPr>
              <a:t>3）信息查询：APP上对人员（录入的各类底库人员）信息查询（前期人员录入加入家长信息，关联家长电话）</a:t>
            </a:r>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26</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4069673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27</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41741267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28</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8132685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sz="1200" dirty="0">
                <a:solidFill>
                  <a:schemeClr val="bg1"/>
                </a:solidFill>
                <a:latin typeface="微软雅黑" panose="020B0503020204020204" pitchFamily="34" charset="-122"/>
                <a:ea typeface="微软雅黑" panose="020B0503020204020204" pitchFamily="34" charset="-122"/>
              </a:rPr>
              <a:t> 为提高学校对应急事件的处理能力，大华提供了一整套应急指挥解决方案，以</a:t>
            </a:r>
            <a:r>
              <a:rPr lang="zh-CN" altLang="en-US" sz="1200" b="1" dirty="0">
                <a:solidFill>
                  <a:schemeClr val="bg1"/>
                </a:solidFill>
                <a:latin typeface="微软雅黑" panose="020B0503020204020204" pitchFamily="34" charset="-122"/>
                <a:ea typeface="微软雅黑" panose="020B0503020204020204" pitchFamily="34" charset="-122"/>
              </a:rPr>
              <a:t>事前、事中、事后</a:t>
            </a:r>
            <a:r>
              <a:rPr lang="zh-CN" altLang="en-US" sz="1200" dirty="0">
                <a:solidFill>
                  <a:schemeClr val="bg1"/>
                </a:solidFill>
                <a:latin typeface="微软雅黑" panose="020B0503020204020204" pitchFamily="34" charset="-122"/>
                <a:ea typeface="微软雅黑" panose="020B0503020204020204" pitchFamily="34" charset="-122"/>
              </a:rPr>
              <a:t>为主线，将整个应急过程分为</a:t>
            </a:r>
            <a:r>
              <a:rPr lang="zh-CN" altLang="en-US" sz="1200" b="1" dirty="0">
                <a:solidFill>
                  <a:schemeClr val="bg1"/>
                </a:solidFill>
                <a:latin typeface="微软雅黑" panose="020B0503020204020204" pitchFamily="34" charset="-122"/>
                <a:ea typeface="微软雅黑" panose="020B0503020204020204" pitchFamily="34" charset="-122"/>
              </a:rPr>
              <a:t>发现、确认、调度、处理、回溯</a:t>
            </a:r>
            <a:r>
              <a:rPr lang="zh-CN" altLang="en-US" sz="1200" dirty="0">
                <a:solidFill>
                  <a:schemeClr val="bg1"/>
                </a:solidFill>
                <a:latin typeface="微软雅黑" panose="020B0503020204020204" pitchFamily="34" charset="-122"/>
                <a:ea typeface="微软雅黑" panose="020B0503020204020204" pitchFamily="34" charset="-122"/>
              </a:rPr>
              <a:t>等</a:t>
            </a:r>
            <a:r>
              <a:rPr lang="en-US" altLang="zh-CN" sz="1200" dirty="0">
                <a:solidFill>
                  <a:schemeClr val="bg1"/>
                </a:solidFill>
                <a:latin typeface="微软雅黑" panose="020B0503020204020204" pitchFamily="34" charset="-122"/>
                <a:ea typeface="微软雅黑" panose="020B0503020204020204" pitchFamily="34" charset="-122"/>
              </a:rPr>
              <a:t>5</a:t>
            </a:r>
            <a:r>
              <a:rPr lang="zh-CN" altLang="en-US" sz="1200" dirty="0">
                <a:solidFill>
                  <a:schemeClr val="bg1"/>
                </a:solidFill>
                <a:latin typeface="微软雅黑" panose="020B0503020204020204" pitchFamily="34" charset="-122"/>
                <a:ea typeface="微软雅黑" panose="020B0503020204020204" pitchFamily="34" charset="-122"/>
              </a:rPr>
              <a:t>个阶段。在应急情况下，可以把各方子系统的视频、音频、数据调度到客户端、手机、大屏幕、领导终端，实现各种语音、视频、数据系统间的协同联动功能，将各独立系统融合到一起，实现声音、文字、图像、数据信息一起综合展示，提升了校园系统的应用能力和价值，大大提高了应急效率。</a:t>
            </a:r>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29</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7953307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30</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6090633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31</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7153384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32</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1462726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33</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8062943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34</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5503195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35</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98487293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dirty="0"/>
              <a:t>录播系统：录播检测算法优势、摄像机的采集技术优势</a:t>
            </a:r>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36</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31306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dirty="0"/>
              <a:t>录播系统：录播检测算法优势、摄像机的采集技术优势</a:t>
            </a:r>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37</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83093102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38</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65893745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dirty="0"/>
              <a:t>老师行为分析：</a:t>
            </a:r>
            <a:endParaRPr lang="en-US" altLang="zh-CN" dirty="0"/>
          </a:p>
          <a:p>
            <a:r>
              <a:rPr lang="zh-CN" altLang="en-US" dirty="0"/>
              <a:t>学生行为分析：</a:t>
            </a:r>
            <a:endParaRPr lang="en-US" altLang="zh-CN"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39</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3522335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40</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68239221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en-US" altLang="zh-CN" dirty="0"/>
              <a:t>LED</a:t>
            </a:r>
            <a:r>
              <a:rPr lang="zh-CN" altLang="en-US" dirty="0"/>
              <a:t>等之前不允许安装于教室，现阶段</a:t>
            </a:r>
            <a:r>
              <a:rPr lang="en-US" altLang="zh-CN" dirty="0"/>
              <a:t>LED</a:t>
            </a:r>
            <a:r>
              <a:rPr lang="zh-CN" altLang="en-US" dirty="0"/>
              <a:t>技术进步可应用于教室</a:t>
            </a:r>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41</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41161691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42</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9015677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43</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15054930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44</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70141704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45</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41633780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46</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74116926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dirty="0"/>
              <a:t>校园大数据平台搭建</a:t>
            </a:r>
            <a:endParaRPr lang="en-US" altLang="zh-CN" dirty="0"/>
          </a:p>
          <a:p>
            <a:r>
              <a:rPr lang="en-US" altLang="zh-CN" dirty="0"/>
              <a:t>1</a:t>
            </a:r>
            <a:r>
              <a:rPr lang="zh-CN" altLang="en-US" dirty="0"/>
              <a:t>、数据中心的建设主要通过两条途径：第一进行数据采集，第二是现有数据结构化后导入</a:t>
            </a:r>
            <a:endParaRPr lang="en-US" altLang="zh-CN" dirty="0"/>
          </a:p>
          <a:p>
            <a:r>
              <a:rPr lang="en-US" altLang="zh-CN" dirty="0"/>
              <a:t>2</a:t>
            </a:r>
            <a:r>
              <a:rPr lang="zh-CN" altLang="en-US" dirty="0"/>
              <a:t>、数据中心搭建以后，通过标准化的接口赋能校园其他智能化应用</a:t>
            </a:r>
            <a:endParaRPr lang="en-US" altLang="zh-CN" dirty="0"/>
          </a:p>
          <a:p>
            <a:r>
              <a:rPr lang="zh-CN" altLang="en-US" dirty="0"/>
              <a:t>校园大数据平台建设目标</a:t>
            </a:r>
            <a:endParaRPr lang="en-US" altLang="zh-CN" dirty="0"/>
          </a:p>
          <a:p>
            <a:r>
              <a:rPr lang="en-US" altLang="zh-CN" dirty="0"/>
              <a:t>1</a:t>
            </a:r>
            <a:r>
              <a:rPr lang="zh-CN" altLang="en-US" dirty="0"/>
              <a:t>、服务安保部门，保证学生安全</a:t>
            </a:r>
            <a:endParaRPr lang="en-US" altLang="zh-CN" dirty="0"/>
          </a:p>
          <a:p>
            <a:r>
              <a:rPr lang="en-US" altLang="zh-CN" dirty="0"/>
              <a:t>2</a:t>
            </a:r>
            <a:r>
              <a:rPr lang="zh-CN" altLang="en-US" dirty="0"/>
              <a:t>、服务教学部门，提高教学服务</a:t>
            </a:r>
            <a:endParaRPr lang="en-US" altLang="zh-CN" dirty="0"/>
          </a:p>
          <a:p>
            <a:r>
              <a:rPr lang="en-US" altLang="zh-CN" dirty="0"/>
              <a:t>3</a:t>
            </a:r>
            <a:r>
              <a:rPr lang="zh-CN" altLang="en-US" dirty="0"/>
              <a:t>、服务后勤部门，提供便捷服务</a:t>
            </a:r>
            <a:endParaRPr lang="en-US" altLang="zh-CN" dirty="0"/>
          </a:p>
          <a:p>
            <a:r>
              <a:rPr lang="en-US" altLang="zh-CN" dirty="0"/>
              <a:t>4</a:t>
            </a:r>
            <a:r>
              <a:rPr lang="zh-CN" altLang="en-US" dirty="0"/>
              <a:t>、提供数据清晰，提供决策依据</a:t>
            </a:r>
            <a:endParaRPr lang="en-US" altLang="zh-CN" dirty="0"/>
          </a:p>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47</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1001024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48</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23497200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49</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20728001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50</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18677798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51</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54673418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52</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07967985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53</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93452638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54</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69062271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1371257" rtl="0" eaLnBrk="1" fontAlgn="auto" latinLnBrk="0" hangingPunct="1">
              <a:lnSpc>
                <a:spcPct val="100000"/>
              </a:lnSpc>
              <a:spcBef>
                <a:spcPts val="0"/>
              </a:spcBef>
              <a:spcAft>
                <a:spcPts val="0"/>
              </a:spcAft>
              <a:buClrTx/>
              <a:buSzTx/>
              <a:buFontTx/>
              <a:buNone/>
              <a:tabLst/>
              <a:defRPr/>
            </a:pPr>
            <a:fld id="{6AA14A64-86FC-C54F-B590-366F3F28837B}" type="slidenum">
              <a:rPr kumimoji="1"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1371257" rtl="0" eaLnBrk="1" fontAlgn="auto" latinLnBrk="0" hangingPunct="1">
                <a:lnSpc>
                  <a:spcPct val="100000"/>
                </a:lnSpc>
                <a:spcBef>
                  <a:spcPts val="0"/>
                </a:spcBef>
                <a:spcAft>
                  <a:spcPts val="0"/>
                </a:spcAft>
                <a:buClrTx/>
                <a:buSzTx/>
                <a:buFontTx/>
                <a:buNone/>
                <a:tabLst/>
                <a:defRPr/>
              </a:pPr>
              <a:t>55</a:t>
            </a:fld>
            <a:endParaRPr kumimoji="1"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603738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a:spLocks noGrp="1"/>
          </p:cNvSpPr>
          <p:nvPr>
            <p:ph type="dt" sz="half" idx="10"/>
          </p:nvPr>
        </p:nvSpPr>
        <p:spPr/>
        <p:txBody>
          <a:bodyPr/>
          <a:lstStyle/>
          <a:p>
            <a:fld id="{C4045CBE-3C52-4CA5-BB73-B75C32341C83}" type="datetimeFigureOut">
              <a:rPr lang="zh-CN" altLang="en-US" smtClean="0"/>
              <a:t>2019-12-6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4239D70-F176-4E90-85CB-4C0C49D7813D}" type="slidenum">
              <a:rPr lang="zh-CN" altLang="en-US" smtClean="0"/>
              <a:t>‹#›</a:t>
            </a:fld>
            <a:endParaRPr lang="zh-CN" altLang="en-US"/>
          </a:p>
        </p:txBody>
      </p:sp>
    </p:spTree>
    <p:extLst>
      <p:ext uri="{BB962C8B-B14F-4D97-AF65-F5344CB8AC3E}">
        <p14:creationId xmlns:p14="http://schemas.microsoft.com/office/powerpoint/2010/main" val="2807219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C4045CBE-3C52-4CA5-BB73-B75C32341C83}" type="datetimeFigureOut">
              <a:rPr lang="zh-CN" altLang="en-US" smtClean="0"/>
              <a:t>2019-12-6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4239D70-F176-4E90-85CB-4C0C49D7813D}" type="slidenum">
              <a:rPr lang="zh-CN" altLang="en-US" smtClean="0"/>
              <a:t>‹#›</a:t>
            </a:fld>
            <a:endParaRPr lang="zh-CN" altLang="en-US"/>
          </a:p>
        </p:txBody>
      </p:sp>
    </p:spTree>
    <p:extLst>
      <p:ext uri="{BB962C8B-B14F-4D97-AF65-F5344CB8AC3E}">
        <p14:creationId xmlns:p14="http://schemas.microsoft.com/office/powerpoint/2010/main" val="2401537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p>
        </p:txBody>
      </p:sp>
      <p:sp>
        <p:nvSpPr>
          <p:cNvPr id="4" name="日期占位符 3"/>
          <p:cNvSpPr>
            <a:spLocks noGrp="1"/>
          </p:cNvSpPr>
          <p:nvPr>
            <p:ph type="dt" sz="half" idx="10"/>
          </p:nvPr>
        </p:nvSpPr>
        <p:spPr/>
        <p:txBody>
          <a:bodyPr/>
          <a:lstStyle/>
          <a:p>
            <a:fld id="{C4045CBE-3C52-4CA5-BB73-B75C32341C83}" type="datetimeFigureOut">
              <a:rPr lang="zh-CN" altLang="en-US" smtClean="0"/>
              <a:t>2019-12-6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4239D70-F176-4E90-85CB-4C0C49D7813D}" type="slidenum">
              <a:rPr lang="zh-CN" altLang="en-US" smtClean="0"/>
              <a:t>‹#›</a:t>
            </a:fld>
            <a:endParaRPr lang="zh-CN" altLang="en-US"/>
          </a:p>
        </p:txBody>
      </p:sp>
    </p:spTree>
    <p:extLst>
      <p:ext uri="{BB962C8B-B14F-4D97-AF65-F5344CB8AC3E}">
        <p14:creationId xmlns:p14="http://schemas.microsoft.com/office/powerpoint/2010/main" val="2317887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C4045CBE-3C52-4CA5-BB73-B75C32341C83}" type="datetimeFigureOut">
              <a:rPr lang="zh-CN" altLang="en-US" smtClean="0"/>
              <a:t>2019-12-6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4239D70-F176-4E90-85CB-4C0C49D7813D}" type="slidenum">
              <a:rPr lang="zh-CN" altLang="en-US" smtClean="0"/>
              <a:t>‹#›</a:t>
            </a:fld>
            <a:endParaRPr lang="zh-CN" altLang="en-US"/>
          </a:p>
        </p:txBody>
      </p:sp>
    </p:spTree>
    <p:extLst>
      <p:ext uri="{BB962C8B-B14F-4D97-AF65-F5344CB8AC3E}">
        <p14:creationId xmlns:p14="http://schemas.microsoft.com/office/powerpoint/2010/main" val="4248111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C4045CBE-3C52-4CA5-BB73-B75C32341C83}" type="datetimeFigureOut">
              <a:rPr lang="zh-CN" altLang="en-US" smtClean="0"/>
              <a:t>2019-12-6</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C4239D70-F176-4E90-85CB-4C0C49D7813D}" type="slidenum">
              <a:rPr lang="zh-CN" altLang="en-US" smtClean="0"/>
              <a:t>‹#›</a:t>
            </a:fld>
            <a:endParaRPr lang="zh-CN" altLang="en-US"/>
          </a:p>
        </p:txBody>
      </p:sp>
    </p:spTree>
    <p:extLst>
      <p:ext uri="{BB962C8B-B14F-4D97-AF65-F5344CB8AC3E}">
        <p14:creationId xmlns:p14="http://schemas.microsoft.com/office/powerpoint/2010/main" val="2723379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C4045CBE-3C52-4CA5-BB73-B75C32341C83}" type="datetimeFigureOut">
              <a:rPr lang="zh-CN" altLang="en-US" smtClean="0"/>
              <a:t>2019-12-6</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C4239D70-F176-4E90-85CB-4C0C49D7813D}" type="slidenum">
              <a:rPr lang="zh-CN" altLang="en-US" smtClean="0"/>
              <a:t>‹#›</a:t>
            </a:fld>
            <a:endParaRPr lang="zh-CN" altLang="en-US"/>
          </a:p>
        </p:txBody>
      </p:sp>
    </p:spTree>
    <p:extLst>
      <p:ext uri="{BB962C8B-B14F-4D97-AF65-F5344CB8AC3E}">
        <p14:creationId xmlns:p14="http://schemas.microsoft.com/office/powerpoint/2010/main" val="1061461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C4045CBE-3C52-4CA5-BB73-B75C32341C83}" type="datetimeFigureOut">
              <a:rPr lang="zh-CN" altLang="en-US" smtClean="0"/>
              <a:t>2019-12-6</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4239D70-F176-4E90-85CB-4C0C49D7813D}" type="slidenum">
              <a:rPr lang="zh-CN" altLang="en-US" smtClean="0"/>
              <a:t>‹#›</a:t>
            </a:fld>
            <a:endParaRPr lang="zh-CN" altLang="en-US"/>
          </a:p>
        </p:txBody>
      </p:sp>
    </p:spTree>
    <p:extLst>
      <p:ext uri="{BB962C8B-B14F-4D97-AF65-F5344CB8AC3E}">
        <p14:creationId xmlns:p14="http://schemas.microsoft.com/office/powerpoint/2010/main" val="1330722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p>
        </p:txBody>
      </p:sp>
      <p:sp>
        <p:nvSpPr>
          <p:cNvPr id="5" name="日期占位符 4"/>
          <p:cNvSpPr>
            <a:spLocks noGrp="1"/>
          </p:cNvSpPr>
          <p:nvPr>
            <p:ph type="dt" sz="half" idx="10"/>
          </p:nvPr>
        </p:nvSpPr>
        <p:spPr/>
        <p:txBody>
          <a:bodyPr/>
          <a:lstStyle/>
          <a:p>
            <a:fld id="{C4045CBE-3C52-4CA5-BB73-B75C32341C83}" type="datetimeFigureOut">
              <a:rPr lang="zh-CN" altLang="en-US" smtClean="0"/>
              <a:t>2019-12-6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4239D70-F176-4E90-85CB-4C0C49D7813D}" type="slidenum">
              <a:rPr lang="zh-CN" altLang="en-US" smtClean="0"/>
              <a:t>‹#›</a:t>
            </a:fld>
            <a:endParaRPr lang="zh-CN" altLang="en-US"/>
          </a:p>
        </p:txBody>
      </p:sp>
    </p:spTree>
    <p:extLst>
      <p:ext uri="{BB962C8B-B14F-4D97-AF65-F5344CB8AC3E}">
        <p14:creationId xmlns:p14="http://schemas.microsoft.com/office/powerpoint/2010/main" val="3684722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p>
        </p:txBody>
      </p:sp>
      <p:sp>
        <p:nvSpPr>
          <p:cNvPr id="5" name="日期占位符 4"/>
          <p:cNvSpPr>
            <a:spLocks noGrp="1"/>
          </p:cNvSpPr>
          <p:nvPr>
            <p:ph type="dt" sz="half" idx="10"/>
          </p:nvPr>
        </p:nvSpPr>
        <p:spPr/>
        <p:txBody>
          <a:bodyPr/>
          <a:lstStyle/>
          <a:p>
            <a:fld id="{C4045CBE-3C52-4CA5-BB73-B75C32341C83}" type="datetimeFigureOut">
              <a:rPr lang="zh-CN" altLang="en-US" smtClean="0"/>
              <a:t>2019-12-6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4239D70-F176-4E90-85CB-4C0C49D7813D}" type="slidenum">
              <a:rPr lang="zh-CN" altLang="en-US" smtClean="0"/>
              <a:t>‹#›</a:t>
            </a:fld>
            <a:endParaRPr lang="zh-CN" altLang="en-US"/>
          </a:p>
        </p:txBody>
      </p:sp>
    </p:spTree>
    <p:extLst>
      <p:ext uri="{BB962C8B-B14F-4D97-AF65-F5344CB8AC3E}">
        <p14:creationId xmlns:p14="http://schemas.microsoft.com/office/powerpoint/2010/main" val="2595539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C4045CBE-3C52-4CA5-BB73-B75C32341C83}" type="datetimeFigureOut">
              <a:rPr lang="zh-CN" altLang="en-US" smtClean="0"/>
              <a:t>2019-12-6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4239D70-F176-4E90-85CB-4C0C49D7813D}" type="slidenum">
              <a:rPr lang="zh-CN" altLang="en-US" smtClean="0"/>
              <a:t>‹#›</a:t>
            </a:fld>
            <a:endParaRPr lang="zh-CN" altLang="en-US"/>
          </a:p>
        </p:txBody>
      </p:sp>
    </p:spTree>
    <p:extLst>
      <p:ext uri="{BB962C8B-B14F-4D97-AF65-F5344CB8AC3E}">
        <p14:creationId xmlns:p14="http://schemas.microsoft.com/office/powerpoint/2010/main" val="877298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C4045CBE-3C52-4CA5-BB73-B75C32341C83}" type="datetimeFigureOut">
              <a:rPr lang="zh-CN" altLang="en-US" smtClean="0"/>
              <a:t>2019-12-6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4239D70-F176-4E90-85CB-4C0C49D7813D}" type="slidenum">
              <a:rPr lang="zh-CN" altLang="en-US" smtClean="0"/>
              <a:t>‹#›</a:t>
            </a:fld>
            <a:endParaRPr lang="zh-CN" altLang="en-US"/>
          </a:p>
        </p:txBody>
      </p:sp>
    </p:spTree>
    <p:extLst>
      <p:ext uri="{BB962C8B-B14F-4D97-AF65-F5344CB8AC3E}">
        <p14:creationId xmlns:p14="http://schemas.microsoft.com/office/powerpoint/2010/main" val="36666749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dirty="0"/>
          </a:p>
        </p:txBody>
      </p:sp>
      <p:sp>
        <p:nvSpPr>
          <p:cNvPr id="3" name="Subtitle 2"/>
          <p:cNvSpPr>
            <a:spLocks noGrp="1"/>
          </p:cNvSpPr>
          <p:nvPr>
            <p:ph type="subTitle" idx="1"/>
          </p:nvPr>
        </p:nvSpPr>
        <p:spPr>
          <a:xfrm>
            <a:off x="1524000" y="3602037"/>
            <a:ext cx="9144000" cy="1655763"/>
          </a:xfrm>
        </p:spPr>
        <p:txBody>
          <a:bodyPr/>
          <a:lstStyle>
            <a:lvl1pPr marL="0" indent="0" algn="ctr">
              <a:buNone/>
              <a:defRPr sz="2400"/>
            </a:lvl1pPr>
            <a:lvl2pPr marL="457119" indent="0" algn="ctr">
              <a:buNone/>
              <a:defRPr sz="2000"/>
            </a:lvl2pPr>
            <a:lvl3pPr marL="914241" indent="0" algn="ctr">
              <a:buNone/>
              <a:defRPr sz="1867"/>
            </a:lvl3pPr>
            <a:lvl4pPr marL="1371360" indent="0" algn="ctr">
              <a:buNone/>
              <a:defRPr sz="1600"/>
            </a:lvl4pPr>
            <a:lvl5pPr marL="1828481" indent="0" algn="ctr">
              <a:buNone/>
              <a:defRPr sz="1600"/>
            </a:lvl5pPr>
            <a:lvl6pPr marL="2285602" indent="0" algn="ctr">
              <a:buNone/>
              <a:defRPr sz="1600"/>
            </a:lvl6pPr>
            <a:lvl7pPr marL="2742722" indent="0" algn="ctr">
              <a:buNone/>
              <a:defRPr sz="1600"/>
            </a:lvl7pPr>
            <a:lvl8pPr marL="3199840" indent="0" algn="ctr">
              <a:buNone/>
              <a:defRPr sz="1600"/>
            </a:lvl8pPr>
            <a:lvl9pPr marL="3656959" indent="0" algn="ctr">
              <a:buNone/>
              <a:defRPr sz="1600"/>
            </a:lvl9pPr>
          </a:lstStyle>
          <a:p>
            <a:r>
              <a:rPr lang="zh-CN" altLang="en-US"/>
              <a:t>单击以编辑母版副标题样式</a:t>
            </a:r>
            <a:endParaRPr lang="en-US" dirty="0"/>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5446773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30952480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4"/>
            <a:ext cx="10515600" cy="2852737"/>
          </a:xfrm>
        </p:spPr>
        <p:txBody>
          <a:bodyPr anchor="b"/>
          <a:lstStyle>
            <a:lvl1pPr>
              <a:defRPr sz="6000"/>
            </a:lvl1pPr>
          </a:lstStyle>
          <a:p>
            <a:r>
              <a:rPr lang="zh-CN" altLang="en-US"/>
              <a:t>单击此处编辑母版标题样式</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19" indent="0">
              <a:buNone/>
              <a:defRPr sz="2000">
                <a:solidFill>
                  <a:schemeClr val="tx1">
                    <a:tint val="75000"/>
                  </a:schemeClr>
                </a:solidFill>
              </a:defRPr>
            </a:lvl2pPr>
            <a:lvl3pPr marL="914241" indent="0">
              <a:buNone/>
              <a:defRPr sz="1867">
                <a:solidFill>
                  <a:schemeClr val="tx1">
                    <a:tint val="75000"/>
                  </a:schemeClr>
                </a:solidFill>
              </a:defRPr>
            </a:lvl3pPr>
            <a:lvl4pPr marL="1371360" indent="0">
              <a:buNone/>
              <a:defRPr sz="1600">
                <a:solidFill>
                  <a:schemeClr val="tx1">
                    <a:tint val="75000"/>
                  </a:schemeClr>
                </a:solidFill>
              </a:defRPr>
            </a:lvl4pPr>
            <a:lvl5pPr marL="1828481" indent="0">
              <a:buNone/>
              <a:defRPr sz="1600">
                <a:solidFill>
                  <a:schemeClr val="tx1">
                    <a:tint val="75000"/>
                  </a:schemeClr>
                </a:solidFill>
              </a:defRPr>
            </a:lvl5pPr>
            <a:lvl6pPr marL="2285602" indent="0">
              <a:buNone/>
              <a:defRPr sz="1600">
                <a:solidFill>
                  <a:schemeClr val="tx1">
                    <a:tint val="75000"/>
                  </a:schemeClr>
                </a:solidFill>
              </a:defRPr>
            </a:lvl6pPr>
            <a:lvl7pPr marL="2742722" indent="0">
              <a:buNone/>
              <a:defRPr sz="1600">
                <a:solidFill>
                  <a:schemeClr val="tx1">
                    <a:tint val="75000"/>
                  </a:schemeClr>
                </a:solidFill>
              </a:defRPr>
            </a:lvl7pPr>
            <a:lvl8pPr marL="3199840" indent="0">
              <a:buNone/>
              <a:defRPr sz="1600">
                <a:solidFill>
                  <a:schemeClr val="tx1">
                    <a:tint val="75000"/>
                  </a:schemeClr>
                </a:solidFill>
              </a:defRPr>
            </a:lvl8pPr>
            <a:lvl9pPr marL="3656959" indent="0">
              <a:buNone/>
              <a:defRPr sz="16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4504682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838200" y="1825625"/>
            <a:ext cx="5181600" cy="4351339"/>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172200" y="1825625"/>
            <a:ext cx="5181600" cy="4351339"/>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21590928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839789" y="1681164"/>
            <a:ext cx="5157787" cy="823912"/>
          </a:xfrm>
        </p:spPr>
        <p:txBody>
          <a:bodyPr anchor="b"/>
          <a:lstStyle>
            <a:lvl1pPr marL="0" indent="0">
              <a:buNone/>
              <a:defRPr sz="2400" b="1"/>
            </a:lvl1pPr>
            <a:lvl2pPr marL="457119" indent="0">
              <a:buNone/>
              <a:defRPr sz="2000" b="1"/>
            </a:lvl2pPr>
            <a:lvl3pPr marL="914241" indent="0">
              <a:buNone/>
              <a:defRPr sz="1867" b="1"/>
            </a:lvl3pPr>
            <a:lvl4pPr marL="1371360" indent="0">
              <a:buNone/>
              <a:defRPr sz="1600" b="1"/>
            </a:lvl4pPr>
            <a:lvl5pPr marL="1828481" indent="0">
              <a:buNone/>
              <a:defRPr sz="1600" b="1"/>
            </a:lvl5pPr>
            <a:lvl6pPr marL="2285602" indent="0">
              <a:buNone/>
              <a:defRPr sz="1600" b="1"/>
            </a:lvl6pPr>
            <a:lvl7pPr marL="2742722" indent="0">
              <a:buNone/>
              <a:defRPr sz="1600" b="1"/>
            </a:lvl7pPr>
            <a:lvl8pPr marL="3199840" indent="0">
              <a:buNone/>
              <a:defRPr sz="1600" b="1"/>
            </a:lvl8pPr>
            <a:lvl9pPr marL="3656959"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839789" y="2505079"/>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172203" y="1681164"/>
            <a:ext cx="5183188" cy="823912"/>
          </a:xfrm>
        </p:spPr>
        <p:txBody>
          <a:bodyPr anchor="b"/>
          <a:lstStyle>
            <a:lvl1pPr marL="0" indent="0">
              <a:buNone/>
              <a:defRPr sz="2400" b="1"/>
            </a:lvl1pPr>
            <a:lvl2pPr marL="457119" indent="0">
              <a:buNone/>
              <a:defRPr sz="2000" b="1"/>
            </a:lvl2pPr>
            <a:lvl3pPr marL="914241" indent="0">
              <a:buNone/>
              <a:defRPr sz="1867" b="1"/>
            </a:lvl3pPr>
            <a:lvl4pPr marL="1371360" indent="0">
              <a:buNone/>
              <a:defRPr sz="1600" b="1"/>
            </a:lvl4pPr>
            <a:lvl5pPr marL="1828481" indent="0">
              <a:buNone/>
              <a:defRPr sz="1600" b="1"/>
            </a:lvl5pPr>
            <a:lvl6pPr marL="2285602" indent="0">
              <a:buNone/>
              <a:defRPr sz="1600" b="1"/>
            </a:lvl6pPr>
            <a:lvl7pPr marL="2742722" indent="0">
              <a:buNone/>
              <a:defRPr sz="1600" b="1"/>
            </a:lvl7pPr>
            <a:lvl8pPr marL="3199840" indent="0">
              <a:buNone/>
              <a:defRPr sz="1600" b="1"/>
            </a:lvl8pPr>
            <a:lvl9pPr marL="3656959"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172203" y="2505079"/>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8" name="Footer Placeholder 7"/>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9" name="Slide Number Placeholder 8"/>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31057584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4" name="Footer Placeholder 3"/>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5" name="Slide Number Placeholder 4"/>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7516451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3" name="Footer Placeholder 2"/>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9286294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92" y="457201"/>
            <a:ext cx="3932237" cy="1600200"/>
          </a:xfrm>
        </p:spPr>
        <p:txBody>
          <a:bodyPr anchor="b"/>
          <a:lstStyle>
            <a:lvl1pPr>
              <a:defRPr sz="3200"/>
            </a:lvl1pPr>
          </a:lstStyle>
          <a:p>
            <a:r>
              <a:rPr lang="zh-CN" altLang="en-US"/>
              <a:t>单击此处编辑母版标题样式</a:t>
            </a:r>
            <a:endParaRPr lang="en-US" dirty="0"/>
          </a:p>
        </p:txBody>
      </p:sp>
      <p:sp>
        <p:nvSpPr>
          <p:cNvPr id="3" name="Content Placeholder 2"/>
          <p:cNvSpPr>
            <a:spLocks noGrp="1"/>
          </p:cNvSpPr>
          <p:nvPr>
            <p:ph idx="1"/>
          </p:nvPr>
        </p:nvSpPr>
        <p:spPr>
          <a:xfrm>
            <a:off x="5183188" y="987430"/>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839792" y="2057403"/>
            <a:ext cx="3932237" cy="3811588"/>
          </a:xfrm>
        </p:spPr>
        <p:txBody>
          <a:bodyPr/>
          <a:lstStyle>
            <a:lvl1pPr marL="0" indent="0">
              <a:buNone/>
              <a:defRPr sz="1600"/>
            </a:lvl1pPr>
            <a:lvl2pPr marL="457119" indent="0">
              <a:buNone/>
              <a:defRPr sz="1467"/>
            </a:lvl2pPr>
            <a:lvl3pPr marL="914241" indent="0">
              <a:buNone/>
              <a:defRPr sz="1200"/>
            </a:lvl3pPr>
            <a:lvl4pPr marL="1371360" indent="0">
              <a:buNone/>
              <a:defRPr sz="1067"/>
            </a:lvl4pPr>
            <a:lvl5pPr marL="1828481" indent="0">
              <a:buNone/>
              <a:defRPr sz="1067"/>
            </a:lvl5pPr>
            <a:lvl6pPr marL="2285602" indent="0">
              <a:buNone/>
              <a:defRPr sz="1067"/>
            </a:lvl6pPr>
            <a:lvl7pPr marL="2742722" indent="0">
              <a:buNone/>
              <a:defRPr sz="1067"/>
            </a:lvl7pPr>
            <a:lvl8pPr marL="3199840" indent="0">
              <a:buNone/>
              <a:defRPr sz="1067"/>
            </a:lvl8pPr>
            <a:lvl9pPr marL="3656959" indent="0">
              <a:buNone/>
              <a:defRPr sz="1067"/>
            </a:lvl9pPr>
          </a:lstStyle>
          <a:p>
            <a:pPr lvl="0"/>
            <a:r>
              <a:rPr lang="zh-CN" altLang="en-US"/>
              <a:t>编辑母版文本样式</a:t>
            </a:r>
          </a:p>
        </p:txBody>
      </p:sp>
      <p:sp>
        <p:nvSpPr>
          <p:cNvPr id="5" name="Date Placeholder 4"/>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183131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92" y="457201"/>
            <a:ext cx="3932237" cy="1600200"/>
          </a:xfrm>
        </p:spPr>
        <p:txBody>
          <a:bodyPr anchor="b"/>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5183188" y="987430"/>
            <a:ext cx="6172200" cy="4873625"/>
          </a:xfrm>
        </p:spPr>
        <p:txBody>
          <a:bodyPr anchor="t"/>
          <a:lstStyle>
            <a:lvl1pPr marL="0" indent="0">
              <a:buNone/>
              <a:defRPr sz="3200"/>
            </a:lvl1pPr>
            <a:lvl2pPr marL="457119" indent="0">
              <a:buNone/>
              <a:defRPr sz="2800"/>
            </a:lvl2pPr>
            <a:lvl3pPr marL="914241" indent="0">
              <a:buNone/>
              <a:defRPr sz="2400"/>
            </a:lvl3pPr>
            <a:lvl4pPr marL="1371360" indent="0">
              <a:buNone/>
              <a:defRPr sz="2000"/>
            </a:lvl4pPr>
            <a:lvl5pPr marL="1828481" indent="0">
              <a:buNone/>
              <a:defRPr sz="2000"/>
            </a:lvl5pPr>
            <a:lvl6pPr marL="2285602" indent="0">
              <a:buNone/>
              <a:defRPr sz="2000"/>
            </a:lvl6pPr>
            <a:lvl7pPr marL="2742722" indent="0">
              <a:buNone/>
              <a:defRPr sz="2000"/>
            </a:lvl7pPr>
            <a:lvl8pPr marL="3199840" indent="0">
              <a:buNone/>
              <a:defRPr sz="2000"/>
            </a:lvl8pPr>
            <a:lvl9pPr marL="3656959"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839792" y="2057403"/>
            <a:ext cx="3932237" cy="3811588"/>
          </a:xfrm>
        </p:spPr>
        <p:txBody>
          <a:bodyPr/>
          <a:lstStyle>
            <a:lvl1pPr marL="0" indent="0">
              <a:buNone/>
              <a:defRPr sz="1600"/>
            </a:lvl1pPr>
            <a:lvl2pPr marL="457119" indent="0">
              <a:buNone/>
              <a:defRPr sz="1467"/>
            </a:lvl2pPr>
            <a:lvl3pPr marL="914241" indent="0">
              <a:buNone/>
              <a:defRPr sz="1200"/>
            </a:lvl3pPr>
            <a:lvl4pPr marL="1371360" indent="0">
              <a:buNone/>
              <a:defRPr sz="1067"/>
            </a:lvl4pPr>
            <a:lvl5pPr marL="1828481" indent="0">
              <a:buNone/>
              <a:defRPr sz="1067"/>
            </a:lvl5pPr>
            <a:lvl6pPr marL="2285602" indent="0">
              <a:buNone/>
              <a:defRPr sz="1067"/>
            </a:lvl6pPr>
            <a:lvl7pPr marL="2742722" indent="0">
              <a:buNone/>
              <a:defRPr sz="1067"/>
            </a:lvl7pPr>
            <a:lvl8pPr marL="3199840" indent="0">
              <a:buNone/>
              <a:defRPr sz="1067"/>
            </a:lvl8pPr>
            <a:lvl9pPr marL="3656959" indent="0">
              <a:buNone/>
              <a:defRPr sz="1067"/>
            </a:lvl9pPr>
          </a:lstStyle>
          <a:p>
            <a:pPr lvl="0"/>
            <a:r>
              <a:rPr lang="zh-CN" altLang="en-US"/>
              <a:t>编辑母版文本样式</a:t>
            </a:r>
          </a:p>
        </p:txBody>
      </p:sp>
      <p:sp>
        <p:nvSpPr>
          <p:cNvPr id="5" name="Date Placeholder 4"/>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9611234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29152426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9"/>
            <a:ext cx="2628900" cy="5811839"/>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3" y="365129"/>
            <a:ext cx="7734300" cy="5811839"/>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7878822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5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31479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标题幻灯片">
    <p:spTree>
      <p:nvGrpSpPr>
        <p:cNvPr id="1" name=""/>
        <p:cNvGrpSpPr/>
        <p:nvPr/>
      </p:nvGrpSpPr>
      <p:grpSpPr>
        <a:xfrm>
          <a:off x="0" y="0"/>
          <a:ext cx="0" cy="0"/>
          <a:chOff x="0" y="0"/>
          <a:chExt cx="0" cy="0"/>
        </a:xfrm>
      </p:grpSpPr>
      <p:grpSp>
        <p:nvGrpSpPr>
          <p:cNvPr id="27" name="组 26"/>
          <p:cNvGrpSpPr/>
          <p:nvPr/>
        </p:nvGrpSpPr>
        <p:grpSpPr>
          <a:xfrm>
            <a:off x="-6907" y="349192"/>
            <a:ext cx="12223339" cy="6530571"/>
            <a:chOff x="-5180" y="261893"/>
            <a:chExt cx="9167504" cy="4897928"/>
          </a:xfrm>
        </p:grpSpPr>
        <p:sp>
          <p:nvSpPr>
            <p:cNvPr id="28" name="标题占位符 1"/>
            <p:cNvSpPr txBox="1">
              <a:spLocks/>
            </p:cNvSpPr>
            <p:nvPr/>
          </p:nvSpPr>
          <p:spPr>
            <a:xfrm>
              <a:off x="395536" y="264035"/>
              <a:ext cx="6795136" cy="430451"/>
            </a:xfrm>
            <a:prstGeom prst="rect">
              <a:avLst/>
            </a:prstGeom>
          </p:spPr>
          <p:txBody>
            <a:bodyPr vert="horz" lIns="91440" tIns="45720" rIns="91440" bIns="45720" rtlCol="0" anchor="t" anchorCtr="0">
              <a:normAutofit fontScale="92500" lnSpcReduction="2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914377" rtl="0" eaLnBrk="1" fontAlgn="auto" latinLnBrk="0" hangingPunct="1">
                <a:lnSpc>
                  <a:spcPct val="90000"/>
                </a:lnSpc>
                <a:spcBef>
                  <a:spcPct val="0"/>
                </a:spcBef>
                <a:spcAft>
                  <a:spcPts val="0"/>
                </a:spcAft>
                <a:buClrTx/>
                <a:buSzTx/>
                <a:buFontTx/>
                <a:buNone/>
                <a:tabLst/>
                <a:defRPr/>
              </a:pPr>
              <a:r>
                <a:rPr kumimoji="0" lang="zh-CN" altLang="en-US" sz="4400" b="0" i="0" u="none" strike="noStrike" kern="1200" cap="none" spc="0" normalizeH="0" baseline="0" noProof="0" dirty="0">
                  <a:ln>
                    <a:noFill/>
                  </a:ln>
                  <a:solidFill>
                    <a:srgbClr val="1D9A78">
                      <a:lumMod val="75000"/>
                    </a:srgbClr>
                  </a:solidFill>
                  <a:effectLst/>
                  <a:uLnTx/>
                  <a:uFillTx/>
                  <a:latin typeface="Microsoft YaHei" charset="-122"/>
                  <a:ea typeface="Microsoft YaHei" charset="-122"/>
                  <a:cs typeface="Microsoft YaHei" charset="-122"/>
                </a:rPr>
                <a:t>单击此处编辑标题</a:t>
              </a:r>
            </a:p>
          </p:txBody>
        </p:sp>
        <p:grpSp>
          <p:nvGrpSpPr>
            <p:cNvPr id="29" name="组 28"/>
            <p:cNvGrpSpPr/>
            <p:nvPr/>
          </p:nvGrpSpPr>
          <p:grpSpPr>
            <a:xfrm>
              <a:off x="-5180" y="261893"/>
              <a:ext cx="9167504" cy="437649"/>
              <a:chOff x="-5180" y="261893"/>
              <a:chExt cx="9167504" cy="437649"/>
            </a:xfrm>
          </p:grpSpPr>
          <p:grpSp>
            <p:nvGrpSpPr>
              <p:cNvPr id="31" name="组合 7"/>
              <p:cNvGrpSpPr/>
              <p:nvPr/>
            </p:nvGrpSpPr>
            <p:grpSpPr>
              <a:xfrm>
                <a:off x="7252337" y="261893"/>
                <a:ext cx="1909987" cy="432593"/>
                <a:chOff x="6766560" y="339502"/>
                <a:chExt cx="2397125" cy="542925"/>
              </a:xfrm>
            </p:grpSpPr>
            <p:sp>
              <p:nvSpPr>
                <p:cNvPr id="33" name="Freeform 11"/>
                <p:cNvSpPr>
                  <a:spLocks/>
                </p:cNvSpPr>
                <p:nvPr/>
              </p:nvSpPr>
              <p:spPr bwMode="auto">
                <a:xfrm>
                  <a:off x="6766560" y="339502"/>
                  <a:ext cx="2397125" cy="542925"/>
                </a:xfrm>
                <a:custGeom>
                  <a:avLst/>
                  <a:gdLst>
                    <a:gd name="T0" fmla="*/ 639 w 639"/>
                    <a:gd name="T1" fmla="*/ 0 h 145"/>
                    <a:gd name="T2" fmla="*/ 139 w 639"/>
                    <a:gd name="T3" fmla="*/ 0 h 145"/>
                    <a:gd name="T4" fmla="*/ 120 w 639"/>
                    <a:gd name="T5" fmla="*/ 9 h 145"/>
                    <a:gd name="T6" fmla="*/ 4 w 639"/>
                    <a:gd name="T7" fmla="*/ 137 h 145"/>
                    <a:gd name="T8" fmla="*/ 8 w 639"/>
                    <a:gd name="T9" fmla="*/ 145 h 145"/>
                    <a:gd name="T10" fmla="*/ 639 w 639"/>
                    <a:gd name="T11" fmla="*/ 145 h 145"/>
                    <a:gd name="T12" fmla="*/ 639 w 639"/>
                    <a:gd name="T13" fmla="*/ 0 h 145"/>
                  </a:gdLst>
                  <a:ahLst/>
                  <a:cxnLst>
                    <a:cxn ang="0">
                      <a:pos x="T0" y="T1"/>
                    </a:cxn>
                    <a:cxn ang="0">
                      <a:pos x="T2" y="T3"/>
                    </a:cxn>
                    <a:cxn ang="0">
                      <a:pos x="T4" y="T5"/>
                    </a:cxn>
                    <a:cxn ang="0">
                      <a:pos x="T6" y="T7"/>
                    </a:cxn>
                    <a:cxn ang="0">
                      <a:pos x="T8" y="T9"/>
                    </a:cxn>
                    <a:cxn ang="0">
                      <a:pos x="T10" y="T11"/>
                    </a:cxn>
                    <a:cxn ang="0">
                      <a:pos x="T12" y="T13"/>
                    </a:cxn>
                  </a:cxnLst>
                  <a:rect l="0" t="0" r="r" b="b"/>
                  <a:pathLst>
                    <a:path w="639" h="145">
                      <a:moveTo>
                        <a:pt x="639" y="0"/>
                      </a:moveTo>
                      <a:cubicBezTo>
                        <a:pt x="139" y="0"/>
                        <a:pt x="139" y="0"/>
                        <a:pt x="139" y="0"/>
                      </a:cubicBezTo>
                      <a:cubicBezTo>
                        <a:pt x="132" y="0"/>
                        <a:pt x="124" y="4"/>
                        <a:pt x="120" y="9"/>
                      </a:cubicBezTo>
                      <a:cubicBezTo>
                        <a:pt x="4" y="137"/>
                        <a:pt x="4" y="137"/>
                        <a:pt x="4" y="137"/>
                      </a:cubicBezTo>
                      <a:cubicBezTo>
                        <a:pt x="0" y="141"/>
                        <a:pt x="2" y="145"/>
                        <a:pt x="8" y="145"/>
                      </a:cubicBezTo>
                      <a:cubicBezTo>
                        <a:pt x="639" y="145"/>
                        <a:pt x="639" y="145"/>
                        <a:pt x="639" y="145"/>
                      </a:cubicBezTo>
                      <a:lnTo>
                        <a:pt x="639" y="0"/>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nvGrpSpPr>
                <p:cNvPr id="34" name="组合 9"/>
                <p:cNvGrpSpPr/>
                <p:nvPr/>
              </p:nvGrpSpPr>
              <p:grpSpPr>
                <a:xfrm>
                  <a:off x="7524328" y="449832"/>
                  <a:ext cx="1082676" cy="322263"/>
                  <a:chOff x="8964488" y="1610692"/>
                  <a:chExt cx="1082676" cy="322263"/>
                </a:xfrm>
              </p:grpSpPr>
              <p:sp>
                <p:nvSpPr>
                  <p:cNvPr id="35"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6"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7"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8"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9"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0"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1"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2"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3"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4"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5"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6"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7" name="Freeform 28"/>
                  <p:cNvSpPr>
                    <a:spLocks/>
                  </p:cNvSpPr>
                  <p:nvPr/>
                </p:nvSpPr>
                <p:spPr bwMode="auto">
                  <a:xfrm>
                    <a:off x="9383588"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8"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9"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grpSp>
          <p:cxnSp>
            <p:nvCxnSpPr>
              <p:cNvPr id="32" name="直接连接符 25"/>
              <p:cNvCxnSpPr/>
              <p:nvPr/>
            </p:nvCxnSpPr>
            <p:spPr>
              <a:xfrm>
                <a:off x="-5180" y="699542"/>
                <a:ext cx="7243003" cy="0"/>
              </a:xfrm>
              <a:prstGeom prst="line">
                <a:avLst/>
              </a:prstGeom>
              <a:ln w="25400">
                <a:gradFill flip="none" rotWithShape="1">
                  <a:gsLst>
                    <a:gs pos="0">
                      <a:schemeClr val="bg1">
                        <a:lumMod val="85000"/>
                      </a:schemeClr>
                    </a:gs>
                    <a:gs pos="69000">
                      <a:schemeClr val="bg1">
                        <a:lumMod val="85000"/>
                      </a:schemeClr>
                    </a:gs>
                    <a:gs pos="100000">
                      <a:schemeClr val="bg1"/>
                    </a:gs>
                  </a:gsLst>
                  <a:lin ang="0" scaled="1"/>
                  <a:tileRect/>
                </a:gradFill>
              </a:ln>
            </p:spPr>
            <p:style>
              <a:lnRef idx="1">
                <a:schemeClr val="accent1"/>
              </a:lnRef>
              <a:fillRef idx="0">
                <a:schemeClr val="accent1"/>
              </a:fillRef>
              <a:effectRef idx="0">
                <a:schemeClr val="accent1"/>
              </a:effectRef>
              <a:fontRef idx="minor">
                <a:schemeClr val="tx1"/>
              </a:fontRef>
            </p:style>
          </p:cxnSp>
        </p:grpSp>
        <p:pic>
          <p:nvPicPr>
            <p:cNvPr id="30" name="图片 2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041107"/>
              <a:ext cx="9144000" cy="118714"/>
            </a:xfrm>
            <a:prstGeom prst="rect">
              <a:avLst/>
            </a:prstGeom>
          </p:spPr>
        </p:pic>
      </p:grpSp>
    </p:spTree>
    <p:extLst>
      <p:ext uri="{BB962C8B-B14F-4D97-AF65-F5344CB8AC3E}">
        <p14:creationId xmlns:p14="http://schemas.microsoft.com/office/powerpoint/2010/main" val="15203903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1_竖排标题和文本">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663008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6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7173445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dirty="0"/>
          </a:p>
        </p:txBody>
      </p:sp>
      <p:sp>
        <p:nvSpPr>
          <p:cNvPr id="3" name="Subtitle 2"/>
          <p:cNvSpPr>
            <a:spLocks noGrp="1"/>
          </p:cNvSpPr>
          <p:nvPr>
            <p:ph type="subTitle" idx="1"/>
          </p:nvPr>
        </p:nvSpPr>
        <p:spPr>
          <a:xfrm>
            <a:off x="1524000" y="3602037"/>
            <a:ext cx="9144000" cy="1655763"/>
          </a:xfrm>
        </p:spPr>
        <p:txBody>
          <a:bodyPr/>
          <a:lstStyle>
            <a:lvl1pPr marL="0" indent="0" algn="ctr">
              <a:buNone/>
              <a:defRPr sz="2400"/>
            </a:lvl1pPr>
            <a:lvl2pPr marL="457119" indent="0" algn="ctr">
              <a:buNone/>
              <a:defRPr sz="2000"/>
            </a:lvl2pPr>
            <a:lvl3pPr marL="914241" indent="0" algn="ctr">
              <a:buNone/>
              <a:defRPr sz="1867"/>
            </a:lvl3pPr>
            <a:lvl4pPr marL="1371360" indent="0" algn="ctr">
              <a:buNone/>
              <a:defRPr sz="1600"/>
            </a:lvl4pPr>
            <a:lvl5pPr marL="1828481" indent="0" algn="ctr">
              <a:buNone/>
              <a:defRPr sz="1600"/>
            </a:lvl5pPr>
            <a:lvl6pPr marL="2285602" indent="0" algn="ctr">
              <a:buNone/>
              <a:defRPr sz="1600"/>
            </a:lvl6pPr>
            <a:lvl7pPr marL="2742722" indent="0" algn="ctr">
              <a:buNone/>
              <a:defRPr sz="1600"/>
            </a:lvl7pPr>
            <a:lvl8pPr marL="3199840" indent="0" algn="ctr">
              <a:buNone/>
              <a:defRPr sz="1600"/>
            </a:lvl8pPr>
            <a:lvl9pPr marL="3656959" indent="0" algn="ctr">
              <a:buNone/>
              <a:defRPr sz="1600"/>
            </a:lvl9pPr>
          </a:lstStyle>
          <a:p>
            <a:r>
              <a:rPr lang="zh-CN" altLang="en-US"/>
              <a:t>单击以编辑母版副标题样式</a:t>
            </a:r>
            <a:endParaRPr lang="en-US" dirty="0"/>
          </a:p>
        </p:txBody>
      </p:sp>
      <p:sp>
        <p:nvSpPr>
          <p:cNvPr id="4" name="Date Placeholder 3"/>
          <p:cNvSpPr>
            <a:spLocks noGrp="1"/>
          </p:cNvSpPr>
          <p:nvPr>
            <p:ph type="dt" sz="half" idx="10"/>
          </p:nvPr>
        </p:nvSpPr>
        <p:spPr/>
        <p:txBody>
          <a:bodyPr/>
          <a:lstStyle/>
          <a:p>
            <a:pPr defTabSz="1219110">
              <a:defRPr/>
            </a:pPr>
            <a:fld id="{530820CF-B880-4189-942D-D702A7CBA730}" type="datetimeFigureOut">
              <a:rPr lang="zh-CN" altLang="en-US" smtClean="0">
                <a:solidFill>
                  <a:prstClr val="black">
                    <a:tint val="75000"/>
                  </a:prstClr>
                </a:solidFill>
              </a:rPr>
              <a:pPr defTabSz="1219110">
                <a:defRPr/>
              </a:pPr>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defRPr/>
            </a:pPr>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defRPr/>
            </a:pPr>
            <a:fld id="{0C913308-F349-4B6D-A68A-DD1791B4A57B}" type="slidenum">
              <a:rPr lang="zh-CN" altLang="en-US" smtClean="0">
                <a:solidFill>
                  <a:prstClr val="black">
                    <a:tint val="75000"/>
                  </a:prstClr>
                </a:solidFill>
              </a:rPr>
              <a:pPr defTabSz="1219110">
                <a:defRPr/>
              </a:pPr>
              <a:t>‹#›</a:t>
            </a:fld>
            <a:endParaRPr lang="zh-CN" altLang="en-US">
              <a:solidFill>
                <a:prstClr val="black">
                  <a:tint val="75000"/>
                </a:prstClr>
              </a:solidFill>
            </a:endParaRPr>
          </a:p>
        </p:txBody>
      </p:sp>
    </p:spTree>
    <p:extLst>
      <p:ext uri="{BB962C8B-B14F-4D97-AF65-F5344CB8AC3E}">
        <p14:creationId xmlns:p14="http://schemas.microsoft.com/office/powerpoint/2010/main" val="18586501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1219110">
              <a:defRPr/>
            </a:pPr>
            <a:fld id="{530820CF-B880-4189-942D-D702A7CBA730}" type="datetimeFigureOut">
              <a:rPr lang="zh-CN" altLang="en-US" smtClean="0">
                <a:solidFill>
                  <a:prstClr val="black">
                    <a:tint val="75000"/>
                  </a:prstClr>
                </a:solidFill>
              </a:rPr>
              <a:pPr defTabSz="1219110">
                <a:defRPr/>
              </a:pPr>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defRPr/>
            </a:pPr>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defRPr/>
            </a:pPr>
            <a:fld id="{0C913308-F349-4B6D-A68A-DD1791B4A57B}" type="slidenum">
              <a:rPr lang="zh-CN" altLang="en-US" smtClean="0">
                <a:solidFill>
                  <a:prstClr val="black">
                    <a:tint val="75000"/>
                  </a:prstClr>
                </a:solidFill>
              </a:rPr>
              <a:pPr defTabSz="1219110">
                <a:defRPr/>
              </a:pPr>
              <a:t>‹#›</a:t>
            </a:fld>
            <a:endParaRPr lang="zh-CN" altLang="en-US">
              <a:solidFill>
                <a:prstClr val="black">
                  <a:tint val="75000"/>
                </a:prstClr>
              </a:solidFill>
            </a:endParaRPr>
          </a:p>
        </p:txBody>
      </p:sp>
    </p:spTree>
    <p:extLst>
      <p:ext uri="{BB962C8B-B14F-4D97-AF65-F5344CB8AC3E}">
        <p14:creationId xmlns:p14="http://schemas.microsoft.com/office/powerpoint/2010/main" val="421538439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4"/>
            <a:ext cx="10515600" cy="2852737"/>
          </a:xfrm>
        </p:spPr>
        <p:txBody>
          <a:bodyPr anchor="b"/>
          <a:lstStyle>
            <a:lvl1pPr>
              <a:defRPr sz="6000"/>
            </a:lvl1pPr>
          </a:lstStyle>
          <a:p>
            <a:r>
              <a:rPr lang="zh-CN" altLang="en-US"/>
              <a:t>单击此处编辑母版标题样式</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19" indent="0">
              <a:buNone/>
              <a:defRPr sz="2000">
                <a:solidFill>
                  <a:schemeClr val="tx1">
                    <a:tint val="75000"/>
                  </a:schemeClr>
                </a:solidFill>
              </a:defRPr>
            </a:lvl2pPr>
            <a:lvl3pPr marL="914241" indent="0">
              <a:buNone/>
              <a:defRPr sz="1867">
                <a:solidFill>
                  <a:schemeClr val="tx1">
                    <a:tint val="75000"/>
                  </a:schemeClr>
                </a:solidFill>
              </a:defRPr>
            </a:lvl3pPr>
            <a:lvl4pPr marL="1371360" indent="0">
              <a:buNone/>
              <a:defRPr sz="1600">
                <a:solidFill>
                  <a:schemeClr val="tx1">
                    <a:tint val="75000"/>
                  </a:schemeClr>
                </a:solidFill>
              </a:defRPr>
            </a:lvl4pPr>
            <a:lvl5pPr marL="1828481" indent="0">
              <a:buNone/>
              <a:defRPr sz="1600">
                <a:solidFill>
                  <a:schemeClr val="tx1">
                    <a:tint val="75000"/>
                  </a:schemeClr>
                </a:solidFill>
              </a:defRPr>
            </a:lvl5pPr>
            <a:lvl6pPr marL="2285602" indent="0">
              <a:buNone/>
              <a:defRPr sz="1600">
                <a:solidFill>
                  <a:schemeClr val="tx1">
                    <a:tint val="75000"/>
                  </a:schemeClr>
                </a:solidFill>
              </a:defRPr>
            </a:lvl6pPr>
            <a:lvl7pPr marL="2742722" indent="0">
              <a:buNone/>
              <a:defRPr sz="1600">
                <a:solidFill>
                  <a:schemeClr val="tx1">
                    <a:tint val="75000"/>
                  </a:schemeClr>
                </a:solidFill>
              </a:defRPr>
            </a:lvl7pPr>
            <a:lvl8pPr marL="3199840" indent="0">
              <a:buNone/>
              <a:defRPr sz="1600">
                <a:solidFill>
                  <a:schemeClr val="tx1">
                    <a:tint val="75000"/>
                  </a:schemeClr>
                </a:solidFill>
              </a:defRPr>
            </a:lvl8pPr>
            <a:lvl9pPr marL="3656959" indent="0">
              <a:buNone/>
              <a:defRPr sz="16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defTabSz="1219110">
              <a:defRPr/>
            </a:pPr>
            <a:fld id="{530820CF-B880-4189-942D-D702A7CBA730}" type="datetimeFigureOut">
              <a:rPr lang="zh-CN" altLang="en-US" smtClean="0">
                <a:solidFill>
                  <a:prstClr val="black">
                    <a:tint val="75000"/>
                  </a:prstClr>
                </a:solidFill>
              </a:rPr>
              <a:pPr defTabSz="1219110">
                <a:defRPr/>
              </a:pPr>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defRPr/>
            </a:pPr>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defRPr/>
            </a:pPr>
            <a:fld id="{0C913308-F349-4B6D-A68A-DD1791B4A57B}" type="slidenum">
              <a:rPr lang="zh-CN" altLang="en-US" smtClean="0">
                <a:solidFill>
                  <a:prstClr val="black">
                    <a:tint val="75000"/>
                  </a:prstClr>
                </a:solidFill>
              </a:rPr>
              <a:pPr defTabSz="1219110">
                <a:defRPr/>
              </a:pPr>
              <a:t>‹#›</a:t>
            </a:fld>
            <a:endParaRPr lang="zh-CN" altLang="en-US">
              <a:solidFill>
                <a:prstClr val="black">
                  <a:tint val="75000"/>
                </a:prstClr>
              </a:solidFill>
            </a:endParaRPr>
          </a:p>
        </p:txBody>
      </p:sp>
    </p:spTree>
    <p:extLst>
      <p:ext uri="{BB962C8B-B14F-4D97-AF65-F5344CB8AC3E}">
        <p14:creationId xmlns:p14="http://schemas.microsoft.com/office/powerpoint/2010/main" val="32393874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838200" y="1825625"/>
            <a:ext cx="5181600" cy="4351339"/>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172200" y="1825625"/>
            <a:ext cx="5181600" cy="4351339"/>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pPr defTabSz="1219110">
              <a:defRPr/>
            </a:pPr>
            <a:fld id="{530820CF-B880-4189-942D-D702A7CBA730}" type="datetimeFigureOut">
              <a:rPr lang="zh-CN" altLang="en-US" smtClean="0">
                <a:solidFill>
                  <a:prstClr val="black">
                    <a:tint val="75000"/>
                  </a:prstClr>
                </a:solidFill>
              </a:rPr>
              <a:pPr defTabSz="1219110">
                <a:defRPr/>
              </a:pPr>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1219110">
              <a:defRPr/>
            </a:pPr>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219110">
              <a:defRPr/>
            </a:pPr>
            <a:fld id="{0C913308-F349-4B6D-A68A-DD1791B4A57B}" type="slidenum">
              <a:rPr lang="zh-CN" altLang="en-US" smtClean="0">
                <a:solidFill>
                  <a:prstClr val="black">
                    <a:tint val="75000"/>
                  </a:prstClr>
                </a:solidFill>
              </a:rPr>
              <a:pPr defTabSz="1219110">
                <a:defRPr/>
              </a:pPr>
              <a:t>‹#›</a:t>
            </a:fld>
            <a:endParaRPr lang="zh-CN" altLang="en-US">
              <a:solidFill>
                <a:prstClr val="black">
                  <a:tint val="75000"/>
                </a:prstClr>
              </a:solidFill>
            </a:endParaRPr>
          </a:p>
        </p:txBody>
      </p:sp>
    </p:spTree>
    <p:extLst>
      <p:ext uri="{BB962C8B-B14F-4D97-AF65-F5344CB8AC3E}">
        <p14:creationId xmlns:p14="http://schemas.microsoft.com/office/powerpoint/2010/main" val="27438552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839789" y="1681164"/>
            <a:ext cx="5157787" cy="823912"/>
          </a:xfrm>
        </p:spPr>
        <p:txBody>
          <a:bodyPr anchor="b"/>
          <a:lstStyle>
            <a:lvl1pPr marL="0" indent="0">
              <a:buNone/>
              <a:defRPr sz="2400" b="1"/>
            </a:lvl1pPr>
            <a:lvl2pPr marL="457119" indent="0">
              <a:buNone/>
              <a:defRPr sz="2000" b="1"/>
            </a:lvl2pPr>
            <a:lvl3pPr marL="914241" indent="0">
              <a:buNone/>
              <a:defRPr sz="1867" b="1"/>
            </a:lvl3pPr>
            <a:lvl4pPr marL="1371360" indent="0">
              <a:buNone/>
              <a:defRPr sz="1600" b="1"/>
            </a:lvl4pPr>
            <a:lvl5pPr marL="1828481" indent="0">
              <a:buNone/>
              <a:defRPr sz="1600" b="1"/>
            </a:lvl5pPr>
            <a:lvl6pPr marL="2285602" indent="0">
              <a:buNone/>
              <a:defRPr sz="1600" b="1"/>
            </a:lvl6pPr>
            <a:lvl7pPr marL="2742722" indent="0">
              <a:buNone/>
              <a:defRPr sz="1600" b="1"/>
            </a:lvl7pPr>
            <a:lvl8pPr marL="3199840" indent="0">
              <a:buNone/>
              <a:defRPr sz="1600" b="1"/>
            </a:lvl8pPr>
            <a:lvl9pPr marL="3656959"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839789" y="2505079"/>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172203" y="1681164"/>
            <a:ext cx="5183188" cy="823912"/>
          </a:xfrm>
        </p:spPr>
        <p:txBody>
          <a:bodyPr anchor="b"/>
          <a:lstStyle>
            <a:lvl1pPr marL="0" indent="0">
              <a:buNone/>
              <a:defRPr sz="2400" b="1"/>
            </a:lvl1pPr>
            <a:lvl2pPr marL="457119" indent="0">
              <a:buNone/>
              <a:defRPr sz="2000" b="1"/>
            </a:lvl2pPr>
            <a:lvl3pPr marL="914241" indent="0">
              <a:buNone/>
              <a:defRPr sz="1867" b="1"/>
            </a:lvl3pPr>
            <a:lvl4pPr marL="1371360" indent="0">
              <a:buNone/>
              <a:defRPr sz="1600" b="1"/>
            </a:lvl4pPr>
            <a:lvl5pPr marL="1828481" indent="0">
              <a:buNone/>
              <a:defRPr sz="1600" b="1"/>
            </a:lvl5pPr>
            <a:lvl6pPr marL="2285602" indent="0">
              <a:buNone/>
              <a:defRPr sz="1600" b="1"/>
            </a:lvl6pPr>
            <a:lvl7pPr marL="2742722" indent="0">
              <a:buNone/>
              <a:defRPr sz="1600" b="1"/>
            </a:lvl7pPr>
            <a:lvl8pPr marL="3199840" indent="0">
              <a:buNone/>
              <a:defRPr sz="1600" b="1"/>
            </a:lvl8pPr>
            <a:lvl9pPr marL="3656959"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172203" y="2505079"/>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pPr defTabSz="1219110">
              <a:defRPr/>
            </a:pPr>
            <a:fld id="{530820CF-B880-4189-942D-D702A7CBA730}" type="datetimeFigureOut">
              <a:rPr lang="zh-CN" altLang="en-US" smtClean="0">
                <a:solidFill>
                  <a:prstClr val="black">
                    <a:tint val="75000"/>
                  </a:prstClr>
                </a:solidFill>
              </a:rPr>
              <a:pPr defTabSz="1219110">
                <a:defRPr/>
              </a:pPr>
              <a:t>2019-12-6</a:t>
            </a:fld>
            <a:endParaRPr lang="zh-CN" altLang="en-US">
              <a:solidFill>
                <a:prstClr val="black">
                  <a:tint val="75000"/>
                </a:prstClr>
              </a:solidFill>
            </a:endParaRPr>
          </a:p>
        </p:txBody>
      </p:sp>
      <p:sp>
        <p:nvSpPr>
          <p:cNvPr id="8" name="Footer Placeholder 7"/>
          <p:cNvSpPr>
            <a:spLocks noGrp="1"/>
          </p:cNvSpPr>
          <p:nvPr>
            <p:ph type="ftr" sz="quarter" idx="11"/>
          </p:nvPr>
        </p:nvSpPr>
        <p:spPr/>
        <p:txBody>
          <a:bodyPr/>
          <a:lstStyle/>
          <a:p>
            <a:pPr defTabSz="1219110">
              <a:defRPr/>
            </a:pPr>
            <a:endParaRPr lang="zh-CN" altLang="en-US">
              <a:solidFill>
                <a:prstClr val="black">
                  <a:tint val="75000"/>
                </a:prstClr>
              </a:solidFill>
            </a:endParaRPr>
          </a:p>
        </p:txBody>
      </p:sp>
      <p:sp>
        <p:nvSpPr>
          <p:cNvPr id="9" name="Slide Number Placeholder 8"/>
          <p:cNvSpPr>
            <a:spLocks noGrp="1"/>
          </p:cNvSpPr>
          <p:nvPr>
            <p:ph type="sldNum" sz="quarter" idx="12"/>
          </p:nvPr>
        </p:nvSpPr>
        <p:spPr/>
        <p:txBody>
          <a:bodyPr/>
          <a:lstStyle/>
          <a:p>
            <a:pPr defTabSz="1219110">
              <a:defRPr/>
            </a:pPr>
            <a:fld id="{0C913308-F349-4B6D-A68A-DD1791B4A57B}" type="slidenum">
              <a:rPr lang="zh-CN" altLang="en-US" smtClean="0">
                <a:solidFill>
                  <a:prstClr val="black">
                    <a:tint val="75000"/>
                  </a:prstClr>
                </a:solidFill>
              </a:rPr>
              <a:pPr defTabSz="1219110">
                <a:defRPr/>
              </a:pPr>
              <a:t>‹#›</a:t>
            </a:fld>
            <a:endParaRPr lang="zh-CN" altLang="en-US">
              <a:solidFill>
                <a:prstClr val="black">
                  <a:tint val="75000"/>
                </a:prstClr>
              </a:solidFill>
            </a:endParaRPr>
          </a:p>
        </p:txBody>
      </p:sp>
    </p:spTree>
    <p:extLst>
      <p:ext uri="{BB962C8B-B14F-4D97-AF65-F5344CB8AC3E}">
        <p14:creationId xmlns:p14="http://schemas.microsoft.com/office/powerpoint/2010/main" val="5567855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pPr defTabSz="1219110">
              <a:defRPr/>
            </a:pPr>
            <a:fld id="{530820CF-B880-4189-942D-D702A7CBA730}" type="datetimeFigureOut">
              <a:rPr lang="zh-CN" altLang="en-US" smtClean="0">
                <a:solidFill>
                  <a:prstClr val="black">
                    <a:tint val="75000"/>
                  </a:prstClr>
                </a:solidFill>
              </a:rPr>
              <a:pPr defTabSz="1219110">
                <a:defRPr/>
              </a:pPr>
              <a:t>2019-12-6</a:t>
            </a:fld>
            <a:endParaRPr lang="zh-CN" altLang="en-US">
              <a:solidFill>
                <a:prstClr val="black">
                  <a:tint val="75000"/>
                </a:prstClr>
              </a:solidFill>
            </a:endParaRPr>
          </a:p>
        </p:txBody>
      </p:sp>
      <p:sp>
        <p:nvSpPr>
          <p:cNvPr id="4" name="Footer Placeholder 3"/>
          <p:cNvSpPr>
            <a:spLocks noGrp="1"/>
          </p:cNvSpPr>
          <p:nvPr>
            <p:ph type="ftr" sz="quarter" idx="11"/>
          </p:nvPr>
        </p:nvSpPr>
        <p:spPr/>
        <p:txBody>
          <a:bodyPr/>
          <a:lstStyle/>
          <a:p>
            <a:pPr defTabSz="1219110">
              <a:defRPr/>
            </a:pPr>
            <a:endParaRPr lang="zh-CN" altLang="en-US">
              <a:solidFill>
                <a:prstClr val="black">
                  <a:tint val="75000"/>
                </a:prstClr>
              </a:solidFill>
            </a:endParaRPr>
          </a:p>
        </p:txBody>
      </p:sp>
      <p:sp>
        <p:nvSpPr>
          <p:cNvPr id="5" name="Slide Number Placeholder 4"/>
          <p:cNvSpPr>
            <a:spLocks noGrp="1"/>
          </p:cNvSpPr>
          <p:nvPr>
            <p:ph type="sldNum" sz="quarter" idx="12"/>
          </p:nvPr>
        </p:nvSpPr>
        <p:spPr/>
        <p:txBody>
          <a:bodyPr/>
          <a:lstStyle/>
          <a:p>
            <a:pPr defTabSz="1219110">
              <a:defRPr/>
            </a:pPr>
            <a:fld id="{0C913308-F349-4B6D-A68A-DD1791B4A57B}" type="slidenum">
              <a:rPr lang="zh-CN" altLang="en-US" smtClean="0">
                <a:solidFill>
                  <a:prstClr val="black">
                    <a:tint val="75000"/>
                  </a:prstClr>
                </a:solidFill>
              </a:rPr>
              <a:pPr defTabSz="1219110">
                <a:defRPr/>
              </a:pPr>
              <a:t>‹#›</a:t>
            </a:fld>
            <a:endParaRPr lang="zh-CN" altLang="en-US">
              <a:solidFill>
                <a:prstClr val="black">
                  <a:tint val="75000"/>
                </a:prstClr>
              </a:solidFill>
            </a:endParaRPr>
          </a:p>
        </p:txBody>
      </p:sp>
    </p:spTree>
    <p:extLst>
      <p:ext uri="{BB962C8B-B14F-4D97-AF65-F5344CB8AC3E}">
        <p14:creationId xmlns:p14="http://schemas.microsoft.com/office/powerpoint/2010/main" val="399353499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1219110">
              <a:defRPr/>
            </a:pPr>
            <a:fld id="{530820CF-B880-4189-942D-D702A7CBA730}" type="datetimeFigureOut">
              <a:rPr lang="zh-CN" altLang="en-US" smtClean="0">
                <a:solidFill>
                  <a:prstClr val="black">
                    <a:tint val="75000"/>
                  </a:prstClr>
                </a:solidFill>
              </a:rPr>
              <a:pPr defTabSz="1219110">
                <a:defRPr/>
              </a:pPr>
              <a:t>2019-12-6</a:t>
            </a:fld>
            <a:endParaRPr lang="zh-CN" altLang="en-US">
              <a:solidFill>
                <a:prstClr val="black">
                  <a:tint val="75000"/>
                </a:prstClr>
              </a:solidFill>
            </a:endParaRPr>
          </a:p>
        </p:txBody>
      </p:sp>
      <p:sp>
        <p:nvSpPr>
          <p:cNvPr id="3" name="Footer Placeholder 2"/>
          <p:cNvSpPr>
            <a:spLocks noGrp="1"/>
          </p:cNvSpPr>
          <p:nvPr>
            <p:ph type="ftr" sz="quarter" idx="11"/>
          </p:nvPr>
        </p:nvSpPr>
        <p:spPr/>
        <p:txBody>
          <a:bodyPr/>
          <a:lstStyle/>
          <a:p>
            <a:pPr defTabSz="1219110">
              <a:defRPr/>
            </a:pPr>
            <a:endParaRPr lang="zh-CN" alt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1219110">
              <a:defRPr/>
            </a:pPr>
            <a:fld id="{0C913308-F349-4B6D-A68A-DD1791B4A57B}" type="slidenum">
              <a:rPr lang="zh-CN" altLang="en-US" smtClean="0">
                <a:solidFill>
                  <a:prstClr val="black">
                    <a:tint val="75000"/>
                  </a:prstClr>
                </a:solidFill>
              </a:rPr>
              <a:pPr defTabSz="1219110">
                <a:defRPr/>
              </a:pPr>
              <a:t>‹#›</a:t>
            </a:fld>
            <a:endParaRPr lang="zh-CN" altLang="en-US">
              <a:solidFill>
                <a:prstClr val="black">
                  <a:tint val="75000"/>
                </a:prstClr>
              </a:solidFill>
            </a:endParaRPr>
          </a:p>
        </p:txBody>
      </p:sp>
    </p:spTree>
    <p:extLst>
      <p:ext uri="{BB962C8B-B14F-4D97-AF65-F5344CB8AC3E}">
        <p14:creationId xmlns:p14="http://schemas.microsoft.com/office/powerpoint/2010/main" val="37535808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92" y="457201"/>
            <a:ext cx="3932237" cy="1600200"/>
          </a:xfrm>
        </p:spPr>
        <p:txBody>
          <a:bodyPr anchor="b"/>
          <a:lstStyle>
            <a:lvl1pPr>
              <a:defRPr sz="3200"/>
            </a:lvl1pPr>
          </a:lstStyle>
          <a:p>
            <a:r>
              <a:rPr lang="zh-CN" altLang="en-US"/>
              <a:t>单击此处编辑母版标题样式</a:t>
            </a:r>
            <a:endParaRPr lang="en-US" dirty="0"/>
          </a:p>
        </p:txBody>
      </p:sp>
      <p:sp>
        <p:nvSpPr>
          <p:cNvPr id="3" name="Content Placeholder 2"/>
          <p:cNvSpPr>
            <a:spLocks noGrp="1"/>
          </p:cNvSpPr>
          <p:nvPr>
            <p:ph idx="1"/>
          </p:nvPr>
        </p:nvSpPr>
        <p:spPr>
          <a:xfrm>
            <a:off x="5183188" y="987430"/>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839792" y="2057403"/>
            <a:ext cx="3932237" cy="3811588"/>
          </a:xfrm>
        </p:spPr>
        <p:txBody>
          <a:bodyPr/>
          <a:lstStyle>
            <a:lvl1pPr marL="0" indent="0">
              <a:buNone/>
              <a:defRPr sz="1600"/>
            </a:lvl1pPr>
            <a:lvl2pPr marL="457119" indent="0">
              <a:buNone/>
              <a:defRPr sz="1467"/>
            </a:lvl2pPr>
            <a:lvl3pPr marL="914241" indent="0">
              <a:buNone/>
              <a:defRPr sz="1200"/>
            </a:lvl3pPr>
            <a:lvl4pPr marL="1371360" indent="0">
              <a:buNone/>
              <a:defRPr sz="1067"/>
            </a:lvl4pPr>
            <a:lvl5pPr marL="1828481" indent="0">
              <a:buNone/>
              <a:defRPr sz="1067"/>
            </a:lvl5pPr>
            <a:lvl6pPr marL="2285602" indent="0">
              <a:buNone/>
              <a:defRPr sz="1067"/>
            </a:lvl6pPr>
            <a:lvl7pPr marL="2742722" indent="0">
              <a:buNone/>
              <a:defRPr sz="1067"/>
            </a:lvl7pPr>
            <a:lvl8pPr marL="3199840" indent="0">
              <a:buNone/>
              <a:defRPr sz="1067"/>
            </a:lvl8pPr>
            <a:lvl9pPr marL="3656959" indent="0">
              <a:buNone/>
              <a:defRPr sz="1067"/>
            </a:lvl9pPr>
          </a:lstStyle>
          <a:p>
            <a:pPr lvl="0"/>
            <a:r>
              <a:rPr lang="zh-CN" altLang="en-US"/>
              <a:t>编辑母版文本样式</a:t>
            </a:r>
          </a:p>
        </p:txBody>
      </p:sp>
      <p:sp>
        <p:nvSpPr>
          <p:cNvPr id="5" name="Date Placeholder 4"/>
          <p:cNvSpPr>
            <a:spLocks noGrp="1"/>
          </p:cNvSpPr>
          <p:nvPr>
            <p:ph type="dt" sz="half" idx="10"/>
          </p:nvPr>
        </p:nvSpPr>
        <p:spPr/>
        <p:txBody>
          <a:bodyPr/>
          <a:lstStyle/>
          <a:p>
            <a:pPr defTabSz="1219110">
              <a:defRPr/>
            </a:pPr>
            <a:fld id="{530820CF-B880-4189-942D-D702A7CBA730}" type="datetimeFigureOut">
              <a:rPr lang="zh-CN" altLang="en-US" smtClean="0">
                <a:solidFill>
                  <a:prstClr val="black">
                    <a:tint val="75000"/>
                  </a:prstClr>
                </a:solidFill>
              </a:rPr>
              <a:pPr defTabSz="1219110">
                <a:defRPr/>
              </a:pPr>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1219110">
              <a:defRPr/>
            </a:pPr>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219110">
              <a:defRPr/>
            </a:pPr>
            <a:fld id="{0C913308-F349-4B6D-A68A-DD1791B4A57B}" type="slidenum">
              <a:rPr lang="zh-CN" altLang="en-US" smtClean="0">
                <a:solidFill>
                  <a:prstClr val="black">
                    <a:tint val="75000"/>
                  </a:prstClr>
                </a:solidFill>
              </a:rPr>
              <a:pPr defTabSz="1219110">
                <a:defRPr/>
              </a:pPr>
              <a:t>‹#›</a:t>
            </a:fld>
            <a:endParaRPr lang="zh-CN" altLang="en-US">
              <a:solidFill>
                <a:prstClr val="black">
                  <a:tint val="75000"/>
                </a:prstClr>
              </a:solidFill>
            </a:endParaRPr>
          </a:p>
        </p:txBody>
      </p:sp>
    </p:spTree>
    <p:extLst>
      <p:ext uri="{BB962C8B-B14F-4D97-AF65-F5344CB8AC3E}">
        <p14:creationId xmlns:p14="http://schemas.microsoft.com/office/powerpoint/2010/main" val="31898370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92" y="457201"/>
            <a:ext cx="3932237" cy="1600200"/>
          </a:xfrm>
        </p:spPr>
        <p:txBody>
          <a:bodyPr anchor="b"/>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5183188" y="987430"/>
            <a:ext cx="6172200" cy="4873625"/>
          </a:xfrm>
        </p:spPr>
        <p:txBody>
          <a:bodyPr anchor="t"/>
          <a:lstStyle>
            <a:lvl1pPr marL="0" indent="0">
              <a:buNone/>
              <a:defRPr sz="3200"/>
            </a:lvl1pPr>
            <a:lvl2pPr marL="457119" indent="0">
              <a:buNone/>
              <a:defRPr sz="2800"/>
            </a:lvl2pPr>
            <a:lvl3pPr marL="914241" indent="0">
              <a:buNone/>
              <a:defRPr sz="2400"/>
            </a:lvl3pPr>
            <a:lvl4pPr marL="1371360" indent="0">
              <a:buNone/>
              <a:defRPr sz="2000"/>
            </a:lvl4pPr>
            <a:lvl5pPr marL="1828481" indent="0">
              <a:buNone/>
              <a:defRPr sz="2000"/>
            </a:lvl5pPr>
            <a:lvl6pPr marL="2285602" indent="0">
              <a:buNone/>
              <a:defRPr sz="2000"/>
            </a:lvl6pPr>
            <a:lvl7pPr marL="2742722" indent="0">
              <a:buNone/>
              <a:defRPr sz="2000"/>
            </a:lvl7pPr>
            <a:lvl8pPr marL="3199840" indent="0">
              <a:buNone/>
              <a:defRPr sz="2000"/>
            </a:lvl8pPr>
            <a:lvl9pPr marL="3656959"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839792" y="2057403"/>
            <a:ext cx="3932237" cy="3811588"/>
          </a:xfrm>
        </p:spPr>
        <p:txBody>
          <a:bodyPr/>
          <a:lstStyle>
            <a:lvl1pPr marL="0" indent="0">
              <a:buNone/>
              <a:defRPr sz="1600"/>
            </a:lvl1pPr>
            <a:lvl2pPr marL="457119" indent="0">
              <a:buNone/>
              <a:defRPr sz="1467"/>
            </a:lvl2pPr>
            <a:lvl3pPr marL="914241" indent="0">
              <a:buNone/>
              <a:defRPr sz="1200"/>
            </a:lvl3pPr>
            <a:lvl4pPr marL="1371360" indent="0">
              <a:buNone/>
              <a:defRPr sz="1067"/>
            </a:lvl4pPr>
            <a:lvl5pPr marL="1828481" indent="0">
              <a:buNone/>
              <a:defRPr sz="1067"/>
            </a:lvl5pPr>
            <a:lvl6pPr marL="2285602" indent="0">
              <a:buNone/>
              <a:defRPr sz="1067"/>
            </a:lvl6pPr>
            <a:lvl7pPr marL="2742722" indent="0">
              <a:buNone/>
              <a:defRPr sz="1067"/>
            </a:lvl7pPr>
            <a:lvl8pPr marL="3199840" indent="0">
              <a:buNone/>
              <a:defRPr sz="1067"/>
            </a:lvl8pPr>
            <a:lvl9pPr marL="3656959" indent="0">
              <a:buNone/>
              <a:defRPr sz="1067"/>
            </a:lvl9pPr>
          </a:lstStyle>
          <a:p>
            <a:pPr lvl="0"/>
            <a:r>
              <a:rPr lang="zh-CN" altLang="en-US"/>
              <a:t>编辑母版文本样式</a:t>
            </a:r>
          </a:p>
        </p:txBody>
      </p:sp>
      <p:sp>
        <p:nvSpPr>
          <p:cNvPr id="5" name="Date Placeholder 4"/>
          <p:cNvSpPr>
            <a:spLocks noGrp="1"/>
          </p:cNvSpPr>
          <p:nvPr>
            <p:ph type="dt" sz="half" idx="10"/>
          </p:nvPr>
        </p:nvSpPr>
        <p:spPr/>
        <p:txBody>
          <a:bodyPr/>
          <a:lstStyle/>
          <a:p>
            <a:pPr defTabSz="1219110">
              <a:defRPr/>
            </a:pPr>
            <a:fld id="{530820CF-B880-4189-942D-D702A7CBA730}" type="datetimeFigureOut">
              <a:rPr lang="zh-CN" altLang="en-US" smtClean="0">
                <a:solidFill>
                  <a:prstClr val="black">
                    <a:tint val="75000"/>
                  </a:prstClr>
                </a:solidFill>
              </a:rPr>
              <a:pPr defTabSz="1219110">
                <a:defRPr/>
              </a:pPr>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1219110">
              <a:defRPr/>
            </a:pPr>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219110">
              <a:defRPr/>
            </a:pPr>
            <a:fld id="{0C913308-F349-4B6D-A68A-DD1791B4A57B}" type="slidenum">
              <a:rPr lang="zh-CN" altLang="en-US" smtClean="0">
                <a:solidFill>
                  <a:prstClr val="black">
                    <a:tint val="75000"/>
                  </a:prstClr>
                </a:solidFill>
              </a:rPr>
              <a:pPr defTabSz="1219110">
                <a:defRPr/>
              </a:pPr>
              <a:t>‹#›</a:t>
            </a:fld>
            <a:endParaRPr lang="zh-CN" altLang="en-US">
              <a:solidFill>
                <a:prstClr val="black">
                  <a:tint val="75000"/>
                </a:prstClr>
              </a:solidFill>
            </a:endParaRPr>
          </a:p>
        </p:txBody>
      </p:sp>
    </p:spTree>
    <p:extLst>
      <p:ext uri="{BB962C8B-B14F-4D97-AF65-F5344CB8AC3E}">
        <p14:creationId xmlns:p14="http://schemas.microsoft.com/office/powerpoint/2010/main" val="19594574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1219110">
              <a:defRPr/>
            </a:pPr>
            <a:fld id="{530820CF-B880-4189-942D-D702A7CBA730}" type="datetimeFigureOut">
              <a:rPr lang="zh-CN" altLang="en-US" smtClean="0">
                <a:solidFill>
                  <a:prstClr val="black">
                    <a:tint val="75000"/>
                  </a:prstClr>
                </a:solidFill>
              </a:rPr>
              <a:pPr defTabSz="1219110">
                <a:defRPr/>
              </a:pPr>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defRPr/>
            </a:pPr>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defRPr/>
            </a:pPr>
            <a:fld id="{0C913308-F349-4B6D-A68A-DD1791B4A57B}" type="slidenum">
              <a:rPr lang="zh-CN" altLang="en-US" smtClean="0">
                <a:solidFill>
                  <a:prstClr val="black">
                    <a:tint val="75000"/>
                  </a:prstClr>
                </a:solidFill>
              </a:rPr>
              <a:pPr defTabSz="1219110">
                <a:defRPr/>
              </a:pPr>
              <a:t>‹#›</a:t>
            </a:fld>
            <a:endParaRPr lang="zh-CN" altLang="en-US">
              <a:solidFill>
                <a:prstClr val="black">
                  <a:tint val="75000"/>
                </a:prstClr>
              </a:solidFill>
            </a:endParaRPr>
          </a:p>
        </p:txBody>
      </p:sp>
    </p:spTree>
    <p:extLst>
      <p:ext uri="{BB962C8B-B14F-4D97-AF65-F5344CB8AC3E}">
        <p14:creationId xmlns:p14="http://schemas.microsoft.com/office/powerpoint/2010/main" val="256345203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9"/>
            <a:ext cx="2628900" cy="5811839"/>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3" y="365129"/>
            <a:ext cx="7734300" cy="5811839"/>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1219110">
              <a:defRPr/>
            </a:pPr>
            <a:fld id="{530820CF-B880-4189-942D-D702A7CBA730}" type="datetimeFigureOut">
              <a:rPr lang="zh-CN" altLang="en-US" smtClean="0">
                <a:solidFill>
                  <a:prstClr val="black">
                    <a:tint val="75000"/>
                  </a:prstClr>
                </a:solidFill>
              </a:rPr>
              <a:pPr defTabSz="1219110">
                <a:defRPr/>
              </a:pPr>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defRPr/>
            </a:pPr>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defRPr/>
            </a:pPr>
            <a:fld id="{0C913308-F349-4B6D-A68A-DD1791B4A57B}" type="slidenum">
              <a:rPr lang="zh-CN" altLang="en-US" smtClean="0">
                <a:solidFill>
                  <a:prstClr val="black">
                    <a:tint val="75000"/>
                  </a:prstClr>
                </a:solidFill>
              </a:rPr>
              <a:pPr defTabSz="1219110">
                <a:defRPr/>
              </a:pPr>
              <a:t>‹#›</a:t>
            </a:fld>
            <a:endParaRPr lang="zh-CN" altLang="en-US">
              <a:solidFill>
                <a:prstClr val="black">
                  <a:tint val="75000"/>
                </a:prstClr>
              </a:solidFill>
            </a:endParaRPr>
          </a:p>
        </p:txBody>
      </p:sp>
    </p:spTree>
    <p:extLst>
      <p:ext uri="{BB962C8B-B14F-4D97-AF65-F5344CB8AC3E}">
        <p14:creationId xmlns:p14="http://schemas.microsoft.com/office/powerpoint/2010/main" val="24424180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5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889218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1_标题幻灯片">
    <p:spTree>
      <p:nvGrpSpPr>
        <p:cNvPr id="1" name=""/>
        <p:cNvGrpSpPr/>
        <p:nvPr/>
      </p:nvGrpSpPr>
      <p:grpSpPr>
        <a:xfrm>
          <a:off x="0" y="0"/>
          <a:ext cx="0" cy="0"/>
          <a:chOff x="0" y="0"/>
          <a:chExt cx="0" cy="0"/>
        </a:xfrm>
      </p:grpSpPr>
      <p:grpSp>
        <p:nvGrpSpPr>
          <p:cNvPr id="27" name="组 26"/>
          <p:cNvGrpSpPr/>
          <p:nvPr/>
        </p:nvGrpSpPr>
        <p:grpSpPr>
          <a:xfrm>
            <a:off x="-6907" y="349192"/>
            <a:ext cx="12223339" cy="6530571"/>
            <a:chOff x="-5180" y="261893"/>
            <a:chExt cx="9167504" cy="4897928"/>
          </a:xfrm>
        </p:grpSpPr>
        <p:sp>
          <p:nvSpPr>
            <p:cNvPr id="28" name="标题占位符 1"/>
            <p:cNvSpPr txBox="1">
              <a:spLocks/>
            </p:cNvSpPr>
            <p:nvPr/>
          </p:nvSpPr>
          <p:spPr>
            <a:xfrm>
              <a:off x="395536" y="264035"/>
              <a:ext cx="6795136" cy="430451"/>
            </a:xfrm>
            <a:prstGeom prst="rect">
              <a:avLst/>
            </a:prstGeom>
          </p:spPr>
          <p:txBody>
            <a:bodyPr vert="horz" lIns="91440" tIns="45720" rIns="91440" bIns="45720" rtlCol="0" anchor="t" anchorCtr="0">
              <a:normAutofit fontScale="92500" lnSpcReduction="2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914377" rtl="0" eaLnBrk="1" fontAlgn="auto" latinLnBrk="0" hangingPunct="1">
                <a:lnSpc>
                  <a:spcPct val="90000"/>
                </a:lnSpc>
                <a:spcBef>
                  <a:spcPct val="0"/>
                </a:spcBef>
                <a:spcAft>
                  <a:spcPts val="0"/>
                </a:spcAft>
                <a:buClrTx/>
                <a:buSzTx/>
                <a:buFontTx/>
                <a:buNone/>
                <a:tabLst/>
                <a:defRPr/>
              </a:pPr>
              <a:r>
                <a:rPr kumimoji="0" lang="zh-CN" altLang="en-US" sz="4400" b="0" i="0" u="none" strike="noStrike" kern="1200" cap="none" spc="0" normalizeH="0" baseline="0" noProof="0" dirty="0">
                  <a:ln>
                    <a:noFill/>
                  </a:ln>
                  <a:solidFill>
                    <a:srgbClr val="1D9A78">
                      <a:lumMod val="75000"/>
                    </a:srgbClr>
                  </a:solidFill>
                  <a:effectLst/>
                  <a:uLnTx/>
                  <a:uFillTx/>
                  <a:latin typeface="Microsoft YaHei" charset="-122"/>
                  <a:ea typeface="Microsoft YaHei" charset="-122"/>
                  <a:cs typeface="Microsoft YaHei" charset="-122"/>
                </a:rPr>
                <a:t>单击此处编辑标题</a:t>
              </a:r>
            </a:p>
          </p:txBody>
        </p:sp>
        <p:grpSp>
          <p:nvGrpSpPr>
            <p:cNvPr id="29" name="组 28"/>
            <p:cNvGrpSpPr/>
            <p:nvPr/>
          </p:nvGrpSpPr>
          <p:grpSpPr>
            <a:xfrm>
              <a:off x="-5180" y="261893"/>
              <a:ext cx="9167504" cy="437649"/>
              <a:chOff x="-5180" y="261893"/>
              <a:chExt cx="9167504" cy="437649"/>
            </a:xfrm>
          </p:grpSpPr>
          <p:grpSp>
            <p:nvGrpSpPr>
              <p:cNvPr id="31" name="组合 7"/>
              <p:cNvGrpSpPr/>
              <p:nvPr/>
            </p:nvGrpSpPr>
            <p:grpSpPr>
              <a:xfrm>
                <a:off x="7252337" y="261893"/>
                <a:ext cx="1909987" cy="432593"/>
                <a:chOff x="6766560" y="339502"/>
                <a:chExt cx="2397125" cy="542925"/>
              </a:xfrm>
            </p:grpSpPr>
            <p:sp>
              <p:nvSpPr>
                <p:cNvPr id="33" name="Freeform 11"/>
                <p:cNvSpPr>
                  <a:spLocks/>
                </p:cNvSpPr>
                <p:nvPr/>
              </p:nvSpPr>
              <p:spPr bwMode="auto">
                <a:xfrm>
                  <a:off x="6766560" y="339502"/>
                  <a:ext cx="2397125" cy="542925"/>
                </a:xfrm>
                <a:custGeom>
                  <a:avLst/>
                  <a:gdLst>
                    <a:gd name="T0" fmla="*/ 639 w 639"/>
                    <a:gd name="T1" fmla="*/ 0 h 145"/>
                    <a:gd name="T2" fmla="*/ 139 w 639"/>
                    <a:gd name="T3" fmla="*/ 0 h 145"/>
                    <a:gd name="T4" fmla="*/ 120 w 639"/>
                    <a:gd name="T5" fmla="*/ 9 h 145"/>
                    <a:gd name="T6" fmla="*/ 4 w 639"/>
                    <a:gd name="T7" fmla="*/ 137 h 145"/>
                    <a:gd name="T8" fmla="*/ 8 w 639"/>
                    <a:gd name="T9" fmla="*/ 145 h 145"/>
                    <a:gd name="T10" fmla="*/ 639 w 639"/>
                    <a:gd name="T11" fmla="*/ 145 h 145"/>
                    <a:gd name="T12" fmla="*/ 639 w 639"/>
                    <a:gd name="T13" fmla="*/ 0 h 145"/>
                  </a:gdLst>
                  <a:ahLst/>
                  <a:cxnLst>
                    <a:cxn ang="0">
                      <a:pos x="T0" y="T1"/>
                    </a:cxn>
                    <a:cxn ang="0">
                      <a:pos x="T2" y="T3"/>
                    </a:cxn>
                    <a:cxn ang="0">
                      <a:pos x="T4" y="T5"/>
                    </a:cxn>
                    <a:cxn ang="0">
                      <a:pos x="T6" y="T7"/>
                    </a:cxn>
                    <a:cxn ang="0">
                      <a:pos x="T8" y="T9"/>
                    </a:cxn>
                    <a:cxn ang="0">
                      <a:pos x="T10" y="T11"/>
                    </a:cxn>
                    <a:cxn ang="0">
                      <a:pos x="T12" y="T13"/>
                    </a:cxn>
                  </a:cxnLst>
                  <a:rect l="0" t="0" r="r" b="b"/>
                  <a:pathLst>
                    <a:path w="639" h="145">
                      <a:moveTo>
                        <a:pt x="639" y="0"/>
                      </a:moveTo>
                      <a:cubicBezTo>
                        <a:pt x="139" y="0"/>
                        <a:pt x="139" y="0"/>
                        <a:pt x="139" y="0"/>
                      </a:cubicBezTo>
                      <a:cubicBezTo>
                        <a:pt x="132" y="0"/>
                        <a:pt x="124" y="4"/>
                        <a:pt x="120" y="9"/>
                      </a:cubicBezTo>
                      <a:cubicBezTo>
                        <a:pt x="4" y="137"/>
                        <a:pt x="4" y="137"/>
                        <a:pt x="4" y="137"/>
                      </a:cubicBezTo>
                      <a:cubicBezTo>
                        <a:pt x="0" y="141"/>
                        <a:pt x="2" y="145"/>
                        <a:pt x="8" y="145"/>
                      </a:cubicBezTo>
                      <a:cubicBezTo>
                        <a:pt x="639" y="145"/>
                        <a:pt x="639" y="145"/>
                        <a:pt x="639" y="145"/>
                      </a:cubicBezTo>
                      <a:lnTo>
                        <a:pt x="639" y="0"/>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nvGrpSpPr>
                <p:cNvPr id="34" name="组合 9"/>
                <p:cNvGrpSpPr/>
                <p:nvPr/>
              </p:nvGrpSpPr>
              <p:grpSpPr>
                <a:xfrm>
                  <a:off x="7524328" y="449832"/>
                  <a:ext cx="1082676" cy="322263"/>
                  <a:chOff x="8964488" y="1610692"/>
                  <a:chExt cx="1082676" cy="322263"/>
                </a:xfrm>
              </p:grpSpPr>
              <p:sp>
                <p:nvSpPr>
                  <p:cNvPr id="35"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6"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7"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8"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9"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0"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1"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2"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3"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4"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5"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6"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7" name="Freeform 28"/>
                  <p:cNvSpPr>
                    <a:spLocks/>
                  </p:cNvSpPr>
                  <p:nvPr/>
                </p:nvSpPr>
                <p:spPr bwMode="auto">
                  <a:xfrm>
                    <a:off x="9383588"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8"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9"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grpSp>
          <p:cxnSp>
            <p:nvCxnSpPr>
              <p:cNvPr id="32" name="直接连接符 25"/>
              <p:cNvCxnSpPr/>
              <p:nvPr/>
            </p:nvCxnSpPr>
            <p:spPr>
              <a:xfrm>
                <a:off x="-5180" y="699542"/>
                <a:ext cx="7243003" cy="0"/>
              </a:xfrm>
              <a:prstGeom prst="line">
                <a:avLst/>
              </a:prstGeom>
              <a:ln w="25400">
                <a:gradFill flip="none" rotWithShape="1">
                  <a:gsLst>
                    <a:gs pos="0">
                      <a:schemeClr val="bg1">
                        <a:lumMod val="85000"/>
                      </a:schemeClr>
                    </a:gs>
                    <a:gs pos="69000">
                      <a:schemeClr val="bg1">
                        <a:lumMod val="85000"/>
                      </a:schemeClr>
                    </a:gs>
                    <a:gs pos="100000">
                      <a:schemeClr val="bg1"/>
                    </a:gs>
                  </a:gsLst>
                  <a:lin ang="0" scaled="1"/>
                  <a:tileRect/>
                </a:gradFill>
              </a:ln>
            </p:spPr>
            <p:style>
              <a:lnRef idx="1">
                <a:schemeClr val="accent1"/>
              </a:lnRef>
              <a:fillRef idx="0">
                <a:schemeClr val="accent1"/>
              </a:fillRef>
              <a:effectRef idx="0">
                <a:schemeClr val="accent1"/>
              </a:effectRef>
              <a:fontRef idx="minor">
                <a:schemeClr val="tx1"/>
              </a:fontRef>
            </p:style>
          </p:cxnSp>
        </p:grpSp>
        <p:pic>
          <p:nvPicPr>
            <p:cNvPr id="30" name="图片 29"/>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0" y="5041107"/>
              <a:ext cx="9144000" cy="118714"/>
            </a:xfrm>
            <a:prstGeom prst="rect">
              <a:avLst/>
            </a:prstGeom>
          </p:spPr>
        </p:pic>
      </p:grpSp>
    </p:spTree>
    <p:extLst>
      <p:ext uri="{BB962C8B-B14F-4D97-AF65-F5344CB8AC3E}">
        <p14:creationId xmlns:p14="http://schemas.microsoft.com/office/powerpoint/2010/main" val="284512923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1_竖排标题和文本">
    <p:spTree>
      <p:nvGrpSpPr>
        <p:cNvPr id="1" name=""/>
        <p:cNvGrpSpPr/>
        <p:nvPr/>
      </p:nvGrpSpPr>
      <p:grpSpPr>
        <a:xfrm>
          <a:off x="0" y="0"/>
          <a:ext cx="0" cy="0"/>
          <a:chOff x="0" y="0"/>
          <a:chExt cx="0" cy="0"/>
        </a:xfrm>
      </p:grpSpPr>
    </p:spTree>
    <p:extLst>
      <p:ext uri="{BB962C8B-B14F-4D97-AF65-F5344CB8AC3E}">
        <p14:creationId xmlns:p14="http://schemas.microsoft.com/office/powerpoint/2010/main" val="308661209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6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785520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dirty="0"/>
          </a:p>
        </p:txBody>
      </p:sp>
      <p:sp>
        <p:nvSpPr>
          <p:cNvPr id="3" name="Subtitle 2"/>
          <p:cNvSpPr>
            <a:spLocks noGrp="1"/>
          </p:cNvSpPr>
          <p:nvPr>
            <p:ph type="subTitle" idx="1"/>
          </p:nvPr>
        </p:nvSpPr>
        <p:spPr>
          <a:xfrm>
            <a:off x="1524000" y="3602037"/>
            <a:ext cx="9144000" cy="1655763"/>
          </a:xfrm>
        </p:spPr>
        <p:txBody>
          <a:bodyPr/>
          <a:lstStyle>
            <a:lvl1pPr marL="0" indent="0" algn="ctr">
              <a:buNone/>
              <a:defRPr sz="2400"/>
            </a:lvl1pPr>
            <a:lvl2pPr marL="457107" indent="0" algn="ctr">
              <a:buNone/>
              <a:defRPr sz="2000"/>
            </a:lvl2pPr>
            <a:lvl3pPr marL="914218" indent="0" algn="ctr">
              <a:buNone/>
              <a:defRPr sz="1867"/>
            </a:lvl3pPr>
            <a:lvl4pPr marL="1371326" indent="0" algn="ctr">
              <a:buNone/>
              <a:defRPr sz="1600"/>
            </a:lvl4pPr>
            <a:lvl5pPr marL="1828436" indent="0" algn="ctr">
              <a:buNone/>
              <a:defRPr sz="1600"/>
            </a:lvl5pPr>
            <a:lvl6pPr marL="2285546" indent="0" algn="ctr">
              <a:buNone/>
              <a:defRPr sz="1600"/>
            </a:lvl6pPr>
            <a:lvl7pPr marL="2742654" indent="0" algn="ctr">
              <a:buNone/>
              <a:defRPr sz="1600"/>
            </a:lvl7pPr>
            <a:lvl8pPr marL="3199760" indent="0" algn="ctr">
              <a:buNone/>
              <a:defRPr sz="1600"/>
            </a:lvl8pPr>
            <a:lvl9pPr marL="3656867" indent="0" algn="ctr">
              <a:buNone/>
              <a:defRPr sz="1600"/>
            </a:lvl9pPr>
          </a:lstStyle>
          <a:p>
            <a:r>
              <a:rPr lang="zh-CN" altLang="en-US"/>
              <a:t>单击以编辑母版副标题样式</a:t>
            </a:r>
            <a:endParaRPr lang="en-US" dirty="0"/>
          </a:p>
        </p:txBody>
      </p:sp>
      <p:sp>
        <p:nvSpPr>
          <p:cNvPr id="4" name="Date Placeholder 3"/>
          <p:cNvSpPr>
            <a:spLocks noGrp="1"/>
          </p:cNvSpPr>
          <p:nvPr>
            <p:ph type="dt" sz="half" idx="10"/>
          </p:nvPr>
        </p:nvSpPr>
        <p:spPr/>
        <p:txBody>
          <a:bodyPr/>
          <a:lstStyle/>
          <a:p>
            <a:pPr defTabSz="914377"/>
            <a:fld id="{530820CF-B880-4189-942D-D702A7CBA730}" type="datetimeFigureOut">
              <a:rPr lang="zh-CN" altLang="en-US" smtClean="0">
                <a:solidFill>
                  <a:prstClr val="black">
                    <a:tint val="75000"/>
                  </a:prstClr>
                </a:solidFill>
              </a:rPr>
              <a:pPr defTabSz="914377"/>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fld id="{0C913308-F349-4B6D-A68A-DD1791B4A57B}"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42852728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914377"/>
            <a:fld id="{530820CF-B880-4189-942D-D702A7CBA730}" type="datetimeFigureOut">
              <a:rPr lang="zh-CN" altLang="en-US" smtClean="0">
                <a:solidFill>
                  <a:prstClr val="black">
                    <a:tint val="75000"/>
                  </a:prstClr>
                </a:solidFill>
              </a:rPr>
              <a:pPr defTabSz="914377"/>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fld id="{0C913308-F349-4B6D-A68A-DD1791B4A57B}"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131426523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5"/>
            <a:ext cx="10515600" cy="2852737"/>
          </a:xfrm>
        </p:spPr>
        <p:txBody>
          <a:bodyPr anchor="b"/>
          <a:lstStyle>
            <a:lvl1pPr>
              <a:defRPr sz="6000"/>
            </a:lvl1pPr>
          </a:lstStyle>
          <a:p>
            <a:r>
              <a:rPr lang="zh-CN" altLang="en-US"/>
              <a:t>单击此处编辑母版标题样式</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07" indent="0">
              <a:buNone/>
              <a:defRPr sz="2000">
                <a:solidFill>
                  <a:schemeClr val="tx1">
                    <a:tint val="75000"/>
                  </a:schemeClr>
                </a:solidFill>
              </a:defRPr>
            </a:lvl2pPr>
            <a:lvl3pPr marL="914218" indent="0">
              <a:buNone/>
              <a:defRPr sz="1867">
                <a:solidFill>
                  <a:schemeClr val="tx1">
                    <a:tint val="75000"/>
                  </a:schemeClr>
                </a:solidFill>
              </a:defRPr>
            </a:lvl3pPr>
            <a:lvl4pPr marL="1371326" indent="0">
              <a:buNone/>
              <a:defRPr sz="1600">
                <a:solidFill>
                  <a:schemeClr val="tx1">
                    <a:tint val="75000"/>
                  </a:schemeClr>
                </a:solidFill>
              </a:defRPr>
            </a:lvl4pPr>
            <a:lvl5pPr marL="1828436" indent="0">
              <a:buNone/>
              <a:defRPr sz="1600">
                <a:solidFill>
                  <a:schemeClr val="tx1">
                    <a:tint val="75000"/>
                  </a:schemeClr>
                </a:solidFill>
              </a:defRPr>
            </a:lvl5pPr>
            <a:lvl6pPr marL="2285546" indent="0">
              <a:buNone/>
              <a:defRPr sz="1600">
                <a:solidFill>
                  <a:schemeClr val="tx1">
                    <a:tint val="75000"/>
                  </a:schemeClr>
                </a:solidFill>
              </a:defRPr>
            </a:lvl6pPr>
            <a:lvl7pPr marL="2742654" indent="0">
              <a:buNone/>
              <a:defRPr sz="1600">
                <a:solidFill>
                  <a:schemeClr val="tx1">
                    <a:tint val="75000"/>
                  </a:schemeClr>
                </a:solidFill>
              </a:defRPr>
            </a:lvl7pPr>
            <a:lvl8pPr marL="3199760" indent="0">
              <a:buNone/>
              <a:defRPr sz="1600">
                <a:solidFill>
                  <a:schemeClr val="tx1">
                    <a:tint val="75000"/>
                  </a:schemeClr>
                </a:solidFill>
              </a:defRPr>
            </a:lvl8pPr>
            <a:lvl9pPr marL="3656867" indent="0">
              <a:buNone/>
              <a:defRPr sz="16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defTabSz="914377"/>
            <a:fld id="{530820CF-B880-4189-942D-D702A7CBA730}" type="datetimeFigureOut">
              <a:rPr lang="zh-CN" altLang="en-US" smtClean="0">
                <a:solidFill>
                  <a:prstClr val="black">
                    <a:tint val="75000"/>
                  </a:prstClr>
                </a:solidFill>
              </a:rPr>
              <a:pPr defTabSz="914377"/>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fld id="{0C913308-F349-4B6D-A68A-DD1791B4A57B}"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411272511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838200" y="1825625"/>
            <a:ext cx="5181600" cy="4351339"/>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172200" y="1825625"/>
            <a:ext cx="5181600" cy="4351339"/>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pPr defTabSz="914377"/>
            <a:fld id="{530820CF-B880-4189-942D-D702A7CBA730}" type="datetimeFigureOut">
              <a:rPr lang="zh-CN" altLang="en-US" smtClean="0">
                <a:solidFill>
                  <a:prstClr val="black">
                    <a:tint val="75000"/>
                  </a:prstClr>
                </a:solidFill>
              </a:rPr>
              <a:pPr defTabSz="914377"/>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914377"/>
            <a:fld id="{0C913308-F349-4B6D-A68A-DD1791B4A57B}"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413774157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839789" y="1681164"/>
            <a:ext cx="5157787" cy="823912"/>
          </a:xfrm>
        </p:spPr>
        <p:txBody>
          <a:bodyPr anchor="b"/>
          <a:lstStyle>
            <a:lvl1pPr marL="0" indent="0">
              <a:buNone/>
              <a:defRPr sz="2400" b="1"/>
            </a:lvl1pPr>
            <a:lvl2pPr marL="457107" indent="0">
              <a:buNone/>
              <a:defRPr sz="2000" b="1"/>
            </a:lvl2pPr>
            <a:lvl3pPr marL="914218" indent="0">
              <a:buNone/>
              <a:defRPr sz="1867" b="1"/>
            </a:lvl3pPr>
            <a:lvl4pPr marL="1371326" indent="0">
              <a:buNone/>
              <a:defRPr sz="1600" b="1"/>
            </a:lvl4pPr>
            <a:lvl5pPr marL="1828436" indent="0">
              <a:buNone/>
              <a:defRPr sz="1600" b="1"/>
            </a:lvl5pPr>
            <a:lvl6pPr marL="2285546" indent="0">
              <a:buNone/>
              <a:defRPr sz="1600" b="1"/>
            </a:lvl6pPr>
            <a:lvl7pPr marL="2742654" indent="0">
              <a:buNone/>
              <a:defRPr sz="1600" b="1"/>
            </a:lvl7pPr>
            <a:lvl8pPr marL="3199760" indent="0">
              <a:buNone/>
              <a:defRPr sz="1600" b="1"/>
            </a:lvl8pPr>
            <a:lvl9pPr marL="3656867"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839789" y="2505079"/>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172203" y="1681164"/>
            <a:ext cx="5183188" cy="823912"/>
          </a:xfrm>
        </p:spPr>
        <p:txBody>
          <a:bodyPr anchor="b"/>
          <a:lstStyle>
            <a:lvl1pPr marL="0" indent="0">
              <a:buNone/>
              <a:defRPr sz="2400" b="1"/>
            </a:lvl1pPr>
            <a:lvl2pPr marL="457107" indent="0">
              <a:buNone/>
              <a:defRPr sz="2000" b="1"/>
            </a:lvl2pPr>
            <a:lvl3pPr marL="914218" indent="0">
              <a:buNone/>
              <a:defRPr sz="1867" b="1"/>
            </a:lvl3pPr>
            <a:lvl4pPr marL="1371326" indent="0">
              <a:buNone/>
              <a:defRPr sz="1600" b="1"/>
            </a:lvl4pPr>
            <a:lvl5pPr marL="1828436" indent="0">
              <a:buNone/>
              <a:defRPr sz="1600" b="1"/>
            </a:lvl5pPr>
            <a:lvl6pPr marL="2285546" indent="0">
              <a:buNone/>
              <a:defRPr sz="1600" b="1"/>
            </a:lvl6pPr>
            <a:lvl7pPr marL="2742654" indent="0">
              <a:buNone/>
              <a:defRPr sz="1600" b="1"/>
            </a:lvl7pPr>
            <a:lvl8pPr marL="3199760" indent="0">
              <a:buNone/>
              <a:defRPr sz="1600" b="1"/>
            </a:lvl8pPr>
            <a:lvl9pPr marL="3656867"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172203" y="2505079"/>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pPr defTabSz="914377"/>
            <a:fld id="{530820CF-B880-4189-942D-D702A7CBA730}" type="datetimeFigureOut">
              <a:rPr lang="zh-CN" altLang="en-US" smtClean="0">
                <a:solidFill>
                  <a:prstClr val="black">
                    <a:tint val="75000"/>
                  </a:prstClr>
                </a:solidFill>
              </a:rPr>
              <a:pPr defTabSz="914377"/>
              <a:t>2019-12-6</a:t>
            </a:fld>
            <a:endParaRPr lang="zh-CN" altLang="en-US">
              <a:solidFill>
                <a:prstClr val="black">
                  <a:tint val="75000"/>
                </a:prstClr>
              </a:solidFill>
            </a:endParaRPr>
          </a:p>
        </p:txBody>
      </p:sp>
      <p:sp>
        <p:nvSpPr>
          <p:cNvPr id="8" name="Footer Placeholder 7"/>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9" name="Slide Number Placeholder 8"/>
          <p:cNvSpPr>
            <a:spLocks noGrp="1"/>
          </p:cNvSpPr>
          <p:nvPr>
            <p:ph type="sldNum" sz="quarter" idx="12"/>
          </p:nvPr>
        </p:nvSpPr>
        <p:spPr/>
        <p:txBody>
          <a:bodyPr/>
          <a:lstStyle/>
          <a:p>
            <a:pPr defTabSz="914377"/>
            <a:fld id="{0C913308-F349-4B6D-A68A-DD1791B4A57B}"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154988807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pPr defTabSz="914377"/>
            <a:fld id="{530820CF-B880-4189-942D-D702A7CBA730}" type="datetimeFigureOut">
              <a:rPr lang="zh-CN" altLang="en-US" smtClean="0">
                <a:solidFill>
                  <a:prstClr val="black">
                    <a:tint val="75000"/>
                  </a:prstClr>
                </a:solidFill>
              </a:rPr>
              <a:pPr defTabSz="914377"/>
              <a:t>2019-12-6</a:t>
            </a:fld>
            <a:endParaRPr lang="zh-CN" altLang="en-US">
              <a:solidFill>
                <a:prstClr val="black">
                  <a:tint val="75000"/>
                </a:prstClr>
              </a:solidFill>
            </a:endParaRPr>
          </a:p>
        </p:txBody>
      </p:sp>
      <p:sp>
        <p:nvSpPr>
          <p:cNvPr id="4" name="Footer Placeholder 3"/>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5" name="Slide Number Placeholder 4"/>
          <p:cNvSpPr>
            <a:spLocks noGrp="1"/>
          </p:cNvSpPr>
          <p:nvPr>
            <p:ph type="sldNum" sz="quarter" idx="12"/>
          </p:nvPr>
        </p:nvSpPr>
        <p:spPr/>
        <p:txBody>
          <a:bodyPr/>
          <a:lstStyle/>
          <a:p>
            <a:pPr defTabSz="914377"/>
            <a:fld id="{0C913308-F349-4B6D-A68A-DD1791B4A57B}"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214834653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914377"/>
            <a:fld id="{530820CF-B880-4189-942D-D702A7CBA730}" type="datetimeFigureOut">
              <a:rPr lang="zh-CN" altLang="en-US" smtClean="0">
                <a:solidFill>
                  <a:prstClr val="black">
                    <a:tint val="75000"/>
                  </a:prstClr>
                </a:solidFill>
              </a:rPr>
              <a:pPr defTabSz="914377"/>
              <a:t>2019-12-6</a:t>
            </a:fld>
            <a:endParaRPr lang="zh-CN" altLang="en-US">
              <a:solidFill>
                <a:prstClr val="black">
                  <a:tint val="75000"/>
                </a:prstClr>
              </a:solidFill>
            </a:endParaRPr>
          </a:p>
        </p:txBody>
      </p:sp>
      <p:sp>
        <p:nvSpPr>
          <p:cNvPr id="3" name="Footer Placeholder 2"/>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914377"/>
            <a:fld id="{0C913308-F349-4B6D-A68A-DD1791B4A57B}"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139420630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92" y="457201"/>
            <a:ext cx="3932237" cy="1600200"/>
          </a:xfrm>
        </p:spPr>
        <p:txBody>
          <a:bodyPr anchor="b"/>
          <a:lstStyle>
            <a:lvl1pPr>
              <a:defRPr sz="3200"/>
            </a:lvl1pPr>
          </a:lstStyle>
          <a:p>
            <a:r>
              <a:rPr lang="zh-CN" altLang="en-US"/>
              <a:t>单击此处编辑母版标题样式</a:t>
            </a:r>
            <a:endParaRPr lang="en-US" dirty="0"/>
          </a:p>
        </p:txBody>
      </p:sp>
      <p:sp>
        <p:nvSpPr>
          <p:cNvPr id="3" name="Content Placeholder 2"/>
          <p:cNvSpPr>
            <a:spLocks noGrp="1"/>
          </p:cNvSpPr>
          <p:nvPr>
            <p:ph idx="1"/>
          </p:nvPr>
        </p:nvSpPr>
        <p:spPr>
          <a:xfrm>
            <a:off x="5183188" y="987432"/>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839792" y="2057403"/>
            <a:ext cx="3932237" cy="3811588"/>
          </a:xfrm>
        </p:spPr>
        <p:txBody>
          <a:bodyPr/>
          <a:lstStyle>
            <a:lvl1pPr marL="0" indent="0">
              <a:buNone/>
              <a:defRPr sz="1600"/>
            </a:lvl1pPr>
            <a:lvl2pPr marL="457107" indent="0">
              <a:buNone/>
              <a:defRPr sz="1467"/>
            </a:lvl2pPr>
            <a:lvl3pPr marL="914218" indent="0">
              <a:buNone/>
              <a:defRPr sz="1200"/>
            </a:lvl3pPr>
            <a:lvl4pPr marL="1371326" indent="0">
              <a:buNone/>
              <a:defRPr sz="1067"/>
            </a:lvl4pPr>
            <a:lvl5pPr marL="1828436" indent="0">
              <a:buNone/>
              <a:defRPr sz="1067"/>
            </a:lvl5pPr>
            <a:lvl6pPr marL="2285546" indent="0">
              <a:buNone/>
              <a:defRPr sz="1067"/>
            </a:lvl6pPr>
            <a:lvl7pPr marL="2742654" indent="0">
              <a:buNone/>
              <a:defRPr sz="1067"/>
            </a:lvl7pPr>
            <a:lvl8pPr marL="3199760" indent="0">
              <a:buNone/>
              <a:defRPr sz="1067"/>
            </a:lvl8pPr>
            <a:lvl9pPr marL="3656867" indent="0">
              <a:buNone/>
              <a:defRPr sz="1067"/>
            </a:lvl9pPr>
          </a:lstStyle>
          <a:p>
            <a:pPr lvl="0"/>
            <a:r>
              <a:rPr lang="zh-CN" altLang="en-US"/>
              <a:t>编辑母版文本样式</a:t>
            </a:r>
          </a:p>
        </p:txBody>
      </p:sp>
      <p:sp>
        <p:nvSpPr>
          <p:cNvPr id="5" name="Date Placeholder 4"/>
          <p:cNvSpPr>
            <a:spLocks noGrp="1"/>
          </p:cNvSpPr>
          <p:nvPr>
            <p:ph type="dt" sz="half" idx="10"/>
          </p:nvPr>
        </p:nvSpPr>
        <p:spPr/>
        <p:txBody>
          <a:bodyPr/>
          <a:lstStyle/>
          <a:p>
            <a:pPr defTabSz="914377"/>
            <a:fld id="{530820CF-B880-4189-942D-D702A7CBA730}" type="datetimeFigureOut">
              <a:rPr lang="zh-CN" altLang="en-US" smtClean="0">
                <a:solidFill>
                  <a:prstClr val="black">
                    <a:tint val="75000"/>
                  </a:prstClr>
                </a:solidFill>
              </a:rPr>
              <a:pPr defTabSz="914377"/>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914377"/>
            <a:fld id="{0C913308-F349-4B6D-A68A-DD1791B4A57B}"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35592067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92" y="457201"/>
            <a:ext cx="3932237" cy="1600200"/>
          </a:xfrm>
        </p:spPr>
        <p:txBody>
          <a:bodyPr anchor="b"/>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5183188" y="987432"/>
            <a:ext cx="6172200" cy="4873625"/>
          </a:xfrm>
        </p:spPr>
        <p:txBody>
          <a:bodyPr anchor="t"/>
          <a:lstStyle>
            <a:lvl1pPr marL="0" indent="0">
              <a:buNone/>
              <a:defRPr sz="3200"/>
            </a:lvl1pPr>
            <a:lvl2pPr marL="457107" indent="0">
              <a:buNone/>
              <a:defRPr sz="2800"/>
            </a:lvl2pPr>
            <a:lvl3pPr marL="914218" indent="0">
              <a:buNone/>
              <a:defRPr sz="2400"/>
            </a:lvl3pPr>
            <a:lvl4pPr marL="1371326" indent="0">
              <a:buNone/>
              <a:defRPr sz="2000"/>
            </a:lvl4pPr>
            <a:lvl5pPr marL="1828436" indent="0">
              <a:buNone/>
              <a:defRPr sz="2000"/>
            </a:lvl5pPr>
            <a:lvl6pPr marL="2285546" indent="0">
              <a:buNone/>
              <a:defRPr sz="2000"/>
            </a:lvl6pPr>
            <a:lvl7pPr marL="2742654" indent="0">
              <a:buNone/>
              <a:defRPr sz="2000"/>
            </a:lvl7pPr>
            <a:lvl8pPr marL="3199760" indent="0">
              <a:buNone/>
              <a:defRPr sz="2000"/>
            </a:lvl8pPr>
            <a:lvl9pPr marL="3656867"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839792" y="2057403"/>
            <a:ext cx="3932237" cy="3811588"/>
          </a:xfrm>
        </p:spPr>
        <p:txBody>
          <a:bodyPr/>
          <a:lstStyle>
            <a:lvl1pPr marL="0" indent="0">
              <a:buNone/>
              <a:defRPr sz="1600"/>
            </a:lvl1pPr>
            <a:lvl2pPr marL="457107" indent="0">
              <a:buNone/>
              <a:defRPr sz="1467"/>
            </a:lvl2pPr>
            <a:lvl3pPr marL="914218" indent="0">
              <a:buNone/>
              <a:defRPr sz="1200"/>
            </a:lvl3pPr>
            <a:lvl4pPr marL="1371326" indent="0">
              <a:buNone/>
              <a:defRPr sz="1067"/>
            </a:lvl4pPr>
            <a:lvl5pPr marL="1828436" indent="0">
              <a:buNone/>
              <a:defRPr sz="1067"/>
            </a:lvl5pPr>
            <a:lvl6pPr marL="2285546" indent="0">
              <a:buNone/>
              <a:defRPr sz="1067"/>
            </a:lvl6pPr>
            <a:lvl7pPr marL="2742654" indent="0">
              <a:buNone/>
              <a:defRPr sz="1067"/>
            </a:lvl7pPr>
            <a:lvl8pPr marL="3199760" indent="0">
              <a:buNone/>
              <a:defRPr sz="1067"/>
            </a:lvl8pPr>
            <a:lvl9pPr marL="3656867" indent="0">
              <a:buNone/>
              <a:defRPr sz="1067"/>
            </a:lvl9pPr>
          </a:lstStyle>
          <a:p>
            <a:pPr lvl="0"/>
            <a:r>
              <a:rPr lang="zh-CN" altLang="en-US"/>
              <a:t>编辑母版文本样式</a:t>
            </a:r>
          </a:p>
        </p:txBody>
      </p:sp>
      <p:sp>
        <p:nvSpPr>
          <p:cNvPr id="5" name="Date Placeholder 4"/>
          <p:cNvSpPr>
            <a:spLocks noGrp="1"/>
          </p:cNvSpPr>
          <p:nvPr>
            <p:ph type="dt" sz="half" idx="10"/>
          </p:nvPr>
        </p:nvSpPr>
        <p:spPr/>
        <p:txBody>
          <a:bodyPr/>
          <a:lstStyle/>
          <a:p>
            <a:pPr defTabSz="914377"/>
            <a:fld id="{530820CF-B880-4189-942D-D702A7CBA730}" type="datetimeFigureOut">
              <a:rPr lang="zh-CN" altLang="en-US" smtClean="0">
                <a:solidFill>
                  <a:prstClr val="black">
                    <a:tint val="75000"/>
                  </a:prstClr>
                </a:solidFill>
              </a:rPr>
              <a:pPr defTabSz="914377"/>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914377"/>
            <a:fld id="{0C913308-F349-4B6D-A68A-DD1791B4A57B}"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296162224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914377"/>
            <a:fld id="{530820CF-B880-4189-942D-D702A7CBA730}" type="datetimeFigureOut">
              <a:rPr lang="zh-CN" altLang="en-US" smtClean="0">
                <a:solidFill>
                  <a:prstClr val="black">
                    <a:tint val="75000"/>
                  </a:prstClr>
                </a:solidFill>
              </a:rPr>
              <a:pPr defTabSz="914377"/>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fld id="{0C913308-F349-4B6D-A68A-DD1791B4A57B}"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87366998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30"/>
            <a:ext cx="2628900" cy="5811839"/>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3" y="365130"/>
            <a:ext cx="7734300" cy="5811839"/>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914377"/>
            <a:fld id="{530820CF-B880-4189-942D-D702A7CBA730}" type="datetimeFigureOut">
              <a:rPr lang="zh-CN" altLang="en-US" smtClean="0">
                <a:solidFill>
                  <a:prstClr val="black">
                    <a:tint val="75000"/>
                  </a:prstClr>
                </a:solidFill>
              </a:rPr>
              <a:pPr defTabSz="914377"/>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914377"/>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377"/>
            <a:fld id="{0C913308-F349-4B6D-A68A-DD1791B4A57B}"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37514609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cSld name="5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182263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1_标题幻灯片">
    <p:spTree>
      <p:nvGrpSpPr>
        <p:cNvPr id="1" name=""/>
        <p:cNvGrpSpPr/>
        <p:nvPr/>
      </p:nvGrpSpPr>
      <p:grpSpPr>
        <a:xfrm>
          <a:off x="0" y="0"/>
          <a:ext cx="0" cy="0"/>
          <a:chOff x="0" y="0"/>
          <a:chExt cx="0" cy="0"/>
        </a:xfrm>
      </p:grpSpPr>
      <p:grpSp>
        <p:nvGrpSpPr>
          <p:cNvPr id="27" name="组 26"/>
          <p:cNvGrpSpPr/>
          <p:nvPr/>
        </p:nvGrpSpPr>
        <p:grpSpPr>
          <a:xfrm>
            <a:off x="-6907" y="349192"/>
            <a:ext cx="12223339" cy="6530571"/>
            <a:chOff x="-5180" y="261893"/>
            <a:chExt cx="9167504" cy="4897928"/>
          </a:xfrm>
        </p:grpSpPr>
        <p:sp>
          <p:nvSpPr>
            <p:cNvPr id="28" name="标题占位符 1"/>
            <p:cNvSpPr txBox="1">
              <a:spLocks/>
            </p:cNvSpPr>
            <p:nvPr/>
          </p:nvSpPr>
          <p:spPr>
            <a:xfrm>
              <a:off x="395536" y="264035"/>
              <a:ext cx="6795136" cy="430451"/>
            </a:xfrm>
            <a:prstGeom prst="rect">
              <a:avLst/>
            </a:prstGeom>
          </p:spPr>
          <p:txBody>
            <a:bodyPr vert="horz" lIns="91440" tIns="45720" rIns="91440" bIns="45720" rtlCol="0" anchor="t" anchorCtr="0">
              <a:normAutofit fontScale="92500" lnSpcReduction="2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783" rtl="0" eaLnBrk="1" fontAlgn="auto" latinLnBrk="0" hangingPunct="1">
                <a:lnSpc>
                  <a:spcPct val="90000"/>
                </a:lnSpc>
                <a:spcBef>
                  <a:spcPct val="0"/>
                </a:spcBef>
                <a:spcAft>
                  <a:spcPts val="0"/>
                </a:spcAft>
                <a:buClrTx/>
                <a:buSzTx/>
                <a:buFontTx/>
                <a:buNone/>
                <a:tabLst/>
                <a:defRPr/>
              </a:pPr>
              <a:r>
                <a:rPr kumimoji="0" lang="zh-CN" altLang="en-US" sz="4400" b="0" i="0" u="none" strike="noStrike" kern="1200" cap="none" spc="0" normalizeH="0" baseline="0" noProof="0" dirty="0">
                  <a:ln>
                    <a:noFill/>
                  </a:ln>
                  <a:solidFill>
                    <a:srgbClr val="1D9A78">
                      <a:lumMod val="75000"/>
                    </a:srgbClr>
                  </a:solidFill>
                  <a:effectLst/>
                  <a:uLnTx/>
                  <a:uFillTx/>
                  <a:latin typeface="Microsoft YaHei" charset="-122"/>
                  <a:ea typeface="Microsoft YaHei" charset="-122"/>
                  <a:cs typeface="Microsoft YaHei" charset="-122"/>
                </a:rPr>
                <a:t>单击此处编辑标题</a:t>
              </a:r>
            </a:p>
          </p:txBody>
        </p:sp>
        <p:grpSp>
          <p:nvGrpSpPr>
            <p:cNvPr id="29" name="组 28"/>
            <p:cNvGrpSpPr/>
            <p:nvPr/>
          </p:nvGrpSpPr>
          <p:grpSpPr>
            <a:xfrm>
              <a:off x="-5180" y="261893"/>
              <a:ext cx="9167504" cy="437649"/>
              <a:chOff x="-5180" y="261893"/>
              <a:chExt cx="9167504" cy="437649"/>
            </a:xfrm>
          </p:grpSpPr>
          <p:grpSp>
            <p:nvGrpSpPr>
              <p:cNvPr id="31" name="组合 7"/>
              <p:cNvGrpSpPr/>
              <p:nvPr/>
            </p:nvGrpSpPr>
            <p:grpSpPr>
              <a:xfrm>
                <a:off x="7252337" y="261893"/>
                <a:ext cx="1909987" cy="432593"/>
                <a:chOff x="6766560" y="339502"/>
                <a:chExt cx="2397125" cy="542925"/>
              </a:xfrm>
            </p:grpSpPr>
            <p:sp>
              <p:nvSpPr>
                <p:cNvPr id="33" name="Freeform 11"/>
                <p:cNvSpPr>
                  <a:spLocks/>
                </p:cNvSpPr>
                <p:nvPr/>
              </p:nvSpPr>
              <p:spPr bwMode="auto">
                <a:xfrm>
                  <a:off x="6766560" y="339502"/>
                  <a:ext cx="2397125" cy="542925"/>
                </a:xfrm>
                <a:custGeom>
                  <a:avLst/>
                  <a:gdLst>
                    <a:gd name="T0" fmla="*/ 639 w 639"/>
                    <a:gd name="T1" fmla="*/ 0 h 145"/>
                    <a:gd name="T2" fmla="*/ 139 w 639"/>
                    <a:gd name="T3" fmla="*/ 0 h 145"/>
                    <a:gd name="T4" fmla="*/ 120 w 639"/>
                    <a:gd name="T5" fmla="*/ 9 h 145"/>
                    <a:gd name="T6" fmla="*/ 4 w 639"/>
                    <a:gd name="T7" fmla="*/ 137 h 145"/>
                    <a:gd name="T8" fmla="*/ 8 w 639"/>
                    <a:gd name="T9" fmla="*/ 145 h 145"/>
                    <a:gd name="T10" fmla="*/ 639 w 639"/>
                    <a:gd name="T11" fmla="*/ 145 h 145"/>
                    <a:gd name="T12" fmla="*/ 639 w 639"/>
                    <a:gd name="T13" fmla="*/ 0 h 145"/>
                  </a:gdLst>
                  <a:ahLst/>
                  <a:cxnLst>
                    <a:cxn ang="0">
                      <a:pos x="T0" y="T1"/>
                    </a:cxn>
                    <a:cxn ang="0">
                      <a:pos x="T2" y="T3"/>
                    </a:cxn>
                    <a:cxn ang="0">
                      <a:pos x="T4" y="T5"/>
                    </a:cxn>
                    <a:cxn ang="0">
                      <a:pos x="T6" y="T7"/>
                    </a:cxn>
                    <a:cxn ang="0">
                      <a:pos x="T8" y="T9"/>
                    </a:cxn>
                    <a:cxn ang="0">
                      <a:pos x="T10" y="T11"/>
                    </a:cxn>
                    <a:cxn ang="0">
                      <a:pos x="T12" y="T13"/>
                    </a:cxn>
                  </a:cxnLst>
                  <a:rect l="0" t="0" r="r" b="b"/>
                  <a:pathLst>
                    <a:path w="639" h="145">
                      <a:moveTo>
                        <a:pt x="639" y="0"/>
                      </a:moveTo>
                      <a:cubicBezTo>
                        <a:pt x="139" y="0"/>
                        <a:pt x="139" y="0"/>
                        <a:pt x="139" y="0"/>
                      </a:cubicBezTo>
                      <a:cubicBezTo>
                        <a:pt x="132" y="0"/>
                        <a:pt x="124" y="4"/>
                        <a:pt x="120" y="9"/>
                      </a:cubicBezTo>
                      <a:cubicBezTo>
                        <a:pt x="4" y="137"/>
                        <a:pt x="4" y="137"/>
                        <a:pt x="4" y="137"/>
                      </a:cubicBezTo>
                      <a:cubicBezTo>
                        <a:pt x="0" y="141"/>
                        <a:pt x="2" y="145"/>
                        <a:pt x="8" y="145"/>
                      </a:cubicBezTo>
                      <a:cubicBezTo>
                        <a:pt x="639" y="145"/>
                        <a:pt x="639" y="145"/>
                        <a:pt x="639" y="145"/>
                      </a:cubicBezTo>
                      <a:lnTo>
                        <a:pt x="639" y="0"/>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nvGrpSpPr>
                <p:cNvPr id="34" name="组合 9"/>
                <p:cNvGrpSpPr/>
                <p:nvPr/>
              </p:nvGrpSpPr>
              <p:grpSpPr>
                <a:xfrm>
                  <a:off x="7524328" y="449832"/>
                  <a:ext cx="1082676" cy="322263"/>
                  <a:chOff x="8964488" y="1610692"/>
                  <a:chExt cx="1082676" cy="322263"/>
                </a:xfrm>
              </p:grpSpPr>
              <p:sp>
                <p:nvSpPr>
                  <p:cNvPr id="35"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6"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7"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8"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9"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0"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1"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2"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3"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4"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5"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6"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7" name="Freeform 28"/>
                  <p:cNvSpPr>
                    <a:spLocks/>
                  </p:cNvSpPr>
                  <p:nvPr/>
                </p:nvSpPr>
                <p:spPr bwMode="auto">
                  <a:xfrm>
                    <a:off x="9383588"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8"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9"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grpSp>
          <p:cxnSp>
            <p:nvCxnSpPr>
              <p:cNvPr id="32" name="直接连接符 25"/>
              <p:cNvCxnSpPr/>
              <p:nvPr/>
            </p:nvCxnSpPr>
            <p:spPr>
              <a:xfrm>
                <a:off x="-5180" y="699542"/>
                <a:ext cx="7243003" cy="0"/>
              </a:xfrm>
              <a:prstGeom prst="line">
                <a:avLst/>
              </a:prstGeom>
              <a:ln w="25400">
                <a:gradFill flip="none" rotWithShape="1">
                  <a:gsLst>
                    <a:gs pos="0">
                      <a:schemeClr val="bg1">
                        <a:lumMod val="85000"/>
                      </a:schemeClr>
                    </a:gs>
                    <a:gs pos="69000">
                      <a:schemeClr val="bg1">
                        <a:lumMod val="85000"/>
                      </a:schemeClr>
                    </a:gs>
                    <a:gs pos="100000">
                      <a:schemeClr val="bg1"/>
                    </a:gs>
                  </a:gsLst>
                  <a:lin ang="0" scaled="1"/>
                  <a:tileRect/>
                </a:gradFill>
              </a:ln>
            </p:spPr>
            <p:style>
              <a:lnRef idx="1">
                <a:schemeClr val="accent1"/>
              </a:lnRef>
              <a:fillRef idx="0">
                <a:schemeClr val="accent1"/>
              </a:fillRef>
              <a:effectRef idx="0">
                <a:schemeClr val="accent1"/>
              </a:effectRef>
              <a:fontRef idx="minor">
                <a:schemeClr val="tx1"/>
              </a:fontRef>
            </p:style>
          </p:cxnSp>
        </p:grpSp>
        <p:pic>
          <p:nvPicPr>
            <p:cNvPr id="30" name="图片 2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041107"/>
              <a:ext cx="9144000" cy="118714"/>
            </a:xfrm>
            <a:prstGeom prst="rect">
              <a:avLst/>
            </a:prstGeom>
          </p:spPr>
        </p:pic>
      </p:grpSp>
    </p:spTree>
    <p:extLst>
      <p:ext uri="{BB962C8B-B14F-4D97-AF65-F5344CB8AC3E}">
        <p14:creationId xmlns:p14="http://schemas.microsoft.com/office/powerpoint/2010/main" val="323909272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1_竖排标题和文本">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473678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6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46877783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dirty="0"/>
          </a:p>
        </p:txBody>
      </p:sp>
      <p:sp>
        <p:nvSpPr>
          <p:cNvPr id="3" name="Subtitle 2"/>
          <p:cNvSpPr>
            <a:spLocks noGrp="1"/>
          </p:cNvSpPr>
          <p:nvPr>
            <p:ph type="subTitle" idx="1"/>
          </p:nvPr>
        </p:nvSpPr>
        <p:spPr>
          <a:xfrm>
            <a:off x="1524000" y="3602037"/>
            <a:ext cx="9144000" cy="1655763"/>
          </a:xfrm>
        </p:spPr>
        <p:txBody>
          <a:bodyPr/>
          <a:lstStyle>
            <a:lvl1pPr marL="0" indent="0" algn="ctr">
              <a:buNone/>
              <a:defRPr sz="2400"/>
            </a:lvl1pPr>
            <a:lvl2pPr marL="457119" indent="0" algn="ctr">
              <a:buNone/>
              <a:defRPr sz="2000"/>
            </a:lvl2pPr>
            <a:lvl3pPr marL="914241" indent="0" algn="ctr">
              <a:buNone/>
              <a:defRPr sz="1867"/>
            </a:lvl3pPr>
            <a:lvl4pPr marL="1371360" indent="0" algn="ctr">
              <a:buNone/>
              <a:defRPr sz="1600"/>
            </a:lvl4pPr>
            <a:lvl5pPr marL="1828481" indent="0" algn="ctr">
              <a:buNone/>
              <a:defRPr sz="1600"/>
            </a:lvl5pPr>
            <a:lvl6pPr marL="2285602" indent="0" algn="ctr">
              <a:buNone/>
              <a:defRPr sz="1600"/>
            </a:lvl6pPr>
            <a:lvl7pPr marL="2742722" indent="0" algn="ctr">
              <a:buNone/>
              <a:defRPr sz="1600"/>
            </a:lvl7pPr>
            <a:lvl8pPr marL="3199840" indent="0" algn="ctr">
              <a:buNone/>
              <a:defRPr sz="1600"/>
            </a:lvl8pPr>
            <a:lvl9pPr marL="3656959" indent="0" algn="ctr">
              <a:buNone/>
              <a:defRPr sz="1600"/>
            </a:lvl9pPr>
          </a:lstStyle>
          <a:p>
            <a:r>
              <a:rPr lang="zh-CN" altLang="en-US"/>
              <a:t>单击以编辑母版副标题样式</a:t>
            </a:r>
            <a:endParaRPr lang="en-US" dirty="0"/>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54080882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74249007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4"/>
            <a:ext cx="10515600" cy="2852737"/>
          </a:xfrm>
        </p:spPr>
        <p:txBody>
          <a:bodyPr anchor="b"/>
          <a:lstStyle>
            <a:lvl1pPr>
              <a:defRPr sz="6000"/>
            </a:lvl1pPr>
          </a:lstStyle>
          <a:p>
            <a:r>
              <a:rPr lang="zh-CN" altLang="en-US"/>
              <a:t>单击此处编辑母版标题样式</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19" indent="0">
              <a:buNone/>
              <a:defRPr sz="2000">
                <a:solidFill>
                  <a:schemeClr val="tx1">
                    <a:tint val="75000"/>
                  </a:schemeClr>
                </a:solidFill>
              </a:defRPr>
            </a:lvl2pPr>
            <a:lvl3pPr marL="914241" indent="0">
              <a:buNone/>
              <a:defRPr sz="1867">
                <a:solidFill>
                  <a:schemeClr val="tx1">
                    <a:tint val="75000"/>
                  </a:schemeClr>
                </a:solidFill>
              </a:defRPr>
            </a:lvl3pPr>
            <a:lvl4pPr marL="1371360" indent="0">
              <a:buNone/>
              <a:defRPr sz="1600">
                <a:solidFill>
                  <a:schemeClr val="tx1">
                    <a:tint val="75000"/>
                  </a:schemeClr>
                </a:solidFill>
              </a:defRPr>
            </a:lvl4pPr>
            <a:lvl5pPr marL="1828481" indent="0">
              <a:buNone/>
              <a:defRPr sz="1600">
                <a:solidFill>
                  <a:schemeClr val="tx1">
                    <a:tint val="75000"/>
                  </a:schemeClr>
                </a:solidFill>
              </a:defRPr>
            </a:lvl5pPr>
            <a:lvl6pPr marL="2285602" indent="0">
              <a:buNone/>
              <a:defRPr sz="1600">
                <a:solidFill>
                  <a:schemeClr val="tx1">
                    <a:tint val="75000"/>
                  </a:schemeClr>
                </a:solidFill>
              </a:defRPr>
            </a:lvl6pPr>
            <a:lvl7pPr marL="2742722" indent="0">
              <a:buNone/>
              <a:defRPr sz="1600">
                <a:solidFill>
                  <a:schemeClr val="tx1">
                    <a:tint val="75000"/>
                  </a:schemeClr>
                </a:solidFill>
              </a:defRPr>
            </a:lvl7pPr>
            <a:lvl8pPr marL="3199840" indent="0">
              <a:buNone/>
              <a:defRPr sz="1600">
                <a:solidFill>
                  <a:schemeClr val="tx1">
                    <a:tint val="75000"/>
                  </a:schemeClr>
                </a:solidFill>
              </a:defRPr>
            </a:lvl8pPr>
            <a:lvl9pPr marL="3656959" indent="0">
              <a:buNone/>
              <a:defRPr sz="16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82085614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838200" y="1825625"/>
            <a:ext cx="5181600" cy="4351339"/>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172200" y="1825625"/>
            <a:ext cx="5181600" cy="4351339"/>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9534298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839789" y="1681164"/>
            <a:ext cx="5157787" cy="823912"/>
          </a:xfrm>
        </p:spPr>
        <p:txBody>
          <a:bodyPr anchor="b"/>
          <a:lstStyle>
            <a:lvl1pPr marL="0" indent="0">
              <a:buNone/>
              <a:defRPr sz="2400" b="1"/>
            </a:lvl1pPr>
            <a:lvl2pPr marL="457119" indent="0">
              <a:buNone/>
              <a:defRPr sz="2000" b="1"/>
            </a:lvl2pPr>
            <a:lvl3pPr marL="914241" indent="0">
              <a:buNone/>
              <a:defRPr sz="1867" b="1"/>
            </a:lvl3pPr>
            <a:lvl4pPr marL="1371360" indent="0">
              <a:buNone/>
              <a:defRPr sz="1600" b="1"/>
            </a:lvl4pPr>
            <a:lvl5pPr marL="1828481" indent="0">
              <a:buNone/>
              <a:defRPr sz="1600" b="1"/>
            </a:lvl5pPr>
            <a:lvl6pPr marL="2285602" indent="0">
              <a:buNone/>
              <a:defRPr sz="1600" b="1"/>
            </a:lvl6pPr>
            <a:lvl7pPr marL="2742722" indent="0">
              <a:buNone/>
              <a:defRPr sz="1600" b="1"/>
            </a:lvl7pPr>
            <a:lvl8pPr marL="3199840" indent="0">
              <a:buNone/>
              <a:defRPr sz="1600" b="1"/>
            </a:lvl8pPr>
            <a:lvl9pPr marL="3656959"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839789" y="2505079"/>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172203" y="1681164"/>
            <a:ext cx="5183188" cy="823912"/>
          </a:xfrm>
        </p:spPr>
        <p:txBody>
          <a:bodyPr anchor="b"/>
          <a:lstStyle>
            <a:lvl1pPr marL="0" indent="0">
              <a:buNone/>
              <a:defRPr sz="2400" b="1"/>
            </a:lvl1pPr>
            <a:lvl2pPr marL="457119" indent="0">
              <a:buNone/>
              <a:defRPr sz="2000" b="1"/>
            </a:lvl2pPr>
            <a:lvl3pPr marL="914241" indent="0">
              <a:buNone/>
              <a:defRPr sz="1867" b="1"/>
            </a:lvl3pPr>
            <a:lvl4pPr marL="1371360" indent="0">
              <a:buNone/>
              <a:defRPr sz="1600" b="1"/>
            </a:lvl4pPr>
            <a:lvl5pPr marL="1828481" indent="0">
              <a:buNone/>
              <a:defRPr sz="1600" b="1"/>
            </a:lvl5pPr>
            <a:lvl6pPr marL="2285602" indent="0">
              <a:buNone/>
              <a:defRPr sz="1600" b="1"/>
            </a:lvl6pPr>
            <a:lvl7pPr marL="2742722" indent="0">
              <a:buNone/>
              <a:defRPr sz="1600" b="1"/>
            </a:lvl7pPr>
            <a:lvl8pPr marL="3199840" indent="0">
              <a:buNone/>
              <a:defRPr sz="1600" b="1"/>
            </a:lvl8pPr>
            <a:lvl9pPr marL="3656959"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172203" y="2505079"/>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8" name="Footer Placeholder 7"/>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9" name="Slide Number Placeholder 8"/>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86108178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4" name="Footer Placeholder 3"/>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5" name="Slide Number Placeholder 4"/>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414383794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3" name="Footer Placeholder 2"/>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29247405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92" y="457201"/>
            <a:ext cx="3932237" cy="1600200"/>
          </a:xfrm>
        </p:spPr>
        <p:txBody>
          <a:bodyPr anchor="b"/>
          <a:lstStyle>
            <a:lvl1pPr>
              <a:defRPr sz="3200"/>
            </a:lvl1pPr>
          </a:lstStyle>
          <a:p>
            <a:r>
              <a:rPr lang="zh-CN" altLang="en-US"/>
              <a:t>单击此处编辑母版标题样式</a:t>
            </a:r>
            <a:endParaRPr lang="en-US" dirty="0"/>
          </a:p>
        </p:txBody>
      </p:sp>
      <p:sp>
        <p:nvSpPr>
          <p:cNvPr id="3" name="Content Placeholder 2"/>
          <p:cNvSpPr>
            <a:spLocks noGrp="1"/>
          </p:cNvSpPr>
          <p:nvPr>
            <p:ph idx="1"/>
          </p:nvPr>
        </p:nvSpPr>
        <p:spPr>
          <a:xfrm>
            <a:off x="5183188" y="987430"/>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839792" y="2057403"/>
            <a:ext cx="3932237" cy="3811588"/>
          </a:xfrm>
        </p:spPr>
        <p:txBody>
          <a:bodyPr/>
          <a:lstStyle>
            <a:lvl1pPr marL="0" indent="0">
              <a:buNone/>
              <a:defRPr sz="1600"/>
            </a:lvl1pPr>
            <a:lvl2pPr marL="457119" indent="0">
              <a:buNone/>
              <a:defRPr sz="1467"/>
            </a:lvl2pPr>
            <a:lvl3pPr marL="914241" indent="0">
              <a:buNone/>
              <a:defRPr sz="1200"/>
            </a:lvl3pPr>
            <a:lvl4pPr marL="1371360" indent="0">
              <a:buNone/>
              <a:defRPr sz="1067"/>
            </a:lvl4pPr>
            <a:lvl5pPr marL="1828481" indent="0">
              <a:buNone/>
              <a:defRPr sz="1067"/>
            </a:lvl5pPr>
            <a:lvl6pPr marL="2285602" indent="0">
              <a:buNone/>
              <a:defRPr sz="1067"/>
            </a:lvl6pPr>
            <a:lvl7pPr marL="2742722" indent="0">
              <a:buNone/>
              <a:defRPr sz="1067"/>
            </a:lvl7pPr>
            <a:lvl8pPr marL="3199840" indent="0">
              <a:buNone/>
              <a:defRPr sz="1067"/>
            </a:lvl8pPr>
            <a:lvl9pPr marL="3656959" indent="0">
              <a:buNone/>
              <a:defRPr sz="1067"/>
            </a:lvl9pPr>
          </a:lstStyle>
          <a:p>
            <a:pPr lvl="0"/>
            <a:r>
              <a:rPr lang="zh-CN" altLang="en-US"/>
              <a:t>编辑母版文本样式</a:t>
            </a:r>
          </a:p>
        </p:txBody>
      </p:sp>
      <p:sp>
        <p:nvSpPr>
          <p:cNvPr id="5" name="Date Placeholder 4"/>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27883546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92" y="457201"/>
            <a:ext cx="3932237" cy="1600200"/>
          </a:xfrm>
        </p:spPr>
        <p:txBody>
          <a:bodyPr anchor="b"/>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5183188" y="987430"/>
            <a:ext cx="6172200" cy="4873625"/>
          </a:xfrm>
        </p:spPr>
        <p:txBody>
          <a:bodyPr anchor="t"/>
          <a:lstStyle>
            <a:lvl1pPr marL="0" indent="0">
              <a:buNone/>
              <a:defRPr sz="3200"/>
            </a:lvl1pPr>
            <a:lvl2pPr marL="457119" indent="0">
              <a:buNone/>
              <a:defRPr sz="2800"/>
            </a:lvl2pPr>
            <a:lvl3pPr marL="914241" indent="0">
              <a:buNone/>
              <a:defRPr sz="2400"/>
            </a:lvl3pPr>
            <a:lvl4pPr marL="1371360" indent="0">
              <a:buNone/>
              <a:defRPr sz="2000"/>
            </a:lvl4pPr>
            <a:lvl5pPr marL="1828481" indent="0">
              <a:buNone/>
              <a:defRPr sz="2000"/>
            </a:lvl5pPr>
            <a:lvl6pPr marL="2285602" indent="0">
              <a:buNone/>
              <a:defRPr sz="2000"/>
            </a:lvl6pPr>
            <a:lvl7pPr marL="2742722" indent="0">
              <a:buNone/>
              <a:defRPr sz="2000"/>
            </a:lvl7pPr>
            <a:lvl8pPr marL="3199840" indent="0">
              <a:buNone/>
              <a:defRPr sz="2000"/>
            </a:lvl8pPr>
            <a:lvl9pPr marL="3656959"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839792" y="2057403"/>
            <a:ext cx="3932237" cy="3811588"/>
          </a:xfrm>
        </p:spPr>
        <p:txBody>
          <a:bodyPr/>
          <a:lstStyle>
            <a:lvl1pPr marL="0" indent="0">
              <a:buNone/>
              <a:defRPr sz="1600"/>
            </a:lvl1pPr>
            <a:lvl2pPr marL="457119" indent="0">
              <a:buNone/>
              <a:defRPr sz="1467"/>
            </a:lvl2pPr>
            <a:lvl3pPr marL="914241" indent="0">
              <a:buNone/>
              <a:defRPr sz="1200"/>
            </a:lvl3pPr>
            <a:lvl4pPr marL="1371360" indent="0">
              <a:buNone/>
              <a:defRPr sz="1067"/>
            </a:lvl4pPr>
            <a:lvl5pPr marL="1828481" indent="0">
              <a:buNone/>
              <a:defRPr sz="1067"/>
            </a:lvl5pPr>
            <a:lvl6pPr marL="2285602" indent="0">
              <a:buNone/>
              <a:defRPr sz="1067"/>
            </a:lvl6pPr>
            <a:lvl7pPr marL="2742722" indent="0">
              <a:buNone/>
              <a:defRPr sz="1067"/>
            </a:lvl7pPr>
            <a:lvl8pPr marL="3199840" indent="0">
              <a:buNone/>
              <a:defRPr sz="1067"/>
            </a:lvl8pPr>
            <a:lvl9pPr marL="3656959" indent="0">
              <a:buNone/>
              <a:defRPr sz="1067"/>
            </a:lvl9pPr>
          </a:lstStyle>
          <a:p>
            <a:pPr lvl="0"/>
            <a:r>
              <a:rPr lang="zh-CN" altLang="en-US"/>
              <a:t>编辑母版文本样式</a:t>
            </a:r>
          </a:p>
        </p:txBody>
      </p:sp>
      <p:sp>
        <p:nvSpPr>
          <p:cNvPr id="5" name="Date Placeholder 4"/>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957145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82899404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9"/>
            <a:ext cx="2628900" cy="5811839"/>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3" y="365129"/>
            <a:ext cx="7734300" cy="5811839"/>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293395990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cSld name="5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312136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1_标题幻灯片">
    <p:spTree>
      <p:nvGrpSpPr>
        <p:cNvPr id="1" name=""/>
        <p:cNvGrpSpPr/>
        <p:nvPr/>
      </p:nvGrpSpPr>
      <p:grpSpPr>
        <a:xfrm>
          <a:off x="0" y="0"/>
          <a:ext cx="0" cy="0"/>
          <a:chOff x="0" y="0"/>
          <a:chExt cx="0" cy="0"/>
        </a:xfrm>
      </p:grpSpPr>
      <p:grpSp>
        <p:nvGrpSpPr>
          <p:cNvPr id="27" name="组 26"/>
          <p:cNvGrpSpPr/>
          <p:nvPr/>
        </p:nvGrpSpPr>
        <p:grpSpPr>
          <a:xfrm>
            <a:off x="-6907" y="349192"/>
            <a:ext cx="12223339" cy="6530571"/>
            <a:chOff x="-5180" y="261893"/>
            <a:chExt cx="9167504" cy="4897928"/>
          </a:xfrm>
        </p:grpSpPr>
        <p:sp>
          <p:nvSpPr>
            <p:cNvPr id="28" name="标题占位符 1"/>
            <p:cNvSpPr txBox="1">
              <a:spLocks/>
            </p:cNvSpPr>
            <p:nvPr/>
          </p:nvSpPr>
          <p:spPr>
            <a:xfrm>
              <a:off x="395536" y="264035"/>
              <a:ext cx="6795136" cy="430451"/>
            </a:xfrm>
            <a:prstGeom prst="rect">
              <a:avLst/>
            </a:prstGeom>
          </p:spPr>
          <p:txBody>
            <a:bodyPr vert="horz" lIns="91440" tIns="45720" rIns="91440" bIns="45720" rtlCol="0" anchor="t" anchorCtr="0">
              <a:normAutofit fontScale="92500" lnSpcReduction="2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914377" rtl="0" eaLnBrk="1" fontAlgn="auto" latinLnBrk="0" hangingPunct="1">
                <a:lnSpc>
                  <a:spcPct val="90000"/>
                </a:lnSpc>
                <a:spcBef>
                  <a:spcPct val="0"/>
                </a:spcBef>
                <a:spcAft>
                  <a:spcPts val="0"/>
                </a:spcAft>
                <a:buClrTx/>
                <a:buSzTx/>
                <a:buFontTx/>
                <a:buNone/>
                <a:tabLst/>
                <a:defRPr/>
              </a:pPr>
              <a:r>
                <a:rPr kumimoji="0" lang="zh-CN" altLang="en-US" sz="4400" b="0" i="0" u="none" strike="noStrike" kern="1200" cap="none" spc="0" normalizeH="0" baseline="0" noProof="0" dirty="0">
                  <a:ln>
                    <a:noFill/>
                  </a:ln>
                  <a:solidFill>
                    <a:srgbClr val="1D9A78">
                      <a:lumMod val="75000"/>
                    </a:srgbClr>
                  </a:solidFill>
                  <a:effectLst/>
                  <a:uLnTx/>
                  <a:uFillTx/>
                  <a:latin typeface="Microsoft YaHei" charset="-122"/>
                  <a:ea typeface="Microsoft YaHei" charset="-122"/>
                  <a:cs typeface="Microsoft YaHei" charset="-122"/>
                </a:rPr>
                <a:t>单击此处编辑标题</a:t>
              </a:r>
            </a:p>
          </p:txBody>
        </p:sp>
        <p:grpSp>
          <p:nvGrpSpPr>
            <p:cNvPr id="29" name="组 28"/>
            <p:cNvGrpSpPr/>
            <p:nvPr/>
          </p:nvGrpSpPr>
          <p:grpSpPr>
            <a:xfrm>
              <a:off x="-5180" y="261893"/>
              <a:ext cx="9167504" cy="437649"/>
              <a:chOff x="-5180" y="261893"/>
              <a:chExt cx="9167504" cy="437649"/>
            </a:xfrm>
          </p:grpSpPr>
          <p:grpSp>
            <p:nvGrpSpPr>
              <p:cNvPr id="31" name="组合 7"/>
              <p:cNvGrpSpPr/>
              <p:nvPr/>
            </p:nvGrpSpPr>
            <p:grpSpPr>
              <a:xfrm>
                <a:off x="7252337" y="261893"/>
                <a:ext cx="1909987" cy="432593"/>
                <a:chOff x="6766560" y="339502"/>
                <a:chExt cx="2397125" cy="542925"/>
              </a:xfrm>
            </p:grpSpPr>
            <p:sp>
              <p:nvSpPr>
                <p:cNvPr id="33" name="Freeform 11"/>
                <p:cNvSpPr>
                  <a:spLocks/>
                </p:cNvSpPr>
                <p:nvPr/>
              </p:nvSpPr>
              <p:spPr bwMode="auto">
                <a:xfrm>
                  <a:off x="6766560" y="339502"/>
                  <a:ext cx="2397125" cy="542925"/>
                </a:xfrm>
                <a:custGeom>
                  <a:avLst/>
                  <a:gdLst>
                    <a:gd name="T0" fmla="*/ 639 w 639"/>
                    <a:gd name="T1" fmla="*/ 0 h 145"/>
                    <a:gd name="T2" fmla="*/ 139 w 639"/>
                    <a:gd name="T3" fmla="*/ 0 h 145"/>
                    <a:gd name="T4" fmla="*/ 120 w 639"/>
                    <a:gd name="T5" fmla="*/ 9 h 145"/>
                    <a:gd name="T6" fmla="*/ 4 w 639"/>
                    <a:gd name="T7" fmla="*/ 137 h 145"/>
                    <a:gd name="T8" fmla="*/ 8 w 639"/>
                    <a:gd name="T9" fmla="*/ 145 h 145"/>
                    <a:gd name="T10" fmla="*/ 639 w 639"/>
                    <a:gd name="T11" fmla="*/ 145 h 145"/>
                    <a:gd name="T12" fmla="*/ 639 w 639"/>
                    <a:gd name="T13" fmla="*/ 0 h 145"/>
                  </a:gdLst>
                  <a:ahLst/>
                  <a:cxnLst>
                    <a:cxn ang="0">
                      <a:pos x="T0" y="T1"/>
                    </a:cxn>
                    <a:cxn ang="0">
                      <a:pos x="T2" y="T3"/>
                    </a:cxn>
                    <a:cxn ang="0">
                      <a:pos x="T4" y="T5"/>
                    </a:cxn>
                    <a:cxn ang="0">
                      <a:pos x="T6" y="T7"/>
                    </a:cxn>
                    <a:cxn ang="0">
                      <a:pos x="T8" y="T9"/>
                    </a:cxn>
                    <a:cxn ang="0">
                      <a:pos x="T10" y="T11"/>
                    </a:cxn>
                    <a:cxn ang="0">
                      <a:pos x="T12" y="T13"/>
                    </a:cxn>
                  </a:cxnLst>
                  <a:rect l="0" t="0" r="r" b="b"/>
                  <a:pathLst>
                    <a:path w="639" h="145">
                      <a:moveTo>
                        <a:pt x="639" y="0"/>
                      </a:moveTo>
                      <a:cubicBezTo>
                        <a:pt x="139" y="0"/>
                        <a:pt x="139" y="0"/>
                        <a:pt x="139" y="0"/>
                      </a:cubicBezTo>
                      <a:cubicBezTo>
                        <a:pt x="132" y="0"/>
                        <a:pt x="124" y="4"/>
                        <a:pt x="120" y="9"/>
                      </a:cubicBezTo>
                      <a:cubicBezTo>
                        <a:pt x="4" y="137"/>
                        <a:pt x="4" y="137"/>
                        <a:pt x="4" y="137"/>
                      </a:cubicBezTo>
                      <a:cubicBezTo>
                        <a:pt x="0" y="141"/>
                        <a:pt x="2" y="145"/>
                        <a:pt x="8" y="145"/>
                      </a:cubicBezTo>
                      <a:cubicBezTo>
                        <a:pt x="639" y="145"/>
                        <a:pt x="639" y="145"/>
                        <a:pt x="639" y="145"/>
                      </a:cubicBezTo>
                      <a:lnTo>
                        <a:pt x="639" y="0"/>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nvGrpSpPr>
                <p:cNvPr id="34" name="组合 9"/>
                <p:cNvGrpSpPr/>
                <p:nvPr/>
              </p:nvGrpSpPr>
              <p:grpSpPr>
                <a:xfrm>
                  <a:off x="7524328" y="449832"/>
                  <a:ext cx="1082676" cy="322263"/>
                  <a:chOff x="8964488" y="1610692"/>
                  <a:chExt cx="1082676" cy="322263"/>
                </a:xfrm>
              </p:grpSpPr>
              <p:sp>
                <p:nvSpPr>
                  <p:cNvPr id="35"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6"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7"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8"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9"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0"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1"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2"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3"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4"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5"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6"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7" name="Freeform 28"/>
                  <p:cNvSpPr>
                    <a:spLocks/>
                  </p:cNvSpPr>
                  <p:nvPr/>
                </p:nvSpPr>
                <p:spPr bwMode="auto">
                  <a:xfrm>
                    <a:off x="9383588"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8"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9"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grpSp>
          <p:cxnSp>
            <p:nvCxnSpPr>
              <p:cNvPr id="32" name="直接连接符 25"/>
              <p:cNvCxnSpPr/>
              <p:nvPr/>
            </p:nvCxnSpPr>
            <p:spPr>
              <a:xfrm>
                <a:off x="-5180" y="699542"/>
                <a:ext cx="7243003" cy="0"/>
              </a:xfrm>
              <a:prstGeom prst="line">
                <a:avLst/>
              </a:prstGeom>
              <a:ln w="25400">
                <a:gradFill flip="none" rotWithShape="1">
                  <a:gsLst>
                    <a:gs pos="0">
                      <a:schemeClr val="bg1">
                        <a:lumMod val="85000"/>
                      </a:schemeClr>
                    </a:gs>
                    <a:gs pos="69000">
                      <a:schemeClr val="bg1">
                        <a:lumMod val="85000"/>
                      </a:schemeClr>
                    </a:gs>
                    <a:gs pos="100000">
                      <a:schemeClr val="bg1"/>
                    </a:gs>
                  </a:gsLst>
                  <a:lin ang="0" scaled="1"/>
                  <a:tileRect/>
                </a:gradFill>
              </a:ln>
            </p:spPr>
            <p:style>
              <a:lnRef idx="1">
                <a:schemeClr val="accent1"/>
              </a:lnRef>
              <a:fillRef idx="0">
                <a:schemeClr val="accent1"/>
              </a:fillRef>
              <a:effectRef idx="0">
                <a:schemeClr val="accent1"/>
              </a:effectRef>
              <a:fontRef idx="minor">
                <a:schemeClr val="tx1"/>
              </a:fontRef>
            </p:style>
          </p:cxnSp>
        </p:grpSp>
        <p:pic>
          <p:nvPicPr>
            <p:cNvPr id="30" name="图片 2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041107"/>
              <a:ext cx="9144000" cy="118714"/>
            </a:xfrm>
            <a:prstGeom prst="rect">
              <a:avLst/>
            </a:prstGeom>
          </p:spPr>
        </p:pic>
      </p:grpSp>
    </p:spTree>
    <p:extLst>
      <p:ext uri="{BB962C8B-B14F-4D97-AF65-F5344CB8AC3E}">
        <p14:creationId xmlns:p14="http://schemas.microsoft.com/office/powerpoint/2010/main" val="96438772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1_竖排标题和文本">
    <p:spTree>
      <p:nvGrpSpPr>
        <p:cNvPr id="1" name=""/>
        <p:cNvGrpSpPr/>
        <p:nvPr/>
      </p:nvGrpSpPr>
      <p:grpSpPr>
        <a:xfrm>
          <a:off x="0" y="0"/>
          <a:ext cx="0" cy="0"/>
          <a:chOff x="0" y="0"/>
          <a:chExt cx="0" cy="0"/>
        </a:xfrm>
      </p:grpSpPr>
    </p:spTree>
    <p:extLst>
      <p:ext uri="{BB962C8B-B14F-4D97-AF65-F5344CB8AC3E}">
        <p14:creationId xmlns:p14="http://schemas.microsoft.com/office/powerpoint/2010/main" val="42741898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6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566151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dirty="0"/>
          </a:p>
        </p:txBody>
      </p:sp>
      <p:sp>
        <p:nvSpPr>
          <p:cNvPr id="3" name="Subtitle 2"/>
          <p:cNvSpPr>
            <a:spLocks noGrp="1"/>
          </p:cNvSpPr>
          <p:nvPr>
            <p:ph type="subTitle" idx="1"/>
          </p:nvPr>
        </p:nvSpPr>
        <p:spPr>
          <a:xfrm>
            <a:off x="1524000" y="3602037"/>
            <a:ext cx="9144000" cy="1655763"/>
          </a:xfrm>
        </p:spPr>
        <p:txBody>
          <a:bodyPr/>
          <a:lstStyle>
            <a:lvl1pPr marL="0" indent="0" algn="ctr">
              <a:buNone/>
              <a:defRPr sz="2400"/>
            </a:lvl1pPr>
            <a:lvl2pPr marL="457119" indent="0" algn="ctr">
              <a:buNone/>
              <a:defRPr sz="2000"/>
            </a:lvl2pPr>
            <a:lvl3pPr marL="914241" indent="0" algn="ctr">
              <a:buNone/>
              <a:defRPr sz="1867"/>
            </a:lvl3pPr>
            <a:lvl4pPr marL="1371360" indent="0" algn="ctr">
              <a:buNone/>
              <a:defRPr sz="1600"/>
            </a:lvl4pPr>
            <a:lvl5pPr marL="1828481" indent="0" algn="ctr">
              <a:buNone/>
              <a:defRPr sz="1600"/>
            </a:lvl5pPr>
            <a:lvl6pPr marL="2285602" indent="0" algn="ctr">
              <a:buNone/>
              <a:defRPr sz="1600"/>
            </a:lvl6pPr>
            <a:lvl7pPr marL="2742722" indent="0" algn="ctr">
              <a:buNone/>
              <a:defRPr sz="1600"/>
            </a:lvl7pPr>
            <a:lvl8pPr marL="3199840" indent="0" algn="ctr">
              <a:buNone/>
              <a:defRPr sz="1600"/>
            </a:lvl8pPr>
            <a:lvl9pPr marL="3656959" indent="0" algn="ctr">
              <a:buNone/>
              <a:defRPr sz="1600"/>
            </a:lvl9pPr>
          </a:lstStyle>
          <a:p>
            <a:r>
              <a:rPr lang="zh-CN" altLang="en-US"/>
              <a:t>单击以编辑母版副标题样式</a:t>
            </a:r>
            <a:endParaRPr lang="en-US" dirty="0"/>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80423673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88586079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4"/>
            <a:ext cx="10515600" cy="2852737"/>
          </a:xfrm>
        </p:spPr>
        <p:txBody>
          <a:bodyPr anchor="b"/>
          <a:lstStyle>
            <a:lvl1pPr>
              <a:defRPr sz="6000"/>
            </a:lvl1pPr>
          </a:lstStyle>
          <a:p>
            <a:r>
              <a:rPr lang="zh-CN" altLang="en-US"/>
              <a:t>单击此处编辑母版标题样式</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19" indent="0">
              <a:buNone/>
              <a:defRPr sz="2000">
                <a:solidFill>
                  <a:schemeClr val="tx1">
                    <a:tint val="75000"/>
                  </a:schemeClr>
                </a:solidFill>
              </a:defRPr>
            </a:lvl2pPr>
            <a:lvl3pPr marL="914241" indent="0">
              <a:buNone/>
              <a:defRPr sz="1867">
                <a:solidFill>
                  <a:schemeClr val="tx1">
                    <a:tint val="75000"/>
                  </a:schemeClr>
                </a:solidFill>
              </a:defRPr>
            </a:lvl3pPr>
            <a:lvl4pPr marL="1371360" indent="0">
              <a:buNone/>
              <a:defRPr sz="1600">
                <a:solidFill>
                  <a:schemeClr val="tx1">
                    <a:tint val="75000"/>
                  </a:schemeClr>
                </a:solidFill>
              </a:defRPr>
            </a:lvl4pPr>
            <a:lvl5pPr marL="1828481" indent="0">
              <a:buNone/>
              <a:defRPr sz="1600">
                <a:solidFill>
                  <a:schemeClr val="tx1">
                    <a:tint val="75000"/>
                  </a:schemeClr>
                </a:solidFill>
              </a:defRPr>
            </a:lvl5pPr>
            <a:lvl6pPr marL="2285602" indent="0">
              <a:buNone/>
              <a:defRPr sz="1600">
                <a:solidFill>
                  <a:schemeClr val="tx1">
                    <a:tint val="75000"/>
                  </a:schemeClr>
                </a:solidFill>
              </a:defRPr>
            </a:lvl6pPr>
            <a:lvl7pPr marL="2742722" indent="0">
              <a:buNone/>
              <a:defRPr sz="1600">
                <a:solidFill>
                  <a:schemeClr val="tx1">
                    <a:tint val="75000"/>
                  </a:schemeClr>
                </a:solidFill>
              </a:defRPr>
            </a:lvl7pPr>
            <a:lvl8pPr marL="3199840" indent="0">
              <a:buNone/>
              <a:defRPr sz="1600">
                <a:solidFill>
                  <a:schemeClr val="tx1">
                    <a:tint val="75000"/>
                  </a:schemeClr>
                </a:solidFill>
              </a:defRPr>
            </a:lvl8pPr>
            <a:lvl9pPr marL="3656959" indent="0">
              <a:buNone/>
              <a:defRPr sz="16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8348366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838200" y="1825625"/>
            <a:ext cx="5181600" cy="4351339"/>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172200" y="1825625"/>
            <a:ext cx="5181600" cy="4351339"/>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336124886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839789" y="1681164"/>
            <a:ext cx="5157787" cy="823912"/>
          </a:xfrm>
        </p:spPr>
        <p:txBody>
          <a:bodyPr anchor="b"/>
          <a:lstStyle>
            <a:lvl1pPr marL="0" indent="0">
              <a:buNone/>
              <a:defRPr sz="2400" b="1"/>
            </a:lvl1pPr>
            <a:lvl2pPr marL="457119" indent="0">
              <a:buNone/>
              <a:defRPr sz="2000" b="1"/>
            </a:lvl2pPr>
            <a:lvl3pPr marL="914241" indent="0">
              <a:buNone/>
              <a:defRPr sz="1867" b="1"/>
            </a:lvl3pPr>
            <a:lvl4pPr marL="1371360" indent="0">
              <a:buNone/>
              <a:defRPr sz="1600" b="1"/>
            </a:lvl4pPr>
            <a:lvl5pPr marL="1828481" indent="0">
              <a:buNone/>
              <a:defRPr sz="1600" b="1"/>
            </a:lvl5pPr>
            <a:lvl6pPr marL="2285602" indent="0">
              <a:buNone/>
              <a:defRPr sz="1600" b="1"/>
            </a:lvl6pPr>
            <a:lvl7pPr marL="2742722" indent="0">
              <a:buNone/>
              <a:defRPr sz="1600" b="1"/>
            </a:lvl7pPr>
            <a:lvl8pPr marL="3199840" indent="0">
              <a:buNone/>
              <a:defRPr sz="1600" b="1"/>
            </a:lvl8pPr>
            <a:lvl9pPr marL="3656959"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839789" y="2505079"/>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172203" y="1681164"/>
            <a:ext cx="5183188" cy="823912"/>
          </a:xfrm>
        </p:spPr>
        <p:txBody>
          <a:bodyPr anchor="b"/>
          <a:lstStyle>
            <a:lvl1pPr marL="0" indent="0">
              <a:buNone/>
              <a:defRPr sz="2400" b="1"/>
            </a:lvl1pPr>
            <a:lvl2pPr marL="457119" indent="0">
              <a:buNone/>
              <a:defRPr sz="2000" b="1"/>
            </a:lvl2pPr>
            <a:lvl3pPr marL="914241" indent="0">
              <a:buNone/>
              <a:defRPr sz="1867" b="1"/>
            </a:lvl3pPr>
            <a:lvl4pPr marL="1371360" indent="0">
              <a:buNone/>
              <a:defRPr sz="1600" b="1"/>
            </a:lvl4pPr>
            <a:lvl5pPr marL="1828481" indent="0">
              <a:buNone/>
              <a:defRPr sz="1600" b="1"/>
            </a:lvl5pPr>
            <a:lvl6pPr marL="2285602" indent="0">
              <a:buNone/>
              <a:defRPr sz="1600" b="1"/>
            </a:lvl6pPr>
            <a:lvl7pPr marL="2742722" indent="0">
              <a:buNone/>
              <a:defRPr sz="1600" b="1"/>
            </a:lvl7pPr>
            <a:lvl8pPr marL="3199840" indent="0">
              <a:buNone/>
              <a:defRPr sz="1600" b="1"/>
            </a:lvl8pPr>
            <a:lvl9pPr marL="3656959"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172203" y="2505079"/>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8" name="Footer Placeholder 7"/>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9" name="Slide Number Placeholder 8"/>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350348340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4" name="Footer Placeholder 3"/>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5" name="Slide Number Placeholder 4"/>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361286810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3" name="Footer Placeholder 2"/>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314151409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92" y="457201"/>
            <a:ext cx="3932237" cy="1600200"/>
          </a:xfrm>
        </p:spPr>
        <p:txBody>
          <a:bodyPr anchor="b"/>
          <a:lstStyle>
            <a:lvl1pPr>
              <a:defRPr sz="3200"/>
            </a:lvl1pPr>
          </a:lstStyle>
          <a:p>
            <a:r>
              <a:rPr lang="zh-CN" altLang="en-US"/>
              <a:t>单击此处编辑母版标题样式</a:t>
            </a:r>
            <a:endParaRPr lang="en-US" dirty="0"/>
          </a:p>
        </p:txBody>
      </p:sp>
      <p:sp>
        <p:nvSpPr>
          <p:cNvPr id="3" name="Content Placeholder 2"/>
          <p:cNvSpPr>
            <a:spLocks noGrp="1"/>
          </p:cNvSpPr>
          <p:nvPr>
            <p:ph idx="1"/>
          </p:nvPr>
        </p:nvSpPr>
        <p:spPr>
          <a:xfrm>
            <a:off x="5183188" y="987430"/>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839792" y="2057403"/>
            <a:ext cx="3932237" cy="3811588"/>
          </a:xfrm>
        </p:spPr>
        <p:txBody>
          <a:bodyPr/>
          <a:lstStyle>
            <a:lvl1pPr marL="0" indent="0">
              <a:buNone/>
              <a:defRPr sz="1600"/>
            </a:lvl1pPr>
            <a:lvl2pPr marL="457119" indent="0">
              <a:buNone/>
              <a:defRPr sz="1467"/>
            </a:lvl2pPr>
            <a:lvl3pPr marL="914241" indent="0">
              <a:buNone/>
              <a:defRPr sz="1200"/>
            </a:lvl3pPr>
            <a:lvl4pPr marL="1371360" indent="0">
              <a:buNone/>
              <a:defRPr sz="1067"/>
            </a:lvl4pPr>
            <a:lvl5pPr marL="1828481" indent="0">
              <a:buNone/>
              <a:defRPr sz="1067"/>
            </a:lvl5pPr>
            <a:lvl6pPr marL="2285602" indent="0">
              <a:buNone/>
              <a:defRPr sz="1067"/>
            </a:lvl6pPr>
            <a:lvl7pPr marL="2742722" indent="0">
              <a:buNone/>
              <a:defRPr sz="1067"/>
            </a:lvl7pPr>
            <a:lvl8pPr marL="3199840" indent="0">
              <a:buNone/>
              <a:defRPr sz="1067"/>
            </a:lvl8pPr>
            <a:lvl9pPr marL="3656959" indent="0">
              <a:buNone/>
              <a:defRPr sz="1067"/>
            </a:lvl9pPr>
          </a:lstStyle>
          <a:p>
            <a:pPr lvl="0"/>
            <a:r>
              <a:rPr lang="zh-CN" altLang="en-US"/>
              <a:t>编辑母版文本样式</a:t>
            </a:r>
          </a:p>
        </p:txBody>
      </p:sp>
      <p:sp>
        <p:nvSpPr>
          <p:cNvPr id="5" name="Date Placeholder 4"/>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8660910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92" y="457201"/>
            <a:ext cx="3932237" cy="1600200"/>
          </a:xfrm>
        </p:spPr>
        <p:txBody>
          <a:bodyPr anchor="b"/>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5183188" y="987430"/>
            <a:ext cx="6172200" cy="4873625"/>
          </a:xfrm>
        </p:spPr>
        <p:txBody>
          <a:bodyPr anchor="t"/>
          <a:lstStyle>
            <a:lvl1pPr marL="0" indent="0">
              <a:buNone/>
              <a:defRPr sz="3200"/>
            </a:lvl1pPr>
            <a:lvl2pPr marL="457119" indent="0">
              <a:buNone/>
              <a:defRPr sz="2800"/>
            </a:lvl2pPr>
            <a:lvl3pPr marL="914241" indent="0">
              <a:buNone/>
              <a:defRPr sz="2400"/>
            </a:lvl3pPr>
            <a:lvl4pPr marL="1371360" indent="0">
              <a:buNone/>
              <a:defRPr sz="2000"/>
            </a:lvl4pPr>
            <a:lvl5pPr marL="1828481" indent="0">
              <a:buNone/>
              <a:defRPr sz="2000"/>
            </a:lvl5pPr>
            <a:lvl6pPr marL="2285602" indent="0">
              <a:buNone/>
              <a:defRPr sz="2000"/>
            </a:lvl6pPr>
            <a:lvl7pPr marL="2742722" indent="0">
              <a:buNone/>
              <a:defRPr sz="2000"/>
            </a:lvl7pPr>
            <a:lvl8pPr marL="3199840" indent="0">
              <a:buNone/>
              <a:defRPr sz="2000"/>
            </a:lvl8pPr>
            <a:lvl9pPr marL="3656959"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839792" y="2057403"/>
            <a:ext cx="3932237" cy="3811588"/>
          </a:xfrm>
        </p:spPr>
        <p:txBody>
          <a:bodyPr/>
          <a:lstStyle>
            <a:lvl1pPr marL="0" indent="0">
              <a:buNone/>
              <a:defRPr sz="1600"/>
            </a:lvl1pPr>
            <a:lvl2pPr marL="457119" indent="0">
              <a:buNone/>
              <a:defRPr sz="1467"/>
            </a:lvl2pPr>
            <a:lvl3pPr marL="914241" indent="0">
              <a:buNone/>
              <a:defRPr sz="1200"/>
            </a:lvl3pPr>
            <a:lvl4pPr marL="1371360" indent="0">
              <a:buNone/>
              <a:defRPr sz="1067"/>
            </a:lvl4pPr>
            <a:lvl5pPr marL="1828481" indent="0">
              <a:buNone/>
              <a:defRPr sz="1067"/>
            </a:lvl5pPr>
            <a:lvl6pPr marL="2285602" indent="0">
              <a:buNone/>
              <a:defRPr sz="1067"/>
            </a:lvl6pPr>
            <a:lvl7pPr marL="2742722" indent="0">
              <a:buNone/>
              <a:defRPr sz="1067"/>
            </a:lvl7pPr>
            <a:lvl8pPr marL="3199840" indent="0">
              <a:buNone/>
              <a:defRPr sz="1067"/>
            </a:lvl8pPr>
            <a:lvl9pPr marL="3656959" indent="0">
              <a:buNone/>
              <a:defRPr sz="1067"/>
            </a:lvl9pPr>
          </a:lstStyle>
          <a:p>
            <a:pPr lvl="0"/>
            <a:r>
              <a:rPr lang="zh-CN" altLang="en-US"/>
              <a:t>编辑母版文本样式</a:t>
            </a:r>
          </a:p>
        </p:txBody>
      </p:sp>
      <p:sp>
        <p:nvSpPr>
          <p:cNvPr id="5" name="Date Placeholder 4"/>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200221937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276130643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9"/>
            <a:ext cx="2628900" cy="5811839"/>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3" y="365129"/>
            <a:ext cx="7734300" cy="5811839"/>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328639237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cSld name="5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738887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1_标题幻灯片">
    <p:spTree>
      <p:nvGrpSpPr>
        <p:cNvPr id="1" name=""/>
        <p:cNvGrpSpPr/>
        <p:nvPr/>
      </p:nvGrpSpPr>
      <p:grpSpPr>
        <a:xfrm>
          <a:off x="0" y="0"/>
          <a:ext cx="0" cy="0"/>
          <a:chOff x="0" y="0"/>
          <a:chExt cx="0" cy="0"/>
        </a:xfrm>
      </p:grpSpPr>
      <p:grpSp>
        <p:nvGrpSpPr>
          <p:cNvPr id="27" name="组 26"/>
          <p:cNvGrpSpPr/>
          <p:nvPr/>
        </p:nvGrpSpPr>
        <p:grpSpPr>
          <a:xfrm>
            <a:off x="-6907" y="349192"/>
            <a:ext cx="12223339" cy="6530571"/>
            <a:chOff x="-5180" y="261893"/>
            <a:chExt cx="9167504" cy="4897928"/>
          </a:xfrm>
        </p:grpSpPr>
        <p:sp>
          <p:nvSpPr>
            <p:cNvPr id="28" name="标题占位符 1"/>
            <p:cNvSpPr txBox="1">
              <a:spLocks/>
            </p:cNvSpPr>
            <p:nvPr/>
          </p:nvSpPr>
          <p:spPr>
            <a:xfrm>
              <a:off x="395536" y="264035"/>
              <a:ext cx="6795136" cy="430451"/>
            </a:xfrm>
            <a:prstGeom prst="rect">
              <a:avLst/>
            </a:prstGeom>
          </p:spPr>
          <p:txBody>
            <a:bodyPr vert="horz" lIns="91440" tIns="45720" rIns="91440" bIns="45720" rtlCol="0" anchor="t" anchorCtr="0">
              <a:normAutofit fontScale="92500" lnSpcReduction="2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914377" rtl="0" eaLnBrk="1" fontAlgn="auto" latinLnBrk="0" hangingPunct="1">
                <a:lnSpc>
                  <a:spcPct val="90000"/>
                </a:lnSpc>
                <a:spcBef>
                  <a:spcPct val="0"/>
                </a:spcBef>
                <a:spcAft>
                  <a:spcPts val="0"/>
                </a:spcAft>
                <a:buClrTx/>
                <a:buSzTx/>
                <a:buFontTx/>
                <a:buNone/>
                <a:tabLst/>
                <a:defRPr/>
              </a:pPr>
              <a:r>
                <a:rPr kumimoji="0" lang="zh-CN" altLang="en-US" sz="4400" b="0" i="0" u="none" strike="noStrike" kern="1200" cap="none" spc="0" normalizeH="0" baseline="0" noProof="0" dirty="0">
                  <a:ln>
                    <a:noFill/>
                  </a:ln>
                  <a:solidFill>
                    <a:srgbClr val="1D9A78">
                      <a:lumMod val="75000"/>
                    </a:srgbClr>
                  </a:solidFill>
                  <a:effectLst/>
                  <a:uLnTx/>
                  <a:uFillTx/>
                  <a:latin typeface="Microsoft YaHei" charset="-122"/>
                  <a:ea typeface="Microsoft YaHei" charset="-122"/>
                  <a:cs typeface="Microsoft YaHei" charset="-122"/>
                </a:rPr>
                <a:t>单击此处编辑标题</a:t>
              </a:r>
            </a:p>
          </p:txBody>
        </p:sp>
        <p:grpSp>
          <p:nvGrpSpPr>
            <p:cNvPr id="29" name="组 28"/>
            <p:cNvGrpSpPr/>
            <p:nvPr/>
          </p:nvGrpSpPr>
          <p:grpSpPr>
            <a:xfrm>
              <a:off x="-5180" y="261893"/>
              <a:ext cx="9167504" cy="437649"/>
              <a:chOff x="-5180" y="261893"/>
              <a:chExt cx="9167504" cy="437649"/>
            </a:xfrm>
          </p:grpSpPr>
          <p:grpSp>
            <p:nvGrpSpPr>
              <p:cNvPr id="31" name="组合 7"/>
              <p:cNvGrpSpPr/>
              <p:nvPr/>
            </p:nvGrpSpPr>
            <p:grpSpPr>
              <a:xfrm>
                <a:off x="7252337" y="261893"/>
                <a:ext cx="1909987" cy="432593"/>
                <a:chOff x="6766560" y="339502"/>
                <a:chExt cx="2397125" cy="542925"/>
              </a:xfrm>
            </p:grpSpPr>
            <p:sp>
              <p:nvSpPr>
                <p:cNvPr id="33" name="Freeform 11"/>
                <p:cNvSpPr>
                  <a:spLocks/>
                </p:cNvSpPr>
                <p:nvPr/>
              </p:nvSpPr>
              <p:spPr bwMode="auto">
                <a:xfrm>
                  <a:off x="6766560" y="339502"/>
                  <a:ext cx="2397125" cy="542925"/>
                </a:xfrm>
                <a:custGeom>
                  <a:avLst/>
                  <a:gdLst>
                    <a:gd name="T0" fmla="*/ 639 w 639"/>
                    <a:gd name="T1" fmla="*/ 0 h 145"/>
                    <a:gd name="T2" fmla="*/ 139 w 639"/>
                    <a:gd name="T3" fmla="*/ 0 h 145"/>
                    <a:gd name="T4" fmla="*/ 120 w 639"/>
                    <a:gd name="T5" fmla="*/ 9 h 145"/>
                    <a:gd name="T6" fmla="*/ 4 w 639"/>
                    <a:gd name="T7" fmla="*/ 137 h 145"/>
                    <a:gd name="T8" fmla="*/ 8 w 639"/>
                    <a:gd name="T9" fmla="*/ 145 h 145"/>
                    <a:gd name="T10" fmla="*/ 639 w 639"/>
                    <a:gd name="T11" fmla="*/ 145 h 145"/>
                    <a:gd name="T12" fmla="*/ 639 w 639"/>
                    <a:gd name="T13" fmla="*/ 0 h 145"/>
                  </a:gdLst>
                  <a:ahLst/>
                  <a:cxnLst>
                    <a:cxn ang="0">
                      <a:pos x="T0" y="T1"/>
                    </a:cxn>
                    <a:cxn ang="0">
                      <a:pos x="T2" y="T3"/>
                    </a:cxn>
                    <a:cxn ang="0">
                      <a:pos x="T4" y="T5"/>
                    </a:cxn>
                    <a:cxn ang="0">
                      <a:pos x="T6" y="T7"/>
                    </a:cxn>
                    <a:cxn ang="0">
                      <a:pos x="T8" y="T9"/>
                    </a:cxn>
                    <a:cxn ang="0">
                      <a:pos x="T10" y="T11"/>
                    </a:cxn>
                    <a:cxn ang="0">
                      <a:pos x="T12" y="T13"/>
                    </a:cxn>
                  </a:cxnLst>
                  <a:rect l="0" t="0" r="r" b="b"/>
                  <a:pathLst>
                    <a:path w="639" h="145">
                      <a:moveTo>
                        <a:pt x="639" y="0"/>
                      </a:moveTo>
                      <a:cubicBezTo>
                        <a:pt x="139" y="0"/>
                        <a:pt x="139" y="0"/>
                        <a:pt x="139" y="0"/>
                      </a:cubicBezTo>
                      <a:cubicBezTo>
                        <a:pt x="132" y="0"/>
                        <a:pt x="124" y="4"/>
                        <a:pt x="120" y="9"/>
                      </a:cubicBezTo>
                      <a:cubicBezTo>
                        <a:pt x="4" y="137"/>
                        <a:pt x="4" y="137"/>
                        <a:pt x="4" y="137"/>
                      </a:cubicBezTo>
                      <a:cubicBezTo>
                        <a:pt x="0" y="141"/>
                        <a:pt x="2" y="145"/>
                        <a:pt x="8" y="145"/>
                      </a:cubicBezTo>
                      <a:cubicBezTo>
                        <a:pt x="639" y="145"/>
                        <a:pt x="639" y="145"/>
                        <a:pt x="639" y="145"/>
                      </a:cubicBezTo>
                      <a:lnTo>
                        <a:pt x="639" y="0"/>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nvGrpSpPr>
                <p:cNvPr id="34" name="组合 9"/>
                <p:cNvGrpSpPr/>
                <p:nvPr/>
              </p:nvGrpSpPr>
              <p:grpSpPr>
                <a:xfrm>
                  <a:off x="7524328" y="449832"/>
                  <a:ext cx="1082676" cy="322263"/>
                  <a:chOff x="8964488" y="1610692"/>
                  <a:chExt cx="1082676" cy="322263"/>
                </a:xfrm>
              </p:grpSpPr>
              <p:sp>
                <p:nvSpPr>
                  <p:cNvPr id="35"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6"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7"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8"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39"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0"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1"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2"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3"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4"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5"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6"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7" name="Freeform 28"/>
                  <p:cNvSpPr>
                    <a:spLocks/>
                  </p:cNvSpPr>
                  <p:nvPr/>
                </p:nvSpPr>
                <p:spPr bwMode="auto">
                  <a:xfrm>
                    <a:off x="9383588"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8"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49"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grpSp>
          <p:cxnSp>
            <p:nvCxnSpPr>
              <p:cNvPr id="32" name="直接连接符 25"/>
              <p:cNvCxnSpPr/>
              <p:nvPr/>
            </p:nvCxnSpPr>
            <p:spPr>
              <a:xfrm>
                <a:off x="-5180" y="699542"/>
                <a:ext cx="7243003" cy="0"/>
              </a:xfrm>
              <a:prstGeom prst="line">
                <a:avLst/>
              </a:prstGeom>
              <a:ln w="25400">
                <a:gradFill flip="none" rotWithShape="1">
                  <a:gsLst>
                    <a:gs pos="0">
                      <a:schemeClr val="bg1">
                        <a:lumMod val="85000"/>
                      </a:schemeClr>
                    </a:gs>
                    <a:gs pos="69000">
                      <a:schemeClr val="bg1">
                        <a:lumMod val="85000"/>
                      </a:schemeClr>
                    </a:gs>
                    <a:gs pos="100000">
                      <a:schemeClr val="bg1"/>
                    </a:gs>
                  </a:gsLst>
                  <a:lin ang="0" scaled="1"/>
                  <a:tileRect/>
                </a:gradFill>
              </a:ln>
            </p:spPr>
            <p:style>
              <a:lnRef idx="1">
                <a:schemeClr val="accent1"/>
              </a:lnRef>
              <a:fillRef idx="0">
                <a:schemeClr val="accent1"/>
              </a:fillRef>
              <a:effectRef idx="0">
                <a:schemeClr val="accent1"/>
              </a:effectRef>
              <a:fontRef idx="minor">
                <a:schemeClr val="tx1"/>
              </a:fontRef>
            </p:style>
          </p:cxnSp>
        </p:grpSp>
        <p:pic>
          <p:nvPicPr>
            <p:cNvPr id="30" name="图片 2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041107"/>
              <a:ext cx="9144000" cy="118714"/>
            </a:xfrm>
            <a:prstGeom prst="rect">
              <a:avLst/>
            </a:prstGeom>
          </p:spPr>
        </p:pic>
      </p:grpSp>
    </p:spTree>
    <p:extLst>
      <p:ext uri="{BB962C8B-B14F-4D97-AF65-F5344CB8AC3E}">
        <p14:creationId xmlns:p14="http://schemas.microsoft.com/office/powerpoint/2010/main" val="334908086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1_竖排标题和文本">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013365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userDrawn="1">
  <p:cSld name="6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046870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6" Type="http://schemas.openxmlformats.org/officeDocument/2006/relationships/theme" Target="../theme/theme3.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slideLayout" Target="../slideLayouts/slideLayout4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slideLayout" Target="../slideLayouts/slideLayout54.xml"/><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slideLayout" Target="../slideLayouts/slideLayout53.xml"/><Relationship Id="rId2" Type="http://schemas.openxmlformats.org/officeDocument/2006/relationships/slideLayout" Target="../slideLayouts/slideLayout43.xml"/><Relationship Id="rId16" Type="http://schemas.openxmlformats.org/officeDocument/2006/relationships/theme" Target="../theme/theme4.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5" Type="http://schemas.openxmlformats.org/officeDocument/2006/relationships/slideLayout" Target="../slideLayouts/slideLayout5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 Id="rId14" Type="http://schemas.openxmlformats.org/officeDocument/2006/relationships/slideLayout" Target="../slideLayouts/slideLayout5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4.xml"/><Relationship Id="rId13" Type="http://schemas.openxmlformats.org/officeDocument/2006/relationships/slideLayout" Target="../slideLayouts/slideLayout69.xml"/><Relationship Id="rId3" Type="http://schemas.openxmlformats.org/officeDocument/2006/relationships/slideLayout" Target="../slideLayouts/slideLayout59.xml"/><Relationship Id="rId7" Type="http://schemas.openxmlformats.org/officeDocument/2006/relationships/slideLayout" Target="../slideLayouts/slideLayout63.xml"/><Relationship Id="rId12" Type="http://schemas.openxmlformats.org/officeDocument/2006/relationships/slideLayout" Target="../slideLayouts/slideLayout68.xml"/><Relationship Id="rId2" Type="http://schemas.openxmlformats.org/officeDocument/2006/relationships/slideLayout" Target="../slideLayouts/slideLayout58.xml"/><Relationship Id="rId16" Type="http://schemas.openxmlformats.org/officeDocument/2006/relationships/theme" Target="../theme/theme5.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5" Type="http://schemas.openxmlformats.org/officeDocument/2006/relationships/slideLayout" Target="../slideLayouts/slideLayout61.xml"/><Relationship Id="rId15" Type="http://schemas.openxmlformats.org/officeDocument/2006/relationships/slideLayout" Target="../slideLayouts/slideLayout71.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 Id="rId14" Type="http://schemas.openxmlformats.org/officeDocument/2006/relationships/slideLayout" Target="../slideLayouts/slideLayout7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slideLayout" Target="../slideLayouts/slideLayout84.xml"/><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slideLayout" Target="../slideLayouts/slideLayout83.xml"/><Relationship Id="rId2" Type="http://schemas.openxmlformats.org/officeDocument/2006/relationships/slideLayout" Target="../slideLayouts/slideLayout73.xml"/><Relationship Id="rId16" Type="http://schemas.openxmlformats.org/officeDocument/2006/relationships/theme" Target="../theme/theme6.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5" Type="http://schemas.openxmlformats.org/officeDocument/2006/relationships/slideLayout" Target="../slideLayouts/slideLayout86.xml"/><Relationship Id="rId10" Type="http://schemas.openxmlformats.org/officeDocument/2006/relationships/slideLayout" Target="../slideLayouts/slideLayout81.xml"/><Relationship Id="rId4" Type="http://schemas.openxmlformats.org/officeDocument/2006/relationships/slideLayout" Target="../slideLayouts/slideLayout75.xml"/><Relationship Id="rId9" Type="http://schemas.openxmlformats.org/officeDocument/2006/relationships/slideLayout" Target="../slideLayouts/slideLayout80.xml"/><Relationship Id="rId14" Type="http://schemas.openxmlformats.org/officeDocument/2006/relationships/slideLayout" Target="../slideLayouts/slideLayout8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045CBE-3C52-4CA5-BB73-B75C32341C83}" type="datetimeFigureOut">
              <a:rPr lang="zh-CN" altLang="en-US" smtClean="0"/>
              <a:t>2019-12-6</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239D70-F176-4E90-85CB-4C0C49D7813D}" type="slidenum">
              <a:rPr lang="zh-CN" altLang="en-US" smtClean="0"/>
              <a:t>‹#›</a:t>
            </a:fld>
            <a:endParaRPr lang="zh-CN" altLang="en-US"/>
          </a:p>
        </p:txBody>
      </p:sp>
    </p:spTree>
    <p:extLst>
      <p:ext uri="{BB962C8B-B14F-4D97-AF65-F5344CB8AC3E}">
        <p14:creationId xmlns:p14="http://schemas.microsoft.com/office/powerpoint/2010/main" val="21981924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68577" tIns="34289" rIns="68577" bIns="34289"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838200" y="1825625"/>
            <a:ext cx="10515600" cy="4351339"/>
          </a:xfrm>
          <a:prstGeom prst="rect">
            <a:avLst/>
          </a:prstGeom>
        </p:spPr>
        <p:txBody>
          <a:bodyPr vert="horz" lIns="68577" tIns="34289" rIns="68577" bIns="34289"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68577" tIns="34289" rIns="68577" bIns="34289" rtlCol="0" anchor="ctr"/>
          <a:lstStyle>
            <a:lvl1pPr algn="l">
              <a:defRPr sz="1200">
                <a:solidFill>
                  <a:schemeClr val="tx1">
                    <a:tint val="75000"/>
                  </a:schemeClr>
                </a:solidFill>
              </a:defRPr>
            </a:lvl1p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68577" tIns="34289" rIns="68577" bIns="34289" rtlCol="0" anchor="ctr"/>
          <a:lstStyle>
            <a:lvl1pPr algn="ctr">
              <a:defRPr sz="1200">
                <a:solidFill>
                  <a:schemeClr val="tx1">
                    <a:tint val="75000"/>
                  </a:schemeClr>
                </a:solidFill>
              </a:defRPr>
            </a:lvl1p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68577" tIns="34289" rIns="68577" bIns="34289" rtlCol="0" anchor="ctr"/>
          <a:lstStyle>
            <a:lvl1pPr algn="r">
              <a:defRPr sz="1200">
                <a:solidFill>
                  <a:schemeClr val="tx1">
                    <a:tint val="75000"/>
                  </a:schemeClr>
                </a:solidFill>
              </a:defRPr>
            </a:lvl1p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40819030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l" defTabSz="914241"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61" indent="-228561" algn="l" defTabSz="914241"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682" indent="-228561" algn="l" defTabSz="914241"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802" indent="-228561" algn="l" defTabSz="914241"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599920"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4pPr>
      <a:lvl5pPr marL="2057039"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5pPr>
      <a:lvl6pPr marL="2514161"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6pPr>
      <a:lvl7pPr marL="2971280"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7pPr>
      <a:lvl8pPr marL="3428401"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8pPr>
      <a:lvl9pPr marL="3885522"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9pPr>
    </p:bodyStyle>
    <p:otherStyle>
      <a:defPPr>
        <a:defRPr lang="en-US"/>
      </a:defPPr>
      <a:lvl1pPr marL="0" algn="l" defTabSz="914241" rtl="0" eaLnBrk="1" latinLnBrk="0" hangingPunct="1">
        <a:defRPr sz="1867" kern="1200">
          <a:solidFill>
            <a:schemeClr val="tx1"/>
          </a:solidFill>
          <a:latin typeface="+mn-lt"/>
          <a:ea typeface="+mn-ea"/>
          <a:cs typeface="+mn-cs"/>
        </a:defRPr>
      </a:lvl1pPr>
      <a:lvl2pPr marL="457119" algn="l" defTabSz="914241" rtl="0" eaLnBrk="1" latinLnBrk="0" hangingPunct="1">
        <a:defRPr sz="1867" kern="1200">
          <a:solidFill>
            <a:schemeClr val="tx1"/>
          </a:solidFill>
          <a:latin typeface="+mn-lt"/>
          <a:ea typeface="+mn-ea"/>
          <a:cs typeface="+mn-cs"/>
        </a:defRPr>
      </a:lvl2pPr>
      <a:lvl3pPr marL="914241" algn="l" defTabSz="914241" rtl="0" eaLnBrk="1" latinLnBrk="0" hangingPunct="1">
        <a:defRPr sz="1867" kern="1200">
          <a:solidFill>
            <a:schemeClr val="tx1"/>
          </a:solidFill>
          <a:latin typeface="+mn-lt"/>
          <a:ea typeface="+mn-ea"/>
          <a:cs typeface="+mn-cs"/>
        </a:defRPr>
      </a:lvl3pPr>
      <a:lvl4pPr marL="1371360" algn="l" defTabSz="914241" rtl="0" eaLnBrk="1" latinLnBrk="0" hangingPunct="1">
        <a:defRPr sz="1867" kern="1200">
          <a:solidFill>
            <a:schemeClr val="tx1"/>
          </a:solidFill>
          <a:latin typeface="+mn-lt"/>
          <a:ea typeface="+mn-ea"/>
          <a:cs typeface="+mn-cs"/>
        </a:defRPr>
      </a:lvl4pPr>
      <a:lvl5pPr marL="1828481" algn="l" defTabSz="914241" rtl="0" eaLnBrk="1" latinLnBrk="0" hangingPunct="1">
        <a:defRPr sz="1867" kern="1200">
          <a:solidFill>
            <a:schemeClr val="tx1"/>
          </a:solidFill>
          <a:latin typeface="+mn-lt"/>
          <a:ea typeface="+mn-ea"/>
          <a:cs typeface="+mn-cs"/>
        </a:defRPr>
      </a:lvl5pPr>
      <a:lvl6pPr marL="2285602" algn="l" defTabSz="914241" rtl="0" eaLnBrk="1" latinLnBrk="0" hangingPunct="1">
        <a:defRPr sz="1867" kern="1200">
          <a:solidFill>
            <a:schemeClr val="tx1"/>
          </a:solidFill>
          <a:latin typeface="+mn-lt"/>
          <a:ea typeface="+mn-ea"/>
          <a:cs typeface="+mn-cs"/>
        </a:defRPr>
      </a:lvl6pPr>
      <a:lvl7pPr marL="2742722" algn="l" defTabSz="914241" rtl="0" eaLnBrk="1" latinLnBrk="0" hangingPunct="1">
        <a:defRPr sz="1867" kern="1200">
          <a:solidFill>
            <a:schemeClr val="tx1"/>
          </a:solidFill>
          <a:latin typeface="+mn-lt"/>
          <a:ea typeface="+mn-ea"/>
          <a:cs typeface="+mn-cs"/>
        </a:defRPr>
      </a:lvl7pPr>
      <a:lvl8pPr marL="3199840" algn="l" defTabSz="914241" rtl="0" eaLnBrk="1" latinLnBrk="0" hangingPunct="1">
        <a:defRPr sz="1867" kern="1200">
          <a:solidFill>
            <a:schemeClr val="tx1"/>
          </a:solidFill>
          <a:latin typeface="+mn-lt"/>
          <a:ea typeface="+mn-ea"/>
          <a:cs typeface="+mn-cs"/>
        </a:defRPr>
      </a:lvl8pPr>
      <a:lvl9pPr marL="3656959" algn="l" defTabSz="914241" rtl="0" eaLnBrk="1" latinLnBrk="0" hangingPunct="1">
        <a:defRPr sz="1867"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68577" tIns="34289" rIns="68577" bIns="34289"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838200" y="1825625"/>
            <a:ext cx="10515600" cy="4351339"/>
          </a:xfrm>
          <a:prstGeom prst="rect">
            <a:avLst/>
          </a:prstGeom>
        </p:spPr>
        <p:txBody>
          <a:bodyPr vert="horz" lIns="68577" tIns="34289" rIns="68577" bIns="34289"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68577" tIns="34289" rIns="68577" bIns="34289" rtlCol="0" anchor="ctr"/>
          <a:lstStyle>
            <a:lvl1pPr algn="l">
              <a:defRPr sz="1200">
                <a:solidFill>
                  <a:schemeClr val="tx1">
                    <a:tint val="75000"/>
                  </a:schemeClr>
                </a:solidFill>
              </a:defRPr>
            </a:lvl1pPr>
          </a:lstStyle>
          <a:p>
            <a:pPr defTabSz="1219110">
              <a:defRPr/>
            </a:pPr>
            <a:fld id="{530820CF-B880-4189-942D-D702A7CBA730}" type="datetimeFigureOut">
              <a:rPr lang="zh-CN" altLang="en-US" smtClean="0">
                <a:solidFill>
                  <a:prstClr val="black">
                    <a:tint val="75000"/>
                  </a:prstClr>
                </a:solidFill>
              </a:rPr>
              <a:pPr defTabSz="1219110">
                <a:defRPr/>
              </a:pPr>
              <a:t>2019-12-6</a:t>
            </a:fld>
            <a:endParaRPr lang="zh-CN" alt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68577" tIns="34289" rIns="68577" bIns="34289" rtlCol="0" anchor="ctr"/>
          <a:lstStyle>
            <a:lvl1pPr algn="ctr">
              <a:defRPr sz="1200">
                <a:solidFill>
                  <a:schemeClr val="tx1">
                    <a:tint val="75000"/>
                  </a:schemeClr>
                </a:solidFill>
              </a:defRPr>
            </a:lvl1pPr>
          </a:lstStyle>
          <a:p>
            <a:pPr defTabSz="1219110">
              <a:defRPr/>
            </a:pPr>
            <a:endParaRPr lang="zh-CN" alt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68577" tIns="34289" rIns="68577" bIns="34289" rtlCol="0" anchor="ctr"/>
          <a:lstStyle>
            <a:lvl1pPr algn="r">
              <a:defRPr sz="1200">
                <a:solidFill>
                  <a:schemeClr val="tx1">
                    <a:tint val="75000"/>
                  </a:schemeClr>
                </a:solidFill>
              </a:defRPr>
            </a:lvl1pPr>
          </a:lstStyle>
          <a:p>
            <a:pPr defTabSz="1219110">
              <a:defRPr/>
            </a:pPr>
            <a:fld id="{0C913308-F349-4B6D-A68A-DD1791B4A57B}" type="slidenum">
              <a:rPr lang="zh-CN" altLang="en-US" smtClean="0">
                <a:solidFill>
                  <a:prstClr val="black">
                    <a:tint val="75000"/>
                  </a:prstClr>
                </a:solidFill>
              </a:rPr>
              <a:pPr defTabSz="1219110">
                <a:defRPr/>
              </a:pPr>
              <a:t>‹#›</a:t>
            </a:fld>
            <a:endParaRPr lang="zh-CN" altLang="en-US">
              <a:solidFill>
                <a:prstClr val="black">
                  <a:tint val="75000"/>
                </a:prstClr>
              </a:solidFill>
            </a:endParaRPr>
          </a:p>
        </p:txBody>
      </p:sp>
    </p:spTree>
    <p:extLst>
      <p:ext uri="{BB962C8B-B14F-4D97-AF65-F5344CB8AC3E}">
        <p14:creationId xmlns:p14="http://schemas.microsoft.com/office/powerpoint/2010/main" val="894595862"/>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Lst>
  <p:txStyles>
    <p:titleStyle>
      <a:lvl1pPr algn="l" defTabSz="914241"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61" indent="-228561" algn="l" defTabSz="914241"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682" indent="-228561" algn="l" defTabSz="914241"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802" indent="-228561" algn="l" defTabSz="914241"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599920"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4pPr>
      <a:lvl5pPr marL="2057039"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5pPr>
      <a:lvl6pPr marL="2514161"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6pPr>
      <a:lvl7pPr marL="2971280"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7pPr>
      <a:lvl8pPr marL="3428401"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8pPr>
      <a:lvl9pPr marL="3885522"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9pPr>
    </p:bodyStyle>
    <p:otherStyle>
      <a:defPPr>
        <a:defRPr lang="en-US"/>
      </a:defPPr>
      <a:lvl1pPr marL="0" algn="l" defTabSz="914241" rtl="0" eaLnBrk="1" latinLnBrk="0" hangingPunct="1">
        <a:defRPr sz="1867" kern="1200">
          <a:solidFill>
            <a:schemeClr val="tx1"/>
          </a:solidFill>
          <a:latin typeface="+mn-lt"/>
          <a:ea typeface="+mn-ea"/>
          <a:cs typeface="+mn-cs"/>
        </a:defRPr>
      </a:lvl1pPr>
      <a:lvl2pPr marL="457119" algn="l" defTabSz="914241" rtl="0" eaLnBrk="1" latinLnBrk="0" hangingPunct="1">
        <a:defRPr sz="1867" kern="1200">
          <a:solidFill>
            <a:schemeClr val="tx1"/>
          </a:solidFill>
          <a:latin typeface="+mn-lt"/>
          <a:ea typeface="+mn-ea"/>
          <a:cs typeface="+mn-cs"/>
        </a:defRPr>
      </a:lvl2pPr>
      <a:lvl3pPr marL="914241" algn="l" defTabSz="914241" rtl="0" eaLnBrk="1" latinLnBrk="0" hangingPunct="1">
        <a:defRPr sz="1867" kern="1200">
          <a:solidFill>
            <a:schemeClr val="tx1"/>
          </a:solidFill>
          <a:latin typeface="+mn-lt"/>
          <a:ea typeface="+mn-ea"/>
          <a:cs typeface="+mn-cs"/>
        </a:defRPr>
      </a:lvl3pPr>
      <a:lvl4pPr marL="1371360" algn="l" defTabSz="914241" rtl="0" eaLnBrk="1" latinLnBrk="0" hangingPunct="1">
        <a:defRPr sz="1867" kern="1200">
          <a:solidFill>
            <a:schemeClr val="tx1"/>
          </a:solidFill>
          <a:latin typeface="+mn-lt"/>
          <a:ea typeface="+mn-ea"/>
          <a:cs typeface="+mn-cs"/>
        </a:defRPr>
      </a:lvl4pPr>
      <a:lvl5pPr marL="1828481" algn="l" defTabSz="914241" rtl="0" eaLnBrk="1" latinLnBrk="0" hangingPunct="1">
        <a:defRPr sz="1867" kern="1200">
          <a:solidFill>
            <a:schemeClr val="tx1"/>
          </a:solidFill>
          <a:latin typeface="+mn-lt"/>
          <a:ea typeface="+mn-ea"/>
          <a:cs typeface="+mn-cs"/>
        </a:defRPr>
      </a:lvl5pPr>
      <a:lvl6pPr marL="2285602" algn="l" defTabSz="914241" rtl="0" eaLnBrk="1" latinLnBrk="0" hangingPunct="1">
        <a:defRPr sz="1867" kern="1200">
          <a:solidFill>
            <a:schemeClr val="tx1"/>
          </a:solidFill>
          <a:latin typeface="+mn-lt"/>
          <a:ea typeface="+mn-ea"/>
          <a:cs typeface="+mn-cs"/>
        </a:defRPr>
      </a:lvl6pPr>
      <a:lvl7pPr marL="2742722" algn="l" defTabSz="914241" rtl="0" eaLnBrk="1" latinLnBrk="0" hangingPunct="1">
        <a:defRPr sz="1867" kern="1200">
          <a:solidFill>
            <a:schemeClr val="tx1"/>
          </a:solidFill>
          <a:latin typeface="+mn-lt"/>
          <a:ea typeface="+mn-ea"/>
          <a:cs typeface="+mn-cs"/>
        </a:defRPr>
      </a:lvl7pPr>
      <a:lvl8pPr marL="3199840" algn="l" defTabSz="914241" rtl="0" eaLnBrk="1" latinLnBrk="0" hangingPunct="1">
        <a:defRPr sz="1867" kern="1200">
          <a:solidFill>
            <a:schemeClr val="tx1"/>
          </a:solidFill>
          <a:latin typeface="+mn-lt"/>
          <a:ea typeface="+mn-ea"/>
          <a:cs typeface="+mn-cs"/>
        </a:defRPr>
      </a:lvl8pPr>
      <a:lvl9pPr marL="3656959" algn="l" defTabSz="914241" rtl="0" eaLnBrk="1" latinLnBrk="0" hangingPunct="1">
        <a:defRPr sz="1867"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68577" tIns="34289" rIns="68577" bIns="34289"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838200" y="1825625"/>
            <a:ext cx="10515600" cy="4351339"/>
          </a:xfrm>
          <a:prstGeom prst="rect">
            <a:avLst/>
          </a:prstGeom>
        </p:spPr>
        <p:txBody>
          <a:bodyPr vert="horz" lIns="68577" tIns="34289" rIns="68577" bIns="34289"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68577" tIns="34289" rIns="68577" bIns="34289" rtlCol="0" anchor="ctr"/>
          <a:lstStyle>
            <a:lvl1pPr algn="l">
              <a:defRPr sz="1200">
                <a:solidFill>
                  <a:schemeClr val="tx1">
                    <a:tint val="75000"/>
                  </a:schemeClr>
                </a:solidFill>
              </a:defRPr>
            </a:lvl1pPr>
          </a:lstStyle>
          <a:p>
            <a:pPr defTabSz="914377"/>
            <a:fld id="{530820CF-B880-4189-942D-D702A7CBA730}" type="datetimeFigureOut">
              <a:rPr lang="zh-CN" altLang="en-US" smtClean="0">
                <a:solidFill>
                  <a:prstClr val="black">
                    <a:tint val="75000"/>
                  </a:prstClr>
                </a:solidFill>
              </a:rPr>
              <a:pPr defTabSz="914377"/>
              <a:t>2019-12-6</a:t>
            </a:fld>
            <a:endParaRPr lang="zh-CN" alt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68577" tIns="34289" rIns="68577" bIns="34289" rtlCol="0" anchor="ctr"/>
          <a:lstStyle>
            <a:lvl1pPr algn="ctr">
              <a:defRPr sz="1200">
                <a:solidFill>
                  <a:schemeClr val="tx1">
                    <a:tint val="75000"/>
                  </a:schemeClr>
                </a:solidFill>
              </a:defRPr>
            </a:lvl1pPr>
          </a:lstStyle>
          <a:p>
            <a:pPr defTabSz="914377"/>
            <a:endParaRPr lang="zh-CN" alt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68577" tIns="34289" rIns="68577" bIns="34289" rtlCol="0" anchor="ctr"/>
          <a:lstStyle>
            <a:lvl1pPr algn="r">
              <a:defRPr sz="1200">
                <a:solidFill>
                  <a:schemeClr val="tx1">
                    <a:tint val="75000"/>
                  </a:schemeClr>
                </a:solidFill>
              </a:defRPr>
            </a:lvl1pPr>
          </a:lstStyle>
          <a:p>
            <a:pPr defTabSz="914377"/>
            <a:fld id="{0C913308-F349-4B6D-A68A-DD1791B4A57B}" type="slidenum">
              <a:rPr lang="zh-CN" altLang="en-US" smtClean="0">
                <a:solidFill>
                  <a:prstClr val="black">
                    <a:tint val="75000"/>
                  </a:prstClr>
                </a:solidFill>
              </a:rPr>
              <a:pPr defTabSz="914377"/>
              <a:t>‹#›</a:t>
            </a:fld>
            <a:endParaRPr lang="zh-CN" altLang="en-US">
              <a:solidFill>
                <a:prstClr val="black">
                  <a:tint val="75000"/>
                </a:prstClr>
              </a:solidFill>
            </a:endParaRPr>
          </a:p>
        </p:txBody>
      </p:sp>
    </p:spTree>
    <p:extLst>
      <p:ext uri="{BB962C8B-B14F-4D97-AF65-F5344CB8AC3E}">
        <p14:creationId xmlns:p14="http://schemas.microsoft.com/office/powerpoint/2010/main" val="4291958292"/>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Lst>
  <p:txStyles>
    <p:titleStyle>
      <a:lvl1pPr algn="l" defTabSz="9142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56" indent="-228556" algn="l" defTabSz="914218"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666" indent="-228556" algn="l" defTabSz="91421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774" indent="-228556" algn="l" defTabSz="91421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599880" indent="-228556" algn="l" defTabSz="914218"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4pPr>
      <a:lvl5pPr marL="2056987" indent="-228556" algn="l" defTabSz="914218"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5pPr>
      <a:lvl6pPr marL="2514098" indent="-228556" algn="l" defTabSz="914218"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6pPr>
      <a:lvl7pPr marL="2971206" indent="-228556" algn="l" defTabSz="914218"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7pPr>
      <a:lvl8pPr marL="3428316" indent="-228556" algn="l" defTabSz="914218"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8pPr>
      <a:lvl9pPr marL="3885426" indent="-228556" algn="l" defTabSz="914218"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9pPr>
    </p:bodyStyle>
    <p:otherStyle>
      <a:defPPr>
        <a:defRPr lang="en-US"/>
      </a:defPPr>
      <a:lvl1pPr marL="0" algn="l" defTabSz="914218" rtl="0" eaLnBrk="1" latinLnBrk="0" hangingPunct="1">
        <a:defRPr sz="1867" kern="1200">
          <a:solidFill>
            <a:schemeClr val="tx1"/>
          </a:solidFill>
          <a:latin typeface="+mn-lt"/>
          <a:ea typeface="+mn-ea"/>
          <a:cs typeface="+mn-cs"/>
        </a:defRPr>
      </a:lvl1pPr>
      <a:lvl2pPr marL="457107" algn="l" defTabSz="914218" rtl="0" eaLnBrk="1" latinLnBrk="0" hangingPunct="1">
        <a:defRPr sz="1867" kern="1200">
          <a:solidFill>
            <a:schemeClr val="tx1"/>
          </a:solidFill>
          <a:latin typeface="+mn-lt"/>
          <a:ea typeface="+mn-ea"/>
          <a:cs typeface="+mn-cs"/>
        </a:defRPr>
      </a:lvl2pPr>
      <a:lvl3pPr marL="914218" algn="l" defTabSz="914218" rtl="0" eaLnBrk="1" latinLnBrk="0" hangingPunct="1">
        <a:defRPr sz="1867" kern="1200">
          <a:solidFill>
            <a:schemeClr val="tx1"/>
          </a:solidFill>
          <a:latin typeface="+mn-lt"/>
          <a:ea typeface="+mn-ea"/>
          <a:cs typeface="+mn-cs"/>
        </a:defRPr>
      </a:lvl3pPr>
      <a:lvl4pPr marL="1371326" algn="l" defTabSz="914218" rtl="0" eaLnBrk="1" latinLnBrk="0" hangingPunct="1">
        <a:defRPr sz="1867" kern="1200">
          <a:solidFill>
            <a:schemeClr val="tx1"/>
          </a:solidFill>
          <a:latin typeface="+mn-lt"/>
          <a:ea typeface="+mn-ea"/>
          <a:cs typeface="+mn-cs"/>
        </a:defRPr>
      </a:lvl4pPr>
      <a:lvl5pPr marL="1828436" algn="l" defTabSz="914218" rtl="0" eaLnBrk="1" latinLnBrk="0" hangingPunct="1">
        <a:defRPr sz="1867" kern="1200">
          <a:solidFill>
            <a:schemeClr val="tx1"/>
          </a:solidFill>
          <a:latin typeface="+mn-lt"/>
          <a:ea typeface="+mn-ea"/>
          <a:cs typeface="+mn-cs"/>
        </a:defRPr>
      </a:lvl5pPr>
      <a:lvl6pPr marL="2285546" algn="l" defTabSz="914218" rtl="0" eaLnBrk="1" latinLnBrk="0" hangingPunct="1">
        <a:defRPr sz="1867" kern="1200">
          <a:solidFill>
            <a:schemeClr val="tx1"/>
          </a:solidFill>
          <a:latin typeface="+mn-lt"/>
          <a:ea typeface="+mn-ea"/>
          <a:cs typeface="+mn-cs"/>
        </a:defRPr>
      </a:lvl6pPr>
      <a:lvl7pPr marL="2742654" algn="l" defTabSz="914218" rtl="0" eaLnBrk="1" latinLnBrk="0" hangingPunct="1">
        <a:defRPr sz="1867" kern="1200">
          <a:solidFill>
            <a:schemeClr val="tx1"/>
          </a:solidFill>
          <a:latin typeface="+mn-lt"/>
          <a:ea typeface="+mn-ea"/>
          <a:cs typeface="+mn-cs"/>
        </a:defRPr>
      </a:lvl7pPr>
      <a:lvl8pPr marL="3199760" algn="l" defTabSz="914218" rtl="0" eaLnBrk="1" latinLnBrk="0" hangingPunct="1">
        <a:defRPr sz="1867" kern="1200">
          <a:solidFill>
            <a:schemeClr val="tx1"/>
          </a:solidFill>
          <a:latin typeface="+mn-lt"/>
          <a:ea typeface="+mn-ea"/>
          <a:cs typeface="+mn-cs"/>
        </a:defRPr>
      </a:lvl8pPr>
      <a:lvl9pPr marL="3656867" algn="l" defTabSz="914218" rtl="0" eaLnBrk="1" latinLnBrk="0" hangingPunct="1">
        <a:defRPr sz="1867"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68577" tIns="34289" rIns="68577" bIns="34289"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838200" y="1825625"/>
            <a:ext cx="10515600" cy="4351339"/>
          </a:xfrm>
          <a:prstGeom prst="rect">
            <a:avLst/>
          </a:prstGeom>
        </p:spPr>
        <p:txBody>
          <a:bodyPr vert="horz" lIns="68577" tIns="34289" rIns="68577" bIns="34289"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68577" tIns="34289" rIns="68577" bIns="34289" rtlCol="0" anchor="ctr"/>
          <a:lstStyle>
            <a:lvl1pPr algn="l">
              <a:defRPr sz="1200">
                <a:solidFill>
                  <a:schemeClr val="tx1">
                    <a:tint val="75000"/>
                  </a:schemeClr>
                </a:solidFill>
              </a:defRPr>
            </a:lvl1p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68577" tIns="34289" rIns="68577" bIns="34289" rtlCol="0" anchor="ctr"/>
          <a:lstStyle>
            <a:lvl1pPr algn="ctr">
              <a:defRPr sz="1200">
                <a:solidFill>
                  <a:schemeClr val="tx1">
                    <a:tint val="75000"/>
                  </a:schemeClr>
                </a:solidFill>
              </a:defRPr>
            </a:lvl1p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68577" tIns="34289" rIns="68577" bIns="34289" rtlCol="0" anchor="ctr"/>
          <a:lstStyle>
            <a:lvl1pPr algn="r">
              <a:defRPr sz="1200">
                <a:solidFill>
                  <a:schemeClr val="tx1">
                    <a:tint val="75000"/>
                  </a:schemeClr>
                </a:solidFill>
              </a:defRPr>
            </a:lvl1p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193865337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Lst>
  <p:txStyles>
    <p:titleStyle>
      <a:lvl1pPr algn="l" defTabSz="914241"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61" indent="-228561" algn="l" defTabSz="914241"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682" indent="-228561" algn="l" defTabSz="914241"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802" indent="-228561" algn="l" defTabSz="914241"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599920"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4pPr>
      <a:lvl5pPr marL="2057039"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5pPr>
      <a:lvl6pPr marL="2514161"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6pPr>
      <a:lvl7pPr marL="2971280"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7pPr>
      <a:lvl8pPr marL="3428401"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8pPr>
      <a:lvl9pPr marL="3885522"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9pPr>
    </p:bodyStyle>
    <p:otherStyle>
      <a:defPPr>
        <a:defRPr lang="en-US"/>
      </a:defPPr>
      <a:lvl1pPr marL="0" algn="l" defTabSz="914241" rtl="0" eaLnBrk="1" latinLnBrk="0" hangingPunct="1">
        <a:defRPr sz="1867" kern="1200">
          <a:solidFill>
            <a:schemeClr val="tx1"/>
          </a:solidFill>
          <a:latin typeface="+mn-lt"/>
          <a:ea typeface="+mn-ea"/>
          <a:cs typeface="+mn-cs"/>
        </a:defRPr>
      </a:lvl1pPr>
      <a:lvl2pPr marL="457119" algn="l" defTabSz="914241" rtl="0" eaLnBrk="1" latinLnBrk="0" hangingPunct="1">
        <a:defRPr sz="1867" kern="1200">
          <a:solidFill>
            <a:schemeClr val="tx1"/>
          </a:solidFill>
          <a:latin typeface="+mn-lt"/>
          <a:ea typeface="+mn-ea"/>
          <a:cs typeface="+mn-cs"/>
        </a:defRPr>
      </a:lvl2pPr>
      <a:lvl3pPr marL="914241" algn="l" defTabSz="914241" rtl="0" eaLnBrk="1" latinLnBrk="0" hangingPunct="1">
        <a:defRPr sz="1867" kern="1200">
          <a:solidFill>
            <a:schemeClr val="tx1"/>
          </a:solidFill>
          <a:latin typeface="+mn-lt"/>
          <a:ea typeface="+mn-ea"/>
          <a:cs typeface="+mn-cs"/>
        </a:defRPr>
      </a:lvl3pPr>
      <a:lvl4pPr marL="1371360" algn="l" defTabSz="914241" rtl="0" eaLnBrk="1" latinLnBrk="0" hangingPunct="1">
        <a:defRPr sz="1867" kern="1200">
          <a:solidFill>
            <a:schemeClr val="tx1"/>
          </a:solidFill>
          <a:latin typeface="+mn-lt"/>
          <a:ea typeface="+mn-ea"/>
          <a:cs typeface="+mn-cs"/>
        </a:defRPr>
      </a:lvl4pPr>
      <a:lvl5pPr marL="1828481" algn="l" defTabSz="914241" rtl="0" eaLnBrk="1" latinLnBrk="0" hangingPunct="1">
        <a:defRPr sz="1867" kern="1200">
          <a:solidFill>
            <a:schemeClr val="tx1"/>
          </a:solidFill>
          <a:latin typeface="+mn-lt"/>
          <a:ea typeface="+mn-ea"/>
          <a:cs typeface="+mn-cs"/>
        </a:defRPr>
      </a:lvl5pPr>
      <a:lvl6pPr marL="2285602" algn="l" defTabSz="914241" rtl="0" eaLnBrk="1" latinLnBrk="0" hangingPunct="1">
        <a:defRPr sz="1867" kern="1200">
          <a:solidFill>
            <a:schemeClr val="tx1"/>
          </a:solidFill>
          <a:latin typeface="+mn-lt"/>
          <a:ea typeface="+mn-ea"/>
          <a:cs typeface="+mn-cs"/>
        </a:defRPr>
      </a:lvl6pPr>
      <a:lvl7pPr marL="2742722" algn="l" defTabSz="914241" rtl="0" eaLnBrk="1" latinLnBrk="0" hangingPunct="1">
        <a:defRPr sz="1867" kern="1200">
          <a:solidFill>
            <a:schemeClr val="tx1"/>
          </a:solidFill>
          <a:latin typeface="+mn-lt"/>
          <a:ea typeface="+mn-ea"/>
          <a:cs typeface="+mn-cs"/>
        </a:defRPr>
      </a:lvl7pPr>
      <a:lvl8pPr marL="3199840" algn="l" defTabSz="914241" rtl="0" eaLnBrk="1" latinLnBrk="0" hangingPunct="1">
        <a:defRPr sz="1867" kern="1200">
          <a:solidFill>
            <a:schemeClr val="tx1"/>
          </a:solidFill>
          <a:latin typeface="+mn-lt"/>
          <a:ea typeface="+mn-ea"/>
          <a:cs typeface="+mn-cs"/>
        </a:defRPr>
      </a:lvl8pPr>
      <a:lvl9pPr marL="3656959" algn="l" defTabSz="914241" rtl="0" eaLnBrk="1" latinLnBrk="0" hangingPunct="1">
        <a:defRPr sz="1867"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68577" tIns="34289" rIns="68577" bIns="34289"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838200" y="1825625"/>
            <a:ext cx="10515600" cy="4351339"/>
          </a:xfrm>
          <a:prstGeom prst="rect">
            <a:avLst/>
          </a:prstGeom>
        </p:spPr>
        <p:txBody>
          <a:bodyPr vert="horz" lIns="68577" tIns="34289" rIns="68577" bIns="34289"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68577" tIns="34289" rIns="68577" bIns="34289" rtlCol="0" anchor="ctr"/>
          <a:lstStyle>
            <a:lvl1pPr algn="l">
              <a:defRPr sz="1200">
                <a:solidFill>
                  <a:schemeClr val="tx1">
                    <a:tint val="75000"/>
                  </a:schemeClr>
                </a:solidFill>
              </a:defRPr>
            </a:lvl1pPr>
          </a:lstStyle>
          <a:p>
            <a:pPr defTabSz="1219110"/>
            <a:fld id="{530820CF-B880-4189-942D-D702A7CBA730}" type="datetimeFigureOut">
              <a:rPr lang="zh-CN" altLang="en-US" smtClean="0">
                <a:solidFill>
                  <a:prstClr val="black">
                    <a:tint val="75000"/>
                  </a:prstClr>
                </a:solidFill>
              </a:rPr>
              <a:pPr defTabSz="1219110"/>
              <a:t>2019-12-6</a:t>
            </a:fld>
            <a:endParaRPr lang="zh-CN" alt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68577" tIns="34289" rIns="68577" bIns="34289" rtlCol="0" anchor="ctr"/>
          <a:lstStyle>
            <a:lvl1pPr algn="ctr">
              <a:defRPr sz="1200">
                <a:solidFill>
                  <a:schemeClr val="tx1">
                    <a:tint val="75000"/>
                  </a:schemeClr>
                </a:solidFill>
              </a:defRPr>
            </a:lvl1pPr>
          </a:lstStyle>
          <a:p>
            <a:pPr defTabSz="1219110"/>
            <a:endParaRPr lang="zh-CN" alt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68577" tIns="34289" rIns="68577" bIns="34289" rtlCol="0" anchor="ctr"/>
          <a:lstStyle>
            <a:lvl1pPr algn="r">
              <a:defRPr sz="1200">
                <a:solidFill>
                  <a:schemeClr val="tx1">
                    <a:tint val="75000"/>
                  </a:schemeClr>
                </a:solidFill>
              </a:defRPr>
            </a:lvl1pPr>
          </a:lstStyle>
          <a:p>
            <a:pPr defTabSz="1219110"/>
            <a:fld id="{0C913308-F349-4B6D-A68A-DD1791B4A57B}" type="slidenum">
              <a:rPr lang="zh-CN" altLang="en-US" smtClean="0">
                <a:solidFill>
                  <a:prstClr val="black">
                    <a:tint val="75000"/>
                  </a:prstClr>
                </a:solidFill>
              </a:rPr>
              <a:pPr defTabSz="1219110"/>
              <a:t>‹#›</a:t>
            </a:fld>
            <a:endParaRPr lang="zh-CN" altLang="en-US">
              <a:solidFill>
                <a:prstClr val="black">
                  <a:tint val="75000"/>
                </a:prstClr>
              </a:solidFill>
            </a:endParaRPr>
          </a:p>
        </p:txBody>
      </p:sp>
    </p:spTree>
    <p:extLst>
      <p:ext uri="{BB962C8B-B14F-4D97-AF65-F5344CB8AC3E}">
        <p14:creationId xmlns:p14="http://schemas.microsoft.com/office/powerpoint/2010/main" val="440676270"/>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Lst>
  <p:txStyles>
    <p:titleStyle>
      <a:lvl1pPr algn="l" defTabSz="914241"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61" indent="-228561" algn="l" defTabSz="914241"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682" indent="-228561" algn="l" defTabSz="914241"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802" indent="-228561" algn="l" defTabSz="914241"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599920"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4pPr>
      <a:lvl5pPr marL="2057039"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5pPr>
      <a:lvl6pPr marL="2514161"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6pPr>
      <a:lvl7pPr marL="2971280"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7pPr>
      <a:lvl8pPr marL="3428401"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8pPr>
      <a:lvl9pPr marL="3885522" indent="-228561" algn="l" defTabSz="914241" rtl="0" eaLnBrk="1" latinLnBrk="0" hangingPunct="1">
        <a:lnSpc>
          <a:spcPct val="90000"/>
        </a:lnSpc>
        <a:spcBef>
          <a:spcPts val="500"/>
        </a:spcBef>
        <a:buFont typeface="Arial" panose="020B0604020202020204" pitchFamily="34" charset="0"/>
        <a:buChar char="•"/>
        <a:defRPr sz="1867" kern="1200">
          <a:solidFill>
            <a:schemeClr val="tx1"/>
          </a:solidFill>
          <a:latin typeface="+mn-lt"/>
          <a:ea typeface="+mn-ea"/>
          <a:cs typeface="+mn-cs"/>
        </a:defRPr>
      </a:lvl9pPr>
    </p:bodyStyle>
    <p:otherStyle>
      <a:defPPr>
        <a:defRPr lang="en-US"/>
      </a:defPPr>
      <a:lvl1pPr marL="0" algn="l" defTabSz="914241" rtl="0" eaLnBrk="1" latinLnBrk="0" hangingPunct="1">
        <a:defRPr sz="1867" kern="1200">
          <a:solidFill>
            <a:schemeClr val="tx1"/>
          </a:solidFill>
          <a:latin typeface="+mn-lt"/>
          <a:ea typeface="+mn-ea"/>
          <a:cs typeface="+mn-cs"/>
        </a:defRPr>
      </a:lvl1pPr>
      <a:lvl2pPr marL="457119" algn="l" defTabSz="914241" rtl="0" eaLnBrk="1" latinLnBrk="0" hangingPunct="1">
        <a:defRPr sz="1867" kern="1200">
          <a:solidFill>
            <a:schemeClr val="tx1"/>
          </a:solidFill>
          <a:latin typeface="+mn-lt"/>
          <a:ea typeface="+mn-ea"/>
          <a:cs typeface="+mn-cs"/>
        </a:defRPr>
      </a:lvl2pPr>
      <a:lvl3pPr marL="914241" algn="l" defTabSz="914241" rtl="0" eaLnBrk="1" latinLnBrk="0" hangingPunct="1">
        <a:defRPr sz="1867" kern="1200">
          <a:solidFill>
            <a:schemeClr val="tx1"/>
          </a:solidFill>
          <a:latin typeface="+mn-lt"/>
          <a:ea typeface="+mn-ea"/>
          <a:cs typeface="+mn-cs"/>
        </a:defRPr>
      </a:lvl3pPr>
      <a:lvl4pPr marL="1371360" algn="l" defTabSz="914241" rtl="0" eaLnBrk="1" latinLnBrk="0" hangingPunct="1">
        <a:defRPr sz="1867" kern="1200">
          <a:solidFill>
            <a:schemeClr val="tx1"/>
          </a:solidFill>
          <a:latin typeface="+mn-lt"/>
          <a:ea typeface="+mn-ea"/>
          <a:cs typeface="+mn-cs"/>
        </a:defRPr>
      </a:lvl4pPr>
      <a:lvl5pPr marL="1828481" algn="l" defTabSz="914241" rtl="0" eaLnBrk="1" latinLnBrk="0" hangingPunct="1">
        <a:defRPr sz="1867" kern="1200">
          <a:solidFill>
            <a:schemeClr val="tx1"/>
          </a:solidFill>
          <a:latin typeface="+mn-lt"/>
          <a:ea typeface="+mn-ea"/>
          <a:cs typeface="+mn-cs"/>
        </a:defRPr>
      </a:lvl5pPr>
      <a:lvl6pPr marL="2285602" algn="l" defTabSz="914241" rtl="0" eaLnBrk="1" latinLnBrk="0" hangingPunct="1">
        <a:defRPr sz="1867" kern="1200">
          <a:solidFill>
            <a:schemeClr val="tx1"/>
          </a:solidFill>
          <a:latin typeface="+mn-lt"/>
          <a:ea typeface="+mn-ea"/>
          <a:cs typeface="+mn-cs"/>
        </a:defRPr>
      </a:lvl6pPr>
      <a:lvl7pPr marL="2742722" algn="l" defTabSz="914241" rtl="0" eaLnBrk="1" latinLnBrk="0" hangingPunct="1">
        <a:defRPr sz="1867" kern="1200">
          <a:solidFill>
            <a:schemeClr val="tx1"/>
          </a:solidFill>
          <a:latin typeface="+mn-lt"/>
          <a:ea typeface="+mn-ea"/>
          <a:cs typeface="+mn-cs"/>
        </a:defRPr>
      </a:lvl7pPr>
      <a:lvl8pPr marL="3199840" algn="l" defTabSz="914241" rtl="0" eaLnBrk="1" latinLnBrk="0" hangingPunct="1">
        <a:defRPr sz="1867" kern="1200">
          <a:solidFill>
            <a:schemeClr val="tx1"/>
          </a:solidFill>
          <a:latin typeface="+mn-lt"/>
          <a:ea typeface="+mn-ea"/>
          <a:cs typeface="+mn-cs"/>
        </a:defRPr>
      </a:lvl8pPr>
      <a:lvl9pPr marL="3656959" algn="l" defTabSz="914241" rtl="0" eaLnBrk="1" latinLnBrk="0" hangingPunct="1">
        <a:defRPr sz="186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3.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3.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3.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3.xml"/><Relationship Id="rId1" Type="http://schemas.openxmlformats.org/officeDocument/2006/relationships/themeOverride" Target="../theme/themeOverride4.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3.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3.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3.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3.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3.xml"/><Relationship Id="rId1" Type="http://schemas.openxmlformats.org/officeDocument/2006/relationships/themeOverride" Target="../theme/themeOverride9.xml"/><Relationship Id="rId4" Type="http://schemas.openxmlformats.org/officeDocument/2006/relationships/image" Target="../media/image5.emf"/></Relationships>
</file>

<file path=ppt/slides/_rels/slide10.xml.rels><?xml version="1.0" encoding="UTF-8" standalone="yes"?>
<Relationships xmlns="http://schemas.openxmlformats.org/package/2006/relationships"><Relationship Id="rId8" Type="http://schemas.openxmlformats.org/officeDocument/2006/relationships/tags" Target="../tags/tag7.xml"/><Relationship Id="rId13" Type="http://schemas.openxmlformats.org/officeDocument/2006/relationships/tags" Target="../tags/tag12.xml"/><Relationship Id="rId18" Type="http://schemas.openxmlformats.org/officeDocument/2006/relationships/tags" Target="../tags/tag17.xml"/><Relationship Id="rId26" Type="http://schemas.openxmlformats.org/officeDocument/2006/relationships/tags" Target="../tags/tag25.xml"/><Relationship Id="rId3" Type="http://schemas.openxmlformats.org/officeDocument/2006/relationships/tags" Target="../tags/tag2.xml"/><Relationship Id="rId21" Type="http://schemas.openxmlformats.org/officeDocument/2006/relationships/tags" Target="../tags/tag20.xml"/><Relationship Id="rId7" Type="http://schemas.openxmlformats.org/officeDocument/2006/relationships/tags" Target="../tags/tag6.xml"/><Relationship Id="rId12" Type="http://schemas.openxmlformats.org/officeDocument/2006/relationships/tags" Target="../tags/tag11.xml"/><Relationship Id="rId17" Type="http://schemas.openxmlformats.org/officeDocument/2006/relationships/tags" Target="../tags/tag16.xml"/><Relationship Id="rId25" Type="http://schemas.openxmlformats.org/officeDocument/2006/relationships/tags" Target="../tags/tag24.xml"/><Relationship Id="rId2" Type="http://schemas.openxmlformats.org/officeDocument/2006/relationships/tags" Target="../tags/tag1.xml"/><Relationship Id="rId16" Type="http://schemas.openxmlformats.org/officeDocument/2006/relationships/tags" Target="../tags/tag15.xml"/><Relationship Id="rId20" Type="http://schemas.openxmlformats.org/officeDocument/2006/relationships/tags" Target="../tags/tag19.xml"/><Relationship Id="rId29" Type="http://schemas.openxmlformats.org/officeDocument/2006/relationships/tags" Target="../tags/tag28.xml"/><Relationship Id="rId1" Type="http://schemas.openxmlformats.org/officeDocument/2006/relationships/themeOverride" Target="../theme/themeOverride10.xml"/><Relationship Id="rId6" Type="http://schemas.openxmlformats.org/officeDocument/2006/relationships/tags" Target="../tags/tag5.xml"/><Relationship Id="rId11" Type="http://schemas.openxmlformats.org/officeDocument/2006/relationships/tags" Target="../tags/tag10.xml"/><Relationship Id="rId24" Type="http://schemas.openxmlformats.org/officeDocument/2006/relationships/tags" Target="../tags/tag23.xml"/><Relationship Id="rId5" Type="http://schemas.openxmlformats.org/officeDocument/2006/relationships/tags" Target="../tags/tag4.xml"/><Relationship Id="rId15" Type="http://schemas.openxmlformats.org/officeDocument/2006/relationships/tags" Target="../tags/tag14.xml"/><Relationship Id="rId23" Type="http://schemas.openxmlformats.org/officeDocument/2006/relationships/tags" Target="../tags/tag22.xml"/><Relationship Id="rId28" Type="http://schemas.openxmlformats.org/officeDocument/2006/relationships/tags" Target="../tags/tag27.xml"/><Relationship Id="rId10" Type="http://schemas.openxmlformats.org/officeDocument/2006/relationships/tags" Target="../tags/tag9.xml"/><Relationship Id="rId19" Type="http://schemas.openxmlformats.org/officeDocument/2006/relationships/tags" Target="../tags/tag18.xml"/><Relationship Id="rId31" Type="http://schemas.openxmlformats.org/officeDocument/2006/relationships/notesSlide" Target="../notesSlides/notesSlide10.xml"/><Relationship Id="rId4" Type="http://schemas.openxmlformats.org/officeDocument/2006/relationships/tags" Target="../tags/tag3.xml"/><Relationship Id="rId9" Type="http://schemas.openxmlformats.org/officeDocument/2006/relationships/tags" Target="../tags/tag8.xml"/><Relationship Id="rId14" Type="http://schemas.openxmlformats.org/officeDocument/2006/relationships/tags" Target="../tags/tag13.xml"/><Relationship Id="rId22" Type="http://schemas.openxmlformats.org/officeDocument/2006/relationships/tags" Target="../tags/tag21.xml"/><Relationship Id="rId27" Type="http://schemas.openxmlformats.org/officeDocument/2006/relationships/tags" Target="../tags/tag26.xml"/><Relationship Id="rId30"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3.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3.xml"/><Relationship Id="rId1" Type="http://schemas.openxmlformats.org/officeDocument/2006/relationships/themeOverride" Target="../theme/themeOverride12.xml"/><Relationship Id="rId4" Type="http://schemas.openxmlformats.org/officeDocument/2006/relationships/image" Target="../media/image6.emf"/></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8.xml"/><Relationship Id="rId1" Type="http://schemas.openxmlformats.org/officeDocument/2006/relationships/themeOverride" Target="../theme/themeOverride13.xml"/><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8.xml"/><Relationship Id="rId1" Type="http://schemas.openxmlformats.org/officeDocument/2006/relationships/themeOverride" Target="../theme/themeOverride14.xml"/><Relationship Id="rId4" Type="http://schemas.openxmlformats.org/officeDocument/2006/relationships/image" Target="../media/image7.jpeg"/></Relationships>
</file>

<file path=ppt/slides/_rels/slide1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notesSlide" Target="../notesSlides/notesSlide15.xml"/><Relationship Id="rId7" Type="http://schemas.openxmlformats.org/officeDocument/2006/relationships/image" Target="../media/image11.png"/><Relationship Id="rId2" Type="http://schemas.openxmlformats.org/officeDocument/2006/relationships/slideLayout" Target="../slideLayouts/slideLayout23.xml"/><Relationship Id="rId1" Type="http://schemas.openxmlformats.org/officeDocument/2006/relationships/themeOverride" Target="../theme/themeOverride15.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3.xml"/><Relationship Id="rId1" Type="http://schemas.openxmlformats.org/officeDocument/2006/relationships/themeOverride" Target="../theme/themeOverride16.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video" Target="../media/media1.mp4"/><Relationship Id="rId7" Type="http://schemas.openxmlformats.org/officeDocument/2006/relationships/image" Target="../media/image17.png"/><Relationship Id="rId2" Type="http://schemas.microsoft.com/office/2007/relationships/media" Target="../media/media1.mp4"/><Relationship Id="rId1" Type="http://schemas.openxmlformats.org/officeDocument/2006/relationships/themeOverride" Target="../theme/themeOverride17.xml"/><Relationship Id="rId6" Type="http://schemas.openxmlformats.org/officeDocument/2006/relationships/image" Target="../media/image16.png"/><Relationship Id="rId5" Type="http://schemas.openxmlformats.org/officeDocument/2006/relationships/notesSlide" Target="../notesSlides/notesSlide17.xml"/><Relationship Id="rId4"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PNG"/><Relationship Id="rId3" Type="http://schemas.openxmlformats.org/officeDocument/2006/relationships/video" Target="../media/media2.mp4"/><Relationship Id="rId7" Type="http://schemas.openxmlformats.org/officeDocument/2006/relationships/image" Target="../media/image20.jpeg"/><Relationship Id="rId12" Type="http://schemas.openxmlformats.org/officeDocument/2006/relationships/image" Target="../media/image25.png"/><Relationship Id="rId2" Type="http://schemas.microsoft.com/office/2007/relationships/media" Target="../media/media2.mp4"/><Relationship Id="rId1" Type="http://schemas.openxmlformats.org/officeDocument/2006/relationships/themeOverride" Target="../theme/themeOverride18.xml"/><Relationship Id="rId6" Type="http://schemas.openxmlformats.org/officeDocument/2006/relationships/image" Target="../media/image19.jpeg"/><Relationship Id="rId11" Type="http://schemas.openxmlformats.org/officeDocument/2006/relationships/image" Target="../media/image24.png"/><Relationship Id="rId5" Type="http://schemas.openxmlformats.org/officeDocument/2006/relationships/notesSlide" Target="../notesSlides/notesSlide18.xml"/><Relationship Id="rId10" Type="http://schemas.openxmlformats.org/officeDocument/2006/relationships/image" Target="../media/image23.jpeg"/><Relationship Id="rId4" Type="http://schemas.openxmlformats.org/officeDocument/2006/relationships/slideLayout" Target="../slideLayouts/slideLayout23.xml"/><Relationship Id="rId9" Type="http://schemas.openxmlformats.org/officeDocument/2006/relationships/image" Target="../media/image22.jpeg"/><Relationship Id="rId14" Type="http://schemas.openxmlformats.org/officeDocument/2006/relationships/image" Target="../media/image27.jpeg"/></Relationships>
</file>

<file path=ppt/slides/_rels/slide19.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notesSlide" Target="../notesSlides/notesSlide19.xml"/><Relationship Id="rId7" Type="http://schemas.openxmlformats.org/officeDocument/2006/relationships/image" Target="../media/image31.png"/><Relationship Id="rId2" Type="http://schemas.openxmlformats.org/officeDocument/2006/relationships/slideLayout" Target="../slideLayouts/slideLayout23.xml"/><Relationship Id="rId1" Type="http://schemas.openxmlformats.org/officeDocument/2006/relationships/themeOverride" Target="../theme/themeOverride19.xml"/><Relationship Id="rId6" Type="http://schemas.openxmlformats.org/officeDocument/2006/relationships/image" Target="../media/image30.jpeg"/><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8" Type="http://schemas.openxmlformats.org/officeDocument/2006/relationships/image" Target="../media/image30.jpeg"/><Relationship Id="rId3" Type="http://schemas.microsoft.com/office/2007/relationships/media" Target="../media/media3.mp4"/><Relationship Id="rId7" Type="http://schemas.openxmlformats.org/officeDocument/2006/relationships/image" Target="../media/image29.png"/><Relationship Id="rId2" Type="http://schemas.openxmlformats.org/officeDocument/2006/relationships/video" Target="NULL" TargetMode="External"/><Relationship Id="rId1" Type="http://schemas.openxmlformats.org/officeDocument/2006/relationships/themeOverride" Target="../theme/themeOverride20.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notesSlide" Target="../notesSlides/notesSlide20.xml"/><Relationship Id="rId10" Type="http://schemas.openxmlformats.org/officeDocument/2006/relationships/image" Target="../media/image32.png"/><Relationship Id="rId4" Type="http://schemas.openxmlformats.org/officeDocument/2006/relationships/slideLayout" Target="../slideLayouts/slideLayout23.xml"/><Relationship Id="rId9" Type="http://schemas.openxmlformats.org/officeDocument/2006/relationships/image" Target="../media/image31.png"/></Relationships>
</file>

<file path=ppt/slides/_rels/slide21.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37.png"/><Relationship Id="rId3" Type="http://schemas.openxmlformats.org/officeDocument/2006/relationships/video" Target="../media/media4.mp4"/><Relationship Id="rId7" Type="http://schemas.microsoft.com/office/2007/relationships/media" Target="../media/media6.mp4"/><Relationship Id="rId12" Type="http://schemas.openxmlformats.org/officeDocument/2006/relationships/image" Target="../media/image36.png"/><Relationship Id="rId2" Type="http://schemas.microsoft.com/office/2007/relationships/media" Target="../media/media4.mp4"/><Relationship Id="rId1" Type="http://schemas.openxmlformats.org/officeDocument/2006/relationships/themeOverride" Target="../theme/themeOverride21.xml"/><Relationship Id="rId6" Type="http://schemas.openxmlformats.org/officeDocument/2006/relationships/video" Target="NULL" TargetMode="External"/><Relationship Id="rId11" Type="http://schemas.openxmlformats.org/officeDocument/2006/relationships/image" Target="../media/image35.png"/><Relationship Id="rId5" Type="http://schemas.openxmlformats.org/officeDocument/2006/relationships/video" Target="../media/media5.mp4"/><Relationship Id="rId10" Type="http://schemas.openxmlformats.org/officeDocument/2006/relationships/image" Target="../media/image34.png"/><Relationship Id="rId4" Type="http://schemas.microsoft.com/office/2007/relationships/media" Target="../media/media5.mp4"/><Relationship Id="rId9" Type="http://schemas.openxmlformats.org/officeDocument/2006/relationships/notesSlide" Target="../notesSlides/notesSlide21.xml"/><Relationship Id="rId14" Type="http://schemas.openxmlformats.org/officeDocument/2006/relationships/image" Target="../media/image38.png"/></Relationships>
</file>

<file path=ppt/slides/_rels/slide22.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video" Target="../media/media7.wmv"/><Relationship Id="rId7" Type="http://schemas.openxmlformats.org/officeDocument/2006/relationships/image" Target="../media/image40.png"/><Relationship Id="rId12" Type="http://schemas.microsoft.com/office/2007/relationships/hdphoto" Target="../media/hdphoto2.wdp"/><Relationship Id="rId2" Type="http://schemas.microsoft.com/office/2007/relationships/media" Target="../media/media7.wmv"/><Relationship Id="rId1" Type="http://schemas.openxmlformats.org/officeDocument/2006/relationships/themeOverride" Target="../theme/themeOverride22.xml"/><Relationship Id="rId6" Type="http://schemas.openxmlformats.org/officeDocument/2006/relationships/image" Target="../media/image39.jpeg"/><Relationship Id="rId11" Type="http://schemas.openxmlformats.org/officeDocument/2006/relationships/image" Target="../media/image43.png"/><Relationship Id="rId5" Type="http://schemas.openxmlformats.org/officeDocument/2006/relationships/notesSlide" Target="../notesSlides/notesSlide22.xml"/><Relationship Id="rId10" Type="http://schemas.openxmlformats.org/officeDocument/2006/relationships/image" Target="../media/image42.png"/><Relationship Id="rId4" Type="http://schemas.openxmlformats.org/officeDocument/2006/relationships/slideLayout" Target="../slideLayouts/slideLayout23.xml"/><Relationship Id="rId9" Type="http://schemas.microsoft.com/office/2007/relationships/hdphoto" Target="../media/hdphoto1.wdp"/></Relationships>
</file>

<file path=ppt/slides/_rels/slide23.xml.rels><?xml version="1.0" encoding="UTF-8" standalone="yes"?>
<Relationships xmlns="http://schemas.openxmlformats.org/package/2006/relationships"><Relationship Id="rId8" Type="http://schemas.openxmlformats.org/officeDocument/2006/relationships/image" Target="../media/image48.gif"/><Relationship Id="rId3" Type="http://schemas.openxmlformats.org/officeDocument/2006/relationships/notesSlide" Target="../notesSlides/notesSlide23.xml"/><Relationship Id="rId7" Type="http://schemas.openxmlformats.org/officeDocument/2006/relationships/image" Target="../media/image47.jpeg"/><Relationship Id="rId12" Type="http://schemas.openxmlformats.org/officeDocument/2006/relationships/image" Target="../media/image52.png"/><Relationship Id="rId2" Type="http://schemas.openxmlformats.org/officeDocument/2006/relationships/slideLayout" Target="../slideLayouts/slideLayout23.xml"/><Relationship Id="rId1" Type="http://schemas.openxmlformats.org/officeDocument/2006/relationships/themeOverride" Target="../theme/themeOverride23.xml"/><Relationship Id="rId6" Type="http://schemas.openxmlformats.org/officeDocument/2006/relationships/image" Target="../media/image46.pn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jpeg"/><Relationship Id="rId4" Type="http://schemas.openxmlformats.org/officeDocument/2006/relationships/image" Target="../media/image44.png"/><Relationship Id="rId9" Type="http://schemas.openxmlformats.org/officeDocument/2006/relationships/image" Target="../media/image49.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7" Type="http://schemas.openxmlformats.org/officeDocument/2006/relationships/image" Target="../media/image56.emf"/><Relationship Id="rId2" Type="http://schemas.openxmlformats.org/officeDocument/2006/relationships/slideLayout" Target="../slideLayouts/slideLayout23.xml"/><Relationship Id="rId1" Type="http://schemas.openxmlformats.org/officeDocument/2006/relationships/themeOverride" Target="../theme/themeOverride24.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jpg"/></Relationships>
</file>

<file path=ppt/slides/_rels/slide25.xml.rels><?xml version="1.0" encoding="UTF-8" standalone="yes"?>
<Relationships xmlns="http://schemas.openxmlformats.org/package/2006/relationships"><Relationship Id="rId8" Type="http://schemas.openxmlformats.org/officeDocument/2006/relationships/tags" Target="../tags/tag35.xml"/><Relationship Id="rId13" Type="http://schemas.openxmlformats.org/officeDocument/2006/relationships/tags" Target="../tags/tag40.xml"/><Relationship Id="rId18" Type="http://schemas.openxmlformats.org/officeDocument/2006/relationships/tags" Target="../tags/tag45.xml"/><Relationship Id="rId26" Type="http://schemas.openxmlformats.org/officeDocument/2006/relationships/tags" Target="../tags/tag53.xml"/><Relationship Id="rId3" Type="http://schemas.openxmlformats.org/officeDocument/2006/relationships/tags" Target="../tags/tag30.xml"/><Relationship Id="rId21" Type="http://schemas.openxmlformats.org/officeDocument/2006/relationships/tags" Target="../tags/tag48.xml"/><Relationship Id="rId7" Type="http://schemas.openxmlformats.org/officeDocument/2006/relationships/tags" Target="../tags/tag34.xml"/><Relationship Id="rId12" Type="http://schemas.openxmlformats.org/officeDocument/2006/relationships/tags" Target="../tags/tag39.xml"/><Relationship Id="rId17" Type="http://schemas.openxmlformats.org/officeDocument/2006/relationships/tags" Target="../tags/tag44.xml"/><Relationship Id="rId25" Type="http://schemas.openxmlformats.org/officeDocument/2006/relationships/tags" Target="../tags/tag52.xml"/><Relationship Id="rId33" Type="http://schemas.openxmlformats.org/officeDocument/2006/relationships/image" Target="../media/image58.emf"/><Relationship Id="rId2" Type="http://schemas.openxmlformats.org/officeDocument/2006/relationships/tags" Target="../tags/tag29.xml"/><Relationship Id="rId16" Type="http://schemas.openxmlformats.org/officeDocument/2006/relationships/tags" Target="../tags/tag43.xml"/><Relationship Id="rId20" Type="http://schemas.openxmlformats.org/officeDocument/2006/relationships/tags" Target="../tags/tag47.xml"/><Relationship Id="rId29" Type="http://schemas.openxmlformats.org/officeDocument/2006/relationships/video" Target="../media/media8.mp4"/><Relationship Id="rId1" Type="http://schemas.openxmlformats.org/officeDocument/2006/relationships/themeOverride" Target="../theme/themeOverride25.xml"/><Relationship Id="rId6" Type="http://schemas.openxmlformats.org/officeDocument/2006/relationships/tags" Target="../tags/tag33.xml"/><Relationship Id="rId11" Type="http://schemas.openxmlformats.org/officeDocument/2006/relationships/tags" Target="../tags/tag38.xml"/><Relationship Id="rId24" Type="http://schemas.openxmlformats.org/officeDocument/2006/relationships/tags" Target="../tags/tag51.xml"/><Relationship Id="rId32" Type="http://schemas.openxmlformats.org/officeDocument/2006/relationships/image" Target="../media/image57.png"/><Relationship Id="rId5" Type="http://schemas.openxmlformats.org/officeDocument/2006/relationships/tags" Target="../tags/tag32.xml"/><Relationship Id="rId15" Type="http://schemas.openxmlformats.org/officeDocument/2006/relationships/tags" Target="../tags/tag42.xml"/><Relationship Id="rId23" Type="http://schemas.openxmlformats.org/officeDocument/2006/relationships/tags" Target="../tags/tag50.xml"/><Relationship Id="rId28" Type="http://schemas.microsoft.com/office/2007/relationships/media" Target="../media/media8.mp4"/><Relationship Id="rId10" Type="http://schemas.openxmlformats.org/officeDocument/2006/relationships/tags" Target="../tags/tag37.xml"/><Relationship Id="rId19" Type="http://schemas.openxmlformats.org/officeDocument/2006/relationships/tags" Target="../tags/tag46.xml"/><Relationship Id="rId31" Type="http://schemas.openxmlformats.org/officeDocument/2006/relationships/notesSlide" Target="../notesSlides/notesSlide25.xml"/><Relationship Id="rId4" Type="http://schemas.openxmlformats.org/officeDocument/2006/relationships/tags" Target="../tags/tag31.xml"/><Relationship Id="rId9" Type="http://schemas.openxmlformats.org/officeDocument/2006/relationships/tags" Target="../tags/tag36.xml"/><Relationship Id="rId14" Type="http://schemas.openxmlformats.org/officeDocument/2006/relationships/tags" Target="../tags/tag41.xml"/><Relationship Id="rId22" Type="http://schemas.openxmlformats.org/officeDocument/2006/relationships/tags" Target="../tags/tag49.xml"/><Relationship Id="rId27" Type="http://schemas.openxmlformats.org/officeDocument/2006/relationships/tags" Target="../tags/tag54.xml"/><Relationship Id="rId30"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notesSlide" Target="../notesSlides/notesSlide26.xml"/><Relationship Id="rId7" Type="http://schemas.openxmlformats.org/officeDocument/2006/relationships/image" Target="../media/image62.jpeg"/><Relationship Id="rId12" Type="http://schemas.openxmlformats.org/officeDocument/2006/relationships/image" Target="../media/image67.emf"/><Relationship Id="rId2" Type="http://schemas.openxmlformats.org/officeDocument/2006/relationships/slideLayout" Target="../slideLayouts/slideLayout23.xml"/><Relationship Id="rId1" Type="http://schemas.openxmlformats.org/officeDocument/2006/relationships/themeOverride" Target="../theme/themeOverride26.xml"/><Relationship Id="rId6" Type="http://schemas.openxmlformats.org/officeDocument/2006/relationships/image" Target="../media/image61.jpeg"/><Relationship Id="rId11" Type="http://schemas.openxmlformats.org/officeDocument/2006/relationships/image" Target="../media/image66.emf"/><Relationship Id="rId5" Type="http://schemas.openxmlformats.org/officeDocument/2006/relationships/image" Target="../media/image60.jpeg"/><Relationship Id="rId10" Type="http://schemas.openxmlformats.org/officeDocument/2006/relationships/image" Target="../media/image65.png"/><Relationship Id="rId4" Type="http://schemas.openxmlformats.org/officeDocument/2006/relationships/image" Target="../media/image59.emf"/><Relationship Id="rId9" Type="http://schemas.openxmlformats.org/officeDocument/2006/relationships/image" Target="../media/image64.emf"/></Relationships>
</file>

<file path=ppt/slides/_rels/slide27.xml.rels><?xml version="1.0" encoding="UTF-8" standalone="yes"?>
<Relationships xmlns="http://schemas.openxmlformats.org/package/2006/relationships"><Relationship Id="rId8" Type="http://schemas.openxmlformats.org/officeDocument/2006/relationships/image" Target="../media/image70.jpg"/><Relationship Id="rId3" Type="http://schemas.openxmlformats.org/officeDocument/2006/relationships/notesSlide" Target="../notesSlides/notesSlide27.xml"/><Relationship Id="rId7" Type="http://schemas.microsoft.com/office/2007/relationships/hdphoto" Target="../media/hdphoto4.wdp"/><Relationship Id="rId2" Type="http://schemas.openxmlformats.org/officeDocument/2006/relationships/slideLayout" Target="../slideLayouts/slideLayout23.xml"/><Relationship Id="rId1" Type="http://schemas.openxmlformats.org/officeDocument/2006/relationships/themeOverride" Target="../theme/themeOverride27.xml"/><Relationship Id="rId6" Type="http://schemas.openxmlformats.org/officeDocument/2006/relationships/image" Target="../media/image69.png"/><Relationship Id="rId5" Type="http://schemas.microsoft.com/office/2007/relationships/hdphoto" Target="../media/hdphoto3.wdp"/><Relationship Id="rId4" Type="http://schemas.openxmlformats.org/officeDocument/2006/relationships/image" Target="../media/image68.png"/><Relationship Id="rId9" Type="http://schemas.openxmlformats.org/officeDocument/2006/relationships/image" Target="../media/image71.png"/></Relationships>
</file>

<file path=ppt/slides/_rels/slide28.xml.rels><?xml version="1.0" encoding="UTF-8" standalone="yes"?>
<Relationships xmlns="http://schemas.openxmlformats.org/package/2006/relationships"><Relationship Id="rId8" Type="http://schemas.openxmlformats.org/officeDocument/2006/relationships/image" Target="../media/image75.png"/><Relationship Id="rId13" Type="http://schemas.openxmlformats.org/officeDocument/2006/relationships/image" Target="../media/image80.jpeg"/><Relationship Id="rId18" Type="http://schemas.openxmlformats.org/officeDocument/2006/relationships/image" Target="../media/image85.png"/><Relationship Id="rId26" Type="http://schemas.openxmlformats.org/officeDocument/2006/relationships/image" Target="../media/image93.png"/><Relationship Id="rId3" Type="http://schemas.openxmlformats.org/officeDocument/2006/relationships/slideLayout" Target="../slideLayouts/slideLayout23.xml"/><Relationship Id="rId21" Type="http://schemas.openxmlformats.org/officeDocument/2006/relationships/image" Target="../media/image88.jpeg"/><Relationship Id="rId7" Type="http://schemas.openxmlformats.org/officeDocument/2006/relationships/image" Target="../media/image74.png"/><Relationship Id="rId12" Type="http://schemas.openxmlformats.org/officeDocument/2006/relationships/image" Target="../media/image79.jpeg"/><Relationship Id="rId17" Type="http://schemas.openxmlformats.org/officeDocument/2006/relationships/image" Target="../media/image84.png"/><Relationship Id="rId25" Type="http://schemas.openxmlformats.org/officeDocument/2006/relationships/image" Target="../media/image92.png"/><Relationship Id="rId2" Type="http://schemas.openxmlformats.org/officeDocument/2006/relationships/tags" Target="../tags/tag55.xml"/><Relationship Id="rId16" Type="http://schemas.openxmlformats.org/officeDocument/2006/relationships/image" Target="../media/image83.jpeg"/><Relationship Id="rId20" Type="http://schemas.openxmlformats.org/officeDocument/2006/relationships/image" Target="../media/image87.jpeg"/><Relationship Id="rId1" Type="http://schemas.openxmlformats.org/officeDocument/2006/relationships/themeOverride" Target="../theme/themeOverride28.xml"/><Relationship Id="rId6" Type="http://schemas.openxmlformats.org/officeDocument/2006/relationships/image" Target="../media/image73.png"/><Relationship Id="rId11" Type="http://schemas.openxmlformats.org/officeDocument/2006/relationships/image" Target="../media/image78.png"/><Relationship Id="rId24" Type="http://schemas.openxmlformats.org/officeDocument/2006/relationships/image" Target="../media/image91.jpeg"/><Relationship Id="rId5" Type="http://schemas.openxmlformats.org/officeDocument/2006/relationships/image" Target="../media/image72.png"/><Relationship Id="rId15" Type="http://schemas.openxmlformats.org/officeDocument/2006/relationships/image" Target="../media/image82.png"/><Relationship Id="rId23" Type="http://schemas.openxmlformats.org/officeDocument/2006/relationships/image" Target="../media/image90.png"/><Relationship Id="rId10" Type="http://schemas.openxmlformats.org/officeDocument/2006/relationships/image" Target="../media/image77.png"/><Relationship Id="rId19" Type="http://schemas.openxmlformats.org/officeDocument/2006/relationships/image" Target="../media/image86.png"/><Relationship Id="rId4" Type="http://schemas.openxmlformats.org/officeDocument/2006/relationships/notesSlide" Target="../notesSlides/notesSlide28.xml"/><Relationship Id="rId9" Type="http://schemas.openxmlformats.org/officeDocument/2006/relationships/image" Target="../media/image76.jpeg"/><Relationship Id="rId14" Type="http://schemas.openxmlformats.org/officeDocument/2006/relationships/image" Target="../media/image81.png"/><Relationship Id="rId22" Type="http://schemas.openxmlformats.org/officeDocument/2006/relationships/image" Target="../media/image89.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3.xml"/><Relationship Id="rId1" Type="http://schemas.openxmlformats.org/officeDocument/2006/relationships/themeOverride" Target="../theme/themeOverride29.xml"/><Relationship Id="rId5" Type="http://schemas.openxmlformats.org/officeDocument/2006/relationships/image" Target="../media/image95.png"/><Relationship Id="rId4" Type="http://schemas.openxmlformats.org/officeDocument/2006/relationships/image" Target="../media/image94.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3.xml"/><Relationship Id="rId1" Type="http://schemas.openxmlformats.org/officeDocument/2006/relationships/themeOverride" Target="../theme/themeOverride30.xml"/><Relationship Id="rId4" Type="http://schemas.openxmlformats.org/officeDocument/2006/relationships/image" Target="../media/image7.jpeg"/></Relationships>
</file>

<file path=ppt/slides/_rels/slide31.xml.rels><?xml version="1.0" encoding="UTF-8" standalone="yes"?>
<Relationships xmlns="http://schemas.openxmlformats.org/package/2006/relationships"><Relationship Id="rId8" Type="http://schemas.openxmlformats.org/officeDocument/2006/relationships/image" Target="../media/image98.jpeg"/><Relationship Id="rId3" Type="http://schemas.openxmlformats.org/officeDocument/2006/relationships/video" Target="../media/media9.mp4"/><Relationship Id="rId7" Type="http://schemas.openxmlformats.org/officeDocument/2006/relationships/image" Target="../media/image97.png"/><Relationship Id="rId12" Type="http://schemas.openxmlformats.org/officeDocument/2006/relationships/image" Target="../media/image102.jpeg"/><Relationship Id="rId2" Type="http://schemas.microsoft.com/office/2007/relationships/media" Target="../media/media9.mp4"/><Relationship Id="rId1" Type="http://schemas.openxmlformats.org/officeDocument/2006/relationships/themeOverride" Target="../theme/themeOverride31.xml"/><Relationship Id="rId6" Type="http://schemas.openxmlformats.org/officeDocument/2006/relationships/image" Target="../media/image96.png"/><Relationship Id="rId11" Type="http://schemas.openxmlformats.org/officeDocument/2006/relationships/image" Target="../media/image101.png"/><Relationship Id="rId5" Type="http://schemas.openxmlformats.org/officeDocument/2006/relationships/notesSlide" Target="../notesSlides/notesSlide31.xml"/><Relationship Id="rId10" Type="http://schemas.openxmlformats.org/officeDocument/2006/relationships/image" Target="../media/image100.png"/><Relationship Id="rId4" Type="http://schemas.openxmlformats.org/officeDocument/2006/relationships/slideLayout" Target="../slideLayouts/slideLayout83.xml"/><Relationship Id="rId9" Type="http://schemas.openxmlformats.org/officeDocument/2006/relationships/image" Target="../media/image99.png"/></Relationships>
</file>

<file path=ppt/slides/_rels/slide32.xml.rels><?xml version="1.0" encoding="UTF-8" standalone="yes"?>
<Relationships xmlns="http://schemas.openxmlformats.org/package/2006/relationships"><Relationship Id="rId8" Type="http://schemas.openxmlformats.org/officeDocument/2006/relationships/image" Target="../media/image107.png"/><Relationship Id="rId13" Type="http://schemas.openxmlformats.org/officeDocument/2006/relationships/image" Target="../media/image112.jpeg"/><Relationship Id="rId3" Type="http://schemas.openxmlformats.org/officeDocument/2006/relationships/notesSlide" Target="../notesSlides/notesSlide32.xml"/><Relationship Id="rId7" Type="http://schemas.openxmlformats.org/officeDocument/2006/relationships/image" Target="../media/image106.png"/><Relationship Id="rId12" Type="http://schemas.openxmlformats.org/officeDocument/2006/relationships/image" Target="../media/image111.jpeg"/><Relationship Id="rId2" Type="http://schemas.openxmlformats.org/officeDocument/2006/relationships/slideLayout" Target="../slideLayouts/slideLayout23.xml"/><Relationship Id="rId1" Type="http://schemas.openxmlformats.org/officeDocument/2006/relationships/themeOverride" Target="../theme/themeOverride32.xml"/><Relationship Id="rId6" Type="http://schemas.openxmlformats.org/officeDocument/2006/relationships/image" Target="../media/image105.png"/><Relationship Id="rId11" Type="http://schemas.openxmlformats.org/officeDocument/2006/relationships/image" Target="../media/image110.emf"/><Relationship Id="rId5" Type="http://schemas.openxmlformats.org/officeDocument/2006/relationships/image" Target="../media/image104.png"/><Relationship Id="rId10" Type="http://schemas.openxmlformats.org/officeDocument/2006/relationships/image" Target="../media/image109.png"/><Relationship Id="rId4" Type="http://schemas.openxmlformats.org/officeDocument/2006/relationships/image" Target="../media/image103.png"/><Relationship Id="rId9" Type="http://schemas.openxmlformats.org/officeDocument/2006/relationships/image" Target="../media/image108.png"/></Relationships>
</file>

<file path=ppt/slides/_rels/slide33.xml.rels><?xml version="1.0" encoding="UTF-8" standalone="yes"?>
<Relationships xmlns="http://schemas.openxmlformats.org/package/2006/relationships"><Relationship Id="rId8" Type="http://schemas.openxmlformats.org/officeDocument/2006/relationships/image" Target="../media/image115.png"/><Relationship Id="rId13" Type="http://schemas.openxmlformats.org/officeDocument/2006/relationships/image" Target="../media/image120.jpeg"/><Relationship Id="rId3" Type="http://schemas.microsoft.com/office/2007/relationships/media" Target="../media/media10.mp4"/><Relationship Id="rId7" Type="http://schemas.openxmlformats.org/officeDocument/2006/relationships/image" Target="../media/image114.png"/><Relationship Id="rId12" Type="http://schemas.openxmlformats.org/officeDocument/2006/relationships/image" Target="../media/image119.jpeg"/><Relationship Id="rId2" Type="http://schemas.openxmlformats.org/officeDocument/2006/relationships/video" Target="NULL" TargetMode="External"/><Relationship Id="rId1" Type="http://schemas.openxmlformats.org/officeDocument/2006/relationships/themeOverride" Target="../theme/themeOverride33.xml"/><Relationship Id="rId6" Type="http://schemas.openxmlformats.org/officeDocument/2006/relationships/image" Target="../media/image113.png"/><Relationship Id="rId11" Type="http://schemas.openxmlformats.org/officeDocument/2006/relationships/image" Target="../media/image118.jpeg"/><Relationship Id="rId5" Type="http://schemas.openxmlformats.org/officeDocument/2006/relationships/notesSlide" Target="../notesSlides/notesSlide33.xml"/><Relationship Id="rId10" Type="http://schemas.openxmlformats.org/officeDocument/2006/relationships/image" Target="../media/image117.png"/><Relationship Id="rId4" Type="http://schemas.openxmlformats.org/officeDocument/2006/relationships/slideLayout" Target="../slideLayouts/slideLayout23.xml"/><Relationship Id="rId9" Type="http://schemas.openxmlformats.org/officeDocument/2006/relationships/image" Target="../media/image116.png"/><Relationship Id="rId14" Type="http://schemas.openxmlformats.org/officeDocument/2006/relationships/image" Target="../media/image121.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3.xml"/><Relationship Id="rId1" Type="http://schemas.openxmlformats.org/officeDocument/2006/relationships/themeOverride" Target="../theme/themeOverride34.xml"/><Relationship Id="rId5" Type="http://schemas.openxmlformats.org/officeDocument/2006/relationships/image" Target="../media/image123.png"/><Relationship Id="rId4" Type="http://schemas.openxmlformats.org/officeDocument/2006/relationships/image" Target="../media/image122.emf"/></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3.xml"/><Relationship Id="rId1" Type="http://schemas.openxmlformats.org/officeDocument/2006/relationships/themeOverride" Target="../theme/themeOverride35.xml"/><Relationship Id="rId4" Type="http://schemas.openxmlformats.org/officeDocument/2006/relationships/image" Target="../media/image7.jpe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3.xml"/><Relationship Id="rId1" Type="http://schemas.openxmlformats.org/officeDocument/2006/relationships/themeOverride" Target="../theme/themeOverride36.xml"/><Relationship Id="rId4" Type="http://schemas.openxmlformats.org/officeDocument/2006/relationships/image" Target="../media/image124.png"/></Relationships>
</file>

<file path=ppt/slides/_rels/slide37.xml.rels><?xml version="1.0" encoding="UTF-8" standalone="yes"?>
<Relationships xmlns="http://schemas.openxmlformats.org/package/2006/relationships"><Relationship Id="rId8" Type="http://schemas.openxmlformats.org/officeDocument/2006/relationships/image" Target="../media/image129.jpeg"/><Relationship Id="rId3" Type="http://schemas.openxmlformats.org/officeDocument/2006/relationships/notesSlide" Target="../notesSlides/notesSlide37.xml"/><Relationship Id="rId7" Type="http://schemas.openxmlformats.org/officeDocument/2006/relationships/image" Target="../media/image128.jpeg"/><Relationship Id="rId12" Type="http://schemas.openxmlformats.org/officeDocument/2006/relationships/image" Target="../media/image133.png"/><Relationship Id="rId2" Type="http://schemas.openxmlformats.org/officeDocument/2006/relationships/slideLayout" Target="../slideLayouts/slideLayout23.xml"/><Relationship Id="rId1" Type="http://schemas.openxmlformats.org/officeDocument/2006/relationships/themeOverride" Target="../theme/themeOverride37.xml"/><Relationship Id="rId6" Type="http://schemas.openxmlformats.org/officeDocument/2006/relationships/image" Target="../media/image127.jpeg"/><Relationship Id="rId11" Type="http://schemas.openxmlformats.org/officeDocument/2006/relationships/image" Target="../media/image132.png"/><Relationship Id="rId5" Type="http://schemas.openxmlformats.org/officeDocument/2006/relationships/image" Target="../media/image126.png"/><Relationship Id="rId10" Type="http://schemas.openxmlformats.org/officeDocument/2006/relationships/image" Target="../media/image131.png"/><Relationship Id="rId4" Type="http://schemas.openxmlformats.org/officeDocument/2006/relationships/image" Target="../media/image125.png"/><Relationship Id="rId9" Type="http://schemas.openxmlformats.org/officeDocument/2006/relationships/image" Target="../media/image130.jpeg"/></Relationships>
</file>

<file path=ppt/slides/_rels/slide38.xml.rels><?xml version="1.0" encoding="UTF-8" standalone="yes"?>
<Relationships xmlns="http://schemas.openxmlformats.org/package/2006/relationships"><Relationship Id="rId8" Type="http://schemas.openxmlformats.org/officeDocument/2006/relationships/image" Target="../media/image135.png"/><Relationship Id="rId13" Type="http://schemas.openxmlformats.org/officeDocument/2006/relationships/image" Target="../media/image140.jpeg"/><Relationship Id="rId18" Type="http://schemas.openxmlformats.org/officeDocument/2006/relationships/image" Target="../media/image145.png"/><Relationship Id="rId3" Type="http://schemas.microsoft.com/office/2007/relationships/media" Target="../media/media11.mp4"/><Relationship Id="rId7" Type="http://schemas.openxmlformats.org/officeDocument/2006/relationships/image" Target="../media/image134.png"/><Relationship Id="rId12" Type="http://schemas.openxmlformats.org/officeDocument/2006/relationships/image" Target="../media/image139.jpeg"/><Relationship Id="rId17" Type="http://schemas.openxmlformats.org/officeDocument/2006/relationships/image" Target="../media/image144.png"/><Relationship Id="rId2" Type="http://schemas.openxmlformats.org/officeDocument/2006/relationships/video" Target="\ppt\slides\NULL" TargetMode="External"/><Relationship Id="rId16" Type="http://schemas.openxmlformats.org/officeDocument/2006/relationships/image" Target="../media/image143.png"/><Relationship Id="rId1" Type="http://schemas.openxmlformats.org/officeDocument/2006/relationships/themeOverride" Target="../theme/themeOverride38.xml"/><Relationship Id="rId6" Type="http://schemas.openxmlformats.org/officeDocument/2006/relationships/notesSlide" Target="../notesSlides/notesSlide38.xml"/><Relationship Id="rId11" Type="http://schemas.openxmlformats.org/officeDocument/2006/relationships/image" Target="../media/image138.jpeg"/><Relationship Id="rId5" Type="http://schemas.openxmlformats.org/officeDocument/2006/relationships/slideLayout" Target="../slideLayouts/slideLayout23.xml"/><Relationship Id="rId15" Type="http://schemas.openxmlformats.org/officeDocument/2006/relationships/image" Target="../media/image142.png"/><Relationship Id="rId10" Type="http://schemas.openxmlformats.org/officeDocument/2006/relationships/image" Target="../media/image137.jpeg"/><Relationship Id="rId4" Type="http://schemas.openxmlformats.org/officeDocument/2006/relationships/video" Target="../media/media11.mp4"/><Relationship Id="rId9" Type="http://schemas.openxmlformats.org/officeDocument/2006/relationships/image" Target="../media/image136.jpeg"/><Relationship Id="rId14" Type="http://schemas.openxmlformats.org/officeDocument/2006/relationships/image" Target="../media/image141.png"/></Relationships>
</file>

<file path=ppt/slides/_rels/slide39.xml.rels><?xml version="1.0" encoding="UTF-8" standalone="yes"?>
<Relationships xmlns="http://schemas.openxmlformats.org/package/2006/relationships"><Relationship Id="rId8" Type="http://schemas.openxmlformats.org/officeDocument/2006/relationships/image" Target="../media/image150.png"/><Relationship Id="rId13" Type="http://schemas.openxmlformats.org/officeDocument/2006/relationships/image" Target="../media/image155.png"/><Relationship Id="rId3" Type="http://schemas.openxmlformats.org/officeDocument/2006/relationships/notesSlide" Target="../notesSlides/notesSlide39.xml"/><Relationship Id="rId7" Type="http://schemas.openxmlformats.org/officeDocument/2006/relationships/image" Target="../media/image149.png"/><Relationship Id="rId12" Type="http://schemas.openxmlformats.org/officeDocument/2006/relationships/image" Target="../media/image154.png"/><Relationship Id="rId2" Type="http://schemas.openxmlformats.org/officeDocument/2006/relationships/slideLayout" Target="../slideLayouts/slideLayout23.xml"/><Relationship Id="rId1" Type="http://schemas.openxmlformats.org/officeDocument/2006/relationships/themeOverride" Target="../theme/themeOverride39.xml"/><Relationship Id="rId6" Type="http://schemas.openxmlformats.org/officeDocument/2006/relationships/image" Target="../media/image148.png"/><Relationship Id="rId11" Type="http://schemas.openxmlformats.org/officeDocument/2006/relationships/image" Target="../media/image153.png"/><Relationship Id="rId5" Type="http://schemas.openxmlformats.org/officeDocument/2006/relationships/image" Target="../media/image147.png"/><Relationship Id="rId10" Type="http://schemas.openxmlformats.org/officeDocument/2006/relationships/image" Target="../media/image152.png"/><Relationship Id="rId4" Type="http://schemas.openxmlformats.org/officeDocument/2006/relationships/image" Target="../media/image146.png"/><Relationship Id="rId9" Type="http://schemas.openxmlformats.org/officeDocument/2006/relationships/image" Target="../media/image151.png"/><Relationship Id="rId14" Type="http://schemas.openxmlformats.org/officeDocument/2006/relationships/image" Target="../media/image156.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3.xml"/><Relationship Id="rId1" Type="http://schemas.openxmlformats.org/officeDocument/2006/relationships/themeOverride" Target="../theme/themeOverride40.xml"/><Relationship Id="rId5" Type="http://schemas.openxmlformats.org/officeDocument/2006/relationships/image" Target="../media/image158.emf"/><Relationship Id="rId4" Type="http://schemas.openxmlformats.org/officeDocument/2006/relationships/image" Target="../media/image157.png"/></Relationships>
</file>

<file path=ppt/slides/_rels/slide41.xml.rels><?xml version="1.0" encoding="UTF-8" standalone="yes"?>
<Relationships xmlns="http://schemas.openxmlformats.org/package/2006/relationships"><Relationship Id="rId8" Type="http://schemas.openxmlformats.org/officeDocument/2006/relationships/image" Target="../media/image163.emf"/><Relationship Id="rId3" Type="http://schemas.openxmlformats.org/officeDocument/2006/relationships/notesSlide" Target="../notesSlides/notesSlide41.xml"/><Relationship Id="rId7" Type="http://schemas.openxmlformats.org/officeDocument/2006/relationships/image" Target="../media/image162.emf"/><Relationship Id="rId2" Type="http://schemas.openxmlformats.org/officeDocument/2006/relationships/slideLayout" Target="../slideLayouts/slideLayout23.xml"/><Relationship Id="rId1" Type="http://schemas.openxmlformats.org/officeDocument/2006/relationships/themeOverride" Target="../theme/themeOverride41.xml"/><Relationship Id="rId6" Type="http://schemas.openxmlformats.org/officeDocument/2006/relationships/image" Target="../media/image161.emf"/><Relationship Id="rId5" Type="http://schemas.openxmlformats.org/officeDocument/2006/relationships/image" Target="../media/image160.png"/><Relationship Id="rId10" Type="http://schemas.openxmlformats.org/officeDocument/2006/relationships/image" Target="../media/image165.emf"/><Relationship Id="rId4" Type="http://schemas.openxmlformats.org/officeDocument/2006/relationships/image" Target="../media/image159.png"/><Relationship Id="rId9" Type="http://schemas.openxmlformats.org/officeDocument/2006/relationships/image" Target="../media/image164.emf"/></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7" Type="http://schemas.openxmlformats.org/officeDocument/2006/relationships/image" Target="../media/image169.png"/><Relationship Id="rId2" Type="http://schemas.openxmlformats.org/officeDocument/2006/relationships/slideLayout" Target="../slideLayouts/slideLayout23.xml"/><Relationship Id="rId1" Type="http://schemas.openxmlformats.org/officeDocument/2006/relationships/themeOverride" Target="../theme/themeOverride42.xml"/><Relationship Id="rId6" Type="http://schemas.openxmlformats.org/officeDocument/2006/relationships/image" Target="../media/image168.png"/><Relationship Id="rId5" Type="http://schemas.openxmlformats.org/officeDocument/2006/relationships/image" Target="../media/image167.png"/><Relationship Id="rId4" Type="http://schemas.openxmlformats.org/officeDocument/2006/relationships/image" Target="../media/image166.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3.xml"/><Relationship Id="rId1" Type="http://schemas.openxmlformats.org/officeDocument/2006/relationships/themeOverride" Target="../theme/themeOverride43.xml"/><Relationship Id="rId5" Type="http://schemas.openxmlformats.org/officeDocument/2006/relationships/image" Target="../media/image171.png"/><Relationship Id="rId4" Type="http://schemas.openxmlformats.org/officeDocument/2006/relationships/image" Target="../media/image170.jpe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23.xml"/><Relationship Id="rId1" Type="http://schemas.openxmlformats.org/officeDocument/2006/relationships/themeOverride" Target="../theme/themeOverride44.xml"/><Relationship Id="rId4" Type="http://schemas.openxmlformats.org/officeDocument/2006/relationships/image" Target="../media/image7.jpeg"/></Relationships>
</file>

<file path=ppt/slides/_rels/slide45.xml.rels><?xml version="1.0" encoding="UTF-8" standalone="yes"?>
<Relationships xmlns="http://schemas.openxmlformats.org/package/2006/relationships"><Relationship Id="rId8" Type="http://schemas.openxmlformats.org/officeDocument/2006/relationships/image" Target="../media/image176.png"/><Relationship Id="rId13" Type="http://schemas.openxmlformats.org/officeDocument/2006/relationships/image" Target="../media/image181.png"/><Relationship Id="rId18" Type="http://schemas.openxmlformats.org/officeDocument/2006/relationships/image" Target="../media/image186.png"/><Relationship Id="rId3" Type="http://schemas.openxmlformats.org/officeDocument/2006/relationships/notesSlide" Target="../notesSlides/notesSlide45.xml"/><Relationship Id="rId21" Type="http://schemas.openxmlformats.org/officeDocument/2006/relationships/image" Target="../media/image189.png"/><Relationship Id="rId7" Type="http://schemas.openxmlformats.org/officeDocument/2006/relationships/image" Target="../media/image175.png"/><Relationship Id="rId12" Type="http://schemas.openxmlformats.org/officeDocument/2006/relationships/image" Target="../media/image180.png"/><Relationship Id="rId17" Type="http://schemas.openxmlformats.org/officeDocument/2006/relationships/image" Target="../media/image185.png"/><Relationship Id="rId2" Type="http://schemas.openxmlformats.org/officeDocument/2006/relationships/slideLayout" Target="../slideLayouts/slideLayout23.xml"/><Relationship Id="rId16" Type="http://schemas.openxmlformats.org/officeDocument/2006/relationships/image" Target="../media/image184.png"/><Relationship Id="rId20" Type="http://schemas.openxmlformats.org/officeDocument/2006/relationships/image" Target="../media/image188.png"/><Relationship Id="rId1" Type="http://schemas.openxmlformats.org/officeDocument/2006/relationships/themeOverride" Target="../theme/themeOverride45.xml"/><Relationship Id="rId6" Type="http://schemas.openxmlformats.org/officeDocument/2006/relationships/image" Target="../media/image174.png"/><Relationship Id="rId11" Type="http://schemas.openxmlformats.org/officeDocument/2006/relationships/image" Target="../media/image179.png"/><Relationship Id="rId24" Type="http://schemas.openxmlformats.org/officeDocument/2006/relationships/image" Target="../media/image192.png"/><Relationship Id="rId5" Type="http://schemas.openxmlformats.org/officeDocument/2006/relationships/image" Target="../media/image173.png"/><Relationship Id="rId15" Type="http://schemas.openxmlformats.org/officeDocument/2006/relationships/image" Target="../media/image183.png"/><Relationship Id="rId23" Type="http://schemas.openxmlformats.org/officeDocument/2006/relationships/image" Target="../media/image191.png"/><Relationship Id="rId10" Type="http://schemas.openxmlformats.org/officeDocument/2006/relationships/image" Target="../media/image178.png"/><Relationship Id="rId19" Type="http://schemas.openxmlformats.org/officeDocument/2006/relationships/image" Target="../media/image187.png"/><Relationship Id="rId4" Type="http://schemas.openxmlformats.org/officeDocument/2006/relationships/image" Target="../media/image172.jpeg"/><Relationship Id="rId9" Type="http://schemas.openxmlformats.org/officeDocument/2006/relationships/image" Target="../media/image177.png"/><Relationship Id="rId14" Type="http://schemas.openxmlformats.org/officeDocument/2006/relationships/image" Target="../media/image182.png"/><Relationship Id="rId22" Type="http://schemas.openxmlformats.org/officeDocument/2006/relationships/image" Target="../media/image190.png"/></Relationships>
</file>

<file path=ppt/slides/_rels/slide46.xml.rels><?xml version="1.0" encoding="UTF-8" standalone="yes"?>
<Relationships xmlns="http://schemas.openxmlformats.org/package/2006/relationships"><Relationship Id="rId8" Type="http://schemas.openxmlformats.org/officeDocument/2006/relationships/image" Target="../media/image197.jpeg"/><Relationship Id="rId13" Type="http://schemas.openxmlformats.org/officeDocument/2006/relationships/image" Target="../media/image202.png"/><Relationship Id="rId3" Type="http://schemas.openxmlformats.org/officeDocument/2006/relationships/notesSlide" Target="../notesSlides/notesSlide46.xml"/><Relationship Id="rId7" Type="http://schemas.openxmlformats.org/officeDocument/2006/relationships/image" Target="../media/image196.png"/><Relationship Id="rId12" Type="http://schemas.openxmlformats.org/officeDocument/2006/relationships/image" Target="../media/image201.png"/><Relationship Id="rId2" Type="http://schemas.openxmlformats.org/officeDocument/2006/relationships/slideLayout" Target="../slideLayouts/slideLayout23.xml"/><Relationship Id="rId1" Type="http://schemas.openxmlformats.org/officeDocument/2006/relationships/themeOverride" Target="../theme/themeOverride46.xml"/><Relationship Id="rId6" Type="http://schemas.openxmlformats.org/officeDocument/2006/relationships/image" Target="../media/image195.png"/><Relationship Id="rId11" Type="http://schemas.openxmlformats.org/officeDocument/2006/relationships/image" Target="../media/image200.jpeg"/><Relationship Id="rId5" Type="http://schemas.openxmlformats.org/officeDocument/2006/relationships/image" Target="../media/image194.jpeg"/><Relationship Id="rId10" Type="http://schemas.openxmlformats.org/officeDocument/2006/relationships/image" Target="../media/image199.png"/><Relationship Id="rId4" Type="http://schemas.openxmlformats.org/officeDocument/2006/relationships/image" Target="../media/image193.png"/><Relationship Id="rId9" Type="http://schemas.openxmlformats.org/officeDocument/2006/relationships/image" Target="../media/image198.pn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68.xml"/><Relationship Id="rId1" Type="http://schemas.openxmlformats.org/officeDocument/2006/relationships/themeOverride" Target="../theme/themeOverride47.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23.xml"/><Relationship Id="rId1" Type="http://schemas.openxmlformats.org/officeDocument/2006/relationships/themeOverride" Target="../theme/themeOverride48.xml"/><Relationship Id="rId4" Type="http://schemas.openxmlformats.org/officeDocument/2006/relationships/image" Target="../media/image203.jp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23.xml"/><Relationship Id="rId1" Type="http://schemas.openxmlformats.org/officeDocument/2006/relationships/themeOverride" Target="../theme/themeOverride49.xml"/><Relationship Id="rId4" Type="http://schemas.openxmlformats.org/officeDocument/2006/relationships/image" Target="../media/image204.emf"/></Relationships>
</file>

<file path=ppt/slides/_rels/slide50.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notesSlide" Target="../notesSlides/notesSlide50.xml"/><Relationship Id="rId7" Type="http://schemas.openxmlformats.org/officeDocument/2006/relationships/image" Target="../media/image207.png"/><Relationship Id="rId2" Type="http://schemas.openxmlformats.org/officeDocument/2006/relationships/slideLayout" Target="../slideLayouts/slideLayout23.xml"/><Relationship Id="rId1" Type="http://schemas.openxmlformats.org/officeDocument/2006/relationships/themeOverride" Target="../theme/themeOverride50.xml"/><Relationship Id="rId6" Type="http://schemas.openxmlformats.org/officeDocument/2006/relationships/image" Target="../media/image206.png"/><Relationship Id="rId5" Type="http://schemas.openxmlformats.org/officeDocument/2006/relationships/image" Target="../media/image18.png"/><Relationship Id="rId4" Type="http://schemas.openxmlformats.org/officeDocument/2006/relationships/image" Target="../media/image205.jpe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23.xml"/><Relationship Id="rId1" Type="http://schemas.openxmlformats.org/officeDocument/2006/relationships/themeOverride" Target="../theme/themeOverride51.xml"/><Relationship Id="rId5" Type="http://schemas.openxmlformats.org/officeDocument/2006/relationships/image" Target="../media/image210.png"/><Relationship Id="rId4" Type="http://schemas.openxmlformats.org/officeDocument/2006/relationships/image" Target="../media/image209.png"/></Relationships>
</file>

<file path=ppt/slides/_rels/slide52.xml.rels><?xml version="1.0" encoding="UTF-8" standalone="yes"?>
<Relationships xmlns="http://schemas.openxmlformats.org/package/2006/relationships"><Relationship Id="rId8" Type="http://schemas.openxmlformats.org/officeDocument/2006/relationships/image" Target="../media/image215.png"/><Relationship Id="rId3" Type="http://schemas.openxmlformats.org/officeDocument/2006/relationships/notesSlide" Target="../notesSlides/notesSlide52.xml"/><Relationship Id="rId7" Type="http://schemas.openxmlformats.org/officeDocument/2006/relationships/image" Target="../media/image214.png"/><Relationship Id="rId2" Type="http://schemas.openxmlformats.org/officeDocument/2006/relationships/slideLayout" Target="../slideLayouts/slideLayout23.xml"/><Relationship Id="rId1" Type="http://schemas.openxmlformats.org/officeDocument/2006/relationships/themeOverride" Target="../theme/themeOverride52.xml"/><Relationship Id="rId6" Type="http://schemas.openxmlformats.org/officeDocument/2006/relationships/image" Target="../media/image213.png"/><Relationship Id="rId5" Type="http://schemas.openxmlformats.org/officeDocument/2006/relationships/image" Target="../media/image212.png"/><Relationship Id="rId10" Type="http://schemas.openxmlformats.org/officeDocument/2006/relationships/image" Target="../media/image217.png"/><Relationship Id="rId4" Type="http://schemas.openxmlformats.org/officeDocument/2006/relationships/image" Target="../media/image211.png"/><Relationship Id="rId9" Type="http://schemas.openxmlformats.org/officeDocument/2006/relationships/image" Target="../media/image216.pn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7" Type="http://schemas.openxmlformats.org/officeDocument/2006/relationships/image" Target="../media/image221.png"/><Relationship Id="rId2" Type="http://schemas.openxmlformats.org/officeDocument/2006/relationships/slideLayout" Target="../slideLayouts/slideLayout23.xml"/><Relationship Id="rId1" Type="http://schemas.openxmlformats.org/officeDocument/2006/relationships/themeOverride" Target="../theme/themeOverride53.xml"/><Relationship Id="rId6" Type="http://schemas.openxmlformats.org/officeDocument/2006/relationships/image" Target="../media/image220.png"/><Relationship Id="rId5" Type="http://schemas.openxmlformats.org/officeDocument/2006/relationships/image" Target="../media/image219.png"/><Relationship Id="rId4" Type="http://schemas.openxmlformats.org/officeDocument/2006/relationships/image" Target="../media/image218.pn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23.xml"/><Relationship Id="rId1" Type="http://schemas.openxmlformats.org/officeDocument/2006/relationships/themeOverride" Target="../theme/themeOverride54.xml"/><Relationship Id="rId5" Type="http://schemas.openxmlformats.org/officeDocument/2006/relationships/image" Target="../media/image223.jpeg"/><Relationship Id="rId4" Type="http://schemas.openxmlformats.org/officeDocument/2006/relationships/image" Target="../media/image222.pn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23.xml"/><Relationship Id="rId1" Type="http://schemas.openxmlformats.org/officeDocument/2006/relationships/themeOverride" Target="../theme/themeOverride55.xml"/><Relationship Id="rId4" Type="http://schemas.openxmlformats.org/officeDocument/2006/relationships/image" Target="../media/image224.em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sp>
        <p:nvSpPr>
          <p:cNvPr id="9" name="Freeform 11"/>
          <p:cNvSpPr>
            <a:spLocks/>
          </p:cNvSpPr>
          <p:nvPr/>
        </p:nvSpPr>
        <p:spPr bwMode="auto">
          <a:xfrm>
            <a:off x="9649887" y="361467"/>
            <a:ext cx="2546256" cy="576703"/>
          </a:xfrm>
          <a:custGeom>
            <a:avLst/>
            <a:gdLst>
              <a:gd name="T0" fmla="*/ 639 w 639"/>
              <a:gd name="T1" fmla="*/ 0 h 145"/>
              <a:gd name="T2" fmla="*/ 139 w 639"/>
              <a:gd name="T3" fmla="*/ 0 h 145"/>
              <a:gd name="T4" fmla="*/ 120 w 639"/>
              <a:gd name="T5" fmla="*/ 9 h 145"/>
              <a:gd name="T6" fmla="*/ 4 w 639"/>
              <a:gd name="T7" fmla="*/ 137 h 145"/>
              <a:gd name="T8" fmla="*/ 8 w 639"/>
              <a:gd name="T9" fmla="*/ 145 h 145"/>
              <a:gd name="T10" fmla="*/ 639 w 639"/>
              <a:gd name="T11" fmla="*/ 145 h 145"/>
              <a:gd name="T12" fmla="*/ 639 w 639"/>
              <a:gd name="T13" fmla="*/ 0 h 145"/>
            </a:gdLst>
            <a:ahLst/>
            <a:cxnLst>
              <a:cxn ang="0">
                <a:pos x="T0" y="T1"/>
              </a:cxn>
              <a:cxn ang="0">
                <a:pos x="T2" y="T3"/>
              </a:cxn>
              <a:cxn ang="0">
                <a:pos x="T4" y="T5"/>
              </a:cxn>
              <a:cxn ang="0">
                <a:pos x="T6" y="T7"/>
              </a:cxn>
              <a:cxn ang="0">
                <a:pos x="T8" y="T9"/>
              </a:cxn>
              <a:cxn ang="0">
                <a:pos x="T10" y="T11"/>
              </a:cxn>
              <a:cxn ang="0">
                <a:pos x="T12" y="T13"/>
              </a:cxn>
            </a:cxnLst>
            <a:rect l="0" t="0" r="r" b="b"/>
            <a:pathLst>
              <a:path w="639" h="145">
                <a:moveTo>
                  <a:pt x="639" y="0"/>
                </a:moveTo>
                <a:cubicBezTo>
                  <a:pt x="139" y="0"/>
                  <a:pt x="139" y="0"/>
                  <a:pt x="139" y="0"/>
                </a:cubicBezTo>
                <a:cubicBezTo>
                  <a:pt x="132" y="0"/>
                  <a:pt x="124" y="4"/>
                  <a:pt x="120" y="9"/>
                </a:cubicBezTo>
                <a:cubicBezTo>
                  <a:pt x="4" y="137"/>
                  <a:pt x="4" y="137"/>
                  <a:pt x="4" y="137"/>
                </a:cubicBezTo>
                <a:cubicBezTo>
                  <a:pt x="0" y="141"/>
                  <a:pt x="2" y="145"/>
                  <a:pt x="8" y="145"/>
                </a:cubicBezTo>
                <a:cubicBezTo>
                  <a:pt x="639" y="145"/>
                  <a:pt x="639" y="145"/>
                  <a:pt x="639" y="145"/>
                </a:cubicBezTo>
                <a:lnTo>
                  <a:pt x="639" y="0"/>
                </a:lnTo>
                <a:close/>
              </a:path>
            </a:pathLst>
          </a:custGeom>
          <a:solidFill>
            <a:schemeClr val="bg1">
              <a:lumMod val="85000"/>
              <a:alpha val="13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896" tIns="60948" rIns="121896" bIns="6094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black"/>
                </a:solidFill>
                <a:latin typeface="Calibri" panose="020F0502020204030204"/>
                <a:ea typeface="等线" panose="02010600030101010101" pitchFamily="2" charset="-122"/>
              </a:endParaRPr>
            </a:p>
          </p:txBody>
        </p:sp>
      </p:grpSp>
      <p:sp>
        <p:nvSpPr>
          <p:cNvPr id="26" name="标题占位符 1"/>
          <p:cNvSpPr txBox="1">
            <a:spLocks/>
          </p:cNvSpPr>
          <p:nvPr/>
        </p:nvSpPr>
        <p:spPr>
          <a:xfrm>
            <a:off x="1448401" y="1988841"/>
            <a:ext cx="9058783" cy="829636"/>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defTabSz="457119">
              <a:lnSpc>
                <a:spcPct val="100000"/>
              </a:lnSpc>
              <a:defRPr/>
            </a:pPr>
            <a:r>
              <a:rPr lang="zh-CN" altLang="en-US" sz="8000" b="1" spc="133" dirty="0">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crosoft YaHei" charset="-122"/>
              </a:rPr>
              <a:t>智慧校园解决方案</a:t>
            </a:r>
            <a:endParaRPr lang="zh-CN" altLang="en-US" sz="8000" b="1" spc="133"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icrosoft YaHei" charset="-122"/>
            </a:endParaRPr>
          </a:p>
          <a:p>
            <a:pPr algn="ctr" defTabSz="457119">
              <a:lnSpc>
                <a:spcPct val="100000"/>
              </a:lnSpc>
              <a:defRPr/>
            </a:pPr>
            <a:endParaRPr lang="en-US" altLang="zh-CN" sz="2667" b="1" spc="133" dirty="0">
              <a:solidFill>
                <a:prstClr val="white">
                  <a:lumMod val="75000"/>
                </a:prstClr>
              </a:solidFill>
              <a:latin typeface="微软雅黑" panose="020B0503020204020204" pitchFamily="34" charset="-122"/>
              <a:ea typeface="微软雅黑" panose="020B0503020204020204" pitchFamily="34" charset="-122"/>
              <a:cs typeface="Microsoft YaHei" charset="-122"/>
            </a:endParaRPr>
          </a:p>
        </p:txBody>
      </p:sp>
      <p:sp>
        <p:nvSpPr>
          <p:cNvPr id="27" name="矩形 26"/>
          <p:cNvSpPr/>
          <p:nvPr/>
        </p:nvSpPr>
        <p:spPr>
          <a:xfrm>
            <a:off x="1967541" y="3512621"/>
            <a:ext cx="8064896" cy="451336"/>
          </a:xfrm>
          <a:prstGeom prst="rect">
            <a:avLst/>
          </a:prstGeom>
        </p:spPr>
        <p:txBody>
          <a:bodyPr wrap="square" lIns="121915" tIns="60957" rIns="121915" bIns="60957">
            <a:spAutoFit/>
          </a:bodyPr>
          <a:lstStyle/>
          <a:p>
            <a:pPr algn="ctr" defTabSz="1219110"/>
            <a:r>
              <a:rPr lang="zh-CN" altLang="en-US" sz="2133" dirty="0">
                <a:solidFill>
                  <a:srgbClr val="FFC000"/>
                </a:solidFill>
                <a:effectLst>
                  <a:outerShdw blurRad="38100" dist="38100" dir="2700000" algn="tl">
                    <a:srgbClr val="000000">
                      <a:alpha val="43137"/>
                    </a:srgbClr>
                  </a:outerShdw>
                </a:effectLst>
                <a:latin typeface="Adobe 黑体 Std R" pitchFamily="34" charset="-122"/>
                <a:ea typeface="Adobe 黑体 Std R" pitchFamily="34" charset="-122"/>
              </a:rPr>
              <a:t>智慧安防  智慧后勤  智慧教学  校园大数据</a:t>
            </a:r>
          </a:p>
        </p:txBody>
      </p:sp>
    </p:spTree>
    <p:extLst>
      <p:ext uri="{BB962C8B-B14F-4D97-AF65-F5344CB8AC3E}">
        <p14:creationId xmlns:p14="http://schemas.microsoft.com/office/powerpoint/2010/main" val="37701141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sp>
        <p:nvSpPr>
          <p:cNvPr id="123" name="文本框 40"/>
          <p:cNvSpPr txBox="1"/>
          <p:nvPr/>
        </p:nvSpPr>
        <p:spPr>
          <a:xfrm>
            <a:off x="4006602" y="2201741"/>
            <a:ext cx="1888154" cy="523706"/>
          </a:xfrm>
          <a:prstGeom prst="rect">
            <a:avLst/>
          </a:prstGeom>
          <a:noFill/>
        </p:spPr>
        <p:txBody>
          <a:bodyPr wrap="none" lIns="193584" tIns="96792" rIns="193584" bIns="96792" rtlCol="0">
            <a:spAutoFit/>
          </a:bodyPr>
          <a:lstStyle/>
          <a:p>
            <a:pPr defTabSz="1219110"/>
            <a:r>
              <a:rPr kumimoji="1" lang="en-US" altLang="zh-CN" sz="2133" dirty="0">
                <a:solidFill>
                  <a:prstClr val="white"/>
                </a:solidFill>
                <a:latin typeface="Microsoft YaHei"/>
                <a:ea typeface="Microsoft YaHei"/>
                <a:cs typeface="Microsoft YaHei"/>
              </a:rPr>
              <a:t>01</a:t>
            </a:r>
            <a:r>
              <a:rPr kumimoji="1" lang="zh-CN" altLang="en-US" sz="2133" dirty="0">
                <a:solidFill>
                  <a:prstClr val="white"/>
                </a:solidFill>
                <a:latin typeface="Microsoft YaHei"/>
                <a:ea typeface="Microsoft YaHei"/>
                <a:cs typeface="Microsoft YaHei"/>
              </a:rPr>
              <a:t> 行业背景</a:t>
            </a:r>
          </a:p>
        </p:txBody>
      </p:sp>
      <p:sp>
        <p:nvSpPr>
          <p:cNvPr id="126" name="文本框 41"/>
          <p:cNvSpPr txBox="1"/>
          <p:nvPr/>
        </p:nvSpPr>
        <p:spPr>
          <a:xfrm>
            <a:off x="4006602" y="2548232"/>
            <a:ext cx="1109094" cy="841805"/>
          </a:xfrm>
          <a:prstGeom prst="rect">
            <a:avLst/>
          </a:prstGeom>
          <a:noFill/>
        </p:spPr>
        <p:txBody>
          <a:bodyPr wrap="none" lIns="193584" tIns="96792" rIns="193584" bIns="96792" rtlCol="0">
            <a:spAutoFit/>
          </a:bodyPr>
          <a:lstStyle/>
          <a:p>
            <a:pPr defTabSz="1219110">
              <a:lnSpc>
                <a:spcPct val="150000"/>
              </a:lnSpc>
            </a:pPr>
            <a:r>
              <a:rPr kumimoji="1" lang="zh-CN" altLang="en-US" sz="1400" dirty="0">
                <a:solidFill>
                  <a:prstClr val="white"/>
                </a:solidFill>
                <a:latin typeface="Microsoft YaHei"/>
                <a:ea typeface="Microsoft YaHei"/>
                <a:cs typeface="Microsoft YaHei"/>
              </a:rPr>
              <a:t>政策背景</a:t>
            </a:r>
            <a:endParaRPr kumimoji="1" lang="en-US" altLang="zh-CN" sz="1400" dirty="0">
              <a:solidFill>
                <a:prstClr val="white"/>
              </a:solidFill>
              <a:latin typeface="Microsoft YaHei"/>
              <a:ea typeface="Microsoft YaHei"/>
              <a:cs typeface="Microsoft YaHei"/>
            </a:endParaRPr>
          </a:p>
          <a:p>
            <a:pPr defTabSz="1219110">
              <a:lnSpc>
                <a:spcPct val="150000"/>
              </a:lnSpc>
            </a:pPr>
            <a:r>
              <a:rPr kumimoji="1" lang="zh-CN" altLang="en-US" sz="1400" dirty="0">
                <a:solidFill>
                  <a:prstClr val="white"/>
                </a:solidFill>
                <a:latin typeface="Microsoft YaHei"/>
                <a:ea typeface="Microsoft YaHei"/>
                <a:cs typeface="Microsoft YaHei"/>
              </a:rPr>
              <a:t>行业痛点</a:t>
            </a:r>
          </a:p>
        </p:txBody>
      </p:sp>
      <p:sp>
        <p:nvSpPr>
          <p:cNvPr id="127" name="文本框 42"/>
          <p:cNvSpPr txBox="1"/>
          <p:nvPr/>
        </p:nvSpPr>
        <p:spPr>
          <a:xfrm>
            <a:off x="7442787" y="2177658"/>
            <a:ext cx="1888154" cy="523706"/>
          </a:xfrm>
          <a:prstGeom prst="rect">
            <a:avLst/>
          </a:prstGeom>
          <a:noFill/>
        </p:spPr>
        <p:txBody>
          <a:bodyPr wrap="none" lIns="193584" tIns="96792" rIns="193584" bIns="96792" rtlCol="0">
            <a:spAutoFit/>
          </a:bodyPr>
          <a:lstStyle/>
          <a:p>
            <a:pPr defTabSz="1219110"/>
            <a:r>
              <a:rPr kumimoji="1" lang="en-US" altLang="zh-CN" sz="2133" dirty="0">
                <a:solidFill>
                  <a:prstClr val="white"/>
                </a:solidFill>
                <a:latin typeface="Microsoft YaHei"/>
                <a:ea typeface="Microsoft YaHei"/>
                <a:cs typeface="Microsoft YaHei"/>
              </a:rPr>
              <a:t>02</a:t>
            </a:r>
            <a:r>
              <a:rPr kumimoji="1" lang="zh-CN" altLang="en-US" sz="2133" dirty="0">
                <a:solidFill>
                  <a:prstClr val="white"/>
                </a:solidFill>
                <a:latin typeface="Microsoft YaHei"/>
                <a:ea typeface="Microsoft YaHei"/>
                <a:cs typeface="Microsoft YaHei"/>
              </a:rPr>
              <a:t> 方案设计</a:t>
            </a:r>
          </a:p>
        </p:txBody>
      </p:sp>
      <p:sp>
        <p:nvSpPr>
          <p:cNvPr id="133" name="文本框 43"/>
          <p:cNvSpPr txBox="1"/>
          <p:nvPr/>
        </p:nvSpPr>
        <p:spPr>
          <a:xfrm>
            <a:off x="7442787" y="2533002"/>
            <a:ext cx="1109094" cy="841805"/>
          </a:xfrm>
          <a:prstGeom prst="rect">
            <a:avLst/>
          </a:prstGeom>
          <a:noFill/>
        </p:spPr>
        <p:txBody>
          <a:bodyPr wrap="none" lIns="193584" tIns="96792" rIns="193584" bIns="96792" rtlCol="0">
            <a:spAutoFit/>
          </a:bodyPr>
          <a:lstStyle/>
          <a:p>
            <a:pPr defTabSz="1219110">
              <a:lnSpc>
                <a:spcPct val="150000"/>
              </a:lnSpc>
            </a:pPr>
            <a:r>
              <a:rPr kumimoji="1" lang="zh-CN" altLang="en-US" sz="1400" dirty="0">
                <a:solidFill>
                  <a:prstClr val="white"/>
                </a:solidFill>
                <a:latin typeface="Microsoft YaHei"/>
                <a:ea typeface="Microsoft YaHei"/>
                <a:cs typeface="Microsoft YaHei"/>
              </a:rPr>
              <a:t>需求分析</a:t>
            </a:r>
          </a:p>
          <a:p>
            <a:pPr defTabSz="1219110">
              <a:lnSpc>
                <a:spcPct val="150000"/>
              </a:lnSpc>
            </a:pPr>
            <a:r>
              <a:rPr kumimoji="1" lang="zh-CN" altLang="en-US" sz="1400" dirty="0">
                <a:solidFill>
                  <a:prstClr val="white"/>
                </a:solidFill>
                <a:latin typeface="Microsoft YaHei"/>
                <a:ea typeface="Microsoft YaHei"/>
                <a:cs typeface="Microsoft YaHei"/>
              </a:rPr>
              <a:t>总体架构</a:t>
            </a:r>
            <a:endParaRPr kumimoji="1" lang="en-US" altLang="zh-CN" sz="1400" dirty="0">
              <a:solidFill>
                <a:prstClr val="white"/>
              </a:solidFill>
              <a:latin typeface="Microsoft YaHei"/>
              <a:ea typeface="Microsoft YaHei"/>
              <a:cs typeface="Microsoft YaHei"/>
            </a:endParaRPr>
          </a:p>
        </p:txBody>
      </p:sp>
      <p:sp>
        <p:nvSpPr>
          <p:cNvPr id="134" name="文本框 44"/>
          <p:cNvSpPr txBox="1"/>
          <p:nvPr/>
        </p:nvSpPr>
        <p:spPr>
          <a:xfrm>
            <a:off x="4006602" y="4313542"/>
            <a:ext cx="1888154" cy="523706"/>
          </a:xfrm>
          <a:prstGeom prst="rect">
            <a:avLst/>
          </a:prstGeom>
          <a:noFill/>
        </p:spPr>
        <p:txBody>
          <a:bodyPr wrap="none" lIns="193584" tIns="96792" rIns="193584" bIns="96792" rtlCol="0">
            <a:spAutoFit/>
          </a:bodyPr>
          <a:lstStyle/>
          <a:p>
            <a:pPr defTabSz="1219110"/>
            <a:r>
              <a:rPr kumimoji="1" lang="en-US" altLang="zh-CN" sz="2133" dirty="0">
                <a:solidFill>
                  <a:prstClr val="white"/>
                </a:solidFill>
                <a:latin typeface="Microsoft YaHei"/>
                <a:ea typeface="Microsoft YaHei"/>
                <a:cs typeface="Microsoft YaHei"/>
              </a:rPr>
              <a:t>03</a:t>
            </a:r>
            <a:r>
              <a:rPr kumimoji="1" lang="zh-CN" altLang="en-US" sz="2133" dirty="0">
                <a:solidFill>
                  <a:prstClr val="white"/>
                </a:solidFill>
                <a:latin typeface="Microsoft YaHei"/>
                <a:ea typeface="Microsoft YaHei"/>
                <a:cs typeface="Microsoft YaHei"/>
              </a:rPr>
              <a:t> 解决方案</a:t>
            </a:r>
          </a:p>
        </p:txBody>
      </p:sp>
      <p:sp>
        <p:nvSpPr>
          <p:cNvPr id="135" name="文本框 45"/>
          <p:cNvSpPr txBox="1"/>
          <p:nvPr/>
        </p:nvSpPr>
        <p:spPr>
          <a:xfrm>
            <a:off x="4025388" y="4645781"/>
            <a:ext cx="1288631" cy="1488136"/>
          </a:xfrm>
          <a:prstGeom prst="rect">
            <a:avLst/>
          </a:prstGeom>
          <a:noFill/>
        </p:spPr>
        <p:txBody>
          <a:bodyPr wrap="none" lIns="193584" tIns="96792" rIns="193584" bIns="96792" rtlCol="0">
            <a:spAutoFit/>
          </a:bodyPr>
          <a:lstStyle/>
          <a:p>
            <a:pPr defTabSz="1219110">
              <a:lnSpc>
                <a:spcPct val="150000"/>
              </a:lnSpc>
            </a:pPr>
            <a:r>
              <a:rPr kumimoji="1" lang="zh-CN" altLang="en-US" sz="1400" dirty="0">
                <a:solidFill>
                  <a:prstClr val="white"/>
                </a:solidFill>
                <a:latin typeface="Microsoft YaHei"/>
                <a:ea typeface="Microsoft YaHei"/>
                <a:cs typeface="Microsoft YaHei"/>
              </a:rPr>
              <a:t>智慧安防</a:t>
            </a:r>
            <a:endParaRPr kumimoji="1" lang="en-US" altLang="zh-CN" sz="1400" dirty="0">
              <a:solidFill>
                <a:prstClr val="white"/>
              </a:solidFill>
              <a:latin typeface="Microsoft YaHei"/>
              <a:ea typeface="Microsoft YaHei"/>
              <a:cs typeface="Microsoft YaHei"/>
            </a:endParaRPr>
          </a:p>
          <a:p>
            <a:pPr defTabSz="1219110">
              <a:lnSpc>
                <a:spcPct val="150000"/>
              </a:lnSpc>
            </a:pPr>
            <a:r>
              <a:rPr kumimoji="1" lang="zh-CN" altLang="en-US" sz="1400" dirty="0">
                <a:solidFill>
                  <a:prstClr val="white"/>
                </a:solidFill>
                <a:latin typeface="Microsoft YaHei"/>
                <a:ea typeface="Microsoft YaHei"/>
                <a:cs typeface="Microsoft YaHei"/>
              </a:rPr>
              <a:t>智慧后勤</a:t>
            </a:r>
          </a:p>
          <a:p>
            <a:pPr defTabSz="1219110">
              <a:lnSpc>
                <a:spcPct val="150000"/>
              </a:lnSpc>
            </a:pPr>
            <a:r>
              <a:rPr kumimoji="1" lang="zh-CN" altLang="en-US" sz="1400" dirty="0">
                <a:solidFill>
                  <a:prstClr val="white"/>
                </a:solidFill>
                <a:latin typeface="Microsoft YaHei"/>
                <a:ea typeface="Microsoft YaHei"/>
                <a:cs typeface="Microsoft YaHei"/>
              </a:rPr>
              <a:t>智慧教学</a:t>
            </a:r>
            <a:endParaRPr kumimoji="1" lang="en-US" altLang="zh-CN" sz="1400" dirty="0">
              <a:solidFill>
                <a:prstClr val="white"/>
              </a:solidFill>
              <a:latin typeface="Microsoft YaHei"/>
              <a:ea typeface="Microsoft YaHei"/>
              <a:cs typeface="Microsoft YaHei"/>
            </a:endParaRPr>
          </a:p>
          <a:p>
            <a:pPr defTabSz="1219110">
              <a:lnSpc>
                <a:spcPct val="150000"/>
              </a:lnSpc>
            </a:pPr>
            <a:r>
              <a:rPr kumimoji="1" lang="zh-CN" altLang="en-US" sz="1400" dirty="0">
                <a:solidFill>
                  <a:prstClr val="white"/>
                </a:solidFill>
                <a:latin typeface="Microsoft YaHei"/>
                <a:ea typeface="Microsoft YaHei"/>
                <a:cs typeface="Microsoft YaHei"/>
              </a:rPr>
              <a:t>校园大数据</a:t>
            </a:r>
            <a:endParaRPr kumimoji="1" lang="en-US" altLang="zh-CN" sz="1400" dirty="0">
              <a:solidFill>
                <a:prstClr val="white"/>
              </a:solidFill>
              <a:latin typeface="Microsoft YaHei"/>
              <a:ea typeface="Microsoft YaHei"/>
              <a:cs typeface="Microsoft YaHei"/>
            </a:endParaRPr>
          </a:p>
        </p:txBody>
      </p:sp>
      <p:sp>
        <p:nvSpPr>
          <p:cNvPr id="142" name="文本框 48"/>
          <p:cNvSpPr txBox="1"/>
          <p:nvPr/>
        </p:nvSpPr>
        <p:spPr>
          <a:xfrm>
            <a:off x="7399665" y="4269781"/>
            <a:ext cx="1339927" cy="523706"/>
          </a:xfrm>
          <a:prstGeom prst="rect">
            <a:avLst/>
          </a:prstGeom>
          <a:noFill/>
        </p:spPr>
        <p:txBody>
          <a:bodyPr wrap="none" lIns="193584" tIns="96792" rIns="193584" bIns="96792" rtlCol="0">
            <a:spAutoFit/>
          </a:bodyPr>
          <a:lstStyle/>
          <a:p>
            <a:pPr defTabSz="1219110"/>
            <a:r>
              <a:rPr kumimoji="1" lang="en-US" altLang="zh-CN" sz="2133" dirty="0">
                <a:solidFill>
                  <a:prstClr val="white"/>
                </a:solidFill>
                <a:latin typeface="Microsoft YaHei"/>
                <a:ea typeface="Microsoft YaHei"/>
                <a:cs typeface="Microsoft YaHei"/>
              </a:rPr>
              <a:t>04</a:t>
            </a:r>
            <a:r>
              <a:rPr kumimoji="1" lang="zh-CN" altLang="en-US" sz="2133" dirty="0">
                <a:solidFill>
                  <a:prstClr val="white"/>
                </a:solidFill>
                <a:latin typeface="Microsoft YaHei"/>
                <a:ea typeface="Microsoft YaHei"/>
                <a:cs typeface="Microsoft YaHei"/>
              </a:rPr>
              <a:t> 案例</a:t>
            </a:r>
          </a:p>
        </p:txBody>
      </p:sp>
      <p:sp>
        <p:nvSpPr>
          <p:cNvPr id="144" name="文本框 49"/>
          <p:cNvSpPr txBox="1"/>
          <p:nvPr/>
        </p:nvSpPr>
        <p:spPr>
          <a:xfrm>
            <a:off x="7399665" y="4652557"/>
            <a:ext cx="1109094" cy="518640"/>
          </a:xfrm>
          <a:prstGeom prst="rect">
            <a:avLst/>
          </a:prstGeom>
          <a:noFill/>
        </p:spPr>
        <p:txBody>
          <a:bodyPr wrap="none" lIns="193584" tIns="96792" rIns="193584" bIns="96792" rtlCol="0">
            <a:spAutoFit/>
          </a:bodyPr>
          <a:lstStyle/>
          <a:p>
            <a:pPr defTabSz="1219110">
              <a:lnSpc>
                <a:spcPct val="150000"/>
              </a:lnSpc>
            </a:pPr>
            <a:r>
              <a:rPr kumimoji="1" lang="zh-CN" altLang="en-US" sz="1400" dirty="0">
                <a:solidFill>
                  <a:prstClr val="white"/>
                </a:solidFill>
                <a:latin typeface="Microsoft YaHei"/>
                <a:ea typeface="Microsoft YaHei"/>
                <a:cs typeface="Microsoft YaHei"/>
              </a:rPr>
              <a:t>成功案例</a:t>
            </a:r>
          </a:p>
        </p:txBody>
      </p:sp>
      <p:sp>
        <p:nvSpPr>
          <p:cNvPr id="145" name="文本框 50"/>
          <p:cNvSpPr txBox="1"/>
          <p:nvPr/>
        </p:nvSpPr>
        <p:spPr>
          <a:xfrm>
            <a:off x="4008498" y="1933921"/>
            <a:ext cx="1575760" cy="441696"/>
          </a:xfrm>
          <a:prstGeom prst="rect">
            <a:avLst/>
          </a:prstGeom>
          <a:noFill/>
        </p:spPr>
        <p:txBody>
          <a:bodyPr wrap="none" lIns="193584" tIns="96792" rIns="193584" bIns="96792" rtlCol="0">
            <a:spAutoFit/>
          </a:bodyPr>
          <a:lstStyle/>
          <a:p>
            <a:pPr algn="dist" defTabSz="1219110"/>
            <a:r>
              <a:rPr kumimoji="1" lang="en-US" altLang="zh-CN" sz="1600" kern="1400" spc="105" dirty="0">
                <a:solidFill>
                  <a:prstClr val="white"/>
                </a:solidFill>
                <a:latin typeface="Microsoft YaHei"/>
                <a:ea typeface="Microsoft YaHei"/>
                <a:cs typeface="Microsoft YaHei"/>
              </a:rPr>
              <a:t>OVERVIEW</a:t>
            </a:r>
            <a:endParaRPr kumimoji="1" lang="zh-CN" altLang="en-US" sz="1600" kern="1400" spc="105" dirty="0">
              <a:solidFill>
                <a:prstClr val="white"/>
              </a:solidFill>
              <a:latin typeface="Microsoft YaHei"/>
              <a:ea typeface="Microsoft YaHei"/>
              <a:cs typeface="Microsoft YaHei"/>
            </a:endParaRPr>
          </a:p>
        </p:txBody>
      </p:sp>
      <p:sp>
        <p:nvSpPr>
          <p:cNvPr id="146" name="文本框 51"/>
          <p:cNvSpPr txBox="1"/>
          <p:nvPr/>
        </p:nvSpPr>
        <p:spPr>
          <a:xfrm>
            <a:off x="7630166" y="1909838"/>
            <a:ext cx="1551972" cy="441696"/>
          </a:xfrm>
          <a:prstGeom prst="rect">
            <a:avLst/>
          </a:prstGeom>
          <a:noFill/>
        </p:spPr>
        <p:txBody>
          <a:bodyPr wrap="none" lIns="193584" tIns="96792" rIns="193584" bIns="96792" rtlCol="0">
            <a:spAutoFit/>
          </a:bodyPr>
          <a:lstStyle/>
          <a:p>
            <a:pPr algn="dist" defTabSz="1219110"/>
            <a:r>
              <a:rPr kumimoji="1" lang="en-US" altLang="zh-CN" sz="1600" kern="1400" spc="105" dirty="0">
                <a:solidFill>
                  <a:prstClr val="white"/>
                </a:solidFill>
                <a:latin typeface="Microsoft YaHei"/>
                <a:ea typeface="Microsoft YaHei"/>
                <a:cs typeface="Microsoft YaHei"/>
              </a:rPr>
              <a:t>SOLUTION</a:t>
            </a:r>
            <a:endParaRPr kumimoji="1" lang="zh-CN" altLang="en-US" sz="1600" kern="1400" spc="105" dirty="0">
              <a:solidFill>
                <a:prstClr val="white"/>
              </a:solidFill>
              <a:latin typeface="Microsoft YaHei"/>
              <a:ea typeface="Microsoft YaHei"/>
              <a:cs typeface="Microsoft YaHei"/>
            </a:endParaRPr>
          </a:p>
        </p:txBody>
      </p:sp>
      <p:sp>
        <p:nvSpPr>
          <p:cNvPr id="147" name="文本框 52"/>
          <p:cNvSpPr txBox="1"/>
          <p:nvPr/>
        </p:nvSpPr>
        <p:spPr>
          <a:xfrm>
            <a:off x="4031464" y="4045722"/>
            <a:ext cx="1700282" cy="441696"/>
          </a:xfrm>
          <a:prstGeom prst="rect">
            <a:avLst/>
          </a:prstGeom>
          <a:noFill/>
        </p:spPr>
        <p:txBody>
          <a:bodyPr wrap="none" lIns="193584" tIns="96792" rIns="193584" bIns="96792" rtlCol="0">
            <a:spAutoFit/>
          </a:bodyPr>
          <a:lstStyle/>
          <a:p>
            <a:pPr algn="dist" defTabSz="1219110"/>
            <a:r>
              <a:rPr kumimoji="1" lang="en-US" altLang="zh-CN" sz="1600" kern="1400" spc="105" dirty="0">
                <a:solidFill>
                  <a:prstClr val="white"/>
                </a:solidFill>
                <a:latin typeface="Microsoft YaHei"/>
                <a:ea typeface="Microsoft YaHei"/>
                <a:cs typeface="Microsoft YaHei"/>
              </a:rPr>
              <a:t>SUBSYSTEM</a:t>
            </a:r>
            <a:endParaRPr kumimoji="1" lang="zh-CN" altLang="en-US" sz="1600" kern="1400" spc="105" dirty="0">
              <a:solidFill>
                <a:prstClr val="white"/>
              </a:solidFill>
              <a:latin typeface="Microsoft YaHei"/>
              <a:ea typeface="Microsoft YaHei"/>
              <a:cs typeface="Microsoft YaHei"/>
            </a:endParaRPr>
          </a:p>
        </p:txBody>
      </p:sp>
      <p:sp>
        <p:nvSpPr>
          <p:cNvPr id="149" name="文本框 54"/>
          <p:cNvSpPr txBox="1"/>
          <p:nvPr/>
        </p:nvSpPr>
        <p:spPr>
          <a:xfrm>
            <a:off x="7485711" y="4001961"/>
            <a:ext cx="1089858" cy="441696"/>
          </a:xfrm>
          <a:prstGeom prst="rect">
            <a:avLst/>
          </a:prstGeom>
          <a:noFill/>
        </p:spPr>
        <p:txBody>
          <a:bodyPr wrap="none" lIns="193584" tIns="96792" rIns="193584" bIns="96792" rtlCol="0">
            <a:spAutoFit/>
          </a:bodyPr>
          <a:lstStyle/>
          <a:p>
            <a:pPr algn="dist" defTabSz="1219110"/>
            <a:r>
              <a:rPr kumimoji="1" lang="en-US" altLang="zh-CN" sz="1600" kern="1400" spc="105" dirty="0">
                <a:solidFill>
                  <a:prstClr val="white"/>
                </a:solidFill>
                <a:latin typeface="Microsoft YaHei"/>
                <a:ea typeface="Microsoft YaHei"/>
                <a:cs typeface="Microsoft YaHei"/>
              </a:rPr>
              <a:t>CASES</a:t>
            </a:r>
            <a:endParaRPr kumimoji="1" lang="zh-CN" altLang="en-US" sz="1600" kern="1400" spc="105" dirty="0">
              <a:solidFill>
                <a:prstClr val="white"/>
              </a:solidFill>
              <a:latin typeface="Microsoft YaHei"/>
              <a:ea typeface="Microsoft YaHei"/>
              <a:cs typeface="Microsoft YaHei"/>
            </a:endParaRPr>
          </a:p>
        </p:txBody>
      </p:sp>
      <p:cxnSp>
        <p:nvCxnSpPr>
          <p:cNvPr id="150" name="直线连接符 55"/>
          <p:cNvCxnSpPr/>
          <p:nvPr/>
        </p:nvCxnSpPr>
        <p:spPr>
          <a:xfrm>
            <a:off x="4190745" y="3971554"/>
            <a:ext cx="6942139" cy="22356"/>
          </a:xfrm>
          <a:prstGeom prst="line">
            <a:avLst/>
          </a:prstGeom>
          <a:ln w="12700">
            <a:solidFill>
              <a:schemeClr val="bg1"/>
            </a:solidFill>
          </a:ln>
          <a:effectLst/>
        </p:spPr>
        <p:style>
          <a:lnRef idx="2">
            <a:schemeClr val="accent2"/>
          </a:lnRef>
          <a:fillRef idx="0">
            <a:schemeClr val="accent2"/>
          </a:fillRef>
          <a:effectRef idx="1">
            <a:schemeClr val="accent2"/>
          </a:effectRef>
          <a:fontRef idx="minor">
            <a:schemeClr val="tx1"/>
          </a:fontRef>
        </p:style>
      </p:cxnSp>
      <p:cxnSp>
        <p:nvCxnSpPr>
          <p:cNvPr id="151" name="直线连接符 56"/>
          <p:cNvCxnSpPr/>
          <p:nvPr/>
        </p:nvCxnSpPr>
        <p:spPr>
          <a:xfrm>
            <a:off x="4190745" y="1892829"/>
            <a:ext cx="6942139" cy="0"/>
          </a:xfrm>
          <a:prstGeom prst="line">
            <a:avLst/>
          </a:prstGeom>
          <a:ln w="12700">
            <a:solidFill>
              <a:schemeClr val="bg1"/>
            </a:solidFill>
          </a:ln>
          <a:effectLst/>
        </p:spPr>
        <p:style>
          <a:lnRef idx="2">
            <a:schemeClr val="accent2"/>
          </a:lnRef>
          <a:fillRef idx="0">
            <a:schemeClr val="accent2"/>
          </a:fillRef>
          <a:effectRef idx="1">
            <a:schemeClr val="accent2"/>
          </a:effectRef>
          <a:fontRef idx="minor">
            <a:schemeClr val="tx1"/>
          </a:fontRef>
        </p:style>
      </p:cxnSp>
      <p:sp>
        <p:nvSpPr>
          <p:cNvPr id="153" name="文本框 26"/>
          <p:cNvSpPr txBox="1"/>
          <p:nvPr/>
        </p:nvSpPr>
        <p:spPr>
          <a:xfrm>
            <a:off x="863968" y="1711884"/>
            <a:ext cx="2059098" cy="544353"/>
          </a:xfrm>
          <a:prstGeom prst="rect">
            <a:avLst/>
          </a:prstGeom>
          <a:noFill/>
        </p:spPr>
        <p:txBody>
          <a:bodyPr wrap="none" lIns="193584" tIns="96792" rIns="193584" bIns="96792" rtlCol="0">
            <a:spAutoFit/>
          </a:bodyPr>
          <a:lstStyle/>
          <a:p>
            <a:pPr algn="dist" defTabSz="1219110"/>
            <a:r>
              <a:rPr kumimoji="1" lang="en-US" altLang="zh-CN" sz="2267" kern="1400" spc="105" dirty="0">
                <a:solidFill>
                  <a:prstClr val="white"/>
                </a:solidFill>
                <a:latin typeface="Microsoft YaHei"/>
                <a:ea typeface="Microsoft YaHei"/>
                <a:cs typeface="Microsoft YaHei"/>
              </a:rPr>
              <a:t>CONTENTS</a:t>
            </a:r>
            <a:endParaRPr kumimoji="1" lang="zh-CN" altLang="en-US" sz="2267" kern="1400" spc="105" dirty="0">
              <a:solidFill>
                <a:prstClr val="white"/>
              </a:solidFill>
              <a:latin typeface="Microsoft YaHei"/>
              <a:ea typeface="Microsoft YaHei"/>
              <a:cs typeface="Microsoft YaHei"/>
            </a:endParaRPr>
          </a:p>
        </p:txBody>
      </p:sp>
      <p:cxnSp>
        <p:nvCxnSpPr>
          <p:cNvPr id="154" name="直接连接符 153"/>
          <p:cNvCxnSpPr/>
          <p:nvPr/>
        </p:nvCxnSpPr>
        <p:spPr>
          <a:xfrm>
            <a:off x="2735627" y="1984028"/>
            <a:ext cx="558984"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5" name="直接连接符 154"/>
          <p:cNvCxnSpPr/>
          <p:nvPr/>
        </p:nvCxnSpPr>
        <p:spPr>
          <a:xfrm>
            <a:off x="1679510" y="2963175"/>
            <a:ext cx="161510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8" name="直接连接符 157"/>
          <p:cNvCxnSpPr/>
          <p:nvPr/>
        </p:nvCxnSpPr>
        <p:spPr>
          <a:xfrm>
            <a:off x="1679509" y="2815188"/>
            <a:ext cx="0" cy="14798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a:off x="3294611" y="1984028"/>
            <a:ext cx="0" cy="97914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24" name="矩形 223"/>
          <p:cNvSpPr/>
          <p:nvPr/>
        </p:nvSpPr>
        <p:spPr>
          <a:xfrm>
            <a:off x="957523" y="2342933"/>
            <a:ext cx="1069524" cy="502766"/>
          </a:xfrm>
          <a:prstGeom prst="rect">
            <a:avLst/>
          </a:prstGeom>
        </p:spPr>
        <p:txBody>
          <a:bodyPr wrap="none">
            <a:spAutoFit/>
          </a:bodyPr>
          <a:lstStyle/>
          <a:p>
            <a:pPr defTabSz="1219110"/>
            <a:r>
              <a:rPr kumimoji="1" lang="zh-CN" altLang="en-US" sz="2667" dirty="0">
                <a:solidFill>
                  <a:prstClr val="white"/>
                </a:solidFill>
                <a:latin typeface="Microsoft YaHei"/>
                <a:ea typeface="Microsoft YaHei"/>
                <a:cs typeface="Microsoft YaHei"/>
              </a:rPr>
              <a:t>目  录</a:t>
            </a:r>
          </a:p>
        </p:txBody>
      </p:sp>
    </p:spTree>
    <p:extLst>
      <p:ext uri="{BB962C8B-B14F-4D97-AF65-F5344CB8AC3E}">
        <p14:creationId xmlns:p14="http://schemas.microsoft.com/office/powerpoint/2010/main" val="42414774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sp>
        <p:nvSpPr>
          <p:cNvPr id="123" name="矩形 122"/>
          <p:cNvSpPr/>
          <p:nvPr/>
        </p:nvSpPr>
        <p:spPr>
          <a:xfrm flipV="1">
            <a:off x="7121677" y="2429425"/>
            <a:ext cx="3357639" cy="60959"/>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1219110"/>
            <a:endParaRPr kumimoji="1" lang="zh-CN" altLang="en-US" sz="2400">
              <a:solidFill>
                <a:prstClr val="white">
                  <a:lumMod val="75000"/>
                </a:prstClr>
              </a:solidFill>
              <a:latin typeface="Calibri" panose="020F0502020204030204"/>
              <a:ea typeface="等线" panose="02010600030101010101" pitchFamily="2" charset="-122"/>
            </a:endParaRPr>
          </a:p>
        </p:txBody>
      </p:sp>
      <p:sp>
        <p:nvSpPr>
          <p:cNvPr id="126" name="文本框 125"/>
          <p:cNvSpPr txBox="1"/>
          <p:nvPr/>
        </p:nvSpPr>
        <p:spPr>
          <a:xfrm>
            <a:off x="6956709" y="3231765"/>
            <a:ext cx="2032424" cy="687917"/>
          </a:xfrm>
          <a:prstGeom prst="rect">
            <a:avLst/>
          </a:prstGeom>
          <a:noFill/>
        </p:spPr>
        <p:txBody>
          <a:bodyPr wrap="none" lIns="193584" tIns="96792" rIns="193584" bIns="96792" rtlCol="0">
            <a:spAutoFit/>
          </a:bodyPr>
          <a:lstStyle/>
          <a:p>
            <a:pPr defTabSz="1219110"/>
            <a:r>
              <a:rPr kumimoji="1" lang="zh-CN" altLang="en-US" sz="3200" dirty="0">
                <a:solidFill>
                  <a:prstClr val="white"/>
                </a:solidFill>
                <a:latin typeface="Microsoft YaHei"/>
                <a:ea typeface="Microsoft YaHei"/>
                <a:cs typeface="Microsoft YaHei"/>
              </a:rPr>
              <a:t>行业背景</a:t>
            </a:r>
          </a:p>
        </p:txBody>
      </p:sp>
      <p:sp>
        <p:nvSpPr>
          <p:cNvPr id="127" name="文本框 126"/>
          <p:cNvSpPr txBox="1"/>
          <p:nvPr/>
        </p:nvSpPr>
        <p:spPr>
          <a:xfrm>
            <a:off x="6958406" y="3876985"/>
            <a:ext cx="1346339" cy="887972"/>
          </a:xfrm>
          <a:prstGeom prst="rect">
            <a:avLst/>
          </a:prstGeom>
          <a:noFill/>
        </p:spPr>
        <p:txBody>
          <a:bodyPr wrap="none" lIns="193584" tIns="96792" rIns="193584" bIns="96792" rtlCol="0">
            <a:spAutoFit/>
          </a:bodyPr>
          <a:lstStyle/>
          <a:p>
            <a:pPr defTabSz="1219110">
              <a:lnSpc>
                <a:spcPts val="2667"/>
              </a:lnSpc>
            </a:pPr>
            <a:r>
              <a:rPr kumimoji="1" lang="zh-CN" altLang="en-US" sz="1867" dirty="0">
                <a:solidFill>
                  <a:prstClr val="white"/>
                </a:solidFill>
                <a:latin typeface="Microsoft YaHei"/>
                <a:ea typeface="Microsoft YaHei"/>
                <a:cs typeface="Microsoft YaHei"/>
              </a:rPr>
              <a:t>政策背景</a:t>
            </a:r>
            <a:endParaRPr kumimoji="1" lang="en-US" altLang="zh-CN" sz="1867" dirty="0">
              <a:solidFill>
                <a:prstClr val="white"/>
              </a:solidFill>
              <a:latin typeface="Microsoft YaHei"/>
              <a:ea typeface="Microsoft YaHei"/>
              <a:cs typeface="Microsoft YaHei"/>
            </a:endParaRPr>
          </a:p>
          <a:p>
            <a:pPr defTabSz="1219110">
              <a:lnSpc>
                <a:spcPts val="2667"/>
              </a:lnSpc>
            </a:pPr>
            <a:r>
              <a:rPr kumimoji="1" lang="zh-CN" altLang="en-US" sz="1867" dirty="0">
                <a:solidFill>
                  <a:prstClr val="white"/>
                </a:solidFill>
                <a:latin typeface="Microsoft YaHei"/>
                <a:ea typeface="Microsoft YaHei"/>
                <a:cs typeface="Microsoft YaHei"/>
              </a:rPr>
              <a:t>行业痛点</a:t>
            </a:r>
            <a:endParaRPr kumimoji="1" lang="en-US" altLang="zh-CN" sz="1867" dirty="0">
              <a:solidFill>
                <a:prstClr val="white"/>
              </a:solidFill>
              <a:latin typeface="Microsoft YaHei"/>
              <a:ea typeface="Microsoft YaHei"/>
              <a:cs typeface="Microsoft YaHei"/>
            </a:endParaRPr>
          </a:p>
        </p:txBody>
      </p:sp>
      <p:sp>
        <p:nvSpPr>
          <p:cNvPr id="133" name="文本框 132"/>
          <p:cNvSpPr txBox="1"/>
          <p:nvPr/>
        </p:nvSpPr>
        <p:spPr>
          <a:xfrm>
            <a:off x="6922544" y="2482822"/>
            <a:ext cx="1932718" cy="523706"/>
          </a:xfrm>
          <a:prstGeom prst="rect">
            <a:avLst/>
          </a:prstGeom>
          <a:noFill/>
        </p:spPr>
        <p:txBody>
          <a:bodyPr wrap="none" lIns="193584" tIns="96792" rIns="193584" bIns="96792" rtlCol="0">
            <a:spAutoFit/>
          </a:bodyPr>
          <a:lstStyle/>
          <a:p>
            <a:pPr defTabSz="1219110"/>
            <a:r>
              <a:rPr kumimoji="1" lang="en-US" altLang="zh-CN" sz="2133" kern="1400" spc="105" dirty="0">
                <a:solidFill>
                  <a:prstClr val="white"/>
                </a:solidFill>
                <a:latin typeface="Microsoft YaHei"/>
                <a:ea typeface="Microsoft YaHei"/>
                <a:cs typeface="Microsoft YaHei"/>
              </a:rPr>
              <a:t>OVERVIEW</a:t>
            </a:r>
            <a:endParaRPr kumimoji="1" lang="zh-CN" altLang="en-US" sz="2133" kern="1400" spc="105" dirty="0">
              <a:solidFill>
                <a:prstClr val="white"/>
              </a:solidFill>
              <a:latin typeface="Microsoft YaHei"/>
              <a:ea typeface="Microsoft YaHei"/>
              <a:cs typeface="Microsoft YaHei"/>
            </a:endParaRPr>
          </a:p>
        </p:txBody>
      </p:sp>
      <p:grpSp>
        <p:nvGrpSpPr>
          <p:cNvPr id="2" name="Group 4"/>
          <p:cNvGrpSpPr>
            <a:grpSpLocks noChangeAspect="1"/>
          </p:cNvGrpSpPr>
          <p:nvPr/>
        </p:nvGrpSpPr>
        <p:grpSpPr bwMode="auto">
          <a:xfrm>
            <a:off x="-766234" y="1217084"/>
            <a:ext cx="5367867" cy="5655733"/>
            <a:chOff x="-362" y="575"/>
            <a:chExt cx="2536" cy="2672"/>
          </a:xfrm>
        </p:grpSpPr>
        <p:sp>
          <p:nvSpPr>
            <p:cNvPr id="3" name="AutoShape 3"/>
            <p:cNvSpPr>
              <a:spLocks noChangeAspect="1" noChangeArrowheads="1" noTextEdit="1"/>
            </p:cNvSpPr>
            <p:nvPr/>
          </p:nvSpPr>
          <p:spPr bwMode="auto">
            <a:xfrm>
              <a:off x="-362" y="575"/>
              <a:ext cx="2536" cy="267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pPr defTabSz="1219110"/>
              <a:endParaRPr lang="zh-CN" altLang="en-US" sz="2400">
                <a:solidFill>
                  <a:prstClr val="black"/>
                </a:solidFill>
                <a:latin typeface="Calibri" panose="020F0502020204030204"/>
                <a:ea typeface="等线" panose="02010600030101010101" pitchFamily="2" charset="-122"/>
              </a:endParaRPr>
            </a:p>
          </p:txBody>
        </p:sp>
        <p:sp>
          <p:nvSpPr>
            <p:cNvPr id="4" name="Freeform 5"/>
            <p:cNvSpPr>
              <a:spLocks noEditPoints="1"/>
            </p:cNvSpPr>
            <p:nvPr/>
          </p:nvSpPr>
          <p:spPr bwMode="auto">
            <a:xfrm>
              <a:off x="-362" y="571"/>
              <a:ext cx="1446" cy="2681"/>
            </a:xfrm>
            <a:custGeom>
              <a:avLst/>
              <a:gdLst>
                <a:gd name="T0" fmla="*/ 1958 w 2402"/>
                <a:gd name="T1" fmla="*/ 1231 h 4458"/>
                <a:gd name="T2" fmla="*/ 1958 w 2402"/>
                <a:gd name="T3" fmla="*/ 1231 h 4458"/>
                <a:gd name="T4" fmla="*/ 1201 w 2402"/>
                <a:gd name="T5" fmla="*/ 393 h 4458"/>
                <a:gd name="T6" fmla="*/ 443 w 2402"/>
                <a:gd name="T7" fmla="*/ 1231 h 4458"/>
                <a:gd name="T8" fmla="*/ 443 w 2402"/>
                <a:gd name="T9" fmla="*/ 3227 h 4458"/>
                <a:gd name="T10" fmla="*/ 1201 w 2402"/>
                <a:gd name="T11" fmla="*/ 4064 h 4458"/>
                <a:gd name="T12" fmla="*/ 1958 w 2402"/>
                <a:gd name="T13" fmla="*/ 3227 h 4458"/>
                <a:gd name="T14" fmla="*/ 1958 w 2402"/>
                <a:gd name="T15" fmla="*/ 1231 h 4458"/>
                <a:gd name="T16" fmla="*/ 1201 w 2402"/>
                <a:gd name="T17" fmla="*/ 4458 h 4458"/>
                <a:gd name="T18" fmla="*/ 1201 w 2402"/>
                <a:gd name="T19" fmla="*/ 4458 h 4458"/>
                <a:gd name="T20" fmla="*/ 0 w 2402"/>
                <a:gd name="T21" fmla="*/ 3251 h 4458"/>
                <a:gd name="T22" fmla="*/ 0 w 2402"/>
                <a:gd name="T23" fmla="*/ 1206 h 4458"/>
                <a:gd name="T24" fmla="*/ 1201 w 2402"/>
                <a:gd name="T25" fmla="*/ 0 h 4458"/>
                <a:gd name="T26" fmla="*/ 2402 w 2402"/>
                <a:gd name="T27" fmla="*/ 1206 h 4458"/>
                <a:gd name="T28" fmla="*/ 2402 w 2402"/>
                <a:gd name="T29" fmla="*/ 3251 h 4458"/>
                <a:gd name="T30" fmla="*/ 1201 w 2402"/>
                <a:gd name="T31" fmla="*/ 4458 h 4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02" h="4458">
                  <a:moveTo>
                    <a:pt x="1958" y="1231"/>
                  </a:moveTo>
                  <a:lnTo>
                    <a:pt x="1958" y="1231"/>
                  </a:lnTo>
                  <a:cubicBezTo>
                    <a:pt x="1958" y="750"/>
                    <a:pt x="1687" y="393"/>
                    <a:pt x="1201" y="393"/>
                  </a:cubicBezTo>
                  <a:cubicBezTo>
                    <a:pt x="714" y="393"/>
                    <a:pt x="443" y="750"/>
                    <a:pt x="443" y="1231"/>
                  </a:cubicBezTo>
                  <a:lnTo>
                    <a:pt x="443" y="3227"/>
                  </a:lnTo>
                  <a:cubicBezTo>
                    <a:pt x="443" y="3707"/>
                    <a:pt x="714" y="4064"/>
                    <a:pt x="1201" y="4064"/>
                  </a:cubicBezTo>
                  <a:cubicBezTo>
                    <a:pt x="1687" y="4064"/>
                    <a:pt x="1958" y="3707"/>
                    <a:pt x="1958" y="3227"/>
                  </a:cubicBezTo>
                  <a:lnTo>
                    <a:pt x="1958" y="1231"/>
                  </a:lnTo>
                  <a:close/>
                  <a:moveTo>
                    <a:pt x="1201" y="4458"/>
                  </a:moveTo>
                  <a:lnTo>
                    <a:pt x="1201" y="4458"/>
                  </a:lnTo>
                  <a:cubicBezTo>
                    <a:pt x="517" y="4458"/>
                    <a:pt x="0" y="3978"/>
                    <a:pt x="0" y="3251"/>
                  </a:cubicBezTo>
                  <a:lnTo>
                    <a:pt x="0" y="1206"/>
                  </a:lnTo>
                  <a:cubicBezTo>
                    <a:pt x="0" y="479"/>
                    <a:pt x="517" y="0"/>
                    <a:pt x="1201" y="0"/>
                  </a:cubicBezTo>
                  <a:cubicBezTo>
                    <a:pt x="1884" y="0"/>
                    <a:pt x="2402" y="479"/>
                    <a:pt x="2402" y="1206"/>
                  </a:cubicBezTo>
                  <a:lnTo>
                    <a:pt x="2402" y="3251"/>
                  </a:lnTo>
                  <a:cubicBezTo>
                    <a:pt x="2402" y="3978"/>
                    <a:pt x="1884" y="4458"/>
                    <a:pt x="1201" y="4458"/>
                  </a:cubicBezTo>
                  <a:close/>
                </a:path>
              </a:pathLst>
            </a:custGeom>
            <a:solidFill>
              <a:srgbClr val="EFEFEF"/>
            </a:solidFill>
            <a:ln w="0">
              <a:noFill/>
              <a:prstDash val="solid"/>
              <a:round/>
              <a:headEnd/>
              <a:tailEnd/>
            </a:ln>
          </p:spPr>
          <p:txBody>
            <a:bodyPr vert="horz" wrap="square" lIns="121920" tIns="60960" rIns="121920" bIns="60960" numCol="1" anchor="t" anchorCtr="0" compatLnSpc="1">
              <a:prstTxWarp prst="textNoShape">
                <a:avLst/>
              </a:prstTxWarp>
            </a:bodyPr>
            <a:lstStyle/>
            <a:p>
              <a:pPr defTabSz="1219110"/>
              <a:endParaRPr lang="zh-CN" altLang="en-US" sz="2400">
                <a:solidFill>
                  <a:prstClr val="black"/>
                </a:solidFill>
                <a:latin typeface="Calibri" panose="020F0502020204030204"/>
                <a:ea typeface="等线" panose="02010600030101010101" pitchFamily="2" charset="-122"/>
              </a:endParaRPr>
            </a:p>
          </p:txBody>
        </p:sp>
        <p:sp>
          <p:nvSpPr>
            <p:cNvPr id="9" name="Freeform 6"/>
            <p:cNvSpPr>
              <a:spLocks/>
            </p:cNvSpPr>
            <p:nvPr/>
          </p:nvSpPr>
          <p:spPr bwMode="auto">
            <a:xfrm>
              <a:off x="1421" y="593"/>
              <a:ext cx="760" cy="2638"/>
            </a:xfrm>
            <a:custGeom>
              <a:avLst/>
              <a:gdLst>
                <a:gd name="T0" fmla="*/ 819 w 1263"/>
                <a:gd name="T1" fmla="*/ 4386 h 4386"/>
                <a:gd name="T2" fmla="*/ 819 w 1263"/>
                <a:gd name="T3" fmla="*/ 4386 h 4386"/>
                <a:gd name="T4" fmla="*/ 819 w 1263"/>
                <a:gd name="T5" fmla="*/ 493 h 4386"/>
                <a:gd name="T6" fmla="*/ 0 w 1263"/>
                <a:gd name="T7" fmla="*/ 1213 h 4386"/>
                <a:gd name="T8" fmla="*/ 0 w 1263"/>
                <a:gd name="T9" fmla="*/ 708 h 4386"/>
                <a:gd name="T10" fmla="*/ 819 w 1263"/>
                <a:gd name="T11" fmla="*/ 0 h 4386"/>
                <a:gd name="T12" fmla="*/ 1263 w 1263"/>
                <a:gd name="T13" fmla="*/ 0 h 4386"/>
                <a:gd name="T14" fmla="*/ 1263 w 1263"/>
                <a:gd name="T15" fmla="*/ 4386 h 4386"/>
                <a:gd name="T16" fmla="*/ 819 w 1263"/>
                <a:gd name="T17" fmla="*/ 4386 h 4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63" h="4386">
                  <a:moveTo>
                    <a:pt x="819" y="4386"/>
                  </a:moveTo>
                  <a:lnTo>
                    <a:pt x="819" y="4386"/>
                  </a:lnTo>
                  <a:lnTo>
                    <a:pt x="819" y="493"/>
                  </a:lnTo>
                  <a:lnTo>
                    <a:pt x="0" y="1213"/>
                  </a:lnTo>
                  <a:lnTo>
                    <a:pt x="0" y="708"/>
                  </a:lnTo>
                  <a:lnTo>
                    <a:pt x="819" y="0"/>
                  </a:lnTo>
                  <a:lnTo>
                    <a:pt x="1263" y="0"/>
                  </a:lnTo>
                  <a:lnTo>
                    <a:pt x="1263" y="4386"/>
                  </a:lnTo>
                  <a:lnTo>
                    <a:pt x="819" y="4386"/>
                  </a:lnTo>
                  <a:close/>
                </a:path>
              </a:pathLst>
            </a:custGeom>
            <a:solidFill>
              <a:srgbClr val="EFEFEF"/>
            </a:solidFill>
            <a:ln w="0">
              <a:noFill/>
              <a:prstDash val="solid"/>
              <a:round/>
              <a:headEnd/>
              <a:tailEnd/>
            </a:ln>
          </p:spPr>
          <p:txBody>
            <a:bodyPr vert="horz" wrap="square" lIns="121920" tIns="60960" rIns="121920" bIns="60960" numCol="1" anchor="t" anchorCtr="0" compatLnSpc="1">
              <a:prstTxWarp prst="textNoShape">
                <a:avLst/>
              </a:prstTxWarp>
            </a:bodyPr>
            <a:lstStyle/>
            <a:p>
              <a:pPr defTabSz="1219110"/>
              <a:endParaRPr lang="zh-CN" altLang="en-US" sz="2400" dirty="0">
                <a:solidFill>
                  <a:prstClr val="white">
                    <a:lumMod val="75000"/>
                  </a:prstClr>
                </a:solidFill>
                <a:latin typeface="Calibri" panose="020F0502020204030204"/>
                <a:ea typeface="等线" panose="02010600030101010101" pitchFamily="2" charset="-122"/>
              </a:endParaRPr>
            </a:p>
          </p:txBody>
        </p:sp>
      </p:grpSp>
    </p:spTree>
    <p:extLst>
      <p:ext uri="{BB962C8B-B14F-4D97-AF65-F5344CB8AC3E}">
        <p14:creationId xmlns:p14="http://schemas.microsoft.com/office/powerpoint/2010/main" val="2213150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方案背景</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政策解读</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26" name="文本框 66"/>
          <p:cNvSpPr txBox="1"/>
          <p:nvPr/>
        </p:nvSpPr>
        <p:spPr>
          <a:xfrm>
            <a:off x="573793" y="1128276"/>
            <a:ext cx="11038451" cy="2124428"/>
          </a:xfrm>
          <a:prstGeom prst="rect">
            <a:avLst/>
          </a:prstGeom>
          <a:noFill/>
        </p:spPr>
        <p:txBody>
          <a:bodyPr wrap="square" rtlCol="0">
            <a:spAutoFit/>
          </a:bodyPr>
          <a:lstStyle/>
          <a:p>
            <a:pPr marL="228594" indent="-228594" defTabSz="1219110">
              <a:lnSpc>
                <a:spcPct val="150000"/>
              </a:lnSpc>
              <a:buFont typeface="Arial" panose="020B0604020202020204" pitchFamily="34" charset="0"/>
              <a:buChar char="•"/>
            </a:pPr>
            <a:r>
              <a:rPr lang="en-US" altLang="zh-CN" sz="1467" dirty="0">
                <a:solidFill>
                  <a:srgbClr val="FFFFFF"/>
                </a:solidFill>
                <a:latin typeface="微软雅黑" panose="020B0503020204020204" pitchFamily="34" charset="-122"/>
                <a:ea typeface="微软雅黑" panose="020B0503020204020204" pitchFamily="34" charset="-122"/>
              </a:rPr>
              <a:t>2016</a:t>
            </a:r>
            <a:r>
              <a:rPr lang="zh-CN" altLang="en-US" sz="1467" dirty="0">
                <a:solidFill>
                  <a:srgbClr val="FFFFFF"/>
                </a:solidFill>
                <a:latin typeface="微软雅黑" panose="020B0503020204020204" pitchFamily="34" charset="-122"/>
                <a:ea typeface="微软雅黑" panose="020B0503020204020204" pitchFamily="34" charset="-122"/>
              </a:rPr>
              <a:t>年</a:t>
            </a:r>
            <a:r>
              <a:rPr lang="en-US" altLang="zh-CN" sz="1467" dirty="0">
                <a:solidFill>
                  <a:srgbClr val="FFFFFF"/>
                </a:solidFill>
                <a:latin typeface="微软雅黑" panose="020B0503020204020204" pitchFamily="34" charset="-122"/>
                <a:ea typeface="微软雅黑" panose="020B0503020204020204" pitchFamily="34" charset="-122"/>
              </a:rPr>
              <a:t>6</a:t>
            </a:r>
            <a:r>
              <a:rPr lang="zh-CN" altLang="en-US" sz="1467" dirty="0">
                <a:solidFill>
                  <a:srgbClr val="FFFFFF"/>
                </a:solidFill>
                <a:latin typeface="微软雅黑" panose="020B0503020204020204" pitchFamily="34" charset="-122"/>
                <a:ea typeface="微软雅黑" panose="020B0503020204020204" pitchFamily="34" charset="-122"/>
              </a:rPr>
              <a:t>月，教育部印发</a:t>
            </a:r>
            <a:r>
              <a:rPr lang="en-US" altLang="zh-CN" sz="1467" dirty="0">
                <a:solidFill>
                  <a:srgbClr val="FFFFFF"/>
                </a:solidFill>
                <a:latin typeface="微软雅黑" panose="020B0503020204020204" pitchFamily="34" charset="-122"/>
                <a:ea typeface="微软雅黑" panose="020B0503020204020204" pitchFamily="34" charset="-122"/>
              </a:rPr>
              <a:t>《</a:t>
            </a:r>
            <a:r>
              <a:rPr lang="zh-CN" altLang="en-US" sz="1467" dirty="0">
                <a:solidFill>
                  <a:srgbClr val="FFFFFF"/>
                </a:solidFill>
                <a:latin typeface="微软雅黑" panose="020B0503020204020204" pitchFamily="34" charset="-122"/>
                <a:ea typeface="微软雅黑" panose="020B0503020204020204" pitchFamily="34" charset="-122"/>
              </a:rPr>
              <a:t>教育信息化“十三五”规划</a:t>
            </a:r>
            <a:r>
              <a:rPr lang="en-US" altLang="zh-CN" sz="1467" dirty="0">
                <a:solidFill>
                  <a:srgbClr val="FFFFFF"/>
                </a:solidFill>
                <a:latin typeface="微软雅黑" panose="020B0503020204020204" pitchFamily="34" charset="-122"/>
                <a:ea typeface="微软雅黑" panose="020B0503020204020204" pitchFamily="34" charset="-122"/>
              </a:rPr>
              <a:t>》</a:t>
            </a:r>
            <a:r>
              <a:rPr lang="zh-CN" altLang="en-US" sz="1467" dirty="0">
                <a:solidFill>
                  <a:srgbClr val="FFFFFF"/>
                </a:solidFill>
                <a:latin typeface="微软雅黑" panose="020B0503020204020204" pitchFamily="34" charset="-122"/>
                <a:ea typeface="微软雅黑" panose="020B0503020204020204" pitchFamily="34" charset="-122"/>
              </a:rPr>
              <a:t>，提出坚持深化应用。要通过深化应用释放信息技术对教育教学改革和发展的作用。应用是信息技术与教学、管理的结合点，也是教育信息化的生命力；</a:t>
            </a:r>
            <a:endParaRPr lang="en-US" altLang="zh-CN" sz="1467" dirty="0">
              <a:solidFill>
                <a:srgbClr val="FFFFFF"/>
              </a:solidFill>
              <a:latin typeface="微软雅黑" panose="020B0503020204020204" pitchFamily="34" charset="-122"/>
              <a:ea typeface="微软雅黑" panose="020B0503020204020204" pitchFamily="34" charset="-122"/>
            </a:endParaRPr>
          </a:p>
          <a:p>
            <a:pPr marL="228594" indent="-228594" defTabSz="1219110">
              <a:lnSpc>
                <a:spcPct val="150000"/>
              </a:lnSpc>
              <a:buFont typeface="Arial" panose="020B0604020202020204" pitchFamily="34" charset="0"/>
              <a:buChar char="•"/>
            </a:pPr>
            <a:r>
              <a:rPr lang="en-US" altLang="zh-CN" sz="1467" dirty="0">
                <a:solidFill>
                  <a:srgbClr val="FFFFFF"/>
                </a:solidFill>
                <a:latin typeface="微软雅黑" panose="020B0503020204020204" pitchFamily="34" charset="-122"/>
                <a:ea typeface="微软雅黑" panose="020B0503020204020204" pitchFamily="34" charset="-122"/>
              </a:rPr>
              <a:t>2018</a:t>
            </a:r>
            <a:r>
              <a:rPr lang="zh-CN" altLang="en-US" sz="1467" dirty="0">
                <a:solidFill>
                  <a:srgbClr val="FFFFFF"/>
                </a:solidFill>
                <a:latin typeface="微软雅黑" panose="020B0503020204020204" pitchFamily="34" charset="-122"/>
                <a:ea typeface="微软雅黑" panose="020B0503020204020204" pitchFamily="34" charset="-122"/>
              </a:rPr>
              <a:t>年</a:t>
            </a:r>
            <a:r>
              <a:rPr lang="en-US" altLang="zh-CN" sz="1467" dirty="0">
                <a:solidFill>
                  <a:srgbClr val="FFFFFF"/>
                </a:solidFill>
                <a:latin typeface="微软雅黑" panose="020B0503020204020204" pitchFamily="34" charset="-122"/>
                <a:ea typeface="微软雅黑" panose="020B0503020204020204" pitchFamily="34" charset="-122"/>
              </a:rPr>
              <a:t>4</a:t>
            </a:r>
            <a:r>
              <a:rPr lang="zh-CN" altLang="en-US" sz="1467" dirty="0">
                <a:solidFill>
                  <a:srgbClr val="FFFFFF"/>
                </a:solidFill>
                <a:latin typeface="微软雅黑" panose="020B0503020204020204" pitchFamily="34" charset="-122"/>
                <a:ea typeface="微软雅黑" panose="020B0503020204020204" pitchFamily="34" charset="-122"/>
              </a:rPr>
              <a:t>月，教育部</a:t>
            </a:r>
            <a:r>
              <a:rPr lang="zh-CN" altLang="zh-CN" sz="1467" dirty="0">
                <a:solidFill>
                  <a:srgbClr val="FFFFFF"/>
                </a:solidFill>
                <a:latin typeface="微软雅黑" panose="020B0503020204020204" pitchFamily="34" charset="-122"/>
                <a:ea typeface="微软雅黑" panose="020B0503020204020204" pitchFamily="34" charset="-122"/>
              </a:rPr>
              <a:t>在《教育信息化</a:t>
            </a:r>
            <a:r>
              <a:rPr lang="en-US" altLang="zh-CN" sz="1467" dirty="0">
                <a:solidFill>
                  <a:srgbClr val="FFFFFF"/>
                </a:solidFill>
                <a:latin typeface="微软雅黑" panose="020B0503020204020204" pitchFamily="34" charset="-122"/>
                <a:ea typeface="微软雅黑" panose="020B0503020204020204" pitchFamily="34" charset="-122"/>
              </a:rPr>
              <a:t>2.0</a:t>
            </a:r>
            <a:r>
              <a:rPr lang="zh-CN" altLang="zh-CN" sz="1467" dirty="0">
                <a:solidFill>
                  <a:srgbClr val="FFFFFF"/>
                </a:solidFill>
                <a:latin typeface="微软雅黑" panose="020B0503020204020204" pitchFamily="34" charset="-122"/>
                <a:ea typeface="微软雅黑" panose="020B0503020204020204" pitchFamily="34" charset="-122"/>
              </a:rPr>
              <a:t>行动计划》指出要持续推动信息技术与教育深度融合，促进教育信息化从融合应用向创新发展的高阶演进</a:t>
            </a:r>
            <a:r>
              <a:rPr lang="zh-CN" altLang="en-US" sz="1467" dirty="0">
                <a:solidFill>
                  <a:srgbClr val="FFFFFF"/>
                </a:solidFill>
                <a:latin typeface="微软雅黑" panose="020B0503020204020204" pitchFamily="34" charset="-122"/>
                <a:ea typeface="微软雅黑" panose="020B0503020204020204" pitchFamily="34" charset="-122"/>
              </a:rPr>
              <a:t>；</a:t>
            </a:r>
            <a:endParaRPr lang="en-US" altLang="zh-CN" sz="1467" dirty="0">
              <a:solidFill>
                <a:srgbClr val="FFFFFF"/>
              </a:solidFill>
              <a:latin typeface="微软雅黑" panose="020B0503020204020204" pitchFamily="34" charset="-122"/>
              <a:ea typeface="微软雅黑" panose="020B0503020204020204" pitchFamily="34" charset="-122"/>
            </a:endParaRPr>
          </a:p>
          <a:p>
            <a:pPr marL="228594" indent="-228594" defTabSz="1219110">
              <a:lnSpc>
                <a:spcPct val="150000"/>
              </a:lnSpc>
              <a:buFont typeface="Arial" panose="020B0604020202020204" pitchFamily="34" charset="0"/>
              <a:buChar char="•"/>
            </a:pPr>
            <a:r>
              <a:rPr lang="en-US" altLang="zh-CN" sz="1467" dirty="0">
                <a:solidFill>
                  <a:srgbClr val="FFFFFF"/>
                </a:solidFill>
                <a:latin typeface="微软雅黑" panose="020B0503020204020204" pitchFamily="34" charset="-122"/>
                <a:ea typeface="微软雅黑" panose="020B0503020204020204" pitchFamily="34" charset="-122"/>
              </a:rPr>
              <a:t>2019</a:t>
            </a:r>
            <a:r>
              <a:rPr lang="zh-CN" altLang="en-US" sz="1467" dirty="0">
                <a:solidFill>
                  <a:srgbClr val="FFFFFF"/>
                </a:solidFill>
                <a:latin typeface="微软雅黑" panose="020B0503020204020204" pitchFamily="34" charset="-122"/>
                <a:ea typeface="微软雅黑" panose="020B0503020204020204" pitchFamily="34" charset="-122"/>
              </a:rPr>
              <a:t>年</a:t>
            </a:r>
            <a:r>
              <a:rPr lang="en-US" altLang="zh-CN" sz="1467" dirty="0">
                <a:solidFill>
                  <a:srgbClr val="FFFFFF"/>
                </a:solidFill>
                <a:latin typeface="微软雅黑" panose="020B0503020204020204" pitchFamily="34" charset="-122"/>
                <a:ea typeface="微软雅黑" panose="020B0503020204020204" pitchFamily="34" charset="-122"/>
              </a:rPr>
              <a:t>1</a:t>
            </a:r>
            <a:r>
              <a:rPr lang="zh-CN" altLang="en-US" sz="1467" dirty="0">
                <a:solidFill>
                  <a:srgbClr val="FFFFFF"/>
                </a:solidFill>
                <a:latin typeface="微软雅黑" panose="020B0503020204020204" pitchFamily="34" charset="-122"/>
                <a:ea typeface="微软雅黑" panose="020B0503020204020204" pitchFamily="34" charset="-122"/>
              </a:rPr>
              <a:t>月，国家标准</a:t>
            </a:r>
            <a:r>
              <a:rPr lang="en-US" altLang="zh-CN" sz="1467" dirty="0">
                <a:solidFill>
                  <a:srgbClr val="FFFFFF"/>
                </a:solidFill>
                <a:latin typeface="微软雅黑" panose="020B0503020204020204" pitchFamily="34" charset="-122"/>
                <a:ea typeface="微软雅黑" panose="020B0503020204020204" pitchFamily="34" charset="-122"/>
              </a:rPr>
              <a:t>《</a:t>
            </a:r>
            <a:r>
              <a:rPr lang="zh-CN" altLang="en-US" sz="1467" dirty="0">
                <a:solidFill>
                  <a:srgbClr val="FFFFFF"/>
                </a:solidFill>
                <a:latin typeface="微软雅黑" panose="020B0503020204020204" pitchFamily="34" charset="-122"/>
                <a:ea typeface="微软雅黑" panose="020B0503020204020204" pitchFamily="34" charset="-122"/>
              </a:rPr>
              <a:t>智慧校园总体框架</a:t>
            </a:r>
            <a:r>
              <a:rPr lang="en-US" altLang="zh-CN" sz="1467" dirty="0">
                <a:solidFill>
                  <a:srgbClr val="FFFFFF"/>
                </a:solidFill>
                <a:latin typeface="微软雅黑" panose="020B0503020204020204" pitchFamily="34" charset="-122"/>
                <a:ea typeface="微软雅黑" panose="020B0503020204020204" pitchFamily="34" charset="-122"/>
              </a:rPr>
              <a:t>》</a:t>
            </a:r>
            <a:r>
              <a:rPr lang="zh-CN" altLang="en-US" sz="1467" dirty="0">
                <a:solidFill>
                  <a:srgbClr val="FFFFFF"/>
                </a:solidFill>
                <a:latin typeface="微软雅黑" panose="020B0503020204020204" pitchFamily="34" charset="-122"/>
                <a:ea typeface="微软雅黑" panose="020B0503020204020204" pitchFamily="34" charset="-122"/>
              </a:rPr>
              <a:t>中规定了智慧校园建设的总体框架包括智慧教学环境、智慧教学资源、智慧校园管理、智慧校园服务、信息安全体系等系统架构及基本要求</a:t>
            </a:r>
            <a:r>
              <a:rPr lang="zh-CN" altLang="zh-CN" sz="1467" dirty="0">
                <a:solidFill>
                  <a:srgbClr val="FFFFFF"/>
                </a:solidFill>
                <a:latin typeface="微软雅黑" panose="020B0503020204020204" pitchFamily="34" charset="-122"/>
                <a:ea typeface="微软雅黑" panose="020B0503020204020204" pitchFamily="34" charset="-122"/>
              </a:rPr>
              <a:t>。</a:t>
            </a:r>
          </a:p>
        </p:txBody>
      </p:sp>
      <p:pic>
        <p:nvPicPr>
          <p:cNvPr id="27"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11424" y="3284699"/>
            <a:ext cx="2409077" cy="3190307"/>
          </a:xfrm>
          <a:prstGeom prst="rect">
            <a:avLst/>
          </a:prstGeom>
          <a:noFill/>
          <a:ln w="9525">
            <a:solidFill>
              <a:schemeClr val="bg1"/>
            </a:solidFill>
            <a:miter lim="800000"/>
            <a:headEnd/>
            <a:tailEnd/>
          </a:ln>
          <a:effectLst>
            <a:outerShdw blurRad="63500" sx="102000" sy="102000" algn="ctr" rotWithShape="0">
              <a:prstClr val="black">
                <a:alpha val="40000"/>
              </a:prstClr>
            </a:outerShdw>
          </a:effectLst>
          <a:extLst>
            <a:ext uri="{909E8E84-426E-40DD-AFC4-6F175D3DCCD1}">
              <a14:hiddenFill xmlns:a14="http://schemas.microsoft.com/office/drawing/2010/main">
                <a:solidFill>
                  <a:schemeClr val="accent1"/>
                </a:solidFill>
              </a14:hiddenFill>
            </a:ext>
          </a:extLst>
        </p:spPr>
      </p:pic>
      <p:pic>
        <p:nvPicPr>
          <p:cNvPr id="28" name="Picture 2" descr="D:\文教卫解决方案\PPT素材\timg1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95967" y="3256483"/>
            <a:ext cx="2430384" cy="3218523"/>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9" name="图片 28"/>
          <p:cNvPicPr/>
          <p:nvPr/>
        </p:nvPicPr>
        <p:blipFill>
          <a:blip r:embed="rId6" cstate="print">
            <a:extLst>
              <a:ext uri="{28A0092B-C50C-407E-A947-70E740481C1C}">
                <a14:useLocalDpi xmlns:a14="http://schemas.microsoft.com/office/drawing/2010/main" val="0"/>
              </a:ext>
            </a:extLst>
          </a:blip>
          <a:stretch>
            <a:fillRect/>
          </a:stretch>
        </p:blipFill>
        <p:spPr>
          <a:xfrm>
            <a:off x="8867188" y="3256483"/>
            <a:ext cx="2409077" cy="3218523"/>
          </a:xfrm>
          <a:prstGeom prst="rect">
            <a:avLst/>
          </a:prstGeom>
          <a:effectLst>
            <a:outerShdw blurRad="63500" sx="102000" sy="102000" algn="ctr" rotWithShape="0">
              <a:prstClr val="black">
                <a:alpha val="40000"/>
              </a:prstClr>
            </a:outerShdw>
          </a:effectLst>
        </p:spPr>
      </p:pic>
      <p:sp>
        <p:nvSpPr>
          <p:cNvPr id="30" name="Text Placeholder 2"/>
          <p:cNvSpPr txBox="1">
            <a:spLocks/>
          </p:cNvSpPr>
          <p:nvPr/>
        </p:nvSpPr>
        <p:spPr>
          <a:xfrm>
            <a:off x="1020207" y="6491452"/>
            <a:ext cx="2152011" cy="307776"/>
          </a:xfrm>
          <a:prstGeom prst="rect">
            <a:avLst/>
          </a:prstGeom>
        </p:spPr>
        <p:txBody>
          <a:bodyPr anchor="t"/>
          <a:lstStyle>
            <a:lvl1pPr marL="0" indent="0" algn="ctr" defTabSz="914400" rtl="0" eaLnBrk="1" latinLnBrk="0" hangingPunct="1">
              <a:lnSpc>
                <a:spcPct val="60000"/>
              </a:lnSpc>
              <a:spcBef>
                <a:spcPts val="1000"/>
              </a:spcBef>
              <a:buFont typeface="Arial" panose="020B0604020202020204" pitchFamily="34" charset="0"/>
              <a:buNone/>
              <a:defRPr sz="1800" b="0" i="0" kern="1200">
                <a:solidFill>
                  <a:schemeClr val="tx1"/>
                </a:solidFill>
                <a:latin typeface="SF UI Display Thin" charset="0"/>
                <a:ea typeface="SF UI Display Thin" charset="0"/>
                <a:cs typeface="SF UI Display Thin"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1219170">
              <a:lnSpc>
                <a:spcPct val="70000"/>
              </a:lnSpc>
              <a:spcBef>
                <a:spcPts val="533"/>
              </a:spcBef>
            </a:pPr>
            <a:r>
              <a:rPr lang="zh-CN" altLang="en-US" sz="1333" dirty="0">
                <a:solidFill>
                  <a:srgbClr val="FFFFFF"/>
                </a:solidFill>
                <a:latin typeface="Microsoft YaHei" charset="-122"/>
                <a:ea typeface="Microsoft YaHei" charset="-122"/>
                <a:cs typeface="Microsoft YaHei" charset="-122"/>
              </a:rPr>
              <a:t>教育信息化</a:t>
            </a:r>
            <a:r>
              <a:rPr lang="en-US" altLang="zh-CN" sz="1333" dirty="0">
                <a:solidFill>
                  <a:srgbClr val="FFFFFF"/>
                </a:solidFill>
                <a:latin typeface="Microsoft YaHei" charset="-122"/>
                <a:ea typeface="Microsoft YaHei" charset="-122"/>
                <a:cs typeface="Microsoft YaHei" charset="-122"/>
              </a:rPr>
              <a:t>2.0</a:t>
            </a:r>
            <a:r>
              <a:rPr lang="zh-CN" altLang="en-US" sz="1333" dirty="0">
                <a:solidFill>
                  <a:srgbClr val="FFFFFF"/>
                </a:solidFill>
                <a:latin typeface="Microsoft YaHei" charset="-122"/>
                <a:ea typeface="Microsoft YaHei" charset="-122"/>
                <a:cs typeface="Microsoft YaHei" charset="-122"/>
              </a:rPr>
              <a:t>行动计划</a:t>
            </a:r>
            <a:endParaRPr lang="en-US" sz="1333" dirty="0">
              <a:solidFill>
                <a:srgbClr val="FFFFFF"/>
              </a:solidFill>
              <a:latin typeface="Microsoft YaHei" charset="-122"/>
              <a:ea typeface="Microsoft YaHei" charset="-122"/>
              <a:cs typeface="Microsoft YaHei" charset="-122"/>
            </a:endParaRPr>
          </a:p>
        </p:txBody>
      </p:sp>
      <p:sp>
        <p:nvSpPr>
          <p:cNvPr id="31" name="Text Placeholder 2"/>
          <p:cNvSpPr txBox="1">
            <a:spLocks/>
          </p:cNvSpPr>
          <p:nvPr/>
        </p:nvSpPr>
        <p:spPr>
          <a:xfrm>
            <a:off x="4909336" y="6491452"/>
            <a:ext cx="2152011" cy="307776"/>
          </a:xfrm>
          <a:prstGeom prst="rect">
            <a:avLst/>
          </a:prstGeom>
        </p:spPr>
        <p:txBody>
          <a:bodyPr anchor="t"/>
          <a:lstStyle>
            <a:lvl1pPr marL="0" indent="0" algn="ctr" defTabSz="914400" rtl="0" eaLnBrk="1" latinLnBrk="0" hangingPunct="1">
              <a:lnSpc>
                <a:spcPct val="60000"/>
              </a:lnSpc>
              <a:spcBef>
                <a:spcPts val="1000"/>
              </a:spcBef>
              <a:buFont typeface="Arial" panose="020B0604020202020204" pitchFamily="34" charset="0"/>
              <a:buNone/>
              <a:defRPr sz="1800" b="0" i="0" kern="1200">
                <a:solidFill>
                  <a:schemeClr val="tx1"/>
                </a:solidFill>
                <a:latin typeface="SF UI Display Thin" charset="0"/>
                <a:ea typeface="SF UI Display Thin" charset="0"/>
                <a:cs typeface="SF UI Display Thin"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1219170">
              <a:lnSpc>
                <a:spcPct val="70000"/>
              </a:lnSpc>
              <a:spcBef>
                <a:spcPts val="533"/>
              </a:spcBef>
            </a:pPr>
            <a:r>
              <a:rPr lang="zh-CN" altLang="en-US" sz="1333" dirty="0">
                <a:solidFill>
                  <a:srgbClr val="FFFFFF"/>
                </a:solidFill>
                <a:latin typeface="Microsoft YaHei" charset="-122"/>
                <a:ea typeface="Microsoft YaHei" charset="-122"/>
                <a:cs typeface="Microsoft YaHei" charset="-122"/>
              </a:rPr>
              <a:t>教育信息化十三五规划</a:t>
            </a:r>
            <a:endParaRPr lang="en-US" sz="1333" dirty="0">
              <a:solidFill>
                <a:srgbClr val="FFFFFF"/>
              </a:solidFill>
              <a:latin typeface="Microsoft YaHei" charset="-122"/>
              <a:ea typeface="Microsoft YaHei" charset="-122"/>
              <a:cs typeface="Microsoft YaHei" charset="-122"/>
            </a:endParaRPr>
          </a:p>
        </p:txBody>
      </p:sp>
      <p:sp>
        <p:nvSpPr>
          <p:cNvPr id="32" name="Text Placeholder 2"/>
          <p:cNvSpPr txBox="1">
            <a:spLocks/>
          </p:cNvSpPr>
          <p:nvPr/>
        </p:nvSpPr>
        <p:spPr>
          <a:xfrm>
            <a:off x="8995721" y="6491452"/>
            <a:ext cx="2152011" cy="307776"/>
          </a:xfrm>
          <a:prstGeom prst="rect">
            <a:avLst/>
          </a:prstGeom>
        </p:spPr>
        <p:txBody>
          <a:bodyPr anchor="t"/>
          <a:lstStyle>
            <a:lvl1pPr marL="0" indent="0" algn="ctr" defTabSz="914400" rtl="0" eaLnBrk="1" latinLnBrk="0" hangingPunct="1">
              <a:lnSpc>
                <a:spcPct val="60000"/>
              </a:lnSpc>
              <a:spcBef>
                <a:spcPts val="1000"/>
              </a:spcBef>
              <a:buFont typeface="Arial" panose="020B0604020202020204" pitchFamily="34" charset="0"/>
              <a:buNone/>
              <a:defRPr sz="1800" b="0" i="0" kern="1200">
                <a:solidFill>
                  <a:schemeClr val="tx1"/>
                </a:solidFill>
                <a:latin typeface="SF UI Display Thin" charset="0"/>
                <a:ea typeface="SF UI Display Thin" charset="0"/>
                <a:cs typeface="SF UI Display Thin"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1219170">
              <a:lnSpc>
                <a:spcPct val="70000"/>
              </a:lnSpc>
              <a:spcBef>
                <a:spcPts val="533"/>
              </a:spcBef>
            </a:pPr>
            <a:r>
              <a:rPr lang="zh-CN" altLang="en-US" sz="1333" dirty="0">
                <a:solidFill>
                  <a:srgbClr val="FFFFFF"/>
                </a:solidFill>
                <a:latin typeface="Microsoft YaHei" charset="-122"/>
                <a:ea typeface="Microsoft YaHei" charset="-122"/>
                <a:cs typeface="Microsoft YaHei" charset="-122"/>
              </a:rPr>
              <a:t>智慧校园总体框架</a:t>
            </a:r>
            <a:endParaRPr lang="en-US" sz="1333" dirty="0">
              <a:solidFill>
                <a:srgbClr val="FFFFFF"/>
              </a:solidFill>
              <a:latin typeface="Microsoft YaHei" charset="-122"/>
              <a:ea typeface="Microsoft YaHei" charset="-122"/>
              <a:cs typeface="Microsoft YaHei" charset="-122"/>
            </a:endParaRPr>
          </a:p>
        </p:txBody>
      </p:sp>
    </p:spTree>
    <p:extLst>
      <p:ext uri="{BB962C8B-B14F-4D97-AF65-F5344CB8AC3E}">
        <p14:creationId xmlns:p14="http://schemas.microsoft.com/office/powerpoint/2010/main" val="8235396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智慧校园</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智慧校园总体框架 </a:t>
            </a:r>
            <a:r>
              <a:rPr lang="en-US" altLang="zh-CN" sz="2400"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2" name="文本框 1"/>
          <p:cNvSpPr txBox="1"/>
          <p:nvPr/>
        </p:nvSpPr>
        <p:spPr>
          <a:xfrm>
            <a:off x="675976" y="2099192"/>
            <a:ext cx="471989" cy="3197350"/>
          </a:xfrm>
          <a:prstGeom prst="rect">
            <a:avLst/>
          </a:prstGeom>
          <a:noFill/>
        </p:spPr>
        <p:txBody>
          <a:bodyPr vert="eaVert" wrap="none" rtlCol="0">
            <a:spAutoFit/>
          </a:bodyPr>
          <a:lstStyle/>
          <a:p>
            <a:pPr defTabSz="1219110"/>
            <a:r>
              <a:rPr lang="zh-CN" altLang="en-US" sz="1867" dirty="0">
                <a:solidFill>
                  <a:prstClr val="white"/>
                </a:solidFill>
                <a:latin typeface="微软雅黑" panose="020B0503020204020204" pitchFamily="34" charset="-122"/>
                <a:ea typeface="微软雅黑" panose="020B0503020204020204" pitchFamily="34" charset="-122"/>
              </a:rPr>
              <a:t>智慧校园技术规范与保障体系</a:t>
            </a:r>
          </a:p>
        </p:txBody>
      </p:sp>
      <p:sp>
        <p:nvSpPr>
          <p:cNvPr id="5" name="矩形 4"/>
          <p:cNvSpPr/>
          <p:nvPr/>
        </p:nvSpPr>
        <p:spPr>
          <a:xfrm>
            <a:off x="1391478" y="1197216"/>
            <a:ext cx="1344149" cy="984064"/>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a:solidFill>
                  <a:prstClr val="white"/>
                </a:solidFill>
                <a:latin typeface="微软雅黑" panose="020B0503020204020204" pitchFamily="34" charset="-122"/>
                <a:ea typeface="微软雅黑" panose="020B0503020204020204" pitchFamily="34" charset="-122"/>
              </a:rPr>
              <a:t>智慧终端</a:t>
            </a:r>
            <a:endParaRPr lang="en-US" altLang="zh-CN" sz="1467">
              <a:solidFill>
                <a:prstClr val="white"/>
              </a:solidFill>
              <a:latin typeface="微软雅黑" panose="020B0503020204020204" pitchFamily="34" charset="-122"/>
              <a:ea typeface="微软雅黑" panose="020B0503020204020204" pitchFamily="34" charset="-122"/>
            </a:endParaRPr>
          </a:p>
          <a:p>
            <a:pPr algn="ctr" defTabSz="1219110"/>
            <a:r>
              <a:rPr lang="zh-CN" altLang="en-US" sz="1467">
                <a:solidFill>
                  <a:prstClr val="white"/>
                </a:solidFill>
                <a:latin typeface="微软雅黑" panose="020B0503020204020204" pitchFamily="34" charset="-122"/>
                <a:ea typeface="微软雅黑" panose="020B0503020204020204" pitchFamily="34" charset="-122"/>
              </a:rPr>
              <a:t>（门户信息）</a:t>
            </a:r>
            <a:endParaRPr lang="zh-CN" altLang="en-US" sz="1467">
              <a:solidFill>
                <a:prstClr val="white"/>
              </a:solidFill>
              <a:latin typeface="Calibri" panose="020F0502020204030204"/>
              <a:ea typeface="等线" panose="02010600030101010101" pitchFamily="2" charset="-122"/>
            </a:endParaRPr>
          </a:p>
        </p:txBody>
      </p:sp>
      <p:sp>
        <p:nvSpPr>
          <p:cNvPr id="26" name="矩形 25"/>
          <p:cNvSpPr/>
          <p:nvPr/>
        </p:nvSpPr>
        <p:spPr>
          <a:xfrm>
            <a:off x="2802123" y="1197216"/>
            <a:ext cx="8057733" cy="984064"/>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Calibri" panose="020F0502020204030204"/>
              <a:ea typeface="等线" panose="02010600030101010101" pitchFamily="2" charset="-122"/>
            </a:endParaRPr>
          </a:p>
        </p:txBody>
      </p:sp>
      <p:sp>
        <p:nvSpPr>
          <p:cNvPr id="8" name="圆角矩形 7"/>
          <p:cNvSpPr/>
          <p:nvPr/>
        </p:nvSpPr>
        <p:spPr>
          <a:xfrm>
            <a:off x="2994145" y="1275384"/>
            <a:ext cx="7724761" cy="38404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28" name="圆角矩形 27"/>
          <p:cNvSpPr/>
          <p:nvPr/>
        </p:nvSpPr>
        <p:spPr>
          <a:xfrm>
            <a:off x="2994145" y="1734153"/>
            <a:ext cx="7724761" cy="38404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29" name="KSO_Shape"/>
          <p:cNvSpPr>
            <a:spLocks/>
          </p:cNvSpPr>
          <p:nvPr/>
        </p:nvSpPr>
        <p:spPr bwMode="auto">
          <a:xfrm flipH="1">
            <a:off x="3267702" y="1312459"/>
            <a:ext cx="129845" cy="309893"/>
          </a:xfrm>
          <a:custGeom>
            <a:avLst/>
            <a:gdLst/>
            <a:ahLst/>
            <a:cxnLst/>
            <a:rect l="0" t="0" r="r" b="b"/>
            <a:pathLst>
              <a:path w="1169988" h="3163888">
                <a:moveTo>
                  <a:pt x="147637" y="1454150"/>
                </a:moveTo>
                <a:lnTo>
                  <a:pt x="159048" y="1463037"/>
                </a:lnTo>
                <a:lnTo>
                  <a:pt x="171410" y="1472241"/>
                </a:lnTo>
                <a:lnTo>
                  <a:pt x="184405" y="1481445"/>
                </a:lnTo>
                <a:lnTo>
                  <a:pt x="197718" y="1490014"/>
                </a:lnTo>
                <a:lnTo>
                  <a:pt x="211665" y="1498584"/>
                </a:lnTo>
                <a:lnTo>
                  <a:pt x="225611" y="1506518"/>
                </a:lnTo>
                <a:lnTo>
                  <a:pt x="239875" y="1514135"/>
                </a:lnTo>
                <a:lnTo>
                  <a:pt x="254455" y="1521753"/>
                </a:lnTo>
                <a:lnTo>
                  <a:pt x="269670" y="1528735"/>
                </a:lnTo>
                <a:lnTo>
                  <a:pt x="282031" y="1534448"/>
                </a:lnTo>
                <a:lnTo>
                  <a:pt x="294393" y="1539843"/>
                </a:lnTo>
                <a:lnTo>
                  <a:pt x="307389" y="1544922"/>
                </a:lnTo>
                <a:lnTo>
                  <a:pt x="320384" y="1549682"/>
                </a:lnTo>
                <a:lnTo>
                  <a:pt x="333697" y="1554443"/>
                </a:lnTo>
                <a:lnTo>
                  <a:pt x="347010" y="1559204"/>
                </a:lnTo>
                <a:lnTo>
                  <a:pt x="360639" y="1563647"/>
                </a:lnTo>
                <a:lnTo>
                  <a:pt x="374586" y="1567773"/>
                </a:lnTo>
                <a:lnTo>
                  <a:pt x="388532" y="1571582"/>
                </a:lnTo>
                <a:lnTo>
                  <a:pt x="402796" y="1575390"/>
                </a:lnTo>
                <a:lnTo>
                  <a:pt x="417376" y="1579199"/>
                </a:lnTo>
                <a:lnTo>
                  <a:pt x="432274" y="1582690"/>
                </a:lnTo>
                <a:lnTo>
                  <a:pt x="447171" y="1585864"/>
                </a:lnTo>
                <a:lnTo>
                  <a:pt x="462069" y="1589355"/>
                </a:lnTo>
                <a:lnTo>
                  <a:pt x="477283" y="1592212"/>
                </a:lnTo>
                <a:lnTo>
                  <a:pt x="493132" y="1595068"/>
                </a:lnTo>
                <a:lnTo>
                  <a:pt x="508980" y="1597607"/>
                </a:lnTo>
                <a:lnTo>
                  <a:pt x="524828" y="1599829"/>
                </a:lnTo>
                <a:lnTo>
                  <a:pt x="541628" y="1602050"/>
                </a:lnTo>
                <a:lnTo>
                  <a:pt x="557793" y="1603955"/>
                </a:lnTo>
                <a:lnTo>
                  <a:pt x="579981" y="1606494"/>
                </a:lnTo>
                <a:lnTo>
                  <a:pt x="603119" y="1608398"/>
                </a:lnTo>
                <a:lnTo>
                  <a:pt x="625941" y="1610302"/>
                </a:lnTo>
                <a:lnTo>
                  <a:pt x="649713" y="1611572"/>
                </a:lnTo>
                <a:lnTo>
                  <a:pt x="673486" y="1612841"/>
                </a:lnTo>
                <a:lnTo>
                  <a:pt x="697892" y="1613476"/>
                </a:lnTo>
                <a:lnTo>
                  <a:pt x="722933" y="1614111"/>
                </a:lnTo>
                <a:lnTo>
                  <a:pt x="748290" y="1614428"/>
                </a:lnTo>
                <a:lnTo>
                  <a:pt x="775866" y="1614111"/>
                </a:lnTo>
                <a:lnTo>
                  <a:pt x="803442" y="1613476"/>
                </a:lnTo>
                <a:lnTo>
                  <a:pt x="831652" y="1612524"/>
                </a:lnTo>
                <a:lnTo>
                  <a:pt x="859863" y="1611572"/>
                </a:lnTo>
                <a:lnTo>
                  <a:pt x="865568" y="1610937"/>
                </a:lnTo>
                <a:lnTo>
                  <a:pt x="871273" y="1610302"/>
                </a:lnTo>
                <a:lnTo>
                  <a:pt x="876979" y="1609668"/>
                </a:lnTo>
                <a:lnTo>
                  <a:pt x="882367" y="1608398"/>
                </a:lnTo>
                <a:lnTo>
                  <a:pt x="887756" y="1607128"/>
                </a:lnTo>
                <a:lnTo>
                  <a:pt x="892827" y="1605859"/>
                </a:lnTo>
                <a:lnTo>
                  <a:pt x="898215" y="1603955"/>
                </a:lnTo>
                <a:lnTo>
                  <a:pt x="903287" y="1602368"/>
                </a:lnTo>
                <a:lnTo>
                  <a:pt x="903287" y="1788354"/>
                </a:lnTo>
                <a:lnTo>
                  <a:pt x="903287" y="2990915"/>
                </a:lnTo>
                <a:lnTo>
                  <a:pt x="902970" y="2999802"/>
                </a:lnTo>
                <a:lnTo>
                  <a:pt x="902336" y="3008688"/>
                </a:lnTo>
                <a:lnTo>
                  <a:pt x="901068" y="3017258"/>
                </a:lnTo>
                <a:lnTo>
                  <a:pt x="899800" y="3026144"/>
                </a:lnTo>
                <a:lnTo>
                  <a:pt x="897899" y="3034396"/>
                </a:lnTo>
                <a:lnTo>
                  <a:pt x="895363" y="3042331"/>
                </a:lnTo>
                <a:lnTo>
                  <a:pt x="892827" y="3050583"/>
                </a:lnTo>
                <a:lnTo>
                  <a:pt x="889657" y="3058200"/>
                </a:lnTo>
                <a:lnTo>
                  <a:pt x="886171" y="3065817"/>
                </a:lnTo>
                <a:lnTo>
                  <a:pt x="882367" y="3073434"/>
                </a:lnTo>
                <a:lnTo>
                  <a:pt x="878247" y="3080417"/>
                </a:lnTo>
                <a:lnTo>
                  <a:pt x="873809" y="3087716"/>
                </a:lnTo>
                <a:lnTo>
                  <a:pt x="869055" y="3094381"/>
                </a:lnTo>
                <a:lnTo>
                  <a:pt x="863666" y="3101047"/>
                </a:lnTo>
                <a:lnTo>
                  <a:pt x="858278" y="3107394"/>
                </a:lnTo>
                <a:lnTo>
                  <a:pt x="852572" y="3113107"/>
                </a:lnTo>
                <a:lnTo>
                  <a:pt x="846550" y="3118820"/>
                </a:lnTo>
                <a:lnTo>
                  <a:pt x="840527" y="3124215"/>
                </a:lnTo>
                <a:lnTo>
                  <a:pt x="833871" y="3129294"/>
                </a:lnTo>
                <a:lnTo>
                  <a:pt x="827215" y="3134054"/>
                </a:lnTo>
                <a:lnTo>
                  <a:pt x="820242" y="3139132"/>
                </a:lnTo>
                <a:lnTo>
                  <a:pt x="812951" y="3143258"/>
                </a:lnTo>
                <a:lnTo>
                  <a:pt x="805344" y="3147067"/>
                </a:lnTo>
                <a:lnTo>
                  <a:pt x="797737" y="3150241"/>
                </a:lnTo>
                <a:lnTo>
                  <a:pt x="789813" y="3153415"/>
                </a:lnTo>
                <a:lnTo>
                  <a:pt x="781889" y="3156271"/>
                </a:lnTo>
                <a:lnTo>
                  <a:pt x="773647" y="3158493"/>
                </a:lnTo>
                <a:lnTo>
                  <a:pt x="765406" y="3160397"/>
                </a:lnTo>
                <a:lnTo>
                  <a:pt x="757165" y="3161984"/>
                </a:lnTo>
                <a:lnTo>
                  <a:pt x="747973" y="3162936"/>
                </a:lnTo>
                <a:lnTo>
                  <a:pt x="739415" y="3163571"/>
                </a:lnTo>
                <a:lnTo>
                  <a:pt x="730540" y="3163888"/>
                </a:lnTo>
                <a:lnTo>
                  <a:pt x="721665" y="3163571"/>
                </a:lnTo>
                <a:lnTo>
                  <a:pt x="713107" y="3162936"/>
                </a:lnTo>
                <a:lnTo>
                  <a:pt x="704549" y="3161984"/>
                </a:lnTo>
                <a:lnTo>
                  <a:pt x="695673" y="3160397"/>
                </a:lnTo>
                <a:lnTo>
                  <a:pt x="687432" y="3158493"/>
                </a:lnTo>
                <a:lnTo>
                  <a:pt x="679191" y="3156271"/>
                </a:lnTo>
                <a:lnTo>
                  <a:pt x="671267" y="3153415"/>
                </a:lnTo>
                <a:lnTo>
                  <a:pt x="663343" y="3150241"/>
                </a:lnTo>
                <a:lnTo>
                  <a:pt x="655736" y="3147067"/>
                </a:lnTo>
                <a:lnTo>
                  <a:pt x="648446" y="3143258"/>
                </a:lnTo>
                <a:lnTo>
                  <a:pt x="640838" y="3139132"/>
                </a:lnTo>
                <a:lnTo>
                  <a:pt x="633865" y="3134054"/>
                </a:lnTo>
                <a:lnTo>
                  <a:pt x="627209" y="3129294"/>
                </a:lnTo>
                <a:lnTo>
                  <a:pt x="620869" y="3124215"/>
                </a:lnTo>
                <a:lnTo>
                  <a:pt x="614530" y="3118820"/>
                </a:lnTo>
                <a:lnTo>
                  <a:pt x="608508" y="3113107"/>
                </a:lnTo>
                <a:lnTo>
                  <a:pt x="602802" y="3107394"/>
                </a:lnTo>
                <a:lnTo>
                  <a:pt x="597414" y="3101047"/>
                </a:lnTo>
                <a:lnTo>
                  <a:pt x="592342" y="3094381"/>
                </a:lnTo>
                <a:lnTo>
                  <a:pt x="587271" y="3087716"/>
                </a:lnTo>
                <a:lnTo>
                  <a:pt x="582833" y="3080417"/>
                </a:lnTo>
                <a:lnTo>
                  <a:pt x="578713" y="3073434"/>
                </a:lnTo>
                <a:lnTo>
                  <a:pt x="574909" y="3065817"/>
                </a:lnTo>
                <a:lnTo>
                  <a:pt x="571422" y="3058200"/>
                </a:lnTo>
                <a:lnTo>
                  <a:pt x="568253" y="3050583"/>
                </a:lnTo>
                <a:lnTo>
                  <a:pt x="565717" y="3042331"/>
                </a:lnTo>
                <a:lnTo>
                  <a:pt x="563181" y="3034396"/>
                </a:lnTo>
                <a:lnTo>
                  <a:pt x="561280" y="3026144"/>
                </a:lnTo>
                <a:lnTo>
                  <a:pt x="560012" y="3017258"/>
                </a:lnTo>
                <a:lnTo>
                  <a:pt x="558744" y="3008688"/>
                </a:lnTo>
                <a:lnTo>
                  <a:pt x="558110" y="2999802"/>
                </a:lnTo>
                <a:lnTo>
                  <a:pt x="557793" y="2990915"/>
                </a:lnTo>
                <a:lnTo>
                  <a:pt x="557793" y="1896264"/>
                </a:lnTo>
                <a:lnTo>
                  <a:pt x="493132" y="1896264"/>
                </a:lnTo>
                <a:lnTo>
                  <a:pt x="493132" y="2990915"/>
                </a:lnTo>
                <a:lnTo>
                  <a:pt x="493132" y="2999802"/>
                </a:lnTo>
                <a:lnTo>
                  <a:pt x="492181" y="3008688"/>
                </a:lnTo>
                <a:lnTo>
                  <a:pt x="491230" y="3017258"/>
                </a:lnTo>
                <a:lnTo>
                  <a:pt x="489645" y="3026144"/>
                </a:lnTo>
                <a:lnTo>
                  <a:pt x="487743" y="3034396"/>
                </a:lnTo>
                <a:lnTo>
                  <a:pt x="485524" y="3042331"/>
                </a:lnTo>
                <a:lnTo>
                  <a:pt x="482672" y="3050583"/>
                </a:lnTo>
                <a:lnTo>
                  <a:pt x="479502" y="3058200"/>
                </a:lnTo>
                <a:lnTo>
                  <a:pt x="476015" y="3065817"/>
                </a:lnTo>
                <a:lnTo>
                  <a:pt x="472212" y="3073434"/>
                </a:lnTo>
                <a:lnTo>
                  <a:pt x="468091" y="3080417"/>
                </a:lnTo>
                <a:lnTo>
                  <a:pt x="463654" y="3087716"/>
                </a:lnTo>
                <a:lnTo>
                  <a:pt x="458899" y="3094381"/>
                </a:lnTo>
                <a:lnTo>
                  <a:pt x="453828" y="3101047"/>
                </a:lnTo>
                <a:lnTo>
                  <a:pt x="448439" y="3107394"/>
                </a:lnTo>
                <a:lnTo>
                  <a:pt x="442734" y="3113107"/>
                </a:lnTo>
                <a:lnTo>
                  <a:pt x="436711" y="3118820"/>
                </a:lnTo>
                <a:lnTo>
                  <a:pt x="430372" y="3124215"/>
                </a:lnTo>
                <a:lnTo>
                  <a:pt x="423716" y="3129294"/>
                </a:lnTo>
                <a:lnTo>
                  <a:pt x="416742" y="3134054"/>
                </a:lnTo>
                <a:lnTo>
                  <a:pt x="410086" y="3139132"/>
                </a:lnTo>
                <a:lnTo>
                  <a:pt x="402796" y="3143258"/>
                </a:lnTo>
                <a:lnTo>
                  <a:pt x="395189" y="3147067"/>
                </a:lnTo>
                <a:lnTo>
                  <a:pt x="387581" y="3150241"/>
                </a:lnTo>
                <a:lnTo>
                  <a:pt x="379974" y="3153415"/>
                </a:lnTo>
                <a:lnTo>
                  <a:pt x="372050" y="3156271"/>
                </a:lnTo>
                <a:lnTo>
                  <a:pt x="363492" y="3158493"/>
                </a:lnTo>
                <a:lnTo>
                  <a:pt x="355251" y="3160397"/>
                </a:lnTo>
                <a:lnTo>
                  <a:pt x="346693" y="3161984"/>
                </a:lnTo>
                <a:lnTo>
                  <a:pt x="338135" y="3162936"/>
                </a:lnTo>
                <a:lnTo>
                  <a:pt x="329576" y="3163571"/>
                </a:lnTo>
                <a:lnTo>
                  <a:pt x="320701" y="3163888"/>
                </a:lnTo>
                <a:lnTo>
                  <a:pt x="311509" y="3163571"/>
                </a:lnTo>
                <a:lnTo>
                  <a:pt x="302634" y="3162936"/>
                </a:lnTo>
                <a:lnTo>
                  <a:pt x="294076" y="3161984"/>
                </a:lnTo>
                <a:lnTo>
                  <a:pt x="285835" y="3160397"/>
                </a:lnTo>
                <a:lnTo>
                  <a:pt x="277277" y="3158493"/>
                </a:lnTo>
                <a:lnTo>
                  <a:pt x="269353" y="3156271"/>
                </a:lnTo>
                <a:lnTo>
                  <a:pt x="261112" y="3153415"/>
                </a:lnTo>
                <a:lnTo>
                  <a:pt x="253187" y="3150241"/>
                </a:lnTo>
                <a:lnTo>
                  <a:pt x="245580" y="3147067"/>
                </a:lnTo>
                <a:lnTo>
                  <a:pt x="237973" y="3143258"/>
                </a:lnTo>
                <a:lnTo>
                  <a:pt x="231000" y="3139132"/>
                </a:lnTo>
                <a:lnTo>
                  <a:pt x="224026" y="3134054"/>
                </a:lnTo>
                <a:lnTo>
                  <a:pt x="217370" y="3129294"/>
                </a:lnTo>
                <a:lnTo>
                  <a:pt x="210714" y="3124215"/>
                </a:lnTo>
                <a:lnTo>
                  <a:pt x="204057" y="3118820"/>
                </a:lnTo>
                <a:lnTo>
                  <a:pt x="198352" y="3113107"/>
                </a:lnTo>
                <a:lnTo>
                  <a:pt x="192647" y="3107394"/>
                </a:lnTo>
                <a:lnTo>
                  <a:pt x="187258" y="3101047"/>
                </a:lnTo>
                <a:lnTo>
                  <a:pt x="182187" y="3094381"/>
                </a:lnTo>
                <a:lnTo>
                  <a:pt x="177432" y="3087716"/>
                </a:lnTo>
                <a:lnTo>
                  <a:pt x="172678" y="3080417"/>
                </a:lnTo>
                <a:lnTo>
                  <a:pt x="168557" y="3073434"/>
                </a:lnTo>
                <a:lnTo>
                  <a:pt x="164753" y="3065817"/>
                </a:lnTo>
                <a:lnTo>
                  <a:pt x="161584" y="3058200"/>
                </a:lnTo>
                <a:lnTo>
                  <a:pt x="158414" y="3050583"/>
                </a:lnTo>
                <a:lnTo>
                  <a:pt x="155561" y="3042331"/>
                </a:lnTo>
                <a:lnTo>
                  <a:pt x="153343" y="3034396"/>
                </a:lnTo>
                <a:lnTo>
                  <a:pt x="151441" y="3026144"/>
                </a:lnTo>
                <a:lnTo>
                  <a:pt x="149539" y="3017258"/>
                </a:lnTo>
                <a:lnTo>
                  <a:pt x="148588" y="3008688"/>
                </a:lnTo>
                <a:lnTo>
                  <a:pt x="147954" y="2999802"/>
                </a:lnTo>
                <a:lnTo>
                  <a:pt x="147637" y="2990915"/>
                </a:lnTo>
                <a:lnTo>
                  <a:pt x="147637" y="1788354"/>
                </a:lnTo>
                <a:lnTo>
                  <a:pt x="147637" y="1523340"/>
                </a:lnTo>
                <a:lnTo>
                  <a:pt x="147637" y="1454150"/>
                </a:lnTo>
                <a:close/>
                <a:moveTo>
                  <a:pt x="820866" y="720725"/>
                </a:moveTo>
                <a:lnTo>
                  <a:pt x="828172" y="720725"/>
                </a:lnTo>
                <a:lnTo>
                  <a:pt x="835479" y="721361"/>
                </a:lnTo>
                <a:lnTo>
                  <a:pt x="843103" y="721996"/>
                </a:lnTo>
                <a:lnTo>
                  <a:pt x="851045" y="723268"/>
                </a:lnTo>
                <a:lnTo>
                  <a:pt x="858987" y="724539"/>
                </a:lnTo>
                <a:lnTo>
                  <a:pt x="867564" y="726446"/>
                </a:lnTo>
                <a:lnTo>
                  <a:pt x="876141" y="728988"/>
                </a:lnTo>
                <a:lnTo>
                  <a:pt x="884400" y="731530"/>
                </a:lnTo>
                <a:lnTo>
                  <a:pt x="892978" y="734708"/>
                </a:lnTo>
                <a:lnTo>
                  <a:pt x="901555" y="738204"/>
                </a:lnTo>
                <a:lnTo>
                  <a:pt x="910449" y="742018"/>
                </a:lnTo>
                <a:lnTo>
                  <a:pt x="919027" y="746467"/>
                </a:lnTo>
                <a:lnTo>
                  <a:pt x="927921" y="751551"/>
                </a:lnTo>
                <a:lnTo>
                  <a:pt x="936499" y="756954"/>
                </a:lnTo>
                <a:lnTo>
                  <a:pt x="944758" y="762992"/>
                </a:lnTo>
                <a:lnTo>
                  <a:pt x="953018" y="769348"/>
                </a:lnTo>
                <a:lnTo>
                  <a:pt x="961277" y="776022"/>
                </a:lnTo>
                <a:lnTo>
                  <a:pt x="969219" y="783331"/>
                </a:lnTo>
                <a:lnTo>
                  <a:pt x="977478" y="790958"/>
                </a:lnTo>
                <a:lnTo>
                  <a:pt x="985103" y="798903"/>
                </a:lnTo>
                <a:lnTo>
                  <a:pt x="992727" y="807166"/>
                </a:lnTo>
                <a:lnTo>
                  <a:pt x="1000033" y="816382"/>
                </a:lnTo>
                <a:lnTo>
                  <a:pt x="1007022" y="825598"/>
                </a:lnTo>
                <a:lnTo>
                  <a:pt x="1014328" y="835449"/>
                </a:lnTo>
                <a:lnTo>
                  <a:pt x="1021000" y="845619"/>
                </a:lnTo>
                <a:lnTo>
                  <a:pt x="1027988" y="856106"/>
                </a:lnTo>
                <a:lnTo>
                  <a:pt x="1034659" y="867229"/>
                </a:lnTo>
                <a:lnTo>
                  <a:pt x="1041331" y="878987"/>
                </a:lnTo>
                <a:lnTo>
                  <a:pt x="1047366" y="891064"/>
                </a:lnTo>
                <a:lnTo>
                  <a:pt x="1053720" y="903458"/>
                </a:lnTo>
                <a:lnTo>
                  <a:pt x="1059756" y="916487"/>
                </a:lnTo>
                <a:lnTo>
                  <a:pt x="1065474" y="930152"/>
                </a:lnTo>
                <a:lnTo>
                  <a:pt x="1071192" y="944135"/>
                </a:lnTo>
                <a:lnTo>
                  <a:pt x="1076592" y="958754"/>
                </a:lnTo>
                <a:lnTo>
                  <a:pt x="1081993" y="973690"/>
                </a:lnTo>
                <a:lnTo>
                  <a:pt x="1087711" y="989898"/>
                </a:lnTo>
                <a:lnTo>
                  <a:pt x="1092794" y="1006106"/>
                </a:lnTo>
                <a:lnTo>
                  <a:pt x="1097876" y="1022949"/>
                </a:lnTo>
                <a:lnTo>
                  <a:pt x="1102959" y="1040745"/>
                </a:lnTo>
                <a:lnTo>
                  <a:pt x="1107724" y="1059177"/>
                </a:lnTo>
                <a:lnTo>
                  <a:pt x="1112172" y="1077927"/>
                </a:lnTo>
                <a:lnTo>
                  <a:pt x="1116619" y="1097948"/>
                </a:lnTo>
                <a:lnTo>
                  <a:pt x="1121066" y="1117969"/>
                </a:lnTo>
                <a:lnTo>
                  <a:pt x="1125196" y="1139262"/>
                </a:lnTo>
                <a:lnTo>
                  <a:pt x="1129326" y="1161190"/>
                </a:lnTo>
                <a:lnTo>
                  <a:pt x="1133138" y="1183753"/>
                </a:lnTo>
                <a:lnTo>
                  <a:pt x="1136950" y="1207270"/>
                </a:lnTo>
                <a:lnTo>
                  <a:pt x="1140445" y="1231422"/>
                </a:lnTo>
                <a:lnTo>
                  <a:pt x="1143939" y="1256528"/>
                </a:lnTo>
                <a:lnTo>
                  <a:pt x="1147116" y="1282270"/>
                </a:lnTo>
                <a:lnTo>
                  <a:pt x="1150292" y="1308964"/>
                </a:lnTo>
                <a:lnTo>
                  <a:pt x="1152834" y="1336613"/>
                </a:lnTo>
                <a:lnTo>
                  <a:pt x="1155693" y="1364896"/>
                </a:lnTo>
                <a:lnTo>
                  <a:pt x="1157917" y="1394451"/>
                </a:lnTo>
                <a:lnTo>
                  <a:pt x="1160140" y="1424960"/>
                </a:lnTo>
                <a:lnTo>
                  <a:pt x="1162046" y="1456104"/>
                </a:lnTo>
                <a:lnTo>
                  <a:pt x="1163952" y="1488201"/>
                </a:lnTo>
                <a:lnTo>
                  <a:pt x="1165541" y="1521252"/>
                </a:lnTo>
                <a:lnTo>
                  <a:pt x="1166811" y="1555574"/>
                </a:lnTo>
                <a:lnTo>
                  <a:pt x="1168082" y="1591167"/>
                </a:lnTo>
                <a:lnTo>
                  <a:pt x="1168717" y="1627078"/>
                </a:lnTo>
                <a:lnTo>
                  <a:pt x="1169353" y="1664578"/>
                </a:lnTo>
                <a:lnTo>
                  <a:pt x="1169988" y="1703031"/>
                </a:lnTo>
                <a:lnTo>
                  <a:pt x="1169988" y="1742120"/>
                </a:lnTo>
                <a:lnTo>
                  <a:pt x="1169670" y="1798052"/>
                </a:lnTo>
                <a:lnTo>
                  <a:pt x="1169035" y="1856208"/>
                </a:lnTo>
                <a:lnTo>
                  <a:pt x="1167764" y="1916271"/>
                </a:lnTo>
                <a:lnTo>
                  <a:pt x="1165858" y="1979195"/>
                </a:lnTo>
                <a:lnTo>
                  <a:pt x="1165541" y="1984597"/>
                </a:lnTo>
                <a:lnTo>
                  <a:pt x="1165223" y="1990318"/>
                </a:lnTo>
                <a:lnTo>
                  <a:pt x="1164270" y="1995720"/>
                </a:lnTo>
                <a:lnTo>
                  <a:pt x="1162999" y="2001123"/>
                </a:lnTo>
                <a:lnTo>
                  <a:pt x="1161729" y="2006208"/>
                </a:lnTo>
                <a:lnTo>
                  <a:pt x="1160140" y="2011292"/>
                </a:lnTo>
                <a:lnTo>
                  <a:pt x="1158234" y="2016377"/>
                </a:lnTo>
                <a:lnTo>
                  <a:pt x="1156328" y="2021462"/>
                </a:lnTo>
                <a:lnTo>
                  <a:pt x="1153787" y="2026229"/>
                </a:lnTo>
                <a:lnTo>
                  <a:pt x="1151245" y="2030996"/>
                </a:lnTo>
                <a:lnTo>
                  <a:pt x="1148704" y="2035763"/>
                </a:lnTo>
                <a:lnTo>
                  <a:pt x="1145845" y="2039894"/>
                </a:lnTo>
                <a:lnTo>
                  <a:pt x="1142668" y="2044343"/>
                </a:lnTo>
                <a:lnTo>
                  <a:pt x="1138856" y="2048157"/>
                </a:lnTo>
                <a:lnTo>
                  <a:pt x="1135362" y="2052288"/>
                </a:lnTo>
                <a:lnTo>
                  <a:pt x="1131867" y="2055784"/>
                </a:lnTo>
                <a:lnTo>
                  <a:pt x="1127737" y="2059279"/>
                </a:lnTo>
                <a:lnTo>
                  <a:pt x="1123925" y="2062775"/>
                </a:lnTo>
                <a:lnTo>
                  <a:pt x="1119796" y="2065953"/>
                </a:lnTo>
                <a:lnTo>
                  <a:pt x="1115348" y="2068813"/>
                </a:lnTo>
                <a:lnTo>
                  <a:pt x="1110901" y="2071673"/>
                </a:lnTo>
                <a:lnTo>
                  <a:pt x="1106453" y="2074216"/>
                </a:lnTo>
                <a:lnTo>
                  <a:pt x="1101688" y="2076758"/>
                </a:lnTo>
                <a:lnTo>
                  <a:pt x="1096606" y="2078665"/>
                </a:lnTo>
                <a:lnTo>
                  <a:pt x="1091841" y="2080572"/>
                </a:lnTo>
                <a:lnTo>
                  <a:pt x="1086440" y="2082478"/>
                </a:lnTo>
                <a:lnTo>
                  <a:pt x="1081357" y="2083750"/>
                </a:lnTo>
                <a:lnTo>
                  <a:pt x="1075957" y="2085021"/>
                </a:lnTo>
                <a:lnTo>
                  <a:pt x="1070557" y="2086292"/>
                </a:lnTo>
                <a:lnTo>
                  <a:pt x="1065156" y="2086928"/>
                </a:lnTo>
                <a:lnTo>
                  <a:pt x="1059756" y="2087245"/>
                </a:lnTo>
                <a:lnTo>
                  <a:pt x="1054037" y="2087563"/>
                </a:lnTo>
                <a:lnTo>
                  <a:pt x="1050543" y="2087245"/>
                </a:lnTo>
                <a:lnTo>
                  <a:pt x="1044825" y="2086928"/>
                </a:lnTo>
                <a:lnTo>
                  <a:pt x="1039107" y="2086292"/>
                </a:lnTo>
                <a:lnTo>
                  <a:pt x="1033389" y="2085339"/>
                </a:lnTo>
                <a:lnTo>
                  <a:pt x="1027671" y="2084067"/>
                </a:lnTo>
                <a:lnTo>
                  <a:pt x="1022270" y="2082796"/>
                </a:lnTo>
                <a:lnTo>
                  <a:pt x="1017187" y="2080889"/>
                </a:lnTo>
                <a:lnTo>
                  <a:pt x="1012105" y="2078983"/>
                </a:lnTo>
                <a:lnTo>
                  <a:pt x="1007022" y="2076758"/>
                </a:lnTo>
                <a:lnTo>
                  <a:pt x="1002257" y="2074534"/>
                </a:lnTo>
                <a:lnTo>
                  <a:pt x="997492" y="2071991"/>
                </a:lnTo>
                <a:lnTo>
                  <a:pt x="993044" y="2069131"/>
                </a:lnTo>
                <a:lnTo>
                  <a:pt x="988597" y="2065953"/>
                </a:lnTo>
                <a:lnTo>
                  <a:pt x="984150" y="2062775"/>
                </a:lnTo>
                <a:lnTo>
                  <a:pt x="980020" y="2059279"/>
                </a:lnTo>
                <a:lnTo>
                  <a:pt x="975890" y="2055784"/>
                </a:lnTo>
                <a:lnTo>
                  <a:pt x="972078" y="2051970"/>
                </a:lnTo>
                <a:lnTo>
                  <a:pt x="968584" y="2047839"/>
                </a:lnTo>
                <a:lnTo>
                  <a:pt x="965089" y="2043707"/>
                </a:lnTo>
                <a:lnTo>
                  <a:pt x="961913" y="2039258"/>
                </a:lnTo>
                <a:lnTo>
                  <a:pt x="959053" y="2034809"/>
                </a:lnTo>
                <a:lnTo>
                  <a:pt x="956512" y="2030042"/>
                </a:lnTo>
                <a:lnTo>
                  <a:pt x="953971" y="2025275"/>
                </a:lnTo>
                <a:lnTo>
                  <a:pt x="951429" y="2020508"/>
                </a:lnTo>
                <a:lnTo>
                  <a:pt x="949523" y="2015424"/>
                </a:lnTo>
                <a:lnTo>
                  <a:pt x="947617" y="2010339"/>
                </a:lnTo>
                <a:lnTo>
                  <a:pt x="946029" y="2004936"/>
                </a:lnTo>
                <a:lnTo>
                  <a:pt x="944758" y="1999534"/>
                </a:lnTo>
                <a:lnTo>
                  <a:pt x="943805" y="1994131"/>
                </a:lnTo>
                <a:lnTo>
                  <a:pt x="942852" y="1988729"/>
                </a:lnTo>
                <a:lnTo>
                  <a:pt x="942217" y="1983009"/>
                </a:lnTo>
                <a:lnTo>
                  <a:pt x="942217" y="1977606"/>
                </a:lnTo>
                <a:lnTo>
                  <a:pt x="942217" y="1971568"/>
                </a:lnTo>
                <a:lnTo>
                  <a:pt x="943805" y="1910869"/>
                </a:lnTo>
                <a:lnTo>
                  <a:pt x="945076" y="1852395"/>
                </a:lnTo>
                <a:lnTo>
                  <a:pt x="946029" y="1796145"/>
                </a:lnTo>
                <a:lnTo>
                  <a:pt x="946029" y="1742120"/>
                </a:lnTo>
                <a:lnTo>
                  <a:pt x="946029" y="1699217"/>
                </a:lnTo>
                <a:lnTo>
                  <a:pt x="945393" y="1657268"/>
                </a:lnTo>
                <a:lnTo>
                  <a:pt x="944758" y="1616908"/>
                </a:lnTo>
                <a:lnTo>
                  <a:pt x="943487" y="1577819"/>
                </a:lnTo>
                <a:lnTo>
                  <a:pt x="949523" y="1572735"/>
                </a:lnTo>
                <a:lnTo>
                  <a:pt x="954924" y="1567014"/>
                </a:lnTo>
                <a:lnTo>
                  <a:pt x="960324" y="1561294"/>
                </a:lnTo>
                <a:lnTo>
                  <a:pt x="965089" y="1555256"/>
                </a:lnTo>
                <a:lnTo>
                  <a:pt x="969537" y="1548900"/>
                </a:lnTo>
                <a:lnTo>
                  <a:pt x="973984" y="1542226"/>
                </a:lnTo>
                <a:lnTo>
                  <a:pt x="978114" y="1535235"/>
                </a:lnTo>
                <a:lnTo>
                  <a:pt x="981291" y="1527608"/>
                </a:lnTo>
                <a:lnTo>
                  <a:pt x="984467" y="1520298"/>
                </a:lnTo>
                <a:lnTo>
                  <a:pt x="987009" y="1512989"/>
                </a:lnTo>
                <a:lnTo>
                  <a:pt x="989232" y="1505044"/>
                </a:lnTo>
                <a:lnTo>
                  <a:pt x="991138" y="1497417"/>
                </a:lnTo>
                <a:lnTo>
                  <a:pt x="992409" y="1489154"/>
                </a:lnTo>
                <a:lnTo>
                  <a:pt x="993044" y="1481210"/>
                </a:lnTo>
                <a:lnTo>
                  <a:pt x="993362" y="1472629"/>
                </a:lnTo>
                <a:lnTo>
                  <a:pt x="993362" y="1464049"/>
                </a:lnTo>
                <a:lnTo>
                  <a:pt x="992727" y="1455468"/>
                </a:lnTo>
                <a:lnTo>
                  <a:pt x="991456" y="1446888"/>
                </a:lnTo>
                <a:lnTo>
                  <a:pt x="989550" y="1438625"/>
                </a:lnTo>
                <a:lnTo>
                  <a:pt x="987644" y="1430680"/>
                </a:lnTo>
                <a:lnTo>
                  <a:pt x="984785" y="1422735"/>
                </a:lnTo>
                <a:lnTo>
                  <a:pt x="981926" y="1414790"/>
                </a:lnTo>
                <a:lnTo>
                  <a:pt x="978114" y="1407481"/>
                </a:lnTo>
                <a:lnTo>
                  <a:pt x="973984" y="1400172"/>
                </a:lnTo>
                <a:lnTo>
                  <a:pt x="969854" y="1393180"/>
                </a:lnTo>
                <a:lnTo>
                  <a:pt x="965089" y="1386824"/>
                </a:lnTo>
                <a:lnTo>
                  <a:pt x="960006" y="1380468"/>
                </a:lnTo>
                <a:lnTo>
                  <a:pt x="954606" y="1374430"/>
                </a:lnTo>
                <a:lnTo>
                  <a:pt x="948570" y="1368710"/>
                </a:lnTo>
                <a:lnTo>
                  <a:pt x="942534" y="1362990"/>
                </a:lnTo>
                <a:lnTo>
                  <a:pt x="936181" y="1357905"/>
                </a:lnTo>
                <a:lnTo>
                  <a:pt x="929510" y="1353456"/>
                </a:lnTo>
                <a:lnTo>
                  <a:pt x="927286" y="1329939"/>
                </a:lnTo>
                <a:lnTo>
                  <a:pt x="924427" y="1307058"/>
                </a:lnTo>
                <a:lnTo>
                  <a:pt x="921886" y="1285130"/>
                </a:lnTo>
                <a:lnTo>
                  <a:pt x="918709" y="1264155"/>
                </a:lnTo>
                <a:lnTo>
                  <a:pt x="915850" y="1243499"/>
                </a:lnTo>
                <a:lnTo>
                  <a:pt x="912673" y="1224113"/>
                </a:lnTo>
                <a:lnTo>
                  <a:pt x="909497" y="1205363"/>
                </a:lnTo>
                <a:lnTo>
                  <a:pt x="906320" y="1187249"/>
                </a:lnTo>
                <a:lnTo>
                  <a:pt x="903778" y="1173266"/>
                </a:lnTo>
                <a:lnTo>
                  <a:pt x="903778" y="1340426"/>
                </a:lnTo>
                <a:lnTo>
                  <a:pt x="897743" y="1338519"/>
                </a:lnTo>
                <a:lnTo>
                  <a:pt x="891707" y="1336613"/>
                </a:lnTo>
                <a:lnTo>
                  <a:pt x="885671" y="1335024"/>
                </a:lnTo>
                <a:lnTo>
                  <a:pt x="879635" y="1333753"/>
                </a:lnTo>
                <a:lnTo>
                  <a:pt x="873282" y="1332481"/>
                </a:lnTo>
                <a:lnTo>
                  <a:pt x="866928" y="1331846"/>
                </a:lnTo>
                <a:lnTo>
                  <a:pt x="859940" y="1331210"/>
                </a:lnTo>
                <a:lnTo>
                  <a:pt x="853586" y="1331210"/>
                </a:lnTo>
                <a:lnTo>
                  <a:pt x="846280" y="1331210"/>
                </a:lnTo>
                <a:lnTo>
                  <a:pt x="821501" y="1332481"/>
                </a:lnTo>
                <a:lnTo>
                  <a:pt x="796723" y="1333117"/>
                </a:lnTo>
                <a:lnTo>
                  <a:pt x="772262" y="1333753"/>
                </a:lnTo>
                <a:lnTo>
                  <a:pt x="748119" y="1333753"/>
                </a:lnTo>
                <a:lnTo>
                  <a:pt x="746213" y="1333753"/>
                </a:lnTo>
                <a:lnTo>
                  <a:pt x="729376" y="1333753"/>
                </a:lnTo>
                <a:lnTo>
                  <a:pt x="712539" y="1333435"/>
                </a:lnTo>
                <a:lnTo>
                  <a:pt x="695068" y="1332799"/>
                </a:lnTo>
                <a:lnTo>
                  <a:pt x="678549" y="1331846"/>
                </a:lnTo>
                <a:lnTo>
                  <a:pt x="661712" y="1330575"/>
                </a:lnTo>
                <a:lnTo>
                  <a:pt x="644875" y="1329303"/>
                </a:lnTo>
                <a:lnTo>
                  <a:pt x="628357" y="1327714"/>
                </a:lnTo>
                <a:lnTo>
                  <a:pt x="612155" y="1325808"/>
                </a:lnTo>
                <a:lnTo>
                  <a:pt x="595954" y="1323583"/>
                </a:lnTo>
                <a:lnTo>
                  <a:pt x="579753" y="1321359"/>
                </a:lnTo>
                <a:lnTo>
                  <a:pt x="563869" y="1319134"/>
                </a:lnTo>
                <a:lnTo>
                  <a:pt x="548303" y="1316592"/>
                </a:lnTo>
                <a:lnTo>
                  <a:pt x="517171" y="1310553"/>
                </a:lnTo>
                <a:lnTo>
                  <a:pt x="487628" y="1304515"/>
                </a:lnTo>
                <a:lnTo>
                  <a:pt x="458402" y="1297842"/>
                </a:lnTo>
                <a:lnTo>
                  <a:pt x="430447" y="1290850"/>
                </a:lnTo>
                <a:lnTo>
                  <a:pt x="403444" y="1283541"/>
                </a:lnTo>
                <a:lnTo>
                  <a:pt x="378031" y="1275914"/>
                </a:lnTo>
                <a:lnTo>
                  <a:pt x="353570" y="1268287"/>
                </a:lnTo>
                <a:lnTo>
                  <a:pt x="330697" y="1260342"/>
                </a:lnTo>
                <a:lnTo>
                  <a:pt x="309096" y="1252397"/>
                </a:lnTo>
                <a:lnTo>
                  <a:pt x="289400" y="1244770"/>
                </a:lnTo>
                <a:lnTo>
                  <a:pt x="298930" y="1253033"/>
                </a:lnTo>
                <a:lnTo>
                  <a:pt x="309413" y="1261931"/>
                </a:lnTo>
                <a:lnTo>
                  <a:pt x="315449" y="1266062"/>
                </a:lnTo>
                <a:lnTo>
                  <a:pt x="321485" y="1270193"/>
                </a:lnTo>
                <a:lnTo>
                  <a:pt x="327838" y="1274643"/>
                </a:lnTo>
                <a:lnTo>
                  <a:pt x="334509" y="1278774"/>
                </a:lnTo>
                <a:lnTo>
                  <a:pt x="341816" y="1282905"/>
                </a:lnTo>
                <a:lnTo>
                  <a:pt x="349122" y="1287037"/>
                </a:lnTo>
                <a:lnTo>
                  <a:pt x="356747" y="1291168"/>
                </a:lnTo>
                <a:lnTo>
                  <a:pt x="365006" y="1294982"/>
                </a:lnTo>
                <a:lnTo>
                  <a:pt x="373583" y="1299113"/>
                </a:lnTo>
                <a:lnTo>
                  <a:pt x="382478" y="1302926"/>
                </a:lnTo>
                <a:lnTo>
                  <a:pt x="391373" y="1306740"/>
                </a:lnTo>
                <a:lnTo>
                  <a:pt x="400903" y="1310553"/>
                </a:lnTo>
                <a:lnTo>
                  <a:pt x="410751" y="1314367"/>
                </a:lnTo>
                <a:lnTo>
                  <a:pt x="420916" y="1317863"/>
                </a:lnTo>
                <a:lnTo>
                  <a:pt x="431717" y="1321359"/>
                </a:lnTo>
                <a:lnTo>
                  <a:pt x="442518" y="1324854"/>
                </a:lnTo>
                <a:lnTo>
                  <a:pt x="453954" y="1328032"/>
                </a:lnTo>
                <a:lnTo>
                  <a:pt x="465708" y="1331210"/>
                </a:lnTo>
                <a:lnTo>
                  <a:pt x="477462" y="1334070"/>
                </a:lnTo>
                <a:lnTo>
                  <a:pt x="490487" y="1336930"/>
                </a:lnTo>
                <a:lnTo>
                  <a:pt x="503194" y="1339791"/>
                </a:lnTo>
                <a:lnTo>
                  <a:pt x="516536" y="1342333"/>
                </a:lnTo>
                <a:lnTo>
                  <a:pt x="530196" y="1344875"/>
                </a:lnTo>
                <a:lnTo>
                  <a:pt x="544491" y="1347418"/>
                </a:lnTo>
                <a:lnTo>
                  <a:pt x="558786" y="1349325"/>
                </a:lnTo>
                <a:lnTo>
                  <a:pt x="573717" y="1351549"/>
                </a:lnTo>
                <a:lnTo>
                  <a:pt x="588965" y="1353456"/>
                </a:lnTo>
                <a:lnTo>
                  <a:pt x="605166" y="1355045"/>
                </a:lnTo>
                <a:lnTo>
                  <a:pt x="621050" y="1356634"/>
                </a:lnTo>
                <a:lnTo>
                  <a:pt x="637569" y="1357905"/>
                </a:lnTo>
                <a:lnTo>
                  <a:pt x="655041" y="1358858"/>
                </a:lnTo>
                <a:lnTo>
                  <a:pt x="672513" y="1359812"/>
                </a:lnTo>
                <a:lnTo>
                  <a:pt x="690620" y="1360765"/>
                </a:lnTo>
                <a:lnTo>
                  <a:pt x="709681" y="1361401"/>
                </a:lnTo>
                <a:lnTo>
                  <a:pt x="728741" y="1361719"/>
                </a:lnTo>
                <a:lnTo>
                  <a:pt x="748437" y="1361719"/>
                </a:lnTo>
                <a:lnTo>
                  <a:pt x="770038" y="1361719"/>
                </a:lnTo>
                <a:lnTo>
                  <a:pt x="792275" y="1361083"/>
                </a:lnTo>
                <a:lnTo>
                  <a:pt x="819595" y="1360447"/>
                </a:lnTo>
                <a:lnTo>
                  <a:pt x="847868" y="1359176"/>
                </a:lnTo>
                <a:lnTo>
                  <a:pt x="855175" y="1359176"/>
                </a:lnTo>
                <a:lnTo>
                  <a:pt x="862481" y="1359494"/>
                </a:lnTo>
                <a:lnTo>
                  <a:pt x="870105" y="1360130"/>
                </a:lnTo>
                <a:lnTo>
                  <a:pt x="877094" y="1361401"/>
                </a:lnTo>
                <a:lnTo>
                  <a:pt x="884083" y="1363308"/>
                </a:lnTo>
                <a:lnTo>
                  <a:pt x="890754" y="1365532"/>
                </a:lnTo>
                <a:lnTo>
                  <a:pt x="897425" y="1368392"/>
                </a:lnTo>
                <a:lnTo>
                  <a:pt x="903778" y="1371252"/>
                </a:lnTo>
                <a:lnTo>
                  <a:pt x="911720" y="1375702"/>
                </a:lnTo>
                <a:lnTo>
                  <a:pt x="919027" y="1380786"/>
                </a:lnTo>
                <a:lnTo>
                  <a:pt x="926651" y="1386507"/>
                </a:lnTo>
                <a:lnTo>
                  <a:pt x="933004" y="1392545"/>
                </a:lnTo>
                <a:lnTo>
                  <a:pt x="936499" y="1396040"/>
                </a:lnTo>
                <a:lnTo>
                  <a:pt x="939675" y="1399854"/>
                </a:lnTo>
                <a:lnTo>
                  <a:pt x="942852" y="1403668"/>
                </a:lnTo>
                <a:lnTo>
                  <a:pt x="945711" y="1407799"/>
                </a:lnTo>
                <a:lnTo>
                  <a:pt x="948570" y="1411930"/>
                </a:lnTo>
                <a:lnTo>
                  <a:pt x="951112" y="1416379"/>
                </a:lnTo>
                <a:lnTo>
                  <a:pt x="953335" y="1420828"/>
                </a:lnTo>
                <a:lnTo>
                  <a:pt x="955559" y="1425595"/>
                </a:lnTo>
                <a:lnTo>
                  <a:pt x="957465" y="1430045"/>
                </a:lnTo>
                <a:lnTo>
                  <a:pt x="959371" y="1434811"/>
                </a:lnTo>
                <a:lnTo>
                  <a:pt x="960959" y="1439896"/>
                </a:lnTo>
                <a:lnTo>
                  <a:pt x="962230" y="1444663"/>
                </a:lnTo>
                <a:lnTo>
                  <a:pt x="963183" y="1449748"/>
                </a:lnTo>
                <a:lnTo>
                  <a:pt x="964136" y="1454833"/>
                </a:lnTo>
                <a:lnTo>
                  <a:pt x="964772" y="1460235"/>
                </a:lnTo>
                <a:lnTo>
                  <a:pt x="965089" y="1465638"/>
                </a:lnTo>
                <a:lnTo>
                  <a:pt x="965407" y="1470722"/>
                </a:lnTo>
                <a:lnTo>
                  <a:pt x="965089" y="1475807"/>
                </a:lnTo>
                <a:lnTo>
                  <a:pt x="964772" y="1481210"/>
                </a:lnTo>
                <a:lnTo>
                  <a:pt x="964454" y="1485977"/>
                </a:lnTo>
                <a:lnTo>
                  <a:pt x="963501" y="1491061"/>
                </a:lnTo>
                <a:lnTo>
                  <a:pt x="962548" y="1495828"/>
                </a:lnTo>
                <a:lnTo>
                  <a:pt x="961277" y="1500595"/>
                </a:lnTo>
                <a:lnTo>
                  <a:pt x="960006" y="1505362"/>
                </a:lnTo>
                <a:lnTo>
                  <a:pt x="958418" y="1509811"/>
                </a:lnTo>
                <a:lnTo>
                  <a:pt x="956512" y="1514260"/>
                </a:lnTo>
                <a:lnTo>
                  <a:pt x="954606" y="1518709"/>
                </a:lnTo>
                <a:lnTo>
                  <a:pt x="952382" y="1523159"/>
                </a:lnTo>
                <a:lnTo>
                  <a:pt x="950159" y="1527290"/>
                </a:lnTo>
                <a:lnTo>
                  <a:pt x="947617" y="1531421"/>
                </a:lnTo>
                <a:lnTo>
                  <a:pt x="945076" y="1535553"/>
                </a:lnTo>
                <a:lnTo>
                  <a:pt x="942217" y="1539684"/>
                </a:lnTo>
                <a:lnTo>
                  <a:pt x="938087" y="1544451"/>
                </a:lnTo>
                <a:lnTo>
                  <a:pt x="933957" y="1548900"/>
                </a:lnTo>
                <a:lnTo>
                  <a:pt x="929510" y="1553349"/>
                </a:lnTo>
                <a:lnTo>
                  <a:pt x="925062" y="1557480"/>
                </a:lnTo>
                <a:lnTo>
                  <a:pt x="919662" y="1561294"/>
                </a:lnTo>
                <a:lnTo>
                  <a:pt x="914579" y="1564790"/>
                </a:lnTo>
                <a:lnTo>
                  <a:pt x="909179" y="1568286"/>
                </a:lnTo>
                <a:lnTo>
                  <a:pt x="903778" y="1571146"/>
                </a:lnTo>
                <a:lnTo>
                  <a:pt x="898696" y="1573688"/>
                </a:lnTo>
                <a:lnTo>
                  <a:pt x="893295" y="1575595"/>
                </a:lnTo>
                <a:lnTo>
                  <a:pt x="887895" y="1577502"/>
                </a:lnTo>
                <a:lnTo>
                  <a:pt x="882494" y="1579408"/>
                </a:lnTo>
                <a:lnTo>
                  <a:pt x="876776" y="1580680"/>
                </a:lnTo>
                <a:lnTo>
                  <a:pt x="871058" y="1581633"/>
                </a:lnTo>
                <a:lnTo>
                  <a:pt x="864705" y="1582586"/>
                </a:lnTo>
                <a:lnTo>
                  <a:pt x="858987" y="1582904"/>
                </a:lnTo>
                <a:lnTo>
                  <a:pt x="830396" y="1584175"/>
                </a:lnTo>
                <a:lnTo>
                  <a:pt x="802441" y="1585129"/>
                </a:lnTo>
                <a:lnTo>
                  <a:pt x="775121" y="1585446"/>
                </a:lnTo>
                <a:lnTo>
                  <a:pt x="748437" y="1585764"/>
                </a:lnTo>
                <a:lnTo>
                  <a:pt x="722705" y="1585446"/>
                </a:lnTo>
                <a:lnTo>
                  <a:pt x="697609" y="1585129"/>
                </a:lnTo>
                <a:lnTo>
                  <a:pt x="673148" y="1584175"/>
                </a:lnTo>
                <a:lnTo>
                  <a:pt x="649005" y="1582904"/>
                </a:lnTo>
                <a:lnTo>
                  <a:pt x="625497" y="1581633"/>
                </a:lnTo>
                <a:lnTo>
                  <a:pt x="602307" y="1579726"/>
                </a:lnTo>
                <a:lnTo>
                  <a:pt x="579753" y="1577502"/>
                </a:lnTo>
                <a:lnTo>
                  <a:pt x="557516" y="1575277"/>
                </a:lnTo>
                <a:lnTo>
                  <a:pt x="540997" y="1573052"/>
                </a:lnTo>
                <a:lnTo>
                  <a:pt x="524478" y="1570828"/>
                </a:lnTo>
                <a:lnTo>
                  <a:pt x="508594" y="1568603"/>
                </a:lnTo>
                <a:lnTo>
                  <a:pt x="492710" y="1566061"/>
                </a:lnTo>
                <a:lnTo>
                  <a:pt x="477462" y="1563201"/>
                </a:lnTo>
                <a:lnTo>
                  <a:pt x="462849" y="1560341"/>
                </a:lnTo>
                <a:lnTo>
                  <a:pt x="448236" y="1557163"/>
                </a:lnTo>
                <a:lnTo>
                  <a:pt x="433941" y="1553985"/>
                </a:lnTo>
                <a:lnTo>
                  <a:pt x="419646" y="1550807"/>
                </a:lnTo>
                <a:lnTo>
                  <a:pt x="405668" y="1547311"/>
                </a:lnTo>
                <a:lnTo>
                  <a:pt x="392326" y="1543498"/>
                </a:lnTo>
                <a:lnTo>
                  <a:pt x="378984" y="1539684"/>
                </a:lnTo>
                <a:lnTo>
                  <a:pt x="365641" y="1535553"/>
                </a:lnTo>
                <a:lnTo>
                  <a:pt x="352617" y="1531103"/>
                </a:lnTo>
                <a:lnTo>
                  <a:pt x="340228" y="1526972"/>
                </a:lnTo>
                <a:lnTo>
                  <a:pt x="327838" y="1522205"/>
                </a:lnTo>
                <a:lnTo>
                  <a:pt x="315767" y="1517756"/>
                </a:lnTo>
                <a:lnTo>
                  <a:pt x="303378" y="1512989"/>
                </a:lnTo>
                <a:lnTo>
                  <a:pt x="291624" y="1507904"/>
                </a:lnTo>
                <a:lnTo>
                  <a:pt x="280187" y="1502820"/>
                </a:lnTo>
                <a:lnTo>
                  <a:pt x="265257" y="1495828"/>
                </a:lnTo>
                <a:lnTo>
                  <a:pt x="250009" y="1488201"/>
                </a:lnTo>
                <a:lnTo>
                  <a:pt x="235713" y="1480256"/>
                </a:lnTo>
                <a:lnTo>
                  <a:pt x="221736" y="1471994"/>
                </a:lnTo>
                <a:lnTo>
                  <a:pt x="208076" y="1463731"/>
                </a:lnTo>
                <a:lnTo>
                  <a:pt x="194734" y="1454833"/>
                </a:lnTo>
                <a:lnTo>
                  <a:pt x="182027" y="1445934"/>
                </a:lnTo>
                <a:lnTo>
                  <a:pt x="169637" y="1436718"/>
                </a:lnTo>
                <a:lnTo>
                  <a:pt x="158201" y="1427502"/>
                </a:lnTo>
                <a:lnTo>
                  <a:pt x="146447" y="1417651"/>
                </a:lnTo>
                <a:lnTo>
                  <a:pt x="135964" y="1408434"/>
                </a:lnTo>
                <a:lnTo>
                  <a:pt x="126116" y="1398901"/>
                </a:lnTo>
                <a:lnTo>
                  <a:pt x="116586" y="1389049"/>
                </a:lnTo>
                <a:lnTo>
                  <a:pt x="107374" y="1379197"/>
                </a:lnTo>
                <a:lnTo>
                  <a:pt x="98796" y="1369346"/>
                </a:lnTo>
                <a:lnTo>
                  <a:pt x="89902" y="1358541"/>
                </a:lnTo>
                <a:lnTo>
                  <a:pt x="81960" y="1348371"/>
                </a:lnTo>
                <a:lnTo>
                  <a:pt x="74336" y="1337884"/>
                </a:lnTo>
                <a:lnTo>
                  <a:pt x="64488" y="1323265"/>
                </a:lnTo>
                <a:lnTo>
                  <a:pt x="55593" y="1308011"/>
                </a:lnTo>
                <a:lnTo>
                  <a:pt x="51463" y="1300702"/>
                </a:lnTo>
                <a:lnTo>
                  <a:pt x="47333" y="1293075"/>
                </a:lnTo>
                <a:lnTo>
                  <a:pt x="43521" y="1285448"/>
                </a:lnTo>
                <a:lnTo>
                  <a:pt x="39709" y="1277821"/>
                </a:lnTo>
                <a:lnTo>
                  <a:pt x="34309" y="1266698"/>
                </a:lnTo>
                <a:lnTo>
                  <a:pt x="29544" y="1254939"/>
                </a:lnTo>
                <a:lnTo>
                  <a:pt x="25414" y="1243499"/>
                </a:lnTo>
                <a:lnTo>
                  <a:pt x="21284" y="1232376"/>
                </a:lnTo>
                <a:lnTo>
                  <a:pt x="17790" y="1220935"/>
                </a:lnTo>
                <a:lnTo>
                  <a:pt x="14613" y="1209495"/>
                </a:lnTo>
                <a:lnTo>
                  <a:pt x="11754" y="1197736"/>
                </a:lnTo>
                <a:lnTo>
                  <a:pt x="9213" y="1186295"/>
                </a:lnTo>
                <a:lnTo>
                  <a:pt x="6989" y="1175173"/>
                </a:lnTo>
                <a:lnTo>
                  <a:pt x="5083" y="1163732"/>
                </a:lnTo>
                <a:lnTo>
                  <a:pt x="3495" y="1152609"/>
                </a:lnTo>
                <a:lnTo>
                  <a:pt x="2224" y="1140851"/>
                </a:lnTo>
                <a:lnTo>
                  <a:pt x="1271" y="1129728"/>
                </a:lnTo>
                <a:lnTo>
                  <a:pt x="318" y="1118605"/>
                </a:lnTo>
                <a:lnTo>
                  <a:pt x="0" y="1107800"/>
                </a:lnTo>
                <a:lnTo>
                  <a:pt x="0" y="1096677"/>
                </a:lnTo>
                <a:lnTo>
                  <a:pt x="0" y="1083648"/>
                </a:lnTo>
                <a:lnTo>
                  <a:pt x="636" y="1071254"/>
                </a:lnTo>
                <a:lnTo>
                  <a:pt x="1589" y="1058542"/>
                </a:lnTo>
                <a:lnTo>
                  <a:pt x="2542" y="1046466"/>
                </a:lnTo>
                <a:lnTo>
                  <a:pt x="4130" y="1033754"/>
                </a:lnTo>
                <a:lnTo>
                  <a:pt x="6036" y="1021677"/>
                </a:lnTo>
                <a:lnTo>
                  <a:pt x="7942" y="1009919"/>
                </a:lnTo>
                <a:lnTo>
                  <a:pt x="10483" y="998161"/>
                </a:lnTo>
                <a:lnTo>
                  <a:pt x="13025" y="986720"/>
                </a:lnTo>
                <a:lnTo>
                  <a:pt x="15884" y="974962"/>
                </a:lnTo>
                <a:lnTo>
                  <a:pt x="19061" y="963521"/>
                </a:lnTo>
                <a:lnTo>
                  <a:pt x="22237" y="952716"/>
                </a:lnTo>
                <a:lnTo>
                  <a:pt x="25732" y="941593"/>
                </a:lnTo>
                <a:lnTo>
                  <a:pt x="29544" y="931106"/>
                </a:lnTo>
                <a:lnTo>
                  <a:pt x="33674" y="920301"/>
                </a:lnTo>
                <a:lnTo>
                  <a:pt x="37803" y="910131"/>
                </a:lnTo>
                <a:lnTo>
                  <a:pt x="42568" y="899962"/>
                </a:lnTo>
                <a:lnTo>
                  <a:pt x="47016" y="890110"/>
                </a:lnTo>
                <a:lnTo>
                  <a:pt x="51781" y="880259"/>
                </a:lnTo>
                <a:lnTo>
                  <a:pt x="56864" y="870725"/>
                </a:lnTo>
                <a:lnTo>
                  <a:pt x="61946" y="861191"/>
                </a:lnTo>
                <a:lnTo>
                  <a:pt x="67347" y="851975"/>
                </a:lnTo>
                <a:lnTo>
                  <a:pt x="72747" y="843394"/>
                </a:lnTo>
                <a:lnTo>
                  <a:pt x="78465" y="834496"/>
                </a:lnTo>
                <a:lnTo>
                  <a:pt x="84501" y="826233"/>
                </a:lnTo>
                <a:lnTo>
                  <a:pt x="90537" y="817971"/>
                </a:lnTo>
                <a:lnTo>
                  <a:pt x="97208" y="809390"/>
                </a:lnTo>
                <a:lnTo>
                  <a:pt x="103879" y="801763"/>
                </a:lnTo>
                <a:lnTo>
                  <a:pt x="110550" y="794136"/>
                </a:lnTo>
                <a:lnTo>
                  <a:pt x="117539" y="786827"/>
                </a:lnTo>
                <a:lnTo>
                  <a:pt x="125163" y="779517"/>
                </a:lnTo>
                <a:lnTo>
                  <a:pt x="132470" y="772526"/>
                </a:lnTo>
                <a:lnTo>
                  <a:pt x="141365" y="765534"/>
                </a:lnTo>
                <a:lnTo>
                  <a:pt x="150895" y="758543"/>
                </a:lnTo>
                <a:lnTo>
                  <a:pt x="160743" y="751869"/>
                </a:lnTo>
                <a:lnTo>
                  <a:pt x="166143" y="748373"/>
                </a:lnTo>
                <a:lnTo>
                  <a:pt x="171226" y="745513"/>
                </a:lnTo>
                <a:lnTo>
                  <a:pt x="176944" y="742653"/>
                </a:lnTo>
                <a:lnTo>
                  <a:pt x="182662" y="739793"/>
                </a:lnTo>
                <a:lnTo>
                  <a:pt x="188698" y="737251"/>
                </a:lnTo>
                <a:lnTo>
                  <a:pt x="195051" y="734708"/>
                </a:lnTo>
                <a:lnTo>
                  <a:pt x="201405" y="732484"/>
                </a:lnTo>
                <a:lnTo>
                  <a:pt x="208393" y="730577"/>
                </a:lnTo>
                <a:lnTo>
                  <a:pt x="215382" y="728670"/>
                </a:lnTo>
                <a:lnTo>
                  <a:pt x="222371" y="727081"/>
                </a:lnTo>
                <a:lnTo>
                  <a:pt x="230313" y="725174"/>
                </a:lnTo>
                <a:lnTo>
                  <a:pt x="238255" y="723585"/>
                </a:lnTo>
                <a:lnTo>
                  <a:pt x="246196" y="722632"/>
                </a:lnTo>
                <a:lnTo>
                  <a:pt x="254774" y="722314"/>
                </a:lnTo>
                <a:lnTo>
                  <a:pt x="795452" y="722314"/>
                </a:lnTo>
                <a:lnTo>
                  <a:pt x="797040" y="722314"/>
                </a:lnTo>
                <a:lnTo>
                  <a:pt x="808477" y="721361"/>
                </a:lnTo>
                <a:lnTo>
                  <a:pt x="814830" y="721043"/>
                </a:lnTo>
                <a:lnTo>
                  <a:pt x="820866" y="720725"/>
                </a:lnTo>
                <a:close/>
                <a:moveTo>
                  <a:pt x="517695" y="0"/>
                </a:moveTo>
                <a:lnTo>
                  <a:pt x="525621" y="0"/>
                </a:lnTo>
                <a:lnTo>
                  <a:pt x="533229" y="0"/>
                </a:lnTo>
                <a:lnTo>
                  <a:pt x="541472" y="317"/>
                </a:lnTo>
                <a:lnTo>
                  <a:pt x="549397" y="951"/>
                </a:lnTo>
                <a:lnTo>
                  <a:pt x="557006" y="1586"/>
                </a:lnTo>
                <a:lnTo>
                  <a:pt x="564931" y="2537"/>
                </a:lnTo>
                <a:lnTo>
                  <a:pt x="572857" y="3489"/>
                </a:lnTo>
                <a:lnTo>
                  <a:pt x="580782" y="5075"/>
                </a:lnTo>
                <a:lnTo>
                  <a:pt x="588708" y="6343"/>
                </a:lnTo>
                <a:lnTo>
                  <a:pt x="596633" y="8247"/>
                </a:lnTo>
                <a:lnTo>
                  <a:pt x="604559" y="10150"/>
                </a:lnTo>
                <a:lnTo>
                  <a:pt x="612167" y="12370"/>
                </a:lnTo>
                <a:lnTo>
                  <a:pt x="620093" y="14590"/>
                </a:lnTo>
                <a:lnTo>
                  <a:pt x="627384" y="17128"/>
                </a:lnTo>
                <a:lnTo>
                  <a:pt x="634993" y="19665"/>
                </a:lnTo>
                <a:lnTo>
                  <a:pt x="642284" y="22520"/>
                </a:lnTo>
                <a:lnTo>
                  <a:pt x="649892" y="25374"/>
                </a:lnTo>
                <a:lnTo>
                  <a:pt x="656867" y="28546"/>
                </a:lnTo>
                <a:lnTo>
                  <a:pt x="663841" y="32035"/>
                </a:lnTo>
                <a:lnTo>
                  <a:pt x="670816" y="35524"/>
                </a:lnTo>
                <a:lnTo>
                  <a:pt x="677790" y="39013"/>
                </a:lnTo>
                <a:lnTo>
                  <a:pt x="684447" y="43453"/>
                </a:lnTo>
                <a:lnTo>
                  <a:pt x="697445" y="51383"/>
                </a:lnTo>
                <a:lnTo>
                  <a:pt x="710126" y="59947"/>
                </a:lnTo>
                <a:lnTo>
                  <a:pt x="722173" y="69145"/>
                </a:lnTo>
                <a:lnTo>
                  <a:pt x="733902" y="78978"/>
                </a:lnTo>
                <a:lnTo>
                  <a:pt x="744998" y="89445"/>
                </a:lnTo>
                <a:lnTo>
                  <a:pt x="755460" y="100546"/>
                </a:lnTo>
                <a:lnTo>
                  <a:pt x="765604" y="111647"/>
                </a:lnTo>
                <a:lnTo>
                  <a:pt x="775115" y="123383"/>
                </a:lnTo>
                <a:lnTo>
                  <a:pt x="783992" y="135753"/>
                </a:lnTo>
                <a:lnTo>
                  <a:pt x="792234" y="148123"/>
                </a:lnTo>
                <a:lnTo>
                  <a:pt x="799843" y="161444"/>
                </a:lnTo>
                <a:lnTo>
                  <a:pt x="806817" y="174766"/>
                </a:lnTo>
                <a:lnTo>
                  <a:pt x="813474" y="188405"/>
                </a:lnTo>
                <a:lnTo>
                  <a:pt x="819181" y="202043"/>
                </a:lnTo>
                <a:lnTo>
                  <a:pt x="824253" y="216634"/>
                </a:lnTo>
                <a:lnTo>
                  <a:pt x="828374" y="231224"/>
                </a:lnTo>
                <a:lnTo>
                  <a:pt x="832179" y="245814"/>
                </a:lnTo>
                <a:lnTo>
                  <a:pt x="835032" y="261039"/>
                </a:lnTo>
                <a:lnTo>
                  <a:pt x="837251" y="276263"/>
                </a:lnTo>
                <a:lnTo>
                  <a:pt x="838836" y="291488"/>
                </a:lnTo>
                <a:lnTo>
                  <a:pt x="839153" y="299100"/>
                </a:lnTo>
                <a:lnTo>
                  <a:pt x="839470" y="306713"/>
                </a:lnTo>
                <a:lnTo>
                  <a:pt x="839787" y="314642"/>
                </a:lnTo>
                <a:lnTo>
                  <a:pt x="839470" y="322572"/>
                </a:lnTo>
                <a:lnTo>
                  <a:pt x="839153" y="330501"/>
                </a:lnTo>
                <a:lnTo>
                  <a:pt x="838836" y="338113"/>
                </a:lnTo>
                <a:lnTo>
                  <a:pt x="837885" y="346043"/>
                </a:lnTo>
                <a:lnTo>
                  <a:pt x="837251" y="353972"/>
                </a:lnTo>
                <a:lnTo>
                  <a:pt x="835983" y="361902"/>
                </a:lnTo>
                <a:lnTo>
                  <a:pt x="834715" y="369831"/>
                </a:lnTo>
                <a:lnTo>
                  <a:pt x="833130" y="377761"/>
                </a:lnTo>
                <a:lnTo>
                  <a:pt x="831545" y="385690"/>
                </a:lnTo>
                <a:lnTo>
                  <a:pt x="829642" y="393620"/>
                </a:lnTo>
                <a:lnTo>
                  <a:pt x="827423" y="401232"/>
                </a:lnTo>
                <a:lnTo>
                  <a:pt x="825204" y="408844"/>
                </a:lnTo>
                <a:lnTo>
                  <a:pt x="822668" y="416457"/>
                </a:lnTo>
                <a:lnTo>
                  <a:pt x="819815" y="424069"/>
                </a:lnTo>
                <a:lnTo>
                  <a:pt x="817279" y="431681"/>
                </a:lnTo>
                <a:lnTo>
                  <a:pt x="814108" y="438976"/>
                </a:lnTo>
                <a:lnTo>
                  <a:pt x="810621" y="445954"/>
                </a:lnTo>
                <a:lnTo>
                  <a:pt x="807451" y="452932"/>
                </a:lnTo>
                <a:lnTo>
                  <a:pt x="803964" y="459910"/>
                </a:lnTo>
                <a:lnTo>
                  <a:pt x="800160" y="466571"/>
                </a:lnTo>
                <a:lnTo>
                  <a:pt x="796355" y="473549"/>
                </a:lnTo>
                <a:lnTo>
                  <a:pt x="788430" y="486871"/>
                </a:lnTo>
                <a:lnTo>
                  <a:pt x="779553" y="499241"/>
                </a:lnTo>
                <a:lnTo>
                  <a:pt x="770360" y="511293"/>
                </a:lnTo>
                <a:lnTo>
                  <a:pt x="760532" y="523029"/>
                </a:lnTo>
                <a:lnTo>
                  <a:pt x="750070" y="534130"/>
                </a:lnTo>
                <a:lnTo>
                  <a:pt x="739292" y="544914"/>
                </a:lnTo>
                <a:lnTo>
                  <a:pt x="727879" y="554747"/>
                </a:lnTo>
                <a:lnTo>
                  <a:pt x="716149" y="564262"/>
                </a:lnTo>
                <a:lnTo>
                  <a:pt x="704103" y="573143"/>
                </a:lnTo>
                <a:lnTo>
                  <a:pt x="691422" y="581073"/>
                </a:lnTo>
                <a:lnTo>
                  <a:pt x="678424" y="588685"/>
                </a:lnTo>
                <a:lnTo>
                  <a:pt x="665109" y="596297"/>
                </a:lnTo>
                <a:lnTo>
                  <a:pt x="651477" y="602641"/>
                </a:lnTo>
                <a:lnTo>
                  <a:pt x="637212" y="608350"/>
                </a:lnTo>
                <a:lnTo>
                  <a:pt x="622946" y="613108"/>
                </a:lnTo>
                <a:lnTo>
                  <a:pt x="608680" y="617548"/>
                </a:lnTo>
                <a:lnTo>
                  <a:pt x="594097" y="621355"/>
                </a:lnTo>
                <a:lnTo>
                  <a:pt x="578880" y="624209"/>
                </a:lnTo>
                <a:lnTo>
                  <a:pt x="563663" y="626430"/>
                </a:lnTo>
                <a:lnTo>
                  <a:pt x="548446" y="628015"/>
                </a:lnTo>
                <a:lnTo>
                  <a:pt x="540838" y="628333"/>
                </a:lnTo>
                <a:lnTo>
                  <a:pt x="532595" y="628650"/>
                </a:lnTo>
                <a:lnTo>
                  <a:pt x="524987" y="628650"/>
                </a:lnTo>
                <a:lnTo>
                  <a:pt x="517061" y="628650"/>
                </a:lnTo>
                <a:lnTo>
                  <a:pt x="509453" y="628333"/>
                </a:lnTo>
                <a:lnTo>
                  <a:pt x="501527" y="628015"/>
                </a:lnTo>
                <a:lnTo>
                  <a:pt x="493602" y="627064"/>
                </a:lnTo>
                <a:lnTo>
                  <a:pt x="485993" y="626112"/>
                </a:lnTo>
                <a:lnTo>
                  <a:pt x="477751" y="625161"/>
                </a:lnTo>
                <a:lnTo>
                  <a:pt x="469825" y="623892"/>
                </a:lnTo>
                <a:lnTo>
                  <a:pt x="461900" y="622306"/>
                </a:lnTo>
                <a:lnTo>
                  <a:pt x="453974" y="620720"/>
                </a:lnTo>
                <a:lnTo>
                  <a:pt x="446366" y="618500"/>
                </a:lnTo>
                <a:lnTo>
                  <a:pt x="438440" y="616597"/>
                </a:lnTo>
                <a:lnTo>
                  <a:pt x="430832" y="614377"/>
                </a:lnTo>
                <a:lnTo>
                  <a:pt x="422906" y="611839"/>
                </a:lnTo>
                <a:lnTo>
                  <a:pt x="415615" y="608985"/>
                </a:lnTo>
                <a:lnTo>
                  <a:pt x="408323" y="606130"/>
                </a:lnTo>
                <a:lnTo>
                  <a:pt x="401032" y="603275"/>
                </a:lnTo>
                <a:lnTo>
                  <a:pt x="393741" y="600104"/>
                </a:lnTo>
                <a:lnTo>
                  <a:pt x="386766" y="596615"/>
                </a:lnTo>
                <a:lnTo>
                  <a:pt x="380109" y="593126"/>
                </a:lnTo>
                <a:lnTo>
                  <a:pt x="373134" y="589320"/>
                </a:lnTo>
                <a:lnTo>
                  <a:pt x="366160" y="585513"/>
                </a:lnTo>
                <a:lnTo>
                  <a:pt x="353162" y="577267"/>
                </a:lnTo>
                <a:lnTo>
                  <a:pt x="340481" y="568703"/>
                </a:lnTo>
                <a:lnTo>
                  <a:pt x="328435" y="559505"/>
                </a:lnTo>
                <a:lnTo>
                  <a:pt x="317022" y="549672"/>
                </a:lnTo>
                <a:lnTo>
                  <a:pt x="305609" y="539522"/>
                </a:lnTo>
                <a:lnTo>
                  <a:pt x="295147" y="528421"/>
                </a:lnTo>
                <a:lnTo>
                  <a:pt x="285003" y="517003"/>
                </a:lnTo>
                <a:lnTo>
                  <a:pt x="275809" y="505267"/>
                </a:lnTo>
                <a:lnTo>
                  <a:pt x="266933" y="493214"/>
                </a:lnTo>
                <a:lnTo>
                  <a:pt x="258373" y="480210"/>
                </a:lnTo>
                <a:lnTo>
                  <a:pt x="250765" y="467523"/>
                </a:lnTo>
                <a:lnTo>
                  <a:pt x="243790" y="454201"/>
                </a:lnTo>
                <a:lnTo>
                  <a:pt x="237450" y="440562"/>
                </a:lnTo>
                <a:lnTo>
                  <a:pt x="231744" y="426606"/>
                </a:lnTo>
                <a:lnTo>
                  <a:pt x="226671" y="412016"/>
                </a:lnTo>
                <a:lnTo>
                  <a:pt x="222233" y="397743"/>
                </a:lnTo>
                <a:lnTo>
                  <a:pt x="218746" y="382836"/>
                </a:lnTo>
                <a:lnTo>
                  <a:pt x="215576" y="367611"/>
                </a:lnTo>
                <a:lnTo>
                  <a:pt x="213356" y="352704"/>
                </a:lnTo>
                <a:lnTo>
                  <a:pt x="212088" y="337479"/>
                </a:lnTo>
                <a:lnTo>
                  <a:pt x="211454" y="329549"/>
                </a:lnTo>
                <a:lnTo>
                  <a:pt x="211137" y="321937"/>
                </a:lnTo>
                <a:lnTo>
                  <a:pt x="211137" y="314008"/>
                </a:lnTo>
                <a:lnTo>
                  <a:pt x="211137" y="306078"/>
                </a:lnTo>
                <a:lnTo>
                  <a:pt x="211454" y="298466"/>
                </a:lnTo>
                <a:lnTo>
                  <a:pt x="212088" y="290536"/>
                </a:lnTo>
                <a:lnTo>
                  <a:pt x="212722" y="282607"/>
                </a:lnTo>
                <a:lnTo>
                  <a:pt x="213673" y="274677"/>
                </a:lnTo>
                <a:lnTo>
                  <a:pt x="214941" y="267065"/>
                </a:lnTo>
                <a:lnTo>
                  <a:pt x="216210" y="258818"/>
                </a:lnTo>
                <a:lnTo>
                  <a:pt x="217795" y="250889"/>
                </a:lnTo>
                <a:lnTo>
                  <a:pt x="219380" y="242959"/>
                </a:lnTo>
                <a:lnTo>
                  <a:pt x="221282" y="235347"/>
                </a:lnTo>
                <a:lnTo>
                  <a:pt x="223501" y="227418"/>
                </a:lnTo>
                <a:lnTo>
                  <a:pt x="225720" y="219805"/>
                </a:lnTo>
                <a:lnTo>
                  <a:pt x="228256" y="212193"/>
                </a:lnTo>
                <a:lnTo>
                  <a:pt x="230792" y="204581"/>
                </a:lnTo>
                <a:lnTo>
                  <a:pt x="233646" y="197286"/>
                </a:lnTo>
                <a:lnTo>
                  <a:pt x="236816" y="189990"/>
                </a:lnTo>
                <a:lnTo>
                  <a:pt x="239986" y="182695"/>
                </a:lnTo>
                <a:lnTo>
                  <a:pt x="243156" y="175717"/>
                </a:lnTo>
                <a:lnTo>
                  <a:pt x="246643" y="168739"/>
                </a:lnTo>
                <a:lnTo>
                  <a:pt x="250448" y="162079"/>
                </a:lnTo>
                <a:lnTo>
                  <a:pt x="254252" y="155418"/>
                </a:lnTo>
                <a:lnTo>
                  <a:pt x="262494" y="142096"/>
                </a:lnTo>
                <a:lnTo>
                  <a:pt x="271054" y="129409"/>
                </a:lnTo>
                <a:lnTo>
                  <a:pt x="280565" y="117356"/>
                </a:lnTo>
                <a:lnTo>
                  <a:pt x="290075" y="105938"/>
                </a:lnTo>
                <a:lnTo>
                  <a:pt x="300537" y="94837"/>
                </a:lnTo>
                <a:lnTo>
                  <a:pt x="311315" y="84052"/>
                </a:lnTo>
                <a:lnTo>
                  <a:pt x="322728" y="73903"/>
                </a:lnTo>
                <a:lnTo>
                  <a:pt x="334458" y="64705"/>
                </a:lnTo>
                <a:lnTo>
                  <a:pt x="346822" y="55823"/>
                </a:lnTo>
                <a:lnTo>
                  <a:pt x="359185" y="47577"/>
                </a:lnTo>
                <a:lnTo>
                  <a:pt x="372500" y="39965"/>
                </a:lnTo>
                <a:lnTo>
                  <a:pt x="385815" y="32669"/>
                </a:lnTo>
                <a:lnTo>
                  <a:pt x="399447" y="26326"/>
                </a:lnTo>
                <a:lnTo>
                  <a:pt x="413396" y="20617"/>
                </a:lnTo>
                <a:lnTo>
                  <a:pt x="427662" y="15542"/>
                </a:lnTo>
                <a:lnTo>
                  <a:pt x="442245" y="11101"/>
                </a:lnTo>
                <a:lnTo>
                  <a:pt x="456827" y="7612"/>
                </a:lnTo>
                <a:lnTo>
                  <a:pt x="471727" y="4440"/>
                </a:lnTo>
                <a:lnTo>
                  <a:pt x="487261" y="2220"/>
                </a:lnTo>
                <a:lnTo>
                  <a:pt x="502478" y="951"/>
                </a:lnTo>
                <a:lnTo>
                  <a:pt x="510087" y="317"/>
                </a:lnTo>
                <a:lnTo>
                  <a:pt x="517695" y="0"/>
                </a:lnTo>
                <a:close/>
              </a:path>
            </a:pathLst>
          </a:custGeom>
          <a:solidFill>
            <a:schemeClr val="bg1"/>
          </a:solidFill>
          <a:ln>
            <a:noFill/>
          </a:ln>
        </p:spPr>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1219110">
              <a:defRPr/>
            </a:pPr>
            <a:endParaRPr lang="zh-CN" altLang="en-US" sz="2400">
              <a:solidFill>
                <a:srgbClr val="FFFFFF"/>
              </a:solidFill>
            </a:endParaRPr>
          </a:p>
        </p:txBody>
      </p:sp>
      <p:sp>
        <p:nvSpPr>
          <p:cNvPr id="9" name="文本框 8"/>
          <p:cNvSpPr txBox="1"/>
          <p:nvPr/>
        </p:nvSpPr>
        <p:spPr>
          <a:xfrm>
            <a:off x="3352537" y="1293277"/>
            <a:ext cx="778239"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学生</a:t>
            </a:r>
          </a:p>
        </p:txBody>
      </p:sp>
      <p:sp>
        <p:nvSpPr>
          <p:cNvPr id="32" name="文本框 31"/>
          <p:cNvSpPr txBox="1"/>
          <p:nvPr/>
        </p:nvSpPr>
        <p:spPr>
          <a:xfrm>
            <a:off x="4922325" y="1293277"/>
            <a:ext cx="778239"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老师</a:t>
            </a:r>
          </a:p>
        </p:txBody>
      </p:sp>
      <p:sp>
        <p:nvSpPr>
          <p:cNvPr id="33" name="KSO_Shape"/>
          <p:cNvSpPr>
            <a:spLocks/>
          </p:cNvSpPr>
          <p:nvPr/>
        </p:nvSpPr>
        <p:spPr bwMode="auto">
          <a:xfrm>
            <a:off x="6431950" y="1312460"/>
            <a:ext cx="118164" cy="309893"/>
          </a:xfrm>
          <a:custGeom>
            <a:avLst/>
            <a:gdLst/>
            <a:ahLst/>
            <a:cxnLst/>
            <a:rect l="0" t="0" r="r" b="b"/>
            <a:pathLst>
              <a:path w="1647825" h="1824038">
                <a:moveTo>
                  <a:pt x="984667" y="1001712"/>
                </a:moveTo>
                <a:lnTo>
                  <a:pt x="990761" y="1001712"/>
                </a:lnTo>
                <a:lnTo>
                  <a:pt x="1530189" y="1001712"/>
                </a:lnTo>
                <a:lnTo>
                  <a:pt x="1536548" y="1001712"/>
                </a:lnTo>
                <a:lnTo>
                  <a:pt x="1542377" y="1002243"/>
                </a:lnTo>
                <a:lnTo>
                  <a:pt x="1548206" y="1003040"/>
                </a:lnTo>
                <a:lnTo>
                  <a:pt x="1554034" y="1004102"/>
                </a:lnTo>
                <a:lnTo>
                  <a:pt x="1559598" y="1005429"/>
                </a:lnTo>
                <a:lnTo>
                  <a:pt x="1565427" y="1006757"/>
                </a:lnTo>
                <a:lnTo>
                  <a:pt x="1570726" y="1008615"/>
                </a:lnTo>
                <a:lnTo>
                  <a:pt x="1576025" y="1010739"/>
                </a:lnTo>
                <a:lnTo>
                  <a:pt x="1581059" y="1013129"/>
                </a:lnTo>
                <a:lnTo>
                  <a:pt x="1586358" y="1015518"/>
                </a:lnTo>
                <a:lnTo>
                  <a:pt x="1591392" y="1018439"/>
                </a:lnTo>
                <a:lnTo>
                  <a:pt x="1596161" y="1021359"/>
                </a:lnTo>
                <a:lnTo>
                  <a:pt x="1600665" y="1024545"/>
                </a:lnTo>
                <a:lnTo>
                  <a:pt x="1604904" y="1027997"/>
                </a:lnTo>
                <a:lnTo>
                  <a:pt x="1609143" y="1031713"/>
                </a:lnTo>
                <a:lnTo>
                  <a:pt x="1613382" y="1035430"/>
                </a:lnTo>
                <a:lnTo>
                  <a:pt x="1617356" y="1039413"/>
                </a:lnTo>
                <a:lnTo>
                  <a:pt x="1621065" y="1043661"/>
                </a:lnTo>
                <a:lnTo>
                  <a:pt x="1624510" y="1048174"/>
                </a:lnTo>
                <a:lnTo>
                  <a:pt x="1627689" y="1052422"/>
                </a:lnTo>
                <a:lnTo>
                  <a:pt x="1630869" y="1057201"/>
                </a:lnTo>
                <a:lnTo>
                  <a:pt x="1633518" y="1061980"/>
                </a:lnTo>
                <a:lnTo>
                  <a:pt x="1636167" y="1066759"/>
                </a:lnTo>
                <a:lnTo>
                  <a:pt x="1638552" y="1071804"/>
                </a:lnTo>
                <a:lnTo>
                  <a:pt x="1640671" y="1077379"/>
                </a:lnTo>
                <a:lnTo>
                  <a:pt x="1642526" y="1082689"/>
                </a:lnTo>
                <a:lnTo>
                  <a:pt x="1644116" y="1087999"/>
                </a:lnTo>
                <a:lnTo>
                  <a:pt x="1645441" y="1093840"/>
                </a:lnTo>
                <a:lnTo>
                  <a:pt x="1646500" y="1099416"/>
                </a:lnTo>
                <a:lnTo>
                  <a:pt x="1647295" y="1104991"/>
                </a:lnTo>
                <a:lnTo>
                  <a:pt x="1647560" y="1111098"/>
                </a:lnTo>
                <a:lnTo>
                  <a:pt x="1647825" y="1116673"/>
                </a:lnTo>
                <a:lnTo>
                  <a:pt x="1647560" y="1122780"/>
                </a:lnTo>
                <a:lnTo>
                  <a:pt x="1647295" y="1128621"/>
                </a:lnTo>
                <a:lnTo>
                  <a:pt x="1646500" y="1134196"/>
                </a:lnTo>
                <a:lnTo>
                  <a:pt x="1645441" y="1140037"/>
                </a:lnTo>
                <a:lnTo>
                  <a:pt x="1644116" y="1145613"/>
                </a:lnTo>
                <a:lnTo>
                  <a:pt x="1642526" y="1150923"/>
                </a:lnTo>
                <a:lnTo>
                  <a:pt x="1640671" y="1156498"/>
                </a:lnTo>
                <a:lnTo>
                  <a:pt x="1638552" y="1161543"/>
                </a:lnTo>
                <a:lnTo>
                  <a:pt x="1636167" y="1166587"/>
                </a:lnTo>
                <a:lnTo>
                  <a:pt x="1633518" y="1171632"/>
                </a:lnTo>
                <a:lnTo>
                  <a:pt x="1630869" y="1176411"/>
                </a:lnTo>
                <a:lnTo>
                  <a:pt x="1627689" y="1181190"/>
                </a:lnTo>
                <a:lnTo>
                  <a:pt x="1624510" y="1185703"/>
                </a:lnTo>
                <a:lnTo>
                  <a:pt x="1621065" y="1189951"/>
                </a:lnTo>
                <a:lnTo>
                  <a:pt x="1617356" y="1193934"/>
                </a:lnTo>
                <a:lnTo>
                  <a:pt x="1613382" y="1198182"/>
                </a:lnTo>
                <a:lnTo>
                  <a:pt x="1609143" y="1201899"/>
                </a:lnTo>
                <a:lnTo>
                  <a:pt x="1604904" y="1205616"/>
                </a:lnTo>
                <a:lnTo>
                  <a:pt x="1600665" y="1209067"/>
                </a:lnTo>
                <a:lnTo>
                  <a:pt x="1596161" y="1212253"/>
                </a:lnTo>
                <a:lnTo>
                  <a:pt x="1591392" y="1215174"/>
                </a:lnTo>
                <a:lnTo>
                  <a:pt x="1586358" y="1217829"/>
                </a:lnTo>
                <a:lnTo>
                  <a:pt x="1581059" y="1220484"/>
                </a:lnTo>
                <a:lnTo>
                  <a:pt x="1576025" y="1222608"/>
                </a:lnTo>
                <a:lnTo>
                  <a:pt x="1570726" y="1224732"/>
                </a:lnTo>
                <a:lnTo>
                  <a:pt x="1565427" y="1226590"/>
                </a:lnTo>
                <a:lnTo>
                  <a:pt x="1559598" y="1228183"/>
                </a:lnTo>
                <a:lnTo>
                  <a:pt x="1554034" y="1229511"/>
                </a:lnTo>
                <a:lnTo>
                  <a:pt x="1548206" y="1230573"/>
                </a:lnTo>
                <a:lnTo>
                  <a:pt x="1542377" y="1231369"/>
                </a:lnTo>
                <a:lnTo>
                  <a:pt x="1536548" y="1231635"/>
                </a:lnTo>
                <a:lnTo>
                  <a:pt x="1530189" y="1231900"/>
                </a:lnTo>
                <a:lnTo>
                  <a:pt x="990761" y="1231900"/>
                </a:lnTo>
                <a:lnTo>
                  <a:pt x="984667" y="1231635"/>
                </a:lnTo>
                <a:lnTo>
                  <a:pt x="978838" y="1231369"/>
                </a:lnTo>
                <a:lnTo>
                  <a:pt x="972745" y="1230573"/>
                </a:lnTo>
                <a:lnTo>
                  <a:pt x="967181" y="1229511"/>
                </a:lnTo>
                <a:lnTo>
                  <a:pt x="961352" y="1228183"/>
                </a:lnTo>
                <a:lnTo>
                  <a:pt x="955788" y="1226590"/>
                </a:lnTo>
                <a:lnTo>
                  <a:pt x="950489" y="1224732"/>
                </a:lnTo>
                <a:lnTo>
                  <a:pt x="944925" y="1222608"/>
                </a:lnTo>
                <a:lnTo>
                  <a:pt x="939627" y="1220484"/>
                </a:lnTo>
                <a:lnTo>
                  <a:pt x="934593" y="1217829"/>
                </a:lnTo>
                <a:lnTo>
                  <a:pt x="929824" y="1215174"/>
                </a:lnTo>
                <a:lnTo>
                  <a:pt x="925055" y="1212253"/>
                </a:lnTo>
                <a:lnTo>
                  <a:pt x="920286" y="1209067"/>
                </a:lnTo>
                <a:lnTo>
                  <a:pt x="915781" y="1205616"/>
                </a:lnTo>
                <a:lnTo>
                  <a:pt x="911542" y="1201899"/>
                </a:lnTo>
                <a:lnTo>
                  <a:pt x="907568" y="1198182"/>
                </a:lnTo>
                <a:lnTo>
                  <a:pt x="903594" y="1193934"/>
                </a:lnTo>
                <a:lnTo>
                  <a:pt x="900150" y="1189951"/>
                </a:lnTo>
                <a:lnTo>
                  <a:pt x="896440" y="1185703"/>
                </a:lnTo>
                <a:lnTo>
                  <a:pt x="893261" y="1181190"/>
                </a:lnTo>
                <a:lnTo>
                  <a:pt x="890347" y="1176411"/>
                </a:lnTo>
                <a:lnTo>
                  <a:pt x="887167" y="1171632"/>
                </a:lnTo>
                <a:lnTo>
                  <a:pt x="884783" y="1166587"/>
                </a:lnTo>
                <a:lnTo>
                  <a:pt x="882398" y="1161543"/>
                </a:lnTo>
                <a:lnTo>
                  <a:pt x="880279" y="1156498"/>
                </a:lnTo>
                <a:lnTo>
                  <a:pt x="878689" y="1150923"/>
                </a:lnTo>
                <a:lnTo>
                  <a:pt x="876834" y="1145613"/>
                </a:lnTo>
                <a:lnTo>
                  <a:pt x="875510" y="1140037"/>
                </a:lnTo>
                <a:lnTo>
                  <a:pt x="874450" y="1134196"/>
                </a:lnTo>
                <a:lnTo>
                  <a:pt x="873920" y="1128621"/>
                </a:lnTo>
                <a:lnTo>
                  <a:pt x="873125" y="1122780"/>
                </a:lnTo>
                <a:lnTo>
                  <a:pt x="873125" y="1116673"/>
                </a:lnTo>
                <a:lnTo>
                  <a:pt x="873125" y="1111098"/>
                </a:lnTo>
                <a:lnTo>
                  <a:pt x="873920" y="1104991"/>
                </a:lnTo>
                <a:lnTo>
                  <a:pt x="874450" y="1099416"/>
                </a:lnTo>
                <a:lnTo>
                  <a:pt x="875510" y="1093840"/>
                </a:lnTo>
                <a:lnTo>
                  <a:pt x="876834" y="1087999"/>
                </a:lnTo>
                <a:lnTo>
                  <a:pt x="878689" y="1082689"/>
                </a:lnTo>
                <a:lnTo>
                  <a:pt x="880279" y="1077379"/>
                </a:lnTo>
                <a:lnTo>
                  <a:pt x="882398" y="1071804"/>
                </a:lnTo>
                <a:lnTo>
                  <a:pt x="884783" y="1066759"/>
                </a:lnTo>
                <a:lnTo>
                  <a:pt x="887167" y="1061980"/>
                </a:lnTo>
                <a:lnTo>
                  <a:pt x="890347" y="1057201"/>
                </a:lnTo>
                <a:lnTo>
                  <a:pt x="893261" y="1052422"/>
                </a:lnTo>
                <a:lnTo>
                  <a:pt x="896440" y="1048174"/>
                </a:lnTo>
                <a:lnTo>
                  <a:pt x="900150" y="1043661"/>
                </a:lnTo>
                <a:lnTo>
                  <a:pt x="903594" y="1039413"/>
                </a:lnTo>
                <a:lnTo>
                  <a:pt x="907568" y="1035430"/>
                </a:lnTo>
                <a:lnTo>
                  <a:pt x="911542" y="1031713"/>
                </a:lnTo>
                <a:lnTo>
                  <a:pt x="915781" y="1027997"/>
                </a:lnTo>
                <a:lnTo>
                  <a:pt x="920286" y="1024545"/>
                </a:lnTo>
                <a:lnTo>
                  <a:pt x="925055" y="1021359"/>
                </a:lnTo>
                <a:lnTo>
                  <a:pt x="929824" y="1018439"/>
                </a:lnTo>
                <a:lnTo>
                  <a:pt x="934593" y="1015518"/>
                </a:lnTo>
                <a:lnTo>
                  <a:pt x="939627" y="1013129"/>
                </a:lnTo>
                <a:lnTo>
                  <a:pt x="944925" y="1010739"/>
                </a:lnTo>
                <a:lnTo>
                  <a:pt x="950489" y="1008615"/>
                </a:lnTo>
                <a:lnTo>
                  <a:pt x="955788" y="1006757"/>
                </a:lnTo>
                <a:lnTo>
                  <a:pt x="961352" y="1005429"/>
                </a:lnTo>
                <a:lnTo>
                  <a:pt x="967181" y="1004102"/>
                </a:lnTo>
                <a:lnTo>
                  <a:pt x="972745" y="1003040"/>
                </a:lnTo>
                <a:lnTo>
                  <a:pt x="978838" y="1002243"/>
                </a:lnTo>
                <a:lnTo>
                  <a:pt x="984667" y="1001712"/>
                </a:lnTo>
                <a:close/>
                <a:moveTo>
                  <a:pt x="710407" y="800017"/>
                </a:moveTo>
                <a:lnTo>
                  <a:pt x="719935" y="800017"/>
                </a:lnTo>
                <a:lnTo>
                  <a:pt x="729729" y="800281"/>
                </a:lnTo>
                <a:lnTo>
                  <a:pt x="739522" y="800810"/>
                </a:lnTo>
                <a:lnTo>
                  <a:pt x="749050" y="801604"/>
                </a:lnTo>
                <a:lnTo>
                  <a:pt x="768637" y="803190"/>
                </a:lnTo>
                <a:lnTo>
                  <a:pt x="787694" y="805571"/>
                </a:lnTo>
                <a:lnTo>
                  <a:pt x="806222" y="809009"/>
                </a:lnTo>
                <a:lnTo>
                  <a:pt x="825014" y="812711"/>
                </a:lnTo>
                <a:lnTo>
                  <a:pt x="843806" y="817207"/>
                </a:lnTo>
                <a:lnTo>
                  <a:pt x="862070" y="822232"/>
                </a:lnTo>
                <a:lnTo>
                  <a:pt x="880333" y="828315"/>
                </a:lnTo>
                <a:lnTo>
                  <a:pt x="898331" y="834398"/>
                </a:lnTo>
                <a:lnTo>
                  <a:pt x="916329" y="841538"/>
                </a:lnTo>
                <a:lnTo>
                  <a:pt x="934063" y="849472"/>
                </a:lnTo>
                <a:lnTo>
                  <a:pt x="951532" y="857671"/>
                </a:lnTo>
                <a:lnTo>
                  <a:pt x="968736" y="866663"/>
                </a:lnTo>
                <a:lnTo>
                  <a:pt x="985941" y="875919"/>
                </a:lnTo>
                <a:lnTo>
                  <a:pt x="1002351" y="885969"/>
                </a:lnTo>
                <a:lnTo>
                  <a:pt x="973236" y="888349"/>
                </a:lnTo>
                <a:lnTo>
                  <a:pt x="959208" y="889672"/>
                </a:lnTo>
                <a:lnTo>
                  <a:pt x="946503" y="891258"/>
                </a:lnTo>
                <a:lnTo>
                  <a:pt x="934328" y="892845"/>
                </a:lnTo>
                <a:lnTo>
                  <a:pt x="923476" y="894167"/>
                </a:lnTo>
                <a:lnTo>
                  <a:pt x="913947" y="896019"/>
                </a:lnTo>
                <a:lnTo>
                  <a:pt x="906007" y="897870"/>
                </a:lnTo>
                <a:lnTo>
                  <a:pt x="898596" y="899986"/>
                </a:lnTo>
                <a:lnTo>
                  <a:pt x="890920" y="902630"/>
                </a:lnTo>
                <a:lnTo>
                  <a:pt x="883244" y="905540"/>
                </a:lnTo>
                <a:lnTo>
                  <a:pt x="875304" y="909242"/>
                </a:lnTo>
                <a:lnTo>
                  <a:pt x="867628" y="912945"/>
                </a:lnTo>
                <a:lnTo>
                  <a:pt x="859952" y="917176"/>
                </a:lnTo>
                <a:lnTo>
                  <a:pt x="851747" y="921937"/>
                </a:lnTo>
                <a:lnTo>
                  <a:pt x="844071" y="926962"/>
                </a:lnTo>
                <a:lnTo>
                  <a:pt x="836131" y="932251"/>
                </a:lnTo>
                <a:lnTo>
                  <a:pt x="828455" y="938334"/>
                </a:lnTo>
                <a:lnTo>
                  <a:pt x="820779" y="944416"/>
                </a:lnTo>
                <a:lnTo>
                  <a:pt x="813368" y="951028"/>
                </a:lnTo>
                <a:lnTo>
                  <a:pt x="805957" y="958169"/>
                </a:lnTo>
                <a:lnTo>
                  <a:pt x="798811" y="965574"/>
                </a:lnTo>
                <a:lnTo>
                  <a:pt x="791929" y="973244"/>
                </a:lnTo>
                <a:lnTo>
                  <a:pt x="785312" y="981442"/>
                </a:lnTo>
                <a:lnTo>
                  <a:pt x="778695" y="989641"/>
                </a:lnTo>
                <a:lnTo>
                  <a:pt x="772607" y="998368"/>
                </a:lnTo>
                <a:lnTo>
                  <a:pt x="766784" y="1007360"/>
                </a:lnTo>
                <a:lnTo>
                  <a:pt x="761490" y="1016881"/>
                </a:lnTo>
                <a:lnTo>
                  <a:pt x="756197" y="1026402"/>
                </a:lnTo>
                <a:lnTo>
                  <a:pt x="751432" y="1036451"/>
                </a:lnTo>
                <a:lnTo>
                  <a:pt x="747462" y="1046501"/>
                </a:lnTo>
                <a:lnTo>
                  <a:pt x="743492" y="1056815"/>
                </a:lnTo>
                <a:lnTo>
                  <a:pt x="740316" y="1067923"/>
                </a:lnTo>
                <a:lnTo>
                  <a:pt x="737140" y="1079031"/>
                </a:lnTo>
                <a:lnTo>
                  <a:pt x="735287" y="1090138"/>
                </a:lnTo>
                <a:lnTo>
                  <a:pt x="733434" y="1101775"/>
                </a:lnTo>
                <a:lnTo>
                  <a:pt x="732111" y="1113412"/>
                </a:lnTo>
                <a:lnTo>
                  <a:pt x="731846" y="1125577"/>
                </a:lnTo>
                <a:lnTo>
                  <a:pt x="731846" y="1137743"/>
                </a:lnTo>
                <a:lnTo>
                  <a:pt x="732905" y="1150173"/>
                </a:lnTo>
                <a:lnTo>
                  <a:pt x="734228" y="1162867"/>
                </a:lnTo>
                <a:lnTo>
                  <a:pt x="736346" y="1174768"/>
                </a:lnTo>
                <a:lnTo>
                  <a:pt x="738992" y="1186405"/>
                </a:lnTo>
                <a:lnTo>
                  <a:pt x="742433" y="1197513"/>
                </a:lnTo>
                <a:lnTo>
                  <a:pt x="745874" y="1208620"/>
                </a:lnTo>
                <a:lnTo>
                  <a:pt x="750109" y="1219199"/>
                </a:lnTo>
                <a:lnTo>
                  <a:pt x="754873" y="1229513"/>
                </a:lnTo>
                <a:lnTo>
                  <a:pt x="759902" y="1239299"/>
                </a:lnTo>
                <a:lnTo>
                  <a:pt x="765461" y="1248555"/>
                </a:lnTo>
                <a:lnTo>
                  <a:pt x="771548" y="1257547"/>
                </a:lnTo>
                <a:lnTo>
                  <a:pt x="778165" y="1266274"/>
                </a:lnTo>
                <a:lnTo>
                  <a:pt x="784782" y="1274473"/>
                </a:lnTo>
                <a:lnTo>
                  <a:pt x="791929" y="1282407"/>
                </a:lnTo>
                <a:lnTo>
                  <a:pt x="799605" y="1289812"/>
                </a:lnTo>
                <a:lnTo>
                  <a:pt x="807545" y="1296953"/>
                </a:lnTo>
                <a:lnTo>
                  <a:pt x="815485" y="1303829"/>
                </a:lnTo>
                <a:lnTo>
                  <a:pt x="824220" y="1309912"/>
                </a:lnTo>
                <a:lnTo>
                  <a:pt x="832690" y="1315994"/>
                </a:lnTo>
                <a:lnTo>
                  <a:pt x="841689" y="1321284"/>
                </a:lnTo>
                <a:lnTo>
                  <a:pt x="850953" y="1326573"/>
                </a:lnTo>
                <a:lnTo>
                  <a:pt x="860481" y="1331334"/>
                </a:lnTo>
                <a:lnTo>
                  <a:pt x="870010" y="1335565"/>
                </a:lnTo>
                <a:lnTo>
                  <a:pt x="879803" y="1339532"/>
                </a:lnTo>
                <a:lnTo>
                  <a:pt x="889861" y="1342970"/>
                </a:lnTo>
                <a:lnTo>
                  <a:pt x="899919" y="1346144"/>
                </a:lnTo>
                <a:lnTo>
                  <a:pt x="910242" y="1349053"/>
                </a:lnTo>
                <a:lnTo>
                  <a:pt x="920300" y="1350904"/>
                </a:lnTo>
                <a:lnTo>
                  <a:pt x="930622" y="1353020"/>
                </a:lnTo>
                <a:lnTo>
                  <a:pt x="941209" y="1354607"/>
                </a:lnTo>
                <a:lnTo>
                  <a:pt x="951797" y="1355400"/>
                </a:lnTo>
                <a:lnTo>
                  <a:pt x="962384" y="1356194"/>
                </a:lnTo>
                <a:lnTo>
                  <a:pt x="972707" y="1356458"/>
                </a:lnTo>
                <a:lnTo>
                  <a:pt x="1352790" y="1356458"/>
                </a:lnTo>
                <a:lnTo>
                  <a:pt x="1360466" y="1380260"/>
                </a:lnTo>
                <a:lnTo>
                  <a:pt x="1367877" y="1404327"/>
                </a:lnTo>
                <a:lnTo>
                  <a:pt x="1375023" y="1428658"/>
                </a:lnTo>
                <a:lnTo>
                  <a:pt x="1381640" y="1453253"/>
                </a:lnTo>
                <a:lnTo>
                  <a:pt x="1387728" y="1478378"/>
                </a:lnTo>
                <a:lnTo>
                  <a:pt x="1393286" y="1503502"/>
                </a:lnTo>
                <a:lnTo>
                  <a:pt x="1398315" y="1529156"/>
                </a:lnTo>
                <a:lnTo>
                  <a:pt x="1402815" y="1555074"/>
                </a:lnTo>
                <a:lnTo>
                  <a:pt x="1407049" y="1581256"/>
                </a:lnTo>
                <a:lnTo>
                  <a:pt x="1410490" y="1607703"/>
                </a:lnTo>
                <a:lnTo>
                  <a:pt x="1413667" y="1634414"/>
                </a:lnTo>
                <a:lnTo>
                  <a:pt x="1416313" y="1661126"/>
                </a:lnTo>
                <a:lnTo>
                  <a:pt x="1417901" y="1688366"/>
                </a:lnTo>
                <a:lnTo>
                  <a:pt x="1419490" y="1715606"/>
                </a:lnTo>
                <a:lnTo>
                  <a:pt x="1420284" y="1742846"/>
                </a:lnTo>
                <a:lnTo>
                  <a:pt x="1420813" y="1770880"/>
                </a:lnTo>
                <a:lnTo>
                  <a:pt x="1420284" y="1797327"/>
                </a:lnTo>
                <a:lnTo>
                  <a:pt x="1419490" y="1824038"/>
                </a:lnTo>
                <a:lnTo>
                  <a:pt x="1059" y="1824038"/>
                </a:lnTo>
                <a:lnTo>
                  <a:pt x="265" y="1797327"/>
                </a:lnTo>
                <a:lnTo>
                  <a:pt x="0" y="1770880"/>
                </a:lnTo>
                <a:lnTo>
                  <a:pt x="265" y="1745756"/>
                </a:lnTo>
                <a:lnTo>
                  <a:pt x="794" y="1720896"/>
                </a:lnTo>
                <a:lnTo>
                  <a:pt x="2118" y="1696035"/>
                </a:lnTo>
                <a:lnTo>
                  <a:pt x="3441" y="1671704"/>
                </a:lnTo>
                <a:lnTo>
                  <a:pt x="5559" y="1647109"/>
                </a:lnTo>
                <a:lnTo>
                  <a:pt x="8205" y="1622778"/>
                </a:lnTo>
                <a:lnTo>
                  <a:pt x="11117" y="1598976"/>
                </a:lnTo>
                <a:lnTo>
                  <a:pt x="14293" y="1575173"/>
                </a:lnTo>
                <a:lnTo>
                  <a:pt x="17999" y="1551371"/>
                </a:lnTo>
                <a:lnTo>
                  <a:pt x="22234" y="1528362"/>
                </a:lnTo>
                <a:lnTo>
                  <a:pt x="26998" y="1505089"/>
                </a:lnTo>
                <a:lnTo>
                  <a:pt x="31762" y="1482081"/>
                </a:lnTo>
                <a:lnTo>
                  <a:pt x="37056" y="1459601"/>
                </a:lnTo>
                <a:lnTo>
                  <a:pt x="43143" y="1436856"/>
                </a:lnTo>
                <a:lnTo>
                  <a:pt x="49496" y="1414906"/>
                </a:lnTo>
                <a:lnTo>
                  <a:pt x="55848" y="1392955"/>
                </a:lnTo>
                <a:lnTo>
                  <a:pt x="62730" y="1371268"/>
                </a:lnTo>
                <a:lnTo>
                  <a:pt x="69876" y="1349846"/>
                </a:lnTo>
                <a:lnTo>
                  <a:pt x="77552" y="1328689"/>
                </a:lnTo>
                <a:lnTo>
                  <a:pt x="85757" y="1307796"/>
                </a:lnTo>
                <a:lnTo>
                  <a:pt x="93962" y="1287696"/>
                </a:lnTo>
                <a:lnTo>
                  <a:pt x="102697" y="1267332"/>
                </a:lnTo>
                <a:lnTo>
                  <a:pt x="111961" y="1247497"/>
                </a:lnTo>
                <a:lnTo>
                  <a:pt x="121489" y="1227926"/>
                </a:lnTo>
                <a:lnTo>
                  <a:pt x="131018" y="1208885"/>
                </a:lnTo>
                <a:lnTo>
                  <a:pt x="141076" y="1189843"/>
                </a:lnTo>
                <a:lnTo>
                  <a:pt x="151398" y="1171330"/>
                </a:lnTo>
                <a:lnTo>
                  <a:pt x="162250" y="1153346"/>
                </a:lnTo>
                <a:lnTo>
                  <a:pt x="173102" y="1135363"/>
                </a:lnTo>
                <a:lnTo>
                  <a:pt x="184484" y="1118172"/>
                </a:lnTo>
                <a:lnTo>
                  <a:pt x="196130" y="1100982"/>
                </a:lnTo>
                <a:lnTo>
                  <a:pt x="208040" y="1084320"/>
                </a:lnTo>
                <a:lnTo>
                  <a:pt x="220216" y="1067923"/>
                </a:lnTo>
                <a:lnTo>
                  <a:pt x="232656" y="1052055"/>
                </a:lnTo>
                <a:lnTo>
                  <a:pt x="245625" y="1036716"/>
                </a:lnTo>
                <a:lnTo>
                  <a:pt x="258330" y="1021641"/>
                </a:lnTo>
                <a:lnTo>
                  <a:pt x="271829" y="1006831"/>
                </a:lnTo>
                <a:lnTo>
                  <a:pt x="285327" y="992814"/>
                </a:lnTo>
                <a:lnTo>
                  <a:pt x="299091" y="979062"/>
                </a:lnTo>
                <a:lnTo>
                  <a:pt x="313119" y="965574"/>
                </a:lnTo>
                <a:lnTo>
                  <a:pt x="327412" y="952879"/>
                </a:lnTo>
                <a:lnTo>
                  <a:pt x="341969" y="940714"/>
                </a:lnTo>
                <a:lnTo>
                  <a:pt x="356792" y="928548"/>
                </a:lnTo>
                <a:lnTo>
                  <a:pt x="371614" y="917176"/>
                </a:lnTo>
                <a:lnTo>
                  <a:pt x="386965" y="906069"/>
                </a:lnTo>
                <a:lnTo>
                  <a:pt x="402317" y="895754"/>
                </a:lnTo>
                <a:lnTo>
                  <a:pt x="417933" y="885704"/>
                </a:lnTo>
                <a:lnTo>
                  <a:pt x="434079" y="876184"/>
                </a:lnTo>
                <a:lnTo>
                  <a:pt x="449695" y="867192"/>
                </a:lnTo>
                <a:lnTo>
                  <a:pt x="466105" y="858993"/>
                </a:lnTo>
                <a:lnTo>
                  <a:pt x="482516" y="850795"/>
                </a:lnTo>
                <a:lnTo>
                  <a:pt x="499190" y="843654"/>
                </a:lnTo>
                <a:lnTo>
                  <a:pt x="515865" y="836778"/>
                </a:lnTo>
                <a:lnTo>
                  <a:pt x="532805" y="830695"/>
                </a:lnTo>
                <a:lnTo>
                  <a:pt x="550009" y="824612"/>
                </a:lnTo>
                <a:lnTo>
                  <a:pt x="567214" y="819587"/>
                </a:lnTo>
                <a:lnTo>
                  <a:pt x="584683" y="815091"/>
                </a:lnTo>
                <a:lnTo>
                  <a:pt x="602152" y="811389"/>
                </a:lnTo>
                <a:lnTo>
                  <a:pt x="619885" y="807686"/>
                </a:lnTo>
                <a:lnTo>
                  <a:pt x="637619" y="805042"/>
                </a:lnTo>
                <a:lnTo>
                  <a:pt x="655618" y="802661"/>
                </a:lnTo>
                <a:lnTo>
                  <a:pt x="673881" y="801075"/>
                </a:lnTo>
                <a:lnTo>
                  <a:pt x="692144" y="800281"/>
                </a:lnTo>
                <a:lnTo>
                  <a:pt x="710407" y="800017"/>
                </a:lnTo>
                <a:close/>
                <a:moveTo>
                  <a:pt x="717024" y="0"/>
                </a:moveTo>
                <a:lnTo>
                  <a:pt x="726288" y="265"/>
                </a:lnTo>
                <a:lnTo>
                  <a:pt x="735552" y="529"/>
                </a:lnTo>
                <a:lnTo>
                  <a:pt x="744286" y="1322"/>
                </a:lnTo>
                <a:lnTo>
                  <a:pt x="753550" y="1851"/>
                </a:lnTo>
                <a:lnTo>
                  <a:pt x="762549" y="2909"/>
                </a:lnTo>
                <a:lnTo>
                  <a:pt x="771548" y="4232"/>
                </a:lnTo>
                <a:lnTo>
                  <a:pt x="780547" y="5818"/>
                </a:lnTo>
                <a:lnTo>
                  <a:pt x="789017" y="7141"/>
                </a:lnTo>
                <a:lnTo>
                  <a:pt x="798016" y="8992"/>
                </a:lnTo>
                <a:lnTo>
                  <a:pt x="806751" y="11108"/>
                </a:lnTo>
                <a:lnTo>
                  <a:pt x="814956" y="13488"/>
                </a:lnTo>
                <a:lnTo>
                  <a:pt x="823691" y="15868"/>
                </a:lnTo>
                <a:lnTo>
                  <a:pt x="831896" y="18513"/>
                </a:lnTo>
                <a:lnTo>
                  <a:pt x="840366" y="21422"/>
                </a:lnTo>
                <a:lnTo>
                  <a:pt x="848306" y="24331"/>
                </a:lnTo>
                <a:lnTo>
                  <a:pt x="856511" y="27769"/>
                </a:lnTo>
                <a:lnTo>
                  <a:pt x="864452" y="30943"/>
                </a:lnTo>
                <a:lnTo>
                  <a:pt x="872392" y="34645"/>
                </a:lnTo>
                <a:lnTo>
                  <a:pt x="880068" y="38348"/>
                </a:lnTo>
                <a:lnTo>
                  <a:pt x="888008" y="42315"/>
                </a:lnTo>
                <a:lnTo>
                  <a:pt x="895419" y="46546"/>
                </a:lnTo>
                <a:lnTo>
                  <a:pt x="902831" y="50778"/>
                </a:lnTo>
                <a:lnTo>
                  <a:pt x="910242" y="55274"/>
                </a:lnTo>
                <a:lnTo>
                  <a:pt x="917388" y="59770"/>
                </a:lnTo>
                <a:lnTo>
                  <a:pt x="924534" y="64530"/>
                </a:lnTo>
                <a:lnTo>
                  <a:pt x="931416" y="69555"/>
                </a:lnTo>
                <a:lnTo>
                  <a:pt x="938298" y="74580"/>
                </a:lnTo>
                <a:lnTo>
                  <a:pt x="944915" y="80134"/>
                </a:lnTo>
                <a:lnTo>
                  <a:pt x="951532" y="85423"/>
                </a:lnTo>
                <a:lnTo>
                  <a:pt x="958149" y="90977"/>
                </a:lnTo>
                <a:lnTo>
                  <a:pt x="964501" y="96795"/>
                </a:lnTo>
                <a:lnTo>
                  <a:pt x="970324" y="102614"/>
                </a:lnTo>
                <a:lnTo>
                  <a:pt x="976677" y="108697"/>
                </a:lnTo>
                <a:lnTo>
                  <a:pt x="982235" y="114779"/>
                </a:lnTo>
                <a:lnTo>
                  <a:pt x="987793" y="121127"/>
                </a:lnTo>
                <a:lnTo>
                  <a:pt x="993616" y="127738"/>
                </a:lnTo>
                <a:lnTo>
                  <a:pt x="998910" y="134085"/>
                </a:lnTo>
                <a:lnTo>
                  <a:pt x="1004204" y="140697"/>
                </a:lnTo>
                <a:lnTo>
                  <a:pt x="1009233" y="147573"/>
                </a:lnTo>
                <a:lnTo>
                  <a:pt x="1013997" y="154450"/>
                </a:lnTo>
                <a:lnTo>
                  <a:pt x="1018761" y="161590"/>
                </a:lnTo>
                <a:lnTo>
                  <a:pt x="1023526" y="168731"/>
                </a:lnTo>
                <a:lnTo>
                  <a:pt x="1027760" y="175871"/>
                </a:lnTo>
                <a:lnTo>
                  <a:pt x="1032260" y="183277"/>
                </a:lnTo>
                <a:lnTo>
                  <a:pt x="1036230" y="190682"/>
                </a:lnTo>
                <a:lnTo>
                  <a:pt x="1039936" y="198351"/>
                </a:lnTo>
                <a:lnTo>
                  <a:pt x="1043906" y="206021"/>
                </a:lnTo>
                <a:lnTo>
                  <a:pt x="1047082" y="213955"/>
                </a:lnTo>
                <a:lnTo>
                  <a:pt x="1050523" y="221889"/>
                </a:lnTo>
                <a:lnTo>
                  <a:pt x="1053699" y="229823"/>
                </a:lnTo>
                <a:lnTo>
                  <a:pt x="1056611" y="238022"/>
                </a:lnTo>
                <a:lnTo>
                  <a:pt x="1059258" y="245956"/>
                </a:lnTo>
                <a:lnTo>
                  <a:pt x="1061640" y="254419"/>
                </a:lnTo>
                <a:lnTo>
                  <a:pt x="1064022" y="262617"/>
                </a:lnTo>
                <a:lnTo>
                  <a:pt x="1066139" y="271080"/>
                </a:lnTo>
                <a:lnTo>
                  <a:pt x="1068257" y="279543"/>
                </a:lnTo>
                <a:lnTo>
                  <a:pt x="1069845" y="288271"/>
                </a:lnTo>
                <a:lnTo>
                  <a:pt x="1071168" y="296734"/>
                </a:lnTo>
                <a:lnTo>
                  <a:pt x="1072492" y="305461"/>
                </a:lnTo>
                <a:lnTo>
                  <a:pt x="1073550" y="314453"/>
                </a:lnTo>
                <a:lnTo>
                  <a:pt x="1074344" y="323180"/>
                </a:lnTo>
                <a:lnTo>
                  <a:pt x="1074874" y="332172"/>
                </a:lnTo>
                <a:lnTo>
                  <a:pt x="1075403" y="341164"/>
                </a:lnTo>
                <a:lnTo>
                  <a:pt x="1075403" y="350156"/>
                </a:lnTo>
                <a:lnTo>
                  <a:pt x="1075403" y="359412"/>
                </a:lnTo>
                <a:lnTo>
                  <a:pt x="1074874" y="368140"/>
                </a:lnTo>
                <a:lnTo>
                  <a:pt x="1074344" y="377132"/>
                </a:lnTo>
                <a:lnTo>
                  <a:pt x="1073550" y="385859"/>
                </a:lnTo>
                <a:lnTo>
                  <a:pt x="1072492" y="394587"/>
                </a:lnTo>
                <a:lnTo>
                  <a:pt x="1071168" y="403314"/>
                </a:lnTo>
                <a:lnTo>
                  <a:pt x="1069845" y="412042"/>
                </a:lnTo>
                <a:lnTo>
                  <a:pt x="1068257" y="420505"/>
                </a:lnTo>
                <a:lnTo>
                  <a:pt x="1066139" y="429232"/>
                </a:lnTo>
                <a:lnTo>
                  <a:pt x="1064022" y="437431"/>
                </a:lnTo>
                <a:lnTo>
                  <a:pt x="1061640" y="445894"/>
                </a:lnTo>
                <a:lnTo>
                  <a:pt x="1059258" y="454092"/>
                </a:lnTo>
                <a:lnTo>
                  <a:pt x="1056611" y="462555"/>
                </a:lnTo>
                <a:lnTo>
                  <a:pt x="1053699" y="470489"/>
                </a:lnTo>
                <a:lnTo>
                  <a:pt x="1050523" y="478423"/>
                </a:lnTo>
                <a:lnTo>
                  <a:pt x="1047082" y="486357"/>
                </a:lnTo>
                <a:lnTo>
                  <a:pt x="1043906" y="494027"/>
                </a:lnTo>
                <a:lnTo>
                  <a:pt x="1039936" y="501696"/>
                </a:lnTo>
                <a:lnTo>
                  <a:pt x="1036230" y="509366"/>
                </a:lnTo>
                <a:lnTo>
                  <a:pt x="1032260" y="516771"/>
                </a:lnTo>
                <a:lnTo>
                  <a:pt x="1027760" y="524441"/>
                </a:lnTo>
                <a:lnTo>
                  <a:pt x="1023526" y="531581"/>
                </a:lnTo>
                <a:lnTo>
                  <a:pt x="1018761" y="538722"/>
                </a:lnTo>
                <a:lnTo>
                  <a:pt x="1013997" y="545863"/>
                </a:lnTo>
                <a:lnTo>
                  <a:pt x="1009233" y="552474"/>
                </a:lnTo>
                <a:lnTo>
                  <a:pt x="1004204" y="559351"/>
                </a:lnTo>
                <a:lnTo>
                  <a:pt x="998910" y="566227"/>
                </a:lnTo>
                <a:lnTo>
                  <a:pt x="993616" y="572838"/>
                </a:lnTo>
                <a:lnTo>
                  <a:pt x="987793" y="578921"/>
                </a:lnTo>
                <a:lnTo>
                  <a:pt x="982235" y="585533"/>
                </a:lnTo>
                <a:lnTo>
                  <a:pt x="976677" y="591616"/>
                </a:lnTo>
                <a:lnTo>
                  <a:pt x="970324" y="597434"/>
                </a:lnTo>
                <a:lnTo>
                  <a:pt x="964501" y="603517"/>
                </a:lnTo>
                <a:lnTo>
                  <a:pt x="958149" y="609071"/>
                </a:lnTo>
                <a:lnTo>
                  <a:pt x="951532" y="614624"/>
                </a:lnTo>
                <a:lnTo>
                  <a:pt x="944915" y="620178"/>
                </a:lnTo>
                <a:lnTo>
                  <a:pt x="938298" y="625468"/>
                </a:lnTo>
                <a:lnTo>
                  <a:pt x="931416" y="630493"/>
                </a:lnTo>
                <a:lnTo>
                  <a:pt x="924534" y="635517"/>
                </a:lnTo>
                <a:lnTo>
                  <a:pt x="917388" y="640278"/>
                </a:lnTo>
                <a:lnTo>
                  <a:pt x="910242" y="645038"/>
                </a:lnTo>
                <a:lnTo>
                  <a:pt x="902831" y="649534"/>
                </a:lnTo>
                <a:lnTo>
                  <a:pt x="895419" y="653766"/>
                </a:lnTo>
                <a:lnTo>
                  <a:pt x="888008" y="657733"/>
                </a:lnTo>
                <a:lnTo>
                  <a:pt x="880068" y="661700"/>
                </a:lnTo>
                <a:lnTo>
                  <a:pt x="872392" y="665667"/>
                </a:lnTo>
                <a:lnTo>
                  <a:pt x="864452" y="669105"/>
                </a:lnTo>
                <a:lnTo>
                  <a:pt x="856511" y="672807"/>
                </a:lnTo>
                <a:lnTo>
                  <a:pt x="848306" y="675981"/>
                </a:lnTo>
                <a:lnTo>
                  <a:pt x="840366" y="678890"/>
                </a:lnTo>
                <a:lnTo>
                  <a:pt x="831896" y="681535"/>
                </a:lnTo>
                <a:lnTo>
                  <a:pt x="823691" y="684180"/>
                </a:lnTo>
                <a:lnTo>
                  <a:pt x="814956" y="687089"/>
                </a:lnTo>
                <a:lnTo>
                  <a:pt x="806751" y="688940"/>
                </a:lnTo>
                <a:lnTo>
                  <a:pt x="798016" y="691056"/>
                </a:lnTo>
                <a:lnTo>
                  <a:pt x="789017" y="692907"/>
                </a:lnTo>
                <a:lnTo>
                  <a:pt x="780547" y="694758"/>
                </a:lnTo>
                <a:lnTo>
                  <a:pt x="771548" y="696081"/>
                </a:lnTo>
                <a:lnTo>
                  <a:pt x="762549" y="697403"/>
                </a:lnTo>
                <a:lnTo>
                  <a:pt x="753550" y="698196"/>
                </a:lnTo>
                <a:lnTo>
                  <a:pt x="744286" y="699254"/>
                </a:lnTo>
                <a:lnTo>
                  <a:pt x="735552" y="699783"/>
                </a:lnTo>
                <a:lnTo>
                  <a:pt x="726288" y="700048"/>
                </a:lnTo>
                <a:lnTo>
                  <a:pt x="717024" y="700048"/>
                </a:lnTo>
                <a:lnTo>
                  <a:pt x="707760" y="700048"/>
                </a:lnTo>
                <a:lnTo>
                  <a:pt x="698496" y="699783"/>
                </a:lnTo>
                <a:lnTo>
                  <a:pt x="689232" y="699254"/>
                </a:lnTo>
                <a:lnTo>
                  <a:pt x="680498" y="698196"/>
                </a:lnTo>
                <a:lnTo>
                  <a:pt x="671234" y="697403"/>
                </a:lnTo>
                <a:lnTo>
                  <a:pt x="662235" y="696081"/>
                </a:lnTo>
                <a:lnTo>
                  <a:pt x="653235" y="694758"/>
                </a:lnTo>
                <a:lnTo>
                  <a:pt x="644766" y="692907"/>
                </a:lnTo>
                <a:lnTo>
                  <a:pt x="636031" y="691056"/>
                </a:lnTo>
                <a:lnTo>
                  <a:pt x="627561" y="688940"/>
                </a:lnTo>
                <a:lnTo>
                  <a:pt x="618827" y="687089"/>
                </a:lnTo>
                <a:lnTo>
                  <a:pt x="610092" y="684180"/>
                </a:lnTo>
                <a:lnTo>
                  <a:pt x="601887" y="681535"/>
                </a:lnTo>
                <a:lnTo>
                  <a:pt x="593417" y="678890"/>
                </a:lnTo>
                <a:lnTo>
                  <a:pt x="585477" y="675981"/>
                </a:lnTo>
                <a:lnTo>
                  <a:pt x="577536" y="672807"/>
                </a:lnTo>
                <a:lnTo>
                  <a:pt x="569331" y="669105"/>
                </a:lnTo>
                <a:lnTo>
                  <a:pt x="561391" y="665667"/>
                </a:lnTo>
                <a:lnTo>
                  <a:pt x="553715" y="661700"/>
                </a:lnTo>
                <a:lnTo>
                  <a:pt x="545775" y="657733"/>
                </a:lnTo>
                <a:lnTo>
                  <a:pt x="538363" y="653766"/>
                </a:lnTo>
                <a:lnTo>
                  <a:pt x="530952" y="649534"/>
                </a:lnTo>
                <a:lnTo>
                  <a:pt x="523541" y="645038"/>
                </a:lnTo>
                <a:lnTo>
                  <a:pt x="516395" y="640278"/>
                </a:lnTo>
                <a:lnTo>
                  <a:pt x="509248" y="635517"/>
                </a:lnTo>
                <a:lnTo>
                  <a:pt x="502367" y="630493"/>
                </a:lnTo>
                <a:lnTo>
                  <a:pt x="495485" y="625468"/>
                </a:lnTo>
                <a:lnTo>
                  <a:pt x="488603" y="620178"/>
                </a:lnTo>
                <a:lnTo>
                  <a:pt x="482251" y="614624"/>
                </a:lnTo>
                <a:lnTo>
                  <a:pt x="475898" y="609071"/>
                </a:lnTo>
                <a:lnTo>
                  <a:pt x="469546" y="603517"/>
                </a:lnTo>
                <a:lnTo>
                  <a:pt x="463458" y="597434"/>
                </a:lnTo>
                <a:lnTo>
                  <a:pt x="457371" y="591616"/>
                </a:lnTo>
                <a:lnTo>
                  <a:pt x="451548" y="585533"/>
                </a:lnTo>
                <a:lnTo>
                  <a:pt x="445989" y="578921"/>
                </a:lnTo>
                <a:lnTo>
                  <a:pt x="440166" y="572838"/>
                </a:lnTo>
                <a:lnTo>
                  <a:pt x="434873" y="566227"/>
                </a:lnTo>
                <a:lnTo>
                  <a:pt x="429579" y="559351"/>
                </a:lnTo>
                <a:lnTo>
                  <a:pt x="424550" y="552474"/>
                </a:lnTo>
                <a:lnTo>
                  <a:pt x="419786" y="545863"/>
                </a:lnTo>
                <a:lnTo>
                  <a:pt x="415022" y="538722"/>
                </a:lnTo>
                <a:lnTo>
                  <a:pt x="410257" y="531581"/>
                </a:lnTo>
                <a:lnTo>
                  <a:pt x="406022" y="524441"/>
                </a:lnTo>
                <a:lnTo>
                  <a:pt x="401523" y="516771"/>
                </a:lnTo>
                <a:lnTo>
                  <a:pt x="397553" y="509366"/>
                </a:lnTo>
                <a:lnTo>
                  <a:pt x="393847" y="501696"/>
                </a:lnTo>
                <a:lnTo>
                  <a:pt x="389877" y="494027"/>
                </a:lnTo>
                <a:lnTo>
                  <a:pt x="386701" y="486357"/>
                </a:lnTo>
                <a:lnTo>
                  <a:pt x="383260" y="478423"/>
                </a:lnTo>
                <a:lnTo>
                  <a:pt x="380084" y="470489"/>
                </a:lnTo>
                <a:lnTo>
                  <a:pt x="377172" y="462555"/>
                </a:lnTo>
                <a:lnTo>
                  <a:pt x="374525" y="454092"/>
                </a:lnTo>
                <a:lnTo>
                  <a:pt x="372143" y="445894"/>
                </a:lnTo>
                <a:lnTo>
                  <a:pt x="369761" y="437431"/>
                </a:lnTo>
                <a:lnTo>
                  <a:pt x="367644" y="429232"/>
                </a:lnTo>
                <a:lnTo>
                  <a:pt x="365791" y="420505"/>
                </a:lnTo>
                <a:lnTo>
                  <a:pt x="363938" y="412042"/>
                </a:lnTo>
                <a:lnTo>
                  <a:pt x="362615" y="403314"/>
                </a:lnTo>
                <a:lnTo>
                  <a:pt x="361291" y="394587"/>
                </a:lnTo>
                <a:lnTo>
                  <a:pt x="360232" y="385859"/>
                </a:lnTo>
                <a:lnTo>
                  <a:pt x="359438" y="377132"/>
                </a:lnTo>
                <a:lnTo>
                  <a:pt x="358909" y="368140"/>
                </a:lnTo>
                <a:lnTo>
                  <a:pt x="358380" y="359412"/>
                </a:lnTo>
                <a:lnTo>
                  <a:pt x="358380" y="350156"/>
                </a:lnTo>
                <a:lnTo>
                  <a:pt x="358380" y="341164"/>
                </a:lnTo>
                <a:lnTo>
                  <a:pt x="358909" y="332172"/>
                </a:lnTo>
                <a:lnTo>
                  <a:pt x="359438" y="323180"/>
                </a:lnTo>
                <a:lnTo>
                  <a:pt x="360232" y="314453"/>
                </a:lnTo>
                <a:lnTo>
                  <a:pt x="361291" y="305461"/>
                </a:lnTo>
                <a:lnTo>
                  <a:pt x="362615" y="296734"/>
                </a:lnTo>
                <a:lnTo>
                  <a:pt x="363938" y="288271"/>
                </a:lnTo>
                <a:lnTo>
                  <a:pt x="365791" y="279543"/>
                </a:lnTo>
                <a:lnTo>
                  <a:pt x="367644" y="271080"/>
                </a:lnTo>
                <a:lnTo>
                  <a:pt x="369761" y="262617"/>
                </a:lnTo>
                <a:lnTo>
                  <a:pt x="372143" y="254419"/>
                </a:lnTo>
                <a:lnTo>
                  <a:pt x="374525" y="245956"/>
                </a:lnTo>
                <a:lnTo>
                  <a:pt x="377172" y="238022"/>
                </a:lnTo>
                <a:lnTo>
                  <a:pt x="380084" y="229823"/>
                </a:lnTo>
                <a:lnTo>
                  <a:pt x="383260" y="221889"/>
                </a:lnTo>
                <a:lnTo>
                  <a:pt x="386701" y="213955"/>
                </a:lnTo>
                <a:lnTo>
                  <a:pt x="389877" y="206021"/>
                </a:lnTo>
                <a:lnTo>
                  <a:pt x="393847" y="198351"/>
                </a:lnTo>
                <a:lnTo>
                  <a:pt x="397553" y="190682"/>
                </a:lnTo>
                <a:lnTo>
                  <a:pt x="401523" y="183277"/>
                </a:lnTo>
                <a:lnTo>
                  <a:pt x="406022" y="175871"/>
                </a:lnTo>
                <a:lnTo>
                  <a:pt x="410257" y="168731"/>
                </a:lnTo>
                <a:lnTo>
                  <a:pt x="415022" y="161590"/>
                </a:lnTo>
                <a:lnTo>
                  <a:pt x="419786" y="154450"/>
                </a:lnTo>
                <a:lnTo>
                  <a:pt x="424550" y="147573"/>
                </a:lnTo>
                <a:lnTo>
                  <a:pt x="429579" y="140697"/>
                </a:lnTo>
                <a:lnTo>
                  <a:pt x="434873" y="134085"/>
                </a:lnTo>
                <a:lnTo>
                  <a:pt x="440166" y="127738"/>
                </a:lnTo>
                <a:lnTo>
                  <a:pt x="445989" y="121127"/>
                </a:lnTo>
                <a:lnTo>
                  <a:pt x="451548" y="114779"/>
                </a:lnTo>
                <a:lnTo>
                  <a:pt x="457371" y="108697"/>
                </a:lnTo>
                <a:lnTo>
                  <a:pt x="463458" y="102614"/>
                </a:lnTo>
                <a:lnTo>
                  <a:pt x="469546" y="96795"/>
                </a:lnTo>
                <a:lnTo>
                  <a:pt x="475898" y="90977"/>
                </a:lnTo>
                <a:lnTo>
                  <a:pt x="482251" y="85423"/>
                </a:lnTo>
                <a:lnTo>
                  <a:pt x="488603" y="80134"/>
                </a:lnTo>
                <a:lnTo>
                  <a:pt x="495485" y="74580"/>
                </a:lnTo>
                <a:lnTo>
                  <a:pt x="502367" y="69555"/>
                </a:lnTo>
                <a:lnTo>
                  <a:pt x="509248" y="64530"/>
                </a:lnTo>
                <a:lnTo>
                  <a:pt x="516395" y="59770"/>
                </a:lnTo>
                <a:lnTo>
                  <a:pt x="523541" y="55274"/>
                </a:lnTo>
                <a:lnTo>
                  <a:pt x="530952" y="50778"/>
                </a:lnTo>
                <a:lnTo>
                  <a:pt x="538363" y="46546"/>
                </a:lnTo>
                <a:lnTo>
                  <a:pt x="545775" y="42315"/>
                </a:lnTo>
                <a:lnTo>
                  <a:pt x="553715" y="38348"/>
                </a:lnTo>
                <a:lnTo>
                  <a:pt x="561391" y="34645"/>
                </a:lnTo>
                <a:lnTo>
                  <a:pt x="569331" y="30943"/>
                </a:lnTo>
                <a:lnTo>
                  <a:pt x="577536" y="27769"/>
                </a:lnTo>
                <a:lnTo>
                  <a:pt x="585477" y="24331"/>
                </a:lnTo>
                <a:lnTo>
                  <a:pt x="593417" y="21422"/>
                </a:lnTo>
                <a:lnTo>
                  <a:pt x="601887" y="18513"/>
                </a:lnTo>
                <a:lnTo>
                  <a:pt x="610092" y="15868"/>
                </a:lnTo>
                <a:lnTo>
                  <a:pt x="618827" y="13488"/>
                </a:lnTo>
                <a:lnTo>
                  <a:pt x="627561" y="11108"/>
                </a:lnTo>
                <a:lnTo>
                  <a:pt x="636031" y="8992"/>
                </a:lnTo>
                <a:lnTo>
                  <a:pt x="644766" y="7141"/>
                </a:lnTo>
                <a:lnTo>
                  <a:pt x="653235" y="5818"/>
                </a:lnTo>
                <a:lnTo>
                  <a:pt x="662235" y="4232"/>
                </a:lnTo>
                <a:lnTo>
                  <a:pt x="671234" y="2909"/>
                </a:lnTo>
                <a:lnTo>
                  <a:pt x="680498" y="1851"/>
                </a:lnTo>
                <a:lnTo>
                  <a:pt x="689232" y="1322"/>
                </a:lnTo>
                <a:lnTo>
                  <a:pt x="698496" y="529"/>
                </a:lnTo>
                <a:lnTo>
                  <a:pt x="707760" y="265"/>
                </a:lnTo>
                <a:lnTo>
                  <a:pt x="717024" y="0"/>
                </a:lnTo>
                <a:close/>
              </a:path>
            </a:pathLst>
          </a:custGeom>
          <a:solidFill>
            <a:schemeClr val="bg1"/>
          </a:solidFill>
          <a:ln>
            <a:noFill/>
          </a:ln>
        </p:spPr>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1219110">
              <a:defRPr/>
            </a:pPr>
            <a:endParaRPr lang="zh-CN" altLang="en-US" sz="2400">
              <a:solidFill>
                <a:srgbClr val="FFFFFF"/>
              </a:solidFill>
            </a:endParaRPr>
          </a:p>
        </p:txBody>
      </p:sp>
      <p:sp>
        <p:nvSpPr>
          <p:cNvPr id="34" name="文本框 33"/>
          <p:cNvSpPr txBox="1"/>
          <p:nvPr/>
        </p:nvSpPr>
        <p:spPr>
          <a:xfrm>
            <a:off x="6537406" y="1293276"/>
            <a:ext cx="1133213"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后勤</a:t>
            </a:r>
          </a:p>
        </p:txBody>
      </p:sp>
      <p:sp>
        <p:nvSpPr>
          <p:cNvPr id="36" name="KSO_Shape"/>
          <p:cNvSpPr/>
          <p:nvPr/>
        </p:nvSpPr>
        <p:spPr>
          <a:xfrm>
            <a:off x="4798414" y="1320669"/>
            <a:ext cx="232669" cy="301684"/>
          </a:xfrm>
          <a:custGeom>
            <a:avLst/>
            <a:gdLst>
              <a:gd name="connsiteX0" fmla="*/ 622300 w 1549400"/>
              <a:gd name="connsiteY0" fmla="*/ 644526 h 2651126"/>
              <a:gd name="connsiteX1" fmla="*/ 609600 w 1549400"/>
              <a:gd name="connsiteY1" fmla="*/ 647701 h 2651126"/>
              <a:gd name="connsiteX2" fmla="*/ 596900 w 1549400"/>
              <a:gd name="connsiteY2" fmla="*/ 654051 h 2651126"/>
              <a:gd name="connsiteX3" fmla="*/ 590550 w 1549400"/>
              <a:gd name="connsiteY3" fmla="*/ 666751 h 2651126"/>
              <a:gd name="connsiteX4" fmla="*/ 587375 w 1549400"/>
              <a:gd name="connsiteY4" fmla="*/ 679451 h 2651126"/>
              <a:gd name="connsiteX5" fmla="*/ 590550 w 1549400"/>
              <a:gd name="connsiteY5" fmla="*/ 692151 h 2651126"/>
              <a:gd name="connsiteX6" fmla="*/ 596900 w 1549400"/>
              <a:gd name="connsiteY6" fmla="*/ 704851 h 2651126"/>
              <a:gd name="connsiteX7" fmla="*/ 609600 w 1549400"/>
              <a:gd name="connsiteY7" fmla="*/ 711201 h 2651126"/>
              <a:gd name="connsiteX8" fmla="*/ 610452 w 1549400"/>
              <a:gd name="connsiteY8" fmla="*/ 711414 h 2651126"/>
              <a:gd name="connsiteX9" fmla="*/ 536575 w 1549400"/>
              <a:gd name="connsiteY9" fmla="*/ 1323976 h 2651126"/>
              <a:gd name="connsiteX10" fmla="*/ 622300 w 1549400"/>
              <a:gd name="connsiteY10" fmla="*/ 1416051 h 2651126"/>
              <a:gd name="connsiteX11" fmla="*/ 701675 w 1549400"/>
              <a:gd name="connsiteY11" fmla="*/ 1323976 h 2651126"/>
              <a:gd name="connsiteX12" fmla="*/ 633960 w 1549400"/>
              <a:gd name="connsiteY12" fmla="*/ 711461 h 2651126"/>
              <a:gd name="connsiteX13" fmla="*/ 635000 w 1549400"/>
              <a:gd name="connsiteY13" fmla="*/ 711201 h 2651126"/>
              <a:gd name="connsiteX14" fmla="*/ 647700 w 1549400"/>
              <a:gd name="connsiteY14" fmla="*/ 704851 h 2651126"/>
              <a:gd name="connsiteX15" fmla="*/ 654050 w 1549400"/>
              <a:gd name="connsiteY15" fmla="*/ 692151 h 2651126"/>
              <a:gd name="connsiteX16" fmla="*/ 657225 w 1549400"/>
              <a:gd name="connsiteY16" fmla="*/ 679451 h 2651126"/>
              <a:gd name="connsiteX17" fmla="*/ 654050 w 1549400"/>
              <a:gd name="connsiteY17" fmla="*/ 666751 h 2651126"/>
              <a:gd name="connsiteX18" fmla="*/ 647700 w 1549400"/>
              <a:gd name="connsiteY18" fmla="*/ 654051 h 2651126"/>
              <a:gd name="connsiteX19" fmla="*/ 635000 w 1549400"/>
              <a:gd name="connsiteY19" fmla="*/ 647701 h 2651126"/>
              <a:gd name="connsiteX20" fmla="*/ 1450975 w 1549400"/>
              <a:gd name="connsiteY20" fmla="*/ 76201 h 2651126"/>
              <a:gd name="connsiteX21" fmla="*/ 1470025 w 1549400"/>
              <a:gd name="connsiteY21" fmla="*/ 76201 h 2651126"/>
              <a:gd name="connsiteX22" fmla="*/ 1485900 w 1549400"/>
              <a:gd name="connsiteY22" fmla="*/ 79376 h 2651126"/>
              <a:gd name="connsiteX23" fmla="*/ 1504950 w 1549400"/>
              <a:gd name="connsiteY23" fmla="*/ 88901 h 2651126"/>
              <a:gd name="connsiteX24" fmla="*/ 1517650 w 1549400"/>
              <a:gd name="connsiteY24" fmla="*/ 98426 h 2651126"/>
              <a:gd name="connsiteX25" fmla="*/ 1530350 w 1549400"/>
              <a:gd name="connsiteY25" fmla="*/ 111126 h 2651126"/>
              <a:gd name="connsiteX26" fmla="*/ 1539875 w 1549400"/>
              <a:gd name="connsiteY26" fmla="*/ 127001 h 2651126"/>
              <a:gd name="connsiteX27" fmla="*/ 1546225 w 1549400"/>
              <a:gd name="connsiteY27" fmla="*/ 146051 h 2651126"/>
              <a:gd name="connsiteX28" fmla="*/ 1549400 w 1549400"/>
              <a:gd name="connsiteY28" fmla="*/ 161926 h 2651126"/>
              <a:gd name="connsiteX29" fmla="*/ 1549400 w 1549400"/>
              <a:gd name="connsiteY29" fmla="*/ 180976 h 2651126"/>
              <a:gd name="connsiteX30" fmla="*/ 1546225 w 1549400"/>
              <a:gd name="connsiteY30" fmla="*/ 200026 h 2651126"/>
              <a:gd name="connsiteX31" fmla="*/ 1536700 w 1549400"/>
              <a:gd name="connsiteY31" fmla="*/ 215901 h 2651126"/>
              <a:gd name="connsiteX32" fmla="*/ 1527175 w 1549400"/>
              <a:gd name="connsiteY32" fmla="*/ 228601 h 2651126"/>
              <a:gd name="connsiteX33" fmla="*/ 1514475 w 1549400"/>
              <a:gd name="connsiteY33" fmla="*/ 241301 h 2651126"/>
              <a:gd name="connsiteX34" fmla="*/ 898525 w 1549400"/>
              <a:gd name="connsiteY34" fmla="*/ 833446 h 2651126"/>
              <a:gd name="connsiteX35" fmla="*/ 898525 w 1549400"/>
              <a:gd name="connsiteY35" fmla="*/ 1454151 h 2651126"/>
              <a:gd name="connsiteX36" fmla="*/ 895350 w 1549400"/>
              <a:gd name="connsiteY36" fmla="*/ 1479551 h 2651126"/>
              <a:gd name="connsiteX37" fmla="*/ 892175 w 1549400"/>
              <a:gd name="connsiteY37" fmla="*/ 1501776 h 2651126"/>
              <a:gd name="connsiteX38" fmla="*/ 885825 w 1549400"/>
              <a:gd name="connsiteY38" fmla="*/ 1524001 h 2651126"/>
              <a:gd name="connsiteX39" fmla="*/ 879101 w 1549400"/>
              <a:gd name="connsiteY39" fmla="*/ 1535207 h 2651126"/>
              <a:gd name="connsiteX40" fmla="*/ 879475 w 1549400"/>
              <a:gd name="connsiteY40" fmla="*/ 1536701 h 2651126"/>
              <a:gd name="connsiteX41" fmla="*/ 882650 w 1549400"/>
              <a:gd name="connsiteY41" fmla="*/ 1562101 h 2651126"/>
              <a:gd name="connsiteX42" fmla="*/ 882650 w 1549400"/>
              <a:gd name="connsiteY42" fmla="*/ 2520951 h 2651126"/>
              <a:gd name="connsiteX43" fmla="*/ 879475 w 1549400"/>
              <a:gd name="connsiteY43" fmla="*/ 2546351 h 2651126"/>
              <a:gd name="connsiteX44" fmla="*/ 873125 w 1549400"/>
              <a:gd name="connsiteY44" fmla="*/ 2571751 h 2651126"/>
              <a:gd name="connsiteX45" fmla="*/ 860425 w 1549400"/>
              <a:gd name="connsiteY45" fmla="*/ 2593976 h 2651126"/>
              <a:gd name="connsiteX46" fmla="*/ 844550 w 1549400"/>
              <a:gd name="connsiteY46" fmla="*/ 2613026 h 2651126"/>
              <a:gd name="connsiteX47" fmla="*/ 825500 w 1549400"/>
              <a:gd name="connsiteY47" fmla="*/ 2628901 h 2651126"/>
              <a:gd name="connsiteX48" fmla="*/ 803275 w 1549400"/>
              <a:gd name="connsiteY48" fmla="*/ 2638426 h 2651126"/>
              <a:gd name="connsiteX49" fmla="*/ 781050 w 1549400"/>
              <a:gd name="connsiteY49" fmla="*/ 2647951 h 2651126"/>
              <a:gd name="connsiteX50" fmla="*/ 755650 w 1549400"/>
              <a:gd name="connsiteY50" fmla="*/ 2651126 h 2651126"/>
              <a:gd name="connsiteX51" fmla="*/ 727075 w 1549400"/>
              <a:gd name="connsiteY51" fmla="*/ 2647951 h 2651126"/>
              <a:gd name="connsiteX52" fmla="*/ 704850 w 1549400"/>
              <a:gd name="connsiteY52" fmla="*/ 2638426 h 2651126"/>
              <a:gd name="connsiteX53" fmla="*/ 682625 w 1549400"/>
              <a:gd name="connsiteY53" fmla="*/ 2628901 h 2651126"/>
              <a:gd name="connsiteX54" fmla="*/ 663575 w 1549400"/>
              <a:gd name="connsiteY54" fmla="*/ 2613026 h 2651126"/>
              <a:gd name="connsiteX55" fmla="*/ 647700 w 1549400"/>
              <a:gd name="connsiteY55" fmla="*/ 2593976 h 2651126"/>
              <a:gd name="connsiteX56" fmla="*/ 635000 w 1549400"/>
              <a:gd name="connsiteY56" fmla="*/ 2571751 h 2651126"/>
              <a:gd name="connsiteX57" fmla="*/ 628650 w 1549400"/>
              <a:gd name="connsiteY57" fmla="*/ 2546351 h 2651126"/>
              <a:gd name="connsiteX58" fmla="*/ 625475 w 1549400"/>
              <a:gd name="connsiteY58" fmla="*/ 2520951 h 2651126"/>
              <a:gd name="connsiteX59" fmla="*/ 625475 w 1549400"/>
              <a:gd name="connsiteY59" fmla="*/ 1612901 h 2651126"/>
              <a:gd name="connsiteX60" fmla="*/ 527050 w 1549400"/>
              <a:gd name="connsiteY60" fmla="*/ 1612901 h 2651126"/>
              <a:gd name="connsiteX61" fmla="*/ 527050 w 1549400"/>
              <a:gd name="connsiteY61" fmla="*/ 2520951 h 2651126"/>
              <a:gd name="connsiteX62" fmla="*/ 527050 w 1549400"/>
              <a:gd name="connsiteY62" fmla="*/ 2546351 h 2651126"/>
              <a:gd name="connsiteX63" fmla="*/ 517525 w 1549400"/>
              <a:gd name="connsiteY63" fmla="*/ 2571751 h 2651126"/>
              <a:gd name="connsiteX64" fmla="*/ 504825 w 1549400"/>
              <a:gd name="connsiteY64" fmla="*/ 2593976 h 2651126"/>
              <a:gd name="connsiteX65" fmla="*/ 488950 w 1549400"/>
              <a:gd name="connsiteY65" fmla="*/ 2613026 h 2651126"/>
              <a:gd name="connsiteX66" fmla="*/ 469900 w 1549400"/>
              <a:gd name="connsiteY66" fmla="*/ 2628901 h 2651126"/>
              <a:gd name="connsiteX67" fmla="*/ 450850 w 1549400"/>
              <a:gd name="connsiteY67" fmla="*/ 2638426 h 2651126"/>
              <a:gd name="connsiteX68" fmla="*/ 425450 w 1549400"/>
              <a:gd name="connsiteY68" fmla="*/ 2647951 h 2651126"/>
              <a:gd name="connsiteX69" fmla="*/ 400050 w 1549400"/>
              <a:gd name="connsiteY69" fmla="*/ 2651126 h 2651126"/>
              <a:gd name="connsiteX70" fmla="*/ 374650 w 1549400"/>
              <a:gd name="connsiteY70" fmla="*/ 2647951 h 2651126"/>
              <a:gd name="connsiteX71" fmla="*/ 349250 w 1549400"/>
              <a:gd name="connsiteY71" fmla="*/ 2638426 h 2651126"/>
              <a:gd name="connsiteX72" fmla="*/ 327025 w 1549400"/>
              <a:gd name="connsiteY72" fmla="*/ 2628901 h 2651126"/>
              <a:gd name="connsiteX73" fmla="*/ 307975 w 1549400"/>
              <a:gd name="connsiteY73" fmla="*/ 2613026 h 2651126"/>
              <a:gd name="connsiteX74" fmla="*/ 292100 w 1549400"/>
              <a:gd name="connsiteY74" fmla="*/ 2593976 h 2651126"/>
              <a:gd name="connsiteX75" fmla="*/ 279400 w 1549400"/>
              <a:gd name="connsiteY75" fmla="*/ 2571751 h 2651126"/>
              <a:gd name="connsiteX76" fmla="*/ 273050 w 1549400"/>
              <a:gd name="connsiteY76" fmla="*/ 2546351 h 2651126"/>
              <a:gd name="connsiteX77" fmla="*/ 269875 w 1549400"/>
              <a:gd name="connsiteY77" fmla="*/ 2520951 h 2651126"/>
              <a:gd name="connsiteX78" fmla="*/ 269875 w 1549400"/>
              <a:gd name="connsiteY78" fmla="*/ 1562101 h 2651126"/>
              <a:gd name="connsiteX79" fmla="*/ 273050 w 1549400"/>
              <a:gd name="connsiteY79" fmla="*/ 1536701 h 2651126"/>
              <a:gd name="connsiteX80" fmla="*/ 273424 w 1549400"/>
              <a:gd name="connsiteY80" fmla="*/ 1535207 h 2651126"/>
              <a:gd name="connsiteX81" fmla="*/ 266700 w 1549400"/>
              <a:gd name="connsiteY81" fmla="*/ 1524001 h 2651126"/>
              <a:gd name="connsiteX82" fmla="*/ 260350 w 1549400"/>
              <a:gd name="connsiteY82" fmla="*/ 1501776 h 2651126"/>
              <a:gd name="connsiteX83" fmla="*/ 257175 w 1549400"/>
              <a:gd name="connsiteY83" fmla="*/ 1479551 h 2651126"/>
              <a:gd name="connsiteX84" fmla="*/ 257175 w 1549400"/>
              <a:gd name="connsiteY84" fmla="*/ 1454151 h 2651126"/>
              <a:gd name="connsiteX85" fmla="*/ 257175 w 1549400"/>
              <a:gd name="connsiteY85" fmla="*/ 1027643 h 2651126"/>
              <a:gd name="connsiteX86" fmla="*/ 187325 w 1549400"/>
              <a:gd name="connsiteY86" fmla="*/ 1628776 h 2651126"/>
              <a:gd name="connsiteX87" fmla="*/ 184150 w 1549400"/>
              <a:gd name="connsiteY87" fmla="*/ 1647826 h 2651126"/>
              <a:gd name="connsiteX88" fmla="*/ 177800 w 1549400"/>
              <a:gd name="connsiteY88" fmla="*/ 1663701 h 2651126"/>
              <a:gd name="connsiteX89" fmla="*/ 171450 w 1549400"/>
              <a:gd name="connsiteY89" fmla="*/ 1679576 h 2651126"/>
              <a:gd name="connsiteX90" fmla="*/ 158750 w 1549400"/>
              <a:gd name="connsiteY90" fmla="*/ 1695451 h 2651126"/>
              <a:gd name="connsiteX91" fmla="*/ 146050 w 1549400"/>
              <a:gd name="connsiteY91" fmla="*/ 1704976 h 2651126"/>
              <a:gd name="connsiteX92" fmla="*/ 130175 w 1549400"/>
              <a:gd name="connsiteY92" fmla="*/ 1714501 h 2651126"/>
              <a:gd name="connsiteX93" fmla="*/ 111125 w 1549400"/>
              <a:gd name="connsiteY93" fmla="*/ 1720851 h 2651126"/>
              <a:gd name="connsiteX94" fmla="*/ 92075 w 1549400"/>
              <a:gd name="connsiteY94" fmla="*/ 1720851 h 2651126"/>
              <a:gd name="connsiteX95" fmla="*/ 73025 w 1549400"/>
              <a:gd name="connsiteY95" fmla="*/ 1720851 h 2651126"/>
              <a:gd name="connsiteX96" fmla="*/ 57150 w 1549400"/>
              <a:gd name="connsiteY96" fmla="*/ 1714501 h 2651126"/>
              <a:gd name="connsiteX97" fmla="*/ 41275 w 1549400"/>
              <a:gd name="connsiteY97" fmla="*/ 1704976 h 2651126"/>
              <a:gd name="connsiteX98" fmla="*/ 28575 w 1549400"/>
              <a:gd name="connsiteY98" fmla="*/ 1695451 h 2651126"/>
              <a:gd name="connsiteX99" fmla="*/ 15875 w 1549400"/>
              <a:gd name="connsiteY99" fmla="*/ 1679576 h 2651126"/>
              <a:gd name="connsiteX100" fmla="*/ 9525 w 1549400"/>
              <a:gd name="connsiteY100" fmla="*/ 1663701 h 2651126"/>
              <a:gd name="connsiteX101" fmla="*/ 3175 w 1549400"/>
              <a:gd name="connsiteY101" fmla="*/ 1647826 h 2651126"/>
              <a:gd name="connsiteX102" fmla="*/ 0 w 1549400"/>
              <a:gd name="connsiteY102" fmla="*/ 1628776 h 2651126"/>
              <a:gd name="connsiteX103" fmla="*/ 107950 w 1549400"/>
              <a:gd name="connsiteY103" fmla="*/ 727076 h 2651126"/>
              <a:gd name="connsiteX104" fmla="*/ 107950 w 1549400"/>
              <a:gd name="connsiteY104" fmla="*/ 708026 h 2651126"/>
              <a:gd name="connsiteX105" fmla="*/ 114300 w 1549400"/>
              <a:gd name="connsiteY105" fmla="*/ 692151 h 2651126"/>
              <a:gd name="connsiteX106" fmla="*/ 123825 w 1549400"/>
              <a:gd name="connsiteY106" fmla="*/ 676276 h 2651126"/>
              <a:gd name="connsiteX107" fmla="*/ 127000 w 1549400"/>
              <a:gd name="connsiteY107" fmla="*/ 669926 h 2651126"/>
              <a:gd name="connsiteX108" fmla="*/ 133350 w 1549400"/>
              <a:gd name="connsiteY108" fmla="*/ 660401 h 2651126"/>
              <a:gd name="connsiteX109" fmla="*/ 146050 w 1549400"/>
              <a:gd name="connsiteY109" fmla="*/ 650876 h 2651126"/>
              <a:gd name="connsiteX110" fmla="*/ 158750 w 1549400"/>
              <a:gd name="connsiteY110" fmla="*/ 641351 h 2651126"/>
              <a:gd name="connsiteX111" fmla="*/ 190500 w 1549400"/>
              <a:gd name="connsiteY111" fmla="*/ 625476 h 2651126"/>
              <a:gd name="connsiteX112" fmla="*/ 228600 w 1549400"/>
              <a:gd name="connsiteY112" fmla="*/ 609601 h 2651126"/>
              <a:gd name="connsiteX113" fmla="*/ 273050 w 1549400"/>
              <a:gd name="connsiteY113" fmla="*/ 600076 h 2651126"/>
              <a:gd name="connsiteX114" fmla="*/ 317500 w 1549400"/>
              <a:gd name="connsiteY114" fmla="*/ 590551 h 2651126"/>
              <a:gd name="connsiteX115" fmla="*/ 365125 w 1549400"/>
              <a:gd name="connsiteY115" fmla="*/ 581026 h 2651126"/>
              <a:gd name="connsiteX116" fmla="*/ 450850 w 1549400"/>
              <a:gd name="connsiteY116" fmla="*/ 571501 h 2651126"/>
              <a:gd name="connsiteX117" fmla="*/ 520700 w 1549400"/>
              <a:gd name="connsiteY117" fmla="*/ 568326 h 2651126"/>
              <a:gd name="connsiteX118" fmla="*/ 631825 w 1549400"/>
              <a:gd name="connsiteY118" fmla="*/ 568326 h 2651126"/>
              <a:gd name="connsiteX119" fmla="*/ 701675 w 1549400"/>
              <a:gd name="connsiteY119" fmla="*/ 571501 h 2651126"/>
              <a:gd name="connsiteX120" fmla="*/ 784225 w 1549400"/>
              <a:gd name="connsiteY120" fmla="*/ 577851 h 2651126"/>
              <a:gd name="connsiteX121" fmla="*/ 869950 w 1549400"/>
              <a:gd name="connsiteY121" fmla="*/ 593726 h 2651126"/>
              <a:gd name="connsiteX122" fmla="*/ 879958 w 1549400"/>
              <a:gd name="connsiteY122" fmla="*/ 595266 h 2651126"/>
              <a:gd name="connsiteX123" fmla="*/ 1400175 w 1549400"/>
              <a:gd name="connsiteY123" fmla="*/ 95251 h 2651126"/>
              <a:gd name="connsiteX124" fmla="*/ 1416050 w 1549400"/>
              <a:gd name="connsiteY124" fmla="*/ 85726 h 2651126"/>
              <a:gd name="connsiteX125" fmla="*/ 1435100 w 1549400"/>
              <a:gd name="connsiteY125" fmla="*/ 79376 h 2651126"/>
              <a:gd name="connsiteX126" fmla="*/ 658814 w 1549400"/>
              <a:gd name="connsiteY126" fmla="*/ 0 h 2651126"/>
              <a:gd name="connsiteX127" fmla="*/ 930277 w 1549400"/>
              <a:gd name="connsiteY127" fmla="*/ 271463 h 2651126"/>
              <a:gd name="connsiteX128" fmla="*/ 658814 w 1549400"/>
              <a:gd name="connsiteY128" fmla="*/ 542926 h 2651126"/>
              <a:gd name="connsiteX129" fmla="*/ 387351 w 1549400"/>
              <a:gd name="connsiteY129" fmla="*/ 271463 h 2651126"/>
              <a:gd name="connsiteX130" fmla="*/ 658814 w 1549400"/>
              <a:gd name="connsiteY130" fmla="*/ 0 h 265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1549400" h="2651126">
                <a:moveTo>
                  <a:pt x="622300" y="644526"/>
                </a:moveTo>
                <a:lnTo>
                  <a:pt x="609600" y="647701"/>
                </a:lnTo>
                <a:lnTo>
                  <a:pt x="596900" y="654051"/>
                </a:lnTo>
                <a:lnTo>
                  <a:pt x="590550" y="666751"/>
                </a:lnTo>
                <a:lnTo>
                  <a:pt x="587375" y="679451"/>
                </a:lnTo>
                <a:lnTo>
                  <a:pt x="590550" y="692151"/>
                </a:lnTo>
                <a:lnTo>
                  <a:pt x="596900" y="704851"/>
                </a:lnTo>
                <a:lnTo>
                  <a:pt x="609600" y="711201"/>
                </a:lnTo>
                <a:lnTo>
                  <a:pt x="610452" y="711414"/>
                </a:lnTo>
                <a:lnTo>
                  <a:pt x="536575" y="1323976"/>
                </a:lnTo>
                <a:lnTo>
                  <a:pt x="622300" y="1416051"/>
                </a:lnTo>
                <a:lnTo>
                  <a:pt x="701675" y="1323976"/>
                </a:lnTo>
                <a:lnTo>
                  <a:pt x="633960" y="711461"/>
                </a:lnTo>
                <a:lnTo>
                  <a:pt x="635000" y="711201"/>
                </a:lnTo>
                <a:lnTo>
                  <a:pt x="647700" y="704851"/>
                </a:lnTo>
                <a:lnTo>
                  <a:pt x="654050" y="692151"/>
                </a:lnTo>
                <a:lnTo>
                  <a:pt x="657225" y="679451"/>
                </a:lnTo>
                <a:lnTo>
                  <a:pt x="654050" y="666751"/>
                </a:lnTo>
                <a:lnTo>
                  <a:pt x="647700" y="654051"/>
                </a:lnTo>
                <a:lnTo>
                  <a:pt x="635000" y="647701"/>
                </a:lnTo>
                <a:close/>
                <a:moveTo>
                  <a:pt x="1450975" y="76201"/>
                </a:moveTo>
                <a:lnTo>
                  <a:pt x="1470025" y="76201"/>
                </a:lnTo>
                <a:lnTo>
                  <a:pt x="1485900" y="79376"/>
                </a:lnTo>
                <a:lnTo>
                  <a:pt x="1504950" y="88901"/>
                </a:lnTo>
                <a:lnTo>
                  <a:pt x="1517650" y="98426"/>
                </a:lnTo>
                <a:lnTo>
                  <a:pt x="1530350" y="111126"/>
                </a:lnTo>
                <a:lnTo>
                  <a:pt x="1539875" y="127001"/>
                </a:lnTo>
                <a:lnTo>
                  <a:pt x="1546225" y="146051"/>
                </a:lnTo>
                <a:lnTo>
                  <a:pt x="1549400" y="161926"/>
                </a:lnTo>
                <a:lnTo>
                  <a:pt x="1549400" y="180976"/>
                </a:lnTo>
                <a:lnTo>
                  <a:pt x="1546225" y="200026"/>
                </a:lnTo>
                <a:lnTo>
                  <a:pt x="1536700" y="215901"/>
                </a:lnTo>
                <a:lnTo>
                  <a:pt x="1527175" y="228601"/>
                </a:lnTo>
                <a:lnTo>
                  <a:pt x="1514475" y="241301"/>
                </a:lnTo>
                <a:lnTo>
                  <a:pt x="898525" y="833446"/>
                </a:lnTo>
                <a:lnTo>
                  <a:pt x="898525" y="1454151"/>
                </a:lnTo>
                <a:lnTo>
                  <a:pt x="895350" y="1479551"/>
                </a:lnTo>
                <a:lnTo>
                  <a:pt x="892175" y="1501776"/>
                </a:lnTo>
                <a:lnTo>
                  <a:pt x="885825" y="1524001"/>
                </a:lnTo>
                <a:lnTo>
                  <a:pt x="879101" y="1535207"/>
                </a:lnTo>
                <a:lnTo>
                  <a:pt x="879475" y="1536701"/>
                </a:lnTo>
                <a:lnTo>
                  <a:pt x="882650" y="1562101"/>
                </a:lnTo>
                <a:lnTo>
                  <a:pt x="882650" y="2520951"/>
                </a:lnTo>
                <a:lnTo>
                  <a:pt x="879475" y="2546351"/>
                </a:lnTo>
                <a:lnTo>
                  <a:pt x="873125" y="2571751"/>
                </a:lnTo>
                <a:lnTo>
                  <a:pt x="860425" y="2593976"/>
                </a:lnTo>
                <a:lnTo>
                  <a:pt x="844550" y="2613026"/>
                </a:lnTo>
                <a:lnTo>
                  <a:pt x="825500" y="2628901"/>
                </a:lnTo>
                <a:lnTo>
                  <a:pt x="803275" y="2638426"/>
                </a:lnTo>
                <a:lnTo>
                  <a:pt x="781050" y="2647951"/>
                </a:lnTo>
                <a:lnTo>
                  <a:pt x="755650" y="2651126"/>
                </a:lnTo>
                <a:lnTo>
                  <a:pt x="727075" y="2647951"/>
                </a:lnTo>
                <a:lnTo>
                  <a:pt x="704850" y="2638426"/>
                </a:lnTo>
                <a:lnTo>
                  <a:pt x="682625" y="2628901"/>
                </a:lnTo>
                <a:lnTo>
                  <a:pt x="663575" y="2613026"/>
                </a:lnTo>
                <a:lnTo>
                  <a:pt x="647700" y="2593976"/>
                </a:lnTo>
                <a:lnTo>
                  <a:pt x="635000" y="2571751"/>
                </a:lnTo>
                <a:lnTo>
                  <a:pt x="628650" y="2546351"/>
                </a:lnTo>
                <a:lnTo>
                  <a:pt x="625475" y="2520951"/>
                </a:lnTo>
                <a:lnTo>
                  <a:pt x="625475" y="1612901"/>
                </a:lnTo>
                <a:lnTo>
                  <a:pt x="527050" y="1612901"/>
                </a:lnTo>
                <a:lnTo>
                  <a:pt x="527050" y="2520951"/>
                </a:lnTo>
                <a:lnTo>
                  <a:pt x="527050" y="2546351"/>
                </a:lnTo>
                <a:lnTo>
                  <a:pt x="517525" y="2571751"/>
                </a:lnTo>
                <a:lnTo>
                  <a:pt x="504825" y="2593976"/>
                </a:lnTo>
                <a:lnTo>
                  <a:pt x="488950" y="2613026"/>
                </a:lnTo>
                <a:lnTo>
                  <a:pt x="469900" y="2628901"/>
                </a:lnTo>
                <a:lnTo>
                  <a:pt x="450850" y="2638426"/>
                </a:lnTo>
                <a:lnTo>
                  <a:pt x="425450" y="2647951"/>
                </a:lnTo>
                <a:lnTo>
                  <a:pt x="400050" y="2651126"/>
                </a:lnTo>
                <a:lnTo>
                  <a:pt x="374650" y="2647951"/>
                </a:lnTo>
                <a:lnTo>
                  <a:pt x="349250" y="2638426"/>
                </a:lnTo>
                <a:lnTo>
                  <a:pt x="327025" y="2628901"/>
                </a:lnTo>
                <a:lnTo>
                  <a:pt x="307975" y="2613026"/>
                </a:lnTo>
                <a:lnTo>
                  <a:pt x="292100" y="2593976"/>
                </a:lnTo>
                <a:lnTo>
                  <a:pt x="279400" y="2571751"/>
                </a:lnTo>
                <a:lnTo>
                  <a:pt x="273050" y="2546351"/>
                </a:lnTo>
                <a:lnTo>
                  <a:pt x="269875" y="2520951"/>
                </a:lnTo>
                <a:lnTo>
                  <a:pt x="269875" y="1562101"/>
                </a:lnTo>
                <a:lnTo>
                  <a:pt x="273050" y="1536701"/>
                </a:lnTo>
                <a:lnTo>
                  <a:pt x="273424" y="1535207"/>
                </a:lnTo>
                <a:lnTo>
                  <a:pt x="266700" y="1524001"/>
                </a:lnTo>
                <a:lnTo>
                  <a:pt x="260350" y="1501776"/>
                </a:lnTo>
                <a:lnTo>
                  <a:pt x="257175" y="1479551"/>
                </a:lnTo>
                <a:lnTo>
                  <a:pt x="257175" y="1454151"/>
                </a:lnTo>
                <a:lnTo>
                  <a:pt x="257175" y="1027643"/>
                </a:lnTo>
                <a:lnTo>
                  <a:pt x="187325" y="1628776"/>
                </a:lnTo>
                <a:lnTo>
                  <a:pt x="184150" y="1647826"/>
                </a:lnTo>
                <a:lnTo>
                  <a:pt x="177800" y="1663701"/>
                </a:lnTo>
                <a:lnTo>
                  <a:pt x="171450" y="1679576"/>
                </a:lnTo>
                <a:lnTo>
                  <a:pt x="158750" y="1695451"/>
                </a:lnTo>
                <a:lnTo>
                  <a:pt x="146050" y="1704976"/>
                </a:lnTo>
                <a:lnTo>
                  <a:pt x="130175" y="1714501"/>
                </a:lnTo>
                <a:lnTo>
                  <a:pt x="111125" y="1720851"/>
                </a:lnTo>
                <a:lnTo>
                  <a:pt x="92075" y="1720851"/>
                </a:lnTo>
                <a:lnTo>
                  <a:pt x="73025" y="1720851"/>
                </a:lnTo>
                <a:lnTo>
                  <a:pt x="57150" y="1714501"/>
                </a:lnTo>
                <a:lnTo>
                  <a:pt x="41275" y="1704976"/>
                </a:lnTo>
                <a:lnTo>
                  <a:pt x="28575" y="1695451"/>
                </a:lnTo>
                <a:lnTo>
                  <a:pt x="15875" y="1679576"/>
                </a:lnTo>
                <a:lnTo>
                  <a:pt x="9525" y="1663701"/>
                </a:lnTo>
                <a:lnTo>
                  <a:pt x="3175" y="1647826"/>
                </a:lnTo>
                <a:lnTo>
                  <a:pt x="0" y="1628776"/>
                </a:lnTo>
                <a:lnTo>
                  <a:pt x="107950" y="727076"/>
                </a:lnTo>
                <a:lnTo>
                  <a:pt x="107950" y="708026"/>
                </a:lnTo>
                <a:lnTo>
                  <a:pt x="114300" y="692151"/>
                </a:lnTo>
                <a:lnTo>
                  <a:pt x="123825" y="676276"/>
                </a:lnTo>
                <a:lnTo>
                  <a:pt x="127000" y="669926"/>
                </a:lnTo>
                <a:lnTo>
                  <a:pt x="133350" y="660401"/>
                </a:lnTo>
                <a:lnTo>
                  <a:pt x="146050" y="650876"/>
                </a:lnTo>
                <a:lnTo>
                  <a:pt x="158750" y="641351"/>
                </a:lnTo>
                <a:lnTo>
                  <a:pt x="190500" y="625476"/>
                </a:lnTo>
                <a:lnTo>
                  <a:pt x="228600" y="609601"/>
                </a:lnTo>
                <a:lnTo>
                  <a:pt x="273050" y="600076"/>
                </a:lnTo>
                <a:lnTo>
                  <a:pt x="317500" y="590551"/>
                </a:lnTo>
                <a:lnTo>
                  <a:pt x="365125" y="581026"/>
                </a:lnTo>
                <a:lnTo>
                  <a:pt x="450850" y="571501"/>
                </a:lnTo>
                <a:lnTo>
                  <a:pt x="520700" y="568326"/>
                </a:lnTo>
                <a:lnTo>
                  <a:pt x="631825" y="568326"/>
                </a:lnTo>
                <a:lnTo>
                  <a:pt x="701675" y="571501"/>
                </a:lnTo>
                <a:lnTo>
                  <a:pt x="784225" y="577851"/>
                </a:lnTo>
                <a:lnTo>
                  <a:pt x="869950" y="593726"/>
                </a:lnTo>
                <a:lnTo>
                  <a:pt x="879958" y="595266"/>
                </a:lnTo>
                <a:lnTo>
                  <a:pt x="1400175" y="95251"/>
                </a:lnTo>
                <a:lnTo>
                  <a:pt x="1416050" y="85726"/>
                </a:lnTo>
                <a:lnTo>
                  <a:pt x="1435100" y="79376"/>
                </a:lnTo>
                <a:close/>
                <a:moveTo>
                  <a:pt x="658814" y="0"/>
                </a:moveTo>
                <a:cubicBezTo>
                  <a:pt x="808739" y="0"/>
                  <a:pt x="930277" y="121538"/>
                  <a:pt x="930277" y="271463"/>
                </a:cubicBezTo>
                <a:cubicBezTo>
                  <a:pt x="930277" y="421388"/>
                  <a:pt x="808739" y="542926"/>
                  <a:pt x="658814" y="542926"/>
                </a:cubicBezTo>
                <a:cubicBezTo>
                  <a:pt x="508889" y="542926"/>
                  <a:pt x="387351" y="421388"/>
                  <a:pt x="387351" y="271463"/>
                </a:cubicBezTo>
                <a:cubicBezTo>
                  <a:pt x="387351" y="121538"/>
                  <a:pt x="508889" y="0"/>
                  <a:pt x="65881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rgbClr val="FFFFFF"/>
              </a:solidFill>
              <a:latin typeface="Calibri" panose="020F0502020204030204"/>
              <a:ea typeface="等线" panose="02010600030101010101" pitchFamily="2" charset="-122"/>
            </a:endParaRPr>
          </a:p>
        </p:txBody>
      </p:sp>
      <p:sp>
        <p:nvSpPr>
          <p:cNvPr id="38" name="文本框 37"/>
          <p:cNvSpPr txBox="1"/>
          <p:nvPr/>
        </p:nvSpPr>
        <p:spPr>
          <a:xfrm>
            <a:off x="8034742" y="1293276"/>
            <a:ext cx="1133213"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安保</a:t>
            </a:r>
          </a:p>
        </p:txBody>
      </p:sp>
      <p:sp>
        <p:nvSpPr>
          <p:cNvPr id="39" name="KSO_Shape"/>
          <p:cNvSpPr/>
          <p:nvPr/>
        </p:nvSpPr>
        <p:spPr>
          <a:xfrm>
            <a:off x="7950980" y="1312459"/>
            <a:ext cx="146419" cy="309893"/>
          </a:xfrm>
          <a:custGeom>
            <a:avLst/>
            <a:gdLst/>
            <a:ahLst/>
            <a:cxnLst/>
            <a:rect l="l" t="t" r="r" b="b"/>
            <a:pathLst>
              <a:path w="771525" h="1912713">
                <a:moveTo>
                  <a:pt x="143272" y="357755"/>
                </a:moveTo>
                <a:lnTo>
                  <a:pt x="628253" y="357755"/>
                </a:lnTo>
                <a:cubicBezTo>
                  <a:pt x="707380" y="357755"/>
                  <a:pt x="771525" y="421900"/>
                  <a:pt x="771525" y="501027"/>
                </a:cubicBezTo>
                <a:lnTo>
                  <a:pt x="771525" y="659703"/>
                </a:lnTo>
                <a:lnTo>
                  <a:pt x="771525" y="802652"/>
                </a:lnTo>
                <a:lnTo>
                  <a:pt x="771525" y="1017361"/>
                </a:lnTo>
                <a:cubicBezTo>
                  <a:pt x="771525" y="1058130"/>
                  <a:pt x="738475" y="1091180"/>
                  <a:pt x="697706" y="1091180"/>
                </a:cubicBezTo>
                <a:cubicBezTo>
                  <a:pt x="656937" y="1091180"/>
                  <a:pt x="623887" y="1058130"/>
                  <a:pt x="623887" y="1017361"/>
                </a:cubicBezTo>
                <a:lnTo>
                  <a:pt x="623887" y="659703"/>
                </a:lnTo>
                <a:lnTo>
                  <a:pt x="623888" y="659698"/>
                </a:lnTo>
                <a:lnTo>
                  <a:pt x="623888" y="571551"/>
                </a:lnTo>
                <a:cubicBezTo>
                  <a:pt x="623888" y="556427"/>
                  <a:pt x="611628" y="544167"/>
                  <a:pt x="596504" y="544167"/>
                </a:cubicBezTo>
                <a:cubicBezTo>
                  <a:pt x="581380" y="544167"/>
                  <a:pt x="569120" y="556427"/>
                  <a:pt x="569120" y="571551"/>
                </a:cubicBezTo>
                <a:lnTo>
                  <a:pt x="569120" y="945924"/>
                </a:lnTo>
                <a:lnTo>
                  <a:pt x="569119" y="945924"/>
                </a:lnTo>
                <a:lnTo>
                  <a:pt x="569119" y="1168521"/>
                </a:lnTo>
                <a:lnTo>
                  <a:pt x="569119" y="1172836"/>
                </a:lnTo>
                <a:lnTo>
                  <a:pt x="569119" y="1834131"/>
                </a:lnTo>
                <a:cubicBezTo>
                  <a:pt x="569119" y="1877530"/>
                  <a:pt x="533937" y="1912712"/>
                  <a:pt x="490538" y="1912712"/>
                </a:cubicBezTo>
                <a:cubicBezTo>
                  <a:pt x="447139" y="1912712"/>
                  <a:pt x="411957" y="1877530"/>
                  <a:pt x="411957" y="1834131"/>
                </a:cubicBezTo>
                <a:lnTo>
                  <a:pt x="411957" y="1233956"/>
                </a:lnTo>
                <a:lnTo>
                  <a:pt x="411957" y="1175047"/>
                </a:lnTo>
                <a:cubicBezTo>
                  <a:pt x="411957" y="1159923"/>
                  <a:pt x="399696" y="1147662"/>
                  <a:pt x="384572" y="1147662"/>
                </a:cubicBezTo>
                <a:cubicBezTo>
                  <a:pt x="369449" y="1147662"/>
                  <a:pt x="357188" y="1159922"/>
                  <a:pt x="357188" y="1175045"/>
                </a:cubicBezTo>
                <a:cubicBezTo>
                  <a:pt x="357188" y="1395138"/>
                  <a:pt x="357187" y="1615229"/>
                  <a:pt x="357187" y="1835322"/>
                </a:cubicBezTo>
                <a:cubicBezTo>
                  <a:pt x="357187" y="1878064"/>
                  <a:pt x="322538" y="1912713"/>
                  <a:pt x="279796" y="1912713"/>
                </a:cubicBezTo>
                <a:lnTo>
                  <a:pt x="279797" y="1912712"/>
                </a:lnTo>
                <a:cubicBezTo>
                  <a:pt x="237055" y="1912712"/>
                  <a:pt x="202406" y="1878063"/>
                  <a:pt x="202406" y="1835321"/>
                </a:cubicBezTo>
                <a:lnTo>
                  <a:pt x="202406" y="1167331"/>
                </a:lnTo>
                <a:lnTo>
                  <a:pt x="202407" y="1167326"/>
                </a:lnTo>
                <a:lnTo>
                  <a:pt x="202407" y="945924"/>
                </a:lnTo>
                <a:lnTo>
                  <a:pt x="202406" y="945924"/>
                </a:lnTo>
                <a:lnTo>
                  <a:pt x="202406" y="571551"/>
                </a:lnTo>
                <a:cubicBezTo>
                  <a:pt x="202406" y="556427"/>
                  <a:pt x="190146" y="544167"/>
                  <a:pt x="175022" y="544167"/>
                </a:cubicBezTo>
                <a:cubicBezTo>
                  <a:pt x="159898" y="544167"/>
                  <a:pt x="147638" y="556427"/>
                  <a:pt x="147638" y="571551"/>
                </a:cubicBezTo>
                <a:lnTo>
                  <a:pt x="147638" y="659703"/>
                </a:lnTo>
                <a:lnTo>
                  <a:pt x="147638" y="945924"/>
                </a:lnTo>
                <a:lnTo>
                  <a:pt x="147638" y="1017361"/>
                </a:lnTo>
                <a:cubicBezTo>
                  <a:pt x="147638" y="1058130"/>
                  <a:pt x="114588" y="1091180"/>
                  <a:pt x="73819" y="1091180"/>
                </a:cubicBezTo>
                <a:cubicBezTo>
                  <a:pt x="33050" y="1091180"/>
                  <a:pt x="0" y="1058130"/>
                  <a:pt x="0" y="1017361"/>
                </a:cubicBezTo>
                <a:lnTo>
                  <a:pt x="0" y="802652"/>
                </a:lnTo>
                <a:lnTo>
                  <a:pt x="0" y="659703"/>
                </a:lnTo>
                <a:lnTo>
                  <a:pt x="0" y="501027"/>
                </a:lnTo>
                <a:cubicBezTo>
                  <a:pt x="0" y="421900"/>
                  <a:pt x="64145" y="357755"/>
                  <a:pt x="143272" y="357755"/>
                </a:cubicBezTo>
                <a:close/>
                <a:moveTo>
                  <a:pt x="383667" y="0"/>
                </a:moveTo>
                <a:cubicBezTo>
                  <a:pt x="470623" y="0"/>
                  <a:pt x="541114" y="70491"/>
                  <a:pt x="541114" y="157447"/>
                </a:cubicBezTo>
                <a:cubicBezTo>
                  <a:pt x="541114" y="244403"/>
                  <a:pt x="470623" y="314894"/>
                  <a:pt x="383667" y="314894"/>
                </a:cubicBezTo>
                <a:cubicBezTo>
                  <a:pt x="296711" y="314894"/>
                  <a:pt x="226220" y="244403"/>
                  <a:pt x="226220" y="157447"/>
                </a:cubicBezTo>
                <a:cubicBezTo>
                  <a:pt x="226220" y="70491"/>
                  <a:pt x="296711" y="0"/>
                  <a:pt x="3836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rgbClr val="FFFFFF"/>
              </a:solidFill>
              <a:latin typeface="Calibri" panose="020F0502020204030204"/>
              <a:ea typeface="等线" panose="02010600030101010101" pitchFamily="2" charset="-122"/>
            </a:endParaRPr>
          </a:p>
        </p:txBody>
      </p:sp>
      <p:sp>
        <p:nvSpPr>
          <p:cNvPr id="40" name="KSO_Shape"/>
          <p:cNvSpPr>
            <a:spLocks/>
          </p:cNvSpPr>
          <p:nvPr/>
        </p:nvSpPr>
        <p:spPr bwMode="auto">
          <a:xfrm flipH="1">
            <a:off x="9498265" y="1324187"/>
            <a:ext cx="105456" cy="294296"/>
          </a:xfrm>
          <a:custGeom>
            <a:avLst/>
            <a:gdLst/>
            <a:ahLst/>
            <a:cxnLst/>
            <a:rect l="0" t="0" r="r" b="b"/>
            <a:pathLst>
              <a:path w="1135063" h="3163887">
                <a:moveTo>
                  <a:pt x="568325" y="1404937"/>
                </a:moveTo>
                <a:lnTo>
                  <a:pt x="570546" y="1405889"/>
                </a:lnTo>
                <a:lnTo>
                  <a:pt x="585456" y="1412237"/>
                </a:lnTo>
                <a:lnTo>
                  <a:pt x="600049" y="1418267"/>
                </a:lnTo>
                <a:lnTo>
                  <a:pt x="628917" y="1429376"/>
                </a:lnTo>
                <a:lnTo>
                  <a:pt x="645413" y="1435406"/>
                </a:lnTo>
                <a:lnTo>
                  <a:pt x="661592" y="1441119"/>
                </a:lnTo>
                <a:lnTo>
                  <a:pt x="677771" y="1446197"/>
                </a:lnTo>
                <a:lnTo>
                  <a:pt x="693315" y="1451276"/>
                </a:lnTo>
                <a:lnTo>
                  <a:pt x="708542" y="1455719"/>
                </a:lnTo>
                <a:lnTo>
                  <a:pt x="723770" y="1459528"/>
                </a:lnTo>
                <a:lnTo>
                  <a:pt x="738997" y="1463336"/>
                </a:lnTo>
                <a:lnTo>
                  <a:pt x="753590" y="1466510"/>
                </a:lnTo>
                <a:lnTo>
                  <a:pt x="767865" y="1469366"/>
                </a:lnTo>
                <a:lnTo>
                  <a:pt x="781823" y="1471906"/>
                </a:lnTo>
                <a:lnTo>
                  <a:pt x="796099" y="1474127"/>
                </a:lnTo>
                <a:lnTo>
                  <a:pt x="810057" y="1475714"/>
                </a:lnTo>
                <a:lnTo>
                  <a:pt x="823381" y="1477301"/>
                </a:lnTo>
                <a:lnTo>
                  <a:pt x="836705" y="1478571"/>
                </a:lnTo>
                <a:lnTo>
                  <a:pt x="850346" y="1479205"/>
                </a:lnTo>
                <a:lnTo>
                  <a:pt x="863352" y="1479523"/>
                </a:lnTo>
                <a:lnTo>
                  <a:pt x="873187" y="1479205"/>
                </a:lnTo>
                <a:lnTo>
                  <a:pt x="882704" y="1478888"/>
                </a:lnTo>
                <a:lnTo>
                  <a:pt x="892221" y="1478253"/>
                </a:lnTo>
                <a:lnTo>
                  <a:pt x="902055" y="1476984"/>
                </a:lnTo>
                <a:lnTo>
                  <a:pt x="911255" y="1476032"/>
                </a:lnTo>
                <a:lnTo>
                  <a:pt x="920454" y="1474762"/>
                </a:lnTo>
                <a:lnTo>
                  <a:pt x="929337" y="1473175"/>
                </a:lnTo>
                <a:lnTo>
                  <a:pt x="938219" y="1471271"/>
                </a:lnTo>
                <a:lnTo>
                  <a:pt x="946150" y="1469684"/>
                </a:lnTo>
                <a:lnTo>
                  <a:pt x="946150" y="1523322"/>
                </a:lnTo>
                <a:lnTo>
                  <a:pt x="946150" y="1782943"/>
                </a:lnTo>
                <a:lnTo>
                  <a:pt x="946150" y="2990912"/>
                </a:lnTo>
                <a:lnTo>
                  <a:pt x="945833" y="2999799"/>
                </a:lnTo>
                <a:lnTo>
                  <a:pt x="945199" y="3008686"/>
                </a:lnTo>
                <a:lnTo>
                  <a:pt x="944247" y="3017255"/>
                </a:lnTo>
                <a:lnTo>
                  <a:pt x="942661" y="3026142"/>
                </a:lnTo>
                <a:lnTo>
                  <a:pt x="940757" y="3034394"/>
                </a:lnTo>
                <a:lnTo>
                  <a:pt x="938537" y="3042329"/>
                </a:lnTo>
                <a:lnTo>
                  <a:pt x="935682" y="3050581"/>
                </a:lnTo>
                <a:lnTo>
                  <a:pt x="932826" y="3058198"/>
                </a:lnTo>
                <a:lnTo>
                  <a:pt x="929337" y="3065815"/>
                </a:lnTo>
                <a:lnTo>
                  <a:pt x="925530" y="3073432"/>
                </a:lnTo>
                <a:lnTo>
                  <a:pt x="921406" y="3080415"/>
                </a:lnTo>
                <a:lnTo>
                  <a:pt x="916965" y="3087715"/>
                </a:lnTo>
                <a:lnTo>
                  <a:pt x="912206" y="3094380"/>
                </a:lnTo>
                <a:lnTo>
                  <a:pt x="906813" y="3101045"/>
                </a:lnTo>
                <a:lnTo>
                  <a:pt x="901420" y="3107393"/>
                </a:lnTo>
                <a:lnTo>
                  <a:pt x="896027" y="3113106"/>
                </a:lnTo>
                <a:lnTo>
                  <a:pt x="889683" y="3118818"/>
                </a:lnTo>
                <a:lnTo>
                  <a:pt x="883338" y="3124214"/>
                </a:lnTo>
                <a:lnTo>
                  <a:pt x="876993" y="3129292"/>
                </a:lnTo>
                <a:lnTo>
                  <a:pt x="870014" y="3134053"/>
                </a:lnTo>
                <a:lnTo>
                  <a:pt x="863035" y="3139131"/>
                </a:lnTo>
                <a:lnTo>
                  <a:pt x="856056" y="3143257"/>
                </a:lnTo>
                <a:lnTo>
                  <a:pt x="848442" y="3147066"/>
                </a:lnTo>
                <a:lnTo>
                  <a:pt x="840829" y="3150240"/>
                </a:lnTo>
                <a:lnTo>
                  <a:pt x="832898" y="3153413"/>
                </a:lnTo>
                <a:lnTo>
                  <a:pt x="824967" y="3156270"/>
                </a:lnTo>
                <a:lnTo>
                  <a:pt x="816719" y="3158492"/>
                </a:lnTo>
                <a:lnTo>
                  <a:pt x="808471" y="3160396"/>
                </a:lnTo>
                <a:lnTo>
                  <a:pt x="799906" y="3161983"/>
                </a:lnTo>
                <a:lnTo>
                  <a:pt x="791340" y="3162935"/>
                </a:lnTo>
                <a:lnTo>
                  <a:pt x="782141" y="3163570"/>
                </a:lnTo>
                <a:lnTo>
                  <a:pt x="773575" y="3163887"/>
                </a:lnTo>
                <a:lnTo>
                  <a:pt x="764693" y="3163570"/>
                </a:lnTo>
                <a:lnTo>
                  <a:pt x="755810" y="3162935"/>
                </a:lnTo>
                <a:lnTo>
                  <a:pt x="747245" y="3161983"/>
                </a:lnTo>
                <a:lnTo>
                  <a:pt x="738680" y="3160396"/>
                </a:lnTo>
                <a:lnTo>
                  <a:pt x="730431" y="3158492"/>
                </a:lnTo>
                <a:lnTo>
                  <a:pt x="721866" y="3156270"/>
                </a:lnTo>
                <a:lnTo>
                  <a:pt x="713935" y="3153413"/>
                </a:lnTo>
                <a:lnTo>
                  <a:pt x="706322" y="3150240"/>
                </a:lnTo>
                <a:lnTo>
                  <a:pt x="698708" y="3147066"/>
                </a:lnTo>
                <a:lnTo>
                  <a:pt x="691095" y="3143257"/>
                </a:lnTo>
                <a:lnTo>
                  <a:pt x="684115" y="3139131"/>
                </a:lnTo>
                <a:lnTo>
                  <a:pt x="677136" y="3134053"/>
                </a:lnTo>
                <a:lnTo>
                  <a:pt x="669840" y="3129292"/>
                </a:lnTo>
                <a:lnTo>
                  <a:pt x="663495" y="3124214"/>
                </a:lnTo>
                <a:lnTo>
                  <a:pt x="657151" y="3118818"/>
                </a:lnTo>
                <a:lnTo>
                  <a:pt x="651440" y="3113106"/>
                </a:lnTo>
                <a:lnTo>
                  <a:pt x="645730" y="3107393"/>
                </a:lnTo>
                <a:lnTo>
                  <a:pt x="640337" y="3101045"/>
                </a:lnTo>
                <a:lnTo>
                  <a:pt x="635261" y="3094380"/>
                </a:lnTo>
                <a:lnTo>
                  <a:pt x="630186" y="3087715"/>
                </a:lnTo>
                <a:lnTo>
                  <a:pt x="625744" y="3080415"/>
                </a:lnTo>
                <a:lnTo>
                  <a:pt x="621620" y="3073432"/>
                </a:lnTo>
                <a:lnTo>
                  <a:pt x="617814" y="3065815"/>
                </a:lnTo>
                <a:lnTo>
                  <a:pt x="614007" y="3058198"/>
                </a:lnTo>
                <a:lnTo>
                  <a:pt x="611152" y="3050581"/>
                </a:lnTo>
                <a:lnTo>
                  <a:pt x="608297" y="3042329"/>
                </a:lnTo>
                <a:lnTo>
                  <a:pt x="606076" y="3034394"/>
                </a:lnTo>
                <a:lnTo>
                  <a:pt x="604173" y="3026142"/>
                </a:lnTo>
                <a:lnTo>
                  <a:pt x="602586" y="3017255"/>
                </a:lnTo>
                <a:lnTo>
                  <a:pt x="601635" y="3008686"/>
                </a:lnTo>
                <a:lnTo>
                  <a:pt x="601000" y="2999799"/>
                </a:lnTo>
                <a:lnTo>
                  <a:pt x="600683" y="2990912"/>
                </a:lnTo>
                <a:lnTo>
                  <a:pt x="600683" y="1891172"/>
                </a:lnTo>
                <a:lnTo>
                  <a:pt x="535967" y="1891172"/>
                </a:lnTo>
                <a:lnTo>
                  <a:pt x="535967" y="2990912"/>
                </a:lnTo>
                <a:lnTo>
                  <a:pt x="535650" y="2999799"/>
                </a:lnTo>
                <a:lnTo>
                  <a:pt x="535016" y="3008686"/>
                </a:lnTo>
                <a:lnTo>
                  <a:pt x="534064" y="3017255"/>
                </a:lnTo>
                <a:lnTo>
                  <a:pt x="532478" y="3026142"/>
                </a:lnTo>
                <a:lnTo>
                  <a:pt x="530574" y="3034394"/>
                </a:lnTo>
                <a:lnTo>
                  <a:pt x="528037" y="3042329"/>
                </a:lnTo>
                <a:lnTo>
                  <a:pt x="525499" y="3050581"/>
                </a:lnTo>
                <a:lnTo>
                  <a:pt x="522326" y="3058198"/>
                </a:lnTo>
                <a:lnTo>
                  <a:pt x="518837" y="3065815"/>
                </a:lnTo>
                <a:lnTo>
                  <a:pt x="515030" y="3073432"/>
                </a:lnTo>
                <a:lnTo>
                  <a:pt x="510906" y="3080415"/>
                </a:lnTo>
                <a:lnTo>
                  <a:pt x="506147" y="3087715"/>
                </a:lnTo>
                <a:lnTo>
                  <a:pt x="501389" y="3094380"/>
                </a:lnTo>
                <a:lnTo>
                  <a:pt x="496313" y="3101045"/>
                </a:lnTo>
                <a:lnTo>
                  <a:pt x="490920" y="3107393"/>
                </a:lnTo>
                <a:lnTo>
                  <a:pt x="485210" y="3113106"/>
                </a:lnTo>
                <a:lnTo>
                  <a:pt x="479183" y="3118818"/>
                </a:lnTo>
                <a:lnTo>
                  <a:pt x="473155" y="3124214"/>
                </a:lnTo>
                <a:lnTo>
                  <a:pt x="466493" y="3129292"/>
                </a:lnTo>
                <a:lnTo>
                  <a:pt x="459831" y="3134053"/>
                </a:lnTo>
                <a:lnTo>
                  <a:pt x="452852" y="3139131"/>
                </a:lnTo>
                <a:lnTo>
                  <a:pt x="445239" y="3143257"/>
                </a:lnTo>
                <a:lnTo>
                  <a:pt x="437942" y="3147066"/>
                </a:lnTo>
                <a:lnTo>
                  <a:pt x="430329" y="3150240"/>
                </a:lnTo>
                <a:lnTo>
                  <a:pt x="422398" y="3153413"/>
                </a:lnTo>
                <a:lnTo>
                  <a:pt x="414467" y="3156270"/>
                </a:lnTo>
                <a:lnTo>
                  <a:pt x="406536" y="3158492"/>
                </a:lnTo>
                <a:lnTo>
                  <a:pt x="397971" y="3160396"/>
                </a:lnTo>
                <a:lnTo>
                  <a:pt x="389406" y="3161983"/>
                </a:lnTo>
                <a:lnTo>
                  <a:pt x="380840" y="3162935"/>
                </a:lnTo>
                <a:lnTo>
                  <a:pt x="371958" y="3163570"/>
                </a:lnTo>
                <a:lnTo>
                  <a:pt x="363075" y="3163887"/>
                </a:lnTo>
                <a:lnTo>
                  <a:pt x="354193" y="3163570"/>
                </a:lnTo>
                <a:lnTo>
                  <a:pt x="345627" y="3162935"/>
                </a:lnTo>
                <a:lnTo>
                  <a:pt x="336745" y="3161983"/>
                </a:lnTo>
                <a:lnTo>
                  <a:pt x="328180" y="3160396"/>
                </a:lnTo>
                <a:lnTo>
                  <a:pt x="319931" y="3158492"/>
                </a:lnTo>
                <a:lnTo>
                  <a:pt x="311683" y="3156270"/>
                </a:lnTo>
                <a:lnTo>
                  <a:pt x="303753" y="3153413"/>
                </a:lnTo>
                <a:lnTo>
                  <a:pt x="295822" y="3150240"/>
                </a:lnTo>
                <a:lnTo>
                  <a:pt x="288208" y="3147066"/>
                </a:lnTo>
                <a:lnTo>
                  <a:pt x="280595" y="3143257"/>
                </a:lnTo>
                <a:lnTo>
                  <a:pt x="273298" y="3139131"/>
                </a:lnTo>
                <a:lnTo>
                  <a:pt x="266319" y="3134053"/>
                </a:lnTo>
                <a:lnTo>
                  <a:pt x="259657" y="3129292"/>
                </a:lnTo>
                <a:lnTo>
                  <a:pt x="253312" y="3124214"/>
                </a:lnTo>
                <a:lnTo>
                  <a:pt x="246968" y="3118818"/>
                </a:lnTo>
                <a:lnTo>
                  <a:pt x="240940" y="3113106"/>
                </a:lnTo>
                <a:lnTo>
                  <a:pt x="235230" y="3107393"/>
                </a:lnTo>
                <a:lnTo>
                  <a:pt x="229520" y="3101045"/>
                </a:lnTo>
                <a:lnTo>
                  <a:pt x="224444" y="3094380"/>
                </a:lnTo>
                <a:lnTo>
                  <a:pt x="219686" y="3087715"/>
                </a:lnTo>
                <a:lnTo>
                  <a:pt x="215244" y="3080415"/>
                </a:lnTo>
                <a:lnTo>
                  <a:pt x="211120" y="3073432"/>
                </a:lnTo>
                <a:lnTo>
                  <a:pt x="207314" y="3065815"/>
                </a:lnTo>
                <a:lnTo>
                  <a:pt x="203824" y="3058198"/>
                </a:lnTo>
                <a:lnTo>
                  <a:pt x="200652" y="3050581"/>
                </a:lnTo>
                <a:lnTo>
                  <a:pt x="198114" y="3042329"/>
                </a:lnTo>
                <a:lnTo>
                  <a:pt x="195893" y="3034394"/>
                </a:lnTo>
                <a:lnTo>
                  <a:pt x="193990" y="3026142"/>
                </a:lnTo>
                <a:lnTo>
                  <a:pt x="192404" y="3017255"/>
                </a:lnTo>
                <a:lnTo>
                  <a:pt x="191135" y="3008686"/>
                </a:lnTo>
                <a:lnTo>
                  <a:pt x="190500" y="2999799"/>
                </a:lnTo>
                <a:lnTo>
                  <a:pt x="190500" y="2990912"/>
                </a:lnTo>
                <a:lnTo>
                  <a:pt x="190500" y="1782943"/>
                </a:lnTo>
                <a:lnTo>
                  <a:pt x="190500" y="1523322"/>
                </a:lnTo>
                <a:lnTo>
                  <a:pt x="190500" y="1469684"/>
                </a:lnTo>
                <a:lnTo>
                  <a:pt x="198114" y="1471271"/>
                </a:lnTo>
                <a:lnTo>
                  <a:pt x="206996" y="1473175"/>
                </a:lnTo>
                <a:lnTo>
                  <a:pt x="216196" y="1474762"/>
                </a:lnTo>
                <a:lnTo>
                  <a:pt x="225396" y="1476032"/>
                </a:lnTo>
                <a:lnTo>
                  <a:pt x="234913" y="1476984"/>
                </a:lnTo>
                <a:lnTo>
                  <a:pt x="244113" y="1478253"/>
                </a:lnTo>
                <a:lnTo>
                  <a:pt x="253630" y="1478888"/>
                </a:lnTo>
                <a:lnTo>
                  <a:pt x="263147" y="1479205"/>
                </a:lnTo>
                <a:lnTo>
                  <a:pt x="272981" y="1479205"/>
                </a:lnTo>
                <a:lnTo>
                  <a:pt x="285988" y="1479205"/>
                </a:lnTo>
                <a:lnTo>
                  <a:pt x="299629" y="1478571"/>
                </a:lnTo>
                <a:lnTo>
                  <a:pt x="312952" y="1477301"/>
                </a:lnTo>
                <a:lnTo>
                  <a:pt x="326593" y="1475714"/>
                </a:lnTo>
                <a:lnTo>
                  <a:pt x="340234" y="1474127"/>
                </a:lnTo>
                <a:lnTo>
                  <a:pt x="354510" y="1471906"/>
                </a:lnTo>
                <a:lnTo>
                  <a:pt x="368468" y="1469366"/>
                </a:lnTo>
                <a:lnTo>
                  <a:pt x="383061" y="1466510"/>
                </a:lnTo>
                <a:lnTo>
                  <a:pt x="397971" y="1463336"/>
                </a:lnTo>
                <a:lnTo>
                  <a:pt x="412564" y="1459528"/>
                </a:lnTo>
                <a:lnTo>
                  <a:pt x="427791" y="1455402"/>
                </a:lnTo>
                <a:lnTo>
                  <a:pt x="443018" y="1450958"/>
                </a:lnTo>
                <a:lnTo>
                  <a:pt x="459197" y="1446197"/>
                </a:lnTo>
                <a:lnTo>
                  <a:pt x="475059" y="1441119"/>
                </a:lnTo>
                <a:lnTo>
                  <a:pt x="491238" y="1435406"/>
                </a:lnTo>
                <a:lnTo>
                  <a:pt x="508051" y="1429376"/>
                </a:lnTo>
                <a:lnTo>
                  <a:pt x="536285" y="1417950"/>
                </a:lnTo>
                <a:lnTo>
                  <a:pt x="550877" y="1412237"/>
                </a:lnTo>
                <a:lnTo>
                  <a:pt x="566105" y="1405889"/>
                </a:lnTo>
                <a:lnTo>
                  <a:pt x="568325" y="1404937"/>
                </a:lnTo>
                <a:close/>
                <a:moveTo>
                  <a:pt x="243290" y="952500"/>
                </a:moveTo>
                <a:lnTo>
                  <a:pt x="250280" y="952500"/>
                </a:lnTo>
                <a:lnTo>
                  <a:pt x="257271" y="952817"/>
                </a:lnTo>
                <a:lnTo>
                  <a:pt x="264261" y="953452"/>
                </a:lnTo>
                <a:lnTo>
                  <a:pt x="271252" y="954720"/>
                </a:lnTo>
                <a:lnTo>
                  <a:pt x="278242" y="956623"/>
                </a:lnTo>
                <a:lnTo>
                  <a:pt x="285233" y="958525"/>
                </a:lnTo>
                <a:lnTo>
                  <a:pt x="292541" y="961379"/>
                </a:lnTo>
                <a:lnTo>
                  <a:pt x="299214" y="964550"/>
                </a:lnTo>
                <a:lnTo>
                  <a:pt x="304934" y="967404"/>
                </a:lnTo>
                <a:lnTo>
                  <a:pt x="310335" y="970893"/>
                </a:lnTo>
                <a:lnTo>
                  <a:pt x="341475" y="991505"/>
                </a:lnTo>
                <a:lnTo>
                  <a:pt x="371979" y="1010849"/>
                </a:lnTo>
                <a:lnTo>
                  <a:pt x="401848" y="1029558"/>
                </a:lnTo>
                <a:lnTo>
                  <a:pt x="430763" y="1047634"/>
                </a:lnTo>
                <a:lnTo>
                  <a:pt x="459361" y="1064441"/>
                </a:lnTo>
                <a:lnTo>
                  <a:pt x="486687" y="1080296"/>
                </a:lnTo>
                <a:lnTo>
                  <a:pt x="513061" y="1095518"/>
                </a:lnTo>
                <a:lnTo>
                  <a:pt x="538163" y="1109470"/>
                </a:lnTo>
                <a:lnTo>
                  <a:pt x="517192" y="1119935"/>
                </a:lnTo>
                <a:lnTo>
                  <a:pt x="496538" y="1129766"/>
                </a:lnTo>
                <a:lnTo>
                  <a:pt x="495267" y="1130400"/>
                </a:lnTo>
                <a:lnTo>
                  <a:pt x="474931" y="1139596"/>
                </a:lnTo>
                <a:lnTo>
                  <a:pt x="455230" y="1148792"/>
                </a:lnTo>
                <a:lnTo>
                  <a:pt x="436483" y="1156403"/>
                </a:lnTo>
                <a:lnTo>
                  <a:pt x="430763" y="1158623"/>
                </a:lnTo>
                <a:lnTo>
                  <a:pt x="415511" y="1164331"/>
                </a:lnTo>
                <a:lnTo>
                  <a:pt x="409792" y="1166551"/>
                </a:lnTo>
                <a:lnTo>
                  <a:pt x="388502" y="1173844"/>
                </a:lnTo>
                <a:lnTo>
                  <a:pt x="384371" y="1175430"/>
                </a:lnTo>
                <a:lnTo>
                  <a:pt x="366260" y="1181455"/>
                </a:lnTo>
                <a:lnTo>
                  <a:pt x="359905" y="1183675"/>
                </a:lnTo>
                <a:lnTo>
                  <a:pt x="341793" y="1189383"/>
                </a:lnTo>
                <a:lnTo>
                  <a:pt x="337344" y="1190968"/>
                </a:lnTo>
                <a:lnTo>
                  <a:pt x="315737" y="1197627"/>
                </a:lnTo>
                <a:lnTo>
                  <a:pt x="310971" y="1198896"/>
                </a:lnTo>
                <a:lnTo>
                  <a:pt x="294448" y="1204287"/>
                </a:lnTo>
                <a:lnTo>
                  <a:pt x="289046" y="1205872"/>
                </a:lnTo>
                <a:lnTo>
                  <a:pt x="270934" y="1210946"/>
                </a:lnTo>
                <a:lnTo>
                  <a:pt x="269981" y="1211263"/>
                </a:lnTo>
                <a:lnTo>
                  <a:pt x="223907" y="1181772"/>
                </a:lnTo>
                <a:lnTo>
                  <a:pt x="214374" y="1175430"/>
                </a:lnTo>
                <a:lnTo>
                  <a:pt x="189590" y="1159257"/>
                </a:lnTo>
                <a:lnTo>
                  <a:pt x="186412" y="1157354"/>
                </a:lnTo>
                <a:lnTo>
                  <a:pt x="181646" y="1153866"/>
                </a:lnTo>
                <a:lnTo>
                  <a:pt x="177197" y="1150378"/>
                </a:lnTo>
                <a:lnTo>
                  <a:pt x="172749" y="1146890"/>
                </a:lnTo>
                <a:lnTo>
                  <a:pt x="168618" y="1142767"/>
                </a:lnTo>
                <a:lnTo>
                  <a:pt x="164805" y="1138645"/>
                </a:lnTo>
                <a:lnTo>
                  <a:pt x="161310" y="1134522"/>
                </a:lnTo>
                <a:lnTo>
                  <a:pt x="157815" y="1130083"/>
                </a:lnTo>
                <a:lnTo>
                  <a:pt x="154955" y="1125643"/>
                </a:lnTo>
                <a:lnTo>
                  <a:pt x="152095" y="1121204"/>
                </a:lnTo>
                <a:lnTo>
                  <a:pt x="149235" y="1116447"/>
                </a:lnTo>
                <a:lnTo>
                  <a:pt x="147011" y="1111690"/>
                </a:lnTo>
                <a:lnTo>
                  <a:pt x="144787" y="1106616"/>
                </a:lnTo>
                <a:lnTo>
                  <a:pt x="142880" y="1101860"/>
                </a:lnTo>
                <a:lnTo>
                  <a:pt x="141292" y="1096786"/>
                </a:lnTo>
                <a:lnTo>
                  <a:pt x="139703" y="1091712"/>
                </a:lnTo>
                <a:lnTo>
                  <a:pt x="138750" y="1086004"/>
                </a:lnTo>
                <a:lnTo>
                  <a:pt x="137796" y="1080930"/>
                </a:lnTo>
                <a:lnTo>
                  <a:pt x="136843" y="1075540"/>
                </a:lnTo>
                <a:lnTo>
                  <a:pt x="136525" y="1070149"/>
                </a:lnTo>
                <a:lnTo>
                  <a:pt x="136525" y="1064758"/>
                </a:lnTo>
                <a:lnTo>
                  <a:pt x="136525" y="1059367"/>
                </a:lnTo>
                <a:lnTo>
                  <a:pt x="136843" y="1053976"/>
                </a:lnTo>
                <a:lnTo>
                  <a:pt x="137479" y="1048902"/>
                </a:lnTo>
                <a:lnTo>
                  <a:pt x="138432" y="1043511"/>
                </a:lnTo>
                <a:lnTo>
                  <a:pt x="139385" y="1038120"/>
                </a:lnTo>
                <a:lnTo>
                  <a:pt x="140974" y="1032412"/>
                </a:lnTo>
                <a:lnTo>
                  <a:pt x="142563" y="1027339"/>
                </a:lnTo>
                <a:lnTo>
                  <a:pt x="144469" y="1022265"/>
                </a:lnTo>
                <a:lnTo>
                  <a:pt x="146693" y="1017191"/>
                </a:lnTo>
                <a:lnTo>
                  <a:pt x="149235" y="1012117"/>
                </a:lnTo>
                <a:lnTo>
                  <a:pt x="152095" y="1007043"/>
                </a:lnTo>
                <a:lnTo>
                  <a:pt x="154955" y="1002287"/>
                </a:lnTo>
                <a:lnTo>
                  <a:pt x="158450" y="997213"/>
                </a:lnTo>
                <a:lnTo>
                  <a:pt x="162263" y="992456"/>
                </a:lnTo>
                <a:lnTo>
                  <a:pt x="166394" y="988017"/>
                </a:lnTo>
                <a:lnTo>
                  <a:pt x="170525" y="983894"/>
                </a:lnTo>
                <a:lnTo>
                  <a:pt x="174973" y="979772"/>
                </a:lnTo>
                <a:lnTo>
                  <a:pt x="179739" y="975649"/>
                </a:lnTo>
                <a:lnTo>
                  <a:pt x="184506" y="972161"/>
                </a:lnTo>
                <a:lnTo>
                  <a:pt x="189590" y="968990"/>
                </a:lnTo>
                <a:lnTo>
                  <a:pt x="195627" y="965502"/>
                </a:lnTo>
                <a:lnTo>
                  <a:pt x="201982" y="962331"/>
                </a:lnTo>
                <a:lnTo>
                  <a:pt x="208337" y="959794"/>
                </a:lnTo>
                <a:lnTo>
                  <a:pt x="215010" y="957574"/>
                </a:lnTo>
                <a:lnTo>
                  <a:pt x="222000" y="955671"/>
                </a:lnTo>
                <a:lnTo>
                  <a:pt x="228991" y="954086"/>
                </a:lnTo>
                <a:lnTo>
                  <a:pt x="235981" y="953134"/>
                </a:lnTo>
                <a:lnTo>
                  <a:pt x="243290" y="952500"/>
                </a:lnTo>
                <a:close/>
                <a:moveTo>
                  <a:pt x="297415" y="717550"/>
                </a:moveTo>
                <a:lnTo>
                  <a:pt x="837966" y="717550"/>
                </a:lnTo>
                <a:lnTo>
                  <a:pt x="843362" y="717868"/>
                </a:lnTo>
                <a:lnTo>
                  <a:pt x="848758" y="718186"/>
                </a:lnTo>
                <a:lnTo>
                  <a:pt x="854154" y="718821"/>
                </a:lnTo>
                <a:lnTo>
                  <a:pt x="859233" y="719774"/>
                </a:lnTo>
                <a:lnTo>
                  <a:pt x="864629" y="721044"/>
                </a:lnTo>
                <a:lnTo>
                  <a:pt x="869707" y="722632"/>
                </a:lnTo>
                <a:lnTo>
                  <a:pt x="874468" y="724221"/>
                </a:lnTo>
                <a:lnTo>
                  <a:pt x="879547" y="726126"/>
                </a:lnTo>
                <a:lnTo>
                  <a:pt x="884943" y="727715"/>
                </a:lnTo>
                <a:lnTo>
                  <a:pt x="890656" y="729620"/>
                </a:lnTo>
                <a:lnTo>
                  <a:pt x="901131" y="733432"/>
                </a:lnTo>
                <a:lnTo>
                  <a:pt x="910971" y="737879"/>
                </a:lnTo>
                <a:lnTo>
                  <a:pt x="920176" y="742326"/>
                </a:lnTo>
                <a:lnTo>
                  <a:pt x="928111" y="747091"/>
                </a:lnTo>
                <a:lnTo>
                  <a:pt x="935729" y="751855"/>
                </a:lnTo>
                <a:lnTo>
                  <a:pt x="943347" y="756937"/>
                </a:lnTo>
                <a:lnTo>
                  <a:pt x="950647" y="762337"/>
                </a:lnTo>
                <a:lnTo>
                  <a:pt x="957313" y="767737"/>
                </a:lnTo>
                <a:lnTo>
                  <a:pt x="963661" y="773454"/>
                </a:lnTo>
                <a:lnTo>
                  <a:pt x="970009" y="778854"/>
                </a:lnTo>
                <a:lnTo>
                  <a:pt x="976040" y="784572"/>
                </a:lnTo>
                <a:lnTo>
                  <a:pt x="987467" y="796642"/>
                </a:lnTo>
                <a:lnTo>
                  <a:pt x="998576" y="809030"/>
                </a:lnTo>
                <a:lnTo>
                  <a:pt x="1009368" y="822053"/>
                </a:lnTo>
                <a:lnTo>
                  <a:pt x="1019525" y="835394"/>
                </a:lnTo>
                <a:lnTo>
                  <a:pt x="1029048" y="849370"/>
                </a:lnTo>
                <a:lnTo>
                  <a:pt x="1038253" y="863346"/>
                </a:lnTo>
                <a:lnTo>
                  <a:pt x="1047458" y="878592"/>
                </a:lnTo>
                <a:lnTo>
                  <a:pt x="1056028" y="893521"/>
                </a:lnTo>
                <a:lnTo>
                  <a:pt x="1062693" y="905592"/>
                </a:lnTo>
                <a:lnTo>
                  <a:pt x="1069042" y="917980"/>
                </a:lnTo>
                <a:lnTo>
                  <a:pt x="1075072" y="930685"/>
                </a:lnTo>
                <a:lnTo>
                  <a:pt x="1080786" y="943391"/>
                </a:lnTo>
                <a:lnTo>
                  <a:pt x="1086499" y="956414"/>
                </a:lnTo>
                <a:lnTo>
                  <a:pt x="1091895" y="969437"/>
                </a:lnTo>
                <a:lnTo>
                  <a:pt x="1096974" y="983095"/>
                </a:lnTo>
                <a:lnTo>
                  <a:pt x="1102052" y="996436"/>
                </a:lnTo>
                <a:lnTo>
                  <a:pt x="1105544" y="1006918"/>
                </a:lnTo>
                <a:lnTo>
                  <a:pt x="1109035" y="1017400"/>
                </a:lnTo>
                <a:lnTo>
                  <a:pt x="1112210" y="1028200"/>
                </a:lnTo>
                <a:lnTo>
                  <a:pt x="1115701" y="1039317"/>
                </a:lnTo>
                <a:lnTo>
                  <a:pt x="1118558" y="1050117"/>
                </a:lnTo>
                <a:lnTo>
                  <a:pt x="1121097" y="1060916"/>
                </a:lnTo>
                <a:lnTo>
                  <a:pt x="1123636" y="1072034"/>
                </a:lnTo>
                <a:lnTo>
                  <a:pt x="1125858" y="1083151"/>
                </a:lnTo>
                <a:lnTo>
                  <a:pt x="1127763" y="1094586"/>
                </a:lnTo>
                <a:lnTo>
                  <a:pt x="1129667" y="1105703"/>
                </a:lnTo>
                <a:lnTo>
                  <a:pt x="1131254" y="1116821"/>
                </a:lnTo>
                <a:lnTo>
                  <a:pt x="1132524" y="1128256"/>
                </a:lnTo>
                <a:lnTo>
                  <a:pt x="1133476" y="1139690"/>
                </a:lnTo>
                <a:lnTo>
                  <a:pt x="1134428" y="1151443"/>
                </a:lnTo>
                <a:lnTo>
                  <a:pt x="1134746" y="1162878"/>
                </a:lnTo>
                <a:lnTo>
                  <a:pt x="1135063" y="1174313"/>
                </a:lnTo>
                <a:lnTo>
                  <a:pt x="1135063" y="1183207"/>
                </a:lnTo>
                <a:lnTo>
                  <a:pt x="1134746" y="1191783"/>
                </a:lnTo>
                <a:lnTo>
                  <a:pt x="1134111" y="1200995"/>
                </a:lnTo>
                <a:lnTo>
                  <a:pt x="1133476" y="1209888"/>
                </a:lnTo>
                <a:lnTo>
                  <a:pt x="1132524" y="1218782"/>
                </a:lnTo>
                <a:lnTo>
                  <a:pt x="1131254" y="1227994"/>
                </a:lnTo>
                <a:lnTo>
                  <a:pt x="1129985" y="1236888"/>
                </a:lnTo>
                <a:lnTo>
                  <a:pt x="1128080" y="1245781"/>
                </a:lnTo>
                <a:lnTo>
                  <a:pt x="1126176" y="1254675"/>
                </a:lnTo>
                <a:lnTo>
                  <a:pt x="1123954" y="1264204"/>
                </a:lnTo>
                <a:lnTo>
                  <a:pt x="1121097" y="1273098"/>
                </a:lnTo>
                <a:lnTo>
                  <a:pt x="1118240" y="1281992"/>
                </a:lnTo>
                <a:lnTo>
                  <a:pt x="1115066" y="1291204"/>
                </a:lnTo>
                <a:lnTo>
                  <a:pt x="1111257" y="1300097"/>
                </a:lnTo>
                <a:lnTo>
                  <a:pt x="1107131" y="1308991"/>
                </a:lnTo>
                <a:lnTo>
                  <a:pt x="1102687" y="1318203"/>
                </a:lnTo>
                <a:lnTo>
                  <a:pt x="1098243" y="1326779"/>
                </a:lnTo>
                <a:lnTo>
                  <a:pt x="1092847" y="1335673"/>
                </a:lnTo>
                <a:lnTo>
                  <a:pt x="1087451" y="1343931"/>
                </a:lnTo>
                <a:lnTo>
                  <a:pt x="1081421" y="1352508"/>
                </a:lnTo>
                <a:lnTo>
                  <a:pt x="1074755" y="1360449"/>
                </a:lnTo>
                <a:lnTo>
                  <a:pt x="1068089" y="1368707"/>
                </a:lnTo>
                <a:lnTo>
                  <a:pt x="1060789" y="1376330"/>
                </a:lnTo>
                <a:lnTo>
                  <a:pt x="1052854" y="1383636"/>
                </a:lnTo>
                <a:lnTo>
                  <a:pt x="1044918" y="1390942"/>
                </a:lnTo>
                <a:lnTo>
                  <a:pt x="1036348" y="1397612"/>
                </a:lnTo>
                <a:lnTo>
                  <a:pt x="1027778" y="1403965"/>
                </a:lnTo>
                <a:lnTo>
                  <a:pt x="1018891" y="1410000"/>
                </a:lnTo>
                <a:lnTo>
                  <a:pt x="1009368" y="1415400"/>
                </a:lnTo>
                <a:lnTo>
                  <a:pt x="999529" y="1420800"/>
                </a:lnTo>
                <a:lnTo>
                  <a:pt x="989689" y="1425882"/>
                </a:lnTo>
                <a:lnTo>
                  <a:pt x="979532" y="1430011"/>
                </a:lnTo>
                <a:lnTo>
                  <a:pt x="971279" y="1433188"/>
                </a:lnTo>
                <a:lnTo>
                  <a:pt x="963026" y="1436046"/>
                </a:lnTo>
                <a:lnTo>
                  <a:pt x="954456" y="1438587"/>
                </a:lnTo>
                <a:lnTo>
                  <a:pt x="945569" y="1440811"/>
                </a:lnTo>
                <a:lnTo>
                  <a:pt x="936364" y="1443034"/>
                </a:lnTo>
                <a:lnTo>
                  <a:pt x="926841" y="1444940"/>
                </a:lnTo>
                <a:lnTo>
                  <a:pt x="911288" y="1447481"/>
                </a:lnTo>
                <a:lnTo>
                  <a:pt x="895418" y="1449387"/>
                </a:lnTo>
                <a:lnTo>
                  <a:pt x="879230" y="1450658"/>
                </a:lnTo>
                <a:lnTo>
                  <a:pt x="862724" y="1450975"/>
                </a:lnTo>
                <a:lnTo>
                  <a:pt x="850663" y="1450658"/>
                </a:lnTo>
                <a:lnTo>
                  <a:pt x="838284" y="1450022"/>
                </a:lnTo>
                <a:lnTo>
                  <a:pt x="825587" y="1449069"/>
                </a:lnTo>
                <a:lnTo>
                  <a:pt x="812891" y="1447799"/>
                </a:lnTo>
                <a:lnTo>
                  <a:pt x="800194" y="1446211"/>
                </a:lnTo>
                <a:lnTo>
                  <a:pt x="787180" y="1444305"/>
                </a:lnTo>
                <a:lnTo>
                  <a:pt x="773532" y="1442081"/>
                </a:lnTo>
                <a:lnTo>
                  <a:pt x="760518" y="1439540"/>
                </a:lnTo>
                <a:lnTo>
                  <a:pt x="746869" y="1436364"/>
                </a:lnTo>
                <a:lnTo>
                  <a:pt x="733220" y="1433188"/>
                </a:lnTo>
                <a:lnTo>
                  <a:pt x="718937" y="1429376"/>
                </a:lnTo>
                <a:lnTo>
                  <a:pt x="704971" y="1425564"/>
                </a:lnTo>
                <a:lnTo>
                  <a:pt x="690687" y="1420800"/>
                </a:lnTo>
                <a:lnTo>
                  <a:pt x="676086" y="1416035"/>
                </a:lnTo>
                <a:lnTo>
                  <a:pt x="661168" y="1411271"/>
                </a:lnTo>
                <a:lnTo>
                  <a:pt x="645932" y="1405871"/>
                </a:lnTo>
                <a:lnTo>
                  <a:pt x="624666" y="1397612"/>
                </a:lnTo>
                <a:lnTo>
                  <a:pt x="602447" y="1389036"/>
                </a:lnTo>
                <a:lnTo>
                  <a:pt x="621809" y="1380142"/>
                </a:lnTo>
                <a:lnTo>
                  <a:pt x="641171" y="1370613"/>
                </a:lnTo>
                <a:lnTo>
                  <a:pt x="660533" y="1360766"/>
                </a:lnTo>
                <a:lnTo>
                  <a:pt x="680848" y="1350284"/>
                </a:lnTo>
                <a:lnTo>
                  <a:pt x="701162" y="1339802"/>
                </a:lnTo>
                <a:lnTo>
                  <a:pt x="721476" y="1328685"/>
                </a:lnTo>
                <a:lnTo>
                  <a:pt x="742743" y="1317250"/>
                </a:lnTo>
                <a:lnTo>
                  <a:pt x="763692" y="1304862"/>
                </a:lnTo>
                <a:lnTo>
                  <a:pt x="785593" y="1292474"/>
                </a:lnTo>
                <a:lnTo>
                  <a:pt x="807177" y="1279769"/>
                </a:lnTo>
                <a:lnTo>
                  <a:pt x="829396" y="1266428"/>
                </a:lnTo>
                <a:lnTo>
                  <a:pt x="851932" y="1252452"/>
                </a:lnTo>
                <a:lnTo>
                  <a:pt x="874786" y="1238158"/>
                </a:lnTo>
                <a:lnTo>
                  <a:pt x="898274" y="1223547"/>
                </a:lnTo>
                <a:lnTo>
                  <a:pt x="921763" y="1208618"/>
                </a:lnTo>
                <a:lnTo>
                  <a:pt x="945569" y="1192736"/>
                </a:lnTo>
                <a:lnTo>
                  <a:pt x="964296" y="1180666"/>
                </a:lnTo>
                <a:lnTo>
                  <a:pt x="971279" y="1175584"/>
                </a:lnTo>
                <a:lnTo>
                  <a:pt x="977945" y="1170501"/>
                </a:lnTo>
                <a:lnTo>
                  <a:pt x="983975" y="1164784"/>
                </a:lnTo>
                <a:lnTo>
                  <a:pt x="989689" y="1158749"/>
                </a:lnTo>
                <a:lnTo>
                  <a:pt x="995085" y="1152714"/>
                </a:lnTo>
                <a:lnTo>
                  <a:pt x="999846" y="1146361"/>
                </a:lnTo>
                <a:lnTo>
                  <a:pt x="1004925" y="1139373"/>
                </a:lnTo>
                <a:lnTo>
                  <a:pt x="1009051" y="1132385"/>
                </a:lnTo>
                <a:lnTo>
                  <a:pt x="1012542" y="1125079"/>
                </a:lnTo>
                <a:lnTo>
                  <a:pt x="1015717" y="1117773"/>
                </a:lnTo>
                <a:lnTo>
                  <a:pt x="1018573" y="1110468"/>
                </a:lnTo>
                <a:lnTo>
                  <a:pt x="1021113" y="1102845"/>
                </a:lnTo>
                <a:lnTo>
                  <a:pt x="1023017" y="1095221"/>
                </a:lnTo>
                <a:lnTo>
                  <a:pt x="1024604" y="1086963"/>
                </a:lnTo>
                <a:lnTo>
                  <a:pt x="1025556" y="1079022"/>
                </a:lnTo>
                <a:lnTo>
                  <a:pt x="1026191" y="1071081"/>
                </a:lnTo>
                <a:lnTo>
                  <a:pt x="1026509" y="1065681"/>
                </a:lnTo>
                <a:lnTo>
                  <a:pt x="1026509" y="1060281"/>
                </a:lnTo>
                <a:lnTo>
                  <a:pt x="1026191" y="1054881"/>
                </a:lnTo>
                <a:lnTo>
                  <a:pt x="1025874" y="1049481"/>
                </a:lnTo>
                <a:lnTo>
                  <a:pt x="1025239" y="1044082"/>
                </a:lnTo>
                <a:lnTo>
                  <a:pt x="1024287" y="1038682"/>
                </a:lnTo>
                <a:lnTo>
                  <a:pt x="1023017" y="1032964"/>
                </a:lnTo>
                <a:lnTo>
                  <a:pt x="1021747" y="1027564"/>
                </a:lnTo>
                <a:lnTo>
                  <a:pt x="1020478" y="1022482"/>
                </a:lnTo>
                <a:lnTo>
                  <a:pt x="1018573" y="1017082"/>
                </a:lnTo>
                <a:lnTo>
                  <a:pt x="1016669" y="1012000"/>
                </a:lnTo>
                <a:lnTo>
                  <a:pt x="1014447" y="1006600"/>
                </a:lnTo>
                <a:lnTo>
                  <a:pt x="1011908" y="1001518"/>
                </a:lnTo>
                <a:lnTo>
                  <a:pt x="1009368" y="996436"/>
                </a:lnTo>
                <a:lnTo>
                  <a:pt x="1006512" y="991671"/>
                </a:lnTo>
                <a:lnTo>
                  <a:pt x="1003338" y="986589"/>
                </a:lnTo>
                <a:lnTo>
                  <a:pt x="997307" y="978648"/>
                </a:lnTo>
                <a:lnTo>
                  <a:pt x="991276" y="971025"/>
                </a:lnTo>
                <a:lnTo>
                  <a:pt x="984610" y="964355"/>
                </a:lnTo>
                <a:lnTo>
                  <a:pt x="977627" y="957684"/>
                </a:lnTo>
                <a:lnTo>
                  <a:pt x="970327" y="951967"/>
                </a:lnTo>
                <a:lnTo>
                  <a:pt x="962391" y="946567"/>
                </a:lnTo>
                <a:lnTo>
                  <a:pt x="954456" y="941802"/>
                </a:lnTo>
                <a:lnTo>
                  <a:pt x="945569" y="937673"/>
                </a:lnTo>
                <a:lnTo>
                  <a:pt x="938586" y="934497"/>
                </a:lnTo>
                <a:lnTo>
                  <a:pt x="931603" y="931956"/>
                </a:lnTo>
                <a:lnTo>
                  <a:pt x="924619" y="929732"/>
                </a:lnTo>
                <a:lnTo>
                  <a:pt x="917319" y="927826"/>
                </a:lnTo>
                <a:lnTo>
                  <a:pt x="909701" y="926238"/>
                </a:lnTo>
                <a:lnTo>
                  <a:pt x="902083" y="925285"/>
                </a:lnTo>
                <a:lnTo>
                  <a:pt x="894465" y="924650"/>
                </a:lnTo>
                <a:lnTo>
                  <a:pt x="886530" y="924332"/>
                </a:lnTo>
                <a:lnTo>
                  <a:pt x="877643" y="924650"/>
                </a:lnTo>
                <a:lnTo>
                  <a:pt x="868438" y="925603"/>
                </a:lnTo>
                <a:lnTo>
                  <a:pt x="859550" y="926873"/>
                </a:lnTo>
                <a:lnTo>
                  <a:pt x="850980" y="929097"/>
                </a:lnTo>
                <a:lnTo>
                  <a:pt x="842410" y="931638"/>
                </a:lnTo>
                <a:lnTo>
                  <a:pt x="833522" y="935132"/>
                </a:lnTo>
                <a:lnTo>
                  <a:pt x="825270" y="938626"/>
                </a:lnTo>
                <a:lnTo>
                  <a:pt x="817334" y="943073"/>
                </a:lnTo>
                <a:lnTo>
                  <a:pt x="813208" y="945296"/>
                </a:lnTo>
                <a:lnTo>
                  <a:pt x="809399" y="947520"/>
                </a:lnTo>
                <a:lnTo>
                  <a:pt x="776706" y="968802"/>
                </a:lnTo>
                <a:lnTo>
                  <a:pt x="744965" y="989766"/>
                </a:lnTo>
                <a:lnTo>
                  <a:pt x="713541" y="1009141"/>
                </a:lnTo>
                <a:lnTo>
                  <a:pt x="683069" y="1027882"/>
                </a:lnTo>
                <a:lnTo>
                  <a:pt x="653233" y="1045987"/>
                </a:lnTo>
                <a:lnTo>
                  <a:pt x="624031" y="1062505"/>
                </a:lnTo>
                <a:lnTo>
                  <a:pt x="595781" y="1078386"/>
                </a:lnTo>
                <a:lnTo>
                  <a:pt x="568167" y="1093633"/>
                </a:lnTo>
                <a:lnTo>
                  <a:pt x="540552" y="1078386"/>
                </a:lnTo>
                <a:lnTo>
                  <a:pt x="512302" y="1062505"/>
                </a:lnTo>
                <a:lnTo>
                  <a:pt x="482465" y="1045670"/>
                </a:lnTo>
                <a:lnTo>
                  <a:pt x="452311" y="1027564"/>
                </a:lnTo>
                <a:lnTo>
                  <a:pt x="421205" y="1008824"/>
                </a:lnTo>
                <a:lnTo>
                  <a:pt x="389781" y="989130"/>
                </a:lnTo>
                <a:lnTo>
                  <a:pt x="358040" y="968484"/>
                </a:lnTo>
                <a:lnTo>
                  <a:pt x="325664" y="947520"/>
                </a:lnTo>
                <a:lnTo>
                  <a:pt x="321538" y="945296"/>
                </a:lnTo>
                <a:lnTo>
                  <a:pt x="317412" y="943073"/>
                </a:lnTo>
                <a:lnTo>
                  <a:pt x="309476" y="938626"/>
                </a:lnTo>
                <a:lnTo>
                  <a:pt x="301224" y="934814"/>
                </a:lnTo>
                <a:lnTo>
                  <a:pt x="292971" y="931638"/>
                </a:lnTo>
                <a:lnTo>
                  <a:pt x="284083" y="929097"/>
                </a:lnTo>
                <a:lnTo>
                  <a:pt x="275196" y="926873"/>
                </a:lnTo>
                <a:lnTo>
                  <a:pt x="266308" y="925603"/>
                </a:lnTo>
                <a:lnTo>
                  <a:pt x="257421" y="924650"/>
                </a:lnTo>
                <a:lnTo>
                  <a:pt x="248216" y="924332"/>
                </a:lnTo>
                <a:lnTo>
                  <a:pt x="240598" y="924332"/>
                </a:lnTo>
                <a:lnTo>
                  <a:pt x="232980" y="925285"/>
                </a:lnTo>
                <a:lnTo>
                  <a:pt x="225045" y="926238"/>
                </a:lnTo>
                <a:lnTo>
                  <a:pt x="217744" y="927826"/>
                </a:lnTo>
                <a:lnTo>
                  <a:pt x="210444" y="929732"/>
                </a:lnTo>
                <a:lnTo>
                  <a:pt x="203144" y="931956"/>
                </a:lnTo>
                <a:lnTo>
                  <a:pt x="196160" y="934497"/>
                </a:lnTo>
                <a:lnTo>
                  <a:pt x="189495" y="937355"/>
                </a:lnTo>
                <a:lnTo>
                  <a:pt x="180925" y="941802"/>
                </a:lnTo>
                <a:lnTo>
                  <a:pt x="172355" y="946567"/>
                </a:lnTo>
                <a:lnTo>
                  <a:pt x="164737" y="951967"/>
                </a:lnTo>
                <a:lnTo>
                  <a:pt x="157119" y="957684"/>
                </a:lnTo>
                <a:lnTo>
                  <a:pt x="150136" y="964355"/>
                </a:lnTo>
                <a:lnTo>
                  <a:pt x="143470" y="971025"/>
                </a:lnTo>
                <a:lnTo>
                  <a:pt x="137439" y="978648"/>
                </a:lnTo>
                <a:lnTo>
                  <a:pt x="131726" y="986589"/>
                </a:lnTo>
                <a:lnTo>
                  <a:pt x="127917" y="992624"/>
                </a:lnTo>
                <a:lnTo>
                  <a:pt x="124425" y="998977"/>
                </a:lnTo>
                <a:lnTo>
                  <a:pt x="121569" y="1005330"/>
                </a:lnTo>
                <a:lnTo>
                  <a:pt x="118395" y="1011683"/>
                </a:lnTo>
                <a:lnTo>
                  <a:pt x="115855" y="1018035"/>
                </a:lnTo>
                <a:lnTo>
                  <a:pt x="113951" y="1024706"/>
                </a:lnTo>
                <a:lnTo>
                  <a:pt x="112046" y="1031058"/>
                </a:lnTo>
                <a:lnTo>
                  <a:pt x="110777" y="1038046"/>
                </a:lnTo>
                <a:lnTo>
                  <a:pt x="109507" y="1044717"/>
                </a:lnTo>
                <a:lnTo>
                  <a:pt x="108872" y="1051387"/>
                </a:lnTo>
                <a:lnTo>
                  <a:pt x="108555" y="1058375"/>
                </a:lnTo>
                <a:lnTo>
                  <a:pt x="108238" y="1065046"/>
                </a:lnTo>
                <a:lnTo>
                  <a:pt x="108555" y="1071716"/>
                </a:lnTo>
                <a:lnTo>
                  <a:pt x="109190" y="1078386"/>
                </a:lnTo>
                <a:lnTo>
                  <a:pt x="109825" y="1085057"/>
                </a:lnTo>
                <a:lnTo>
                  <a:pt x="111094" y="1091727"/>
                </a:lnTo>
                <a:lnTo>
                  <a:pt x="112364" y="1098398"/>
                </a:lnTo>
                <a:lnTo>
                  <a:pt x="114268" y="1104750"/>
                </a:lnTo>
                <a:lnTo>
                  <a:pt x="116490" y="1111103"/>
                </a:lnTo>
                <a:lnTo>
                  <a:pt x="118712" y="1117456"/>
                </a:lnTo>
                <a:lnTo>
                  <a:pt x="121886" y="1123491"/>
                </a:lnTo>
                <a:lnTo>
                  <a:pt x="124743" y="1129526"/>
                </a:lnTo>
                <a:lnTo>
                  <a:pt x="127917" y="1135561"/>
                </a:lnTo>
                <a:lnTo>
                  <a:pt x="131726" y="1141279"/>
                </a:lnTo>
                <a:lnTo>
                  <a:pt x="135535" y="1146996"/>
                </a:lnTo>
                <a:lnTo>
                  <a:pt x="139661" y="1152396"/>
                </a:lnTo>
                <a:lnTo>
                  <a:pt x="144105" y="1157796"/>
                </a:lnTo>
                <a:lnTo>
                  <a:pt x="148866" y="1162878"/>
                </a:lnTo>
                <a:lnTo>
                  <a:pt x="153945" y="1167643"/>
                </a:lnTo>
                <a:lnTo>
                  <a:pt x="159341" y="1172090"/>
                </a:lnTo>
                <a:lnTo>
                  <a:pt x="164737" y="1176536"/>
                </a:lnTo>
                <a:lnTo>
                  <a:pt x="170768" y="1180666"/>
                </a:lnTo>
                <a:lnTo>
                  <a:pt x="179972" y="1186383"/>
                </a:lnTo>
                <a:lnTo>
                  <a:pt x="189495" y="1192101"/>
                </a:lnTo>
                <a:lnTo>
                  <a:pt x="211714" y="1205759"/>
                </a:lnTo>
                <a:lnTo>
                  <a:pt x="222823" y="1212429"/>
                </a:lnTo>
                <a:lnTo>
                  <a:pt x="233615" y="1219100"/>
                </a:lnTo>
                <a:lnTo>
                  <a:pt x="235519" y="1220370"/>
                </a:lnTo>
                <a:lnTo>
                  <a:pt x="235202" y="1220370"/>
                </a:lnTo>
                <a:lnTo>
                  <a:pt x="239328" y="1222276"/>
                </a:lnTo>
                <a:lnTo>
                  <a:pt x="243772" y="1223864"/>
                </a:lnTo>
                <a:lnTo>
                  <a:pt x="246946" y="1224500"/>
                </a:lnTo>
                <a:lnTo>
                  <a:pt x="250755" y="1225453"/>
                </a:lnTo>
                <a:lnTo>
                  <a:pt x="254882" y="1226088"/>
                </a:lnTo>
                <a:lnTo>
                  <a:pt x="259960" y="1226406"/>
                </a:lnTo>
                <a:lnTo>
                  <a:pt x="265674" y="1227041"/>
                </a:lnTo>
                <a:lnTo>
                  <a:pt x="272022" y="1227041"/>
                </a:lnTo>
                <a:lnTo>
                  <a:pt x="279005" y="1227041"/>
                </a:lnTo>
                <a:lnTo>
                  <a:pt x="286940" y="1226406"/>
                </a:lnTo>
                <a:lnTo>
                  <a:pt x="295510" y="1225770"/>
                </a:lnTo>
                <a:lnTo>
                  <a:pt x="304398" y="1224500"/>
                </a:lnTo>
                <a:lnTo>
                  <a:pt x="314237" y="1222912"/>
                </a:lnTo>
                <a:lnTo>
                  <a:pt x="324712" y="1221006"/>
                </a:lnTo>
                <a:lnTo>
                  <a:pt x="335821" y="1218782"/>
                </a:lnTo>
                <a:lnTo>
                  <a:pt x="347883" y="1215923"/>
                </a:lnTo>
                <a:lnTo>
                  <a:pt x="360262" y="1212747"/>
                </a:lnTo>
                <a:lnTo>
                  <a:pt x="373276" y="1208935"/>
                </a:lnTo>
                <a:lnTo>
                  <a:pt x="386925" y="1204489"/>
                </a:lnTo>
                <a:lnTo>
                  <a:pt x="401843" y="1199406"/>
                </a:lnTo>
                <a:lnTo>
                  <a:pt x="416761" y="1194006"/>
                </a:lnTo>
                <a:lnTo>
                  <a:pt x="432314" y="1187971"/>
                </a:lnTo>
                <a:lnTo>
                  <a:pt x="448502" y="1181619"/>
                </a:lnTo>
                <a:lnTo>
                  <a:pt x="465643" y="1174313"/>
                </a:lnTo>
                <a:lnTo>
                  <a:pt x="483418" y="1166690"/>
                </a:lnTo>
                <a:lnTo>
                  <a:pt x="501510" y="1158431"/>
                </a:lnTo>
                <a:lnTo>
                  <a:pt x="520555" y="1149220"/>
                </a:lnTo>
                <a:lnTo>
                  <a:pt x="539917" y="1139373"/>
                </a:lnTo>
                <a:lnTo>
                  <a:pt x="559914" y="1129208"/>
                </a:lnTo>
                <a:lnTo>
                  <a:pt x="581180" y="1118409"/>
                </a:lnTo>
                <a:lnTo>
                  <a:pt x="602447" y="1106974"/>
                </a:lnTo>
                <a:lnTo>
                  <a:pt x="624666" y="1094586"/>
                </a:lnTo>
                <a:lnTo>
                  <a:pt x="647202" y="1081563"/>
                </a:lnTo>
                <a:lnTo>
                  <a:pt x="670690" y="1067904"/>
                </a:lnTo>
                <a:lnTo>
                  <a:pt x="694814" y="1053611"/>
                </a:lnTo>
                <a:lnTo>
                  <a:pt x="719254" y="1038682"/>
                </a:lnTo>
                <a:lnTo>
                  <a:pt x="744965" y="1022482"/>
                </a:lnTo>
                <a:lnTo>
                  <a:pt x="770675" y="1006283"/>
                </a:lnTo>
                <a:lnTo>
                  <a:pt x="797655" y="989130"/>
                </a:lnTo>
                <a:lnTo>
                  <a:pt x="824635" y="970707"/>
                </a:lnTo>
                <a:lnTo>
                  <a:pt x="830348" y="967213"/>
                </a:lnTo>
                <a:lnTo>
                  <a:pt x="836062" y="964355"/>
                </a:lnTo>
                <a:lnTo>
                  <a:pt x="843045" y="961178"/>
                </a:lnTo>
                <a:lnTo>
                  <a:pt x="849710" y="958319"/>
                </a:lnTo>
                <a:lnTo>
                  <a:pt x="856693" y="956414"/>
                </a:lnTo>
                <a:lnTo>
                  <a:pt x="863677" y="954508"/>
                </a:lnTo>
                <a:lnTo>
                  <a:pt x="870660" y="953237"/>
                </a:lnTo>
                <a:lnTo>
                  <a:pt x="877960" y="952602"/>
                </a:lnTo>
                <a:lnTo>
                  <a:pt x="884943" y="952284"/>
                </a:lnTo>
                <a:lnTo>
                  <a:pt x="891926" y="952284"/>
                </a:lnTo>
                <a:lnTo>
                  <a:pt x="899227" y="952920"/>
                </a:lnTo>
                <a:lnTo>
                  <a:pt x="906210" y="953873"/>
                </a:lnTo>
                <a:lnTo>
                  <a:pt x="913193" y="955461"/>
                </a:lnTo>
                <a:lnTo>
                  <a:pt x="919858" y="957367"/>
                </a:lnTo>
                <a:lnTo>
                  <a:pt x="926524" y="959590"/>
                </a:lnTo>
                <a:lnTo>
                  <a:pt x="933190" y="962131"/>
                </a:lnTo>
                <a:lnTo>
                  <a:pt x="939538" y="965307"/>
                </a:lnTo>
                <a:lnTo>
                  <a:pt x="945569" y="968802"/>
                </a:lnTo>
                <a:lnTo>
                  <a:pt x="950647" y="972296"/>
                </a:lnTo>
                <a:lnTo>
                  <a:pt x="955408" y="975472"/>
                </a:lnTo>
                <a:lnTo>
                  <a:pt x="960170" y="979601"/>
                </a:lnTo>
                <a:lnTo>
                  <a:pt x="964296" y="983730"/>
                </a:lnTo>
                <a:lnTo>
                  <a:pt x="968740" y="987860"/>
                </a:lnTo>
                <a:lnTo>
                  <a:pt x="972549" y="992307"/>
                </a:lnTo>
                <a:lnTo>
                  <a:pt x="976358" y="997071"/>
                </a:lnTo>
                <a:lnTo>
                  <a:pt x="979849" y="1002153"/>
                </a:lnTo>
                <a:lnTo>
                  <a:pt x="983658" y="1008189"/>
                </a:lnTo>
                <a:lnTo>
                  <a:pt x="986832" y="1014224"/>
                </a:lnTo>
                <a:lnTo>
                  <a:pt x="989689" y="1020259"/>
                </a:lnTo>
                <a:lnTo>
                  <a:pt x="992228" y="1026612"/>
                </a:lnTo>
                <a:lnTo>
                  <a:pt x="994133" y="1032964"/>
                </a:lnTo>
                <a:lnTo>
                  <a:pt x="995720" y="1039635"/>
                </a:lnTo>
                <a:lnTo>
                  <a:pt x="996989" y="1046305"/>
                </a:lnTo>
                <a:lnTo>
                  <a:pt x="997942" y="1052658"/>
                </a:lnTo>
                <a:lnTo>
                  <a:pt x="998259" y="1059328"/>
                </a:lnTo>
                <a:lnTo>
                  <a:pt x="998576" y="1065999"/>
                </a:lnTo>
                <a:lnTo>
                  <a:pt x="998259" y="1072351"/>
                </a:lnTo>
                <a:lnTo>
                  <a:pt x="997624" y="1079022"/>
                </a:lnTo>
                <a:lnTo>
                  <a:pt x="996354" y="1085374"/>
                </a:lnTo>
                <a:lnTo>
                  <a:pt x="995085" y="1092045"/>
                </a:lnTo>
                <a:lnTo>
                  <a:pt x="993180" y="1098398"/>
                </a:lnTo>
                <a:lnTo>
                  <a:pt x="990958" y="1104433"/>
                </a:lnTo>
                <a:lnTo>
                  <a:pt x="987784" y="1112056"/>
                </a:lnTo>
                <a:lnTo>
                  <a:pt x="983975" y="1119679"/>
                </a:lnTo>
                <a:lnTo>
                  <a:pt x="979532" y="1126667"/>
                </a:lnTo>
                <a:lnTo>
                  <a:pt x="974453" y="1133655"/>
                </a:lnTo>
                <a:lnTo>
                  <a:pt x="968740" y="1140008"/>
                </a:lnTo>
                <a:lnTo>
                  <a:pt x="962709" y="1146361"/>
                </a:lnTo>
                <a:lnTo>
                  <a:pt x="956043" y="1152078"/>
                </a:lnTo>
                <a:lnTo>
                  <a:pt x="949060" y="1157478"/>
                </a:lnTo>
                <a:lnTo>
                  <a:pt x="945569" y="1159384"/>
                </a:lnTo>
                <a:lnTo>
                  <a:pt x="910971" y="1181936"/>
                </a:lnTo>
                <a:lnTo>
                  <a:pt x="876056" y="1204489"/>
                </a:lnTo>
                <a:lnTo>
                  <a:pt x="842093" y="1225770"/>
                </a:lnTo>
                <a:lnTo>
                  <a:pt x="804003" y="1248958"/>
                </a:lnTo>
                <a:lnTo>
                  <a:pt x="766549" y="1271192"/>
                </a:lnTo>
                <a:lnTo>
                  <a:pt x="730999" y="1291521"/>
                </a:lnTo>
                <a:lnTo>
                  <a:pt x="696083" y="1310579"/>
                </a:lnTo>
                <a:lnTo>
                  <a:pt x="662120" y="1328685"/>
                </a:lnTo>
                <a:lnTo>
                  <a:pt x="629744" y="1344884"/>
                </a:lnTo>
                <a:lnTo>
                  <a:pt x="598003" y="1360131"/>
                </a:lnTo>
                <a:lnTo>
                  <a:pt x="567532" y="1374107"/>
                </a:lnTo>
                <a:lnTo>
                  <a:pt x="553883" y="1380142"/>
                </a:lnTo>
                <a:lnTo>
                  <a:pt x="532299" y="1389036"/>
                </a:lnTo>
                <a:lnTo>
                  <a:pt x="510398" y="1397612"/>
                </a:lnTo>
                <a:lnTo>
                  <a:pt x="488814" y="1405871"/>
                </a:lnTo>
                <a:lnTo>
                  <a:pt x="473895" y="1410953"/>
                </a:lnTo>
                <a:lnTo>
                  <a:pt x="458977" y="1416035"/>
                </a:lnTo>
                <a:lnTo>
                  <a:pt x="444376" y="1420800"/>
                </a:lnTo>
                <a:lnTo>
                  <a:pt x="430093" y="1425564"/>
                </a:lnTo>
                <a:lnTo>
                  <a:pt x="415809" y="1429376"/>
                </a:lnTo>
                <a:lnTo>
                  <a:pt x="401843" y="1433188"/>
                </a:lnTo>
                <a:lnTo>
                  <a:pt x="387877" y="1436364"/>
                </a:lnTo>
                <a:lnTo>
                  <a:pt x="374546" y="1439540"/>
                </a:lnTo>
                <a:lnTo>
                  <a:pt x="361214" y="1442081"/>
                </a:lnTo>
                <a:lnTo>
                  <a:pt x="348200" y="1444305"/>
                </a:lnTo>
                <a:lnTo>
                  <a:pt x="334869" y="1446211"/>
                </a:lnTo>
                <a:lnTo>
                  <a:pt x="321855" y="1447799"/>
                </a:lnTo>
                <a:lnTo>
                  <a:pt x="309476" y="1449069"/>
                </a:lnTo>
                <a:lnTo>
                  <a:pt x="296780" y="1450022"/>
                </a:lnTo>
                <a:lnTo>
                  <a:pt x="284083" y="1450658"/>
                </a:lnTo>
                <a:lnTo>
                  <a:pt x="272022" y="1450975"/>
                </a:lnTo>
                <a:lnTo>
                  <a:pt x="255834" y="1450658"/>
                </a:lnTo>
                <a:lnTo>
                  <a:pt x="239646" y="1449387"/>
                </a:lnTo>
                <a:lnTo>
                  <a:pt x="223458" y="1447481"/>
                </a:lnTo>
                <a:lnTo>
                  <a:pt x="207905" y="1444940"/>
                </a:lnTo>
                <a:lnTo>
                  <a:pt x="198700" y="1443034"/>
                </a:lnTo>
                <a:lnTo>
                  <a:pt x="189495" y="1440811"/>
                </a:lnTo>
                <a:lnTo>
                  <a:pt x="180607" y="1438587"/>
                </a:lnTo>
                <a:lnTo>
                  <a:pt x="172037" y="1436046"/>
                </a:lnTo>
                <a:lnTo>
                  <a:pt x="163467" y="1433188"/>
                </a:lnTo>
                <a:lnTo>
                  <a:pt x="155214" y="1430011"/>
                </a:lnTo>
                <a:lnTo>
                  <a:pt x="146327" y="1426199"/>
                </a:lnTo>
                <a:lnTo>
                  <a:pt x="138074" y="1421753"/>
                </a:lnTo>
                <a:lnTo>
                  <a:pt x="129504" y="1417623"/>
                </a:lnTo>
                <a:lnTo>
                  <a:pt x="121251" y="1412859"/>
                </a:lnTo>
                <a:lnTo>
                  <a:pt x="112681" y="1407777"/>
                </a:lnTo>
                <a:lnTo>
                  <a:pt x="104746" y="1402059"/>
                </a:lnTo>
                <a:lnTo>
                  <a:pt x="97128" y="1396342"/>
                </a:lnTo>
                <a:lnTo>
                  <a:pt x="89510" y="1390306"/>
                </a:lnTo>
                <a:lnTo>
                  <a:pt x="82210" y="1383954"/>
                </a:lnTo>
                <a:lnTo>
                  <a:pt x="75227" y="1377283"/>
                </a:lnTo>
                <a:lnTo>
                  <a:pt x="68879" y="1370613"/>
                </a:lnTo>
                <a:lnTo>
                  <a:pt x="62213" y="1362990"/>
                </a:lnTo>
                <a:lnTo>
                  <a:pt x="57769" y="1357590"/>
                </a:lnTo>
                <a:lnTo>
                  <a:pt x="53643" y="1352190"/>
                </a:lnTo>
                <a:lnTo>
                  <a:pt x="45707" y="1341073"/>
                </a:lnTo>
                <a:lnTo>
                  <a:pt x="38407" y="1329638"/>
                </a:lnTo>
                <a:lnTo>
                  <a:pt x="32059" y="1317885"/>
                </a:lnTo>
                <a:lnTo>
                  <a:pt x="26345" y="1306133"/>
                </a:lnTo>
                <a:lnTo>
                  <a:pt x="21267" y="1294062"/>
                </a:lnTo>
                <a:lnTo>
                  <a:pt x="16823" y="1282310"/>
                </a:lnTo>
                <a:lnTo>
                  <a:pt x="13014" y="1270239"/>
                </a:lnTo>
                <a:lnTo>
                  <a:pt x="9523" y="1258169"/>
                </a:lnTo>
                <a:lnTo>
                  <a:pt x="6666" y="1245781"/>
                </a:lnTo>
                <a:lnTo>
                  <a:pt x="4444" y="1233711"/>
                </a:lnTo>
                <a:lnTo>
                  <a:pt x="2857" y="1221641"/>
                </a:lnTo>
                <a:lnTo>
                  <a:pt x="1587" y="1209888"/>
                </a:lnTo>
                <a:lnTo>
                  <a:pt x="635" y="1197501"/>
                </a:lnTo>
                <a:lnTo>
                  <a:pt x="0" y="1185748"/>
                </a:lnTo>
                <a:lnTo>
                  <a:pt x="0" y="1174313"/>
                </a:lnTo>
                <a:lnTo>
                  <a:pt x="0" y="1161925"/>
                </a:lnTo>
                <a:lnTo>
                  <a:pt x="635" y="1149537"/>
                </a:lnTo>
                <a:lnTo>
                  <a:pt x="1587" y="1136832"/>
                </a:lnTo>
                <a:lnTo>
                  <a:pt x="2540" y="1124444"/>
                </a:lnTo>
                <a:lnTo>
                  <a:pt x="4127" y="1112374"/>
                </a:lnTo>
                <a:lnTo>
                  <a:pt x="6031" y="1100303"/>
                </a:lnTo>
                <a:lnTo>
                  <a:pt x="7936" y="1087916"/>
                </a:lnTo>
                <a:lnTo>
                  <a:pt x="10792" y="1075845"/>
                </a:lnTo>
                <a:lnTo>
                  <a:pt x="13332" y="1064093"/>
                </a:lnTo>
                <a:lnTo>
                  <a:pt x="16188" y="1052340"/>
                </a:lnTo>
                <a:lnTo>
                  <a:pt x="19362" y="1040588"/>
                </a:lnTo>
                <a:lnTo>
                  <a:pt x="22536" y="1028517"/>
                </a:lnTo>
                <a:lnTo>
                  <a:pt x="26028" y="1017082"/>
                </a:lnTo>
                <a:lnTo>
                  <a:pt x="29837" y="1005647"/>
                </a:lnTo>
                <a:lnTo>
                  <a:pt x="33646" y="994213"/>
                </a:lnTo>
                <a:lnTo>
                  <a:pt x="37772" y="983095"/>
                </a:lnTo>
                <a:lnTo>
                  <a:pt x="41899" y="971660"/>
                </a:lnTo>
                <a:lnTo>
                  <a:pt x="46342" y="960543"/>
                </a:lnTo>
                <a:lnTo>
                  <a:pt x="51103" y="949743"/>
                </a:lnTo>
                <a:lnTo>
                  <a:pt x="55865" y="938944"/>
                </a:lnTo>
                <a:lnTo>
                  <a:pt x="60626" y="928462"/>
                </a:lnTo>
                <a:lnTo>
                  <a:pt x="66022" y="917662"/>
                </a:lnTo>
                <a:lnTo>
                  <a:pt x="71418" y="907497"/>
                </a:lnTo>
                <a:lnTo>
                  <a:pt x="76814" y="897333"/>
                </a:lnTo>
                <a:lnTo>
                  <a:pt x="82210" y="887169"/>
                </a:lnTo>
                <a:lnTo>
                  <a:pt x="87923" y="877640"/>
                </a:lnTo>
                <a:lnTo>
                  <a:pt x="93954" y="867475"/>
                </a:lnTo>
                <a:lnTo>
                  <a:pt x="99985" y="857946"/>
                </a:lnTo>
                <a:lnTo>
                  <a:pt x="106016" y="848735"/>
                </a:lnTo>
                <a:lnTo>
                  <a:pt x="112364" y="839841"/>
                </a:lnTo>
                <a:lnTo>
                  <a:pt x="119030" y="830947"/>
                </a:lnTo>
                <a:lnTo>
                  <a:pt x="125695" y="822053"/>
                </a:lnTo>
                <a:lnTo>
                  <a:pt x="135217" y="810618"/>
                </a:lnTo>
                <a:lnTo>
                  <a:pt x="144422" y="799818"/>
                </a:lnTo>
                <a:lnTo>
                  <a:pt x="154580" y="789019"/>
                </a:lnTo>
                <a:lnTo>
                  <a:pt x="165054" y="778854"/>
                </a:lnTo>
                <a:lnTo>
                  <a:pt x="170450" y="774090"/>
                </a:lnTo>
                <a:lnTo>
                  <a:pt x="176481" y="769325"/>
                </a:lnTo>
                <a:lnTo>
                  <a:pt x="182194" y="764561"/>
                </a:lnTo>
                <a:lnTo>
                  <a:pt x="188225" y="759796"/>
                </a:lnTo>
                <a:lnTo>
                  <a:pt x="194573" y="755031"/>
                </a:lnTo>
                <a:lnTo>
                  <a:pt x="200922" y="750902"/>
                </a:lnTo>
                <a:lnTo>
                  <a:pt x="207587" y="746455"/>
                </a:lnTo>
                <a:lnTo>
                  <a:pt x="214570" y="742326"/>
                </a:lnTo>
                <a:lnTo>
                  <a:pt x="223775" y="737879"/>
                </a:lnTo>
                <a:lnTo>
                  <a:pt x="233932" y="733432"/>
                </a:lnTo>
                <a:lnTo>
                  <a:pt x="244407" y="729303"/>
                </a:lnTo>
                <a:lnTo>
                  <a:pt x="250120" y="727715"/>
                </a:lnTo>
                <a:lnTo>
                  <a:pt x="255516" y="726126"/>
                </a:lnTo>
                <a:lnTo>
                  <a:pt x="260595" y="724221"/>
                </a:lnTo>
                <a:lnTo>
                  <a:pt x="265356" y="722315"/>
                </a:lnTo>
                <a:lnTo>
                  <a:pt x="270435" y="721044"/>
                </a:lnTo>
                <a:lnTo>
                  <a:pt x="275513" y="719774"/>
                </a:lnTo>
                <a:lnTo>
                  <a:pt x="280909" y="718821"/>
                </a:lnTo>
                <a:lnTo>
                  <a:pt x="286623" y="718186"/>
                </a:lnTo>
                <a:lnTo>
                  <a:pt x="292019" y="717868"/>
                </a:lnTo>
                <a:lnTo>
                  <a:pt x="297415" y="717550"/>
                </a:lnTo>
                <a:close/>
                <a:moveTo>
                  <a:pt x="560713" y="0"/>
                </a:moveTo>
                <a:lnTo>
                  <a:pt x="568642" y="0"/>
                </a:lnTo>
                <a:lnTo>
                  <a:pt x="576572" y="0"/>
                </a:lnTo>
                <a:lnTo>
                  <a:pt x="584184" y="317"/>
                </a:lnTo>
                <a:lnTo>
                  <a:pt x="592114" y="951"/>
                </a:lnTo>
                <a:lnTo>
                  <a:pt x="600043" y="1586"/>
                </a:lnTo>
                <a:lnTo>
                  <a:pt x="607973" y="2537"/>
                </a:lnTo>
                <a:lnTo>
                  <a:pt x="615585" y="3489"/>
                </a:lnTo>
                <a:lnTo>
                  <a:pt x="623832" y="5075"/>
                </a:lnTo>
                <a:lnTo>
                  <a:pt x="631761" y="6343"/>
                </a:lnTo>
                <a:lnTo>
                  <a:pt x="639691" y="8247"/>
                </a:lnTo>
                <a:lnTo>
                  <a:pt x="647620" y="10150"/>
                </a:lnTo>
                <a:lnTo>
                  <a:pt x="655232" y="12370"/>
                </a:lnTo>
                <a:lnTo>
                  <a:pt x="662845" y="14590"/>
                </a:lnTo>
                <a:lnTo>
                  <a:pt x="670457" y="17128"/>
                </a:lnTo>
                <a:lnTo>
                  <a:pt x="678069" y="19665"/>
                </a:lnTo>
                <a:lnTo>
                  <a:pt x="685365" y="22520"/>
                </a:lnTo>
                <a:lnTo>
                  <a:pt x="692660" y="25374"/>
                </a:lnTo>
                <a:lnTo>
                  <a:pt x="699955" y="28546"/>
                </a:lnTo>
                <a:lnTo>
                  <a:pt x="706933" y="32035"/>
                </a:lnTo>
                <a:lnTo>
                  <a:pt x="713911" y="35524"/>
                </a:lnTo>
                <a:lnTo>
                  <a:pt x="720571" y="39013"/>
                </a:lnTo>
                <a:lnTo>
                  <a:pt x="727549" y="43453"/>
                </a:lnTo>
                <a:lnTo>
                  <a:pt x="740554" y="51383"/>
                </a:lnTo>
                <a:lnTo>
                  <a:pt x="753241" y="59947"/>
                </a:lnTo>
                <a:lnTo>
                  <a:pt x="765294" y="69145"/>
                </a:lnTo>
                <a:lnTo>
                  <a:pt x="776712" y="78978"/>
                </a:lnTo>
                <a:lnTo>
                  <a:pt x="788131" y="89445"/>
                </a:lnTo>
                <a:lnTo>
                  <a:pt x="798598" y="100546"/>
                </a:lnTo>
                <a:lnTo>
                  <a:pt x="808747" y="111647"/>
                </a:lnTo>
                <a:lnTo>
                  <a:pt x="817946" y="123383"/>
                </a:lnTo>
                <a:lnTo>
                  <a:pt x="826827" y="135753"/>
                </a:lnTo>
                <a:lnTo>
                  <a:pt x="835073" y="148123"/>
                </a:lnTo>
                <a:lnTo>
                  <a:pt x="843003" y="161444"/>
                </a:lnTo>
                <a:lnTo>
                  <a:pt x="849981" y="174766"/>
                </a:lnTo>
                <a:lnTo>
                  <a:pt x="856324" y="188405"/>
                </a:lnTo>
                <a:lnTo>
                  <a:pt x="862034" y="202043"/>
                </a:lnTo>
                <a:lnTo>
                  <a:pt x="867108" y="216634"/>
                </a:lnTo>
                <a:lnTo>
                  <a:pt x="871549" y="231224"/>
                </a:lnTo>
                <a:lnTo>
                  <a:pt x="875038" y="245814"/>
                </a:lnTo>
                <a:lnTo>
                  <a:pt x="878210" y="261039"/>
                </a:lnTo>
                <a:lnTo>
                  <a:pt x="880430" y="276263"/>
                </a:lnTo>
                <a:lnTo>
                  <a:pt x="881699" y="291488"/>
                </a:lnTo>
                <a:lnTo>
                  <a:pt x="882333" y="299100"/>
                </a:lnTo>
                <a:lnTo>
                  <a:pt x="882650" y="306713"/>
                </a:lnTo>
                <a:lnTo>
                  <a:pt x="882650" y="314642"/>
                </a:lnTo>
                <a:lnTo>
                  <a:pt x="882650" y="322572"/>
                </a:lnTo>
                <a:lnTo>
                  <a:pt x="882333" y="330501"/>
                </a:lnTo>
                <a:lnTo>
                  <a:pt x="881699" y="338113"/>
                </a:lnTo>
                <a:lnTo>
                  <a:pt x="881064" y="346043"/>
                </a:lnTo>
                <a:lnTo>
                  <a:pt x="880113" y="353972"/>
                </a:lnTo>
                <a:lnTo>
                  <a:pt x="879161" y="361902"/>
                </a:lnTo>
                <a:lnTo>
                  <a:pt x="877575" y="369831"/>
                </a:lnTo>
                <a:lnTo>
                  <a:pt x="876307" y="377761"/>
                </a:lnTo>
                <a:lnTo>
                  <a:pt x="874404" y="385690"/>
                </a:lnTo>
                <a:lnTo>
                  <a:pt x="872500" y="393620"/>
                </a:lnTo>
                <a:lnTo>
                  <a:pt x="870280" y="401232"/>
                </a:lnTo>
                <a:lnTo>
                  <a:pt x="868060" y="408844"/>
                </a:lnTo>
                <a:lnTo>
                  <a:pt x="865523" y="416457"/>
                </a:lnTo>
                <a:lnTo>
                  <a:pt x="862985" y="424069"/>
                </a:lnTo>
                <a:lnTo>
                  <a:pt x="860130" y="431681"/>
                </a:lnTo>
                <a:lnTo>
                  <a:pt x="857276" y="438976"/>
                </a:lnTo>
                <a:lnTo>
                  <a:pt x="854104" y="445954"/>
                </a:lnTo>
                <a:lnTo>
                  <a:pt x="850615" y="452932"/>
                </a:lnTo>
                <a:lnTo>
                  <a:pt x="847126" y="459910"/>
                </a:lnTo>
                <a:lnTo>
                  <a:pt x="843637" y="466571"/>
                </a:lnTo>
                <a:lnTo>
                  <a:pt x="839831" y="473549"/>
                </a:lnTo>
                <a:lnTo>
                  <a:pt x="831267" y="486871"/>
                </a:lnTo>
                <a:lnTo>
                  <a:pt x="822703" y="499241"/>
                </a:lnTo>
                <a:lnTo>
                  <a:pt x="813505" y="511293"/>
                </a:lnTo>
                <a:lnTo>
                  <a:pt x="803672" y="523029"/>
                </a:lnTo>
                <a:lnTo>
                  <a:pt x="793206" y="534130"/>
                </a:lnTo>
                <a:lnTo>
                  <a:pt x="782104" y="544914"/>
                </a:lnTo>
                <a:lnTo>
                  <a:pt x="771003" y="554747"/>
                </a:lnTo>
                <a:lnTo>
                  <a:pt x="759267" y="564262"/>
                </a:lnTo>
                <a:lnTo>
                  <a:pt x="747215" y="573143"/>
                </a:lnTo>
                <a:lnTo>
                  <a:pt x="734527" y="581073"/>
                </a:lnTo>
                <a:lnTo>
                  <a:pt x="721206" y="588685"/>
                </a:lnTo>
                <a:lnTo>
                  <a:pt x="707884" y="596297"/>
                </a:lnTo>
                <a:lnTo>
                  <a:pt x="694563" y="602641"/>
                </a:lnTo>
                <a:lnTo>
                  <a:pt x="680607" y="608350"/>
                </a:lnTo>
                <a:lnTo>
                  <a:pt x="666017" y="613108"/>
                </a:lnTo>
                <a:lnTo>
                  <a:pt x="651426" y="617548"/>
                </a:lnTo>
                <a:lnTo>
                  <a:pt x="636836" y="621355"/>
                </a:lnTo>
                <a:lnTo>
                  <a:pt x="621929" y="624209"/>
                </a:lnTo>
                <a:lnTo>
                  <a:pt x="606387" y="626430"/>
                </a:lnTo>
                <a:lnTo>
                  <a:pt x="591162" y="628015"/>
                </a:lnTo>
                <a:lnTo>
                  <a:pt x="583550" y="628333"/>
                </a:lnTo>
                <a:lnTo>
                  <a:pt x="575938" y="628650"/>
                </a:lnTo>
                <a:lnTo>
                  <a:pt x="568008" y="628650"/>
                </a:lnTo>
                <a:lnTo>
                  <a:pt x="560079" y="628650"/>
                </a:lnTo>
                <a:lnTo>
                  <a:pt x="552149" y="628333"/>
                </a:lnTo>
                <a:lnTo>
                  <a:pt x="544537" y="628015"/>
                </a:lnTo>
                <a:lnTo>
                  <a:pt x="536607" y="627064"/>
                </a:lnTo>
                <a:lnTo>
                  <a:pt x="528678" y="626112"/>
                </a:lnTo>
                <a:lnTo>
                  <a:pt x="520748" y="625161"/>
                </a:lnTo>
                <a:lnTo>
                  <a:pt x="513136" y="623892"/>
                </a:lnTo>
                <a:lnTo>
                  <a:pt x="504889" y="622306"/>
                </a:lnTo>
                <a:lnTo>
                  <a:pt x="496960" y="620720"/>
                </a:lnTo>
                <a:lnTo>
                  <a:pt x="489030" y="618500"/>
                </a:lnTo>
                <a:lnTo>
                  <a:pt x="481418" y="616597"/>
                </a:lnTo>
                <a:lnTo>
                  <a:pt x="473806" y="614377"/>
                </a:lnTo>
                <a:lnTo>
                  <a:pt x="466193" y="611839"/>
                </a:lnTo>
                <a:lnTo>
                  <a:pt x="458581" y="608985"/>
                </a:lnTo>
                <a:lnTo>
                  <a:pt x="450969" y="606130"/>
                </a:lnTo>
                <a:lnTo>
                  <a:pt x="443674" y="603275"/>
                </a:lnTo>
                <a:lnTo>
                  <a:pt x="436696" y="600104"/>
                </a:lnTo>
                <a:lnTo>
                  <a:pt x="429718" y="596615"/>
                </a:lnTo>
                <a:lnTo>
                  <a:pt x="422740" y="593126"/>
                </a:lnTo>
                <a:lnTo>
                  <a:pt x="416079" y="589320"/>
                </a:lnTo>
                <a:lnTo>
                  <a:pt x="409101" y="585513"/>
                </a:lnTo>
                <a:lnTo>
                  <a:pt x="395780" y="577267"/>
                </a:lnTo>
                <a:lnTo>
                  <a:pt x="383410" y="568703"/>
                </a:lnTo>
                <a:lnTo>
                  <a:pt x="371357" y="559505"/>
                </a:lnTo>
                <a:lnTo>
                  <a:pt x="359621" y="549672"/>
                </a:lnTo>
                <a:lnTo>
                  <a:pt x="348837" y="539522"/>
                </a:lnTo>
                <a:lnTo>
                  <a:pt x="337736" y="528421"/>
                </a:lnTo>
                <a:lnTo>
                  <a:pt x="327903" y="517003"/>
                </a:lnTo>
                <a:lnTo>
                  <a:pt x="318388" y="505267"/>
                </a:lnTo>
                <a:lnTo>
                  <a:pt x="309824" y="493214"/>
                </a:lnTo>
                <a:lnTo>
                  <a:pt x="301577" y="480210"/>
                </a:lnTo>
                <a:lnTo>
                  <a:pt x="293965" y="467523"/>
                </a:lnTo>
                <a:lnTo>
                  <a:pt x="286987" y="454201"/>
                </a:lnTo>
                <a:lnTo>
                  <a:pt x="280009" y="440562"/>
                </a:lnTo>
                <a:lnTo>
                  <a:pt x="274300" y="426606"/>
                </a:lnTo>
                <a:lnTo>
                  <a:pt x="269542" y="412016"/>
                </a:lnTo>
                <a:lnTo>
                  <a:pt x="265102" y="397743"/>
                </a:lnTo>
                <a:lnTo>
                  <a:pt x="261295" y="382836"/>
                </a:lnTo>
                <a:lnTo>
                  <a:pt x="258441" y="367611"/>
                </a:lnTo>
                <a:lnTo>
                  <a:pt x="256221" y="352704"/>
                </a:lnTo>
                <a:lnTo>
                  <a:pt x="254635" y="337479"/>
                </a:lnTo>
                <a:lnTo>
                  <a:pt x="254317" y="329549"/>
                </a:lnTo>
                <a:lnTo>
                  <a:pt x="254000" y="321937"/>
                </a:lnTo>
                <a:lnTo>
                  <a:pt x="254000" y="314008"/>
                </a:lnTo>
                <a:lnTo>
                  <a:pt x="254000" y="306078"/>
                </a:lnTo>
                <a:lnTo>
                  <a:pt x="254317" y="298466"/>
                </a:lnTo>
                <a:lnTo>
                  <a:pt x="254952" y="290536"/>
                </a:lnTo>
                <a:lnTo>
                  <a:pt x="255586" y="282607"/>
                </a:lnTo>
                <a:lnTo>
                  <a:pt x="256538" y="274677"/>
                </a:lnTo>
                <a:lnTo>
                  <a:pt x="257489" y="267065"/>
                </a:lnTo>
                <a:lnTo>
                  <a:pt x="258758" y="258818"/>
                </a:lnTo>
                <a:lnTo>
                  <a:pt x="260344" y="250889"/>
                </a:lnTo>
                <a:lnTo>
                  <a:pt x="262247" y="242959"/>
                </a:lnTo>
                <a:lnTo>
                  <a:pt x="264150" y="235347"/>
                </a:lnTo>
                <a:lnTo>
                  <a:pt x="266053" y="227418"/>
                </a:lnTo>
                <a:lnTo>
                  <a:pt x="268591" y="219805"/>
                </a:lnTo>
                <a:lnTo>
                  <a:pt x="270811" y="212193"/>
                </a:lnTo>
                <a:lnTo>
                  <a:pt x="273665" y="204581"/>
                </a:lnTo>
                <a:lnTo>
                  <a:pt x="276520" y="197286"/>
                </a:lnTo>
                <a:lnTo>
                  <a:pt x="279375" y="189990"/>
                </a:lnTo>
                <a:lnTo>
                  <a:pt x="282546" y="182695"/>
                </a:lnTo>
                <a:lnTo>
                  <a:pt x="286035" y="175717"/>
                </a:lnTo>
                <a:lnTo>
                  <a:pt x="289842" y="168739"/>
                </a:lnTo>
                <a:lnTo>
                  <a:pt x="293331" y="162079"/>
                </a:lnTo>
                <a:lnTo>
                  <a:pt x="297137" y="155418"/>
                </a:lnTo>
                <a:lnTo>
                  <a:pt x="305383" y="142096"/>
                </a:lnTo>
                <a:lnTo>
                  <a:pt x="313947" y="129409"/>
                </a:lnTo>
                <a:lnTo>
                  <a:pt x="323145" y="117356"/>
                </a:lnTo>
                <a:lnTo>
                  <a:pt x="332978" y="105938"/>
                </a:lnTo>
                <a:lnTo>
                  <a:pt x="343445" y="94837"/>
                </a:lnTo>
                <a:lnTo>
                  <a:pt x="354229" y="84052"/>
                </a:lnTo>
                <a:lnTo>
                  <a:pt x="365647" y="73903"/>
                </a:lnTo>
                <a:lnTo>
                  <a:pt x="377383" y="64705"/>
                </a:lnTo>
                <a:lnTo>
                  <a:pt x="389436" y="55823"/>
                </a:lnTo>
                <a:lnTo>
                  <a:pt x="402440" y="47577"/>
                </a:lnTo>
                <a:lnTo>
                  <a:pt x="415127" y="39965"/>
                </a:lnTo>
                <a:lnTo>
                  <a:pt x="428449" y="32669"/>
                </a:lnTo>
                <a:lnTo>
                  <a:pt x="442088" y="26326"/>
                </a:lnTo>
                <a:lnTo>
                  <a:pt x="456361" y="20617"/>
                </a:lnTo>
                <a:lnTo>
                  <a:pt x="470634" y="15542"/>
                </a:lnTo>
                <a:lnTo>
                  <a:pt x="484907" y="11101"/>
                </a:lnTo>
                <a:lnTo>
                  <a:pt x="499814" y="7612"/>
                </a:lnTo>
                <a:lnTo>
                  <a:pt x="515039" y="4440"/>
                </a:lnTo>
                <a:lnTo>
                  <a:pt x="529947" y="2220"/>
                </a:lnTo>
                <a:lnTo>
                  <a:pt x="545171" y="951"/>
                </a:lnTo>
                <a:lnTo>
                  <a:pt x="553101" y="317"/>
                </a:lnTo>
                <a:lnTo>
                  <a:pt x="560713" y="0"/>
                </a:lnTo>
                <a:close/>
              </a:path>
            </a:pathLst>
          </a:custGeom>
          <a:solidFill>
            <a:schemeClr val="bg1"/>
          </a:solidFill>
          <a:ln>
            <a:noFill/>
          </a:ln>
        </p:spPr>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1219110">
              <a:defRPr/>
            </a:pPr>
            <a:endParaRPr lang="zh-CN" altLang="en-US" sz="2400">
              <a:solidFill>
                <a:srgbClr val="FFFFFF"/>
              </a:solidFill>
            </a:endParaRPr>
          </a:p>
        </p:txBody>
      </p:sp>
      <p:sp>
        <p:nvSpPr>
          <p:cNvPr id="41" name="文本框 40"/>
          <p:cNvSpPr txBox="1"/>
          <p:nvPr/>
        </p:nvSpPr>
        <p:spPr>
          <a:xfrm>
            <a:off x="9603722" y="1293276"/>
            <a:ext cx="1133213"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管理者</a:t>
            </a:r>
          </a:p>
        </p:txBody>
      </p:sp>
      <p:sp>
        <p:nvSpPr>
          <p:cNvPr id="42" name="文本框 41"/>
          <p:cNvSpPr txBox="1"/>
          <p:nvPr/>
        </p:nvSpPr>
        <p:spPr>
          <a:xfrm>
            <a:off x="3791424" y="1748865"/>
            <a:ext cx="1100107"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接入访问</a:t>
            </a:r>
          </a:p>
        </p:txBody>
      </p:sp>
      <p:sp>
        <p:nvSpPr>
          <p:cNvPr id="43" name="文本框 42"/>
          <p:cNvSpPr txBox="1"/>
          <p:nvPr/>
        </p:nvSpPr>
        <p:spPr>
          <a:xfrm>
            <a:off x="5489827" y="1748865"/>
            <a:ext cx="1100107"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考勤查询</a:t>
            </a:r>
          </a:p>
        </p:txBody>
      </p:sp>
      <p:sp>
        <p:nvSpPr>
          <p:cNvPr id="44" name="文本框 43"/>
          <p:cNvSpPr txBox="1"/>
          <p:nvPr/>
        </p:nvSpPr>
        <p:spPr>
          <a:xfrm>
            <a:off x="7188229" y="1748865"/>
            <a:ext cx="1100107"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提前预警</a:t>
            </a:r>
          </a:p>
        </p:txBody>
      </p:sp>
      <p:sp>
        <p:nvSpPr>
          <p:cNvPr id="45" name="文本框 44"/>
          <p:cNvSpPr txBox="1"/>
          <p:nvPr/>
        </p:nvSpPr>
        <p:spPr>
          <a:xfrm>
            <a:off x="8886632" y="1748865"/>
            <a:ext cx="1100107"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决策依据</a:t>
            </a:r>
          </a:p>
        </p:txBody>
      </p:sp>
      <p:sp>
        <p:nvSpPr>
          <p:cNvPr id="46" name="矩形 45"/>
          <p:cNvSpPr/>
          <p:nvPr/>
        </p:nvSpPr>
        <p:spPr>
          <a:xfrm>
            <a:off x="1391478" y="2277291"/>
            <a:ext cx="1344149" cy="689173"/>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应用平台层</a:t>
            </a:r>
            <a:endParaRPr lang="zh-CN" altLang="en-US" sz="1467" dirty="0">
              <a:solidFill>
                <a:prstClr val="white"/>
              </a:solidFill>
              <a:latin typeface="Calibri" panose="020F0502020204030204"/>
              <a:ea typeface="等线" panose="02010600030101010101" pitchFamily="2" charset="-122"/>
            </a:endParaRPr>
          </a:p>
        </p:txBody>
      </p:sp>
      <p:sp>
        <p:nvSpPr>
          <p:cNvPr id="47" name="矩形 46"/>
          <p:cNvSpPr/>
          <p:nvPr/>
        </p:nvSpPr>
        <p:spPr>
          <a:xfrm>
            <a:off x="2802121" y="2277291"/>
            <a:ext cx="8054112" cy="689173"/>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Calibri" panose="020F0502020204030204"/>
              <a:ea typeface="等线" panose="02010600030101010101" pitchFamily="2" charset="-122"/>
            </a:endParaRPr>
          </a:p>
        </p:txBody>
      </p:sp>
      <p:sp>
        <p:nvSpPr>
          <p:cNvPr id="27" name="圆角矩形 26"/>
          <p:cNvSpPr/>
          <p:nvPr/>
        </p:nvSpPr>
        <p:spPr>
          <a:xfrm>
            <a:off x="3023659" y="2319825"/>
            <a:ext cx="1344149" cy="613655"/>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b="1" dirty="0">
                <a:solidFill>
                  <a:prstClr val="white"/>
                </a:solidFill>
                <a:latin typeface="微软雅黑" panose="020B0503020204020204" pitchFamily="34" charset="-122"/>
                <a:ea typeface="微软雅黑" panose="020B0503020204020204" pitchFamily="34" charset="-122"/>
              </a:rPr>
              <a:t>智慧教学环境</a:t>
            </a:r>
          </a:p>
        </p:txBody>
      </p:sp>
      <p:sp>
        <p:nvSpPr>
          <p:cNvPr id="49" name="圆角矩形 48"/>
          <p:cNvSpPr/>
          <p:nvPr/>
        </p:nvSpPr>
        <p:spPr>
          <a:xfrm>
            <a:off x="5071758" y="2319825"/>
            <a:ext cx="1344149" cy="613655"/>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b="1" dirty="0">
                <a:solidFill>
                  <a:prstClr val="white"/>
                </a:solidFill>
                <a:latin typeface="微软雅黑" panose="020B0503020204020204" pitchFamily="34" charset="-122"/>
                <a:ea typeface="微软雅黑" panose="020B0503020204020204" pitchFamily="34" charset="-122"/>
              </a:rPr>
              <a:t>智慧教学资源</a:t>
            </a:r>
          </a:p>
        </p:txBody>
      </p:sp>
      <p:sp>
        <p:nvSpPr>
          <p:cNvPr id="50" name="圆角矩形 49"/>
          <p:cNvSpPr/>
          <p:nvPr/>
        </p:nvSpPr>
        <p:spPr>
          <a:xfrm>
            <a:off x="7119856" y="2319825"/>
            <a:ext cx="1344149" cy="613655"/>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b="1" dirty="0">
                <a:solidFill>
                  <a:prstClr val="white"/>
                </a:solidFill>
                <a:latin typeface="微软雅黑" panose="020B0503020204020204" pitchFamily="34" charset="-122"/>
                <a:ea typeface="微软雅黑" panose="020B0503020204020204" pitchFamily="34" charset="-122"/>
              </a:rPr>
              <a:t>智慧校园管理</a:t>
            </a:r>
          </a:p>
        </p:txBody>
      </p:sp>
      <p:sp>
        <p:nvSpPr>
          <p:cNvPr id="51" name="圆角矩形 50"/>
          <p:cNvSpPr/>
          <p:nvPr/>
        </p:nvSpPr>
        <p:spPr>
          <a:xfrm>
            <a:off x="9167955" y="2319825"/>
            <a:ext cx="1344149" cy="613655"/>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b="1" dirty="0">
                <a:solidFill>
                  <a:prstClr val="white"/>
                </a:solidFill>
                <a:latin typeface="微软雅黑" panose="020B0503020204020204" pitchFamily="34" charset="-122"/>
                <a:ea typeface="微软雅黑" panose="020B0503020204020204" pitchFamily="34" charset="-122"/>
              </a:rPr>
              <a:t>智慧校园服务</a:t>
            </a:r>
          </a:p>
        </p:txBody>
      </p:sp>
      <p:sp>
        <p:nvSpPr>
          <p:cNvPr id="53" name="矩形 52"/>
          <p:cNvSpPr/>
          <p:nvPr/>
        </p:nvSpPr>
        <p:spPr>
          <a:xfrm>
            <a:off x="1391478" y="3062475"/>
            <a:ext cx="1344149" cy="1903115"/>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支撑平台层</a:t>
            </a:r>
            <a:endParaRPr lang="en-US" altLang="zh-CN" sz="1467" dirty="0">
              <a:solidFill>
                <a:prstClr val="white"/>
              </a:solidFill>
              <a:latin typeface="微软雅黑" panose="020B0503020204020204" pitchFamily="34" charset="-122"/>
              <a:ea typeface="微软雅黑" panose="020B0503020204020204" pitchFamily="34" charset="-122"/>
            </a:endParaRPr>
          </a:p>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（计算能力）</a:t>
            </a:r>
            <a:endParaRPr lang="zh-CN" altLang="en-US" sz="1467" dirty="0">
              <a:solidFill>
                <a:prstClr val="white"/>
              </a:solidFill>
              <a:latin typeface="Calibri" panose="020F0502020204030204"/>
              <a:ea typeface="等线" panose="02010600030101010101" pitchFamily="2" charset="-122"/>
            </a:endParaRPr>
          </a:p>
        </p:txBody>
      </p:sp>
      <p:sp>
        <p:nvSpPr>
          <p:cNvPr id="54" name="矩形 53"/>
          <p:cNvSpPr/>
          <p:nvPr/>
        </p:nvSpPr>
        <p:spPr>
          <a:xfrm>
            <a:off x="2805891" y="3062475"/>
            <a:ext cx="8050343" cy="1903115"/>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Calibri" panose="020F0502020204030204"/>
              <a:ea typeface="等线" panose="02010600030101010101" pitchFamily="2" charset="-122"/>
            </a:endParaRPr>
          </a:p>
        </p:txBody>
      </p:sp>
      <p:sp>
        <p:nvSpPr>
          <p:cNvPr id="55" name="圆角矩形 54"/>
          <p:cNvSpPr/>
          <p:nvPr/>
        </p:nvSpPr>
        <p:spPr>
          <a:xfrm>
            <a:off x="2994145" y="3119844"/>
            <a:ext cx="7724761" cy="38404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56" name="文本框 55"/>
          <p:cNvSpPr txBox="1"/>
          <p:nvPr/>
        </p:nvSpPr>
        <p:spPr>
          <a:xfrm>
            <a:off x="3091667" y="3135778"/>
            <a:ext cx="1100107"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统一接口</a:t>
            </a:r>
          </a:p>
        </p:txBody>
      </p:sp>
      <p:sp>
        <p:nvSpPr>
          <p:cNvPr id="57" name="圆角矩形 56"/>
          <p:cNvSpPr/>
          <p:nvPr/>
        </p:nvSpPr>
        <p:spPr>
          <a:xfrm>
            <a:off x="2994145" y="3561256"/>
            <a:ext cx="7724761" cy="38404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58" name="文本框 57"/>
          <p:cNvSpPr txBox="1"/>
          <p:nvPr/>
        </p:nvSpPr>
        <p:spPr>
          <a:xfrm>
            <a:off x="3091667" y="3577190"/>
            <a:ext cx="1100107"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数据信息</a:t>
            </a:r>
          </a:p>
        </p:txBody>
      </p:sp>
      <p:sp>
        <p:nvSpPr>
          <p:cNvPr id="59" name="圆角矩形 58"/>
          <p:cNvSpPr/>
          <p:nvPr/>
        </p:nvSpPr>
        <p:spPr>
          <a:xfrm>
            <a:off x="2994145" y="4001445"/>
            <a:ext cx="7724761" cy="38404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60" name="文本框 59"/>
          <p:cNvSpPr txBox="1"/>
          <p:nvPr/>
        </p:nvSpPr>
        <p:spPr>
          <a:xfrm>
            <a:off x="3091667" y="4017379"/>
            <a:ext cx="1100107"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数据服务</a:t>
            </a:r>
          </a:p>
        </p:txBody>
      </p:sp>
      <p:sp>
        <p:nvSpPr>
          <p:cNvPr id="61" name="圆角矩形 60"/>
          <p:cNvSpPr/>
          <p:nvPr/>
        </p:nvSpPr>
        <p:spPr>
          <a:xfrm>
            <a:off x="2994145" y="4481499"/>
            <a:ext cx="7724761" cy="38404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62" name="文本框 61"/>
          <p:cNvSpPr txBox="1"/>
          <p:nvPr/>
        </p:nvSpPr>
        <p:spPr>
          <a:xfrm>
            <a:off x="3091667" y="4497433"/>
            <a:ext cx="1100107"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数据处理</a:t>
            </a:r>
          </a:p>
        </p:txBody>
      </p:sp>
      <p:sp>
        <p:nvSpPr>
          <p:cNvPr id="63" name="圆角矩形 62"/>
          <p:cNvSpPr/>
          <p:nvPr/>
        </p:nvSpPr>
        <p:spPr>
          <a:xfrm>
            <a:off x="4330450" y="3172457"/>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en-US" altLang="zh-CN" sz="1467" dirty="0">
                <a:solidFill>
                  <a:prstClr val="white"/>
                </a:solidFill>
                <a:latin typeface="微软雅黑" panose="020B0503020204020204" pitchFamily="34" charset="-122"/>
                <a:ea typeface="微软雅黑" panose="020B0503020204020204" pitchFamily="34" charset="-122"/>
              </a:rPr>
              <a:t>API</a:t>
            </a:r>
            <a:r>
              <a:rPr lang="zh-CN" altLang="en-US" sz="1467" dirty="0">
                <a:solidFill>
                  <a:prstClr val="white"/>
                </a:solidFill>
                <a:latin typeface="微软雅黑" panose="020B0503020204020204" pitchFamily="34" charset="-122"/>
                <a:ea typeface="微软雅黑" panose="020B0503020204020204" pitchFamily="34" charset="-122"/>
              </a:rPr>
              <a:t>接口</a:t>
            </a:r>
          </a:p>
        </p:txBody>
      </p:sp>
      <p:sp>
        <p:nvSpPr>
          <p:cNvPr id="64" name="圆角矩形 63"/>
          <p:cNvSpPr/>
          <p:nvPr/>
        </p:nvSpPr>
        <p:spPr>
          <a:xfrm>
            <a:off x="5803235" y="3172457"/>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en-US" altLang="zh-CN" sz="1467" dirty="0">
                <a:solidFill>
                  <a:prstClr val="white"/>
                </a:solidFill>
                <a:latin typeface="微软雅黑" panose="020B0503020204020204" pitchFamily="34" charset="-122"/>
                <a:ea typeface="微软雅黑" panose="020B0503020204020204" pitchFamily="34" charset="-122"/>
              </a:rPr>
              <a:t>B/S</a:t>
            </a:r>
            <a:r>
              <a:rPr lang="zh-CN" altLang="en-US" sz="1467" dirty="0">
                <a:solidFill>
                  <a:prstClr val="white"/>
                </a:solidFill>
                <a:latin typeface="微软雅黑" panose="020B0503020204020204" pitchFamily="34" charset="-122"/>
                <a:ea typeface="微软雅黑" panose="020B0503020204020204" pitchFamily="34" charset="-122"/>
              </a:rPr>
              <a:t>接口</a:t>
            </a:r>
          </a:p>
        </p:txBody>
      </p:sp>
      <p:sp>
        <p:nvSpPr>
          <p:cNvPr id="65" name="圆角矩形 64"/>
          <p:cNvSpPr/>
          <p:nvPr/>
        </p:nvSpPr>
        <p:spPr>
          <a:xfrm>
            <a:off x="7276020" y="3172457"/>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en-US" altLang="zh-CN" sz="1467" dirty="0">
                <a:solidFill>
                  <a:prstClr val="white"/>
                </a:solidFill>
                <a:latin typeface="微软雅黑" panose="020B0503020204020204" pitchFamily="34" charset="-122"/>
                <a:ea typeface="微软雅黑" panose="020B0503020204020204" pitchFamily="34" charset="-122"/>
              </a:rPr>
              <a:t>C/S</a:t>
            </a:r>
            <a:r>
              <a:rPr lang="zh-CN" altLang="en-US" sz="1467" dirty="0">
                <a:solidFill>
                  <a:prstClr val="white"/>
                </a:solidFill>
                <a:latin typeface="微软雅黑" panose="020B0503020204020204" pitchFamily="34" charset="-122"/>
                <a:ea typeface="微软雅黑" panose="020B0503020204020204" pitchFamily="34" charset="-122"/>
              </a:rPr>
              <a:t>接口</a:t>
            </a:r>
          </a:p>
        </p:txBody>
      </p:sp>
      <p:sp>
        <p:nvSpPr>
          <p:cNvPr id="66" name="圆角矩形 65"/>
          <p:cNvSpPr/>
          <p:nvPr/>
        </p:nvSpPr>
        <p:spPr>
          <a:xfrm>
            <a:off x="8748804" y="3172457"/>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个性化接口</a:t>
            </a:r>
          </a:p>
        </p:txBody>
      </p:sp>
      <p:sp>
        <p:nvSpPr>
          <p:cNvPr id="67" name="文本框 66"/>
          <p:cNvSpPr txBox="1"/>
          <p:nvPr/>
        </p:nvSpPr>
        <p:spPr>
          <a:xfrm>
            <a:off x="10118759" y="3091876"/>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68" name="圆角矩形 67"/>
          <p:cNvSpPr/>
          <p:nvPr/>
        </p:nvSpPr>
        <p:spPr>
          <a:xfrm>
            <a:off x="4330450" y="3612645"/>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身份信息</a:t>
            </a:r>
          </a:p>
        </p:txBody>
      </p:sp>
      <p:sp>
        <p:nvSpPr>
          <p:cNvPr id="69" name="圆角矩形 68"/>
          <p:cNvSpPr/>
          <p:nvPr/>
        </p:nvSpPr>
        <p:spPr>
          <a:xfrm>
            <a:off x="5803235" y="3612645"/>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人脸信息</a:t>
            </a:r>
          </a:p>
        </p:txBody>
      </p:sp>
      <p:sp>
        <p:nvSpPr>
          <p:cNvPr id="70" name="圆角矩形 69"/>
          <p:cNvSpPr/>
          <p:nvPr/>
        </p:nvSpPr>
        <p:spPr>
          <a:xfrm>
            <a:off x="7276020" y="3612645"/>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指纹信息</a:t>
            </a:r>
          </a:p>
        </p:txBody>
      </p:sp>
      <p:sp>
        <p:nvSpPr>
          <p:cNvPr id="71" name="圆角矩形 70"/>
          <p:cNvSpPr/>
          <p:nvPr/>
        </p:nvSpPr>
        <p:spPr>
          <a:xfrm>
            <a:off x="8748804" y="3612645"/>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卡片信息</a:t>
            </a:r>
          </a:p>
        </p:txBody>
      </p:sp>
      <p:sp>
        <p:nvSpPr>
          <p:cNvPr id="72" name="文本框 71"/>
          <p:cNvSpPr txBox="1"/>
          <p:nvPr/>
        </p:nvSpPr>
        <p:spPr>
          <a:xfrm>
            <a:off x="10118759" y="3532064"/>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73" name="圆角矩形 72"/>
          <p:cNvSpPr/>
          <p:nvPr/>
        </p:nvSpPr>
        <p:spPr>
          <a:xfrm>
            <a:off x="4330449" y="4056337"/>
            <a:ext cx="1574224"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数据安全服务</a:t>
            </a:r>
          </a:p>
        </p:txBody>
      </p:sp>
      <p:sp>
        <p:nvSpPr>
          <p:cNvPr id="77" name="圆角矩形 76"/>
          <p:cNvSpPr/>
          <p:nvPr/>
        </p:nvSpPr>
        <p:spPr>
          <a:xfrm>
            <a:off x="6424589" y="4056337"/>
            <a:ext cx="1574224"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数据报表服务</a:t>
            </a:r>
          </a:p>
        </p:txBody>
      </p:sp>
      <p:sp>
        <p:nvSpPr>
          <p:cNvPr id="78" name="圆角矩形 77"/>
          <p:cNvSpPr/>
          <p:nvPr/>
        </p:nvSpPr>
        <p:spPr>
          <a:xfrm>
            <a:off x="8518729" y="4056337"/>
            <a:ext cx="1574224"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数据共享服务</a:t>
            </a:r>
          </a:p>
        </p:txBody>
      </p:sp>
      <p:sp>
        <p:nvSpPr>
          <p:cNvPr id="79" name="文本框 78"/>
          <p:cNvSpPr txBox="1"/>
          <p:nvPr/>
        </p:nvSpPr>
        <p:spPr>
          <a:xfrm>
            <a:off x="10118759" y="3972252"/>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80" name="圆角矩形 79"/>
          <p:cNvSpPr/>
          <p:nvPr/>
        </p:nvSpPr>
        <p:spPr>
          <a:xfrm>
            <a:off x="4330450" y="4527599"/>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数据挖掘</a:t>
            </a:r>
          </a:p>
        </p:txBody>
      </p:sp>
      <p:sp>
        <p:nvSpPr>
          <p:cNvPr id="81" name="圆角矩形 80"/>
          <p:cNvSpPr/>
          <p:nvPr/>
        </p:nvSpPr>
        <p:spPr>
          <a:xfrm>
            <a:off x="5803235" y="4527599"/>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数据分析</a:t>
            </a:r>
          </a:p>
        </p:txBody>
      </p:sp>
      <p:sp>
        <p:nvSpPr>
          <p:cNvPr id="82" name="圆角矩形 81"/>
          <p:cNvSpPr/>
          <p:nvPr/>
        </p:nvSpPr>
        <p:spPr>
          <a:xfrm>
            <a:off x="7276020" y="4527599"/>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数据融合</a:t>
            </a:r>
          </a:p>
        </p:txBody>
      </p:sp>
      <p:sp>
        <p:nvSpPr>
          <p:cNvPr id="83" name="圆角矩形 82"/>
          <p:cNvSpPr/>
          <p:nvPr/>
        </p:nvSpPr>
        <p:spPr>
          <a:xfrm>
            <a:off x="8748804" y="4527599"/>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数据可视化</a:t>
            </a:r>
          </a:p>
        </p:txBody>
      </p:sp>
      <p:sp>
        <p:nvSpPr>
          <p:cNvPr id="84" name="文本框 83"/>
          <p:cNvSpPr txBox="1"/>
          <p:nvPr/>
        </p:nvSpPr>
        <p:spPr>
          <a:xfrm>
            <a:off x="10118759" y="4447018"/>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116" name="矩形 115"/>
          <p:cNvSpPr/>
          <p:nvPr/>
        </p:nvSpPr>
        <p:spPr>
          <a:xfrm>
            <a:off x="1391478" y="5067102"/>
            <a:ext cx="1344149" cy="1530669"/>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基础设施层</a:t>
            </a:r>
            <a:endParaRPr lang="zh-CN" altLang="en-US" sz="1467" dirty="0">
              <a:solidFill>
                <a:prstClr val="white"/>
              </a:solidFill>
              <a:latin typeface="Calibri" panose="020F0502020204030204"/>
              <a:ea typeface="等线" panose="02010600030101010101" pitchFamily="2" charset="-122"/>
            </a:endParaRPr>
          </a:p>
        </p:txBody>
      </p:sp>
      <p:sp>
        <p:nvSpPr>
          <p:cNvPr id="117" name="矩形 116"/>
          <p:cNvSpPr/>
          <p:nvPr/>
        </p:nvSpPr>
        <p:spPr>
          <a:xfrm>
            <a:off x="2802121" y="5067102"/>
            <a:ext cx="8054112" cy="1530669"/>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Calibri" panose="020F0502020204030204"/>
              <a:ea typeface="等线" panose="02010600030101010101" pitchFamily="2" charset="-122"/>
            </a:endParaRPr>
          </a:p>
        </p:txBody>
      </p:sp>
      <p:sp>
        <p:nvSpPr>
          <p:cNvPr id="119" name="圆角矩形 118"/>
          <p:cNvSpPr/>
          <p:nvPr/>
        </p:nvSpPr>
        <p:spPr>
          <a:xfrm>
            <a:off x="3018413" y="5871030"/>
            <a:ext cx="7686056" cy="67263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微软雅黑" panose="020B0503020204020204" pitchFamily="34" charset="-122"/>
              <a:ea typeface="微软雅黑" panose="020B0503020204020204" pitchFamily="34" charset="-122"/>
            </a:endParaRPr>
          </a:p>
        </p:txBody>
      </p:sp>
      <p:sp>
        <p:nvSpPr>
          <p:cNvPr id="122" name="圆角矩形 121"/>
          <p:cNvSpPr/>
          <p:nvPr/>
        </p:nvSpPr>
        <p:spPr>
          <a:xfrm>
            <a:off x="3018413" y="5117497"/>
            <a:ext cx="7686057" cy="67263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微软雅黑" panose="020B0503020204020204" pitchFamily="34" charset="-122"/>
              <a:ea typeface="微软雅黑" panose="020B0503020204020204" pitchFamily="34" charset="-122"/>
            </a:endParaRPr>
          </a:p>
        </p:txBody>
      </p:sp>
      <p:sp>
        <p:nvSpPr>
          <p:cNvPr id="123" name="文本框 122"/>
          <p:cNvSpPr txBox="1"/>
          <p:nvPr/>
        </p:nvSpPr>
        <p:spPr>
          <a:xfrm>
            <a:off x="3091667" y="5117497"/>
            <a:ext cx="988109" cy="338554"/>
          </a:xfrm>
          <a:prstGeom prst="rect">
            <a:avLst/>
          </a:prstGeom>
          <a:noFill/>
        </p:spPr>
        <p:txBody>
          <a:bodyPr wrap="square" rtlCol="0">
            <a:spAutoFit/>
          </a:bodyPr>
          <a:lstStyle/>
          <a:p>
            <a:pPr algn="ctr" defTabSz="1219110"/>
            <a:r>
              <a:rPr lang="zh-CN" altLang="en-US" sz="1600" dirty="0">
                <a:solidFill>
                  <a:prstClr val="white"/>
                </a:solidFill>
                <a:latin typeface="微软雅黑" panose="020B0503020204020204" pitchFamily="34" charset="-122"/>
                <a:ea typeface="微软雅黑" panose="020B0503020204020204" pitchFamily="34" charset="-122"/>
              </a:rPr>
              <a:t>数据库</a:t>
            </a:r>
          </a:p>
        </p:txBody>
      </p:sp>
      <p:sp>
        <p:nvSpPr>
          <p:cNvPr id="124" name="文本框 123"/>
          <p:cNvSpPr txBox="1"/>
          <p:nvPr/>
        </p:nvSpPr>
        <p:spPr>
          <a:xfrm>
            <a:off x="3091667" y="5420798"/>
            <a:ext cx="988109" cy="338554"/>
          </a:xfrm>
          <a:prstGeom prst="rect">
            <a:avLst/>
          </a:prstGeom>
          <a:noFill/>
        </p:spPr>
        <p:txBody>
          <a:bodyPr wrap="square" rtlCol="0">
            <a:spAutoFit/>
          </a:bodyPr>
          <a:lstStyle/>
          <a:p>
            <a:pPr algn="ctr" defTabSz="1219110"/>
            <a:r>
              <a:rPr lang="zh-CN" altLang="en-US" sz="1600" dirty="0">
                <a:solidFill>
                  <a:prstClr val="white"/>
                </a:solidFill>
                <a:latin typeface="微软雅黑" panose="020B0503020204020204" pitchFamily="34" charset="-122"/>
                <a:ea typeface="微软雅黑" panose="020B0503020204020204" pitchFamily="34" charset="-122"/>
              </a:rPr>
              <a:t>服务器</a:t>
            </a:r>
          </a:p>
        </p:txBody>
      </p:sp>
      <p:sp>
        <p:nvSpPr>
          <p:cNvPr id="125" name="圆角矩形 124"/>
          <p:cNvSpPr/>
          <p:nvPr/>
        </p:nvSpPr>
        <p:spPr>
          <a:xfrm>
            <a:off x="4327538" y="5140659"/>
            <a:ext cx="1577135"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管理数据库</a:t>
            </a:r>
          </a:p>
        </p:txBody>
      </p:sp>
      <p:sp>
        <p:nvSpPr>
          <p:cNvPr id="126" name="圆角矩形 125"/>
          <p:cNvSpPr/>
          <p:nvPr/>
        </p:nvSpPr>
        <p:spPr>
          <a:xfrm>
            <a:off x="4330449" y="5469860"/>
            <a:ext cx="1574223"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应用服务器</a:t>
            </a:r>
          </a:p>
        </p:txBody>
      </p:sp>
      <p:sp>
        <p:nvSpPr>
          <p:cNvPr id="127" name="圆角矩形 126"/>
          <p:cNvSpPr/>
          <p:nvPr/>
        </p:nvSpPr>
        <p:spPr>
          <a:xfrm>
            <a:off x="6423134" y="5140659"/>
            <a:ext cx="1577135"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用户数据库</a:t>
            </a:r>
          </a:p>
        </p:txBody>
      </p:sp>
      <p:sp>
        <p:nvSpPr>
          <p:cNvPr id="128" name="圆角矩形 127"/>
          <p:cNvSpPr/>
          <p:nvPr/>
        </p:nvSpPr>
        <p:spPr>
          <a:xfrm>
            <a:off x="8518730" y="5140659"/>
            <a:ext cx="1577135"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媒体数据库</a:t>
            </a:r>
          </a:p>
        </p:txBody>
      </p:sp>
      <p:sp>
        <p:nvSpPr>
          <p:cNvPr id="129" name="圆角矩形 128"/>
          <p:cNvSpPr/>
          <p:nvPr/>
        </p:nvSpPr>
        <p:spPr>
          <a:xfrm>
            <a:off x="6424590" y="5469860"/>
            <a:ext cx="1574223"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文件服务器</a:t>
            </a:r>
          </a:p>
        </p:txBody>
      </p:sp>
      <p:sp>
        <p:nvSpPr>
          <p:cNvPr id="130" name="圆角矩形 129"/>
          <p:cNvSpPr/>
          <p:nvPr/>
        </p:nvSpPr>
        <p:spPr>
          <a:xfrm>
            <a:off x="8518731" y="5469860"/>
            <a:ext cx="1574223"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资源服务器</a:t>
            </a:r>
          </a:p>
        </p:txBody>
      </p:sp>
      <p:sp>
        <p:nvSpPr>
          <p:cNvPr id="131" name="文本框 130"/>
          <p:cNvSpPr txBox="1"/>
          <p:nvPr/>
        </p:nvSpPr>
        <p:spPr>
          <a:xfrm>
            <a:off x="3051395" y="5899017"/>
            <a:ext cx="1276143" cy="584775"/>
          </a:xfrm>
          <a:prstGeom prst="rect">
            <a:avLst/>
          </a:prstGeom>
          <a:noFill/>
        </p:spPr>
        <p:txBody>
          <a:bodyPr wrap="square" rtlCol="0">
            <a:spAutoFit/>
          </a:bodyPr>
          <a:lstStyle/>
          <a:p>
            <a:pPr algn="ctr" defTabSz="1219110"/>
            <a:r>
              <a:rPr lang="zh-CN" altLang="en-US" sz="1600" dirty="0">
                <a:solidFill>
                  <a:prstClr val="white"/>
                </a:solidFill>
                <a:latin typeface="微软雅黑" panose="020B0503020204020204" pitchFamily="34" charset="-122"/>
                <a:ea typeface="微软雅黑" panose="020B0503020204020204" pitchFamily="34" charset="-122"/>
              </a:rPr>
              <a:t>校园信息化基础设施</a:t>
            </a:r>
          </a:p>
        </p:txBody>
      </p:sp>
      <p:sp>
        <p:nvSpPr>
          <p:cNvPr id="132" name="圆角矩形 131"/>
          <p:cNvSpPr/>
          <p:nvPr/>
        </p:nvSpPr>
        <p:spPr>
          <a:xfrm>
            <a:off x="4330449" y="5931557"/>
            <a:ext cx="1105567" cy="554568"/>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网络基础设施</a:t>
            </a:r>
          </a:p>
        </p:txBody>
      </p:sp>
      <p:sp>
        <p:nvSpPr>
          <p:cNvPr id="133" name="圆角矩形 132"/>
          <p:cNvSpPr/>
          <p:nvPr/>
        </p:nvSpPr>
        <p:spPr>
          <a:xfrm>
            <a:off x="8989138" y="5931557"/>
            <a:ext cx="1105567" cy="554568"/>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校园服务基础设施</a:t>
            </a:r>
          </a:p>
        </p:txBody>
      </p:sp>
      <p:sp>
        <p:nvSpPr>
          <p:cNvPr id="134" name="圆角矩形 133"/>
          <p:cNvSpPr/>
          <p:nvPr/>
        </p:nvSpPr>
        <p:spPr>
          <a:xfrm>
            <a:off x="7824465" y="5931557"/>
            <a:ext cx="1105567" cy="554568"/>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办公自动化设施</a:t>
            </a:r>
          </a:p>
        </p:txBody>
      </p:sp>
      <p:sp>
        <p:nvSpPr>
          <p:cNvPr id="135" name="圆角矩形 134"/>
          <p:cNvSpPr/>
          <p:nvPr/>
        </p:nvSpPr>
        <p:spPr>
          <a:xfrm>
            <a:off x="6659793" y="5931557"/>
            <a:ext cx="1105567" cy="554568"/>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教学资源基础设施</a:t>
            </a:r>
          </a:p>
        </p:txBody>
      </p:sp>
      <p:sp>
        <p:nvSpPr>
          <p:cNvPr id="136" name="圆角矩形 135"/>
          <p:cNvSpPr/>
          <p:nvPr/>
        </p:nvSpPr>
        <p:spPr>
          <a:xfrm>
            <a:off x="5495121" y="5931557"/>
            <a:ext cx="1105567" cy="554568"/>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教学环境基础设施</a:t>
            </a:r>
          </a:p>
        </p:txBody>
      </p:sp>
      <p:sp>
        <p:nvSpPr>
          <p:cNvPr id="137" name="文本框 136"/>
          <p:cNvSpPr txBox="1"/>
          <p:nvPr/>
        </p:nvSpPr>
        <p:spPr>
          <a:xfrm>
            <a:off x="10135341" y="5079603"/>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138" name="文本框 137"/>
          <p:cNvSpPr txBox="1"/>
          <p:nvPr/>
        </p:nvSpPr>
        <p:spPr>
          <a:xfrm>
            <a:off x="10118759" y="6002034"/>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139" name="矩形 138"/>
          <p:cNvSpPr/>
          <p:nvPr/>
        </p:nvSpPr>
        <p:spPr>
          <a:xfrm>
            <a:off x="542236" y="1197217"/>
            <a:ext cx="697477" cy="5400553"/>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Calibri" panose="020F0502020204030204"/>
              <a:ea typeface="等线" panose="02010600030101010101" pitchFamily="2" charset="-122"/>
            </a:endParaRPr>
          </a:p>
        </p:txBody>
      </p:sp>
      <p:sp>
        <p:nvSpPr>
          <p:cNvPr id="140" name="文本框 139"/>
          <p:cNvSpPr txBox="1"/>
          <p:nvPr/>
        </p:nvSpPr>
        <p:spPr>
          <a:xfrm>
            <a:off x="11139263" y="2212811"/>
            <a:ext cx="471989" cy="2480807"/>
          </a:xfrm>
          <a:prstGeom prst="rect">
            <a:avLst/>
          </a:prstGeom>
          <a:noFill/>
        </p:spPr>
        <p:txBody>
          <a:bodyPr vert="eaVert" wrap="none" rtlCol="0">
            <a:spAutoFit/>
          </a:bodyPr>
          <a:lstStyle/>
          <a:p>
            <a:pPr defTabSz="1219110"/>
            <a:r>
              <a:rPr lang="zh-CN" altLang="en-US" sz="1867" dirty="0">
                <a:solidFill>
                  <a:prstClr val="white"/>
                </a:solidFill>
                <a:latin typeface="微软雅黑" panose="020B0503020204020204" pitchFamily="34" charset="-122"/>
                <a:ea typeface="微软雅黑" panose="020B0503020204020204" pitchFamily="34" charset="-122"/>
              </a:rPr>
              <a:t>智慧校园信息安全体系</a:t>
            </a:r>
          </a:p>
        </p:txBody>
      </p:sp>
      <p:sp>
        <p:nvSpPr>
          <p:cNvPr id="141" name="矩形 140"/>
          <p:cNvSpPr/>
          <p:nvPr/>
        </p:nvSpPr>
        <p:spPr>
          <a:xfrm>
            <a:off x="10990246" y="1197217"/>
            <a:ext cx="697477" cy="5400553"/>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Calibri" panose="020F0502020204030204"/>
              <a:ea typeface="等线" panose="02010600030101010101" pitchFamily="2" charset="-122"/>
            </a:endParaRPr>
          </a:p>
        </p:txBody>
      </p:sp>
      <p:sp>
        <p:nvSpPr>
          <p:cNvPr id="97" name="文本框 96"/>
          <p:cNvSpPr txBox="1"/>
          <p:nvPr/>
        </p:nvSpPr>
        <p:spPr>
          <a:xfrm>
            <a:off x="10135341" y="5391558"/>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9632237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智慧校园</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大华方案服务于智慧校园方方面面</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2" name="文本框 1"/>
          <p:cNvSpPr txBox="1"/>
          <p:nvPr/>
        </p:nvSpPr>
        <p:spPr>
          <a:xfrm>
            <a:off x="675877" y="2099192"/>
            <a:ext cx="471989" cy="3197350"/>
          </a:xfrm>
          <a:prstGeom prst="rect">
            <a:avLst/>
          </a:prstGeom>
          <a:noFill/>
        </p:spPr>
        <p:txBody>
          <a:bodyPr vert="eaVert" wrap="none" rtlCol="0">
            <a:spAutoFit/>
          </a:bodyPr>
          <a:lstStyle/>
          <a:p>
            <a:pPr defTabSz="1219110"/>
            <a:r>
              <a:rPr lang="zh-CN" altLang="en-US" sz="1867" dirty="0">
                <a:solidFill>
                  <a:prstClr val="white"/>
                </a:solidFill>
                <a:latin typeface="微软雅黑" panose="020B0503020204020204" pitchFamily="34" charset="-122"/>
                <a:ea typeface="微软雅黑" panose="020B0503020204020204" pitchFamily="34" charset="-122"/>
              </a:rPr>
              <a:t>智慧校园技术规范与保障体系</a:t>
            </a:r>
          </a:p>
        </p:txBody>
      </p:sp>
      <p:sp>
        <p:nvSpPr>
          <p:cNvPr id="5" name="矩形 4"/>
          <p:cNvSpPr/>
          <p:nvPr/>
        </p:nvSpPr>
        <p:spPr>
          <a:xfrm>
            <a:off x="1391478" y="1197216"/>
            <a:ext cx="1344149" cy="984064"/>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a:solidFill>
                  <a:prstClr val="white"/>
                </a:solidFill>
                <a:latin typeface="微软雅黑" panose="020B0503020204020204" pitchFamily="34" charset="-122"/>
                <a:ea typeface="微软雅黑" panose="020B0503020204020204" pitchFamily="34" charset="-122"/>
              </a:rPr>
              <a:t>智慧终端</a:t>
            </a:r>
            <a:endParaRPr lang="en-US" altLang="zh-CN" sz="1467">
              <a:solidFill>
                <a:prstClr val="white"/>
              </a:solidFill>
              <a:latin typeface="微软雅黑" panose="020B0503020204020204" pitchFamily="34" charset="-122"/>
              <a:ea typeface="微软雅黑" panose="020B0503020204020204" pitchFamily="34" charset="-122"/>
            </a:endParaRPr>
          </a:p>
          <a:p>
            <a:pPr algn="ctr" defTabSz="1219110"/>
            <a:r>
              <a:rPr lang="zh-CN" altLang="en-US" sz="1467">
                <a:solidFill>
                  <a:prstClr val="white"/>
                </a:solidFill>
                <a:latin typeface="微软雅黑" panose="020B0503020204020204" pitchFamily="34" charset="-122"/>
                <a:ea typeface="微软雅黑" panose="020B0503020204020204" pitchFamily="34" charset="-122"/>
              </a:rPr>
              <a:t>（门户信息）</a:t>
            </a:r>
            <a:endParaRPr lang="zh-CN" altLang="en-US" sz="1467">
              <a:solidFill>
                <a:prstClr val="white"/>
              </a:solidFill>
              <a:latin typeface="Calibri" panose="020F0502020204030204"/>
              <a:ea typeface="等线" panose="02010600030101010101" pitchFamily="2" charset="-122"/>
            </a:endParaRPr>
          </a:p>
        </p:txBody>
      </p:sp>
      <p:sp>
        <p:nvSpPr>
          <p:cNvPr id="26" name="矩形 25"/>
          <p:cNvSpPr/>
          <p:nvPr/>
        </p:nvSpPr>
        <p:spPr>
          <a:xfrm>
            <a:off x="2802123" y="1197216"/>
            <a:ext cx="8057733" cy="984064"/>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Calibri" panose="020F0502020204030204"/>
              <a:ea typeface="等线" panose="02010600030101010101" pitchFamily="2" charset="-122"/>
            </a:endParaRPr>
          </a:p>
        </p:txBody>
      </p:sp>
      <p:sp>
        <p:nvSpPr>
          <p:cNvPr id="8" name="圆角矩形 7"/>
          <p:cNvSpPr/>
          <p:nvPr/>
        </p:nvSpPr>
        <p:spPr>
          <a:xfrm>
            <a:off x="2994145" y="1275384"/>
            <a:ext cx="7724761" cy="38404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28" name="圆角矩形 27"/>
          <p:cNvSpPr/>
          <p:nvPr/>
        </p:nvSpPr>
        <p:spPr>
          <a:xfrm>
            <a:off x="2994145" y="1734153"/>
            <a:ext cx="7724761" cy="38404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29" name="KSO_Shape"/>
          <p:cNvSpPr>
            <a:spLocks/>
          </p:cNvSpPr>
          <p:nvPr/>
        </p:nvSpPr>
        <p:spPr bwMode="auto">
          <a:xfrm flipH="1">
            <a:off x="3267702" y="1312459"/>
            <a:ext cx="129845" cy="309893"/>
          </a:xfrm>
          <a:custGeom>
            <a:avLst/>
            <a:gdLst/>
            <a:ahLst/>
            <a:cxnLst/>
            <a:rect l="0" t="0" r="r" b="b"/>
            <a:pathLst>
              <a:path w="1169988" h="3163888">
                <a:moveTo>
                  <a:pt x="147637" y="1454150"/>
                </a:moveTo>
                <a:lnTo>
                  <a:pt x="159048" y="1463037"/>
                </a:lnTo>
                <a:lnTo>
                  <a:pt x="171410" y="1472241"/>
                </a:lnTo>
                <a:lnTo>
                  <a:pt x="184405" y="1481445"/>
                </a:lnTo>
                <a:lnTo>
                  <a:pt x="197718" y="1490014"/>
                </a:lnTo>
                <a:lnTo>
                  <a:pt x="211665" y="1498584"/>
                </a:lnTo>
                <a:lnTo>
                  <a:pt x="225611" y="1506518"/>
                </a:lnTo>
                <a:lnTo>
                  <a:pt x="239875" y="1514135"/>
                </a:lnTo>
                <a:lnTo>
                  <a:pt x="254455" y="1521753"/>
                </a:lnTo>
                <a:lnTo>
                  <a:pt x="269670" y="1528735"/>
                </a:lnTo>
                <a:lnTo>
                  <a:pt x="282031" y="1534448"/>
                </a:lnTo>
                <a:lnTo>
                  <a:pt x="294393" y="1539843"/>
                </a:lnTo>
                <a:lnTo>
                  <a:pt x="307389" y="1544922"/>
                </a:lnTo>
                <a:lnTo>
                  <a:pt x="320384" y="1549682"/>
                </a:lnTo>
                <a:lnTo>
                  <a:pt x="333697" y="1554443"/>
                </a:lnTo>
                <a:lnTo>
                  <a:pt x="347010" y="1559204"/>
                </a:lnTo>
                <a:lnTo>
                  <a:pt x="360639" y="1563647"/>
                </a:lnTo>
                <a:lnTo>
                  <a:pt x="374586" y="1567773"/>
                </a:lnTo>
                <a:lnTo>
                  <a:pt x="388532" y="1571582"/>
                </a:lnTo>
                <a:lnTo>
                  <a:pt x="402796" y="1575390"/>
                </a:lnTo>
                <a:lnTo>
                  <a:pt x="417376" y="1579199"/>
                </a:lnTo>
                <a:lnTo>
                  <a:pt x="432274" y="1582690"/>
                </a:lnTo>
                <a:lnTo>
                  <a:pt x="447171" y="1585864"/>
                </a:lnTo>
                <a:lnTo>
                  <a:pt x="462069" y="1589355"/>
                </a:lnTo>
                <a:lnTo>
                  <a:pt x="477283" y="1592212"/>
                </a:lnTo>
                <a:lnTo>
                  <a:pt x="493132" y="1595068"/>
                </a:lnTo>
                <a:lnTo>
                  <a:pt x="508980" y="1597607"/>
                </a:lnTo>
                <a:lnTo>
                  <a:pt x="524828" y="1599829"/>
                </a:lnTo>
                <a:lnTo>
                  <a:pt x="541628" y="1602050"/>
                </a:lnTo>
                <a:lnTo>
                  <a:pt x="557793" y="1603955"/>
                </a:lnTo>
                <a:lnTo>
                  <a:pt x="579981" y="1606494"/>
                </a:lnTo>
                <a:lnTo>
                  <a:pt x="603119" y="1608398"/>
                </a:lnTo>
                <a:lnTo>
                  <a:pt x="625941" y="1610302"/>
                </a:lnTo>
                <a:lnTo>
                  <a:pt x="649713" y="1611572"/>
                </a:lnTo>
                <a:lnTo>
                  <a:pt x="673486" y="1612841"/>
                </a:lnTo>
                <a:lnTo>
                  <a:pt x="697892" y="1613476"/>
                </a:lnTo>
                <a:lnTo>
                  <a:pt x="722933" y="1614111"/>
                </a:lnTo>
                <a:lnTo>
                  <a:pt x="748290" y="1614428"/>
                </a:lnTo>
                <a:lnTo>
                  <a:pt x="775866" y="1614111"/>
                </a:lnTo>
                <a:lnTo>
                  <a:pt x="803442" y="1613476"/>
                </a:lnTo>
                <a:lnTo>
                  <a:pt x="831652" y="1612524"/>
                </a:lnTo>
                <a:lnTo>
                  <a:pt x="859863" y="1611572"/>
                </a:lnTo>
                <a:lnTo>
                  <a:pt x="865568" y="1610937"/>
                </a:lnTo>
                <a:lnTo>
                  <a:pt x="871273" y="1610302"/>
                </a:lnTo>
                <a:lnTo>
                  <a:pt x="876979" y="1609668"/>
                </a:lnTo>
                <a:lnTo>
                  <a:pt x="882367" y="1608398"/>
                </a:lnTo>
                <a:lnTo>
                  <a:pt x="887756" y="1607128"/>
                </a:lnTo>
                <a:lnTo>
                  <a:pt x="892827" y="1605859"/>
                </a:lnTo>
                <a:lnTo>
                  <a:pt x="898215" y="1603955"/>
                </a:lnTo>
                <a:lnTo>
                  <a:pt x="903287" y="1602368"/>
                </a:lnTo>
                <a:lnTo>
                  <a:pt x="903287" y="1788354"/>
                </a:lnTo>
                <a:lnTo>
                  <a:pt x="903287" y="2990915"/>
                </a:lnTo>
                <a:lnTo>
                  <a:pt x="902970" y="2999802"/>
                </a:lnTo>
                <a:lnTo>
                  <a:pt x="902336" y="3008688"/>
                </a:lnTo>
                <a:lnTo>
                  <a:pt x="901068" y="3017258"/>
                </a:lnTo>
                <a:lnTo>
                  <a:pt x="899800" y="3026144"/>
                </a:lnTo>
                <a:lnTo>
                  <a:pt x="897899" y="3034396"/>
                </a:lnTo>
                <a:lnTo>
                  <a:pt x="895363" y="3042331"/>
                </a:lnTo>
                <a:lnTo>
                  <a:pt x="892827" y="3050583"/>
                </a:lnTo>
                <a:lnTo>
                  <a:pt x="889657" y="3058200"/>
                </a:lnTo>
                <a:lnTo>
                  <a:pt x="886171" y="3065817"/>
                </a:lnTo>
                <a:lnTo>
                  <a:pt x="882367" y="3073434"/>
                </a:lnTo>
                <a:lnTo>
                  <a:pt x="878247" y="3080417"/>
                </a:lnTo>
                <a:lnTo>
                  <a:pt x="873809" y="3087716"/>
                </a:lnTo>
                <a:lnTo>
                  <a:pt x="869055" y="3094381"/>
                </a:lnTo>
                <a:lnTo>
                  <a:pt x="863666" y="3101047"/>
                </a:lnTo>
                <a:lnTo>
                  <a:pt x="858278" y="3107394"/>
                </a:lnTo>
                <a:lnTo>
                  <a:pt x="852572" y="3113107"/>
                </a:lnTo>
                <a:lnTo>
                  <a:pt x="846550" y="3118820"/>
                </a:lnTo>
                <a:lnTo>
                  <a:pt x="840527" y="3124215"/>
                </a:lnTo>
                <a:lnTo>
                  <a:pt x="833871" y="3129294"/>
                </a:lnTo>
                <a:lnTo>
                  <a:pt x="827215" y="3134054"/>
                </a:lnTo>
                <a:lnTo>
                  <a:pt x="820242" y="3139132"/>
                </a:lnTo>
                <a:lnTo>
                  <a:pt x="812951" y="3143258"/>
                </a:lnTo>
                <a:lnTo>
                  <a:pt x="805344" y="3147067"/>
                </a:lnTo>
                <a:lnTo>
                  <a:pt x="797737" y="3150241"/>
                </a:lnTo>
                <a:lnTo>
                  <a:pt x="789813" y="3153415"/>
                </a:lnTo>
                <a:lnTo>
                  <a:pt x="781889" y="3156271"/>
                </a:lnTo>
                <a:lnTo>
                  <a:pt x="773647" y="3158493"/>
                </a:lnTo>
                <a:lnTo>
                  <a:pt x="765406" y="3160397"/>
                </a:lnTo>
                <a:lnTo>
                  <a:pt x="757165" y="3161984"/>
                </a:lnTo>
                <a:lnTo>
                  <a:pt x="747973" y="3162936"/>
                </a:lnTo>
                <a:lnTo>
                  <a:pt x="739415" y="3163571"/>
                </a:lnTo>
                <a:lnTo>
                  <a:pt x="730540" y="3163888"/>
                </a:lnTo>
                <a:lnTo>
                  <a:pt x="721665" y="3163571"/>
                </a:lnTo>
                <a:lnTo>
                  <a:pt x="713107" y="3162936"/>
                </a:lnTo>
                <a:lnTo>
                  <a:pt x="704549" y="3161984"/>
                </a:lnTo>
                <a:lnTo>
                  <a:pt x="695673" y="3160397"/>
                </a:lnTo>
                <a:lnTo>
                  <a:pt x="687432" y="3158493"/>
                </a:lnTo>
                <a:lnTo>
                  <a:pt x="679191" y="3156271"/>
                </a:lnTo>
                <a:lnTo>
                  <a:pt x="671267" y="3153415"/>
                </a:lnTo>
                <a:lnTo>
                  <a:pt x="663343" y="3150241"/>
                </a:lnTo>
                <a:lnTo>
                  <a:pt x="655736" y="3147067"/>
                </a:lnTo>
                <a:lnTo>
                  <a:pt x="648446" y="3143258"/>
                </a:lnTo>
                <a:lnTo>
                  <a:pt x="640838" y="3139132"/>
                </a:lnTo>
                <a:lnTo>
                  <a:pt x="633865" y="3134054"/>
                </a:lnTo>
                <a:lnTo>
                  <a:pt x="627209" y="3129294"/>
                </a:lnTo>
                <a:lnTo>
                  <a:pt x="620869" y="3124215"/>
                </a:lnTo>
                <a:lnTo>
                  <a:pt x="614530" y="3118820"/>
                </a:lnTo>
                <a:lnTo>
                  <a:pt x="608508" y="3113107"/>
                </a:lnTo>
                <a:lnTo>
                  <a:pt x="602802" y="3107394"/>
                </a:lnTo>
                <a:lnTo>
                  <a:pt x="597414" y="3101047"/>
                </a:lnTo>
                <a:lnTo>
                  <a:pt x="592342" y="3094381"/>
                </a:lnTo>
                <a:lnTo>
                  <a:pt x="587271" y="3087716"/>
                </a:lnTo>
                <a:lnTo>
                  <a:pt x="582833" y="3080417"/>
                </a:lnTo>
                <a:lnTo>
                  <a:pt x="578713" y="3073434"/>
                </a:lnTo>
                <a:lnTo>
                  <a:pt x="574909" y="3065817"/>
                </a:lnTo>
                <a:lnTo>
                  <a:pt x="571422" y="3058200"/>
                </a:lnTo>
                <a:lnTo>
                  <a:pt x="568253" y="3050583"/>
                </a:lnTo>
                <a:lnTo>
                  <a:pt x="565717" y="3042331"/>
                </a:lnTo>
                <a:lnTo>
                  <a:pt x="563181" y="3034396"/>
                </a:lnTo>
                <a:lnTo>
                  <a:pt x="561280" y="3026144"/>
                </a:lnTo>
                <a:lnTo>
                  <a:pt x="560012" y="3017258"/>
                </a:lnTo>
                <a:lnTo>
                  <a:pt x="558744" y="3008688"/>
                </a:lnTo>
                <a:lnTo>
                  <a:pt x="558110" y="2999802"/>
                </a:lnTo>
                <a:lnTo>
                  <a:pt x="557793" y="2990915"/>
                </a:lnTo>
                <a:lnTo>
                  <a:pt x="557793" y="1896264"/>
                </a:lnTo>
                <a:lnTo>
                  <a:pt x="493132" y="1896264"/>
                </a:lnTo>
                <a:lnTo>
                  <a:pt x="493132" y="2990915"/>
                </a:lnTo>
                <a:lnTo>
                  <a:pt x="493132" y="2999802"/>
                </a:lnTo>
                <a:lnTo>
                  <a:pt x="492181" y="3008688"/>
                </a:lnTo>
                <a:lnTo>
                  <a:pt x="491230" y="3017258"/>
                </a:lnTo>
                <a:lnTo>
                  <a:pt x="489645" y="3026144"/>
                </a:lnTo>
                <a:lnTo>
                  <a:pt x="487743" y="3034396"/>
                </a:lnTo>
                <a:lnTo>
                  <a:pt x="485524" y="3042331"/>
                </a:lnTo>
                <a:lnTo>
                  <a:pt x="482672" y="3050583"/>
                </a:lnTo>
                <a:lnTo>
                  <a:pt x="479502" y="3058200"/>
                </a:lnTo>
                <a:lnTo>
                  <a:pt x="476015" y="3065817"/>
                </a:lnTo>
                <a:lnTo>
                  <a:pt x="472212" y="3073434"/>
                </a:lnTo>
                <a:lnTo>
                  <a:pt x="468091" y="3080417"/>
                </a:lnTo>
                <a:lnTo>
                  <a:pt x="463654" y="3087716"/>
                </a:lnTo>
                <a:lnTo>
                  <a:pt x="458899" y="3094381"/>
                </a:lnTo>
                <a:lnTo>
                  <a:pt x="453828" y="3101047"/>
                </a:lnTo>
                <a:lnTo>
                  <a:pt x="448439" y="3107394"/>
                </a:lnTo>
                <a:lnTo>
                  <a:pt x="442734" y="3113107"/>
                </a:lnTo>
                <a:lnTo>
                  <a:pt x="436711" y="3118820"/>
                </a:lnTo>
                <a:lnTo>
                  <a:pt x="430372" y="3124215"/>
                </a:lnTo>
                <a:lnTo>
                  <a:pt x="423716" y="3129294"/>
                </a:lnTo>
                <a:lnTo>
                  <a:pt x="416742" y="3134054"/>
                </a:lnTo>
                <a:lnTo>
                  <a:pt x="410086" y="3139132"/>
                </a:lnTo>
                <a:lnTo>
                  <a:pt x="402796" y="3143258"/>
                </a:lnTo>
                <a:lnTo>
                  <a:pt x="395189" y="3147067"/>
                </a:lnTo>
                <a:lnTo>
                  <a:pt x="387581" y="3150241"/>
                </a:lnTo>
                <a:lnTo>
                  <a:pt x="379974" y="3153415"/>
                </a:lnTo>
                <a:lnTo>
                  <a:pt x="372050" y="3156271"/>
                </a:lnTo>
                <a:lnTo>
                  <a:pt x="363492" y="3158493"/>
                </a:lnTo>
                <a:lnTo>
                  <a:pt x="355251" y="3160397"/>
                </a:lnTo>
                <a:lnTo>
                  <a:pt x="346693" y="3161984"/>
                </a:lnTo>
                <a:lnTo>
                  <a:pt x="338135" y="3162936"/>
                </a:lnTo>
                <a:lnTo>
                  <a:pt x="329576" y="3163571"/>
                </a:lnTo>
                <a:lnTo>
                  <a:pt x="320701" y="3163888"/>
                </a:lnTo>
                <a:lnTo>
                  <a:pt x="311509" y="3163571"/>
                </a:lnTo>
                <a:lnTo>
                  <a:pt x="302634" y="3162936"/>
                </a:lnTo>
                <a:lnTo>
                  <a:pt x="294076" y="3161984"/>
                </a:lnTo>
                <a:lnTo>
                  <a:pt x="285835" y="3160397"/>
                </a:lnTo>
                <a:lnTo>
                  <a:pt x="277277" y="3158493"/>
                </a:lnTo>
                <a:lnTo>
                  <a:pt x="269353" y="3156271"/>
                </a:lnTo>
                <a:lnTo>
                  <a:pt x="261112" y="3153415"/>
                </a:lnTo>
                <a:lnTo>
                  <a:pt x="253187" y="3150241"/>
                </a:lnTo>
                <a:lnTo>
                  <a:pt x="245580" y="3147067"/>
                </a:lnTo>
                <a:lnTo>
                  <a:pt x="237973" y="3143258"/>
                </a:lnTo>
                <a:lnTo>
                  <a:pt x="231000" y="3139132"/>
                </a:lnTo>
                <a:lnTo>
                  <a:pt x="224026" y="3134054"/>
                </a:lnTo>
                <a:lnTo>
                  <a:pt x="217370" y="3129294"/>
                </a:lnTo>
                <a:lnTo>
                  <a:pt x="210714" y="3124215"/>
                </a:lnTo>
                <a:lnTo>
                  <a:pt x="204057" y="3118820"/>
                </a:lnTo>
                <a:lnTo>
                  <a:pt x="198352" y="3113107"/>
                </a:lnTo>
                <a:lnTo>
                  <a:pt x="192647" y="3107394"/>
                </a:lnTo>
                <a:lnTo>
                  <a:pt x="187258" y="3101047"/>
                </a:lnTo>
                <a:lnTo>
                  <a:pt x="182187" y="3094381"/>
                </a:lnTo>
                <a:lnTo>
                  <a:pt x="177432" y="3087716"/>
                </a:lnTo>
                <a:lnTo>
                  <a:pt x="172678" y="3080417"/>
                </a:lnTo>
                <a:lnTo>
                  <a:pt x="168557" y="3073434"/>
                </a:lnTo>
                <a:lnTo>
                  <a:pt x="164753" y="3065817"/>
                </a:lnTo>
                <a:lnTo>
                  <a:pt x="161584" y="3058200"/>
                </a:lnTo>
                <a:lnTo>
                  <a:pt x="158414" y="3050583"/>
                </a:lnTo>
                <a:lnTo>
                  <a:pt x="155561" y="3042331"/>
                </a:lnTo>
                <a:lnTo>
                  <a:pt x="153343" y="3034396"/>
                </a:lnTo>
                <a:lnTo>
                  <a:pt x="151441" y="3026144"/>
                </a:lnTo>
                <a:lnTo>
                  <a:pt x="149539" y="3017258"/>
                </a:lnTo>
                <a:lnTo>
                  <a:pt x="148588" y="3008688"/>
                </a:lnTo>
                <a:lnTo>
                  <a:pt x="147954" y="2999802"/>
                </a:lnTo>
                <a:lnTo>
                  <a:pt x="147637" y="2990915"/>
                </a:lnTo>
                <a:lnTo>
                  <a:pt x="147637" y="1788354"/>
                </a:lnTo>
                <a:lnTo>
                  <a:pt x="147637" y="1523340"/>
                </a:lnTo>
                <a:lnTo>
                  <a:pt x="147637" y="1454150"/>
                </a:lnTo>
                <a:close/>
                <a:moveTo>
                  <a:pt x="820866" y="720725"/>
                </a:moveTo>
                <a:lnTo>
                  <a:pt x="828172" y="720725"/>
                </a:lnTo>
                <a:lnTo>
                  <a:pt x="835479" y="721361"/>
                </a:lnTo>
                <a:lnTo>
                  <a:pt x="843103" y="721996"/>
                </a:lnTo>
                <a:lnTo>
                  <a:pt x="851045" y="723268"/>
                </a:lnTo>
                <a:lnTo>
                  <a:pt x="858987" y="724539"/>
                </a:lnTo>
                <a:lnTo>
                  <a:pt x="867564" y="726446"/>
                </a:lnTo>
                <a:lnTo>
                  <a:pt x="876141" y="728988"/>
                </a:lnTo>
                <a:lnTo>
                  <a:pt x="884400" y="731530"/>
                </a:lnTo>
                <a:lnTo>
                  <a:pt x="892978" y="734708"/>
                </a:lnTo>
                <a:lnTo>
                  <a:pt x="901555" y="738204"/>
                </a:lnTo>
                <a:lnTo>
                  <a:pt x="910449" y="742018"/>
                </a:lnTo>
                <a:lnTo>
                  <a:pt x="919027" y="746467"/>
                </a:lnTo>
                <a:lnTo>
                  <a:pt x="927921" y="751551"/>
                </a:lnTo>
                <a:lnTo>
                  <a:pt x="936499" y="756954"/>
                </a:lnTo>
                <a:lnTo>
                  <a:pt x="944758" y="762992"/>
                </a:lnTo>
                <a:lnTo>
                  <a:pt x="953018" y="769348"/>
                </a:lnTo>
                <a:lnTo>
                  <a:pt x="961277" y="776022"/>
                </a:lnTo>
                <a:lnTo>
                  <a:pt x="969219" y="783331"/>
                </a:lnTo>
                <a:lnTo>
                  <a:pt x="977478" y="790958"/>
                </a:lnTo>
                <a:lnTo>
                  <a:pt x="985103" y="798903"/>
                </a:lnTo>
                <a:lnTo>
                  <a:pt x="992727" y="807166"/>
                </a:lnTo>
                <a:lnTo>
                  <a:pt x="1000033" y="816382"/>
                </a:lnTo>
                <a:lnTo>
                  <a:pt x="1007022" y="825598"/>
                </a:lnTo>
                <a:lnTo>
                  <a:pt x="1014328" y="835449"/>
                </a:lnTo>
                <a:lnTo>
                  <a:pt x="1021000" y="845619"/>
                </a:lnTo>
                <a:lnTo>
                  <a:pt x="1027988" y="856106"/>
                </a:lnTo>
                <a:lnTo>
                  <a:pt x="1034659" y="867229"/>
                </a:lnTo>
                <a:lnTo>
                  <a:pt x="1041331" y="878987"/>
                </a:lnTo>
                <a:lnTo>
                  <a:pt x="1047366" y="891064"/>
                </a:lnTo>
                <a:lnTo>
                  <a:pt x="1053720" y="903458"/>
                </a:lnTo>
                <a:lnTo>
                  <a:pt x="1059756" y="916487"/>
                </a:lnTo>
                <a:lnTo>
                  <a:pt x="1065474" y="930152"/>
                </a:lnTo>
                <a:lnTo>
                  <a:pt x="1071192" y="944135"/>
                </a:lnTo>
                <a:lnTo>
                  <a:pt x="1076592" y="958754"/>
                </a:lnTo>
                <a:lnTo>
                  <a:pt x="1081993" y="973690"/>
                </a:lnTo>
                <a:lnTo>
                  <a:pt x="1087711" y="989898"/>
                </a:lnTo>
                <a:lnTo>
                  <a:pt x="1092794" y="1006106"/>
                </a:lnTo>
                <a:lnTo>
                  <a:pt x="1097876" y="1022949"/>
                </a:lnTo>
                <a:lnTo>
                  <a:pt x="1102959" y="1040745"/>
                </a:lnTo>
                <a:lnTo>
                  <a:pt x="1107724" y="1059177"/>
                </a:lnTo>
                <a:lnTo>
                  <a:pt x="1112172" y="1077927"/>
                </a:lnTo>
                <a:lnTo>
                  <a:pt x="1116619" y="1097948"/>
                </a:lnTo>
                <a:lnTo>
                  <a:pt x="1121066" y="1117969"/>
                </a:lnTo>
                <a:lnTo>
                  <a:pt x="1125196" y="1139262"/>
                </a:lnTo>
                <a:lnTo>
                  <a:pt x="1129326" y="1161190"/>
                </a:lnTo>
                <a:lnTo>
                  <a:pt x="1133138" y="1183753"/>
                </a:lnTo>
                <a:lnTo>
                  <a:pt x="1136950" y="1207270"/>
                </a:lnTo>
                <a:lnTo>
                  <a:pt x="1140445" y="1231422"/>
                </a:lnTo>
                <a:lnTo>
                  <a:pt x="1143939" y="1256528"/>
                </a:lnTo>
                <a:lnTo>
                  <a:pt x="1147116" y="1282270"/>
                </a:lnTo>
                <a:lnTo>
                  <a:pt x="1150292" y="1308964"/>
                </a:lnTo>
                <a:lnTo>
                  <a:pt x="1152834" y="1336613"/>
                </a:lnTo>
                <a:lnTo>
                  <a:pt x="1155693" y="1364896"/>
                </a:lnTo>
                <a:lnTo>
                  <a:pt x="1157917" y="1394451"/>
                </a:lnTo>
                <a:lnTo>
                  <a:pt x="1160140" y="1424960"/>
                </a:lnTo>
                <a:lnTo>
                  <a:pt x="1162046" y="1456104"/>
                </a:lnTo>
                <a:lnTo>
                  <a:pt x="1163952" y="1488201"/>
                </a:lnTo>
                <a:lnTo>
                  <a:pt x="1165541" y="1521252"/>
                </a:lnTo>
                <a:lnTo>
                  <a:pt x="1166811" y="1555574"/>
                </a:lnTo>
                <a:lnTo>
                  <a:pt x="1168082" y="1591167"/>
                </a:lnTo>
                <a:lnTo>
                  <a:pt x="1168717" y="1627078"/>
                </a:lnTo>
                <a:lnTo>
                  <a:pt x="1169353" y="1664578"/>
                </a:lnTo>
                <a:lnTo>
                  <a:pt x="1169988" y="1703031"/>
                </a:lnTo>
                <a:lnTo>
                  <a:pt x="1169988" y="1742120"/>
                </a:lnTo>
                <a:lnTo>
                  <a:pt x="1169670" y="1798052"/>
                </a:lnTo>
                <a:lnTo>
                  <a:pt x="1169035" y="1856208"/>
                </a:lnTo>
                <a:lnTo>
                  <a:pt x="1167764" y="1916271"/>
                </a:lnTo>
                <a:lnTo>
                  <a:pt x="1165858" y="1979195"/>
                </a:lnTo>
                <a:lnTo>
                  <a:pt x="1165541" y="1984597"/>
                </a:lnTo>
                <a:lnTo>
                  <a:pt x="1165223" y="1990318"/>
                </a:lnTo>
                <a:lnTo>
                  <a:pt x="1164270" y="1995720"/>
                </a:lnTo>
                <a:lnTo>
                  <a:pt x="1162999" y="2001123"/>
                </a:lnTo>
                <a:lnTo>
                  <a:pt x="1161729" y="2006208"/>
                </a:lnTo>
                <a:lnTo>
                  <a:pt x="1160140" y="2011292"/>
                </a:lnTo>
                <a:lnTo>
                  <a:pt x="1158234" y="2016377"/>
                </a:lnTo>
                <a:lnTo>
                  <a:pt x="1156328" y="2021462"/>
                </a:lnTo>
                <a:lnTo>
                  <a:pt x="1153787" y="2026229"/>
                </a:lnTo>
                <a:lnTo>
                  <a:pt x="1151245" y="2030996"/>
                </a:lnTo>
                <a:lnTo>
                  <a:pt x="1148704" y="2035763"/>
                </a:lnTo>
                <a:lnTo>
                  <a:pt x="1145845" y="2039894"/>
                </a:lnTo>
                <a:lnTo>
                  <a:pt x="1142668" y="2044343"/>
                </a:lnTo>
                <a:lnTo>
                  <a:pt x="1138856" y="2048157"/>
                </a:lnTo>
                <a:lnTo>
                  <a:pt x="1135362" y="2052288"/>
                </a:lnTo>
                <a:lnTo>
                  <a:pt x="1131867" y="2055784"/>
                </a:lnTo>
                <a:lnTo>
                  <a:pt x="1127737" y="2059279"/>
                </a:lnTo>
                <a:lnTo>
                  <a:pt x="1123925" y="2062775"/>
                </a:lnTo>
                <a:lnTo>
                  <a:pt x="1119796" y="2065953"/>
                </a:lnTo>
                <a:lnTo>
                  <a:pt x="1115348" y="2068813"/>
                </a:lnTo>
                <a:lnTo>
                  <a:pt x="1110901" y="2071673"/>
                </a:lnTo>
                <a:lnTo>
                  <a:pt x="1106453" y="2074216"/>
                </a:lnTo>
                <a:lnTo>
                  <a:pt x="1101688" y="2076758"/>
                </a:lnTo>
                <a:lnTo>
                  <a:pt x="1096606" y="2078665"/>
                </a:lnTo>
                <a:lnTo>
                  <a:pt x="1091841" y="2080572"/>
                </a:lnTo>
                <a:lnTo>
                  <a:pt x="1086440" y="2082478"/>
                </a:lnTo>
                <a:lnTo>
                  <a:pt x="1081357" y="2083750"/>
                </a:lnTo>
                <a:lnTo>
                  <a:pt x="1075957" y="2085021"/>
                </a:lnTo>
                <a:lnTo>
                  <a:pt x="1070557" y="2086292"/>
                </a:lnTo>
                <a:lnTo>
                  <a:pt x="1065156" y="2086928"/>
                </a:lnTo>
                <a:lnTo>
                  <a:pt x="1059756" y="2087245"/>
                </a:lnTo>
                <a:lnTo>
                  <a:pt x="1054037" y="2087563"/>
                </a:lnTo>
                <a:lnTo>
                  <a:pt x="1050543" y="2087245"/>
                </a:lnTo>
                <a:lnTo>
                  <a:pt x="1044825" y="2086928"/>
                </a:lnTo>
                <a:lnTo>
                  <a:pt x="1039107" y="2086292"/>
                </a:lnTo>
                <a:lnTo>
                  <a:pt x="1033389" y="2085339"/>
                </a:lnTo>
                <a:lnTo>
                  <a:pt x="1027671" y="2084067"/>
                </a:lnTo>
                <a:lnTo>
                  <a:pt x="1022270" y="2082796"/>
                </a:lnTo>
                <a:lnTo>
                  <a:pt x="1017187" y="2080889"/>
                </a:lnTo>
                <a:lnTo>
                  <a:pt x="1012105" y="2078983"/>
                </a:lnTo>
                <a:lnTo>
                  <a:pt x="1007022" y="2076758"/>
                </a:lnTo>
                <a:lnTo>
                  <a:pt x="1002257" y="2074534"/>
                </a:lnTo>
                <a:lnTo>
                  <a:pt x="997492" y="2071991"/>
                </a:lnTo>
                <a:lnTo>
                  <a:pt x="993044" y="2069131"/>
                </a:lnTo>
                <a:lnTo>
                  <a:pt x="988597" y="2065953"/>
                </a:lnTo>
                <a:lnTo>
                  <a:pt x="984150" y="2062775"/>
                </a:lnTo>
                <a:lnTo>
                  <a:pt x="980020" y="2059279"/>
                </a:lnTo>
                <a:lnTo>
                  <a:pt x="975890" y="2055784"/>
                </a:lnTo>
                <a:lnTo>
                  <a:pt x="972078" y="2051970"/>
                </a:lnTo>
                <a:lnTo>
                  <a:pt x="968584" y="2047839"/>
                </a:lnTo>
                <a:lnTo>
                  <a:pt x="965089" y="2043707"/>
                </a:lnTo>
                <a:lnTo>
                  <a:pt x="961913" y="2039258"/>
                </a:lnTo>
                <a:lnTo>
                  <a:pt x="959053" y="2034809"/>
                </a:lnTo>
                <a:lnTo>
                  <a:pt x="956512" y="2030042"/>
                </a:lnTo>
                <a:lnTo>
                  <a:pt x="953971" y="2025275"/>
                </a:lnTo>
                <a:lnTo>
                  <a:pt x="951429" y="2020508"/>
                </a:lnTo>
                <a:lnTo>
                  <a:pt x="949523" y="2015424"/>
                </a:lnTo>
                <a:lnTo>
                  <a:pt x="947617" y="2010339"/>
                </a:lnTo>
                <a:lnTo>
                  <a:pt x="946029" y="2004936"/>
                </a:lnTo>
                <a:lnTo>
                  <a:pt x="944758" y="1999534"/>
                </a:lnTo>
                <a:lnTo>
                  <a:pt x="943805" y="1994131"/>
                </a:lnTo>
                <a:lnTo>
                  <a:pt x="942852" y="1988729"/>
                </a:lnTo>
                <a:lnTo>
                  <a:pt x="942217" y="1983009"/>
                </a:lnTo>
                <a:lnTo>
                  <a:pt x="942217" y="1977606"/>
                </a:lnTo>
                <a:lnTo>
                  <a:pt x="942217" y="1971568"/>
                </a:lnTo>
                <a:lnTo>
                  <a:pt x="943805" y="1910869"/>
                </a:lnTo>
                <a:lnTo>
                  <a:pt x="945076" y="1852395"/>
                </a:lnTo>
                <a:lnTo>
                  <a:pt x="946029" y="1796145"/>
                </a:lnTo>
                <a:lnTo>
                  <a:pt x="946029" y="1742120"/>
                </a:lnTo>
                <a:lnTo>
                  <a:pt x="946029" y="1699217"/>
                </a:lnTo>
                <a:lnTo>
                  <a:pt x="945393" y="1657268"/>
                </a:lnTo>
                <a:lnTo>
                  <a:pt x="944758" y="1616908"/>
                </a:lnTo>
                <a:lnTo>
                  <a:pt x="943487" y="1577819"/>
                </a:lnTo>
                <a:lnTo>
                  <a:pt x="949523" y="1572735"/>
                </a:lnTo>
                <a:lnTo>
                  <a:pt x="954924" y="1567014"/>
                </a:lnTo>
                <a:lnTo>
                  <a:pt x="960324" y="1561294"/>
                </a:lnTo>
                <a:lnTo>
                  <a:pt x="965089" y="1555256"/>
                </a:lnTo>
                <a:lnTo>
                  <a:pt x="969537" y="1548900"/>
                </a:lnTo>
                <a:lnTo>
                  <a:pt x="973984" y="1542226"/>
                </a:lnTo>
                <a:lnTo>
                  <a:pt x="978114" y="1535235"/>
                </a:lnTo>
                <a:lnTo>
                  <a:pt x="981291" y="1527608"/>
                </a:lnTo>
                <a:lnTo>
                  <a:pt x="984467" y="1520298"/>
                </a:lnTo>
                <a:lnTo>
                  <a:pt x="987009" y="1512989"/>
                </a:lnTo>
                <a:lnTo>
                  <a:pt x="989232" y="1505044"/>
                </a:lnTo>
                <a:lnTo>
                  <a:pt x="991138" y="1497417"/>
                </a:lnTo>
                <a:lnTo>
                  <a:pt x="992409" y="1489154"/>
                </a:lnTo>
                <a:lnTo>
                  <a:pt x="993044" y="1481210"/>
                </a:lnTo>
                <a:lnTo>
                  <a:pt x="993362" y="1472629"/>
                </a:lnTo>
                <a:lnTo>
                  <a:pt x="993362" y="1464049"/>
                </a:lnTo>
                <a:lnTo>
                  <a:pt x="992727" y="1455468"/>
                </a:lnTo>
                <a:lnTo>
                  <a:pt x="991456" y="1446888"/>
                </a:lnTo>
                <a:lnTo>
                  <a:pt x="989550" y="1438625"/>
                </a:lnTo>
                <a:lnTo>
                  <a:pt x="987644" y="1430680"/>
                </a:lnTo>
                <a:lnTo>
                  <a:pt x="984785" y="1422735"/>
                </a:lnTo>
                <a:lnTo>
                  <a:pt x="981926" y="1414790"/>
                </a:lnTo>
                <a:lnTo>
                  <a:pt x="978114" y="1407481"/>
                </a:lnTo>
                <a:lnTo>
                  <a:pt x="973984" y="1400172"/>
                </a:lnTo>
                <a:lnTo>
                  <a:pt x="969854" y="1393180"/>
                </a:lnTo>
                <a:lnTo>
                  <a:pt x="965089" y="1386824"/>
                </a:lnTo>
                <a:lnTo>
                  <a:pt x="960006" y="1380468"/>
                </a:lnTo>
                <a:lnTo>
                  <a:pt x="954606" y="1374430"/>
                </a:lnTo>
                <a:lnTo>
                  <a:pt x="948570" y="1368710"/>
                </a:lnTo>
                <a:lnTo>
                  <a:pt x="942534" y="1362990"/>
                </a:lnTo>
                <a:lnTo>
                  <a:pt x="936181" y="1357905"/>
                </a:lnTo>
                <a:lnTo>
                  <a:pt x="929510" y="1353456"/>
                </a:lnTo>
                <a:lnTo>
                  <a:pt x="927286" y="1329939"/>
                </a:lnTo>
                <a:lnTo>
                  <a:pt x="924427" y="1307058"/>
                </a:lnTo>
                <a:lnTo>
                  <a:pt x="921886" y="1285130"/>
                </a:lnTo>
                <a:lnTo>
                  <a:pt x="918709" y="1264155"/>
                </a:lnTo>
                <a:lnTo>
                  <a:pt x="915850" y="1243499"/>
                </a:lnTo>
                <a:lnTo>
                  <a:pt x="912673" y="1224113"/>
                </a:lnTo>
                <a:lnTo>
                  <a:pt x="909497" y="1205363"/>
                </a:lnTo>
                <a:lnTo>
                  <a:pt x="906320" y="1187249"/>
                </a:lnTo>
                <a:lnTo>
                  <a:pt x="903778" y="1173266"/>
                </a:lnTo>
                <a:lnTo>
                  <a:pt x="903778" y="1340426"/>
                </a:lnTo>
                <a:lnTo>
                  <a:pt x="897743" y="1338519"/>
                </a:lnTo>
                <a:lnTo>
                  <a:pt x="891707" y="1336613"/>
                </a:lnTo>
                <a:lnTo>
                  <a:pt x="885671" y="1335024"/>
                </a:lnTo>
                <a:lnTo>
                  <a:pt x="879635" y="1333753"/>
                </a:lnTo>
                <a:lnTo>
                  <a:pt x="873282" y="1332481"/>
                </a:lnTo>
                <a:lnTo>
                  <a:pt x="866928" y="1331846"/>
                </a:lnTo>
                <a:lnTo>
                  <a:pt x="859940" y="1331210"/>
                </a:lnTo>
                <a:lnTo>
                  <a:pt x="853586" y="1331210"/>
                </a:lnTo>
                <a:lnTo>
                  <a:pt x="846280" y="1331210"/>
                </a:lnTo>
                <a:lnTo>
                  <a:pt x="821501" y="1332481"/>
                </a:lnTo>
                <a:lnTo>
                  <a:pt x="796723" y="1333117"/>
                </a:lnTo>
                <a:lnTo>
                  <a:pt x="772262" y="1333753"/>
                </a:lnTo>
                <a:lnTo>
                  <a:pt x="748119" y="1333753"/>
                </a:lnTo>
                <a:lnTo>
                  <a:pt x="746213" y="1333753"/>
                </a:lnTo>
                <a:lnTo>
                  <a:pt x="729376" y="1333753"/>
                </a:lnTo>
                <a:lnTo>
                  <a:pt x="712539" y="1333435"/>
                </a:lnTo>
                <a:lnTo>
                  <a:pt x="695068" y="1332799"/>
                </a:lnTo>
                <a:lnTo>
                  <a:pt x="678549" y="1331846"/>
                </a:lnTo>
                <a:lnTo>
                  <a:pt x="661712" y="1330575"/>
                </a:lnTo>
                <a:lnTo>
                  <a:pt x="644875" y="1329303"/>
                </a:lnTo>
                <a:lnTo>
                  <a:pt x="628357" y="1327714"/>
                </a:lnTo>
                <a:lnTo>
                  <a:pt x="612155" y="1325808"/>
                </a:lnTo>
                <a:lnTo>
                  <a:pt x="595954" y="1323583"/>
                </a:lnTo>
                <a:lnTo>
                  <a:pt x="579753" y="1321359"/>
                </a:lnTo>
                <a:lnTo>
                  <a:pt x="563869" y="1319134"/>
                </a:lnTo>
                <a:lnTo>
                  <a:pt x="548303" y="1316592"/>
                </a:lnTo>
                <a:lnTo>
                  <a:pt x="517171" y="1310553"/>
                </a:lnTo>
                <a:lnTo>
                  <a:pt x="487628" y="1304515"/>
                </a:lnTo>
                <a:lnTo>
                  <a:pt x="458402" y="1297842"/>
                </a:lnTo>
                <a:lnTo>
                  <a:pt x="430447" y="1290850"/>
                </a:lnTo>
                <a:lnTo>
                  <a:pt x="403444" y="1283541"/>
                </a:lnTo>
                <a:lnTo>
                  <a:pt x="378031" y="1275914"/>
                </a:lnTo>
                <a:lnTo>
                  <a:pt x="353570" y="1268287"/>
                </a:lnTo>
                <a:lnTo>
                  <a:pt x="330697" y="1260342"/>
                </a:lnTo>
                <a:lnTo>
                  <a:pt x="309096" y="1252397"/>
                </a:lnTo>
                <a:lnTo>
                  <a:pt x="289400" y="1244770"/>
                </a:lnTo>
                <a:lnTo>
                  <a:pt x="298930" y="1253033"/>
                </a:lnTo>
                <a:lnTo>
                  <a:pt x="309413" y="1261931"/>
                </a:lnTo>
                <a:lnTo>
                  <a:pt x="315449" y="1266062"/>
                </a:lnTo>
                <a:lnTo>
                  <a:pt x="321485" y="1270193"/>
                </a:lnTo>
                <a:lnTo>
                  <a:pt x="327838" y="1274643"/>
                </a:lnTo>
                <a:lnTo>
                  <a:pt x="334509" y="1278774"/>
                </a:lnTo>
                <a:lnTo>
                  <a:pt x="341816" y="1282905"/>
                </a:lnTo>
                <a:lnTo>
                  <a:pt x="349122" y="1287037"/>
                </a:lnTo>
                <a:lnTo>
                  <a:pt x="356747" y="1291168"/>
                </a:lnTo>
                <a:lnTo>
                  <a:pt x="365006" y="1294982"/>
                </a:lnTo>
                <a:lnTo>
                  <a:pt x="373583" y="1299113"/>
                </a:lnTo>
                <a:lnTo>
                  <a:pt x="382478" y="1302926"/>
                </a:lnTo>
                <a:lnTo>
                  <a:pt x="391373" y="1306740"/>
                </a:lnTo>
                <a:lnTo>
                  <a:pt x="400903" y="1310553"/>
                </a:lnTo>
                <a:lnTo>
                  <a:pt x="410751" y="1314367"/>
                </a:lnTo>
                <a:lnTo>
                  <a:pt x="420916" y="1317863"/>
                </a:lnTo>
                <a:lnTo>
                  <a:pt x="431717" y="1321359"/>
                </a:lnTo>
                <a:lnTo>
                  <a:pt x="442518" y="1324854"/>
                </a:lnTo>
                <a:lnTo>
                  <a:pt x="453954" y="1328032"/>
                </a:lnTo>
                <a:lnTo>
                  <a:pt x="465708" y="1331210"/>
                </a:lnTo>
                <a:lnTo>
                  <a:pt x="477462" y="1334070"/>
                </a:lnTo>
                <a:lnTo>
                  <a:pt x="490487" y="1336930"/>
                </a:lnTo>
                <a:lnTo>
                  <a:pt x="503194" y="1339791"/>
                </a:lnTo>
                <a:lnTo>
                  <a:pt x="516536" y="1342333"/>
                </a:lnTo>
                <a:lnTo>
                  <a:pt x="530196" y="1344875"/>
                </a:lnTo>
                <a:lnTo>
                  <a:pt x="544491" y="1347418"/>
                </a:lnTo>
                <a:lnTo>
                  <a:pt x="558786" y="1349325"/>
                </a:lnTo>
                <a:lnTo>
                  <a:pt x="573717" y="1351549"/>
                </a:lnTo>
                <a:lnTo>
                  <a:pt x="588965" y="1353456"/>
                </a:lnTo>
                <a:lnTo>
                  <a:pt x="605166" y="1355045"/>
                </a:lnTo>
                <a:lnTo>
                  <a:pt x="621050" y="1356634"/>
                </a:lnTo>
                <a:lnTo>
                  <a:pt x="637569" y="1357905"/>
                </a:lnTo>
                <a:lnTo>
                  <a:pt x="655041" y="1358858"/>
                </a:lnTo>
                <a:lnTo>
                  <a:pt x="672513" y="1359812"/>
                </a:lnTo>
                <a:lnTo>
                  <a:pt x="690620" y="1360765"/>
                </a:lnTo>
                <a:lnTo>
                  <a:pt x="709681" y="1361401"/>
                </a:lnTo>
                <a:lnTo>
                  <a:pt x="728741" y="1361719"/>
                </a:lnTo>
                <a:lnTo>
                  <a:pt x="748437" y="1361719"/>
                </a:lnTo>
                <a:lnTo>
                  <a:pt x="770038" y="1361719"/>
                </a:lnTo>
                <a:lnTo>
                  <a:pt x="792275" y="1361083"/>
                </a:lnTo>
                <a:lnTo>
                  <a:pt x="819595" y="1360447"/>
                </a:lnTo>
                <a:lnTo>
                  <a:pt x="847868" y="1359176"/>
                </a:lnTo>
                <a:lnTo>
                  <a:pt x="855175" y="1359176"/>
                </a:lnTo>
                <a:lnTo>
                  <a:pt x="862481" y="1359494"/>
                </a:lnTo>
                <a:lnTo>
                  <a:pt x="870105" y="1360130"/>
                </a:lnTo>
                <a:lnTo>
                  <a:pt x="877094" y="1361401"/>
                </a:lnTo>
                <a:lnTo>
                  <a:pt x="884083" y="1363308"/>
                </a:lnTo>
                <a:lnTo>
                  <a:pt x="890754" y="1365532"/>
                </a:lnTo>
                <a:lnTo>
                  <a:pt x="897425" y="1368392"/>
                </a:lnTo>
                <a:lnTo>
                  <a:pt x="903778" y="1371252"/>
                </a:lnTo>
                <a:lnTo>
                  <a:pt x="911720" y="1375702"/>
                </a:lnTo>
                <a:lnTo>
                  <a:pt x="919027" y="1380786"/>
                </a:lnTo>
                <a:lnTo>
                  <a:pt x="926651" y="1386507"/>
                </a:lnTo>
                <a:lnTo>
                  <a:pt x="933004" y="1392545"/>
                </a:lnTo>
                <a:lnTo>
                  <a:pt x="936499" y="1396040"/>
                </a:lnTo>
                <a:lnTo>
                  <a:pt x="939675" y="1399854"/>
                </a:lnTo>
                <a:lnTo>
                  <a:pt x="942852" y="1403668"/>
                </a:lnTo>
                <a:lnTo>
                  <a:pt x="945711" y="1407799"/>
                </a:lnTo>
                <a:lnTo>
                  <a:pt x="948570" y="1411930"/>
                </a:lnTo>
                <a:lnTo>
                  <a:pt x="951112" y="1416379"/>
                </a:lnTo>
                <a:lnTo>
                  <a:pt x="953335" y="1420828"/>
                </a:lnTo>
                <a:lnTo>
                  <a:pt x="955559" y="1425595"/>
                </a:lnTo>
                <a:lnTo>
                  <a:pt x="957465" y="1430045"/>
                </a:lnTo>
                <a:lnTo>
                  <a:pt x="959371" y="1434811"/>
                </a:lnTo>
                <a:lnTo>
                  <a:pt x="960959" y="1439896"/>
                </a:lnTo>
                <a:lnTo>
                  <a:pt x="962230" y="1444663"/>
                </a:lnTo>
                <a:lnTo>
                  <a:pt x="963183" y="1449748"/>
                </a:lnTo>
                <a:lnTo>
                  <a:pt x="964136" y="1454833"/>
                </a:lnTo>
                <a:lnTo>
                  <a:pt x="964772" y="1460235"/>
                </a:lnTo>
                <a:lnTo>
                  <a:pt x="965089" y="1465638"/>
                </a:lnTo>
                <a:lnTo>
                  <a:pt x="965407" y="1470722"/>
                </a:lnTo>
                <a:lnTo>
                  <a:pt x="965089" y="1475807"/>
                </a:lnTo>
                <a:lnTo>
                  <a:pt x="964772" y="1481210"/>
                </a:lnTo>
                <a:lnTo>
                  <a:pt x="964454" y="1485977"/>
                </a:lnTo>
                <a:lnTo>
                  <a:pt x="963501" y="1491061"/>
                </a:lnTo>
                <a:lnTo>
                  <a:pt x="962548" y="1495828"/>
                </a:lnTo>
                <a:lnTo>
                  <a:pt x="961277" y="1500595"/>
                </a:lnTo>
                <a:lnTo>
                  <a:pt x="960006" y="1505362"/>
                </a:lnTo>
                <a:lnTo>
                  <a:pt x="958418" y="1509811"/>
                </a:lnTo>
                <a:lnTo>
                  <a:pt x="956512" y="1514260"/>
                </a:lnTo>
                <a:lnTo>
                  <a:pt x="954606" y="1518709"/>
                </a:lnTo>
                <a:lnTo>
                  <a:pt x="952382" y="1523159"/>
                </a:lnTo>
                <a:lnTo>
                  <a:pt x="950159" y="1527290"/>
                </a:lnTo>
                <a:lnTo>
                  <a:pt x="947617" y="1531421"/>
                </a:lnTo>
                <a:lnTo>
                  <a:pt x="945076" y="1535553"/>
                </a:lnTo>
                <a:lnTo>
                  <a:pt x="942217" y="1539684"/>
                </a:lnTo>
                <a:lnTo>
                  <a:pt x="938087" y="1544451"/>
                </a:lnTo>
                <a:lnTo>
                  <a:pt x="933957" y="1548900"/>
                </a:lnTo>
                <a:lnTo>
                  <a:pt x="929510" y="1553349"/>
                </a:lnTo>
                <a:lnTo>
                  <a:pt x="925062" y="1557480"/>
                </a:lnTo>
                <a:lnTo>
                  <a:pt x="919662" y="1561294"/>
                </a:lnTo>
                <a:lnTo>
                  <a:pt x="914579" y="1564790"/>
                </a:lnTo>
                <a:lnTo>
                  <a:pt x="909179" y="1568286"/>
                </a:lnTo>
                <a:lnTo>
                  <a:pt x="903778" y="1571146"/>
                </a:lnTo>
                <a:lnTo>
                  <a:pt x="898696" y="1573688"/>
                </a:lnTo>
                <a:lnTo>
                  <a:pt x="893295" y="1575595"/>
                </a:lnTo>
                <a:lnTo>
                  <a:pt x="887895" y="1577502"/>
                </a:lnTo>
                <a:lnTo>
                  <a:pt x="882494" y="1579408"/>
                </a:lnTo>
                <a:lnTo>
                  <a:pt x="876776" y="1580680"/>
                </a:lnTo>
                <a:lnTo>
                  <a:pt x="871058" y="1581633"/>
                </a:lnTo>
                <a:lnTo>
                  <a:pt x="864705" y="1582586"/>
                </a:lnTo>
                <a:lnTo>
                  <a:pt x="858987" y="1582904"/>
                </a:lnTo>
                <a:lnTo>
                  <a:pt x="830396" y="1584175"/>
                </a:lnTo>
                <a:lnTo>
                  <a:pt x="802441" y="1585129"/>
                </a:lnTo>
                <a:lnTo>
                  <a:pt x="775121" y="1585446"/>
                </a:lnTo>
                <a:lnTo>
                  <a:pt x="748437" y="1585764"/>
                </a:lnTo>
                <a:lnTo>
                  <a:pt x="722705" y="1585446"/>
                </a:lnTo>
                <a:lnTo>
                  <a:pt x="697609" y="1585129"/>
                </a:lnTo>
                <a:lnTo>
                  <a:pt x="673148" y="1584175"/>
                </a:lnTo>
                <a:lnTo>
                  <a:pt x="649005" y="1582904"/>
                </a:lnTo>
                <a:lnTo>
                  <a:pt x="625497" y="1581633"/>
                </a:lnTo>
                <a:lnTo>
                  <a:pt x="602307" y="1579726"/>
                </a:lnTo>
                <a:lnTo>
                  <a:pt x="579753" y="1577502"/>
                </a:lnTo>
                <a:lnTo>
                  <a:pt x="557516" y="1575277"/>
                </a:lnTo>
                <a:lnTo>
                  <a:pt x="540997" y="1573052"/>
                </a:lnTo>
                <a:lnTo>
                  <a:pt x="524478" y="1570828"/>
                </a:lnTo>
                <a:lnTo>
                  <a:pt x="508594" y="1568603"/>
                </a:lnTo>
                <a:lnTo>
                  <a:pt x="492710" y="1566061"/>
                </a:lnTo>
                <a:lnTo>
                  <a:pt x="477462" y="1563201"/>
                </a:lnTo>
                <a:lnTo>
                  <a:pt x="462849" y="1560341"/>
                </a:lnTo>
                <a:lnTo>
                  <a:pt x="448236" y="1557163"/>
                </a:lnTo>
                <a:lnTo>
                  <a:pt x="433941" y="1553985"/>
                </a:lnTo>
                <a:lnTo>
                  <a:pt x="419646" y="1550807"/>
                </a:lnTo>
                <a:lnTo>
                  <a:pt x="405668" y="1547311"/>
                </a:lnTo>
                <a:lnTo>
                  <a:pt x="392326" y="1543498"/>
                </a:lnTo>
                <a:lnTo>
                  <a:pt x="378984" y="1539684"/>
                </a:lnTo>
                <a:lnTo>
                  <a:pt x="365641" y="1535553"/>
                </a:lnTo>
                <a:lnTo>
                  <a:pt x="352617" y="1531103"/>
                </a:lnTo>
                <a:lnTo>
                  <a:pt x="340228" y="1526972"/>
                </a:lnTo>
                <a:lnTo>
                  <a:pt x="327838" y="1522205"/>
                </a:lnTo>
                <a:lnTo>
                  <a:pt x="315767" y="1517756"/>
                </a:lnTo>
                <a:lnTo>
                  <a:pt x="303378" y="1512989"/>
                </a:lnTo>
                <a:lnTo>
                  <a:pt x="291624" y="1507904"/>
                </a:lnTo>
                <a:lnTo>
                  <a:pt x="280187" y="1502820"/>
                </a:lnTo>
                <a:lnTo>
                  <a:pt x="265257" y="1495828"/>
                </a:lnTo>
                <a:lnTo>
                  <a:pt x="250009" y="1488201"/>
                </a:lnTo>
                <a:lnTo>
                  <a:pt x="235713" y="1480256"/>
                </a:lnTo>
                <a:lnTo>
                  <a:pt x="221736" y="1471994"/>
                </a:lnTo>
                <a:lnTo>
                  <a:pt x="208076" y="1463731"/>
                </a:lnTo>
                <a:lnTo>
                  <a:pt x="194734" y="1454833"/>
                </a:lnTo>
                <a:lnTo>
                  <a:pt x="182027" y="1445934"/>
                </a:lnTo>
                <a:lnTo>
                  <a:pt x="169637" y="1436718"/>
                </a:lnTo>
                <a:lnTo>
                  <a:pt x="158201" y="1427502"/>
                </a:lnTo>
                <a:lnTo>
                  <a:pt x="146447" y="1417651"/>
                </a:lnTo>
                <a:lnTo>
                  <a:pt x="135964" y="1408434"/>
                </a:lnTo>
                <a:lnTo>
                  <a:pt x="126116" y="1398901"/>
                </a:lnTo>
                <a:lnTo>
                  <a:pt x="116586" y="1389049"/>
                </a:lnTo>
                <a:lnTo>
                  <a:pt x="107374" y="1379197"/>
                </a:lnTo>
                <a:lnTo>
                  <a:pt x="98796" y="1369346"/>
                </a:lnTo>
                <a:lnTo>
                  <a:pt x="89902" y="1358541"/>
                </a:lnTo>
                <a:lnTo>
                  <a:pt x="81960" y="1348371"/>
                </a:lnTo>
                <a:lnTo>
                  <a:pt x="74336" y="1337884"/>
                </a:lnTo>
                <a:lnTo>
                  <a:pt x="64488" y="1323265"/>
                </a:lnTo>
                <a:lnTo>
                  <a:pt x="55593" y="1308011"/>
                </a:lnTo>
                <a:lnTo>
                  <a:pt x="51463" y="1300702"/>
                </a:lnTo>
                <a:lnTo>
                  <a:pt x="47333" y="1293075"/>
                </a:lnTo>
                <a:lnTo>
                  <a:pt x="43521" y="1285448"/>
                </a:lnTo>
                <a:lnTo>
                  <a:pt x="39709" y="1277821"/>
                </a:lnTo>
                <a:lnTo>
                  <a:pt x="34309" y="1266698"/>
                </a:lnTo>
                <a:lnTo>
                  <a:pt x="29544" y="1254939"/>
                </a:lnTo>
                <a:lnTo>
                  <a:pt x="25414" y="1243499"/>
                </a:lnTo>
                <a:lnTo>
                  <a:pt x="21284" y="1232376"/>
                </a:lnTo>
                <a:lnTo>
                  <a:pt x="17790" y="1220935"/>
                </a:lnTo>
                <a:lnTo>
                  <a:pt x="14613" y="1209495"/>
                </a:lnTo>
                <a:lnTo>
                  <a:pt x="11754" y="1197736"/>
                </a:lnTo>
                <a:lnTo>
                  <a:pt x="9213" y="1186295"/>
                </a:lnTo>
                <a:lnTo>
                  <a:pt x="6989" y="1175173"/>
                </a:lnTo>
                <a:lnTo>
                  <a:pt x="5083" y="1163732"/>
                </a:lnTo>
                <a:lnTo>
                  <a:pt x="3495" y="1152609"/>
                </a:lnTo>
                <a:lnTo>
                  <a:pt x="2224" y="1140851"/>
                </a:lnTo>
                <a:lnTo>
                  <a:pt x="1271" y="1129728"/>
                </a:lnTo>
                <a:lnTo>
                  <a:pt x="318" y="1118605"/>
                </a:lnTo>
                <a:lnTo>
                  <a:pt x="0" y="1107800"/>
                </a:lnTo>
                <a:lnTo>
                  <a:pt x="0" y="1096677"/>
                </a:lnTo>
                <a:lnTo>
                  <a:pt x="0" y="1083648"/>
                </a:lnTo>
                <a:lnTo>
                  <a:pt x="636" y="1071254"/>
                </a:lnTo>
                <a:lnTo>
                  <a:pt x="1589" y="1058542"/>
                </a:lnTo>
                <a:lnTo>
                  <a:pt x="2542" y="1046466"/>
                </a:lnTo>
                <a:lnTo>
                  <a:pt x="4130" y="1033754"/>
                </a:lnTo>
                <a:lnTo>
                  <a:pt x="6036" y="1021677"/>
                </a:lnTo>
                <a:lnTo>
                  <a:pt x="7942" y="1009919"/>
                </a:lnTo>
                <a:lnTo>
                  <a:pt x="10483" y="998161"/>
                </a:lnTo>
                <a:lnTo>
                  <a:pt x="13025" y="986720"/>
                </a:lnTo>
                <a:lnTo>
                  <a:pt x="15884" y="974962"/>
                </a:lnTo>
                <a:lnTo>
                  <a:pt x="19061" y="963521"/>
                </a:lnTo>
                <a:lnTo>
                  <a:pt x="22237" y="952716"/>
                </a:lnTo>
                <a:lnTo>
                  <a:pt x="25732" y="941593"/>
                </a:lnTo>
                <a:lnTo>
                  <a:pt x="29544" y="931106"/>
                </a:lnTo>
                <a:lnTo>
                  <a:pt x="33674" y="920301"/>
                </a:lnTo>
                <a:lnTo>
                  <a:pt x="37803" y="910131"/>
                </a:lnTo>
                <a:lnTo>
                  <a:pt x="42568" y="899962"/>
                </a:lnTo>
                <a:lnTo>
                  <a:pt x="47016" y="890110"/>
                </a:lnTo>
                <a:lnTo>
                  <a:pt x="51781" y="880259"/>
                </a:lnTo>
                <a:lnTo>
                  <a:pt x="56864" y="870725"/>
                </a:lnTo>
                <a:lnTo>
                  <a:pt x="61946" y="861191"/>
                </a:lnTo>
                <a:lnTo>
                  <a:pt x="67347" y="851975"/>
                </a:lnTo>
                <a:lnTo>
                  <a:pt x="72747" y="843394"/>
                </a:lnTo>
                <a:lnTo>
                  <a:pt x="78465" y="834496"/>
                </a:lnTo>
                <a:lnTo>
                  <a:pt x="84501" y="826233"/>
                </a:lnTo>
                <a:lnTo>
                  <a:pt x="90537" y="817971"/>
                </a:lnTo>
                <a:lnTo>
                  <a:pt x="97208" y="809390"/>
                </a:lnTo>
                <a:lnTo>
                  <a:pt x="103879" y="801763"/>
                </a:lnTo>
                <a:lnTo>
                  <a:pt x="110550" y="794136"/>
                </a:lnTo>
                <a:lnTo>
                  <a:pt x="117539" y="786827"/>
                </a:lnTo>
                <a:lnTo>
                  <a:pt x="125163" y="779517"/>
                </a:lnTo>
                <a:lnTo>
                  <a:pt x="132470" y="772526"/>
                </a:lnTo>
                <a:lnTo>
                  <a:pt x="141365" y="765534"/>
                </a:lnTo>
                <a:lnTo>
                  <a:pt x="150895" y="758543"/>
                </a:lnTo>
                <a:lnTo>
                  <a:pt x="160743" y="751869"/>
                </a:lnTo>
                <a:lnTo>
                  <a:pt x="166143" y="748373"/>
                </a:lnTo>
                <a:lnTo>
                  <a:pt x="171226" y="745513"/>
                </a:lnTo>
                <a:lnTo>
                  <a:pt x="176944" y="742653"/>
                </a:lnTo>
                <a:lnTo>
                  <a:pt x="182662" y="739793"/>
                </a:lnTo>
                <a:lnTo>
                  <a:pt x="188698" y="737251"/>
                </a:lnTo>
                <a:lnTo>
                  <a:pt x="195051" y="734708"/>
                </a:lnTo>
                <a:lnTo>
                  <a:pt x="201405" y="732484"/>
                </a:lnTo>
                <a:lnTo>
                  <a:pt x="208393" y="730577"/>
                </a:lnTo>
                <a:lnTo>
                  <a:pt x="215382" y="728670"/>
                </a:lnTo>
                <a:lnTo>
                  <a:pt x="222371" y="727081"/>
                </a:lnTo>
                <a:lnTo>
                  <a:pt x="230313" y="725174"/>
                </a:lnTo>
                <a:lnTo>
                  <a:pt x="238255" y="723585"/>
                </a:lnTo>
                <a:lnTo>
                  <a:pt x="246196" y="722632"/>
                </a:lnTo>
                <a:lnTo>
                  <a:pt x="254774" y="722314"/>
                </a:lnTo>
                <a:lnTo>
                  <a:pt x="795452" y="722314"/>
                </a:lnTo>
                <a:lnTo>
                  <a:pt x="797040" y="722314"/>
                </a:lnTo>
                <a:lnTo>
                  <a:pt x="808477" y="721361"/>
                </a:lnTo>
                <a:lnTo>
                  <a:pt x="814830" y="721043"/>
                </a:lnTo>
                <a:lnTo>
                  <a:pt x="820866" y="720725"/>
                </a:lnTo>
                <a:close/>
                <a:moveTo>
                  <a:pt x="517695" y="0"/>
                </a:moveTo>
                <a:lnTo>
                  <a:pt x="525621" y="0"/>
                </a:lnTo>
                <a:lnTo>
                  <a:pt x="533229" y="0"/>
                </a:lnTo>
                <a:lnTo>
                  <a:pt x="541472" y="317"/>
                </a:lnTo>
                <a:lnTo>
                  <a:pt x="549397" y="951"/>
                </a:lnTo>
                <a:lnTo>
                  <a:pt x="557006" y="1586"/>
                </a:lnTo>
                <a:lnTo>
                  <a:pt x="564931" y="2537"/>
                </a:lnTo>
                <a:lnTo>
                  <a:pt x="572857" y="3489"/>
                </a:lnTo>
                <a:lnTo>
                  <a:pt x="580782" y="5075"/>
                </a:lnTo>
                <a:lnTo>
                  <a:pt x="588708" y="6343"/>
                </a:lnTo>
                <a:lnTo>
                  <a:pt x="596633" y="8247"/>
                </a:lnTo>
                <a:lnTo>
                  <a:pt x="604559" y="10150"/>
                </a:lnTo>
                <a:lnTo>
                  <a:pt x="612167" y="12370"/>
                </a:lnTo>
                <a:lnTo>
                  <a:pt x="620093" y="14590"/>
                </a:lnTo>
                <a:lnTo>
                  <a:pt x="627384" y="17128"/>
                </a:lnTo>
                <a:lnTo>
                  <a:pt x="634993" y="19665"/>
                </a:lnTo>
                <a:lnTo>
                  <a:pt x="642284" y="22520"/>
                </a:lnTo>
                <a:lnTo>
                  <a:pt x="649892" y="25374"/>
                </a:lnTo>
                <a:lnTo>
                  <a:pt x="656867" y="28546"/>
                </a:lnTo>
                <a:lnTo>
                  <a:pt x="663841" y="32035"/>
                </a:lnTo>
                <a:lnTo>
                  <a:pt x="670816" y="35524"/>
                </a:lnTo>
                <a:lnTo>
                  <a:pt x="677790" y="39013"/>
                </a:lnTo>
                <a:lnTo>
                  <a:pt x="684447" y="43453"/>
                </a:lnTo>
                <a:lnTo>
                  <a:pt x="697445" y="51383"/>
                </a:lnTo>
                <a:lnTo>
                  <a:pt x="710126" y="59947"/>
                </a:lnTo>
                <a:lnTo>
                  <a:pt x="722173" y="69145"/>
                </a:lnTo>
                <a:lnTo>
                  <a:pt x="733902" y="78978"/>
                </a:lnTo>
                <a:lnTo>
                  <a:pt x="744998" y="89445"/>
                </a:lnTo>
                <a:lnTo>
                  <a:pt x="755460" y="100546"/>
                </a:lnTo>
                <a:lnTo>
                  <a:pt x="765604" y="111647"/>
                </a:lnTo>
                <a:lnTo>
                  <a:pt x="775115" y="123383"/>
                </a:lnTo>
                <a:lnTo>
                  <a:pt x="783992" y="135753"/>
                </a:lnTo>
                <a:lnTo>
                  <a:pt x="792234" y="148123"/>
                </a:lnTo>
                <a:lnTo>
                  <a:pt x="799843" y="161444"/>
                </a:lnTo>
                <a:lnTo>
                  <a:pt x="806817" y="174766"/>
                </a:lnTo>
                <a:lnTo>
                  <a:pt x="813474" y="188405"/>
                </a:lnTo>
                <a:lnTo>
                  <a:pt x="819181" y="202043"/>
                </a:lnTo>
                <a:lnTo>
                  <a:pt x="824253" y="216634"/>
                </a:lnTo>
                <a:lnTo>
                  <a:pt x="828374" y="231224"/>
                </a:lnTo>
                <a:lnTo>
                  <a:pt x="832179" y="245814"/>
                </a:lnTo>
                <a:lnTo>
                  <a:pt x="835032" y="261039"/>
                </a:lnTo>
                <a:lnTo>
                  <a:pt x="837251" y="276263"/>
                </a:lnTo>
                <a:lnTo>
                  <a:pt x="838836" y="291488"/>
                </a:lnTo>
                <a:lnTo>
                  <a:pt x="839153" y="299100"/>
                </a:lnTo>
                <a:lnTo>
                  <a:pt x="839470" y="306713"/>
                </a:lnTo>
                <a:lnTo>
                  <a:pt x="839787" y="314642"/>
                </a:lnTo>
                <a:lnTo>
                  <a:pt x="839470" y="322572"/>
                </a:lnTo>
                <a:lnTo>
                  <a:pt x="839153" y="330501"/>
                </a:lnTo>
                <a:lnTo>
                  <a:pt x="838836" y="338113"/>
                </a:lnTo>
                <a:lnTo>
                  <a:pt x="837885" y="346043"/>
                </a:lnTo>
                <a:lnTo>
                  <a:pt x="837251" y="353972"/>
                </a:lnTo>
                <a:lnTo>
                  <a:pt x="835983" y="361902"/>
                </a:lnTo>
                <a:lnTo>
                  <a:pt x="834715" y="369831"/>
                </a:lnTo>
                <a:lnTo>
                  <a:pt x="833130" y="377761"/>
                </a:lnTo>
                <a:lnTo>
                  <a:pt x="831545" y="385690"/>
                </a:lnTo>
                <a:lnTo>
                  <a:pt x="829642" y="393620"/>
                </a:lnTo>
                <a:lnTo>
                  <a:pt x="827423" y="401232"/>
                </a:lnTo>
                <a:lnTo>
                  <a:pt x="825204" y="408844"/>
                </a:lnTo>
                <a:lnTo>
                  <a:pt x="822668" y="416457"/>
                </a:lnTo>
                <a:lnTo>
                  <a:pt x="819815" y="424069"/>
                </a:lnTo>
                <a:lnTo>
                  <a:pt x="817279" y="431681"/>
                </a:lnTo>
                <a:lnTo>
                  <a:pt x="814108" y="438976"/>
                </a:lnTo>
                <a:lnTo>
                  <a:pt x="810621" y="445954"/>
                </a:lnTo>
                <a:lnTo>
                  <a:pt x="807451" y="452932"/>
                </a:lnTo>
                <a:lnTo>
                  <a:pt x="803964" y="459910"/>
                </a:lnTo>
                <a:lnTo>
                  <a:pt x="800160" y="466571"/>
                </a:lnTo>
                <a:lnTo>
                  <a:pt x="796355" y="473549"/>
                </a:lnTo>
                <a:lnTo>
                  <a:pt x="788430" y="486871"/>
                </a:lnTo>
                <a:lnTo>
                  <a:pt x="779553" y="499241"/>
                </a:lnTo>
                <a:lnTo>
                  <a:pt x="770360" y="511293"/>
                </a:lnTo>
                <a:lnTo>
                  <a:pt x="760532" y="523029"/>
                </a:lnTo>
                <a:lnTo>
                  <a:pt x="750070" y="534130"/>
                </a:lnTo>
                <a:lnTo>
                  <a:pt x="739292" y="544914"/>
                </a:lnTo>
                <a:lnTo>
                  <a:pt x="727879" y="554747"/>
                </a:lnTo>
                <a:lnTo>
                  <a:pt x="716149" y="564262"/>
                </a:lnTo>
                <a:lnTo>
                  <a:pt x="704103" y="573143"/>
                </a:lnTo>
                <a:lnTo>
                  <a:pt x="691422" y="581073"/>
                </a:lnTo>
                <a:lnTo>
                  <a:pt x="678424" y="588685"/>
                </a:lnTo>
                <a:lnTo>
                  <a:pt x="665109" y="596297"/>
                </a:lnTo>
                <a:lnTo>
                  <a:pt x="651477" y="602641"/>
                </a:lnTo>
                <a:lnTo>
                  <a:pt x="637212" y="608350"/>
                </a:lnTo>
                <a:lnTo>
                  <a:pt x="622946" y="613108"/>
                </a:lnTo>
                <a:lnTo>
                  <a:pt x="608680" y="617548"/>
                </a:lnTo>
                <a:lnTo>
                  <a:pt x="594097" y="621355"/>
                </a:lnTo>
                <a:lnTo>
                  <a:pt x="578880" y="624209"/>
                </a:lnTo>
                <a:lnTo>
                  <a:pt x="563663" y="626430"/>
                </a:lnTo>
                <a:lnTo>
                  <a:pt x="548446" y="628015"/>
                </a:lnTo>
                <a:lnTo>
                  <a:pt x="540838" y="628333"/>
                </a:lnTo>
                <a:lnTo>
                  <a:pt x="532595" y="628650"/>
                </a:lnTo>
                <a:lnTo>
                  <a:pt x="524987" y="628650"/>
                </a:lnTo>
                <a:lnTo>
                  <a:pt x="517061" y="628650"/>
                </a:lnTo>
                <a:lnTo>
                  <a:pt x="509453" y="628333"/>
                </a:lnTo>
                <a:lnTo>
                  <a:pt x="501527" y="628015"/>
                </a:lnTo>
                <a:lnTo>
                  <a:pt x="493602" y="627064"/>
                </a:lnTo>
                <a:lnTo>
                  <a:pt x="485993" y="626112"/>
                </a:lnTo>
                <a:lnTo>
                  <a:pt x="477751" y="625161"/>
                </a:lnTo>
                <a:lnTo>
                  <a:pt x="469825" y="623892"/>
                </a:lnTo>
                <a:lnTo>
                  <a:pt x="461900" y="622306"/>
                </a:lnTo>
                <a:lnTo>
                  <a:pt x="453974" y="620720"/>
                </a:lnTo>
                <a:lnTo>
                  <a:pt x="446366" y="618500"/>
                </a:lnTo>
                <a:lnTo>
                  <a:pt x="438440" y="616597"/>
                </a:lnTo>
                <a:lnTo>
                  <a:pt x="430832" y="614377"/>
                </a:lnTo>
                <a:lnTo>
                  <a:pt x="422906" y="611839"/>
                </a:lnTo>
                <a:lnTo>
                  <a:pt x="415615" y="608985"/>
                </a:lnTo>
                <a:lnTo>
                  <a:pt x="408323" y="606130"/>
                </a:lnTo>
                <a:lnTo>
                  <a:pt x="401032" y="603275"/>
                </a:lnTo>
                <a:lnTo>
                  <a:pt x="393741" y="600104"/>
                </a:lnTo>
                <a:lnTo>
                  <a:pt x="386766" y="596615"/>
                </a:lnTo>
                <a:lnTo>
                  <a:pt x="380109" y="593126"/>
                </a:lnTo>
                <a:lnTo>
                  <a:pt x="373134" y="589320"/>
                </a:lnTo>
                <a:lnTo>
                  <a:pt x="366160" y="585513"/>
                </a:lnTo>
                <a:lnTo>
                  <a:pt x="353162" y="577267"/>
                </a:lnTo>
                <a:lnTo>
                  <a:pt x="340481" y="568703"/>
                </a:lnTo>
                <a:lnTo>
                  <a:pt x="328435" y="559505"/>
                </a:lnTo>
                <a:lnTo>
                  <a:pt x="317022" y="549672"/>
                </a:lnTo>
                <a:lnTo>
                  <a:pt x="305609" y="539522"/>
                </a:lnTo>
                <a:lnTo>
                  <a:pt x="295147" y="528421"/>
                </a:lnTo>
                <a:lnTo>
                  <a:pt x="285003" y="517003"/>
                </a:lnTo>
                <a:lnTo>
                  <a:pt x="275809" y="505267"/>
                </a:lnTo>
                <a:lnTo>
                  <a:pt x="266933" y="493214"/>
                </a:lnTo>
                <a:lnTo>
                  <a:pt x="258373" y="480210"/>
                </a:lnTo>
                <a:lnTo>
                  <a:pt x="250765" y="467523"/>
                </a:lnTo>
                <a:lnTo>
                  <a:pt x="243790" y="454201"/>
                </a:lnTo>
                <a:lnTo>
                  <a:pt x="237450" y="440562"/>
                </a:lnTo>
                <a:lnTo>
                  <a:pt x="231744" y="426606"/>
                </a:lnTo>
                <a:lnTo>
                  <a:pt x="226671" y="412016"/>
                </a:lnTo>
                <a:lnTo>
                  <a:pt x="222233" y="397743"/>
                </a:lnTo>
                <a:lnTo>
                  <a:pt x="218746" y="382836"/>
                </a:lnTo>
                <a:lnTo>
                  <a:pt x="215576" y="367611"/>
                </a:lnTo>
                <a:lnTo>
                  <a:pt x="213356" y="352704"/>
                </a:lnTo>
                <a:lnTo>
                  <a:pt x="212088" y="337479"/>
                </a:lnTo>
                <a:lnTo>
                  <a:pt x="211454" y="329549"/>
                </a:lnTo>
                <a:lnTo>
                  <a:pt x="211137" y="321937"/>
                </a:lnTo>
                <a:lnTo>
                  <a:pt x="211137" y="314008"/>
                </a:lnTo>
                <a:lnTo>
                  <a:pt x="211137" y="306078"/>
                </a:lnTo>
                <a:lnTo>
                  <a:pt x="211454" y="298466"/>
                </a:lnTo>
                <a:lnTo>
                  <a:pt x="212088" y="290536"/>
                </a:lnTo>
                <a:lnTo>
                  <a:pt x="212722" y="282607"/>
                </a:lnTo>
                <a:lnTo>
                  <a:pt x="213673" y="274677"/>
                </a:lnTo>
                <a:lnTo>
                  <a:pt x="214941" y="267065"/>
                </a:lnTo>
                <a:lnTo>
                  <a:pt x="216210" y="258818"/>
                </a:lnTo>
                <a:lnTo>
                  <a:pt x="217795" y="250889"/>
                </a:lnTo>
                <a:lnTo>
                  <a:pt x="219380" y="242959"/>
                </a:lnTo>
                <a:lnTo>
                  <a:pt x="221282" y="235347"/>
                </a:lnTo>
                <a:lnTo>
                  <a:pt x="223501" y="227418"/>
                </a:lnTo>
                <a:lnTo>
                  <a:pt x="225720" y="219805"/>
                </a:lnTo>
                <a:lnTo>
                  <a:pt x="228256" y="212193"/>
                </a:lnTo>
                <a:lnTo>
                  <a:pt x="230792" y="204581"/>
                </a:lnTo>
                <a:lnTo>
                  <a:pt x="233646" y="197286"/>
                </a:lnTo>
                <a:lnTo>
                  <a:pt x="236816" y="189990"/>
                </a:lnTo>
                <a:lnTo>
                  <a:pt x="239986" y="182695"/>
                </a:lnTo>
                <a:lnTo>
                  <a:pt x="243156" y="175717"/>
                </a:lnTo>
                <a:lnTo>
                  <a:pt x="246643" y="168739"/>
                </a:lnTo>
                <a:lnTo>
                  <a:pt x="250448" y="162079"/>
                </a:lnTo>
                <a:lnTo>
                  <a:pt x="254252" y="155418"/>
                </a:lnTo>
                <a:lnTo>
                  <a:pt x="262494" y="142096"/>
                </a:lnTo>
                <a:lnTo>
                  <a:pt x="271054" y="129409"/>
                </a:lnTo>
                <a:lnTo>
                  <a:pt x="280565" y="117356"/>
                </a:lnTo>
                <a:lnTo>
                  <a:pt x="290075" y="105938"/>
                </a:lnTo>
                <a:lnTo>
                  <a:pt x="300537" y="94837"/>
                </a:lnTo>
                <a:lnTo>
                  <a:pt x="311315" y="84052"/>
                </a:lnTo>
                <a:lnTo>
                  <a:pt x="322728" y="73903"/>
                </a:lnTo>
                <a:lnTo>
                  <a:pt x="334458" y="64705"/>
                </a:lnTo>
                <a:lnTo>
                  <a:pt x="346822" y="55823"/>
                </a:lnTo>
                <a:lnTo>
                  <a:pt x="359185" y="47577"/>
                </a:lnTo>
                <a:lnTo>
                  <a:pt x="372500" y="39965"/>
                </a:lnTo>
                <a:lnTo>
                  <a:pt x="385815" y="32669"/>
                </a:lnTo>
                <a:lnTo>
                  <a:pt x="399447" y="26326"/>
                </a:lnTo>
                <a:lnTo>
                  <a:pt x="413396" y="20617"/>
                </a:lnTo>
                <a:lnTo>
                  <a:pt x="427662" y="15542"/>
                </a:lnTo>
                <a:lnTo>
                  <a:pt x="442245" y="11101"/>
                </a:lnTo>
                <a:lnTo>
                  <a:pt x="456827" y="7612"/>
                </a:lnTo>
                <a:lnTo>
                  <a:pt x="471727" y="4440"/>
                </a:lnTo>
                <a:lnTo>
                  <a:pt x="487261" y="2220"/>
                </a:lnTo>
                <a:lnTo>
                  <a:pt x="502478" y="951"/>
                </a:lnTo>
                <a:lnTo>
                  <a:pt x="510087" y="317"/>
                </a:lnTo>
                <a:lnTo>
                  <a:pt x="517695" y="0"/>
                </a:lnTo>
                <a:close/>
              </a:path>
            </a:pathLst>
          </a:custGeom>
          <a:solidFill>
            <a:schemeClr val="bg1"/>
          </a:solidFill>
          <a:ln>
            <a:noFill/>
          </a:ln>
        </p:spPr>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1219110">
              <a:defRPr/>
            </a:pPr>
            <a:endParaRPr lang="zh-CN" altLang="en-US" sz="2400">
              <a:solidFill>
                <a:srgbClr val="FFFFFF"/>
              </a:solidFill>
            </a:endParaRPr>
          </a:p>
        </p:txBody>
      </p:sp>
      <p:sp>
        <p:nvSpPr>
          <p:cNvPr id="9" name="文本框 8"/>
          <p:cNvSpPr txBox="1"/>
          <p:nvPr/>
        </p:nvSpPr>
        <p:spPr>
          <a:xfrm>
            <a:off x="3352537" y="1293277"/>
            <a:ext cx="778239"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学生</a:t>
            </a:r>
          </a:p>
        </p:txBody>
      </p:sp>
      <p:sp>
        <p:nvSpPr>
          <p:cNvPr id="32" name="文本框 31"/>
          <p:cNvSpPr txBox="1"/>
          <p:nvPr/>
        </p:nvSpPr>
        <p:spPr>
          <a:xfrm>
            <a:off x="4922325" y="1293277"/>
            <a:ext cx="778239"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老师</a:t>
            </a:r>
          </a:p>
        </p:txBody>
      </p:sp>
      <p:sp>
        <p:nvSpPr>
          <p:cNvPr id="33" name="KSO_Shape"/>
          <p:cNvSpPr>
            <a:spLocks/>
          </p:cNvSpPr>
          <p:nvPr/>
        </p:nvSpPr>
        <p:spPr bwMode="auto">
          <a:xfrm>
            <a:off x="6431950" y="1312460"/>
            <a:ext cx="118164" cy="309893"/>
          </a:xfrm>
          <a:custGeom>
            <a:avLst/>
            <a:gdLst/>
            <a:ahLst/>
            <a:cxnLst/>
            <a:rect l="0" t="0" r="r" b="b"/>
            <a:pathLst>
              <a:path w="1647825" h="1824038">
                <a:moveTo>
                  <a:pt x="984667" y="1001712"/>
                </a:moveTo>
                <a:lnTo>
                  <a:pt x="990761" y="1001712"/>
                </a:lnTo>
                <a:lnTo>
                  <a:pt x="1530189" y="1001712"/>
                </a:lnTo>
                <a:lnTo>
                  <a:pt x="1536548" y="1001712"/>
                </a:lnTo>
                <a:lnTo>
                  <a:pt x="1542377" y="1002243"/>
                </a:lnTo>
                <a:lnTo>
                  <a:pt x="1548206" y="1003040"/>
                </a:lnTo>
                <a:lnTo>
                  <a:pt x="1554034" y="1004102"/>
                </a:lnTo>
                <a:lnTo>
                  <a:pt x="1559598" y="1005429"/>
                </a:lnTo>
                <a:lnTo>
                  <a:pt x="1565427" y="1006757"/>
                </a:lnTo>
                <a:lnTo>
                  <a:pt x="1570726" y="1008615"/>
                </a:lnTo>
                <a:lnTo>
                  <a:pt x="1576025" y="1010739"/>
                </a:lnTo>
                <a:lnTo>
                  <a:pt x="1581059" y="1013129"/>
                </a:lnTo>
                <a:lnTo>
                  <a:pt x="1586358" y="1015518"/>
                </a:lnTo>
                <a:lnTo>
                  <a:pt x="1591392" y="1018439"/>
                </a:lnTo>
                <a:lnTo>
                  <a:pt x="1596161" y="1021359"/>
                </a:lnTo>
                <a:lnTo>
                  <a:pt x="1600665" y="1024545"/>
                </a:lnTo>
                <a:lnTo>
                  <a:pt x="1604904" y="1027997"/>
                </a:lnTo>
                <a:lnTo>
                  <a:pt x="1609143" y="1031713"/>
                </a:lnTo>
                <a:lnTo>
                  <a:pt x="1613382" y="1035430"/>
                </a:lnTo>
                <a:lnTo>
                  <a:pt x="1617356" y="1039413"/>
                </a:lnTo>
                <a:lnTo>
                  <a:pt x="1621065" y="1043661"/>
                </a:lnTo>
                <a:lnTo>
                  <a:pt x="1624510" y="1048174"/>
                </a:lnTo>
                <a:lnTo>
                  <a:pt x="1627689" y="1052422"/>
                </a:lnTo>
                <a:lnTo>
                  <a:pt x="1630869" y="1057201"/>
                </a:lnTo>
                <a:lnTo>
                  <a:pt x="1633518" y="1061980"/>
                </a:lnTo>
                <a:lnTo>
                  <a:pt x="1636167" y="1066759"/>
                </a:lnTo>
                <a:lnTo>
                  <a:pt x="1638552" y="1071804"/>
                </a:lnTo>
                <a:lnTo>
                  <a:pt x="1640671" y="1077379"/>
                </a:lnTo>
                <a:lnTo>
                  <a:pt x="1642526" y="1082689"/>
                </a:lnTo>
                <a:lnTo>
                  <a:pt x="1644116" y="1087999"/>
                </a:lnTo>
                <a:lnTo>
                  <a:pt x="1645441" y="1093840"/>
                </a:lnTo>
                <a:lnTo>
                  <a:pt x="1646500" y="1099416"/>
                </a:lnTo>
                <a:lnTo>
                  <a:pt x="1647295" y="1104991"/>
                </a:lnTo>
                <a:lnTo>
                  <a:pt x="1647560" y="1111098"/>
                </a:lnTo>
                <a:lnTo>
                  <a:pt x="1647825" y="1116673"/>
                </a:lnTo>
                <a:lnTo>
                  <a:pt x="1647560" y="1122780"/>
                </a:lnTo>
                <a:lnTo>
                  <a:pt x="1647295" y="1128621"/>
                </a:lnTo>
                <a:lnTo>
                  <a:pt x="1646500" y="1134196"/>
                </a:lnTo>
                <a:lnTo>
                  <a:pt x="1645441" y="1140037"/>
                </a:lnTo>
                <a:lnTo>
                  <a:pt x="1644116" y="1145613"/>
                </a:lnTo>
                <a:lnTo>
                  <a:pt x="1642526" y="1150923"/>
                </a:lnTo>
                <a:lnTo>
                  <a:pt x="1640671" y="1156498"/>
                </a:lnTo>
                <a:lnTo>
                  <a:pt x="1638552" y="1161543"/>
                </a:lnTo>
                <a:lnTo>
                  <a:pt x="1636167" y="1166587"/>
                </a:lnTo>
                <a:lnTo>
                  <a:pt x="1633518" y="1171632"/>
                </a:lnTo>
                <a:lnTo>
                  <a:pt x="1630869" y="1176411"/>
                </a:lnTo>
                <a:lnTo>
                  <a:pt x="1627689" y="1181190"/>
                </a:lnTo>
                <a:lnTo>
                  <a:pt x="1624510" y="1185703"/>
                </a:lnTo>
                <a:lnTo>
                  <a:pt x="1621065" y="1189951"/>
                </a:lnTo>
                <a:lnTo>
                  <a:pt x="1617356" y="1193934"/>
                </a:lnTo>
                <a:lnTo>
                  <a:pt x="1613382" y="1198182"/>
                </a:lnTo>
                <a:lnTo>
                  <a:pt x="1609143" y="1201899"/>
                </a:lnTo>
                <a:lnTo>
                  <a:pt x="1604904" y="1205616"/>
                </a:lnTo>
                <a:lnTo>
                  <a:pt x="1600665" y="1209067"/>
                </a:lnTo>
                <a:lnTo>
                  <a:pt x="1596161" y="1212253"/>
                </a:lnTo>
                <a:lnTo>
                  <a:pt x="1591392" y="1215174"/>
                </a:lnTo>
                <a:lnTo>
                  <a:pt x="1586358" y="1217829"/>
                </a:lnTo>
                <a:lnTo>
                  <a:pt x="1581059" y="1220484"/>
                </a:lnTo>
                <a:lnTo>
                  <a:pt x="1576025" y="1222608"/>
                </a:lnTo>
                <a:lnTo>
                  <a:pt x="1570726" y="1224732"/>
                </a:lnTo>
                <a:lnTo>
                  <a:pt x="1565427" y="1226590"/>
                </a:lnTo>
                <a:lnTo>
                  <a:pt x="1559598" y="1228183"/>
                </a:lnTo>
                <a:lnTo>
                  <a:pt x="1554034" y="1229511"/>
                </a:lnTo>
                <a:lnTo>
                  <a:pt x="1548206" y="1230573"/>
                </a:lnTo>
                <a:lnTo>
                  <a:pt x="1542377" y="1231369"/>
                </a:lnTo>
                <a:lnTo>
                  <a:pt x="1536548" y="1231635"/>
                </a:lnTo>
                <a:lnTo>
                  <a:pt x="1530189" y="1231900"/>
                </a:lnTo>
                <a:lnTo>
                  <a:pt x="990761" y="1231900"/>
                </a:lnTo>
                <a:lnTo>
                  <a:pt x="984667" y="1231635"/>
                </a:lnTo>
                <a:lnTo>
                  <a:pt x="978838" y="1231369"/>
                </a:lnTo>
                <a:lnTo>
                  <a:pt x="972745" y="1230573"/>
                </a:lnTo>
                <a:lnTo>
                  <a:pt x="967181" y="1229511"/>
                </a:lnTo>
                <a:lnTo>
                  <a:pt x="961352" y="1228183"/>
                </a:lnTo>
                <a:lnTo>
                  <a:pt x="955788" y="1226590"/>
                </a:lnTo>
                <a:lnTo>
                  <a:pt x="950489" y="1224732"/>
                </a:lnTo>
                <a:lnTo>
                  <a:pt x="944925" y="1222608"/>
                </a:lnTo>
                <a:lnTo>
                  <a:pt x="939627" y="1220484"/>
                </a:lnTo>
                <a:lnTo>
                  <a:pt x="934593" y="1217829"/>
                </a:lnTo>
                <a:lnTo>
                  <a:pt x="929824" y="1215174"/>
                </a:lnTo>
                <a:lnTo>
                  <a:pt x="925055" y="1212253"/>
                </a:lnTo>
                <a:lnTo>
                  <a:pt x="920286" y="1209067"/>
                </a:lnTo>
                <a:lnTo>
                  <a:pt x="915781" y="1205616"/>
                </a:lnTo>
                <a:lnTo>
                  <a:pt x="911542" y="1201899"/>
                </a:lnTo>
                <a:lnTo>
                  <a:pt x="907568" y="1198182"/>
                </a:lnTo>
                <a:lnTo>
                  <a:pt x="903594" y="1193934"/>
                </a:lnTo>
                <a:lnTo>
                  <a:pt x="900150" y="1189951"/>
                </a:lnTo>
                <a:lnTo>
                  <a:pt x="896440" y="1185703"/>
                </a:lnTo>
                <a:lnTo>
                  <a:pt x="893261" y="1181190"/>
                </a:lnTo>
                <a:lnTo>
                  <a:pt x="890347" y="1176411"/>
                </a:lnTo>
                <a:lnTo>
                  <a:pt x="887167" y="1171632"/>
                </a:lnTo>
                <a:lnTo>
                  <a:pt x="884783" y="1166587"/>
                </a:lnTo>
                <a:lnTo>
                  <a:pt x="882398" y="1161543"/>
                </a:lnTo>
                <a:lnTo>
                  <a:pt x="880279" y="1156498"/>
                </a:lnTo>
                <a:lnTo>
                  <a:pt x="878689" y="1150923"/>
                </a:lnTo>
                <a:lnTo>
                  <a:pt x="876834" y="1145613"/>
                </a:lnTo>
                <a:lnTo>
                  <a:pt x="875510" y="1140037"/>
                </a:lnTo>
                <a:lnTo>
                  <a:pt x="874450" y="1134196"/>
                </a:lnTo>
                <a:lnTo>
                  <a:pt x="873920" y="1128621"/>
                </a:lnTo>
                <a:lnTo>
                  <a:pt x="873125" y="1122780"/>
                </a:lnTo>
                <a:lnTo>
                  <a:pt x="873125" y="1116673"/>
                </a:lnTo>
                <a:lnTo>
                  <a:pt x="873125" y="1111098"/>
                </a:lnTo>
                <a:lnTo>
                  <a:pt x="873920" y="1104991"/>
                </a:lnTo>
                <a:lnTo>
                  <a:pt x="874450" y="1099416"/>
                </a:lnTo>
                <a:lnTo>
                  <a:pt x="875510" y="1093840"/>
                </a:lnTo>
                <a:lnTo>
                  <a:pt x="876834" y="1087999"/>
                </a:lnTo>
                <a:lnTo>
                  <a:pt x="878689" y="1082689"/>
                </a:lnTo>
                <a:lnTo>
                  <a:pt x="880279" y="1077379"/>
                </a:lnTo>
                <a:lnTo>
                  <a:pt x="882398" y="1071804"/>
                </a:lnTo>
                <a:lnTo>
                  <a:pt x="884783" y="1066759"/>
                </a:lnTo>
                <a:lnTo>
                  <a:pt x="887167" y="1061980"/>
                </a:lnTo>
                <a:lnTo>
                  <a:pt x="890347" y="1057201"/>
                </a:lnTo>
                <a:lnTo>
                  <a:pt x="893261" y="1052422"/>
                </a:lnTo>
                <a:lnTo>
                  <a:pt x="896440" y="1048174"/>
                </a:lnTo>
                <a:lnTo>
                  <a:pt x="900150" y="1043661"/>
                </a:lnTo>
                <a:lnTo>
                  <a:pt x="903594" y="1039413"/>
                </a:lnTo>
                <a:lnTo>
                  <a:pt x="907568" y="1035430"/>
                </a:lnTo>
                <a:lnTo>
                  <a:pt x="911542" y="1031713"/>
                </a:lnTo>
                <a:lnTo>
                  <a:pt x="915781" y="1027997"/>
                </a:lnTo>
                <a:lnTo>
                  <a:pt x="920286" y="1024545"/>
                </a:lnTo>
                <a:lnTo>
                  <a:pt x="925055" y="1021359"/>
                </a:lnTo>
                <a:lnTo>
                  <a:pt x="929824" y="1018439"/>
                </a:lnTo>
                <a:lnTo>
                  <a:pt x="934593" y="1015518"/>
                </a:lnTo>
                <a:lnTo>
                  <a:pt x="939627" y="1013129"/>
                </a:lnTo>
                <a:lnTo>
                  <a:pt x="944925" y="1010739"/>
                </a:lnTo>
                <a:lnTo>
                  <a:pt x="950489" y="1008615"/>
                </a:lnTo>
                <a:lnTo>
                  <a:pt x="955788" y="1006757"/>
                </a:lnTo>
                <a:lnTo>
                  <a:pt x="961352" y="1005429"/>
                </a:lnTo>
                <a:lnTo>
                  <a:pt x="967181" y="1004102"/>
                </a:lnTo>
                <a:lnTo>
                  <a:pt x="972745" y="1003040"/>
                </a:lnTo>
                <a:lnTo>
                  <a:pt x="978838" y="1002243"/>
                </a:lnTo>
                <a:lnTo>
                  <a:pt x="984667" y="1001712"/>
                </a:lnTo>
                <a:close/>
                <a:moveTo>
                  <a:pt x="710407" y="800017"/>
                </a:moveTo>
                <a:lnTo>
                  <a:pt x="719935" y="800017"/>
                </a:lnTo>
                <a:lnTo>
                  <a:pt x="729729" y="800281"/>
                </a:lnTo>
                <a:lnTo>
                  <a:pt x="739522" y="800810"/>
                </a:lnTo>
                <a:lnTo>
                  <a:pt x="749050" y="801604"/>
                </a:lnTo>
                <a:lnTo>
                  <a:pt x="768637" y="803190"/>
                </a:lnTo>
                <a:lnTo>
                  <a:pt x="787694" y="805571"/>
                </a:lnTo>
                <a:lnTo>
                  <a:pt x="806222" y="809009"/>
                </a:lnTo>
                <a:lnTo>
                  <a:pt x="825014" y="812711"/>
                </a:lnTo>
                <a:lnTo>
                  <a:pt x="843806" y="817207"/>
                </a:lnTo>
                <a:lnTo>
                  <a:pt x="862070" y="822232"/>
                </a:lnTo>
                <a:lnTo>
                  <a:pt x="880333" y="828315"/>
                </a:lnTo>
                <a:lnTo>
                  <a:pt x="898331" y="834398"/>
                </a:lnTo>
                <a:lnTo>
                  <a:pt x="916329" y="841538"/>
                </a:lnTo>
                <a:lnTo>
                  <a:pt x="934063" y="849472"/>
                </a:lnTo>
                <a:lnTo>
                  <a:pt x="951532" y="857671"/>
                </a:lnTo>
                <a:lnTo>
                  <a:pt x="968736" y="866663"/>
                </a:lnTo>
                <a:lnTo>
                  <a:pt x="985941" y="875919"/>
                </a:lnTo>
                <a:lnTo>
                  <a:pt x="1002351" y="885969"/>
                </a:lnTo>
                <a:lnTo>
                  <a:pt x="973236" y="888349"/>
                </a:lnTo>
                <a:lnTo>
                  <a:pt x="959208" y="889672"/>
                </a:lnTo>
                <a:lnTo>
                  <a:pt x="946503" y="891258"/>
                </a:lnTo>
                <a:lnTo>
                  <a:pt x="934328" y="892845"/>
                </a:lnTo>
                <a:lnTo>
                  <a:pt x="923476" y="894167"/>
                </a:lnTo>
                <a:lnTo>
                  <a:pt x="913947" y="896019"/>
                </a:lnTo>
                <a:lnTo>
                  <a:pt x="906007" y="897870"/>
                </a:lnTo>
                <a:lnTo>
                  <a:pt x="898596" y="899986"/>
                </a:lnTo>
                <a:lnTo>
                  <a:pt x="890920" y="902630"/>
                </a:lnTo>
                <a:lnTo>
                  <a:pt x="883244" y="905540"/>
                </a:lnTo>
                <a:lnTo>
                  <a:pt x="875304" y="909242"/>
                </a:lnTo>
                <a:lnTo>
                  <a:pt x="867628" y="912945"/>
                </a:lnTo>
                <a:lnTo>
                  <a:pt x="859952" y="917176"/>
                </a:lnTo>
                <a:lnTo>
                  <a:pt x="851747" y="921937"/>
                </a:lnTo>
                <a:lnTo>
                  <a:pt x="844071" y="926962"/>
                </a:lnTo>
                <a:lnTo>
                  <a:pt x="836131" y="932251"/>
                </a:lnTo>
                <a:lnTo>
                  <a:pt x="828455" y="938334"/>
                </a:lnTo>
                <a:lnTo>
                  <a:pt x="820779" y="944416"/>
                </a:lnTo>
                <a:lnTo>
                  <a:pt x="813368" y="951028"/>
                </a:lnTo>
                <a:lnTo>
                  <a:pt x="805957" y="958169"/>
                </a:lnTo>
                <a:lnTo>
                  <a:pt x="798811" y="965574"/>
                </a:lnTo>
                <a:lnTo>
                  <a:pt x="791929" y="973244"/>
                </a:lnTo>
                <a:lnTo>
                  <a:pt x="785312" y="981442"/>
                </a:lnTo>
                <a:lnTo>
                  <a:pt x="778695" y="989641"/>
                </a:lnTo>
                <a:lnTo>
                  <a:pt x="772607" y="998368"/>
                </a:lnTo>
                <a:lnTo>
                  <a:pt x="766784" y="1007360"/>
                </a:lnTo>
                <a:lnTo>
                  <a:pt x="761490" y="1016881"/>
                </a:lnTo>
                <a:lnTo>
                  <a:pt x="756197" y="1026402"/>
                </a:lnTo>
                <a:lnTo>
                  <a:pt x="751432" y="1036451"/>
                </a:lnTo>
                <a:lnTo>
                  <a:pt x="747462" y="1046501"/>
                </a:lnTo>
                <a:lnTo>
                  <a:pt x="743492" y="1056815"/>
                </a:lnTo>
                <a:lnTo>
                  <a:pt x="740316" y="1067923"/>
                </a:lnTo>
                <a:lnTo>
                  <a:pt x="737140" y="1079031"/>
                </a:lnTo>
                <a:lnTo>
                  <a:pt x="735287" y="1090138"/>
                </a:lnTo>
                <a:lnTo>
                  <a:pt x="733434" y="1101775"/>
                </a:lnTo>
                <a:lnTo>
                  <a:pt x="732111" y="1113412"/>
                </a:lnTo>
                <a:lnTo>
                  <a:pt x="731846" y="1125577"/>
                </a:lnTo>
                <a:lnTo>
                  <a:pt x="731846" y="1137743"/>
                </a:lnTo>
                <a:lnTo>
                  <a:pt x="732905" y="1150173"/>
                </a:lnTo>
                <a:lnTo>
                  <a:pt x="734228" y="1162867"/>
                </a:lnTo>
                <a:lnTo>
                  <a:pt x="736346" y="1174768"/>
                </a:lnTo>
                <a:lnTo>
                  <a:pt x="738992" y="1186405"/>
                </a:lnTo>
                <a:lnTo>
                  <a:pt x="742433" y="1197513"/>
                </a:lnTo>
                <a:lnTo>
                  <a:pt x="745874" y="1208620"/>
                </a:lnTo>
                <a:lnTo>
                  <a:pt x="750109" y="1219199"/>
                </a:lnTo>
                <a:lnTo>
                  <a:pt x="754873" y="1229513"/>
                </a:lnTo>
                <a:lnTo>
                  <a:pt x="759902" y="1239299"/>
                </a:lnTo>
                <a:lnTo>
                  <a:pt x="765461" y="1248555"/>
                </a:lnTo>
                <a:lnTo>
                  <a:pt x="771548" y="1257547"/>
                </a:lnTo>
                <a:lnTo>
                  <a:pt x="778165" y="1266274"/>
                </a:lnTo>
                <a:lnTo>
                  <a:pt x="784782" y="1274473"/>
                </a:lnTo>
                <a:lnTo>
                  <a:pt x="791929" y="1282407"/>
                </a:lnTo>
                <a:lnTo>
                  <a:pt x="799605" y="1289812"/>
                </a:lnTo>
                <a:lnTo>
                  <a:pt x="807545" y="1296953"/>
                </a:lnTo>
                <a:lnTo>
                  <a:pt x="815485" y="1303829"/>
                </a:lnTo>
                <a:lnTo>
                  <a:pt x="824220" y="1309912"/>
                </a:lnTo>
                <a:lnTo>
                  <a:pt x="832690" y="1315994"/>
                </a:lnTo>
                <a:lnTo>
                  <a:pt x="841689" y="1321284"/>
                </a:lnTo>
                <a:lnTo>
                  <a:pt x="850953" y="1326573"/>
                </a:lnTo>
                <a:lnTo>
                  <a:pt x="860481" y="1331334"/>
                </a:lnTo>
                <a:lnTo>
                  <a:pt x="870010" y="1335565"/>
                </a:lnTo>
                <a:lnTo>
                  <a:pt x="879803" y="1339532"/>
                </a:lnTo>
                <a:lnTo>
                  <a:pt x="889861" y="1342970"/>
                </a:lnTo>
                <a:lnTo>
                  <a:pt x="899919" y="1346144"/>
                </a:lnTo>
                <a:lnTo>
                  <a:pt x="910242" y="1349053"/>
                </a:lnTo>
                <a:lnTo>
                  <a:pt x="920300" y="1350904"/>
                </a:lnTo>
                <a:lnTo>
                  <a:pt x="930622" y="1353020"/>
                </a:lnTo>
                <a:lnTo>
                  <a:pt x="941209" y="1354607"/>
                </a:lnTo>
                <a:lnTo>
                  <a:pt x="951797" y="1355400"/>
                </a:lnTo>
                <a:lnTo>
                  <a:pt x="962384" y="1356194"/>
                </a:lnTo>
                <a:lnTo>
                  <a:pt x="972707" y="1356458"/>
                </a:lnTo>
                <a:lnTo>
                  <a:pt x="1352790" y="1356458"/>
                </a:lnTo>
                <a:lnTo>
                  <a:pt x="1360466" y="1380260"/>
                </a:lnTo>
                <a:lnTo>
                  <a:pt x="1367877" y="1404327"/>
                </a:lnTo>
                <a:lnTo>
                  <a:pt x="1375023" y="1428658"/>
                </a:lnTo>
                <a:lnTo>
                  <a:pt x="1381640" y="1453253"/>
                </a:lnTo>
                <a:lnTo>
                  <a:pt x="1387728" y="1478378"/>
                </a:lnTo>
                <a:lnTo>
                  <a:pt x="1393286" y="1503502"/>
                </a:lnTo>
                <a:lnTo>
                  <a:pt x="1398315" y="1529156"/>
                </a:lnTo>
                <a:lnTo>
                  <a:pt x="1402815" y="1555074"/>
                </a:lnTo>
                <a:lnTo>
                  <a:pt x="1407049" y="1581256"/>
                </a:lnTo>
                <a:lnTo>
                  <a:pt x="1410490" y="1607703"/>
                </a:lnTo>
                <a:lnTo>
                  <a:pt x="1413667" y="1634414"/>
                </a:lnTo>
                <a:lnTo>
                  <a:pt x="1416313" y="1661126"/>
                </a:lnTo>
                <a:lnTo>
                  <a:pt x="1417901" y="1688366"/>
                </a:lnTo>
                <a:lnTo>
                  <a:pt x="1419490" y="1715606"/>
                </a:lnTo>
                <a:lnTo>
                  <a:pt x="1420284" y="1742846"/>
                </a:lnTo>
                <a:lnTo>
                  <a:pt x="1420813" y="1770880"/>
                </a:lnTo>
                <a:lnTo>
                  <a:pt x="1420284" y="1797327"/>
                </a:lnTo>
                <a:lnTo>
                  <a:pt x="1419490" y="1824038"/>
                </a:lnTo>
                <a:lnTo>
                  <a:pt x="1059" y="1824038"/>
                </a:lnTo>
                <a:lnTo>
                  <a:pt x="265" y="1797327"/>
                </a:lnTo>
                <a:lnTo>
                  <a:pt x="0" y="1770880"/>
                </a:lnTo>
                <a:lnTo>
                  <a:pt x="265" y="1745756"/>
                </a:lnTo>
                <a:lnTo>
                  <a:pt x="794" y="1720896"/>
                </a:lnTo>
                <a:lnTo>
                  <a:pt x="2118" y="1696035"/>
                </a:lnTo>
                <a:lnTo>
                  <a:pt x="3441" y="1671704"/>
                </a:lnTo>
                <a:lnTo>
                  <a:pt x="5559" y="1647109"/>
                </a:lnTo>
                <a:lnTo>
                  <a:pt x="8205" y="1622778"/>
                </a:lnTo>
                <a:lnTo>
                  <a:pt x="11117" y="1598976"/>
                </a:lnTo>
                <a:lnTo>
                  <a:pt x="14293" y="1575173"/>
                </a:lnTo>
                <a:lnTo>
                  <a:pt x="17999" y="1551371"/>
                </a:lnTo>
                <a:lnTo>
                  <a:pt x="22234" y="1528362"/>
                </a:lnTo>
                <a:lnTo>
                  <a:pt x="26998" y="1505089"/>
                </a:lnTo>
                <a:lnTo>
                  <a:pt x="31762" y="1482081"/>
                </a:lnTo>
                <a:lnTo>
                  <a:pt x="37056" y="1459601"/>
                </a:lnTo>
                <a:lnTo>
                  <a:pt x="43143" y="1436856"/>
                </a:lnTo>
                <a:lnTo>
                  <a:pt x="49496" y="1414906"/>
                </a:lnTo>
                <a:lnTo>
                  <a:pt x="55848" y="1392955"/>
                </a:lnTo>
                <a:lnTo>
                  <a:pt x="62730" y="1371268"/>
                </a:lnTo>
                <a:lnTo>
                  <a:pt x="69876" y="1349846"/>
                </a:lnTo>
                <a:lnTo>
                  <a:pt x="77552" y="1328689"/>
                </a:lnTo>
                <a:lnTo>
                  <a:pt x="85757" y="1307796"/>
                </a:lnTo>
                <a:lnTo>
                  <a:pt x="93962" y="1287696"/>
                </a:lnTo>
                <a:lnTo>
                  <a:pt x="102697" y="1267332"/>
                </a:lnTo>
                <a:lnTo>
                  <a:pt x="111961" y="1247497"/>
                </a:lnTo>
                <a:lnTo>
                  <a:pt x="121489" y="1227926"/>
                </a:lnTo>
                <a:lnTo>
                  <a:pt x="131018" y="1208885"/>
                </a:lnTo>
                <a:lnTo>
                  <a:pt x="141076" y="1189843"/>
                </a:lnTo>
                <a:lnTo>
                  <a:pt x="151398" y="1171330"/>
                </a:lnTo>
                <a:lnTo>
                  <a:pt x="162250" y="1153346"/>
                </a:lnTo>
                <a:lnTo>
                  <a:pt x="173102" y="1135363"/>
                </a:lnTo>
                <a:lnTo>
                  <a:pt x="184484" y="1118172"/>
                </a:lnTo>
                <a:lnTo>
                  <a:pt x="196130" y="1100982"/>
                </a:lnTo>
                <a:lnTo>
                  <a:pt x="208040" y="1084320"/>
                </a:lnTo>
                <a:lnTo>
                  <a:pt x="220216" y="1067923"/>
                </a:lnTo>
                <a:lnTo>
                  <a:pt x="232656" y="1052055"/>
                </a:lnTo>
                <a:lnTo>
                  <a:pt x="245625" y="1036716"/>
                </a:lnTo>
                <a:lnTo>
                  <a:pt x="258330" y="1021641"/>
                </a:lnTo>
                <a:lnTo>
                  <a:pt x="271829" y="1006831"/>
                </a:lnTo>
                <a:lnTo>
                  <a:pt x="285327" y="992814"/>
                </a:lnTo>
                <a:lnTo>
                  <a:pt x="299091" y="979062"/>
                </a:lnTo>
                <a:lnTo>
                  <a:pt x="313119" y="965574"/>
                </a:lnTo>
                <a:lnTo>
                  <a:pt x="327412" y="952879"/>
                </a:lnTo>
                <a:lnTo>
                  <a:pt x="341969" y="940714"/>
                </a:lnTo>
                <a:lnTo>
                  <a:pt x="356792" y="928548"/>
                </a:lnTo>
                <a:lnTo>
                  <a:pt x="371614" y="917176"/>
                </a:lnTo>
                <a:lnTo>
                  <a:pt x="386965" y="906069"/>
                </a:lnTo>
                <a:lnTo>
                  <a:pt x="402317" y="895754"/>
                </a:lnTo>
                <a:lnTo>
                  <a:pt x="417933" y="885704"/>
                </a:lnTo>
                <a:lnTo>
                  <a:pt x="434079" y="876184"/>
                </a:lnTo>
                <a:lnTo>
                  <a:pt x="449695" y="867192"/>
                </a:lnTo>
                <a:lnTo>
                  <a:pt x="466105" y="858993"/>
                </a:lnTo>
                <a:lnTo>
                  <a:pt x="482516" y="850795"/>
                </a:lnTo>
                <a:lnTo>
                  <a:pt x="499190" y="843654"/>
                </a:lnTo>
                <a:lnTo>
                  <a:pt x="515865" y="836778"/>
                </a:lnTo>
                <a:lnTo>
                  <a:pt x="532805" y="830695"/>
                </a:lnTo>
                <a:lnTo>
                  <a:pt x="550009" y="824612"/>
                </a:lnTo>
                <a:lnTo>
                  <a:pt x="567214" y="819587"/>
                </a:lnTo>
                <a:lnTo>
                  <a:pt x="584683" y="815091"/>
                </a:lnTo>
                <a:lnTo>
                  <a:pt x="602152" y="811389"/>
                </a:lnTo>
                <a:lnTo>
                  <a:pt x="619885" y="807686"/>
                </a:lnTo>
                <a:lnTo>
                  <a:pt x="637619" y="805042"/>
                </a:lnTo>
                <a:lnTo>
                  <a:pt x="655618" y="802661"/>
                </a:lnTo>
                <a:lnTo>
                  <a:pt x="673881" y="801075"/>
                </a:lnTo>
                <a:lnTo>
                  <a:pt x="692144" y="800281"/>
                </a:lnTo>
                <a:lnTo>
                  <a:pt x="710407" y="800017"/>
                </a:lnTo>
                <a:close/>
                <a:moveTo>
                  <a:pt x="717024" y="0"/>
                </a:moveTo>
                <a:lnTo>
                  <a:pt x="726288" y="265"/>
                </a:lnTo>
                <a:lnTo>
                  <a:pt x="735552" y="529"/>
                </a:lnTo>
                <a:lnTo>
                  <a:pt x="744286" y="1322"/>
                </a:lnTo>
                <a:lnTo>
                  <a:pt x="753550" y="1851"/>
                </a:lnTo>
                <a:lnTo>
                  <a:pt x="762549" y="2909"/>
                </a:lnTo>
                <a:lnTo>
                  <a:pt x="771548" y="4232"/>
                </a:lnTo>
                <a:lnTo>
                  <a:pt x="780547" y="5818"/>
                </a:lnTo>
                <a:lnTo>
                  <a:pt x="789017" y="7141"/>
                </a:lnTo>
                <a:lnTo>
                  <a:pt x="798016" y="8992"/>
                </a:lnTo>
                <a:lnTo>
                  <a:pt x="806751" y="11108"/>
                </a:lnTo>
                <a:lnTo>
                  <a:pt x="814956" y="13488"/>
                </a:lnTo>
                <a:lnTo>
                  <a:pt x="823691" y="15868"/>
                </a:lnTo>
                <a:lnTo>
                  <a:pt x="831896" y="18513"/>
                </a:lnTo>
                <a:lnTo>
                  <a:pt x="840366" y="21422"/>
                </a:lnTo>
                <a:lnTo>
                  <a:pt x="848306" y="24331"/>
                </a:lnTo>
                <a:lnTo>
                  <a:pt x="856511" y="27769"/>
                </a:lnTo>
                <a:lnTo>
                  <a:pt x="864452" y="30943"/>
                </a:lnTo>
                <a:lnTo>
                  <a:pt x="872392" y="34645"/>
                </a:lnTo>
                <a:lnTo>
                  <a:pt x="880068" y="38348"/>
                </a:lnTo>
                <a:lnTo>
                  <a:pt x="888008" y="42315"/>
                </a:lnTo>
                <a:lnTo>
                  <a:pt x="895419" y="46546"/>
                </a:lnTo>
                <a:lnTo>
                  <a:pt x="902831" y="50778"/>
                </a:lnTo>
                <a:lnTo>
                  <a:pt x="910242" y="55274"/>
                </a:lnTo>
                <a:lnTo>
                  <a:pt x="917388" y="59770"/>
                </a:lnTo>
                <a:lnTo>
                  <a:pt x="924534" y="64530"/>
                </a:lnTo>
                <a:lnTo>
                  <a:pt x="931416" y="69555"/>
                </a:lnTo>
                <a:lnTo>
                  <a:pt x="938298" y="74580"/>
                </a:lnTo>
                <a:lnTo>
                  <a:pt x="944915" y="80134"/>
                </a:lnTo>
                <a:lnTo>
                  <a:pt x="951532" y="85423"/>
                </a:lnTo>
                <a:lnTo>
                  <a:pt x="958149" y="90977"/>
                </a:lnTo>
                <a:lnTo>
                  <a:pt x="964501" y="96795"/>
                </a:lnTo>
                <a:lnTo>
                  <a:pt x="970324" y="102614"/>
                </a:lnTo>
                <a:lnTo>
                  <a:pt x="976677" y="108697"/>
                </a:lnTo>
                <a:lnTo>
                  <a:pt x="982235" y="114779"/>
                </a:lnTo>
                <a:lnTo>
                  <a:pt x="987793" y="121127"/>
                </a:lnTo>
                <a:lnTo>
                  <a:pt x="993616" y="127738"/>
                </a:lnTo>
                <a:lnTo>
                  <a:pt x="998910" y="134085"/>
                </a:lnTo>
                <a:lnTo>
                  <a:pt x="1004204" y="140697"/>
                </a:lnTo>
                <a:lnTo>
                  <a:pt x="1009233" y="147573"/>
                </a:lnTo>
                <a:lnTo>
                  <a:pt x="1013997" y="154450"/>
                </a:lnTo>
                <a:lnTo>
                  <a:pt x="1018761" y="161590"/>
                </a:lnTo>
                <a:lnTo>
                  <a:pt x="1023526" y="168731"/>
                </a:lnTo>
                <a:lnTo>
                  <a:pt x="1027760" y="175871"/>
                </a:lnTo>
                <a:lnTo>
                  <a:pt x="1032260" y="183277"/>
                </a:lnTo>
                <a:lnTo>
                  <a:pt x="1036230" y="190682"/>
                </a:lnTo>
                <a:lnTo>
                  <a:pt x="1039936" y="198351"/>
                </a:lnTo>
                <a:lnTo>
                  <a:pt x="1043906" y="206021"/>
                </a:lnTo>
                <a:lnTo>
                  <a:pt x="1047082" y="213955"/>
                </a:lnTo>
                <a:lnTo>
                  <a:pt x="1050523" y="221889"/>
                </a:lnTo>
                <a:lnTo>
                  <a:pt x="1053699" y="229823"/>
                </a:lnTo>
                <a:lnTo>
                  <a:pt x="1056611" y="238022"/>
                </a:lnTo>
                <a:lnTo>
                  <a:pt x="1059258" y="245956"/>
                </a:lnTo>
                <a:lnTo>
                  <a:pt x="1061640" y="254419"/>
                </a:lnTo>
                <a:lnTo>
                  <a:pt x="1064022" y="262617"/>
                </a:lnTo>
                <a:lnTo>
                  <a:pt x="1066139" y="271080"/>
                </a:lnTo>
                <a:lnTo>
                  <a:pt x="1068257" y="279543"/>
                </a:lnTo>
                <a:lnTo>
                  <a:pt x="1069845" y="288271"/>
                </a:lnTo>
                <a:lnTo>
                  <a:pt x="1071168" y="296734"/>
                </a:lnTo>
                <a:lnTo>
                  <a:pt x="1072492" y="305461"/>
                </a:lnTo>
                <a:lnTo>
                  <a:pt x="1073550" y="314453"/>
                </a:lnTo>
                <a:lnTo>
                  <a:pt x="1074344" y="323180"/>
                </a:lnTo>
                <a:lnTo>
                  <a:pt x="1074874" y="332172"/>
                </a:lnTo>
                <a:lnTo>
                  <a:pt x="1075403" y="341164"/>
                </a:lnTo>
                <a:lnTo>
                  <a:pt x="1075403" y="350156"/>
                </a:lnTo>
                <a:lnTo>
                  <a:pt x="1075403" y="359412"/>
                </a:lnTo>
                <a:lnTo>
                  <a:pt x="1074874" y="368140"/>
                </a:lnTo>
                <a:lnTo>
                  <a:pt x="1074344" y="377132"/>
                </a:lnTo>
                <a:lnTo>
                  <a:pt x="1073550" y="385859"/>
                </a:lnTo>
                <a:lnTo>
                  <a:pt x="1072492" y="394587"/>
                </a:lnTo>
                <a:lnTo>
                  <a:pt x="1071168" y="403314"/>
                </a:lnTo>
                <a:lnTo>
                  <a:pt x="1069845" y="412042"/>
                </a:lnTo>
                <a:lnTo>
                  <a:pt x="1068257" y="420505"/>
                </a:lnTo>
                <a:lnTo>
                  <a:pt x="1066139" y="429232"/>
                </a:lnTo>
                <a:lnTo>
                  <a:pt x="1064022" y="437431"/>
                </a:lnTo>
                <a:lnTo>
                  <a:pt x="1061640" y="445894"/>
                </a:lnTo>
                <a:lnTo>
                  <a:pt x="1059258" y="454092"/>
                </a:lnTo>
                <a:lnTo>
                  <a:pt x="1056611" y="462555"/>
                </a:lnTo>
                <a:lnTo>
                  <a:pt x="1053699" y="470489"/>
                </a:lnTo>
                <a:lnTo>
                  <a:pt x="1050523" y="478423"/>
                </a:lnTo>
                <a:lnTo>
                  <a:pt x="1047082" y="486357"/>
                </a:lnTo>
                <a:lnTo>
                  <a:pt x="1043906" y="494027"/>
                </a:lnTo>
                <a:lnTo>
                  <a:pt x="1039936" y="501696"/>
                </a:lnTo>
                <a:lnTo>
                  <a:pt x="1036230" y="509366"/>
                </a:lnTo>
                <a:lnTo>
                  <a:pt x="1032260" y="516771"/>
                </a:lnTo>
                <a:lnTo>
                  <a:pt x="1027760" y="524441"/>
                </a:lnTo>
                <a:lnTo>
                  <a:pt x="1023526" y="531581"/>
                </a:lnTo>
                <a:lnTo>
                  <a:pt x="1018761" y="538722"/>
                </a:lnTo>
                <a:lnTo>
                  <a:pt x="1013997" y="545863"/>
                </a:lnTo>
                <a:lnTo>
                  <a:pt x="1009233" y="552474"/>
                </a:lnTo>
                <a:lnTo>
                  <a:pt x="1004204" y="559351"/>
                </a:lnTo>
                <a:lnTo>
                  <a:pt x="998910" y="566227"/>
                </a:lnTo>
                <a:lnTo>
                  <a:pt x="993616" y="572838"/>
                </a:lnTo>
                <a:lnTo>
                  <a:pt x="987793" y="578921"/>
                </a:lnTo>
                <a:lnTo>
                  <a:pt x="982235" y="585533"/>
                </a:lnTo>
                <a:lnTo>
                  <a:pt x="976677" y="591616"/>
                </a:lnTo>
                <a:lnTo>
                  <a:pt x="970324" y="597434"/>
                </a:lnTo>
                <a:lnTo>
                  <a:pt x="964501" y="603517"/>
                </a:lnTo>
                <a:lnTo>
                  <a:pt x="958149" y="609071"/>
                </a:lnTo>
                <a:lnTo>
                  <a:pt x="951532" y="614624"/>
                </a:lnTo>
                <a:lnTo>
                  <a:pt x="944915" y="620178"/>
                </a:lnTo>
                <a:lnTo>
                  <a:pt x="938298" y="625468"/>
                </a:lnTo>
                <a:lnTo>
                  <a:pt x="931416" y="630493"/>
                </a:lnTo>
                <a:lnTo>
                  <a:pt x="924534" y="635517"/>
                </a:lnTo>
                <a:lnTo>
                  <a:pt x="917388" y="640278"/>
                </a:lnTo>
                <a:lnTo>
                  <a:pt x="910242" y="645038"/>
                </a:lnTo>
                <a:lnTo>
                  <a:pt x="902831" y="649534"/>
                </a:lnTo>
                <a:lnTo>
                  <a:pt x="895419" y="653766"/>
                </a:lnTo>
                <a:lnTo>
                  <a:pt x="888008" y="657733"/>
                </a:lnTo>
                <a:lnTo>
                  <a:pt x="880068" y="661700"/>
                </a:lnTo>
                <a:lnTo>
                  <a:pt x="872392" y="665667"/>
                </a:lnTo>
                <a:lnTo>
                  <a:pt x="864452" y="669105"/>
                </a:lnTo>
                <a:lnTo>
                  <a:pt x="856511" y="672807"/>
                </a:lnTo>
                <a:lnTo>
                  <a:pt x="848306" y="675981"/>
                </a:lnTo>
                <a:lnTo>
                  <a:pt x="840366" y="678890"/>
                </a:lnTo>
                <a:lnTo>
                  <a:pt x="831896" y="681535"/>
                </a:lnTo>
                <a:lnTo>
                  <a:pt x="823691" y="684180"/>
                </a:lnTo>
                <a:lnTo>
                  <a:pt x="814956" y="687089"/>
                </a:lnTo>
                <a:lnTo>
                  <a:pt x="806751" y="688940"/>
                </a:lnTo>
                <a:lnTo>
                  <a:pt x="798016" y="691056"/>
                </a:lnTo>
                <a:lnTo>
                  <a:pt x="789017" y="692907"/>
                </a:lnTo>
                <a:lnTo>
                  <a:pt x="780547" y="694758"/>
                </a:lnTo>
                <a:lnTo>
                  <a:pt x="771548" y="696081"/>
                </a:lnTo>
                <a:lnTo>
                  <a:pt x="762549" y="697403"/>
                </a:lnTo>
                <a:lnTo>
                  <a:pt x="753550" y="698196"/>
                </a:lnTo>
                <a:lnTo>
                  <a:pt x="744286" y="699254"/>
                </a:lnTo>
                <a:lnTo>
                  <a:pt x="735552" y="699783"/>
                </a:lnTo>
                <a:lnTo>
                  <a:pt x="726288" y="700048"/>
                </a:lnTo>
                <a:lnTo>
                  <a:pt x="717024" y="700048"/>
                </a:lnTo>
                <a:lnTo>
                  <a:pt x="707760" y="700048"/>
                </a:lnTo>
                <a:lnTo>
                  <a:pt x="698496" y="699783"/>
                </a:lnTo>
                <a:lnTo>
                  <a:pt x="689232" y="699254"/>
                </a:lnTo>
                <a:lnTo>
                  <a:pt x="680498" y="698196"/>
                </a:lnTo>
                <a:lnTo>
                  <a:pt x="671234" y="697403"/>
                </a:lnTo>
                <a:lnTo>
                  <a:pt x="662235" y="696081"/>
                </a:lnTo>
                <a:lnTo>
                  <a:pt x="653235" y="694758"/>
                </a:lnTo>
                <a:lnTo>
                  <a:pt x="644766" y="692907"/>
                </a:lnTo>
                <a:lnTo>
                  <a:pt x="636031" y="691056"/>
                </a:lnTo>
                <a:lnTo>
                  <a:pt x="627561" y="688940"/>
                </a:lnTo>
                <a:lnTo>
                  <a:pt x="618827" y="687089"/>
                </a:lnTo>
                <a:lnTo>
                  <a:pt x="610092" y="684180"/>
                </a:lnTo>
                <a:lnTo>
                  <a:pt x="601887" y="681535"/>
                </a:lnTo>
                <a:lnTo>
                  <a:pt x="593417" y="678890"/>
                </a:lnTo>
                <a:lnTo>
                  <a:pt x="585477" y="675981"/>
                </a:lnTo>
                <a:lnTo>
                  <a:pt x="577536" y="672807"/>
                </a:lnTo>
                <a:lnTo>
                  <a:pt x="569331" y="669105"/>
                </a:lnTo>
                <a:lnTo>
                  <a:pt x="561391" y="665667"/>
                </a:lnTo>
                <a:lnTo>
                  <a:pt x="553715" y="661700"/>
                </a:lnTo>
                <a:lnTo>
                  <a:pt x="545775" y="657733"/>
                </a:lnTo>
                <a:lnTo>
                  <a:pt x="538363" y="653766"/>
                </a:lnTo>
                <a:lnTo>
                  <a:pt x="530952" y="649534"/>
                </a:lnTo>
                <a:lnTo>
                  <a:pt x="523541" y="645038"/>
                </a:lnTo>
                <a:lnTo>
                  <a:pt x="516395" y="640278"/>
                </a:lnTo>
                <a:lnTo>
                  <a:pt x="509248" y="635517"/>
                </a:lnTo>
                <a:lnTo>
                  <a:pt x="502367" y="630493"/>
                </a:lnTo>
                <a:lnTo>
                  <a:pt x="495485" y="625468"/>
                </a:lnTo>
                <a:lnTo>
                  <a:pt x="488603" y="620178"/>
                </a:lnTo>
                <a:lnTo>
                  <a:pt x="482251" y="614624"/>
                </a:lnTo>
                <a:lnTo>
                  <a:pt x="475898" y="609071"/>
                </a:lnTo>
                <a:lnTo>
                  <a:pt x="469546" y="603517"/>
                </a:lnTo>
                <a:lnTo>
                  <a:pt x="463458" y="597434"/>
                </a:lnTo>
                <a:lnTo>
                  <a:pt x="457371" y="591616"/>
                </a:lnTo>
                <a:lnTo>
                  <a:pt x="451548" y="585533"/>
                </a:lnTo>
                <a:lnTo>
                  <a:pt x="445989" y="578921"/>
                </a:lnTo>
                <a:lnTo>
                  <a:pt x="440166" y="572838"/>
                </a:lnTo>
                <a:lnTo>
                  <a:pt x="434873" y="566227"/>
                </a:lnTo>
                <a:lnTo>
                  <a:pt x="429579" y="559351"/>
                </a:lnTo>
                <a:lnTo>
                  <a:pt x="424550" y="552474"/>
                </a:lnTo>
                <a:lnTo>
                  <a:pt x="419786" y="545863"/>
                </a:lnTo>
                <a:lnTo>
                  <a:pt x="415022" y="538722"/>
                </a:lnTo>
                <a:lnTo>
                  <a:pt x="410257" y="531581"/>
                </a:lnTo>
                <a:lnTo>
                  <a:pt x="406022" y="524441"/>
                </a:lnTo>
                <a:lnTo>
                  <a:pt x="401523" y="516771"/>
                </a:lnTo>
                <a:lnTo>
                  <a:pt x="397553" y="509366"/>
                </a:lnTo>
                <a:lnTo>
                  <a:pt x="393847" y="501696"/>
                </a:lnTo>
                <a:lnTo>
                  <a:pt x="389877" y="494027"/>
                </a:lnTo>
                <a:lnTo>
                  <a:pt x="386701" y="486357"/>
                </a:lnTo>
                <a:lnTo>
                  <a:pt x="383260" y="478423"/>
                </a:lnTo>
                <a:lnTo>
                  <a:pt x="380084" y="470489"/>
                </a:lnTo>
                <a:lnTo>
                  <a:pt x="377172" y="462555"/>
                </a:lnTo>
                <a:lnTo>
                  <a:pt x="374525" y="454092"/>
                </a:lnTo>
                <a:lnTo>
                  <a:pt x="372143" y="445894"/>
                </a:lnTo>
                <a:lnTo>
                  <a:pt x="369761" y="437431"/>
                </a:lnTo>
                <a:lnTo>
                  <a:pt x="367644" y="429232"/>
                </a:lnTo>
                <a:lnTo>
                  <a:pt x="365791" y="420505"/>
                </a:lnTo>
                <a:lnTo>
                  <a:pt x="363938" y="412042"/>
                </a:lnTo>
                <a:lnTo>
                  <a:pt x="362615" y="403314"/>
                </a:lnTo>
                <a:lnTo>
                  <a:pt x="361291" y="394587"/>
                </a:lnTo>
                <a:lnTo>
                  <a:pt x="360232" y="385859"/>
                </a:lnTo>
                <a:lnTo>
                  <a:pt x="359438" y="377132"/>
                </a:lnTo>
                <a:lnTo>
                  <a:pt x="358909" y="368140"/>
                </a:lnTo>
                <a:lnTo>
                  <a:pt x="358380" y="359412"/>
                </a:lnTo>
                <a:lnTo>
                  <a:pt x="358380" y="350156"/>
                </a:lnTo>
                <a:lnTo>
                  <a:pt x="358380" y="341164"/>
                </a:lnTo>
                <a:lnTo>
                  <a:pt x="358909" y="332172"/>
                </a:lnTo>
                <a:lnTo>
                  <a:pt x="359438" y="323180"/>
                </a:lnTo>
                <a:lnTo>
                  <a:pt x="360232" y="314453"/>
                </a:lnTo>
                <a:lnTo>
                  <a:pt x="361291" y="305461"/>
                </a:lnTo>
                <a:lnTo>
                  <a:pt x="362615" y="296734"/>
                </a:lnTo>
                <a:lnTo>
                  <a:pt x="363938" y="288271"/>
                </a:lnTo>
                <a:lnTo>
                  <a:pt x="365791" y="279543"/>
                </a:lnTo>
                <a:lnTo>
                  <a:pt x="367644" y="271080"/>
                </a:lnTo>
                <a:lnTo>
                  <a:pt x="369761" y="262617"/>
                </a:lnTo>
                <a:lnTo>
                  <a:pt x="372143" y="254419"/>
                </a:lnTo>
                <a:lnTo>
                  <a:pt x="374525" y="245956"/>
                </a:lnTo>
                <a:lnTo>
                  <a:pt x="377172" y="238022"/>
                </a:lnTo>
                <a:lnTo>
                  <a:pt x="380084" y="229823"/>
                </a:lnTo>
                <a:lnTo>
                  <a:pt x="383260" y="221889"/>
                </a:lnTo>
                <a:lnTo>
                  <a:pt x="386701" y="213955"/>
                </a:lnTo>
                <a:lnTo>
                  <a:pt x="389877" y="206021"/>
                </a:lnTo>
                <a:lnTo>
                  <a:pt x="393847" y="198351"/>
                </a:lnTo>
                <a:lnTo>
                  <a:pt x="397553" y="190682"/>
                </a:lnTo>
                <a:lnTo>
                  <a:pt x="401523" y="183277"/>
                </a:lnTo>
                <a:lnTo>
                  <a:pt x="406022" y="175871"/>
                </a:lnTo>
                <a:lnTo>
                  <a:pt x="410257" y="168731"/>
                </a:lnTo>
                <a:lnTo>
                  <a:pt x="415022" y="161590"/>
                </a:lnTo>
                <a:lnTo>
                  <a:pt x="419786" y="154450"/>
                </a:lnTo>
                <a:lnTo>
                  <a:pt x="424550" y="147573"/>
                </a:lnTo>
                <a:lnTo>
                  <a:pt x="429579" y="140697"/>
                </a:lnTo>
                <a:lnTo>
                  <a:pt x="434873" y="134085"/>
                </a:lnTo>
                <a:lnTo>
                  <a:pt x="440166" y="127738"/>
                </a:lnTo>
                <a:lnTo>
                  <a:pt x="445989" y="121127"/>
                </a:lnTo>
                <a:lnTo>
                  <a:pt x="451548" y="114779"/>
                </a:lnTo>
                <a:lnTo>
                  <a:pt x="457371" y="108697"/>
                </a:lnTo>
                <a:lnTo>
                  <a:pt x="463458" y="102614"/>
                </a:lnTo>
                <a:lnTo>
                  <a:pt x="469546" y="96795"/>
                </a:lnTo>
                <a:lnTo>
                  <a:pt x="475898" y="90977"/>
                </a:lnTo>
                <a:lnTo>
                  <a:pt x="482251" y="85423"/>
                </a:lnTo>
                <a:lnTo>
                  <a:pt x="488603" y="80134"/>
                </a:lnTo>
                <a:lnTo>
                  <a:pt x="495485" y="74580"/>
                </a:lnTo>
                <a:lnTo>
                  <a:pt x="502367" y="69555"/>
                </a:lnTo>
                <a:lnTo>
                  <a:pt x="509248" y="64530"/>
                </a:lnTo>
                <a:lnTo>
                  <a:pt x="516395" y="59770"/>
                </a:lnTo>
                <a:lnTo>
                  <a:pt x="523541" y="55274"/>
                </a:lnTo>
                <a:lnTo>
                  <a:pt x="530952" y="50778"/>
                </a:lnTo>
                <a:lnTo>
                  <a:pt x="538363" y="46546"/>
                </a:lnTo>
                <a:lnTo>
                  <a:pt x="545775" y="42315"/>
                </a:lnTo>
                <a:lnTo>
                  <a:pt x="553715" y="38348"/>
                </a:lnTo>
                <a:lnTo>
                  <a:pt x="561391" y="34645"/>
                </a:lnTo>
                <a:lnTo>
                  <a:pt x="569331" y="30943"/>
                </a:lnTo>
                <a:lnTo>
                  <a:pt x="577536" y="27769"/>
                </a:lnTo>
                <a:lnTo>
                  <a:pt x="585477" y="24331"/>
                </a:lnTo>
                <a:lnTo>
                  <a:pt x="593417" y="21422"/>
                </a:lnTo>
                <a:lnTo>
                  <a:pt x="601887" y="18513"/>
                </a:lnTo>
                <a:lnTo>
                  <a:pt x="610092" y="15868"/>
                </a:lnTo>
                <a:lnTo>
                  <a:pt x="618827" y="13488"/>
                </a:lnTo>
                <a:lnTo>
                  <a:pt x="627561" y="11108"/>
                </a:lnTo>
                <a:lnTo>
                  <a:pt x="636031" y="8992"/>
                </a:lnTo>
                <a:lnTo>
                  <a:pt x="644766" y="7141"/>
                </a:lnTo>
                <a:lnTo>
                  <a:pt x="653235" y="5818"/>
                </a:lnTo>
                <a:lnTo>
                  <a:pt x="662235" y="4232"/>
                </a:lnTo>
                <a:lnTo>
                  <a:pt x="671234" y="2909"/>
                </a:lnTo>
                <a:lnTo>
                  <a:pt x="680498" y="1851"/>
                </a:lnTo>
                <a:lnTo>
                  <a:pt x="689232" y="1322"/>
                </a:lnTo>
                <a:lnTo>
                  <a:pt x="698496" y="529"/>
                </a:lnTo>
                <a:lnTo>
                  <a:pt x="707760" y="265"/>
                </a:lnTo>
                <a:lnTo>
                  <a:pt x="717024" y="0"/>
                </a:lnTo>
                <a:close/>
              </a:path>
            </a:pathLst>
          </a:custGeom>
          <a:solidFill>
            <a:schemeClr val="bg1"/>
          </a:solidFill>
          <a:ln>
            <a:noFill/>
          </a:ln>
        </p:spPr>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1219110">
              <a:defRPr/>
            </a:pPr>
            <a:endParaRPr lang="zh-CN" altLang="en-US" sz="2400">
              <a:solidFill>
                <a:srgbClr val="FFFFFF"/>
              </a:solidFill>
            </a:endParaRPr>
          </a:p>
        </p:txBody>
      </p:sp>
      <p:sp>
        <p:nvSpPr>
          <p:cNvPr id="34" name="文本框 33"/>
          <p:cNvSpPr txBox="1"/>
          <p:nvPr/>
        </p:nvSpPr>
        <p:spPr>
          <a:xfrm>
            <a:off x="6537406" y="1293276"/>
            <a:ext cx="1133213"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后勤</a:t>
            </a:r>
          </a:p>
        </p:txBody>
      </p:sp>
      <p:sp>
        <p:nvSpPr>
          <p:cNvPr id="36" name="KSO_Shape"/>
          <p:cNvSpPr/>
          <p:nvPr/>
        </p:nvSpPr>
        <p:spPr>
          <a:xfrm>
            <a:off x="4798414" y="1320669"/>
            <a:ext cx="232669" cy="301684"/>
          </a:xfrm>
          <a:custGeom>
            <a:avLst/>
            <a:gdLst>
              <a:gd name="connsiteX0" fmla="*/ 622300 w 1549400"/>
              <a:gd name="connsiteY0" fmla="*/ 644526 h 2651126"/>
              <a:gd name="connsiteX1" fmla="*/ 609600 w 1549400"/>
              <a:gd name="connsiteY1" fmla="*/ 647701 h 2651126"/>
              <a:gd name="connsiteX2" fmla="*/ 596900 w 1549400"/>
              <a:gd name="connsiteY2" fmla="*/ 654051 h 2651126"/>
              <a:gd name="connsiteX3" fmla="*/ 590550 w 1549400"/>
              <a:gd name="connsiteY3" fmla="*/ 666751 h 2651126"/>
              <a:gd name="connsiteX4" fmla="*/ 587375 w 1549400"/>
              <a:gd name="connsiteY4" fmla="*/ 679451 h 2651126"/>
              <a:gd name="connsiteX5" fmla="*/ 590550 w 1549400"/>
              <a:gd name="connsiteY5" fmla="*/ 692151 h 2651126"/>
              <a:gd name="connsiteX6" fmla="*/ 596900 w 1549400"/>
              <a:gd name="connsiteY6" fmla="*/ 704851 h 2651126"/>
              <a:gd name="connsiteX7" fmla="*/ 609600 w 1549400"/>
              <a:gd name="connsiteY7" fmla="*/ 711201 h 2651126"/>
              <a:gd name="connsiteX8" fmla="*/ 610452 w 1549400"/>
              <a:gd name="connsiteY8" fmla="*/ 711414 h 2651126"/>
              <a:gd name="connsiteX9" fmla="*/ 536575 w 1549400"/>
              <a:gd name="connsiteY9" fmla="*/ 1323976 h 2651126"/>
              <a:gd name="connsiteX10" fmla="*/ 622300 w 1549400"/>
              <a:gd name="connsiteY10" fmla="*/ 1416051 h 2651126"/>
              <a:gd name="connsiteX11" fmla="*/ 701675 w 1549400"/>
              <a:gd name="connsiteY11" fmla="*/ 1323976 h 2651126"/>
              <a:gd name="connsiteX12" fmla="*/ 633960 w 1549400"/>
              <a:gd name="connsiteY12" fmla="*/ 711461 h 2651126"/>
              <a:gd name="connsiteX13" fmla="*/ 635000 w 1549400"/>
              <a:gd name="connsiteY13" fmla="*/ 711201 h 2651126"/>
              <a:gd name="connsiteX14" fmla="*/ 647700 w 1549400"/>
              <a:gd name="connsiteY14" fmla="*/ 704851 h 2651126"/>
              <a:gd name="connsiteX15" fmla="*/ 654050 w 1549400"/>
              <a:gd name="connsiteY15" fmla="*/ 692151 h 2651126"/>
              <a:gd name="connsiteX16" fmla="*/ 657225 w 1549400"/>
              <a:gd name="connsiteY16" fmla="*/ 679451 h 2651126"/>
              <a:gd name="connsiteX17" fmla="*/ 654050 w 1549400"/>
              <a:gd name="connsiteY17" fmla="*/ 666751 h 2651126"/>
              <a:gd name="connsiteX18" fmla="*/ 647700 w 1549400"/>
              <a:gd name="connsiteY18" fmla="*/ 654051 h 2651126"/>
              <a:gd name="connsiteX19" fmla="*/ 635000 w 1549400"/>
              <a:gd name="connsiteY19" fmla="*/ 647701 h 2651126"/>
              <a:gd name="connsiteX20" fmla="*/ 1450975 w 1549400"/>
              <a:gd name="connsiteY20" fmla="*/ 76201 h 2651126"/>
              <a:gd name="connsiteX21" fmla="*/ 1470025 w 1549400"/>
              <a:gd name="connsiteY21" fmla="*/ 76201 h 2651126"/>
              <a:gd name="connsiteX22" fmla="*/ 1485900 w 1549400"/>
              <a:gd name="connsiteY22" fmla="*/ 79376 h 2651126"/>
              <a:gd name="connsiteX23" fmla="*/ 1504950 w 1549400"/>
              <a:gd name="connsiteY23" fmla="*/ 88901 h 2651126"/>
              <a:gd name="connsiteX24" fmla="*/ 1517650 w 1549400"/>
              <a:gd name="connsiteY24" fmla="*/ 98426 h 2651126"/>
              <a:gd name="connsiteX25" fmla="*/ 1530350 w 1549400"/>
              <a:gd name="connsiteY25" fmla="*/ 111126 h 2651126"/>
              <a:gd name="connsiteX26" fmla="*/ 1539875 w 1549400"/>
              <a:gd name="connsiteY26" fmla="*/ 127001 h 2651126"/>
              <a:gd name="connsiteX27" fmla="*/ 1546225 w 1549400"/>
              <a:gd name="connsiteY27" fmla="*/ 146051 h 2651126"/>
              <a:gd name="connsiteX28" fmla="*/ 1549400 w 1549400"/>
              <a:gd name="connsiteY28" fmla="*/ 161926 h 2651126"/>
              <a:gd name="connsiteX29" fmla="*/ 1549400 w 1549400"/>
              <a:gd name="connsiteY29" fmla="*/ 180976 h 2651126"/>
              <a:gd name="connsiteX30" fmla="*/ 1546225 w 1549400"/>
              <a:gd name="connsiteY30" fmla="*/ 200026 h 2651126"/>
              <a:gd name="connsiteX31" fmla="*/ 1536700 w 1549400"/>
              <a:gd name="connsiteY31" fmla="*/ 215901 h 2651126"/>
              <a:gd name="connsiteX32" fmla="*/ 1527175 w 1549400"/>
              <a:gd name="connsiteY32" fmla="*/ 228601 h 2651126"/>
              <a:gd name="connsiteX33" fmla="*/ 1514475 w 1549400"/>
              <a:gd name="connsiteY33" fmla="*/ 241301 h 2651126"/>
              <a:gd name="connsiteX34" fmla="*/ 898525 w 1549400"/>
              <a:gd name="connsiteY34" fmla="*/ 833446 h 2651126"/>
              <a:gd name="connsiteX35" fmla="*/ 898525 w 1549400"/>
              <a:gd name="connsiteY35" fmla="*/ 1454151 h 2651126"/>
              <a:gd name="connsiteX36" fmla="*/ 895350 w 1549400"/>
              <a:gd name="connsiteY36" fmla="*/ 1479551 h 2651126"/>
              <a:gd name="connsiteX37" fmla="*/ 892175 w 1549400"/>
              <a:gd name="connsiteY37" fmla="*/ 1501776 h 2651126"/>
              <a:gd name="connsiteX38" fmla="*/ 885825 w 1549400"/>
              <a:gd name="connsiteY38" fmla="*/ 1524001 h 2651126"/>
              <a:gd name="connsiteX39" fmla="*/ 879101 w 1549400"/>
              <a:gd name="connsiteY39" fmla="*/ 1535207 h 2651126"/>
              <a:gd name="connsiteX40" fmla="*/ 879475 w 1549400"/>
              <a:gd name="connsiteY40" fmla="*/ 1536701 h 2651126"/>
              <a:gd name="connsiteX41" fmla="*/ 882650 w 1549400"/>
              <a:gd name="connsiteY41" fmla="*/ 1562101 h 2651126"/>
              <a:gd name="connsiteX42" fmla="*/ 882650 w 1549400"/>
              <a:gd name="connsiteY42" fmla="*/ 2520951 h 2651126"/>
              <a:gd name="connsiteX43" fmla="*/ 879475 w 1549400"/>
              <a:gd name="connsiteY43" fmla="*/ 2546351 h 2651126"/>
              <a:gd name="connsiteX44" fmla="*/ 873125 w 1549400"/>
              <a:gd name="connsiteY44" fmla="*/ 2571751 h 2651126"/>
              <a:gd name="connsiteX45" fmla="*/ 860425 w 1549400"/>
              <a:gd name="connsiteY45" fmla="*/ 2593976 h 2651126"/>
              <a:gd name="connsiteX46" fmla="*/ 844550 w 1549400"/>
              <a:gd name="connsiteY46" fmla="*/ 2613026 h 2651126"/>
              <a:gd name="connsiteX47" fmla="*/ 825500 w 1549400"/>
              <a:gd name="connsiteY47" fmla="*/ 2628901 h 2651126"/>
              <a:gd name="connsiteX48" fmla="*/ 803275 w 1549400"/>
              <a:gd name="connsiteY48" fmla="*/ 2638426 h 2651126"/>
              <a:gd name="connsiteX49" fmla="*/ 781050 w 1549400"/>
              <a:gd name="connsiteY49" fmla="*/ 2647951 h 2651126"/>
              <a:gd name="connsiteX50" fmla="*/ 755650 w 1549400"/>
              <a:gd name="connsiteY50" fmla="*/ 2651126 h 2651126"/>
              <a:gd name="connsiteX51" fmla="*/ 727075 w 1549400"/>
              <a:gd name="connsiteY51" fmla="*/ 2647951 h 2651126"/>
              <a:gd name="connsiteX52" fmla="*/ 704850 w 1549400"/>
              <a:gd name="connsiteY52" fmla="*/ 2638426 h 2651126"/>
              <a:gd name="connsiteX53" fmla="*/ 682625 w 1549400"/>
              <a:gd name="connsiteY53" fmla="*/ 2628901 h 2651126"/>
              <a:gd name="connsiteX54" fmla="*/ 663575 w 1549400"/>
              <a:gd name="connsiteY54" fmla="*/ 2613026 h 2651126"/>
              <a:gd name="connsiteX55" fmla="*/ 647700 w 1549400"/>
              <a:gd name="connsiteY55" fmla="*/ 2593976 h 2651126"/>
              <a:gd name="connsiteX56" fmla="*/ 635000 w 1549400"/>
              <a:gd name="connsiteY56" fmla="*/ 2571751 h 2651126"/>
              <a:gd name="connsiteX57" fmla="*/ 628650 w 1549400"/>
              <a:gd name="connsiteY57" fmla="*/ 2546351 h 2651126"/>
              <a:gd name="connsiteX58" fmla="*/ 625475 w 1549400"/>
              <a:gd name="connsiteY58" fmla="*/ 2520951 h 2651126"/>
              <a:gd name="connsiteX59" fmla="*/ 625475 w 1549400"/>
              <a:gd name="connsiteY59" fmla="*/ 1612901 h 2651126"/>
              <a:gd name="connsiteX60" fmla="*/ 527050 w 1549400"/>
              <a:gd name="connsiteY60" fmla="*/ 1612901 h 2651126"/>
              <a:gd name="connsiteX61" fmla="*/ 527050 w 1549400"/>
              <a:gd name="connsiteY61" fmla="*/ 2520951 h 2651126"/>
              <a:gd name="connsiteX62" fmla="*/ 527050 w 1549400"/>
              <a:gd name="connsiteY62" fmla="*/ 2546351 h 2651126"/>
              <a:gd name="connsiteX63" fmla="*/ 517525 w 1549400"/>
              <a:gd name="connsiteY63" fmla="*/ 2571751 h 2651126"/>
              <a:gd name="connsiteX64" fmla="*/ 504825 w 1549400"/>
              <a:gd name="connsiteY64" fmla="*/ 2593976 h 2651126"/>
              <a:gd name="connsiteX65" fmla="*/ 488950 w 1549400"/>
              <a:gd name="connsiteY65" fmla="*/ 2613026 h 2651126"/>
              <a:gd name="connsiteX66" fmla="*/ 469900 w 1549400"/>
              <a:gd name="connsiteY66" fmla="*/ 2628901 h 2651126"/>
              <a:gd name="connsiteX67" fmla="*/ 450850 w 1549400"/>
              <a:gd name="connsiteY67" fmla="*/ 2638426 h 2651126"/>
              <a:gd name="connsiteX68" fmla="*/ 425450 w 1549400"/>
              <a:gd name="connsiteY68" fmla="*/ 2647951 h 2651126"/>
              <a:gd name="connsiteX69" fmla="*/ 400050 w 1549400"/>
              <a:gd name="connsiteY69" fmla="*/ 2651126 h 2651126"/>
              <a:gd name="connsiteX70" fmla="*/ 374650 w 1549400"/>
              <a:gd name="connsiteY70" fmla="*/ 2647951 h 2651126"/>
              <a:gd name="connsiteX71" fmla="*/ 349250 w 1549400"/>
              <a:gd name="connsiteY71" fmla="*/ 2638426 h 2651126"/>
              <a:gd name="connsiteX72" fmla="*/ 327025 w 1549400"/>
              <a:gd name="connsiteY72" fmla="*/ 2628901 h 2651126"/>
              <a:gd name="connsiteX73" fmla="*/ 307975 w 1549400"/>
              <a:gd name="connsiteY73" fmla="*/ 2613026 h 2651126"/>
              <a:gd name="connsiteX74" fmla="*/ 292100 w 1549400"/>
              <a:gd name="connsiteY74" fmla="*/ 2593976 h 2651126"/>
              <a:gd name="connsiteX75" fmla="*/ 279400 w 1549400"/>
              <a:gd name="connsiteY75" fmla="*/ 2571751 h 2651126"/>
              <a:gd name="connsiteX76" fmla="*/ 273050 w 1549400"/>
              <a:gd name="connsiteY76" fmla="*/ 2546351 h 2651126"/>
              <a:gd name="connsiteX77" fmla="*/ 269875 w 1549400"/>
              <a:gd name="connsiteY77" fmla="*/ 2520951 h 2651126"/>
              <a:gd name="connsiteX78" fmla="*/ 269875 w 1549400"/>
              <a:gd name="connsiteY78" fmla="*/ 1562101 h 2651126"/>
              <a:gd name="connsiteX79" fmla="*/ 273050 w 1549400"/>
              <a:gd name="connsiteY79" fmla="*/ 1536701 h 2651126"/>
              <a:gd name="connsiteX80" fmla="*/ 273424 w 1549400"/>
              <a:gd name="connsiteY80" fmla="*/ 1535207 h 2651126"/>
              <a:gd name="connsiteX81" fmla="*/ 266700 w 1549400"/>
              <a:gd name="connsiteY81" fmla="*/ 1524001 h 2651126"/>
              <a:gd name="connsiteX82" fmla="*/ 260350 w 1549400"/>
              <a:gd name="connsiteY82" fmla="*/ 1501776 h 2651126"/>
              <a:gd name="connsiteX83" fmla="*/ 257175 w 1549400"/>
              <a:gd name="connsiteY83" fmla="*/ 1479551 h 2651126"/>
              <a:gd name="connsiteX84" fmla="*/ 257175 w 1549400"/>
              <a:gd name="connsiteY84" fmla="*/ 1454151 h 2651126"/>
              <a:gd name="connsiteX85" fmla="*/ 257175 w 1549400"/>
              <a:gd name="connsiteY85" fmla="*/ 1027643 h 2651126"/>
              <a:gd name="connsiteX86" fmla="*/ 187325 w 1549400"/>
              <a:gd name="connsiteY86" fmla="*/ 1628776 h 2651126"/>
              <a:gd name="connsiteX87" fmla="*/ 184150 w 1549400"/>
              <a:gd name="connsiteY87" fmla="*/ 1647826 h 2651126"/>
              <a:gd name="connsiteX88" fmla="*/ 177800 w 1549400"/>
              <a:gd name="connsiteY88" fmla="*/ 1663701 h 2651126"/>
              <a:gd name="connsiteX89" fmla="*/ 171450 w 1549400"/>
              <a:gd name="connsiteY89" fmla="*/ 1679576 h 2651126"/>
              <a:gd name="connsiteX90" fmla="*/ 158750 w 1549400"/>
              <a:gd name="connsiteY90" fmla="*/ 1695451 h 2651126"/>
              <a:gd name="connsiteX91" fmla="*/ 146050 w 1549400"/>
              <a:gd name="connsiteY91" fmla="*/ 1704976 h 2651126"/>
              <a:gd name="connsiteX92" fmla="*/ 130175 w 1549400"/>
              <a:gd name="connsiteY92" fmla="*/ 1714501 h 2651126"/>
              <a:gd name="connsiteX93" fmla="*/ 111125 w 1549400"/>
              <a:gd name="connsiteY93" fmla="*/ 1720851 h 2651126"/>
              <a:gd name="connsiteX94" fmla="*/ 92075 w 1549400"/>
              <a:gd name="connsiteY94" fmla="*/ 1720851 h 2651126"/>
              <a:gd name="connsiteX95" fmla="*/ 73025 w 1549400"/>
              <a:gd name="connsiteY95" fmla="*/ 1720851 h 2651126"/>
              <a:gd name="connsiteX96" fmla="*/ 57150 w 1549400"/>
              <a:gd name="connsiteY96" fmla="*/ 1714501 h 2651126"/>
              <a:gd name="connsiteX97" fmla="*/ 41275 w 1549400"/>
              <a:gd name="connsiteY97" fmla="*/ 1704976 h 2651126"/>
              <a:gd name="connsiteX98" fmla="*/ 28575 w 1549400"/>
              <a:gd name="connsiteY98" fmla="*/ 1695451 h 2651126"/>
              <a:gd name="connsiteX99" fmla="*/ 15875 w 1549400"/>
              <a:gd name="connsiteY99" fmla="*/ 1679576 h 2651126"/>
              <a:gd name="connsiteX100" fmla="*/ 9525 w 1549400"/>
              <a:gd name="connsiteY100" fmla="*/ 1663701 h 2651126"/>
              <a:gd name="connsiteX101" fmla="*/ 3175 w 1549400"/>
              <a:gd name="connsiteY101" fmla="*/ 1647826 h 2651126"/>
              <a:gd name="connsiteX102" fmla="*/ 0 w 1549400"/>
              <a:gd name="connsiteY102" fmla="*/ 1628776 h 2651126"/>
              <a:gd name="connsiteX103" fmla="*/ 107950 w 1549400"/>
              <a:gd name="connsiteY103" fmla="*/ 727076 h 2651126"/>
              <a:gd name="connsiteX104" fmla="*/ 107950 w 1549400"/>
              <a:gd name="connsiteY104" fmla="*/ 708026 h 2651126"/>
              <a:gd name="connsiteX105" fmla="*/ 114300 w 1549400"/>
              <a:gd name="connsiteY105" fmla="*/ 692151 h 2651126"/>
              <a:gd name="connsiteX106" fmla="*/ 123825 w 1549400"/>
              <a:gd name="connsiteY106" fmla="*/ 676276 h 2651126"/>
              <a:gd name="connsiteX107" fmla="*/ 127000 w 1549400"/>
              <a:gd name="connsiteY107" fmla="*/ 669926 h 2651126"/>
              <a:gd name="connsiteX108" fmla="*/ 133350 w 1549400"/>
              <a:gd name="connsiteY108" fmla="*/ 660401 h 2651126"/>
              <a:gd name="connsiteX109" fmla="*/ 146050 w 1549400"/>
              <a:gd name="connsiteY109" fmla="*/ 650876 h 2651126"/>
              <a:gd name="connsiteX110" fmla="*/ 158750 w 1549400"/>
              <a:gd name="connsiteY110" fmla="*/ 641351 h 2651126"/>
              <a:gd name="connsiteX111" fmla="*/ 190500 w 1549400"/>
              <a:gd name="connsiteY111" fmla="*/ 625476 h 2651126"/>
              <a:gd name="connsiteX112" fmla="*/ 228600 w 1549400"/>
              <a:gd name="connsiteY112" fmla="*/ 609601 h 2651126"/>
              <a:gd name="connsiteX113" fmla="*/ 273050 w 1549400"/>
              <a:gd name="connsiteY113" fmla="*/ 600076 h 2651126"/>
              <a:gd name="connsiteX114" fmla="*/ 317500 w 1549400"/>
              <a:gd name="connsiteY114" fmla="*/ 590551 h 2651126"/>
              <a:gd name="connsiteX115" fmla="*/ 365125 w 1549400"/>
              <a:gd name="connsiteY115" fmla="*/ 581026 h 2651126"/>
              <a:gd name="connsiteX116" fmla="*/ 450850 w 1549400"/>
              <a:gd name="connsiteY116" fmla="*/ 571501 h 2651126"/>
              <a:gd name="connsiteX117" fmla="*/ 520700 w 1549400"/>
              <a:gd name="connsiteY117" fmla="*/ 568326 h 2651126"/>
              <a:gd name="connsiteX118" fmla="*/ 631825 w 1549400"/>
              <a:gd name="connsiteY118" fmla="*/ 568326 h 2651126"/>
              <a:gd name="connsiteX119" fmla="*/ 701675 w 1549400"/>
              <a:gd name="connsiteY119" fmla="*/ 571501 h 2651126"/>
              <a:gd name="connsiteX120" fmla="*/ 784225 w 1549400"/>
              <a:gd name="connsiteY120" fmla="*/ 577851 h 2651126"/>
              <a:gd name="connsiteX121" fmla="*/ 869950 w 1549400"/>
              <a:gd name="connsiteY121" fmla="*/ 593726 h 2651126"/>
              <a:gd name="connsiteX122" fmla="*/ 879958 w 1549400"/>
              <a:gd name="connsiteY122" fmla="*/ 595266 h 2651126"/>
              <a:gd name="connsiteX123" fmla="*/ 1400175 w 1549400"/>
              <a:gd name="connsiteY123" fmla="*/ 95251 h 2651126"/>
              <a:gd name="connsiteX124" fmla="*/ 1416050 w 1549400"/>
              <a:gd name="connsiteY124" fmla="*/ 85726 h 2651126"/>
              <a:gd name="connsiteX125" fmla="*/ 1435100 w 1549400"/>
              <a:gd name="connsiteY125" fmla="*/ 79376 h 2651126"/>
              <a:gd name="connsiteX126" fmla="*/ 658814 w 1549400"/>
              <a:gd name="connsiteY126" fmla="*/ 0 h 2651126"/>
              <a:gd name="connsiteX127" fmla="*/ 930277 w 1549400"/>
              <a:gd name="connsiteY127" fmla="*/ 271463 h 2651126"/>
              <a:gd name="connsiteX128" fmla="*/ 658814 w 1549400"/>
              <a:gd name="connsiteY128" fmla="*/ 542926 h 2651126"/>
              <a:gd name="connsiteX129" fmla="*/ 387351 w 1549400"/>
              <a:gd name="connsiteY129" fmla="*/ 271463 h 2651126"/>
              <a:gd name="connsiteX130" fmla="*/ 658814 w 1549400"/>
              <a:gd name="connsiteY130" fmla="*/ 0 h 265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1549400" h="2651126">
                <a:moveTo>
                  <a:pt x="622300" y="644526"/>
                </a:moveTo>
                <a:lnTo>
                  <a:pt x="609600" y="647701"/>
                </a:lnTo>
                <a:lnTo>
                  <a:pt x="596900" y="654051"/>
                </a:lnTo>
                <a:lnTo>
                  <a:pt x="590550" y="666751"/>
                </a:lnTo>
                <a:lnTo>
                  <a:pt x="587375" y="679451"/>
                </a:lnTo>
                <a:lnTo>
                  <a:pt x="590550" y="692151"/>
                </a:lnTo>
                <a:lnTo>
                  <a:pt x="596900" y="704851"/>
                </a:lnTo>
                <a:lnTo>
                  <a:pt x="609600" y="711201"/>
                </a:lnTo>
                <a:lnTo>
                  <a:pt x="610452" y="711414"/>
                </a:lnTo>
                <a:lnTo>
                  <a:pt x="536575" y="1323976"/>
                </a:lnTo>
                <a:lnTo>
                  <a:pt x="622300" y="1416051"/>
                </a:lnTo>
                <a:lnTo>
                  <a:pt x="701675" y="1323976"/>
                </a:lnTo>
                <a:lnTo>
                  <a:pt x="633960" y="711461"/>
                </a:lnTo>
                <a:lnTo>
                  <a:pt x="635000" y="711201"/>
                </a:lnTo>
                <a:lnTo>
                  <a:pt x="647700" y="704851"/>
                </a:lnTo>
                <a:lnTo>
                  <a:pt x="654050" y="692151"/>
                </a:lnTo>
                <a:lnTo>
                  <a:pt x="657225" y="679451"/>
                </a:lnTo>
                <a:lnTo>
                  <a:pt x="654050" y="666751"/>
                </a:lnTo>
                <a:lnTo>
                  <a:pt x="647700" y="654051"/>
                </a:lnTo>
                <a:lnTo>
                  <a:pt x="635000" y="647701"/>
                </a:lnTo>
                <a:close/>
                <a:moveTo>
                  <a:pt x="1450975" y="76201"/>
                </a:moveTo>
                <a:lnTo>
                  <a:pt x="1470025" y="76201"/>
                </a:lnTo>
                <a:lnTo>
                  <a:pt x="1485900" y="79376"/>
                </a:lnTo>
                <a:lnTo>
                  <a:pt x="1504950" y="88901"/>
                </a:lnTo>
                <a:lnTo>
                  <a:pt x="1517650" y="98426"/>
                </a:lnTo>
                <a:lnTo>
                  <a:pt x="1530350" y="111126"/>
                </a:lnTo>
                <a:lnTo>
                  <a:pt x="1539875" y="127001"/>
                </a:lnTo>
                <a:lnTo>
                  <a:pt x="1546225" y="146051"/>
                </a:lnTo>
                <a:lnTo>
                  <a:pt x="1549400" y="161926"/>
                </a:lnTo>
                <a:lnTo>
                  <a:pt x="1549400" y="180976"/>
                </a:lnTo>
                <a:lnTo>
                  <a:pt x="1546225" y="200026"/>
                </a:lnTo>
                <a:lnTo>
                  <a:pt x="1536700" y="215901"/>
                </a:lnTo>
                <a:lnTo>
                  <a:pt x="1527175" y="228601"/>
                </a:lnTo>
                <a:lnTo>
                  <a:pt x="1514475" y="241301"/>
                </a:lnTo>
                <a:lnTo>
                  <a:pt x="898525" y="833446"/>
                </a:lnTo>
                <a:lnTo>
                  <a:pt x="898525" y="1454151"/>
                </a:lnTo>
                <a:lnTo>
                  <a:pt x="895350" y="1479551"/>
                </a:lnTo>
                <a:lnTo>
                  <a:pt x="892175" y="1501776"/>
                </a:lnTo>
                <a:lnTo>
                  <a:pt x="885825" y="1524001"/>
                </a:lnTo>
                <a:lnTo>
                  <a:pt x="879101" y="1535207"/>
                </a:lnTo>
                <a:lnTo>
                  <a:pt x="879475" y="1536701"/>
                </a:lnTo>
                <a:lnTo>
                  <a:pt x="882650" y="1562101"/>
                </a:lnTo>
                <a:lnTo>
                  <a:pt x="882650" y="2520951"/>
                </a:lnTo>
                <a:lnTo>
                  <a:pt x="879475" y="2546351"/>
                </a:lnTo>
                <a:lnTo>
                  <a:pt x="873125" y="2571751"/>
                </a:lnTo>
                <a:lnTo>
                  <a:pt x="860425" y="2593976"/>
                </a:lnTo>
                <a:lnTo>
                  <a:pt x="844550" y="2613026"/>
                </a:lnTo>
                <a:lnTo>
                  <a:pt x="825500" y="2628901"/>
                </a:lnTo>
                <a:lnTo>
                  <a:pt x="803275" y="2638426"/>
                </a:lnTo>
                <a:lnTo>
                  <a:pt x="781050" y="2647951"/>
                </a:lnTo>
                <a:lnTo>
                  <a:pt x="755650" y="2651126"/>
                </a:lnTo>
                <a:lnTo>
                  <a:pt x="727075" y="2647951"/>
                </a:lnTo>
                <a:lnTo>
                  <a:pt x="704850" y="2638426"/>
                </a:lnTo>
                <a:lnTo>
                  <a:pt x="682625" y="2628901"/>
                </a:lnTo>
                <a:lnTo>
                  <a:pt x="663575" y="2613026"/>
                </a:lnTo>
                <a:lnTo>
                  <a:pt x="647700" y="2593976"/>
                </a:lnTo>
                <a:lnTo>
                  <a:pt x="635000" y="2571751"/>
                </a:lnTo>
                <a:lnTo>
                  <a:pt x="628650" y="2546351"/>
                </a:lnTo>
                <a:lnTo>
                  <a:pt x="625475" y="2520951"/>
                </a:lnTo>
                <a:lnTo>
                  <a:pt x="625475" y="1612901"/>
                </a:lnTo>
                <a:lnTo>
                  <a:pt x="527050" y="1612901"/>
                </a:lnTo>
                <a:lnTo>
                  <a:pt x="527050" y="2520951"/>
                </a:lnTo>
                <a:lnTo>
                  <a:pt x="527050" y="2546351"/>
                </a:lnTo>
                <a:lnTo>
                  <a:pt x="517525" y="2571751"/>
                </a:lnTo>
                <a:lnTo>
                  <a:pt x="504825" y="2593976"/>
                </a:lnTo>
                <a:lnTo>
                  <a:pt x="488950" y="2613026"/>
                </a:lnTo>
                <a:lnTo>
                  <a:pt x="469900" y="2628901"/>
                </a:lnTo>
                <a:lnTo>
                  <a:pt x="450850" y="2638426"/>
                </a:lnTo>
                <a:lnTo>
                  <a:pt x="425450" y="2647951"/>
                </a:lnTo>
                <a:lnTo>
                  <a:pt x="400050" y="2651126"/>
                </a:lnTo>
                <a:lnTo>
                  <a:pt x="374650" y="2647951"/>
                </a:lnTo>
                <a:lnTo>
                  <a:pt x="349250" y="2638426"/>
                </a:lnTo>
                <a:lnTo>
                  <a:pt x="327025" y="2628901"/>
                </a:lnTo>
                <a:lnTo>
                  <a:pt x="307975" y="2613026"/>
                </a:lnTo>
                <a:lnTo>
                  <a:pt x="292100" y="2593976"/>
                </a:lnTo>
                <a:lnTo>
                  <a:pt x="279400" y="2571751"/>
                </a:lnTo>
                <a:lnTo>
                  <a:pt x="273050" y="2546351"/>
                </a:lnTo>
                <a:lnTo>
                  <a:pt x="269875" y="2520951"/>
                </a:lnTo>
                <a:lnTo>
                  <a:pt x="269875" y="1562101"/>
                </a:lnTo>
                <a:lnTo>
                  <a:pt x="273050" y="1536701"/>
                </a:lnTo>
                <a:lnTo>
                  <a:pt x="273424" y="1535207"/>
                </a:lnTo>
                <a:lnTo>
                  <a:pt x="266700" y="1524001"/>
                </a:lnTo>
                <a:lnTo>
                  <a:pt x="260350" y="1501776"/>
                </a:lnTo>
                <a:lnTo>
                  <a:pt x="257175" y="1479551"/>
                </a:lnTo>
                <a:lnTo>
                  <a:pt x="257175" y="1454151"/>
                </a:lnTo>
                <a:lnTo>
                  <a:pt x="257175" y="1027643"/>
                </a:lnTo>
                <a:lnTo>
                  <a:pt x="187325" y="1628776"/>
                </a:lnTo>
                <a:lnTo>
                  <a:pt x="184150" y="1647826"/>
                </a:lnTo>
                <a:lnTo>
                  <a:pt x="177800" y="1663701"/>
                </a:lnTo>
                <a:lnTo>
                  <a:pt x="171450" y="1679576"/>
                </a:lnTo>
                <a:lnTo>
                  <a:pt x="158750" y="1695451"/>
                </a:lnTo>
                <a:lnTo>
                  <a:pt x="146050" y="1704976"/>
                </a:lnTo>
                <a:lnTo>
                  <a:pt x="130175" y="1714501"/>
                </a:lnTo>
                <a:lnTo>
                  <a:pt x="111125" y="1720851"/>
                </a:lnTo>
                <a:lnTo>
                  <a:pt x="92075" y="1720851"/>
                </a:lnTo>
                <a:lnTo>
                  <a:pt x="73025" y="1720851"/>
                </a:lnTo>
                <a:lnTo>
                  <a:pt x="57150" y="1714501"/>
                </a:lnTo>
                <a:lnTo>
                  <a:pt x="41275" y="1704976"/>
                </a:lnTo>
                <a:lnTo>
                  <a:pt x="28575" y="1695451"/>
                </a:lnTo>
                <a:lnTo>
                  <a:pt x="15875" y="1679576"/>
                </a:lnTo>
                <a:lnTo>
                  <a:pt x="9525" y="1663701"/>
                </a:lnTo>
                <a:lnTo>
                  <a:pt x="3175" y="1647826"/>
                </a:lnTo>
                <a:lnTo>
                  <a:pt x="0" y="1628776"/>
                </a:lnTo>
                <a:lnTo>
                  <a:pt x="107950" y="727076"/>
                </a:lnTo>
                <a:lnTo>
                  <a:pt x="107950" y="708026"/>
                </a:lnTo>
                <a:lnTo>
                  <a:pt x="114300" y="692151"/>
                </a:lnTo>
                <a:lnTo>
                  <a:pt x="123825" y="676276"/>
                </a:lnTo>
                <a:lnTo>
                  <a:pt x="127000" y="669926"/>
                </a:lnTo>
                <a:lnTo>
                  <a:pt x="133350" y="660401"/>
                </a:lnTo>
                <a:lnTo>
                  <a:pt x="146050" y="650876"/>
                </a:lnTo>
                <a:lnTo>
                  <a:pt x="158750" y="641351"/>
                </a:lnTo>
                <a:lnTo>
                  <a:pt x="190500" y="625476"/>
                </a:lnTo>
                <a:lnTo>
                  <a:pt x="228600" y="609601"/>
                </a:lnTo>
                <a:lnTo>
                  <a:pt x="273050" y="600076"/>
                </a:lnTo>
                <a:lnTo>
                  <a:pt x="317500" y="590551"/>
                </a:lnTo>
                <a:lnTo>
                  <a:pt x="365125" y="581026"/>
                </a:lnTo>
                <a:lnTo>
                  <a:pt x="450850" y="571501"/>
                </a:lnTo>
                <a:lnTo>
                  <a:pt x="520700" y="568326"/>
                </a:lnTo>
                <a:lnTo>
                  <a:pt x="631825" y="568326"/>
                </a:lnTo>
                <a:lnTo>
                  <a:pt x="701675" y="571501"/>
                </a:lnTo>
                <a:lnTo>
                  <a:pt x="784225" y="577851"/>
                </a:lnTo>
                <a:lnTo>
                  <a:pt x="869950" y="593726"/>
                </a:lnTo>
                <a:lnTo>
                  <a:pt x="879958" y="595266"/>
                </a:lnTo>
                <a:lnTo>
                  <a:pt x="1400175" y="95251"/>
                </a:lnTo>
                <a:lnTo>
                  <a:pt x="1416050" y="85726"/>
                </a:lnTo>
                <a:lnTo>
                  <a:pt x="1435100" y="79376"/>
                </a:lnTo>
                <a:close/>
                <a:moveTo>
                  <a:pt x="658814" y="0"/>
                </a:moveTo>
                <a:cubicBezTo>
                  <a:pt x="808739" y="0"/>
                  <a:pt x="930277" y="121538"/>
                  <a:pt x="930277" y="271463"/>
                </a:cubicBezTo>
                <a:cubicBezTo>
                  <a:pt x="930277" y="421388"/>
                  <a:pt x="808739" y="542926"/>
                  <a:pt x="658814" y="542926"/>
                </a:cubicBezTo>
                <a:cubicBezTo>
                  <a:pt x="508889" y="542926"/>
                  <a:pt x="387351" y="421388"/>
                  <a:pt x="387351" y="271463"/>
                </a:cubicBezTo>
                <a:cubicBezTo>
                  <a:pt x="387351" y="121538"/>
                  <a:pt x="508889" y="0"/>
                  <a:pt x="65881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rgbClr val="FFFFFF"/>
              </a:solidFill>
              <a:latin typeface="Calibri" panose="020F0502020204030204"/>
              <a:ea typeface="等线" panose="02010600030101010101" pitchFamily="2" charset="-122"/>
            </a:endParaRPr>
          </a:p>
        </p:txBody>
      </p:sp>
      <p:sp>
        <p:nvSpPr>
          <p:cNvPr id="38" name="文本框 37"/>
          <p:cNvSpPr txBox="1"/>
          <p:nvPr/>
        </p:nvSpPr>
        <p:spPr>
          <a:xfrm>
            <a:off x="8034742" y="1293276"/>
            <a:ext cx="1133213"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安保</a:t>
            </a:r>
          </a:p>
        </p:txBody>
      </p:sp>
      <p:sp>
        <p:nvSpPr>
          <p:cNvPr id="39" name="KSO_Shape"/>
          <p:cNvSpPr/>
          <p:nvPr/>
        </p:nvSpPr>
        <p:spPr>
          <a:xfrm>
            <a:off x="7950980" y="1312459"/>
            <a:ext cx="146419" cy="309893"/>
          </a:xfrm>
          <a:custGeom>
            <a:avLst/>
            <a:gdLst/>
            <a:ahLst/>
            <a:cxnLst/>
            <a:rect l="l" t="t" r="r" b="b"/>
            <a:pathLst>
              <a:path w="771525" h="1912713">
                <a:moveTo>
                  <a:pt x="143272" y="357755"/>
                </a:moveTo>
                <a:lnTo>
                  <a:pt x="628253" y="357755"/>
                </a:lnTo>
                <a:cubicBezTo>
                  <a:pt x="707380" y="357755"/>
                  <a:pt x="771525" y="421900"/>
                  <a:pt x="771525" y="501027"/>
                </a:cubicBezTo>
                <a:lnTo>
                  <a:pt x="771525" y="659703"/>
                </a:lnTo>
                <a:lnTo>
                  <a:pt x="771525" y="802652"/>
                </a:lnTo>
                <a:lnTo>
                  <a:pt x="771525" y="1017361"/>
                </a:lnTo>
                <a:cubicBezTo>
                  <a:pt x="771525" y="1058130"/>
                  <a:pt x="738475" y="1091180"/>
                  <a:pt x="697706" y="1091180"/>
                </a:cubicBezTo>
                <a:cubicBezTo>
                  <a:pt x="656937" y="1091180"/>
                  <a:pt x="623887" y="1058130"/>
                  <a:pt x="623887" y="1017361"/>
                </a:cubicBezTo>
                <a:lnTo>
                  <a:pt x="623887" y="659703"/>
                </a:lnTo>
                <a:lnTo>
                  <a:pt x="623888" y="659698"/>
                </a:lnTo>
                <a:lnTo>
                  <a:pt x="623888" y="571551"/>
                </a:lnTo>
                <a:cubicBezTo>
                  <a:pt x="623888" y="556427"/>
                  <a:pt x="611628" y="544167"/>
                  <a:pt x="596504" y="544167"/>
                </a:cubicBezTo>
                <a:cubicBezTo>
                  <a:pt x="581380" y="544167"/>
                  <a:pt x="569120" y="556427"/>
                  <a:pt x="569120" y="571551"/>
                </a:cubicBezTo>
                <a:lnTo>
                  <a:pt x="569120" y="945924"/>
                </a:lnTo>
                <a:lnTo>
                  <a:pt x="569119" y="945924"/>
                </a:lnTo>
                <a:lnTo>
                  <a:pt x="569119" y="1168521"/>
                </a:lnTo>
                <a:lnTo>
                  <a:pt x="569119" y="1172836"/>
                </a:lnTo>
                <a:lnTo>
                  <a:pt x="569119" y="1834131"/>
                </a:lnTo>
                <a:cubicBezTo>
                  <a:pt x="569119" y="1877530"/>
                  <a:pt x="533937" y="1912712"/>
                  <a:pt x="490538" y="1912712"/>
                </a:cubicBezTo>
                <a:cubicBezTo>
                  <a:pt x="447139" y="1912712"/>
                  <a:pt x="411957" y="1877530"/>
                  <a:pt x="411957" y="1834131"/>
                </a:cubicBezTo>
                <a:lnTo>
                  <a:pt x="411957" y="1233956"/>
                </a:lnTo>
                <a:lnTo>
                  <a:pt x="411957" y="1175047"/>
                </a:lnTo>
                <a:cubicBezTo>
                  <a:pt x="411957" y="1159923"/>
                  <a:pt x="399696" y="1147662"/>
                  <a:pt x="384572" y="1147662"/>
                </a:cubicBezTo>
                <a:cubicBezTo>
                  <a:pt x="369449" y="1147662"/>
                  <a:pt x="357188" y="1159922"/>
                  <a:pt x="357188" y="1175045"/>
                </a:cubicBezTo>
                <a:cubicBezTo>
                  <a:pt x="357188" y="1395138"/>
                  <a:pt x="357187" y="1615229"/>
                  <a:pt x="357187" y="1835322"/>
                </a:cubicBezTo>
                <a:cubicBezTo>
                  <a:pt x="357187" y="1878064"/>
                  <a:pt x="322538" y="1912713"/>
                  <a:pt x="279796" y="1912713"/>
                </a:cubicBezTo>
                <a:lnTo>
                  <a:pt x="279797" y="1912712"/>
                </a:lnTo>
                <a:cubicBezTo>
                  <a:pt x="237055" y="1912712"/>
                  <a:pt x="202406" y="1878063"/>
                  <a:pt x="202406" y="1835321"/>
                </a:cubicBezTo>
                <a:lnTo>
                  <a:pt x="202406" y="1167331"/>
                </a:lnTo>
                <a:lnTo>
                  <a:pt x="202407" y="1167326"/>
                </a:lnTo>
                <a:lnTo>
                  <a:pt x="202407" y="945924"/>
                </a:lnTo>
                <a:lnTo>
                  <a:pt x="202406" y="945924"/>
                </a:lnTo>
                <a:lnTo>
                  <a:pt x="202406" y="571551"/>
                </a:lnTo>
                <a:cubicBezTo>
                  <a:pt x="202406" y="556427"/>
                  <a:pt x="190146" y="544167"/>
                  <a:pt x="175022" y="544167"/>
                </a:cubicBezTo>
                <a:cubicBezTo>
                  <a:pt x="159898" y="544167"/>
                  <a:pt x="147638" y="556427"/>
                  <a:pt x="147638" y="571551"/>
                </a:cubicBezTo>
                <a:lnTo>
                  <a:pt x="147638" y="659703"/>
                </a:lnTo>
                <a:lnTo>
                  <a:pt x="147638" y="945924"/>
                </a:lnTo>
                <a:lnTo>
                  <a:pt x="147638" y="1017361"/>
                </a:lnTo>
                <a:cubicBezTo>
                  <a:pt x="147638" y="1058130"/>
                  <a:pt x="114588" y="1091180"/>
                  <a:pt x="73819" y="1091180"/>
                </a:cubicBezTo>
                <a:cubicBezTo>
                  <a:pt x="33050" y="1091180"/>
                  <a:pt x="0" y="1058130"/>
                  <a:pt x="0" y="1017361"/>
                </a:cubicBezTo>
                <a:lnTo>
                  <a:pt x="0" y="802652"/>
                </a:lnTo>
                <a:lnTo>
                  <a:pt x="0" y="659703"/>
                </a:lnTo>
                <a:lnTo>
                  <a:pt x="0" y="501027"/>
                </a:lnTo>
                <a:cubicBezTo>
                  <a:pt x="0" y="421900"/>
                  <a:pt x="64145" y="357755"/>
                  <a:pt x="143272" y="357755"/>
                </a:cubicBezTo>
                <a:close/>
                <a:moveTo>
                  <a:pt x="383667" y="0"/>
                </a:moveTo>
                <a:cubicBezTo>
                  <a:pt x="470623" y="0"/>
                  <a:pt x="541114" y="70491"/>
                  <a:pt x="541114" y="157447"/>
                </a:cubicBezTo>
                <a:cubicBezTo>
                  <a:pt x="541114" y="244403"/>
                  <a:pt x="470623" y="314894"/>
                  <a:pt x="383667" y="314894"/>
                </a:cubicBezTo>
                <a:cubicBezTo>
                  <a:pt x="296711" y="314894"/>
                  <a:pt x="226220" y="244403"/>
                  <a:pt x="226220" y="157447"/>
                </a:cubicBezTo>
                <a:cubicBezTo>
                  <a:pt x="226220" y="70491"/>
                  <a:pt x="296711" y="0"/>
                  <a:pt x="3836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rgbClr val="FFFFFF"/>
              </a:solidFill>
              <a:latin typeface="Calibri" panose="020F0502020204030204"/>
              <a:ea typeface="等线" panose="02010600030101010101" pitchFamily="2" charset="-122"/>
            </a:endParaRPr>
          </a:p>
        </p:txBody>
      </p:sp>
      <p:sp>
        <p:nvSpPr>
          <p:cNvPr id="40" name="KSO_Shape"/>
          <p:cNvSpPr>
            <a:spLocks/>
          </p:cNvSpPr>
          <p:nvPr/>
        </p:nvSpPr>
        <p:spPr bwMode="auto">
          <a:xfrm flipH="1">
            <a:off x="9498265" y="1324187"/>
            <a:ext cx="105456" cy="294296"/>
          </a:xfrm>
          <a:custGeom>
            <a:avLst/>
            <a:gdLst/>
            <a:ahLst/>
            <a:cxnLst/>
            <a:rect l="0" t="0" r="r" b="b"/>
            <a:pathLst>
              <a:path w="1135063" h="3163887">
                <a:moveTo>
                  <a:pt x="568325" y="1404937"/>
                </a:moveTo>
                <a:lnTo>
                  <a:pt x="570546" y="1405889"/>
                </a:lnTo>
                <a:lnTo>
                  <a:pt x="585456" y="1412237"/>
                </a:lnTo>
                <a:lnTo>
                  <a:pt x="600049" y="1418267"/>
                </a:lnTo>
                <a:lnTo>
                  <a:pt x="628917" y="1429376"/>
                </a:lnTo>
                <a:lnTo>
                  <a:pt x="645413" y="1435406"/>
                </a:lnTo>
                <a:lnTo>
                  <a:pt x="661592" y="1441119"/>
                </a:lnTo>
                <a:lnTo>
                  <a:pt x="677771" y="1446197"/>
                </a:lnTo>
                <a:lnTo>
                  <a:pt x="693315" y="1451276"/>
                </a:lnTo>
                <a:lnTo>
                  <a:pt x="708542" y="1455719"/>
                </a:lnTo>
                <a:lnTo>
                  <a:pt x="723770" y="1459528"/>
                </a:lnTo>
                <a:lnTo>
                  <a:pt x="738997" y="1463336"/>
                </a:lnTo>
                <a:lnTo>
                  <a:pt x="753590" y="1466510"/>
                </a:lnTo>
                <a:lnTo>
                  <a:pt x="767865" y="1469366"/>
                </a:lnTo>
                <a:lnTo>
                  <a:pt x="781823" y="1471906"/>
                </a:lnTo>
                <a:lnTo>
                  <a:pt x="796099" y="1474127"/>
                </a:lnTo>
                <a:lnTo>
                  <a:pt x="810057" y="1475714"/>
                </a:lnTo>
                <a:lnTo>
                  <a:pt x="823381" y="1477301"/>
                </a:lnTo>
                <a:lnTo>
                  <a:pt x="836705" y="1478571"/>
                </a:lnTo>
                <a:lnTo>
                  <a:pt x="850346" y="1479205"/>
                </a:lnTo>
                <a:lnTo>
                  <a:pt x="863352" y="1479523"/>
                </a:lnTo>
                <a:lnTo>
                  <a:pt x="873187" y="1479205"/>
                </a:lnTo>
                <a:lnTo>
                  <a:pt x="882704" y="1478888"/>
                </a:lnTo>
                <a:lnTo>
                  <a:pt x="892221" y="1478253"/>
                </a:lnTo>
                <a:lnTo>
                  <a:pt x="902055" y="1476984"/>
                </a:lnTo>
                <a:lnTo>
                  <a:pt x="911255" y="1476032"/>
                </a:lnTo>
                <a:lnTo>
                  <a:pt x="920454" y="1474762"/>
                </a:lnTo>
                <a:lnTo>
                  <a:pt x="929337" y="1473175"/>
                </a:lnTo>
                <a:lnTo>
                  <a:pt x="938219" y="1471271"/>
                </a:lnTo>
                <a:lnTo>
                  <a:pt x="946150" y="1469684"/>
                </a:lnTo>
                <a:lnTo>
                  <a:pt x="946150" y="1523322"/>
                </a:lnTo>
                <a:lnTo>
                  <a:pt x="946150" y="1782943"/>
                </a:lnTo>
                <a:lnTo>
                  <a:pt x="946150" y="2990912"/>
                </a:lnTo>
                <a:lnTo>
                  <a:pt x="945833" y="2999799"/>
                </a:lnTo>
                <a:lnTo>
                  <a:pt x="945199" y="3008686"/>
                </a:lnTo>
                <a:lnTo>
                  <a:pt x="944247" y="3017255"/>
                </a:lnTo>
                <a:lnTo>
                  <a:pt x="942661" y="3026142"/>
                </a:lnTo>
                <a:lnTo>
                  <a:pt x="940757" y="3034394"/>
                </a:lnTo>
                <a:lnTo>
                  <a:pt x="938537" y="3042329"/>
                </a:lnTo>
                <a:lnTo>
                  <a:pt x="935682" y="3050581"/>
                </a:lnTo>
                <a:lnTo>
                  <a:pt x="932826" y="3058198"/>
                </a:lnTo>
                <a:lnTo>
                  <a:pt x="929337" y="3065815"/>
                </a:lnTo>
                <a:lnTo>
                  <a:pt x="925530" y="3073432"/>
                </a:lnTo>
                <a:lnTo>
                  <a:pt x="921406" y="3080415"/>
                </a:lnTo>
                <a:lnTo>
                  <a:pt x="916965" y="3087715"/>
                </a:lnTo>
                <a:lnTo>
                  <a:pt x="912206" y="3094380"/>
                </a:lnTo>
                <a:lnTo>
                  <a:pt x="906813" y="3101045"/>
                </a:lnTo>
                <a:lnTo>
                  <a:pt x="901420" y="3107393"/>
                </a:lnTo>
                <a:lnTo>
                  <a:pt x="896027" y="3113106"/>
                </a:lnTo>
                <a:lnTo>
                  <a:pt x="889683" y="3118818"/>
                </a:lnTo>
                <a:lnTo>
                  <a:pt x="883338" y="3124214"/>
                </a:lnTo>
                <a:lnTo>
                  <a:pt x="876993" y="3129292"/>
                </a:lnTo>
                <a:lnTo>
                  <a:pt x="870014" y="3134053"/>
                </a:lnTo>
                <a:lnTo>
                  <a:pt x="863035" y="3139131"/>
                </a:lnTo>
                <a:lnTo>
                  <a:pt x="856056" y="3143257"/>
                </a:lnTo>
                <a:lnTo>
                  <a:pt x="848442" y="3147066"/>
                </a:lnTo>
                <a:lnTo>
                  <a:pt x="840829" y="3150240"/>
                </a:lnTo>
                <a:lnTo>
                  <a:pt x="832898" y="3153413"/>
                </a:lnTo>
                <a:lnTo>
                  <a:pt x="824967" y="3156270"/>
                </a:lnTo>
                <a:lnTo>
                  <a:pt x="816719" y="3158492"/>
                </a:lnTo>
                <a:lnTo>
                  <a:pt x="808471" y="3160396"/>
                </a:lnTo>
                <a:lnTo>
                  <a:pt x="799906" y="3161983"/>
                </a:lnTo>
                <a:lnTo>
                  <a:pt x="791340" y="3162935"/>
                </a:lnTo>
                <a:lnTo>
                  <a:pt x="782141" y="3163570"/>
                </a:lnTo>
                <a:lnTo>
                  <a:pt x="773575" y="3163887"/>
                </a:lnTo>
                <a:lnTo>
                  <a:pt x="764693" y="3163570"/>
                </a:lnTo>
                <a:lnTo>
                  <a:pt x="755810" y="3162935"/>
                </a:lnTo>
                <a:lnTo>
                  <a:pt x="747245" y="3161983"/>
                </a:lnTo>
                <a:lnTo>
                  <a:pt x="738680" y="3160396"/>
                </a:lnTo>
                <a:lnTo>
                  <a:pt x="730431" y="3158492"/>
                </a:lnTo>
                <a:lnTo>
                  <a:pt x="721866" y="3156270"/>
                </a:lnTo>
                <a:lnTo>
                  <a:pt x="713935" y="3153413"/>
                </a:lnTo>
                <a:lnTo>
                  <a:pt x="706322" y="3150240"/>
                </a:lnTo>
                <a:lnTo>
                  <a:pt x="698708" y="3147066"/>
                </a:lnTo>
                <a:lnTo>
                  <a:pt x="691095" y="3143257"/>
                </a:lnTo>
                <a:lnTo>
                  <a:pt x="684115" y="3139131"/>
                </a:lnTo>
                <a:lnTo>
                  <a:pt x="677136" y="3134053"/>
                </a:lnTo>
                <a:lnTo>
                  <a:pt x="669840" y="3129292"/>
                </a:lnTo>
                <a:lnTo>
                  <a:pt x="663495" y="3124214"/>
                </a:lnTo>
                <a:lnTo>
                  <a:pt x="657151" y="3118818"/>
                </a:lnTo>
                <a:lnTo>
                  <a:pt x="651440" y="3113106"/>
                </a:lnTo>
                <a:lnTo>
                  <a:pt x="645730" y="3107393"/>
                </a:lnTo>
                <a:lnTo>
                  <a:pt x="640337" y="3101045"/>
                </a:lnTo>
                <a:lnTo>
                  <a:pt x="635261" y="3094380"/>
                </a:lnTo>
                <a:lnTo>
                  <a:pt x="630186" y="3087715"/>
                </a:lnTo>
                <a:lnTo>
                  <a:pt x="625744" y="3080415"/>
                </a:lnTo>
                <a:lnTo>
                  <a:pt x="621620" y="3073432"/>
                </a:lnTo>
                <a:lnTo>
                  <a:pt x="617814" y="3065815"/>
                </a:lnTo>
                <a:lnTo>
                  <a:pt x="614007" y="3058198"/>
                </a:lnTo>
                <a:lnTo>
                  <a:pt x="611152" y="3050581"/>
                </a:lnTo>
                <a:lnTo>
                  <a:pt x="608297" y="3042329"/>
                </a:lnTo>
                <a:lnTo>
                  <a:pt x="606076" y="3034394"/>
                </a:lnTo>
                <a:lnTo>
                  <a:pt x="604173" y="3026142"/>
                </a:lnTo>
                <a:lnTo>
                  <a:pt x="602586" y="3017255"/>
                </a:lnTo>
                <a:lnTo>
                  <a:pt x="601635" y="3008686"/>
                </a:lnTo>
                <a:lnTo>
                  <a:pt x="601000" y="2999799"/>
                </a:lnTo>
                <a:lnTo>
                  <a:pt x="600683" y="2990912"/>
                </a:lnTo>
                <a:lnTo>
                  <a:pt x="600683" y="1891172"/>
                </a:lnTo>
                <a:lnTo>
                  <a:pt x="535967" y="1891172"/>
                </a:lnTo>
                <a:lnTo>
                  <a:pt x="535967" y="2990912"/>
                </a:lnTo>
                <a:lnTo>
                  <a:pt x="535650" y="2999799"/>
                </a:lnTo>
                <a:lnTo>
                  <a:pt x="535016" y="3008686"/>
                </a:lnTo>
                <a:lnTo>
                  <a:pt x="534064" y="3017255"/>
                </a:lnTo>
                <a:lnTo>
                  <a:pt x="532478" y="3026142"/>
                </a:lnTo>
                <a:lnTo>
                  <a:pt x="530574" y="3034394"/>
                </a:lnTo>
                <a:lnTo>
                  <a:pt x="528037" y="3042329"/>
                </a:lnTo>
                <a:lnTo>
                  <a:pt x="525499" y="3050581"/>
                </a:lnTo>
                <a:lnTo>
                  <a:pt x="522326" y="3058198"/>
                </a:lnTo>
                <a:lnTo>
                  <a:pt x="518837" y="3065815"/>
                </a:lnTo>
                <a:lnTo>
                  <a:pt x="515030" y="3073432"/>
                </a:lnTo>
                <a:lnTo>
                  <a:pt x="510906" y="3080415"/>
                </a:lnTo>
                <a:lnTo>
                  <a:pt x="506147" y="3087715"/>
                </a:lnTo>
                <a:lnTo>
                  <a:pt x="501389" y="3094380"/>
                </a:lnTo>
                <a:lnTo>
                  <a:pt x="496313" y="3101045"/>
                </a:lnTo>
                <a:lnTo>
                  <a:pt x="490920" y="3107393"/>
                </a:lnTo>
                <a:lnTo>
                  <a:pt x="485210" y="3113106"/>
                </a:lnTo>
                <a:lnTo>
                  <a:pt x="479183" y="3118818"/>
                </a:lnTo>
                <a:lnTo>
                  <a:pt x="473155" y="3124214"/>
                </a:lnTo>
                <a:lnTo>
                  <a:pt x="466493" y="3129292"/>
                </a:lnTo>
                <a:lnTo>
                  <a:pt x="459831" y="3134053"/>
                </a:lnTo>
                <a:lnTo>
                  <a:pt x="452852" y="3139131"/>
                </a:lnTo>
                <a:lnTo>
                  <a:pt x="445239" y="3143257"/>
                </a:lnTo>
                <a:lnTo>
                  <a:pt x="437942" y="3147066"/>
                </a:lnTo>
                <a:lnTo>
                  <a:pt x="430329" y="3150240"/>
                </a:lnTo>
                <a:lnTo>
                  <a:pt x="422398" y="3153413"/>
                </a:lnTo>
                <a:lnTo>
                  <a:pt x="414467" y="3156270"/>
                </a:lnTo>
                <a:lnTo>
                  <a:pt x="406536" y="3158492"/>
                </a:lnTo>
                <a:lnTo>
                  <a:pt x="397971" y="3160396"/>
                </a:lnTo>
                <a:lnTo>
                  <a:pt x="389406" y="3161983"/>
                </a:lnTo>
                <a:lnTo>
                  <a:pt x="380840" y="3162935"/>
                </a:lnTo>
                <a:lnTo>
                  <a:pt x="371958" y="3163570"/>
                </a:lnTo>
                <a:lnTo>
                  <a:pt x="363075" y="3163887"/>
                </a:lnTo>
                <a:lnTo>
                  <a:pt x="354193" y="3163570"/>
                </a:lnTo>
                <a:lnTo>
                  <a:pt x="345627" y="3162935"/>
                </a:lnTo>
                <a:lnTo>
                  <a:pt x="336745" y="3161983"/>
                </a:lnTo>
                <a:lnTo>
                  <a:pt x="328180" y="3160396"/>
                </a:lnTo>
                <a:lnTo>
                  <a:pt x="319931" y="3158492"/>
                </a:lnTo>
                <a:lnTo>
                  <a:pt x="311683" y="3156270"/>
                </a:lnTo>
                <a:lnTo>
                  <a:pt x="303753" y="3153413"/>
                </a:lnTo>
                <a:lnTo>
                  <a:pt x="295822" y="3150240"/>
                </a:lnTo>
                <a:lnTo>
                  <a:pt x="288208" y="3147066"/>
                </a:lnTo>
                <a:lnTo>
                  <a:pt x="280595" y="3143257"/>
                </a:lnTo>
                <a:lnTo>
                  <a:pt x="273298" y="3139131"/>
                </a:lnTo>
                <a:lnTo>
                  <a:pt x="266319" y="3134053"/>
                </a:lnTo>
                <a:lnTo>
                  <a:pt x="259657" y="3129292"/>
                </a:lnTo>
                <a:lnTo>
                  <a:pt x="253312" y="3124214"/>
                </a:lnTo>
                <a:lnTo>
                  <a:pt x="246968" y="3118818"/>
                </a:lnTo>
                <a:lnTo>
                  <a:pt x="240940" y="3113106"/>
                </a:lnTo>
                <a:lnTo>
                  <a:pt x="235230" y="3107393"/>
                </a:lnTo>
                <a:lnTo>
                  <a:pt x="229520" y="3101045"/>
                </a:lnTo>
                <a:lnTo>
                  <a:pt x="224444" y="3094380"/>
                </a:lnTo>
                <a:lnTo>
                  <a:pt x="219686" y="3087715"/>
                </a:lnTo>
                <a:lnTo>
                  <a:pt x="215244" y="3080415"/>
                </a:lnTo>
                <a:lnTo>
                  <a:pt x="211120" y="3073432"/>
                </a:lnTo>
                <a:lnTo>
                  <a:pt x="207314" y="3065815"/>
                </a:lnTo>
                <a:lnTo>
                  <a:pt x="203824" y="3058198"/>
                </a:lnTo>
                <a:lnTo>
                  <a:pt x="200652" y="3050581"/>
                </a:lnTo>
                <a:lnTo>
                  <a:pt x="198114" y="3042329"/>
                </a:lnTo>
                <a:lnTo>
                  <a:pt x="195893" y="3034394"/>
                </a:lnTo>
                <a:lnTo>
                  <a:pt x="193990" y="3026142"/>
                </a:lnTo>
                <a:lnTo>
                  <a:pt x="192404" y="3017255"/>
                </a:lnTo>
                <a:lnTo>
                  <a:pt x="191135" y="3008686"/>
                </a:lnTo>
                <a:lnTo>
                  <a:pt x="190500" y="2999799"/>
                </a:lnTo>
                <a:lnTo>
                  <a:pt x="190500" y="2990912"/>
                </a:lnTo>
                <a:lnTo>
                  <a:pt x="190500" y="1782943"/>
                </a:lnTo>
                <a:lnTo>
                  <a:pt x="190500" y="1523322"/>
                </a:lnTo>
                <a:lnTo>
                  <a:pt x="190500" y="1469684"/>
                </a:lnTo>
                <a:lnTo>
                  <a:pt x="198114" y="1471271"/>
                </a:lnTo>
                <a:lnTo>
                  <a:pt x="206996" y="1473175"/>
                </a:lnTo>
                <a:lnTo>
                  <a:pt x="216196" y="1474762"/>
                </a:lnTo>
                <a:lnTo>
                  <a:pt x="225396" y="1476032"/>
                </a:lnTo>
                <a:lnTo>
                  <a:pt x="234913" y="1476984"/>
                </a:lnTo>
                <a:lnTo>
                  <a:pt x="244113" y="1478253"/>
                </a:lnTo>
                <a:lnTo>
                  <a:pt x="253630" y="1478888"/>
                </a:lnTo>
                <a:lnTo>
                  <a:pt x="263147" y="1479205"/>
                </a:lnTo>
                <a:lnTo>
                  <a:pt x="272981" y="1479205"/>
                </a:lnTo>
                <a:lnTo>
                  <a:pt x="285988" y="1479205"/>
                </a:lnTo>
                <a:lnTo>
                  <a:pt x="299629" y="1478571"/>
                </a:lnTo>
                <a:lnTo>
                  <a:pt x="312952" y="1477301"/>
                </a:lnTo>
                <a:lnTo>
                  <a:pt x="326593" y="1475714"/>
                </a:lnTo>
                <a:lnTo>
                  <a:pt x="340234" y="1474127"/>
                </a:lnTo>
                <a:lnTo>
                  <a:pt x="354510" y="1471906"/>
                </a:lnTo>
                <a:lnTo>
                  <a:pt x="368468" y="1469366"/>
                </a:lnTo>
                <a:lnTo>
                  <a:pt x="383061" y="1466510"/>
                </a:lnTo>
                <a:lnTo>
                  <a:pt x="397971" y="1463336"/>
                </a:lnTo>
                <a:lnTo>
                  <a:pt x="412564" y="1459528"/>
                </a:lnTo>
                <a:lnTo>
                  <a:pt x="427791" y="1455402"/>
                </a:lnTo>
                <a:lnTo>
                  <a:pt x="443018" y="1450958"/>
                </a:lnTo>
                <a:lnTo>
                  <a:pt x="459197" y="1446197"/>
                </a:lnTo>
                <a:lnTo>
                  <a:pt x="475059" y="1441119"/>
                </a:lnTo>
                <a:lnTo>
                  <a:pt x="491238" y="1435406"/>
                </a:lnTo>
                <a:lnTo>
                  <a:pt x="508051" y="1429376"/>
                </a:lnTo>
                <a:lnTo>
                  <a:pt x="536285" y="1417950"/>
                </a:lnTo>
                <a:lnTo>
                  <a:pt x="550877" y="1412237"/>
                </a:lnTo>
                <a:lnTo>
                  <a:pt x="566105" y="1405889"/>
                </a:lnTo>
                <a:lnTo>
                  <a:pt x="568325" y="1404937"/>
                </a:lnTo>
                <a:close/>
                <a:moveTo>
                  <a:pt x="243290" y="952500"/>
                </a:moveTo>
                <a:lnTo>
                  <a:pt x="250280" y="952500"/>
                </a:lnTo>
                <a:lnTo>
                  <a:pt x="257271" y="952817"/>
                </a:lnTo>
                <a:lnTo>
                  <a:pt x="264261" y="953452"/>
                </a:lnTo>
                <a:lnTo>
                  <a:pt x="271252" y="954720"/>
                </a:lnTo>
                <a:lnTo>
                  <a:pt x="278242" y="956623"/>
                </a:lnTo>
                <a:lnTo>
                  <a:pt x="285233" y="958525"/>
                </a:lnTo>
                <a:lnTo>
                  <a:pt x="292541" y="961379"/>
                </a:lnTo>
                <a:lnTo>
                  <a:pt x="299214" y="964550"/>
                </a:lnTo>
                <a:lnTo>
                  <a:pt x="304934" y="967404"/>
                </a:lnTo>
                <a:lnTo>
                  <a:pt x="310335" y="970893"/>
                </a:lnTo>
                <a:lnTo>
                  <a:pt x="341475" y="991505"/>
                </a:lnTo>
                <a:lnTo>
                  <a:pt x="371979" y="1010849"/>
                </a:lnTo>
                <a:lnTo>
                  <a:pt x="401848" y="1029558"/>
                </a:lnTo>
                <a:lnTo>
                  <a:pt x="430763" y="1047634"/>
                </a:lnTo>
                <a:lnTo>
                  <a:pt x="459361" y="1064441"/>
                </a:lnTo>
                <a:lnTo>
                  <a:pt x="486687" y="1080296"/>
                </a:lnTo>
                <a:lnTo>
                  <a:pt x="513061" y="1095518"/>
                </a:lnTo>
                <a:lnTo>
                  <a:pt x="538163" y="1109470"/>
                </a:lnTo>
                <a:lnTo>
                  <a:pt x="517192" y="1119935"/>
                </a:lnTo>
                <a:lnTo>
                  <a:pt x="496538" y="1129766"/>
                </a:lnTo>
                <a:lnTo>
                  <a:pt x="495267" y="1130400"/>
                </a:lnTo>
                <a:lnTo>
                  <a:pt x="474931" y="1139596"/>
                </a:lnTo>
                <a:lnTo>
                  <a:pt x="455230" y="1148792"/>
                </a:lnTo>
                <a:lnTo>
                  <a:pt x="436483" y="1156403"/>
                </a:lnTo>
                <a:lnTo>
                  <a:pt x="430763" y="1158623"/>
                </a:lnTo>
                <a:lnTo>
                  <a:pt x="415511" y="1164331"/>
                </a:lnTo>
                <a:lnTo>
                  <a:pt x="409792" y="1166551"/>
                </a:lnTo>
                <a:lnTo>
                  <a:pt x="388502" y="1173844"/>
                </a:lnTo>
                <a:lnTo>
                  <a:pt x="384371" y="1175430"/>
                </a:lnTo>
                <a:lnTo>
                  <a:pt x="366260" y="1181455"/>
                </a:lnTo>
                <a:lnTo>
                  <a:pt x="359905" y="1183675"/>
                </a:lnTo>
                <a:lnTo>
                  <a:pt x="341793" y="1189383"/>
                </a:lnTo>
                <a:lnTo>
                  <a:pt x="337344" y="1190968"/>
                </a:lnTo>
                <a:lnTo>
                  <a:pt x="315737" y="1197627"/>
                </a:lnTo>
                <a:lnTo>
                  <a:pt x="310971" y="1198896"/>
                </a:lnTo>
                <a:lnTo>
                  <a:pt x="294448" y="1204287"/>
                </a:lnTo>
                <a:lnTo>
                  <a:pt x="289046" y="1205872"/>
                </a:lnTo>
                <a:lnTo>
                  <a:pt x="270934" y="1210946"/>
                </a:lnTo>
                <a:lnTo>
                  <a:pt x="269981" y="1211263"/>
                </a:lnTo>
                <a:lnTo>
                  <a:pt x="223907" y="1181772"/>
                </a:lnTo>
                <a:lnTo>
                  <a:pt x="214374" y="1175430"/>
                </a:lnTo>
                <a:lnTo>
                  <a:pt x="189590" y="1159257"/>
                </a:lnTo>
                <a:lnTo>
                  <a:pt x="186412" y="1157354"/>
                </a:lnTo>
                <a:lnTo>
                  <a:pt x="181646" y="1153866"/>
                </a:lnTo>
                <a:lnTo>
                  <a:pt x="177197" y="1150378"/>
                </a:lnTo>
                <a:lnTo>
                  <a:pt x="172749" y="1146890"/>
                </a:lnTo>
                <a:lnTo>
                  <a:pt x="168618" y="1142767"/>
                </a:lnTo>
                <a:lnTo>
                  <a:pt x="164805" y="1138645"/>
                </a:lnTo>
                <a:lnTo>
                  <a:pt x="161310" y="1134522"/>
                </a:lnTo>
                <a:lnTo>
                  <a:pt x="157815" y="1130083"/>
                </a:lnTo>
                <a:lnTo>
                  <a:pt x="154955" y="1125643"/>
                </a:lnTo>
                <a:lnTo>
                  <a:pt x="152095" y="1121204"/>
                </a:lnTo>
                <a:lnTo>
                  <a:pt x="149235" y="1116447"/>
                </a:lnTo>
                <a:lnTo>
                  <a:pt x="147011" y="1111690"/>
                </a:lnTo>
                <a:lnTo>
                  <a:pt x="144787" y="1106616"/>
                </a:lnTo>
                <a:lnTo>
                  <a:pt x="142880" y="1101860"/>
                </a:lnTo>
                <a:lnTo>
                  <a:pt x="141292" y="1096786"/>
                </a:lnTo>
                <a:lnTo>
                  <a:pt x="139703" y="1091712"/>
                </a:lnTo>
                <a:lnTo>
                  <a:pt x="138750" y="1086004"/>
                </a:lnTo>
                <a:lnTo>
                  <a:pt x="137796" y="1080930"/>
                </a:lnTo>
                <a:lnTo>
                  <a:pt x="136843" y="1075540"/>
                </a:lnTo>
                <a:lnTo>
                  <a:pt x="136525" y="1070149"/>
                </a:lnTo>
                <a:lnTo>
                  <a:pt x="136525" y="1064758"/>
                </a:lnTo>
                <a:lnTo>
                  <a:pt x="136525" y="1059367"/>
                </a:lnTo>
                <a:lnTo>
                  <a:pt x="136843" y="1053976"/>
                </a:lnTo>
                <a:lnTo>
                  <a:pt x="137479" y="1048902"/>
                </a:lnTo>
                <a:lnTo>
                  <a:pt x="138432" y="1043511"/>
                </a:lnTo>
                <a:lnTo>
                  <a:pt x="139385" y="1038120"/>
                </a:lnTo>
                <a:lnTo>
                  <a:pt x="140974" y="1032412"/>
                </a:lnTo>
                <a:lnTo>
                  <a:pt x="142563" y="1027339"/>
                </a:lnTo>
                <a:lnTo>
                  <a:pt x="144469" y="1022265"/>
                </a:lnTo>
                <a:lnTo>
                  <a:pt x="146693" y="1017191"/>
                </a:lnTo>
                <a:lnTo>
                  <a:pt x="149235" y="1012117"/>
                </a:lnTo>
                <a:lnTo>
                  <a:pt x="152095" y="1007043"/>
                </a:lnTo>
                <a:lnTo>
                  <a:pt x="154955" y="1002287"/>
                </a:lnTo>
                <a:lnTo>
                  <a:pt x="158450" y="997213"/>
                </a:lnTo>
                <a:lnTo>
                  <a:pt x="162263" y="992456"/>
                </a:lnTo>
                <a:lnTo>
                  <a:pt x="166394" y="988017"/>
                </a:lnTo>
                <a:lnTo>
                  <a:pt x="170525" y="983894"/>
                </a:lnTo>
                <a:lnTo>
                  <a:pt x="174973" y="979772"/>
                </a:lnTo>
                <a:lnTo>
                  <a:pt x="179739" y="975649"/>
                </a:lnTo>
                <a:lnTo>
                  <a:pt x="184506" y="972161"/>
                </a:lnTo>
                <a:lnTo>
                  <a:pt x="189590" y="968990"/>
                </a:lnTo>
                <a:lnTo>
                  <a:pt x="195627" y="965502"/>
                </a:lnTo>
                <a:lnTo>
                  <a:pt x="201982" y="962331"/>
                </a:lnTo>
                <a:lnTo>
                  <a:pt x="208337" y="959794"/>
                </a:lnTo>
                <a:lnTo>
                  <a:pt x="215010" y="957574"/>
                </a:lnTo>
                <a:lnTo>
                  <a:pt x="222000" y="955671"/>
                </a:lnTo>
                <a:lnTo>
                  <a:pt x="228991" y="954086"/>
                </a:lnTo>
                <a:lnTo>
                  <a:pt x="235981" y="953134"/>
                </a:lnTo>
                <a:lnTo>
                  <a:pt x="243290" y="952500"/>
                </a:lnTo>
                <a:close/>
                <a:moveTo>
                  <a:pt x="297415" y="717550"/>
                </a:moveTo>
                <a:lnTo>
                  <a:pt x="837966" y="717550"/>
                </a:lnTo>
                <a:lnTo>
                  <a:pt x="843362" y="717868"/>
                </a:lnTo>
                <a:lnTo>
                  <a:pt x="848758" y="718186"/>
                </a:lnTo>
                <a:lnTo>
                  <a:pt x="854154" y="718821"/>
                </a:lnTo>
                <a:lnTo>
                  <a:pt x="859233" y="719774"/>
                </a:lnTo>
                <a:lnTo>
                  <a:pt x="864629" y="721044"/>
                </a:lnTo>
                <a:lnTo>
                  <a:pt x="869707" y="722632"/>
                </a:lnTo>
                <a:lnTo>
                  <a:pt x="874468" y="724221"/>
                </a:lnTo>
                <a:lnTo>
                  <a:pt x="879547" y="726126"/>
                </a:lnTo>
                <a:lnTo>
                  <a:pt x="884943" y="727715"/>
                </a:lnTo>
                <a:lnTo>
                  <a:pt x="890656" y="729620"/>
                </a:lnTo>
                <a:lnTo>
                  <a:pt x="901131" y="733432"/>
                </a:lnTo>
                <a:lnTo>
                  <a:pt x="910971" y="737879"/>
                </a:lnTo>
                <a:lnTo>
                  <a:pt x="920176" y="742326"/>
                </a:lnTo>
                <a:lnTo>
                  <a:pt x="928111" y="747091"/>
                </a:lnTo>
                <a:lnTo>
                  <a:pt x="935729" y="751855"/>
                </a:lnTo>
                <a:lnTo>
                  <a:pt x="943347" y="756937"/>
                </a:lnTo>
                <a:lnTo>
                  <a:pt x="950647" y="762337"/>
                </a:lnTo>
                <a:lnTo>
                  <a:pt x="957313" y="767737"/>
                </a:lnTo>
                <a:lnTo>
                  <a:pt x="963661" y="773454"/>
                </a:lnTo>
                <a:lnTo>
                  <a:pt x="970009" y="778854"/>
                </a:lnTo>
                <a:lnTo>
                  <a:pt x="976040" y="784572"/>
                </a:lnTo>
                <a:lnTo>
                  <a:pt x="987467" y="796642"/>
                </a:lnTo>
                <a:lnTo>
                  <a:pt x="998576" y="809030"/>
                </a:lnTo>
                <a:lnTo>
                  <a:pt x="1009368" y="822053"/>
                </a:lnTo>
                <a:lnTo>
                  <a:pt x="1019525" y="835394"/>
                </a:lnTo>
                <a:lnTo>
                  <a:pt x="1029048" y="849370"/>
                </a:lnTo>
                <a:lnTo>
                  <a:pt x="1038253" y="863346"/>
                </a:lnTo>
                <a:lnTo>
                  <a:pt x="1047458" y="878592"/>
                </a:lnTo>
                <a:lnTo>
                  <a:pt x="1056028" y="893521"/>
                </a:lnTo>
                <a:lnTo>
                  <a:pt x="1062693" y="905592"/>
                </a:lnTo>
                <a:lnTo>
                  <a:pt x="1069042" y="917980"/>
                </a:lnTo>
                <a:lnTo>
                  <a:pt x="1075072" y="930685"/>
                </a:lnTo>
                <a:lnTo>
                  <a:pt x="1080786" y="943391"/>
                </a:lnTo>
                <a:lnTo>
                  <a:pt x="1086499" y="956414"/>
                </a:lnTo>
                <a:lnTo>
                  <a:pt x="1091895" y="969437"/>
                </a:lnTo>
                <a:lnTo>
                  <a:pt x="1096974" y="983095"/>
                </a:lnTo>
                <a:lnTo>
                  <a:pt x="1102052" y="996436"/>
                </a:lnTo>
                <a:lnTo>
                  <a:pt x="1105544" y="1006918"/>
                </a:lnTo>
                <a:lnTo>
                  <a:pt x="1109035" y="1017400"/>
                </a:lnTo>
                <a:lnTo>
                  <a:pt x="1112210" y="1028200"/>
                </a:lnTo>
                <a:lnTo>
                  <a:pt x="1115701" y="1039317"/>
                </a:lnTo>
                <a:lnTo>
                  <a:pt x="1118558" y="1050117"/>
                </a:lnTo>
                <a:lnTo>
                  <a:pt x="1121097" y="1060916"/>
                </a:lnTo>
                <a:lnTo>
                  <a:pt x="1123636" y="1072034"/>
                </a:lnTo>
                <a:lnTo>
                  <a:pt x="1125858" y="1083151"/>
                </a:lnTo>
                <a:lnTo>
                  <a:pt x="1127763" y="1094586"/>
                </a:lnTo>
                <a:lnTo>
                  <a:pt x="1129667" y="1105703"/>
                </a:lnTo>
                <a:lnTo>
                  <a:pt x="1131254" y="1116821"/>
                </a:lnTo>
                <a:lnTo>
                  <a:pt x="1132524" y="1128256"/>
                </a:lnTo>
                <a:lnTo>
                  <a:pt x="1133476" y="1139690"/>
                </a:lnTo>
                <a:lnTo>
                  <a:pt x="1134428" y="1151443"/>
                </a:lnTo>
                <a:lnTo>
                  <a:pt x="1134746" y="1162878"/>
                </a:lnTo>
                <a:lnTo>
                  <a:pt x="1135063" y="1174313"/>
                </a:lnTo>
                <a:lnTo>
                  <a:pt x="1135063" y="1183207"/>
                </a:lnTo>
                <a:lnTo>
                  <a:pt x="1134746" y="1191783"/>
                </a:lnTo>
                <a:lnTo>
                  <a:pt x="1134111" y="1200995"/>
                </a:lnTo>
                <a:lnTo>
                  <a:pt x="1133476" y="1209888"/>
                </a:lnTo>
                <a:lnTo>
                  <a:pt x="1132524" y="1218782"/>
                </a:lnTo>
                <a:lnTo>
                  <a:pt x="1131254" y="1227994"/>
                </a:lnTo>
                <a:lnTo>
                  <a:pt x="1129985" y="1236888"/>
                </a:lnTo>
                <a:lnTo>
                  <a:pt x="1128080" y="1245781"/>
                </a:lnTo>
                <a:lnTo>
                  <a:pt x="1126176" y="1254675"/>
                </a:lnTo>
                <a:lnTo>
                  <a:pt x="1123954" y="1264204"/>
                </a:lnTo>
                <a:lnTo>
                  <a:pt x="1121097" y="1273098"/>
                </a:lnTo>
                <a:lnTo>
                  <a:pt x="1118240" y="1281992"/>
                </a:lnTo>
                <a:lnTo>
                  <a:pt x="1115066" y="1291204"/>
                </a:lnTo>
                <a:lnTo>
                  <a:pt x="1111257" y="1300097"/>
                </a:lnTo>
                <a:lnTo>
                  <a:pt x="1107131" y="1308991"/>
                </a:lnTo>
                <a:lnTo>
                  <a:pt x="1102687" y="1318203"/>
                </a:lnTo>
                <a:lnTo>
                  <a:pt x="1098243" y="1326779"/>
                </a:lnTo>
                <a:lnTo>
                  <a:pt x="1092847" y="1335673"/>
                </a:lnTo>
                <a:lnTo>
                  <a:pt x="1087451" y="1343931"/>
                </a:lnTo>
                <a:lnTo>
                  <a:pt x="1081421" y="1352508"/>
                </a:lnTo>
                <a:lnTo>
                  <a:pt x="1074755" y="1360449"/>
                </a:lnTo>
                <a:lnTo>
                  <a:pt x="1068089" y="1368707"/>
                </a:lnTo>
                <a:lnTo>
                  <a:pt x="1060789" y="1376330"/>
                </a:lnTo>
                <a:lnTo>
                  <a:pt x="1052854" y="1383636"/>
                </a:lnTo>
                <a:lnTo>
                  <a:pt x="1044918" y="1390942"/>
                </a:lnTo>
                <a:lnTo>
                  <a:pt x="1036348" y="1397612"/>
                </a:lnTo>
                <a:lnTo>
                  <a:pt x="1027778" y="1403965"/>
                </a:lnTo>
                <a:lnTo>
                  <a:pt x="1018891" y="1410000"/>
                </a:lnTo>
                <a:lnTo>
                  <a:pt x="1009368" y="1415400"/>
                </a:lnTo>
                <a:lnTo>
                  <a:pt x="999529" y="1420800"/>
                </a:lnTo>
                <a:lnTo>
                  <a:pt x="989689" y="1425882"/>
                </a:lnTo>
                <a:lnTo>
                  <a:pt x="979532" y="1430011"/>
                </a:lnTo>
                <a:lnTo>
                  <a:pt x="971279" y="1433188"/>
                </a:lnTo>
                <a:lnTo>
                  <a:pt x="963026" y="1436046"/>
                </a:lnTo>
                <a:lnTo>
                  <a:pt x="954456" y="1438587"/>
                </a:lnTo>
                <a:lnTo>
                  <a:pt x="945569" y="1440811"/>
                </a:lnTo>
                <a:lnTo>
                  <a:pt x="936364" y="1443034"/>
                </a:lnTo>
                <a:lnTo>
                  <a:pt x="926841" y="1444940"/>
                </a:lnTo>
                <a:lnTo>
                  <a:pt x="911288" y="1447481"/>
                </a:lnTo>
                <a:lnTo>
                  <a:pt x="895418" y="1449387"/>
                </a:lnTo>
                <a:lnTo>
                  <a:pt x="879230" y="1450658"/>
                </a:lnTo>
                <a:lnTo>
                  <a:pt x="862724" y="1450975"/>
                </a:lnTo>
                <a:lnTo>
                  <a:pt x="850663" y="1450658"/>
                </a:lnTo>
                <a:lnTo>
                  <a:pt x="838284" y="1450022"/>
                </a:lnTo>
                <a:lnTo>
                  <a:pt x="825587" y="1449069"/>
                </a:lnTo>
                <a:lnTo>
                  <a:pt x="812891" y="1447799"/>
                </a:lnTo>
                <a:lnTo>
                  <a:pt x="800194" y="1446211"/>
                </a:lnTo>
                <a:lnTo>
                  <a:pt x="787180" y="1444305"/>
                </a:lnTo>
                <a:lnTo>
                  <a:pt x="773532" y="1442081"/>
                </a:lnTo>
                <a:lnTo>
                  <a:pt x="760518" y="1439540"/>
                </a:lnTo>
                <a:lnTo>
                  <a:pt x="746869" y="1436364"/>
                </a:lnTo>
                <a:lnTo>
                  <a:pt x="733220" y="1433188"/>
                </a:lnTo>
                <a:lnTo>
                  <a:pt x="718937" y="1429376"/>
                </a:lnTo>
                <a:lnTo>
                  <a:pt x="704971" y="1425564"/>
                </a:lnTo>
                <a:lnTo>
                  <a:pt x="690687" y="1420800"/>
                </a:lnTo>
                <a:lnTo>
                  <a:pt x="676086" y="1416035"/>
                </a:lnTo>
                <a:lnTo>
                  <a:pt x="661168" y="1411271"/>
                </a:lnTo>
                <a:lnTo>
                  <a:pt x="645932" y="1405871"/>
                </a:lnTo>
                <a:lnTo>
                  <a:pt x="624666" y="1397612"/>
                </a:lnTo>
                <a:lnTo>
                  <a:pt x="602447" y="1389036"/>
                </a:lnTo>
                <a:lnTo>
                  <a:pt x="621809" y="1380142"/>
                </a:lnTo>
                <a:lnTo>
                  <a:pt x="641171" y="1370613"/>
                </a:lnTo>
                <a:lnTo>
                  <a:pt x="660533" y="1360766"/>
                </a:lnTo>
                <a:lnTo>
                  <a:pt x="680848" y="1350284"/>
                </a:lnTo>
                <a:lnTo>
                  <a:pt x="701162" y="1339802"/>
                </a:lnTo>
                <a:lnTo>
                  <a:pt x="721476" y="1328685"/>
                </a:lnTo>
                <a:lnTo>
                  <a:pt x="742743" y="1317250"/>
                </a:lnTo>
                <a:lnTo>
                  <a:pt x="763692" y="1304862"/>
                </a:lnTo>
                <a:lnTo>
                  <a:pt x="785593" y="1292474"/>
                </a:lnTo>
                <a:lnTo>
                  <a:pt x="807177" y="1279769"/>
                </a:lnTo>
                <a:lnTo>
                  <a:pt x="829396" y="1266428"/>
                </a:lnTo>
                <a:lnTo>
                  <a:pt x="851932" y="1252452"/>
                </a:lnTo>
                <a:lnTo>
                  <a:pt x="874786" y="1238158"/>
                </a:lnTo>
                <a:lnTo>
                  <a:pt x="898274" y="1223547"/>
                </a:lnTo>
                <a:lnTo>
                  <a:pt x="921763" y="1208618"/>
                </a:lnTo>
                <a:lnTo>
                  <a:pt x="945569" y="1192736"/>
                </a:lnTo>
                <a:lnTo>
                  <a:pt x="964296" y="1180666"/>
                </a:lnTo>
                <a:lnTo>
                  <a:pt x="971279" y="1175584"/>
                </a:lnTo>
                <a:lnTo>
                  <a:pt x="977945" y="1170501"/>
                </a:lnTo>
                <a:lnTo>
                  <a:pt x="983975" y="1164784"/>
                </a:lnTo>
                <a:lnTo>
                  <a:pt x="989689" y="1158749"/>
                </a:lnTo>
                <a:lnTo>
                  <a:pt x="995085" y="1152714"/>
                </a:lnTo>
                <a:lnTo>
                  <a:pt x="999846" y="1146361"/>
                </a:lnTo>
                <a:lnTo>
                  <a:pt x="1004925" y="1139373"/>
                </a:lnTo>
                <a:lnTo>
                  <a:pt x="1009051" y="1132385"/>
                </a:lnTo>
                <a:lnTo>
                  <a:pt x="1012542" y="1125079"/>
                </a:lnTo>
                <a:lnTo>
                  <a:pt x="1015717" y="1117773"/>
                </a:lnTo>
                <a:lnTo>
                  <a:pt x="1018573" y="1110468"/>
                </a:lnTo>
                <a:lnTo>
                  <a:pt x="1021113" y="1102845"/>
                </a:lnTo>
                <a:lnTo>
                  <a:pt x="1023017" y="1095221"/>
                </a:lnTo>
                <a:lnTo>
                  <a:pt x="1024604" y="1086963"/>
                </a:lnTo>
                <a:lnTo>
                  <a:pt x="1025556" y="1079022"/>
                </a:lnTo>
                <a:lnTo>
                  <a:pt x="1026191" y="1071081"/>
                </a:lnTo>
                <a:lnTo>
                  <a:pt x="1026509" y="1065681"/>
                </a:lnTo>
                <a:lnTo>
                  <a:pt x="1026509" y="1060281"/>
                </a:lnTo>
                <a:lnTo>
                  <a:pt x="1026191" y="1054881"/>
                </a:lnTo>
                <a:lnTo>
                  <a:pt x="1025874" y="1049481"/>
                </a:lnTo>
                <a:lnTo>
                  <a:pt x="1025239" y="1044082"/>
                </a:lnTo>
                <a:lnTo>
                  <a:pt x="1024287" y="1038682"/>
                </a:lnTo>
                <a:lnTo>
                  <a:pt x="1023017" y="1032964"/>
                </a:lnTo>
                <a:lnTo>
                  <a:pt x="1021747" y="1027564"/>
                </a:lnTo>
                <a:lnTo>
                  <a:pt x="1020478" y="1022482"/>
                </a:lnTo>
                <a:lnTo>
                  <a:pt x="1018573" y="1017082"/>
                </a:lnTo>
                <a:lnTo>
                  <a:pt x="1016669" y="1012000"/>
                </a:lnTo>
                <a:lnTo>
                  <a:pt x="1014447" y="1006600"/>
                </a:lnTo>
                <a:lnTo>
                  <a:pt x="1011908" y="1001518"/>
                </a:lnTo>
                <a:lnTo>
                  <a:pt x="1009368" y="996436"/>
                </a:lnTo>
                <a:lnTo>
                  <a:pt x="1006512" y="991671"/>
                </a:lnTo>
                <a:lnTo>
                  <a:pt x="1003338" y="986589"/>
                </a:lnTo>
                <a:lnTo>
                  <a:pt x="997307" y="978648"/>
                </a:lnTo>
                <a:lnTo>
                  <a:pt x="991276" y="971025"/>
                </a:lnTo>
                <a:lnTo>
                  <a:pt x="984610" y="964355"/>
                </a:lnTo>
                <a:lnTo>
                  <a:pt x="977627" y="957684"/>
                </a:lnTo>
                <a:lnTo>
                  <a:pt x="970327" y="951967"/>
                </a:lnTo>
                <a:lnTo>
                  <a:pt x="962391" y="946567"/>
                </a:lnTo>
                <a:lnTo>
                  <a:pt x="954456" y="941802"/>
                </a:lnTo>
                <a:lnTo>
                  <a:pt x="945569" y="937673"/>
                </a:lnTo>
                <a:lnTo>
                  <a:pt x="938586" y="934497"/>
                </a:lnTo>
                <a:lnTo>
                  <a:pt x="931603" y="931956"/>
                </a:lnTo>
                <a:lnTo>
                  <a:pt x="924619" y="929732"/>
                </a:lnTo>
                <a:lnTo>
                  <a:pt x="917319" y="927826"/>
                </a:lnTo>
                <a:lnTo>
                  <a:pt x="909701" y="926238"/>
                </a:lnTo>
                <a:lnTo>
                  <a:pt x="902083" y="925285"/>
                </a:lnTo>
                <a:lnTo>
                  <a:pt x="894465" y="924650"/>
                </a:lnTo>
                <a:lnTo>
                  <a:pt x="886530" y="924332"/>
                </a:lnTo>
                <a:lnTo>
                  <a:pt x="877643" y="924650"/>
                </a:lnTo>
                <a:lnTo>
                  <a:pt x="868438" y="925603"/>
                </a:lnTo>
                <a:lnTo>
                  <a:pt x="859550" y="926873"/>
                </a:lnTo>
                <a:lnTo>
                  <a:pt x="850980" y="929097"/>
                </a:lnTo>
                <a:lnTo>
                  <a:pt x="842410" y="931638"/>
                </a:lnTo>
                <a:lnTo>
                  <a:pt x="833522" y="935132"/>
                </a:lnTo>
                <a:lnTo>
                  <a:pt x="825270" y="938626"/>
                </a:lnTo>
                <a:lnTo>
                  <a:pt x="817334" y="943073"/>
                </a:lnTo>
                <a:lnTo>
                  <a:pt x="813208" y="945296"/>
                </a:lnTo>
                <a:lnTo>
                  <a:pt x="809399" y="947520"/>
                </a:lnTo>
                <a:lnTo>
                  <a:pt x="776706" y="968802"/>
                </a:lnTo>
                <a:lnTo>
                  <a:pt x="744965" y="989766"/>
                </a:lnTo>
                <a:lnTo>
                  <a:pt x="713541" y="1009141"/>
                </a:lnTo>
                <a:lnTo>
                  <a:pt x="683069" y="1027882"/>
                </a:lnTo>
                <a:lnTo>
                  <a:pt x="653233" y="1045987"/>
                </a:lnTo>
                <a:lnTo>
                  <a:pt x="624031" y="1062505"/>
                </a:lnTo>
                <a:lnTo>
                  <a:pt x="595781" y="1078386"/>
                </a:lnTo>
                <a:lnTo>
                  <a:pt x="568167" y="1093633"/>
                </a:lnTo>
                <a:lnTo>
                  <a:pt x="540552" y="1078386"/>
                </a:lnTo>
                <a:lnTo>
                  <a:pt x="512302" y="1062505"/>
                </a:lnTo>
                <a:lnTo>
                  <a:pt x="482465" y="1045670"/>
                </a:lnTo>
                <a:lnTo>
                  <a:pt x="452311" y="1027564"/>
                </a:lnTo>
                <a:lnTo>
                  <a:pt x="421205" y="1008824"/>
                </a:lnTo>
                <a:lnTo>
                  <a:pt x="389781" y="989130"/>
                </a:lnTo>
                <a:lnTo>
                  <a:pt x="358040" y="968484"/>
                </a:lnTo>
                <a:lnTo>
                  <a:pt x="325664" y="947520"/>
                </a:lnTo>
                <a:lnTo>
                  <a:pt x="321538" y="945296"/>
                </a:lnTo>
                <a:lnTo>
                  <a:pt x="317412" y="943073"/>
                </a:lnTo>
                <a:lnTo>
                  <a:pt x="309476" y="938626"/>
                </a:lnTo>
                <a:lnTo>
                  <a:pt x="301224" y="934814"/>
                </a:lnTo>
                <a:lnTo>
                  <a:pt x="292971" y="931638"/>
                </a:lnTo>
                <a:lnTo>
                  <a:pt x="284083" y="929097"/>
                </a:lnTo>
                <a:lnTo>
                  <a:pt x="275196" y="926873"/>
                </a:lnTo>
                <a:lnTo>
                  <a:pt x="266308" y="925603"/>
                </a:lnTo>
                <a:lnTo>
                  <a:pt x="257421" y="924650"/>
                </a:lnTo>
                <a:lnTo>
                  <a:pt x="248216" y="924332"/>
                </a:lnTo>
                <a:lnTo>
                  <a:pt x="240598" y="924332"/>
                </a:lnTo>
                <a:lnTo>
                  <a:pt x="232980" y="925285"/>
                </a:lnTo>
                <a:lnTo>
                  <a:pt x="225045" y="926238"/>
                </a:lnTo>
                <a:lnTo>
                  <a:pt x="217744" y="927826"/>
                </a:lnTo>
                <a:lnTo>
                  <a:pt x="210444" y="929732"/>
                </a:lnTo>
                <a:lnTo>
                  <a:pt x="203144" y="931956"/>
                </a:lnTo>
                <a:lnTo>
                  <a:pt x="196160" y="934497"/>
                </a:lnTo>
                <a:lnTo>
                  <a:pt x="189495" y="937355"/>
                </a:lnTo>
                <a:lnTo>
                  <a:pt x="180925" y="941802"/>
                </a:lnTo>
                <a:lnTo>
                  <a:pt x="172355" y="946567"/>
                </a:lnTo>
                <a:lnTo>
                  <a:pt x="164737" y="951967"/>
                </a:lnTo>
                <a:lnTo>
                  <a:pt x="157119" y="957684"/>
                </a:lnTo>
                <a:lnTo>
                  <a:pt x="150136" y="964355"/>
                </a:lnTo>
                <a:lnTo>
                  <a:pt x="143470" y="971025"/>
                </a:lnTo>
                <a:lnTo>
                  <a:pt x="137439" y="978648"/>
                </a:lnTo>
                <a:lnTo>
                  <a:pt x="131726" y="986589"/>
                </a:lnTo>
                <a:lnTo>
                  <a:pt x="127917" y="992624"/>
                </a:lnTo>
                <a:lnTo>
                  <a:pt x="124425" y="998977"/>
                </a:lnTo>
                <a:lnTo>
                  <a:pt x="121569" y="1005330"/>
                </a:lnTo>
                <a:lnTo>
                  <a:pt x="118395" y="1011683"/>
                </a:lnTo>
                <a:lnTo>
                  <a:pt x="115855" y="1018035"/>
                </a:lnTo>
                <a:lnTo>
                  <a:pt x="113951" y="1024706"/>
                </a:lnTo>
                <a:lnTo>
                  <a:pt x="112046" y="1031058"/>
                </a:lnTo>
                <a:lnTo>
                  <a:pt x="110777" y="1038046"/>
                </a:lnTo>
                <a:lnTo>
                  <a:pt x="109507" y="1044717"/>
                </a:lnTo>
                <a:lnTo>
                  <a:pt x="108872" y="1051387"/>
                </a:lnTo>
                <a:lnTo>
                  <a:pt x="108555" y="1058375"/>
                </a:lnTo>
                <a:lnTo>
                  <a:pt x="108238" y="1065046"/>
                </a:lnTo>
                <a:lnTo>
                  <a:pt x="108555" y="1071716"/>
                </a:lnTo>
                <a:lnTo>
                  <a:pt x="109190" y="1078386"/>
                </a:lnTo>
                <a:lnTo>
                  <a:pt x="109825" y="1085057"/>
                </a:lnTo>
                <a:lnTo>
                  <a:pt x="111094" y="1091727"/>
                </a:lnTo>
                <a:lnTo>
                  <a:pt x="112364" y="1098398"/>
                </a:lnTo>
                <a:lnTo>
                  <a:pt x="114268" y="1104750"/>
                </a:lnTo>
                <a:lnTo>
                  <a:pt x="116490" y="1111103"/>
                </a:lnTo>
                <a:lnTo>
                  <a:pt x="118712" y="1117456"/>
                </a:lnTo>
                <a:lnTo>
                  <a:pt x="121886" y="1123491"/>
                </a:lnTo>
                <a:lnTo>
                  <a:pt x="124743" y="1129526"/>
                </a:lnTo>
                <a:lnTo>
                  <a:pt x="127917" y="1135561"/>
                </a:lnTo>
                <a:lnTo>
                  <a:pt x="131726" y="1141279"/>
                </a:lnTo>
                <a:lnTo>
                  <a:pt x="135535" y="1146996"/>
                </a:lnTo>
                <a:lnTo>
                  <a:pt x="139661" y="1152396"/>
                </a:lnTo>
                <a:lnTo>
                  <a:pt x="144105" y="1157796"/>
                </a:lnTo>
                <a:lnTo>
                  <a:pt x="148866" y="1162878"/>
                </a:lnTo>
                <a:lnTo>
                  <a:pt x="153945" y="1167643"/>
                </a:lnTo>
                <a:lnTo>
                  <a:pt x="159341" y="1172090"/>
                </a:lnTo>
                <a:lnTo>
                  <a:pt x="164737" y="1176536"/>
                </a:lnTo>
                <a:lnTo>
                  <a:pt x="170768" y="1180666"/>
                </a:lnTo>
                <a:lnTo>
                  <a:pt x="179972" y="1186383"/>
                </a:lnTo>
                <a:lnTo>
                  <a:pt x="189495" y="1192101"/>
                </a:lnTo>
                <a:lnTo>
                  <a:pt x="211714" y="1205759"/>
                </a:lnTo>
                <a:lnTo>
                  <a:pt x="222823" y="1212429"/>
                </a:lnTo>
                <a:lnTo>
                  <a:pt x="233615" y="1219100"/>
                </a:lnTo>
                <a:lnTo>
                  <a:pt x="235519" y="1220370"/>
                </a:lnTo>
                <a:lnTo>
                  <a:pt x="235202" y="1220370"/>
                </a:lnTo>
                <a:lnTo>
                  <a:pt x="239328" y="1222276"/>
                </a:lnTo>
                <a:lnTo>
                  <a:pt x="243772" y="1223864"/>
                </a:lnTo>
                <a:lnTo>
                  <a:pt x="246946" y="1224500"/>
                </a:lnTo>
                <a:lnTo>
                  <a:pt x="250755" y="1225453"/>
                </a:lnTo>
                <a:lnTo>
                  <a:pt x="254882" y="1226088"/>
                </a:lnTo>
                <a:lnTo>
                  <a:pt x="259960" y="1226406"/>
                </a:lnTo>
                <a:lnTo>
                  <a:pt x="265674" y="1227041"/>
                </a:lnTo>
                <a:lnTo>
                  <a:pt x="272022" y="1227041"/>
                </a:lnTo>
                <a:lnTo>
                  <a:pt x="279005" y="1227041"/>
                </a:lnTo>
                <a:lnTo>
                  <a:pt x="286940" y="1226406"/>
                </a:lnTo>
                <a:lnTo>
                  <a:pt x="295510" y="1225770"/>
                </a:lnTo>
                <a:lnTo>
                  <a:pt x="304398" y="1224500"/>
                </a:lnTo>
                <a:lnTo>
                  <a:pt x="314237" y="1222912"/>
                </a:lnTo>
                <a:lnTo>
                  <a:pt x="324712" y="1221006"/>
                </a:lnTo>
                <a:lnTo>
                  <a:pt x="335821" y="1218782"/>
                </a:lnTo>
                <a:lnTo>
                  <a:pt x="347883" y="1215923"/>
                </a:lnTo>
                <a:lnTo>
                  <a:pt x="360262" y="1212747"/>
                </a:lnTo>
                <a:lnTo>
                  <a:pt x="373276" y="1208935"/>
                </a:lnTo>
                <a:lnTo>
                  <a:pt x="386925" y="1204489"/>
                </a:lnTo>
                <a:lnTo>
                  <a:pt x="401843" y="1199406"/>
                </a:lnTo>
                <a:lnTo>
                  <a:pt x="416761" y="1194006"/>
                </a:lnTo>
                <a:lnTo>
                  <a:pt x="432314" y="1187971"/>
                </a:lnTo>
                <a:lnTo>
                  <a:pt x="448502" y="1181619"/>
                </a:lnTo>
                <a:lnTo>
                  <a:pt x="465643" y="1174313"/>
                </a:lnTo>
                <a:lnTo>
                  <a:pt x="483418" y="1166690"/>
                </a:lnTo>
                <a:lnTo>
                  <a:pt x="501510" y="1158431"/>
                </a:lnTo>
                <a:lnTo>
                  <a:pt x="520555" y="1149220"/>
                </a:lnTo>
                <a:lnTo>
                  <a:pt x="539917" y="1139373"/>
                </a:lnTo>
                <a:lnTo>
                  <a:pt x="559914" y="1129208"/>
                </a:lnTo>
                <a:lnTo>
                  <a:pt x="581180" y="1118409"/>
                </a:lnTo>
                <a:lnTo>
                  <a:pt x="602447" y="1106974"/>
                </a:lnTo>
                <a:lnTo>
                  <a:pt x="624666" y="1094586"/>
                </a:lnTo>
                <a:lnTo>
                  <a:pt x="647202" y="1081563"/>
                </a:lnTo>
                <a:lnTo>
                  <a:pt x="670690" y="1067904"/>
                </a:lnTo>
                <a:lnTo>
                  <a:pt x="694814" y="1053611"/>
                </a:lnTo>
                <a:lnTo>
                  <a:pt x="719254" y="1038682"/>
                </a:lnTo>
                <a:lnTo>
                  <a:pt x="744965" y="1022482"/>
                </a:lnTo>
                <a:lnTo>
                  <a:pt x="770675" y="1006283"/>
                </a:lnTo>
                <a:lnTo>
                  <a:pt x="797655" y="989130"/>
                </a:lnTo>
                <a:lnTo>
                  <a:pt x="824635" y="970707"/>
                </a:lnTo>
                <a:lnTo>
                  <a:pt x="830348" y="967213"/>
                </a:lnTo>
                <a:lnTo>
                  <a:pt x="836062" y="964355"/>
                </a:lnTo>
                <a:lnTo>
                  <a:pt x="843045" y="961178"/>
                </a:lnTo>
                <a:lnTo>
                  <a:pt x="849710" y="958319"/>
                </a:lnTo>
                <a:lnTo>
                  <a:pt x="856693" y="956414"/>
                </a:lnTo>
                <a:lnTo>
                  <a:pt x="863677" y="954508"/>
                </a:lnTo>
                <a:lnTo>
                  <a:pt x="870660" y="953237"/>
                </a:lnTo>
                <a:lnTo>
                  <a:pt x="877960" y="952602"/>
                </a:lnTo>
                <a:lnTo>
                  <a:pt x="884943" y="952284"/>
                </a:lnTo>
                <a:lnTo>
                  <a:pt x="891926" y="952284"/>
                </a:lnTo>
                <a:lnTo>
                  <a:pt x="899227" y="952920"/>
                </a:lnTo>
                <a:lnTo>
                  <a:pt x="906210" y="953873"/>
                </a:lnTo>
                <a:lnTo>
                  <a:pt x="913193" y="955461"/>
                </a:lnTo>
                <a:lnTo>
                  <a:pt x="919858" y="957367"/>
                </a:lnTo>
                <a:lnTo>
                  <a:pt x="926524" y="959590"/>
                </a:lnTo>
                <a:lnTo>
                  <a:pt x="933190" y="962131"/>
                </a:lnTo>
                <a:lnTo>
                  <a:pt x="939538" y="965307"/>
                </a:lnTo>
                <a:lnTo>
                  <a:pt x="945569" y="968802"/>
                </a:lnTo>
                <a:lnTo>
                  <a:pt x="950647" y="972296"/>
                </a:lnTo>
                <a:lnTo>
                  <a:pt x="955408" y="975472"/>
                </a:lnTo>
                <a:lnTo>
                  <a:pt x="960170" y="979601"/>
                </a:lnTo>
                <a:lnTo>
                  <a:pt x="964296" y="983730"/>
                </a:lnTo>
                <a:lnTo>
                  <a:pt x="968740" y="987860"/>
                </a:lnTo>
                <a:lnTo>
                  <a:pt x="972549" y="992307"/>
                </a:lnTo>
                <a:lnTo>
                  <a:pt x="976358" y="997071"/>
                </a:lnTo>
                <a:lnTo>
                  <a:pt x="979849" y="1002153"/>
                </a:lnTo>
                <a:lnTo>
                  <a:pt x="983658" y="1008189"/>
                </a:lnTo>
                <a:lnTo>
                  <a:pt x="986832" y="1014224"/>
                </a:lnTo>
                <a:lnTo>
                  <a:pt x="989689" y="1020259"/>
                </a:lnTo>
                <a:lnTo>
                  <a:pt x="992228" y="1026612"/>
                </a:lnTo>
                <a:lnTo>
                  <a:pt x="994133" y="1032964"/>
                </a:lnTo>
                <a:lnTo>
                  <a:pt x="995720" y="1039635"/>
                </a:lnTo>
                <a:lnTo>
                  <a:pt x="996989" y="1046305"/>
                </a:lnTo>
                <a:lnTo>
                  <a:pt x="997942" y="1052658"/>
                </a:lnTo>
                <a:lnTo>
                  <a:pt x="998259" y="1059328"/>
                </a:lnTo>
                <a:lnTo>
                  <a:pt x="998576" y="1065999"/>
                </a:lnTo>
                <a:lnTo>
                  <a:pt x="998259" y="1072351"/>
                </a:lnTo>
                <a:lnTo>
                  <a:pt x="997624" y="1079022"/>
                </a:lnTo>
                <a:lnTo>
                  <a:pt x="996354" y="1085374"/>
                </a:lnTo>
                <a:lnTo>
                  <a:pt x="995085" y="1092045"/>
                </a:lnTo>
                <a:lnTo>
                  <a:pt x="993180" y="1098398"/>
                </a:lnTo>
                <a:lnTo>
                  <a:pt x="990958" y="1104433"/>
                </a:lnTo>
                <a:lnTo>
                  <a:pt x="987784" y="1112056"/>
                </a:lnTo>
                <a:lnTo>
                  <a:pt x="983975" y="1119679"/>
                </a:lnTo>
                <a:lnTo>
                  <a:pt x="979532" y="1126667"/>
                </a:lnTo>
                <a:lnTo>
                  <a:pt x="974453" y="1133655"/>
                </a:lnTo>
                <a:lnTo>
                  <a:pt x="968740" y="1140008"/>
                </a:lnTo>
                <a:lnTo>
                  <a:pt x="962709" y="1146361"/>
                </a:lnTo>
                <a:lnTo>
                  <a:pt x="956043" y="1152078"/>
                </a:lnTo>
                <a:lnTo>
                  <a:pt x="949060" y="1157478"/>
                </a:lnTo>
                <a:lnTo>
                  <a:pt x="945569" y="1159384"/>
                </a:lnTo>
                <a:lnTo>
                  <a:pt x="910971" y="1181936"/>
                </a:lnTo>
                <a:lnTo>
                  <a:pt x="876056" y="1204489"/>
                </a:lnTo>
                <a:lnTo>
                  <a:pt x="842093" y="1225770"/>
                </a:lnTo>
                <a:lnTo>
                  <a:pt x="804003" y="1248958"/>
                </a:lnTo>
                <a:lnTo>
                  <a:pt x="766549" y="1271192"/>
                </a:lnTo>
                <a:lnTo>
                  <a:pt x="730999" y="1291521"/>
                </a:lnTo>
                <a:lnTo>
                  <a:pt x="696083" y="1310579"/>
                </a:lnTo>
                <a:lnTo>
                  <a:pt x="662120" y="1328685"/>
                </a:lnTo>
                <a:lnTo>
                  <a:pt x="629744" y="1344884"/>
                </a:lnTo>
                <a:lnTo>
                  <a:pt x="598003" y="1360131"/>
                </a:lnTo>
                <a:lnTo>
                  <a:pt x="567532" y="1374107"/>
                </a:lnTo>
                <a:lnTo>
                  <a:pt x="553883" y="1380142"/>
                </a:lnTo>
                <a:lnTo>
                  <a:pt x="532299" y="1389036"/>
                </a:lnTo>
                <a:lnTo>
                  <a:pt x="510398" y="1397612"/>
                </a:lnTo>
                <a:lnTo>
                  <a:pt x="488814" y="1405871"/>
                </a:lnTo>
                <a:lnTo>
                  <a:pt x="473895" y="1410953"/>
                </a:lnTo>
                <a:lnTo>
                  <a:pt x="458977" y="1416035"/>
                </a:lnTo>
                <a:lnTo>
                  <a:pt x="444376" y="1420800"/>
                </a:lnTo>
                <a:lnTo>
                  <a:pt x="430093" y="1425564"/>
                </a:lnTo>
                <a:lnTo>
                  <a:pt x="415809" y="1429376"/>
                </a:lnTo>
                <a:lnTo>
                  <a:pt x="401843" y="1433188"/>
                </a:lnTo>
                <a:lnTo>
                  <a:pt x="387877" y="1436364"/>
                </a:lnTo>
                <a:lnTo>
                  <a:pt x="374546" y="1439540"/>
                </a:lnTo>
                <a:lnTo>
                  <a:pt x="361214" y="1442081"/>
                </a:lnTo>
                <a:lnTo>
                  <a:pt x="348200" y="1444305"/>
                </a:lnTo>
                <a:lnTo>
                  <a:pt x="334869" y="1446211"/>
                </a:lnTo>
                <a:lnTo>
                  <a:pt x="321855" y="1447799"/>
                </a:lnTo>
                <a:lnTo>
                  <a:pt x="309476" y="1449069"/>
                </a:lnTo>
                <a:lnTo>
                  <a:pt x="296780" y="1450022"/>
                </a:lnTo>
                <a:lnTo>
                  <a:pt x="284083" y="1450658"/>
                </a:lnTo>
                <a:lnTo>
                  <a:pt x="272022" y="1450975"/>
                </a:lnTo>
                <a:lnTo>
                  <a:pt x="255834" y="1450658"/>
                </a:lnTo>
                <a:lnTo>
                  <a:pt x="239646" y="1449387"/>
                </a:lnTo>
                <a:lnTo>
                  <a:pt x="223458" y="1447481"/>
                </a:lnTo>
                <a:lnTo>
                  <a:pt x="207905" y="1444940"/>
                </a:lnTo>
                <a:lnTo>
                  <a:pt x="198700" y="1443034"/>
                </a:lnTo>
                <a:lnTo>
                  <a:pt x="189495" y="1440811"/>
                </a:lnTo>
                <a:lnTo>
                  <a:pt x="180607" y="1438587"/>
                </a:lnTo>
                <a:lnTo>
                  <a:pt x="172037" y="1436046"/>
                </a:lnTo>
                <a:lnTo>
                  <a:pt x="163467" y="1433188"/>
                </a:lnTo>
                <a:lnTo>
                  <a:pt x="155214" y="1430011"/>
                </a:lnTo>
                <a:lnTo>
                  <a:pt x="146327" y="1426199"/>
                </a:lnTo>
                <a:lnTo>
                  <a:pt x="138074" y="1421753"/>
                </a:lnTo>
                <a:lnTo>
                  <a:pt x="129504" y="1417623"/>
                </a:lnTo>
                <a:lnTo>
                  <a:pt x="121251" y="1412859"/>
                </a:lnTo>
                <a:lnTo>
                  <a:pt x="112681" y="1407777"/>
                </a:lnTo>
                <a:lnTo>
                  <a:pt x="104746" y="1402059"/>
                </a:lnTo>
                <a:lnTo>
                  <a:pt x="97128" y="1396342"/>
                </a:lnTo>
                <a:lnTo>
                  <a:pt x="89510" y="1390306"/>
                </a:lnTo>
                <a:lnTo>
                  <a:pt x="82210" y="1383954"/>
                </a:lnTo>
                <a:lnTo>
                  <a:pt x="75227" y="1377283"/>
                </a:lnTo>
                <a:lnTo>
                  <a:pt x="68879" y="1370613"/>
                </a:lnTo>
                <a:lnTo>
                  <a:pt x="62213" y="1362990"/>
                </a:lnTo>
                <a:lnTo>
                  <a:pt x="57769" y="1357590"/>
                </a:lnTo>
                <a:lnTo>
                  <a:pt x="53643" y="1352190"/>
                </a:lnTo>
                <a:lnTo>
                  <a:pt x="45707" y="1341073"/>
                </a:lnTo>
                <a:lnTo>
                  <a:pt x="38407" y="1329638"/>
                </a:lnTo>
                <a:lnTo>
                  <a:pt x="32059" y="1317885"/>
                </a:lnTo>
                <a:lnTo>
                  <a:pt x="26345" y="1306133"/>
                </a:lnTo>
                <a:lnTo>
                  <a:pt x="21267" y="1294062"/>
                </a:lnTo>
                <a:lnTo>
                  <a:pt x="16823" y="1282310"/>
                </a:lnTo>
                <a:lnTo>
                  <a:pt x="13014" y="1270239"/>
                </a:lnTo>
                <a:lnTo>
                  <a:pt x="9523" y="1258169"/>
                </a:lnTo>
                <a:lnTo>
                  <a:pt x="6666" y="1245781"/>
                </a:lnTo>
                <a:lnTo>
                  <a:pt x="4444" y="1233711"/>
                </a:lnTo>
                <a:lnTo>
                  <a:pt x="2857" y="1221641"/>
                </a:lnTo>
                <a:lnTo>
                  <a:pt x="1587" y="1209888"/>
                </a:lnTo>
                <a:lnTo>
                  <a:pt x="635" y="1197501"/>
                </a:lnTo>
                <a:lnTo>
                  <a:pt x="0" y="1185748"/>
                </a:lnTo>
                <a:lnTo>
                  <a:pt x="0" y="1174313"/>
                </a:lnTo>
                <a:lnTo>
                  <a:pt x="0" y="1161925"/>
                </a:lnTo>
                <a:lnTo>
                  <a:pt x="635" y="1149537"/>
                </a:lnTo>
                <a:lnTo>
                  <a:pt x="1587" y="1136832"/>
                </a:lnTo>
                <a:lnTo>
                  <a:pt x="2540" y="1124444"/>
                </a:lnTo>
                <a:lnTo>
                  <a:pt x="4127" y="1112374"/>
                </a:lnTo>
                <a:lnTo>
                  <a:pt x="6031" y="1100303"/>
                </a:lnTo>
                <a:lnTo>
                  <a:pt x="7936" y="1087916"/>
                </a:lnTo>
                <a:lnTo>
                  <a:pt x="10792" y="1075845"/>
                </a:lnTo>
                <a:lnTo>
                  <a:pt x="13332" y="1064093"/>
                </a:lnTo>
                <a:lnTo>
                  <a:pt x="16188" y="1052340"/>
                </a:lnTo>
                <a:lnTo>
                  <a:pt x="19362" y="1040588"/>
                </a:lnTo>
                <a:lnTo>
                  <a:pt x="22536" y="1028517"/>
                </a:lnTo>
                <a:lnTo>
                  <a:pt x="26028" y="1017082"/>
                </a:lnTo>
                <a:lnTo>
                  <a:pt x="29837" y="1005647"/>
                </a:lnTo>
                <a:lnTo>
                  <a:pt x="33646" y="994213"/>
                </a:lnTo>
                <a:lnTo>
                  <a:pt x="37772" y="983095"/>
                </a:lnTo>
                <a:lnTo>
                  <a:pt x="41899" y="971660"/>
                </a:lnTo>
                <a:lnTo>
                  <a:pt x="46342" y="960543"/>
                </a:lnTo>
                <a:lnTo>
                  <a:pt x="51103" y="949743"/>
                </a:lnTo>
                <a:lnTo>
                  <a:pt x="55865" y="938944"/>
                </a:lnTo>
                <a:lnTo>
                  <a:pt x="60626" y="928462"/>
                </a:lnTo>
                <a:lnTo>
                  <a:pt x="66022" y="917662"/>
                </a:lnTo>
                <a:lnTo>
                  <a:pt x="71418" y="907497"/>
                </a:lnTo>
                <a:lnTo>
                  <a:pt x="76814" y="897333"/>
                </a:lnTo>
                <a:lnTo>
                  <a:pt x="82210" y="887169"/>
                </a:lnTo>
                <a:lnTo>
                  <a:pt x="87923" y="877640"/>
                </a:lnTo>
                <a:lnTo>
                  <a:pt x="93954" y="867475"/>
                </a:lnTo>
                <a:lnTo>
                  <a:pt x="99985" y="857946"/>
                </a:lnTo>
                <a:lnTo>
                  <a:pt x="106016" y="848735"/>
                </a:lnTo>
                <a:lnTo>
                  <a:pt x="112364" y="839841"/>
                </a:lnTo>
                <a:lnTo>
                  <a:pt x="119030" y="830947"/>
                </a:lnTo>
                <a:lnTo>
                  <a:pt x="125695" y="822053"/>
                </a:lnTo>
                <a:lnTo>
                  <a:pt x="135217" y="810618"/>
                </a:lnTo>
                <a:lnTo>
                  <a:pt x="144422" y="799818"/>
                </a:lnTo>
                <a:lnTo>
                  <a:pt x="154580" y="789019"/>
                </a:lnTo>
                <a:lnTo>
                  <a:pt x="165054" y="778854"/>
                </a:lnTo>
                <a:lnTo>
                  <a:pt x="170450" y="774090"/>
                </a:lnTo>
                <a:lnTo>
                  <a:pt x="176481" y="769325"/>
                </a:lnTo>
                <a:lnTo>
                  <a:pt x="182194" y="764561"/>
                </a:lnTo>
                <a:lnTo>
                  <a:pt x="188225" y="759796"/>
                </a:lnTo>
                <a:lnTo>
                  <a:pt x="194573" y="755031"/>
                </a:lnTo>
                <a:lnTo>
                  <a:pt x="200922" y="750902"/>
                </a:lnTo>
                <a:lnTo>
                  <a:pt x="207587" y="746455"/>
                </a:lnTo>
                <a:lnTo>
                  <a:pt x="214570" y="742326"/>
                </a:lnTo>
                <a:lnTo>
                  <a:pt x="223775" y="737879"/>
                </a:lnTo>
                <a:lnTo>
                  <a:pt x="233932" y="733432"/>
                </a:lnTo>
                <a:lnTo>
                  <a:pt x="244407" y="729303"/>
                </a:lnTo>
                <a:lnTo>
                  <a:pt x="250120" y="727715"/>
                </a:lnTo>
                <a:lnTo>
                  <a:pt x="255516" y="726126"/>
                </a:lnTo>
                <a:lnTo>
                  <a:pt x="260595" y="724221"/>
                </a:lnTo>
                <a:lnTo>
                  <a:pt x="265356" y="722315"/>
                </a:lnTo>
                <a:lnTo>
                  <a:pt x="270435" y="721044"/>
                </a:lnTo>
                <a:lnTo>
                  <a:pt x="275513" y="719774"/>
                </a:lnTo>
                <a:lnTo>
                  <a:pt x="280909" y="718821"/>
                </a:lnTo>
                <a:lnTo>
                  <a:pt x="286623" y="718186"/>
                </a:lnTo>
                <a:lnTo>
                  <a:pt x="292019" y="717868"/>
                </a:lnTo>
                <a:lnTo>
                  <a:pt x="297415" y="717550"/>
                </a:lnTo>
                <a:close/>
                <a:moveTo>
                  <a:pt x="560713" y="0"/>
                </a:moveTo>
                <a:lnTo>
                  <a:pt x="568642" y="0"/>
                </a:lnTo>
                <a:lnTo>
                  <a:pt x="576572" y="0"/>
                </a:lnTo>
                <a:lnTo>
                  <a:pt x="584184" y="317"/>
                </a:lnTo>
                <a:lnTo>
                  <a:pt x="592114" y="951"/>
                </a:lnTo>
                <a:lnTo>
                  <a:pt x="600043" y="1586"/>
                </a:lnTo>
                <a:lnTo>
                  <a:pt x="607973" y="2537"/>
                </a:lnTo>
                <a:lnTo>
                  <a:pt x="615585" y="3489"/>
                </a:lnTo>
                <a:lnTo>
                  <a:pt x="623832" y="5075"/>
                </a:lnTo>
                <a:lnTo>
                  <a:pt x="631761" y="6343"/>
                </a:lnTo>
                <a:lnTo>
                  <a:pt x="639691" y="8247"/>
                </a:lnTo>
                <a:lnTo>
                  <a:pt x="647620" y="10150"/>
                </a:lnTo>
                <a:lnTo>
                  <a:pt x="655232" y="12370"/>
                </a:lnTo>
                <a:lnTo>
                  <a:pt x="662845" y="14590"/>
                </a:lnTo>
                <a:lnTo>
                  <a:pt x="670457" y="17128"/>
                </a:lnTo>
                <a:lnTo>
                  <a:pt x="678069" y="19665"/>
                </a:lnTo>
                <a:lnTo>
                  <a:pt x="685365" y="22520"/>
                </a:lnTo>
                <a:lnTo>
                  <a:pt x="692660" y="25374"/>
                </a:lnTo>
                <a:lnTo>
                  <a:pt x="699955" y="28546"/>
                </a:lnTo>
                <a:lnTo>
                  <a:pt x="706933" y="32035"/>
                </a:lnTo>
                <a:lnTo>
                  <a:pt x="713911" y="35524"/>
                </a:lnTo>
                <a:lnTo>
                  <a:pt x="720571" y="39013"/>
                </a:lnTo>
                <a:lnTo>
                  <a:pt x="727549" y="43453"/>
                </a:lnTo>
                <a:lnTo>
                  <a:pt x="740554" y="51383"/>
                </a:lnTo>
                <a:lnTo>
                  <a:pt x="753241" y="59947"/>
                </a:lnTo>
                <a:lnTo>
                  <a:pt x="765294" y="69145"/>
                </a:lnTo>
                <a:lnTo>
                  <a:pt x="776712" y="78978"/>
                </a:lnTo>
                <a:lnTo>
                  <a:pt x="788131" y="89445"/>
                </a:lnTo>
                <a:lnTo>
                  <a:pt x="798598" y="100546"/>
                </a:lnTo>
                <a:lnTo>
                  <a:pt x="808747" y="111647"/>
                </a:lnTo>
                <a:lnTo>
                  <a:pt x="817946" y="123383"/>
                </a:lnTo>
                <a:lnTo>
                  <a:pt x="826827" y="135753"/>
                </a:lnTo>
                <a:lnTo>
                  <a:pt x="835073" y="148123"/>
                </a:lnTo>
                <a:lnTo>
                  <a:pt x="843003" y="161444"/>
                </a:lnTo>
                <a:lnTo>
                  <a:pt x="849981" y="174766"/>
                </a:lnTo>
                <a:lnTo>
                  <a:pt x="856324" y="188405"/>
                </a:lnTo>
                <a:lnTo>
                  <a:pt x="862034" y="202043"/>
                </a:lnTo>
                <a:lnTo>
                  <a:pt x="867108" y="216634"/>
                </a:lnTo>
                <a:lnTo>
                  <a:pt x="871549" y="231224"/>
                </a:lnTo>
                <a:lnTo>
                  <a:pt x="875038" y="245814"/>
                </a:lnTo>
                <a:lnTo>
                  <a:pt x="878210" y="261039"/>
                </a:lnTo>
                <a:lnTo>
                  <a:pt x="880430" y="276263"/>
                </a:lnTo>
                <a:lnTo>
                  <a:pt x="881699" y="291488"/>
                </a:lnTo>
                <a:lnTo>
                  <a:pt x="882333" y="299100"/>
                </a:lnTo>
                <a:lnTo>
                  <a:pt x="882650" y="306713"/>
                </a:lnTo>
                <a:lnTo>
                  <a:pt x="882650" y="314642"/>
                </a:lnTo>
                <a:lnTo>
                  <a:pt x="882650" y="322572"/>
                </a:lnTo>
                <a:lnTo>
                  <a:pt x="882333" y="330501"/>
                </a:lnTo>
                <a:lnTo>
                  <a:pt x="881699" y="338113"/>
                </a:lnTo>
                <a:lnTo>
                  <a:pt x="881064" y="346043"/>
                </a:lnTo>
                <a:lnTo>
                  <a:pt x="880113" y="353972"/>
                </a:lnTo>
                <a:lnTo>
                  <a:pt x="879161" y="361902"/>
                </a:lnTo>
                <a:lnTo>
                  <a:pt x="877575" y="369831"/>
                </a:lnTo>
                <a:lnTo>
                  <a:pt x="876307" y="377761"/>
                </a:lnTo>
                <a:lnTo>
                  <a:pt x="874404" y="385690"/>
                </a:lnTo>
                <a:lnTo>
                  <a:pt x="872500" y="393620"/>
                </a:lnTo>
                <a:lnTo>
                  <a:pt x="870280" y="401232"/>
                </a:lnTo>
                <a:lnTo>
                  <a:pt x="868060" y="408844"/>
                </a:lnTo>
                <a:lnTo>
                  <a:pt x="865523" y="416457"/>
                </a:lnTo>
                <a:lnTo>
                  <a:pt x="862985" y="424069"/>
                </a:lnTo>
                <a:lnTo>
                  <a:pt x="860130" y="431681"/>
                </a:lnTo>
                <a:lnTo>
                  <a:pt x="857276" y="438976"/>
                </a:lnTo>
                <a:lnTo>
                  <a:pt x="854104" y="445954"/>
                </a:lnTo>
                <a:lnTo>
                  <a:pt x="850615" y="452932"/>
                </a:lnTo>
                <a:lnTo>
                  <a:pt x="847126" y="459910"/>
                </a:lnTo>
                <a:lnTo>
                  <a:pt x="843637" y="466571"/>
                </a:lnTo>
                <a:lnTo>
                  <a:pt x="839831" y="473549"/>
                </a:lnTo>
                <a:lnTo>
                  <a:pt x="831267" y="486871"/>
                </a:lnTo>
                <a:lnTo>
                  <a:pt x="822703" y="499241"/>
                </a:lnTo>
                <a:lnTo>
                  <a:pt x="813505" y="511293"/>
                </a:lnTo>
                <a:lnTo>
                  <a:pt x="803672" y="523029"/>
                </a:lnTo>
                <a:lnTo>
                  <a:pt x="793206" y="534130"/>
                </a:lnTo>
                <a:lnTo>
                  <a:pt x="782104" y="544914"/>
                </a:lnTo>
                <a:lnTo>
                  <a:pt x="771003" y="554747"/>
                </a:lnTo>
                <a:lnTo>
                  <a:pt x="759267" y="564262"/>
                </a:lnTo>
                <a:lnTo>
                  <a:pt x="747215" y="573143"/>
                </a:lnTo>
                <a:lnTo>
                  <a:pt x="734527" y="581073"/>
                </a:lnTo>
                <a:lnTo>
                  <a:pt x="721206" y="588685"/>
                </a:lnTo>
                <a:lnTo>
                  <a:pt x="707884" y="596297"/>
                </a:lnTo>
                <a:lnTo>
                  <a:pt x="694563" y="602641"/>
                </a:lnTo>
                <a:lnTo>
                  <a:pt x="680607" y="608350"/>
                </a:lnTo>
                <a:lnTo>
                  <a:pt x="666017" y="613108"/>
                </a:lnTo>
                <a:lnTo>
                  <a:pt x="651426" y="617548"/>
                </a:lnTo>
                <a:lnTo>
                  <a:pt x="636836" y="621355"/>
                </a:lnTo>
                <a:lnTo>
                  <a:pt x="621929" y="624209"/>
                </a:lnTo>
                <a:lnTo>
                  <a:pt x="606387" y="626430"/>
                </a:lnTo>
                <a:lnTo>
                  <a:pt x="591162" y="628015"/>
                </a:lnTo>
                <a:lnTo>
                  <a:pt x="583550" y="628333"/>
                </a:lnTo>
                <a:lnTo>
                  <a:pt x="575938" y="628650"/>
                </a:lnTo>
                <a:lnTo>
                  <a:pt x="568008" y="628650"/>
                </a:lnTo>
                <a:lnTo>
                  <a:pt x="560079" y="628650"/>
                </a:lnTo>
                <a:lnTo>
                  <a:pt x="552149" y="628333"/>
                </a:lnTo>
                <a:lnTo>
                  <a:pt x="544537" y="628015"/>
                </a:lnTo>
                <a:lnTo>
                  <a:pt x="536607" y="627064"/>
                </a:lnTo>
                <a:lnTo>
                  <a:pt x="528678" y="626112"/>
                </a:lnTo>
                <a:lnTo>
                  <a:pt x="520748" y="625161"/>
                </a:lnTo>
                <a:lnTo>
                  <a:pt x="513136" y="623892"/>
                </a:lnTo>
                <a:lnTo>
                  <a:pt x="504889" y="622306"/>
                </a:lnTo>
                <a:lnTo>
                  <a:pt x="496960" y="620720"/>
                </a:lnTo>
                <a:lnTo>
                  <a:pt x="489030" y="618500"/>
                </a:lnTo>
                <a:lnTo>
                  <a:pt x="481418" y="616597"/>
                </a:lnTo>
                <a:lnTo>
                  <a:pt x="473806" y="614377"/>
                </a:lnTo>
                <a:lnTo>
                  <a:pt x="466193" y="611839"/>
                </a:lnTo>
                <a:lnTo>
                  <a:pt x="458581" y="608985"/>
                </a:lnTo>
                <a:lnTo>
                  <a:pt x="450969" y="606130"/>
                </a:lnTo>
                <a:lnTo>
                  <a:pt x="443674" y="603275"/>
                </a:lnTo>
                <a:lnTo>
                  <a:pt x="436696" y="600104"/>
                </a:lnTo>
                <a:lnTo>
                  <a:pt x="429718" y="596615"/>
                </a:lnTo>
                <a:lnTo>
                  <a:pt x="422740" y="593126"/>
                </a:lnTo>
                <a:lnTo>
                  <a:pt x="416079" y="589320"/>
                </a:lnTo>
                <a:lnTo>
                  <a:pt x="409101" y="585513"/>
                </a:lnTo>
                <a:lnTo>
                  <a:pt x="395780" y="577267"/>
                </a:lnTo>
                <a:lnTo>
                  <a:pt x="383410" y="568703"/>
                </a:lnTo>
                <a:lnTo>
                  <a:pt x="371357" y="559505"/>
                </a:lnTo>
                <a:lnTo>
                  <a:pt x="359621" y="549672"/>
                </a:lnTo>
                <a:lnTo>
                  <a:pt x="348837" y="539522"/>
                </a:lnTo>
                <a:lnTo>
                  <a:pt x="337736" y="528421"/>
                </a:lnTo>
                <a:lnTo>
                  <a:pt x="327903" y="517003"/>
                </a:lnTo>
                <a:lnTo>
                  <a:pt x="318388" y="505267"/>
                </a:lnTo>
                <a:lnTo>
                  <a:pt x="309824" y="493214"/>
                </a:lnTo>
                <a:lnTo>
                  <a:pt x="301577" y="480210"/>
                </a:lnTo>
                <a:lnTo>
                  <a:pt x="293965" y="467523"/>
                </a:lnTo>
                <a:lnTo>
                  <a:pt x="286987" y="454201"/>
                </a:lnTo>
                <a:lnTo>
                  <a:pt x="280009" y="440562"/>
                </a:lnTo>
                <a:lnTo>
                  <a:pt x="274300" y="426606"/>
                </a:lnTo>
                <a:lnTo>
                  <a:pt x="269542" y="412016"/>
                </a:lnTo>
                <a:lnTo>
                  <a:pt x="265102" y="397743"/>
                </a:lnTo>
                <a:lnTo>
                  <a:pt x="261295" y="382836"/>
                </a:lnTo>
                <a:lnTo>
                  <a:pt x="258441" y="367611"/>
                </a:lnTo>
                <a:lnTo>
                  <a:pt x="256221" y="352704"/>
                </a:lnTo>
                <a:lnTo>
                  <a:pt x="254635" y="337479"/>
                </a:lnTo>
                <a:lnTo>
                  <a:pt x="254317" y="329549"/>
                </a:lnTo>
                <a:lnTo>
                  <a:pt x="254000" y="321937"/>
                </a:lnTo>
                <a:lnTo>
                  <a:pt x="254000" y="314008"/>
                </a:lnTo>
                <a:lnTo>
                  <a:pt x="254000" y="306078"/>
                </a:lnTo>
                <a:lnTo>
                  <a:pt x="254317" y="298466"/>
                </a:lnTo>
                <a:lnTo>
                  <a:pt x="254952" y="290536"/>
                </a:lnTo>
                <a:lnTo>
                  <a:pt x="255586" y="282607"/>
                </a:lnTo>
                <a:lnTo>
                  <a:pt x="256538" y="274677"/>
                </a:lnTo>
                <a:lnTo>
                  <a:pt x="257489" y="267065"/>
                </a:lnTo>
                <a:lnTo>
                  <a:pt x="258758" y="258818"/>
                </a:lnTo>
                <a:lnTo>
                  <a:pt x="260344" y="250889"/>
                </a:lnTo>
                <a:lnTo>
                  <a:pt x="262247" y="242959"/>
                </a:lnTo>
                <a:lnTo>
                  <a:pt x="264150" y="235347"/>
                </a:lnTo>
                <a:lnTo>
                  <a:pt x="266053" y="227418"/>
                </a:lnTo>
                <a:lnTo>
                  <a:pt x="268591" y="219805"/>
                </a:lnTo>
                <a:lnTo>
                  <a:pt x="270811" y="212193"/>
                </a:lnTo>
                <a:lnTo>
                  <a:pt x="273665" y="204581"/>
                </a:lnTo>
                <a:lnTo>
                  <a:pt x="276520" y="197286"/>
                </a:lnTo>
                <a:lnTo>
                  <a:pt x="279375" y="189990"/>
                </a:lnTo>
                <a:lnTo>
                  <a:pt x="282546" y="182695"/>
                </a:lnTo>
                <a:lnTo>
                  <a:pt x="286035" y="175717"/>
                </a:lnTo>
                <a:lnTo>
                  <a:pt x="289842" y="168739"/>
                </a:lnTo>
                <a:lnTo>
                  <a:pt x="293331" y="162079"/>
                </a:lnTo>
                <a:lnTo>
                  <a:pt x="297137" y="155418"/>
                </a:lnTo>
                <a:lnTo>
                  <a:pt x="305383" y="142096"/>
                </a:lnTo>
                <a:lnTo>
                  <a:pt x="313947" y="129409"/>
                </a:lnTo>
                <a:lnTo>
                  <a:pt x="323145" y="117356"/>
                </a:lnTo>
                <a:lnTo>
                  <a:pt x="332978" y="105938"/>
                </a:lnTo>
                <a:lnTo>
                  <a:pt x="343445" y="94837"/>
                </a:lnTo>
                <a:lnTo>
                  <a:pt x="354229" y="84052"/>
                </a:lnTo>
                <a:lnTo>
                  <a:pt x="365647" y="73903"/>
                </a:lnTo>
                <a:lnTo>
                  <a:pt x="377383" y="64705"/>
                </a:lnTo>
                <a:lnTo>
                  <a:pt x="389436" y="55823"/>
                </a:lnTo>
                <a:lnTo>
                  <a:pt x="402440" y="47577"/>
                </a:lnTo>
                <a:lnTo>
                  <a:pt x="415127" y="39965"/>
                </a:lnTo>
                <a:lnTo>
                  <a:pt x="428449" y="32669"/>
                </a:lnTo>
                <a:lnTo>
                  <a:pt x="442088" y="26326"/>
                </a:lnTo>
                <a:lnTo>
                  <a:pt x="456361" y="20617"/>
                </a:lnTo>
                <a:lnTo>
                  <a:pt x="470634" y="15542"/>
                </a:lnTo>
                <a:lnTo>
                  <a:pt x="484907" y="11101"/>
                </a:lnTo>
                <a:lnTo>
                  <a:pt x="499814" y="7612"/>
                </a:lnTo>
                <a:lnTo>
                  <a:pt x="515039" y="4440"/>
                </a:lnTo>
                <a:lnTo>
                  <a:pt x="529947" y="2220"/>
                </a:lnTo>
                <a:lnTo>
                  <a:pt x="545171" y="951"/>
                </a:lnTo>
                <a:lnTo>
                  <a:pt x="553101" y="317"/>
                </a:lnTo>
                <a:lnTo>
                  <a:pt x="560713" y="0"/>
                </a:lnTo>
                <a:close/>
              </a:path>
            </a:pathLst>
          </a:custGeom>
          <a:solidFill>
            <a:schemeClr val="bg1"/>
          </a:solidFill>
          <a:ln>
            <a:noFill/>
          </a:ln>
        </p:spPr>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1219110">
              <a:defRPr/>
            </a:pPr>
            <a:endParaRPr lang="zh-CN" altLang="en-US" sz="2400">
              <a:solidFill>
                <a:srgbClr val="FFFFFF"/>
              </a:solidFill>
            </a:endParaRPr>
          </a:p>
        </p:txBody>
      </p:sp>
      <p:sp>
        <p:nvSpPr>
          <p:cNvPr id="41" name="文本框 40"/>
          <p:cNvSpPr txBox="1"/>
          <p:nvPr/>
        </p:nvSpPr>
        <p:spPr>
          <a:xfrm>
            <a:off x="9603722" y="1293276"/>
            <a:ext cx="1133213"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管理者</a:t>
            </a:r>
          </a:p>
        </p:txBody>
      </p:sp>
      <p:sp>
        <p:nvSpPr>
          <p:cNvPr id="42" name="文本框 41"/>
          <p:cNvSpPr txBox="1"/>
          <p:nvPr/>
        </p:nvSpPr>
        <p:spPr>
          <a:xfrm>
            <a:off x="3791424" y="1748865"/>
            <a:ext cx="1100107" cy="338554"/>
          </a:xfrm>
          <a:prstGeom prst="rect">
            <a:avLst/>
          </a:prstGeom>
          <a:noFill/>
        </p:spPr>
        <p:txBody>
          <a:bodyPr wrap="square" rtlCol="0">
            <a:spAutoFit/>
          </a:bodyPr>
          <a:lstStyle/>
          <a:p>
            <a:pPr defTabSz="1219110"/>
            <a:r>
              <a:rPr lang="zh-CN" altLang="en-US" sz="1600" dirty="0">
                <a:solidFill>
                  <a:prstClr val="white"/>
                </a:solidFill>
                <a:latin typeface="微软雅黑" panose="020B0503020204020204" pitchFamily="34" charset="-122"/>
                <a:ea typeface="微软雅黑" panose="020B0503020204020204" pitchFamily="34" charset="-122"/>
              </a:rPr>
              <a:t>接入访问</a:t>
            </a:r>
          </a:p>
        </p:txBody>
      </p:sp>
      <p:sp>
        <p:nvSpPr>
          <p:cNvPr id="43" name="文本框 42"/>
          <p:cNvSpPr txBox="1"/>
          <p:nvPr/>
        </p:nvSpPr>
        <p:spPr>
          <a:xfrm>
            <a:off x="5489827" y="1748865"/>
            <a:ext cx="1100107" cy="338554"/>
          </a:xfrm>
          <a:prstGeom prst="rect">
            <a:avLst/>
          </a:prstGeom>
          <a:noFill/>
        </p:spPr>
        <p:txBody>
          <a:bodyPr wrap="square" rtlCol="0">
            <a:spAutoFit/>
          </a:bodyPr>
          <a:lstStyle>
            <a:defPPr>
              <a:defRPr lang="zh-CN"/>
            </a:defPPr>
            <a:lvl1pPr>
              <a:defRPr sz="12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600" dirty="0">
                <a:solidFill>
                  <a:prstClr val="white"/>
                </a:solidFill>
              </a:rPr>
              <a:t>考勤查询</a:t>
            </a:r>
          </a:p>
        </p:txBody>
      </p:sp>
      <p:sp>
        <p:nvSpPr>
          <p:cNvPr id="44" name="文本框 43"/>
          <p:cNvSpPr txBox="1"/>
          <p:nvPr/>
        </p:nvSpPr>
        <p:spPr>
          <a:xfrm>
            <a:off x="7188229" y="1748865"/>
            <a:ext cx="1100107" cy="338554"/>
          </a:xfrm>
          <a:prstGeom prst="rect">
            <a:avLst/>
          </a:prstGeom>
          <a:noFill/>
        </p:spPr>
        <p:txBody>
          <a:bodyPr wrap="square" rtlCol="0">
            <a:spAutoFit/>
          </a:bodyPr>
          <a:lstStyle>
            <a:defPPr>
              <a:defRPr lang="zh-CN"/>
            </a:defPPr>
            <a:lvl1pPr>
              <a:defRPr sz="12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600" dirty="0">
                <a:solidFill>
                  <a:prstClr val="white"/>
                </a:solidFill>
              </a:rPr>
              <a:t>提前预警</a:t>
            </a:r>
          </a:p>
        </p:txBody>
      </p:sp>
      <p:sp>
        <p:nvSpPr>
          <p:cNvPr id="45" name="文本框 44"/>
          <p:cNvSpPr txBox="1"/>
          <p:nvPr/>
        </p:nvSpPr>
        <p:spPr>
          <a:xfrm>
            <a:off x="8886632" y="1748865"/>
            <a:ext cx="1100107" cy="338554"/>
          </a:xfrm>
          <a:prstGeom prst="rect">
            <a:avLst/>
          </a:prstGeom>
          <a:noFill/>
        </p:spPr>
        <p:txBody>
          <a:bodyPr wrap="square" rtlCol="0">
            <a:spAutoFit/>
          </a:bodyPr>
          <a:lstStyle>
            <a:defPPr>
              <a:defRPr lang="zh-CN"/>
            </a:defPPr>
            <a:lvl1pPr>
              <a:defRPr sz="12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600" dirty="0">
                <a:solidFill>
                  <a:prstClr val="white"/>
                </a:solidFill>
              </a:rPr>
              <a:t>决策依据</a:t>
            </a:r>
          </a:p>
        </p:txBody>
      </p:sp>
      <p:sp>
        <p:nvSpPr>
          <p:cNvPr id="46" name="矩形 45"/>
          <p:cNvSpPr/>
          <p:nvPr/>
        </p:nvSpPr>
        <p:spPr>
          <a:xfrm>
            <a:off x="1391478" y="2277291"/>
            <a:ext cx="1344149" cy="689173"/>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应用平台层</a:t>
            </a:r>
            <a:endParaRPr lang="zh-CN" altLang="en-US" sz="1467" dirty="0">
              <a:solidFill>
                <a:prstClr val="white"/>
              </a:solidFill>
              <a:latin typeface="Calibri" panose="020F0502020204030204"/>
              <a:ea typeface="等线" panose="02010600030101010101" pitchFamily="2" charset="-122"/>
            </a:endParaRPr>
          </a:p>
        </p:txBody>
      </p:sp>
      <p:sp>
        <p:nvSpPr>
          <p:cNvPr id="47" name="矩形 46"/>
          <p:cNvSpPr/>
          <p:nvPr/>
        </p:nvSpPr>
        <p:spPr>
          <a:xfrm>
            <a:off x="2802121" y="2277291"/>
            <a:ext cx="8054112" cy="689173"/>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Calibri" panose="020F0502020204030204"/>
              <a:ea typeface="等线" panose="02010600030101010101" pitchFamily="2" charset="-122"/>
            </a:endParaRPr>
          </a:p>
        </p:txBody>
      </p:sp>
      <p:sp>
        <p:nvSpPr>
          <p:cNvPr id="27" name="圆角矩形 26"/>
          <p:cNvSpPr/>
          <p:nvPr/>
        </p:nvSpPr>
        <p:spPr>
          <a:xfrm>
            <a:off x="3023659" y="2319825"/>
            <a:ext cx="1344149" cy="613655"/>
          </a:xfrm>
          <a:prstGeom prst="roundRect">
            <a:avLst/>
          </a:prstGeom>
          <a:noFill/>
          <a:ln w="63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b="1" dirty="0">
                <a:solidFill>
                  <a:srgbClr val="FFC000"/>
                </a:solidFill>
                <a:latin typeface="微软雅黑" panose="020B0503020204020204" pitchFamily="34" charset="-122"/>
                <a:ea typeface="微软雅黑" panose="020B0503020204020204" pitchFamily="34" charset="-122"/>
              </a:rPr>
              <a:t>智慧教学环境</a:t>
            </a:r>
          </a:p>
        </p:txBody>
      </p:sp>
      <p:sp>
        <p:nvSpPr>
          <p:cNvPr id="49" name="圆角矩形 48"/>
          <p:cNvSpPr/>
          <p:nvPr/>
        </p:nvSpPr>
        <p:spPr>
          <a:xfrm>
            <a:off x="5071758" y="2319825"/>
            <a:ext cx="1344149" cy="613655"/>
          </a:xfrm>
          <a:prstGeom prst="roundRect">
            <a:avLst/>
          </a:prstGeom>
          <a:noFill/>
          <a:ln w="63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b="1" dirty="0">
                <a:solidFill>
                  <a:srgbClr val="FFC000"/>
                </a:solidFill>
                <a:latin typeface="微软雅黑" panose="020B0503020204020204" pitchFamily="34" charset="-122"/>
                <a:ea typeface="微软雅黑" panose="020B0503020204020204" pitchFamily="34" charset="-122"/>
              </a:rPr>
              <a:t>智慧教学资源</a:t>
            </a:r>
          </a:p>
        </p:txBody>
      </p:sp>
      <p:sp>
        <p:nvSpPr>
          <p:cNvPr id="50" name="圆角矩形 49"/>
          <p:cNvSpPr/>
          <p:nvPr/>
        </p:nvSpPr>
        <p:spPr>
          <a:xfrm>
            <a:off x="7119856" y="2319825"/>
            <a:ext cx="1344149" cy="613655"/>
          </a:xfrm>
          <a:prstGeom prst="roundRect">
            <a:avLst/>
          </a:prstGeom>
          <a:noFill/>
          <a:ln w="63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b="1" dirty="0">
                <a:solidFill>
                  <a:srgbClr val="FFC000"/>
                </a:solidFill>
                <a:latin typeface="微软雅黑" panose="020B0503020204020204" pitchFamily="34" charset="-122"/>
                <a:ea typeface="微软雅黑" panose="020B0503020204020204" pitchFamily="34" charset="-122"/>
              </a:rPr>
              <a:t>智慧校园管理</a:t>
            </a:r>
          </a:p>
        </p:txBody>
      </p:sp>
      <p:sp>
        <p:nvSpPr>
          <p:cNvPr id="51" name="圆角矩形 50"/>
          <p:cNvSpPr/>
          <p:nvPr/>
        </p:nvSpPr>
        <p:spPr>
          <a:xfrm>
            <a:off x="9167955" y="2319825"/>
            <a:ext cx="1344149" cy="613655"/>
          </a:xfrm>
          <a:prstGeom prst="roundRect">
            <a:avLst/>
          </a:prstGeom>
          <a:noFill/>
          <a:ln w="63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b="1" dirty="0">
                <a:solidFill>
                  <a:srgbClr val="FFC000"/>
                </a:solidFill>
                <a:latin typeface="微软雅黑" panose="020B0503020204020204" pitchFamily="34" charset="-122"/>
                <a:ea typeface="微软雅黑" panose="020B0503020204020204" pitchFamily="34" charset="-122"/>
              </a:rPr>
              <a:t>智慧校园服务</a:t>
            </a:r>
          </a:p>
        </p:txBody>
      </p:sp>
      <p:sp>
        <p:nvSpPr>
          <p:cNvPr id="53" name="矩形 52"/>
          <p:cNvSpPr/>
          <p:nvPr/>
        </p:nvSpPr>
        <p:spPr>
          <a:xfrm>
            <a:off x="1391478" y="3062475"/>
            <a:ext cx="1344149" cy="1903115"/>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支撑平台层</a:t>
            </a:r>
            <a:endParaRPr lang="en-US" altLang="zh-CN" sz="1467" dirty="0">
              <a:solidFill>
                <a:prstClr val="white"/>
              </a:solidFill>
              <a:latin typeface="微软雅黑" panose="020B0503020204020204" pitchFamily="34" charset="-122"/>
              <a:ea typeface="微软雅黑" panose="020B0503020204020204" pitchFamily="34" charset="-122"/>
            </a:endParaRPr>
          </a:p>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（计算能力）</a:t>
            </a:r>
            <a:endParaRPr lang="zh-CN" altLang="en-US" sz="1467" dirty="0">
              <a:solidFill>
                <a:prstClr val="white"/>
              </a:solidFill>
              <a:latin typeface="Calibri" panose="020F0502020204030204"/>
              <a:ea typeface="等线" panose="02010600030101010101" pitchFamily="2" charset="-122"/>
            </a:endParaRPr>
          </a:p>
        </p:txBody>
      </p:sp>
      <p:sp>
        <p:nvSpPr>
          <p:cNvPr id="54" name="矩形 53"/>
          <p:cNvSpPr/>
          <p:nvPr/>
        </p:nvSpPr>
        <p:spPr>
          <a:xfrm>
            <a:off x="2805891" y="3062475"/>
            <a:ext cx="8050343" cy="1903115"/>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Calibri" panose="020F0502020204030204"/>
              <a:ea typeface="等线" panose="02010600030101010101" pitchFamily="2" charset="-122"/>
            </a:endParaRPr>
          </a:p>
        </p:txBody>
      </p:sp>
      <p:sp>
        <p:nvSpPr>
          <p:cNvPr id="55" name="圆角矩形 54"/>
          <p:cNvSpPr/>
          <p:nvPr/>
        </p:nvSpPr>
        <p:spPr>
          <a:xfrm>
            <a:off x="2994145" y="3119844"/>
            <a:ext cx="7724761" cy="38404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56" name="文本框 55"/>
          <p:cNvSpPr txBox="1"/>
          <p:nvPr/>
        </p:nvSpPr>
        <p:spPr>
          <a:xfrm>
            <a:off x="3091667" y="3135778"/>
            <a:ext cx="1100107" cy="338554"/>
          </a:xfrm>
          <a:prstGeom prst="rect">
            <a:avLst/>
          </a:prstGeom>
          <a:noFill/>
        </p:spPr>
        <p:txBody>
          <a:bodyPr wrap="square" rtlCol="0">
            <a:spAutoFit/>
          </a:bodyPr>
          <a:lstStyle>
            <a:defPPr>
              <a:defRPr lang="zh-CN"/>
            </a:defPPr>
            <a:lvl1pPr>
              <a:defRPr sz="12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600" dirty="0">
                <a:solidFill>
                  <a:prstClr val="white"/>
                </a:solidFill>
              </a:rPr>
              <a:t>统一接口</a:t>
            </a:r>
          </a:p>
        </p:txBody>
      </p:sp>
      <p:sp>
        <p:nvSpPr>
          <p:cNvPr id="57" name="圆角矩形 56"/>
          <p:cNvSpPr/>
          <p:nvPr/>
        </p:nvSpPr>
        <p:spPr>
          <a:xfrm>
            <a:off x="2994145" y="3561256"/>
            <a:ext cx="7724761" cy="38404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58" name="文本框 57"/>
          <p:cNvSpPr txBox="1"/>
          <p:nvPr/>
        </p:nvSpPr>
        <p:spPr>
          <a:xfrm>
            <a:off x="3091667" y="3577190"/>
            <a:ext cx="1100107" cy="338554"/>
          </a:xfrm>
          <a:prstGeom prst="rect">
            <a:avLst/>
          </a:prstGeom>
          <a:noFill/>
        </p:spPr>
        <p:txBody>
          <a:bodyPr wrap="square" rtlCol="0">
            <a:spAutoFit/>
          </a:bodyPr>
          <a:lstStyle>
            <a:defPPr>
              <a:defRPr lang="zh-CN"/>
            </a:defPPr>
            <a:lvl1pPr>
              <a:defRPr sz="12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600" dirty="0">
                <a:solidFill>
                  <a:prstClr val="white"/>
                </a:solidFill>
              </a:rPr>
              <a:t>数据信息</a:t>
            </a:r>
          </a:p>
        </p:txBody>
      </p:sp>
      <p:sp>
        <p:nvSpPr>
          <p:cNvPr id="59" name="圆角矩形 58"/>
          <p:cNvSpPr/>
          <p:nvPr/>
        </p:nvSpPr>
        <p:spPr>
          <a:xfrm>
            <a:off x="2994145" y="4001445"/>
            <a:ext cx="7724761" cy="38404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60" name="文本框 59"/>
          <p:cNvSpPr txBox="1"/>
          <p:nvPr/>
        </p:nvSpPr>
        <p:spPr>
          <a:xfrm>
            <a:off x="3091667" y="4017379"/>
            <a:ext cx="1100107" cy="338554"/>
          </a:xfrm>
          <a:prstGeom prst="rect">
            <a:avLst/>
          </a:prstGeom>
          <a:noFill/>
        </p:spPr>
        <p:txBody>
          <a:bodyPr wrap="square" rtlCol="0">
            <a:spAutoFit/>
          </a:bodyPr>
          <a:lstStyle>
            <a:defPPr>
              <a:defRPr lang="zh-CN"/>
            </a:defPPr>
            <a:lvl1pPr>
              <a:defRPr sz="12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600" dirty="0">
                <a:solidFill>
                  <a:prstClr val="white"/>
                </a:solidFill>
              </a:rPr>
              <a:t>数据服务</a:t>
            </a:r>
          </a:p>
        </p:txBody>
      </p:sp>
      <p:sp>
        <p:nvSpPr>
          <p:cNvPr id="61" name="圆角矩形 60"/>
          <p:cNvSpPr/>
          <p:nvPr/>
        </p:nvSpPr>
        <p:spPr>
          <a:xfrm>
            <a:off x="2994145" y="4481499"/>
            <a:ext cx="7724761" cy="38404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62" name="文本框 61"/>
          <p:cNvSpPr txBox="1"/>
          <p:nvPr/>
        </p:nvSpPr>
        <p:spPr>
          <a:xfrm>
            <a:off x="3091667" y="4497433"/>
            <a:ext cx="1100107" cy="338554"/>
          </a:xfrm>
          <a:prstGeom prst="rect">
            <a:avLst/>
          </a:prstGeom>
          <a:noFill/>
        </p:spPr>
        <p:txBody>
          <a:bodyPr wrap="square" rtlCol="0">
            <a:spAutoFit/>
          </a:bodyPr>
          <a:lstStyle>
            <a:defPPr>
              <a:defRPr lang="zh-CN"/>
            </a:defPPr>
            <a:lvl1pPr>
              <a:defRPr sz="12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600" dirty="0">
                <a:solidFill>
                  <a:prstClr val="white"/>
                </a:solidFill>
              </a:rPr>
              <a:t>数据处理</a:t>
            </a:r>
          </a:p>
        </p:txBody>
      </p:sp>
      <p:sp>
        <p:nvSpPr>
          <p:cNvPr id="63" name="圆角矩形 62"/>
          <p:cNvSpPr/>
          <p:nvPr/>
        </p:nvSpPr>
        <p:spPr>
          <a:xfrm>
            <a:off x="4330450" y="3172457"/>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en-US" altLang="zh-CN" sz="1467" dirty="0">
                <a:solidFill>
                  <a:prstClr val="white"/>
                </a:solidFill>
                <a:latin typeface="微软雅黑" panose="020B0503020204020204" pitchFamily="34" charset="-122"/>
                <a:ea typeface="微软雅黑" panose="020B0503020204020204" pitchFamily="34" charset="-122"/>
              </a:rPr>
              <a:t>API</a:t>
            </a:r>
            <a:r>
              <a:rPr lang="zh-CN" altLang="en-US" sz="1467" dirty="0">
                <a:solidFill>
                  <a:prstClr val="white"/>
                </a:solidFill>
                <a:latin typeface="微软雅黑" panose="020B0503020204020204" pitchFamily="34" charset="-122"/>
                <a:ea typeface="微软雅黑" panose="020B0503020204020204" pitchFamily="34" charset="-122"/>
              </a:rPr>
              <a:t>接口</a:t>
            </a:r>
          </a:p>
        </p:txBody>
      </p:sp>
      <p:sp>
        <p:nvSpPr>
          <p:cNvPr id="64" name="圆角矩形 63"/>
          <p:cNvSpPr/>
          <p:nvPr/>
        </p:nvSpPr>
        <p:spPr>
          <a:xfrm>
            <a:off x="5803235" y="3172457"/>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en-US" altLang="zh-CN" sz="1467" dirty="0">
                <a:solidFill>
                  <a:prstClr val="white"/>
                </a:solidFill>
                <a:latin typeface="微软雅黑" panose="020B0503020204020204" pitchFamily="34" charset="-122"/>
                <a:ea typeface="微软雅黑" panose="020B0503020204020204" pitchFamily="34" charset="-122"/>
              </a:rPr>
              <a:t>B/S</a:t>
            </a:r>
            <a:r>
              <a:rPr lang="zh-CN" altLang="en-US" sz="1467" dirty="0">
                <a:solidFill>
                  <a:prstClr val="white"/>
                </a:solidFill>
                <a:latin typeface="微软雅黑" panose="020B0503020204020204" pitchFamily="34" charset="-122"/>
                <a:ea typeface="微软雅黑" panose="020B0503020204020204" pitchFamily="34" charset="-122"/>
              </a:rPr>
              <a:t>接口</a:t>
            </a:r>
          </a:p>
        </p:txBody>
      </p:sp>
      <p:sp>
        <p:nvSpPr>
          <p:cNvPr id="65" name="圆角矩形 64"/>
          <p:cNvSpPr/>
          <p:nvPr/>
        </p:nvSpPr>
        <p:spPr>
          <a:xfrm>
            <a:off x="7276020" y="3172457"/>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en-US" altLang="zh-CN" sz="1467" dirty="0">
                <a:solidFill>
                  <a:prstClr val="white"/>
                </a:solidFill>
                <a:latin typeface="微软雅黑" panose="020B0503020204020204" pitchFamily="34" charset="-122"/>
                <a:ea typeface="微软雅黑" panose="020B0503020204020204" pitchFamily="34" charset="-122"/>
              </a:rPr>
              <a:t>C/S</a:t>
            </a:r>
            <a:r>
              <a:rPr lang="zh-CN" altLang="en-US" sz="1467" dirty="0">
                <a:solidFill>
                  <a:prstClr val="white"/>
                </a:solidFill>
                <a:latin typeface="微软雅黑" panose="020B0503020204020204" pitchFamily="34" charset="-122"/>
                <a:ea typeface="微软雅黑" panose="020B0503020204020204" pitchFamily="34" charset="-122"/>
              </a:rPr>
              <a:t>接口</a:t>
            </a:r>
          </a:p>
        </p:txBody>
      </p:sp>
      <p:sp>
        <p:nvSpPr>
          <p:cNvPr id="66" name="圆角矩形 65"/>
          <p:cNvSpPr/>
          <p:nvPr/>
        </p:nvSpPr>
        <p:spPr>
          <a:xfrm>
            <a:off x="8748804" y="3172457"/>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个性化接口</a:t>
            </a:r>
          </a:p>
        </p:txBody>
      </p:sp>
      <p:sp>
        <p:nvSpPr>
          <p:cNvPr id="67" name="文本框 66"/>
          <p:cNvSpPr txBox="1"/>
          <p:nvPr/>
        </p:nvSpPr>
        <p:spPr>
          <a:xfrm>
            <a:off x="10118759" y="3091876"/>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68" name="圆角矩形 67"/>
          <p:cNvSpPr/>
          <p:nvPr/>
        </p:nvSpPr>
        <p:spPr>
          <a:xfrm>
            <a:off x="4330450" y="3612645"/>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身份信息</a:t>
            </a:r>
          </a:p>
        </p:txBody>
      </p:sp>
      <p:sp>
        <p:nvSpPr>
          <p:cNvPr id="69" name="圆角矩形 68"/>
          <p:cNvSpPr/>
          <p:nvPr/>
        </p:nvSpPr>
        <p:spPr>
          <a:xfrm>
            <a:off x="5803235" y="3612645"/>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人脸信息</a:t>
            </a:r>
          </a:p>
        </p:txBody>
      </p:sp>
      <p:sp>
        <p:nvSpPr>
          <p:cNvPr id="70" name="圆角矩形 69"/>
          <p:cNvSpPr/>
          <p:nvPr/>
        </p:nvSpPr>
        <p:spPr>
          <a:xfrm>
            <a:off x="7276020" y="3612645"/>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指纹信息</a:t>
            </a:r>
          </a:p>
        </p:txBody>
      </p:sp>
      <p:sp>
        <p:nvSpPr>
          <p:cNvPr id="71" name="圆角矩形 70"/>
          <p:cNvSpPr/>
          <p:nvPr/>
        </p:nvSpPr>
        <p:spPr>
          <a:xfrm>
            <a:off x="8748804" y="3612645"/>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卡片信息</a:t>
            </a:r>
          </a:p>
        </p:txBody>
      </p:sp>
      <p:sp>
        <p:nvSpPr>
          <p:cNvPr id="72" name="文本框 71"/>
          <p:cNvSpPr txBox="1"/>
          <p:nvPr/>
        </p:nvSpPr>
        <p:spPr>
          <a:xfrm>
            <a:off x="10118759" y="3532064"/>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73" name="圆角矩形 72"/>
          <p:cNvSpPr/>
          <p:nvPr/>
        </p:nvSpPr>
        <p:spPr>
          <a:xfrm>
            <a:off x="4330449" y="4056337"/>
            <a:ext cx="1574224"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数据安全服务</a:t>
            </a:r>
          </a:p>
        </p:txBody>
      </p:sp>
      <p:sp>
        <p:nvSpPr>
          <p:cNvPr id="77" name="圆角矩形 76"/>
          <p:cNvSpPr/>
          <p:nvPr/>
        </p:nvSpPr>
        <p:spPr>
          <a:xfrm>
            <a:off x="6424589" y="4056337"/>
            <a:ext cx="1574224"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数据报表服务</a:t>
            </a:r>
          </a:p>
        </p:txBody>
      </p:sp>
      <p:sp>
        <p:nvSpPr>
          <p:cNvPr id="78" name="圆角矩形 77"/>
          <p:cNvSpPr/>
          <p:nvPr/>
        </p:nvSpPr>
        <p:spPr>
          <a:xfrm>
            <a:off x="8518729" y="4056337"/>
            <a:ext cx="1574224"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数据共享服务</a:t>
            </a:r>
          </a:p>
        </p:txBody>
      </p:sp>
      <p:sp>
        <p:nvSpPr>
          <p:cNvPr id="79" name="文本框 78"/>
          <p:cNvSpPr txBox="1"/>
          <p:nvPr/>
        </p:nvSpPr>
        <p:spPr>
          <a:xfrm>
            <a:off x="10118759" y="3972252"/>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80" name="圆角矩形 79"/>
          <p:cNvSpPr/>
          <p:nvPr/>
        </p:nvSpPr>
        <p:spPr>
          <a:xfrm>
            <a:off x="4330450" y="4527599"/>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数据挖掘</a:t>
            </a:r>
          </a:p>
        </p:txBody>
      </p:sp>
      <p:sp>
        <p:nvSpPr>
          <p:cNvPr id="81" name="圆角矩形 80"/>
          <p:cNvSpPr/>
          <p:nvPr/>
        </p:nvSpPr>
        <p:spPr>
          <a:xfrm>
            <a:off x="5803235" y="4527599"/>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数据分析</a:t>
            </a:r>
          </a:p>
        </p:txBody>
      </p:sp>
      <p:sp>
        <p:nvSpPr>
          <p:cNvPr id="82" name="圆角矩形 81"/>
          <p:cNvSpPr/>
          <p:nvPr/>
        </p:nvSpPr>
        <p:spPr>
          <a:xfrm>
            <a:off x="7276020" y="4527599"/>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数据融合</a:t>
            </a:r>
          </a:p>
        </p:txBody>
      </p:sp>
      <p:sp>
        <p:nvSpPr>
          <p:cNvPr id="83" name="圆角矩形 82"/>
          <p:cNvSpPr/>
          <p:nvPr/>
        </p:nvSpPr>
        <p:spPr>
          <a:xfrm>
            <a:off x="8748804" y="4527599"/>
            <a:ext cx="1344149"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数据可视化</a:t>
            </a:r>
          </a:p>
        </p:txBody>
      </p:sp>
      <p:sp>
        <p:nvSpPr>
          <p:cNvPr id="84" name="文本框 83"/>
          <p:cNvSpPr txBox="1"/>
          <p:nvPr/>
        </p:nvSpPr>
        <p:spPr>
          <a:xfrm>
            <a:off x="10118759" y="4447018"/>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116" name="矩形 115"/>
          <p:cNvSpPr/>
          <p:nvPr/>
        </p:nvSpPr>
        <p:spPr>
          <a:xfrm>
            <a:off x="1391478" y="5067102"/>
            <a:ext cx="1344149" cy="1530669"/>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基础设施层</a:t>
            </a:r>
            <a:endParaRPr lang="zh-CN" altLang="en-US" sz="1467" dirty="0">
              <a:solidFill>
                <a:prstClr val="white"/>
              </a:solidFill>
              <a:latin typeface="Calibri" panose="020F0502020204030204"/>
              <a:ea typeface="等线" panose="02010600030101010101" pitchFamily="2" charset="-122"/>
            </a:endParaRPr>
          </a:p>
        </p:txBody>
      </p:sp>
      <p:sp>
        <p:nvSpPr>
          <p:cNvPr id="117" name="矩形 116"/>
          <p:cNvSpPr/>
          <p:nvPr/>
        </p:nvSpPr>
        <p:spPr>
          <a:xfrm>
            <a:off x="2802121" y="5067102"/>
            <a:ext cx="8054112" cy="1530669"/>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Calibri" panose="020F0502020204030204"/>
              <a:ea typeface="等线" panose="02010600030101010101" pitchFamily="2" charset="-122"/>
            </a:endParaRPr>
          </a:p>
        </p:txBody>
      </p:sp>
      <p:sp>
        <p:nvSpPr>
          <p:cNvPr id="119" name="圆角矩形 118"/>
          <p:cNvSpPr/>
          <p:nvPr/>
        </p:nvSpPr>
        <p:spPr>
          <a:xfrm>
            <a:off x="3018413" y="5871030"/>
            <a:ext cx="7686056" cy="67263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微软雅黑" panose="020B0503020204020204" pitchFamily="34" charset="-122"/>
              <a:ea typeface="微软雅黑" panose="020B0503020204020204" pitchFamily="34" charset="-122"/>
            </a:endParaRPr>
          </a:p>
        </p:txBody>
      </p:sp>
      <p:sp>
        <p:nvSpPr>
          <p:cNvPr id="122" name="圆角矩形 121"/>
          <p:cNvSpPr/>
          <p:nvPr/>
        </p:nvSpPr>
        <p:spPr>
          <a:xfrm>
            <a:off x="3018413" y="5117497"/>
            <a:ext cx="7686057" cy="672633"/>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微软雅黑" panose="020B0503020204020204" pitchFamily="34" charset="-122"/>
              <a:ea typeface="微软雅黑" panose="020B0503020204020204" pitchFamily="34" charset="-122"/>
            </a:endParaRPr>
          </a:p>
        </p:txBody>
      </p:sp>
      <p:sp>
        <p:nvSpPr>
          <p:cNvPr id="123" name="文本框 122"/>
          <p:cNvSpPr txBox="1"/>
          <p:nvPr/>
        </p:nvSpPr>
        <p:spPr>
          <a:xfrm>
            <a:off x="3091667" y="5117497"/>
            <a:ext cx="988109" cy="338554"/>
          </a:xfrm>
          <a:prstGeom prst="rect">
            <a:avLst/>
          </a:prstGeom>
          <a:noFill/>
        </p:spPr>
        <p:txBody>
          <a:bodyPr wrap="square" rtlCol="0">
            <a:spAutoFit/>
          </a:bodyPr>
          <a:lstStyle>
            <a:defPPr>
              <a:defRPr lang="zh-CN"/>
            </a:defPPr>
            <a:lvl1pPr algn="ctr">
              <a:defRPr sz="12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600" dirty="0">
                <a:solidFill>
                  <a:prstClr val="white"/>
                </a:solidFill>
              </a:rPr>
              <a:t>数据库</a:t>
            </a:r>
          </a:p>
        </p:txBody>
      </p:sp>
      <p:sp>
        <p:nvSpPr>
          <p:cNvPr id="124" name="文本框 123"/>
          <p:cNvSpPr txBox="1"/>
          <p:nvPr/>
        </p:nvSpPr>
        <p:spPr>
          <a:xfrm>
            <a:off x="3091667" y="5420798"/>
            <a:ext cx="988109" cy="338554"/>
          </a:xfrm>
          <a:prstGeom prst="rect">
            <a:avLst/>
          </a:prstGeom>
          <a:noFill/>
        </p:spPr>
        <p:txBody>
          <a:bodyPr wrap="square" rtlCol="0">
            <a:spAutoFit/>
          </a:bodyPr>
          <a:lstStyle>
            <a:defPPr>
              <a:defRPr lang="zh-CN"/>
            </a:defPPr>
            <a:lvl1pPr algn="ctr">
              <a:defRPr sz="12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600" dirty="0">
                <a:solidFill>
                  <a:prstClr val="white"/>
                </a:solidFill>
              </a:rPr>
              <a:t>服务器</a:t>
            </a:r>
          </a:p>
        </p:txBody>
      </p:sp>
      <p:sp>
        <p:nvSpPr>
          <p:cNvPr id="125" name="圆角矩形 124"/>
          <p:cNvSpPr/>
          <p:nvPr/>
        </p:nvSpPr>
        <p:spPr>
          <a:xfrm>
            <a:off x="4327538" y="5140659"/>
            <a:ext cx="1577135"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管理数据库</a:t>
            </a:r>
          </a:p>
        </p:txBody>
      </p:sp>
      <p:sp>
        <p:nvSpPr>
          <p:cNvPr id="126" name="圆角矩形 125"/>
          <p:cNvSpPr/>
          <p:nvPr/>
        </p:nvSpPr>
        <p:spPr>
          <a:xfrm>
            <a:off x="4330449" y="5469860"/>
            <a:ext cx="1574223"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应用服务器</a:t>
            </a:r>
          </a:p>
        </p:txBody>
      </p:sp>
      <p:sp>
        <p:nvSpPr>
          <p:cNvPr id="127" name="圆角矩形 126"/>
          <p:cNvSpPr/>
          <p:nvPr/>
        </p:nvSpPr>
        <p:spPr>
          <a:xfrm>
            <a:off x="6423134" y="5140659"/>
            <a:ext cx="1577135"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用户数据库</a:t>
            </a:r>
          </a:p>
        </p:txBody>
      </p:sp>
      <p:sp>
        <p:nvSpPr>
          <p:cNvPr id="128" name="圆角矩形 127"/>
          <p:cNvSpPr/>
          <p:nvPr/>
        </p:nvSpPr>
        <p:spPr>
          <a:xfrm>
            <a:off x="8518730" y="5140659"/>
            <a:ext cx="1577135"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媒体数据库</a:t>
            </a:r>
          </a:p>
        </p:txBody>
      </p:sp>
      <p:sp>
        <p:nvSpPr>
          <p:cNvPr id="129" name="圆角矩形 128"/>
          <p:cNvSpPr/>
          <p:nvPr/>
        </p:nvSpPr>
        <p:spPr>
          <a:xfrm>
            <a:off x="6424590" y="5469860"/>
            <a:ext cx="1574223"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文件服务器</a:t>
            </a:r>
          </a:p>
        </p:txBody>
      </p:sp>
      <p:sp>
        <p:nvSpPr>
          <p:cNvPr id="130" name="圆角矩形 129"/>
          <p:cNvSpPr/>
          <p:nvPr/>
        </p:nvSpPr>
        <p:spPr>
          <a:xfrm>
            <a:off x="8518731" y="5469860"/>
            <a:ext cx="1574223" cy="288752"/>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资源服务器</a:t>
            </a:r>
          </a:p>
        </p:txBody>
      </p:sp>
      <p:sp>
        <p:nvSpPr>
          <p:cNvPr id="131" name="文本框 130"/>
          <p:cNvSpPr txBox="1"/>
          <p:nvPr/>
        </p:nvSpPr>
        <p:spPr>
          <a:xfrm>
            <a:off x="3022288" y="5903529"/>
            <a:ext cx="1372153" cy="584775"/>
          </a:xfrm>
          <a:prstGeom prst="rect">
            <a:avLst/>
          </a:prstGeom>
          <a:noFill/>
        </p:spPr>
        <p:txBody>
          <a:bodyPr wrap="square" rtlCol="0">
            <a:spAutoFit/>
          </a:bodyPr>
          <a:lstStyle>
            <a:defPPr>
              <a:defRPr lang="zh-CN"/>
            </a:defPPr>
            <a:lvl1pPr algn="ctr">
              <a:defRPr sz="12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600" dirty="0">
                <a:solidFill>
                  <a:prstClr val="white"/>
                </a:solidFill>
              </a:rPr>
              <a:t>校园信息化基础设施</a:t>
            </a:r>
          </a:p>
        </p:txBody>
      </p:sp>
      <p:sp>
        <p:nvSpPr>
          <p:cNvPr id="132" name="圆角矩形 131"/>
          <p:cNvSpPr/>
          <p:nvPr/>
        </p:nvSpPr>
        <p:spPr>
          <a:xfrm>
            <a:off x="4330449" y="5931557"/>
            <a:ext cx="1105567" cy="554568"/>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网络基础设施</a:t>
            </a:r>
          </a:p>
        </p:txBody>
      </p:sp>
      <p:sp>
        <p:nvSpPr>
          <p:cNvPr id="133" name="圆角矩形 132"/>
          <p:cNvSpPr/>
          <p:nvPr/>
        </p:nvSpPr>
        <p:spPr>
          <a:xfrm>
            <a:off x="8989138" y="5931557"/>
            <a:ext cx="1105567" cy="554568"/>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校园服务基础设施</a:t>
            </a:r>
          </a:p>
        </p:txBody>
      </p:sp>
      <p:sp>
        <p:nvSpPr>
          <p:cNvPr id="134" name="圆角矩形 133"/>
          <p:cNvSpPr/>
          <p:nvPr/>
        </p:nvSpPr>
        <p:spPr>
          <a:xfrm>
            <a:off x="7824465" y="5931557"/>
            <a:ext cx="1105567" cy="554568"/>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办公自动化设施</a:t>
            </a:r>
          </a:p>
        </p:txBody>
      </p:sp>
      <p:sp>
        <p:nvSpPr>
          <p:cNvPr id="135" name="圆角矩形 134"/>
          <p:cNvSpPr/>
          <p:nvPr/>
        </p:nvSpPr>
        <p:spPr>
          <a:xfrm>
            <a:off x="6659793" y="5931557"/>
            <a:ext cx="1105567" cy="554568"/>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教学资源基础设施</a:t>
            </a:r>
          </a:p>
        </p:txBody>
      </p:sp>
      <p:sp>
        <p:nvSpPr>
          <p:cNvPr id="136" name="圆角矩形 135"/>
          <p:cNvSpPr/>
          <p:nvPr/>
        </p:nvSpPr>
        <p:spPr>
          <a:xfrm>
            <a:off x="5495121" y="5931557"/>
            <a:ext cx="1105567" cy="554568"/>
          </a:xfrm>
          <a:prstGeom prst="roundRect">
            <a:avLst/>
          </a:prstGeom>
          <a:no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467" dirty="0">
                <a:solidFill>
                  <a:prstClr val="white"/>
                </a:solidFill>
                <a:latin typeface="微软雅黑" panose="020B0503020204020204" pitchFamily="34" charset="-122"/>
                <a:ea typeface="微软雅黑" panose="020B0503020204020204" pitchFamily="34" charset="-122"/>
              </a:rPr>
              <a:t>教学环境基础设施</a:t>
            </a:r>
          </a:p>
        </p:txBody>
      </p:sp>
      <p:sp>
        <p:nvSpPr>
          <p:cNvPr id="137" name="文本框 136"/>
          <p:cNvSpPr txBox="1"/>
          <p:nvPr/>
        </p:nvSpPr>
        <p:spPr>
          <a:xfrm>
            <a:off x="10135341" y="5079603"/>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138" name="文本框 137"/>
          <p:cNvSpPr txBox="1"/>
          <p:nvPr/>
        </p:nvSpPr>
        <p:spPr>
          <a:xfrm>
            <a:off x="10118759" y="6002034"/>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139" name="矩形 138"/>
          <p:cNvSpPr/>
          <p:nvPr/>
        </p:nvSpPr>
        <p:spPr>
          <a:xfrm>
            <a:off x="542236" y="1197217"/>
            <a:ext cx="697477" cy="5400553"/>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Calibri" panose="020F0502020204030204"/>
              <a:ea typeface="等线" panose="02010600030101010101" pitchFamily="2" charset="-122"/>
            </a:endParaRPr>
          </a:p>
        </p:txBody>
      </p:sp>
      <p:sp>
        <p:nvSpPr>
          <p:cNvPr id="140" name="文本框 139"/>
          <p:cNvSpPr txBox="1"/>
          <p:nvPr/>
        </p:nvSpPr>
        <p:spPr>
          <a:xfrm>
            <a:off x="11139263" y="2212811"/>
            <a:ext cx="471989" cy="2480807"/>
          </a:xfrm>
          <a:prstGeom prst="rect">
            <a:avLst/>
          </a:prstGeom>
          <a:noFill/>
        </p:spPr>
        <p:txBody>
          <a:bodyPr vert="eaVert" wrap="none" rtlCol="0">
            <a:spAutoFit/>
          </a:bodyPr>
          <a:lstStyle/>
          <a:p>
            <a:pPr defTabSz="1219110"/>
            <a:r>
              <a:rPr lang="zh-CN" altLang="en-US" sz="1867" dirty="0">
                <a:solidFill>
                  <a:prstClr val="white"/>
                </a:solidFill>
                <a:latin typeface="微软雅黑" panose="020B0503020204020204" pitchFamily="34" charset="-122"/>
                <a:ea typeface="微软雅黑" panose="020B0503020204020204" pitchFamily="34" charset="-122"/>
              </a:rPr>
              <a:t>智慧校园信息安全体系</a:t>
            </a:r>
          </a:p>
        </p:txBody>
      </p:sp>
      <p:sp>
        <p:nvSpPr>
          <p:cNvPr id="141" name="矩形 140"/>
          <p:cNvSpPr/>
          <p:nvPr/>
        </p:nvSpPr>
        <p:spPr>
          <a:xfrm>
            <a:off x="10990246" y="1197217"/>
            <a:ext cx="697477" cy="5400553"/>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467" dirty="0">
              <a:solidFill>
                <a:prstClr val="white"/>
              </a:solidFill>
              <a:latin typeface="Calibri" panose="020F0502020204030204"/>
              <a:ea typeface="等线" panose="02010600030101010101" pitchFamily="2" charset="-122"/>
            </a:endParaRPr>
          </a:p>
        </p:txBody>
      </p:sp>
      <p:sp>
        <p:nvSpPr>
          <p:cNvPr id="97" name="文本框 96"/>
          <p:cNvSpPr txBox="1"/>
          <p:nvPr/>
        </p:nvSpPr>
        <p:spPr>
          <a:xfrm>
            <a:off x="10135341" y="5391558"/>
            <a:ext cx="1100107" cy="338554"/>
          </a:xfrm>
          <a:prstGeom prst="rect">
            <a:avLst/>
          </a:prstGeom>
          <a:noFill/>
        </p:spPr>
        <p:txBody>
          <a:bodyPr wrap="square" rtlCol="0">
            <a:spAutoFit/>
          </a:bodyPr>
          <a:lstStyle/>
          <a:p>
            <a:pPr defTabSz="1219110"/>
            <a:r>
              <a:rPr lang="en-US" altLang="zh-CN" sz="1600" dirty="0">
                <a:solidFill>
                  <a:prstClr val="white"/>
                </a:solidFill>
                <a:latin typeface="微软雅黑" panose="020B0503020204020204" pitchFamily="34" charset="-122"/>
                <a:ea typeface="微软雅黑" panose="020B0503020204020204" pitchFamily="34" charset="-122"/>
              </a:rPr>
              <a:t>……</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98" name="圆角矩形 97"/>
          <p:cNvSpPr/>
          <p:nvPr/>
        </p:nvSpPr>
        <p:spPr>
          <a:xfrm>
            <a:off x="3022287" y="2310809"/>
            <a:ext cx="1344149" cy="613655"/>
          </a:xfrm>
          <a:prstGeom prst="roundRect">
            <a:avLst/>
          </a:prstGeom>
          <a:noFill/>
          <a:ln w="63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2133" b="1" dirty="0">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安全</a:t>
            </a:r>
            <a:endParaRPr lang="en-US" altLang="zh-CN" sz="2133" b="1" dirty="0">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defTabSz="1219110"/>
            <a:r>
              <a:rPr lang="zh-CN" altLang="en-US" sz="2133" b="1" dirty="0">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保卫</a:t>
            </a:r>
          </a:p>
        </p:txBody>
      </p:sp>
      <p:sp>
        <p:nvSpPr>
          <p:cNvPr id="99" name="圆角矩形 98"/>
          <p:cNvSpPr/>
          <p:nvPr/>
        </p:nvSpPr>
        <p:spPr>
          <a:xfrm>
            <a:off x="5089966" y="2310809"/>
            <a:ext cx="1344149" cy="613655"/>
          </a:xfrm>
          <a:prstGeom prst="roundRect">
            <a:avLst/>
          </a:prstGeom>
          <a:noFill/>
          <a:ln w="63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2133" b="1" dirty="0">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教学</a:t>
            </a:r>
            <a:endParaRPr lang="en-US" altLang="zh-CN" sz="2133" b="1" dirty="0">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defTabSz="1219110"/>
            <a:r>
              <a:rPr lang="zh-CN" altLang="en-US" sz="2133" b="1" dirty="0">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资源</a:t>
            </a:r>
          </a:p>
        </p:txBody>
      </p:sp>
      <p:sp>
        <p:nvSpPr>
          <p:cNvPr id="100" name="圆角矩形 99"/>
          <p:cNvSpPr/>
          <p:nvPr/>
        </p:nvSpPr>
        <p:spPr>
          <a:xfrm>
            <a:off x="7128960" y="2310809"/>
            <a:ext cx="1344149" cy="613655"/>
          </a:xfrm>
          <a:prstGeom prst="roundRect">
            <a:avLst/>
          </a:prstGeom>
          <a:noFill/>
          <a:ln w="63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2133" b="1" dirty="0">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后勤</a:t>
            </a:r>
            <a:endParaRPr lang="en-US" altLang="zh-CN" sz="2133" b="1" dirty="0">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defTabSz="1219110"/>
            <a:r>
              <a:rPr lang="zh-CN" altLang="en-US" sz="2133" b="1" dirty="0">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管理</a:t>
            </a:r>
          </a:p>
        </p:txBody>
      </p:sp>
      <p:sp>
        <p:nvSpPr>
          <p:cNvPr id="102" name="圆角矩形 101"/>
          <p:cNvSpPr/>
          <p:nvPr/>
        </p:nvSpPr>
        <p:spPr>
          <a:xfrm>
            <a:off x="9177059" y="2310809"/>
            <a:ext cx="1344149" cy="613655"/>
          </a:xfrm>
          <a:prstGeom prst="roundRect">
            <a:avLst/>
          </a:prstGeom>
          <a:noFill/>
          <a:ln w="63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2133" b="1" dirty="0">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运营</a:t>
            </a:r>
            <a:endParaRPr lang="en-US" altLang="zh-CN" sz="2133" b="1" dirty="0">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defTabSz="1219110"/>
            <a:r>
              <a:rPr lang="zh-CN" altLang="en-US" sz="2133" b="1" dirty="0">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决策</a:t>
            </a:r>
          </a:p>
        </p:txBody>
      </p:sp>
    </p:spTree>
    <p:extLst>
      <p:ext uri="{BB962C8B-B14F-4D97-AF65-F5344CB8AC3E}">
        <p14:creationId xmlns:p14="http://schemas.microsoft.com/office/powerpoint/2010/main" val="39724064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49"/>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0"/>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1"/>
                                        </p:tgtEl>
                                        <p:attrNameLst>
                                          <p:attrName>style.visibility</p:attrName>
                                        </p:attrNameLst>
                                      </p:cBhvr>
                                      <p:to>
                                        <p:strVal val="hidden"/>
                                      </p:to>
                                    </p:set>
                                  </p:childTnLst>
                                </p:cTn>
                              </p:par>
                            </p:childTnLst>
                          </p:cTn>
                        </p:par>
                        <p:par>
                          <p:cTn id="13" fill="hold">
                            <p:stCondLst>
                              <p:cond delay="0"/>
                            </p:stCondLst>
                            <p:childTnLst>
                              <p:par>
                                <p:cTn id="14" presetID="1" presetClass="entr" presetSubtype="0" fill="hold" grpId="0" nodeType="afterEffect">
                                  <p:stCondLst>
                                    <p:cond delay="0"/>
                                  </p:stCondLst>
                                  <p:childTnLst>
                                    <p:set>
                                      <p:cBhvr>
                                        <p:cTn id="15" dur="1" fill="hold">
                                          <p:stCondLst>
                                            <p:cond delay="0"/>
                                          </p:stCondLst>
                                        </p:cTn>
                                        <p:tgtEl>
                                          <p:spTgt spid="98"/>
                                        </p:tgtEl>
                                        <p:attrNameLst>
                                          <p:attrName>style.visibility</p:attrName>
                                        </p:attrNameLst>
                                      </p:cBhvr>
                                      <p:to>
                                        <p:strVal val="visible"/>
                                      </p:to>
                                    </p:set>
                                  </p:childTnLst>
                                </p:cTn>
                              </p:par>
                            </p:childTnLst>
                          </p:cTn>
                        </p:par>
                        <p:par>
                          <p:cTn id="16" fill="hold">
                            <p:stCondLst>
                              <p:cond delay="0"/>
                            </p:stCondLst>
                            <p:childTnLst>
                              <p:par>
                                <p:cTn id="17" presetID="1" presetClass="entr" presetSubtype="0" fill="hold" grpId="0" nodeType="afterEffect">
                                  <p:stCondLst>
                                    <p:cond delay="0"/>
                                  </p:stCondLst>
                                  <p:childTnLst>
                                    <p:set>
                                      <p:cBhvr>
                                        <p:cTn id="18" dur="1" fill="hold">
                                          <p:stCondLst>
                                            <p:cond delay="0"/>
                                          </p:stCondLst>
                                        </p:cTn>
                                        <p:tgtEl>
                                          <p:spTgt spid="99"/>
                                        </p:tgtEl>
                                        <p:attrNameLst>
                                          <p:attrName>style.visibility</p:attrName>
                                        </p:attrNameLst>
                                      </p:cBhvr>
                                      <p:to>
                                        <p:strVal val="visible"/>
                                      </p:to>
                                    </p:set>
                                  </p:childTnLst>
                                </p:cTn>
                              </p:par>
                            </p:childTnLst>
                          </p:cTn>
                        </p:par>
                        <p:par>
                          <p:cTn id="19" fill="hold">
                            <p:stCondLst>
                              <p:cond delay="0"/>
                            </p:stCondLst>
                            <p:childTnLst>
                              <p:par>
                                <p:cTn id="20" presetID="1" presetClass="entr" presetSubtype="0" fill="hold" grpId="0" nodeType="afterEffect">
                                  <p:stCondLst>
                                    <p:cond delay="0"/>
                                  </p:stCondLst>
                                  <p:childTnLst>
                                    <p:set>
                                      <p:cBhvr>
                                        <p:cTn id="21" dur="1" fill="hold">
                                          <p:stCondLst>
                                            <p:cond delay="0"/>
                                          </p:stCondLst>
                                        </p:cTn>
                                        <p:tgtEl>
                                          <p:spTgt spid="100"/>
                                        </p:tgtEl>
                                        <p:attrNameLst>
                                          <p:attrName>style.visibility</p:attrName>
                                        </p:attrNameLst>
                                      </p:cBhvr>
                                      <p:to>
                                        <p:strVal val="visible"/>
                                      </p:to>
                                    </p:set>
                                  </p:childTnLst>
                                </p:cTn>
                              </p:par>
                            </p:childTnLst>
                          </p:cTn>
                        </p:par>
                        <p:par>
                          <p:cTn id="22" fill="hold">
                            <p:stCondLst>
                              <p:cond delay="0"/>
                            </p:stCondLst>
                            <p:childTnLst>
                              <p:par>
                                <p:cTn id="23" presetID="1" presetClass="entr" presetSubtype="0" fill="hold" grpId="0" nodeType="afterEffect">
                                  <p:stCondLst>
                                    <p:cond delay="0"/>
                                  </p:stCondLst>
                                  <p:childTnLst>
                                    <p:set>
                                      <p:cBhvr>
                                        <p:cTn id="24" dur="1" fill="hold">
                                          <p:stCondLst>
                                            <p:cond delay="0"/>
                                          </p:stCondLst>
                                        </p:cTn>
                                        <p:tgtEl>
                                          <p:spTgt spid="1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49" grpId="0" animBg="1"/>
      <p:bldP spid="50" grpId="0" animBg="1"/>
      <p:bldP spid="51" grpId="0" animBg="1"/>
      <p:bldP spid="98" grpId="0" animBg="1"/>
      <p:bldP spid="99" grpId="0" animBg="1"/>
      <p:bldP spid="100" grpId="0" animBg="1"/>
      <p:bldP spid="10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sp>
        <p:nvSpPr>
          <p:cNvPr id="4" name="矩形 3"/>
          <p:cNvSpPr/>
          <p:nvPr/>
        </p:nvSpPr>
        <p:spPr>
          <a:xfrm>
            <a:off x="356917" y="3228541"/>
            <a:ext cx="3775335" cy="3013815"/>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行业痛点</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基于安保、教学、后勤、数据中心</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31" name="矩形 30"/>
          <p:cNvSpPr/>
          <p:nvPr/>
        </p:nvSpPr>
        <p:spPr>
          <a:xfrm>
            <a:off x="8145815" y="4186368"/>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传统录播、冗杂质劣</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39" name="矩形 38"/>
          <p:cNvSpPr/>
          <p:nvPr/>
        </p:nvSpPr>
        <p:spPr>
          <a:xfrm>
            <a:off x="418810" y="3324552"/>
            <a:ext cx="3648293" cy="628497"/>
          </a:xfrm>
          <a:prstGeom prst="rect">
            <a:avLst/>
          </a:prstGeom>
          <a:solidFill>
            <a:schemeClr val="bg1">
              <a:lumMod val="50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867" b="1" spc="800" dirty="0">
                <a:solidFill>
                  <a:prstClr val="white"/>
                </a:solidFill>
                <a:latin typeface="微软雅黑" panose="020B0503020204020204" pitchFamily="34" charset="-122"/>
                <a:ea typeface="微软雅黑" panose="020B0503020204020204" pitchFamily="34" charset="-122"/>
              </a:rPr>
              <a:t>智慧安保</a:t>
            </a:r>
          </a:p>
        </p:txBody>
      </p:sp>
      <p:sp>
        <p:nvSpPr>
          <p:cNvPr id="40" name="矩形 39"/>
          <p:cNvSpPr/>
          <p:nvPr/>
        </p:nvSpPr>
        <p:spPr>
          <a:xfrm>
            <a:off x="4261128" y="3324574"/>
            <a:ext cx="3680629" cy="628497"/>
          </a:xfrm>
          <a:prstGeom prst="rect">
            <a:avLst/>
          </a:prstGeom>
          <a:solidFill>
            <a:schemeClr val="bg1">
              <a:lumMod val="50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867" b="1" spc="800" dirty="0">
                <a:solidFill>
                  <a:prstClr val="white"/>
                </a:solidFill>
                <a:latin typeface="微软雅黑" panose="020B0503020204020204" pitchFamily="34" charset="-122"/>
                <a:ea typeface="微软雅黑" panose="020B0503020204020204" pitchFamily="34" charset="-122"/>
              </a:rPr>
              <a:t>智慧后勤</a:t>
            </a:r>
          </a:p>
        </p:txBody>
      </p:sp>
      <p:sp>
        <p:nvSpPr>
          <p:cNvPr id="41" name="矩形 40"/>
          <p:cNvSpPr/>
          <p:nvPr/>
        </p:nvSpPr>
        <p:spPr>
          <a:xfrm>
            <a:off x="8115590" y="3324550"/>
            <a:ext cx="3672049" cy="628497"/>
          </a:xfrm>
          <a:prstGeom prst="rect">
            <a:avLst/>
          </a:prstGeom>
          <a:solidFill>
            <a:schemeClr val="bg1">
              <a:lumMod val="50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1867" b="1" spc="800" dirty="0">
                <a:solidFill>
                  <a:prstClr val="white"/>
                </a:solidFill>
                <a:latin typeface="微软雅黑" panose="020B0503020204020204" pitchFamily="34" charset="-122"/>
                <a:ea typeface="微软雅黑" panose="020B0503020204020204" pitchFamily="34" charset="-122"/>
              </a:rPr>
              <a:t>智慧教学</a:t>
            </a:r>
          </a:p>
        </p:txBody>
      </p:sp>
      <p:sp>
        <p:nvSpPr>
          <p:cNvPr id="42" name="矩形 41"/>
          <p:cNvSpPr/>
          <p:nvPr/>
        </p:nvSpPr>
        <p:spPr>
          <a:xfrm>
            <a:off x="511880" y="1581749"/>
            <a:ext cx="11160792" cy="628497"/>
          </a:xfrm>
          <a:prstGeom prst="rect">
            <a:avLst/>
          </a:prstGeom>
          <a:solidFill>
            <a:schemeClr val="bg1">
              <a:lumMod val="50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2133" b="1" spc="800" dirty="0">
                <a:solidFill>
                  <a:prstClr val="white"/>
                </a:solidFill>
                <a:latin typeface="微软雅黑" panose="020B0503020204020204" pitchFamily="34" charset="-122"/>
                <a:ea typeface="微软雅黑" panose="020B0503020204020204" pitchFamily="34" charset="-122"/>
              </a:rPr>
              <a:t>校园大数据平台</a:t>
            </a:r>
          </a:p>
        </p:txBody>
      </p:sp>
      <p:sp>
        <p:nvSpPr>
          <p:cNvPr id="27" name="矩形 26"/>
          <p:cNvSpPr/>
          <p:nvPr/>
        </p:nvSpPr>
        <p:spPr>
          <a:xfrm>
            <a:off x="1046836" y="2377168"/>
            <a:ext cx="2359904"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en-US" altLang="zh-CN" sz="1400" dirty="0">
                <a:solidFill>
                  <a:prstClr val="white"/>
                </a:solidFill>
                <a:latin typeface="微软雅黑" panose="020B0503020204020204" pitchFamily="34" charset="-122"/>
                <a:ea typeface="微软雅黑" panose="020B0503020204020204" pitchFamily="34" charset="-122"/>
              </a:rPr>
              <a:t>1</a:t>
            </a:r>
            <a:r>
              <a:rPr lang="zh-CN" altLang="en-US" sz="1400" dirty="0">
                <a:solidFill>
                  <a:prstClr val="white"/>
                </a:solidFill>
                <a:latin typeface="微软雅黑" panose="020B0503020204020204" pitchFamily="34" charset="-122"/>
                <a:ea typeface="微软雅黑" panose="020B0503020204020204" pitchFamily="34" charset="-122"/>
              </a:rPr>
              <a:t>、信息资源、缺乏整合；</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28" name="矩形 27"/>
          <p:cNvSpPr/>
          <p:nvPr/>
        </p:nvSpPr>
        <p:spPr>
          <a:xfrm>
            <a:off x="4921491" y="2336087"/>
            <a:ext cx="2359904"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en-US" altLang="zh-CN" sz="1400" dirty="0">
                <a:solidFill>
                  <a:prstClr val="white"/>
                </a:solidFill>
                <a:latin typeface="微软雅黑" panose="020B0503020204020204" pitchFamily="34" charset="-122"/>
                <a:ea typeface="微软雅黑" panose="020B0503020204020204" pitchFamily="34" charset="-122"/>
              </a:rPr>
              <a:t>2</a:t>
            </a:r>
            <a:r>
              <a:rPr lang="zh-CN" altLang="en-US" sz="1400" dirty="0">
                <a:solidFill>
                  <a:prstClr val="white"/>
                </a:solidFill>
                <a:latin typeface="微软雅黑" panose="020B0503020204020204" pitchFamily="34" charset="-122"/>
                <a:ea typeface="微软雅黑" panose="020B0503020204020204" pitchFamily="34" charset="-122"/>
              </a:rPr>
              <a:t>、数据完善、缺乏挖掘；</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60" name="矩形 59"/>
          <p:cNvSpPr/>
          <p:nvPr/>
        </p:nvSpPr>
        <p:spPr>
          <a:xfrm>
            <a:off x="8646043" y="2377167"/>
            <a:ext cx="2359904"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en-US" altLang="zh-CN" sz="1400" dirty="0">
                <a:solidFill>
                  <a:prstClr val="white"/>
                </a:solidFill>
                <a:latin typeface="微软雅黑" panose="020B0503020204020204" pitchFamily="34" charset="-122"/>
                <a:ea typeface="微软雅黑" panose="020B0503020204020204" pitchFamily="34" charset="-122"/>
              </a:rPr>
              <a:t>3</a:t>
            </a:r>
            <a:r>
              <a:rPr lang="zh-CN" altLang="en-US" sz="1400" dirty="0">
                <a:solidFill>
                  <a:prstClr val="white"/>
                </a:solidFill>
                <a:latin typeface="微软雅黑" panose="020B0503020204020204" pitchFamily="34" charset="-122"/>
                <a:ea typeface="微软雅黑" panose="020B0503020204020204" pitchFamily="34" charset="-122"/>
              </a:rPr>
              <a:t>、数据众多、如何呈现；</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64" name="矩形 63"/>
          <p:cNvSpPr/>
          <p:nvPr/>
        </p:nvSpPr>
        <p:spPr>
          <a:xfrm>
            <a:off x="9978413" y="4186368"/>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到课点名、费时欠准</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65" name="矩形 64"/>
          <p:cNvSpPr/>
          <p:nvPr/>
        </p:nvSpPr>
        <p:spPr>
          <a:xfrm>
            <a:off x="8145815" y="4706997"/>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学生状态、数据匮乏</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66" name="矩形 65"/>
          <p:cNvSpPr/>
          <p:nvPr/>
        </p:nvSpPr>
        <p:spPr>
          <a:xfrm>
            <a:off x="9978413" y="4706997"/>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督导听课、扰民惹烦</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67" name="矩形 66"/>
          <p:cNvSpPr/>
          <p:nvPr/>
        </p:nvSpPr>
        <p:spPr>
          <a:xfrm>
            <a:off x="8145815" y="5227627"/>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空间资源、管控繁琐</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68" name="矩形 67"/>
          <p:cNvSpPr/>
          <p:nvPr/>
        </p:nvSpPr>
        <p:spPr>
          <a:xfrm>
            <a:off x="9989976" y="5227627"/>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传统灯光、费电伤目</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69" name="矩形 68"/>
          <p:cNvSpPr/>
          <p:nvPr/>
        </p:nvSpPr>
        <p:spPr>
          <a:xfrm>
            <a:off x="4297480" y="4186368"/>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归寝难管、外人难拒</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70" name="矩形 69"/>
          <p:cNvSpPr/>
          <p:nvPr/>
        </p:nvSpPr>
        <p:spPr>
          <a:xfrm>
            <a:off x="6136387" y="4186368"/>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机械门锁，劳神伤财</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71" name="矩形 70"/>
          <p:cNvSpPr/>
          <p:nvPr/>
        </p:nvSpPr>
        <p:spPr>
          <a:xfrm>
            <a:off x="4297480" y="4706997"/>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食品安全、事故频发</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72" name="矩形 71"/>
          <p:cNvSpPr/>
          <p:nvPr/>
        </p:nvSpPr>
        <p:spPr>
          <a:xfrm>
            <a:off x="6136387" y="4736716"/>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消防孤立、费人费时</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73" name="矩形 72"/>
          <p:cNvSpPr/>
          <p:nvPr/>
        </p:nvSpPr>
        <p:spPr>
          <a:xfrm>
            <a:off x="4297480" y="5234091"/>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卡片通行、易丢难补</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74" name="矩形 73"/>
          <p:cNvSpPr/>
          <p:nvPr/>
        </p:nvSpPr>
        <p:spPr>
          <a:xfrm>
            <a:off x="6136387" y="5227627"/>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资产众多、难查难管</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75" name="矩形 74"/>
          <p:cNvSpPr/>
          <p:nvPr/>
        </p:nvSpPr>
        <p:spPr>
          <a:xfrm>
            <a:off x="4297480" y="5761184"/>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水电管网、潜形匿迹</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76" name="矩形 75"/>
          <p:cNvSpPr/>
          <p:nvPr/>
        </p:nvSpPr>
        <p:spPr>
          <a:xfrm>
            <a:off x="418809" y="4186368"/>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开放校园、人多复杂</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77" name="矩形 76"/>
          <p:cNvSpPr/>
          <p:nvPr/>
        </p:nvSpPr>
        <p:spPr>
          <a:xfrm>
            <a:off x="2276545" y="4186368"/>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周界误报、形同虚设</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78" name="矩形 77"/>
          <p:cNvSpPr/>
          <p:nvPr/>
        </p:nvSpPr>
        <p:spPr>
          <a:xfrm>
            <a:off x="418809" y="4706997"/>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车多车杂、管理困难</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79" name="矩形 78"/>
          <p:cNvSpPr/>
          <p:nvPr/>
        </p:nvSpPr>
        <p:spPr>
          <a:xfrm>
            <a:off x="2276545" y="4706997"/>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应急报警、欠缺手段</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80" name="矩形 79"/>
          <p:cNvSpPr/>
          <p:nvPr/>
        </p:nvSpPr>
        <p:spPr>
          <a:xfrm>
            <a:off x="418809" y="5227627"/>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临时取证、曲折繁琐</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81" name="矩形 80"/>
          <p:cNvSpPr/>
          <p:nvPr/>
        </p:nvSpPr>
        <p:spPr>
          <a:xfrm>
            <a:off x="2276545" y="5227627"/>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事故追溯、轨迹难寻</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82" name="矩形 81"/>
          <p:cNvSpPr/>
          <p:nvPr/>
        </p:nvSpPr>
        <p:spPr>
          <a:xfrm>
            <a:off x="418809" y="5761184"/>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房屋错杂、全局难控</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83" name="矩形 82"/>
          <p:cNvSpPr/>
          <p:nvPr/>
        </p:nvSpPr>
        <p:spPr>
          <a:xfrm>
            <a:off x="2276545" y="5761184"/>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应急事件、预案缺失</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84" name="矩形 83"/>
          <p:cNvSpPr/>
          <p:nvPr/>
        </p:nvSpPr>
        <p:spPr>
          <a:xfrm>
            <a:off x="4213775" y="3228541"/>
            <a:ext cx="3775335" cy="3013815"/>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85" name="矩形 84"/>
          <p:cNvSpPr/>
          <p:nvPr/>
        </p:nvSpPr>
        <p:spPr>
          <a:xfrm>
            <a:off x="8070634" y="3228541"/>
            <a:ext cx="3775335" cy="3013815"/>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86" name="矩形 85"/>
          <p:cNvSpPr/>
          <p:nvPr/>
        </p:nvSpPr>
        <p:spPr>
          <a:xfrm>
            <a:off x="356917" y="1359878"/>
            <a:ext cx="11489052" cy="1635341"/>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52" name="矩形 51"/>
          <p:cNvSpPr/>
          <p:nvPr/>
        </p:nvSpPr>
        <p:spPr>
          <a:xfrm>
            <a:off x="6151004" y="5761184"/>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跑冒滴漏、难以监管</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53" name="矩形 52"/>
          <p:cNvSpPr/>
          <p:nvPr/>
        </p:nvSpPr>
        <p:spPr>
          <a:xfrm>
            <a:off x="8145815" y="5769659"/>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教学过程、不易监管</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
        <p:nvSpPr>
          <p:cNvPr id="54" name="矩形 53"/>
          <p:cNvSpPr/>
          <p:nvPr/>
        </p:nvSpPr>
        <p:spPr>
          <a:xfrm>
            <a:off x="9989976" y="5769659"/>
            <a:ext cx="1772000" cy="420103"/>
          </a:xfrm>
          <a:prstGeom prst="rect">
            <a:avLst/>
          </a:prstGeom>
          <a:solidFill>
            <a:schemeClr val="tx1">
              <a:lumMod val="65000"/>
              <a:lumOff val="35000"/>
            </a:schemeClr>
          </a:solidFill>
          <a:ln>
            <a:noFill/>
          </a:ln>
        </p:spPr>
        <p:txBody>
          <a:bodyPr wrap="square" lIns="0" tIns="0" rIns="0" bIns="96000" anchor="ctr" anchorCtr="0">
            <a:spAutoFit/>
          </a:bodyPr>
          <a:lstStyle/>
          <a:p>
            <a:pPr algn="ctr" defTabSz="1219110" fontAlgn="ctr">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教学成果、难以评测</a:t>
            </a:r>
            <a:endParaRPr lang="en-US" altLang="zh-CN" sz="1400" dirty="0">
              <a:solidFill>
                <a:prstClr val="white"/>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8670963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问题总结</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技术与需求相辅相成</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cxnSp>
        <p:nvCxnSpPr>
          <p:cNvPr id="26" name="直接连接符 14"/>
          <p:cNvCxnSpPr/>
          <p:nvPr/>
        </p:nvCxnSpPr>
        <p:spPr>
          <a:xfrm>
            <a:off x="3224279" y="2822135"/>
            <a:ext cx="2388" cy="3239511"/>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27" name="梯形 26"/>
          <p:cNvSpPr/>
          <p:nvPr/>
        </p:nvSpPr>
        <p:spPr>
          <a:xfrm>
            <a:off x="2260871" y="1543716"/>
            <a:ext cx="2171700" cy="1554880"/>
          </a:xfrm>
          <a:prstGeom prst="trapezoid">
            <a:avLst>
              <a:gd name="adj" fmla="val 2393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a:solidFill>
                <a:srgbClr val="FF0000"/>
              </a:solidFill>
              <a:latin typeface="Calibri" panose="020F0502020204030204"/>
              <a:ea typeface="等线" panose="02010600030101010101" pitchFamily="2" charset="-122"/>
            </a:endParaRPr>
          </a:p>
        </p:txBody>
      </p:sp>
      <p:sp>
        <p:nvSpPr>
          <p:cNvPr id="28" name="梯形 27"/>
          <p:cNvSpPr/>
          <p:nvPr/>
        </p:nvSpPr>
        <p:spPr>
          <a:xfrm>
            <a:off x="1490737" y="4724824"/>
            <a:ext cx="3695699" cy="1554880"/>
          </a:xfrm>
          <a:prstGeom prst="trapezoid">
            <a:avLst>
              <a:gd name="adj" fmla="val 23935"/>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a:solidFill>
                <a:prstClr val="white"/>
              </a:solidFill>
              <a:latin typeface="Calibri" panose="020F0502020204030204"/>
              <a:ea typeface="等线" panose="02010600030101010101" pitchFamily="2" charset="-122"/>
            </a:endParaRPr>
          </a:p>
        </p:txBody>
      </p:sp>
      <p:sp>
        <p:nvSpPr>
          <p:cNvPr id="29" name="梯形 28"/>
          <p:cNvSpPr/>
          <p:nvPr/>
        </p:nvSpPr>
        <p:spPr>
          <a:xfrm>
            <a:off x="1876275" y="3136860"/>
            <a:ext cx="2931852" cy="1554880"/>
          </a:xfrm>
          <a:prstGeom prst="trapezoid">
            <a:avLst>
              <a:gd name="adj" fmla="val 23935"/>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a:solidFill>
                <a:prstClr val="white"/>
              </a:solidFill>
              <a:latin typeface="Calibri" panose="020F0502020204030204"/>
              <a:ea typeface="等线" panose="02010600030101010101" pitchFamily="2" charset="-122"/>
            </a:endParaRPr>
          </a:p>
        </p:txBody>
      </p:sp>
      <p:sp>
        <p:nvSpPr>
          <p:cNvPr id="30" name="文本框 29"/>
          <p:cNvSpPr txBox="1"/>
          <p:nvPr/>
        </p:nvSpPr>
        <p:spPr>
          <a:xfrm rot="16980000">
            <a:off x="848507" y="5155380"/>
            <a:ext cx="1339855" cy="307777"/>
          </a:xfrm>
          <a:prstGeom prst="rect">
            <a:avLst/>
          </a:prstGeom>
          <a:noFill/>
        </p:spPr>
        <p:txBody>
          <a:bodyPr wrap="square" rtlCol="0">
            <a:spAutoFit/>
          </a:bodyPr>
          <a:lstStyle>
            <a:defPPr>
              <a:defRPr lang="zh-CN"/>
            </a:defPPr>
            <a:lvl1pPr>
              <a:defRPr sz="1400">
                <a:solidFill>
                  <a:srgbClr val="C00000"/>
                </a:solidFill>
                <a:latin typeface="微软雅黑" panose="020B0503020204020204" pitchFamily="34" charset="-122"/>
                <a:ea typeface="微软雅黑" panose="020B0503020204020204" pitchFamily="34" charset="-122"/>
              </a:defRPr>
            </a:lvl1pPr>
          </a:lstStyle>
          <a:p>
            <a:pPr defTabSz="1219110"/>
            <a:r>
              <a:rPr lang="zh-CN" altLang="en-US" b="1" dirty="0">
                <a:solidFill>
                  <a:prstClr val="white"/>
                </a:solidFill>
              </a:rPr>
              <a:t>基础业务</a:t>
            </a:r>
          </a:p>
        </p:txBody>
      </p:sp>
      <p:sp>
        <p:nvSpPr>
          <p:cNvPr id="31" name="文本框 30"/>
          <p:cNvSpPr txBox="1"/>
          <p:nvPr/>
        </p:nvSpPr>
        <p:spPr>
          <a:xfrm rot="16980000">
            <a:off x="1248652" y="3561896"/>
            <a:ext cx="1313389" cy="307777"/>
          </a:xfrm>
          <a:prstGeom prst="rect">
            <a:avLst/>
          </a:prstGeom>
          <a:noFill/>
        </p:spPr>
        <p:txBody>
          <a:bodyPr wrap="square" rtlCol="0">
            <a:spAutoFit/>
          </a:bodyPr>
          <a:lstStyle>
            <a:defPPr>
              <a:defRPr lang="zh-CN"/>
            </a:defPPr>
            <a:lvl1pPr>
              <a:defRPr sz="1400">
                <a:solidFill>
                  <a:srgbClr val="C00000"/>
                </a:solidFill>
                <a:latin typeface="微软雅黑" panose="020B0503020204020204" pitchFamily="34" charset="-122"/>
                <a:ea typeface="微软雅黑" panose="020B0503020204020204" pitchFamily="34" charset="-122"/>
              </a:defRPr>
            </a:lvl1pPr>
          </a:lstStyle>
          <a:p>
            <a:pPr defTabSz="1219110"/>
            <a:r>
              <a:rPr lang="zh-CN" altLang="en-US" b="1" dirty="0">
                <a:solidFill>
                  <a:prstClr val="white"/>
                </a:solidFill>
              </a:rPr>
              <a:t>智慧应用</a:t>
            </a:r>
          </a:p>
        </p:txBody>
      </p:sp>
      <p:sp>
        <p:nvSpPr>
          <p:cNvPr id="32" name="文本框 31"/>
          <p:cNvSpPr txBox="1"/>
          <p:nvPr/>
        </p:nvSpPr>
        <p:spPr>
          <a:xfrm rot="16980000">
            <a:off x="1515784" y="1953892"/>
            <a:ext cx="1533165" cy="307777"/>
          </a:xfrm>
          <a:prstGeom prst="rect">
            <a:avLst/>
          </a:prstGeom>
          <a:noFill/>
        </p:spPr>
        <p:txBody>
          <a:bodyPr wrap="square" rtlCol="0">
            <a:spAutoFit/>
          </a:bodyPr>
          <a:lstStyle>
            <a:defPPr>
              <a:defRPr lang="zh-CN"/>
            </a:defPPr>
            <a:lvl1pPr>
              <a:defRPr sz="1400">
                <a:solidFill>
                  <a:srgbClr val="C00000"/>
                </a:solidFill>
                <a:latin typeface="微软雅黑" panose="020B0503020204020204" pitchFamily="34" charset="-122"/>
                <a:ea typeface="微软雅黑" panose="020B0503020204020204" pitchFamily="34" charset="-122"/>
              </a:defRPr>
            </a:lvl1pPr>
          </a:lstStyle>
          <a:p>
            <a:pPr defTabSz="1219110"/>
            <a:r>
              <a:rPr lang="zh-CN" altLang="en-US" b="1" dirty="0">
                <a:solidFill>
                  <a:prstClr val="white"/>
                </a:solidFill>
              </a:rPr>
              <a:t>校园大数据</a:t>
            </a:r>
          </a:p>
        </p:txBody>
      </p:sp>
      <p:sp>
        <p:nvSpPr>
          <p:cNvPr id="33" name="文本框 32"/>
          <p:cNvSpPr txBox="1"/>
          <p:nvPr/>
        </p:nvSpPr>
        <p:spPr>
          <a:xfrm>
            <a:off x="3404213" y="4909381"/>
            <a:ext cx="1149391" cy="1062599"/>
          </a:xfrm>
          <a:prstGeom prst="rect">
            <a:avLst/>
          </a:prstGeom>
          <a:noFill/>
        </p:spPr>
        <p:txBody>
          <a:bodyPr wrap="square" rtlCol="0">
            <a:spAutoFit/>
          </a:bodyPr>
          <a:lstStyle/>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视频监控</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门禁</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广播</a:t>
            </a: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中控系统</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34" name="文本框 33"/>
          <p:cNvSpPr txBox="1"/>
          <p:nvPr/>
        </p:nvSpPr>
        <p:spPr>
          <a:xfrm>
            <a:off x="4235849" y="4939271"/>
            <a:ext cx="1149391" cy="1062599"/>
          </a:xfrm>
          <a:prstGeom prst="rect">
            <a:avLst/>
          </a:prstGeom>
          <a:noFill/>
        </p:spPr>
        <p:txBody>
          <a:bodyPr wrap="square" rtlCol="0">
            <a:spAutoFit/>
          </a:bodyPr>
          <a:lstStyle/>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一卡通</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报警</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消防</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35" name="文本框 34"/>
          <p:cNvSpPr txBox="1"/>
          <p:nvPr/>
        </p:nvSpPr>
        <p:spPr>
          <a:xfrm>
            <a:off x="3386421" y="3352570"/>
            <a:ext cx="1435787" cy="1062599"/>
          </a:xfrm>
          <a:prstGeom prst="rect">
            <a:avLst/>
          </a:prstGeom>
          <a:noFill/>
        </p:spPr>
        <p:txBody>
          <a:bodyPr wrap="square" rtlCol="0">
            <a:spAutoFit/>
          </a:bodyPr>
          <a:lstStyle/>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教学录播</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学生行为分析</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宿舍人脸管控</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防踩踏</a:t>
            </a:r>
            <a:r>
              <a:rPr lang="en-US" altLang="zh-CN" sz="1051" dirty="0">
                <a:solidFill>
                  <a:prstClr val="white"/>
                </a:solidFill>
                <a:latin typeface="微软雅黑" panose="020B0503020204020204" pitchFamily="34" charset="-122"/>
                <a:ea typeface="微软雅黑" panose="020B0503020204020204" pitchFamily="34" charset="-122"/>
              </a:rPr>
              <a:t> </a:t>
            </a:r>
            <a:r>
              <a:rPr lang="zh-CN" altLang="en-US" sz="1051" dirty="0">
                <a:solidFill>
                  <a:prstClr val="white"/>
                </a:solidFill>
                <a:latin typeface="微软雅黑" panose="020B0503020204020204" pitchFamily="34" charset="-122"/>
                <a:ea typeface="微软雅黑" panose="020B0503020204020204" pitchFamily="34" charset="-122"/>
              </a:rPr>
              <a:t>。。。</a:t>
            </a:r>
          </a:p>
        </p:txBody>
      </p:sp>
      <p:sp>
        <p:nvSpPr>
          <p:cNvPr id="36" name="文本框 35"/>
          <p:cNvSpPr txBox="1"/>
          <p:nvPr/>
        </p:nvSpPr>
        <p:spPr>
          <a:xfrm>
            <a:off x="2079797" y="5039393"/>
            <a:ext cx="1334668" cy="1062599"/>
          </a:xfrm>
          <a:prstGeom prst="rect">
            <a:avLst/>
          </a:prstGeom>
          <a:noFill/>
        </p:spPr>
        <p:txBody>
          <a:bodyPr wrap="square" rtlCol="0">
            <a:spAutoFit/>
          </a:bodyPr>
          <a:lstStyle/>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基础业务</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平台级应用</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业务大而全</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37" name="文本框 36"/>
          <p:cNvSpPr txBox="1"/>
          <p:nvPr/>
        </p:nvSpPr>
        <p:spPr>
          <a:xfrm>
            <a:off x="2276338" y="3473685"/>
            <a:ext cx="1334668" cy="1062599"/>
          </a:xfrm>
          <a:prstGeom prst="rect">
            <a:avLst/>
          </a:prstGeom>
          <a:noFill/>
        </p:spPr>
        <p:txBody>
          <a:bodyPr wrap="square" rtlCol="0">
            <a:spAutoFit/>
          </a:bodyPr>
          <a:lstStyle/>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场景业务</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en-US" altLang="zh-CN" sz="1051" dirty="0">
                <a:solidFill>
                  <a:prstClr val="white"/>
                </a:solidFill>
                <a:latin typeface="微软雅黑" panose="020B0503020204020204" pitchFamily="34" charset="-122"/>
                <a:ea typeface="微软雅黑" panose="020B0503020204020204" pitchFamily="34" charset="-122"/>
              </a:rPr>
              <a:t>AI/</a:t>
            </a:r>
            <a:r>
              <a:rPr lang="zh-CN" altLang="en-US" sz="1051" dirty="0">
                <a:solidFill>
                  <a:prstClr val="white"/>
                </a:solidFill>
                <a:latin typeface="微软雅黑" panose="020B0503020204020204" pitchFamily="34" charset="-122"/>
                <a:ea typeface="微软雅黑" panose="020B0503020204020204" pitchFamily="34" charset="-122"/>
              </a:rPr>
              <a:t>物联网</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业务精细化</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38" name="文本框 37"/>
          <p:cNvSpPr txBox="1"/>
          <p:nvPr/>
        </p:nvSpPr>
        <p:spPr>
          <a:xfrm>
            <a:off x="2795399" y="1797690"/>
            <a:ext cx="1334668" cy="1062599"/>
          </a:xfrm>
          <a:prstGeom prst="rect">
            <a:avLst/>
          </a:prstGeom>
          <a:noFill/>
        </p:spPr>
        <p:txBody>
          <a:bodyPr wrap="square" rtlCol="0">
            <a:spAutoFit/>
          </a:bodyPr>
          <a:lstStyle/>
          <a:p>
            <a:pPr defTabSz="1219110">
              <a:lnSpc>
                <a:spcPct val="150000"/>
              </a:lnSpc>
            </a:pPr>
            <a:r>
              <a:rPr lang="zh-CN" altLang="en-US" sz="1051" dirty="0">
                <a:solidFill>
                  <a:prstClr val="white">
                    <a:lumMod val="50000"/>
                  </a:prstClr>
                </a:solidFill>
                <a:latin typeface="微软雅黑" panose="020B0503020204020204" pitchFamily="34" charset="-122"/>
                <a:ea typeface="微软雅黑" panose="020B0503020204020204" pitchFamily="34" charset="-122"/>
              </a:rPr>
              <a:t>教学质量评估</a:t>
            </a:r>
            <a:endParaRPr lang="en-US" altLang="zh-CN" sz="1051" dirty="0">
              <a:solidFill>
                <a:prstClr val="white">
                  <a:lumMod val="50000"/>
                </a:prstClr>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lumMod val="50000"/>
                  </a:prstClr>
                </a:solidFill>
                <a:latin typeface="微软雅黑" panose="020B0503020204020204" pitchFamily="34" charset="-122"/>
                <a:ea typeface="微软雅黑" panose="020B0503020204020204" pitchFamily="34" charset="-122"/>
              </a:rPr>
              <a:t>贫困学生扶持</a:t>
            </a:r>
            <a:endParaRPr lang="en-US" altLang="zh-CN" sz="1051" dirty="0">
              <a:solidFill>
                <a:prstClr val="white">
                  <a:lumMod val="50000"/>
                </a:prstClr>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lumMod val="50000"/>
                  </a:prstClr>
                </a:solidFill>
                <a:latin typeface="微软雅黑" panose="020B0503020204020204" pitchFamily="34" charset="-122"/>
                <a:ea typeface="微软雅黑" panose="020B0503020204020204" pitchFamily="34" charset="-122"/>
              </a:rPr>
              <a:t>自杀倾向评估</a:t>
            </a:r>
            <a:endParaRPr lang="en-US" altLang="zh-CN" sz="1051" dirty="0">
              <a:solidFill>
                <a:prstClr val="white">
                  <a:lumMod val="50000"/>
                </a:prstClr>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lumMod val="50000"/>
                  </a:prstClr>
                </a:solidFill>
                <a:latin typeface="微软雅黑" panose="020B0503020204020204" pitchFamily="34" charset="-122"/>
                <a:ea typeface="微软雅黑" panose="020B0503020204020204" pitchFamily="34" charset="-122"/>
              </a:rPr>
              <a:t>。。。</a:t>
            </a:r>
            <a:endParaRPr lang="en-US" altLang="zh-CN" sz="1051" dirty="0">
              <a:solidFill>
                <a:prstClr val="white">
                  <a:lumMod val="50000"/>
                </a:prstClr>
              </a:solidFill>
              <a:latin typeface="微软雅黑" panose="020B0503020204020204" pitchFamily="34" charset="-122"/>
              <a:ea typeface="微软雅黑" panose="020B0503020204020204" pitchFamily="34" charset="-122"/>
            </a:endParaRPr>
          </a:p>
        </p:txBody>
      </p:sp>
      <p:sp>
        <p:nvSpPr>
          <p:cNvPr id="39" name="右箭头 38"/>
          <p:cNvSpPr/>
          <p:nvPr/>
        </p:nvSpPr>
        <p:spPr>
          <a:xfrm rot="17040000">
            <a:off x="-1034309" y="3433679"/>
            <a:ext cx="4850813" cy="602139"/>
          </a:xfrm>
          <a:prstGeom prst="rightArrow">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dirty="0">
                <a:solidFill>
                  <a:prstClr val="white"/>
                </a:solidFill>
                <a:latin typeface="微软雅黑" panose="020B0503020204020204" pitchFamily="34" charset="-122"/>
                <a:ea typeface="微软雅黑" panose="020B0503020204020204" pitchFamily="34" charset="-122"/>
              </a:rPr>
              <a:t>需求驱动</a:t>
            </a:r>
          </a:p>
        </p:txBody>
      </p:sp>
      <p:sp>
        <p:nvSpPr>
          <p:cNvPr id="40" name="右箭头 39"/>
          <p:cNvSpPr/>
          <p:nvPr/>
        </p:nvSpPr>
        <p:spPr>
          <a:xfrm rot="15357324">
            <a:off x="2622788" y="3409413"/>
            <a:ext cx="4751965" cy="601919"/>
          </a:xfrm>
          <a:prstGeom prst="rightArrow">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dirty="0">
                <a:solidFill>
                  <a:prstClr val="white"/>
                </a:solidFill>
                <a:latin typeface="微软雅黑" panose="020B0503020204020204" pitchFamily="34" charset="-122"/>
                <a:ea typeface="微软雅黑" panose="020B0503020204020204" pitchFamily="34" charset="-122"/>
              </a:rPr>
              <a:t>技术驱动</a:t>
            </a:r>
          </a:p>
        </p:txBody>
      </p:sp>
      <p:cxnSp>
        <p:nvCxnSpPr>
          <p:cNvPr id="41" name="直接连接符 40"/>
          <p:cNvCxnSpPr/>
          <p:nvPr/>
        </p:nvCxnSpPr>
        <p:spPr>
          <a:xfrm>
            <a:off x="3224277" y="3169521"/>
            <a:ext cx="0" cy="3017879"/>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42" name="矩形 41"/>
          <p:cNvSpPr/>
          <p:nvPr/>
        </p:nvSpPr>
        <p:spPr>
          <a:xfrm>
            <a:off x="5365395" y="1569864"/>
            <a:ext cx="2088000" cy="307777"/>
          </a:xfrm>
          <a:prstGeom prst="rect">
            <a:avLst/>
          </a:prstGeom>
          <a:solidFill>
            <a:schemeClr val="bg1">
              <a:lumMod val="50000"/>
            </a:schemeClr>
          </a:solidFill>
        </p:spPr>
        <p:txBody>
          <a:bodyPr wrap="square" rtlCol="0" anchor="ctr">
            <a:spAutoFit/>
          </a:bodyPr>
          <a:lstStyle/>
          <a:p>
            <a:pPr defTabSz="914354"/>
            <a:r>
              <a:rPr lang="zh-CN" altLang="en-US" sz="1400" b="1" dirty="0">
                <a:solidFill>
                  <a:prstClr val="white"/>
                </a:solidFill>
                <a:latin typeface="微软雅黑" panose="020B0503020204020204" pitchFamily="34" charset="-122"/>
                <a:ea typeface="微软雅黑" panose="020B0503020204020204" pitchFamily="34" charset="-122"/>
              </a:rPr>
              <a:t>大数据需求迫切</a:t>
            </a:r>
          </a:p>
        </p:txBody>
      </p:sp>
      <p:sp>
        <p:nvSpPr>
          <p:cNvPr id="43" name="矩形 42"/>
          <p:cNvSpPr/>
          <p:nvPr/>
        </p:nvSpPr>
        <p:spPr>
          <a:xfrm>
            <a:off x="6382399" y="4800868"/>
            <a:ext cx="2160000" cy="307777"/>
          </a:xfrm>
          <a:prstGeom prst="rect">
            <a:avLst/>
          </a:prstGeom>
          <a:solidFill>
            <a:schemeClr val="bg1">
              <a:lumMod val="50000"/>
            </a:schemeClr>
          </a:solidFill>
        </p:spPr>
        <p:txBody>
          <a:bodyPr wrap="square" rtlCol="0" anchor="ctr">
            <a:spAutoFit/>
          </a:bodyPr>
          <a:lstStyle/>
          <a:p>
            <a:pPr defTabSz="914354"/>
            <a:r>
              <a:rPr lang="zh-CN" altLang="en-US" sz="1400" b="1" dirty="0">
                <a:solidFill>
                  <a:prstClr val="white"/>
                </a:solidFill>
                <a:latin typeface="微软雅黑" panose="020B0503020204020204" pitchFamily="34" charset="-122"/>
                <a:ea typeface="微软雅黑" panose="020B0503020204020204" pitchFamily="34" charset="-122"/>
              </a:rPr>
              <a:t>高校集成度要求高 </a:t>
            </a:r>
          </a:p>
        </p:txBody>
      </p:sp>
      <p:grpSp>
        <p:nvGrpSpPr>
          <p:cNvPr id="44" name="组合 43"/>
          <p:cNvGrpSpPr/>
          <p:nvPr/>
        </p:nvGrpSpPr>
        <p:grpSpPr>
          <a:xfrm>
            <a:off x="5815048" y="3163881"/>
            <a:ext cx="3694088" cy="946216"/>
            <a:chOff x="6623393" y="2601058"/>
            <a:chExt cx="3694088" cy="946216"/>
          </a:xfrm>
        </p:grpSpPr>
        <p:sp>
          <p:nvSpPr>
            <p:cNvPr id="45" name="矩形 44"/>
            <p:cNvSpPr/>
            <p:nvPr/>
          </p:nvSpPr>
          <p:spPr>
            <a:xfrm>
              <a:off x="6623393" y="2601058"/>
              <a:ext cx="2124000" cy="307777"/>
            </a:xfrm>
            <a:prstGeom prst="rect">
              <a:avLst/>
            </a:prstGeom>
            <a:solidFill>
              <a:schemeClr val="bg1">
                <a:lumMod val="50000"/>
              </a:schemeClr>
            </a:solidFill>
          </p:spPr>
          <p:txBody>
            <a:bodyPr wrap="square" rtlCol="0" anchor="ctr">
              <a:spAutoFit/>
            </a:bodyPr>
            <a:lstStyle/>
            <a:p>
              <a:pPr defTabSz="914354"/>
              <a:r>
                <a:rPr lang="en-US" altLang="zh-CN" sz="1400" b="1" dirty="0">
                  <a:solidFill>
                    <a:prstClr val="white"/>
                  </a:solidFill>
                  <a:latin typeface="微软雅黑" panose="020B0503020204020204" pitchFamily="34" charset="-122"/>
                  <a:ea typeface="微软雅黑" panose="020B0503020204020204" pitchFamily="34" charset="-122"/>
                </a:rPr>
                <a:t>AI</a:t>
              </a:r>
              <a:r>
                <a:rPr lang="zh-CN" altLang="en-US" sz="1400" b="1" dirty="0">
                  <a:solidFill>
                    <a:prstClr val="white"/>
                  </a:solidFill>
                  <a:latin typeface="微软雅黑" panose="020B0503020204020204" pitchFamily="34" charset="-122"/>
                  <a:ea typeface="微软雅黑" panose="020B0503020204020204" pitchFamily="34" charset="-122"/>
                </a:rPr>
                <a:t>智能化要求高</a:t>
              </a:r>
            </a:p>
          </p:txBody>
        </p:sp>
        <p:sp>
          <p:nvSpPr>
            <p:cNvPr id="46" name="文本框 45">
              <a:extLst>
                <a:ext uri="{FF2B5EF4-FFF2-40B4-BE49-F238E27FC236}">
                  <a16:creationId xmlns:a16="http://schemas.microsoft.com/office/drawing/2014/main" id="{077F3DF0-80D2-044F-9A90-6CFABD2920FE}"/>
                </a:ext>
              </a:extLst>
            </p:cNvPr>
            <p:cNvSpPr txBox="1"/>
            <p:nvPr/>
          </p:nvSpPr>
          <p:spPr>
            <a:xfrm>
              <a:off x="7543965" y="3290729"/>
              <a:ext cx="2773516" cy="256545"/>
            </a:xfrm>
            <a:prstGeom prst="rect">
              <a:avLst/>
            </a:prstGeom>
          </p:spPr>
          <p:txBody>
            <a:bodyPr wrap="none">
              <a:spAutoFit/>
            </a:bodyPr>
            <a:lstStyle>
              <a:defPPr>
                <a:defRPr lang="zh-CN"/>
              </a:defPPr>
              <a:lvl1pPr>
                <a:defRPr sz="800">
                  <a:solidFill>
                    <a:schemeClr val="bg1"/>
                  </a:solidFill>
                  <a:latin typeface="微软雅黑" panose="020B0503020204020204" pitchFamily="34" charset="-122"/>
                  <a:ea typeface="微软雅黑" panose="020B0503020204020204" pitchFamily="34" charset="-122"/>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defTabSz="1219110"/>
              <a:r>
                <a:rPr lang="zh-CN" altLang="en-US" sz="1067" dirty="0">
                  <a:solidFill>
                    <a:prstClr val="white"/>
                  </a:solidFill>
                </a:rPr>
                <a:t>传统业务已经满足不了现有的智慧应用需求</a:t>
              </a:r>
              <a:endParaRPr lang="en-US" altLang="zh-CN" sz="1067" dirty="0">
                <a:solidFill>
                  <a:prstClr val="white"/>
                </a:solidFill>
              </a:endParaRPr>
            </a:p>
          </p:txBody>
        </p:sp>
      </p:grpSp>
      <p:cxnSp>
        <p:nvCxnSpPr>
          <p:cNvPr id="47" name="直接连接符 46"/>
          <p:cNvCxnSpPr/>
          <p:nvPr/>
        </p:nvCxnSpPr>
        <p:spPr>
          <a:xfrm>
            <a:off x="6191351" y="2502215"/>
            <a:ext cx="2879879" cy="0"/>
          </a:xfrm>
          <a:prstGeom prst="line">
            <a:avLst/>
          </a:prstGeom>
          <a:ln>
            <a:solidFill>
              <a:schemeClr val="bg1"/>
            </a:solidFill>
            <a:prstDash val="solid"/>
          </a:ln>
        </p:spPr>
        <p:style>
          <a:lnRef idx="1">
            <a:schemeClr val="accent1"/>
          </a:lnRef>
          <a:fillRef idx="0">
            <a:schemeClr val="accent1"/>
          </a:fillRef>
          <a:effectRef idx="0">
            <a:schemeClr val="accent1"/>
          </a:effectRef>
          <a:fontRef idx="minor">
            <a:schemeClr val="tx1"/>
          </a:fontRef>
        </p:style>
      </p:cxnSp>
      <p:cxnSp>
        <p:nvCxnSpPr>
          <p:cNvPr id="48" name="直接连接符 47"/>
          <p:cNvCxnSpPr/>
          <p:nvPr/>
        </p:nvCxnSpPr>
        <p:spPr>
          <a:xfrm rot="300000" flipH="1" flipV="1">
            <a:off x="6023675" y="1934762"/>
            <a:ext cx="200335" cy="567455"/>
          </a:xfrm>
          <a:prstGeom prst="line">
            <a:avLst/>
          </a:prstGeom>
          <a:ln>
            <a:solidFill>
              <a:schemeClr val="bg1"/>
            </a:solidFill>
            <a:prstDash val="solid"/>
          </a:ln>
        </p:spPr>
        <p:style>
          <a:lnRef idx="1">
            <a:schemeClr val="accent1"/>
          </a:lnRef>
          <a:fillRef idx="0">
            <a:schemeClr val="accent1"/>
          </a:fillRef>
          <a:effectRef idx="0">
            <a:schemeClr val="accent1"/>
          </a:effectRef>
          <a:fontRef idx="minor">
            <a:schemeClr val="tx1"/>
          </a:fontRef>
        </p:style>
      </p:cxnSp>
      <p:sp>
        <p:nvSpPr>
          <p:cNvPr id="49" name="文本框 48">
            <a:extLst>
              <a:ext uri="{FF2B5EF4-FFF2-40B4-BE49-F238E27FC236}">
                <a16:creationId xmlns:a16="http://schemas.microsoft.com/office/drawing/2014/main" id="{077F3DF0-80D2-044F-9A90-6CFABD2920FE}"/>
              </a:ext>
            </a:extLst>
          </p:cNvPr>
          <p:cNvSpPr txBox="1"/>
          <p:nvPr/>
        </p:nvSpPr>
        <p:spPr>
          <a:xfrm>
            <a:off x="6157049" y="2235930"/>
            <a:ext cx="3318537" cy="256545"/>
          </a:xfrm>
          <a:prstGeom prst="rect">
            <a:avLst/>
          </a:prstGeom>
        </p:spPr>
        <p:txBody>
          <a:bodyPr wrap="none">
            <a:spAutoFit/>
          </a:bodyPr>
          <a:lstStyle>
            <a:defPPr>
              <a:defRPr lang="zh-CN"/>
            </a:defPPr>
            <a:lvl1pPr>
              <a:defRPr sz="800">
                <a:solidFill>
                  <a:schemeClr val="bg1"/>
                </a:solidFill>
                <a:latin typeface="微软雅黑" panose="020B0503020204020204" pitchFamily="34" charset="-122"/>
                <a:ea typeface="微软雅黑" panose="020B0503020204020204" pitchFamily="34" charset="-122"/>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defTabSz="1219110"/>
            <a:r>
              <a:rPr lang="zh-CN" altLang="en-US" sz="1067" dirty="0">
                <a:solidFill>
                  <a:prstClr val="white"/>
                </a:solidFill>
              </a:rPr>
              <a:t>基于基础数据、智慧应用挖掘，如何进行大数据整合</a:t>
            </a:r>
            <a:endParaRPr lang="en-US" altLang="zh-CN" sz="1067" dirty="0">
              <a:solidFill>
                <a:prstClr val="white"/>
              </a:solidFill>
            </a:endParaRPr>
          </a:p>
        </p:txBody>
      </p:sp>
      <p:cxnSp>
        <p:nvCxnSpPr>
          <p:cNvPr id="50" name="直接连接符 49"/>
          <p:cNvCxnSpPr/>
          <p:nvPr/>
        </p:nvCxnSpPr>
        <p:spPr>
          <a:xfrm>
            <a:off x="6730671" y="4160172"/>
            <a:ext cx="2879879" cy="0"/>
          </a:xfrm>
          <a:prstGeom prst="line">
            <a:avLst/>
          </a:prstGeom>
          <a:ln>
            <a:solidFill>
              <a:schemeClr val="bg1"/>
            </a:solidFill>
            <a:prstDash val="solid"/>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nvCxnSpPr>
        <p:spPr>
          <a:xfrm rot="300000" flipH="1" flipV="1">
            <a:off x="6486349" y="3506796"/>
            <a:ext cx="276979" cy="653376"/>
          </a:xfrm>
          <a:prstGeom prst="line">
            <a:avLst/>
          </a:prstGeom>
          <a:ln>
            <a:solidFill>
              <a:schemeClr val="bg1"/>
            </a:solidFill>
            <a:prstDash val="solid"/>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a:off x="7310067" y="5796916"/>
            <a:ext cx="2879879" cy="0"/>
          </a:xfrm>
          <a:prstGeom prst="line">
            <a:avLst/>
          </a:prstGeom>
          <a:ln>
            <a:solidFill>
              <a:schemeClr val="bg1"/>
            </a:solidFill>
            <a:prstDash val="solid"/>
          </a:ln>
        </p:spPr>
        <p:style>
          <a:lnRef idx="1">
            <a:schemeClr val="accent1"/>
          </a:lnRef>
          <a:fillRef idx="0">
            <a:schemeClr val="accent1"/>
          </a:fillRef>
          <a:effectRef idx="0">
            <a:schemeClr val="accent1"/>
          </a:effectRef>
          <a:fontRef idx="minor">
            <a:schemeClr val="tx1"/>
          </a:fontRef>
        </p:style>
      </p:cxnSp>
      <p:cxnSp>
        <p:nvCxnSpPr>
          <p:cNvPr id="53" name="直接连接符 52"/>
          <p:cNvCxnSpPr/>
          <p:nvPr/>
        </p:nvCxnSpPr>
        <p:spPr>
          <a:xfrm rot="300000" flipH="1" flipV="1">
            <a:off x="7065745" y="5143540"/>
            <a:ext cx="276979" cy="653376"/>
          </a:xfrm>
          <a:prstGeom prst="line">
            <a:avLst/>
          </a:prstGeom>
          <a:ln>
            <a:solidFill>
              <a:schemeClr val="bg1"/>
            </a:solidFill>
            <a:prstDash val="solid"/>
          </a:ln>
        </p:spPr>
        <p:style>
          <a:lnRef idx="1">
            <a:schemeClr val="accent1"/>
          </a:lnRef>
          <a:fillRef idx="0">
            <a:schemeClr val="accent1"/>
          </a:fillRef>
          <a:effectRef idx="0">
            <a:schemeClr val="accent1"/>
          </a:effectRef>
          <a:fontRef idx="minor">
            <a:schemeClr val="tx1"/>
          </a:fontRef>
        </p:style>
      </p:cxnSp>
      <p:sp>
        <p:nvSpPr>
          <p:cNvPr id="54" name="文本框 53"/>
          <p:cNvSpPr txBox="1"/>
          <p:nvPr/>
        </p:nvSpPr>
        <p:spPr>
          <a:xfrm>
            <a:off x="2825511" y="6274367"/>
            <a:ext cx="797535" cy="369332"/>
          </a:xfrm>
          <a:prstGeom prst="rect">
            <a:avLst/>
          </a:prstGeom>
          <a:noFill/>
          <a:effectLst>
            <a:outerShdw blurRad="152400" dist="317500" dir="5400000" sx="90000" sy="-19000" rotWithShape="0">
              <a:prstClr val="black">
                <a:alpha val="15000"/>
              </a:prstClr>
            </a:outerShdw>
          </a:effectLst>
        </p:spPr>
        <p:txBody>
          <a:bodyPr wrap="square" rtlCol="0">
            <a:spAutoFit/>
          </a:bodyPr>
          <a:lstStyle>
            <a:defPPr>
              <a:defRPr lang="zh-CN"/>
            </a:defPPr>
            <a:lvl1pPr>
              <a:defRPr sz="1400">
                <a:solidFill>
                  <a:srgbClr val="C00000"/>
                </a:solidFill>
                <a:latin typeface="微软雅黑" panose="020B0503020204020204" pitchFamily="34" charset="-122"/>
                <a:ea typeface="微软雅黑" panose="020B0503020204020204" pitchFamily="34" charset="-122"/>
              </a:defRPr>
            </a:lvl1pPr>
          </a:lstStyle>
          <a:p>
            <a:pPr defTabSz="1219110"/>
            <a:r>
              <a:rPr lang="zh-CN" altLang="en-US" sz="1800" b="1" dirty="0">
                <a:solidFill>
                  <a:prstClr val="white"/>
                </a:solidFill>
              </a:rPr>
              <a:t>业务</a:t>
            </a:r>
          </a:p>
        </p:txBody>
      </p:sp>
      <p:sp>
        <p:nvSpPr>
          <p:cNvPr id="55" name="矩形 54"/>
          <p:cNvSpPr/>
          <p:nvPr/>
        </p:nvSpPr>
        <p:spPr>
          <a:xfrm>
            <a:off x="7453395" y="6274367"/>
            <a:ext cx="1018543" cy="369332"/>
          </a:xfrm>
          <a:prstGeom prst="rect">
            <a:avLst/>
          </a:prstGeom>
          <a:noFill/>
        </p:spPr>
        <p:txBody>
          <a:bodyPr wrap="square" rtlCol="0">
            <a:spAutoFit/>
          </a:bodyPr>
          <a:lstStyle/>
          <a:p>
            <a:pPr defTabSz="1219110"/>
            <a:r>
              <a:rPr lang="zh-CN" altLang="en-US" b="1" dirty="0">
                <a:solidFill>
                  <a:prstClr val="white"/>
                </a:solidFill>
                <a:latin typeface="微软雅黑" panose="020B0503020204020204" pitchFamily="34" charset="-122"/>
                <a:ea typeface="微软雅黑" panose="020B0503020204020204" pitchFamily="34" charset="-122"/>
              </a:rPr>
              <a:t>问题</a:t>
            </a:r>
          </a:p>
        </p:txBody>
      </p:sp>
      <p:sp>
        <p:nvSpPr>
          <p:cNvPr id="2" name="矩形 1"/>
          <p:cNvSpPr/>
          <p:nvPr/>
        </p:nvSpPr>
        <p:spPr>
          <a:xfrm>
            <a:off x="7322450" y="5488686"/>
            <a:ext cx="4272323" cy="256545"/>
          </a:xfrm>
          <a:prstGeom prst="rect">
            <a:avLst/>
          </a:prstGeom>
        </p:spPr>
        <p:txBody>
          <a:bodyPr wrap="none">
            <a:spAutoFit/>
          </a:bodyPr>
          <a:lstStyle/>
          <a:p>
            <a:pPr defTabSz="1219110"/>
            <a:r>
              <a:rPr lang="zh-CN" altLang="en-US" sz="1067" dirty="0">
                <a:solidFill>
                  <a:prstClr val="white"/>
                </a:solidFill>
                <a:latin typeface="微软雅黑" panose="020B0503020204020204" pitchFamily="34" charset="-122"/>
                <a:ea typeface="微软雅黑" panose="020B0503020204020204" pitchFamily="34" charset="-122"/>
              </a:rPr>
              <a:t>基础业务建设趋于完善，各系统间互联互通对平台集成度提出新要求</a:t>
            </a:r>
            <a:endParaRPr lang="en-US" altLang="zh-CN" sz="1067" dirty="0">
              <a:solidFill>
                <a:prstClr val="white"/>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2112005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pic>
        <p:nvPicPr>
          <p:cNvPr id="26" name="图片 2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25455" y="1193302"/>
            <a:ext cx="6553200" cy="5655733"/>
          </a:xfrm>
          <a:prstGeom prst="rect">
            <a:avLst/>
          </a:prstGeom>
        </p:spPr>
      </p:pic>
      <p:sp>
        <p:nvSpPr>
          <p:cNvPr id="27" name="文本框 26"/>
          <p:cNvSpPr txBox="1"/>
          <p:nvPr/>
        </p:nvSpPr>
        <p:spPr>
          <a:xfrm>
            <a:off x="6938778" y="3213835"/>
            <a:ext cx="2032424" cy="687917"/>
          </a:xfrm>
          <a:prstGeom prst="rect">
            <a:avLst/>
          </a:prstGeom>
          <a:noFill/>
        </p:spPr>
        <p:txBody>
          <a:bodyPr wrap="none" lIns="193584" tIns="96792" rIns="193584" bIns="96792" rtlCol="0">
            <a:spAutoFit/>
          </a:bodyPr>
          <a:lstStyle/>
          <a:p>
            <a:pPr defTabSz="1219110"/>
            <a:r>
              <a:rPr kumimoji="1" lang="zh-CN" altLang="en-US" sz="3200" dirty="0">
                <a:solidFill>
                  <a:prstClr val="white"/>
                </a:solidFill>
                <a:latin typeface="Microsoft YaHei"/>
                <a:ea typeface="Microsoft YaHei"/>
                <a:cs typeface="Microsoft YaHei"/>
              </a:rPr>
              <a:t>方案设计</a:t>
            </a:r>
          </a:p>
        </p:txBody>
      </p:sp>
      <p:sp>
        <p:nvSpPr>
          <p:cNvPr id="28" name="文本框 27"/>
          <p:cNvSpPr txBox="1"/>
          <p:nvPr/>
        </p:nvSpPr>
        <p:spPr>
          <a:xfrm>
            <a:off x="6913582" y="3873613"/>
            <a:ext cx="1346339" cy="887972"/>
          </a:xfrm>
          <a:prstGeom prst="rect">
            <a:avLst/>
          </a:prstGeom>
          <a:noFill/>
        </p:spPr>
        <p:txBody>
          <a:bodyPr wrap="none" lIns="193584" tIns="96792" rIns="193584" bIns="96792" rtlCol="0">
            <a:spAutoFit/>
          </a:bodyPr>
          <a:lstStyle/>
          <a:p>
            <a:pPr defTabSz="1219110">
              <a:lnSpc>
                <a:spcPts val="2667"/>
              </a:lnSpc>
            </a:pPr>
            <a:r>
              <a:rPr kumimoji="1" lang="zh-CN" altLang="en-US" sz="1867" dirty="0">
                <a:solidFill>
                  <a:prstClr val="white"/>
                </a:solidFill>
                <a:latin typeface="Microsoft YaHei"/>
                <a:ea typeface="Microsoft YaHei"/>
                <a:cs typeface="Microsoft YaHei"/>
              </a:rPr>
              <a:t>设计思路</a:t>
            </a:r>
            <a:endParaRPr kumimoji="1" lang="en-US" altLang="zh-CN" sz="1867" dirty="0">
              <a:solidFill>
                <a:prstClr val="white"/>
              </a:solidFill>
              <a:latin typeface="Microsoft YaHei"/>
              <a:ea typeface="Microsoft YaHei"/>
              <a:cs typeface="Microsoft YaHei"/>
            </a:endParaRPr>
          </a:p>
          <a:p>
            <a:pPr defTabSz="1219110">
              <a:lnSpc>
                <a:spcPts val="2667"/>
              </a:lnSpc>
            </a:pPr>
            <a:r>
              <a:rPr kumimoji="1" lang="zh-CN" altLang="en-US" sz="1867" dirty="0">
                <a:solidFill>
                  <a:prstClr val="white"/>
                </a:solidFill>
                <a:latin typeface="Microsoft YaHei"/>
                <a:ea typeface="Microsoft YaHei"/>
                <a:cs typeface="Microsoft YaHei"/>
              </a:rPr>
              <a:t>总体架构</a:t>
            </a:r>
            <a:endParaRPr kumimoji="1" lang="en-US" altLang="zh-CN" sz="1867" dirty="0">
              <a:solidFill>
                <a:prstClr val="white"/>
              </a:solidFill>
              <a:latin typeface="Microsoft YaHei"/>
              <a:ea typeface="Microsoft YaHei"/>
              <a:cs typeface="Microsoft YaHei"/>
            </a:endParaRPr>
          </a:p>
        </p:txBody>
      </p:sp>
      <p:sp>
        <p:nvSpPr>
          <p:cNvPr id="29" name="文本框 28"/>
          <p:cNvSpPr txBox="1"/>
          <p:nvPr/>
        </p:nvSpPr>
        <p:spPr>
          <a:xfrm>
            <a:off x="6949843" y="2482822"/>
            <a:ext cx="1901940" cy="523706"/>
          </a:xfrm>
          <a:prstGeom prst="rect">
            <a:avLst/>
          </a:prstGeom>
          <a:noFill/>
        </p:spPr>
        <p:txBody>
          <a:bodyPr wrap="none" lIns="193584" tIns="96792" rIns="193584" bIns="96792" rtlCol="0">
            <a:spAutoFit/>
          </a:bodyPr>
          <a:lstStyle/>
          <a:p>
            <a:pPr algn="dist" defTabSz="1219110"/>
            <a:r>
              <a:rPr kumimoji="1" lang="en-US" altLang="zh-CN" sz="2133" kern="1400" spc="105" dirty="0">
                <a:solidFill>
                  <a:prstClr val="white"/>
                </a:solidFill>
                <a:latin typeface="Microsoft YaHei"/>
                <a:ea typeface="Microsoft YaHei"/>
                <a:cs typeface="Microsoft YaHei"/>
              </a:rPr>
              <a:t>SOLUTION</a:t>
            </a:r>
            <a:endParaRPr kumimoji="1" lang="zh-CN" altLang="en-US" sz="2133" kern="1400" spc="105" dirty="0">
              <a:solidFill>
                <a:prstClr val="white"/>
              </a:solidFill>
              <a:latin typeface="Microsoft YaHei"/>
              <a:ea typeface="Microsoft YaHei"/>
              <a:cs typeface="Microsoft YaHei"/>
            </a:endParaRPr>
          </a:p>
        </p:txBody>
      </p:sp>
      <p:sp>
        <p:nvSpPr>
          <p:cNvPr id="30" name="矩形 29"/>
          <p:cNvSpPr/>
          <p:nvPr/>
        </p:nvSpPr>
        <p:spPr>
          <a:xfrm flipV="1">
            <a:off x="7121677" y="2429425"/>
            <a:ext cx="3357639" cy="60959"/>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1219110"/>
            <a:endParaRPr kumimoji="1" lang="zh-CN" altLang="en-US" sz="2400">
              <a:solidFill>
                <a:prstClr val="white"/>
              </a:solidFill>
              <a:latin typeface="Calibri" panose="020F0502020204030204"/>
              <a:ea typeface="等线" panose="02010600030101010101" pitchFamily="2" charset="-122"/>
            </a:endParaRPr>
          </a:p>
        </p:txBody>
      </p:sp>
    </p:spTree>
    <p:extLst>
      <p:ext uri="{BB962C8B-B14F-4D97-AF65-F5344CB8AC3E}">
        <p14:creationId xmlns:p14="http://schemas.microsoft.com/office/powerpoint/2010/main" val="9770578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sp>
        <p:nvSpPr>
          <p:cNvPr id="5" name="圆角矩形 4"/>
          <p:cNvSpPr/>
          <p:nvPr/>
        </p:nvSpPr>
        <p:spPr>
          <a:xfrm>
            <a:off x="1440021" y="1551393"/>
            <a:ext cx="3792395" cy="2089995"/>
          </a:xfrm>
          <a:prstGeom prst="roundRect">
            <a:avLst>
              <a:gd name="adj" fmla="val 7082"/>
            </a:avLst>
          </a:prstGeom>
          <a:solidFill>
            <a:schemeClr val="bg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设计思路</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需求分析及建设思路</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47" name="MH_Text_2"/>
          <p:cNvSpPr txBox="1">
            <a:spLocks noChangeArrowheads="1"/>
          </p:cNvSpPr>
          <p:nvPr>
            <p:custDataLst>
              <p:tags r:id="rId2"/>
            </p:custDataLst>
          </p:nvPr>
        </p:nvSpPr>
        <p:spPr bwMode="auto">
          <a:xfrm>
            <a:off x="1504827" y="2465360"/>
            <a:ext cx="1913403" cy="8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defTabSz="1219110"/>
            <a:r>
              <a:rPr lang="zh-CN" altLang="en-US" sz="1867" dirty="0">
                <a:solidFill>
                  <a:prstClr val="white"/>
                </a:solidFill>
                <a:latin typeface="微软雅黑" panose="020B0503020204020204" pitchFamily="34" charset="-122"/>
                <a:ea typeface="微软雅黑" panose="020B0503020204020204" pitchFamily="34" charset="-122"/>
              </a:rPr>
              <a:t>校门口</a:t>
            </a:r>
            <a:r>
              <a:rPr lang="en-US" altLang="zh-CN" sz="1867" dirty="0">
                <a:solidFill>
                  <a:prstClr val="white"/>
                </a:solidFill>
                <a:latin typeface="微软雅黑" panose="020B0503020204020204" pitchFamily="34" charset="-122"/>
                <a:ea typeface="微软雅黑" panose="020B0503020204020204" pitchFamily="34" charset="-122"/>
              </a:rPr>
              <a:t>/</a:t>
            </a:r>
            <a:r>
              <a:rPr lang="zh-CN" altLang="en-US" sz="1867" dirty="0">
                <a:solidFill>
                  <a:prstClr val="white"/>
                </a:solidFill>
                <a:latin typeface="微软雅黑" panose="020B0503020204020204" pitchFamily="34" charset="-122"/>
                <a:ea typeface="微软雅黑" panose="020B0503020204020204" pitchFamily="34" charset="-122"/>
              </a:rPr>
              <a:t>周边</a:t>
            </a:r>
          </a:p>
        </p:txBody>
      </p:sp>
      <p:sp>
        <p:nvSpPr>
          <p:cNvPr id="60" name="MH_Text_2"/>
          <p:cNvSpPr txBox="1">
            <a:spLocks noChangeArrowheads="1"/>
          </p:cNvSpPr>
          <p:nvPr>
            <p:custDataLst>
              <p:tags r:id="rId3"/>
            </p:custDataLst>
          </p:nvPr>
        </p:nvSpPr>
        <p:spPr bwMode="auto">
          <a:xfrm>
            <a:off x="3190964" y="2486787"/>
            <a:ext cx="760369" cy="8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周界</a:t>
            </a:r>
          </a:p>
        </p:txBody>
      </p:sp>
      <p:sp>
        <p:nvSpPr>
          <p:cNvPr id="61" name="MH_Text_2"/>
          <p:cNvSpPr txBox="1">
            <a:spLocks noChangeArrowheads="1"/>
          </p:cNvSpPr>
          <p:nvPr>
            <p:custDataLst>
              <p:tags r:id="rId4"/>
            </p:custDataLst>
          </p:nvPr>
        </p:nvSpPr>
        <p:spPr bwMode="auto">
          <a:xfrm>
            <a:off x="4017104" y="2516856"/>
            <a:ext cx="1215312" cy="8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公共区域</a:t>
            </a:r>
          </a:p>
        </p:txBody>
      </p:sp>
      <p:sp>
        <p:nvSpPr>
          <p:cNvPr id="62" name="MH_Text_2"/>
          <p:cNvSpPr txBox="1">
            <a:spLocks noChangeArrowheads="1"/>
          </p:cNvSpPr>
          <p:nvPr>
            <p:custDataLst>
              <p:tags r:id="rId5"/>
            </p:custDataLst>
          </p:nvPr>
        </p:nvSpPr>
        <p:spPr bwMode="auto">
          <a:xfrm>
            <a:off x="3654482" y="3041110"/>
            <a:ext cx="963444" cy="722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defTabSz="1219110"/>
            <a:r>
              <a:rPr lang="zh-CN" altLang="en-US" sz="1867" dirty="0">
                <a:solidFill>
                  <a:prstClr val="white"/>
                </a:solidFill>
                <a:latin typeface="微软雅黑" panose="020B0503020204020204" pitchFamily="34" charset="-122"/>
                <a:ea typeface="微软雅黑" panose="020B0503020204020204" pitchFamily="34" charset="-122"/>
              </a:rPr>
              <a:t>停车场</a:t>
            </a:r>
          </a:p>
        </p:txBody>
      </p:sp>
      <p:sp>
        <p:nvSpPr>
          <p:cNvPr id="63" name="MH_Text_2"/>
          <p:cNvSpPr txBox="1">
            <a:spLocks noChangeArrowheads="1"/>
          </p:cNvSpPr>
          <p:nvPr>
            <p:custDataLst>
              <p:tags r:id="rId6"/>
            </p:custDataLst>
          </p:nvPr>
        </p:nvSpPr>
        <p:spPr bwMode="auto">
          <a:xfrm>
            <a:off x="2062942" y="2987897"/>
            <a:ext cx="1270337" cy="8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校园道路</a:t>
            </a:r>
          </a:p>
        </p:txBody>
      </p:sp>
      <p:sp>
        <p:nvSpPr>
          <p:cNvPr id="64" name="MH_Text_2"/>
          <p:cNvSpPr txBox="1">
            <a:spLocks noChangeArrowheads="1"/>
          </p:cNvSpPr>
          <p:nvPr>
            <p:custDataLst>
              <p:tags r:id="rId7"/>
            </p:custDataLst>
          </p:nvPr>
        </p:nvSpPr>
        <p:spPr bwMode="auto">
          <a:xfrm>
            <a:off x="3319667" y="1922580"/>
            <a:ext cx="2023480" cy="8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监控指挥中心</a:t>
            </a:r>
          </a:p>
        </p:txBody>
      </p:sp>
      <p:sp>
        <p:nvSpPr>
          <p:cNvPr id="65" name="MH_Text_2"/>
          <p:cNvSpPr txBox="1">
            <a:spLocks noChangeArrowheads="1"/>
          </p:cNvSpPr>
          <p:nvPr>
            <p:custDataLst>
              <p:tags r:id="rId8"/>
            </p:custDataLst>
          </p:nvPr>
        </p:nvSpPr>
        <p:spPr bwMode="auto">
          <a:xfrm>
            <a:off x="1440022" y="1999775"/>
            <a:ext cx="983911" cy="660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食堂</a:t>
            </a:r>
          </a:p>
        </p:txBody>
      </p:sp>
      <p:sp>
        <p:nvSpPr>
          <p:cNvPr id="68" name="MH_Text_2"/>
          <p:cNvSpPr txBox="1">
            <a:spLocks noChangeArrowheads="1"/>
          </p:cNvSpPr>
          <p:nvPr>
            <p:custDataLst>
              <p:tags r:id="rId9"/>
            </p:custDataLst>
          </p:nvPr>
        </p:nvSpPr>
        <p:spPr bwMode="auto">
          <a:xfrm>
            <a:off x="2440235" y="1998482"/>
            <a:ext cx="757813" cy="715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宿舍</a:t>
            </a:r>
          </a:p>
        </p:txBody>
      </p:sp>
      <p:sp>
        <p:nvSpPr>
          <p:cNvPr id="69" name="MH_Text_2"/>
          <p:cNvSpPr txBox="1">
            <a:spLocks noChangeArrowheads="1"/>
          </p:cNvSpPr>
          <p:nvPr>
            <p:custDataLst>
              <p:tags r:id="rId10"/>
            </p:custDataLst>
          </p:nvPr>
        </p:nvSpPr>
        <p:spPr bwMode="auto">
          <a:xfrm>
            <a:off x="2679449" y="1446794"/>
            <a:ext cx="1834119" cy="642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defTabSz="1219110"/>
            <a:r>
              <a:rPr lang="zh-CN" altLang="en-US" sz="1867" dirty="0">
                <a:solidFill>
                  <a:prstClr val="white"/>
                </a:solidFill>
                <a:latin typeface="微软雅黑" panose="020B0503020204020204" pitchFamily="34" charset="-122"/>
                <a:ea typeface="微软雅黑" panose="020B0503020204020204" pitchFamily="34" charset="-122"/>
              </a:rPr>
              <a:t>图书馆</a:t>
            </a:r>
            <a:r>
              <a:rPr lang="en-US" altLang="zh-CN" sz="1867" dirty="0">
                <a:solidFill>
                  <a:prstClr val="white"/>
                </a:solidFill>
                <a:latin typeface="微软雅黑" panose="020B0503020204020204" pitchFamily="34" charset="-122"/>
                <a:ea typeface="微软雅黑" panose="020B0503020204020204" pitchFamily="34" charset="-122"/>
              </a:rPr>
              <a:t>/</a:t>
            </a:r>
            <a:r>
              <a:rPr lang="zh-CN" altLang="en-US" sz="1867" dirty="0">
                <a:solidFill>
                  <a:prstClr val="white"/>
                </a:solidFill>
                <a:latin typeface="微软雅黑" panose="020B0503020204020204" pitchFamily="34" charset="-122"/>
                <a:ea typeface="微软雅黑" panose="020B0503020204020204" pitchFamily="34" charset="-122"/>
              </a:rPr>
              <a:t>实验室</a:t>
            </a:r>
          </a:p>
        </p:txBody>
      </p:sp>
      <p:sp>
        <p:nvSpPr>
          <p:cNvPr id="70" name="MH_Text_2"/>
          <p:cNvSpPr txBox="1">
            <a:spLocks noChangeArrowheads="1"/>
          </p:cNvSpPr>
          <p:nvPr>
            <p:custDataLst>
              <p:tags r:id="rId11"/>
            </p:custDataLst>
          </p:nvPr>
        </p:nvSpPr>
        <p:spPr bwMode="auto">
          <a:xfrm>
            <a:off x="1791786" y="1488158"/>
            <a:ext cx="803447" cy="511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教室</a:t>
            </a:r>
          </a:p>
        </p:txBody>
      </p:sp>
      <p:sp>
        <p:nvSpPr>
          <p:cNvPr id="84" name="圆角矩形 83"/>
          <p:cNvSpPr/>
          <p:nvPr/>
        </p:nvSpPr>
        <p:spPr>
          <a:xfrm>
            <a:off x="1440021" y="4235781"/>
            <a:ext cx="3792395" cy="2089995"/>
          </a:xfrm>
          <a:prstGeom prst="roundRect">
            <a:avLst>
              <a:gd name="adj" fmla="val 7082"/>
            </a:avLst>
          </a:prstGeom>
          <a:solidFill>
            <a:schemeClr val="bg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96" name="MH_Text_2"/>
          <p:cNvSpPr txBox="1">
            <a:spLocks noChangeArrowheads="1"/>
          </p:cNvSpPr>
          <p:nvPr>
            <p:custDataLst>
              <p:tags r:id="rId12"/>
            </p:custDataLst>
          </p:nvPr>
        </p:nvSpPr>
        <p:spPr bwMode="auto">
          <a:xfrm>
            <a:off x="1550724" y="4338455"/>
            <a:ext cx="812176" cy="8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学生</a:t>
            </a:r>
          </a:p>
        </p:txBody>
      </p:sp>
      <p:sp>
        <p:nvSpPr>
          <p:cNvPr id="97" name="MH_Text_2"/>
          <p:cNvSpPr txBox="1">
            <a:spLocks noChangeArrowheads="1"/>
          </p:cNvSpPr>
          <p:nvPr>
            <p:custDataLst>
              <p:tags r:id="rId13"/>
            </p:custDataLst>
          </p:nvPr>
        </p:nvSpPr>
        <p:spPr bwMode="auto">
          <a:xfrm>
            <a:off x="1580437" y="4885241"/>
            <a:ext cx="812176" cy="8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老师</a:t>
            </a:r>
          </a:p>
        </p:txBody>
      </p:sp>
      <p:sp>
        <p:nvSpPr>
          <p:cNvPr id="98" name="MH_Text_2"/>
          <p:cNvSpPr txBox="1">
            <a:spLocks noChangeArrowheads="1"/>
          </p:cNvSpPr>
          <p:nvPr>
            <p:custDataLst>
              <p:tags r:id="rId14"/>
            </p:custDataLst>
          </p:nvPr>
        </p:nvSpPr>
        <p:spPr bwMode="auto">
          <a:xfrm>
            <a:off x="1569310" y="5461523"/>
            <a:ext cx="1848919" cy="8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后勤物业人员</a:t>
            </a:r>
          </a:p>
        </p:txBody>
      </p:sp>
      <p:sp>
        <p:nvSpPr>
          <p:cNvPr id="99" name="MH_Text_2"/>
          <p:cNvSpPr txBox="1">
            <a:spLocks noChangeArrowheads="1"/>
          </p:cNvSpPr>
          <p:nvPr>
            <p:custDataLst>
              <p:tags r:id="rId15"/>
            </p:custDataLst>
          </p:nvPr>
        </p:nvSpPr>
        <p:spPr bwMode="auto">
          <a:xfrm>
            <a:off x="2528571" y="4326921"/>
            <a:ext cx="1848919" cy="8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安保人员</a:t>
            </a:r>
          </a:p>
        </p:txBody>
      </p:sp>
      <p:sp>
        <p:nvSpPr>
          <p:cNvPr id="100" name="MH_Text_2"/>
          <p:cNvSpPr txBox="1">
            <a:spLocks noChangeArrowheads="1"/>
          </p:cNvSpPr>
          <p:nvPr>
            <p:custDataLst>
              <p:tags r:id="rId16"/>
            </p:custDataLst>
          </p:nvPr>
        </p:nvSpPr>
        <p:spPr bwMode="auto">
          <a:xfrm>
            <a:off x="3817899" y="4238001"/>
            <a:ext cx="1848919" cy="8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外卖小哥</a:t>
            </a:r>
          </a:p>
        </p:txBody>
      </p:sp>
      <p:sp>
        <p:nvSpPr>
          <p:cNvPr id="102" name="MH_Text_2"/>
          <p:cNvSpPr txBox="1">
            <a:spLocks noChangeArrowheads="1"/>
          </p:cNvSpPr>
          <p:nvPr>
            <p:custDataLst>
              <p:tags r:id="rId17"/>
            </p:custDataLst>
          </p:nvPr>
        </p:nvSpPr>
        <p:spPr bwMode="auto">
          <a:xfrm>
            <a:off x="3827647" y="4894223"/>
            <a:ext cx="1848919" cy="8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快递小哥</a:t>
            </a:r>
          </a:p>
        </p:txBody>
      </p:sp>
      <p:sp>
        <p:nvSpPr>
          <p:cNvPr id="103" name="MH_Text_2"/>
          <p:cNvSpPr txBox="1">
            <a:spLocks noChangeArrowheads="1"/>
          </p:cNvSpPr>
          <p:nvPr>
            <p:custDataLst>
              <p:tags r:id="rId18"/>
            </p:custDataLst>
          </p:nvPr>
        </p:nvSpPr>
        <p:spPr bwMode="auto">
          <a:xfrm>
            <a:off x="2536967" y="4896257"/>
            <a:ext cx="1290680" cy="8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周边居民</a:t>
            </a:r>
          </a:p>
        </p:txBody>
      </p:sp>
      <p:sp>
        <p:nvSpPr>
          <p:cNvPr id="104" name="MH_Text_2"/>
          <p:cNvSpPr txBox="1">
            <a:spLocks noChangeArrowheads="1"/>
          </p:cNvSpPr>
          <p:nvPr>
            <p:custDataLst>
              <p:tags r:id="rId19"/>
            </p:custDataLst>
          </p:nvPr>
        </p:nvSpPr>
        <p:spPr bwMode="auto">
          <a:xfrm>
            <a:off x="3332641" y="5449989"/>
            <a:ext cx="1729468" cy="8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1867" dirty="0">
                <a:solidFill>
                  <a:prstClr val="white"/>
                </a:solidFill>
              </a:rPr>
              <a:t>临时外来人员</a:t>
            </a:r>
          </a:p>
        </p:txBody>
      </p:sp>
      <p:sp>
        <p:nvSpPr>
          <p:cNvPr id="105" name="MH_Text_2"/>
          <p:cNvSpPr txBox="1">
            <a:spLocks noChangeArrowheads="1"/>
          </p:cNvSpPr>
          <p:nvPr>
            <p:custDataLst>
              <p:tags r:id="rId20"/>
            </p:custDataLst>
          </p:nvPr>
        </p:nvSpPr>
        <p:spPr bwMode="auto">
          <a:xfrm>
            <a:off x="2726829" y="982275"/>
            <a:ext cx="1395984" cy="722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defTabSz="1219110"/>
            <a:r>
              <a:rPr lang="zh-CN" altLang="en-US" sz="1867" dirty="0">
                <a:solidFill>
                  <a:prstClr val="white"/>
                </a:solidFill>
                <a:latin typeface="微软雅黑" panose="020B0503020204020204" pitchFamily="34" charset="-122"/>
                <a:ea typeface="微软雅黑" panose="020B0503020204020204" pitchFamily="34" charset="-122"/>
              </a:rPr>
              <a:t>场景分析</a:t>
            </a:r>
          </a:p>
        </p:txBody>
      </p:sp>
      <p:sp>
        <p:nvSpPr>
          <p:cNvPr id="106" name="MH_Text_2"/>
          <p:cNvSpPr txBox="1">
            <a:spLocks noChangeArrowheads="1"/>
          </p:cNvSpPr>
          <p:nvPr>
            <p:custDataLst>
              <p:tags r:id="rId21"/>
            </p:custDataLst>
          </p:nvPr>
        </p:nvSpPr>
        <p:spPr bwMode="auto">
          <a:xfrm>
            <a:off x="2677137" y="3695898"/>
            <a:ext cx="1395984" cy="722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defTabSz="1219110"/>
            <a:r>
              <a:rPr lang="zh-CN" altLang="en-US" sz="1867" dirty="0">
                <a:solidFill>
                  <a:prstClr val="white"/>
                </a:solidFill>
                <a:latin typeface="微软雅黑" panose="020B0503020204020204" pitchFamily="34" charset="-122"/>
                <a:ea typeface="微软雅黑" panose="020B0503020204020204" pitchFamily="34" charset="-122"/>
              </a:rPr>
              <a:t>对象分析</a:t>
            </a:r>
          </a:p>
        </p:txBody>
      </p:sp>
      <p:sp>
        <p:nvSpPr>
          <p:cNvPr id="107" name="圆角矩形 106"/>
          <p:cNvSpPr/>
          <p:nvPr/>
        </p:nvSpPr>
        <p:spPr>
          <a:xfrm>
            <a:off x="6308022" y="1551394"/>
            <a:ext cx="923341" cy="4774383"/>
          </a:xfrm>
          <a:prstGeom prst="roundRect">
            <a:avLst>
              <a:gd name="adj" fmla="val 7082"/>
            </a:avLst>
          </a:prstGeom>
          <a:solidFill>
            <a:schemeClr val="bg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108" name="文本框 107"/>
          <p:cNvSpPr txBox="1"/>
          <p:nvPr/>
        </p:nvSpPr>
        <p:spPr>
          <a:xfrm>
            <a:off x="6492157" y="1569656"/>
            <a:ext cx="492443" cy="461665"/>
          </a:xfrm>
          <a:prstGeom prst="rect">
            <a:avLst/>
          </a:prstGeom>
          <a:solidFill>
            <a:schemeClr val="bg1">
              <a:lumMod val="50000"/>
            </a:schemeClr>
          </a:solidFill>
        </p:spPr>
        <p:txBody>
          <a:bodyPr wrap="none" rtlCol="0">
            <a:spAutoFit/>
          </a:bodyPr>
          <a:lstStyle/>
          <a:p>
            <a:pPr defTabSz="1219110"/>
            <a:r>
              <a:rPr lang="zh-CN" altLang="en-US" sz="2400" dirty="0">
                <a:solidFill>
                  <a:prstClr val="white"/>
                </a:solidFill>
                <a:latin typeface="微软雅黑" panose="020B0503020204020204" pitchFamily="34" charset="-122"/>
                <a:ea typeface="微软雅黑" panose="020B0503020204020204" pitchFamily="34" charset="-122"/>
              </a:rPr>
              <a:t>人</a:t>
            </a:r>
            <a:endParaRPr lang="zh-CN" altLang="en-US" sz="2667" dirty="0">
              <a:solidFill>
                <a:prstClr val="white"/>
              </a:solidFill>
              <a:latin typeface="微软雅黑" panose="020B0503020204020204" pitchFamily="34" charset="-122"/>
              <a:ea typeface="微软雅黑" panose="020B0503020204020204" pitchFamily="34" charset="-122"/>
            </a:endParaRPr>
          </a:p>
        </p:txBody>
      </p:sp>
      <p:sp>
        <p:nvSpPr>
          <p:cNvPr id="109" name="文本框 108"/>
          <p:cNvSpPr txBox="1"/>
          <p:nvPr/>
        </p:nvSpPr>
        <p:spPr>
          <a:xfrm>
            <a:off x="6492157" y="2101146"/>
            <a:ext cx="492443" cy="461665"/>
          </a:xfrm>
          <a:prstGeom prst="rect">
            <a:avLst/>
          </a:prstGeom>
          <a:solidFill>
            <a:schemeClr val="bg1">
              <a:lumMod val="50000"/>
            </a:schemeClr>
          </a:solidFill>
        </p:spPr>
        <p:txBody>
          <a:bodyPr wrap="none" rtlCol="0">
            <a:spAutoFit/>
          </a:bodyPr>
          <a:lstStyle/>
          <a:p>
            <a:pPr defTabSz="1219110"/>
            <a:r>
              <a:rPr lang="zh-CN" altLang="en-US" sz="2400" dirty="0">
                <a:solidFill>
                  <a:prstClr val="white"/>
                </a:solidFill>
                <a:latin typeface="微软雅黑" panose="020B0503020204020204" pitchFamily="34" charset="-122"/>
                <a:ea typeface="微软雅黑" panose="020B0503020204020204" pitchFamily="34" charset="-122"/>
              </a:rPr>
              <a:t>车</a:t>
            </a:r>
            <a:endParaRPr lang="zh-CN" altLang="en-US" sz="2667" dirty="0">
              <a:solidFill>
                <a:prstClr val="white"/>
              </a:solidFill>
              <a:latin typeface="微软雅黑" panose="020B0503020204020204" pitchFamily="34" charset="-122"/>
              <a:ea typeface="微软雅黑" panose="020B0503020204020204" pitchFamily="34" charset="-122"/>
            </a:endParaRPr>
          </a:p>
        </p:txBody>
      </p:sp>
      <p:sp>
        <p:nvSpPr>
          <p:cNvPr id="110" name="文本框 109"/>
          <p:cNvSpPr txBox="1"/>
          <p:nvPr/>
        </p:nvSpPr>
        <p:spPr>
          <a:xfrm>
            <a:off x="6492157" y="2632637"/>
            <a:ext cx="492443" cy="461665"/>
          </a:xfrm>
          <a:prstGeom prst="rect">
            <a:avLst/>
          </a:prstGeom>
          <a:solidFill>
            <a:schemeClr val="bg1">
              <a:lumMod val="50000"/>
            </a:schemeClr>
          </a:solidFill>
        </p:spPr>
        <p:txBody>
          <a:bodyPr wrap="none" rtlCol="0">
            <a:spAutoFit/>
          </a:bodyPr>
          <a:lstStyle/>
          <a:p>
            <a:pPr defTabSz="1219110"/>
            <a:r>
              <a:rPr lang="zh-CN" altLang="en-US" sz="2400" dirty="0">
                <a:solidFill>
                  <a:prstClr val="white"/>
                </a:solidFill>
                <a:latin typeface="微软雅黑" panose="020B0503020204020204" pitchFamily="34" charset="-122"/>
                <a:ea typeface="微软雅黑" panose="020B0503020204020204" pitchFamily="34" charset="-122"/>
              </a:rPr>
              <a:t>物</a:t>
            </a:r>
            <a:endParaRPr lang="zh-CN" altLang="en-US" sz="2667" dirty="0">
              <a:solidFill>
                <a:prstClr val="white"/>
              </a:solidFill>
              <a:latin typeface="微软雅黑" panose="020B0503020204020204" pitchFamily="34" charset="-122"/>
              <a:ea typeface="微软雅黑" panose="020B0503020204020204" pitchFamily="34" charset="-122"/>
            </a:endParaRPr>
          </a:p>
        </p:txBody>
      </p:sp>
      <p:sp>
        <p:nvSpPr>
          <p:cNvPr id="113" name="文本框 112"/>
          <p:cNvSpPr txBox="1"/>
          <p:nvPr/>
        </p:nvSpPr>
        <p:spPr>
          <a:xfrm>
            <a:off x="6492157" y="3164128"/>
            <a:ext cx="492443" cy="461665"/>
          </a:xfrm>
          <a:prstGeom prst="rect">
            <a:avLst/>
          </a:prstGeom>
          <a:solidFill>
            <a:schemeClr val="bg1">
              <a:lumMod val="50000"/>
            </a:schemeClr>
          </a:solidFill>
        </p:spPr>
        <p:txBody>
          <a:bodyPr wrap="none" rtlCol="0">
            <a:spAutoFit/>
          </a:bodyPr>
          <a:lstStyle/>
          <a:p>
            <a:pPr defTabSz="1219110"/>
            <a:r>
              <a:rPr lang="zh-CN" altLang="en-US" sz="2400" dirty="0">
                <a:solidFill>
                  <a:prstClr val="white"/>
                </a:solidFill>
                <a:latin typeface="微软雅黑" panose="020B0503020204020204" pitchFamily="34" charset="-122"/>
                <a:ea typeface="微软雅黑" panose="020B0503020204020204" pitchFamily="34" charset="-122"/>
              </a:rPr>
              <a:t>吃</a:t>
            </a:r>
            <a:endParaRPr lang="zh-CN" altLang="en-US" sz="2667" dirty="0">
              <a:solidFill>
                <a:prstClr val="white"/>
              </a:solidFill>
              <a:latin typeface="微软雅黑" panose="020B0503020204020204" pitchFamily="34" charset="-122"/>
              <a:ea typeface="微软雅黑" panose="020B0503020204020204" pitchFamily="34" charset="-122"/>
            </a:endParaRPr>
          </a:p>
        </p:txBody>
      </p:sp>
      <p:sp>
        <p:nvSpPr>
          <p:cNvPr id="114" name="文本框 113"/>
          <p:cNvSpPr txBox="1"/>
          <p:nvPr/>
        </p:nvSpPr>
        <p:spPr>
          <a:xfrm>
            <a:off x="6492157" y="3695618"/>
            <a:ext cx="492443" cy="461665"/>
          </a:xfrm>
          <a:prstGeom prst="rect">
            <a:avLst/>
          </a:prstGeom>
          <a:solidFill>
            <a:schemeClr val="bg1">
              <a:lumMod val="50000"/>
            </a:schemeClr>
          </a:solidFill>
        </p:spPr>
        <p:txBody>
          <a:bodyPr wrap="none" rtlCol="0">
            <a:spAutoFit/>
          </a:bodyPr>
          <a:lstStyle/>
          <a:p>
            <a:pPr defTabSz="1219110"/>
            <a:r>
              <a:rPr lang="zh-CN" altLang="en-US" sz="2400" dirty="0">
                <a:solidFill>
                  <a:prstClr val="white"/>
                </a:solidFill>
                <a:latin typeface="微软雅黑" panose="020B0503020204020204" pitchFamily="34" charset="-122"/>
                <a:ea typeface="微软雅黑" panose="020B0503020204020204" pitchFamily="34" charset="-122"/>
              </a:rPr>
              <a:t>住</a:t>
            </a:r>
            <a:endParaRPr lang="zh-CN" altLang="en-US" sz="2667" dirty="0">
              <a:solidFill>
                <a:prstClr val="white"/>
              </a:solidFill>
              <a:latin typeface="微软雅黑" panose="020B0503020204020204" pitchFamily="34" charset="-122"/>
              <a:ea typeface="微软雅黑" panose="020B0503020204020204" pitchFamily="34" charset="-122"/>
            </a:endParaRPr>
          </a:p>
        </p:txBody>
      </p:sp>
      <p:sp>
        <p:nvSpPr>
          <p:cNvPr id="115" name="文本框 114"/>
          <p:cNvSpPr txBox="1"/>
          <p:nvPr/>
        </p:nvSpPr>
        <p:spPr>
          <a:xfrm>
            <a:off x="6492157" y="4227109"/>
            <a:ext cx="492443" cy="461665"/>
          </a:xfrm>
          <a:prstGeom prst="rect">
            <a:avLst/>
          </a:prstGeom>
          <a:solidFill>
            <a:schemeClr val="bg1">
              <a:lumMod val="50000"/>
            </a:schemeClr>
          </a:solidFill>
        </p:spPr>
        <p:txBody>
          <a:bodyPr wrap="none" rtlCol="0">
            <a:spAutoFit/>
          </a:bodyPr>
          <a:lstStyle/>
          <a:p>
            <a:pPr defTabSz="1219110"/>
            <a:r>
              <a:rPr lang="zh-CN" altLang="en-US" sz="2400" dirty="0">
                <a:solidFill>
                  <a:prstClr val="white"/>
                </a:solidFill>
                <a:latin typeface="微软雅黑" panose="020B0503020204020204" pitchFamily="34" charset="-122"/>
                <a:ea typeface="微软雅黑" panose="020B0503020204020204" pitchFamily="34" charset="-122"/>
              </a:rPr>
              <a:t>行</a:t>
            </a:r>
            <a:endParaRPr lang="zh-CN" altLang="en-US" sz="2667" dirty="0">
              <a:solidFill>
                <a:prstClr val="white"/>
              </a:solidFill>
              <a:latin typeface="微软雅黑" panose="020B0503020204020204" pitchFamily="34" charset="-122"/>
              <a:ea typeface="微软雅黑" panose="020B0503020204020204" pitchFamily="34" charset="-122"/>
            </a:endParaRPr>
          </a:p>
        </p:txBody>
      </p:sp>
      <p:sp>
        <p:nvSpPr>
          <p:cNvPr id="116" name="文本框 115"/>
          <p:cNvSpPr txBox="1"/>
          <p:nvPr/>
        </p:nvSpPr>
        <p:spPr>
          <a:xfrm>
            <a:off x="6492157" y="5290090"/>
            <a:ext cx="492443" cy="461665"/>
          </a:xfrm>
          <a:prstGeom prst="rect">
            <a:avLst/>
          </a:prstGeom>
          <a:solidFill>
            <a:schemeClr val="bg1">
              <a:lumMod val="50000"/>
            </a:schemeClr>
          </a:solidFill>
        </p:spPr>
        <p:txBody>
          <a:bodyPr wrap="none" rtlCol="0">
            <a:spAutoFit/>
          </a:bodyPr>
          <a:lstStyle/>
          <a:p>
            <a:pPr defTabSz="1219110"/>
            <a:r>
              <a:rPr lang="zh-CN" altLang="en-US" sz="2400" dirty="0">
                <a:solidFill>
                  <a:prstClr val="white"/>
                </a:solidFill>
                <a:latin typeface="微软雅黑" panose="020B0503020204020204" pitchFamily="34" charset="-122"/>
                <a:ea typeface="微软雅黑" panose="020B0503020204020204" pitchFamily="34" charset="-122"/>
              </a:rPr>
              <a:t>学</a:t>
            </a:r>
            <a:endParaRPr lang="zh-CN" altLang="en-US" sz="2667" dirty="0">
              <a:solidFill>
                <a:prstClr val="white"/>
              </a:solidFill>
              <a:latin typeface="微软雅黑" panose="020B0503020204020204" pitchFamily="34" charset="-122"/>
              <a:ea typeface="微软雅黑" panose="020B0503020204020204" pitchFamily="34" charset="-122"/>
            </a:endParaRPr>
          </a:p>
        </p:txBody>
      </p:sp>
      <p:sp>
        <p:nvSpPr>
          <p:cNvPr id="79" name="文本框 78"/>
          <p:cNvSpPr txBox="1"/>
          <p:nvPr/>
        </p:nvSpPr>
        <p:spPr>
          <a:xfrm>
            <a:off x="6492157" y="4758600"/>
            <a:ext cx="492443" cy="461665"/>
          </a:xfrm>
          <a:prstGeom prst="rect">
            <a:avLst/>
          </a:prstGeom>
          <a:solidFill>
            <a:schemeClr val="bg1">
              <a:lumMod val="50000"/>
            </a:schemeClr>
          </a:solidFill>
        </p:spPr>
        <p:txBody>
          <a:bodyPr wrap="none" rtlCol="0">
            <a:spAutoFit/>
          </a:bodyPr>
          <a:lstStyle/>
          <a:p>
            <a:pPr defTabSz="1219110"/>
            <a:r>
              <a:rPr lang="zh-CN" altLang="en-US" sz="2400" dirty="0">
                <a:solidFill>
                  <a:prstClr val="white"/>
                </a:solidFill>
                <a:latin typeface="微软雅黑" panose="020B0503020204020204" pitchFamily="34" charset="-122"/>
                <a:ea typeface="微软雅黑" panose="020B0503020204020204" pitchFamily="34" charset="-122"/>
              </a:rPr>
              <a:t>教</a:t>
            </a:r>
            <a:endParaRPr lang="zh-CN" altLang="en-US" sz="2667" dirty="0">
              <a:solidFill>
                <a:prstClr val="white"/>
              </a:solidFill>
              <a:latin typeface="微软雅黑" panose="020B0503020204020204" pitchFamily="34" charset="-122"/>
              <a:ea typeface="微软雅黑" panose="020B0503020204020204" pitchFamily="34" charset="-122"/>
            </a:endParaRPr>
          </a:p>
        </p:txBody>
      </p:sp>
      <p:sp>
        <p:nvSpPr>
          <p:cNvPr id="80" name="文本框 79"/>
          <p:cNvSpPr txBox="1"/>
          <p:nvPr/>
        </p:nvSpPr>
        <p:spPr>
          <a:xfrm>
            <a:off x="6492157" y="5821580"/>
            <a:ext cx="492443" cy="461665"/>
          </a:xfrm>
          <a:prstGeom prst="rect">
            <a:avLst/>
          </a:prstGeom>
          <a:solidFill>
            <a:schemeClr val="bg1">
              <a:lumMod val="50000"/>
            </a:schemeClr>
          </a:solidFill>
        </p:spPr>
        <p:txBody>
          <a:bodyPr wrap="none" rtlCol="0">
            <a:spAutoFit/>
          </a:bodyPr>
          <a:lstStyle/>
          <a:p>
            <a:pPr defTabSz="1219110"/>
            <a:r>
              <a:rPr lang="zh-CN" altLang="en-US" sz="2400" dirty="0">
                <a:solidFill>
                  <a:prstClr val="white"/>
                </a:solidFill>
                <a:latin typeface="微软雅黑" panose="020B0503020204020204" pitchFamily="34" charset="-122"/>
                <a:ea typeface="微软雅黑" panose="020B0503020204020204" pitchFamily="34" charset="-122"/>
              </a:rPr>
              <a:t>研</a:t>
            </a:r>
            <a:endParaRPr lang="zh-CN" altLang="en-US" sz="2667" dirty="0">
              <a:solidFill>
                <a:prstClr val="white"/>
              </a:solidFill>
              <a:latin typeface="微软雅黑" panose="020B0503020204020204" pitchFamily="34" charset="-122"/>
              <a:ea typeface="微软雅黑" panose="020B0503020204020204" pitchFamily="34" charset="-122"/>
            </a:endParaRPr>
          </a:p>
        </p:txBody>
      </p:sp>
      <p:sp>
        <p:nvSpPr>
          <p:cNvPr id="120" name="MH_Other_7"/>
          <p:cNvSpPr/>
          <p:nvPr>
            <p:custDataLst>
              <p:tags r:id="rId22"/>
            </p:custDataLst>
          </p:nvPr>
        </p:nvSpPr>
        <p:spPr>
          <a:xfrm rot="900000">
            <a:off x="5508596" y="3460467"/>
            <a:ext cx="633976" cy="316627"/>
          </a:xfrm>
          <a:custGeom>
            <a:avLst/>
            <a:gdLst>
              <a:gd name="connsiteX0" fmla="*/ 1213505 w 1391850"/>
              <a:gd name="connsiteY0" fmla="*/ 0 h 696292"/>
              <a:gd name="connsiteX1" fmla="*/ 1391850 w 1391850"/>
              <a:gd name="connsiteY1" fmla="*/ 680523 h 696292"/>
              <a:gd name="connsiteX2" fmla="*/ 664395 w 1391850"/>
              <a:gd name="connsiteY2" fmla="*/ 679784 h 696292"/>
              <a:gd name="connsiteX3" fmla="*/ 810270 w 1391850"/>
              <a:gd name="connsiteY3" fmla="*/ 476062 h 696292"/>
              <a:gd name="connsiteX4" fmla="*/ 0 w 1391850"/>
              <a:gd name="connsiteY4" fmla="*/ 696292 h 696292"/>
              <a:gd name="connsiteX5" fmla="*/ 1084978 w 1391850"/>
              <a:gd name="connsiteY5" fmla="*/ 149640 h 696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1850" h="696292">
                <a:moveTo>
                  <a:pt x="1213505" y="0"/>
                </a:moveTo>
                <a:lnTo>
                  <a:pt x="1391850" y="680523"/>
                </a:lnTo>
                <a:lnTo>
                  <a:pt x="664395" y="679784"/>
                </a:lnTo>
                <a:lnTo>
                  <a:pt x="810270" y="476062"/>
                </a:lnTo>
                <a:cubicBezTo>
                  <a:pt x="711564" y="424684"/>
                  <a:pt x="364296" y="301346"/>
                  <a:pt x="0" y="696292"/>
                </a:cubicBezTo>
                <a:cubicBezTo>
                  <a:pt x="100779" y="106417"/>
                  <a:pt x="733669" y="-15667"/>
                  <a:pt x="1084978" y="149640"/>
                </a:cubicBezTo>
                <a:close/>
              </a:path>
            </a:pathLst>
          </a:custGeom>
          <a:solidFill>
            <a:schemeClr val="accent2"/>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a:solidFill>
                <a:prstClr val="white"/>
              </a:solidFill>
              <a:latin typeface="Calibri" panose="020F0502020204030204"/>
              <a:ea typeface="等线" panose="02010600030101010101" pitchFamily="2" charset="-122"/>
            </a:endParaRPr>
          </a:p>
        </p:txBody>
      </p:sp>
      <p:sp>
        <p:nvSpPr>
          <p:cNvPr id="121" name="MH_Other_8"/>
          <p:cNvSpPr/>
          <p:nvPr>
            <p:custDataLst>
              <p:tags r:id="rId23"/>
            </p:custDataLst>
          </p:nvPr>
        </p:nvSpPr>
        <p:spPr>
          <a:xfrm rot="8100000">
            <a:off x="5685032" y="4061747"/>
            <a:ext cx="633977" cy="317349"/>
          </a:xfrm>
          <a:custGeom>
            <a:avLst/>
            <a:gdLst>
              <a:gd name="connsiteX0" fmla="*/ 1213505 w 1391850"/>
              <a:gd name="connsiteY0" fmla="*/ 0 h 696292"/>
              <a:gd name="connsiteX1" fmla="*/ 1391850 w 1391850"/>
              <a:gd name="connsiteY1" fmla="*/ 680523 h 696292"/>
              <a:gd name="connsiteX2" fmla="*/ 664395 w 1391850"/>
              <a:gd name="connsiteY2" fmla="*/ 679784 h 696292"/>
              <a:gd name="connsiteX3" fmla="*/ 810270 w 1391850"/>
              <a:gd name="connsiteY3" fmla="*/ 476062 h 696292"/>
              <a:gd name="connsiteX4" fmla="*/ 0 w 1391850"/>
              <a:gd name="connsiteY4" fmla="*/ 696292 h 696292"/>
              <a:gd name="connsiteX5" fmla="*/ 1084978 w 1391850"/>
              <a:gd name="connsiteY5" fmla="*/ 149640 h 696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1850" h="696292">
                <a:moveTo>
                  <a:pt x="1213505" y="0"/>
                </a:moveTo>
                <a:lnTo>
                  <a:pt x="1391850" y="680523"/>
                </a:lnTo>
                <a:lnTo>
                  <a:pt x="664395" y="679784"/>
                </a:lnTo>
                <a:lnTo>
                  <a:pt x="810270" y="476062"/>
                </a:lnTo>
                <a:cubicBezTo>
                  <a:pt x="711564" y="424684"/>
                  <a:pt x="364296" y="301346"/>
                  <a:pt x="0" y="696292"/>
                </a:cubicBezTo>
                <a:cubicBezTo>
                  <a:pt x="100779" y="106417"/>
                  <a:pt x="733669" y="-15667"/>
                  <a:pt x="1084978" y="149640"/>
                </a:cubicBezTo>
                <a:close/>
              </a:path>
            </a:pathLst>
          </a:custGeom>
          <a:solidFill>
            <a:schemeClr val="accent3"/>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a:solidFill>
                <a:prstClr val="white"/>
              </a:solidFill>
              <a:latin typeface="Calibri" panose="020F0502020204030204"/>
              <a:ea typeface="等线" panose="02010600030101010101" pitchFamily="2" charset="-122"/>
            </a:endParaRPr>
          </a:p>
        </p:txBody>
      </p:sp>
      <p:sp>
        <p:nvSpPr>
          <p:cNvPr id="122" name="MH_Other_9"/>
          <p:cNvSpPr/>
          <p:nvPr>
            <p:custDataLst>
              <p:tags r:id="rId24"/>
            </p:custDataLst>
          </p:nvPr>
        </p:nvSpPr>
        <p:spPr>
          <a:xfrm rot="15300000">
            <a:off x="5016292" y="3928569"/>
            <a:ext cx="633973" cy="316625"/>
          </a:xfrm>
          <a:custGeom>
            <a:avLst/>
            <a:gdLst>
              <a:gd name="connsiteX0" fmla="*/ 1213505 w 1391850"/>
              <a:gd name="connsiteY0" fmla="*/ 0 h 696292"/>
              <a:gd name="connsiteX1" fmla="*/ 1391850 w 1391850"/>
              <a:gd name="connsiteY1" fmla="*/ 680523 h 696292"/>
              <a:gd name="connsiteX2" fmla="*/ 664395 w 1391850"/>
              <a:gd name="connsiteY2" fmla="*/ 679784 h 696292"/>
              <a:gd name="connsiteX3" fmla="*/ 810270 w 1391850"/>
              <a:gd name="connsiteY3" fmla="*/ 476062 h 696292"/>
              <a:gd name="connsiteX4" fmla="*/ 0 w 1391850"/>
              <a:gd name="connsiteY4" fmla="*/ 696292 h 696292"/>
              <a:gd name="connsiteX5" fmla="*/ 1084978 w 1391850"/>
              <a:gd name="connsiteY5" fmla="*/ 149640 h 696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1850" h="696292">
                <a:moveTo>
                  <a:pt x="1213505" y="0"/>
                </a:moveTo>
                <a:lnTo>
                  <a:pt x="1391850" y="680523"/>
                </a:lnTo>
                <a:lnTo>
                  <a:pt x="664395" y="679784"/>
                </a:lnTo>
                <a:lnTo>
                  <a:pt x="810270" y="476062"/>
                </a:lnTo>
                <a:cubicBezTo>
                  <a:pt x="711564" y="424684"/>
                  <a:pt x="364296" y="301346"/>
                  <a:pt x="0" y="696292"/>
                </a:cubicBezTo>
                <a:cubicBezTo>
                  <a:pt x="100779" y="106417"/>
                  <a:pt x="733669" y="-15667"/>
                  <a:pt x="1084978" y="149640"/>
                </a:cubicBezTo>
                <a:close/>
              </a:path>
            </a:pathLst>
          </a:cu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a:solidFill>
                <a:prstClr val="white"/>
              </a:solidFill>
              <a:latin typeface="Calibri" panose="020F0502020204030204"/>
              <a:ea typeface="等线" panose="02010600030101010101" pitchFamily="2" charset="-122"/>
            </a:endParaRPr>
          </a:p>
        </p:txBody>
      </p:sp>
      <p:grpSp>
        <p:nvGrpSpPr>
          <p:cNvPr id="31" name="组合 30"/>
          <p:cNvGrpSpPr/>
          <p:nvPr/>
        </p:nvGrpSpPr>
        <p:grpSpPr>
          <a:xfrm>
            <a:off x="8462913" y="3445116"/>
            <a:ext cx="2563312" cy="904464"/>
            <a:chOff x="6347185" y="2365063"/>
            <a:chExt cx="1922484" cy="678348"/>
          </a:xfrm>
        </p:grpSpPr>
        <p:sp>
          <p:nvSpPr>
            <p:cNvPr id="118" name="MH_Text_2"/>
            <p:cNvSpPr txBox="1">
              <a:spLocks noChangeArrowheads="1"/>
            </p:cNvSpPr>
            <p:nvPr>
              <p:custDataLst>
                <p:tags r:id="rId29"/>
              </p:custDataLst>
            </p:nvPr>
          </p:nvSpPr>
          <p:spPr bwMode="auto">
            <a:xfrm>
              <a:off x="6999978" y="2422543"/>
              <a:ext cx="1038686" cy="620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3733" dirty="0">
                  <a:solidFill>
                    <a:prstClr val="white"/>
                  </a:solidFill>
                </a:rPr>
                <a:t>服务</a:t>
              </a:r>
            </a:p>
          </p:txBody>
        </p:sp>
        <p:grpSp>
          <p:nvGrpSpPr>
            <p:cNvPr id="27" name="组合 26"/>
            <p:cNvGrpSpPr/>
            <p:nvPr/>
          </p:nvGrpSpPr>
          <p:grpSpPr>
            <a:xfrm>
              <a:off x="6347185" y="2365063"/>
              <a:ext cx="666386" cy="556544"/>
              <a:chOff x="5924641" y="2725312"/>
              <a:chExt cx="793915" cy="685475"/>
            </a:xfrm>
          </p:grpSpPr>
          <p:sp>
            <p:nvSpPr>
              <p:cNvPr id="127" name="矩形 126"/>
              <p:cNvSpPr/>
              <p:nvPr/>
            </p:nvSpPr>
            <p:spPr>
              <a:xfrm>
                <a:off x="5924641" y="2725312"/>
                <a:ext cx="793915" cy="685475"/>
              </a:xfrm>
              <a:prstGeom prst="rect">
                <a:avLst/>
              </a:prstGeom>
              <a:solidFill>
                <a:schemeClr val="tx1">
                  <a:lumMod val="65000"/>
                  <a:lumOff val="3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124" name="KSO_Shape"/>
              <p:cNvSpPr>
                <a:spLocks/>
              </p:cNvSpPr>
              <p:nvPr/>
            </p:nvSpPr>
            <p:spPr bwMode="auto">
              <a:xfrm>
                <a:off x="5987700" y="2727959"/>
                <a:ext cx="680179" cy="680179"/>
              </a:xfrm>
              <a:custGeom>
                <a:avLst/>
                <a:gdLst>
                  <a:gd name="T0" fmla="*/ 0 w 2643"/>
                  <a:gd name="T1" fmla="*/ 900199 h 2642"/>
                  <a:gd name="T2" fmla="*/ 11571 w 2643"/>
                  <a:gd name="T3" fmla="*/ 738694 h 2642"/>
                  <a:gd name="T4" fmla="*/ 899818 w 2643"/>
                  <a:gd name="T5" fmla="*/ 0 h 2642"/>
                  <a:gd name="T6" fmla="*/ 899818 w 2643"/>
                  <a:gd name="T7" fmla="*/ 1800397 h 2642"/>
                  <a:gd name="T8" fmla="*/ 1371508 w 2643"/>
                  <a:gd name="T9" fmla="*/ 680089 h 2642"/>
                  <a:gd name="T10" fmla="*/ 1651936 w 2643"/>
                  <a:gd name="T11" fmla="*/ 622847 h 2642"/>
                  <a:gd name="T12" fmla="*/ 1313653 w 2643"/>
                  <a:gd name="T13" fmla="*/ 525400 h 2642"/>
                  <a:gd name="T14" fmla="*/ 1453867 w 2643"/>
                  <a:gd name="T15" fmla="*/ 320283 h 2642"/>
                  <a:gd name="T16" fmla="*/ 771856 w 2643"/>
                  <a:gd name="T17" fmla="*/ 325053 h 2642"/>
                  <a:gd name="T18" fmla="*/ 1002596 w 2643"/>
                  <a:gd name="T19" fmla="*/ 483150 h 2642"/>
                  <a:gd name="T20" fmla="*/ 760966 w 2643"/>
                  <a:gd name="T21" fmla="*/ 406146 h 2642"/>
                  <a:gd name="T22" fmla="*/ 621433 w 2643"/>
                  <a:gd name="T23" fmla="*/ 429315 h 2642"/>
                  <a:gd name="T24" fmla="*/ 341686 w 2643"/>
                  <a:gd name="T25" fmla="*/ 913828 h 2642"/>
                  <a:gd name="T26" fmla="*/ 441061 w 2643"/>
                  <a:gd name="T27" fmla="*/ 1012638 h 2642"/>
                  <a:gd name="T28" fmla="*/ 554048 w 2643"/>
                  <a:gd name="T29" fmla="*/ 982654 h 2642"/>
                  <a:gd name="T30" fmla="*/ 948825 w 2643"/>
                  <a:gd name="T31" fmla="*/ 827283 h 2642"/>
                  <a:gd name="T32" fmla="*/ 645256 w 2643"/>
                  <a:gd name="T33" fmla="*/ 1092368 h 2642"/>
                  <a:gd name="T34" fmla="*/ 1018251 w 2643"/>
                  <a:gd name="T35" fmla="*/ 886569 h 2642"/>
                  <a:gd name="T36" fmla="*/ 1038671 w 2643"/>
                  <a:gd name="T37" fmla="*/ 1175505 h 2642"/>
                  <a:gd name="T38" fmla="*/ 1331350 w 2643"/>
                  <a:gd name="T39" fmla="*/ 1113493 h 2642"/>
                  <a:gd name="T40" fmla="*/ 1319098 w 2643"/>
                  <a:gd name="T41" fmla="*/ 829327 h 2642"/>
                  <a:gd name="T42" fmla="*/ 1483135 w 2643"/>
                  <a:gd name="T43" fmla="*/ 1162558 h 2642"/>
                  <a:gd name="T44" fmla="*/ 1701623 w 2643"/>
                  <a:gd name="T45" fmla="*/ 900199 h 2642"/>
                  <a:gd name="T46" fmla="*/ 1368786 w 2643"/>
                  <a:gd name="T47" fmla="*/ 713481 h 2642"/>
                  <a:gd name="T48" fmla="*/ 281108 w 2643"/>
                  <a:gd name="T49" fmla="*/ 1003098 h 2642"/>
                  <a:gd name="T50" fmla="*/ 244353 w 2643"/>
                  <a:gd name="T51" fmla="*/ 1009912 h 2642"/>
                  <a:gd name="T52" fmla="*/ 260689 w 2643"/>
                  <a:gd name="T53" fmla="*/ 1384711 h 2642"/>
                  <a:gd name="T54" fmla="*/ 403625 w 2643"/>
                  <a:gd name="T55" fmla="*/ 1100545 h 2642"/>
                  <a:gd name="T56" fmla="*/ 1118987 w 2643"/>
                  <a:gd name="T57" fmla="*/ 1570748 h 2642"/>
                  <a:gd name="T58" fmla="*/ 1110820 w 2643"/>
                  <a:gd name="T59" fmla="*/ 1674328 h 2642"/>
                  <a:gd name="T60" fmla="*/ 1347005 w 2643"/>
                  <a:gd name="T61" fmla="*/ 1341780 h 2642"/>
                  <a:gd name="T62" fmla="*/ 1038671 w 2643"/>
                  <a:gd name="T63" fmla="*/ 1244332 h 2642"/>
                  <a:gd name="T64" fmla="*/ 1118987 w 2643"/>
                  <a:gd name="T65" fmla="*/ 1570748 h 2642"/>
                  <a:gd name="T66" fmla="*/ 1500151 w 2643"/>
                  <a:gd name="T67" fmla="*/ 1222525 h 2642"/>
                  <a:gd name="T68" fmla="*/ 1419154 w 2643"/>
                  <a:gd name="T69" fmla="*/ 1339054 h 2642"/>
                  <a:gd name="T70" fmla="*/ 1646491 w 2643"/>
                  <a:gd name="T71" fmla="*/ 1191860 h 2642"/>
                  <a:gd name="T72" fmla="*/ 1050922 w 2643"/>
                  <a:gd name="T73" fmla="*/ 1688639 h 2642"/>
                  <a:gd name="T74" fmla="*/ 1035268 w 2643"/>
                  <a:gd name="T75" fmla="*/ 1641619 h 2642"/>
                  <a:gd name="T76" fmla="*/ 1003277 w 2643"/>
                  <a:gd name="T77" fmla="*/ 1519639 h 2642"/>
                  <a:gd name="T78" fmla="*/ 628920 w 2643"/>
                  <a:gd name="T79" fmla="*/ 1161876 h 2642"/>
                  <a:gd name="T80" fmla="*/ 455354 w 2643"/>
                  <a:gd name="T81" fmla="*/ 1199356 h 2642"/>
                  <a:gd name="T82" fmla="*/ 899818 w 2643"/>
                  <a:gd name="T83" fmla="*/ 1702949 h 2642"/>
                  <a:gd name="T84" fmla="*/ 179691 w 2643"/>
                  <a:gd name="T85" fmla="*/ 984699 h 2642"/>
                  <a:gd name="T86" fmla="*/ 98694 w 2643"/>
                  <a:gd name="T87" fmla="*/ 877029 h 2642"/>
                  <a:gd name="T88" fmla="*/ 137491 w 2643"/>
                  <a:gd name="T89" fmla="*/ 1149610 h 2642"/>
                  <a:gd name="T90" fmla="*/ 166078 w 2643"/>
                  <a:gd name="T91" fmla="*/ 857948 h 2642"/>
                  <a:gd name="T92" fmla="*/ 245714 w 2643"/>
                  <a:gd name="T93" fmla="*/ 817061 h 2642"/>
                  <a:gd name="T94" fmla="*/ 583997 w 2643"/>
                  <a:gd name="T95" fmla="*/ 353674 h 2642"/>
                  <a:gd name="T96" fmla="*/ 390012 w 2643"/>
                  <a:gd name="T97" fmla="*/ 280077 h 2642"/>
                  <a:gd name="T98" fmla="*/ 456716 w 2643"/>
                  <a:gd name="T99" fmla="*/ 230331 h 2642"/>
                  <a:gd name="T100" fmla="*/ 679969 w 2643"/>
                  <a:gd name="T101" fmla="*/ 256908 h 2642"/>
                  <a:gd name="T102" fmla="*/ 1139407 w 2643"/>
                  <a:gd name="T103" fmla="*/ 133565 h 2642"/>
                  <a:gd name="T104" fmla="*/ 456716 w 2643"/>
                  <a:gd name="T105" fmla="*/ 230331 h 2642"/>
                  <a:gd name="T106" fmla="*/ 965161 w 2643"/>
                  <a:gd name="T107" fmla="*/ 678045 h 2642"/>
                  <a:gd name="T108" fmla="*/ 1301401 w 2643"/>
                  <a:gd name="T109" fmla="*/ 678045 h 2642"/>
                  <a:gd name="T110" fmla="*/ 1133281 w 2643"/>
                  <a:gd name="T111" fmla="*/ 568331 h 2642"/>
                  <a:gd name="T112" fmla="*/ 1133281 w 2643"/>
                  <a:gd name="T113" fmla="*/ 787077 h 2642"/>
                  <a:gd name="T114" fmla="*/ 1133281 w 2643"/>
                  <a:gd name="T115" fmla="*/ 568331 h 2642"/>
                  <a:gd name="T116" fmla="*/ 1078829 w 2643"/>
                  <a:gd name="T117" fmla="*/ 669868 h 2642"/>
                  <a:gd name="T118" fmla="*/ 1187733 w 2643"/>
                  <a:gd name="T119" fmla="*/ 669868 h 264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2643" h="2642">
                    <a:moveTo>
                      <a:pt x="1322" y="2642"/>
                    </a:moveTo>
                    <a:cubicBezTo>
                      <a:pt x="592" y="2642"/>
                      <a:pt x="0" y="2051"/>
                      <a:pt x="0" y="1321"/>
                    </a:cubicBezTo>
                    <a:cubicBezTo>
                      <a:pt x="0" y="1252"/>
                      <a:pt x="7" y="1185"/>
                      <a:pt x="17" y="1118"/>
                    </a:cubicBezTo>
                    <a:cubicBezTo>
                      <a:pt x="17" y="1084"/>
                      <a:pt x="17" y="1084"/>
                      <a:pt x="17" y="1084"/>
                    </a:cubicBezTo>
                    <a:cubicBezTo>
                      <a:pt x="17" y="1084"/>
                      <a:pt x="19" y="1086"/>
                      <a:pt x="22" y="1088"/>
                    </a:cubicBezTo>
                    <a:cubicBezTo>
                      <a:pt x="132" y="470"/>
                      <a:pt x="671" y="0"/>
                      <a:pt x="1322" y="0"/>
                    </a:cubicBezTo>
                    <a:cubicBezTo>
                      <a:pt x="2051" y="0"/>
                      <a:pt x="2643" y="591"/>
                      <a:pt x="2643" y="1321"/>
                    </a:cubicBezTo>
                    <a:cubicBezTo>
                      <a:pt x="2643" y="2051"/>
                      <a:pt x="2051" y="2642"/>
                      <a:pt x="1322" y="2642"/>
                    </a:cubicBezTo>
                    <a:close/>
                    <a:moveTo>
                      <a:pt x="2011" y="1047"/>
                    </a:moveTo>
                    <a:cubicBezTo>
                      <a:pt x="2014" y="1031"/>
                      <a:pt x="2015" y="1015"/>
                      <a:pt x="2015" y="998"/>
                    </a:cubicBezTo>
                    <a:cubicBezTo>
                      <a:pt x="2015" y="975"/>
                      <a:pt x="2013" y="952"/>
                      <a:pt x="2008" y="930"/>
                    </a:cubicBezTo>
                    <a:cubicBezTo>
                      <a:pt x="2138" y="916"/>
                      <a:pt x="2277" y="909"/>
                      <a:pt x="2427" y="914"/>
                    </a:cubicBezTo>
                    <a:cubicBezTo>
                      <a:pt x="2378" y="781"/>
                      <a:pt x="2306" y="660"/>
                      <a:pt x="2216" y="555"/>
                    </a:cubicBezTo>
                    <a:cubicBezTo>
                      <a:pt x="2150" y="591"/>
                      <a:pt x="2042" y="660"/>
                      <a:pt x="1930" y="771"/>
                    </a:cubicBezTo>
                    <a:cubicBezTo>
                      <a:pt x="1908" y="745"/>
                      <a:pt x="1882" y="723"/>
                      <a:pt x="1854" y="705"/>
                    </a:cubicBezTo>
                    <a:cubicBezTo>
                      <a:pt x="1967" y="587"/>
                      <a:pt x="2074" y="510"/>
                      <a:pt x="2136" y="470"/>
                    </a:cubicBezTo>
                    <a:cubicBezTo>
                      <a:pt x="2041" y="379"/>
                      <a:pt x="1931" y="304"/>
                      <a:pt x="1810" y="249"/>
                    </a:cubicBezTo>
                    <a:cubicBezTo>
                      <a:pt x="1701" y="262"/>
                      <a:pt x="1425" y="308"/>
                      <a:pt x="1134" y="477"/>
                    </a:cubicBezTo>
                    <a:cubicBezTo>
                      <a:pt x="1137" y="488"/>
                      <a:pt x="1139" y="500"/>
                      <a:pt x="1140" y="513"/>
                    </a:cubicBezTo>
                    <a:cubicBezTo>
                      <a:pt x="1248" y="565"/>
                      <a:pt x="1363" y="630"/>
                      <a:pt x="1473" y="709"/>
                    </a:cubicBezTo>
                    <a:cubicBezTo>
                      <a:pt x="1449" y="725"/>
                      <a:pt x="1427" y="745"/>
                      <a:pt x="1407" y="767"/>
                    </a:cubicBezTo>
                    <a:cubicBezTo>
                      <a:pt x="1323" y="706"/>
                      <a:pt x="1227" y="648"/>
                      <a:pt x="1118" y="596"/>
                    </a:cubicBezTo>
                    <a:cubicBezTo>
                      <a:pt x="1093" y="635"/>
                      <a:pt x="1049" y="660"/>
                      <a:pt x="999" y="660"/>
                    </a:cubicBezTo>
                    <a:cubicBezTo>
                      <a:pt x="966" y="660"/>
                      <a:pt x="937" y="649"/>
                      <a:pt x="913" y="630"/>
                    </a:cubicBezTo>
                    <a:cubicBezTo>
                      <a:pt x="740" y="773"/>
                      <a:pt x="576" y="968"/>
                      <a:pt x="453" y="1235"/>
                    </a:cubicBezTo>
                    <a:cubicBezTo>
                      <a:pt x="483" y="1261"/>
                      <a:pt x="502" y="1299"/>
                      <a:pt x="502" y="1341"/>
                    </a:cubicBezTo>
                    <a:cubicBezTo>
                      <a:pt x="502" y="1364"/>
                      <a:pt x="495" y="1386"/>
                      <a:pt x="485" y="1405"/>
                    </a:cubicBezTo>
                    <a:cubicBezTo>
                      <a:pt x="536" y="1432"/>
                      <a:pt x="590" y="1460"/>
                      <a:pt x="648" y="1486"/>
                    </a:cubicBezTo>
                    <a:cubicBezTo>
                      <a:pt x="680" y="1456"/>
                      <a:pt x="723" y="1437"/>
                      <a:pt x="771" y="1437"/>
                    </a:cubicBezTo>
                    <a:cubicBezTo>
                      <a:pt x="786" y="1437"/>
                      <a:pt x="800" y="1439"/>
                      <a:pt x="814" y="1442"/>
                    </a:cubicBezTo>
                    <a:cubicBezTo>
                      <a:pt x="949" y="1320"/>
                      <a:pt x="1121" y="1200"/>
                      <a:pt x="1336" y="1106"/>
                    </a:cubicBezTo>
                    <a:cubicBezTo>
                      <a:pt x="1349" y="1145"/>
                      <a:pt x="1369" y="1182"/>
                      <a:pt x="1394" y="1214"/>
                    </a:cubicBezTo>
                    <a:cubicBezTo>
                      <a:pt x="1226" y="1284"/>
                      <a:pt x="1059" y="1378"/>
                      <a:pt x="909" y="1504"/>
                    </a:cubicBezTo>
                    <a:cubicBezTo>
                      <a:pt x="932" y="1532"/>
                      <a:pt x="945" y="1566"/>
                      <a:pt x="948" y="1603"/>
                    </a:cubicBezTo>
                    <a:cubicBezTo>
                      <a:pt x="1093" y="1651"/>
                      <a:pt x="1251" y="1690"/>
                      <a:pt x="1423" y="1713"/>
                    </a:cubicBezTo>
                    <a:cubicBezTo>
                      <a:pt x="1430" y="1561"/>
                      <a:pt x="1457" y="1425"/>
                      <a:pt x="1496" y="1301"/>
                    </a:cubicBezTo>
                    <a:cubicBezTo>
                      <a:pt x="1525" y="1318"/>
                      <a:pt x="1556" y="1330"/>
                      <a:pt x="1589" y="1338"/>
                    </a:cubicBezTo>
                    <a:cubicBezTo>
                      <a:pt x="1555" y="1452"/>
                      <a:pt x="1532" y="1581"/>
                      <a:pt x="1526" y="1725"/>
                    </a:cubicBezTo>
                    <a:cubicBezTo>
                      <a:pt x="1633" y="1735"/>
                      <a:pt x="1745" y="1739"/>
                      <a:pt x="1860" y="1736"/>
                    </a:cubicBezTo>
                    <a:cubicBezTo>
                      <a:pt x="1877" y="1690"/>
                      <a:pt x="1911" y="1653"/>
                      <a:pt x="1956" y="1634"/>
                    </a:cubicBezTo>
                    <a:cubicBezTo>
                      <a:pt x="1936" y="1524"/>
                      <a:pt x="1903" y="1408"/>
                      <a:pt x="1850" y="1294"/>
                    </a:cubicBezTo>
                    <a:cubicBezTo>
                      <a:pt x="1883" y="1273"/>
                      <a:pt x="1913" y="1248"/>
                      <a:pt x="1938" y="1217"/>
                    </a:cubicBezTo>
                    <a:cubicBezTo>
                      <a:pt x="2004" y="1338"/>
                      <a:pt x="2052" y="1474"/>
                      <a:pt x="2076" y="1627"/>
                    </a:cubicBezTo>
                    <a:cubicBezTo>
                      <a:pt x="2119" y="1640"/>
                      <a:pt x="2156" y="1668"/>
                      <a:pt x="2179" y="1706"/>
                    </a:cubicBezTo>
                    <a:cubicBezTo>
                      <a:pt x="2268" y="1692"/>
                      <a:pt x="2360" y="1673"/>
                      <a:pt x="2453" y="1649"/>
                    </a:cubicBezTo>
                    <a:cubicBezTo>
                      <a:pt x="2483" y="1545"/>
                      <a:pt x="2500" y="1435"/>
                      <a:pt x="2500" y="1321"/>
                    </a:cubicBezTo>
                    <a:cubicBezTo>
                      <a:pt x="2500" y="1214"/>
                      <a:pt x="2485" y="1111"/>
                      <a:pt x="2458" y="1013"/>
                    </a:cubicBezTo>
                    <a:cubicBezTo>
                      <a:pt x="2377" y="1012"/>
                      <a:pt x="2213" y="1017"/>
                      <a:pt x="2011" y="1047"/>
                    </a:cubicBezTo>
                    <a:close/>
                    <a:moveTo>
                      <a:pt x="598" y="1572"/>
                    </a:moveTo>
                    <a:cubicBezTo>
                      <a:pt x="531" y="1539"/>
                      <a:pt x="469" y="1505"/>
                      <a:pt x="413" y="1472"/>
                    </a:cubicBezTo>
                    <a:cubicBezTo>
                      <a:pt x="396" y="1479"/>
                      <a:pt x="379" y="1482"/>
                      <a:pt x="360" y="1482"/>
                    </a:cubicBezTo>
                    <a:cubicBezTo>
                      <a:pt x="360" y="1482"/>
                      <a:pt x="360" y="1482"/>
                      <a:pt x="359" y="1482"/>
                    </a:cubicBezTo>
                    <a:cubicBezTo>
                      <a:pt x="324" y="1598"/>
                      <a:pt x="295" y="1724"/>
                      <a:pt x="276" y="1862"/>
                    </a:cubicBezTo>
                    <a:cubicBezTo>
                      <a:pt x="307" y="1922"/>
                      <a:pt x="343" y="1979"/>
                      <a:pt x="383" y="2032"/>
                    </a:cubicBezTo>
                    <a:cubicBezTo>
                      <a:pt x="411" y="1967"/>
                      <a:pt x="478" y="1829"/>
                      <a:pt x="602" y="1670"/>
                    </a:cubicBezTo>
                    <a:cubicBezTo>
                      <a:pt x="597" y="1653"/>
                      <a:pt x="593" y="1634"/>
                      <a:pt x="593" y="1615"/>
                    </a:cubicBezTo>
                    <a:cubicBezTo>
                      <a:pt x="593" y="1600"/>
                      <a:pt x="595" y="1586"/>
                      <a:pt x="598" y="1572"/>
                    </a:cubicBezTo>
                    <a:close/>
                    <a:moveTo>
                      <a:pt x="1644" y="2305"/>
                    </a:moveTo>
                    <a:cubicBezTo>
                      <a:pt x="1644" y="2322"/>
                      <a:pt x="1616" y="2376"/>
                      <a:pt x="1608" y="2390"/>
                    </a:cubicBezTo>
                    <a:cubicBezTo>
                      <a:pt x="1616" y="2422"/>
                      <a:pt x="1622" y="2424"/>
                      <a:pt x="1632" y="2457"/>
                    </a:cubicBezTo>
                    <a:cubicBezTo>
                      <a:pt x="1738" y="2428"/>
                      <a:pt x="1838" y="2384"/>
                      <a:pt x="1930" y="2329"/>
                    </a:cubicBezTo>
                    <a:cubicBezTo>
                      <a:pt x="1950" y="2250"/>
                      <a:pt x="1974" y="2123"/>
                      <a:pt x="1979" y="1969"/>
                    </a:cubicBezTo>
                    <a:cubicBezTo>
                      <a:pt x="1915" y="1950"/>
                      <a:pt x="1865" y="1898"/>
                      <a:pt x="1852" y="1832"/>
                    </a:cubicBezTo>
                    <a:cubicBezTo>
                      <a:pt x="1738" y="1837"/>
                      <a:pt x="1630" y="1834"/>
                      <a:pt x="1526" y="1826"/>
                    </a:cubicBezTo>
                    <a:cubicBezTo>
                      <a:pt x="1528" y="1951"/>
                      <a:pt x="1543" y="2071"/>
                      <a:pt x="1574" y="2218"/>
                    </a:cubicBezTo>
                    <a:cubicBezTo>
                      <a:pt x="1600" y="2235"/>
                      <a:pt x="1644" y="2272"/>
                      <a:pt x="1644" y="2305"/>
                    </a:cubicBezTo>
                    <a:close/>
                    <a:moveTo>
                      <a:pt x="2419" y="1749"/>
                    </a:moveTo>
                    <a:cubicBezTo>
                      <a:pt x="2346" y="1767"/>
                      <a:pt x="2274" y="1782"/>
                      <a:pt x="2204" y="1794"/>
                    </a:cubicBezTo>
                    <a:cubicBezTo>
                      <a:pt x="2204" y="1795"/>
                      <a:pt x="2205" y="1796"/>
                      <a:pt x="2205" y="1798"/>
                    </a:cubicBezTo>
                    <a:cubicBezTo>
                      <a:pt x="2205" y="1875"/>
                      <a:pt x="2155" y="1941"/>
                      <a:pt x="2085" y="1965"/>
                    </a:cubicBezTo>
                    <a:cubicBezTo>
                      <a:pt x="2078" y="2057"/>
                      <a:pt x="2062" y="2154"/>
                      <a:pt x="2037" y="2256"/>
                    </a:cubicBezTo>
                    <a:cubicBezTo>
                      <a:pt x="2207" y="2126"/>
                      <a:pt x="2340" y="1951"/>
                      <a:pt x="2419" y="1749"/>
                    </a:cubicBezTo>
                    <a:close/>
                    <a:moveTo>
                      <a:pt x="1322" y="2499"/>
                    </a:moveTo>
                    <a:cubicBezTo>
                      <a:pt x="1398" y="2499"/>
                      <a:pt x="1472" y="2491"/>
                      <a:pt x="1544" y="2478"/>
                    </a:cubicBezTo>
                    <a:cubicBezTo>
                      <a:pt x="1537" y="2455"/>
                      <a:pt x="1529" y="2431"/>
                      <a:pt x="1522" y="2409"/>
                    </a:cubicBezTo>
                    <a:cubicBezTo>
                      <a:pt x="1522" y="2409"/>
                      <a:pt x="1522" y="2409"/>
                      <a:pt x="1521" y="2409"/>
                    </a:cubicBezTo>
                    <a:cubicBezTo>
                      <a:pt x="1468" y="2409"/>
                      <a:pt x="1425" y="2366"/>
                      <a:pt x="1425" y="2313"/>
                    </a:cubicBezTo>
                    <a:cubicBezTo>
                      <a:pt x="1425" y="2277"/>
                      <a:pt x="1445" y="2246"/>
                      <a:pt x="1474" y="2230"/>
                    </a:cubicBezTo>
                    <a:cubicBezTo>
                      <a:pt x="1440" y="2082"/>
                      <a:pt x="1424" y="1944"/>
                      <a:pt x="1422" y="1816"/>
                    </a:cubicBezTo>
                    <a:cubicBezTo>
                      <a:pt x="1240" y="1794"/>
                      <a:pt x="1073" y="1754"/>
                      <a:pt x="924" y="1705"/>
                    </a:cubicBezTo>
                    <a:cubicBezTo>
                      <a:pt x="893" y="1757"/>
                      <a:pt x="836" y="1793"/>
                      <a:pt x="771" y="1793"/>
                    </a:cubicBezTo>
                    <a:cubicBezTo>
                      <a:pt x="733" y="1793"/>
                      <a:pt x="698" y="1781"/>
                      <a:pt x="669" y="1760"/>
                    </a:cubicBezTo>
                    <a:cubicBezTo>
                      <a:pt x="589" y="1868"/>
                      <a:pt x="522" y="1993"/>
                      <a:pt x="470" y="2134"/>
                    </a:cubicBezTo>
                    <a:cubicBezTo>
                      <a:pt x="685" y="2359"/>
                      <a:pt x="987" y="2499"/>
                      <a:pt x="1322" y="2499"/>
                    </a:cubicBezTo>
                    <a:close/>
                    <a:moveTo>
                      <a:pt x="202" y="1687"/>
                    </a:moveTo>
                    <a:cubicBezTo>
                      <a:pt x="214" y="1625"/>
                      <a:pt x="233" y="1542"/>
                      <a:pt x="264" y="1445"/>
                    </a:cubicBezTo>
                    <a:cubicBezTo>
                      <a:pt x="237" y="1420"/>
                      <a:pt x="219" y="1384"/>
                      <a:pt x="219" y="1344"/>
                    </a:cubicBezTo>
                    <a:cubicBezTo>
                      <a:pt x="191" y="1324"/>
                      <a:pt x="167" y="1305"/>
                      <a:pt x="145" y="1287"/>
                    </a:cubicBezTo>
                    <a:cubicBezTo>
                      <a:pt x="145" y="1299"/>
                      <a:pt x="143" y="1310"/>
                      <a:pt x="143" y="1321"/>
                    </a:cubicBezTo>
                    <a:cubicBezTo>
                      <a:pt x="143" y="1449"/>
                      <a:pt x="164" y="1572"/>
                      <a:pt x="202" y="1687"/>
                    </a:cubicBezTo>
                    <a:close/>
                    <a:moveTo>
                      <a:pt x="150" y="1192"/>
                    </a:moveTo>
                    <a:cubicBezTo>
                      <a:pt x="178" y="1213"/>
                      <a:pt x="209" y="1235"/>
                      <a:pt x="244" y="1259"/>
                    </a:cubicBezTo>
                    <a:cubicBezTo>
                      <a:pt x="270" y="1223"/>
                      <a:pt x="312" y="1199"/>
                      <a:pt x="360" y="1199"/>
                    </a:cubicBezTo>
                    <a:cubicBezTo>
                      <a:pt x="360" y="1199"/>
                      <a:pt x="360" y="1199"/>
                      <a:pt x="361" y="1199"/>
                    </a:cubicBezTo>
                    <a:cubicBezTo>
                      <a:pt x="461" y="984"/>
                      <a:pt x="619" y="747"/>
                      <a:pt x="862" y="554"/>
                    </a:cubicBezTo>
                    <a:cubicBezTo>
                      <a:pt x="860" y="542"/>
                      <a:pt x="858" y="531"/>
                      <a:pt x="858" y="519"/>
                    </a:cubicBezTo>
                    <a:cubicBezTo>
                      <a:pt x="858" y="510"/>
                      <a:pt x="859" y="501"/>
                      <a:pt x="860" y="492"/>
                    </a:cubicBezTo>
                    <a:cubicBezTo>
                      <a:pt x="771" y="462"/>
                      <a:pt x="676" y="435"/>
                      <a:pt x="573" y="411"/>
                    </a:cubicBezTo>
                    <a:cubicBezTo>
                      <a:pt x="342" y="601"/>
                      <a:pt x="185" y="878"/>
                      <a:pt x="150" y="1192"/>
                    </a:cubicBezTo>
                    <a:close/>
                    <a:moveTo>
                      <a:pt x="671" y="338"/>
                    </a:moveTo>
                    <a:cubicBezTo>
                      <a:pt x="723" y="352"/>
                      <a:pt x="806" y="376"/>
                      <a:pt x="906" y="413"/>
                    </a:cubicBezTo>
                    <a:cubicBezTo>
                      <a:pt x="931" y="391"/>
                      <a:pt x="963" y="377"/>
                      <a:pt x="999" y="377"/>
                    </a:cubicBezTo>
                    <a:cubicBezTo>
                      <a:pt x="1030" y="377"/>
                      <a:pt x="1059" y="388"/>
                      <a:pt x="1082" y="404"/>
                    </a:cubicBezTo>
                    <a:cubicBezTo>
                      <a:pt x="1247" y="311"/>
                      <a:pt x="1443" y="238"/>
                      <a:pt x="1674" y="196"/>
                    </a:cubicBezTo>
                    <a:cubicBezTo>
                      <a:pt x="1563" y="161"/>
                      <a:pt x="1445" y="142"/>
                      <a:pt x="1322" y="142"/>
                    </a:cubicBezTo>
                    <a:cubicBezTo>
                      <a:pt x="1081" y="142"/>
                      <a:pt x="858" y="215"/>
                      <a:pt x="671" y="338"/>
                    </a:cubicBezTo>
                    <a:close/>
                    <a:moveTo>
                      <a:pt x="1665" y="1242"/>
                    </a:moveTo>
                    <a:cubicBezTo>
                      <a:pt x="1529" y="1242"/>
                      <a:pt x="1418" y="1131"/>
                      <a:pt x="1418" y="995"/>
                    </a:cubicBezTo>
                    <a:cubicBezTo>
                      <a:pt x="1418" y="858"/>
                      <a:pt x="1529" y="747"/>
                      <a:pt x="1665" y="747"/>
                    </a:cubicBezTo>
                    <a:cubicBezTo>
                      <a:pt x="1802" y="747"/>
                      <a:pt x="1912" y="858"/>
                      <a:pt x="1912" y="995"/>
                    </a:cubicBezTo>
                    <a:cubicBezTo>
                      <a:pt x="1912" y="1131"/>
                      <a:pt x="1802" y="1242"/>
                      <a:pt x="1665" y="1242"/>
                    </a:cubicBezTo>
                    <a:close/>
                    <a:moveTo>
                      <a:pt x="1665" y="834"/>
                    </a:moveTo>
                    <a:cubicBezTo>
                      <a:pt x="1576" y="834"/>
                      <a:pt x="1504" y="906"/>
                      <a:pt x="1504" y="995"/>
                    </a:cubicBezTo>
                    <a:cubicBezTo>
                      <a:pt x="1504" y="1083"/>
                      <a:pt x="1576" y="1155"/>
                      <a:pt x="1665" y="1155"/>
                    </a:cubicBezTo>
                    <a:cubicBezTo>
                      <a:pt x="1754" y="1155"/>
                      <a:pt x="1826" y="1083"/>
                      <a:pt x="1826" y="995"/>
                    </a:cubicBezTo>
                    <a:cubicBezTo>
                      <a:pt x="1826" y="906"/>
                      <a:pt x="1754" y="834"/>
                      <a:pt x="1665" y="834"/>
                    </a:cubicBezTo>
                    <a:close/>
                    <a:moveTo>
                      <a:pt x="1665" y="1063"/>
                    </a:moveTo>
                    <a:cubicBezTo>
                      <a:pt x="1621" y="1063"/>
                      <a:pt x="1585" y="1027"/>
                      <a:pt x="1585" y="983"/>
                    </a:cubicBezTo>
                    <a:cubicBezTo>
                      <a:pt x="1585" y="939"/>
                      <a:pt x="1621" y="903"/>
                      <a:pt x="1665" y="903"/>
                    </a:cubicBezTo>
                    <a:cubicBezTo>
                      <a:pt x="1709" y="903"/>
                      <a:pt x="1745" y="939"/>
                      <a:pt x="1745" y="983"/>
                    </a:cubicBezTo>
                    <a:cubicBezTo>
                      <a:pt x="1745" y="1027"/>
                      <a:pt x="1709" y="1063"/>
                      <a:pt x="1665" y="1063"/>
                    </a:cubicBezTo>
                    <a:close/>
                  </a:path>
                </a:pathLst>
              </a:custGeom>
              <a:solidFill>
                <a:schemeClr val="bg1"/>
              </a:solidFill>
              <a:ln>
                <a:noFill/>
              </a:ln>
            </p:spPr>
            <p:txBody>
              <a:bodyPr anchor="ctr" anchorCtr="1"/>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1219110"/>
                <a:endParaRPr lang="zh-CN" altLang="en-US" sz="2400">
                  <a:solidFill>
                    <a:prstClr val="black"/>
                  </a:solidFill>
                </a:endParaRPr>
              </a:p>
            </p:txBody>
          </p:sp>
        </p:grpSp>
        <p:cxnSp>
          <p:nvCxnSpPr>
            <p:cNvPr id="29" name="直接连接符 28"/>
            <p:cNvCxnSpPr/>
            <p:nvPr/>
          </p:nvCxnSpPr>
          <p:spPr>
            <a:xfrm>
              <a:off x="6812596" y="2919456"/>
              <a:ext cx="145707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30" name="组合 29"/>
          <p:cNvGrpSpPr/>
          <p:nvPr/>
        </p:nvGrpSpPr>
        <p:grpSpPr>
          <a:xfrm>
            <a:off x="8460086" y="2039802"/>
            <a:ext cx="2648983" cy="921324"/>
            <a:chOff x="6345064" y="1434791"/>
            <a:chExt cx="1986737" cy="690993"/>
          </a:xfrm>
        </p:grpSpPr>
        <p:sp>
          <p:nvSpPr>
            <p:cNvPr id="117" name="MH_Text_2"/>
            <p:cNvSpPr txBox="1">
              <a:spLocks noChangeArrowheads="1"/>
            </p:cNvSpPr>
            <p:nvPr>
              <p:custDataLst>
                <p:tags r:id="rId28"/>
              </p:custDataLst>
            </p:nvPr>
          </p:nvSpPr>
          <p:spPr bwMode="auto">
            <a:xfrm>
              <a:off x="7035116" y="1504916"/>
              <a:ext cx="1038686" cy="620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3733" dirty="0">
                  <a:solidFill>
                    <a:prstClr val="white"/>
                  </a:solidFill>
                </a:rPr>
                <a:t>安全</a:t>
              </a:r>
            </a:p>
          </p:txBody>
        </p:sp>
        <p:grpSp>
          <p:nvGrpSpPr>
            <p:cNvPr id="26" name="组合 25"/>
            <p:cNvGrpSpPr/>
            <p:nvPr/>
          </p:nvGrpSpPr>
          <p:grpSpPr>
            <a:xfrm>
              <a:off x="6345064" y="1434791"/>
              <a:ext cx="666386" cy="561715"/>
              <a:chOff x="5580829" y="1798620"/>
              <a:chExt cx="793915" cy="685475"/>
            </a:xfrm>
          </p:grpSpPr>
          <p:sp>
            <p:nvSpPr>
              <p:cNvPr id="128" name="矩形 127"/>
              <p:cNvSpPr/>
              <p:nvPr/>
            </p:nvSpPr>
            <p:spPr>
              <a:xfrm>
                <a:off x="5580829" y="1798620"/>
                <a:ext cx="793915" cy="685475"/>
              </a:xfrm>
              <a:prstGeom prst="rect">
                <a:avLst/>
              </a:prstGeom>
              <a:solidFill>
                <a:schemeClr val="tx1">
                  <a:lumMod val="65000"/>
                  <a:lumOff val="3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126" name="KSO_Shape"/>
              <p:cNvSpPr/>
              <p:nvPr/>
            </p:nvSpPr>
            <p:spPr>
              <a:xfrm>
                <a:off x="5774657" y="1818485"/>
                <a:ext cx="414916" cy="638332"/>
              </a:xfrm>
              <a:custGeom>
                <a:avLst/>
                <a:gdLst>
                  <a:gd name="connsiteX0" fmla="*/ 1949601 w 5128199"/>
                  <a:gd name="connsiteY0" fmla="*/ 4017180 h 7896745"/>
                  <a:gd name="connsiteX1" fmla="*/ 3238501 w 5128199"/>
                  <a:gd name="connsiteY1" fmla="*/ 4017180 h 7896745"/>
                  <a:gd name="connsiteX2" fmla="*/ 3238501 w 5128199"/>
                  <a:gd name="connsiteY2" fmla="*/ 5672085 h 7896745"/>
                  <a:gd name="connsiteX3" fmla="*/ 1949601 w 5128199"/>
                  <a:gd name="connsiteY3" fmla="*/ 5672085 h 7896745"/>
                  <a:gd name="connsiteX4" fmla="*/ 5128199 w 5128199"/>
                  <a:gd name="connsiteY4" fmla="*/ 0 h 7896745"/>
                  <a:gd name="connsiteX5" fmla="*/ 5128199 w 5128199"/>
                  <a:gd name="connsiteY5" fmla="*/ 2216573 h 7896745"/>
                  <a:gd name="connsiteX6" fmla="*/ 1952173 w 5128199"/>
                  <a:gd name="connsiteY6" fmla="*/ 1111540 h 7896745"/>
                  <a:gd name="connsiteX7" fmla="*/ 1952172 w 5128199"/>
                  <a:gd name="connsiteY7" fmla="*/ 1434273 h 7896745"/>
                  <a:gd name="connsiteX8" fmla="*/ 2248275 w 5128199"/>
                  <a:gd name="connsiteY8" fmla="*/ 1526189 h 7896745"/>
                  <a:gd name="connsiteX9" fmla="*/ 3236686 w 5128199"/>
                  <a:gd name="connsiteY9" fmla="*/ 3017354 h 7896745"/>
                  <a:gd name="connsiteX10" fmla="*/ 3236686 w 5128199"/>
                  <a:gd name="connsiteY10" fmla="*/ 3692632 h 7896745"/>
                  <a:gd name="connsiteX11" fmla="*/ 1625601 w 5128199"/>
                  <a:gd name="connsiteY11" fmla="*/ 3692632 h 7896745"/>
                  <a:gd name="connsiteX12" fmla="*/ 1625601 w 5128199"/>
                  <a:gd name="connsiteY12" fmla="*/ 5996632 h 7896745"/>
                  <a:gd name="connsiteX13" fmla="*/ 3236686 w 5128199"/>
                  <a:gd name="connsiteY13" fmla="*/ 5996632 h 7896745"/>
                  <a:gd name="connsiteX14" fmla="*/ 3236686 w 5128199"/>
                  <a:gd name="connsiteY14" fmla="*/ 7896745 h 7896745"/>
                  <a:gd name="connsiteX15" fmla="*/ 0 w 5128199"/>
                  <a:gd name="connsiteY15" fmla="*/ 7896745 h 7896745"/>
                  <a:gd name="connsiteX16" fmla="*/ 0 w 5128199"/>
                  <a:gd name="connsiteY16" fmla="*/ 5949240 h 7896745"/>
                  <a:gd name="connsiteX17" fmla="*/ 0 w 5128199"/>
                  <a:gd name="connsiteY17" fmla="*/ 4011306 h 7896745"/>
                  <a:gd name="connsiteX18" fmla="*/ 0 w 5128199"/>
                  <a:gd name="connsiteY18" fmla="*/ 3017354 h 7896745"/>
                  <a:gd name="connsiteX19" fmla="*/ 988411 w 5128199"/>
                  <a:gd name="connsiteY19" fmla="*/ 1526189 h 7896745"/>
                  <a:gd name="connsiteX20" fmla="*/ 1284515 w 5128199"/>
                  <a:gd name="connsiteY20" fmla="*/ 1434273 h 7896745"/>
                  <a:gd name="connsiteX21" fmla="*/ 1284515 w 5128199"/>
                  <a:gd name="connsiteY21" fmla="*/ 876496 h 7896745"/>
                  <a:gd name="connsiteX22" fmla="*/ 1618344 w 5128199"/>
                  <a:gd name="connsiteY22" fmla="*/ 542667 h 7896745"/>
                  <a:gd name="connsiteX23" fmla="*/ 1952173 w 5128199"/>
                  <a:gd name="connsiteY23" fmla="*/ 876496 h 7896745"/>
                  <a:gd name="connsiteX24" fmla="*/ 1952173 w 5128199"/>
                  <a:gd name="connsiteY24" fmla="*/ 1105032 h 7896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128199" h="7896745">
                    <a:moveTo>
                      <a:pt x="1949601" y="4017180"/>
                    </a:moveTo>
                    <a:lnTo>
                      <a:pt x="3238501" y="4017180"/>
                    </a:lnTo>
                    <a:lnTo>
                      <a:pt x="3238501" y="5672085"/>
                    </a:lnTo>
                    <a:lnTo>
                      <a:pt x="1949601" y="5672085"/>
                    </a:lnTo>
                    <a:close/>
                    <a:moveTo>
                      <a:pt x="5128199" y="0"/>
                    </a:moveTo>
                    <a:lnTo>
                      <a:pt x="5128199" y="2216573"/>
                    </a:lnTo>
                    <a:lnTo>
                      <a:pt x="1952173" y="1111540"/>
                    </a:lnTo>
                    <a:lnTo>
                      <a:pt x="1952172" y="1434273"/>
                    </a:lnTo>
                    <a:lnTo>
                      <a:pt x="2248275" y="1526189"/>
                    </a:lnTo>
                    <a:cubicBezTo>
                      <a:pt x="2829123" y="1771866"/>
                      <a:pt x="3236686" y="2347015"/>
                      <a:pt x="3236686" y="3017354"/>
                    </a:cubicBezTo>
                    <a:lnTo>
                      <a:pt x="3236686" y="3692632"/>
                    </a:lnTo>
                    <a:lnTo>
                      <a:pt x="1625601" y="3692632"/>
                    </a:lnTo>
                    <a:lnTo>
                      <a:pt x="1625601" y="5996632"/>
                    </a:lnTo>
                    <a:lnTo>
                      <a:pt x="3236686" y="5996632"/>
                    </a:lnTo>
                    <a:lnTo>
                      <a:pt x="3236686" y="7896745"/>
                    </a:lnTo>
                    <a:lnTo>
                      <a:pt x="0" y="7896745"/>
                    </a:lnTo>
                    <a:lnTo>
                      <a:pt x="0" y="5949240"/>
                    </a:lnTo>
                    <a:lnTo>
                      <a:pt x="0" y="4011306"/>
                    </a:lnTo>
                    <a:lnTo>
                      <a:pt x="0" y="3017354"/>
                    </a:lnTo>
                    <a:cubicBezTo>
                      <a:pt x="0" y="2347015"/>
                      <a:pt x="407563" y="1771866"/>
                      <a:pt x="988411" y="1526189"/>
                    </a:cubicBezTo>
                    <a:lnTo>
                      <a:pt x="1284515" y="1434273"/>
                    </a:lnTo>
                    <a:lnTo>
                      <a:pt x="1284515" y="876496"/>
                    </a:lnTo>
                    <a:cubicBezTo>
                      <a:pt x="1284515" y="692127"/>
                      <a:pt x="1433975" y="542667"/>
                      <a:pt x="1618344" y="542667"/>
                    </a:cubicBezTo>
                    <a:cubicBezTo>
                      <a:pt x="1802713" y="542667"/>
                      <a:pt x="1952173" y="692127"/>
                      <a:pt x="1952173" y="876496"/>
                    </a:cubicBezTo>
                    <a:lnTo>
                      <a:pt x="1952173" y="110503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rgbClr val="FFFFFF"/>
                  </a:solidFill>
                  <a:latin typeface="Calibri" panose="020F0502020204030204"/>
                  <a:ea typeface="等线" panose="02010600030101010101" pitchFamily="2" charset="-122"/>
                </a:endParaRPr>
              </a:p>
            </p:txBody>
          </p:sp>
        </p:grpSp>
        <p:cxnSp>
          <p:nvCxnSpPr>
            <p:cNvPr id="129" name="直接连接符 128"/>
            <p:cNvCxnSpPr/>
            <p:nvPr/>
          </p:nvCxnSpPr>
          <p:spPr>
            <a:xfrm>
              <a:off x="6874728" y="1998637"/>
              <a:ext cx="145707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32" name="组合 31"/>
          <p:cNvGrpSpPr/>
          <p:nvPr/>
        </p:nvGrpSpPr>
        <p:grpSpPr>
          <a:xfrm>
            <a:off x="8457849" y="4833571"/>
            <a:ext cx="2568376" cy="879495"/>
            <a:chOff x="6343387" y="3530118"/>
            <a:chExt cx="1926282" cy="659621"/>
          </a:xfrm>
        </p:grpSpPr>
        <p:sp>
          <p:nvSpPr>
            <p:cNvPr id="119" name="MH_Text_2"/>
            <p:cNvSpPr txBox="1">
              <a:spLocks noChangeArrowheads="1"/>
            </p:cNvSpPr>
            <p:nvPr>
              <p:custDataLst>
                <p:tags r:id="rId27"/>
              </p:custDataLst>
            </p:nvPr>
          </p:nvSpPr>
          <p:spPr bwMode="auto">
            <a:xfrm>
              <a:off x="7035116" y="3568871"/>
              <a:ext cx="1038686" cy="620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defRPr sz="1400">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latin typeface="Calibri" panose="020F0502020204030204" pitchFamily="34" charset="0"/>
                  <a:ea typeface="宋体" panose="02010600030101010101" pitchFamily="2" charset="-122"/>
                </a:defRPr>
              </a:lvl9pPr>
            </a:lstStyle>
            <a:p>
              <a:pPr defTabSz="1219110"/>
              <a:r>
                <a:rPr lang="zh-CN" altLang="en-US" sz="3733" dirty="0">
                  <a:solidFill>
                    <a:prstClr val="white"/>
                  </a:solidFill>
                </a:rPr>
                <a:t>学习</a:t>
              </a:r>
            </a:p>
          </p:txBody>
        </p:sp>
        <p:grpSp>
          <p:nvGrpSpPr>
            <p:cNvPr id="9" name="组合 8"/>
            <p:cNvGrpSpPr/>
            <p:nvPr/>
          </p:nvGrpSpPr>
          <p:grpSpPr>
            <a:xfrm>
              <a:off x="6343387" y="3530118"/>
              <a:ext cx="669741" cy="558877"/>
              <a:chOff x="5872870" y="3513052"/>
              <a:chExt cx="793915" cy="693216"/>
            </a:xfrm>
          </p:grpSpPr>
          <p:sp>
            <p:nvSpPr>
              <p:cNvPr id="8" name="矩形 7"/>
              <p:cNvSpPr/>
              <p:nvPr/>
            </p:nvSpPr>
            <p:spPr>
              <a:xfrm>
                <a:off x="5872870" y="3520793"/>
                <a:ext cx="793915" cy="685475"/>
              </a:xfrm>
              <a:prstGeom prst="rect">
                <a:avLst/>
              </a:prstGeom>
              <a:solidFill>
                <a:schemeClr val="tx1">
                  <a:lumMod val="65000"/>
                  <a:lumOff val="3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123" name="KSO_Shape"/>
              <p:cNvSpPr>
                <a:spLocks/>
              </p:cNvSpPr>
              <p:nvPr/>
            </p:nvSpPr>
            <p:spPr bwMode="auto">
              <a:xfrm>
                <a:off x="6014022" y="3513052"/>
                <a:ext cx="547682" cy="686032"/>
              </a:xfrm>
              <a:custGeom>
                <a:avLst/>
                <a:gdLst>
                  <a:gd name="T0" fmla="*/ 287353 w 5041"/>
                  <a:gd name="T1" fmla="*/ 1349891 h 6311"/>
                  <a:gd name="T2" fmla="*/ 101419 w 5041"/>
                  <a:gd name="T3" fmla="*/ 1349891 h 6311"/>
                  <a:gd name="T4" fmla="*/ 15394 w 5041"/>
                  <a:gd name="T5" fmla="*/ 1187191 h 6311"/>
                  <a:gd name="T6" fmla="*/ 124661 w 5041"/>
                  <a:gd name="T7" fmla="*/ 1031133 h 6311"/>
                  <a:gd name="T8" fmla="*/ 308482 w 5041"/>
                  <a:gd name="T9" fmla="*/ 1057998 h 6311"/>
                  <a:gd name="T10" fmla="*/ 676126 w 5041"/>
                  <a:gd name="T11" fmla="*/ 696679 h 6311"/>
                  <a:gd name="T12" fmla="*/ 724421 w 5041"/>
                  <a:gd name="T13" fmla="*/ 694566 h 6311"/>
                  <a:gd name="T14" fmla="*/ 417146 w 5041"/>
                  <a:gd name="T15" fmla="*/ 893789 h 6311"/>
                  <a:gd name="T16" fmla="*/ 415938 w 5041"/>
                  <a:gd name="T17" fmla="*/ 527942 h 6311"/>
                  <a:gd name="T18" fmla="*/ 469062 w 5041"/>
                  <a:gd name="T19" fmla="*/ 472100 h 6311"/>
                  <a:gd name="T20" fmla="*/ 837309 w 5041"/>
                  <a:gd name="T21" fmla="*/ 707244 h 6311"/>
                  <a:gd name="T22" fmla="*/ 749473 w 5041"/>
                  <a:gd name="T23" fmla="*/ 504096 h 6311"/>
                  <a:gd name="T24" fmla="*/ 463025 w 5041"/>
                  <a:gd name="T25" fmla="*/ 349849 h 6311"/>
                  <a:gd name="T26" fmla="*/ 646545 w 5041"/>
                  <a:gd name="T27" fmla="*/ 333549 h 6311"/>
                  <a:gd name="T28" fmla="*/ 913374 w 5041"/>
                  <a:gd name="T29" fmla="*/ 283441 h 6311"/>
                  <a:gd name="T30" fmla="*/ 816180 w 5041"/>
                  <a:gd name="T31" fmla="*/ 217033 h 6311"/>
                  <a:gd name="T32" fmla="*/ 456385 w 5041"/>
                  <a:gd name="T33" fmla="*/ 242691 h 6311"/>
                  <a:gd name="T34" fmla="*/ 606099 w 5041"/>
                  <a:gd name="T35" fmla="*/ 152738 h 6311"/>
                  <a:gd name="T36" fmla="*/ 725326 w 5041"/>
                  <a:gd name="T37" fmla="*/ 20526 h 6311"/>
                  <a:gd name="T38" fmla="*/ 483249 w 5041"/>
                  <a:gd name="T39" fmla="*/ 97197 h 6311"/>
                  <a:gd name="T40" fmla="*/ 348024 w 5041"/>
                  <a:gd name="T41" fmla="*/ 209487 h 6311"/>
                  <a:gd name="T42" fmla="*/ 398733 w 5041"/>
                  <a:gd name="T43" fmla="*/ 2415 h 6311"/>
                  <a:gd name="T44" fmla="*/ 292183 w 5041"/>
                  <a:gd name="T45" fmla="*/ 57050 h 6311"/>
                  <a:gd name="T46" fmla="*/ 260791 w 5041"/>
                  <a:gd name="T47" fmla="*/ 279819 h 6311"/>
                  <a:gd name="T48" fmla="*/ 165108 w 5041"/>
                  <a:gd name="T49" fmla="*/ 289478 h 6311"/>
                  <a:gd name="T50" fmla="*/ 19016 w 5041"/>
                  <a:gd name="T51" fmla="*/ 471496 h 6311"/>
                  <a:gd name="T52" fmla="*/ 255056 w 5041"/>
                  <a:gd name="T53" fmla="*/ 346226 h 6311"/>
                  <a:gd name="T54" fmla="*/ 32297 w 5041"/>
                  <a:gd name="T55" fmla="*/ 626347 h 6311"/>
                  <a:gd name="T56" fmla="*/ 14187 w 5041"/>
                  <a:gd name="T57" fmla="*/ 857265 h 6311"/>
                  <a:gd name="T58" fmla="*/ 276185 w 5041"/>
                  <a:gd name="T59" fmla="*/ 409012 h 6311"/>
                  <a:gd name="T60" fmla="*/ 273771 w 5041"/>
                  <a:gd name="T61" fmla="*/ 773652 h 6311"/>
                  <a:gd name="T62" fmla="*/ 419560 w 5041"/>
                  <a:gd name="T63" fmla="*/ 996722 h 6311"/>
                  <a:gd name="T64" fmla="*/ 1504380 w 5041"/>
                  <a:gd name="T65" fmla="*/ 684303 h 6311"/>
                  <a:gd name="T66" fmla="*/ 1316936 w 5041"/>
                  <a:gd name="T67" fmla="*/ 501681 h 6311"/>
                  <a:gd name="T68" fmla="*/ 1392699 w 5041"/>
                  <a:gd name="T69" fmla="*/ 483872 h 6311"/>
                  <a:gd name="T70" fmla="*/ 1366740 w 5041"/>
                  <a:gd name="T71" fmla="*/ 402371 h 6311"/>
                  <a:gd name="T72" fmla="*/ 1215215 w 5041"/>
                  <a:gd name="T73" fmla="*/ 382751 h 6311"/>
                  <a:gd name="T74" fmla="*/ 1151527 w 5041"/>
                  <a:gd name="T75" fmla="*/ 362225 h 6311"/>
                  <a:gd name="T76" fmla="*/ 1004832 w 5041"/>
                  <a:gd name="T77" fmla="*/ 210090 h 6311"/>
                  <a:gd name="T78" fmla="*/ 974647 w 5041"/>
                  <a:gd name="T79" fmla="*/ 248124 h 6311"/>
                  <a:gd name="T80" fmla="*/ 1029885 w 5041"/>
                  <a:gd name="T81" fmla="*/ 386071 h 6311"/>
                  <a:gd name="T82" fmla="*/ 828858 w 5041"/>
                  <a:gd name="T83" fmla="*/ 348038 h 6311"/>
                  <a:gd name="T84" fmla="*/ 937823 w 5041"/>
                  <a:gd name="T85" fmla="*/ 452177 h 6311"/>
                  <a:gd name="T86" fmla="*/ 872021 w 5041"/>
                  <a:gd name="T87" fmla="*/ 575032 h 6311"/>
                  <a:gd name="T88" fmla="*/ 1095384 w 5041"/>
                  <a:gd name="T89" fmla="*/ 525226 h 6311"/>
                  <a:gd name="T90" fmla="*/ 1170543 w 5041"/>
                  <a:gd name="T91" fmla="*/ 898317 h 6311"/>
                  <a:gd name="T92" fmla="*/ 1216121 w 5041"/>
                  <a:gd name="T93" fmla="*/ 1062526 h 6311"/>
                  <a:gd name="T94" fmla="*/ 1198916 w 5041"/>
                  <a:gd name="T95" fmla="*/ 597369 h 6311"/>
                  <a:gd name="T96" fmla="*/ 1391189 w 5041"/>
                  <a:gd name="T97" fmla="*/ 697584 h 6311"/>
                  <a:gd name="T98" fmla="*/ 450348 w 5041"/>
                  <a:gd name="T99" fmla="*/ 1480593 h 6311"/>
                  <a:gd name="T100" fmla="*/ 548749 w 5041"/>
                  <a:gd name="T101" fmla="*/ 594954 h 6311"/>
                  <a:gd name="T102" fmla="*/ 707819 w 5041"/>
                  <a:gd name="T103" fmla="*/ 1100559 h 6311"/>
                  <a:gd name="T104" fmla="*/ 642018 w 5041"/>
                  <a:gd name="T105" fmla="*/ 1262655 h 6311"/>
                  <a:gd name="T106" fmla="*/ 526714 w 5041"/>
                  <a:gd name="T107" fmla="*/ 769124 h 6311"/>
                  <a:gd name="T108" fmla="*/ 808634 w 5041"/>
                  <a:gd name="T109" fmla="*/ 1125010 h 6311"/>
                  <a:gd name="T110" fmla="*/ 878058 w 5041"/>
                  <a:gd name="T111" fmla="*/ 1248166 h 6311"/>
                  <a:gd name="T112" fmla="*/ 1023848 w 5041"/>
                  <a:gd name="T113" fmla="*/ 708753 h 6311"/>
                  <a:gd name="T114" fmla="*/ 1127078 w 5041"/>
                  <a:gd name="T115" fmla="*/ 1695513 h 6311"/>
                  <a:gd name="T116" fmla="*/ 966196 w 5041"/>
                  <a:gd name="T117" fmla="*/ 1476669 h 6311"/>
                  <a:gd name="T118" fmla="*/ 772715 w 5041"/>
                  <a:gd name="T119" fmla="*/ 1417506 h 6311"/>
                  <a:gd name="T120" fmla="*/ 583460 w 5041"/>
                  <a:gd name="T121" fmla="*/ 1463388 h 6311"/>
                  <a:gd name="T122" fmla="*/ 411109 w 5041"/>
                  <a:gd name="T123" fmla="*/ 1662008 h 631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5041" h="6311">
                    <a:moveTo>
                      <a:pt x="1238" y="3964"/>
                    </a:moveTo>
                    <a:lnTo>
                      <a:pt x="1238" y="3964"/>
                    </a:lnTo>
                    <a:lnTo>
                      <a:pt x="1238" y="3994"/>
                    </a:lnTo>
                    <a:lnTo>
                      <a:pt x="1236" y="4024"/>
                    </a:lnTo>
                    <a:lnTo>
                      <a:pt x="1231" y="4054"/>
                    </a:lnTo>
                    <a:lnTo>
                      <a:pt x="1226" y="4084"/>
                    </a:lnTo>
                    <a:lnTo>
                      <a:pt x="1219" y="4112"/>
                    </a:lnTo>
                    <a:lnTo>
                      <a:pt x="1211" y="4141"/>
                    </a:lnTo>
                    <a:lnTo>
                      <a:pt x="1203" y="4168"/>
                    </a:lnTo>
                    <a:lnTo>
                      <a:pt x="1192" y="4195"/>
                    </a:lnTo>
                    <a:lnTo>
                      <a:pt x="1180" y="4221"/>
                    </a:lnTo>
                    <a:lnTo>
                      <a:pt x="1166" y="4246"/>
                    </a:lnTo>
                    <a:lnTo>
                      <a:pt x="1152" y="4272"/>
                    </a:lnTo>
                    <a:lnTo>
                      <a:pt x="1137" y="4296"/>
                    </a:lnTo>
                    <a:lnTo>
                      <a:pt x="1120" y="4319"/>
                    </a:lnTo>
                    <a:lnTo>
                      <a:pt x="1103" y="4342"/>
                    </a:lnTo>
                    <a:lnTo>
                      <a:pt x="1084" y="4363"/>
                    </a:lnTo>
                    <a:lnTo>
                      <a:pt x="1064" y="4384"/>
                    </a:lnTo>
                    <a:lnTo>
                      <a:pt x="1043" y="4404"/>
                    </a:lnTo>
                    <a:lnTo>
                      <a:pt x="1022" y="4422"/>
                    </a:lnTo>
                    <a:lnTo>
                      <a:pt x="999" y="4440"/>
                    </a:lnTo>
                    <a:lnTo>
                      <a:pt x="976" y="4456"/>
                    </a:lnTo>
                    <a:lnTo>
                      <a:pt x="952" y="4472"/>
                    </a:lnTo>
                    <a:lnTo>
                      <a:pt x="928" y="4486"/>
                    </a:lnTo>
                    <a:lnTo>
                      <a:pt x="901" y="4499"/>
                    </a:lnTo>
                    <a:lnTo>
                      <a:pt x="875" y="4511"/>
                    </a:lnTo>
                    <a:lnTo>
                      <a:pt x="848" y="4521"/>
                    </a:lnTo>
                    <a:lnTo>
                      <a:pt x="821" y="4531"/>
                    </a:lnTo>
                    <a:lnTo>
                      <a:pt x="792" y="4539"/>
                    </a:lnTo>
                    <a:lnTo>
                      <a:pt x="764" y="4546"/>
                    </a:lnTo>
                    <a:lnTo>
                      <a:pt x="734" y="4551"/>
                    </a:lnTo>
                    <a:lnTo>
                      <a:pt x="704" y="4554"/>
                    </a:lnTo>
                    <a:lnTo>
                      <a:pt x="675" y="4558"/>
                    </a:lnTo>
                    <a:lnTo>
                      <a:pt x="644" y="4558"/>
                    </a:lnTo>
                    <a:lnTo>
                      <a:pt x="613" y="4558"/>
                    </a:lnTo>
                    <a:lnTo>
                      <a:pt x="583" y="4554"/>
                    </a:lnTo>
                    <a:lnTo>
                      <a:pt x="554" y="4551"/>
                    </a:lnTo>
                    <a:lnTo>
                      <a:pt x="524" y="4546"/>
                    </a:lnTo>
                    <a:lnTo>
                      <a:pt x="495" y="4539"/>
                    </a:lnTo>
                    <a:lnTo>
                      <a:pt x="467" y="4531"/>
                    </a:lnTo>
                    <a:lnTo>
                      <a:pt x="439" y="4521"/>
                    </a:lnTo>
                    <a:lnTo>
                      <a:pt x="413" y="4511"/>
                    </a:lnTo>
                    <a:lnTo>
                      <a:pt x="386" y="4499"/>
                    </a:lnTo>
                    <a:lnTo>
                      <a:pt x="361" y="4486"/>
                    </a:lnTo>
                    <a:lnTo>
                      <a:pt x="336" y="4472"/>
                    </a:lnTo>
                    <a:lnTo>
                      <a:pt x="311" y="4456"/>
                    </a:lnTo>
                    <a:lnTo>
                      <a:pt x="288" y="4440"/>
                    </a:lnTo>
                    <a:lnTo>
                      <a:pt x="266" y="4422"/>
                    </a:lnTo>
                    <a:lnTo>
                      <a:pt x="244" y="4404"/>
                    </a:lnTo>
                    <a:lnTo>
                      <a:pt x="223" y="4384"/>
                    </a:lnTo>
                    <a:lnTo>
                      <a:pt x="204" y="4363"/>
                    </a:lnTo>
                    <a:lnTo>
                      <a:pt x="185" y="4342"/>
                    </a:lnTo>
                    <a:lnTo>
                      <a:pt x="167" y="4319"/>
                    </a:lnTo>
                    <a:lnTo>
                      <a:pt x="151" y="4296"/>
                    </a:lnTo>
                    <a:lnTo>
                      <a:pt x="135" y="4272"/>
                    </a:lnTo>
                    <a:lnTo>
                      <a:pt x="121" y="4246"/>
                    </a:lnTo>
                    <a:lnTo>
                      <a:pt x="108" y="4221"/>
                    </a:lnTo>
                    <a:lnTo>
                      <a:pt x="96" y="4195"/>
                    </a:lnTo>
                    <a:lnTo>
                      <a:pt x="86" y="4168"/>
                    </a:lnTo>
                    <a:lnTo>
                      <a:pt x="76" y="4141"/>
                    </a:lnTo>
                    <a:lnTo>
                      <a:pt x="68" y="4112"/>
                    </a:lnTo>
                    <a:lnTo>
                      <a:pt x="62" y="4084"/>
                    </a:lnTo>
                    <a:lnTo>
                      <a:pt x="56" y="4054"/>
                    </a:lnTo>
                    <a:lnTo>
                      <a:pt x="53" y="4024"/>
                    </a:lnTo>
                    <a:lnTo>
                      <a:pt x="51" y="3994"/>
                    </a:lnTo>
                    <a:lnTo>
                      <a:pt x="50" y="3964"/>
                    </a:lnTo>
                    <a:lnTo>
                      <a:pt x="51" y="3933"/>
                    </a:lnTo>
                    <a:lnTo>
                      <a:pt x="53" y="3903"/>
                    </a:lnTo>
                    <a:lnTo>
                      <a:pt x="56" y="3873"/>
                    </a:lnTo>
                    <a:lnTo>
                      <a:pt x="62" y="3844"/>
                    </a:lnTo>
                    <a:lnTo>
                      <a:pt x="68" y="3815"/>
                    </a:lnTo>
                    <a:lnTo>
                      <a:pt x="76" y="3786"/>
                    </a:lnTo>
                    <a:lnTo>
                      <a:pt x="86" y="3759"/>
                    </a:lnTo>
                    <a:lnTo>
                      <a:pt x="96" y="3733"/>
                    </a:lnTo>
                    <a:lnTo>
                      <a:pt x="108" y="3706"/>
                    </a:lnTo>
                    <a:lnTo>
                      <a:pt x="121" y="3680"/>
                    </a:lnTo>
                    <a:lnTo>
                      <a:pt x="135" y="3656"/>
                    </a:lnTo>
                    <a:lnTo>
                      <a:pt x="151" y="3631"/>
                    </a:lnTo>
                    <a:lnTo>
                      <a:pt x="167" y="3608"/>
                    </a:lnTo>
                    <a:lnTo>
                      <a:pt x="185" y="3585"/>
                    </a:lnTo>
                    <a:lnTo>
                      <a:pt x="204" y="3564"/>
                    </a:lnTo>
                    <a:lnTo>
                      <a:pt x="223" y="3543"/>
                    </a:lnTo>
                    <a:lnTo>
                      <a:pt x="244" y="3524"/>
                    </a:lnTo>
                    <a:lnTo>
                      <a:pt x="266" y="3505"/>
                    </a:lnTo>
                    <a:lnTo>
                      <a:pt x="288" y="3487"/>
                    </a:lnTo>
                    <a:lnTo>
                      <a:pt x="311" y="3471"/>
                    </a:lnTo>
                    <a:lnTo>
                      <a:pt x="336" y="3455"/>
                    </a:lnTo>
                    <a:lnTo>
                      <a:pt x="361" y="3441"/>
                    </a:lnTo>
                    <a:lnTo>
                      <a:pt x="386" y="3428"/>
                    </a:lnTo>
                    <a:lnTo>
                      <a:pt x="413" y="3416"/>
                    </a:lnTo>
                    <a:lnTo>
                      <a:pt x="439" y="3405"/>
                    </a:lnTo>
                    <a:lnTo>
                      <a:pt x="467" y="3396"/>
                    </a:lnTo>
                    <a:lnTo>
                      <a:pt x="495" y="3388"/>
                    </a:lnTo>
                    <a:lnTo>
                      <a:pt x="524" y="3382"/>
                    </a:lnTo>
                    <a:lnTo>
                      <a:pt x="554" y="3376"/>
                    </a:lnTo>
                    <a:lnTo>
                      <a:pt x="583" y="3372"/>
                    </a:lnTo>
                    <a:lnTo>
                      <a:pt x="613" y="3370"/>
                    </a:lnTo>
                    <a:lnTo>
                      <a:pt x="644" y="3370"/>
                    </a:lnTo>
                    <a:lnTo>
                      <a:pt x="675" y="3370"/>
                    </a:lnTo>
                    <a:lnTo>
                      <a:pt x="704" y="3372"/>
                    </a:lnTo>
                    <a:lnTo>
                      <a:pt x="734" y="3376"/>
                    </a:lnTo>
                    <a:lnTo>
                      <a:pt x="764" y="3382"/>
                    </a:lnTo>
                    <a:lnTo>
                      <a:pt x="792" y="3388"/>
                    </a:lnTo>
                    <a:lnTo>
                      <a:pt x="821" y="3396"/>
                    </a:lnTo>
                    <a:lnTo>
                      <a:pt x="848" y="3405"/>
                    </a:lnTo>
                    <a:lnTo>
                      <a:pt x="875" y="3416"/>
                    </a:lnTo>
                    <a:lnTo>
                      <a:pt x="901" y="3428"/>
                    </a:lnTo>
                    <a:lnTo>
                      <a:pt x="928" y="3441"/>
                    </a:lnTo>
                    <a:lnTo>
                      <a:pt x="952" y="3455"/>
                    </a:lnTo>
                    <a:lnTo>
                      <a:pt x="976" y="3471"/>
                    </a:lnTo>
                    <a:lnTo>
                      <a:pt x="999" y="3487"/>
                    </a:lnTo>
                    <a:lnTo>
                      <a:pt x="1022" y="3505"/>
                    </a:lnTo>
                    <a:lnTo>
                      <a:pt x="1043" y="3524"/>
                    </a:lnTo>
                    <a:lnTo>
                      <a:pt x="1064" y="3543"/>
                    </a:lnTo>
                    <a:lnTo>
                      <a:pt x="1084" y="3564"/>
                    </a:lnTo>
                    <a:lnTo>
                      <a:pt x="1103" y="3585"/>
                    </a:lnTo>
                    <a:lnTo>
                      <a:pt x="1120" y="3608"/>
                    </a:lnTo>
                    <a:lnTo>
                      <a:pt x="1137" y="3631"/>
                    </a:lnTo>
                    <a:lnTo>
                      <a:pt x="1152" y="3656"/>
                    </a:lnTo>
                    <a:lnTo>
                      <a:pt x="1166" y="3680"/>
                    </a:lnTo>
                    <a:lnTo>
                      <a:pt x="1180" y="3706"/>
                    </a:lnTo>
                    <a:lnTo>
                      <a:pt x="1192" y="3733"/>
                    </a:lnTo>
                    <a:lnTo>
                      <a:pt x="1203" y="3759"/>
                    </a:lnTo>
                    <a:lnTo>
                      <a:pt x="1211" y="3786"/>
                    </a:lnTo>
                    <a:lnTo>
                      <a:pt x="1219" y="3815"/>
                    </a:lnTo>
                    <a:lnTo>
                      <a:pt x="1226" y="3844"/>
                    </a:lnTo>
                    <a:lnTo>
                      <a:pt x="1231" y="3873"/>
                    </a:lnTo>
                    <a:lnTo>
                      <a:pt x="1236" y="3903"/>
                    </a:lnTo>
                    <a:lnTo>
                      <a:pt x="1238" y="3933"/>
                    </a:lnTo>
                    <a:lnTo>
                      <a:pt x="1238" y="3964"/>
                    </a:lnTo>
                    <a:close/>
                    <a:moveTo>
                      <a:pt x="2276" y="2224"/>
                    </a:moveTo>
                    <a:lnTo>
                      <a:pt x="2276" y="2224"/>
                    </a:lnTo>
                    <a:lnTo>
                      <a:pt x="2258" y="2265"/>
                    </a:lnTo>
                    <a:lnTo>
                      <a:pt x="2240" y="2308"/>
                    </a:lnTo>
                    <a:lnTo>
                      <a:pt x="2225" y="2352"/>
                    </a:lnTo>
                    <a:lnTo>
                      <a:pt x="2213" y="2398"/>
                    </a:lnTo>
                    <a:lnTo>
                      <a:pt x="2202" y="2445"/>
                    </a:lnTo>
                    <a:lnTo>
                      <a:pt x="2193" y="2494"/>
                    </a:lnTo>
                    <a:lnTo>
                      <a:pt x="2186" y="2544"/>
                    </a:lnTo>
                    <a:lnTo>
                      <a:pt x="2182" y="2597"/>
                    </a:lnTo>
                    <a:lnTo>
                      <a:pt x="2194" y="2575"/>
                    </a:lnTo>
                    <a:lnTo>
                      <a:pt x="2207" y="2553"/>
                    </a:lnTo>
                    <a:lnTo>
                      <a:pt x="2221" y="2532"/>
                    </a:lnTo>
                    <a:lnTo>
                      <a:pt x="2235" y="2513"/>
                    </a:lnTo>
                    <a:lnTo>
                      <a:pt x="2250" y="2494"/>
                    </a:lnTo>
                    <a:lnTo>
                      <a:pt x="2264" y="2475"/>
                    </a:lnTo>
                    <a:lnTo>
                      <a:pt x="2280" y="2458"/>
                    </a:lnTo>
                    <a:lnTo>
                      <a:pt x="2296" y="2441"/>
                    </a:lnTo>
                    <a:lnTo>
                      <a:pt x="2313" y="2425"/>
                    </a:lnTo>
                    <a:lnTo>
                      <a:pt x="2329" y="2408"/>
                    </a:lnTo>
                    <a:lnTo>
                      <a:pt x="2346" y="2394"/>
                    </a:lnTo>
                    <a:lnTo>
                      <a:pt x="2363" y="2379"/>
                    </a:lnTo>
                    <a:lnTo>
                      <a:pt x="2400" y="2352"/>
                    </a:lnTo>
                    <a:lnTo>
                      <a:pt x="2437" y="2327"/>
                    </a:lnTo>
                    <a:lnTo>
                      <a:pt x="2400" y="2301"/>
                    </a:lnTo>
                    <a:lnTo>
                      <a:pt x="2361" y="2276"/>
                    </a:lnTo>
                    <a:lnTo>
                      <a:pt x="2319" y="2251"/>
                    </a:lnTo>
                    <a:lnTo>
                      <a:pt x="2276" y="2224"/>
                    </a:lnTo>
                    <a:close/>
                    <a:moveTo>
                      <a:pt x="1641" y="3451"/>
                    </a:moveTo>
                    <a:lnTo>
                      <a:pt x="1641" y="3451"/>
                    </a:lnTo>
                    <a:lnTo>
                      <a:pt x="1613" y="3422"/>
                    </a:lnTo>
                    <a:lnTo>
                      <a:pt x="1588" y="3394"/>
                    </a:lnTo>
                    <a:lnTo>
                      <a:pt x="1564" y="3365"/>
                    </a:lnTo>
                    <a:lnTo>
                      <a:pt x="1542" y="3338"/>
                    </a:lnTo>
                    <a:lnTo>
                      <a:pt x="1521" y="3309"/>
                    </a:lnTo>
                    <a:lnTo>
                      <a:pt x="1502" y="3280"/>
                    </a:lnTo>
                    <a:lnTo>
                      <a:pt x="1484" y="3252"/>
                    </a:lnTo>
                    <a:lnTo>
                      <a:pt x="1468" y="3223"/>
                    </a:lnTo>
                    <a:lnTo>
                      <a:pt x="1454" y="3195"/>
                    </a:lnTo>
                    <a:lnTo>
                      <a:pt x="1440" y="3166"/>
                    </a:lnTo>
                    <a:lnTo>
                      <a:pt x="1429" y="3136"/>
                    </a:lnTo>
                    <a:lnTo>
                      <a:pt x="1418" y="3108"/>
                    </a:lnTo>
                    <a:lnTo>
                      <a:pt x="1408" y="3079"/>
                    </a:lnTo>
                    <a:lnTo>
                      <a:pt x="1401" y="3049"/>
                    </a:lnTo>
                    <a:lnTo>
                      <a:pt x="1393" y="3021"/>
                    </a:lnTo>
                    <a:lnTo>
                      <a:pt x="1387" y="2991"/>
                    </a:lnTo>
                    <a:lnTo>
                      <a:pt x="1382" y="2961"/>
                    </a:lnTo>
                    <a:lnTo>
                      <a:pt x="1378" y="2932"/>
                    </a:lnTo>
                    <a:lnTo>
                      <a:pt x="1374" y="2902"/>
                    </a:lnTo>
                    <a:lnTo>
                      <a:pt x="1372" y="2872"/>
                    </a:lnTo>
                    <a:lnTo>
                      <a:pt x="1370" y="2843"/>
                    </a:lnTo>
                    <a:lnTo>
                      <a:pt x="1369" y="2812"/>
                    </a:lnTo>
                    <a:lnTo>
                      <a:pt x="1369" y="2751"/>
                    </a:lnTo>
                    <a:lnTo>
                      <a:pt x="1371" y="2690"/>
                    </a:lnTo>
                    <a:lnTo>
                      <a:pt x="1374" y="2627"/>
                    </a:lnTo>
                    <a:lnTo>
                      <a:pt x="1379" y="2563"/>
                    </a:lnTo>
                    <a:lnTo>
                      <a:pt x="1384" y="2499"/>
                    </a:lnTo>
                    <a:lnTo>
                      <a:pt x="1396" y="2367"/>
                    </a:lnTo>
                    <a:lnTo>
                      <a:pt x="1402" y="2299"/>
                    </a:lnTo>
                    <a:lnTo>
                      <a:pt x="1405" y="2231"/>
                    </a:lnTo>
                    <a:lnTo>
                      <a:pt x="1408" y="2160"/>
                    </a:lnTo>
                    <a:lnTo>
                      <a:pt x="1409" y="2089"/>
                    </a:lnTo>
                    <a:lnTo>
                      <a:pt x="1408" y="2016"/>
                    </a:lnTo>
                    <a:lnTo>
                      <a:pt x="1406" y="1979"/>
                    </a:lnTo>
                    <a:lnTo>
                      <a:pt x="1404" y="1942"/>
                    </a:lnTo>
                    <a:lnTo>
                      <a:pt x="1401" y="1904"/>
                    </a:lnTo>
                    <a:lnTo>
                      <a:pt x="1396" y="1866"/>
                    </a:lnTo>
                    <a:lnTo>
                      <a:pt x="1391" y="1827"/>
                    </a:lnTo>
                    <a:lnTo>
                      <a:pt x="1385" y="1789"/>
                    </a:lnTo>
                    <a:lnTo>
                      <a:pt x="1378" y="1749"/>
                    </a:lnTo>
                    <a:lnTo>
                      <a:pt x="1370" y="1709"/>
                    </a:lnTo>
                    <a:lnTo>
                      <a:pt x="1360" y="1669"/>
                    </a:lnTo>
                    <a:lnTo>
                      <a:pt x="1350" y="1628"/>
                    </a:lnTo>
                    <a:lnTo>
                      <a:pt x="1338" y="1587"/>
                    </a:lnTo>
                    <a:lnTo>
                      <a:pt x="1325" y="1546"/>
                    </a:lnTo>
                    <a:lnTo>
                      <a:pt x="1310" y="1504"/>
                    </a:lnTo>
                    <a:lnTo>
                      <a:pt x="1295" y="1461"/>
                    </a:lnTo>
                    <a:lnTo>
                      <a:pt x="1277" y="1418"/>
                    </a:lnTo>
                    <a:lnTo>
                      <a:pt x="1259" y="1375"/>
                    </a:lnTo>
                    <a:lnTo>
                      <a:pt x="1238" y="1331"/>
                    </a:lnTo>
                    <a:lnTo>
                      <a:pt x="1216" y="1286"/>
                    </a:lnTo>
                    <a:lnTo>
                      <a:pt x="1230" y="1303"/>
                    </a:lnTo>
                    <a:lnTo>
                      <a:pt x="1244" y="1321"/>
                    </a:lnTo>
                    <a:lnTo>
                      <a:pt x="1261" y="1339"/>
                    </a:lnTo>
                    <a:lnTo>
                      <a:pt x="1277" y="1356"/>
                    </a:lnTo>
                    <a:lnTo>
                      <a:pt x="1296" y="1374"/>
                    </a:lnTo>
                    <a:lnTo>
                      <a:pt x="1315" y="1391"/>
                    </a:lnTo>
                    <a:lnTo>
                      <a:pt x="1356" y="1426"/>
                    </a:lnTo>
                    <a:lnTo>
                      <a:pt x="1401" y="1461"/>
                    </a:lnTo>
                    <a:lnTo>
                      <a:pt x="1449" y="1495"/>
                    </a:lnTo>
                    <a:lnTo>
                      <a:pt x="1500" y="1530"/>
                    </a:lnTo>
                    <a:lnTo>
                      <a:pt x="1554" y="1564"/>
                    </a:lnTo>
                    <a:lnTo>
                      <a:pt x="1610" y="1598"/>
                    </a:lnTo>
                    <a:lnTo>
                      <a:pt x="1668" y="1632"/>
                    </a:lnTo>
                    <a:lnTo>
                      <a:pt x="1727" y="1667"/>
                    </a:lnTo>
                    <a:lnTo>
                      <a:pt x="1789" y="1701"/>
                    </a:lnTo>
                    <a:lnTo>
                      <a:pt x="1913" y="1769"/>
                    </a:lnTo>
                    <a:lnTo>
                      <a:pt x="2039" y="1836"/>
                    </a:lnTo>
                    <a:lnTo>
                      <a:pt x="2164" y="1903"/>
                    </a:lnTo>
                    <a:lnTo>
                      <a:pt x="2285" y="1970"/>
                    </a:lnTo>
                    <a:lnTo>
                      <a:pt x="2344" y="2003"/>
                    </a:lnTo>
                    <a:lnTo>
                      <a:pt x="2400" y="2036"/>
                    </a:lnTo>
                    <a:lnTo>
                      <a:pt x="2454" y="2069"/>
                    </a:lnTo>
                    <a:lnTo>
                      <a:pt x="2504" y="2101"/>
                    </a:lnTo>
                    <a:lnTo>
                      <a:pt x="2553" y="2134"/>
                    </a:lnTo>
                    <a:lnTo>
                      <a:pt x="2598" y="2167"/>
                    </a:lnTo>
                    <a:lnTo>
                      <a:pt x="2640" y="2199"/>
                    </a:lnTo>
                    <a:lnTo>
                      <a:pt x="2677" y="2232"/>
                    </a:lnTo>
                    <a:lnTo>
                      <a:pt x="2695" y="2247"/>
                    </a:lnTo>
                    <a:lnTo>
                      <a:pt x="2711" y="2264"/>
                    </a:lnTo>
                    <a:lnTo>
                      <a:pt x="2725" y="2279"/>
                    </a:lnTo>
                    <a:lnTo>
                      <a:pt x="2740" y="2296"/>
                    </a:lnTo>
                    <a:lnTo>
                      <a:pt x="2752" y="2311"/>
                    </a:lnTo>
                    <a:lnTo>
                      <a:pt x="2763" y="2328"/>
                    </a:lnTo>
                    <a:lnTo>
                      <a:pt x="2774" y="2343"/>
                    </a:lnTo>
                    <a:lnTo>
                      <a:pt x="2781" y="2360"/>
                    </a:lnTo>
                    <a:lnTo>
                      <a:pt x="2775" y="2318"/>
                    </a:lnTo>
                    <a:lnTo>
                      <a:pt x="2767" y="2276"/>
                    </a:lnTo>
                    <a:lnTo>
                      <a:pt x="2759" y="2236"/>
                    </a:lnTo>
                    <a:lnTo>
                      <a:pt x="2750" y="2197"/>
                    </a:lnTo>
                    <a:lnTo>
                      <a:pt x="2740" y="2159"/>
                    </a:lnTo>
                    <a:lnTo>
                      <a:pt x="2729" y="2122"/>
                    </a:lnTo>
                    <a:lnTo>
                      <a:pt x="2718" y="2086"/>
                    </a:lnTo>
                    <a:lnTo>
                      <a:pt x="2706" y="2050"/>
                    </a:lnTo>
                    <a:lnTo>
                      <a:pt x="2692" y="2016"/>
                    </a:lnTo>
                    <a:lnTo>
                      <a:pt x="2678" y="1983"/>
                    </a:lnTo>
                    <a:lnTo>
                      <a:pt x="2664" y="1950"/>
                    </a:lnTo>
                    <a:lnTo>
                      <a:pt x="2648" y="1918"/>
                    </a:lnTo>
                    <a:lnTo>
                      <a:pt x="2633" y="1888"/>
                    </a:lnTo>
                    <a:lnTo>
                      <a:pt x="2616" y="1858"/>
                    </a:lnTo>
                    <a:lnTo>
                      <a:pt x="2599" y="1828"/>
                    </a:lnTo>
                    <a:lnTo>
                      <a:pt x="2581" y="1800"/>
                    </a:lnTo>
                    <a:lnTo>
                      <a:pt x="2563" y="1772"/>
                    </a:lnTo>
                    <a:lnTo>
                      <a:pt x="2544" y="1746"/>
                    </a:lnTo>
                    <a:lnTo>
                      <a:pt x="2524" y="1719"/>
                    </a:lnTo>
                    <a:lnTo>
                      <a:pt x="2504" y="1694"/>
                    </a:lnTo>
                    <a:lnTo>
                      <a:pt x="2483" y="1670"/>
                    </a:lnTo>
                    <a:lnTo>
                      <a:pt x="2461" y="1646"/>
                    </a:lnTo>
                    <a:lnTo>
                      <a:pt x="2440" y="1623"/>
                    </a:lnTo>
                    <a:lnTo>
                      <a:pt x="2417" y="1601"/>
                    </a:lnTo>
                    <a:lnTo>
                      <a:pt x="2395" y="1579"/>
                    </a:lnTo>
                    <a:lnTo>
                      <a:pt x="2372" y="1558"/>
                    </a:lnTo>
                    <a:lnTo>
                      <a:pt x="2348" y="1537"/>
                    </a:lnTo>
                    <a:lnTo>
                      <a:pt x="2324" y="1517"/>
                    </a:lnTo>
                    <a:lnTo>
                      <a:pt x="2300" y="1497"/>
                    </a:lnTo>
                    <a:lnTo>
                      <a:pt x="2274" y="1479"/>
                    </a:lnTo>
                    <a:lnTo>
                      <a:pt x="2249" y="1461"/>
                    </a:lnTo>
                    <a:lnTo>
                      <a:pt x="2224" y="1443"/>
                    </a:lnTo>
                    <a:lnTo>
                      <a:pt x="2171" y="1410"/>
                    </a:lnTo>
                    <a:lnTo>
                      <a:pt x="2117" y="1379"/>
                    </a:lnTo>
                    <a:lnTo>
                      <a:pt x="2062" y="1350"/>
                    </a:lnTo>
                    <a:lnTo>
                      <a:pt x="2006" y="1323"/>
                    </a:lnTo>
                    <a:lnTo>
                      <a:pt x="1949" y="1298"/>
                    </a:lnTo>
                    <a:lnTo>
                      <a:pt x="1891" y="1274"/>
                    </a:lnTo>
                    <a:lnTo>
                      <a:pt x="1833" y="1252"/>
                    </a:lnTo>
                    <a:lnTo>
                      <a:pt x="1774" y="1231"/>
                    </a:lnTo>
                    <a:lnTo>
                      <a:pt x="1714" y="1211"/>
                    </a:lnTo>
                    <a:lnTo>
                      <a:pt x="1654" y="1193"/>
                    </a:lnTo>
                    <a:lnTo>
                      <a:pt x="1594" y="1176"/>
                    </a:lnTo>
                    <a:lnTo>
                      <a:pt x="1534" y="1159"/>
                    </a:lnTo>
                    <a:lnTo>
                      <a:pt x="1474" y="1145"/>
                    </a:lnTo>
                    <a:lnTo>
                      <a:pt x="1414" y="1130"/>
                    </a:lnTo>
                    <a:lnTo>
                      <a:pt x="1296" y="1103"/>
                    </a:lnTo>
                    <a:lnTo>
                      <a:pt x="1346" y="1112"/>
                    </a:lnTo>
                    <a:lnTo>
                      <a:pt x="1393" y="1120"/>
                    </a:lnTo>
                    <a:lnTo>
                      <a:pt x="1440" y="1127"/>
                    </a:lnTo>
                    <a:lnTo>
                      <a:pt x="1487" y="1133"/>
                    </a:lnTo>
                    <a:lnTo>
                      <a:pt x="1532" y="1138"/>
                    </a:lnTo>
                    <a:lnTo>
                      <a:pt x="1575" y="1142"/>
                    </a:lnTo>
                    <a:lnTo>
                      <a:pt x="1617" y="1145"/>
                    </a:lnTo>
                    <a:lnTo>
                      <a:pt x="1659" y="1147"/>
                    </a:lnTo>
                    <a:lnTo>
                      <a:pt x="1699" y="1148"/>
                    </a:lnTo>
                    <a:lnTo>
                      <a:pt x="1738" y="1149"/>
                    </a:lnTo>
                    <a:lnTo>
                      <a:pt x="1777" y="1149"/>
                    </a:lnTo>
                    <a:lnTo>
                      <a:pt x="1814" y="1148"/>
                    </a:lnTo>
                    <a:lnTo>
                      <a:pt x="1851" y="1146"/>
                    </a:lnTo>
                    <a:lnTo>
                      <a:pt x="1887" y="1144"/>
                    </a:lnTo>
                    <a:lnTo>
                      <a:pt x="1921" y="1142"/>
                    </a:lnTo>
                    <a:lnTo>
                      <a:pt x="1955" y="1137"/>
                    </a:lnTo>
                    <a:lnTo>
                      <a:pt x="2021" y="1129"/>
                    </a:lnTo>
                    <a:lnTo>
                      <a:pt x="2083" y="1119"/>
                    </a:lnTo>
                    <a:lnTo>
                      <a:pt x="2142" y="1105"/>
                    </a:lnTo>
                    <a:lnTo>
                      <a:pt x="2199" y="1092"/>
                    </a:lnTo>
                    <a:lnTo>
                      <a:pt x="2253" y="1077"/>
                    </a:lnTo>
                    <a:lnTo>
                      <a:pt x="2306" y="1061"/>
                    </a:lnTo>
                    <a:lnTo>
                      <a:pt x="2357" y="1045"/>
                    </a:lnTo>
                    <a:lnTo>
                      <a:pt x="2405" y="1028"/>
                    </a:lnTo>
                    <a:lnTo>
                      <a:pt x="2498" y="997"/>
                    </a:lnTo>
                    <a:lnTo>
                      <a:pt x="2543" y="981"/>
                    </a:lnTo>
                    <a:lnTo>
                      <a:pt x="2586" y="967"/>
                    </a:lnTo>
                    <a:lnTo>
                      <a:pt x="2630" y="954"/>
                    </a:lnTo>
                    <a:lnTo>
                      <a:pt x="2671" y="943"/>
                    </a:lnTo>
                    <a:lnTo>
                      <a:pt x="2714" y="933"/>
                    </a:lnTo>
                    <a:lnTo>
                      <a:pt x="2757" y="925"/>
                    </a:lnTo>
                    <a:lnTo>
                      <a:pt x="2800" y="920"/>
                    </a:lnTo>
                    <a:lnTo>
                      <a:pt x="2821" y="917"/>
                    </a:lnTo>
                    <a:lnTo>
                      <a:pt x="2843" y="917"/>
                    </a:lnTo>
                    <a:lnTo>
                      <a:pt x="2865" y="916"/>
                    </a:lnTo>
                    <a:lnTo>
                      <a:pt x="2887" y="917"/>
                    </a:lnTo>
                    <a:lnTo>
                      <a:pt x="2909" y="918"/>
                    </a:lnTo>
                    <a:lnTo>
                      <a:pt x="2932" y="921"/>
                    </a:lnTo>
                    <a:lnTo>
                      <a:pt x="2955" y="924"/>
                    </a:lnTo>
                    <a:lnTo>
                      <a:pt x="2978" y="928"/>
                    </a:lnTo>
                    <a:lnTo>
                      <a:pt x="3002" y="933"/>
                    </a:lnTo>
                    <a:lnTo>
                      <a:pt x="3026" y="939"/>
                    </a:lnTo>
                    <a:lnTo>
                      <a:pt x="3050" y="946"/>
                    </a:lnTo>
                    <a:lnTo>
                      <a:pt x="3074" y="954"/>
                    </a:lnTo>
                    <a:lnTo>
                      <a:pt x="3099" y="964"/>
                    </a:lnTo>
                    <a:lnTo>
                      <a:pt x="3126" y="973"/>
                    </a:lnTo>
                    <a:lnTo>
                      <a:pt x="3107" y="955"/>
                    </a:lnTo>
                    <a:lnTo>
                      <a:pt x="3088" y="937"/>
                    </a:lnTo>
                    <a:lnTo>
                      <a:pt x="3069" y="920"/>
                    </a:lnTo>
                    <a:lnTo>
                      <a:pt x="3049" y="902"/>
                    </a:lnTo>
                    <a:lnTo>
                      <a:pt x="3028" y="885"/>
                    </a:lnTo>
                    <a:lnTo>
                      <a:pt x="3006" y="869"/>
                    </a:lnTo>
                    <a:lnTo>
                      <a:pt x="2984" y="854"/>
                    </a:lnTo>
                    <a:lnTo>
                      <a:pt x="2961" y="839"/>
                    </a:lnTo>
                    <a:lnTo>
                      <a:pt x="2938" y="824"/>
                    </a:lnTo>
                    <a:lnTo>
                      <a:pt x="2914" y="811"/>
                    </a:lnTo>
                    <a:lnTo>
                      <a:pt x="2889" y="797"/>
                    </a:lnTo>
                    <a:lnTo>
                      <a:pt x="2864" y="784"/>
                    </a:lnTo>
                    <a:lnTo>
                      <a:pt x="2839" y="772"/>
                    </a:lnTo>
                    <a:lnTo>
                      <a:pt x="2813" y="760"/>
                    </a:lnTo>
                    <a:lnTo>
                      <a:pt x="2786" y="749"/>
                    </a:lnTo>
                    <a:lnTo>
                      <a:pt x="2759" y="739"/>
                    </a:lnTo>
                    <a:lnTo>
                      <a:pt x="2732" y="729"/>
                    </a:lnTo>
                    <a:lnTo>
                      <a:pt x="2704" y="719"/>
                    </a:lnTo>
                    <a:lnTo>
                      <a:pt x="2676" y="711"/>
                    </a:lnTo>
                    <a:lnTo>
                      <a:pt x="2647" y="703"/>
                    </a:lnTo>
                    <a:lnTo>
                      <a:pt x="2588" y="687"/>
                    </a:lnTo>
                    <a:lnTo>
                      <a:pt x="2528" y="675"/>
                    </a:lnTo>
                    <a:lnTo>
                      <a:pt x="2467" y="665"/>
                    </a:lnTo>
                    <a:lnTo>
                      <a:pt x="2404" y="658"/>
                    </a:lnTo>
                    <a:lnTo>
                      <a:pt x="2341" y="652"/>
                    </a:lnTo>
                    <a:lnTo>
                      <a:pt x="2276" y="650"/>
                    </a:lnTo>
                    <a:lnTo>
                      <a:pt x="2212" y="650"/>
                    </a:lnTo>
                    <a:lnTo>
                      <a:pt x="2146" y="652"/>
                    </a:lnTo>
                    <a:lnTo>
                      <a:pt x="2078" y="657"/>
                    </a:lnTo>
                    <a:lnTo>
                      <a:pt x="2012" y="664"/>
                    </a:lnTo>
                    <a:lnTo>
                      <a:pt x="1945" y="674"/>
                    </a:lnTo>
                    <a:lnTo>
                      <a:pt x="1878" y="686"/>
                    </a:lnTo>
                    <a:lnTo>
                      <a:pt x="1811" y="702"/>
                    </a:lnTo>
                    <a:lnTo>
                      <a:pt x="1744" y="719"/>
                    </a:lnTo>
                    <a:lnTo>
                      <a:pt x="1710" y="729"/>
                    </a:lnTo>
                    <a:lnTo>
                      <a:pt x="1677" y="740"/>
                    </a:lnTo>
                    <a:lnTo>
                      <a:pt x="1644" y="751"/>
                    </a:lnTo>
                    <a:lnTo>
                      <a:pt x="1611" y="763"/>
                    </a:lnTo>
                    <a:lnTo>
                      <a:pt x="1578" y="777"/>
                    </a:lnTo>
                    <a:lnTo>
                      <a:pt x="1545" y="790"/>
                    </a:lnTo>
                    <a:lnTo>
                      <a:pt x="1512" y="804"/>
                    </a:lnTo>
                    <a:lnTo>
                      <a:pt x="1480" y="818"/>
                    </a:lnTo>
                    <a:lnTo>
                      <a:pt x="1447" y="834"/>
                    </a:lnTo>
                    <a:lnTo>
                      <a:pt x="1415" y="849"/>
                    </a:lnTo>
                    <a:lnTo>
                      <a:pt x="1383" y="867"/>
                    </a:lnTo>
                    <a:lnTo>
                      <a:pt x="1351" y="884"/>
                    </a:lnTo>
                    <a:lnTo>
                      <a:pt x="1320" y="902"/>
                    </a:lnTo>
                    <a:lnTo>
                      <a:pt x="1290" y="921"/>
                    </a:lnTo>
                    <a:lnTo>
                      <a:pt x="1259" y="940"/>
                    </a:lnTo>
                    <a:lnTo>
                      <a:pt x="1228" y="961"/>
                    </a:lnTo>
                    <a:lnTo>
                      <a:pt x="1264" y="926"/>
                    </a:lnTo>
                    <a:lnTo>
                      <a:pt x="1302" y="893"/>
                    </a:lnTo>
                    <a:lnTo>
                      <a:pt x="1340" y="862"/>
                    </a:lnTo>
                    <a:lnTo>
                      <a:pt x="1380" y="833"/>
                    </a:lnTo>
                    <a:lnTo>
                      <a:pt x="1422" y="804"/>
                    </a:lnTo>
                    <a:lnTo>
                      <a:pt x="1463" y="778"/>
                    </a:lnTo>
                    <a:lnTo>
                      <a:pt x="1507" y="752"/>
                    </a:lnTo>
                    <a:lnTo>
                      <a:pt x="1551" y="727"/>
                    </a:lnTo>
                    <a:lnTo>
                      <a:pt x="1595" y="704"/>
                    </a:lnTo>
                    <a:lnTo>
                      <a:pt x="1642" y="681"/>
                    </a:lnTo>
                    <a:lnTo>
                      <a:pt x="1733" y="636"/>
                    </a:lnTo>
                    <a:lnTo>
                      <a:pt x="1918" y="550"/>
                    </a:lnTo>
                    <a:lnTo>
                      <a:pt x="2008" y="506"/>
                    </a:lnTo>
                    <a:lnTo>
                      <a:pt x="2053" y="483"/>
                    </a:lnTo>
                    <a:lnTo>
                      <a:pt x="2097" y="460"/>
                    </a:lnTo>
                    <a:lnTo>
                      <a:pt x="2140" y="437"/>
                    </a:lnTo>
                    <a:lnTo>
                      <a:pt x="2182" y="411"/>
                    </a:lnTo>
                    <a:lnTo>
                      <a:pt x="2223" y="385"/>
                    </a:lnTo>
                    <a:lnTo>
                      <a:pt x="2262" y="358"/>
                    </a:lnTo>
                    <a:lnTo>
                      <a:pt x="2301" y="330"/>
                    </a:lnTo>
                    <a:lnTo>
                      <a:pt x="2337" y="300"/>
                    </a:lnTo>
                    <a:lnTo>
                      <a:pt x="2372" y="268"/>
                    </a:lnTo>
                    <a:lnTo>
                      <a:pt x="2406" y="235"/>
                    </a:lnTo>
                    <a:lnTo>
                      <a:pt x="2422" y="218"/>
                    </a:lnTo>
                    <a:lnTo>
                      <a:pt x="2438" y="200"/>
                    </a:lnTo>
                    <a:lnTo>
                      <a:pt x="2453" y="181"/>
                    </a:lnTo>
                    <a:lnTo>
                      <a:pt x="2468" y="163"/>
                    </a:lnTo>
                    <a:lnTo>
                      <a:pt x="2481" y="144"/>
                    </a:lnTo>
                    <a:lnTo>
                      <a:pt x="2495" y="124"/>
                    </a:lnTo>
                    <a:lnTo>
                      <a:pt x="2508" y="103"/>
                    </a:lnTo>
                    <a:lnTo>
                      <a:pt x="2521" y="82"/>
                    </a:lnTo>
                    <a:lnTo>
                      <a:pt x="2491" y="77"/>
                    </a:lnTo>
                    <a:lnTo>
                      <a:pt x="2461" y="74"/>
                    </a:lnTo>
                    <a:lnTo>
                      <a:pt x="2433" y="70"/>
                    </a:lnTo>
                    <a:lnTo>
                      <a:pt x="2403" y="68"/>
                    </a:lnTo>
                    <a:lnTo>
                      <a:pt x="2373" y="66"/>
                    </a:lnTo>
                    <a:lnTo>
                      <a:pt x="2345" y="66"/>
                    </a:lnTo>
                    <a:lnTo>
                      <a:pt x="2315" y="66"/>
                    </a:lnTo>
                    <a:lnTo>
                      <a:pt x="2286" y="67"/>
                    </a:lnTo>
                    <a:lnTo>
                      <a:pt x="2258" y="68"/>
                    </a:lnTo>
                    <a:lnTo>
                      <a:pt x="2229" y="70"/>
                    </a:lnTo>
                    <a:lnTo>
                      <a:pt x="2201" y="74"/>
                    </a:lnTo>
                    <a:lnTo>
                      <a:pt x="2172" y="78"/>
                    </a:lnTo>
                    <a:lnTo>
                      <a:pt x="2143" y="82"/>
                    </a:lnTo>
                    <a:lnTo>
                      <a:pt x="2115" y="88"/>
                    </a:lnTo>
                    <a:lnTo>
                      <a:pt x="2087" y="93"/>
                    </a:lnTo>
                    <a:lnTo>
                      <a:pt x="2059" y="101"/>
                    </a:lnTo>
                    <a:lnTo>
                      <a:pt x="2031" y="108"/>
                    </a:lnTo>
                    <a:lnTo>
                      <a:pt x="2004" y="116"/>
                    </a:lnTo>
                    <a:lnTo>
                      <a:pt x="1977" y="125"/>
                    </a:lnTo>
                    <a:lnTo>
                      <a:pt x="1950" y="134"/>
                    </a:lnTo>
                    <a:lnTo>
                      <a:pt x="1897" y="155"/>
                    </a:lnTo>
                    <a:lnTo>
                      <a:pt x="1844" y="177"/>
                    </a:lnTo>
                    <a:lnTo>
                      <a:pt x="1793" y="202"/>
                    </a:lnTo>
                    <a:lnTo>
                      <a:pt x="1743" y="230"/>
                    </a:lnTo>
                    <a:lnTo>
                      <a:pt x="1694" y="258"/>
                    </a:lnTo>
                    <a:lnTo>
                      <a:pt x="1647" y="289"/>
                    </a:lnTo>
                    <a:lnTo>
                      <a:pt x="1601" y="322"/>
                    </a:lnTo>
                    <a:lnTo>
                      <a:pt x="1557" y="357"/>
                    </a:lnTo>
                    <a:lnTo>
                      <a:pt x="1515" y="393"/>
                    </a:lnTo>
                    <a:lnTo>
                      <a:pt x="1473" y="430"/>
                    </a:lnTo>
                    <a:lnTo>
                      <a:pt x="1435" y="468"/>
                    </a:lnTo>
                    <a:lnTo>
                      <a:pt x="1397" y="509"/>
                    </a:lnTo>
                    <a:lnTo>
                      <a:pt x="1362" y="550"/>
                    </a:lnTo>
                    <a:lnTo>
                      <a:pt x="1329" y="592"/>
                    </a:lnTo>
                    <a:lnTo>
                      <a:pt x="1298" y="635"/>
                    </a:lnTo>
                    <a:lnTo>
                      <a:pt x="1270" y="679"/>
                    </a:lnTo>
                    <a:lnTo>
                      <a:pt x="1243" y="723"/>
                    </a:lnTo>
                    <a:lnTo>
                      <a:pt x="1220" y="767"/>
                    </a:lnTo>
                    <a:lnTo>
                      <a:pt x="1199" y="813"/>
                    </a:lnTo>
                    <a:lnTo>
                      <a:pt x="1181" y="858"/>
                    </a:lnTo>
                    <a:lnTo>
                      <a:pt x="1164" y="903"/>
                    </a:lnTo>
                    <a:lnTo>
                      <a:pt x="1158" y="926"/>
                    </a:lnTo>
                    <a:lnTo>
                      <a:pt x="1151" y="949"/>
                    </a:lnTo>
                    <a:lnTo>
                      <a:pt x="1154" y="920"/>
                    </a:lnTo>
                    <a:lnTo>
                      <a:pt x="1155" y="890"/>
                    </a:lnTo>
                    <a:lnTo>
                      <a:pt x="1156" y="858"/>
                    </a:lnTo>
                    <a:lnTo>
                      <a:pt x="1158" y="826"/>
                    </a:lnTo>
                    <a:lnTo>
                      <a:pt x="1156" y="761"/>
                    </a:lnTo>
                    <a:lnTo>
                      <a:pt x="1153" y="694"/>
                    </a:lnTo>
                    <a:lnTo>
                      <a:pt x="1147" y="558"/>
                    </a:lnTo>
                    <a:lnTo>
                      <a:pt x="1145" y="489"/>
                    </a:lnTo>
                    <a:lnTo>
                      <a:pt x="1145" y="455"/>
                    </a:lnTo>
                    <a:lnTo>
                      <a:pt x="1145" y="421"/>
                    </a:lnTo>
                    <a:lnTo>
                      <a:pt x="1147" y="388"/>
                    </a:lnTo>
                    <a:lnTo>
                      <a:pt x="1149" y="356"/>
                    </a:lnTo>
                    <a:lnTo>
                      <a:pt x="1152" y="323"/>
                    </a:lnTo>
                    <a:lnTo>
                      <a:pt x="1156" y="292"/>
                    </a:lnTo>
                    <a:lnTo>
                      <a:pt x="1162" y="262"/>
                    </a:lnTo>
                    <a:lnTo>
                      <a:pt x="1169" y="232"/>
                    </a:lnTo>
                    <a:lnTo>
                      <a:pt x="1176" y="203"/>
                    </a:lnTo>
                    <a:lnTo>
                      <a:pt x="1186" y="176"/>
                    </a:lnTo>
                    <a:lnTo>
                      <a:pt x="1197" y="148"/>
                    </a:lnTo>
                    <a:lnTo>
                      <a:pt x="1211" y="123"/>
                    </a:lnTo>
                    <a:lnTo>
                      <a:pt x="1226" y="99"/>
                    </a:lnTo>
                    <a:lnTo>
                      <a:pt x="1243" y="76"/>
                    </a:lnTo>
                    <a:lnTo>
                      <a:pt x="1253" y="65"/>
                    </a:lnTo>
                    <a:lnTo>
                      <a:pt x="1263" y="55"/>
                    </a:lnTo>
                    <a:lnTo>
                      <a:pt x="1273" y="45"/>
                    </a:lnTo>
                    <a:lnTo>
                      <a:pt x="1284" y="35"/>
                    </a:lnTo>
                    <a:lnTo>
                      <a:pt x="1296" y="25"/>
                    </a:lnTo>
                    <a:lnTo>
                      <a:pt x="1308" y="16"/>
                    </a:lnTo>
                    <a:lnTo>
                      <a:pt x="1321" y="8"/>
                    </a:lnTo>
                    <a:lnTo>
                      <a:pt x="1335" y="0"/>
                    </a:lnTo>
                    <a:lnTo>
                      <a:pt x="1314" y="1"/>
                    </a:lnTo>
                    <a:lnTo>
                      <a:pt x="1292" y="3"/>
                    </a:lnTo>
                    <a:lnTo>
                      <a:pt x="1271" y="6"/>
                    </a:lnTo>
                    <a:lnTo>
                      <a:pt x="1251" y="10"/>
                    </a:lnTo>
                    <a:lnTo>
                      <a:pt x="1231" y="15"/>
                    </a:lnTo>
                    <a:lnTo>
                      <a:pt x="1211" y="21"/>
                    </a:lnTo>
                    <a:lnTo>
                      <a:pt x="1192" y="27"/>
                    </a:lnTo>
                    <a:lnTo>
                      <a:pt x="1173" y="34"/>
                    </a:lnTo>
                    <a:lnTo>
                      <a:pt x="1155" y="42"/>
                    </a:lnTo>
                    <a:lnTo>
                      <a:pt x="1137" y="50"/>
                    </a:lnTo>
                    <a:lnTo>
                      <a:pt x="1119" y="60"/>
                    </a:lnTo>
                    <a:lnTo>
                      <a:pt x="1103" y="70"/>
                    </a:lnTo>
                    <a:lnTo>
                      <a:pt x="1086" y="81"/>
                    </a:lnTo>
                    <a:lnTo>
                      <a:pt x="1070" y="92"/>
                    </a:lnTo>
                    <a:lnTo>
                      <a:pt x="1054" y="105"/>
                    </a:lnTo>
                    <a:lnTo>
                      <a:pt x="1039" y="118"/>
                    </a:lnTo>
                    <a:lnTo>
                      <a:pt x="1023" y="131"/>
                    </a:lnTo>
                    <a:lnTo>
                      <a:pt x="1009" y="145"/>
                    </a:lnTo>
                    <a:lnTo>
                      <a:pt x="995" y="159"/>
                    </a:lnTo>
                    <a:lnTo>
                      <a:pt x="982" y="174"/>
                    </a:lnTo>
                    <a:lnTo>
                      <a:pt x="968" y="189"/>
                    </a:lnTo>
                    <a:lnTo>
                      <a:pt x="956" y="206"/>
                    </a:lnTo>
                    <a:lnTo>
                      <a:pt x="932" y="239"/>
                    </a:lnTo>
                    <a:lnTo>
                      <a:pt x="910" y="273"/>
                    </a:lnTo>
                    <a:lnTo>
                      <a:pt x="890" y="309"/>
                    </a:lnTo>
                    <a:lnTo>
                      <a:pt x="873" y="346"/>
                    </a:lnTo>
                    <a:lnTo>
                      <a:pt x="857" y="385"/>
                    </a:lnTo>
                    <a:lnTo>
                      <a:pt x="843" y="424"/>
                    </a:lnTo>
                    <a:lnTo>
                      <a:pt x="832" y="464"/>
                    </a:lnTo>
                    <a:lnTo>
                      <a:pt x="822" y="505"/>
                    </a:lnTo>
                    <a:lnTo>
                      <a:pt x="814" y="545"/>
                    </a:lnTo>
                    <a:lnTo>
                      <a:pt x="809" y="586"/>
                    </a:lnTo>
                    <a:lnTo>
                      <a:pt x="805" y="627"/>
                    </a:lnTo>
                    <a:lnTo>
                      <a:pt x="805" y="666"/>
                    </a:lnTo>
                    <a:lnTo>
                      <a:pt x="807" y="707"/>
                    </a:lnTo>
                    <a:lnTo>
                      <a:pt x="810" y="746"/>
                    </a:lnTo>
                    <a:lnTo>
                      <a:pt x="816" y="784"/>
                    </a:lnTo>
                    <a:lnTo>
                      <a:pt x="824" y="822"/>
                    </a:lnTo>
                    <a:lnTo>
                      <a:pt x="830" y="840"/>
                    </a:lnTo>
                    <a:lnTo>
                      <a:pt x="835" y="858"/>
                    </a:lnTo>
                    <a:lnTo>
                      <a:pt x="842" y="876"/>
                    </a:lnTo>
                    <a:lnTo>
                      <a:pt x="848" y="893"/>
                    </a:lnTo>
                    <a:lnTo>
                      <a:pt x="856" y="911"/>
                    </a:lnTo>
                    <a:lnTo>
                      <a:pt x="864" y="927"/>
                    </a:lnTo>
                    <a:lnTo>
                      <a:pt x="873" y="943"/>
                    </a:lnTo>
                    <a:lnTo>
                      <a:pt x="882" y="958"/>
                    </a:lnTo>
                    <a:lnTo>
                      <a:pt x="892" y="973"/>
                    </a:lnTo>
                    <a:lnTo>
                      <a:pt x="902" y="988"/>
                    </a:lnTo>
                    <a:lnTo>
                      <a:pt x="881" y="979"/>
                    </a:lnTo>
                    <a:lnTo>
                      <a:pt x="862" y="970"/>
                    </a:lnTo>
                    <a:lnTo>
                      <a:pt x="841" y="962"/>
                    </a:lnTo>
                    <a:lnTo>
                      <a:pt x="820" y="957"/>
                    </a:lnTo>
                    <a:lnTo>
                      <a:pt x="800" y="951"/>
                    </a:lnTo>
                    <a:lnTo>
                      <a:pt x="779" y="947"/>
                    </a:lnTo>
                    <a:lnTo>
                      <a:pt x="759" y="943"/>
                    </a:lnTo>
                    <a:lnTo>
                      <a:pt x="739" y="940"/>
                    </a:lnTo>
                    <a:lnTo>
                      <a:pt x="720" y="938"/>
                    </a:lnTo>
                    <a:lnTo>
                      <a:pt x="700" y="938"/>
                    </a:lnTo>
                    <a:lnTo>
                      <a:pt x="680" y="937"/>
                    </a:lnTo>
                    <a:lnTo>
                      <a:pt x="660" y="938"/>
                    </a:lnTo>
                    <a:lnTo>
                      <a:pt x="640" y="940"/>
                    </a:lnTo>
                    <a:lnTo>
                      <a:pt x="622" y="943"/>
                    </a:lnTo>
                    <a:lnTo>
                      <a:pt x="603" y="946"/>
                    </a:lnTo>
                    <a:lnTo>
                      <a:pt x="584" y="949"/>
                    </a:lnTo>
                    <a:lnTo>
                      <a:pt x="566" y="954"/>
                    </a:lnTo>
                    <a:lnTo>
                      <a:pt x="547" y="959"/>
                    </a:lnTo>
                    <a:lnTo>
                      <a:pt x="528" y="966"/>
                    </a:lnTo>
                    <a:lnTo>
                      <a:pt x="511" y="972"/>
                    </a:lnTo>
                    <a:lnTo>
                      <a:pt x="493" y="979"/>
                    </a:lnTo>
                    <a:lnTo>
                      <a:pt x="475" y="988"/>
                    </a:lnTo>
                    <a:lnTo>
                      <a:pt x="440" y="1005"/>
                    </a:lnTo>
                    <a:lnTo>
                      <a:pt x="407" y="1025"/>
                    </a:lnTo>
                    <a:lnTo>
                      <a:pt x="375" y="1047"/>
                    </a:lnTo>
                    <a:lnTo>
                      <a:pt x="343" y="1071"/>
                    </a:lnTo>
                    <a:lnTo>
                      <a:pt x="314" y="1098"/>
                    </a:lnTo>
                    <a:lnTo>
                      <a:pt x="285" y="1125"/>
                    </a:lnTo>
                    <a:lnTo>
                      <a:pt x="259" y="1154"/>
                    </a:lnTo>
                    <a:lnTo>
                      <a:pt x="232" y="1185"/>
                    </a:lnTo>
                    <a:lnTo>
                      <a:pt x="208" y="1215"/>
                    </a:lnTo>
                    <a:lnTo>
                      <a:pt x="186" y="1248"/>
                    </a:lnTo>
                    <a:lnTo>
                      <a:pt x="164" y="1281"/>
                    </a:lnTo>
                    <a:lnTo>
                      <a:pt x="145" y="1317"/>
                    </a:lnTo>
                    <a:lnTo>
                      <a:pt x="128" y="1351"/>
                    </a:lnTo>
                    <a:lnTo>
                      <a:pt x="112" y="1386"/>
                    </a:lnTo>
                    <a:lnTo>
                      <a:pt x="98" y="1421"/>
                    </a:lnTo>
                    <a:lnTo>
                      <a:pt x="86" y="1456"/>
                    </a:lnTo>
                    <a:lnTo>
                      <a:pt x="76" y="1492"/>
                    </a:lnTo>
                    <a:lnTo>
                      <a:pt x="68" y="1527"/>
                    </a:lnTo>
                    <a:lnTo>
                      <a:pt x="63" y="1562"/>
                    </a:lnTo>
                    <a:lnTo>
                      <a:pt x="60" y="1596"/>
                    </a:lnTo>
                    <a:lnTo>
                      <a:pt x="60" y="1629"/>
                    </a:lnTo>
                    <a:lnTo>
                      <a:pt x="77" y="1607"/>
                    </a:lnTo>
                    <a:lnTo>
                      <a:pt x="96" y="1586"/>
                    </a:lnTo>
                    <a:lnTo>
                      <a:pt x="115" y="1565"/>
                    </a:lnTo>
                    <a:lnTo>
                      <a:pt x="134" y="1544"/>
                    </a:lnTo>
                    <a:lnTo>
                      <a:pt x="155" y="1525"/>
                    </a:lnTo>
                    <a:lnTo>
                      <a:pt x="176" y="1505"/>
                    </a:lnTo>
                    <a:lnTo>
                      <a:pt x="198" y="1486"/>
                    </a:lnTo>
                    <a:lnTo>
                      <a:pt x="220" y="1467"/>
                    </a:lnTo>
                    <a:lnTo>
                      <a:pt x="265" y="1431"/>
                    </a:lnTo>
                    <a:lnTo>
                      <a:pt x="313" y="1397"/>
                    </a:lnTo>
                    <a:lnTo>
                      <a:pt x="362" y="1364"/>
                    </a:lnTo>
                    <a:lnTo>
                      <a:pt x="413" y="1333"/>
                    </a:lnTo>
                    <a:lnTo>
                      <a:pt x="464" y="1305"/>
                    </a:lnTo>
                    <a:lnTo>
                      <a:pt x="517" y="1277"/>
                    </a:lnTo>
                    <a:lnTo>
                      <a:pt x="571" y="1251"/>
                    </a:lnTo>
                    <a:lnTo>
                      <a:pt x="625" y="1226"/>
                    </a:lnTo>
                    <a:lnTo>
                      <a:pt x="680" y="1204"/>
                    </a:lnTo>
                    <a:lnTo>
                      <a:pt x="735" y="1184"/>
                    </a:lnTo>
                    <a:lnTo>
                      <a:pt x="790" y="1165"/>
                    </a:lnTo>
                    <a:lnTo>
                      <a:pt x="845" y="1147"/>
                    </a:lnTo>
                    <a:lnTo>
                      <a:pt x="820" y="1162"/>
                    </a:lnTo>
                    <a:lnTo>
                      <a:pt x="793" y="1177"/>
                    </a:lnTo>
                    <a:lnTo>
                      <a:pt x="768" y="1192"/>
                    </a:lnTo>
                    <a:lnTo>
                      <a:pt x="743" y="1209"/>
                    </a:lnTo>
                    <a:lnTo>
                      <a:pt x="717" y="1226"/>
                    </a:lnTo>
                    <a:lnTo>
                      <a:pt x="693" y="1244"/>
                    </a:lnTo>
                    <a:lnTo>
                      <a:pt x="645" y="1280"/>
                    </a:lnTo>
                    <a:lnTo>
                      <a:pt x="598" y="1320"/>
                    </a:lnTo>
                    <a:lnTo>
                      <a:pt x="552" y="1361"/>
                    </a:lnTo>
                    <a:lnTo>
                      <a:pt x="508" y="1405"/>
                    </a:lnTo>
                    <a:lnTo>
                      <a:pt x="465" y="1451"/>
                    </a:lnTo>
                    <a:lnTo>
                      <a:pt x="425" y="1498"/>
                    </a:lnTo>
                    <a:lnTo>
                      <a:pt x="384" y="1548"/>
                    </a:lnTo>
                    <a:lnTo>
                      <a:pt x="347" y="1599"/>
                    </a:lnTo>
                    <a:lnTo>
                      <a:pt x="310" y="1653"/>
                    </a:lnTo>
                    <a:lnTo>
                      <a:pt x="275" y="1708"/>
                    </a:lnTo>
                    <a:lnTo>
                      <a:pt x="243" y="1766"/>
                    </a:lnTo>
                    <a:lnTo>
                      <a:pt x="211" y="1824"/>
                    </a:lnTo>
                    <a:lnTo>
                      <a:pt x="183" y="1884"/>
                    </a:lnTo>
                    <a:lnTo>
                      <a:pt x="155" y="1947"/>
                    </a:lnTo>
                    <a:lnTo>
                      <a:pt x="130" y="2010"/>
                    </a:lnTo>
                    <a:lnTo>
                      <a:pt x="107" y="2075"/>
                    </a:lnTo>
                    <a:lnTo>
                      <a:pt x="86" y="2142"/>
                    </a:lnTo>
                    <a:lnTo>
                      <a:pt x="67" y="2209"/>
                    </a:lnTo>
                    <a:lnTo>
                      <a:pt x="51" y="2278"/>
                    </a:lnTo>
                    <a:lnTo>
                      <a:pt x="36" y="2348"/>
                    </a:lnTo>
                    <a:lnTo>
                      <a:pt x="24" y="2419"/>
                    </a:lnTo>
                    <a:lnTo>
                      <a:pt x="14" y="2492"/>
                    </a:lnTo>
                    <a:lnTo>
                      <a:pt x="7" y="2565"/>
                    </a:lnTo>
                    <a:lnTo>
                      <a:pt x="2" y="2639"/>
                    </a:lnTo>
                    <a:lnTo>
                      <a:pt x="0" y="2715"/>
                    </a:lnTo>
                    <a:lnTo>
                      <a:pt x="0" y="2791"/>
                    </a:lnTo>
                    <a:lnTo>
                      <a:pt x="2" y="2867"/>
                    </a:lnTo>
                    <a:lnTo>
                      <a:pt x="6" y="2906"/>
                    </a:lnTo>
                    <a:lnTo>
                      <a:pt x="8" y="2945"/>
                    </a:lnTo>
                    <a:lnTo>
                      <a:pt x="12" y="2983"/>
                    </a:lnTo>
                    <a:lnTo>
                      <a:pt x="17" y="3023"/>
                    </a:lnTo>
                    <a:lnTo>
                      <a:pt x="18" y="3000"/>
                    </a:lnTo>
                    <a:lnTo>
                      <a:pt x="20" y="2977"/>
                    </a:lnTo>
                    <a:lnTo>
                      <a:pt x="23" y="2954"/>
                    </a:lnTo>
                    <a:lnTo>
                      <a:pt x="27" y="2931"/>
                    </a:lnTo>
                    <a:lnTo>
                      <a:pt x="31" y="2909"/>
                    </a:lnTo>
                    <a:lnTo>
                      <a:pt x="35" y="2885"/>
                    </a:lnTo>
                    <a:lnTo>
                      <a:pt x="47" y="2840"/>
                    </a:lnTo>
                    <a:lnTo>
                      <a:pt x="62" y="2795"/>
                    </a:lnTo>
                    <a:lnTo>
                      <a:pt x="79" y="2750"/>
                    </a:lnTo>
                    <a:lnTo>
                      <a:pt x="98" y="2705"/>
                    </a:lnTo>
                    <a:lnTo>
                      <a:pt x="119" y="2661"/>
                    </a:lnTo>
                    <a:lnTo>
                      <a:pt x="143" y="2616"/>
                    </a:lnTo>
                    <a:lnTo>
                      <a:pt x="168" y="2571"/>
                    </a:lnTo>
                    <a:lnTo>
                      <a:pt x="195" y="2526"/>
                    </a:lnTo>
                    <a:lnTo>
                      <a:pt x="223" y="2480"/>
                    </a:lnTo>
                    <a:lnTo>
                      <a:pt x="253" y="2433"/>
                    </a:lnTo>
                    <a:lnTo>
                      <a:pt x="285" y="2386"/>
                    </a:lnTo>
                    <a:lnTo>
                      <a:pt x="351" y="2291"/>
                    </a:lnTo>
                    <a:lnTo>
                      <a:pt x="493" y="2090"/>
                    </a:lnTo>
                    <a:lnTo>
                      <a:pt x="567" y="1982"/>
                    </a:lnTo>
                    <a:lnTo>
                      <a:pt x="603" y="1927"/>
                    </a:lnTo>
                    <a:lnTo>
                      <a:pt x="640" y="1870"/>
                    </a:lnTo>
                    <a:lnTo>
                      <a:pt x="677" y="1812"/>
                    </a:lnTo>
                    <a:lnTo>
                      <a:pt x="713" y="1752"/>
                    </a:lnTo>
                    <a:lnTo>
                      <a:pt x="749" y="1691"/>
                    </a:lnTo>
                    <a:lnTo>
                      <a:pt x="785" y="1627"/>
                    </a:lnTo>
                    <a:lnTo>
                      <a:pt x="819" y="1562"/>
                    </a:lnTo>
                    <a:lnTo>
                      <a:pt x="852" y="1495"/>
                    </a:lnTo>
                    <a:lnTo>
                      <a:pt x="885" y="1426"/>
                    </a:lnTo>
                    <a:lnTo>
                      <a:pt x="915" y="1355"/>
                    </a:lnTo>
                    <a:lnTo>
                      <a:pt x="898" y="1413"/>
                    </a:lnTo>
                    <a:lnTo>
                      <a:pt x="882" y="1474"/>
                    </a:lnTo>
                    <a:lnTo>
                      <a:pt x="868" y="1538"/>
                    </a:lnTo>
                    <a:lnTo>
                      <a:pt x="855" y="1604"/>
                    </a:lnTo>
                    <a:lnTo>
                      <a:pt x="845" y="1671"/>
                    </a:lnTo>
                    <a:lnTo>
                      <a:pt x="836" y="1741"/>
                    </a:lnTo>
                    <a:lnTo>
                      <a:pt x="831" y="1812"/>
                    </a:lnTo>
                    <a:lnTo>
                      <a:pt x="826" y="1884"/>
                    </a:lnTo>
                    <a:lnTo>
                      <a:pt x="825" y="1959"/>
                    </a:lnTo>
                    <a:lnTo>
                      <a:pt x="825" y="2033"/>
                    </a:lnTo>
                    <a:lnTo>
                      <a:pt x="829" y="2109"/>
                    </a:lnTo>
                    <a:lnTo>
                      <a:pt x="835" y="2185"/>
                    </a:lnTo>
                    <a:lnTo>
                      <a:pt x="838" y="2223"/>
                    </a:lnTo>
                    <a:lnTo>
                      <a:pt x="844" y="2261"/>
                    </a:lnTo>
                    <a:lnTo>
                      <a:pt x="848" y="2299"/>
                    </a:lnTo>
                    <a:lnTo>
                      <a:pt x="855" y="2336"/>
                    </a:lnTo>
                    <a:lnTo>
                      <a:pt x="862" y="2375"/>
                    </a:lnTo>
                    <a:lnTo>
                      <a:pt x="869" y="2414"/>
                    </a:lnTo>
                    <a:lnTo>
                      <a:pt x="877" y="2451"/>
                    </a:lnTo>
                    <a:lnTo>
                      <a:pt x="887" y="2488"/>
                    </a:lnTo>
                    <a:lnTo>
                      <a:pt x="897" y="2526"/>
                    </a:lnTo>
                    <a:lnTo>
                      <a:pt x="907" y="2563"/>
                    </a:lnTo>
                    <a:lnTo>
                      <a:pt x="918" y="2601"/>
                    </a:lnTo>
                    <a:lnTo>
                      <a:pt x="931" y="2637"/>
                    </a:lnTo>
                    <a:lnTo>
                      <a:pt x="943" y="2674"/>
                    </a:lnTo>
                    <a:lnTo>
                      <a:pt x="957" y="2711"/>
                    </a:lnTo>
                    <a:lnTo>
                      <a:pt x="972" y="2746"/>
                    </a:lnTo>
                    <a:lnTo>
                      <a:pt x="987" y="2782"/>
                    </a:lnTo>
                    <a:lnTo>
                      <a:pt x="1004" y="2816"/>
                    </a:lnTo>
                    <a:lnTo>
                      <a:pt x="1021" y="2851"/>
                    </a:lnTo>
                    <a:lnTo>
                      <a:pt x="1039" y="2885"/>
                    </a:lnTo>
                    <a:lnTo>
                      <a:pt x="1057" y="2920"/>
                    </a:lnTo>
                    <a:lnTo>
                      <a:pt x="1077" y="2953"/>
                    </a:lnTo>
                    <a:lnTo>
                      <a:pt x="1098" y="2986"/>
                    </a:lnTo>
                    <a:lnTo>
                      <a:pt x="1120" y="3017"/>
                    </a:lnTo>
                    <a:lnTo>
                      <a:pt x="1142" y="3049"/>
                    </a:lnTo>
                    <a:lnTo>
                      <a:pt x="1166" y="3080"/>
                    </a:lnTo>
                    <a:lnTo>
                      <a:pt x="1191" y="3111"/>
                    </a:lnTo>
                    <a:lnTo>
                      <a:pt x="1216" y="3141"/>
                    </a:lnTo>
                    <a:lnTo>
                      <a:pt x="1242" y="3169"/>
                    </a:lnTo>
                    <a:lnTo>
                      <a:pt x="1270" y="3198"/>
                    </a:lnTo>
                    <a:lnTo>
                      <a:pt x="1298" y="3224"/>
                    </a:lnTo>
                    <a:lnTo>
                      <a:pt x="1328" y="3252"/>
                    </a:lnTo>
                    <a:lnTo>
                      <a:pt x="1359" y="3277"/>
                    </a:lnTo>
                    <a:lnTo>
                      <a:pt x="1390" y="3302"/>
                    </a:lnTo>
                    <a:lnTo>
                      <a:pt x="1423" y="3327"/>
                    </a:lnTo>
                    <a:lnTo>
                      <a:pt x="1456" y="3350"/>
                    </a:lnTo>
                    <a:lnTo>
                      <a:pt x="1491" y="3372"/>
                    </a:lnTo>
                    <a:lnTo>
                      <a:pt x="1526" y="3393"/>
                    </a:lnTo>
                    <a:lnTo>
                      <a:pt x="1564" y="3414"/>
                    </a:lnTo>
                    <a:lnTo>
                      <a:pt x="1602" y="3432"/>
                    </a:lnTo>
                    <a:lnTo>
                      <a:pt x="1641" y="3451"/>
                    </a:lnTo>
                    <a:close/>
                    <a:moveTo>
                      <a:pt x="5041" y="2621"/>
                    </a:moveTo>
                    <a:lnTo>
                      <a:pt x="5041" y="2621"/>
                    </a:lnTo>
                    <a:lnTo>
                      <a:pt x="5041" y="2592"/>
                    </a:lnTo>
                    <a:lnTo>
                      <a:pt x="5040" y="2563"/>
                    </a:lnTo>
                    <a:lnTo>
                      <a:pt x="5039" y="2533"/>
                    </a:lnTo>
                    <a:lnTo>
                      <a:pt x="5037" y="2505"/>
                    </a:lnTo>
                    <a:lnTo>
                      <a:pt x="5034" y="2477"/>
                    </a:lnTo>
                    <a:lnTo>
                      <a:pt x="5030" y="2450"/>
                    </a:lnTo>
                    <a:lnTo>
                      <a:pt x="5026" y="2422"/>
                    </a:lnTo>
                    <a:lnTo>
                      <a:pt x="5020" y="2396"/>
                    </a:lnTo>
                    <a:lnTo>
                      <a:pt x="5014" y="2370"/>
                    </a:lnTo>
                    <a:lnTo>
                      <a:pt x="5007" y="2343"/>
                    </a:lnTo>
                    <a:lnTo>
                      <a:pt x="5001" y="2318"/>
                    </a:lnTo>
                    <a:lnTo>
                      <a:pt x="4993" y="2292"/>
                    </a:lnTo>
                    <a:lnTo>
                      <a:pt x="4984" y="2267"/>
                    </a:lnTo>
                    <a:lnTo>
                      <a:pt x="4975" y="2243"/>
                    </a:lnTo>
                    <a:lnTo>
                      <a:pt x="4965" y="2219"/>
                    </a:lnTo>
                    <a:lnTo>
                      <a:pt x="4954" y="2196"/>
                    </a:lnTo>
                    <a:lnTo>
                      <a:pt x="4943" y="2173"/>
                    </a:lnTo>
                    <a:lnTo>
                      <a:pt x="4932" y="2149"/>
                    </a:lnTo>
                    <a:lnTo>
                      <a:pt x="4920" y="2127"/>
                    </a:lnTo>
                    <a:lnTo>
                      <a:pt x="4907" y="2105"/>
                    </a:lnTo>
                    <a:lnTo>
                      <a:pt x="4894" y="2085"/>
                    </a:lnTo>
                    <a:lnTo>
                      <a:pt x="4880" y="2064"/>
                    </a:lnTo>
                    <a:lnTo>
                      <a:pt x="4865" y="2043"/>
                    </a:lnTo>
                    <a:lnTo>
                      <a:pt x="4851" y="2023"/>
                    </a:lnTo>
                    <a:lnTo>
                      <a:pt x="4819" y="1983"/>
                    </a:lnTo>
                    <a:lnTo>
                      <a:pt x="4786" y="1946"/>
                    </a:lnTo>
                    <a:lnTo>
                      <a:pt x="4751" y="1910"/>
                    </a:lnTo>
                    <a:lnTo>
                      <a:pt x="4713" y="1876"/>
                    </a:lnTo>
                    <a:lnTo>
                      <a:pt x="4675" y="1844"/>
                    </a:lnTo>
                    <a:lnTo>
                      <a:pt x="4634" y="1813"/>
                    </a:lnTo>
                    <a:lnTo>
                      <a:pt x="4592" y="1783"/>
                    </a:lnTo>
                    <a:lnTo>
                      <a:pt x="4550" y="1756"/>
                    </a:lnTo>
                    <a:lnTo>
                      <a:pt x="4504" y="1730"/>
                    </a:lnTo>
                    <a:lnTo>
                      <a:pt x="4458" y="1706"/>
                    </a:lnTo>
                    <a:lnTo>
                      <a:pt x="4411" y="1683"/>
                    </a:lnTo>
                    <a:lnTo>
                      <a:pt x="4363" y="1662"/>
                    </a:lnTo>
                    <a:lnTo>
                      <a:pt x="4314" y="1643"/>
                    </a:lnTo>
                    <a:lnTo>
                      <a:pt x="4263" y="1626"/>
                    </a:lnTo>
                    <a:lnTo>
                      <a:pt x="4213" y="1609"/>
                    </a:lnTo>
                    <a:lnTo>
                      <a:pt x="4161" y="1595"/>
                    </a:lnTo>
                    <a:lnTo>
                      <a:pt x="4108" y="1583"/>
                    </a:lnTo>
                    <a:lnTo>
                      <a:pt x="4056" y="1571"/>
                    </a:lnTo>
                    <a:lnTo>
                      <a:pt x="4002" y="1562"/>
                    </a:lnTo>
                    <a:lnTo>
                      <a:pt x="3948" y="1554"/>
                    </a:lnTo>
                    <a:lnTo>
                      <a:pt x="4003" y="1555"/>
                    </a:lnTo>
                    <a:lnTo>
                      <a:pt x="4060" y="1555"/>
                    </a:lnTo>
                    <a:lnTo>
                      <a:pt x="4179" y="1554"/>
                    </a:lnTo>
                    <a:lnTo>
                      <a:pt x="4239" y="1554"/>
                    </a:lnTo>
                    <a:lnTo>
                      <a:pt x="4300" y="1555"/>
                    </a:lnTo>
                    <a:lnTo>
                      <a:pt x="4360" y="1558"/>
                    </a:lnTo>
                    <a:lnTo>
                      <a:pt x="4420" y="1562"/>
                    </a:lnTo>
                    <a:lnTo>
                      <a:pt x="4449" y="1565"/>
                    </a:lnTo>
                    <a:lnTo>
                      <a:pt x="4478" y="1570"/>
                    </a:lnTo>
                    <a:lnTo>
                      <a:pt x="4507" y="1574"/>
                    </a:lnTo>
                    <a:lnTo>
                      <a:pt x="4534" y="1580"/>
                    </a:lnTo>
                    <a:lnTo>
                      <a:pt x="4562" y="1586"/>
                    </a:lnTo>
                    <a:lnTo>
                      <a:pt x="4589" y="1594"/>
                    </a:lnTo>
                    <a:lnTo>
                      <a:pt x="4614" y="1603"/>
                    </a:lnTo>
                    <a:lnTo>
                      <a:pt x="4640" y="1613"/>
                    </a:lnTo>
                    <a:lnTo>
                      <a:pt x="4664" y="1624"/>
                    </a:lnTo>
                    <a:lnTo>
                      <a:pt x="4688" y="1637"/>
                    </a:lnTo>
                    <a:lnTo>
                      <a:pt x="4710" y="1650"/>
                    </a:lnTo>
                    <a:lnTo>
                      <a:pt x="4732" y="1665"/>
                    </a:lnTo>
                    <a:lnTo>
                      <a:pt x="4753" y="1682"/>
                    </a:lnTo>
                    <a:lnTo>
                      <a:pt x="4772" y="1700"/>
                    </a:lnTo>
                    <a:lnTo>
                      <a:pt x="4791" y="1719"/>
                    </a:lnTo>
                    <a:lnTo>
                      <a:pt x="4807" y="1741"/>
                    </a:lnTo>
                    <a:lnTo>
                      <a:pt x="4796" y="1703"/>
                    </a:lnTo>
                    <a:lnTo>
                      <a:pt x="4783" y="1667"/>
                    </a:lnTo>
                    <a:lnTo>
                      <a:pt x="4767" y="1630"/>
                    </a:lnTo>
                    <a:lnTo>
                      <a:pt x="4751" y="1595"/>
                    </a:lnTo>
                    <a:lnTo>
                      <a:pt x="4732" y="1560"/>
                    </a:lnTo>
                    <a:lnTo>
                      <a:pt x="4712" y="1527"/>
                    </a:lnTo>
                    <a:lnTo>
                      <a:pt x="4690" y="1495"/>
                    </a:lnTo>
                    <a:lnTo>
                      <a:pt x="4666" y="1464"/>
                    </a:lnTo>
                    <a:lnTo>
                      <a:pt x="4641" y="1434"/>
                    </a:lnTo>
                    <a:lnTo>
                      <a:pt x="4614" y="1407"/>
                    </a:lnTo>
                    <a:lnTo>
                      <a:pt x="4587" y="1380"/>
                    </a:lnTo>
                    <a:lnTo>
                      <a:pt x="4557" y="1356"/>
                    </a:lnTo>
                    <a:lnTo>
                      <a:pt x="4528" y="1333"/>
                    </a:lnTo>
                    <a:lnTo>
                      <a:pt x="4496" y="1312"/>
                    </a:lnTo>
                    <a:lnTo>
                      <a:pt x="4463" y="1294"/>
                    </a:lnTo>
                    <a:lnTo>
                      <a:pt x="4429" y="1278"/>
                    </a:lnTo>
                    <a:lnTo>
                      <a:pt x="4394" y="1264"/>
                    </a:lnTo>
                    <a:lnTo>
                      <a:pt x="4376" y="1257"/>
                    </a:lnTo>
                    <a:lnTo>
                      <a:pt x="4358" y="1252"/>
                    </a:lnTo>
                    <a:lnTo>
                      <a:pt x="4341" y="1247"/>
                    </a:lnTo>
                    <a:lnTo>
                      <a:pt x="4322" y="1243"/>
                    </a:lnTo>
                    <a:lnTo>
                      <a:pt x="4303" y="1240"/>
                    </a:lnTo>
                    <a:lnTo>
                      <a:pt x="4284" y="1236"/>
                    </a:lnTo>
                    <a:lnTo>
                      <a:pt x="4266" y="1234"/>
                    </a:lnTo>
                    <a:lnTo>
                      <a:pt x="4246" y="1233"/>
                    </a:lnTo>
                    <a:lnTo>
                      <a:pt x="4227" y="1232"/>
                    </a:lnTo>
                    <a:lnTo>
                      <a:pt x="4207" y="1232"/>
                    </a:lnTo>
                    <a:lnTo>
                      <a:pt x="4188" y="1233"/>
                    </a:lnTo>
                    <a:lnTo>
                      <a:pt x="4168" y="1235"/>
                    </a:lnTo>
                    <a:lnTo>
                      <a:pt x="4148" y="1237"/>
                    </a:lnTo>
                    <a:lnTo>
                      <a:pt x="4128" y="1241"/>
                    </a:lnTo>
                    <a:lnTo>
                      <a:pt x="4107" y="1244"/>
                    </a:lnTo>
                    <a:lnTo>
                      <a:pt x="4087" y="1248"/>
                    </a:lnTo>
                    <a:lnTo>
                      <a:pt x="4067" y="1254"/>
                    </a:lnTo>
                    <a:lnTo>
                      <a:pt x="4047" y="1261"/>
                    </a:lnTo>
                    <a:lnTo>
                      <a:pt x="4026" y="1268"/>
                    </a:lnTo>
                    <a:lnTo>
                      <a:pt x="4005" y="1276"/>
                    </a:lnTo>
                    <a:lnTo>
                      <a:pt x="3985" y="1286"/>
                    </a:lnTo>
                    <a:lnTo>
                      <a:pt x="3964" y="1296"/>
                    </a:lnTo>
                    <a:lnTo>
                      <a:pt x="3943" y="1307"/>
                    </a:lnTo>
                    <a:lnTo>
                      <a:pt x="3922" y="1318"/>
                    </a:lnTo>
                    <a:lnTo>
                      <a:pt x="3902" y="1331"/>
                    </a:lnTo>
                    <a:lnTo>
                      <a:pt x="3881" y="1344"/>
                    </a:lnTo>
                    <a:lnTo>
                      <a:pt x="3860" y="1360"/>
                    </a:lnTo>
                    <a:lnTo>
                      <a:pt x="3839" y="1375"/>
                    </a:lnTo>
                    <a:lnTo>
                      <a:pt x="3818" y="1391"/>
                    </a:lnTo>
                    <a:lnTo>
                      <a:pt x="3797" y="1409"/>
                    </a:lnTo>
                    <a:lnTo>
                      <a:pt x="3803" y="1390"/>
                    </a:lnTo>
                    <a:lnTo>
                      <a:pt x="3808" y="1371"/>
                    </a:lnTo>
                    <a:lnTo>
                      <a:pt x="3812" y="1352"/>
                    </a:lnTo>
                    <a:lnTo>
                      <a:pt x="3816" y="1332"/>
                    </a:lnTo>
                    <a:lnTo>
                      <a:pt x="3818" y="1313"/>
                    </a:lnTo>
                    <a:lnTo>
                      <a:pt x="3820" y="1295"/>
                    </a:lnTo>
                    <a:lnTo>
                      <a:pt x="3820" y="1275"/>
                    </a:lnTo>
                    <a:lnTo>
                      <a:pt x="3820" y="1256"/>
                    </a:lnTo>
                    <a:lnTo>
                      <a:pt x="3819" y="1237"/>
                    </a:lnTo>
                    <a:lnTo>
                      <a:pt x="3818" y="1219"/>
                    </a:lnTo>
                    <a:lnTo>
                      <a:pt x="3815" y="1200"/>
                    </a:lnTo>
                    <a:lnTo>
                      <a:pt x="3811" y="1181"/>
                    </a:lnTo>
                    <a:lnTo>
                      <a:pt x="3808" y="1163"/>
                    </a:lnTo>
                    <a:lnTo>
                      <a:pt x="3803" y="1145"/>
                    </a:lnTo>
                    <a:lnTo>
                      <a:pt x="3797" y="1126"/>
                    </a:lnTo>
                    <a:lnTo>
                      <a:pt x="3790" y="1109"/>
                    </a:lnTo>
                    <a:lnTo>
                      <a:pt x="3784" y="1091"/>
                    </a:lnTo>
                    <a:lnTo>
                      <a:pt x="3776" y="1074"/>
                    </a:lnTo>
                    <a:lnTo>
                      <a:pt x="3768" y="1056"/>
                    </a:lnTo>
                    <a:lnTo>
                      <a:pt x="3758" y="1038"/>
                    </a:lnTo>
                    <a:lnTo>
                      <a:pt x="3739" y="1005"/>
                    </a:lnTo>
                    <a:lnTo>
                      <a:pt x="3717" y="972"/>
                    </a:lnTo>
                    <a:lnTo>
                      <a:pt x="3694" y="942"/>
                    </a:lnTo>
                    <a:lnTo>
                      <a:pt x="3667" y="911"/>
                    </a:lnTo>
                    <a:lnTo>
                      <a:pt x="3639" y="882"/>
                    </a:lnTo>
                    <a:lnTo>
                      <a:pt x="3609" y="855"/>
                    </a:lnTo>
                    <a:lnTo>
                      <a:pt x="3578" y="828"/>
                    </a:lnTo>
                    <a:lnTo>
                      <a:pt x="3545" y="804"/>
                    </a:lnTo>
                    <a:lnTo>
                      <a:pt x="3512" y="781"/>
                    </a:lnTo>
                    <a:lnTo>
                      <a:pt x="3477" y="760"/>
                    </a:lnTo>
                    <a:lnTo>
                      <a:pt x="3441" y="741"/>
                    </a:lnTo>
                    <a:lnTo>
                      <a:pt x="3404" y="724"/>
                    </a:lnTo>
                    <a:lnTo>
                      <a:pt x="3367" y="709"/>
                    </a:lnTo>
                    <a:lnTo>
                      <a:pt x="3329" y="696"/>
                    </a:lnTo>
                    <a:lnTo>
                      <a:pt x="3291" y="685"/>
                    </a:lnTo>
                    <a:lnTo>
                      <a:pt x="3252" y="677"/>
                    </a:lnTo>
                    <a:lnTo>
                      <a:pt x="3214" y="671"/>
                    </a:lnTo>
                    <a:lnTo>
                      <a:pt x="3176" y="668"/>
                    </a:lnTo>
                    <a:lnTo>
                      <a:pt x="3157" y="668"/>
                    </a:lnTo>
                    <a:lnTo>
                      <a:pt x="3138" y="666"/>
                    </a:lnTo>
                    <a:lnTo>
                      <a:pt x="3119" y="668"/>
                    </a:lnTo>
                    <a:lnTo>
                      <a:pt x="3101" y="669"/>
                    </a:lnTo>
                    <a:lnTo>
                      <a:pt x="3082" y="671"/>
                    </a:lnTo>
                    <a:lnTo>
                      <a:pt x="3063" y="674"/>
                    </a:lnTo>
                    <a:lnTo>
                      <a:pt x="3046" y="677"/>
                    </a:lnTo>
                    <a:lnTo>
                      <a:pt x="3027" y="682"/>
                    </a:lnTo>
                    <a:lnTo>
                      <a:pt x="3054" y="691"/>
                    </a:lnTo>
                    <a:lnTo>
                      <a:pt x="3081" y="702"/>
                    </a:lnTo>
                    <a:lnTo>
                      <a:pt x="3104" y="713"/>
                    </a:lnTo>
                    <a:lnTo>
                      <a:pt x="3127" y="725"/>
                    </a:lnTo>
                    <a:lnTo>
                      <a:pt x="3147" y="739"/>
                    </a:lnTo>
                    <a:lnTo>
                      <a:pt x="3165" y="753"/>
                    </a:lnTo>
                    <a:lnTo>
                      <a:pt x="3183" y="769"/>
                    </a:lnTo>
                    <a:lnTo>
                      <a:pt x="3200" y="785"/>
                    </a:lnTo>
                    <a:lnTo>
                      <a:pt x="3215" y="803"/>
                    </a:lnTo>
                    <a:lnTo>
                      <a:pt x="3229" y="822"/>
                    </a:lnTo>
                    <a:lnTo>
                      <a:pt x="3242" y="840"/>
                    </a:lnTo>
                    <a:lnTo>
                      <a:pt x="3256" y="860"/>
                    </a:lnTo>
                    <a:lnTo>
                      <a:pt x="3268" y="881"/>
                    </a:lnTo>
                    <a:lnTo>
                      <a:pt x="3279" y="903"/>
                    </a:lnTo>
                    <a:lnTo>
                      <a:pt x="3301" y="947"/>
                    </a:lnTo>
                    <a:lnTo>
                      <a:pt x="3322" y="994"/>
                    </a:lnTo>
                    <a:lnTo>
                      <a:pt x="3344" y="1044"/>
                    </a:lnTo>
                    <a:lnTo>
                      <a:pt x="3366" y="1094"/>
                    </a:lnTo>
                    <a:lnTo>
                      <a:pt x="3391" y="1147"/>
                    </a:lnTo>
                    <a:lnTo>
                      <a:pt x="3404" y="1174"/>
                    </a:lnTo>
                    <a:lnTo>
                      <a:pt x="3419" y="1200"/>
                    </a:lnTo>
                    <a:lnTo>
                      <a:pt x="3434" y="1228"/>
                    </a:lnTo>
                    <a:lnTo>
                      <a:pt x="3450" y="1255"/>
                    </a:lnTo>
                    <a:lnTo>
                      <a:pt x="3468" y="1283"/>
                    </a:lnTo>
                    <a:lnTo>
                      <a:pt x="3488" y="1310"/>
                    </a:lnTo>
                    <a:lnTo>
                      <a:pt x="3508" y="1338"/>
                    </a:lnTo>
                    <a:lnTo>
                      <a:pt x="3531" y="1365"/>
                    </a:lnTo>
                    <a:lnTo>
                      <a:pt x="3509" y="1347"/>
                    </a:lnTo>
                    <a:lnTo>
                      <a:pt x="3486" y="1330"/>
                    </a:lnTo>
                    <a:lnTo>
                      <a:pt x="3463" y="1313"/>
                    </a:lnTo>
                    <a:lnTo>
                      <a:pt x="3437" y="1296"/>
                    </a:lnTo>
                    <a:lnTo>
                      <a:pt x="3412" y="1279"/>
                    </a:lnTo>
                    <a:lnTo>
                      <a:pt x="3386" y="1263"/>
                    </a:lnTo>
                    <a:lnTo>
                      <a:pt x="3358" y="1247"/>
                    </a:lnTo>
                    <a:lnTo>
                      <a:pt x="3331" y="1232"/>
                    </a:lnTo>
                    <a:lnTo>
                      <a:pt x="3302" y="1217"/>
                    </a:lnTo>
                    <a:lnTo>
                      <a:pt x="3272" y="1201"/>
                    </a:lnTo>
                    <a:lnTo>
                      <a:pt x="3242" y="1188"/>
                    </a:lnTo>
                    <a:lnTo>
                      <a:pt x="3212" y="1174"/>
                    </a:lnTo>
                    <a:lnTo>
                      <a:pt x="3181" y="1162"/>
                    </a:lnTo>
                    <a:lnTo>
                      <a:pt x="3149" y="1149"/>
                    </a:lnTo>
                    <a:lnTo>
                      <a:pt x="3117" y="1138"/>
                    </a:lnTo>
                    <a:lnTo>
                      <a:pt x="3084" y="1127"/>
                    </a:lnTo>
                    <a:lnTo>
                      <a:pt x="3061" y="1125"/>
                    </a:lnTo>
                    <a:lnTo>
                      <a:pt x="3036" y="1123"/>
                    </a:lnTo>
                    <a:lnTo>
                      <a:pt x="3009" y="1123"/>
                    </a:lnTo>
                    <a:lnTo>
                      <a:pt x="2981" y="1122"/>
                    </a:lnTo>
                    <a:lnTo>
                      <a:pt x="2951" y="1123"/>
                    </a:lnTo>
                    <a:lnTo>
                      <a:pt x="2921" y="1125"/>
                    </a:lnTo>
                    <a:lnTo>
                      <a:pt x="2888" y="1129"/>
                    </a:lnTo>
                    <a:lnTo>
                      <a:pt x="2855" y="1132"/>
                    </a:lnTo>
                    <a:lnTo>
                      <a:pt x="2820" y="1137"/>
                    </a:lnTo>
                    <a:lnTo>
                      <a:pt x="2784" y="1145"/>
                    </a:lnTo>
                    <a:lnTo>
                      <a:pt x="2746" y="1153"/>
                    </a:lnTo>
                    <a:lnTo>
                      <a:pt x="2707" y="1163"/>
                    </a:lnTo>
                    <a:lnTo>
                      <a:pt x="2667" y="1175"/>
                    </a:lnTo>
                    <a:lnTo>
                      <a:pt x="2625" y="1188"/>
                    </a:lnTo>
                    <a:lnTo>
                      <a:pt x="2582" y="1203"/>
                    </a:lnTo>
                    <a:lnTo>
                      <a:pt x="2537" y="1220"/>
                    </a:lnTo>
                    <a:lnTo>
                      <a:pt x="2500" y="1234"/>
                    </a:lnTo>
                    <a:lnTo>
                      <a:pt x="2461" y="1247"/>
                    </a:lnTo>
                    <a:lnTo>
                      <a:pt x="2378" y="1274"/>
                    </a:lnTo>
                    <a:lnTo>
                      <a:pt x="2420" y="1303"/>
                    </a:lnTo>
                    <a:lnTo>
                      <a:pt x="2460" y="1335"/>
                    </a:lnTo>
                    <a:lnTo>
                      <a:pt x="2500" y="1368"/>
                    </a:lnTo>
                    <a:lnTo>
                      <a:pt x="2538" y="1402"/>
                    </a:lnTo>
                    <a:lnTo>
                      <a:pt x="2630" y="1421"/>
                    </a:lnTo>
                    <a:lnTo>
                      <a:pt x="2725" y="1441"/>
                    </a:lnTo>
                    <a:lnTo>
                      <a:pt x="2828" y="1461"/>
                    </a:lnTo>
                    <a:lnTo>
                      <a:pt x="2881" y="1470"/>
                    </a:lnTo>
                    <a:lnTo>
                      <a:pt x="2936" y="1478"/>
                    </a:lnTo>
                    <a:lnTo>
                      <a:pt x="2992" y="1486"/>
                    </a:lnTo>
                    <a:lnTo>
                      <a:pt x="3049" y="1493"/>
                    </a:lnTo>
                    <a:lnTo>
                      <a:pt x="3107" y="1498"/>
                    </a:lnTo>
                    <a:lnTo>
                      <a:pt x="3167" y="1501"/>
                    </a:lnTo>
                    <a:lnTo>
                      <a:pt x="3228" y="1504"/>
                    </a:lnTo>
                    <a:lnTo>
                      <a:pt x="3291" y="1503"/>
                    </a:lnTo>
                    <a:lnTo>
                      <a:pt x="3355" y="1500"/>
                    </a:lnTo>
                    <a:lnTo>
                      <a:pt x="3420" y="1495"/>
                    </a:lnTo>
                    <a:lnTo>
                      <a:pt x="3365" y="1508"/>
                    </a:lnTo>
                    <a:lnTo>
                      <a:pt x="3300" y="1526"/>
                    </a:lnTo>
                    <a:lnTo>
                      <a:pt x="3227" y="1546"/>
                    </a:lnTo>
                    <a:lnTo>
                      <a:pt x="3148" y="1571"/>
                    </a:lnTo>
                    <a:lnTo>
                      <a:pt x="3106" y="1584"/>
                    </a:lnTo>
                    <a:lnTo>
                      <a:pt x="3063" y="1599"/>
                    </a:lnTo>
                    <a:lnTo>
                      <a:pt x="3020" y="1616"/>
                    </a:lnTo>
                    <a:lnTo>
                      <a:pt x="2976" y="1634"/>
                    </a:lnTo>
                    <a:lnTo>
                      <a:pt x="2931" y="1653"/>
                    </a:lnTo>
                    <a:lnTo>
                      <a:pt x="2886" y="1673"/>
                    </a:lnTo>
                    <a:lnTo>
                      <a:pt x="2841" y="1695"/>
                    </a:lnTo>
                    <a:lnTo>
                      <a:pt x="2796" y="1718"/>
                    </a:lnTo>
                    <a:lnTo>
                      <a:pt x="2821" y="1762"/>
                    </a:lnTo>
                    <a:lnTo>
                      <a:pt x="2844" y="1808"/>
                    </a:lnTo>
                    <a:lnTo>
                      <a:pt x="2867" y="1856"/>
                    </a:lnTo>
                    <a:lnTo>
                      <a:pt x="2889" y="1905"/>
                    </a:lnTo>
                    <a:lnTo>
                      <a:pt x="2909" y="1956"/>
                    </a:lnTo>
                    <a:lnTo>
                      <a:pt x="2928" y="2008"/>
                    </a:lnTo>
                    <a:lnTo>
                      <a:pt x="2945" y="2063"/>
                    </a:lnTo>
                    <a:lnTo>
                      <a:pt x="2961" y="2119"/>
                    </a:lnTo>
                    <a:lnTo>
                      <a:pt x="3051" y="2090"/>
                    </a:lnTo>
                    <a:lnTo>
                      <a:pt x="3096" y="2075"/>
                    </a:lnTo>
                    <a:lnTo>
                      <a:pt x="3141" y="2058"/>
                    </a:lnTo>
                    <a:lnTo>
                      <a:pt x="3185" y="2042"/>
                    </a:lnTo>
                    <a:lnTo>
                      <a:pt x="3230" y="2023"/>
                    </a:lnTo>
                    <a:lnTo>
                      <a:pt x="3273" y="2003"/>
                    </a:lnTo>
                    <a:lnTo>
                      <a:pt x="3316" y="1982"/>
                    </a:lnTo>
                    <a:lnTo>
                      <a:pt x="3359" y="1960"/>
                    </a:lnTo>
                    <a:lnTo>
                      <a:pt x="3401" y="1936"/>
                    </a:lnTo>
                    <a:lnTo>
                      <a:pt x="3442" y="1909"/>
                    </a:lnTo>
                    <a:lnTo>
                      <a:pt x="3481" y="1880"/>
                    </a:lnTo>
                    <a:lnTo>
                      <a:pt x="3520" y="1849"/>
                    </a:lnTo>
                    <a:lnTo>
                      <a:pt x="3538" y="1833"/>
                    </a:lnTo>
                    <a:lnTo>
                      <a:pt x="3557" y="1815"/>
                    </a:lnTo>
                    <a:lnTo>
                      <a:pt x="3576" y="1797"/>
                    </a:lnTo>
                    <a:lnTo>
                      <a:pt x="3593" y="1779"/>
                    </a:lnTo>
                    <a:lnTo>
                      <a:pt x="3611" y="1760"/>
                    </a:lnTo>
                    <a:lnTo>
                      <a:pt x="3629" y="1740"/>
                    </a:lnTo>
                    <a:lnTo>
                      <a:pt x="3624" y="1766"/>
                    </a:lnTo>
                    <a:lnTo>
                      <a:pt x="3620" y="1791"/>
                    </a:lnTo>
                    <a:lnTo>
                      <a:pt x="3617" y="1817"/>
                    </a:lnTo>
                    <a:lnTo>
                      <a:pt x="3615" y="1845"/>
                    </a:lnTo>
                    <a:lnTo>
                      <a:pt x="3613" y="1871"/>
                    </a:lnTo>
                    <a:lnTo>
                      <a:pt x="3613" y="1899"/>
                    </a:lnTo>
                    <a:lnTo>
                      <a:pt x="3613" y="1927"/>
                    </a:lnTo>
                    <a:lnTo>
                      <a:pt x="3615" y="1956"/>
                    </a:lnTo>
                    <a:lnTo>
                      <a:pt x="3617" y="1984"/>
                    </a:lnTo>
                    <a:lnTo>
                      <a:pt x="3620" y="2013"/>
                    </a:lnTo>
                    <a:lnTo>
                      <a:pt x="3628" y="2072"/>
                    </a:lnTo>
                    <a:lnTo>
                      <a:pt x="3637" y="2133"/>
                    </a:lnTo>
                    <a:lnTo>
                      <a:pt x="3650" y="2193"/>
                    </a:lnTo>
                    <a:lnTo>
                      <a:pt x="3663" y="2256"/>
                    </a:lnTo>
                    <a:lnTo>
                      <a:pt x="3679" y="2320"/>
                    </a:lnTo>
                    <a:lnTo>
                      <a:pt x="3697" y="2384"/>
                    </a:lnTo>
                    <a:lnTo>
                      <a:pt x="3716" y="2449"/>
                    </a:lnTo>
                    <a:lnTo>
                      <a:pt x="3755" y="2580"/>
                    </a:lnTo>
                    <a:lnTo>
                      <a:pt x="3797" y="2712"/>
                    </a:lnTo>
                    <a:lnTo>
                      <a:pt x="3839" y="2844"/>
                    </a:lnTo>
                    <a:lnTo>
                      <a:pt x="3860" y="2910"/>
                    </a:lnTo>
                    <a:lnTo>
                      <a:pt x="3878" y="2976"/>
                    </a:lnTo>
                    <a:lnTo>
                      <a:pt x="3897" y="3041"/>
                    </a:lnTo>
                    <a:lnTo>
                      <a:pt x="3915" y="3105"/>
                    </a:lnTo>
                    <a:lnTo>
                      <a:pt x="3930" y="3169"/>
                    </a:lnTo>
                    <a:lnTo>
                      <a:pt x="3944" y="3233"/>
                    </a:lnTo>
                    <a:lnTo>
                      <a:pt x="3955" y="3296"/>
                    </a:lnTo>
                    <a:lnTo>
                      <a:pt x="3965" y="3357"/>
                    </a:lnTo>
                    <a:lnTo>
                      <a:pt x="3972" y="3418"/>
                    </a:lnTo>
                    <a:lnTo>
                      <a:pt x="3975" y="3448"/>
                    </a:lnTo>
                    <a:lnTo>
                      <a:pt x="3976" y="3477"/>
                    </a:lnTo>
                    <a:lnTo>
                      <a:pt x="3977" y="3507"/>
                    </a:lnTo>
                    <a:lnTo>
                      <a:pt x="3979" y="3536"/>
                    </a:lnTo>
                    <a:lnTo>
                      <a:pt x="3977" y="3564"/>
                    </a:lnTo>
                    <a:lnTo>
                      <a:pt x="3976" y="3592"/>
                    </a:lnTo>
                    <a:lnTo>
                      <a:pt x="3974" y="3620"/>
                    </a:lnTo>
                    <a:lnTo>
                      <a:pt x="3971" y="3647"/>
                    </a:lnTo>
                    <a:lnTo>
                      <a:pt x="3966" y="3674"/>
                    </a:lnTo>
                    <a:lnTo>
                      <a:pt x="3961" y="3701"/>
                    </a:lnTo>
                    <a:lnTo>
                      <a:pt x="3974" y="3672"/>
                    </a:lnTo>
                    <a:lnTo>
                      <a:pt x="3986" y="3642"/>
                    </a:lnTo>
                    <a:lnTo>
                      <a:pt x="3997" y="3613"/>
                    </a:lnTo>
                    <a:lnTo>
                      <a:pt x="4008" y="3582"/>
                    </a:lnTo>
                    <a:lnTo>
                      <a:pt x="4029" y="3520"/>
                    </a:lnTo>
                    <a:lnTo>
                      <a:pt x="4047" y="3456"/>
                    </a:lnTo>
                    <a:lnTo>
                      <a:pt x="4063" y="3393"/>
                    </a:lnTo>
                    <a:lnTo>
                      <a:pt x="4078" y="3327"/>
                    </a:lnTo>
                    <a:lnTo>
                      <a:pt x="4089" y="3260"/>
                    </a:lnTo>
                    <a:lnTo>
                      <a:pt x="4098" y="3191"/>
                    </a:lnTo>
                    <a:lnTo>
                      <a:pt x="4106" y="3122"/>
                    </a:lnTo>
                    <a:lnTo>
                      <a:pt x="4113" y="3053"/>
                    </a:lnTo>
                    <a:lnTo>
                      <a:pt x="4116" y="2983"/>
                    </a:lnTo>
                    <a:lnTo>
                      <a:pt x="4118" y="2913"/>
                    </a:lnTo>
                    <a:lnTo>
                      <a:pt x="4118" y="2843"/>
                    </a:lnTo>
                    <a:lnTo>
                      <a:pt x="4117" y="2772"/>
                    </a:lnTo>
                    <a:lnTo>
                      <a:pt x="4114" y="2702"/>
                    </a:lnTo>
                    <a:lnTo>
                      <a:pt x="4108" y="2631"/>
                    </a:lnTo>
                    <a:lnTo>
                      <a:pt x="4102" y="2562"/>
                    </a:lnTo>
                    <a:lnTo>
                      <a:pt x="4093" y="2493"/>
                    </a:lnTo>
                    <a:lnTo>
                      <a:pt x="4083" y="2425"/>
                    </a:lnTo>
                    <a:lnTo>
                      <a:pt x="4072" y="2357"/>
                    </a:lnTo>
                    <a:lnTo>
                      <a:pt x="4059" y="2291"/>
                    </a:lnTo>
                    <a:lnTo>
                      <a:pt x="4045" y="2225"/>
                    </a:lnTo>
                    <a:lnTo>
                      <a:pt x="4028" y="2162"/>
                    </a:lnTo>
                    <a:lnTo>
                      <a:pt x="4010" y="2099"/>
                    </a:lnTo>
                    <a:lnTo>
                      <a:pt x="3992" y="2038"/>
                    </a:lnTo>
                    <a:lnTo>
                      <a:pt x="3972" y="1979"/>
                    </a:lnTo>
                    <a:lnTo>
                      <a:pt x="3951" y="1922"/>
                    </a:lnTo>
                    <a:lnTo>
                      <a:pt x="3928" y="1867"/>
                    </a:lnTo>
                    <a:lnTo>
                      <a:pt x="3905" y="1813"/>
                    </a:lnTo>
                    <a:lnTo>
                      <a:pt x="3880" y="1762"/>
                    </a:lnTo>
                    <a:lnTo>
                      <a:pt x="3853" y="1714"/>
                    </a:lnTo>
                    <a:lnTo>
                      <a:pt x="3827" y="1669"/>
                    </a:lnTo>
                    <a:lnTo>
                      <a:pt x="3874" y="1727"/>
                    </a:lnTo>
                    <a:lnTo>
                      <a:pt x="3921" y="1781"/>
                    </a:lnTo>
                    <a:lnTo>
                      <a:pt x="3969" y="1833"/>
                    </a:lnTo>
                    <a:lnTo>
                      <a:pt x="4015" y="1880"/>
                    </a:lnTo>
                    <a:lnTo>
                      <a:pt x="4061" y="1925"/>
                    </a:lnTo>
                    <a:lnTo>
                      <a:pt x="4106" y="1967"/>
                    </a:lnTo>
                    <a:lnTo>
                      <a:pt x="4151" y="2006"/>
                    </a:lnTo>
                    <a:lnTo>
                      <a:pt x="4196" y="2043"/>
                    </a:lnTo>
                    <a:lnTo>
                      <a:pt x="4240" y="2078"/>
                    </a:lnTo>
                    <a:lnTo>
                      <a:pt x="4284" y="2110"/>
                    </a:lnTo>
                    <a:lnTo>
                      <a:pt x="4327" y="2141"/>
                    </a:lnTo>
                    <a:lnTo>
                      <a:pt x="4369" y="2169"/>
                    </a:lnTo>
                    <a:lnTo>
                      <a:pt x="4411" y="2196"/>
                    </a:lnTo>
                    <a:lnTo>
                      <a:pt x="4453" y="2221"/>
                    </a:lnTo>
                    <a:lnTo>
                      <a:pt x="4532" y="2268"/>
                    </a:lnTo>
                    <a:lnTo>
                      <a:pt x="4609" y="2311"/>
                    </a:lnTo>
                    <a:lnTo>
                      <a:pt x="4683" y="2353"/>
                    </a:lnTo>
                    <a:lnTo>
                      <a:pt x="4753" y="2393"/>
                    </a:lnTo>
                    <a:lnTo>
                      <a:pt x="4786" y="2412"/>
                    </a:lnTo>
                    <a:lnTo>
                      <a:pt x="4819" y="2432"/>
                    </a:lnTo>
                    <a:lnTo>
                      <a:pt x="4851" y="2453"/>
                    </a:lnTo>
                    <a:lnTo>
                      <a:pt x="4881" y="2474"/>
                    </a:lnTo>
                    <a:lnTo>
                      <a:pt x="4910" y="2496"/>
                    </a:lnTo>
                    <a:lnTo>
                      <a:pt x="4939" y="2518"/>
                    </a:lnTo>
                    <a:lnTo>
                      <a:pt x="4967" y="2542"/>
                    </a:lnTo>
                    <a:lnTo>
                      <a:pt x="4993" y="2568"/>
                    </a:lnTo>
                    <a:lnTo>
                      <a:pt x="5017" y="2594"/>
                    </a:lnTo>
                    <a:lnTo>
                      <a:pt x="5041" y="2621"/>
                    </a:lnTo>
                    <a:close/>
                    <a:moveTo>
                      <a:pt x="1492" y="4905"/>
                    </a:moveTo>
                    <a:lnTo>
                      <a:pt x="23" y="4905"/>
                    </a:lnTo>
                    <a:lnTo>
                      <a:pt x="23" y="5063"/>
                    </a:lnTo>
                    <a:lnTo>
                      <a:pt x="1354" y="5063"/>
                    </a:lnTo>
                    <a:lnTo>
                      <a:pt x="1386" y="5021"/>
                    </a:lnTo>
                    <a:lnTo>
                      <a:pt x="1420" y="4981"/>
                    </a:lnTo>
                    <a:lnTo>
                      <a:pt x="1456" y="4943"/>
                    </a:lnTo>
                    <a:lnTo>
                      <a:pt x="1492" y="4905"/>
                    </a:lnTo>
                    <a:close/>
                    <a:moveTo>
                      <a:pt x="3567" y="4905"/>
                    </a:moveTo>
                    <a:lnTo>
                      <a:pt x="3567" y="4905"/>
                    </a:lnTo>
                    <a:lnTo>
                      <a:pt x="3604" y="4943"/>
                    </a:lnTo>
                    <a:lnTo>
                      <a:pt x="3640" y="4981"/>
                    </a:lnTo>
                    <a:lnTo>
                      <a:pt x="3674" y="5021"/>
                    </a:lnTo>
                    <a:lnTo>
                      <a:pt x="3706" y="5063"/>
                    </a:lnTo>
                    <a:lnTo>
                      <a:pt x="5036" y="5063"/>
                    </a:lnTo>
                    <a:lnTo>
                      <a:pt x="5036" y="4905"/>
                    </a:lnTo>
                    <a:lnTo>
                      <a:pt x="3567" y="4905"/>
                    </a:lnTo>
                    <a:close/>
                    <a:moveTo>
                      <a:pt x="1627" y="2261"/>
                    </a:moveTo>
                    <a:lnTo>
                      <a:pt x="1627" y="2261"/>
                    </a:lnTo>
                    <a:lnTo>
                      <a:pt x="1631" y="2214"/>
                    </a:lnTo>
                    <a:lnTo>
                      <a:pt x="1632" y="2166"/>
                    </a:lnTo>
                    <a:lnTo>
                      <a:pt x="1633" y="2119"/>
                    </a:lnTo>
                    <a:lnTo>
                      <a:pt x="1633" y="2069"/>
                    </a:lnTo>
                    <a:lnTo>
                      <a:pt x="1632" y="2020"/>
                    </a:lnTo>
                    <a:lnTo>
                      <a:pt x="1630" y="1969"/>
                    </a:lnTo>
                    <a:lnTo>
                      <a:pt x="1626" y="1917"/>
                    </a:lnTo>
                    <a:lnTo>
                      <a:pt x="1622" y="1865"/>
                    </a:lnTo>
                    <a:lnTo>
                      <a:pt x="1719" y="1918"/>
                    </a:lnTo>
                    <a:lnTo>
                      <a:pt x="1818" y="1971"/>
                    </a:lnTo>
                    <a:lnTo>
                      <a:pt x="1845" y="2032"/>
                    </a:lnTo>
                    <a:lnTo>
                      <a:pt x="1873" y="2092"/>
                    </a:lnTo>
                    <a:lnTo>
                      <a:pt x="1900" y="2155"/>
                    </a:lnTo>
                    <a:lnTo>
                      <a:pt x="1928" y="2218"/>
                    </a:lnTo>
                    <a:lnTo>
                      <a:pt x="1954" y="2283"/>
                    </a:lnTo>
                    <a:lnTo>
                      <a:pt x="1981" y="2349"/>
                    </a:lnTo>
                    <a:lnTo>
                      <a:pt x="2007" y="2415"/>
                    </a:lnTo>
                    <a:lnTo>
                      <a:pt x="2032" y="2483"/>
                    </a:lnTo>
                    <a:lnTo>
                      <a:pt x="2058" y="2552"/>
                    </a:lnTo>
                    <a:lnTo>
                      <a:pt x="2082" y="2623"/>
                    </a:lnTo>
                    <a:lnTo>
                      <a:pt x="2106" y="2694"/>
                    </a:lnTo>
                    <a:lnTo>
                      <a:pt x="2129" y="2767"/>
                    </a:lnTo>
                    <a:lnTo>
                      <a:pt x="2152" y="2840"/>
                    </a:lnTo>
                    <a:lnTo>
                      <a:pt x="2174" y="2915"/>
                    </a:lnTo>
                    <a:lnTo>
                      <a:pt x="2196" y="2992"/>
                    </a:lnTo>
                    <a:lnTo>
                      <a:pt x="2217" y="3069"/>
                    </a:lnTo>
                    <a:lnTo>
                      <a:pt x="2238" y="3148"/>
                    </a:lnTo>
                    <a:lnTo>
                      <a:pt x="2258" y="3228"/>
                    </a:lnTo>
                    <a:lnTo>
                      <a:pt x="2276" y="3309"/>
                    </a:lnTo>
                    <a:lnTo>
                      <a:pt x="2294" y="3392"/>
                    </a:lnTo>
                    <a:lnTo>
                      <a:pt x="2312" y="3475"/>
                    </a:lnTo>
                    <a:lnTo>
                      <a:pt x="2328" y="3560"/>
                    </a:lnTo>
                    <a:lnTo>
                      <a:pt x="2345" y="3646"/>
                    </a:lnTo>
                    <a:lnTo>
                      <a:pt x="2360" y="3733"/>
                    </a:lnTo>
                    <a:lnTo>
                      <a:pt x="2373" y="3822"/>
                    </a:lnTo>
                    <a:lnTo>
                      <a:pt x="2387" y="3911"/>
                    </a:lnTo>
                    <a:lnTo>
                      <a:pt x="2400" y="4002"/>
                    </a:lnTo>
                    <a:lnTo>
                      <a:pt x="2411" y="4095"/>
                    </a:lnTo>
                    <a:lnTo>
                      <a:pt x="2421" y="4188"/>
                    </a:lnTo>
                    <a:lnTo>
                      <a:pt x="2431" y="4283"/>
                    </a:lnTo>
                    <a:lnTo>
                      <a:pt x="2439" y="4378"/>
                    </a:lnTo>
                    <a:lnTo>
                      <a:pt x="2447" y="4476"/>
                    </a:lnTo>
                    <a:lnTo>
                      <a:pt x="2410" y="4478"/>
                    </a:lnTo>
                    <a:lnTo>
                      <a:pt x="2372" y="4482"/>
                    </a:lnTo>
                    <a:lnTo>
                      <a:pt x="2336" y="4486"/>
                    </a:lnTo>
                    <a:lnTo>
                      <a:pt x="2300" y="4492"/>
                    </a:lnTo>
                    <a:lnTo>
                      <a:pt x="2263" y="4498"/>
                    </a:lnTo>
                    <a:lnTo>
                      <a:pt x="2228" y="4505"/>
                    </a:lnTo>
                    <a:lnTo>
                      <a:pt x="2193" y="4513"/>
                    </a:lnTo>
                    <a:lnTo>
                      <a:pt x="2158" y="4521"/>
                    </a:lnTo>
                    <a:lnTo>
                      <a:pt x="2151" y="4436"/>
                    </a:lnTo>
                    <a:lnTo>
                      <a:pt x="2144" y="4350"/>
                    </a:lnTo>
                    <a:lnTo>
                      <a:pt x="2136" y="4265"/>
                    </a:lnTo>
                    <a:lnTo>
                      <a:pt x="2127" y="4183"/>
                    </a:lnTo>
                    <a:lnTo>
                      <a:pt x="2118" y="4100"/>
                    </a:lnTo>
                    <a:lnTo>
                      <a:pt x="2107" y="4019"/>
                    </a:lnTo>
                    <a:lnTo>
                      <a:pt x="2096" y="3938"/>
                    </a:lnTo>
                    <a:lnTo>
                      <a:pt x="2084" y="3859"/>
                    </a:lnTo>
                    <a:lnTo>
                      <a:pt x="2072" y="3781"/>
                    </a:lnTo>
                    <a:lnTo>
                      <a:pt x="2059" y="3704"/>
                    </a:lnTo>
                    <a:lnTo>
                      <a:pt x="2044" y="3628"/>
                    </a:lnTo>
                    <a:lnTo>
                      <a:pt x="2030" y="3553"/>
                    </a:lnTo>
                    <a:lnTo>
                      <a:pt x="2015" y="3480"/>
                    </a:lnTo>
                    <a:lnTo>
                      <a:pt x="1999" y="3406"/>
                    </a:lnTo>
                    <a:lnTo>
                      <a:pt x="1983" y="3334"/>
                    </a:lnTo>
                    <a:lnTo>
                      <a:pt x="1965" y="3264"/>
                    </a:lnTo>
                    <a:lnTo>
                      <a:pt x="1948" y="3194"/>
                    </a:lnTo>
                    <a:lnTo>
                      <a:pt x="1930" y="3124"/>
                    </a:lnTo>
                    <a:lnTo>
                      <a:pt x="1911" y="3056"/>
                    </a:lnTo>
                    <a:lnTo>
                      <a:pt x="1891" y="2989"/>
                    </a:lnTo>
                    <a:lnTo>
                      <a:pt x="1873" y="2923"/>
                    </a:lnTo>
                    <a:lnTo>
                      <a:pt x="1852" y="2858"/>
                    </a:lnTo>
                    <a:lnTo>
                      <a:pt x="1831" y="2794"/>
                    </a:lnTo>
                    <a:lnTo>
                      <a:pt x="1810" y="2731"/>
                    </a:lnTo>
                    <a:lnTo>
                      <a:pt x="1789" y="2669"/>
                    </a:lnTo>
                    <a:lnTo>
                      <a:pt x="1767" y="2608"/>
                    </a:lnTo>
                    <a:lnTo>
                      <a:pt x="1745" y="2548"/>
                    </a:lnTo>
                    <a:lnTo>
                      <a:pt x="1722" y="2488"/>
                    </a:lnTo>
                    <a:lnTo>
                      <a:pt x="1699" y="2430"/>
                    </a:lnTo>
                    <a:lnTo>
                      <a:pt x="1676" y="2373"/>
                    </a:lnTo>
                    <a:lnTo>
                      <a:pt x="1627" y="2261"/>
                    </a:lnTo>
                    <a:close/>
                    <a:moveTo>
                      <a:pt x="3091" y="2312"/>
                    </a:moveTo>
                    <a:lnTo>
                      <a:pt x="3091" y="2312"/>
                    </a:lnTo>
                    <a:lnTo>
                      <a:pt x="3051" y="2408"/>
                    </a:lnTo>
                    <a:lnTo>
                      <a:pt x="3013" y="2508"/>
                    </a:lnTo>
                    <a:lnTo>
                      <a:pt x="2973" y="2615"/>
                    </a:lnTo>
                    <a:lnTo>
                      <a:pt x="2934" y="2726"/>
                    </a:lnTo>
                    <a:lnTo>
                      <a:pt x="2896" y="2841"/>
                    </a:lnTo>
                    <a:lnTo>
                      <a:pt x="2859" y="2964"/>
                    </a:lnTo>
                    <a:lnTo>
                      <a:pt x="2822" y="3090"/>
                    </a:lnTo>
                    <a:lnTo>
                      <a:pt x="2805" y="3156"/>
                    </a:lnTo>
                    <a:lnTo>
                      <a:pt x="2788" y="3222"/>
                    </a:lnTo>
                    <a:lnTo>
                      <a:pt x="2770" y="3290"/>
                    </a:lnTo>
                    <a:lnTo>
                      <a:pt x="2754" y="3360"/>
                    </a:lnTo>
                    <a:lnTo>
                      <a:pt x="2739" y="3431"/>
                    </a:lnTo>
                    <a:lnTo>
                      <a:pt x="2723" y="3503"/>
                    </a:lnTo>
                    <a:lnTo>
                      <a:pt x="2708" y="3576"/>
                    </a:lnTo>
                    <a:lnTo>
                      <a:pt x="2693" y="3651"/>
                    </a:lnTo>
                    <a:lnTo>
                      <a:pt x="2679" y="3727"/>
                    </a:lnTo>
                    <a:lnTo>
                      <a:pt x="2666" y="3805"/>
                    </a:lnTo>
                    <a:lnTo>
                      <a:pt x="2653" y="3883"/>
                    </a:lnTo>
                    <a:lnTo>
                      <a:pt x="2641" y="3964"/>
                    </a:lnTo>
                    <a:lnTo>
                      <a:pt x="2629" y="4046"/>
                    </a:lnTo>
                    <a:lnTo>
                      <a:pt x="2618" y="4129"/>
                    </a:lnTo>
                    <a:lnTo>
                      <a:pt x="2607" y="4213"/>
                    </a:lnTo>
                    <a:lnTo>
                      <a:pt x="2598" y="4299"/>
                    </a:lnTo>
                    <a:lnTo>
                      <a:pt x="2588" y="4386"/>
                    </a:lnTo>
                    <a:lnTo>
                      <a:pt x="2580" y="4474"/>
                    </a:lnTo>
                    <a:lnTo>
                      <a:pt x="2616" y="4476"/>
                    </a:lnTo>
                    <a:lnTo>
                      <a:pt x="2654" y="4478"/>
                    </a:lnTo>
                    <a:lnTo>
                      <a:pt x="2690" y="4482"/>
                    </a:lnTo>
                    <a:lnTo>
                      <a:pt x="2726" y="4487"/>
                    </a:lnTo>
                    <a:lnTo>
                      <a:pt x="2763" y="4492"/>
                    </a:lnTo>
                    <a:lnTo>
                      <a:pt x="2798" y="4498"/>
                    </a:lnTo>
                    <a:lnTo>
                      <a:pt x="2833" y="4506"/>
                    </a:lnTo>
                    <a:lnTo>
                      <a:pt x="2868" y="4514"/>
                    </a:lnTo>
                    <a:lnTo>
                      <a:pt x="2877" y="4417"/>
                    </a:lnTo>
                    <a:lnTo>
                      <a:pt x="2887" y="4321"/>
                    </a:lnTo>
                    <a:lnTo>
                      <a:pt x="2898" y="4228"/>
                    </a:lnTo>
                    <a:lnTo>
                      <a:pt x="2909" y="4135"/>
                    </a:lnTo>
                    <a:lnTo>
                      <a:pt x="2921" y="4046"/>
                    </a:lnTo>
                    <a:lnTo>
                      <a:pt x="2934" y="3957"/>
                    </a:lnTo>
                    <a:lnTo>
                      <a:pt x="2949" y="3871"/>
                    </a:lnTo>
                    <a:lnTo>
                      <a:pt x="2963" y="3786"/>
                    </a:lnTo>
                    <a:lnTo>
                      <a:pt x="2978" y="3703"/>
                    </a:lnTo>
                    <a:lnTo>
                      <a:pt x="2995" y="3621"/>
                    </a:lnTo>
                    <a:lnTo>
                      <a:pt x="3011" y="3542"/>
                    </a:lnTo>
                    <a:lnTo>
                      <a:pt x="3028" y="3464"/>
                    </a:lnTo>
                    <a:lnTo>
                      <a:pt x="3046" y="3388"/>
                    </a:lnTo>
                    <a:lnTo>
                      <a:pt x="3064" y="3313"/>
                    </a:lnTo>
                    <a:lnTo>
                      <a:pt x="3083" y="3241"/>
                    </a:lnTo>
                    <a:lnTo>
                      <a:pt x="3102" y="3169"/>
                    </a:lnTo>
                    <a:lnTo>
                      <a:pt x="3121" y="3100"/>
                    </a:lnTo>
                    <a:lnTo>
                      <a:pt x="3141" y="3032"/>
                    </a:lnTo>
                    <a:lnTo>
                      <a:pt x="3161" y="2966"/>
                    </a:lnTo>
                    <a:lnTo>
                      <a:pt x="3181" y="2902"/>
                    </a:lnTo>
                    <a:lnTo>
                      <a:pt x="3202" y="2839"/>
                    </a:lnTo>
                    <a:lnTo>
                      <a:pt x="3223" y="2778"/>
                    </a:lnTo>
                    <a:lnTo>
                      <a:pt x="3244" y="2718"/>
                    </a:lnTo>
                    <a:lnTo>
                      <a:pt x="3264" y="2660"/>
                    </a:lnTo>
                    <a:lnTo>
                      <a:pt x="3307" y="2550"/>
                    </a:lnTo>
                    <a:lnTo>
                      <a:pt x="3350" y="2445"/>
                    </a:lnTo>
                    <a:lnTo>
                      <a:pt x="3392" y="2348"/>
                    </a:lnTo>
                    <a:lnTo>
                      <a:pt x="3434" y="2256"/>
                    </a:lnTo>
                    <a:lnTo>
                      <a:pt x="3426" y="2220"/>
                    </a:lnTo>
                    <a:lnTo>
                      <a:pt x="3419" y="2182"/>
                    </a:lnTo>
                    <a:lnTo>
                      <a:pt x="3378" y="2202"/>
                    </a:lnTo>
                    <a:lnTo>
                      <a:pt x="3337" y="2221"/>
                    </a:lnTo>
                    <a:lnTo>
                      <a:pt x="3296" y="2239"/>
                    </a:lnTo>
                    <a:lnTo>
                      <a:pt x="3255" y="2255"/>
                    </a:lnTo>
                    <a:lnTo>
                      <a:pt x="3214" y="2270"/>
                    </a:lnTo>
                    <a:lnTo>
                      <a:pt x="3173" y="2285"/>
                    </a:lnTo>
                    <a:lnTo>
                      <a:pt x="3091" y="2312"/>
                    </a:lnTo>
                    <a:close/>
                    <a:moveTo>
                      <a:pt x="3774" y="5853"/>
                    </a:moveTo>
                    <a:lnTo>
                      <a:pt x="3774" y="5853"/>
                    </a:lnTo>
                    <a:lnTo>
                      <a:pt x="3772" y="5823"/>
                    </a:lnTo>
                    <a:lnTo>
                      <a:pt x="3768" y="5793"/>
                    </a:lnTo>
                    <a:lnTo>
                      <a:pt x="3764" y="5763"/>
                    </a:lnTo>
                    <a:lnTo>
                      <a:pt x="3760" y="5734"/>
                    </a:lnTo>
                    <a:lnTo>
                      <a:pt x="3754" y="5704"/>
                    </a:lnTo>
                    <a:lnTo>
                      <a:pt x="3747" y="5675"/>
                    </a:lnTo>
                    <a:lnTo>
                      <a:pt x="3741" y="5646"/>
                    </a:lnTo>
                    <a:lnTo>
                      <a:pt x="3734" y="5617"/>
                    </a:lnTo>
                    <a:lnTo>
                      <a:pt x="3725" y="5590"/>
                    </a:lnTo>
                    <a:lnTo>
                      <a:pt x="3718" y="5561"/>
                    </a:lnTo>
                    <a:lnTo>
                      <a:pt x="3708" y="5533"/>
                    </a:lnTo>
                    <a:lnTo>
                      <a:pt x="3698" y="5506"/>
                    </a:lnTo>
                    <a:lnTo>
                      <a:pt x="3687" y="5478"/>
                    </a:lnTo>
                    <a:lnTo>
                      <a:pt x="3676" y="5452"/>
                    </a:lnTo>
                    <a:lnTo>
                      <a:pt x="3665" y="5426"/>
                    </a:lnTo>
                    <a:lnTo>
                      <a:pt x="3652" y="5399"/>
                    </a:lnTo>
                    <a:lnTo>
                      <a:pt x="3640" y="5374"/>
                    </a:lnTo>
                    <a:lnTo>
                      <a:pt x="3625" y="5348"/>
                    </a:lnTo>
                    <a:lnTo>
                      <a:pt x="3612" y="5323"/>
                    </a:lnTo>
                    <a:lnTo>
                      <a:pt x="3597" y="5298"/>
                    </a:lnTo>
                    <a:lnTo>
                      <a:pt x="3582" y="5274"/>
                    </a:lnTo>
                    <a:lnTo>
                      <a:pt x="3566" y="5250"/>
                    </a:lnTo>
                    <a:lnTo>
                      <a:pt x="3533" y="5202"/>
                    </a:lnTo>
                    <a:lnTo>
                      <a:pt x="3498" y="5157"/>
                    </a:lnTo>
                    <a:lnTo>
                      <a:pt x="3461" y="5114"/>
                    </a:lnTo>
                    <a:lnTo>
                      <a:pt x="3422" y="5073"/>
                    </a:lnTo>
                    <a:lnTo>
                      <a:pt x="3381" y="5032"/>
                    </a:lnTo>
                    <a:lnTo>
                      <a:pt x="3338" y="4994"/>
                    </a:lnTo>
                    <a:lnTo>
                      <a:pt x="3294" y="4958"/>
                    </a:lnTo>
                    <a:lnTo>
                      <a:pt x="3248" y="4924"/>
                    </a:lnTo>
                    <a:lnTo>
                      <a:pt x="3201" y="4892"/>
                    </a:lnTo>
                    <a:lnTo>
                      <a:pt x="3176" y="4877"/>
                    </a:lnTo>
                    <a:lnTo>
                      <a:pt x="3151" y="4861"/>
                    </a:lnTo>
                    <a:lnTo>
                      <a:pt x="3126" y="4848"/>
                    </a:lnTo>
                    <a:lnTo>
                      <a:pt x="3101" y="4834"/>
                    </a:lnTo>
                    <a:lnTo>
                      <a:pt x="3075" y="4822"/>
                    </a:lnTo>
                    <a:lnTo>
                      <a:pt x="3049" y="4808"/>
                    </a:lnTo>
                    <a:lnTo>
                      <a:pt x="3022" y="4797"/>
                    </a:lnTo>
                    <a:lnTo>
                      <a:pt x="2995" y="4785"/>
                    </a:lnTo>
                    <a:lnTo>
                      <a:pt x="2969" y="4775"/>
                    </a:lnTo>
                    <a:lnTo>
                      <a:pt x="2941" y="4766"/>
                    </a:lnTo>
                    <a:lnTo>
                      <a:pt x="2914" y="4756"/>
                    </a:lnTo>
                    <a:lnTo>
                      <a:pt x="2885" y="4747"/>
                    </a:lnTo>
                    <a:lnTo>
                      <a:pt x="2857" y="4739"/>
                    </a:lnTo>
                    <a:lnTo>
                      <a:pt x="2829" y="4731"/>
                    </a:lnTo>
                    <a:lnTo>
                      <a:pt x="2799" y="4725"/>
                    </a:lnTo>
                    <a:lnTo>
                      <a:pt x="2770" y="4719"/>
                    </a:lnTo>
                    <a:lnTo>
                      <a:pt x="2741" y="4714"/>
                    </a:lnTo>
                    <a:lnTo>
                      <a:pt x="2711" y="4709"/>
                    </a:lnTo>
                    <a:lnTo>
                      <a:pt x="2681" y="4705"/>
                    </a:lnTo>
                    <a:lnTo>
                      <a:pt x="2652" y="4702"/>
                    </a:lnTo>
                    <a:lnTo>
                      <a:pt x="2622" y="4700"/>
                    </a:lnTo>
                    <a:lnTo>
                      <a:pt x="2591" y="4697"/>
                    </a:lnTo>
                    <a:lnTo>
                      <a:pt x="2560" y="4696"/>
                    </a:lnTo>
                    <a:lnTo>
                      <a:pt x="2530" y="4696"/>
                    </a:lnTo>
                    <a:lnTo>
                      <a:pt x="2499" y="4696"/>
                    </a:lnTo>
                    <a:lnTo>
                      <a:pt x="2468" y="4697"/>
                    </a:lnTo>
                    <a:lnTo>
                      <a:pt x="2438" y="4700"/>
                    </a:lnTo>
                    <a:lnTo>
                      <a:pt x="2407" y="4702"/>
                    </a:lnTo>
                    <a:lnTo>
                      <a:pt x="2378" y="4705"/>
                    </a:lnTo>
                    <a:lnTo>
                      <a:pt x="2348" y="4709"/>
                    </a:lnTo>
                    <a:lnTo>
                      <a:pt x="2318" y="4714"/>
                    </a:lnTo>
                    <a:lnTo>
                      <a:pt x="2290" y="4719"/>
                    </a:lnTo>
                    <a:lnTo>
                      <a:pt x="2260" y="4725"/>
                    </a:lnTo>
                    <a:lnTo>
                      <a:pt x="2231" y="4731"/>
                    </a:lnTo>
                    <a:lnTo>
                      <a:pt x="2203" y="4739"/>
                    </a:lnTo>
                    <a:lnTo>
                      <a:pt x="2174" y="4747"/>
                    </a:lnTo>
                    <a:lnTo>
                      <a:pt x="2147" y="4756"/>
                    </a:lnTo>
                    <a:lnTo>
                      <a:pt x="2119" y="4766"/>
                    </a:lnTo>
                    <a:lnTo>
                      <a:pt x="2092" y="4775"/>
                    </a:lnTo>
                    <a:lnTo>
                      <a:pt x="2064" y="4785"/>
                    </a:lnTo>
                    <a:lnTo>
                      <a:pt x="2038" y="4797"/>
                    </a:lnTo>
                    <a:lnTo>
                      <a:pt x="2011" y="4808"/>
                    </a:lnTo>
                    <a:lnTo>
                      <a:pt x="1985" y="4822"/>
                    </a:lnTo>
                    <a:lnTo>
                      <a:pt x="1959" y="4834"/>
                    </a:lnTo>
                    <a:lnTo>
                      <a:pt x="1933" y="4848"/>
                    </a:lnTo>
                    <a:lnTo>
                      <a:pt x="1908" y="4861"/>
                    </a:lnTo>
                    <a:lnTo>
                      <a:pt x="1884" y="4877"/>
                    </a:lnTo>
                    <a:lnTo>
                      <a:pt x="1859" y="4892"/>
                    </a:lnTo>
                    <a:lnTo>
                      <a:pt x="1835" y="4908"/>
                    </a:lnTo>
                    <a:lnTo>
                      <a:pt x="1812" y="4924"/>
                    </a:lnTo>
                    <a:lnTo>
                      <a:pt x="1766" y="4958"/>
                    </a:lnTo>
                    <a:lnTo>
                      <a:pt x="1721" y="4994"/>
                    </a:lnTo>
                    <a:lnTo>
                      <a:pt x="1679" y="5032"/>
                    </a:lnTo>
                    <a:lnTo>
                      <a:pt x="1637" y="5073"/>
                    </a:lnTo>
                    <a:lnTo>
                      <a:pt x="1599" y="5114"/>
                    </a:lnTo>
                    <a:lnTo>
                      <a:pt x="1561" y="5157"/>
                    </a:lnTo>
                    <a:lnTo>
                      <a:pt x="1526" y="5202"/>
                    </a:lnTo>
                    <a:lnTo>
                      <a:pt x="1493" y="5250"/>
                    </a:lnTo>
                    <a:lnTo>
                      <a:pt x="1478" y="5274"/>
                    </a:lnTo>
                    <a:lnTo>
                      <a:pt x="1462" y="5298"/>
                    </a:lnTo>
                    <a:lnTo>
                      <a:pt x="1448" y="5323"/>
                    </a:lnTo>
                    <a:lnTo>
                      <a:pt x="1434" y="5348"/>
                    </a:lnTo>
                    <a:lnTo>
                      <a:pt x="1420" y="5374"/>
                    </a:lnTo>
                    <a:lnTo>
                      <a:pt x="1407" y="5399"/>
                    </a:lnTo>
                    <a:lnTo>
                      <a:pt x="1395" y="5426"/>
                    </a:lnTo>
                    <a:lnTo>
                      <a:pt x="1383" y="5452"/>
                    </a:lnTo>
                    <a:lnTo>
                      <a:pt x="1372" y="5478"/>
                    </a:lnTo>
                    <a:lnTo>
                      <a:pt x="1362" y="5506"/>
                    </a:lnTo>
                    <a:lnTo>
                      <a:pt x="1352" y="5533"/>
                    </a:lnTo>
                    <a:lnTo>
                      <a:pt x="1342" y="5561"/>
                    </a:lnTo>
                    <a:lnTo>
                      <a:pt x="1334" y="5590"/>
                    </a:lnTo>
                    <a:lnTo>
                      <a:pt x="1326" y="5617"/>
                    </a:lnTo>
                    <a:lnTo>
                      <a:pt x="1318" y="5646"/>
                    </a:lnTo>
                    <a:lnTo>
                      <a:pt x="1312" y="5675"/>
                    </a:lnTo>
                    <a:lnTo>
                      <a:pt x="1306" y="5704"/>
                    </a:lnTo>
                    <a:lnTo>
                      <a:pt x="1301" y="5734"/>
                    </a:lnTo>
                    <a:lnTo>
                      <a:pt x="1296" y="5763"/>
                    </a:lnTo>
                    <a:lnTo>
                      <a:pt x="1292" y="5793"/>
                    </a:lnTo>
                    <a:lnTo>
                      <a:pt x="1288" y="5823"/>
                    </a:lnTo>
                    <a:lnTo>
                      <a:pt x="1286" y="5853"/>
                    </a:lnTo>
                    <a:lnTo>
                      <a:pt x="3774" y="5853"/>
                    </a:lnTo>
                    <a:close/>
                    <a:moveTo>
                      <a:pt x="4028" y="6311"/>
                    </a:moveTo>
                    <a:lnTo>
                      <a:pt x="4028" y="6088"/>
                    </a:lnTo>
                    <a:lnTo>
                      <a:pt x="987" y="6088"/>
                    </a:lnTo>
                    <a:lnTo>
                      <a:pt x="987" y="6311"/>
                    </a:lnTo>
                    <a:lnTo>
                      <a:pt x="4028" y="6311"/>
                    </a:lnTo>
                    <a:close/>
                  </a:path>
                </a:pathLst>
              </a:custGeom>
              <a:solidFill>
                <a:schemeClr val="bg1"/>
              </a:solidFill>
              <a:ln>
                <a:noFill/>
              </a:ln>
            </p:spPr>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1219110">
                  <a:defRPr/>
                </a:pPr>
                <a:endParaRPr lang="zh-CN" altLang="en-US" sz="2400">
                  <a:solidFill>
                    <a:srgbClr val="FFFFFF"/>
                  </a:solidFill>
                </a:endParaRPr>
              </a:p>
            </p:txBody>
          </p:sp>
        </p:grpSp>
        <p:cxnSp>
          <p:nvCxnSpPr>
            <p:cNvPr id="130" name="直接连接符 129"/>
            <p:cNvCxnSpPr/>
            <p:nvPr/>
          </p:nvCxnSpPr>
          <p:spPr>
            <a:xfrm>
              <a:off x="6812596" y="4091146"/>
              <a:ext cx="145707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33" name="右箭头 32"/>
          <p:cNvSpPr/>
          <p:nvPr/>
        </p:nvSpPr>
        <p:spPr>
          <a:xfrm>
            <a:off x="7440149" y="3041109"/>
            <a:ext cx="864096" cy="177198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131" name="MH_Text_2"/>
          <p:cNvSpPr txBox="1">
            <a:spLocks noChangeArrowheads="1"/>
          </p:cNvSpPr>
          <p:nvPr>
            <p:custDataLst>
              <p:tags r:id="rId25"/>
            </p:custDataLst>
          </p:nvPr>
        </p:nvSpPr>
        <p:spPr bwMode="auto">
          <a:xfrm>
            <a:off x="6172747" y="970766"/>
            <a:ext cx="1395984" cy="722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defTabSz="1219110"/>
            <a:r>
              <a:rPr lang="zh-CN" altLang="en-US" sz="1867" dirty="0">
                <a:solidFill>
                  <a:prstClr val="white"/>
                </a:solidFill>
                <a:latin typeface="微软雅黑" panose="020B0503020204020204" pitchFamily="34" charset="-122"/>
                <a:ea typeface="微软雅黑" panose="020B0503020204020204" pitchFamily="34" charset="-122"/>
              </a:rPr>
              <a:t>需求分析</a:t>
            </a:r>
          </a:p>
        </p:txBody>
      </p:sp>
      <p:sp>
        <p:nvSpPr>
          <p:cNvPr id="132" name="MH_Text_2"/>
          <p:cNvSpPr txBox="1">
            <a:spLocks noChangeArrowheads="1"/>
          </p:cNvSpPr>
          <p:nvPr>
            <p:custDataLst>
              <p:tags r:id="rId26"/>
            </p:custDataLst>
          </p:nvPr>
        </p:nvSpPr>
        <p:spPr bwMode="auto">
          <a:xfrm>
            <a:off x="8834704" y="962196"/>
            <a:ext cx="1395984" cy="722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defTabSz="1219110"/>
            <a:r>
              <a:rPr lang="zh-CN" altLang="en-US" sz="1867" dirty="0">
                <a:solidFill>
                  <a:prstClr val="white"/>
                </a:solidFill>
                <a:latin typeface="微软雅黑" panose="020B0503020204020204" pitchFamily="34" charset="-122"/>
                <a:ea typeface="微软雅黑" panose="020B0503020204020204" pitchFamily="34" charset="-122"/>
              </a:rPr>
              <a:t>建设目标</a:t>
            </a:r>
          </a:p>
        </p:txBody>
      </p:sp>
      <p:sp>
        <p:nvSpPr>
          <p:cNvPr id="75" name="文本框 74"/>
          <p:cNvSpPr txBox="1"/>
          <p:nvPr/>
        </p:nvSpPr>
        <p:spPr>
          <a:xfrm>
            <a:off x="0" y="6358373"/>
            <a:ext cx="12192000" cy="461665"/>
          </a:xfrm>
          <a:prstGeom prst="rect">
            <a:avLst/>
          </a:prstGeom>
          <a:noFill/>
          <a:ln>
            <a:solidFill>
              <a:schemeClr val="accent1"/>
            </a:solidFill>
          </a:ln>
        </p:spPr>
        <p:txBody>
          <a:bodyPr wrap="square" rtlCol="0">
            <a:spAutoFit/>
          </a:bodyPr>
          <a:lstStyle/>
          <a:p>
            <a:pPr algn="ctr" defTabSz="1219110"/>
            <a:r>
              <a:rPr lang="zh-CN" altLang="en-US" sz="2400" dirty="0">
                <a:solidFill>
                  <a:prstClr val="white"/>
                </a:solidFill>
                <a:latin typeface="Calibri" panose="020F0502020204030204"/>
                <a:ea typeface="等线" panose="02010600030101010101" pitchFamily="2" charset="-122"/>
              </a:rPr>
              <a:t>围绕安全、服务、学习提出“一个平台、两大中心”设计思路</a:t>
            </a:r>
          </a:p>
        </p:txBody>
      </p:sp>
      <p:cxnSp>
        <p:nvCxnSpPr>
          <p:cNvPr id="7" name="直接连接符 6"/>
          <p:cNvCxnSpPr/>
          <p:nvPr/>
        </p:nvCxnSpPr>
        <p:spPr>
          <a:xfrm>
            <a:off x="6576053" y="3164127"/>
            <a:ext cx="3840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8" name="直接连接符 87"/>
          <p:cNvCxnSpPr/>
          <p:nvPr/>
        </p:nvCxnSpPr>
        <p:spPr>
          <a:xfrm>
            <a:off x="6576053" y="4752805"/>
            <a:ext cx="3840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06479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总体架构</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en-US" altLang="zh-CN" sz="2400"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智慧校园顶层设计（</a:t>
            </a:r>
            <a:r>
              <a:rPr lang="en-US" altLang="zh-CN" sz="2400" spc="133" dirty="0">
                <a:solidFill>
                  <a:prstClr val="white"/>
                </a:solidFill>
                <a:latin typeface="微软雅黑" panose="020B0503020204020204" pitchFamily="34" charset="-122"/>
                <a:ea typeface="微软雅黑" panose="020B0503020204020204" pitchFamily="34" charset="-122"/>
                <a:cs typeface="Microsoft YaHei" charset="-122"/>
              </a:rPr>
              <a:t>HOC</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26" name="圆角矩形 25"/>
          <p:cNvSpPr/>
          <p:nvPr/>
        </p:nvSpPr>
        <p:spPr>
          <a:xfrm>
            <a:off x="399520" y="1470168"/>
            <a:ext cx="1767261" cy="654379"/>
          </a:xfrm>
          <a:prstGeom prst="roundRect">
            <a:avLst>
              <a:gd name="adj" fmla="val 0"/>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lstStyle/>
          <a:p>
            <a:pPr algn="ctr" defTabSz="914273">
              <a:defRPr/>
            </a:pPr>
            <a:r>
              <a:rPr kumimoji="1" lang="zh-CN" altLang="en-US" sz="2267" b="1" kern="0" dirty="0">
                <a:solidFill>
                  <a:prstClr val="white"/>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Arial" pitchFamily="34" charset="0"/>
              </a:rPr>
              <a:t>一个平台</a:t>
            </a:r>
          </a:p>
        </p:txBody>
      </p:sp>
      <p:sp>
        <p:nvSpPr>
          <p:cNvPr id="27" name="圆角矩形 26"/>
          <p:cNvSpPr/>
          <p:nvPr/>
        </p:nvSpPr>
        <p:spPr>
          <a:xfrm>
            <a:off x="399520" y="2902524"/>
            <a:ext cx="1767261" cy="654379"/>
          </a:xfrm>
          <a:prstGeom prst="roundRect">
            <a:avLst>
              <a:gd name="adj" fmla="val 0"/>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lstStyle/>
          <a:p>
            <a:pPr algn="ctr" defTabSz="914273">
              <a:defRPr/>
            </a:pPr>
            <a:r>
              <a:rPr kumimoji="1" lang="zh-CN" altLang="en-US" sz="2267" b="1" kern="0" dirty="0">
                <a:solidFill>
                  <a:prstClr val="white"/>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Arial" pitchFamily="34" charset="0"/>
              </a:rPr>
              <a:t>两大中心</a:t>
            </a:r>
          </a:p>
        </p:txBody>
      </p:sp>
      <p:sp>
        <p:nvSpPr>
          <p:cNvPr id="28" name="圆角矩形 27"/>
          <p:cNvSpPr/>
          <p:nvPr/>
        </p:nvSpPr>
        <p:spPr>
          <a:xfrm>
            <a:off x="399520" y="4546768"/>
            <a:ext cx="1767261" cy="654379"/>
          </a:xfrm>
          <a:prstGeom prst="roundRect">
            <a:avLst>
              <a:gd name="adj" fmla="val 0"/>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lstStyle/>
          <a:p>
            <a:pPr algn="ctr" defTabSz="914273">
              <a:defRPr/>
            </a:pPr>
            <a:r>
              <a:rPr kumimoji="1" lang="en-US" altLang="zh-CN" sz="2267" b="1" kern="0" dirty="0">
                <a:solidFill>
                  <a:prstClr val="white"/>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Arial" pitchFamily="34" charset="0"/>
              </a:rPr>
              <a:t>N</a:t>
            </a:r>
            <a:r>
              <a:rPr kumimoji="1" lang="zh-CN" altLang="en-US" sz="2267" b="1" kern="0" dirty="0">
                <a:solidFill>
                  <a:prstClr val="white"/>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Arial" pitchFamily="34" charset="0"/>
              </a:rPr>
              <a:t>类应用</a:t>
            </a:r>
          </a:p>
        </p:txBody>
      </p:sp>
      <p:sp>
        <p:nvSpPr>
          <p:cNvPr id="29" name="矩形 28"/>
          <p:cNvSpPr/>
          <p:nvPr/>
        </p:nvSpPr>
        <p:spPr>
          <a:xfrm>
            <a:off x="352931" y="2278183"/>
            <a:ext cx="2016509" cy="431015"/>
          </a:xfrm>
          <a:prstGeom prst="rect">
            <a:avLst/>
          </a:prstGeom>
        </p:spPr>
        <p:txBody>
          <a:bodyPr wrap="square" lIns="91440" tIns="45720" rIns="91440" bIns="45720">
            <a:spAutoFit/>
          </a:bodyPr>
          <a:lstStyle/>
          <a:p>
            <a:pPr marL="285744" indent="-285744" defTabSz="914354">
              <a:lnSpc>
                <a:spcPct val="150000"/>
              </a:lnSpc>
              <a:buFont typeface="Wingdings" panose="05000000000000000000" pitchFamily="2" charset="2"/>
              <a:buChar char="n"/>
              <a:defRPr/>
            </a:pPr>
            <a:r>
              <a:rPr kumimoji="1" lang="zh-CN" altLang="en-US" sz="1467" b="1" kern="0" dirty="0">
                <a:solidFill>
                  <a:prstClr val="white"/>
                </a:solidFill>
                <a:latin typeface="微软雅黑" panose="020B0503020204020204" pitchFamily="34" charset="-122"/>
                <a:ea typeface="微软雅黑" panose="020B0503020204020204" pitchFamily="34" charset="-122"/>
                <a:cs typeface="Arial" pitchFamily="34" charset="0"/>
              </a:rPr>
              <a:t>校园大数据平台</a:t>
            </a:r>
            <a:endParaRPr kumimoji="1" lang="en-US" altLang="zh-CN" sz="1467" b="1" kern="0" dirty="0">
              <a:solidFill>
                <a:prstClr val="white"/>
              </a:solidFill>
              <a:latin typeface="微软雅黑" panose="020B0503020204020204" pitchFamily="34" charset="-122"/>
              <a:ea typeface="微软雅黑" panose="020B0503020204020204" pitchFamily="34" charset="-122"/>
              <a:cs typeface="Arial" pitchFamily="34" charset="0"/>
            </a:endParaRPr>
          </a:p>
        </p:txBody>
      </p:sp>
      <p:sp>
        <p:nvSpPr>
          <p:cNvPr id="30" name="矩形 29"/>
          <p:cNvSpPr/>
          <p:nvPr/>
        </p:nvSpPr>
        <p:spPr>
          <a:xfrm>
            <a:off x="362719" y="3638599"/>
            <a:ext cx="2063271" cy="431015"/>
          </a:xfrm>
          <a:prstGeom prst="rect">
            <a:avLst/>
          </a:prstGeom>
        </p:spPr>
        <p:txBody>
          <a:bodyPr wrap="square" lIns="91440" tIns="45720" rIns="91440" bIns="45720">
            <a:spAutoFit/>
          </a:bodyPr>
          <a:lstStyle/>
          <a:p>
            <a:pPr marL="285744" indent="-285744" defTabSz="914354">
              <a:lnSpc>
                <a:spcPct val="150000"/>
              </a:lnSpc>
              <a:buFont typeface="Wingdings" panose="05000000000000000000" pitchFamily="2" charset="2"/>
              <a:buChar char="n"/>
              <a:defRPr/>
            </a:pPr>
            <a:r>
              <a:rPr kumimoji="1" lang="zh-CN" altLang="en-US" sz="1467" b="1" kern="0" dirty="0">
                <a:solidFill>
                  <a:prstClr val="white"/>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Arial" pitchFamily="34" charset="0"/>
              </a:rPr>
              <a:t>校园安全中心</a:t>
            </a:r>
            <a:endParaRPr kumimoji="1" lang="en-US" altLang="zh-CN" sz="1467" b="1" kern="0" dirty="0">
              <a:solidFill>
                <a:prstClr val="white"/>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Arial" pitchFamily="34" charset="0"/>
            </a:endParaRPr>
          </a:p>
        </p:txBody>
      </p:sp>
      <p:sp>
        <p:nvSpPr>
          <p:cNvPr id="31" name="矩形 30"/>
          <p:cNvSpPr/>
          <p:nvPr/>
        </p:nvSpPr>
        <p:spPr>
          <a:xfrm>
            <a:off x="362717" y="4007715"/>
            <a:ext cx="2169715" cy="431015"/>
          </a:xfrm>
          <a:prstGeom prst="rect">
            <a:avLst/>
          </a:prstGeom>
        </p:spPr>
        <p:txBody>
          <a:bodyPr wrap="square" lIns="91440" tIns="45720" rIns="91440" bIns="45720">
            <a:spAutoFit/>
          </a:bodyPr>
          <a:lstStyle/>
          <a:p>
            <a:pPr marL="285744" indent="-285744" defTabSz="914354">
              <a:lnSpc>
                <a:spcPct val="150000"/>
              </a:lnSpc>
              <a:buFont typeface="Wingdings" panose="05000000000000000000" pitchFamily="2" charset="2"/>
              <a:buChar char="n"/>
              <a:defRPr/>
            </a:pPr>
            <a:r>
              <a:rPr kumimoji="1" lang="zh-CN" altLang="en-US" sz="1467" b="1" kern="0" dirty="0">
                <a:solidFill>
                  <a:prstClr val="white"/>
                </a:solidFill>
                <a:latin typeface="微软雅黑" panose="020B0503020204020204" pitchFamily="34" charset="-122"/>
                <a:ea typeface="微软雅黑" panose="020B0503020204020204" pitchFamily="34" charset="-122"/>
                <a:cs typeface="Arial" pitchFamily="34" charset="0"/>
              </a:rPr>
              <a:t>校园运营管理中心</a:t>
            </a:r>
            <a:endParaRPr kumimoji="1" lang="en-US" altLang="zh-CN" sz="1467" b="1" kern="0" dirty="0">
              <a:solidFill>
                <a:prstClr val="white"/>
              </a:solidFill>
              <a:latin typeface="微软雅黑" panose="020B0503020204020204" pitchFamily="34" charset="-122"/>
              <a:ea typeface="微软雅黑" panose="020B0503020204020204" pitchFamily="34" charset="-122"/>
              <a:cs typeface="Arial" pitchFamily="34" charset="0"/>
            </a:endParaRPr>
          </a:p>
        </p:txBody>
      </p:sp>
      <p:sp>
        <p:nvSpPr>
          <p:cNvPr id="32" name="矩形 31"/>
          <p:cNvSpPr/>
          <p:nvPr/>
        </p:nvSpPr>
        <p:spPr>
          <a:xfrm>
            <a:off x="364117" y="5284240"/>
            <a:ext cx="1816839" cy="431015"/>
          </a:xfrm>
          <a:prstGeom prst="rect">
            <a:avLst/>
          </a:prstGeom>
        </p:spPr>
        <p:txBody>
          <a:bodyPr wrap="square" lIns="91440" tIns="45720" rIns="91440" bIns="45720">
            <a:spAutoFit/>
          </a:bodyPr>
          <a:lstStyle/>
          <a:p>
            <a:pPr marL="285744" indent="-285744" defTabSz="914354">
              <a:lnSpc>
                <a:spcPct val="150000"/>
              </a:lnSpc>
              <a:buFont typeface="Wingdings" panose="05000000000000000000" pitchFamily="2" charset="2"/>
              <a:buChar char="n"/>
              <a:defRPr/>
            </a:pPr>
            <a:r>
              <a:rPr kumimoji="1" lang="zh-CN" altLang="en-US" sz="1467" b="1" kern="0" dirty="0">
                <a:solidFill>
                  <a:prstClr val="white"/>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Arial" pitchFamily="34" charset="0"/>
              </a:rPr>
              <a:t>安全保卫</a:t>
            </a:r>
            <a:endParaRPr kumimoji="1" lang="en-US" altLang="zh-CN" sz="1467" b="1" kern="0" dirty="0">
              <a:solidFill>
                <a:prstClr val="white"/>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Arial" pitchFamily="34" charset="0"/>
            </a:endParaRPr>
          </a:p>
        </p:txBody>
      </p:sp>
      <p:sp>
        <p:nvSpPr>
          <p:cNvPr id="33" name="矩形 32"/>
          <p:cNvSpPr/>
          <p:nvPr/>
        </p:nvSpPr>
        <p:spPr>
          <a:xfrm>
            <a:off x="365515" y="5621199"/>
            <a:ext cx="1816839" cy="431015"/>
          </a:xfrm>
          <a:prstGeom prst="rect">
            <a:avLst/>
          </a:prstGeom>
        </p:spPr>
        <p:txBody>
          <a:bodyPr wrap="square" lIns="91440" tIns="45720" rIns="91440" bIns="45720">
            <a:spAutoFit/>
          </a:bodyPr>
          <a:lstStyle/>
          <a:p>
            <a:pPr marL="285744" indent="-285744" defTabSz="914354">
              <a:lnSpc>
                <a:spcPct val="150000"/>
              </a:lnSpc>
              <a:buFont typeface="Wingdings" panose="05000000000000000000" pitchFamily="2" charset="2"/>
              <a:buChar char="n"/>
              <a:defRPr/>
            </a:pPr>
            <a:r>
              <a:rPr kumimoji="1" lang="zh-CN" altLang="en-US" sz="1467" b="1" kern="0" dirty="0">
                <a:solidFill>
                  <a:prstClr val="white"/>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Arial" pitchFamily="34" charset="0"/>
              </a:rPr>
              <a:t>人脸宿管</a:t>
            </a:r>
            <a:endParaRPr kumimoji="1" lang="en-US" altLang="zh-CN" sz="1467" b="1" kern="0" dirty="0">
              <a:solidFill>
                <a:prstClr val="white"/>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Arial" pitchFamily="34" charset="0"/>
            </a:endParaRPr>
          </a:p>
        </p:txBody>
      </p:sp>
      <p:sp>
        <p:nvSpPr>
          <p:cNvPr id="34" name="矩形 33"/>
          <p:cNvSpPr/>
          <p:nvPr/>
        </p:nvSpPr>
        <p:spPr>
          <a:xfrm>
            <a:off x="365515" y="6241984"/>
            <a:ext cx="1816839" cy="431015"/>
          </a:xfrm>
          <a:prstGeom prst="rect">
            <a:avLst/>
          </a:prstGeom>
        </p:spPr>
        <p:txBody>
          <a:bodyPr wrap="square" lIns="91440" tIns="45720" rIns="91440" bIns="45720">
            <a:spAutoFit/>
          </a:bodyPr>
          <a:lstStyle/>
          <a:p>
            <a:pPr marL="285744" indent="-285744" defTabSz="914354">
              <a:lnSpc>
                <a:spcPct val="150000"/>
              </a:lnSpc>
              <a:buFont typeface="Wingdings" panose="05000000000000000000" pitchFamily="2" charset="2"/>
              <a:buChar char="n"/>
              <a:defRPr/>
            </a:pPr>
            <a:r>
              <a:rPr kumimoji="1" lang="en-US" altLang="zh-CN" sz="1467" b="1" kern="0" dirty="0">
                <a:solidFill>
                  <a:prstClr val="white"/>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Arial" pitchFamily="34" charset="0"/>
              </a:rPr>
              <a:t>……</a:t>
            </a:r>
          </a:p>
        </p:txBody>
      </p:sp>
      <p:sp>
        <p:nvSpPr>
          <p:cNvPr id="35" name="矩形 34"/>
          <p:cNvSpPr/>
          <p:nvPr/>
        </p:nvSpPr>
        <p:spPr>
          <a:xfrm>
            <a:off x="3083444" y="5770474"/>
            <a:ext cx="2392435" cy="419597"/>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600" b="1" dirty="0">
                <a:solidFill>
                  <a:prstClr val="white"/>
                </a:solidFill>
                <a:latin typeface="微软雅黑" panose="020B0503020204020204" pitchFamily="34" charset="-122"/>
                <a:ea typeface="微软雅黑" panose="020B0503020204020204" pitchFamily="34" charset="-122"/>
              </a:rPr>
              <a:t>计算资源池</a:t>
            </a:r>
          </a:p>
        </p:txBody>
      </p:sp>
      <p:sp>
        <p:nvSpPr>
          <p:cNvPr id="36" name="矩形 35"/>
          <p:cNvSpPr/>
          <p:nvPr/>
        </p:nvSpPr>
        <p:spPr>
          <a:xfrm>
            <a:off x="5893052" y="5770474"/>
            <a:ext cx="2392435" cy="406685"/>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600" b="1" dirty="0">
                <a:solidFill>
                  <a:prstClr val="white"/>
                </a:solidFill>
                <a:latin typeface="微软雅黑" panose="020B0503020204020204" pitchFamily="34" charset="-122"/>
                <a:ea typeface="微软雅黑" panose="020B0503020204020204" pitchFamily="34" charset="-122"/>
              </a:rPr>
              <a:t>存储资源池</a:t>
            </a:r>
          </a:p>
        </p:txBody>
      </p:sp>
      <p:sp>
        <p:nvSpPr>
          <p:cNvPr id="37" name="矩形 36"/>
          <p:cNvSpPr/>
          <p:nvPr/>
        </p:nvSpPr>
        <p:spPr>
          <a:xfrm>
            <a:off x="8698277" y="5770474"/>
            <a:ext cx="2392435" cy="406685"/>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600" b="1" dirty="0">
                <a:solidFill>
                  <a:prstClr val="white"/>
                </a:solidFill>
                <a:latin typeface="微软雅黑" panose="020B0503020204020204" pitchFamily="34" charset="-122"/>
                <a:ea typeface="微软雅黑" panose="020B0503020204020204" pitchFamily="34" charset="-122"/>
              </a:rPr>
              <a:t>网络资源池</a:t>
            </a:r>
          </a:p>
        </p:txBody>
      </p:sp>
      <p:sp>
        <p:nvSpPr>
          <p:cNvPr id="38" name="矩形 37"/>
          <p:cNvSpPr/>
          <p:nvPr/>
        </p:nvSpPr>
        <p:spPr>
          <a:xfrm>
            <a:off x="3088056" y="4444452"/>
            <a:ext cx="7999043" cy="457251"/>
          </a:xfrm>
          <a:prstGeom prst="rect">
            <a:avLst/>
          </a:prstGeom>
          <a:solidFill>
            <a:schemeClr val="bg1">
              <a:lumMod val="50000"/>
            </a:schemeClr>
          </a:solid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2000" b="1" dirty="0">
                <a:solidFill>
                  <a:prstClr val="white"/>
                </a:solidFill>
                <a:latin typeface="微软雅黑" panose="020B0503020204020204" pitchFamily="34" charset="-122"/>
                <a:ea typeface="微软雅黑" panose="020B0503020204020204" pitchFamily="34" charset="-122"/>
              </a:rPr>
              <a:t>校园大数据平台</a:t>
            </a:r>
          </a:p>
        </p:txBody>
      </p:sp>
      <p:sp>
        <p:nvSpPr>
          <p:cNvPr id="39" name="等腰三角形 38"/>
          <p:cNvSpPr/>
          <p:nvPr/>
        </p:nvSpPr>
        <p:spPr>
          <a:xfrm>
            <a:off x="3128033" y="4126015"/>
            <a:ext cx="7909391" cy="277952"/>
          </a:xfrm>
          <a:prstGeom prst="triangle">
            <a:avLst>
              <a:gd name="adj" fmla="val 49759"/>
            </a:avLst>
          </a:prstGeom>
          <a:solidFill>
            <a:schemeClr val="bg1">
              <a:lumMod val="75000"/>
            </a:schemeClr>
          </a:solidFill>
          <a:ln w="9525">
            <a:no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108000" rIns="91403" bIns="45703" numCol="1" rtlCol="0" anchor="b" anchorCtr="1" compatLnSpc="1"/>
          <a:lstStyle/>
          <a:p>
            <a:pPr algn="ctr" defTabSz="1218535">
              <a:lnSpc>
                <a:spcPct val="90000"/>
              </a:lnSpc>
              <a:buClr>
                <a:srgbClr val="CC9900"/>
              </a:buClr>
              <a:defRPr/>
            </a:pPr>
            <a:endParaRPr lang="en-US" altLang="zh-CN" sz="1467" b="1" dirty="0">
              <a:solidFill>
                <a:prstClr val="white"/>
              </a:solidFill>
              <a:latin typeface="微软雅黑" panose="020B0503020204020204" pitchFamily="34" charset="-122"/>
              <a:ea typeface="微软雅黑" panose="020B0503020204020204" pitchFamily="34" charset="-122"/>
            </a:endParaRPr>
          </a:p>
          <a:p>
            <a:pPr algn="ctr" defTabSz="1218535">
              <a:lnSpc>
                <a:spcPct val="90000"/>
              </a:lnSpc>
              <a:buClr>
                <a:srgbClr val="CC9900"/>
              </a:buClr>
              <a:defRPr/>
            </a:pPr>
            <a:endParaRPr lang="en-US" altLang="zh-CN" sz="1467" b="1" dirty="0">
              <a:solidFill>
                <a:prstClr val="white"/>
              </a:solidFill>
              <a:latin typeface="微软雅黑" panose="020B0503020204020204" pitchFamily="34" charset="-122"/>
              <a:ea typeface="微软雅黑" panose="020B0503020204020204" pitchFamily="34" charset="-122"/>
            </a:endParaRPr>
          </a:p>
          <a:p>
            <a:pPr algn="ctr" defTabSz="1218535">
              <a:lnSpc>
                <a:spcPct val="90000"/>
              </a:lnSpc>
              <a:buClr>
                <a:srgbClr val="CC9900"/>
              </a:buClr>
              <a:defRPr/>
            </a:pPr>
            <a:endParaRPr lang="en-US" altLang="zh-CN" sz="1467" b="1" dirty="0">
              <a:solidFill>
                <a:prstClr val="white"/>
              </a:solidFill>
              <a:latin typeface="微软雅黑" panose="020B0503020204020204" pitchFamily="34" charset="-122"/>
              <a:ea typeface="微软雅黑" panose="020B0503020204020204" pitchFamily="34" charset="-122"/>
            </a:endParaRPr>
          </a:p>
          <a:p>
            <a:pPr algn="ctr" defTabSz="1218535">
              <a:lnSpc>
                <a:spcPct val="90000"/>
              </a:lnSpc>
              <a:buClr>
                <a:srgbClr val="CC9900"/>
              </a:buClr>
              <a:defRPr/>
            </a:pPr>
            <a:r>
              <a:rPr lang="en-US" altLang="zh-CN" sz="1467" b="1" dirty="0">
                <a:solidFill>
                  <a:prstClr val="white"/>
                </a:solidFill>
                <a:latin typeface="微软雅黑" panose="020B0503020204020204" pitchFamily="34" charset="-122"/>
                <a:ea typeface="微软雅黑" panose="020B0503020204020204" pitchFamily="34" charset="-122"/>
              </a:rPr>
              <a:t>Cloud SDK</a:t>
            </a:r>
            <a:endParaRPr lang="zh-CN" altLang="en-US" sz="1467" b="1" dirty="0">
              <a:solidFill>
                <a:prstClr val="white"/>
              </a:solidFill>
              <a:latin typeface="微软雅黑" panose="020B0503020204020204" pitchFamily="34" charset="-122"/>
              <a:ea typeface="微软雅黑" panose="020B0503020204020204" pitchFamily="34" charset="-122"/>
            </a:endParaRPr>
          </a:p>
        </p:txBody>
      </p:sp>
      <p:sp>
        <p:nvSpPr>
          <p:cNvPr id="40" name="矩形 39"/>
          <p:cNvSpPr/>
          <p:nvPr/>
        </p:nvSpPr>
        <p:spPr>
          <a:xfrm>
            <a:off x="3083443" y="4967721"/>
            <a:ext cx="1350000" cy="198571"/>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视频服务框架</a:t>
            </a:r>
          </a:p>
        </p:txBody>
      </p:sp>
      <p:sp>
        <p:nvSpPr>
          <p:cNvPr id="41" name="矩形 40"/>
          <p:cNvSpPr/>
          <p:nvPr/>
        </p:nvSpPr>
        <p:spPr>
          <a:xfrm>
            <a:off x="4748507" y="4967721"/>
            <a:ext cx="1350000" cy="198571"/>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机器学习</a:t>
            </a:r>
          </a:p>
        </p:txBody>
      </p:sp>
      <p:sp>
        <p:nvSpPr>
          <p:cNvPr id="42" name="矩形 41"/>
          <p:cNvSpPr/>
          <p:nvPr/>
        </p:nvSpPr>
        <p:spPr>
          <a:xfrm>
            <a:off x="6412767" y="4967721"/>
            <a:ext cx="1350000" cy="198571"/>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数据挖掘</a:t>
            </a:r>
          </a:p>
        </p:txBody>
      </p:sp>
      <p:sp>
        <p:nvSpPr>
          <p:cNvPr id="43" name="矩形 42"/>
          <p:cNvSpPr/>
          <p:nvPr/>
        </p:nvSpPr>
        <p:spPr>
          <a:xfrm>
            <a:off x="9732568" y="4967721"/>
            <a:ext cx="1350000" cy="198571"/>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容器云</a:t>
            </a:r>
          </a:p>
        </p:txBody>
      </p:sp>
      <p:sp>
        <p:nvSpPr>
          <p:cNvPr id="44" name="矩形 43"/>
          <p:cNvSpPr/>
          <p:nvPr/>
        </p:nvSpPr>
        <p:spPr>
          <a:xfrm>
            <a:off x="8077431" y="4967721"/>
            <a:ext cx="1350000" cy="198571"/>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智能调度服务</a:t>
            </a:r>
          </a:p>
        </p:txBody>
      </p:sp>
      <p:sp>
        <p:nvSpPr>
          <p:cNvPr id="45" name="矩形 44"/>
          <p:cNvSpPr/>
          <p:nvPr/>
        </p:nvSpPr>
        <p:spPr>
          <a:xfrm>
            <a:off x="3083443" y="5213852"/>
            <a:ext cx="1350467" cy="419597"/>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600" b="1" dirty="0">
                <a:solidFill>
                  <a:prstClr val="white"/>
                </a:solidFill>
                <a:latin typeface="微软雅黑" panose="020B0503020204020204" pitchFamily="34" charset="-122"/>
                <a:ea typeface="微软雅黑" panose="020B0503020204020204" pitchFamily="34" charset="-122"/>
              </a:rPr>
              <a:t>媒体处理</a:t>
            </a:r>
          </a:p>
        </p:txBody>
      </p:sp>
      <p:sp>
        <p:nvSpPr>
          <p:cNvPr id="46" name="矩形 45"/>
          <p:cNvSpPr/>
          <p:nvPr/>
        </p:nvSpPr>
        <p:spPr>
          <a:xfrm>
            <a:off x="4747643" y="5213852"/>
            <a:ext cx="1350467" cy="419597"/>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600" b="1" dirty="0">
                <a:solidFill>
                  <a:prstClr val="white"/>
                </a:solidFill>
                <a:latin typeface="微软雅黑" panose="020B0503020204020204" pitchFamily="34" charset="-122"/>
                <a:ea typeface="微软雅黑" panose="020B0503020204020204" pitchFamily="34" charset="-122"/>
              </a:rPr>
              <a:t>解析中心</a:t>
            </a:r>
          </a:p>
        </p:txBody>
      </p:sp>
      <p:sp>
        <p:nvSpPr>
          <p:cNvPr id="47" name="矩形 46"/>
          <p:cNvSpPr/>
          <p:nvPr/>
        </p:nvSpPr>
        <p:spPr>
          <a:xfrm>
            <a:off x="6411843" y="5213852"/>
            <a:ext cx="1350467" cy="419597"/>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600" b="1" dirty="0">
                <a:solidFill>
                  <a:prstClr val="white"/>
                </a:solidFill>
                <a:latin typeface="微软雅黑" panose="020B0503020204020204" pitchFamily="34" charset="-122"/>
                <a:ea typeface="微软雅黑" panose="020B0503020204020204" pitchFamily="34" charset="-122"/>
              </a:rPr>
              <a:t>大数据处理</a:t>
            </a:r>
          </a:p>
        </p:txBody>
      </p:sp>
      <p:sp>
        <p:nvSpPr>
          <p:cNvPr id="48" name="矩形 47"/>
          <p:cNvSpPr/>
          <p:nvPr/>
        </p:nvSpPr>
        <p:spPr>
          <a:xfrm>
            <a:off x="8076043" y="5213852"/>
            <a:ext cx="1350467" cy="419597"/>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600" b="1" dirty="0">
                <a:solidFill>
                  <a:prstClr val="white"/>
                </a:solidFill>
                <a:latin typeface="微软雅黑" panose="020B0503020204020204" pitchFamily="34" charset="-122"/>
                <a:ea typeface="微软雅黑" panose="020B0503020204020204" pitchFamily="34" charset="-122"/>
              </a:rPr>
              <a:t>视频云存储</a:t>
            </a:r>
          </a:p>
        </p:txBody>
      </p:sp>
      <p:sp>
        <p:nvSpPr>
          <p:cNvPr id="49" name="矩形 48"/>
          <p:cNvSpPr/>
          <p:nvPr/>
        </p:nvSpPr>
        <p:spPr>
          <a:xfrm>
            <a:off x="9740245" y="5213852"/>
            <a:ext cx="1350467" cy="419597"/>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600" b="1" dirty="0">
                <a:solidFill>
                  <a:prstClr val="white"/>
                </a:solidFill>
                <a:latin typeface="微软雅黑" panose="020B0503020204020204" pitchFamily="34" charset="-122"/>
                <a:ea typeface="微软雅黑" panose="020B0503020204020204" pitchFamily="34" charset="-122"/>
              </a:rPr>
              <a:t>云数据库</a:t>
            </a:r>
          </a:p>
        </p:txBody>
      </p:sp>
      <p:sp>
        <p:nvSpPr>
          <p:cNvPr id="50" name="矩形 49"/>
          <p:cNvSpPr/>
          <p:nvPr/>
        </p:nvSpPr>
        <p:spPr>
          <a:xfrm>
            <a:off x="7089269" y="2902524"/>
            <a:ext cx="3948152" cy="1122797"/>
          </a:xfrm>
          <a:prstGeom prst="rect">
            <a:avLst/>
          </a:prstGeom>
          <a:noFill/>
          <a:ln w="9525">
            <a:solidFill>
              <a:schemeClr val="bg1"/>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defTabSz="1218535">
              <a:lnSpc>
                <a:spcPct val="90000"/>
              </a:lnSpc>
              <a:buClr>
                <a:srgbClr val="CC9900"/>
              </a:buClr>
              <a:defRPr/>
            </a:pPr>
            <a:endParaRPr lang="zh-CN" altLang="en-US" sz="1200" b="1">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51" name="矩形 50"/>
          <p:cNvSpPr/>
          <p:nvPr/>
        </p:nvSpPr>
        <p:spPr>
          <a:xfrm>
            <a:off x="8386554" y="2935289"/>
            <a:ext cx="2028924" cy="338554"/>
          </a:xfrm>
          <a:prstGeom prst="rect">
            <a:avLst/>
          </a:prstGeom>
          <a:solidFill>
            <a:schemeClr val="bg1">
              <a:lumMod val="50000"/>
            </a:schemeClr>
          </a:solidFill>
        </p:spPr>
        <p:txBody>
          <a:bodyPr wrap="square" lIns="91440" tIns="45720" rIns="91440" bIns="45720">
            <a:spAutoFit/>
          </a:bodyPr>
          <a:lstStyle/>
          <a:p>
            <a:pPr algn="ctr" defTabSz="914354">
              <a:defRPr/>
            </a:pPr>
            <a:r>
              <a:rPr lang="zh-CN" altLang="en-US" sz="1600" b="1" dirty="0">
                <a:solidFill>
                  <a:prstClr val="white"/>
                </a:solidFill>
                <a:latin typeface="微软雅黑" panose="020B0503020204020204" pitchFamily="34" charset="-122"/>
                <a:ea typeface="微软雅黑" panose="020B0503020204020204" pitchFamily="34" charset="-122"/>
              </a:rPr>
              <a:t>校园运营管理中心</a:t>
            </a:r>
          </a:p>
        </p:txBody>
      </p:sp>
      <p:sp>
        <p:nvSpPr>
          <p:cNvPr id="52" name="矩形 51"/>
          <p:cNvSpPr/>
          <p:nvPr/>
        </p:nvSpPr>
        <p:spPr>
          <a:xfrm>
            <a:off x="7331273" y="3292619"/>
            <a:ext cx="960000" cy="616759"/>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467" b="1" dirty="0">
                <a:solidFill>
                  <a:prstClr val="white"/>
                </a:solidFill>
                <a:latin typeface="微软雅黑" panose="020B0503020204020204" pitchFamily="34" charset="-122"/>
                <a:ea typeface="微软雅黑" panose="020B0503020204020204" pitchFamily="34" charset="-122"/>
              </a:rPr>
              <a:t>信 息</a:t>
            </a:r>
            <a:endParaRPr lang="en-US" altLang="zh-CN" sz="1467" b="1" dirty="0">
              <a:solidFill>
                <a:prstClr val="white"/>
              </a:solidFill>
              <a:latin typeface="微软雅黑" panose="020B0503020204020204" pitchFamily="34" charset="-122"/>
              <a:ea typeface="微软雅黑" panose="020B0503020204020204" pitchFamily="34" charset="-122"/>
            </a:endParaRPr>
          </a:p>
          <a:p>
            <a:pPr algn="ctr" defTabSz="1218535">
              <a:lnSpc>
                <a:spcPct val="90000"/>
              </a:lnSpc>
              <a:buClr>
                <a:srgbClr val="CC9900"/>
              </a:buClr>
              <a:defRPr/>
            </a:pPr>
            <a:r>
              <a:rPr lang="zh-CN" altLang="en-US" sz="1467" b="1" dirty="0">
                <a:solidFill>
                  <a:prstClr val="white"/>
                </a:solidFill>
                <a:latin typeface="微软雅黑" panose="020B0503020204020204" pitchFamily="34" charset="-122"/>
                <a:ea typeface="微软雅黑" panose="020B0503020204020204" pitchFamily="34" charset="-122"/>
              </a:rPr>
              <a:t>中 心</a:t>
            </a:r>
          </a:p>
        </p:txBody>
      </p:sp>
      <p:sp>
        <p:nvSpPr>
          <p:cNvPr id="53" name="矩形 52"/>
          <p:cNvSpPr/>
          <p:nvPr/>
        </p:nvSpPr>
        <p:spPr>
          <a:xfrm>
            <a:off x="8567396" y="3292618"/>
            <a:ext cx="960000" cy="616759"/>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467" b="1" dirty="0">
                <a:solidFill>
                  <a:prstClr val="white"/>
                </a:solidFill>
                <a:latin typeface="微软雅黑" panose="020B0503020204020204" pitchFamily="34" charset="-122"/>
                <a:ea typeface="微软雅黑" panose="020B0503020204020204" pitchFamily="34" charset="-122"/>
              </a:rPr>
              <a:t>后 勤</a:t>
            </a:r>
            <a:endParaRPr lang="en-US" altLang="zh-CN" sz="1467" b="1" dirty="0">
              <a:solidFill>
                <a:prstClr val="white"/>
              </a:solidFill>
              <a:latin typeface="微软雅黑" panose="020B0503020204020204" pitchFamily="34" charset="-122"/>
              <a:ea typeface="微软雅黑" panose="020B0503020204020204" pitchFamily="34" charset="-122"/>
            </a:endParaRPr>
          </a:p>
          <a:p>
            <a:pPr algn="ctr" defTabSz="1218535">
              <a:lnSpc>
                <a:spcPct val="90000"/>
              </a:lnSpc>
              <a:buClr>
                <a:srgbClr val="CC9900"/>
              </a:buClr>
              <a:defRPr/>
            </a:pPr>
            <a:r>
              <a:rPr lang="zh-CN" altLang="en-US" sz="1467" b="1" dirty="0">
                <a:solidFill>
                  <a:prstClr val="white"/>
                </a:solidFill>
                <a:latin typeface="微软雅黑" panose="020B0503020204020204" pitchFamily="34" charset="-122"/>
                <a:ea typeface="微软雅黑" panose="020B0503020204020204" pitchFamily="34" charset="-122"/>
              </a:rPr>
              <a:t>业 务</a:t>
            </a:r>
          </a:p>
        </p:txBody>
      </p:sp>
      <p:sp>
        <p:nvSpPr>
          <p:cNvPr id="54" name="矩形 53"/>
          <p:cNvSpPr/>
          <p:nvPr/>
        </p:nvSpPr>
        <p:spPr>
          <a:xfrm>
            <a:off x="9803519" y="3292618"/>
            <a:ext cx="960000" cy="616759"/>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467" b="1" dirty="0">
                <a:solidFill>
                  <a:prstClr val="white"/>
                </a:solidFill>
                <a:latin typeface="微软雅黑" panose="020B0503020204020204" pitchFamily="34" charset="-122"/>
                <a:ea typeface="微软雅黑" panose="020B0503020204020204" pitchFamily="34" charset="-122"/>
              </a:rPr>
              <a:t>教 育</a:t>
            </a:r>
            <a:endParaRPr lang="en-US" altLang="zh-CN" sz="1467" b="1" dirty="0">
              <a:solidFill>
                <a:prstClr val="white"/>
              </a:solidFill>
              <a:latin typeface="微软雅黑" panose="020B0503020204020204" pitchFamily="34" charset="-122"/>
              <a:ea typeface="微软雅黑" panose="020B0503020204020204" pitchFamily="34" charset="-122"/>
            </a:endParaRPr>
          </a:p>
          <a:p>
            <a:pPr algn="ctr" defTabSz="1218535">
              <a:lnSpc>
                <a:spcPct val="90000"/>
              </a:lnSpc>
              <a:buClr>
                <a:srgbClr val="CC9900"/>
              </a:buClr>
              <a:defRPr/>
            </a:pPr>
            <a:r>
              <a:rPr lang="zh-CN" altLang="en-US" sz="1467" b="1" dirty="0">
                <a:solidFill>
                  <a:prstClr val="white"/>
                </a:solidFill>
                <a:latin typeface="微软雅黑" panose="020B0503020204020204" pitchFamily="34" charset="-122"/>
                <a:ea typeface="微软雅黑" panose="020B0503020204020204" pitchFamily="34" charset="-122"/>
              </a:rPr>
              <a:t>教 学</a:t>
            </a:r>
          </a:p>
        </p:txBody>
      </p:sp>
      <p:sp>
        <p:nvSpPr>
          <p:cNvPr id="55" name="矩形 54"/>
          <p:cNvSpPr/>
          <p:nvPr/>
        </p:nvSpPr>
        <p:spPr>
          <a:xfrm>
            <a:off x="3088054" y="2902524"/>
            <a:ext cx="3882556" cy="1122797"/>
          </a:xfrm>
          <a:prstGeom prst="rect">
            <a:avLst/>
          </a:prstGeom>
          <a:noFill/>
          <a:ln w="9525">
            <a:solidFill>
              <a:schemeClr val="bg1"/>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defTabSz="1218535">
              <a:lnSpc>
                <a:spcPct val="90000"/>
              </a:lnSpc>
              <a:buClr>
                <a:srgbClr val="CC9900"/>
              </a:buClr>
              <a:defRPr/>
            </a:pPr>
            <a:endParaRPr lang="zh-CN" altLang="en-US" sz="1200" b="1">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56" name="矩形 55"/>
          <p:cNvSpPr/>
          <p:nvPr/>
        </p:nvSpPr>
        <p:spPr>
          <a:xfrm>
            <a:off x="4032333" y="2935290"/>
            <a:ext cx="1891481" cy="338554"/>
          </a:xfrm>
          <a:prstGeom prst="rect">
            <a:avLst/>
          </a:prstGeom>
          <a:solidFill>
            <a:schemeClr val="bg1">
              <a:lumMod val="50000"/>
            </a:schemeClr>
          </a:solidFill>
        </p:spPr>
        <p:txBody>
          <a:bodyPr wrap="square" lIns="91440" tIns="45720" rIns="91440" bIns="45720">
            <a:spAutoFit/>
          </a:bodyPr>
          <a:lstStyle/>
          <a:p>
            <a:pPr algn="ctr" defTabSz="914354">
              <a:defRPr/>
            </a:pPr>
            <a:r>
              <a:rPr lang="zh-CN" altLang="en-US" sz="1600" b="1" dirty="0">
                <a:solidFill>
                  <a:prstClr val="white"/>
                </a:solidFill>
                <a:latin typeface="微软雅黑" panose="020B0503020204020204" pitchFamily="34" charset="-122"/>
                <a:ea typeface="微软雅黑" panose="020B0503020204020204" pitchFamily="34" charset="-122"/>
              </a:rPr>
              <a:t>校园安全中心</a:t>
            </a:r>
          </a:p>
        </p:txBody>
      </p:sp>
      <p:sp>
        <p:nvSpPr>
          <p:cNvPr id="57" name="矩形 56"/>
          <p:cNvSpPr/>
          <p:nvPr/>
        </p:nvSpPr>
        <p:spPr>
          <a:xfrm>
            <a:off x="3300625" y="3292619"/>
            <a:ext cx="960000" cy="616759"/>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467" b="1" dirty="0">
                <a:solidFill>
                  <a:prstClr val="white"/>
                </a:solidFill>
                <a:latin typeface="微软雅黑" panose="020B0503020204020204" pitchFamily="34" charset="-122"/>
                <a:ea typeface="微软雅黑" panose="020B0503020204020204" pitchFamily="34" charset="-122"/>
              </a:rPr>
              <a:t>安 全</a:t>
            </a:r>
            <a:endParaRPr lang="en-US" altLang="zh-CN" sz="1467" b="1" dirty="0">
              <a:solidFill>
                <a:prstClr val="white"/>
              </a:solidFill>
              <a:latin typeface="微软雅黑" panose="020B0503020204020204" pitchFamily="34" charset="-122"/>
              <a:ea typeface="微软雅黑" panose="020B0503020204020204" pitchFamily="34" charset="-122"/>
            </a:endParaRPr>
          </a:p>
          <a:p>
            <a:pPr algn="ctr" defTabSz="1218535">
              <a:lnSpc>
                <a:spcPct val="90000"/>
              </a:lnSpc>
              <a:buClr>
                <a:srgbClr val="CC9900"/>
              </a:buClr>
              <a:defRPr/>
            </a:pPr>
            <a:r>
              <a:rPr lang="zh-CN" altLang="en-US" sz="1467" b="1" dirty="0">
                <a:solidFill>
                  <a:prstClr val="white"/>
                </a:solidFill>
                <a:latin typeface="微软雅黑" panose="020B0503020204020204" pitchFamily="34" charset="-122"/>
                <a:ea typeface="微软雅黑" panose="020B0503020204020204" pitchFamily="34" charset="-122"/>
              </a:rPr>
              <a:t>保 卫</a:t>
            </a:r>
            <a:endParaRPr lang="en-US" altLang="zh-CN" sz="1467" b="1" dirty="0">
              <a:solidFill>
                <a:prstClr val="white"/>
              </a:solidFill>
              <a:latin typeface="微软雅黑" panose="020B0503020204020204" pitchFamily="34" charset="-122"/>
              <a:ea typeface="微软雅黑" panose="020B0503020204020204" pitchFamily="34" charset="-122"/>
            </a:endParaRPr>
          </a:p>
        </p:txBody>
      </p:sp>
      <p:sp>
        <p:nvSpPr>
          <p:cNvPr id="58" name="矩形 57"/>
          <p:cNvSpPr/>
          <p:nvPr/>
        </p:nvSpPr>
        <p:spPr>
          <a:xfrm>
            <a:off x="4550816" y="3292619"/>
            <a:ext cx="960000" cy="616759"/>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467" b="1" dirty="0">
                <a:solidFill>
                  <a:prstClr val="white"/>
                </a:solidFill>
                <a:latin typeface="微软雅黑" panose="020B0503020204020204" pitchFamily="34" charset="-122"/>
                <a:ea typeface="微软雅黑" panose="020B0503020204020204" pitchFamily="34" charset="-122"/>
              </a:rPr>
              <a:t>车 辆</a:t>
            </a:r>
            <a:endParaRPr lang="en-US" altLang="zh-CN" sz="1467" b="1" dirty="0">
              <a:solidFill>
                <a:prstClr val="white"/>
              </a:solidFill>
              <a:latin typeface="微软雅黑" panose="020B0503020204020204" pitchFamily="34" charset="-122"/>
              <a:ea typeface="微软雅黑" panose="020B0503020204020204" pitchFamily="34" charset="-122"/>
            </a:endParaRPr>
          </a:p>
          <a:p>
            <a:pPr algn="ctr" defTabSz="1218535">
              <a:lnSpc>
                <a:spcPct val="90000"/>
              </a:lnSpc>
              <a:buClr>
                <a:srgbClr val="CC9900"/>
              </a:buClr>
              <a:defRPr/>
            </a:pPr>
            <a:r>
              <a:rPr lang="zh-CN" altLang="en-US" sz="1467" b="1" dirty="0">
                <a:solidFill>
                  <a:prstClr val="white"/>
                </a:solidFill>
                <a:latin typeface="微软雅黑" panose="020B0503020204020204" pitchFamily="34" charset="-122"/>
                <a:ea typeface="微软雅黑" panose="020B0503020204020204" pitchFamily="34" charset="-122"/>
              </a:rPr>
              <a:t>管 控</a:t>
            </a:r>
            <a:endParaRPr lang="en-US" altLang="zh-CN" sz="1467" b="1" dirty="0">
              <a:solidFill>
                <a:prstClr val="white"/>
              </a:solidFill>
              <a:latin typeface="微软雅黑" panose="020B0503020204020204" pitchFamily="34" charset="-122"/>
              <a:ea typeface="微软雅黑" panose="020B0503020204020204" pitchFamily="34" charset="-122"/>
            </a:endParaRPr>
          </a:p>
        </p:txBody>
      </p:sp>
      <p:sp>
        <p:nvSpPr>
          <p:cNvPr id="59" name="矩形 58"/>
          <p:cNvSpPr/>
          <p:nvPr/>
        </p:nvSpPr>
        <p:spPr>
          <a:xfrm>
            <a:off x="5801005" y="3292619"/>
            <a:ext cx="960000" cy="616759"/>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467" b="1" dirty="0">
                <a:solidFill>
                  <a:prstClr val="white"/>
                </a:solidFill>
                <a:latin typeface="微软雅黑" panose="020B0503020204020204" pitchFamily="34" charset="-122"/>
                <a:ea typeface="微软雅黑" panose="020B0503020204020204" pitchFamily="34" charset="-122"/>
              </a:rPr>
              <a:t>消 防</a:t>
            </a:r>
            <a:endParaRPr lang="en-US" altLang="zh-CN" sz="1467" b="1" dirty="0">
              <a:solidFill>
                <a:prstClr val="white"/>
              </a:solidFill>
              <a:latin typeface="微软雅黑" panose="020B0503020204020204" pitchFamily="34" charset="-122"/>
              <a:ea typeface="微软雅黑" panose="020B0503020204020204" pitchFamily="34" charset="-122"/>
            </a:endParaRPr>
          </a:p>
          <a:p>
            <a:pPr algn="ctr" defTabSz="1218535">
              <a:lnSpc>
                <a:spcPct val="90000"/>
              </a:lnSpc>
              <a:buClr>
                <a:srgbClr val="CC9900"/>
              </a:buClr>
              <a:defRPr/>
            </a:pPr>
            <a:r>
              <a:rPr lang="zh-CN" altLang="en-US" sz="1467" b="1" dirty="0">
                <a:solidFill>
                  <a:prstClr val="white"/>
                </a:solidFill>
                <a:latin typeface="微软雅黑" panose="020B0503020204020204" pitchFamily="34" charset="-122"/>
                <a:ea typeface="微软雅黑" panose="020B0503020204020204" pitchFamily="34" charset="-122"/>
              </a:rPr>
              <a:t>管 理</a:t>
            </a:r>
            <a:endParaRPr lang="en-US" altLang="zh-CN" sz="1467" b="1" dirty="0">
              <a:solidFill>
                <a:prstClr val="white"/>
              </a:solidFill>
              <a:latin typeface="微软雅黑" panose="020B0503020204020204" pitchFamily="34" charset="-122"/>
              <a:ea typeface="微软雅黑" panose="020B0503020204020204" pitchFamily="34" charset="-122"/>
            </a:endParaRPr>
          </a:p>
        </p:txBody>
      </p:sp>
      <p:sp>
        <p:nvSpPr>
          <p:cNvPr id="60" name="矩形 59"/>
          <p:cNvSpPr/>
          <p:nvPr/>
        </p:nvSpPr>
        <p:spPr>
          <a:xfrm>
            <a:off x="4319300" y="1302651"/>
            <a:ext cx="1525616" cy="318100"/>
          </a:xfrm>
          <a:prstGeom prst="rect">
            <a:avLst/>
          </a:prstGeom>
          <a:solidFill>
            <a:schemeClr val="bg1">
              <a:lumMod val="50000"/>
            </a:schemeClr>
          </a:solidFill>
        </p:spPr>
        <p:txBody>
          <a:bodyPr wrap="square" lIns="91440" tIns="45720" rIns="91440" bIns="45720">
            <a:spAutoFit/>
          </a:bodyPr>
          <a:lstStyle/>
          <a:p>
            <a:pPr algn="ctr" defTabSz="914354">
              <a:defRPr/>
            </a:pPr>
            <a:r>
              <a:rPr lang="zh-CN" altLang="en-US" sz="1467" b="1" dirty="0">
                <a:solidFill>
                  <a:prstClr val="white"/>
                </a:solidFill>
                <a:latin typeface="微软雅黑" panose="020B0503020204020204" pitchFamily="34" charset="-122"/>
                <a:ea typeface="微软雅黑" panose="020B0503020204020204" pitchFamily="34" charset="-122"/>
              </a:rPr>
              <a:t>安保业务应用</a:t>
            </a:r>
          </a:p>
        </p:txBody>
      </p:sp>
      <p:sp>
        <p:nvSpPr>
          <p:cNvPr id="61" name="矩形 60"/>
          <p:cNvSpPr/>
          <p:nvPr/>
        </p:nvSpPr>
        <p:spPr>
          <a:xfrm>
            <a:off x="3083443" y="1279345"/>
            <a:ext cx="3887168" cy="1529896"/>
          </a:xfrm>
          <a:prstGeom prst="rect">
            <a:avLst/>
          </a:prstGeom>
          <a:noFill/>
          <a:ln w="9525">
            <a:solidFill>
              <a:schemeClr val="bg1"/>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defTabSz="1218535">
              <a:lnSpc>
                <a:spcPct val="90000"/>
              </a:lnSpc>
              <a:buClr>
                <a:srgbClr val="CC9900"/>
              </a:buClr>
              <a:defRPr/>
            </a:pPr>
            <a:endParaRPr lang="zh-CN" altLang="en-US" sz="1200" b="1">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62" name="矩形 61"/>
          <p:cNvSpPr/>
          <p:nvPr/>
        </p:nvSpPr>
        <p:spPr>
          <a:xfrm>
            <a:off x="8267764" y="1301611"/>
            <a:ext cx="1555291" cy="318100"/>
          </a:xfrm>
          <a:prstGeom prst="rect">
            <a:avLst/>
          </a:prstGeom>
          <a:solidFill>
            <a:schemeClr val="bg1">
              <a:lumMod val="50000"/>
            </a:schemeClr>
          </a:solidFill>
        </p:spPr>
        <p:txBody>
          <a:bodyPr wrap="square" lIns="91440" tIns="45720" rIns="91440" bIns="45720">
            <a:spAutoFit/>
          </a:bodyPr>
          <a:lstStyle/>
          <a:p>
            <a:pPr algn="ctr" defTabSz="914354">
              <a:defRPr/>
            </a:pPr>
            <a:r>
              <a:rPr lang="zh-CN" altLang="en-US" sz="1467" b="1" dirty="0">
                <a:solidFill>
                  <a:prstClr val="white"/>
                </a:solidFill>
                <a:latin typeface="微软雅黑" panose="020B0503020204020204" pitchFamily="34" charset="-122"/>
                <a:ea typeface="微软雅黑" panose="020B0503020204020204" pitchFamily="34" charset="-122"/>
              </a:rPr>
              <a:t>拓展业务应用</a:t>
            </a:r>
          </a:p>
        </p:txBody>
      </p:sp>
      <p:sp>
        <p:nvSpPr>
          <p:cNvPr id="63" name="矩形 62"/>
          <p:cNvSpPr/>
          <p:nvPr/>
        </p:nvSpPr>
        <p:spPr>
          <a:xfrm>
            <a:off x="2471976" y="1279346"/>
            <a:ext cx="553520" cy="5380359"/>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eaVert" wrap="none" lIns="91403" tIns="45703" rIns="91403" bIns="45703" numCol="1" rtlCol="0" anchor="t" anchorCtr="1" compatLnSpc="1"/>
          <a:lstStyle/>
          <a:p>
            <a:pPr algn="ctr" defTabSz="1218535">
              <a:lnSpc>
                <a:spcPct val="90000"/>
              </a:lnSpc>
              <a:buClr>
                <a:srgbClr val="CC9900"/>
              </a:buClr>
              <a:defRPr/>
            </a:pPr>
            <a:r>
              <a:rPr lang="zh-CN" altLang="en-US" sz="2400" b="1" dirty="0">
                <a:solidFill>
                  <a:prstClr val="white"/>
                </a:solidFill>
                <a:latin typeface="微软雅黑" panose="020B0503020204020204" pitchFamily="34" charset="-122"/>
                <a:ea typeface="微软雅黑" panose="020B0503020204020204" pitchFamily="34" charset="-122"/>
              </a:rPr>
              <a:t>安 全 保 障 体 系</a:t>
            </a:r>
            <a:endParaRPr lang="en-US" altLang="zh-CN" sz="2400" b="1" dirty="0">
              <a:solidFill>
                <a:prstClr val="white"/>
              </a:solidFill>
              <a:latin typeface="微软雅黑" panose="020B0503020204020204" pitchFamily="34" charset="-122"/>
              <a:ea typeface="微软雅黑" panose="020B0503020204020204" pitchFamily="34" charset="-122"/>
            </a:endParaRPr>
          </a:p>
        </p:txBody>
      </p:sp>
      <p:sp>
        <p:nvSpPr>
          <p:cNvPr id="64" name="矩形 63"/>
          <p:cNvSpPr/>
          <p:nvPr/>
        </p:nvSpPr>
        <p:spPr>
          <a:xfrm>
            <a:off x="11151627" y="1279346"/>
            <a:ext cx="553520" cy="5380359"/>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eaVert" wrap="none" lIns="91403" tIns="45703" rIns="91403" bIns="45703" numCol="1" rtlCol="0" anchor="t" anchorCtr="1" compatLnSpc="1"/>
          <a:lstStyle/>
          <a:p>
            <a:pPr algn="ctr" defTabSz="1218535">
              <a:lnSpc>
                <a:spcPct val="90000"/>
              </a:lnSpc>
              <a:buClr>
                <a:srgbClr val="CC9900"/>
              </a:buClr>
              <a:defRPr/>
            </a:pPr>
            <a:r>
              <a:rPr lang="zh-CN" altLang="en-US" sz="2400" b="1" dirty="0">
                <a:solidFill>
                  <a:prstClr val="white"/>
                </a:solidFill>
                <a:latin typeface="微软雅黑" panose="020B0503020204020204" pitchFamily="34" charset="-122"/>
                <a:ea typeface="微软雅黑" panose="020B0503020204020204" pitchFamily="34" charset="-122"/>
              </a:rPr>
              <a:t>标 准 规 范 体 系</a:t>
            </a:r>
            <a:endParaRPr lang="en-US" altLang="zh-CN" sz="2400" b="1" dirty="0">
              <a:solidFill>
                <a:prstClr val="white"/>
              </a:solidFill>
              <a:latin typeface="微软雅黑" panose="020B0503020204020204" pitchFamily="34" charset="-122"/>
              <a:ea typeface="微软雅黑" panose="020B0503020204020204" pitchFamily="34" charset="-122"/>
            </a:endParaRPr>
          </a:p>
          <a:p>
            <a:pPr algn="ctr" defTabSz="1218535">
              <a:lnSpc>
                <a:spcPct val="90000"/>
              </a:lnSpc>
              <a:buClr>
                <a:srgbClr val="CC9900"/>
              </a:buClr>
              <a:defRPr/>
            </a:pPr>
            <a:endParaRPr lang="en-US" altLang="zh-CN" sz="2400" b="1" dirty="0">
              <a:solidFill>
                <a:prstClr val="white"/>
              </a:solidFill>
              <a:latin typeface="微软雅黑" panose="020B0503020204020204" pitchFamily="34" charset="-122"/>
              <a:ea typeface="微软雅黑" panose="020B0503020204020204" pitchFamily="34" charset="-122"/>
            </a:endParaRPr>
          </a:p>
        </p:txBody>
      </p:sp>
      <p:sp>
        <p:nvSpPr>
          <p:cNvPr id="65" name="矩形 64"/>
          <p:cNvSpPr/>
          <p:nvPr/>
        </p:nvSpPr>
        <p:spPr>
          <a:xfrm>
            <a:off x="7089269" y="1279345"/>
            <a:ext cx="3948152" cy="1529897"/>
          </a:xfrm>
          <a:prstGeom prst="rect">
            <a:avLst/>
          </a:prstGeom>
          <a:noFill/>
          <a:ln w="9525">
            <a:solidFill>
              <a:schemeClr val="bg1"/>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defTabSz="1218535">
              <a:lnSpc>
                <a:spcPct val="90000"/>
              </a:lnSpc>
              <a:buClr>
                <a:srgbClr val="CC9900"/>
              </a:buClr>
              <a:defRPr/>
            </a:pPr>
            <a:endParaRPr lang="zh-CN" altLang="en-US" sz="1200" b="1">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66" name="矩形 65"/>
          <p:cNvSpPr/>
          <p:nvPr/>
        </p:nvSpPr>
        <p:spPr>
          <a:xfrm>
            <a:off x="4363551" y="6358181"/>
            <a:ext cx="1332000" cy="301523"/>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人脸闸机</a:t>
            </a:r>
          </a:p>
        </p:txBody>
      </p:sp>
      <p:sp>
        <p:nvSpPr>
          <p:cNvPr id="67" name="矩形 66"/>
          <p:cNvSpPr/>
          <p:nvPr/>
        </p:nvSpPr>
        <p:spPr>
          <a:xfrm>
            <a:off x="5925321" y="6358181"/>
            <a:ext cx="1332000" cy="301523"/>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视频结构化</a:t>
            </a:r>
          </a:p>
        </p:txBody>
      </p:sp>
      <p:sp>
        <p:nvSpPr>
          <p:cNvPr id="68" name="矩形 67"/>
          <p:cNvSpPr/>
          <p:nvPr/>
        </p:nvSpPr>
        <p:spPr>
          <a:xfrm>
            <a:off x="7487091" y="6358181"/>
            <a:ext cx="1044000" cy="301523"/>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人脸采集</a:t>
            </a:r>
          </a:p>
        </p:txBody>
      </p:sp>
      <p:sp>
        <p:nvSpPr>
          <p:cNvPr id="69" name="矩形 68"/>
          <p:cNvSpPr/>
          <p:nvPr/>
        </p:nvSpPr>
        <p:spPr>
          <a:xfrm>
            <a:off x="8760861" y="6358181"/>
            <a:ext cx="1044000" cy="301523"/>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人证比对</a:t>
            </a:r>
          </a:p>
        </p:txBody>
      </p:sp>
      <p:sp>
        <p:nvSpPr>
          <p:cNvPr id="70" name="矩形 69"/>
          <p:cNvSpPr/>
          <p:nvPr/>
        </p:nvSpPr>
        <p:spPr>
          <a:xfrm>
            <a:off x="10034631" y="6358181"/>
            <a:ext cx="1044000" cy="301523"/>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智能周界</a:t>
            </a:r>
          </a:p>
        </p:txBody>
      </p:sp>
      <p:sp>
        <p:nvSpPr>
          <p:cNvPr id="71" name="矩形 70"/>
          <p:cNvSpPr/>
          <p:nvPr/>
        </p:nvSpPr>
        <p:spPr>
          <a:xfrm>
            <a:off x="3089781" y="6358181"/>
            <a:ext cx="1044000" cy="301523"/>
          </a:xfrm>
          <a:prstGeom prst="rect">
            <a:avLst/>
          </a:prstGeom>
          <a:noFill/>
          <a:ln w="9525">
            <a:solidFill>
              <a:schemeClr val="bg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人脸门禁</a:t>
            </a:r>
          </a:p>
        </p:txBody>
      </p:sp>
      <p:sp>
        <p:nvSpPr>
          <p:cNvPr id="72" name="矩形 71"/>
          <p:cNvSpPr/>
          <p:nvPr/>
        </p:nvSpPr>
        <p:spPr>
          <a:xfrm>
            <a:off x="371763" y="5936943"/>
            <a:ext cx="1816839" cy="431015"/>
          </a:xfrm>
          <a:prstGeom prst="rect">
            <a:avLst/>
          </a:prstGeom>
        </p:spPr>
        <p:txBody>
          <a:bodyPr wrap="square" lIns="91440" tIns="45720" rIns="91440" bIns="45720">
            <a:spAutoFit/>
          </a:bodyPr>
          <a:lstStyle/>
          <a:p>
            <a:pPr marL="285744" indent="-285744" defTabSz="914354">
              <a:lnSpc>
                <a:spcPct val="150000"/>
              </a:lnSpc>
              <a:buFont typeface="Wingdings" panose="05000000000000000000" pitchFamily="2" charset="2"/>
              <a:buChar char="n"/>
              <a:defRPr/>
            </a:pPr>
            <a:r>
              <a:rPr kumimoji="1" lang="zh-CN" altLang="en-US" sz="1467" b="1" kern="0" dirty="0">
                <a:solidFill>
                  <a:prstClr val="white"/>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Arial" pitchFamily="34" charset="0"/>
              </a:rPr>
              <a:t>课堂点名</a:t>
            </a:r>
            <a:endParaRPr kumimoji="1" lang="en-US" altLang="zh-CN" sz="1467" b="1" kern="0" dirty="0">
              <a:solidFill>
                <a:prstClr val="white"/>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cs typeface="Arial" pitchFamily="34" charset="0"/>
            </a:endParaRPr>
          </a:p>
        </p:txBody>
      </p:sp>
      <p:grpSp>
        <p:nvGrpSpPr>
          <p:cNvPr id="73" name="组合 72"/>
          <p:cNvGrpSpPr/>
          <p:nvPr/>
        </p:nvGrpSpPr>
        <p:grpSpPr>
          <a:xfrm>
            <a:off x="3154400" y="1638870"/>
            <a:ext cx="7811579" cy="1073844"/>
            <a:chOff x="2365800" y="1049494"/>
            <a:chExt cx="5858684" cy="805383"/>
          </a:xfrm>
          <a:noFill/>
        </p:grpSpPr>
        <p:sp>
          <p:nvSpPr>
            <p:cNvPr id="74" name="矩形 73"/>
            <p:cNvSpPr/>
            <p:nvPr/>
          </p:nvSpPr>
          <p:spPr>
            <a:xfrm>
              <a:off x="7354546" y="1049494"/>
              <a:ext cx="865252" cy="165176"/>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物联空间</a:t>
              </a:r>
            </a:p>
          </p:txBody>
        </p:sp>
        <p:sp>
          <p:nvSpPr>
            <p:cNvPr id="75" name="矩形 74"/>
            <p:cNvSpPr/>
            <p:nvPr/>
          </p:nvSpPr>
          <p:spPr>
            <a:xfrm>
              <a:off x="6359704" y="1258937"/>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透明厨房</a:t>
              </a:r>
            </a:p>
          </p:txBody>
        </p:sp>
        <p:sp>
          <p:nvSpPr>
            <p:cNvPr id="76" name="矩形 75"/>
            <p:cNvSpPr/>
            <p:nvPr/>
          </p:nvSpPr>
          <p:spPr>
            <a:xfrm>
              <a:off x="4320778" y="1049494"/>
              <a:ext cx="865252" cy="165176"/>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卡口测速</a:t>
              </a:r>
            </a:p>
          </p:txBody>
        </p:sp>
        <p:sp>
          <p:nvSpPr>
            <p:cNvPr id="77" name="矩形 76"/>
            <p:cNvSpPr/>
            <p:nvPr/>
          </p:nvSpPr>
          <p:spPr>
            <a:xfrm>
              <a:off x="4320778" y="1258937"/>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违停抓拍</a:t>
              </a:r>
            </a:p>
          </p:txBody>
        </p:sp>
        <p:sp>
          <p:nvSpPr>
            <p:cNvPr id="78" name="矩形 77"/>
            <p:cNvSpPr/>
            <p:nvPr/>
          </p:nvSpPr>
          <p:spPr>
            <a:xfrm>
              <a:off x="4320502" y="1467670"/>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停车场</a:t>
              </a:r>
            </a:p>
          </p:txBody>
        </p:sp>
        <p:sp>
          <p:nvSpPr>
            <p:cNvPr id="79" name="矩形 78"/>
            <p:cNvSpPr/>
            <p:nvPr/>
          </p:nvSpPr>
          <p:spPr>
            <a:xfrm>
              <a:off x="5364860" y="1049494"/>
              <a:ext cx="865252" cy="165176"/>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校园人脸库（</a:t>
              </a:r>
              <a:r>
                <a:rPr lang="en-US" altLang="zh-CN" sz="933" b="1" dirty="0">
                  <a:solidFill>
                    <a:prstClr val="white"/>
                  </a:solidFill>
                  <a:latin typeface="微软雅黑" panose="020B0503020204020204" pitchFamily="34" charset="-122"/>
                  <a:ea typeface="微软雅黑" panose="020B0503020204020204" pitchFamily="34" charset="-122"/>
                </a:rPr>
                <a:t>HOS</a:t>
              </a:r>
              <a:r>
                <a:rPr lang="zh-CN" altLang="en-US" sz="933" b="1" dirty="0">
                  <a:solidFill>
                    <a:prstClr val="white"/>
                  </a:solidFill>
                  <a:latin typeface="微软雅黑" panose="020B0503020204020204" pitchFamily="34" charset="-122"/>
                  <a:ea typeface="微软雅黑" panose="020B0503020204020204" pitchFamily="34" charset="-122"/>
                </a:rPr>
                <a:t>）</a:t>
              </a:r>
            </a:p>
          </p:txBody>
        </p:sp>
        <p:sp>
          <p:nvSpPr>
            <p:cNvPr id="80" name="矩形 79"/>
            <p:cNvSpPr/>
            <p:nvPr/>
          </p:nvSpPr>
          <p:spPr>
            <a:xfrm>
              <a:off x="6359704" y="1049494"/>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宿舍管控</a:t>
              </a:r>
            </a:p>
          </p:txBody>
        </p:sp>
        <p:sp>
          <p:nvSpPr>
            <p:cNvPr id="81" name="矩形 80"/>
            <p:cNvSpPr/>
            <p:nvPr/>
          </p:nvSpPr>
          <p:spPr>
            <a:xfrm>
              <a:off x="5364676" y="1467670"/>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电瓶车管控</a:t>
              </a:r>
            </a:p>
          </p:txBody>
        </p:sp>
        <p:sp>
          <p:nvSpPr>
            <p:cNvPr id="82" name="矩形 81"/>
            <p:cNvSpPr/>
            <p:nvPr/>
          </p:nvSpPr>
          <p:spPr>
            <a:xfrm>
              <a:off x="3339634" y="1466961"/>
              <a:ext cx="865252" cy="165176"/>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067" b="1" dirty="0">
                  <a:solidFill>
                    <a:prstClr val="white"/>
                  </a:solidFill>
                  <a:latin typeface="微软雅黑" panose="020B0503020204020204" pitchFamily="34" charset="-122"/>
                  <a:ea typeface="微软雅黑" panose="020B0503020204020204" pitchFamily="34" charset="-122"/>
                </a:rPr>
                <a:t>三维地图</a:t>
              </a:r>
            </a:p>
          </p:txBody>
        </p:sp>
        <p:sp>
          <p:nvSpPr>
            <p:cNvPr id="83" name="矩形 82"/>
            <p:cNvSpPr/>
            <p:nvPr/>
          </p:nvSpPr>
          <p:spPr>
            <a:xfrm>
              <a:off x="5364860" y="1258937"/>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一卡通</a:t>
              </a:r>
            </a:p>
          </p:txBody>
        </p:sp>
        <p:sp>
          <p:nvSpPr>
            <p:cNvPr id="84" name="矩形 83"/>
            <p:cNvSpPr/>
            <p:nvPr/>
          </p:nvSpPr>
          <p:spPr>
            <a:xfrm>
              <a:off x="6359612" y="1467670"/>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信息发布</a:t>
              </a:r>
            </a:p>
          </p:txBody>
        </p:sp>
        <p:sp>
          <p:nvSpPr>
            <p:cNvPr id="85" name="矩形 84"/>
            <p:cNvSpPr/>
            <p:nvPr/>
          </p:nvSpPr>
          <p:spPr>
            <a:xfrm>
              <a:off x="3340002" y="1049494"/>
              <a:ext cx="865252" cy="165176"/>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067" b="1" dirty="0">
                  <a:solidFill>
                    <a:prstClr val="white"/>
                  </a:solidFill>
                  <a:latin typeface="微软雅黑" panose="020B0503020204020204" pitchFamily="34" charset="-122"/>
                  <a:ea typeface="微软雅黑" panose="020B0503020204020204" pitchFamily="34" charset="-122"/>
                </a:rPr>
                <a:t>巡更管理</a:t>
              </a:r>
            </a:p>
          </p:txBody>
        </p:sp>
        <p:sp>
          <p:nvSpPr>
            <p:cNvPr id="86" name="矩形 85"/>
            <p:cNvSpPr/>
            <p:nvPr/>
          </p:nvSpPr>
          <p:spPr>
            <a:xfrm>
              <a:off x="3340002" y="1258937"/>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067" b="1" dirty="0">
                  <a:solidFill>
                    <a:prstClr val="white"/>
                  </a:solidFill>
                  <a:latin typeface="微软雅黑" panose="020B0503020204020204" pitchFamily="34" charset="-122"/>
                  <a:ea typeface="微软雅黑" panose="020B0503020204020204" pitchFamily="34" charset="-122"/>
                </a:rPr>
                <a:t>访客管理</a:t>
              </a:r>
            </a:p>
          </p:txBody>
        </p:sp>
        <p:sp>
          <p:nvSpPr>
            <p:cNvPr id="88" name="矩形 87"/>
            <p:cNvSpPr/>
            <p:nvPr/>
          </p:nvSpPr>
          <p:spPr>
            <a:xfrm>
              <a:off x="2366260" y="1049494"/>
              <a:ext cx="865252" cy="165176"/>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067" b="1" dirty="0">
                  <a:solidFill>
                    <a:prstClr val="white"/>
                  </a:solidFill>
                  <a:latin typeface="微软雅黑" panose="020B0503020204020204" pitchFamily="34" charset="-122"/>
                  <a:ea typeface="微软雅黑" panose="020B0503020204020204" pitchFamily="34" charset="-122"/>
                </a:rPr>
                <a:t>视频监控</a:t>
              </a:r>
            </a:p>
          </p:txBody>
        </p:sp>
        <p:sp>
          <p:nvSpPr>
            <p:cNvPr id="89" name="矩形 88"/>
            <p:cNvSpPr/>
            <p:nvPr/>
          </p:nvSpPr>
          <p:spPr>
            <a:xfrm>
              <a:off x="2366260" y="1258937"/>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067" b="1" dirty="0">
                  <a:solidFill>
                    <a:prstClr val="white"/>
                  </a:solidFill>
                  <a:latin typeface="微软雅黑" panose="020B0503020204020204" pitchFamily="34" charset="-122"/>
                  <a:ea typeface="微软雅黑" panose="020B0503020204020204" pitchFamily="34" charset="-122"/>
                </a:rPr>
                <a:t>周界防范</a:t>
              </a:r>
            </a:p>
          </p:txBody>
        </p:sp>
        <p:sp>
          <p:nvSpPr>
            <p:cNvPr id="90" name="矩形 89"/>
            <p:cNvSpPr/>
            <p:nvPr/>
          </p:nvSpPr>
          <p:spPr>
            <a:xfrm>
              <a:off x="2365800" y="1467670"/>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067" b="1" dirty="0">
                  <a:solidFill>
                    <a:prstClr val="white"/>
                  </a:solidFill>
                  <a:latin typeface="微软雅黑" panose="020B0503020204020204" pitchFamily="34" charset="-122"/>
                  <a:ea typeface="微软雅黑" panose="020B0503020204020204" pitchFamily="34" charset="-122"/>
                </a:rPr>
                <a:t>报警管理</a:t>
              </a:r>
            </a:p>
          </p:txBody>
        </p:sp>
        <p:sp>
          <p:nvSpPr>
            <p:cNvPr id="91" name="矩形 90"/>
            <p:cNvSpPr/>
            <p:nvPr/>
          </p:nvSpPr>
          <p:spPr>
            <a:xfrm>
              <a:off x="7354546" y="1466961"/>
              <a:ext cx="865252" cy="165176"/>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多媒体教学</a:t>
              </a:r>
            </a:p>
          </p:txBody>
        </p:sp>
        <p:sp>
          <p:nvSpPr>
            <p:cNvPr id="92" name="矩形 91"/>
            <p:cNvSpPr/>
            <p:nvPr/>
          </p:nvSpPr>
          <p:spPr>
            <a:xfrm>
              <a:off x="7354546" y="1258937"/>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教室点名</a:t>
              </a:r>
            </a:p>
          </p:txBody>
        </p:sp>
        <p:sp>
          <p:nvSpPr>
            <p:cNvPr id="93" name="矩形 92"/>
            <p:cNvSpPr/>
            <p:nvPr/>
          </p:nvSpPr>
          <p:spPr>
            <a:xfrm>
              <a:off x="4325188" y="1690410"/>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消安联动</a:t>
              </a:r>
            </a:p>
          </p:txBody>
        </p:sp>
        <p:sp>
          <p:nvSpPr>
            <p:cNvPr id="94" name="矩形 93"/>
            <p:cNvSpPr/>
            <p:nvPr/>
          </p:nvSpPr>
          <p:spPr>
            <a:xfrm>
              <a:off x="5369362" y="1690410"/>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宿舍门锁</a:t>
              </a:r>
            </a:p>
          </p:txBody>
        </p:sp>
        <p:sp>
          <p:nvSpPr>
            <p:cNvPr id="95" name="矩形 94"/>
            <p:cNvSpPr/>
            <p:nvPr/>
          </p:nvSpPr>
          <p:spPr>
            <a:xfrm>
              <a:off x="3344320" y="1689701"/>
              <a:ext cx="865252" cy="165176"/>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067" b="1" dirty="0">
                  <a:solidFill>
                    <a:prstClr val="white"/>
                  </a:solidFill>
                  <a:latin typeface="微软雅黑" panose="020B0503020204020204" pitchFamily="34" charset="-122"/>
                  <a:ea typeface="微软雅黑" panose="020B0503020204020204" pitchFamily="34" charset="-122"/>
                </a:rPr>
                <a:t>运维管理</a:t>
              </a:r>
            </a:p>
          </p:txBody>
        </p:sp>
        <p:sp>
          <p:nvSpPr>
            <p:cNvPr id="96" name="矩形 95"/>
            <p:cNvSpPr/>
            <p:nvPr/>
          </p:nvSpPr>
          <p:spPr>
            <a:xfrm>
              <a:off x="6364298" y="1690410"/>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教学录播（</a:t>
              </a:r>
              <a:r>
                <a:rPr lang="en-US" altLang="zh-CN" sz="933" b="1" dirty="0">
                  <a:solidFill>
                    <a:prstClr val="white"/>
                  </a:solidFill>
                  <a:latin typeface="微软雅黑" panose="020B0503020204020204" pitchFamily="34" charset="-122"/>
                  <a:ea typeface="微软雅黑" panose="020B0503020204020204" pitchFamily="34" charset="-122"/>
                </a:rPr>
                <a:t>4K</a:t>
              </a:r>
              <a:r>
                <a:rPr lang="zh-CN" altLang="en-US" sz="933" b="1" dirty="0">
                  <a:solidFill>
                    <a:prstClr val="white"/>
                  </a:solidFill>
                  <a:latin typeface="微软雅黑" panose="020B0503020204020204" pitchFamily="34" charset="-122"/>
                  <a:ea typeface="微软雅黑" panose="020B0503020204020204" pitchFamily="34" charset="-122"/>
                </a:rPr>
                <a:t>）</a:t>
              </a:r>
            </a:p>
          </p:txBody>
        </p:sp>
        <p:sp>
          <p:nvSpPr>
            <p:cNvPr id="97" name="矩形 96"/>
            <p:cNvSpPr/>
            <p:nvPr/>
          </p:nvSpPr>
          <p:spPr>
            <a:xfrm>
              <a:off x="2370486" y="1690410"/>
              <a:ext cx="865252" cy="164467"/>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1067" b="1" dirty="0">
                  <a:solidFill>
                    <a:prstClr val="white"/>
                  </a:solidFill>
                  <a:latin typeface="微软雅黑" panose="020B0503020204020204" pitchFamily="34" charset="-122"/>
                  <a:ea typeface="微软雅黑" panose="020B0503020204020204" pitchFamily="34" charset="-122"/>
                </a:rPr>
                <a:t>门禁管理</a:t>
              </a:r>
            </a:p>
          </p:txBody>
        </p:sp>
        <p:sp>
          <p:nvSpPr>
            <p:cNvPr id="98" name="矩形 97"/>
            <p:cNvSpPr/>
            <p:nvPr/>
          </p:nvSpPr>
          <p:spPr>
            <a:xfrm>
              <a:off x="7359232" y="1689701"/>
              <a:ext cx="865252" cy="165176"/>
            </a:xfrm>
            <a:prstGeom prst="rect">
              <a:avLst/>
            </a:prstGeom>
            <a:grpFill/>
            <a:ln w="9525">
              <a:solidFill>
                <a:schemeClr val="bg1">
                  <a:lumMod val="50000"/>
                </a:schemeClr>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8535">
                <a:lnSpc>
                  <a:spcPct val="90000"/>
                </a:lnSpc>
                <a:buClr>
                  <a:srgbClr val="CC9900"/>
                </a:buClr>
                <a:defRPr/>
              </a:pPr>
              <a:r>
                <a:rPr lang="zh-CN" altLang="en-US" sz="933" b="1" dirty="0">
                  <a:solidFill>
                    <a:prstClr val="white"/>
                  </a:solidFill>
                  <a:latin typeface="微软雅黑" panose="020B0503020204020204" pitchFamily="34" charset="-122"/>
                  <a:ea typeface="微软雅黑" panose="020B0503020204020204" pitchFamily="34" charset="-122"/>
                </a:rPr>
                <a:t>广播系统</a:t>
              </a:r>
              <a:r>
                <a:rPr lang="en-US" altLang="zh-CN" sz="933" b="1" dirty="0">
                  <a:solidFill>
                    <a:prstClr val="white"/>
                  </a:solidFill>
                  <a:latin typeface="微软雅黑" panose="020B0503020204020204" pitchFamily="34" charset="-122"/>
                  <a:ea typeface="微软雅黑" panose="020B0503020204020204" pitchFamily="34" charset="-122"/>
                </a:rPr>
                <a:t>(</a:t>
              </a:r>
              <a:r>
                <a:rPr lang="zh-CN" altLang="en-US" sz="933" b="1" dirty="0">
                  <a:solidFill>
                    <a:prstClr val="white"/>
                  </a:solidFill>
                  <a:latin typeface="微软雅黑" panose="020B0503020204020204" pitchFamily="34" charset="-122"/>
                  <a:ea typeface="微软雅黑" panose="020B0503020204020204" pitchFamily="34" charset="-122"/>
                </a:rPr>
                <a:t>电子铃音</a:t>
              </a:r>
              <a:r>
                <a:rPr lang="en-US" altLang="zh-CN" sz="933" b="1" dirty="0">
                  <a:solidFill>
                    <a:prstClr val="white"/>
                  </a:solidFill>
                  <a:latin typeface="微软雅黑" panose="020B0503020204020204" pitchFamily="34" charset="-122"/>
                  <a:ea typeface="微软雅黑" panose="020B0503020204020204" pitchFamily="34" charset="-122"/>
                </a:rPr>
                <a:t>)</a:t>
              </a:r>
              <a:endParaRPr lang="zh-CN" altLang="en-US" sz="933" b="1" dirty="0">
                <a:solidFill>
                  <a:prstClr val="white"/>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13878638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pic>
        <p:nvPicPr>
          <p:cNvPr id="26" name="图片 2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35454" y="1185333"/>
            <a:ext cx="6688667" cy="5672667"/>
          </a:xfrm>
          <a:prstGeom prst="rect">
            <a:avLst/>
          </a:prstGeom>
        </p:spPr>
      </p:pic>
      <p:sp>
        <p:nvSpPr>
          <p:cNvPr id="27" name="文本框 26"/>
          <p:cNvSpPr txBox="1"/>
          <p:nvPr/>
        </p:nvSpPr>
        <p:spPr>
          <a:xfrm>
            <a:off x="6974639" y="3231765"/>
            <a:ext cx="2032424" cy="687917"/>
          </a:xfrm>
          <a:prstGeom prst="rect">
            <a:avLst/>
          </a:prstGeom>
          <a:noFill/>
        </p:spPr>
        <p:txBody>
          <a:bodyPr wrap="none" lIns="193584" tIns="96792" rIns="193584" bIns="96792" rtlCol="0">
            <a:spAutoFit/>
          </a:bodyPr>
          <a:lstStyle/>
          <a:p>
            <a:pPr defTabSz="1219110"/>
            <a:r>
              <a:rPr kumimoji="1" lang="zh-CN" altLang="en-US" sz="3200" dirty="0">
                <a:solidFill>
                  <a:prstClr val="white"/>
                </a:solidFill>
                <a:latin typeface="Microsoft YaHei"/>
                <a:ea typeface="Microsoft YaHei"/>
                <a:cs typeface="Microsoft YaHei"/>
              </a:rPr>
              <a:t>解决方案</a:t>
            </a:r>
          </a:p>
        </p:txBody>
      </p:sp>
      <p:sp>
        <p:nvSpPr>
          <p:cNvPr id="28" name="文本框 27"/>
          <p:cNvSpPr txBox="1"/>
          <p:nvPr/>
        </p:nvSpPr>
        <p:spPr>
          <a:xfrm>
            <a:off x="6950701" y="3805101"/>
            <a:ext cx="1585187" cy="1919536"/>
          </a:xfrm>
          <a:prstGeom prst="rect">
            <a:avLst/>
          </a:prstGeom>
          <a:noFill/>
        </p:spPr>
        <p:txBody>
          <a:bodyPr wrap="none" lIns="193584" tIns="96792" rIns="193584" bIns="96792" rtlCol="0">
            <a:spAutoFit/>
          </a:bodyPr>
          <a:lstStyle/>
          <a:p>
            <a:pPr defTabSz="1219110">
              <a:lnSpc>
                <a:spcPct val="150000"/>
              </a:lnSpc>
            </a:pPr>
            <a:r>
              <a:rPr kumimoji="1" lang="zh-CN" altLang="en-US" sz="1867" dirty="0">
                <a:solidFill>
                  <a:prstClr val="white"/>
                </a:solidFill>
                <a:latin typeface="Microsoft YaHei"/>
                <a:ea typeface="Microsoft YaHei"/>
                <a:cs typeface="Microsoft YaHei"/>
              </a:rPr>
              <a:t>智慧安防</a:t>
            </a:r>
            <a:endParaRPr kumimoji="1" lang="en-US" altLang="zh-CN" sz="1867" dirty="0">
              <a:solidFill>
                <a:prstClr val="white"/>
              </a:solidFill>
              <a:latin typeface="Microsoft YaHei"/>
              <a:ea typeface="Microsoft YaHei"/>
              <a:cs typeface="Microsoft YaHei"/>
            </a:endParaRPr>
          </a:p>
          <a:p>
            <a:pPr defTabSz="1219110">
              <a:lnSpc>
                <a:spcPct val="150000"/>
              </a:lnSpc>
            </a:pPr>
            <a:r>
              <a:rPr kumimoji="1" lang="zh-CN" altLang="en-US" sz="1867" dirty="0">
                <a:solidFill>
                  <a:prstClr val="white"/>
                </a:solidFill>
                <a:latin typeface="Microsoft YaHei"/>
                <a:ea typeface="Microsoft YaHei"/>
                <a:cs typeface="Microsoft YaHei"/>
              </a:rPr>
              <a:t>智慧后勤</a:t>
            </a:r>
            <a:endParaRPr kumimoji="1" lang="en-US" altLang="zh-CN" sz="1867" dirty="0">
              <a:solidFill>
                <a:prstClr val="white"/>
              </a:solidFill>
              <a:latin typeface="Microsoft YaHei"/>
              <a:ea typeface="Microsoft YaHei"/>
              <a:cs typeface="Microsoft YaHei"/>
            </a:endParaRPr>
          </a:p>
          <a:p>
            <a:pPr defTabSz="1219110">
              <a:lnSpc>
                <a:spcPct val="150000"/>
              </a:lnSpc>
            </a:pPr>
            <a:r>
              <a:rPr kumimoji="1" lang="zh-CN" altLang="en-US" sz="1867" dirty="0">
                <a:solidFill>
                  <a:prstClr val="white"/>
                </a:solidFill>
                <a:latin typeface="Microsoft YaHei"/>
                <a:ea typeface="Microsoft YaHei"/>
                <a:cs typeface="Microsoft YaHei"/>
              </a:rPr>
              <a:t>智慧教学</a:t>
            </a:r>
            <a:endParaRPr kumimoji="1" lang="en-US" altLang="zh-CN" sz="1867" dirty="0">
              <a:solidFill>
                <a:prstClr val="white"/>
              </a:solidFill>
              <a:latin typeface="Microsoft YaHei"/>
              <a:ea typeface="Microsoft YaHei"/>
              <a:cs typeface="Microsoft YaHei"/>
            </a:endParaRPr>
          </a:p>
          <a:p>
            <a:pPr defTabSz="1219110">
              <a:lnSpc>
                <a:spcPct val="150000"/>
              </a:lnSpc>
            </a:pPr>
            <a:r>
              <a:rPr kumimoji="1" lang="zh-CN" altLang="en-US" sz="1867" dirty="0">
                <a:solidFill>
                  <a:prstClr val="white"/>
                </a:solidFill>
                <a:latin typeface="Microsoft YaHei"/>
                <a:ea typeface="Microsoft YaHei"/>
                <a:cs typeface="Microsoft YaHei"/>
              </a:rPr>
              <a:t>校园大数据</a:t>
            </a:r>
            <a:endParaRPr kumimoji="1" lang="en-US" altLang="zh-CN" sz="1867" dirty="0">
              <a:solidFill>
                <a:prstClr val="white"/>
              </a:solidFill>
              <a:latin typeface="Microsoft YaHei"/>
              <a:ea typeface="Microsoft YaHei"/>
              <a:cs typeface="Microsoft YaHei"/>
            </a:endParaRPr>
          </a:p>
        </p:txBody>
      </p:sp>
      <p:sp>
        <p:nvSpPr>
          <p:cNvPr id="29" name="文本框 28"/>
          <p:cNvSpPr txBox="1"/>
          <p:nvPr/>
        </p:nvSpPr>
        <p:spPr>
          <a:xfrm>
            <a:off x="6974639" y="2491394"/>
            <a:ext cx="2095262" cy="523706"/>
          </a:xfrm>
          <a:prstGeom prst="rect">
            <a:avLst/>
          </a:prstGeom>
          <a:noFill/>
        </p:spPr>
        <p:txBody>
          <a:bodyPr wrap="none" lIns="193584" tIns="96792" rIns="193584" bIns="96792" rtlCol="0">
            <a:spAutoFit/>
          </a:bodyPr>
          <a:lstStyle/>
          <a:p>
            <a:pPr defTabSz="1219110"/>
            <a:r>
              <a:rPr kumimoji="1" lang="en-US" altLang="zh-CN" sz="2133" kern="1400" spc="105" dirty="0">
                <a:solidFill>
                  <a:prstClr val="white"/>
                </a:solidFill>
                <a:latin typeface="Microsoft YaHei"/>
                <a:ea typeface="Microsoft YaHei"/>
                <a:cs typeface="Microsoft YaHei"/>
              </a:rPr>
              <a:t>SUBSYSTEM</a:t>
            </a:r>
            <a:endParaRPr kumimoji="1" lang="zh-CN" altLang="en-US" sz="2133" kern="1400" spc="105" dirty="0">
              <a:solidFill>
                <a:prstClr val="white"/>
              </a:solidFill>
              <a:latin typeface="Microsoft YaHei"/>
              <a:ea typeface="Microsoft YaHei"/>
              <a:cs typeface="Microsoft YaHei"/>
            </a:endParaRPr>
          </a:p>
        </p:txBody>
      </p:sp>
      <p:sp>
        <p:nvSpPr>
          <p:cNvPr id="30" name="矩形 29"/>
          <p:cNvSpPr/>
          <p:nvPr/>
        </p:nvSpPr>
        <p:spPr>
          <a:xfrm flipV="1">
            <a:off x="7121677" y="2429425"/>
            <a:ext cx="3357639" cy="60959"/>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1219110"/>
            <a:endParaRPr kumimoji="1" lang="zh-CN" altLang="en-US" sz="2400">
              <a:solidFill>
                <a:prstClr val="white"/>
              </a:solidFill>
              <a:latin typeface="Calibri" panose="020F0502020204030204"/>
              <a:ea typeface="等线" panose="02010600030101010101" pitchFamily="2" charset="-122"/>
            </a:endParaRPr>
          </a:p>
        </p:txBody>
      </p:sp>
    </p:spTree>
    <p:extLst>
      <p:ext uri="{BB962C8B-B14F-4D97-AF65-F5344CB8AC3E}">
        <p14:creationId xmlns:p14="http://schemas.microsoft.com/office/powerpoint/2010/main" val="12161274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pic>
        <p:nvPicPr>
          <p:cNvPr id="106" name="Picture 2" descr="http://jyzc.hzedu.net/UploadFiles/upfile252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21351" y="978808"/>
            <a:ext cx="5806869" cy="5682787"/>
          </a:xfrm>
          <a:prstGeom prst="rect">
            <a:avLst/>
          </a:prstGeom>
          <a:ln>
            <a:noFill/>
          </a:ln>
          <a:effectLst>
            <a:softEdge rad="635000"/>
          </a:effectLst>
          <a:extLst>
            <a:ext uri="{909E8E84-426E-40DD-AFC4-6F175D3DCCD1}">
              <a14:hiddenFill xmlns:a14="http://schemas.microsoft.com/office/drawing/2010/main">
                <a:solidFill>
                  <a:srgbClr val="FFFFFF"/>
                </a:solidFill>
              </a14:hiddenFill>
            </a:ext>
          </a:extLst>
        </p:spPr>
      </p:pic>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典型场景</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整体场景化应用概览</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89" name="文本框 88"/>
          <p:cNvSpPr txBox="1"/>
          <p:nvPr/>
        </p:nvSpPr>
        <p:spPr>
          <a:xfrm>
            <a:off x="6477902" y="4137887"/>
            <a:ext cx="852417" cy="40759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校园周边</a:t>
            </a:r>
            <a:endParaRPr lang="en-US" altLang="zh-CN" sz="1333" spc="252" dirty="0"/>
          </a:p>
          <a:p>
            <a:pPr defTabSz="1152207">
              <a:defRPr/>
            </a:pPr>
            <a:r>
              <a:rPr lang="zh-CN" altLang="en-US" sz="1333" spc="252" dirty="0"/>
              <a:t>出入口</a:t>
            </a:r>
          </a:p>
        </p:txBody>
      </p:sp>
      <p:sp>
        <p:nvSpPr>
          <p:cNvPr id="90" name="文本框 89"/>
          <p:cNvSpPr txBox="1"/>
          <p:nvPr/>
        </p:nvSpPr>
        <p:spPr>
          <a:xfrm>
            <a:off x="3747565" y="3605030"/>
            <a:ext cx="661697" cy="220724"/>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周界</a:t>
            </a:r>
          </a:p>
        </p:txBody>
      </p:sp>
      <p:sp>
        <p:nvSpPr>
          <p:cNvPr id="91" name="文本框 90"/>
          <p:cNvSpPr txBox="1"/>
          <p:nvPr/>
        </p:nvSpPr>
        <p:spPr>
          <a:xfrm>
            <a:off x="4750205" y="4137888"/>
            <a:ext cx="908441" cy="270921"/>
          </a:xfrm>
          <a:prstGeom prst="roundRect">
            <a:avLst>
              <a:gd name="adj" fmla="val 50000"/>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重点区域</a:t>
            </a:r>
          </a:p>
        </p:txBody>
      </p:sp>
      <p:sp>
        <p:nvSpPr>
          <p:cNvPr id="92" name="文本框 91"/>
          <p:cNvSpPr txBox="1"/>
          <p:nvPr/>
        </p:nvSpPr>
        <p:spPr>
          <a:xfrm>
            <a:off x="4849550" y="3271142"/>
            <a:ext cx="933172" cy="25146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监控中心</a:t>
            </a:r>
          </a:p>
        </p:txBody>
      </p:sp>
      <p:sp>
        <p:nvSpPr>
          <p:cNvPr id="93" name="文本框 92"/>
          <p:cNvSpPr txBox="1"/>
          <p:nvPr/>
        </p:nvSpPr>
        <p:spPr>
          <a:xfrm>
            <a:off x="4164025" y="2738229"/>
            <a:ext cx="900863" cy="255336"/>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公共区域</a:t>
            </a:r>
          </a:p>
        </p:txBody>
      </p:sp>
      <p:sp>
        <p:nvSpPr>
          <p:cNvPr id="94" name="location-pointer_64679"/>
          <p:cNvSpPr>
            <a:spLocks noChangeAspect="1"/>
          </p:cNvSpPr>
          <p:nvPr/>
        </p:nvSpPr>
        <p:spPr bwMode="auto">
          <a:xfrm>
            <a:off x="6665826" y="2274957"/>
            <a:ext cx="315005" cy="307908"/>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5" name="location-pointer_64679"/>
          <p:cNvSpPr>
            <a:spLocks noChangeAspect="1"/>
          </p:cNvSpPr>
          <p:nvPr/>
        </p:nvSpPr>
        <p:spPr bwMode="auto">
          <a:xfrm>
            <a:off x="6694268" y="4572003"/>
            <a:ext cx="350561" cy="342663"/>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6" name="location-pointer_64679"/>
          <p:cNvSpPr>
            <a:spLocks noChangeAspect="1"/>
          </p:cNvSpPr>
          <p:nvPr/>
        </p:nvSpPr>
        <p:spPr bwMode="auto">
          <a:xfrm>
            <a:off x="3911256" y="3825118"/>
            <a:ext cx="334315" cy="326781"/>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7" name="location-pointer_64679"/>
          <p:cNvSpPr>
            <a:spLocks noChangeAspect="1"/>
          </p:cNvSpPr>
          <p:nvPr/>
        </p:nvSpPr>
        <p:spPr bwMode="auto">
          <a:xfrm>
            <a:off x="4320690" y="2980430"/>
            <a:ext cx="363468" cy="355279"/>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8" name="location-pointer_64679"/>
          <p:cNvSpPr>
            <a:spLocks noChangeAspect="1"/>
          </p:cNvSpPr>
          <p:nvPr/>
        </p:nvSpPr>
        <p:spPr bwMode="auto">
          <a:xfrm>
            <a:off x="5064887" y="4347629"/>
            <a:ext cx="310372" cy="303379"/>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9" name="location-pointer_64679"/>
          <p:cNvSpPr>
            <a:spLocks noChangeAspect="1"/>
          </p:cNvSpPr>
          <p:nvPr/>
        </p:nvSpPr>
        <p:spPr bwMode="auto">
          <a:xfrm>
            <a:off x="5018542" y="3542307"/>
            <a:ext cx="333844" cy="326323"/>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00" name="location-pointer_64679"/>
          <p:cNvSpPr>
            <a:spLocks noChangeAspect="1"/>
          </p:cNvSpPr>
          <p:nvPr/>
        </p:nvSpPr>
        <p:spPr bwMode="auto">
          <a:xfrm>
            <a:off x="5782723" y="1928878"/>
            <a:ext cx="284125" cy="277724"/>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10" name="矩形 109"/>
          <p:cNvSpPr/>
          <p:nvPr/>
        </p:nvSpPr>
        <p:spPr>
          <a:xfrm>
            <a:off x="9765208" y="3278241"/>
            <a:ext cx="1005403" cy="338554"/>
          </a:xfrm>
          <a:prstGeom prst="rect">
            <a:avLst/>
          </a:prstGeom>
        </p:spPr>
        <p:txBody>
          <a:bodyPr wrap="none">
            <a:spAutoFit/>
          </a:bodyPr>
          <a:lstStyle/>
          <a:p>
            <a:pPr algn="ctr" defTabSz="1219110">
              <a:defRPr/>
            </a:pPr>
            <a:r>
              <a:rPr lang="zh-CN" altLang="en-US" sz="1600" b="1" kern="1600" dirty="0">
                <a:solidFill>
                  <a:prstClr val="white"/>
                </a:solidFill>
                <a:latin typeface="微软雅黑" panose="020B0503020204020204" pitchFamily="34" charset="-122"/>
                <a:ea typeface="微软雅黑" panose="020B0503020204020204" pitchFamily="34" charset="-122"/>
              </a:rPr>
              <a:t>智慧教学</a:t>
            </a:r>
            <a:endParaRPr lang="en-US" altLang="zh-CN" sz="1600" b="1" kern="1600" dirty="0">
              <a:solidFill>
                <a:prstClr val="white"/>
              </a:solidFill>
              <a:latin typeface="微软雅黑" panose="020B0503020204020204" pitchFamily="34" charset="-122"/>
              <a:ea typeface="微软雅黑" panose="020B0503020204020204" pitchFamily="34" charset="-122"/>
            </a:endParaRPr>
          </a:p>
        </p:txBody>
      </p:sp>
      <p:sp>
        <p:nvSpPr>
          <p:cNvPr id="111" name="矩形 110"/>
          <p:cNvSpPr/>
          <p:nvPr/>
        </p:nvSpPr>
        <p:spPr>
          <a:xfrm>
            <a:off x="9730489" y="1133398"/>
            <a:ext cx="1005403" cy="338554"/>
          </a:xfrm>
          <a:prstGeom prst="rect">
            <a:avLst/>
          </a:prstGeom>
        </p:spPr>
        <p:txBody>
          <a:bodyPr wrap="none">
            <a:spAutoFit/>
          </a:bodyPr>
          <a:lstStyle/>
          <a:p>
            <a:pPr algn="ctr" defTabSz="1219110">
              <a:defRPr/>
            </a:pPr>
            <a:r>
              <a:rPr lang="zh-CN" altLang="en-US" sz="1600" b="1" kern="1600" dirty="0">
                <a:solidFill>
                  <a:prstClr val="white"/>
                </a:solidFill>
                <a:latin typeface="微软雅黑"/>
                <a:ea typeface="微软雅黑"/>
              </a:rPr>
              <a:t>智慧后勤</a:t>
            </a:r>
            <a:endParaRPr lang="en-US" altLang="zh-CN" sz="1600" b="1" kern="1600" dirty="0">
              <a:solidFill>
                <a:prstClr val="white"/>
              </a:solidFill>
              <a:latin typeface="微软雅黑"/>
              <a:ea typeface="微软雅黑"/>
            </a:endParaRPr>
          </a:p>
        </p:txBody>
      </p:sp>
      <p:sp>
        <p:nvSpPr>
          <p:cNvPr id="112" name="矩形 111"/>
          <p:cNvSpPr/>
          <p:nvPr/>
        </p:nvSpPr>
        <p:spPr>
          <a:xfrm>
            <a:off x="1195273" y="1181759"/>
            <a:ext cx="1005403" cy="338554"/>
          </a:xfrm>
          <a:prstGeom prst="rect">
            <a:avLst/>
          </a:prstGeom>
        </p:spPr>
        <p:txBody>
          <a:bodyPr wrap="none">
            <a:spAutoFit/>
          </a:bodyPr>
          <a:lstStyle/>
          <a:p>
            <a:pPr algn="ctr" defTabSz="1219110">
              <a:defRPr/>
            </a:pPr>
            <a:r>
              <a:rPr lang="zh-CN" altLang="en-US" sz="1600" b="1" kern="1600" dirty="0">
                <a:solidFill>
                  <a:prstClr val="white"/>
                </a:solidFill>
                <a:latin typeface="微软雅黑"/>
                <a:ea typeface="微软雅黑"/>
              </a:rPr>
              <a:t>智慧安防</a:t>
            </a:r>
            <a:endParaRPr lang="en-US" altLang="zh-CN" sz="1600" b="1" kern="1600" dirty="0">
              <a:solidFill>
                <a:prstClr val="white"/>
              </a:solidFill>
              <a:latin typeface="微软雅黑"/>
              <a:ea typeface="微软雅黑"/>
            </a:endParaRPr>
          </a:p>
        </p:txBody>
      </p:sp>
      <p:sp>
        <p:nvSpPr>
          <p:cNvPr id="113" name="矩形 112"/>
          <p:cNvSpPr/>
          <p:nvPr/>
        </p:nvSpPr>
        <p:spPr>
          <a:xfrm>
            <a:off x="9190944" y="4000831"/>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教室人脸点名</a:t>
            </a:r>
            <a:endParaRPr lang="en-US" altLang="zh-CN" sz="1600" dirty="0">
              <a:solidFill>
                <a:prstClr val="white"/>
              </a:solidFill>
              <a:latin typeface="微软雅黑" panose="020B0503020204020204" pitchFamily="34" charset="-122"/>
              <a:ea typeface="微软雅黑" panose="020B0503020204020204" pitchFamily="34" charset="-122"/>
            </a:endParaRPr>
          </a:p>
        </p:txBody>
      </p:sp>
      <p:sp>
        <p:nvSpPr>
          <p:cNvPr id="114" name="矩形 113"/>
          <p:cNvSpPr/>
          <p:nvPr/>
        </p:nvSpPr>
        <p:spPr>
          <a:xfrm>
            <a:off x="9190944" y="4362798"/>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行为分析</a:t>
            </a:r>
          </a:p>
        </p:txBody>
      </p:sp>
      <p:sp>
        <p:nvSpPr>
          <p:cNvPr id="116" name="矩形 115"/>
          <p:cNvSpPr/>
          <p:nvPr/>
        </p:nvSpPr>
        <p:spPr>
          <a:xfrm>
            <a:off x="9176889" y="1665191"/>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人脸宿管</a:t>
            </a:r>
          </a:p>
        </p:txBody>
      </p:sp>
      <p:sp>
        <p:nvSpPr>
          <p:cNvPr id="117" name="矩形 116"/>
          <p:cNvSpPr/>
          <p:nvPr/>
        </p:nvSpPr>
        <p:spPr>
          <a:xfrm>
            <a:off x="9176889" y="2410602"/>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阳光厨房</a:t>
            </a:r>
          </a:p>
        </p:txBody>
      </p:sp>
      <p:sp>
        <p:nvSpPr>
          <p:cNvPr id="118" name="protection-shield_76885"/>
          <p:cNvSpPr>
            <a:spLocks noChangeAspect="1"/>
          </p:cNvSpPr>
          <p:nvPr/>
        </p:nvSpPr>
        <p:spPr bwMode="auto">
          <a:xfrm>
            <a:off x="867679" y="1144880"/>
            <a:ext cx="339264" cy="374675"/>
          </a:xfrm>
          <a:custGeom>
            <a:avLst/>
            <a:gdLst>
              <a:gd name="T0" fmla="*/ 2284 w 2388"/>
              <a:gd name="T1" fmla="*/ 245 h 2641"/>
              <a:gd name="T2" fmla="*/ 2230 w 2388"/>
              <a:gd name="T3" fmla="*/ 190 h 2641"/>
              <a:gd name="T4" fmla="*/ 1206 w 2388"/>
              <a:gd name="T5" fmla="*/ 1 h 2641"/>
              <a:gd name="T6" fmla="*/ 1182 w 2388"/>
              <a:gd name="T7" fmla="*/ 1 h 2641"/>
              <a:gd name="T8" fmla="*/ 159 w 2388"/>
              <a:gd name="T9" fmla="*/ 190 h 2641"/>
              <a:gd name="T10" fmla="*/ 105 w 2388"/>
              <a:gd name="T11" fmla="*/ 245 h 2641"/>
              <a:gd name="T12" fmla="*/ 202 w 2388"/>
              <a:gd name="T13" fmla="*/ 1554 h 2641"/>
              <a:gd name="T14" fmla="*/ 1159 w 2388"/>
              <a:gd name="T15" fmla="*/ 2630 h 2641"/>
              <a:gd name="T16" fmla="*/ 1194 w 2388"/>
              <a:gd name="T17" fmla="*/ 2641 h 2641"/>
              <a:gd name="T18" fmla="*/ 1230 w 2388"/>
              <a:gd name="T19" fmla="*/ 2630 h 2641"/>
              <a:gd name="T20" fmla="*/ 2187 w 2388"/>
              <a:gd name="T21" fmla="*/ 1554 h 2641"/>
              <a:gd name="T22" fmla="*/ 2284 w 2388"/>
              <a:gd name="T23" fmla="*/ 245 h 2641"/>
              <a:gd name="T24" fmla="*/ 1194 w 2388"/>
              <a:gd name="T25" fmla="*/ 1299 h 2641"/>
              <a:gd name="T26" fmla="*/ 344 w 2388"/>
              <a:gd name="T27" fmla="*/ 1299 h 2641"/>
              <a:gd name="T28" fmla="*/ 313 w 2388"/>
              <a:gd name="T29" fmla="*/ 400 h 2641"/>
              <a:gd name="T30" fmla="*/ 1194 w 2388"/>
              <a:gd name="T31" fmla="*/ 241 h 2641"/>
              <a:gd name="T32" fmla="*/ 1194 w 2388"/>
              <a:gd name="T33" fmla="*/ 1299 h 2641"/>
              <a:gd name="T34" fmla="*/ 1994 w 2388"/>
              <a:gd name="T35" fmla="*/ 1478 h 2641"/>
              <a:gd name="T36" fmla="*/ 1194 w 2388"/>
              <a:gd name="T37" fmla="*/ 2357 h 2641"/>
              <a:gd name="T38" fmla="*/ 1194 w 2388"/>
              <a:gd name="T39" fmla="*/ 1299 h 2641"/>
              <a:gd name="T40" fmla="*/ 2045 w 2388"/>
              <a:gd name="T41" fmla="*/ 1299 h 2641"/>
              <a:gd name="T42" fmla="*/ 1994 w 2388"/>
              <a:gd name="T43" fmla="*/ 1478 h 26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388" h="2641">
                <a:moveTo>
                  <a:pt x="2284" y="245"/>
                </a:moveTo>
                <a:cubicBezTo>
                  <a:pt x="2279" y="217"/>
                  <a:pt x="2258" y="195"/>
                  <a:pt x="2230" y="190"/>
                </a:cubicBezTo>
                <a:lnTo>
                  <a:pt x="1206" y="1"/>
                </a:lnTo>
                <a:cubicBezTo>
                  <a:pt x="1198" y="0"/>
                  <a:pt x="1190" y="0"/>
                  <a:pt x="1182" y="1"/>
                </a:cubicBezTo>
                <a:lnTo>
                  <a:pt x="159" y="190"/>
                </a:lnTo>
                <a:cubicBezTo>
                  <a:pt x="131" y="195"/>
                  <a:pt x="109" y="217"/>
                  <a:pt x="105" y="245"/>
                </a:cubicBezTo>
                <a:cubicBezTo>
                  <a:pt x="100" y="274"/>
                  <a:pt x="0" y="960"/>
                  <a:pt x="202" y="1554"/>
                </a:cubicBezTo>
                <a:cubicBezTo>
                  <a:pt x="405" y="2155"/>
                  <a:pt x="1128" y="2611"/>
                  <a:pt x="1159" y="2630"/>
                </a:cubicBezTo>
                <a:cubicBezTo>
                  <a:pt x="1170" y="2637"/>
                  <a:pt x="1182" y="2641"/>
                  <a:pt x="1194" y="2641"/>
                </a:cubicBezTo>
                <a:cubicBezTo>
                  <a:pt x="1206" y="2641"/>
                  <a:pt x="1219" y="2637"/>
                  <a:pt x="1230" y="2630"/>
                </a:cubicBezTo>
                <a:cubicBezTo>
                  <a:pt x="1260" y="2611"/>
                  <a:pt x="1983" y="2155"/>
                  <a:pt x="2187" y="1554"/>
                </a:cubicBezTo>
                <a:cubicBezTo>
                  <a:pt x="2388" y="960"/>
                  <a:pt x="2288" y="274"/>
                  <a:pt x="2284" y="245"/>
                </a:cubicBezTo>
                <a:close/>
                <a:moveTo>
                  <a:pt x="1194" y="1299"/>
                </a:moveTo>
                <a:lnTo>
                  <a:pt x="344" y="1299"/>
                </a:lnTo>
                <a:cubicBezTo>
                  <a:pt x="243" y="854"/>
                  <a:pt x="313" y="400"/>
                  <a:pt x="313" y="400"/>
                </a:cubicBezTo>
                <a:lnTo>
                  <a:pt x="1194" y="241"/>
                </a:lnTo>
                <a:lnTo>
                  <a:pt x="1194" y="1299"/>
                </a:lnTo>
                <a:close/>
                <a:moveTo>
                  <a:pt x="1994" y="1478"/>
                </a:moveTo>
                <a:cubicBezTo>
                  <a:pt x="1824" y="1972"/>
                  <a:pt x="1194" y="2357"/>
                  <a:pt x="1194" y="2357"/>
                </a:cubicBezTo>
                <a:lnTo>
                  <a:pt x="1194" y="1299"/>
                </a:lnTo>
                <a:lnTo>
                  <a:pt x="2045" y="1299"/>
                </a:lnTo>
                <a:cubicBezTo>
                  <a:pt x="2031" y="1359"/>
                  <a:pt x="2015" y="1420"/>
                  <a:pt x="1994" y="1478"/>
                </a:cubicBezTo>
                <a:close/>
              </a:path>
            </a:pathLst>
          </a:custGeom>
          <a:solidFill>
            <a:schemeClr val="bg1"/>
          </a:solidFill>
          <a:ln>
            <a:solidFill>
              <a:srgbClr val="0070C0"/>
            </a:solidFill>
          </a:ln>
        </p:spPr>
      </p:sp>
      <p:sp>
        <p:nvSpPr>
          <p:cNvPr id="119" name="businessman_126203"/>
          <p:cNvSpPr>
            <a:spLocks noChangeAspect="1"/>
          </p:cNvSpPr>
          <p:nvPr/>
        </p:nvSpPr>
        <p:spPr bwMode="auto">
          <a:xfrm>
            <a:off x="9451707" y="1164418"/>
            <a:ext cx="287924" cy="319620"/>
          </a:xfrm>
          <a:custGeom>
            <a:avLst/>
            <a:gdLst>
              <a:gd name="connsiteX0" fmla="*/ 461051 w 544765"/>
              <a:gd name="connsiteY0" fmla="*/ 523894 h 604734"/>
              <a:gd name="connsiteX1" fmla="*/ 448424 w 544765"/>
              <a:gd name="connsiteY1" fmla="*/ 532113 h 604734"/>
              <a:gd name="connsiteX2" fmla="*/ 452914 w 544765"/>
              <a:gd name="connsiteY2" fmla="*/ 548832 h 604734"/>
              <a:gd name="connsiteX3" fmla="*/ 454317 w 544765"/>
              <a:gd name="connsiteY3" fmla="*/ 551728 h 604734"/>
              <a:gd name="connsiteX4" fmla="*/ 454317 w 544765"/>
              <a:gd name="connsiteY4" fmla="*/ 569661 h 604734"/>
              <a:gd name="connsiteX5" fmla="*/ 461145 w 544765"/>
              <a:gd name="connsiteY5" fmla="*/ 576479 h 604734"/>
              <a:gd name="connsiteX6" fmla="*/ 468067 w 544765"/>
              <a:gd name="connsiteY6" fmla="*/ 569661 h 604734"/>
              <a:gd name="connsiteX7" fmla="*/ 468067 w 544765"/>
              <a:gd name="connsiteY7" fmla="*/ 551821 h 604734"/>
              <a:gd name="connsiteX8" fmla="*/ 469376 w 544765"/>
              <a:gd name="connsiteY8" fmla="*/ 548832 h 604734"/>
              <a:gd name="connsiteX9" fmla="*/ 474988 w 544765"/>
              <a:gd name="connsiteY9" fmla="*/ 537624 h 604734"/>
              <a:gd name="connsiteX10" fmla="*/ 463577 w 544765"/>
              <a:gd name="connsiteY10" fmla="*/ 524174 h 604734"/>
              <a:gd name="connsiteX11" fmla="*/ 461051 w 544765"/>
              <a:gd name="connsiteY11" fmla="*/ 523894 h 604734"/>
              <a:gd name="connsiteX12" fmla="*/ 451043 w 544765"/>
              <a:gd name="connsiteY12" fmla="*/ 420685 h 604734"/>
              <a:gd name="connsiteX13" fmla="*/ 424479 w 544765"/>
              <a:gd name="connsiteY13" fmla="*/ 447211 h 604734"/>
              <a:gd name="connsiteX14" fmla="*/ 424479 w 544765"/>
              <a:gd name="connsiteY14" fmla="*/ 482050 h 604734"/>
              <a:gd name="connsiteX15" fmla="*/ 497811 w 544765"/>
              <a:gd name="connsiteY15" fmla="*/ 482050 h 604734"/>
              <a:gd name="connsiteX16" fmla="*/ 497811 w 544765"/>
              <a:gd name="connsiteY16" fmla="*/ 447211 h 604734"/>
              <a:gd name="connsiteX17" fmla="*/ 471247 w 544765"/>
              <a:gd name="connsiteY17" fmla="*/ 420685 h 604734"/>
              <a:gd name="connsiteX18" fmla="*/ 451230 w 544765"/>
              <a:gd name="connsiteY18" fmla="*/ 393038 h 604734"/>
              <a:gd name="connsiteX19" fmla="*/ 471434 w 544765"/>
              <a:gd name="connsiteY19" fmla="*/ 393038 h 604734"/>
              <a:gd name="connsiteX20" fmla="*/ 525497 w 544765"/>
              <a:gd name="connsiteY20" fmla="*/ 447118 h 604734"/>
              <a:gd name="connsiteX21" fmla="*/ 525497 w 544765"/>
              <a:gd name="connsiteY21" fmla="*/ 481956 h 604734"/>
              <a:gd name="connsiteX22" fmla="*/ 525029 w 544765"/>
              <a:gd name="connsiteY22" fmla="*/ 488588 h 604734"/>
              <a:gd name="connsiteX23" fmla="*/ 544765 w 544765"/>
              <a:gd name="connsiteY23" fmla="*/ 513059 h 604734"/>
              <a:gd name="connsiteX24" fmla="*/ 544765 w 544765"/>
              <a:gd name="connsiteY24" fmla="*/ 579468 h 604734"/>
              <a:gd name="connsiteX25" fmla="*/ 519511 w 544765"/>
              <a:gd name="connsiteY25" fmla="*/ 604593 h 604734"/>
              <a:gd name="connsiteX26" fmla="*/ 402686 w 544765"/>
              <a:gd name="connsiteY26" fmla="*/ 604593 h 604734"/>
              <a:gd name="connsiteX27" fmla="*/ 377525 w 544765"/>
              <a:gd name="connsiteY27" fmla="*/ 579468 h 604734"/>
              <a:gd name="connsiteX28" fmla="*/ 377525 w 544765"/>
              <a:gd name="connsiteY28" fmla="*/ 513059 h 604734"/>
              <a:gd name="connsiteX29" fmla="*/ 397448 w 544765"/>
              <a:gd name="connsiteY29" fmla="*/ 488401 h 604734"/>
              <a:gd name="connsiteX30" fmla="*/ 397074 w 544765"/>
              <a:gd name="connsiteY30" fmla="*/ 481956 h 604734"/>
              <a:gd name="connsiteX31" fmla="*/ 397074 w 544765"/>
              <a:gd name="connsiteY31" fmla="*/ 447118 h 604734"/>
              <a:gd name="connsiteX32" fmla="*/ 451230 w 544765"/>
              <a:gd name="connsiteY32" fmla="*/ 393038 h 604734"/>
              <a:gd name="connsiteX33" fmla="*/ 156917 w 544765"/>
              <a:gd name="connsiteY33" fmla="*/ 327059 h 604734"/>
              <a:gd name="connsiteX34" fmla="*/ 202833 w 544765"/>
              <a:gd name="connsiteY34" fmla="*/ 471965 h 604734"/>
              <a:gd name="connsiteX35" fmla="*/ 229578 w 544765"/>
              <a:gd name="connsiteY35" fmla="*/ 396058 h 604734"/>
              <a:gd name="connsiteX36" fmla="*/ 241922 w 544765"/>
              <a:gd name="connsiteY36" fmla="*/ 327059 h 604734"/>
              <a:gd name="connsiteX37" fmla="*/ 242203 w 544765"/>
              <a:gd name="connsiteY37" fmla="*/ 327059 h 604734"/>
              <a:gd name="connsiteX38" fmla="*/ 242483 w 544765"/>
              <a:gd name="connsiteY38" fmla="*/ 327059 h 604734"/>
              <a:gd name="connsiteX39" fmla="*/ 254827 w 544765"/>
              <a:gd name="connsiteY39" fmla="*/ 396058 h 604734"/>
              <a:gd name="connsiteX40" fmla="*/ 281572 w 544765"/>
              <a:gd name="connsiteY40" fmla="*/ 471965 h 604734"/>
              <a:gd name="connsiteX41" fmla="*/ 327488 w 544765"/>
              <a:gd name="connsiteY41" fmla="*/ 327059 h 604734"/>
              <a:gd name="connsiteX42" fmla="*/ 414925 w 544765"/>
              <a:gd name="connsiteY42" fmla="*/ 374116 h 604734"/>
              <a:gd name="connsiteX43" fmla="*/ 369477 w 544765"/>
              <a:gd name="connsiteY43" fmla="*/ 447316 h 604734"/>
              <a:gd name="connsiteX44" fmla="*/ 369477 w 544765"/>
              <a:gd name="connsiteY44" fmla="*/ 472339 h 604734"/>
              <a:gd name="connsiteX45" fmla="*/ 349932 w 544765"/>
              <a:gd name="connsiteY45" fmla="*/ 513234 h 604734"/>
              <a:gd name="connsiteX46" fmla="*/ 349932 w 544765"/>
              <a:gd name="connsiteY46" fmla="*/ 579525 h 604734"/>
              <a:gd name="connsiteX47" fmla="*/ 356291 w 544765"/>
              <a:gd name="connsiteY47" fmla="*/ 604734 h 604734"/>
              <a:gd name="connsiteX48" fmla="*/ 241829 w 544765"/>
              <a:gd name="connsiteY48" fmla="*/ 604734 h 604734"/>
              <a:gd name="connsiteX49" fmla="*/ 186 w 544765"/>
              <a:gd name="connsiteY49" fmla="*/ 604734 h 604734"/>
              <a:gd name="connsiteX50" fmla="*/ 279 w 544765"/>
              <a:gd name="connsiteY50" fmla="*/ 476260 h 604734"/>
              <a:gd name="connsiteX51" fmla="*/ 47598 w 544765"/>
              <a:gd name="connsiteY51" fmla="*/ 387468 h 604734"/>
              <a:gd name="connsiteX52" fmla="*/ 156917 w 544765"/>
              <a:gd name="connsiteY52" fmla="*/ 327059 h 604734"/>
              <a:gd name="connsiteX53" fmla="*/ 242509 w 544765"/>
              <a:gd name="connsiteY53" fmla="*/ 48 h 604734"/>
              <a:gd name="connsiteX54" fmla="*/ 356309 w 544765"/>
              <a:gd name="connsiteY54" fmla="*/ 116391 h 604734"/>
              <a:gd name="connsiteX55" fmla="*/ 243257 w 544765"/>
              <a:gd name="connsiteY55" fmla="*/ 294175 h 604734"/>
              <a:gd name="connsiteX56" fmla="*/ 242509 w 544765"/>
              <a:gd name="connsiteY56" fmla="*/ 294175 h 604734"/>
              <a:gd name="connsiteX57" fmla="*/ 241761 w 544765"/>
              <a:gd name="connsiteY57" fmla="*/ 294175 h 604734"/>
              <a:gd name="connsiteX58" fmla="*/ 128616 w 544765"/>
              <a:gd name="connsiteY58" fmla="*/ 116578 h 604734"/>
              <a:gd name="connsiteX59" fmla="*/ 242509 w 544765"/>
              <a:gd name="connsiteY59" fmla="*/ 48 h 604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544765" h="604734">
                <a:moveTo>
                  <a:pt x="461051" y="523894"/>
                </a:moveTo>
                <a:cubicBezTo>
                  <a:pt x="455814" y="523894"/>
                  <a:pt x="450669" y="527163"/>
                  <a:pt x="448424" y="532113"/>
                </a:cubicBezTo>
                <a:cubicBezTo>
                  <a:pt x="445712" y="538091"/>
                  <a:pt x="447582" y="544816"/>
                  <a:pt x="452914" y="548832"/>
                </a:cubicBezTo>
                <a:cubicBezTo>
                  <a:pt x="454036" y="549673"/>
                  <a:pt x="454317" y="550420"/>
                  <a:pt x="454317" y="551728"/>
                </a:cubicBezTo>
                <a:lnTo>
                  <a:pt x="454317" y="569661"/>
                </a:lnTo>
                <a:cubicBezTo>
                  <a:pt x="454317" y="573397"/>
                  <a:pt x="457404" y="576479"/>
                  <a:pt x="461145" y="576479"/>
                </a:cubicBezTo>
                <a:cubicBezTo>
                  <a:pt x="464886" y="576479"/>
                  <a:pt x="468067" y="573397"/>
                  <a:pt x="468067" y="569661"/>
                </a:cubicBezTo>
                <a:lnTo>
                  <a:pt x="468067" y="551821"/>
                </a:lnTo>
                <a:cubicBezTo>
                  <a:pt x="467880" y="550420"/>
                  <a:pt x="468254" y="549673"/>
                  <a:pt x="469376" y="548832"/>
                </a:cubicBezTo>
                <a:cubicBezTo>
                  <a:pt x="473117" y="546124"/>
                  <a:pt x="474988" y="542201"/>
                  <a:pt x="474988" y="537624"/>
                </a:cubicBezTo>
                <a:cubicBezTo>
                  <a:pt x="474895" y="530899"/>
                  <a:pt x="470311" y="525575"/>
                  <a:pt x="463577" y="524174"/>
                </a:cubicBezTo>
                <a:cubicBezTo>
                  <a:pt x="462642" y="524081"/>
                  <a:pt x="461893" y="523894"/>
                  <a:pt x="461051" y="523894"/>
                </a:cubicBezTo>
                <a:close/>
                <a:moveTo>
                  <a:pt x="451043" y="420685"/>
                </a:moveTo>
                <a:cubicBezTo>
                  <a:pt x="436452" y="420685"/>
                  <a:pt x="424479" y="432547"/>
                  <a:pt x="424479" y="447211"/>
                </a:cubicBezTo>
                <a:lnTo>
                  <a:pt x="424479" y="482050"/>
                </a:lnTo>
                <a:lnTo>
                  <a:pt x="497811" y="482050"/>
                </a:lnTo>
                <a:lnTo>
                  <a:pt x="497811" y="447211"/>
                </a:lnTo>
                <a:cubicBezTo>
                  <a:pt x="497811" y="432640"/>
                  <a:pt x="486025" y="420685"/>
                  <a:pt x="471247" y="420685"/>
                </a:cubicBezTo>
                <a:close/>
                <a:moveTo>
                  <a:pt x="451230" y="393038"/>
                </a:moveTo>
                <a:lnTo>
                  <a:pt x="471434" y="393038"/>
                </a:lnTo>
                <a:cubicBezTo>
                  <a:pt x="501178" y="393038"/>
                  <a:pt x="525497" y="417322"/>
                  <a:pt x="525497" y="447118"/>
                </a:cubicBezTo>
                <a:lnTo>
                  <a:pt x="525497" y="481956"/>
                </a:lnTo>
                <a:cubicBezTo>
                  <a:pt x="525497" y="484198"/>
                  <a:pt x="525310" y="486440"/>
                  <a:pt x="525029" y="488588"/>
                </a:cubicBezTo>
                <a:cubicBezTo>
                  <a:pt x="536253" y="491203"/>
                  <a:pt x="544765" y="501291"/>
                  <a:pt x="544765" y="513059"/>
                </a:cubicBezTo>
                <a:lnTo>
                  <a:pt x="544765" y="579468"/>
                </a:lnTo>
                <a:cubicBezTo>
                  <a:pt x="544765" y="593291"/>
                  <a:pt x="533354" y="604593"/>
                  <a:pt x="519511" y="604593"/>
                </a:cubicBezTo>
                <a:lnTo>
                  <a:pt x="402686" y="604593"/>
                </a:lnTo>
                <a:cubicBezTo>
                  <a:pt x="388843" y="604593"/>
                  <a:pt x="377525" y="593291"/>
                  <a:pt x="377525" y="579468"/>
                </a:cubicBezTo>
                <a:lnTo>
                  <a:pt x="377525" y="513059"/>
                </a:lnTo>
                <a:cubicBezTo>
                  <a:pt x="377525" y="501010"/>
                  <a:pt x="386130" y="490830"/>
                  <a:pt x="397448" y="488401"/>
                </a:cubicBezTo>
                <a:cubicBezTo>
                  <a:pt x="397167" y="486346"/>
                  <a:pt x="397074" y="484198"/>
                  <a:pt x="397074" y="481956"/>
                </a:cubicBezTo>
                <a:lnTo>
                  <a:pt x="397074" y="447118"/>
                </a:lnTo>
                <a:cubicBezTo>
                  <a:pt x="397074" y="417322"/>
                  <a:pt x="421393" y="393038"/>
                  <a:pt x="451230" y="393038"/>
                </a:cubicBezTo>
                <a:close/>
                <a:moveTo>
                  <a:pt x="156917" y="327059"/>
                </a:moveTo>
                <a:lnTo>
                  <a:pt x="202833" y="471965"/>
                </a:lnTo>
                <a:lnTo>
                  <a:pt x="229578" y="396058"/>
                </a:lnTo>
                <a:cubicBezTo>
                  <a:pt x="182634" y="330420"/>
                  <a:pt x="232945" y="327246"/>
                  <a:pt x="241922" y="327059"/>
                </a:cubicBezTo>
                <a:lnTo>
                  <a:pt x="242203" y="327059"/>
                </a:lnTo>
                <a:lnTo>
                  <a:pt x="242483" y="327059"/>
                </a:lnTo>
                <a:cubicBezTo>
                  <a:pt x="251461" y="327246"/>
                  <a:pt x="301959" y="330420"/>
                  <a:pt x="254827" y="396058"/>
                </a:cubicBezTo>
                <a:lnTo>
                  <a:pt x="281572" y="471965"/>
                </a:lnTo>
                <a:lnTo>
                  <a:pt x="327488" y="327059"/>
                </a:lnTo>
                <a:cubicBezTo>
                  <a:pt x="327488" y="327059"/>
                  <a:pt x="370131" y="347787"/>
                  <a:pt x="414925" y="374116"/>
                </a:cubicBezTo>
                <a:cubicBezTo>
                  <a:pt x="387993" y="387561"/>
                  <a:pt x="369383" y="415198"/>
                  <a:pt x="369477" y="447316"/>
                </a:cubicBezTo>
                <a:lnTo>
                  <a:pt x="369477" y="472339"/>
                </a:lnTo>
                <a:cubicBezTo>
                  <a:pt x="357413" y="482236"/>
                  <a:pt x="349932" y="496988"/>
                  <a:pt x="349932" y="513234"/>
                </a:cubicBezTo>
                <a:lnTo>
                  <a:pt x="349932" y="579525"/>
                </a:lnTo>
                <a:cubicBezTo>
                  <a:pt x="349932" y="588675"/>
                  <a:pt x="352176" y="597265"/>
                  <a:pt x="356291" y="604734"/>
                </a:cubicBezTo>
                <a:lnTo>
                  <a:pt x="241829" y="604734"/>
                </a:lnTo>
                <a:lnTo>
                  <a:pt x="186" y="604734"/>
                </a:lnTo>
                <a:cubicBezTo>
                  <a:pt x="-282" y="604734"/>
                  <a:pt x="279" y="476260"/>
                  <a:pt x="279" y="476260"/>
                </a:cubicBezTo>
                <a:cubicBezTo>
                  <a:pt x="1401" y="438260"/>
                  <a:pt x="8695" y="411837"/>
                  <a:pt x="47598" y="387468"/>
                </a:cubicBezTo>
                <a:cubicBezTo>
                  <a:pt x="99218" y="354976"/>
                  <a:pt x="156917" y="327059"/>
                  <a:pt x="156917" y="327059"/>
                </a:cubicBezTo>
                <a:close/>
                <a:moveTo>
                  <a:pt x="242509" y="48"/>
                </a:moveTo>
                <a:cubicBezTo>
                  <a:pt x="252234" y="-326"/>
                  <a:pt x="350979" y="-1353"/>
                  <a:pt x="356309" y="116391"/>
                </a:cubicBezTo>
                <a:cubicBezTo>
                  <a:pt x="356309" y="116391"/>
                  <a:pt x="375478" y="292868"/>
                  <a:pt x="243257" y="294175"/>
                </a:cubicBezTo>
                <a:lnTo>
                  <a:pt x="242509" y="294175"/>
                </a:lnTo>
                <a:lnTo>
                  <a:pt x="241761" y="294175"/>
                </a:lnTo>
                <a:cubicBezTo>
                  <a:pt x="109447" y="292868"/>
                  <a:pt x="128616" y="116391"/>
                  <a:pt x="128616" y="116578"/>
                </a:cubicBezTo>
                <a:cubicBezTo>
                  <a:pt x="134040" y="-1353"/>
                  <a:pt x="232784" y="-326"/>
                  <a:pt x="242509" y="48"/>
                </a:cubicBezTo>
                <a:close/>
              </a:path>
            </a:pathLst>
          </a:custGeom>
          <a:solidFill>
            <a:schemeClr val="bg1"/>
          </a:solidFill>
          <a:ln>
            <a:solidFill>
              <a:srgbClr val="0070C0"/>
            </a:solidFill>
          </a:ln>
        </p:spPr>
      </p:sp>
      <p:sp>
        <p:nvSpPr>
          <p:cNvPr id="120" name="teacher-at-the-blackboard_65882"/>
          <p:cNvSpPr>
            <a:spLocks noChangeAspect="1"/>
          </p:cNvSpPr>
          <p:nvPr/>
        </p:nvSpPr>
        <p:spPr bwMode="auto">
          <a:xfrm>
            <a:off x="9408136" y="3195374"/>
            <a:ext cx="396760" cy="420903"/>
          </a:xfrm>
          <a:custGeom>
            <a:avLst/>
            <a:gdLst>
              <a:gd name="connsiteX0" fmla="*/ 37204 w 608415"/>
              <a:gd name="connsiteY0" fmla="*/ 154115 h 582377"/>
              <a:gd name="connsiteX1" fmla="*/ 185044 w 608415"/>
              <a:gd name="connsiteY1" fmla="*/ 154115 h 582377"/>
              <a:gd name="connsiteX2" fmla="*/ 225753 w 608415"/>
              <a:gd name="connsiteY2" fmla="*/ 173761 h 582377"/>
              <a:gd name="connsiteX3" fmla="*/ 265489 w 608415"/>
              <a:gd name="connsiteY3" fmla="*/ 223847 h 582377"/>
              <a:gd name="connsiteX4" fmla="*/ 273865 w 608415"/>
              <a:gd name="connsiteY4" fmla="*/ 234399 h 582377"/>
              <a:gd name="connsiteX5" fmla="*/ 333225 w 608415"/>
              <a:gd name="connsiteY5" fmla="*/ 234448 h 582377"/>
              <a:gd name="connsiteX6" fmla="*/ 349440 w 608415"/>
              <a:gd name="connsiteY6" fmla="*/ 250689 h 582377"/>
              <a:gd name="connsiteX7" fmla="*/ 349440 w 608415"/>
              <a:gd name="connsiteY7" fmla="*/ 263576 h 582377"/>
              <a:gd name="connsiteX8" fmla="*/ 333225 w 608415"/>
              <a:gd name="connsiteY8" fmla="*/ 279768 h 582377"/>
              <a:gd name="connsiteX9" fmla="*/ 262957 w 608415"/>
              <a:gd name="connsiteY9" fmla="*/ 279768 h 582377"/>
              <a:gd name="connsiteX10" fmla="*/ 245183 w 608415"/>
              <a:gd name="connsiteY10" fmla="*/ 271161 h 582377"/>
              <a:gd name="connsiteX11" fmla="*/ 215576 w 608415"/>
              <a:gd name="connsiteY11" fmla="*/ 233183 h 582377"/>
              <a:gd name="connsiteX12" fmla="*/ 209197 w 608415"/>
              <a:gd name="connsiteY12" fmla="*/ 230071 h 582377"/>
              <a:gd name="connsiteX13" fmla="*/ 207200 w 608415"/>
              <a:gd name="connsiteY13" fmla="*/ 230071 h 582377"/>
              <a:gd name="connsiteX14" fmla="*/ 199117 w 608415"/>
              <a:gd name="connsiteY14" fmla="*/ 238095 h 582377"/>
              <a:gd name="connsiteX15" fmla="*/ 198873 w 608415"/>
              <a:gd name="connsiteY15" fmla="*/ 566184 h 582377"/>
              <a:gd name="connsiteX16" fmla="*/ 182658 w 608415"/>
              <a:gd name="connsiteY16" fmla="*/ 582377 h 582377"/>
              <a:gd name="connsiteX17" fmla="*/ 155388 w 608415"/>
              <a:gd name="connsiteY17" fmla="*/ 582377 h 582377"/>
              <a:gd name="connsiteX18" fmla="*/ 139124 w 608415"/>
              <a:gd name="connsiteY18" fmla="*/ 566184 h 582377"/>
              <a:gd name="connsiteX19" fmla="*/ 139124 w 608415"/>
              <a:gd name="connsiteY19" fmla="*/ 430270 h 582377"/>
              <a:gd name="connsiteX20" fmla="*/ 130456 w 608415"/>
              <a:gd name="connsiteY20" fmla="*/ 421566 h 582377"/>
              <a:gd name="connsiteX21" fmla="*/ 121739 w 608415"/>
              <a:gd name="connsiteY21" fmla="*/ 430270 h 582377"/>
              <a:gd name="connsiteX22" fmla="*/ 121739 w 608415"/>
              <a:gd name="connsiteY22" fmla="*/ 565503 h 582377"/>
              <a:gd name="connsiteX23" fmla="*/ 104842 w 608415"/>
              <a:gd name="connsiteY23" fmla="*/ 582377 h 582377"/>
              <a:gd name="connsiteX24" fmla="*/ 78157 w 608415"/>
              <a:gd name="connsiteY24" fmla="*/ 582377 h 582377"/>
              <a:gd name="connsiteX25" fmla="*/ 61941 w 608415"/>
              <a:gd name="connsiteY25" fmla="*/ 566184 h 582377"/>
              <a:gd name="connsiteX26" fmla="*/ 61795 w 608415"/>
              <a:gd name="connsiteY26" fmla="*/ 238095 h 582377"/>
              <a:gd name="connsiteX27" fmla="*/ 53760 w 608415"/>
              <a:gd name="connsiteY27" fmla="*/ 230071 h 582377"/>
              <a:gd name="connsiteX28" fmla="*/ 45725 w 608415"/>
              <a:gd name="connsiteY28" fmla="*/ 238095 h 582377"/>
              <a:gd name="connsiteX29" fmla="*/ 45725 w 608415"/>
              <a:gd name="connsiteY29" fmla="*/ 364283 h 582377"/>
              <a:gd name="connsiteX30" fmla="*/ 29461 w 608415"/>
              <a:gd name="connsiteY30" fmla="*/ 380476 h 582377"/>
              <a:gd name="connsiteX31" fmla="*/ 16216 w 608415"/>
              <a:gd name="connsiteY31" fmla="*/ 380476 h 582377"/>
              <a:gd name="connsiteX32" fmla="*/ 0 w 608415"/>
              <a:gd name="connsiteY32" fmla="*/ 364283 h 582377"/>
              <a:gd name="connsiteX33" fmla="*/ 0 w 608415"/>
              <a:gd name="connsiteY33" fmla="*/ 191267 h 582377"/>
              <a:gd name="connsiteX34" fmla="*/ 37204 w 608415"/>
              <a:gd name="connsiteY34" fmla="*/ 154115 h 582377"/>
              <a:gd name="connsiteX35" fmla="*/ 281805 w 608415"/>
              <a:gd name="connsiteY35" fmla="*/ 51936 h 582377"/>
              <a:gd name="connsiteX36" fmla="*/ 592197 w 608415"/>
              <a:gd name="connsiteY36" fmla="*/ 51936 h 582377"/>
              <a:gd name="connsiteX37" fmla="*/ 608415 w 608415"/>
              <a:gd name="connsiteY37" fmla="*/ 68179 h 582377"/>
              <a:gd name="connsiteX38" fmla="*/ 608415 w 608415"/>
              <a:gd name="connsiteY38" fmla="*/ 273407 h 582377"/>
              <a:gd name="connsiteX39" fmla="*/ 592197 w 608415"/>
              <a:gd name="connsiteY39" fmla="*/ 289601 h 582377"/>
              <a:gd name="connsiteX40" fmla="*/ 347848 w 608415"/>
              <a:gd name="connsiteY40" fmla="*/ 289601 h 582377"/>
              <a:gd name="connsiteX41" fmla="*/ 368937 w 608415"/>
              <a:gd name="connsiteY41" fmla="*/ 257066 h 582377"/>
              <a:gd name="connsiteX42" fmla="*/ 362167 w 608415"/>
              <a:gd name="connsiteY42" fmla="*/ 236252 h 582377"/>
              <a:gd name="connsiteX43" fmla="*/ 424460 w 608415"/>
              <a:gd name="connsiteY43" fmla="*/ 159997 h 582377"/>
              <a:gd name="connsiteX44" fmla="*/ 423047 w 608415"/>
              <a:gd name="connsiteY44" fmla="*/ 144142 h 582377"/>
              <a:gd name="connsiteX45" fmla="*/ 406683 w 608415"/>
              <a:gd name="connsiteY45" fmla="*/ 145844 h 582377"/>
              <a:gd name="connsiteX46" fmla="*/ 343660 w 608415"/>
              <a:gd name="connsiteY46" fmla="*/ 222927 h 582377"/>
              <a:gd name="connsiteX47" fmla="*/ 333140 w 608415"/>
              <a:gd name="connsiteY47" fmla="*/ 221370 h 582377"/>
              <a:gd name="connsiteX48" fmla="*/ 333140 w 608415"/>
              <a:gd name="connsiteY48" fmla="*/ 221468 h 582377"/>
              <a:gd name="connsiteX49" fmla="*/ 280247 w 608415"/>
              <a:gd name="connsiteY49" fmla="*/ 221468 h 582377"/>
              <a:gd name="connsiteX50" fmla="*/ 265538 w 608415"/>
              <a:gd name="connsiteY50" fmla="*/ 202890 h 582377"/>
              <a:gd name="connsiteX51" fmla="*/ 265538 w 608415"/>
              <a:gd name="connsiteY51" fmla="*/ 68179 h 582377"/>
              <a:gd name="connsiteX52" fmla="*/ 281805 w 608415"/>
              <a:gd name="connsiteY52" fmla="*/ 51936 h 582377"/>
              <a:gd name="connsiteX53" fmla="*/ 130688 w 608415"/>
              <a:gd name="connsiteY53" fmla="*/ 0 h 582377"/>
              <a:gd name="connsiteX54" fmla="*/ 197161 w 608415"/>
              <a:gd name="connsiteY54" fmla="*/ 66402 h 582377"/>
              <a:gd name="connsiteX55" fmla="*/ 130688 w 608415"/>
              <a:gd name="connsiteY55" fmla="*/ 132804 h 582377"/>
              <a:gd name="connsiteX56" fmla="*/ 64215 w 608415"/>
              <a:gd name="connsiteY56" fmla="*/ 66402 h 582377"/>
              <a:gd name="connsiteX57" fmla="*/ 130688 w 608415"/>
              <a:gd name="connsiteY57" fmla="*/ 0 h 582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8415" h="582377">
                <a:moveTo>
                  <a:pt x="37204" y="154115"/>
                </a:moveTo>
                <a:lnTo>
                  <a:pt x="185044" y="154115"/>
                </a:lnTo>
                <a:cubicBezTo>
                  <a:pt x="200870" y="154115"/>
                  <a:pt x="215868" y="161409"/>
                  <a:pt x="225753" y="173761"/>
                </a:cubicBezTo>
                <a:lnTo>
                  <a:pt x="265489" y="223847"/>
                </a:lnTo>
                <a:lnTo>
                  <a:pt x="273865" y="234399"/>
                </a:lnTo>
                <a:cubicBezTo>
                  <a:pt x="273865" y="234399"/>
                  <a:pt x="311506" y="234399"/>
                  <a:pt x="333225" y="234448"/>
                </a:cubicBezTo>
                <a:cubicBezTo>
                  <a:pt x="342185" y="234448"/>
                  <a:pt x="349440" y="241742"/>
                  <a:pt x="349440" y="250689"/>
                </a:cubicBezTo>
                <a:lnTo>
                  <a:pt x="349440" y="263576"/>
                </a:lnTo>
                <a:cubicBezTo>
                  <a:pt x="349440" y="272523"/>
                  <a:pt x="342185" y="279768"/>
                  <a:pt x="333225" y="279768"/>
                </a:cubicBezTo>
                <a:lnTo>
                  <a:pt x="262957" y="279768"/>
                </a:lnTo>
                <a:cubicBezTo>
                  <a:pt x="255993" y="279768"/>
                  <a:pt x="249468" y="276608"/>
                  <a:pt x="245183" y="271161"/>
                </a:cubicBezTo>
                <a:lnTo>
                  <a:pt x="215576" y="233183"/>
                </a:lnTo>
                <a:cubicBezTo>
                  <a:pt x="214066" y="231238"/>
                  <a:pt x="211680" y="230071"/>
                  <a:pt x="209197" y="230071"/>
                </a:cubicBezTo>
                <a:lnTo>
                  <a:pt x="207200" y="230071"/>
                </a:lnTo>
                <a:cubicBezTo>
                  <a:pt x="202769" y="230071"/>
                  <a:pt x="199117" y="233621"/>
                  <a:pt x="199117" y="238095"/>
                </a:cubicBezTo>
                <a:lnTo>
                  <a:pt x="198873" y="566184"/>
                </a:lnTo>
                <a:cubicBezTo>
                  <a:pt x="198873" y="575132"/>
                  <a:pt x="191618" y="582377"/>
                  <a:pt x="182658" y="582377"/>
                </a:cubicBezTo>
                <a:lnTo>
                  <a:pt x="155388" y="582377"/>
                </a:lnTo>
                <a:cubicBezTo>
                  <a:pt x="146428" y="582377"/>
                  <a:pt x="139124" y="575132"/>
                  <a:pt x="139124" y="566184"/>
                </a:cubicBezTo>
                <a:lnTo>
                  <a:pt x="139124" y="430270"/>
                </a:lnTo>
                <a:cubicBezTo>
                  <a:pt x="139124" y="425456"/>
                  <a:pt x="135228" y="421566"/>
                  <a:pt x="130456" y="421566"/>
                </a:cubicBezTo>
                <a:cubicBezTo>
                  <a:pt x="125635" y="421566"/>
                  <a:pt x="121739" y="425456"/>
                  <a:pt x="121739" y="430270"/>
                </a:cubicBezTo>
                <a:lnTo>
                  <a:pt x="121739" y="565503"/>
                </a:lnTo>
                <a:cubicBezTo>
                  <a:pt x="121739" y="574791"/>
                  <a:pt x="114143" y="582377"/>
                  <a:pt x="104842" y="582377"/>
                </a:cubicBezTo>
                <a:lnTo>
                  <a:pt x="78157" y="582377"/>
                </a:lnTo>
                <a:cubicBezTo>
                  <a:pt x="69197" y="582377"/>
                  <a:pt x="61941" y="575132"/>
                  <a:pt x="61941" y="566184"/>
                </a:cubicBezTo>
                <a:lnTo>
                  <a:pt x="61795" y="238095"/>
                </a:lnTo>
                <a:cubicBezTo>
                  <a:pt x="61795" y="233670"/>
                  <a:pt x="58240" y="230071"/>
                  <a:pt x="53760" y="230071"/>
                </a:cubicBezTo>
                <a:cubicBezTo>
                  <a:pt x="49329" y="230071"/>
                  <a:pt x="45725" y="233621"/>
                  <a:pt x="45725" y="238095"/>
                </a:cubicBezTo>
                <a:lnTo>
                  <a:pt x="45725" y="364283"/>
                </a:lnTo>
                <a:cubicBezTo>
                  <a:pt x="45725" y="373230"/>
                  <a:pt x="38421" y="380476"/>
                  <a:pt x="29461" y="380476"/>
                </a:cubicBezTo>
                <a:lnTo>
                  <a:pt x="16216" y="380476"/>
                </a:lnTo>
                <a:cubicBezTo>
                  <a:pt x="7256" y="380476"/>
                  <a:pt x="0" y="373230"/>
                  <a:pt x="0" y="364283"/>
                </a:cubicBezTo>
                <a:lnTo>
                  <a:pt x="0" y="191267"/>
                </a:lnTo>
                <a:cubicBezTo>
                  <a:pt x="0" y="170746"/>
                  <a:pt x="16703" y="154115"/>
                  <a:pt x="37204" y="154115"/>
                </a:cubicBezTo>
                <a:close/>
                <a:moveTo>
                  <a:pt x="281805" y="51936"/>
                </a:moveTo>
                <a:lnTo>
                  <a:pt x="592197" y="51936"/>
                </a:lnTo>
                <a:cubicBezTo>
                  <a:pt x="601158" y="51936"/>
                  <a:pt x="608415" y="59231"/>
                  <a:pt x="608415" y="68179"/>
                </a:cubicBezTo>
                <a:lnTo>
                  <a:pt x="608415" y="273407"/>
                </a:lnTo>
                <a:cubicBezTo>
                  <a:pt x="608415" y="282355"/>
                  <a:pt x="601158" y="289601"/>
                  <a:pt x="592197" y="289601"/>
                </a:cubicBezTo>
                <a:lnTo>
                  <a:pt x="347848" y="289601"/>
                </a:lnTo>
                <a:cubicBezTo>
                  <a:pt x="360219" y="284008"/>
                  <a:pt x="368937" y="271510"/>
                  <a:pt x="368937" y="257066"/>
                </a:cubicBezTo>
                <a:cubicBezTo>
                  <a:pt x="368937" y="249285"/>
                  <a:pt x="366404" y="242088"/>
                  <a:pt x="362167" y="236252"/>
                </a:cubicBezTo>
                <a:lnTo>
                  <a:pt x="424460" y="159997"/>
                </a:lnTo>
                <a:cubicBezTo>
                  <a:pt x="428405" y="155182"/>
                  <a:pt x="427772" y="148130"/>
                  <a:pt x="423047" y="144142"/>
                </a:cubicBezTo>
                <a:cubicBezTo>
                  <a:pt x="418177" y="140009"/>
                  <a:pt x="410677" y="140933"/>
                  <a:pt x="406683" y="145844"/>
                </a:cubicBezTo>
                <a:lnTo>
                  <a:pt x="343660" y="222927"/>
                </a:lnTo>
                <a:cubicBezTo>
                  <a:pt x="340299" y="221954"/>
                  <a:pt x="336792" y="221370"/>
                  <a:pt x="333140" y="221370"/>
                </a:cubicBezTo>
                <a:lnTo>
                  <a:pt x="333140" y="221468"/>
                </a:lnTo>
                <a:lnTo>
                  <a:pt x="280247" y="221468"/>
                </a:lnTo>
                <a:lnTo>
                  <a:pt x="265538" y="202890"/>
                </a:lnTo>
                <a:lnTo>
                  <a:pt x="265538" y="68179"/>
                </a:lnTo>
                <a:cubicBezTo>
                  <a:pt x="265538" y="59231"/>
                  <a:pt x="272844" y="51936"/>
                  <a:pt x="281805" y="51936"/>
                </a:cubicBezTo>
                <a:close/>
                <a:moveTo>
                  <a:pt x="130688" y="0"/>
                </a:moveTo>
                <a:cubicBezTo>
                  <a:pt x="167400" y="0"/>
                  <a:pt x="197161" y="29729"/>
                  <a:pt x="197161" y="66402"/>
                </a:cubicBezTo>
                <a:cubicBezTo>
                  <a:pt x="197161" y="103075"/>
                  <a:pt x="167400" y="132804"/>
                  <a:pt x="130688" y="132804"/>
                </a:cubicBezTo>
                <a:cubicBezTo>
                  <a:pt x="93976" y="132804"/>
                  <a:pt x="64215" y="103075"/>
                  <a:pt x="64215" y="66402"/>
                </a:cubicBezTo>
                <a:cubicBezTo>
                  <a:pt x="64215" y="29729"/>
                  <a:pt x="93976" y="0"/>
                  <a:pt x="130688" y="0"/>
                </a:cubicBezTo>
                <a:close/>
              </a:path>
            </a:pathLst>
          </a:custGeom>
          <a:solidFill>
            <a:schemeClr val="bg1"/>
          </a:solidFill>
          <a:ln>
            <a:solidFill>
              <a:srgbClr val="0070C0"/>
            </a:solidFill>
          </a:ln>
        </p:spPr>
      </p:sp>
      <p:sp>
        <p:nvSpPr>
          <p:cNvPr id="121" name="文本框 120"/>
          <p:cNvSpPr txBox="1"/>
          <p:nvPr/>
        </p:nvSpPr>
        <p:spPr>
          <a:xfrm>
            <a:off x="5586387" y="1686831"/>
            <a:ext cx="676796" cy="21715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宿舍</a:t>
            </a:r>
          </a:p>
        </p:txBody>
      </p:sp>
      <p:sp>
        <p:nvSpPr>
          <p:cNvPr id="122" name="文本框 121"/>
          <p:cNvSpPr txBox="1"/>
          <p:nvPr/>
        </p:nvSpPr>
        <p:spPr>
          <a:xfrm>
            <a:off x="6531149" y="2076049"/>
            <a:ext cx="676796" cy="21715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食堂</a:t>
            </a:r>
          </a:p>
        </p:txBody>
      </p:sp>
      <p:sp>
        <p:nvSpPr>
          <p:cNvPr id="123" name="location-pointer_64679"/>
          <p:cNvSpPr>
            <a:spLocks noChangeAspect="1"/>
          </p:cNvSpPr>
          <p:nvPr/>
        </p:nvSpPr>
        <p:spPr bwMode="auto">
          <a:xfrm>
            <a:off x="6797166" y="3293477"/>
            <a:ext cx="315005" cy="307908"/>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24" name="文本框 123"/>
          <p:cNvSpPr txBox="1"/>
          <p:nvPr/>
        </p:nvSpPr>
        <p:spPr>
          <a:xfrm>
            <a:off x="6644957" y="3071143"/>
            <a:ext cx="676796" cy="199999"/>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教室</a:t>
            </a:r>
          </a:p>
        </p:txBody>
      </p:sp>
      <p:cxnSp>
        <p:nvCxnSpPr>
          <p:cNvPr id="125" name="直接连接符 124"/>
          <p:cNvCxnSpPr/>
          <p:nvPr/>
        </p:nvCxnSpPr>
        <p:spPr>
          <a:xfrm>
            <a:off x="6904110" y="2380202"/>
            <a:ext cx="2060241" cy="973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6" name="直接连接符 125"/>
          <p:cNvCxnSpPr/>
          <p:nvPr/>
        </p:nvCxnSpPr>
        <p:spPr>
          <a:xfrm>
            <a:off x="8969007" y="1809038"/>
            <a:ext cx="0" cy="1142268"/>
          </a:xfrm>
          <a:prstGeom prst="line">
            <a:avLst/>
          </a:prstGeom>
          <a:ln w="3175">
            <a:solidFill>
              <a:schemeClr val="bg1"/>
            </a:solidFill>
            <a:prstDash val="solid"/>
          </a:ln>
        </p:spPr>
        <p:style>
          <a:lnRef idx="1">
            <a:schemeClr val="accent1"/>
          </a:lnRef>
          <a:fillRef idx="0">
            <a:schemeClr val="accent1"/>
          </a:fillRef>
          <a:effectRef idx="0">
            <a:schemeClr val="accent1"/>
          </a:effectRef>
          <a:fontRef idx="minor">
            <a:schemeClr val="tx1"/>
          </a:fontRef>
        </p:style>
      </p:cxnSp>
      <p:cxnSp>
        <p:nvCxnSpPr>
          <p:cNvPr id="127" name="直接连接符 126"/>
          <p:cNvCxnSpPr/>
          <p:nvPr/>
        </p:nvCxnSpPr>
        <p:spPr>
          <a:xfrm>
            <a:off x="8964351" y="1809645"/>
            <a:ext cx="192349" cy="0"/>
          </a:xfrm>
          <a:prstGeom prst="line">
            <a:avLst/>
          </a:prstGeom>
          <a:ln w="3175">
            <a:solidFill>
              <a:schemeClr val="bg1"/>
            </a:solidFill>
            <a:prstDash val="solid"/>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nvCxnSpPr>
        <p:spPr>
          <a:xfrm>
            <a:off x="8977748" y="2951306"/>
            <a:ext cx="204299" cy="0"/>
          </a:xfrm>
          <a:prstGeom prst="line">
            <a:avLst/>
          </a:prstGeom>
          <a:ln w="3175">
            <a:solidFill>
              <a:schemeClr val="bg1"/>
            </a:solidFill>
            <a:prstDash val="solid"/>
          </a:ln>
        </p:spPr>
        <p:style>
          <a:lnRef idx="1">
            <a:schemeClr val="accent1"/>
          </a:lnRef>
          <a:fillRef idx="0">
            <a:schemeClr val="accent1"/>
          </a:fillRef>
          <a:effectRef idx="0">
            <a:schemeClr val="accent1"/>
          </a:effectRef>
          <a:fontRef idx="minor">
            <a:schemeClr val="tx1"/>
          </a:fontRef>
        </p:style>
      </p:cxnSp>
      <p:cxnSp>
        <p:nvCxnSpPr>
          <p:cNvPr id="129" name="直接连接符 128"/>
          <p:cNvCxnSpPr/>
          <p:nvPr/>
        </p:nvCxnSpPr>
        <p:spPr>
          <a:xfrm>
            <a:off x="7046877" y="3717500"/>
            <a:ext cx="193087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3" name="直接连接符 132"/>
          <p:cNvCxnSpPr/>
          <p:nvPr/>
        </p:nvCxnSpPr>
        <p:spPr>
          <a:xfrm>
            <a:off x="2623730" y="1781219"/>
            <a:ext cx="39762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7" name="直接连接符 136"/>
          <p:cNvCxnSpPr>
            <a:stCxn id="93" idx="1"/>
          </p:cNvCxnSpPr>
          <p:nvPr/>
        </p:nvCxnSpPr>
        <p:spPr>
          <a:xfrm flipH="1" flipV="1">
            <a:off x="3025741" y="2878964"/>
            <a:ext cx="1138284" cy="602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8" name="直接连接符 137"/>
          <p:cNvCxnSpPr>
            <a:stCxn id="92" idx="1"/>
          </p:cNvCxnSpPr>
          <p:nvPr/>
        </p:nvCxnSpPr>
        <p:spPr>
          <a:xfrm flipH="1" flipV="1">
            <a:off x="3025740" y="3395233"/>
            <a:ext cx="1823811" cy="1518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1" name="直接连接符 140"/>
          <p:cNvCxnSpPr/>
          <p:nvPr/>
        </p:nvCxnSpPr>
        <p:spPr>
          <a:xfrm>
            <a:off x="6094607" y="1965778"/>
            <a:ext cx="2883141" cy="798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2" name="矩形 141"/>
          <p:cNvSpPr/>
          <p:nvPr/>
        </p:nvSpPr>
        <p:spPr>
          <a:xfrm>
            <a:off x="9190944" y="3638865"/>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教学录播</a:t>
            </a:r>
          </a:p>
        </p:txBody>
      </p:sp>
      <p:cxnSp>
        <p:nvCxnSpPr>
          <p:cNvPr id="143" name="直接连接符 142"/>
          <p:cNvCxnSpPr/>
          <p:nvPr/>
        </p:nvCxnSpPr>
        <p:spPr>
          <a:xfrm>
            <a:off x="8964351" y="3717500"/>
            <a:ext cx="0" cy="2266031"/>
          </a:xfrm>
          <a:prstGeom prst="line">
            <a:avLst/>
          </a:prstGeom>
          <a:ln w="3175">
            <a:solidFill>
              <a:schemeClr val="bg1"/>
            </a:solidFill>
            <a:prstDash val="solid"/>
          </a:ln>
        </p:spPr>
        <p:style>
          <a:lnRef idx="1">
            <a:schemeClr val="accent1"/>
          </a:lnRef>
          <a:fillRef idx="0">
            <a:schemeClr val="accent1"/>
          </a:fillRef>
          <a:effectRef idx="0">
            <a:schemeClr val="accent1"/>
          </a:effectRef>
          <a:fontRef idx="minor">
            <a:schemeClr val="tx1"/>
          </a:fontRef>
        </p:style>
      </p:cxnSp>
      <p:sp>
        <p:nvSpPr>
          <p:cNvPr id="144" name="矩形 143"/>
          <p:cNvSpPr/>
          <p:nvPr/>
        </p:nvSpPr>
        <p:spPr>
          <a:xfrm>
            <a:off x="9190944" y="5086731"/>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绿色教室</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145" name="矩形 144"/>
          <p:cNvSpPr/>
          <p:nvPr/>
        </p:nvSpPr>
        <p:spPr>
          <a:xfrm>
            <a:off x="9176889" y="2037896"/>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智能门锁</a:t>
            </a:r>
          </a:p>
        </p:txBody>
      </p:sp>
      <p:sp>
        <p:nvSpPr>
          <p:cNvPr id="147" name="文本框 146"/>
          <p:cNvSpPr txBox="1"/>
          <p:nvPr/>
        </p:nvSpPr>
        <p:spPr>
          <a:xfrm>
            <a:off x="3286898" y="5846826"/>
            <a:ext cx="1210588" cy="338554"/>
          </a:xfrm>
          <a:prstGeom prst="rect">
            <a:avLst/>
          </a:prstGeom>
        </p:spPr>
        <p:txBody>
          <a:bodyPr wrap="none">
            <a:spAutoFit/>
          </a:bodyPr>
          <a:lstStyle>
            <a:defPPr>
              <a:defRPr lang="zh-CN"/>
            </a:defPPr>
            <a:lvl1pPr marR="0" lvl="0" indent="0" algn="ctr" fontAlgn="auto">
              <a:lnSpc>
                <a:spcPct val="100000"/>
              </a:lnSpc>
              <a:spcBef>
                <a:spcPts val="0"/>
              </a:spcBef>
              <a:spcAft>
                <a:spcPts val="0"/>
              </a:spcAft>
              <a:buClrTx/>
              <a:buSzTx/>
              <a:buFontTx/>
              <a:buNone/>
              <a:tabLst/>
              <a:defRPr sz="1200" b="1" kern="1600">
                <a:solidFill>
                  <a:schemeClr val="bg1"/>
                </a:solidFill>
                <a:latin typeface="微软雅黑"/>
                <a:ea typeface="微软雅黑"/>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defTabSz="1219110">
              <a:defRPr/>
            </a:pPr>
            <a:r>
              <a:rPr lang="zh-CN" altLang="en-US" sz="1600" dirty="0">
                <a:solidFill>
                  <a:prstClr val="white"/>
                </a:solidFill>
              </a:rPr>
              <a:t>校园大数据</a:t>
            </a:r>
          </a:p>
        </p:txBody>
      </p:sp>
      <p:cxnSp>
        <p:nvCxnSpPr>
          <p:cNvPr id="150" name="直接连接符 149"/>
          <p:cNvCxnSpPr/>
          <p:nvPr/>
        </p:nvCxnSpPr>
        <p:spPr>
          <a:xfrm>
            <a:off x="3021351" y="1790558"/>
            <a:ext cx="0" cy="382075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1" name="直接连接符 150"/>
          <p:cNvCxnSpPr/>
          <p:nvPr/>
        </p:nvCxnSpPr>
        <p:spPr>
          <a:xfrm>
            <a:off x="2633890" y="5611308"/>
            <a:ext cx="39762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2" name="直接连接符 151"/>
          <p:cNvCxnSpPr/>
          <p:nvPr/>
        </p:nvCxnSpPr>
        <p:spPr>
          <a:xfrm>
            <a:off x="3021351" y="3893395"/>
            <a:ext cx="86662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3" name="直接连接符 152"/>
          <p:cNvCxnSpPr/>
          <p:nvPr/>
        </p:nvCxnSpPr>
        <p:spPr>
          <a:xfrm flipH="1" flipV="1">
            <a:off x="3025741" y="4245675"/>
            <a:ext cx="1658417" cy="2241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4" name="直接连接符 153"/>
          <p:cNvCxnSpPr/>
          <p:nvPr/>
        </p:nvCxnSpPr>
        <p:spPr>
          <a:xfrm flipH="1" flipV="1">
            <a:off x="3031511" y="4661671"/>
            <a:ext cx="3754252" cy="1442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58" name="KSO_Shape"/>
          <p:cNvSpPr/>
          <p:nvPr/>
        </p:nvSpPr>
        <p:spPr>
          <a:xfrm>
            <a:off x="2775824" y="5848846"/>
            <a:ext cx="275112" cy="329161"/>
          </a:xfrm>
          <a:custGeom>
            <a:avLst/>
            <a:gdLst/>
            <a:ahLst/>
            <a:cxnLst/>
            <a:rect l="l" t="t" r="r" b="b"/>
            <a:pathLst>
              <a:path w="1119349" h="1157433">
                <a:moveTo>
                  <a:pt x="135620" y="818456"/>
                </a:moveTo>
                <a:cubicBezTo>
                  <a:pt x="71450" y="948523"/>
                  <a:pt x="57484" y="1054732"/>
                  <a:pt x="108323" y="1103729"/>
                </a:cubicBezTo>
                <a:cubicBezTo>
                  <a:pt x="164989" y="1158341"/>
                  <a:pt x="289713" y="1129874"/>
                  <a:pt x="437069" y="1040437"/>
                </a:cubicBezTo>
                <a:cubicBezTo>
                  <a:pt x="307239" y="1007168"/>
                  <a:pt x="198946" y="926245"/>
                  <a:pt x="135620" y="818456"/>
                </a:cubicBezTo>
                <a:close/>
                <a:moveTo>
                  <a:pt x="582086" y="345816"/>
                </a:moveTo>
                <a:cubicBezTo>
                  <a:pt x="490772" y="345817"/>
                  <a:pt x="434615" y="407693"/>
                  <a:pt x="413811" y="495363"/>
                </a:cubicBezTo>
                <a:lnTo>
                  <a:pt x="750361" y="495364"/>
                </a:lnTo>
                <a:cubicBezTo>
                  <a:pt x="729557" y="407692"/>
                  <a:pt x="673401" y="345816"/>
                  <a:pt x="582086" y="345816"/>
                </a:cubicBezTo>
                <a:close/>
                <a:moveTo>
                  <a:pt x="954622" y="129"/>
                </a:moveTo>
                <a:cubicBezTo>
                  <a:pt x="1007406" y="-1466"/>
                  <a:pt x="1051113" y="11645"/>
                  <a:pt x="1081775" y="41196"/>
                </a:cubicBezTo>
                <a:cubicBezTo>
                  <a:pt x="1101805" y="60500"/>
                  <a:pt x="1115030" y="85625"/>
                  <a:pt x="1119349" y="116033"/>
                </a:cubicBezTo>
                <a:cubicBezTo>
                  <a:pt x="1112931" y="103633"/>
                  <a:pt x="1104158" y="92219"/>
                  <a:pt x="1093494" y="81508"/>
                </a:cubicBezTo>
                <a:cubicBezTo>
                  <a:pt x="1010899" y="-1451"/>
                  <a:pt x="882017" y="28786"/>
                  <a:pt x="737350" y="130602"/>
                </a:cubicBezTo>
                <a:cubicBezTo>
                  <a:pt x="943277" y="190863"/>
                  <a:pt x="1091569" y="370605"/>
                  <a:pt x="1091569" y="582598"/>
                </a:cubicBezTo>
                <a:lnTo>
                  <a:pt x="1085273" y="640757"/>
                </a:lnTo>
                <a:lnTo>
                  <a:pt x="755888" y="640756"/>
                </a:lnTo>
                <a:lnTo>
                  <a:pt x="719073" y="640757"/>
                </a:lnTo>
                <a:lnTo>
                  <a:pt x="408284" y="640757"/>
                </a:lnTo>
                <a:cubicBezTo>
                  <a:pt x="424002" y="743453"/>
                  <a:pt x="484447" y="819382"/>
                  <a:pt x="582086" y="819383"/>
                </a:cubicBezTo>
                <a:cubicBezTo>
                  <a:pt x="648673" y="819382"/>
                  <a:pt x="697960" y="784070"/>
                  <a:pt x="725617" y="727992"/>
                </a:cubicBezTo>
                <a:lnTo>
                  <a:pt x="1064773" y="727992"/>
                </a:lnTo>
                <a:cubicBezTo>
                  <a:pt x="1000780" y="921122"/>
                  <a:pt x="807116" y="1060320"/>
                  <a:pt x="578539" y="1060320"/>
                </a:cubicBezTo>
                <a:cubicBezTo>
                  <a:pt x="541437" y="1060319"/>
                  <a:pt x="505255" y="1056652"/>
                  <a:pt x="470646" y="1048435"/>
                </a:cubicBezTo>
                <a:cubicBezTo>
                  <a:pt x="288189" y="1159820"/>
                  <a:pt x="124174" y="1191927"/>
                  <a:pt x="45670" y="1116267"/>
                </a:cubicBezTo>
                <a:cubicBezTo>
                  <a:pt x="-38972" y="1034693"/>
                  <a:pt x="-2092" y="849162"/>
                  <a:pt x="124297" y="645271"/>
                </a:cubicBezTo>
                <a:cubicBezTo>
                  <a:pt x="126384" y="641564"/>
                  <a:pt x="128546" y="637931"/>
                  <a:pt x="130887" y="634433"/>
                </a:cubicBezTo>
                <a:cubicBezTo>
                  <a:pt x="140131" y="616742"/>
                  <a:pt x="151256" y="599735"/>
                  <a:pt x="163296" y="582889"/>
                </a:cubicBezTo>
                <a:cubicBezTo>
                  <a:pt x="171413" y="570408"/>
                  <a:pt x="179765" y="558285"/>
                  <a:pt x="189707" y="547372"/>
                </a:cubicBezTo>
                <a:cubicBezTo>
                  <a:pt x="207410" y="520542"/>
                  <a:pt x="227598" y="494496"/>
                  <a:pt x="249351" y="468810"/>
                </a:cubicBezTo>
                <a:cubicBezTo>
                  <a:pt x="261501" y="453873"/>
                  <a:pt x="274484" y="439223"/>
                  <a:pt x="288439" y="424719"/>
                </a:cubicBezTo>
                <a:cubicBezTo>
                  <a:pt x="304701" y="403895"/>
                  <a:pt x="322841" y="384213"/>
                  <a:pt x="341644" y="364703"/>
                </a:cubicBezTo>
                <a:cubicBezTo>
                  <a:pt x="392793" y="311630"/>
                  <a:pt x="445389" y="263415"/>
                  <a:pt x="498166" y="220924"/>
                </a:cubicBezTo>
                <a:cubicBezTo>
                  <a:pt x="310657" y="309270"/>
                  <a:pt x="183697" y="431706"/>
                  <a:pt x="65845" y="579499"/>
                </a:cubicBezTo>
                <a:cubicBezTo>
                  <a:pt x="67312" y="317087"/>
                  <a:pt x="296312" y="104878"/>
                  <a:pt x="578538" y="104878"/>
                </a:cubicBezTo>
                <a:lnTo>
                  <a:pt x="651994" y="111773"/>
                </a:lnTo>
                <a:cubicBezTo>
                  <a:pt x="764896" y="41979"/>
                  <a:pt x="871117" y="2651"/>
                  <a:pt x="954622" y="129"/>
                </a:cubicBezTo>
                <a:close/>
              </a:path>
            </a:pathLst>
          </a:custGeom>
          <a:solidFill>
            <a:schemeClr val="bg1"/>
          </a:solidFill>
          <a:ln w="127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rgbClr val="FFFFFF"/>
              </a:solidFill>
              <a:latin typeface="Calibri" panose="020F0502020204030204"/>
              <a:ea typeface="等线" panose="02010600030101010101" pitchFamily="2" charset="-122"/>
            </a:endParaRPr>
          </a:p>
        </p:txBody>
      </p:sp>
      <p:sp>
        <p:nvSpPr>
          <p:cNvPr id="160" name="矩形 159"/>
          <p:cNvSpPr/>
          <p:nvPr/>
        </p:nvSpPr>
        <p:spPr>
          <a:xfrm>
            <a:off x="2852750" y="622522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平台建设</a:t>
            </a:r>
          </a:p>
        </p:txBody>
      </p:sp>
      <p:sp>
        <p:nvSpPr>
          <p:cNvPr id="161" name="矩形 160"/>
          <p:cNvSpPr/>
          <p:nvPr/>
        </p:nvSpPr>
        <p:spPr>
          <a:xfrm>
            <a:off x="5366960" y="622522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校园一脸通</a:t>
            </a:r>
          </a:p>
        </p:txBody>
      </p:sp>
      <p:sp>
        <p:nvSpPr>
          <p:cNvPr id="163" name="矩形 162"/>
          <p:cNvSpPr/>
          <p:nvPr/>
        </p:nvSpPr>
        <p:spPr>
          <a:xfrm>
            <a:off x="9176889" y="2783306"/>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资产管理</a:t>
            </a:r>
          </a:p>
        </p:txBody>
      </p:sp>
      <p:sp>
        <p:nvSpPr>
          <p:cNvPr id="167" name="文本框 166"/>
          <p:cNvSpPr txBox="1"/>
          <p:nvPr/>
        </p:nvSpPr>
        <p:spPr>
          <a:xfrm>
            <a:off x="5262181" y="5048980"/>
            <a:ext cx="933172" cy="25146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信息中心</a:t>
            </a:r>
          </a:p>
        </p:txBody>
      </p:sp>
      <p:cxnSp>
        <p:nvCxnSpPr>
          <p:cNvPr id="168" name="直接连接符 167"/>
          <p:cNvCxnSpPr/>
          <p:nvPr/>
        </p:nvCxnSpPr>
        <p:spPr>
          <a:xfrm flipV="1">
            <a:off x="4741622" y="5793732"/>
            <a:ext cx="0" cy="43149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9" name="直接连接符 168"/>
          <p:cNvCxnSpPr/>
          <p:nvPr/>
        </p:nvCxnSpPr>
        <p:spPr>
          <a:xfrm>
            <a:off x="2680858" y="6893779"/>
            <a:ext cx="39762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3" name="直接连接符 172"/>
          <p:cNvCxnSpPr/>
          <p:nvPr/>
        </p:nvCxnSpPr>
        <p:spPr>
          <a:xfrm>
            <a:off x="4751168" y="5786551"/>
            <a:ext cx="3223989"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5" name="直接连接符 174"/>
          <p:cNvCxnSpPr/>
          <p:nvPr/>
        </p:nvCxnSpPr>
        <p:spPr>
          <a:xfrm>
            <a:off x="5537657" y="5310956"/>
            <a:ext cx="0" cy="46835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78" name="矩形 177"/>
          <p:cNvSpPr/>
          <p:nvPr/>
        </p:nvSpPr>
        <p:spPr>
          <a:xfrm>
            <a:off x="9190944" y="4724765"/>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巡课督导</a:t>
            </a:r>
          </a:p>
        </p:txBody>
      </p:sp>
      <p:sp>
        <p:nvSpPr>
          <p:cNvPr id="179" name="矩形 178"/>
          <p:cNvSpPr/>
          <p:nvPr/>
        </p:nvSpPr>
        <p:spPr>
          <a:xfrm>
            <a:off x="9190944" y="5448698"/>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smtClean="0">
                <a:solidFill>
                  <a:prstClr val="white"/>
                </a:solidFill>
                <a:latin typeface="微软雅黑" panose="020B0503020204020204" pitchFamily="34" charset="-122"/>
                <a:ea typeface="微软雅黑" panose="020B0503020204020204" pitchFamily="34" charset="-122"/>
              </a:rPr>
              <a:t>电子班牌</a:t>
            </a:r>
            <a:endParaRPr lang="zh-CN" altLang="en-US" sz="1600" dirty="0">
              <a:solidFill>
                <a:prstClr val="white"/>
              </a:solidFill>
              <a:latin typeface="微软雅黑" panose="020B0503020204020204" pitchFamily="34" charset="-122"/>
              <a:ea typeface="微软雅黑" panose="020B0503020204020204" pitchFamily="34" charset="-122"/>
            </a:endParaRPr>
          </a:p>
        </p:txBody>
      </p:sp>
      <p:cxnSp>
        <p:nvCxnSpPr>
          <p:cNvPr id="181" name="直接连接符 180"/>
          <p:cNvCxnSpPr/>
          <p:nvPr/>
        </p:nvCxnSpPr>
        <p:spPr>
          <a:xfrm>
            <a:off x="8977748" y="3825118"/>
            <a:ext cx="204300" cy="0"/>
          </a:xfrm>
          <a:prstGeom prst="line">
            <a:avLst/>
          </a:prstGeom>
          <a:ln w="3175">
            <a:solidFill>
              <a:schemeClr val="bg1"/>
            </a:solidFill>
            <a:prstDash val="solid"/>
          </a:ln>
        </p:spPr>
        <p:style>
          <a:lnRef idx="1">
            <a:schemeClr val="accent1"/>
          </a:lnRef>
          <a:fillRef idx="0">
            <a:schemeClr val="accent1"/>
          </a:fillRef>
          <a:effectRef idx="0">
            <a:schemeClr val="accent1"/>
          </a:effectRef>
          <a:fontRef idx="minor">
            <a:schemeClr val="tx1"/>
          </a:fontRef>
        </p:style>
      </p:cxnSp>
      <p:cxnSp>
        <p:nvCxnSpPr>
          <p:cNvPr id="182" name="直接连接符 181"/>
          <p:cNvCxnSpPr/>
          <p:nvPr/>
        </p:nvCxnSpPr>
        <p:spPr>
          <a:xfrm>
            <a:off x="8977748" y="5983531"/>
            <a:ext cx="204300" cy="0"/>
          </a:xfrm>
          <a:prstGeom prst="line">
            <a:avLst/>
          </a:prstGeom>
          <a:ln w="3175">
            <a:solidFill>
              <a:schemeClr val="bg1"/>
            </a:solidFill>
            <a:prstDash val="solid"/>
          </a:ln>
        </p:spPr>
        <p:style>
          <a:lnRef idx="1">
            <a:schemeClr val="accent1"/>
          </a:lnRef>
          <a:fillRef idx="0">
            <a:schemeClr val="accent1"/>
          </a:fillRef>
          <a:effectRef idx="0">
            <a:schemeClr val="accent1"/>
          </a:effectRef>
          <a:fontRef idx="minor">
            <a:schemeClr val="tx1"/>
          </a:fontRef>
        </p:style>
      </p:cxnSp>
      <p:sp>
        <p:nvSpPr>
          <p:cNvPr id="187" name="矩形 186"/>
          <p:cNvSpPr/>
          <p:nvPr/>
        </p:nvSpPr>
        <p:spPr>
          <a:xfrm>
            <a:off x="9190944" y="5810663"/>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教室多媒体</a:t>
            </a:r>
          </a:p>
        </p:txBody>
      </p:sp>
      <p:sp>
        <p:nvSpPr>
          <p:cNvPr id="189" name="矩形 188"/>
          <p:cNvSpPr/>
          <p:nvPr/>
        </p:nvSpPr>
        <p:spPr>
          <a:xfrm>
            <a:off x="595960" y="2761881"/>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人脸通行管理</a:t>
            </a:r>
            <a:endParaRPr lang="en-US" altLang="zh-CN" sz="1600" dirty="0">
              <a:solidFill>
                <a:prstClr val="white"/>
              </a:solidFill>
              <a:latin typeface="微软雅黑" panose="020B0503020204020204" pitchFamily="34" charset="-122"/>
              <a:ea typeface="微软雅黑" panose="020B0503020204020204" pitchFamily="34" charset="-122"/>
            </a:endParaRPr>
          </a:p>
        </p:txBody>
      </p:sp>
      <p:sp>
        <p:nvSpPr>
          <p:cNvPr id="190" name="矩形 189"/>
          <p:cNvSpPr/>
          <p:nvPr/>
        </p:nvSpPr>
        <p:spPr>
          <a:xfrm>
            <a:off x="595960" y="5100395"/>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人脸轨迹</a:t>
            </a:r>
          </a:p>
        </p:txBody>
      </p:sp>
      <p:sp>
        <p:nvSpPr>
          <p:cNvPr id="191" name="矩形 190"/>
          <p:cNvSpPr/>
          <p:nvPr/>
        </p:nvSpPr>
        <p:spPr>
          <a:xfrm>
            <a:off x="595960" y="3144941"/>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周界</a:t>
            </a:r>
            <a:r>
              <a:rPr lang="zh-CN" altLang="en-US" sz="1600" dirty="0" smtClean="0">
                <a:solidFill>
                  <a:prstClr val="white"/>
                </a:solidFill>
                <a:latin typeface="微软雅黑" panose="020B0503020204020204" pitchFamily="34" charset="-122"/>
                <a:ea typeface="微软雅黑" panose="020B0503020204020204" pitchFamily="34" charset="-122"/>
              </a:rPr>
              <a:t>防范</a:t>
            </a:r>
            <a:r>
              <a:rPr lang="en-US" altLang="zh-CN" sz="1600" dirty="0" smtClean="0">
                <a:solidFill>
                  <a:prstClr val="white"/>
                </a:solidFill>
                <a:latin typeface="微软雅黑" panose="020B0503020204020204" pitchFamily="34" charset="-122"/>
                <a:ea typeface="微软雅黑" panose="020B0503020204020204" pitchFamily="34" charset="-122"/>
              </a:rPr>
              <a:t>/</a:t>
            </a:r>
            <a:r>
              <a:rPr lang="zh-CN" altLang="en-US" sz="1600" dirty="0" smtClean="0">
                <a:solidFill>
                  <a:prstClr val="white"/>
                </a:solidFill>
                <a:latin typeface="微软雅黑" panose="020B0503020204020204" pitchFamily="34" charset="-122"/>
                <a:ea typeface="微软雅黑" panose="020B0503020204020204" pitchFamily="34" charset="-122"/>
              </a:rPr>
              <a:t>警戒区域</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192" name="矩形 191"/>
          <p:cNvSpPr/>
          <p:nvPr/>
        </p:nvSpPr>
        <p:spPr>
          <a:xfrm>
            <a:off x="595960" y="395121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车辆管控</a:t>
            </a:r>
          </a:p>
        </p:txBody>
      </p:sp>
      <p:sp>
        <p:nvSpPr>
          <p:cNvPr id="193" name="矩形 192"/>
          <p:cNvSpPr/>
          <p:nvPr/>
        </p:nvSpPr>
        <p:spPr>
          <a:xfrm>
            <a:off x="595960" y="433427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一键报警</a:t>
            </a:r>
          </a:p>
        </p:txBody>
      </p:sp>
      <p:sp>
        <p:nvSpPr>
          <p:cNvPr id="194" name="矩形 193"/>
          <p:cNvSpPr/>
          <p:nvPr/>
        </p:nvSpPr>
        <p:spPr>
          <a:xfrm>
            <a:off x="595960" y="1996107"/>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en-US" altLang="zh-CN" sz="1600" dirty="0">
                <a:solidFill>
                  <a:prstClr val="white"/>
                </a:solidFill>
                <a:latin typeface="微软雅黑" panose="020B0503020204020204" pitchFamily="34" charset="-122"/>
                <a:ea typeface="微软雅黑" panose="020B0503020204020204" pitchFamily="34" charset="-122"/>
              </a:rPr>
              <a:t>AR</a:t>
            </a:r>
            <a:r>
              <a:rPr lang="zh-CN" altLang="en-US" sz="1600" dirty="0">
                <a:solidFill>
                  <a:prstClr val="white"/>
                </a:solidFill>
                <a:latin typeface="微软雅黑" panose="020B0503020204020204" pitchFamily="34" charset="-122"/>
                <a:ea typeface="微软雅黑" panose="020B0503020204020204" pitchFamily="34" charset="-122"/>
              </a:rPr>
              <a:t>云景</a:t>
            </a:r>
          </a:p>
        </p:txBody>
      </p:sp>
      <p:sp>
        <p:nvSpPr>
          <p:cNvPr id="195" name="矩形 194"/>
          <p:cNvSpPr/>
          <p:nvPr/>
        </p:nvSpPr>
        <p:spPr>
          <a:xfrm>
            <a:off x="595960" y="2379167"/>
            <a:ext cx="1996691" cy="335655"/>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smtClean="0">
                <a:solidFill>
                  <a:prstClr val="white"/>
                </a:solidFill>
                <a:latin typeface="微软雅黑" panose="020B0503020204020204" pitchFamily="34" charset="-122"/>
                <a:ea typeface="微软雅黑" panose="020B0503020204020204" pitchFamily="34" charset="-122"/>
              </a:rPr>
              <a:t>校园大场景管</a:t>
            </a:r>
            <a:r>
              <a:rPr lang="zh-CN" altLang="en-US" sz="1600" dirty="0">
                <a:solidFill>
                  <a:prstClr val="white"/>
                </a:solidFill>
                <a:latin typeface="微软雅黑" panose="020B0503020204020204" pitchFamily="34" charset="-122"/>
                <a:ea typeface="微软雅黑" panose="020B0503020204020204" pitchFamily="34" charset="-122"/>
              </a:rPr>
              <a:t>控</a:t>
            </a:r>
            <a:endParaRPr lang="en-US" altLang="zh-CN" sz="1600" dirty="0">
              <a:solidFill>
                <a:prstClr val="white"/>
              </a:solidFill>
              <a:latin typeface="微软雅黑" panose="020B0503020204020204" pitchFamily="34" charset="-122"/>
              <a:ea typeface="微软雅黑" panose="020B0503020204020204" pitchFamily="34" charset="-122"/>
            </a:endParaRPr>
          </a:p>
        </p:txBody>
      </p:sp>
      <p:sp>
        <p:nvSpPr>
          <p:cNvPr id="196" name="矩形 195"/>
          <p:cNvSpPr/>
          <p:nvPr/>
        </p:nvSpPr>
        <p:spPr>
          <a:xfrm>
            <a:off x="595960" y="548345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智慧消防</a:t>
            </a:r>
          </a:p>
        </p:txBody>
      </p:sp>
      <p:sp>
        <p:nvSpPr>
          <p:cNvPr id="197" name="矩形 196"/>
          <p:cNvSpPr/>
          <p:nvPr/>
        </p:nvSpPr>
        <p:spPr>
          <a:xfrm>
            <a:off x="595960" y="471733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移动管控</a:t>
            </a:r>
          </a:p>
        </p:txBody>
      </p:sp>
      <p:sp>
        <p:nvSpPr>
          <p:cNvPr id="103" name="矩形 102"/>
          <p:cNvSpPr/>
          <p:nvPr/>
        </p:nvSpPr>
        <p:spPr>
          <a:xfrm>
            <a:off x="595960" y="1613393"/>
            <a:ext cx="1996691" cy="335655"/>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安防可视化管理</a:t>
            </a:r>
            <a:endParaRPr lang="en-US" altLang="zh-CN" sz="1600" dirty="0">
              <a:solidFill>
                <a:prstClr val="white"/>
              </a:solidFill>
              <a:latin typeface="微软雅黑" panose="020B0503020204020204" pitchFamily="34" charset="-122"/>
              <a:ea typeface="微软雅黑" panose="020B0503020204020204" pitchFamily="34" charset="-122"/>
            </a:endParaRPr>
          </a:p>
        </p:txBody>
      </p:sp>
      <p:sp>
        <p:nvSpPr>
          <p:cNvPr id="104" name="矩形 103"/>
          <p:cNvSpPr/>
          <p:nvPr/>
        </p:nvSpPr>
        <p:spPr>
          <a:xfrm>
            <a:off x="595960" y="5866522"/>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指挥调度</a:t>
            </a:r>
          </a:p>
        </p:txBody>
      </p:sp>
      <p:sp>
        <p:nvSpPr>
          <p:cNvPr id="102" name="矩形 101"/>
          <p:cNvSpPr/>
          <p:nvPr/>
        </p:nvSpPr>
        <p:spPr>
          <a:xfrm>
            <a:off x="7701884" y="622522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魔墙呈现</a:t>
            </a:r>
          </a:p>
        </p:txBody>
      </p:sp>
      <p:cxnSp>
        <p:nvCxnSpPr>
          <p:cNvPr id="105" name="直接连接符 104"/>
          <p:cNvCxnSpPr>
            <a:endCxn id="161" idx="1"/>
          </p:cNvCxnSpPr>
          <p:nvPr/>
        </p:nvCxnSpPr>
        <p:spPr>
          <a:xfrm>
            <a:off x="4849550" y="6393225"/>
            <a:ext cx="51741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8" name="直接连接符 107"/>
          <p:cNvCxnSpPr/>
          <p:nvPr/>
        </p:nvCxnSpPr>
        <p:spPr>
          <a:xfrm flipV="1">
            <a:off x="7975157" y="5793732"/>
            <a:ext cx="0" cy="42242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07" name="矩形 106"/>
          <p:cNvSpPr/>
          <p:nvPr/>
        </p:nvSpPr>
        <p:spPr>
          <a:xfrm>
            <a:off x="595960" y="3521095"/>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重点场景监控</a:t>
            </a:r>
          </a:p>
        </p:txBody>
      </p:sp>
    </p:spTree>
    <p:extLst>
      <p:ext uri="{BB962C8B-B14F-4D97-AF65-F5344CB8AC3E}">
        <p14:creationId xmlns:p14="http://schemas.microsoft.com/office/powerpoint/2010/main" val="28842224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pic>
        <p:nvPicPr>
          <p:cNvPr id="106" name="Picture 2" descr="http://jyzc.hzedu.net/UploadFiles/upfile252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21351" y="978808"/>
            <a:ext cx="5806869" cy="5682787"/>
          </a:xfrm>
          <a:prstGeom prst="rect">
            <a:avLst/>
          </a:prstGeom>
          <a:ln>
            <a:noFill/>
          </a:ln>
          <a:effectLst>
            <a:softEdge rad="635000"/>
          </a:effectLst>
          <a:extLst>
            <a:ext uri="{909E8E84-426E-40DD-AFC4-6F175D3DCCD1}">
              <a14:hiddenFill xmlns:a14="http://schemas.microsoft.com/office/drawing/2010/main">
                <a:solidFill>
                  <a:srgbClr val="FFFFFF"/>
                </a:solidFill>
              </a14:hiddenFill>
            </a:ext>
          </a:extLst>
        </p:spPr>
      </p:pic>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典型场景一</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智慧安防场景方案</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89" name="文本框 88"/>
          <p:cNvSpPr txBox="1"/>
          <p:nvPr/>
        </p:nvSpPr>
        <p:spPr>
          <a:xfrm>
            <a:off x="6477902" y="4137887"/>
            <a:ext cx="852417" cy="40759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校园周边</a:t>
            </a:r>
            <a:endParaRPr lang="en-US" altLang="zh-CN" sz="1333" spc="252" dirty="0"/>
          </a:p>
          <a:p>
            <a:pPr defTabSz="1152207">
              <a:defRPr/>
            </a:pPr>
            <a:r>
              <a:rPr lang="zh-CN" altLang="en-US" sz="1333" spc="252" dirty="0"/>
              <a:t>出入口</a:t>
            </a:r>
          </a:p>
        </p:txBody>
      </p:sp>
      <p:sp>
        <p:nvSpPr>
          <p:cNvPr id="90" name="文本框 89"/>
          <p:cNvSpPr txBox="1"/>
          <p:nvPr/>
        </p:nvSpPr>
        <p:spPr>
          <a:xfrm>
            <a:off x="3747565" y="3605030"/>
            <a:ext cx="661697" cy="220724"/>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周界</a:t>
            </a:r>
          </a:p>
        </p:txBody>
      </p:sp>
      <p:sp>
        <p:nvSpPr>
          <p:cNvPr id="91" name="文本框 90"/>
          <p:cNvSpPr txBox="1"/>
          <p:nvPr/>
        </p:nvSpPr>
        <p:spPr>
          <a:xfrm>
            <a:off x="4750205" y="4137888"/>
            <a:ext cx="908441" cy="270921"/>
          </a:xfrm>
          <a:prstGeom prst="roundRect">
            <a:avLst>
              <a:gd name="adj" fmla="val 50000"/>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重点区域</a:t>
            </a:r>
          </a:p>
        </p:txBody>
      </p:sp>
      <p:sp>
        <p:nvSpPr>
          <p:cNvPr id="92" name="文本框 91"/>
          <p:cNvSpPr txBox="1"/>
          <p:nvPr/>
        </p:nvSpPr>
        <p:spPr>
          <a:xfrm>
            <a:off x="4849550" y="3271142"/>
            <a:ext cx="933172" cy="25146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监控中心</a:t>
            </a:r>
          </a:p>
        </p:txBody>
      </p:sp>
      <p:sp>
        <p:nvSpPr>
          <p:cNvPr id="93" name="文本框 92"/>
          <p:cNvSpPr txBox="1"/>
          <p:nvPr/>
        </p:nvSpPr>
        <p:spPr>
          <a:xfrm>
            <a:off x="4164025" y="2738229"/>
            <a:ext cx="900863" cy="255336"/>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公共区域</a:t>
            </a:r>
          </a:p>
        </p:txBody>
      </p:sp>
      <p:sp>
        <p:nvSpPr>
          <p:cNvPr id="94" name="location-pointer_64679"/>
          <p:cNvSpPr>
            <a:spLocks noChangeAspect="1"/>
          </p:cNvSpPr>
          <p:nvPr/>
        </p:nvSpPr>
        <p:spPr bwMode="auto">
          <a:xfrm>
            <a:off x="6665826" y="2274957"/>
            <a:ext cx="315005" cy="307908"/>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5" name="location-pointer_64679"/>
          <p:cNvSpPr>
            <a:spLocks noChangeAspect="1"/>
          </p:cNvSpPr>
          <p:nvPr/>
        </p:nvSpPr>
        <p:spPr bwMode="auto">
          <a:xfrm>
            <a:off x="6694268" y="4572003"/>
            <a:ext cx="350561" cy="342663"/>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6" name="location-pointer_64679"/>
          <p:cNvSpPr>
            <a:spLocks noChangeAspect="1"/>
          </p:cNvSpPr>
          <p:nvPr/>
        </p:nvSpPr>
        <p:spPr bwMode="auto">
          <a:xfrm>
            <a:off x="3911256" y="3825118"/>
            <a:ext cx="334315" cy="326781"/>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7" name="location-pointer_64679"/>
          <p:cNvSpPr>
            <a:spLocks noChangeAspect="1"/>
          </p:cNvSpPr>
          <p:nvPr/>
        </p:nvSpPr>
        <p:spPr bwMode="auto">
          <a:xfrm>
            <a:off x="4320690" y="2980430"/>
            <a:ext cx="363468" cy="355279"/>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8" name="location-pointer_64679"/>
          <p:cNvSpPr>
            <a:spLocks noChangeAspect="1"/>
          </p:cNvSpPr>
          <p:nvPr/>
        </p:nvSpPr>
        <p:spPr bwMode="auto">
          <a:xfrm>
            <a:off x="5064887" y="4347629"/>
            <a:ext cx="310372" cy="303379"/>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9" name="location-pointer_64679"/>
          <p:cNvSpPr>
            <a:spLocks noChangeAspect="1"/>
          </p:cNvSpPr>
          <p:nvPr/>
        </p:nvSpPr>
        <p:spPr bwMode="auto">
          <a:xfrm>
            <a:off x="5018542" y="3542307"/>
            <a:ext cx="333844" cy="326323"/>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00" name="location-pointer_64679"/>
          <p:cNvSpPr>
            <a:spLocks noChangeAspect="1"/>
          </p:cNvSpPr>
          <p:nvPr/>
        </p:nvSpPr>
        <p:spPr bwMode="auto">
          <a:xfrm>
            <a:off x="5782723" y="1928878"/>
            <a:ext cx="284125" cy="277724"/>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10" name="矩形 109"/>
          <p:cNvSpPr/>
          <p:nvPr/>
        </p:nvSpPr>
        <p:spPr>
          <a:xfrm>
            <a:off x="9765208" y="3278241"/>
            <a:ext cx="1005403" cy="338554"/>
          </a:xfrm>
          <a:prstGeom prst="rect">
            <a:avLst/>
          </a:prstGeom>
          <a:ln>
            <a:solidFill>
              <a:schemeClr val="tx1">
                <a:lumMod val="65000"/>
                <a:lumOff val="35000"/>
              </a:schemeClr>
            </a:solidFill>
          </a:ln>
        </p:spPr>
        <p:txBody>
          <a:bodyPr wrap="none">
            <a:spAutoFit/>
          </a:bodyPr>
          <a:lstStyle/>
          <a:p>
            <a:pPr algn="ctr" defTabSz="1219110">
              <a:defRPr/>
            </a:pPr>
            <a:r>
              <a:rPr lang="zh-CN" altLang="en-US" sz="1600" b="1" kern="1600" dirty="0">
                <a:solidFill>
                  <a:schemeClr val="tx1">
                    <a:lumMod val="65000"/>
                    <a:lumOff val="35000"/>
                  </a:schemeClr>
                </a:solidFill>
                <a:latin typeface="微软雅黑" panose="020B0503020204020204" pitchFamily="34" charset="-122"/>
                <a:ea typeface="微软雅黑" panose="020B0503020204020204" pitchFamily="34" charset="-122"/>
              </a:rPr>
              <a:t>智慧教学</a:t>
            </a:r>
            <a:endParaRPr lang="en-US" altLang="zh-CN" sz="1600" b="1" kern="16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111" name="矩形 110"/>
          <p:cNvSpPr/>
          <p:nvPr/>
        </p:nvSpPr>
        <p:spPr>
          <a:xfrm>
            <a:off x="9730489" y="1133398"/>
            <a:ext cx="1005403" cy="338554"/>
          </a:xfrm>
          <a:prstGeom prst="rect">
            <a:avLst/>
          </a:prstGeom>
          <a:ln>
            <a:solidFill>
              <a:schemeClr val="tx1">
                <a:lumMod val="65000"/>
                <a:lumOff val="35000"/>
              </a:schemeClr>
            </a:solidFill>
          </a:ln>
        </p:spPr>
        <p:txBody>
          <a:bodyPr wrap="none">
            <a:spAutoFit/>
          </a:bodyPr>
          <a:lstStyle/>
          <a:p>
            <a:pPr algn="ctr" defTabSz="1219110">
              <a:defRPr/>
            </a:pPr>
            <a:r>
              <a:rPr lang="zh-CN" altLang="en-US" sz="1600" b="1" kern="1600" dirty="0">
                <a:solidFill>
                  <a:schemeClr val="tx1">
                    <a:lumMod val="65000"/>
                    <a:lumOff val="35000"/>
                  </a:schemeClr>
                </a:solidFill>
                <a:latin typeface="微软雅黑"/>
                <a:ea typeface="微软雅黑"/>
              </a:rPr>
              <a:t>智慧后勤</a:t>
            </a:r>
            <a:endParaRPr lang="en-US" altLang="zh-CN" sz="1600" b="1" kern="1600" dirty="0">
              <a:solidFill>
                <a:schemeClr val="tx1">
                  <a:lumMod val="65000"/>
                  <a:lumOff val="35000"/>
                </a:schemeClr>
              </a:solidFill>
              <a:latin typeface="微软雅黑"/>
              <a:ea typeface="微软雅黑"/>
            </a:endParaRPr>
          </a:p>
        </p:txBody>
      </p:sp>
      <p:sp>
        <p:nvSpPr>
          <p:cNvPr id="112" name="矩形 111"/>
          <p:cNvSpPr/>
          <p:nvPr/>
        </p:nvSpPr>
        <p:spPr>
          <a:xfrm>
            <a:off x="1195273" y="1181759"/>
            <a:ext cx="1005403" cy="338554"/>
          </a:xfrm>
          <a:prstGeom prst="rect">
            <a:avLst/>
          </a:prstGeom>
        </p:spPr>
        <p:txBody>
          <a:bodyPr wrap="none">
            <a:spAutoFit/>
          </a:bodyPr>
          <a:lstStyle/>
          <a:p>
            <a:pPr algn="ctr" defTabSz="1219110">
              <a:defRPr/>
            </a:pPr>
            <a:r>
              <a:rPr lang="zh-CN" altLang="en-US" sz="1600" b="1" kern="1600" dirty="0">
                <a:solidFill>
                  <a:prstClr val="white"/>
                </a:solidFill>
                <a:latin typeface="微软雅黑"/>
                <a:ea typeface="微软雅黑"/>
              </a:rPr>
              <a:t>智慧安防</a:t>
            </a:r>
            <a:endParaRPr lang="en-US" altLang="zh-CN" sz="1600" b="1" kern="1600" dirty="0">
              <a:solidFill>
                <a:prstClr val="white"/>
              </a:solidFill>
              <a:latin typeface="微软雅黑"/>
              <a:ea typeface="微软雅黑"/>
            </a:endParaRPr>
          </a:p>
        </p:txBody>
      </p:sp>
      <p:sp>
        <p:nvSpPr>
          <p:cNvPr id="113" name="矩形 112"/>
          <p:cNvSpPr/>
          <p:nvPr/>
        </p:nvSpPr>
        <p:spPr>
          <a:xfrm>
            <a:off x="9190944" y="4000831"/>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教室人脸点名</a:t>
            </a:r>
            <a:endParaRPr lang="en-US" altLang="zh-CN" sz="16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114" name="矩形 113"/>
          <p:cNvSpPr/>
          <p:nvPr/>
        </p:nvSpPr>
        <p:spPr>
          <a:xfrm>
            <a:off x="9190944" y="4362798"/>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行为分析</a:t>
            </a:r>
          </a:p>
        </p:txBody>
      </p:sp>
      <p:sp>
        <p:nvSpPr>
          <p:cNvPr id="116" name="矩形 115"/>
          <p:cNvSpPr/>
          <p:nvPr/>
        </p:nvSpPr>
        <p:spPr>
          <a:xfrm>
            <a:off x="9176889" y="1665191"/>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人脸宿管</a:t>
            </a:r>
          </a:p>
        </p:txBody>
      </p:sp>
      <p:sp>
        <p:nvSpPr>
          <p:cNvPr id="117" name="矩形 116"/>
          <p:cNvSpPr/>
          <p:nvPr/>
        </p:nvSpPr>
        <p:spPr>
          <a:xfrm>
            <a:off x="9176889" y="2410602"/>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阳光厨房</a:t>
            </a:r>
          </a:p>
        </p:txBody>
      </p:sp>
      <p:sp>
        <p:nvSpPr>
          <p:cNvPr id="118" name="protection-shield_76885"/>
          <p:cNvSpPr>
            <a:spLocks noChangeAspect="1"/>
          </p:cNvSpPr>
          <p:nvPr/>
        </p:nvSpPr>
        <p:spPr bwMode="auto">
          <a:xfrm>
            <a:off x="867679" y="1144880"/>
            <a:ext cx="339264" cy="374675"/>
          </a:xfrm>
          <a:custGeom>
            <a:avLst/>
            <a:gdLst>
              <a:gd name="T0" fmla="*/ 2284 w 2388"/>
              <a:gd name="T1" fmla="*/ 245 h 2641"/>
              <a:gd name="T2" fmla="*/ 2230 w 2388"/>
              <a:gd name="T3" fmla="*/ 190 h 2641"/>
              <a:gd name="T4" fmla="*/ 1206 w 2388"/>
              <a:gd name="T5" fmla="*/ 1 h 2641"/>
              <a:gd name="T6" fmla="*/ 1182 w 2388"/>
              <a:gd name="T7" fmla="*/ 1 h 2641"/>
              <a:gd name="T8" fmla="*/ 159 w 2388"/>
              <a:gd name="T9" fmla="*/ 190 h 2641"/>
              <a:gd name="T10" fmla="*/ 105 w 2388"/>
              <a:gd name="T11" fmla="*/ 245 h 2641"/>
              <a:gd name="T12" fmla="*/ 202 w 2388"/>
              <a:gd name="T13" fmla="*/ 1554 h 2641"/>
              <a:gd name="T14" fmla="*/ 1159 w 2388"/>
              <a:gd name="T15" fmla="*/ 2630 h 2641"/>
              <a:gd name="T16" fmla="*/ 1194 w 2388"/>
              <a:gd name="T17" fmla="*/ 2641 h 2641"/>
              <a:gd name="T18" fmla="*/ 1230 w 2388"/>
              <a:gd name="T19" fmla="*/ 2630 h 2641"/>
              <a:gd name="T20" fmla="*/ 2187 w 2388"/>
              <a:gd name="T21" fmla="*/ 1554 h 2641"/>
              <a:gd name="T22" fmla="*/ 2284 w 2388"/>
              <a:gd name="T23" fmla="*/ 245 h 2641"/>
              <a:gd name="T24" fmla="*/ 1194 w 2388"/>
              <a:gd name="T25" fmla="*/ 1299 h 2641"/>
              <a:gd name="T26" fmla="*/ 344 w 2388"/>
              <a:gd name="T27" fmla="*/ 1299 h 2641"/>
              <a:gd name="T28" fmla="*/ 313 w 2388"/>
              <a:gd name="T29" fmla="*/ 400 h 2641"/>
              <a:gd name="T30" fmla="*/ 1194 w 2388"/>
              <a:gd name="T31" fmla="*/ 241 h 2641"/>
              <a:gd name="T32" fmla="*/ 1194 w 2388"/>
              <a:gd name="T33" fmla="*/ 1299 h 2641"/>
              <a:gd name="T34" fmla="*/ 1994 w 2388"/>
              <a:gd name="T35" fmla="*/ 1478 h 2641"/>
              <a:gd name="T36" fmla="*/ 1194 w 2388"/>
              <a:gd name="T37" fmla="*/ 2357 h 2641"/>
              <a:gd name="T38" fmla="*/ 1194 w 2388"/>
              <a:gd name="T39" fmla="*/ 1299 h 2641"/>
              <a:gd name="T40" fmla="*/ 2045 w 2388"/>
              <a:gd name="T41" fmla="*/ 1299 h 2641"/>
              <a:gd name="T42" fmla="*/ 1994 w 2388"/>
              <a:gd name="T43" fmla="*/ 1478 h 26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388" h="2641">
                <a:moveTo>
                  <a:pt x="2284" y="245"/>
                </a:moveTo>
                <a:cubicBezTo>
                  <a:pt x="2279" y="217"/>
                  <a:pt x="2258" y="195"/>
                  <a:pt x="2230" y="190"/>
                </a:cubicBezTo>
                <a:lnTo>
                  <a:pt x="1206" y="1"/>
                </a:lnTo>
                <a:cubicBezTo>
                  <a:pt x="1198" y="0"/>
                  <a:pt x="1190" y="0"/>
                  <a:pt x="1182" y="1"/>
                </a:cubicBezTo>
                <a:lnTo>
                  <a:pt x="159" y="190"/>
                </a:lnTo>
                <a:cubicBezTo>
                  <a:pt x="131" y="195"/>
                  <a:pt x="109" y="217"/>
                  <a:pt x="105" y="245"/>
                </a:cubicBezTo>
                <a:cubicBezTo>
                  <a:pt x="100" y="274"/>
                  <a:pt x="0" y="960"/>
                  <a:pt x="202" y="1554"/>
                </a:cubicBezTo>
                <a:cubicBezTo>
                  <a:pt x="405" y="2155"/>
                  <a:pt x="1128" y="2611"/>
                  <a:pt x="1159" y="2630"/>
                </a:cubicBezTo>
                <a:cubicBezTo>
                  <a:pt x="1170" y="2637"/>
                  <a:pt x="1182" y="2641"/>
                  <a:pt x="1194" y="2641"/>
                </a:cubicBezTo>
                <a:cubicBezTo>
                  <a:pt x="1206" y="2641"/>
                  <a:pt x="1219" y="2637"/>
                  <a:pt x="1230" y="2630"/>
                </a:cubicBezTo>
                <a:cubicBezTo>
                  <a:pt x="1260" y="2611"/>
                  <a:pt x="1983" y="2155"/>
                  <a:pt x="2187" y="1554"/>
                </a:cubicBezTo>
                <a:cubicBezTo>
                  <a:pt x="2388" y="960"/>
                  <a:pt x="2288" y="274"/>
                  <a:pt x="2284" y="245"/>
                </a:cubicBezTo>
                <a:close/>
                <a:moveTo>
                  <a:pt x="1194" y="1299"/>
                </a:moveTo>
                <a:lnTo>
                  <a:pt x="344" y="1299"/>
                </a:lnTo>
                <a:cubicBezTo>
                  <a:pt x="243" y="854"/>
                  <a:pt x="313" y="400"/>
                  <a:pt x="313" y="400"/>
                </a:cubicBezTo>
                <a:lnTo>
                  <a:pt x="1194" y="241"/>
                </a:lnTo>
                <a:lnTo>
                  <a:pt x="1194" y="1299"/>
                </a:lnTo>
                <a:close/>
                <a:moveTo>
                  <a:pt x="1994" y="1478"/>
                </a:moveTo>
                <a:cubicBezTo>
                  <a:pt x="1824" y="1972"/>
                  <a:pt x="1194" y="2357"/>
                  <a:pt x="1194" y="2357"/>
                </a:cubicBezTo>
                <a:lnTo>
                  <a:pt x="1194" y="1299"/>
                </a:lnTo>
                <a:lnTo>
                  <a:pt x="2045" y="1299"/>
                </a:lnTo>
                <a:cubicBezTo>
                  <a:pt x="2031" y="1359"/>
                  <a:pt x="2015" y="1420"/>
                  <a:pt x="1994" y="1478"/>
                </a:cubicBezTo>
                <a:close/>
              </a:path>
            </a:pathLst>
          </a:custGeom>
          <a:solidFill>
            <a:schemeClr val="bg1"/>
          </a:solidFill>
          <a:ln>
            <a:solidFill>
              <a:srgbClr val="0070C0"/>
            </a:solidFill>
          </a:ln>
        </p:spPr>
      </p:sp>
      <p:sp>
        <p:nvSpPr>
          <p:cNvPr id="119" name="businessman_126203"/>
          <p:cNvSpPr>
            <a:spLocks noChangeAspect="1"/>
          </p:cNvSpPr>
          <p:nvPr/>
        </p:nvSpPr>
        <p:spPr bwMode="auto">
          <a:xfrm>
            <a:off x="9451707" y="1164418"/>
            <a:ext cx="287924" cy="319620"/>
          </a:xfrm>
          <a:custGeom>
            <a:avLst/>
            <a:gdLst>
              <a:gd name="connsiteX0" fmla="*/ 461051 w 544765"/>
              <a:gd name="connsiteY0" fmla="*/ 523894 h 604734"/>
              <a:gd name="connsiteX1" fmla="*/ 448424 w 544765"/>
              <a:gd name="connsiteY1" fmla="*/ 532113 h 604734"/>
              <a:gd name="connsiteX2" fmla="*/ 452914 w 544765"/>
              <a:gd name="connsiteY2" fmla="*/ 548832 h 604734"/>
              <a:gd name="connsiteX3" fmla="*/ 454317 w 544765"/>
              <a:gd name="connsiteY3" fmla="*/ 551728 h 604734"/>
              <a:gd name="connsiteX4" fmla="*/ 454317 w 544765"/>
              <a:gd name="connsiteY4" fmla="*/ 569661 h 604734"/>
              <a:gd name="connsiteX5" fmla="*/ 461145 w 544765"/>
              <a:gd name="connsiteY5" fmla="*/ 576479 h 604734"/>
              <a:gd name="connsiteX6" fmla="*/ 468067 w 544765"/>
              <a:gd name="connsiteY6" fmla="*/ 569661 h 604734"/>
              <a:gd name="connsiteX7" fmla="*/ 468067 w 544765"/>
              <a:gd name="connsiteY7" fmla="*/ 551821 h 604734"/>
              <a:gd name="connsiteX8" fmla="*/ 469376 w 544765"/>
              <a:gd name="connsiteY8" fmla="*/ 548832 h 604734"/>
              <a:gd name="connsiteX9" fmla="*/ 474988 w 544765"/>
              <a:gd name="connsiteY9" fmla="*/ 537624 h 604734"/>
              <a:gd name="connsiteX10" fmla="*/ 463577 w 544765"/>
              <a:gd name="connsiteY10" fmla="*/ 524174 h 604734"/>
              <a:gd name="connsiteX11" fmla="*/ 461051 w 544765"/>
              <a:gd name="connsiteY11" fmla="*/ 523894 h 604734"/>
              <a:gd name="connsiteX12" fmla="*/ 451043 w 544765"/>
              <a:gd name="connsiteY12" fmla="*/ 420685 h 604734"/>
              <a:gd name="connsiteX13" fmla="*/ 424479 w 544765"/>
              <a:gd name="connsiteY13" fmla="*/ 447211 h 604734"/>
              <a:gd name="connsiteX14" fmla="*/ 424479 w 544765"/>
              <a:gd name="connsiteY14" fmla="*/ 482050 h 604734"/>
              <a:gd name="connsiteX15" fmla="*/ 497811 w 544765"/>
              <a:gd name="connsiteY15" fmla="*/ 482050 h 604734"/>
              <a:gd name="connsiteX16" fmla="*/ 497811 w 544765"/>
              <a:gd name="connsiteY16" fmla="*/ 447211 h 604734"/>
              <a:gd name="connsiteX17" fmla="*/ 471247 w 544765"/>
              <a:gd name="connsiteY17" fmla="*/ 420685 h 604734"/>
              <a:gd name="connsiteX18" fmla="*/ 451230 w 544765"/>
              <a:gd name="connsiteY18" fmla="*/ 393038 h 604734"/>
              <a:gd name="connsiteX19" fmla="*/ 471434 w 544765"/>
              <a:gd name="connsiteY19" fmla="*/ 393038 h 604734"/>
              <a:gd name="connsiteX20" fmla="*/ 525497 w 544765"/>
              <a:gd name="connsiteY20" fmla="*/ 447118 h 604734"/>
              <a:gd name="connsiteX21" fmla="*/ 525497 w 544765"/>
              <a:gd name="connsiteY21" fmla="*/ 481956 h 604734"/>
              <a:gd name="connsiteX22" fmla="*/ 525029 w 544765"/>
              <a:gd name="connsiteY22" fmla="*/ 488588 h 604734"/>
              <a:gd name="connsiteX23" fmla="*/ 544765 w 544765"/>
              <a:gd name="connsiteY23" fmla="*/ 513059 h 604734"/>
              <a:gd name="connsiteX24" fmla="*/ 544765 w 544765"/>
              <a:gd name="connsiteY24" fmla="*/ 579468 h 604734"/>
              <a:gd name="connsiteX25" fmla="*/ 519511 w 544765"/>
              <a:gd name="connsiteY25" fmla="*/ 604593 h 604734"/>
              <a:gd name="connsiteX26" fmla="*/ 402686 w 544765"/>
              <a:gd name="connsiteY26" fmla="*/ 604593 h 604734"/>
              <a:gd name="connsiteX27" fmla="*/ 377525 w 544765"/>
              <a:gd name="connsiteY27" fmla="*/ 579468 h 604734"/>
              <a:gd name="connsiteX28" fmla="*/ 377525 w 544765"/>
              <a:gd name="connsiteY28" fmla="*/ 513059 h 604734"/>
              <a:gd name="connsiteX29" fmla="*/ 397448 w 544765"/>
              <a:gd name="connsiteY29" fmla="*/ 488401 h 604734"/>
              <a:gd name="connsiteX30" fmla="*/ 397074 w 544765"/>
              <a:gd name="connsiteY30" fmla="*/ 481956 h 604734"/>
              <a:gd name="connsiteX31" fmla="*/ 397074 w 544765"/>
              <a:gd name="connsiteY31" fmla="*/ 447118 h 604734"/>
              <a:gd name="connsiteX32" fmla="*/ 451230 w 544765"/>
              <a:gd name="connsiteY32" fmla="*/ 393038 h 604734"/>
              <a:gd name="connsiteX33" fmla="*/ 156917 w 544765"/>
              <a:gd name="connsiteY33" fmla="*/ 327059 h 604734"/>
              <a:gd name="connsiteX34" fmla="*/ 202833 w 544765"/>
              <a:gd name="connsiteY34" fmla="*/ 471965 h 604734"/>
              <a:gd name="connsiteX35" fmla="*/ 229578 w 544765"/>
              <a:gd name="connsiteY35" fmla="*/ 396058 h 604734"/>
              <a:gd name="connsiteX36" fmla="*/ 241922 w 544765"/>
              <a:gd name="connsiteY36" fmla="*/ 327059 h 604734"/>
              <a:gd name="connsiteX37" fmla="*/ 242203 w 544765"/>
              <a:gd name="connsiteY37" fmla="*/ 327059 h 604734"/>
              <a:gd name="connsiteX38" fmla="*/ 242483 w 544765"/>
              <a:gd name="connsiteY38" fmla="*/ 327059 h 604734"/>
              <a:gd name="connsiteX39" fmla="*/ 254827 w 544765"/>
              <a:gd name="connsiteY39" fmla="*/ 396058 h 604734"/>
              <a:gd name="connsiteX40" fmla="*/ 281572 w 544765"/>
              <a:gd name="connsiteY40" fmla="*/ 471965 h 604734"/>
              <a:gd name="connsiteX41" fmla="*/ 327488 w 544765"/>
              <a:gd name="connsiteY41" fmla="*/ 327059 h 604734"/>
              <a:gd name="connsiteX42" fmla="*/ 414925 w 544765"/>
              <a:gd name="connsiteY42" fmla="*/ 374116 h 604734"/>
              <a:gd name="connsiteX43" fmla="*/ 369477 w 544765"/>
              <a:gd name="connsiteY43" fmla="*/ 447316 h 604734"/>
              <a:gd name="connsiteX44" fmla="*/ 369477 w 544765"/>
              <a:gd name="connsiteY44" fmla="*/ 472339 h 604734"/>
              <a:gd name="connsiteX45" fmla="*/ 349932 w 544765"/>
              <a:gd name="connsiteY45" fmla="*/ 513234 h 604734"/>
              <a:gd name="connsiteX46" fmla="*/ 349932 w 544765"/>
              <a:gd name="connsiteY46" fmla="*/ 579525 h 604734"/>
              <a:gd name="connsiteX47" fmla="*/ 356291 w 544765"/>
              <a:gd name="connsiteY47" fmla="*/ 604734 h 604734"/>
              <a:gd name="connsiteX48" fmla="*/ 241829 w 544765"/>
              <a:gd name="connsiteY48" fmla="*/ 604734 h 604734"/>
              <a:gd name="connsiteX49" fmla="*/ 186 w 544765"/>
              <a:gd name="connsiteY49" fmla="*/ 604734 h 604734"/>
              <a:gd name="connsiteX50" fmla="*/ 279 w 544765"/>
              <a:gd name="connsiteY50" fmla="*/ 476260 h 604734"/>
              <a:gd name="connsiteX51" fmla="*/ 47598 w 544765"/>
              <a:gd name="connsiteY51" fmla="*/ 387468 h 604734"/>
              <a:gd name="connsiteX52" fmla="*/ 156917 w 544765"/>
              <a:gd name="connsiteY52" fmla="*/ 327059 h 604734"/>
              <a:gd name="connsiteX53" fmla="*/ 242509 w 544765"/>
              <a:gd name="connsiteY53" fmla="*/ 48 h 604734"/>
              <a:gd name="connsiteX54" fmla="*/ 356309 w 544765"/>
              <a:gd name="connsiteY54" fmla="*/ 116391 h 604734"/>
              <a:gd name="connsiteX55" fmla="*/ 243257 w 544765"/>
              <a:gd name="connsiteY55" fmla="*/ 294175 h 604734"/>
              <a:gd name="connsiteX56" fmla="*/ 242509 w 544765"/>
              <a:gd name="connsiteY56" fmla="*/ 294175 h 604734"/>
              <a:gd name="connsiteX57" fmla="*/ 241761 w 544765"/>
              <a:gd name="connsiteY57" fmla="*/ 294175 h 604734"/>
              <a:gd name="connsiteX58" fmla="*/ 128616 w 544765"/>
              <a:gd name="connsiteY58" fmla="*/ 116578 h 604734"/>
              <a:gd name="connsiteX59" fmla="*/ 242509 w 544765"/>
              <a:gd name="connsiteY59" fmla="*/ 48 h 604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544765" h="604734">
                <a:moveTo>
                  <a:pt x="461051" y="523894"/>
                </a:moveTo>
                <a:cubicBezTo>
                  <a:pt x="455814" y="523894"/>
                  <a:pt x="450669" y="527163"/>
                  <a:pt x="448424" y="532113"/>
                </a:cubicBezTo>
                <a:cubicBezTo>
                  <a:pt x="445712" y="538091"/>
                  <a:pt x="447582" y="544816"/>
                  <a:pt x="452914" y="548832"/>
                </a:cubicBezTo>
                <a:cubicBezTo>
                  <a:pt x="454036" y="549673"/>
                  <a:pt x="454317" y="550420"/>
                  <a:pt x="454317" y="551728"/>
                </a:cubicBezTo>
                <a:lnTo>
                  <a:pt x="454317" y="569661"/>
                </a:lnTo>
                <a:cubicBezTo>
                  <a:pt x="454317" y="573397"/>
                  <a:pt x="457404" y="576479"/>
                  <a:pt x="461145" y="576479"/>
                </a:cubicBezTo>
                <a:cubicBezTo>
                  <a:pt x="464886" y="576479"/>
                  <a:pt x="468067" y="573397"/>
                  <a:pt x="468067" y="569661"/>
                </a:cubicBezTo>
                <a:lnTo>
                  <a:pt x="468067" y="551821"/>
                </a:lnTo>
                <a:cubicBezTo>
                  <a:pt x="467880" y="550420"/>
                  <a:pt x="468254" y="549673"/>
                  <a:pt x="469376" y="548832"/>
                </a:cubicBezTo>
                <a:cubicBezTo>
                  <a:pt x="473117" y="546124"/>
                  <a:pt x="474988" y="542201"/>
                  <a:pt x="474988" y="537624"/>
                </a:cubicBezTo>
                <a:cubicBezTo>
                  <a:pt x="474895" y="530899"/>
                  <a:pt x="470311" y="525575"/>
                  <a:pt x="463577" y="524174"/>
                </a:cubicBezTo>
                <a:cubicBezTo>
                  <a:pt x="462642" y="524081"/>
                  <a:pt x="461893" y="523894"/>
                  <a:pt x="461051" y="523894"/>
                </a:cubicBezTo>
                <a:close/>
                <a:moveTo>
                  <a:pt x="451043" y="420685"/>
                </a:moveTo>
                <a:cubicBezTo>
                  <a:pt x="436452" y="420685"/>
                  <a:pt x="424479" y="432547"/>
                  <a:pt x="424479" y="447211"/>
                </a:cubicBezTo>
                <a:lnTo>
                  <a:pt x="424479" y="482050"/>
                </a:lnTo>
                <a:lnTo>
                  <a:pt x="497811" y="482050"/>
                </a:lnTo>
                <a:lnTo>
                  <a:pt x="497811" y="447211"/>
                </a:lnTo>
                <a:cubicBezTo>
                  <a:pt x="497811" y="432640"/>
                  <a:pt x="486025" y="420685"/>
                  <a:pt x="471247" y="420685"/>
                </a:cubicBezTo>
                <a:close/>
                <a:moveTo>
                  <a:pt x="451230" y="393038"/>
                </a:moveTo>
                <a:lnTo>
                  <a:pt x="471434" y="393038"/>
                </a:lnTo>
                <a:cubicBezTo>
                  <a:pt x="501178" y="393038"/>
                  <a:pt x="525497" y="417322"/>
                  <a:pt x="525497" y="447118"/>
                </a:cubicBezTo>
                <a:lnTo>
                  <a:pt x="525497" y="481956"/>
                </a:lnTo>
                <a:cubicBezTo>
                  <a:pt x="525497" y="484198"/>
                  <a:pt x="525310" y="486440"/>
                  <a:pt x="525029" y="488588"/>
                </a:cubicBezTo>
                <a:cubicBezTo>
                  <a:pt x="536253" y="491203"/>
                  <a:pt x="544765" y="501291"/>
                  <a:pt x="544765" y="513059"/>
                </a:cubicBezTo>
                <a:lnTo>
                  <a:pt x="544765" y="579468"/>
                </a:lnTo>
                <a:cubicBezTo>
                  <a:pt x="544765" y="593291"/>
                  <a:pt x="533354" y="604593"/>
                  <a:pt x="519511" y="604593"/>
                </a:cubicBezTo>
                <a:lnTo>
                  <a:pt x="402686" y="604593"/>
                </a:lnTo>
                <a:cubicBezTo>
                  <a:pt x="388843" y="604593"/>
                  <a:pt x="377525" y="593291"/>
                  <a:pt x="377525" y="579468"/>
                </a:cubicBezTo>
                <a:lnTo>
                  <a:pt x="377525" y="513059"/>
                </a:lnTo>
                <a:cubicBezTo>
                  <a:pt x="377525" y="501010"/>
                  <a:pt x="386130" y="490830"/>
                  <a:pt x="397448" y="488401"/>
                </a:cubicBezTo>
                <a:cubicBezTo>
                  <a:pt x="397167" y="486346"/>
                  <a:pt x="397074" y="484198"/>
                  <a:pt x="397074" y="481956"/>
                </a:cubicBezTo>
                <a:lnTo>
                  <a:pt x="397074" y="447118"/>
                </a:lnTo>
                <a:cubicBezTo>
                  <a:pt x="397074" y="417322"/>
                  <a:pt x="421393" y="393038"/>
                  <a:pt x="451230" y="393038"/>
                </a:cubicBezTo>
                <a:close/>
                <a:moveTo>
                  <a:pt x="156917" y="327059"/>
                </a:moveTo>
                <a:lnTo>
                  <a:pt x="202833" y="471965"/>
                </a:lnTo>
                <a:lnTo>
                  <a:pt x="229578" y="396058"/>
                </a:lnTo>
                <a:cubicBezTo>
                  <a:pt x="182634" y="330420"/>
                  <a:pt x="232945" y="327246"/>
                  <a:pt x="241922" y="327059"/>
                </a:cubicBezTo>
                <a:lnTo>
                  <a:pt x="242203" y="327059"/>
                </a:lnTo>
                <a:lnTo>
                  <a:pt x="242483" y="327059"/>
                </a:lnTo>
                <a:cubicBezTo>
                  <a:pt x="251461" y="327246"/>
                  <a:pt x="301959" y="330420"/>
                  <a:pt x="254827" y="396058"/>
                </a:cubicBezTo>
                <a:lnTo>
                  <a:pt x="281572" y="471965"/>
                </a:lnTo>
                <a:lnTo>
                  <a:pt x="327488" y="327059"/>
                </a:lnTo>
                <a:cubicBezTo>
                  <a:pt x="327488" y="327059"/>
                  <a:pt x="370131" y="347787"/>
                  <a:pt x="414925" y="374116"/>
                </a:cubicBezTo>
                <a:cubicBezTo>
                  <a:pt x="387993" y="387561"/>
                  <a:pt x="369383" y="415198"/>
                  <a:pt x="369477" y="447316"/>
                </a:cubicBezTo>
                <a:lnTo>
                  <a:pt x="369477" y="472339"/>
                </a:lnTo>
                <a:cubicBezTo>
                  <a:pt x="357413" y="482236"/>
                  <a:pt x="349932" y="496988"/>
                  <a:pt x="349932" y="513234"/>
                </a:cubicBezTo>
                <a:lnTo>
                  <a:pt x="349932" y="579525"/>
                </a:lnTo>
                <a:cubicBezTo>
                  <a:pt x="349932" y="588675"/>
                  <a:pt x="352176" y="597265"/>
                  <a:pt x="356291" y="604734"/>
                </a:cubicBezTo>
                <a:lnTo>
                  <a:pt x="241829" y="604734"/>
                </a:lnTo>
                <a:lnTo>
                  <a:pt x="186" y="604734"/>
                </a:lnTo>
                <a:cubicBezTo>
                  <a:pt x="-282" y="604734"/>
                  <a:pt x="279" y="476260"/>
                  <a:pt x="279" y="476260"/>
                </a:cubicBezTo>
                <a:cubicBezTo>
                  <a:pt x="1401" y="438260"/>
                  <a:pt x="8695" y="411837"/>
                  <a:pt x="47598" y="387468"/>
                </a:cubicBezTo>
                <a:cubicBezTo>
                  <a:pt x="99218" y="354976"/>
                  <a:pt x="156917" y="327059"/>
                  <a:pt x="156917" y="327059"/>
                </a:cubicBezTo>
                <a:close/>
                <a:moveTo>
                  <a:pt x="242509" y="48"/>
                </a:moveTo>
                <a:cubicBezTo>
                  <a:pt x="252234" y="-326"/>
                  <a:pt x="350979" y="-1353"/>
                  <a:pt x="356309" y="116391"/>
                </a:cubicBezTo>
                <a:cubicBezTo>
                  <a:pt x="356309" y="116391"/>
                  <a:pt x="375478" y="292868"/>
                  <a:pt x="243257" y="294175"/>
                </a:cubicBezTo>
                <a:lnTo>
                  <a:pt x="242509" y="294175"/>
                </a:lnTo>
                <a:lnTo>
                  <a:pt x="241761" y="294175"/>
                </a:lnTo>
                <a:cubicBezTo>
                  <a:pt x="109447" y="292868"/>
                  <a:pt x="128616" y="116391"/>
                  <a:pt x="128616" y="116578"/>
                </a:cubicBezTo>
                <a:cubicBezTo>
                  <a:pt x="134040" y="-1353"/>
                  <a:pt x="232784" y="-326"/>
                  <a:pt x="242509" y="48"/>
                </a:cubicBezTo>
                <a:close/>
              </a:path>
            </a:pathLst>
          </a:custGeom>
          <a:solidFill>
            <a:schemeClr val="tx1">
              <a:lumMod val="65000"/>
              <a:lumOff val="35000"/>
            </a:schemeClr>
          </a:solidFill>
          <a:ln>
            <a:solidFill>
              <a:schemeClr val="tx1">
                <a:lumMod val="65000"/>
                <a:lumOff val="35000"/>
              </a:schemeClr>
            </a:solidFill>
          </a:ln>
        </p:spPr>
      </p:sp>
      <p:sp>
        <p:nvSpPr>
          <p:cNvPr id="120" name="teacher-at-the-blackboard_65882"/>
          <p:cNvSpPr>
            <a:spLocks noChangeAspect="1"/>
          </p:cNvSpPr>
          <p:nvPr/>
        </p:nvSpPr>
        <p:spPr bwMode="auto">
          <a:xfrm>
            <a:off x="9408136" y="3195374"/>
            <a:ext cx="396760" cy="420903"/>
          </a:xfrm>
          <a:custGeom>
            <a:avLst/>
            <a:gdLst>
              <a:gd name="connsiteX0" fmla="*/ 37204 w 608415"/>
              <a:gd name="connsiteY0" fmla="*/ 154115 h 582377"/>
              <a:gd name="connsiteX1" fmla="*/ 185044 w 608415"/>
              <a:gd name="connsiteY1" fmla="*/ 154115 h 582377"/>
              <a:gd name="connsiteX2" fmla="*/ 225753 w 608415"/>
              <a:gd name="connsiteY2" fmla="*/ 173761 h 582377"/>
              <a:gd name="connsiteX3" fmla="*/ 265489 w 608415"/>
              <a:gd name="connsiteY3" fmla="*/ 223847 h 582377"/>
              <a:gd name="connsiteX4" fmla="*/ 273865 w 608415"/>
              <a:gd name="connsiteY4" fmla="*/ 234399 h 582377"/>
              <a:gd name="connsiteX5" fmla="*/ 333225 w 608415"/>
              <a:gd name="connsiteY5" fmla="*/ 234448 h 582377"/>
              <a:gd name="connsiteX6" fmla="*/ 349440 w 608415"/>
              <a:gd name="connsiteY6" fmla="*/ 250689 h 582377"/>
              <a:gd name="connsiteX7" fmla="*/ 349440 w 608415"/>
              <a:gd name="connsiteY7" fmla="*/ 263576 h 582377"/>
              <a:gd name="connsiteX8" fmla="*/ 333225 w 608415"/>
              <a:gd name="connsiteY8" fmla="*/ 279768 h 582377"/>
              <a:gd name="connsiteX9" fmla="*/ 262957 w 608415"/>
              <a:gd name="connsiteY9" fmla="*/ 279768 h 582377"/>
              <a:gd name="connsiteX10" fmla="*/ 245183 w 608415"/>
              <a:gd name="connsiteY10" fmla="*/ 271161 h 582377"/>
              <a:gd name="connsiteX11" fmla="*/ 215576 w 608415"/>
              <a:gd name="connsiteY11" fmla="*/ 233183 h 582377"/>
              <a:gd name="connsiteX12" fmla="*/ 209197 w 608415"/>
              <a:gd name="connsiteY12" fmla="*/ 230071 h 582377"/>
              <a:gd name="connsiteX13" fmla="*/ 207200 w 608415"/>
              <a:gd name="connsiteY13" fmla="*/ 230071 h 582377"/>
              <a:gd name="connsiteX14" fmla="*/ 199117 w 608415"/>
              <a:gd name="connsiteY14" fmla="*/ 238095 h 582377"/>
              <a:gd name="connsiteX15" fmla="*/ 198873 w 608415"/>
              <a:gd name="connsiteY15" fmla="*/ 566184 h 582377"/>
              <a:gd name="connsiteX16" fmla="*/ 182658 w 608415"/>
              <a:gd name="connsiteY16" fmla="*/ 582377 h 582377"/>
              <a:gd name="connsiteX17" fmla="*/ 155388 w 608415"/>
              <a:gd name="connsiteY17" fmla="*/ 582377 h 582377"/>
              <a:gd name="connsiteX18" fmla="*/ 139124 w 608415"/>
              <a:gd name="connsiteY18" fmla="*/ 566184 h 582377"/>
              <a:gd name="connsiteX19" fmla="*/ 139124 w 608415"/>
              <a:gd name="connsiteY19" fmla="*/ 430270 h 582377"/>
              <a:gd name="connsiteX20" fmla="*/ 130456 w 608415"/>
              <a:gd name="connsiteY20" fmla="*/ 421566 h 582377"/>
              <a:gd name="connsiteX21" fmla="*/ 121739 w 608415"/>
              <a:gd name="connsiteY21" fmla="*/ 430270 h 582377"/>
              <a:gd name="connsiteX22" fmla="*/ 121739 w 608415"/>
              <a:gd name="connsiteY22" fmla="*/ 565503 h 582377"/>
              <a:gd name="connsiteX23" fmla="*/ 104842 w 608415"/>
              <a:gd name="connsiteY23" fmla="*/ 582377 h 582377"/>
              <a:gd name="connsiteX24" fmla="*/ 78157 w 608415"/>
              <a:gd name="connsiteY24" fmla="*/ 582377 h 582377"/>
              <a:gd name="connsiteX25" fmla="*/ 61941 w 608415"/>
              <a:gd name="connsiteY25" fmla="*/ 566184 h 582377"/>
              <a:gd name="connsiteX26" fmla="*/ 61795 w 608415"/>
              <a:gd name="connsiteY26" fmla="*/ 238095 h 582377"/>
              <a:gd name="connsiteX27" fmla="*/ 53760 w 608415"/>
              <a:gd name="connsiteY27" fmla="*/ 230071 h 582377"/>
              <a:gd name="connsiteX28" fmla="*/ 45725 w 608415"/>
              <a:gd name="connsiteY28" fmla="*/ 238095 h 582377"/>
              <a:gd name="connsiteX29" fmla="*/ 45725 w 608415"/>
              <a:gd name="connsiteY29" fmla="*/ 364283 h 582377"/>
              <a:gd name="connsiteX30" fmla="*/ 29461 w 608415"/>
              <a:gd name="connsiteY30" fmla="*/ 380476 h 582377"/>
              <a:gd name="connsiteX31" fmla="*/ 16216 w 608415"/>
              <a:gd name="connsiteY31" fmla="*/ 380476 h 582377"/>
              <a:gd name="connsiteX32" fmla="*/ 0 w 608415"/>
              <a:gd name="connsiteY32" fmla="*/ 364283 h 582377"/>
              <a:gd name="connsiteX33" fmla="*/ 0 w 608415"/>
              <a:gd name="connsiteY33" fmla="*/ 191267 h 582377"/>
              <a:gd name="connsiteX34" fmla="*/ 37204 w 608415"/>
              <a:gd name="connsiteY34" fmla="*/ 154115 h 582377"/>
              <a:gd name="connsiteX35" fmla="*/ 281805 w 608415"/>
              <a:gd name="connsiteY35" fmla="*/ 51936 h 582377"/>
              <a:gd name="connsiteX36" fmla="*/ 592197 w 608415"/>
              <a:gd name="connsiteY36" fmla="*/ 51936 h 582377"/>
              <a:gd name="connsiteX37" fmla="*/ 608415 w 608415"/>
              <a:gd name="connsiteY37" fmla="*/ 68179 h 582377"/>
              <a:gd name="connsiteX38" fmla="*/ 608415 w 608415"/>
              <a:gd name="connsiteY38" fmla="*/ 273407 h 582377"/>
              <a:gd name="connsiteX39" fmla="*/ 592197 w 608415"/>
              <a:gd name="connsiteY39" fmla="*/ 289601 h 582377"/>
              <a:gd name="connsiteX40" fmla="*/ 347848 w 608415"/>
              <a:gd name="connsiteY40" fmla="*/ 289601 h 582377"/>
              <a:gd name="connsiteX41" fmla="*/ 368937 w 608415"/>
              <a:gd name="connsiteY41" fmla="*/ 257066 h 582377"/>
              <a:gd name="connsiteX42" fmla="*/ 362167 w 608415"/>
              <a:gd name="connsiteY42" fmla="*/ 236252 h 582377"/>
              <a:gd name="connsiteX43" fmla="*/ 424460 w 608415"/>
              <a:gd name="connsiteY43" fmla="*/ 159997 h 582377"/>
              <a:gd name="connsiteX44" fmla="*/ 423047 w 608415"/>
              <a:gd name="connsiteY44" fmla="*/ 144142 h 582377"/>
              <a:gd name="connsiteX45" fmla="*/ 406683 w 608415"/>
              <a:gd name="connsiteY45" fmla="*/ 145844 h 582377"/>
              <a:gd name="connsiteX46" fmla="*/ 343660 w 608415"/>
              <a:gd name="connsiteY46" fmla="*/ 222927 h 582377"/>
              <a:gd name="connsiteX47" fmla="*/ 333140 w 608415"/>
              <a:gd name="connsiteY47" fmla="*/ 221370 h 582377"/>
              <a:gd name="connsiteX48" fmla="*/ 333140 w 608415"/>
              <a:gd name="connsiteY48" fmla="*/ 221468 h 582377"/>
              <a:gd name="connsiteX49" fmla="*/ 280247 w 608415"/>
              <a:gd name="connsiteY49" fmla="*/ 221468 h 582377"/>
              <a:gd name="connsiteX50" fmla="*/ 265538 w 608415"/>
              <a:gd name="connsiteY50" fmla="*/ 202890 h 582377"/>
              <a:gd name="connsiteX51" fmla="*/ 265538 w 608415"/>
              <a:gd name="connsiteY51" fmla="*/ 68179 h 582377"/>
              <a:gd name="connsiteX52" fmla="*/ 281805 w 608415"/>
              <a:gd name="connsiteY52" fmla="*/ 51936 h 582377"/>
              <a:gd name="connsiteX53" fmla="*/ 130688 w 608415"/>
              <a:gd name="connsiteY53" fmla="*/ 0 h 582377"/>
              <a:gd name="connsiteX54" fmla="*/ 197161 w 608415"/>
              <a:gd name="connsiteY54" fmla="*/ 66402 h 582377"/>
              <a:gd name="connsiteX55" fmla="*/ 130688 w 608415"/>
              <a:gd name="connsiteY55" fmla="*/ 132804 h 582377"/>
              <a:gd name="connsiteX56" fmla="*/ 64215 w 608415"/>
              <a:gd name="connsiteY56" fmla="*/ 66402 h 582377"/>
              <a:gd name="connsiteX57" fmla="*/ 130688 w 608415"/>
              <a:gd name="connsiteY57" fmla="*/ 0 h 582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8415" h="582377">
                <a:moveTo>
                  <a:pt x="37204" y="154115"/>
                </a:moveTo>
                <a:lnTo>
                  <a:pt x="185044" y="154115"/>
                </a:lnTo>
                <a:cubicBezTo>
                  <a:pt x="200870" y="154115"/>
                  <a:pt x="215868" y="161409"/>
                  <a:pt x="225753" y="173761"/>
                </a:cubicBezTo>
                <a:lnTo>
                  <a:pt x="265489" y="223847"/>
                </a:lnTo>
                <a:lnTo>
                  <a:pt x="273865" y="234399"/>
                </a:lnTo>
                <a:cubicBezTo>
                  <a:pt x="273865" y="234399"/>
                  <a:pt x="311506" y="234399"/>
                  <a:pt x="333225" y="234448"/>
                </a:cubicBezTo>
                <a:cubicBezTo>
                  <a:pt x="342185" y="234448"/>
                  <a:pt x="349440" y="241742"/>
                  <a:pt x="349440" y="250689"/>
                </a:cubicBezTo>
                <a:lnTo>
                  <a:pt x="349440" y="263576"/>
                </a:lnTo>
                <a:cubicBezTo>
                  <a:pt x="349440" y="272523"/>
                  <a:pt x="342185" y="279768"/>
                  <a:pt x="333225" y="279768"/>
                </a:cubicBezTo>
                <a:lnTo>
                  <a:pt x="262957" y="279768"/>
                </a:lnTo>
                <a:cubicBezTo>
                  <a:pt x="255993" y="279768"/>
                  <a:pt x="249468" y="276608"/>
                  <a:pt x="245183" y="271161"/>
                </a:cubicBezTo>
                <a:lnTo>
                  <a:pt x="215576" y="233183"/>
                </a:lnTo>
                <a:cubicBezTo>
                  <a:pt x="214066" y="231238"/>
                  <a:pt x="211680" y="230071"/>
                  <a:pt x="209197" y="230071"/>
                </a:cubicBezTo>
                <a:lnTo>
                  <a:pt x="207200" y="230071"/>
                </a:lnTo>
                <a:cubicBezTo>
                  <a:pt x="202769" y="230071"/>
                  <a:pt x="199117" y="233621"/>
                  <a:pt x="199117" y="238095"/>
                </a:cubicBezTo>
                <a:lnTo>
                  <a:pt x="198873" y="566184"/>
                </a:lnTo>
                <a:cubicBezTo>
                  <a:pt x="198873" y="575132"/>
                  <a:pt x="191618" y="582377"/>
                  <a:pt x="182658" y="582377"/>
                </a:cubicBezTo>
                <a:lnTo>
                  <a:pt x="155388" y="582377"/>
                </a:lnTo>
                <a:cubicBezTo>
                  <a:pt x="146428" y="582377"/>
                  <a:pt x="139124" y="575132"/>
                  <a:pt x="139124" y="566184"/>
                </a:cubicBezTo>
                <a:lnTo>
                  <a:pt x="139124" y="430270"/>
                </a:lnTo>
                <a:cubicBezTo>
                  <a:pt x="139124" y="425456"/>
                  <a:pt x="135228" y="421566"/>
                  <a:pt x="130456" y="421566"/>
                </a:cubicBezTo>
                <a:cubicBezTo>
                  <a:pt x="125635" y="421566"/>
                  <a:pt x="121739" y="425456"/>
                  <a:pt x="121739" y="430270"/>
                </a:cubicBezTo>
                <a:lnTo>
                  <a:pt x="121739" y="565503"/>
                </a:lnTo>
                <a:cubicBezTo>
                  <a:pt x="121739" y="574791"/>
                  <a:pt x="114143" y="582377"/>
                  <a:pt x="104842" y="582377"/>
                </a:cubicBezTo>
                <a:lnTo>
                  <a:pt x="78157" y="582377"/>
                </a:lnTo>
                <a:cubicBezTo>
                  <a:pt x="69197" y="582377"/>
                  <a:pt x="61941" y="575132"/>
                  <a:pt x="61941" y="566184"/>
                </a:cubicBezTo>
                <a:lnTo>
                  <a:pt x="61795" y="238095"/>
                </a:lnTo>
                <a:cubicBezTo>
                  <a:pt x="61795" y="233670"/>
                  <a:pt x="58240" y="230071"/>
                  <a:pt x="53760" y="230071"/>
                </a:cubicBezTo>
                <a:cubicBezTo>
                  <a:pt x="49329" y="230071"/>
                  <a:pt x="45725" y="233621"/>
                  <a:pt x="45725" y="238095"/>
                </a:cubicBezTo>
                <a:lnTo>
                  <a:pt x="45725" y="364283"/>
                </a:lnTo>
                <a:cubicBezTo>
                  <a:pt x="45725" y="373230"/>
                  <a:pt x="38421" y="380476"/>
                  <a:pt x="29461" y="380476"/>
                </a:cubicBezTo>
                <a:lnTo>
                  <a:pt x="16216" y="380476"/>
                </a:lnTo>
                <a:cubicBezTo>
                  <a:pt x="7256" y="380476"/>
                  <a:pt x="0" y="373230"/>
                  <a:pt x="0" y="364283"/>
                </a:cubicBezTo>
                <a:lnTo>
                  <a:pt x="0" y="191267"/>
                </a:lnTo>
                <a:cubicBezTo>
                  <a:pt x="0" y="170746"/>
                  <a:pt x="16703" y="154115"/>
                  <a:pt x="37204" y="154115"/>
                </a:cubicBezTo>
                <a:close/>
                <a:moveTo>
                  <a:pt x="281805" y="51936"/>
                </a:moveTo>
                <a:lnTo>
                  <a:pt x="592197" y="51936"/>
                </a:lnTo>
                <a:cubicBezTo>
                  <a:pt x="601158" y="51936"/>
                  <a:pt x="608415" y="59231"/>
                  <a:pt x="608415" y="68179"/>
                </a:cubicBezTo>
                <a:lnTo>
                  <a:pt x="608415" y="273407"/>
                </a:lnTo>
                <a:cubicBezTo>
                  <a:pt x="608415" y="282355"/>
                  <a:pt x="601158" y="289601"/>
                  <a:pt x="592197" y="289601"/>
                </a:cubicBezTo>
                <a:lnTo>
                  <a:pt x="347848" y="289601"/>
                </a:lnTo>
                <a:cubicBezTo>
                  <a:pt x="360219" y="284008"/>
                  <a:pt x="368937" y="271510"/>
                  <a:pt x="368937" y="257066"/>
                </a:cubicBezTo>
                <a:cubicBezTo>
                  <a:pt x="368937" y="249285"/>
                  <a:pt x="366404" y="242088"/>
                  <a:pt x="362167" y="236252"/>
                </a:cubicBezTo>
                <a:lnTo>
                  <a:pt x="424460" y="159997"/>
                </a:lnTo>
                <a:cubicBezTo>
                  <a:pt x="428405" y="155182"/>
                  <a:pt x="427772" y="148130"/>
                  <a:pt x="423047" y="144142"/>
                </a:cubicBezTo>
                <a:cubicBezTo>
                  <a:pt x="418177" y="140009"/>
                  <a:pt x="410677" y="140933"/>
                  <a:pt x="406683" y="145844"/>
                </a:cubicBezTo>
                <a:lnTo>
                  <a:pt x="343660" y="222927"/>
                </a:lnTo>
                <a:cubicBezTo>
                  <a:pt x="340299" y="221954"/>
                  <a:pt x="336792" y="221370"/>
                  <a:pt x="333140" y="221370"/>
                </a:cubicBezTo>
                <a:lnTo>
                  <a:pt x="333140" y="221468"/>
                </a:lnTo>
                <a:lnTo>
                  <a:pt x="280247" y="221468"/>
                </a:lnTo>
                <a:lnTo>
                  <a:pt x="265538" y="202890"/>
                </a:lnTo>
                <a:lnTo>
                  <a:pt x="265538" y="68179"/>
                </a:lnTo>
                <a:cubicBezTo>
                  <a:pt x="265538" y="59231"/>
                  <a:pt x="272844" y="51936"/>
                  <a:pt x="281805" y="51936"/>
                </a:cubicBezTo>
                <a:close/>
                <a:moveTo>
                  <a:pt x="130688" y="0"/>
                </a:moveTo>
                <a:cubicBezTo>
                  <a:pt x="167400" y="0"/>
                  <a:pt x="197161" y="29729"/>
                  <a:pt x="197161" y="66402"/>
                </a:cubicBezTo>
                <a:cubicBezTo>
                  <a:pt x="197161" y="103075"/>
                  <a:pt x="167400" y="132804"/>
                  <a:pt x="130688" y="132804"/>
                </a:cubicBezTo>
                <a:cubicBezTo>
                  <a:pt x="93976" y="132804"/>
                  <a:pt x="64215" y="103075"/>
                  <a:pt x="64215" y="66402"/>
                </a:cubicBezTo>
                <a:cubicBezTo>
                  <a:pt x="64215" y="29729"/>
                  <a:pt x="93976" y="0"/>
                  <a:pt x="130688" y="0"/>
                </a:cubicBezTo>
                <a:close/>
              </a:path>
            </a:pathLst>
          </a:custGeom>
          <a:solidFill>
            <a:schemeClr val="tx1">
              <a:lumMod val="65000"/>
              <a:lumOff val="35000"/>
            </a:schemeClr>
          </a:solidFill>
          <a:ln>
            <a:solidFill>
              <a:schemeClr val="tx1">
                <a:lumMod val="65000"/>
                <a:lumOff val="35000"/>
              </a:schemeClr>
            </a:solidFill>
          </a:ln>
        </p:spPr>
      </p:sp>
      <p:sp>
        <p:nvSpPr>
          <p:cNvPr id="121" name="文本框 120"/>
          <p:cNvSpPr txBox="1"/>
          <p:nvPr/>
        </p:nvSpPr>
        <p:spPr>
          <a:xfrm>
            <a:off x="5586387" y="1686831"/>
            <a:ext cx="676796" cy="21715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宿舍</a:t>
            </a:r>
          </a:p>
        </p:txBody>
      </p:sp>
      <p:sp>
        <p:nvSpPr>
          <p:cNvPr id="122" name="文本框 121"/>
          <p:cNvSpPr txBox="1"/>
          <p:nvPr/>
        </p:nvSpPr>
        <p:spPr>
          <a:xfrm>
            <a:off x="6531149" y="2076049"/>
            <a:ext cx="676796" cy="21715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食堂</a:t>
            </a:r>
          </a:p>
        </p:txBody>
      </p:sp>
      <p:sp>
        <p:nvSpPr>
          <p:cNvPr id="123" name="location-pointer_64679"/>
          <p:cNvSpPr>
            <a:spLocks noChangeAspect="1"/>
          </p:cNvSpPr>
          <p:nvPr/>
        </p:nvSpPr>
        <p:spPr bwMode="auto">
          <a:xfrm>
            <a:off x="6797166" y="3293477"/>
            <a:ext cx="315005" cy="307908"/>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24" name="文本框 123"/>
          <p:cNvSpPr txBox="1"/>
          <p:nvPr/>
        </p:nvSpPr>
        <p:spPr>
          <a:xfrm>
            <a:off x="6644957" y="3071143"/>
            <a:ext cx="676796" cy="199999"/>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教室</a:t>
            </a:r>
          </a:p>
        </p:txBody>
      </p:sp>
      <p:cxnSp>
        <p:nvCxnSpPr>
          <p:cNvPr id="125" name="直接连接符 124"/>
          <p:cNvCxnSpPr/>
          <p:nvPr/>
        </p:nvCxnSpPr>
        <p:spPr>
          <a:xfrm>
            <a:off x="6904110" y="2380202"/>
            <a:ext cx="2060241" cy="9732"/>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6" name="直接连接符 125"/>
          <p:cNvCxnSpPr/>
          <p:nvPr/>
        </p:nvCxnSpPr>
        <p:spPr>
          <a:xfrm>
            <a:off x="8969007" y="1809038"/>
            <a:ext cx="0" cy="1142268"/>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27" name="直接连接符 126"/>
          <p:cNvCxnSpPr/>
          <p:nvPr/>
        </p:nvCxnSpPr>
        <p:spPr>
          <a:xfrm>
            <a:off x="8964351" y="1809645"/>
            <a:ext cx="192349" cy="0"/>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nvCxnSpPr>
        <p:spPr>
          <a:xfrm>
            <a:off x="8977748" y="2951306"/>
            <a:ext cx="204299" cy="0"/>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29" name="直接连接符 128"/>
          <p:cNvCxnSpPr/>
          <p:nvPr/>
        </p:nvCxnSpPr>
        <p:spPr>
          <a:xfrm>
            <a:off x="7046877" y="3717500"/>
            <a:ext cx="193087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3" name="直接连接符 132"/>
          <p:cNvCxnSpPr/>
          <p:nvPr/>
        </p:nvCxnSpPr>
        <p:spPr>
          <a:xfrm>
            <a:off x="2623730" y="1781219"/>
            <a:ext cx="39762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7" name="直接连接符 136"/>
          <p:cNvCxnSpPr>
            <a:stCxn id="93" idx="1"/>
          </p:cNvCxnSpPr>
          <p:nvPr/>
        </p:nvCxnSpPr>
        <p:spPr>
          <a:xfrm flipH="1" flipV="1">
            <a:off x="3025741" y="2878964"/>
            <a:ext cx="1138284" cy="602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8" name="直接连接符 137"/>
          <p:cNvCxnSpPr>
            <a:stCxn id="92" idx="1"/>
          </p:cNvCxnSpPr>
          <p:nvPr/>
        </p:nvCxnSpPr>
        <p:spPr>
          <a:xfrm flipH="1" flipV="1">
            <a:off x="3025740" y="3395233"/>
            <a:ext cx="1823811" cy="1518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1" name="直接连接符 140"/>
          <p:cNvCxnSpPr/>
          <p:nvPr/>
        </p:nvCxnSpPr>
        <p:spPr>
          <a:xfrm>
            <a:off x="6094607" y="1965778"/>
            <a:ext cx="2883141" cy="7981"/>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42" name="矩形 141"/>
          <p:cNvSpPr/>
          <p:nvPr/>
        </p:nvSpPr>
        <p:spPr>
          <a:xfrm>
            <a:off x="9190944" y="3638865"/>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教学录播</a:t>
            </a:r>
          </a:p>
        </p:txBody>
      </p:sp>
      <p:cxnSp>
        <p:nvCxnSpPr>
          <p:cNvPr id="143" name="直接连接符 142"/>
          <p:cNvCxnSpPr/>
          <p:nvPr/>
        </p:nvCxnSpPr>
        <p:spPr>
          <a:xfrm>
            <a:off x="8964351" y="3717500"/>
            <a:ext cx="0" cy="2266031"/>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sp>
        <p:nvSpPr>
          <p:cNvPr id="144" name="矩形 143"/>
          <p:cNvSpPr/>
          <p:nvPr/>
        </p:nvSpPr>
        <p:spPr>
          <a:xfrm>
            <a:off x="9190944" y="5086731"/>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smtClean="0">
                <a:solidFill>
                  <a:schemeClr val="tx1">
                    <a:lumMod val="65000"/>
                    <a:lumOff val="35000"/>
                  </a:schemeClr>
                </a:solidFill>
                <a:latin typeface="微软雅黑" panose="020B0503020204020204" pitchFamily="34" charset="-122"/>
                <a:ea typeface="微软雅黑" panose="020B0503020204020204" pitchFamily="34" charset="-122"/>
              </a:rPr>
              <a:t>绿色教室</a:t>
            </a:r>
            <a:endPar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145" name="矩形 144"/>
          <p:cNvSpPr/>
          <p:nvPr/>
        </p:nvSpPr>
        <p:spPr>
          <a:xfrm>
            <a:off x="9176889" y="2037896"/>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智能门锁</a:t>
            </a:r>
          </a:p>
        </p:txBody>
      </p:sp>
      <p:sp>
        <p:nvSpPr>
          <p:cNvPr id="147" name="文本框 146"/>
          <p:cNvSpPr txBox="1"/>
          <p:nvPr/>
        </p:nvSpPr>
        <p:spPr>
          <a:xfrm>
            <a:off x="3286898" y="5846826"/>
            <a:ext cx="1210588" cy="338554"/>
          </a:xfrm>
          <a:prstGeom prst="rect">
            <a:avLst/>
          </a:prstGeom>
          <a:ln>
            <a:solidFill>
              <a:schemeClr val="tx1">
                <a:lumMod val="65000"/>
                <a:lumOff val="35000"/>
              </a:schemeClr>
            </a:solidFill>
          </a:ln>
        </p:spPr>
        <p:txBody>
          <a:bodyPr wrap="none">
            <a:spAutoFit/>
          </a:bodyPr>
          <a:lstStyle>
            <a:defPPr>
              <a:defRPr lang="zh-CN"/>
            </a:defPPr>
            <a:lvl1pPr marR="0" lvl="0" indent="0" algn="ctr" fontAlgn="auto">
              <a:lnSpc>
                <a:spcPct val="100000"/>
              </a:lnSpc>
              <a:spcBef>
                <a:spcPts val="0"/>
              </a:spcBef>
              <a:spcAft>
                <a:spcPts val="0"/>
              </a:spcAft>
              <a:buClrTx/>
              <a:buSzTx/>
              <a:buFontTx/>
              <a:buNone/>
              <a:tabLst/>
              <a:defRPr sz="1200" b="1" kern="1600">
                <a:solidFill>
                  <a:schemeClr val="bg1"/>
                </a:solidFill>
                <a:latin typeface="微软雅黑"/>
                <a:ea typeface="微软雅黑"/>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defTabSz="1219110">
              <a:defRPr/>
            </a:pPr>
            <a:r>
              <a:rPr lang="zh-CN" altLang="en-US" sz="1600" dirty="0">
                <a:solidFill>
                  <a:schemeClr val="tx1">
                    <a:lumMod val="65000"/>
                    <a:lumOff val="35000"/>
                  </a:schemeClr>
                </a:solidFill>
              </a:rPr>
              <a:t>校园大数据</a:t>
            </a:r>
          </a:p>
        </p:txBody>
      </p:sp>
      <p:cxnSp>
        <p:nvCxnSpPr>
          <p:cNvPr id="150" name="直接连接符 149"/>
          <p:cNvCxnSpPr/>
          <p:nvPr/>
        </p:nvCxnSpPr>
        <p:spPr>
          <a:xfrm>
            <a:off x="3021351" y="1790558"/>
            <a:ext cx="0" cy="382075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1" name="直接连接符 150"/>
          <p:cNvCxnSpPr/>
          <p:nvPr/>
        </p:nvCxnSpPr>
        <p:spPr>
          <a:xfrm>
            <a:off x="2633890" y="5611308"/>
            <a:ext cx="39762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2" name="直接连接符 151"/>
          <p:cNvCxnSpPr/>
          <p:nvPr/>
        </p:nvCxnSpPr>
        <p:spPr>
          <a:xfrm>
            <a:off x="3021351" y="3893395"/>
            <a:ext cx="86662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3" name="直接连接符 152"/>
          <p:cNvCxnSpPr/>
          <p:nvPr/>
        </p:nvCxnSpPr>
        <p:spPr>
          <a:xfrm flipH="1" flipV="1">
            <a:off x="3025741" y="4245675"/>
            <a:ext cx="1658417" cy="2241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4" name="直接连接符 153"/>
          <p:cNvCxnSpPr/>
          <p:nvPr/>
        </p:nvCxnSpPr>
        <p:spPr>
          <a:xfrm flipH="1" flipV="1">
            <a:off x="3031511" y="4661671"/>
            <a:ext cx="3754252" cy="1442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58" name="KSO_Shape"/>
          <p:cNvSpPr/>
          <p:nvPr/>
        </p:nvSpPr>
        <p:spPr>
          <a:xfrm>
            <a:off x="2775824" y="5848846"/>
            <a:ext cx="275112" cy="329161"/>
          </a:xfrm>
          <a:custGeom>
            <a:avLst/>
            <a:gdLst/>
            <a:ahLst/>
            <a:cxnLst/>
            <a:rect l="l" t="t" r="r" b="b"/>
            <a:pathLst>
              <a:path w="1119349" h="1157433">
                <a:moveTo>
                  <a:pt x="135620" y="818456"/>
                </a:moveTo>
                <a:cubicBezTo>
                  <a:pt x="71450" y="948523"/>
                  <a:pt x="57484" y="1054732"/>
                  <a:pt x="108323" y="1103729"/>
                </a:cubicBezTo>
                <a:cubicBezTo>
                  <a:pt x="164989" y="1158341"/>
                  <a:pt x="289713" y="1129874"/>
                  <a:pt x="437069" y="1040437"/>
                </a:cubicBezTo>
                <a:cubicBezTo>
                  <a:pt x="307239" y="1007168"/>
                  <a:pt x="198946" y="926245"/>
                  <a:pt x="135620" y="818456"/>
                </a:cubicBezTo>
                <a:close/>
                <a:moveTo>
                  <a:pt x="582086" y="345816"/>
                </a:moveTo>
                <a:cubicBezTo>
                  <a:pt x="490772" y="345817"/>
                  <a:pt x="434615" y="407693"/>
                  <a:pt x="413811" y="495363"/>
                </a:cubicBezTo>
                <a:lnTo>
                  <a:pt x="750361" y="495364"/>
                </a:lnTo>
                <a:cubicBezTo>
                  <a:pt x="729557" y="407692"/>
                  <a:pt x="673401" y="345816"/>
                  <a:pt x="582086" y="345816"/>
                </a:cubicBezTo>
                <a:close/>
                <a:moveTo>
                  <a:pt x="954622" y="129"/>
                </a:moveTo>
                <a:cubicBezTo>
                  <a:pt x="1007406" y="-1466"/>
                  <a:pt x="1051113" y="11645"/>
                  <a:pt x="1081775" y="41196"/>
                </a:cubicBezTo>
                <a:cubicBezTo>
                  <a:pt x="1101805" y="60500"/>
                  <a:pt x="1115030" y="85625"/>
                  <a:pt x="1119349" y="116033"/>
                </a:cubicBezTo>
                <a:cubicBezTo>
                  <a:pt x="1112931" y="103633"/>
                  <a:pt x="1104158" y="92219"/>
                  <a:pt x="1093494" y="81508"/>
                </a:cubicBezTo>
                <a:cubicBezTo>
                  <a:pt x="1010899" y="-1451"/>
                  <a:pt x="882017" y="28786"/>
                  <a:pt x="737350" y="130602"/>
                </a:cubicBezTo>
                <a:cubicBezTo>
                  <a:pt x="943277" y="190863"/>
                  <a:pt x="1091569" y="370605"/>
                  <a:pt x="1091569" y="582598"/>
                </a:cubicBezTo>
                <a:lnTo>
                  <a:pt x="1085273" y="640757"/>
                </a:lnTo>
                <a:lnTo>
                  <a:pt x="755888" y="640756"/>
                </a:lnTo>
                <a:lnTo>
                  <a:pt x="719073" y="640757"/>
                </a:lnTo>
                <a:lnTo>
                  <a:pt x="408284" y="640757"/>
                </a:lnTo>
                <a:cubicBezTo>
                  <a:pt x="424002" y="743453"/>
                  <a:pt x="484447" y="819382"/>
                  <a:pt x="582086" y="819383"/>
                </a:cubicBezTo>
                <a:cubicBezTo>
                  <a:pt x="648673" y="819382"/>
                  <a:pt x="697960" y="784070"/>
                  <a:pt x="725617" y="727992"/>
                </a:cubicBezTo>
                <a:lnTo>
                  <a:pt x="1064773" y="727992"/>
                </a:lnTo>
                <a:cubicBezTo>
                  <a:pt x="1000780" y="921122"/>
                  <a:pt x="807116" y="1060320"/>
                  <a:pt x="578539" y="1060320"/>
                </a:cubicBezTo>
                <a:cubicBezTo>
                  <a:pt x="541437" y="1060319"/>
                  <a:pt x="505255" y="1056652"/>
                  <a:pt x="470646" y="1048435"/>
                </a:cubicBezTo>
                <a:cubicBezTo>
                  <a:pt x="288189" y="1159820"/>
                  <a:pt x="124174" y="1191927"/>
                  <a:pt x="45670" y="1116267"/>
                </a:cubicBezTo>
                <a:cubicBezTo>
                  <a:pt x="-38972" y="1034693"/>
                  <a:pt x="-2092" y="849162"/>
                  <a:pt x="124297" y="645271"/>
                </a:cubicBezTo>
                <a:cubicBezTo>
                  <a:pt x="126384" y="641564"/>
                  <a:pt x="128546" y="637931"/>
                  <a:pt x="130887" y="634433"/>
                </a:cubicBezTo>
                <a:cubicBezTo>
                  <a:pt x="140131" y="616742"/>
                  <a:pt x="151256" y="599735"/>
                  <a:pt x="163296" y="582889"/>
                </a:cubicBezTo>
                <a:cubicBezTo>
                  <a:pt x="171413" y="570408"/>
                  <a:pt x="179765" y="558285"/>
                  <a:pt x="189707" y="547372"/>
                </a:cubicBezTo>
                <a:cubicBezTo>
                  <a:pt x="207410" y="520542"/>
                  <a:pt x="227598" y="494496"/>
                  <a:pt x="249351" y="468810"/>
                </a:cubicBezTo>
                <a:cubicBezTo>
                  <a:pt x="261501" y="453873"/>
                  <a:pt x="274484" y="439223"/>
                  <a:pt x="288439" y="424719"/>
                </a:cubicBezTo>
                <a:cubicBezTo>
                  <a:pt x="304701" y="403895"/>
                  <a:pt x="322841" y="384213"/>
                  <a:pt x="341644" y="364703"/>
                </a:cubicBezTo>
                <a:cubicBezTo>
                  <a:pt x="392793" y="311630"/>
                  <a:pt x="445389" y="263415"/>
                  <a:pt x="498166" y="220924"/>
                </a:cubicBezTo>
                <a:cubicBezTo>
                  <a:pt x="310657" y="309270"/>
                  <a:pt x="183697" y="431706"/>
                  <a:pt x="65845" y="579499"/>
                </a:cubicBezTo>
                <a:cubicBezTo>
                  <a:pt x="67312" y="317087"/>
                  <a:pt x="296312" y="104878"/>
                  <a:pt x="578538" y="104878"/>
                </a:cubicBezTo>
                <a:lnTo>
                  <a:pt x="651994" y="111773"/>
                </a:lnTo>
                <a:cubicBezTo>
                  <a:pt x="764896" y="41979"/>
                  <a:pt x="871117" y="2651"/>
                  <a:pt x="954622" y="129"/>
                </a:cubicBezTo>
                <a:close/>
              </a:path>
            </a:pathLst>
          </a:custGeom>
          <a:solidFill>
            <a:schemeClr val="tx1">
              <a:lumMod val="65000"/>
              <a:lumOff val="35000"/>
            </a:schemeClr>
          </a:solidFill>
          <a:ln w="127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chemeClr val="tx1">
                  <a:lumMod val="65000"/>
                  <a:lumOff val="35000"/>
                </a:schemeClr>
              </a:solidFill>
              <a:latin typeface="Calibri" panose="020F0502020204030204"/>
              <a:ea typeface="等线" panose="02010600030101010101" pitchFamily="2" charset="-122"/>
            </a:endParaRPr>
          </a:p>
        </p:txBody>
      </p:sp>
      <p:sp>
        <p:nvSpPr>
          <p:cNvPr id="160" name="矩形 159"/>
          <p:cNvSpPr/>
          <p:nvPr/>
        </p:nvSpPr>
        <p:spPr>
          <a:xfrm>
            <a:off x="2852750" y="622522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平台建设</a:t>
            </a:r>
          </a:p>
        </p:txBody>
      </p:sp>
      <p:sp>
        <p:nvSpPr>
          <p:cNvPr id="161" name="矩形 160"/>
          <p:cNvSpPr/>
          <p:nvPr/>
        </p:nvSpPr>
        <p:spPr>
          <a:xfrm>
            <a:off x="5366960" y="622522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校园一脸通</a:t>
            </a:r>
          </a:p>
        </p:txBody>
      </p:sp>
      <p:sp>
        <p:nvSpPr>
          <p:cNvPr id="163" name="矩形 162"/>
          <p:cNvSpPr/>
          <p:nvPr/>
        </p:nvSpPr>
        <p:spPr>
          <a:xfrm>
            <a:off x="9176889" y="2783306"/>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资产管理</a:t>
            </a:r>
          </a:p>
        </p:txBody>
      </p:sp>
      <p:sp>
        <p:nvSpPr>
          <p:cNvPr id="167" name="文本框 166"/>
          <p:cNvSpPr txBox="1"/>
          <p:nvPr/>
        </p:nvSpPr>
        <p:spPr>
          <a:xfrm>
            <a:off x="5262181" y="5048980"/>
            <a:ext cx="933172" cy="25146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defTabSz="1152207">
              <a:defRPr/>
            </a:pPr>
            <a:r>
              <a:rPr lang="zh-CN" altLang="en-US" sz="1333" spc="252" dirty="0"/>
              <a:t>信息中心</a:t>
            </a:r>
          </a:p>
        </p:txBody>
      </p:sp>
      <p:cxnSp>
        <p:nvCxnSpPr>
          <p:cNvPr id="168" name="直接连接符 167"/>
          <p:cNvCxnSpPr/>
          <p:nvPr/>
        </p:nvCxnSpPr>
        <p:spPr>
          <a:xfrm flipV="1">
            <a:off x="4741622" y="5793732"/>
            <a:ext cx="0" cy="431494"/>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69" name="直接连接符 168"/>
          <p:cNvCxnSpPr/>
          <p:nvPr/>
        </p:nvCxnSpPr>
        <p:spPr>
          <a:xfrm>
            <a:off x="2680858" y="6893779"/>
            <a:ext cx="39762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3" name="直接连接符 172"/>
          <p:cNvCxnSpPr/>
          <p:nvPr/>
        </p:nvCxnSpPr>
        <p:spPr>
          <a:xfrm>
            <a:off x="4751168" y="5786551"/>
            <a:ext cx="3223989"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75" name="直接连接符 174"/>
          <p:cNvCxnSpPr/>
          <p:nvPr/>
        </p:nvCxnSpPr>
        <p:spPr>
          <a:xfrm>
            <a:off x="5537657" y="5310956"/>
            <a:ext cx="0" cy="468352"/>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78" name="矩形 177"/>
          <p:cNvSpPr/>
          <p:nvPr/>
        </p:nvSpPr>
        <p:spPr>
          <a:xfrm>
            <a:off x="9190944" y="4724765"/>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巡课督导</a:t>
            </a:r>
          </a:p>
        </p:txBody>
      </p:sp>
      <p:sp>
        <p:nvSpPr>
          <p:cNvPr id="179" name="矩形 178"/>
          <p:cNvSpPr/>
          <p:nvPr/>
        </p:nvSpPr>
        <p:spPr>
          <a:xfrm>
            <a:off x="9190944" y="5448698"/>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smtClean="0">
                <a:solidFill>
                  <a:schemeClr val="tx1">
                    <a:lumMod val="65000"/>
                    <a:lumOff val="35000"/>
                  </a:schemeClr>
                </a:solidFill>
                <a:latin typeface="微软雅黑" panose="020B0503020204020204" pitchFamily="34" charset="-122"/>
                <a:ea typeface="微软雅黑" panose="020B0503020204020204" pitchFamily="34" charset="-122"/>
              </a:rPr>
              <a:t>电子班牌</a:t>
            </a:r>
            <a:endPar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cxnSp>
        <p:nvCxnSpPr>
          <p:cNvPr id="181" name="直接连接符 180"/>
          <p:cNvCxnSpPr/>
          <p:nvPr/>
        </p:nvCxnSpPr>
        <p:spPr>
          <a:xfrm>
            <a:off x="8977748" y="3825118"/>
            <a:ext cx="204300" cy="0"/>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82" name="直接连接符 181"/>
          <p:cNvCxnSpPr/>
          <p:nvPr/>
        </p:nvCxnSpPr>
        <p:spPr>
          <a:xfrm>
            <a:off x="8977748" y="5983531"/>
            <a:ext cx="204300" cy="0"/>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sp>
        <p:nvSpPr>
          <p:cNvPr id="187" name="矩形 186"/>
          <p:cNvSpPr/>
          <p:nvPr/>
        </p:nvSpPr>
        <p:spPr>
          <a:xfrm>
            <a:off x="9190944" y="5810663"/>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教室多媒体</a:t>
            </a:r>
          </a:p>
        </p:txBody>
      </p:sp>
      <p:sp>
        <p:nvSpPr>
          <p:cNvPr id="189" name="矩形 188"/>
          <p:cNvSpPr/>
          <p:nvPr/>
        </p:nvSpPr>
        <p:spPr>
          <a:xfrm>
            <a:off x="595960" y="2761881"/>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人脸通行管理</a:t>
            </a:r>
            <a:endParaRPr lang="en-US" altLang="zh-CN" sz="1600" dirty="0">
              <a:solidFill>
                <a:prstClr val="white"/>
              </a:solidFill>
              <a:latin typeface="微软雅黑" panose="020B0503020204020204" pitchFamily="34" charset="-122"/>
              <a:ea typeface="微软雅黑" panose="020B0503020204020204" pitchFamily="34" charset="-122"/>
            </a:endParaRPr>
          </a:p>
        </p:txBody>
      </p:sp>
      <p:sp>
        <p:nvSpPr>
          <p:cNvPr id="190" name="矩形 189"/>
          <p:cNvSpPr/>
          <p:nvPr/>
        </p:nvSpPr>
        <p:spPr>
          <a:xfrm>
            <a:off x="595960" y="5100395"/>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人脸轨迹</a:t>
            </a:r>
          </a:p>
        </p:txBody>
      </p:sp>
      <p:sp>
        <p:nvSpPr>
          <p:cNvPr id="191" name="矩形 190"/>
          <p:cNvSpPr/>
          <p:nvPr/>
        </p:nvSpPr>
        <p:spPr>
          <a:xfrm>
            <a:off x="595960" y="3144941"/>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周界</a:t>
            </a:r>
            <a:r>
              <a:rPr lang="zh-CN" altLang="en-US" sz="1600" dirty="0" smtClean="0">
                <a:solidFill>
                  <a:prstClr val="white"/>
                </a:solidFill>
                <a:latin typeface="微软雅黑" panose="020B0503020204020204" pitchFamily="34" charset="-122"/>
                <a:ea typeface="微软雅黑" panose="020B0503020204020204" pitchFamily="34" charset="-122"/>
              </a:rPr>
              <a:t>防范</a:t>
            </a:r>
            <a:r>
              <a:rPr lang="en-US" altLang="zh-CN" sz="1600" dirty="0" smtClean="0">
                <a:solidFill>
                  <a:prstClr val="white"/>
                </a:solidFill>
                <a:latin typeface="微软雅黑" panose="020B0503020204020204" pitchFamily="34" charset="-122"/>
                <a:ea typeface="微软雅黑" panose="020B0503020204020204" pitchFamily="34" charset="-122"/>
              </a:rPr>
              <a:t>/</a:t>
            </a:r>
            <a:r>
              <a:rPr lang="zh-CN" altLang="en-US" sz="1600" dirty="0" smtClean="0">
                <a:solidFill>
                  <a:prstClr val="white"/>
                </a:solidFill>
                <a:latin typeface="微软雅黑" panose="020B0503020204020204" pitchFamily="34" charset="-122"/>
                <a:ea typeface="微软雅黑" panose="020B0503020204020204" pitchFamily="34" charset="-122"/>
              </a:rPr>
              <a:t>警戒区域</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192" name="矩形 191"/>
          <p:cNvSpPr/>
          <p:nvPr/>
        </p:nvSpPr>
        <p:spPr>
          <a:xfrm>
            <a:off x="595960" y="395121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车辆管控</a:t>
            </a:r>
          </a:p>
        </p:txBody>
      </p:sp>
      <p:sp>
        <p:nvSpPr>
          <p:cNvPr id="193" name="矩形 192"/>
          <p:cNvSpPr/>
          <p:nvPr/>
        </p:nvSpPr>
        <p:spPr>
          <a:xfrm>
            <a:off x="595960" y="433427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一键报警</a:t>
            </a:r>
          </a:p>
        </p:txBody>
      </p:sp>
      <p:sp>
        <p:nvSpPr>
          <p:cNvPr id="194" name="矩形 193"/>
          <p:cNvSpPr/>
          <p:nvPr/>
        </p:nvSpPr>
        <p:spPr>
          <a:xfrm>
            <a:off x="595960" y="1996107"/>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en-US" altLang="zh-CN" sz="1600" dirty="0">
                <a:solidFill>
                  <a:prstClr val="white"/>
                </a:solidFill>
                <a:latin typeface="微软雅黑" panose="020B0503020204020204" pitchFamily="34" charset="-122"/>
                <a:ea typeface="微软雅黑" panose="020B0503020204020204" pitchFamily="34" charset="-122"/>
              </a:rPr>
              <a:t>AR</a:t>
            </a:r>
            <a:r>
              <a:rPr lang="zh-CN" altLang="en-US" sz="1600" dirty="0">
                <a:solidFill>
                  <a:prstClr val="white"/>
                </a:solidFill>
                <a:latin typeface="微软雅黑" panose="020B0503020204020204" pitchFamily="34" charset="-122"/>
                <a:ea typeface="微软雅黑" panose="020B0503020204020204" pitchFamily="34" charset="-122"/>
              </a:rPr>
              <a:t>云景</a:t>
            </a:r>
          </a:p>
        </p:txBody>
      </p:sp>
      <p:sp>
        <p:nvSpPr>
          <p:cNvPr id="195" name="矩形 194"/>
          <p:cNvSpPr/>
          <p:nvPr/>
        </p:nvSpPr>
        <p:spPr>
          <a:xfrm>
            <a:off x="595960" y="2379167"/>
            <a:ext cx="1996691" cy="335655"/>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smtClean="0">
                <a:solidFill>
                  <a:prstClr val="white"/>
                </a:solidFill>
                <a:latin typeface="微软雅黑" panose="020B0503020204020204" pitchFamily="34" charset="-122"/>
                <a:ea typeface="微软雅黑" panose="020B0503020204020204" pitchFamily="34" charset="-122"/>
              </a:rPr>
              <a:t>校园大场景管</a:t>
            </a:r>
            <a:r>
              <a:rPr lang="zh-CN" altLang="en-US" sz="1600" dirty="0">
                <a:solidFill>
                  <a:prstClr val="white"/>
                </a:solidFill>
                <a:latin typeface="微软雅黑" panose="020B0503020204020204" pitchFamily="34" charset="-122"/>
                <a:ea typeface="微软雅黑" panose="020B0503020204020204" pitchFamily="34" charset="-122"/>
              </a:rPr>
              <a:t>控</a:t>
            </a:r>
            <a:endParaRPr lang="en-US" altLang="zh-CN" sz="1600" dirty="0">
              <a:solidFill>
                <a:prstClr val="white"/>
              </a:solidFill>
              <a:latin typeface="微软雅黑" panose="020B0503020204020204" pitchFamily="34" charset="-122"/>
              <a:ea typeface="微软雅黑" panose="020B0503020204020204" pitchFamily="34" charset="-122"/>
            </a:endParaRPr>
          </a:p>
        </p:txBody>
      </p:sp>
      <p:sp>
        <p:nvSpPr>
          <p:cNvPr id="196" name="矩形 195"/>
          <p:cNvSpPr/>
          <p:nvPr/>
        </p:nvSpPr>
        <p:spPr>
          <a:xfrm>
            <a:off x="595960" y="548345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智慧消防</a:t>
            </a:r>
          </a:p>
        </p:txBody>
      </p:sp>
      <p:sp>
        <p:nvSpPr>
          <p:cNvPr id="197" name="矩形 196"/>
          <p:cNvSpPr/>
          <p:nvPr/>
        </p:nvSpPr>
        <p:spPr>
          <a:xfrm>
            <a:off x="595960" y="471733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移动管控</a:t>
            </a:r>
          </a:p>
        </p:txBody>
      </p:sp>
      <p:sp>
        <p:nvSpPr>
          <p:cNvPr id="103" name="矩形 102"/>
          <p:cNvSpPr/>
          <p:nvPr/>
        </p:nvSpPr>
        <p:spPr>
          <a:xfrm>
            <a:off x="595960" y="1613393"/>
            <a:ext cx="1996691" cy="335655"/>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安防可视化管理</a:t>
            </a:r>
            <a:endParaRPr lang="en-US" altLang="zh-CN" sz="1600" dirty="0">
              <a:solidFill>
                <a:prstClr val="white"/>
              </a:solidFill>
              <a:latin typeface="微软雅黑" panose="020B0503020204020204" pitchFamily="34" charset="-122"/>
              <a:ea typeface="微软雅黑" panose="020B0503020204020204" pitchFamily="34" charset="-122"/>
            </a:endParaRPr>
          </a:p>
        </p:txBody>
      </p:sp>
      <p:sp>
        <p:nvSpPr>
          <p:cNvPr id="104" name="矩形 103"/>
          <p:cNvSpPr/>
          <p:nvPr/>
        </p:nvSpPr>
        <p:spPr>
          <a:xfrm>
            <a:off x="595960" y="5866522"/>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指挥调度</a:t>
            </a:r>
          </a:p>
        </p:txBody>
      </p:sp>
      <p:sp>
        <p:nvSpPr>
          <p:cNvPr id="102" name="矩形 101"/>
          <p:cNvSpPr/>
          <p:nvPr/>
        </p:nvSpPr>
        <p:spPr>
          <a:xfrm>
            <a:off x="7701884" y="622522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魔墙呈现</a:t>
            </a:r>
          </a:p>
        </p:txBody>
      </p:sp>
      <p:cxnSp>
        <p:nvCxnSpPr>
          <p:cNvPr id="105" name="直接连接符 104"/>
          <p:cNvCxnSpPr>
            <a:endCxn id="161" idx="1"/>
          </p:cNvCxnSpPr>
          <p:nvPr/>
        </p:nvCxnSpPr>
        <p:spPr>
          <a:xfrm>
            <a:off x="4849550" y="6393225"/>
            <a:ext cx="51741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08" name="直接连接符 107"/>
          <p:cNvCxnSpPr/>
          <p:nvPr/>
        </p:nvCxnSpPr>
        <p:spPr>
          <a:xfrm flipV="1">
            <a:off x="7975157" y="5793732"/>
            <a:ext cx="0" cy="422427"/>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07" name="矩形 106"/>
          <p:cNvSpPr/>
          <p:nvPr/>
        </p:nvSpPr>
        <p:spPr>
          <a:xfrm>
            <a:off x="595960" y="3521095"/>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prstClr val="white"/>
                </a:solidFill>
                <a:latin typeface="微软雅黑" panose="020B0503020204020204" pitchFamily="34" charset="-122"/>
                <a:ea typeface="微软雅黑" panose="020B0503020204020204" pitchFamily="34" charset="-122"/>
              </a:rPr>
              <a:t>重点场景监控</a:t>
            </a:r>
          </a:p>
        </p:txBody>
      </p:sp>
    </p:spTree>
    <p:extLst>
      <p:ext uri="{BB962C8B-B14F-4D97-AF65-F5344CB8AC3E}">
        <p14:creationId xmlns:p14="http://schemas.microsoft.com/office/powerpoint/2010/main" val="27872134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安防综合管控平台</a:t>
            </a:r>
            <a:endParaRPr lang="en-US" altLang="zh-CN" sz="2400" kern="1600" dirty="0">
              <a:solidFill>
                <a:prstClr val="white"/>
              </a:solidFill>
              <a:latin typeface="微软雅黑" panose="020B0503020204020204" pitchFamily="34" charset="-122"/>
              <a:ea typeface="微软雅黑" panose="020B0503020204020204" pitchFamily="34" charset="-122"/>
            </a:endParaRPr>
          </a:p>
        </p:txBody>
      </p:sp>
      <p:grpSp>
        <p:nvGrpSpPr>
          <p:cNvPr id="10" name="组合 9"/>
          <p:cNvGrpSpPr/>
          <p:nvPr/>
        </p:nvGrpSpPr>
        <p:grpSpPr>
          <a:xfrm>
            <a:off x="10416480" y="440210"/>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pic>
        <p:nvPicPr>
          <p:cNvPr id="27" name="图片 26"/>
          <p:cNvPicPr/>
          <p:nvPr/>
        </p:nvPicPr>
        <p:blipFill>
          <a:blip r:embed="rId4" cstate="print">
            <a:extLst>
              <a:ext uri="{28A0092B-C50C-407E-A947-70E740481C1C}">
                <a14:useLocalDpi xmlns:a14="http://schemas.microsoft.com/office/drawing/2010/main" val="0"/>
              </a:ext>
            </a:extLst>
          </a:blip>
          <a:stretch>
            <a:fillRect/>
          </a:stretch>
        </p:blipFill>
        <p:spPr>
          <a:xfrm>
            <a:off x="6279704" y="1182373"/>
            <a:ext cx="2784309" cy="1728193"/>
          </a:xfrm>
          <a:prstGeom prst="rect">
            <a:avLst/>
          </a:prstGeom>
          <a:ln w="3175">
            <a:solidFill>
              <a:schemeClr val="bg1"/>
            </a:solidFill>
          </a:ln>
        </p:spPr>
      </p:pic>
      <p:pic>
        <p:nvPicPr>
          <p:cNvPr id="28" name="图片 27"/>
          <p:cNvPicPr/>
          <p:nvPr/>
        </p:nvPicPr>
        <p:blipFill>
          <a:blip r:embed="rId5" cstate="print">
            <a:extLst>
              <a:ext uri="{28A0092B-C50C-407E-A947-70E740481C1C}">
                <a14:useLocalDpi xmlns:a14="http://schemas.microsoft.com/office/drawing/2010/main" val="0"/>
              </a:ext>
            </a:extLst>
          </a:blip>
          <a:stretch>
            <a:fillRect/>
          </a:stretch>
        </p:blipFill>
        <p:spPr>
          <a:xfrm>
            <a:off x="9334597" y="1160958"/>
            <a:ext cx="2784309" cy="1749607"/>
          </a:xfrm>
          <a:prstGeom prst="rect">
            <a:avLst/>
          </a:prstGeom>
          <a:ln w="3175">
            <a:solidFill>
              <a:schemeClr val="bg1"/>
            </a:solidFill>
          </a:ln>
        </p:spPr>
      </p:pic>
      <p:pic>
        <p:nvPicPr>
          <p:cNvPr id="29" name="图片 28"/>
          <p:cNvPicPr/>
          <p:nvPr/>
        </p:nvPicPr>
        <p:blipFill>
          <a:blip r:embed="rId6" cstate="print">
            <a:extLst>
              <a:ext uri="{28A0092B-C50C-407E-A947-70E740481C1C}">
                <a14:useLocalDpi xmlns:a14="http://schemas.microsoft.com/office/drawing/2010/main" val="0"/>
              </a:ext>
            </a:extLst>
          </a:blip>
          <a:stretch>
            <a:fillRect/>
          </a:stretch>
        </p:blipFill>
        <p:spPr>
          <a:xfrm>
            <a:off x="6279704" y="3071771"/>
            <a:ext cx="2784309" cy="1728192"/>
          </a:xfrm>
          <a:prstGeom prst="rect">
            <a:avLst/>
          </a:prstGeom>
          <a:ln w="3175">
            <a:solidFill>
              <a:schemeClr val="bg1"/>
            </a:solidFill>
          </a:ln>
        </p:spPr>
      </p:pic>
      <p:pic>
        <p:nvPicPr>
          <p:cNvPr id="30" name="图片 29"/>
          <p:cNvPicPr/>
          <p:nvPr/>
        </p:nvPicPr>
        <p:blipFill>
          <a:blip r:embed="rId7" cstate="print">
            <a:extLst>
              <a:ext uri="{28A0092B-C50C-407E-A947-70E740481C1C}">
                <a14:useLocalDpi xmlns:a14="http://schemas.microsoft.com/office/drawing/2010/main" val="0"/>
              </a:ext>
            </a:extLst>
          </a:blip>
          <a:stretch>
            <a:fillRect/>
          </a:stretch>
        </p:blipFill>
        <p:spPr>
          <a:xfrm>
            <a:off x="9334597" y="3055557"/>
            <a:ext cx="2784309" cy="1728192"/>
          </a:xfrm>
          <a:prstGeom prst="rect">
            <a:avLst/>
          </a:prstGeom>
          <a:ln w="3175">
            <a:solidFill>
              <a:schemeClr val="bg1"/>
            </a:solidFill>
          </a:ln>
        </p:spPr>
      </p:pic>
      <p:pic>
        <p:nvPicPr>
          <p:cNvPr id="31" name="图片 30"/>
          <p:cNvPicPr/>
          <p:nvPr/>
        </p:nvPicPr>
        <p:blipFill>
          <a:blip r:embed="rId8" cstate="print">
            <a:extLst>
              <a:ext uri="{28A0092B-C50C-407E-A947-70E740481C1C}">
                <a14:useLocalDpi xmlns:a14="http://schemas.microsoft.com/office/drawing/2010/main" val="0"/>
              </a:ext>
            </a:extLst>
          </a:blip>
          <a:stretch>
            <a:fillRect/>
          </a:stretch>
        </p:blipFill>
        <p:spPr>
          <a:xfrm>
            <a:off x="6279704" y="4961167"/>
            <a:ext cx="2784309" cy="1732196"/>
          </a:xfrm>
          <a:prstGeom prst="rect">
            <a:avLst/>
          </a:prstGeom>
          <a:ln w="3175">
            <a:solidFill>
              <a:schemeClr val="bg1"/>
            </a:solidFill>
          </a:ln>
        </p:spPr>
      </p:pic>
      <p:pic>
        <p:nvPicPr>
          <p:cNvPr id="2" name="图片 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334597" y="4961167"/>
            <a:ext cx="2784309" cy="1732196"/>
          </a:xfrm>
          <a:prstGeom prst="rect">
            <a:avLst/>
          </a:prstGeom>
          <a:ln w="3175">
            <a:solidFill>
              <a:schemeClr val="bg1"/>
            </a:solidFill>
          </a:ln>
        </p:spPr>
      </p:pic>
      <p:sp>
        <p:nvSpPr>
          <p:cNvPr id="3" name="文本框 2"/>
          <p:cNvSpPr txBox="1"/>
          <p:nvPr/>
        </p:nvSpPr>
        <p:spPr>
          <a:xfrm>
            <a:off x="7195447" y="2831665"/>
            <a:ext cx="865943" cy="256545"/>
          </a:xfrm>
          <a:prstGeom prst="rect">
            <a:avLst/>
          </a:prstGeom>
          <a:noFill/>
        </p:spPr>
        <p:txBody>
          <a:bodyPr wrap="none" rtlCol="0">
            <a:spAutoFit/>
          </a:bodyPr>
          <a:lstStyle/>
          <a:p>
            <a:pPr defTabSz="1219110"/>
            <a:r>
              <a:rPr lang="zh-CN" altLang="en-US" sz="1067" dirty="0">
                <a:solidFill>
                  <a:prstClr val="white"/>
                </a:solidFill>
                <a:latin typeface="微软雅黑" panose="020B0503020204020204" pitchFamily="34" charset="-122"/>
                <a:ea typeface="微软雅黑" panose="020B0503020204020204" pitchFamily="34" charset="-122"/>
              </a:rPr>
              <a:t>出入口考勤</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32" name="文本框 31"/>
          <p:cNvSpPr txBox="1"/>
          <p:nvPr/>
        </p:nvSpPr>
        <p:spPr>
          <a:xfrm>
            <a:off x="10463559" y="2831665"/>
            <a:ext cx="1002197" cy="256545"/>
          </a:xfrm>
          <a:prstGeom prst="rect">
            <a:avLst/>
          </a:prstGeom>
          <a:noFill/>
        </p:spPr>
        <p:txBody>
          <a:bodyPr wrap="none" rtlCol="0">
            <a:spAutoFit/>
          </a:bodyPr>
          <a:lstStyle/>
          <a:p>
            <a:pPr defTabSz="1219110"/>
            <a:r>
              <a:rPr lang="zh-CN" altLang="en-US" sz="1067" dirty="0">
                <a:solidFill>
                  <a:prstClr val="white"/>
                </a:solidFill>
                <a:latin typeface="微软雅黑" panose="020B0503020204020204" pitchFamily="34" charset="-122"/>
                <a:ea typeface="微软雅黑" panose="020B0503020204020204" pitchFamily="34" charset="-122"/>
              </a:rPr>
              <a:t>人脸特征查询</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33" name="文本框 32"/>
          <p:cNvSpPr txBox="1"/>
          <p:nvPr/>
        </p:nvSpPr>
        <p:spPr>
          <a:xfrm>
            <a:off x="10463559" y="4728830"/>
            <a:ext cx="729687" cy="256545"/>
          </a:xfrm>
          <a:prstGeom prst="rect">
            <a:avLst/>
          </a:prstGeom>
          <a:noFill/>
        </p:spPr>
        <p:txBody>
          <a:bodyPr wrap="none" rtlCol="0">
            <a:spAutoFit/>
          </a:bodyPr>
          <a:lstStyle/>
          <a:p>
            <a:pPr defTabSz="1219110"/>
            <a:r>
              <a:rPr lang="zh-CN" altLang="en-US" sz="1067" dirty="0">
                <a:solidFill>
                  <a:prstClr val="white"/>
                </a:solidFill>
                <a:latin typeface="微软雅黑" panose="020B0503020204020204" pitchFamily="34" charset="-122"/>
                <a:ea typeface="微软雅黑" panose="020B0503020204020204" pitchFamily="34" charset="-122"/>
              </a:rPr>
              <a:t>轨迹还原</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34" name="文本框 33"/>
          <p:cNvSpPr txBox="1"/>
          <p:nvPr/>
        </p:nvSpPr>
        <p:spPr>
          <a:xfrm>
            <a:off x="10437155" y="6625995"/>
            <a:ext cx="865943" cy="256545"/>
          </a:xfrm>
          <a:prstGeom prst="rect">
            <a:avLst/>
          </a:prstGeom>
          <a:noFill/>
        </p:spPr>
        <p:txBody>
          <a:bodyPr wrap="none" rtlCol="0">
            <a:spAutoFit/>
          </a:bodyPr>
          <a:lstStyle/>
          <a:p>
            <a:pPr defTabSz="1219110"/>
            <a:r>
              <a:rPr lang="zh-CN" altLang="en-US" sz="1067" dirty="0">
                <a:solidFill>
                  <a:prstClr val="white"/>
                </a:solidFill>
                <a:latin typeface="微软雅黑" panose="020B0503020204020204" pitchFamily="34" charset="-122"/>
                <a:ea typeface="微软雅黑" panose="020B0503020204020204" pitchFamily="34" charset="-122"/>
              </a:rPr>
              <a:t>全景可视化</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35" name="文本框 34"/>
          <p:cNvSpPr txBox="1"/>
          <p:nvPr/>
        </p:nvSpPr>
        <p:spPr>
          <a:xfrm>
            <a:off x="7217491" y="4728830"/>
            <a:ext cx="729687" cy="256545"/>
          </a:xfrm>
          <a:prstGeom prst="rect">
            <a:avLst/>
          </a:prstGeom>
          <a:noFill/>
        </p:spPr>
        <p:txBody>
          <a:bodyPr wrap="none" rtlCol="0">
            <a:spAutoFit/>
          </a:bodyPr>
          <a:lstStyle/>
          <a:p>
            <a:pPr defTabSz="1219110"/>
            <a:r>
              <a:rPr lang="zh-CN" altLang="en-US" sz="1067" dirty="0">
                <a:solidFill>
                  <a:prstClr val="white"/>
                </a:solidFill>
                <a:latin typeface="微软雅黑" panose="020B0503020204020204" pitchFamily="34" charset="-122"/>
                <a:ea typeface="微软雅黑" panose="020B0503020204020204" pitchFamily="34" charset="-122"/>
              </a:rPr>
              <a:t>车辆管控</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36" name="文本框 35"/>
          <p:cNvSpPr txBox="1"/>
          <p:nvPr/>
        </p:nvSpPr>
        <p:spPr>
          <a:xfrm>
            <a:off x="10153287" y="8553843"/>
            <a:ext cx="865943" cy="256545"/>
          </a:xfrm>
          <a:prstGeom prst="rect">
            <a:avLst/>
          </a:prstGeom>
          <a:noFill/>
        </p:spPr>
        <p:txBody>
          <a:bodyPr wrap="none" rtlCol="0">
            <a:spAutoFit/>
          </a:bodyPr>
          <a:lstStyle/>
          <a:p>
            <a:pPr defTabSz="1219110"/>
            <a:r>
              <a:rPr lang="zh-CN" altLang="en-US" sz="1067" dirty="0">
                <a:solidFill>
                  <a:prstClr val="white"/>
                </a:solidFill>
                <a:latin typeface="微软雅黑" panose="020B0503020204020204" pitchFamily="34" charset="-122"/>
                <a:ea typeface="微软雅黑" panose="020B0503020204020204" pitchFamily="34" charset="-122"/>
              </a:rPr>
              <a:t>出入口考勤</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37" name="文本框 36"/>
          <p:cNvSpPr txBox="1"/>
          <p:nvPr/>
        </p:nvSpPr>
        <p:spPr>
          <a:xfrm>
            <a:off x="7206774" y="6628689"/>
            <a:ext cx="729687" cy="256545"/>
          </a:xfrm>
          <a:prstGeom prst="rect">
            <a:avLst/>
          </a:prstGeom>
          <a:noFill/>
        </p:spPr>
        <p:txBody>
          <a:bodyPr wrap="none" rtlCol="0">
            <a:spAutoFit/>
          </a:bodyPr>
          <a:lstStyle/>
          <a:p>
            <a:pPr defTabSz="1219110"/>
            <a:r>
              <a:rPr lang="zh-CN" altLang="en-US" sz="1067" dirty="0">
                <a:solidFill>
                  <a:prstClr val="white"/>
                </a:solidFill>
                <a:latin typeface="微软雅黑" panose="020B0503020204020204" pitchFamily="34" charset="-122"/>
                <a:ea typeface="微软雅黑" panose="020B0503020204020204" pitchFamily="34" charset="-122"/>
              </a:rPr>
              <a:t>目标检测</a:t>
            </a:r>
          </a:p>
        </p:txBody>
      </p:sp>
      <p:sp>
        <p:nvSpPr>
          <p:cNvPr id="38" name="文本框 37"/>
          <p:cNvSpPr txBox="1"/>
          <p:nvPr/>
        </p:nvSpPr>
        <p:spPr>
          <a:xfrm>
            <a:off x="10153287" y="10414316"/>
            <a:ext cx="865943" cy="256545"/>
          </a:xfrm>
          <a:prstGeom prst="rect">
            <a:avLst/>
          </a:prstGeom>
          <a:noFill/>
        </p:spPr>
        <p:txBody>
          <a:bodyPr wrap="none" rtlCol="0">
            <a:spAutoFit/>
          </a:bodyPr>
          <a:lstStyle/>
          <a:p>
            <a:pPr defTabSz="1219110"/>
            <a:r>
              <a:rPr lang="zh-CN" altLang="en-US" sz="1067" dirty="0">
                <a:solidFill>
                  <a:prstClr val="white"/>
                </a:solidFill>
                <a:latin typeface="微软雅黑" panose="020B0503020204020204" pitchFamily="34" charset="-122"/>
                <a:ea typeface="微软雅黑" panose="020B0503020204020204" pitchFamily="34" charset="-122"/>
              </a:rPr>
              <a:t>出入口考勤</a:t>
            </a:r>
            <a:endParaRPr lang="zh-CN" altLang="en-US" sz="1600" dirty="0">
              <a:solidFill>
                <a:prstClr val="white"/>
              </a:solidFill>
              <a:latin typeface="微软雅黑" panose="020B0503020204020204" pitchFamily="34" charset="-122"/>
              <a:ea typeface="微软雅黑" panose="020B0503020204020204" pitchFamily="34" charset="-122"/>
            </a:endParaRPr>
          </a:p>
        </p:txBody>
      </p:sp>
      <p:pic>
        <p:nvPicPr>
          <p:cNvPr id="5" name="图片 4"/>
          <p:cNvPicPr>
            <a:picLocks noChangeAspect="1"/>
          </p:cNvPicPr>
          <p:nvPr/>
        </p:nvPicPr>
        <p:blipFill>
          <a:blip r:embed="rId10"/>
          <a:stretch>
            <a:fillRect/>
          </a:stretch>
        </p:blipFill>
        <p:spPr>
          <a:xfrm>
            <a:off x="60385" y="1160958"/>
            <a:ext cx="5965504" cy="5532405"/>
          </a:xfrm>
          <a:prstGeom prst="rect">
            <a:avLst/>
          </a:prstGeom>
        </p:spPr>
      </p:pic>
    </p:spTree>
    <p:extLst>
      <p:ext uri="{BB962C8B-B14F-4D97-AF65-F5344CB8AC3E}">
        <p14:creationId xmlns:p14="http://schemas.microsoft.com/office/powerpoint/2010/main" val="12969309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3"/>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3989">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5" y="355570"/>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07">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安消可视化管理</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pic>
        <p:nvPicPr>
          <p:cNvPr id="31" name="图片 30"/>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a:stretch/>
        </p:blipFill>
        <p:spPr bwMode="auto">
          <a:xfrm>
            <a:off x="3909589" y="1734338"/>
            <a:ext cx="8094991" cy="4440449"/>
          </a:xfrm>
          <a:prstGeom prst="rect">
            <a:avLst/>
          </a:prstGeom>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文本框 7"/>
          <p:cNvSpPr txBox="1">
            <a:spLocks noChangeArrowheads="1"/>
          </p:cNvSpPr>
          <p:nvPr/>
        </p:nvSpPr>
        <p:spPr bwMode="auto">
          <a:xfrm>
            <a:off x="719404" y="1365006"/>
            <a:ext cx="6474177"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微软雅黑" panose="020B0503020204020204" pitchFamily="34"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微软雅黑" panose="020B0503020204020204" pitchFamily="34"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微软雅黑" panose="020B0503020204020204" pitchFamily="34"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9pPr>
          </a:lstStyle>
          <a:p>
            <a:pPr defTabSz="1625439">
              <a:spcBef>
                <a:spcPct val="0"/>
              </a:spcBef>
              <a:buNone/>
            </a:pPr>
            <a:r>
              <a:rPr lang="zh-CN" altLang="en-US" sz="1600" b="1" dirty="0">
                <a:solidFill>
                  <a:prstClr val="white"/>
                </a:solidFill>
                <a:latin typeface="微软雅黑" panose="020B0503020204020204" pitchFamily="34" charset="-122"/>
              </a:rPr>
              <a:t>安防、消防可视化</a:t>
            </a:r>
            <a:endParaRPr lang="en-US" altLang="zh-CN" sz="1600" b="1" dirty="0">
              <a:solidFill>
                <a:prstClr val="white"/>
              </a:solidFill>
              <a:latin typeface="微软雅黑" panose="020B0503020204020204" pitchFamily="34" charset="-122"/>
            </a:endParaRPr>
          </a:p>
        </p:txBody>
      </p:sp>
      <p:sp>
        <p:nvSpPr>
          <p:cNvPr id="33" name="文本框 10"/>
          <p:cNvSpPr txBox="1">
            <a:spLocks noChangeArrowheads="1"/>
          </p:cNvSpPr>
          <p:nvPr/>
        </p:nvSpPr>
        <p:spPr bwMode="auto">
          <a:xfrm>
            <a:off x="399737" y="1886865"/>
            <a:ext cx="3509851"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微软雅黑" panose="020B0503020204020204" pitchFamily="34"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微软雅黑" panose="020B0503020204020204" pitchFamily="34"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微软雅黑" panose="020B0503020204020204" pitchFamily="34"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9pPr>
          </a:lstStyle>
          <a:p>
            <a:pPr marL="380990" indent="-380990" algn="just" defTabSz="1625439">
              <a:lnSpc>
                <a:spcPct val="200000"/>
              </a:lnSpc>
              <a:spcBef>
                <a:spcPct val="0"/>
              </a:spcBef>
              <a:buSzPct val="81000"/>
              <a:buFont typeface="Wingdings" panose="05000000000000000000" pitchFamily="2" charset="2"/>
              <a:buChar char="l"/>
              <a:tabLst>
                <a:tab pos="47999" algn="l"/>
              </a:tabLst>
            </a:pPr>
            <a:r>
              <a:rPr lang="zh-CN" altLang="en-US" sz="1400" dirty="0">
                <a:solidFill>
                  <a:prstClr val="white"/>
                </a:solidFill>
                <a:latin typeface="微软雅黑 Light" pitchFamily="34" charset="-122"/>
                <a:ea typeface="微软雅黑 Light" pitchFamily="34" charset="-122"/>
                <a:sym typeface="宋体" panose="02010600030101010101" pitchFamily="2" charset="-122"/>
              </a:rPr>
              <a:t>地图网格化管理：分层数据管理、网格区域设置、网格负责人管理。</a:t>
            </a:r>
          </a:p>
          <a:p>
            <a:pPr marL="380990" indent="-380990" algn="just" defTabSz="1625439">
              <a:lnSpc>
                <a:spcPct val="200000"/>
              </a:lnSpc>
              <a:spcBef>
                <a:spcPct val="0"/>
              </a:spcBef>
              <a:buSzPct val="81000"/>
              <a:buFont typeface="Wingdings" panose="05000000000000000000" pitchFamily="2" charset="2"/>
              <a:buChar char="l"/>
              <a:tabLst>
                <a:tab pos="47999" algn="l"/>
              </a:tabLst>
            </a:pPr>
            <a:r>
              <a:rPr lang="en-US" altLang="zh-CN" sz="1400" dirty="0" err="1">
                <a:solidFill>
                  <a:prstClr val="white"/>
                </a:solidFill>
                <a:latin typeface="微软雅黑 Light" pitchFamily="34" charset="-122"/>
                <a:ea typeface="微软雅黑 Light" pitchFamily="34" charset="-122"/>
                <a:sym typeface="宋体" panose="02010600030101010101" pitchFamily="2" charset="-122"/>
              </a:rPr>
              <a:t>视频</a:t>
            </a:r>
            <a:r>
              <a:rPr lang="zh-CN" altLang="en-US" sz="1400" dirty="0">
                <a:solidFill>
                  <a:prstClr val="white"/>
                </a:solidFill>
                <a:latin typeface="微软雅黑 Light" pitchFamily="34" charset="-122"/>
                <a:ea typeface="微软雅黑 Light" pitchFamily="34" charset="-122"/>
                <a:sym typeface="宋体" panose="02010600030101010101" pitchFamily="2" charset="-122"/>
              </a:rPr>
              <a:t>、消防资源</a:t>
            </a:r>
            <a:r>
              <a:rPr lang="en-US" altLang="zh-CN" sz="1400" dirty="0" err="1">
                <a:solidFill>
                  <a:prstClr val="white"/>
                </a:solidFill>
                <a:latin typeface="微软雅黑 Light" pitchFamily="34" charset="-122"/>
                <a:ea typeface="微软雅黑 Light" pitchFamily="34" charset="-122"/>
                <a:sym typeface="宋体" panose="02010600030101010101" pitchFamily="2" charset="-122"/>
              </a:rPr>
              <a:t>调阅</a:t>
            </a:r>
            <a:r>
              <a:rPr lang="zh-CN" altLang="en-US" sz="1400" dirty="0">
                <a:solidFill>
                  <a:prstClr val="white"/>
                </a:solidFill>
                <a:latin typeface="微软雅黑 Light" pitchFamily="34" charset="-122"/>
                <a:ea typeface="微软雅黑 Light" pitchFamily="34" charset="-122"/>
                <a:sym typeface="宋体" panose="02010600030101010101" pitchFamily="2" charset="-122"/>
              </a:rPr>
              <a:t>，枪球联动，云台控制；</a:t>
            </a:r>
          </a:p>
          <a:p>
            <a:pPr marL="380990" indent="-380990" algn="just" defTabSz="1625439">
              <a:lnSpc>
                <a:spcPct val="200000"/>
              </a:lnSpc>
              <a:spcBef>
                <a:spcPct val="0"/>
              </a:spcBef>
              <a:buSzPct val="81000"/>
              <a:buFont typeface="Wingdings" panose="05000000000000000000" pitchFamily="2" charset="2"/>
              <a:buChar char="l"/>
              <a:tabLst>
                <a:tab pos="47999" algn="l"/>
              </a:tabLst>
            </a:pPr>
            <a:r>
              <a:rPr lang="en-US" altLang="zh-CN" sz="1400" dirty="0" err="1">
                <a:solidFill>
                  <a:prstClr val="white"/>
                </a:solidFill>
                <a:latin typeface="微软雅黑 Light" pitchFamily="34" charset="-122"/>
                <a:ea typeface="微软雅黑 Light" pitchFamily="34" charset="-122"/>
                <a:sym typeface="宋体" panose="02010600030101010101" pitchFamily="2" charset="-122"/>
              </a:rPr>
              <a:t>设备查询</a:t>
            </a:r>
            <a:r>
              <a:rPr lang="zh-CN" altLang="en-US" sz="1400" dirty="0">
                <a:solidFill>
                  <a:prstClr val="white"/>
                </a:solidFill>
                <a:latin typeface="微软雅黑 Light" pitchFamily="34" charset="-122"/>
                <a:ea typeface="微软雅黑 Light" pitchFamily="34" charset="-122"/>
                <a:sym typeface="宋体" panose="02010600030101010101" pitchFamily="2" charset="-122"/>
              </a:rPr>
              <a:t>、信息维护；</a:t>
            </a:r>
          </a:p>
          <a:p>
            <a:pPr marL="380990" indent="-380990" algn="just" defTabSz="1625439">
              <a:lnSpc>
                <a:spcPct val="200000"/>
              </a:lnSpc>
              <a:spcBef>
                <a:spcPct val="0"/>
              </a:spcBef>
              <a:buSzPct val="81000"/>
              <a:buFont typeface="Wingdings" panose="05000000000000000000" pitchFamily="2" charset="2"/>
              <a:buChar char="l"/>
              <a:tabLst>
                <a:tab pos="47999" algn="l"/>
              </a:tabLst>
            </a:pPr>
            <a:r>
              <a:rPr lang="zh-CN" altLang="en-US" sz="1400" dirty="0">
                <a:solidFill>
                  <a:prstClr val="white"/>
                </a:solidFill>
                <a:latin typeface="微软雅黑 Light" pitchFamily="34" charset="-122"/>
                <a:ea typeface="微软雅黑 Light" pitchFamily="34" charset="-122"/>
                <a:sym typeface="宋体" panose="02010600030101010101" pitchFamily="2" charset="-122"/>
              </a:rPr>
              <a:t>安防可视域全局单点浏览、分析；</a:t>
            </a:r>
          </a:p>
          <a:p>
            <a:pPr marL="380990" indent="-380990" algn="just" defTabSz="1625439">
              <a:lnSpc>
                <a:spcPct val="200000"/>
              </a:lnSpc>
              <a:spcBef>
                <a:spcPct val="0"/>
              </a:spcBef>
              <a:buSzPct val="81000"/>
              <a:buFont typeface="Wingdings" panose="05000000000000000000" pitchFamily="2" charset="2"/>
              <a:buChar char="l"/>
              <a:tabLst>
                <a:tab pos="47999" algn="l"/>
              </a:tabLst>
            </a:pPr>
            <a:r>
              <a:rPr lang="en-US" altLang="zh-CN" sz="1400" dirty="0" err="1">
                <a:solidFill>
                  <a:prstClr val="white"/>
                </a:solidFill>
                <a:latin typeface="微软雅黑 Light" pitchFamily="34" charset="-122"/>
                <a:ea typeface="微软雅黑 Light" pitchFamily="34" charset="-122"/>
                <a:sym typeface="宋体" panose="02010600030101010101" pitchFamily="2" charset="-122"/>
              </a:rPr>
              <a:t>校园综合指挥监控中心</a:t>
            </a:r>
            <a:r>
              <a:rPr lang="zh-CN" altLang="en-US" sz="1400" dirty="0">
                <a:solidFill>
                  <a:prstClr val="white"/>
                </a:solidFill>
                <a:latin typeface="微软雅黑 Light" pitchFamily="34" charset="-122"/>
                <a:ea typeface="微软雅黑 Light" pitchFamily="34" charset="-122"/>
                <a:sym typeface="宋体" panose="02010600030101010101" pitchFamily="2" charset="-122"/>
              </a:rPr>
              <a:t>；</a:t>
            </a:r>
          </a:p>
          <a:p>
            <a:pPr marL="380990" indent="-380990" algn="just" defTabSz="1625439">
              <a:lnSpc>
                <a:spcPct val="200000"/>
              </a:lnSpc>
              <a:spcBef>
                <a:spcPct val="0"/>
              </a:spcBef>
              <a:buSzPct val="81000"/>
              <a:buFont typeface="Wingdings" panose="05000000000000000000" pitchFamily="2" charset="2"/>
              <a:buChar char="l"/>
              <a:tabLst>
                <a:tab pos="47999" algn="l"/>
              </a:tabLst>
            </a:pPr>
            <a:r>
              <a:rPr lang="zh-CN" altLang="en-US" sz="1400" dirty="0">
                <a:solidFill>
                  <a:prstClr val="white"/>
                </a:solidFill>
                <a:latin typeface="微软雅黑 Light" pitchFamily="34" charset="-122"/>
                <a:ea typeface="微软雅黑 Light" pitchFamily="34" charset="-122"/>
                <a:sym typeface="宋体" panose="02010600030101010101" pitchFamily="2" charset="-122"/>
              </a:rPr>
              <a:t>安防、消防联动报警；</a:t>
            </a:r>
          </a:p>
          <a:p>
            <a:pPr marL="380990" indent="-380990" algn="just" defTabSz="1625439">
              <a:lnSpc>
                <a:spcPct val="200000"/>
              </a:lnSpc>
              <a:spcBef>
                <a:spcPct val="0"/>
              </a:spcBef>
              <a:buSzPct val="81000"/>
              <a:buFont typeface="Wingdings" panose="05000000000000000000" pitchFamily="2" charset="2"/>
              <a:buChar char="l"/>
              <a:tabLst>
                <a:tab pos="47999" algn="l"/>
              </a:tabLst>
            </a:pPr>
            <a:r>
              <a:rPr lang="zh-CN" altLang="en-US" sz="1400" dirty="0">
                <a:solidFill>
                  <a:prstClr val="white"/>
                </a:solidFill>
                <a:latin typeface="微软雅黑 Light" pitchFamily="34" charset="-122"/>
                <a:ea typeface="微软雅黑 Light" pitchFamily="34" charset="-122"/>
                <a:sym typeface="宋体" panose="02010600030101010101" pitchFamily="2" charset="-122"/>
              </a:rPr>
              <a:t>消防喷淋地下管网数据采集、管理、分析。</a:t>
            </a:r>
          </a:p>
        </p:txBody>
      </p:sp>
      <p:cxnSp>
        <p:nvCxnSpPr>
          <p:cNvPr id="34" name="Straight Connector 18">
            <a:extLst>
              <a:ext uri="{FF2B5EF4-FFF2-40B4-BE49-F238E27FC236}">
                <a16:creationId xmlns:a16="http://schemas.microsoft.com/office/drawing/2014/main" id="{D229D41F-F733-4D60-8C0E-427A8F00E89B}"/>
              </a:ext>
            </a:extLst>
          </p:cNvPr>
          <p:cNvCxnSpPr>
            <a:cxnSpLocks/>
          </p:cNvCxnSpPr>
          <p:nvPr/>
        </p:nvCxnSpPr>
        <p:spPr>
          <a:xfrm>
            <a:off x="574858" y="1866047"/>
            <a:ext cx="3216887" cy="0"/>
          </a:xfrm>
          <a:prstGeom prst="line">
            <a:avLst/>
          </a:prstGeom>
          <a:ln w="19050">
            <a:solidFill>
              <a:srgbClr val="E4E4E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49155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pic>
        <p:nvPicPr>
          <p:cNvPr id="2" name="DH 教育 校园AR全景可视化指挥系统（温州商学院）3">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4483750" y="1573958"/>
            <a:ext cx="7491847" cy="4523076"/>
          </a:xfrm>
          <a:prstGeom prst="rect">
            <a:avLst/>
          </a:prstGeom>
        </p:spPr>
      </p:pic>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en-US" altLang="zh-CN" sz="2400" spc="133" dirty="0">
                <a:solidFill>
                  <a:prstClr val="white"/>
                </a:solidFill>
                <a:latin typeface="微软雅黑" panose="020B0503020204020204" pitchFamily="34" charset="-122"/>
                <a:ea typeface="微软雅黑" panose="020B0503020204020204" pitchFamily="34" charset="-122"/>
                <a:cs typeface="Microsoft YaHei" charset="-122"/>
              </a:rPr>
              <a:t>AR</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云景可视化指挥系统</a:t>
            </a:r>
            <a:endParaRPr lang="en-US" altLang="zh-CN" sz="2400" kern="1600" dirty="0">
              <a:solidFill>
                <a:prstClr val="white"/>
              </a:solidFill>
              <a:latin typeface="微软雅黑" panose="020B0503020204020204" pitchFamily="34" charset="-122"/>
              <a:ea typeface="微软雅黑" panose="020B0503020204020204" pitchFamily="34" charset="-122"/>
            </a:endParaRPr>
          </a:p>
        </p:txBody>
      </p:sp>
      <p:sp>
        <p:nvSpPr>
          <p:cNvPr id="27" name="矩形 26">
            <a:extLst>
              <a:ext uri="{FF2B5EF4-FFF2-40B4-BE49-F238E27FC236}">
                <a16:creationId xmlns:a16="http://schemas.microsoft.com/office/drawing/2014/main" id="{AE2FBC07-63A1-49F7-B5DB-CDA9A81C3C90}"/>
              </a:ext>
            </a:extLst>
          </p:cNvPr>
          <p:cNvSpPr/>
          <p:nvPr/>
        </p:nvSpPr>
        <p:spPr>
          <a:xfrm>
            <a:off x="399393" y="2873623"/>
            <a:ext cx="3971009" cy="1362552"/>
          </a:xfrm>
          <a:prstGeom prst="rect">
            <a:avLst/>
          </a:prstGeom>
        </p:spPr>
        <p:txBody>
          <a:bodyPr wrap="square">
            <a:spAutoFit/>
          </a:bodyPr>
          <a:lstStyle/>
          <a:p>
            <a:pPr defTabSz="1219110" eaLnBrk="0" fontAlgn="base" hangingPunct="0">
              <a:spcBef>
                <a:spcPct val="0"/>
              </a:spcBef>
              <a:spcAft>
                <a:spcPct val="0"/>
              </a:spcAft>
            </a:pPr>
            <a:endParaRPr lang="en-US" altLang="zh-CN" sz="1333" dirty="0">
              <a:solidFill>
                <a:prstClr val="white"/>
              </a:solidFill>
              <a:latin typeface="微软雅黑" panose="020B0503020204020204" pitchFamily="34" charset="-122"/>
              <a:ea typeface="微软雅黑" panose="020B0503020204020204" pitchFamily="34" charset="-122"/>
            </a:endParaRPr>
          </a:p>
          <a:p>
            <a:pPr defTabSz="1219110" eaLnBrk="0" fontAlgn="base" hangingPunct="0">
              <a:lnSpc>
                <a:spcPct val="114000"/>
              </a:lnSpc>
              <a:spcBef>
                <a:spcPct val="0"/>
              </a:spcBef>
              <a:spcAft>
                <a:spcPct val="0"/>
              </a:spcAft>
            </a:pPr>
            <a:r>
              <a:rPr lang="zh-CN" altLang="en-US" sz="1333" dirty="0">
                <a:solidFill>
                  <a:prstClr val="white"/>
                </a:solidFill>
                <a:latin typeface="微软雅黑" panose="020B0503020204020204" pitchFamily="34" charset="-122"/>
                <a:ea typeface="微软雅黑" panose="020B0503020204020204" pitchFamily="34" charset="-122"/>
              </a:rPr>
              <a:t>     </a:t>
            </a:r>
            <a:r>
              <a:rPr lang="zh-CN" altLang="en-US" sz="1200" dirty="0">
                <a:solidFill>
                  <a:prstClr val="white"/>
                </a:solidFill>
                <a:latin typeface="微软雅黑" panose="020B0503020204020204" pitchFamily="34" charset="-122"/>
                <a:ea typeface="微软雅黑" panose="020B0503020204020204" pitchFamily="34" charset="-122"/>
              </a:rPr>
              <a:t>大华</a:t>
            </a:r>
            <a:r>
              <a:rPr lang="en-US" altLang="zh-CN" sz="1200" dirty="0">
                <a:solidFill>
                  <a:prstClr val="white"/>
                </a:solidFill>
                <a:latin typeface="微软雅黑" panose="020B0503020204020204" pitchFamily="34" charset="-122"/>
                <a:ea typeface="微软雅黑" panose="020B0503020204020204" pitchFamily="34" charset="-122"/>
              </a:rPr>
              <a:t>AR</a:t>
            </a:r>
            <a:r>
              <a:rPr lang="zh-CN" altLang="en-US" sz="1200" dirty="0">
                <a:solidFill>
                  <a:prstClr val="white"/>
                </a:solidFill>
                <a:latin typeface="微软雅黑" panose="020B0503020204020204" pitchFamily="34" charset="-122"/>
                <a:ea typeface="微软雅黑" panose="020B0503020204020204" pitchFamily="34" charset="-122"/>
              </a:rPr>
              <a:t>云景解决方案，利用最新的全景、</a:t>
            </a:r>
            <a:r>
              <a:rPr lang="en-US" altLang="zh-CN" sz="1200" dirty="0">
                <a:solidFill>
                  <a:prstClr val="white"/>
                </a:solidFill>
                <a:latin typeface="微软雅黑" panose="020B0503020204020204" pitchFamily="34" charset="-122"/>
                <a:ea typeface="微软雅黑" panose="020B0503020204020204" pitchFamily="34" charset="-122"/>
              </a:rPr>
              <a:t>AR</a:t>
            </a:r>
            <a:r>
              <a:rPr lang="zh-CN" altLang="en-US" sz="1200" dirty="0">
                <a:solidFill>
                  <a:prstClr val="white"/>
                </a:solidFill>
                <a:latin typeface="微软雅黑" panose="020B0503020204020204" pitchFamily="34" charset="-122"/>
                <a:ea typeface="微软雅黑" panose="020B0503020204020204" pitchFamily="34" charset="-122"/>
              </a:rPr>
              <a:t>等先进技术，实现对校园大场景的可视化、立体化、全方位的监控和管理。</a:t>
            </a:r>
          </a:p>
          <a:p>
            <a:pPr defTabSz="1219110" eaLnBrk="0" fontAlgn="base" hangingPunct="0">
              <a:spcBef>
                <a:spcPct val="0"/>
              </a:spcBef>
              <a:spcAft>
                <a:spcPct val="0"/>
              </a:spcAft>
            </a:pPr>
            <a:endParaRPr lang="en-US" altLang="zh-CN" sz="1333" dirty="0">
              <a:solidFill>
                <a:prstClr val="white"/>
              </a:solidFill>
              <a:latin typeface="微软雅黑" panose="020B0503020204020204" pitchFamily="34" charset="-122"/>
              <a:ea typeface="微软雅黑" panose="020B0503020204020204" pitchFamily="34" charset="-122"/>
            </a:endParaRPr>
          </a:p>
          <a:p>
            <a:pPr defTabSz="1219110" eaLnBrk="0" fontAlgn="base" hangingPunct="0">
              <a:spcBef>
                <a:spcPct val="0"/>
              </a:spcBef>
              <a:spcAft>
                <a:spcPct val="0"/>
              </a:spcAft>
            </a:pPr>
            <a:endParaRPr lang="en-US" altLang="zh-CN" sz="1333" dirty="0">
              <a:solidFill>
                <a:prstClr val="white"/>
              </a:solidFill>
              <a:latin typeface="微软雅黑" panose="020B0503020204020204" pitchFamily="34" charset="-122"/>
              <a:ea typeface="微软雅黑" panose="020B0503020204020204" pitchFamily="34" charset="-122"/>
            </a:endParaRPr>
          </a:p>
        </p:txBody>
      </p:sp>
      <p:sp>
        <p:nvSpPr>
          <p:cNvPr id="29" name="矩形 28"/>
          <p:cNvSpPr/>
          <p:nvPr/>
        </p:nvSpPr>
        <p:spPr>
          <a:xfrm>
            <a:off x="305449" y="4202104"/>
            <a:ext cx="3961751" cy="2166917"/>
          </a:xfrm>
          <a:prstGeom prst="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46" indent="-171446" defTabSz="912791" eaLnBrk="0" fontAlgn="base" hangingPunct="0">
              <a:lnSpc>
                <a:spcPct val="150000"/>
              </a:lnSpc>
              <a:spcBef>
                <a:spcPct val="0"/>
              </a:spcBef>
              <a:spcAft>
                <a:spcPct val="0"/>
              </a:spcAft>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可视化指挥</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先进的</a:t>
            </a:r>
            <a:r>
              <a:rPr lang="en-US" altLang="zh-CN" sz="1200" dirty="0">
                <a:solidFill>
                  <a:prstClr val="white"/>
                </a:solidFill>
                <a:latin typeface="微软雅黑" panose="020B0503020204020204" pitchFamily="34" charset="-122"/>
                <a:ea typeface="微软雅黑" panose="020B0503020204020204" pitchFamily="34" charset="-122"/>
              </a:rPr>
              <a:t>AR</a:t>
            </a:r>
            <a:r>
              <a:rPr lang="zh-CN" altLang="en-US" sz="1200" dirty="0">
                <a:solidFill>
                  <a:prstClr val="white"/>
                </a:solidFill>
                <a:latin typeface="微软雅黑" panose="020B0503020204020204" pitchFamily="34" charset="-122"/>
                <a:ea typeface="微软雅黑" panose="020B0503020204020204" pitchFamily="34" charset="-122"/>
              </a:rPr>
              <a:t>技术，在现实视频上叠加标签，用户可根据实际场景，自由切换相应视频</a:t>
            </a:r>
            <a:endParaRPr lang="en-US" altLang="zh-CN" sz="1200" dirty="0">
              <a:solidFill>
                <a:prstClr val="white"/>
              </a:solidFill>
              <a:latin typeface="微软雅黑" panose="020B0503020204020204" pitchFamily="34" charset="-122"/>
              <a:ea typeface="微软雅黑" panose="020B0503020204020204" pitchFamily="34" charset="-122"/>
            </a:endParaRPr>
          </a:p>
          <a:p>
            <a:pPr marL="228594" indent="-228594" defTabSz="912791" eaLnBrk="0" fontAlgn="base" hangingPunct="0">
              <a:lnSpc>
                <a:spcPct val="150000"/>
              </a:lnSpc>
              <a:spcBef>
                <a:spcPct val="0"/>
              </a:spcBef>
              <a:spcAft>
                <a:spcPct val="0"/>
              </a:spcAft>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全景掌控</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全景监控解决视频监控盲区，实现校园</a:t>
            </a:r>
            <a:r>
              <a:rPr lang="zh-CN" altLang="en-US" sz="1333" dirty="0">
                <a:solidFill>
                  <a:prstClr val="white"/>
                </a:solidFill>
                <a:latin typeface="微软雅黑" panose="020B0503020204020204" pitchFamily="34" charset="-122"/>
                <a:ea typeface="微软雅黑" panose="020B0503020204020204" pitchFamily="34" charset="-122"/>
              </a:rPr>
              <a:t>全方位立体化管理，</a:t>
            </a:r>
            <a:r>
              <a:rPr lang="zh-CN" altLang="en-US" sz="1200" dirty="0">
                <a:solidFill>
                  <a:prstClr val="white"/>
                </a:solidFill>
                <a:latin typeface="微软雅黑" panose="020B0503020204020204" pitchFamily="34" charset="-122"/>
                <a:ea typeface="微软雅黑" panose="020B0503020204020204" pitchFamily="34" charset="-122"/>
              </a:rPr>
              <a:t>提升用户体验和工作效率，为校园安全提供有效的技术保障</a:t>
            </a:r>
          </a:p>
        </p:txBody>
      </p:sp>
      <p:cxnSp>
        <p:nvCxnSpPr>
          <p:cNvPr id="30" name="直接连接符 29"/>
          <p:cNvCxnSpPr/>
          <p:nvPr/>
        </p:nvCxnSpPr>
        <p:spPr>
          <a:xfrm flipH="1" flipV="1">
            <a:off x="564185" y="4230287"/>
            <a:ext cx="3532686" cy="5888"/>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31" name="Freeform 6"/>
          <p:cNvSpPr>
            <a:spLocks/>
          </p:cNvSpPr>
          <p:nvPr/>
        </p:nvSpPr>
        <p:spPr bwMode="auto">
          <a:xfrm>
            <a:off x="399397" y="3887652"/>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pic>
        <p:nvPicPr>
          <p:cNvPr id="28" name="docx_img_ 2" descr="docx Picture"/>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11001346" y="1241376"/>
            <a:ext cx="1087599" cy="1114657"/>
          </a:xfrm>
          <a:prstGeom prst="rect">
            <a:avLst/>
          </a:prstGeom>
        </p:spPr>
      </p:pic>
      <p:pic>
        <p:nvPicPr>
          <p:cNvPr id="32"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0528" y="1338377"/>
            <a:ext cx="3780000" cy="16224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58401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08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kern="1600" dirty="0">
                <a:solidFill>
                  <a:prstClr val="white"/>
                </a:solidFill>
                <a:latin typeface="微软雅黑" panose="020B0503020204020204" pitchFamily="34" charset="-122"/>
                <a:ea typeface="微软雅黑" panose="020B0503020204020204" pitchFamily="34" charset="-122"/>
              </a:rPr>
              <a:t>校园重点</a:t>
            </a:r>
            <a:r>
              <a:rPr lang="zh-CN" altLang="en-US" sz="2400" kern="1600" dirty="0" smtClean="0">
                <a:solidFill>
                  <a:prstClr val="white"/>
                </a:solidFill>
                <a:latin typeface="微软雅黑" panose="020B0503020204020204" pitchFamily="34" charset="-122"/>
                <a:ea typeface="微软雅黑" panose="020B0503020204020204" pitchFamily="34" charset="-122"/>
              </a:rPr>
              <a:t>区域</a:t>
            </a:r>
            <a:r>
              <a:rPr lang="en-US" altLang="zh-CN" sz="2400" kern="1600" dirty="0" smtClean="0">
                <a:solidFill>
                  <a:prstClr val="white"/>
                </a:solidFill>
                <a:latin typeface="微软雅黑" panose="020B0503020204020204" pitchFamily="34" charset="-122"/>
                <a:ea typeface="微软雅黑" panose="020B0503020204020204" pitchFamily="34" charset="-122"/>
              </a:rPr>
              <a:t>-</a:t>
            </a:r>
            <a:r>
              <a:rPr lang="zh-CN" altLang="en-US" sz="2400" kern="1600" dirty="0" smtClean="0">
                <a:solidFill>
                  <a:prstClr val="white"/>
                </a:solidFill>
                <a:latin typeface="微软雅黑" panose="020B0503020204020204" pitchFamily="34" charset="-122"/>
                <a:ea typeface="微软雅黑" panose="020B0503020204020204" pitchFamily="34" charset="-122"/>
              </a:rPr>
              <a:t>大场景</a:t>
            </a:r>
            <a:endParaRPr lang="en-US" altLang="zh-CN" sz="2400" kern="1600" dirty="0">
              <a:solidFill>
                <a:prstClr val="white"/>
              </a:solidFill>
              <a:latin typeface="微软雅黑" panose="020B0503020204020204" pitchFamily="34" charset="-122"/>
              <a:ea typeface="微软雅黑" panose="020B0503020204020204" pitchFamily="34" charset="-122"/>
            </a:endParaRPr>
          </a:p>
        </p:txBody>
      </p:sp>
      <p:sp>
        <p:nvSpPr>
          <p:cNvPr id="26" name="矩形 25"/>
          <p:cNvSpPr/>
          <p:nvPr/>
        </p:nvSpPr>
        <p:spPr>
          <a:xfrm>
            <a:off x="367447" y="3072635"/>
            <a:ext cx="3974647" cy="1077026"/>
          </a:xfrm>
          <a:prstGeom prst="rect">
            <a:avLst/>
          </a:prstGeom>
        </p:spPr>
        <p:txBody>
          <a:bodyPr wrap="square">
            <a:spAutoFit/>
          </a:bodyPr>
          <a:lstStyle/>
          <a:p>
            <a:pPr defTabSz="912791" eaLnBrk="0" fontAlgn="base" hangingPunct="0">
              <a:spcBef>
                <a:spcPct val="0"/>
              </a:spcBef>
              <a:spcAft>
                <a:spcPct val="0"/>
              </a:spcAft>
              <a:buClr>
                <a:srgbClr val="49B4BC"/>
              </a:buClr>
            </a:pPr>
            <a:r>
              <a:rPr lang="zh-CN" altLang="en-US" sz="1333" dirty="0">
                <a:solidFill>
                  <a:prstClr val="white"/>
                </a:solidFill>
                <a:latin typeface="微软雅黑" panose="020B0503020204020204" pitchFamily="34" charset="-122"/>
                <a:ea typeface="微软雅黑" panose="020B0503020204020204" pitchFamily="34" charset="-122"/>
              </a:rPr>
              <a:t>校园周边暴力事件发生，</a:t>
            </a:r>
            <a:r>
              <a:rPr lang="en-US" altLang="zh-CN" sz="1333" dirty="0">
                <a:solidFill>
                  <a:prstClr val="white"/>
                </a:solidFill>
                <a:latin typeface="微软雅黑" panose="020B0503020204020204" pitchFamily="34" charset="-122"/>
                <a:ea typeface="微软雅黑" panose="020B0503020204020204" pitchFamily="34" charset="-122"/>
              </a:rPr>
              <a:t> </a:t>
            </a:r>
            <a:r>
              <a:rPr lang="zh-CN" altLang="en-US" sz="1333" dirty="0">
                <a:solidFill>
                  <a:prstClr val="white"/>
                </a:solidFill>
                <a:latin typeface="微软雅黑" panose="020B0503020204020204" pitchFamily="34" charset="-122"/>
                <a:ea typeface="微软雅黑" panose="020B0503020204020204" pitchFamily="34" charset="-122"/>
              </a:rPr>
              <a:t>严重威胁师生的人身安全，校外欺凌现象时也时有发生，扰乱了校园周边环境和谐稳定的秩序。</a:t>
            </a:r>
            <a:endParaRPr lang="en-US" altLang="zh-CN" sz="1333" dirty="0">
              <a:solidFill>
                <a:prstClr val="white"/>
              </a:solidFill>
              <a:latin typeface="微软雅黑" panose="020B0503020204020204" pitchFamily="34" charset="-122"/>
              <a:ea typeface="微软雅黑" panose="020B0503020204020204" pitchFamily="34" charset="-122"/>
            </a:endParaRPr>
          </a:p>
          <a:p>
            <a:pPr marL="171446" indent="-171446" defTabSz="912791" eaLnBrk="0" fontAlgn="base" hangingPunct="0">
              <a:spcBef>
                <a:spcPct val="0"/>
              </a:spcBef>
              <a:spcAft>
                <a:spcPct val="0"/>
              </a:spcAft>
              <a:buClr>
                <a:srgbClr val="49B4BC"/>
              </a:buClr>
              <a:buFont typeface="Wingdings" panose="05000000000000000000" pitchFamily="2" charset="2"/>
              <a:buChar char="l"/>
            </a:pPr>
            <a:endParaRPr lang="en-US" altLang="zh-CN" sz="2400" dirty="0">
              <a:solidFill>
                <a:prstClr val="white"/>
              </a:solidFill>
              <a:latin typeface="微软雅黑" panose="020B0503020204020204" pitchFamily="34" charset="-122"/>
              <a:ea typeface="微软雅黑" panose="020B0503020204020204" pitchFamily="34" charset="-122"/>
            </a:endParaRPr>
          </a:p>
        </p:txBody>
      </p:sp>
      <p:sp>
        <p:nvSpPr>
          <p:cNvPr id="29" name="Freeform 21"/>
          <p:cNvSpPr>
            <a:spLocks noEditPoints="1"/>
          </p:cNvSpPr>
          <p:nvPr/>
        </p:nvSpPr>
        <p:spPr bwMode="auto">
          <a:xfrm>
            <a:off x="5933493" y="1727495"/>
            <a:ext cx="277521" cy="363989"/>
          </a:xfrm>
          <a:custGeom>
            <a:avLst/>
            <a:gdLst>
              <a:gd name="T0" fmla="*/ 53 w 139"/>
              <a:gd name="T1" fmla="*/ 57 h 110"/>
              <a:gd name="T2" fmla="*/ 58 w 139"/>
              <a:gd name="T3" fmla="*/ 68 h 110"/>
              <a:gd name="T4" fmla="*/ 49 w 139"/>
              <a:gd name="T5" fmla="*/ 53 h 110"/>
              <a:gd name="T6" fmla="*/ 43 w 139"/>
              <a:gd name="T7" fmla="*/ 68 h 110"/>
              <a:gd name="T8" fmla="*/ 49 w 139"/>
              <a:gd name="T9" fmla="*/ 53 h 110"/>
              <a:gd name="T10" fmla="*/ 25 w 139"/>
              <a:gd name="T11" fmla="*/ 49 h 110"/>
              <a:gd name="T12" fmla="*/ 30 w 139"/>
              <a:gd name="T13" fmla="*/ 68 h 110"/>
              <a:gd name="T14" fmla="*/ 40 w 139"/>
              <a:gd name="T15" fmla="*/ 46 h 110"/>
              <a:gd name="T16" fmla="*/ 34 w 139"/>
              <a:gd name="T17" fmla="*/ 68 h 110"/>
              <a:gd name="T18" fmla="*/ 40 w 139"/>
              <a:gd name="T19" fmla="*/ 46 h 110"/>
              <a:gd name="T20" fmla="*/ 62 w 139"/>
              <a:gd name="T21" fmla="*/ 36 h 110"/>
              <a:gd name="T22" fmla="*/ 68 w 139"/>
              <a:gd name="T23" fmla="*/ 68 h 110"/>
              <a:gd name="T24" fmla="*/ 10 w 139"/>
              <a:gd name="T25" fmla="*/ 80 h 110"/>
              <a:gd name="T26" fmla="*/ 83 w 139"/>
              <a:gd name="T27" fmla="*/ 28 h 110"/>
              <a:gd name="T28" fmla="*/ 10 w 139"/>
              <a:gd name="T29" fmla="*/ 80 h 110"/>
              <a:gd name="T30" fmla="*/ 98 w 139"/>
              <a:gd name="T31" fmla="*/ 10 h 110"/>
              <a:gd name="T32" fmla="*/ 130 w 139"/>
              <a:gd name="T33" fmla="*/ 21 h 110"/>
              <a:gd name="T34" fmla="*/ 105 w 139"/>
              <a:gd name="T35" fmla="*/ 30 h 110"/>
              <a:gd name="T36" fmla="*/ 130 w 139"/>
              <a:gd name="T37" fmla="*/ 38 h 110"/>
              <a:gd name="T38" fmla="*/ 105 w 139"/>
              <a:gd name="T39" fmla="*/ 47 h 110"/>
              <a:gd name="T40" fmla="*/ 130 w 139"/>
              <a:gd name="T41" fmla="*/ 100 h 110"/>
              <a:gd name="T42" fmla="*/ 139 w 139"/>
              <a:gd name="T43" fmla="*/ 0 h 110"/>
              <a:gd name="T44" fmla="*/ 88 w 139"/>
              <a:gd name="T45" fmla="*/ 6 h 110"/>
              <a:gd name="T46" fmla="*/ 86 w 139"/>
              <a:gd name="T47" fmla="*/ 17 h 110"/>
              <a:gd name="T48" fmla="*/ 0 w 139"/>
              <a:gd name="T49" fmla="*/ 17 h 110"/>
              <a:gd name="T50" fmla="*/ 0 w 139"/>
              <a:gd name="T51" fmla="*/ 83 h 110"/>
              <a:gd name="T52" fmla="*/ 6 w 139"/>
              <a:gd name="T53" fmla="*/ 89 h 110"/>
              <a:gd name="T54" fmla="*/ 30 w 139"/>
              <a:gd name="T55" fmla="*/ 102 h 110"/>
              <a:gd name="T56" fmla="*/ 21 w 139"/>
              <a:gd name="T57" fmla="*/ 110 h 110"/>
              <a:gd name="T58" fmla="*/ 68 w 139"/>
              <a:gd name="T59" fmla="*/ 102 h 110"/>
              <a:gd name="T60" fmla="*/ 60 w 139"/>
              <a:gd name="T61" fmla="*/ 89 h 110"/>
              <a:gd name="T62" fmla="*/ 88 w 139"/>
              <a:gd name="T63" fmla="*/ 89 h 110"/>
              <a:gd name="T64" fmla="*/ 88 w 139"/>
              <a:gd name="T65" fmla="*/ 110 h 110"/>
              <a:gd name="T66" fmla="*/ 133 w 139"/>
              <a:gd name="T67" fmla="*/ 110 h 110"/>
              <a:gd name="T68" fmla="*/ 139 w 139"/>
              <a:gd name="T69" fmla="*/ 0 h 11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39" h="110">
                <a:moveTo>
                  <a:pt x="58" y="57"/>
                </a:moveTo>
                <a:lnTo>
                  <a:pt x="53" y="57"/>
                </a:lnTo>
                <a:lnTo>
                  <a:pt x="53" y="68"/>
                </a:lnTo>
                <a:lnTo>
                  <a:pt x="58" y="68"/>
                </a:lnTo>
                <a:lnTo>
                  <a:pt x="58" y="57"/>
                </a:lnTo>
                <a:moveTo>
                  <a:pt x="49" y="53"/>
                </a:moveTo>
                <a:lnTo>
                  <a:pt x="43" y="53"/>
                </a:lnTo>
                <a:lnTo>
                  <a:pt x="43" y="68"/>
                </a:lnTo>
                <a:lnTo>
                  <a:pt x="49" y="68"/>
                </a:lnTo>
                <a:lnTo>
                  <a:pt x="49" y="53"/>
                </a:lnTo>
                <a:moveTo>
                  <a:pt x="30" y="49"/>
                </a:moveTo>
                <a:lnTo>
                  <a:pt x="25" y="49"/>
                </a:lnTo>
                <a:lnTo>
                  <a:pt x="25" y="68"/>
                </a:lnTo>
                <a:lnTo>
                  <a:pt x="30" y="68"/>
                </a:lnTo>
                <a:lnTo>
                  <a:pt x="30" y="49"/>
                </a:lnTo>
                <a:moveTo>
                  <a:pt x="40" y="46"/>
                </a:moveTo>
                <a:lnTo>
                  <a:pt x="34" y="46"/>
                </a:lnTo>
                <a:lnTo>
                  <a:pt x="34" y="68"/>
                </a:lnTo>
                <a:lnTo>
                  <a:pt x="40" y="68"/>
                </a:lnTo>
                <a:lnTo>
                  <a:pt x="40" y="46"/>
                </a:lnTo>
                <a:moveTo>
                  <a:pt x="68" y="36"/>
                </a:moveTo>
                <a:lnTo>
                  <a:pt x="62" y="36"/>
                </a:lnTo>
                <a:lnTo>
                  <a:pt x="62" y="68"/>
                </a:lnTo>
                <a:lnTo>
                  <a:pt x="68" y="68"/>
                </a:lnTo>
                <a:lnTo>
                  <a:pt x="68" y="36"/>
                </a:lnTo>
                <a:moveTo>
                  <a:pt x="10" y="80"/>
                </a:moveTo>
                <a:lnTo>
                  <a:pt x="10" y="28"/>
                </a:lnTo>
                <a:lnTo>
                  <a:pt x="83" y="28"/>
                </a:lnTo>
                <a:lnTo>
                  <a:pt x="83" y="80"/>
                </a:lnTo>
                <a:lnTo>
                  <a:pt x="10" y="80"/>
                </a:lnTo>
                <a:moveTo>
                  <a:pt x="98" y="100"/>
                </a:moveTo>
                <a:lnTo>
                  <a:pt x="98" y="10"/>
                </a:lnTo>
                <a:lnTo>
                  <a:pt x="130" y="10"/>
                </a:lnTo>
                <a:lnTo>
                  <a:pt x="130" y="21"/>
                </a:lnTo>
                <a:lnTo>
                  <a:pt x="105" y="21"/>
                </a:lnTo>
                <a:lnTo>
                  <a:pt x="105" y="30"/>
                </a:lnTo>
                <a:lnTo>
                  <a:pt x="130" y="30"/>
                </a:lnTo>
                <a:lnTo>
                  <a:pt x="130" y="38"/>
                </a:lnTo>
                <a:lnTo>
                  <a:pt x="105" y="38"/>
                </a:lnTo>
                <a:lnTo>
                  <a:pt x="105" y="47"/>
                </a:lnTo>
                <a:lnTo>
                  <a:pt x="130" y="47"/>
                </a:lnTo>
                <a:lnTo>
                  <a:pt x="130" y="100"/>
                </a:lnTo>
                <a:lnTo>
                  <a:pt x="98" y="100"/>
                </a:lnTo>
                <a:moveTo>
                  <a:pt x="139" y="0"/>
                </a:moveTo>
                <a:lnTo>
                  <a:pt x="88" y="0"/>
                </a:lnTo>
                <a:lnTo>
                  <a:pt x="88" y="6"/>
                </a:lnTo>
                <a:lnTo>
                  <a:pt x="88" y="17"/>
                </a:lnTo>
                <a:lnTo>
                  <a:pt x="86" y="17"/>
                </a:lnTo>
                <a:lnTo>
                  <a:pt x="6" y="17"/>
                </a:lnTo>
                <a:lnTo>
                  <a:pt x="0" y="17"/>
                </a:lnTo>
                <a:lnTo>
                  <a:pt x="0" y="23"/>
                </a:lnTo>
                <a:lnTo>
                  <a:pt x="0" y="83"/>
                </a:lnTo>
                <a:lnTo>
                  <a:pt x="0" y="89"/>
                </a:lnTo>
                <a:lnTo>
                  <a:pt x="6" y="89"/>
                </a:lnTo>
                <a:lnTo>
                  <a:pt x="30" y="89"/>
                </a:lnTo>
                <a:lnTo>
                  <a:pt x="30" y="102"/>
                </a:lnTo>
                <a:lnTo>
                  <a:pt x="21" y="102"/>
                </a:lnTo>
                <a:lnTo>
                  <a:pt x="21" y="110"/>
                </a:lnTo>
                <a:lnTo>
                  <a:pt x="68" y="110"/>
                </a:lnTo>
                <a:lnTo>
                  <a:pt x="68" y="102"/>
                </a:lnTo>
                <a:lnTo>
                  <a:pt x="60" y="102"/>
                </a:lnTo>
                <a:lnTo>
                  <a:pt x="60" y="89"/>
                </a:lnTo>
                <a:lnTo>
                  <a:pt x="86" y="89"/>
                </a:lnTo>
                <a:lnTo>
                  <a:pt x="88" y="89"/>
                </a:lnTo>
                <a:lnTo>
                  <a:pt x="88" y="104"/>
                </a:lnTo>
                <a:lnTo>
                  <a:pt x="88" y="110"/>
                </a:lnTo>
                <a:lnTo>
                  <a:pt x="94" y="110"/>
                </a:lnTo>
                <a:lnTo>
                  <a:pt x="133" y="110"/>
                </a:lnTo>
                <a:lnTo>
                  <a:pt x="139" y="110"/>
                </a:lnTo>
                <a:lnTo>
                  <a:pt x="13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defTabSz="912791" eaLnBrk="0" fontAlgn="base" hangingPunct="0">
              <a:spcBef>
                <a:spcPct val="0"/>
              </a:spcBef>
              <a:spcAft>
                <a:spcPct val="0"/>
              </a:spcAft>
            </a:pPr>
            <a:endParaRPr lang="zh-CN" altLang="en-US" sz="1200">
              <a:solidFill>
                <a:prstClr val="white"/>
              </a:solidFill>
              <a:latin typeface="微软雅黑" panose="020B0503020204020204" pitchFamily="34" charset="-122"/>
              <a:ea typeface="微软雅黑" panose="020B0503020204020204" pitchFamily="34" charset="-122"/>
            </a:endParaRPr>
          </a:p>
        </p:txBody>
      </p:sp>
      <p:pic>
        <p:nvPicPr>
          <p:cNvPr id="30" name="Picture 2" descr="C:\Users\25430\Desktop\新建文件夹 (3)\新建文件夹\qj_IPC_main_20171120141406.jpg"/>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825778" y="1872854"/>
            <a:ext cx="2880000" cy="1980000"/>
          </a:xfrm>
          <a:prstGeom prst="rect">
            <a:avLst/>
          </a:prstGeom>
          <a:effectLst/>
        </p:spPr>
      </p:pic>
      <p:pic>
        <p:nvPicPr>
          <p:cNvPr id="31" name="Picture 3" descr="C:\Users\25430\Desktop\新建文件夹 (3)\新建文件夹\qj_IP PTZ Camera_main_20171120141403.jpg"/>
          <p:cNvPicPr>
            <a:picLocks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23666" y="4549115"/>
            <a:ext cx="2880000" cy="1980000"/>
          </a:xfrm>
          <a:prstGeom prst="rect">
            <a:avLst/>
          </a:prstGeom>
          <a:effectLst/>
        </p:spPr>
      </p:pic>
      <p:sp>
        <p:nvSpPr>
          <p:cNvPr id="32" name="矩形 31"/>
          <p:cNvSpPr/>
          <p:nvPr/>
        </p:nvSpPr>
        <p:spPr>
          <a:xfrm>
            <a:off x="4828702" y="1245022"/>
            <a:ext cx="595035" cy="338554"/>
          </a:xfrm>
          <a:prstGeom prst="rect">
            <a:avLst/>
          </a:prstGeom>
        </p:spPr>
        <p:txBody>
          <a:bodyPr wrap="none">
            <a:spAutoFit/>
          </a:bodyPr>
          <a:lstStyle/>
          <a:p>
            <a:pPr defTabSz="912791"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全景</a:t>
            </a:r>
            <a:endParaRPr lang="zh-CN" altLang="en-US" sz="1600" b="1" dirty="0">
              <a:solidFill>
                <a:prstClr val="white"/>
              </a:solidFill>
              <a:latin typeface="Calibri" panose="020F0502020204030204" pitchFamily="34" charset="0"/>
              <a:ea typeface="宋体" panose="02010600030101010101" pitchFamily="2" charset="-122"/>
            </a:endParaRPr>
          </a:p>
        </p:txBody>
      </p:sp>
      <p:cxnSp>
        <p:nvCxnSpPr>
          <p:cNvPr id="33" name="直接连接符 32"/>
          <p:cNvCxnSpPr/>
          <p:nvPr/>
        </p:nvCxnSpPr>
        <p:spPr>
          <a:xfrm>
            <a:off x="4820626" y="1564612"/>
            <a:ext cx="287715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矩形 33"/>
          <p:cNvSpPr/>
          <p:nvPr/>
        </p:nvSpPr>
        <p:spPr>
          <a:xfrm>
            <a:off x="5092494" y="1554754"/>
            <a:ext cx="1803699" cy="256545"/>
          </a:xfrm>
          <a:prstGeom prst="rect">
            <a:avLst/>
          </a:prstGeom>
        </p:spPr>
        <p:txBody>
          <a:bodyPr wrap="none">
            <a:spAutoFit/>
          </a:bodyPr>
          <a:lstStyle/>
          <a:p>
            <a:pPr defTabSz="912791" eaLnBrk="0" fontAlgn="base" hangingPunct="0">
              <a:spcBef>
                <a:spcPct val="0"/>
              </a:spcBef>
              <a:spcAft>
                <a:spcPct val="0"/>
              </a:spcAft>
            </a:pPr>
            <a:r>
              <a:rPr lang="zh-CN" altLang="en-US" sz="1067" dirty="0">
                <a:solidFill>
                  <a:prstClr val="white"/>
                </a:solidFill>
                <a:latin typeface="微软雅黑" panose="020B0503020204020204" pitchFamily="34" charset="-122"/>
                <a:ea typeface="微软雅黑" panose="020B0503020204020204" pitchFamily="34" charset="-122"/>
              </a:rPr>
              <a:t>   大场景监控，多目标检测</a:t>
            </a:r>
            <a:endParaRPr lang="zh-CN" altLang="en-US" sz="1067" dirty="0">
              <a:solidFill>
                <a:prstClr val="white"/>
              </a:solidFill>
              <a:latin typeface="Calibri" panose="020F0502020204030204" pitchFamily="34" charset="0"/>
              <a:ea typeface="宋体" panose="02010600030101010101" pitchFamily="2" charset="-122"/>
            </a:endParaRPr>
          </a:p>
        </p:txBody>
      </p:sp>
      <p:cxnSp>
        <p:nvCxnSpPr>
          <p:cNvPr id="35" name="直接连接符 34"/>
          <p:cNvCxnSpPr/>
          <p:nvPr/>
        </p:nvCxnSpPr>
        <p:spPr>
          <a:xfrm>
            <a:off x="4820626" y="4261517"/>
            <a:ext cx="293233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6" name="矩形 35"/>
          <p:cNvSpPr/>
          <p:nvPr/>
        </p:nvSpPr>
        <p:spPr>
          <a:xfrm>
            <a:off x="5239228" y="4261518"/>
            <a:ext cx="2141320" cy="256545"/>
          </a:xfrm>
          <a:prstGeom prst="rect">
            <a:avLst/>
          </a:prstGeom>
        </p:spPr>
        <p:txBody>
          <a:bodyPr wrap="square">
            <a:spAutoFit/>
          </a:bodyPr>
          <a:lstStyle/>
          <a:p>
            <a:pPr defTabSz="912791" eaLnBrk="0" fontAlgn="base" hangingPunct="0">
              <a:spcBef>
                <a:spcPct val="0"/>
              </a:spcBef>
              <a:spcAft>
                <a:spcPct val="0"/>
              </a:spcAft>
            </a:pPr>
            <a:r>
              <a:rPr lang="zh-CN" altLang="en-US" sz="1067" dirty="0">
                <a:solidFill>
                  <a:prstClr val="white"/>
                </a:solidFill>
                <a:latin typeface="微软雅黑" panose="020B0503020204020204" pitchFamily="34" charset="-122"/>
                <a:ea typeface="微软雅黑" panose="020B0503020204020204" pitchFamily="34" charset="-122"/>
              </a:rPr>
              <a:t>细节跟踪，目标抓拍</a:t>
            </a:r>
            <a:endParaRPr lang="zh-CN" altLang="en-US" sz="1067" dirty="0">
              <a:solidFill>
                <a:prstClr val="white"/>
              </a:solidFill>
              <a:latin typeface="Calibri" panose="020F0502020204030204" pitchFamily="34" charset="0"/>
              <a:ea typeface="宋体" panose="02010600030101010101" pitchFamily="2" charset="-122"/>
            </a:endParaRPr>
          </a:p>
        </p:txBody>
      </p:sp>
      <p:sp>
        <p:nvSpPr>
          <p:cNvPr id="37" name="矩形 36"/>
          <p:cNvSpPr/>
          <p:nvPr/>
        </p:nvSpPr>
        <p:spPr>
          <a:xfrm>
            <a:off x="4820625" y="3943418"/>
            <a:ext cx="595035" cy="338554"/>
          </a:xfrm>
          <a:prstGeom prst="rect">
            <a:avLst/>
          </a:prstGeom>
        </p:spPr>
        <p:txBody>
          <a:bodyPr wrap="none">
            <a:spAutoFit/>
          </a:bodyPr>
          <a:lstStyle/>
          <a:p>
            <a:pPr defTabSz="912791"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细节</a:t>
            </a:r>
            <a:endParaRPr lang="zh-CN" altLang="en-US" sz="1600" b="1" dirty="0">
              <a:solidFill>
                <a:prstClr val="white"/>
              </a:solidFill>
              <a:latin typeface="Calibri" panose="020F0502020204030204" pitchFamily="34" charset="0"/>
              <a:ea typeface="宋体" panose="02010600030101010101" pitchFamily="2" charset="-122"/>
            </a:endParaRPr>
          </a:p>
        </p:txBody>
      </p:sp>
      <p:grpSp>
        <p:nvGrpSpPr>
          <p:cNvPr id="38" name="组合 37"/>
          <p:cNvGrpSpPr/>
          <p:nvPr/>
        </p:nvGrpSpPr>
        <p:grpSpPr>
          <a:xfrm>
            <a:off x="8692904" y="1840765"/>
            <a:ext cx="2911924" cy="2001948"/>
            <a:chOff x="8815576" y="2745238"/>
            <a:chExt cx="3235705" cy="2375581"/>
          </a:xfrm>
        </p:grpSpPr>
        <p:pic>
          <p:nvPicPr>
            <p:cNvPr id="46" name="图片 4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815576" y="2745238"/>
              <a:ext cx="3235705" cy="2375581"/>
            </a:xfrm>
            <a:prstGeom prst="rect">
              <a:avLst/>
            </a:prstGeom>
            <a:effectLst/>
          </p:spPr>
        </p:pic>
        <p:pic>
          <p:nvPicPr>
            <p:cNvPr id="47" name="Picture 4"/>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815576" y="2763534"/>
              <a:ext cx="937249" cy="2134597"/>
            </a:xfrm>
            <a:prstGeom prst="rect">
              <a:avLst/>
            </a:prstGeom>
            <a:effectLst/>
          </p:spPr>
        </p:pic>
        <p:pic>
          <p:nvPicPr>
            <p:cNvPr id="48" name="Picture 5"/>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0462403" y="3014498"/>
              <a:ext cx="1553995" cy="1583822"/>
            </a:xfrm>
            <a:prstGeom prst="rect">
              <a:avLst/>
            </a:prstGeom>
            <a:effectLst/>
          </p:spPr>
        </p:pic>
      </p:grpSp>
      <p:sp>
        <p:nvSpPr>
          <p:cNvPr id="39" name="矩形 38"/>
          <p:cNvSpPr/>
          <p:nvPr/>
        </p:nvSpPr>
        <p:spPr>
          <a:xfrm>
            <a:off x="8642866" y="1239802"/>
            <a:ext cx="1210588" cy="338554"/>
          </a:xfrm>
          <a:prstGeom prst="rect">
            <a:avLst/>
          </a:prstGeom>
        </p:spPr>
        <p:txBody>
          <a:bodyPr wrap="none">
            <a:spAutoFit/>
          </a:bodyPr>
          <a:lstStyle/>
          <a:p>
            <a:pPr defTabSz="912791"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视频结构化</a:t>
            </a:r>
            <a:endParaRPr lang="zh-CN" altLang="en-US" sz="1600" b="1" dirty="0">
              <a:solidFill>
                <a:prstClr val="white"/>
              </a:solidFill>
              <a:latin typeface="Calibri" panose="020F0502020204030204" pitchFamily="34" charset="0"/>
              <a:ea typeface="宋体" panose="02010600030101010101" pitchFamily="2" charset="-122"/>
            </a:endParaRPr>
          </a:p>
        </p:txBody>
      </p:sp>
      <p:cxnSp>
        <p:nvCxnSpPr>
          <p:cNvPr id="40" name="直接连接符 39"/>
          <p:cNvCxnSpPr/>
          <p:nvPr/>
        </p:nvCxnSpPr>
        <p:spPr>
          <a:xfrm>
            <a:off x="8552097" y="1564612"/>
            <a:ext cx="287715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1" name="矩形 40"/>
          <p:cNvSpPr/>
          <p:nvPr/>
        </p:nvSpPr>
        <p:spPr>
          <a:xfrm>
            <a:off x="9321778" y="1564251"/>
            <a:ext cx="1431802" cy="256545"/>
          </a:xfrm>
          <a:prstGeom prst="rect">
            <a:avLst/>
          </a:prstGeom>
        </p:spPr>
        <p:txBody>
          <a:bodyPr wrap="none">
            <a:spAutoFit/>
          </a:bodyPr>
          <a:lstStyle/>
          <a:p>
            <a:pPr defTabSz="912791" eaLnBrk="0" fontAlgn="base" hangingPunct="0">
              <a:spcBef>
                <a:spcPct val="0"/>
              </a:spcBef>
              <a:spcAft>
                <a:spcPct val="0"/>
              </a:spcAft>
            </a:pPr>
            <a:r>
              <a:rPr lang="zh-CN" altLang="en-US" sz="1067" dirty="0">
                <a:solidFill>
                  <a:prstClr val="white"/>
                </a:solidFill>
                <a:latin typeface="微软雅黑" panose="020B0503020204020204" pitchFamily="34" charset="-122"/>
                <a:ea typeface="微软雅黑" panose="020B0503020204020204" pitchFamily="34" charset="-122"/>
              </a:rPr>
              <a:t>   人体特征</a:t>
            </a:r>
            <a:r>
              <a:rPr lang="en-US" altLang="zh-CN" sz="1067" dirty="0">
                <a:solidFill>
                  <a:prstClr val="white"/>
                </a:solidFill>
                <a:latin typeface="微软雅黑" panose="020B0503020204020204" pitchFamily="34" charset="-122"/>
                <a:ea typeface="微软雅黑" panose="020B0503020204020204" pitchFamily="34" charset="-122"/>
              </a:rPr>
              <a:t>|</a:t>
            </a:r>
            <a:r>
              <a:rPr lang="zh-CN" altLang="en-US" sz="1067" dirty="0">
                <a:solidFill>
                  <a:prstClr val="white"/>
                </a:solidFill>
                <a:latin typeface="微软雅黑" panose="020B0503020204020204" pitchFamily="34" charset="-122"/>
                <a:ea typeface="微软雅黑" panose="020B0503020204020204" pitchFamily="34" charset="-122"/>
              </a:rPr>
              <a:t>人脸抠图</a:t>
            </a:r>
            <a:endParaRPr lang="zh-CN" altLang="en-US" sz="1067" dirty="0">
              <a:solidFill>
                <a:prstClr val="white"/>
              </a:solidFill>
              <a:latin typeface="Calibri" panose="020F0502020204030204" pitchFamily="34" charset="0"/>
              <a:ea typeface="宋体" panose="02010600030101010101" pitchFamily="2" charset="-122"/>
            </a:endParaRPr>
          </a:p>
        </p:txBody>
      </p:sp>
      <p:pic>
        <p:nvPicPr>
          <p:cNvPr id="42" name="Picture 2"/>
          <p:cNvPicPr>
            <a:picLocks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8668920" y="4549117"/>
            <a:ext cx="2880000" cy="1980000"/>
          </a:xfrm>
          <a:prstGeom prst="rect">
            <a:avLst/>
          </a:prstGeom>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3" name="矩形 42"/>
          <p:cNvSpPr/>
          <p:nvPr/>
        </p:nvSpPr>
        <p:spPr>
          <a:xfrm>
            <a:off x="8587502" y="3942288"/>
            <a:ext cx="1005403" cy="338554"/>
          </a:xfrm>
          <a:prstGeom prst="rect">
            <a:avLst/>
          </a:prstGeom>
        </p:spPr>
        <p:txBody>
          <a:bodyPr wrap="none">
            <a:spAutoFit/>
          </a:bodyPr>
          <a:lstStyle/>
          <a:p>
            <a:pPr defTabSz="912791"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智能检索</a:t>
            </a:r>
            <a:endParaRPr lang="zh-CN" altLang="en-US" sz="1600" b="1" dirty="0">
              <a:solidFill>
                <a:prstClr val="white"/>
              </a:solidFill>
              <a:latin typeface="Calibri" panose="020F0502020204030204" pitchFamily="34" charset="0"/>
              <a:ea typeface="宋体" panose="02010600030101010101" pitchFamily="2" charset="-122"/>
            </a:endParaRPr>
          </a:p>
        </p:txBody>
      </p:sp>
      <p:cxnSp>
        <p:nvCxnSpPr>
          <p:cNvPr id="44" name="直接连接符 43"/>
          <p:cNvCxnSpPr/>
          <p:nvPr/>
        </p:nvCxnSpPr>
        <p:spPr>
          <a:xfrm>
            <a:off x="8579426" y="4261877"/>
            <a:ext cx="287715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5" name="矩形 44"/>
          <p:cNvSpPr/>
          <p:nvPr/>
        </p:nvSpPr>
        <p:spPr>
          <a:xfrm>
            <a:off x="9349108" y="4261518"/>
            <a:ext cx="1431802" cy="256545"/>
          </a:xfrm>
          <a:prstGeom prst="rect">
            <a:avLst/>
          </a:prstGeom>
        </p:spPr>
        <p:txBody>
          <a:bodyPr wrap="none">
            <a:spAutoFit/>
          </a:bodyPr>
          <a:lstStyle/>
          <a:p>
            <a:pPr defTabSz="912791" eaLnBrk="0" fontAlgn="base" hangingPunct="0">
              <a:spcBef>
                <a:spcPct val="0"/>
              </a:spcBef>
              <a:spcAft>
                <a:spcPct val="0"/>
              </a:spcAft>
            </a:pPr>
            <a:r>
              <a:rPr lang="zh-CN" altLang="en-US" sz="1067" dirty="0">
                <a:solidFill>
                  <a:prstClr val="white"/>
                </a:solidFill>
                <a:latin typeface="微软雅黑" panose="020B0503020204020204" pitchFamily="34" charset="-122"/>
                <a:ea typeface="微软雅黑" panose="020B0503020204020204" pitchFamily="34" charset="-122"/>
              </a:rPr>
              <a:t>   特征检索</a:t>
            </a:r>
            <a:r>
              <a:rPr lang="en-US" altLang="zh-CN" sz="1067" dirty="0">
                <a:solidFill>
                  <a:prstClr val="white"/>
                </a:solidFill>
                <a:latin typeface="微软雅黑" panose="020B0503020204020204" pitchFamily="34" charset="-122"/>
                <a:ea typeface="微软雅黑" panose="020B0503020204020204" pitchFamily="34" charset="-122"/>
              </a:rPr>
              <a:t>|</a:t>
            </a:r>
            <a:r>
              <a:rPr lang="zh-CN" altLang="en-US" sz="1067" dirty="0">
                <a:solidFill>
                  <a:prstClr val="white"/>
                </a:solidFill>
                <a:latin typeface="微软雅黑" panose="020B0503020204020204" pitchFamily="34" charset="-122"/>
                <a:ea typeface="微软雅黑" panose="020B0503020204020204" pitchFamily="34" charset="-122"/>
              </a:rPr>
              <a:t>以图搜图</a:t>
            </a:r>
            <a:endParaRPr lang="zh-CN" altLang="en-US" sz="1067" dirty="0">
              <a:solidFill>
                <a:prstClr val="white"/>
              </a:solidFill>
              <a:latin typeface="Calibri" panose="020F0502020204030204" pitchFamily="34" charset="0"/>
              <a:ea typeface="宋体" panose="02010600030101010101" pitchFamily="2" charset="-122"/>
            </a:endParaRPr>
          </a:p>
        </p:txBody>
      </p:sp>
      <p:sp>
        <p:nvSpPr>
          <p:cNvPr id="49" name="矩形 48"/>
          <p:cNvSpPr/>
          <p:nvPr/>
        </p:nvSpPr>
        <p:spPr>
          <a:xfrm>
            <a:off x="367446" y="4107332"/>
            <a:ext cx="3966572" cy="2723823"/>
          </a:xfrm>
          <a:prstGeom prst="rect">
            <a:avLst/>
          </a:prstGeom>
        </p:spPr>
        <p:txBody>
          <a:bodyPr wrap="square">
            <a:spAutoFit/>
          </a:bodyPr>
          <a:lstStyle/>
          <a:p>
            <a:pPr marL="285744" indent="-285744" defTabSz="912791" eaLnBrk="0" fontAlgn="base" hangingPunct="0">
              <a:lnSpc>
                <a:spcPct val="150000"/>
              </a:lnSpc>
              <a:spcBef>
                <a:spcPct val="0"/>
              </a:spcBef>
              <a:spcAft>
                <a:spcPct val="0"/>
              </a:spcAft>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一机多用</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同时实现大场景监控和细节跟踪，同时支持双平台接入，报警信息可及时推送公安系统</a:t>
            </a:r>
            <a:r>
              <a:rPr lang="zh-CN" altLang="en-US" sz="1200" dirty="0" smtClean="0">
                <a:solidFill>
                  <a:prstClr val="white"/>
                </a:solidFill>
                <a:latin typeface="微软雅黑" panose="020B0503020204020204" pitchFamily="34" charset="-122"/>
                <a:ea typeface="微软雅黑" panose="020B0503020204020204" pitchFamily="34" charset="-122"/>
              </a:rPr>
              <a:t>；</a:t>
            </a:r>
            <a:endParaRPr lang="en-US" altLang="zh-CN" sz="1200" dirty="0" smtClean="0">
              <a:solidFill>
                <a:prstClr val="white"/>
              </a:solidFill>
              <a:latin typeface="微软雅黑" panose="020B0503020204020204" pitchFamily="34" charset="-122"/>
              <a:ea typeface="微软雅黑" panose="020B0503020204020204" pitchFamily="34" charset="-122"/>
            </a:endParaRPr>
          </a:p>
          <a:p>
            <a:pPr marL="285744" indent="-285744" defTabSz="912791" eaLnBrk="0" fontAlgn="base" hangingPunct="0">
              <a:lnSpc>
                <a:spcPct val="150000"/>
              </a:lnSpc>
              <a:spcBef>
                <a:spcPct val="0"/>
              </a:spcBef>
              <a:spcAft>
                <a:spcPct val="0"/>
              </a:spcAft>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分时复用</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pPr>
            <a:r>
              <a:rPr lang="zh-CN" altLang="en-US" sz="1200" dirty="0" smtClean="0">
                <a:solidFill>
                  <a:prstClr val="white"/>
                </a:solidFill>
                <a:latin typeface="微软雅黑" panose="020B0503020204020204" pitchFamily="34" charset="-122"/>
                <a:ea typeface="微软雅黑" panose="020B0503020204020204" pitchFamily="34" charset="-122"/>
              </a:rPr>
              <a:t>采用双</a:t>
            </a:r>
            <a:r>
              <a:rPr lang="en-US" altLang="zh-CN" sz="1200" dirty="0" smtClean="0">
                <a:solidFill>
                  <a:prstClr val="white"/>
                </a:solidFill>
                <a:latin typeface="微软雅黑" panose="020B0503020204020204" pitchFamily="34" charset="-122"/>
                <a:ea typeface="微软雅黑" panose="020B0503020204020204" pitchFamily="34" charset="-122"/>
              </a:rPr>
              <a:t>PTZ</a:t>
            </a:r>
            <a:r>
              <a:rPr lang="zh-CN" altLang="en-US" sz="1200" dirty="0" smtClean="0">
                <a:solidFill>
                  <a:prstClr val="white"/>
                </a:solidFill>
                <a:latin typeface="微软雅黑" panose="020B0503020204020204" pitchFamily="34" charset="-122"/>
                <a:ea typeface="微软雅黑" panose="020B0503020204020204" pitchFamily="34" charset="-122"/>
              </a:rPr>
              <a:t>“环动系统”，可根据具体场景进行分时复用，支持一键自动标定、在线场景部署；</a:t>
            </a:r>
            <a:endParaRPr lang="en-US" altLang="zh-CN" sz="1200" dirty="0">
              <a:solidFill>
                <a:prstClr val="white"/>
              </a:solidFill>
              <a:latin typeface="微软雅黑" panose="020B0503020204020204" pitchFamily="34" charset="-122"/>
              <a:ea typeface="微软雅黑" panose="020B0503020204020204" pitchFamily="34" charset="-122"/>
            </a:endParaRPr>
          </a:p>
          <a:p>
            <a:pPr marL="285744" indent="-285744" defTabSz="912791" eaLnBrk="0" fontAlgn="base" hangingPunct="0">
              <a:lnSpc>
                <a:spcPct val="150000"/>
              </a:lnSpc>
              <a:spcBef>
                <a:spcPct val="0"/>
              </a:spcBef>
              <a:spcAft>
                <a:spcPct val="0"/>
              </a:spcAft>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视频结构化</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实现人体特征结构化检测，支持衣裤类型及颜色，带帽、拎包检测</a:t>
            </a:r>
            <a:r>
              <a:rPr lang="zh-CN" altLang="en-US" sz="1200" dirty="0" smtClean="0">
                <a:solidFill>
                  <a:prstClr val="white"/>
                </a:solidFill>
                <a:latin typeface="微软雅黑" panose="020B0503020204020204" pitchFamily="34" charset="-122"/>
                <a:ea typeface="微软雅黑" panose="020B0503020204020204" pitchFamily="34" charset="-122"/>
              </a:rPr>
              <a:t>；</a:t>
            </a:r>
            <a:endParaRPr lang="en-US" altLang="zh-CN" sz="1200" dirty="0">
              <a:solidFill>
                <a:prstClr val="white"/>
              </a:solidFill>
              <a:latin typeface="微软雅黑" panose="020B0503020204020204" pitchFamily="34" charset="-122"/>
              <a:ea typeface="微软雅黑" panose="020B0503020204020204" pitchFamily="34" charset="-122"/>
            </a:endParaRPr>
          </a:p>
        </p:txBody>
      </p:sp>
      <p:cxnSp>
        <p:nvCxnSpPr>
          <p:cNvPr id="50" name="直接连接符 49"/>
          <p:cNvCxnSpPr/>
          <p:nvPr/>
        </p:nvCxnSpPr>
        <p:spPr>
          <a:xfrm flipH="1">
            <a:off x="1545346" y="3862203"/>
            <a:ext cx="2720937"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51" name="Freeform 6"/>
          <p:cNvSpPr>
            <a:spLocks/>
          </p:cNvSpPr>
          <p:nvPr/>
        </p:nvSpPr>
        <p:spPr bwMode="auto">
          <a:xfrm>
            <a:off x="367449" y="3862203"/>
            <a:ext cx="1280264"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pic>
        <p:nvPicPr>
          <p:cNvPr id="1026" name="Picture 2" descr="https://prod.dahuatech.com/jsUploadNoSql/system/upload/app/get.shtml?file=%2Fapp%2Ffiles%2F2019%2F09%2F26%2F92190856609274057.png"/>
          <p:cNvPicPr>
            <a:picLocks noChangeAspect="1" noChangeArrowheads="1"/>
          </p:cNvPicPr>
          <p:nvPr/>
        </p:nvPicPr>
        <p:blipFill rotWithShape="1">
          <a:blip r:embed="rId12">
            <a:extLst>
              <a:ext uri="{28A0092B-C50C-407E-A947-70E740481C1C}">
                <a14:useLocalDpi xmlns:a14="http://schemas.microsoft.com/office/drawing/2010/main" val="0"/>
              </a:ext>
            </a:extLst>
          </a:blip>
          <a:srcRect l="34910" t="15032" r="31613" b="14830"/>
          <a:stretch/>
        </p:blipFill>
        <p:spPr bwMode="auto">
          <a:xfrm>
            <a:off x="7529256" y="1313312"/>
            <a:ext cx="1156447" cy="1613647"/>
          </a:xfrm>
          <a:prstGeom prst="rect">
            <a:avLst/>
          </a:prstGeom>
          <a:noFill/>
          <a:extLst>
            <a:ext uri="{909E8E84-426E-40DD-AFC4-6F175D3DCCD1}">
              <a14:hiddenFill xmlns:a14="http://schemas.microsoft.com/office/drawing/2010/main">
                <a:solidFill>
                  <a:srgbClr val="FFFFFF"/>
                </a:solidFill>
              </a14:hiddenFill>
            </a:ext>
          </a:extLst>
        </p:spPr>
      </p:pic>
      <p:pic>
        <p:nvPicPr>
          <p:cNvPr id="54" name="预置点1 2.mp4">
            <a:hlinkClick r:id="" action="ppaction://media"/>
            <a:extLst>
              <a:ext uri="{FF2B5EF4-FFF2-40B4-BE49-F238E27FC236}">
                <a16:creationId xmlns:a16="http://schemas.microsoft.com/office/drawing/2014/main" id="{DB4DCC29-4527-2744-B98B-FFDB24B2B429}"/>
              </a:ext>
            </a:extLst>
          </p:cNvPr>
          <p:cNvPicPr>
            <a:picLocks/>
          </p:cNvPicPr>
          <p:nvPr>
            <a:videoFile r:link="rId3"/>
            <p:extLst>
              <p:ext uri="{DAA4B4D4-6D71-4841-9C94-3DE7FCFB9230}">
                <p14:media xmlns:p14="http://schemas.microsoft.com/office/powerpoint/2010/main" r:embed="rId2"/>
              </p:ext>
            </p:extLst>
          </p:nvPr>
        </p:nvPicPr>
        <p:blipFill>
          <a:blip r:embed="rId13"/>
          <a:stretch>
            <a:fillRect/>
          </a:stretch>
        </p:blipFill>
        <p:spPr>
          <a:xfrm>
            <a:off x="10527339" y="6007629"/>
            <a:ext cx="885223" cy="537992"/>
          </a:xfrm>
          <a:prstGeom prst="rect">
            <a:avLst/>
          </a:prstGeom>
        </p:spPr>
      </p:pic>
      <p:pic>
        <p:nvPicPr>
          <p:cNvPr id="3" name="图片 2"/>
          <p:cNvPicPr>
            <a:picLocks noChangeAspect="1"/>
          </p:cNvPicPr>
          <p:nvPr/>
        </p:nvPicPr>
        <p:blipFill rotWithShape="1">
          <a:blip r:embed="rId14" cstate="print">
            <a:extLst>
              <a:ext uri="{28A0092B-C50C-407E-A947-70E740481C1C}">
                <a14:useLocalDpi xmlns:a14="http://schemas.microsoft.com/office/drawing/2010/main" val="0"/>
              </a:ext>
            </a:extLst>
          </a:blip>
          <a:srcRect r="13257"/>
          <a:stretch/>
        </p:blipFill>
        <p:spPr>
          <a:xfrm>
            <a:off x="460732" y="1236375"/>
            <a:ext cx="3780000" cy="1798593"/>
          </a:xfrm>
          <a:prstGeom prst="rect">
            <a:avLst/>
          </a:prstGeom>
        </p:spPr>
      </p:pic>
    </p:spTree>
    <p:extLst>
      <p:ext uri="{BB962C8B-B14F-4D97-AF65-F5344CB8AC3E}">
        <p14:creationId xmlns:p14="http://schemas.microsoft.com/office/powerpoint/2010/main" val="28171290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82"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repeatCount="indefinite" fill="remove" display="0">
                  <p:stCondLst>
                    <p:cond delay="indefinite"/>
                  </p:stCondLst>
                </p:cTn>
                <p:tgtEl>
                  <p:spTgt spid="5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人脸通行管理</a:t>
            </a:r>
            <a:endParaRPr lang="en-US" altLang="zh-CN" sz="2400" kern="1600" dirty="0">
              <a:solidFill>
                <a:prstClr val="white"/>
              </a:solidFill>
              <a:latin typeface="微软雅黑" panose="020B0503020204020204" pitchFamily="34" charset="-122"/>
              <a:ea typeface="微软雅黑" panose="020B0503020204020204" pitchFamily="34" charset="-122"/>
            </a:endParaRPr>
          </a:p>
        </p:txBody>
      </p:sp>
      <p:grpSp>
        <p:nvGrpSpPr>
          <p:cNvPr id="27" name="组合 26"/>
          <p:cNvGrpSpPr/>
          <p:nvPr/>
        </p:nvGrpSpPr>
        <p:grpSpPr>
          <a:xfrm>
            <a:off x="956249" y="5185693"/>
            <a:ext cx="11117009" cy="875902"/>
            <a:chOff x="6122489" y="4756921"/>
            <a:chExt cx="12254138" cy="875901"/>
          </a:xfrm>
        </p:grpSpPr>
        <p:sp>
          <p:nvSpPr>
            <p:cNvPr id="28" name="矩形 27">
              <a:extLst>
                <a:ext uri="{FF2B5EF4-FFF2-40B4-BE49-F238E27FC236}">
                  <a16:creationId xmlns:a16="http://schemas.microsoft.com/office/drawing/2014/main" id="{38D61DD6-D5B9-4576-84C8-7251F083E47D}"/>
                </a:ext>
              </a:extLst>
            </p:cNvPr>
            <p:cNvSpPr/>
            <p:nvPr/>
          </p:nvSpPr>
          <p:spPr>
            <a:xfrm>
              <a:off x="6122489" y="4756921"/>
              <a:ext cx="3360612" cy="838692"/>
            </a:xfrm>
            <a:prstGeom prst="rect">
              <a:avLst/>
            </a:prstGeom>
            <a:noFill/>
            <a:ln>
              <a:noFill/>
              <a:prstDash val="dash"/>
            </a:ln>
          </p:spPr>
          <p:txBody>
            <a:bodyPr wrap="square" lIns="68580" tIns="34291" rIns="68580" bIns="34291" rtlCol="0">
              <a:spAutoFit/>
            </a:bodyPr>
            <a:lstStyle/>
            <a:p>
              <a:pPr algn="ctr" defTabSz="912791" eaLnBrk="0" fontAlgn="base" hangingPunct="0">
                <a:spcBef>
                  <a:spcPct val="0"/>
                </a:spcBef>
                <a:spcAft>
                  <a:spcPct val="0"/>
                </a:spcAft>
              </a:pPr>
              <a:r>
                <a:rPr lang="zh-CN" altLang="en-US" sz="1400" b="1" dirty="0">
                  <a:solidFill>
                    <a:prstClr val="white"/>
                  </a:solidFill>
                  <a:latin typeface="微软雅黑" panose="020B0503020204020204" pitchFamily="34" charset="-122"/>
                  <a:ea typeface="微软雅黑" panose="020B0503020204020204" pitchFamily="34" charset="-122"/>
                </a:rPr>
                <a:t>人脸守护，</a:t>
              </a:r>
              <a:r>
                <a:rPr lang="zh-Hans" altLang="en-US" sz="1400" b="1" dirty="0">
                  <a:solidFill>
                    <a:prstClr val="white"/>
                  </a:solidFill>
                  <a:latin typeface="微软雅黑" panose="020B0503020204020204" pitchFamily="34" charset="-122"/>
                  <a:ea typeface="微软雅黑" panose="020B0503020204020204" pitchFamily="34" charset="-122"/>
                </a:rPr>
                <a:t>高效</a:t>
              </a:r>
              <a:r>
                <a:rPr lang="zh-CN" altLang="en-US" sz="1400" b="1" dirty="0">
                  <a:solidFill>
                    <a:prstClr val="white"/>
                  </a:solidFill>
                  <a:latin typeface="微软雅黑" panose="020B0503020204020204" pitchFamily="34" charset="-122"/>
                  <a:ea typeface="微软雅黑" panose="020B0503020204020204" pitchFamily="34" charset="-122"/>
                </a:rPr>
                <a:t>安全</a:t>
              </a:r>
              <a:endParaRPr lang="en-US" altLang="zh-CN" sz="1400" b="1" dirty="0">
                <a:solidFill>
                  <a:prstClr val="white"/>
                </a:solidFill>
                <a:latin typeface="微软雅黑" panose="020B0503020204020204" pitchFamily="34" charset="-122"/>
                <a:ea typeface="微软雅黑" panose="020B0503020204020204" pitchFamily="34" charset="-122"/>
              </a:endParaRPr>
            </a:p>
            <a:p>
              <a:pPr algn="ctr" defTabSz="912791" eaLnBrk="0" fontAlgn="base" hangingPunct="0">
                <a:spcBef>
                  <a:spcPct val="0"/>
                </a:spcBef>
                <a:spcAft>
                  <a:spcPct val="0"/>
                </a:spcAft>
              </a:pPr>
              <a:endParaRPr lang="en-US" altLang="zh-CN" sz="1200" b="1" dirty="0">
                <a:solidFill>
                  <a:prstClr val="white"/>
                </a:solidFill>
                <a:latin typeface="微软雅黑" panose="020B0503020204020204" pitchFamily="34" charset="-122"/>
                <a:ea typeface="微软雅黑" panose="020B0503020204020204" pitchFamily="34" charset="-122"/>
              </a:endParaRPr>
            </a:p>
            <a:p>
              <a:pPr marL="171446" indent="-171446" defTabSz="912791" eaLnBrk="0" fontAlgn="base" hangingPunct="0">
                <a:spcBef>
                  <a:spcPct val="0"/>
                </a:spcBef>
                <a:spcAft>
                  <a:spcPct val="0"/>
                </a:spcAft>
                <a:buFont typeface="Arial" panose="020B0604020202020204" pitchFamily="34" charset="0"/>
                <a:buChar char="•"/>
              </a:pPr>
              <a:r>
                <a:rPr lang="zh-Hans" altLang="en-US" sz="1200" dirty="0">
                  <a:solidFill>
                    <a:prstClr val="white"/>
                  </a:solidFill>
                  <a:latin typeface="微软雅黑" panose="020B0503020204020204" pitchFamily="34" charset="-122"/>
                  <a:ea typeface="微软雅黑" panose="020B0503020204020204" pitchFamily="34" charset="-122"/>
                </a:rPr>
                <a:t>通过</a:t>
              </a:r>
              <a:r>
                <a:rPr lang="zh-CN" altLang="en-US" sz="1200" dirty="0">
                  <a:solidFill>
                    <a:prstClr val="white"/>
                  </a:solidFill>
                  <a:latin typeface="微软雅黑" panose="020B0503020204020204" pitchFamily="34" charset="-122"/>
                  <a:ea typeface="微软雅黑" panose="020B0503020204020204" pitchFamily="34" charset="-122"/>
                </a:rPr>
                <a:t>人脸识别</a:t>
              </a:r>
              <a:r>
                <a:rPr lang="zh-Hans" altLang="en-US" sz="1200" dirty="0">
                  <a:solidFill>
                    <a:prstClr val="white"/>
                  </a:solidFill>
                  <a:latin typeface="微软雅黑" panose="020B0503020204020204" pitchFamily="34" charset="-122"/>
                  <a:ea typeface="微软雅黑" panose="020B0503020204020204" pitchFamily="34" charset="-122"/>
                </a:rPr>
                <a:t>，自动鉴别</a:t>
              </a:r>
              <a:r>
                <a:rPr lang="zh-CN" altLang="en-US" sz="1200" dirty="0">
                  <a:solidFill>
                    <a:prstClr val="white"/>
                  </a:solidFill>
                  <a:latin typeface="微软雅黑" panose="020B0503020204020204" pitchFamily="34" charset="-122"/>
                  <a:ea typeface="微软雅黑" panose="020B0503020204020204" pitchFamily="34" charset="-122"/>
                </a:rPr>
                <a:t>师生身份，防止不法人员进入。</a:t>
              </a:r>
            </a:p>
          </p:txBody>
        </p:sp>
        <p:sp>
          <p:nvSpPr>
            <p:cNvPr id="29" name="矩形 28">
              <a:extLst>
                <a:ext uri="{FF2B5EF4-FFF2-40B4-BE49-F238E27FC236}">
                  <a16:creationId xmlns:a16="http://schemas.microsoft.com/office/drawing/2014/main" id="{38D61DD6-D5B9-4576-84C8-7251F083E47D}"/>
                </a:ext>
              </a:extLst>
            </p:cNvPr>
            <p:cNvSpPr/>
            <p:nvPr/>
          </p:nvSpPr>
          <p:spPr>
            <a:xfrm>
              <a:off x="13983551" y="4763352"/>
              <a:ext cx="4393076" cy="869470"/>
            </a:xfrm>
            <a:prstGeom prst="rect">
              <a:avLst/>
            </a:prstGeom>
            <a:noFill/>
            <a:ln>
              <a:noFill/>
              <a:prstDash val="dash"/>
            </a:ln>
          </p:spPr>
          <p:txBody>
            <a:bodyPr wrap="square" lIns="68580" tIns="34291" rIns="68580" bIns="34291" rtlCol="0">
              <a:spAutoFit/>
            </a:bodyPr>
            <a:lstStyle/>
            <a:p>
              <a:pPr algn="ctr" defTabSz="912791" eaLnBrk="0" fontAlgn="base" hangingPunct="0">
                <a:spcBef>
                  <a:spcPct val="0"/>
                </a:spcBef>
                <a:spcAft>
                  <a:spcPct val="0"/>
                </a:spcAft>
              </a:pPr>
              <a:r>
                <a:rPr lang="zh-CN" altLang="en-US" sz="1400" b="1" dirty="0">
                  <a:solidFill>
                    <a:prstClr val="white"/>
                  </a:solidFill>
                  <a:latin typeface="微软雅黑" panose="020B0503020204020204" pitchFamily="34" charset="-122"/>
                  <a:ea typeface="微软雅黑" panose="020B0503020204020204" pitchFamily="34" charset="-122"/>
                </a:rPr>
                <a:t>线上访客登记、提高安保效率</a:t>
              </a:r>
              <a:endParaRPr lang="en-US" altLang="zh-CN" sz="1400" b="1" dirty="0">
                <a:solidFill>
                  <a:prstClr val="white"/>
                </a:solidFill>
                <a:latin typeface="微软雅黑" panose="020B0503020204020204" pitchFamily="34" charset="-122"/>
                <a:ea typeface="微软雅黑" panose="020B0503020204020204" pitchFamily="34" charset="-122"/>
              </a:endParaRPr>
            </a:p>
            <a:p>
              <a:pPr algn="ctr" defTabSz="912791" eaLnBrk="0" fontAlgn="base" hangingPunct="0">
                <a:spcBef>
                  <a:spcPct val="0"/>
                </a:spcBef>
                <a:spcAft>
                  <a:spcPct val="0"/>
                </a:spcAft>
              </a:pPr>
              <a:endParaRPr lang="en-US" altLang="zh-CN" sz="1400" b="1" dirty="0">
                <a:solidFill>
                  <a:prstClr val="white"/>
                </a:solidFill>
                <a:latin typeface="微软雅黑" panose="020B0503020204020204" pitchFamily="34" charset="-122"/>
                <a:ea typeface="微软雅黑" panose="020B0503020204020204" pitchFamily="34" charset="-122"/>
              </a:endParaRPr>
            </a:p>
            <a:p>
              <a:pPr marL="171446" indent="-171446" defTabSz="912791" eaLnBrk="0" fontAlgn="base" hangingPunct="0">
                <a:spcBef>
                  <a:spcPct val="0"/>
                </a:spcBef>
                <a:spcAft>
                  <a:spcPct val="0"/>
                </a:spcAft>
                <a:buFont typeface="Arial" panose="020B0604020202020204" pitchFamily="34" charset="0"/>
                <a:buChar char="•"/>
              </a:pPr>
              <a:r>
                <a:rPr lang="zh-CN" altLang="en-US" sz="1200" dirty="0">
                  <a:solidFill>
                    <a:prstClr val="white"/>
                  </a:solidFill>
                  <a:latin typeface="微软雅黑" panose="020B0503020204020204" pitchFamily="34" charset="-122"/>
                  <a:ea typeface="微软雅黑" panose="020B0503020204020204" pitchFamily="34" charset="-122"/>
                </a:rPr>
                <a:t>通过访客系统，实现线上预约</a:t>
              </a:r>
              <a:r>
                <a:rPr lang="en-US" altLang="zh-CN" sz="1200" dirty="0">
                  <a:solidFill>
                    <a:prstClr val="white"/>
                  </a:solidFill>
                  <a:latin typeface="微软雅黑" panose="020B0503020204020204" pitchFamily="34" charset="-122"/>
                  <a:ea typeface="微软雅黑" panose="020B0503020204020204" pitchFamily="34" charset="-122"/>
                </a:rPr>
                <a:t>/</a:t>
              </a:r>
              <a:r>
                <a:rPr lang="zh-CN" altLang="en-US" sz="1200" dirty="0">
                  <a:solidFill>
                    <a:prstClr val="white"/>
                  </a:solidFill>
                  <a:latin typeface="微软雅黑" panose="020B0503020204020204" pitchFamily="34" charset="-122"/>
                  <a:ea typeface="微软雅黑" panose="020B0503020204020204" pitchFamily="34" charset="-122"/>
                </a:rPr>
                <a:t>邀约，优化访客体验。</a:t>
              </a:r>
              <a:endParaRPr lang="en-US" altLang="zh-CN" sz="1200" dirty="0">
                <a:solidFill>
                  <a:prstClr val="white"/>
                </a:solidFill>
                <a:latin typeface="微软雅黑" panose="020B0503020204020204" pitchFamily="34" charset="-122"/>
                <a:ea typeface="微软雅黑" panose="020B0503020204020204" pitchFamily="34" charset="-122"/>
              </a:endParaRPr>
            </a:p>
            <a:p>
              <a:pPr marL="171446" indent="-171446" defTabSz="912791" eaLnBrk="0" fontAlgn="base" hangingPunct="0">
                <a:spcBef>
                  <a:spcPct val="0"/>
                </a:spcBef>
                <a:spcAft>
                  <a:spcPct val="0"/>
                </a:spcAft>
                <a:buFont typeface="Arial" panose="020B0604020202020204" pitchFamily="34" charset="0"/>
                <a:buChar char="•"/>
              </a:pPr>
              <a:r>
                <a:rPr lang="zh-CN" altLang="en-US" sz="1200" dirty="0">
                  <a:solidFill>
                    <a:prstClr val="white"/>
                  </a:solidFill>
                  <a:latin typeface="微软雅黑" panose="020B0503020204020204" pitchFamily="34" charset="-122"/>
                  <a:ea typeface="微软雅黑" panose="020B0503020204020204" pitchFamily="34" charset="-122"/>
                </a:rPr>
                <a:t>人证合一，保证访客信息真实，加强校园安全。</a:t>
              </a:r>
              <a:endParaRPr lang="en-US" altLang="zh-CN" sz="1200" dirty="0">
                <a:solidFill>
                  <a:prstClr val="white"/>
                </a:solidFill>
                <a:latin typeface="微软雅黑" panose="020B0503020204020204" pitchFamily="34" charset="-122"/>
                <a:ea typeface="微软雅黑" panose="020B0503020204020204" pitchFamily="34" charset="-122"/>
              </a:endParaRPr>
            </a:p>
          </p:txBody>
        </p:sp>
        <p:sp>
          <p:nvSpPr>
            <p:cNvPr id="30" name="矩形 29">
              <a:extLst>
                <a:ext uri="{FF2B5EF4-FFF2-40B4-BE49-F238E27FC236}">
                  <a16:creationId xmlns:a16="http://schemas.microsoft.com/office/drawing/2014/main" id="{38D61DD6-D5B9-4576-84C8-7251F083E47D}"/>
                </a:ext>
              </a:extLst>
            </p:cNvPr>
            <p:cNvSpPr/>
            <p:nvPr/>
          </p:nvSpPr>
          <p:spPr>
            <a:xfrm>
              <a:off x="9823054" y="4760804"/>
              <a:ext cx="3820544" cy="838692"/>
            </a:xfrm>
            <a:prstGeom prst="rect">
              <a:avLst/>
            </a:prstGeom>
            <a:noFill/>
            <a:ln>
              <a:noFill/>
              <a:prstDash val="dash"/>
            </a:ln>
          </p:spPr>
          <p:txBody>
            <a:bodyPr wrap="square" lIns="68580" tIns="34291" rIns="68580" bIns="34291" rtlCol="0">
              <a:spAutoFit/>
            </a:bodyPr>
            <a:lstStyle/>
            <a:p>
              <a:pPr algn="ctr" defTabSz="912791" eaLnBrk="0" fontAlgn="base" hangingPunct="0">
                <a:spcBef>
                  <a:spcPct val="0"/>
                </a:spcBef>
                <a:spcAft>
                  <a:spcPct val="0"/>
                </a:spcAft>
              </a:pPr>
              <a:r>
                <a:rPr lang="zh-CN" altLang="en-US" sz="1400" b="1" dirty="0">
                  <a:solidFill>
                    <a:prstClr val="white"/>
                  </a:solidFill>
                  <a:latin typeface="微软雅黑" panose="020B0503020204020204" pitchFamily="34" charset="-122"/>
                  <a:ea typeface="微软雅黑" panose="020B0503020204020204" pitchFamily="34" charset="-122"/>
                </a:rPr>
                <a:t>人脸考勤，防止作弊</a:t>
              </a:r>
              <a:endParaRPr lang="en-US" altLang="zh-CN" sz="1400" b="1" dirty="0">
                <a:solidFill>
                  <a:prstClr val="white"/>
                </a:solidFill>
                <a:latin typeface="微软雅黑" panose="020B0503020204020204" pitchFamily="34" charset="-122"/>
                <a:ea typeface="微软雅黑" panose="020B0503020204020204" pitchFamily="34" charset="-122"/>
              </a:endParaRPr>
            </a:p>
            <a:p>
              <a:pPr algn="ctr" defTabSz="912791" eaLnBrk="0" fontAlgn="base" hangingPunct="0">
                <a:spcBef>
                  <a:spcPct val="0"/>
                </a:spcBef>
                <a:spcAft>
                  <a:spcPct val="0"/>
                </a:spcAft>
              </a:pPr>
              <a:endParaRPr lang="en-US" altLang="zh-CN" sz="1200" b="1" dirty="0">
                <a:solidFill>
                  <a:prstClr val="white"/>
                </a:solidFill>
                <a:latin typeface="微软雅黑" panose="020B0503020204020204" pitchFamily="34" charset="-122"/>
                <a:ea typeface="微软雅黑" panose="020B0503020204020204" pitchFamily="34" charset="-122"/>
              </a:endParaRPr>
            </a:p>
            <a:p>
              <a:pPr marL="171446" indent="-171446" defTabSz="912791" eaLnBrk="0" fontAlgn="base" hangingPunct="0">
                <a:spcBef>
                  <a:spcPct val="0"/>
                </a:spcBef>
                <a:spcAft>
                  <a:spcPct val="0"/>
                </a:spcAft>
                <a:buFont typeface="Arial" panose="020B0604020202020204" pitchFamily="34" charset="0"/>
                <a:buChar char="•"/>
              </a:pPr>
              <a:r>
                <a:rPr lang="zh-CN" altLang="en-US" sz="1200" dirty="0">
                  <a:solidFill>
                    <a:prstClr val="white"/>
                  </a:solidFill>
                  <a:latin typeface="微软雅黑" panose="020B0503020204020204" pitchFamily="34" charset="-122"/>
                  <a:ea typeface="微软雅黑" panose="020B0503020204020204" pitchFamily="34" charset="-122"/>
                </a:rPr>
                <a:t>实现人脸考勤业务，解决教师忘记打卡问题。</a:t>
              </a:r>
              <a:endParaRPr lang="en-US" altLang="zh-CN" sz="1200" dirty="0">
                <a:solidFill>
                  <a:prstClr val="white"/>
                </a:solidFill>
                <a:latin typeface="微软雅黑" panose="020B0503020204020204" pitchFamily="34" charset="-122"/>
                <a:ea typeface="微软雅黑" panose="020B0503020204020204" pitchFamily="34" charset="-122"/>
              </a:endParaRPr>
            </a:p>
            <a:p>
              <a:pPr marL="171446" indent="-171446" defTabSz="912791" eaLnBrk="0" fontAlgn="base" hangingPunct="0">
                <a:spcBef>
                  <a:spcPct val="0"/>
                </a:spcBef>
                <a:spcAft>
                  <a:spcPct val="0"/>
                </a:spcAft>
                <a:buFont typeface="Arial" panose="020B0604020202020204" pitchFamily="34" charset="0"/>
                <a:buChar char="•"/>
              </a:pPr>
              <a:r>
                <a:rPr lang="zh-CN" altLang="en-US" sz="1200" dirty="0">
                  <a:solidFill>
                    <a:prstClr val="white"/>
                  </a:solidFill>
                  <a:latin typeface="微软雅黑" panose="020B0503020204020204" pitchFamily="34" charset="-122"/>
                  <a:ea typeface="微软雅黑" panose="020B0503020204020204" pitchFamily="34" charset="-122"/>
                </a:rPr>
                <a:t>同时可以有效防止代刷卡等作弊行为。</a:t>
              </a:r>
              <a:endParaRPr lang="en-US" altLang="zh-CN" sz="1200" dirty="0">
                <a:solidFill>
                  <a:prstClr val="white"/>
                </a:solidFill>
                <a:latin typeface="微软雅黑" panose="020B0503020204020204" pitchFamily="34" charset="-122"/>
                <a:ea typeface="微软雅黑" panose="020B0503020204020204" pitchFamily="34" charset="-122"/>
              </a:endParaRPr>
            </a:p>
          </p:txBody>
        </p:sp>
      </p:grpSp>
      <p:sp>
        <p:nvSpPr>
          <p:cNvPr id="31" name="矩形 30">
            <a:extLst>
              <a:ext uri="{FF2B5EF4-FFF2-40B4-BE49-F238E27FC236}">
                <a16:creationId xmlns:a16="http://schemas.microsoft.com/office/drawing/2014/main" id="{38D61DD6-D5B9-4576-84C8-7251F083E47D}"/>
              </a:ext>
            </a:extLst>
          </p:cNvPr>
          <p:cNvSpPr/>
          <p:nvPr/>
        </p:nvSpPr>
        <p:spPr>
          <a:xfrm>
            <a:off x="376906" y="3291776"/>
            <a:ext cx="3868316" cy="1454246"/>
          </a:xfrm>
          <a:prstGeom prst="rect">
            <a:avLst/>
          </a:prstGeom>
          <a:noFill/>
          <a:ln>
            <a:noFill/>
            <a:prstDash val="dash"/>
          </a:ln>
        </p:spPr>
        <p:txBody>
          <a:bodyPr wrap="square" lIns="68580" tIns="34291" rIns="68580" bIns="34291" rtlCol="0">
            <a:spAutoFit/>
          </a:bodyPr>
          <a:lstStyle/>
          <a:p>
            <a:pPr defTabSz="912791" eaLnBrk="0" fontAlgn="base" hangingPunct="0">
              <a:lnSpc>
                <a:spcPct val="150000"/>
              </a:lnSpc>
              <a:spcBef>
                <a:spcPct val="0"/>
              </a:spcBef>
              <a:spcAft>
                <a:spcPct val="0"/>
              </a:spcAft>
            </a:pPr>
            <a:r>
              <a:rPr lang="zh-CN" altLang="en-US" sz="1200" kern="1600" dirty="0">
                <a:solidFill>
                  <a:prstClr val="white"/>
                </a:solidFill>
                <a:latin typeface="微软雅黑"/>
                <a:ea typeface="微软雅黑"/>
              </a:rPr>
              <a:t>     针对当前校园人员进出管控难、统计困难、代刷卡、访客登记复杂、重点人员难以提早发现等难题。</a:t>
            </a:r>
            <a:endParaRPr lang="en-US" altLang="zh-CN" sz="1200" kern="1600" dirty="0">
              <a:solidFill>
                <a:prstClr val="white"/>
              </a:solidFill>
              <a:latin typeface="微软雅黑"/>
              <a:ea typeface="微软雅黑"/>
            </a:endParaRPr>
          </a:p>
          <a:p>
            <a:pPr defTabSz="912791" eaLnBrk="0" fontAlgn="base" hangingPunct="0">
              <a:lnSpc>
                <a:spcPct val="150000"/>
              </a:lnSpc>
              <a:spcBef>
                <a:spcPct val="0"/>
              </a:spcBef>
              <a:spcAft>
                <a:spcPct val="0"/>
              </a:spcAft>
            </a:pPr>
            <a:r>
              <a:rPr lang="en-US" altLang="zh-CN" sz="1200" kern="1600" dirty="0">
                <a:solidFill>
                  <a:prstClr val="white"/>
                </a:solidFill>
                <a:latin typeface="微软雅黑"/>
                <a:ea typeface="微软雅黑"/>
              </a:rPr>
              <a:t>     </a:t>
            </a:r>
            <a:r>
              <a:rPr lang="zh-CN" altLang="en-US" sz="1200" kern="1600" dirty="0">
                <a:solidFill>
                  <a:prstClr val="white"/>
                </a:solidFill>
                <a:latin typeface="微软雅黑"/>
                <a:ea typeface="微软雅黑"/>
              </a:rPr>
              <a:t>大华通过“睿智人脸系列”，实现人脸对传统的应用替代，实现人脸通行、人脸考勤、访客管理等业务，有效提高了管理效率和安全管理水平。</a:t>
            </a:r>
            <a:endParaRPr lang="en-US" altLang="zh-CN" sz="1200" kern="1600" dirty="0">
              <a:solidFill>
                <a:prstClr val="white"/>
              </a:solidFill>
              <a:latin typeface="微软雅黑"/>
              <a:ea typeface="微软雅黑"/>
            </a:endParaRPr>
          </a:p>
        </p:txBody>
      </p:sp>
      <p:sp>
        <p:nvSpPr>
          <p:cNvPr id="32" name="文本框 31"/>
          <p:cNvSpPr txBox="1"/>
          <p:nvPr/>
        </p:nvSpPr>
        <p:spPr>
          <a:xfrm>
            <a:off x="426224" y="5043755"/>
            <a:ext cx="396881" cy="1188588"/>
          </a:xfrm>
          <a:prstGeom prst="rect">
            <a:avLst/>
          </a:prstGeom>
          <a:solidFill>
            <a:srgbClr val="0070C0"/>
          </a:solidFill>
          <a:ln>
            <a:noFill/>
          </a:ln>
        </p:spPr>
        <p:txBody>
          <a:bodyPr vert="horz" wrap="square" lIns="91440" tIns="45720" rIns="91440" bIns="45720" numCol="1" anchor="ctr" anchorCtr="0" compatLnSpc="1">
            <a:prstTxWarp prst="textNoShape">
              <a:avLst/>
            </a:prstTxWarp>
          </a:bodyPr>
          <a:lstStyle>
            <a:defPPr>
              <a:defRPr lang="zh-CN"/>
            </a:defPPr>
            <a:lvl1pPr algn="ctr" defTabSz="914378">
              <a:defRPr sz="1600" b="1">
                <a:solidFill>
                  <a:schemeClr val="bg1"/>
                </a:solidFill>
                <a:latin typeface="微软雅黑" panose="020B0503020204020204" pitchFamily="34" charset="-122"/>
                <a:ea typeface="微软雅黑" panose="020B0503020204020204" pitchFamily="34" charset="-122"/>
              </a:defRPr>
            </a:lvl1pPr>
          </a:lstStyle>
          <a:p>
            <a:pPr defTabSz="914356" eaLnBrk="0" fontAlgn="base" hangingPunct="0">
              <a:spcBef>
                <a:spcPct val="0"/>
              </a:spcBef>
              <a:spcAft>
                <a:spcPct val="0"/>
              </a:spcAft>
            </a:pPr>
            <a:r>
              <a:rPr lang="zh-CN" altLang="en-US" dirty="0">
                <a:solidFill>
                  <a:prstClr val="white"/>
                </a:solidFill>
              </a:rPr>
              <a:t>应用价值</a:t>
            </a:r>
          </a:p>
        </p:txBody>
      </p:sp>
      <p:sp>
        <p:nvSpPr>
          <p:cNvPr id="33" name="矩形 32"/>
          <p:cNvSpPr/>
          <p:nvPr/>
        </p:nvSpPr>
        <p:spPr>
          <a:xfrm>
            <a:off x="823104" y="5043755"/>
            <a:ext cx="10941747" cy="1191987"/>
          </a:xfrm>
          <a:prstGeom prst="rect">
            <a:avLst/>
          </a:prstGeom>
          <a:noFill/>
          <a:ln>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grpSp>
        <p:nvGrpSpPr>
          <p:cNvPr id="35" name="组合 34"/>
          <p:cNvGrpSpPr/>
          <p:nvPr/>
        </p:nvGrpSpPr>
        <p:grpSpPr>
          <a:xfrm>
            <a:off x="4922134" y="1501019"/>
            <a:ext cx="6706686" cy="2711635"/>
            <a:chOff x="4907474" y="1319196"/>
            <a:chExt cx="5399013" cy="2505924"/>
          </a:xfrm>
        </p:grpSpPr>
        <p:pic>
          <p:nvPicPr>
            <p:cNvPr id="36" name="图片 3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819418">
              <a:off x="9021265" y="3347705"/>
              <a:ext cx="419823" cy="200365"/>
            </a:xfrm>
            <a:prstGeom prst="rect">
              <a:avLst/>
            </a:prstGeom>
          </p:spPr>
        </p:pic>
        <p:grpSp>
          <p:nvGrpSpPr>
            <p:cNvPr id="37" name="组合 36"/>
            <p:cNvGrpSpPr/>
            <p:nvPr/>
          </p:nvGrpSpPr>
          <p:grpSpPr>
            <a:xfrm>
              <a:off x="4907474" y="1319196"/>
              <a:ext cx="5293809" cy="2299333"/>
              <a:chOff x="5082817" y="2021534"/>
              <a:chExt cx="3993992" cy="1611858"/>
            </a:xfrm>
          </p:grpSpPr>
          <p:sp>
            <p:nvSpPr>
              <p:cNvPr id="40" name="椭圆 39">
                <a:extLst>
                  <a:ext uri="{FF2B5EF4-FFF2-40B4-BE49-F238E27FC236}">
                    <a16:creationId xmlns:a16="http://schemas.microsoft.com/office/drawing/2014/main" id="{96B62299-1F88-4034-82C8-3D61C0F29B3E}"/>
                  </a:ext>
                </a:extLst>
              </p:cNvPr>
              <p:cNvSpPr/>
              <p:nvPr/>
            </p:nvSpPr>
            <p:spPr>
              <a:xfrm>
                <a:off x="6627308" y="2025284"/>
                <a:ext cx="535176" cy="510366"/>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1200" b="1" dirty="0">
                  <a:solidFill>
                    <a:prstClr val="white"/>
                  </a:solidFill>
                  <a:latin typeface="微软雅黑" panose="020B0503020204020204" pitchFamily="34" charset="-122"/>
                  <a:ea typeface="微软雅黑" panose="020B0503020204020204" pitchFamily="34" charset="-122"/>
                </a:endParaRPr>
              </a:p>
            </p:txBody>
          </p:sp>
          <p:sp>
            <p:nvSpPr>
              <p:cNvPr id="41" name="椭圆 40">
                <a:extLst>
                  <a:ext uri="{FF2B5EF4-FFF2-40B4-BE49-F238E27FC236}">
                    <a16:creationId xmlns:a16="http://schemas.microsoft.com/office/drawing/2014/main" id="{B21B184B-B5A7-43A2-A63C-99C3D9C31CC6}"/>
                  </a:ext>
                </a:extLst>
              </p:cNvPr>
              <p:cNvSpPr/>
              <p:nvPr/>
            </p:nvSpPr>
            <p:spPr>
              <a:xfrm>
                <a:off x="7982723" y="2580169"/>
                <a:ext cx="535176" cy="510366"/>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1200" b="1" dirty="0">
                  <a:solidFill>
                    <a:prstClr val="white"/>
                  </a:solidFill>
                  <a:latin typeface="微软雅黑" panose="020B0503020204020204" pitchFamily="34" charset="-122"/>
                  <a:ea typeface="微软雅黑" panose="020B0503020204020204" pitchFamily="34" charset="-122"/>
                </a:endParaRPr>
              </a:p>
            </p:txBody>
          </p:sp>
          <p:sp>
            <p:nvSpPr>
              <p:cNvPr id="42" name="椭圆 41">
                <a:extLst>
                  <a:ext uri="{FF2B5EF4-FFF2-40B4-BE49-F238E27FC236}">
                    <a16:creationId xmlns:a16="http://schemas.microsoft.com/office/drawing/2014/main" id="{ED4DFC5B-3346-44D0-94AF-83094914C1B4}"/>
                  </a:ext>
                </a:extLst>
              </p:cNvPr>
              <p:cNvSpPr/>
              <p:nvPr/>
            </p:nvSpPr>
            <p:spPr>
              <a:xfrm>
                <a:off x="5082817" y="3123026"/>
                <a:ext cx="535176" cy="510366"/>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1200" b="1" dirty="0">
                  <a:solidFill>
                    <a:prstClr val="white"/>
                  </a:solidFill>
                  <a:latin typeface="微软雅黑" panose="020B0503020204020204" pitchFamily="34" charset="-122"/>
                  <a:ea typeface="微软雅黑" panose="020B0503020204020204" pitchFamily="34" charset="-122"/>
                </a:endParaRPr>
              </a:p>
            </p:txBody>
          </p:sp>
          <p:sp>
            <p:nvSpPr>
              <p:cNvPr id="43" name="椭圆 42">
                <a:extLst>
                  <a:ext uri="{FF2B5EF4-FFF2-40B4-BE49-F238E27FC236}">
                    <a16:creationId xmlns:a16="http://schemas.microsoft.com/office/drawing/2014/main" id="{DB516F80-898E-47EE-AE78-BE4C6392EB5B}"/>
                  </a:ext>
                </a:extLst>
              </p:cNvPr>
              <p:cNvSpPr/>
              <p:nvPr/>
            </p:nvSpPr>
            <p:spPr>
              <a:xfrm>
                <a:off x="6627308" y="3123026"/>
                <a:ext cx="535176" cy="510366"/>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1200" b="1" dirty="0">
                  <a:solidFill>
                    <a:prstClr val="white"/>
                  </a:solidFill>
                  <a:latin typeface="微软雅黑" panose="020B0503020204020204" pitchFamily="34" charset="-122"/>
                  <a:ea typeface="微软雅黑" panose="020B0503020204020204" pitchFamily="34" charset="-122"/>
                </a:endParaRPr>
              </a:p>
            </p:txBody>
          </p:sp>
          <p:pic>
            <p:nvPicPr>
              <p:cNvPr id="44" name="图片 43">
                <a:extLst>
                  <a:ext uri="{FF2B5EF4-FFF2-40B4-BE49-F238E27FC236}">
                    <a16:creationId xmlns:a16="http://schemas.microsoft.com/office/drawing/2014/main" id="{6B32E914-723C-4797-9655-3E1A9FC3275C}"/>
                  </a:ext>
                </a:extLst>
              </p:cNvPr>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844187" y="2500765"/>
                <a:ext cx="614053" cy="540648"/>
              </a:xfrm>
              <a:prstGeom prst="rect">
                <a:avLst/>
              </a:prstGeom>
              <a:effectLst>
                <a:reflection blurRad="6350" stA="52000" endA="300" endPos="35000" dir="5400000" sy="-100000" algn="bl" rotWithShape="0"/>
              </a:effectLst>
            </p:spPr>
          </p:pic>
          <p:sp>
            <p:nvSpPr>
              <p:cNvPr id="45" name="椭圆 44">
                <a:extLst>
                  <a:ext uri="{FF2B5EF4-FFF2-40B4-BE49-F238E27FC236}">
                    <a16:creationId xmlns:a16="http://schemas.microsoft.com/office/drawing/2014/main" id="{EA9513A3-F98D-40A0-8D16-047703116BFF}"/>
                  </a:ext>
                </a:extLst>
              </p:cNvPr>
              <p:cNvSpPr/>
              <p:nvPr/>
            </p:nvSpPr>
            <p:spPr>
              <a:xfrm>
                <a:off x="5082817" y="2021534"/>
                <a:ext cx="535176" cy="510366"/>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1200" b="1" dirty="0">
                  <a:solidFill>
                    <a:prstClr val="white"/>
                  </a:solidFill>
                  <a:latin typeface="微软雅黑" panose="020B0503020204020204" pitchFamily="34" charset="-122"/>
                  <a:ea typeface="微软雅黑" panose="020B0503020204020204" pitchFamily="34" charset="-122"/>
                </a:endParaRPr>
              </a:p>
            </p:txBody>
          </p:sp>
          <p:cxnSp>
            <p:nvCxnSpPr>
              <p:cNvPr id="46" name="直接连接符 45">
                <a:extLst>
                  <a:ext uri="{FF2B5EF4-FFF2-40B4-BE49-F238E27FC236}">
                    <a16:creationId xmlns:a16="http://schemas.microsoft.com/office/drawing/2014/main" id="{6EA5C159-9CB6-4C5F-B9AD-7EB3C5A71F78}"/>
                  </a:ext>
                </a:extLst>
              </p:cNvPr>
              <p:cNvCxnSpPr>
                <a:stCxn id="45" idx="6"/>
                <a:endCxn id="40" idx="2"/>
              </p:cNvCxnSpPr>
              <p:nvPr/>
            </p:nvCxnSpPr>
            <p:spPr>
              <a:xfrm>
                <a:off x="5617993" y="2276717"/>
                <a:ext cx="1009315" cy="375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7" name="直接连接符 46">
                <a:extLst>
                  <a:ext uri="{FF2B5EF4-FFF2-40B4-BE49-F238E27FC236}">
                    <a16:creationId xmlns:a16="http://schemas.microsoft.com/office/drawing/2014/main" id="{4FC751DB-77E5-40D9-94B3-4637BD4F29F3}"/>
                  </a:ext>
                </a:extLst>
              </p:cNvPr>
              <p:cNvCxnSpPr/>
              <p:nvPr/>
            </p:nvCxnSpPr>
            <p:spPr>
              <a:xfrm>
                <a:off x="5617993" y="3378209"/>
                <a:ext cx="1009315" cy="375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8" name="直接连接符 47">
                <a:extLst>
                  <a:ext uri="{FF2B5EF4-FFF2-40B4-BE49-F238E27FC236}">
                    <a16:creationId xmlns:a16="http://schemas.microsoft.com/office/drawing/2014/main" id="{E73467E0-32C4-4FB7-A167-C54FEB013482}"/>
                  </a:ext>
                </a:extLst>
              </p:cNvPr>
              <p:cNvCxnSpPr>
                <a:cxnSpLocks/>
              </p:cNvCxnSpPr>
              <p:nvPr/>
            </p:nvCxnSpPr>
            <p:spPr>
              <a:xfrm>
                <a:off x="7232410" y="3373767"/>
                <a:ext cx="282994" cy="4442"/>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9" name="直接连接符 48">
                <a:extLst>
                  <a:ext uri="{FF2B5EF4-FFF2-40B4-BE49-F238E27FC236}">
                    <a16:creationId xmlns:a16="http://schemas.microsoft.com/office/drawing/2014/main" id="{B63C441C-9369-4D2F-A8DD-E621B54682FE}"/>
                  </a:ext>
                </a:extLst>
              </p:cNvPr>
              <p:cNvCxnSpPr>
                <a:cxnSpLocks/>
              </p:cNvCxnSpPr>
              <p:nvPr/>
            </p:nvCxnSpPr>
            <p:spPr>
              <a:xfrm>
                <a:off x="7162484" y="2284443"/>
                <a:ext cx="352920"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50" name="直接连接符 49">
                <a:extLst>
                  <a:ext uri="{FF2B5EF4-FFF2-40B4-BE49-F238E27FC236}">
                    <a16:creationId xmlns:a16="http://schemas.microsoft.com/office/drawing/2014/main" id="{D56120FB-08CB-4F6A-8319-0C4C57F5A57B}"/>
                  </a:ext>
                </a:extLst>
              </p:cNvPr>
              <p:cNvCxnSpPr>
                <a:cxnSpLocks/>
              </p:cNvCxnSpPr>
              <p:nvPr/>
            </p:nvCxnSpPr>
            <p:spPr>
              <a:xfrm>
                <a:off x="7515404" y="2284443"/>
                <a:ext cx="0" cy="1097516"/>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51" name="直接连接符 50">
                <a:extLst>
                  <a:ext uri="{FF2B5EF4-FFF2-40B4-BE49-F238E27FC236}">
                    <a16:creationId xmlns:a16="http://schemas.microsoft.com/office/drawing/2014/main" id="{8A7DAA5D-8F4B-4BFE-B99D-6EFB4B14C1C8}"/>
                  </a:ext>
                </a:extLst>
              </p:cNvPr>
              <p:cNvCxnSpPr>
                <a:cxnSpLocks/>
                <a:endCxn id="41" idx="2"/>
              </p:cNvCxnSpPr>
              <p:nvPr/>
            </p:nvCxnSpPr>
            <p:spPr>
              <a:xfrm flipV="1">
                <a:off x="7515404" y="2835352"/>
                <a:ext cx="467319" cy="1"/>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52" name="矩形 51">
                <a:extLst>
                  <a:ext uri="{FF2B5EF4-FFF2-40B4-BE49-F238E27FC236}">
                    <a16:creationId xmlns:a16="http://schemas.microsoft.com/office/drawing/2014/main" id="{2481F5D9-9EE0-407D-B44D-1C82AD1AEDC2}"/>
                  </a:ext>
                </a:extLst>
              </p:cNvPr>
              <p:cNvSpPr/>
              <p:nvPr/>
            </p:nvSpPr>
            <p:spPr>
              <a:xfrm>
                <a:off x="7345303" y="2329565"/>
                <a:ext cx="161217" cy="538345"/>
              </a:xfrm>
              <a:prstGeom prst="rect">
                <a:avLst/>
              </a:prstGeom>
            </p:spPr>
            <p:txBody>
              <a:bodyPr wrap="square">
                <a:spAutoFit/>
              </a:bodyPr>
              <a:lstStyle/>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批量录入</a:t>
                </a:r>
              </a:p>
            </p:txBody>
          </p:sp>
          <p:sp>
            <p:nvSpPr>
              <p:cNvPr id="53" name="矩形 52">
                <a:extLst>
                  <a:ext uri="{FF2B5EF4-FFF2-40B4-BE49-F238E27FC236}">
                    <a16:creationId xmlns:a16="http://schemas.microsoft.com/office/drawing/2014/main" id="{00260186-DD95-4693-9D05-3C6045CF2C4A}"/>
                  </a:ext>
                </a:extLst>
              </p:cNvPr>
              <p:cNvSpPr/>
              <p:nvPr/>
            </p:nvSpPr>
            <p:spPr>
              <a:xfrm>
                <a:off x="8590789" y="2545075"/>
                <a:ext cx="486020" cy="657978"/>
              </a:xfrm>
              <a:prstGeom prst="rect">
                <a:avLst/>
              </a:prstGeom>
            </p:spPr>
            <p:txBody>
              <a:bodyPr wrap="none">
                <a:spAutoFit/>
              </a:bodyPr>
              <a:lstStyle/>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人脸通行</a:t>
                </a: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spcBef>
                    <a:spcPct val="0"/>
                  </a:spcBef>
                  <a:spcAft>
                    <a:spcPct val="0"/>
                  </a:spcAft>
                </a:pP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人脸访客</a:t>
                </a: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spcBef>
                    <a:spcPct val="0"/>
                  </a:spcBef>
                  <a:spcAft>
                    <a:spcPct val="0"/>
                  </a:spcAft>
                </a:pP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人脸考勤</a:t>
                </a:r>
                <a:endParaRPr lang="en-US" altLang="zh-CN" sz="1200" dirty="0">
                  <a:solidFill>
                    <a:prstClr val="white"/>
                  </a:solidFill>
                  <a:latin typeface="微软雅黑" panose="020B0503020204020204" pitchFamily="34" charset="-122"/>
                  <a:ea typeface="微软雅黑" panose="020B0503020204020204" pitchFamily="34" charset="-122"/>
                </a:endParaRPr>
              </a:p>
            </p:txBody>
          </p:sp>
        </p:grpSp>
        <p:pic>
          <p:nvPicPr>
            <p:cNvPr id="38" name="Picture 2" descr="43å¯¸å®¤åç«å¼æºè½äºä¿¡æ¯ç»ç«¯"/>
            <p:cNvPicPr>
              <a:picLocks noChangeAspect="1" noChangeArrowheads="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234955" y="3106575"/>
              <a:ext cx="1071532" cy="718545"/>
            </a:xfrm>
            <a:prstGeom prst="rect">
              <a:avLst/>
            </a:prstGeom>
            <a:noFill/>
            <a:extLst>
              <a:ext uri="{909E8E84-426E-40DD-AFC4-6F175D3DCCD1}">
                <a14:hiddenFill xmlns:a14="http://schemas.microsoft.com/office/drawing/2010/main">
                  <a:solidFill>
                    <a:srgbClr val="FFFFFF"/>
                  </a:solidFill>
                </a14:hiddenFill>
              </a:ext>
            </a:extLst>
          </p:spPr>
        </p:pic>
        <p:pic>
          <p:nvPicPr>
            <p:cNvPr id="39" name="图片 38">
              <a:extLst>
                <a:ext uri="{FF2B5EF4-FFF2-40B4-BE49-F238E27FC236}">
                  <a16:creationId xmlns:a16="http://schemas.microsoft.com/office/drawing/2014/main" id="{009C6164-822D-4703-94EB-CAA7473ECD23}"/>
                </a:ext>
              </a:extLst>
            </p:cNvPr>
            <p:cNvPicPr>
              <a:picLocks noChangeAspect="1"/>
            </p:cNvPicPr>
            <p:nvPr/>
          </p:nvPicPr>
          <p:blipFill>
            <a:blip r:embed="rId7"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a:off x="8415398" y="3218612"/>
              <a:ext cx="443161" cy="554676"/>
            </a:xfrm>
            <a:prstGeom prst="rect">
              <a:avLst/>
            </a:prstGeom>
          </p:spPr>
        </p:pic>
      </p:grpSp>
      <p:sp>
        <p:nvSpPr>
          <p:cNvPr id="54" name="staff_185520"/>
          <p:cNvSpPr>
            <a:spLocks noChangeAspect="1"/>
          </p:cNvSpPr>
          <p:nvPr/>
        </p:nvSpPr>
        <p:spPr bwMode="auto">
          <a:xfrm>
            <a:off x="5112206" y="1641236"/>
            <a:ext cx="557407" cy="531225"/>
          </a:xfrm>
          <a:custGeom>
            <a:avLst/>
            <a:gdLst>
              <a:gd name="connsiteX0" fmla="*/ 522629 w 607599"/>
              <a:gd name="connsiteY0" fmla="*/ 138873 h 579060"/>
              <a:gd name="connsiteX1" fmla="*/ 559929 w 607599"/>
              <a:gd name="connsiteY1" fmla="*/ 181354 h 579060"/>
              <a:gd name="connsiteX2" fmla="*/ 606397 w 607599"/>
              <a:gd name="connsiteY2" fmla="*/ 313952 h 579060"/>
              <a:gd name="connsiteX3" fmla="*/ 593044 w 607599"/>
              <a:gd name="connsiteY3" fmla="*/ 341592 h 579060"/>
              <a:gd name="connsiteX4" fmla="*/ 565359 w 607599"/>
              <a:gd name="connsiteY4" fmla="*/ 328350 h 579060"/>
              <a:gd name="connsiteX5" fmla="*/ 527436 w 607599"/>
              <a:gd name="connsiteY5" fmla="*/ 220014 h 579060"/>
              <a:gd name="connsiteX6" fmla="*/ 558237 w 607599"/>
              <a:gd name="connsiteY6" fmla="*/ 381407 h 579060"/>
              <a:gd name="connsiteX7" fmla="*/ 546398 w 607599"/>
              <a:gd name="connsiteY7" fmla="*/ 395715 h 579060"/>
              <a:gd name="connsiteX8" fmla="*/ 529840 w 607599"/>
              <a:gd name="connsiteY8" fmla="*/ 395715 h 579060"/>
              <a:gd name="connsiteX9" fmla="*/ 529840 w 607599"/>
              <a:gd name="connsiteY9" fmla="*/ 553020 h 579060"/>
              <a:gd name="connsiteX10" fmla="*/ 503757 w 607599"/>
              <a:gd name="connsiteY10" fmla="*/ 579060 h 579060"/>
              <a:gd name="connsiteX11" fmla="*/ 477674 w 607599"/>
              <a:gd name="connsiteY11" fmla="*/ 553020 h 579060"/>
              <a:gd name="connsiteX12" fmla="*/ 477674 w 607599"/>
              <a:gd name="connsiteY12" fmla="*/ 395715 h 579060"/>
              <a:gd name="connsiteX13" fmla="*/ 466457 w 607599"/>
              <a:gd name="connsiteY13" fmla="*/ 395715 h 579060"/>
              <a:gd name="connsiteX14" fmla="*/ 466457 w 607599"/>
              <a:gd name="connsiteY14" fmla="*/ 553020 h 579060"/>
              <a:gd name="connsiteX15" fmla="*/ 440375 w 607599"/>
              <a:gd name="connsiteY15" fmla="*/ 579060 h 579060"/>
              <a:gd name="connsiteX16" fmla="*/ 414292 w 607599"/>
              <a:gd name="connsiteY16" fmla="*/ 553020 h 579060"/>
              <a:gd name="connsiteX17" fmla="*/ 414292 w 607599"/>
              <a:gd name="connsiteY17" fmla="*/ 395715 h 579060"/>
              <a:gd name="connsiteX18" fmla="*/ 397734 w 607599"/>
              <a:gd name="connsiteY18" fmla="*/ 395715 h 579060"/>
              <a:gd name="connsiteX19" fmla="*/ 386339 w 607599"/>
              <a:gd name="connsiteY19" fmla="*/ 387628 h 579060"/>
              <a:gd name="connsiteX20" fmla="*/ 386339 w 607599"/>
              <a:gd name="connsiteY20" fmla="*/ 374919 h 579060"/>
              <a:gd name="connsiteX21" fmla="*/ 396933 w 607599"/>
              <a:gd name="connsiteY21" fmla="*/ 376163 h 579060"/>
              <a:gd name="connsiteX22" fmla="*/ 439217 w 607599"/>
              <a:gd name="connsiteY22" fmla="*/ 344969 h 579060"/>
              <a:gd name="connsiteX23" fmla="*/ 515152 w 607599"/>
              <a:gd name="connsiteY23" fmla="*/ 344969 h 579060"/>
              <a:gd name="connsiteX24" fmla="*/ 525567 w 607599"/>
              <a:gd name="connsiteY24" fmla="*/ 332527 h 579060"/>
              <a:gd name="connsiteX25" fmla="*/ 503579 w 607599"/>
              <a:gd name="connsiteY25" fmla="*/ 192463 h 579060"/>
              <a:gd name="connsiteX26" fmla="*/ 522629 w 607599"/>
              <a:gd name="connsiteY26" fmla="*/ 138873 h 579060"/>
              <a:gd name="connsiteX27" fmla="*/ 84824 w 607599"/>
              <a:gd name="connsiteY27" fmla="*/ 138167 h 579060"/>
              <a:gd name="connsiteX28" fmla="*/ 104227 w 607599"/>
              <a:gd name="connsiteY28" fmla="*/ 192817 h 579060"/>
              <a:gd name="connsiteX29" fmla="*/ 82421 w 607599"/>
              <a:gd name="connsiteY29" fmla="*/ 331709 h 579060"/>
              <a:gd name="connsiteX30" fmla="*/ 84735 w 607599"/>
              <a:gd name="connsiteY30" fmla="*/ 340329 h 579060"/>
              <a:gd name="connsiteX31" fmla="*/ 92924 w 607599"/>
              <a:gd name="connsiteY31" fmla="*/ 344150 h 579060"/>
              <a:gd name="connsiteX32" fmla="*/ 167956 w 607599"/>
              <a:gd name="connsiteY32" fmla="*/ 344150 h 579060"/>
              <a:gd name="connsiteX33" fmla="*/ 210234 w 607599"/>
              <a:gd name="connsiteY33" fmla="*/ 376140 h 579060"/>
              <a:gd name="connsiteX34" fmla="*/ 210323 w 607599"/>
              <a:gd name="connsiteY34" fmla="*/ 376140 h 579060"/>
              <a:gd name="connsiteX35" fmla="*/ 210412 w 607599"/>
              <a:gd name="connsiteY35" fmla="*/ 376140 h 579060"/>
              <a:gd name="connsiteX36" fmla="*/ 222072 w 607599"/>
              <a:gd name="connsiteY36" fmla="*/ 374630 h 579060"/>
              <a:gd name="connsiteX37" fmla="*/ 222072 w 607599"/>
              <a:gd name="connsiteY37" fmla="*/ 380406 h 579060"/>
              <a:gd name="connsiteX38" fmla="*/ 214862 w 607599"/>
              <a:gd name="connsiteY38" fmla="*/ 393913 h 579060"/>
              <a:gd name="connsiteX39" fmla="*/ 193679 w 607599"/>
              <a:gd name="connsiteY39" fmla="*/ 394890 h 579060"/>
              <a:gd name="connsiteX40" fmla="*/ 193679 w 607599"/>
              <a:gd name="connsiteY40" fmla="*/ 552176 h 579060"/>
              <a:gd name="connsiteX41" fmla="*/ 167600 w 607599"/>
              <a:gd name="connsiteY41" fmla="*/ 578213 h 579060"/>
              <a:gd name="connsiteX42" fmla="*/ 141521 w 607599"/>
              <a:gd name="connsiteY42" fmla="*/ 552176 h 579060"/>
              <a:gd name="connsiteX43" fmla="*/ 141521 w 607599"/>
              <a:gd name="connsiteY43" fmla="*/ 394890 h 579060"/>
              <a:gd name="connsiteX44" fmla="*/ 130306 w 607599"/>
              <a:gd name="connsiteY44" fmla="*/ 394890 h 579060"/>
              <a:gd name="connsiteX45" fmla="*/ 130306 w 607599"/>
              <a:gd name="connsiteY45" fmla="*/ 552176 h 579060"/>
              <a:gd name="connsiteX46" fmla="*/ 104227 w 607599"/>
              <a:gd name="connsiteY46" fmla="*/ 578213 h 579060"/>
              <a:gd name="connsiteX47" fmla="*/ 78148 w 607599"/>
              <a:gd name="connsiteY47" fmla="*/ 552176 h 579060"/>
              <a:gd name="connsiteX48" fmla="*/ 78148 w 607599"/>
              <a:gd name="connsiteY48" fmla="*/ 394890 h 579060"/>
              <a:gd name="connsiteX49" fmla="*/ 61593 w 607599"/>
              <a:gd name="connsiteY49" fmla="*/ 394890 h 579060"/>
              <a:gd name="connsiteX50" fmla="*/ 49755 w 607599"/>
              <a:gd name="connsiteY50" fmla="*/ 380494 h 579060"/>
              <a:gd name="connsiteX51" fmla="*/ 80819 w 607599"/>
              <a:gd name="connsiteY51" fmla="*/ 217432 h 579060"/>
              <a:gd name="connsiteX52" fmla="*/ 42190 w 607599"/>
              <a:gd name="connsiteY52" fmla="*/ 327444 h 579060"/>
              <a:gd name="connsiteX53" fmla="*/ 14509 w 607599"/>
              <a:gd name="connsiteY53" fmla="*/ 340773 h 579060"/>
              <a:gd name="connsiteX54" fmla="*/ 1247 w 607599"/>
              <a:gd name="connsiteY54" fmla="*/ 313137 h 579060"/>
              <a:gd name="connsiteX55" fmla="*/ 1247 w 607599"/>
              <a:gd name="connsiteY55" fmla="*/ 312959 h 579060"/>
              <a:gd name="connsiteX56" fmla="*/ 56965 w 607599"/>
              <a:gd name="connsiteY56" fmla="*/ 160471 h 579060"/>
              <a:gd name="connsiteX57" fmla="*/ 84824 w 607599"/>
              <a:gd name="connsiteY57" fmla="*/ 138167 h 579060"/>
              <a:gd name="connsiteX58" fmla="*/ 438346 w 607599"/>
              <a:gd name="connsiteY58" fmla="*/ 137179 h 579060"/>
              <a:gd name="connsiteX59" fmla="*/ 505242 w 607599"/>
              <a:gd name="connsiteY59" fmla="*/ 137179 h 579060"/>
              <a:gd name="connsiteX60" fmla="*/ 486383 w 607599"/>
              <a:gd name="connsiteY60" fmla="*/ 190315 h 579060"/>
              <a:gd name="connsiteX61" fmla="*/ 457205 w 607599"/>
              <a:gd name="connsiteY61" fmla="*/ 190315 h 579060"/>
              <a:gd name="connsiteX62" fmla="*/ 438346 w 607599"/>
              <a:gd name="connsiteY62" fmla="*/ 137179 h 579060"/>
              <a:gd name="connsiteX63" fmla="*/ 102173 w 607599"/>
              <a:gd name="connsiteY63" fmla="*/ 136332 h 579060"/>
              <a:gd name="connsiteX64" fmla="*/ 169069 w 607599"/>
              <a:gd name="connsiteY64" fmla="*/ 136332 h 579060"/>
              <a:gd name="connsiteX65" fmla="*/ 150210 w 607599"/>
              <a:gd name="connsiteY65" fmla="*/ 189538 h 579060"/>
              <a:gd name="connsiteX66" fmla="*/ 121032 w 607599"/>
              <a:gd name="connsiteY66" fmla="*/ 189538 h 579060"/>
              <a:gd name="connsiteX67" fmla="*/ 102173 w 607599"/>
              <a:gd name="connsiteY67" fmla="*/ 136332 h 579060"/>
              <a:gd name="connsiteX68" fmla="*/ 242598 w 607599"/>
              <a:gd name="connsiteY68" fmla="*/ 109941 h 579060"/>
              <a:gd name="connsiteX69" fmla="*/ 262356 w 607599"/>
              <a:gd name="connsiteY69" fmla="*/ 109941 h 579060"/>
              <a:gd name="connsiteX70" fmla="*/ 303921 w 607599"/>
              <a:gd name="connsiteY70" fmla="*/ 199712 h 579060"/>
              <a:gd name="connsiteX71" fmla="*/ 345486 w 607599"/>
              <a:gd name="connsiteY71" fmla="*/ 109941 h 579060"/>
              <a:gd name="connsiteX72" fmla="*/ 365867 w 607599"/>
              <a:gd name="connsiteY72" fmla="*/ 109941 h 579060"/>
              <a:gd name="connsiteX73" fmla="*/ 420070 w 607599"/>
              <a:gd name="connsiteY73" fmla="*/ 163804 h 579060"/>
              <a:gd name="connsiteX74" fmla="*/ 419892 w 607599"/>
              <a:gd name="connsiteY74" fmla="*/ 332148 h 579060"/>
              <a:gd name="connsiteX75" fmla="*/ 397018 w 607599"/>
              <a:gd name="connsiteY75" fmla="*/ 354990 h 579060"/>
              <a:gd name="connsiteX76" fmla="*/ 374056 w 607599"/>
              <a:gd name="connsiteY76" fmla="*/ 332059 h 579060"/>
              <a:gd name="connsiteX77" fmla="*/ 374234 w 607599"/>
              <a:gd name="connsiteY77" fmla="*/ 163982 h 579060"/>
              <a:gd name="connsiteX78" fmla="*/ 369338 w 607599"/>
              <a:gd name="connsiteY78" fmla="*/ 159271 h 579060"/>
              <a:gd name="connsiteX79" fmla="*/ 364621 w 607599"/>
              <a:gd name="connsiteY79" fmla="*/ 164071 h 579060"/>
              <a:gd name="connsiteX80" fmla="*/ 365155 w 607599"/>
              <a:gd name="connsiteY80" fmla="*/ 548843 h 579060"/>
              <a:gd name="connsiteX81" fmla="*/ 337653 w 607599"/>
              <a:gd name="connsiteY81" fmla="*/ 576308 h 579060"/>
              <a:gd name="connsiteX82" fmla="*/ 310151 w 607599"/>
              <a:gd name="connsiteY82" fmla="*/ 548843 h 579060"/>
              <a:gd name="connsiteX83" fmla="*/ 310151 w 607599"/>
              <a:gd name="connsiteY83" fmla="*/ 329303 h 579060"/>
              <a:gd name="connsiteX84" fmla="*/ 298225 w 607599"/>
              <a:gd name="connsiteY84" fmla="*/ 329303 h 579060"/>
              <a:gd name="connsiteX85" fmla="*/ 298225 w 607599"/>
              <a:gd name="connsiteY85" fmla="*/ 548843 h 579060"/>
              <a:gd name="connsiteX86" fmla="*/ 270723 w 607599"/>
              <a:gd name="connsiteY86" fmla="*/ 576308 h 579060"/>
              <a:gd name="connsiteX87" fmla="*/ 243221 w 607599"/>
              <a:gd name="connsiteY87" fmla="*/ 548843 h 579060"/>
              <a:gd name="connsiteX88" fmla="*/ 243221 w 607599"/>
              <a:gd name="connsiteY88" fmla="*/ 164071 h 579060"/>
              <a:gd name="connsiteX89" fmla="*/ 238771 w 607599"/>
              <a:gd name="connsiteY89" fmla="*/ 159537 h 579060"/>
              <a:gd name="connsiteX90" fmla="*/ 234142 w 607599"/>
              <a:gd name="connsiteY90" fmla="*/ 163982 h 579060"/>
              <a:gd name="connsiteX91" fmla="*/ 234142 w 607599"/>
              <a:gd name="connsiteY91" fmla="*/ 164071 h 579060"/>
              <a:gd name="connsiteX92" fmla="*/ 233341 w 607599"/>
              <a:gd name="connsiteY92" fmla="*/ 332236 h 579060"/>
              <a:gd name="connsiteX93" fmla="*/ 210379 w 607599"/>
              <a:gd name="connsiteY93" fmla="*/ 354990 h 579060"/>
              <a:gd name="connsiteX94" fmla="*/ 210290 w 607599"/>
              <a:gd name="connsiteY94" fmla="*/ 354990 h 579060"/>
              <a:gd name="connsiteX95" fmla="*/ 187505 w 607599"/>
              <a:gd name="connsiteY95" fmla="*/ 331970 h 579060"/>
              <a:gd name="connsiteX96" fmla="*/ 188306 w 607599"/>
              <a:gd name="connsiteY96" fmla="*/ 163804 h 579060"/>
              <a:gd name="connsiteX97" fmla="*/ 242598 w 607599"/>
              <a:gd name="connsiteY97" fmla="*/ 109941 h 579060"/>
              <a:gd name="connsiteX98" fmla="*/ 284871 w 607599"/>
              <a:gd name="connsiteY98" fmla="*/ 98486 h 579060"/>
              <a:gd name="connsiteX99" fmla="*/ 304192 w 607599"/>
              <a:gd name="connsiteY99" fmla="*/ 109331 h 579060"/>
              <a:gd name="connsiteX100" fmla="*/ 323514 w 607599"/>
              <a:gd name="connsiteY100" fmla="*/ 98486 h 579060"/>
              <a:gd name="connsiteX101" fmla="*/ 329746 w 607599"/>
              <a:gd name="connsiteY101" fmla="*/ 102042 h 579060"/>
              <a:gd name="connsiteX102" fmla="*/ 329746 w 607599"/>
              <a:gd name="connsiteY102" fmla="*/ 125954 h 579060"/>
              <a:gd name="connsiteX103" fmla="*/ 323514 w 607599"/>
              <a:gd name="connsiteY103" fmla="*/ 129510 h 579060"/>
              <a:gd name="connsiteX104" fmla="*/ 304192 w 607599"/>
              <a:gd name="connsiteY104" fmla="*/ 118487 h 579060"/>
              <a:gd name="connsiteX105" fmla="*/ 284871 w 607599"/>
              <a:gd name="connsiteY105" fmla="*/ 129510 h 579060"/>
              <a:gd name="connsiteX106" fmla="*/ 278727 w 607599"/>
              <a:gd name="connsiteY106" fmla="*/ 125954 h 579060"/>
              <a:gd name="connsiteX107" fmla="*/ 278727 w 607599"/>
              <a:gd name="connsiteY107" fmla="*/ 102042 h 579060"/>
              <a:gd name="connsiteX108" fmla="*/ 284871 w 607599"/>
              <a:gd name="connsiteY108" fmla="*/ 98486 h 579060"/>
              <a:gd name="connsiteX109" fmla="*/ 472077 w 607599"/>
              <a:gd name="connsiteY109" fmla="*/ 32883 h 579060"/>
              <a:gd name="connsiteX110" fmla="*/ 517097 w 607599"/>
              <a:gd name="connsiteY110" fmla="*/ 77868 h 579060"/>
              <a:gd name="connsiteX111" fmla="*/ 472077 w 607599"/>
              <a:gd name="connsiteY111" fmla="*/ 122854 h 579060"/>
              <a:gd name="connsiteX112" fmla="*/ 427056 w 607599"/>
              <a:gd name="connsiteY112" fmla="*/ 77868 h 579060"/>
              <a:gd name="connsiteX113" fmla="*/ 472077 w 607599"/>
              <a:gd name="connsiteY113" fmla="*/ 32883 h 579060"/>
              <a:gd name="connsiteX114" fmla="*/ 135902 w 607599"/>
              <a:gd name="connsiteY114" fmla="*/ 32107 h 579060"/>
              <a:gd name="connsiteX115" fmla="*/ 180923 w 607599"/>
              <a:gd name="connsiteY115" fmla="*/ 77092 h 579060"/>
              <a:gd name="connsiteX116" fmla="*/ 135902 w 607599"/>
              <a:gd name="connsiteY116" fmla="*/ 122078 h 579060"/>
              <a:gd name="connsiteX117" fmla="*/ 90882 w 607599"/>
              <a:gd name="connsiteY117" fmla="*/ 77092 h 579060"/>
              <a:gd name="connsiteX118" fmla="*/ 135902 w 607599"/>
              <a:gd name="connsiteY118" fmla="*/ 32107 h 579060"/>
              <a:gd name="connsiteX119" fmla="*/ 304237 w 607599"/>
              <a:gd name="connsiteY119" fmla="*/ 0 h 579060"/>
              <a:gd name="connsiteX120" fmla="*/ 351763 w 607599"/>
              <a:gd name="connsiteY120" fmla="*/ 47376 h 579060"/>
              <a:gd name="connsiteX121" fmla="*/ 304237 w 607599"/>
              <a:gd name="connsiteY121" fmla="*/ 94840 h 579060"/>
              <a:gd name="connsiteX122" fmla="*/ 256711 w 607599"/>
              <a:gd name="connsiteY122" fmla="*/ 47376 h 579060"/>
              <a:gd name="connsiteX123" fmla="*/ 304237 w 607599"/>
              <a:gd name="connsiteY123" fmla="*/ 0 h 579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607599" h="579060">
                <a:moveTo>
                  <a:pt x="522629" y="138873"/>
                </a:moveTo>
                <a:cubicBezTo>
                  <a:pt x="539276" y="143583"/>
                  <a:pt x="551828" y="157714"/>
                  <a:pt x="559929" y="181354"/>
                </a:cubicBezTo>
                <a:cubicBezTo>
                  <a:pt x="566160" y="199484"/>
                  <a:pt x="605952" y="312797"/>
                  <a:pt x="606397" y="313952"/>
                </a:cubicBezTo>
                <a:cubicBezTo>
                  <a:pt x="610314" y="325239"/>
                  <a:pt x="604350" y="337593"/>
                  <a:pt x="593044" y="341592"/>
                </a:cubicBezTo>
                <a:cubicBezTo>
                  <a:pt x="581739" y="345591"/>
                  <a:pt x="569365" y="339637"/>
                  <a:pt x="565359" y="328350"/>
                </a:cubicBezTo>
                <a:cubicBezTo>
                  <a:pt x="564113" y="324706"/>
                  <a:pt x="527436" y="220014"/>
                  <a:pt x="527436" y="220014"/>
                </a:cubicBezTo>
                <a:cubicBezTo>
                  <a:pt x="527436" y="220014"/>
                  <a:pt x="544617" y="310664"/>
                  <a:pt x="558237" y="381407"/>
                </a:cubicBezTo>
                <a:cubicBezTo>
                  <a:pt x="559662" y="388783"/>
                  <a:pt x="553964" y="395715"/>
                  <a:pt x="546398" y="395715"/>
                </a:cubicBezTo>
                <a:lnTo>
                  <a:pt x="529840" y="395715"/>
                </a:lnTo>
                <a:lnTo>
                  <a:pt x="529840" y="553020"/>
                </a:lnTo>
                <a:cubicBezTo>
                  <a:pt x="529840" y="567418"/>
                  <a:pt x="518178" y="579060"/>
                  <a:pt x="503757" y="579060"/>
                </a:cubicBezTo>
                <a:cubicBezTo>
                  <a:pt x="489336" y="579060"/>
                  <a:pt x="477674" y="567418"/>
                  <a:pt x="477674" y="553020"/>
                </a:cubicBezTo>
                <a:lnTo>
                  <a:pt x="477674" y="395715"/>
                </a:lnTo>
                <a:lnTo>
                  <a:pt x="466457" y="395715"/>
                </a:lnTo>
                <a:lnTo>
                  <a:pt x="466457" y="553020"/>
                </a:lnTo>
                <a:cubicBezTo>
                  <a:pt x="466457" y="567418"/>
                  <a:pt x="454796" y="579060"/>
                  <a:pt x="440375" y="579060"/>
                </a:cubicBezTo>
                <a:cubicBezTo>
                  <a:pt x="425953" y="579060"/>
                  <a:pt x="414292" y="567418"/>
                  <a:pt x="414292" y="553020"/>
                </a:cubicBezTo>
                <a:lnTo>
                  <a:pt x="414292" y="395715"/>
                </a:lnTo>
                <a:lnTo>
                  <a:pt x="397734" y="395715"/>
                </a:lnTo>
                <a:cubicBezTo>
                  <a:pt x="392838" y="395715"/>
                  <a:pt x="388120" y="392694"/>
                  <a:pt x="386339" y="387628"/>
                </a:cubicBezTo>
                <a:lnTo>
                  <a:pt x="386339" y="374919"/>
                </a:lnTo>
                <a:cubicBezTo>
                  <a:pt x="389544" y="375719"/>
                  <a:pt x="393283" y="376163"/>
                  <a:pt x="396933" y="376163"/>
                </a:cubicBezTo>
                <a:cubicBezTo>
                  <a:pt x="416873" y="376163"/>
                  <a:pt x="433698" y="363010"/>
                  <a:pt x="439217" y="344969"/>
                </a:cubicBezTo>
                <a:lnTo>
                  <a:pt x="515152" y="344969"/>
                </a:lnTo>
                <a:cubicBezTo>
                  <a:pt x="521650" y="344969"/>
                  <a:pt x="526724" y="339015"/>
                  <a:pt x="525567" y="332527"/>
                </a:cubicBezTo>
                <a:cubicBezTo>
                  <a:pt x="515508" y="272627"/>
                  <a:pt x="503579" y="192463"/>
                  <a:pt x="503579" y="192463"/>
                </a:cubicBezTo>
                <a:cubicBezTo>
                  <a:pt x="503579" y="192463"/>
                  <a:pt x="510879" y="171756"/>
                  <a:pt x="522629" y="138873"/>
                </a:cubicBezTo>
                <a:close/>
                <a:moveTo>
                  <a:pt x="84824" y="138167"/>
                </a:moveTo>
                <a:cubicBezTo>
                  <a:pt x="89274" y="150608"/>
                  <a:pt x="104227" y="192817"/>
                  <a:pt x="104227" y="192817"/>
                </a:cubicBezTo>
                <a:cubicBezTo>
                  <a:pt x="104227" y="192817"/>
                  <a:pt x="99510" y="227474"/>
                  <a:pt x="82421" y="331709"/>
                </a:cubicBezTo>
                <a:cubicBezTo>
                  <a:pt x="81887" y="334819"/>
                  <a:pt x="82688" y="337929"/>
                  <a:pt x="84735" y="340329"/>
                </a:cubicBezTo>
                <a:cubicBezTo>
                  <a:pt x="86782" y="342728"/>
                  <a:pt x="89719" y="344150"/>
                  <a:pt x="92924" y="344150"/>
                </a:cubicBezTo>
                <a:lnTo>
                  <a:pt x="167956" y="344150"/>
                </a:lnTo>
                <a:cubicBezTo>
                  <a:pt x="173207" y="362544"/>
                  <a:pt x="190118" y="376051"/>
                  <a:pt x="210234" y="376140"/>
                </a:cubicBezTo>
                <a:lnTo>
                  <a:pt x="210323" y="376140"/>
                </a:lnTo>
                <a:lnTo>
                  <a:pt x="210412" y="376140"/>
                </a:lnTo>
                <a:cubicBezTo>
                  <a:pt x="214417" y="376140"/>
                  <a:pt x="218600" y="375518"/>
                  <a:pt x="222072" y="374630"/>
                </a:cubicBezTo>
                <a:lnTo>
                  <a:pt x="222072" y="380406"/>
                </a:lnTo>
                <a:cubicBezTo>
                  <a:pt x="222072" y="383338"/>
                  <a:pt x="223051" y="390536"/>
                  <a:pt x="214862" y="393913"/>
                </a:cubicBezTo>
                <a:cubicBezTo>
                  <a:pt x="212014" y="395157"/>
                  <a:pt x="211925" y="394890"/>
                  <a:pt x="193679" y="394890"/>
                </a:cubicBezTo>
                <a:lnTo>
                  <a:pt x="193679" y="552176"/>
                </a:lnTo>
                <a:cubicBezTo>
                  <a:pt x="193679" y="566572"/>
                  <a:pt x="182019" y="578213"/>
                  <a:pt x="167600" y="578213"/>
                </a:cubicBezTo>
                <a:cubicBezTo>
                  <a:pt x="153181" y="578213"/>
                  <a:pt x="141521" y="566572"/>
                  <a:pt x="141521" y="552176"/>
                </a:cubicBezTo>
                <a:lnTo>
                  <a:pt x="141521" y="394890"/>
                </a:lnTo>
                <a:lnTo>
                  <a:pt x="130306" y="394890"/>
                </a:lnTo>
                <a:lnTo>
                  <a:pt x="130306" y="552176"/>
                </a:lnTo>
                <a:cubicBezTo>
                  <a:pt x="130306" y="566572"/>
                  <a:pt x="118646" y="578213"/>
                  <a:pt x="104227" y="578213"/>
                </a:cubicBezTo>
                <a:cubicBezTo>
                  <a:pt x="89808" y="578213"/>
                  <a:pt x="78148" y="566572"/>
                  <a:pt x="78148" y="552176"/>
                </a:cubicBezTo>
                <a:lnTo>
                  <a:pt x="78148" y="394890"/>
                </a:lnTo>
                <a:lnTo>
                  <a:pt x="61593" y="394890"/>
                </a:lnTo>
                <a:cubicBezTo>
                  <a:pt x="54028" y="394890"/>
                  <a:pt x="48331" y="387959"/>
                  <a:pt x="49755" y="380494"/>
                </a:cubicBezTo>
                <a:cubicBezTo>
                  <a:pt x="67468" y="288789"/>
                  <a:pt x="80819" y="217432"/>
                  <a:pt x="80819" y="217432"/>
                </a:cubicBezTo>
                <a:cubicBezTo>
                  <a:pt x="80819" y="217432"/>
                  <a:pt x="43525" y="323800"/>
                  <a:pt x="42190" y="327444"/>
                </a:cubicBezTo>
                <a:cubicBezTo>
                  <a:pt x="38274" y="338729"/>
                  <a:pt x="25902" y="344772"/>
                  <a:pt x="14509" y="340773"/>
                </a:cubicBezTo>
                <a:cubicBezTo>
                  <a:pt x="3205" y="336774"/>
                  <a:pt x="-2758" y="324422"/>
                  <a:pt x="1247" y="313137"/>
                </a:cubicBezTo>
                <a:cubicBezTo>
                  <a:pt x="1247" y="313137"/>
                  <a:pt x="1247" y="313048"/>
                  <a:pt x="1247" y="312959"/>
                </a:cubicBezTo>
                <a:cubicBezTo>
                  <a:pt x="52337" y="167669"/>
                  <a:pt x="49844" y="171846"/>
                  <a:pt x="56965" y="160471"/>
                </a:cubicBezTo>
                <a:cubicBezTo>
                  <a:pt x="63729" y="149719"/>
                  <a:pt x="72719" y="141544"/>
                  <a:pt x="84824" y="138167"/>
                </a:cubicBezTo>
                <a:close/>
                <a:moveTo>
                  <a:pt x="438346" y="137179"/>
                </a:moveTo>
                <a:lnTo>
                  <a:pt x="505242" y="137179"/>
                </a:lnTo>
                <a:cubicBezTo>
                  <a:pt x="498659" y="155572"/>
                  <a:pt x="492877" y="171922"/>
                  <a:pt x="486383" y="190315"/>
                </a:cubicBezTo>
                <a:lnTo>
                  <a:pt x="457205" y="190315"/>
                </a:lnTo>
                <a:cubicBezTo>
                  <a:pt x="454981" y="184095"/>
                  <a:pt x="439770" y="141089"/>
                  <a:pt x="438346" y="137179"/>
                </a:cubicBezTo>
                <a:close/>
                <a:moveTo>
                  <a:pt x="102173" y="136332"/>
                </a:moveTo>
                <a:lnTo>
                  <a:pt x="169069" y="136332"/>
                </a:lnTo>
                <a:cubicBezTo>
                  <a:pt x="162486" y="154749"/>
                  <a:pt x="156704" y="171121"/>
                  <a:pt x="150210" y="189538"/>
                </a:cubicBezTo>
                <a:lnTo>
                  <a:pt x="121032" y="189538"/>
                </a:lnTo>
                <a:cubicBezTo>
                  <a:pt x="118808" y="183310"/>
                  <a:pt x="103596" y="140247"/>
                  <a:pt x="102173" y="136332"/>
                </a:cubicBezTo>
                <a:close/>
                <a:moveTo>
                  <a:pt x="242598" y="109941"/>
                </a:moveTo>
                <a:lnTo>
                  <a:pt x="262356" y="109941"/>
                </a:lnTo>
                <a:lnTo>
                  <a:pt x="303921" y="199712"/>
                </a:lnTo>
                <a:lnTo>
                  <a:pt x="345486" y="109941"/>
                </a:lnTo>
                <a:lnTo>
                  <a:pt x="365867" y="109941"/>
                </a:lnTo>
                <a:cubicBezTo>
                  <a:pt x="395594" y="109941"/>
                  <a:pt x="419892" y="134117"/>
                  <a:pt x="420070" y="163804"/>
                </a:cubicBezTo>
                <a:lnTo>
                  <a:pt x="419892" y="332148"/>
                </a:lnTo>
                <a:cubicBezTo>
                  <a:pt x="419892" y="344769"/>
                  <a:pt x="409657" y="354990"/>
                  <a:pt x="397018" y="354990"/>
                </a:cubicBezTo>
                <a:cubicBezTo>
                  <a:pt x="384291" y="354990"/>
                  <a:pt x="374056" y="344680"/>
                  <a:pt x="374056" y="332059"/>
                </a:cubicBezTo>
                <a:lnTo>
                  <a:pt x="374234" y="163982"/>
                </a:lnTo>
                <a:cubicBezTo>
                  <a:pt x="374145" y="161315"/>
                  <a:pt x="372009" y="159271"/>
                  <a:pt x="369338" y="159271"/>
                </a:cubicBezTo>
                <a:cubicBezTo>
                  <a:pt x="366757" y="159271"/>
                  <a:pt x="364621" y="161404"/>
                  <a:pt x="364621" y="164071"/>
                </a:cubicBezTo>
                <a:cubicBezTo>
                  <a:pt x="364621" y="393565"/>
                  <a:pt x="365155" y="185580"/>
                  <a:pt x="365155" y="548843"/>
                </a:cubicBezTo>
                <a:cubicBezTo>
                  <a:pt x="365155" y="563953"/>
                  <a:pt x="352784" y="576308"/>
                  <a:pt x="337653" y="576308"/>
                </a:cubicBezTo>
                <a:cubicBezTo>
                  <a:pt x="322434" y="576308"/>
                  <a:pt x="310151" y="563953"/>
                  <a:pt x="310151" y="548843"/>
                </a:cubicBezTo>
                <a:lnTo>
                  <a:pt x="310151" y="329303"/>
                </a:lnTo>
                <a:lnTo>
                  <a:pt x="298225" y="329303"/>
                </a:lnTo>
                <a:lnTo>
                  <a:pt x="298225" y="548843"/>
                </a:lnTo>
                <a:cubicBezTo>
                  <a:pt x="298225" y="563953"/>
                  <a:pt x="285943" y="576308"/>
                  <a:pt x="270723" y="576308"/>
                </a:cubicBezTo>
                <a:cubicBezTo>
                  <a:pt x="255592" y="576308"/>
                  <a:pt x="243221" y="563953"/>
                  <a:pt x="243221" y="548843"/>
                </a:cubicBezTo>
                <a:lnTo>
                  <a:pt x="243221" y="164071"/>
                </a:lnTo>
                <a:cubicBezTo>
                  <a:pt x="243221" y="161582"/>
                  <a:pt x="241263" y="159537"/>
                  <a:pt x="238771" y="159537"/>
                </a:cubicBezTo>
                <a:cubicBezTo>
                  <a:pt x="236189" y="159537"/>
                  <a:pt x="234231" y="161493"/>
                  <a:pt x="234142" y="163982"/>
                </a:cubicBezTo>
                <a:lnTo>
                  <a:pt x="234142" y="164071"/>
                </a:lnTo>
                <a:lnTo>
                  <a:pt x="233341" y="332236"/>
                </a:lnTo>
                <a:cubicBezTo>
                  <a:pt x="233252" y="344858"/>
                  <a:pt x="223017" y="354990"/>
                  <a:pt x="210379" y="354990"/>
                </a:cubicBezTo>
                <a:lnTo>
                  <a:pt x="210290" y="354990"/>
                </a:lnTo>
                <a:cubicBezTo>
                  <a:pt x="197651" y="354901"/>
                  <a:pt x="187416" y="344591"/>
                  <a:pt x="187505" y="331970"/>
                </a:cubicBezTo>
                <a:lnTo>
                  <a:pt x="188306" y="163804"/>
                </a:lnTo>
                <a:cubicBezTo>
                  <a:pt x="188484" y="134117"/>
                  <a:pt x="212782" y="109941"/>
                  <a:pt x="242598" y="109941"/>
                </a:cubicBezTo>
                <a:close/>
                <a:moveTo>
                  <a:pt x="284871" y="98486"/>
                </a:moveTo>
                <a:cubicBezTo>
                  <a:pt x="302501" y="108531"/>
                  <a:pt x="298672" y="106398"/>
                  <a:pt x="304192" y="109331"/>
                </a:cubicBezTo>
                <a:cubicBezTo>
                  <a:pt x="309802" y="106398"/>
                  <a:pt x="305973" y="108531"/>
                  <a:pt x="323514" y="98486"/>
                </a:cubicBezTo>
                <a:cubicBezTo>
                  <a:pt x="326274" y="96886"/>
                  <a:pt x="329746" y="98931"/>
                  <a:pt x="329746" y="102042"/>
                </a:cubicBezTo>
                <a:lnTo>
                  <a:pt x="329746" y="125954"/>
                </a:lnTo>
                <a:cubicBezTo>
                  <a:pt x="329746" y="129065"/>
                  <a:pt x="326274" y="131110"/>
                  <a:pt x="323514" y="129510"/>
                </a:cubicBezTo>
                <a:lnTo>
                  <a:pt x="304192" y="118487"/>
                </a:lnTo>
                <a:lnTo>
                  <a:pt x="284871" y="129510"/>
                </a:lnTo>
                <a:cubicBezTo>
                  <a:pt x="282200" y="131110"/>
                  <a:pt x="278727" y="129065"/>
                  <a:pt x="278727" y="125954"/>
                </a:cubicBezTo>
                <a:lnTo>
                  <a:pt x="278727" y="102042"/>
                </a:lnTo>
                <a:cubicBezTo>
                  <a:pt x="278727" y="98931"/>
                  <a:pt x="282200" y="96886"/>
                  <a:pt x="284871" y="98486"/>
                </a:cubicBezTo>
                <a:close/>
                <a:moveTo>
                  <a:pt x="472077" y="32883"/>
                </a:moveTo>
                <a:cubicBezTo>
                  <a:pt x="496900" y="32883"/>
                  <a:pt x="517097" y="53064"/>
                  <a:pt x="517097" y="77868"/>
                </a:cubicBezTo>
                <a:cubicBezTo>
                  <a:pt x="517097" y="102851"/>
                  <a:pt x="496811" y="122854"/>
                  <a:pt x="472077" y="122854"/>
                </a:cubicBezTo>
                <a:cubicBezTo>
                  <a:pt x="447431" y="122854"/>
                  <a:pt x="427056" y="102851"/>
                  <a:pt x="427056" y="77868"/>
                </a:cubicBezTo>
                <a:cubicBezTo>
                  <a:pt x="427056" y="53064"/>
                  <a:pt x="447253" y="32883"/>
                  <a:pt x="472077" y="32883"/>
                </a:cubicBezTo>
                <a:close/>
                <a:moveTo>
                  <a:pt x="135902" y="32107"/>
                </a:moveTo>
                <a:cubicBezTo>
                  <a:pt x="160726" y="32107"/>
                  <a:pt x="180923" y="52288"/>
                  <a:pt x="180923" y="77092"/>
                </a:cubicBezTo>
                <a:cubicBezTo>
                  <a:pt x="180923" y="102075"/>
                  <a:pt x="160548" y="122078"/>
                  <a:pt x="135902" y="122078"/>
                </a:cubicBezTo>
                <a:cubicBezTo>
                  <a:pt x="111257" y="122078"/>
                  <a:pt x="90882" y="102075"/>
                  <a:pt x="90882" y="77092"/>
                </a:cubicBezTo>
                <a:cubicBezTo>
                  <a:pt x="90882" y="52288"/>
                  <a:pt x="111079" y="32107"/>
                  <a:pt x="135902" y="32107"/>
                </a:cubicBezTo>
                <a:close/>
                <a:moveTo>
                  <a:pt x="304237" y="0"/>
                </a:moveTo>
                <a:cubicBezTo>
                  <a:pt x="330492" y="0"/>
                  <a:pt x="351763" y="21243"/>
                  <a:pt x="351763" y="47376"/>
                </a:cubicBezTo>
                <a:cubicBezTo>
                  <a:pt x="351763" y="73685"/>
                  <a:pt x="330314" y="94840"/>
                  <a:pt x="304237" y="94840"/>
                </a:cubicBezTo>
                <a:cubicBezTo>
                  <a:pt x="278160" y="94840"/>
                  <a:pt x="256711" y="73685"/>
                  <a:pt x="256711" y="47376"/>
                </a:cubicBezTo>
                <a:cubicBezTo>
                  <a:pt x="256711" y="21243"/>
                  <a:pt x="277982" y="0"/>
                  <a:pt x="304237" y="0"/>
                </a:cubicBezTo>
                <a:close/>
              </a:path>
            </a:pathLst>
          </a:custGeom>
          <a:solidFill>
            <a:schemeClr val="bg1"/>
          </a:solidFill>
          <a:ln>
            <a:noFill/>
          </a:ln>
        </p:spPr>
      </p:sp>
      <p:sp>
        <p:nvSpPr>
          <p:cNvPr id="55" name="person-face-close-up_26444"/>
          <p:cNvSpPr>
            <a:spLocks noChangeAspect="1"/>
          </p:cNvSpPr>
          <p:nvPr/>
        </p:nvSpPr>
        <p:spPr bwMode="auto">
          <a:xfrm>
            <a:off x="7702986" y="1633637"/>
            <a:ext cx="454119" cy="452595"/>
          </a:xfrm>
          <a:custGeom>
            <a:avLst/>
            <a:gdLst>
              <a:gd name="T0" fmla="*/ 3969 w 6280"/>
              <a:gd name="T1" fmla="*/ 4752 h 6268"/>
              <a:gd name="T2" fmla="*/ 3915 w 6280"/>
              <a:gd name="T3" fmla="*/ 4097 h 6268"/>
              <a:gd name="T4" fmla="*/ 4094 w 6280"/>
              <a:gd name="T5" fmla="*/ 4172 h 6268"/>
              <a:gd name="T6" fmla="*/ 4594 w 6280"/>
              <a:gd name="T7" fmla="*/ 3050 h 6268"/>
              <a:gd name="T8" fmla="*/ 3133 w 6280"/>
              <a:gd name="T9" fmla="*/ 0 h 6268"/>
              <a:gd name="T10" fmla="*/ 1647 w 6280"/>
              <a:gd name="T11" fmla="*/ 3615 h 6268"/>
              <a:gd name="T12" fmla="*/ 2172 w 6280"/>
              <a:gd name="T13" fmla="*/ 4318 h 6268"/>
              <a:gd name="T14" fmla="*/ 2513 w 6280"/>
              <a:gd name="T15" fmla="*/ 4166 h 6268"/>
              <a:gd name="T16" fmla="*/ 2480 w 6280"/>
              <a:gd name="T17" fmla="*/ 4703 h 6268"/>
              <a:gd name="T18" fmla="*/ 0 w 6280"/>
              <a:gd name="T19" fmla="*/ 6268 h 6268"/>
              <a:gd name="T20" fmla="*/ 3140 w 6280"/>
              <a:gd name="T21" fmla="*/ 6268 h 6268"/>
              <a:gd name="T22" fmla="*/ 6280 w 6280"/>
              <a:gd name="T23" fmla="*/ 6268 h 6268"/>
              <a:gd name="T24" fmla="*/ 3969 w 6280"/>
              <a:gd name="T25" fmla="*/ 4752 h 6268"/>
              <a:gd name="T26" fmla="*/ 2510 w 6280"/>
              <a:gd name="T27" fmla="*/ 3725 h 6268"/>
              <a:gd name="T28" fmla="*/ 2458 w 6280"/>
              <a:gd name="T29" fmla="*/ 3673 h 6268"/>
              <a:gd name="T30" fmla="*/ 2244 w 6280"/>
              <a:gd name="T31" fmla="*/ 3449 h 6268"/>
              <a:gd name="T32" fmla="*/ 2119 w 6280"/>
              <a:gd name="T33" fmla="*/ 3083 h 6268"/>
              <a:gd name="T34" fmla="*/ 2069 w 6280"/>
              <a:gd name="T35" fmla="*/ 2811 h 6268"/>
              <a:gd name="T36" fmla="*/ 2537 w 6280"/>
              <a:gd name="T37" fmla="*/ 3110 h 6268"/>
              <a:gd name="T38" fmla="*/ 2756 w 6280"/>
              <a:gd name="T39" fmla="*/ 2305 h 6268"/>
              <a:gd name="T40" fmla="*/ 3789 w 6280"/>
              <a:gd name="T41" fmla="*/ 1174 h 6268"/>
              <a:gd name="T42" fmla="*/ 3790 w 6280"/>
              <a:gd name="T43" fmla="*/ 1174 h 6268"/>
              <a:gd name="T44" fmla="*/ 3891 w 6280"/>
              <a:gd name="T45" fmla="*/ 3673 h 6268"/>
              <a:gd name="T46" fmla="*/ 3866 w 6280"/>
              <a:gd name="T47" fmla="*/ 3726 h 6268"/>
              <a:gd name="T48" fmla="*/ 3832 w 6280"/>
              <a:gd name="T49" fmla="*/ 3778 h 6268"/>
              <a:gd name="T50" fmla="*/ 3790 w 6280"/>
              <a:gd name="T51" fmla="*/ 3825 h 6268"/>
              <a:gd name="T52" fmla="*/ 3788 w 6280"/>
              <a:gd name="T53" fmla="*/ 3844 h 6268"/>
              <a:gd name="T54" fmla="*/ 3210 w 6280"/>
              <a:gd name="T55" fmla="*/ 4266 h 6268"/>
              <a:gd name="T56" fmla="*/ 2564 w 6280"/>
              <a:gd name="T57" fmla="*/ 3778 h 6268"/>
              <a:gd name="T58" fmla="*/ 2510 w 6280"/>
              <a:gd name="T59" fmla="*/ 3725 h 6268"/>
              <a:gd name="T60" fmla="*/ 3210 w 6280"/>
              <a:gd name="T61" fmla="*/ 5754 h 6268"/>
              <a:gd name="T62" fmla="*/ 2264 w 6280"/>
              <a:gd name="T63" fmla="*/ 5217 h 6268"/>
              <a:gd name="T64" fmla="*/ 2401 w 6280"/>
              <a:gd name="T65" fmla="*/ 4942 h 6268"/>
              <a:gd name="T66" fmla="*/ 2413 w 6280"/>
              <a:gd name="T67" fmla="*/ 4931 h 6268"/>
              <a:gd name="T68" fmla="*/ 2486 w 6280"/>
              <a:gd name="T69" fmla="*/ 4875 h 6268"/>
              <a:gd name="T70" fmla="*/ 2501 w 6280"/>
              <a:gd name="T71" fmla="*/ 4859 h 6268"/>
              <a:gd name="T72" fmla="*/ 2602 w 6280"/>
              <a:gd name="T73" fmla="*/ 4679 h 6268"/>
              <a:gd name="T74" fmla="*/ 2614 w 6280"/>
              <a:gd name="T75" fmla="*/ 4136 h 6268"/>
              <a:gd name="T76" fmla="*/ 2614 w 6280"/>
              <a:gd name="T77" fmla="*/ 4136 h 6268"/>
              <a:gd name="T78" fmla="*/ 2613 w 6280"/>
              <a:gd name="T79" fmla="*/ 4134 h 6268"/>
              <a:gd name="T80" fmla="*/ 2590 w 6280"/>
              <a:gd name="T81" fmla="*/ 3949 h 6268"/>
              <a:gd name="T82" fmla="*/ 3210 w 6280"/>
              <a:gd name="T83" fmla="*/ 4371 h 6268"/>
              <a:gd name="T84" fmla="*/ 3772 w 6280"/>
              <a:gd name="T85" fmla="*/ 4002 h 6268"/>
              <a:gd name="T86" fmla="*/ 3769 w 6280"/>
              <a:gd name="T87" fmla="*/ 4035 h 6268"/>
              <a:gd name="T88" fmla="*/ 3815 w 6280"/>
              <a:gd name="T89" fmla="*/ 4054 h 6268"/>
              <a:gd name="T90" fmla="*/ 3832 w 6280"/>
              <a:gd name="T91" fmla="*/ 4720 h 6268"/>
              <a:gd name="T92" fmla="*/ 3922 w 6280"/>
              <a:gd name="T93" fmla="*/ 4864 h 6268"/>
              <a:gd name="T94" fmla="*/ 3934 w 6280"/>
              <a:gd name="T95" fmla="*/ 4875 h 6268"/>
              <a:gd name="T96" fmla="*/ 4008 w 6280"/>
              <a:gd name="T97" fmla="*/ 4933 h 6268"/>
              <a:gd name="T98" fmla="*/ 4019 w 6280"/>
              <a:gd name="T99" fmla="*/ 4943 h 6268"/>
              <a:gd name="T100" fmla="*/ 4156 w 6280"/>
              <a:gd name="T101" fmla="*/ 5217 h 6268"/>
              <a:gd name="T102" fmla="*/ 3210 w 6280"/>
              <a:gd name="T103" fmla="*/ 5754 h 62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280" h="6268">
                <a:moveTo>
                  <a:pt x="3969" y="4752"/>
                </a:moveTo>
                <a:cubicBezTo>
                  <a:pt x="3908" y="4666"/>
                  <a:pt x="3861" y="4532"/>
                  <a:pt x="3915" y="4097"/>
                </a:cubicBezTo>
                <a:lnTo>
                  <a:pt x="4094" y="4172"/>
                </a:lnTo>
                <a:cubicBezTo>
                  <a:pt x="4094" y="4172"/>
                  <a:pt x="3981" y="3881"/>
                  <a:pt x="4594" y="3050"/>
                </a:cubicBezTo>
                <a:cubicBezTo>
                  <a:pt x="5207" y="2219"/>
                  <a:pt x="5265" y="69"/>
                  <a:pt x="3133" y="0"/>
                </a:cubicBezTo>
                <a:cubicBezTo>
                  <a:pt x="329" y="69"/>
                  <a:pt x="1228" y="3273"/>
                  <a:pt x="1647" y="3615"/>
                </a:cubicBezTo>
                <a:cubicBezTo>
                  <a:pt x="2067" y="3958"/>
                  <a:pt x="2172" y="4318"/>
                  <a:pt x="2172" y="4318"/>
                </a:cubicBezTo>
                <a:cubicBezTo>
                  <a:pt x="2192" y="4272"/>
                  <a:pt x="2388" y="4205"/>
                  <a:pt x="2513" y="4166"/>
                </a:cubicBezTo>
                <a:cubicBezTo>
                  <a:pt x="2545" y="4476"/>
                  <a:pt x="2522" y="4616"/>
                  <a:pt x="2480" y="4703"/>
                </a:cubicBezTo>
                <a:cubicBezTo>
                  <a:pt x="1624" y="4876"/>
                  <a:pt x="221" y="5299"/>
                  <a:pt x="0" y="6268"/>
                </a:cubicBezTo>
                <a:lnTo>
                  <a:pt x="3140" y="6268"/>
                </a:lnTo>
                <a:lnTo>
                  <a:pt x="6280" y="6268"/>
                </a:lnTo>
                <a:cubicBezTo>
                  <a:pt x="5921" y="5381"/>
                  <a:pt x="4773" y="4952"/>
                  <a:pt x="3969" y="4752"/>
                </a:cubicBezTo>
                <a:close/>
                <a:moveTo>
                  <a:pt x="2510" y="3725"/>
                </a:moveTo>
                <a:cubicBezTo>
                  <a:pt x="2493" y="3708"/>
                  <a:pt x="2476" y="3690"/>
                  <a:pt x="2458" y="3673"/>
                </a:cubicBezTo>
                <a:cubicBezTo>
                  <a:pt x="2383" y="3596"/>
                  <a:pt x="2310" y="3520"/>
                  <a:pt x="2244" y="3449"/>
                </a:cubicBezTo>
                <a:cubicBezTo>
                  <a:pt x="2194" y="3335"/>
                  <a:pt x="2152" y="3207"/>
                  <a:pt x="2119" y="3083"/>
                </a:cubicBezTo>
                <a:lnTo>
                  <a:pt x="2069" y="2811"/>
                </a:lnTo>
                <a:cubicBezTo>
                  <a:pt x="2294" y="3035"/>
                  <a:pt x="2537" y="3110"/>
                  <a:pt x="2537" y="3110"/>
                </a:cubicBezTo>
                <a:cubicBezTo>
                  <a:pt x="2537" y="3110"/>
                  <a:pt x="1631" y="2553"/>
                  <a:pt x="2756" y="2305"/>
                </a:cubicBezTo>
                <a:cubicBezTo>
                  <a:pt x="3676" y="2101"/>
                  <a:pt x="3781" y="1416"/>
                  <a:pt x="3789" y="1174"/>
                </a:cubicBezTo>
                <a:lnTo>
                  <a:pt x="3790" y="1174"/>
                </a:lnTo>
                <a:cubicBezTo>
                  <a:pt x="3790" y="1174"/>
                  <a:pt x="4163" y="3035"/>
                  <a:pt x="3891" y="3673"/>
                </a:cubicBezTo>
                <a:cubicBezTo>
                  <a:pt x="3883" y="3692"/>
                  <a:pt x="3875" y="3709"/>
                  <a:pt x="3866" y="3726"/>
                </a:cubicBezTo>
                <a:cubicBezTo>
                  <a:pt x="3856" y="3745"/>
                  <a:pt x="3844" y="3762"/>
                  <a:pt x="3832" y="3778"/>
                </a:cubicBezTo>
                <a:cubicBezTo>
                  <a:pt x="3819" y="3795"/>
                  <a:pt x="3805" y="3811"/>
                  <a:pt x="3790" y="3825"/>
                </a:cubicBezTo>
                <a:lnTo>
                  <a:pt x="3788" y="3844"/>
                </a:lnTo>
                <a:cubicBezTo>
                  <a:pt x="3547" y="4074"/>
                  <a:pt x="3312" y="4266"/>
                  <a:pt x="3210" y="4266"/>
                </a:cubicBezTo>
                <a:cubicBezTo>
                  <a:pt x="3099" y="4266"/>
                  <a:pt x="2827" y="4036"/>
                  <a:pt x="2564" y="3778"/>
                </a:cubicBezTo>
                <a:cubicBezTo>
                  <a:pt x="2546" y="3760"/>
                  <a:pt x="2528" y="3743"/>
                  <a:pt x="2510" y="3725"/>
                </a:cubicBezTo>
                <a:close/>
                <a:moveTo>
                  <a:pt x="3210" y="5754"/>
                </a:moveTo>
                <a:cubicBezTo>
                  <a:pt x="2688" y="5754"/>
                  <a:pt x="2264" y="5513"/>
                  <a:pt x="2264" y="5217"/>
                </a:cubicBezTo>
                <a:cubicBezTo>
                  <a:pt x="2264" y="5121"/>
                  <a:pt x="2311" y="5026"/>
                  <a:pt x="2401" y="4942"/>
                </a:cubicBezTo>
                <a:lnTo>
                  <a:pt x="2413" y="4931"/>
                </a:lnTo>
                <a:cubicBezTo>
                  <a:pt x="2435" y="4912"/>
                  <a:pt x="2459" y="4893"/>
                  <a:pt x="2486" y="4875"/>
                </a:cubicBezTo>
                <a:lnTo>
                  <a:pt x="2501" y="4859"/>
                </a:lnTo>
                <a:cubicBezTo>
                  <a:pt x="2539" y="4812"/>
                  <a:pt x="2577" y="4764"/>
                  <a:pt x="2602" y="4679"/>
                </a:cubicBezTo>
                <a:cubicBezTo>
                  <a:pt x="2633" y="4576"/>
                  <a:pt x="2644" y="4415"/>
                  <a:pt x="2614" y="4136"/>
                </a:cubicBezTo>
                <a:lnTo>
                  <a:pt x="2614" y="4136"/>
                </a:lnTo>
                <a:lnTo>
                  <a:pt x="2613" y="4134"/>
                </a:lnTo>
                <a:cubicBezTo>
                  <a:pt x="2607" y="4077"/>
                  <a:pt x="2600" y="4017"/>
                  <a:pt x="2590" y="3949"/>
                </a:cubicBezTo>
                <a:cubicBezTo>
                  <a:pt x="2822" y="4168"/>
                  <a:pt x="3074" y="4371"/>
                  <a:pt x="3210" y="4371"/>
                </a:cubicBezTo>
                <a:cubicBezTo>
                  <a:pt x="3334" y="4371"/>
                  <a:pt x="3557" y="4200"/>
                  <a:pt x="3772" y="4002"/>
                </a:cubicBezTo>
                <a:lnTo>
                  <a:pt x="3769" y="4035"/>
                </a:lnTo>
                <a:lnTo>
                  <a:pt x="3815" y="4054"/>
                </a:lnTo>
                <a:cubicBezTo>
                  <a:pt x="3767" y="4428"/>
                  <a:pt x="3787" y="4608"/>
                  <a:pt x="3832" y="4720"/>
                </a:cubicBezTo>
                <a:cubicBezTo>
                  <a:pt x="3857" y="4782"/>
                  <a:pt x="3890" y="4823"/>
                  <a:pt x="3922" y="4864"/>
                </a:cubicBezTo>
                <a:lnTo>
                  <a:pt x="3934" y="4875"/>
                </a:lnTo>
                <a:cubicBezTo>
                  <a:pt x="3961" y="4894"/>
                  <a:pt x="3986" y="4913"/>
                  <a:pt x="4008" y="4933"/>
                </a:cubicBezTo>
                <a:lnTo>
                  <a:pt x="4019" y="4943"/>
                </a:lnTo>
                <a:cubicBezTo>
                  <a:pt x="4109" y="5027"/>
                  <a:pt x="4156" y="5122"/>
                  <a:pt x="4156" y="5217"/>
                </a:cubicBezTo>
                <a:cubicBezTo>
                  <a:pt x="4156" y="5513"/>
                  <a:pt x="3732" y="5754"/>
                  <a:pt x="3210" y="5754"/>
                </a:cubicBezTo>
                <a:close/>
              </a:path>
            </a:pathLst>
          </a:custGeom>
          <a:solidFill>
            <a:schemeClr val="bg1"/>
          </a:solidFill>
          <a:ln>
            <a:noFill/>
          </a:ln>
        </p:spPr>
      </p:sp>
      <p:sp>
        <p:nvSpPr>
          <p:cNvPr id="56" name="man-shape_44757"/>
          <p:cNvSpPr>
            <a:spLocks noChangeAspect="1"/>
          </p:cNvSpPr>
          <p:nvPr/>
        </p:nvSpPr>
        <p:spPr bwMode="auto">
          <a:xfrm>
            <a:off x="5135071" y="3372727"/>
            <a:ext cx="483855" cy="456283"/>
          </a:xfrm>
          <a:custGeom>
            <a:avLst/>
            <a:gdLst>
              <a:gd name="T0" fmla="*/ 467 w 467"/>
              <a:gd name="T1" fmla="*/ 357 h 441"/>
              <a:gd name="T2" fmla="*/ 467 w 467"/>
              <a:gd name="T3" fmla="*/ 408 h 441"/>
              <a:gd name="T4" fmla="*/ 433 w 467"/>
              <a:gd name="T5" fmla="*/ 441 h 441"/>
              <a:gd name="T6" fmla="*/ 33 w 467"/>
              <a:gd name="T7" fmla="*/ 441 h 441"/>
              <a:gd name="T8" fmla="*/ 0 w 467"/>
              <a:gd name="T9" fmla="*/ 408 h 441"/>
              <a:gd name="T10" fmla="*/ 0 w 467"/>
              <a:gd name="T11" fmla="*/ 357 h 441"/>
              <a:gd name="T12" fmla="*/ 23 w 467"/>
              <a:gd name="T13" fmla="*/ 325 h 441"/>
              <a:gd name="T14" fmla="*/ 164 w 467"/>
              <a:gd name="T15" fmla="*/ 281 h 441"/>
              <a:gd name="T16" fmla="*/ 115 w 467"/>
              <a:gd name="T17" fmla="*/ 134 h 441"/>
              <a:gd name="T18" fmla="*/ 233 w 467"/>
              <a:gd name="T19" fmla="*/ 0 h 441"/>
              <a:gd name="T20" fmla="*/ 351 w 467"/>
              <a:gd name="T21" fmla="*/ 134 h 441"/>
              <a:gd name="T22" fmla="*/ 302 w 467"/>
              <a:gd name="T23" fmla="*/ 281 h 441"/>
              <a:gd name="T24" fmla="*/ 443 w 467"/>
              <a:gd name="T25" fmla="*/ 325 h 441"/>
              <a:gd name="T26" fmla="*/ 467 w 467"/>
              <a:gd name="T27" fmla="*/ 357 h 4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67" h="441">
                <a:moveTo>
                  <a:pt x="467" y="357"/>
                </a:moveTo>
                <a:lnTo>
                  <a:pt x="467" y="408"/>
                </a:lnTo>
                <a:cubicBezTo>
                  <a:pt x="467" y="426"/>
                  <a:pt x="452" y="441"/>
                  <a:pt x="433" y="441"/>
                </a:cubicBezTo>
                <a:lnTo>
                  <a:pt x="33" y="441"/>
                </a:lnTo>
                <a:cubicBezTo>
                  <a:pt x="15" y="441"/>
                  <a:pt x="0" y="426"/>
                  <a:pt x="0" y="408"/>
                </a:cubicBezTo>
                <a:lnTo>
                  <a:pt x="0" y="357"/>
                </a:lnTo>
                <a:cubicBezTo>
                  <a:pt x="0" y="342"/>
                  <a:pt x="9" y="329"/>
                  <a:pt x="23" y="325"/>
                </a:cubicBezTo>
                <a:lnTo>
                  <a:pt x="164" y="281"/>
                </a:lnTo>
                <a:cubicBezTo>
                  <a:pt x="134" y="245"/>
                  <a:pt x="115" y="187"/>
                  <a:pt x="115" y="134"/>
                </a:cubicBezTo>
                <a:cubicBezTo>
                  <a:pt x="115" y="52"/>
                  <a:pt x="162" y="0"/>
                  <a:pt x="233" y="0"/>
                </a:cubicBezTo>
                <a:cubicBezTo>
                  <a:pt x="305" y="0"/>
                  <a:pt x="351" y="52"/>
                  <a:pt x="351" y="134"/>
                </a:cubicBezTo>
                <a:cubicBezTo>
                  <a:pt x="351" y="187"/>
                  <a:pt x="333" y="245"/>
                  <a:pt x="302" y="281"/>
                </a:cubicBezTo>
                <a:lnTo>
                  <a:pt x="443" y="325"/>
                </a:lnTo>
                <a:cubicBezTo>
                  <a:pt x="457" y="329"/>
                  <a:pt x="467" y="342"/>
                  <a:pt x="467" y="357"/>
                </a:cubicBezTo>
                <a:close/>
              </a:path>
            </a:pathLst>
          </a:custGeom>
          <a:solidFill>
            <a:schemeClr val="bg1"/>
          </a:solidFill>
          <a:ln>
            <a:noFill/>
          </a:ln>
        </p:spPr>
      </p:sp>
      <p:sp>
        <p:nvSpPr>
          <p:cNvPr id="57" name="login_58950"/>
          <p:cNvSpPr>
            <a:spLocks noChangeAspect="1"/>
          </p:cNvSpPr>
          <p:nvPr/>
        </p:nvSpPr>
        <p:spPr bwMode="auto">
          <a:xfrm>
            <a:off x="7631147" y="3336240"/>
            <a:ext cx="599604" cy="504203"/>
          </a:xfrm>
          <a:custGeom>
            <a:avLst/>
            <a:gdLst>
              <a:gd name="connsiteX0" fmla="*/ 236196 w 608226"/>
              <a:gd name="connsiteY0" fmla="*/ 148476 h 609302"/>
              <a:gd name="connsiteX1" fmla="*/ 248627 w 608226"/>
              <a:gd name="connsiteY1" fmla="*/ 148476 h 609302"/>
              <a:gd name="connsiteX2" fmla="*/ 500123 w 608226"/>
              <a:gd name="connsiteY2" fmla="*/ 293646 h 609302"/>
              <a:gd name="connsiteX3" fmla="*/ 506817 w 608226"/>
              <a:gd name="connsiteY3" fmla="*/ 304630 h 609302"/>
              <a:gd name="connsiteX4" fmla="*/ 500123 w 608226"/>
              <a:gd name="connsiteY4" fmla="*/ 315613 h 609302"/>
              <a:gd name="connsiteX5" fmla="*/ 248627 w 608226"/>
              <a:gd name="connsiteY5" fmla="*/ 460784 h 609302"/>
              <a:gd name="connsiteX6" fmla="*/ 242412 w 608226"/>
              <a:gd name="connsiteY6" fmla="*/ 462216 h 609302"/>
              <a:gd name="connsiteX7" fmla="*/ 236196 w 608226"/>
              <a:gd name="connsiteY7" fmla="*/ 460784 h 609302"/>
              <a:gd name="connsiteX8" fmla="*/ 229502 w 608226"/>
              <a:gd name="connsiteY8" fmla="*/ 449323 h 609302"/>
              <a:gd name="connsiteX9" fmla="*/ 229502 w 608226"/>
              <a:gd name="connsiteY9" fmla="*/ 381990 h 609302"/>
              <a:gd name="connsiteX10" fmla="*/ 12431 w 608226"/>
              <a:gd name="connsiteY10" fmla="*/ 381990 h 609302"/>
              <a:gd name="connsiteX11" fmla="*/ 0 w 608226"/>
              <a:gd name="connsiteY11" fmla="*/ 369097 h 609302"/>
              <a:gd name="connsiteX12" fmla="*/ 0 w 608226"/>
              <a:gd name="connsiteY12" fmla="*/ 239685 h 609302"/>
              <a:gd name="connsiteX13" fmla="*/ 12431 w 608226"/>
              <a:gd name="connsiteY13" fmla="*/ 226792 h 609302"/>
              <a:gd name="connsiteX14" fmla="*/ 229502 w 608226"/>
              <a:gd name="connsiteY14" fmla="*/ 226792 h 609302"/>
              <a:gd name="connsiteX15" fmla="*/ 229502 w 608226"/>
              <a:gd name="connsiteY15" fmla="*/ 159459 h 609302"/>
              <a:gd name="connsiteX16" fmla="*/ 236196 w 608226"/>
              <a:gd name="connsiteY16" fmla="*/ 148476 h 609302"/>
              <a:gd name="connsiteX17" fmla="*/ 254418 w 608226"/>
              <a:gd name="connsiteY17" fmla="*/ 0 h 609302"/>
              <a:gd name="connsiteX18" fmla="*/ 514037 w 608226"/>
              <a:gd name="connsiteY18" fmla="*/ 0 h 609302"/>
              <a:gd name="connsiteX19" fmla="*/ 608226 w 608226"/>
              <a:gd name="connsiteY19" fmla="*/ 94070 h 609302"/>
              <a:gd name="connsiteX20" fmla="*/ 608226 w 608226"/>
              <a:gd name="connsiteY20" fmla="*/ 515233 h 609302"/>
              <a:gd name="connsiteX21" fmla="*/ 514037 w 608226"/>
              <a:gd name="connsiteY21" fmla="*/ 609302 h 609302"/>
              <a:gd name="connsiteX22" fmla="*/ 254418 w 608226"/>
              <a:gd name="connsiteY22" fmla="*/ 609302 h 609302"/>
              <a:gd name="connsiteX23" fmla="*/ 241509 w 608226"/>
              <a:gd name="connsiteY23" fmla="*/ 596409 h 609302"/>
              <a:gd name="connsiteX24" fmla="*/ 241509 w 608226"/>
              <a:gd name="connsiteY24" fmla="*/ 558209 h 609302"/>
              <a:gd name="connsiteX25" fmla="*/ 254418 w 608226"/>
              <a:gd name="connsiteY25" fmla="*/ 545316 h 609302"/>
              <a:gd name="connsiteX26" fmla="*/ 514037 w 608226"/>
              <a:gd name="connsiteY26" fmla="*/ 545316 h 609302"/>
              <a:gd name="connsiteX27" fmla="*/ 544636 w 608226"/>
              <a:gd name="connsiteY27" fmla="*/ 515233 h 609302"/>
              <a:gd name="connsiteX28" fmla="*/ 544636 w 608226"/>
              <a:gd name="connsiteY28" fmla="*/ 94070 h 609302"/>
              <a:gd name="connsiteX29" fmla="*/ 514037 w 608226"/>
              <a:gd name="connsiteY29" fmla="*/ 63509 h 609302"/>
              <a:gd name="connsiteX30" fmla="*/ 254418 w 608226"/>
              <a:gd name="connsiteY30" fmla="*/ 63509 h 609302"/>
              <a:gd name="connsiteX31" fmla="*/ 241509 w 608226"/>
              <a:gd name="connsiteY31" fmla="*/ 51094 h 609302"/>
              <a:gd name="connsiteX32" fmla="*/ 241509 w 608226"/>
              <a:gd name="connsiteY32" fmla="*/ 12893 h 609302"/>
              <a:gd name="connsiteX33" fmla="*/ 254418 w 608226"/>
              <a:gd name="connsiteY33" fmla="*/ 0 h 60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08226" h="609302">
                <a:moveTo>
                  <a:pt x="236196" y="148476"/>
                </a:moveTo>
                <a:cubicBezTo>
                  <a:pt x="240021" y="146088"/>
                  <a:pt x="244802" y="146088"/>
                  <a:pt x="248627" y="148476"/>
                </a:cubicBezTo>
                <a:lnTo>
                  <a:pt x="500123" y="293646"/>
                </a:lnTo>
                <a:cubicBezTo>
                  <a:pt x="504426" y="295557"/>
                  <a:pt x="506817" y="299854"/>
                  <a:pt x="506817" y="304630"/>
                </a:cubicBezTo>
                <a:cubicBezTo>
                  <a:pt x="506817" y="308928"/>
                  <a:pt x="504426" y="313225"/>
                  <a:pt x="500123" y="315613"/>
                </a:cubicBezTo>
                <a:lnTo>
                  <a:pt x="248627" y="460784"/>
                </a:lnTo>
                <a:cubicBezTo>
                  <a:pt x="246715" y="461739"/>
                  <a:pt x="244802" y="462216"/>
                  <a:pt x="242412" y="462216"/>
                </a:cubicBezTo>
                <a:cubicBezTo>
                  <a:pt x="240021" y="462216"/>
                  <a:pt x="238108" y="461739"/>
                  <a:pt x="236196" y="460784"/>
                </a:cubicBezTo>
                <a:cubicBezTo>
                  <a:pt x="231893" y="458396"/>
                  <a:pt x="229502" y="454098"/>
                  <a:pt x="229502" y="449323"/>
                </a:cubicBezTo>
                <a:lnTo>
                  <a:pt x="229502" y="381990"/>
                </a:lnTo>
                <a:lnTo>
                  <a:pt x="12431" y="381990"/>
                </a:lnTo>
                <a:cubicBezTo>
                  <a:pt x="5738" y="381990"/>
                  <a:pt x="0" y="376260"/>
                  <a:pt x="0" y="369097"/>
                </a:cubicBezTo>
                <a:lnTo>
                  <a:pt x="0" y="239685"/>
                </a:lnTo>
                <a:cubicBezTo>
                  <a:pt x="0" y="232522"/>
                  <a:pt x="5738" y="226792"/>
                  <a:pt x="12431" y="226792"/>
                </a:cubicBezTo>
                <a:lnTo>
                  <a:pt x="229502" y="226792"/>
                </a:lnTo>
                <a:lnTo>
                  <a:pt x="229502" y="159459"/>
                </a:lnTo>
                <a:cubicBezTo>
                  <a:pt x="229502" y="155161"/>
                  <a:pt x="231893" y="150864"/>
                  <a:pt x="236196" y="148476"/>
                </a:cubicBezTo>
                <a:close/>
                <a:moveTo>
                  <a:pt x="254418" y="0"/>
                </a:moveTo>
                <a:lnTo>
                  <a:pt x="514037" y="0"/>
                </a:lnTo>
                <a:cubicBezTo>
                  <a:pt x="566152" y="0"/>
                  <a:pt x="608226" y="42021"/>
                  <a:pt x="608226" y="94070"/>
                </a:cubicBezTo>
                <a:lnTo>
                  <a:pt x="608226" y="515233"/>
                </a:lnTo>
                <a:cubicBezTo>
                  <a:pt x="608226" y="566804"/>
                  <a:pt x="566152" y="609302"/>
                  <a:pt x="514037" y="609302"/>
                </a:cubicBezTo>
                <a:lnTo>
                  <a:pt x="254418" y="609302"/>
                </a:lnTo>
                <a:cubicBezTo>
                  <a:pt x="247246" y="609302"/>
                  <a:pt x="241509" y="603572"/>
                  <a:pt x="241509" y="596409"/>
                </a:cubicBezTo>
                <a:lnTo>
                  <a:pt x="241509" y="558209"/>
                </a:lnTo>
                <a:cubicBezTo>
                  <a:pt x="241509" y="551046"/>
                  <a:pt x="247246" y="545316"/>
                  <a:pt x="254418" y="545316"/>
                </a:cubicBezTo>
                <a:lnTo>
                  <a:pt x="514037" y="545316"/>
                </a:lnTo>
                <a:cubicBezTo>
                  <a:pt x="530771" y="545316"/>
                  <a:pt x="544636" y="531946"/>
                  <a:pt x="544636" y="515233"/>
                </a:cubicBezTo>
                <a:lnTo>
                  <a:pt x="544636" y="94070"/>
                </a:lnTo>
                <a:cubicBezTo>
                  <a:pt x="544636" y="77357"/>
                  <a:pt x="530771" y="63509"/>
                  <a:pt x="514037" y="63509"/>
                </a:cubicBezTo>
                <a:lnTo>
                  <a:pt x="254418" y="63509"/>
                </a:lnTo>
                <a:cubicBezTo>
                  <a:pt x="247246" y="63509"/>
                  <a:pt x="241509" y="57779"/>
                  <a:pt x="241509" y="51094"/>
                </a:cubicBezTo>
                <a:lnTo>
                  <a:pt x="241509" y="12893"/>
                </a:lnTo>
                <a:cubicBezTo>
                  <a:pt x="241509" y="5730"/>
                  <a:pt x="247246" y="0"/>
                  <a:pt x="254418" y="0"/>
                </a:cubicBezTo>
                <a:close/>
              </a:path>
            </a:pathLst>
          </a:custGeom>
          <a:solidFill>
            <a:schemeClr val="bg1"/>
          </a:solidFill>
          <a:ln>
            <a:noFill/>
          </a:ln>
        </p:spPr>
      </p:sp>
      <p:sp>
        <p:nvSpPr>
          <p:cNvPr id="58" name="矩形 57"/>
          <p:cNvSpPr/>
          <p:nvPr/>
        </p:nvSpPr>
        <p:spPr>
          <a:xfrm>
            <a:off x="8636785" y="2840078"/>
            <a:ext cx="261284" cy="830997"/>
          </a:xfrm>
          <a:prstGeom prst="rect">
            <a:avLst/>
          </a:prstGeom>
        </p:spPr>
        <p:txBody>
          <a:bodyPr wrap="square">
            <a:spAutoFit/>
          </a:bodyPr>
          <a:lstStyle/>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自助录入</a:t>
            </a:r>
            <a:endParaRPr lang="en-US" altLang="zh-CN" sz="1200" dirty="0">
              <a:solidFill>
                <a:prstClr val="white"/>
              </a:solidFill>
              <a:latin typeface="微软雅黑" panose="020B0503020204020204" pitchFamily="34" charset="-122"/>
              <a:ea typeface="微软雅黑" panose="020B0503020204020204" pitchFamily="34" charset="-122"/>
            </a:endParaRPr>
          </a:p>
        </p:txBody>
      </p:sp>
      <p:cxnSp>
        <p:nvCxnSpPr>
          <p:cNvPr id="59" name="直接连接符 58"/>
          <p:cNvCxnSpPr/>
          <p:nvPr/>
        </p:nvCxnSpPr>
        <p:spPr>
          <a:xfrm>
            <a:off x="10697913" y="2275140"/>
            <a:ext cx="0" cy="92058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60" name="矩形 59"/>
          <p:cNvSpPr/>
          <p:nvPr/>
        </p:nvSpPr>
        <p:spPr>
          <a:xfrm>
            <a:off x="5819798" y="1631603"/>
            <a:ext cx="800219" cy="276999"/>
          </a:xfrm>
          <a:prstGeom prst="rect">
            <a:avLst/>
          </a:prstGeom>
        </p:spPr>
        <p:txBody>
          <a:bodyPr wrap="none">
            <a:spAutoFit/>
          </a:bodyPr>
          <a:lstStyle/>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师生入校</a:t>
            </a:r>
            <a:endParaRPr lang="en-US" altLang="zh-CN" sz="1200" dirty="0">
              <a:solidFill>
                <a:prstClr val="white"/>
              </a:solidFill>
              <a:latin typeface="微软雅黑" panose="020B0503020204020204" pitchFamily="34" charset="-122"/>
              <a:ea typeface="微软雅黑" panose="020B0503020204020204" pitchFamily="34" charset="-122"/>
            </a:endParaRPr>
          </a:p>
        </p:txBody>
      </p:sp>
      <p:sp>
        <p:nvSpPr>
          <p:cNvPr id="61" name="矩形 60"/>
          <p:cNvSpPr/>
          <p:nvPr/>
        </p:nvSpPr>
        <p:spPr>
          <a:xfrm>
            <a:off x="5775029" y="3642190"/>
            <a:ext cx="800219" cy="276999"/>
          </a:xfrm>
          <a:prstGeom prst="rect">
            <a:avLst/>
          </a:prstGeom>
        </p:spPr>
        <p:txBody>
          <a:bodyPr wrap="none">
            <a:spAutoFit/>
          </a:bodyPr>
          <a:lstStyle/>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访客预约</a:t>
            </a:r>
            <a:endParaRPr lang="en-US" altLang="zh-CN" sz="1200" dirty="0">
              <a:solidFill>
                <a:prstClr val="white"/>
              </a:solidFill>
              <a:latin typeface="微软雅黑" panose="020B0503020204020204" pitchFamily="34" charset="-122"/>
              <a:ea typeface="微软雅黑" panose="020B0503020204020204" pitchFamily="34" charset="-122"/>
            </a:endParaRPr>
          </a:p>
        </p:txBody>
      </p:sp>
      <p:sp>
        <p:nvSpPr>
          <p:cNvPr id="62" name="supermarket-entrance_58262"/>
          <p:cNvSpPr>
            <a:spLocks noChangeAspect="1"/>
          </p:cNvSpPr>
          <p:nvPr/>
        </p:nvSpPr>
        <p:spPr bwMode="auto">
          <a:xfrm>
            <a:off x="9879625" y="2496623"/>
            <a:ext cx="536067" cy="521229"/>
          </a:xfrm>
          <a:custGeom>
            <a:avLst/>
            <a:gdLst>
              <a:gd name="connsiteX0" fmla="*/ 518402 w 571959"/>
              <a:gd name="connsiteY0" fmla="*/ 221031 h 556128"/>
              <a:gd name="connsiteX1" fmla="*/ 518402 w 571959"/>
              <a:gd name="connsiteY1" fmla="*/ 445646 h 556128"/>
              <a:gd name="connsiteX2" fmla="*/ 461211 w 571959"/>
              <a:gd name="connsiteY2" fmla="*/ 502720 h 556128"/>
              <a:gd name="connsiteX3" fmla="*/ 405865 w 571959"/>
              <a:gd name="connsiteY3" fmla="*/ 502720 h 556128"/>
              <a:gd name="connsiteX4" fmla="*/ 349596 w 571959"/>
              <a:gd name="connsiteY4" fmla="*/ 445646 h 556128"/>
              <a:gd name="connsiteX5" fmla="*/ 349596 w 571959"/>
              <a:gd name="connsiteY5" fmla="*/ 389492 h 556128"/>
              <a:gd name="connsiteX6" fmla="*/ 223250 w 571959"/>
              <a:gd name="connsiteY6" fmla="*/ 221031 h 556128"/>
              <a:gd name="connsiteX7" fmla="*/ 223250 w 571959"/>
              <a:gd name="connsiteY7" fmla="*/ 445646 h 556128"/>
              <a:gd name="connsiteX8" fmla="*/ 166059 w 571959"/>
              <a:gd name="connsiteY8" fmla="*/ 502720 h 556128"/>
              <a:gd name="connsiteX9" fmla="*/ 111635 w 571959"/>
              <a:gd name="connsiteY9" fmla="*/ 502720 h 556128"/>
              <a:gd name="connsiteX10" fmla="*/ 54444 w 571959"/>
              <a:gd name="connsiteY10" fmla="*/ 445646 h 556128"/>
              <a:gd name="connsiteX11" fmla="*/ 54444 w 571959"/>
              <a:gd name="connsiteY11" fmla="*/ 389492 h 556128"/>
              <a:gd name="connsiteX12" fmla="*/ 518402 w 571959"/>
              <a:gd name="connsiteY12" fmla="*/ 163036 h 556128"/>
              <a:gd name="connsiteX13" fmla="*/ 518402 w 571959"/>
              <a:gd name="connsiteY13" fmla="*/ 194335 h 556128"/>
              <a:gd name="connsiteX14" fmla="*/ 349596 w 571959"/>
              <a:gd name="connsiteY14" fmla="*/ 361875 h 556128"/>
              <a:gd name="connsiteX15" fmla="*/ 349596 w 571959"/>
              <a:gd name="connsiteY15" fmla="*/ 331497 h 556128"/>
              <a:gd name="connsiteX16" fmla="*/ 223250 w 571959"/>
              <a:gd name="connsiteY16" fmla="*/ 163036 h 556128"/>
              <a:gd name="connsiteX17" fmla="*/ 223250 w 571959"/>
              <a:gd name="connsiteY17" fmla="*/ 194335 h 556128"/>
              <a:gd name="connsiteX18" fmla="*/ 54444 w 571959"/>
              <a:gd name="connsiteY18" fmla="*/ 361875 h 556128"/>
              <a:gd name="connsiteX19" fmla="*/ 54444 w 571959"/>
              <a:gd name="connsiteY19" fmla="*/ 331497 h 556128"/>
              <a:gd name="connsiteX20" fmla="*/ 405876 w 571959"/>
              <a:gd name="connsiteY20" fmla="*/ 130784 h 556128"/>
              <a:gd name="connsiteX21" fmla="*/ 466769 w 571959"/>
              <a:gd name="connsiteY21" fmla="*/ 130784 h 556128"/>
              <a:gd name="connsiteX22" fmla="*/ 349596 w 571959"/>
              <a:gd name="connsiteY22" fmla="*/ 247661 h 556128"/>
              <a:gd name="connsiteX23" fmla="*/ 349596 w 571959"/>
              <a:gd name="connsiteY23" fmla="*/ 187842 h 556128"/>
              <a:gd name="connsiteX24" fmla="*/ 405876 w 571959"/>
              <a:gd name="connsiteY24" fmla="*/ 130784 h 556128"/>
              <a:gd name="connsiteX25" fmla="*/ 111647 w 571959"/>
              <a:gd name="connsiteY25" fmla="*/ 130784 h 556128"/>
              <a:gd name="connsiteX26" fmla="*/ 171617 w 571959"/>
              <a:gd name="connsiteY26" fmla="*/ 130784 h 556128"/>
              <a:gd name="connsiteX27" fmla="*/ 54444 w 571959"/>
              <a:gd name="connsiteY27" fmla="*/ 247661 h 556128"/>
              <a:gd name="connsiteX28" fmla="*/ 54444 w 571959"/>
              <a:gd name="connsiteY28" fmla="*/ 187842 h 556128"/>
              <a:gd name="connsiteX29" fmla="*/ 111647 w 571959"/>
              <a:gd name="connsiteY29" fmla="*/ 130784 h 556128"/>
              <a:gd name="connsiteX30" fmla="*/ 402184 w 571959"/>
              <a:gd name="connsiteY30" fmla="*/ 116965 h 556128"/>
              <a:gd name="connsiteX31" fmla="*/ 334828 w 571959"/>
              <a:gd name="connsiteY31" fmla="*/ 184175 h 556128"/>
              <a:gd name="connsiteX32" fmla="*/ 334828 w 571959"/>
              <a:gd name="connsiteY32" fmla="*/ 449330 h 556128"/>
              <a:gd name="connsiteX33" fmla="*/ 402184 w 571959"/>
              <a:gd name="connsiteY33" fmla="*/ 516539 h 556128"/>
              <a:gd name="connsiteX34" fmla="*/ 464927 w 571959"/>
              <a:gd name="connsiteY34" fmla="*/ 516539 h 556128"/>
              <a:gd name="connsiteX35" fmla="*/ 532283 w 571959"/>
              <a:gd name="connsiteY35" fmla="*/ 449330 h 556128"/>
              <a:gd name="connsiteX36" fmla="*/ 532283 w 571959"/>
              <a:gd name="connsiteY36" fmla="*/ 184175 h 556128"/>
              <a:gd name="connsiteX37" fmla="*/ 464927 w 571959"/>
              <a:gd name="connsiteY37" fmla="*/ 116965 h 556128"/>
              <a:gd name="connsiteX38" fmla="*/ 106975 w 571959"/>
              <a:gd name="connsiteY38" fmla="*/ 116965 h 556128"/>
              <a:gd name="connsiteX39" fmla="*/ 40577 w 571959"/>
              <a:gd name="connsiteY39" fmla="*/ 184175 h 556128"/>
              <a:gd name="connsiteX40" fmla="*/ 40577 w 571959"/>
              <a:gd name="connsiteY40" fmla="*/ 449330 h 556128"/>
              <a:gd name="connsiteX41" fmla="*/ 106975 w 571959"/>
              <a:gd name="connsiteY41" fmla="*/ 516539 h 556128"/>
              <a:gd name="connsiteX42" fmla="*/ 170606 w 571959"/>
              <a:gd name="connsiteY42" fmla="*/ 516539 h 556128"/>
              <a:gd name="connsiteX43" fmla="*/ 237005 w 571959"/>
              <a:gd name="connsiteY43" fmla="*/ 449330 h 556128"/>
              <a:gd name="connsiteX44" fmla="*/ 237005 w 571959"/>
              <a:gd name="connsiteY44" fmla="*/ 184175 h 556128"/>
              <a:gd name="connsiteX45" fmla="*/ 170606 w 571959"/>
              <a:gd name="connsiteY45" fmla="*/ 116965 h 556128"/>
              <a:gd name="connsiteX46" fmla="*/ 399416 w 571959"/>
              <a:gd name="connsiteY46" fmla="*/ 77376 h 556128"/>
              <a:gd name="connsiteX47" fmla="*/ 467695 w 571959"/>
              <a:gd name="connsiteY47" fmla="*/ 77376 h 556128"/>
              <a:gd name="connsiteX48" fmla="*/ 571959 w 571959"/>
              <a:gd name="connsiteY48" fmla="*/ 181413 h 556128"/>
              <a:gd name="connsiteX49" fmla="*/ 571959 w 571959"/>
              <a:gd name="connsiteY49" fmla="*/ 452092 h 556128"/>
              <a:gd name="connsiteX50" fmla="*/ 467695 w 571959"/>
              <a:gd name="connsiteY50" fmla="*/ 556128 h 556128"/>
              <a:gd name="connsiteX51" fmla="*/ 399416 w 571959"/>
              <a:gd name="connsiteY51" fmla="*/ 556128 h 556128"/>
              <a:gd name="connsiteX52" fmla="*/ 295152 w 571959"/>
              <a:gd name="connsiteY52" fmla="*/ 452092 h 556128"/>
              <a:gd name="connsiteX53" fmla="*/ 295152 w 571959"/>
              <a:gd name="connsiteY53" fmla="*/ 181413 h 556128"/>
              <a:gd name="connsiteX54" fmla="*/ 399416 w 571959"/>
              <a:gd name="connsiteY54" fmla="*/ 77376 h 556128"/>
              <a:gd name="connsiteX55" fmla="*/ 104208 w 571959"/>
              <a:gd name="connsiteY55" fmla="*/ 77376 h 556128"/>
              <a:gd name="connsiteX56" fmla="*/ 173373 w 571959"/>
              <a:gd name="connsiteY56" fmla="*/ 77376 h 556128"/>
              <a:gd name="connsiteX57" fmla="*/ 276659 w 571959"/>
              <a:gd name="connsiteY57" fmla="*/ 181413 h 556128"/>
              <a:gd name="connsiteX58" fmla="*/ 276659 w 571959"/>
              <a:gd name="connsiteY58" fmla="*/ 452092 h 556128"/>
              <a:gd name="connsiteX59" fmla="*/ 173373 w 571959"/>
              <a:gd name="connsiteY59" fmla="*/ 556128 h 556128"/>
              <a:gd name="connsiteX60" fmla="*/ 104208 w 571959"/>
              <a:gd name="connsiteY60" fmla="*/ 556128 h 556128"/>
              <a:gd name="connsiteX61" fmla="*/ 0 w 571959"/>
              <a:gd name="connsiteY61" fmla="*/ 452092 h 556128"/>
              <a:gd name="connsiteX62" fmla="*/ 0 w 571959"/>
              <a:gd name="connsiteY62" fmla="*/ 181413 h 556128"/>
              <a:gd name="connsiteX63" fmla="*/ 104208 w 571959"/>
              <a:gd name="connsiteY63" fmla="*/ 77376 h 556128"/>
              <a:gd name="connsiteX64" fmla="*/ 11993 w 571959"/>
              <a:gd name="connsiteY64" fmla="*/ 0 h 556128"/>
              <a:gd name="connsiteX65" fmla="*/ 559044 w 571959"/>
              <a:gd name="connsiteY65" fmla="*/ 0 h 556128"/>
              <a:gd name="connsiteX66" fmla="*/ 571959 w 571959"/>
              <a:gd name="connsiteY66" fmla="*/ 11970 h 556128"/>
              <a:gd name="connsiteX67" fmla="*/ 559044 w 571959"/>
              <a:gd name="connsiteY67" fmla="*/ 24861 h 556128"/>
              <a:gd name="connsiteX68" fmla="*/ 354246 w 571959"/>
              <a:gd name="connsiteY68" fmla="*/ 24861 h 556128"/>
              <a:gd name="connsiteX69" fmla="*/ 354246 w 571959"/>
              <a:gd name="connsiteY69" fmla="*/ 26703 h 556128"/>
              <a:gd name="connsiteX70" fmla="*/ 319190 w 571959"/>
              <a:gd name="connsiteY70" fmla="*/ 61693 h 556128"/>
              <a:gd name="connsiteX71" fmla="*/ 251846 w 571959"/>
              <a:gd name="connsiteY71" fmla="*/ 61693 h 556128"/>
              <a:gd name="connsiteX72" fmla="*/ 216791 w 571959"/>
              <a:gd name="connsiteY72" fmla="*/ 26703 h 556128"/>
              <a:gd name="connsiteX73" fmla="*/ 216791 w 571959"/>
              <a:gd name="connsiteY73" fmla="*/ 24861 h 556128"/>
              <a:gd name="connsiteX74" fmla="*/ 11993 w 571959"/>
              <a:gd name="connsiteY74" fmla="*/ 24861 h 556128"/>
              <a:gd name="connsiteX75" fmla="*/ 0 w 571959"/>
              <a:gd name="connsiteY75" fmla="*/ 11970 h 556128"/>
              <a:gd name="connsiteX76" fmla="*/ 11993 w 571959"/>
              <a:gd name="connsiteY76" fmla="*/ 0 h 556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571959" h="556128">
                <a:moveTo>
                  <a:pt x="518402" y="221031"/>
                </a:moveTo>
                <a:lnTo>
                  <a:pt x="518402" y="445646"/>
                </a:lnTo>
                <a:cubicBezTo>
                  <a:pt x="518402" y="476945"/>
                  <a:pt x="492574" y="502720"/>
                  <a:pt x="461211" y="502720"/>
                </a:cubicBezTo>
                <a:lnTo>
                  <a:pt x="405865" y="502720"/>
                </a:lnTo>
                <a:cubicBezTo>
                  <a:pt x="374502" y="502720"/>
                  <a:pt x="349596" y="476945"/>
                  <a:pt x="349596" y="445646"/>
                </a:cubicBezTo>
                <a:lnTo>
                  <a:pt x="349596" y="389492"/>
                </a:lnTo>
                <a:close/>
                <a:moveTo>
                  <a:pt x="223250" y="221031"/>
                </a:moveTo>
                <a:lnTo>
                  <a:pt x="223250" y="445646"/>
                </a:lnTo>
                <a:cubicBezTo>
                  <a:pt x="223250" y="476945"/>
                  <a:pt x="197422" y="502720"/>
                  <a:pt x="166059" y="502720"/>
                </a:cubicBezTo>
                <a:lnTo>
                  <a:pt x="111635" y="502720"/>
                </a:lnTo>
                <a:cubicBezTo>
                  <a:pt x="80272" y="502720"/>
                  <a:pt x="54444" y="476945"/>
                  <a:pt x="54444" y="445646"/>
                </a:cubicBezTo>
                <a:lnTo>
                  <a:pt x="54444" y="389492"/>
                </a:lnTo>
                <a:close/>
                <a:moveTo>
                  <a:pt x="518402" y="163036"/>
                </a:moveTo>
                <a:lnTo>
                  <a:pt x="518402" y="194335"/>
                </a:lnTo>
                <a:lnTo>
                  <a:pt x="349596" y="361875"/>
                </a:lnTo>
                <a:lnTo>
                  <a:pt x="349596" y="331497"/>
                </a:lnTo>
                <a:close/>
                <a:moveTo>
                  <a:pt x="223250" y="163036"/>
                </a:moveTo>
                <a:lnTo>
                  <a:pt x="223250" y="194335"/>
                </a:lnTo>
                <a:lnTo>
                  <a:pt x="54444" y="361875"/>
                </a:lnTo>
                <a:lnTo>
                  <a:pt x="54444" y="331497"/>
                </a:lnTo>
                <a:close/>
                <a:moveTo>
                  <a:pt x="405876" y="130784"/>
                </a:moveTo>
                <a:lnTo>
                  <a:pt x="466769" y="130784"/>
                </a:lnTo>
                <a:lnTo>
                  <a:pt x="349596" y="247661"/>
                </a:lnTo>
                <a:lnTo>
                  <a:pt x="349596" y="187842"/>
                </a:lnTo>
                <a:cubicBezTo>
                  <a:pt x="349596" y="156552"/>
                  <a:pt x="374507" y="130784"/>
                  <a:pt x="405876" y="130784"/>
                </a:cubicBezTo>
                <a:close/>
                <a:moveTo>
                  <a:pt x="111647" y="130784"/>
                </a:moveTo>
                <a:lnTo>
                  <a:pt x="171617" y="130784"/>
                </a:lnTo>
                <a:lnTo>
                  <a:pt x="54444" y="247661"/>
                </a:lnTo>
                <a:lnTo>
                  <a:pt x="54444" y="187842"/>
                </a:lnTo>
                <a:cubicBezTo>
                  <a:pt x="54444" y="156552"/>
                  <a:pt x="80277" y="130784"/>
                  <a:pt x="111647" y="130784"/>
                </a:cubicBezTo>
                <a:close/>
                <a:moveTo>
                  <a:pt x="402184" y="116965"/>
                </a:moveTo>
                <a:cubicBezTo>
                  <a:pt x="365276" y="116965"/>
                  <a:pt x="334828" y="147348"/>
                  <a:pt x="334828" y="184175"/>
                </a:cubicBezTo>
                <a:lnTo>
                  <a:pt x="334828" y="449330"/>
                </a:lnTo>
                <a:cubicBezTo>
                  <a:pt x="334828" y="486157"/>
                  <a:pt x="365276" y="516539"/>
                  <a:pt x="402184" y="516539"/>
                </a:cubicBezTo>
                <a:lnTo>
                  <a:pt x="464927" y="516539"/>
                </a:lnTo>
                <a:cubicBezTo>
                  <a:pt x="501835" y="516539"/>
                  <a:pt x="532283" y="486157"/>
                  <a:pt x="532283" y="449330"/>
                </a:cubicBezTo>
                <a:lnTo>
                  <a:pt x="532283" y="184175"/>
                </a:lnTo>
                <a:cubicBezTo>
                  <a:pt x="532283" y="147348"/>
                  <a:pt x="501835" y="116965"/>
                  <a:pt x="464927" y="116965"/>
                </a:cubicBezTo>
                <a:close/>
                <a:moveTo>
                  <a:pt x="106975" y="116965"/>
                </a:moveTo>
                <a:cubicBezTo>
                  <a:pt x="70087" y="116965"/>
                  <a:pt x="40577" y="147348"/>
                  <a:pt x="40577" y="184175"/>
                </a:cubicBezTo>
                <a:lnTo>
                  <a:pt x="40577" y="449330"/>
                </a:lnTo>
                <a:cubicBezTo>
                  <a:pt x="40577" y="486157"/>
                  <a:pt x="70087" y="516539"/>
                  <a:pt x="106975" y="516539"/>
                </a:cubicBezTo>
                <a:lnTo>
                  <a:pt x="170606" y="516539"/>
                </a:lnTo>
                <a:cubicBezTo>
                  <a:pt x="207494" y="516539"/>
                  <a:pt x="237005" y="486157"/>
                  <a:pt x="237005" y="449330"/>
                </a:cubicBezTo>
                <a:lnTo>
                  <a:pt x="237005" y="184175"/>
                </a:lnTo>
                <a:cubicBezTo>
                  <a:pt x="237005" y="147348"/>
                  <a:pt x="207494" y="116965"/>
                  <a:pt x="170606" y="116965"/>
                </a:cubicBezTo>
                <a:close/>
                <a:moveTo>
                  <a:pt x="399416" y="77376"/>
                </a:moveTo>
                <a:lnTo>
                  <a:pt x="467695" y="77376"/>
                </a:lnTo>
                <a:cubicBezTo>
                  <a:pt x="524902" y="77376"/>
                  <a:pt x="571959" y="123410"/>
                  <a:pt x="571959" y="181413"/>
                </a:cubicBezTo>
                <a:lnTo>
                  <a:pt x="571959" y="452092"/>
                </a:lnTo>
                <a:cubicBezTo>
                  <a:pt x="571959" y="509174"/>
                  <a:pt x="524902" y="556128"/>
                  <a:pt x="467695" y="556128"/>
                </a:cubicBezTo>
                <a:lnTo>
                  <a:pt x="399416" y="556128"/>
                </a:lnTo>
                <a:cubicBezTo>
                  <a:pt x="341286" y="556128"/>
                  <a:pt x="295152" y="509174"/>
                  <a:pt x="295152" y="452092"/>
                </a:cubicBezTo>
                <a:lnTo>
                  <a:pt x="295152" y="181413"/>
                </a:lnTo>
                <a:cubicBezTo>
                  <a:pt x="295152" y="123410"/>
                  <a:pt x="341286" y="77376"/>
                  <a:pt x="399416" y="77376"/>
                </a:cubicBezTo>
                <a:close/>
                <a:moveTo>
                  <a:pt x="104208" y="77376"/>
                </a:moveTo>
                <a:lnTo>
                  <a:pt x="173373" y="77376"/>
                </a:lnTo>
                <a:cubicBezTo>
                  <a:pt x="230549" y="77376"/>
                  <a:pt x="276659" y="123410"/>
                  <a:pt x="276659" y="181413"/>
                </a:cubicBezTo>
                <a:lnTo>
                  <a:pt x="276659" y="452092"/>
                </a:lnTo>
                <a:cubicBezTo>
                  <a:pt x="276659" y="509174"/>
                  <a:pt x="230549" y="556128"/>
                  <a:pt x="173373" y="556128"/>
                </a:cubicBezTo>
                <a:lnTo>
                  <a:pt x="104208" y="556128"/>
                </a:lnTo>
                <a:cubicBezTo>
                  <a:pt x="46110" y="556128"/>
                  <a:pt x="0" y="509174"/>
                  <a:pt x="0" y="452092"/>
                </a:cubicBezTo>
                <a:lnTo>
                  <a:pt x="0" y="181413"/>
                </a:lnTo>
                <a:cubicBezTo>
                  <a:pt x="0" y="123410"/>
                  <a:pt x="46110" y="77376"/>
                  <a:pt x="104208" y="77376"/>
                </a:cubicBezTo>
                <a:close/>
                <a:moveTo>
                  <a:pt x="11993" y="0"/>
                </a:moveTo>
                <a:lnTo>
                  <a:pt x="559044" y="0"/>
                </a:lnTo>
                <a:cubicBezTo>
                  <a:pt x="566424" y="0"/>
                  <a:pt x="571959" y="5525"/>
                  <a:pt x="571959" y="11970"/>
                </a:cubicBezTo>
                <a:cubicBezTo>
                  <a:pt x="571959" y="19337"/>
                  <a:pt x="566424" y="24861"/>
                  <a:pt x="559044" y="24861"/>
                </a:cubicBezTo>
                <a:lnTo>
                  <a:pt x="354246" y="24861"/>
                </a:lnTo>
                <a:lnTo>
                  <a:pt x="354246" y="26703"/>
                </a:lnTo>
                <a:cubicBezTo>
                  <a:pt x="354246" y="46040"/>
                  <a:pt x="338563" y="61693"/>
                  <a:pt x="319190" y="61693"/>
                </a:cubicBezTo>
                <a:lnTo>
                  <a:pt x="251846" y="61693"/>
                </a:lnTo>
                <a:cubicBezTo>
                  <a:pt x="232474" y="61693"/>
                  <a:pt x="216791" y="46040"/>
                  <a:pt x="216791" y="26703"/>
                </a:cubicBezTo>
                <a:lnTo>
                  <a:pt x="216791" y="24861"/>
                </a:lnTo>
                <a:lnTo>
                  <a:pt x="11993" y="24861"/>
                </a:lnTo>
                <a:cubicBezTo>
                  <a:pt x="5535" y="24861"/>
                  <a:pt x="0" y="19337"/>
                  <a:pt x="0" y="11970"/>
                </a:cubicBezTo>
                <a:cubicBezTo>
                  <a:pt x="0" y="5525"/>
                  <a:pt x="5535" y="0"/>
                  <a:pt x="11993" y="0"/>
                </a:cubicBezTo>
                <a:close/>
              </a:path>
            </a:pathLst>
          </a:custGeom>
          <a:solidFill>
            <a:schemeClr val="bg1"/>
          </a:solidFill>
          <a:ln>
            <a:noFill/>
          </a:ln>
        </p:spPr>
      </p:sp>
      <p:sp>
        <p:nvSpPr>
          <p:cNvPr id="63" name="矩形 62"/>
          <p:cNvSpPr/>
          <p:nvPr/>
        </p:nvSpPr>
        <p:spPr>
          <a:xfrm>
            <a:off x="9110198" y="2840078"/>
            <a:ext cx="646331" cy="276999"/>
          </a:xfrm>
          <a:prstGeom prst="rect">
            <a:avLst/>
          </a:prstGeom>
        </p:spPr>
        <p:txBody>
          <a:bodyPr wrap="none">
            <a:spAutoFit/>
          </a:bodyPr>
          <a:lstStyle/>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出入口</a:t>
            </a:r>
            <a:endParaRPr lang="en-US" altLang="zh-CN" sz="1200" dirty="0">
              <a:solidFill>
                <a:prstClr val="white"/>
              </a:solidFill>
              <a:latin typeface="微软雅黑" panose="020B0503020204020204" pitchFamily="34" charset="-122"/>
              <a:ea typeface="微软雅黑" panose="020B0503020204020204" pitchFamily="34" charset="-122"/>
            </a:endParaRPr>
          </a:p>
        </p:txBody>
      </p:sp>
      <p:pic>
        <p:nvPicPr>
          <p:cNvPr id="64" name="图片 63"/>
          <p:cNvPicPr>
            <a:picLocks/>
          </p:cNvPicPr>
          <p:nvPr/>
        </p:nvPicPr>
        <p:blipFill>
          <a:blip r:embed="rId8"/>
          <a:stretch>
            <a:fillRect/>
          </a:stretch>
        </p:blipFill>
        <p:spPr>
          <a:xfrm>
            <a:off x="361673" y="1346743"/>
            <a:ext cx="3780000" cy="1800000"/>
          </a:xfrm>
          <a:prstGeom prst="rect">
            <a:avLst/>
          </a:prstGeom>
          <a:ln>
            <a:noFill/>
          </a:ln>
        </p:spPr>
      </p:pic>
      <p:sp>
        <p:nvSpPr>
          <p:cNvPr id="3" name="矩形 2"/>
          <p:cNvSpPr/>
          <p:nvPr/>
        </p:nvSpPr>
        <p:spPr>
          <a:xfrm>
            <a:off x="4616822" y="1346743"/>
            <a:ext cx="6976800" cy="35460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42940059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人脸通行管理</a:t>
            </a:r>
            <a:endParaRPr lang="en-US" altLang="zh-CN" sz="2400" kern="1600" dirty="0">
              <a:solidFill>
                <a:prstClr val="white"/>
              </a:solidFill>
              <a:latin typeface="微软雅黑" panose="020B0503020204020204" pitchFamily="34" charset="-122"/>
              <a:ea typeface="微软雅黑" panose="020B0503020204020204" pitchFamily="34" charset="-122"/>
            </a:endParaRPr>
          </a:p>
        </p:txBody>
      </p:sp>
      <p:grpSp>
        <p:nvGrpSpPr>
          <p:cNvPr id="27" name="组合 26"/>
          <p:cNvGrpSpPr/>
          <p:nvPr/>
        </p:nvGrpSpPr>
        <p:grpSpPr>
          <a:xfrm>
            <a:off x="956249" y="5185693"/>
            <a:ext cx="11117009" cy="875902"/>
            <a:chOff x="6122489" y="4756921"/>
            <a:chExt cx="12254138" cy="875901"/>
          </a:xfrm>
        </p:grpSpPr>
        <p:sp>
          <p:nvSpPr>
            <p:cNvPr id="28" name="矩形 27">
              <a:extLst>
                <a:ext uri="{FF2B5EF4-FFF2-40B4-BE49-F238E27FC236}">
                  <a16:creationId xmlns:a16="http://schemas.microsoft.com/office/drawing/2014/main" id="{38D61DD6-D5B9-4576-84C8-7251F083E47D}"/>
                </a:ext>
              </a:extLst>
            </p:cNvPr>
            <p:cNvSpPr/>
            <p:nvPr/>
          </p:nvSpPr>
          <p:spPr>
            <a:xfrm>
              <a:off x="6122489" y="4756921"/>
              <a:ext cx="3360612" cy="838692"/>
            </a:xfrm>
            <a:prstGeom prst="rect">
              <a:avLst/>
            </a:prstGeom>
            <a:noFill/>
            <a:ln>
              <a:noFill/>
              <a:prstDash val="dash"/>
            </a:ln>
          </p:spPr>
          <p:txBody>
            <a:bodyPr wrap="square" lIns="68580" tIns="34291" rIns="68580" bIns="34291" rtlCol="0">
              <a:spAutoFit/>
            </a:bodyPr>
            <a:lstStyle/>
            <a:p>
              <a:pPr algn="ctr" defTabSz="912791" eaLnBrk="0" fontAlgn="base" hangingPunct="0">
                <a:spcBef>
                  <a:spcPct val="0"/>
                </a:spcBef>
                <a:spcAft>
                  <a:spcPct val="0"/>
                </a:spcAft>
              </a:pPr>
              <a:r>
                <a:rPr lang="zh-CN" altLang="en-US" sz="1400" b="1" dirty="0">
                  <a:solidFill>
                    <a:prstClr val="white"/>
                  </a:solidFill>
                  <a:latin typeface="微软雅黑" panose="020B0503020204020204" pitchFamily="34" charset="-122"/>
                  <a:ea typeface="微软雅黑" panose="020B0503020204020204" pitchFamily="34" charset="-122"/>
                </a:rPr>
                <a:t>人脸守护，</a:t>
              </a:r>
              <a:r>
                <a:rPr lang="zh-Hans" altLang="en-US" sz="1400" b="1" dirty="0">
                  <a:solidFill>
                    <a:prstClr val="white"/>
                  </a:solidFill>
                  <a:latin typeface="微软雅黑" panose="020B0503020204020204" pitchFamily="34" charset="-122"/>
                  <a:ea typeface="微软雅黑" panose="020B0503020204020204" pitchFamily="34" charset="-122"/>
                </a:rPr>
                <a:t>高效</a:t>
              </a:r>
              <a:r>
                <a:rPr lang="zh-CN" altLang="en-US" sz="1400" b="1" dirty="0">
                  <a:solidFill>
                    <a:prstClr val="white"/>
                  </a:solidFill>
                  <a:latin typeface="微软雅黑" panose="020B0503020204020204" pitchFamily="34" charset="-122"/>
                  <a:ea typeface="微软雅黑" panose="020B0503020204020204" pitchFamily="34" charset="-122"/>
                </a:rPr>
                <a:t>安全</a:t>
              </a:r>
              <a:endParaRPr lang="en-US" altLang="zh-CN" sz="1400" b="1" dirty="0">
                <a:solidFill>
                  <a:prstClr val="white"/>
                </a:solidFill>
                <a:latin typeface="微软雅黑" panose="020B0503020204020204" pitchFamily="34" charset="-122"/>
                <a:ea typeface="微软雅黑" panose="020B0503020204020204" pitchFamily="34" charset="-122"/>
              </a:endParaRPr>
            </a:p>
            <a:p>
              <a:pPr algn="ctr" defTabSz="912791" eaLnBrk="0" fontAlgn="base" hangingPunct="0">
                <a:spcBef>
                  <a:spcPct val="0"/>
                </a:spcBef>
                <a:spcAft>
                  <a:spcPct val="0"/>
                </a:spcAft>
              </a:pPr>
              <a:endParaRPr lang="en-US" altLang="zh-CN" sz="1200" b="1" dirty="0">
                <a:solidFill>
                  <a:prstClr val="white"/>
                </a:solidFill>
                <a:latin typeface="微软雅黑" panose="020B0503020204020204" pitchFamily="34" charset="-122"/>
                <a:ea typeface="微软雅黑" panose="020B0503020204020204" pitchFamily="34" charset="-122"/>
              </a:endParaRPr>
            </a:p>
            <a:p>
              <a:pPr marL="171446" indent="-171446" defTabSz="912791" eaLnBrk="0" fontAlgn="base" hangingPunct="0">
                <a:spcBef>
                  <a:spcPct val="0"/>
                </a:spcBef>
                <a:spcAft>
                  <a:spcPct val="0"/>
                </a:spcAft>
                <a:buFont typeface="Arial" panose="020B0604020202020204" pitchFamily="34" charset="0"/>
                <a:buChar char="•"/>
              </a:pPr>
              <a:r>
                <a:rPr lang="zh-Hans" altLang="en-US" sz="1200" dirty="0">
                  <a:solidFill>
                    <a:prstClr val="white"/>
                  </a:solidFill>
                  <a:latin typeface="微软雅黑" panose="020B0503020204020204" pitchFamily="34" charset="-122"/>
                  <a:ea typeface="微软雅黑" panose="020B0503020204020204" pitchFamily="34" charset="-122"/>
                </a:rPr>
                <a:t>通过</a:t>
              </a:r>
              <a:r>
                <a:rPr lang="zh-CN" altLang="en-US" sz="1200" dirty="0">
                  <a:solidFill>
                    <a:prstClr val="white"/>
                  </a:solidFill>
                  <a:latin typeface="微软雅黑" panose="020B0503020204020204" pitchFamily="34" charset="-122"/>
                  <a:ea typeface="微软雅黑" panose="020B0503020204020204" pitchFamily="34" charset="-122"/>
                </a:rPr>
                <a:t>人脸识别</a:t>
              </a:r>
              <a:r>
                <a:rPr lang="zh-Hans" altLang="en-US" sz="1200" dirty="0">
                  <a:solidFill>
                    <a:prstClr val="white"/>
                  </a:solidFill>
                  <a:latin typeface="微软雅黑" panose="020B0503020204020204" pitchFamily="34" charset="-122"/>
                  <a:ea typeface="微软雅黑" panose="020B0503020204020204" pitchFamily="34" charset="-122"/>
                </a:rPr>
                <a:t>，自动鉴别</a:t>
              </a:r>
              <a:r>
                <a:rPr lang="zh-CN" altLang="en-US" sz="1200" dirty="0">
                  <a:solidFill>
                    <a:prstClr val="white"/>
                  </a:solidFill>
                  <a:latin typeface="微软雅黑" panose="020B0503020204020204" pitchFamily="34" charset="-122"/>
                  <a:ea typeface="微软雅黑" panose="020B0503020204020204" pitchFamily="34" charset="-122"/>
                </a:rPr>
                <a:t>师生身份，防止不法人员进入。</a:t>
              </a:r>
            </a:p>
          </p:txBody>
        </p:sp>
        <p:sp>
          <p:nvSpPr>
            <p:cNvPr id="29" name="矩形 28">
              <a:extLst>
                <a:ext uri="{FF2B5EF4-FFF2-40B4-BE49-F238E27FC236}">
                  <a16:creationId xmlns:a16="http://schemas.microsoft.com/office/drawing/2014/main" id="{38D61DD6-D5B9-4576-84C8-7251F083E47D}"/>
                </a:ext>
              </a:extLst>
            </p:cNvPr>
            <p:cNvSpPr/>
            <p:nvPr/>
          </p:nvSpPr>
          <p:spPr>
            <a:xfrm>
              <a:off x="13983551" y="4763352"/>
              <a:ext cx="4393076" cy="869470"/>
            </a:xfrm>
            <a:prstGeom prst="rect">
              <a:avLst/>
            </a:prstGeom>
            <a:noFill/>
            <a:ln>
              <a:noFill/>
              <a:prstDash val="dash"/>
            </a:ln>
          </p:spPr>
          <p:txBody>
            <a:bodyPr wrap="square" lIns="68580" tIns="34291" rIns="68580" bIns="34291" rtlCol="0">
              <a:spAutoFit/>
            </a:bodyPr>
            <a:lstStyle/>
            <a:p>
              <a:pPr algn="ctr" defTabSz="912791" eaLnBrk="0" fontAlgn="base" hangingPunct="0">
                <a:spcBef>
                  <a:spcPct val="0"/>
                </a:spcBef>
                <a:spcAft>
                  <a:spcPct val="0"/>
                </a:spcAft>
              </a:pPr>
              <a:r>
                <a:rPr lang="zh-CN" altLang="en-US" sz="1400" b="1" dirty="0">
                  <a:solidFill>
                    <a:prstClr val="white"/>
                  </a:solidFill>
                  <a:latin typeface="微软雅黑" panose="020B0503020204020204" pitchFamily="34" charset="-122"/>
                  <a:ea typeface="微软雅黑" panose="020B0503020204020204" pitchFamily="34" charset="-122"/>
                </a:rPr>
                <a:t>线上访客登记、提高安保效率</a:t>
              </a:r>
              <a:endParaRPr lang="en-US" altLang="zh-CN" sz="1400" b="1" dirty="0">
                <a:solidFill>
                  <a:prstClr val="white"/>
                </a:solidFill>
                <a:latin typeface="微软雅黑" panose="020B0503020204020204" pitchFamily="34" charset="-122"/>
                <a:ea typeface="微软雅黑" panose="020B0503020204020204" pitchFamily="34" charset="-122"/>
              </a:endParaRPr>
            </a:p>
            <a:p>
              <a:pPr algn="ctr" defTabSz="912791" eaLnBrk="0" fontAlgn="base" hangingPunct="0">
                <a:spcBef>
                  <a:spcPct val="0"/>
                </a:spcBef>
                <a:spcAft>
                  <a:spcPct val="0"/>
                </a:spcAft>
              </a:pPr>
              <a:endParaRPr lang="en-US" altLang="zh-CN" sz="1400" b="1" dirty="0">
                <a:solidFill>
                  <a:prstClr val="white"/>
                </a:solidFill>
                <a:latin typeface="微软雅黑" panose="020B0503020204020204" pitchFamily="34" charset="-122"/>
                <a:ea typeface="微软雅黑" panose="020B0503020204020204" pitchFamily="34" charset="-122"/>
              </a:endParaRPr>
            </a:p>
            <a:p>
              <a:pPr marL="171446" indent="-171446" defTabSz="912791" eaLnBrk="0" fontAlgn="base" hangingPunct="0">
                <a:spcBef>
                  <a:spcPct val="0"/>
                </a:spcBef>
                <a:spcAft>
                  <a:spcPct val="0"/>
                </a:spcAft>
                <a:buFont typeface="Arial" panose="020B0604020202020204" pitchFamily="34" charset="0"/>
                <a:buChar char="•"/>
              </a:pPr>
              <a:r>
                <a:rPr lang="zh-CN" altLang="en-US" sz="1200" dirty="0">
                  <a:solidFill>
                    <a:prstClr val="white"/>
                  </a:solidFill>
                  <a:latin typeface="微软雅黑" panose="020B0503020204020204" pitchFamily="34" charset="-122"/>
                  <a:ea typeface="微软雅黑" panose="020B0503020204020204" pitchFamily="34" charset="-122"/>
                </a:rPr>
                <a:t>通过访客系统，实现线上预约</a:t>
              </a:r>
              <a:r>
                <a:rPr lang="en-US" altLang="zh-CN" sz="1200" dirty="0">
                  <a:solidFill>
                    <a:prstClr val="white"/>
                  </a:solidFill>
                  <a:latin typeface="微软雅黑" panose="020B0503020204020204" pitchFamily="34" charset="-122"/>
                  <a:ea typeface="微软雅黑" panose="020B0503020204020204" pitchFamily="34" charset="-122"/>
                </a:rPr>
                <a:t>/</a:t>
              </a:r>
              <a:r>
                <a:rPr lang="zh-CN" altLang="en-US" sz="1200" dirty="0">
                  <a:solidFill>
                    <a:prstClr val="white"/>
                  </a:solidFill>
                  <a:latin typeface="微软雅黑" panose="020B0503020204020204" pitchFamily="34" charset="-122"/>
                  <a:ea typeface="微软雅黑" panose="020B0503020204020204" pitchFamily="34" charset="-122"/>
                </a:rPr>
                <a:t>邀约，优化访客体验。</a:t>
              </a:r>
              <a:endParaRPr lang="en-US" altLang="zh-CN" sz="1200" dirty="0">
                <a:solidFill>
                  <a:prstClr val="white"/>
                </a:solidFill>
                <a:latin typeface="微软雅黑" panose="020B0503020204020204" pitchFamily="34" charset="-122"/>
                <a:ea typeface="微软雅黑" panose="020B0503020204020204" pitchFamily="34" charset="-122"/>
              </a:endParaRPr>
            </a:p>
            <a:p>
              <a:pPr marL="171446" indent="-171446" defTabSz="912791" eaLnBrk="0" fontAlgn="base" hangingPunct="0">
                <a:spcBef>
                  <a:spcPct val="0"/>
                </a:spcBef>
                <a:spcAft>
                  <a:spcPct val="0"/>
                </a:spcAft>
                <a:buFont typeface="Arial" panose="020B0604020202020204" pitchFamily="34" charset="0"/>
                <a:buChar char="•"/>
              </a:pPr>
              <a:r>
                <a:rPr lang="zh-CN" altLang="en-US" sz="1200" dirty="0">
                  <a:solidFill>
                    <a:prstClr val="white"/>
                  </a:solidFill>
                  <a:latin typeface="微软雅黑" panose="020B0503020204020204" pitchFamily="34" charset="-122"/>
                  <a:ea typeface="微软雅黑" panose="020B0503020204020204" pitchFamily="34" charset="-122"/>
                </a:rPr>
                <a:t>人证合一，保证访客信息真实，加强校园安全。</a:t>
              </a:r>
              <a:endParaRPr lang="en-US" altLang="zh-CN" sz="1200" dirty="0">
                <a:solidFill>
                  <a:prstClr val="white"/>
                </a:solidFill>
                <a:latin typeface="微软雅黑" panose="020B0503020204020204" pitchFamily="34" charset="-122"/>
                <a:ea typeface="微软雅黑" panose="020B0503020204020204" pitchFamily="34" charset="-122"/>
              </a:endParaRPr>
            </a:p>
          </p:txBody>
        </p:sp>
        <p:sp>
          <p:nvSpPr>
            <p:cNvPr id="30" name="矩形 29">
              <a:extLst>
                <a:ext uri="{FF2B5EF4-FFF2-40B4-BE49-F238E27FC236}">
                  <a16:creationId xmlns:a16="http://schemas.microsoft.com/office/drawing/2014/main" id="{38D61DD6-D5B9-4576-84C8-7251F083E47D}"/>
                </a:ext>
              </a:extLst>
            </p:cNvPr>
            <p:cNvSpPr/>
            <p:nvPr/>
          </p:nvSpPr>
          <p:spPr>
            <a:xfrm>
              <a:off x="9823054" y="4760804"/>
              <a:ext cx="3820544" cy="838692"/>
            </a:xfrm>
            <a:prstGeom prst="rect">
              <a:avLst/>
            </a:prstGeom>
            <a:noFill/>
            <a:ln>
              <a:noFill/>
              <a:prstDash val="dash"/>
            </a:ln>
          </p:spPr>
          <p:txBody>
            <a:bodyPr wrap="square" lIns="68580" tIns="34291" rIns="68580" bIns="34291" rtlCol="0">
              <a:spAutoFit/>
            </a:bodyPr>
            <a:lstStyle/>
            <a:p>
              <a:pPr algn="ctr" defTabSz="912791" eaLnBrk="0" fontAlgn="base" hangingPunct="0">
                <a:spcBef>
                  <a:spcPct val="0"/>
                </a:spcBef>
                <a:spcAft>
                  <a:spcPct val="0"/>
                </a:spcAft>
              </a:pPr>
              <a:r>
                <a:rPr lang="zh-CN" altLang="en-US" sz="1400" b="1" dirty="0">
                  <a:solidFill>
                    <a:prstClr val="white"/>
                  </a:solidFill>
                  <a:latin typeface="微软雅黑" panose="020B0503020204020204" pitchFamily="34" charset="-122"/>
                  <a:ea typeface="微软雅黑" panose="020B0503020204020204" pitchFamily="34" charset="-122"/>
                </a:rPr>
                <a:t>人脸考勤，防止作弊</a:t>
              </a:r>
              <a:endParaRPr lang="en-US" altLang="zh-CN" sz="1400" b="1" dirty="0">
                <a:solidFill>
                  <a:prstClr val="white"/>
                </a:solidFill>
                <a:latin typeface="微软雅黑" panose="020B0503020204020204" pitchFamily="34" charset="-122"/>
                <a:ea typeface="微软雅黑" panose="020B0503020204020204" pitchFamily="34" charset="-122"/>
              </a:endParaRPr>
            </a:p>
            <a:p>
              <a:pPr algn="ctr" defTabSz="912791" eaLnBrk="0" fontAlgn="base" hangingPunct="0">
                <a:spcBef>
                  <a:spcPct val="0"/>
                </a:spcBef>
                <a:spcAft>
                  <a:spcPct val="0"/>
                </a:spcAft>
              </a:pPr>
              <a:endParaRPr lang="en-US" altLang="zh-CN" sz="1200" b="1" dirty="0">
                <a:solidFill>
                  <a:prstClr val="white"/>
                </a:solidFill>
                <a:latin typeface="微软雅黑" panose="020B0503020204020204" pitchFamily="34" charset="-122"/>
                <a:ea typeface="微软雅黑" panose="020B0503020204020204" pitchFamily="34" charset="-122"/>
              </a:endParaRPr>
            </a:p>
            <a:p>
              <a:pPr marL="171446" indent="-171446" defTabSz="912791" eaLnBrk="0" fontAlgn="base" hangingPunct="0">
                <a:spcBef>
                  <a:spcPct val="0"/>
                </a:spcBef>
                <a:spcAft>
                  <a:spcPct val="0"/>
                </a:spcAft>
                <a:buFont typeface="Arial" panose="020B0604020202020204" pitchFamily="34" charset="0"/>
                <a:buChar char="•"/>
              </a:pPr>
              <a:r>
                <a:rPr lang="zh-CN" altLang="en-US" sz="1200" dirty="0">
                  <a:solidFill>
                    <a:prstClr val="white"/>
                  </a:solidFill>
                  <a:latin typeface="微软雅黑" panose="020B0503020204020204" pitchFamily="34" charset="-122"/>
                  <a:ea typeface="微软雅黑" panose="020B0503020204020204" pitchFamily="34" charset="-122"/>
                </a:rPr>
                <a:t>实现人脸考勤业务，解决教师忘记打卡问题。</a:t>
              </a:r>
              <a:endParaRPr lang="en-US" altLang="zh-CN" sz="1200" dirty="0">
                <a:solidFill>
                  <a:prstClr val="white"/>
                </a:solidFill>
                <a:latin typeface="微软雅黑" panose="020B0503020204020204" pitchFamily="34" charset="-122"/>
                <a:ea typeface="微软雅黑" panose="020B0503020204020204" pitchFamily="34" charset="-122"/>
              </a:endParaRPr>
            </a:p>
            <a:p>
              <a:pPr marL="171446" indent="-171446" defTabSz="912791" eaLnBrk="0" fontAlgn="base" hangingPunct="0">
                <a:spcBef>
                  <a:spcPct val="0"/>
                </a:spcBef>
                <a:spcAft>
                  <a:spcPct val="0"/>
                </a:spcAft>
                <a:buFont typeface="Arial" panose="020B0604020202020204" pitchFamily="34" charset="0"/>
                <a:buChar char="•"/>
              </a:pPr>
              <a:r>
                <a:rPr lang="zh-CN" altLang="en-US" sz="1200" dirty="0">
                  <a:solidFill>
                    <a:prstClr val="white"/>
                  </a:solidFill>
                  <a:latin typeface="微软雅黑" panose="020B0503020204020204" pitchFamily="34" charset="-122"/>
                  <a:ea typeface="微软雅黑" panose="020B0503020204020204" pitchFamily="34" charset="-122"/>
                </a:rPr>
                <a:t>同时可以有效防止代刷卡等作弊行为。</a:t>
              </a:r>
              <a:endParaRPr lang="en-US" altLang="zh-CN" sz="1200" dirty="0">
                <a:solidFill>
                  <a:prstClr val="white"/>
                </a:solidFill>
                <a:latin typeface="微软雅黑" panose="020B0503020204020204" pitchFamily="34" charset="-122"/>
                <a:ea typeface="微软雅黑" panose="020B0503020204020204" pitchFamily="34" charset="-122"/>
              </a:endParaRPr>
            </a:p>
          </p:txBody>
        </p:sp>
      </p:grpSp>
      <p:sp>
        <p:nvSpPr>
          <p:cNvPr id="31" name="矩形 30">
            <a:extLst>
              <a:ext uri="{FF2B5EF4-FFF2-40B4-BE49-F238E27FC236}">
                <a16:creationId xmlns:a16="http://schemas.microsoft.com/office/drawing/2014/main" id="{38D61DD6-D5B9-4576-84C8-7251F083E47D}"/>
              </a:ext>
            </a:extLst>
          </p:cNvPr>
          <p:cNvSpPr/>
          <p:nvPr/>
        </p:nvSpPr>
        <p:spPr>
          <a:xfrm>
            <a:off x="376906" y="3291776"/>
            <a:ext cx="3868316" cy="1454246"/>
          </a:xfrm>
          <a:prstGeom prst="rect">
            <a:avLst/>
          </a:prstGeom>
          <a:noFill/>
          <a:ln>
            <a:noFill/>
            <a:prstDash val="dash"/>
          </a:ln>
        </p:spPr>
        <p:txBody>
          <a:bodyPr wrap="square" lIns="68580" tIns="34291" rIns="68580" bIns="34291" rtlCol="0">
            <a:spAutoFit/>
          </a:bodyPr>
          <a:lstStyle/>
          <a:p>
            <a:pPr defTabSz="912791" eaLnBrk="0" fontAlgn="base" hangingPunct="0">
              <a:lnSpc>
                <a:spcPct val="150000"/>
              </a:lnSpc>
              <a:spcBef>
                <a:spcPct val="0"/>
              </a:spcBef>
              <a:spcAft>
                <a:spcPct val="0"/>
              </a:spcAft>
            </a:pPr>
            <a:r>
              <a:rPr lang="zh-CN" altLang="en-US" sz="1200" kern="1600" dirty="0">
                <a:solidFill>
                  <a:prstClr val="white"/>
                </a:solidFill>
                <a:latin typeface="微软雅黑"/>
                <a:ea typeface="微软雅黑"/>
              </a:rPr>
              <a:t>     针对当前校园人员进出管控难、统计困难、代刷卡、访客登记复杂、重点人员难以提早发现等难题。</a:t>
            </a:r>
            <a:endParaRPr lang="en-US" altLang="zh-CN" sz="1200" kern="1600" dirty="0">
              <a:solidFill>
                <a:prstClr val="white"/>
              </a:solidFill>
              <a:latin typeface="微软雅黑"/>
              <a:ea typeface="微软雅黑"/>
            </a:endParaRPr>
          </a:p>
          <a:p>
            <a:pPr defTabSz="912791" eaLnBrk="0" fontAlgn="base" hangingPunct="0">
              <a:lnSpc>
                <a:spcPct val="150000"/>
              </a:lnSpc>
              <a:spcBef>
                <a:spcPct val="0"/>
              </a:spcBef>
              <a:spcAft>
                <a:spcPct val="0"/>
              </a:spcAft>
            </a:pPr>
            <a:r>
              <a:rPr lang="en-US" altLang="zh-CN" sz="1200" kern="1600" dirty="0">
                <a:solidFill>
                  <a:prstClr val="white"/>
                </a:solidFill>
                <a:latin typeface="微软雅黑"/>
                <a:ea typeface="微软雅黑"/>
              </a:rPr>
              <a:t>     </a:t>
            </a:r>
            <a:r>
              <a:rPr lang="zh-CN" altLang="en-US" sz="1200" kern="1600" dirty="0">
                <a:solidFill>
                  <a:prstClr val="white"/>
                </a:solidFill>
                <a:latin typeface="微软雅黑"/>
                <a:ea typeface="微软雅黑"/>
              </a:rPr>
              <a:t>大华通过“睿智人脸系列”，实现人脸对传统的应用替代，实现人脸通行、人脸考勤、访客管理等业务，有效提高了管理效率和安全管理水平。</a:t>
            </a:r>
            <a:endParaRPr lang="en-US" altLang="zh-CN" sz="1200" kern="1600" dirty="0">
              <a:solidFill>
                <a:prstClr val="white"/>
              </a:solidFill>
              <a:latin typeface="微软雅黑"/>
              <a:ea typeface="微软雅黑"/>
            </a:endParaRPr>
          </a:p>
        </p:txBody>
      </p:sp>
      <p:sp>
        <p:nvSpPr>
          <p:cNvPr id="32" name="文本框 31"/>
          <p:cNvSpPr txBox="1"/>
          <p:nvPr/>
        </p:nvSpPr>
        <p:spPr>
          <a:xfrm>
            <a:off x="426224" y="5043755"/>
            <a:ext cx="396881" cy="1188588"/>
          </a:xfrm>
          <a:prstGeom prst="rect">
            <a:avLst/>
          </a:prstGeom>
          <a:solidFill>
            <a:srgbClr val="0070C0"/>
          </a:solidFill>
          <a:ln>
            <a:noFill/>
          </a:ln>
        </p:spPr>
        <p:txBody>
          <a:bodyPr vert="horz" wrap="square" lIns="91440" tIns="45720" rIns="91440" bIns="45720" numCol="1" anchor="ctr" anchorCtr="0" compatLnSpc="1">
            <a:prstTxWarp prst="textNoShape">
              <a:avLst/>
            </a:prstTxWarp>
          </a:bodyPr>
          <a:lstStyle>
            <a:defPPr>
              <a:defRPr lang="zh-CN"/>
            </a:defPPr>
            <a:lvl1pPr algn="ctr" defTabSz="914378">
              <a:defRPr sz="1600" b="1">
                <a:solidFill>
                  <a:schemeClr val="bg1"/>
                </a:solidFill>
                <a:latin typeface="微软雅黑" panose="020B0503020204020204" pitchFamily="34" charset="-122"/>
                <a:ea typeface="微软雅黑" panose="020B0503020204020204" pitchFamily="34" charset="-122"/>
              </a:defRPr>
            </a:lvl1pPr>
          </a:lstStyle>
          <a:p>
            <a:pPr defTabSz="914356" eaLnBrk="0" fontAlgn="base" hangingPunct="0">
              <a:spcBef>
                <a:spcPct val="0"/>
              </a:spcBef>
              <a:spcAft>
                <a:spcPct val="0"/>
              </a:spcAft>
            </a:pPr>
            <a:r>
              <a:rPr lang="zh-CN" altLang="en-US" dirty="0">
                <a:solidFill>
                  <a:prstClr val="white"/>
                </a:solidFill>
              </a:rPr>
              <a:t>应用价值</a:t>
            </a:r>
          </a:p>
        </p:txBody>
      </p:sp>
      <p:sp>
        <p:nvSpPr>
          <p:cNvPr id="33" name="矩形 32"/>
          <p:cNvSpPr/>
          <p:nvPr/>
        </p:nvSpPr>
        <p:spPr>
          <a:xfrm>
            <a:off x="823104" y="5043755"/>
            <a:ext cx="10941747" cy="1191987"/>
          </a:xfrm>
          <a:prstGeom prst="rect">
            <a:avLst/>
          </a:prstGeom>
          <a:noFill/>
          <a:ln>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grpSp>
        <p:nvGrpSpPr>
          <p:cNvPr id="35" name="组合 34"/>
          <p:cNvGrpSpPr/>
          <p:nvPr/>
        </p:nvGrpSpPr>
        <p:grpSpPr>
          <a:xfrm>
            <a:off x="4922134" y="1501019"/>
            <a:ext cx="6706686" cy="2711635"/>
            <a:chOff x="4907474" y="1319196"/>
            <a:chExt cx="5399013" cy="2505924"/>
          </a:xfrm>
        </p:grpSpPr>
        <p:pic>
          <p:nvPicPr>
            <p:cNvPr id="36" name="图片 3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20819418">
              <a:off x="9021265" y="3347705"/>
              <a:ext cx="419823" cy="200365"/>
            </a:xfrm>
            <a:prstGeom prst="rect">
              <a:avLst/>
            </a:prstGeom>
          </p:spPr>
        </p:pic>
        <p:grpSp>
          <p:nvGrpSpPr>
            <p:cNvPr id="37" name="组合 36"/>
            <p:cNvGrpSpPr/>
            <p:nvPr/>
          </p:nvGrpSpPr>
          <p:grpSpPr>
            <a:xfrm>
              <a:off x="4907474" y="1319196"/>
              <a:ext cx="5293809" cy="2299333"/>
              <a:chOff x="5082817" y="2021534"/>
              <a:chExt cx="3993992" cy="1611858"/>
            </a:xfrm>
          </p:grpSpPr>
          <p:sp>
            <p:nvSpPr>
              <p:cNvPr id="40" name="椭圆 39">
                <a:extLst>
                  <a:ext uri="{FF2B5EF4-FFF2-40B4-BE49-F238E27FC236}">
                    <a16:creationId xmlns:a16="http://schemas.microsoft.com/office/drawing/2014/main" id="{96B62299-1F88-4034-82C8-3D61C0F29B3E}"/>
                  </a:ext>
                </a:extLst>
              </p:cNvPr>
              <p:cNvSpPr/>
              <p:nvPr/>
            </p:nvSpPr>
            <p:spPr>
              <a:xfrm>
                <a:off x="6627308" y="2025284"/>
                <a:ext cx="535176" cy="510366"/>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1200" b="1" dirty="0">
                  <a:solidFill>
                    <a:prstClr val="white"/>
                  </a:solidFill>
                  <a:latin typeface="微软雅黑" panose="020B0503020204020204" pitchFamily="34" charset="-122"/>
                  <a:ea typeface="微软雅黑" panose="020B0503020204020204" pitchFamily="34" charset="-122"/>
                </a:endParaRPr>
              </a:p>
            </p:txBody>
          </p:sp>
          <p:sp>
            <p:nvSpPr>
              <p:cNvPr id="41" name="椭圆 40">
                <a:extLst>
                  <a:ext uri="{FF2B5EF4-FFF2-40B4-BE49-F238E27FC236}">
                    <a16:creationId xmlns:a16="http://schemas.microsoft.com/office/drawing/2014/main" id="{B21B184B-B5A7-43A2-A63C-99C3D9C31CC6}"/>
                  </a:ext>
                </a:extLst>
              </p:cNvPr>
              <p:cNvSpPr/>
              <p:nvPr/>
            </p:nvSpPr>
            <p:spPr>
              <a:xfrm>
                <a:off x="7982723" y="2580169"/>
                <a:ext cx="535176" cy="510366"/>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1200" b="1" dirty="0">
                  <a:solidFill>
                    <a:prstClr val="white"/>
                  </a:solidFill>
                  <a:latin typeface="微软雅黑" panose="020B0503020204020204" pitchFamily="34" charset="-122"/>
                  <a:ea typeface="微软雅黑" panose="020B0503020204020204" pitchFamily="34" charset="-122"/>
                </a:endParaRPr>
              </a:p>
            </p:txBody>
          </p:sp>
          <p:sp>
            <p:nvSpPr>
              <p:cNvPr id="42" name="椭圆 41">
                <a:extLst>
                  <a:ext uri="{FF2B5EF4-FFF2-40B4-BE49-F238E27FC236}">
                    <a16:creationId xmlns:a16="http://schemas.microsoft.com/office/drawing/2014/main" id="{ED4DFC5B-3346-44D0-94AF-83094914C1B4}"/>
                  </a:ext>
                </a:extLst>
              </p:cNvPr>
              <p:cNvSpPr/>
              <p:nvPr/>
            </p:nvSpPr>
            <p:spPr>
              <a:xfrm>
                <a:off x="5082817" y="3123026"/>
                <a:ext cx="535176" cy="510366"/>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1200" b="1" dirty="0">
                  <a:solidFill>
                    <a:prstClr val="white"/>
                  </a:solidFill>
                  <a:latin typeface="微软雅黑" panose="020B0503020204020204" pitchFamily="34" charset="-122"/>
                  <a:ea typeface="微软雅黑" panose="020B0503020204020204" pitchFamily="34" charset="-122"/>
                </a:endParaRPr>
              </a:p>
            </p:txBody>
          </p:sp>
          <p:sp>
            <p:nvSpPr>
              <p:cNvPr id="43" name="椭圆 42">
                <a:extLst>
                  <a:ext uri="{FF2B5EF4-FFF2-40B4-BE49-F238E27FC236}">
                    <a16:creationId xmlns:a16="http://schemas.microsoft.com/office/drawing/2014/main" id="{DB516F80-898E-47EE-AE78-BE4C6392EB5B}"/>
                  </a:ext>
                </a:extLst>
              </p:cNvPr>
              <p:cNvSpPr/>
              <p:nvPr/>
            </p:nvSpPr>
            <p:spPr>
              <a:xfrm>
                <a:off x="6627308" y="3123026"/>
                <a:ext cx="535176" cy="510366"/>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1200" b="1" dirty="0">
                  <a:solidFill>
                    <a:prstClr val="white"/>
                  </a:solidFill>
                  <a:latin typeface="微软雅黑" panose="020B0503020204020204" pitchFamily="34" charset="-122"/>
                  <a:ea typeface="微软雅黑" panose="020B0503020204020204" pitchFamily="34" charset="-122"/>
                </a:endParaRPr>
              </a:p>
            </p:txBody>
          </p:sp>
          <p:pic>
            <p:nvPicPr>
              <p:cNvPr id="44" name="图片 43">
                <a:extLst>
                  <a:ext uri="{FF2B5EF4-FFF2-40B4-BE49-F238E27FC236}">
                    <a16:creationId xmlns:a16="http://schemas.microsoft.com/office/drawing/2014/main" id="{6B32E914-723C-4797-9655-3E1A9FC3275C}"/>
                  </a:ext>
                </a:extLst>
              </p:cNvPr>
              <p:cNvPicPr>
                <a:picLocks noChangeAspect="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844187" y="2500765"/>
                <a:ext cx="614053" cy="540648"/>
              </a:xfrm>
              <a:prstGeom prst="rect">
                <a:avLst/>
              </a:prstGeom>
              <a:effectLst>
                <a:reflection blurRad="6350" stA="52000" endA="300" endPos="35000" dir="5400000" sy="-100000" algn="bl" rotWithShape="0"/>
              </a:effectLst>
            </p:spPr>
          </p:pic>
          <p:sp>
            <p:nvSpPr>
              <p:cNvPr id="45" name="椭圆 44">
                <a:extLst>
                  <a:ext uri="{FF2B5EF4-FFF2-40B4-BE49-F238E27FC236}">
                    <a16:creationId xmlns:a16="http://schemas.microsoft.com/office/drawing/2014/main" id="{EA9513A3-F98D-40A0-8D16-047703116BFF}"/>
                  </a:ext>
                </a:extLst>
              </p:cNvPr>
              <p:cNvSpPr/>
              <p:nvPr/>
            </p:nvSpPr>
            <p:spPr>
              <a:xfrm>
                <a:off x="5082817" y="2021534"/>
                <a:ext cx="535176" cy="510366"/>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1200" b="1" dirty="0">
                  <a:solidFill>
                    <a:prstClr val="white"/>
                  </a:solidFill>
                  <a:latin typeface="微软雅黑" panose="020B0503020204020204" pitchFamily="34" charset="-122"/>
                  <a:ea typeface="微软雅黑" panose="020B0503020204020204" pitchFamily="34" charset="-122"/>
                </a:endParaRPr>
              </a:p>
            </p:txBody>
          </p:sp>
          <p:cxnSp>
            <p:nvCxnSpPr>
              <p:cNvPr id="46" name="直接连接符 45">
                <a:extLst>
                  <a:ext uri="{FF2B5EF4-FFF2-40B4-BE49-F238E27FC236}">
                    <a16:creationId xmlns:a16="http://schemas.microsoft.com/office/drawing/2014/main" id="{6EA5C159-9CB6-4C5F-B9AD-7EB3C5A71F78}"/>
                  </a:ext>
                </a:extLst>
              </p:cNvPr>
              <p:cNvCxnSpPr>
                <a:stCxn id="45" idx="6"/>
                <a:endCxn id="40" idx="2"/>
              </p:cNvCxnSpPr>
              <p:nvPr/>
            </p:nvCxnSpPr>
            <p:spPr>
              <a:xfrm>
                <a:off x="5617993" y="2276717"/>
                <a:ext cx="1009315" cy="375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7" name="直接连接符 46">
                <a:extLst>
                  <a:ext uri="{FF2B5EF4-FFF2-40B4-BE49-F238E27FC236}">
                    <a16:creationId xmlns:a16="http://schemas.microsoft.com/office/drawing/2014/main" id="{4FC751DB-77E5-40D9-94B3-4637BD4F29F3}"/>
                  </a:ext>
                </a:extLst>
              </p:cNvPr>
              <p:cNvCxnSpPr/>
              <p:nvPr/>
            </p:nvCxnSpPr>
            <p:spPr>
              <a:xfrm>
                <a:off x="5617993" y="3378209"/>
                <a:ext cx="1009315" cy="375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8" name="直接连接符 47">
                <a:extLst>
                  <a:ext uri="{FF2B5EF4-FFF2-40B4-BE49-F238E27FC236}">
                    <a16:creationId xmlns:a16="http://schemas.microsoft.com/office/drawing/2014/main" id="{E73467E0-32C4-4FB7-A167-C54FEB013482}"/>
                  </a:ext>
                </a:extLst>
              </p:cNvPr>
              <p:cNvCxnSpPr>
                <a:cxnSpLocks/>
              </p:cNvCxnSpPr>
              <p:nvPr/>
            </p:nvCxnSpPr>
            <p:spPr>
              <a:xfrm>
                <a:off x="7232410" y="3373767"/>
                <a:ext cx="282994" cy="4442"/>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9" name="直接连接符 48">
                <a:extLst>
                  <a:ext uri="{FF2B5EF4-FFF2-40B4-BE49-F238E27FC236}">
                    <a16:creationId xmlns:a16="http://schemas.microsoft.com/office/drawing/2014/main" id="{B63C441C-9369-4D2F-A8DD-E621B54682FE}"/>
                  </a:ext>
                </a:extLst>
              </p:cNvPr>
              <p:cNvCxnSpPr>
                <a:cxnSpLocks/>
              </p:cNvCxnSpPr>
              <p:nvPr/>
            </p:nvCxnSpPr>
            <p:spPr>
              <a:xfrm>
                <a:off x="7162484" y="2284443"/>
                <a:ext cx="352920"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50" name="直接连接符 49">
                <a:extLst>
                  <a:ext uri="{FF2B5EF4-FFF2-40B4-BE49-F238E27FC236}">
                    <a16:creationId xmlns:a16="http://schemas.microsoft.com/office/drawing/2014/main" id="{D56120FB-08CB-4F6A-8319-0C4C57F5A57B}"/>
                  </a:ext>
                </a:extLst>
              </p:cNvPr>
              <p:cNvCxnSpPr>
                <a:cxnSpLocks/>
              </p:cNvCxnSpPr>
              <p:nvPr/>
            </p:nvCxnSpPr>
            <p:spPr>
              <a:xfrm>
                <a:off x="7515404" y="2284443"/>
                <a:ext cx="0" cy="1097516"/>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51" name="直接连接符 50">
                <a:extLst>
                  <a:ext uri="{FF2B5EF4-FFF2-40B4-BE49-F238E27FC236}">
                    <a16:creationId xmlns:a16="http://schemas.microsoft.com/office/drawing/2014/main" id="{8A7DAA5D-8F4B-4BFE-B99D-6EFB4B14C1C8}"/>
                  </a:ext>
                </a:extLst>
              </p:cNvPr>
              <p:cNvCxnSpPr>
                <a:cxnSpLocks/>
                <a:endCxn id="41" idx="2"/>
              </p:cNvCxnSpPr>
              <p:nvPr/>
            </p:nvCxnSpPr>
            <p:spPr>
              <a:xfrm flipV="1">
                <a:off x="7515404" y="2835352"/>
                <a:ext cx="467319" cy="1"/>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52" name="矩形 51">
                <a:extLst>
                  <a:ext uri="{FF2B5EF4-FFF2-40B4-BE49-F238E27FC236}">
                    <a16:creationId xmlns:a16="http://schemas.microsoft.com/office/drawing/2014/main" id="{2481F5D9-9EE0-407D-B44D-1C82AD1AEDC2}"/>
                  </a:ext>
                </a:extLst>
              </p:cNvPr>
              <p:cNvSpPr/>
              <p:nvPr/>
            </p:nvSpPr>
            <p:spPr>
              <a:xfrm>
                <a:off x="7345303" y="2329565"/>
                <a:ext cx="161217" cy="538345"/>
              </a:xfrm>
              <a:prstGeom prst="rect">
                <a:avLst/>
              </a:prstGeom>
            </p:spPr>
            <p:txBody>
              <a:bodyPr wrap="square">
                <a:spAutoFit/>
              </a:bodyPr>
              <a:lstStyle/>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批量录入</a:t>
                </a:r>
              </a:p>
            </p:txBody>
          </p:sp>
          <p:sp>
            <p:nvSpPr>
              <p:cNvPr id="53" name="矩形 52">
                <a:extLst>
                  <a:ext uri="{FF2B5EF4-FFF2-40B4-BE49-F238E27FC236}">
                    <a16:creationId xmlns:a16="http://schemas.microsoft.com/office/drawing/2014/main" id="{00260186-DD95-4693-9D05-3C6045CF2C4A}"/>
                  </a:ext>
                </a:extLst>
              </p:cNvPr>
              <p:cNvSpPr/>
              <p:nvPr/>
            </p:nvSpPr>
            <p:spPr>
              <a:xfrm>
                <a:off x="8590789" y="2545075"/>
                <a:ext cx="486020" cy="657978"/>
              </a:xfrm>
              <a:prstGeom prst="rect">
                <a:avLst/>
              </a:prstGeom>
            </p:spPr>
            <p:txBody>
              <a:bodyPr wrap="none">
                <a:spAutoFit/>
              </a:bodyPr>
              <a:lstStyle/>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人脸通行</a:t>
                </a: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spcBef>
                    <a:spcPct val="0"/>
                  </a:spcBef>
                  <a:spcAft>
                    <a:spcPct val="0"/>
                  </a:spcAft>
                </a:pP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人脸访客</a:t>
                </a: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spcBef>
                    <a:spcPct val="0"/>
                  </a:spcBef>
                  <a:spcAft>
                    <a:spcPct val="0"/>
                  </a:spcAft>
                </a:pP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人脸考勤</a:t>
                </a:r>
                <a:endParaRPr lang="en-US" altLang="zh-CN" sz="1200" dirty="0">
                  <a:solidFill>
                    <a:prstClr val="white"/>
                  </a:solidFill>
                  <a:latin typeface="微软雅黑" panose="020B0503020204020204" pitchFamily="34" charset="-122"/>
                  <a:ea typeface="微软雅黑" panose="020B0503020204020204" pitchFamily="34" charset="-122"/>
                </a:endParaRPr>
              </a:p>
            </p:txBody>
          </p:sp>
        </p:grpSp>
        <p:pic>
          <p:nvPicPr>
            <p:cNvPr id="38" name="Picture 2" descr="43å¯¸å®¤åç«å¼æºè½äºä¿¡æ¯ç»ç«¯"/>
            <p:cNvPicPr>
              <a:picLocks noChangeAspect="1" noChangeArrowheads="1"/>
            </p:cNvPicPr>
            <p:nvPr/>
          </p:nvPicPr>
          <p:blipFill>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234955" y="3106575"/>
              <a:ext cx="1071532" cy="718545"/>
            </a:xfrm>
            <a:prstGeom prst="rect">
              <a:avLst/>
            </a:prstGeom>
            <a:noFill/>
            <a:extLst>
              <a:ext uri="{909E8E84-426E-40DD-AFC4-6F175D3DCCD1}">
                <a14:hiddenFill xmlns:a14="http://schemas.microsoft.com/office/drawing/2010/main">
                  <a:solidFill>
                    <a:srgbClr val="FFFFFF"/>
                  </a:solidFill>
                </a14:hiddenFill>
              </a:ext>
            </a:extLst>
          </p:spPr>
        </p:pic>
        <p:pic>
          <p:nvPicPr>
            <p:cNvPr id="39" name="图片 38">
              <a:extLst>
                <a:ext uri="{FF2B5EF4-FFF2-40B4-BE49-F238E27FC236}">
                  <a16:creationId xmlns:a16="http://schemas.microsoft.com/office/drawing/2014/main" id="{009C6164-822D-4703-94EB-CAA7473ECD23}"/>
                </a:ext>
              </a:extLst>
            </p:cNvPr>
            <p:cNvPicPr>
              <a:picLocks noChangeAspect="1"/>
            </p:cNvPicPr>
            <p:nvPr/>
          </p:nvPicPr>
          <p:blipFill>
            <a:blip r:embed="rId9"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a:off x="8415398" y="3218612"/>
              <a:ext cx="443161" cy="554676"/>
            </a:xfrm>
            <a:prstGeom prst="rect">
              <a:avLst/>
            </a:prstGeom>
          </p:spPr>
        </p:pic>
      </p:grpSp>
      <p:sp>
        <p:nvSpPr>
          <p:cNvPr id="54" name="staff_185520"/>
          <p:cNvSpPr>
            <a:spLocks noChangeAspect="1"/>
          </p:cNvSpPr>
          <p:nvPr/>
        </p:nvSpPr>
        <p:spPr bwMode="auto">
          <a:xfrm>
            <a:off x="5112206" y="1641236"/>
            <a:ext cx="557407" cy="531225"/>
          </a:xfrm>
          <a:custGeom>
            <a:avLst/>
            <a:gdLst>
              <a:gd name="connsiteX0" fmla="*/ 522629 w 607599"/>
              <a:gd name="connsiteY0" fmla="*/ 138873 h 579060"/>
              <a:gd name="connsiteX1" fmla="*/ 559929 w 607599"/>
              <a:gd name="connsiteY1" fmla="*/ 181354 h 579060"/>
              <a:gd name="connsiteX2" fmla="*/ 606397 w 607599"/>
              <a:gd name="connsiteY2" fmla="*/ 313952 h 579060"/>
              <a:gd name="connsiteX3" fmla="*/ 593044 w 607599"/>
              <a:gd name="connsiteY3" fmla="*/ 341592 h 579060"/>
              <a:gd name="connsiteX4" fmla="*/ 565359 w 607599"/>
              <a:gd name="connsiteY4" fmla="*/ 328350 h 579060"/>
              <a:gd name="connsiteX5" fmla="*/ 527436 w 607599"/>
              <a:gd name="connsiteY5" fmla="*/ 220014 h 579060"/>
              <a:gd name="connsiteX6" fmla="*/ 558237 w 607599"/>
              <a:gd name="connsiteY6" fmla="*/ 381407 h 579060"/>
              <a:gd name="connsiteX7" fmla="*/ 546398 w 607599"/>
              <a:gd name="connsiteY7" fmla="*/ 395715 h 579060"/>
              <a:gd name="connsiteX8" fmla="*/ 529840 w 607599"/>
              <a:gd name="connsiteY8" fmla="*/ 395715 h 579060"/>
              <a:gd name="connsiteX9" fmla="*/ 529840 w 607599"/>
              <a:gd name="connsiteY9" fmla="*/ 553020 h 579060"/>
              <a:gd name="connsiteX10" fmla="*/ 503757 w 607599"/>
              <a:gd name="connsiteY10" fmla="*/ 579060 h 579060"/>
              <a:gd name="connsiteX11" fmla="*/ 477674 w 607599"/>
              <a:gd name="connsiteY11" fmla="*/ 553020 h 579060"/>
              <a:gd name="connsiteX12" fmla="*/ 477674 w 607599"/>
              <a:gd name="connsiteY12" fmla="*/ 395715 h 579060"/>
              <a:gd name="connsiteX13" fmla="*/ 466457 w 607599"/>
              <a:gd name="connsiteY13" fmla="*/ 395715 h 579060"/>
              <a:gd name="connsiteX14" fmla="*/ 466457 w 607599"/>
              <a:gd name="connsiteY14" fmla="*/ 553020 h 579060"/>
              <a:gd name="connsiteX15" fmla="*/ 440375 w 607599"/>
              <a:gd name="connsiteY15" fmla="*/ 579060 h 579060"/>
              <a:gd name="connsiteX16" fmla="*/ 414292 w 607599"/>
              <a:gd name="connsiteY16" fmla="*/ 553020 h 579060"/>
              <a:gd name="connsiteX17" fmla="*/ 414292 w 607599"/>
              <a:gd name="connsiteY17" fmla="*/ 395715 h 579060"/>
              <a:gd name="connsiteX18" fmla="*/ 397734 w 607599"/>
              <a:gd name="connsiteY18" fmla="*/ 395715 h 579060"/>
              <a:gd name="connsiteX19" fmla="*/ 386339 w 607599"/>
              <a:gd name="connsiteY19" fmla="*/ 387628 h 579060"/>
              <a:gd name="connsiteX20" fmla="*/ 386339 w 607599"/>
              <a:gd name="connsiteY20" fmla="*/ 374919 h 579060"/>
              <a:gd name="connsiteX21" fmla="*/ 396933 w 607599"/>
              <a:gd name="connsiteY21" fmla="*/ 376163 h 579060"/>
              <a:gd name="connsiteX22" fmla="*/ 439217 w 607599"/>
              <a:gd name="connsiteY22" fmla="*/ 344969 h 579060"/>
              <a:gd name="connsiteX23" fmla="*/ 515152 w 607599"/>
              <a:gd name="connsiteY23" fmla="*/ 344969 h 579060"/>
              <a:gd name="connsiteX24" fmla="*/ 525567 w 607599"/>
              <a:gd name="connsiteY24" fmla="*/ 332527 h 579060"/>
              <a:gd name="connsiteX25" fmla="*/ 503579 w 607599"/>
              <a:gd name="connsiteY25" fmla="*/ 192463 h 579060"/>
              <a:gd name="connsiteX26" fmla="*/ 522629 w 607599"/>
              <a:gd name="connsiteY26" fmla="*/ 138873 h 579060"/>
              <a:gd name="connsiteX27" fmla="*/ 84824 w 607599"/>
              <a:gd name="connsiteY27" fmla="*/ 138167 h 579060"/>
              <a:gd name="connsiteX28" fmla="*/ 104227 w 607599"/>
              <a:gd name="connsiteY28" fmla="*/ 192817 h 579060"/>
              <a:gd name="connsiteX29" fmla="*/ 82421 w 607599"/>
              <a:gd name="connsiteY29" fmla="*/ 331709 h 579060"/>
              <a:gd name="connsiteX30" fmla="*/ 84735 w 607599"/>
              <a:gd name="connsiteY30" fmla="*/ 340329 h 579060"/>
              <a:gd name="connsiteX31" fmla="*/ 92924 w 607599"/>
              <a:gd name="connsiteY31" fmla="*/ 344150 h 579060"/>
              <a:gd name="connsiteX32" fmla="*/ 167956 w 607599"/>
              <a:gd name="connsiteY32" fmla="*/ 344150 h 579060"/>
              <a:gd name="connsiteX33" fmla="*/ 210234 w 607599"/>
              <a:gd name="connsiteY33" fmla="*/ 376140 h 579060"/>
              <a:gd name="connsiteX34" fmla="*/ 210323 w 607599"/>
              <a:gd name="connsiteY34" fmla="*/ 376140 h 579060"/>
              <a:gd name="connsiteX35" fmla="*/ 210412 w 607599"/>
              <a:gd name="connsiteY35" fmla="*/ 376140 h 579060"/>
              <a:gd name="connsiteX36" fmla="*/ 222072 w 607599"/>
              <a:gd name="connsiteY36" fmla="*/ 374630 h 579060"/>
              <a:gd name="connsiteX37" fmla="*/ 222072 w 607599"/>
              <a:gd name="connsiteY37" fmla="*/ 380406 h 579060"/>
              <a:gd name="connsiteX38" fmla="*/ 214862 w 607599"/>
              <a:gd name="connsiteY38" fmla="*/ 393913 h 579060"/>
              <a:gd name="connsiteX39" fmla="*/ 193679 w 607599"/>
              <a:gd name="connsiteY39" fmla="*/ 394890 h 579060"/>
              <a:gd name="connsiteX40" fmla="*/ 193679 w 607599"/>
              <a:gd name="connsiteY40" fmla="*/ 552176 h 579060"/>
              <a:gd name="connsiteX41" fmla="*/ 167600 w 607599"/>
              <a:gd name="connsiteY41" fmla="*/ 578213 h 579060"/>
              <a:gd name="connsiteX42" fmla="*/ 141521 w 607599"/>
              <a:gd name="connsiteY42" fmla="*/ 552176 h 579060"/>
              <a:gd name="connsiteX43" fmla="*/ 141521 w 607599"/>
              <a:gd name="connsiteY43" fmla="*/ 394890 h 579060"/>
              <a:gd name="connsiteX44" fmla="*/ 130306 w 607599"/>
              <a:gd name="connsiteY44" fmla="*/ 394890 h 579060"/>
              <a:gd name="connsiteX45" fmla="*/ 130306 w 607599"/>
              <a:gd name="connsiteY45" fmla="*/ 552176 h 579060"/>
              <a:gd name="connsiteX46" fmla="*/ 104227 w 607599"/>
              <a:gd name="connsiteY46" fmla="*/ 578213 h 579060"/>
              <a:gd name="connsiteX47" fmla="*/ 78148 w 607599"/>
              <a:gd name="connsiteY47" fmla="*/ 552176 h 579060"/>
              <a:gd name="connsiteX48" fmla="*/ 78148 w 607599"/>
              <a:gd name="connsiteY48" fmla="*/ 394890 h 579060"/>
              <a:gd name="connsiteX49" fmla="*/ 61593 w 607599"/>
              <a:gd name="connsiteY49" fmla="*/ 394890 h 579060"/>
              <a:gd name="connsiteX50" fmla="*/ 49755 w 607599"/>
              <a:gd name="connsiteY50" fmla="*/ 380494 h 579060"/>
              <a:gd name="connsiteX51" fmla="*/ 80819 w 607599"/>
              <a:gd name="connsiteY51" fmla="*/ 217432 h 579060"/>
              <a:gd name="connsiteX52" fmla="*/ 42190 w 607599"/>
              <a:gd name="connsiteY52" fmla="*/ 327444 h 579060"/>
              <a:gd name="connsiteX53" fmla="*/ 14509 w 607599"/>
              <a:gd name="connsiteY53" fmla="*/ 340773 h 579060"/>
              <a:gd name="connsiteX54" fmla="*/ 1247 w 607599"/>
              <a:gd name="connsiteY54" fmla="*/ 313137 h 579060"/>
              <a:gd name="connsiteX55" fmla="*/ 1247 w 607599"/>
              <a:gd name="connsiteY55" fmla="*/ 312959 h 579060"/>
              <a:gd name="connsiteX56" fmla="*/ 56965 w 607599"/>
              <a:gd name="connsiteY56" fmla="*/ 160471 h 579060"/>
              <a:gd name="connsiteX57" fmla="*/ 84824 w 607599"/>
              <a:gd name="connsiteY57" fmla="*/ 138167 h 579060"/>
              <a:gd name="connsiteX58" fmla="*/ 438346 w 607599"/>
              <a:gd name="connsiteY58" fmla="*/ 137179 h 579060"/>
              <a:gd name="connsiteX59" fmla="*/ 505242 w 607599"/>
              <a:gd name="connsiteY59" fmla="*/ 137179 h 579060"/>
              <a:gd name="connsiteX60" fmla="*/ 486383 w 607599"/>
              <a:gd name="connsiteY60" fmla="*/ 190315 h 579060"/>
              <a:gd name="connsiteX61" fmla="*/ 457205 w 607599"/>
              <a:gd name="connsiteY61" fmla="*/ 190315 h 579060"/>
              <a:gd name="connsiteX62" fmla="*/ 438346 w 607599"/>
              <a:gd name="connsiteY62" fmla="*/ 137179 h 579060"/>
              <a:gd name="connsiteX63" fmla="*/ 102173 w 607599"/>
              <a:gd name="connsiteY63" fmla="*/ 136332 h 579060"/>
              <a:gd name="connsiteX64" fmla="*/ 169069 w 607599"/>
              <a:gd name="connsiteY64" fmla="*/ 136332 h 579060"/>
              <a:gd name="connsiteX65" fmla="*/ 150210 w 607599"/>
              <a:gd name="connsiteY65" fmla="*/ 189538 h 579060"/>
              <a:gd name="connsiteX66" fmla="*/ 121032 w 607599"/>
              <a:gd name="connsiteY66" fmla="*/ 189538 h 579060"/>
              <a:gd name="connsiteX67" fmla="*/ 102173 w 607599"/>
              <a:gd name="connsiteY67" fmla="*/ 136332 h 579060"/>
              <a:gd name="connsiteX68" fmla="*/ 242598 w 607599"/>
              <a:gd name="connsiteY68" fmla="*/ 109941 h 579060"/>
              <a:gd name="connsiteX69" fmla="*/ 262356 w 607599"/>
              <a:gd name="connsiteY69" fmla="*/ 109941 h 579060"/>
              <a:gd name="connsiteX70" fmla="*/ 303921 w 607599"/>
              <a:gd name="connsiteY70" fmla="*/ 199712 h 579060"/>
              <a:gd name="connsiteX71" fmla="*/ 345486 w 607599"/>
              <a:gd name="connsiteY71" fmla="*/ 109941 h 579060"/>
              <a:gd name="connsiteX72" fmla="*/ 365867 w 607599"/>
              <a:gd name="connsiteY72" fmla="*/ 109941 h 579060"/>
              <a:gd name="connsiteX73" fmla="*/ 420070 w 607599"/>
              <a:gd name="connsiteY73" fmla="*/ 163804 h 579060"/>
              <a:gd name="connsiteX74" fmla="*/ 419892 w 607599"/>
              <a:gd name="connsiteY74" fmla="*/ 332148 h 579060"/>
              <a:gd name="connsiteX75" fmla="*/ 397018 w 607599"/>
              <a:gd name="connsiteY75" fmla="*/ 354990 h 579060"/>
              <a:gd name="connsiteX76" fmla="*/ 374056 w 607599"/>
              <a:gd name="connsiteY76" fmla="*/ 332059 h 579060"/>
              <a:gd name="connsiteX77" fmla="*/ 374234 w 607599"/>
              <a:gd name="connsiteY77" fmla="*/ 163982 h 579060"/>
              <a:gd name="connsiteX78" fmla="*/ 369338 w 607599"/>
              <a:gd name="connsiteY78" fmla="*/ 159271 h 579060"/>
              <a:gd name="connsiteX79" fmla="*/ 364621 w 607599"/>
              <a:gd name="connsiteY79" fmla="*/ 164071 h 579060"/>
              <a:gd name="connsiteX80" fmla="*/ 365155 w 607599"/>
              <a:gd name="connsiteY80" fmla="*/ 548843 h 579060"/>
              <a:gd name="connsiteX81" fmla="*/ 337653 w 607599"/>
              <a:gd name="connsiteY81" fmla="*/ 576308 h 579060"/>
              <a:gd name="connsiteX82" fmla="*/ 310151 w 607599"/>
              <a:gd name="connsiteY82" fmla="*/ 548843 h 579060"/>
              <a:gd name="connsiteX83" fmla="*/ 310151 w 607599"/>
              <a:gd name="connsiteY83" fmla="*/ 329303 h 579060"/>
              <a:gd name="connsiteX84" fmla="*/ 298225 w 607599"/>
              <a:gd name="connsiteY84" fmla="*/ 329303 h 579060"/>
              <a:gd name="connsiteX85" fmla="*/ 298225 w 607599"/>
              <a:gd name="connsiteY85" fmla="*/ 548843 h 579060"/>
              <a:gd name="connsiteX86" fmla="*/ 270723 w 607599"/>
              <a:gd name="connsiteY86" fmla="*/ 576308 h 579060"/>
              <a:gd name="connsiteX87" fmla="*/ 243221 w 607599"/>
              <a:gd name="connsiteY87" fmla="*/ 548843 h 579060"/>
              <a:gd name="connsiteX88" fmla="*/ 243221 w 607599"/>
              <a:gd name="connsiteY88" fmla="*/ 164071 h 579060"/>
              <a:gd name="connsiteX89" fmla="*/ 238771 w 607599"/>
              <a:gd name="connsiteY89" fmla="*/ 159537 h 579060"/>
              <a:gd name="connsiteX90" fmla="*/ 234142 w 607599"/>
              <a:gd name="connsiteY90" fmla="*/ 163982 h 579060"/>
              <a:gd name="connsiteX91" fmla="*/ 234142 w 607599"/>
              <a:gd name="connsiteY91" fmla="*/ 164071 h 579060"/>
              <a:gd name="connsiteX92" fmla="*/ 233341 w 607599"/>
              <a:gd name="connsiteY92" fmla="*/ 332236 h 579060"/>
              <a:gd name="connsiteX93" fmla="*/ 210379 w 607599"/>
              <a:gd name="connsiteY93" fmla="*/ 354990 h 579060"/>
              <a:gd name="connsiteX94" fmla="*/ 210290 w 607599"/>
              <a:gd name="connsiteY94" fmla="*/ 354990 h 579060"/>
              <a:gd name="connsiteX95" fmla="*/ 187505 w 607599"/>
              <a:gd name="connsiteY95" fmla="*/ 331970 h 579060"/>
              <a:gd name="connsiteX96" fmla="*/ 188306 w 607599"/>
              <a:gd name="connsiteY96" fmla="*/ 163804 h 579060"/>
              <a:gd name="connsiteX97" fmla="*/ 242598 w 607599"/>
              <a:gd name="connsiteY97" fmla="*/ 109941 h 579060"/>
              <a:gd name="connsiteX98" fmla="*/ 284871 w 607599"/>
              <a:gd name="connsiteY98" fmla="*/ 98486 h 579060"/>
              <a:gd name="connsiteX99" fmla="*/ 304192 w 607599"/>
              <a:gd name="connsiteY99" fmla="*/ 109331 h 579060"/>
              <a:gd name="connsiteX100" fmla="*/ 323514 w 607599"/>
              <a:gd name="connsiteY100" fmla="*/ 98486 h 579060"/>
              <a:gd name="connsiteX101" fmla="*/ 329746 w 607599"/>
              <a:gd name="connsiteY101" fmla="*/ 102042 h 579060"/>
              <a:gd name="connsiteX102" fmla="*/ 329746 w 607599"/>
              <a:gd name="connsiteY102" fmla="*/ 125954 h 579060"/>
              <a:gd name="connsiteX103" fmla="*/ 323514 w 607599"/>
              <a:gd name="connsiteY103" fmla="*/ 129510 h 579060"/>
              <a:gd name="connsiteX104" fmla="*/ 304192 w 607599"/>
              <a:gd name="connsiteY104" fmla="*/ 118487 h 579060"/>
              <a:gd name="connsiteX105" fmla="*/ 284871 w 607599"/>
              <a:gd name="connsiteY105" fmla="*/ 129510 h 579060"/>
              <a:gd name="connsiteX106" fmla="*/ 278727 w 607599"/>
              <a:gd name="connsiteY106" fmla="*/ 125954 h 579060"/>
              <a:gd name="connsiteX107" fmla="*/ 278727 w 607599"/>
              <a:gd name="connsiteY107" fmla="*/ 102042 h 579060"/>
              <a:gd name="connsiteX108" fmla="*/ 284871 w 607599"/>
              <a:gd name="connsiteY108" fmla="*/ 98486 h 579060"/>
              <a:gd name="connsiteX109" fmla="*/ 472077 w 607599"/>
              <a:gd name="connsiteY109" fmla="*/ 32883 h 579060"/>
              <a:gd name="connsiteX110" fmla="*/ 517097 w 607599"/>
              <a:gd name="connsiteY110" fmla="*/ 77868 h 579060"/>
              <a:gd name="connsiteX111" fmla="*/ 472077 w 607599"/>
              <a:gd name="connsiteY111" fmla="*/ 122854 h 579060"/>
              <a:gd name="connsiteX112" fmla="*/ 427056 w 607599"/>
              <a:gd name="connsiteY112" fmla="*/ 77868 h 579060"/>
              <a:gd name="connsiteX113" fmla="*/ 472077 w 607599"/>
              <a:gd name="connsiteY113" fmla="*/ 32883 h 579060"/>
              <a:gd name="connsiteX114" fmla="*/ 135902 w 607599"/>
              <a:gd name="connsiteY114" fmla="*/ 32107 h 579060"/>
              <a:gd name="connsiteX115" fmla="*/ 180923 w 607599"/>
              <a:gd name="connsiteY115" fmla="*/ 77092 h 579060"/>
              <a:gd name="connsiteX116" fmla="*/ 135902 w 607599"/>
              <a:gd name="connsiteY116" fmla="*/ 122078 h 579060"/>
              <a:gd name="connsiteX117" fmla="*/ 90882 w 607599"/>
              <a:gd name="connsiteY117" fmla="*/ 77092 h 579060"/>
              <a:gd name="connsiteX118" fmla="*/ 135902 w 607599"/>
              <a:gd name="connsiteY118" fmla="*/ 32107 h 579060"/>
              <a:gd name="connsiteX119" fmla="*/ 304237 w 607599"/>
              <a:gd name="connsiteY119" fmla="*/ 0 h 579060"/>
              <a:gd name="connsiteX120" fmla="*/ 351763 w 607599"/>
              <a:gd name="connsiteY120" fmla="*/ 47376 h 579060"/>
              <a:gd name="connsiteX121" fmla="*/ 304237 w 607599"/>
              <a:gd name="connsiteY121" fmla="*/ 94840 h 579060"/>
              <a:gd name="connsiteX122" fmla="*/ 256711 w 607599"/>
              <a:gd name="connsiteY122" fmla="*/ 47376 h 579060"/>
              <a:gd name="connsiteX123" fmla="*/ 304237 w 607599"/>
              <a:gd name="connsiteY123" fmla="*/ 0 h 579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607599" h="579060">
                <a:moveTo>
                  <a:pt x="522629" y="138873"/>
                </a:moveTo>
                <a:cubicBezTo>
                  <a:pt x="539276" y="143583"/>
                  <a:pt x="551828" y="157714"/>
                  <a:pt x="559929" y="181354"/>
                </a:cubicBezTo>
                <a:cubicBezTo>
                  <a:pt x="566160" y="199484"/>
                  <a:pt x="605952" y="312797"/>
                  <a:pt x="606397" y="313952"/>
                </a:cubicBezTo>
                <a:cubicBezTo>
                  <a:pt x="610314" y="325239"/>
                  <a:pt x="604350" y="337593"/>
                  <a:pt x="593044" y="341592"/>
                </a:cubicBezTo>
                <a:cubicBezTo>
                  <a:pt x="581739" y="345591"/>
                  <a:pt x="569365" y="339637"/>
                  <a:pt x="565359" y="328350"/>
                </a:cubicBezTo>
                <a:cubicBezTo>
                  <a:pt x="564113" y="324706"/>
                  <a:pt x="527436" y="220014"/>
                  <a:pt x="527436" y="220014"/>
                </a:cubicBezTo>
                <a:cubicBezTo>
                  <a:pt x="527436" y="220014"/>
                  <a:pt x="544617" y="310664"/>
                  <a:pt x="558237" y="381407"/>
                </a:cubicBezTo>
                <a:cubicBezTo>
                  <a:pt x="559662" y="388783"/>
                  <a:pt x="553964" y="395715"/>
                  <a:pt x="546398" y="395715"/>
                </a:cubicBezTo>
                <a:lnTo>
                  <a:pt x="529840" y="395715"/>
                </a:lnTo>
                <a:lnTo>
                  <a:pt x="529840" y="553020"/>
                </a:lnTo>
                <a:cubicBezTo>
                  <a:pt x="529840" y="567418"/>
                  <a:pt x="518178" y="579060"/>
                  <a:pt x="503757" y="579060"/>
                </a:cubicBezTo>
                <a:cubicBezTo>
                  <a:pt x="489336" y="579060"/>
                  <a:pt x="477674" y="567418"/>
                  <a:pt x="477674" y="553020"/>
                </a:cubicBezTo>
                <a:lnTo>
                  <a:pt x="477674" y="395715"/>
                </a:lnTo>
                <a:lnTo>
                  <a:pt x="466457" y="395715"/>
                </a:lnTo>
                <a:lnTo>
                  <a:pt x="466457" y="553020"/>
                </a:lnTo>
                <a:cubicBezTo>
                  <a:pt x="466457" y="567418"/>
                  <a:pt x="454796" y="579060"/>
                  <a:pt x="440375" y="579060"/>
                </a:cubicBezTo>
                <a:cubicBezTo>
                  <a:pt x="425953" y="579060"/>
                  <a:pt x="414292" y="567418"/>
                  <a:pt x="414292" y="553020"/>
                </a:cubicBezTo>
                <a:lnTo>
                  <a:pt x="414292" y="395715"/>
                </a:lnTo>
                <a:lnTo>
                  <a:pt x="397734" y="395715"/>
                </a:lnTo>
                <a:cubicBezTo>
                  <a:pt x="392838" y="395715"/>
                  <a:pt x="388120" y="392694"/>
                  <a:pt x="386339" y="387628"/>
                </a:cubicBezTo>
                <a:lnTo>
                  <a:pt x="386339" y="374919"/>
                </a:lnTo>
                <a:cubicBezTo>
                  <a:pt x="389544" y="375719"/>
                  <a:pt x="393283" y="376163"/>
                  <a:pt x="396933" y="376163"/>
                </a:cubicBezTo>
                <a:cubicBezTo>
                  <a:pt x="416873" y="376163"/>
                  <a:pt x="433698" y="363010"/>
                  <a:pt x="439217" y="344969"/>
                </a:cubicBezTo>
                <a:lnTo>
                  <a:pt x="515152" y="344969"/>
                </a:lnTo>
                <a:cubicBezTo>
                  <a:pt x="521650" y="344969"/>
                  <a:pt x="526724" y="339015"/>
                  <a:pt x="525567" y="332527"/>
                </a:cubicBezTo>
                <a:cubicBezTo>
                  <a:pt x="515508" y="272627"/>
                  <a:pt x="503579" y="192463"/>
                  <a:pt x="503579" y="192463"/>
                </a:cubicBezTo>
                <a:cubicBezTo>
                  <a:pt x="503579" y="192463"/>
                  <a:pt x="510879" y="171756"/>
                  <a:pt x="522629" y="138873"/>
                </a:cubicBezTo>
                <a:close/>
                <a:moveTo>
                  <a:pt x="84824" y="138167"/>
                </a:moveTo>
                <a:cubicBezTo>
                  <a:pt x="89274" y="150608"/>
                  <a:pt x="104227" y="192817"/>
                  <a:pt x="104227" y="192817"/>
                </a:cubicBezTo>
                <a:cubicBezTo>
                  <a:pt x="104227" y="192817"/>
                  <a:pt x="99510" y="227474"/>
                  <a:pt x="82421" y="331709"/>
                </a:cubicBezTo>
                <a:cubicBezTo>
                  <a:pt x="81887" y="334819"/>
                  <a:pt x="82688" y="337929"/>
                  <a:pt x="84735" y="340329"/>
                </a:cubicBezTo>
                <a:cubicBezTo>
                  <a:pt x="86782" y="342728"/>
                  <a:pt x="89719" y="344150"/>
                  <a:pt x="92924" y="344150"/>
                </a:cubicBezTo>
                <a:lnTo>
                  <a:pt x="167956" y="344150"/>
                </a:lnTo>
                <a:cubicBezTo>
                  <a:pt x="173207" y="362544"/>
                  <a:pt x="190118" y="376051"/>
                  <a:pt x="210234" y="376140"/>
                </a:cubicBezTo>
                <a:lnTo>
                  <a:pt x="210323" y="376140"/>
                </a:lnTo>
                <a:lnTo>
                  <a:pt x="210412" y="376140"/>
                </a:lnTo>
                <a:cubicBezTo>
                  <a:pt x="214417" y="376140"/>
                  <a:pt x="218600" y="375518"/>
                  <a:pt x="222072" y="374630"/>
                </a:cubicBezTo>
                <a:lnTo>
                  <a:pt x="222072" y="380406"/>
                </a:lnTo>
                <a:cubicBezTo>
                  <a:pt x="222072" y="383338"/>
                  <a:pt x="223051" y="390536"/>
                  <a:pt x="214862" y="393913"/>
                </a:cubicBezTo>
                <a:cubicBezTo>
                  <a:pt x="212014" y="395157"/>
                  <a:pt x="211925" y="394890"/>
                  <a:pt x="193679" y="394890"/>
                </a:cubicBezTo>
                <a:lnTo>
                  <a:pt x="193679" y="552176"/>
                </a:lnTo>
                <a:cubicBezTo>
                  <a:pt x="193679" y="566572"/>
                  <a:pt x="182019" y="578213"/>
                  <a:pt x="167600" y="578213"/>
                </a:cubicBezTo>
                <a:cubicBezTo>
                  <a:pt x="153181" y="578213"/>
                  <a:pt x="141521" y="566572"/>
                  <a:pt x="141521" y="552176"/>
                </a:cubicBezTo>
                <a:lnTo>
                  <a:pt x="141521" y="394890"/>
                </a:lnTo>
                <a:lnTo>
                  <a:pt x="130306" y="394890"/>
                </a:lnTo>
                <a:lnTo>
                  <a:pt x="130306" y="552176"/>
                </a:lnTo>
                <a:cubicBezTo>
                  <a:pt x="130306" y="566572"/>
                  <a:pt x="118646" y="578213"/>
                  <a:pt x="104227" y="578213"/>
                </a:cubicBezTo>
                <a:cubicBezTo>
                  <a:pt x="89808" y="578213"/>
                  <a:pt x="78148" y="566572"/>
                  <a:pt x="78148" y="552176"/>
                </a:cubicBezTo>
                <a:lnTo>
                  <a:pt x="78148" y="394890"/>
                </a:lnTo>
                <a:lnTo>
                  <a:pt x="61593" y="394890"/>
                </a:lnTo>
                <a:cubicBezTo>
                  <a:pt x="54028" y="394890"/>
                  <a:pt x="48331" y="387959"/>
                  <a:pt x="49755" y="380494"/>
                </a:cubicBezTo>
                <a:cubicBezTo>
                  <a:pt x="67468" y="288789"/>
                  <a:pt x="80819" y="217432"/>
                  <a:pt x="80819" y="217432"/>
                </a:cubicBezTo>
                <a:cubicBezTo>
                  <a:pt x="80819" y="217432"/>
                  <a:pt x="43525" y="323800"/>
                  <a:pt x="42190" y="327444"/>
                </a:cubicBezTo>
                <a:cubicBezTo>
                  <a:pt x="38274" y="338729"/>
                  <a:pt x="25902" y="344772"/>
                  <a:pt x="14509" y="340773"/>
                </a:cubicBezTo>
                <a:cubicBezTo>
                  <a:pt x="3205" y="336774"/>
                  <a:pt x="-2758" y="324422"/>
                  <a:pt x="1247" y="313137"/>
                </a:cubicBezTo>
                <a:cubicBezTo>
                  <a:pt x="1247" y="313137"/>
                  <a:pt x="1247" y="313048"/>
                  <a:pt x="1247" y="312959"/>
                </a:cubicBezTo>
                <a:cubicBezTo>
                  <a:pt x="52337" y="167669"/>
                  <a:pt x="49844" y="171846"/>
                  <a:pt x="56965" y="160471"/>
                </a:cubicBezTo>
                <a:cubicBezTo>
                  <a:pt x="63729" y="149719"/>
                  <a:pt x="72719" y="141544"/>
                  <a:pt x="84824" y="138167"/>
                </a:cubicBezTo>
                <a:close/>
                <a:moveTo>
                  <a:pt x="438346" y="137179"/>
                </a:moveTo>
                <a:lnTo>
                  <a:pt x="505242" y="137179"/>
                </a:lnTo>
                <a:cubicBezTo>
                  <a:pt x="498659" y="155572"/>
                  <a:pt x="492877" y="171922"/>
                  <a:pt x="486383" y="190315"/>
                </a:cubicBezTo>
                <a:lnTo>
                  <a:pt x="457205" y="190315"/>
                </a:lnTo>
                <a:cubicBezTo>
                  <a:pt x="454981" y="184095"/>
                  <a:pt x="439770" y="141089"/>
                  <a:pt x="438346" y="137179"/>
                </a:cubicBezTo>
                <a:close/>
                <a:moveTo>
                  <a:pt x="102173" y="136332"/>
                </a:moveTo>
                <a:lnTo>
                  <a:pt x="169069" y="136332"/>
                </a:lnTo>
                <a:cubicBezTo>
                  <a:pt x="162486" y="154749"/>
                  <a:pt x="156704" y="171121"/>
                  <a:pt x="150210" y="189538"/>
                </a:cubicBezTo>
                <a:lnTo>
                  <a:pt x="121032" y="189538"/>
                </a:lnTo>
                <a:cubicBezTo>
                  <a:pt x="118808" y="183310"/>
                  <a:pt x="103596" y="140247"/>
                  <a:pt x="102173" y="136332"/>
                </a:cubicBezTo>
                <a:close/>
                <a:moveTo>
                  <a:pt x="242598" y="109941"/>
                </a:moveTo>
                <a:lnTo>
                  <a:pt x="262356" y="109941"/>
                </a:lnTo>
                <a:lnTo>
                  <a:pt x="303921" y="199712"/>
                </a:lnTo>
                <a:lnTo>
                  <a:pt x="345486" y="109941"/>
                </a:lnTo>
                <a:lnTo>
                  <a:pt x="365867" y="109941"/>
                </a:lnTo>
                <a:cubicBezTo>
                  <a:pt x="395594" y="109941"/>
                  <a:pt x="419892" y="134117"/>
                  <a:pt x="420070" y="163804"/>
                </a:cubicBezTo>
                <a:lnTo>
                  <a:pt x="419892" y="332148"/>
                </a:lnTo>
                <a:cubicBezTo>
                  <a:pt x="419892" y="344769"/>
                  <a:pt x="409657" y="354990"/>
                  <a:pt x="397018" y="354990"/>
                </a:cubicBezTo>
                <a:cubicBezTo>
                  <a:pt x="384291" y="354990"/>
                  <a:pt x="374056" y="344680"/>
                  <a:pt x="374056" y="332059"/>
                </a:cubicBezTo>
                <a:lnTo>
                  <a:pt x="374234" y="163982"/>
                </a:lnTo>
                <a:cubicBezTo>
                  <a:pt x="374145" y="161315"/>
                  <a:pt x="372009" y="159271"/>
                  <a:pt x="369338" y="159271"/>
                </a:cubicBezTo>
                <a:cubicBezTo>
                  <a:pt x="366757" y="159271"/>
                  <a:pt x="364621" y="161404"/>
                  <a:pt x="364621" y="164071"/>
                </a:cubicBezTo>
                <a:cubicBezTo>
                  <a:pt x="364621" y="393565"/>
                  <a:pt x="365155" y="185580"/>
                  <a:pt x="365155" y="548843"/>
                </a:cubicBezTo>
                <a:cubicBezTo>
                  <a:pt x="365155" y="563953"/>
                  <a:pt x="352784" y="576308"/>
                  <a:pt x="337653" y="576308"/>
                </a:cubicBezTo>
                <a:cubicBezTo>
                  <a:pt x="322434" y="576308"/>
                  <a:pt x="310151" y="563953"/>
                  <a:pt x="310151" y="548843"/>
                </a:cubicBezTo>
                <a:lnTo>
                  <a:pt x="310151" y="329303"/>
                </a:lnTo>
                <a:lnTo>
                  <a:pt x="298225" y="329303"/>
                </a:lnTo>
                <a:lnTo>
                  <a:pt x="298225" y="548843"/>
                </a:lnTo>
                <a:cubicBezTo>
                  <a:pt x="298225" y="563953"/>
                  <a:pt x="285943" y="576308"/>
                  <a:pt x="270723" y="576308"/>
                </a:cubicBezTo>
                <a:cubicBezTo>
                  <a:pt x="255592" y="576308"/>
                  <a:pt x="243221" y="563953"/>
                  <a:pt x="243221" y="548843"/>
                </a:cubicBezTo>
                <a:lnTo>
                  <a:pt x="243221" y="164071"/>
                </a:lnTo>
                <a:cubicBezTo>
                  <a:pt x="243221" y="161582"/>
                  <a:pt x="241263" y="159537"/>
                  <a:pt x="238771" y="159537"/>
                </a:cubicBezTo>
                <a:cubicBezTo>
                  <a:pt x="236189" y="159537"/>
                  <a:pt x="234231" y="161493"/>
                  <a:pt x="234142" y="163982"/>
                </a:cubicBezTo>
                <a:lnTo>
                  <a:pt x="234142" y="164071"/>
                </a:lnTo>
                <a:lnTo>
                  <a:pt x="233341" y="332236"/>
                </a:lnTo>
                <a:cubicBezTo>
                  <a:pt x="233252" y="344858"/>
                  <a:pt x="223017" y="354990"/>
                  <a:pt x="210379" y="354990"/>
                </a:cubicBezTo>
                <a:lnTo>
                  <a:pt x="210290" y="354990"/>
                </a:lnTo>
                <a:cubicBezTo>
                  <a:pt x="197651" y="354901"/>
                  <a:pt x="187416" y="344591"/>
                  <a:pt x="187505" y="331970"/>
                </a:cubicBezTo>
                <a:lnTo>
                  <a:pt x="188306" y="163804"/>
                </a:lnTo>
                <a:cubicBezTo>
                  <a:pt x="188484" y="134117"/>
                  <a:pt x="212782" y="109941"/>
                  <a:pt x="242598" y="109941"/>
                </a:cubicBezTo>
                <a:close/>
                <a:moveTo>
                  <a:pt x="284871" y="98486"/>
                </a:moveTo>
                <a:cubicBezTo>
                  <a:pt x="302501" y="108531"/>
                  <a:pt x="298672" y="106398"/>
                  <a:pt x="304192" y="109331"/>
                </a:cubicBezTo>
                <a:cubicBezTo>
                  <a:pt x="309802" y="106398"/>
                  <a:pt x="305973" y="108531"/>
                  <a:pt x="323514" y="98486"/>
                </a:cubicBezTo>
                <a:cubicBezTo>
                  <a:pt x="326274" y="96886"/>
                  <a:pt x="329746" y="98931"/>
                  <a:pt x="329746" y="102042"/>
                </a:cubicBezTo>
                <a:lnTo>
                  <a:pt x="329746" y="125954"/>
                </a:lnTo>
                <a:cubicBezTo>
                  <a:pt x="329746" y="129065"/>
                  <a:pt x="326274" y="131110"/>
                  <a:pt x="323514" y="129510"/>
                </a:cubicBezTo>
                <a:lnTo>
                  <a:pt x="304192" y="118487"/>
                </a:lnTo>
                <a:lnTo>
                  <a:pt x="284871" y="129510"/>
                </a:lnTo>
                <a:cubicBezTo>
                  <a:pt x="282200" y="131110"/>
                  <a:pt x="278727" y="129065"/>
                  <a:pt x="278727" y="125954"/>
                </a:cubicBezTo>
                <a:lnTo>
                  <a:pt x="278727" y="102042"/>
                </a:lnTo>
                <a:cubicBezTo>
                  <a:pt x="278727" y="98931"/>
                  <a:pt x="282200" y="96886"/>
                  <a:pt x="284871" y="98486"/>
                </a:cubicBezTo>
                <a:close/>
                <a:moveTo>
                  <a:pt x="472077" y="32883"/>
                </a:moveTo>
                <a:cubicBezTo>
                  <a:pt x="496900" y="32883"/>
                  <a:pt x="517097" y="53064"/>
                  <a:pt x="517097" y="77868"/>
                </a:cubicBezTo>
                <a:cubicBezTo>
                  <a:pt x="517097" y="102851"/>
                  <a:pt x="496811" y="122854"/>
                  <a:pt x="472077" y="122854"/>
                </a:cubicBezTo>
                <a:cubicBezTo>
                  <a:pt x="447431" y="122854"/>
                  <a:pt x="427056" y="102851"/>
                  <a:pt x="427056" y="77868"/>
                </a:cubicBezTo>
                <a:cubicBezTo>
                  <a:pt x="427056" y="53064"/>
                  <a:pt x="447253" y="32883"/>
                  <a:pt x="472077" y="32883"/>
                </a:cubicBezTo>
                <a:close/>
                <a:moveTo>
                  <a:pt x="135902" y="32107"/>
                </a:moveTo>
                <a:cubicBezTo>
                  <a:pt x="160726" y="32107"/>
                  <a:pt x="180923" y="52288"/>
                  <a:pt x="180923" y="77092"/>
                </a:cubicBezTo>
                <a:cubicBezTo>
                  <a:pt x="180923" y="102075"/>
                  <a:pt x="160548" y="122078"/>
                  <a:pt x="135902" y="122078"/>
                </a:cubicBezTo>
                <a:cubicBezTo>
                  <a:pt x="111257" y="122078"/>
                  <a:pt x="90882" y="102075"/>
                  <a:pt x="90882" y="77092"/>
                </a:cubicBezTo>
                <a:cubicBezTo>
                  <a:pt x="90882" y="52288"/>
                  <a:pt x="111079" y="32107"/>
                  <a:pt x="135902" y="32107"/>
                </a:cubicBezTo>
                <a:close/>
                <a:moveTo>
                  <a:pt x="304237" y="0"/>
                </a:moveTo>
                <a:cubicBezTo>
                  <a:pt x="330492" y="0"/>
                  <a:pt x="351763" y="21243"/>
                  <a:pt x="351763" y="47376"/>
                </a:cubicBezTo>
                <a:cubicBezTo>
                  <a:pt x="351763" y="73685"/>
                  <a:pt x="330314" y="94840"/>
                  <a:pt x="304237" y="94840"/>
                </a:cubicBezTo>
                <a:cubicBezTo>
                  <a:pt x="278160" y="94840"/>
                  <a:pt x="256711" y="73685"/>
                  <a:pt x="256711" y="47376"/>
                </a:cubicBezTo>
                <a:cubicBezTo>
                  <a:pt x="256711" y="21243"/>
                  <a:pt x="277982" y="0"/>
                  <a:pt x="304237" y="0"/>
                </a:cubicBezTo>
                <a:close/>
              </a:path>
            </a:pathLst>
          </a:custGeom>
          <a:solidFill>
            <a:schemeClr val="bg1"/>
          </a:solidFill>
          <a:ln>
            <a:noFill/>
          </a:ln>
        </p:spPr>
      </p:sp>
      <p:sp>
        <p:nvSpPr>
          <p:cNvPr id="55" name="person-face-close-up_26444"/>
          <p:cNvSpPr>
            <a:spLocks noChangeAspect="1"/>
          </p:cNvSpPr>
          <p:nvPr/>
        </p:nvSpPr>
        <p:spPr bwMode="auto">
          <a:xfrm>
            <a:off x="7702986" y="1633637"/>
            <a:ext cx="454119" cy="452595"/>
          </a:xfrm>
          <a:custGeom>
            <a:avLst/>
            <a:gdLst>
              <a:gd name="T0" fmla="*/ 3969 w 6280"/>
              <a:gd name="T1" fmla="*/ 4752 h 6268"/>
              <a:gd name="T2" fmla="*/ 3915 w 6280"/>
              <a:gd name="T3" fmla="*/ 4097 h 6268"/>
              <a:gd name="T4" fmla="*/ 4094 w 6280"/>
              <a:gd name="T5" fmla="*/ 4172 h 6268"/>
              <a:gd name="T6" fmla="*/ 4594 w 6280"/>
              <a:gd name="T7" fmla="*/ 3050 h 6268"/>
              <a:gd name="T8" fmla="*/ 3133 w 6280"/>
              <a:gd name="T9" fmla="*/ 0 h 6268"/>
              <a:gd name="T10" fmla="*/ 1647 w 6280"/>
              <a:gd name="T11" fmla="*/ 3615 h 6268"/>
              <a:gd name="T12" fmla="*/ 2172 w 6280"/>
              <a:gd name="T13" fmla="*/ 4318 h 6268"/>
              <a:gd name="T14" fmla="*/ 2513 w 6280"/>
              <a:gd name="T15" fmla="*/ 4166 h 6268"/>
              <a:gd name="T16" fmla="*/ 2480 w 6280"/>
              <a:gd name="T17" fmla="*/ 4703 h 6268"/>
              <a:gd name="T18" fmla="*/ 0 w 6280"/>
              <a:gd name="T19" fmla="*/ 6268 h 6268"/>
              <a:gd name="T20" fmla="*/ 3140 w 6280"/>
              <a:gd name="T21" fmla="*/ 6268 h 6268"/>
              <a:gd name="T22" fmla="*/ 6280 w 6280"/>
              <a:gd name="T23" fmla="*/ 6268 h 6268"/>
              <a:gd name="T24" fmla="*/ 3969 w 6280"/>
              <a:gd name="T25" fmla="*/ 4752 h 6268"/>
              <a:gd name="T26" fmla="*/ 2510 w 6280"/>
              <a:gd name="T27" fmla="*/ 3725 h 6268"/>
              <a:gd name="T28" fmla="*/ 2458 w 6280"/>
              <a:gd name="T29" fmla="*/ 3673 h 6268"/>
              <a:gd name="T30" fmla="*/ 2244 w 6280"/>
              <a:gd name="T31" fmla="*/ 3449 h 6268"/>
              <a:gd name="T32" fmla="*/ 2119 w 6280"/>
              <a:gd name="T33" fmla="*/ 3083 h 6268"/>
              <a:gd name="T34" fmla="*/ 2069 w 6280"/>
              <a:gd name="T35" fmla="*/ 2811 h 6268"/>
              <a:gd name="T36" fmla="*/ 2537 w 6280"/>
              <a:gd name="T37" fmla="*/ 3110 h 6268"/>
              <a:gd name="T38" fmla="*/ 2756 w 6280"/>
              <a:gd name="T39" fmla="*/ 2305 h 6268"/>
              <a:gd name="T40" fmla="*/ 3789 w 6280"/>
              <a:gd name="T41" fmla="*/ 1174 h 6268"/>
              <a:gd name="T42" fmla="*/ 3790 w 6280"/>
              <a:gd name="T43" fmla="*/ 1174 h 6268"/>
              <a:gd name="T44" fmla="*/ 3891 w 6280"/>
              <a:gd name="T45" fmla="*/ 3673 h 6268"/>
              <a:gd name="T46" fmla="*/ 3866 w 6280"/>
              <a:gd name="T47" fmla="*/ 3726 h 6268"/>
              <a:gd name="T48" fmla="*/ 3832 w 6280"/>
              <a:gd name="T49" fmla="*/ 3778 h 6268"/>
              <a:gd name="T50" fmla="*/ 3790 w 6280"/>
              <a:gd name="T51" fmla="*/ 3825 h 6268"/>
              <a:gd name="T52" fmla="*/ 3788 w 6280"/>
              <a:gd name="T53" fmla="*/ 3844 h 6268"/>
              <a:gd name="T54" fmla="*/ 3210 w 6280"/>
              <a:gd name="T55" fmla="*/ 4266 h 6268"/>
              <a:gd name="T56" fmla="*/ 2564 w 6280"/>
              <a:gd name="T57" fmla="*/ 3778 h 6268"/>
              <a:gd name="T58" fmla="*/ 2510 w 6280"/>
              <a:gd name="T59" fmla="*/ 3725 h 6268"/>
              <a:gd name="T60" fmla="*/ 3210 w 6280"/>
              <a:gd name="T61" fmla="*/ 5754 h 6268"/>
              <a:gd name="T62" fmla="*/ 2264 w 6280"/>
              <a:gd name="T63" fmla="*/ 5217 h 6268"/>
              <a:gd name="T64" fmla="*/ 2401 w 6280"/>
              <a:gd name="T65" fmla="*/ 4942 h 6268"/>
              <a:gd name="T66" fmla="*/ 2413 w 6280"/>
              <a:gd name="T67" fmla="*/ 4931 h 6268"/>
              <a:gd name="T68" fmla="*/ 2486 w 6280"/>
              <a:gd name="T69" fmla="*/ 4875 h 6268"/>
              <a:gd name="T70" fmla="*/ 2501 w 6280"/>
              <a:gd name="T71" fmla="*/ 4859 h 6268"/>
              <a:gd name="T72" fmla="*/ 2602 w 6280"/>
              <a:gd name="T73" fmla="*/ 4679 h 6268"/>
              <a:gd name="T74" fmla="*/ 2614 w 6280"/>
              <a:gd name="T75" fmla="*/ 4136 h 6268"/>
              <a:gd name="T76" fmla="*/ 2614 w 6280"/>
              <a:gd name="T77" fmla="*/ 4136 h 6268"/>
              <a:gd name="T78" fmla="*/ 2613 w 6280"/>
              <a:gd name="T79" fmla="*/ 4134 h 6268"/>
              <a:gd name="T80" fmla="*/ 2590 w 6280"/>
              <a:gd name="T81" fmla="*/ 3949 h 6268"/>
              <a:gd name="T82" fmla="*/ 3210 w 6280"/>
              <a:gd name="T83" fmla="*/ 4371 h 6268"/>
              <a:gd name="T84" fmla="*/ 3772 w 6280"/>
              <a:gd name="T85" fmla="*/ 4002 h 6268"/>
              <a:gd name="T86" fmla="*/ 3769 w 6280"/>
              <a:gd name="T87" fmla="*/ 4035 h 6268"/>
              <a:gd name="T88" fmla="*/ 3815 w 6280"/>
              <a:gd name="T89" fmla="*/ 4054 h 6268"/>
              <a:gd name="T90" fmla="*/ 3832 w 6280"/>
              <a:gd name="T91" fmla="*/ 4720 h 6268"/>
              <a:gd name="T92" fmla="*/ 3922 w 6280"/>
              <a:gd name="T93" fmla="*/ 4864 h 6268"/>
              <a:gd name="T94" fmla="*/ 3934 w 6280"/>
              <a:gd name="T95" fmla="*/ 4875 h 6268"/>
              <a:gd name="T96" fmla="*/ 4008 w 6280"/>
              <a:gd name="T97" fmla="*/ 4933 h 6268"/>
              <a:gd name="T98" fmla="*/ 4019 w 6280"/>
              <a:gd name="T99" fmla="*/ 4943 h 6268"/>
              <a:gd name="T100" fmla="*/ 4156 w 6280"/>
              <a:gd name="T101" fmla="*/ 5217 h 6268"/>
              <a:gd name="T102" fmla="*/ 3210 w 6280"/>
              <a:gd name="T103" fmla="*/ 5754 h 62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280" h="6268">
                <a:moveTo>
                  <a:pt x="3969" y="4752"/>
                </a:moveTo>
                <a:cubicBezTo>
                  <a:pt x="3908" y="4666"/>
                  <a:pt x="3861" y="4532"/>
                  <a:pt x="3915" y="4097"/>
                </a:cubicBezTo>
                <a:lnTo>
                  <a:pt x="4094" y="4172"/>
                </a:lnTo>
                <a:cubicBezTo>
                  <a:pt x="4094" y="4172"/>
                  <a:pt x="3981" y="3881"/>
                  <a:pt x="4594" y="3050"/>
                </a:cubicBezTo>
                <a:cubicBezTo>
                  <a:pt x="5207" y="2219"/>
                  <a:pt x="5265" y="69"/>
                  <a:pt x="3133" y="0"/>
                </a:cubicBezTo>
                <a:cubicBezTo>
                  <a:pt x="329" y="69"/>
                  <a:pt x="1228" y="3273"/>
                  <a:pt x="1647" y="3615"/>
                </a:cubicBezTo>
                <a:cubicBezTo>
                  <a:pt x="2067" y="3958"/>
                  <a:pt x="2172" y="4318"/>
                  <a:pt x="2172" y="4318"/>
                </a:cubicBezTo>
                <a:cubicBezTo>
                  <a:pt x="2192" y="4272"/>
                  <a:pt x="2388" y="4205"/>
                  <a:pt x="2513" y="4166"/>
                </a:cubicBezTo>
                <a:cubicBezTo>
                  <a:pt x="2545" y="4476"/>
                  <a:pt x="2522" y="4616"/>
                  <a:pt x="2480" y="4703"/>
                </a:cubicBezTo>
                <a:cubicBezTo>
                  <a:pt x="1624" y="4876"/>
                  <a:pt x="221" y="5299"/>
                  <a:pt x="0" y="6268"/>
                </a:cubicBezTo>
                <a:lnTo>
                  <a:pt x="3140" y="6268"/>
                </a:lnTo>
                <a:lnTo>
                  <a:pt x="6280" y="6268"/>
                </a:lnTo>
                <a:cubicBezTo>
                  <a:pt x="5921" y="5381"/>
                  <a:pt x="4773" y="4952"/>
                  <a:pt x="3969" y="4752"/>
                </a:cubicBezTo>
                <a:close/>
                <a:moveTo>
                  <a:pt x="2510" y="3725"/>
                </a:moveTo>
                <a:cubicBezTo>
                  <a:pt x="2493" y="3708"/>
                  <a:pt x="2476" y="3690"/>
                  <a:pt x="2458" y="3673"/>
                </a:cubicBezTo>
                <a:cubicBezTo>
                  <a:pt x="2383" y="3596"/>
                  <a:pt x="2310" y="3520"/>
                  <a:pt x="2244" y="3449"/>
                </a:cubicBezTo>
                <a:cubicBezTo>
                  <a:pt x="2194" y="3335"/>
                  <a:pt x="2152" y="3207"/>
                  <a:pt x="2119" y="3083"/>
                </a:cubicBezTo>
                <a:lnTo>
                  <a:pt x="2069" y="2811"/>
                </a:lnTo>
                <a:cubicBezTo>
                  <a:pt x="2294" y="3035"/>
                  <a:pt x="2537" y="3110"/>
                  <a:pt x="2537" y="3110"/>
                </a:cubicBezTo>
                <a:cubicBezTo>
                  <a:pt x="2537" y="3110"/>
                  <a:pt x="1631" y="2553"/>
                  <a:pt x="2756" y="2305"/>
                </a:cubicBezTo>
                <a:cubicBezTo>
                  <a:pt x="3676" y="2101"/>
                  <a:pt x="3781" y="1416"/>
                  <a:pt x="3789" y="1174"/>
                </a:cubicBezTo>
                <a:lnTo>
                  <a:pt x="3790" y="1174"/>
                </a:lnTo>
                <a:cubicBezTo>
                  <a:pt x="3790" y="1174"/>
                  <a:pt x="4163" y="3035"/>
                  <a:pt x="3891" y="3673"/>
                </a:cubicBezTo>
                <a:cubicBezTo>
                  <a:pt x="3883" y="3692"/>
                  <a:pt x="3875" y="3709"/>
                  <a:pt x="3866" y="3726"/>
                </a:cubicBezTo>
                <a:cubicBezTo>
                  <a:pt x="3856" y="3745"/>
                  <a:pt x="3844" y="3762"/>
                  <a:pt x="3832" y="3778"/>
                </a:cubicBezTo>
                <a:cubicBezTo>
                  <a:pt x="3819" y="3795"/>
                  <a:pt x="3805" y="3811"/>
                  <a:pt x="3790" y="3825"/>
                </a:cubicBezTo>
                <a:lnTo>
                  <a:pt x="3788" y="3844"/>
                </a:lnTo>
                <a:cubicBezTo>
                  <a:pt x="3547" y="4074"/>
                  <a:pt x="3312" y="4266"/>
                  <a:pt x="3210" y="4266"/>
                </a:cubicBezTo>
                <a:cubicBezTo>
                  <a:pt x="3099" y="4266"/>
                  <a:pt x="2827" y="4036"/>
                  <a:pt x="2564" y="3778"/>
                </a:cubicBezTo>
                <a:cubicBezTo>
                  <a:pt x="2546" y="3760"/>
                  <a:pt x="2528" y="3743"/>
                  <a:pt x="2510" y="3725"/>
                </a:cubicBezTo>
                <a:close/>
                <a:moveTo>
                  <a:pt x="3210" y="5754"/>
                </a:moveTo>
                <a:cubicBezTo>
                  <a:pt x="2688" y="5754"/>
                  <a:pt x="2264" y="5513"/>
                  <a:pt x="2264" y="5217"/>
                </a:cubicBezTo>
                <a:cubicBezTo>
                  <a:pt x="2264" y="5121"/>
                  <a:pt x="2311" y="5026"/>
                  <a:pt x="2401" y="4942"/>
                </a:cubicBezTo>
                <a:lnTo>
                  <a:pt x="2413" y="4931"/>
                </a:lnTo>
                <a:cubicBezTo>
                  <a:pt x="2435" y="4912"/>
                  <a:pt x="2459" y="4893"/>
                  <a:pt x="2486" y="4875"/>
                </a:cubicBezTo>
                <a:lnTo>
                  <a:pt x="2501" y="4859"/>
                </a:lnTo>
                <a:cubicBezTo>
                  <a:pt x="2539" y="4812"/>
                  <a:pt x="2577" y="4764"/>
                  <a:pt x="2602" y="4679"/>
                </a:cubicBezTo>
                <a:cubicBezTo>
                  <a:pt x="2633" y="4576"/>
                  <a:pt x="2644" y="4415"/>
                  <a:pt x="2614" y="4136"/>
                </a:cubicBezTo>
                <a:lnTo>
                  <a:pt x="2614" y="4136"/>
                </a:lnTo>
                <a:lnTo>
                  <a:pt x="2613" y="4134"/>
                </a:lnTo>
                <a:cubicBezTo>
                  <a:pt x="2607" y="4077"/>
                  <a:pt x="2600" y="4017"/>
                  <a:pt x="2590" y="3949"/>
                </a:cubicBezTo>
                <a:cubicBezTo>
                  <a:pt x="2822" y="4168"/>
                  <a:pt x="3074" y="4371"/>
                  <a:pt x="3210" y="4371"/>
                </a:cubicBezTo>
                <a:cubicBezTo>
                  <a:pt x="3334" y="4371"/>
                  <a:pt x="3557" y="4200"/>
                  <a:pt x="3772" y="4002"/>
                </a:cubicBezTo>
                <a:lnTo>
                  <a:pt x="3769" y="4035"/>
                </a:lnTo>
                <a:lnTo>
                  <a:pt x="3815" y="4054"/>
                </a:lnTo>
                <a:cubicBezTo>
                  <a:pt x="3767" y="4428"/>
                  <a:pt x="3787" y="4608"/>
                  <a:pt x="3832" y="4720"/>
                </a:cubicBezTo>
                <a:cubicBezTo>
                  <a:pt x="3857" y="4782"/>
                  <a:pt x="3890" y="4823"/>
                  <a:pt x="3922" y="4864"/>
                </a:cubicBezTo>
                <a:lnTo>
                  <a:pt x="3934" y="4875"/>
                </a:lnTo>
                <a:cubicBezTo>
                  <a:pt x="3961" y="4894"/>
                  <a:pt x="3986" y="4913"/>
                  <a:pt x="4008" y="4933"/>
                </a:cubicBezTo>
                <a:lnTo>
                  <a:pt x="4019" y="4943"/>
                </a:lnTo>
                <a:cubicBezTo>
                  <a:pt x="4109" y="5027"/>
                  <a:pt x="4156" y="5122"/>
                  <a:pt x="4156" y="5217"/>
                </a:cubicBezTo>
                <a:cubicBezTo>
                  <a:pt x="4156" y="5513"/>
                  <a:pt x="3732" y="5754"/>
                  <a:pt x="3210" y="5754"/>
                </a:cubicBezTo>
                <a:close/>
              </a:path>
            </a:pathLst>
          </a:custGeom>
          <a:solidFill>
            <a:schemeClr val="bg1"/>
          </a:solidFill>
          <a:ln>
            <a:noFill/>
          </a:ln>
        </p:spPr>
      </p:sp>
      <p:sp>
        <p:nvSpPr>
          <p:cNvPr id="56" name="man-shape_44757"/>
          <p:cNvSpPr>
            <a:spLocks noChangeAspect="1"/>
          </p:cNvSpPr>
          <p:nvPr/>
        </p:nvSpPr>
        <p:spPr bwMode="auto">
          <a:xfrm>
            <a:off x="5135071" y="3372727"/>
            <a:ext cx="483855" cy="456283"/>
          </a:xfrm>
          <a:custGeom>
            <a:avLst/>
            <a:gdLst>
              <a:gd name="T0" fmla="*/ 467 w 467"/>
              <a:gd name="T1" fmla="*/ 357 h 441"/>
              <a:gd name="T2" fmla="*/ 467 w 467"/>
              <a:gd name="T3" fmla="*/ 408 h 441"/>
              <a:gd name="T4" fmla="*/ 433 w 467"/>
              <a:gd name="T5" fmla="*/ 441 h 441"/>
              <a:gd name="T6" fmla="*/ 33 w 467"/>
              <a:gd name="T7" fmla="*/ 441 h 441"/>
              <a:gd name="T8" fmla="*/ 0 w 467"/>
              <a:gd name="T9" fmla="*/ 408 h 441"/>
              <a:gd name="T10" fmla="*/ 0 w 467"/>
              <a:gd name="T11" fmla="*/ 357 h 441"/>
              <a:gd name="T12" fmla="*/ 23 w 467"/>
              <a:gd name="T13" fmla="*/ 325 h 441"/>
              <a:gd name="T14" fmla="*/ 164 w 467"/>
              <a:gd name="T15" fmla="*/ 281 h 441"/>
              <a:gd name="T16" fmla="*/ 115 w 467"/>
              <a:gd name="T17" fmla="*/ 134 h 441"/>
              <a:gd name="T18" fmla="*/ 233 w 467"/>
              <a:gd name="T19" fmla="*/ 0 h 441"/>
              <a:gd name="T20" fmla="*/ 351 w 467"/>
              <a:gd name="T21" fmla="*/ 134 h 441"/>
              <a:gd name="T22" fmla="*/ 302 w 467"/>
              <a:gd name="T23" fmla="*/ 281 h 441"/>
              <a:gd name="T24" fmla="*/ 443 w 467"/>
              <a:gd name="T25" fmla="*/ 325 h 441"/>
              <a:gd name="T26" fmla="*/ 467 w 467"/>
              <a:gd name="T27" fmla="*/ 357 h 4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67" h="441">
                <a:moveTo>
                  <a:pt x="467" y="357"/>
                </a:moveTo>
                <a:lnTo>
                  <a:pt x="467" y="408"/>
                </a:lnTo>
                <a:cubicBezTo>
                  <a:pt x="467" y="426"/>
                  <a:pt x="452" y="441"/>
                  <a:pt x="433" y="441"/>
                </a:cubicBezTo>
                <a:lnTo>
                  <a:pt x="33" y="441"/>
                </a:lnTo>
                <a:cubicBezTo>
                  <a:pt x="15" y="441"/>
                  <a:pt x="0" y="426"/>
                  <a:pt x="0" y="408"/>
                </a:cubicBezTo>
                <a:lnTo>
                  <a:pt x="0" y="357"/>
                </a:lnTo>
                <a:cubicBezTo>
                  <a:pt x="0" y="342"/>
                  <a:pt x="9" y="329"/>
                  <a:pt x="23" y="325"/>
                </a:cubicBezTo>
                <a:lnTo>
                  <a:pt x="164" y="281"/>
                </a:lnTo>
                <a:cubicBezTo>
                  <a:pt x="134" y="245"/>
                  <a:pt x="115" y="187"/>
                  <a:pt x="115" y="134"/>
                </a:cubicBezTo>
                <a:cubicBezTo>
                  <a:pt x="115" y="52"/>
                  <a:pt x="162" y="0"/>
                  <a:pt x="233" y="0"/>
                </a:cubicBezTo>
                <a:cubicBezTo>
                  <a:pt x="305" y="0"/>
                  <a:pt x="351" y="52"/>
                  <a:pt x="351" y="134"/>
                </a:cubicBezTo>
                <a:cubicBezTo>
                  <a:pt x="351" y="187"/>
                  <a:pt x="333" y="245"/>
                  <a:pt x="302" y="281"/>
                </a:cubicBezTo>
                <a:lnTo>
                  <a:pt x="443" y="325"/>
                </a:lnTo>
                <a:cubicBezTo>
                  <a:pt x="457" y="329"/>
                  <a:pt x="467" y="342"/>
                  <a:pt x="467" y="357"/>
                </a:cubicBezTo>
                <a:close/>
              </a:path>
            </a:pathLst>
          </a:custGeom>
          <a:solidFill>
            <a:schemeClr val="bg1"/>
          </a:solidFill>
          <a:ln>
            <a:noFill/>
          </a:ln>
        </p:spPr>
      </p:sp>
      <p:sp>
        <p:nvSpPr>
          <p:cNvPr id="57" name="login_58950"/>
          <p:cNvSpPr>
            <a:spLocks noChangeAspect="1"/>
          </p:cNvSpPr>
          <p:nvPr/>
        </p:nvSpPr>
        <p:spPr bwMode="auto">
          <a:xfrm>
            <a:off x="7631147" y="3336240"/>
            <a:ext cx="599604" cy="504203"/>
          </a:xfrm>
          <a:custGeom>
            <a:avLst/>
            <a:gdLst>
              <a:gd name="connsiteX0" fmla="*/ 236196 w 608226"/>
              <a:gd name="connsiteY0" fmla="*/ 148476 h 609302"/>
              <a:gd name="connsiteX1" fmla="*/ 248627 w 608226"/>
              <a:gd name="connsiteY1" fmla="*/ 148476 h 609302"/>
              <a:gd name="connsiteX2" fmla="*/ 500123 w 608226"/>
              <a:gd name="connsiteY2" fmla="*/ 293646 h 609302"/>
              <a:gd name="connsiteX3" fmla="*/ 506817 w 608226"/>
              <a:gd name="connsiteY3" fmla="*/ 304630 h 609302"/>
              <a:gd name="connsiteX4" fmla="*/ 500123 w 608226"/>
              <a:gd name="connsiteY4" fmla="*/ 315613 h 609302"/>
              <a:gd name="connsiteX5" fmla="*/ 248627 w 608226"/>
              <a:gd name="connsiteY5" fmla="*/ 460784 h 609302"/>
              <a:gd name="connsiteX6" fmla="*/ 242412 w 608226"/>
              <a:gd name="connsiteY6" fmla="*/ 462216 h 609302"/>
              <a:gd name="connsiteX7" fmla="*/ 236196 w 608226"/>
              <a:gd name="connsiteY7" fmla="*/ 460784 h 609302"/>
              <a:gd name="connsiteX8" fmla="*/ 229502 w 608226"/>
              <a:gd name="connsiteY8" fmla="*/ 449323 h 609302"/>
              <a:gd name="connsiteX9" fmla="*/ 229502 w 608226"/>
              <a:gd name="connsiteY9" fmla="*/ 381990 h 609302"/>
              <a:gd name="connsiteX10" fmla="*/ 12431 w 608226"/>
              <a:gd name="connsiteY10" fmla="*/ 381990 h 609302"/>
              <a:gd name="connsiteX11" fmla="*/ 0 w 608226"/>
              <a:gd name="connsiteY11" fmla="*/ 369097 h 609302"/>
              <a:gd name="connsiteX12" fmla="*/ 0 w 608226"/>
              <a:gd name="connsiteY12" fmla="*/ 239685 h 609302"/>
              <a:gd name="connsiteX13" fmla="*/ 12431 w 608226"/>
              <a:gd name="connsiteY13" fmla="*/ 226792 h 609302"/>
              <a:gd name="connsiteX14" fmla="*/ 229502 w 608226"/>
              <a:gd name="connsiteY14" fmla="*/ 226792 h 609302"/>
              <a:gd name="connsiteX15" fmla="*/ 229502 w 608226"/>
              <a:gd name="connsiteY15" fmla="*/ 159459 h 609302"/>
              <a:gd name="connsiteX16" fmla="*/ 236196 w 608226"/>
              <a:gd name="connsiteY16" fmla="*/ 148476 h 609302"/>
              <a:gd name="connsiteX17" fmla="*/ 254418 w 608226"/>
              <a:gd name="connsiteY17" fmla="*/ 0 h 609302"/>
              <a:gd name="connsiteX18" fmla="*/ 514037 w 608226"/>
              <a:gd name="connsiteY18" fmla="*/ 0 h 609302"/>
              <a:gd name="connsiteX19" fmla="*/ 608226 w 608226"/>
              <a:gd name="connsiteY19" fmla="*/ 94070 h 609302"/>
              <a:gd name="connsiteX20" fmla="*/ 608226 w 608226"/>
              <a:gd name="connsiteY20" fmla="*/ 515233 h 609302"/>
              <a:gd name="connsiteX21" fmla="*/ 514037 w 608226"/>
              <a:gd name="connsiteY21" fmla="*/ 609302 h 609302"/>
              <a:gd name="connsiteX22" fmla="*/ 254418 w 608226"/>
              <a:gd name="connsiteY22" fmla="*/ 609302 h 609302"/>
              <a:gd name="connsiteX23" fmla="*/ 241509 w 608226"/>
              <a:gd name="connsiteY23" fmla="*/ 596409 h 609302"/>
              <a:gd name="connsiteX24" fmla="*/ 241509 w 608226"/>
              <a:gd name="connsiteY24" fmla="*/ 558209 h 609302"/>
              <a:gd name="connsiteX25" fmla="*/ 254418 w 608226"/>
              <a:gd name="connsiteY25" fmla="*/ 545316 h 609302"/>
              <a:gd name="connsiteX26" fmla="*/ 514037 w 608226"/>
              <a:gd name="connsiteY26" fmla="*/ 545316 h 609302"/>
              <a:gd name="connsiteX27" fmla="*/ 544636 w 608226"/>
              <a:gd name="connsiteY27" fmla="*/ 515233 h 609302"/>
              <a:gd name="connsiteX28" fmla="*/ 544636 w 608226"/>
              <a:gd name="connsiteY28" fmla="*/ 94070 h 609302"/>
              <a:gd name="connsiteX29" fmla="*/ 514037 w 608226"/>
              <a:gd name="connsiteY29" fmla="*/ 63509 h 609302"/>
              <a:gd name="connsiteX30" fmla="*/ 254418 w 608226"/>
              <a:gd name="connsiteY30" fmla="*/ 63509 h 609302"/>
              <a:gd name="connsiteX31" fmla="*/ 241509 w 608226"/>
              <a:gd name="connsiteY31" fmla="*/ 51094 h 609302"/>
              <a:gd name="connsiteX32" fmla="*/ 241509 w 608226"/>
              <a:gd name="connsiteY32" fmla="*/ 12893 h 609302"/>
              <a:gd name="connsiteX33" fmla="*/ 254418 w 608226"/>
              <a:gd name="connsiteY33" fmla="*/ 0 h 60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08226" h="609302">
                <a:moveTo>
                  <a:pt x="236196" y="148476"/>
                </a:moveTo>
                <a:cubicBezTo>
                  <a:pt x="240021" y="146088"/>
                  <a:pt x="244802" y="146088"/>
                  <a:pt x="248627" y="148476"/>
                </a:cubicBezTo>
                <a:lnTo>
                  <a:pt x="500123" y="293646"/>
                </a:lnTo>
                <a:cubicBezTo>
                  <a:pt x="504426" y="295557"/>
                  <a:pt x="506817" y="299854"/>
                  <a:pt x="506817" y="304630"/>
                </a:cubicBezTo>
                <a:cubicBezTo>
                  <a:pt x="506817" y="308928"/>
                  <a:pt x="504426" y="313225"/>
                  <a:pt x="500123" y="315613"/>
                </a:cubicBezTo>
                <a:lnTo>
                  <a:pt x="248627" y="460784"/>
                </a:lnTo>
                <a:cubicBezTo>
                  <a:pt x="246715" y="461739"/>
                  <a:pt x="244802" y="462216"/>
                  <a:pt x="242412" y="462216"/>
                </a:cubicBezTo>
                <a:cubicBezTo>
                  <a:pt x="240021" y="462216"/>
                  <a:pt x="238108" y="461739"/>
                  <a:pt x="236196" y="460784"/>
                </a:cubicBezTo>
                <a:cubicBezTo>
                  <a:pt x="231893" y="458396"/>
                  <a:pt x="229502" y="454098"/>
                  <a:pt x="229502" y="449323"/>
                </a:cubicBezTo>
                <a:lnTo>
                  <a:pt x="229502" y="381990"/>
                </a:lnTo>
                <a:lnTo>
                  <a:pt x="12431" y="381990"/>
                </a:lnTo>
                <a:cubicBezTo>
                  <a:pt x="5738" y="381990"/>
                  <a:pt x="0" y="376260"/>
                  <a:pt x="0" y="369097"/>
                </a:cubicBezTo>
                <a:lnTo>
                  <a:pt x="0" y="239685"/>
                </a:lnTo>
                <a:cubicBezTo>
                  <a:pt x="0" y="232522"/>
                  <a:pt x="5738" y="226792"/>
                  <a:pt x="12431" y="226792"/>
                </a:cubicBezTo>
                <a:lnTo>
                  <a:pt x="229502" y="226792"/>
                </a:lnTo>
                <a:lnTo>
                  <a:pt x="229502" y="159459"/>
                </a:lnTo>
                <a:cubicBezTo>
                  <a:pt x="229502" y="155161"/>
                  <a:pt x="231893" y="150864"/>
                  <a:pt x="236196" y="148476"/>
                </a:cubicBezTo>
                <a:close/>
                <a:moveTo>
                  <a:pt x="254418" y="0"/>
                </a:moveTo>
                <a:lnTo>
                  <a:pt x="514037" y="0"/>
                </a:lnTo>
                <a:cubicBezTo>
                  <a:pt x="566152" y="0"/>
                  <a:pt x="608226" y="42021"/>
                  <a:pt x="608226" y="94070"/>
                </a:cubicBezTo>
                <a:lnTo>
                  <a:pt x="608226" y="515233"/>
                </a:lnTo>
                <a:cubicBezTo>
                  <a:pt x="608226" y="566804"/>
                  <a:pt x="566152" y="609302"/>
                  <a:pt x="514037" y="609302"/>
                </a:cubicBezTo>
                <a:lnTo>
                  <a:pt x="254418" y="609302"/>
                </a:lnTo>
                <a:cubicBezTo>
                  <a:pt x="247246" y="609302"/>
                  <a:pt x="241509" y="603572"/>
                  <a:pt x="241509" y="596409"/>
                </a:cubicBezTo>
                <a:lnTo>
                  <a:pt x="241509" y="558209"/>
                </a:lnTo>
                <a:cubicBezTo>
                  <a:pt x="241509" y="551046"/>
                  <a:pt x="247246" y="545316"/>
                  <a:pt x="254418" y="545316"/>
                </a:cubicBezTo>
                <a:lnTo>
                  <a:pt x="514037" y="545316"/>
                </a:lnTo>
                <a:cubicBezTo>
                  <a:pt x="530771" y="545316"/>
                  <a:pt x="544636" y="531946"/>
                  <a:pt x="544636" y="515233"/>
                </a:cubicBezTo>
                <a:lnTo>
                  <a:pt x="544636" y="94070"/>
                </a:lnTo>
                <a:cubicBezTo>
                  <a:pt x="544636" y="77357"/>
                  <a:pt x="530771" y="63509"/>
                  <a:pt x="514037" y="63509"/>
                </a:cubicBezTo>
                <a:lnTo>
                  <a:pt x="254418" y="63509"/>
                </a:lnTo>
                <a:cubicBezTo>
                  <a:pt x="247246" y="63509"/>
                  <a:pt x="241509" y="57779"/>
                  <a:pt x="241509" y="51094"/>
                </a:cubicBezTo>
                <a:lnTo>
                  <a:pt x="241509" y="12893"/>
                </a:lnTo>
                <a:cubicBezTo>
                  <a:pt x="241509" y="5730"/>
                  <a:pt x="247246" y="0"/>
                  <a:pt x="254418" y="0"/>
                </a:cubicBezTo>
                <a:close/>
              </a:path>
            </a:pathLst>
          </a:custGeom>
          <a:solidFill>
            <a:schemeClr val="bg1"/>
          </a:solidFill>
          <a:ln>
            <a:noFill/>
          </a:ln>
        </p:spPr>
      </p:sp>
      <p:sp>
        <p:nvSpPr>
          <p:cNvPr id="58" name="矩形 57"/>
          <p:cNvSpPr/>
          <p:nvPr/>
        </p:nvSpPr>
        <p:spPr>
          <a:xfrm>
            <a:off x="8636785" y="2840078"/>
            <a:ext cx="261284" cy="830997"/>
          </a:xfrm>
          <a:prstGeom prst="rect">
            <a:avLst/>
          </a:prstGeom>
        </p:spPr>
        <p:txBody>
          <a:bodyPr wrap="square">
            <a:spAutoFit/>
          </a:bodyPr>
          <a:lstStyle/>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自助录入</a:t>
            </a:r>
            <a:endParaRPr lang="en-US" altLang="zh-CN" sz="1200" dirty="0">
              <a:solidFill>
                <a:prstClr val="white"/>
              </a:solidFill>
              <a:latin typeface="微软雅黑" panose="020B0503020204020204" pitchFamily="34" charset="-122"/>
              <a:ea typeface="微软雅黑" panose="020B0503020204020204" pitchFamily="34" charset="-122"/>
            </a:endParaRPr>
          </a:p>
        </p:txBody>
      </p:sp>
      <p:cxnSp>
        <p:nvCxnSpPr>
          <p:cNvPr id="59" name="直接连接符 58"/>
          <p:cNvCxnSpPr/>
          <p:nvPr/>
        </p:nvCxnSpPr>
        <p:spPr>
          <a:xfrm>
            <a:off x="10697913" y="2275140"/>
            <a:ext cx="0" cy="92058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60" name="矩形 59"/>
          <p:cNvSpPr/>
          <p:nvPr/>
        </p:nvSpPr>
        <p:spPr>
          <a:xfrm>
            <a:off x="5819798" y="1631603"/>
            <a:ext cx="800219" cy="276999"/>
          </a:xfrm>
          <a:prstGeom prst="rect">
            <a:avLst/>
          </a:prstGeom>
        </p:spPr>
        <p:txBody>
          <a:bodyPr wrap="none">
            <a:spAutoFit/>
          </a:bodyPr>
          <a:lstStyle/>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师生入校</a:t>
            </a:r>
            <a:endParaRPr lang="en-US" altLang="zh-CN" sz="1200" dirty="0">
              <a:solidFill>
                <a:prstClr val="white"/>
              </a:solidFill>
              <a:latin typeface="微软雅黑" panose="020B0503020204020204" pitchFamily="34" charset="-122"/>
              <a:ea typeface="微软雅黑" panose="020B0503020204020204" pitchFamily="34" charset="-122"/>
            </a:endParaRPr>
          </a:p>
        </p:txBody>
      </p:sp>
      <p:sp>
        <p:nvSpPr>
          <p:cNvPr id="61" name="矩形 60"/>
          <p:cNvSpPr/>
          <p:nvPr/>
        </p:nvSpPr>
        <p:spPr>
          <a:xfrm>
            <a:off x="5775029" y="3642190"/>
            <a:ext cx="800219" cy="276999"/>
          </a:xfrm>
          <a:prstGeom prst="rect">
            <a:avLst/>
          </a:prstGeom>
        </p:spPr>
        <p:txBody>
          <a:bodyPr wrap="none">
            <a:spAutoFit/>
          </a:bodyPr>
          <a:lstStyle/>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访客预约</a:t>
            </a:r>
            <a:endParaRPr lang="en-US" altLang="zh-CN" sz="1200" dirty="0">
              <a:solidFill>
                <a:prstClr val="white"/>
              </a:solidFill>
              <a:latin typeface="微软雅黑" panose="020B0503020204020204" pitchFamily="34" charset="-122"/>
              <a:ea typeface="微软雅黑" panose="020B0503020204020204" pitchFamily="34" charset="-122"/>
            </a:endParaRPr>
          </a:p>
        </p:txBody>
      </p:sp>
      <p:sp>
        <p:nvSpPr>
          <p:cNvPr id="62" name="supermarket-entrance_58262"/>
          <p:cNvSpPr>
            <a:spLocks noChangeAspect="1"/>
          </p:cNvSpPr>
          <p:nvPr/>
        </p:nvSpPr>
        <p:spPr bwMode="auto">
          <a:xfrm>
            <a:off x="9879625" y="2496623"/>
            <a:ext cx="536067" cy="521229"/>
          </a:xfrm>
          <a:custGeom>
            <a:avLst/>
            <a:gdLst>
              <a:gd name="connsiteX0" fmla="*/ 518402 w 571959"/>
              <a:gd name="connsiteY0" fmla="*/ 221031 h 556128"/>
              <a:gd name="connsiteX1" fmla="*/ 518402 w 571959"/>
              <a:gd name="connsiteY1" fmla="*/ 445646 h 556128"/>
              <a:gd name="connsiteX2" fmla="*/ 461211 w 571959"/>
              <a:gd name="connsiteY2" fmla="*/ 502720 h 556128"/>
              <a:gd name="connsiteX3" fmla="*/ 405865 w 571959"/>
              <a:gd name="connsiteY3" fmla="*/ 502720 h 556128"/>
              <a:gd name="connsiteX4" fmla="*/ 349596 w 571959"/>
              <a:gd name="connsiteY4" fmla="*/ 445646 h 556128"/>
              <a:gd name="connsiteX5" fmla="*/ 349596 w 571959"/>
              <a:gd name="connsiteY5" fmla="*/ 389492 h 556128"/>
              <a:gd name="connsiteX6" fmla="*/ 223250 w 571959"/>
              <a:gd name="connsiteY6" fmla="*/ 221031 h 556128"/>
              <a:gd name="connsiteX7" fmla="*/ 223250 w 571959"/>
              <a:gd name="connsiteY7" fmla="*/ 445646 h 556128"/>
              <a:gd name="connsiteX8" fmla="*/ 166059 w 571959"/>
              <a:gd name="connsiteY8" fmla="*/ 502720 h 556128"/>
              <a:gd name="connsiteX9" fmla="*/ 111635 w 571959"/>
              <a:gd name="connsiteY9" fmla="*/ 502720 h 556128"/>
              <a:gd name="connsiteX10" fmla="*/ 54444 w 571959"/>
              <a:gd name="connsiteY10" fmla="*/ 445646 h 556128"/>
              <a:gd name="connsiteX11" fmla="*/ 54444 w 571959"/>
              <a:gd name="connsiteY11" fmla="*/ 389492 h 556128"/>
              <a:gd name="connsiteX12" fmla="*/ 518402 w 571959"/>
              <a:gd name="connsiteY12" fmla="*/ 163036 h 556128"/>
              <a:gd name="connsiteX13" fmla="*/ 518402 w 571959"/>
              <a:gd name="connsiteY13" fmla="*/ 194335 h 556128"/>
              <a:gd name="connsiteX14" fmla="*/ 349596 w 571959"/>
              <a:gd name="connsiteY14" fmla="*/ 361875 h 556128"/>
              <a:gd name="connsiteX15" fmla="*/ 349596 w 571959"/>
              <a:gd name="connsiteY15" fmla="*/ 331497 h 556128"/>
              <a:gd name="connsiteX16" fmla="*/ 223250 w 571959"/>
              <a:gd name="connsiteY16" fmla="*/ 163036 h 556128"/>
              <a:gd name="connsiteX17" fmla="*/ 223250 w 571959"/>
              <a:gd name="connsiteY17" fmla="*/ 194335 h 556128"/>
              <a:gd name="connsiteX18" fmla="*/ 54444 w 571959"/>
              <a:gd name="connsiteY18" fmla="*/ 361875 h 556128"/>
              <a:gd name="connsiteX19" fmla="*/ 54444 w 571959"/>
              <a:gd name="connsiteY19" fmla="*/ 331497 h 556128"/>
              <a:gd name="connsiteX20" fmla="*/ 405876 w 571959"/>
              <a:gd name="connsiteY20" fmla="*/ 130784 h 556128"/>
              <a:gd name="connsiteX21" fmla="*/ 466769 w 571959"/>
              <a:gd name="connsiteY21" fmla="*/ 130784 h 556128"/>
              <a:gd name="connsiteX22" fmla="*/ 349596 w 571959"/>
              <a:gd name="connsiteY22" fmla="*/ 247661 h 556128"/>
              <a:gd name="connsiteX23" fmla="*/ 349596 w 571959"/>
              <a:gd name="connsiteY23" fmla="*/ 187842 h 556128"/>
              <a:gd name="connsiteX24" fmla="*/ 405876 w 571959"/>
              <a:gd name="connsiteY24" fmla="*/ 130784 h 556128"/>
              <a:gd name="connsiteX25" fmla="*/ 111647 w 571959"/>
              <a:gd name="connsiteY25" fmla="*/ 130784 h 556128"/>
              <a:gd name="connsiteX26" fmla="*/ 171617 w 571959"/>
              <a:gd name="connsiteY26" fmla="*/ 130784 h 556128"/>
              <a:gd name="connsiteX27" fmla="*/ 54444 w 571959"/>
              <a:gd name="connsiteY27" fmla="*/ 247661 h 556128"/>
              <a:gd name="connsiteX28" fmla="*/ 54444 w 571959"/>
              <a:gd name="connsiteY28" fmla="*/ 187842 h 556128"/>
              <a:gd name="connsiteX29" fmla="*/ 111647 w 571959"/>
              <a:gd name="connsiteY29" fmla="*/ 130784 h 556128"/>
              <a:gd name="connsiteX30" fmla="*/ 402184 w 571959"/>
              <a:gd name="connsiteY30" fmla="*/ 116965 h 556128"/>
              <a:gd name="connsiteX31" fmla="*/ 334828 w 571959"/>
              <a:gd name="connsiteY31" fmla="*/ 184175 h 556128"/>
              <a:gd name="connsiteX32" fmla="*/ 334828 w 571959"/>
              <a:gd name="connsiteY32" fmla="*/ 449330 h 556128"/>
              <a:gd name="connsiteX33" fmla="*/ 402184 w 571959"/>
              <a:gd name="connsiteY33" fmla="*/ 516539 h 556128"/>
              <a:gd name="connsiteX34" fmla="*/ 464927 w 571959"/>
              <a:gd name="connsiteY34" fmla="*/ 516539 h 556128"/>
              <a:gd name="connsiteX35" fmla="*/ 532283 w 571959"/>
              <a:gd name="connsiteY35" fmla="*/ 449330 h 556128"/>
              <a:gd name="connsiteX36" fmla="*/ 532283 w 571959"/>
              <a:gd name="connsiteY36" fmla="*/ 184175 h 556128"/>
              <a:gd name="connsiteX37" fmla="*/ 464927 w 571959"/>
              <a:gd name="connsiteY37" fmla="*/ 116965 h 556128"/>
              <a:gd name="connsiteX38" fmla="*/ 106975 w 571959"/>
              <a:gd name="connsiteY38" fmla="*/ 116965 h 556128"/>
              <a:gd name="connsiteX39" fmla="*/ 40577 w 571959"/>
              <a:gd name="connsiteY39" fmla="*/ 184175 h 556128"/>
              <a:gd name="connsiteX40" fmla="*/ 40577 w 571959"/>
              <a:gd name="connsiteY40" fmla="*/ 449330 h 556128"/>
              <a:gd name="connsiteX41" fmla="*/ 106975 w 571959"/>
              <a:gd name="connsiteY41" fmla="*/ 516539 h 556128"/>
              <a:gd name="connsiteX42" fmla="*/ 170606 w 571959"/>
              <a:gd name="connsiteY42" fmla="*/ 516539 h 556128"/>
              <a:gd name="connsiteX43" fmla="*/ 237005 w 571959"/>
              <a:gd name="connsiteY43" fmla="*/ 449330 h 556128"/>
              <a:gd name="connsiteX44" fmla="*/ 237005 w 571959"/>
              <a:gd name="connsiteY44" fmla="*/ 184175 h 556128"/>
              <a:gd name="connsiteX45" fmla="*/ 170606 w 571959"/>
              <a:gd name="connsiteY45" fmla="*/ 116965 h 556128"/>
              <a:gd name="connsiteX46" fmla="*/ 399416 w 571959"/>
              <a:gd name="connsiteY46" fmla="*/ 77376 h 556128"/>
              <a:gd name="connsiteX47" fmla="*/ 467695 w 571959"/>
              <a:gd name="connsiteY47" fmla="*/ 77376 h 556128"/>
              <a:gd name="connsiteX48" fmla="*/ 571959 w 571959"/>
              <a:gd name="connsiteY48" fmla="*/ 181413 h 556128"/>
              <a:gd name="connsiteX49" fmla="*/ 571959 w 571959"/>
              <a:gd name="connsiteY49" fmla="*/ 452092 h 556128"/>
              <a:gd name="connsiteX50" fmla="*/ 467695 w 571959"/>
              <a:gd name="connsiteY50" fmla="*/ 556128 h 556128"/>
              <a:gd name="connsiteX51" fmla="*/ 399416 w 571959"/>
              <a:gd name="connsiteY51" fmla="*/ 556128 h 556128"/>
              <a:gd name="connsiteX52" fmla="*/ 295152 w 571959"/>
              <a:gd name="connsiteY52" fmla="*/ 452092 h 556128"/>
              <a:gd name="connsiteX53" fmla="*/ 295152 w 571959"/>
              <a:gd name="connsiteY53" fmla="*/ 181413 h 556128"/>
              <a:gd name="connsiteX54" fmla="*/ 399416 w 571959"/>
              <a:gd name="connsiteY54" fmla="*/ 77376 h 556128"/>
              <a:gd name="connsiteX55" fmla="*/ 104208 w 571959"/>
              <a:gd name="connsiteY55" fmla="*/ 77376 h 556128"/>
              <a:gd name="connsiteX56" fmla="*/ 173373 w 571959"/>
              <a:gd name="connsiteY56" fmla="*/ 77376 h 556128"/>
              <a:gd name="connsiteX57" fmla="*/ 276659 w 571959"/>
              <a:gd name="connsiteY57" fmla="*/ 181413 h 556128"/>
              <a:gd name="connsiteX58" fmla="*/ 276659 w 571959"/>
              <a:gd name="connsiteY58" fmla="*/ 452092 h 556128"/>
              <a:gd name="connsiteX59" fmla="*/ 173373 w 571959"/>
              <a:gd name="connsiteY59" fmla="*/ 556128 h 556128"/>
              <a:gd name="connsiteX60" fmla="*/ 104208 w 571959"/>
              <a:gd name="connsiteY60" fmla="*/ 556128 h 556128"/>
              <a:gd name="connsiteX61" fmla="*/ 0 w 571959"/>
              <a:gd name="connsiteY61" fmla="*/ 452092 h 556128"/>
              <a:gd name="connsiteX62" fmla="*/ 0 w 571959"/>
              <a:gd name="connsiteY62" fmla="*/ 181413 h 556128"/>
              <a:gd name="connsiteX63" fmla="*/ 104208 w 571959"/>
              <a:gd name="connsiteY63" fmla="*/ 77376 h 556128"/>
              <a:gd name="connsiteX64" fmla="*/ 11993 w 571959"/>
              <a:gd name="connsiteY64" fmla="*/ 0 h 556128"/>
              <a:gd name="connsiteX65" fmla="*/ 559044 w 571959"/>
              <a:gd name="connsiteY65" fmla="*/ 0 h 556128"/>
              <a:gd name="connsiteX66" fmla="*/ 571959 w 571959"/>
              <a:gd name="connsiteY66" fmla="*/ 11970 h 556128"/>
              <a:gd name="connsiteX67" fmla="*/ 559044 w 571959"/>
              <a:gd name="connsiteY67" fmla="*/ 24861 h 556128"/>
              <a:gd name="connsiteX68" fmla="*/ 354246 w 571959"/>
              <a:gd name="connsiteY68" fmla="*/ 24861 h 556128"/>
              <a:gd name="connsiteX69" fmla="*/ 354246 w 571959"/>
              <a:gd name="connsiteY69" fmla="*/ 26703 h 556128"/>
              <a:gd name="connsiteX70" fmla="*/ 319190 w 571959"/>
              <a:gd name="connsiteY70" fmla="*/ 61693 h 556128"/>
              <a:gd name="connsiteX71" fmla="*/ 251846 w 571959"/>
              <a:gd name="connsiteY71" fmla="*/ 61693 h 556128"/>
              <a:gd name="connsiteX72" fmla="*/ 216791 w 571959"/>
              <a:gd name="connsiteY72" fmla="*/ 26703 h 556128"/>
              <a:gd name="connsiteX73" fmla="*/ 216791 w 571959"/>
              <a:gd name="connsiteY73" fmla="*/ 24861 h 556128"/>
              <a:gd name="connsiteX74" fmla="*/ 11993 w 571959"/>
              <a:gd name="connsiteY74" fmla="*/ 24861 h 556128"/>
              <a:gd name="connsiteX75" fmla="*/ 0 w 571959"/>
              <a:gd name="connsiteY75" fmla="*/ 11970 h 556128"/>
              <a:gd name="connsiteX76" fmla="*/ 11993 w 571959"/>
              <a:gd name="connsiteY76" fmla="*/ 0 h 556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571959" h="556128">
                <a:moveTo>
                  <a:pt x="518402" y="221031"/>
                </a:moveTo>
                <a:lnTo>
                  <a:pt x="518402" y="445646"/>
                </a:lnTo>
                <a:cubicBezTo>
                  <a:pt x="518402" y="476945"/>
                  <a:pt x="492574" y="502720"/>
                  <a:pt x="461211" y="502720"/>
                </a:cubicBezTo>
                <a:lnTo>
                  <a:pt x="405865" y="502720"/>
                </a:lnTo>
                <a:cubicBezTo>
                  <a:pt x="374502" y="502720"/>
                  <a:pt x="349596" y="476945"/>
                  <a:pt x="349596" y="445646"/>
                </a:cubicBezTo>
                <a:lnTo>
                  <a:pt x="349596" y="389492"/>
                </a:lnTo>
                <a:close/>
                <a:moveTo>
                  <a:pt x="223250" y="221031"/>
                </a:moveTo>
                <a:lnTo>
                  <a:pt x="223250" y="445646"/>
                </a:lnTo>
                <a:cubicBezTo>
                  <a:pt x="223250" y="476945"/>
                  <a:pt x="197422" y="502720"/>
                  <a:pt x="166059" y="502720"/>
                </a:cubicBezTo>
                <a:lnTo>
                  <a:pt x="111635" y="502720"/>
                </a:lnTo>
                <a:cubicBezTo>
                  <a:pt x="80272" y="502720"/>
                  <a:pt x="54444" y="476945"/>
                  <a:pt x="54444" y="445646"/>
                </a:cubicBezTo>
                <a:lnTo>
                  <a:pt x="54444" y="389492"/>
                </a:lnTo>
                <a:close/>
                <a:moveTo>
                  <a:pt x="518402" y="163036"/>
                </a:moveTo>
                <a:lnTo>
                  <a:pt x="518402" y="194335"/>
                </a:lnTo>
                <a:lnTo>
                  <a:pt x="349596" y="361875"/>
                </a:lnTo>
                <a:lnTo>
                  <a:pt x="349596" y="331497"/>
                </a:lnTo>
                <a:close/>
                <a:moveTo>
                  <a:pt x="223250" y="163036"/>
                </a:moveTo>
                <a:lnTo>
                  <a:pt x="223250" y="194335"/>
                </a:lnTo>
                <a:lnTo>
                  <a:pt x="54444" y="361875"/>
                </a:lnTo>
                <a:lnTo>
                  <a:pt x="54444" y="331497"/>
                </a:lnTo>
                <a:close/>
                <a:moveTo>
                  <a:pt x="405876" y="130784"/>
                </a:moveTo>
                <a:lnTo>
                  <a:pt x="466769" y="130784"/>
                </a:lnTo>
                <a:lnTo>
                  <a:pt x="349596" y="247661"/>
                </a:lnTo>
                <a:lnTo>
                  <a:pt x="349596" y="187842"/>
                </a:lnTo>
                <a:cubicBezTo>
                  <a:pt x="349596" y="156552"/>
                  <a:pt x="374507" y="130784"/>
                  <a:pt x="405876" y="130784"/>
                </a:cubicBezTo>
                <a:close/>
                <a:moveTo>
                  <a:pt x="111647" y="130784"/>
                </a:moveTo>
                <a:lnTo>
                  <a:pt x="171617" y="130784"/>
                </a:lnTo>
                <a:lnTo>
                  <a:pt x="54444" y="247661"/>
                </a:lnTo>
                <a:lnTo>
                  <a:pt x="54444" y="187842"/>
                </a:lnTo>
                <a:cubicBezTo>
                  <a:pt x="54444" y="156552"/>
                  <a:pt x="80277" y="130784"/>
                  <a:pt x="111647" y="130784"/>
                </a:cubicBezTo>
                <a:close/>
                <a:moveTo>
                  <a:pt x="402184" y="116965"/>
                </a:moveTo>
                <a:cubicBezTo>
                  <a:pt x="365276" y="116965"/>
                  <a:pt x="334828" y="147348"/>
                  <a:pt x="334828" y="184175"/>
                </a:cubicBezTo>
                <a:lnTo>
                  <a:pt x="334828" y="449330"/>
                </a:lnTo>
                <a:cubicBezTo>
                  <a:pt x="334828" y="486157"/>
                  <a:pt x="365276" y="516539"/>
                  <a:pt x="402184" y="516539"/>
                </a:cubicBezTo>
                <a:lnTo>
                  <a:pt x="464927" y="516539"/>
                </a:lnTo>
                <a:cubicBezTo>
                  <a:pt x="501835" y="516539"/>
                  <a:pt x="532283" y="486157"/>
                  <a:pt x="532283" y="449330"/>
                </a:cubicBezTo>
                <a:lnTo>
                  <a:pt x="532283" y="184175"/>
                </a:lnTo>
                <a:cubicBezTo>
                  <a:pt x="532283" y="147348"/>
                  <a:pt x="501835" y="116965"/>
                  <a:pt x="464927" y="116965"/>
                </a:cubicBezTo>
                <a:close/>
                <a:moveTo>
                  <a:pt x="106975" y="116965"/>
                </a:moveTo>
                <a:cubicBezTo>
                  <a:pt x="70087" y="116965"/>
                  <a:pt x="40577" y="147348"/>
                  <a:pt x="40577" y="184175"/>
                </a:cubicBezTo>
                <a:lnTo>
                  <a:pt x="40577" y="449330"/>
                </a:lnTo>
                <a:cubicBezTo>
                  <a:pt x="40577" y="486157"/>
                  <a:pt x="70087" y="516539"/>
                  <a:pt x="106975" y="516539"/>
                </a:cubicBezTo>
                <a:lnTo>
                  <a:pt x="170606" y="516539"/>
                </a:lnTo>
                <a:cubicBezTo>
                  <a:pt x="207494" y="516539"/>
                  <a:pt x="237005" y="486157"/>
                  <a:pt x="237005" y="449330"/>
                </a:cubicBezTo>
                <a:lnTo>
                  <a:pt x="237005" y="184175"/>
                </a:lnTo>
                <a:cubicBezTo>
                  <a:pt x="237005" y="147348"/>
                  <a:pt x="207494" y="116965"/>
                  <a:pt x="170606" y="116965"/>
                </a:cubicBezTo>
                <a:close/>
                <a:moveTo>
                  <a:pt x="399416" y="77376"/>
                </a:moveTo>
                <a:lnTo>
                  <a:pt x="467695" y="77376"/>
                </a:lnTo>
                <a:cubicBezTo>
                  <a:pt x="524902" y="77376"/>
                  <a:pt x="571959" y="123410"/>
                  <a:pt x="571959" y="181413"/>
                </a:cubicBezTo>
                <a:lnTo>
                  <a:pt x="571959" y="452092"/>
                </a:lnTo>
                <a:cubicBezTo>
                  <a:pt x="571959" y="509174"/>
                  <a:pt x="524902" y="556128"/>
                  <a:pt x="467695" y="556128"/>
                </a:cubicBezTo>
                <a:lnTo>
                  <a:pt x="399416" y="556128"/>
                </a:lnTo>
                <a:cubicBezTo>
                  <a:pt x="341286" y="556128"/>
                  <a:pt x="295152" y="509174"/>
                  <a:pt x="295152" y="452092"/>
                </a:cubicBezTo>
                <a:lnTo>
                  <a:pt x="295152" y="181413"/>
                </a:lnTo>
                <a:cubicBezTo>
                  <a:pt x="295152" y="123410"/>
                  <a:pt x="341286" y="77376"/>
                  <a:pt x="399416" y="77376"/>
                </a:cubicBezTo>
                <a:close/>
                <a:moveTo>
                  <a:pt x="104208" y="77376"/>
                </a:moveTo>
                <a:lnTo>
                  <a:pt x="173373" y="77376"/>
                </a:lnTo>
                <a:cubicBezTo>
                  <a:pt x="230549" y="77376"/>
                  <a:pt x="276659" y="123410"/>
                  <a:pt x="276659" y="181413"/>
                </a:cubicBezTo>
                <a:lnTo>
                  <a:pt x="276659" y="452092"/>
                </a:lnTo>
                <a:cubicBezTo>
                  <a:pt x="276659" y="509174"/>
                  <a:pt x="230549" y="556128"/>
                  <a:pt x="173373" y="556128"/>
                </a:cubicBezTo>
                <a:lnTo>
                  <a:pt x="104208" y="556128"/>
                </a:lnTo>
                <a:cubicBezTo>
                  <a:pt x="46110" y="556128"/>
                  <a:pt x="0" y="509174"/>
                  <a:pt x="0" y="452092"/>
                </a:cubicBezTo>
                <a:lnTo>
                  <a:pt x="0" y="181413"/>
                </a:lnTo>
                <a:cubicBezTo>
                  <a:pt x="0" y="123410"/>
                  <a:pt x="46110" y="77376"/>
                  <a:pt x="104208" y="77376"/>
                </a:cubicBezTo>
                <a:close/>
                <a:moveTo>
                  <a:pt x="11993" y="0"/>
                </a:moveTo>
                <a:lnTo>
                  <a:pt x="559044" y="0"/>
                </a:lnTo>
                <a:cubicBezTo>
                  <a:pt x="566424" y="0"/>
                  <a:pt x="571959" y="5525"/>
                  <a:pt x="571959" y="11970"/>
                </a:cubicBezTo>
                <a:cubicBezTo>
                  <a:pt x="571959" y="19337"/>
                  <a:pt x="566424" y="24861"/>
                  <a:pt x="559044" y="24861"/>
                </a:cubicBezTo>
                <a:lnTo>
                  <a:pt x="354246" y="24861"/>
                </a:lnTo>
                <a:lnTo>
                  <a:pt x="354246" y="26703"/>
                </a:lnTo>
                <a:cubicBezTo>
                  <a:pt x="354246" y="46040"/>
                  <a:pt x="338563" y="61693"/>
                  <a:pt x="319190" y="61693"/>
                </a:cubicBezTo>
                <a:lnTo>
                  <a:pt x="251846" y="61693"/>
                </a:lnTo>
                <a:cubicBezTo>
                  <a:pt x="232474" y="61693"/>
                  <a:pt x="216791" y="46040"/>
                  <a:pt x="216791" y="26703"/>
                </a:cubicBezTo>
                <a:lnTo>
                  <a:pt x="216791" y="24861"/>
                </a:lnTo>
                <a:lnTo>
                  <a:pt x="11993" y="24861"/>
                </a:lnTo>
                <a:cubicBezTo>
                  <a:pt x="5535" y="24861"/>
                  <a:pt x="0" y="19337"/>
                  <a:pt x="0" y="11970"/>
                </a:cubicBezTo>
                <a:cubicBezTo>
                  <a:pt x="0" y="5525"/>
                  <a:pt x="5535" y="0"/>
                  <a:pt x="11993" y="0"/>
                </a:cubicBezTo>
                <a:close/>
              </a:path>
            </a:pathLst>
          </a:custGeom>
          <a:solidFill>
            <a:schemeClr val="bg1"/>
          </a:solidFill>
          <a:ln>
            <a:noFill/>
          </a:ln>
        </p:spPr>
      </p:sp>
      <p:sp>
        <p:nvSpPr>
          <p:cNvPr id="63" name="矩形 62"/>
          <p:cNvSpPr/>
          <p:nvPr/>
        </p:nvSpPr>
        <p:spPr>
          <a:xfrm>
            <a:off x="9110198" y="2840078"/>
            <a:ext cx="646331" cy="276999"/>
          </a:xfrm>
          <a:prstGeom prst="rect">
            <a:avLst/>
          </a:prstGeom>
        </p:spPr>
        <p:txBody>
          <a:bodyPr wrap="none">
            <a:spAutoFit/>
          </a:bodyPr>
          <a:lstStyle/>
          <a:p>
            <a:pPr defTabSz="912791" eaLnBrk="0" fontAlgn="base" hangingPunct="0">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出入口</a:t>
            </a:r>
            <a:endParaRPr lang="en-US" altLang="zh-CN" sz="1200" dirty="0">
              <a:solidFill>
                <a:prstClr val="white"/>
              </a:solidFill>
              <a:latin typeface="微软雅黑" panose="020B0503020204020204" pitchFamily="34" charset="-122"/>
              <a:ea typeface="微软雅黑" panose="020B0503020204020204" pitchFamily="34" charset="-122"/>
            </a:endParaRPr>
          </a:p>
        </p:txBody>
      </p:sp>
      <p:pic>
        <p:nvPicPr>
          <p:cNvPr id="64" name="图片 63"/>
          <p:cNvPicPr>
            <a:picLocks/>
          </p:cNvPicPr>
          <p:nvPr/>
        </p:nvPicPr>
        <p:blipFill>
          <a:blip r:embed="rId10"/>
          <a:stretch>
            <a:fillRect/>
          </a:stretch>
        </p:blipFill>
        <p:spPr>
          <a:xfrm>
            <a:off x="361673" y="1346743"/>
            <a:ext cx="3780000" cy="1800000"/>
          </a:xfrm>
          <a:prstGeom prst="rect">
            <a:avLst/>
          </a:prstGeom>
          <a:ln>
            <a:noFill/>
          </a:ln>
        </p:spPr>
      </p:pic>
      <p:sp>
        <p:nvSpPr>
          <p:cNvPr id="3" name="矩形 2"/>
          <p:cNvSpPr/>
          <p:nvPr/>
        </p:nvSpPr>
        <p:spPr>
          <a:xfrm>
            <a:off x="4616822" y="1346743"/>
            <a:ext cx="6976800" cy="35460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65" name="05425b0ea582f1df7fc81ca08dd04547">
            <a:hlinkClick r:id="" action="ppaction://media"/>
          </p:cNvPr>
          <p:cNvPicPr>
            <a:picLocks/>
          </p:cNvPicPr>
          <p:nvPr>
            <a:videoFile r:link="rId2"/>
            <p:extLst>
              <p:ext uri="{DAA4B4D4-6D71-4841-9C94-3DE7FCFB9230}">
                <p14:media xmlns:p14="http://schemas.microsoft.com/office/powerpoint/2010/main" r:embed="rId3">
                  <p14:trim end="2290.3446"/>
                </p14:media>
              </p:ext>
            </p:extLst>
          </p:nvPr>
        </p:nvPicPr>
        <p:blipFill rotWithShape="1">
          <a:blip r:embed="rId11"/>
          <a:srcRect r="8427" b="242"/>
          <a:stretch>
            <a:fillRect/>
          </a:stretch>
        </p:blipFill>
        <p:spPr>
          <a:xfrm>
            <a:off x="4625787" y="1346875"/>
            <a:ext cx="6977698" cy="3546098"/>
          </a:xfrm>
          <a:prstGeom prst="rect">
            <a:avLst/>
          </a:prstGeom>
          <a:ln>
            <a:solidFill>
              <a:schemeClr val="bg1"/>
            </a:solidFill>
          </a:ln>
        </p:spPr>
      </p:pic>
    </p:spTree>
    <p:extLst>
      <p:ext uri="{BB962C8B-B14F-4D97-AF65-F5344CB8AC3E}">
        <p14:creationId xmlns:p14="http://schemas.microsoft.com/office/powerpoint/2010/main" val="421528024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858" fill="hold"/>
                                        <p:tgtEl>
                                          <p:spTgt spid="6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5"/>
                                        </p:tgtEl>
                                      </p:cBhvr>
                                    </p:cmd>
                                  </p:childTnLst>
                                </p:cTn>
                              </p:par>
                            </p:childTnLst>
                          </p:cTn>
                        </p:par>
                      </p:childTnLst>
                    </p:cTn>
                  </p:par>
                </p:childTnLst>
              </p:cTn>
              <p:nextCondLst>
                <p:cond evt="onClick" delay="0">
                  <p:tgtEl>
                    <p:spTgt spid="65"/>
                  </p:tgtEl>
                </p:cond>
              </p:nextCondLst>
            </p:seq>
            <p:video>
              <p:cMediaNode vol="80000">
                <p:cTn id="12" repeatCount="indefinite" fill="hold" display="0">
                  <p:stCondLst>
                    <p:cond delay="indefinite"/>
                  </p:stCondLst>
                </p:cTn>
                <p:tgtEl>
                  <p:spTgt spid="65"/>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周界</a:t>
            </a:r>
            <a:r>
              <a:rPr lang="zh-CN" altLang="en-US" sz="2400" spc="133" dirty="0" smtClean="0">
                <a:solidFill>
                  <a:prstClr val="white"/>
                </a:solidFill>
                <a:latin typeface="微软雅黑" panose="020B0503020204020204" pitchFamily="34" charset="-122"/>
                <a:ea typeface="微软雅黑" panose="020B0503020204020204" pitchFamily="34" charset="-122"/>
                <a:cs typeface="Microsoft YaHei" charset="-122"/>
              </a:rPr>
              <a:t>防范</a:t>
            </a:r>
            <a:r>
              <a:rPr lang="en-US" altLang="zh-CN" sz="2400" spc="133" dirty="0" smtClean="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隐患区域警戒</a:t>
            </a:r>
            <a:endParaRPr lang="en-US" altLang="zh-CN" sz="2400" kern="1600" dirty="0">
              <a:solidFill>
                <a:prstClr val="white"/>
              </a:solidFill>
              <a:latin typeface="微软雅黑" panose="020B0503020204020204" pitchFamily="34" charset="-122"/>
              <a:ea typeface="微软雅黑" panose="020B0503020204020204" pitchFamily="34" charset="-122"/>
            </a:endParaRPr>
          </a:p>
        </p:txBody>
      </p:sp>
      <p:sp>
        <p:nvSpPr>
          <p:cNvPr id="28" name="矩形 27"/>
          <p:cNvSpPr/>
          <p:nvPr/>
        </p:nvSpPr>
        <p:spPr>
          <a:xfrm>
            <a:off x="440593" y="3878478"/>
            <a:ext cx="3805273" cy="2736327"/>
          </a:xfrm>
          <a:prstGeom prst="rect">
            <a:avLst/>
          </a:prstGeom>
        </p:spPr>
        <p:txBody>
          <a:bodyPr wrap="square">
            <a:spAutoFit/>
          </a:bodyPr>
          <a:lstStyle/>
          <a:p>
            <a:pPr marL="171446" indent="-171446" defTabSz="912791" eaLnBrk="0" fontAlgn="base" hangingPunct="0">
              <a:lnSpc>
                <a:spcPct val="150000"/>
              </a:lnSpc>
              <a:spcBef>
                <a:spcPct val="0"/>
              </a:spcBef>
              <a:spcAft>
                <a:spcPct val="0"/>
              </a:spcAft>
              <a:buClr>
                <a:srgbClr val="49B4BC"/>
              </a:buClr>
              <a:buFont typeface="Wingdings" panose="05000000000000000000" pitchFamily="2" charset="2"/>
              <a:buChar char="l"/>
            </a:pPr>
            <a:endParaRPr lang="en-US" altLang="zh-CN" sz="1200" dirty="0">
              <a:solidFill>
                <a:prstClr val="white"/>
              </a:solidFill>
              <a:latin typeface="微软雅黑" panose="020B0503020204020204" pitchFamily="34" charset="-122"/>
              <a:ea typeface="微软雅黑" panose="020B0503020204020204" pitchFamily="34" charset="-122"/>
            </a:endParaRPr>
          </a:p>
          <a:p>
            <a:pPr marL="171446" indent="-171446" defTabSz="912791" eaLnBrk="0" fontAlgn="base" hangingPunct="0">
              <a:lnSpc>
                <a:spcPct val="150000"/>
              </a:lnSpc>
              <a:spcBef>
                <a:spcPct val="0"/>
              </a:spcBef>
              <a:spcAft>
                <a:spcPct val="0"/>
              </a:spcAft>
              <a:buFont typeface="Arial" panose="020B0604020202020204" pitchFamily="34" charset="0"/>
              <a:buChar char="•"/>
            </a:pPr>
            <a:endParaRPr lang="en-US" altLang="zh-CN" sz="1200" dirty="0">
              <a:solidFill>
                <a:prstClr val="white"/>
              </a:solidFill>
              <a:latin typeface="微软雅黑" panose="020B0503020204020204" pitchFamily="34" charset="-122"/>
              <a:ea typeface="微软雅黑" panose="020B0503020204020204" pitchFamily="34" charset="-122"/>
            </a:endParaRPr>
          </a:p>
          <a:p>
            <a:pPr marL="228594" indent="-228594" defTabSz="912791" eaLnBrk="0" fontAlgn="base" hangingPunct="0">
              <a:lnSpc>
                <a:spcPct val="150000"/>
              </a:lnSpc>
              <a:spcBef>
                <a:spcPct val="0"/>
              </a:spcBef>
              <a:spcAft>
                <a:spcPct val="0"/>
              </a:spcAft>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智能识别、</a:t>
            </a:r>
            <a:r>
              <a:rPr lang="zh-Hans" altLang="en-US" sz="1400" b="1" dirty="0">
                <a:solidFill>
                  <a:prstClr val="white"/>
                </a:solidFill>
                <a:latin typeface="微软雅黑" panose="020B0503020204020204" pitchFamily="34" charset="-122"/>
                <a:ea typeface="微软雅黑" panose="020B0503020204020204" pitchFamily="34" charset="-122"/>
              </a:rPr>
              <a:t>高效</a:t>
            </a:r>
            <a:r>
              <a:rPr lang="zh-CN" altLang="en-US" sz="1400" b="1" dirty="0">
                <a:solidFill>
                  <a:prstClr val="white"/>
                </a:solidFill>
                <a:latin typeface="微软雅黑" panose="020B0503020204020204" pitchFamily="34" charset="-122"/>
                <a:ea typeface="微软雅黑" panose="020B0503020204020204" pitchFamily="34" charset="-122"/>
              </a:rPr>
              <a:t>安全</a:t>
            </a:r>
            <a:r>
              <a:rPr lang="zh-CN" altLang="en-US" sz="1200" dirty="0">
                <a:solidFill>
                  <a:prstClr val="white"/>
                </a:solidFill>
                <a:latin typeface="微软雅黑" panose="020B0503020204020204" pitchFamily="34" charset="-122"/>
                <a:ea typeface="微软雅黑" panose="020B0503020204020204" pitchFamily="34" charset="-122"/>
              </a:rPr>
              <a:t>       </a:t>
            </a: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buClr>
                <a:srgbClr val="C00000"/>
              </a:buClr>
            </a:pPr>
            <a:r>
              <a:rPr lang="zh-CN" altLang="en-US" sz="1051" dirty="0">
                <a:solidFill>
                  <a:prstClr val="white"/>
                </a:solidFill>
                <a:latin typeface="微软雅黑" panose="020B0503020204020204" pitchFamily="34" charset="-122"/>
                <a:ea typeface="微软雅黑" panose="020B0503020204020204" pitchFamily="34" charset="-122"/>
              </a:rPr>
              <a:t>自主创新</a:t>
            </a:r>
            <a:r>
              <a:rPr lang="en-US" altLang="zh-CN" sz="1051" dirty="0">
                <a:solidFill>
                  <a:prstClr val="white"/>
                </a:solidFill>
                <a:latin typeface="微软雅黑" panose="020B0503020204020204" pitchFamily="34" charset="-122"/>
                <a:ea typeface="微软雅黑" panose="020B0503020204020204" pitchFamily="34" charset="-122"/>
              </a:rPr>
              <a:t>SAG</a:t>
            </a:r>
            <a:r>
              <a:rPr lang="zh-CN" altLang="en-US" sz="1051" dirty="0">
                <a:solidFill>
                  <a:prstClr val="white"/>
                </a:solidFill>
                <a:latin typeface="微软雅黑" panose="020B0503020204020204" pitchFamily="34" charset="-122"/>
                <a:ea typeface="微软雅黑" panose="020B0503020204020204" pitchFamily="34" charset="-122"/>
              </a:rPr>
              <a:t>芯片，人工智能算法区分人、车、物，过滤树叶、动物等非人、非车产生的误触发报警</a:t>
            </a:r>
            <a:endParaRPr lang="en-US" altLang="zh-CN" sz="1051" dirty="0">
              <a:solidFill>
                <a:prstClr val="white"/>
              </a:solidFill>
              <a:latin typeface="微软雅黑" panose="020B0503020204020204" pitchFamily="34" charset="-122"/>
              <a:ea typeface="微软雅黑" panose="020B0503020204020204" pitchFamily="34" charset="-122"/>
            </a:endParaRPr>
          </a:p>
          <a:p>
            <a:pPr marL="342900" indent="-342900" defTabSz="912791" eaLnBrk="0" fontAlgn="base" hangingPunct="0">
              <a:lnSpc>
                <a:spcPct val="150000"/>
              </a:lnSpc>
              <a:spcBef>
                <a:spcPct val="0"/>
              </a:spcBef>
              <a:spcAft>
                <a:spcPct val="0"/>
              </a:spcAft>
              <a:buClr>
                <a:prstClr val="white"/>
              </a:buClr>
              <a:buFont typeface="Arial" panose="020B0604020202020204" pitchFamily="34" charset="0"/>
              <a:buChar char="•"/>
            </a:pPr>
            <a:r>
              <a:rPr lang="zh-CN" altLang="en-US" sz="1200" dirty="0">
                <a:solidFill>
                  <a:prstClr val="white"/>
                </a:solidFill>
                <a:latin typeface="微软雅黑" panose="020B0503020204020204" pitchFamily="34" charset="-122"/>
                <a:ea typeface="微软雅黑" panose="020B0503020204020204" pitchFamily="34" charset="-122"/>
              </a:rPr>
              <a:t>对象二次分析       </a:t>
            </a: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buClr>
                <a:srgbClr val="C00000"/>
              </a:buClr>
            </a:pPr>
            <a:r>
              <a:rPr lang="zh-CN" altLang="en-US" sz="1051" dirty="0">
                <a:solidFill>
                  <a:prstClr val="white"/>
                </a:solidFill>
                <a:latin typeface="微软雅黑" panose="020B0503020204020204" pitchFamily="34" charset="-122"/>
                <a:ea typeface="微软雅黑" panose="020B0503020204020204" pitchFamily="34" charset="-122"/>
              </a:rPr>
              <a:t>支持虚拟规则绘制，人工智能算法，可自动区分人、车、物，过滤树叶、动物等非人、非车产生的误触发报警</a:t>
            </a:r>
            <a:endParaRPr lang="en-US" altLang="zh-CN" sz="1051" dirty="0">
              <a:solidFill>
                <a:prstClr val="white"/>
              </a:solidFill>
              <a:latin typeface="微软雅黑" panose="020B0503020204020204" pitchFamily="34" charset="-122"/>
              <a:ea typeface="微软雅黑" panose="020B0503020204020204" pitchFamily="34" charset="-122"/>
            </a:endParaRPr>
          </a:p>
          <a:p>
            <a:pPr marL="342900" indent="-342900" defTabSz="912791" eaLnBrk="0" fontAlgn="base" hangingPunct="0">
              <a:lnSpc>
                <a:spcPct val="150000"/>
              </a:lnSpc>
              <a:spcBef>
                <a:spcPct val="0"/>
              </a:spcBef>
              <a:spcAft>
                <a:spcPct val="0"/>
              </a:spcAft>
              <a:buClr>
                <a:prstClr val="white"/>
              </a:buClr>
              <a:buFont typeface="Arial" panose="020B0604020202020204" pitchFamily="34" charset="0"/>
              <a:buChar char="•"/>
            </a:pPr>
            <a:r>
              <a:rPr lang="zh-CN" altLang="en-US" sz="1200" dirty="0">
                <a:solidFill>
                  <a:prstClr val="white"/>
                </a:solidFill>
                <a:latin typeface="微软雅黑" panose="020B0503020204020204" pitchFamily="34" charset="-122"/>
                <a:ea typeface="微软雅黑" panose="020B0503020204020204" pitchFamily="34" charset="-122"/>
              </a:rPr>
              <a:t>声光警戒</a:t>
            </a: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buClr>
                <a:srgbClr val="C00000"/>
              </a:buClr>
            </a:pPr>
            <a:r>
              <a:rPr lang="zh-CN" altLang="en-US" sz="1051" dirty="0">
                <a:solidFill>
                  <a:prstClr val="white"/>
                </a:solidFill>
                <a:latin typeface="微软雅黑" panose="020B0503020204020204" pitchFamily="34" charset="-122"/>
                <a:ea typeface="微软雅黑" panose="020B0503020204020204" pitchFamily="34" charset="-122"/>
              </a:rPr>
              <a:t>摄像机支持检测对象告警，前端声光警戒，给予对象声光</a:t>
            </a:r>
            <a:r>
              <a:rPr lang="zh-CN" altLang="en-US" sz="1051" dirty="0" smtClean="0">
                <a:solidFill>
                  <a:prstClr val="white"/>
                </a:solidFill>
                <a:latin typeface="微软雅黑" panose="020B0503020204020204" pitchFamily="34" charset="-122"/>
                <a:ea typeface="微软雅黑" panose="020B0503020204020204" pitchFamily="34" charset="-122"/>
              </a:rPr>
              <a:t>震慑</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40" name="矩形 39"/>
          <p:cNvSpPr/>
          <p:nvPr/>
        </p:nvSpPr>
        <p:spPr>
          <a:xfrm>
            <a:off x="355872" y="3163980"/>
            <a:ext cx="3927302" cy="923330"/>
          </a:xfrm>
          <a:prstGeom prst="rect">
            <a:avLst/>
          </a:prstGeom>
        </p:spPr>
        <p:txBody>
          <a:bodyPr wrap="square">
            <a:spAutoFit/>
          </a:bodyPr>
          <a:lstStyle/>
          <a:p>
            <a:pPr defTabSz="912791" eaLnBrk="0" fontAlgn="base" hangingPunct="0">
              <a:lnSpc>
                <a:spcPct val="150000"/>
              </a:lnSpc>
              <a:spcBef>
                <a:spcPct val="0"/>
              </a:spcBef>
              <a:spcAft>
                <a:spcPct val="0"/>
              </a:spcAft>
            </a:pPr>
            <a:r>
              <a:rPr lang="zh-CN" altLang="en-US" sz="1200" dirty="0" smtClean="0">
                <a:solidFill>
                  <a:prstClr val="white"/>
                </a:solidFill>
                <a:latin typeface="微软雅黑" panose="020B0503020204020204" pitchFamily="34" charset="-122"/>
                <a:ea typeface="微软雅黑" panose="020B0503020204020204" pitchFamily="34" charset="-122"/>
              </a:rPr>
              <a:t>大</a:t>
            </a:r>
            <a:r>
              <a:rPr lang="zh-CN" altLang="en-US" sz="1200" dirty="0">
                <a:solidFill>
                  <a:prstClr val="white"/>
                </a:solidFill>
                <a:latin typeface="微软雅黑" panose="020B0503020204020204" pitchFamily="34" charset="-122"/>
                <a:ea typeface="微软雅黑" panose="020B0503020204020204" pitchFamily="34" charset="-122"/>
              </a:rPr>
              <a:t>华周界防范解决</a:t>
            </a:r>
            <a:r>
              <a:rPr lang="zh-CN" altLang="en-US" sz="1200" dirty="0" smtClean="0">
                <a:solidFill>
                  <a:prstClr val="white"/>
                </a:solidFill>
                <a:latin typeface="微软雅黑" panose="020B0503020204020204" pitchFamily="34" charset="-122"/>
                <a:ea typeface="微软雅黑" panose="020B0503020204020204" pitchFamily="34" charset="-122"/>
              </a:rPr>
              <a:t>方案，通过周界警戒</a:t>
            </a:r>
            <a:r>
              <a:rPr lang="zh-CN" altLang="en-US" sz="1200" dirty="0">
                <a:solidFill>
                  <a:prstClr val="white"/>
                </a:solidFill>
                <a:latin typeface="微软雅黑" panose="020B0503020204020204" pitchFamily="34" charset="-122"/>
                <a:ea typeface="微软雅黑" panose="020B0503020204020204" pitchFamily="34" charset="-122"/>
              </a:rPr>
              <a:t>摄像机，可对画面内对象进行越界告警，后端弹窗，同时支持对象二次分析，</a:t>
            </a:r>
            <a:r>
              <a:rPr lang="zh-CN" altLang="en-US" sz="1200" dirty="0" smtClean="0">
                <a:solidFill>
                  <a:prstClr val="white"/>
                </a:solidFill>
                <a:latin typeface="微软雅黑" panose="020B0503020204020204" pitchFamily="34" charset="-122"/>
                <a:ea typeface="微软雅黑" panose="020B0503020204020204" pitchFamily="34" charset="-122"/>
              </a:rPr>
              <a:t>降低周界防范误报率</a:t>
            </a:r>
            <a:r>
              <a:rPr lang="zh-CN" altLang="en-US" sz="1200" dirty="0">
                <a:solidFill>
                  <a:prstClr val="white"/>
                </a:solidFill>
                <a:latin typeface="微软雅黑" panose="020B0503020204020204" pitchFamily="34" charset="-122"/>
                <a:ea typeface="微软雅黑" panose="020B0503020204020204" pitchFamily="34" charset="-122"/>
              </a:rPr>
              <a:t>，保障隐患区域安全</a:t>
            </a:r>
            <a:r>
              <a:rPr lang="zh-CN" altLang="en-US" sz="1200" dirty="0" smtClean="0">
                <a:solidFill>
                  <a:prstClr val="white"/>
                </a:solidFill>
                <a:latin typeface="微软雅黑" panose="020B0503020204020204" pitchFamily="34" charset="-122"/>
                <a:ea typeface="微软雅黑" panose="020B0503020204020204" pitchFamily="34" charset="-122"/>
              </a:rPr>
              <a:t>。</a:t>
            </a:r>
            <a:endParaRPr lang="zh-CN" altLang="en-US" sz="1200" dirty="0">
              <a:solidFill>
                <a:prstClr val="white"/>
              </a:solidFill>
              <a:latin typeface="微软雅黑" panose="020B0503020204020204" pitchFamily="34" charset="-122"/>
              <a:ea typeface="微软雅黑" panose="020B0503020204020204" pitchFamily="34" charset="-122"/>
            </a:endParaRPr>
          </a:p>
        </p:txBody>
      </p:sp>
      <p:sp>
        <p:nvSpPr>
          <p:cNvPr id="41" name="矩形 40"/>
          <p:cNvSpPr/>
          <p:nvPr/>
        </p:nvSpPr>
        <p:spPr>
          <a:xfrm>
            <a:off x="447555" y="4598571"/>
            <a:ext cx="4657228" cy="1595163"/>
          </a:xfrm>
          <a:prstGeom prst="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cxnSp>
        <p:nvCxnSpPr>
          <p:cNvPr id="50" name="直接连接符 49"/>
          <p:cNvCxnSpPr/>
          <p:nvPr/>
        </p:nvCxnSpPr>
        <p:spPr>
          <a:xfrm flipH="1">
            <a:off x="617225" y="4454568"/>
            <a:ext cx="3524469"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51" name="Freeform 6"/>
          <p:cNvSpPr>
            <a:spLocks/>
          </p:cNvSpPr>
          <p:nvPr/>
        </p:nvSpPr>
        <p:spPr bwMode="auto">
          <a:xfrm>
            <a:off x="452436" y="4111934"/>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pic>
        <p:nvPicPr>
          <p:cNvPr id="52" name="Picture 2"/>
          <p:cNvPicPr>
            <a:picLocks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61694" y="1283138"/>
            <a:ext cx="3780000" cy="18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3" name="水域">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11"/>
          <a:stretch>
            <a:fillRect/>
          </a:stretch>
        </p:blipFill>
        <p:spPr>
          <a:xfrm>
            <a:off x="7409298" y="3935229"/>
            <a:ext cx="4332516" cy="2562567"/>
          </a:xfrm>
          <a:prstGeom prst="rect">
            <a:avLst/>
          </a:prstGeom>
        </p:spPr>
      </p:pic>
      <p:pic>
        <p:nvPicPr>
          <p:cNvPr id="54" name="顶楼">
            <a:hlinkClick r:id="" action="ppaction://media"/>
          </p:cNvPr>
          <p:cNvPicPr>
            <a:picLocks noChangeAspect="1"/>
          </p:cNvPicPr>
          <p:nvPr>
            <a:videoFile r:link="rId5"/>
            <p:extLst>
              <p:ext uri="{DAA4B4D4-6D71-4841-9C94-3DE7FCFB9230}">
                <p14:media xmlns:p14="http://schemas.microsoft.com/office/powerpoint/2010/main" r:embed="rId4"/>
              </p:ext>
            </p:extLst>
          </p:nvPr>
        </p:nvPicPr>
        <p:blipFill>
          <a:blip r:embed="rId12"/>
          <a:stretch>
            <a:fillRect/>
          </a:stretch>
        </p:blipFill>
        <p:spPr>
          <a:xfrm>
            <a:off x="4926057" y="3940158"/>
            <a:ext cx="2313988" cy="2582611"/>
          </a:xfrm>
          <a:prstGeom prst="rect">
            <a:avLst/>
          </a:prstGeom>
        </p:spPr>
      </p:pic>
      <p:sp>
        <p:nvSpPr>
          <p:cNvPr id="55" name="文本框 54"/>
          <p:cNvSpPr txBox="1"/>
          <p:nvPr/>
        </p:nvSpPr>
        <p:spPr>
          <a:xfrm>
            <a:off x="6252753" y="1189405"/>
            <a:ext cx="1107996" cy="369332"/>
          </a:xfrm>
          <a:prstGeom prst="rect">
            <a:avLst/>
          </a:prstGeom>
          <a:noFill/>
        </p:spPr>
        <p:txBody>
          <a:bodyPr wrap="none" rtlCol="0">
            <a:spAutoFit/>
          </a:bodyPr>
          <a:lstStyle/>
          <a:p>
            <a:r>
              <a:rPr lang="zh-CN" altLang="en-US" dirty="0" smtClean="0">
                <a:solidFill>
                  <a:schemeClr val="bg1"/>
                </a:solidFill>
                <a:latin typeface="微软雅黑" panose="020B0503020204020204" pitchFamily="34" charset="-122"/>
                <a:ea typeface="微软雅黑" panose="020B0503020204020204" pitchFamily="34" charset="-122"/>
              </a:rPr>
              <a:t>周界防范</a:t>
            </a:r>
            <a:endParaRPr lang="zh-CN" altLang="en-US" dirty="0">
              <a:solidFill>
                <a:schemeClr val="bg1"/>
              </a:solidFill>
              <a:latin typeface="微软雅黑" panose="020B0503020204020204" pitchFamily="34" charset="-122"/>
              <a:ea typeface="微软雅黑" panose="020B0503020204020204" pitchFamily="34" charset="-122"/>
            </a:endParaRPr>
          </a:p>
        </p:txBody>
      </p:sp>
      <p:sp>
        <p:nvSpPr>
          <p:cNvPr id="56" name="文本框 55"/>
          <p:cNvSpPr txBox="1"/>
          <p:nvPr/>
        </p:nvSpPr>
        <p:spPr>
          <a:xfrm>
            <a:off x="4808376" y="3565897"/>
            <a:ext cx="2031325" cy="369332"/>
          </a:xfrm>
          <a:prstGeom prst="rect">
            <a:avLst/>
          </a:prstGeom>
          <a:noFill/>
        </p:spPr>
        <p:txBody>
          <a:bodyPr wrap="none" rtlCol="0">
            <a:spAutoFit/>
          </a:bodyPr>
          <a:lstStyle/>
          <a:p>
            <a:r>
              <a:rPr lang="zh-CN" altLang="en-US" dirty="0" smtClean="0">
                <a:solidFill>
                  <a:schemeClr val="bg1"/>
                </a:solidFill>
                <a:latin typeface="微软雅黑" panose="020B0503020204020204" pitchFamily="34" charset="-122"/>
                <a:ea typeface="微软雅黑" panose="020B0503020204020204" pitchFamily="34" charset="-122"/>
              </a:rPr>
              <a:t>重点场景警戒弹窗</a:t>
            </a:r>
            <a:endParaRPr lang="zh-CN" altLang="en-US" dirty="0">
              <a:solidFill>
                <a:schemeClr val="bg1"/>
              </a:solidFill>
              <a:latin typeface="微软雅黑" panose="020B0503020204020204" pitchFamily="34" charset="-122"/>
              <a:ea typeface="微软雅黑" panose="020B0503020204020204" pitchFamily="34" charset="-122"/>
            </a:endParaRPr>
          </a:p>
        </p:txBody>
      </p:sp>
      <p:pic>
        <p:nvPicPr>
          <p:cNvPr id="57" name="Picture 2" descr="https://prod.dahuatech.com/jsUploadNoSql/system/upload/app/get.shtml?file=%2Fapp%2Ffiles%2F2019%2F05%2F13%2F80424353586537212.png"/>
          <p:cNvPicPr>
            <a:picLocks noChangeAspect="1" noChangeArrowheads="1"/>
          </p:cNvPicPr>
          <p:nvPr/>
        </p:nvPicPr>
        <p:blipFill rotWithShape="1">
          <a:blip r:embed="rId13">
            <a:clrChange>
              <a:clrFrom>
                <a:srgbClr val="FFFFFF"/>
              </a:clrFrom>
              <a:clrTo>
                <a:srgbClr val="FFFFFF">
                  <a:alpha val="0"/>
                </a:srgbClr>
              </a:clrTo>
            </a:clrChange>
            <a:extLst>
              <a:ext uri="{28A0092B-C50C-407E-A947-70E740481C1C}">
                <a14:useLocalDpi xmlns:a14="http://schemas.microsoft.com/office/drawing/2010/main" val="0"/>
              </a:ext>
            </a:extLst>
          </a:blip>
          <a:srcRect l="17172" t="24492" r="16291" b="25070"/>
          <a:stretch/>
        </p:blipFill>
        <p:spPr bwMode="auto">
          <a:xfrm flipH="1">
            <a:off x="5005219" y="2159645"/>
            <a:ext cx="1694678" cy="857250"/>
          </a:xfrm>
          <a:prstGeom prst="rect">
            <a:avLst/>
          </a:prstGeom>
          <a:noFill/>
          <a:extLst>
            <a:ext uri="{909E8E84-426E-40DD-AFC4-6F175D3DCCD1}">
              <a14:hiddenFill xmlns:a14="http://schemas.microsoft.com/office/drawing/2010/main">
                <a:solidFill>
                  <a:srgbClr val="FFFFFF"/>
                </a:solidFill>
              </a14:hiddenFill>
            </a:ext>
          </a:extLst>
        </p:spPr>
      </p:pic>
      <p:grpSp>
        <p:nvGrpSpPr>
          <p:cNvPr id="59" name="组合 58"/>
          <p:cNvGrpSpPr/>
          <p:nvPr/>
        </p:nvGrpSpPr>
        <p:grpSpPr>
          <a:xfrm>
            <a:off x="5824039" y="4996746"/>
            <a:ext cx="518023" cy="499790"/>
            <a:chOff x="4361300" y="1382798"/>
            <a:chExt cx="665342" cy="650613"/>
          </a:xfrm>
        </p:grpSpPr>
        <p:sp>
          <p:nvSpPr>
            <p:cNvPr id="60" name="KSO_Shape"/>
            <p:cNvSpPr/>
            <p:nvPr/>
          </p:nvSpPr>
          <p:spPr>
            <a:xfrm rot="5400000">
              <a:off x="4505316" y="1518874"/>
              <a:ext cx="531207" cy="384465"/>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a:solidFill>
                  <a:srgbClr val="FFFFFF"/>
                </a:solidFill>
              </a:endParaRPr>
            </a:p>
          </p:txBody>
        </p:sp>
        <p:sp>
          <p:nvSpPr>
            <p:cNvPr id="61" name="椭圆 60"/>
            <p:cNvSpPr/>
            <p:nvPr/>
          </p:nvSpPr>
          <p:spPr>
            <a:xfrm>
              <a:off x="4361300" y="1382798"/>
              <a:ext cx="665342" cy="65061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62" name="组合 61"/>
          <p:cNvGrpSpPr/>
          <p:nvPr/>
        </p:nvGrpSpPr>
        <p:grpSpPr>
          <a:xfrm>
            <a:off x="9437731" y="4890822"/>
            <a:ext cx="485244" cy="499790"/>
            <a:chOff x="4361300" y="1382798"/>
            <a:chExt cx="665342" cy="650613"/>
          </a:xfrm>
        </p:grpSpPr>
        <p:sp>
          <p:nvSpPr>
            <p:cNvPr id="63" name="KSO_Shape"/>
            <p:cNvSpPr/>
            <p:nvPr/>
          </p:nvSpPr>
          <p:spPr>
            <a:xfrm rot="5400000">
              <a:off x="4505316" y="1518874"/>
              <a:ext cx="531207" cy="384465"/>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a:solidFill>
                  <a:srgbClr val="FFFFFF"/>
                </a:solidFill>
              </a:endParaRPr>
            </a:p>
          </p:txBody>
        </p:sp>
        <p:sp>
          <p:nvSpPr>
            <p:cNvPr id="64" name="椭圆 63"/>
            <p:cNvSpPr/>
            <p:nvPr/>
          </p:nvSpPr>
          <p:spPr>
            <a:xfrm>
              <a:off x="4361300" y="1382798"/>
              <a:ext cx="665342" cy="65061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2" name="DH 网络摄像机 声光警戒系列 园区围墙场景 宣传片 V1.0">
            <a:hlinkClick r:id="" action="ppaction://media"/>
          </p:cNvPr>
          <p:cNvPicPr>
            <a:picLocks noChangeAspect="1"/>
          </p:cNvPicPr>
          <p:nvPr>
            <a:videoFile r:link="rId6"/>
            <p:extLst>
              <p:ext uri="{DAA4B4D4-6D71-4841-9C94-3DE7FCFB9230}">
                <p14:media xmlns:p14="http://schemas.microsoft.com/office/powerpoint/2010/main" r:embed="rId7">
                  <p14:trim end="7613.3333"/>
                </p14:media>
              </p:ext>
            </p:extLst>
          </p:nvPr>
        </p:nvPicPr>
        <p:blipFill>
          <a:blip r:embed="rId14"/>
          <a:stretch>
            <a:fillRect/>
          </a:stretch>
        </p:blipFill>
        <p:spPr>
          <a:xfrm>
            <a:off x="7360749" y="1232962"/>
            <a:ext cx="4381065" cy="2255405"/>
          </a:xfrm>
          <a:prstGeom prst="rect">
            <a:avLst/>
          </a:prstGeom>
        </p:spPr>
      </p:pic>
      <p:grpSp>
        <p:nvGrpSpPr>
          <p:cNvPr id="65" name="组合 64"/>
          <p:cNvGrpSpPr/>
          <p:nvPr/>
        </p:nvGrpSpPr>
        <p:grpSpPr>
          <a:xfrm>
            <a:off x="9492379" y="1946169"/>
            <a:ext cx="488187" cy="499790"/>
            <a:chOff x="4361300" y="1382798"/>
            <a:chExt cx="665342" cy="650613"/>
          </a:xfrm>
        </p:grpSpPr>
        <p:sp>
          <p:nvSpPr>
            <p:cNvPr id="66" name="KSO_Shape"/>
            <p:cNvSpPr/>
            <p:nvPr/>
          </p:nvSpPr>
          <p:spPr>
            <a:xfrm rot="5400000">
              <a:off x="4505316" y="1518874"/>
              <a:ext cx="531207" cy="384465"/>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a:solidFill>
                  <a:srgbClr val="FFFFFF"/>
                </a:solidFill>
              </a:endParaRPr>
            </a:p>
          </p:txBody>
        </p:sp>
        <p:sp>
          <p:nvSpPr>
            <p:cNvPr id="67" name="椭圆 66"/>
            <p:cNvSpPr/>
            <p:nvPr/>
          </p:nvSpPr>
          <p:spPr>
            <a:xfrm>
              <a:off x="4361300" y="1382798"/>
              <a:ext cx="665342" cy="65061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68" name="文本框 67"/>
          <p:cNvSpPr txBox="1"/>
          <p:nvPr/>
        </p:nvSpPr>
        <p:spPr>
          <a:xfrm>
            <a:off x="7409298" y="3565897"/>
            <a:ext cx="1569660" cy="369332"/>
          </a:xfrm>
          <a:prstGeom prst="rect">
            <a:avLst/>
          </a:prstGeom>
          <a:noFill/>
        </p:spPr>
        <p:txBody>
          <a:bodyPr wrap="none" rtlCol="0">
            <a:spAutoFit/>
          </a:bodyPr>
          <a:lstStyle/>
          <a:p>
            <a:r>
              <a:rPr lang="zh-CN" altLang="en-US" dirty="0" smtClean="0">
                <a:solidFill>
                  <a:schemeClr val="bg1"/>
                </a:solidFill>
                <a:latin typeface="微软雅黑" panose="020B0503020204020204" pitchFamily="34" charset="-122"/>
                <a:ea typeface="微软雅黑" panose="020B0503020204020204" pitchFamily="34" charset="-122"/>
              </a:rPr>
              <a:t>水域声光警戒</a:t>
            </a:r>
            <a:endParaRPr lang="zh-CN" altLang="en-US" dirty="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2173677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466" fill="hold"/>
                                        <p:tgtEl>
                                          <p:spTgt spid="54"/>
                                        </p:tgtEl>
                                      </p:cBhvr>
                                    </p:cmd>
                                  </p:childTnLst>
                                </p:cTn>
                              </p:par>
                              <p:par>
                                <p:cTn id="7" presetID="1" presetClass="exit" presetSubtype="0" fill="hold" nodeType="withEffect">
                                  <p:stCondLst>
                                    <p:cond delay="0"/>
                                  </p:stCondLst>
                                  <p:childTnLst>
                                    <p:set>
                                      <p:cBhvr>
                                        <p:cTn id="8" dur="1" fill="hold">
                                          <p:stCondLst>
                                            <p:cond delay="0"/>
                                          </p:stCondLst>
                                        </p:cTn>
                                        <p:tgtEl>
                                          <p:spTgt spid="59"/>
                                        </p:tgtEl>
                                        <p:attrNameLst>
                                          <p:attrName>style.visibility</p:attrName>
                                        </p:attrNameLst>
                                      </p:cBhvr>
                                      <p:to>
                                        <p:strVal val="hidden"/>
                                      </p:to>
                                    </p:set>
                                  </p:childTnLst>
                                </p:cTn>
                              </p:par>
                              <p:par>
                                <p:cTn id="9" presetID="1" presetClass="mediacall" presetSubtype="0" fill="hold" nodeType="withEffect">
                                  <p:stCondLst>
                                    <p:cond delay="0"/>
                                  </p:stCondLst>
                                  <p:childTnLst>
                                    <p:cmd type="call" cmd="playFrom(0.0)">
                                      <p:cBhvr>
                                        <p:cTn id="10" dur="7964" fill="hold"/>
                                        <p:tgtEl>
                                          <p:spTgt spid="53"/>
                                        </p:tgtEl>
                                      </p:cBhvr>
                                    </p:cmd>
                                  </p:childTnLst>
                                </p:cTn>
                              </p:par>
                              <p:par>
                                <p:cTn id="11" presetID="1" presetClass="exit" presetSubtype="0" fill="hold" nodeType="withEffect">
                                  <p:stCondLst>
                                    <p:cond delay="0"/>
                                  </p:stCondLst>
                                  <p:childTnLst>
                                    <p:set>
                                      <p:cBhvr>
                                        <p:cTn id="12" dur="1" fill="hold">
                                          <p:stCondLst>
                                            <p:cond delay="0"/>
                                          </p:stCondLst>
                                        </p:cTn>
                                        <p:tgtEl>
                                          <p:spTgt spid="62"/>
                                        </p:tgtEl>
                                        <p:attrNameLst>
                                          <p:attrName>style.visibility</p:attrName>
                                        </p:attrNameLst>
                                      </p:cBhvr>
                                      <p:to>
                                        <p:strVal val="hidden"/>
                                      </p:to>
                                    </p:set>
                                  </p:childTnLst>
                                </p:cTn>
                              </p:par>
                              <p:par>
                                <p:cTn id="13" presetID="1" presetClass="mediacall" presetSubtype="0" fill="hold" nodeType="withEffect">
                                  <p:stCondLst>
                                    <p:cond delay="0"/>
                                  </p:stCondLst>
                                  <p:childTnLst>
                                    <p:cmd type="call" cmd="playFrom(0.0)">
                                      <p:cBhvr>
                                        <p:cTn id="14" dur="5400" fill="hold"/>
                                        <p:tgtEl>
                                          <p:spTgt spid="2"/>
                                        </p:tgtEl>
                                      </p:cBhvr>
                                    </p:cmd>
                                  </p:childTnLst>
                                </p:cTn>
                              </p:par>
                              <p:par>
                                <p:cTn id="15" presetID="1" presetClass="exit" presetSubtype="0" fill="hold" nodeType="withEffect">
                                  <p:stCondLst>
                                    <p:cond delay="0"/>
                                  </p:stCondLst>
                                  <p:childTnLst>
                                    <p:set>
                                      <p:cBhvr>
                                        <p:cTn id="16" dur="1" fill="hold">
                                          <p:stCondLst>
                                            <p:cond delay="0"/>
                                          </p:stCondLst>
                                        </p:cTn>
                                        <p:tgtEl>
                                          <p:spTgt spid="6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repeatCount="indefinite" fill="hold" display="0">
                  <p:stCondLst>
                    <p:cond delay="indefinite"/>
                  </p:stCondLst>
                </p:cTn>
                <p:tgtEl>
                  <p:spTgt spid="53"/>
                </p:tgtEl>
              </p:cMediaNode>
            </p:video>
            <p:video>
              <p:cMediaNode vol="0" mute="1">
                <p:cTn id="18" repeatCount="indefinite" fill="hold" display="0">
                  <p:stCondLst>
                    <p:cond delay="indefinite"/>
                  </p:stCondLst>
                </p:cTn>
                <p:tgtEl>
                  <p:spTgt spid="54"/>
                </p:tgtEl>
              </p:cMediaNode>
            </p:video>
            <p:video>
              <p:cMediaNode vol="80000">
                <p:cTn id="19" repeatCount="indefinite" fill="hold" display="0">
                  <p:stCondLst>
                    <p:cond delay="indefinite"/>
                  </p:stCondLst>
                </p:cTn>
                <p:tgtEl>
                  <p:spTgt spid="2"/>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smtClean="0">
                <a:solidFill>
                  <a:prstClr val="white"/>
                </a:solidFill>
                <a:latin typeface="微软雅黑" panose="020B0503020204020204" pitchFamily="34" charset="-122"/>
                <a:ea typeface="微软雅黑" panose="020B0503020204020204" pitchFamily="34" charset="-122"/>
                <a:cs typeface="Microsoft YaHei" charset="-122"/>
              </a:rPr>
              <a:t>校内重点场景监控</a:t>
            </a:r>
            <a:endParaRPr lang="en-US" altLang="zh-CN" sz="2400" kern="1600" dirty="0">
              <a:solidFill>
                <a:prstClr val="white"/>
              </a:solidFill>
              <a:latin typeface="微软雅黑" panose="020B0503020204020204" pitchFamily="34" charset="-122"/>
              <a:ea typeface="微软雅黑" panose="020B0503020204020204" pitchFamily="34" charset="-122"/>
            </a:endParaRPr>
          </a:p>
        </p:txBody>
      </p:sp>
      <p:sp>
        <p:nvSpPr>
          <p:cNvPr id="28" name="矩形 27"/>
          <p:cNvSpPr/>
          <p:nvPr/>
        </p:nvSpPr>
        <p:spPr>
          <a:xfrm>
            <a:off x="351564" y="4312967"/>
            <a:ext cx="3861847" cy="2234971"/>
          </a:xfrm>
          <a:prstGeom prst="rect">
            <a:avLst/>
          </a:prstGeom>
        </p:spPr>
        <p:txBody>
          <a:bodyPr wrap="square">
            <a:spAutoFit/>
          </a:bodyPr>
          <a:lstStyle/>
          <a:p>
            <a:pPr marL="171446" indent="-171446" defTabSz="912791" eaLnBrk="0" fontAlgn="base" hangingPunct="0">
              <a:lnSpc>
                <a:spcPct val="150000"/>
              </a:lnSpc>
              <a:spcBef>
                <a:spcPct val="0"/>
              </a:spcBef>
              <a:spcAft>
                <a:spcPct val="0"/>
              </a:spcAft>
              <a:buClr>
                <a:srgbClr val="49B4BC"/>
              </a:buClr>
              <a:buFont typeface="Wingdings" panose="05000000000000000000" pitchFamily="2" charset="2"/>
              <a:buChar char="l"/>
            </a:pPr>
            <a:endParaRPr lang="en-US" altLang="zh-CN" sz="1200" dirty="0">
              <a:solidFill>
                <a:prstClr val="white"/>
              </a:solidFill>
              <a:latin typeface="微软雅黑" panose="020B0503020204020204" pitchFamily="34" charset="-122"/>
              <a:ea typeface="微软雅黑" panose="020B0503020204020204" pitchFamily="34" charset="-122"/>
            </a:endParaRPr>
          </a:p>
          <a:p>
            <a:pPr marL="171446" indent="-171446" defTabSz="912791" eaLnBrk="0" fontAlgn="base" hangingPunct="0">
              <a:lnSpc>
                <a:spcPct val="150000"/>
              </a:lnSpc>
              <a:spcBef>
                <a:spcPct val="0"/>
              </a:spcBef>
              <a:spcAft>
                <a:spcPct val="0"/>
              </a:spcAft>
              <a:buFont typeface="Arial" panose="020B0604020202020204" pitchFamily="34" charset="0"/>
              <a:buChar char="•"/>
            </a:pPr>
            <a:endParaRPr lang="en-US" altLang="zh-CN" sz="1200" dirty="0">
              <a:solidFill>
                <a:prstClr val="white"/>
              </a:solidFill>
              <a:latin typeface="微软雅黑" panose="020B0503020204020204" pitchFamily="34" charset="-122"/>
              <a:ea typeface="微软雅黑" panose="020B0503020204020204" pitchFamily="34" charset="-122"/>
            </a:endParaRPr>
          </a:p>
          <a:p>
            <a:pPr marL="228594" indent="-228594" defTabSz="912791" eaLnBrk="0" fontAlgn="base" hangingPunct="0">
              <a:lnSpc>
                <a:spcPct val="120000"/>
              </a:lnSpc>
              <a:spcBef>
                <a:spcPct val="0"/>
              </a:spcBef>
              <a:spcAft>
                <a:spcPct val="0"/>
              </a:spcAft>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一机多用</a:t>
            </a:r>
            <a:r>
              <a:rPr lang="zh-CN" altLang="en-US" sz="1200" dirty="0" smtClean="0">
                <a:solidFill>
                  <a:prstClr val="white"/>
                </a:solidFill>
                <a:latin typeface="微软雅黑" panose="020B0503020204020204" pitchFamily="34" charset="-122"/>
                <a:ea typeface="微软雅黑" panose="020B0503020204020204" pitchFamily="34" charset="-122"/>
              </a:rPr>
              <a:t>       </a:t>
            </a: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20000"/>
              </a:lnSpc>
              <a:spcBef>
                <a:spcPct val="0"/>
              </a:spcBef>
              <a:spcAft>
                <a:spcPct val="0"/>
              </a:spcAft>
              <a:buClr>
                <a:srgbClr val="C00000"/>
              </a:buClr>
            </a:pPr>
            <a:r>
              <a:rPr lang="zh-CN" altLang="en-US" sz="1051" dirty="0" smtClean="0">
                <a:solidFill>
                  <a:prstClr val="white"/>
                </a:solidFill>
                <a:latin typeface="微软雅黑" panose="020B0503020204020204" pitchFamily="34" charset="-122"/>
                <a:ea typeface="微软雅黑" panose="020B0503020204020204" pitchFamily="34" charset="-122"/>
              </a:rPr>
              <a:t>以场景定义摄像机，针对不同场景采用不同类型设备实现一机多用，一个</a:t>
            </a:r>
            <a:r>
              <a:rPr lang="en-US" altLang="zh-CN" sz="1051" dirty="0" smtClean="0">
                <a:solidFill>
                  <a:prstClr val="white"/>
                </a:solidFill>
                <a:latin typeface="微软雅黑" panose="020B0503020204020204" pitchFamily="34" charset="-122"/>
                <a:ea typeface="微软雅黑" panose="020B0503020204020204" pitchFamily="34" charset="-122"/>
              </a:rPr>
              <a:t>IP</a:t>
            </a:r>
            <a:r>
              <a:rPr lang="zh-CN" altLang="en-US" sz="1051" dirty="0" smtClean="0">
                <a:solidFill>
                  <a:prstClr val="white"/>
                </a:solidFill>
                <a:latin typeface="微软雅黑" panose="020B0503020204020204" pitchFamily="34" charset="-122"/>
                <a:ea typeface="微软雅黑" panose="020B0503020204020204" pitchFamily="34" charset="-122"/>
              </a:rPr>
              <a:t>多路输出功能；</a:t>
            </a:r>
            <a:endParaRPr lang="en-US" altLang="zh-CN" sz="1051" dirty="0">
              <a:solidFill>
                <a:prstClr val="white"/>
              </a:solidFill>
              <a:latin typeface="微软雅黑" panose="020B0503020204020204" pitchFamily="34" charset="-122"/>
              <a:ea typeface="微软雅黑" panose="020B0503020204020204" pitchFamily="34" charset="-122"/>
            </a:endParaRPr>
          </a:p>
          <a:p>
            <a:pPr marL="228594" indent="-228594" defTabSz="912791" eaLnBrk="0" fontAlgn="base" hangingPunct="0">
              <a:lnSpc>
                <a:spcPct val="120000"/>
              </a:lnSpc>
              <a:spcBef>
                <a:spcPct val="0"/>
              </a:spcBef>
              <a:spcAft>
                <a:spcPct val="0"/>
              </a:spcAft>
              <a:buClr>
                <a:prstClr val="white"/>
              </a:buClr>
              <a:buFont typeface="Arial" panose="020B0604020202020204" pitchFamily="34" charset="0"/>
              <a:buChar char="•"/>
            </a:pPr>
            <a:r>
              <a:rPr lang="zh-CN" altLang="en-US" sz="1400" b="1" dirty="0" smtClean="0">
                <a:solidFill>
                  <a:prstClr val="white"/>
                </a:solidFill>
                <a:latin typeface="微软雅黑" panose="020B0503020204020204" pitchFamily="34" charset="-122"/>
                <a:ea typeface="微软雅黑" panose="020B0503020204020204" pitchFamily="34" charset="-122"/>
              </a:rPr>
              <a:t>功能齐全</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20000"/>
              </a:lnSpc>
              <a:spcBef>
                <a:spcPct val="0"/>
              </a:spcBef>
              <a:spcAft>
                <a:spcPct val="0"/>
              </a:spcAft>
              <a:buClr>
                <a:prstClr val="white"/>
              </a:buClr>
            </a:pPr>
            <a:r>
              <a:rPr lang="zh-CN" altLang="en-US" sz="1051" dirty="0" smtClean="0">
                <a:solidFill>
                  <a:prstClr val="white"/>
                </a:solidFill>
                <a:latin typeface="微软雅黑" panose="020B0503020204020204" pitchFamily="34" charset="-122"/>
                <a:ea typeface="微软雅黑" panose="020B0503020204020204" pitchFamily="34" charset="-122"/>
              </a:rPr>
              <a:t>场景摄像机包含全方位、大场景、真细节、快联动、多行为、全时段、双视角、全清晰等各种类型，完善功能匹配场景更卓越。</a:t>
            </a:r>
            <a:r>
              <a:rPr lang="en-US" altLang="zh-CN" sz="1600" b="1" dirty="0" smtClean="0">
                <a:solidFill>
                  <a:prstClr val="white"/>
                </a:solidFill>
                <a:latin typeface="微软雅黑" panose="020B0503020204020204" pitchFamily="34" charset="-122"/>
                <a:ea typeface="微软雅黑" panose="020B0503020204020204" pitchFamily="34" charset="-122"/>
              </a:rPr>
              <a:t> </a:t>
            </a:r>
            <a:r>
              <a:rPr lang="zh-CN" altLang="en-US" sz="1200" dirty="0" smtClean="0">
                <a:solidFill>
                  <a:prstClr val="white"/>
                </a:solidFill>
                <a:latin typeface="微软雅黑" panose="020B0503020204020204" pitchFamily="34" charset="-122"/>
                <a:ea typeface="微软雅黑" panose="020B0503020204020204" pitchFamily="34" charset="-122"/>
              </a:rPr>
              <a:t>              </a:t>
            </a:r>
            <a:endParaRPr lang="en-US" altLang="zh-CN" sz="1200" dirty="0">
              <a:solidFill>
                <a:prstClr val="white"/>
              </a:solidFill>
              <a:latin typeface="微软雅黑" panose="020B0503020204020204" pitchFamily="34" charset="-122"/>
              <a:ea typeface="微软雅黑" panose="020B0503020204020204" pitchFamily="34" charset="-122"/>
            </a:endParaRPr>
          </a:p>
        </p:txBody>
      </p:sp>
      <p:sp>
        <p:nvSpPr>
          <p:cNvPr id="40" name="矩形 39"/>
          <p:cNvSpPr/>
          <p:nvPr/>
        </p:nvSpPr>
        <p:spPr>
          <a:xfrm>
            <a:off x="327246" y="3211625"/>
            <a:ext cx="3993742" cy="1107996"/>
          </a:xfrm>
          <a:prstGeom prst="rect">
            <a:avLst/>
          </a:prstGeom>
        </p:spPr>
        <p:txBody>
          <a:bodyPr wrap="square">
            <a:spAutoFit/>
          </a:bodyPr>
          <a:lstStyle/>
          <a:p>
            <a:pPr defTabSz="912791" eaLnBrk="0" fontAlgn="base" hangingPunct="0">
              <a:lnSpc>
                <a:spcPct val="110000"/>
              </a:lnSpc>
              <a:spcBef>
                <a:spcPct val="0"/>
              </a:spcBef>
              <a:spcAft>
                <a:spcPct val="0"/>
              </a:spcAft>
            </a:pPr>
            <a:r>
              <a:rPr lang="zh-CN" altLang="en-US" sz="1200" dirty="0" smtClean="0">
                <a:solidFill>
                  <a:prstClr val="white"/>
                </a:solidFill>
                <a:latin typeface="微软雅黑" panose="020B0503020204020204" pitchFamily="34" charset="-122"/>
                <a:ea typeface="微软雅黑" panose="020B0503020204020204" pitchFamily="34" charset="-122"/>
              </a:rPr>
              <a:t>针对校内重点场景区域，常常需要多个监控摄像点位做到场景全覆盖，设备多、运维复杂；</a:t>
            </a:r>
            <a:endParaRPr lang="en-US" altLang="zh-CN" sz="1200" dirty="0" smtClean="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10000"/>
              </a:lnSpc>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大</a:t>
            </a:r>
            <a:r>
              <a:rPr lang="zh-CN" altLang="en-US" sz="1200" dirty="0" smtClean="0">
                <a:solidFill>
                  <a:prstClr val="white"/>
                </a:solidFill>
                <a:latin typeface="微软雅黑" panose="020B0503020204020204" pitchFamily="34" charset="-122"/>
                <a:ea typeface="微软雅黑" panose="020B0503020204020204" pitchFamily="34" charset="-122"/>
              </a:rPr>
              <a:t>华天目、天显等产品针对校内十字路口、食堂、图书馆等区域实现无盲区覆盖，一机多用，安装、布线更加简便</a:t>
            </a:r>
            <a:r>
              <a:rPr lang="en-US" altLang="zh-CN" sz="1200" dirty="0" smtClean="0">
                <a:solidFill>
                  <a:prstClr val="white"/>
                </a:solidFill>
                <a:latin typeface="微软雅黑" panose="020B0503020204020204" pitchFamily="34" charset="-122"/>
                <a:ea typeface="微软雅黑" panose="020B0503020204020204" pitchFamily="34" charset="-122"/>
              </a:rPr>
              <a:t>.</a:t>
            </a:r>
            <a:endParaRPr lang="zh-CN" altLang="en-US" sz="1200" dirty="0">
              <a:solidFill>
                <a:prstClr val="white"/>
              </a:solidFill>
              <a:latin typeface="微软雅黑" panose="020B0503020204020204" pitchFamily="34" charset="-122"/>
              <a:ea typeface="微软雅黑" panose="020B0503020204020204" pitchFamily="34" charset="-122"/>
            </a:endParaRPr>
          </a:p>
        </p:txBody>
      </p:sp>
      <p:sp>
        <p:nvSpPr>
          <p:cNvPr id="41" name="矩形 40"/>
          <p:cNvSpPr/>
          <p:nvPr/>
        </p:nvSpPr>
        <p:spPr>
          <a:xfrm>
            <a:off x="373105" y="4853745"/>
            <a:ext cx="4657228" cy="1595163"/>
          </a:xfrm>
          <a:prstGeom prst="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cxnSp>
        <p:nvCxnSpPr>
          <p:cNvPr id="50" name="直接连接符 49"/>
          <p:cNvCxnSpPr/>
          <p:nvPr/>
        </p:nvCxnSpPr>
        <p:spPr>
          <a:xfrm flipH="1">
            <a:off x="998535" y="4790483"/>
            <a:ext cx="3017653"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51" name="Freeform 6"/>
          <p:cNvSpPr>
            <a:spLocks/>
          </p:cNvSpPr>
          <p:nvPr/>
        </p:nvSpPr>
        <p:spPr bwMode="auto">
          <a:xfrm>
            <a:off x="384523" y="4399186"/>
            <a:ext cx="116182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pic>
        <p:nvPicPr>
          <p:cNvPr id="6" name="图片 5"/>
          <p:cNvPicPr>
            <a:picLocks/>
          </p:cNvPicPr>
          <p:nvPr/>
        </p:nvPicPr>
        <p:blipFill>
          <a:blip r:embed="rId6" cstate="print">
            <a:extLst>
              <a:ext uri="{28A0092B-C50C-407E-A947-70E740481C1C}">
                <a14:useLocalDpi xmlns:a14="http://schemas.microsoft.com/office/drawing/2010/main" val="0"/>
              </a:ext>
            </a:extLst>
          </a:blip>
          <a:stretch>
            <a:fillRect/>
          </a:stretch>
        </p:blipFill>
        <p:spPr>
          <a:xfrm>
            <a:off x="473914" y="1243785"/>
            <a:ext cx="3780000" cy="1800000"/>
          </a:xfrm>
          <a:prstGeom prst="rect">
            <a:avLst/>
          </a:prstGeom>
        </p:spPr>
      </p:pic>
      <p:pic>
        <p:nvPicPr>
          <p:cNvPr id="7" name="图片 6"/>
          <p:cNvPicPr>
            <a:picLocks noChangeAspect="1"/>
          </p:cNvPicPr>
          <p:nvPr/>
        </p:nvPicPr>
        <p:blipFill>
          <a:blip r:embed="rId7"/>
          <a:stretch>
            <a:fillRect/>
          </a:stretch>
        </p:blipFill>
        <p:spPr>
          <a:xfrm>
            <a:off x="4765329" y="1280804"/>
            <a:ext cx="4647976" cy="2698612"/>
          </a:xfrm>
          <a:prstGeom prst="rect">
            <a:avLst/>
          </a:prstGeom>
        </p:spPr>
      </p:pic>
      <p:pic>
        <p:nvPicPr>
          <p:cNvPr id="33" name="Picture 2"/>
          <p:cNvPicPr>
            <a:picLocks noChangeAspect="1" noChangeArrowheads="1"/>
          </p:cNvPicPr>
          <p:nvPr/>
        </p:nvPicPr>
        <p:blipFill>
          <a:blip r:embed="rId8">
            <a:extLst>
              <a:ext uri="{BEBA8EAE-BF5A-486C-A8C5-ECC9F3942E4B}">
                <a14:imgProps xmlns:a14="http://schemas.microsoft.com/office/drawing/2010/main">
                  <a14:imgLayer r:embed="rId9">
                    <a14:imgEffect>
                      <a14:backgroundRemoval t="847" b="98729" l="9551" r="100000"/>
                    </a14:imgEffect>
                  </a14:imgLayer>
                </a14:imgProps>
              </a:ext>
              <a:ext uri="{28A0092B-C50C-407E-A947-70E740481C1C}">
                <a14:useLocalDpi xmlns:a14="http://schemas.microsoft.com/office/drawing/2010/main" val="0"/>
              </a:ext>
            </a:extLst>
          </a:blip>
          <a:srcRect/>
          <a:stretch>
            <a:fillRect/>
          </a:stretch>
        </p:blipFill>
        <p:spPr bwMode="auto">
          <a:xfrm>
            <a:off x="8614295" y="1095361"/>
            <a:ext cx="1598021" cy="105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矩形 7"/>
          <p:cNvSpPr/>
          <p:nvPr/>
        </p:nvSpPr>
        <p:spPr>
          <a:xfrm>
            <a:off x="9637775" y="1965130"/>
            <a:ext cx="2377685" cy="1754326"/>
          </a:xfrm>
          <a:prstGeom prst="rect">
            <a:avLst/>
          </a:prstGeom>
        </p:spPr>
        <p:txBody>
          <a:bodyPr wrap="square">
            <a:spAutoFit/>
          </a:bodyPr>
          <a:lstStyle/>
          <a:p>
            <a:pPr>
              <a:lnSpc>
                <a:spcPct val="150000"/>
              </a:lnSpc>
            </a:pPr>
            <a:r>
              <a:rPr lang="zh-CN" altLang="en-US" sz="1200" b="1" dirty="0" smtClean="0">
                <a:solidFill>
                  <a:srgbClr val="FFFF00"/>
                </a:solidFill>
                <a:latin typeface="微软雅黑" panose="020B0503020204020204" pitchFamily="34" charset="-122"/>
                <a:ea typeface="微软雅黑" panose="020B0503020204020204" pitchFamily="34" charset="-122"/>
              </a:rPr>
              <a:t>天目</a:t>
            </a:r>
            <a:r>
              <a:rPr lang="en-US" altLang="zh-CN" sz="1200" b="1" dirty="0" smtClean="0">
                <a:solidFill>
                  <a:srgbClr val="FFFF00"/>
                </a:solidFill>
                <a:latin typeface="微软雅黑" panose="020B0503020204020204" pitchFamily="34" charset="-122"/>
                <a:ea typeface="微软雅黑" panose="020B0503020204020204" pitchFamily="34" charset="-122"/>
              </a:rPr>
              <a:t>-</a:t>
            </a:r>
            <a:r>
              <a:rPr lang="zh-CN" altLang="en-US" sz="1200" b="1" dirty="0" smtClean="0">
                <a:solidFill>
                  <a:srgbClr val="FFFF00"/>
                </a:solidFill>
                <a:latin typeface="微软雅黑" panose="020B0503020204020204" pitchFamily="34" charset="-122"/>
                <a:ea typeface="微软雅黑" panose="020B0503020204020204" pitchFamily="34" charset="-122"/>
              </a:rPr>
              <a:t>四目不拼接摄像机</a:t>
            </a:r>
            <a:endParaRPr lang="en-US" altLang="zh-CN" sz="1200" b="1" dirty="0" smtClean="0">
              <a:solidFill>
                <a:srgbClr val="FFFF00"/>
              </a:solidFill>
              <a:latin typeface="微软雅黑" panose="020B0503020204020204" pitchFamily="34" charset="-122"/>
              <a:ea typeface="微软雅黑" panose="020B0503020204020204" pitchFamily="34" charset="-122"/>
            </a:endParaRPr>
          </a:p>
          <a:p>
            <a:pPr>
              <a:lnSpc>
                <a:spcPct val="150000"/>
              </a:lnSpc>
            </a:pPr>
            <a:r>
              <a:rPr lang="en-US" altLang="zh-CN" sz="1200" dirty="0" smtClean="0">
                <a:solidFill>
                  <a:schemeClr val="bg1"/>
                </a:solidFill>
                <a:latin typeface="微软雅黑" panose="020B0503020204020204" pitchFamily="34" charset="-122"/>
                <a:ea typeface="微软雅黑" panose="020B0503020204020204" pitchFamily="34" charset="-122"/>
              </a:rPr>
              <a:t>•</a:t>
            </a:r>
            <a:r>
              <a:rPr lang="en-US" altLang="zh-CN" sz="1200" dirty="0">
                <a:solidFill>
                  <a:schemeClr val="bg1"/>
                </a:solidFill>
                <a:latin typeface="微软雅黑" panose="020B0503020204020204" pitchFamily="34" charset="-122"/>
                <a:ea typeface="微软雅黑" panose="020B0503020204020204" pitchFamily="34" charset="-122"/>
              </a:rPr>
              <a:t>2M</a:t>
            </a:r>
            <a:r>
              <a:rPr lang="zh-CN" altLang="en-US" sz="1200" dirty="0">
                <a:solidFill>
                  <a:schemeClr val="bg1"/>
                </a:solidFill>
                <a:latin typeface="微软雅黑" panose="020B0503020204020204" pitchFamily="34" charset="-122"/>
                <a:ea typeface="微软雅黑" panose="020B0503020204020204" pitchFamily="34" charset="-122"/>
              </a:rPr>
              <a:t>，</a:t>
            </a:r>
            <a:r>
              <a:rPr lang="en-US" altLang="zh-CN" sz="1200" dirty="0">
                <a:solidFill>
                  <a:schemeClr val="bg1"/>
                </a:solidFill>
                <a:latin typeface="微软雅黑" panose="020B0503020204020204" pitchFamily="34" charset="-122"/>
                <a:ea typeface="微软雅黑" panose="020B0503020204020204" pitchFamily="34" charset="-122"/>
              </a:rPr>
              <a:t>800</a:t>
            </a:r>
            <a:r>
              <a:rPr lang="zh-CN" altLang="en-US" sz="1200" dirty="0">
                <a:solidFill>
                  <a:schemeClr val="bg1"/>
                </a:solidFill>
                <a:latin typeface="微软雅黑" panose="020B0503020204020204" pitchFamily="34" charset="-122"/>
                <a:ea typeface="微软雅黑" panose="020B0503020204020204" pitchFamily="34" charset="-122"/>
              </a:rPr>
              <a:t>万像素 </a:t>
            </a:r>
          </a:p>
          <a:p>
            <a:pPr>
              <a:lnSpc>
                <a:spcPct val="150000"/>
              </a:lnSpc>
            </a:pPr>
            <a:r>
              <a:rPr lang="en-US" altLang="zh-CN" sz="1200" dirty="0">
                <a:solidFill>
                  <a:schemeClr val="bg1"/>
                </a:solidFill>
                <a:latin typeface="微软雅黑" panose="020B0503020204020204" pitchFamily="34" charset="-122"/>
                <a:ea typeface="微软雅黑" panose="020B0503020204020204" pitchFamily="34" charset="-122"/>
              </a:rPr>
              <a:t>•</a:t>
            </a:r>
            <a:r>
              <a:rPr lang="zh-CN" altLang="en-US" sz="1200" dirty="0">
                <a:solidFill>
                  <a:schemeClr val="bg1"/>
                </a:solidFill>
                <a:latin typeface="微软雅黑" panose="020B0503020204020204" pitchFamily="34" charset="-122"/>
                <a:ea typeface="微软雅黑" panose="020B0503020204020204" pitchFamily="34" charset="-122"/>
              </a:rPr>
              <a:t>四目全景</a:t>
            </a:r>
            <a:r>
              <a:rPr lang="en-US" altLang="zh-CN" sz="1200" dirty="0">
                <a:solidFill>
                  <a:schemeClr val="bg1"/>
                </a:solidFill>
                <a:latin typeface="微软雅黑" panose="020B0503020204020204" pitchFamily="34" charset="-122"/>
                <a:ea typeface="微软雅黑" panose="020B0503020204020204" pitchFamily="34" charset="-122"/>
              </a:rPr>
              <a:t>360° </a:t>
            </a:r>
            <a:endParaRPr lang="zh-CN" altLang="en-US" sz="1200" dirty="0">
              <a:solidFill>
                <a:schemeClr val="bg1"/>
              </a:solidFill>
              <a:latin typeface="微软雅黑" panose="020B0503020204020204" pitchFamily="34" charset="-122"/>
              <a:ea typeface="微软雅黑" panose="020B0503020204020204" pitchFamily="34" charset="-122"/>
            </a:endParaRPr>
          </a:p>
          <a:p>
            <a:pPr>
              <a:lnSpc>
                <a:spcPct val="150000"/>
              </a:lnSpc>
            </a:pPr>
            <a:r>
              <a:rPr lang="en-US" altLang="zh-CN" sz="1200" dirty="0">
                <a:solidFill>
                  <a:schemeClr val="bg1"/>
                </a:solidFill>
                <a:latin typeface="微软雅黑" panose="020B0503020204020204" pitchFamily="34" charset="-122"/>
                <a:ea typeface="微软雅黑" panose="020B0503020204020204" pitchFamily="34" charset="-122"/>
              </a:rPr>
              <a:t>• </a:t>
            </a:r>
            <a:r>
              <a:rPr lang="en-US" altLang="zh-CN" sz="1200" dirty="0" smtClean="0">
                <a:solidFill>
                  <a:schemeClr val="bg1"/>
                </a:solidFill>
                <a:latin typeface="微软雅黑" panose="020B0503020204020204" pitchFamily="34" charset="-122"/>
                <a:ea typeface="微软雅黑" panose="020B0503020204020204" pitchFamily="34" charset="-122"/>
              </a:rPr>
              <a:t>1</a:t>
            </a:r>
            <a:r>
              <a:rPr lang="zh-CN" altLang="en-US" sz="1200" dirty="0">
                <a:solidFill>
                  <a:schemeClr val="bg1"/>
                </a:solidFill>
                <a:latin typeface="微软雅黑" panose="020B0503020204020204" pitchFamily="34" charset="-122"/>
                <a:ea typeface="微软雅黑" panose="020B0503020204020204" pitchFamily="34" charset="-122"/>
              </a:rPr>
              <a:t>台天</a:t>
            </a:r>
            <a:r>
              <a:rPr lang="zh-CN" altLang="en-US" sz="1200" dirty="0" smtClean="0">
                <a:solidFill>
                  <a:schemeClr val="bg1"/>
                </a:solidFill>
                <a:latin typeface="微软雅黑" panose="020B0503020204020204" pitchFamily="34" charset="-122"/>
                <a:ea typeface="微软雅黑" panose="020B0503020204020204" pitchFamily="34" charset="-122"/>
              </a:rPr>
              <a:t>目</a:t>
            </a:r>
            <a:r>
              <a:rPr lang="en-US" altLang="zh-CN" sz="1200" dirty="0" smtClean="0">
                <a:solidFill>
                  <a:schemeClr val="bg1"/>
                </a:solidFill>
                <a:latin typeface="微软雅黑" panose="020B0503020204020204" pitchFamily="34" charset="-122"/>
                <a:ea typeface="微软雅黑" panose="020B0503020204020204" pitchFamily="34" charset="-122"/>
              </a:rPr>
              <a:t>=</a:t>
            </a:r>
            <a:r>
              <a:rPr lang="en-US" altLang="zh-CN" sz="1200" dirty="0">
                <a:solidFill>
                  <a:schemeClr val="bg1"/>
                </a:solidFill>
                <a:latin typeface="微软雅黑" panose="020B0503020204020204" pitchFamily="34" charset="-122"/>
                <a:ea typeface="微软雅黑" panose="020B0503020204020204" pitchFamily="34" charset="-122"/>
              </a:rPr>
              <a:t>4</a:t>
            </a:r>
            <a:r>
              <a:rPr lang="zh-CN" altLang="en-US" sz="1200" dirty="0">
                <a:solidFill>
                  <a:schemeClr val="bg1"/>
                </a:solidFill>
                <a:latin typeface="微软雅黑" panose="020B0503020204020204" pitchFamily="34" charset="-122"/>
                <a:ea typeface="微软雅黑" panose="020B0503020204020204" pitchFamily="34" charset="-122"/>
              </a:rPr>
              <a:t>台传统</a:t>
            </a:r>
            <a:r>
              <a:rPr lang="zh-CN" altLang="en-US" sz="1200" dirty="0" smtClean="0">
                <a:solidFill>
                  <a:schemeClr val="bg1"/>
                </a:solidFill>
                <a:latin typeface="微软雅黑" panose="020B0503020204020204" pitchFamily="34" charset="-122"/>
                <a:ea typeface="微软雅黑" panose="020B0503020204020204" pitchFamily="34" charset="-122"/>
              </a:rPr>
              <a:t>监控</a:t>
            </a:r>
            <a:endParaRPr lang="zh-CN" altLang="en-US" sz="1200" dirty="0">
              <a:solidFill>
                <a:schemeClr val="bg1"/>
              </a:solidFill>
              <a:latin typeface="微软雅黑" panose="020B0503020204020204" pitchFamily="34" charset="-122"/>
              <a:ea typeface="微软雅黑" panose="020B0503020204020204" pitchFamily="34" charset="-122"/>
            </a:endParaRPr>
          </a:p>
          <a:p>
            <a:pPr>
              <a:lnSpc>
                <a:spcPct val="150000"/>
              </a:lnSpc>
            </a:pPr>
            <a:r>
              <a:rPr lang="en-US" altLang="zh-CN" sz="1200" dirty="0">
                <a:solidFill>
                  <a:schemeClr val="bg1"/>
                </a:solidFill>
                <a:latin typeface="微软雅黑" panose="020B0503020204020204" pitchFamily="34" charset="-122"/>
                <a:ea typeface="微软雅黑" panose="020B0503020204020204" pitchFamily="34" charset="-122"/>
              </a:rPr>
              <a:t>• </a:t>
            </a:r>
            <a:r>
              <a:rPr lang="en-US" altLang="zh-CN" sz="1200" dirty="0" smtClean="0">
                <a:solidFill>
                  <a:schemeClr val="bg1"/>
                </a:solidFill>
                <a:latin typeface="微软雅黑" panose="020B0503020204020204" pitchFamily="34" charset="-122"/>
                <a:ea typeface="微软雅黑" panose="020B0503020204020204" pitchFamily="34" charset="-122"/>
              </a:rPr>
              <a:t>1</a:t>
            </a:r>
            <a:r>
              <a:rPr lang="zh-CN" altLang="en-US" sz="1200" dirty="0">
                <a:solidFill>
                  <a:schemeClr val="bg1"/>
                </a:solidFill>
                <a:latin typeface="微软雅黑" panose="020B0503020204020204" pitchFamily="34" charset="-122"/>
                <a:ea typeface="微软雅黑" panose="020B0503020204020204" pitchFamily="34" charset="-122"/>
              </a:rPr>
              <a:t>个</a:t>
            </a:r>
            <a:r>
              <a:rPr lang="en-US" altLang="zh-CN" sz="1200" dirty="0">
                <a:solidFill>
                  <a:schemeClr val="bg1"/>
                </a:solidFill>
                <a:latin typeface="微软雅黑" panose="020B0503020204020204" pitchFamily="34" charset="-122"/>
                <a:ea typeface="微软雅黑" panose="020B0503020204020204" pitchFamily="34" charset="-122"/>
              </a:rPr>
              <a:t>IP</a:t>
            </a:r>
            <a:r>
              <a:rPr lang="zh-CN" altLang="en-US" sz="1200" dirty="0">
                <a:solidFill>
                  <a:schemeClr val="bg1"/>
                </a:solidFill>
                <a:latin typeface="微软雅黑" panose="020B0503020204020204" pitchFamily="34" charset="-122"/>
                <a:ea typeface="微软雅黑" panose="020B0503020204020204" pitchFamily="34" charset="-122"/>
              </a:rPr>
              <a:t>，同时输出</a:t>
            </a:r>
            <a:r>
              <a:rPr lang="en-US" altLang="zh-CN" sz="1200" dirty="0">
                <a:solidFill>
                  <a:schemeClr val="bg1"/>
                </a:solidFill>
                <a:latin typeface="微软雅黑" panose="020B0503020204020204" pitchFamily="34" charset="-122"/>
                <a:ea typeface="微软雅黑" panose="020B0503020204020204" pitchFamily="34" charset="-122"/>
              </a:rPr>
              <a:t>4</a:t>
            </a:r>
            <a:r>
              <a:rPr lang="zh-CN" altLang="en-US" sz="1200" dirty="0">
                <a:solidFill>
                  <a:schemeClr val="bg1"/>
                </a:solidFill>
                <a:latin typeface="微软雅黑" panose="020B0503020204020204" pitchFamily="34" charset="-122"/>
                <a:ea typeface="微软雅黑" panose="020B0503020204020204" pitchFamily="34" charset="-122"/>
              </a:rPr>
              <a:t>路不同方向的全景实时画面 </a:t>
            </a:r>
          </a:p>
        </p:txBody>
      </p:sp>
      <p:sp>
        <p:nvSpPr>
          <p:cNvPr id="38" name="矩形 37"/>
          <p:cNvSpPr/>
          <p:nvPr/>
        </p:nvSpPr>
        <p:spPr>
          <a:xfrm>
            <a:off x="4711632" y="4713664"/>
            <a:ext cx="2377685" cy="1200329"/>
          </a:xfrm>
          <a:prstGeom prst="rect">
            <a:avLst/>
          </a:prstGeom>
        </p:spPr>
        <p:txBody>
          <a:bodyPr wrap="square">
            <a:spAutoFit/>
          </a:bodyPr>
          <a:lstStyle/>
          <a:p>
            <a:pPr>
              <a:lnSpc>
                <a:spcPct val="150000"/>
              </a:lnSpc>
            </a:pPr>
            <a:r>
              <a:rPr lang="zh-CN" altLang="en-US" sz="1200" b="1" dirty="0" smtClean="0">
                <a:solidFill>
                  <a:srgbClr val="FFFF00"/>
                </a:solidFill>
                <a:latin typeface="微软雅黑" panose="020B0503020204020204" pitchFamily="34" charset="-122"/>
                <a:ea typeface="微软雅黑" panose="020B0503020204020204" pitchFamily="34" charset="-122"/>
              </a:rPr>
              <a:t>天显</a:t>
            </a:r>
            <a:r>
              <a:rPr lang="en-US" altLang="zh-CN" sz="1200" b="1" dirty="0" smtClean="0">
                <a:solidFill>
                  <a:srgbClr val="FFFF00"/>
                </a:solidFill>
                <a:latin typeface="微软雅黑" panose="020B0503020204020204" pitchFamily="34" charset="-122"/>
                <a:ea typeface="微软雅黑" panose="020B0503020204020204" pitchFamily="34" charset="-122"/>
              </a:rPr>
              <a:t>-</a:t>
            </a:r>
            <a:r>
              <a:rPr lang="zh-CN" altLang="en-US" sz="1200" b="1" dirty="0" smtClean="0">
                <a:solidFill>
                  <a:srgbClr val="FFFF00"/>
                </a:solidFill>
                <a:latin typeface="微软雅黑" panose="020B0503020204020204" pitchFamily="34" charset="-122"/>
                <a:ea typeface="微软雅黑" panose="020B0503020204020204" pitchFamily="34" charset="-122"/>
              </a:rPr>
              <a:t>多目不拼接枪球快联动</a:t>
            </a:r>
            <a:endParaRPr lang="en-US" altLang="zh-CN" sz="1200" b="1" dirty="0" smtClean="0">
              <a:solidFill>
                <a:srgbClr val="FFFF00"/>
              </a:solidFill>
              <a:latin typeface="微软雅黑" panose="020B0503020204020204" pitchFamily="34" charset="-122"/>
              <a:ea typeface="微软雅黑" panose="020B0503020204020204" pitchFamily="34" charset="-122"/>
            </a:endParaRPr>
          </a:p>
          <a:p>
            <a:pPr>
              <a:lnSpc>
                <a:spcPct val="150000"/>
              </a:lnSpc>
            </a:pPr>
            <a:r>
              <a:rPr lang="en-US" altLang="zh-CN" sz="1200" dirty="0">
                <a:solidFill>
                  <a:schemeClr val="bg1"/>
                </a:solidFill>
                <a:latin typeface="微软雅黑" panose="020B0503020204020204" pitchFamily="34" charset="-122"/>
                <a:ea typeface="微软雅黑" panose="020B0503020204020204" pitchFamily="34" charset="-122"/>
              </a:rPr>
              <a:t>•</a:t>
            </a:r>
            <a:r>
              <a:rPr lang="zh-CN" altLang="en-US" sz="1200" dirty="0" smtClean="0">
                <a:solidFill>
                  <a:schemeClr val="bg1"/>
                </a:solidFill>
                <a:latin typeface="微软雅黑" panose="020B0503020204020204" pitchFamily="34" charset="-122"/>
                <a:ea typeface="微软雅黑" panose="020B0503020204020204" pitchFamily="34" charset="-122"/>
              </a:rPr>
              <a:t>支持</a:t>
            </a:r>
            <a:r>
              <a:rPr lang="en-US" altLang="zh-CN" sz="1200" dirty="0">
                <a:solidFill>
                  <a:schemeClr val="bg1"/>
                </a:solidFill>
                <a:latin typeface="微软雅黑" panose="020B0503020204020204" pitchFamily="34" charset="-122"/>
                <a:ea typeface="微软雅黑" panose="020B0503020204020204" pitchFamily="34" charset="-122"/>
              </a:rPr>
              <a:t>1+1</a:t>
            </a:r>
            <a:r>
              <a:rPr lang="zh-CN" altLang="en-US" sz="1200" dirty="0">
                <a:solidFill>
                  <a:schemeClr val="bg1"/>
                </a:solidFill>
                <a:latin typeface="微软雅黑" panose="020B0503020204020204" pitchFamily="34" charset="-122"/>
                <a:ea typeface="微软雅黑" panose="020B0503020204020204" pitchFamily="34" charset="-122"/>
              </a:rPr>
              <a:t>或</a:t>
            </a:r>
            <a:r>
              <a:rPr lang="en-US" altLang="zh-CN" sz="1200" dirty="0">
                <a:solidFill>
                  <a:schemeClr val="bg1"/>
                </a:solidFill>
                <a:latin typeface="微软雅黑" panose="020B0503020204020204" pitchFamily="34" charset="-122"/>
                <a:ea typeface="微软雅黑" panose="020B0503020204020204" pitchFamily="34" charset="-122"/>
              </a:rPr>
              <a:t>3+1</a:t>
            </a:r>
            <a:r>
              <a:rPr lang="zh-CN" altLang="en-US" sz="1200" dirty="0">
                <a:solidFill>
                  <a:schemeClr val="bg1"/>
                </a:solidFill>
                <a:latin typeface="微软雅黑" panose="020B0503020204020204" pitchFamily="34" charset="-122"/>
                <a:ea typeface="微软雅黑" panose="020B0503020204020204" pitchFamily="34" charset="-122"/>
              </a:rPr>
              <a:t>两种模式显示</a:t>
            </a:r>
          </a:p>
          <a:p>
            <a:pPr>
              <a:lnSpc>
                <a:spcPct val="150000"/>
              </a:lnSpc>
            </a:pPr>
            <a:r>
              <a:rPr lang="en-US" altLang="zh-CN" sz="1200" dirty="0">
                <a:solidFill>
                  <a:schemeClr val="bg1"/>
                </a:solidFill>
                <a:latin typeface="微软雅黑" panose="020B0503020204020204" pitchFamily="34" charset="-122"/>
                <a:ea typeface="微软雅黑" panose="020B0503020204020204" pitchFamily="34" charset="-122"/>
              </a:rPr>
              <a:t>• </a:t>
            </a:r>
            <a:r>
              <a:rPr lang="en-US" altLang="zh-CN" sz="1200" dirty="0" smtClean="0">
                <a:solidFill>
                  <a:schemeClr val="bg1"/>
                </a:solidFill>
                <a:latin typeface="微软雅黑" panose="020B0503020204020204" pitchFamily="34" charset="-122"/>
                <a:ea typeface="微软雅黑" panose="020B0503020204020204" pitchFamily="34" charset="-122"/>
              </a:rPr>
              <a:t>360</a:t>
            </a:r>
            <a:r>
              <a:rPr lang="en-US" altLang="zh-CN" sz="1200" dirty="0">
                <a:solidFill>
                  <a:schemeClr val="bg1"/>
                </a:solidFill>
                <a:latin typeface="微软雅黑" panose="020B0503020204020204" pitchFamily="34" charset="-122"/>
                <a:ea typeface="微软雅黑" panose="020B0503020204020204" pitchFamily="34" charset="-122"/>
              </a:rPr>
              <a:t>°</a:t>
            </a:r>
            <a:r>
              <a:rPr lang="zh-CN" altLang="en-US" sz="1200" dirty="0">
                <a:solidFill>
                  <a:schemeClr val="bg1"/>
                </a:solidFill>
                <a:latin typeface="微软雅黑" panose="020B0503020204020204" pitchFamily="34" charset="-122"/>
                <a:ea typeface="微软雅黑" panose="020B0503020204020204" pitchFamily="34" charset="-122"/>
              </a:rPr>
              <a:t>场景覆盖</a:t>
            </a:r>
          </a:p>
          <a:p>
            <a:pPr>
              <a:lnSpc>
                <a:spcPct val="150000"/>
              </a:lnSpc>
            </a:pPr>
            <a:r>
              <a:rPr lang="en-US" altLang="zh-CN" sz="1200" dirty="0">
                <a:solidFill>
                  <a:schemeClr val="bg1"/>
                </a:solidFill>
                <a:latin typeface="微软雅黑" panose="020B0503020204020204" pitchFamily="34" charset="-122"/>
                <a:ea typeface="微软雅黑" panose="020B0503020204020204" pitchFamily="34" charset="-122"/>
              </a:rPr>
              <a:t>• </a:t>
            </a:r>
            <a:r>
              <a:rPr lang="en-US" altLang="zh-CN" sz="1200" dirty="0" smtClean="0">
                <a:solidFill>
                  <a:schemeClr val="bg1"/>
                </a:solidFill>
                <a:latin typeface="微软雅黑" panose="020B0503020204020204" pitchFamily="34" charset="-122"/>
                <a:ea typeface="微软雅黑" panose="020B0503020204020204" pitchFamily="34" charset="-122"/>
              </a:rPr>
              <a:t>5</a:t>
            </a:r>
            <a:r>
              <a:rPr lang="zh-CN" altLang="en-US" sz="1200" dirty="0">
                <a:solidFill>
                  <a:schemeClr val="bg1"/>
                </a:solidFill>
                <a:latin typeface="微软雅黑" panose="020B0503020204020204" pitchFamily="34" charset="-122"/>
                <a:ea typeface="微软雅黑" panose="020B0503020204020204" pitchFamily="34" charset="-122"/>
              </a:rPr>
              <a:t>倍</a:t>
            </a:r>
            <a:r>
              <a:rPr lang="en-US" altLang="zh-CN" sz="1200" dirty="0">
                <a:solidFill>
                  <a:schemeClr val="bg1"/>
                </a:solidFill>
                <a:latin typeface="微软雅黑" panose="020B0503020204020204" pitchFamily="34" charset="-122"/>
                <a:ea typeface="微软雅黑" panose="020B0503020204020204" pitchFamily="34" charset="-122"/>
              </a:rPr>
              <a:t>PTZ</a:t>
            </a:r>
            <a:r>
              <a:rPr lang="zh-CN" altLang="en-US" sz="1200" dirty="0">
                <a:solidFill>
                  <a:schemeClr val="bg1"/>
                </a:solidFill>
                <a:latin typeface="微软雅黑" panose="020B0503020204020204" pitchFamily="34" charset="-122"/>
                <a:ea typeface="微软雅黑" panose="020B0503020204020204" pitchFamily="34" charset="-122"/>
              </a:rPr>
              <a:t>快速联动</a:t>
            </a:r>
          </a:p>
        </p:txBody>
      </p:sp>
      <p:pic>
        <p:nvPicPr>
          <p:cNvPr id="2" name="3+1视频素材 (1855)">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10"/>
          <a:stretch>
            <a:fillRect/>
          </a:stretch>
        </p:blipFill>
        <p:spPr>
          <a:xfrm>
            <a:off x="7429846" y="4044435"/>
            <a:ext cx="4405103" cy="2678582"/>
          </a:xfrm>
          <a:prstGeom prst="rect">
            <a:avLst/>
          </a:prstGeom>
        </p:spPr>
      </p:pic>
      <p:pic>
        <p:nvPicPr>
          <p:cNvPr id="34" name="Picture 2"/>
          <p:cNvPicPr>
            <a:picLocks noChangeAspect="1" noChangeArrowheads="1"/>
          </p:cNvPicPr>
          <p:nvPr/>
        </p:nvPicPr>
        <p:blipFill>
          <a:blip r:embed="rId11" cstate="print">
            <a:extLst>
              <a:ext uri="{BEBA8EAE-BF5A-486C-A8C5-ECC9F3942E4B}">
                <a14:imgProps xmlns:a14="http://schemas.microsoft.com/office/drawing/2010/main">
                  <a14:imgLayer r:embed="rId12">
                    <a14:imgEffect>
                      <a14:backgroundRemoval t="5948" b="100000" l="9783" r="89946"/>
                    </a14:imgEffect>
                  </a14:imgLayer>
                </a14:imgProps>
              </a:ext>
              <a:ext uri="{28A0092B-C50C-407E-A947-70E740481C1C}">
                <a14:useLocalDpi xmlns:a14="http://schemas.microsoft.com/office/drawing/2010/main" val="0"/>
              </a:ext>
            </a:extLst>
          </a:blip>
          <a:srcRect/>
          <a:stretch>
            <a:fillRect/>
          </a:stretch>
        </p:blipFill>
        <p:spPr bwMode="auto">
          <a:xfrm>
            <a:off x="6382640" y="4177017"/>
            <a:ext cx="1413353" cy="10331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6833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13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车辆管控</a:t>
            </a:r>
            <a:endParaRPr lang="en-US" altLang="zh-CN" sz="2400" kern="1600" dirty="0">
              <a:solidFill>
                <a:prstClr val="white"/>
              </a:solidFill>
              <a:latin typeface="微软雅黑" panose="020B0503020204020204" pitchFamily="34" charset="-122"/>
              <a:ea typeface="微软雅黑" panose="020B0503020204020204" pitchFamily="34" charset="-122"/>
            </a:endParaRPr>
          </a:p>
        </p:txBody>
      </p:sp>
      <p:sp>
        <p:nvSpPr>
          <p:cNvPr id="27" name="矩形 26"/>
          <p:cNvSpPr/>
          <p:nvPr/>
        </p:nvSpPr>
        <p:spPr>
          <a:xfrm>
            <a:off x="860356" y="1592305"/>
            <a:ext cx="2773680" cy="3942080"/>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351">
              <a:solidFill>
                <a:prstClr val="white"/>
              </a:solidFill>
              <a:latin typeface="微软雅黑" panose="020B0503020204020204" pitchFamily="34" charset="-122"/>
              <a:ea typeface="微软雅黑" panose="020B0503020204020204" pitchFamily="34" charset="-122"/>
            </a:endParaRPr>
          </a:p>
        </p:txBody>
      </p:sp>
      <p:pic>
        <p:nvPicPr>
          <p:cNvPr id="28" name="图片 27">
            <a:extLst>
              <a:ext uri="{FF2B5EF4-FFF2-40B4-BE49-F238E27FC236}">
                <a16:creationId xmlns:a16="http://schemas.microsoft.com/office/drawing/2014/main" id="{8CFC2602-24D0-40CC-99AA-72F9F6CE321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53383" y="1687092"/>
            <a:ext cx="2397071" cy="1159741"/>
          </a:xfrm>
          <a:prstGeom prst="rect">
            <a:avLst/>
          </a:prstGeom>
        </p:spPr>
      </p:pic>
      <p:pic>
        <p:nvPicPr>
          <p:cNvPr id="29" name="图片 28">
            <a:extLst>
              <a:ext uri="{FF2B5EF4-FFF2-40B4-BE49-F238E27FC236}">
                <a16:creationId xmlns:a16="http://schemas.microsoft.com/office/drawing/2014/main" id="{EDEF249F-B99C-4CB4-8409-FF88E43EDD2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r="30011"/>
          <a:stretch/>
        </p:blipFill>
        <p:spPr>
          <a:xfrm>
            <a:off x="1053383" y="2793452"/>
            <a:ext cx="2396716" cy="1311931"/>
          </a:xfrm>
          <a:prstGeom prst="rect">
            <a:avLst/>
          </a:prstGeom>
        </p:spPr>
      </p:pic>
      <p:pic>
        <p:nvPicPr>
          <p:cNvPr id="30" name="图片 29">
            <a:extLst>
              <a:ext uri="{FF2B5EF4-FFF2-40B4-BE49-F238E27FC236}">
                <a16:creationId xmlns:a16="http://schemas.microsoft.com/office/drawing/2014/main" id="{CC48089F-89D6-4451-804A-3AC0EB93BCE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r="35805"/>
          <a:stretch/>
        </p:blipFill>
        <p:spPr>
          <a:xfrm>
            <a:off x="1053737" y="3986252"/>
            <a:ext cx="2396716" cy="1382769"/>
          </a:xfrm>
          <a:prstGeom prst="rect">
            <a:avLst/>
          </a:prstGeom>
        </p:spPr>
      </p:pic>
      <p:sp>
        <p:nvSpPr>
          <p:cNvPr id="31" name="矩形 68"/>
          <p:cNvSpPr>
            <a:spLocks noChangeArrowheads="1"/>
          </p:cNvSpPr>
          <p:nvPr/>
        </p:nvSpPr>
        <p:spPr bwMode="auto">
          <a:xfrm>
            <a:off x="1006531" y="1102072"/>
            <a:ext cx="2490415" cy="400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21915" tIns="60957" rIns="121915" bIns="60957">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defTabSz="912813"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defTabSz="912813"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defTabSz="912813"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defTabSz="912813" eaLnBrk="0" fontAlgn="base" hangingPunct="0">
              <a:spcBef>
                <a:spcPct val="0"/>
              </a:spcBef>
              <a:spcAft>
                <a:spcPct val="0"/>
              </a:spcAft>
              <a:defRPr>
                <a:solidFill>
                  <a:schemeClr val="tx1"/>
                </a:solidFill>
                <a:latin typeface="Arial" pitchFamily="34" charset="0"/>
                <a:ea typeface="宋体" pitchFamily="2" charset="-122"/>
              </a:defRPr>
            </a:lvl9pPr>
          </a:lstStyle>
          <a:p>
            <a:pPr algn="ctr" defTabSz="1219110" eaLnBrk="1" hangingPunct="1">
              <a:lnSpc>
                <a:spcPct val="150000"/>
              </a:lnSpc>
            </a:pPr>
            <a:r>
              <a:rPr lang="en-US" altLang="zh-CN" sz="1200" dirty="0">
                <a:solidFill>
                  <a:prstClr val="white"/>
                </a:solidFill>
                <a:latin typeface="微软雅黑" pitchFamily="34" charset="-122"/>
                <a:ea typeface="微软雅黑" pitchFamily="34" charset="-122"/>
              </a:rPr>
              <a:t>1</a:t>
            </a:r>
            <a:r>
              <a:rPr lang="zh-CN" altLang="en-US" sz="1200" dirty="0">
                <a:solidFill>
                  <a:prstClr val="white"/>
                </a:solidFill>
                <a:latin typeface="微软雅黑" pitchFamily="34" charset="-122"/>
                <a:ea typeface="微软雅黑" pitchFamily="34" charset="-122"/>
              </a:rPr>
              <a:t>、出入口、禁停区域、重要道路</a:t>
            </a:r>
            <a:endParaRPr lang="en-US" altLang="zh-CN" sz="1200" dirty="0">
              <a:solidFill>
                <a:prstClr val="white"/>
              </a:solidFill>
              <a:latin typeface="微软雅黑" pitchFamily="34" charset="-122"/>
              <a:ea typeface="微软雅黑" pitchFamily="34" charset="-122"/>
            </a:endParaRPr>
          </a:p>
        </p:txBody>
      </p:sp>
      <p:pic>
        <p:nvPicPr>
          <p:cNvPr id="32" name="图片 31" descr="C:\Documents and Settings\10048\Application Data\Foxmail7\Temp-2388-20180903145944\Catch917B.jpg"/>
          <p:cNvPicPr>
            <a:picLocks noChangeAspect="1" noChangeArrowheads="1"/>
          </p:cNvPicPr>
          <p:nvPr/>
        </p:nvPicPr>
        <p:blipFill>
          <a:blip r:embed="rId7">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5098636" y="4708814"/>
            <a:ext cx="933736" cy="422100"/>
          </a:xfrm>
          <a:prstGeom prst="rect">
            <a:avLst/>
          </a:prstGeom>
          <a:noFill/>
          <a:extLst>
            <a:ext uri="{909E8E84-426E-40DD-AFC4-6F175D3DCCD1}">
              <a14:hiddenFill xmlns:a14="http://schemas.microsoft.com/office/drawing/2010/main">
                <a:solidFill>
                  <a:srgbClr val="FFFFFF"/>
                </a:solidFill>
              </a14:hiddenFill>
            </a:ext>
          </a:extLst>
        </p:spPr>
      </p:pic>
      <p:pic>
        <p:nvPicPr>
          <p:cNvPr id="34" name="图片 3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992017" y="1768381"/>
            <a:ext cx="1257299" cy="843713"/>
          </a:xfrm>
          <a:prstGeom prst="rect">
            <a:avLst/>
          </a:prstGeom>
        </p:spPr>
      </p:pic>
      <p:sp>
        <p:nvSpPr>
          <p:cNvPr id="35" name="矩形 34"/>
          <p:cNvSpPr/>
          <p:nvPr/>
        </p:nvSpPr>
        <p:spPr>
          <a:xfrm>
            <a:off x="4962101" y="2563162"/>
            <a:ext cx="1390313" cy="307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15" tIns="60957" rIns="121915" bIns="60957">
            <a:spAutoFit/>
          </a:bodyPr>
          <a:lstStyle/>
          <a:p>
            <a:pPr algn="ctr" defTabSz="1219110"/>
            <a:r>
              <a:rPr lang="zh-CN" altLang="en-US" sz="1200" dirty="0">
                <a:solidFill>
                  <a:prstClr val="white"/>
                </a:solidFill>
                <a:latin typeface="微软雅黑" panose="020B0503020204020204" pitchFamily="34" charset="-122"/>
                <a:ea typeface="微软雅黑" panose="020B0503020204020204" pitchFamily="34" charset="-122"/>
              </a:rPr>
              <a:t>行车道闸</a:t>
            </a:r>
          </a:p>
        </p:txBody>
      </p:sp>
      <p:pic>
        <p:nvPicPr>
          <p:cNvPr id="36" name="图片 35" descr="C:\Documents and Settings\10048\Application Data\Foxmail7\Temp-2388-20180903145944\Catch917B.jpg"/>
          <p:cNvPicPr>
            <a:picLocks noChangeAspect="1" noChangeArrowheads="1"/>
          </p:cNvPicPr>
          <p:nvPr/>
        </p:nvPicPr>
        <p:blipFill>
          <a:blip r:embed="rId7">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5103863" y="2846834"/>
            <a:ext cx="933736" cy="422100"/>
          </a:xfrm>
          <a:prstGeom prst="rect">
            <a:avLst/>
          </a:prstGeom>
          <a:noFill/>
          <a:extLst>
            <a:ext uri="{909E8E84-426E-40DD-AFC4-6F175D3DCCD1}">
              <a14:hiddenFill xmlns:a14="http://schemas.microsoft.com/office/drawing/2010/main">
                <a:solidFill>
                  <a:srgbClr val="FFFFFF"/>
                </a:solidFill>
              </a14:hiddenFill>
            </a:ext>
          </a:extLst>
        </p:spPr>
      </p:pic>
      <p:sp>
        <p:nvSpPr>
          <p:cNvPr id="37" name="矩形 36"/>
          <p:cNvSpPr/>
          <p:nvPr/>
        </p:nvSpPr>
        <p:spPr>
          <a:xfrm>
            <a:off x="4932258" y="3306379"/>
            <a:ext cx="1390313" cy="307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15" tIns="60957" rIns="121915" bIns="60957">
            <a:spAutoFit/>
          </a:bodyPr>
          <a:lstStyle/>
          <a:p>
            <a:pPr algn="ctr" defTabSz="1219110"/>
            <a:r>
              <a:rPr lang="zh-CN" altLang="en-US" sz="1200" dirty="0">
                <a:solidFill>
                  <a:prstClr val="white"/>
                </a:solidFill>
                <a:latin typeface="微软雅黑" panose="020B0503020204020204" pitchFamily="34" charset="-122"/>
                <a:ea typeface="微软雅黑" panose="020B0503020204020204" pitchFamily="34" charset="-122"/>
              </a:rPr>
              <a:t>出入口抓拍</a:t>
            </a:r>
          </a:p>
        </p:txBody>
      </p:sp>
      <p:sp>
        <p:nvSpPr>
          <p:cNvPr id="38" name="矩形 37"/>
          <p:cNvSpPr/>
          <p:nvPr/>
        </p:nvSpPr>
        <p:spPr>
          <a:xfrm>
            <a:off x="4875576" y="4420521"/>
            <a:ext cx="1390313" cy="307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15" tIns="60957" rIns="121915" bIns="60957">
            <a:spAutoFit/>
          </a:bodyPr>
          <a:lstStyle/>
          <a:p>
            <a:pPr algn="ctr" defTabSz="1219110"/>
            <a:r>
              <a:rPr lang="zh-CN" altLang="en-US" sz="1200" dirty="0">
                <a:solidFill>
                  <a:prstClr val="white"/>
                </a:solidFill>
                <a:latin typeface="微软雅黑" panose="020B0503020204020204" pitchFamily="34" charset="-122"/>
                <a:ea typeface="微软雅黑" panose="020B0503020204020204" pitchFamily="34" charset="-122"/>
              </a:rPr>
              <a:t>违停抓拍</a:t>
            </a:r>
          </a:p>
        </p:txBody>
      </p:sp>
      <p:sp>
        <p:nvSpPr>
          <p:cNvPr id="39" name="矩形 38"/>
          <p:cNvSpPr/>
          <p:nvPr/>
        </p:nvSpPr>
        <p:spPr>
          <a:xfrm>
            <a:off x="4914544" y="5140023"/>
            <a:ext cx="1390313" cy="307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15" tIns="60957" rIns="121915" bIns="60957">
            <a:spAutoFit/>
          </a:bodyPr>
          <a:lstStyle/>
          <a:p>
            <a:pPr algn="ctr" defTabSz="1219110"/>
            <a:r>
              <a:rPr lang="zh-CN" altLang="en-US" sz="1200" dirty="0">
                <a:solidFill>
                  <a:prstClr val="white"/>
                </a:solidFill>
                <a:latin typeface="微软雅黑" panose="020B0503020204020204" pitchFamily="34" charset="-122"/>
                <a:ea typeface="微软雅黑" panose="020B0503020204020204" pitchFamily="34" charset="-122"/>
              </a:rPr>
              <a:t>超速抓拍</a:t>
            </a:r>
          </a:p>
        </p:txBody>
      </p:sp>
      <p:sp>
        <p:nvSpPr>
          <p:cNvPr id="40" name="矩形 39"/>
          <p:cNvSpPr/>
          <p:nvPr/>
        </p:nvSpPr>
        <p:spPr>
          <a:xfrm>
            <a:off x="4721108" y="1592305"/>
            <a:ext cx="1813517" cy="3942080"/>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351">
              <a:solidFill>
                <a:prstClr val="white"/>
              </a:solidFill>
              <a:latin typeface="微软雅黑" panose="020B0503020204020204" pitchFamily="34" charset="-122"/>
              <a:ea typeface="微软雅黑" panose="020B0503020204020204" pitchFamily="34" charset="-122"/>
            </a:endParaRPr>
          </a:p>
        </p:txBody>
      </p:sp>
      <p:sp>
        <p:nvSpPr>
          <p:cNvPr id="41" name="矩形 68"/>
          <p:cNvSpPr>
            <a:spLocks noChangeArrowheads="1"/>
          </p:cNvSpPr>
          <p:nvPr/>
        </p:nvSpPr>
        <p:spPr bwMode="auto">
          <a:xfrm>
            <a:off x="5074702" y="1096500"/>
            <a:ext cx="1105421" cy="400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21915" tIns="60957" rIns="121915" bIns="60957">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defTabSz="912813"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defTabSz="912813"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defTabSz="912813"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defTabSz="912813" eaLnBrk="0" fontAlgn="base" hangingPunct="0">
              <a:spcBef>
                <a:spcPct val="0"/>
              </a:spcBef>
              <a:spcAft>
                <a:spcPct val="0"/>
              </a:spcAft>
              <a:defRPr>
                <a:solidFill>
                  <a:schemeClr val="tx1"/>
                </a:solidFill>
                <a:latin typeface="Arial" pitchFamily="34" charset="0"/>
                <a:ea typeface="宋体" pitchFamily="2" charset="-122"/>
              </a:defRPr>
            </a:lvl9pPr>
          </a:lstStyle>
          <a:p>
            <a:pPr algn="ctr" defTabSz="1219110" eaLnBrk="1" hangingPunct="1">
              <a:lnSpc>
                <a:spcPct val="150000"/>
              </a:lnSpc>
            </a:pPr>
            <a:r>
              <a:rPr lang="en-US" altLang="zh-CN" sz="1200" dirty="0">
                <a:solidFill>
                  <a:prstClr val="white"/>
                </a:solidFill>
                <a:latin typeface="微软雅黑" pitchFamily="34" charset="-122"/>
                <a:ea typeface="微软雅黑" pitchFamily="34" charset="-122"/>
              </a:rPr>
              <a:t>2</a:t>
            </a:r>
            <a:r>
              <a:rPr lang="zh-CN" altLang="en-US" sz="1200" dirty="0">
                <a:solidFill>
                  <a:prstClr val="white"/>
                </a:solidFill>
                <a:latin typeface="微软雅黑" pitchFamily="34" charset="-122"/>
                <a:ea typeface="微软雅黑" pitchFamily="34" charset="-122"/>
              </a:rPr>
              <a:t>、分层管控</a:t>
            </a:r>
            <a:endParaRPr lang="en-US" altLang="zh-CN" sz="1200" dirty="0">
              <a:solidFill>
                <a:prstClr val="white"/>
              </a:solidFill>
              <a:latin typeface="微软雅黑" pitchFamily="34" charset="-122"/>
              <a:ea typeface="微软雅黑" pitchFamily="34" charset="-122"/>
            </a:endParaRPr>
          </a:p>
        </p:txBody>
      </p:sp>
      <p:sp>
        <p:nvSpPr>
          <p:cNvPr id="42" name="矩形 41"/>
          <p:cNvSpPr/>
          <p:nvPr/>
        </p:nvSpPr>
        <p:spPr>
          <a:xfrm>
            <a:off x="7422982" y="1592305"/>
            <a:ext cx="3833525" cy="3942080"/>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351">
              <a:solidFill>
                <a:prstClr val="white"/>
              </a:solidFill>
              <a:latin typeface="微软雅黑" panose="020B0503020204020204" pitchFamily="34" charset="-122"/>
              <a:ea typeface="微软雅黑" panose="020B0503020204020204" pitchFamily="34" charset="-122"/>
            </a:endParaRPr>
          </a:p>
        </p:txBody>
      </p:sp>
      <p:sp>
        <p:nvSpPr>
          <p:cNvPr id="43" name="矩形 68"/>
          <p:cNvSpPr>
            <a:spLocks noChangeArrowheads="1"/>
          </p:cNvSpPr>
          <p:nvPr/>
        </p:nvSpPr>
        <p:spPr bwMode="auto">
          <a:xfrm>
            <a:off x="8737192" y="1096500"/>
            <a:ext cx="1105421" cy="400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21915" tIns="60957" rIns="121915" bIns="60957">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defTabSz="912813"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defTabSz="912813"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defTabSz="912813"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defTabSz="912813" eaLnBrk="0" fontAlgn="base" hangingPunct="0">
              <a:spcBef>
                <a:spcPct val="0"/>
              </a:spcBef>
              <a:spcAft>
                <a:spcPct val="0"/>
              </a:spcAft>
              <a:defRPr>
                <a:solidFill>
                  <a:schemeClr val="tx1"/>
                </a:solidFill>
                <a:latin typeface="Arial" pitchFamily="34" charset="0"/>
                <a:ea typeface="宋体" pitchFamily="2" charset="-122"/>
              </a:defRPr>
            </a:lvl9pPr>
          </a:lstStyle>
          <a:p>
            <a:pPr algn="ctr" defTabSz="1219110" eaLnBrk="1" hangingPunct="1">
              <a:lnSpc>
                <a:spcPct val="150000"/>
              </a:lnSpc>
            </a:pPr>
            <a:r>
              <a:rPr lang="en-US" altLang="zh-CN" sz="1200" dirty="0">
                <a:solidFill>
                  <a:prstClr val="white"/>
                </a:solidFill>
                <a:latin typeface="微软雅黑" pitchFamily="34" charset="-122"/>
                <a:ea typeface="微软雅黑" pitchFamily="34" charset="-122"/>
              </a:rPr>
              <a:t>3</a:t>
            </a:r>
            <a:r>
              <a:rPr lang="zh-CN" altLang="en-US" sz="1200" dirty="0">
                <a:solidFill>
                  <a:prstClr val="white"/>
                </a:solidFill>
                <a:latin typeface="微软雅黑" pitchFamily="34" charset="-122"/>
                <a:ea typeface="微软雅黑" pitchFamily="34" charset="-122"/>
              </a:rPr>
              <a:t>、业务闭环</a:t>
            </a:r>
            <a:endParaRPr lang="en-US" altLang="zh-CN" sz="1200" dirty="0">
              <a:solidFill>
                <a:prstClr val="white"/>
              </a:solidFill>
              <a:latin typeface="微软雅黑" pitchFamily="34" charset="-122"/>
              <a:ea typeface="微软雅黑" pitchFamily="34" charset="-122"/>
            </a:endParaRPr>
          </a:p>
        </p:txBody>
      </p:sp>
      <p:sp>
        <p:nvSpPr>
          <p:cNvPr id="44" name="下箭头 43"/>
          <p:cNvSpPr/>
          <p:nvPr/>
        </p:nvSpPr>
        <p:spPr>
          <a:xfrm rot="16200000">
            <a:off x="6636297" y="3082550"/>
            <a:ext cx="797948" cy="788407"/>
          </a:xfrm>
          <a:prstGeom prst="down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351">
              <a:solidFill>
                <a:prstClr val="white"/>
              </a:solidFill>
              <a:latin typeface="微软雅黑" panose="020B0503020204020204" pitchFamily="34" charset="-122"/>
              <a:ea typeface="微软雅黑" panose="020B0503020204020204" pitchFamily="34" charset="-122"/>
            </a:endParaRPr>
          </a:p>
        </p:txBody>
      </p:sp>
      <p:pic>
        <p:nvPicPr>
          <p:cNvPr id="45" name="Picture 3"/>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375773" y="1984269"/>
            <a:ext cx="1920811" cy="8569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6" name="Picture 2" descr="E:\日常工作\工作安排\PPT\PPT素材\学校\校园乱停车.jpg">
            <a:extLst>
              <a:ext uri="{FF2B5EF4-FFF2-40B4-BE49-F238E27FC236}">
                <a16:creationId xmlns:a16="http://schemas.microsoft.com/office/drawing/2014/main" id="{040C95B4-F0D3-48B9-A24B-34678D423112}"/>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533353" y="3973527"/>
            <a:ext cx="1728257" cy="961757"/>
          </a:xfrm>
          <a:prstGeom prst="roundRect">
            <a:avLst>
              <a:gd name="adj" fmla="val 8594"/>
            </a:avLst>
          </a:prstGeom>
          <a:solidFill>
            <a:srgbClr val="FFFFFF">
              <a:shade val="85000"/>
            </a:srgbClr>
          </a:solidFill>
          <a:ln>
            <a:noFill/>
          </a:ln>
          <a:effectLst/>
        </p:spPr>
      </p:pic>
      <p:pic>
        <p:nvPicPr>
          <p:cNvPr id="47" name="图片 46">
            <a:extLst>
              <a:ext uri="{FF2B5EF4-FFF2-40B4-BE49-F238E27FC236}">
                <a16:creationId xmlns:a16="http://schemas.microsoft.com/office/drawing/2014/main" id="{8E81C7FF-9A5F-40F9-B9BF-7DFCAEEE931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400291" y="3276306"/>
            <a:ext cx="1756533" cy="928167"/>
          </a:xfrm>
          <a:prstGeom prst="roundRect">
            <a:avLst>
              <a:gd name="adj" fmla="val 8594"/>
            </a:avLst>
          </a:prstGeom>
          <a:solidFill>
            <a:srgbClr val="FFFFFF">
              <a:shade val="85000"/>
            </a:srgbClr>
          </a:solidFill>
          <a:ln>
            <a:noFill/>
          </a:ln>
          <a:effectLst/>
        </p:spPr>
      </p:pic>
      <p:sp>
        <p:nvSpPr>
          <p:cNvPr id="48" name="右弧形箭头 47"/>
          <p:cNvSpPr/>
          <p:nvPr/>
        </p:nvSpPr>
        <p:spPr>
          <a:xfrm rot="12531646">
            <a:off x="7551939" y="2404884"/>
            <a:ext cx="557903" cy="1432897"/>
          </a:xfrm>
          <a:prstGeom prst="curvedLeftArrow">
            <a:avLst>
              <a:gd name="adj1" fmla="val 25000"/>
              <a:gd name="adj2" fmla="val 50000"/>
              <a:gd name="adj3" fmla="val 2923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351">
              <a:solidFill>
                <a:prstClr val="white"/>
              </a:solidFill>
              <a:latin typeface="微软雅黑" panose="020B0503020204020204" pitchFamily="34" charset="-122"/>
              <a:ea typeface="微软雅黑" panose="020B0503020204020204" pitchFamily="34" charset="-122"/>
            </a:endParaRPr>
          </a:p>
        </p:txBody>
      </p:sp>
      <p:sp>
        <p:nvSpPr>
          <p:cNvPr id="49" name="右弧形箭头 48"/>
          <p:cNvSpPr/>
          <p:nvPr/>
        </p:nvSpPr>
        <p:spPr>
          <a:xfrm rot="11162025" flipH="1">
            <a:off x="10286791" y="2258806"/>
            <a:ext cx="466723" cy="1013743"/>
          </a:xfrm>
          <a:prstGeom prst="curvedLeft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351">
              <a:solidFill>
                <a:prstClr val="white"/>
              </a:solidFill>
              <a:latin typeface="微软雅黑" panose="020B0503020204020204" pitchFamily="34" charset="-122"/>
              <a:ea typeface="微软雅黑" panose="020B0503020204020204" pitchFamily="34" charset="-122"/>
            </a:endParaRPr>
          </a:p>
        </p:txBody>
      </p:sp>
      <p:sp>
        <p:nvSpPr>
          <p:cNvPr id="50" name="矩形 49"/>
          <p:cNvSpPr/>
          <p:nvPr/>
        </p:nvSpPr>
        <p:spPr>
          <a:xfrm>
            <a:off x="8459140" y="2793453"/>
            <a:ext cx="1390313" cy="307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15" tIns="60957" rIns="121915" bIns="60957">
            <a:spAutoFit/>
          </a:bodyPr>
          <a:lstStyle/>
          <a:p>
            <a:pPr algn="ctr" defTabSz="1219110"/>
            <a:r>
              <a:rPr lang="zh-CN" altLang="en-US" sz="1200" dirty="0">
                <a:solidFill>
                  <a:prstClr val="white"/>
                </a:solidFill>
                <a:latin typeface="微软雅黑" panose="020B0503020204020204" pitchFamily="34" charset="-122"/>
                <a:ea typeface="微软雅黑" panose="020B0503020204020204" pitchFamily="34" charset="-122"/>
              </a:rPr>
              <a:t>出入口管控</a:t>
            </a:r>
          </a:p>
        </p:txBody>
      </p:sp>
      <p:sp>
        <p:nvSpPr>
          <p:cNvPr id="51" name="矩形 50"/>
          <p:cNvSpPr/>
          <p:nvPr/>
        </p:nvSpPr>
        <p:spPr>
          <a:xfrm>
            <a:off x="7702324" y="4974909"/>
            <a:ext cx="1390313" cy="307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15" tIns="60957" rIns="121915" bIns="60957">
            <a:spAutoFit/>
          </a:bodyPr>
          <a:lstStyle/>
          <a:p>
            <a:pPr algn="ctr" defTabSz="1219110"/>
            <a:r>
              <a:rPr lang="zh-CN" altLang="en-US" sz="1200" dirty="0">
                <a:solidFill>
                  <a:prstClr val="white"/>
                </a:solidFill>
                <a:latin typeface="微软雅黑" panose="020B0503020204020204" pitchFamily="34" charset="-122"/>
                <a:ea typeface="微软雅黑" panose="020B0503020204020204" pitchFamily="34" charset="-122"/>
              </a:rPr>
              <a:t>违停抓拍</a:t>
            </a:r>
          </a:p>
        </p:txBody>
      </p:sp>
      <p:sp>
        <p:nvSpPr>
          <p:cNvPr id="52" name="矩形 51"/>
          <p:cNvSpPr/>
          <p:nvPr/>
        </p:nvSpPr>
        <p:spPr>
          <a:xfrm>
            <a:off x="9728313" y="4230507"/>
            <a:ext cx="1390313" cy="307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15" tIns="60957" rIns="121915" bIns="60957">
            <a:spAutoFit/>
          </a:bodyPr>
          <a:lstStyle/>
          <a:p>
            <a:pPr algn="ctr" defTabSz="1219110"/>
            <a:r>
              <a:rPr lang="zh-CN" altLang="en-US" sz="1200" dirty="0">
                <a:solidFill>
                  <a:prstClr val="white"/>
                </a:solidFill>
                <a:latin typeface="微软雅黑" panose="020B0503020204020204" pitchFamily="34" charset="-122"/>
                <a:ea typeface="微软雅黑" panose="020B0503020204020204" pitchFamily="34" charset="-122"/>
              </a:rPr>
              <a:t>超速抓拍</a:t>
            </a:r>
          </a:p>
        </p:txBody>
      </p:sp>
      <p:sp>
        <p:nvSpPr>
          <p:cNvPr id="54" name="矩形 53"/>
          <p:cNvSpPr/>
          <p:nvPr/>
        </p:nvSpPr>
        <p:spPr>
          <a:xfrm>
            <a:off x="8043553" y="3443619"/>
            <a:ext cx="1390313" cy="307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15" tIns="60957" rIns="121915" bIns="60957">
            <a:spAutoFit/>
          </a:bodyPr>
          <a:lstStyle/>
          <a:p>
            <a:pPr algn="ctr" defTabSz="1219110"/>
            <a:r>
              <a:rPr lang="zh-CN" altLang="en-US" sz="1200" dirty="0">
                <a:solidFill>
                  <a:prstClr val="white"/>
                </a:solidFill>
                <a:latin typeface="微软雅黑" panose="020B0503020204020204" pitchFamily="34" charset="-122"/>
                <a:ea typeface="微软雅黑" panose="020B0503020204020204" pitchFamily="34" charset="-122"/>
              </a:rPr>
              <a:t>业务闭环</a:t>
            </a:r>
          </a:p>
        </p:txBody>
      </p:sp>
      <p:sp>
        <p:nvSpPr>
          <p:cNvPr id="55" name="矩形 54"/>
          <p:cNvSpPr/>
          <p:nvPr/>
        </p:nvSpPr>
        <p:spPr>
          <a:xfrm>
            <a:off x="7599614" y="5747033"/>
            <a:ext cx="1915909" cy="300210"/>
          </a:xfrm>
          <a:prstGeom prst="rect">
            <a:avLst/>
          </a:prstGeom>
        </p:spPr>
        <p:txBody>
          <a:bodyPr wrap="none">
            <a:spAutoFit/>
          </a:bodyPr>
          <a:lstStyle/>
          <a:p>
            <a:pPr defTabSz="1219110"/>
            <a:r>
              <a:rPr lang="en-US" altLang="zh-CN" sz="1351" dirty="0">
                <a:solidFill>
                  <a:prstClr val="white"/>
                </a:solidFill>
                <a:latin typeface="微软雅黑" panose="020B0503020204020204" pitchFamily="34" charset="-122"/>
                <a:ea typeface="微软雅黑" panose="020B0503020204020204" pitchFamily="34" charset="-122"/>
                <a:cs typeface="Microsoft YaHei" charset="0"/>
              </a:rPr>
              <a:t>“</a:t>
            </a:r>
            <a:r>
              <a:rPr lang="zh-CN" altLang="en-US" sz="1351" dirty="0">
                <a:solidFill>
                  <a:prstClr val="white"/>
                </a:solidFill>
                <a:latin typeface="微软雅黑" panose="020B0503020204020204" pitchFamily="34" charset="-122"/>
                <a:ea typeface="微软雅黑" panose="020B0503020204020204" pitchFamily="34" charset="-122"/>
                <a:cs typeface="Microsoft YaHei" charset="0"/>
              </a:rPr>
              <a:t>三大顽疾”逐步根除</a:t>
            </a:r>
            <a:endParaRPr lang="en-US" altLang="zh-CN" sz="1351" dirty="0">
              <a:solidFill>
                <a:prstClr val="white"/>
              </a:solidFill>
              <a:latin typeface="微软雅黑" panose="020B0503020204020204" pitchFamily="34" charset="-122"/>
              <a:ea typeface="微软雅黑" panose="020B0503020204020204" pitchFamily="34" charset="-122"/>
              <a:cs typeface="Microsoft YaHei" charset="0"/>
            </a:endParaRPr>
          </a:p>
        </p:txBody>
      </p:sp>
      <p:cxnSp>
        <p:nvCxnSpPr>
          <p:cNvPr id="56" name="直接连接符 55"/>
          <p:cNvCxnSpPr/>
          <p:nvPr/>
        </p:nvCxnSpPr>
        <p:spPr>
          <a:xfrm flipH="1">
            <a:off x="695488" y="5991511"/>
            <a:ext cx="3600000"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57" name="Freeform 6"/>
          <p:cNvSpPr>
            <a:spLocks/>
          </p:cNvSpPr>
          <p:nvPr/>
        </p:nvSpPr>
        <p:spPr bwMode="auto">
          <a:xfrm>
            <a:off x="695491" y="5653064"/>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33"/>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sp>
        <p:nvSpPr>
          <p:cNvPr id="58" name="下箭头 57"/>
          <p:cNvSpPr/>
          <p:nvPr/>
        </p:nvSpPr>
        <p:spPr>
          <a:xfrm rot="16200000">
            <a:off x="3828730" y="3032473"/>
            <a:ext cx="797948" cy="888560"/>
          </a:xfrm>
          <a:prstGeom prst="down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351">
              <a:solidFill>
                <a:prstClr val="white"/>
              </a:solidFill>
              <a:latin typeface="微软雅黑" panose="020B0503020204020204" pitchFamily="34" charset="-122"/>
              <a:ea typeface="微软雅黑" panose="020B0503020204020204" pitchFamily="34" charset="-122"/>
            </a:endParaRPr>
          </a:p>
        </p:txBody>
      </p:sp>
      <p:sp>
        <p:nvSpPr>
          <p:cNvPr id="59" name="矩形 82"/>
          <p:cNvSpPr>
            <a:spLocks noChangeArrowheads="1"/>
          </p:cNvSpPr>
          <p:nvPr/>
        </p:nvSpPr>
        <p:spPr bwMode="auto">
          <a:xfrm>
            <a:off x="949247" y="5953306"/>
            <a:ext cx="5468599" cy="738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15" tIns="60957" rIns="121915" bIns="60957">
            <a:spAutoFit/>
          </a:bodyPr>
          <a:lstStyle>
            <a:lvl1pPr marL="169863" indent="-169863"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defTabSz="912813"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defTabSz="912813"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defTabSz="912813"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defTabSz="912813" eaLnBrk="0" fontAlgn="base" hangingPunct="0">
              <a:spcBef>
                <a:spcPct val="0"/>
              </a:spcBef>
              <a:spcAft>
                <a:spcPct val="0"/>
              </a:spcAft>
              <a:defRPr>
                <a:solidFill>
                  <a:schemeClr val="tx1"/>
                </a:solidFill>
                <a:latin typeface="Arial" pitchFamily="34" charset="0"/>
                <a:ea typeface="宋体" pitchFamily="2" charset="-122"/>
              </a:defRPr>
            </a:lvl9pPr>
          </a:lstStyle>
          <a:p>
            <a:pPr marL="228589" indent="-228589" defTabSz="1219110" eaLnBrk="1" hangingPunct="1">
              <a:lnSpc>
                <a:spcPct val="150000"/>
              </a:lnSpc>
              <a:buFont typeface="Wingdings" panose="05000000000000000000" pitchFamily="2" charset="2"/>
              <a:buChar char="Ø"/>
            </a:pPr>
            <a:r>
              <a:rPr lang="zh-CN" altLang="en-US" sz="1333" dirty="0">
                <a:solidFill>
                  <a:prstClr val="white"/>
                </a:solidFill>
                <a:latin typeface="微软雅黑" pitchFamily="34" charset="-122"/>
                <a:ea typeface="微软雅黑" pitchFamily="34" charset="-122"/>
              </a:rPr>
              <a:t>分层管理：校内外车辆分层管理，超速、违停现场抓拍显示；</a:t>
            </a:r>
            <a:endParaRPr lang="en-US" altLang="zh-CN" sz="1333" dirty="0">
              <a:solidFill>
                <a:prstClr val="white"/>
              </a:solidFill>
              <a:latin typeface="微软雅黑" pitchFamily="34" charset="-122"/>
              <a:ea typeface="微软雅黑" pitchFamily="34" charset="-122"/>
            </a:endParaRPr>
          </a:p>
          <a:p>
            <a:pPr marL="228589" indent="-228589" defTabSz="1219110" eaLnBrk="1" hangingPunct="1">
              <a:lnSpc>
                <a:spcPct val="150000"/>
              </a:lnSpc>
              <a:buFont typeface="Wingdings" panose="05000000000000000000" pitchFamily="2" charset="2"/>
              <a:buChar char="Ø"/>
            </a:pPr>
            <a:r>
              <a:rPr lang="zh-CN" altLang="en-US" sz="1333" dirty="0">
                <a:solidFill>
                  <a:prstClr val="white"/>
                </a:solidFill>
                <a:latin typeface="微软雅黑" pitchFamily="34" charset="-122"/>
                <a:ea typeface="微软雅黑" pitchFamily="34" charset="-122"/>
              </a:rPr>
              <a:t>闭环处理：校内外违章车辆联动出入口管控形成有效闭环；</a:t>
            </a:r>
            <a:endParaRPr lang="en-US" altLang="zh-CN" sz="1333" dirty="0">
              <a:solidFill>
                <a:prstClr val="white"/>
              </a:solidFill>
              <a:latin typeface="微软雅黑" pitchFamily="34" charset="-122"/>
              <a:ea typeface="微软雅黑" pitchFamily="34" charset="-122"/>
            </a:endParaRPr>
          </a:p>
        </p:txBody>
      </p:sp>
      <p:sp>
        <p:nvSpPr>
          <p:cNvPr id="2" name="椭圆 1"/>
          <p:cNvSpPr/>
          <p:nvPr/>
        </p:nvSpPr>
        <p:spPr>
          <a:xfrm>
            <a:off x="8341410" y="3443620"/>
            <a:ext cx="778521" cy="296769"/>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pic>
        <p:nvPicPr>
          <p:cNvPr id="3" name="图片 2"/>
          <p:cNvPicPr>
            <a:picLocks noChangeAspect="1"/>
          </p:cNvPicPr>
          <p:nvPr/>
        </p:nvPicPr>
        <p:blipFill>
          <a:blip r:embed="rId1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27915" y="3612496"/>
            <a:ext cx="566691" cy="901829"/>
          </a:xfrm>
          <a:prstGeom prst="rect">
            <a:avLst/>
          </a:prstGeom>
        </p:spPr>
      </p:pic>
    </p:spTree>
    <p:extLst>
      <p:ext uri="{BB962C8B-B14F-4D97-AF65-F5344CB8AC3E}">
        <p14:creationId xmlns:p14="http://schemas.microsoft.com/office/powerpoint/2010/main" val="217792811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一键报警</a:t>
            </a:r>
            <a:endParaRPr lang="en-US" altLang="zh-CN" sz="2400" kern="1600" dirty="0">
              <a:solidFill>
                <a:prstClr val="white"/>
              </a:solidFill>
              <a:latin typeface="微软雅黑" panose="020B0503020204020204" pitchFamily="34" charset="-122"/>
              <a:ea typeface="微软雅黑" panose="020B0503020204020204" pitchFamily="34" charset="-122"/>
            </a:endParaRPr>
          </a:p>
        </p:txBody>
      </p:sp>
      <p:grpSp>
        <p:nvGrpSpPr>
          <p:cNvPr id="2" name="组合 1"/>
          <p:cNvGrpSpPr/>
          <p:nvPr/>
        </p:nvGrpSpPr>
        <p:grpSpPr>
          <a:xfrm>
            <a:off x="527382" y="1277240"/>
            <a:ext cx="3780000" cy="1800000"/>
            <a:chOff x="355435" y="1131590"/>
            <a:chExt cx="3807022" cy="2592288"/>
          </a:xfrm>
        </p:grpSpPr>
        <p:pic>
          <p:nvPicPr>
            <p:cNvPr id="28" name="图片 2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5435" y="1131590"/>
              <a:ext cx="3807022" cy="2592288"/>
            </a:xfrm>
            <a:prstGeom prst="rect">
              <a:avLst/>
            </a:prstGeom>
            <a:ln>
              <a:noFill/>
            </a:ln>
            <a:effectLst>
              <a:outerShdw blurRad="292100" dist="139700" dir="2700000" algn="tl" rotWithShape="0">
                <a:srgbClr val="333333">
                  <a:alpha val="65000"/>
                </a:srgbClr>
              </a:outerShdw>
            </a:effectLst>
          </p:spPr>
        </p:pic>
        <p:grpSp>
          <p:nvGrpSpPr>
            <p:cNvPr id="29" name="组合 28"/>
            <p:cNvGrpSpPr/>
            <p:nvPr/>
          </p:nvGrpSpPr>
          <p:grpSpPr>
            <a:xfrm>
              <a:off x="1835696" y="2211710"/>
              <a:ext cx="2326761" cy="1512168"/>
              <a:chOff x="2577168" y="1441436"/>
              <a:chExt cx="1723168" cy="1148514"/>
            </a:xfrm>
          </p:grpSpPr>
          <p:pic>
            <p:nvPicPr>
              <p:cNvPr id="30" name="Picture 6" descr="http://ww4.sinaimg.cn/mw690/655eee23gw1fao6ojknk0j20hs0npgn0.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77168" y="1441436"/>
                <a:ext cx="935451" cy="1148514"/>
              </a:xfrm>
              <a:prstGeom prst="rect">
                <a:avLst/>
              </a:prstGeom>
              <a:ln>
                <a:noFill/>
              </a:ln>
              <a:effectLst>
                <a:outerShdw blurRad="292100" dist="139700" dir="2700000" algn="tl" rotWithShape="0">
                  <a:srgbClr val="333333">
                    <a:alpha val="65000"/>
                  </a:srgbClr>
                </a:outerShdw>
              </a:effectLst>
            </p:spPr>
          </p:pic>
          <p:pic>
            <p:nvPicPr>
              <p:cNvPr id="31" name="Picture 4" descr="http://ww1.sinaimg.cn/mw690/655eee23gw1fao6ojswslj20hs0olgnx.jpg"/>
              <p:cNvPicPr/>
              <p:nvPr/>
            </p:nvPicPr>
            <p:blipFill rotWithShape="1">
              <a:blip r:embed="rId6" cstate="print">
                <a:extLst>
                  <a:ext uri="{28A0092B-C50C-407E-A947-70E740481C1C}">
                    <a14:useLocalDpi xmlns:a14="http://schemas.microsoft.com/office/drawing/2010/main" val="0"/>
                  </a:ext>
                </a:extLst>
              </a:blip>
              <a:srcRect/>
              <a:stretch/>
            </p:blipFill>
            <p:spPr bwMode="auto">
              <a:xfrm>
                <a:off x="3507799" y="1450533"/>
                <a:ext cx="792537" cy="1139417"/>
              </a:xfrm>
              <a:prstGeom prst="rect">
                <a:avLst/>
              </a:prstGeom>
              <a:ln>
                <a:noFill/>
              </a:ln>
              <a:effectLst>
                <a:outerShdw blurRad="292100" dist="139700" dir="2700000" algn="tl" rotWithShape="0">
                  <a:srgbClr val="333333">
                    <a:alpha val="65000"/>
                  </a:srgbClr>
                </a:outerShdw>
              </a:effectLst>
            </p:spPr>
          </p:pic>
        </p:grpSp>
      </p:grpSp>
      <p:sp>
        <p:nvSpPr>
          <p:cNvPr id="33" name="矩形 32"/>
          <p:cNvSpPr/>
          <p:nvPr/>
        </p:nvSpPr>
        <p:spPr>
          <a:xfrm>
            <a:off x="474074" y="4518326"/>
            <a:ext cx="4026208" cy="1985159"/>
          </a:xfrm>
          <a:prstGeom prst="rect">
            <a:avLst/>
          </a:prstGeom>
        </p:spPr>
        <p:txBody>
          <a:bodyPr wrap="square">
            <a:spAutoFit/>
          </a:bodyPr>
          <a:lstStyle/>
          <a:p>
            <a:pPr marL="380990" indent="-380990" defTabSz="912791" eaLnBrk="0" fontAlgn="base" hangingPunct="0">
              <a:lnSpc>
                <a:spcPct val="150000"/>
              </a:lnSpc>
              <a:spcBef>
                <a:spcPct val="0"/>
              </a:spcBef>
              <a:spcAft>
                <a:spcPct val="0"/>
              </a:spcAft>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多功能紧急报警</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35000"/>
              </a:lnSpc>
            </a:pPr>
            <a:r>
              <a:rPr lang="zh-CN" altLang="en-US" sz="1200" dirty="0">
                <a:solidFill>
                  <a:prstClr val="white"/>
                </a:solidFill>
                <a:latin typeface="Calibri" panose="020F0502020204030204"/>
                <a:ea typeface="等线" panose="02010600030101010101" pitchFamily="2" charset="-122"/>
              </a:rPr>
              <a:t>可实现校门卫室、警务室、校内重要通道随处紧急时间报警，及时将现场警情上报管理中心；</a:t>
            </a:r>
            <a:endParaRPr lang="en-US" altLang="zh-CN" sz="1200" dirty="0">
              <a:solidFill>
                <a:prstClr val="white"/>
              </a:solidFill>
              <a:latin typeface="Calibri" panose="020F0502020204030204"/>
              <a:ea typeface="等线" panose="02010600030101010101" pitchFamily="2" charset="-122"/>
            </a:endParaRPr>
          </a:p>
          <a:p>
            <a:pPr marL="380990" indent="-380990" defTabSz="912791" eaLnBrk="0" fontAlgn="base" hangingPunct="0">
              <a:lnSpc>
                <a:spcPct val="150000"/>
              </a:lnSpc>
              <a:spcBef>
                <a:spcPct val="0"/>
              </a:spcBef>
              <a:spcAft>
                <a:spcPct val="0"/>
              </a:spcAft>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多角度视频监控</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35000"/>
              </a:lnSpc>
            </a:pPr>
            <a:r>
              <a:rPr lang="zh-CN" altLang="en-US" sz="1200" dirty="0">
                <a:solidFill>
                  <a:prstClr val="white"/>
                </a:solidFill>
                <a:latin typeface="Calibri" panose="020F0502020204030204"/>
                <a:ea typeface="等线" panose="02010600030101010101" pitchFamily="2" charset="-122"/>
              </a:rPr>
              <a:t>报警柱可外挂监控摄像机，多角度对事故现场实时视频进行监控；当入侵报警或一键报警发生时，可实时联动附近摄像机展现现场情况</a:t>
            </a:r>
          </a:p>
        </p:txBody>
      </p:sp>
      <p:sp>
        <p:nvSpPr>
          <p:cNvPr id="34" name="矩形 33"/>
          <p:cNvSpPr/>
          <p:nvPr/>
        </p:nvSpPr>
        <p:spPr>
          <a:xfrm>
            <a:off x="463454" y="3201538"/>
            <a:ext cx="4036827" cy="890693"/>
          </a:xfrm>
          <a:prstGeom prst="rect">
            <a:avLst/>
          </a:prstGeom>
        </p:spPr>
        <p:txBody>
          <a:bodyPr wrap="square">
            <a:spAutoFit/>
          </a:bodyPr>
          <a:lstStyle/>
          <a:p>
            <a:pPr defTabSz="912791" eaLnBrk="0" fontAlgn="base" hangingPunct="0">
              <a:lnSpc>
                <a:spcPct val="150000"/>
              </a:lnSpc>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在校内设置校园报警点，突发事件时，学生可就近在校园报警点第一时间直接同校园安全监控中心进行联络，监控中迅速锁定受害者目标，并对受害学生附近环境进行</a:t>
            </a:r>
            <a:r>
              <a:rPr lang="zh-CN" altLang="en-US" sz="1200" dirty="0" smtClean="0">
                <a:solidFill>
                  <a:prstClr val="white"/>
                </a:solidFill>
                <a:latin typeface="微软雅黑" panose="020B0503020204020204" pitchFamily="34" charset="-122"/>
                <a:ea typeface="微软雅黑" panose="020B0503020204020204" pitchFamily="34" charset="-122"/>
              </a:rPr>
              <a:t>监控</a:t>
            </a:r>
            <a:endParaRPr lang="zh-CN" altLang="en-US" sz="1200" dirty="0">
              <a:solidFill>
                <a:prstClr val="white"/>
              </a:solidFill>
              <a:latin typeface="微软雅黑" panose="020B0503020204020204" pitchFamily="34" charset="-122"/>
              <a:ea typeface="微软雅黑" panose="020B0503020204020204" pitchFamily="34" charset="-122"/>
            </a:endParaRPr>
          </a:p>
        </p:txBody>
      </p:sp>
      <p:cxnSp>
        <p:nvCxnSpPr>
          <p:cNvPr id="36" name="直接连接符 35"/>
          <p:cNvCxnSpPr/>
          <p:nvPr/>
        </p:nvCxnSpPr>
        <p:spPr>
          <a:xfrm flipH="1">
            <a:off x="628245" y="4504116"/>
            <a:ext cx="3679137"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37" name="Freeform 6"/>
          <p:cNvSpPr>
            <a:spLocks/>
          </p:cNvSpPr>
          <p:nvPr/>
        </p:nvSpPr>
        <p:spPr bwMode="auto">
          <a:xfrm>
            <a:off x="463455" y="4161481"/>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pic>
        <p:nvPicPr>
          <p:cNvPr id="7" name="图片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888741" y="1259195"/>
            <a:ext cx="6718411" cy="5326571"/>
          </a:xfrm>
          <a:prstGeom prst="rect">
            <a:avLst/>
          </a:prstGeom>
        </p:spPr>
      </p:pic>
    </p:spTree>
    <p:extLst>
      <p:ext uri="{BB962C8B-B14F-4D97-AF65-F5344CB8AC3E}">
        <p14:creationId xmlns:p14="http://schemas.microsoft.com/office/powerpoint/2010/main" val="20615979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多功能报警测速一体化装置</a:t>
            </a:r>
            <a:endParaRPr lang="en-US" altLang="zh-CN" sz="2400" kern="1600" dirty="0">
              <a:solidFill>
                <a:prstClr val="white"/>
              </a:solidFill>
              <a:latin typeface="微软雅黑" panose="020B0503020204020204" pitchFamily="34" charset="-122"/>
              <a:ea typeface="微软雅黑" panose="020B0503020204020204" pitchFamily="34" charset="-122"/>
            </a:endParaRPr>
          </a:p>
        </p:txBody>
      </p:sp>
      <p:sp>
        <p:nvSpPr>
          <p:cNvPr id="40" name="MH_Other_1"/>
          <p:cNvSpPr/>
          <p:nvPr>
            <p:custDataLst>
              <p:tags r:id="rId2"/>
            </p:custDataLst>
          </p:nvPr>
        </p:nvSpPr>
        <p:spPr>
          <a:xfrm>
            <a:off x="3449035" y="1565714"/>
            <a:ext cx="134940" cy="4882341"/>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a:solidFill>
                <a:prstClr val="white">
                  <a:lumMod val="50000"/>
                </a:prstClr>
              </a:solidFill>
              <a:latin typeface="Calibri" panose="020F0502020204030204"/>
              <a:ea typeface="等线" panose="02010600030101010101" pitchFamily="2" charset="-122"/>
            </a:endParaRPr>
          </a:p>
        </p:txBody>
      </p:sp>
      <p:cxnSp>
        <p:nvCxnSpPr>
          <p:cNvPr id="41" name="MH_Other_2"/>
          <p:cNvCxnSpPr>
            <a:stCxn id="42" idx="6"/>
          </p:cNvCxnSpPr>
          <p:nvPr>
            <p:custDataLst>
              <p:tags r:id="rId3"/>
            </p:custDataLst>
          </p:nvPr>
        </p:nvCxnSpPr>
        <p:spPr>
          <a:xfrm>
            <a:off x="3596674" y="1818126"/>
            <a:ext cx="446087" cy="149225"/>
          </a:xfrm>
          <a:prstGeom prst="line">
            <a:avLst/>
          </a:prstGeom>
          <a:ln w="2857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42" name="MH_Other_3"/>
          <p:cNvSpPr/>
          <p:nvPr>
            <p:custDataLst>
              <p:tags r:id="rId4"/>
            </p:custDataLst>
          </p:nvPr>
        </p:nvSpPr>
        <p:spPr>
          <a:xfrm>
            <a:off x="3461735" y="1749863"/>
            <a:ext cx="134939" cy="136525"/>
          </a:xfrm>
          <a:prstGeom prst="ellipse">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a:solidFill>
                <a:prstClr val="white">
                  <a:lumMod val="50000"/>
                </a:prstClr>
              </a:solidFill>
              <a:latin typeface="Calibri" panose="020F0502020204030204"/>
              <a:ea typeface="等线" panose="02010600030101010101" pitchFamily="2" charset="-122"/>
            </a:endParaRPr>
          </a:p>
        </p:txBody>
      </p:sp>
      <p:sp>
        <p:nvSpPr>
          <p:cNvPr id="43" name="MH_SubTitle_1"/>
          <p:cNvSpPr txBox="1"/>
          <p:nvPr>
            <p:custDataLst>
              <p:tags r:id="rId5"/>
            </p:custDataLst>
          </p:nvPr>
        </p:nvSpPr>
        <p:spPr>
          <a:xfrm>
            <a:off x="4576161" y="1818677"/>
            <a:ext cx="4049713" cy="300039"/>
          </a:xfrm>
          <a:prstGeom prst="rect">
            <a:avLst/>
          </a:prstGeom>
          <a:noFill/>
        </p:spPr>
        <p:txBody>
          <a:bodyPr lIns="0" tIns="0" rIns="0" bIns="0" anchor="ctr">
            <a:noAutofit/>
          </a:bodyPr>
          <a:lstStyle/>
          <a:p>
            <a:pPr defTabSz="1219110">
              <a:defRPr/>
            </a:pPr>
            <a:r>
              <a:rPr lang="zh-CN" altLang="en-US" sz="1867" b="1" dirty="0">
                <a:solidFill>
                  <a:prstClr val="white"/>
                </a:solidFill>
                <a:latin typeface="微软雅黑" panose="020B0503020204020204" pitchFamily="34" charset="-122"/>
                <a:ea typeface="微软雅黑" panose="020B0503020204020204" pitchFamily="34" charset="-122"/>
              </a:rPr>
              <a:t>内置雷达</a:t>
            </a:r>
          </a:p>
        </p:txBody>
      </p:sp>
      <p:sp>
        <p:nvSpPr>
          <p:cNvPr id="44" name="MH_Other_4"/>
          <p:cNvSpPr txBox="1">
            <a:spLocks noChangeArrowheads="1"/>
          </p:cNvSpPr>
          <p:nvPr>
            <p:custDataLst>
              <p:tags r:id="rId6"/>
            </p:custDataLst>
          </p:nvPr>
        </p:nvSpPr>
        <p:spPr bwMode="auto">
          <a:xfrm>
            <a:off x="4042761" y="1713901"/>
            <a:ext cx="530225"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Narrow" panose="020B0606020202030204" pitchFamily="34" charset="0"/>
                <a:ea typeface="宋体" panose="02010600030101010101" pitchFamily="2" charset="-122"/>
              </a:defRPr>
            </a:lvl1pPr>
            <a:lvl2pPr marL="742950" indent="-285750">
              <a:defRPr>
                <a:solidFill>
                  <a:schemeClr val="tx1"/>
                </a:solidFill>
                <a:latin typeface="Arial Narrow" panose="020B0606020202030204" pitchFamily="34" charset="0"/>
                <a:ea typeface="宋体" panose="02010600030101010101" pitchFamily="2" charset="-122"/>
              </a:defRPr>
            </a:lvl2pPr>
            <a:lvl3pPr marL="1143000" indent="-228600">
              <a:defRPr>
                <a:solidFill>
                  <a:schemeClr val="tx1"/>
                </a:solidFill>
                <a:latin typeface="Arial Narrow" panose="020B0606020202030204" pitchFamily="34" charset="0"/>
                <a:ea typeface="宋体" panose="02010600030101010101" pitchFamily="2" charset="-122"/>
              </a:defRPr>
            </a:lvl3pPr>
            <a:lvl4pPr marL="1600200" indent="-228600">
              <a:defRPr>
                <a:solidFill>
                  <a:schemeClr val="tx1"/>
                </a:solidFill>
                <a:latin typeface="Arial Narrow" panose="020B0606020202030204" pitchFamily="34" charset="0"/>
                <a:ea typeface="宋体" panose="02010600030101010101" pitchFamily="2" charset="-122"/>
              </a:defRPr>
            </a:lvl4pPr>
            <a:lvl5pPr marL="2057400" indent="-228600">
              <a:defRPr>
                <a:solidFill>
                  <a:schemeClr val="tx1"/>
                </a:solidFill>
                <a:latin typeface="Arial Narrow" panose="020B0606020202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9pPr>
          </a:lstStyle>
          <a:p>
            <a:pPr defTabSz="1219110"/>
            <a:r>
              <a:rPr lang="en-US" altLang="zh-CN" sz="1867" b="1" dirty="0">
                <a:solidFill>
                  <a:prstClr val="white"/>
                </a:solidFill>
                <a:latin typeface="微软雅黑" panose="020B0503020204020204" pitchFamily="34" charset="-122"/>
                <a:ea typeface="微软雅黑" panose="020B0503020204020204" pitchFamily="34" charset="-122"/>
              </a:rPr>
              <a:t>01</a:t>
            </a:r>
            <a:endParaRPr lang="zh-CN" altLang="en-US" sz="933" b="1" dirty="0">
              <a:solidFill>
                <a:prstClr val="white"/>
              </a:solidFill>
              <a:latin typeface="微软雅黑" panose="020B0503020204020204" pitchFamily="34" charset="-122"/>
              <a:ea typeface="微软雅黑" panose="020B0503020204020204" pitchFamily="34" charset="-122"/>
            </a:endParaRPr>
          </a:p>
        </p:txBody>
      </p:sp>
      <p:sp>
        <p:nvSpPr>
          <p:cNvPr id="45" name="MH_Other_6"/>
          <p:cNvSpPr/>
          <p:nvPr>
            <p:custDataLst>
              <p:tags r:id="rId7"/>
            </p:custDataLst>
          </p:nvPr>
        </p:nvSpPr>
        <p:spPr>
          <a:xfrm>
            <a:off x="3461735" y="2734468"/>
            <a:ext cx="134939" cy="134939"/>
          </a:xfrm>
          <a:prstGeom prst="ellipse">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a:solidFill>
                <a:prstClr val="white">
                  <a:lumMod val="50000"/>
                </a:prstClr>
              </a:solidFill>
              <a:latin typeface="Calibri" panose="020F0502020204030204"/>
              <a:ea typeface="等线" panose="02010600030101010101" pitchFamily="2" charset="-122"/>
            </a:endParaRPr>
          </a:p>
        </p:txBody>
      </p:sp>
      <p:sp>
        <p:nvSpPr>
          <p:cNvPr id="46" name="MH_SubTitle_2"/>
          <p:cNvSpPr txBox="1"/>
          <p:nvPr>
            <p:custDataLst>
              <p:tags r:id="rId8"/>
            </p:custDataLst>
          </p:nvPr>
        </p:nvSpPr>
        <p:spPr>
          <a:xfrm>
            <a:off x="4576161" y="3825578"/>
            <a:ext cx="4049713" cy="300037"/>
          </a:xfrm>
          <a:prstGeom prst="rect">
            <a:avLst/>
          </a:prstGeom>
          <a:noFill/>
        </p:spPr>
        <p:txBody>
          <a:bodyPr lIns="0" tIns="0" rIns="0" bIns="0" anchor="ctr">
            <a:noAutofit/>
          </a:bodyPr>
          <a:lstStyle>
            <a:defPPr>
              <a:defRPr lang="zh-CN"/>
            </a:defPPr>
            <a:lvl1pPr>
              <a:defRPr sz="1600" b="1">
                <a:latin typeface="微软雅黑" panose="020B0503020204020204" pitchFamily="34" charset="-122"/>
                <a:ea typeface="微软雅黑" panose="020B0503020204020204" pitchFamily="34" charset="-122"/>
              </a:defRPr>
            </a:lvl1pPr>
          </a:lstStyle>
          <a:p>
            <a:pPr defTabSz="1219110"/>
            <a:r>
              <a:rPr lang="zh-CN" altLang="en-US" sz="1867" dirty="0">
                <a:solidFill>
                  <a:prstClr val="white"/>
                </a:solidFill>
              </a:rPr>
              <a:t>校园卡口</a:t>
            </a:r>
          </a:p>
        </p:txBody>
      </p:sp>
      <p:sp>
        <p:nvSpPr>
          <p:cNvPr id="47" name="MH_Other_7"/>
          <p:cNvSpPr txBox="1">
            <a:spLocks noChangeArrowheads="1"/>
          </p:cNvSpPr>
          <p:nvPr>
            <p:custDataLst>
              <p:tags r:id="rId9"/>
            </p:custDataLst>
          </p:nvPr>
        </p:nvSpPr>
        <p:spPr bwMode="auto">
          <a:xfrm>
            <a:off x="4042761" y="3721595"/>
            <a:ext cx="530225"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a:defRPr sz="1600" b="1">
                <a:latin typeface="微软雅黑" panose="020B0503020204020204" pitchFamily="34" charset="-122"/>
                <a:ea typeface="微软雅黑" panose="020B0503020204020204" pitchFamily="34" charset="-122"/>
              </a:defRPr>
            </a:lvl1pPr>
            <a:lvl2pPr marL="742950" indent="-285750">
              <a:defRPr>
                <a:latin typeface="Arial Narrow" panose="020B0606020202030204" pitchFamily="34" charset="0"/>
                <a:ea typeface="宋体" panose="02010600030101010101" pitchFamily="2" charset="-122"/>
              </a:defRPr>
            </a:lvl2pPr>
            <a:lvl3pPr marL="1143000" indent="-228600">
              <a:defRPr>
                <a:latin typeface="Arial Narrow" panose="020B0606020202030204" pitchFamily="34" charset="0"/>
                <a:ea typeface="宋体" panose="02010600030101010101" pitchFamily="2" charset="-122"/>
              </a:defRPr>
            </a:lvl3pPr>
            <a:lvl4pPr marL="1600200" indent="-228600">
              <a:defRPr>
                <a:latin typeface="Arial Narrow" panose="020B0606020202030204" pitchFamily="34" charset="0"/>
                <a:ea typeface="宋体" panose="02010600030101010101" pitchFamily="2" charset="-122"/>
              </a:defRPr>
            </a:lvl4pPr>
            <a:lvl5pPr marL="2057400" indent="-228600">
              <a:defRPr>
                <a:latin typeface="Arial Narrow" panose="020B0606020202030204" pitchFamily="34" charset="0"/>
                <a:ea typeface="宋体" panose="02010600030101010101" pitchFamily="2" charset="-122"/>
              </a:defRPr>
            </a:lvl5pPr>
            <a:lvl6pPr marL="2514600" indent="-228600" eaLnBrk="0" fontAlgn="base" hangingPunct="0">
              <a:spcBef>
                <a:spcPct val="0"/>
              </a:spcBef>
              <a:spcAft>
                <a:spcPct val="0"/>
              </a:spcAft>
              <a:defRPr>
                <a:latin typeface="Arial Narrow" panose="020B0606020202030204" pitchFamily="34" charset="0"/>
                <a:ea typeface="宋体" panose="02010600030101010101" pitchFamily="2" charset="-122"/>
              </a:defRPr>
            </a:lvl6pPr>
            <a:lvl7pPr marL="2971800" indent="-228600" eaLnBrk="0" fontAlgn="base" hangingPunct="0">
              <a:spcBef>
                <a:spcPct val="0"/>
              </a:spcBef>
              <a:spcAft>
                <a:spcPct val="0"/>
              </a:spcAft>
              <a:defRPr>
                <a:latin typeface="Arial Narrow" panose="020B0606020202030204" pitchFamily="34" charset="0"/>
                <a:ea typeface="宋体" panose="02010600030101010101" pitchFamily="2" charset="-122"/>
              </a:defRPr>
            </a:lvl7pPr>
            <a:lvl8pPr marL="3429000" indent="-228600" eaLnBrk="0" fontAlgn="base" hangingPunct="0">
              <a:spcBef>
                <a:spcPct val="0"/>
              </a:spcBef>
              <a:spcAft>
                <a:spcPct val="0"/>
              </a:spcAft>
              <a:defRPr>
                <a:latin typeface="Arial Narrow" panose="020B0606020202030204" pitchFamily="34" charset="0"/>
                <a:ea typeface="宋体" panose="02010600030101010101" pitchFamily="2" charset="-122"/>
              </a:defRPr>
            </a:lvl8pPr>
            <a:lvl9pPr marL="3886200" indent="-228600" eaLnBrk="0" fontAlgn="base" hangingPunct="0">
              <a:spcBef>
                <a:spcPct val="0"/>
              </a:spcBef>
              <a:spcAft>
                <a:spcPct val="0"/>
              </a:spcAft>
              <a:defRPr>
                <a:latin typeface="Arial Narrow" panose="020B0606020202030204" pitchFamily="34" charset="0"/>
                <a:ea typeface="宋体" panose="02010600030101010101" pitchFamily="2" charset="-122"/>
              </a:defRPr>
            </a:lvl9pPr>
          </a:lstStyle>
          <a:p>
            <a:pPr defTabSz="1219110"/>
            <a:r>
              <a:rPr lang="en-US" altLang="zh-CN" sz="1867" dirty="0">
                <a:solidFill>
                  <a:prstClr val="white"/>
                </a:solidFill>
              </a:rPr>
              <a:t>03</a:t>
            </a:r>
            <a:endParaRPr lang="zh-CN" altLang="en-US" sz="1867" dirty="0">
              <a:solidFill>
                <a:prstClr val="white"/>
              </a:solidFill>
            </a:endParaRPr>
          </a:p>
        </p:txBody>
      </p:sp>
      <p:sp>
        <p:nvSpPr>
          <p:cNvPr id="48" name="MH_Other_9"/>
          <p:cNvSpPr/>
          <p:nvPr>
            <p:custDataLst>
              <p:tags r:id="rId10"/>
            </p:custDataLst>
          </p:nvPr>
        </p:nvSpPr>
        <p:spPr>
          <a:xfrm>
            <a:off x="3461735" y="3717488"/>
            <a:ext cx="134939" cy="134937"/>
          </a:xfrm>
          <a:prstGeom prst="ellipse">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a:solidFill>
                <a:prstClr val="white">
                  <a:lumMod val="50000"/>
                </a:prstClr>
              </a:solidFill>
              <a:latin typeface="Calibri" panose="020F0502020204030204"/>
              <a:ea typeface="等线" panose="02010600030101010101" pitchFamily="2" charset="-122"/>
            </a:endParaRPr>
          </a:p>
        </p:txBody>
      </p:sp>
      <p:sp>
        <p:nvSpPr>
          <p:cNvPr id="49" name="MH_Other_12"/>
          <p:cNvSpPr/>
          <p:nvPr>
            <p:custDataLst>
              <p:tags r:id="rId11"/>
            </p:custDataLst>
          </p:nvPr>
        </p:nvSpPr>
        <p:spPr>
          <a:xfrm>
            <a:off x="3461735" y="4700504"/>
            <a:ext cx="134939" cy="134939"/>
          </a:xfrm>
          <a:prstGeom prst="ellipse">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a:solidFill>
                <a:prstClr val="white">
                  <a:lumMod val="50000"/>
                </a:prstClr>
              </a:solidFill>
              <a:latin typeface="Calibri" panose="020F0502020204030204"/>
              <a:ea typeface="等线" panose="02010600030101010101" pitchFamily="2" charset="-122"/>
            </a:endParaRPr>
          </a:p>
        </p:txBody>
      </p:sp>
      <p:sp>
        <p:nvSpPr>
          <p:cNvPr id="50" name="MH_Text_1"/>
          <p:cNvSpPr txBox="1">
            <a:spLocks noChangeArrowheads="1"/>
          </p:cNvSpPr>
          <p:nvPr>
            <p:custDataLst>
              <p:tags r:id="rId12"/>
            </p:custDataLst>
          </p:nvPr>
        </p:nvSpPr>
        <p:spPr bwMode="auto">
          <a:xfrm>
            <a:off x="4557111" y="2147290"/>
            <a:ext cx="6036387" cy="63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ormAutofit/>
          </a:bodyPr>
          <a:lstStyle>
            <a:lvl1pPr>
              <a:defRPr>
                <a:solidFill>
                  <a:schemeClr val="tx1"/>
                </a:solidFill>
                <a:latin typeface="Arial Narrow" panose="020B0606020202030204" pitchFamily="34" charset="0"/>
                <a:ea typeface="宋体" panose="02010600030101010101" pitchFamily="2" charset="-122"/>
              </a:defRPr>
            </a:lvl1pPr>
            <a:lvl2pPr marL="742950" indent="-285750">
              <a:defRPr>
                <a:solidFill>
                  <a:schemeClr val="tx1"/>
                </a:solidFill>
                <a:latin typeface="Arial Narrow" panose="020B0606020202030204" pitchFamily="34" charset="0"/>
                <a:ea typeface="宋体" panose="02010600030101010101" pitchFamily="2" charset="-122"/>
              </a:defRPr>
            </a:lvl2pPr>
            <a:lvl3pPr marL="1143000" indent="-228600">
              <a:defRPr>
                <a:solidFill>
                  <a:schemeClr val="tx1"/>
                </a:solidFill>
                <a:latin typeface="Arial Narrow" panose="020B0606020202030204" pitchFamily="34" charset="0"/>
                <a:ea typeface="宋体" panose="02010600030101010101" pitchFamily="2" charset="-122"/>
              </a:defRPr>
            </a:lvl3pPr>
            <a:lvl4pPr marL="1600200" indent="-228600">
              <a:defRPr>
                <a:solidFill>
                  <a:schemeClr val="tx1"/>
                </a:solidFill>
                <a:latin typeface="Arial Narrow" panose="020B0606020202030204" pitchFamily="34" charset="0"/>
                <a:ea typeface="宋体" panose="02010600030101010101" pitchFamily="2" charset="-122"/>
              </a:defRPr>
            </a:lvl4pPr>
            <a:lvl5pPr marL="2057400" indent="-228600">
              <a:defRPr>
                <a:solidFill>
                  <a:schemeClr val="tx1"/>
                </a:solidFill>
                <a:latin typeface="Arial Narrow" panose="020B0606020202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9pPr>
          </a:lstStyle>
          <a:p>
            <a:pPr algn="just" defTabSz="1219110">
              <a:lnSpc>
                <a:spcPct val="120000"/>
              </a:lnSpc>
              <a:defRPr/>
            </a:pPr>
            <a:r>
              <a:rPr lang="zh-CN" altLang="en-US" sz="1600" dirty="0">
                <a:solidFill>
                  <a:prstClr val="white"/>
                </a:solidFill>
                <a:latin typeface="微软雅黑" panose="020B0503020204020204" pitchFamily="34" charset="-122"/>
                <a:ea typeface="微软雅黑" panose="020B0503020204020204" pitchFamily="34" charset="-122"/>
              </a:rPr>
              <a:t>报警立柱内置测速雷达，实时检测过往车辆车速，捕获率≥</a:t>
            </a:r>
            <a:r>
              <a:rPr lang="en-US" altLang="zh-CN" sz="1600" dirty="0">
                <a:solidFill>
                  <a:prstClr val="white"/>
                </a:solidFill>
                <a:latin typeface="微软雅黑" panose="020B0503020204020204" pitchFamily="34" charset="-122"/>
                <a:ea typeface="微软雅黑" panose="020B0503020204020204" pitchFamily="34" charset="-122"/>
              </a:rPr>
              <a:t>95%</a:t>
            </a:r>
            <a:r>
              <a:rPr lang="zh-CN" altLang="en-US" sz="1600" dirty="0">
                <a:solidFill>
                  <a:prstClr val="white"/>
                </a:solidFill>
                <a:latin typeface="微软雅黑" panose="020B0503020204020204" pitchFamily="34" charset="-122"/>
                <a:ea typeface="微软雅黑" panose="020B0503020204020204" pitchFamily="34" charset="-122"/>
              </a:rPr>
              <a:t>，车速检测范围</a:t>
            </a:r>
            <a:r>
              <a:rPr lang="en-US" altLang="zh-CN" sz="1600" dirty="0">
                <a:solidFill>
                  <a:prstClr val="white"/>
                </a:solidFill>
                <a:latin typeface="微软雅黑" panose="020B0503020204020204" pitchFamily="34" charset="-122"/>
                <a:ea typeface="微软雅黑" panose="020B0503020204020204" pitchFamily="34" charset="-122"/>
              </a:rPr>
              <a:t>10Km/h~250Km/h</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52" name="MH_Text_1"/>
          <p:cNvSpPr txBox="1">
            <a:spLocks noChangeArrowheads="1"/>
          </p:cNvSpPr>
          <p:nvPr>
            <p:custDataLst>
              <p:tags r:id="rId13"/>
            </p:custDataLst>
          </p:nvPr>
        </p:nvSpPr>
        <p:spPr bwMode="auto">
          <a:xfrm>
            <a:off x="4571397" y="4091239"/>
            <a:ext cx="6036387" cy="63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ormAutofit/>
          </a:bodyPr>
          <a:lstStyle>
            <a:lvl1pPr>
              <a:defRPr>
                <a:solidFill>
                  <a:schemeClr val="tx1"/>
                </a:solidFill>
                <a:latin typeface="Arial Narrow" panose="020B0606020202030204" pitchFamily="34" charset="0"/>
                <a:ea typeface="宋体" panose="02010600030101010101" pitchFamily="2" charset="-122"/>
              </a:defRPr>
            </a:lvl1pPr>
            <a:lvl2pPr marL="742950" indent="-285750">
              <a:defRPr>
                <a:solidFill>
                  <a:schemeClr val="tx1"/>
                </a:solidFill>
                <a:latin typeface="Arial Narrow" panose="020B0606020202030204" pitchFamily="34" charset="0"/>
                <a:ea typeface="宋体" panose="02010600030101010101" pitchFamily="2" charset="-122"/>
              </a:defRPr>
            </a:lvl2pPr>
            <a:lvl3pPr marL="1143000" indent="-228600">
              <a:defRPr>
                <a:solidFill>
                  <a:schemeClr val="tx1"/>
                </a:solidFill>
                <a:latin typeface="Arial Narrow" panose="020B0606020202030204" pitchFamily="34" charset="0"/>
                <a:ea typeface="宋体" panose="02010600030101010101" pitchFamily="2" charset="-122"/>
              </a:defRPr>
            </a:lvl3pPr>
            <a:lvl4pPr marL="1600200" indent="-228600">
              <a:defRPr>
                <a:solidFill>
                  <a:schemeClr val="tx1"/>
                </a:solidFill>
                <a:latin typeface="Arial Narrow" panose="020B0606020202030204" pitchFamily="34" charset="0"/>
                <a:ea typeface="宋体" panose="02010600030101010101" pitchFamily="2" charset="-122"/>
              </a:defRPr>
            </a:lvl4pPr>
            <a:lvl5pPr marL="2057400" indent="-228600">
              <a:defRPr>
                <a:solidFill>
                  <a:schemeClr val="tx1"/>
                </a:solidFill>
                <a:latin typeface="Arial Narrow" panose="020B0606020202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9pPr>
          </a:lstStyle>
          <a:p>
            <a:pPr algn="just" defTabSz="1219110">
              <a:lnSpc>
                <a:spcPct val="120000"/>
              </a:lnSpc>
              <a:defRPr/>
            </a:pPr>
            <a:r>
              <a:rPr lang="en-US" altLang="zh-CN" sz="1600" dirty="0">
                <a:solidFill>
                  <a:prstClr val="white"/>
                </a:solidFill>
                <a:latin typeface="微软雅黑" panose="020B0503020204020204" pitchFamily="34" charset="-122"/>
                <a:ea typeface="微软雅黑" panose="020B0503020204020204" pitchFamily="34" charset="-122"/>
              </a:rPr>
              <a:t>300W</a:t>
            </a:r>
            <a:r>
              <a:rPr lang="zh-CN" altLang="en-US" sz="1600" dirty="0">
                <a:solidFill>
                  <a:prstClr val="white"/>
                </a:solidFill>
                <a:latin typeface="微软雅黑" panose="020B0503020204020204" pitchFamily="34" charset="-122"/>
                <a:ea typeface="微软雅黑" panose="020B0503020204020204" pitchFamily="34" charset="-122"/>
              </a:rPr>
              <a:t>像素校园卡口，实现过往车辆实时抓拍，并可将车牌、车速实时显示</a:t>
            </a:r>
          </a:p>
        </p:txBody>
      </p:sp>
      <p:sp>
        <p:nvSpPr>
          <p:cNvPr id="53" name="MH_SubTitle_2"/>
          <p:cNvSpPr txBox="1"/>
          <p:nvPr>
            <p:custDataLst>
              <p:tags r:id="rId14"/>
            </p:custDataLst>
          </p:nvPr>
        </p:nvSpPr>
        <p:spPr>
          <a:xfrm>
            <a:off x="4561874" y="4829027"/>
            <a:ext cx="4049713" cy="300037"/>
          </a:xfrm>
          <a:prstGeom prst="rect">
            <a:avLst/>
          </a:prstGeom>
          <a:noFill/>
        </p:spPr>
        <p:txBody>
          <a:bodyPr lIns="0" tIns="0" rIns="0" bIns="0" anchor="ctr">
            <a:noAutofit/>
          </a:bodyPr>
          <a:lstStyle>
            <a:defPPr>
              <a:defRPr lang="zh-CN"/>
            </a:defPPr>
            <a:lvl1pPr>
              <a:defRPr sz="1600" b="1">
                <a:latin typeface="微软雅黑" panose="020B0503020204020204" pitchFamily="34" charset="-122"/>
                <a:ea typeface="微软雅黑" panose="020B0503020204020204" pitchFamily="34" charset="-122"/>
              </a:defRPr>
            </a:lvl1pPr>
          </a:lstStyle>
          <a:p>
            <a:pPr defTabSz="1219110"/>
            <a:r>
              <a:rPr lang="zh-CN" altLang="en-US" sz="1867" dirty="0">
                <a:solidFill>
                  <a:prstClr val="white"/>
                </a:solidFill>
              </a:rPr>
              <a:t>实时对讲</a:t>
            </a:r>
          </a:p>
        </p:txBody>
      </p:sp>
      <p:sp>
        <p:nvSpPr>
          <p:cNvPr id="54" name="MH_Other_7"/>
          <p:cNvSpPr txBox="1">
            <a:spLocks noChangeArrowheads="1"/>
          </p:cNvSpPr>
          <p:nvPr>
            <p:custDataLst>
              <p:tags r:id="rId15"/>
            </p:custDataLst>
          </p:nvPr>
        </p:nvSpPr>
        <p:spPr bwMode="auto">
          <a:xfrm>
            <a:off x="4028474" y="4725441"/>
            <a:ext cx="530225"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a:defRPr sz="1600" b="1">
                <a:latin typeface="微软雅黑" panose="020B0503020204020204" pitchFamily="34" charset="-122"/>
                <a:ea typeface="微软雅黑" panose="020B0503020204020204" pitchFamily="34" charset="-122"/>
              </a:defRPr>
            </a:lvl1pPr>
            <a:lvl2pPr marL="742950" indent="-285750">
              <a:defRPr>
                <a:latin typeface="Arial Narrow" panose="020B0606020202030204" pitchFamily="34" charset="0"/>
                <a:ea typeface="宋体" panose="02010600030101010101" pitchFamily="2" charset="-122"/>
              </a:defRPr>
            </a:lvl2pPr>
            <a:lvl3pPr marL="1143000" indent="-228600">
              <a:defRPr>
                <a:latin typeface="Arial Narrow" panose="020B0606020202030204" pitchFamily="34" charset="0"/>
                <a:ea typeface="宋体" panose="02010600030101010101" pitchFamily="2" charset="-122"/>
              </a:defRPr>
            </a:lvl3pPr>
            <a:lvl4pPr marL="1600200" indent="-228600">
              <a:defRPr>
                <a:latin typeface="Arial Narrow" panose="020B0606020202030204" pitchFamily="34" charset="0"/>
                <a:ea typeface="宋体" panose="02010600030101010101" pitchFamily="2" charset="-122"/>
              </a:defRPr>
            </a:lvl4pPr>
            <a:lvl5pPr marL="2057400" indent="-228600">
              <a:defRPr>
                <a:latin typeface="Arial Narrow" panose="020B0606020202030204" pitchFamily="34" charset="0"/>
                <a:ea typeface="宋体" panose="02010600030101010101" pitchFamily="2" charset="-122"/>
              </a:defRPr>
            </a:lvl5pPr>
            <a:lvl6pPr marL="2514600" indent="-228600" eaLnBrk="0" fontAlgn="base" hangingPunct="0">
              <a:spcBef>
                <a:spcPct val="0"/>
              </a:spcBef>
              <a:spcAft>
                <a:spcPct val="0"/>
              </a:spcAft>
              <a:defRPr>
                <a:latin typeface="Arial Narrow" panose="020B0606020202030204" pitchFamily="34" charset="0"/>
                <a:ea typeface="宋体" panose="02010600030101010101" pitchFamily="2" charset="-122"/>
              </a:defRPr>
            </a:lvl6pPr>
            <a:lvl7pPr marL="2971800" indent="-228600" eaLnBrk="0" fontAlgn="base" hangingPunct="0">
              <a:spcBef>
                <a:spcPct val="0"/>
              </a:spcBef>
              <a:spcAft>
                <a:spcPct val="0"/>
              </a:spcAft>
              <a:defRPr>
                <a:latin typeface="Arial Narrow" panose="020B0606020202030204" pitchFamily="34" charset="0"/>
                <a:ea typeface="宋体" panose="02010600030101010101" pitchFamily="2" charset="-122"/>
              </a:defRPr>
            </a:lvl7pPr>
            <a:lvl8pPr marL="3429000" indent="-228600" eaLnBrk="0" fontAlgn="base" hangingPunct="0">
              <a:spcBef>
                <a:spcPct val="0"/>
              </a:spcBef>
              <a:spcAft>
                <a:spcPct val="0"/>
              </a:spcAft>
              <a:defRPr>
                <a:latin typeface="Arial Narrow" panose="020B0606020202030204" pitchFamily="34" charset="0"/>
                <a:ea typeface="宋体" panose="02010600030101010101" pitchFamily="2" charset="-122"/>
              </a:defRPr>
            </a:lvl8pPr>
            <a:lvl9pPr marL="3886200" indent="-228600" eaLnBrk="0" fontAlgn="base" hangingPunct="0">
              <a:spcBef>
                <a:spcPct val="0"/>
              </a:spcBef>
              <a:spcAft>
                <a:spcPct val="0"/>
              </a:spcAft>
              <a:defRPr>
                <a:latin typeface="Arial Narrow" panose="020B0606020202030204" pitchFamily="34" charset="0"/>
                <a:ea typeface="宋体" panose="02010600030101010101" pitchFamily="2" charset="-122"/>
              </a:defRPr>
            </a:lvl9pPr>
          </a:lstStyle>
          <a:p>
            <a:pPr defTabSz="1219110"/>
            <a:r>
              <a:rPr lang="en-US" altLang="zh-CN" sz="1867" dirty="0">
                <a:solidFill>
                  <a:prstClr val="white"/>
                </a:solidFill>
              </a:rPr>
              <a:t>04</a:t>
            </a:r>
            <a:endParaRPr lang="zh-CN" altLang="en-US" sz="1867" dirty="0">
              <a:solidFill>
                <a:prstClr val="white"/>
              </a:solidFill>
            </a:endParaRPr>
          </a:p>
        </p:txBody>
      </p:sp>
      <p:sp>
        <p:nvSpPr>
          <p:cNvPr id="55" name="MH_Text_1"/>
          <p:cNvSpPr txBox="1">
            <a:spLocks noChangeArrowheads="1"/>
          </p:cNvSpPr>
          <p:nvPr>
            <p:custDataLst>
              <p:tags r:id="rId16"/>
            </p:custDataLst>
          </p:nvPr>
        </p:nvSpPr>
        <p:spPr bwMode="auto">
          <a:xfrm>
            <a:off x="4571397" y="5170053"/>
            <a:ext cx="6036387" cy="63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ormAutofit/>
          </a:bodyPr>
          <a:lstStyle>
            <a:lvl1pPr>
              <a:defRPr>
                <a:solidFill>
                  <a:schemeClr val="tx1"/>
                </a:solidFill>
                <a:latin typeface="Arial Narrow" panose="020B0606020202030204" pitchFamily="34" charset="0"/>
                <a:ea typeface="宋体" panose="02010600030101010101" pitchFamily="2" charset="-122"/>
              </a:defRPr>
            </a:lvl1pPr>
            <a:lvl2pPr marL="742950" indent="-285750">
              <a:defRPr>
                <a:solidFill>
                  <a:schemeClr val="tx1"/>
                </a:solidFill>
                <a:latin typeface="Arial Narrow" panose="020B0606020202030204" pitchFamily="34" charset="0"/>
                <a:ea typeface="宋体" panose="02010600030101010101" pitchFamily="2" charset="-122"/>
              </a:defRPr>
            </a:lvl2pPr>
            <a:lvl3pPr marL="1143000" indent="-228600">
              <a:defRPr>
                <a:solidFill>
                  <a:schemeClr val="tx1"/>
                </a:solidFill>
                <a:latin typeface="Arial Narrow" panose="020B0606020202030204" pitchFamily="34" charset="0"/>
                <a:ea typeface="宋体" panose="02010600030101010101" pitchFamily="2" charset="-122"/>
              </a:defRPr>
            </a:lvl3pPr>
            <a:lvl4pPr marL="1600200" indent="-228600">
              <a:defRPr>
                <a:solidFill>
                  <a:schemeClr val="tx1"/>
                </a:solidFill>
                <a:latin typeface="Arial Narrow" panose="020B0606020202030204" pitchFamily="34" charset="0"/>
                <a:ea typeface="宋体" panose="02010600030101010101" pitchFamily="2" charset="-122"/>
              </a:defRPr>
            </a:lvl4pPr>
            <a:lvl5pPr marL="2057400" indent="-228600">
              <a:defRPr>
                <a:solidFill>
                  <a:schemeClr val="tx1"/>
                </a:solidFill>
                <a:latin typeface="Arial Narrow" panose="020B0606020202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9pPr>
          </a:lstStyle>
          <a:p>
            <a:pPr algn="just" defTabSz="1219110">
              <a:lnSpc>
                <a:spcPct val="120000"/>
              </a:lnSpc>
              <a:defRPr/>
            </a:pPr>
            <a:r>
              <a:rPr lang="zh-CN" altLang="en-US" sz="1600" dirty="0">
                <a:solidFill>
                  <a:prstClr val="white"/>
                </a:solidFill>
                <a:latin typeface="微软雅黑" panose="020B0503020204020204" pitchFamily="34" charset="-122"/>
                <a:ea typeface="微软雅黑" panose="020B0503020204020204" pitchFamily="34" charset="-122"/>
              </a:rPr>
              <a:t>内置高灵敏麦克风，高清晰语音，支持数字降噪和回声抑制，可实现拾音距离</a:t>
            </a:r>
            <a:r>
              <a:rPr lang="en-US" altLang="zh-CN" sz="1600" dirty="0">
                <a:solidFill>
                  <a:prstClr val="white"/>
                </a:solidFill>
                <a:latin typeface="微软雅黑" panose="020B0503020204020204" pitchFamily="34" charset="-122"/>
                <a:ea typeface="微软雅黑" panose="020B0503020204020204" pitchFamily="34" charset="-122"/>
              </a:rPr>
              <a:t>5</a:t>
            </a:r>
            <a:r>
              <a:rPr lang="zh-CN" altLang="en-US" sz="1600" dirty="0">
                <a:solidFill>
                  <a:prstClr val="white"/>
                </a:solidFill>
                <a:latin typeface="微软雅黑" panose="020B0503020204020204" pitchFamily="34" charset="-122"/>
                <a:ea typeface="微软雅黑" panose="020B0503020204020204" pitchFamily="34" charset="-122"/>
              </a:rPr>
              <a:t>米，沟通现场情况</a:t>
            </a:r>
          </a:p>
        </p:txBody>
      </p:sp>
      <p:sp>
        <p:nvSpPr>
          <p:cNvPr id="56" name="MH_SubTitle_2"/>
          <p:cNvSpPr txBox="1"/>
          <p:nvPr>
            <p:custDataLst>
              <p:tags r:id="rId17"/>
            </p:custDataLst>
          </p:nvPr>
        </p:nvSpPr>
        <p:spPr>
          <a:xfrm>
            <a:off x="4547589" y="5832478"/>
            <a:ext cx="4049713" cy="300037"/>
          </a:xfrm>
          <a:prstGeom prst="rect">
            <a:avLst/>
          </a:prstGeom>
          <a:noFill/>
        </p:spPr>
        <p:txBody>
          <a:bodyPr lIns="0" tIns="0" rIns="0" bIns="0" anchor="ctr">
            <a:noAutofit/>
          </a:bodyPr>
          <a:lstStyle>
            <a:defPPr>
              <a:defRPr lang="zh-CN"/>
            </a:defPPr>
            <a:lvl1pPr>
              <a:defRPr sz="1600" b="1">
                <a:latin typeface="微软雅黑" panose="020B0503020204020204" pitchFamily="34" charset="-122"/>
                <a:ea typeface="微软雅黑" panose="020B0503020204020204" pitchFamily="34" charset="-122"/>
              </a:defRPr>
            </a:lvl1pPr>
          </a:lstStyle>
          <a:p>
            <a:pPr defTabSz="1219110"/>
            <a:r>
              <a:rPr lang="zh-CN" altLang="en-US" sz="1867" dirty="0">
                <a:solidFill>
                  <a:prstClr val="white"/>
                </a:solidFill>
              </a:rPr>
              <a:t>通知投放</a:t>
            </a:r>
          </a:p>
        </p:txBody>
      </p:sp>
      <p:sp>
        <p:nvSpPr>
          <p:cNvPr id="57" name="MH_Other_7"/>
          <p:cNvSpPr txBox="1">
            <a:spLocks noChangeArrowheads="1"/>
          </p:cNvSpPr>
          <p:nvPr>
            <p:custDataLst>
              <p:tags r:id="rId18"/>
            </p:custDataLst>
          </p:nvPr>
        </p:nvSpPr>
        <p:spPr bwMode="auto">
          <a:xfrm>
            <a:off x="4014189" y="5729289"/>
            <a:ext cx="530225"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a:defRPr sz="1600" b="1">
                <a:latin typeface="微软雅黑" panose="020B0503020204020204" pitchFamily="34" charset="-122"/>
                <a:ea typeface="微软雅黑" panose="020B0503020204020204" pitchFamily="34" charset="-122"/>
              </a:defRPr>
            </a:lvl1pPr>
            <a:lvl2pPr marL="742950" indent="-285750">
              <a:defRPr>
                <a:latin typeface="Arial Narrow" panose="020B0606020202030204" pitchFamily="34" charset="0"/>
                <a:ea typeface="宋体" panose="02010600030101010101" pitchFamily="2" charset="-122"/>
              </a:defRPr>
            </a:lvl2pPr>
            <a:lvl3pPr marL="1143000" indent="-228600">
              <a:defRPr>
                <a:latin typeface="Arial Narrow" panose="020B0606020202030204" pitchFamily="34" charset="0"/>
                <a:ea typeface="宋体" panose="02010600030101010101" pitchFamily="2" charset="-122"/>
              </a:defRPr>
            </a:lvl3pPr>
            <a:lvl4pPr marL="1600200" indent="-228600">
              <a:defRPr>
                <a:latin typeface="Arial Narrow" panose="020B0606020202030204" pitchFamily="34" charset="0"/>
                <a:ea typeface="宋体" panose="02010600030101010101" pitchFamily="2" charset="-122"/>
              </a:defRPr>
            </a:lvl4pPr>
            <a:lvl5pPr marL="2057400" indent="-228600">
              <a:defRPr>
                <a:latin typeface="Arial Narrow" panose="020B0606020202030204" pitchFamily="34" charset="0"/>
                <a:ea typeface="宋体" panose="02010600030101010101" pitchFamily="2" charset="-122"/>
              </a:defRPr>
            </a:lvl5pPr>
            <a:lvl6pPr marL="2514600" indent="-228600" eaLnBrk="0" fontAlgn="base" hangingPunct="0">
              <a:spcBef>
                <a:spcPct val="0"/>
              </a:spcBef>
              <a:spcAft>
                <a:spcPct val="0"/>
              </a:spcAft>
              <a:defRPr>
                <a:latin typeface="Arial Narrow" panose="020B0606020202030204" pitchFamily="34" charset="0"/>
                <a:ea typeface="宋体" panose="02010600030101010101" pitchFamily="2" charset="-122"/>
              </a:defRPr>
            </a:lvl6pPr>
            <a:lvl7pPr marL="2971800" indent="-228600" eaLnBrk="0" fontAlgn="base" hangingPunct="0">
              <a:spcBef>
                <a:spcPct val="0"/>
              </a:spcBef>
              <a:spcAft>
                <a:spcPct val="0"/>
              </a:spcAft>
              <a:defRPr>
                <a:latin typeface="Arial Narrow" panose="020B0606020202030204" pitchFamily="34" charset="0"/>
                <a:ea typeface="宋体" panose="02010600030101010101" pitchFamily="2" charset="-122"/>
              </a:defRPr>
            </a:lvl7pPr>
            <a:lvl8pPr marL="3429000" indent="-228600" eaLnBrk="0" fontAlgn="base" hangingPunct="0">
              <a:spcBef>
                <a:spcPct val="0"/>
              </a:spcBef>
              <a:spcAft>
                <a:spcPct val="0"/>
              </a:spcAft>
              <a:defRPr>
                <a:latin typeface="Arial Narrow" panose="020B0606020202030204" pitchFamily="34" charset="0"/>
                <a:ea typeface="宋体" panose="02010600030101010101" pitchFamily="2" charset="-122"/>
              </a:defRPr>
            </a:lvl8pPr>
            <a:lvl9pPr marL="3886200" indent="-228600" eaLnBrk="0" fontAlgn="base" hangingPunct="0">
              <a:spcBef>
                <a:spcPct val="0"/>
              </a:spcBef>
              <a:spcAft>
                <a:spcPct val="0"/>
              </a:spcAft>
              <a:defRPr>
                <a:latin typeface="Arial Narrow" panose="020B0606020202030204" pitchFamily="34" charset="0"/>
                <a:ea typeface="宋体" panose="02010600030101010101" pitchFamily="2" charset="-122"/>
              </a:defRPr>
            </a:lvl9pPr>
          </a:lstStyle>
          <a:p>
            <a:pPr defTabSz="1219110"/>
            <a:r>
              <a:rPr lang="en-US" altLang="zh-CN" sz="1867" dirty="0">
                <a:solidFill>
                  <a:prstClr val="white"/>
                </a:solidFill>
              </a:rPr>
              <a:t>05</a:t>
            </a:r>
            <a:endParaRPr lang="zh-CN" altLang="en-US" sz="1867" dirty="0">
              <a:solidFill>
                <a:prstClr val="white"/>
              </a:solidFill>
            </a:endParaRPr>
          </a:p>
        </p:txBody>
      </p:sp>
      <p:sp>
        <p:nvSpPr>
          <p:cNvPr id="58" name="MH_Text_1"/>
          <p:cNvSpPr txBox="1">
            <a:spLocks noChangeArrowheads="1"/>
          </p:cNvSpPr>
          <p:nvPr>
            <p:custDataLst>
              <p:tags r:id="rId19"/>
            </p:custDataLst>
          </p:nvPr>
        </p:nvSpPr>
        <p:spPr bwMode="auto">
          <a:xfrm>
            <a:off x="4557111" y="6163115"/>
            <a:ext cx="6036388" cy="63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ormAutofit/>
          </a:bodyPr>
          <a:lstStyle>
            <a:lvl1pPr>
              <a:defRPr>
                <a:solidFill>
                  <a:schemeClr val="tx1"/>
                </a:solidFill>
                <a:latin typeface="Arial Narrow" panose="020B0606020202030204" pitchFamily="34" charset="0"/>
                <a:ea typeface="宋体" panose="02010600030101010101" pitchFamily="2" charset="-122"/>
              </a:defRPr>
            </a:lvl1pPr>
            <a:lvl2pPr marL="742950" indent="-285750">
              <a:defRPr>
                <a:solidFill>
                  <a:schemeClr val="tx1"/>
                </a:solidFill>
                <a:latin typeface="Arial Narrow" panose="020B0606020202030204" pitchFamily="34" charset="0"/>
                <a:ea typeface="宋体" panose="02010600030101010101" pitchFamily="2" charset="-122"/>
              </a:defRPr>
            </a:lvl2pPr>
            <a:lvl3pPr marL="1143000" indent="-228600">
              <a:defRPr>
                <a:solidFill>
                  <a:schemeClr val="tx1"/>
                </a:solidFill>
                <a:latin typeface="Arial Narrow" panose="020B0606020202030204" pitchFamily="34" charset="0"/>
                <a:ea typeface="宋体" panose="02010600030101010101" pitchFamily="2" charset="-122"/>
              </a:defRPr>
            </a:lvl3pPr>
            <a:lvl4pPr marL="1600200" indent="-228600">
              <a:defRPr>
                <a:solidFill>
                  <a:schemeClr val="tx1"/>
                </a:solidFill>
                <a:latin typeface="Arial Narrow" panose="020B0606020202030204" pitchFamily="34" charset="0"/>
                <a:ea typeface="宋体" panose="02010600030101010101" pitchFamily="2" charset="-122"/>
              </a:defRPr>
            </a:lvl4pPr>
            <a:lvl5pPr marL="2057400" indent="-228600">
              <a:defRPr>
                <a:solidFill>
                  <a:schemeClr val="tx1"/>
                </a:solidFill>
                <a:latin typeface="Arial Narrow" panose="020B0606020202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9pPr>
          </a:lstStyle>
          <a:p>
            <a:pPr algn="just" defTabSz="1219110">
              <a:lnSpc>
                <a:spcPct val="120000"/>
              </a:lnSpc>
              <a:defRPr/>
            </a:pPr>
            <a:r>
              <a:rPr lang="zh-CN" altLang="en-US" sz="1600" dirty="0">
                <a:solidFill>
                  <a:prstClr val="white"/>
                </a:solidFill>
                <a:latin typeface="微软雅黑" panose="020B0503020204020204" pitchFamily="34" charset="-122"/>
                <a:ea typeface="微软雅黑" panose="020B0503020204020204" pitchFamily="34" charset="-122"/>
              </a:rPr>
              <a:t>标配</a:t>
            </a:r>
            <a:r>
              <a:rPr lang="en-US" altLang="zh-CN" sz="1600" dirty="0">
                <a:solidFill>
                  <a:prstClr val="white"/>
                </a:solidFill>
                <a:latin typeface="微软雅黑" panose="020B0503020204020204" pitchFamily="34" charset="-122"/>
                <a:ea typeface="微软雅黑" panose="020B0503020204020204" pitchFamily="34" charset="-122"/>
              </a:rPr>
              <a:t>10</a:t>
            </a:r>
            <a:r>
              <a:rPr lang="zh-CN" altLang="en-US" sz="1600" dirty="0">
                <a:solidFill>
                  <a:prstClr val="white"/>
                </a:solidFill>
                <a:latin typeface="微软雅黑" panose="020B0503020204020204" pitchFamily="34" charset="-122"/>
                <a:ea typeface="微软雅黑" panose="020B0503020204020204" pitchFamily="34" charset="-122"/>
              </a:rPr>
              <a:t>寸</a:t>
            </a:r>
            <a:r>
              <a:rPr lang="en-US" altLang="zh-CN" sz="1600" dirty="0">
                <a:solidFill>
                  <a:prstClr val="white"/>
                </a:solidFill>
                <a:latin typeface="微软雅黑" panose="020B0503020204020204" pitchFamily="34" charset="-122"/>
                <a:ea typeface="微软雅黑" panose="020B0503020204020204" pitchFamily="34" charset="-122"/>
              </a:rPr>
              <a:t>TFT</a:t>
            </a:r>
            <a:r>
              <a:rPr lang="zh-CN" altLang="en-US" sz="1600" dirty="0">
                <a:solidFill>
                  <a:prstClr val="white"/>
                </a:solidFill>
                <a:latin typeface="微软雅黑" panose="020B0503020204020204" pitchFamily="34" charset="-122"/>
                <a:ea typeface="微软雅黑" panose="020B0503020204020204" pitchFamily="34" charset="-122"/>
              </a:rPr>
              <a:t>显示屏，支持发布图片，文字和音视频等信息</a:t>
            </a:r>
          </a:p>
        </p:txBody>
      </p:sp>
      <p:sp>
        <p:nvSpPr>
          <p:cNvPr id="59" name="MH_Other_12"/>
          <p:cNvSpPr/>
          <p:nvPr>
            <p:custDataLst>
              <p:tags r:id="rId20"/>
            </p:custDataLst>
          </p:nvPr>
        </p:nvSpPr>
        <p:spPr>
          <a:xfrm>
            <a:off x="3461735" y="5683523"/>
            <a:ext cx="134939" cy="134939"/>
          </a:xfrm>
          <a:prstGeom prst="ellipse">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a:solidFill>
                <a:prstClr val="white">
                  <a:lumMod val="50000"/>
                </a:prstClr>
              </a:solidFill>
              <a:latin typeface="Calibri" panose="020F0502020204030204"/>
              <a:ea typeface="等线" panose="02010600030101010101" pitchFamily="2" charset="-122"/>
            </a:endParaRPr>
          </a:p>
        </p:txBody>
      </p:sp>
      <p:cxnSp>
        <p:nvCxnSpPr>
          <p:cNvPr id="60" name="MH_Other_2"/>
          <p:cNvCxnSpPr/>
          <p:nvPr>
            <p:custDataLst>
              <p:tags r:id="rId21"/>
            </p:custDataLst>
          </p:nvPr>
        </p:nvCxnSpPr>
        <p:spPr>
          <a:xfrm>
            <a:off x="3596674" y="2774978"/>
            <a:ext cx="446087" cy="149225"/>
          </a:xfrm>
          <a:prstGeom prst="line">
            <a:avLst/>
          </a:prstGeom>
          <a:ln w="2857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1" name="MH_Other_2"/>
          <p:cNvCxnSpPr/>
          <p:nvPr>
            <p:custDataLst>
              <p:tags r:id="rId22"/>
            </p:custDataLst>
          </p:nvPr>
        </p:nvCxnSpPr>
        <p:spPr>
          <a:xfrm>
            <a:off x="3596674" y="3784956"/>
            <a:ext cx="446087" cy="149225"/>
          </a:xfrm>
          <a:prstGeom prst="line">
            <a:avLst/>
          </a:prstGeom>
          <a:ln w="2857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2" name="MH_Other_2"/>
          <p:cNvCxnSpPr/>
          <p:nvPr>
            <p:custDataLst>
              <p:tags r:id="rId23"/>
            </p:custDataLst>
          </p:nvPr>
        </p:nvCxnSpPr>
        <p:spPr>
          <a:xfrm>
            <a:off x="3596674" y="4794933"/>
            <a:ext cx="446087" cy="149225"/>
          </a:xfrm>
          <a:prstGeom prst="line">
            <a:avLst/>
          </a:prstGeom>
          <a:ln w="2857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3" name="MH_Other_2"/>
          <p:cNvCxnSpPr/>
          <p:nvPr>
            <p:custDataLst>
              <p:tags r:id="rId24"/>
            </p:custDataLst>
          </p:nvPr>
        </p:nvCxnSpPr>
        <p:spPr>
          <a:xfrm>
            <a:off x="3596674" y="5804910"/>
            <a:ext cx="446087" cy="149225"/>
          </a:xfrm>
          <a:prstGeom prst="line">
            <a:avLst/>
          </a:prstGeom>
          <a:ln w="2857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64" name="MH_SubTitle_1"/>
          <p:cNvSpPr txBox="1"/>
          <p:nvPr>
            <p:custDataLst>
              <p:tags r:id="rId25"/>
            </p:custDataLst>
          </p:nvPr>
        </p:nvSpPr>
        <p:spPr>
          <a:xfrm>
            <a:off x="4576161" y="2822127"/>
            <a:ext cx="4049713" cy="300039"/>
          </a:xfrm>
          <a:prstGeom prst="rect">
            <a:avLst/>
          </a:prstGeom>
          <a:noFill/>
        </p:spPr>
        <p:txBody>
          <a:bodyPr lIns="0" tIns="0" rIns="0" bIns="0" anchor="ctr">
            <a:noAutofit/>
          </a:bodyPr>
          <a:lstStyle/>
          <a:p>
            <a:pPr defTabSz="1219110">
              <a:defRPr/>
            </a:pPr>
            <a:r>
              <a:rPr lang="zh-CN" altLang="en-US" sz="1867" b="1" dirty="0">
                <a:solidFill>
                  <a:prstClr val="white"/>
                </a:solidFill>
                <a:latin typeface="微软雅黑" panose="020B0503020204020204" pitchFamily="34" charset="-122"/>
                <a:ea typeface="微软雅黑" panose="020B0503020204020204" pitchFamily="34" charset="-122"/>
              </a:rPr>
              <a:t>一键报警</a:t>
            </a:r>
          </a:p>
        </p:txBody>
      </p:sp>
      <p:sp>
        <p:nvSpPr>
          <p:cNvPr id="65" name="MH_Other_4"/>
          <p:cNvSpPr txBox="1">
            <a:spLocks noChangeArrowheads="1"/>
          </p:cNvSpPr>
          <p:nvPr>
            <p:custDataLst>
              <p:tags r:id="rId26"/>
            </p:custDataLst>
          </p:nvPr>
        </p:nvSpPr>
        <p:spPr bwMode="auto">
          <a:xfrm>
            <a:off x="4042761" y="2717748"/>
            <a:ext cx="530225"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Narrow" panose="020B0606020202030204" pitchFamily="34" charset="0"/>
                <a:ea typeface="宋体" panose="02010600030101010101" pitchFamily="2" charset="-122"/>
              </a:defRPr>
            </a:lvl1pPr>
            <a:lvl2pPr marL="742950" indent="-285750">
              <a:defRPr>
                <a:solidFill>
                  <a:schemeClr val="tx1"/>
                </a:solidFill>
                <a:latin typeface="Arial Narrow" panose="020B0606020202030204" pitchFamily="34" charset="0"/>
                <a:ea typeface="宋体" panose="02010600030101010101" pitchFamily="2" charset="-122"/>
              </a:defRPr>
            </a:lvl2pPr>
            <a:lvl3pPr marL="1143000" indent="-228600">
              <a:defRPr>
                <a:solidFill>
                  <a:schemeClr val="tx1"/>
                </a:solidFill>
                <a:latin typeface="Arial Narrow" panose="020B0606020202030204" pitchFamily="34" charset="0"/>
                <a:ea typeface="宋体" panose="02010600030101010101" pitchFamily="2" charset="-122"/>
              </a:defRPr>
            </a:lvl3pPr>
            <a:lvl4pPr marL="1600200" indent="-228600">
              <a:defRPr>
                <a:solidFill>
                  <a:schemeClr val="tx1"/>
                </a:solidFill>
                <a:latin typeface="Arial Narrow" panose="020B0606020202030204" pitchFamily="34" charset="0"/>
                <a:ea typeface="宋体" panose="02010600030101010101" pitchFamily="2" charset="-122"/>
              </a:defRPr>
            </a:lvl4pPr>
            <a:lvl5pPr marL="2057400" indent="-228600">
              <a:defRPr>
                <a:solidFill>
                  <a:schemeClr val="tx1"/>
                </a:solidFill>
                <a:latin typeface="Arial Narrow" panose="020B0606020202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9pPr>
          </a:lstStyle>
          <a:p>
            <a:pPr defTabSz="1219110"/>
            <a:r>
              <a:rPr lang="en-US" altLang="zh-CN" sz="1867" b="1" dirty="0">
                <a:solidFill>
                  <a:prstClr val="white"/>
                </a:solidFill>
                <a:latin typeface="微软雅黑" panose="020B0503020204020204" pitchFamily="34" charset="-122"/>
                <a:ea typeface="微软雅黑" panose="020B0503020204020204" pitchFamily="34" charset="-122"/>
              </a:rPr>
              <a:t>02</a:t>
            </a:r>
            <a:endParaRPr lang="zh-CN" altLang="en-US" sz="933" b="1" dirty="0">
              <a:solidFill>
                <a:prstClr val="white"/>
              </a:solidFill>
              <a:latin typeface="微软雅黑" panose="020B0503020204020204" pitchFamily="34" charset="-122"/>
              <a:ea typeface="微软雅黑" panose="020B0503020204020204" pitchFamily="34" charset="-122"/>
            </a:endParaRPr>
          </a:p>
        </p:txBody>
      </p:sp>
      <p:sp>
        <p:nvSpPr>
          <p:cNvPr id="66" name="MH_Text_1"/>
          <p:cNvSpPr txBox="1">
            <a:spLocks noChangeArrowheads="1"/>
          </p:cNvSpPr>
          <p:nvPr>
            <p:custDataLst>
              <p:tags r:id="rId27"/>
            </p:custDataLst>
          </p:nvPr>
        </p:nvSpPr>
        <p:spPr bwMode="auto">
          <a:xfrm>
            <a:off x="4571397" y="3136767"/>
            <a:ext cx="6036387" cy="63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ormAutofit fontScale="92500"/>
          </a:bodyPr>
          <a:lstStyle>
            <a:lvl1pPr>
              <a:defRPr>
                <a:solidFill>
                  <a:schemeClr val="tx1"/>
                </a:solidFill>
                <a:latin typeface="Arial Narrow" panose="020B0606020202030204" pitchFamily="34" charset="0"/>
                <a:ea typeface="宋体" panose="02010600030101010101" pitchFamily="2" charset="-122"/>
              </a:defRPr>
            </a:lvl1pPr>
            <a:lvl2pPr marL="742950" indent="-285750">
              <a:defRPr>
                <a:solidFill>
                  <a:schemeClr val="tx1"/>
                </a:solidFill>
                <a:latin typeface="Arial Narrow" panose="020B0606020202030204" pitchFamily="34" charset="0"/>
                <a:ea typeface="宋体" panose="02010600030101010101" pitchFamily="2" charset="-122"/>
              </a:defRPr>
            </a:lvl2pPr>
            <a:lvl3pPr marL="1143000" indent="-228600">
              <a:defRPr>
                <a:solidFill>
                  <a:schemeClr val="tx1"/>
                </a:solidFill>
                <a:latin typeface="Arial Narrow" panose="020B0606020202030204" pitchFamily="34" charset="0"/>
                <a:ea typeface="宋体" panose="02010600030101010101" pitchFamily="2" charset="-122"/>
              </a:defRPr>
            </a:lvl3pPr>
            <a:lvl4pPr marL="1600200" indent="-228600">
              <a:defRPr>
                <a:solidFill>
                  <a:schemeClr val="tx1"/>
                </a:solidFill>
                <a:latin typeface="Arial Narrow" panose="020B0606020202030204" pitchFamily="34" charset="0"/>
                <a:ea typeface="宋体" panose="02010600030101010101" pitchFamily="2" charset="-122"/>
              </a:defRPr>
            </a:lvl4pPr>
            <a:lvl5pPr marL="2057400" indent="-228600">
              <a:defRPr>
                <a:solidFill>
                  <a:schemeClr val="tx1"/>
                </a:solidFill>
                <a:latin typeface="Arial Narrow" panose="020B0606020202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Narrow" panose="020B0606020202030204" pitchFamily="34" charset="0"/>
                <a:ea typeface="宋体" panose="02010600030101010101" pitchFamily="2" charset="-122"/>
              </a:defRPr>
            </a:lvl9pPr>
          </a:lstStyle>
          <a:p>
            <a:pPr algn="just" defTabSz="1219110">
              <a:lnSpc>
                <a:spcPct val="120000"/>
              </a:lnSpc>
              <a:defRPr/>
            </a:pPr>
            <a:r>
              <a:rPr lang="zh-CN" altLang="en-US" sz="1600" dirty="0">
                <a:solidFill>
                  <a:prstClr val="white"/>
                </a:solidFill>
                <a:latin typeface="微软雅黑" panose="020B0503020204020204" pitchFamily="34" charset="-122"/>
                <a:ea typeface="微软雅黑" panose="020B0503020204020204" pitchFamily="34" charset="-122"/>
              </a:rPr>
              <a:t>支持一键报警，并实时可视，同时联动报警柱周边监控，内置高灵敏麦克风，高清晰语音，支持数字降噪和回声抑制，可实现拾音距离</a:t>
            </a:r>
            <a:r>
              <a:rPr lang="en-US" altLang="zh-CN" sz="1600" dirty="0">
                <a:solidFill>
                  <a:prstClr val="white"/>
                </a:solidFill>
                <a:latin typeface="微软雅黑" panose="020B0503020204020204" pitchFamily="34" charset="-122"/>
                <a:ea typeface="微软雅黑" panose="020B0503020204020204" pitchFamily="34" charset="-122"/>
              </a:rPr>
              <a:t>5</a:t>
            </a:r>
            <a:r>
              <a:rPr lang="zh-CN" altLang="en-US" sz="1600" dirty="0">
                <a:solidFill>
                  <a:prstClr val="white"/>
                </a:solidFill>
                <a:latin typeface="微软雅黑" panose="020B0503020204020204" pitchFamily="34" charset="-122"/>
                <a:ea typeface="微软雅黑" panose="020B0503020204020204" pitchFamily="34" charset="-122"/>
              </a:rPr>
              <a:t>米</a:t>
            </a:r>
          </a:p>
        </p:txBody>
      </p:sp>
      <p:pic>
        <p:nvPicPr>
          <p:cNvPr id="67" name="报警柱雷达测速">
            <a:hlinkClick r:id="" action="ppaction://media"/>
          </p:cNvPr>
          <p:cNvPicPr>
            <a:picLocks noChangeAspect="1"/>
          </p:cNvPicPr>
          <p:nvPr>
            <a:videoFile r:link="rId29"/>
            <p:extLst>
              <p:ext uri="{DAA4B4D4-6D71-4841-9C94-3DE7FCFB9230}">
                <p14:media xmlns:p14="http://schemas.microsoft.com/office/powerpoint/2010/main" r:embed="rId28"/>
              </p:ext>
            </p:extLst>
          </p:nvPr>
        </p:nvPicPr>
        <p:blipFill>
          <a:blip r:embed="rId32"/>
          <a:stretch>
            <a:fillRect/>
          </a:stretch>
        </p:blipFill>
        <p:spPr>
          <a:xfrm>
            <a:off x="693283" y="1886389"/>
            <a:ext cx="2539247" cy="4481023"/>
          </a:xfrm>
          <a:prstGeom prst="rect">
            <a:avLst/>
          </a:prstGeom>
        </p:spPr>
      </p:pic>
      <p:pic>
        <p:nvPicPr>
          <p:cNvPr id="51" name="图片 50"/>
          <p:cNvPicPr>
            <a:picLocks noChangeAspect="1"/>
          </p:cNvPicPr>
          <p:nvPr/>
        </p:nvPicPr>
        <p:blipFill>
          <a:blip r:embed="rId33">
            <a:extLst>
              <a:ext uri="{28A0092B-C50C-407E-A947-70E740481C1C}">
                <a14:useLocalDpi xmlns:a14="http://schemas.microsoft.com/office/drawing/2010/main" val="0"/>
              </a:ext>
            </a:extLst>
          </a:blip>
          <a:stretch>
            <a:fillRect/>
          </a:stretch>
        </p:blipFill>
        <p:spPr>
          <a:xfrm>
            <a:off x="995734" y="1736461"/>
            <a:ext cx="2439017" cy="4808288"/>
          </a:xfrm>
          <a:prstGeom prst="rect">
            <a:avLst/>
          </a:prstGeom>
        </p:spPr>
      </p:pic>
    </p:spTree>
    <p:extLst>
      <p:ext uri="{BB962C8B-B14F-4D97-AF65-F5344CB8AC3E}">
        <p14:creationId xmlns:p14="http://schemas.microsoft.com/office/powerpoint/2010/main" val="18289779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
                                        </p:tgtEl>
                                        <p:attrNameLst>
                                          <p:attrName>style.visibility</p:attrName>
                                        </p:attrNameLst>
                                      </p:cBhvr>
                                      <p:to>
                                        <p:strVal val="visible"/>
                                      </p:to>
                                    </p:set>
                                  </p:childTnLst>
                                </p:cTn>
                              </p:par>
                              <p:par>
                                <p:cTn id="7" presetID="1" presetClass="exit" presetSubtype="0" fill="hold" nodeType="withEffect">
                                  <p:stCondLst>
                                    <p:cond delay="0"/>
                                  </p:stCondLst>
                                  <p:childTnLst>
                                    <p:set>
                                      <p:cBhvr>
                                        <p:cTn id="8" dur="1" fill="hold">
                                          <p:stCondLst>
                                            <p:cond delay="0"/>
                                          </p:stCondLst>
                                        </p:cTn>
                                        <p:tgtEl>
                                          <p:spTgt spid="51"/>
                                        </p:tgtEl>
                                        <p:attrNameLst>
                                          <p:attrName>style.visibility</p:attrName>
                                        </p:attrNameLst>
                                      </p:cBhvr>
                                      <p:to>
                                        <p:strVal val="hidden"/>
                                      </p:to>
                                    </p:set>
                                  </p:childTnLst>
                                </p:cTn>
                              </p:par>
                              <p:par>
                                <p:cTn id="9" presetID="1" presetClass="mediacall" presetSubtype="0" fill="hold" nodeType="withEffect">
                                  <p:stCondLst>
                                    <p:cond delay="0"/>
                                  </p:stCondLst>
                                  <p:childTnLst>
                                    <p:cmd type="call" cmd="playFrom(0.0)">
                                      <p:cBhvr>
                                        <p:cTn id="10" dur="10280" fill="hold"/>
                                        <p:tgtEl>
                                          <p:spTgt spid="6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repeatCount="indefinite" fill="hold" display="0">
                  <p:stCondLst>
                    <p:cond delay="indefinite"/>
                  </p:stCondLst>
                </p:cTn>
                <p:tgtEl>
                  <p:spTgt spid="67"/>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移动管控</a:t>
            </a:r>
            <a:endParaRPr lang="en-US" altLang="zh-CN" sz="2400" kern="1600" dirty="0">
              <a:solidFill>
                <a:prstClr val="white"/>
              </a:solidFill>
              <a:latin typeface="微软雅黑" panose="020B0503020204020204" pitchFamily="34" charset="-122"/>
              <a:ea typeface="微软雅黑" panose="020B0503020204020204" pitchFamily="34" charset="-122"/>
            </a:endParaRPr>
          </a:p>
        </p:txBody>
      </p:sp>
      <p:grpSp>
        <p:nvGrpSpPr>
          <p:cNvPr id="7" name="组合 6"/>
          <p:cNvGrpSpPr/>
          <p:nvPr/>
        </p:nvGrpSpPr>
        <p:grpSpPr>
          <a:xfrm>
            <a:off x="1694720" y="1306193"/>
            <a:ext cx="1248139" cy="2281225"/>
            <a:chOff x="251520" y="932839"/>
            <a:chExt cx="1054100" cy="1905000"/>
          </a:xfrm>
        </p:grpSpPr>
        <p:pic>
          <p:nvPicPr>
            <p:cNvPr id="29" name="图片 2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4143" y="1059582"/>
              <a:ext cx="1028854" cy="1635289"/>
            </a:xfrm>
            <a:prstGeom prst="rect">
              <a:avLst/>
            </a:prstGeom>
            <a:ln>
              <a:solidFill>
                <a:schemeClr val="accent1"/>
              </a:solidFill>
            </a:ln>
          </p:spPr>
        </p:pic>
        <p:sp>
          <p:nvSpPr>
            <p:cNvPr id="28" name="KSO_Shape"/>
            <p:cNvSpPr/>
            <p:nvPr/>
          </p:nvSpPr>
          <p:spPr>
            <a:xfrm>
              <a:off x="251520" y="932839"/>
              <a:ext cx="1054100" cy="1905000"/>
            </a:xfrm>
            <a:custGeom>
              <a:avLst/>
              <a:gdLst>
                <a:gd name="connsiteX0" fmla="*/ 1404156 w 2808312"/>
                <a:gd name="connsiteY0" fmla="*/ 4748597 h 5078692"/>
                <a:gd name="connsiteX1" fmla="*/ 1260140 w 2808312"/>
                <a:gd name="connsiteY1" fmla="*/ 4892613 h 5078692"/>
                <a:gd name="connsiteX2" fmla="*/ 1404156 w 2808312"/>
                <a:gd name="connsiteY2" fmla="*/ 5036629 h 5078692"/>
                <a:gd name="connsiteX3" fmla="*/ 1548172 w 2808312"/>
                <a:gd name="connsiteY3" fmla="*/ 4892613 h 5078692"/>
                <a:gd name="connsiteX4" fmla="*/ 1404156 w 2808312"/>
                <a:gd name="connsiteY4" fmla="*/ 4748597 h 5078692"/>
                <a:gd name="connsiteX5" fmla="*/ 54156 w 2808312"/>
                <a:gd name="connsiteY5" fmla="*/ 372159 h 5078692"/>
                <a:gd name="connsiteX6" fmla="*/ 54156 w 2808312"/>
                <a:gd name="connsiteY6" fmla="*/ 4706534 h 5078692"/>
                <a:gd name="connsiteX7" fmla="*/ 2754156 w 2808312"/>
                <a:gd name="connsiteY7" fmla="*/ 4706534 h 5078692"/>
                <a:gd name="connsiteX8" fmla="*/ 2754156 w 2808312"/>
                <a:gd name="connsiteY8" fmla="*/ 372159 h 5078692"/>
                <a:gd name="connsiteX9" fmla="*/ 1158156 w 2808312"/>
                <a:gd name="connsiteY9" fmla="*/ 168079 h 5078692"/>
                <a:gd name="connsiteX10" fmla="*/ 1152156 w 2808312"/>
                <a:gd name="connsiteY10" fmla="*/ 174079 h 5078692"/>
                <a:gd name="connsiteX11" fmla="*/ 1152156 w 2808312"/>
                <a:gd name="connsiteY11" fmla="*/ 198079 h 5078692"/>
                <a:gd name="connsiteX12" fmla="*/ 1158156 w 2808312"/>
                <a:gd name="connsiteY12" fmla="*/ 204079 h 5078692"/>
                <a:gd name="connsiteX13" fmla="*/ 1650156 w 2808312"/>
                <a:gd name="connsiteY13" fmla="*/ 204079 h 5078692"/>
                <a:gd name="connsiteX14" fmla="*/ 1656156 w 2808312"/>
                <a:gd name="connsiteY14" fmla="*/ 198079 h 5078692"/>
                <a:gd name="connsiteX15" fmla="*/ 1656156 w 2808312"/>
                <a:gd name="connsiteY15" fmla="*/ 174079 h 5078692"/>
                <a:gd name="connsiteX16" fmla="*/ 1650156 w 2808312"/>
                <a:gd name="connsiteY16" fmla="*/ 168079 h 5078692"/>
                <a:gd name="connsiteX17" fmla="*/ 319782 w 2808312"/>
                <a:gd name="connsiteY17" fmla="*/ 0 h 5078692"/>
                <a:gd name="connsiteX18" fmla="*/ 2488530 w 2808312"/>
                <a:gd name="connsiteY18" fmla="*/ 0 h 5078692"/>
                <a:gd name="connsiteX19" fmla="*/ 2808312 w 2808312"/>
                <a:gd name="connsiteY19" fmla="*/ 319782 h 5078692"/>
                <a:gd name="connsiteX20" fmla="*/ 2808312 w 2808312"/>
                <a:gd name="connsiteY20" fmla="*/ 4758910 h 5078692"/>
                <a:gd name="connsiteX21" fmla="*/ 2488530 w 2808312"/>
                <a:gd name="connsiteY21" fmla="*/ 5078692 h 5078692"/>
                <a:gd name="connsiteX22" fmla="*/ 319782 w 2808312"/>
                <a:gd name="connsiteY22" fmla="*/ 5078692 h 5078692"/>
                <a:gd name="connsiteX23" fmla="*/ 0 w 2808312"/>
                <a:gd name="connsiteY23" fmla="*/ 4758910 h 5078692"/>
                <a:gd name="connsiteX24" fmla="*/ 0 w 2808312"/>
                <a:gd name="connsiteY24" fmla="*/ 319782 h 5078692"/>
                <a:gd name="connsiteX25" fmla="*/ 319782 w 2808312"/>
                <a:gd name="connsiteY25" fmla="*/ 0 h 5078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08312" h="5078692">
                  <a:moveTo>
                    <a:pt x="1404156" y="4748597"/>
                  </a:moveTo>
                  <a:cubicBezTo>
                    <a:pt x="1324618" y="4748597"/>
                    <a:pt x="1260140" y="4813075"/>
                    <a:pt x="1260140" y="4892613"/>
                  </a:cubicBezTo>
                  <a:cubicBezTo>
                    <a:pt x="1260140" y="4972151"/>
                    <a:pt x="1324618" y="5036629"/>
                    <a:pt x="1404156" y="5036629"/>
                  </a:cubicBezTo>
                  <a:cubicBezTo>
                    <a:pt x="1483694" y="5036629"/>
                    <a:pt x="1548172" y="4972151"/>
                    <a:pt x="1548172" y="4892613"/>
                  </a:cubicBezTo>
                  <a:cubicBezTo>
                    <a:pt x="1548172" y="4813075"/>
                    <a:pt x="1483694" y="4748597"/>
                    <a:pt x="1404156" y="4748597"/>
                  </a:cubicBezTo>
                  <a:close/>
                  <a:moveTo>
                    <a:pt x="54156" y="372159"/>
                  </a:moveTo>
                  <a:lnTo>
                    <a:pt x="54156" y="4706534"/>
                  </a:lnTo>
                  <a:lnTo>
                    <a:pt x="2754156" y="4706534"/>
                  </a:lnTo>
                  <a:lnTo>
                    <a:pt x="2754156" y="372159"/>
                  </a:lnTo>
                  <a:close/>
                  <a:moveTo>
                    <a:pt x="1158156" y="168079"/>
                  </a:moveTo>
                  <a:cubicBezTo>
                    <a:pt x="1154842" y="168079"/>
                    <a:pt x="1152156" y="170765"/>
                    <a:pt x="1152156" y="174079"/>
                  </a:cubicBezTo>
                  <a:lnTo>
                    <a:pt x="1152156" y="198079"/>
                  </a:lnTo>
                  <a:cubicBezTo>
                    <a:pt x="1152156" y="201393"/>
                    <a:pt x="1154842" y="204079"/>
                    <a:pt x="1158156" y="204079"/>
                  </a:cubicBezTo>
                  <a:lnTo>
                    <a:pt x="1650156" y="204079"/>
                  </a:lnTo>
                  <a:cubicBezTo>
                    <a:pt x="1653470" y="204079"/>
                    <a:pt x="1656156" y="201393"/>
                    <a:pt x="1656156" y="198079"/>
                  </a:cubicBezTo>
                  <a:lnTo>
                    <a:pt x="1656156" y="174079"/>
                  </a:lnTo>
                  <a:cubicBezTo>
                    <a:pt x="1656156" y="170765"/>
                    <a:pt x="1653470" y="168079"/>
                    <a:pt x="1650156" y="168079"/>
                  </a:cubicBezTo>
                  <a:close/>
                  <a:moveTo>
                    <a:pt x="319782" y="0"/>
                  </a:moveTo>
                  <a:lnTo>
                    <a:pt x="2488530" y="0"/>
                  </a:lnTo>
                  <a:cubicBezTo>
                    <a:pt x="2665141" y="0"/>
                    <a:pt x="2808312" y="143171"/>
                    <a:pt x="2808312" y="319782"/>
                  </a:cubicBezTo>
                  <a:lnTo>
                    <a:pt x="2808312" y="4758910"/>
                  </a:lnTo>
                  <a:cubicBezTo>
                    <a:pt x="2808312" y="4935521"/>
                    <a:pt x="2665141" y="5078692"/>
                    <a:pt x="2488530" y="5078692"/>
                  </a:cubicBezTo>
                  <a:lnTo>
                    <a:pt x="319782" y="5078692"/>
                  </a:lnTo>
                  <a:cubicBezTo>
                    <a:pt x="143171" y="5078692"/>
                    <a:pt x="0" y="4935521"/>
                    <a:pt x="0" y="4758910"/>
                  </a:cubicBezTo>
                  <a:lnTo>
                    <a:pt x="0" y="319782"/>
                  </a:lnTo>
                  <a:cubicBezTo>
                    <a:pt x="0" y="143171"/>
                    <a:pt x="143171" y="0"/>
                    <a:pt x="31978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dirty="0">
                <a:solidFill>
                  <a:prstClr val="black"/>
                </a:solidFill>
                <a:latin typeface="Calibri" panose="020F0502020204030204"/>
                <a:ea typeface="等线" panose="02010600030101010101" pitchFamily="2" charset="-122"/>
              </a:endParaRPr>
            </a:p>
          </p:txBody>
        </p:sp>
      </p:grpSp>
      <p:cxnSp>
        <p:nvCxnSpPr>
          <p:cNvPr id="34" name="直接连接符 33"/>
          <p:cNvCxnSpPr/>
          <p:nvPr/>
        </p:nvCxnSpPr>
        <p:spPr>
          <a:xfrm flipH="1">
            <a:off x="440404" y="3962403"/>
            <a:ext cx="3822217"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35" name="Freeform 6"/>
          <p:cNvSpPr>
            <a:spLocks/>
          </p:cNvSpPr>
          <p:nvPr/>
        </p:nvSpPr>
        <p:spPr bwMode="auto">
          <a:xfrm>
            <a:off x="275615" y="3619768"/>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sp>
        <p:nvSpPr>
          <p:cNvPr id="36" name="矩形 35"/>
          <p:cNvSpPr/>
          <p:nvPr/>
        </p:nvSpPr>
        <p:spPr>
          <a:xfrm>
            <a:off x="296882" y="3974444"/>
            <a:ext cx="4149999" cy="2723823"/>
          </a:xfrm>
          <a:prstGeom prst="rect">
            <a:avLst/>
          </a:prstGeom>
        </p:spPr>
        <p:txBody>
          <a:bodyPr wrap="square">
            <a:spAutoFit/>
          </a:bodyPr>
          <a:lstStyle/>
          <a:p>
            <a:pPr marL="380990" indent="-380990" defTabSz="912791" eaLnBrk="0" fontAlgn="base" hangingPunct="0">
              <a:lnSpc>
                <a:spcPct val="150000"/>
              </a:lnSpc>
              <a:spcBef>
                <a:spcPct val="0"/>
              </a:spcBef>
              <a:spcAft>
                <a:spcPct val="0"/>
              </a:spcAft>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移动取证</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pPr>
            <a:r>
              <a:rPr lang="zh-CN" altLang="en-US" sz="1200" dirty="0">
                <a:solidFill>
                  <a:prstClr val="white"/>
                </a:solidFill>
                <a:latin typeface="Calibri" panose="020F0502020204030204"/>
                <a:ea typeface="等线" panose="02010600030101010101" pitchFamily="2" charset="-122"/>
              </a:rPr>
              <a:t>支持以图搜图、特征检索方式对人检索，输出姓名、班级、班主任、班主任电话等信息，支持事件上报、查看人员历史取证信息，方便校内事件管理；</a:t>
            </a:r>
            <a:endParaRPr lang="en-US" altLang="zh-CN" sz="1200" dirty="0">
              <a:solidFill>
                <a:prstClr val="white"/>
              </a:solidFill>
              <a:latin typeface="Calibri" panose="020F0502020204030204"/>
              <a:ea typeface="等线" panose="02010600030101010101" pitchFamily="2" charset="-122"/>
            </a:endParaRPr>
          </a:p>
          <a:p>
            <a:pPr marL="380990" indent="-380990" defTabSz="912791" eaLnBrk="0" fontAlgn="base" hangingPunct="0">
              <a:lnSpc>
                <a:spcPct val="150000"/>
              </a:lnSpc>
              <a:spcBef>
                <a:spcPct val="0"/>
              </a:spcBef>
              <a:spcAft>
                <a:spcPct val="0"/>
              </a:spcAft>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扫码巡更</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pPr>
            <a:r>
              <a:rPr lang="zh-CN" altLang="en-US" sz="1200" dirty="0">
                <a:solidFill>
                  <a:prstClr val="white"/>
                </a:solidFill>
                <a:latin typeface="Calibri" panose="020F0502020204030204"/>
                <a:ea typeface="等线" panose="02010600030101010101" pitchFamily="2" charset="-122"/>
              </a:rPr>
              <a:t>通过在巡更点张贴二维码进行巡更，可定制巡更录像，查询巡更点是否被巡更状态；</a:t>
            </a:r>
            <a:endParaRPr lang="en-US" altLang="zh-CN" sz="1200" dirty="0">
              <a:solidFill>
                <a:prstClr val="white"/>
              </a:solidFill>
              <a:latin typeface="Calibri" panose="020F0502020204030204"/>
              <a:ea typeface="等线" panose="02010600030101010101" pitchFamily="2" charset="-122"/>
            </a:endParaRPr>
          </a:p>
          <a:p>
            <a:pPr marL="380990" indent="-380990" defTabSz="912791" eaLnBrk="0" fontAlgn="base" hangingPunct="0">
              <a:lnSpc>
                <a:spcPct val="150000"/>
              </a:lnSpc>
              <a:spcBef>
                <a:spcPct val="0"/>
              </a:spcBef>
              <a:spcAft>
                <a:spcPct val="0"/>
              </a:spcAft>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资产管理</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pPr>
            <a:r>
              <a:rPr lang="zh-CN" altLang="en-US" sz="1200" dirty="0">
                <a:solidFill>
                  <a:prstClr val="white"/>
                </a:solidFill>
                <a:latin typeface="Calibri" panose="020F0502020204030204"/>
                <a:ea typeface="等线" panose="02010600030101010101" pitchFamily="2" charset="-122"/>
              </a:rPr>
              <a:t>扫描资产二维码查看资产信息，可根据实际维护资产</a:t>
            </a:r>
          </a:p>
        </p:txBody>
      </p:sp>
      <p:pic>
        <p:nvPicPr>
          <p:cNvPr id="27" name="图片 2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450732" y="1255775"/>
            <a:ext cx="1540305" cy="2656211"/>
          </a:xfrm>
          <a:prstGeom prst="rect">
            <a:avLst/>
          </a:prstGeom>
        </p:spPr>
      </p:pic>
      <p:grpSp>
        <p:nvGrpSpPr>
          <p:cNvPr id="51" name="组合 50"/>
          <p:cNvGrpSpPr/>
          <p:nvPr/>
        </p:nvGrpSpPr>
        <p:grpSpPr>
          <a:xfrm>
            <a:off x="8233344" y="1255776"/>
            <a:ext cx="1552129" cy="2676600"/>
            <a:chOff x="6148083" y="991968"/>
            <a:chExt cx="1164097" cy="2007450"/>
          </a:xfrm>
        </p:grpSpPr>
        <p:pic>
          <p:nvPicPr>
            <p:cNvPr id="48" name="图片 4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148083" y="991968"/>
              <a:ext cx="1164097" cy="2007450"/>
            </a:xfrm>
            <a:prstGeom prst="rect">
              <a:avLst/>
            </a:prstGeom>
          </p:spPr>
        </p:pic>
        <p:pic>
          <p:nvPicPr>
            <p:cNvPr id="31" name="图片 3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440209" y="1131590"/>
              <a:ext cx="597154" cy="598305"/>
            </a:xfrm>
            <a:prstGeom prst="rect">
              <a:avLst/>
            </a:prstGeom>
          </p:spPr>
        </p:pic>
      </p:grpSp>
      <p:grpSp>
        <p:nvGrpSpPr>
          <p:cNvPr id="46" name="组合 45"/>
          <p:cNvGrpSpPr/>
          <p:nvPr/>
        </p:nvGrpSpPr>
        <p:grpSpPr>
          <a:xfrm>
            <a:off x="6355842" y="1255775"/>
            <a:ext cx="1540305" cy="2656211"/>
            <a:chOff x="4664099" y="991967"/>
            <a:chExt cx="1155229" cy="1992158"/>
          </a:xfrm>
        </p:grpSpPr>
        <p:pic>
          <p:nvPicPr>
            <p:cNvPr id="39" name="图片 3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664099" y="991967"/>
              <a:ext cx="1155229" cy="1992158"/>
            </a:xfrm>
            <a:prstGeom prst="rect">
              <a:avLst/>
            </a:prstGeom>
          </p:spPr>
        </p:pic>
        <p:pic>
          <p:nvPicPr>
            <p:cNvPr id="41" name="图片 40"/>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4974431" y="1166735"/>
              <a:ext cx="559553" cy="563159"/>
            </a:xfrm>
            <a:prstGeom prst="rect">
              <a:avLst/>
            </a:prstGeom>
          </p:spPr>
        </p:pic>
      </p:grpSp>
      <p:grpSp>
        <p:nvGrpSpPr>
          <p:cNvPr id="44" name="组合 43"/>
          <p:cNvGrpSpPr/>
          <p:nvPr/>
        </p:nvGrpSpPr>
        <p:grpSpPr>
          <a:xfrm>
            <a:off x="10163519" y="1239345"/>
            <a:ext cx="1588468" cy="2636063"/>
            <a:chOff x="7557112" y="979644"/>
            <a:chExt cx="1191351" cy="1977047"/>
          </a:xfrm>
        </p:grpSpPr>
        <p:pic>
          <p:nvPicPr>
            <p:cNvPr id="9" name="图片 8"/>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557112" y="979644"/>
              <a:ext cx="1191351" cy="1977047"/>
            </a:xfrm>
            <a:prstGeom prst="rect">
              <a:avLst/>
            </a:prstGeom>
          </p:spPr>
        </p:pic>
        <p:pic>
          <p:nvPicPr>
            <p:cNvPr id="43" name="图片 4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flipH="1">
              <a:off x="7634317" y="1635646"/>
              <a:ext cx="299350" cy="512821"/>
            </a:xfrm>
            <a:prstGeom prst="rect">
              <a:avLst/>
            </a:prstGeom>
          </p:spPr>
        </p:pic>
      </p:grpSp>
      <p:sp>
        <p:nvSpPr>
          <p:cNvPr id="47" name="右箭头 46"/>
          <p:cNvSpPr/>
          <p:nvPr/>
        </p:nvSpPr>
        <p:spPr>
          <a:xfrm>
            <a:off x="6029267" y="2455893"/>
            <a:ext cx="288344" cy="234184"/>
          </a:xfrm>
          <a:prstGeom prst="rightArrow">
            <a:avLst/>
          </a:prstGeom>
          <a:solidFill>
            <a:schemeClr val="tx1">
              <a:lumMod val="65000"/>
              <a:lumOff val="3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49" name="右箭头 48"/>
          <p:cNvSpPr/>
          <p:nvPr/>
        </p:nvSpPr>
        <p:spPr>
          <a:xfrm>
            <a:off x="7933105" y="2455893"/>
            <a:ext cx="288344" cy="234184"/>
          </a:xfrm>
          <a:prstGeom prst="rightArrow">
            <a:avLst/>
          </a:prstGeom>
          <a:solidFill>
            <a:schemeClr val="tx1">
              <a:lumMod val="65000"/>
              <a:lumOff val="3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50" name="右箭头 49"/>
          <p:cNvSpPr/>
          <p:nvPr/>
        </p:nvSpPr>
        <p:spPr>
          <a:xfrm>
            <a:off x="9836943" y="2455893"/>
            <a:ext cx="288344" cy="234184"/>
          </a:xfrm>
          <a:prstGeom prst="rightArrow">
            <a:avLst/>
          </a:prstGeom>
          <a:solidFill>
            <a:schemeClr val="tx1">
              <a:lumMod val="65000"/>
              <a:lumOff val="3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pic>
        <p:nvPicPr>
          <p:cNvPr id="52" name="图片 5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5158544" y="4016214"/>
            <a:ext cx="1585825" cy="2672204"/>
          </a:xfrm>
          <a:prstGeom prst="rect">
            <a:avLst/>
          </a:prstGeom>
        </p:spPr>
      </p:pic>
      <p:pic>
        <p:nvPicPr>
          <p:cNvPr id="53" name="图片 52"/>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265392" y="4014631"/>
            <a:ext cx="4486595" cy="2673787"/>
          </a:xfrm>
          <a:prstGeom prst="rect">
            <a:avLst/>
          </a:prstGeom>
        </p:spPr>
      </p:pic>
      <p:sp>
        <p:nvSpPr>
          <p:cNvPr id="55" name="右箭头 54"/>
          <p:cNvSpPr/>
          <p:nvPr/>
        </p:nvSpPr>
        <p:spPr>
          <a:xfrm>
            <a:off x="6860708" y="5234432"/>
            <a:ext cx="288344" cy="234184"/>
          </a:xfrm>
          <a:prstGeom prst="rightArrow">
            <a:avLst/>
          </a:prstGeom>
          <a:solidFill>
            <a:schemeClr val="tx1">
              <a:lumMod val="65000"/>
              <a:lumOff val="3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54" name="圆角矩形 53"/>
          <p:cNvSpPr/>
          <p:nvPr/>
        </p:nvSpPr>
        <p:spPr>
          <a:xfrm>
            <a:off x="4378960" y="1190685"/>
            <a:ext cx="7467600" cy="5538360"/>
          </a:xfrm>
          <a:prstGeom prst="roundRect">
            <a:avLst>
              <a:gd name="adj" fmla="val 1676"/>
            </a:avLst>
          </a:prstGeom>
          <a:noFill/>
          <a:ln w="6350">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57" name="右箭头 56"/>
          <p:cNvSpPr/>
          <p:nvPr/>
        </p:nvSpPr>
        <p:spPr>
          <a:xfrm>
            <a:off x="4695489" y="5234432"/>
            <a:ext cx="288344" cy="234184"/>
          </a:xfrm>
          <a:prstGeom prst="rightArrow">
            <a:avLst/>
          </a:prstGeom>
          <a:solidFill>
            <a:schemeClr val="tx1">
              <a:lumMod val="65000"/>
              <a:lumOff val="3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Tree>
    <p:extLst>
      <p:ext uri="{BB962C8B-B14F-4D97-AF65-F5344CB8AC3E}">
        <p14:creationId xmlns:p14="http://schemas.microsoft.com/office/powerpoint/2010/main" val="42401929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人脸轨迹</a:t>
            </a:r>
            <a:endParaRPr lang="en-US" altLang="zh-CN" sz="2400" kern="1600" dirty="0">
              <a:solidFill>
                <a:prstClr val="white"/>
              </a:solidFill>
              <a:latin typeface="微软雅黑" panose="020B0503020204020204" pitchFamily="34" charset="-122"/>
              <a:ea typeface="微软雅黑" panose="020B0503020204020204" pitchFamily="34" charset="-122"/>
            </a:endParaRPr>
          </a:p>
        </p:txBody>
      </p:sp>
      <p:grpSp>
        <p:nvGrpSpPr>
          <p:cNvPr id="5" name="组合 4"/>
          <p:cNvGrpSpPr/>
          <p:nvPr/>
        </p:nvGrpSpPr>
        <p:grpSpPr>
          <a:xfrm>
            <a:off x="335362" y="1354021"/>
            <a:ext cx="3780000" cy="1800000"/>
            <a:chOff x="251521" y="1015515"/>
            <a:chExt cx="2880320" cy="1772259"/>
          </a:xfrm>
        </p:grpSpPr>
        <p:pic>
          <p:nvPicPr>
            <p:cNvPr id="54" name="Picture 5"/>
            <p:cNvPicPr>
              <a:picLocks noChangeArrowheads="1"/>
            </p:cNvPicPr>
            <p:nvPr/>
          </p:nvPicPr>
          <p:blipFill>
            <a:blip r:embed="rId4" cstate="print">
              <a:extLst>
                <a:ext uri="{BEBA8EAE-BF5A-486C-A8C5-ECC9F3942E4B}">
                  <a14:imgProps xmlns:a14="http://schemas.microsoft.com/office/drawing/2010/main">
                    <a14:imgLayer r:embed="rId5">
                      <a14:imgEffect>
                        <a14:brightnessContrast bright="-14000" contrast="-40000"/>
                      </a14:imgEffect>
                    </a14:imgLayer>
                  </a14:imgProps>
                </a:ext>
                <a:ext uri="{28A0092B-C50C-407E-A947-70E740481C1C}">
                  <a14:useLocalDpi xmlns:a14="http://schemas.microsoft.com/office/drawing/2010/main" val="0"/>
                </a:ext>
              </a:extLst>
            </a:blip>
            <a:srcRect/>
            <a:stretch>
              <a:fillRect/>
            </a:stretch>
          </p:blipFill>
          <p:spPr bwMode="auto">
            <a:xfrm>
              <a:off x="251521" y="1015515"/>
              <a:ext cx="2880320" cy="17722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3" name="TextBox 15"/>
            <p:cNvSpPr txBox="1"/>
            <p:nvPr/>
          </p:nvSpPr>
          <p:spPr>
            <a:xfrm>
              <a:off x="1095155" y="2005164"/>
              <a:ext cx="417878" cy="148908"/>
            </a:xfrm>
            <a:prstGeom prst="rect">
              <a:avLst/>
            </a:prstGeom>
            <a:noFill/>
          </p:spPr>
          <p:txBody>
            <a:bodyPr wrap="none" rtlCol="0">
              <a:spAutoFit/>
            </a:bodyPr>
            <a:lstStyle/>
            <a:p>
              <a:pPr defTabSz="1219140"/>
              <a:r>
                <a:rPr lang="zh-CN" altLang="en-US" sz="533" b="1" dirty="0">
                  <a:solidFill>
                    <a:prstClr val="white"/>
                  </a:solidFill>
                  <a:latin typeface="Arial"/>
                  <a:ea typeface="微软雅黑"/>
                </a:rPr>
                <a:t>校门口采集</a:t>
              </a:r>
            </a:p>
          </p:txBody>
        </p:sp>
        <p:sp>
          <p:nvSpPr>
            <p:cNvPr id="71" name="TextBox 15"/>
            <p:cNvSpPr txBox="1"/>
            <p:nvPr/>
          </p:nvSpPr>
          <p:spPr>
            <a:xfrm>
              <a:off x="1077230" y="1768805"/>
              <a:ext cx="417878" cy="148908"/>
            </a:xfrm>
            <a:prstGeom prst="rect">
              <a:avLst/>
            </a:prstGeom>
            <a:noFill/>
          </p:spPr>
          <p:txBody>
            <a:bodyPr wrap="none" rtlCol="0">
              <a:spAutoFit/>
            </a:bodyPr>
            <a:lstStyle/>
            <a:p>
              <a:pPr defTabSz="1219140"/>
              <a:r>
                <a:rPr lang="zh-CN" altLang="en-US" sz="533" b="1" dirty="0">
                  <a:solidFill>
                    <a:prstClr val="white"/>
                  </a:solidFill>
                  <a:latin typeface="Arial"/>
                  <a:ea typeface="微软雅黑"/>
                </a:rPr>
                <a:t>教学楼采集</a:t>
              </a:r>
            </a:p>
          </p:txBody>
        </p:sp>
        <p:grpSp>
          <p:nvGrpSpPr>
            <p:cNvPr id="57" name="组合 56"/>
            <p:cNvGrpSpPr/>
            <p:nvPr/>
          </p:nvGrpSpPr>
          <p:grpSpPr>
            <a:xfrm>
              <a:off x="1754074" y="1392911"/>
              <a:ext cx="1083890" cy="405536"/>
              <a:chOff x="2606569" y="2185226"/>
              <a:chExt cx="2844860" cy="1136794"/>
            </a:xfrm>
          </p:grpSpPr>
          <p:pic>
            <p:nvPicPr>
              <p:cNvPr id="68" name="Picture 2" descr="D:\公安售前资料\PPT素材\抠图.jpg"/>
              <p:cNvPicPr>
                <a:picLocks noChangeAspect="1" noChangeArrowheads="1"/>
              </p:cNvPicPr>
              <p:nvPr/>
            </p:nvPicPr>
            <p:blipFill>
              <a:blip r:embed="rId6" cstate="print">
                <a:extLst>
                  <a:ext uri="{BEBA8EAE-BF5A-486C-A8C5-ECC9F3942E4B}">
                    <a14:imgProps xmlns:a14="http://schemas.microsoft.com/office/drawing/2010/main">
                      <a14:imgLayer r:embed="rId7">
                        <a14:imgEffect>
                          <a14:artisticBlur/>
                        </a14:imgEffect>
                      </a14:imgLayer>
                    </a14:imgProps>
                  </a:ext>
                  <a:ext uri="{28A0092B-C50C-407E-A947-70E740481C1C}">
                    <a14:useLocalDpi xmlns:a14="http://schemas.microsoft.com/office/drawing/2010/main" val="0"/>
                  </a:ext>
                </a:extLst>
              </a:blip>
              <a:srcRect/>
              <a:stretch>
                <a:fillRect/>
              </a:stretch>
            </p:blipFill>
            <p:spPr bwMode="auto">
              <a:xfrm>
                <a:off x="4059697" y="2203466"/>
                <a:ext cx="369835" cy="369836"/>
              </a:xfrm>
              <a:prstGeom prst="ellipse">
                <a:avLst/>
              </a:prstGeom>
              <a:ln w="63500" cap="rnd">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sp>
            <p:nvSpPr>
              <p:cNvPr id="69" name="TextBox 15"/>
              <p:cNvSpPr txBox="1"/>
              <p:nvPr/>
            </p:nvSpPr>
            <p:spPr>
              <a:xfrm>
                <a:off x="4354634" y="2185226"/>
                <a:ext cx="1096795" cy="417417"/>
              </a:xfrm>
              <a:prstGeom prst="rect">
                <a:avLst/>
              </a:prstGeom>
              <a:noFill/>
            </p:spPr>
            <p:txBody>
              <a:bodyPr wrap="none" rtlCol="0">
                <a:spAutoFit/>
              </a:bodyPr>
              <a:lstStyle/>
              <a:p>
                <a:pPr defTabSz="1219140"/>
                <a:r>
                  <a:rPr lang="zh-CN" altLang="en-US" sz="533" b="1" dirty="0">
                    <a:solidFill>
                      <a:prstClr val="white"/>
                    </a:solidFill>
                    <a:latin typeface="Arial"/>
                    <a:ea typeface="微软雅黑"/>
                  </a:rPr>
                  <a:t>宿舍口采集</a:t>
                </a:r>
              </a:p>
            </p:txBody>
          </p:sp>
          <p:pic>
            <p:nvPicPr>
              <p:cNvPr id="74" name="Picture 2" descr="D:\公安售前资料\PPT素材\抠图.jpg"/>
              <p:cNvPicPr>
                <a:picLocks noChangeAspect="1" noChangeArrowheads="1"/>
              </p:cNvPicPr>
              <p:nvPr/>
            </p:nvPicPr>
            <p:blipFill>
              <a:blip r:embed="rId6" cstate="print">
                <a:extLst>
                  <a:ext uri="{BEBA8EAE-BF5A-486C-A8C5-ECC9F3942E4B}">
                    <a14:imgProps xmlns:a14="http://schemas.microsoft.com/office/drawing/2010/main">
                      <a14:imgLayer r:embed="rId7">
                        <a14:imgEffect>
                          <a14:artisticBlur/>
                        </a14:imgEffect>
                      </a14:imgLayer>
                    </a14:imgProps>
                  </a:ext>
                  <a:ext uri="{28A0092B-C50C-407E-A947-70E740481C1C}">
                    <a14:useLocalDpi xmlns:a14="http://schemas.microsoft.com/office/drawing/2010/main" val="0"/>
                  </a:ext>
                </a:extLst>
              </a:blip>
              <a:srcRect/>
              <a:stretch>
                <a:fillRect/>
              </a:stretch>
            </p:blipFill>
            <p:spPr bwMode="auto">
              <a:xfrm>
                <a:off x="2606569" y="2952184"/>
                <a:ext cx="369835" cy="369836"/>
              </a:xfrm>
              <a:prstGeom prst="ellipse">
                <a:avLst/>
              </a:prstGeom>
              <a:ln w="63500" cap="rnd">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grpSp>
        <p:sp>
          <p:nvSpPr>
            <p:cNvPr id="67" name="TextBox 15"/>
            <p:cNvSpPr txBox="1"/>
            <p:nvPr/>
          </p:nvSpPr>
          <p:spPr>
            <a:xfrm>
              <a:off x="2052849" y="2139353"/>
              <a:ext cx="363460" cy="148908"/>
            </a:xfrm>
            <a:prstGeom prst="rect">
              <a:avLst/>
            </a:prstGeom>
            <a:noFill/>
          </p:spPr>
          <p:txBody>
            <a:bodyPr wrap="none" rtlCol="0">
              <a:spAutoFit/>
            </a:bodyPr>
            <a:lstStyle/>
            <a:p>
              <a:pPr defTabSz="1219140"/>
              <a:r>
                <a:rPr lang="zh-CN" altLang="en-US" sz="533" b="1" dirty="0">
                  <a:solidFill>
                    <a:prstClr val="white"/>
                  </a:solidFill>
                  <a:latin typeface="Arial"/>
                  <a:ea typeface="微软雅黑"/>
                </a:rPr>
                <a:t>操场采集</a:t>
              </a:r>
            </a:p>
          </p:txBody>
        </p:sp>
        <p:sp>
          <p:nvSpPr>
            <p:cNvPr id="65" name="TextBox 15"/>
            <p:cNvSpPr txBox="1"/>
            <p:nvPr/>
          </p:nvSpPr>
          <p:spPr>
            <a:xfrm>
              <a:off x="1384388" y="1491738"/>
              <a:ext cx="363460" cy="148908"/>
            </a:xfrm>
            <a:prstGeom prst="rect">
              <a:avLst/>
            </a:prstGeom>
            <a:noFill/>
          </p:spPr>
          <p:txBody>
            <a:bodyPr wrap="none" rtlCol="0">
              <a:spAutoFit/>
            </a:bodyPr>
            <a:lstStyle/>
            <a:p>
              <a:pPr defTabSz="1219140"/>
              <a:r>
                <a:rPr lang="zh-CN" altLang="en-US" sz="533" b="1" dirty="0">
                  <a:solidFill>
                    <a:prstClr val="white"/>
                  </a:solidFill>
                  <a:latin typeface="Arial"/>
                  <a:ea typeface="微软雅黑"/>
                </a:rPr>
                <a:t>食堂采集</a:t>
              </a:r>
            </a:p>
          </p:txBody>
        </p:sp>
        <p:sp>
          <p:nvSpPr>
            <p:cNvPr id="63" name="TextBox 15"/>
            <p:cNvSpPr txBox="1"/>
            <p:nvPr/>
          </p:nvSpPr>
          <p:spPr>
            <a:xfrm>
              <a:off x="1803532" y="1645626"/>
              <a:ext cx="309043" cy="148908"/>
            </a:xfrm>
            <a:prstGeom prst="rect">
              <a:avLst/>
            </a:prstGeom>
            <a:noFill/>
          </p:spPr>
          <p:txBody>
            <a:bodyPr wrap="none" rtlCol="0">
              <a:spAutoFit/>
            </a:bodyPr>
            <a:lstStyle/>
            <a:p>
              <a:pPr defTabSz="1219140"/>
              <a:r>
                <a:rPr lang="zh-CN" altLang="en-US" sz="533" b="1" dirty="0">
                  <a:solidFill>
                    <a:prstClr val="white"/>
                  </a:solidFill>
                  <a:latin typeface="Arial"/>
                  <a:ea typeface="微软雅黑"/>
                </a:rPr>
                <a:t>图书馆</a:t>
              </a:r>
            </a:p>
          </p:txBody>
        </p:sp>
        <p:sp>
          <p:nvSpPr>
            <p:cNvPr id="61" name="任意多边形 60"/>
            <p:cNvSpPr/>
            <p:nvPr/>
          </p:nvSpPr>
          <p:spPr>
            <a:xfrm>
              <a:off x="1113080" y="1443557"/>
              <a:ext cx="1295518" cy="753205"/>
            </a:xfrm>
            <a:custGeom>
              <a:avLst/>
              <a:gdLst>
                <a:gd name="connsiteX0" fmla="*/ 14816 w 2673398"/>
                <a:gd name="connsiteY0" fmla="*/ 670600 h 1629605"/>
                <a:gd name="connsiteX1" fmla="*/ 371655 w 2673398"/>
                <a:gd name="connsiteY1" fmla="*/ 280307 h 1629605"/>
                <a:gd name="connsiteX2" fmla="*/ 1152241 w 2673398"/>
                <a:gd name="connsiteY2" fmla="*/ 414122 h 1629605"/>
                <a:gd name="connsiteX3" fmla="*/ 2590748 w 2673398"/>
                <a:gd name="connsiteY3" fmla="*/ 34981 h 1629605"/>
                <a:gd name="connsiteX4" fmla="*/ 2256211 w 2673398"/>
                <a:gd name="connsiteY4" fmla="*/ 1440034 h 1629605"/>
                <a:gd name="connsiteX5" fmla="*/ 248992 w 2673398"/>
                <a:gd name="connsiteY5" fmla="*/ 1540395 h 1629605"/>
                <a:gd name="connsiteX6" fmla="*/ 48270 w 2673398"/>
                <a:gd name="connsiteY6" fmla="*/ 1629605 h 1629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3398" h="1629605">
                  <a:moveTo>
                    <a:pt x="14816" y="670600"/>
                  </a:moveTo>
                  <a:cubicBezTo>
                    <a:pt x="98450" y="496826"/>
                    <a:pt x="182084" y="323053"/>
                    <a:pt x="371655" y="280307"/>
                  </a:cubicBezTo>
                  <a:cubicBezTo>
                    <a:pt x="561226" y="237561"/>
                    <a:pt x="782392" y="455010"/>
                    <a:pt x="1152241" y="414122"/>
                  </a:cubicBezTo>
                  <a:cubicBezTo>
                    <a:pt x="1522090" y="373234"/>
                    <a:pt x="2406753" y="-136004"/>
                    <a:pt x="2590748" y="34981"/>
                  </a:cubicBezTo>
                  <a:cubicBezTo>
                    <a:pt x="2774743" y="205966"/>
                    <a:pt x="2646504" y="1189132"/>
                    <a:pt x="2256211" y="1440034"/>
                  </a:cubicBezTo>
                  <a:cubicBezTo>
                    <a:pt x="1865918" y="1690936"/>
                    <a:pt x="616982" y="1508800"/>
                    <a:pt x="248992" y="1540395"/>
                  </a:cubicBezTo>
                  <a:cubicBezTo>
                    <a:pt x="-118998" y="1571990"/>
                    <a:pt x="22251" y="1590576"/>
                    <a:pt x="48270" y="1629605"/>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1219110"/>
              <a:endParaRPr lang="zh-CN" altLang="en-US" sz="533">
                <a:solidFill>
                  <a:prstClr val="white"/>
                </a:solidFill>
                <a:latin typeface="Calibri" panose="020F0502020204030204"/>
                <a:ea typeface="等线" panose="02010600030101010101" pitchFamily="2" charset="-122"/>
              </a:endParaRPr>
            </a:p>
          </p:txBody>
        </p:sp>
        <p:pic>
          <p:nvPicPr>
            <p:cNvPr id="87" name="Picture 2" descr="D:\公安售前资料\PPT素材\抠图.jpg"/>
            <p:cNvPicPr>
              <a:picLocks noChangeAspect="1" noChangeArrowheads="1"/>
            </p:cNvPicPr>
            <p:nvPr/>
          </p:nvPicPr>
          <p:blipFill>
            <a:blip r:embed="rId6" cstate="print">
              <a:extLst>
                <a:ext uri="{BEBA8EAE-BF5A-486C-A8C5-ECC9F3942E4B}">
                  <a14:imgProps xmlns:a14="http://schemas.microsoft.com/office/drawing/2010/main">
                    <a14:imgLayer r:embed="rId7">
                      <a14:imgEffect>
                        <a14:artisticBlur/>
                      </a14:imgEffect>
                    </a14:imgLayer>
                  </a14:imgProps>
                </a:ext>
                <a:ext uri="{28A0092B-C50C-407E-A947-70E740481C1C}">
                  <a14:useLocalDpi xmlns:a14="http://schemas.microsoft.com/office/drawing/2010/main" val="0"/>
                </a:ext>
              </a:extLst>
            </a:blip>
            <a:srcRect/>
            <a:stretch>
              <a:fillRect/>
            </a:stretch>
          </p:blipFill>
          <p:spPr bwMode="auto">
            <a:xfrm>
              <a:off x="1313934" y="1502493"/>
              <a:ext cx="140907" cy="131934"/>
            </a:xfrm>
            <a:prstGeom prst="ellipse">
              <a:avLst/>
            </a:prstGeom>
            <a:ln w="63500" cap="rnd">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pic>
          <p:nvPicPr>
            <p:cNvPr id="88" name="Picture 2" descr="D:\公安售前资料\PPT素材\抠图.jpg"/>
            <p:cNvPicPr>
              <a:picLocks noChangeAspect="1" noChangeArrowheads="1"/>
            </p:cNvPicPr>
            <p:nvPr/>
          </p:nvPicPr>
          <p:blipFill>
            <a:blip r:embed="rId6" cstate="print">
              <a:extLst>
                <a:ext uri="{BEBA8EAE-BF5A-486C-A8C5-ECC9F3942E4B}">
                  <a14:imgProps xmlns:a14="http://schemas.microsoft.com/office/drawing/2010/main">
                    <a14:imgLayer r:embed="rId7">
                      <a14:imgEffect>
                        <a14:artisticBlur/>
                      </a14:imgEffect>
                    </a14:imgLayer>
                  </a14:imgProps>
                </a:ext>
                <a:ext uri="{28A0092B-C50C-407E-A947-70E740481C1C}">
                  <a14:useLocalDpi xmlns:a14="http://schemas.microsoft.com/office/drawing/2010/main" val="0"/>
                </a:ext>
              </a:extLst>
            </a:blip>
            <a:srcRect/>
            <a:stretch>
              <a:fillRect/>
            </a:stretch>
          </p:blipFill>
          <p:spPr bwMode="auto">
            <a:xfrm>
              <a:off x="1024702" y="1790759"/>
              <a:ext cx="140907" cy="131934"/>
            </a:xfrm>
            <a:prstGeom prst="ellipse">
              <a:avLst/>
            </a:prstGeom>
            <a:ln w="63500" cap="rnd">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pic>
          <p:nvPicPr>
            <p:cNvPr id="89" name="Picture 2" descr="D:\公安售前资料\PPT素材\抠图.jpg"/>
            <p:cNvPicPr>
              <a:picLocks noChangeAspect="1" noChangeArrowheads="1"/>
            </p:cNvPicPr>
            <p:nvPr/>
          </p:nvPicPr>
          <p:blipFill>
            <a:blip r:embed="rId6" cstate="print">
              <a:extLst>
                <a:ext uri="{BEBA8EAE-BF5A-486C-A8C5-ECC9F3942E4B}">
                  <a14:imgProps xmlns:a14="http://schemas.microsoft.com/office/drawing/2010/main">
                    <a14:imgLayer r:embed="rId7">
                      <a14:imgEffect>
                        <a14:artisticBlur/>
                      </a14:imgEffect>
                    </a14:imgLayer>
                  </a14:imgProps>
                </a:ext>
                <a:ext uri="{28A0092B-C50C-407E-A947-70E740481C1C}">
                  <a14:useLocalDpi xmlns:a14="http://schemas.microsoft.com/office/drawing/2010/main" val="0"/>
                </a:ext>
              </a:extLst>
            </a:blip>
            <a:srcRect/>
            <a:stretch>
              <a:fillRect/>
            </a:stretch>
          </p:blipFill>
          <p:spPr bwMode="auto">
            <a:xfrm>
              <a:off x="1042626" y="2016141"/>
              <a:ext cx="140907" cy="131934"/>
            </a:xfrm>
            <a:prstGeom prst="ellipse">
              <a:avLst/>
            </a:prstGeom>
            <a:ln w="63500" cap="rnd">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pic>
          <p:nvPicPr>
            <p:cNvPr id="90" name="Picture 2" descr="D:\公安售前资料\PPT素材\抠图.jpg"/>
            <p:cNvPicPr>
              <a:picLocks noChangeAspect="1" noChangeArrowheads="1"/>
            </p:cNvPicPr>
            <p:nvPr/>
          </p:nvPicPr>
          <p:blipFill>
            <a:blip r:embed="rId6" cstate="print">
              <a:extLst>
                <a:ext uri="{BEBA8EAE-BF5A-486C-A8C5-ECC9F3942E4B}">
                  <a14:imgProps xmlns:a14="http://schemas.microsoft.com/office/drawing/2010/main">
                    <a14:imgLayer r:embed="rId7">
                      <a14:imgEffect>
                        <a14:artisticBlur/>
                      </a14:imgEffect>
                    </a14:imgLayer>
                  </a14:imgProps>
                </a:ext>
                <a:ext uri="{28A0092B-C50C-407E-A947-70E740481C1C}">
                  <a14:useLocalDpi xmlns:a14="http://schemas.microsoft.com/office/drawing/2010/main" val="0"/>
                </a:ext>
              </a:extLst>
            </a:blip>
            <a:srcRect/>
            <a:stretch>
              <a:fillRect/>
            </a:stretch>
          </p:blipFill>
          <p:spPr bwMode="auto">
            <a:xfrm>
              <a:off x="1975585" y="2108967"/>
              <a:ext cx="140907" cy="131934"/>
            </a:xfrm>
            <a:prstGeom prst="ellipse">
              <a:avLst/>
            </a:prstGeom>
            <a:ln w="63500" cap="rnd">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grpSp>
      <p:sp>
        <p:nvSpPr>
          <p:cNvPr id="91" name="矩形 90"/>
          <p:cNvSpPr/>
          <p:nvPr/>
        </p:nvSpPr>
        <p:spPr>
          <a:xfrm>
            <a:off x="209997" y="3675892"/>
            <a:ext cx="4030309" cy="2668423"/>
          </a:xfrm>
          <a:prstGeom prst="rect">
            <a:avLst/>
          </a:prstGeom>
        </p:spPr>
        <p:txBody>
          <a:bodyPr wrap="square">
            <a:spAutoFit/>
          </a:bodyPr>
          <a:lstStyle/>
          <a:p>
            <a:pPr marL="380990" indent="-380990" defTabSz="912791" eaLnBrk="0" fontAlgn="base" hangingPunct="0">
              <a:lnSpc>
                <a:spcPct val="150000"/>
              </a:lnSpc>
              <a:spcBef>
                <a:spcPct val="0"/>
              </a:spcBef>
              <a:spcAft>
                <a:spcPct val="0"/>
              </a:spcAft>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事件追溯省时省力</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35000"/>
              </a:lnSpc>
            </a:pPr>
            <a:r>
              <a:rPr lang="zh-CN" altLang="en-US" sz="1200" dirty="0">
                <a:solidFill>
                  <a:prstClr val="white"/>
                </a:solidFill>
                <a:latin typeface="微软雅黑" panose="020B0503020204020204" pitchFamily="34" charset="-122"/>
                <a:ea typeface="微软雅黑" panose="020B0503020204020204" pitchFamily="34" charset="-122"/>
              </a:rPr>
              <a:t>在遇肇事事故时，对人、车、非机动车进行意图搜图，快速定位事故对象；</a:t>
            </a:r>
            <a:endParaRPr lang="en-US" altLang="zh-CN" sz="1200" dirty="0">
              <a:solidFill>
                <a:prstClr val="white"/>
              </a:solidFill>
              <a:latin typeface="微软雅黑" panose="020B0503020204020204" pitchFamily="34" charset="-122"/>
              <a:ea typeface="微软雅黑" panose="020B0503020204020204" pitchFamily="34" charset="-122"/>
            </a:endParaRPr>
          </a:p>
          <a:p>
            <a:pPr marL="380990" indent="-380990" defTabSz="912791" eaLnBrk="0" fontAlgn="base" hangingPunct="0">
              <a:lnSpc>
                <a:spcPct val="150000"/>
              </a:lnSpc>
              <a:spcBef>
                <a:spcPct val="0"/>
              </a:spcBef>
              <a:spcAft>
                <a:spcPct val="0"/>
              </a:spcAft>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抓拍录像自动关联</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按照以图搜图结果，系统自动关联抓拍时间内的视频并进行录像，搜索后可将关联视频整合输出；</a:t>
            </a:r>
            <a:endParaRPr lang="en-US" altLang="zh-CN" sz="1200" dirty="0">
              <a:solidFill>
                <a:prstClr val="white"/>
              </a:solidFill>
              <a:latin typeface="微软雅黑" panose="020B0503020204020204" pitchFamily="34" charset="-122"/>
              <a:ea typeface="微软雅黑" panose="020B0503020204020204" pitchFamily="34" charset="-122"/>
            </a:endParaRPr>
          </a:p>
          <a:p>
            <a:pPr marL="380990" indent="-380990" defTabSz="912791" eaLnBrk="0" fontAlgn="base" hangingPunct="0">
              <a:lnSpc>
                <a:spcPct val="150000"/>
              </a:lnSpc>
              <a:spcBef>
                <a:spcPct val="0"/>
              </a:spcBef>
              <a:spcAft>
                <a:spcPct val="0"/>
              </a:spcAft>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对象轨迹自动呈现</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pPr>
            <a:r>
              <a:rPr lang="zh-CN" altLang="en-US" sz="1200" dirty="0">
                <a:solidFill>
                  <a:prstClr val="white"/>
                </a:solidFill>
                <a:latin typeface="微软雅黑" panose="020B0503020204020204" pitchFamily="34" charset="-122"/>
                <a:ea typeface="微软雅黑" panose="020B0503020204020204" pitchFamily="34" charset="-122"/>
              </a:rPr>
              <a:t>按照搜索对象出现的位置及时间，自动形成区域内运动轨迹，为安保工作节时省力</a:t>
            </a:r>
          </a:p>
        </p:txBody>
      </p:sp>
      <p:cxnSp>
        <p:nvCxnSpPr>
          <p:cNvPr id="92" name="直接连接符 91"/>
          <p:cNvCxnSpPr/>
          <p:nvPr/>
        </p:nvCxnSpPr>
        <p:spPr>
          <a:xfrm flipH="1">
            <a:off x="440406" y="3661683"/>
            <a:ext cx="3674956"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93" name="Freeform 6"/>
          <p:cNvSpPr>
            <a:spLocks/>
          </p:cNvSpPr>
          <p:nvPr/>
        </p:nvSpPr>
        <p:spPr bwMode="auto">
          <a:xfrm>
            <a:off x="275615" y="3319048"/>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pic>
        <p:nvPicPr>
          <p:cNvPr id="3" name="图片 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27582" y="1366900"/>
            <a:ext cx="7462692" cy="4893653"/>
          </a:xfrm>
          <a:prstGeom prst="rect">
            <a:avLst/>
          </a:prstGeom>
        </p:spPr>
      </p:pic>
      <p:cxnSp>
        <p:nvCxnSpPr>
          <p:cNvPr id="31" name="直接连接符 30"/>
          <p:cNvCxnSpPr/>
          <p:nvPr/>
        </p:nvCxnSpPr>
        <p:spPr>
          <a:xfrm flipV="1">
            <a:off x="9572625" y="3054350"/>
            <a:ext cx="358775" cy="350838"/>
          </a:xfrm>
          <a:prstGeom prst="line">
            <a:avLst/>
          </a:prstGeom>
          <a:ln w="1905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flipH="1" flipV="1">
            <a:off x="9855200" y="2749550"/>
            <a:ext cx="76200" cy="273050"/>
          </a:xfrm>
          <a:prstGeom prst="line">
            <a:avLst/>
          </a:prstGeom>
          <a:ln w="1905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flipV="1">
            <a:off x="9855200" y="2370310"/>
            <a:ext cx="482600" cy="379240"/>
          </a:xfrm>
          <a:prstGeom prst="line">
            <a:avLst/>
          </a:prstGeom>
          <a:ln w="19050">
            <a:solidFill>
              <a:srgbClr val="0070C0"/>
            </a:solidFill>
          </a:ln>
        </p:spPr>
        <p:style>
          <a:lnRef idx="1">
            <a:schemeClr val="accent1"/>
          </a:lnRef>
          <a:fillRef idx="0">
            <a:schemeClr val="accent1"/>
          </a:fillRef>
          <a:effectRef idx="0">
            <a:schemeClr val="accent1"/>
          </a:effectRef>
          <a:fontRef idx="minor">
            <a:schemeClr val="tx1"/>
          </a:fontRef>
        </p:style>
      </p:cxnSp>
      <p:pic>
        <p:nvPicPr>
          <p:cNvPr id="39" name="图片 38"/>
          <p:cNvPicPr>
            <a:picLocks noChangeAspect="1"/>
          </p:cNvPicPr>
          <p:nvPr/>
        </p:nvPicPr>
        <p:blipFill>
          <a:blip r:embed="rId9"/>
          <a:stretch>
            <a:fillRect/>
          </a:stretch>
        </p:blipFill>
        <p:spPr>
          <a:xfrm>
            <a:off x="9073986" y="2204239"/>
            <a:ext cx="182245" cy="260350"/>
          </a:xfrm>
          <a:prstGeom prst="rect">
            <a:avLst/>
          </a:prstGeom>
        </p:spPr>
      </p:pic>
    </p:spTree>
    <p:extLst>
      <p:ext uri="{BB962C8B-B14F-4D97-AF65-F5344CB8AC3E}">
        <p14:creationId xmlns:p14="http://schemas.microsoft.com/office/powerpoint/2010/main" val="4687531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7.70833E-6 -2.59259E-6 L 7.70833E-6 -2.59259E-6 C 0.00014 0.00278 7.70833E-6 0.00556 0.00053 0.00833 C 0.00066 0.00949 0.00157 0.00995 0.00209 0.01111 C 0.00248 0.01181 0.00274 0.01273 0.00313 0.01389 C 0.00469 0.01968 0.00365 0.0169 0.00469 0.02222 C 0.00495 0.02361 0.00534 0.02523 0.00573 0.02685 C 0.00599 0.02847 0.00678 0.03241 0.00678 0.03241 C 0.00691 0.03634 0.00691 0.04028 0.0073 0.04444 C 0.00743 0.0463 0.00795 0.04792 0.00834 0.05 C 0.00847 0.05116 0.0086 0.05232 0.00886 0.0537 C 0.00912 0.05556 0.00951 0.05718 0.0099 0.05926 C 0.01016 0.06134 0.01055 0.06343 0.01094 0.06574 C 0.01107 0.06667 0.01133 0.06736 0.01146 0.06852 C 0.01159 0.06991 0.01172 0.07153 0.01198 0.07315 C 0.01224 0.07569 0.01277 0.07685 0.01355 0.07963 C 0.01368 0.08241 0.01355 0.08519 0.01407 0.08796 C 0.01433 0.08935 0.01524 0.09028 0.01563 0.09167 C 0.01589 0.09259 0.01589 0.09398 0.01615 0.09537 C 0.01745 0.10185 0.01667 0.0963 0.01823 0.10185 C 0.01928 0.10579 0.01797 0.1037 0.0198 0.10833 C 0.02019 0.10926 0.02084 0.11019 0.02136 0.11111 C 0.0224 0.11667 0.0211 0.11088 0.02396 0.11852 C 0.02435 0.11944 0.02461 0.12083 0.02501 0.12222 C 0.02579 0.12569 0.02592 0.12708 0.02709 0.13056 C 0.02891 0.13588 0.02891 0.13472 0.03021 0.13982 C 0.0306 0.14144 0.03099 0.14444 0.03126 0.1463 C 0.03139 0.14769 0.03126 0.14954 0.03178 0.15093 C 0.03204 0.15162 0.03282 0.15139 0.03334 0.15185 C 0.03334 0.15162 0.03724 0.15093 0.03803 0.15 C 0.03842 0.14907 0.03855 0.14792 0.03907 0.14722 C 0.03946 0.1463 0.04011 0.14583 0.04063 0.14537 C 0.04089 0.14352 0.04076 0.14097 0.04167 0.13982 C 0.04428 0.13634 0.04323 0.13819 0.0448 0.13426 C 0.04597 0.12569 0.04415 0.13565 0.04792 0.12593 C 0.05053 0.11875 0.0461 0.125 0.05001 0.12037 C 0.05131 0.11296 0.04922 0.12153 0.05209 0.11667 C 0.05665 0.10833 0.04818 0.11782 0.05521 0.10833 C 0.05586 0.10718 0.05691 0.10694 0.05782 0.10648 C 0.05834 0.10556 0.05873 0.10417 0.05938 0.1037 C 0.06042 0.10255 0.06316 0.10139 0.06459 0.10093 C 0.06342 0.09074 0.06524 0.1 0.06198 0.09537 C 0.06146 0.09468 0.06172 0.09329 0.06146 0.09259 C 0.06081 0.09074 0.06003 0.08935 0.05938 0.08796 C 0.05808 0.07847 0.05938 0.08935 0.05834 0.07037 C 0.05821 0.06759 0.0573 0.06435 0.05678 0.06204 C 0.05652 0.05972 0.05652 0.05764 0.05626 0.05556 C 0.05612 0.0544 0.05547 0.05347 0.05573 0.05278 C 0.05599 0.05116 0.05808 0.05046 0.05886 0.05 C 0.05951 0.04931 0.06016 0.04861 0.06094 0.04815 C 0.06211 0.04699 0.06329 0.04676 0.06459 0.0463 C 0.06641 0.04514 0.06771 0.04421 0.06928 0.04167 C 0.0698 0.04074 0.07019 0.03958 0.07084 0.03889 C 0.07123 0.03796 0.07188 0.03773 0.0724 0.03704 C 0.07644 0.03102 0.07162 0.03681 0.07553 0.03241 C 0.07787 0.02616 0.07514 0.03218 0.07813 0.0287 C 0.08204 0.02407 0.07748 0.02708 0.08126 0.025 C 0.08256 0.02269 0.08334 0.02083 0.0849 0.01944 C 0.08542 0.01898 0.08594 0.01875 0.08646 0.01852 C 0.08737 0.0169 0.08803 0.01505 0.08907 0.01389 C 0.09063 0.01181 0.09206 0.01111 0.09376 0.01019 C 0.09597 0.00625 0.09532 0.00857 0.09532 0.00278 L 0.09271 -0.00093 " pathEditMode="relative" ptsTypes="AAAAAAAAAAAAAAAAAAAAAAAAAAAAAAAAAAAAAAAAAAAAAAAAAAAAAAAAAAAAAAA">
                                      <p:cBhvr>
                                        <p:cTn id="6" dur="3500" fill="hold"/>
                                        <p:tgtEl>
                                          <p:spTgt spid="39"/>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sp>
        <p:nvSpPr>
          <p:cNvPr id="6" name="矩形 5"/>
          <p:cNvSpPr/>
          <p:nvPr/>
        </p:nvSpPr>
        <p:spPr>
          <a:xfrm>
            <a:off x="4552788" y="1277763"/>
            <a:ext cx="7135906" cy="523957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pitchFamily="34" charset="-122"/>
              <a:ea typeface="微软雅黑" panose="020B0503020204020204" pitchFamily="34" charset="-122"/>
            </a:endParaRPr>
          </a:p>
        </p:txBody>
      </p:sp>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智慧消防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cxnSp>
        <p:nvCxnSpPr>
          <p:cNvPr id="27" name="直接连接符 26"/>
          <p:cNvCxnSpPr/>
          <p:nvPr/>
        </p:nvCxnSpPr>
        <p:spPr>
          <a:xfrm flipH="1">
            <a:off x="589510" y="4745331"/>
            <a:ext cx="3435211"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405431" y="4868030"/>
            <a:ext cx="3779223" cy="1477328"/>
          </a:xfrm>
          <a:prstGeom prst="rect">
            <a:avLst/>
          </a:prstGeom>
          <a:ln>
            <a:noFill/>
            <a:prstDash val="dash"/>
          </a:ln>
        </p:spPr>
        <p:txBody>
          <a:bodyPr wrap="square">
            <a:spAutoFit/>
          </a:bodyPr>
          <a:lstStyle/>
          <a:p>
            <a:pPr marL="171446" indent="-171446" defTabSz="912791" eaLnBrk="0" fontAlgn="base" hangingPunct="0">
              <a:lnSpc>
                <a:spcPct val="150000"/>
              </a:lnSpc>
              <a:spcBef>
                <a:spcPct val="0"/>
              </a:spcBef>
              <a:spcAft>
                <a:spcPct val="0"/>
              </a:spcAft>
              <a:buClr>
                <a:prstClr val="white"/>
              </a:buClr>
              <a:buFont typeface="Arial" panose="020B0604020202020204" pitchFamily="34" charset="0"/>
              <a:buChar char="•"/>
              <a:defRPr/>
            </a:pPr>
            <a:r>
              <a:rPr lang="zh-CN" altLang="en-US" sz="1200" dirty="0">
                <a:solidFill>
                  <a:prstClr val="white"/>
                </a:solidFill>
                <a:latin typeface="微软雅黑" panose="020B0503020204020204" pitchFamily="34" charset="-122"/>
                <a:ea typeface="微软雅黑" panose="020B0503020204020204" pitchFamily="34" charset="-122"/>
              </a:rPr>
              <a:t>安防平台与消防平台融合，并实现</a:t>
            </a:r>
            <a:r>
              <a:rPr lang="zh-CN" altLang="en-US" sz="1200" b="1" dirty="0">
                <a:solidFill>
                  <a:prstClr val="white"/>
                </a:solidFill>
                <a:latin typeface="微软雅黑" panose="020B0503020204020204" pitchFamily="34" charset="-122"/>
                <a:ea typeface="微软雅黑" panose="020B0503020204020204" pitchFamily="34" charset="-122"/>
              </a:rPr>
              <a:t>视频联动</a:t>
            </a:r>
            <a:r>
              <a:rPr lang="zh-CN" altLang="en-US" sz="1200" dirty="0">
                <a:solidFill>
                  <a:prstClr val="white"/>
                </a:solidFill>
                <a:latin typeface="微软雅黑" panose="020B0503020204020204" pitchFamily="34" charset="-122"/>
                <a:ea typeface="微软雅黑" panose="020B0503020204020204" pitchFamily="34" charset="-122"/>
              </a:rPr>
              <a:t>等融合功能。</a:t>
            </a:r>
          </a:p>
          <a:p>
            <a:pPr marL="171446" indent="-171446" defTabSz="912791" eaLnBrk="0" fontAlgn="base" hangingPunct="0">
              <a:lnSpc>
                <a:spcPct val="150000"/>
              </a:lnSpc>
              <a:spcBef>
                <a:spcPct val="0"/>
              </a:spcBef>
              <a:spcAft>
                <a:spcPct val="0"/>
              </a:spcAft>
              <a:buClr>
                <a:prstClr val="white"/>
              </a:buClr>
              <a:buFont typeface="Arial" panose="020B0604020202020204" pitchFamily="34" charset="0"/>
              <a:buChar char="•"/>
              <a:defRPr/>
            </a:pPr>
            <a:r>
              <a:rPr lang="zh-CN" altLang="en-US" sz="1200" dirty="0">
                <a:solidFill>
                  <a:prstClr val="white"/>
                </a:solidFill>
                <a:latin typeface="微软雅黑" panose="020B0503020204020204" pitchFamily="34" charset="-122"/>
                <a:ea typeface="微软雅黑" panose="020B0503020204020204" pitchFamily="34" charset="-122"/>
              </a:rPr>
              <a:t>结合应急指挥系统，实现可视化应急指挥。</a:t>
            </a:r>
          </a:p>
          <a:p>
            <a:pPr marL="171446" indent="-171446" defTabSz="912791" eaLnBrk="0" fontAlgn="base" hangingPunct="0">
              <a:lnSpc>
                <a:spcPct val="150000"/>
              </a:lnSpc>
              <a:spcBef>
                <a:spcPct val="0"/>
              </a:spcBef>
              <a:spcAft>
                <a:spcPct val="0"/>
              </a:spcAft>
              <a:buClr>
                <a:prstClr val="white"/>
              </a:buClr>
              <a:buFont typeface="Arial" panose="020B0604020202020204" pitchFamily="34" charset="0"/>
              <a:buChar char="•"/>
              <a:defRPr/>
            </a:pPr>
            <a:r>
              <a:rPr lang="zh-CN" altLang="en-US" sz="1200" dirty="0">
                <a:solidFill>
                  <a:prstClr val="white"/>
                </a:solidFill>
                <a:latin typeface="微软雅黑" panose="020B0503020204020204" pitchFamily="34" charset="-122"/>
                <a:ea typeface="微软雅黑" panose="020B0503020204020204" pitchFamily="34" charset="-122"/>
              </a:rPr>
              <a:t>通过“</a:t>
            </a:r>
            <a:r>
              <a:rPr lang="zh-CN" altLang="en-US" sz="1200" b="1" dirty="0">
                <a:solidFill>
                  <a:prstClr val="white"/>
                </a:solidFill>
                <a:latin typeface="微软雅黑" panose="020B0503020204020204" pitchFamily="34" charset="-122"/>
                <a:ea typeface="微软雅黑" panose="020B0503020204020204" pitchFamily="34" charset="-122"/>
              </a:rPr>
              <a:t>火眼</a:t>
            </a:r>
            <a:r>
              <a:rPr lang="zh-CN" altLang="en-US" sz="1200" dirty="0">
                <a:solidFill>
                  <a:prstClr val="white"/>
                </a:solidFill>
                <a:latin typeface="微软雅黑" panose="020B0503020204020204" pitchFamily="34" charset="-122"/>
                <a:ea typeface="微软雅黑" panose="020B0503020204020204" pitchFamily="34" charset="-122"/>
              </a:rPr>
              <a:t>”，提高检测准确率与速度。</a:t>
            </a:r>
          </a:p>
          <a:p>
            <a:pPr marL="171446" indent="-171446" defTabSz="912791" eaLnBrk="0" fontAlgn="base" hangingPunct="0">
              <a:lnSpc>
                <a:spcPct val="150000"/>
              </a:lnSpc>
              <a:spcBef>
                <a:spcPct val="0"/>
              </a:spcBef>
              <a:spcAft>
                <a:spcPct val="0"/>
              </a:spcAft>
              <a:buClr>
                <a:prstClr val="white"/>
              </a:buClr>
              <a:buFont typeface="Arial" panose="020B0604020202020204" pitchFamily="34" charset="0"/>
              <a:buChar char="•"/>
              <a:defRPr/>
            </a:pPr>
            <a:r>
              <a:rPr lang="zh-CN" altLang="en-US" sz="1200" b="1" dirty="0">
                <a:solidFill>
                  <a:prstClr val="white"/>
                </a:solidFill>
                <a:latin typeface="微软雅黑" panose="020B0503020204020204" pitchFamily="34" charset="-122"/>
                <a:ea typeface="微软雅黑" panose="020B0503020204020204" pitchFamily="34" charset="-122"/>
              </a:rPr>
              <a:t>消防通道跟登高点</a:t>
            </a:r>
            <a:r>
              <a:rPr lang="zh-CN" altLang="en-US" sz="1200" dirty="0">
                <a:solidFill>
                  <a:prstClr val="white"/>
                </a:solidFill>
                <a:latin typeface="微软雅黑" panose="020B0503020204020204" pitchFamily="34" charset="-122"/>
                <a:ea typeface="微软雅黑" panose="020B0503020204020204" pitchFamily="34" charset="-122"/>
              </a:rPr>
              <a:t>阻塞自动报警。</a:t>
            </a:r>
          </a:p>
        </p:txBody>
      </p:sp>
      <p:pic>
        <p:nvPicPr>
          <p:cNvPr id="29" name="图片 28"/>
          <p:cNvPicPr>
            <a:picLocks/>
          </p:cNvPicPr>
          <p:nvPr/>
        </p:nvPicPr>
        <p:blipFill rotWithShape="1">
          <a:blip r:embed="rId5" cstate="print">
            <a:extLst>
              <a:ext uri="{28A0092B-C50C-407E-A947-70E740481C1C}">
                <a14:useLocalDpi xmlns:a14="http://schemas.microsoft.com/office/drawing/2010/main" val="0"/>
              </a:ext>
            </a:extLst>
          </a:blip>
          <a:srcRect/>
          <a:stretch/>
        </p:blipFill>
        <p:spPr>
          <a:xfrm>
            <a:off x="424721" y="1277763"/>
            <a:ext cx="3780000" cy="1800000"/>
          </a:xfrm>
          <a:prstGeom prst="rect">
            <a:avLst/>
          </a:prstGeom>
          <a:effectLst/>
        </p:spPr>
      </p:pic>
      <p:sp>
        <p:nvSpPr>
          <p:cNvPr id="30" name="矩形 29"/>
          <p:cNvSpPr/>
          <p:nvPr/>
        </p:nvSpPr>
        <p:spPr>
          <a:xfrm>
            <a:off x="413043" y="3114116"/>
            <a:ext cx="3847145" cy="1200329"/>
          </a:xfrm>
          <a:prstGeom prst="rect">
            <a:avLst/>
          </a:prstGeom>
        </p:spPr>
        <p:txBody>
          <a:bodyPr wrap="square">
            <a:spAutoFit/>
          </a:bodyPr>
          <a:lstStyle/>
          <a:p>
            <a:pPr defTabSz="912791" eaLnBrk="0" fontAlgn="base" hangingPunct="0">
              <a:spcBef>
                <a:spcPct val="0"/>
              </a:spcBef>
              <a:spcAft>
                <a:spcPct val="0"/>
              </a:spcAft>
              <a:defRPr/>
            </a:pPr>
            <a:r>
              <a:rPr lang="zh-CN" altLang="en-US" sz="1200" dirty="0">
                <a:solidFill>
                  <a:prstClr val="white"/>
                </a:solidFill>
                <a:latin typeface="微软雅黑" panose="020B0503020204020204" pitchFamily="34" charset="-122"/>
                <a:ea typeface="微软雅黑" panose="020B0503020204020204" pitchFamily="34" charset="-122"/>
              </a:rPr>
              <a:t>       校园的消防系统与安防系统一般都是独立运作，当火灾发生时，单纯的消防系统，无法第一时间内对现场进行视频确认。</a:t>
            </a: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spcBef>
                <a:spcPct val="0"/>
              </a:spcBef>
              <a:spcAft>
                <a:spcPct val="0"/>
              </a:spcAft>
              <a:defRPr/>
            </a:pPr>
            <a:r>
              <a:rPr lang="en-US" altLang="zh-CN" sz="1200" dirty="0">
                <a:solidFill>
                  <a:prstClr val="white"/>
                </a:solidFill>
                <a:latin typeface="微软雅黑" panose="020B0503020204020204" pitchFamily="34" charset="-122"/>
                <a:ea typeface="微软雅黑" panose="020B0503020204020204" pitchFamily="34" charset="-122"/>
              </a:rPr>
              <a:t>        </a:t>
            </a:r>
            <a:r>
              <a:rPr lang="zh-CN" altLang="en-US" sz="1200" dirty="0">
                <a:solidFill>
                  <a:prstClr val="white"/>
                </a:solidFill>
                <a:latin typeface="微软雅黑" panose="020B0503020204020204" pitchFamily="34" charset="-122"/>
                <a:ea typeface="微软雅黑" panose="020B0503020204020204" pitchFamily="34" charset="-122"/>
              </a:rPr>
              <a:t>安消联动解决方案，整合消防与安防，实现两者之间的</a:t>
            </a:r>
            <a:r>
              <a:rPr lang="zh-CN" altLang="en-US" sz="1200" b="1" dirty="0">
                <a:solidFill>
                  <a:prstClr val="white"/>
                </a:solidFill>
                <a:latin typeface="微软雅黑" panose="020B0503020204020204" pitchFamily="34" charset="-122"/>
                <a:ea typeface="微软雅黑" panose="020B0503020204020204" pitchFamily="34" charset="-122"/>
              </a:rPr>
              <a:t>互联互通</a:t>
            </a:r>
            <a:r>
              <a:rPr lang="zh-CN" altLang="en-US" sz="1200" dirty="0">
                <a:solidFill>
                  <a:prstClr val="white"/>
                </a:solidFill>
                <a:latin typeface="微软雅黑" panose="020B0503020204020204" pitchFamily="34" charset="-122"/>
                <a:ea typeface="微软雅黑" panose="020B0503020204020204" pitchFamily="34" charset="-122"/>
              </a:rPr>
              <a:t>，充分发挥了各自系统的优势，提升了学校保卫的技防能力</a:t>
            </a:r>
          </a:p>
        </p:txBody>
      </p:sp>
      <p:grpSp>
        <p:nvGrpSpPr>
          <p:cNvPr id="70" name="981fae4a-dc77-40a2-8468-438fc1efb52c"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custDataLst>
              <p:tags r:id="rId2"/>
            </p:custDataLst>
          </p:nvPr>
        </p:nvGrpSpPr>
        <p:grpSpPr>
          <a:xfrm>
            <a:off x="6918084" y="1299851"/>
            <a:ext cx="3088661" cy="683559"/>
            <a:chOff x="3261895" y="3993811"/>
            <a:chExt cx="42378665" cy="9528056"/>
          </a:xfrm>
        </p:grpSpPr>
        <p:sp>
          <p:nvSpPr>
            <p:cNvPr id="71" name="iśļîďe">
              <a:extLst>
                <a:ext uri="{FF2B5EF4-FFF2-40B4-BE49-F238E27FC236}">
                  <a16:creationId xmlns:a16="http://schemas.microsoft.com/office/drawing/2014/main" id="{0C84C951-EB3A-4E41-92E8-ECC8C0A94D9B}"/>
                </a:ext>
              </a:extLst>
            </p:cNvPr>
            <p:cNvSpPr/>
            <p:nvPr/>
          </p:nvSpPr>
          <p:spPr bwMode="auto">
            <a:xfrm>
              <a:off x="5484004" y="3993811"/>
              <a:ext cx="1286565" cy="323549"/>
            </a:xfrm>
            <a:custGeom>
              <a:avLst/>
              <a:gdLst>
                <a:gd name="T0" fmla="*/ 0 w 843"/>
                <a:gd name="T1" fmla="*/ 212 h 212"/>
                <a:gd name="T2" fmla="*/ 843 w 843"/>
                <a:gd name="T3" fmla="*/ 212 h 212"/>
                <a:gd name="T4" fmla="*/ 814 w 843"/>
                <a:gd name="T5" fmla="*/ 0 h 212"/>
                <a:gd name="T6" fmla="*/ 27 w 843"/>
                <a:gd name="T7" fmla="*/ 0 h 212"/>
                <a:gd name="T8" fmla="*/ 0 w 843"/>
                <a:gd name="T9" fmla="*/ 212 h 212"/>
              </a:gdLst>
              <a:ahLst/>
              <a:cxnLst>
                <a:cxn ang="0">
                  <a:pos x="T0" y="T1"/>
                </a:cxn>
                <a:cxn ang="0">
                  <a:pos x="T2" y="T3"/>
                </a:cxn>
                <a:cxn ang="0">
                  <a:pos x="T4" y="T5"/>
                </a:cxn>
                <a:cxn ang="0">
                  <a:pos x="T6" y="T7"/>
                </a:cxn>
                <a:cxn ang="0">
                  <a:pos x="T8" y="T9"/>
                </a:cxn>
              </a:cxnLst>
              <a:rect l="0" t="0" r="r" b="b"/>
              <a:pathLst>
                <a:path w="843" h="212">
                  <a:moveTo>
                    <a:pt x="0" y="212"/>
                  </a:moveTo>
                  <a:lnTo>
                    <a:pt x="843" y="212"/>
                  </a:lnTo>
                  <a:lnTo>
                    <a:pt x="814" y="0"/>
                  </a:lnTo>
                  <a:lnTo>
                    <a:pt x="27" y="0"/>
                  </a:lnTo>
                  <a:lnTo>
                    <a:pt x="0" y="212"/>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defTabSz="912791" eaLnBrk="0" fontAlgn="base" hangingPunct="0">
                <a:spcBef>
                  <a:spcPct val="0"/>
                </a:spcBef>
                <a:spcAft>
                  <a:spcPct val="0"/>
                </a:spcAft>
                <a:defRPr/>
              </a:pPr>
              <a:endParaRPr sz="2400">
                <a:solidFill>
                  <a:prstClr val="white"/>
                </a:solidFill>
                <a:latin typeface="微软雅黑" panose="020B0503020204020204" pitchFamily="34" charset="-122"/>
                <a:ea typeface="微软雅黑" panose="020B0503020204020204" pitchFamily="34" charset="-122"/>
              </a:endParaRPr>
            </a:p>
          </p:txBody>
        </p:sp>
        <p:sp>
          <p:nvSpPr>
            <p:cNvPr id="72" name="îslíďè">
              <a:extLst>
                <a:ext uri="{FF2B5EF4-FFF2-40B4-BE49-F238E27FC236}">
                  <a16:creationId xmlns:a16="http://schemas.microsoft.com/office/drawing/2014/main" id="{F8B389B1-14EB-4946-A661-7352208602B8}"/>
                </a:ext>
              </a:extLst>
            </p:cNvPr>
            <p:cNvSpPr/>
            <p:nvPr/>
          </p:nvSpPr>
          <p:spPr bwMode="auto">
            <a:xfrm>
              <a:off x="5436693" y="4349409"/>
              <a:ext cx="1388818" cy="376965"/>
            </a:xfrm>
            <a:custGeom>
              <a:avLst/>
              <a:gdLst>
                <a:gd name="T0" fmla="*/ 876 w 910"/>
                <a:gd name="T1" fmla="*/ 0 h 247"/>
                <a:gd name="T2" fmla="*/ 29 w 910"/>
                <a:gd name="T3" fmla="*/ 0 h 247"/>
                <a:gd name="T4" fmla="*/ 0 w 910"/>
                <a:gd name="T5" fmla="*/ 247 h 247"/>
                <a:gd name="T6" fmla="*/ 910 w 910"/>
                <a:gd name="T7" fmla="*/ 247 h 247"/>
                <a:gd name="T8" fmla="*/ 876 w 910"/>
                <a:gd name="T9" fmla="*/ 0 h 247"/>
              </a:gdLst>
              <a:ahLst/>
              <a:cxnLst>
                <a:cxn ang="0">
                  <a:pos x="T0" y="T1"/>
                </a:cxn>
                <a:cxn ang="0">
                  <a:pos x="T2" y="T3"/>
                </a:cxn>
                <a:cxn ang="0">
                  <a:pos x="T4" y="T5"/>
                </a:cxn>
                <a:cxn ang="0">
                  <a:pos x="T6" y="T7"/>
                </a:cxn>
                <a:cxn ang="0">
                  <a:pos x="T8" y="T9"/>
                </a:cxn>
              </a:cxnLst>
              <a:rect l="0" t="0" r="r" b="b"/>
              <a:pathLst>
                <a:path w="910" h="247">
                  <a:moveTo>
                    <a:pt x="876" y="0"/>
                  </a:moveTo>
                  <a:lnTo>
                    <a:pt x="29" y="0"/>
                  </a:lnTo>
                  <a:lnTo>
                    <a:pt x="0" y="247"/>
                  </a:lnTo>
                  <a:lnTo>
                    <a:pt x="910" y="247"/>
                  </a:lnTo>
                  <a:lnTo>
                    <a:pt x="87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defTabSz="912791" eaLnBrk="0" fontAlgn="base" hangingPunct="0">
                <a:spcBef>
                  <a:spcPct val="0"/>
                </a:spcBef>
                <a:spcAft>
                  <a:spcPct val="0"/>
                </a:spcAft>
                <a:defRPr/>
              </a:pPr>
              <a:endParaRPr sz="2400">
                <a:solidFill>
                  <a:prstClr val="white"/>
                </a:solidFill>
                <a:latin typeface="微软雅黑" panose="020B0503020204020204" pitchFamily="34" charset="-122"/>
                <a:ea typeface="微软雅黑" panose="020B0503020204020204" pitchFamily="34" charset="-122"/>
              </a:endParaRPr>
            </a:p>
          </p:txBody>
        </p:sp>
        <p:sp>
          <p:nvSpPr>
            <p:cNvPr id="73" name="îşľiďe">
              <a:extLst>
                <a:ext uri="{FF2B5EF4-FFF2-40B4-BE49-F238E27FC236}">
                  <a16:creationId xmlns:a16="http://schemas.microsoft.com/office/drawing/2014/main" id="{67885208-1FDE-44FE-8A96-F1C94D8E12DA}"/>
                </a:ext>
              </a:extLst>
            </p:cNvPr>
            <p:cNvSpPr/>
            <p:nvPr/>
          </p:nvSpPr>
          <p:spPr bwMode="auto">
            <a:xfrm>
              <a:off x="6923186" y="4763002"/>
              <a:ext cx="1068322" cy="753930"/>
            </a:xfrm>
            <a:custGeom>
              <a:avLst/>
              <a:gdLst>
                <a:gd name="T0" fmla="*/ 0 w 700"/>
                <a:gd name="T1" fmla="*/ 0 h 494"/>
                <a:gd name="T2" fmla="*/ 75 w 700"/>
                <a:gd name="T3" fmla="*/ 494 h 494"/>
                <a:gd name="T4" fmla="*/ 700 w 700"/>
                <a:gd name="T5" fmla="*/ 494 h 494"/>
                <a:gd name="T6" fmla="*/ 550 w 700"/>
                <a:gd name="T7" fmla="*/ 0 h 494"/>
                <a:gd name="T8" fmla="*/ 0 w 700"/>
                <a:gd name="T9" fmla="*/ 0 h 494"/>
              </a:gdLst>
              <a:ahLst/>
              <a:cxnLst>
                <a:cxn ang="0">
                  <a:pos x="T0" y="T1"/>
                </a:cxn>
                <a:cxn ang="0">
                  <a:pos x="T2" y="T3"/>
                </a:cxn>
                <a:cxn ang="0">
                  <a:pos x="T4" y="T5"/>
                </a:cxn>
                <a:cxn ang="0">
                  <a:pos x="T6" y="T7"/>
                </a:cxn>
                <a:cxn ang="0">
                  <a:pos x="T8" y="T9"/>
                </a:cxn>
              </a:cxnLst>
              <a:rect l="0" t="0" r="r" b="b"/>
              <a:pathLst>
                <a:path w="700" h="494">
                  <a:moveTo>
                    <a:pt x="0" y="0"/>
                  </a:moveTo>
                  <a:lnTo>
                    <a:pt x="75" y="494"/>
                  </a:lnTo>
                  <a:lnTo>
                    <a:pt x="700" y="494"/>
                  </a:lnTo>
                  <a:lnTo>
                    <a:pt x="550" y="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defTabSz="912791" eaLnBrk="0" fontAlgn="base" hangingPunct="0">
                <a:spcBef>
                  <a:spcPct val="0"/>
                </a:spcBef>
                <a:spcAft>
                  <a:spcPct val="0"/>
                </a:spcAft>
                <a:defRPr/>
              </a:pPr>
              <a:endParaRPr sz="2400">
                <a:solidFill>
                  <a:prstClr val="white"/>
                </a:solidFill>
                <a:latin typeface="微软雅黑" panose="020B0503020204020204" pitchFamily="34" charset="-122"/>
                <a:ea typeface="微软雅黑" panose="020B0503020204020204" pitchFamily="34" charset="-122"/>
              </a:endParaRPr>
            </a:p>
          </p:txBody>
        </p:sp>
        <p:sp>
          <p:nvSpPr>
            <p:cNvPr id="74" name="iṧlîḑe">
              <a:extLst>
                <a:ext uri="{FF2B5EF4-FFF2-40B4-BE49-F238E27FC236}">
                  <a16:creationId xmlns:a16="http://schemas.microsoft.com/office/drawing/2014/main" id="{59CA0E24-0D6A-4480-BFD6-3996C4033FB4}"/>
                </a:ext>
              </a:extLst>
            </p:cNvPr>
            <p:cNvSpPr/>
            <p:nvPr/>
          </p:nvSpPr>
          <p:spPr bwMode="auto">
            <a:xfrm>
              <a:off x="7855678" y="4763002"/>
              <a:ext cx="1339981" cy="753930"/>
            </a:xfrm>
            <a:custGeom>
              <a:avLst/>
              <a:gdLst>
                <a:gd name="T0" fmla="*/ 0 w 878"/>
                <a:gd name="T1" fmla="*/ 0 h 494"/>
                <a:gd name="T2" fmla="*/ 158 w 878"/>
                <a:gd name="T3" fmla="*/ 494 h 494"/>
                <a:gd name="T4" fmla="*/ 878 w 878"/>
                <a:gd name="T5" fmla="*/ 494 h 494"/>
                <a:gd name="T6" fmla="*/ 631 w 878"/>
                <a:gd name="T7" fmla="*/ 0 h 494"/>
                <a:gd name="T8" fmla="*/ 0 w 878"/>
                <a:gd name="T9" fmla="*/ 0 h 494"/>
              </a:gdLst>
              <a:ahLst/>
              <a:cxnLst>
                <a:cxn ang="0">
                  <a:pos x="T0" y="T1"/>
                </a:cxn>
                <a:cxn ang="0">
                  <a:pos x="T2" y="T3"/>
                </a:cxn>
                <a:cxn ang="0">
                  <a:pos x="T4" y="T5"/>
                </a:cxn>
                <a:cxn ang="0">
                  <a:pos x="T6" y="T7"/>
                </a:cxn>
                <a:cxn ang="0">
                  <a:pos x="T8" y="T9"/>
                </a:cxn>
              </a:cxnLst>
              <a:rect l="0" t="0" r="r" b="b"/>
              <a:pathLst>
                <a:path w="878" h="494">
                  <a:moveTo>
                    <a:pt x="0" y="0"/>
                  </a:moveTo>
                  <a:lnTo>
                    <a:pt x="158" y="494"/>
                  </a:lnTo>
                  <a:lnTo>
                    <a:pt x="878" y="494"/>
                  </a:lnTo>
                  <a:lnTo>
                    <a:pt x="631" y="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defTabSz="912791" eaLnBrk="0" fontAlgn="base" hangingPunct="0">
                <a:spcBef>
                  <a:spcPct val="0"/>
                </a:spcBef>
                <a:spcAft>
                  <a:spcPct val="0"/>
                </a:spcAft>
                <a:defRPr/>
              </a:pPr>
              <a:endParaRPr sz="2400">
                <a:solidFill>
                  <a:prstClr val="white"/>
                </a:solidFill>
                <a:latin typeface="微软雅黑" panose="020B0503020204020204" pitchFamily="34" charset="-122"/>
                <a:ea typeface="微软雅黑" panose="020B0503020204020204" pitchFamily="34" charset="-122"/>
              </a:endParaRPr>
            </a:p>
          </p:txBody>
        </p:sp>
        <p:sp>
          <p:nvSpPr>
            <p:cNvPr id="75" name="ïşḷide">
              <a:extLst>
                <a:ext uri="{FF2B5EF4-FFF2-40B4-BE49-F238E27FC236}">
                  <a16:creationId xmlns:a16="http://schemas.microsoft.com/office/drawing/2014/main" id="{A3E3699D-C7A1-40F5-936D-1C9B4BC9AAAC}"/>
                </a:ext>
              </a:extLst>
            </p:cNvPr>
            <p:cNvSpPr/>
            <p:nvPr/>
          </p:nvSpPr>
          <p:spPr bwMode="auto">
            <a:xfrm>
              <a:off x="9154453" y="5239168"/>
              <a:ext cx="640993" cy="277764"/>
            </a:xfrm>
            <a:custGeom>
              <a:avLst/>
              <a:gdLst>
                <a:gd name="T0" fmla="*/ 96 w 420"/>
                <a:gd name="T1" fmla="*/ 182 h 182"/>
                <a:gd name="T2" fmla="*/ 420 w 420"/>
                <a:gd name="T3" fmla="*/ 182 h 182"/>
                <a:gd name="T4" fmla="*/ 312 w 420"/>
                <a:gd name="T5" fmla="*/ 0 h 182"/>
                <a:gd name="T6" fmla="*/ 0 w 420"/>
                <a:gd name="T7" fmla="*/ 0 h 182"/>
                <a:gd name="T8" fmla="*/ 96 w 420"/>
                <a:gd name="T9" fmla="*/ 182 h 182"/>
              </a:gdLst>
              <a:ahLst/>
              <a:cxnLst>
                <a:cxn ang="0">
                  <a:pos x="T0" y="T1"/>
                </a:cxn>
                <a:cxn ang="0">
                  <a:pos x="T2" y="T3"/>
                </a:cxn>
                <a:cxn ang="0">
                  <a:pos x="T4" y="T5"/>
                </a:cxn>
                <a:cxn ang="0">
                  <a:pos x="T6" y="T7"/>
                </a:cxn>
                <a:cxn ang="0">
                  <a:pos x="T8" y="T9"/>
                </a:cxn>
              </a:cxnLst>
              <a:rect l="0" t="0" r="r" b="b"/>
              <a:pathLst>
                <a:path w="420" h="182">
                  <a:moveTo>
                    <a:pt x="96" y="182"/>
                  </a:moveTo>
                  <a:lnTo>
                    <a:pt x="420" y="182"/>
                  </a:lnTo>
                  <a:lnTo>
                    <a:pt x="312" y="0"/>
                  </a:lnTo>
                  <a:lnTo>
                    <a:pt x="0" y="0"/>
                  </a:lnTo>
                  <a:lnTo>
                    <a:pt x="96" y="182"/>
                  </a:lnTo>
                  <a:close/>
                </a:path>
              </a:pathLst>
            </a:custGeom>
            <a:solidFill>
              <a:srgbClr val="EDE8E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defTabSz="912791" eaLnBrk="0" fontAlgn="base" hangingPunct="0">
                <a:spcBef>
                  <a:spcPct val="0"/>
                </a:spcBef>
                <a:spcAft>
                  <a:spcPct val="0"/>
                </a:spcAft>
                <a:defRPr/>
              </a:pPr>
              <a:endParaRPr sz="2400">
                <a:solidFill>
                  <a:prstClr val="white"/>
                </a:solidFill>
                <a:latin typeface="微软雅黑" panose="020B0503020204020204" pitchFamily="34" charset="-122"/>
                <a:ea typeface="微软雅黑" panose="020B0503020204020204" pitchFamily="34" charset="-122"/>
              </a:endParaRPr>
            </a:p>
          </p:txBody>
        </p:sp>
        <p:sp>
          <p:nvSpPr>
            <p:cNvPr id="76" name="i$ľîde">
              <a:extLst>
                <a:ext uri="{FF2B5EF4-FFF2-40B4-BE49-F238E27FC236}">
                  <a16:creationId xmlns:a16="http://schemas.microsoft.com/office/drawing/2014/main" id="{5DC7E390-8597-49E8-88FD-CCBF88980C5A}"/>
                </a:ext>
              </a:extLst>
            </p:cNvPr>
            <p:cNvSpPr/>
            <p:nvPr/>
          </p:nvSpPr>
          <p:spPr bwMode="auto">
            <a:xfrm>
              <a:off x="45172024" y="13166263"/>
              <a:ext cx="468536" cy="355604"/>
            </a:xfrm>
            <a:custGeom>
              <a:avLst/>
              <a:gdLst>
                <a:gd name="T0" fmla="*/ 123 w 307"/>
                <a:gd name="T1" fmla="*/ 233 h 233"/>
                <a:gd name="T2" fmla="*/ 0 w 307"/>
                <a:gd name="T3" fmla="*/ 0 h 233"/>
                <a:gd name="T4" fmla="*/ 172 w 307"/>
                <a:gd name="T5" fmla="*/ 0 h 233"/>
                <a:gd name="T6" fmla="*/ 307 w 307"/>
                <a:gd name="T7" fmla="*/ 233 h 233"/>
                <a:gd name="T8" fmla="*/ 123 w 307"/>
                <a:gd name="T9" fmla="*/ 233 h 233"/>
              </a:gdLst>
              <a:ahLst/>
              <a:cxnLst>
                <a:cxn ang="0">
                  <a:pos x="T0" y="T1"/>
                </a:cxn>
                <a:cxn ang="0">
                  <a:pos x="T2" y="T3"/>
                </a:cxn>
                <a:cxn ang="0">
                  <a:pos x="T4" y="T5"/>
                </a:cxn>
                <a:cxn ang="0">
                  <a:pos x="T6" y="T7"/>
                </a:cxn>
                <a:cxn ang="0">
                  <a:pos x="T8" y="T9"/>
                </a:cxn>
              </a:cxnLst>
              <a:rect l="0" t="0" r="r" b="b"/>
              <a:pathLst>
                <a:path w="307" h="233">
                  <a:moveTo>
                    <a:pt x="123" y="233"/>
                  </a:moveTo>
                  <a:lnTo>
                    <a:pt x="0" y="0"/>
                  </a:lnTo>
                  <a:lnTo>
                    <a:pt x="172" y="0"/>
                  </a:lnTo>
                  <a:lnTo>
                    <a:pt x="307" y="233"/>
                  </a:lnTo>
                  <a:lnTo>
                    <a:pt x="123" y="233"/>
                  </a:lnTo>
                  <a:close/>
                </a:path>
              </a:pathLst>
            </a:custGeom>
            <a:solidFill>
              <a:srgbClr val="DBD1C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defTabSz="912791" eaLnBrk="0" fontAlgn="base" hangingPunct="0">
                <a:spcBef>
                  <a:spcPct val="0"/>
                </a:spcBef>
                <a:spcAft>
                  <a:spcPct val="0"/>
                </a:spcAft>
                <a:defRPr/>
              </a:pPr>
              <a:endParaRPr sz="2400">
                <a:solidFill>
                  <a:prstClr val="white"/>
                </a:solidFill>
                <a:latin typeface="微软雅黑" panose="020B0503020204020204" pitchFamily="34" charset="-122"/>
                <a:ea typeface="微软雅黑" panose="020B0503020204020204" pitchFamily="34" charset="-122"/>
              </a:endParaRPr>
            </a:p>
          </p:txBody>
        </p:sp>
        <p:sp>
          <p:nvSpPr>
            <p:cNvPr id="77" name="iśľiḓé">
              <a:extLst>
                <a:ext uri="{FF2B5EF4-FFF2-40B4-BE49-F238E27FC236}">
                  <a16:creationId xmlns:a16="http://schemas.microsoft.com/office/drawing/2014/main" id="{80BFDD1B-4A08-4CCF-AC3F-F3AE926670FE}"/>
                </a:ext>
              </a:extLst>
            </p:cNvPr>
            <p:cNvSpPr/>
            <p:nvPr/>
          </p:nvSpPr>
          <p:spPr bwMode="auto">
            <a:xfrm>
              <a:off x="3261895" y="4763002"/>
              <a:ext cx="720354" cy="35102"/>
            </a:xfrm>
            <a:custGeom>
              <a:avLst/>
              <a:gdLst>
                <a:gd name="T0" fmla="*/ 227 w 227"/>
                <a:gd name="T1" fmla="*/ 0 h 11"/>
                <a:gd name="T2" fmla="*/ 0 w 227"/>
                <a:gd name="T3" fmla="*/ 0 h 11"/>
                <a:gd name="T4" fmla="*/ 28 w 227"/>
                <a:gd name="T5" fmla="*/ 11 h 11"/>
                <a:gd name="T6" fmla="*/ 200 w 227"/>
                <a:gd name="T7" fmla="*/ 11 h 11"/>
                <a:gd name="T8" fmla="*/ 227 w 227"/>
                <a:gd name="T9" fmla="*/ 0 h 11"/>
              </a:gdLst>
              <a:ahLst/>
              <a:cxnLst>
                <a:cxn ang="0">
                  <a:pos x="T0" y="T1"/>
                </a:cxn>
                <a:cxn ang="0">
                  <a:pos x="T2" y="T3"/>
                </a:cxn>
                <a:cxn ang="0">
                  <a:pos x="T4" y="T5"/>
                </a:cxn>
                <a:cxn ang="0">
                  <a:pos x="T6" y="T7"/>
                </a:cxn>
                <a:cxn ang="0">
                  <a:pos x="T8" y="T9"/>
                </a:cxn>
              </a:cxnLst>
              <a:rect l="0" t="0" r="r" b="b"/>
              <a:pathLst>
                <a:path w="227" h="11">
                  <a:moveTo>
                    <a:pt x="227" y="0"/>
                  </a:moveTo>
                  <a:cubicBezTo>
                    <a:pt x="0" y="0"/>
                    <a:pt x="0" y="0"/>
                    <a:pt x="0" y="0"/>
                  </a:cubicBezTo>
                  <a:cubicBezTo>
                    <a:pt x="6" y="4"/>
                    <a:pt x="16" y="8"/>
                    <a:pt x="28" y="11"/>
                  </a:cubicBezTo>
                  <a:cubicBezTo>
                    <a:pt x="200" y="11"/>
                    <a:pt x="200" y="11"/>
                    <a:pt x="200" y="11"/>
                  </a:cubicBezTo>
                  <a:cubicBezTo>
                    <a:pt x="212" y="8"/>
                    <a:pt x="221" y="4"/>
                    <a:pt x="227" y="0"/>
                  </a:cubicBezTo>
                </a:path>
              </a:pathLst>
            </a:custGeom>
            <a:solidFill>
              <a:srgbClr val="CAC6C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defTabSz="912791" eaLnBrk="0" fontAlgn="base" hangingPunct="0">
                <a:spcBef>
                  <a:spcPct val="0"/>
                </a:spcBef>
                <a:spcAft>
                  <a:spcPct val="0"/>
                </a:spcAft>
                <a:defRPr/>
              </a:pPr>
              <a:endParaRPr sz="2400">
                <a:solidFill>
                  <a:prstClr val="white"/>
                </a:solidFill>
                <a:latin typeface="微软雅黑" panose="020B0503020204020204" pitchFamily="34" charset="-122"/>
                <a:ea typeface="微软雅黑" panose="020B0503020204020204" pitchFamily="34" charset="-122"/>
              </a:endParaRPr>
            </a:p>
          </p:txBody>
        </p:sp>
        <p:sp>
          <p:nvSpPr>
            <p:cNvPr id="78" name="îślíḋe">
              <a:extLst>
                <a:ext uri="{FF2B5EF4-FFF2-40B4-BE49-F238E27FC236}">
                  <a16:creationId xmlns:a16="http://schemas.microsoft.com/office/drawing/2014/main" id="{7FAE9F4C-46F8-4037-ADA0-6220BAB13DBC}"/>
                </a:ext>
              </a:extLst>
            </p:cNvPr>
            <p:cNvSpPr/>
            <p:nvPr/>
          </p:nvSpPr>
          <p:spPr bwMode="auto">
            <a:xfrm>
              <a:off x="7811419" y="5516932"/>
              <a:ext cx="360177" cy="19841"/>
            </a:xfrm>
            <a:custGeom>
              <a:avLst/>
              <a:gdLst>
                <a:gd name="T0" fmla="*/ 114 w 114"/>
                <a:gd name="T1" fmla="*/ 0 h 6"/>
                <a:gd name="T2" fmla="*/ 0 w 114"/>
                <a:gd name="T3" fmla="*/ 0 h 6"/>
                <a:gd name="T4" fmla="*/ 57 w 114"/>
                <a:gd name="T5" fmla="*/ 6 h 6"/>
                <a:gd name="T6" fmla="*/ 114 w 114"/>
                <a:gd name="T7" fmla="*/ 0 h 6"/>
              </a:gdLst>
              <a:ahLst/>
              <a:cxnLst>
                <a:cxn ang="0">
                  <a:pos x="T0" y="T1"/>
                </a:cxn>
                <a:cxn ang="0">
                  <a:pos x="T2" y="T3"/>
                </a:cxn>
                <a:cxn ang="0">
                  <a:pos x="T4" y="T5"/>
                </a:cxn>
                <a:cxn ang="0">
                  <a:pos x="T6" y="T7"/>
                </a:cxn>
              </a:cxnLst>
              <a:rect l="0" t="0" r="r" b="b"/>
              <a:pathLst>
                <a:path w="114" h="6">
                  <a:moveTo>
                    <a:pt x="114" y="0"/>
                  </a:moveTo>
                  <a:cubicBezTo>
                    <a:pt x="0" y="0"/>
                    <a:pt x="0" y="0"/>
                    <a:pt x="0" y="0"/>
                  </a:cubicBezTo>
                  <a:cubicBezTo>
                    <a:pt x="15" y="4"/>
                    <a:pt x="35" y="6"/>
                    <a:pt x="57" y="6"/>
                  </a:cubicBezTo>
                  <a:cubicBezTo>
                    <a:pt x="79" y="6"/>
                    <a:pt x="99" y="4"/>
                    <a:pt x="114" y="0"/>
                  </a:cubicBezTo>
                </a:path>
              </a:pathLst>
            </a:custGeom>
            <a:solidFill>
              <a:srgbClr val="38383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defTabSz="912791" eaLnBrk="0" fontAlgn="base" hangingPunct="0">
                <a:spcBef>
                  <a:spcPct val="0"/>
                </a:spcBef>
                <a:spcAft>
                  <a:spcPct val="0"/>
                </a:spcAft>
                <a:defRPr/>
              </a:pPr>
              <a:endParaRPr sz="2400">
                <a:solidFill>
                  <a:prstClr val="white"/>
                </a:solidFill>
                <a:latin typeface="微软雅黑" panose="020B0503020204020204" pitchFamily="34" charset="-122"/>
                <a:ea typeface="微软雅黑" panose="020B0503020204020204" pitchFamily="34" charset="-122"/>
              </a:endParaRPr>
            </a:p>
          </p:txBody>
        </p:sp>
        <p:sp>
          <p:nvSpPr>
            <p:cNvPr id="79" name="íSḻiďê">
              <a:extLst>
                <a:ext uri="{FF2B5EF4-FFF2-40B4-BE49-F238E27FC236}">
                  <a16:creationId xmlns:a16="http://schemas.microsoft.com/office/drawing/2014/main" id="{F96303AE-2C21-4769-A3A1-3425D1E9AF82}"/>
                </a:ext>
              </a:extLst>
            </p:cNvPr>
            <p:cNvSpPr/>
            <p:nvPr/>
          </p:nvSpPr>
          <p:spPr bwMode="auto">
            <a:xfrm>
              <a:off x="5262709" y="4349409"/>
              <a:ext cx="132778" cy="44260"/>
            </a:xfrm>
            <a:custGeom>
              <a:avLst/>
              <a:gdLst>
                <a:gd name="T0" fmla="*/ 42 w 42"/>
                <a:gd name="T1" fmla="*/ 0 h 14"/>
                <a:gd name="T2" fmla="*/ 0 w 42"/>
                <a:gd name="T3" fmla="*/ 0 h 14"/>
                <a:gd name="T4" fmla="*/ 40 w 42"/>
                <a:gd name="T5" fmla="*/ 14 h 14"/>
                <a:gd name="T6" fmla="*/ 42 w 42"/>
                <a:gd name="T7" fmla="*/ 0 h 14"/>
              </a:gdLst>
              <a:ahLst/>
              <a:cxnLst>
                <a:cxn ang="0">
                  <a:pos x="T0" y="T1"/>
                </a:cxn>
                <a:cxn ang="0">
                  <a:pos x="T2" y="T3"/>
                </a:cxn>
                <a:cxn ang="0">
                  <a:pos x="T4" y="T5"/>
                </a:cxn>
                <a:cxn ang="0">
                  <a:pos x="T6" y="T7"/>
                </a:cxn>
              </a:cxnLst>
              <a:rect l="0" t="0" r="r" b="b"/>
              <a:pathLst>
                <a:path w="42" h="14">
                  <a:moveTo>
                    <a:pt x="42" y="0"/>
                  </a:moveTo>
                  <a:cubicBezTo>
                    <a:pt x="0" y="0"/>
                    <a:pt x="0" y="0"/>
                    <a:pt x="0" y="0"/>
                  </a:cubicBezTo>
                  <a:cubicBezTo>
                    <a:pt x="11" y="5"/>
                    <a:pt x="25" y="10"/>
                    <a:pt x="40" y="14"/>
                  </a:cubicBezTo>
                  <a:cubicBezTo>
                    <a:pt x="42" y="0"/>
                    <a:pt x="42" y="0"/>
                    <a:pt x="42" y="0"/>
                  </a:cubicBezTo>
                </a:path>
              </a:pathLst>
            </a:custGeom>
            <a:solidFill>
              <a:srgbClr val="CAC6C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defTabSz="912791" eaLnBrk="0" fontAlgn="base" hangingPunct="0">
                <a:spcBef>
                  <a:spcPct val="0"/>
                </a:spcBef>
                <a:spcAft>
                  <a:spcPct val="0"/>
                </a:spcAft>
                <a:defRPr/>
              </a:pPr>
              <a:endParaRPr sz="2400">
                <a:solidFill>
                  <a:prstClr val="white"/>
                </a:solidFill>
                <a:latin typeface="微软雅黑" panose="020B0503020204020204" pitchFamily="34" charset="-122"/>
                <a:ea typeface="微软雅黑" panose="020B0503020204020204" pitchFamily="34" charset="-122"/>
              </a:endParaRPr>
            </a:p>
          </p:txBody>
        </p:sp>
      </p:grpSp>
      <p:grpSp>
        <p:nvGrpSpPr>
          <p:cNvPr id="5" name="组合 4"/>
          <p:cNvGrpSpPr/>
          <p:nvPr/>
        </p:nvGrpSpPr>
        <p:grpSpPr>
          <a:xfrm>
            <a:off x="4615632" y="1574021"/>
            <a:ext cx="6766609" cy="1116000"/>
            <a:chOff x="3684562" y="1180516"/>
            <a:chExt cx="5074957" cy="837000"/>
          </a:xfrm>
        </p:grpSpPr>
        <p:cxnSp>
          <p:nvCxnSpPr>
            <p:cNvPr id="80" name="直接连接符 79">
              <a:extLst>
                <a:ext uri="{FF2B5EF4-FFF2-40B4-BE49-F238E27FC236}">
                  <a16:creationId xmlns:a16="http://schemas.microsoft.com/office/drawing/2014/main" id="{D8EFE1C4-B97B-437A-B17D-5480CF05CF0B}"/>
                </a:ext>
              </a:extLst>
            </p:cNvPr>
            <p:cNvCxnSpPr>
              <a:cxnSpLocks/>
            </p:cNvCxnSpPr>
            <p:nvPr/>
          </p:nvCxnSpPr>
          <p:spPr>
            <a:xfrm>
              <a:off x="3735272" y="2017516"/>
              <a:ext cx="5024247"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84" name="文本框 9"/>
            <p:cNvSpPr txBox="1"/>
            <p:nvPr/>
          </p:nvSpPr>
          <p:spPr>
            <a:xfrm>
              <a:off x="5731231" y="1839959"/>
              <a:ext cx="969490" cy="167352"/>
            </a:xfrm>
            <a:prstGeom prst="rect">
              <a:avLst/>
            </a:prstGeom>
            <a:noFill/>
          </p:spPr>
          <p:txBody>
            <a:bodyPr wrap="none" lIns="68576" tIns="34289" rIns="68576" bIns="34289" rtlCol="0">
              <a:spAutoFit/>
            </a:bodyPr>
            <a:lstStyle/>
            <a:p>
              <a:pPr algn="ct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指挥调度，跟踪处理</a:t>
              </a:r>
              <a:endParaRPr lang="en-US" altLang="zh-CN" sz="1000" dirty="0">
                <a:solidFill>
                  <a:prstClr val="white"/>
                </a:solidFill>
                <a:latin typeface="微软雅黑" panose="020B0503020204020204" pitchFamily="34" charset="-122"/>
                <a:ea typeface="微软雅黑" panose="020B0503020204020204" pitchFamily="34" charset="-122"/>
                <a:cs typeface="+mn-ea"/>
                <a:sym typeface="+mn-lt"/>
              </a:endParaRPr>
            </a:p>
          </p:txBody>
        </p:sp>
        <p:sp>
          <p:nvSpPr>
            <p:cNvPr id="90" name="ï$ļiḋe">
              <a:extLst>
                <a:ext uri="{FF2B5EF4-FFF2-40B4-BE49-F238E27FC236}">
                  <a16:creationId xmlns:a16="http://schemas.microsoft.com/office/drawing/2014/main" id="{CA24397E-A885-4183-9BDB-BEAACE1AF7FA}"/>
                </a:ext>
              </a:extLst>
            </p:cNvPr>
            <p:cNvSpPr/>
            <p:nvPr/>
          </p:nvSpPr>
          <p:spPr bwMode="auto">
            <a:xfrm flipH="1" flipV="1">
              <a:off x="7178072" y="1522384"/>
              <a:ext cx="157352" cy="30997"/>
            </a:xfrm>
            <a:custGeom>
              <a:avLst/>
              <a:gdLst>
                <a:gd name="T0" fmla="*/ 860 w 860"/>
                <a:gd name="T1" fmla="*/ 0 h 123"/>
                <a:gd name="T2" fmla="*/ 73 w 860"/>
                <a:gd name="T3" fmla="*/ 0 h 123"/>
                <a:gd name="T4" fmla="*/ 0 w 860"/>
                <a:gd name="T5" fmla="*/ 123 h 123"/>
                <a:gd name="T6" fmla="*/ 814 w 860"/>
                <a:gd name="T7" fmla="*/ 123 h 123"/>
                <a:gd name="T8" fmla="*/ 860 w 860"/>
                <a:gd name="T9" fmla="*/ 0 h 123"/>
              </a:gdLst>
              <a:ahLst/>
              <a:cxnLst>
                <a:cxn ang="0">
                  <a:pos x="T0" y="T1"/>
                </a:cxn>
                <a:cxn ang="0">
                  <a:pos x="T2" y="T3"/>
                </a:cxn>
                <a:cxn ang="0">
                  <a:pos x="T4" y="T5"/>
                </a:cxn>
                <a:cxn ang="0">
                  <a:pos x="T6" y="T7"/>
                </a:cxn>
                <a:cxn ang="0">
                  <a:pos x="T8" y="T9"/>
                </a:cxn>
              </a:cxnLst>
              <a:rect l="0" t="0" r="r" b="b"/>
              <a:pathLst>
                <a:path w="860" h="123">
                  <a:moveTo>
                    <a:pt x="860" y="0"/>
                  </a:moveTo>
                  <a:lnTo>
                    <a:pt x="73" y="0"/>
                  </a:lnTo>
                  <a:lnTo>
                    <a:pt x="0" y="123"/>
                  </a:lnTo>
                  <a:lnTo>
                    <a:pt x="814" y="123"/>
                  </a:lnTo>
                  <a:lnTo>
                    <a:pt x="860" y="0"/>
                  </a:lnTo>
                  <a:close/>
                </a:path>
              </a:pathLst>
            </a:custGeom>
            <a:solidFill>
              <a:srgbClr val="EDE8E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defTabSz="912791" eaLnBrk="0" fontAlgn="base" hangingPunct="0">
                <a:spcBef>
                  <a:spcPct val="0"/>
                </a:spcBef>
                <a:spcAft>
                  <a:spcPct val="0"/>
                </a:spcAft>
                <a:defRPr/>
              </a:pPr>
              <a:endParaRPr sz="2400">
                <a:solidFill>
                  <a:prstClr val="white"/>
                </a:solidFill>
                <a:latin typeface="微软雅黑" panose="020B0503020204020204" pitchFamily="34" charset="-122"/>
                <a:ea typeface="微软雅黑" panose="020B0503020204020204" pitchFamily="34" charset="-122"/>
              </a:endParaRPr>
            </a:p>
          </p:txBody>
        </p:sp>
        <p:pic>
          <p:nvPicPr>
            <p:cNvPr id="91" name="图片 9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603192" y="1206165"/>
              <a:ext cx="1156865" cy="641819"/>
            </a:xfrm>
            <a:prstGeom prst="rect">
              <a:avLst/>
            </a:prstGeom>
          </p:spPr>
        </p:pic>
        <p:pic>
          <p:nvPicPr>
            <p:cNvPr id="92" name="图片 9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244048" y="1268828"/>
              <a:ext cx="1167930" cy="619615"/>
            </a:xfrm>
            <a:prstGeom prst="rect">
              <a:avLst/>
            </a:prstGeom>
          </p:spPr>
        </p:pic>
        <p:pic>
          <p:nvPicPr>
            <p:cNvPr id="93" name="图片 92">
              <a:extLst>
                <a:ext uri="{FF2B5EF4-FFF2-40B4-BE49-F238E27FC236}">
                  <a16:creationId xmlns:a16="http://schemas.microsoft.com/office/drawing/2014/main" id="{579F9564-0D1C-4427-9AAE-1089CE9F4F3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5689" y="1269555"/>
              <a:ext cx="396768" cy="637642"/>
            </a:xfrm>
            <a:prstGeom prst="rect">
              <a:avLst/>
            </a:prstGeom>
            <a:ln>
              <a:solidFill>
                <a:schemeClr val="tx1"/>
              </a:solidFill>
            </a:ln>
          </p:spPr>
        </p:pic>
        <p:pic>
          <p:nvPicPr>
            <p:cNvPr id="94" name="图片 93">
              <a:extLst>
                <a:ext uri="{FF2B5EF4-FFF2-40B4-BE49-F238E27FC236}">
                  <a16:creationId xmlns:a16="http://schemas.microsoft.com/office/drawing/2014/main" id="{EDB62E1E-A9D6-4CF0-BE8B-40BD7B852A51}"/>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a:stretch/>
          </p:blipFill>
          <p:spPr>
            <a:xfrm>
              <a:off x="8248958" y="1265377"/>
              <a:ext cx="463288" cy="644591"/>
            </a:xfrm>
            <a:prstGeom prst="rect">
              <a:avLst/>
            </a:prstGeom>
          </p:spPr>
        </p:pic>
        <p:sp>
          <p:nvSpPr>
            <p:cNvPr id="95" name="圆角矩形 4">
              <a:extLst>
                <a:ext uri="{FF2B5EF4-FFF2-40B4-BE49-F238E27FC236}">
                  <a16:creationId xmlns:a16="http://schemas.microsoft.com/office/drawing/2014/main" id="{C8211ED9-9AA9-483D-82D5-6BE1FC69CC85}"/>
                </a:ext>
              </a:extLst>
            </p:cNvPr>
            <p:cNvSpPr/>
            <p:nvPr/>
          </p:nvSpPr>
          <p:spPr>
            <a:xfrm>
              <a:off x="8604345" y="1460102"/>
              <a:ext cx="83194" cy="71345"/>
            </a:xfrm>
            <a:prstGeom prst="roundRect">
              <a:avLst/>
            </a:prstGeom>
            <a:solidFill>
              <a:schemeClr val="accent1">
                <a:alpha val="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defRPr/>
              </a:pPr>
              <a:endParaRPr lang="zh-CN" altLang="en-US" sz="2400">
                <a:solidFill>
                  <a:prstClr val="white"/>
                </a:solidFill>
                <a:latin typeface="微软雅黑" panose="020B0503020204020204" pitchFamily="34" charset="-122"/>
                <a:ea typeface="微软雅黑" panose="020B0503020204020204" pitchFamily="34" charset="-122"/>
              </a:endParaRPr>
            </a:p>
          </p:txBody>
        </p:sp>
        <p:pic>
          <p:nvPicPr>
            <p:cNvPr id="96" name="图片 95">
              <a:extLst>
                <a:ext uri="{FF2B5EF4-FFF2-40B4-BE49-F238E27FC236}">
                  <a16:creationId xmlns:a16="http://schemas.microsoft.com/office/drawing/2014/main" id="{14A49519-8660-40C1-900C-D730B2058B8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345343" y="1258873"/>
              <a:ext cx="401612" cy="648323"/>
            </a:xfrm>
            <a:prstGeom prst="rect">
              <a:avLst/>
            </a:prstGeom>
          </p:spPr>
        </p:pic>
        <p:pic>
          <p:nvPicPr>
            <p:cNvPr id="97" name="图片 96">
              <a:extLst>
                <a:ext uri="{FF2B5EF4-FFF2-40B4-BE49-F238E27FC236}">
                  <a16:creationId xmlns:a16="http://schemas.microsoft.com/office/drawing/2014/main" id="{20FEA7FA-0BDE-41B6-BC96-DD26D18DB76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7806057" y="1258763"/>
              <a:ext cx="401613" cy="640437"/>
            </a:xfrm>
            <a:prstGeom prst="rect">
              <a:avLst/>
            </a:prstGeom>
          </p:spPr>
        </p:pic>
        <p:sp>
          <p:nvSpPr>
            <p:cNvPr id="98" name="矩形 97"/>
            <p:cNvSpPr/>
            <p:nvPr/>
          </p:nvSpPr>
          <p:spPr>
            <a:xfrm flipH="1">
              <a:off x="3684562" y="1397759"/>
              <a:ext cx="366935" cy="438581"/>
            </a:xfrm>
            <a:prstGeom prst="rect">
              <a:avLst/>
            </a:prstGeom>
          </p:spPr>
          <p:txBody>
            <a:bodyPr wrap="square">
              <a:spAutoFit/>
            </a:bodyPr>
            <a:lstStyle/>
            <a:p>
              <a:pPr defTabSz="912791" eaLnBrk="0" fontAlgn="base" hangingPunct="0">
                <a:spcBef>
                  <a:spcPct val="0"/>
                </a:spcBef>
                <a:spcAft>
                  <a:spcPct val="0"/>
                </a:spcAft>
                <a:defRPr/>
              </a:pPr>
              <a:r>
                <a:rPr lang="zh-CN" altLang="en-US" sz="1600" b="1" dirty="0">
                  <a:solidFill>
                    <a:prstClr val="white"/>
                  </a:solidFill>
                  <a:latin typeface="微软雅黑" panose="020B0503020204020204" pitchFamily="34" charset="-122"/>
                  <a:ea typeface="微软雅黑" panose="020B0503020204020204" pitchFamily="34" charset="-122"/>
                </a:rPr>
                <a:t>应用</a:t>
              </a:r>
            </a:p>
          </p:txBody>
        </p:sp>
        <p:cxnSp>
          <p:nvCxnSpPr>
            <p:cNvPr id="99" name="直接连接符 98"/>
            <p:cNvCxnSpPr/>
            <p:nvPr/>
          </p:nvCxnSpPr>
          <p:spPr>
            <a:xfrm>
              <a:off x="3982828" y="1180516"/>
              <a:ext cx="0" cy="837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00" name="矩形 99"/>
          <p:cNvSpPr/>
          <p:nvPr/>
        </p:nvSpPr>
        <p:spPr>
          <a:xfrm flipH="1">
            <a:off x="4615632" y="2768547"/>
            <a:ext cx="489247" cy="1077218"/>
          </a:xfrm>
          <a:prstGeom prst="rect">
            <a:avLst/>
          </a:prstGeom>
        </p:spPr>
        <p:txBody>
          <a:bodyPr wrap="square">
            <a:spAutoFit/>
          </a:bodyPr>
          <a:lstStyle/>
          <a:p>
            <a:pPr defTabSz="912791" eaLnBrk="0" fontAlgn="base" hangingPunct="0">
              <a:spcBef>
                <a:spcPct val="0"/>
              </a:spcBef>
              <a:spcAft>
                <a:spcPct val="0"/>
              </a:spcAft>
              <a:defRPr/>
            </a:pPr>
            <a:r>
              <a:rPr lang="zh-CN" altLang="en-US" sz="1600" b="1" dirty="0">
                <a:solidFill>
                  <a:prstClr val="white"/>
                </a:solidFill>
                <a:latin typeface="微软雅黑" panose="020B0503020204020204" pitchFamily="34" charset="-122"/>
                <a:ea typeface="微软雅黑" panose="020B0503020204020204" pitchFamily="34" charset="-122"/>
              </a:rPr>
              <a:t>平台融合</a:t>
            </a:r>
          </a:p>
        </p:txBody>
      </p:sp>
      <p:grpSp>
        <p:nvGrpSpPr>
          <p:cNvPr id="4" name="组合 3"/>
          <p:cNvGrpSpPr/>
          <p:nvPr/>
        </p:nvGrpSpPr>
        <p:grpSpPr>
          <a:xfrm>
            <a:off x="4651109" y="2897400"/>
            <a:ext cx="6698996" cy="997795"/>
            <a:chOff x="3711170" y="2173049"/>
            <a:chExt cx="5024247" cy="748346"/>
          </a:xfrm>
        </p:grpSpPr>
        <p:cxnSp>
          <p:nvCxnSpPr>
            <p:cNvPr id="81" name="直接连接符 80">
              <a:extLst>
                <a:ext uri="{FF2B5EF4-FFF2-40B4-BE49-F238E27FC236}">
                  <a16:creationId xmlns:a16="http://schemas.microsoft.com/office/drawing/2014/main" id="{D8EFE1C4-B97B-437A-B17D-5480CF05CF0B}"/>
                </a:ext>
              </a:extLst>
            </p:cNvPr>
            <p:cNvCxnSpPr>
              <a:cxnSpLocks/>
            </p:cNvCxnSpPr>
            <p:nvPr/>
          </p:nvCxnSpPr>
          <p:spPr>
            <a:xfrm>
              <a:off x="3711170" y="2911185"/>
              <a:ext cx="5024247"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pic>
          <p:nvPicPr>
            <p:cNvPr id="85" name="Picture 4" descr="C:\Users\lenovo\Desktop\云计算中心.jp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888408" y="2248799"/>
              <a:ext cx="932167" cy="484761"/>
            </a:xfrm>
            <a:prstGeom prst="rect">
              <a:avLst/>
            </a:prstGeom>
            <a:noFill/>
          </p:spPr>
        </p:pic>
        <p:sp>
          <p:nvSpPr>
            <p:cNvPr id="86" name="文本框 262"/>
            <p:cNvSpPr txBox="1"/>
            <p:nvPr/>
          </p:nvSpPr>
          <p:spPr>
            <a:xfrm>
              <a:off x="5050928" y="2749586"/>
              <a:ext cx="680950" cy="167352"/>
            </a:xfrm>
            <a:prstGeom prst="rect">
              <a:avLst/>
            </a:prstGeom>
            <a:noFill/>
          </p:spPr>
          <p:txBody>
            <a:bodyPr wrap="none" lIns="68576" tIns="34289" rIns="68576" bIns="34289" rtlCol="0">
              <a:spAutoFit/>
            </a:bodyPr>
            <a:lstStyle/>
            <a:p>
              <a:pPr algn="ct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智慧消防平台</a:t>
              </a:r>
            </a:p>
          </p:txBody>
        </p:sp>
        <p:pic>
          <p:nvPicPr>
            <p:cNvPr id="88" name="图片 87"/>
            <p:cNvPicPr>
              <a:picLocks noChangeAspect="1"/>
            </p:cNvPicPr>
            <p:nvPr/>
          </p:nvPicPr>
          <p:blipFill rotWithShape="1">
            <a:blip r:embed="rId13" cstate="print">
              <a:extLst>
                <a:ext uri="{28A0092B-C50C-407E-A947-70E740481C1C}">
                  <a14:useLocalDpi xmlns:a14="http://schemas.microsoft.com/office/drawing/2010/main" val="0"/>
                </a:ext>
              </a:extLst>
            </a:blip>
            <a:srcRect/>
            <a:stretch>
              <a:fillRect/>
            </a:stretch>
          </p:blipFill>
          <p:spPr>
            <a:xfrm>
              <a:off x="6853914" y="2272663"/>
              <a:ext cx="930259" cy="459158"/>
            </a:xfrm>
            <a:prstGeom prst="rect">
              <a:avLst/>
            </a:prstGeom>
            <a:ln>
              <a:solidFill>
                <a:schemeClr val="bg1">
                  <a:lumMod val="65000"/>
                </a:schemeClr>
              </a:solidFill>
            </a:ln>
          </p:spPr>
        </p:pic>
        <p:sp>
          <p:nvSpPr>
            <p:cNvPr id="89" name="文本框 4"/>
            <p:cNvSpPr txBox="1"/>
            <p:nvPr/>
          </p:nvSpPr>
          <p:spPr>
            <a:xfrm>
              <a:off x="7069534" y="2754043"/>
              <a:ext cx="488589" cy="167352"/>
            </a:xfrm>
            <a:prstGeom prst="rect">
              <a:avLst/>
            </a:prstGeom>
            <a:noFill/>
          </p:spPr>
          <p:txBody>
            <a:bodyPr wrap="none" lIns="68576" tIns="34289" rIns="68576" bIns="34289" rtlCol="0">
              <a:spAutoFit/>
            </a:bodyPr>
            <a:lstStyle/>
            <a:p>
              <a:pPr algn="ct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综治平台</a:t>
              </a:r>
            </a:p>
          </p:txBody>
        </p:sp>
        <p:cxnSp>
          <p:nvCxnSpPr>
            <p:cNvPr id="102" name="直接连接符 101"/>
            <p:cNvCxnSpPr/>
            <p:nvPr/>
          </p:nvCxnSpPr>
          <p:spPr>
            <a:xfrm>
              <a:off x="3982828" y="2173049"/>
              <a:ext cx="0" cy="702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52" name="组合 51"/>
          <p:cNvGrpSpPr/>
          <p:nvPr/>
        </p:nvGrpSpPr>
        <p:grpSpPr>
          <a:xfrm>
            <a:off x="5649071" y="4137740"/>
            <a:ext cx="697403" cy="747448"/>
            <a:chOff x="1970866" y="3361867"/>
            <a:chExt cx="636378" cy="692888"/>
          </a:xfrm>
        </p:grpSpPr>
        <p:pic>
          <p:nvPicPr>
            <p:cNvPr id="53" name="图片 52"/>
            <p:cNvPicPr>
              <a:picLocks noChangeAspect="1"/>
            </p:cNvPicPr>
            <p:nvPr/>
          </p:nvPicPr>
          <p:blipFill rotWithShape="1">
            <a:blip r:embed="rId14" cstate="print">
              <a:extLst>
                <a:ext uri="{28A0092B-C50C-407E-A947-70E740481C1C}">
                  <a14:useLocalDpi xmlns:a14="http://schemas.microsoft.com/office/drawing/2010/main" val="0"/>
                </a:ext>
              </a:extLst>
            </a:blip>
            <a:srcRect/>
            <a:stretch>
              <a:fillRect/>
            </a:stretch>
          </p:blipFill>
          <p:spPr>
            <a:xfrm>
              <a:off x="1970866" y="3361867"/>
              <a:ext cx="622018" cy="468419"/>
            </a:xfrm>
            <a:prstGeom prst="rect">
              <a:avLst/>
            </a:prstGeom>
          </p:spPr>
        </p:pic>
        <p:sp>
          <p:nvSpPr>
            <p:cNvPr id="54" name="文本框 249"/>
            <p:cNvSpPr txBox="1"/>
            <p:nvPr/>
          </p:nvSpPr>
          <p:spPr>
            <a:xfrm>
              <a:off x="2012796" y="3847907"/>
              <a:ext cx="594448" cy="206848"/>
            </a:xfrm>
            <a:prstGeom prst="rect">
              <a:avLst/>
            </a:prstGeom>
            <a:noFill/>
          </p:spPr>
          <p:txBody>
            <a:bodyPr wrap="none" lIns="68576" tIns="34289" rIns="68576" bIns="34289" rtlCol="0">
              <a:spAutoFit/>
            </a:bodyPr>
            <a:lstStyle/>
            <a:p>
              <a:pPr algn="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消控主机</a:t>
              </a:r>
            </a:p>
          </p:txBody>
        </p:sp>
      </p:grpSp>
      <p:grpSp>
        <p:nvGrpSpPr>
          <p:cNvPr id="55" name="组合 54"/>
          <p:cNvGrpSpPr/>
          <p:nvPr/>
        </p:nvGrpSpPr>
        <p:grpSpPr>
          <a:xfrm>
            <a:off x="8293568" y="4131378"/>
            <a:ext cx="886320" cy="708399"/>
            <a:chOff x="4404741" y="3377025"/>
            <a:chExt cx="808764" cy="656688"/>
          </a:xfrm>
        </p:grpSpPr>
        <p:pic>
          <p:nvPicPr>
            <p:cNvPr id="56" name="图片 55"/>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4404741" y="3377025"/>
              <a:ext cx="698638" cy="384187"/>
            </a:xfrm>
            <a:prstGeom prst="rect">
              <a:avLst/>
            </a:prstGeom>
          </p:spPr>
        </p:pic>
        <p:sp>
          <p:nvSpPr>
            <p:cNvPr id="57" name="文本框 250"/>
            <p:cNvSpPr txBox="1"/>
            <p:nvPr/>
          </p:nvSpPr>
          <p:spPr>
            <a:xfrm>
              <a:off x="4502038" y="3826865"/>
              <a:ext cx="711467" cy="206848"/>
            </a:xfrm>
            <a:prstGeom prst="rect">
              <a:avLst/>
            </a:prstGeom>
            <a:noFill/>
          </p:spPr>
          <p:txBody>
            <a:bodyPr wrap="none" lIns="68576" tIns="34289" rIns="68576" bIns="34289" rtlCol="0">
              <a:spAutoFit/>
            </a:bodyPr>
            <a:lstStyle/>
            <a:p>
              <a:pPr algn="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硬盘录像机</a:t>
              </a:r>
            </a:p>
          </p:txBody>
        </p:sp>
      </p:grpSp>
      <p:grpSp>
        <p:nvGrpSpPr>
          <p:cNvPr id="58" name="组合 57"/>
          <p:cNvGrpSpPr/>
          <p:nvPr/>
        </p:nvGrpSpPr>
        <p:grpSpPr>
          <a:xfrm>
            <a:off x="7372636" y="4076823"/>
            <a:ext cx="788169" cy="760020"/>
            <a:chOff x="3488383" y="3312360"/>
            <a:chExt cx="719201" cy="704542"/>
          </a:xfrm>
        </p:grpSpPr>
        <p:pic>
          <p:nvPicPr>
            <p:cNvPr id="59" name="Picture 2"/>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3488383" y="3312360"/>
              <a:ext cx="719201" cy="440554"/>
            </a:xfrm>
            <a:prstGeom prst="rect">
              <a:avLst/>
            </a:prstGeom>
            <a:noFill/>
            <a:ln w="9525">
              <a:noFill/>
              <a:miter lim="800000"/>
              <a:headEnd/>
              <a:tailEnd/>
            </a:ln>
          </p:spPr>
        </p:pic>
        <p:sp>
          <p:nvSpPr>
            <p:cNvPr id="60" name="文本框 12"/>
            <p:cNvSpPr txBox="1"/>
            <p:nvPr/>
          </p:nvSpPr>
          <p:spPr>
            <a:xfrm>
              <a:off x="3597266" y="3810054"/>
              <a:ext cx="594447" cy="206848"/>
            </a:xfrm>
            <a:prstGeom prst="rect">
              <a:avLst/>
            </a:prstGeom>
            <a:noFill/>
          </p:spPr>
          <p:txBody>
            <a:bodyPr wrap="none" lIns="68576" tIns="34289" rIns="68576" bIns="34289" rtlCol="0">
              <a:spAutoFit/>
            </a:bodyPr>
            <a:lstStyle/>
            <a:p>
              <a:pPr algn="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烟感主机</a:t>
              </a:r>
            </a:p>
          </p:txBody>
        </p:sp>
      </p:grpSp>
      <p:grpSp>
        <p:nvGrpSpPr>
          <p:cNvPr id="61" name="组合 60"/>
          <p:cNvGrpSpPr/>
          <p:nvPr/>
        </p:nvGrpSpPr>
        <p:grpSpPr>
          <a:xfrm>
            <a:off x="6469155" y="4087547"/>
            <a:ext cx="838865" cy="816232"/>
            <a:chOff x="2623806" y="3371833"/>
            <a:chExt cx="765461" cy="756650"/>
          </a:xfrm>
        </p:grpSpPr>
        <p:pic>
          <p:nvPicPr>
            <p:cNvPr id="62" name="Picture 2"/>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2623806" y="3371833"/>
              <a:ext cx="650155" cy="3963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3" name="文本框 12"/>
            <p:cNvSpPr txBox="1"/>
            <p:nvPr/>
          </p:nvSpPr>
          <p:spPr>
            <a:xfrm>
              <a:off x="2635222" y="3778980"/>
              <a:ext cx="754045" cy="349503"/>
            </a:xfrm>
            <a:prstGeom prst="rect">
              <a:avLst/>
            </a:prstGeom>
            <a:noFill/>
          </p:spPr>
          <p:txBody>
            <a:bodyPr wrap="square" lIns="68576" tIns="34289" rIns="68576" bIns="34289" rtlCol="0">
              <a:spAutoFit/>
            </a:bodyPr>
            <a:lstStyle/>
            <a:p>
              <a:pPr algn="ct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组合式电气探测器</a:t>
              </a:r>
            </a:p>
          </p:txBody>
        </p:sp>
      </p:grpSp>
      <p:grpSp>
        <p:nvGrpSpPr>
          <p:cNvPr id="64" name="组合 63"/>
          <p:cNvGrpSpPr/>
          <p:nvPr/>
        </p:nvGrpSpPr>
        <p:grpSpPr>
          <a:xfrm>
            <a:off x="9245717" y="4106039"/>
            <a:ext cx="688935" cy="842740"/>
            <a:chOff x="5972099" y="3348837"/>
            <a:chExt cx="628651" cy="781224"/>
          </a:xfrm>
        </p:grpSpPr>
        <p:pic>
          <p:nvPicPr>
            <p:cNvPr id="65" name="图片 64"/>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6065500" y="3348837"/>
              <a:ext cx="339751" cy="477289"/>
            </a:xfrm>
            <a:prstGeom prst="rect">
              <a:avLst/>
            </a:prstGeom>
          </p:spPr>
        </p:pic>
        <p:sp>
          <p:nvSpPr>
            <p:cNvPr id="66" name="文本框 260"/>
            <p:cNvSpPr txBox="1"/>
            <p:nvPr/>
          </p:nvSpPr>
          <p:spPr>
            <a:xfrm>
              <a:off x="5972099" y="3780558"/>
              <a:ext cx="628651" cy="349503"/>
            </a:xfrm>
            <a:prstGeom prst="rect">
              <a:avLst/>
            </a:prstGeom>
            <a:noFill/>
          </p:spPr>
          <p:txBody>
            <a:bodyPr wrap="square" lIns="68576" tIns="34289" rIns="68576" bIns="34289" rtlCol="0">
              <a:spAutoFit/>
            </a:bodyPr>
            <a:lstStyle/>
            <a:p>
              <a:pP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用户信息传输装置</a:t>
              </a:r>
            </a:p>
          </p:txBody>
        </p:sp>
      </p:grpSp>
      <p:grpSp>
        <p:nvGrpSpPr>
          <p:cNvPr id="67" name="组合 66"/>
          <p:cNvGrpSpPr/>
          <p:nvPr/>
        </p:nvGrpSpPr>
        <p:grpSpPr>
          <a:xfrm>
            <a:off x="9855584" y="4177846"/>
            <a:ext cx="1036173" cy="655603"/>
            <a:chOff x="6107262" y="3453275"/>
            <a:chExt cx="945503" cy="607746"/>
          </a:xfrm>
        </p:grpSpPr>
        <p:pic>
          <p:nvPicPr>
            <p:cNvPr id="68" name="图片 67"/>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6250909" y="3453275"/>
              <a:ext cx="514595" cy="344156"/>
            </a:xfrm>
            <a:prstGeom prst="rect">
              <a:avLst/>
            </a:prstGeom>
          </p:spPr>
        </p:pic>
        <p:sp>
          <p:nvSpPr>
            <p:cNvPr id="69" name="文本框 261"/>
            <p:cNvSpPr txBox="1"/>
            <p:nvPr/>
          </p:nvSpPr>
          <p:spPr>
            <a:xfrm>
              <a:off x="6107262" y="3854173"/>
              <a:ext cx="945503" cy="206848"/>
            </a:xfrm>
            <a:prstGeom prst="rect">
              <a:avLst/>
            </a:prstGeom>
            <a:noFill/>
          </p:spPr>
          <p:txBody>
            <a:bodyPr wrap="none" lIns="68576" tIns="34289" rIns="68576" bIns="34289" rtlCol="0">
              <a:spAutoFit/>
            </a:bodyPr>
            <a:lstStyle/>
            <a:p>
              <a:pP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物联网采集终端</a:t>
              </a:r>
            </a:p>
          </p:txBody>
        </p:sp>
      </p:grpSp>
      <p:cxnSp>
        <p:nvCxnSpPr>
          <p:cNvPr id="82" name="直接连接符 81">
            <a:extLst>
              <a:ext uri="{FF2B5EF4-FFF2-40B4-BE49-F238E27FC236}">
                <a16:creationId xmlns:a16="http://schemas.microsoft.com/office/drawing/2014/main" id="{D8EFE1C4-B97B-437A-B17D-5480CF05CF0B}"/>
              </a:ext>
            </a:extLst>
          </p:cNvPr>
          <p:cNvCxnSpPr>
            <a:cxnSpLocks/>
          </p:cNvCxnSpPr>
          <p:nvPr/>
        </p:nvCxnSpPr>
        <p:spPr>
          <a:xfrm>
            <a:off x="4665624" y="5053439"/>
            <a:ext cx="6698996"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03" name="矩形 102"/>
          <p:cNvSpPr/>
          <p:nvPr/>
        </p:nvSpPr>
        <p:spPr>
          <a:xfrm flipH="1">
            <a:off x="4615632" y="4184163"/>
            <a:ext cx="489247" cy="584775"/>
          </a:xfrm>
          <a:prstGeom prst="rect">
            <a:avLst/>
          </a:prstGeom>
        </p:spPr>
        <p:txBody>
          <a:bodyPr wrap="square">
            <a:spAutoFit/>
          </a:bodyPr>
          <a:lstStyle/>
          <a:p>
            <a:pPr defTabSz="912791" eaLnBrk="0" fontAlgn="base" hangingPunct="0">
              <a:spcBef>
                <a:spcPct val="0"/>
              </a:spcBef>
              <a:spcAft>
                <a:spcPct val="0"/>
              </a:spcAft>
              <a:defRPr/>
            </a:pPr>
            <a:r>
              <a:rPr lang="zh-CN" altLang="en-US" sz="1600" b="1" dirty="0">
                <a:solidFill>
                  <a:prstClr val="white"/>
                </a:solidFill>
                <a:latin typeface="微软雅黑" panose="020B0503020204020204" pitchFamily="34" charset="-122"/>
                <a:ea typeface="微软雅黑" panose="020B0503020204020204" pitchFamily="34" charset="-122"/>
              </a:rPr>
              <a:t>汇聚</a:t>
            </a:r>
          </a:p>
        </p:txBody>
      </p:sp>
      <p:cxnSp>
        <p:nvCxnSpPr>
          <p:cNvPr id="104" name="直接连接符 103"/>
          <p:cNvCxnSpPr/>
          <p:nvPr/>
        </p:nvCxnSpPr>
        <p:spPr>
          <a:xfrm>
            <a:off x="5013320" y="3942555"/>
            <a:ext cx="0" cy="1044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 name="组合 1"/>
          <p:cNvGrpSpPr/>
          <p:nvPr/>
        </p:nvGrpSpPr>
        <p:grpSpPr>
          <a:xfrm>
            <a:off x="4632399" y="5255575"/>
            <a:ext cx="6732300" cy="979432"/>
            <a:chOff x="3697137" y="3941681"/>
            <a:chExt cx="5049225" cy="734574"/>
          </a:xfrm>
        </p:grpSpPr>
        <p:grpSp>
          <p:nvGrpSpPr>
            <p:cNvPr id="31" name="组合 30"/>
            <p:cNvGrpSpPr/>
            <p:nvPr/>
          </p:nvGrpSpPr>
          <p:grpSpPr>
            <a:xfrm>
              <a:off x="4509953" y="4091913"/>
              <a:ext cx="302028" cy="438675"/>
              <a:chOff x="2239778" y="4218494"/>
              <a:chExt cx="367466" cy="542205"/>
            </a:xfrm>
          </p:grpSpPr>
          <p:pic>
            <p:nvPicPr>
              <p:cNvPr id="32" name="图片 31" descr="1.jpg"/>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2239778" y="4218494"/>
                <a:ext cx="367466" cy="297179"/>
              </a:xfrm>
              <a:prstGeom prst="rect">
                <a:avLst/>
              </a:prstGeom>
            </p:spPr>
          </p:pic>
          <p:sp>
            <p:nvSpPr>
              <p:cNvPr id="33" name="文本框 256"/>
              <p:cNvSpPr txBox="1"/>
              <p:nvPr/>
            </p:nvSpPr>
            <p:spPr>
              <a:xfrm>
                <a:off x="2243305" y="4553851"/>
                <a:ext cx="360410" cy="206848"/>
              </a:xfrm>
              <a:prstGeom prst="rect">
                <a:avLst/>
              </a:prstGeom>
              <a:noFill/>
            </p:spPr>
            <p:txBody>
              <a:bodyPr wrap="none" lIns="68576" tIns="34289" rIns="68576" bIns="34289" rtlCol="0">
                <a:spAutoFit/>
              </a:bodyPr>
              <a:lstStyle/>
              <a:p>
                <a:pPr algn="ct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烟感</a:t>
                </a:r>
              </a:p>
            </p:txBody>
          </p:sp>
        </p:grpSp>
        <p:grpSp>
          <p:nvGrpSpPr>
            <p:cNvPr id="34" name="组合 33"/>
            <p:cNvGrpSpPr/>
            <p:nvPr/>
          </p:nvGrpSpPr>
          <p:grpSpPr>
            <a:xfrm>
              <a:off x="4886305" y="4104751"/>
              <a:ext cx="686291" cy="425836"/>
              <a:chOff x="2697668" y="4234361"/>
              <a:chExt cx="834984" cy="526337"/>
            </a:xfrm>
          </p:grpSpPr>
          <p:pic>
            <p:nvPicPr>
              <p:cNvPr id="35" name="图片 34"/>
              <p:cNvPicPr/>
              <p:nvPr/>
            </p:nvPicPr>
            <p:blipFill>
              <a:blip r:embed="rId21" cstate="print">
                <a:extLst>
                  <a:ext uri="{28A0092B-C50C-407E-A947-70E740481C1C}">
                    <a14:useLocalDpi xmlns:a14="http://schemas.microsoft.com/office/drawing/2010/main" val="0"/>
                  </a:ext>
                </a:extLst>
              </a:blip>
              <a:srcRect/>
              <a:stretch>
                <a:fillRect/>
              </a:stretch>
            </p:blipFill>
            <p:spPr>
              <a:xfrm>
                <a:off x="2889749" y="4234361"/>
                <a:ext cx="450822" cy="265445"/>
              </a:xfrm>
              <a:prstGeom prst="rect">
                <a:avLst/>
              </a:prstGeom>
              <a:noFill/>
              <a:ln>
                <a:noFill/>
              </a:ln>
            </p:spPr>
          </p:pic>
          <p:sp>
            <p:nvSpPr>
              <p:cNvPr id="36" name="文本框 257"/>
              <p:cNvSpPr txBox="1"/>
              <p:nvPr/>
            </p:nvSpPr>
            <p:spPr>
              <a:xfrm>
                <a:off x="2697668" y="4553849"/>
                <a:ext cx="834984" cy="206849"/>
              </a:xfrm>
              <a:prstGeom prst="rect">
                <a:avLst/>
              </a:prstGeom>
              <a:noFill/>
            </p:spPr>
            <p:txBody>
              <a:bodyPr wrap="square" lIns="68576" tIns="34289" rIns="68576" bIns="34289" rtlCol="0">
                <a:spAutoFit/>
              </a:bodyPr>
              <a:lstStyle/>
              <a:p>
                <a:pPr algn="ct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水采集</a:t>
                </a:r>
              </a:p>
            </p:txBody>
          </p:sp>
        </p:grpSp>
        <p:grpSp>
          <p:nvGrpSpPr>
            <p:cNvPr id="37" name="组合 36"/>
            <p:cNvGrpSpPr/>
            <p:nvPr/>
          </p:nvGrpSpPr>
          <p:grpSpPr>
            <a:xfrm>
              <a:off x="5551752" y="4070819"/>
              <a:ext cx="488589" cy="459770"/>
              <a:chOff x="3507297" y="4192420"/>
              <a:chExt cx="594448" cy="568279"/>
            </a:xfrm>
          </p:grpSpPr>
          <p:pic>
            <p:nvPicPr>
              <p:cNvPr id="38" name="图片 37"/>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3588835" y="4192420"/>
                <a:ext cx="431370" cy="349326"/>
              </a:xfrm>
              <a:prstGeom prst="rect">
                <a:avLst/>
              </a:prstGeom>
            </p:spPr>
          </p:pic>
          <p:sp>
            <p:nvSpPr>
              <p:cNvPr id="39" name="文本框 259"/>
              <p:cNvSpPr txBox="1"/>
              <p:nvPr/>
            </p:nvSpPr>
            <p:spPr>
              <a:xfrm>
                <a:off x="3507297" y="4553851"/>
                <a:ext cx="594448" cy="206848"/>
              </a:xfrm>
              <a:prstGeom prst="rect">
                <a:avLst/>
              </a:prstGeom>
              <a:noFill/>
            </p:spPr>
            <p:txBody>
              <a:bodyPr wrap="none" lIns="68576" tIns="34289" rIns="68576" bIns="34289" rtlCol="0">
                <a:spAutoFit/>
              </a:bodyPr>
              <a:lstStyle/>
              <a:p>
                <a:pPr algn="ct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视频监控</a:t>
                </a:r>
              </a:p>
            </p:txBody>
          </p:sp>
        </p:grpSp>
        <p:grpSp>
          <p:nvGrpSpPr>
            <p:cNvPr id="40" name="组合 39"/>
            <p:cNvGrpSpPr/>
            <p:nvPr/>
          </p:nvGrpSpPr>
          <p:grpSpPr>
            <a:xfrm>
              <a:off x="7014915" y="4098801"/>
              <a:ext cx="609661" cy="431787"/>
              <a:chOff x="5287467" y="4227007"/>
              <a:chExt cx="741751" cy="533692"/>
            </a:xfrm>
          </p:grpSpPr>
          <p:pic>
            <p:nvPicPr>
              <p:cNvPr id="41" name="图片 40"/>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a:off x="5507396" y="4227007"/>
                <a:ext cx="301893" cy="280152"/>
              </a:xfrm>
              <a:prstGeom prst="rect">
                <a:avLst/>
              </a:prstGeom>
            </p:spPr>
          </p:pic>
          <p:sp>
            <p:nvSpPr>
              <p:cNvPr id="42" name="TextBox 43"/>
              <p:cNvSpPr txBox="1"/>
              <p:nvPr/>
            </p:nvSpPr>
            <p:spPr>
              <a:xfrm>
                <a:off x="5287467" y="4553851"/>
                <a:ext cx="741751" cy="206848"/>
              </a:xfrm>
              <a:prstGeom prst="rect">
                <a:avLst/>
              </a:prstGeom>
              <a:noFill/>
            </p:spPr>
            <p:txBody>
              <a:bodyPr wrap="square" lIns="68576" tIns="34289" rIns="68576" bIns="34289" rtlCol="0">
                <a:spAutoFit/>
              </a:bodyPr>
              <a:lstStyle/>
              <a:p>
                <a:pPr algn="ct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热成像</a:t>
                </a:r>
              </a:p>
            </p:txBody>
          </p:sp>
        </p:grpSp>
        <p:grpSp>
          <p:nvGrpSpPr>
            <p:cNvPr id="43" name="组合 42"/>
            <p:cNvGrpSpPr/>
            <p:nvPr/>
          </p:nvGrpSpPr>
          <p:grpSpPr>
            <a:xfrm>
              <a:off x="6095011" y="4065945"/>
              <a:ext cx="434187" cy="464643"/>
              <a:chOff x="4168255" y="4186397"/>
              <a:chExt cx="528259" cy="574302"/>
            </a:xfrm>
          </p:grpSpPr>
          <p:pic>
            <p:nvPicPr>
              <p:cNvPr id="44" name="图片 43"/>
              <p:cNvPicPr>
                <a:picLocks noChangeAspect="1"/>
              </p:cNvPicPr>
              <p:nvPr/>
            </p:nvPicPr>
            <p:blipFill rotWithShape="1">
              <a:blip r:embed="rId24" cstate="print">
                <a:extLst>
                  <a:ext uri="{28A0092B-C50C-407E-A947-70E740481C1C}">
                    <a14:useLocalDpi xmlns:a14="http://schemas.microsoft.com/office/drawing/2010/main" val="0"/>
                  </a:ext>
                </a:extLst>
              </a:blip>
              <a:srcRect/>
              <a:stretch>
                <a:fillRect/>
              </a:stretch>
            </p:blipFill>
            <p:spPr>
              <a:xfrm>
                <a:off x="4204475" y="4186397"/>
                <a:ext cx="455819" cy="361373"/>
              </a:xfrm>
              <a:prstGeom prst="rect">
                <a:avLst/>
              </a:prstGeom>
            </p:spPr>
          </p:pic>
          <p:sp>
            <p:nvSpPr>
              <p:cNvPr id="45" name="TextBox 2"/>
              <p:cNvSpPr txBox="1"/>
              <p:nvPr/>
            </p:nvSpPr>
            <p:spPr>
              <a:xfrm>
                <a:off x="4168255" y="4553851"/>
                <a:ext cx="528259" cy="206848"/>
              </a:xfrm>
              <a:prstGeom prst="rect">
                <a:avLst/>
              </a:prstGeom>
              <a:noFill/>
            </p:spPr>
            <p:txBody>
              <a:bodyPr wrap="square" lIns="68576" tIns="34289" rIns="68576" bIns="34289" rtlCol="0">
                <a:spAutoFit/>
              </a:bodyPr>
              <a:lstStyle/>
              <a:p>
                <a:pPr algn="ct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电气</a:t>
                </a:r>
              </a:p>
            </p:txBody>
          </p:sp>
        </p:grpSp>
        <p:grpSp>
          <p:nvGrpSpPr>
            <p:cNvPr id="46" name="组合 45"/>
            <p:cNvGrpSpPr/>
            <p:nvPr/>
          </p:nvGrpSpPr>
          <p:grpSpPr>
            <a:xfrm>
              <a:off x="6523682" y="4044725"/>
              <a:ext cx="640082" cy="485864"/>
              <a:chOff x="4689803" y="4160169"/>
              <a:chExt cx="778763" cy="600530"/>
            </a:xfrm>
          </p:grpSpPr>
          <p:pic>
            <p:nvPicPr>
              <p:cNvPr id="47" name="Picture 4"/>
              <p:cNvPicPr>
                <a:picLocks noChangeAspect="1" noChangeArrowheads="1"/>
              </p:cNvPicPr>
              <p:nvPr/>
            </p:nvPicPr>
            <p:blipFill>
              <a:blip r:embed="rId25" cstate="print">
                <a:extLst>
                  <a:ext uri="{28A0092B-C50C-407E-A947-70E740481C1C}">
                    <a14:useLocalDpi xmlns:a14="http://schemas.microsoft.com/office/drawing/2010/main" val="0"/>
                  </a:ext>
                </a:extLst>
              </a:blip>
              <a:srcRect/>
              <a:stretch>
                <a:fillRect/>
              </a:stretch>
            </p:blipFill>
            <p:spPr bwMode="auto">
              <a:xfrm>
                <a:off x="4937217" y="4160169"/>
                <a:ext cx="283935" cy="413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8" name="TextBox 2"/>
              <p:cNvSpPr txBox="1"/>
              <p:nvPr/>
            </p:nvSpPr>
            <p:spPr>
              <a:xfrm>
                <a:off x="4689803" y="4553851"/>
                <a:ext cx="778763" cy="206848"/>
              </a:xfrm>
              <a:prstGeom prst="rect">
                <a:avLst/>
              </a:prstGeom>
              <a:noFill/>
            </p:spPr>
            <p:txBody>
              <a:bodyPr wrap="square" lIns="68576" tIns="34289" rIns="68576" bIns="34289" rtlCol="0">
                <a:spAutoFit/>
              </a:bodyPr>
              <a:lstStyle/>
              <a:p>
                <a:pPr algn="ct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燃气探测</a:t>
                </a:r>
              </a:p>
            </p:txBody>
          </p:sp>
        </p:grpSp>
        <p:grpSp>
          <p:nvGrpSpPr>
            <p:cNvPr id="49" name="组合 48"/>
            <p:cNvGrpSpPr/>
            <p:nvPr/>
          </p:nvGrpSpPr>
          <p:grpSpPr>
            <a:xfrm>
              <a:off x="7389597" y="4043257"/>
              <a:ext cx="818545" cy="487333"/>
              <a:chOff x="5743328" y="4158353"/>
              <a:chExt cx="995892" cy="602346"/>
            </a:xfrm>
          </p:grpSpPr>
          <p:pic>
            <p:nvPicPr>
              <p:cNvPr id="50" name="Picture 3"/>
              <p:cNvPicPr>
                <a:picLocks noChangeAspect="1" noChangeArrowheads="1"/>
              </p:cNvPicPr>
              <p:nvPr/>
            </p:nvPicPr>
            <p:blipFill>
              <a:blip r:embed="rId26"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131577" y="4158353"/>
                <a:ext cx="219395" cy="417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1" name="TextBox 63"/>
              <p:cNvSpPr txBox="1"/>
              <p:nvPr/>
            </p:nvSpPr>
            <p:spPr>
              <a:xfrm>
                <a:off x="5743328" y="4553851"/>
                <a:ext cx="995892" cy="206848"/>
              </a:xfrm>
              <a:prstGeom prst="rect">
                <a:avLst/>
              </a:prstGeom>
              <a:noFill/>
            </p:spPr>
            <p:txBody>
              <a:bodyPr wrap="square" lIns="68576" tIns="34289" rIns="68576" bIns="34289" rtlCol="0">
                <a:spAutoFit/>
              </a:bodyPr>
              <a:lstStyle/>
              <a:p>
                <a:pPr algn="ctr" defTabSz="685307" eaLnBrk="0" fontAlgn="base" hangingPunct="0">
                  <a:spcBef>
                    <a:spcPct val="0"/>
                  </a:spcBef>
                  <a:spcAft>
                    <a:spcPct val="0"/>
                  </a:spcAft>
                  <a:defRPr/>
                </a:pPr>
                <a:r>
                  <a:rPr lang="zh-CN" altLang="en-US" sz="1000" dirty="0">
                    <a:solidFill>
                      <a:prstClr val="white"/>
                    </a:solidFill>
                    <a:latin typeface="微软雅黑" panose="020B0503020204020204" pitchFamily="34" charset="-122"/>
                    <a:ea typeface="微软雅黑" panose="020B0503020204020204" pitchFamily="34" charset="-122"/>
                    <a:cs typeface="+mn-ea"/>
                    <a:sym typeface="+mn-lt"/>
                  </a:rPr>
                  <a:t>智慧消火栓</a:t>
                </a:r>
              </a:p>
            </p:txBody>
          </p:sp>
        </p:grpSp>
        <p:cxnSp>
          <p:nvCxnSpPr>
            <p:cNvPr id="83" name="直接连接符 82">
              <a:extLst>
                <a:ext uri="{FF2B5EF4-FFF2-40B4-BE49-F238E27FC236}">
                  <a16:creationId xmlns:a16="http://schemas.microsoft.com/office/drawing/2014/main" id="{D8EFE1C4-B97B-437A-B17D-5480CF05CF0B}"/>
                </a:ext>
              </a:extLst>
            </p:cNvPr>
            <p:cNvCxnSpPr>
              <a:cxnSpLocks/>
            </p:cNvCxnSpPr>
            <p:nvPr/>
          </p:nvCxnSpPr>
          <p:spPr>
            <a:xfrm>
              <a:off x="3722115" y="4676255"/>
              <a:ext cx="5024247"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05" name="矩形 104"/>
            <p:cNvSpPr/>
            <p:nvPr/>
          </p:nvSpPr>
          <p:spPr>
            <a:xfrm flipH="1">
              <a:off x="3697137" y="4057656"/>
              <a:ext cx="256376" cy="438581"/>
            </a:xfrm>
            <a:prstGeom prst="rect">
              <a:avLst/>
            </a:prstGeom>
          </p:spPr>
          <p:txBody>
            <a:bodyPr wrap="square">
              <a:spAutoFit/>
            </a:bodyPr>
            <a:lstStyle/>
            <a:p>
              <a:pPr defTabSz="912791" eaLnBrk="0" fontAlgn="base" hangingPunct="0">
                <a:spcBef>
                  <a:spcPct val="0"/>
                </a:spcBef>
                <a:spcAft>
                  <a:spcPct val="0"/>
                </a:spcAft>
                <a:defRPr/>
              </a:pPr>
              <a:r>
                <a:rPr lang="zh-CN" altLang="en-US" sz="1600" b="1" dirty="0">
                  <a:solidFill>
                    <a:prstClr val="white"/>
                  </a:solidFill>
                  <a:latin typeface="微软雅黑" panose="020B0503020204020204" pitchFamily="34" charset="-122"/>
                  <a:ea typeface="微软雅黑" panose="020B0503020204020204" pitchFamily="34" charset="-122"/>
                </a:rPr>
                <a:t>感知</a:t>
              </a:r>
            </a:p>
          </p:txBody>
        </p:sp>
        <p:cxnSp>
          <p:nvCxnSpPr>
            <p:cNvPr id="106" name="直接连接符 105"/>
            <p:cNvCxnSpPr/>
            <p:nvPr/>
          </p:nvCxnSpPr>
          <p:spPr>
            <a:xfrm>
              <a:off x="3982828" y="3941681"/>
              <a:ext cx="0" cy="702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07" name="Freeform 6"/>
          <p:cNvSpPr>
            <a:spLocks/>
          </p:cNvSpPr>
          <p:nvPr/>
        </p:nvSpPr>
        <p:spPr bwMode="auto">
          <a:xfrm>
            <a:off x="424722" y="4402695"/>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defRPr/>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spTree>
    <p:extLst>
      <p:ext uri="{BB962C8B-B14F-4D97-AF65-F5344CB8AC3E}">
        <p14:creationId xmlns:p14="http://schemas.microsoft.com/office/powerpoint/2010/main" val="2845069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指挥调度</a:t>
            </a:r>
            <a:endParaRPr lang="en-US" altLang="zh-CN" sz="2400" kern="1600" dirty="0">
              <a:solidFill>
                <a:prstClr val="white"/>
              </a:solidFill>
              <a:latin typeface="微软雅黑" panose="020B0503020204020204" pitchFamily="34" charset="-122"/>
              <a:ea typeface="微软雅黑" panose="020B0503020204020204" pitchFamily="34" charset="-122"/>
            </a:endParaRPr>
          </a:p>
        </p:txBody>
      </p:sp>
      <p:grpSp>
        <p:nvGrpSpPr>
          <p:cNvPr id="10" name="组合 9"/>
          <p:cNvGrpSpPr/>
          <p:nvPr/>
        </p:nvGrpSpPr>
        <p:grpSpPr>
          <a:xfrm>
            <a:off x="10416480" y="440210"/>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37" name="直接连接符 36"/>
          <p:cNvCxnSpPr/>
          <p:nvPr/>
        </p:nvCxnSpPr>
        <p:spPr>
          <a:xfrm flipH="1">
            <a:off x="573003" y="3588724"/>
            <a:ext cx="3621777"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38" name="Freeform 6"/>
          <p:cNvSpPr>
            <a:spLocks/>
          </p:cNvSpPr>
          <p:nvPr/>
        </p:nvSpPr>
        <p:spPr bwMode="auto">
          <a:xfrm>
            <a:off x="408216" y="3246089"/>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pic>
        <p:nvPicPr>
          <p:cNvPr id="39" name="图片 38"/>
          <p:cNvPicPr/>
          <p:nvPr/>
        </p:nvPicPr>
        <p:blipFill>
          <a:blip r:embed="rId4">
            <a:extLst>
              <a:ext uri="{28A0092B-C50C-407E-A947-70E740481C1C}">
                <a14:useLocalDpi xmlns:a14="http://schemas.microsoft.com/office/drawing/2010/main" val="0"/>
              </a:ext>
            </a:extLst>
          </a:blip>
          <a:srcRect/>
          <a:stretch>
            <a:fillRect/>
          </a:stretch>
        </p:blipFill>
        <p:spPr bwMode="auto">
          <a:xfrm>
            <a:off x="414781" y="1264646"/>
            <a:ext cx="3780000" cy="1800000"/>
          </a:xfrm>
          <a:prstGeom prst="rect">
            <a:avLst/>
          </a:prstGeom>
          <a:solidFill>
            <a:srgbClr val="C00000"/>
          </a:solidFill>
          <a:ln>
            <a:noFill/>
          </a:ln>
          <a:effectLst/>
          <a:scene3d>
            <a:camera prst="orthographicFront">
              <a:rot lat="0" lon="0" rev="0"/>
            </a:camera>
            <a:lightRig rig="contrasting" dir="t">
              <a:rot lat="0" lon="0" rev="7800000"/>
            </a:lightRig>
          </a:scene3d>
          <a:sp3d>
            <a:bevelT w="139700" h="139700"/>
          </a:sp3d>
        </p:spPr>
      </p:pic>
      <p:sp>
        <p:nvSpPr>
          <p:cNvPr id="35" name="矩形 34"/>
          <p:cNvSpPr/>
          <p:nvPr/>
        </p:nvSpPr>
        <p:spPr>
          <a:xfrm>
            <a:off x="414781" y="3668500"/>
            <a:ext cx="3779999" cy="2872709"/>
          </a:xfrm>
          <a:prstGeom prst="rect">
            <a:avLst/>
          </a:prstGeom>
          <a:ln>
            <a:solidFill>
              <a:schemeClr val="bg1"/>
            </a:solidFill>
            <a:prstDash val="dash"/>
          </a:ln>
        </p:spPr>
        <p:txBody>
          <a:bodyPr wrap="square">
            <a:spAutoFit/>
          </a:bodyPr>
          <a:lstStyle/>
          <a:p>
            <a:pPr marL="380990" indent="-380990" defTabSz="912791" eaLnBrk="0" fontAlgn="base" hangingPunct="0">
              <a:lnSpc>
                <a:spcPct val="120000"/>
              </a:lnSpc>
              <a:spcBef>
                <a:spcPct val="0"/>
              </a:spcBef>
              <a:spcAft>
                <a:spcPct val="0"/>
              </a:spcAft>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联动</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20000"/>
              </a:lnSpc>
              <a:buClr>
                <a:srgbClr val="49B4BC"/>
              </a:buClr>
            </a:pPr>
            <a:r>
              <a:rPr lang="zh-CN" altLang="en-US" sz="1051" dirty="0">
                <a:solidFill>
                  <a:prstClr val="white"/>
                </a:solidFill>
                <a:latin typeface="微软雅黑" panose="020B0503020204020204" pitchFamily="34" charset="-122"/>
                <a:ea typeface="微软雅黑" panose="020B0503020204020204" pitchFamily="34" charset="-122"/>
              </a:rPr>
              <a:t>报警</a:t>
            </a:r>
            <a:r>
              <a:rPr lang="en-US" altLang="zh-CN" sz="1051" dirty="0">
                <a:solidFill>
                  <a:prstClr val="white"/>
                </a:solidFill>
                <a:latin typeface="微软雅黑" panose="020B0503020204020204" pitchFamily="34" charset="-122"/>
                <a:ea typeface="微软雅黑" panose="020B0503020204020204" pitchFamily="34" charset="-122"/>
              </a:rPr>
              <a:t>-</a:t>
            </a:r>
            <a:r>
              <a:rPr lang="zh-CN" altLang="en-US" sz="1051" dirty="0">
                <a:solidFill>
                  <a:prstClr val="white"/>
                </a:solidFill>
                <a:latin typeface="微软雅黑" panose="020B0503020204020204" pitchFamily="34" charset="-122"/>
                <a:ea typeface="微软雅黑" panose="020B0503020204020204" pitchFamily="34" charset="-122"/>
              </a:rPr>
              <a:t>定位</a:t>
            </a:r>
            <a:r>
              <a:rPr lang="en-US" altLang="zh-CN" sz="1051" dirty="0">
                <a:solidFill>
                  <a:prstClr val="white"/>
                </a:solidFill>
                <a:latin typeface="微软雅黑" panose="020B0503020204020204" pitchFamily="34" charset="-122"/>
                <a:ea typeface="微软雅黑" panose="020B0503020204020204" pitchFamily="34" charset="-122"/>
              </a:rPr>
              <a:t>-</a:t>
            </a:r>
            <a:r>
              <a:rPr lang="zh-CN" altLang="en-US" sz="1051" dirty="0">
                <a:solidFill>
                  <a:prstClr val="white"/>
                </a:solidFill>
                <a:latin typeface="微软雅黑" panose="020B0503020204020204" pitchFamily="34" charset="-122"/>
                <a:ea typeface="微软雅黑" panose="020B0503020204020204" pitchFamily="34" charset="-122"/>
              </a:rPr>
              <a:t>视频监控</a:t>
            </a:r>
            <a:r>
              <a:rPr lang="en-US" altLang="zh-CN" sz="1051" dirty="0">
                <a:solidFill>
                  <a:prstClr val="white"/>
                </a:solidFill>
                <a:latin typeface="微软雅黑" panose="020B0503020204020204" pitchFamily="34" charset="-122"/>
                <a:ea typeface="微软雅黑" panose="020B0503020204020204" pitchFamily="34" charset="-122"/>
              </a:rPr>
              <a:t>-</a:t>
            </a:r>
            <a:r>
              <a:rPr lang="zh-CN" altLang="en-US" sz="1051" dirty="0">
                <a:solidFill>
                  <a:prstClr val="white"/>
                </a:solidFill>
                <a:latin typeface="微软雅黑" panose="020B0503020204020204" pitchFamily="34" charset="-122"/>
                <a:ea typeface="微软雅黑" panose="020B0503020204020204" pitchFamily="34" charset="-122"/>
              </a:rPr>
              <a:t>语音呼叫</a:t>
            </a:r>
            <a:r>
              <a:rPr lang="en-US" altLang="zh-CN" sz="1051" dirty="0">
                <a:solidFill>
                  <a:prstClr val="white"/>
                </a:solidFill>
                <a:latin typeface="微软雅黑" panose="020B0503020204020204" pitchFamily="34" charset="-122"/>
                <a:ea typeface="微软雅黑" panose="020B0503020204020204" pitchFamily="34" charset="-122"/>
              </a:rPr>
              <a:t>-</a:t>
            </a:r>
            <a:r>
              <a:rPr lang="zh-CN" altLang="en-US" sz="1051" dirty="0">
                <a:solidFill>
                  <a:prstClr val="white"/>
                </a:solidFill>
                <a:latin typeface="微软雅黑" panose="020B0503020204020204" pitchFamily="34" charset="-122"/>
                <a:ea typeface="微软雅黑" panose="020B0503020204020204" pitchFamily="34" charset="-122"/>
              </a:rPr>
              <a:t>大屏层层联动，信息传递高效准确，为后方指挥决策提供第一手资料；</a:t>
            </a:r>
            <a:endParaRPr lang="en-US" altLang="zh-CN" sz="1051" dirty="0">
              <a:solidFill>
                <a:prstClr val="white"/>
              </a:solidFill>
              <a:latin typeface="微软雅黑" panose="020B0503020204020204" pitchFamily="34" charset="-122"/>
              <a:ea typeface="微软雅黑" panose="020B0503020204020204" pitchFamily="34" charset="-122"/>
            </a:endParaRPr>
          </a:p>
          <a:p>
            <a:pPr marL="380990" indent="-380990" defTabSz="912791" eaLnBrk="0" fontAlgn="base" hangingPunct="0">
              <a:lnSpc>
                <a:spcPct val="120000"/>
              </a:lnSpc>
              <a:spcBef>
                <a:spcPct val="0"/>
              </a:spcBef>
              <a:spcAft>
                <a:spcPct val="0"/>
              </a:spcAft>
              <a:buClr>
                <a:prstClr val="white"/>
              </a:buClr>
              <a:buFont typeface="Arial" panose="020B0604020202020204" pitchFamily="34" charset="0"/>
              <a:buChar char="•"/>
            </a:pPr>
            <a:r>
              <a:rPr lang="zh-CN" altLang="en-US" sz="1400" b="1" dirty="0" smtClean="0">
                <a:solidFill>
                  <a:prstClr val="white"/>
                </a:solidFill>
                <a:latin typeface="微软雅黑" panose="020B0503020204020204" pitchFamily="34" charset="-122"/>
                <a:ea typeface="微软雅黑" panose="020B0503020204020204" pitchFamily="34" charset="-122"/>
              </a:rPr>
              <a:t>融合</a:t>
            </a:r>
            <a:endParaRPr lang="en-US" altLang="zh-CN" sz="1400" b="1" dirty="0" smtClean="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20000"/>
              </a:lnSpc>
              <a:spcBef>
                <a:spcPct val="0"/>
              </a:spcBef>
              <a:spcAft>
                <a:spcPct val="0"/>
              </a:spcAft>
              <a:buClr>
                <a:prstClr val="white"/>
              </a:buClr>
            </a:pPr>
            <a:r>
              <a:rPr lang="zh-CN" altLang="en-US" sz="1051" dirty="0">
                <a:solidFill>
                  <a:prstClr val="white"/>
                </a:solidFill>
                <a:latin typeface="微软雅黑" panose="020B0503020204020204" pitchFamily="34" charset="-122"/>
                <a:ea typeface="微软雅黑" panose="020B0503020204020204" pitchFamily="34" charset="-122"/>
              </a:rPr>
              <a:t>融合音频、视频、定位三大基础要素系统，提供多系统统一管理，统一操作</a:t>
            </a:r>
            <a:r>
              <a:rPr lang="zh-CN" altLang="en-US" sz="1051" dirty="0" smtClean="0">
                <a:solidFill>
                  <a:prstClr val="white"/>
                </a:solidFill>
                <a:latin typeface="微软雅黑" panose="020B0503020204020204" pitchFamily="34" charset="-122"/>
                <a:ea typeface="微软雅黑" panose="020B0503020204020204" pitchFamily="34" charset="-122"/>
              </a:rPr>
              <a:t>平台；</a:t>
            </a:r>
            <a:endParaRPr lang="en-US" altLang="zh-CN" sz="1051" dirty="0" smtClean="0">
              <a:solidFill>
                <a:prstClr val="white"/>
              </a:solidFill>
              <a:latin typeface="微软雅黑" panose="020B0503020204020204" pitchFamily="34" charset="-122"/>
              <a:ea typeface="微软雅黑" panose="020B0503020204020204" pitchFamily="34" charset="-122"/>
            </a:endParaRPr>
          </a:p>
          <a:p>
            <a:pPr marL="380990" indent="-380990" defTabSz="912791" eaLnBrk="0" fontAlgn="base" hangingPunct="0">
              <a:lnSpc>
                <a:spcPct val="120000"/>
              </a:lnSpc>
              <a:spcBef>
                <a:spcPct val="0"/>
              </a:spcBef>
              <a:spcAft>
                <a:spcPct val="0"/>
              </a:spcAft>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互通</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20000"/>
              </a:lnSpc>
              <a:spcBef>
                <a:spcPct val="0"/>
              </a:spcBef>
              <a:spcAft>
                <a:spcPct val="0"/>
              </a:spcAft>
              <a:buClr>
                <a:prstClr val="white"/>
              </a:buClr>
            </a:pPr>
            <a:r>
              <a:rPr lang="zh-CN" altLang="en-US" sz="1051" dirty="0">
                <a:solidFill>
                  <a:prstClr val="white"/>
                </a:solidFill>
                <a:latin typeface="微软雅黑" panose="020B0503020204020204" pitchFamily="34" charset="-122"/>
                <a:ea typeface="微软雅黑" panose="020B0503020204020204" pitchFamily="34" charset="-122"/>
              </a:rPr>
              <a:t>解决固定电话、无线对讲、手机、广播等语音系统之间的互通，打破通信体制壁垒，实现统一指挥，协同</a:t>
            </a:r>
            <a:r>
              <a:rPr lang="zh-CN" altLang="en-US" sz="1051" dirty="0" smtClean="0">
                <a:solidFill>
                  <a:prstClr val="white"/>
                </a:solidFill>
                <a:latin typeface="微软雅黑" panose="020B0503020204020204" pitchFamily="34" charset="-122"/>
                <a:ea typeface="微软雅黑" panose="020B0503020204020204" pitchFamily="34" charset="-122"/>
              </a:rPr>
              <a:t>联动</a:t>
            </a:r>
            <a:endParaRPr lang="en-US" altLang="zh-CN" sz="1051" dirty="0" smtClean="0">
              <a:solidFill>
                <a:prstClr val="white"/>
              </a:solidFill>
              <a:latin typeface="微软雅黑" panose="020B0503020204020204" pitchFamily="34" charset="-122"/>
              <a:ea typeface="微软雅黑" panose="020B0503020204020204" pitchFamily="34" charset="-122"/>
            </a:endParaRPr>
          </a:p>
          <a:p>
            <a:pPr marL="380990" indent="-380990" defTabSz="912791" eaLnBrk="0" fontAlgn="base" hangingPunct="0">
              <a:lnSpc>
                <a:spcPct val="120000"/>
              </a:lnSpc>
              <a:spcBef>
                <a:spcPct val="0"/>
              </a:spcBef>
              <a:spcAft>
                <a:spcPct val="0"/>
              </a:spcAft>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关联</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20000"/>
              </a:lnSpc>
              <a:spcBef>
                <a:spcPct val="0"/>
              </a:spcBef>
              <a:spcAft>
                <a:spcPct val="0"/>
              </a:spcAft>
              <a:buClr>
                <a:prstClr val="white"/>
              </a:buClr>
            </a:pPr>
            <a:r>
              <a:rPr lang="zh-CN" altLang="en-US" sz="1051" dirty="0">
                <a:solidFill>
                  <a:prstClr val="white"/>
                </a:solidFill>
                <a:latin typeface="微软雅黑" panose="020B0503020204020204" pitchFamily="34" charset="-122"/>
                <a:ea typeface="微软雅黑" panose="020B0503020204020204" pitchFamily="34" charset="-122"/>
              </a:rPr>
              <a:t>引入案件管理库，将事件发生过程中指挥调度涉及的音、视频及位置信息进行自动关联，关键节点以时间轴方式记录，后台自动存储，便于事后分析</a:t>
            </a:r>
            <a:r>
              <a:rPr lang="zh-CN" altLang="en-US" sz="1051" dirty="0" smtClean="0">
                <a:solidFill>
                  <a:prstClr val="white"/>
                </a:solidFill>
                <a:latin typeface="微软雅黑" panose="020B0503020204020204" pitchFamily="34" charset="-122"/>
                <a:ea typeface="微软雅黑" panose="020B0503020204020204" pitchFamily="34" charset="-122"/>
              </a:rPr>
              <a:t>。</a:t>
            </a:r>
            <a:endParaRPr lang="en-US" altLang="zh-CN" sz="1051" dirty="0">
              <a:solidFill>
                <a:prstClr val="white"/>
              </a:solidFill>
              <a:latin typeface="微软雅黑" panose="020B0503020204020204" pitchFamily="34" charset="-122"/>
              <a:ea typeface="微软雅黑" panose="020B0503020204020204" pitchFamily="34" charset="-122"/>
            </a:endParaRPr>
          </a:p>
        </p:txBody>
      </p:sp>
      <p:pic>
        <p:nvPicPr>
          <p:cNvPr id="50" name="图片 49">
            <a:extLst>
              <a:ext uri="{FF2B5EF4-FFF2-40B4-BE49-F238E27FC236}">
                <a16:creationId xmlns:a16="http://schemas.microsoft.com/office/drawing/2014/main" id="{A15EE921-6721-4CC2-892A-66E76436865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00284" y="1289138"/>
            <a:ext cx="7185088" cy="5252071"/>
          </a:xfrm>
          <a:prstGeom prst="rect">
            <a:avLst/>
          </a:prstGeom>
          <a:ln>
            <a:solidFill>
              <a:schemeClr val="bg1"/>
            </a:solidFill>
            <a:prstDash val="dash"/>
          </a:ln>
          <a:effectLst/>
        </p:spPr>
      </p:pic>
    </p:spTree>
    <p:extLst>
      <p:ext uri="{BB962C8B-B14F-4D97-AF65-F5344CB8AC3E}">
        <p14:creationId xmlns:p14="http://schemas.microsoft.com/office/powerpoint/2010/main" val="18950249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pic>
        <p:nvPicPr>
          <p:cNvPr id="106" name="Picture 2" descr="http://jyzc.hzedu.net/UploadFiles/upfile252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21351" y="978808"/>
            <a:ext cx="5806869" cy="5682787"/>
          </a:xfrm>
          <a:prstGeom prst="rect">
            <a:avLst/>
          </a:prstGeom>
          <a:ln>
            <a:noFill/>
          </a:ln>
          <a:effectLst>
            <a:softEdge rad="635000"/>
          </a:effectLst>
          <a:extLst>
            <a:ext uri="{909E8E84-426E-40DD-AFC4-6F175D3DCCD1}">
              <a14:hiddenFill xmlns:a14="http://schemas.microsoft.com/office/drawing/2010/main">
                <a:solidFill>
                  <a:srgbClr val="FFFFFF"/>
                </a:solidFill>
              </a14:hiddenFill>
            </a:ext>
          </a:extLst>
        </p:spPr>
      </p:pic>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典型场景二</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智慧后勤场景方案</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89" name="文本框 88"/>
          <p:cNvSpPr txBox="1"/>
          <p:nvPr/>
        </p:nvSpPr>
        <p:spPr>
          <a:xfrm>
            <a:off x="6477902" y="4137887"/>
            <a:ext cx="852417" cy="40759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校园周边</a:t>
            </a:r>
            <a:endParaRPr kumimoji="0" lang="en-US" altLang="zh-CN"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endParaRPr>
          </a:p>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出入口</a:t>
            </a:r>
          </a:p>
        </p:txBody>
      </p:sp>
      <p:sp>
        <p:nvSpPr>
          <p:cNvPr id="90" name="文本框 89"/>
          <p:cNvSpPr txBox="1"/>
          <p:nvPr/>
        </p:nvSpPr>
        <p:spPr>
          <a:xfrm>
            <a:off x="3747565" y="3605030"/>
            <a:ext cx="661697" cy="220724"/>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周界</a:t>
            </a:r>
          </a:p>
        </p:txBody>
      </p:sp>
      <p:sp>
        <p:nvSpPr>
          <p:cNvPr id="91" name="文本框 90"/>
          <p:cNvSpPr txBox="1"/>
          <p:nvPr/>
        </p:nvSpPr>
        <p:spPr>
          <a:xfrm>
            <a:off x="4750205" y="4137888"/>
            <a:ext cx="908441" cy="270921"/>
          </a:xfrm>
          <a:prstGeom prst="roundRect">
            <a:avLst>
              <a:gd name="adj" fmla="val 50000"/>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重点区域</a:t>
            </a:r>
          </a:p>
        </p:txBody>
      </p:sp>
      <p:sp>
        <p:nvSpPr>
          <p:cNvPr id="92" name="文本框 91"/>
          <p:cNvSpPr txBox="1"/>
          <p:nvPr/>
        </p:nvSpPr>
        <p:spPr>
          <a:xfrm>
            <a:off x="4849550" y="3271142"/>
            <a:ext cx="933172" cy="25146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监控中心</a:t>
            </a:r>
          </a:p>
        </p:txBody>
      </p:sp>
      <p:sp>
        <p:nvSpPr>
          <p:cNvPr id="93" name="文本框 92"/>
          <p:cNvSpPr txBox="1"/>
          <p:nvPr/>
        </p:nvSpPr>
        <p:spPr>
          <a:xfrm>
            <a:off x="4164025" y="2738229"/>
            <a:ext cx="900863" cy="255336"/>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公共区域</a:t>
            </a:r>
          </a:p>
        </p:txBody>
      </p:sp>
      <p:sp>
        <p:nvSpPr>
          <p:cNvPr id="94" name="location-pointer_64679"/>
          <p:cNvSpPr>
            <a:spLocks noChangeAspect="1"/>
          </p:cNvSpPr>
          <p:nvPr/>
        </p:nvSpPr>
        <p:spPr bwMode="auto">
          <a:xfrm>
            <a:off x="6665826" y="2274957"/>
            <a:ext cx="315005" cy="307908"/>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5" name="location-pointer_64679"/>
          <p:cNvSpPr>
            <a:spLocks noChangeAspect="1"/>
          </p:cNvSpPr>
          <p:nvPr/>
        </p:nvSpPr>
        <p:spPr bwMode="auto">
          <a:xfrm>
            <a:off x="6694268" y="4572003"/>
            <a:ext cx="350561" cy="342663"/>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6" name="location-pointer_64679"/>
          <p:cNvSpPr>
            <a:spLocks noChangeAspect="1"/>
          </p:cNvSpPr>
          <p:nvPr/>
        </p:nvSpPr>
        <p:spPr bwMode="auto">
          <a:xfrm>
            <a:off x="3911256" y="3825118"/>
            <a:ext cx="334315" cy="326781"/>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7" name="location-pointer_64679"/>
          <p:cNvSpPr>
            <a:spLocks noChangeAspect="1"/>
          </p:cNvSpPr>
          <p:nvPr/>
        </p:nvSpPr>
        <p:spPr bwMode="auto">
          <a:xfrm>
            <a:off x="4320690" y="2980430"/>
            <a:ext cx="363468" cy="355279"/>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8" name="location-pointer_64679"/>
          <p:cNvSpPr>
            <a:spLocks noChangeAspect="1"/>
          </p:cNvSpPr>
          <p:nvPr/>
        </p:nvSpPr>
        <p:spPr bwMode="auto">
          <a:xfrm>
            <a:off x="5064887" y="4347629"/>
            <a:ext cx="310372" cy="303379"/>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9" name="location-pointer_64679"/>
          <p:cNvSpPr>
            <a:spLocks noChangeAspect="1"/>
          </p:cNvSpPr>
          <p:nvPr/>
        </p:nvSpPr>
        <p:spPr bwMode="auto">
          <a:xfrm>
            <a:off x="5018542" y="3542307"/>
            <a:ext cx="333844" cy="326323"/>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00" name="location-pointer_64679"/>
          <p:cNvSpPr>
            <a:spLocks noChangeAspect="1"/>
          </p:cNvSpPr>
          <p:nvPr/>
        </p:nvSpPr>
        <p:spPr bwMode="auto">
          <a:xfrm>
            <a:off x="5782723" y="1928878"/>
            <a:ext cx="284125" cy="277724"/>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10" name="矩形 109"/>
          <p:cNvSpPr/>
          <p:nvPr/>
        </p:nvSpPr>
        <p:spPr>
          <a:xfrm>
            <a:off x="9765208" y="3278241"/>
            <a:ext cx="1005403" cy="338554"/>
          </a:xfrm>
          <a:prstGeom prst="rect">
            <a:avLst/>
          </a:prstGeom>
          <a:ln>
            <a:solidFill>
              <a:schemeClr val="tx1">
                <a:lumMod val="65000"/>
                <a:lumOff val="35000"/>
              </a:schemeClr>
            </a:solidFill>
          </a:ln>
        </p:spPr>
        <p:txBody>
          <a:bodyPr wrap="none">
            <a:spAutoFit/>
          </a:bodyP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1" i="0" u="none" strike="noStrike" kern="16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智慧教学</a:t>
            </a:r>
            <a:endParaRPr kumimoji="0" lang="en-US" altLang="zh-CN" sz="1600" b="1" i="0" u="none" strike="noStrike" kern="16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11" name="矩形 110"/>
          <p:cNvSpPr/>
          <p:nvPr/>
        </p:nvSpPr>
        <p:spPr>
          <a:xfrm>
            <a:off x="9730489" y="1133398"/>
            <a:ext cx="1005403" cy="338554"/>
          </a:xfrm>
          <a:prstGeom prst="rect">
            <a:avLst/>
          </a:prstGeom>
        </p:spPr>
        <p:txBody>
          <a:bodyPr wrap="none">
            <a:spAutoFit/>
          </a:bodyP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1" i="0" u="none" strike="noStrike" kern="1600" cap="none" spc="0" normalizeH="0" baseline="0" noProof="0" dirty="0">
                <a:ln>
                  <a:noFill/>
                </a:ln>
                <a:solidFill>
                  <a:prstClr val="white"/>
                </a:solidFill>
                <a:effectLst/>
                <a:uLnTx/>
                <a:uFillTx/>
                <a:latin typeface="微软雅黑"/>
                <a:ea typeface="微软雅黑"/>
                <a:cs typeface="+mn-cs"/>
              </a:rPr>
              <a:t>智慧后勤</a:t>
            </a:r>
            <a:endParaRPr kumimoji="0" lang="en-US" altLang="zh-CN" sz="1600" b="1" i="0" u="none" strike="noStrike" kern="1600" cap="none" spc="0" normalizeH="0" baseline="0" noProof="0" dirty="0">
              <a:ln>
                <a:noFill/>
              </a:ln>
              <a:solidFill>
                <a:prstClr val="white"/>
              </a:solidFill>
              <a:effectLst/>
              <a:uLnTx/>
              <a:uFillTx/>
              <a:latin typeface="微软雅黑"/>
              <a:ea typeface="微软雅黑"/>
              <a:cs typeface="+mn-cs"/>
            </a:endParaRPr>
          </a:p>
        </p:txBody>
      </p:sp>
      <p:sp>
        <p:nvSpPr>
          <p:cNvPr id="112" name="矩形 111"/>
          <p:cNvSpPr/>
          <p:nvPr/>
        </p:nvSpPr>
        <p:spPr>
          <a:xfrm>
            <a:off x="1195273" y="1181759"/>
            <a:ext cx="1005403" cy="338554"/>
          </a:xfrm>
          <a:prstGeom prst="rect">
            <a:avLst/>
          </a:prstGeom>
          <a:ln>
            <a:solidFill>
              <a:schemeClr val="tx1">
                <a:lumMod val="65000"/>
                <a:lumOff val="35000"/>
              </a:schemeClr>
            </a:solidFill>
          </a:ln>
        </p:spPr>
        <p:txBody>
          <a:bodyPr wrap="none">
            <a:spAutoFit/>
          </a:bodyP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1" i="0" u="none" strike="noStrike" kern="1600" cap="none" spc="0" normalizeH="0" baseline="0" noProof="0" dirty="0">
                <a:ln>
                  <a:noFill/>
                </a:ln>
                <a:solidFill>
                  <a:schemeClr val="tx1">
                    <a:lumMod val="65000"/>
                    <a:lumOff val="35000"/>
                  </a:schemeClr>
                </a:solidFill>
                <a:effectLst/>
                <a:uLnTx/>
                <a:uFillTx/>
                <a:latin typeface="微软雅黑"/>
                <a:ea typeface="微软雅黑"/>
                <a:cs typeface="+mn-cs"/>
              </a:rPr>
              <a:t>智慧安防</a:t>
            </a:r>
            <a:endParaRPr kumimoji="0" lang="en-US" altLang="zh-CN" sz="1600" b="1" i="0" u="none" strike="noStrike" kern="1600" cap="none" spc="0" normalizeH="0" baseline="0" noProof="0" dirty="0">
              <a:ln>
                <a:noFill/>
              </a:ln>
              <a:solidFill>
                <a:schemeClr val="tx1">
                  <a:lumMod val="65000"/>
                  <a:lumOff val="35000"/>
                </a:schemeClr>
              </a:solidFill>
              <a:effectLst/>
              <a:uLnTx/>
              <a:uFillTx/>
              <a:latin typeface="微软雅黑"/>
              <a:ea typeface="微软雅黑"/>
              <a:cs typeface="+mn-cs"/>
            </a:endParaRPr>
          </a:p>
        </p:txBody>
      </p:sp>
      <p:sp>
        <p:nvSpPr>
          <p:cNvPr id="113" name="矩形 112"/>
          <p:cNvSpPr/>
          <p:nvPr/>
        </p:nvSpPr>
        <p:spPr>
          <a:xfrm>
            <a:off x="9190944" y="4000831"/>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教室人脸点名</a:t>
            </a:r>
            <a:endPar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14" name="矩形 113"/>
          <p:cNvSpPr/>
          <p:nvPr/>
        </p:nvSpPr>
        <p:spPr>
          <a:xfrm>
            <a:off x="9190944" y="4362798"/>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行为分析</a:t>
            </a:r>
          </a:p>
        </p:txBody>
      </p:sp>
      <p:sp>
        <p:nvSpPr>
          <p:cNvPr id="116" name="矩形 115"/>
          <p:cNvSpPr/>
          <p:nvPr/>
        </p:nvSpPr>
        <p:spPr>
          <a:xfrm>
            <a:off x="9176889" y="1665191"/>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人脸宿管</a:t>
            </a:r>
          </a:p>
        </p:txBody>
      </p:sp>
      <p:sp>
        <p:nvSpPr>
          <p:cNvPr id="117" name="矩形 116"/>
          <p:cNvSpPr/>
          <p:nvPr/>
        </p:nvSpPr>
        <p:spPr>
          <a:xfrm>
            <a:off x="9176889" y="2410602"/>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阳光厨房</a:t>
            </a:r>
          </a:p>
        </p:txBody>
      </p:sp>
      <p:sp>
        <p:nvSpPr>
          <p:cNvPr id="118" name="protection-shield_76885"/>
          <p:cNvSpPr>
            <a:spLocks noChangeAspect="1"/>
          </p:cNvSpPr>
          <p:nvPr/>
        </p:nvSpPr>
        <p:spPr bwMode="auto">
          <a:xfrm>
            <a:off x="867679" y="1144880"/>
            <a:ext cx="339264" cy="374675"/>
          </a:xfrm>
          <a:custGeom>
            <a:avLst/>
            <a:gdLst>
              <a:gd name="T0" fmla="*/ 2284 w 2388"/>
              <a:gd name="T1" fmla="*/ 245 h 2641"/>
              <a:gd name="T2" fmla="*/ 2230 w 2388"/>
              <a:gd name="T3" fmla="*/ 190 h 2641"/>
              <a:gd name="T4" fmla="*/ 1206 w 2388"/>
              <a:gd name="T5" fmla="*/ 1 h 2641"/>
              <a:gd name="T6" fmla="*/ 1182 w 2388"/>
              <a:gd name="T7" fmla="*/ 1 h 2641"/>
              <a:gd name="T8" fmla="*/ 159 w 2388"/>
              <a:gd name="T9" fmla="*/ 190 h 2641"/>
              <a:gd name="T10" fmla="*/ 105 w 2388"/>
              <a:gd name="T11" fmla="*/ 245 h 2641"/>
              <a:gd name="T12" fmla="*/ 202 w 2388"/>
              <a:gd name="T13" fmla="*/ 1554 h 2641"/>
              <a:gd name="T14" fmla="*/ 1159 w 2388"/>
              <a:gd name="T15" fmla="*/ 2630 h 2641"/>
              <a:gd name="T16" fmla="*/ 1194 w 2388"/>
              <a:gd name="T17" fmla="*/ 2641 h 2641"/>
              <a:gd name="T18" fmla="*/ 1230 w 2388"/>
              <a:gd name="T19" fmla="*/ 2630 h 2641"/>
              <a:gd name="T20" fmla="*/ 2187 w 2388"/>
              <a:gd name="T21" fmla="*/ 1554 h 2641"/>
              <a:gd name="T22" fmla="*/ 2284 w 2388"/>
              <a:gd name="T23" fmla="*/ 245 h 2641"/>
              <a:gd name="T24" fmla="*/ 1194 w 2388"/>
              <a:gd name="T25" fmla="*/ 1299 h 2641"/>
              <a:gd name="T26" fmla="*/ 344 w 2388"/>
              <a:gd name="T27" fmla="*/ 1299 h 2641"/>
              <a:gd name="T28" fmla="*/ 313 w 2388"/>
              <a:gd name="T29" fmla="*/ 400 h 2641"/>
              <a:gd name="T30" fmla="*/ 1194 w 2388"/>
              <a:gd name="T31" fmla="*/ 241 h 2641"/>
              <a:gd name="T32" fmla="*/ 1194 w 2388"/>
              <a:gd name="T33" fmla="*/ 1299 h 2641"/>
              <a:gd name="T34" fmla="*/ 1994 w 2388"/>
              <a:gd name="T35" fmla="*/ 1478 h 2641"/>
              <a:gd name="T36" fmla="*/ 1194 w 2388"/>
              <a:gd name="T37" fmla="*/ 2357 h 2641"/>
              <a:gd name="T38" fmla="*/ 1194 w 2388"/>
              <a:gd name="T39" fmla="*/ 1299 h 2641"/>
              <a:gd name="T40" fmla="*/ 2045 w 2388"/>
              <a:gd name="T41" fmla="*/ 1299 h 2641"/>
              <a:gd name="T42" fmla="*/ 1994 w 2388"/>
              <a:gd name="T43" fmla="*/ 1478 h 26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388" h="2641">
                <a:moveTo>
                  <a:pt x="2284" y="245"/>
                </a:moveTo>
                <a:cubicBezTo>
                  <a:pt x="2279" y="217"/>
                  <a:pt x="2258" y="195"/>
                  <a:pt x="2230" y="190"/>
                </a:cubicBezTo>
                <a:lnTo>
                  <a:pt x="1206" y="1"/>
                </a:lnTo>
                <a:cubicBezTo>
                  <a:pt x="1198" y="0"/>
                  <a:pt x="1190" y="0"/>
                  <a:pt x="1182" y="1"/>
                </a:cubicBezTo>
                <a:lnTo>
                  <a:pt x="159" y="190"/>
                </a:lnTo>
                <a:cubicBezTo>
                  <a:pt x="131" y="195"/>
                  <a:pt x="109" y="217"/>
                  <a:pt x="105" y="245"/>
                </a:cubicBezTo>
                <a:cubicBezTo>
                  <a:pt x="100" y="274"/>
                  <a:pt x="0" y="960"/>
                  <a:pt x="202" y="1554"/>
                </a:cubicBezTo>
                <a:cubicBezTo>
                  <a:pt x="405" y="2155"/>
                  <a:pt x="1128" y="2611"/>
                  <a:pt x="1159" y="2630"/>
                </a:cubicBezTo>
                <a:cubicBezTo>
                  <a:pt x="1170" y="2637"/>
                  <a:pt x="1182" y="2641"/>
                  <a:pt x="1194" y="2641"/>
                </a:cubicBezTo>
                <a:cubicBezTo>
                  <a:pt x="1206" y="2641"/>
                  <a:pt x="1219" y="2637"/>
                  <a:pt x="1230" y="2630"/>
                </a:cubicBezTo>
                <a:cubicBezTo>
                  <a:pt x="1260" y="2611"/>
                  <a:pt x="1983" y="2155"/>
                  <a:pt x="2187" y="1554"/>
                </a:cubicBezTo>
                <a:cubicBezTo>
                  <a:pt x="2388" y="960"/>
                  <a:pt x="2288" y="274"/>
                  <a:pt x="2284" y="245"/>
                </a:cubicBezTo>
                <a:close/>
                <a:moveTo>
                  <a:pt x="1194" y="1299"/>
                </a:moveTo>
                <a:lnTo>
                  <a:pt x="344" y="1299"/>
                </a:lnTo>
                <a:cubicBezTo>
                  <a:pt x="243" y="854"/>
                  <a:pt x="313" y="400"/>
                  <a:pt x="313" y="400"/>
                </a:cubicBezTo>
                <a:lnTo>
                  <a:pt x="1194" y="241"/>
                </a:lnTo>
                <a:lnTo>
                  <a:pt x="1194" y="1299"/>
                </a:lnTo>
                <a:close/>
                <a:moveTo>
                  <a:pt x="1994" y="1478"/>
                </a:moveTo>
                <a:cubicBezTo>
                  <a:pt x="1824" y="1972"/>
                  <a:pt x="1194" y="2357"/>
                  <a:pt x="1194" y="2357"/>
                </a:cubicBezTo>
                <a:lnTo>
                  <a:pt x="1194" y="1299"/>
                </a:lnTo>
                <a:lnTo>
                  <a:pt x="2045" y="1299"/>
                </a:lnTo>
                <a:cubicBezTo>
                  <a:pt x="2031" y="1359"/>
                  <a:pt x="2015" y="1420"/>
                  <a:pt x="1994" y="1478"/>
                </a:cubicBezTo>
                <a:close/>
              </a:path>
            </a:pathLst>
          </a:custGeom>
          <a:solidFill>
            <a:schemeClr val="tx1">
              <a:lumMod val="65000"/>
              <a:lumOff val="35000"/>
            </a:schemeClr>
          </a:solidFill>
          <a:ln>
            <a:solidFill>
              <a:schemeClr val="tx1">
                <a:lumMod val="65000"/>
                <a:lumOff val="35000"/>
              </a:schemeClr>
            </a:solidFill>
          </a:ln>
        </p:spPr>
      </p:sp>
      <p:sp>
        <p:nvSpPr>
          <p:cNvPr id="119" name="businessman_126203"/>
          <p:cNvSpPr>
            <a:spLocks noChangeAspect="1"/>
          </p:cNvSpPr>
          <p:nvPr/>
        </p:nvSpPr>
        <p:spPr bwMode="auto">
          <a:xfrm>
            <a:off x="9451707" y="1164418"/>
            <a:ext cx="287924" cy="319620"/>
          </a:xfrm>
          <a:custGeom>
            <a:avLst/>
            <a:gdLst>
              <a:gd name="connsiteX0" fmla="*/ 461051 w 544765"/>
              <a:gd name="connsiteY0" fmla="*/ 523894 h 604734"/>
              <a:gd name="connsiteX1" fmla="*/ 448424 w 544765"/>
              <a:gd name="connsiteY1" fmla="*/ 532113 h 604734"/>
              <a:gd name="connsiteX2" fmla="*/ 452914 w 544765"/>
              <a:gd name="connsiteY2" fmla="*/ 548832 h 604734"/>
              <a:gd name="connsiteX3" fmla="*/ 454317 w 544765"/>
              <a:gd name="connsiteY3" fmla="*/ 551728 h 604734"/>
              <a:gd name="connsiteX4" fmla="*/ 454317 w 544765"/>
              <a:gd name="connsiteY4" fmla="*/ 569661 h 604734"/>
              <a:gd name="connsiteX5" fmla="*/ 461145 w 544765"/>
              <a:gd name="connsiteY5" fmla="*/ 576479 h 604734"/>
              <a:gd name="connsiteX6" fmla="*/ 468067 w 544765"/>
              <a:gd name="connsiteY6" fmla="*/ 569661 h 604734"/>
              <a:gd name="connsiteX7" fmla="*/ 468067 w 544765"/>
              <a:gd name="connsiteY7" fmla="*/ 551821 h 604734"/>
              <a:gd name="connsiteX8" fmla="*/ 469376 w 544765"/>
              <a:gd name="connsiteY8" fmla="*/ 548832 h 604734"/>
              <a:gd name="connsiteX9" fmla="*/ 474988 w 544765"/>
              <a:gd name="connsiteY9" fmla="*/ 537624 h 604734"/>
              <a:gd name="connsiteX10" fmla="*/ 463577 w 544765"/>
              <a:gd name="connsiteY10" fmla="*/ 524174 h 604734"/>
              <a:gd name="connsiteX11" fmla="*/ 461051 w 544765"/>
              <a:gd name="connsiteY11" fmla="*/ 523894 h 604734"/>
              <a:gd name="connsiteX12" fmla="*/ 451043 w 544765"/>
              <a:gd name="connsiteY12" fmla="*/ 420685 h 604734"/>
              <a:gd name="connsiteX13" fmla="*/ 424479 w 544765"/>
              <a:gd name="connsiteY13" fmla="*/ 447211 h 604734"/>
              <a:gd name="connsiteX14" fmla="*/ 424479 w 544765"/>
              <a:gd name="connsiteY14" fmla="*/ 482050 h 604734"/>
              <a:gd name="connsiteX15" fmla="*/ 497811 w 544765"/>
              <a:gd name="connsiteY15" fmla="*/ 482050 h 604734"/>
              <a:gd name="connsiteX16" fmla="*/ 497811 w 544765"/>
              <a:gd name="connsiteY16" fmla="*/ 447211 h 604734"/>
              <a:gd name="connsiteX17" fmla="*/ 471247 w 544765"/>
              <a:gd name="connsiteY17" fmla="*/ 420685 h 604734"/>
              <a:gd name="connsiteX18" fmla="*/ 451230 w 544765"/>
              <a:gd name="connsiteY18" fmla="*/ 393038 h 604734"/>
              <a:gd name="connsiteX19" fmla="*/ 471434 w 544765"/>
              <a:gd name="connsiteY19" fmla="*/ 393038 h 604734"/>
              <a:gd name="connsiteX20" fmla="*/ 525497 w 544765"/>
              <a:gd name="connsiteY20" fmla="*/ 447118 h 604734"/>
              <a:gd name="connsiteX21" fmla="*/ 525497 w 544765"/>
              <a:gd name="connsiteY21" fmla="*/ 481956 h 604734"/>
              <a:gd name="connsiteX22" fmla="*/ 525029 w 544765"/>
              <a:gd name="connsiteY22" fmla="*/ 488588 h 604734"/>
              <a:gd name="connsiteX23" fmla="*/ 544765 w 544765"/>
              <a:gd name="connsiteY23" fmla="*/ 513059 h 604734"/>
              <a:gd name="connsiteX24" fmla="*/ 544765 w 544765"/>
              <a:gd name="connsiteY24" fmla="*/ 579468 h 604734"/>
              <a:gd name="connsiteX25" fmla="*/ 519511 w 544765"/>
              <a:gd name="connsiteY25" fmla="*/ 604593 h 604734"/>
              <a:gd name="connsiteX26" fmla="*/ 402686 w 544765"/>
              <a:gd name="connsiteY26" fmla="*/ 604593 h 604734"/>
              <a:gd name="connsiteX27" fmla="*/ 377525 w 544765"/>
              <a:gd name="connsiteY27" fmla="*/ 579468 h 604734"/>
              <a:gd name="connsiteX28" fmla="*/ 377525 w 544765"/>
              <a:gd name="connsiteY28" fmla="*/ 513059 h 604734"/>
              <a:gd name="connsiteX29" fmla="*/ 397448 w 544765"/>
              <a:gd name="connsiteY29" fmla="*/ 488401 h 604734"/>
              <a:gd name="connsiteX30" fmla="*/ 397074 w 544765"/>
              <a:gd name="connsiteY30" fmla="*/ 481956 h 604734"/>
              <a:gd name="connsiteX31" fmla="*/ 397074 w 544765"/>
              <a:gd name="connsiteY31" fmla="*/ 447118 h 604734"/>
              <a:gd name="connsiteX32" fmla="*/ 451230 w 544765"/>
              <a:gd name="connsiteY32" fmla="*/ 393038 h 604734"/>
              <a:gd name="connsiteX33" fmla="*/ 156917 w 544765"/>
              <a:gd name="connsiteY33" fmla="*/ 327059 h 604734"/>
              <a:gd name="connsiteX34" fmla="*/ 202833 w 544765"/>
              <a:gd name="connsiteY34" fmla="*/ 471965 h 604734"/>
              <a:gd name="connsiteX35" fmla="*/ 229578 w 544765"/>
              <a:gd name="connsiteY35" fmla="*/ 396058 h 604734"/>
              <a:gd name="connsiteX36" fmla="*/ 241922 w 544765"/>
              <a:gd name="connsiteY36" fmla="*/ 327059 h 604734"/>
              <a:gd name="connsiteX37" fmla="*/ 242203 w 544765"/>
              <a:gd name="connsiteY37" fmla="*/ 327059 h 604734"/>
              <a:gd name="connsiteX38" fmla="*/ 242483 w 544765"/>
              <a:gd name="connsiteY38" fmla="*/ 327059 h 604734"/>
              <a:gd name="connsiteX39" fmla="*/ 254827 w 544765"/>
              <a:gd name="connsiteY39" fmla="*/ 396058 h 604734"/>
              <a:gd name="connsiteX40" fmla="*/ 281572 w 544765"/>
              <a:gd name="connsiteY40" fmla="*/ 471965 h 604734"/>
              <a:gd name="connsiteX41" fmla="*/ 327488 w 544765"/>
              <a:gd name="connsiteY41" fmla="*/ 327059 h 604734"/>
              <a:gd name="connsiteX42" fmla="*/ 414925 w 544765"/>
              <a:gd name="connsiteY42" fmla="*/ 374116 h 604734"/>
              <a:gd name="connsiteX43" fmla="*/ 369477 w 544765"/>
              <a:gd name="connsiteY43" fmla="*/ 447316 h 604734"/>
              <a:gd name="connsiteX44" fmla="*/ 369477 w 544765"/>
              <a:gd name="connsiteY44" fmla="*/ 472339 h 604734"/>
              <a:gd name="connsiteX45" fmla="*/ 349932 w 544765"/>
              <a:gd name="connsiteY45" fmla="*/ 513234 h 604734"/>
              <a:gd name="connsiteX46" fmla="*/ 349932 w 544765"/>
              <a:gd name="connsiteY46" fmla="*/ 579525 h 604734"/>
              <a:gd name="connsiteX47" fmla="*/ 356291 w 544765"/>
              <a:gd name="connsiteY47" fmla="*/ 604734 h 604734"/>
              <a:gd name="connsiteX48" fmla="*/ 241829 w 544765"/>
              <a:gd name="connsiteY48" fmla="*/ 604734 h 604734"/>
              <a:gd name="connsiteX49" fmla="*/ 186 w 544765"/>
              <a:gd name="connsiteY49" fmla="*/ 604734 h 604734"/>
              <a:gd name="connsiteX50" fmla="*/ 279 w 544765"/>
              <a:gd name="connsiteY50" fmla="*/ 476260 h 604734"/>
              <a:gd name="connsiteX51" fmla="*/ 47598 w 544765"/>
              <a:gd name="connsiteY51" fmla="*/ 387468 h 604734"/>
              <a:gd name="connsiteX52" fmla="*/ 156917 w 544765"/>
              <a:gd name="connsiteY52" fmla="*/ 327059 h 604734"/>
              <a:gd name="connsiteX53" fmla="*/ 242509 w 544765"/>
              <a:gd name="connsiteY53" fmla="*/ 48 h 604734"/>
              <a:gd name="connsiteX54" fmla="*/ 356309 w 544765"/>
              <a:gd name="connsiteY54" fmla="*/ 116391 h 604734"/>
              <a:gd name="connsiteX55" fmla="*/ 243257 w 544765"/>
              <a:gd name="connsiteY55" fmla="*/ 294175 h 604734"/>
              <a:gd name="connsiteX56" fmla="*/ 242509 w 544765"/>
              <a:gd name="connsiteY56" fmla="*/ 294175 h 604734"/>
              <a:gd name="connsiteX57" fmla="*/ 241761 w 544765"/>
              <a:gd name="connsiteY57" fmla="*/ 294175 h 604734"/>
              <a:gd name="connsiteX58" fmla="*/ 128616 w 544765"/>
              <a:gd name="connsiteY58" fmla="*/ 116578 h 604734"/>
              <a:gd name="connsiteX59" fmla="*/ 242509 w 544765"/>
              <a:gd name="connsiteY59" fmla="*/ 48 h 604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544765" h="604734">
                <a:moveTo>
                  <a:pt x="461051" y="523894"/>
                </a:moveTo>
                <a:cubicBezTo>
                  <a:pt x="455814" y="523894"/>
                  <a:pt x="450669" y="527163"/>
                  <a:pt x="448424" y="532113"/>
                </a:cubicBezTo>
                <a:cubicBezTo>
                  <a:pt x="445712" y="538091"/>
                  <a:pt x="447582" y="544816"/>
                  <a:pt x="452914" y="548832"/>
                </a:cubicBezTo>
                <a:cubicBezTo>
                  <a:pt x="454036" y="549673"/>
                  <a:pt x="454317" y="550420"/>
                  <a:pt x="454317" y="551728"/>
                </a:cubicBezTo>
                <a:lnTo>
                  <a:pt x="454317" y="569661"/>
                </a:lnTo>
                <a:cubicBezTo>
                  <a:pt x="454317" y="573397"/>
                  <a:pt x="457404" y="576479"/>
                  <a:pt x="461145" y="576479"/>
                </a:cubicBezTo>
                <a:cubicBezTo>
                  <a:pt x="464886" y="576479"/>
                  <a:pt x="468067" y="573397"/>
                  <a:pt x="468067" y="569661"/>
                </a:cubicBezTo>
                <a:lnTo>
                  <a:pt x="468067" y="551821"/>
                </a:lnTo>
                <a:cubicBezTo>
                  <a:pt x="467880" y="550420"/>
                  <a:pt x="468254" y="549673"/>
                  <a:pt x="469376" y="548832"/>
                </a:cubicBezTo>
                <a:cubicBezTo>
                  <a:pt x="473117" y="546124"/>
                  <a:pt x="474988" y="542201"/>
                  <a:pt x="474988" y="537624"/>
                </a:cubicBezTo>
                <a:cubicBezTo>
                  <a:pt x="474895" y="530899"/>
                  <a:pt x="470311" y="525575"/>
                  <a:pt x="463577" y="524174"/>
                </a:cubicBezTo>
                <a:cubicBezTo>
                  <a:pt x="462642" y="524081"/>
                  <a:pt x="461893" y="523894"/>
                  <a:pt x="461051" y="523894"/>
                </a:cubicBezTo>
                <a:close/>
                <a:moveTo>
                  <a:pt x="451043" y="420685"/>
                </a:moveTo>
                <a:cubicBezTo>
                  <a:pt x="436452" y="420685"/>
                  <a:pt x="424479" y="432547"/>
                  <a:pt x="424479" y="447211"/>
                </a:cubicBezTo>
                <a:lnTo>
                  <a:pt x="424479" y="482050"/>
                </a:lnTo>
                <a:lnTo>
                  <a:pt x="497811" y="482050"/>
                </a:lnTo>
                <a:lnTo>
                  <a:pt x="497811" y="447211"/>
                </a:lnTo>
                <a:cubicBezTo>
                  <a:pt x="497811" y="432640"/>
                  <a:pt x="486025" y="420685"/>
                  <a:pt x="471247" y="420685"/>
                </a:cubicBezTo>
                <a:close/>
                <a:moveTo>
                  <a:pt x="451230" y="393038"/>
                </a:moveTo>
                <a:lnTo>
                  <a:pt x="471434" y="393038"/>
                </a:lnTo>
                <a:cubicBezTo>
                  <a:pt x="501178" y="393038"/>
                  <a:pt x="525497" y="417322"/>
                  <a:pt x="525497" y="447118"/>
                </a:cubicBezTo>
                <a:lnTo>
                  <a:pt x="525497" y="481956"/>
                </a:lnTo>
                <a:cubicBezTo>
                  <a:pt x="525497" y="484198"/>
                  <a:pt x="525310" y="486440"/>
                  <a:pt x="525029" y="488588"/>
                </a:cubicBezTo>
                <a:cubicBezTo>
                  <a:pt x="536253" y="491203"/>
                  <a:pt x="544765" y="501291"/>
                  <a:pt x="544765" y="513059"/>
                </a:cubicBezTo>
                <a:lnTo>
                  <a:pt x="544765" y="579468"/>
                </a:lnTo>
                <a:cubicBezTo>
                  <a:pt x="544765" y="593291"/>
                  <a:pt x="533354" y="604593"/>
                  <a:pt x="519511" y="604593"/>
                </a:cubicBezTo>
                <a:lnTo>
                  <a:pt x="402686" y="604593"/>
                </a:lnTo>
                <a:cubicBezTo>
                  <a:pt x="388843" y="604593"/>
                  <a:pt x="377525" y="593291"/>
                  <a:pt x="377525" y="579468"/>
                </a:cubicBezTo>
                <a:lnTo>
                  <a:pt x="377525" y="513059"/>
                </a:lnTo>
                <a:cubicBezTo>
                  <a:pt x="377525" y="501010"/>
                  <a:pt x="386130" y="490830"/>
                  <a:pt x="397448" y="488401"/>
                </a:cubicBezTo>
                <a:cubicBezTo>
                  <a:pt x="397167" y="486346"/>
                  <a:pt x="397074" y="484198"/>
                  <a:pt x="397074" y="481956"/>
                </a:cubicBezTo>
                <a:lnTo>
                  <a:pt x="397074" y="447118"/>
                </a:lnTo>
                <a:cubicBezTo>
                  <a:pt x="397074" y="417322"/>
                  <a:pt x="421393" y="393038"/>
                  <a:pt x="451230" y="393038"/>
                </a:cubicBezTo>
                <a:close/>
                <a:moveTo>
                  <a:pt x="156917" y="327059"/>
                </a:moveTo>
                <a:lnTo>
                  <a:pt x="202833" y="471965"/>
                </a:lnTo>
                <a:lnTo>
                  <a:pt x="229578" y="396058"/>
                </a:lnTo>
                <a:cubicBezTo>
                  <a:pt x="182634" y="330420"/>
                  <a:pt x="232945" y="327246"/>
                  <a:pt x="241922" y="327059"/>
                </a:cubicBezTo>
                <a:lnTo>
                  <a:pt x="242203" y="327059"/>
                </a:lnTo>
                <a:lnTo>
                  <a:pt x="242483" y="327059"/>
                </a:lnTo>
                <a:cubicBezTo>
                  <a:pt x="251461" y="327246"/>
                  <a:pt x="301959" y="330420"/>
                  <a:pt x="254827" y="396058"/>
                </a:cubicBezTo>
                <a:lnTo>
                  <a:pt x="281572" y="471965"/>
                </a:lnTo>
                <a:lnTo>
                  <a:pt x="327488" y="327059"/>
                </a:lnTo>
                <a:cubicBezTo>
                  <a:pt x="327488" y="327059"/>
                  <a:pt x="370131" y="347787"/>
                  <a:pt x="414925" y="374116"/>
                </a:cubicBezTo>
                <a:cubicBezTo>
                  <a:pt x="387993" y="387561"/>
                  <a:pt x="369383" y="415198"/>
                  <a:pt x="369477" y="447316"/>
                </a:cubicBezTo>
                <a:lnTo>
                  <a:pt x="369477" y="472339"/>
                </a:lnTo>
                <a:cubicBezTo>
                  <a:pt x="357413" y="482236"/>
                  <a:pt x="349932" y="496988"/>
                  <a:pt x="349932" y="513234"/>
                </a:cubicBezTo>
                <a:lnTo>
                  <a:pt x="349932" y="579525"/>
                </a:lnTo>
                <a:cubicBezTo>
                  <a:pt x="349932" y="588675"/>
                  <a:pt x="352176" y="597265"/>
                  <a:pt x="356291" y="604734"/>
                </a:cubicBezTo>
                <a:lnTo>
                  <a:pt x="241829" y="604734"/>
                </a:lnTo>
                <a:lnTo>
                  <a:pt x="186" y="604734"/>
                </a:lnTo>
                <a:cubicBezTo>
                  <a:pt x="-282" y="604734"/>
                  <a:pt x="279" y="476260"/>
                  <a:pt x="279" y="476260"/>
                </a:cubicBezTo>
                <a:cubicBezTo>
                  <a:pt x="1401" y="438260"/>
                  <a:pt x="8695" y="411837"/>
                  <a:pt x="47598" y="387468"/>
                </a:cubicBezTo>
                <a:cubicBezTo>
                  <a:pt x="99218" y="354976"/>
                  <a:pt x="156917" y="327059"/>
                  <a:pt x="156917" y="327059"/>
                </a:cubicBezTo>
                <a:close/>
                <a:moveTo>
                  <a:pt x="242509" y="48"/>
                </a:moveTo>
                <a:cubicBezTo>
                  <a:pt x="252234" y="-326"/>
                  <a:pt x="350979" y="-1353"/>
                  <a:pt x="356309" y="116391"/>
                </a:cubicBezTo>
                <a:cubicBezTo>
                  <a:pt x="356309" y="116391"/>
                  <a:pt x="375478" y="292868"/>
                  <a:pt x="243257" y="294175"/>
                </a:cubicBezTo>
                <a:lnTo>
                  <a:pt x="242509" y="294175"/>
                </a:lnTo>
                <a:lnTo>
                  <a:pt x="241761" y="294175"/>
                </a:lnTo>
                <a:cubicBezTo>
                  <a:pt x="109447" y="292868"/>
                  <a:pt x="128616" y="116391"/>
                  <a:pt x="128616" y="116578"/>
                </a:cubicBezTo>
                <a:cubicBezTo>
                  <a:pt x="134040" y="-1353"/>
                  <a:pt x="232784" y="-326"/>
                  <a:pt x="242509" y="48"/>
                </a:cubicBezTo>
                <a:close/>
              </a:path>
            </a:pathLst>
          </a:custGeom>
          <a:solidFill>
            <a:schemeClr val="bg1"/>
          </a:solidFill>
          <a:ln>
            <a:solidFill>
              <a:srgbClr val="0070C0"/>
            </a:solidFill>
          </a:ln>
        </p:spPr>
      </p:sp>
      <p:sp>
        <p:nvSpPr>
          <p:cNvPr id="120" name="teacher-at-the-blackboard_65882"/>
          <p:cNvSpPr>
            <a:spLocks noChangeAspect="1"/>
          </p:cNvSpPr>
          <p:nvPr/>
        </p:nvSpPr>
        <p:spPr bwMode="auto">
          <a:xfrm>
            <a:off x="9408136" y="3195374"/>
            <a:ext cx="396760" cy="420903"/>
          </a:xfrm>
          <a:custGeom>
            <a:avLst/>
            <a:gdLst>
              <a:gd name="connsiteX0" fmla="*/ 37204 w 608415"/>
              <a:gd name="connsiteY0" fmla="*/ 154115 h 582377"/>
              <a:gd name="connsiteX1" fmla="*/ 185044 w 608415"/>
              <a:gd name="connsiteY1" fmla="*/ 154115 h 582377"/>
              <a:gd name="connsiteX2" fmla="*/ 225753 w 608415"/>
              <a:gd name="connsiteY2" fmla="*/ 173761 h 582377"/>
              <a:gd name="connsiteX3" fmla="*/ 265489 w 608415"/>
              <a:gd name="connsiteY3" fmla="*/ 223847 h 582377"/>
              <a:gd name="connsiteX4" fmla="*/ 273865 w 608415"/>
              <a:gd name="connsiteY4" fmla="*/ 234399 h 582377"/>
              <a:gd name="connsiteX5" fmla="*/ 333225 w 608415"/>
              <a:gd name="connsiteY5" fmla="*/ 234448 h 582377"/>
              <a:gd name="connsiteX6" fmla="*/ 349440 w 608415"/>
              <a:gd name="connsiteY6" fmla="*/ 250689 h 582377"/>
              <a:gd name="connsiteX7" fmla="*/ 349440 w 608415"/>
              <a:gd name="connsiteY7" fmla="*/ 263576 h 582377"/>
              <a:gd name="connsiteX8" fmla="*/ 333225 w 608415"/>
              <a:gd name="connsiteY8" fmla="*/ 279768 h 582377"/>
              <a:gd name="connsiteX9" fmla="*/ 262957 w 608415"/>
              <a:gd name="connsiteY9" fmla="*/ 279768 h 582377"/>
              <a:gd name="connsiteX10" fmla="*/ 245183 w 608415"/>
              <a:gd name="connsiteY10" fmla="*/ 271161 h 582377"/>
              <a:gd name="connsiteX11" fmla="*/ 215576 w 608415"/>
              <a:gd name="connsiteY11" fmla="*/ 233183 h 582377"/>
              <a:gd name="connsiteX12" fmla="*/ 209197 w 608415"/>
              <a:gd name="connsiteY12" fmla="*/ 230071 h 582377"/>
              <a:gd name="connsiteX13" fmla="*/ 207200 w 608415"/>
              <a:gd name="connsiteY13" fmla="*/ 230071 h 582377"/>
              <a:gd name="connsiteX14" fmla="*/ 199117 w 608415"/>
              <a:gd name="connsiteY14" fmla="*/ 238095 h 582377"/>
              <a:gd name="connsiteX15" fmla="*/ 198873 w 608415"/>
              <a:gd name="connsiteY15" fmla="*/ 566184 h 582377"/>
              <a:gd name="connsiteX16" fmla="*/ 182658 w 608415"/>
              <a:gd name="connsiteY16" fmla="*/ 582377 h 582377"/>
              <a:gd name="connsiteX17" fmla="*/ 155388 w 608415"/>
              <a:gd name="connsiteY17" fmla="*/ 582377 h 582377"/>
              <a:gd name="connsiteX18" fmla="*/ 139124 w 608415"/>
              <a:gd name="connsiteY18" fmla="*/ 566184 h 582377"/>
              <a:gd name="connsiteX19" fmla="*/ 139124 w 608415"/>
              <a:gd name="connsiteY19" fmla="*/ 430270 h 582377"/>
              <a:gd name="connsiteX20" fmla="*/ 130456 w 608415"/>
              <a:gd name="connsiteY20" fmla="*/ 421566 h 582377"/>
              <a:gd name="connsiteX21" fmla="*/ 121739 w 608415"/>
              <a:gd name="connsiteY21" fmla="*/ 430270 h 582377"/>
              <a:gd name="connsiteX22" fmla="*/ 121739 w 608415"/>
              <a:gd name="connsiteY22" fmla="*/ 565503 h 582377"/>
              <a:gd name="connsiteX23" fmla="*/ 104842 w 608415"/>
              <a:gd name="connsiteY23" fmla="*/ 582377 h 582377"/>
              <a:gd name="connsiteX24" fmla="*/ 78157 w 608415"/>
              <a:gd name="connsiteY24" fmla="*/ 582377 h 582377"/>
              <a:gd name="connsiteX25" fmla="*/ 61941 w 608415"/>
              <a:gd name="connsiteY25" fmla="*/ 566184 h 582377"/>
              <a:gd name="connsiteX26" fmla="*/ 61795 w 608415"/>
              <a:gd name="connsiteY26" fmla="*/ 238095 h 582377"/>
              <a:gd name="connsiteX27" fmla="*/ 53760 w 608415"/>
              <a:gd name="connsiteY27" fmla="*/ 230071 h 582377"/>
              <a:gd name="connsiteX28" fmla="*/ 45725 w 608415"/>
              <a:gd name="connsiteY28" fmla="*/ 238095 h 582377"/>
              <a:gd name="connsiteX29" fmla="*/ 45725 w 608415"/>
              <a:gd name="connsiteY29" fmla="*/ 364283 h 582377"/>
              <a:gd name="connsiteX30" fmla="*/ 29461 w 608415"/>
              <a:gd name="connsiteY30" fmla="*/ 380476 h 582377"/>
              <a:gd name="connsiteX31" fmla="*/ 16216 w 608415"/>
              <a:gd name="connsiteY31" fmla="*/ 380476 h 582377"/>
              <a:gd name="connsiteX32" fmla="*/ 0 w 608415"/>
              <a:gd name="connsiteY32" fmla="*/ 364283 h 582377"/>
              <a:gd name="connsiteX33" fmla="*/ 0 w 608415"/>
              <a:gd name="connsiteY33" fmla="*/ 191267 h 582377"/>
              <a:gd name="connsiteX34" fmla="*/ 37204 w 608415"/>
              <a:gd name="connsiteY34" fmla="*/ 154115 h 582377"/>
              <a:gd name="connsiteX35" fmla="*/ 281805 w 608415"/>
              <a:gd name="connsiteY35" fmla="*/ 51936 h 582377"/>
              <a:gd name="connsiteX36" fmla="*/ 592197 w 608415"/>
              <a:gd name="connsiteY36" fmla="*/ 51936 h 582377"/>
              <a:gd name="connsiteX37" fmla="*/ 608415 w 608415"/>
              <a:gd name="connsiteY37" fmla="*/ 68179 h 582377"/>
              <a:gd name="connsiteX38" fmla="*/ 608415 w 608415"/>
              <a:gd name="connsiteY38" fmla="*/ 273407 h 582377"/>
              <a:gd name="connsiteX39" fmla="*/ 592197 w 608415"/>
              <a:gd name="connsiteY39" fmla="*/ 289601 h 582377"/>
              <a:gd name="connsiteX40" fmla="*/ 347848 w 608415"/>
              <a:gd name="connsiteY40" fmla="*/ 289601 h 582377"/>
              <a:gd name="connsiteX41" fmla="*/ 368937 w 608415"/>
              <a:gd name="connsiteY41" fmla="*/ 257066 h 582377"/>
              <a:gd name="connsiteX42" fmla="*/ 362167 w 608415"/>
              <a:gd name="connsiteY42" fmla="*/ 236252 h 582377"/>
              <a:gd name="connsiteX43" fmla="*/ 424460 w 608415"/>
              <a:gd name="connsiteY43" fmla="*/ 159997 h 582377"/>
              <a:gd name="connsiteX44" fmla="*/ 423047 w 608415"/>
              <a:gd name="connsiteY44" fmla="*/ 144142 h 582377"/>
              <a:gd name="connsiteX45" fmla="*/ 406683 w 608415"/>
              <a:gd name="connsiteY45" fmla="*/ 145844 h 582377"/>
              <a:gd name="connsiteX46" fmla="*/ 343660 w 608415"/>
              <a:gd name="connsiteY46" fmla="*/ 222927 h 582377"/>
              <a:gd name="connsiteX47" fmla="*/ 333140 w 608415"/>
              <a:gd name="connsiteY47" fmla="*/ 221370 h 582377"/>
              <a:gd name="connsiteX48" fmla="*/ 333140 w 608415"/>
              <a:gd name="connsiteY48" fmla="*/ 221468 h 582377"/>
              <a:gd name="connsiteX49" fmla="*/ 280247 w 608415"/>
              <a:gd name="connsiteY49" fmla="*/ 221468 h 582377"/>
              <a:gd name="connsiteX50" fmla="*/ 265538 w 608415"/>
              <a:gd name="connsiteY50" fmla="*/ 202890 h 582377"/>
              <a:gd name="connsiteX51" fmla="*/ 265538 w 608415"/>
              <a:gd name="connsiteY51" fmla="*/ 68179 h 582377"/>
              <a:gd name="connsiteX52" fmla="*/ 281805 w 608415"/>
              <a:gd name="connsiteY52" fmla="*/ 51936 h 582377"/>
              <a:gd name="connsiteX53" fmla="*/ 130688 w 608415"/>
              <a:gd name="connsiteY53" fmla="*/ 0 h 582377"/>
              <a:gd name="connsiteX54" fmla="*/ 197161 w 608415"/>
              <a:gd name="connsiteY54" fmla="*/ 66402 h 582377"/>
              <a:gd name="connsiteX55" fmla="*/ 130688 w 608415"/>
              <a:gd name="connsiteY55" fmla="*/ 132804 h 582377"/>
              <a:gd name="connsiteX56" fmla="*/ 64215 w 608415"/>
              <a:gd name="connsiteY56" fmla="*/ 66402 h 582377"/>
              <a:gd name="connsiteX57" fmla="*/ 130688 w 608415"/>
              <a:gd name="connsiteY57" fmla="*/ 0 h 582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8415" h="582377">
                <a:moveTo>
                  <a:pt x="37204" y="154115"/>
                </a:moveTo>
                <a:lnTo>
                  <a:pt x="185044" y="154115"/>
                </a:lnTo>
                <a:cubicBezTo>
                  <a:pt x="200870" y="154115"/>
                  <a:pt x="215868" y="161409"/>
                  <a:pt x="225753" y="173761"/>
                </a:cubicBezTo>
                <a:lnTo>
                  <a:pt x="265489" y="223847"/>
                </a:lnTo>
                <a:lnTo>
                  <a:pt x="273865" y="234399"/>
                </a:lnTo>
                <a:cubicBezTo>
                  <a:pt x="273865" y="234399"/>
                  <a:pt x="311506" y="234399"/>
                  <a:pt x="333225" y="234448"/>
                </a:cubicBezTo>
                <a:cubicBezTo>
                  <a:pt x="342185" y="234448"/>
                  <a:pt x="349440" y="241742"/>
                  <a:pt x="349440" y="250689"/>
                </a:cubicBezTo>
                <a:lnTo>
                  <a:pt x="349440" y="263576"/>
                </a:lnTo>
                <a:cubicBezTo>
                  <a:pt x="349440" y="272523"/>
                  <a:pt x="342185" y="279768"/>
                  <a:pt x="333225" y="279768"/>
                </a:cubicBezTo>
                <a:lnTo>
                  <a:pt x="262957" y="279768"/>
                </a:lnTo>
                <a:cubicBezTo>
                  <a:pt x="255993" y="279768"/>
                  <a:pt x="249468" y="276608"/>
                  <a:pt x="245183" y="271161"/>
                </a:cubicBezTo>
                <a:lnTo>
                  <a:pt x="215576" y="233183"/>
                </a:lnTo>
                <a:cubicBezTo>
                  <a:pt x="214066" y="231238"/>
                  <a:pt x="211680" y="230071"/>
                  <a:pt x="209197" y="230071"/>
                </a:cubicBezTo>
                <a:lnTo>
                  <a:pt x="207200" y="230071"/>
                </a:lnTo>
                <a:cubicBezTo>
                  <a:pt x="202769" y="230071"/>
                  <a:pt x="199117" y="233621"/>
                  <a:pt x="199117" y="238095"/>
                </a:cubicBezTo>
                <a:lnTo>
                  <a:pt x="198873" y="566184"/>
                </a:lnTo>
                <a:cubicBezTo>
                  <a:pt x="198873" y="575132"/>
                  <a:pt x="191618" y="582377"/>
                  <a:pt x="182658" y="582377"/>
                </a:cubicBezTo>
                <a:lnTo>
                  <a:pt x="155388" y="582377"/>
                </a:lnTo>
                <a:cubicBezTo>
                  <a:pt x="146428" y="582377"/>
                  <a:pt x="139124" y="575132"/>
                  <a:pt x="139124" y="566184"/>
                </a:cubicBezTo>
                <a:lnTo>
                  <a:pt x="139124" y="430270"/>
                </a:lnTo>
                <a:cubicBezTo>
                  <a:pt x="139124" y="425456"/>
                  <a:pt x="135228" y="421566"/>
                  <a:pt x="130456" y="421566"/>
                </a:cubicBezTo>
                <a:cubicBezTo>
                  <a:pt x="125635" y="421566"/>
                  <a:pt x="121739" y="425456"/>
                  <a:pt x="121739" y="430270"/>
                </a:cubicBezTo>
                <a:lnTo>
                  <a:pt x="121739" y="565503"/>
                </a:lnTo>
                <a:cubicBezTo>
                  <a:pt x="121739" y="574791"/>
                  <a:pt x="114143" y="582377"/>
                  <a:pt x="104842" y="582377"/>
                </a:cubicBezTo>
                <a:lnTo>
                  <a:pt x="78157" y="582377"/>
                </a:lnTo>
                <a:cubicBezTo>
                  <a:pt x="69197" y="582377"/>
                  <a:pt x="61941" y="575132"/>
                  <a:pt x="61941" y="566184"/>
                </a:cubicBezTo>
                <a:lnTo>
                  <a:pt x="61795" y="238095"/>
                </a:lnTo>
                <a:cubicBezTo>
                  <a:pt x="61795" y="233670"/>
                  <a:pt x="58240" y="230071"/>
                  <a:pt x="53760" y="230071"/>
                </a:cubicBezTo>
                <a:cubicBezTo>
                  <a:pt x="49329" y="230071"/>
                  <a:pt x="45725" y="233621"/>
                  <a:pt x="45725" y="238095"/>
                </a:cubicBezTo>
                <a:lnTo>
                  <a:pt x="45725" y="364283"/>
                </a:lnTo>
                <a:cubicBezTo>
                  <a:pt x="45725" y="373230"/>
                  <a:pt x="38421" y="380476"/>
                  <a:pt x="29461" y="380476"/>
                </a:cubicBezTo>
                <a:lnTo>
                  <a:pt x="16216" y="380476"/>
                </a:lnTo>
                <a:cubicBezTo>
                  <a:pt x="7256" y="380476"/>
                  <a:pt x="0" y="373230"/>
                  <a:pt x="0" y="364283"/>
                </a:cubicBezTo>
                <a:lnTo>
                  <a:pt x="0" y="191267"/>
                </a:lnTo>
                <a:cubicBezTo>
                  <a:pt x="0" y="170746"/>
                  <a:pt x="16703" y="154115"/>
                  <a:pt x="37204" y="154115"/>
                </a:cubicBezTo>
                <a:close/>
                <a:moveTo>
                  <a:pt x="281805" y="51936"/>
                </a:moveTo>
                <a:lnTo>
                  <a:pt x="592197" y="51936"/>
                </a:lnTo>
                <a:cubicBezTo>
                  <a:pt x="601158" y="51936"/>
                  <a:pt x="608415" y="59231"/>
                  <a:pt x="608415" y="68179"/>
                </a:cubicBezTo>
                <a:lnTo>
                  <a:pt x="608415" y="273407"/>
                </a:lnTo>
                <a:cubicBezTo>
                  <a:pt x="608415" y="282355"/>
                  <a:pt x="601158" y="289601"/>
                  <a:pt x="592197" y="289601"/>
                </a:cubicBezTo>
                <a:lnTo>
                  <a:pt x="347848" y="289601"/>
                </a:lnTo>
                <a:cubicBezTo>
                  <a:pt x="360219" y="284008"/>
                  <a:pt x="368937" y="271510"/>
                  <a:pt x="368937" y="257066"/>
                </a:cubicBezTo>
                <a:cubicBezTo>
                  <a:pt x="368937" y="249285"/>
                  <a:pt x="366404" y="242088"/>
                  <a:pt x="362167" y="236252"/>
                </a:cubicBezTo>
                <a:lnTo>
                  <a:pt x="424460" y="159997"/>
                </a:lnTo>
                <a:cubicBezTo>
                  <a:pt x="428405" y="155182"/>
                  <a:pt x="427772" y="148130"/>
                  <a:pt x="423047" y="144142"/>
                </a:cubicBezTo>
                <a:cubicBezTo>
                  <a:pt x="418177" y="140009"/>
                  <a:pt x="410677" y="140933"/>
                  <a:pt x="406683" y="145844"/>
                </a:cubicBezTo>
                <a:lnTo>
                  <a:pt x="343660" y="222927"/>
                </a:lnTo>
                <a:cubicBezTo>
                  <a:pt x="340299" y="221954"/>
                  <a:pt x="336792" y="221370"/>
                  <a:pt x="333140" y="221370"/>
                </a:cubicBezTo>
                <a:lnTo>
                  <a:pt x="333140" y="221468"/>
                </a:lnTo>
                <a:lnTo>
                  <a:pt x="280247" y="221468"/>
                </a:lnTo>
                <a:lnTo>
                  <a:pt x="265538" y="202890"/>
                </a:lnTo>
                <a:lnTo>
                  <a:pt x="265538" y="68179"/>
                </a:lnTo>
                <a:cubicBezTo>
                  <a:pt x="265538" y="59231"/>
                  <a:pt x="272844" y="51936"/>
                  <a:pt x="281805" y="51936"/>
                </a:cubicBezTo>
                <a:close/>
                <a:moveTo>
                  <a:pt x="130688" y="0"/>
                </a:moveTo>
                <a:cubicBezTo>
                  <a:pt x="167400" y="0"/>
                  <a:pt x="197161" y="29729"/>
                  <a:pt x="197161" y="66402"/>
                </a:cubicBezTo>
                <a:cubicBezTo>
                  <a:pt x="197161" y="103075"/>
                  <a:pt x="167400" y="132804"/>
                  <a:pt x="130688" y="132804"/>
                </a:cubicBezTo>
                <a:cubicBezTo>
                  <a:pt x="93976" y="132804"/>
                  <a:pt x="64215" y="103075"/>
                  <a:pt x="64215" y="66402"/>
                </a:cubicBezTo>
                <a:cubicBezTo>
                  <a:pt x="64215" y="29729"/>
                  <a:pt x="93976" y="0"/>
                  <a:pt x="130688" y="0"/>
                </a:cubicBezTo>
                <a:close/>
              </a:path>
            </a:pathLst>
          </a:custGeom>
          <a:solidFill>
            <a:schemeClr val="tx1">
              <a:lumMod val="65000"/>
              <a:lumOff val="35000"/>
            </a:schemeClr>
          </a:solidFill>
          <a:ln>
            <a:solidFill>
              <a:schemeClr val="tx1">
                <a:lumMod val="65000"/>
                <a:lumOff val="35000"/>
              </a:schemeClr>
            </a:solidFill>
          </a:ln>
        </p:spPr>
      </p:sp>
      <p:sp>
        <p:nvSpPr>
          <p:cNvPr id="121" name="文本框 120"/>
          <p:cNvSpPr txBox="1"/>
          <p:nvPr/>
        </p:nvSpPr>
        <p:spPr>
          <a:xfrm>
            <a:off x="5586387" y="1686831"/>
            <a:ext cx="676796" cy="21715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宿舍</a:t>
            </a:r>
          </a:p>
        </p:txBody>
      </p:sp>
      <p:sp>
        <p:nvSpPr>
          <p:cNvPr id="122" name="文本框 121"/>
          <p:cNvSpPr txBox="1"/>
          <p:nvPr/>
        </p:nvSpPr>
        <p:spPr>
          <a:xfrm>
            <a:off x="6531149" y="2076049"/>
            <a:ext cx="676796" cy="21715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食堂</a:t>
            </a:r>
          </a:p>
        </p:txBody>
      </p:sp>
      <p:sp>
        <p:nvSpPr>
          <p:cNvPr id="123" name="location-pointer_64679"/>
          <p:cNvSpPr>
            <a:spLocks noChangeAspect="1"/>
          </p:cNvSpPr>
          <p:nvPr/>
        </p:nvSpPr>
        <p:spPr bwMode="auto">
          <a:xfrm>
            <a:off x="6797166" y="3293477"/>
            <a:ext cx="315005" cy="307908"/>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24" name="文本框 123"/>
          <p:cNvSpPr txBox="1"/>
          <p:nvPr/>
        </p:nvSpPr>
        <p:spPr>
          <a:xfrm>
            <a:off x="6644957" y="3071143"/>
            <a:ext cx="676796" cy="199999"/>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教室</a:t>
            </a:r>
          </a:p>
        </p:txBody>
      </p:sp>
      <p:cxnSp>
        <p:nvCxnSpPr>
          <p:cNvPr id="125" name="直接连接符 124"/>
          <p:cNvCxnSpPr/>
          <p:nvPr/>
        </p:nvCxnSpPr>
        <p:spPr>
          <a:xfrm>
            <a:off x="6904110" y="2380202"/>
            <a:ext cx="2060241" cy="973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6" name="直接连接符 125"/>
          <p:cNvCxnSpPr/>
          <p:nvPr/>
        </p:nvCxnSpPr>
        <p:spPr>
          <a:xfrm>
            <a:off x="8969007" y="1809038"/>
            <a:ext cx="0" cy="1142268"/>
          </a:xfrm>
          <a:prstGeom prst="line">
            <a:avLst/>
          </a:prstGeom>
          <a:ln w="3175">
            <a:solidFill>
              <a:schemeClr val="bg1"/>
            </a:solidFill>
            <a:prstDash val="solid"/>
          </a:ln>
        </p:spPr>
        <p:style>
          <a:lnRef idx="1">
            <a:schemeClr val="accent1"/>
          </a:lnRef>
          <a:fillRef idx="0">
            <a:schemeClr val="accent1"/>
          </a:fillRef>
          <a:effectRef idx="0">
            <a:schemeClr val="accent1"/>
          </a:effectRef>
          <a:fontRef idx="minor">
            <a:schemeClr val="tx1"/>
          </a:fontRef>
        </p:style>
      </p:cxnSp>
      <p:cxnSp>
        <p:nvCxnSpPr>
          <p:cNvPr id="127" name="直接连接符 126"/>
          <p:cNvCxnSpPr/>
          <p:nvPr/>
        </p:nvCxnSpPr>
        <p:spPr>
          <a:xfrm>
            <a:off x="8964351" y="1809645"/>
            <a:ext cx="192349" cy="0"/>
          </a:xfrm>
          <a:prstGeom prst="line">
            <a:avLst/>
          </a:prstGeom>
          <a:ln w="3175">
            <a:solidFill>
              <a:schemeClr val="bg1"/>
            </a:solidFill>
            <a:prstDash val="solid"/>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nvCxnSpPr>
        <p:spPr>
          <a:xfrm>
            <a:off x="8977748" y="2951306"/>
            <a:ext cx="204299" cy="0"/>
          </a:xfrm>
          <a:prstGeom prst="line">
            <a:avLst/>
          </a:prstGeom>
          <a:ln w="3175">
            <a:solidFill>
              <a:schemeClr val="bg1"/>
            </a:solidFill>
            <a:prstDash val="solid"/>
          </a:ln>
        </p:spPr>
        <p:style>
          <a:lnRef idx="1">
            <a:schemeClr val="accent1"/>
          </a:lnRef>
          <a:fillRef idx="0">
            <a:schemeClr val="accent1"/>
          </a:fillRef>
          <a:effectRef idx="0">
            <a:schemeClr val="accent1"/>
          </a:effectRef>
          <a:fontRef idx="minor">
            <a:schemeClr val="tx1"/>
          </a:fontRef>
        </p:style>
      </p:cxnSp>
      <p:cxnSp>
        <p:nvCxnSpPr>
          <p:cNvPr id="129" name="直接连接符 128"/>
          <p:cNvCxnSpPr/>
          <p:nvPr/>
        </p:nvCxnSpPr>
        <p:spPr>
          <a:xfrm>
            <a:off x="7046877" y="3717500"/>
            <a:ext cx="193087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3" name="直接连接符 132"/>
          <p:cNvCxnSpPr/>
          <p:nvPr/>
        </p:nvCxnSpPr>
        <p:spPr>
          <a:xfrm>
            <a:off x="2623730" y="1781219"/>
            <a:ext cx="39762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7" name="直接连接符 136"/>
          <p:cNvCxnSpPr>
            <a:stCxn id="93" idx="1"/>
          </p:cNvCxnSpPr>
          <p:nvPr/>
        </p:nvCxnSpPr>
        <p:spPr>
          <a:xfrm flipH="1" flipV="1">
            <a:off x="3025741" y="2878964"/>
            <a:ext cx="1138284" cy="6024"/>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8" name="直接连接符 137"/>
          <p:cNvCxnSpPr>
            <a:stCxn id="92" idx="1"/>
          </p:cNvCxnSpPr>
          <p:nvPr/>
        </p:nvCxnSpPr>
        <p:spPr>
          <a:xfrm flipH="1" flipV="1">
            <a:off x="3025740" y="3395233"/>
            <a:ext cx="1823811" cy="15184"/>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41" name="直接连接符 140"/>
          <p:cNvCxnSpPr/>
          <p:nvPr/>
        </p:nvCxnSpPr>
        <p:spPr>
          <a:xfrm>
            <a:off x="6094607" y="1965778"/>
            <a:ext cx="2883141" cy="798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2" name="矩形 141"/>
          <p:cNvSpPr/>
          <p:nvPr/>
        </p:nvSpPr>
        <p:spPr>
          <a:xfrm>
            <a:off x="9190944" y="3638865"/>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教学录播</a:t>
            </a:r>
          </a:p>
        </p:txBody>
      </p:sp>
      <p:cxnSp>
        <p:nvCxnSpPr>
          <p:cNvPr id="143" name="直接连接符 142"/>
          <p:cNvCxnSpPr/>
          <p:nvPr/>
        </p:nvCxnSpPr>
        <p:spPr>
          <a:xfrm>
            <a:off x="8964351" y="3717500"/>
            <a:ext cx="0" cy="2266031"/>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sp>
        <p:nvSpPr>
          <p:cNvPr id="144" name="矩形 143"/>
          <p:cNvSpPr/>
          <p:nvPr/>
        </p:nvSpPr>
        <p:spPr>
          <a:xfrm>
            <a:off x="9190944" y="5086731"/>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r>
              <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rPr>
              <a:t>绿色</a:t>
            </a:r>
            <a:r>
              <a:rPr lang="zh-CN" altLang="en-US" sz="1600" dirty="0" smtClean="0">
                <a:solidFill>
                  <a:schemeClr val="tx1">
                    <a:lumMod val="65000"/>
                    <a:lumOff val="35000"/>
                  </a:schemeClr>
                </a:solidFill>
                <a:latin typeface="微软雅黑" panose="020B0503020204020204" pitchFamily="34" charset="-122"/>
                <a:ea typeface="微软雅黑" panose="020B0503020204020204" pitchFamily="34" charset="-122"/>
              </a:rPr>
              <a:t>教室</a:t>
            </a:r>
            <a:endParaRPr lang="zh-CN" altLang="en-US" sz="16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145" name="矩形 144"/>
          <p:cNvSpPr/>
          <p:nvPr/>
        </p:nvSpPr>
        <p:spPr>
          <a:xfrm>
            <a:off x="9176889" y="2037896"/>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智能门锁</a:t>
            </a:r>
          </a:p>
        </p:txBody>
      </p:sp>
      <p:sp>
        <p:nvSpPr>
          <p:cNvPr id="147" name="文本框 146"/>
          <p:cNvSpPr txBox="1"/>
          <p:nvPr/>
        </p:nvSpPr>
        <p:spPr>
          <a:xfrm>
            <a:off x="3286898" y="5846826"/>
            <a:ext cx="1210588" cy="338554"/>
          </a:xfrm>
          <a:prstGeom prst="rect">
            <a:avLst/>
          </a:prstGeom>
        </p:spPr>
        <p:txBody>
          <a:bodyPr wrap="none">
            <a:spAutoFit/>
          </a:bodyPr>
          <a:lstStyle>
            <a:defPPr>
              <a:defRPr lang="zh-CN"/>
            </a:defPPr>
            <a:lvl1pPr marR="0" lvl="0" indent="0" algn="ctr" fontAlgn="auto">
              <a:lnSpc>
                <a:spcPct val="100000"/>
              </a:lnSpc>
              <a:spcBef>
                <a:spcPts val="0"/>
              </a:spcBef>
              <a:spcAft>
                <a:spcPts val="0"/>
              </a:spcAft>
              <a:buClrTx/>
              <a:buSzTx/>
              <a:buFontTx/>
              <a:buNone/>
              <a:tabLst/>
              <a:defRPr sz="1200" b="1" kern="1600">
                <a:solidFill>
                  <a:schemeClr val="bg1"/>
                </a:solidFill>
                <a:latin typeface="微软雅黑"/>
                <a:ea typeface="微软雅黑"/>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1" i="0" u="none" strike="noStrike" kern="1600" cap="none" spc="0" normalizeH="0" baseline="0" noProof="0" dirty="0">
                <a:ln>
                  <a:noFill/>
                </a:ln>
                <a:solidFill>
                  <a:schemeClr val="tx1">
                    <a:lumMod val="65000"/>
                    <a:lumOff val="35000"/>
                  </a:schemeClr>
                </a:solidFill>
                <a:effectLst/>
                <a:uLnTx/>
                <a:uFillTx/>
                <a:latin typeface="微软雅黑"/>
                <a:ea typeface="微软雅黑"/>
                <a:cs typeface="+mn-cs"/>
              </a:rPr>
              <a:t>校园大数据</a:t>
            </a:r>
          </a:p>
        </p:txBody>
      </p:sp>
      <p:cxnSp>
        <p:nvCxnSpPr>
          <p:cNvPr id="150" name="直接连接符 149"/>
          <p:cNvCxnSpPr/>
          <p:nvPr/>
        </p:nvCxnSpPr>
        <p:spPr>
          <a:xfrm>
            <a:off x="3021351" y="1790558"/>
            <a:ext cx="0" cy="3820751"/>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1" name="直接连接符 150"/>
          <p:cNvCxnSpPr/>
          <p:nvPr/>
        </p:nvCxnSpPr>
        <p:spPr>
          <a:xfrm>
            <a:off x="2633890" y="5611308"/>
            <a:ext cx="39762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2" name="直接连接符 151"/>
          <p:cNvCxnSpPr/>
          <p:nvPr/>
        </p:nvCxnSpPr>
        <p:spPr>
          <a:xfrm>
            <a:off x="3021351" y="3893395"/>
            <a:ext cx="86662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3" name="直接连接符 152"/>
          <p:cNvCxnSpPr/>
          <p:nvPr/>
        </p:nvCxnSpPr>
        <p:spPr>
          <a:xfrm flipH="1" flipV="1">
            <a:off x="3025741" y="4245675"/>
            <a:ext cx="1658417" cy="22413"/>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4" name="直接连接符 153"/>
          <p:cNvCxnSpPr/>
          <p:nvPr/>
        </p:nvCxnSpPr>
        <p:spPr>
          <a:xfrm flipH="1" flipV="1">
            <a:off x="3031511" y="4661671"/>
            <a:ext cx="3754252" cy="1442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8" name="KSO_Shape"/>
          <p:cNvSpPr/>
          <p:nvPr/>
        </p:nvSpPr>
        <p:spPr>
          <a:xfrm>
            <a:off x="2775824" y="5848846"/>
            <a:ext cx="275112" cy="329161"/>
          </a:xfrm>
          <a:custGeom>
            <a:avLst/>
            <a:gdLst/>
            <a:ahLst/>
            <a:cxnLst/>
            <a:rect l="l" t="t" r="r" b="b"/>
            <a:pathLst>
              <a:path w="1119349" h="1157433">
                <a:moveTo>
                  <a:pt x="135620" y="818456"/>
                </a:moveTo>
                <a:cubicBezTo>
                  <a:pt x="71450" y="948523"/>
                  <a:pt x="57484" y="1054732"/>
                  <a:pt x="108323" y="1103729"/>
                </a:cubicBezTo>
                <a:cubicBezTo>
                  <a:pt x="164989" y="1158341"/>
                  <a:pt x="289713" y="1129874"/>
                  <a:pt x="437069" y="1040437"/>
                </a:cubicBezTo>
                <a:cubicBezTo>
                  <a:pt x="307239" y="1007168"/>
                  <a:pt x="198946" y="926245"/>
                  <a:pt x="135620" y="818456"/>
                </a:cubicBezTo>
                <a:close/>
                <a:moveTo>
                  <a:pt x="582086" y="345816"/>
                </a:moveTo>
                <a:cubicBezTo>
                  <a:pt x="490772" y="345817"/>
                  <a:pt x="434615" y="407693"/>
                  <a:pt x="413811" y="495363"/>
                </a:cubicBezTo>
                <a:lnTo>
                  <a:pt x="750361" y="495364"/>
                </a:lnTo>
                <a:cubicBezTo>
                  <a:pt x="729557" y="407692"/>
                  <a:pt x="673401" y="345816"/>
                  <a:pt x="582086" y="345816"/>
                </a:cubicBezTo>
                <a:close/>
                <a:moveTo>
                  <a:pt x="954622" y="129"/>
                </a:moveTo>
                <a:cubicBezTo>
                  <a:pt x="1007406" y="-1466"/>
                  <a:pt x="1051113" y="11645"/>
                  <a:pt x="1081775" y="41196"/>
                </a:cubicBezTo>
                <a:cubicBezTo>
                  <a:pt x="1101805" y="60500"/>
                  <a:pt x="1115030" y="85625"/>
                  <a:pt x="1119349" y="116033"/>
                </a:cubicBezTo>
                <a:cubicBezTo>
                  <a:pt x="1112931" y="103633"/>
                  <a:pt x="1104158" y="92219"/>
                  <a:pt x="1093494" y="81508"/>
                </a:cubicBezTo>
                <a:cubicBezTo>
                  <a:pt x="1010899" y="-1451"/>
                  <a:pt x="882017" y="28786"/>
                  <a:pt x="737350" y="130602"/>
                </a:cubicBezTo>
                <a:cubicBezTo>
                  <a:pt x="943277" y="190863"/>
                  <a:pt x="1091569" y="370605"/>
                  <a:pt x="1091569" y="582598"/>
                </a:cubicBezTo>
                <a:lnTo>
                  <a:pt x="1085273" y="640757"/>
                </a:lnTo>
                <a:lnTo>
                  <a:pt x="755888" y="640756"/>
                </a:lnTo>
                <a:lnTo>
                  <a:pt x="719073" y="640757"/>
                </a:lnTo>
                <a:lnTo>
                  <a:pt x="408284" y="640757"/>
                </a:lnTo>
                <a:cubicBezTo>
                  <a:pt x="424002" y="743453"/>
                  <a:pt x="484447" y="819382"/>
                  <a:pt x="582086" y="819383"/>
                </a:cubicBezTo>
                <a:cubicBezTo>
                  <a:pt x="648673" y="819382"/>
                  <a:pt x="697960" y="784070"/>
                  <a:pt x="725617" y="727992"/>
                </a:cubicBezTo>
                <a:lnTo>
                  <a:pt x="1064773" y="727992"/>
                </a:lnTo>
                <a:cubicBezTo>
                  <a:pt x="1000780" y="921122"/>
                  <a:pt x="807116" y="1060320"/>
                  <a:pt x="578539" y="1060320"/>
                </a:cubicBezTo>
                <a:cubicBezTo>
                  <a:pt x="541437" y="1060319"/>
                  <a:pt x="505255" y="1056652"/>
                  <a:pt x="470646" y="1048435"/>
                </a:cubicBezTo>
                <a:cubicBezTo>
                  <a:pt x="288189" y="1159820"/>
                  <a:pt x="124174" y="1191927"/>
                  <a:pt x="45670" y="1116267"/>
                </a:cubicBezTo>
                <a:cubicBezTo>
                  <a:pt x="-38972" y="1034693"/>
                  <a:pt x="-2092" y="849162"/>
                  <a:pt x="124297" y="645271"/>
                </a:cubicBezTo>
                <a:cubicBezTo>
                  <a:pt x="126384" y="641564"/>
                  <a:pt x="128546" y="637931"/>
                  <a:pt x="130887" y="634433"/>
                </a:cubicBezTo>
                <a:cubicBezTo>
                  <a:pt x="140131" y="616742"/>
                  <a:pt x="151256" y="599735"/>
                  <a:pt x="163296" y="582889"/>
                </a:cubicBezTo>
                <a:cubicBezTo>
                  <a:pt x="171413" y="570408"/>
                  <a:pt x="179765" y="558285"/>
                  <a:pt x="189707" y="547372"/>
                </a:cubicBezTo>
                <a:cubicBezTo>
                  <a:pt x="207410" y="520542"/>
                  <a:pt x="227598" y="494496"/>
                  <a:pt x="249351" y="468810"/>
                </a:cubicBezTo>
                <a:cubicBezTo>
                  <a:pt x="261501" y="453873"/>
                  <a:pt x="274484" y="439223"/>
                  <a:pt x="288439" y="424719"/>
                </a:cubicBezTo>
                <a:cubicBezTo>
                  <a:pt x="304701" y="403895"/>
                  <a:pt x="322841" y="384213"/>
                  <a:pt x="341644" y="364703"/>
                </a:cubicBezTo>
                <a:cubicBezTo>
                  <a:pt x="392793" y="311630"/>
                  <a:pt x="445389" y="263415"/>
                  <a:pt x="498166" y="220924"/>
                </a:cubicBezTo>
                <a:cubicBezTo>
                  <a:pt x="310657" y="309270"/>
                  <a:pt x="183697" y="431706"/>
                  <a:pt x="65845" y="579499"/>
                </a:cubicBezTo>
                <a:cubicBezTo>
                  <a:pt x="67312" y="317087"/>
                  <a:pt x="296312" y="104878"/>
                  <a:pt x="578538" y="104878"/>
                </a:cubicBezTo>
                <a:lnTo>
                  <a:pt x="651994" y="111773"/>
                </a:lnTo>
                <a:cubicBezTo>
                  <a:pt x="764896" y="41979"/>
                  <a:pt x="871117" y="2651"/>
                  <a:pt x="954622" y="129"/>
                </a:cubicBezTo>
                <a:close/>
              </a:path>
            </a:pathLst>
          </a:custGeom>
          <a:solidFill>
            <a:schemeClr val="tx1">
              <a:lumMod val="65000"/>
              <a:lumOff val="35000"/>
            </a:schemeClr>
          </a:solidFill>
          <a:ln w="127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marL="0" marR="0" lvl="0" indent="0" algn="ctr"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schemeClr val="tx1">
                  <a:lumMod val="65000"/>
                  <a:lumOff val="35000"/>
                </a:schemeClr>
              </a:solidFill>
              <a:effectLst/>
              <a:uLnTx/>
              <a:uFillTx/>
              <a:latin typeface="Calibri" panose="020F0502020204030204"/>
              <a:ea typeface="等线" panose="02010600030101010101" pitchFamily="2" charset="-122"/>
              <a:cs typeface="+mn-cs"/>
            </a:endParaRPr>
          </a:p>
        </p:txBody>
      </p:sp>
      <p:sp>
        <p:nvSpPr>
          <p:cNvPr id="160" name="矩形 159"/>
          <p:cNvSpPr/>
          <p:nvPr/>
        </p:nvSpPr>
        <p:spPr>
          <a:xfrm>
            <a:off x="2852750" y="622522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平台建设</a:t>
            </a:r>
          </a:p>
        </p:txBody>
      </p:sp>
      <p:sp>
        <p:nvSpPr>
          <p:cNvPr id="161" name="矩形 160"/>
          <p:cNvSpPr/>
          <p:nvPr/>
        </p:nvSpPr>
        <p:spPr>
          <a:xfrm>
            <a:off x="5366960" y="622522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校园一脸通</a:t>
            </a:r>
          </a:p>
        </p:txBody>
      </p:sp>
      <p:sp>
        <p:nvSpPr>
          <p:cNvPr id="163" name="矩形 162"/>
          <p:cNvSpPr/>
          <p:nvPr/>
        </p:nvSpPr>
        <p:spPr>
          <a:xfrm>
            <a:off x="9176889" y="2783306"/>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资产管理</a:t>
            </a:r>
          </a:p>
        </p:txBody>
      </p:sp>
      <p:sp>
        <p:nvSpPr>
          <p:cNvPr id="167" name="文本框 166"/>
          <p:cNvSpPr txBox="1"/>
          <p:nvPr/>
        </p:nvSpPr>
        <p:spPr>
          <a:xfrm>
            <a:off x="5262181" y="5048980"/>
            <a:ext cx="933172" cy="25146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信息中心</a:t>
            </a:r>
          </a:p>
        </p:txBody>
      </p:sp>
      <p:cxnSp>
        <p:nvCxnSpPr>
          <p:cNvPr id="168" name="直接连接符 167"/>
          <p:cNvCxnSpPr/>
          <p:nvPr/>
        </p:nvCxnSpPr>
        <p:spPr>
          <a:xfrm flipV="1">
            <a:off x="4741622" y="5793732"/>
            <a:ext cx="0" cy="431494"/>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69" name="直接连接符 168"/>
          <p:cNvCxnSpPr/>
          <p:nvPr/>
        </p:nvCxnSpPr>
        <p:spPr>
          <a:xfrm>
            <a:off x="2680858" y="6893779"/>
            <a:ext cx="39762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3" name="直接连接符 172"/>
          <p:cNvCxnSpPr/>
          <p:nvPr/>
        </p:nvCxnSpPr>
        <p:spPr>
          <a:xfrm>
            <a:off x="4751168" y="5786551"/>
            <a:ext cx="3223989"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75" name="直接连接符 174"/>
          <p:cNvCxnSpPr/>
          <p:nvPr/>
        </p:nvCxnSpPr>
        <p:spPr>
          <a:xfrm>
            <a:off x="5537657" y="5310956"/>
            <a:ext cx="0" cy="468352"/>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78" name="矩形 177"/>
          <p:cNvSpPr/>
          <p:nvPr/>
        </p:nvSpPr>
        <p:spPr>
          <a:xfrm>
            <a:off x="9190944" y="4724765"/>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巡课督导</a:t>
            </a:r>
          </a:p>
        </p:txBody>
      </p:sp>
      <p:sp>
        <p:nvSpPr>
          <p:cNvPr id="179" name="矩形 178"/>
          <p:cNvSpPr/>
          <p:nvPr/>
        </p:nvSpPr>
        <p:spPr>
          <a:xfrm>
            <a:off x="9190944" y="5448698"/>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lang="zh-CN" altLang="en-US" sz="1600" dirty="0" smtClean="0">
                <a:solidFill>
                  <a:schemeClr val="tx1">
                    <a:lumMod val="65000"/>
                    <a:lumOff val="35000"/>
                  </a:schemeClr>
                </a:solidFill>
                <a:latin typeface="微软雅黑" panose="020B0503020204020204" pitchFamily="34" charset="-122"/>
                <a:ea typeface="微软雅黑" panose="020B0503020204020204" pitchFamily="34" charset="-122"/>
              </a:rPr>
              <a:t>电子班牌</a:t>
            </a:r>
            <a:endPar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cxnSp>
        <p:nvCxnSpPr>
          <p:cNvPr id="181" name="直接连接符 180"/>
          <p:cNvCxnSpPr/>
          <p:nvPr/>
        </p:nvCxnSpPr>
        <p:spPr>
          <a:xfrm>
            <a:off x="8977748" y="3825118"/>
            <a:ext cx="204300" cy="0"/>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82" name="直接连接符 181"/>
          <p:cNvCxnSpPr/>
          <p:nvPr/>
        </p:nvCxnSpPr>
        <p:spPr>
          <a:xfrm>
            <a:off x="8977748" y="5983531"/>
            <a:ext cx="204300" cy="0"/>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sp>
        <p:nvSpPr>
          <p:cNvPr id="187" name="矩形 186"/>
          <p:cNvSpPr/>
          <p:nvPr/>
        </p:nvSpPr>
        <p:spPr>
          <a:xfrm>
            <a:off x="9190944" y="5810663"/>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教室多媒体</a:t>
            </a:r>
          </a:p>
        </p:txBody>
      </p:sp>
      <p:sp>
        <p:nvSpPr>
          <p:cNvPr id="189" name="矩形 188"/>
          <p:cNvSpPr/>
          <p:nvPr/>
        </p:nvSpPr>
        <p:spPr>
          <a:xfrm>
            <a:off x="595960" y="2761881"/>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人脸通行管理</a:t>
            </a:r>
            <a:endPar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90" name="矩形 189"/>
          <p:cNvSpPr/>
          <p:nvPr/>
        </p:nvSpPr>
        <p:spPr>
          <a:xfrm>
            <a:off x="595960" y="5100395"/>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人脸轨迹</a:t>
            </a:r>
          </a:p>
        </p:txBody>
      </p:sp>
      <p:sp>
        <p:nvSpPr>
          <p:cNvPr id="191" name="矩形 190"/>
          <p:cNvSpPr/>
          <p:nvPr/>
        </p:nvSpPr>
        <p:spPr>
          <a:xfrm>
            <a:off x="595960" y="3144941"/>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周界</a:t>
            </a:r>
            <a:r>
              <a:rPr kumimoji="0" lang="zh-CN" altLang="en-US" sz="1600" b="0" i="0" u="none" strike="noStrike" kern="1200" cap="none" spc="0" normalizeH="0" baseline="0" noProof="0" dirty="0" smtClean="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防范</a:t>
            </a:r>
            <a:r>
              <a:rPr kumimoji="0" lang="en-US" altLang="zh-CN" sz="1600" b="0" i="0" u="none" strike="noStrike" kern="1200" cap="none" spc="0" normalizeH="0" baseline="0" noProof="0" dirty="0" smtClean="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a:t>
            </a:r>
            <a:r>
              <a:rPr kumimoji="0" lang="zh-CN" altLang="en-US" sz="1600" b="0" i="0" u="none" strike="noStrike" kern="1200" cap="none" spc="0" normalizeH="0" baseline="0" noProof="0" dirty="0" smtClean="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警戒区域</a:t>
            </a:r>
            <a:endPar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92" name="矩形 191"/>
          <p:cNvSpPr/>
          <p:nvPr/>
        </p:nvSpPr>
        <p:spPr>
          <a:xfrm>
            <a:off x="595960" y="395121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车辆管控</a:t>
            </a:r>
          </a:p>
        </p:txBody>
      </p:sp>
      <p:sp>
        <p:nvSpPr>
          <p:cNvPr id="193" name="矩形 192"/>
          <p:cNvSpPr/>
          <p:nvPr/>
        </p:nvSpPr>
        <p:spPr>
          <a:xfrm>
            <a:off x="595960" y="433427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一键报警</a:t>
            </a:r>
          </a:p>
        </p:txBody>
      </p:sp>
      <p:sp>
        <p:nvSpPr>
          <p:cNvPr id="194" name="矩形 193"/>
          <p:cNvSpPr/>
          <p:nvPr/>
        </p:nvSpPr>
        <p:spPr>
          <a:xfrm>
            <a:off x="595960" y="1996107"/>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AR</a:t>
            </a: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云景</a:t>
            </a:r>
          </a:p>
        </p:txBody>
      </p:sp>
      <p:sp>
        <p:nvSpPr>
          <p:cNvPr id="195" name="矩形 194"/>
          <p:cNvSpPr/>
          <p:nvPr/>
        </p:nvSpPr>
        <p:spPr>
          <a:xfrm>
            <a:off x="595960" y="2379167"/>
            <a:ext cx="1996691" cy="335655"/>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smtClean="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校园大场景管</a:t>
            </a: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控</a:t>
            </a:r>
            <a:endPar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96" name="矩形 195"/>
          <p:cNvSpPr/>
          <p:nvPr/>
        </p:nvSpPr>
        <p:spPr>
          <a:xfrm>
            <a:off x="595960" y="548345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智慧消防</a:t>
            </a:r>
          </a:p>
        </p:txBody>
      </p:sp>
      <p:sp>
        <p:nvSpPr>
          <p:cNvPr id="197" name="矩形 196"/>
          <p:cNvSpPr/>
          <p:nvPr/>
        </p:nvSpPr>
        <p:spPr>
          <a:xfrm>
            <a:off x="595960" y="471733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移动管控</a:t>
            </a:r>
          </a:p>
        </p:txBody>
      </p:sp>
      <p:sp>
        <p:nvSpPr>
          <p:cNvPr id="103" name="矩形 102"/>
          <p:cNvSpPr/>
          <p:nvPr/>
        </p:nvSpPr>
        <p:spPr>
          <a:xfrm>
            <a:off x="595960" y="1613393"/>
            <a:ext cx="1996691" cy="335655"/>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安防可视化管理</a:t>
            </a:r>
            <a:endPar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04" name="矩形 103"/>
          <p:cNvSpPr/>
          <p:nvPr/>
        </p:nvSpPr>
        <p:spPr>
          <a:xfrm>
            <a:off x="595960" y="5866522"/>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指挥调度</a:t>
            </a:r>
          </a:p>
        </p:txBody>
      </p:sp>
      <p:sp>
        <p:nvSpPr>
          <p:cNvPr id="102" name="矩形 101"/>
          <p:cNvSpPr/>
          <p:nvPr/>
        </p:nvSpPr>
        <p:spPr>
          <a:xfrm>
            <a:off x="7701884" y="622522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魔墙呈现</a:t>
            </a:r>
          </a:p>
        </p:txBody>
      </p:sp>
      <p:cxnSp>
        <p:nvCxnSpPr>
          <p:cNvPr id="105" name="直接连接符 104"/>
          <p:cNvCxnSpPr>
            <a:endCxn id="161" idx="1"/>
          </p:cNvCxnSpPr>
          <p:nvPr/>
        </p:nvCxnSpPr>
        <p:spPr>
          <a:xfrm>
            <a:off x="4849550" y="6393225"/>
            <a:ext cx="51741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08" name="直接连接符 107"/>
          <p:cNvCxnSpPr/>
          <p:nvPr/>
        </p:nvCxnSpPr>
        <p:spPr>
          <a:xfrm flipV="1">
            <a:off x="7975157" y="5793732"/>
            <a:ext cx="0" cy="422427"/>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07" name="矩形 106"/>
          <p:cNvSpPr/>
          <p:nvPr/>
        </p:nvSpPr>
        <p:spPr>
          <a:xfrm>
            <a:off x="595960" y="3521095"/>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重点场景监控</a:t>
            </a:r>
          </a:p>
        </p:txBody>
      </p:sp>
    </p:spTree>
    <p:extLst>
      <p:ext uri="{BB962C8B-B14F-4D97-AF65-F5344CB8AC3E}">
        <p14:creationId xmlns:p14="http://schemas.microsoft.com/office/powerpoint/2010/main" val="271033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智慧后勤</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人脸宿管</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26" name="矩形 25">
            <a:extLst>
              <a:ext uri="{FF2B5EF4-FFF2-40B4-BE49-F238E27FC236}">
                <a16:creationId xmlns:a16="http://schemas.microsoft.com/office/drawing/2014/main" id="{38D61DD6-D5B9-4576-84C8-7251F083E47D}"/>
              </a:ext>
            </a:extLst>
          </p:cNvPr>
          <p:cNvSpPr/>
          <p:nvPr/>
        </p:nvSpPr>
        <p:spPr>
          <a:xfrm>
            <a:off x="396988" y="4682468"/>
            <a:ext cx="3968377" cy="1766448"/>
          </a:xfrm>
          <a:prstGeom prst="rect">
            <a:avLst/>
          </a:prstGeom>
          <a:noFill/>
        </p:spPr>
        <p:txBody>
          <a:bodyPr wrap="square" lIns="68580" tIns="34291" rIns="68580" bIns="34291" rtlCol="0">
            <a:spAutoFit/>
          </a:bodyPr>
          <a:lstStyle/>
          <a:p>
            <a:pPr marL="285744" indent="-285744" defTabSz="912791" eaLnBrk="0" fontAlgn="base" hangingPunct="0">
              <a:lnSpc>
                <a:spcPct val="150000"/>
              </a:lnSpc>
              <a:spcBef>
                <a:spcPct val="0"/>
              </a:spcBef>
              <a:spcAft>
                <a:spcPct val="0"/>
              </a:spcAft>
              <a:buClr>
                <a:prstClr val="white"/>
              </a:buClr>
              <a:buFont typeface="Arial" panose="020B0604020202020204" pitchFamily="34" charset="0"/>
              <a:buChar char="•"/>
              <a:defRPr/>
            </a:pPr>
            <a:r>
              <a:rPr lang="zh-Hans" altLang="en-US" sz="1400" b="1" dirty="0">
                <a:solidFill>
                  <a:prstClr val="white"/>
                </a:solidFill>
                <a:latin typeface="微软雅黑" panose="020B0503020204020204" pitchFamily="34" charset="-122"/>
                <a:ea typeface="微软雅黑" panose="020B0503020204020204" pitchFamily="34" charset="-122"/>
              </a:rPr>
              <a:t>人脸鉴别，</a:t>
            </a:r>
            <a:r>
              <a:rPr lang="zh-CN" altLang="en-US" sz="1400" b="1" dirty="0">
                <a:solidFill>
                  <a:prstClr val="white"/>
                </a:solidFill>
                <a:latin typeface="微软雅黑" panose="020B0503020204020204" pitchFamily="34" charset="-122"/>
                <a:ea typeface="微软雅黑" panose="020B0503020204020204" pitchFamily="34" charset="-122"/>
              </a:rPr>
              <a:t>安全守护</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defRPr/>
            </a:pPr>
            <a:r>
              <a:rPr lang="zh-CN" altLang="en-US" sz="1051" dirty="0">
                <a:solidFill>
                  <a:prstClr val="white"/>
                </a:solidFill>
                <a:latin typeface="微软雅黑" panose="020B0503020204020204" pitchFamily="34" charset="-122"/>
                <a:ea typeface="微软雅黑" panose="020B0503020204020204" pitchFamily="34" charset="-122"/>
              </a:rPr>
              <a:t>人脸识别有效保证了进出师生身份，极大保障学生安全</a:t>
            </a:r>
            <a:endParaRPr lang="en-US" altLang="zh-CN" sz="1051" dirty="0">
              <a:solidFill>
                <a:prstClr val="white"/>
              </a:solidFill>
              <a:latin typeface="微软雅黑" panose="020B0503020204020204" pitchFamily="34" charset="-122"/>
              <a:ea typeface="微软雅黑" panose="020B0503020204020204" pitchFamily="34" charset="-122"/>
            </a:endParaRPr>
          </a:p>
          <a:p>
            <a:pPr marL="285744" indent="-285744" defTabSz="912791" eaLnBrk="0" fontAlgn="base" hangingPunct="0">
              <a:lnSpc>
                <a:spcPct val="150000"/>
              </a:lnSpc>
              <a:spcBef>
                <a:spcPct val="0"/>
              </a:spcBef>
              <a:spcAft>
                <a:spcPct val="0"/>
              </a:spcAft>
              <a:buClr>
                <a:prstClr val="white"/>
              </a:buClr>
              <a:buFont typeface="Arial" panose="020B0604020202020204" pitchFamily="34" charset="0"/>
              <a:buChar char="•"/>
              <a:defRPr/>
            </a:pPr>
            <a:r>
              <a:rPr lang="zh-CN" altLang="en-US" sz="1400" b="1" dirty="0">
                <a:solidFill>
                  <a:prstClr val="white"/>
                </a:solidFill>
                <a:latin typeface="微软雅黑" panose="020B0503020204020204" pitchFamily="34" charset="-122"/>
                <a:ea typeface="微软雅黑" panose="020B0503020204020204" pitchFamily="34" charset="-122"/>
              </a:rPr>
              <a:t>自动预警，</a:t>
            </a:r>
            <a:r>
              <a:rPr lang="zh-Hans" altLang="en-US" sz="1400" b="1" dirty="0">
                <a:solidFill>
                  <a:prstClr val="white"/>
                </a:solidFill>
                <a:latin typeface="微软雅黑" panose="020B0503020204020204" pitchFamily="34" charset="-122"/>
                <a:ea typeface="微软雅黑" panose="020B0503020204020204" pitchFamily="34" charset="-122"/>
              </a:rPr>
              <a:t>及时排查</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defRPr/>
            </a:pPr>
            <a:r>
              <a:rPr lang="zh-CN" altLang="zh-CN" sz="1051" dirty="0">
                <a:solidFill>
                  <a:prstClr val="white"/>
                </a:solidFill>
                <a:latin typeface="微软雅黑" panose="020B0503020204020204" pitchFamily="34" charset="-122"/>
                <a:ea typeface="微软雅黑" panose="020B0503020204020204" pitchFamily="34" charset="-122"/>
              </a:rPr>
              <a:t>当</a:t>
            </a:r>
            <a:r>
              <a:rPr lang="zh-Hans" altLang="en-US" sz="1051" dirty="0">
                <a:solidFill>
                  <a:prstClr val="white"/>
                </a:solidFill>
                <a:latin typeface="微软雅黑" panose="020B0503020204020204" pitchFamily="34" charset="-122"/>
                <a:ea typeface="微软雅黑" panose="020B0503020204020204" pitchFamily="34" charset="-122"/>
              </a:rPr>
              <a:t>出现较长时间未出未归情况</a:t>
            </a:r>
            <a:r>
              <a:rPr lang="zh-CN" altLang="zh-CN" sz="1051" dirty="0">
                <a:solidFill>
                  <a:prstClr val="white"/>
                </a:solidFill>
                <a:latin typeface="微软雅黑" panose="020B0503020204020204" pitchFamily="34" charset="-122"/>
                <a:ea typeface="微软雅黑" panose="020B0503020204020204" pitchFamily="34" charset="-122"/>
              </a:rPr>
              <a:t>，自动</a:t>
            </a:r>
            <a:r>
              <a:rPr lang="zh-Hans" altLang="en-US" sz="1051" dirty="0">
                <a:solidFill>
                  <a:prstClr val="white"/>
                </a:solidFill>
                <a:latin typeface="微软雅黑" panose="020B0503020204020204" pitchFamily="34" charset="-122"/>
                <a:ea typeface="微软雅黑" panose="020B0503020204020204" pitchFamily="34" charset="-122"/>
              </a:rPr>
              <a:t>向宿管及老师预警</a:t>
            </a:r>
            <a:endParaRPr lang="en-US" altLang="zh-CN" sz="1051" dirty="0">
              <a:solidFill>
                <a:prstClr val="white"/>
              </a:solidFill>
              <a:latin typeface="微软雅黑" panose="020B0503020204020204" pitchFamily="34" charset="-122"/>
              <a:ea typeface="微软雅黑" panose="020B0503020204020204" pitchFamily="34" charset="-122"/>
            </a:endParaRPr>
          </a:p>
          <a:p>
            <a:pPr marL="285744" indent="-285744" defTabSz="912791" eaLnBrk="0" fontAlgn="base" hangingPunct="0">
              <a:lnSpc>
                <a:spcPct val="150000"/>
              </a:lnSpc>
              <a:spcBef>
                <a:spcPct val="0"/>
              </a:spcBef>
              <a:spcAft>
                <a:spcPct val="0"/>
              </a:spcAft>
              <a:buClr>
                <a:prstClr val="white"/>
              </a:buClr>
              <a:buFont typeface="Arial" panose="020B0604020202020204" pitchFamily="34" charset="0"/>
              <a:buChar char="•"/>
              <a:defRPr/>
            </a:pPr>
            <a:r>
              <a:rPr lang="zh-CN" altLang="en-US" sz="1400" b="1" dirty="0">
                <a:solidFill>
                  <a:prstClr val="white"/>
                </a:solidFill>
                <a:latin typeface="微软雅黑" panose="020B0503020204020204" pitchFamily="34" charset="-122"/>
                <a:ea typeface="微软雅黑" panose="020B0503020204020204" pitchFamily="34" charset="-122"/>
              </a:rPr>
              <a:t>数据精准，分析汇总</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defRPr/>
            </a:pPr>
            <a:r>
              <a:rPr lang="zh-CN" altLang="en-US" sz="1051" dirty="0">
                <a:solidFill>
                  <a:prstClr val="white"/>
                </a:solidFill>
                <a:latin typeface="微软雅黑" panose="020B0503020204020204" pitchFamily="34" charset="-122"/>
                <a:ea typeface="微软雅黑" panose="020B0503020204020204" pitchFamily="34" charset="-122"/>
              </a:rPr>
              <a:t>有效记录每天的进出数据，并汇总分析</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30" name="矩形 29"/>
          <p:cNvSpPr/>
          <p:nvPr/>
        </p:nvSpPr>
        <p:spPr>
          <a:xfrm>
            <a:off x="325242" y="3134749"/>
            <a:ext cx="4040123" cy="1062599"/>
          </a:xfrm>
          <a:prstGeom prst="rect">
            <a:avLst/>
          </a:prstGeom>
        </p:spPr>
        <p:txBody>
          <a:bodyPr wrap="square">
            <a:spAutoFit/>
          </a:bodyPr>
          <a:lstStyle/>
          <a:p>
            <a:pPr defTabSz="912791" eaLnBrk="0" fontAlgn="base" hangingPunct="0">
              <a:lnSpc>
                <a:spcPct val="150000"/>
              </a:lnSpc>
              <a:spcBef>
                <a:spcPct val="0"/>
              </a:spcBef>
              <a:spcAft>
                <a:spcPct val="0"/>
              </a:spcAft>
              <a:defRPr/>
            </a:pPr>
            <a:r>
              <a:rPr lang="zh-CN" altLang="en-US" sz="1051" dirty="0">
                <a:solidFill>
                  <a:prstClr val="white"/>
                </a:solidFill>
                <a:latin typeface="微软雅黑" panose="020B0503020204020204" pitchFamily="34" charset="-122"/>
                <a:ea typeface="微软雅黑" panose="020B0503020204020204" pitchFamily="34" charset="-122"/>
              </a:rPr>
              <a:t>        学校宿舍目前存在安全事故难控、盗窃事件频发、出入人员杂乱、考勤管理困难，传统的人工管理难免存在疏漏，使用人脸管控方案不仅杜绝了闲杂人等出入，同时结合大数据分析学生考勤信息，做到防患于未然。</a:t>
            </a:r>
          </a:p>
        </p:txBody>
      </p:sp>
      <p:grpSp>
        <p:nvGrpSpPr>
          <p:cNvPr id="31" name="组合 30"/>
          <p:cNvGrpSpPr/>
          <p:nvPr/>
        </p:nvGrpSpPr>
        <p:grpSpPr>
          <a:xfrm>
            <a:off x="4907672" y="1122951"/>
            <a:ext cx="439688" cy="1720408"/>
            <a:chOff x="4762719" y="938947"/>
            <a:chExt cx="489247" cy="1980294"/>
          </a:xfrm>
        </p:grpSpPr>
        <p:sp>
          <p:nvSpPr>
            <p:cNvPr id="33" name="矩形 32"/>
            <p:cNvSpPr/>
            <p:nvPr/>
          </p:nvSpPr>
          <p:spPr>
            <a:xfrm flipH="1">
              <a:off x="4762719" y="938947"/>
              <a:ext cx="489247" cy="1098235"/>
            </a:xfrm>
            <a:prstGeom prst="rect">
              <a:avLst/>
            </a:prstGeom>
          </p:spPr>
          <p:txBody>
            <a:bodyPr wrap="square">
              <a:spAutoFit/>
            </a:bodyPr>
            <a:lstStyle/>
            <a:p>
              <a:pPr defTabSz="912791" eaLnBrk="0" fontAlgn="base" hangingPunct="0">
                <a:spcBef>
                  <a:spcPct val="0"/>
                </a:spcBef>
                <a:spcAft>
                  <a:spcPct val="0"/>
                </a:spcAft>
                <a:defRPr/>
              </a:pPr>
              <a:r>
                <a:rPr lang="zh-CN" altLang="en-US" sz="1400" b="1" dirty="0">
                  <a:solidFill>
                    <a:prstClr val="white"/>
                  </a:solidFill>
                  <a:latin typeface="微软雅黑" panose="020B0503020204020204" pitchFamily="34" charset="-122"/>
                  <a:ea typeface="微软雅黑" panose="020B0503020204020204" pitchFamily="34" charset="-122"/>
                </a:rPr>
                <a:t>人脸识别</a:t>
              </a:r>
              <a:endParaRPr lang="zh-CN" altLang="en-US" sz="1400" b="1" dirty="0">
                <a:solidFill>
                  <a:prstClr val="white"/>
                </a:solidFill>
                <a:latin typeface="Calibri" panose="020F0502020204030204" pitchFamily="34" charset="0"/>
                <a:ea typeface="宋体" panose="02010600030101010101" pitchFamily="2" charset="-122"/>
              </a:endParaRPr>
            </a:p>
          </p:txBody>
        </p:sp>
        <p:cxnSp>
          <p:nvCxnSpPr>
            <p:cNvPr id="34" name="直接连接符 33"/>
            <p:cNvCxnSpPr/>
            <p:nvPr/>
          </p:nvCxnSpPr>
          <p:spPr>
            <a:xfrm>
              <a:off x="5150347" y="975241"/>
              <a:ext cx="0" cy="1944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35" name="组合 34"/>
          <p:cNvGrpSpPr/>
          <p:nvPr/>
        </p:nvGrpSpPr>
        <p:grpSpPr>
          <a:xfrm>
            <a:off x="8543635" y="3861103"/>
            <a:ext cx="375999" cy="1603816"/>
            <a:chOff x="8401320" y="3365210"/>
            <a:chExt cx="408041" cy="2055994"/>
          </a:xfrm>
        </p:grpSpPr>
        <p:cxnSp>
          <p:nvCxnSpPr>
            <p:cNvPr id="37" name="直接连接符 36"/>
            <p:cNvCxnSpPr/>
            <p:nvPr/>
          </p:nvCxnSpPr>
          <p:spPr>
            <a:xfrm>
              <a:off x="8768978" y="3477204"/>
              <a:ext cx="0" cy="1944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8" name="矩形 37"/>
            <p:cNvSpPr/>
            <p:nvPr/>
          </p:nvSpPr>
          <p:spPr>
            <a:xfrm flipH="1">
              <a:off x="8401320" y="3365210"/>
              <a:ext cx="408041" cy="1223107"/>
            </a:xfrm>
            <a:prstGeom prst="rect">
              <a:avLst/>
            </a:prstGeom>
          </p:spPr>
          <p:txBody>
            <a:bodyPr wrap="square">
              <a:spAutoFit/>
            </a:bodyPr>
            <a:lstStyle/>
            <a:p>
              <a:pPr defTabSz="912791" eaLnBrk="0" fontAlgn="base" hangingPunct="0">
                <a:spcBef>
                  <a:spcPct val="0"/>
                </a:spcBef>
                <a:spcAft>
                  <a:spcPct val="0"/>
                </a:spcAft>
                <a:defRPr/>
              </a:pPr>
              <a:r>
                <a:rPr lang="zh-CN" altLang="en-US" sz="1400" b="1" dirty="0">
                  <a:solidFill>
                    <a:prstClr val="white"/>
                  </a:solidFill>
                  <a:latin typeface="微软雅黑" panose="020B0503020204020204" pitchFamily="34" charset="-122"/>
                  <a:ea typeface="微软雅黑" panose="020B0503020204020204" pitchFamily="34" charset="-122"/>
                </a:rPr>
                <a:t>后台预警</a:t>
              </a:r>
              <a:endParaRPr lang="zh-CN" altLang="en-US" sz="1400" b="1" dirty="0">
                <a:solidFill>
                  <a:prstClr val="white"/>
                </a:solidFill>
                <a:latin typeface="Calibri" panose="020F0502020204030204" pitchFamily="34" charset="0"/>
                <a:ea typeface="宋体" panose="02010600030101010101" pitchFamily="2" charset="-122"/>
              </a:endParaRPr>
            </a:p>
          </p:txBody>
        </p:sp>
      </p:grpSp>
      <p:cxnSp>
        <p:nvCxnSpPr>
          <p:cNvPr id="40" name="直接连接符 39"/>
          <p:cNvCxnSpPr/>
          <p:nvPr/>
        </p:nvCxnSpPr>
        <p:spPr>
          <a:xfrm flipV="1">
            <a:off x="7123689" y="3694293"/>
            <a:ext cx="0" cy="102763"/>
          </a:xfrm>
          <a:prstGeom prst="line">
            <a:avLst/>
          </a:prstGeom>
          <a:solidFill>
            <a:schemeClr val="accent1">
              <a:lumMod val="40000"/>
              <a:lumOff val="60000"/>
            </a:schemeClr>
          </a:solidFill>
          <a:ln w="15875">
            <a:solidFill>
              <a:schemeClr val="bg1"/>
            </a:solidFill>
            <a:prstDash val="sysDash"/>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nvCxnSpPr>
        <p:spPr>
          <a:xfrm>
            <a:off x="5233699" y="3030804"/>
            <a:ext cx="0" cy="170680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矩形 42"/>
          <p:cNvSpPr/>
          <p:nvPr/>
        </p:nvSpPr>
        <p:spPr>
          <a:xfrm>
            <a:off x="4871691" y="2944281"/>
            <a:ext cx="372175" cy="954107"/>
          </a:xfrm>
          <a:prstGeom prst="rect">
            <a:avLst/>
          </a:prstGeom>
        </p:spPr>
        <p:txBody>
          <a:bodyPr wrap="square">
            <a:spAutoFit/>
          </a:bodyPr>
          <a:lstStyle/>
          <a:p>
            <a:pPr defTabSz="912791" eaLnBrk="0" fontAlgn="base" hangingPunct="0">
              <a:spcBef>
                <a:spcPct val="0"/>
              </a:spcBef>
              <a:spcAft>
                <a:spcPct val="0"/>
              </a:spcAft>
              <a:defRPr/>
            </a:pPr>
            <a:r>
              <a:rPr lang="zh-CN" altLang="en-US" sz="1400" b="1" dirty="0">
                <a:solidFill>
                  <a:prstClr val="white"/>
                </a:solidFill>
                <a:latin typeface="微软雅黑" panose="020B0503020204020204" pitchFamily="34" charset="-122"/>
                <a:ea typeface="微软雅黑" panose="020B0503020204020204" pitchFamily="34" charset="-122"/>
              </a:rPr>
              <a:t>数据报表</a:t>
            </a:r>
            <a:endParaRPr lang="zh-CN" altLang="en-US" sz="1400" b="1" dirty="0">
              <a:solidFill>
                <a:prstClr val="white"/>
              </a:solidFill>
              <a:latin typeface="Calibri" panose="020F0502020204030204" pitchFamily="34" charset="0"/>
              <a:ea typeface="宋体" panose="02010600030101010101" pitchFamily="2" charset="-122"/>
            </a:endParaRPr>
          </a:p>
        </p:txBody>
      </p:sp>
      <p:sp>
        <p:nvSpPr>
          <p:cNvPr id="44" name="矩形 43"/>
          <p:cNvSpPr/>
          <p:nvPr/>
        </p:nvSpPr>
        <p:spPr>
          <a:xfrm>
            <a:off x="8543631" y="1794810"/>
            <a:ext cx="385165" cy="954107"/>
          </a:xfrm>
          <a:prstGeom prst="rect">
            <a:avLst/>
          </a:prstGeom>
        </p:spPr>
        <p:txBody>
          <a:bodyPr wrap="square">
            <a:spAutoFit/>
          </a:bodyPr>
          <a:lstStyle/>
          <a:p>
            <a:pPr defTabSz="912791" eaLnBrk="0" fontAlgn="base" hangingPunct="0">
              <a:spcBef>
                <a:spcPct val="0"/>
              </a:spcBef>
              <a:spcAft>
                <a:spcPct val="0"/>
              </a:spcAft>
              <a:defRPr/>
            </a:pPr>
            <a:r>
              <a:rPr lang="zh-CN" altLang="en-US" sz="1400" b="1" dirty="0">
                <a:solidFill>
                  <a:prstClr val="white"/>
                </a:solidFill>
                <a:latin typeface="微软雅黑" panose="020B0503020204020204" pitchFamily="34" charset="-122"/>
                <a:ea typeface="微软雅黑" panose="020B0503020204020204" pitchFamily="34" charset="-122"/>
              </a:rPr>
              <a:t>高效通行</a:t>
            </a:r>
          </a:p>
        </p:txBody>
      </p:sp>
      <p:cxnSp>
        <p:nvCxnSpPr>
          <p:cNvPr id="45" name="直接连接符 44"/>
          <p:cNvCxnSpPr/>
          <p:nvPr/>
        </p:nvCxnSpPr>
        <p:spPr>
          <a:xfrm>
            <a:off x="8883371" y="1867573"/>
            <a:ext cx="0" cy="163724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7" name="Freeform 6"/>
          <p:cNvSpPr>
            <a:spLocks/>
          </p:cNvSpPr>
          <p:nvPr/>
        </p:nvSpPr>
        <p:spPr bwMode="auto">
          <a:xfrm>
            <a:off x="396987" y="4709851"/>
            <a:ext cx="4087757" cy="1657273"/>
          </a:xfrm>
          <a:prstGeom prst="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dirty="0">
              <a:solidFill>
                <a:prstClr val="white"/>
              </a:solidFill>
              <a:latin typeface="Calibri" panose="020F0502020204030204"/>
              <a:ea typeface="宋体" panose="02010600030101010101" pitchFamily="2" charset="-122"/>
            </a:endParaRPr>
          </a:p>
        </p:txBody>
      </p:sp>
      <p:cxnSp>
        <p:nvCxnSpPr>
          <p:cNvPr id="48" name="直接连接符 47"/>
          <p:cNvCxnSpPr/>
          <p:nvPr/>
        </p:nvCxnSpPr>
        <p:spPr>
          <a:xfrm flipH="1">
            <a:off x="552229" y="4649766"/>
            <a:ext cx="3625574" cy="0"/>
          </a:xfrm>
          <a:prstGeom prst="line">
            <a:avLst/>
          </a:prstGeom>
          <a:ln w="0">
            <a:solidFill>
              <a:srgbClr val="0070C0"/>
            </a:solidFill>
          </a:ln>
        </p:spPr>
        <p:style>
          <a:lnRef idx="1">
            <a:schemeClr val="accent1"/>
          </a:lnRef>
          <a:fillRef idx="0">
            <a:schemeClr val="accent1"/>
          </a:fillRef>
          <a:effectRef idx="0">
            <a:schemeClr val="accent1"/>
          </a:effectRef>
          <a:fontRef idx="minor">
            <a:schemeClr val="tx1"/>
          </a:fontRef>
        </p:style>
      </p:cxnSp>
      <p:sp>
        <p:nvSpPr>
          <p:cNvPr id="49" name="Freeform 6"/>
          <p:cNvSpPr>
            <a:spLocks/>
          </p:cNvSpPr>
          <p:nvPr/>
        </p:nvSpPr>
        <p:spPr bwMode="auto">
          <a:xfrm>
            <a:off x="402753" y="4310769"/>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cxnSp>
        <p:nvCxnSpPr>
          <p:cNvPr id="50" name="直接箭头连接符 49">
            <a:extLst>
              <a:ext uri="{FF2B5EF4-FFF2-40B4-BE49-F238E27FC236}">
                <a16:creationId xmlns:a16="http://schemas.microsoft.com/office/drawing/2014/main" id="{D91129AF-FC14-4AC0-926B-5EA29616A940}"/>
              </a:ext>
            </a:extLst>
          </p:cNvPr>
          <p:cNvCxnSpPr>
            <a:endCxn id="55" idx="2"/>
          </p:cNvCxnSpPr>
          <p:nvPr/>
        </p:nvCxnSpPr>
        <p:spPr>
          <a:xfrm>
            <a:off x="8016717" y="1903971"/>
            <a:ext cx="497603" cy="703901"/>
          </a:xfrm>
          <a:prstGeom prst="straightConnector1">
            <a:avLst/>
          </a:prstGeom>
          <a:ln>
            <a:solidFill>
              <a:schemeClr val="bg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51" name="椭圆 50">
            <a:extLst>
              <a:ext uri="{FF2B5EF4-FFF2-40B4-BE49-F238E27FC236}">
                <a16:creationId xmlns:a16="http://schemas.microsoft.com/office/drawing/2014/main" id="{BFEBBBAF-C4AD-4B03-9C7B-184828A02E79}"/>
              </a:ext>
            </a:extLst>
          </p:cNvPr>
          <p:cNvSpPr/>
          <p:nvPr/>
        </p:nvSpPr>
        <p:spPr>
          <a:xfrm rot="1233156">
            <a:off x="7909848" y="3880629"/>
            <a:ext cx="135499" cy="133808"/>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sp>
        <p:nvSpPr>
          <p:cNvPr id="52" name="椭圆 51">
            <a:extLst>
              <a:ext uri="{FF2B5EF4-FFF2-40B4-BE49-F238E27FC236}">
                <a16:creationId xmlns:a16="http://schemas.microsoft.com/office/drawing/2014/main" id="{AAE1B1A9-E279-4A61-918A-9BDC2C34D5A6}"/>
              </a:ext>
            </a:extLst>
          </p:cNvPr>
          <p:cNvSpPr/>
          <p:nvPr/>
        </p:nvSpPr>
        <p:spPr>
          <a:xfrm rot="1233156">
            <a:off x="8523904" y="4607101"/>
            <a:ext cx="135499" cy="133808"/>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cxnSp>
        <p:nvCxnSpPr>
          <p:cNvPr id="53" name="直接箭头连接符 52">
            <a:extLst>
              <a:ext uri="{FF2B5EF4-FFF2-40B4-BE49-F238E27FC236}">
                <a16:creationId xmlns:a16="http://schemas.microsoft.com/office/drawing/2014/main" id="{D91129AF-FC14-4AC0-926B-5EA29616A940}"/>
              </a:ext>
            </a:extLst>
          </p:cNvPr>
          <p:cNvCxnSpPr>
            <a:stCxn id="51" idx="5"/>
            <a:endCxn id="52" idx="1"/>
          </p:cNvCxnSpPr>
          <p:nvPr/>
        </p:nvCxnSpPr>
        <p:spPr>
          <a:xfrm>
            <a:off x="8005847" y="4008648"/>
            <a:ext cx="557557" cy="604243"/>
          </a:xfrm>
          <a:prstGeom prst="straightConnector1">
            <a:avLst/>
          </a:prstGeom>
          <a:ln>
            <a:solidFill>
              <a:schemeClr val="bg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54" name="直接箭头连接符 53">
            <a:extLst>
              <a:ext uri="{FF2B5EF4-FFF2-40B4-BE49-F238E27FC236}">
                <a16:creationId xmlns:a16="http://schemas.microsoft.com/office/drawing/2014/main" id="{D91129AF-FC14-4AC0-926B-5EA29616A940}"/>
              </a:ext>
            </a:extLst>
          </p:cNvPr>
          <p:cNvCxnSpPr>
            <a:endCxn id="51" idx="0"/>
          </p:cNvCxnSpPr>
          <p:nvPr/>
        </p:nvCxnSpPr>
        <p:spPr>
          <a:xfrm flipH="1">
            <a:off x="8001084" y="2579525"/>
            <a:ext cx="542547" cy="1305363"/>
          </a:xfrm>
          <a:prstGeom prst="straightConnector1">
            <a:avLst/>
          </a:prstGeom>
          <a:ln>
            <a:solidFill>
              <a:schemeClr val="bg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55" name="椭圆 54">
            <a:extLst>
              <a:ext uri="{FF2B5EF4-FFF2-40B4-BE49-F238E27FC236}">
                <a16:creationId xmlns:a16="http://schemas.microsoft.com/office/drawing/2014/main" id="{BFEBBBAF-C4AD-4B03-9C7B-184828A02E79}"/>
              </a:ext>
            </a:extLst>
          </p:cNvPr>
          <p:cNvSpPr/>
          <p:nvPr/>
        </p:nvSpPr>
        <p:spPr>
          <a:xfrm rot="1233156">
            <a:off x="8510008" y="2564752"/>
            <a:ext cx="135499" cy="133808"/>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sp>
        <p:nvSpPr>
          <p:cNvPr id="56" name="椭圆 55">
            <a:extLst>
              <a:ext uri="{FF2B5EF4-FFF2-40B4-BE49-F238E27FC236}">
                <a16:creationId xmlns:a16="http://schemas.microsoft.com/office/drawing/2014/main" id="{BFEBBBAF-C4AD-4B03-9C7B-184828A02E79}"/>
              </a:ext>
            </a:extLst>
          </p:cNvPr>
          <p:cNvSpPr/>
          <p:nvPr/>
        </p:nvSpPr>
        <p:spPr>
          <a:xfrm rot="1233156">
            <a:off x="7933336" y="1805277"/>
            <a:ext cx="135499" cy="133808"/>
          </a:xfrm>
          <a:prstGeom prst="ellipse">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pic>
        <p:nvPicPr>
          <p:cNvPr id="58" name="图片 57"/>
          <p:cNvPicPr/>
          <p:nvPr/>
        </p:nvPicPr>
        <p:blipFill>
          <a:blip r:embed="rId6" cstate="print">
            <a:extLst>
              <a:ext uri="{28A0092B-C50C-407E-A947-70E740481C1C}">
                <a14:useLocalDpi xmlns:a14="http://schemas.microsoft.com/office/drawing/2010/main" val="0"/>
              </a:ext>
            </a:extLst>
          </a:blip>
          <a:stretch>
            <a:fillRect/>
          </a:stretch>
        </p:blipFill>
        <p:spPr>
          <a:xfrm>
            <a:off x="5357657" y="4943975"/>
            <a:ext cx="1218396" cy="1702509"/>
          </a:xfrm>
          <a:prstGeom prst="rect">
            <a:avLst/>
          </a:prstGeom>
          <a:ln w="3175">
            <a:solidFill>
              <a:schemeClr val="tx1"/>
            </a:solidFill>
          </a:ln>
        </p:spPr>
      </p:pic>
      <p:cxnSp>
        <p:nvCxnSpPr>
          <p:cNvPr id="59" name="直接连接符 58"/>
          <p:cNvCxnSpPr/>
          <p:nvPr/>
        </p:nvCxnSpPr>
        <p:spPr>
          <a:xfrm>
            <a:off x="5233699" y="4943973"/>
            <a:ext cx="0" cy="170680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60" name="矩形 59"/>
          <p:cNvSpPr/>
          <p:nvPr/>
        </p:nvSpPr>
        <p:spPr>
          <a:xfrm>
            <a:off x="4871691" y="4857450"/>
            <a:ext cx="372175" cy="954107"/>
          </a:xfrm>
          <a:prstGeom prst="rect">
            <a:avLst/>
          </a:prstGeom>
        </p:spPr>
        <p:txBody>
          <a:bodyPr wrap="square">
            <a:spAutoFit/>
          </a:bodyPr>
          <a:lstStyle/>
          <a:p>
            <a:pPr defTabSz="912791" eaLnBrk="0" fontAlgn="base" hangingPunct="0">
              <a:spcBef>
                <a:spcPct val="0"/>
              </a:spcBef>
              <a:spcAft>
                <a:spcPct val="0"/>
              </a:spcAft>
              <a:defRPr/>
            </a:pPr>
            <a:r>
              <a:rPr lang="zh-CN" altLang="en-US" sz="1400" b="1" dirty="0">
                <a:solidFill>
                  <a:prstClr val="white"/>
                </a:solidFill>
                <a:latin typeface="微软雅黑" panose="020B0503020204020204" pitchFamily="34" charset="-122"/>
                <a:ea typeface="微软雅黑" panose="020B0503020204020204" pitchFamily="34" charset="-122"/>
              </a:rPr>
              <a:t>信息推送</a:t>
            </a:r>
            <a:endParaRPr lang="zh-CN" altLang="en-US" sz="1400" b="1" dirty="0">
              <a:solidFill>
                <a:prstClr val="white"/>
              </a:solidFill>
              <a:latin typeface="Calibri" panose="020F0502020204030204" pitchFamily="34" charset="0"/>
              <a:ea typeface="宋体" panose="02010600030101010101" pitchFamily="2" charset="-122"/>
            </a:endParaRPr>
          </a:p>
        </p:txBody>
      </p:sp>
      <p:sp>
        <p:nvSpPr>
          <p:cNvPr id="62" name="椭圆 61">
            <a:extLst>
              <a:ext uri="{FF2B5EF4-FFF2-40B4-BE49-F238E27FC236}">
                <a16:creationId xmlns:a16="http://schemas.microsoft.com/office/drawing/2014/main" id="{AAE1B1A9-E279-4A61-918A-9BDC2C34D5A6}"/>
              </a:ext>
            </a:extLst>
          </p:cNvPr>
          <p:cNvSpPr/>
          <p:nvPr/>
        </p:nvSpPr>
        <p:spPr>
          <a:xfrm rot="1233156">
            <a:off x="7909847" y="5595388"/>
            <a:ext cx="135499" cy="133808"/>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cxnSp>
        <p:nvCxnSpPr>
          <p:cNvPr id="63" name="直接箭头连接符 62">
            <a:extLst>
              <a:ext uri="{FF2B5EF4-FFF2-40B4-BE49-F238E27FC236}">
                <a16:creationId xmlns:a16="http://schemas.microsoft.com/office/drawing/2014/main" id="{D91129AF-FC14-4AC0-926B-5EA29616A940}"/>
              </a:ext>
            </a:extLst>
          </p:cNvPr>
          <p:cNvCxnSpPr>
            <a:stCxn id="52" idx="4"/>
            <a:endCxn id="62" idx="7"/>
          </p:cNvCxnSpPr>
          <p:nvPr/>
        </p:nvCxnSpPr>
        <p:spPr>
          <a:xfrm flipH="1">
            <a:off x="8039061" y="4736651"/>
            <a:ext cx="529104" cy="898163"/>
          </a:xfrm>
          <a:prstGeom prst="straightConnector1">
            <a:avLst/>
          </a:prstGeom>
          <a:ln>
            <a:solidFill>
              <a:schemeClr val="bg1"/>
            </a:solidFill>
            <a:prstDash val="dash"/>
            <a:tailEnd type="triangle"/>
          </a:ln>
        </p:spPr>
        <p:style>
          <a:lnRef idx="1">
            <a:schemeClr val="accent1"/>
          </a:lnRef>
          <a:fillRef idx="0">
            <a:schemeClr val="accent1"/>
          </a:fillRef>
          <a:effectRef idx="0">
            <a:schemeClr val="accent1"/>
          </a:effectRef>
          <a:fontRef idx="minor">
            <a:schemeClr val="tx1"/>
          </a:fontRef>
        </p:style>
      </p:cxnSp>
      <p:pic>
        <p:nvPicPr>
          <p:cNvPr id="2" name="智慧后勤 大华宿舍人脸归寝管控人闸视频（南昌航空）2">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7"/>
          <a:stretch>
            <a:fillRect/>
          </a:stretch>
        </p:blipFill>
        <p:spPr>
          <a:xfrm>
            <a:off x="8945267" y="1853043"/>
            <a:ext cx="2652059" cy="1651772"/>
          </a:xfrm>
          <a:prstGeom prst="rect">
            <a:avLst/>
          </a:prstGeom>
        </p:spPr>
      </p:pic>
      <p:pic>
        <p:nvPicPr>
          <p:cNvPr id="64" name="Picture 2"/>
          <p:cNvPicPr>
            <a:picLocks noChangeAspect="1" noChangeArrowheads="1"/>
          </p:cNvPicPr>
          <p:nvPr/>
        </p:nvPicPr>
        <p:blipFill>
          <a:blip r:embed="rId8" cstate="print">
            <a:extLst>
              <a:ext uri="{28A0092B-C50C-407E-A947-70E740481C1C}">
                <a14:useLocalDpi xmlns:a14="http://schemas.microsoft.com/office/drawing/2010/main" val="0"/>
              </a:ext>
            </a:extLst>
          </a:blip>
          <a:stretch>
            <a:fillRect/>
          </a:stretch>
        </p:blipFill>
        <p:spPr bwMode="auto">
          <a:xfrm>
            <a:off x="5335980" y="1151916"/>
            <a:ext cx="2578181" cy="1693717"/>
          </a:xfrm>
          <a:prstGeom prst="rect">
            <a:avLst/>
          </a:prstGeom>
          <a:ln>
            <a:noFill/>
          </a:ln>
          <a:effectLst/>
          <a:extLst>
            <a:ext uri="{91240B29-F687-4F45-9708-019B960494DF}">
              <a14:hiddenLine xmlns:a14="http://schemas.microsoft.com/office/drawing/2010/main" w="9525">
                <a:solidFill>
                  <a:schemeClr val="tx1"/>
                </a:solidFill>
                <a:miter lim="800000"/>
                <a:headEnd/>
                <a:tailEnd/>
              </a14:hiddenLine>
            </a:ext>
          </a:extLst>
        </p:spPr>
      </p:pic>
      <p:pic>
        <p:nvPicPr>
          <p:cNvPr id="65" name="图片 64" descr="智慧校园宿舍安全管理系统-展示界面"/>
          <p:cNvPicPr>
            <a:picLocks noChangeAspect="1"/>
          </p:cNvPicPr>
          <p:nvPr/>
        </p:nvPicPr>
        <p:blipFill>
          <a:blip r:embed="rId9"/>
          <a:stretch>
            <a:fillRect/>
          </a:stretch>
        </p:blipFill>
        <p:spPr>
          <a:xfrm>
            <a:off x="5327303" y="3030805"/>
            <a:ext cx="2573535" cy="1705847"/>
          </a:xfrm>
          <a:prstGeom prst="rect">
            <a:avLst/>
          </a:prstGeom>
          <a:ln>
            <a:noFill/>
          </a:ln>
          <a:effectLst/>
        </p:spPr>
      </p:pic>
      <p:pic>
        <p:nvPicPr>
          <p:cNvPr id="66" name="图片 65"/>
          <p:cNvPicPr>
            <a:picLocks noChangeAspect="1"/>
          </p:cNvPicPr>
          <p:nvPr/>
        </p:nvPicPr>
        <p:blipFill>
          <a:blip r:embed="rId10"/>
          <a:srcRect t="9245"/>
          <a:stretch>
            <a:fillRect/>
          </a:stretch>
        </p:blipFill>
        <p:spPr>
          <a:xfrm>
            <a:off x="6657050" y="4933959"/>
            <a:ext cx="1233621" cy="1705183"/>
          </a:xfrm>
          <a:prstGeom prst="rect">
            <a:avLst/>
          </a:prstGeom>
          <a:ln>
            <a:noFill/>
          </a:ln>
          <a:effectLst/>
        </p:spPr>
      </p:pic>
      <p:pic>
        <p:nvPicPr>
          <p:cNvPr id="67" name="图片 66"/>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939128" y="3929166"/>
            <a:ext cx="2658197" cy="1535753"/>
          </a:xfrm>
          <a:prstGeom prst="rect">
            <a:avLst/>
          </a:prstGeom>
          <a:ln>
            <a:noFill/>
          </a:ln>
          <a:effectLst/>
        </p:spPr>
      </p:pic>
      <p:pic>
        <p:nvPicPr>
          <p:cNvPr id="3" name="图片 2"/>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396987" y="1216453"/>
            <a:ext cx="3780000" cy="1785046"/>
          </a:xfrm>
          <a:prstGeom prst="rect">
            <a:avLst/>
          </a:prstGeom>
        </p:spPr>
      </p:pic>
    </p:spTree>
    <p:extLst>
      <p:ext uri="{BB962C8B-B14F-4D97-AF65-F5344CB8AC3E}">
        <p14:creationId xmlns:p14="http://schemas.microsoft.com/office/powerpoint/2010/main" val="39106385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57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智慧后勤</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智能门锁</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cxnSp>
        <p:nvCxnSpPr>
          <p:cNvPr id="27" name="直接连接符 26"/>
          <p:cNvCxnSpPr/>
          <p:nvPr/>
        </p:nvCxnSpPr>
        <p:spPr>
          <a:xfrm flipH="1">
            <a:off x="542301" y="4369641"/>
            <a:ext cx="3635506"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350594" y="4492340"/>
            <a:ext cx="4013923" cy="2123658"/>
          </a:xfrm>
          <a:prstGeom prst="rect">
            <a:avLst/>
          </a:prstGeom>
          <a:ln>
            <a:noFill/>
            <a:prstDash val="dash"/>
          </a:ln>
        </p:spPr>
        <p:txBody>
          <a:bodyPr wrap="square">
            <a:spAutoFit/>
          </a:bodyPr>
          <a:lstStyle/>
          <a:p>
            <a:pPr marL="285744" indent="-285744" defTabSz="912791" eaLnBrk="0" fontAlgn="base" hangingPunct="0">
              <a:lnSpc>
                <a:spcPct val="150000"/>
              </a:lnSpc>
              <a:spcBef>
                <a:spcPct val="0"/>
              </a:spcBef>
              <a:spcAft>
                <a:spcPct val="0"/>
              </a:spcAft>
              <a:buClr>
                <a:prstClr val="white"/>
              </a:buClr>
              <a:buFont typeface="Arial" panose="020B0604020202020204" pitchFamily="34" charset="0"/>
              <a:buChar char="•"/>
              <a:defRPr/>
            </a:pPr>
            <a:r>
              <a:rPr lang="zh-CN" altLang="en-US" sz="1400" b="1" dirty="0">
                <a:solidFill>
                  <a:prstClr val="white"/>
                </a:solidFill>
                <a:latin typeface="微软雅黑" panose="020B0503020204020204" pitchFamily="34" charset="-122"/>
                <a:ea typeface="微软雅黑" panose="020B0503020204020204" pitchFamily="34" charset="-122"/>
              </a:rPr>
              <a:t>统一平台  数据挖掘</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200" dirty="0">
                <a:solidFill>
                  <a:prstClr val="white"/>
                </a:solidFill>
                <a:latin typeface="微软雅黑" panose="020B0503020204020204" pitchFamily="34" charset="-122"/>
                <a:ea typeface="微软雅黑" panose="020B0503020204020204" pitchFamily="34" charset="-122"/>
              </a:rPr>
              <a:t>智能联网提供统一管理平台，对每间宿舍人员出入情况实时掌控，对异常出入进行数据挖掘，提供校园宿舍管理数据基础。</a:t>
            </a:r>
          </a:p>
          <a:p>
            <a:pPr marL="285744" indent="-285744" defTabSz="912791" eaLnBrk="0" fontAlgn="base" hangingPunct="0">
              <a:lnSpc>
                <a:spcPct val="150000"/>
              </a:lnSpc>
              <a:spcBef>
                <a:spcPct val="0"/>
              </a:spcBef>
              <a:spcAft>
                <a:spcPct val="0"/>
              </a:spcAft>
              <a:buClr>
                <a:prstClr val="white"/>
              </a:buClr>
              <a:buFont typeface="Arial" panose="020B0604020202020204" pitchFamily="34" charset="0"/>
              <a:buChar char="•"/>
              <a:defRPr/>
            </a:pPr>
            <a:r>
              <a:rPr lang="zh-CN" altLang="en-US" sz="1400" b="1" dirty="0">
                <a:solidFill>
                  <a:prstClr val="white"/>
                </a:solidFill>
                <a:latin typeface="微软雅黑" panose="020B0503020204020204" pitchFamily="34" charset="-122"/>
                <a:ea typeface="微软雅黑" panose="020B0503020204020204" pitchFamily="34" charset="-122"/>
              </a:rPr>
              <a:t>智能管控  减时增效</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buClr>
                <a:srgbClr val="C00000"/>
              </a:buClr>
              <a:defRPr/>
            </a:pPr>
            <a:r>
              <a:rPr lang="zh-CN" altLang="en-US" sz="1200" dirty="0">
                <a:solidFill>
                  <a:prstClr val="white"/>
                </a:solidFill>
                <a:latin typeface="微软雅黑" panose="020B0503020204020204" pitchFamily="34" charset="-122"/>
                <a:ea typeface="微软雅黑" panose="020B0503020204020204" pitchFamily="34" charset="-122"/>
              </a:rPr>
              <a:t>改变钥匙、门锁、学生三者依靠人工匹配的现状，通过智能门锁远程权限管理，减时增效。</a:t>
            </a:r>
            <a:endParaRPr lang="zh-CN" altLang="en-US" sz="1400" b="1" dirty="0">
              <a:solidFill>
                <a:prstClr val="white"/>
              </a:solidFill>
              <a:latin typeface="微软雅黑" panose="020B0503020204020204" pitchFamily="34" charset="-122"/>
              <a:ea typeface="微软雅黑" panose="020B0503020204020204" pitchFamily="34" charset="-122"/>
            </a:endParaRPr>
          </a:p>
        </p:txBody>
      </p:sp>
      <p:sp>
        <p:nvSpPr>
          <p:cNvPr id="29" name="矩形 28"/>
          <p:cNvSpPr/>
          <p:nvPr/>
        </p:nvSpPr>
        <p:spPr>
          <a:xfrm>
            <a:off x="285750" y="3164644"/>
            <a:ext cx="4073475" cy="830997"/>
          </a:xfrm>
          <a:prstGeom prst="rect">
            <a:avLst/>
          </a:prstGeom>
        </p:spPr>
        <p:txBody>
          <a:bodyPr wrap="square">
            <a:spAutoFit/>
          </a:bodyPr>
          <a:lstStyle/>
          <a:p>
            <a:pPr defTabSz="912791" eaLnBrk="0" fontAlgn="base" hangingPunct="0">
              <a:spcBef>
                <a:spcPct val="0"/>
              </a:spcBef>
              <a:spcAft>
                <a:spcPct val="0"/>
              </a:spcAft>
              <a:defRPr/>
            </a:pPr>
            <a:r>
              <a:rPr lang="zh-CN" altLang="en-US" sz="1200" dirty="0">
                <a:solidFill>
                  <a:prstClr val="white"/>
                </a:solidFill>
                <a:latin typeface="微软雅黑" panose="020B0503020204020204" pitchFamily="34" charset="-122"/>
                <a:ea typeface="微软雅黑" panose="020B0503020204020204" pitchFamily="34" charset="-122"/>
              </a:rPr>
              <a:t>       校园宿舍管控现阶段更多的是采用机械门锁进行管理，但是机械钥匙在宿管处管理困难，没到学生换届造成大量回收和发放工作，每年更换锁芯造成的成本巨大。不符合信息化校园建设要求。</a:t>
            </a:r>
          </a:p>
        </p:txBody>
      </p:sp>
      <p:sp>
        <p:nvSpPr>
          <p:cNvPr id="30" name="Freeform 6"/>
          <p:cNvSpPr>
            <a:spLocks/>
          </p:cNvSpPr>
          <p:nvPr/>
        </p:nvSpPr>
        <p:spPr bwMode="auto">
          <a:xfrm>
            <a:off x="377513" y="4027005"/>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grpSp>
        <p:nvGrpSpPr>
          <p:cNvPr id="92" name="组合 91"/>
          <p:cNvGrpSpPr/>
          <p:nvPr/>
        </p:nvGrpSpPr>
        <p:grpSpPr>
          <a:xfrm>
            <a:off x="4806678" y="1316765"/>
            <a:ext cx="7082961" cy="5285728"/>
            <a:chOff x="88638" y="1143779"/>
            <a:chExt cx="8513549" cy="5138856"/>
          </a:xfrm>
        </p:grpSpPr>
        <p:pic>
          <p:nvPicPr>
            <p:cNvPr id="93" name="Picture 2"/>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48140" y="3039899"/>
              <a:ext cx="890284" cy="6392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4" name="Picture 2"/>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001539" y="3032130"/>
              <a:ext cx="890284" cy="6392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5" name="Picture 2"/>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335962" y="3035683"/>
              <a:ext cx="890284" cy="6392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6" name="Picture 3"/>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885298" y="2304650"/>
              <a:ext cx="924526" cy="6231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97" name="直接连接符 96"/>
            <p:cNvCxnSpPr/>
            <p:nvPr/>
          </p:nvCxnSpPr>
          <p:spPr>
            <a:xfrm>
              <a:off x="1060410" y="3648115"/>
              <a:ext cx="400" cy="461893"/>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8" name="直接连接符 97"/>
            <p:cNvCxnSpPr/>
            <p:nvPr/>
          </p:nvCxnSpPr>
          <p:spPr>
            <a:xfrm>
              <a:off x="3413060" y="3618013"/>
              <a:ext cx="400" cy="461893"/>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9" name="直接连接符 98"/>
            <p:cNvCxnSpPr/>
            <p:nvPr/>
          </p:nvCxnSpPr>
          <p:spPr>
            <a:xfrm>
              <a:off x="5759669" y="3628363"/>
              <a:ext cx="400" cy="461893"/>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0" name="肘形连接符 99"/>
            <p:cNvCxnSpPr/>
            <p:nvPr/>
          </p:nvCxnSpPr>
          <p:spPr>
            <a:xfrm rot="10800000" flipV="1">
              <a:off x="1060411" y="2616200"/>
              <a:ext cx="2017748" cy="538284"/>
            </a:xfrm>
            <a:prstGeom prst="bentConnector3">
              <a:avLst>
                <a:gd name="adj1" fmla="val 100096"/>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2" name="肘形连接符 101"/>
            <p:cNvCxnSpPr/>
            <p:nvPr/>
          </p:nvCxnSpPr>
          <p:spPr>
            <a:xfrm rot="10800000">
              <a:off x="3771337" y="2616204"/>
              <a:ext cx="1988332" cy="538282"/>
            </a:xfrm>
            <a:prstGeom prst="bentConnector3">
              <a:avLst>
                <a:gd name="adj1" fmla="val 403"/>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3" name="直接连接符 102"/>
            <p:cNvCxnSpPr/>
            <p:nvPr/>
          </p:nvCxnSpPr>
          <p:spPr>
            <a:xfrm>
              <a:off x="3407576" y="2888108"/>
              <a:ext cx="0" cy="266378"/>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 name="TextBox 26"/>
            <p:cNvSpPr txBox="1"/>
            <p:nvPr/>
          </p:nvSpPr>
          <p:spPr>
            <a:xfrm>
              <a:off x="1357359" y="4139956"/>
              <a:ext cx="1236309" cy="269302"/>
            </a:xfrm>
            <a:prstGeom prst="rect">
              <a:avLst/>
            </a:prstGeom>
            <a:noFill/>
          </p:spPr>
          <p:txBody>
            <a:bodyPr wrap="square" rtlCol="0">
              <a:spAutoFit/>
            </a:bodyPr>
            <a:lstStyle/>
            <a:p>
              <a:pPr defTabSz="1219110"/>
              <a:r>
                <a:rPr lang="en-US" altLang="zh-CN" sz="1200" b="1" dirty="0">
                  <a:solidFill>
                    <a:prstClr val="white"/>
                  </a:solidFill>
                  <a:latin typeface="Calibri" panose="020F0502020204030204"/>
                  <a:ea typeface="等线" panose="02010600030101010101" pitchFamily="2" charset="-122"/>
                </a:rPr>
                <a:t>ASM300</a:t>
              </a:r>
              <a:r>
                <a:rPr lang="zh-CN" altLang="en-US" sz="1200" b="1" dirty="0">
                  <a:solidFill>
                    <a:prstClr val="white"/>
                  </a:solidFill>
                  <a:latin typeface="Calibri" panose="020F0502020204030204"/>
                  <a:ea typeface="等线" panose="02010600030101010101" pitchFamily="2" charset="-122"/>
                </a:rPr>
                <a:t>网关</a:t>
              </a:r>
            </a:p>
          </p:txBody>
        </p:sp>
        <p:sp>
          <p:nvSpPr>
            <p:cNvPr id="105" name="TextBox 27"/>
            <p:cNvSpPr txBox="1"/>
            <p:nvPr/>
          </p:nvSpPr>
          <p:spPr>
            <a:xfrm>
              <a:off x="3668823" y="4139956"/>
              <a:ext cx="1271709" cy="269302"/>
            </a:xfrm>
            <a:prstGeom prst="rect">
              <a:avLst/>
            </a:prstGeom>
            <a:noFill/>
          </p:spPr>
          <p:txBody>
            <a:bodyPr wrap="square" rtlCol="0">
              <a:spAutoFit/>
            </a:bodyPr>
            <a:lstStyle/>
            <a:p>
              <a:pPr defTabSz="1219110"/>
              <a:r>
                <a:rPr lang="en-US" altLang="zh-CN" sz="1200" b="1" dirty="0">
                  <a:solidFill>
                    <a:prstClr val="white"/>
                  </a:solidFill>
                  <a:latin typeface="Calibri" panose="020F0502020204030204"/>
                  <a:ea typeface="等线" panose="02010600030101010101" pitchFamily="2" charset="-122"/>
                </a:rPr>
                <a:t>ASM300</a:t>
              </a:r>
              <a:r>
                <a:rPr lang="zh-CN" altLang="en-US" sz="1200" b="1" dirty="0">
                  <a:solidFill>
                    <a:prstClr val="white"/>
                  </a:solidFill>
                  <a:latin typeface="Calibri" panose="020F0502020204030204"/>
                  <a:ea typeface="等线" panose="02010600030101010101" pitchFamily="2" charset="-122"/>
                </a:rPr>
                <a:t>网关</a:t>
              </a:r>
            </a:p>
          </p:txBody>
        </p:sp>
        <p:sp>
          <p:nvSpPr>
            <p:cNvPr id="106" name="TextBox 28"/>
            <p:cNvSpPr txBox="1"/>
            <p:nvPr/>
          </p:nvSpPr>
          <p:spPr>
            <a:xfrm>
              <a:off x="6328478" y="4139956"/>
              <a:ext cx="1211012" cy="269302"/>
            </a:xfrm>
            <a:prstGeom prst="rect">
              <a:avLst/>
            </a:prstGeom>
            <a:noFill/>
          </p:spPr>
          <p:txBody>
            <a:bodyPr wrap="square" rtlCol="0">
              <a:spAutoFit/>
            </a:bodyPr>
            <a:lstStyle/>
            <a:p>
              <a:pPr defTabSz="1219110"/>
              <a:r>
                <a:rPr lang="zh-CN" altLang="en-US" sz="1200" b="1" dirty="0">
                  <a:solidFill>
                    <a:prstClr val="white"/>
                  </a:solidFill>
                  <a:latin typeface="Calibri" panose="020F0502020204030204"/>
                  <a:ea typeface="等线" panose="02010600030101010101" pitchFamily="2" charset="-122"/>
                </a:rPr>
                <a:t>门禁控制器</a:t>
              </a:r>
            </a:p>
          </p:txBody>
        </p:sp>
        <p:sp>
          <p:nvSpPr>
            <p:cNvPr id="108" name="TextBox 8"/>
            <p:cNvSpPr txBox="1"/>
            <p:nvPr/>
          </p:nvSpPr>
          <p:spPr>
            <a:xfrm>
              <a:off x="7365737" y="4886206"/>
              <a:ext cx="924057" cy="289189"/>
            </a:xfrm>
            <a:prstGeom prst="rect">
              <a:avLst/>
            </a:prstGeom>
            <a:noFill/>
          </p:spPr>
          <p:txBody>
            <a:bodyPr wrap="square" rtlCol="0">
              <a:spAutoFit/>
            </a:bodyPr>
            <a:lstStyle/>
            <a:p>
              <a:pPr defTabSz="1219110"/>
              <a:r>
                <a:rPr lang="en-US" altLang="zh-CN" sz="1333" dirty="0">
                  <a:solidFill>
                    <a:prstClr val="white"/>
                  </a:solidFill>
                  <a:latin typeface="Calibri" panose="020F0502020204030204"/>
                  <a:ea typeface="等线" panose="02010600030101010101" pitchFamily="2" charset="-122"/>
                </a:rPr>
                <a:t>RF433</a:t>
              </a:r>
              <a:endParaRPr lang="zh-CN" altLang="en-US" sz="1333" dirty="0">
                <a:solidFill>
                  <a:prstClr val="white"/>
                </a:solidFill>
                <a:latin typeface="Calibri" panose="020F0502020204030204"/>
                <a:ea typeface="等线" panose="02010600030101010101" pitchFamily="2" charset="-122"/>
              </a:endParaRPr>
            </a:p>
          </p:txBody>
        </p:sp>
        <p:cxnSp>
          <p:nvCxnSpPr>
            <p:cNvPr id="109" name="直接连接符 108"/>
            <p:cNvCxnSpPr/>
            <p:nvPr/>
          </p:nvCxnSpPr>
          <p:spPr>
            <a:xfrm>
              <a:off x="3389207" y="2125216"/>
              <a:ext cx="0" cy="266378"/>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0" name="直接连接符 109"/>
            <p:cNvCxnSpPr/>
            <p:nvPr/>
          </p:nvCxnSpPr>
          <p:spPr>
            <a:xfrm>
              <a:off x="1832666" y="2115812"/>
              <a:ext cx="309581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1" name="直接连接符 110"/>
            <p:cNvCxnSpPr/>
            <p:nvPr/>
          </p:nvCxnSpPr>
          <p:spPr>
            <a:xfrm>
              <a:off x="1826856" y="1849434"/>
              <a:ext cx="0" cy="266378"/>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112" name="图片 11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188391" y="1704583"/>
              <a:ext cx="1276930" cy="144852"/>
            </a:xfrm>
            <a:prstGeom prst="rect">
              <a:avLst/>
            </a:prstGeom>
          </p:spPr>
        </p:pic>
        <p:sp>
          <p:nvSpPr>
            <p:cNvPr id="113" name="TextBox 13"/>
            <p:cNvSpPr txBox="1"/>
            <p:nvPr/>
          </p:nvSpPr>
          <p:spPr>
            <a:xfrm>
              <a:off x="1316738" y="1397124"/>
              <a:ext cx="1276930" cy="309261"/>
            </a:xfrm>
            <a:prstGeom prst="rect">
              <a:avLst/>
            </a:prstGeom>
            <a:noFill/>
          </p:spPr>
          <p:txBody>
            <a:bodyPr wrap="square" rtlCol="0">
              <a:spAutoFit/>
            </a:bodyPr>
            <a:lstStyle/>
            <a:p>
              <a:pPr defTabSz="1219110"/>
              <a:r>
                <a:rPr lang="zh-CN" altLang="en-US" sz="1467" b="1" dirty="0">
                  <a:solidFill>
                    <a:prstClr val="white"/>
                  </a:solidFill>
                  <a:latin typeface="Calibri" panose="020F0502020204030204"/>
                  <a:ea typeface="等线" panose="02010600030101010101" pitchFamily="2" charset="-122"/>
                </a:rPr>
                <a:t>管理平台</a:t>
              </a:r>
            </a:p>
          </p:txBody>
        </p:sp>
        <p:pic>
          <p:nvPicPr>
            <p:cNvPr id="114" name="Picture 4"/>
            <p:cNvPicPr>
              <a:picLocks noChangeAspect="1" noChangeArrowheads="1"/>
            </p:cNvPicPr>
            <p:nvPr/>
          </p:nvPicPr>
          <p:blipFill>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521221" y="1266133"/>
              <a:ext cx="772308" cy="597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115" name="直接连接符 114"/>
            <p:cNvCxnSpPr/>
            <p:nvPr/>
          </p:nvCxnSpPr>
          <p:spPr>
            <a:xfrm>
              <a:off x="4928477" y="1861461"/>
              <a:ext cx="0" cy="26637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16" name="TextBox 16"/>
            <p:cNvSpPr txBox="1"/>
            <p:nvPr/>
          </p:nvSpPr>
          <p:spPr>
            <a:xfrm>
              <a:off x="3446681" y="1463230"/>
              <a:ext cx="1081673" cy="309261"/>
            </a:xfrm>
            <a:prstGeom prst="rect">
              <a:avLst/>
            </a:prstGeom>
            <a:noFill/>
          </p:spPr>
          <p:txBody>
            <a:bodyPr wrap="square" rtlCol="0">
              <a:spAutoFit/>
            </a:bodyPr>
            <a:lstStyle/>
            <a:p>
              <a:pPr defTabSz="1219110"/>
              <a:r>
                <a:rPr lang="zh-CN" altLang="en-US" sz="1467" b="1" dirty="0">
                  <a:solidFill>
                    <a:prstClr val="white"/>
                  </a:solidFill>
                  <a:latin typeface="Calibri" panose="020F0502020204030204"/>
                  <a:ea typeface="等线" panose="02010600030101010101" pitchFamily="2" charset="-122"/>
                </a:rPr>
                <a:t>客户端</a:t>
              </a:r>
            </a:p>
          </p:txBody>
        </p:sp>
        <p:cxnSp>
          <p:nvCxnSpPr>
            <p:cNvPr id="117" name="直接连接符 116"/>
            <p:cNvCxnSpPr/>
            <p:nvPr/>
          </p:nvCxnSpPr>
          <p:spPr>
            <a:xfrm>
              <a:off x="5267087" y="1706724"/>
              <a:ext cx="301544"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18" name="图片 117"/>
            <p:cNvPicPr/>
            <p:nvPr/>
          </p:nvPicPr>
          <p:blipFill>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550224" y="1576073"/>
              <a:ext cx="418890" cy="285388"/>
            </a:xfrm>
            <a:prstGeom prst="rect">
              <a:avLst/>
            </a:prstGeom>
          </p:spPr>
        </p:pic>
        <p:sp>
          <p:nvSpPr>
            <p:cNvPr id="119" name="TextBox 19"/>
            <p:cNvSpPr txBox="1"/>
            <p:nvPr/>
          </p:nvSpPr>
          <p:spPr>
            <a:xfrm>
              <a:off x="5883946" y="1627030"/>
              <a:ext cx="1337136" cy="448837"/>
            </a:xfrm>
            <a:prstGeom prst="rect">
              <a:avLst/>
            </a:prstGeom>
            <a:noFill/>
          </p:spPr>
          <p:txBody>
            <a:bodyPr wrap="square" rtlCol="0">
              <a:spAutoFit/>
            </a:bodyPr>
            <a:lstStyle/>
            <a:p>
              <a:pPr defTabSz="1219110"/>
              <a:r>
                <a:rPr lang="en-US" altLang="zh-CN" sz="1200" b="1" dirty="0">
                  <a:solidFill>
                    <a:prstClr val="white"/>
                  </a:solidFill>
                  <a:latin typeface="Calibri" panose="020F0502020204030204"/>
                  <a:ea typeface="等线" panose="02010600030101010101" pitchFamily="2" charset="-122"/>
                </a:rPr>
                <a:t>ASM100</a:t>
              </a:r>
              <a:r>
                <a:rPr lang="zh-CN" altLang="en-US" sz="1200" b="1" dirty="0">
                  <a:solidFill>
                    <a:prstClr val="white"/>
                  </a:solidFill>
                  <a:latin typeface="Calibri" panose="020F0502020204030204"/>
                  <a:ea typeface="等线" panose="02010600030101010101" pitchFamily="2" charset="-122"/>
                </a:rPr>
                <a:t>发卡器</a:t>
              </a:r>
            </a:p>
          </p:txBody>
        </p:sp>
        <p:sp>
          <p:nvSpPr>
            <p:cNvPr id="121" name="TextBox 21"/>
            <p:cNvSpPr txBox="1"/>
            <p:nvPr/>
          </p:nvSpPr>
          <p:spPr>
            <a:xfrm>
              <a:off x="7387653" y="5195891"/>
              <a:ext cx="1214534" cy="289189"/>
            </a:xfrm>
            <a:prstGeom prst="rect">
              <a:avLst/>
            </a:prstGeom>
            <a:noFill/>
          </p:spPr>
          <p:txBody>
            <a:bodyPr wrap="square" rtlCol="0">
              <a:spAutoFit/>
            </a:bodyPr>
            <a:lstStyle/>
            <a:p>
              <a:pPr defTabSz="1219110"/>
              <a:r>
                <a:rPr lang="zh-CN" altLang="en-US" sz="1333" dirty="0">
                  <a:solidFill>
                    <a:prstClr val="white"/>
                  </a:solidFill>
                  <a:latin typeface="Calibri" panose="020F0502020204030204"/>
                  <a:ea typeface="等线" panose="02010600030101010101" pitchFamily="2" charset="-122"/>
                </a:rPr>
                <a:t>超</a:t>
              </a:r>
              <a:r>
                <a:rPr lang="en-US" altLang="zh-CN" sz="1333" dirty="0">
                  <a:solidFill>
                    <a:prstClr val="white"/>
                  </a:solidFill>
                  <a:latin typeface="Calibri" panose="020F0502020204030204"/>
                  <a:ea typeface="等线" panose="02010600030101010101" pitchFamily="2" charset="-122"/>
                </a:rPr>
                <a:t>5</a:t>
              </a:r>
              <a:r>
                <a:rPr lang="zh-CN" altLang="en-US" sz="1333" dirty="0">
                  <a:solidFill>
                    <a:prstClr val="white"/>
                  </a:solidFill>
                  <a:latin typeface="Calibri" panose="020F0502020204030204"/>
                  <a:ea typeface="等线" panose="02010600030101010101" pitchFamily="2" charset="-122"/>
                </a:rPr>
                <a:t>类网线</a:t>
              </a:r>
            </a:p>
          </p:txBody>
        </p:sp>
        <p:sp>
          <p:nvSpPr>
            <p:cNvPr id="123" name="TextBox 23"/>
            <p:cNvSpPr txBox="1"/>
            <p:nvPr/>
          </p:nvSpPr>
          <p:spPr>
            <a:xfrm>
              <a:off x="7387652" y="5540618"/>
              <a:ext cx="891458" cy="289189"/>
            </a:xfrm>
            <a:prstGeom prst="rect">
              <a:avLst/>
            </a:prstGeom>
            <a:noFill/>
          </p:spPr>
          <p:txBody>
            <a:bodyPr wrap="square" rtlCol="0">
              <a:spAutoFit/>
            </a:bodyPr>
            <a:lstStyle/>
            <a:p>
              <a:pPr defTabSz="1219110"/>
              <a:r>
                <a:rPr lang="en-US" altLang="zh-CN" sz="1333" dirty="0">
                  <a:solidFill>
                    <a:prstClr val="white"/>
                  </a:solidFill>
                  <a:latin typeface="Calibri" panose="020F0502020204030204"/>
                  <a:ea typeface="等线" panose="02010600030101010101" pitchFamily="2" charset="-122"/>
                </a:rPr>
                <a:t>USB</a:t>
              </a:r>
              <a:r>
                <a:rPr lang="zh-CN" altLang="en-US" sz="1333" dirty="0">
                  <a:solidFill>
                    <a:prstClr val="white"/>
                  </a:solidFill>
                  <a:latin typeface="Calibri" panose="020F0502020204030204"/>
                  <a:ea typeface="等线" panose="02010600030101010101" pitchFamily="2" charset="-122"/>
                </a:rPr>
                <a:t>线</a:t>
              </a:r>
            </a:p>
          </p:txBody>
        </p:sp>
        <p:sp>
          <p:nvSpPr>
            <p:cNvPr id="124" name="矩形 123"/>
            <p:cNvSpPr/>
            <p:nvPr/>
          </p:nvSpPr>
          <p:spPr>
            <a:xfrm>
              <a:off x="88638" y="1143779"/>
              <a:ext cx="8404887" cy="5138856"/>
            </a:xfrm>
            <a:prstGeom prst="rect">
              <a:avLst/>
            </a:prstGeom>
            <a:noFill/>
            <a:ln>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a:solidFill>
                  <a:prstClr val="white"/>
                </a:solidFill>
                <a:latin typeface="Calibri" panose="020F0502020204030204"/>
                <a:ea typeface="等线" panose="02010600030101010101" pitchFamily="2" charset="-122"/>
              </a:endParaRPr>
            </a:p>
          </p:txBody>
        </p:sp>
        <p:grpSp>
          <p:nvGrpSpPr>
            <p:cNvPr id="125" name="组合 124"/>
            <p:cNvGrpSpPr/>
            <p:nvPr/>
          </p:nvGrpSpPr>
          <p:grpSpPr>
            <a:xfrm>
              <a:off x="237830" y="4133315"/>
              <a:ext cx="1613346" cy="1782259"/>
              <a:chOff x="237830" y="4133315"/>
              <a:chExt cx="1613346" cy="1782259"/>
            </a:xfrm>
          </p:grpSpPr>
          <p:pic>
            <p:nvPicPr>
              <p:cNvPr id="144" name="图片 143"/>
              <p:cNvPicPr/>
              <p:nvPr/>
            </p:nvPicPr>
            <p:blipFill>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71125" y="4133315"/>
                <a:ext cx="595806" cy="383574"/>
              </a:xfrm>
              <a:prstGeom prst="rect">
                <a:avLst/>
              </a:prstGeom>
            </p:spPr>
          </p:pic>
          <p:pic>
            <p:nvPicPr>
              <p:cNvPr id="145" name="Picture 3" descr="C:\Users\12506\Desktop\231.png"/>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a:stretch/>
            </p:blipFill>
            <p:spPr bwMode="auto">
              <a:xfrm>
                <a:off x="237830" y="4875568"/>
                <a:ext cx="533295" cy="1040006"/>
              </a:xfrm>
              <a:prstGeom prst="rect">
                <a:avLst/>
              </a:prstGeom>
              <a:noFill/>
              <a:extLst>
                <a:ext uri="{909E8E84-426E-40DD-AFC4-6F175D3DCCD1}">
                  <a14:hiddenFill xmlns:a14="http://schemas.microsoft.com/office/drawing/2010/main">
                    <a:solidFill>
                      <a:srgbClr val="FFFFFF"/>
                    </a:solidFill>
                  </a14:hiddenFill>
                </a:ext>
              </a:extLst>
            </p:spPr>
          </p:pic>
          <p:pic>
            <p:nvPicPr>
              <p:cNvPr id="150" name="Picture 3" descr="C:\Users\12506\Desktop\231.png"/>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a:stretch/>
            </p:blipFill>
            <p:spPr bwMode="auto">
              <a:xfrm>
                <a:off x="777856" y="4875568"/>
                <a:ext cx="533295" cy="1040006"/>
              </a:xfrm>
              <a:prstGeom prst="rect">
                <a:avLst/>
              </a:prstGeom>
              <a:noFill/>
              <a:extLst>
                <a:ext uri="{909E8E84-426E-40DD-AFC4-6F175D3DCCD1}">
                  <a14:hiddenFill xmlns:a14="http://schemas.microsoft.com/office/drawing/2010/main">
                    <a:solidFill>
                      <a:srgbClr val="FFFFFF"/>
                    </a:solidFill>
                  </a14:hiddenFill>
                </a:ext>
              </a:extLst>
            </p:spPr>
          </p:pic>
          <p:pic>
            <p:nvPicPr>
              <p:cNvPr id="151" name="Picture 3" descr="C:\Users\12506\Desktop\231.png"/>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a:stretch/>
            </p:blipFill>
            <p:spPr bwMode="auto">
              <a:xfrm>
                <a:off x="1317881" y="4875568"/>
                <a:ext cx="533295" cy="104000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6" name="组合 125"/>
            <p:cNvGrpSpPr/>
            <p:nvPr/>
          </p:nvGrpSpPr>
          <p:grpSpPr>
            <a:xfrm>
              <a:off x="2563140" y="4133315"/>
              <a:ext cx="1613346" cy="1782259"/>
              <a:chOff x="237830" y="4133315"/>
              <a:chExt cx="1613346" cy="1782259"/>
            </a:xfrm>
          </p:grpSpPr>
          <p:pic>
            <p:nvPicPr>
              <p:cNvPr id="136" name="图片 135"/>
              <p:cNvPicPr/>
              <p:nvPr/>
            </p:nvPicPr>
            <p:blipFill>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71125" y="4133315"/>
                <a:ext cx="595806" cy="383574"/>
              </a:xfrm>
              <a:prstGeom prst="rect">
                <a:avLst/>
              </a:prstGeom>
            </p:spPr>
          </p:pic>
          <p:pic>
            <p:nvPicPr>
              <p:cNvPr id="137" name="Picture 3" descr="C:\Users\12506\Desktop\231.png"/>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a:stretch/>
            </p:blipFill>
            <p:spPr bwMode="auto">
              <a:xfrm>
                <a:off x="237830" y="4875568"/>
                <a:ext cx="533295" cy="1040006"/>
              </a:xfrm>
              <a:prstGeom prst="rect">
                <a:avLst/>
              </a:prstGeom>
              <a:noFill/>
              <a:extLst>
                <a:ext uri="{909E8E84-426E-40DD-AFC4-6F175D3DCCD1}">
                  <a14:hiddenFill xmlns:a14="http://schemas.microsoft.com/office/drawing/2010/main">
                    <a:solidFill>
                      <a:srgbClr val="FFFFFF"/>
                    </a:solidFill>
                  </a14:hiddenFill>
                </a:ext>
              </a:extLst>
            </p:spPr>
          </p:pic>
          <p:pic>
            <p:nvPicPr>
              <p:cNvPr id="142" name="Picture 3" descr="C:\Users\12506\Desktop\231.png"/>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a:stretch/>
            </p:blipFill>
            <p:spPr bwMode="auto">
              <a:xfrm>
                <a:off x="777856" y="4875568"/>
                <a:ext cx="533295" cy="1040006"/>
              </a:xfrm>
              <a:prstGeom prst="rect">
                <a:avLst/>
              </a:prstGeom>
              <a:noFill/>
              <a:extLst>
                <a:ext uri="{909E8E84-426E-40DD-AFC4-6F175D3DCCD1}">
                  <a14:hiddenFill xmlns:a14="http://schemas.microsoft.com/office/drawing/2010/main">
                    <a:solidFill>
                      <a:srgbClr val="FFFFFF"/>
                    </a:solidFill>
                  </a14:hiddenFill>
                </a:ext>
              </a:extLst>
            </p:spPr>
          </p:pic>
          <p:pic>
            <p:nvPicPr>
              <p:cNvPr id="143" name="Picture 3" descr="C:\Users\12506\Desktop\231.png"/>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a:stretch/>
            </p:blipFill>
            <p:spPr bwMode="auto">
              <a:xfrm>
                <a:off x="1317881" y="4875568"/>
                <a:ext cx="533295" cy="104000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7" name="组合 126"/>
            <p:cNvGrpSpPr/>
            <p:nvPr/>
          </p:nvGrpSpPr>
          <p:grpSpPr>
            <a:xfrm>
              <a:off x="4909020" y="4875568"/>
              <a:ext cx="1613346" cy="1040006"/>
              <a:chOff x="237830" y="4875568"/>
              <a:chExt cx="1613346" cy="1040006"/>
            </a:xfrm>
          </p:grpSpPr>
          <p:pic>
            <p:nvPicPr>
              <p:cNvPr id="129" name="Picture 3" descr="C:\Users\12506\Desktop\231.png"/>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a:stretch/>
            </p:blipFill>
            <p:spPr bwMode="auto">
              <a:xfrm>
                <a:off x="237830" y="4875568"/>
                <a:ext cx="533295" cy="1040006"/>
              </a:xfrm>
              <a:prstGeom prst="rect">
                <a:avLst/>
              </a:prstGeom>
              <a:noFill/>
              <a:extLst>
                <a:ext uri="{909E8E84-426E-40DD-AFC4-6F175D3DCCD1}">
                  <a14:hiddenFill xmlns:a14="http://schemas.microsoft.com/office/drawing/2010/main">
                    <a:solidFill>
                      <a:srgbClr val="FFFFFF"/>
                    </a:solidFill>
                  </a14:hiddenFill>
                </a:ext>
              </a:extLst>
            </p:spPr>
          </p:pic>
          <p:pic>
            <p:nvPicPr>
              <p:cNvPr id="134" name="Picture 3" descr="C:\Users\12506\Desktop\231.png"/>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a:stretch/>
            </p:blipFill>
            <p:spPr bwMode="auto">
              <a:xfrm>
                <a:off x="777856" y="4875568"/>
                <a:ext cx="533295" cy="1040006"/>
              </a:xfrm>
              <a:prstGeom prst="rect">
                <a:avLst/>
              </a:prstGeom>
              <a:noFill/>
              <a:extLst>
                <a:ext uri="{909E8E84-426E-40DD-AFC4-6F175D3DCCD1}">
                  <a14:hiddenFill xmlns:a14="http://schemas.microsoft.com/office/drawing/2010/main">
                    <a:solidFill>
                      <a:srgbClr val="FFFFFF"/>
                    </a:solidFill>
                  </a14:hiddenFill>
                </a:ext>
              </a:extLst>
            </p:spPr>
          </p:pic>
          <p:pic>
            <p:nvPicPr>
              <p:cNvPr id="135" name="Picture 3" descr="C:\Users\12506\Desktop\231.png"/>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a:stretch/>
            </p:blipFill>
            <p:spPr bwMode="auto">
              <a:xfrm>
                <a:off x="1317881" y="4875568"/>
                <a:ext cx="533295" cy="1040006"/>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162" name="直接连接符 161"/>
            <p:cNvCxnSpPr/>
            <p:nvPr/>
          </p:nvCxnSpPr>
          <p:spPr>
            <a:xfrm flipH="1">
              <a:off x="6981297" y="5404129"/>
              <a:ext cx="436096" cy="11766"/>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3" name="直接连接符 162"/>
            <p:cNvCxnSpPr/>
            <p:nvPr/>
          </p:nvCxnSpPr>
          <p:spPr>
            <a:xfrm>
              <a:off x="6967370" y="5704766"/>
              <a:ext cx="46009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0" name="TextBox 8"/>
            <p:cNvSpPr txBox="1"/>
            <p:nvPr/>
          </p:nvSpPr>
          <p:spPr>
            <a:xfrm>
              <a:off x="7365737" y="4497966"/>
              <a:ext cx="924057" cy="289189"/>
            </a:xfrm>
            <a:prstGeom prst="rect">
              <a:avLst/>
            </a:prstGeom>
            <a:noFill/>
          </p:spPr>
          <p:txBody>
            <a:bodyPr wrap="square" rtlCol="0">
              <a:spAutoFit/>
            </a:bodyPr>
            <a:lstStyle/>
            <a:p>
              <a:pPr defTabSz="1219110"/>
              <a:r>
                <a:rPr lang="en-US" altLang="zh-CN" sz="1333" dirty="0">
                  <a:solidFill>
                    <a:prstClr val="white"/>
                  </a:solidFill>
                  <a:latin typeface="Calibri" panose="020F0502020204030204"/>
                  <a:ea typeface="等线" panose="02010600030101010101" pitchFamily="2" charset="-122"/>
                </a:rPr>
                <a:t>RS485</a:t>
              </a:r>
              <a:endParaRPr lang="zh-CN" altLang="en-US" sz="1333" dirty="0">
                <a:solidFill>
                  <a:prstClr val="white"/>
                </a:solidFill>
                <a:latin typeface="Calibri" panose="020F0502020204030204"/>
                <a:ea typeface="等线" panose="02010600030101010101" pitchFamily="2" charset="-122"/>
              </a:endParaRPr>
            </a:p>
          </p:txBody>
        </p:sp>
      </p:grpSp>
      <p:sp>
        <p:nvSpPr>
          <p:cNvPr id="152" name="KSO_Shape"/>
          <p:cNvSpPr/>
          <p:nvPr/>
        </p:nvSpPr>
        <p:spPr>
          <a:xfrm rot="10800000">
            <a:off x="5470819" y="4933668"/>
            <a:ext cx="254143" cy="192808"/>
          </a:xfrm>
          <a:custGeom>
            <a:avLst/>
            <a:gdLst>
              <a:gd name="connsiteX0" fmla="*/ 236286 w 472572"/>
              <a:gd name="connsiteY0" fmla="*/ 238384 h 335351"/>
              <a:gd name="connsiteX1" fmla="*/ 297849 w 472572"/>
              <a:gd name="connsiteY1" fmla="*/ 277381 h 335351"/>
              <a:gd name="connsiteX2" fmla="*/ 236286 w 472572"/>
              <a:gd name="connsiteY2" fmla="*/ 335351 h 335351"/>
              <a:gd name="connsiteX3" fmla="*/ 174722 w 472572"/>
              <a:gd name="connsiteY3" fmla="*/ 277381 h 335351"/>
              <a:gd name="connsiteX4" fmla="*/ 236286 w 472572"/>
              <a:gd name="connsiteY4" fmla="*/ 238384 h 335351"/>
              <a:gd name="connsiteX5" fmla="*/ 236286 w 472572"/>
              <a:gd name="connsiteY5" fmla="*/ 153779 h 335351"/>
              <a:gd name="connsiteX6" fmla="*/ 360886 w 472572"/>
              <a:gd name="connsiteY6" fmla="*/ 218025 h 335351"/>
              <a:gd name="connsiteX7" fmla="*/ 331907 w 472572"/>
              <a:gd name="connsiteY7" fmla="*/ 245311 h 335351"/>
              <a:gd name="connsiteX8" fmla="*/ 236286 w 472572"/>
              <a:gd name="connsiteY8" fmla="*/ 193327 h 335351"/>
              <a:gd name="connsiteX9" fmla="*/ 140664 w 472572"/>
              <a:gd name="connsiteY9" fmla="*/ 245311 h 335351"/>
              <a:gd name="connsiteX10" fmla="*/ 111686 w 472572"/>
              <a:gd name="connsiteY10" fmla="*/ 218025 h 335351"/>
              <a:gd name="connsiteX11" fmla="*/ 236286 w 472572"/>
              <a:gd name="connsiteY11" fmla="*/ 153779 h 335351"/>
              <a:gd name="connsiteX12" fmla="*/ 236285 w 472572"/>
              <a:gd name="connsiteY12" fmla="*/ 72334 h 335351"/>
              <a:gd name="connsiteX13" fmla="*/ 420037 w 472572"/>
              <a:gd name="connsiteY13" fmla="*/ 162327 h 335351"/>
              <a:gd name="connsiteX14" fmla="*/ 389766 w 472572"/>
              <a:gd name="connsiteY14" fmla="*/ 190830 h 335351"/>
              <a:gd name="connsiteX15" fmla="*/ 236285 w 472572"/>
              <a:gd name="connsiteY15" fmla="*/ 114013 h 335351"/>
              <a:gd name="connsiteX16" fmla="*/ 82804 w 472572"/>
              <a:gd name="connsiteY16" fmla="*/ 190829 h 335351"/>
              <a:gd name="connsiteX17" fmla="*/ 52534 w 472572"/>
              <a:gd name="connsiteY17" fmla="*/ 162327 h 335351"/>
              <a:gd name="connsiteX18" fmla="*/ 236285 w 472572"/>
              <a:gd name="connsiteY18" fmla="*/ 72334 h 335351"/>
              <a:gd name="connsiteX19" fmla="*/ 236286 w 472572"/>
              <a:gd name="connsiteY19" fmla="*/ 0 h 335351"/>
              <a:gd name="connsiteX20" fmla="*/ 472572 w 472572"/>
              <a:gd name="connsiteY20" fmla="*/ 112859 h 335351"/>
              <a:gd name="connsiteX21" fmla="*/ 443240 w 472572"/>
              <a:gd name="connsiteY21" fmla="*/ 140479 h 335351"/>
              <a:gd name="connsiteX22" fmla="*/ 236286 w 472572"/>
              <a:gd name="connsiteY22" fmla="*/ 40387 h 335351"/>
              <a:gd name="connsiteX23" fmla="*/ 29332 w 472572"/>
              <a:gd name="connsiteY23" fmla="*/ 140479 h 335351"/>
              <a:gd name="connsiteX24" fmla="*/ 0 w 472572"/>
              <a:gd name="connsiteY24" fmla="*/ 112859 h 335351"/>
              <a:gd name="connsiteX25" fmla="*/ 236286 w 472572"/>
              <a:gd name="connsiteY25" fmla="*/ 0 h 33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72572" h="335351">
                <a:moveTo>
                  <a:pt x="236286" y="238384"/>
                </a:moveTo>
                <a:cubicBezTo>
                  <a:pt x="263564" y="238384"/>
                  <a:pt x="287156" y="254165"/>
                  <a:pt x="297849" y="277381"/>
                </a:cubicBezTo>
                <a:lnTo>
                  <a:pt x="236286" y="335351"/>
                </a:lnTo>
                <a:lnTo>
                  <a:pt x="174722" y="277381"/>
                </a:lnTo>
                <a:cubicBezTo>
                  <a:pt x="185416" y="254165"/>
                  <a:pt x="209008" y="238384"/>
                  <a:pt x="236286" y="238384"/>
                </a:cubicBezTo>
                <a:close/>
                <a:moveTo>
                  <a:pt x="236286" y="153779"/>
                </a:moveTo>
                <a:cubicBezTo>
                  <a:pt x="287723" y="153779"/>
                  <a:pt x="333263" y="179027"/>
                  <a:pt x="360886" y="218025"/>
                </a:cubicBezTo>
                <a:lnTo>
                  <a:pt x="331907" y="245311"/>
                </a:lnTo>
                <a:cubicBezTo>
                  <a:pt x="311651" y="213977"/>
                  <a:pt x="276380" y="193327"/>
                  <a:pt x="236286" y="193327"/>
                </a:cubicBezTo>
                <a:cubicBezTo>
                  <a:pt x="196191" y="193327"/>
                  <a:pt x="160920" y="213977"/>
                  <a:pt x="140664" y="245311"/>
                </a:cubicBezTo>
                <a:lnTo>
                  <a:pt x="111686" y="218025"/>
                </a:lnTo>
                <a:cubicBezTo>
                  <a:pt x="139308" y="179027"/>
                  <a:pt x="184848" y="153779"/>
                  <a:pt x="236286" y="153779"/>
                </a:cubicBezTo>
                <a:close/>
                <a:moveTo>
                  <a:pt x="236285" y="72334"/>
                </a:moveTo>
                <a:cubicBezTo>
                  <a:pt x="311099" y="72334"/>
                  <a:pt x="377756" y="107256"/>
                  <a:pt x="420037" y="162327"/>
                </a:cubicBezTo>
                <a:lnTo>
                  <a:pt x="389766" y="190830"/>
                </a:lnTo>
                <a:cubicBezTo>
                  <a:pt x="354994" y="143968"/>
                  <a:pt x="299138" y="114013"/>
                  <a:pt x="236285" y="114013"/>
                </a:cubicBezTo>
                <a:cubicBezTo>
                  <a:pt x="173433" y="114013"/>
                  <a:pt x="117576" y="143967"/>
                  <a:pt x="82804" y="190829"/>
                </a:cubicBezTo>
                <a:lnTo>
                  <a:pt x="52534" y="162327"/>
                </a:lnTo>
                <a:cubicBezTo>
                  <a:pt x="94815" y="107256"/>
                  <a:pt x="161472" y="72334"/>
                  <a:pt x="236285" y="72334"/>
                </a:cubicBezTo>
                <a:close/>
                <a:moveTo>
                  <a:pt x="236286" y="0"/>
                </a:moveTo>
                <a:cubicBezTo>
                  <a:pt x="331854" y="0"/>
                  <a:pt x="417244" y="43584"/>
                  <a:pt x="472572" y="112859"/>
                </a:cubicBezTo>
                <a:lnTo>
                  <a:pt x="443240" y="140479"/>
                </a:lnTo>
                <a:cubicBezTo>
                  <a:pt x="395198" y="79129"/>
                  <a:pt x="320266" y="40387"/>
                  <a:pt x="236286" y="40387"/>
                </a:cubicBezTo>
                <a:cubicBezTo>
                  <a:pt x="152305" y="40387"/>
                  <a:pt x="77373" y="79129"/>
                  <a:pt x="29332" y="140479"/>
                </a:cubicBezTo>
                <a:lnTo>
                  <a:pt x="0" y="112859"/>
                </a:lnTo>
                <a:cubicBezTo>
                  <a:pt x="55328" y="43584"/>
                  <a:pt x="140717" y="0"/>
                  <a:pt x="23628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rgbClr val="FFFFFF"/>
              </a:solidFill>
              <a:latin typeface="Calibri" panose="020F0502020204030204"/>
              <a:ea typeface="等线" panose="02010600030101010101" pitchFamily="2" charset="-122"/>
            </a:endParaRPr>
          </a:p>
        </p:txBody>
      </p:sp>
      <p:sp>
        <p:nvSpPr>
          <p:cNvPr id="153" name="KSO_Shape"/>
          <p:cNvSpPr/>
          <p:nvPr/>
        </p:nvSpPr>
        <p:spPr>
          <a:xfrm rot="13423629">
            <a:off x="5110345" y="4852948"/>
            <a:ext cx="254143" cy="192808"/>
          </a:xfrm>
          <a:custGeom>
            <a:avLst/>
            <a:gdLst>
              <a:gd name="connsiteX0" fmla="*/ 236286 w 472572"/>
              <a:gd name="connsiteY0" fmla="*/ 238384 h 335351"/>
              <a:gd name="connsiteX1" fmla="*/ 297849 w 472572"/>
              <a:gd name="connsiteY1" fmla="*/ 277381 h 335351"/>
              <a:gd name="connsiteX2" fmla="*/ 236286 w 472572"/>
              <a:gd name="connsiteY2" fmla="*/ 335351 h 335351"/>
              <a:gd name="connsiteX3" fmla="*/ 174722 w 472572"/>
              <a:gd name="connsiteY3" fmla="*/ 277381 h 335351"/>
              <a:gd name="connsiteX4" fmla="*/ 236286 w 472572"/>
              <a:gd name="connsiteY4" fmla="*/ 238384 h 335351"/>
              <a:gd name="connsiteX5" fmla="*/ 236286 w 472572"/>
              <a:gd name="connsiteY5" fmla="*/ 153779 h 335351"/>
              <a:gd name="connsiteX6" fmla="*/ 360886 w 472572"/>
              <a:gd name="connsiteY6" fmla="*/ 218025 h 335351"/>
              <a:gd name="connsiteX7" fmla="*/ 331907 w 472572"/>
              <a:gd name="connsiteY7" fmla="*/ 245311 h 335351"/>
              <a:gd name="connsiteX8" fmla="*/ 236286 w 472572"/>
              <a:gd name="connsiteY8" fmla="*/ 193327 h 335351"/>
              <a:gd name="connsiteX9" fmla="*/ 140664 w 472572"/>
              <a:gd name="connsiteY9" fmla="*/ 245311 h 335351"/>
              <a:gd name="connsiteX10" fmla="*/ 111686 w 472572"/>
              <a:gd name="connsiteY10" fmla="*/ 218025 h 335351"/>
              <a:gd name="connsiteX11" fmla="*/ 236286 w 472572"/>
              <a:gd name="connsiteY11" fmla="*/ 153779 h 335351"/>
              <a:gd name="connsiteX12" fmla="*/ 236285 w 472572"/>
              <a:gd name="connsiteY12" fmla="*/ 72334 h 335351"/>
              <a:gd name="connsiteX13" fmla="*/ 420037 w 472572"/>
              <a:gd name="connsiteY13" fmla="*/ 162327 h 335351"/>
              <a:gd name="connsiteX14" fmla="*/ 389766 w 472572"/>
              <a:gd name="connsiteY14" fmla="*/ 190830 h 335351"/>
              <a:gd name="connsiteX15" fmla="*/ 236285 w 472572"/>
              <a:gd name="connsiteY15" fmla="*/ 114013 h 335351"/>
              <a:gd name="connsiteX16" fmla="*/ 82804 w 472572"/>
              <a:gd name="connsiteY16" fmla="*/ 190829 h 335351"/>
              <a:gd name="connsiteX17" fmla="*/ 52534 w 472572"/>
              <a:gd name="connsiteY17" fmla="*/ 162327 h 335351"/>
              <a:gd name="connsiteX18" fmla="*/ 236285 w 472572"/>
              <a:gd name="connsiteY18" fmla="*/ 72334 h 335351"/>
              <a:gd name="connsiteX19" fmla="*/ 236286 w 472572"/>
              <a:gd name="connsiteY19" fmla="*/ 0 h 335351"/>
              <a:gd name="connsiteX20" fmla="*/ 472572 w 472572"/>
              <a:gd name="connsiteY20" fmla="*/ 112859 h 335351"/>
              <a:gd name="connsiteX21" fmla="*/ 443240 w 472572"/>
              <a:gd name="connsiteY21" fmla="*/ 140479 h 335351"/>
              <a:gd name="connsiteX22" fmla="*/ 236286 w 472572"/>
              <a:gd name="connsiteY22" fmla="*/ 40387 h 335351"/>
              <a:gd name="connsiteX23" fmla="*/ 29332 w 472572"/>
              <a:gd name="connsiteY23" fmla="*/ 140479 h 335351"/>
              <a:gd name="connsiteX24" fmla="*/ 0 w 472572"/>
              <a:gd name="connsiteY24" fmla="*/ 112859 h 335351"/>
              <a:gd name="connsiteX25" fmla="*/ 236286 w 472572"/>
              <a:gd name="connsiteY25" fmla="*/ 0 h 33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72572" h="335351">
                <a:moveTo>
                  <a:pt x="236286" y="238384"/>
                </a:moveTo>
                <a:cubicBezTo>
                  <a:pt x="263564" y="238384"/>
                  <a:pt x="287156" y="254165"/>
                  <a:pt x="297849" y="277381"/>
                </a:cubicBezTo>
                <a:lnTo>
                  <a:pt x="236286" y="335351"/>
                </a:lnTo>
                <a:lnTo>
                  <a:pt x="174722" y="277381"/>
                </a:lnTo>
                <a:cubicBezTo>
                  <a:pt x="185416" y="254165"/>
                  <a:pt x="209008" y="238384"/>
                  <a:pt x="236286" y="238384"/>
                </a:cubicBezTo>
                <a:close/>
                <a:moveTo>
                  <a:pt x="236286" y="153779"/>
                </a:moveTo>
                <a:cubicBezTo>
                  <a:pt x="287723" y="153779"/>
                  <a:pt x="333263" y="179027"/>
                  <a:pt x="360886" y="218025"/>
                </a:cubicBezTo>
                <a:lnTo>
                  <a:pt x="331907" y="245311"/>
                </a:lnTo>
                <a:cubicBezTo>
                  <a:pt x="311651" y="213977"/>
                  <a:pt x="276380" y="193327"/>
                  <a:pt x="236286" y="193327"/>
                </a:cubicBezTo>
                <a:cubicBezTo>
                  <a:pt x="196191" y="193327"/>
                  <a:pt x="160920" y="213977"/>
                  <a:pt x="140664" y="245311"/>
                </a:cubicBezTo>
                <a:lnTo>
                  <a:pt x="111686" y="218025"/>
                </a:lnTo>
                <a:cubicBezTo>
                  <a:pt x="139308" y="179027"/>
                  <a:pt x="184848" y="153779"/>
                  <a:pt x="236286" y="153779"/>
                </a:cubicBezTo>
                <a:close/>
                <a:moveTo>
                  <a:pt x="236285" y="72334"/>
                </a:moveTo>
                <a:cubicBezTo>
                  <a:pt x="311099" y="72334"/>
                  <a:pt x="377756" y="107256"/>
                  <a:pt x="420037" y="162327"/>
                </a:cubicBezTo>
                <a:lnTo>
                  <a:pt x="389766" y="190830"/>
                </a:lnTo>
                <a:cubicBezTo>
                  <a:pt x="354994" y="143968"/>
                  <a:pt x="299138" y="114013"/>
                  <a:pt x="236285" y="114013"/>
                </a:cubicBezTo>
                <a:cubicBezTo>
                  <a:pt x="173433" y="114013"/>
                  <a:pt x="117576" y="143967"/>
                  <a:pt x="82804" y="190829"/>
                </a:cubicBezTo>
                <a:lnTo>
                  <a:pt x="52534" y="162327"/>
                </a:lnTo>
                <a:cubicBezTo>
                  <a:pt x="94815" y="107256"/>
                  <a:pt x="161472" y="72334"/>
                  <a:pt x="236285" y="72334"/>
                </a:cubicBezTo>
                <a:close/>
                <a:moveTo>
                  <a:pt x="236286" y="0"/>
                </a:moveTo>
                <a:cubicBezTo>
                  <a:pt x="331854" y="0"/>
                  <a:pt x="417244" y="43584"/>
                  <a:pt x="472572" y="112859"/>
                </a:cubicBezTo>
                <a:lnTo>
                  <a:pt x="443240" y="140479"/>
                </a:lnTo>
                <a:cubicBezTo>
                  <a:pt x="395198" y="79129"/>
                  <a:pt x="320266" y="40387"/>
                  <a:pt x="236286" y="40387"/>
                </a:cubicBezTo>
                <a:cubicBezTo>
                  <a:pt x="152305" y="40387"/>
                  <a:pt x="77373" y="79129"/>
                  <a:pt x="29332" y="140479"/>
                </a:cubicBezTo>
                <a:lnTo>
                  <a:pt x="0" y="112859"/>
                </a:lnTo>
                <a:cubicBezTo>
                  <a:pt x="55328" y="43584"/>
                  <a:pt x="140717" y="0"/>
                  <a:pt x="23628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rgbClr val="FFFFFF"/>
              </a:solidFill>
              <a:latin typeface="Calibri" panose="020F0502020204030204"/>
              <a:ea typeface="等线" panose="02010600030101010101" pitchFamily="2" charset="-122"/>
            </a:endParaRPr>
          </a:p>
        </p:txBody>
      </p:sp>
      <p:sp>
        <p:nvSpPr>
          <p:cNvPr id="154" name="KSO_Shape"/>
          <p:cNvSpPr/>
          <p:nvPr/>
        </p:nvSpPr>
        <p:spPr>
          <a:xfrm rot="7832913">
            <a:off x="5826386" y="4854675"/>
            <a:ext cx="254143" cy="192808"/>
          </a:xfrm>
          <a:custGeom>
            <a:avLst/>
            <a:gdLst>
              <a:gd name="connsiteX0" fmla="*/ 236286 w 472572"/>
              <a:gd name="connsiteY0" fmla="*/ 238384 h 335351"/>
              <a:gd name="connsiteX1" fmla="*/ 297849 w 472572"/>
              <a:gd name="connsiteY1" fmla="*/ 277381 h 335351"/>
              <a:gd name="connsiteX2" fmla="*/ 236286 w 472572"/>
              <a:gd name="connsiteY2" fmla="*/ 335351 h 335351"/>
              <a:gd name="connsiteX3" fmla="*/ 174722 w 472572"/>
              <a:gd name="connsiteY3" fmla="*/ 277381 h 335351"/>
              <a:gd name="connsiteX4" fmla="*/ 236286 w 472572"/>
              <a:gd name="connsiteY4" fmla="*/ 238384 h 335351"/>
              <a:gd name="connsiteX5" fmla="*/ 236286 w 472572"/>
              <a:gd name="connsiteY5" fmla="*/ 153779 h 335351"/>
              <a:gd name="connsiteX6" fmla="*/ 360886 w 472572"/>
              <a:gd name="connsiteY6" fmla="*/ 218025 h 335351"/>
              <a:gd name="connsiteX7" fmla="*/ 331907 w 472572"/>
              <a:gd name="connsiteY7" fmla="*/ 245311 h 335351"/>
              <a:gd name="connsiteX8" fmla="*/ 236286 w 472572"/>
              <a:gd name="connsiteY8" fmla="*/ 193327 h 335351"/>
              <a:gd name="connsiteX9" fmla="*/ 140664 w 472572"/>
              <a:gd name="connsiteY9" fmla="*/ 245311 h 335351"/>
              <a:gd name="connsiteX10" fmla="*/ 111686 w 472572"/>
              <a:gd name="connsiteY10" fmla="*/ 218025 h 335351"/>
              <a:gd name="connsiteX11" fmla="*/ 236286 w 472572"/>
              <a:gd name="connsiteY11" fmla="*/ 153779 h 335351"/>
              <a:gd name="connsiteX12" fmla="*/ 236285 w 472572"/>
              <a:gd name="connsiteY12" fmla="*/ 72334 h 335351"/>
              <a:gd name="connsiteX13" fmla="*/ 420037 w 472572"/>
              <a:gd name="connsiteY13" fmla="*/ 162327 h 335351"/>
              <a:gd name="connsiteX14" fmla="*/ 389766 w 472572"/>
              <a:gd name="connsiteY14" fmla="*/ 190830 h 335351"/>
              <a:gd name="connsiteX15" fmla="*/ 236285 w 472572"/>
              <a:gd name="connsiteY15" fmla="*/ 114013 h 335351"/>
              <a:gd name="connsiteX16" fmla="*/ 82804 w 472572"/>
              <a:gd name="connsiteY16" fmla="*/ 190829 h 335351"/>
              <a:gd name="connsiteX17" fmla="*/ 52534 w 472572"/>
              <a:gd name="connsiteY17" fmla="*/ 162327 h 335351"/>
              <a:gd name="connsiteX18" fmla="*/ 236285 w 472572"/>
              <a:gd name="connsiteY18" fmla="*/ 72334 h 335351"/>
              <a:gd name="connsiteX19" fmla="*/ 236286 w 472572"/>
              <a:gd name="connsiteY19" fmla="*/ 0 h 335351"/>
              <a:gd name="connsiteX20" fmla="*/ 472572 w 472572"/>
              <a:gd name="connsiteY20" fmla="*/ 112859 h 335351"/>
              <a:gd name="connsiteX21" fmla="*/ 443240 w 472572"/>
              <a:gd name="connsiteY21" fmla="*/ 140479 h 335351"/>
              <a:gd name="connsiteX22" fmla="*/ 236286 w 472572"/>
              <a:gd name="connsiteY22" fmla="*/ 40387 h 335351"/>
              <a:gd name="connsiteX23" fmla="*/ 29332 w 472572"/>
              <a:gd name="connsiteY23" fmla="*/ 140479 h 335351"/>
              <a:gd name="connsiteX24" fmla="*/ 0 w 472572"/>
              <a:gd name="connsiteY24" fmla="*/ 112859 h 335351"/>
              <a:gd name="connsiteX25" fmla="*/ 236286 w 472572"/>
              <a:gd name="connsiteY25" fmla="*/ 0 h 33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72572" h="335351">
                <a:moveTo>
                  <a:pt x="236286" y="238384"/>
                </a:moveTo>
                <a:cubicBezTo>
                  <a:pt x="263564" y="238384"/>
                  <a:pt x="287156" y="254165"/>
                  <a:pt x="297849" y="277381"/>
                </a:cubicBezTo>
                <a:lnTo>
                  <a:pt x="236286" y="335351"/>
                </a:lnTo>
                <a:lnTo>
                  <a:pt x="174722" y="277381"/>
                </a:lnTo>
                <a:cubicBezTo>
                  <a:pt x="185416" y="254165"/>
                  <a:pt x="209008" y="238384"/>
                  <a:pt x="236286" y="238384"/>
                </a:cubicBezTo>
                <a:close/>
                <a:moveTo>
                  <a:pt x="236286" y="153779"/>
                </a:moveTo>
                <a:cubicBezTo>
                  <a:pt x="287723" y="153779"/>
                  <a:pt x="333263" y="179027"/>
                  <a:pt x="360886" y="218025"/>
                </a:cubicBezTo>
                <a:lnTo>
                  <a:pt x="331907" y="245311"/>
                </a:lnTo>
                <a:cubicBezTo>
                  <a:pt x="311651" y="213977"/>
                  <a:pt x="276380" y="193327"/>
                  <a:pt x="236286" y="193327"/>
                </a:cubicBezTo>
                <a:cubicBezTo>
                  <a:pt x="196191" y="193327"/>
                  <a:pt x="160920" y="213977"/>
                  <a:pt x="140664" y="245311"/>
                </a:cubicBezTo>
                <a:lnTo>
                  <a:pt x="111686" y="218025"/>
                </a:lnTo>
                <a:cubicBezTo>
                  <a:pt x="139308" y="179027"/>
                  <a:pt x="184848" y="153779"/>
                  <a:pt x="236286" y="153779"/>
                </a:cubicBezTo>
                <a:close/>
                <a:moveTo>
                  <a:pt x="236285" y="72334"/>
                </a:moveTo>
                <a:cubicBezTo>
                  <a:pt x="311099" y="72334"/>
                  <a:pt x="377756" y="107256"/>
                  <a:pt x="420037" y="162327"/>
                </a:cubicBezTo>
                <a:lnTo>
                  <a:pt x="389766" y="190830"/>
                </a:lnTo>
                <a:cubicBezTo>
                  <a:pt x="354994" y="143968"/>
                  <a:pt x="299138" y="114013"/>
                  <a:pt x="236285" y="114013"/>
                </a:cubicBezTo>
                <a:cubicBezTo>
                  <a:pt x="173433" y="114013"/>
                  <a:pt x="117576" y="143967"/>
                  <a:pt x="82804" y="190829"/>
                </a:cubicBezTo>
                <a:lnTo>
                  <a:pt x="52534" y="162327"/>
                </a:lnTo>
                <a:cubicBezTo>
                  <a:pt x="94815" y="107256"/>
                  <a:pt x="161472" y="72334"/>
                  <a:pt x="236285" y="72334"/>
                </a:cubicBezTo>
                <a:close/>
                <a:moveTo>
                  <a:pt x="236286" y="0"/>
                </a:moveTo>
                <a:cubicBezTo>
                  <a:pt x="331854" y="0"/>
                  <a:pt x="417244" y="43584"/>
                  <a:pt x="472572" y="112859"/>
                </a:cubicBezTo>
                <a:lnTo>
                  <a:pt x="443240" y="140479"/>
                </a:lnTo>
                <a:cubicBezTo>
                  <a:pt x="395198" y="79129"/>
                  <a:pt x="320266" y="40387"/>
                  <a:pt x="236286" y="40387"/>
                </a:cubicBezTo>
                <a:cubicBezTo>
                  <a:pt x="152305" y="40387"/>
                  <a:pt x="77373" y="79129"/>
                  <a:pt x="29332" y="140479"/>
                </a:cubicBezTo>
                <a:lnTo>
                  <a:pt x="0" y="112859"/>
                </a:lnTo>
                <a:cubicBezTo>
                  <a:pt x="55328" y="43584"/>
                  <a:pt x="140717" y="0"/>
                  <a:pt x="23628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rgbClr val="FFFFFF"/>
              </a:solidFill>
              <a:latin typeface="Calibri" panose="020F0502020204030204"/>
              <a:ea typeface="等线" panose="02010600030101010101" pitchFamily="2" charset="-122"/>
            </a:endParaRPr>
          </a:p>
        </p:txBody>
      </p:sp>
      <p:sp>
        <p:nvSpPr>
          <p:cNvPr id="155" name="KSO_Shape"/>
          <p:cNvSpPr/>
          <p:nvPr/>
        </p:nvSpPr>
        <p:spPr>
          <a:xfrm rot="10800000">
            <a:off x="7407146" y="4933668"/>
            <a:ext cx="254143" cy="192808"/>
          </a:xfrm>
          <a:custGeom>
            <a:avLst/>
            <a:gdLst>
              <a:gd name="connsiteX0" fmla="*/ 236286 w 472572"/>
              <a:gd name="connsiteY0" fmla="*/ 238384 h 335351"/>
              <a:gd name="connsiteX1" fmla="*/ 297849 w 472572"/>
              <a:gd name="connsiteY1" fmla="*/ 277381 h 335351"/>
              <a:gd name="connsiteX2" fmla="*/ 236286 w 472572"/>
              <a:gd name="connsiteY2" fmla="*/ 335351 h 335351"/>
              <a:gd name="connsiteX3" fmla="*/ 174722 w 472572"/>
              <a:gd name="connsiteY3" fmla="*/ 277381 h 335351"/>
              <a:gd name="connsiteX4" fmla="*/ 236286 w 472572"/>
              <a:gd name="connsiteY4" fmla="*/ 238384 h 335351"/>
              <a:gd name="connsiteX5" fmla="*/ 236286 w 472572"/>
              <a:gd name="connsiteY5" fmla="*/ 153779 h 335351"/>
              <a:gd name="connsiteX6" fmla="*/ 360886 w 472572"/>
              <a:gd name="connsiteY6" fmla="*/ 218025 h 335351"/>
              <a:gd name="connsiteX7" fmla="*/ 331907 w 472572"/>
              <a:gd name="connsiteY7" fmla="*/ 245311 h 335351"/>
              <a:gd name="connsiteX8" fmla="*/ 236286 w 472572"/>
              <a:gd name="connsiteY8" fmla="*/ 193327 h 335351"/>
              <a:gd name="connsiteX9" fmla="*/ 140664 w 472572"/>
              <a:gd name="connsiteY9" fmla="*/ 245311 h 335351"/>
              <a:gd name="connsiteX10" fmla="*/ 111686 w 472572"/>
              <a:gd name="connsiteY10" fmla="*/ 218025 h 335351"/>
              <a:gd name="connsiteX11" fmla="*/ 236286 w 472572"/>
              <a:gd name="connsiteY11" fmla="*/ 153779 h 335351"/>
              <a:gd name="connsiteX12" fmla="*/ 236285 w 472572"/>
              <a:gd name="connsiteY12" fmla="*/ 72334 h 335351"/>
              <a:gd name="connsiteX13" fmla="*/ 420037 w 472572"/>
              <a:gd name="connsiteY13" fmla="*/ 162327 h 335351"/>
              <a:gd name="connsiteX14" fmla="*/ 389766 w 472572"/>
              <a:gd name="connsiteY14" fmla="*/ 190830 h 335351"/>
              <a:gd name="connsiteX15" fmla="*/ 236285 w 472572"/>
              <a:gd name="connsiteY15" fmla="*/ 114013 h 335351"/>
              <a:gd name="connsiteX16" fmla="*/ 82804 w 472572"/>
              <a:gd name="connsiteY16" fmla="*/ 190829 h 335351"/>
              <a:gd name="connsiteX17" fmla="*/ 52534 w 472572"/>
              <a:gd name="connsiteY17" fmla="*/ 162327 h 335351"/>
              <a:gd name="connsiteX18" fmla="*/ 236285 w 472572"/>
              <a:gd name="connsiteY18" fmla="*/ 72334 h 335351"/>
              <a:gd name="connsiteX19" fmla="*/ 236286 w 472572"/>
              <a:gd name="connsiteY19" fmla="*/ 0 h 335351"/>
              <a:gd name="connsiteX20" fmla="*/ 472572 w 472572"/>
              <a:gd name="connsiteY20" fmla="*/ 112859 h 335351"/>
              <a:gd name="connsiteX21" fmla="*/ 443240 w 472572"/>
              <a:gd name="connsiteY21" fmla="*/ 140479 h 335351"/>
              <a:gd name="connsiteX22" fmla="*/ 236286 w 472572"/>
              <a:gd name="connsiteY22" fmla="*/ 40387 h 335351"/>
              <a:gd name="connsiteX23" fmla="*/ 29332 w 472572"/>
              <a:gd name="connsiteY23" fmla="*/ 140479 h 335351"/>
              <a:gd name="connsiteX24" fmla="*/ 0 w 472572"/>
              <a:gd name="connsiteY24" fmla="*/ 112859 h 335351"/>
              <a:gd name="connsiteX25" fmla="*/ 236286 w 472572"/>
              <a:gd name="connsiteY25" fmla="*/ 0 h 33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72572" h="335351">
                <a:moveTo>
                  <a:pt x="236286" y="238384"/>
                </a:moveTo>
                <a:cubicBezTo>
                  <a:pt x="263564" y="238384"/>
                  <a:pt x="287156" y="254165"/>
                  <a:pt x="297849" y="277381"/>
                </a:cubicBezTo>
                <a:lnTo>
                  <a:pt x="236286" y="335351"/>
                </a:lnTo>
                <a:lnTo>
                  <a:pt x="174722" y="277381"/>
                </a:lnTo>
                <a:cubicBezTo>
                  <a:pt x="185416" y="254165"/>
                  <a:pt x="209008" y="238384"/>
                  <a:pt x="236286" y="238384"/>
                </a:cubicBezTo>
                <a:close/>
                <a:moveTo>
                  <a:pt x="236286" y="153779"/>
                </a:moveTo>
                <a:cubicBezTo>
                  <a:pt x="287723" y="153779"/>
                  <a:pt x="333263" y="179027"/>
                  <a:pt x="360886" y="218025"/>
                </a:cubicBezTo>
                <a:lnTo>
                  <a:pt x="331907" y="245311"/>
                </a:lnTo>
                <a:cubicBezTo>
                  <a:pt x="311651" y="213977"/>
                  <a:pt x="276380" y="193327"/>
                  <a:pt x="236286" y="193327"/>
                </a:cubicBezTo>
                <a:cubicBezTo>
                  <a:pt x="196191" y="193327"/>
                  <a:pt x="160920" y="213977"/>
                  <a:pt x="140664" y="245311"/>
                </a:cubicBezTo>
                <a:lnTo>
                  <a:pt x="111686" y="218025"/>
                </a:lnTo>
                <a:cubicBezTo>
                  <a:pt x="139308" y="179027"/>
                  <a:pt x="184848" y="153779"/>
                  <a:pt x="236286" y="153779"/>
                </a:cubicBezTo>
                <a:close/>
                <a:moveTo>
                  <a:pt x="236285" y="72334"/>
                </a:moveTo>
                <a:cubicBezTo>
                  <a:pt x="311099" y="72334"/>
                  <a:pt x="377756" y="107256"/>
                  <a:pt x="420037" y="162327"/>
                </a:cubicBezTo>
                <a:lnTo>
                  <a:pt x="389766" y="190830"/>
                </a:lnTo>
                <a:cubicBezTo>
                  <a:pt x="354994" y="143968"/>
                  <a:pt x="299138" y="114013"/>
                  <a:pt x="236285" y="114013"/>
                </a:cubicBezTo>
                <a:cubicBezTo>
                  <a:pt x="173433" y="114013"/>
                  <a:pt x="117576" y="143967"/>
                  <a:pt x="82804" y="190829"/>
                </a:cubicBezTo>
                <a:lnTo>
                  <a:pt x="52534" y="162327"/>
                </a:lnTo>
                <a:cubicBezTo>
                  <a:pt x="94815" y="107256"/>
                  <a:pt x="161472" y="72334"/>
                  <a:pt x="236285" y="72334"/>
                </a:cubicBezTo>
                <a:close/>
                <a:moveTo>
                  <a:pt x="236286" y="0"/>
                </a:moveTo>
                <a:cubicBezTo>
                  <a:pt x="331854" y="0"/>
                  <a:pt x="417244" y="43584"/>
                  <a:pt x="472572" y="112859"/>
                </a:cubicBezTo>
                <a:lnTo>
                  <a:pt x="443240" y="140479"/>
                </a:lnTo>
                <a:cubicBezTo>
                  <a:pt x="395198" y="79129"/>
                  <a:pt x="320266" y="40387"/>
                  <a:pt x="236286" y="40387"/>
                </a:cubicBezTo>
                <a:cubicBezTo>
                  <a:pt x="152305" y="40387"/>
                  <a:pt x="77373" y="79129"/>
                  <a:pt x="29332" y="140479"/>
                </a:cubicBezTo>
                <a:lnTo>
                  <a:pt x="0" y="112859"/>
                </a:lnTo>
                <a:cubicBezTo>
                  <a:pt x="55328" y="43584"/>
                  <a:pt x="140717" y="0"/>
                  <a:pt x="23628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rgbClr val="FFFFFF"/>
              </a:solidFill>
              <a:latin typeface="Calibri" panose="020F0502020204030204"/>
              <a:ea typeface="等线" panose="02010600030101010101" pitchFamily="2" charset="-122"/>
            </a:endParaRPr>
          </a:p>
        </p:txBody>
      </p:sp>
      <p:sp>
        <p:nvSpPr>
          <p:cNvPr id="156" name="KSO_Shape"/>
          <p:cNvSpPr/>
          <p:nvPr/>
        </p:nvSpPr>
        <p:spPr>
          <a:xfrm rot="13423629">
            <a:off x="7046671" y="4852948"/>
            <a:ext cx="254143" cy="192808"/>
          </a:xfrm>
          <a:custGeom>
            <a:avLst/>
            <a:gdLst>
              <a:gd name="connsiteX0" fmla="*/ 236286 w 472572"/>
              <a:gd name="connsiteY0" fmla="*/ 238384 h 335351"/>
              <a:gd name="connsiteX1" fmla="*/ 297849 w 472572"/>
              <a:gd name="connsiteY1" fmla="*/ 277381 h 335351"/>
              <a:gd name="connsiteX2" fmla="*/ 236286 w 472572"/>
              <a:gd name="connsiteY2" fmla="*/ 335351 h 335351"/>
              <a:gd name="connsiteX3" fmla="*/ 174722 w 472572"/>
              <a:gd name="connsiteY3" fmla="*/ 277381 h 335351"/>
              <a:gd name="connsiteX4" fmla="*/ 236286 w 472572"/>
              <a:gd name="connsiteY4" fmla="*/ 238384 h 335351"/>
              <a:gd name="connsiteX5" fmla="*/ 236286 w 472572"/>
              <a:gd name="connsiteY5" fmla="*/ 153779 h 335351"/>
              <a:gd name="connsiteX6" fmla="*/ 360886 w 472572"/>
              <a:gd name="connsiteY6" fmla="*/ 218025 h 335351"/>
              <a:gd name="connsiteX7" fmla="*/ 331907 w 472572"/>
              <a:gd name="connsiteY7" fmla="*/ 245311 h 335351"/>
              <a:gd name="connsiteX8" fmla="*/ 236286 w 472572"/>
              <a:gd name="connsiteY8" fmla="*/ 193327 h 335351"/>
              <a:gd name="connsiteX9" fmla="*/ 140664 w 472572"/>
              <a:gd name="connsiteY9" fmla="*/ 245311 h 335351"/>
              <a:gd name="connsiteX10" fmla="*/ 111686 w 472572"/>
              <a:gd name="connsiteY10" fmla="*/ 218025 h 335351"/>
              <a:gd name="connsiteX11" fmla="*/ 236286 w 472572"/>
              <a:gd name="connsiteY11" fmla="*/ 153779 h 335351"/>
              <a:gd name="connsiteX12" fmla="*/ 236285 w 472572"/>
              <a:gd name="connsiteY12" fmla="*/ 72334 h 335351"/>
              <a:gd name="connsiteX13" fmla="*/ 420037 w 472572"/>
              <a:gd name="connsiteY13" fmla="*/ 162327 h 335351"/>
              <a:gd name="connsiteX14" fmla="*/ 389766 w 472572"/>
              <a:gd name="connsiteY14" fmla="*/ 190830 h 335351"/>
              <a:gd name="connsiteX15" fmla="*/ 236285 w 472572"/>
              <a:gd name="connsiteY15" fmla="*/ 114013 h 335351"/>
              <a:gd name="connsiteX16" fmla="*/ 82804 w 472572"/>
              <a:gd name="connsiteY16" fmla="*/ 190829 h 335351"/>
              <a:gd name="connsiteX17" fmla="*/ 52534 w 472572"/>
              <a:gd name="connsiteY17" fmla="*/ 162327 h 335351"/>
              <a:gd name="connsiteX18" fmla="*/ 236285 w 472572"/>
              <a:gd name="connsiteY18" fmla="*/ 72334 h 335351"/>
              <a:gd name="connsiteX19" fmla="*/ 236286 w 472572"/>
              <a:gd name="connsiteY19" fmla="*/ 0 h 335351"/>
              <a:gd name="connsiteX20" fmla="*/ 472572 w 472572"/>
              <a:gd name="connsiteY20" fmla="*/ 112859 h 335351"/>
              <a:gd name="connsiteX21" fmla="*/ 443240 w 472572"/>
              <a:gd name="connsiteY21" fmla="*/ 140479 h 335351"/>
              <a:gd name="connsiteX22" fmla="*/ 236286 w 472572"/>
              <a:gd name="connsiteY22" fmla="*/ 40387 h 335351"/>
              <a:gd name="connsiteX23" fmla="*/ 29332 w 472572"/>
              <a:gd name="connsiteY23" fmla="*/ 140479 h 335351"/>
              <a:gd name="connsiteX24" fmla="*/ 0 w 472572"/>
              <a:gd name="connsiteY24" fmla="*/ 112859 h 335351"/>
              <a:gd name="connsiteX25" fmla="*/ 236286 w 472572"/>
              <a:gd name="connsiteY25" fmla="*/ 0 h 33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72572" h="335351">
                <a:moveTo>
                  <a:pt x="236286" y="238384"/>
                </a:moveTo>
                <a:cubicBezTo>
                  <a:pt x="263564" y="238384"/>
                  <a:pt x="287156" y="254165"/>
                  <a:pt x="297849" y="277381"/>
                </a:cubicBezTo>
                <a:lnTo>
                  <a:pt x="236286" y="335351"/>
                </a:lnTo>
                <a:lnTo>
                  <a:pt x="174722" y="277381"/>
                </a:lnTo>
                <a:cubicBezTo>
                  <a:pt x="185416" y="254165"/>
                  <a:pt x="209008" y="238384"/>
                  <a:pt x="236286" y="238384"/>
                </a:cubicBezTo>
                <a:close/>
                <a:moveTo>
                  <a:pt x="236286" y="153779"/>
                </a:moveTo>
                <a:cubicBezTo>
                  <a:pt x="287723" y="153779"/>
                  <a:pt x="333263" y="179027"/>
                  <a:pt x="360886" y="218025"/>
                </a:cubicBezTo>
                <a:lnTo>
                  <a:pt x="331907" y="245311"/>
                </a:lnTo>
                <a:cubicBezTo>
                  <a:pt x="311651" y="213977"/>
                  <a:pt x="276380" y="193327"/>
                  <a:pt x="236286" y="193327"/>
                </a:cubicBezTo>
                <a:cubicBezTo>
                  <a:pt x="196191" y="193327"/>
                  <a:pt x="160920" y="213977"/>
                  <a:pt x="140664" y="245311"/>
                </a:cubicBezTo>
                <a:lnTo>
                  <a:pt x="111686" y="218025"/>
                </a:lnTo>
                <a:cubicBezTo>
                  <a:pt x="139308" y="179027"/>
                  <a:pt x="184848" y="153779"/>
                  <a:pt x="236286" y="153779"/>
                </a:cubicBezTo>
                <a:close/>
                <a:moveTo>
                  <a:pt x="236285" y="72334"/>
                </a:moveTo>
                <a:cubicBezTo>
                  <a:pt x="311099" y="72334"/>
                  <a:pt x="377756" y="107256"/>
                  <a:pt x="420037" y="162327"/>
                </a:cubicBezTo>
                <a:lnTo>
                  <a:pt x="389766" y="190830"/>
                </a:lnTo>
                <a:cubicBezTo>
                  <a:pt x="354994" y="143968"/>
                  <a:pt x="299138" y="114013"/>
                  <a:pt x="236285" y="114013"/>
                </a:cubicBezTo>
                <a:cubicBezTo>
                  <a:pt x="173433" y="114013"/>
                  <a:pt x="117576" y="143967"/>
                  <a:pt x="82804" y="190829"/>
                </a:cubicBezTo>
                <a:lnTo>
                  <a:pt x="52534" y="162327"/>
                </a:lnTo>
                <a:cubicBezTo>
                  <a:pt x="94815" y="107256"/>
                  <a:pt x="161472" y="72334"/>
                  <a:pt x="236285" y="72334"/>
                </a:cubicBezTo>
                <a:close/>
                <a:moveTo>
                  <a:pt x="236286" y="0"/>
                </a:moveTo>
                <a:cubicBezTo>
                  <a:pt x="331854" y="0"/>
                  <a:pt x="417244" y="43584"/>
                  <a:pt x="472572" y="112859"/>
                </a:cubicBezTo>
                <a:lnTo>
                  <a:pt x="443240" y="140479"/>
                </a:lnTo>
                <a:cubicBezTo>
                  <a:pt x="395198" y="79129"/>
                  <a:pt x="320266" y="40387"/>
                  <a:pt x="236286" y="40387"/>
                </a:cubicBezTo>
                <a:cubicBezTo>
                  <a:pt x="152305" y="40387"/>
                  <a:pt x="77373" y="79129"/>
                  <a:pt x="29332" y="140479"/>
                </a:cubicBezTo>
                <a:lnTo>
                  <a:pt x="0" y="112859"/>
                </a:lnTo>
                <a:cubicBezTo>
                  <a:pt x="55328" y="43584"/>
                  <a:pt x="140717" y="0"/>
                  <a:pt x="23628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rgbClr val="FFFFFF"/>
              </a:solidFill>
              <a:latin typeface="Calibri" panose="020F0502020204030204"/>
              <a:ea typeface="等线" panose="02010600030101010101" pitchFamily="2" charset="-122"/>
            </a:endParaRPr>
          </a:p>
        </p:txBody>
      </p:sp>
      <p:sp>
        <p:nvSpPr>
          <p:cNvPr id="157" name="KSO_Shape"/>
          <p:cNvSpPr/>
          <p:nvPr/>
        </p:nvSpPr>
        <p:spPr>
          <a:xfrm rot="7832913">
            <a:off x="7762713" y="4854675"/>
            <a:ext cx="254143" cy="192808"/>
          </a:xfrm>
          <a:custGeom>
            <a:avLst/>
            <a:gdLst>
              <a:gd name="connsiteX0" fmla="*/ 236286 w 472572"/>
              <a:gd name="connsiteY0" fmla="*/ 238384 h 335351"/>
              <a:gd name="connsiteX1" fmla="*/ 297849 w 472572"/>
              <a:gd name="connsiteY1" fmla="*/ 277381 h 335351"/>
              <a:gd name="connsiteX2" fmla="*/ 236286 w 472572"/>
              <a:gd name="connsiteY2" fmla="*/ 335351 h 335351"/>
              <a:gd name="connsiteX3" fmla="*/ 174722 w 472572"/>
              <a:gd name="connsiteY3" fmla="*/ 277381 h 335351"/>
              <a:gd name="connsiteX4" fmla="*/ 236286 w 472572"/>
              <a:gd name="connsiteY4" fmla="*/ 238384 h 335351"/>
              <a:gd name="connsiteX5" fmla="*/ 236286 w 472572"/>
              <a:gd name="connsiteY5" fmla="*/ 153779 h 335351"/>
              <a:gd name="connsiteX6" fmla="*/ 360886 w 472572"/>
              <a:gd name="connsiteY6" fmla="*/ 218025 h 335351"/>
              <a:gd name="connsiteX7" fmla="*/ 331907 w 472572"/>
              <a:gd name="connsiteY7" fmla="*/ 245311 h 335351"/>
              <a:gd name="connsiteX8" fmla="*/ 236286 w 472572"/>
              <a:gd name="connsiteY8" fmla="*/ 193327 h 335351"/>
              <a:gd name="connsiteX9" fmla="*/ 140664 w 472572"/>
              <a:gd name="connsiteY9" fmla="*/ 245311 h 335351"/>
              <a:gd name="connsiteX10" fmla="*/ 111686 w 472572"/>
              <a:gd name="connsiteY10" fmla="*/ 218025 h 335351"/>
              <a:gd name="connsiteX11" fmla="*/ 236286 w 472572"/>
              <a:gd name="connsiteY11" fmla="*/ 153779 h 335351"/>
              <a:gd name="connsiteX12" fmla="*/ 236285 w 472572"/>
              <a:gd name="connsiteY12" fmla="*/ 72334 h 335351"/>
              <a:gd name="connsiteX13" fmla="*/ 420037 w 472572"/>
              <a:gd name="connsiteY13" fmla="*/ 162327 h 335351"/>
              <a:gd name="connsiteX14" fmla="*/ 389766 w 472572"/>
              <a:gd name="connsiteY14" fmla="*/ 190830 h 335351"/>
              <a:gd name="connsiteX15" fmla="*/ 236285 w 472572"/>
              <a:gd name="connsiteY15" fmla="*/ 114013 h 335351"/>
              <a:gd name="connsiteX16" fmla="*/ 82804 w 472572"/>
              <a:gd name="connsiteY16" fmla="*/ 190829 h 335351"/>
              <a:gd name="connsiteX17" fmla="*/ 52534 w 472572"/>
              <a:gd name="connsiteY17" fmla="*/ 162327 h 335351"/>
              <a:gd name="connsiteX18" fmla="*/ 236285 w 472572"/>
              <a:gd name="connsiteY18" fmla="*/ 72334 h 335351"/>
              <a:gd name="connsiteX19" fmla="*/ 236286 w 472572"/>
              <a:gd name="connsiteY19" fmla="*/ 0 h 335351"/>
              <a:gd name="connsiteX20" fmla="*/ 472572 w 472572"/>
              <a:gd name="connsiteY20" fmla="*/ 112859 h 335351"/>
              <a:gd name="connsiteX21" fmla="*/ 443240 w 472572"/>
              <a:gd name="connsiteY21" fmla="*/ 140479 h 335351"/>
              <a:gd name="connsiteX22" fmla="*/ 236286 w 472572"/>
              <a:gd name="connsiteY22" fmla="*/ 40387 h 335351"/>
              <a:gd name="connsiteX23" fmla="*/ 29332 w 472572"/>
              <a:gd name="connsiteY23" fmla="*/ 140479 h 335351"/>
              <a:gd name="connsiteX24" fmla="*/ 0 w 472572"/>
              <a:gd name="connsiteY24" fmla="*/ 112859 h 335351"/>
              <a:gd name="connsiteX25" fmla="*/ 236286 w 472572"/>
              <a:gd name="connsiteY25" fmla="*/ 0 h 33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72572" h="335351">
                <a:moveTo>
                  <a:pt x="236286" y="238384"/>
                </a:moveTo>
                <a:cubicBezTo>
                  <a:pt x="263564" y="238384"/>
                  <a:pt x="287156" y="254165"/>
                  <a:pt x="297849" y="277381"/>
                </a:cubicBezTo>
                <a:lnTo>
                  <a:pt x="236286" y="335351"/>
                </a:lnTo>
                <a:lnTo>
                  <a:pt x="174722" y="277381"/>
                </a:lnTo>
                <a:cubicBezTo>
                  <a:pt x="185416" y="254165"/>
                  <a:pt x="209008" y="238384"/>
                  <a:pt x="236286" y="238384"/>
                </a:cubicBezTo>
                <a:close/>
                <a:moveTo>
                  <a:pt x="236286" y="153779"/>
                </a:moveTo>
                <a:cubicBezTo>
                  <a:pt x="287723" y="153779"/>
                  <a:pt x="333263" y="179027"/>
                  <a:pt x="360886" y="218025"/>
                </a:cubicBezTo>
                <a:lnTo>
                  <a:pt x="331907" y="245311"/>
                </a:lnTo>
                <a:cubicBezTo>
                  <a:pt x="311651" y="213977"/>
                  <a:pt x="276380" y="193327"/>
                  <a:pt x="236286" y="193327"/>
                </a:cubicBezTo>
                <a:cubicBezTo>
                  <a:pt x="196191" y="193327"/>
                  <a:pt x="160920" y="213977"/>
                  <a:pt x="140664" y="245311"/>
                </a:cubicBezTo>
                <a:lnTo>
                  <a:pt x="111686" y="218025"/>
                </a:lnTo>
                <a:cubicBezTo>
                  <a:pt x="139308" y="179027"/>
                  <a:pt x="184848" y="153779"/>
                  <a:pt x="236286" y="153779"/>
                </a:cubicBezTo>
                <a:close/>
                <a:moveTo>
                  <a:pt x="236285" y="72334"/>
                </a:moveTo>
                <a:cubicBezTo>
                  <a:pt x="311099" y="72334"/>
                  <a:pt x="377756" y="107256"/>
                  <a:pt x="420037" y="162327"/>
                </a:cubicBezTo>
                <a:lnTo>
                  <a:pt x="389766" y="190830"/>
                </a:lnTo>
                <a:cubicBezTo>
                  <a:pt x="354994" y="143968"/>
                  <a:pt x="299138" y="114013"/>
                  <a:pt x="236285" y="114013"/>
                </a:cubicBezTo>
                <a:cubicBezTo>
                  <a:pt x="173433" y="114013"/>
                  <a:pt x="117576" y="143967"/>
                  <a:pt x="82804" y="190829"/>
                </a:cubicBezTo>
                <a:lnTo>
                  <a:pt x="52534" y="162327"/>
                </a:lnTo>
                <a:cubicBezTo>
                  <a:pt x="94815" y="107256"/>
                  <a:pt x="161472" y="72334"/>
                  <a:pt x="236285" y="72334"/>
                </a:cubicBezTo>
                <a:close/>
                <a:moveTo>
                  <a:pt x="236286" y="0"/>
                </a:moveTo>
                <a:cubicBezTo>
                  <a:pt x="331854" y="0"/>
                  <a:pt x="417244" y="43584"/>
                  <a:pt x="472572" y="112859"/>
                </a:cubicBezTo>
                <a:lnTo>
                  <a:pt x="443240" y="140479"/>
                </a:lnTo>
                <a:cubicBezTo>
                  <a:pt x="395198" y="79129"/>
                  <a:pt x="320266" y="40387"/>
                  <a:pt x="236286" y="40387"/>
                </a:cubicBezTo>
                <a:cubicBezTo>
                  <a:pt x="152305" y="40387"/>
                  <a:pt x="77373" y="79129"/>
                  <a:pt x="29332" y="140479"/>
                </a:cubicBezTo>
                <a:lnTo>
                  <a:pt x="0" y="112859"/>
                </a:lnTo>
                <a:cubicBezTo>
                  <a:pt x="55328" y="43584"/>
                  <a:pt x="140717" y="0"/>
                  <a:pt x="23628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rgbClr val="FFFFFF"/>
              </a:solidFill>
              <a:latin typeface="Calibri" panose="020F0502020204030204"/>
              <a:ea typeface="等线" panose="02010600030101010101" pitchFamily="2" charset="-122"/>
            </a:endParaRPr>
          </a:p>
        </p:txBody>
      </p:sp>
      <p:sp>
        <p:nvSpPr>
          <p:cNvPr id="161" name="KSO_Shape"/>
          <p:cNvSpPr/>
          <p:nvPr/>
        </p:nvSpPr>
        <p:spPr>
          <a:xfrm rot="5400000">
            <a:off x="10592806" y="5247892"/>
            <a:ext cx="254143" cy="192808"/>
          </a:xfrm>
          <a:custGeom>
            <a:avLst/>
            <a:gdLst>
              <a:gd name="connsiteX0" fmla="*/ 236286 w 472572"/>
              <a:gd name="connsiteY0" fmla="*/ 238384 h 335351"/>
              <a:gd name="connsiteX1" fmla="*/ 297849 w 472572"/>
              <a:gd name="connsiteY1" fmla="*/ 277381 h 335351"/>
              <a:gd name="connsiteX2" fmla="*/ 236286 w 472572"/>
              <a:gd name="connsiteY2" fmla="*/ 335351 h 335351"/>
              <a:gd name="connsiteX3" fmla="*/ 174722 w 472572"/>
              <a:gd name="connsiteY3" fmla="*/ 277381 h 335351"/>
              <a:gd name="connsiteX4" fmla="*/ 236286 w 472572"/>
              <a:gd name="connsiteY4" fmla="*/ 238384 h 335351"/>
              <a:gd name="connsiteX5" fmla="*/ 236286 w 472572"/>
              <a:gd name="connsiteY5" fmla="*/ 153779 h 335351"/>
              <a:gd name="connsiteX6" fmla="*/ 360886 w 472572"/>
              <a:gd name="connsiteY6" fmla="*/ 218025 h 335351"/>
              <a:gd name="connsiteX7" fmla="*/ 331907 w 472572"/>
              <a:gd name="connsiteY7" fmla="*/ 245311 h 335351"/>
              <a:gd name="connsiteX8" fmla="*/ 236286 w 472572"/>
              <a:gd name="connsiteY8" fmla="*/ 193327 h 335351"/>
              <a:gd name="connsiteX9" fmla="*/ 140664 w 472572"/>
              <a:gd name="connsiteY9" fmla="*/ 245311 h 335351"/>
              <a:gd name="connsiteX10" fmla="*/ 111686 w 472572"/>
              <a:gd name="connsiteY10" fmla="*/ 218025 h 335351"/>
              <a:gd name="connsiteX11" fmla="*/ 236286 w 472572"/>
              <a:gd name="connsiteY11" fmla="*/ 153779 h 335351"/>
              <a:gd name="connsiteX12" fmla="*/ 236285 w 472572"/>
              <a:gd name="connsiteY12" fmla="*/ 72334 h 335351"/>
              <a:gd name="connsiteX13" fmla="*/ 420037 w 472572"/>
              <a:gd name="connsiteY13" fmla="*/ 162327 h 335351"/>
              <a:gd name="connsiteX14" fmla="*/ 389766 w 472572"/>
              <a:gd name="connsiteY14" fmla="*/ 190830 h 335351"/>
              <a:gd name="connsiteX15" fmla="*/ 236285 w 472572"/>
              <a:gd name="connsiteY15" fmla="*/ 114013 h 335351"/>
              <a:gd name="connsiteX16" fmla="*/ 82804 w 472572"/>
              <a:gd name="connsiteY16" fmla="*/ 190829 h 335351"/>
              <a:gd name="connsiteX17" fmla="*/ 52534 w 472572"/>
              <a:gd name="connsiteY17" fmla="*/ 162327 h 335351"/>
              <a:gd name="connsiteX18" fmla="*/ 236285 w 472572"/>
              <a:gd name="connsiteY18" fmla="*/ 72334 h 335351"/>
              <a:gd name="connsiteX19" fmla="*/ 236286 w 472572"/>
              <a:gd name="connsiteY19" fmla="*/ 0 h 335351"/>
              <a:gd name="connsiteX20" fmla="*/ 472572 w 472572"/>
              <a:gd name="connsiteY20" fmla="*/ 112859 h 335351"/>
              <a:gd name="connsiteX21" fmla="*/ 443240 w 472572"/>
              <a:gd name="connsiteY21" fmla="*/ 140479 h 335351"/>
              <a:gd name="connsiteX22" fmla="*/ 236286 w 472572"/>
              <a:gd name="connsiteY22" fmla="*/ 40387 h 335351"/>
              <a:gd name="connsiteX23" fmla="*/ 29332 w 472572"/>
              <a:gd name="connsiteY23" fmla="*/ 140479 h 335351"/>
              <a:gd name="connsiteX24" fmla="*/ 0 w 472572"/>
              <a:gd name="connsiteY24" fmla="*/ 112859 h 335351"/>
              <a:gd name="connsiteX25" fmla="*/ 236286 w 472572"/>
              <a:gd name="connsiteY25" fmla="*/ 0 h 33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72572" h="335351">
                <a:moveTo>
                  <a:pt x="236286" y="238384"/>
                </a:moveTo>
                <a:cubicBezTo>
                  <a:pt x="263564" y="238384"/>
                  <a:pt x="287156" y="254165"/>
                  <a:pt x="297849" y="277381"/>
                </a:cubicBezTo>
                <a:lnTo>
                  <a:pt x="236286" y="335351"/>
                </a:lnTo>
                <a:lnTo>
                  <a:pt x="174722" y="277381"/>
                </a:lnTo>
                <a:cubicBezTo>
                  <a:pt x="185416" y="254165"/>
                  <a:pt x="209008" y="238384"/>
                  <a:pt x="236286" y="238384"/>
                </a:cubicBezTo>
                <a:close/>
                <a:moveTo>
                  <a:pt x="236286" y="153779"/>
                </a:moveTo>
                <a:cubicBezTo>
                  <a:pt x="287723" y="153779"/>
                  <a:pt x="333263" y="179027"/>
                  <a:pt x="360886" y="218025"/>
                </a:cubicBezTo>
                <a:lnTo>
                  <a:pt x="331907" y="245311"/>
                </a:lnTo>
                <a:cubicBezTo>
                  <a:pt x="311651" y="213977"/>
                  <a:pt x="276380" y="193327"/>
                  <a:pt x="236286" y="193327"/>
                </a:cubicBezTo>
                <a:cubicBezTo>
                  <a:pt x="196191" y="193327"/>
                  <a:pt x="160920" y="213977"/>
                  <a:pt x="140664" y="245311"/>
                </a:cubicBezTo>
                <a:lnTo>
                  <a:pt x="111686" y="218025"/>
                </a:lnTo>
                <a:cubicBezTo>
                  <a:pt x="139308" y="179027"/>
                  <a:pt x="184848" y="153779"/>
                  <a:pt x="236286" y="153779"/>
                </a:cubicBezTo>
                <a:close/>
                <a:moveTo>
                  <a:pt x="236285" y="72334"/>
                </a:moveTo>
                <a:cubicBezTo>
                  <a:pt x="311099" y="72334"/>
                  <a:pt x="377756" y="107256"/>
                  <a:pt x="420037" y="162327"/>
                </a:cubicBezTo>
                <a:lnTo>
                  <a:pt x="389766" y="190830"/>
                </a:lnTo>
                <a:cubicBezTo>
                  <a:pt x="354994" y="143968"/>
                  <a:pt x="299138" y="114013"/>
                  <a:pt x="236285" y="114013"/>
                </a:cubicBezTo>
                <a:cubicBezTo>
                  <a:pt x="173433" y="114013"/>
                  <a:pt x="117576" y="143967"/>
                  <a:pt x="82804" y="190829"/>
                </a:cubicBezTo>
                <a:lnTo>
                  <a:pt x="52534" y="162327"/>
                </a:lnTo>
                <a:cubicBezTo>
                  <a:pt x="94815" y="107256"/>
                  <a:pt x="161472" y="72334"/>
                  <a:pt x="236285" y="72334"/>
                </a:cubicBezTo>
                <a:close/>
                <a:moveTo>
                  <a:pt x="236286" y="0"/>
                </a:moveTo>
                <a:cubicBezTo>
                  <a:pt x="331854" y="0"/>
                  <a:pt x="417244" y="43584"/>
                  <a:pt x="472572" y="112859"/>
                </a:cubicBezTo>
                <a:lnTo>
                  <a:pt x="443240" y="140479"/>
                </a:lnTo>
                <a:cubicBezTo>
                  <a:pt x="395198" y="79129"/>
                  <a:pt x="320266" y="40387"/>
                  <a:pt x="236286" y="40387"/>
                </a:cubicBezTo>
                <a:cubicBezTo>
                  <a:pt x="152305" y="40387"/>
                  <a:pt x="77373" y="79129"/>
                  <a:pt x="29332" y="140479"/>
                </a:cubicBezTo>
                <a:lnTo>
                  <a:pt x="0" y="112859"/>
                </a:lnTo>
                <a:cubicBezTo>
                  <a:pt x="55328" y="43584"/>
                  <a:pt x="140717" y="0"/>
                  <a:pt x="23628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219110" eaLnBrk="1" fontAlgn="auto" hangingPunct="1">
              <a:spcBef>
                <a:spcPts val="0"/>
              </a:spcBef>
              <a:spcAft>
                <a:spcPts val="0"/>
              </a:spcAft>
              <a:defRPr/>
            </a:pPr>
            <a:endParaRPr lang="zh-CN" altLang="en-US" sz="2400">
              <a:solidFill>
                <a:srgbClr val="FFFFFF"/>
              </a:solidFill>
              <a:latin typeface="Calibri" panose="020F0502020204030204"/>
              <a:ea typeface="等线" panose="02010600030101010101" pitchFamily="2" charset="-122"/>
            </a:endParaRPr>
          </a:p>
        </p:txBody>
      </p:sp>
      <p:pic>
        <p:nvPicPr>
          <p:cNvPr id="2" name="图片 1"/>
          <p:cNvPicPr>
            <a:picLocks noChangeAspect="1"/>
          </p:cNvPicPr>
          <p:nvPr/>
        </p:nvPicPr>
        <p:blipFill>
          <a:blip r:embed="rId11">
            <a:clrChange>
              <a:clrFrom>
                <a:srgbClr val="000000"/>
              </a:clrFrom>
              <a:clrTo>
                <a:srgbClr val="000000">
                  <a:alpha val="0"/>
                </a:srgbClr>
              </a:clrTo>
            </a:clrChange>
            <a:extLst>
              <a:ext uri="{28A0092B-C50C-407E-A947-70E740481C1C}">
                <a14:useLocalDpi xmlns:a14="http://schemas.microsoft.com/office/drawing/2010/main" val="0"/>
              </a:ext>
            </a:extLst>
          </a:blip>
          <a:stretch>
            <a:fillRect/>
          </a:stretch>
        </p:blipFill>
        <p:spPr>
          <a:xfrm>
            <a:off x="9084179" y="4313581"/>
            <a:ext cx="888375" cy="492089"/>
          </a:xfrm>
          <a:prstGeom prst="rect">
            <a:avLst/>
          </a:prstGeom>
        </p:spPr>
      </p:pic>
      <p:cxnSp>
        <p:nvCxnSpPr>
          <p:cNvPr id="4" name="直接连接符 3"/>
          <p:cNvCxnSpPr/>
          <p:nvPr/>
        </p:nvCxnSpPr>
        <p:spPr>
          <a:xfrm flipV="1">
            <a:off x="9456373" y="4709326"/>
            <a:ext cx="0" cy="480052"/>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5" name="直接连接符 84"/>
          <p:cNvCxnSpPr/>
          <p:nvPr/>
        </p:nvCxnSpPr>
        <p:spPr>
          <a:xfrm flipV="1">
            <a:off x="8976320" y="4933669"/>
            <a:ext cx="0" cy="22154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6" name="直接连接符 85"/>
          <p:cNvCxnSpPr/>
          <p:nvPr/>
        </p:nvCxnSpPr>
        <p:spPr>
          <a:xfrm flipV="1">
            <a:off x="9904012" y="4933668"/>
            <a:ext cx="0" cy="22154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7" name="直接连接符 86"/>
          <p:cNvCxnSpPr/>
          <p:nvPr/>
        </p:nvCxnSpPr>
        <p:spPr>
          <a:xfrm flipV="1">
            <a:off x="8969804" y="4933669"/>
            <a:ext cx="934209" cy="1"/>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7" name="直接连接符 106"/>
          <p:cNvCxnSpPr/>
          <p:nvPr/>
        </p:nvCxnSpPr>
        <p:spPr>
          <a:xfrm flipV="1">
            <a:off x="10579033" y="4933395"/>
            <a:ext cx="221448" cy="571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nvGrpSpPr>
          <p:cNvPr id="6" name="组合 5"/>
          <p:cNvGrpSpPr/>
          <p:nvPr/>
        </p:nvGrpSpPr>
        <p:grpSpPr>
          <a:xfrm>
            <a:off x="456348" y="1291955"/>
            <a:ext cx="3780000" cy="1800000"/>
            <a:chOff x="560074" y="1067879"/>
            <a:chExt cx="3862082" cy="2589077"/>
          </a:xfrm>
        </p:grpSpPr>
        <p:pic>
          <p:nvPicPr>
            <p:cNvPr id="88" name="图片 87"/>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560074" y="1067879"/>
              <a:ext cx="1941808" cy="2589077"/>
            </a:xfrm>
            <a:prstGeom prst="rect">
              <a:avLst/>
            </a:prstGeom>
          </p:spPr>
        </p:pic>
        <p:pic>
          <p:nvPicPr>
            <p:cNvPr id="89" name="图片 88"/>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2482296" y="1070476"/>
              <a:ext cx="1939860" cy="2586480"/>
            </a:xfrm>
            <a:prstGeom prst="rect">
              <a:avLst/>
            </a:prstGeom>
          </p:spPr>
        </p:pic>
      </p:grpSp>
    </p:spTree>
    <p:extLst>
      <p:ext uri="{BB962C8B-B14F-4D97-AF65-F5344CB8AC3E}">
        <p14:creationId xmlns:p14="http://schemas.microsoft.com/office/powerpoint/2010/main" val="416254799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智慧后勤</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阳光厨房</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grpSp>
        <p:nvGrpSpPr>
          <p:cNvPr id="27" name="组合 26"/>
          <p:cNvGrpSpPr/>
          <p:nvPr/>
        </p:nvGrpSpPr>
        <p:grpSpPr>
          <a:xfrm>
            <a:off x="7476487" y="1447170"/>
            <a:ext cx="3534049" cy="3279079"/>
            <a:chOff x="6138469" y="1109211"/>
            <a:chExt cx="4597316" cy="3398649"/>
          </a:xfrm>
        </p:grpSpPr>
        <p:sp>
          <p:nvSpPr>
            <p:cNvPr id="28" name="椭圆 27"/>
            <p:cNvSpPr/>
            <p:nvPr/>
          </p:nvSpPr>
          <p:spPr>
            <a:xfrm>
              <a:off x="9682696" y="3453181"/>
              <a:ext cx="947997" cy="735369"/>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r>
                <a:rPr lang="zh-CN" altLang="en-US" sz="3200" dirty="0">
                  <a:solidFill>
                    <a:prstClr val="white"/>
                  </a:solidFill>
                  <a:latin typeface="微软雅黑" panose="020B0503020204020204" pitchFamily="34" charset="-122"/>
                  <a:ea typeface="微软雅黑" panose="020B0503020204020204" pitchFamily="34" charset="-122"/>
                </a:rPr>
                <a:t>℃</a:t>
              </a:r>
            </a:p>
          </p:txBody>
        </p:sp>
        <p:sp>
          <p:nvSpPr>
            <p:cNvPr id="29" name="椭圆 28"/>
            <p:cNvSpPr/>
            <p:nvPr/>
          </p:nvSpPr>
          <p:spPr>
            <a:xfrm>
              <a:off x="9669191" y="1727590"/>
              <a:ext cx="947997" cy="752868"/>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sp>
          <p:nvSpPr>
            <p:cNvPr id="30" name="椭圆 29"/>
            <p:cNvSpPr/>
            <p:nvPr/>
          </p:nvSpPr>
          <p:spPr>
            <a:xfrm>
              <a:off x="6138469" y="2794733"/>
              <a:ext cx="947997" cy="752868"/>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grpSp>
          <p:nvGrpSpPr>
            <p:cNvPr id="31" name="组合 30"/>
            <p:cNvGrpSpPr/>
            <p:nvPr/>
          </p:nvGrpSpPr>
          <p:grpSpPr>
            <a:xfrm>
              <a:off x="6161630" y="1109211"/>
              <a:ext cx="4574155" cy="3398649"/>
              <a:chOff x="6118665" y="1207339"/>
              <a:chExt cx="3632634" cy="5462036"/>
            </a:xfrm>
          </p:grpSpPr>
          <p:grpSp>
            <p:nvGrpSpPr>
              <p:cNvPr id="32" name="组合 31"/>
              <p:cNvGrpSpPr/>
              <p:nvPr/>
            </p:nvGrpSpPr>
            <p:grpSpPr>
              <a:xfrm>
                <a:off x="6135993" y="1207339"/>
                <a:ext cx="752866" cy="1209949"/>
                <a:chOff x="8333831" y="3040175"/>
                <a:chExt cx="752866" cy="1209949"/>
              </a:xfrm>
            </p:grpSpPr>
            <p:sp>
              <p:nvSpPr>
                <p:cNvPr id="42" name="椭圆 41"/>
                <p:cNvSpPr/>
                <p:nvPr/>
              </p:nvSpPr>
              <p:spPr>
                <a:xfrm>
                  <a:off x="8333831" y="3040175"/>
                  <a:ext cx="752866" cy="1209949"/>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sp>
              <p:nvSpPr>
                <p:cNvPr id="43" name="Rectangle 3"/>
                <p:cNvSpPr/>
                <p:nvPr/>
              </p:nvSpPr>
              <p:spPr>
                <a:xfrm>
                  <a:off x="8477673" y="3354437"/>
                  <a:ext cx="477111" cy="627827"/>
                </a:xfrm>
                <a:custGeom>
                  <a:avLst/>
                  <a:gdLst>
                    <a:gd name="connsiteX0" fmla="*/ 114245 w 522162"/>
                    <a:gd name="connsiteY0" fmla="*/ 439200 h 606722"/>
                    <a:gd name="connsiteX1" fmla="*/ 165475 w 522162"/>
                    <a:gd name="connsiteY1" fmla="*/ 439200 h 606722"/>
                    <a:gd name="connsiteX2" fmla="*/ 165475 w 522162"/>
                    <a:gd name="connsiteY2" fmla="*/ 581127 h 606722"/>
                    <a:gd name="connsiteX3" fmla="*/ 139860 w 522162"/>
                    <a:gd name="connsiteY3" fmla="*/ 606722 h 606722"/>
                    <a:gd name="connsiteX4" fmla="*/ 114245 w 522162"/>
                    <a:gd name="connsiteY4" fmla="*/ 581127 h 606722"/>
                    <a:gd name="connsiteX5" fmla="*/ 52007 w 522162"/>
                    <a:gd name="connsiteY5" fmla="*/ 439200 h 606722"/>
                    <a:gd name="connsiteX6" fmla="*/ 103167 w 522162"/>
                    <a:gd name="connsiteY6" fmla="*/ 439200 h 606722"/>
                    <a:gd name="connsiteX7" fmla="*/ 103167 w 522162"/>
                    <a:gd name="connsiteY7" fmla="*/ 581127 h 606722"/>
                    <a:gd name="connsiteX8" fmla="*/ 77543 w 522162"/>
                    <a:gd name="connsiteY8" fmla="*/ 606722 h 606722"/>
                    <a:gd name="connsiteX9" fmla="*/ 52007 w 522162"/>
                    <a:gd name="connsiteY9" fmla="*/ 581127 h 606722"/>
                    <a:gd name="connsiteX10" fmla="*/ 323937 w 522162"/>
                    <a:gd name="connsiteY10" fmla="*/ 311335 h 606722"/>
                    <a:gd name="connsiteX11" fmla="*/ 345470 w 522162"/>
                    <a:gd name="connsiteY11" fmla="*/ 311335 h 606722"/>
                    <a:gd name="connsiteX12" fmla="*/ 336394 w 522162"/>
                    <a:gd name="connsiteY12" fmla="*/ 364387 h 606722"/>
                    <a:gd name="connsiteX13" fmla="*/ 346716 w 522162"/>
                    <a:gd name="connsiteY13" fmla="*/ 376651 h 606722"/>
                    <a:gd name="connsiteX14" fmla="*/ 431248 w 522162"/>
                    <a:gd name="connsiteY14" fmla="*/ 376651 h 606722"/>
                    <a:gd name="connsiteX15" fmla="*/ 441570 w 522162"/>
                    <a:gd name="connsiteY15" fmla="*/ 364387 h 606722"/>
                    <a:gd name="connsiteX16" fmla="*/ 432494 w 522162"/>
                    <a:gd name="connsiteY16" fmla="*/ 311335 h 606722"/>
                    <a:gd name="connsiteX17" fmla="*/ 454027 w 522162"/>
                    <a:gd name="connsiteY17" fmla="*/ 311335 h 606722"/>
                    <a:gd name="connsiteX18" fmla="*/ 473692 w 522162"/>
                    <a:gd name="connsiteY18" fmla="*/ 412374 h 606722"/>
                    <a:gd name="connsiteX19" fmla="*/ 462036 w 522162"/>
                    <a:gd name="connsiteY19" fmla="*/ 426504 h 606722"/>
                    <a:gd name="connsiteX20" fmla="*/ 445752 w 522162"/>
                    <a:gd name="connsiteY20" fmla="*/ 426504 h 606722"/>
                    <a:gd name="connsiteX21" fmla="*/ 445752 w 522162"/>
                    <a:gd name="connsiteY21" fmla="*/ 581129 h 606722"/>
                    <a:gd name="connsiteX22" fmla="*/ 420126 w 522162"/>
                    <a:gd name="connsiteY22" fmla="*/ 606722 h 606722"/>
                    <a:gd name="connsiteX23" fmla="*/ 394499 w 522162"/>
                    <a:gd name="connsiteY23" fmla="*/ 581129 h 606722"/>
                    <a:gd name="connsiteX24" fmla="*/ 394499 w 522162"/>
                    <a:gd name="connsiteY24" fmla="*/ 426504 h 606722"/>
                    <a:gd name="connsiteX25" fmla="*/ 383465 w 522162"/>
                    <a:gd name="connsiteY25" fmla="*/ 426504 h 606722"/>
                    <a:gd name="connsiteX26" fmla="*/ 383465 w 522162"/>
                    <a:gd name="connsiteY26" fmla="*/ 581129 h 606722"/>
                    <a:gd name="connsiteX27" fmla="*/ 357839 w 522162"/>
                    <a:gd name="connsiteY27" fmla="*/ 606722 h 606722"/>
                    <a:gd name="connsiteX28" fmla="*/ 332212 w 522162"/>
                    <a:gd name="connsiteY28" fmla="*/ 581129 h 606722"/>
                    <a:gd name="connsiteX29" fmla="*/ 332212 w 522162"/>
                    <a:gd name="connsiteY29" fmla="*/ 426504 h 606722"/>
                    <a:gd name="connsiteX30" fmla="*/ 315928 w 522162"/>
                    <a:gd name="connsiteY30" fmla="*/ 426504 h 606722"/>
                    <a:gd name="connsiteX31" fmla="*/ 304361 w 522162"/>
                    <a:gd name="connsiteY31" fmla="*/ 412374 h 606722"/>
                    <a:gd name="connsiteX32" fmla="*/ 388602 w 522162"/>
                    <a:gd name="connsiteY32" fmla="*/ 266685 h 606722"/>
                    <a:gd name="connsiteX33" fmla="*/ 382104 w 522162"/>
                    <a:gd name="connsiteY33" fmla="*/ 273173 h 606722"/>
                    <a:gd name="connsiteX34" fmla="*/ 388602 w 522162"/>
                    <a:gd name="connsiteY34" fmla="*/ 279572 h 606722"/>
                    <a:gd name="connsiteX35" fmla="*/ 395010 w 522162"/>
                    <a:gd name="connsiteY35" fmla="*/ 273173 h 606722"/>
                    <a:gd name="connsiteX36" fmla="*/ 388602 w 522162"/>
                    <a:gd name="connsiteY36" fmla="*/ 266685 h 606722"/>
                    <a:gd name="connsiteX37" fmla="*/ 125061 w 522162"/>
                    <a:gd name="connsiteY37" fmla="*/ 251256 h 606722"/>
                    <a:gd name="connsiteX38" fmla="*/ 118563 w 522162"/>
                    <a:gd name="connsiteY38" fmla="*/ 257655 h 606722"/>
                    <a:gd name="connsiteX39" fmla="*/ 125061 w 522162"/>
                    <a:gd name="connsiteY39" fmla="*/ 264143 h 606722"/>
                    <a:gd name="connsiteX40" fmla="*/ 131470 w 522162"/>
                    <a:gd name="connsiteY40" fmla="*/ 257655 h 606722"/>
                    <a:gd name="connsiteX41" fmla="*/ 125061 w 522162"/>
                    <a:gd name="connsiteY41" fmla="*/ 251256 h 606722"/>
                    <a:gd name="connsiteX42" fmla="*/ 91860 w 522162"/>
                    <a:gd name="connsiteY42" fmla="*/ 251256 h 606722"/>
                    <a:gd name="connsiteX43" fmla="*/ 85451 w 522162"/>
                    <a:gd name="connsiteY43" fmla="*/ 257655 h 606722"/>
                    <a:gd name="connsiteX44" fmla="*/ 91860 w 522162"/>
                    <a:gd name="connsiteY44" fmla="*/ 264143 h 606722"/>
                    <a:gd name="connsiteX45" fmla="*/ 98358 w 522162"/>
                    <a:gd name="connsiteY45" fmla="*/ 257655 h 606722"/>
                    <a:gd name="connsiteX46" fmla="*/ 91860 w 522162"/>
                    <a:gd name="connsiteY46" fmla="*/ 251256 h 606722"/>
                    <a:gd name="connsiteX47" fmla="*/ 388602 w 522162"/>
                    <a:gd name="connsiteY47" fmla="*/ 235757 h 606722"/>
                    <a:gd name="connsiteX48" fmla="*/ 382104 w 522162"/>
                    <a:gd name="connsiteY48" fmla="*/ 242245 h 606722"/>
                    <a:gd name="connsiteX49" fmla="*/ 388602 w 522162"/>
                    <a:gd name="connsiteY49" fmla="*/ 248644 h 606722"/>
                    <a:gd name="connsiteX50" fmla="*/ 395010 w 522162"/>
                    <a:gd name="connsiteY50" fmla="*/ 242245 h 606722"/>
                    <a:gd name="connsiteX51" fmla="*/ 388602 w 522162"/>
                    <a:gd name="connsiteY51" fmla="*/ 235757 h 606722"/>
                    <a:gd name="connsiteX52" fmla="*/ 125061 w 522162"/>
                    <a:gd name="connsiteY52" fmla="*/ 220328 h 606722"/>
                    <a:gd name="connsiteX53" fmla="*/ 118563 w 522162"/>
                    <a:gd name="connsiteY53" fmla="*/ 226727 h 606722"/>
                    <a:gd name="connsiteX54" fmla="*/ 125061 w 522162"/>
                    <a:gd name="connsiteY54" fmla="*/ 233126 h 606722"/>
                    <a:gd name="connsiteX55" fmla="*/ 131470 w 522162"/>
                    <a:gd name="connsiteY55" fmla="*/ 226727 h 606722"/>
                    <a:gd name="connsiteX56" fmla="*/ 125061 w 522162"/>
                    <a:gd name="connsiteY56" fmla="*/ 220328 h 606722"/>
                    <a:gd name="connsiteX57" fmla="*/ 91860 w 522162"/>
                    <a:gd name="connsiteY57" fmla="*/ 220328 h 606722"/>
                    <a:gd name="connsiteX58" fmla="*/ 85451 w 522162"/>
                    <a:gd name="connsiteY58" fmla="*/ 226727 h 606722"/>
                    <a:gd name="connsiteX59" fmla="*/ 91860 w 522162"/>
                    <a:gd name="connsiteY59" fmla="*/ 233126 h 606722"/>
                    <a:gd name="connsiteX60" fmla="*/ 98358 w 522162"/>
                    <a:gd name="connsiteY60" fmla="*/ 226727 h 606722"/>
                    <a:gd name="connsiteX61" fmla="*/ 91860 w 522162"/>
                    <a:gd name="connsiteY61" fmla="*/ 220328 h 606722"/>
                    <a:gd name="connsiteX62" fmla="*/ 388602 w 522162"/>
                    <a:gd name="connsiteY62" fmla="*/ 204830 h 606722"/>
                    <a:gd name="connsiteX63" fmla="*/ 382371 w 522162"/>
                    <a:gd name="connsiteY63" fmla="*/ 209540 h 606722"/>
                    <a:gd name="connsiteX64" fmla="*/ 382104 w 522162"/>
                    <a:gd name="connsiteY64" fmla="*/ 211228 h 606722"/>
                    <a:gd name="connsiteX65" fmla="*/ 388602 w 522162"/>
                    <a:gd name="connsiteY65" fmla="*/ 217716 h 606722"/>
                    <a:gd name="connsiteX66" fmla="*/ 393942 w 522162"/>
                    <a:gd name="connsiteY66" fmla="*/ 214872 h 606722"/>
                    <a:gd name="connsiteX67" fmla="*/ 395010 w 522162"/>
                    <a:gd name="connsiteY67" fmla="*/ 211228 h 606722"/>
                    <a:gd name="connsiteX68" fmla="*/ 388602 w 522162"/>
                    <a:gd name="connsiteY68" fmla="*/ 204830 h 606722"/>
                    <a:gd name="connsiteX69" fmla="*/ 125061 w 522162"/>
                    <a:gd name="connsiteY69" fmla="*/ 189400 h 606722"/>
                    <a:gd name="connsiteX70" fmla="*/ 118563 w 522162"/>
                    <a:gd name="connsiteY70" fmla="*/ 195799 h 606722"/>
                    <a:gd name="connsiteX71" fmla="*/ 125061 w 522162"/>
                    <a:gd name="connsiteY71" fmla="*/ 202198 h 606722"/>
                    <a:gd name="connsiteX72" fmla="*/ 131470 w 522162"/>
                    <a:gd name="connsiteY72" fmla="*/ 195799 h 606722"/>
                    <a:gd name="connsiteX73" fmla="*/ 125061 w 522162"/>
                    <a:gd name="connsiteY73" fmla="*/ 189400 h 606722"/>
                    <a:gd name="connsiteX74" fmla="*/ 91860 w 522162"/>
                    <a:gd name="connsiteY74" fmla="*/ 189400 h 606722"/>
                    <a:gd name="connsiteX75" fmla="*/ 85451 w 522162"/>
                    <a:gd name="connsiteY75" fmla="*/ 195799 h 606722"/>
                    <a:gd name="connsiteX76" fmla="*/ 91860 w 522162"/>
                    <a:gd name="connsiteY76" fmla="*/ 202198 h 606722"/>
                    <a:gd name="connsiteX77" fmla="*/ 98358 w 522162"/>
                    <a:gd name="connsiteY77" fmla="*/ 195799 h 606722"/>
                    <a:gd name="connsiteX78" fmla="*/ 91860 w 522162"/>
                    <a:gd name="connsiteY78" fmla="*/ 189400 h 606722"/>
                    <a:gd name="connsiteX79" fmla="*/ 51271 w 522162"/>
                    <a:gd name="connsiteY79" fmla="*/ 172603 h 606722"/>
                    <a:gd name="connsiteX80" fmla="*/ 166095 w 522162"/>
                    <a:gd name="connsiteY80" fmla="*/ 172603 h 606722"/>
                    <a:gd name="connsiteX81" fmla="*/ 216565 w 522162"/>
                    <a:gd name="connsiteY81" fmla="*/ 222816 h 606722"/>
                    <a:gd name="connsiteX82" fmla="*/ 216476 w 522162"/>
                    <a:gd name="connsiteY82" fmla="*/ 379411 h 606722"/>
                    <a:gd name="connsiteX83" fmla="*/ 195113 w 522162"/>
                    <a:gd name="connsiteY83" fmla="*/ 400741 h 606722"/>
                    <a:gd name="connsiteX84" fmla="*/ 173750 w 522162"/>
                    <a:gd name="connsiteY84" fmla="*/ 379411 h 606722"/>
                    <a:gd name="connsiteX85" fmla="*/ 173928 w 522162"/>
                    <a:gd name="connsiteY85" fmla="*/ 222905 h 606722"/>
                    <a:gd name="connsiteX86" fmla="*/ 173928 w 522162"/>
                    <a:gd name="connsiteY86" fmla="*/ 222372 h 606722"/>
                    <a:gd name="connsiteX87" fmla="*/ 169478 w 522162"/>
                    <a:gd name="connsiteY87" fmla="*/ 217928 h 606722"/>
                    <a:gd name="connsiteX88" fmla="*/ 164938 w 522162"/>
                    <a:gd name="connsiteY88" fmla="*/ 222372 h 606722"/>
                    <a:gd name="connsiteX89" fmla="*/ 164938 w 522162"/>
                    <a:gd name="connsiteY89" fmla="*/ 312845 h 606722"/>
                    <a:gd name="connsiteX90" fmla="*/ 51983 w 522162"/>
                    <a:gd name="connsiteY90" fmla="*/ 312845 h 606722"/>
                    <a:gd name="connsiteX91" fmla="*/ 51983 w 522162"/>
                    <a:gd name="connsiteY91" fmla="*/ 222994 h 606722"/>
                    <a:gd name="connsiteX92" fmla="*/ 47710 w 522162"/>
                    <a:gd name="connsiteY92" fmla="*/ 218817 h 606722"/>
                    <a:gd name="connsiteX93" fmla="*/ 43438 w 522162"/>
                    <a:gd name="connsiteY93" fmla="*/ 222994 h 606722"/>
                    <a:gd name="connsiteX94" fmla="*/ 42726 w 522162"/>
                    <a:gd name="connsiteY94" fmla="*/ 379500 h 606722"/>
                    <a:gd name="connsiteX95" fmla="*/ 21363 w 522162"/>
                    <a:gd name="connsiteY95" fmla="*/ 400741 h 606722"/>
                    <a:gd name="connsiteX96" fmla="*/ 21274 w 522162"/>
                    <a:gd name="connsiteY96" fmla="*/ 400741 h 606722"/>
                    <a:gd name="connsiteX97" fmla="*/ 0 w 522162"/>
                    <a:gd name="connsiteY97" fmla="*/ 379323 h 606722"/>
                    <a:gd name="connsiteX98" fmla="*/ 801 w 522162"/>
                    <a:gd name="connsiteY98" fmla="*/ 222816 h 606722"/>
                    <a:gd name="connsiteX99" fmla="*/ 51271 w 522162"/>
                    <a:gd name="connsiteY99" fmla="*/ 172603 h 606722"/>
                    <a:gd name="connsiteX100" fmla="*/ 351576 w 522162"/>
                    <a:gd name="connsiteY100" fmla="*/ 172391 h 606722"/>
                    <a:gd name="connsiteX101" fmla="*/ 425983 w 522162"/>
                    <a:gd name="connsiteY101" fmla="*/ 172391 h 606722"/>
                    <a:gd name="connsiteX102" fmla="*/ 475290 w 522162"/>
                    <a:gd name="connsiteY102" fmla="*/ 215761 h 606722"/>
                    <a:gd name="connsiteX103" fmla="*/ 520949 w 522162"/>
                    <a:gd name="connsiteY103" fmla="*/ 346137 h 606722"/>
                    <a:gd name="connsiteX104" fmla="*/ 507865 w 522162"/>
                    <a:gd name="connsiteY104" fmla="*/ 373333 h 606722"/>
                    <a:gd name="connsiteX105" fmla="*/ 480631 w 522162"/>
                    <a:gd name="connsiteY105" fmla="*/ 360268 h 606722"/>
                    <a:gd name="connsiteX106" fmla="*/ 443338 w 522162"/>
                    <a:gd name="connsiteY106" fmla="*/ 252110 h 606722"/>
                    <a:gd name="connsiteX107" fmla="*/ 450993 w 522162"/>
                    <a:gd name="connsiteY107" fmla="*/ 295480 h 606722"/>
                    <a:gd name="connsiteX108" fmla="*/ 326922 w 522162"/>
                    <a:gd name="connsiteY108" fmla="*/ 295480 h 606722"/>
                    <a:gd name="connsiteX109" fmla="*/ 334755 w 522162"/>
                    <a:gd name="connsiteY109" fmla="*/ 252110 h 606722"/>
                    <a:gd name="connsiteX110" fmla="*/ 296839 w 522162"/>
                    <a:gd name="connsiteY110" fmla="*/ 360268 h 606722"/>
                    <a:gd name="connsiteX111" fmla="*/ 269694 w 522162"/>
                    <a:gd name="connsiteY111" fmla="*/ 373333 h 606722"/>
                    <a:gd name="connsiteX112" fmla="*/ 256610 w 522162"/>
                    <a:gd name="connsiteY112" fmla="*/ 346137 h 606722"/>
                    <a:gd name="connsiteX113" fmla="*/ 302269 w 522162"/>
                    <a:gd name="connsiteY113" fmla="*/ 215761 h 606722"/>
                    <a:gd name="connsiteX114" fmla="*/ 351576 w 522162"/>
                    <a:gd name="connsiteY114" fmla="*/ 172391 h 606722"/>
                    <a:gd name="connsiteX115" fmla="*/ 388717 w 522162"/>
                    <a:gd name="connsiteY115" fmla="*/ 91876 h 606722"/>
                    <a:gd name="connsiteX116" fmla="*/ 432050 w 522162"/>
                    <a:gd name="connsiteY116" fmla="*/ 103962 h 606722"/>
                    <a:gd name="connsiteX117" fmla="*/ 388983 w 522162"/>
                    <a:gd name="connsiteY117" fmla="*/ 158349 h 606722"/>
                    <a:gd name="connsiteX118" fmla="*/ 346095 w 522162"/>
                    <a:gd name="connsiteY118" fmla="*/ 103429 h 606722"/>
                    <a:gd name="connsiteX119" fmla="*/ 388717 w 522162"/>
                    <a:gd name="connsiteY119" fmla="*/ 91876 h 606722"/>
                    <a:gd name="connsiteX120" fmla="*/ 108520 w 522162"/>
                    <a:gd name="connsiteY120" fmla="*/ 88348 h 606722"/>
                    <a:gd name="connsiteX121" fmla="*/ 151133 w 522162"/>
                    <a:gd name="connsiteY121" fmla="*/ 102035 h 606722"/>
                    <a:gd name="connsiteX122" fmla="*/ 108698 w 522162"/>
                    <a:gd name="connsiteY122" fmla="*/ 158561 h 606722"/>
                    <a:gd name="connsiteX123" fmla="*/ 66440 w 522162"/>
                    <a:gd name="connsiteY123" fmla="*/ 101413 h 606722"/>
                    <a:gd name="connsiteX124" fmla="*/ 108520 w 522162"/>
                    <a:gd name="connsiteY124" fmla="*/ 88348 h 606722"/>
                    <a:gd name="connsiteX125" fmla="*/ 388992 w 522162"/>
                    <a:gd name="connsiteY125" fmla="*/ 26462 h 606722"/>
                    <a:gd name="connsiteX126" fmla="*/ 428778 w 522162"/>
                    <a:gd name="connsiteY126" fmla="*/ 33310 h 606722"/>
                    <a:gd name="connsiteX127" fmla="*/ 441951 w 522162"/>
                    <a:gd name="connsiteY127" fmla="*/ 46473 h 606722"/>
                    <a:gd name="connsiteX128" fmla="*/ 431893 w 522162"/>
                    <a:gd name="connsiteY128" fmla="*/ 88630 h 606722"/>
                    <a:gd name="connsiteX129" fmla="*/ 388724 w 522162"/>
                    <a:gd name="connsiteY129" fmla="*/ 78669 h 606722"/>
                    <a:gd name="connsiteX130" fmla="*/ 346090 w 522162"/>
                    <a:gd name="connsiteY130" fmla="*/ 88274 h 606722"/>
                    <a:gd name="connsiteX131" fmla="*/ 336032 w 522162"/>
                    <a:gd name="connsiteY131" fmla="*/ 46473 h 606722"/>
                    <a:gd name="connsiteX132" fmla="*/ 349294 w 522162"/>
                    <a:gd name="connsiteY132" fmla="*/ 33310 h 606722"/>
                    <a:gd name="connsiteX133" fmla="*/ 388992 w 522162"/>
                    <a:gd name="connsiteY133" fmla="*/ 26462 h 606722"/>
                    <a:gd name="connsiteX134" fmla="*/ 84226 w 522162"/>
                    <a:gd name="connsiteY134" fmla="*/ 0 h 606722"/>
                    <a:gd name="connsiteX135" fmla="*/ 95705 w 522162"/>
                    <a:gd name="connsiteY135" fmla="*/ 2488 h 606722"/>
                    <a:gd name="connsiteX136" fmla="*/ 121777 w 522162"/>
                    <a:gd name="connsiteY136" fmla="*/ 2488 h 606722"/>
                    <a:gd name="connsiteX137" fmla="*/ 133256 w 522162"/>
                    <a:gd name="connsiteY137" fmla="*/ 0 h 606722"/>
                    <a:gd name="connsiteX138" fmla="*/ 160395 w 522162"/>
                    <a:gd name="connsiteY138" fmla="*/ 27102 h 606722"/>
                    <a:gd name="connsiteX139" fmla="*/ 160306 w 522162"/>
                    <a:gd name="connsiteY139" fmla="*/ 29057 h 606722"/>
                    <a:gd name="connsiteX140" fmla="*/ 147048 w 522162"/>
                    <a:gd name="connsiteY140" fmla="*/ 50471 h 606722"/>
                    <a:gd name="connsiteX141" fmla="*/ 147048 w 522162"/>
                    <a:gd name="connsiteY141" fmla="*/ 81927 h 606722"/>
                    <a:gd name="connsiteX142" fmla="*/ 108430 w 522162"/>
                    <a:gd name="connsiteY142" fmla="*/ 73130 h 606722"/>
                    <a:gd name="connsiteX143" fmla="*/ 70434 w 522162"/>
                    <a:gd name="connsiteY143" fmla="*/ 81660 h 606722"/>
                    <a:gd name="connsiteX144" fmla="*/ 70434 w 522162"/>
                    <a:gd name="connsiteY144" fmla="*/ 50471 h 606722"/>
                    <a:gd name="connsiteX145" fmla="*/ 57176 w 522162"/>
                    <a:gd name="connsiteY145" fmla="*/ 29057 h 606722"/>
                    <a:gd name="connsiteX146" fmla="*/ 57087 w 522162"/>
                    <a:gd name="connsiteY146" fmla="*/ 27102 h 606722"/>
                    <a:gd name="connsiteX147" fmla="*/ 84226 w 522162"/>
                    <a:gd name="connsiteY147" fmla="*/ 0 h 60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Lst>
                  <a:rect l="l" t="t" r="r" b="b"/>
                  <a:pathLst>
                    <a:path w="522162" h="606722">
                      <a:moveTo>
                        <a:pt x="114245" y="439200"/>
                      </a:moveTo>
                      <a:lnTo>
                        <a:pt x="165475" y="439200"/>
                      </a:lnTo>
                      <a:lnTo>
                        <a:pt x="165475" y="581127"/>
                      </a:lnTo>
                      <a:cubicBezTo>
                        <a:pt x="165475" y="595258"/>
                        <a:pt x="154002" y="606722"/>
                        <a:pt x="139860" y="606722"/>
                      </a:cubicBezTo>
                      <a:cubicBezTo>
                        <a:pt x="125718" y="606722"/>
                        <a:pt x="114245" y="595258"/>
                        <a:pt x="114245" y="581127"/>
                      </a:cubicBezTo>
                      <a:close/>
                      <a:moveTo>
                        <a:pt x="52007" y="439200"/>
                      </a:moveTo>
                      <a:lnTo>
                        <a:pt x="103167" y="439200"/>
                      </a:lnTo>
                      <a:lnTo>
                        <a:pt x="103167" y="581127"/>
                      </a:lnTo>
                      <a:cubicBezTo>
                        <a:pt x="103167" y="595258"/>
                        <a:pt x="91689" y="606722"/>
                        <a:pt x="77543" y="606722"/>
                      </a:cubicBezTo>
                      <a:cubicBezTo>
                        <a:pt x="63396" y="606722"/>
                        <a:pt x="52007" y="595258"/>
                        <a:pt x="52007" y="581127"/>
                      </a:cubicBezTo>
                      <a:close/>
                      <a:moveTo>
                        <a:pt x="323937" y="311335"/>
                      </a:moveTo>
                      <a:lnTo>
                        <a:pt x="345470" y="311335"/>
                      </a:lnTo>
                      <a:lnTo>
                        <a:pt x="336394" y="364387"/>
                      </a:lnTo>
                      <a:cubicBezTo>
                        <a:pt x="335326" y="370786"/>
                        <a:pt x="340220" y="376651"/>
                        <a:pt x="346716" y="376651"/>
                      </a:cubicBezTo>
                      <a:lnTo>
                        <a:pt x="431248" y="376651"/>
                      </a:lnTo>
                      <a:cubicBezTo>
                        <a:pt x="437744" y="376651"/>
                        <a:pt x="442727" y="370874"/>
                        <a:pt x="441570" y="364387"/>
                      </a:cubicBezTo>
                      <a:lnTo>
                        <a:pt x="432494" y="311335"/>
                      </a:lnTo>
                      <a:lnTo>
                        <a:pt x="454027" y="311335"/>
                      </a:lnTo>
                      <a:lnTo>
                        <a:pt x="473692" y="412374"/>
                      </a:lnTo>
                      <a:cubicBezTo>
                        <a:pt x="475116" y="419750"/>
                        <a:pt x="469421" y="426504"/>
                        <a:pt x="462036" y="426504"/>
                      </a:cubicBezTo>
                      <a:lnTo>
                        <a:pt x="445752" y="426504"/>
                      </a:lnTo>
                      <a:lnTo>
                        <a:pt x="445752" y="581129"/>
                      </a:lnTo>
                      <a:cubicBezTo>
                        <a:pt x="445752" y="595258"/>
                        <a:pt x="434274" y="606722"/>
                        <a:pt x="420126" y="606722"/>
                      </a:cubicBezTo>
                      <a:cubicBezTo>
                        <a:pt x="405977" y="606722"/>
                        <a:pt x="394499" y="595258"/>
                        <a:pt x="394499" y="581129"/>
                      </a:cubicBezTo>
                      <a:lnTo>
                        <a:pt x="394499" y="426504"/>
                      </a:lnTo>
                      <a:lnTo>
                        <a:pt x="383465" y="426504"/>
                      </a:lnTo>
                      <a:lnTo>
                        <a:pt x="383465" y="581129"/>
                      </a:lnTo>
                      <a:cubicBezTo>
                        <a:pt x="383465" y="595258"/>
                        <a:pt x="371987" y="606722"/>
                        <a:pt x="357839" y="606722"/>
                      </a:cubicBezTo>
                      <a:cubicBezTo>
                        <a:pt x="343690" y="606722"/>
                        <a:pt x="332212" y="595258"/>
                        <a:pt x="332212" y="581129"/>
                      </a:cubicBezTo>
                      <a:lnTo>
                        <a:pt x="332212" y="426504"/>
                      </a:lnTo>
                      <a:lnTo>
                        <a:pt x="315928" y="426504"/>
                      </a:lnTo>
                      <a:cubicBezTo>
                        <a:pt x="308543" y="426504"/>
                        <a:pt x="302937" y="419750"/>
                        <a:pt x="304361" y="412374"/>
                      </a:cubicBezTo>
                      <a:close/>
                      <a:moveTo>
                        <a:pt x="388602" y="266685"/>
                      </a:moveTo>
                      <a:cubicBezTo>
                        <a:pt x="385041" y="266685"/>
                        <a:pt x="382104" y="269618"/>
                        <a:pt x="382104" y="273173"/>
                      </a:cubicBezTo>
                      <a:cubicBezTo>
                        <a:pt x="382104" y="276728"/>
                        <a:pt x="385041" y="279572"/>
                        <a:pt x="388602" y="279572"/>
                      </a:cubicBezTo>
                      <a:cubicBezTo>
                        <a:pt x="392073" y="279572"/>
                        <a:pt x="395010" y="276728"/>
                        <a:pt x="395010" y="273173"/>
                      </a:cubicBezTo>
                      <a:cubicBezTo>
                        <a:pt x="395010" y="269618"/>
                        <a:pt x="392073" y="266685"/>
                        <a:pt x="388602" y="266685"/>
                      </a:cubicBezTo>
                      <a:close/>
                      <a:moveTo>
                        <a:pt x="125061" y="251256"/>
                      </a:moveTo>
                      <a:cubicBezTo>
                        <a:pt x="121501" y="251256"/>
                        <a:pt x="118563" y="254100"/>
                        <a:pt x="118563" y="257655"/>
                      </a:cubicBezTo>
                      <a:cubicBezTo>
                        <a:pt x="118563" y="261210"/>
                        <a:pt x="121501" y="264143"/>
                        <a:pt x="125061" y="264143"/>
                      </a:cubicBezTo>
                      <a:cubicBezTo>
                        <a:pt x="128533" y="264143"/>
                        <a:pt x="131470" y="261210"/>
                        <a:pt x="131470" y="257655"/>
                      </a:cubicBezTo>
                      <a:cubicBezTo>
                        <a:pt x="131470" y="254100"/>
                        <a:pt x="128533" y="251256"/>
                        <a:pt x="125061" y="251256"/>
                      </a:cubicBezTo>
                      <a:close/>
                      <a:moveTo>
                        <a:pt x="91860" y="251256"/>
                      </a:moveTo>
                      <a:cubicBezTo>
                        <a:pt x="88388" y="251256"/>
                        <a:pt x="85451" y="254100"/>
                        <a:pt x="85451" y="257655"/>
                      </a:cubicBezTo>
                      <a:cubicBezTo>
                        <a:pt x="85451" y="261210"/>
                        <a:pt x="88388" y="264143"/>
                        <a:pt x="91860" y="264143"/>
                      </a:cubicBezTo>
                      <a:cubicBezTo>
                        <a:pt x="95420" y="264143"/>
                        <a:pt x="98358" y="261210"/>
                        <a:pt x="98358" y="257655"/>
                      </a:cubicBezTo>
                      <a:cubicBezTo>
                        <a:pt x="98358" y="254100"/>
                        <a:pt x="95420" y="251256"/>
                        <a:pt x="91860" y="251256"/>
                      </a:cubicBezTo>
                      <a:close/>
                      <a:moveTo>
                        <a:pt x="388602" y="235757"/>
                      </a:moveTo>
                      <a:cubicBezTo>
                        <a:pt x="385041" y="235757"/>
                        <a:pt x="382104" y="238690"/>
                        <a:pt x="382104" y="242245"/>
                      </a:cubicBezTo>
                      <a:cubicBezTo>
                        <a:pt x="382104" y="245711"/>
                        <a:pt x="385041" y="248644"/>
                        <a:pt x="388602" y="248644"/>
                      </a:cubicBezTo>
                      <a:cubicBezTo>
                        <a:pt x="392073" y="248644"/>
                        <a:pt x="395010" y="245711"/>
                        <a:pt x="395010" y="242245"/>
                      </a:cubicBezTo>
                      <a:cubicBezTo>
                        <a:pt x="395010" y="238690"/>
                        <a:pt x="392073" y="235757"/>
                        <a:pt x="388602" y="235757"/>
                      </a:cubicBezTo>
                      <a:close/>
                      <a:moveTo>
                        <a:pt x="125061" y="220328"/>
                      </a:moveTo>
                      <a:cubicBezTo>
                        <a:pt x="121501" y="220328"/>
                        <a:pt x="118563" y="223172"/>
                        <a:pt x="118563" y="226727"/>
                      </a:cubicBezTo>
                      <a:cubicBezTo>
                        <a:pt x="118563" y="230282"/>
                        <a:pt x="121501" y="233126"/>
                        <a:pt x="125061" y="233126"/>
                      </a:cubicBezTo>
                      <a:cubicBezTo>
                        <a:pt x="128533" y="233126"/>
                        <a:pt x="131470" y="230282"/>
                        <a:pt x="131470" y="226727"/>
                      </a:cubicBezTo>
                      <a:cubicBezTo>
                        <a:pt x="131470" y="223172"/>
                        <a:pt x="128533" y="220328"/>
                        <a:pt x="125061" y="220328"/>
                      </a:cubicBezTo>
                      <a:close/>
                      <a:moveTo>
                        <a:pt x="91860" y="220328"/>
                      </a:moveTo>
                      <a:cubicBezTo>
                        <a:pt x="88388" y="220328"/>
                        <a:pt x="85451" y="223172"/>
                        <a:pt x="85451" y="226727"/>
                      </a:cubicBezTo>
                      <a:cubicBezTo>
                        <a:pt x="85451" y="230282"/>
                        <a:pt x="88388" y="233126"/>
                        <a:pt x="91860" y="233126"/>
                      </a:cubicBezTo>
                      <a:cubicBezTo>
                        <a:pt x="95420" y="233126"/>
                        <a:pt x="98358" y="230282"/>
                        <a:pt x="98358" y="226727"/>
                      </a:cubicBezTo>
                      <a:cubicBezTo>
                        <a:pt x="98358" y="223172"/>
                        <a:pt x="95420" y="220328"/>
                        <a:pt x="91860" y="220328"/>
                      </a:cubicBezTo>
                      <a:close/>
                      <a:moveTo>
                        <a:pt x="388602" y="204830"/>
                      </a:moveTo>
                      <a:cubicBezTo>
                        <a:pt x="385575" y="204830"/>
                        <a:pt x="383172" y="206874"/>
                        <a:pt x="382371" y="209540"/>
                      </a:cubicBezTo>
                      <a:cubicBezTo>
                        <a:pt x="382193" y="210073"/>
                        <a:pt x="382104" y="210695"/>
                        <a:pt x="382104" y="211228"/>
                      </a:cubicBezTo>
                      <a:cubicBezTo>
                        <a:pt x="382104" y="214783"/>
                        <a:pt x="385041" y="217716"/>
                        <a:pt x="388602" y="217716"/>
                      </a:cubicBezTo>
                      <a:cubicBezTo>
                        <a:pt x="390827" y="217716"/>
                        <a:pt x="392785" y="216561"/>
                        <a:pt x="393942" y="214872"/>
                      </a:cubicBezTo>
                      <a:cubicBezTo>
                        <a:pt x="394565" y="213806"/>
                        <a:pt x="395010" y="212562"/>
                        <a:pt x="395010" y="211228"/>
                      </a:cubicBezTo>
                      <a:cubicBezTo>
                        <a:pt x="395010" y="207762"/>
                        <a:pt x="392073" y="204830"/>
                        <a:pt x="388602" y="204830"/>
                      </a:cubicBezTo>
                      <a:close/>
                      <a:moveTo>
                        <a:pt x="125061" y="189400"/>
                      </a:moveTo>
                      <a:cubicBezTo>
                        <a:pt x="121501" y="189400"/>
                        <a:pt x="118563" y="192244"/>
                        <a:pt x="118563" y="195799"/>
                      </a:cubicBezTo>
                      <a:cubicBezTo>
                        <a:pt x="118563" y="199354"/>
                        <a:pt x="121501" y="202198"/>
                        <a:pt x="125061" y="202198"/>
                      </a:cubicBezTo>
                      <a:cubicBezTo>
                        <a:pt x="128533" y="202198"/>
                        <a:pt x="131470" y="199354"/>
                        <a:pt x="131470" y="195799"/>
                      </a:cubicBezTo>
                      <a:cubicBezTo>
                        <a:pt x="131470" y="192244"/>
                        <a:pt x="128533" y="189400"/>
                        <a:pt x="125061" y="189400"/>
                      </a:cubicBezTo>
                      <a:close/>
                      <a:moveTo>
                        <a:pt x="91860" y="189400"/>
                      </a:moveTo>
                      <a:cubicBezTo>
                        <a:pt x="88477" y="189400"/>
                        <a:pt x="85451" y="192244"/>
                        <a:pt x="85451" y="195799"/>
                      </a:cubicBezTo>
                      <a:cubicBezTo>
                        <a:pt x="85451" y="199532"/>
                        <a:pt x="88566" y="202198"/>
                        <a:pt x="91860" y="202198"/>
                      </a:cubicBezTo>
                      <a:cubicBezTo>
                        <a:pt x="95420" y="202198"/>
                        <a:pt x="98358" y="199354"/>
                        <a:pt x="98358" y="195799"/>
                      </a:cubicBezTo>
                      <a:cubicBezTo>
                        <a:pt x="98358" y="192244"/>
                        <a:pt x="95420" y="189400"/>
                        <a:pt x="91860" y="189400"/>
                      </a:cubicBezTo>
                      <a:close/>
                      <a:moveTo>
                        <a:pt x="51271" y="172603"/>
                      </a:moveTo>
                      <a:lnTo>
                        <a:pt x="166095" y="172603"/>
                      </a:lnTo>
                      <a:cubicBezTo>
                        <a:pt x="193778" y="172603"/>
                        <a:pt x="216476" y="195088"/>
                        <a:pt x="216565" y="222816"/>
                      </a:cubicBezTo>
                      <a:lnTo>
                        <a:pt x="216476" y="379411"/>
                      </a:lnTo>
                      <a:cubicBezTo>
                        <a:pt x="216476" y="391232"/>
                        <a:pt x="206863" y="400741"/>
                        <a:pt x="195113" y="400741"/>
                      </a:cubicBezTo>
                      <a:cubicBezTo>
                        <a:pt x="183275" y="400741"/>
                        <a:pt x="173750" y="391143"/>
                        <a:pt x="173750" y="379411"/>
                      </a:cubicBezTo>
                      <a:lnTo>
                        <a:pt x="173928" y="222905"/>
                      </a:lnTo>
                      <a:cubicBezTo>
                        <a:pt x="173928" y="222728"/>
                        <a:pt x="173928" y="222550"/>
                        <a:pt x="173928" y="222372"/>
                      </a:cubicBezTo>
                      <a:cubicBezTo>
                        <a:pt x="173928" y="219884"/>
                        <a:pt x="171881" y="217928"/>
                        <a:pt x="169478" y="217928"/>
                      </a:cubicBezTo>
                      <a:cubicBezTo>
                        <a:pt x="166986" y="217928"/>
                        <a:pt x="164938" y="219884"/>
                        <a:pt x="164938" y="222372"/>
                      </a:cubicBezTo>
                      <a:lnTo>
                        <a:pt x="164938" y="312845"/>
                      </a:lnTo>
                      <a:lnTo>
                        <a:pt x="51983" y="312845"/>
                      </a:lnTo>
                      <a:lnTo>
                        <a:pt x="51983" y="222994"/>
                      </a:lnTo>
                      <a:cubicBezTo>
                        <a:pt x="51983" y="220684"/>
                        <a:pt x="50024" y="218817"/>
                        <a:pt x="47710" y="218817"/>
                      </a:cubicBezTo>
                      <a:cubicBezTo>
                        <a:pt x="45396" y="218817"/>
                        <a:pt x="43527" y="220684"/>
                        <a:pt x="43438" y="222994"/>
                      </a:cubicBezTo>
                      <a:lnTo>
                        <a:pt x="42726" y="379500"/>
                      </a:lnTo>
                      <a:cubicBezTo>
                        <a:pt x="42637" y="391232"/>
                        <a:pt x="33112" y="400741"/>
                        <a:pt x="21363" y="400741"/>
                      </a:cubicBezTo>
                      <a:lnTo>
                        <a:pt x="21274" y="400741"/>
                      </a:lnTo>
                      <a:cubicBezTo>
                        <a:pt x="9435" y="400652"/>
                        <a:pt x="0" y="391054"/>
                        <a:pt x="0" y="379323"/>
                      </a:cubicBezTo>
                      <a:lnTo>
                        <a:pt x="801" y="222816"/>
                      </a:lnTo>
                      <a:cubicBezTo>
                        <a:pt x="979" y="195088"/>
                        <a:pt x="23588" y="172603"/>
                        <a:pt x="51271" y="172603"/>
                      </a:cubicBezTo>
                      <a:close/>
                      <a:moveTo>
                        <a:pt x="351576" y="172391"/>
                      </a:moveTo>
                      <a:lnTo>
                        <a:pt x="425983" y="172391"/>
                      </a:lnTo>
                      <a:cubicBezTo>
                        <a:pt x="448767" y="172391"/>
                        <a:pt x="465411" y="186966"/>
                        <a:pt x="475290" y="215761"/>
                      </a:cubicBezTo>
                      <a:cubicBezTo>
                        <a:pt x="481432" y="233624"/>
                        <a:pt x="520504" y="344982"/>
                        <a:pt x="520949" y="346137"/>
                      </a:cubicBezTo>
                      <a:cubicBezTo>
                        <a:pt x="524865" y="357247"/>
                        <a:pt x="518991" y="369422"/>
                        <a:pt x="507865" y="373333"/>
                      </a:cubicBezTo>
                      <a:cubicBezTo>
                        <a:pt x="496740" y="377243"/>
                        <a:pt x="484547" y="371377"/>
                        <a:pt x="480631" y="360268"/>
                      </a:cubicBezTo>
                      <a:cubicBezTo>
                        <a:pt x="479384" y="356713"/>
                        <a:pt x="456600" y="289970"/>
                        <a:pt x="443338" y="252110"/>
                      </a:cubicBezTo>
                      <a:lnTo>
                        <a:pt x="450993" y="295480"/>
                      </a:lnTo>
                      <a:lnTo>
                        <a:pt x="326922" y="295480"/>
                      </a:lnTo>
                      <a:lnTo>
                        <a:pt x="334755" y="252110"/>
                      </a:lnTo>
                      <a:cubicBezTo>
                        <a:pt x="321671" y="289614"/>
                        <a:pt x="298175" y="356624"/>
                        <a:pt x="296839" y="360268"/>
                      </a:cubicBezTo>
                      <a:cubicBezTo>
                        <a:pt x="292923" y="371377"/>
                        <a:pt x="280730" y="377154"/>
                        <a:pt x="269694" y="373333"/>
                      </a:cubicBezTo>
                      <a:cubicBezTo>
                        <a:pt x="258568" y="369422"/>
                        <a:pt x="252694" y="357247"/>
                        <a:pt x="256610" y="346137"/>
                      </a:cubicBezTo>
                      <a:cubicBezTo>
                        <a:pt x="256966" y="344982"/>
                        <a:pt x="296038" y="233624"/>
                        <a:pt x="302269" y="215761"/>
                      </a:cubicBezTo>
                      <a:cubicBezTo>
                        <a:pt x="312148" y="186966"/>
                        <a:pt x="328703" y="172391"/>
                        <a:pt x="351576" y="172391"/>
                      </a:cubicBezTo>
                      <a:close/>
                      <a:moveTo>
                        <a:pt x="388717" y="91876"/>
                      </a:moveTo>
                      <a:cubicBezTo>
                        <a:pt x="414432" y="91876"/>
                        <a:pt x="425554" y="100230"/>
                        <a:pt x="432050" y="103962"/>
                      </a:cubicBezTo>
                      <a:cubicBezTo>
                        <a:pt x="438634" y="131866"/>
                        <a:pt x="417368" y="158349"/>
                        <a:pt x="388983" y="158349"/>
                      </a:cubicBezTo>
                      <a:cubicBezTo>
                        <a:pt x="360332" y="158349"/>
                        <a:pt x="339066" y="131422"/>
                        <a:pt x="346095" y="103429"/>
                      </a:cubicBezTo>
                      <a:cubicBezTo>
                        <a:pt x="352324" y="99874"/>
                        <a:pt x="363535" y="91876"/>
                        <a:pt x="388717" y="91876"/>
                      </a:cubicBezTo>
                      <a:close/>
                      <a:moveTo>
                        <a:pt x="108520" y="88348"/>
                      </a:moveTo>
                      <a:cubicBezTo>
                        <a:pt x="131295" y="88348"/>
                        <a:pt x="139479" y="95192"/>
                        <a:pt x="151133" y="102035"/>
                      </a:cubicBezTo>
                      <a:cubicBezTo>
                        <a:pt x="159407" y="130209"/>
                        <a:pt x="138234" y="158561"/>
                        <a:pt x="108698" y="158561"/>
                      </a:cubicBezTo>
                      <a:cubicBezTo>
                        <a:pt x="78984" y="158561"/>
                        <a:pt x="57722" y="129765"/>
                        <a:pt x="66440" y="101413"/>
                      </a:cubicBezTo>
                      <a:cubicBezTo>
                        <a:pt x="78095" y="94747"/>
                        <a:pt x="86457" y="88348"/>
                        <a:pt x="108520" y="88348"/>
                      </a:cubicBezTo>
                      <a:close/>
                      <a:moveTo>
                        <a:pt x="388992" y="26462"/>
                      </a:moveTo>
                      <a:cubicBezTo>
                        <a:pt x="404835" y="26462"/>
                        <a:pt x="418987" y="29130"/>
                        <a:pt x="428778" y="33310"/>
                      </a:cubicBezTo>
                      <a:cubicBezTo>
                        <a:pt x="436967" y="36779"/>
                        <a:pt x="441951" y="41404"/>
                        <a:pt x="441951" y="46473"/>
                      </a:cubicBezTo>
                      <a:cubicBezTo>
                        <a:pt x="441951" y="46473"/>
                        <a:pt x="431893" y="88541"/>
                        <a:pt x="431893" y="88630"/>
                      </a:cubicBezTo>
                      <a:cubicBezTo>
                        <a:pt x="421657" y="82582"/>
                        <a:pt x="406081" y="78669"/>
                        <a:pt x="388724" y="78669"/>
                      </a:cubicBezTo>
                      <a:cubicBezTo>
                        <a:pt x="371635" y="78669"/>
                        <a:pt x="356326" y="82404"/>
                        <a:pt x="346090" y="88274"/>
                      </a:cubicBezTo>
                      <a:cubicBezTo>
                        <a:pt x="346090" y="88185"/>
                        <a:pt x="336032" y="46473"/>
                        <a:pt x="336032" y="46473"/>
                      </a:cubicBezTo>
                      <a:cubicBezTo>
                        <a:pt x="336032" y="41404"/>
                        <a:pt x="341016" y="36779"/>
                        <a:pt x="349294" y="33310"/>
                      </a:cubicBezTo>
                      <a:cubicBezTo>
                        <a:pt x="358996" y="29130"/>
                        <a:pt x="373148" y="26462"/>
                        <a:pt x="388992" y="26462"/>
                      </a:cubicBezTo>
                      <a:close/>
                      <a:moveTo>
                        <a:pt x="84226" y="0"/>
                      </a:moveTo>
                      <a:cubicBezTo>
                        <a:pt x="88320" y="0"/>
                        <a:pt x="92235" y="889"/>
                        <a:pt x="95705" y="2488"/>
                      </a:cubicBezTo>
                      <a:cubicBezTo>
                        <a:pt x="103980" y="6398"/>
                        <a:pt x="113502" y="6398"/>
                        <a:pt x="121777" y="2488"/>
                      </a:cubicBezTo>
                      <a:cubicBezTo>
                        <a:pt x="125247" y="889"/>
                        <a:pt x="129162" y="0"/>
                        <a:pt x="133256" y="0"/>
                      </a:cubicBezTo>
                      <a:cubicBezTo>
                        <a:pt x="148293" y="0"/>
                        <a:pt x="160395" y="12174"/>
                        <a:pt x="160395" y="27102"/>
                      </a:cubicBezTo>
                      <a:cubicBezTo>
                        <a:pt x="160395" y="27813"/>
                        <a:pt x="160395" y="28435"/>
                        <a:pt x="160306" y="29057"/>
                      </a:cubicBezTo>
                      <a:cubicBezTo>
                        <a:pt x="159683" y="38209"/>
                        <a:pt x="154522" y="46028"/>
                        <a:pt x="147048" y="50471"/>
                      </a:cubicBezTo>
                      <a:lnTo>
                        <a:pt x="147048" y="81927"/>
                      </a:lnTo>
                      <a:cubicBezTo>
                        <a:pt x="137883" y="76596"/>
                        <a:pt x="124001" y="73130"/>
                        <a:pt x="108430" y="73130"/>
                      </a:cubicBezTo>
                      <a:cubicBezTo>
                        <a:pt x="93214" y="73130"/>
                        <a:pt x="79599" y="76418"/>
                        <a:pt x="70434" y="81660"/>
                      </a:cubicBezTo>
                      <a:lnTo>
                        <a:pt x="70434" y="50471"/>
                      </a:lnTo>
                      <a:cubicBezTo>
                        <a:pt x="62960" y="46028"/>
                        <a:pt x="57799" y="38209"/>
                        <a:pt x="57176" y="29057"/>
                      </a:cubicBezTo>
                      <a:cubicBezTo>
                        <a:pt x="57087" y="28435"/>
                        <a:pt x="57087" y="27813"/>
                        <a:pt x="57087" y="27102"/>
                      </a:cubicBezTo>
                      <a:cubicBezTo>
                        <a:pt x="57087" y="12174"/>
                        <a:pt x="69278" y="0"/>
                        <a:pt x="8422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2813" rtl="0" eaLnBrk="0" fontAlgn="base" hangingPunct="0">
                    <a:spcBef>
                      <a:spcPct val="0"/>
                    </a:spcBef>
                    <a:spcAft>
                      <a:spcPct val="0"/>
                    </a:spcAft>
                    <a:defRPr kern="1200">
                      <a:solidFill>
                        <a:schemeClr val="lt1"/>
                      </a:solidFill>
                      <a:latin typeface="+mn-lt"/>
                      <a:ea typeface="+mn-ea"/>
                      <a:cs typeface="+mn-cs"/>
                    </a:defRPr>
                  </a:lvl1pPr>
                  <a:lvl2pPr marL="455613" indent="1588" algn="l" defTabSz="912813" rtl="0" eaLnBrk="0" fontAlgn="base" hangingPunct="0">
                    <a:spcBef>
                      <a:spcPct val="0"/>
                    </a:spcBef>
                    <a:spcAft>
                      <a:spcPct val="0"/>
                    </a:spcAft>
                    <a:defRPr kern="1200">
                      <a:solidFill>
                        <a:schemeClr val="lt1"/>
                      </a:solidFill>
                      <a:latin typeface="+mn-lt"/>
                      <a:ea typeface="+mn-ea"/>
                      <a:cs typeface="+mn-cs"/>
                    </a:defRPr>
                  </a:lvl2pPr>
                  <a:lvl3pPr marL="912813" indent="1588" algn="l" defTabSz="912813" rtl="0" eaLnBrk="0" fontAlgn="base" hangingPunct="0">
                    <a:spcBef>
                      <a:spcPct val="0"/>
                    </a:spcBef>
                    <a:spcAft>
                      <a:spcPct val="0"/>
                    </a:spcAft>
                    <a:defRPr kern="1200">
                      <a:solidFill>
                        <a:schemeClr val="lt1"/>
                      </a:solidFill>
                      <a:latin typeface="+mn-lt"/>
                      <a:ea typeface="+mn-ea"/>
                      <a:cs typeface="+mn-cs"/>
                    </a:defRPr>
                  </a:lvl3pPr>
                  <a:lvl4pPr marL="1370013" indent="1588" algn="l" defTabSz="912813" rtl="0" eaLnBrk="0" fontAlgn="base" hangingPunct="0">
                    <a:spcBef>
                      <a:spcPct val="0"/>
                    </a:spcBef>
                    <a:spcAft>
                      <a:spcPct val="0"/>
                    </a:spcAft>
                    <a:defRPr kern="1200">
                      <a:solidFill>
                        <a:schemeClr val="lt1"/>
                      </a:solidFill>
                      <a:latin typeface="+mn-lt"/>
                      <a:ea typeface="+mn-ea"/>
                      <a:cs typeface="+mn-cs"/>
                    </a:defRPr>
                  </a:lvl4pPr>
                  <a:lvl5pPr marL="1827213" indent="1588" algn="l" defTabSz="912813"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912791">
                    <a:defRPr/>
                  </a:pPr>
                  <a:endParaRPr lang="zh-CN" altLang="en-US" sz="2400" dirty="0">
                    <a:solidFill>
                      <a:prstClr val="white"/>
                    </a:solidFill>
                    <a:latin typeface="微软雅黑" panose="020B0503020204020204" pitchFamily="34" charset="-122"/>
                    <a:ea typeface="微软雅黑" panose="020B0503020204020204" pitchFamily="34" charset="-122"/>
                  </a:endParaRPr>
                </a:p>
              </p:txBody>
            </p:sp>
          </p:grpSp>
          <p:cxnSp>
            <p:nvCxnSpPr>
              <p:cNvPr id="33" name="直接连接符 32"/>
              <p:cNvCxnSpPr/>
              <p:nvPr/>
            </p:nvCxnSpPr>
            <p:spPr>
              <a:xfrm>
                <a:off x="7001216" y="1918517"/>
                <a:ext cx="1884900" cy="478216"/>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34" name="矩形 33"/>
              <p:cNvSpPr/>
              <p:nvPr/>
            </p:nvSpPr>
            <p:spPr>
              <a:xfrm>
                <a:off x="6180400" y="2379073"/>
                <a:ext cx="809386" cy="557851"/>
              </a:xfrm>
              <a:prstGeom prst="rect">
                <a:avLst/>
              </a:prstGeom>
            </p:spPr>
            <p:txBody>
              <a:bodyPr wrap="square">
                <a:spAutoFit/>
              </a:bodyPr>
              <a:lstStyle/>
              <a:p>
                <a:pPr defTabSz="912791" eaLnBrk="0" fontAlgn="base" hangingPunct="0">
                  <a:lnSpc>
                    <a:spcPct val="150000"/>
                  </a:lnSpc>
                  <a:spcBef>
                    <a:spcPct val="0"/>
                  </a:spcBef>
                  <a:spcAft>
                    <a:spcPct val="0"/>
                  </a:spcAft>
                  <a:defRPr/>
                </a:pPr>
                <a:r>
                  <a:rPr lang="zh-CN" altLang="en-US" sz="1051" dirty="0">
                    <a:solidFill>
                      <a:prstClr val="white"/>
                    </a:solidFill>
                    <a:latin typeface="微软雅黑" panose="020B0503020204020204" pitchFamily="34" charset="-122"/>
                    <a:ea typeface="微软雅黑" panose="020B0503020204020204" pitchFamily="34" charset="-122"/>
                  </a:rPr>
                  <a:t>人员管理</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35" name="cereals_286994"/>
              <p:cNvSpPr>
                <a:spLocks noChangeAspect="1"/>
              </p:cNvSpPr>
              <p:nvPr/>
            </p:nvSpPr>
            <p:spPr bwMode="auto">
              <a:xfrm>
                <a:off x="9047145" y="2396035"/>
                <a:ext cx="488519" cy="773410"/>
              </a:xfrm>
              <a:custGeom>
                <a:avLst/>
                <a:gdLst>
                  <a:gd name="connsiteX0" fmla="*/ 25278 w 607639"/>
                  <a:gd name="connsiteY0" fmla="*/ 429688 h 581389"/>
                  <a:gd name="connsiteX1" fmla="*/ 25278 w 607639"/>
                  <a:gd name="connsiteY1" fmla="*/ 505583 h 581389"/>
                  <a:gd name="connsiteX2" fmla="*/ 202487 w 607639"/>
                  <a:gd name="connsiteY2" fmla="*/ 505583 h 581389"/>
                  <a:gd name="connsiteX3" fmla="*/ 202487 w 607639"/>
                  <a:gd name="connsiteY3" fmla="*/ 485231 h 581389"/>
                  <a:gd name="connsiteX4" fmla="*/ 182728 w 607639"/>
                  <a:gd name="connsiteY4" fmla="*/ 429688 h 581389"/>
                  <a:gd name="connsiteX5" fmla="*/ 206136 w 607639"/>
                  <a:gd name="connsiteY5" fmla="*/ 417068 h 581389"/>
                  <a:gd name="connsiteX6" fmla="*/ 235508 w 607639"/>
                  <a:gd name="connsiteY6" fmla="*/ 491097 h 581389"/>
                  <a:gd name="connsiteX7" fmla="*/ 312676 w 607639"/>
                  <a:gd name="connsiteY7" fmla="*/ 556150 h 581389"/>
                  <a:gd name="connsiteX8" fmla="*/ 473597 w 607639"/>
                  <a:gd name="connsiteY8" fmla="*/ 556150 h 581389"/>
                  <a:gd name="connsiteX9" fmla="*/ 550765 w 607639"/>
                  <a:gd name="connsiteY9" fmla="*/ 491097 h 581389"/>
                  <a:gd name="connsiteX10" fmla="*/ 580047 w 607639"/>
                  <a:gd name="connsiteY10" fmla="*/ 417068 h 581389"/>
                  <a:gd name="connsiteX11" fmla="*/ 204000 w 607639"/>
                  <a:gd name="connsiteY11" fmla="*/ 379209 h 581389"/>
                  <a:gd name="connsiteX12" fmla="*/ 204000 w 607639"/>
                  <a:gd name="connsiteY12" fmla="*/ 388896 h 581389"/>
                  <a:gd name="connsiteX13" fmla="*/ 204000 w 607639"/>
                  <a:gd name="connsiteY13" fmla="*/ 391829 h 581389"/>
                  <a:gd name="connsiteX14" fmla="*/ 582273 w 607639"/>
                  <a:gd name="connsiteY14" fmla="*/ 391829 h 581389"/>
                  <a:gd name="connsiteX15" fmla="*/ 582273 w 607639"/>
                  <a:gd name="connsiteY15" fmla="*/ 388896 h 581389"/>
                  <a:gd name="connsiteX16" fmla="*/ 582273 w 607639"/>
                  <a:gd name="connsiteY16" fmla="*/ 379209 h 581389"/>
                  <a:gd name="connsiteX17" fmla="*/ 544267 w 607639"/>
                  <a:gd name="connsiteY17" fmla="*/ 341262 h 581389"/>
                  <a:gd name="connsiteX18" fmla="*/ 531629 w 607639"/>
                  <a:gd name="connsiteY18" fmla="*/ 353881 h 581389"/>
                  <a:gd name="connsiteX19" fmla="*/ 556906 w 607639"/>
                  <a:gd name="connsiteY19" fmla="*/ 353881 h 581389"/>
                  <a:gd name="connsiteX20" fmla="*/ 544267 w 607639"/>
                  <a:gd name="connsiteY20" fmla="*/ 341262 h 581389"/>
                  <a:gd name="connsiteX21" fmla="*/ 442979 w 607639"/>
                  <a:gd name="connsiteY21" fmla="*/ 341262 h 581389"/>
                  <a:gd name="connsiteX22" fmla="*/ 430341 w 607639"/>
                  <a:gd name="connsiteY22" fmla="*/ 353881 h 581389"/>
                  <a:gd name="connsiteX23" fmla="*/ 455707 w 607639"/>
                  <a:gd name="connsiteY23" fmla="*/ 353881 h 581389"/>
                  <a:gd name="connsiteX24" fmla="*/ 442979 w 607639"/>
                  <a:gd name="connsiteY24" fmla="*/ 341262 h 581389"/>
                  <a:gd name="connsiteX25" fmla="*/ 341780 w 607639"/>
                  <a:gd name="connsiteY25" fmla="*/ 341262 h 581389"/>
                  <a:gd name="connsiteX26" fmla="*/ 329053 w 607639"/>
                  <a:gd name="connsiteY26" fmla="*/ 353881 h 581389"/>
                  <a:gd name="connsiteX27" fmla="*/ 354419 w 607639"/>
                  <a:gd name="connsiteY27" fmla="*/ 353881 h 581389"/>
                  <a:gd name="connsiteX28" fmla="*/ 341780 w 607639"/>
                  <a:gd name="connsiteY28" fmla="*/ 341262 h 581389"/>
                  <a:gd name="connsiteX29" fmla="*/ 240492 w 607639"/>
                  <a:gd name="connsiteY29" fmla="*/ 341262 h 581389"/>
                  <a:gd name="connsiteX30" fmla="*/ 227854 w 607639"/>
                  <a:gd name="connsiteY30" fmla="*/ 353881 h 581389"/>
                  <a:gd name="connsiteX31" fmla="*/ 253131 w 607639"/>
                  <a:gd name="connsiteY31" fmla="*/ 353881 h 581389"/>
                  <a:gd name="connsiteX32" fmla="*/ 240492 w 607639"/>
                  <a:gd name="connsiteY32" fmla="*/ 341262 h 581389"/>
                  <a:gd name="connsiteX33" fmla="*/ 113637 w 607639"/>
                  <a:gd name="connsiteY33" fmla="*/ 328895 h 581389"/>
                  <a:gd name="connsiteX34" fmla="*/ 111767 w 607639"/>
                  <a:gd name="connsiteY34" fmla="*/ 331741 h 581389"/>
                  <a:gd name="connsiteX35" fmla="*/ 100997 w 607639"/>
                  <a:gd name="connsiteY35" fmla="*/ 354414 h 581389"/>
                  <a:gd name="connsiteX36" fmla="*/ 113637 w 607639"/>
                  <a:gd name="connsiteY36" fmla="*/ 366951 h 581389"/>
                  <a:gd name="connsiteX37" fmla="*/ 126276 w 607639"/>
                  <a:gd name="connsiteY37" fmla="*/ 354414 h 581389"/>
                  <a:gd name="connsiteX38" fmla="*/ 115506 w 607639"/>
                  <a:gd name="connsiteY38" fmla="*/ 331741 h 581389"/>
                  <a:gd name="connsiteX39" fmla="*/ 113637 w 607639"/>
                  <a:gd name="connsiteY39" fmla="*/ 328895 h 581389"/>
                  <a:gd name="connsiteX40" fmla="*/ 493623 w 607639"/>
                  <a:gd name="connsiteY40" fmla="*/ 316022 h 581389"/>
                  <a:gd name="connsiteX41" fmla="*/ 480985 w 607639"/>
                  <a:gd name="connsiteY41" fmla="*/ 328642 h 581389"/>
                  <a:gd name="connsiteX42" fmla="*/ 493623 w 607639"/>
                  <a:gd name="connsiteY42" fmla="*/ 341262 h 581389"/>
                  <a:gd name="connsiteX43" fmla="*/ 506262 w 607639"/>
                  <a:gd name="connsiteY43" fmla="*/ 328642 h 581389"/>
                  <a:gd name="connsiteX44" fmla="*/ 493623 w 607639"/>
                  <a:gd name="connsiteY44" fmla="*/ 316022 h 581389"/>
                  <a:gd name="connsiteX45" fmla="*/ 392424 w 607639"/>
                  <a:gd name="connsiteY45" fmla="*/ 316022 h 581389"/>
                  <a:gd name="connsiteX46" fmla="*/ 379697 w 607639"/>
                  <a:gd name="connsiteY46" fmla="*/ 328642 h 581389"/>
                  <a:gd name="connsiteX47" fmla="*/ 392424 w 607639"/>
                  <a:gd name="connsiteY47" fmla="*/ 341262 h 581389"/>
                  <a:gd name="connsiteX48" fmla="*/ 405063 w 607639"/>
                  <a:gd name="connsiteY48" fmla="*/ 328642 h 581389"/>
                  <a:gd name="connsiteX49" fmla="*/ 392424 w 607639"/>
                  <a:gd name="connsiteY49" fmla="*/ 316022 h 581389"/>
                  <a:gd name="connsiteX50" fmla="*/ 291136 w 607639"/>
                  <a:gd name="connsiteY50" fmla="*/ 316022 h 581389"/>
                  <a:gd name="connsiteX51" fmla="*/ 278498 w 607639"/>
                  <a:gd name="connsiteY51" fmla="*/ 328642 h 581389"/>
                  <a:gd name="connsiteX52" fmla="*/ 291136 w 607639"/>
                  <a:gd name="connsiteY52" fmla="*/ 341262 h 581389"/>
                  <a:gd name="connsiteX53" fmla="*/ 303775 w 607639"/>
                  <a:gd name="connsiteY53" fmla="*/ 328642 h 581389"/>
                  <a:gd name="connsiteX54" fmla="*/ 291136 w 607639"/>
                  <a:gd name="connsiteY54" fmla="*/ 316022 h 581389"/>
                  <a:gd name="connsiteX55" fmla="*/ 113637 w 607639"/>
                  <a:gd name="connsiteY55" fmla="*/ 290306 h 581389"/>
                  <a:gd name="connsiteX56" fmla="*/ 151645 w 607639"/>
                  <a:gd name="connsiteY56" fmla="*/ 354236 h 581389"/>
                  <a:gd name="connsiteX57" fmla="*/ 113637 w 607639"/>
                  <a:gd name="connsiteY57" fmla="*/ 392203 h 581389"/>
                  <a:gd name="connsiteX58" fmla="*/ 75717 w 607639"/>
                  <a:gd name="connsiteY58" fmla="*/ 354236 h 581389"/>
                  <a:gd name="connsiteX59" fmla="*/ 113637 w 607639"/>
                  <a:gd name="connsiteY59" fmla="*/ 290306 h 581389"/>
                  <a:gd name="connsiteX60" fmla="*/ 25278 w 607639"/>
                  <a:gd name="connsiteY60" fmla="*/ 278075 h 581389"/>
                  <a:gd name="connsiteX61" fmla="*/ 25278 w 607639"/>
                  <a:gd name="connsiteY61" fmla="*/ 404448 h 581389"/>
                  <a:gd name="connsiteX62" fmla="*/ 179257 w 607639"/>
                  <a:gd name="connsiteY62" fmla="*/ 404448 h 581389"/>
                  <a:gd name="connsiteX63" fmla="*/ 178634 w 607639"/>
                  <a:gd name="connsiteY63" fmla="*/ 388896 h 581389"/>
                  <a:gd name="connsiteX64" fmla="*/ 178634 w 607639"/>
                  <a:gd name="connsiteY64" fmla="*/ 353881 h 581389"/>
                  <a:gd name="connsiteX65" fmla="*/ 202042 w 607639"/>
                  <a:gd name="connsiteY65" fmla="*/ 353881 h 581389"/>
                  <a:gd name="connsiteX66" fmla="*/ 202042 w 607639"/>
                  <a:gd name="connsiteY66" fmla="*/ 278075 h 581389"/>
                  <a:gd name="connsiteX67" fmla="*/ 88382 w 607639"/>
                  <a:gd name="connsiteY67" fmla="*/ 25328 h 581389"/>
                  <a:gd name="connsiteX68" fmla="*/ 88382 w 607639"/>
                  <a:gd name="connsiteY68" fmla="*/ 37948 h 581389"/>
                  <a:gd name="connsiteX69" fmla="*/ 88649 w 607639"/>
                  <a:gd name="connsiteY69" fmla="*/ 37948 h 581389"/>
                  <a:gd name="connsiteX70" fmla="*/ 101288 w 607639"/>
                  <a:gd name="connsiteY70" fmla="*/ 50567 h 581389"/>
                  <a:gd name="connsiteX71" fmla="*/ 88649 w 607639"/>
                  <a:gd name="connsiteY71" fmla="*/ 63276 h 581389"/>
                  <a:gd name="connsiteX72" fmla="*/ 88382 w 607639"/>
                  <a:gd name="connsiteY72" fmla="*/ 63187 h 581389"/>
                  <a:gd name="connsiteX73" fmla="*/ 88382 w 607639"/>
                  <a:gd name="connsiteY73" fmla="*/ 77406 h 581389"/>
                  <a:gd name="connsiteX74" fmla="*/ 88382 w 607639"/>
                  <a:gd name="connsiteY74" fmla="*/ 83982 h 581389"/>
                  <a:gd name="connsiteX75" fmla="*/ 85178 w 607639"/>
                  <a:gd name="connsiteY75" fmla="*/ 89670 h 581389"/>
                  <a:gd name="connsiteX76" fmla="*/ 55450 w 607639"/>
                  <a:gd name="connsiteY76" fmla="*/ 145747 h 581389"/>
                  <a:gd name="connsiteX77" fmla="*/ 25278 w 607639"/>
                  <a:gd name="connsiteY77" fmla="*/ 214355 h 581389"/>
                  <a:gd name="connsiteX78" fmla="*/ 25278 w 607639"/>
                  <a:gd name="connsiteY78" fmla="*/ 252836 h 581389"/>
                  <a:gd name="connsiteX79" fmla="*/ 202487 w 607639"/>
                  <a:gd name="connsiteY79" fmla="*/ 252836 h 581389"/>
                  <a:gd name="connsiteX80" fmla="*/ 202487 w 607639"/>
                  <a:gd name="connsiteY80" fmla="*/ 214355 h 581389"/>
                  <a:gd name="connsiteX81" fmla="*/ 172047 w 607639"/>
                  <a:gd name="connsiteY81" fmla="*/ 145658 h 581389"/>
                  <a:gd name="connsiteX82" fmla="*/ 142230 w 607639"/>
                  <a:gd name="connsiteY82" fmla="*/ 89759 h 581389"/>
                  <a:gd name="connsiteX83" fmla="*/ 139026 w 607639"/>
                  <a:gd name="connsiteY83" fmla="*/ 83982 h 581389"/>
                  <a:gd name="connsiteX84" fmla="*/ 139026 w 607639"/>
                  <a:gd name="connsiteY84" fmla="*/ 77406 h 581389"/>
                  <a:gd name="connsiteX85" fmla="*/ 139026 w 607639"/>
                  <a:gd name="connsiteY85" fmla="*/ 63187 h 581389"/>
                  <a:gd name="connsiteX86" fmla="*/ 126566 w 607639"/>
                  <a:gd name="connsiteY86" fmla="*/ 50567 h 581389"/>
                  <a:gd name="connsiteX87" fmla="*/ 139026 w 607639"/>
                  <a:gd name="connsiteY87" fmla="*/ 37948 h 581389"/>
                  <a:gd name="connsiteX88" fmla="*/ 139026 w 607639"/>
                  <a:gd name="connsiteY88" fmla="*/ 25328 h 581389"/>
                  <a:gd name="connsiteX89" fmla="*/ 63016 w 607639"/>
                  <a:gd name="connsiteY89" fmla="*/ 0 h 581389"/>
                  <a:gd name="connsiteX90" fmla="*/ 164304 w 607639"/>
                  <a:gd name="connsiteY90" fmla="*/ 0 h 581389"/>
                  <a:gd name="connsiteX91" fmla="*/ 164304 w 607639"/>
                  <a:gd name="connsiteY91" fmla="*/ 89 h 581389"/>
                  <a:gd name="connsiteX92" fmla="*/ 164571 w 607639"/>
                  <a:gd name="connsiteY92" fmla="*/ 0 h 581389"/>
                  <a:gd name="connsiteX93" fmla="*/ 177210 w 607639"/>
                  <a:gd name="connsiteY93" fmla="*/ 12708 h 581389"/>
                  <a:gd name="connsiteX94" fmla="*/ 164571 w 607639"/>
                  <a:gd name="connsiteY94" fmla="*/ 25328 h 581389"/>
                  <a:gd name="connsiteX95" fmla="*/ 164304 w 607639"/>
                  <a:gd name="connsiteY95" fmla="*/ 25328 h 581389"/>
                  <a:gd name="connsiteX96" fmla="*/ 164304 w 607639"/>
                  <a:gd name="connsiteY96" fmla="*/ 77406 h 581389"/>
                  <a:gd name="connsiteX97" fmla="*/ 227854 w 607639"/>
                  <a:gd name="connsiteY97" fmla="*/ 213644 h 581389"/>
                  <a:gd name="connsiteX98" fmla="*/ 227854 w 607639"/>
                  <a:gd name="connsiteY98" fmla="*/ 318155 h 581389"/>
                  <a:gd name="connsiteX99" fmla="*/ 240492 w 607639"/>
                  <a:gd name="connsiteY99" fmla="*/ 316022 h 581389"/>
                  <a:gd name="connsiteX100" fmla="*/ 254466 w 607639"/>
                  <a:gd name="connsiteY100" fmla="*/ 318689 h 581389"/>
                  <a:gd name="connsiteX101" fmla="*/ 291136 w 607639"/>
                  <a:gd name="connsiteY101" fmla="*/ 290694 h 581389"/>
                  <a:gd name="connsiteX102" fmla="*/ 327717 w 607639"/>
                  <a:gd name="connsiteY102" fmla="*/ 318689 h 581389"/>
                  <a:gd name="connsiteX103" fmla="*/ 341780 w 607639"/>
                  <a:gd name="connsiteY103" fmla="*/ 316022 h 581389"/>
                  <a:gd name="connsiteX104" fmla="*/ 355754 w 607639"/>
                  <a:gd name="connsiteY104" fmla="*/ 318689 h 581389"/>
                  <a:gd name="connsiteX105" fmla="*/ 392424 w 607639"/>
                  <a:gd name="connsiteY105" fmla="*/ 290694 h 581389"/>
                  <a:gd name="connsiteX106" fmla="*/ 429005 w 607639"/>
                  <a:gd name="connsiteY106" fmla="*/ 318689 h 581389"/>
                  <a:gd name="connsiteX107" fmla="*/ 442979 w 607639"/>
                  <a:gd name="connsiteY107" fmla="*/ 316022 h 581389"/>
                  <a:gd name="connsiteX108" fmla="*/ 457042 w 607639"/>
                  <a:gd name="connsiteY108" fmla="*/ 318689 h 581389"/>
                  <a:gd name="connsiteX109" fmla="*/ 493623 w 607639"/>
                  <a:gd name="connsiteY109" fmla="*/ 290694 h 581389"/>
                  <a:gd name="connsiteX110" fmla="*/ 520147 w 607639"/>
                  <a:gd name="connsiteY110" fmla="*/ 301537 h 581389"/>
                  <a:gd name="connsiteX111" fmla="*/ 583697 w 607639"/>
                  <a:gd name="connsiteY111" fmla="*/ 183606 h 581389"/>
                  <a:gd name="connsiteX112" fmla="*/ 594911 w 607639"/>
                  <a:gd name="connsiteY112" fmla="*/ 176941 h 581389"/>
                  <a:gd name="connsiteX113" fmla="*/ 607550 w 607639"/>
                  <a:gd name="connsiteY113" fmla="*/ 189649 h 581389"/>
                  <a:gd name="connsiteX114" fmla="*/ 606037 w 607639"/>
                  <a:gd name="connsiteY114" fmla="*/ 195692 h 581389"/>
                  <a:gd name="connsiteX115" fmla="*/ 541063 w 607639"/>
                  <a:gd name="connsiteY115" fmla="*/ 316111 h 581389"/>
                  <a:gd name="connsiteX116" fmla="*/ 544267 w 607639"/>
                  <a:gd name="connsiteY116" fmla="*/ 316022 h 581389"/>
                  <a:gd name="connsiteX117" fmla="*/ 582273 w 607639"/>
                  <a:gd name="connsiteY117" fmla="*/ 353881 h 581389"/>
                  <a:gd name="connsiteX118" fmla="*/ 607639 w 607639"/>
                  <a:gd name="connsiteY118" fmla="*/ 353881 h 581389"/>
                  <a:gd name="connsiteX119" fmla="*/ 607639 w 607639"/>
                  <a:gd name="connsiteY119" fmla="*/ 388896 h 581389"/>
                  <a:gd name="connsiteX120" fmla="*/ 479026 w 607639"/>
                  <a:gd name="connsiteY120" fmla="*/ 581389 h 581389"/>
                  <a:gd name="connsiteX121" fmla="*/ 307246 w 607639"/>
                  <a:gd name="connsiteY121" fmla="*/ 581389 h 581389"/>
                  <a:gd name="connsiteX122" fmla="*/ 227498 w 607639"/>
                  <a:gd name="connsiteY122" fmla="*/ 522290 h 581389"/>
                  <a:gd name="connsiteX123" fmla="*/ 216461 w 607639"/>
                  <a:gd name="connsiteY123" fmla="*/ 530822 h 581389"/>
                  <a:gd name="connsiteX124" fmla="*/ 11393 w 607639"/>
                  <a:gd name="connsiteY124" fmla="*/ 530822 h 581389"/>
                  <a:gd name="connsiteX125" fmla="*/ 0 w 607639"/>
                  <a:gd name="connsiteY125" fmla="*/ 519446 h 581389"/>
                  <a:gd name="connsiteX126" fmla="*/ 0 w 607639"/>
                  <a:gd name="connsiteY126" fmla="*/ 429688 h 581389"/>
                  <a:gd name="connsiteX127" fmla="*/ 0 w 607639"/>
                  <a:gd name="connsiteY127" fmla="*/ 252836 h 581389"/>
                  <a:gd name="connsiteX128" fmla="*/ 0 w 607639"/>
                  <a:gd name="connsiteY128" fmla="*/ 213644 h 581389"/>
                  <a:gd name="connsiteX129" fmla="*/ 63016 w 607639"/>
                  <a:gd name="connsiteY129" fmla="*/ 77406 h 581389"/>
                  <a:gd name="connsiteX130" fmla="*/ 63016 w 607639"/>
                  <a:gd name="connsiteY130" fmla="*/ 25328 h 581389"/>
                  <a:gd name="connsiteX131" fmla="*/ 50644 w 607639"/>
                  <a:gd name="connsiteY131" fmla="*/ 12708 h 581389"/>
                  <a:gd name="connsiteX132" fmla="*/ 63016 w 607639"/>
                  <a:gd name="connsiteY132" fmla="*/ 89 h 58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607639" h="581389">
                    <a:moveTo>
                      <a:pt x="25278" y="429688"/>
                    </a:moveTo>
                    <a:lnTo>
                      <a:pt x="25278" y="505583"/>
                    </a:lnTo>
                    <a:lnTo>
                      <a:pt x="202487" y="505583"/>
                    </a:lnTo>
                    <a:lnTo>
                      <a:pt x="202487" y="485231"/>
                    </a:lnTo>
                    <a:cubicBezTo>
                      <a:pt x="193408" y="467991"/>
                      <a:pt x="186644" y="449328"/>
                      <a:pt x="182728" y="429688"/>
                    </a:cubicBezTo>
                    <a:close/>
                    <a:moveTo>
                      <a:pt x="206136" y="417068"/>
                    </a:moveTo>
                    <a:cubicBezTo>
                      <a:pt x="210319" y="443462"/>
                      <a:pt x="220199" y="468613"/>
                      <a:pt x="235508" y="491097"/>
                    </a:cubicBezTo>
                    <a:cubicBezTo>
                      <a:pt x="254733" y="519358"/>
                      <a:pt x="281346" y="541753"/>
                      <a:pt x="312676" y="556150"/>
                    </a:cubicBezTo>
                    <a:lnTo>
                      <a:pt x="473597" y="556150"/>
                    </a:lnTo>
                    <a:cubicBezTo>
                      <a:pt x="504927" y="541753"/>
                      <a:pt x="531540" y="519358"/>
                      <a:pt x="550765" y="491097"/>
                    </a:cubicBezTo>
                    <a:cubicBezTo>
                      <a:pt x="566074" y="468613"/>
                      <a:pt x="575953" y="443462"/>
                      <a:pt x="580047" y="417068"/>
                    </a:cubicBezTo>
                    <a:close/>
                    <a:moveTo>
                      <a:pt x="204000" y="379209"/>
                    </a:moveTo>
                    <a:lnTo>
                      <a:pt x="204000" y="388896"/>
                    </a:lnTo>
                    <a:cubicBezTo>
                      <a:pt x="204000" y="389874"/>
                      <a:pt x="204000" y="390851"/>
                      <a:pt x="204000" y="391829"/>
                    </a:cubicBezTo>
                    <a:lnTo>
                      <a:pt x="582273" y="391829"/>
                    </a:lnTo>
                    <a:cubicBezTo>
                      <a:pt x="582273" y="390851"/>
                      <a:pt x="582273" y="389874"/>
                      <a:pt x="582273" y="388896"/>
                    </a:cubicBezTo>
                    <a:lnTo>
                      <a:pt x="582273" y="379209"/>
                    </a:lnTo>
                    <a:close/>
                    <a:moveTo>
                      <a:pt x="544267" y="341262"/>
                    </a:moveTo>
                    <a:cubicBezTo>
                      <a:pt x="537325" y="341262"/>
                      <a:pt x="531629" y="346949"/>
                      <a:pt x="531629" y="353881"/>
                    </a:cubicBezTo>
                    <a:lnTo>
                      <a:pt x="556906" y="353881"/>
                    </a:lnTo>
                    <a:cubicBezTo>
                      <a:pt x="556906" y="346949"/>
                      <a:pt x="551210" y="341262"/>
                      <a:pt x="544267" y="341262"/>
                    </a:cubicBezTo>
                    <a:close/>
                    <a:moveTo>
                      <a:pt x="442979" y="341262"/>
                    </a:moveTo>
                    <a:cubicBezTo>
                      <a:pt x="436037" y="341262"/>
                      <a:pt x="430341" y="346949"/>
                      <a:pt x="430341" y="353881"/>
                    </a:cubicBezTo>
                    <a:lnTo>
                      <a:pt x="455707" y="353881"/>
                    </a:lnTo>
                    <a:cubicBezTo>
                      <a:pt x="455707" y="346949"/>
                      <a:pt x="450011" y="341262"/>
                      <a:pt x="442979" y="341262"/>
                    </a:cubicBezTo>
                    <a:close/>
                    <a:moveTo>
                      <a:pt x="341780" y="341262"/>
                    </a:moveTo>
                    <a:cubicBezTo>
                      <a:pt x="334749" y="341262"/>
                      <a:pt x="329053" y="346949"/>
                      <a:pt x="329053" y="353881"/>
                    </a:cubicBezTo>
                    <a:lnTo>
                      <a:pt x="354419" y="353881"/>
                    </a:lnTo>
                    <a:cubicBezTo>
                      <a:pt x="354419" y="346949"/>
                      <a:pt x="348723" y="341262"/>
                      <a:pt x="341780" y="341262"/>
                    </a:cubicBezTo>
                    <a:close/>
                    <a:moveTo>
                      <a:pt x="240492" y="341262"/>
                    </a:moveTo>
                    <a:cubicBezTo>
                      <a:pt x="233550" y="341262"/>
                      <a:pt x="227854" y="346949"/>
                      <a:pt x="227854" y="353881"/>
                    </a:cubicBezTo>
                    <a:lnTo>
                      <a:pt x="253131" y="353881"/>
                    </a:lnTo>
                    <a:cubicBezTo>
                      <a:pt x="253131" y="346949"/>
                      <a:pt x="247435" y="341262"/>
                      <a:pt x="240492" y="341262"/>
                    </a:cubicBezTo>
                    <a:close/>
                    <a:moveTo>
                      <a:pt x="113637" y="328895"/>
                    </a:moveTo>
                    <a:cubicBezTo>
                      <a:pt x="113013" y="329873"/>
                      <a:pt x="112390" y="330762"/>
                      <a:pt x="111767" y="331741"/>
                    </a:cubicBezTo>
                    <a:cubicBezTo>
                      <a:pt x="103489" y="344811"/>
                      <a:pt x="101175" y="352458"/>
                      <a:pt x="100997" y="354414"/>
                    </a:cubicBezTo>
                    <a:cubicBezTo>
                      <a:pt x="101086" y="361349"/>
                      <a:pt x="106693" y="366951"/>
                      <a:pt x="113637" y="366951"/>
                    </a:cubicBezTo>
                    <a:cubicBezTo>
                      <a:pt x="120580" y="366951"/>
                      <a:pt x="126187" y="361349"/>
                      <a:pt x="126276" y="354414"/>
                    </a:cubicBezTo>
                    <a:cubicBezTo>
                      <a:pt x="126098" y="352458"/>
                      <a:pt x="123784" y="344811"/>
                      <a:pt x="115506" y="331741"/>
                    </a:cubicBezTo>
                    <a:cubicBezTo>
                      <a:pt x="114883" y="330762"/>
                      <a:pt x="114260" y="329784"/>
                      <a:pt x="113637" y="328895"/>
                    </a:cubicBezTo>
                    <a:close/>
                    <a:moveTo>
                      <a:pt x="493623" y="316022"/>
                    </a:moveTo>
                    <a:cubicBezTo>
                      <a:pt x="486681" y="316022"/>
                      <a:pt x="480985" y="321710"/>
                      <a:pt x="480985" y="328642"/>
                    </a:cubicBezTo>
                    <a:cubicBezTo>
                      <a:pt x="480985" y="335574"/>
                      <a:pt x="486681" y="341262"/>
                      <a:pt x="493623" y="341262"/>
                    </a:cubicBezTo>
                    <a:cubicBezTo>
                      <a:pt x="500655" y="341262"/>
                      <a:pt x="506262" y="335574"/>
                      <a:pt x="506262" y="328642"/>
                    </a:cubicBezTo>
                    <a:cubicBezTo>
                      <a:pt x="506262" y="321710"/>
                      <a:pt x="500655" y="316022"/>
                      <a:pt x="493623" y="316022"/>
                    </a:cubicBezTo>
                    <a:close/>
                    <a:moveTo>
                      <a:pt x="392424" y="316022"/>
                    </a:moveTo>
                    <a:cubicBezTo>
                      <a:pt x="385393" y="316022"/>
                      <a:pt x="379697" y="321710"/>
                      <a:pt x="379697" y="328642"/>
                    </a:cubicBezTo>
                    <a:cubicBezTo>
                      <a:pt x="379697" y="335574"/>
                      <a:pt x="385393" y="341262"/>
                      <a:pt x="392424" y="341262"/>
                    </a:cubicBezTo>
                    <a:cubicBezTo>
                      <a:pt x="399367" y="341262"/>
                      <a:pt x="405063" y="335574"/>
                      <a:pt x="405063" y="328642"/>
                    </a:cubicBezTo>
                    <a:cubicBezTo>
                      <a:pt x="405063" y="321710"/>
                      <a:pt x="399367" y="316022"/>
                      <a:pt x="392424" y="316022"/>
                    </a:cubicBezTo>
                    <a:close/>
                    <a:moveTo>
                      <a:pt x="291136" y="316022"/>
                    </a:moveTo>
                    <a:cubicBezTo>
                      <a:pt x="284105" y="316022"/>
                      <a:pt x="278498" y="321710"/>
                      <a:pt x="278498" y="328642"/>
                    </a:cubicBezTo>
                    <a:cubicBezTo>
                      <a:pt x="278498" y="335574"/>
                      <a:pt x="284105" y="341262"/>
                      <a:pt x="291136" y="341262"/>
                    </a:cubicBezTo>
                    <a:cubicBezTo>
                      <a:pt x="298079" y="341262"/>
                      <a:pt x="303775" y="335574"/>
                      <a:pt x="303775" y="328642"/>
                    </a:cubicBezTo>
                    <a:cubicBezTo>
                      <a:pt x="303775" y="321710"/>
                      <a:pt x="298079" y="316022"/>
                      <a:pt x="291136" y="316022"/>
                    </a:cubicBezTo>
                    <a:close/>
                    <a:moveTo>
                      <a:pt x="113637" y="290306"/>
                    </a:moveTo>
                    <a:cubicBezTo>
                      <a:pt x="118443" y="290306"/>
                      <a:pt x="151645" y="333341"/>
                      <a:pt x="151645" y="354236"/>
                    </a:cubicBezTo>
                    <a:cubicBezTo>
                      <a:pt x="151645" y="375220"/>
                      <a:pt x="134644" y="392203"/>
                      <a:pt x="113637" y="392203"/>
                    </a:cubicBezTo>
                    <a:cubicBezTo>
                      <a:pt x="92629" y="392203"/>
                      <a:pt x="75717" y="375220"/>
                      <a:pt x="75717" y="354236"/>
                    </a:cubicBezTo>
                    <a:cubicBezTo>
                      <a:pt x="75717" y="333341"/>
                      <a:pt x="108830" y="290306"/>
                      <a:pt x="113637" y="290306"/>
                    </a:cubicBezTo>
                    <a:close/>
                    <a:moveTo>
                      <a:pt x="25278" y="278075"/>
                    </a:moveTo>
                    <a:lnTo>
                      <a:pt x="25278" y="404448"/>
                    </a:lnTo>
                    <a:lnTo>
                      <a:pt x="179257" y="404448"/>
                    </a:lnTo>
                    <a:cubicBezTo>
                      <a:pt x="178812" y="399294"/>
                      <a:pt x="178634" y="394139"/>
                      <a:pt x="178634" y="388896"/>
                    </a:cubicBezTo>
                    <a:lnTo>
                      <a:pt x="178634" y="353881"/>
                    </a:lnTo>
                    <a:lnTo>
                      <a:pt x="202042" y="353881"/>
                    </a:lnTo>
                    <a:lnTo>
                      <a:pt x="202042" y="278075"/>
                    </a:lnTo>
                    <a:close/>
                    <a:moveTo>
                      <a:pt x="88382" y="25328"/>
                    </a:moveTo>
                    <a:lnTo>
                      <a:pt x="88382" y="37948"/>
                    </a:lnTo>
                    <a:cubicBezTo>
                      <a:pt x="88471" y="37948"/>
                      <a:pt x="88560" y="37948"/>
                      <a:pt x="88649" y="37948"/>
                    </a:cubicBezTo>
                    <a:cubicBezTo>
                      <a:pt x="95592" y="37948"/>
                      <a:pt x="101288" y="43635"/>
                      <a:pt x="101288" y="50567"/>
                    </a:cubicBezTo>
                    <a:cubicBezTo>
                      <a:pt x="101288" y="57588"/>
                      <a:pt x="95592" y="63276"/>
                      <a:pt x="88649" y="63276"/>
                    </a:cubicBezTo>
                    <a:cubicBezTo>
                      <a:pt x="88560" y="63276"/>
                      <a:pt x="88471" y="63187"/>
                      <a:pt x="88382" y="63187"/>
                    </a:cubicBezTo>
                    <a:lnTo>
                      <a:pt x="88382" y="77406"/>
                    </a:lnTo>
                    <a:lnTo>
                      <a:pt x="88382" y="83982"/>
                    </a:lnTo>
                    <a:lnTo>
                      <a:pt x="85178" y="89670"/>
                    </a:lnTo>
                    <a:cubicBezTo>
                      <a:pt x="85000" y="89937"/>
                      <a:pt x="70403" y="116420"/>
                      <a:pt x="55450" y="145747"/>
                    </a:cubicBezTo>
                    <a:cubicBezTo>
                      <a:pt x="29194" y="197470"/>
                      <a:pt x="25723" y="211867"/>
                      <a:pt x="25278" y="214355"/>
                    </a:cubicBezTo>
                    <a:lnTo>
                      <a:pt x="25278" y="252836"/>
                    </a:lnTo>
                    <a:lnTo>
                      <a:pt x="202487" y="252836"/>
                    </a:lnTo>
                    <a:lnTo>
                      <a:pt x="202487" y="214355"/>
                    </a:lnTo>
                    <a:cubicBezTo>
                      <a:pt x="202042" y="211867"/>
                      <a:pt x="198571" y="197470"/>
                      <a:pt x="172047" y="145658"/>
                    </a:cubicBezTo>
                    <a:cubicBezTo>
                      <a:pt x="157094" y="116331"/>
                      <a:pt x="142319" y="90026"/>
                      <a:pt x="142230" y="89759"/>
                    </a:cubicBezTo>
                    <a:lnTo>
                      <a:pt x="139026" y="83982"/>
                    </a:lnTo>
                    <a:lnTo>
                      <a:pt x="139026" y="77406"/>
                    </a:lnTo>
                    <a:lnTo>
                      <a:pt x="139026" y="63187"/>
                    </a:lnTo>
                    <a:cubicBezTo>
                      <a:pt x="132084" y="63098"/>
                      <a:pt x="126566" y="57499"/>
                      <a:pt x="126566" y="50567"/>
                    </a:cubicBezTo>
                    <a:cubicBezTo>
                      <a:pt x="126566" y="43724"/>
                      <a:pt x="132084" y="38125"/>
                      <a:pt x="139026" y="37948"/>
                    </a:cubicBezTo>
                    <a:lnTo>
                      <a:pt x="139026" y="25328"/>
                    </a:lnTo>
                    <a:close/>
                    <a:moveTo>
                      <a:pt x="63016" y="0"/>
                    </a:moveTo>
                    <a:lnTo>
                      <a:pt x="164304" y="0"/>
                    </a:lnTo>
                    <a:lnTo>
                      <a:pt x="164304" y="89"/>
                    </a:lnTo>
                    <a:cubicBezTo>
                      <a:pt x="164393" y="89"/>
                      <a:pt x="164482" y="0"/>
                      <a:pt x="164571" y="0"/>
                    </a:cubicBezTo>
                    <a:cubicBezTo>
                      <a:pt x="171513" y="0"/>
                      <a:pt x="177210" y="5688"/>
                      <a:pt x="177210" y="12708"/>
                    </a:cubicBezTo>
                    <a:cubicBezTo>
                      <a:pt x="177210" y="19640"/>
                      <a:pt x="171513" y="25328"/>
                      <a:pt x="164571" y="25328"/>
                    </a:cubicBezTo>
                    <a:cubicBezTo>
                      <a:pt x="164482" y="25328"/>
                      <a:pt x="164393" y="25328"/>
                      <a:pt x="164304" y="25328"/>
                    </a:cubicBezTo>
                    <a:lnTo>
                      <a:pt x="164304" y="77406"/>
                    </a:lnTo>
                    <a:cubicBezTo>
                      <a:pt x="164304" y="77406"/>
                      <a:pt x="227854" y="190893"/>
                      <a:pt x="227854" y="213644"/>
                    </a:cubicBezTo>
                    <a:lnTo>
                      <a:pt x="227854" y="318155"/>
                    </a:lnTo>
                    <a:cubicBezTo>
                      <a:pt x="231770" y="316733"/>
                      <a:pt x="236042" y="316022"/>
                      <a:pt x="240492" y="316022"/>
                    </a:cubicBezTo>
                    <a:cubicBezTo>
                      <a:pt x="245388" y="316022"/>
                      <a:pt x="250194" y="316911"/>
                      <a:pt x="254466" y="318689"/>
                    </a:cubicBezTo>
                    <a:cubicBezTo>
                      <a:pt x="258827" y="302603"/>
                      <a:pt x="273602" y="290694"/>
                      <a:pt x="291136" y="290694"/>
                    </a:cubicBezTo>
                    <a:cubicBezTo>
                      <a:pt x="308670" y="290694"/>
                      <a:pt x="323356" y="302603"/>
                      <a:pt x="327717" y="318689"/>
                    </a:cubicBezTo>
                    <a:cubicBezTo>
                      <a:pt x="332079" y="316911"/>
                      <a:pt x="336796" y="316022"/>
                      <a:pt x="341780" y="316022"/>
                    </a:cubicBezTo>
                    <a:cubicBezTo>
                      <a:pt x="346676" y="316022"/>
                      <a:pt x="351393" y="316911"/>
                      <a:pt x="355754" y="318689"/>
                    </a:cubicBezTo>
                    <a:cubicBezTo>
                      <a:pt x="360115" y="302603"/>
                      <a:pt x="374890" y="290694"/>
                      <a:pt x="392424" y="290694"/>
                    </a:cubicBezTo>
                    <a:cubicBezTo>
                      <a:pt x="409869" y="290694"/>
                      <a:pt x="424644" y="302603"/>
                      <a:pt x="429005" y="318689"/>
                    </a:cubicBezTo>
                    <a:cubicBezTo>
                      <a:pt x="433367" y="316911"/>
                      <a:pt x="438084" y="316022"/>
                      <a:pt x="442979" y="316022"/>
                    </a:cubicBezTo>
                    <a:cubicBezTo>
                      <a:pt x="447964" y="316022"/>
                      <a:pt x="452681" y="316911"/>
                      <a:pt x="457042" y="318689"/>
                    </a:cubicBezTo>
                    <a:cubicBezTo>
                      <a:pt x="461403" y="302603"/>
                      <a:pt x="476089" y="290694"/>
                      <a:pt x="493623" y="290694"/>
                    </a:cubicBezTo>
                    <a:cubicBezTo>
                      <a:pt x="503948" y="290694"/>
                      <a:pt x="513293" y="294871"/>
                      <a:pt x="520147" y="301537"/>
                    </a:cubicBezTo>
                    <a:lnTo>
                      <a:pt x="583697" y="183606"/>
                    </a:lnTo>
                    <a:cubicBezTo>
                      <a:pt x="585833" y="179696"/>
                      <a:pt x="590105" y="176941"/>
                      <a:pt x="594911" y="176941"/>
                    </a:cubicBezTo>
                    <a:cubicBezTo>
                      <a:pt x="601854" y="176941"/>
                      <a:pt x="607550" y="182628"/>
                      <a:pt x="607550" y="189649"/>
                    </a:cubicBezTo>
                    <a:cubicBezTo>
                      <a:pt x="607550" y="191782"/>
                      <a:pt x="607016" y="193915"/>
                      <a:pt x="606037" y="195692"/>
                    </a:cubicBezTo>
                    <a:lnTo>
                      <a:pt x="541063" y="316111"/>
                    </a:lnTo>
                    <a:cubicBezTo>
                      <a:pt x="542131" y="316022"/>
                      <a:pt x="543199" y="316022"/>
                      <a:pt x="544267" y="316022"/>
                    </a:cubicBezTo>
                    <a:cubicBezTo>
                      <a:pt x="565273" y="316022"/>
                      <a:pt x="582273" y="332997"/>
                      <a:pt x="582273" y="353881"/>
                    </a:cubicBezTo>
                    <a:lnTo>
                      <a:pt x="607639" y="353881"/>
                    </a:lnTo>
                    <a:lnTo>
                      <a:pt x="607639" y="388896"/>
                    </a:lnTo>
                    <a:cubicBezTo>
                      <a:pt x="607639" y="475011"/>
                      <a:pt x="554681" y="548951"/>
                      <a:pt x="479026" y="581389"/>
                    </a:cubicBezTo>
                    <a:lnTo>
                      <a:pt x="307246" y="581389"/>
                    </a:lnTo>
                    <a:cubicBezTo>
                      <a:pt x="276094" y="568058"/>
                      <a:pt x="248770" y="547707"/>
                      <a:pt x="227498" y="522290"/>
                    </a:cubicBezTo>
                    <a:cubicBezTo>
                      <a:pt x="226251" y="527178"/>
                      <a:pt x="221801" y="530822"/>
                      <a:pt x="216461" y="530822"/>
                    </a:cubicBezTo>
                    <a:lnTo>
                      <a:pt x="11393" y="530822"/>
                    </a:lnTo>
                    <a:cubicBezTo>
                      <a:pt x="5073" y="530822"/>
                      <a:pt x="0" y="525756"/>
                      <a:pt x="0" y="519446"/>
                    </a:cubicBezTo>
                    <a:lnTo>
                      <a:pt x="0" y="429688"/>
                    </a:lnTo>
                    <a:lnTo>
                      <a:pt x="0" y="252836"/>
                    </a:lnTo>
                    <a:lnTo>
                      <a:pt x="0" y="213644"/>
                    </a:lnTo>
                    <a:cubicBezTo>
                      <a:pt x="0" y="190893"/>
                      <a:pt x="63016" y="77406"/>
                      <a:pt x="63016" y="77406"/>
                    </a:cubicBezTo>
                    <a:lnTo>
                      <a:pt x="63016" y="25328"/>
                    </a:lnTo>
                    <a:cubicBezTo>
                      <a:pt x="56162" y="25150"/>
                      <a:pt x="50644" y="19551"/>
                      <a:pt x="50644" y="12708"/>
                    </a:cubicBezTo>
                    <a:cubicBezTo>
                      <a:pt x="50644" y="5777"/>
                      <a:pt x="56162" y="178"/>
                      <a:pt x="63016" y="89"/>
                    </a:cubicBezTo>
                    <a:close/>
                  </a:path>
                </a:pathLst>
              </a:custGeom>
              <a:solidFill>
                <a:schemeClr val="bg1"/>
              </a:solidFill>
              <a:ln>
                <a:noFill/>
              </a:ln>
            </p:spPr>
          </p:sp>
          <p:cxnSp>
            <p:nvCxnSpPr>
              <p:cNvPr id="36" name="直接连接符 35"/>
              <p:cNvCxnSpPr>
                <a:stCxn id="29" idx="3"/>
              </p:cNvCxnSpPr>
              <p:nvPr/>
            </p:nvCxnSpPr>
            <p:spPr>
              <a:xfrm flipH="1">
                <a:off x="6870683" y="3233904"/>
                <a:ext cx="2143820" cy="983036"/>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37" name="矩形 36"/>
              <p:cNvSpPr/>
              <p:nvPr/>
            </p:nvSpPr>
            <p:spPr>
              <a:xfrm>
                <a:off x="9004083" y="3342987"/>
                <a:ext cx="747216" cy="557851"/>
              </a:xfrm>
              <a:prstGeom prst="rect">
                <a:avLst/>
              </a:prstGeom>
            </p:spPr>
            <p:txBody>
              <a:bodyPr wrap="none">
                <a:spAutoFit/>
              </a:bodyPr>
              <a:lstStyle/>
              <a:p>
                <a:pPr defTabSz="912791" eaLnBrk="0" fontAlgn="base" hangingPunct="0">
                  <a:lnSpc>
                    <a:spcPct val="150000"/>
                  </a:lnSpc>
                  <a:spcBef>
                    <a:spcPct val="0"/>
                  </a:spcBef>
                  <a:spcAft>
                    <a:spcPct val="0"/>
                  </a:spcAft>
                  <a:defRPr/>
                </a:pPr>
                <a:r>
                  <a:rPr lang="zh-CN" altLang="en-US" sz="1051" dirty="0">
                    <a:solidFill>
                      <a:prstClr val="white"/>
                    </a:solidFill>
                    <a:latin typeface="微软雅黑" panose="020B0503020204020204" pitchFamily="34" charset="-122"/>
                    <a:ea typeface="微软雅黑" panose="020B0503020204020204" pitchFamily="34" charset="-122"/>
                  </a:rPr>
                  <a:t>食材管理</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38" name="矩形 37"/>
              <p:cNvSpPr/>
              <p:nvPr/>
            </p:nvSpPr>
            <p:spPr>
              <a:xfrm>
                <a:off x="6118665" y="5086381"/>
                <a:ext cx="886325" cy="557851"/>
              </a:xfrm>
              <a:prstGeom prst="rect">
                <a:avLst/>
              </a:prstGeom>
            </p:spPr>
            <p:txBody>
              <a:bodyPr wrap="none">
                <a:spAutoFit/>
              </a:bodyPr>
              <a:lstStyle/>
              <a:p>
                <a:pPr defTabSz="912791" eaLnBrk="0" fontAlgn="base" hangingPunct="0">
                  <a:lnSpc>
                    <a:spcPct val="150000"/>
                  </a:lnSpc>
                  <a:spcBef>
                    <a:spcPct val="0"/>
                  </a:spcBef>
                  <a:spcAft>
                    <a:spcPct val="0"/>
                  </a:spcAft>
                  <a:defRPr/>
                </a:pPr>
                <a:r>
                  <a:rPr lang="zh-CN" altLang="en-US" sz="1051" dirty="0">
                    <a:solidFill>
                      <a:prstClr val="white"/>
                    </a:solidFill>
                    <a:latin typeface="微软雅黑" panose="020B0503020204020204" pitchFamily="34" charset="-122"/>
                    <a:ea typeface="微软雅黑" panose="020B0503020204020204" pitchFamily="34" charset="-122"/>
                  </a:rPr>
                  <a:t>厨师帽检测</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39" name="chef_135436"/>
              <p:cNvSpPr>
                <a:spLocks noChangeAspect="1"/>
              </p:cNvSpPr>
              <p:nvPr/>
            </p:nvSpPr>
            <p:spPr bwMode="auto">
              <a:xfrm>
                <a:off x="6234269" y="4303344"/>
                <a:ext cx="484871" cy="586822"/>
              </a:xfrm>
              <a:custGeom>
                <a:avLst/>
                <a:gdLst>
                  <a:gd name="connsiteX0" fmla="*/ 167857 w 587107"/>
                  <a:gd name="connsiteY0" fmla="*/ 486965 h 565092"/>
                  <a:gd name="connsiteX1" fmla="*/ 168617 w 587107"/>
                  <a:gd name="connsiteY1" fmla="*/ 499860 h 565092"/>
                  <a:gd name="connsiteX2" fmla="*/ 201275 w 587107"/>
                  <a:gd name="connsiteY2" fmla="*/ 526408 h 565092"/>
                  <a:gd name="connsiteX3" fmla="*/ 385832 w 587107"/>
                  <a:gd name="connsiteY3" fmla="*/ 526408 h 565092"/>
                  <a:gd name="connsiteX4" fmla="*/ 418490 w 587107"/>
                  <a:gd name="connsiteY4" fmla="*/ 499860 h 565092"/>
                  <a:gd name="connsiteX5" fmla="*/ 420009 w 587107"/>
                  <a:gd name="connsiteY5" fmla="*/ 486965 h 565092"/>
                  <a:gd name="connsiteX6" fmla="*/ 293933 w 587107"/>
                  <a:gd name="connsiteY6" fmla="*/ 515789 h 565092"/>
                  <a:gd name="connsiteX7" fmla="*/ 167857 w 587107"/>
                  <a:gd name="connsiteY7" fmla="*/ 486965 h 565092"/>
                  <a:gd name="connsiteX8" fmla="*/ 324332 w 587107"/>
                  <a:gd name="connsiteY8" fmla="*/ 364057 h 565092"/>
                  <a:gd name="connsiteX9" fmla="*/ 334187 w 587107"/>
                  <a:gd name="connsiteY9" fmla="*/ 373918 h 565092"/>
                  <a:gd name="connsiteX10" fmla="*/ 334187 w 587107"/>
                  <a:gd name="connsiteY10" fmla="*/ 455079 h 565092"/>
                  <a:gd name="connsiteX11" fmla="*/ 324332 w 587107"/>
                  <a:gd name="connsiteY11" fmla="*/ 464940 h 565092"/>
                  <a:gd name="connsiteX12" fmla="*/ 313718 w 587107"/>
                  <a:gd name="connsiteY12" fmla="*/ 455079 h 565092"/>
                  <a:gd name="connsiteX13" fmla="*/ 313718 w 587107"/>
                  <a:gd name="connsiteY13" fmla="*/ 373918 h 565092"/>
                  <a:gd name="connsiteX14" fmla="*/ 324332 w 587107"/>
                  <a:gd name="connsiteY14" fmla="*/ 364057 h 565092"/>
                  <a:gd name="connsiteX15" fmla="*/ 263534 w 587107"/>
                  <a:gd name="connsiteY15" fmla="*/ 364057 h 565092"/>
                  <a:gd name="connsiteX16" fmla="*/ 273389 w 587107"/>
                  <a:gd name="connsiteY16" fmla="*/ 373918 h 565092"/>
                  <a:gd name="connsiteX17" fmla="*/ 273389 w 587107"/>
                  <a:gd name="connsiteY17" fmla="*/ 455079 h 565092"/>
                  <a:gd name="connsiteX18" fmla="*/ 263534 w 587107"/>
                  <a:gd name="connsiteY18" fmla="*/ 464940 h 565092"/>
                  <a:gd name="connsiteX19" fmla="*/ 252920 w 587107"/>
                  <a:gd name="connsiteY19" fmla="*/ 455079 h 565092"/>
                  <a:gd name="connsiteX20" fmla="*/ 252920 w 587107"/>
                  <a:gd name="connsiteY20" fmla="*/ 373918 h 565092"/>
                  <a:gd name="connsiteX21" fmla="*/ 263534 w 587107"/>
                  <a:gd name="connsiteY21" fmla="*/ 364057 h 565092"/>
                  <a:gd name="connsiteX22" fmla="*/ 396456 w 587107"/>
                  <a:gd name="connsiteY22" fmla="*/ 343588 h 565092"/>
                  <a:gd name="connsiteX23" fmla="*/ 404824 w 587107"/>
                  <a:gd name="connsiteY23" fmla="*/ 354976 h 565092"/>
                  <a:gd name="connsiteX24" fmla="*/ 394935 w 587107"/>
                  <a:gd name="connsiteY24" fmla="*/ 436213 h 565092"/>
                  <a:gd name="connsiteX25" fmla="*/ 385045 w 587107"/>
                  <a:gd name="connsiteY25" fmla="*/ 445324 h 565092"/>
                  <a:gd name="connsiteX26" fmla="*/ 383523 w 587107"/>
                  <a:gd name="connsiteY26" fmla="*/ 445324 h 565092"/>
                  <a:gd name="connsiteX27" fmla="*/ 374394 w 587107"/>
                  <a:gd name="connsiteY27" fmla="*/ 433936 h 565092"/>
                  <a:gd name="connsiteX28" fmla="*/ 385045 w 587107"/>
                  <a:gd name="connsiteY28" fmla="*/ 352699 h 565092"/>
                  <a:gd name="connsiteX29" fmla="*/ 396456 w 587107"/>
                  <a:gd name="connsiteY29" fmla="*/ 343588 h 565092"/>
                  <a:gd name="connsiteX30" fmla="*/ 191402 w 587107"/>
                  <a:gd name="connsiteY30" fmla="*/ 343588 h 565092"/>
                  <a:gd name="connsiteX31" fmla="*/ 202803 w 587107"/>
                  <a:gd name="connsiteY31" fmla="*/ 352699 h 565092"/>
                  <a:gd name="connsiteX32" fmla="*/ 212684 w 587107"/>
                  <a:gd name="connsiteY32" fmla="*/ 433936 h 565092"/>
                  <a:gd name="connsiteX33" fmla="*/ 203563 w 587107"/>
                  <a:gd name="connsiteY33" fmla="*/ 445324 h 565092"/>
                  <a:gd name="connsiteX34" fmla="*/ 202803 w 587107"/>
                  <a:gd name="connsiteY34" fmla="*/ 445324 h 565092"/>
                  <a:gd name="connsiteX35" fmla="*/ 192163 w 587107"/>
                  <a:gd name="connsiteY35" fmla="*/ 436213 h 565092"/>
                  <a:gd name="connsiteX36" fmla="*/ 182282 w 587107"/>
                  <a:gd name="connsiteY36" fmla="*/ 354976 h 565092"/>
                  <a:gd name="connsiteX37" fmla="*/ 191402 w 587107"/>
                  <a:gd name="connsiteY37" fmla="*/ 343588 h 565092"/>
                  <a:gd name="connsiteX38" fmla="*/ 161746 w 587107"/>
                  <a:gd name="connsiteY38" fmla="*/ 100910 h 565092"/>
                  <a:gd name="connsiteX39" fmla="*/ 172384 w 587107"/>
                  <a:gd name="connsiteY39" fmla="*/ 111524 h 565092"/>
                  <a:gd name="connsiteX40" fmla="*/ 161746 w 587107"/>
                  <a:gd name="connsiteY40" fmla="*/ 121379 h 565092"/>
                  <a:gd name="connsiteX41" fmla="*/ 80442 w 587107"/>
                  <a:gd name="connsiteY41" fmla="*/ 173689 h 565092"/>
                  <a:gd name="connsiteX42" fmla="*/ 70564 w 587107"/>
                  <a:gd name="connsiteY42" fmla="*/ 182028 h 565092"/>
                  <a:gd name="connsiteX43" fmla="*/ 68284 w 587107"/>
                  <a:gd name="connsiteY43" fmla="*/ 182028 h 565092"/>
                  <a:gd name="connsiteX44" fmla="*/ 60686 w 587107"/>
                  <a:gd name="connsiteY44" fmla="*/ 169898 h 565092"/>
                  <a:gd name="connsiteX45" fmla="*/ 161746 w 587107"/>
                  <a:gd name="connsiteY45" fmla="*/ 100910 h 565092"/>
                  <a:gd name="connsiteX46" fmla="*/ 282671 w 587107"/>
                  <a:gd name="connsiteY46" fmla="*/ 44983 h 565092"/>
                  <a:gd name="connsiteX47" fmla="*/ 350071 w 587107"/>
                  <a:gd name="connsiteY47" fmla="*/ 62256 h 565092"/>
                  <a:gd name="connsiteX48" fmla="*/ 352349 w 587107"/>
                  <a:gd name="connsiteY48" fmla="*/ 76683 h 565092"/>
                  <a:gd name="connsiteX49" fmla="*/ 343996 w 587107"/>
                  <a:gd name="connsiteY49" fmla="*/ 81239 h 565092"/>
                  <a:gd name="connsiteX50" fmla="*/ 338679 w 587107"/>
                  <a:gd name="connsiteY50" fmla="*/ 78961 h 565092"/>
                  <a:gd name="connsiteX51" fmla="*/ 249065 w 587107"/>
                  <a:gd name="connsiteY51" fmla="*/ 78961 h 565092"/>
                  <a:gd name="connsiteX52" fmla="*/ 234636 w 587107"/>
                  <a:gd name="connsiteY52" fmla="*/ 76683 h 565092"/>
                  <a:gd name="connsiteX53" fmla="*/ 236914 w 587107"/>
                  <a:gd name="connsiteY53" fmla="*/ 63016 h 565092"/>
                  <a:gd name="connsiteX54" fmla="*/ 282671 w 587107"/>
                  <a:gd name="connsiteY54" fmla="*/ 44983 h 565092"/>
                  <a:gd name="connsiteX55" fmla="*/ 293933 w 587107"/>
                  <a:gd name="connsiteY55" fmla="*/ 20480 h 565092"/>
                  <a:gd name="connsiteX56" fmla="*/ 192921 w 587107"/>
                  <a:gd name="connsiteY56" fmla="*/ 73576 h 565092"/>
                  <a:gd name="connsiteX57" fmla="*/ 188364 w 587107"/>
                  <a:gd name="connsiteY57" fmla="*/ 79644 h 565092"/>
                  <a:gd name="connsiteX58" fmla="*/ 181528 w 587107"/>
                  <a:gd name="connsiteY58" fmla="*/ 77368 h 565092"/>
                  <a:gd name="connsiteX59" fmla="*/ 142035 w 587107"/>
                  <a:gd name="connsiteY59" fmla="*/ 70542 h 565092"/>
                  <a:gd name="connsiteX60" fmla="*/ 126845 w 587107"/>
                  <a:gd name="connsiteY60" fmla="*/ 72059 h 565092"/>
                  <a:gd name="connsiteX61" fmla="*/ 20516 w 587107"/>
                  <a:gd name="connsiteY61" fmla="*/ 191145 h 565092"/>
                  <a:gd name="connsiteX62" fmla="*/ 112414 w 587107"/>
                  <a:gd name="connsiteY62" fmla="*/ 310232 h 565092"/>
                  <a:gd name="connsiteX63" fmla="*/ 155705 w 587107"/>
                  <a:gd name="connsiteY63" fmla="*/ 359535 h 565092"/>
                  <a:gd name="connsiteX64" fmla="*/ 165579 w 587107"/>
                  <a:gd name="connsiteY64" fmla="*/ 462693 h 565092"/>
                  <a:gd name="connsiteX65" fmla="*/ 293933 w 587107"/>
                  <a:gd name="connsiteY65" fmla="*/ 495309 h 565092"/>
                  <a:gd name="connsiteX66" fmla="*/ 422288 w 587107"/>
                  <a:gd name="connsiteY66" fmla="*/ 462693 h 565092"/>
                  <a:gd name="connsiteX67" fmla="*/ 432161 w 587107"/>
                  <a:gd name="connsiteY67" fmla="*/ 359535 h 565092"/>
                  <a:gd name="connsiteX68" fmla="*/ 474693 w 587107"/>
                  <a:gd name="connsiteY68" fmla="*/ 310232 h 565092"/>
                  <a:gd name="connsiteX69" fmla="*/ 567351 w 587107"/>
                  <a:gd name="connsiteY69" fmla="*/ 191145 h 565092"/>
                  <a:gd name="connsiteX70" fmla="*/ 461022 w 587107"/>
                  <a:gd name="connsiteY70" fmla="*/ 72059 h 565092"/>
                  <a:gd name="connsiteX71" fmla="*/ 406338 w 587107"/>
                  <a:gd name="connsiteY71" fmla="*/ 77368 h 565092"/>
                  <a:gd name="connsiteX72" fmla="*/ 398743 w 587107"/>
                  <a:gd name="connsiteY72" fmla="*/ 79644 h 565092"/>
                  <a:gd name="connsiteX73" fmla="*/ 394186 w 587107"/>
                  <a:gd name="connsiteY73" fmla="*/ 73576 h 565092"/>
                  <a:gd name="connsiteX74" fmla="*/ 293933 w 587107"/>
                  <a:gd name="connsiteY74" fmla="*/ 20480 h 565092"/>
                  <a:gd name="connsiteX75" fmla="*/ 293933 w 587107"/>
                  <a:gd name="connsiteY75" fmla="*/ 0 h 565092"/>
                  <a:gd name="connsiteX76" fmla="*/ 406338 w 587107"/>
                  <a:gd name="connsiteY76" fmla="*/ 56130 h 565092"/>
                  <a:gd name="connsiteX77" fmla="*/ 463300 w 587107"/>
                  <a:gd name="connsiteY77" fmla="*/ 51579 h 565092"/>
                  <a:gd name="connsiteX78" fmla="*/ 587098 w 587107"/>
                  <a:gd name="connsiteY78" fmla="*/ 191145 h 565092"/>
                  <a:gd name="connsiteX79" fmla="*/ 480009 w 587107"/>
                  <a:gd name="connsiteY79" fmla="*/ 329195 h 565092"/>
                  <a:gd name="connsiteX80" fmla="*/ 451908 w 587107"/>
                  <a:gd name="connsiteY80" fmla="*/ 361811 h 565092"/>
                  <a:gd name="connsiteX81" fmla="*/ 443553 w 587107"/>
                  <a:gd name="connsiteY81" fmla="*/ 450557 h 565092"/>
                  <a:gd name="connsiteX82" fmla="*/ 438997 w 587107"/>
                  <a:gd name="connsiteY82" fmla="*/ 501377 h 565092"/>
                  <a:gd name="connsiteX83" fmla="*/ 393427 w 587107"/>
                  <a:gd name="connsiteY83" fmla="*/ 545371 h 565092"/>
                  <a:gd name="connsiteX84" fmla="*/ 293933 w 587107"/>
                  <a:gd name="connsiteY84" fmla="*/ 565092 h 565092"/>
                  <a:gd name="connsiteX85" fmla="*/ 193680 w 587107"/>
                  <a:gd name="connsiteY85" fmla="*/ 545371 h 565092"/>
                  <a:gd name="connsiteX86" fmla="*/ 189883 w 587107"/>
                  <a:gd name="connsiteY86" fmla="*/ 543854 h 565092"/>
                  <a:gd name="connsiteX87" fmla="*/ 148870 w 587107"/>
                  <a:gd name="connsiteY87" fmla="*/ 501377 h 565092"/>
                  <a:gd name="connsiteX88" fmla="*/ 143554 w 587107"/>
                  <a:gd name="connsiteY88" fmla="*/ 450557 h 565092"/>
                  <a:gd name="connsiteX89" fmla="*/ 135199 w 587107"/>
                  <a:gd name="connsiteY89" fmla="*/ 361811 h 565092"/>
                  <a:gd name="connsiteX90" fmla="*/ 107098 w 587107"/>
                  <a:gd name="connsiteY90" fmla="*/ 329195 h 565092"/>
                  <a:gd name="connsiteX91" fmla="*/ 9 w 587107"/>
                  <a:gd name="connsiteY91" fmla="*/ 191145 h 565092"/>
                  <a:gd name="connsiteX92" fmla="*/ 123807 w 587107"/>
                  <a:gd name="connsiteY92" fmla="*/ 51579 h 565092"/>
                  <a:gd name="connsiteX93" fmla="*/ 180769 w 587107"/>
                  <a:gd name="connsiteY93" fmla="*/ 56130 h 565092"/>
                  <a:gd name="connsiteX94" fmla="*/ 293933 w 587107"/>
                  <a:gd name="connsiteY94" fmla="*/ 0 h 565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87107" h="565092">
                    <a:moveTo>
                      <a:pt x="167857" y="486965"/>
                    </a:moveTo>
                    <a:lnTo>
                      <a:pt x="168617" y="499860"/>
                    </a:lnTo>
                    <a:cubicBezTo>
                      <a:pt x="169376" y="508962"/>
                      <a:pt x="189123" y="521098"/>
                      <a:pt x="201275" y="526408"/>
                    </a:cubicBezTo>
                    <a:cubicBezTo>
                      <a:pt x="259756" y="551439"/>
                      <a:pt x="327351" y="551439"/>
                      <a:pt x="385832" y="526408"/>
                    </a:cubicBezTo>
                    <a:cubicBezTo>
                      <a:pt x="398743" y="521098"/>
                      <a:pt x="417731" y="508962"/>
                      <a:pt x="418490" y="499860"/>
                    </a:cubicBezTo>
                    <a:lnTo>
                      <a:pt x="420009" y="486965"/>
                    </a:lnTo>
                    <a:cubicBezTo>
                      <a:pt x="379756" y="505928"/>
                      <a:pt x="337224" y="515789"/>
                      <a:pt x="293933" y="515789"/>
                    </a:cubicBezTo>
                    <a:cubicBezTo>
                      <a:pt x="249883" y="515789"/>
                      <a:pt x="207351" y="505928"/>
                      <a:pt x="167857" y="486965"/>
                    </a:cubicBezTo>
                    <a:close/>
                    <a:moveTo>
                      <a:pt x="324332" y="364057"/>
                    </a:moveTo>
                    <a:cubicBezTo>
                      <a:pt x="329638" y="364057"/>
                      <a:pt x="334187" y="368608"/>
                      <a:pt x="334187" y="373918"/>
                    </a:cubicBezTo>
                    <a:lnTo>
                      <a:pt x="334187" y="455079"/>
                    </a:lnTo>
                    <a:cubicBezTo>
                      <a:pt x="334187" y="460389"/>
                      <a:pt x="329638" y="464940"/>
                      <a:pt x="324332" y="464940"/>
                    </a:cubicBezTo>
                    <a:cubicBezTo>
                      <a:pt x="318267" y="464940"/>
                      <a:pt x="313718" y="460389"/>
                      <a:pt x="313718" y="455079"/>
                    </a:cubicBezTo>
                    <a:lnTo>
                      <a:pt x="313718" y="373918"/>
                    </a:lnTo>
                    <a:cubicBezTo>
                      <a:pt x="313718" y="368608"/>
                      <a:pt x="318267" y="364057"/>
                      <a:pt x="324332" y="364057"/>
                    </a:cubicBezTo>
                    <a:close/>
                    <a:moveTo>
                      <a:pt x="263534" y="364057"/>
                    </a:moveTo>
                    <a:cubicBezTo>
                      <a:pt x="268840" y="364057"/>
                      <a:pt x="273389" y="368608"/>
                      <a:pt x="273389" y="373918"/>
                    </a:cubicBezTo>
                    <a:lnTo>
                      <a:pt x="273389" y="455079"/>
                    </a:lnTo>
                    <a:cubicBezTo>
                      <a:pt x="273389" y="460389"/>
                      <a:pt x="268840" y="464940"/>
                      <a:pt x="263534" y="464940"/>
                    </a:cubicBezTo>
                    <a:cubicBezTo>
                      <a:pt x="257469" y="464940"/>
                      <a:pt x="252920" y="460389"/>
                      <a:pt x="252920" y="455079"/>
                    </a:cubicBezTo>
                    <a:lnTo>
                      <a:pt x="252920" y="373918"/>
                    </a:lnTo>
                    <a:cubicBezTo>
                      <a:pt x="252920" y="368608"/>
                      <a:pt x="257469" y="364057"/>
                      <a:pt x="263534" y="364057"/>
                    </a:cubicBezTo>
                    <a:close/>
                    <a:moveTo>
                      <a:pt x="396456" y="343588"/>
                    </a:moveTo>
                    <a:cubicBezTo>
                      <a:pt x="401781" y="344347"/>
                      <a:pt x="405585" y="349662"/>
                      <a:pt x="404824" y="354976"/>
                    </a:cubicBezTo>
                    <a:lnTo>
                      <a:pt x="394935" y="436213"/>
                    </a:lnTo>
                    <a:cubicBezTo>
                      <a:pt x="394174" y="441528"/>
                      <a:pt x="389609" y="445324"/>
                      <a:pt x="385045" y="445324"/>
                    </a:cubicBezTo>
                    <a:cubicBezTo>
                      <a:pt x="384284" y="445324"/>
                      <a:pt x="384284" y="445324"/>
                      <a:pt x="383523" y="445324"/>
                    </a:cubicBezTo>
                    <a:cubicBezTo>
                      <a:pt x="378198" y="444565"/>
                      <a:pt x="374394" y="439250"/>
                      <a:pt x="374394" y="433936"/>
                    </a:cubicBezTo>
                    <a:lnTo>
                      <a:pt x="385045" y="352699"/>
                    </a:lnTo>
                    <a:cubicBezTo>
                      <a:pt x="385805" y="347384"/>
                      <a:pt x="390370" y="343588"/>
                      <a:pt x="396456" y="343588"/>
                    </a:cubicBezTo>
                    <a:close/>
                    <a:moveTo>
                      <a:pt x="191402" y="343588"/>
                    </a:moveTo>
                    <a:cubicBezTo>
                      <a:pt x="196723" y="343588"/>
                      <a:pt x="202043" y="347384"/>
                      <a:pt x="202803" y="352699"/>
                    </a:cubicBezTo>
                    <a:lnTo>
                      <a:pt x="212684" y="433936"/>
                    </a:lnTo>
                    <a:cubicBezTo>
                      <a:pt x="213444" y="439250"/>
                      <a:pt x="209644" y="444565"/>
                      <a:pt x="203563" y="445324"/>
                    </a:cubicBezTo>
                    <a:cubicBezTo>
                      <a:pt x="203563" y="445324"/>
                      <a:pt x="202803" y="445324"/>
                      <a:pt x="202803" y="445324"/>
                    </a:cubicBezTo>
                    <a:cubicBezTo>
                      <a:pt x="197483" y="445324"/>
                      <a:pt x="192923" y="441528"/>
                      <a:pt x="192163" y="436213"/>
                    </a:cubicBezTo>
                    <a:lnTo>
                      <a:pt x="182282" y="354976"/>
                    </a:lnTo>
                    <a:cubicBezTo>
                      <a:pt x="181522" y="349662"/>
                      <a:pt x="185322" y="344347"/>
                      <a:pt x="191402" y="343588"/>
                    </a:cubicBezTo>
                    <a:close/>
                    <a:moveTo>
                      <a:pt x="161746" y="100910"/>
                    </a:moveTo>
                    <a:cubicBezTo>
                      <a:pt x="167825" y="100910"/>
                      <a:pt x="172384" y="105459"/>
                      <a:pt x="172384" y="111524"/>
                    </a:cubicBezTo>
                    <a:cubicBezTo>
                      <a:pt x="172384" y="116830"/>
                      <a:pt x="167065" y="120621"/>
                      <a:pt x="161746" y="121379"/>
                    </a:cubicBezTo>
                    <a:cubicBezTo>
                      <a:pt x="93359" y="119863"/>
                      <a:pt x="81202" y="173689"/>
                      <a:pt x="80442" y="173689"/>
                    </a:cubicBezTo>
                    <a:cubicBezTo>
                      <a:pt x="79682" y="178996"/>
                      <a:pt x="75123" y="182028"/>
                      <a:pt x="70564" y="182028"/>
                    </a:cubicBezTo>
                    <a:cubicBezTo>
                      <a:pt x="69804" y="182028"/>
                      <a:pt x="69044" y="182028"/>
                      <a:pt x="68284" y="182028"/>
                    </a:cubicBezTo>
                    <a:cubicBezTo>
                      <a:pt x="62965" y="180512"/>
                      <a:pt x="59926" y="175205"/>
                      <a:pt x="60686" y="169898"/>
                    </a:cubicBezTo>
                    <a:cubicBezTo>
                      <a:pt x="61446" y="169140"/>
                      <a:pt x="77402" y="100152"/>
                      <a:pt x="161746" y="100910"/>
                    </a:cubicBezTo>
                    <a:close/>
                    <a:moveTo>
                      <a:pt x="282671" y="44983"/>
                    </a:moveTo>
                    <a:cubicBezTo>
                      <a:pt x="302796" y="42515"/>
                      <a:pt x="326528" y="45932"/>
                      <a:pt x="350071" y="62256"/>
                    </a:cubicBezTo>
                    <a:cubicBezTo>
                      <a:pt x="354628" y="66053"/>
                      <a:pt x="355387" y="72127"/>
                      <a:pt x="352349" y="76683"/>
                    </a:cubicBezTo>
                    <a:cubicBezTo>
                      <a:pt x="350830" y="79720"/>
                      <a:pt x="347793" y="81239"/>
                      <a:pt x="343996" y="81239"/>
                    </a:cubicBezTo>
                    <a:cubicBezTo>
                      <a:pt x="342477" y="81239"/>
                      <a:pt x="340198" y="80479"/>
                      <a:pt x="338679" y="78961"/>
                    </a:cubicBezTo>
                    <a:cubicBezTo>
                      <a:pt x="291594" y="46311"/>
                      <a:pt x="249825" y="78202"/>
                      <a:pt x="249065" y="78961"/>
                    </a:cubicBezTo>
                    <a:cubicBezTo>
                      <a:pt x="244509" y="81998"/>
                      <a:pt x="238433" y="81239"/>
                      <a:pt x="234636" y="76683"/>
                    </a:cubicBezTo>
                    <a:cubicBezTo>
                      <a:pt x="231598" y="72887"/>
                      <a:pt x="232358" y="66053"/>
                      <a:pt x="236914" y="63016"/>
                    </a:cubicBezTo>
                    <a:cubicBezTo>
                      <a:pt x="246027" y="55803"/>
                      <a:pt x="262545" y="47450"/>
                      <a:pt x="282671" y="44983"/>
                    </a:cubicBezTo>
                    <a:close/>
                    <a:moveTo>
                      <a:pt x="293933" y="20480"/>
                    </a:moveTo>
                    <a:cubicBezTo>
                      <a:pt x="253680" y="20480"/>
                      <a:pt x="215705" y="40201"/>
                      <a:pt x="192921" y="73576"/>
                    </a:cubicBezTo>
                    <a:lnTo>
                      <a:pt x="188364" y="79644"/>
                    </a:lnTo>
                    <a:lnTo>
                      <a:pt x="181528" y="77368"/>
                    </a:lnTo>
                    <a:cubicBezTo>
                      <a:pt x="168617" y="72817"/>
                      <a:pt x="154946" y="70542"/>
                      <a:pt x="142035" y="70542"/>
                    </a:cubicBezTo>
                    <a:cubicBezTo>
                      <a:pt x="136718" y="70542"/>
                      <a:pt x="131402" y="71300"/>
                      <a:pt x="126845" y="72059"/>
                    </a:cubicBezTo>
                    <a:cubicBezTo>
                      <a:pt x="66085" y="79644"/>
                      <a:pt x="20516" y="130464"/>
                      <a:pt x="20516" y="191145"/>
                    </a:cubicBezTo>
                    <a:cubicBezTo>
                      <a:pt x="19756" y="247275"/>
                      <a:pt x="57731" y="296578"/>
                      <a:pt x="112414" y="310232"/>
                    </a:cubicBezTo>
                    <a:cubicBezTo>
                      <a:pt x="135959" y="315541"/>
                      <a:pt x="153427" y="336021"/>
                      <a:pt x="155705" y="359535"/>
                    </a:cubicBezTo>
                    <a:lnTo>
                      <a:pt x="165579" y="462693"/>
                    </a:lnTo>
                    <a:cubicBezTo>
                      <a:pt x="205832" y="484690"/>
                      <a:pt x="249123" y="495309"/>
                      <a:pt x="293933" y="495309"/>
                    </a:cubicBezTo>
                    <a:cubicBezTo>
                      <a:pt x="338743" y="495309"/>
                      <a:pt x="381275" y="484690"/>
                      <a:pt x="422288" y="462693"/>
                    </a:cubicBezTo>
                    <a:lnTo>
                      <a:pt x="432161" y="359535"/>
                    </a:lnTo>
                    <a:cubicBezTo>
                      <a:pt x="434440" y="336021"/>
                      <a:pt x="451908" y="315541"/>
                      <a:pt x="474693" y="310232"/>
                    </a:cubicBezTo>
                    <a:cubicBezTo>
                      <a:pt x="529376" y="296578"/>
                      <a:pt x="567351" y="247275"/>
                      <a:pt x="567351" y="191145"/>
                    </a:cubicBezTo>
                    <a:cubicBezTo>
                      <a:pt x="566591" y="130464"/>
                      <a:pt x="521022" y="79644"/>
                      <a:pt x="461022" y="72059"/>
                    </a:cubicBezTo>
                    <a:cubicBezTo>
                      <a:pt x="442794" y="69025"/>
                      <a:pt x="423807" y="71300"/>
                      <a:pt x="406338" y="77368"/>
                    </a:cubicBezTo>
                    <a:lnTo>
                      <a:pt x="398743" y="79644"/>
                    </a:lnTo>
                    <a:lnTo>
                      <a:pt x="394186" y="73576"/>
                    </a:lnTo>
                    <a:cubicBezTo>
                      <a:pt x="371402" y="40201"/>
                      <a:pt x="334187" y="20480"/>
                      <a:pt x="293933" y="20480"/>
                    </a:cubicBezTo>
                    <a:close/>
                    <a:moveTo>
                      <a:pt x="293933" y="0"/>
                    </a:moveTo>
                    <a:cubicBezTo>
                      <a:pt x="337984" y="0"/>
                      <a:pt x="379756" y="20480"/>
                      <a:pt x="406338" y="56130"/>
                    </a:cubicBezTo>
                    <a:cubicBezTo>
                      <a:pt x="425326" y="50820"/>
                      <a:pt x="444313" y="49303"/>
                      <a:pt x="463300" y="51579"/>
                    </a:cubicBezTo>
                    <a:cubicBezTo>
                      <a:pt x="533174" y="60681"/>
                      <a:pt x="587098" y="120604"/>
                      <a:pt x="587098" y="191145"/>
                    </a:cubicBezTo>
                    <a:cubicBezTo>
                      <a:pt x="587857" y="256377"/>
                      <a:pt x="543807" y="314024"/>
                      <a:pt x="480009" y="329195"/>
                    </a:cubicBezTo>
                    <a:cubicBezTo>
                      <a:pt x="464819" y="332987"/>
                      <a:pt x="453427" y="345882"/>
                      <a:pt x="451908" y="361811"/>
                    </a:cubicBezTo>
                    <a:lnTo>
                      <a:pt x="443553" y="450557"/>
                    </a:lnTo>
                    <a:lnTo>
                      <a:pt x="438997" y="501377"/>
                    </a:lnTo>
                    <a:cubicBezTo>
                      <a:pt x="436718" y="526408"/>
                      <a:pt x="401022" y="542337"/>
                      <a:pt x="393427" y="545371"/>
                    </a:cubicBezTo>
                    <a:cubicBezTo>
                      <a:pt x="362288" y="559024"/>
                      <a:pt x="328111" y="565092"/>
                      <a:pt x="293933" y="565092"/>
                    </a:cubicBezTo>
                    <a:cubicBezTo>
                      <a:pt x="259756" y="565092"/>
                      <a:pt x="225579" y="559024"/>
                      <a:pt x="193680" y="545371"/>
                    </a:cubicBezTo>
                    <a:cubicBezTo>
                      <a:pt x="192921" y="544612"/>
                      <a:pt x="191402" y="544612"/>
                      <a:pt x="189883" y="543854"/>
                    </a:cubicBezTo>
                    <a:cubicBezTo>
                      <a:pt x="178490" y="538544"/>
                      <a:pt x="150389" y="523374"/>
                      <a:pt x="148870" y="501377"/>
                    </a:cubicBezTo>
                    <a:lnTo>
                      <a:pt x="143554" y="450557"/>
                    </a:lnTo>
                    <a:lnTo>
                      <a:pt x="135199" y="361811"/>
                    </a:lnTo>
                    <a:cubicBezTo>
                      <a:pt x="133680" y="345882"/>
                      <a:pt x="122288" y="332987"/>
                      <a:pt x="107098" y="329195"/>
                    </a:cubicBezTo>
                    <a:cubicBezTo>
                      <a:pt x="43300" y="314024"/>
                      <a:pt x="-750" y="256377"/>
                      <a:pt x="9" y="191145"/>
                    </a:cubicBezTo>
                    <a:cubicBezTo>
                      <a:pt x="769" y="120604"/>
                      <a:pt x="53933" y="60681"/>
                      <a:pt x="123807" y="51579"/>
                    </a:cubicBezTo>
                    <a:cubicBezTo>
                      <a:pt x="142794" y="49303"/>
                      <a:pt x="161781" y="50820"/>
                      <a:pt x="180769" y="56130"/>
                    </a:cubicBezTo>
                    <a:cubicBezTo>
                      <a:pt x="207351" y="20480"/>
                      <a:pt x="249123" y="0"/>
                      <a:pt x="293933" y="0"/>
                    </a:cubicBezTo>
                    <a:close/>
                  </a:path>
                </a:pathLst>
              </a:custGeom>
              <a:solidFill>
                <a:schemeClr val="bg1"/>
              </a:solidFill>
              <a:ln>
                <a:noFill/>
              </a:ln>
            </p:spPr>
          </p:sp>
          <p:sp>
            <p:nvSpPr>
              <p:cNvPr id="40" name="矩形 39"/>
              <p:cNvSpPr/>
              <p:nvPr/>
            </p:nvSpPr>
            <p:spPr>
              <a:xfrm>
                <a:off x="8912494" y="6111524"/>
                <a:ext cx="830019" cy="557851"/>
              </a:xfrm>
              <a:prstGeom prst="rect">
                <a:avLst/>
              </a:prstGeom>
            </p:spPr>
            <p:txBody>
              <a:bodyPr wrap="none">
                <a:spAutoFit/>
              </a:bodyPr>
              <a:lstStyle/>
              <a:p>
                <a:pPr defTabSz="912791" eaLnBrk="0" fontAlgn="base" hangingPunct="0">
                  <a:lnSpc>
                    <a:spcPct val="150000"/>
                  </a:lnSpc>
                  <a:spcBef>
                    <a:spcPct val="0"/>
                  </a:spcBef>
                  <a:spcAft>
                    <a:spcPct val="0"/>
                  </a:spcAft>
                  <a:defRPr/>
                </a:pPr>
                <a:r>
                  <a:rPr lang="zh-CN" altLang="en-US" sz="1051" dirty="0">
                    <a:solidFill>
                      <a:prstClr val="white"/>
                    </a:solidFill>
                    <a:latin typeface="微软雅黑" panose="020B0503020204020204" pitchFamily="34" charset="-122"/>
                    <a:ea typeface="微软雅黑" panose="020B0503020204020204" pitchFamily="34" charset="-122"/>
                  </a:rPr>
                  <a:t>  环境检测</a:t>
                </a:r>
                <a:endParaRPr lang="en-US" altLang="zh-CN" sz="1051" dirty="0">
                  <a:solidFill>
                    <a:prstClr val="white"/>
                  </a:solidFill>
                  <a:latin typeface="微软雅黑" panose="020B0503020204020204" pitchFamily="34" charset="-122"/>
                  <a:ea typeface="微软雅黑" panose="020B0503020204020204" pitchFamily="34" charset="-122"/>
                </a:endParaRPr>
              </a:p>
            </p:txBody>
          </p:sp>
          <p:cxnSp>
            <p:nvCxnSpPr>
              <p:cNvPr id="41" name="直接连接符 40"/>
              <p:cNvCxnSpPr/>
              <p:nvPr/>
            </p:nvCxnSpPr>
            <p:spPr>
              <a:xfrm>
                <a:off x="6836297" y="4885413"/>
                <a:ext cx="1943145" cy="61039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grpSp>
      </p:grpSp>
      <p:sp>
        <p:nvSpPr>
          <p:cNvPr id="44" name="Freeform 6"/>
          <p:cNvSpPr>
            <a:spLocks/>
          </p:cNvSpPr>
          <p:nvPr/>
        </p:nvSpPr>
        <p:spPr bwMode="auto">
          <a:xfrm>
            <a:off x="292662" y="4647187"/>
            <a:ext cx="409415" cy="1785103"/>
          </a:xfrm>
          <a:prstGeom prst="rect">
            <a:avLst/>
          </a:prstGeom>
          <a:solidFill>
            <a:srgbClr val="0070C0"/>
          </a:solidFill>
          <a:ln>
            <a:noFill/>
          </a:ln>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defRPr/>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sp>
        <p:nvSpPr>
          <p:cNvPr id="45" name="矩形 44"/>
          <p:cNvSpPr/>
          <p:nvPr/>
        </p:nvSpPr>
        <p:spPr>
          <a:xfrm>
            <a:off x="702078" y="4647185"/>
            <a:ext cx="3605890" cy="1754326"/>
          </a:xfrm>
          <a:prstGeom prst="rect">
            <a:avLst/>
          </a:prstGeom>
          <a:ln>
            <a:solidFill>
              <a:schemeClr val="bg1"/>
            </a:solidFill>
            <a:prstDash val="dash"/>
          </a:ln>
        </p:spPr>
        <p:txBody>
          <a:bodyPr wrap="square">
            <a:spAutoFit/>
          </a:bodyPr>
          <a:lstStyle/>
          <a:p>
            <a:pPr defTabSz="912791" eaLnBrk="0" fontAlgn="base" hangingPunct="0">
              <a:lnSpc>
                <a:spcPct val="150000"/>
              </a:lnSpc>
              <a:spcBef>
                <a:spcPct val="0"/>
              </a:spcBef>
              <a:spcAft>
                <a:spcPct val="0"/>
              </a:spcAft>
              <a:defRPr/>
            </a:pPr>
            <a:r>
              <a:rPr lang="zh-CN" altLang="en-US" sz="1200" dirty="0">
                <a:solidFill>
                  <a:prstClr val="white"/>
                </a:solidFill>
                <a:latin typeface="微软雅黑" panose="020B0503020204020204" pitchFamily="34" charset="-122"/>
                <a:ea typeface="微软雅黑" panose="020B0503020204020204" pitchFamily="34" charset="-122"/>
              </a:rPr>
              <a:t>人脸识别技术，进出人员严格控制</a:t>
            </a:r>
          </a:p>
          <a:p>
            <a:pPr defTabSz="912791" eaLnBrk="0" fontAlgn="base" hangingPunct="0">
              <a:lnSpc>
                <a:spcPct val="150000"/>
              </a:lnSpc>
              <a:spcBef>
                <a:spcPct val="0"/>
              </a:spcBef>
              <a:spcAft>
                <a:spcPct val="0"/>
              </a:spcAft>
              <a:defRPr/>
            </a:pPr>
            <a:r>
              <a:rPr lang="zh-CN" altLang="en-US" sz="1200" dirty="0" smtClean="0">
                <a:solidFill>
                  <a:prstClr val="white"/>
                </a:solidFill>
                <a:latin typeface="微软雅黑" panose="020B0503020204020204" pitchFamily="34" charset="-122"/>
                <a:ea typeface="微软雅黑" panose="020B0503020204020204" pitchFamily="34" charset="-122"/>
              </a:rPr>
              <a:t>人脸消费</a:t>
            </a:r>
            <a:endParaRPr lang="en-US" altLang="zh-CN" sz="1200" dirty="0" smtClean="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defRPr/>
            </a:pPr>
            <a:r>
              <a:rPr lang="zh-CN" altLang="en-US" sz="1200" dirty="0" smtClean="0">
                <a:solidFill>
                  <a:prstClr val="white"/>
                </a:solidFill>
                <a:latin typeface="微软雅黑" panose="020B0503020204020204" pitchFamily="34" charset="-122"/>
                <a:ea typeface="微软雅黑" panose="020B0503020204020204" pitchFamily="34" charset="-122"/>
              </a:rPr>
              <a:t>影像</a:t>
            </a:r>
            <a:r>
              <a:rPr lang="zh-CN" altLang="en-US" sz="1200" dirty="0">
                <a:solidFill>
                  <a:prstClr val="white"/>
                </a:solidFill>
                <a:latin typeface="微软雅黑" panose="020B0503020204020204" pitchFamily="34" charset="-122"/>
                <a:ea typeface="微软雅黑" panose="020B0503020204020204" pitchFamily="34" charset="-122"/>
              </a:rPr>
              <a:t>数据留存，杜绝弄虚作假</a:t>
            </a:r>
            <a:endParaRPr lang="en-US" altLang="zh-CN" sz="1200"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defRPr/>
            </a:pPr>
            <a:r>
              <a:rPr lang="zh-CN" altLang="en-US" sz="1200" b="1" dirty="0">
                <a:solidFill>
                  <a:prstClr val="white"/>
                </a:solidFill>
                <a:latin typeface="微软雅黑" panose="020B0503020204020204" pitchFamily="34" charset="-122"/>
                <a:ea typeface="微软雅黑" panose="020B0503020204020204" pitchFamily="34" charset="-122"/>
              </a:rPr>
              <a:t>厨师帽检测，保障厨房卫生</a:t>
            </a:r>
            <a:endParaRPr lang="en-US" altLang="zh-CN" sz="1200" b="1" dirty="0">
              <a:solidFill>
                <a:prstClr val="white"/>
              </a:solidFill>
              <a:latin typeface="微软雅黑" panose="020B0503020204020204" pitchFamily="34" charset="-122"/>
              <a:ea typeface="微软雅黑" panose="020B0503020204020204" pitchFamily="34" charset="-122"/>
            </a:endParaRPr>
          </a:p>
          <a:p>
            <a:pPr defTabSz="912791" eaLnBrk="0" fontAlgn="base" hangingPunct="0">
              <a:lnSpc>
                <a:spcPct val="150000"/>
              </a:lnSpc>
              <a:spcBef>
                <a:spcPct val="0"/>
              </a:spcBef>
              <a:spcAft>
                <a:spcPct val="0"/>
              </a:spcAft>
              <a:defRPr/>
            </a:pPr>
            <a:r>
              <a:rPr lang="zh-CN" altLang="en-US" sz="1200" dirty="0">
                <a:solidFill>
                  <a:prstClr val="white"/>
                </a:solidFill>
                <a:latin typeface="微软雅黑" panose="020B0503020204020204" pitchFamily="34" charset="-122"/>
                <a:ea typeface="微软雅黑" panose="020B0503020204020204" pitchFamily="34" charset="-122"/>
              </a:rPr>
              <a:t>温湿度、燃气监测等传感器，记录环境信息</a:t>
            </a:r>
          </a:p>
          <a:p>
            <a:pPr defTabSz="912791" eaLnBrk="0" fontAlgn="base" hangingPunct="0">
              <a:lnSpc>
                <a:spcPct val="150000"/>
              </a:lnSpc>
              <a:spcBef>
                <a:spcPct val="0"/>
              </a:spcBef>
              <a:spcAft>
                <a:spcPct val="0"/>
              </a:spcAft>
              <a:defRPr/>
            </a:pPr>
            <a:r>
              <a:rPr lang="zh-CN" altLang="en-US" sz="1200" dirty="0">
                <a:solidFill>
                  <a:prstClr val="white"/>
                </a:solidFill>
                <a:latin typeface="微软雅黑" panose="020B0503020204020204" pitchFamily="34" charset="-122"/>
                <a:ea typeface="微软雅黑" panose="020B0503020204020204" pitchFamily="34" charset="-122"/>
              </a:rPr>
              <a:t>储藏室温湿度异常报警、燃气泄漏报警</a:t>
            </a:r>
            <a:endParaRPr lang="zh-CN" altLang="en-US" sz="1200" dirty="0">
              <a:solidFill>
                <a:prstClr val="white"/>
              </a:solidFill>
              <a:latin typeface="MicrosoftYaHei"/>
              <a:ea typeface="宋体" panose="02010600030101010101" pitchFamily="2" charset="-122"/>
            </a:endParaRPr>
          </a:p>
        </p:txBody>
      </p:sp>
      <p:sp>
        <p:nvSpPr>
          <p:cNvPr id="47" name="矩形 46"/>
          <p:cNvSpPr/>
          <p:nvPr/>
        </p:nvSpPr>
        <p:spPr>
          <a:xfrm>
            <a:off x="418616" y="3231863"/>
            <a:ext cx="4086378" cy="1200329"/>
          </a:xfrm>
          <a:prstGeom prst="rect">
            <a:avLst/>
          </a:prstGeom>
        </p:spPr>
        <p:txBody>
          <a:bodyPr wrap="square">
            <a:spAutoFit/>
          </a:bodyPr>
          <a:lstStyle/>
          <a:p>
            <a:pPr defTabSz="912791" eaLnBrk="0" fontAlgn="base" hangingPunct="0">
              <a:lnSpc>
                <a:spcPct val="150000"/>
              </a:lnSpc>
              <a:spcBef>
                <a:spcPct val="0"/>
              </a:spcBef>
              <a:spcAft>
                <a:spcPct val="0"/>
              </a:spcAft>
              <a:defRPr/>
            </a:pPr>
            <a:r>
              <a:rPr lang="zh-CN" altLang="en-US" sz="1200" dirty="0">
                <a:solidFill>
                  <a:prstClr val="white"/>
                </a:solidFill>
                <a:latin typeface="微软雅黑" panose="020B0503020204020204" pitchFamily="34" charset="-122"/>
                <a:ea typeface="微软雅黑" panose="020B0503020204020204" pitchFamily="34" charset="-122"/>
              </a:rPr>
              <a:t>       食品安全问题已成为全社会广泛关注的民生问题之一，透明厨房解决方案提供了</a:t>
            </a:r>
            <a:r>
              <a:rPr lang="zh-CN" altLang="en-US" sz="1200" b="1" dirty="0">
                <a:solidFill>
                  <a:prstClr val="white"/>
                </a:solidFill>
                <a:latin typeface="微软雅黑" panose="020B0503020204020204" pitchFamily="34" charset="-122"/>
                <a:ea typeface="微软雅黑" panose="020B0503020204020204" pitchFamily="34" charset="-122"/>
              </a:rPr>
              <a:t>全流程</a:t>
            </a:r>
            <a:r>
              <a:rPr lang="zh-CN" altLang="en-US" sz="1200" dirty="0">
                <a:solidFill>
                  <a:prstClr val="white"/>
                </a:solidFill>
                <a:latin typeface="微软雅黑" panose="020B0503020204020204" pitchFamily="34" charset="-122"/>
                <a:ea typeface="微软雅黑" panose="020B0503020204020204" pitchFamily="34" charset="-122"/>
              </a:rPr>
              <a:t>的厨房监控管理功能，对食物制作过程、食材来源、人员、环境安全等进行系统的监督管理，为学校食堂的食品安全提供有力保障。</a:t>
            </a:r>
          </a:p>
        </p:txBody>
      </p:sp>
      <p:grpSp>
        <p:nvGrpSpPr>
          <p:cNvPr id="48" name="组合 47"/>
          <p:cNvGrpSpPr/>
          <p:nvPr/>
        </p:nvGrpSpPr>
        <p:grpSpPr>
          <a:xfrm>
            <a:off x="5059107" y="5199394"/>
            <a:ext cx="1009507" cy="1048252"/>
            <a:chOff x="6248419" y="4430659"/>
            <a:chExt cx="1009507" cy="1048250"/>
          </a:xfrm>
        </p:grpSpPr>
        <p:sp>
          <p:nvSpPr>
            <p:cNvPr id="50" name="文本框 8"/>
            <p:cNvSpPr txBox="1"/>
            <p:nvPr/>
          </p:nvSpPr>
          <p:spPr>
            <a:xfrm>
              <a:off x="6272406" y="5207915"/>
              <a:ext cx="985520" cy="254044"/>
            </a:xfrm>
            <a:prstGeom prst="rect">
              <a:avLst/>
            </a:prstGeom>
            <a:noFill/>
          </p:spPr>
          <p:txBody>
            <a:bodyPr wrap="square" rtlCol="0">
              <a:spAutoFit/>
            </a:bodyPr>
            <a:lstStyle>
              <a:defPPr>
                <a:defRPr lang="zh-CN"/>
              </a:defPPr>
              <a:lvl1pPr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56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28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00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72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12791">
                <a:defRPr/>
              </a:pPr>
              <a:r>
                <a:rPr lang="zh-CN" altLang="en-US" sz="1051" dirty="0">
                  <a:solidFill>
                    <a:prstClr val="white"/>
                  </a:solidFill>
                  <a:latin typeface="微软雅黑" panose="020B0503020204020204" pitchFamily="34" charset="-122"/>
                  <a:ea typeface="微软雅黑" panose="020B0503020204020204" pitchFamily="34" charset="-122"/>
                </a:rPr>
                <a:t>人脸门禁</a:t>
              </a:r>
            </a:p>
          </p:txBody>
        </p:sp>
        <p:sp>
          <p:nvSpPr>
            <p:cNvPr id="51" name="圆角矩形 50"/>
            <p:cNvSpPr/>
            <p:nvPr/>
          </p:nvSpPr>
          <p:spPr>
            <a:xfrm>
              <a:off x="6248419" y="4430659"/>
              <a:ext cx="846103" cy="1048250"/>
            </a:xfrm>
            <a:prstGeom prst="roundRect">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grpSp>
      <p:grpSp>
        <p:nvGrpSpPr>
          <p:cNvPr id="52" name="组合 51"/>
          <p:cNvGrpSpPr/>
          <p:nvPr/>
        </p:nvGrpSpPr>
        <p:grpSpPr>
          <a:xfrm>
            <a:off x="6473942" y="5222180"/>
            <a:ext cx="1024183" cy="1043582"/>
            <a:chOff x="6258176" y="5536840"/>
            <a:chExt cx="1024183" cy="920070"/>
          </a:xfrm>
        </p:grpSpPr>
        <p:pic>
          <p:nvPicPr>
            <p:cNvPr id="53" name="图片 5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401807" y="5547299"/>
              <a:ext cx="615065" cy="620193"/>
            </a:xfrm>
            <a:prstGeom prst="rect">
              <a:avLst/>
            </a:prstGeom>
          </p:spPr>
        </p:pic>
        <p:sp>
          <p:nvSpPr>
            <p:cNvPr id="54" name="文本框 56"/>
            <p:cNvSpPr txBox="1"/>
            <p:nvPr/>
          </p:nvSpPr>
          <p:spPr>
            <a:xfrm>
              <a:off x="6296839" y="6222770"/>
              <a:ext cx="985520" cy="223977"/>
            </a:xfrm>
            <a:prstGeom prst="rect">
              <a:avLst/>
            </a:prstGeom>
            <a:noFill/>
          </p:spPr>
          <p:txBody>
            <a:bodyPr wrap="square" rtlCol="0">
              <a:spAutoFit/>
            </a:bodyPr>
            <a:lstStyle>
              <a:defPPr>
                <a:defRPr lang="zh-CN"/>
              </a:defPPr>
              <a:lvl1pPr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56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28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00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72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12791">
                <a:defRPr/>
              </a:pPr>
              <a:r>
                <a:rPr lang="zh-CN" altLang="en-US" sz="1051" dirty="0">
                  <a:solidFill>
                    <a:prstClr val="white"/>
                  </a:solidFill>
                  <a:latin typeface="微软雅黑" panose="020B0503020204020204" pitchFamily="34" charset="-122"/>
                  <a:ea typeface="微软雅黑" panose="020B0503020204020204" pitchFamily="34" charset="-122"/>
                </a:rPr>
                <a:t>人脸相机</a:t>
              </a:r>
            </a:p>
          </p:txBody>
        </p:sp>
        <p:sp>
          <p:nvSpPr>
            <p:cNvPr id="55" name="圆角矩形 54"/>
            <p:cNvSpPr/>
            <p:nvPr/>
          </p:nvSpPr>
          <p:spPr>
            <a:xfrm>
              <a:off x="6258176" y="5536840"/>
              <a:ext cx="846103" cy="920070"/>
            </a:xfrm>
            <a:prstGeom prst="roundRect">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grpSp>
      <p:grpSp>
        <p:nvGrpSpPr>
          <p:cNvPr id="56" name="组合 55"/>
          <p:cNvGrpSpPr/>
          <p:nvPr/>
        </p:nvGrpSpPr>
        <p:grpSpPr>
          <a:xfrm>
            <a:off x="7941774" y="5218880"/>
            <a:ext cx="985520" cy="1035384"/>
            <a:chOff x="6253297" y="6510045"/>
            <a:chExt cx="985520" cy="903387"/>
          </a:xfrm>
        </p:grpSpPr>
        <p:pic>
          <p:nvPicPr>
            <p:cNvPr id="57" name="图片 5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388594" y="6514456"/>
              <a:ext cx="600085" cy="622613"/>
            </a:xfrm>
            <a:prstGeom prst="rect">
              <a:avLst/>
            </a:prstGeom>
          </p:spPr>
        </p:pic>
        <p:sp>
          <p:nvSpPr>
            <p:cNvPr id="58" name="文本框 57"/>
            <p:cNvSpPr txBox="1"/>
            <p:nvPr/>
          </p:nvSpPr>
          <p:spPr>
            <a:xfrm>
              <a:off x="6253297" y="7191775"/>
              <a:ext cx="985520" cy="221657"/>
            </a:xfrm>
            <a:prstGeom prst="rect">
              <a:avLst/>
            </a:prstGeom>
            <a:noFill/>
          </p:spPr>
          <p:txBody>
            <a:bodyPr wrap="square" rtlCol="0">
              <a:spAutoFit/>
            </a:bodyPr>
            <a:lstStyle>
              <a:defPPr>
                <a:defRPr lang="zh-CN"/>
              </a:defPPr>
              <a:lvl1pPr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56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28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00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72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12791">
                <a:defRPr/>
              </a:pPr>
              <a:r>
                <a:rPr lang="zh-CN" altLang="en-US" sz="1051" dirty="0">
                  <a:solidFill>
                    <a:prstClr val="white"/>
                  </a:solidFill>
                  <a:latin typeface="微软雅黑" panose="020B0503020204020204" pitchFamily="34" charset="-122"/>
                  <a:ea typeface="微软雅黑" panose="020B0503020204020204" pitchFamily="34" charset="-122"/>
                </a:rPr>
                <a:t>防油污相机</a:t>
              </a:r>
            </a:p>
          </p:txBody>
        </p:sp>
        <p:sp>
          <p:nvSpPr>
            <p:cNvPr id="59" name="圆角矩形 58"/>
            <p:cNvSpPr/>
            <p:nvPr/>
          </p:nvSpPr>
          <p:spPr>
            <a:xfrm>
              <a:off x="6253297" y="6510045"/>
              <a:ext cx="846103" cy="895227"/>
            </a:xfrm>
            <a:prstGeom prst="roundRect">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grpSp>
      <p:grpSp>
        <p:nvGrpSpPr>
          <p:cNvPr id="60" name="组合 59"/>
          <p:cNvGrpSpPr/>
          <p:nvPr/>
        </p:nvGrpSpPr>
        <p:grpSpPr>
          <a:xfrm>
            <a:off x="9284405" y="5144739"/>
            <a:ext cx="1127881" cy="1093521"/>
            <a:chOff x="6272406" y="7427625"/>
            <a:chExt cx="1127881" cy="1093520"/>
          </a:xfrm>
        </p:grpSpPr>
        <p:pic>
          <p:nvPicPr>
            <p:cNvPr id="61" name="图片 6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353020" y="7427625"/>
              <a:ext cx="625085" cy="737482"/>
            </a:xfrm>
            <a:prstGeom prst="rect">
              <a:avLst/>
            </a:prstGeom>
          </p:spPr>
        </p:pic>
        <p:sp>
          <p:nvSpPr>
            <p:cNvPr id="62" name="文本框 58"/>
            <p:cNvSpPr txBox="1"/>
            <p:nvPr/>
          </p:nvSpPr>
          <p:spPr>
            <a:xfrm>
              <a:off x="6414767" y="8246702"/>
              <a:ext cx="985520" cy="254044"/>
            </a:xfrm>
            <a:prstGeom prst="rect">
              <a:avLst/>
            </a:prstGeom>
            <a:noFill/>
          </p:spPr>
          <p:txBody>
            <a:bodyPr wrap="square" rtlCol="0">
              <a:spAutoFit/>
            </a:bodyPr>
            <a:lstStyle>
              <a:defPPr>
                <a:defRPr lang="zh-CN"/>
              </a:defPPr>
              <a:lvl1pPr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56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28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00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72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12791">
                <a:defRPr/>
              </a:pPr>
              <a:r>
                <a:rPr lang="zh-CN" altLang="en-US" sz="1051" dirty="0">
                  <a:solidFill>
                    <a:prstClr val="white"/>
                  </a:solidFill>
                  <a:latin typeface="微软雅黑" panose="020B0503020204020204" pitchFamily="34" charset="-122"/>
                  <a:ea typeface="微软雅黑" panose="020B0503020204020204" pitchFamily="34" charset="-122"/>
                </a:rPr>
                <a:t>探测器</a:t>
              </a:r>
            </a:p>
          </p:txBody>
        </p:sp>
        <p:sp>
          <p:nvSpPr>
            <p:cNvPr id="63" name="圆角矩形 62"/>
            <p:cNvSpPr/>
            <p:nvPr/>
          </p:nvSpPr>
          <p:spPr>
            <a:xfrm>
              <a:off x="6272406" y="7472693"/>
              <a:ext cx="846103" cy="1048452"/>
            </a:xfrm>
            <a:prstGeom prst="roundRect">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grpSp>
      <p:grpSp>
        <p:nvGrpSpPr>
          <p:cNvPr id="64" name="组合 63"/>
          <p:cNvGrpSpPr/>
          <p:nvPr/>
        </p:nvGrpSpPr>
        <p:grpSpPr>
          <a:xfrm>
            <a:off x="10604054" y="5189375"/>
            <a:ext cx="1005035" cy="1035618"/>
            <a:chOff x="6262649" y="8429430"/>
            <a:chExt cx="1005034" cy="1035619"/>
          </a:xfrm>
        </p:grpSpPr>
        <p:pic>
          <p:nvPicPr>
            <p:cNvPr id="65" name="图片 64"/>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282163" y="8649680"/>
              <a:ext cx="836346" cy="396277"/>
            </a:xfrm>
            <a:prstGeom prst="rect">
              <a:avLst/>
            </a:prstGeom>
          </p:spPr>
        </p:pic>
        <p:sp>
          <p:nvSpPr>
            <p:cNvPr id="66" name="文本框 59"/>
            <p:cNvSpPr txBox="1"/>
            <p:nvPr/>
          </p:nvSpPr>
          <p:spPr>
            <a:xfrm>
              <a:off x="6282164" y="9203440"/>
              <a:ext cx="985519" cy="254044"/>
            </a:xfrm>
            <a:prstGeom prst="rect">
              <a:avLst/>
            </a:prstGeom>
            <a:noFill/>
          </p:spPr>
          <p:txBody>
            <a:bodyPr wrap="square" rtlCol="0">
              <a:spAutoFit/>
            </a:bodyPr>
            <a:lstStyle>
              <a:defPPr>
                <a:defRPr lang="zh-CN"/>
              </a:defPPr>
              <a:lvl1pPr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56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28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00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7213" indent="1588" algn="l" defTabSz="912813"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12791">
                <a:defRPr/>
              </a:pPr>
              <a:r>
                <a:rPr lang="zh-CN" altLang="en-US" sz="1051" dirty="0">
                  <a:solidFill>
                    <a:prstClr val="white"/>
                  </a:solidFill>
                  <a:latin typeface="微软雅黑" panose="020B0503020204020204" pitchFamily="34" charset="-122"/>
                  <a:ea typeface="微软雅黑" panose="020B0503020204020204" pitchFamily="34" charset="-122"/>
                </a:rPr>
                <a:t>智能服务器</a:t>
              </a:r>
            </a:p>
          </p:txBody>
        </p:sp>
        <p:sp>
          <p:nvSpPr>
            <p:cNvPr id="67" name="圆角矩形 66"/>
            <p:cNvSpPr/>
            <p:nvPr/>
          </p:nvSpPr>
          <p:spPr>
            <a:xfrm>
              <a:off x="6262649" y="8429430"/>
              <a:ext cx="855860" cy="1035619"/>
            </a:xfrm>
            <a:prstGeom prst="roundRect">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grpSp>
      <p:sp>
        <p:nvSpPr>
          <p:cNvPr id="68" name="矩形 67"/>
          <p:cNvSpPr/>
          <p:nvPr/>
        </p:nvSpPr>
        <p:spPr>
          <a:xfrm>
            <a:off x="5044438" y="1243786"/>
            <a:ext cx="6439350" cy="3463619"/>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pic>
        <p:nvPicPr>
          <p:cNvPr id="69" name="图片 68"/>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5478936" y="2414412"/>
            <a:ext cx="1409787" cy="1017219"/>
          </a:xfrm>
          <a:prstGeom prst="rect">
            <a:avLst/>
          </a:prstGeom>
          <a:effectLst>
            <a:softEdge rad="31750"/>
          </a:effectLst>
        </p:spPr>
      </p:pic>
      <p:pic>
        <p:nvPicPr>
          <p:cNvPr id="70" name="图片 69"/>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5481722" y="1375959"/>
            <a:ext cx="1409787" cy="920096"/>
          </a:xfrm>
          <a:prstGeom prst="rect">
            <a:avLst/>
          </a:prstGeom>
          <a:effectLst>
            <a:softEdge rad="31750"/>
          </a:effectLst>
        </p:spPr>
      </p:pic>
      <p:pic>
        <p:nvPicPr>
          <p:cNvPr id="71" name="Picture 2" descr="https://ss0.bdstatic.com/70cFvHSh_Q1YnxGkpoWK1HF6hhy/it/u=3837479563,2620934283&amp;fm=26&amp;gp=0.jp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486719" y="3549987"/>
            <a:ext cx="1396071" cy="1031973"/>
          </a:xfrm>
          <a:prstGeom prst="rect">
            <a:avLst/>
          </a:prstGeom>
          <a:effectLst>
            <a:softEdge rad="31750"/>
          </a:effectLst>
          <a:extLst>
            <a:ext uri="{909E8E84-426E-40DD-AFC4-6F175D3DCCD1}">
              <a14:hiddenFill xmlns:a14="http://schemas.microsoft.com/office/drawing/2010/main">
                <a:solidFill>
                  <a:srgbClr val="FFFFFF"/>
                </a:solidFill>
              </a14:hiddenFill>
            </a:ext>
          </a:extLst>
        </p:spPr>
      </p:pic>
      <p:sp>
        <p:nvSpPr>
          <p:cNvPr id="72" name="左箭头 71"/>
          <p:cNvSpPr/>
          <p:nvPr/>
        </p:nvSpPr>
        <p:spPr>
          <a:xfrm rot="5400000">
            <a:off x="8189893" y="4121943"/>
            <a:ext cx="370025" cy="1641718"/>
          </a:xfrm>
          <a:prstGeom prst="lef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sp>
        <p:nvSpPr>
          <p:cNvPr id="73" name="椭圆 72">
            <a:extLst>
              <a:ext uri="{FF2B5EF4-FFF2-40B4-BE49-F238E27FC236}">
                <a16:creationId xmlns:a16="http://schemas.microsoft.com/office/drawing/2014/main" id="{BFEBBBAF-C4AD-4B03-9C7B-184828A02E79}"/>
              </a:ext>
            </a:extLst>
          </p:cNvPr>
          <p:cNvSpPr/>
          <p:nvPr/>
        </p:nvSpPr>
        <p:spPr>
          <a:xfrm rot="1233156">
            <a:off x="8166018" y="3227035"/>
            <a:ext cx="135499" cy="13380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sp>
        <p:nvSpPr>
          <p:cNvPr id="74" name="椭圆 73">
            <a:extLst>
              <a:ext uri="{FF2B5EF4-FFF2-40B4-BE49-F238E27FC236}">
                <a16:creationId xmlns:a16="http://schemas.microsoft.com/office/drawing/2014/main" id="{BFEBBBAF-C4AD-4B03-9C7B-184828A02E79}"/>
              </a:ext>
            </a:extLst>
          </p:cNvPr>
          <p:cNvSpPr/>
          <p:nvPr/>
        </p:nvSpPr>
        <p:spPr>
          <a:xfrm rot="1233156">
            <a:off x="10153050" y="2106647"/>
            <a:ext cx="135499" cy="13380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sp>
        <p:nvSpPr>
          <p:cNvPr id="75" name="椭圆 74">
            <a:extLst>
              <a:ext uri="{FF2B5EF4-FFF2-40B4-BE49-F238E27FC236}">
                <a16:creationId xmlns:a16="http://schemas.microsoft.com/office/drawing/2014/main" id="{BFEBBBAF-C4AD-4B03-9C7B-184828A02E79}"/>
              </a:ext>
            </a:extLst>
          </p:cNvPr>
          <p:cNvSpPr/>
          <p:nvPr/>
        </p:nvSpPr>
        <p:spPr>
          <a:xfrm rot="1233156">
            <a:off x="10039301" y="3980491"/>
            <a:ext cx="135499" cy="13380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2791" eaLnBrk="0" fontAlgn="base" hangingPunct="0">
              <a:spcBef>
                <a:spcPct val="0"/>
              </a:spcBef>
              <a:spcAft>
                <a:spcPct val="0"/>
              </a:spcAft>
            </a:pPr>
            <a:endParaRPr lang="zh-CN" altLang="en-US" sz="2400">
              <a:solidFill>
                <a:prstClr val="white"/>
              </a:solidFill>
              <a:latin typeface="Calibri" panose="020F0502020204030204"/>
              <a:ea typeface="宋体" panose="02010600030101010101" pitchFamily="2" charset="-122"/>
            </a:endParaRPr>
          </a:p>
        </p:txBody>
      </p:sp>
      <p:pic>
        <p:nvPicPr>
          <p:cNvPr id="1026" name="Picture 2" descr="https://prod.dahuatech.com/jsUploadNoSql/system/upload/app/get.shtml?file=%2Fapp%2Ffiles%2F2018%2F09%2F30%2F60982773871929548.jpg"/>
          <p:cNvPicPr>
            <a:picLocks noChangeAspect="1" noChangeArrowheads="1"/>
          </p:cNvPicPr>
          <p:nvPr/>
        </p:nvPicPr>
        <p:blipFill rotWithShape="1">
          <a:blip r:embed="rId1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bwMode="auto">
          <a:xfrm>
            <a:off x="5243293" y="5225860"/>
            <a:ext cx="441279" cy="778728"/>
          </a:xfrm>
          <a:prstGeom prst="rect">
            <a:avLst/>
          </a:prstGeom>
          <a:noFill/>
          <a:extLst>
            <a:ext uri="{909E8E84-426E-40DD-AFC4-6F175D3DCCD1}">
              <a14:hiddenFill xmlns:a14="http://schemas.microsoft.com/office/drawing/2010/main">
                <a:solidFill>
                  <a:srgbClr val="FFFFFF"/>
                </a:solidFill>
              </a14:hiddenFill>
            </a:ext>
          </a:extLst>
        </p:spPr>
      </p:pic>
      <p:pic>
        <p:nvPicPr>
          <p:cNvPr id="76" name="演示录像">
            <a:hlinkClick r:id="" action="ppaction://media"/>
          </p:cNvPr>
          <p:cNvPicPr>
            <a:picLocks/>
          </p:cNvPicPr>
          <p:nvPr>
            <a:videoFile r:link="rId2"/>
            <p:extLst>
              <p:ext uri="{DAA4B4D4-6D71-4841-9C94-3DE7FCFB9230}">
                <p14:media xmlns:p14="http://schemas.microsoft.com/office/powerpoint/2010/main" r:embed="rId3">
                  <p14:trim st="22000" end="32084"/>
                </p14:media>
              </p:ext>
            </p:extLst>
          </p:nvPr>
        </p:nvPicPr>
        <p:blipFill rotWithShape="1">
          <a:blip r:embed="rId14"/>
          <a:srcRect l="25030" t="25224" r="25101" b="24928"/>
          <a:stretch>
            <a:fillRect/>
          </a:stretch>
        </p:blipFill>
        <p:spPr>
          <a:xfrm>
            <a:off x="527968" y="1226140"/>
            <a:ext cx="3780000" cy="1800000"/>
          </a:xfrm>
          <a:prstGeom prst="rect">
            <a:avLst/>
          </a:prstGeom>
        </p:spPr>
      </p:pic>
    </p:spTree>
    <p:extLst>
      <p:ext uri="{BB962C8B-B14F-4D97-AF65-F5344CB8AC3E}">
        <p14:creationId xmlns:p14="http://schemas.microsoft.com/office/powerpoint/2010/main" val="40247750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7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remove" display="0">
                  <p:stCondLst>
                    <p:cond delay="indefinite"/>
                  </p:stCondLst>
                </p:cTn>
                <p:tgtEl>
                  <p:spTgt spid="76"/>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智慧后勤</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资产管理</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cxnSp>
        <p:nvCxnSpPr>
          <p:cNvPr id="27" name="直接连接符 26"/>
          <p:cNvCxnSpPr/>
          <p:nvPr/>
        </p:nvCxnSpPr>
        <p:spPr>
          <a:xfrm flipH="1">
            <a:off x="500147" y="4638778"/>
            <a:ext cx="3615212"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28" name="矩形 27"/>
          <p:cNvSpPr/>
          <p:nvPr/>
        </p:nvSpPr>
        <p:spPr>
          <a:xfrm>
            <a:off x="316068" y="4761477"/>
            <a:ext cx="4006295" cy="1724062"/>
          </a:xfrm>
          <a:prstGeom prst="rect">
            <a:avLst/>
          </a:prstGeom>
          <a:ln>
            <a:noFill/>
            <a:prstDash val="dash"/>
          </a:ln>
        </p:spPr>
        <p:txBody>
          <a:bodyPr wrap="square">
            <a:spAutoFit/>
          </a:bodyPr>
          <a:lstStyle/>
          <a:p>
            <a:pPr marL="171446" indent="-171446" defTabSz="914377">
              <a:lnSpc>
                <a:spcPct val="150000"/>
              </a:lnSpc>
              <a:buFont typeface="Wingdings" panose="05000000000000000000" pitchFamily="2" charset="2"/>
              <a:buChar char="l"/>
              <a:defRPr/>
            </a:pPr>
            <a:r>
              <a:rPr lang="zh-CN" altLang="en-US" sz="1400" b="1" kern="0" dirty="0">
                <a:solidFill>
                  <a:prstClr val="white"/>
                </a:solidFill>
                <a:latin typeface="微软雅黑" panose="020B0503020204020204" pitchFamily="34" charset="-122"/>
                <a:ea typeface="微软雅黑" panose="020B0503020204020204" pitchFamily="34" charset="-122"/>
              </a:rPr>
              <a:t>校园资产统一管理</a:t>
            </a:r>
            <a:endParaRPr lang="en-US" altLang="zh-CN" sz="1400" b="1" kern="0" dirty="0">
              <a:solidFill>
                <a:prstClr val="white"/>
              </a:solidFill>
              <a:latin typeface="微软雅黑" panose="020B0503020204020204" pitchFamily="34" charset="-122"/>
              <a:ea typeface="微软雅黑" panose="020B0503020204020204" pitchFamily="34" charset="-122"/>
            </a:endParaRPr>
          </a:p>
          <a:p>
            <a:pPr defTabSz="914377">
              <a:lnSpc>
                <a:spcPct val="150000"/>
              </a:lnSpc>
              <a:defRPr/>
            </a:pPr>
            <a:r>
              <a:rPr lang="zh-CN" altLang="en-US" sz="1067" kern="0" dirty="0">
                <a:solidFill>
                  <a:prstClr val="white"/>
                </a:solidFill>
                <a:latin typeface="微软雅黑" panose="020B0503020204020204" pitchFamily="34" charset="-122"/>
                <a:ea typeface="微软雅黑" panose="020B0503020204020204" pitchFamily="34" charset="-122"/>
              </a:rPr>
              <a:t>对校园内需管理的资产如大型教学设备等进行统一录入，形成资产电子档案。对校园资产统一管理。</a:t>
            </a:r>
            <a:endParaRPr lang="en-US" altLang="zh-CN" sz="1067" kern="0" dirty="0">
              <a:solidFill>
                <a:prstClr val="white"/>
              </a:solidFill>
              <a:latin typeface="微软雅黑" panose="020B0503020204020204" pitchFamily="34" charset="-122"/>
              <a:ea typeface="微软雅黑" panose="020B0503020204020204" pitchFamily="34" charset="-122"/>
            </a:endParaRPr>
          </a:p>
          <a:p>
            <a:pPr marL="171446" indent="-171446" defTabSz="914377">
              <a:lnSpc>
                <a:spcPct val="150000"/>
              </a:lnSpc>
              <a:buFont typeface="Wingdings" panose="05000000000000000000" pitchFamily="2" charset="2"/>
              <a:buChar char="l"/>
              <a:defRPr/>
            </a:pPr>
            <a:r>
              <a:rPr lang="zh-CN" altLang="en-US" sz="1400" b="1" kern="0" dirty="0">
                <a:solidFill>
                  <a:prstClr val="white"/>
                </a:solidFill>
                <a:latin typeface="微软雅黑" panose="020B0503020204020204" pitchFamily="34" charset="-122"/>
                <a:ea typeface="微软雅黑" panose="020B0503020204020204" pitchFamily="34" charset="-122"/>
              </a:rPr>
              <a:t>校园资产一键可查</a:t>
            </a:r>
            <a:endParaRPr lang="en-US" altLang="zh-CN" sz="1400" b="1" kern="0" dirty="0">
              <a:solidFill>
                <a:prstClr val="white"/>
              </a:solidFill>
              <a:latin typeface="微软雅黑" panose="020B0503020204020204" pitchFamily="34" charset="-122"/>
              <a:ea typeface="微软雅黑" panose="020B0503020204020204" pitchFamily="34" charset="-122"/>
            </a:endParaRPr>
          </a:p>
          <a:p>
            <a:pPr defTabSz="914377">
              <a:lnSpc>
                <a:spcPct val="150000"/>
              </a:lnSpc>
              <a:defRPr/>
            </a:pPr>
            <a:r>
              <a:rPr lang="zh-CN" altLang="en-US" sz="1067" kern="0" dirty="0">
                <a:solidFill>
                  <a:prstClr val="white"/>
                </a:solidFill>
                <a:latin typeface="微软雅黑" panose="020B0503020204020204" pitchFamily="34" charset="-122"/>
                <a:ea typeface="微软雅黑" panose="020B0503020204020204" pitchFamily="34" charset="-122"/>
              </a:rPr>
              <a:t>通过系统，对资产情况进行搜索，了解资产所属部门、编号等信息</a:t>
            </a:r>
            <a:endParaRPr lang="en-US" altLang="zh-CN" sz="1067" kern="0" dirty="0">
              <a:solidFill>
                <a:prstClr val="white"/>
              </a:solidFill>
              <a:latin typeface="微软雅黑" panose="020B0503020204020204" pitchFamily="34" charset="-122"/>
              <a:ea typeface="微软雅黑" panose="020B0503020204020204" pitchFamily="34" charset="-122"/>
            </a:endParaRPr>
          </a:p>
        </p:txBody>
      </p:sp>
      <p:sp>
        <p:nvSpPr>
          <p:cNvPr id="29" name="Freeform 6"/>
          <p:cNvSpPr>
            <a:spLocks/>
          </p:cNvSpPr>
          <p:nvPr/>
        </p:nvSpPr>
        <p:spPr bwMode="auto">
          <a:xfrm>
            <a:off x="335359" y="4296142"/>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sp>
        <p:nvSpPr>
          <p:cNvPr id="30" name="矩形 29"/>
          <p:cNvSpPr/>
          <p:nvPr/>
        </p:nvSpPr>
        <p:spPr>
          <a:xfrm>
            <a:off x="267901" y="3335164"/>
            <a:ext cx="4296276" cy="646331"/>
          </a:xfrm>
          <a:prstGeom prst="rect">
            <a:avLst/>
          </a:prstGeom>
        </p:spPr>
        <p:txBody>
          <a:bodyPr wrap="square">
            <a:spAutoFit/>
          </a:bodyPr>
          <a:lstStyle/>
          <a:p>
            <a:pPr defTabSz="912791" eaLnBrk="0" fontAlgn="base" hangingPunct="0">
              <a:lnSpc>
                <a:spcPct val="150000"/>
              </a:lnSpc>
              <a:spcBef>
                <a:spcPct val="0"/>
              </a:spcBef>
              <a:spcAft>
                <a:spcPct val="0"/>
              </a:spcAft>
              <a:defRPr/>
            </a:pPr>
            <a:r>
              <a:rPr lang="zh-CN" altLang="en-US" sz="1200" dirty="0">
                <a:solidFill>
                  <a:prstClr val="white"/>
                </a:solidFill>
                <a:latin typeface="微软雅黑" panose="020B0503020204020204" pitchFamily="34" charset="-122"/>
                <a:ea typeface="微软雅黑" panose="020B0503020204020204" pitchFamily="34" charset="-122"/>
              </a:rPr>
              <a:t>随着教育信息化进程发展，教学设备、实验器材价值昂贵、数量众多，对校园日常管理带来困扰。</a:t>
            </a:r>
          </a:p>
        </p:txBody>
      </p:sp>
      <p:sp>
        <p:nvSpPr>
          <p:cNvPr id="31" name="矩形 30"/>
          <p:cNvSpPr/>
          <p:nvPr/>
        </p:nvSpPr>
        <p:spPr>
          <a:xfrm>
            <a:off x="4392984" y="5109514"/>
            <a:ext cx="4441599" cy="908197"/>
          </a:xfrm>
          <a:prstGeom prst="rect">
            <a:avLst/>
          </a:prstGeom>
          <a:ln>
            <a:noFill/>
            <a:prstDash val="dash"/>
          </a:ln>
        </p:spPr>
        <p:txBody>
          <a:bodyPr wrap="square">
            <a:spAutoFit/>
          </a:bodyPr>
          <a:lstStyle/>
          <a:p>
            <a:pPr marL="171446" indent="-171446" defTabSz="914377">
              <a:lnSpc>
                <a:spcPct val="150000"/>
              </a:lnSpc>
              <a:buFont typeface="Wingdings" panose="05000000000000000000" pitchFamily="2" charset="2"/>
              <a:buChar char="l"/>
              <a:defRPr/>
            </a:pPr>
            <a:r>
              <a:rPr lang="zh-CN" altLang="en-US" sz="1400" b="1" kern="0" dirty="0">
                <a:solidFill>
                  <a:prstClr val="white"/>
                </a:solidFill>
                <a:latin typeface="微软雅黑" panose="020B0503020204020204" pitchFamily="34" charset="-122"/>
                <a:ea typeface="微软雅黑" panose="020B0503020204020204" pitchFamily="34" charset="-122"/>
              </a:rPr>
              <a:t>资产移动报警</a:t>
            </a:r>
            <a:endParaRPr lang="en-US" altLang="zh-CN" sz="1400" b="1" kern="0" dirty="0">
              <a:solidFill>
                <a:prstClr val="white"/>
              </a:solidFill>
              <a:latin typeface="微软雅黑" panose="020B0503020204020204" pitchFamily="34" charset="-122"/>
              <a:ea typeface="微软雅黑" panose="020B0503020204020204" pitchFamily="34" charset="-122"/>
            </a:endParaRPr>
          </a:p>
          <a:p>
            <a:pPr defTabSz="914377">
              <a:lnSpc>
                <a:spcPct val="150000"/>
              </a:lnSpc>
              <a:defRPr/>
            </a:pPr>
            <a:r>
              <a:rPr lang="zh-CN" altLang="en-US" sz="1067" kern="0" dirty="0">
                <a:solidFill>
                  <a:prstClr val="white"/>
                </a:solidFill>
                <a:latin typeface="微软雅黑" panose="020B0503020204020204" pitchFamily="34" charset="-122"/>
                <a:ea typeface="微软雅黑" panose="020B0503020204020204" pitchFamily="34" charset="-122"/>
              </a:rPr>
              <a:t>对录入的校园资产，通过</a:t>
            </a:r>
            <a:r>
              <a:rPr lang="en-US" altLang="zh-CN" sz="1067" kern="0" dirty="0">
                <a:solidFill>
                  <a:prstClr val="white"/>
                </a:solidFill>
                <a:latin typeface="微软雅黑" panose="020B0503020204020204" pitchFamily="34" charset="-122"/>
                <a:ea typeface="微软雅黑" panose="020B0503020204020204" pitchFamily="34" charset="-122"/>
              </a:rPr>
              <a:t>RFID</a:t>
            </a:r>
            <a:r>
              <a:rPr lang="zh-CN" altLang="en-US" sz="1067" kern="0" dirty="0">
                <a:solidFill>
                  <a:prstClr val="white"/>
                </a:solidFill>
                <a:latin typeface="微软雅黑" panose="020B0503020204020204" pitchFamily="34" charset="-122"/>
                <a:ea typeface="微软雅黑" panose="020B0503020204020204" pitchFamily="34" charset="-122"/>
              </a:rPr>
              <a:t>读写器进行定时读取，当未被读到信息或被其他读写器督导信息则产生资产移动报警提示。</a:t>
            </a:r>
            <a:endParaRPr lang="en-US" altLang="zh-CN" sz="1067" kern="0" dirty="0">
              <a:solidFill>
                <a:prstClr val="white"/>
              </a:solidFill>
              <a:latin typeface="微软雅黑" panose="020B0503020204020204" pitchFamily="34" charset="-122"/>
              <a:ea typeface="微软雅黑" panose="020B0503020204020204" pitchFamily="34" charset="-122"/>
            </a:endParaRPr>
          </a:p>
        </p:txBody>
      </p:sp>
      <p:pic>
        <p:nvPicPr>
          <p:cNvPr id="4" name="图片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80147" y="1418352"/>
            <a:ext cx="7710231" cy="3603231"/>
          </a:xfrm>
          <a:prstGeom prst="rect">
            <a:avLst/>
          </a:prstGeom>
        </p:spPr>
      </p:pic>
      <p:pic>
        <p:nvPicPr>
          <p:cNvPr id="3" name="图片 2"/>
          <p:cNvPicPr>
            <a:picLocks/>
          </p:cNvPicPr>
          <p:nvPr/>
        </p:nvPicPr>
        <p:blipFill>
          <a:blip r:embed="rId5"/>
          <a:stretch>
            <a:fillRect/>
          </a:stretch>
        </p:blipFill>
        <p:spPr>
          <a:xfrm>
            <a:off x="384024" y="1377841"/>
            <a:ext cx="3780000" cy="1800000"/>
          </a:xfrm>
          <a:prstGeom prst="rect">
            <a:avLst/>
          </a:prstGeom>
        </p:spPr>
      </p:pic>
    </p:spTree>
    <p:extLst>
      <p:ext uri="{BB962C8B-B14F-4D97-AF65-F5344CB8AC3E}">
        <p14:creationId xmlns:p14="http://schemas.microsoft.com/office/powerpoint/2010/main" val="160362372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pic>
        <p:nvPicPr>
          <p:cNvPr id="106" name="Picture 2" descr="http://jyzc.hzedu.net/UploadFiles/upfile252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21351" y="978808"/>
            <a:ext cx="5806869" cy="5682787"/>
          </a:xfrm>
          <a:prstGeom prst="rect">
            <a:avLst/>
          </a:prstGeom>
          <a:ln>
            <a:noFill/>
          </a:ln>
          <a:effectLst>
            <a:softEdge rad="635000"/>
          </a:effectLst>
          <a:extLst>
            <a:ext uri="{909E8E84-426E-40DD-AFC4-6F175D3DCCD1}">
              <a14:hiddenFill xmlns:a14="http://schemas.microsoft.com/office/drawing/2010/main">
                <a:solidFill>
                  <a:srgbClr val="FFFFFF"/>
                </a:solidFill>
              </a14:hiddenFill>
            </a:ext>
          </a:extLst>
        </p:spPr>
      </p:pic>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典型场景三</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智慧教室场景化方案</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89" name="文本框 88"/>
          <p:cNvSpPr txBox="1"/>
          <p:nvPr/>
        </p:nvSpPr>
        <p:spPr>
          <a:xfrm>
            <a:off x="6477902" y="4137887"/>
            <a:ext cx="852417" cy="40759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校园周边</a:t>
            </a:r>
            <a:endParaRPr kumimoji="0" lang="en-US" altLang="zh-CN"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endParaRPr>
          </a:p>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出入口</a:t>
            </a:r>
          </a:p>
        </p:txBody>
      </p:sp>
      <p:sp>
        <p:nvSpPr>
          <p:cNvPr id="90" name="文本框 89"/>
          <p:cNvSpPr txBox="1"/>
          <p:nvPr/>
        </p:nvSpPr>
        <p:spPr>
          <a:xfrm>
            <a:off x="3747565" y="3605030"/>
            <a:ext cx="661697" cy="220724"/>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周界</a:t>
            </a:r>
          </a:p>
        </p:txBody>
      </p:sp>
      <p:sp>
        <p:nvSpPr>
          <p:cNvPr id="91" name="文本框 90"/>
          <p:cNvSpPr txBox="1"/>
          <p:nvPr/>
        </p:nvSpPr>
        <p:spPr>
          <a:xfrm>
            <a:off x="4750205" y="4137888"/>
            <a:ext cx="908441" cy="270921"/>
          </a:xfrm>
          <a:prstGeom prst="roundRect">
            <a:avLst>
              <a:gd name="adj" fmla="val 50000"/>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重点区域</a:t>
            </a:r>
          </a:p>
        </p:txBody>
      </p:sp>
      <p:sp>
        <p:nvSpPr>
          <p:cNvPr id="92" name="文本框 91"/>
          <p:cNvSpPr txBox="1"/>
          <p:nvPr/>
        </p:nvSpPr>
        <p:spPr>
          <a:xfrm>
            <a:off x="4849550" y="3271142"/>
            <a:ext cx="933172" cy="25146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监控中心</a:t>
            </a:r>
          </a:p>
        </p:txBody>
      </p:sp>
      <p:sp>
        <p:nvSpPr>
          <p:cNvPr id="93" name="文本框 92"/>
          <p:cNvSpPr txBox="1"/>
          <p:nvPr/>
        </p:nvSpPr>
        <p:spPr>
          <a:xfrm>
            <a:off x="4164025" y="2738229"/>
            <a:ext cx="900863" cy="255336"/>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公共区域</a:t>
            </a:r>
          </a:p>
        </p:txBody>
      </p:sp>
      <p:sp>
        <p:nvSpPr>
          <p:cNvPr id="94" name="location-pointer_64679"/>
          <p:cNvSpPr>
            <a:spLocks noChangeAspect="1"/>
          </p:cNvSpPr>
          <p:nvPr/>
        </p:nvSpPr>
        <p:spPr bwMode="auto">
          <a:xfrm>
            <a:off x="6665826" y="2274957"/>
            <a:ext cx="315005" cy="307908"/>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5" name="location-pointer_64679"/>
          <p:cNvSpPr>
            <a:spLocks noChangeAspect="1"/>
          </p:cNvSpPr>
          <p:nvPr/>
        </p:nvSpPr>
        <p:spPr bwMode="auto">
          <a:xfrm>
            <a:off x="6694268" y="4572003"/>
            <a:ext cx="350561" cy="342663"/>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6" name="location-pointer_64679"/>
          <p:cNvSpPr>
            <a:spLocks noChangeAspect="1"/>
          </p:cNvSpPr>
          <p:nvPr/>
        </p:nvSpPr>
        <p:spPr bwMode="auto">
          <a:xfrm>
            <a:off x="3911256" y="3825118"/>
            <a:ext cx="334315" cy="326781"/>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7" name="location-pointer_64679"/>
          <p:cNvSpPr>
            <a:spLocks noChangeAspect="1"/>
          </p:cNvSpPr>
          <p:nvPr/>
        </p:nvSpPr>
        <p:spPr bwMode="auto">
          <a:xfrm>
            <a:off x="4320690" y="2980430"/>
            <a:ext cx="363468" cy="355279"/>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8" name="location-pointer_64679"/>
          <p:cNvSpPr>
            <a:spLocks noChangeAspect="1"/>
          </p:cNvSpPr>
          <p:nvPr/>
        </p:nvSpPr>
        <p:spPr bwMode="auto">
          <a:xfrm>
            <a:off x="5064887" y="4347629"/>
            <a:ext cx="310372" cy="303379"/>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9" name="location-pointer_64679"/>
          <p:cNvSpPr>
            <a:spLocks noChangeAspect="1"/>
          </p:cNvSpPr>
          <p:nvPr/>
        </p:nvSpPr>
        <p:spPr bwMode="auto">
          <a:xfrm>
            <a:off x="5018542" y="3542307"/>
            <a:ext cx="333844" cy="326323"/>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00" name="location-pointer_64679"/>
          <p:cNvSpPr>
            <a:spLocks noChangeAspect="1"/>
          </p:cNvSpPr>
          <p:nvPr/>
        </p:nvSpPr>
        <p:spPr bwMode="auto">
          <a:xfrm>
            <a:off x="5782723" y="1928878"/>
            <a:ext cx="284125" cy="277724"/>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10" name="矩形 109"/>
          <p:cNvSpPr/>
          <p:nvPr/>
        </p:nvSpPr>
        <p:spPr>
          <a:xfrm>
            <a:off x="9765208" y="3278241"/>
            <a:ext cx="1005403" cy="338554"/>
          </a:xfrm>
          <a:prstGeom prst="rect">
            <a:avLst/>
          </a:prstGeom>
        </p:spPr>
        <p:txBody>
          <a:bodyPr wrap="none">
            <a:spAutoFit/>
          </a:bodyP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1" i="0" u="none" strike="noStrike" kern="16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智慧教学</a:t>
            </a:r>
            <a:endParaRPr kumimoji="0" lang="en-US" altLang="zh-CN" sz="1600" b="1" i="0" u="none" strike="noStrike" kern="16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111" name="矩形 110"/>
          <p:cNvSpPr/>
          <p:nvPr/>
        </p:nvSpPr>
        <p:spPr>
          <a:xfrm>
            <a:off x="9730489" y="1133398"/>
            <a:ext cx="1005403" cy="338554"/>
          </a:xfrm>
          <a:prstGeom prst="rect">
            <a:avLst/>
          </a:prstGeom>
          <a:ln>
            <a:solidFill>
              <a:schemeClr val="tx1">
                <a:lumMod val="65000"/>
                <a:lumOff val="35000"/>
              </a:schemeClr>
            </a:solidFill>
          </a:ln>
        </p:spPr>
        <p:txBody>
          <a:bodyPr wrap="none">
            <a:spAutoFit/>
          </a:bodyP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1" i="0" u="none" strike="noStrike" kern="1600" cap="none" spc="0" normalizeH="0" baseline="0" noProof="0" dirty="0">
                <a:ln>
                  <a:noFill/>
                </a:ln>
                <a:solidFill>
                  <a:schemeClr val="tx1">
                    <a:lumMod val="65000"/>
                    <a:lumOff val="35000"/>
                  </a:schemeClr>
                </a:solidFill>
                <a:effectLst/>
                <a:uLnTx/>
                <a:uFillTx/>
                <a:latin typeface="微软雅黑"/>
                <a:ea typeface="微软雅黑"/>
                <a:cs typeface="+mn-cs"/>
              </a:rPr>
              <a:t>智慧后勤</a:t>
            </a:r>
            <a:endParaRPr kumimoji="0" lang="en-US" altLang="zh-CN" sz="1600" b="1" i="0" u="none" strike="noStrike" kern="1600" cap="none" spc="0" normalizeH="0" baseline="0" noProof="0" dirty="0">
              <a:ln>
                <a:noFill/>
              </a:ln>
              <a:solidFill>
                <a:schemeClr val="tx1">
                  <a:lumMod val="65000"/>
                  <a:lumOff val="35000"/>
                </a:schemeClr>
              </a:solidFill>
              <a:effectLst/>
              <a:uLnTx/>
              <a:uFillTx/>
              <a:latin typeface="微软雅黑"/>
              <a:ea typeface="微软雅黑"/>
              <a:cs typeface="+mn-cs"/>
            </a:endParaRPr>
          </a:p>
        </p:txBody>
      </p:sp>
      <p:sp>
        <p:nvSpPr>
          <p:cNvPr id="112" name="矩形 111"/>
          <p:cNvSpPr/>
          <p:nvPr/>
        </p:nvSpPr>
        <p:spPr>
          <a:xfrm>
            <a:off x="1195273" y="1181759"/>
            <a:ext cx="1005403" cy="338554"/>
          </a:xfrm>
          <a:prstGeom prst="rect">
            <a:avLst/>
          </a:prstGeom>
          <a:ln>
            <a:solidFill>
              <a:schemeClr val="tx1">
                <a:lumMod val="65000"/>
                <a:lumOff val="35000"/>
              </a:schemeClr>
            </a:solidFill>
          </a:ln>
        </p:spPr>
        <p:txBody>
          <a:bodyPr wrap="none">
            <a:spAutoFit/>
          </a:bodyP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1" i="0" u="none" strike="noStrike" kern="1600" cap="none" spc="0" normalizeH="0" baseline="0" noProof="0" dirty="0">
                <a:ln>
                  <a:noFill/>
                </a:ln>
                <a:solidFill>
                  <a:schemeClr val="tx1">
                    <a:lumMod val="65000"/>
                    <a:lumOff val="35000"/>
                  </a:schemeClr>
                </a:solidFill>
                <a:effectLst/>
                <a:uLnTx/>
                <a:uFillTx/>
                <a:latin typeface="微软雅黑"/>
                <a:ea typeface="微软雅黑"/>
                <a:cs typeface="+mn-cs"/>
              </a:rPr>
              <a:t>智慧安防</a:t>
            </a:r>
            <a:endParaRPr kumimoji="0" lang="en-US" altLang="zh-CN" sz="1600" b="1" i="0" u="none" strike="noStrike" kern="1600" cap="none" spc="0" normalizeH="0" baseline="0" noProof="0" dirty="0">
              <a:ln>
                <a:noFill/>
              </a:ln>
              <a:solidFill>
                <a:schemeClr val="tx1">
                  <a:lumMod val="65000"/>
                  <a:lumOff val="35000"/>
                </a:schemeClr>
              </a:solidFill>
              <a:effectLst/>
              <a:uLnTx/>
              <a:uFillTx/>
              <a:latin typeface="微软雅黑"/>
              <a:ea typeface="微软雅黑"/>
              <a:cs typeface="+mn-cs"/>
            </a:endParaRPr>
          </a:p>
        </p:txBody>
      </p:sp>
      <p:sp>
        <p:nvSpPr>
          <p:cNvPr id="113" name="矩形 112"/>
          <p:cNvSpPr/>
          <p:nvPr/>
        </p:nvSpPr>
        <p:spPr>
          <a:xfrm>
            <a:off x="9190944" y="4000831"/>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教室人脸点名</a:t>
            </a:r>
            <a:endParaRPr kumimoji="0" lang="en-US" altLang="zh-CN"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114" name="矩形 113"/>
          <p:cNvSpPr/>
          <p:nvPr/>
        </p:nvSpPr>
        <p:spPr>
          <a:xfrm>
            <a:off x="9190944" y="4362798"/>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行为分析</a:t>
            </a:r>
          </a:p>
        </p:txBody>
      </p:sp>
      <p:sp>
        <p:nvSpPr>
          <p:cNvPr id="116" name="矩形 115"/>
          <p:cNvSpPr/>
          <p:nvPr/>
        </p:nvSpPr>
        <p:spPr>
          <a:xfrm>
            <a:off x="9176889" y="1665191"/>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人脸宿管</a:t>
            </a:r>
          </a:p>
        </p:txBody>
      </p:sp>
      <p:sp>
        <p:nvSpPr>
          <p:cNvPr id="117" name="矩形 116"/>
          <p:cNvSpPr/>
          <p:nvPr/>
        </p:nvSpPr>
        <p:spPr>
          <a:xfrm>
            <a:off x="9176889" y="2410602"/>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阳光厨房</a:t>
            </a:r>
          </a:p>
        </p:txBody>
      </p:sp>
      <p:sp>
        <p:nvSpPr>
          <p:cNvPr id="118" name="protection-shield_76885"/>
          <p:cNvSpPr>
            <a:spLocks noChangeAspect="1"/>
          </p:cNvSpPr>
          <p:nvPr/>
        </p:nvSpPr>
        <p:spPr bwMode="auto">
          <a:xfrm>
            <a:off x="867679" y="1144880"/>
            <a:ext cx="339264" cy="374675"/>
          </a:xfrm>
          <a:custGeom>
            <a:avLst/>
            <a:gdLst>
              <a:gd name="T0" fmla="*/ 2284 w 2388"/>
              <a:gd name="T1" fmla="*/ 245 h 2641"/>
              <a:gd name="T2" fmla="*/ 2230 w 2388"/>
              <a:gd name="T3" fmla="*/ 190 h 2641"/>
              <a:gd name="T4" fmla="*/ 1206 w 2388"/>
              <a:gd name="T5" fmla="*/ 1 h 2641"/>
              <a:gd name="T6" fmla="*/ 1182 w 2388"/>
              <a:gd name="T7" fmla="*/ 1 h 2641"/>
              <a:gd name="T8" fmla="*/ 159 w 2388"/>
              <a:gd name="T9" fmla="*/ 190 h 2641"/>
              <a:gd name="T10" fmla="*/ 105 w 2388"/>
              <a:gd name="T11" fmla="*/ 245 h 2641"/>
              <a:gd name="T12" fmla="*/ 202 w 2388"/>
              <a:gd name="T13" fmla="*/ 1554 h 2641"/>
              <a:gd name="T14" fmla="*/ 1159 w 2388"/>
              <a:gd name="T15" fmla="*/ 2630 h 2641"/>
              <a:gd name="T16" fmla="*/ 1194 w 2388"/>
              <a:gd name="T17" fmla="*/ 2641 h 2641"/>
              <a:gd name="T18" fmla="*/ 1230 w 2388"/>
              <a:gd name="T19" fmla="*/ 2630 h 2641"/>
              <a:gd name="T20" fmla="*/ 2187 w 2388"/>
              <a:gd name="T21" fmla="*/ 1554 h 2641"/>
              <a:gd name="T22" fmla="*/ 2284 w 2388"/>
              <a:gd name="T23" fmla="*/ 245 h 2641"/>
              <a:gd name="T24" fmla="*/ 1194 w 2388"/>
              <a:gd name="T25" fmla="*/ 1299 h 2641"/>
              <a:gd name="T26" fmla="*/ 344 w 2388"/>
              <a:gd name="T27" fmla="*/ 1299 h 2641"/>
              <a:gd name="T28" fmla="*/ 313 w 2388"/>
              <a:gd name="T29" fmla="*/ 400 h 2641"/>
              <a:gd name="T30" fmla="*/ 1194 w 2388"/>
              <a:gd name="T31" fmla="*/ 241 h 2641"/>
              <a:gd name="T32" fmla="*/ 1194 w 2388"/>
              <a:gd name="T33" fmla="*/ 1299 h 2641"/>
              <a:gd name="T34" fmla="*/ 1994 w 2388"/>
              <a:gd name="T35" fmla="*/ 1478 h 2641"/>
              <a:gd name="T36" fmla="*/ 1194 w 2388"/>
              <a:gd name="T37" fmla="*/ 2357 h 2641"/>
              <a:gd name="T38" fmla="*/ 1194 w 2388"/>
              <a:gd name="T39" fmla="*/ 1299 h 2641"/>
              <a:gd name="T40" fmla="*/ 2045 w 2388"/>
              <a:gd name="T41" fmla="*/ 1299 h 2641"/>
              <a:gd name="T42" fmla="*/ 1994 w 2388"/>
              <a:gd name="T43" fmla="*/ 1478 h 26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388" h="2641">
                <a:moveTo>
                  <a:pt x="2284" y="245"/>
                </a:moveTo>
                <a:cubicBezTo>
                  <a:pt x="2279" y="217"/>
                  <a:pt x="2258" y="195"/>
                  <a:pt x="2230" y="190"/>
                </a:cubicBezTo>
                <a:lnTo>
                  <a:pt x="1206" y="1"/>
                </a:lnTo>
                <a:cubicBezTo>
                  <a:pt x="1198" y="0"/>
                  <a:pt x="1190" y="0"/>
                  <a:pt x="1182" y="1"/>
                </a:cubicBezTo>
                <a:lnTo>
                  <a:pt x="159" y="190"/>
                </a:lnTo>
                <a:cubicBezTo>
                  <a:pt x="131" y="195"/>
                  <a:pt x="109" y="217"/>
                  <a:pt x="105" y="245"/>
                </a:cubicBezTo>
                <a:cubicBezTo>
                  <a:pt x="100" y="274"/>
                  <a:pt x="0" y="960"/>
                  <a:pt x="202" y="1554"/>
                </a:cubicBezTo>
                <a:cubicBezTo>
                  <a:pt x="405" y="2155"/>
                  <a:pt x="1128" y="2611"/>
                  <a:pt x="1159" y="2630"/>
                </a:cubicBezTo>
                <a:cubicBezTo>
                  <a:pt x="1170" y="2637"/>
                  <a:pt x="1182" y="2641"/>
                  <a:pt x="1194" y="2641"/>
                </a:cubicBezTo>
                <a:cubicBezTo>
                  <a:pt x="1206" y="2641"/>
                  <a:pt x="1219" y="2637"/>
                  <a:pt x="1230" y="2630"/>
                </a:cubicBezTo>
                <a:cubicBezTo>
                  <a:pt x="1260" y="2611"/>
                  <a:pt x="1983" y="2155"/>
                  <a:pt x="2187" y="1554"/>
                </a:cubicBezTo>
                <a:cubicBezTo>
                  <a:pt x="2388" y="960"/>
                  <a:pt x="2288" y="274"/>
                  <a:pt x="2284" y="245"/>
                </a:cubicBezTo>
                <a:close/>
                <a:moveTo>
                  <a:pt x="1194" y="1299"/>
                </a:moveTo>
                <a:lnTo>
                  <a:pt x="344" y="1299"/>
                </a:lnTo>
                <a:cubicBezTo>
                  <a:pt x="243" y="854"/>
                  <a:pt x="313" y="400"/>
                  <a:pt x="313" y="400"/>
                </a:cubicBezTo>
                <a:lnTo>
                  <a:pt x="1194" y="241"/>
                </a:lnTo>
                <a:lnTo>
                  <a:pt x="1194" y="1299"/>
                </a:lnTo>
                <a:close/>
                <a:moveTo>
                  <a:pt x="1994" y="1478"/>
                </a:moveTo>
                <a:cubicBezTo>
                  <a:pt x="1824" y="1972"/>
                  <a:pt x="1194" y="2357"/>
                  <a:pt x="1194" y="2357"/>
                </a:cubicBezTo>
                <a:lnTo>
                  <a:pt x="1194" y="1299"/>
                </a:lnTo>
                <a:lnTo>
                  <a:pt x="2045" y="1299"/>
                </a:lnTo>
                <a:cubicBezTo>
                  <a:pt x="2031" y="1359"/>
                  <a:pt x="2015" y="1420"/>
                  <a:pt x="1994" y="1478"/>
                </a:cubicBezTo>
                <a:close/>
              </a:path>
            </a:pathLst>
          </a:custGeom>
          <a:solidFill>
            <a:schemeClr val="tx1">
              <a:lumMod val="65000"/>
              <a:lumOff val="35000"/>
            </a:schemeClr>
          </a:solidFill>
          <a:ln>
            <a:solidFill>
              <a:schemeClr val="tx1">
                <a:lumMod val="65000"/>
                <a:lumOff val="35000"/>
              </a:schemeClr>
            </a:solidFill>
          </a:ln>
        </p:spPr>
      </p:sp>
      <p:sp>
        <p:nvSpPr>
          <p:cNvPr id="119" name="businessman_126203"/>
          <p:cNvSpPr>
            <a:spLocks noChangeAspect="1"/>
          </p:cNvSpPr>
          <p:nvPr/>
        </p:nvSpPr>
        <p:spPr bwMode="auto">
          <a:xfrm>
            <a:off x="9451707" y="1164418"/>
            <a:ext cx="287924" cy="319620"/>
          </a:xfrm>
          <a:custGeom>
            <a:avLst/>
            <a:gdLst>
              <a:gd name="connsiteX0" fmla="*/ 461051 w 544765"/>
              <a:gd name="connsiteY0" fmla="*/ 523894 h 604734"/>
              <a:gd name="connsiteX1" fmla="*/ 448424 w 544765"/>
              <a:gd name="connsiteY1" fmla="*/ 532113 h 604734"/>
              <a:gd name="connsiteX2" fmla="*/ 452914 w 544765"/>
              <a:gd name="connsiteY2" fmla="*/ 548832 h 604734"/>
              <a:gd name="connsiteX3" fmla="*/ 454317 w 544765"/>
              <a:gd name="connsiteY3" fmla="*/ 551728 h 604734"/>
              <a:gd name="connsiteX4" fmla="*/ 454317 w 544765"/>
              <a:gd name="connsiteY4" fmla="*/ 569661 h 604734"/>
              <a:gd name="connsiteX5" fmla="*/ 461145 w 544765"/>
              <a:gd name="connsiteY5" fmla="*/ 576479 h 604734"/>
              <a:gd name="connsiteX6" fmla="*/ 468067 w 544765"/>
              <a:gd name="connsiteY6" fmla="*/ 569661 h 604734"/>
              <a:gd name="connsiteX7" fmla="*/ 468067 w 544765"/>
              <a:gd name="connsiteY7" fmla="*/ 551821 h 604734"/>
              <a:gd name="connsiteX8" fmla="*/ 469376 w 544765"/>
              <a:gd name="connsiteY8" fmla="*/ 548832 h 604734"/>
              <a:gd name="connsiteX9" fmla="*/ 474988 w 544765"/>
              <a:gd name="connsiteY9" fmla="*/ 537624 h 604734"/>
              <a:gd name="connsiteX10" fmla="*/ 463577 w 544765"/>
              <a:gd name="connsiteY10" fmla="*/ 524174 h 604734"/>
              <a:gd name="connsiteX11" fmla="*/ 461051 w 544765"/>
              <a:gd name="connsiteY11" fmla="*/ 523894 h 604734"/>
              <a:gd name="connsiteX12" fmla="*/ 451043 w 544765"/>
              <a:gd name="connsiteY12" fmla="*/ 420685 h 604734"/>
              <a:gd name="connsiteX13" fmla="*/ 424479 w 544765"/>
              <a:gd name="connsiteY13" fmla="*/ 447211 h 604734"/>
              <a:gd name="connsiteX14" fmla="*/ 424479 w 544765"/>
              <a:gd name="connsiteY14" fmla="*/ 482050 h 604734"/>
              <a:gd name="connsiteX15" fmla="*/ 497811 w 544765"/>
              <a:gd name="connsiteY15" fmla="*/ 482050 h 604734"/>
              <a:gd name="connsiteX16" fmla="*/ 497811 w 544765"/>
              <a:gd name="connsiteY16" fmla="*/ 447211 h 604734"/>
              <a:gd name="connsiteX17" fmla="*/ 471247 w 544765"/>
              <a:gd name="connsiteY17" fmla="*/ 420685 h 604734"/>
              <a:gd name="connsiteX18" fmla="*/ 451230 w 544765"/>
              <a:gd name="connsiteY18" fmla="*/ 393038 h 604734"/>
              <a:gd name="connsiteX19" fmla="*/ 471434 w 544765"/>
              <a:gd name="connsiteY19" fmla="*/ 393038 h 604734"/>
              <a:gd name="connsiteX20" fmla="*/ 525497 w 544765"/>
              <a:gd name="connsiteY20" fmla="*/ 447118 h 604734"/>
              <a:gd name="connsiteX21" fmla="*/ 525497 w 544765"/>
              <a:gd name="connsiteY21" fmla="*/ 481956 h 604734"/>
              <a:gd name="connsiteX22" fmla="*/ 525029 w 544765"/>
              <a:gd name="connsiteY22" fmla="*/ 488588 h 604734"/>
              <a:gd name="connsiteX23" fmla="*/ 544765 w 544765"/>
              <a:gd name="connsiteY23" fmla="*/ 513059 h 604734"/>
              <a:gd name="connsiteX24" fmla="*/ 544765 w 544765"/>
              <a:gd name="connsiteY24" fmla="*/ 579468 h 604734"/>
              <a:gd name="connsiteX25" fmla="*/ 519511 w 544765"/>
              <a:gd name="connsiteY25" fmla="*/ 604593 h 604734"/>
              <a:gd name="connsiteX26" fmla="*/ 402686 w 544765"/>
              <a:gd name="connsiteY26" fmla="*/ 604593 h 604734"/>
              <a:gd name="connsiteX27" fmla="*/ 377525 w 544765"/>
              <a:gd name="connsiteY27" fmla="*/ 579468 h 604734"/>
              <a:gd name="connsiteX28" fmla="*/ 377525 w 544765"/>
              <a:gd name="connsiteY28" fmla="*/ 513059 h 604734"/>
              <a:gd name="connsiteX29" fmla="*/ 397448 w 544765"/>
              <a:gd name="connsiteY29" fmla="*/ 488401 h 604734"/>
              <a:gd name="connsiteX30" fmla="*/ 397074 w 544765"/>
              <a:gd name="connsiteY30" fmla="*/ 481956 h 604734"/>
              <a:gd name="connsiteX31" fmla="*/ 397074 w 544765"/>
              <a:gd name="connsiteY31" fmla="*/ 447118 h 604734"/>
              <a:gd name="connsiteX32" fmla="*/ 451230 w 544765"/>
              <a:gd name="connsiteY32" fmla="*/ 393038 h 604734"/>
              <a:gd name="connsiteX33" fmla="*/ 156917 w 544765"/>
              <a:gd name="connsiteY33" fmla="*/ 327059 h 604734"/>
              <a:gd name="connsiteX34" fmla="*/ 202833 w 544765"/>
              <a:gd name="connsiteY34" fmla="*/ 471965 h 604734"/>
              <a:gd name="connsiteX35" fmla="*/ 229578 w 544765"/>
              <a:gd name="connsiteY35" fmla="*/ 396058 h 604734"/>
              <a:gd name="connsiteX36" fmla="*/ 241922 w 544765"/>
              <a:gd name="connsiteY36" fmla="*/ 327059 h 604734"/>
              <a:gd name="connsiteX37" fmla="*/ 242203 w 544765"/>
              <a:gd name="connsiteY37" fmla="*/ 327059 h 604734"/>
              <a:gd name="connsiteX38" fmla="*/ 242483 w 544765"/>
              <a:gd name="connsiteY38" fmla="*/ 327059 h 604734"/>
              <a:gd name="connsiteX39" fmla="*/ 254827 w 544765"/>
              <a:gd name="connsiteY39" fmla="*/ 396058 h 604734"/>
              <a:gd name="connsiteX40" fmla="*/ 281572 w 544765"/>
              <a:gd name="connsiteY40" fmla="*/ 471965 h 604734"/>
              <a:gd name="connsiteX41" fmla="*/ 327488 w 544765"/>
              <a:gd name="connsiteY41" fmla="*/ 327059 h 604734"/>
              <a:gd name="connsiteX42" fmla="*/ 414925 w 544765"/>
              <a:gd name="connsiteY42" fmla="*/ 374116 h 604734"/>
              <a:gd name="connsiteX43" fmla="*/ 369477 w 544765"/>
              <a:gd name="connsiteY43" fmla="*/ 447316 h 604734"/>
              <a:gd name="connsiteX44" fmla="*/ 369477 w 544765"/>
              <a:gd name="connsiteY44" fmla="*/ 472339 h 604734"/>
              <a:gd name="connsiteX45" fmla="*/ 349932 w 544765"/>
              <a:gd name="connsiteY45" fmla="*/ 513234 h 604734"/>
              <a:gd name="connsiteX46" fmla="*/ 349932 w 544765"/>
              <a:gd name="connsiteY46" fmla="*/ 579525 h 604734"/>
              <a:gd name="connsiteX47" fmla="*/ 356291 w 544765"/>
              <a:gd name="connsiteY47" fmla="*/ 604734 h 604734"/>
              <a:gd name="connsiteX48" fmla="*/ 241829 w 544765"/>
              <a:gd name="connsiteY48" fmla="*/ 604734 h 604734"/>
              <a:gd name="connsiteX49" fmla="*/ 186 w 544765"/>
              <a:gd name="connsiteY49" fmla="*/ 604734 h 604734"/>
              <a:gd name="connsiteX50" fmla="*/ 279 w 544765"/>
              <a:gd name="connsiteY50" fmla="*/ 476260 h 604734"/>
              <a:gd name="connsiteX51" fmla="*/ 47598 w 544765"/>
              <a:gd name="connsiteY51" fmla="*/ 387468 h 604734"/>
              <a:gd name="connsiteX52" fmla="*/ 156917 w 544765"/>
              <a:gd name="connsiteY52" fmla="*/ 327059 h 604734"/>
              <a:gd name="connsiteX53" fmla="*/ 242509 w 544765"/>
              <a:gd name="connsiteY53" fmla="*/ 48 h 604734"/>
              <a:gd name="connsiteX54" fmla="*/ 356309 w 544765"/>
              <a:gd name="connsiteY54" fmla="*/ 116391 h 604734"/>
              <a:gd name="connsiteX55" fmla="*/ 243257 w 544765"/>
              <a:gd name="connsiteY55" fmla="*/ 294175 h 604734"/>
              <a:gd name="connsiteX56" fmla="*/ 242509 w 544765"/>
              <a:gd name="connsiteY56" fmla="*/ 294175 h 604734"/>
              <a:gd name="connsiteX57" fmla="*/ 241761 w 544765"/>
              <a:gd name="connsiteY57" fmla="*/ 294175 h 604734"/>
              <a:gd name="connsiteX58" fmla="*/ 128616 w 544765"/>
              <a:gd name="connsiteY58" fmla="*/ 116578 h 604734"/>
              <a:gd name="connsiteX59" fmla="*/ 242509 w 544765"/>
              <a:gd name="connsiteY59" fmla="*/ 48 h 604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544765" h="604734">
                <a:moveTo>
                  <a:pt x="461051" y="523894"/>
                </a:moveTo>
                <a:cubicBezTo>
                  <a:pt x="455814" y="523894"/>
                  <a:pt x="450669" y="527163"/>
                  <a:pt x="448424" y="532113"/>
                </a:cubicBezTo>
                <a:cubicBezTo>
                  <a:pt x="445712" y="538091"/>
                  <a:pt x="447582" y="544816"/>
                  <a:pt x="452914" y="548832"/>
                </a:cubicBezTo>
                <a:cubicBezTo>
                  <a:pt x="454036" y="549673"/>
                  <a:pt x="454317" y="550420"/>
                  <a:pt x="454317" y="551728"/>
                </a:cubicBezTo>
                <a:lnTo>
                  <a:pt x="454317" y="569661"/>
                </a:lnTo>
                <a:cubicBezTo>
                  <a:pt x="454317" y="573397"/>
                  <a:pt x="457404" y="576479"/>
                  <a:pt x="461145" y="576479"/>
                </a:cubicBezTo>
                <a:cubicBezTo>
                  <a:pt x="464886" y="576479"/>
                  <a:pt x="468067" y="573397"/>
                  <a:pt x="468067" y="569661"/>
                </a:cubicBezTo>
                <a:lnTo>
                  <a:pt x="468067" y="551821"/>
                </a:lnTo>
                <a:cubicBezTo>
                  <a:pt x="467880" y="550420"/>
                  <a:pt x="468254" y="549673"/>
                  <a:pt x="469376" y="548832"/>
                </a:cubicBezTo>
                <a:cubicBezTo>
                  <a:pt x="473117" y="546124"/>
                  <a:pt x="474988" y="542201"/>
                  <a:pt x="474988" y="537624"/>
                </a:cubicBezTo>
                <a:cubicBezTo>
                  <a:pt x="474895" y="530899"/>
                  <a:pt x="470311" y="525575"/>
                  <a:pt x="463577" y="524174"/>
                </a:cubicBezTo>
                <a:cubicBezTo>
                  <a:pt x="462642" y="524081"/>
                  <a:pt x="461893" y="523894"/>
                  <a:pt x="461051" y="523894"/>
                </a:cubicBezTo>
                <a:close/>
                <a:moveTo>
                  <a:pt x="451043" y="420685"/>
                </a:moveTo>
                <a:cubicBezTo>
                  <a:pt x="436452" y="420685"/>
                  <a:pt x="424479" y="432547"/>
                  <a:pt x="424479" y="447211"/>
                </a:cubicBezTo>
                <a:lnTo>
                  <a:pt x="424479" y="482050"/>
                </a:lnTo>
                <a:lnTo>
                  <a:pt x="497811" y="482050"/>
                </a:lnTo>
                <a:lnTo>
                  <a:pt x="497811" y="447211"/>
                </a:lnTo>
                <a:cubicBezTo>
                  <a:pt x="497811" y="432640"/>
                  <a:pt x="486025" y="420685"/>
                  <a:pt x="471247" y="420685"/>
                </a:cubicBezTo>
                <a:close/>
                <a:moveTo>
                  <a:pt x="451230" y="393038"/>
                </a:moveTo>
                <a:lnTo>
                  <a:pt x="471434" y="393038"/>
                </a:lnTo>
                <a:cubicBezTo>
                  <a:pt x="501178" y="393038"/>
                  <a:pt x="525497" y="417322"/>
                  <a:pt x="525497" y="447118"/>
                </a:cubicBezTo>
                <a:lnTo>
                  <a:pt x="525497" y="481956"/>
                </a:lnTo>
                <a:cubicBezTo>
                  <a:pt x="525497" y="484198"/>
                  <a:pt x="525310" y="486440"/>
                  <a:pt x="525029" y="488588"/>
                </a:cubicBezTo>
                <a:cubicBezTo>
                  <a:pt x="536253" y="491203"/>
                  <a:pt x="544765" y="501291"/>
                  <a:pt x="544765" y="513059"/>
                </a:cubicBezTo>
                <a:lnTo>
                  <a:pt x="544765" y="579468"/>
                </a:lnTo>
                <a:cubicBezTo>
                  <a:pt x="544765" y="593291"/>
                  <a:pt x="533354" y="604593"/>
                  <a:pt x="519511" y="604593"/>
                </a:cubicBezTo>
                <a:lnTo>
                  <a:pt x="402686" y="604593"/>
                </a:lnTo>
                <a:cubicBezTo>
                  <a:pt x="388843" y="604593"/>
                  <a:pt x="377525" y="593291"/>
                  <a:pt x="377525" y="579468"/>
                </a:cubicBezTo>
                <a:lnTo>
                  <a:pt x="377525" y="513059"/>
                </a:lnTo>
                <a:cubicBezTo>
                  <a:pt x="377525" y="501010"/>
                  <a:pt x="386130" y="490830"/>
                  <a:pt x="397448" y="488401"/>
                </a:cubicBezTo>
                <a:cubicBezTo>
                  <a:pt x="397167" y="486346"/>
                  <a:pt x="397074" y="484198"/>
                  <a:pt x="397074" y="481956"/>
                </a:cubicBezTo>
                <a:lnTo>
                  <a:pt x="397074" y="447118"/>
                </a:lnTo>
                <a:cubicBezTo>
                  <a:pt x="397074" y="417322"/>
                  <a:pt x="421393" y="393038"/>
                  <a:pt x="451230" y="393038"/>
                </a:cubicBezTo>
                <a:close/>
                <a:moveTo>
                  <a:pt x="156917" y="327059"/>
                </a:moveTo>
                <a:lnTo>
                  <a:pt x="202833" y="471965"/>
                </a:lnTo>
                <a:lnTo>
                  <a:pt x="229578" y="396058"/>
                </a:lnTo>
                <a:cubicBezTo>
                  <a:pt x="182634" y="330420"/>
                  <a:pt x="232945" y="327246"/>
                  <a:pt x="241922" y="327059"/>
                </a:cubicBezTo>
                <a:lnTo>
                  <a:pt x="242203" y="327059"/>
                </a:lnTo>
                <a:lnTo>
                  <a:pt x="242483" y="327059"/>
                </a:lnTo>
                <a:cubicBezTo>
                  <a:pt x="251461" y="327246"/>
                  <a:pt x="301959" y="330420"/>
                  <a:pt x="254827" y="396058"/>
                </a:cubicBezTo>
                <a:lnTo>
                  <a:pt x="281572" y="471965"/>
                </a:lnTo>
                <a:lnTo>
                  <a:pt x="327488" y="327059"/>
                </a:lnTo>
                <a:cubicBezTo>
                  <a:pt x="327488" y="327059"/>
                  <a:pt x="370131" y="347787"/>
                  <a:pt x="414925" y="374116"/>
                </a:cubicBezTo>
                <a:cubicBezTo>
                  <a:pt x="387993" y="387561"/>
                  <a:pt x="369383" y="415198"/>
                  <a:pt x="369477" y="447316"/>
                </a:cubicBezTo>
                <a:lnTo>
                  <a:pt x="369477" y="472339"/>
                </a:lnTo>
                <a:cubicBezTo>
                  <a:pt x="357413" y="482236"/>
                  <a:pt x="349932" y="496988"/>
                  <a:pt x="349932" y="513234"/>
                </a:cubicBezTo>
                <a:lnTo>
                  <a:pt x="349932" y="579525"/>
                </a:lnTo>
                <a:cubicBezTo>
                  <a:pt x="349932" y="588675"/>
                  <a:pt x="352176" y="597265"/>
                  <a:pt x="356291" y="604734"/>
                </a:cubicBezTo>
                <a:lnTo>
                  <a:pt x="241829" y="604734"/>
                </a:lnTo>
                <a:lnTo>
                  <a:pt x="186" y="604734"/>
                </a:lnTo>
                <a:cubicBezTo>
                  <a:pt x="-282" y="604734"/>
                  <a:pt x="279" y="476260"/>
                  <a:pt x="279" y="476260"/>
                </a:cubicBezTo>
                <a:cubicBezTo>
                  <a:pt x="1401" y="438260"/>
                  <a:pt x="8695" y="411837"/>
                  <a:pt x="47598" y="387468"/>
                </a:cubicBezTo>
                <a:cubicBezTo>
                  <a:pt x="99218" y="354976"/>
                  <a:pt x="156917" y="327059"/>
                  <a:pt x="156917" y="327059"/>
                </a:cubicBezTo>
                <a:close/>
                <a:moveTo>
                  <a:pt x="242509" y="48"/>
                </a:moveTo>
                <a:cubicBezTo>
                  <a:pt x="252234" y="-326"/>
                  <a:pt x="350979" y="-1353"/>
                  <a:pt x="356309" y="116391"/>
                </a:cubicBezTo>
                <a:cubicBezTo>
                  <a:pt x="356309" y="116391"/>
                  <a:pt x="375478" y="292868"/>
                  <a:pt x="243257" y="294175"/>
                </a:cubicBezTo>
                <a:lnTo>
                  <a:pt x="242509" y="294175"/>
                </a:lnTo>
                <a:lnTo>
                  <a:pt x="241761" y="294175"/>
                </a:lnTo>
                <a:cubicBezTo>
                  <a:pt x="109447" y="292868"/>
                  <a:pt x="128616" y="116391"/>
                  <a:pt x="128616" y="116578"/>
                </a:cubicBezTo>
                <a:cubicBezTo>
                  <a:pt x="134040" y="-1353"/>
                  <a:pt x="232784" y="-326"/>
                  <a:pt x="242509" y="48"/>
                </a:cubicBezTo>
                <a:close/>
              </a:path>
            </a:pathLst>
          </a:custGeom>
          <a:solidFill>
            <a:schemeClr val="tx1">
              <a:lumMod val="65000"/>
              <a:lumOff val="35000"/>
            </a:schemeClr>
          </a:solidFill>
          <a:ln>
            <a:solidFill>
              <a:schemeClr val="tx1">
                <a:lumMod val="65000"/>
                <a:lumOff val="35000"/>
              </a:schemeClr>
            </a:solidFill>
          </a:ln>
        </p:spPr>
      </p:sp>
      <p:sp>
        <p:nvSpPr>
          <p:cNvPr id="120" name="teacher-at-the-blackboard_65882"/>
          <p:cNvSpPr>
            <a:spLocks noChangeAspect="1"/>
          </p:cNvSpPr>
          <p:nvPr/>
        </p:nvSpPr>
        <p:spPr bwMode="auto">
          <a:xfrm>
            <a:off x="9408136" y="3195374"/>
            <a:ext cx="396760" cy="420903"/>
          </a:xfrm>
          <a:custGeom>
            <a:avLst/>
            <a:gdLst>
              <a:gd name="connsiteX0" fmla="*/ 37204 w 608415"/>
              <a:gd name="connsiteY0" fmla="*/ 154115 h 582377"/>
              <a:gd name="connsiteX1" fmla="*/ 185044 w 608415"/>
              <a:gd name="connsiteY1" fmla="*/ 154115 h 582377"/>
              <a:gd name="connsiteX2" fmla="*/ 225753 w 608415"/>
              <a:gd name="connsiteY2" fmla="*/ 173761 h 582377"/>
              <a:gd name="connsiteX3" fmla="*/ 265489 w 608415"/>
              <a:gd name="connsiteY3" fmla="*/ 223847 h 582377"/>
              <a:gd name="connsiteX4" fmla="*/ 273865 w 608415"/>
              <a:gd name="connsiteY4" fmla="*/ 234399 h 582377"/>
              <a:gd name="connsiteX5" fmla="*/ 333225 w 608415"/>
              <a:gd name="connsiteY5" fmla="*/ 234448 h 582377"/>
              <a:gd name="connsiteX6" fmla="*/ 349440 w 608415"/>
              <a:gd name="connsiteY6" fmla="*/ 250689 h 582377"/>
              <a:gd name="connsiteX7" fmla="*/ 349440 w 608415"/>
              <a:gd name="connsiteY7" fmla="*/ 263576 h 582377"/>
              <a:gd name="connsiteX8" fmla="*/ 333225 w 608415"/>
              <a:gd name="connsiteY8" fmla="*/ 279768 h 582377"/>
              <a:gd name="connsiteX9" fmla="*/ 262957 w 608415"/>
              <a:gd name="connsiteY9" fmla="*/ 279768 h 582377"/>
              <a:gd name="connsiteX10" fmla="*/ 245183 w 608415"/>
              <a:gd name="connsiteY10" fmla="*/ 271161 h 582377"/>
              <a:gd name="connsiteX11" fmla="*/ 215576 w 608415"/>
              <a:gd name="connsiteY11" fmla="*/ 233183 h 582377"/>
              <a:gd name="connsiteX12" fmla="*/ 209197 w 608415"/>
              <a:gd name="connsiteY12" fmla="*/ 230071 h 582377"/>
              <a:gd name="connsiteX13" fmla="*/ 207200 w 608415"/>
              <a:gd name="connsiteY13" fmla="*/ 230071 h 582377"/>
              <a:gd name="connsiteX14" fmla="*/ 199117 w 608415"/>
              <a:gd name="connsiteY14" fmla="*/ 238095 h 582377"/>
              <a:gd name="connsiteX15" fmla="*/ 198873 w 608415"/>
              <a:gd name="connsiteY15" fmla="*/ 566184 h 582377"/>
              <a:gd name="connsiteX16" fmla="*/ 182658 w 608415"/>
              <a:gd name="connsiteY16" fmla="*/ 582377 h 582377"/>
              <a:gd name="connsiteX17" fmla="*/ 155388 w 608415"/>
              <a:gd name="connsiteY17" fmla="*/ 582377 h 582377"/>
              <a:gd name="connsiteX18" fmla="*/ 139124 w 608415"/>
              <a:gd name="connsiteY18" fmla="*/ 566184 h 582377"/>
              <a:gd name="connsiteX19" fmla="*/ 139124 w 608415"/>
              <a:gd name="connsiteY19" fmla="*/ 430270 h 582377"/>
              <a:gd name="connsiteX20" fmla="*/ 130456 w 608415"/>
              <a:gd name="connsiteY20" fmla="*/ 421566 h 582377"/>
              <a:gd name="connsiteX21" fmla="*/ 121739 w 608415"/>
              <a:gd name="connsiteY21" fmla="*/ 430270 h 582377"/>
              <a:gd name="connsiteX22" fmla="*/ 121739 w 608415"/>
              <a:gd name="connsiteY22" fmla="*/ 565503 h 582377"/>
              <a:gd name="connsiteX23" fmla="*/ 104842 w 608415"/>
              <a:gd name="connsiteY23" fmla="*/ 582377 h 582377"/>
              <a:gd name="connsiteX24" fmla="*/ 78157 w 608415"/>
              <a:gd name="connsiteY24" fmla="*/ 582377 h 582377"/>
              <a:gd name="connsiteX25" fmla="*/ 61941 w 608415"/>
              <a:gd name="connsiteY25" fmla="*/ 566184 h 582377"/>
              <a:gd name="connsiteX26" fmla="*/ 61795 w 608415"/>
              <a:gd name="connsiteY26" fmla="*/ 238095 h 582377"/>
              <a:gd name="connsiteX27" fmla="*/ 53760 w 608415"/>
              <a:gd name="connsiteY27" fmla="*/ 230071 h 582377"/>
              <a:gd name="connsiteX28" fmla="*/ 45725 w 608415"/>
              <a:gd name="connsiteY28" fmla="*/ 238095 h 582377"/>
              <a:gd name="connsiteX29" fmla="*/ 45725 w 608415"/>
              <a:gd name="connsiteY29" fmla="*/ 364283 h 582377"/>
              <a:gd name="connsiteX30" fmla="*/ 29461 w 608415"/>
              <a:gd name="connsiteY30" fmla="*/ 380476 h 582377"/>
              <a:gd name="connsiteX31" fmla="*/ 16216 w 608415"/>
              <a:gd name="connsiteY31" fmla="*/ 380476 h 582377"/>
              <a:gd name="connsiteX32" fmla="*/ 0 w 608415"/>
              <a:gd name="connsiteY32" fmla="*/ 364283 h 582377"/>
              <a:gd name="connsiteX33" fmla="*/ 0 w 608415"/>
              <a:gd name="connsiteY33" fmla="*/ 191267 h 582377"/>
              <a:gd name="connsiteX34" fmla="*/ 37204 w 608415"/>
              <a:gd name="connsiteY34" fmla="*/ 154115 h 582377"/>
              <a:gd name="connsiteX35" fmla="*/ 281805 w 608415"/>
              <a:gd name="connsiteY35" fmla="*/ 51936 h 582377"/>
              <a:gd name="connsiteX36" fmla="*/ 592197 w 608415"/>
              <a:gd name="connsiteY36" fmla="*/ 51936 h 582377"/>
              <a:gd name="connsiteX37" fmla="*/ 608415 w 608415"/>
              <a:gd name="connsiteY37" fmla="*/ 68179 h 582377"/>
              <a:gd name="connsiteX38" fmla="*/ 608415 w 608415"/>
              <a:gd name="connsiteY38" fmla="*/ 273407 h 582377"/>
              <a:gd name="connsiteX39" fmla="*/ 592197 w 608415"/>
              <a:gd name="connsiteY39" fmla="*/ 289601 h 582377"/>
              <a:gd name="connsiteX40" fmla="*/ 347848 w 608415"/>
              <a:gd name="connsiteY40" fmla="*/ 289601 h 582377"/>
              <a:gd name="connsiteX41" fmla="*/ 368937 w 608415"/>
              <a:gd name="connsiteY41" fmla="*/ 257066 h 582377"/>
              <a:gd name="connsiteX42" fmla="*/ 362167 w 608415"/>
              <a:gd name="connsiteY42" fmla="*/ 236252 h 582377"/>
              <a:gd name="connsiteX43" fmla="*/ 424460 w 608415"/>
              <a:gd name="connsiteY43" fmla="*/ 159997 h 582377"/>
              <a:gd name="connsiteX44" fmla="*/ 423047 w 608415"/>
              <a:gd name="connsiteY44" fmla="*/ 144142 h 582377"/>
              <a:gd name="connsiteX45" fmla="*/ 406683 w 608415"/>
              <a:gd name="connsiteY45" fmla="*/ 145844 h 582377"/>
              <a:gd name="connsiteX46" fmla="*/ 343660 w 608415"/>
              <a:gd name="connsiteY46" fmla="*/ 222927 h 582377"/>
              <a:gd name="connsiteX47" fmla="*/ 333140 w 608415"/>
              <a:gd name="connsiteY47" fmla="*/ 221370 h 582377"/>
              <a:gd name="connsiteX48" fmla="*/ 333140 w 608415"/>
              <a:gd name="connsiteY48" fmla="*/ 221468 h 582377"/>
              <a:gd name="connsiteX49" fmla="*/ 280247 w 608415"/>
              <a:gd name="connsiteY49" fmla="*/ 221468 h 582377"/>
              <a:gd name="connsiteX50" fmla="*/ 265538 w 608415"/>
              <a:gd name="connsiteY50" fmla="*/ 202890 h 582377"/>
              <a:gd name="connsiteX51" fmla="*/ 265538 w 608415"/>
              <a:gd name="connsiteY51" fmla="*/ 68179 h 582377"/>
              <a:gd name="connsiteX52" fmla="*/ 281805 w 608415"/>
              <a:gd name="connsiteY52" fmla="*/ 51936 h 582377"/>
              <a:gd name="connsiteX53" fmla="*/ 130688 w 608415"/>
              <a:gd name="connsiteY53" fmla="*/ 0 h 582377"/>
              <a:gd name="connsiteX54" fmla="*/ 197161 w 608415"/>
              <a:gd name="connsiteY54" fmla="*/ 66402 h 582377"/>
              <a:gd name="connsiteX55" fmla="*/ 130688 w 608415"/>
              <a:gd name="connsiteY55" fmla="*/ 132804 h 582377"/>
              <a:gd name="connsiteX56" fmla="*/ 64215 w 608415"/>
              <a:gd name="connsiteY56" fmla="*/ 66402 h 582377"/>
              <a:gd name="connsiteX57" fmla="*/ 130688 w 608415"/>
              <a:gd name="connsiteY57" fmla="*/ 0 h 582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8415" h="582377">
                <a:moveTo>
                  <a:pt x="37204" y="154115"/>
                </a:moveTo>
                <a:lnTo>
                  <a:pt x="185044" y="154115"/>
                </a:lnTo>
                <a:cubicBezTo>
                  <a:pt x="200870" y="154115"/>
                  <a:pt x="215868" y="161409"/>
                  <a:pt x="225753" y="173761"/>
                </a:cubicBezTo>
                <a:lnTo>
                  <a:pt x="265489" y="223847"/>
                </a:lnTo>
                <a:lnTo>
                  <a:pt x="273865" y="234399"/>
                </a:lnTo>
                <a:cubicBezTo>
                  <a:pt x="273865" y="234399"/>
                  <a:pt x="311506" y="234399"/>
                  <a:pt x="333225" y="234448"/>
                </a:cubicBezTo>
                <a:cubicBezTo>
                  <a:pt x="342185" y="234448"/>
                  <a:pt x="349440" y="241742"/>
                  <a:pt x="349440" y="250689"/>
                </a:cubicBezTo>
                <a:lnTo>
                  <a:pt x="349440" y="263576"/>
                </a:lnTo>
                <a:cubicBezTo>
                  <a:pt x="349440" y="272523"/>
                  <a:pt x="342185" y="279768"/>
                  <a:pt x="333225" y="279768"/>
                </a:cubicBezTo>
                <a:lnTo>
                  <a:pt x="262957" y="279768"/>
                </a:lnTo>
                <a:cubicBezTo>
                  <a:pt x="255993" y="279768"/>
                  <a:pt x="249468" y="276608"/>
                  <a:pt x="245183" y="271161"/>
                </a:cubicBezTo>
                <a:lnTo>
                  <a:pt x="215576" y="233183"/>
                </a:lnTo>
                <a:cubicBezTo>
                  <a:pt x="214066" y="231238"/>
                  <a:pt x="211680" y="230071"/>
                  <a:pt x="209197" y="230071"/>
                </a:cubicBezTo>
                <a:lnTo>
                  <a:pt x="207200" y="230071"/>
                </a:lnTo>
                <a:cubicBezTo>
                  <a:pt x="202769" y="230071"/>
                  <a:pt x="199117" y="233621"/>
                  <a:pt x="199117" y="238095"/>
                </a:cubicBezTo>
                <a:lnTo>
                  <a:pt x="198873" y="566184"/>
                </a:lnTo>
                <a:cubicBezTo>
                  <a:pt x="198873" y="575132"/>
                  <a:pt x="191618" y="582377"/>
                  <a:pt x="182658" y="582377"/>
                </a:cubicBezTo>
                <a:lnTo>
                  <a:pt x="155388" y="582377"/>
                </a:lnTo>
                <a:cubicBezTo>
                  <a:pt x="146428" y="582377"/>
                  <a:pt x="139124" y="575132"/>
                  <a:pt x="139124" y="566184"/>
                </a:cubicBezTo>
                <a:lnTo>
                  <a:pt x="139124" y="430270"/>
                </a:lnTo>
                <a:cubicBezTo>
                  <a:pt x="139124" y="425456"/>
                  <a:pt x="135228" y="421566"/>
                  <a:pt x="130456" y="421566"/>
                </a:cubicBezTo>
                <a:cubicBezTo>
                  <a:pt x="125635" y="421566"/>
                  <a:pt x="121739" y="425456"/>
                  <a:pt x="121739" y="430270"/>
                </a:cubicBezTo>
                <a:lnTo>
                  <a:pt x="121739" y="565503"/>
                </a:lnTo>
                <a:cubicBezTo>
                  <a:pt x="121739" y="574791"/>
                  <a:pt x="114143" y="582377"/>
                  <a:pt x="104842" y="582377"/>
                </a:cubicBezTo>
                <a:lnTo>
                  <a:pt x="78157" y="582377"/>
                </a:lnTo>
                <a:cubicBezTo>
                  <a:pt x="69197" y="582377"/>
                  <a:pt x="61941" y="575132"/>
                  <a:pt x="61941" y="566184"/>
                </a:cubicBezTo>
                <a:lnTo>
                  <a:pt x="61795" y="238095"/>
                </a:lnTo>
                <a:cubicBezTo>
                  <a:pt x="61795" y="233670"/>
                  <a:pt x="58240" y="230071"/>
                  <a:pt x="53760" y="230071"/>
                </a:cubicBezTo>
                <a:cubicBezTo>
                  <a:pt x="49329" y="230071"/>
                  <a:pt x="45725" y="233621"/>
                  <a:pt x="45725" y="238095"/>
                </a:cubicBezTo>
                <a:lnTo>
                  <a:pt x="45725" y="364283"/>
                </a:lnTo>
                <a:cubicBezTo>
                  <a:pt x="45725" y="373230"/>
                  <a:pt x="38421" y="380476"/>
                  <a:pt x="29461" y="380476"/>
                </a:cubicBezTo>
                <a:lnTo>
                  <a:pt x="16216" y="380476"/>
                </a:lnTo>
                <a:cubicBezTo>
                  <a:pt x="7256" y="380476"/>
                  <a:pt x="0" y="373230"/>
                  <a:pt x="0" y="364283"/>
                </a:cubicBezTo>
                <a:lnTo>
                  <a:pt x="0" y="191267"/>
                </a:lnTo>
                <a:cubicBezTo>
                  <a:pt x="0" y="170746"/>
                  <a:pt x="16703" y="154115"/>
                  <a:pt x="37204" y="154115"/>
                </a:cubicBezTo>
                <a:close/>
                <a:moveTo>
                  <a:pt x="281805" y="51936"/>
                </a:moveTo>
                <a:lnTo>
                  <a:pt x="592197" y="51936"/>
                </a:lnTo>
                <a:cubicBezTo>
                  <a:pt x="601158" y="51936"/>
                  <a:pt x="608415" y="59231"/>
                  <a:pt x="608415" y="68179"/>
                </a:cubicBezTo>
                <a:lnTo>
                  <a:pt x="608415" y="273407"/>
                </a:lnTo>
                <a:cubicBezTo>
                  <a:pt x="608415" y="282355"/>
                  <a:pt x="601158" y="289601"/>
                  <a:pt x="592197" y="289601"/>
                </a:cubicBezTo>
                <a:lnTo>
                  <a:pt x="347848" y="289601"/>
                </a:lnTo>
                <a:cubicBezTo>
                  <a:pt x="360219" y="284008"/>
                  <a:pt x="368937" y="271510"/>
                  <a:pt x="368937" y="257066"/>
                </a:cubicBezTo>
                <a:cubicBezTo>
                  <a:pt x="368937" y="249285"/>
                  <a:pt x="366404" y="242088"/>
                  <a:pt x="362167" y="236252"/>
                </a:cubicBezTo>
                <a:lnTo>
                  <a:pt x="424460" y="159997"/>
                </a:lnTo>
                <a:cubicBezTo>
                  <a:pt x="428405" y="155182"/>
                  <a:pt x="427772" y="148130"/>
                  <a:pt x="423047" y="144142"/>
                </a:cubicBezTo>
                <a:cubicBezTo>
                  <a:pt x="418177" y="140009"/>
                  <a:pt x="410677" y="140933"/>
                  <a:pt x="406683" y="145844"/>
                </a:cubicBezTo>
                <a:lnTo>
                  <a:pt x="343660" y="222927"/>
                </a:lnTo>
                <a:cubicBezTo>
                  <a:pt x="340299" y="221954"/>
                  <a:pt x="336792" y="221370"/>
                  <a:pt x="333140" y="221370"/>
                </a:cubicBezTo>
                <a:lnTo>
                  <a:pt x="333140" y="221468"/>
                </a:lnTo>
                <a:lnTo>
                  <a:pt x="280247" y="221468"/>
                </a:lnTo>
                <a:lnTo>
                  <a:pt x="265538" y="202890"/>
                </a:lnTo>
                <a:lnTo>
                  <a:pt x="265538" y="68179"/>
                </a:lnTo>
                <a:cubicBezTo>
                  <a:pt x="265538" y="59231"/>
                  <a:pt x="272844" y="51936"/>
                  <a:pt x="281805" y="51936"/>
                </a:cubicBezTo>
                <a:close/>
                <a:moveTo>
                  <a:pt x="130688" y="0"/>
                </a:moveTo>
                <a:cubicBezTo>
                  <a:pt x="167400" y="0"/>
                  <a:pt x="197161" y="29729"/>
                  <a:pt x="197161" y="66402"/>
                </a:cubicBezTo>
                <a:cubicBezTo>
                  <a:pt x="197161" y="103075"/>
                  <a:pt x="167400" y="132804"/>
                  <a:pt x="130688" y="132804"/>
                </a:cubicBezTo>
                <a:cubicBezTo>
                  <a:pt x="93976" y="132804"/>
                  <a:pt x="64215" y="103075"/>
                  <a:pt x="64215" y="66402"/>
                </a:cubicBezTo>
                <a:cubicBezTo>
                  <a:pt x="64215" y="29729"/>
                  <a:pt x="93976" y="0"/>
                  <a:pt x="130688" y="0"/>
                </a:cubicBezTo>
                <a:close/>
              </a:path>
            </a:pathLst>
          </a:custGeom>
          <a:solidFill>
            <a:schemeClr val="bg1"/>
          </a:solidFill>
          <a:ln>
            <a:solidFill>
              <a:srgbClr val="0070C0"/>
            </a:solidFill>
          </a:ln>
        </p:spPr>
      </p:sp>
      <p:sp>
        <p:nvSpPr>
          <p:cNvPr id="121" name="文本框 120"/>
          <p:cNvSpPr txBox="1"/>
          <p:nvPr/>
        </p:nvSpPr>
        <p:spPr>
          <a:xfrm>
            <a:off x="5586387" y="1686831"/>
            <a:ext cx="676796" cy="21715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宿舍</a:t>
            </a:r>
          </a:p>
        </p:txBody>
      </p:sp>
      <p:sp>
        <p:nvSpPr>
          <p:cNvPr id="122" name="文本框 121"/>
          <p:cNvSpPr txBox="1"/>
          <p:nvPr/>
        </p:nvSpPr>
        <p:spPr>
          <a:xfrm>
            <a:off x="6531149" y="2076049"/>
            <a:ext cx="676796" cy="21715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食堂</a:t>
            </a:r>
          </a:p>
        </p:txBody>
      </p:sp>
      <p:sp>
        <p:nvSpPr>
          <p:cNvPr id="123" name="location-pointer_64679"/>
          <p:cNvSpPr>
            <a:spLocks noChangeAspect="1"/>
          </p:cNvSpPr>
          <p:nvPr/>
        </p:nvSpPr>
        <p:spPr bwMode="auto">
          <a:xfrm>
            <a:off x="6797166" y="3293477"/>
            <a:ext cx="315005" cy="307908"/>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24" name="文本框 123"/>
          <p:cNvSpPr txBox="1"/>
          <p:nvPr/>
        </p:nvSpPr>
        <p:spPr>
          <a:xfrm>
            <a:off x="6644957" y="3071143"/>
            <a:ext cx="676796" cy="199999"/>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教室</a:t>
            </a:r>
          </a:p>
        </p:txBody>
      </p:sp>
      <p:cxnSp>
        <p:nvCxnSpPr>
          <p:cNvPr id="125" name="直接连接符 124"/>
          <p:cNvCxnSpPr/>
          <p:nvPr/>
        </p:nvCxnSpPr>
        <p:spPr>
          <a:xfrm>
            <a:off x="6904110" y="2380202"/>
            <a:ext cx="2060241" cy="9732"/>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6" name="直接连接符 125"/>
          <p:cNvCxnSpPr/>
          <p:nvPr/>
        </p:nvCxnSpPr>
        <p:spPr>
          <a:xfrm>
            <a:off x="8969007" y="1809038"/>
            <a:ext cx="0" cy="1142268"/>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27" name="直接连接符 126"/>
          <p:cNvCxnSpPr/>
          <p:nvPr/>
        </p:nvCxnSpPr>
        <p:spPr>
          <a:xfrm>
            <a:off x="8964351" y="1809645"/>
            <a:ext cx="192349" cy="0"/>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nvCxnSpPr>
        <p:spPr>
          <a:xfrm>
            <a:off x="8977748" y="2951306"/>
            <a:ext cx="204299" cy="0"/>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29" name="直接连接符 128"/>
          <p:cNvCxnSpPr/>
          <p:nvPr/>
        </p:nvCxnSpPr>
        <p:spPr>
          <a:xfrm>
            <a:off x="7046877" y="3717500"/>
            <a:ext cx="193087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3" name="直接连接符 132"/>
          <p:cNvCxnSpPr/>
          <p:nvPr/>
        </p:nvCxnSpPr>
        <p:spPr>
          <a:xfrm>
            <a:off x="2623730" y="1781219"/>
            <a:ext cx="39762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7" name="直接连接符 136"/>
          <p:cNvCxnSpPr>
            <a:stCxn id="93" idx="1"/>
          </p:cNvCxnSpPr>
          <p:nvPr/>
        </p:nvCxnSpPr>
        <p:spPr>
          <a:xfrm flipH="1" flipV="1">
            <a:off x="3025741" y="2878964"/>
            <a:ext cx="1138284" cy="6024"/>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8" name="直接连接符 137"/>
          <p:cNvCxnSpPr>
            <a:stCxn id="92" idx="1"/>
          </p:cNvCxnSpPr>
          <p:nvPr/>
        </p:nvCxnSpPr>
        <p:spPr>
          <a:xfrm flipH="1" flipV="1">
            <a:off x="3025740" y="3395233"/>
            <a:ext cx="1823811" cy="15184"/>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41" name="直接连接符 140"/>
          <p:cNvCxnSpPr/>
          <p:nvPr/>
        </p:nvCxnSpPr>
        <p:spPr>
          <a:xfrm>
            <a:off x="6094607" y="1965778"/>
            <a:ext cx="2883141" cy="7981"/>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42" name="矩形 141"/>
          <p:cNvSpPr/>
          <p:nvPr/>
        </p:nvSpPr>
        <p:spPr>
          <a:xfrm>
            <a:off x="9190944" y="3638865"/>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教学录播</a:t>
            </a:r>
          </a:p>
        </p:txBody>
      </p:sp>
      <p:cxnSp>
        <p:nvCxnSpPr>
          <p:cNvPr id="143" name="直接连接符 142"/>
          <p:cNvCxnSpPr/>
          <p:nvPr/>
        </p:nvCxnSpPr>
        <p:spPr>
          <a:xfrm>
            <a:off x="8964351" y="3717500"/>
            <a:ext cx="0" cy="2266031"/>
          </a:xfrm>
          <a:prstGeom prst="line">
            <a:avLst/>
          </a:prstGeom>
          <a:ln w="3175">
            <a:solidFill>
              <a:schemeClr val="bg1"/>
            </a:solidFill>
            <a:prstDash val="solid"/>
          </a:ln>
        </p:spPr>
        <p:style>
          <a:lnRef idx="1">
            <a:schemeClr val="accent1"/>
          </a:lnRef>
          <a:fillRef idx="0">
            <a:schemeClr val="accent1"/>
          </a:fillRef>
          <a:effectRef idx="0">
            <a:schemeClr val="accent1"/>
          </a:effectRef>
          <a:fontRef idx="minor">
            <a:schemeClr val="tx1"/>
          </a:fontRef>
        </p:style>
      </p:cxnSp>
      <p:sp>
        <p:nvSpPr>
          <p:cNvPr id="144" name="矩形 143"/>
          <p:cNvSpPr/>
          <p:nvPr/>
        </p:nvSpPr>
        <p:spPr>
          <a:xfrm>
            <a:off x="9190944" y="5086731"/>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1219110">
              <a:defRPr/>
            </a:pPr>
            <a:r>
              <a:rPr lang="zh-CN" altLang="en-US" sz="1600" dirty="0">
                <a:solidFill>
                  <a:schemeClr val="bg1"/>
                </a:solidFill>
                <a:latin typeface="微软雅黑" panose="020B0503020204020204" pitchFamily="34" charset="-122"/>
                <a:ea typeface="微软雅黑" panose="020B0503020204020204" pitchFamily="34" charset="-122"/>
              </a:rPr>
              <a:t>绿色教室</a:t>
            </a:r>
            <a:endParaRPr lang="zh-CN" altLang="en-US" sz="1600" dirty="0">
              <a:solidFill>
                <a:schemeClr val="bg1"/>
              </a:solidFill>
              <a:latin typeface="微软雅黑" panose="020B0503020204020204" pitchFamily="34" charset="-122"/>
              <a:ea typeface="微软雅黑" panose="020B0503020204020204" pitchFamily="34" charset="-122"/>
            </a:endParaRPr>
          </a:p>
        </p:txBody>
      </p:sp>
      <p:sp>
        <p:nvSpPr>
          <p:cNvPr id="145" name="矩形 144"/>
          <p:cNvSpPr/>
          <p:nvPr/>
        </p:nvSpPr>
        <p:spPr>
          <a:xfrm>
            <a:off x="9176889" y="2037896"/>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智能门锁</a:t>
            </a:r>
          </a:p>
        </p:txBody>
      </p:sp>
      <p:sp>
        <p:nvSpPr>
          <p:cNvPr id="147" name="文本框 146"/>
          <p:cNvSpPr txBox="1"/>
          <p:nvPr/>
        </p:nvSpPr>
        <p:spPr>
          <a:xfrm>
            <a:off x="3286898" y="5846826"/>
            <a:ext cx="1210588" cy="338554"/>
          </a:xfrm>
          <a:prstGeom prst="rect">
            <a:avLst/>
          </a:prstGeom>
        </p:spPr>
        <p:txBody>
          <a:bodyPr wrap="none">
            <a:spAutoFit/>
          </a:bodyPr>
          <a:lstStyle>
            <a:defPPr>
              <a:defRPr lang="zh-CN"/>
            </a:defPPr>
            <a:lvl1pPr marR="0" lvl="0" indent="0" algn="ctr" fontAlgn="auto">
              <a:lnSpc>
                <a:spcPct val="100000"/>
              </a:lnSpc>
              <a:spcBef>
                <a:spcPts val="0"/>
              </a:spcBef>
              <a:spcAft>
                <a:spcPts val="0"/>
              </a:spcAft>
              <a:buClrTx/>
              <a:buSzTx/>
              <a:buFontTx/>
              <a:buNone/>
              <a:tabLst/>
              <a:defRPr sz="1200" b="1" kern="1600">
                <a:solidFill>
                  <a:schemeClr val="bg1"/>
                </a:solidFill>
                <a:latin typeface="微软雅黑"/>
                <a:ea typeface="微软雅黑"/>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1" i="0" u="none" strike="noStrike" kern="1600" cap="none" spc="0" normalizeH="0" baseline="0" noProof="0" dirty="0">
                <a:ln>
                  <a:noFill/>
                </a:ln>
                <a:solidFill>
                  <a:schemeClr val="tx1">
                    <a:lumMod val="65000"/>
                    <a:lumOff val="35000"/>
                  </a:schemeClr>
                </a:solidFill>
                <a:effectLst/>
                <a:uLnTx/>
                <a:uFillTx/>
                <a:latin typeface="微软雅黑"/>
                <a:ea typeface="微软雅黑"/>
                <a:cs typeface="+mn-cs"/>
              </a:rPr>
              <a:t>校园大数据</a:t>
            </a:r>
          </a:p>
        </p:txBody>
      </p:sp>
      <p:cxnSp>
        <p:nvCxnSpPr>
          <p:cNvPr id="150" name="直接连接符 149"/>
          <p:cNvCxnSpPr/>
          <p:nvPr/>
        </p:nvCxnSpPr>
        <p:spPr>
          <a:xfrm>
            <a:off x="3021351" y="1790558"/>
            <a:ext cx="0" cy="3820751"/>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1" name="直接连接符 150"/>
          <p:cNvCxnSpPr/>
          <p:nvPr/>
        </p:nvCxnSpPr>
        <p:spPr>
          <a:xfrm>
            <a:off x="2633890" y="5611308"/>
            <a:ext cx="39762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2" name="直接连接符 151"/>
          <p:cNvCxnSpPr/>
          <p:nvPr/>
        </p:nvCxnSpPr>
        <p:spPr>
          <a:xfrm>
            <a:off x="3021351" y="3893395"/>
            <a:ext cx="86662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3" name="直接连接符 152"/>
          <p:cNvCxnSpPr/>
          <p:nvPr/>
        </p:nvCxnSpPr>
        <p:spPr>
          <a:xfrm flipH="1" flipV="1">
            <a:off x="3025741" y="4245675"/>
            <a:ext cx="1658417" cy="22413"/>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4" name="直接连接符 153"/>
          <p:cNvCxnSpPr/>
          <p:nvPr/>
        </p:nvCxnSpPr>
        <p:spPr>
          <a:xfrm flipH="1" flipV="1">
            <a:off x="3031511" y="4661671"/>
            <a:ext cx="3754252" cy="1442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8" name="KSO_Shape"/>
          <p:cNvSpPr/>
          <p:nvPr/>
        </p:nvSpPr>
        <p:spPr>
          <a:xfrm>
            <a:off x="2775824" y="5848846"/>
            <a:ext cx="275112" cy="329161"/>
          </a:xfrm>
          <a:custGeom>
            <a:avLst/>
            <a:gdLst/>
            <a:ahLst/>
            <a:cxnLst/>
            <a:rect l="l" t="t" r="r" b="b"/>
            <a:pathLst>
              <a:path w="1119349" h="1157433">
                <a:moveTo>
                  <a:pt x="135620" y="818456"/>
                </a:moveTo>
                <a:cubicBezTo>
                  <a:pt x="71450" y="948523"/>
                  <a:pt x="57484" y="1054732"/>
                  <a:pt x="108323" y="1103729"/>
                </a:cubicBezTo>
                <a:cubicBezTo>
                  <a:pt x="164989" y="1158341"/>
                  <a:pt x="289713" y="1129874"/>
                  <a:pt x="437069" y="1040437"/>
                </a:cubicBezTo>
                <a:cubicBezTo>
                  <a:pt x="307239" y="1007168"/>
                  <a:pt x="198946" y="926245"/>
                  <a:pt x="135620" y="818456"/>
                </a:cubicBezTo>
                <a:close/>
                <a:moveTo>
                  <a:pt x="582086" y="345816"/>
                </a:moveTo>
                <a:cubicBezTo>
                  <a:pt x="490772" y="345817"/>
                  <a:pt x="434615" y="407693"/>
                  <a:pt x="413811" y="495363"/>
                </a:cubicBezTo>
                <a:lnTo>
                  <a:pt x="750361" y="495364"/>
                </a:lnTo>
                <a:cubicBezTo>
                  <a:pt x="729557" y="407692"/>
                  <a:pt x="673401" y="345816"/>
                  <a:pt x="582086" y="345816"/>
                </a:cubicBezTo>
                <a:close/>
                <a:moveTo>
                  <a:pt x="954622" y="129"/>
                </a:moveTo>
                <a:cubicBezTo>
                  <a:pt x="1007406" y="-1466"/>
                  <a:pt x="1051113" y="11645"/>
                  <a:pt x="1081775" y="41196"/>
                </a:cubicBezTo>
                <a:cubicBezTo>
                  <a:pt x="1101805" y="60500"/>
                  <a:pt x="1115030" y="85625"/>
                  <a:pt x="1119349" y="116033"/>
                </a:cubicBezTo>
                <a:cubicBezTo>
                  <a:pt x="1112931" y="103633"/>
                  <a:pt x="1104158" y="92219"/>
                  <a:pt x="1093494" y="81508"/>
                </a:cubicBezTo>
                <a:cubicBezTo>
                  <a:pt x="1010899" y="-1451"/>
                  <a:pt x="882017" y="28786"/>
                  <a:pt x="737350" y="130602"/>
                </a:cubicBezTo>
                <a:cubicBezTo>
                  <a:pt x="943277" y="190863"/>
                  <a:pt x="1091569" y="370605"/>
                  <a:pt x="1091569" y="582598"/>
                </a:cubicBezTo>
                <a:lnTo>
                  <a:pt x="1085273" y="640757"/>
                </a:lnTo>
                <a:lnTo>
                  <a:pt x="755888" y="640756"/>
                </a:lnTo>
                <a:lnTo>
                  <a:pt x="719073" y="640757"/>
                </a:lnTo>
                <a:lnTo>
                  <a:pt x="408284" y="640757"/>
                </a:lnTo>
                <a:cubicBezTo>
                  <a:pt x="424002" y="743453"/>
                  <a:pt x="484447" y="819382"/>
                  <a:pt x="582086" y="819383"/>
                </a:cubicBezTo>
                <a:cubicBezTo>
                  <a:pt x="648673" y="819382"/>
                  <a:pt x="697960" y="784070"/>
                  <a:pt x="725617" y="727992"/>
                </a:cubicBezTo>
                <a:lnTo>
                  <a:pt x="1064773" y="727992"/>
                </a:lnTo>
                <a:cubicBezTo>
                  <a:pt x="1000780" y="921122"/>
                  <a:pt x="807116" y="1060320"/>
                  <a:pt x="578539" y="1060320"/>
                </a:cubicBezTo>
                <a:cubicBezTo>
                  <a:pt x="541437" y="1060319"/>
                  <a:pt x="505255" y="1056652"/>
                  <a:pt x="470646" y="1048435"/>
                </a:cubicBezTo>
                <a:cubicBezTo>
                  <a:pt x="288189" y="1159820"/>
                  <a:pt x="124174" y="1191927"/>
                  <a:pt x="45670" y="1116267"/>
                </a:cubicBezTo>
                <a:cubicBezTo>
                  <a:pt x="-38972" y="1034693"/>
                  <a:pt x="-2092" y="849162"/>
                  <a:pt x="124297" y="645271"/>
                </a:cubicBezTo>
                <a:cubicBezTo>
                  <a:pt x="126384" y="641564"/>
                  <a:pt x="128546" y="637931"/>
                  <a:pt x="130887" y="634433"/>
                </a:cubicBezTo>
                <a:cubicBezTo>
                  <a:pt x="140131" y="616742"/>
                  <a:pt x="151256" y="599735"/>
                  <a:pt x="163296" y="582889"/>
                </a:cubicBezTo>
                <a:cubicBezTo>
                  <a:pt x="171413" y="570408"/>
                  <a:pt x="179765" y="558285"/>
                  <a:pt x="189707" y="547372"/>
                </a:cubicBezTo>
                <a:cubicBezTo>
                  <a:pt x="207410" y="520542"/>
                  <a:pt x="227598" y="494496"/>
                  <a:pt x="249351" y="468810"/>
                </a:cubicBezTo>
                <a:cubicBezTo>
                  <a:pt x="261501" y="453873"/>
                  <a:pt x="274484" y="439223"/>
                  <a:pt x="288439" y="424719"/>
                </a:cubicBezTo>
                <a:cubicBezTo>
                  <a:pt x="304701" y="403895"/>
                  <a:pt x="322841" y="384213"/>
                  <a:pt x="341644" y="364703"/>
                </a:cubicBezTo>
                <a:cubicBezTo>
                  <a:pt x="392793" y="311630"/>
                  <a:pt x="445389" y="263415"/>
                  <a:pt x="498166" y="220924"/>
                </a:cubicBezTo>
                <a:cubicBezTo>
                  <a:pt x="310657" y="309270"/>
                  <a:pt x="183697" y="431706"/>
                  <a:pt x="65845" y="579499"/>
                </a:cubicBezTo>
                <a:cubicBezTo>
                  <a:pt x="67312" y="317087"/>
                  <a:pt x="296312" y="104878"/>
                  <a:pt x="578538" y="104878"/>
                </a:cubicBezTo>
                <a:lnTo>
                  <a:pt x="651994" y="111773"/>
                </a:lnTo>
                <a:cubicBezTo>
                  <a:pt x="764896" y="41979"/>
                  <a:pt x="871117" y="2651"/>
                  <a:pt x="954622" y="129"/>
                </a:cubicBezTo>
                <a:close/>
              </a:path>
            </a:pathLst>
          </a:custGeom>
          <a:solidFill>
            <a:schemeClr val="tx1">
              <a:lumMod val="65000"/>
              <a:lumOff val="35000"/>
            </a:schemeClr>
          </a:solidFill>
          <a:ln w="127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marL="0" marR="0" lvl="0" indent="0" algn="ctr"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srgbClr val="FFFFFF"/>
              </a:solidFill>
              <a:effectLst/>
              <a:uLnTx/>
              <a:uFillTx/>
              <a:latin typeface="Calibri" panose="020F0502020204030204"/>
              <a:ea typeface="等线" panose="02010600030101010101" pitchFamily="2" charset="-122"/>
              <a:cs typeface="+mn-cs"/>
            </a:endParaRPr>
          </a:p>
        </p:txBody>
      </p:sp>
      <p:sp>
        <p:nvSpPr>
          <p:cNvPr id="160" name="矩形 159"/>
          <p:cNvSpPr/>
          <p:nvPr/>
        </p:nvSpPr>
        <p:spPr>
          <a:xfrm>
            <a:off x="2852750" y="622522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平台建设</a:t>
            </a:r>
          </a:p>
        </p:txBody>
      </p:sp>
      <p:sp>
        <p:nvSpPr>
          <p:cNvPr id="161" name="矩形 160"/>
          <p:cNvSpPr/>
          <p:nvPr/>
        </p:nvSpPr>
        <p:spPr>
          <a:xfrm>
            <a:off x="5366960" y="622522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校园一脸通</a:t>
            </a:r>
          </a:p>
        </p:txBody>
      </p:sp>
      <p:sp>
        <p:nvSpPr>
          <p:cNvPr id="163" name="矩形 162"/>
          <p:cNvSpPr/>
          <p:nvPr/>
        </p:nvSpPr>
        <p:spPr>
          <a:xfrm>
            <a:off x="9176889" y="2783306"/>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资产管理</a:t>
            </a:r>
          </a:p>
        </p:txBody>
      </p:sp>
      <p:sp>
        <p:nvSpPr>
          <p:cNvPr id="167" name="文本框 166"/>
          <p:cNvSpPr txBox="1"/>
          <p:nvPr/>
        </p:nvSpPr>
        <p:spPr>
          <a:xfrm>
            <a:off x="5262181" y="5048980"/>
            <a:ext cx="933172" cy="25146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信息中心</a:t>
            </a:r>
          </a:p>
        </p:txBody>
      </p:sp>
      <p:cxnSp>
        <p:nvCxnSpPr>
          <p:cNvPr id="168" name="直接连接符 167"/>
          <p:cNvCxnSpPr/>
          <p:nvPr/>
        </p:nvCxnSpPr>
        <p:spPr>
          <a:xfrm flipV="1">
            <a:off x="4741622" y="5793732"/>
            <a:ext cx="0" cy="431494"/>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69" name="直接连接符 168"/>
          <p:cNvCxnSpPr/>
          <p:nvPr/>
        </p:nvCxnSpPr>
        <p:spPr>
          <a:xfrm>
            <a:off x="2680858" y="6893779"/>
            <a:ext cx="39762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3" name="直接连接符 172"/>
          <p:cNvCxnSpPr/>
          <p:nvPr/>
        </p:nvCxnSpPr>
        <p:spPr>
          <a:xfrm>
            <a:off x="4751168" y="5786551"/>
            <a:ext cx="3223989"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75" name="直接连接符 174"/>
          <p:cNvCxnSpPr/>
          <p:nvPr/>
        </p:nvCxnSpPr>
        <p:spPr>
          <a:xfrm>
            <a:off x="5537657" y="5310956"/>
            <a:ext cx="0" cy="468352"/>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78" name="矩形 177"/>
          <p:cNvSpPr/>
          <p:nvPr/>
        </p:nvSpPr>
        <p:spPr>
          <a:xfrm>
            <a:off x="9190944" y="4724765"/>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巡课督导</a:t>
            </a:r>
          </a:p>
        </p:txBody>
      </p:sp>
      <p:sp>
        <p:nvSpPr>
          <p:cNvPr id="179" name="矩形 178"/>
          <p:cNvSpPr/>
          <p:nvPr/>
        </p:nvSpPr>
        <p:spPr>
          <a:xfrm>
            <a:off x="9190944" y="5448698"/>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lang="zh-CN" altLang="en-US" sz="1600" smtClean="0">
                <a:solidFill>
                  <a:prstClr val="white"/>
                </a:solidFill>
                <a:latin typeface="微软雅黑" panose="020B0503020204020204" pitchFamily="34" charset="-122"/>
                <a:ea typeface="微软雅黑" panose="020B0503020204020204" pitchFamily="34" charset="-122"/>
              </a:rPr>
              <a:t>电子班牌</a:t>
            </a:r>
            <a:endParaRPr kumimoji="0" lang="zh-CN" altLang="en-US"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cxnSp>
        <p:nvCxnSpPr>
          <p:cNvPr id="181" name="直接连接符 180"/>
          <p:cNvCxnSpPr/>
          <p:nvPr/>
        </p:nvCxnSpPr>
        <p:spPr>
          <a:xfrm>
            <a:off x="8977748" y="3825118"/>
            <a:ext cx="204300" cy="0"/>
          </a:xfrm>
          <a:prstGeom prst="line">
            <a:avLst/>
          </a:prstGeom>
          <a:ln w="3175">
            <a:solidFill>
              <a:schemeClr val="bg1"/>
            </a:solidFill>
            <a:prstDash val="solid"/>
          </a:ln>
        </p:spPr>
        <p:style>
          <a:lnRef idx="1">
            <a:schemeClr val="accent1"/>
          </a:lnRef>
          <a:fillRef idx="0">
            <a:schemeClr val="accent1"/>
          </a:fillRef>
          <a:effectRef idx="0">
            <a:schemeClr val="accent1"/>
          </a:effectRef>
          <a:fontRef idx="minor">
            <a:schemeClr val="tx1"/>
          </a:fontRef>
        </p:style>
      </p:cxnSp>
      <p:cxnSp>
        <p:nvCxnSpPr>
          <p:cNvPr id="182" name="直接连接符 181"/>
          <p:cNvCxnSpPr/>
          <p:nvPr/>
        </p:nvCxnSpPr>
        <p:spPr>
          <a:xfrm>
            <a:off x="8977748" y="5983531"/>
            <a:ext cx="204300" cy="0"/>
          </a:xfrm>
          <a:prstGeom prst="line">
            <a:avLst/>
          </a:prstGeom>
          <a:ln w="3175">
            <a:solidFill>
              <a:schemeClr val="bg1"/>
            </a:solidFill>
            <a:prstDash val="solid"/>
          </a:ln>
        </p:spPr>
        <p:style>
          <a:lnRef idx="1">
            <a:schemeClr val="accent1"/>
          </a:lnRef>
          <a:fillRef idx="0">
            <a:schemeClr val="accent1"/>
          </a:fillRef>
          <a:effectRef idx="0">
            <a:schemeClr val="accent1"/>
          </a:effectRef>
          <a:fontRef idx="minor">
            <a:schemeClr val="tx1"/>
          </a:fontRef>
        </p:style>
      </p:cxnSp>
      <p:sp>
        <p:nvSpPr>
          <p:cNvPr id="187" name="矩形 186"/>
          <p:cNvSpPr/>
          <p:nvPr/>
        </p:nvSpPr>
        <p:spPr>
          <a:xfrm>
            <a:off x="9190944" y="5810663"/>
            <a:ext cx="1996691"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教室多媒体</a:t>
            </a:r>
          </a:p>
        </p:txBody>
      </p:sp>
      <p:sp>
        <p:nvSpPr>
          <p:cNvPr id="189" name="矩形 188"/>
          <p:cNvSpPr/>
          <p:nvPr/>
        </p:nvSpPr>
        <p:spPr>
          <a:xfrm>
            <a:off x="595960" y="2761881"/>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人脸通行管理</a:t>
            </a:r>
            <a:endPar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90" name="矩形 189"/>
          <p:cNvSpPr/>
          <p:nvPr/>
        </p:nvSpPr>
        <p:spPr>
          <a:xfrm>
            <a:off x="595960" y="5100395"/>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人脸轨迹</a:t>
            </a:r>
          </a:p>
        </p:txBody>
      </p:sp>
      <p:sp>
        <p:nvSpPr>
          <p:cNvPr id="191" name="矩形 190"/>
          <p:cNvSpPr/>
          <p:nvPr/>
        </p:nvSpPr>
        <p:spPr>
          <a:xfrm>
            <a:off x="595960" y="3144941"/>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周界</a:t>
            </a:r>
            <a:r>
              <a:rPr kumimoji="0" lang="zh-CN" altLang="en-US" sz="1600" b="0" i="0" u="none" strike="noStrike" kern="1200" cap="none" spc="0" normalizeH="0" baseline="0" noProof="0" dirty="0" smtClean="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防范</a:t>
            </a:r>
            <a:r>
              <a:rPr kumimoji="0" lang="en-US" altLang="zh-CN" sz="1600" b="0" i="0" u="none" strike="noStrike" kern="1200" cap="none" spc="0" normalizeH="0" baseline="0" noProof="0" dirty="0" smtClean="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a:t>
            </a:r>
            <a:r>
              <a:rPr kumimoji="0" lang="zh-CN" altLang="en-US" sz="1600" b="0" i="0" u="none" strike="noStrike" kern="1200" cap="none" spc="0" normalizeH="0" baseline="0" noProof="0" dirty="0" smtClean="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警戒区域</a:t>
            </a:r>
            <a:endPar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92" name="矩形 191"/>
          <p:cNvSpPr/>
          <p:nvPr/>
        </p:nvSpPr>
        <p:spPr>
          <a:xfrm>
            <a:off x="595960" y="395121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车辆管控</a:t>
            </a:r>
          </a:p>
        </p:txBody>
      </p:sp>
      <p:sp>
        <p:nvSpPr>
          <p:cNvPr id="193" name="矩形 192"/>
          <p:cNvSpPr/>
          <p:nvPr/>
        </p:nvSpPr>
        <p:spPr>
          <a:xfrm>
            <a:off x="595960" y="433427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一键报警</a:t>
            </a:r>
          </a:p>
        </p:txBody>
      </p:sp>
      <p:sp>
        <p:nvSpPr>
          <p:cNvPr id="194" name="矩形 193"/>
          <p:cNvSpPr/>
          <p:nvPr/>
        </p:nvSpPr>
        <p:spPr>
          <a:xfrm>
            <a:off x="595960" y="1996107"/>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AR</a:t>
            </a: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云景</a:t>
            </a:r>
          </a:p>
        </p:txBody>
      </p:sp>
      <p:sp>
        <p:nvSpPr>
          <p:cNvPr id="195" name="矩形 194"/>
          <p:cNvSpPr/>
          <p:nvPr/>
        </p:nvSpPr>
        <p:spPr>
          <a:xfrm>
            <a:off x="595960" y="2379167"/>
            <a:ext cx="1996691" cy="335655"/>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smtClean="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校园大场景管</a:t>
            </a: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控</a:t>
            </a:r>
            <a:endPar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96" name="矩形 195"/>
          <p:cNvSpPr/>
          <p:nvPr/>
        </p:nvSpPr>
        <p:spPr>
          <a:xfrm>
            <a:off x="595960" y="548345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智慧消防</a:t>
            </a:r>
          </a:p>
        </p:txBody>
      </p:sp>
      <p:sp>
        <p:nvSpPr>
          <p:cNvPr id="197" name="矩形 196"/>
          <p:cNvSpPr/>
          <p:nvPr/>
        </p:nvSpPr>
        <p:spPr>
          <a:xfrm>
            <a:off x="595960" y="471733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移动管控</a:t>
            </a:r>
          </a:p>
        </p:txBody>
      </p:sp>
      <p:sp>
        <p:nvSpPr>
          <p:cNvPr id="103" name="矩形 102"/>
          <p:cNvSpPr/>
          <p:nvPr/>
        </p:nvSpPr>
        <p:spPr>
          <a:xfrm>
            <a:off x="595960" y="1613393"/>
            <a:ext cx="1996691" cy="335655"/>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安防可视化管理</a:t>
            </a:r>
            <a:endPar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04" name="矩形 103"/>
          <p:cNvSpPr/>
          <p:nvPr/>
        </p:nvSpPr>
        <p:spPr>
          <a:xfrm>
            <a:off x="595960" y="5866522"/>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指挥调度</a:t>
            </a:r>
          </a:p>
        </p:txBody>
      </p:sp>
      <p:sp>
        <p:nvSpPr>
          <p:cNvPr id="102" name="矩形 101"/>
          <p:cNvSpPr/>
          <p:nvPr/>
        </p:nvSpPr>
        <p:spPr>
          <a:xfrm>
            <a:off x="7701884" y="622522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魔墙呈现</a:t>
            </a:r>
          </a:p>
        </p:txBody>
      </p:sp>
      <p:cxnSp>
        <p:nvCxnSpPr>
          <p:cNvPr id="105" name="直接连接符 104"/>
          <p:cNvCxnSpPr>
            <a:endCxn id="161" idx="1"/>
          </p:cNvCxnSpPr>
          <p:nvPr/>
        </p:nvCxnSpPr>
        <p:spPr>
          <a:xfrm>
            <a:off x="4849550" y="6393225"/>
            <a:ext cx="51741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08" name="直接连接符 107"/>
          <p:cNvCxnSpPr/>
          <p:nvPr/>
        </p:nvCxnSpPr>
        <p:spPr>
          <a:xfrm flipV="1">
            <a:off x="7975157" y="5793732"/>
            <a:ext cx="0" cy="422427"/>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07" name="矩形 106"/>
          <p:cNvSpPr/>
          <p:nvPr/>
        </p:nvSpPr>
        <p:spPr>
          <a:xfrm>
            <a:off x="595960" y="3521095"/>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重点场景监控</a:t>
            </a:r>
          </a:p>
        </p:txBody>
      </p:sp>
    </p:spTree>
    <p:extLst>
      <p:ext uri="{BB962C8B-B14F-4D97-AF65-F5344CB8AC3E}">
        <p14:creationId xmlns:p14="http://schemas.microsoft.com/office/powerpoint/2010/main" val="30495925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sp>
        <p:nvSpPr>
          <p:cNvPr id="57" name="圆角矩形 56"/>
          <p:cNvSpPr/>
          <p:nvPr/>
        </p:nvSpPr>
        <p:spPr>
          <a:xfrm>
            <a:off x="9702491" y="2075669"/>
            <a:ext cx="1384655" cy="318099"/>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8" name="圆角矩形 57"/>
          <p:cNvSpPr/>
          <p:nvPr/>
        </p:nvSpPr>
        <p:spPr>
          <a:xfrm>
            <a:off x="9702491" y="3103485"/>
            <a:ext cx="1384655" cy="318099"/>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9" name="圆角矩形 58"/>
          <p:cNvSpPr/>
          <p:nvPr/>
        </p:nvSpPr>
        <p:spPr>
          <a:xfrm>
            <a:off x="9702491" y="4285932"/>
            <a:ext cx="1384655" cy="318099"/>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0" name="圆角矩形 59"/>
          <p:cNvSpPr/>
          <p:nvPr/>
        </p:nvSpPr>
        <p:spPr>
          <a:xfrm>
            <a:off x="9702491" y="5400153"/>
            <a:ext cx="1384655" cy="318099"/>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2" name="圆角矩形 51"/>
          <p:cNvSpPr/>
          <p:nvPr/>
        </p:nvSpPr>
        <p:spPr>
          <a:xfrm>
            <a:off x="1121434" y="3155261"/>
            <a:ext cx="1384655" cy="318099"/>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5" name="圆角矩形 54"/>
          <p:cNvSpPr/>
          <p:nvPr/>
        </p:nvSpPr>
        <p:spPr>
          <a:xfrm>
            <a:off x="1121434" y="4269205"/>
            <a:ext cx="1384655" cy="318099"/>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6" name="圆角矩形 55"/>
          <p:cNvSpPr/>
          <p:nvPr/>
        </p:nvSpPr>
        <p:spPr>
          <a:xfrm>
            <a:off x="1121434" y="5420248"/>
            <a:ext cx="1384655" cy="318099"/>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圆角矩形 1"/>
          <p:cNvSpPr/>
          <p:nvPr/>
        </p:nvSpPr>
        <p:spPr>
          <a:xfrm>
            <a:off x="1121434" y="2061487"/>
            <a:ext cx="1384655" cy="318099"/>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智慧教室</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en-US" altLang="zh-CN" sz="2400"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教室业务组成</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53" name="矩形 52">
            <a:extLst>
              <a:ext uri="{FF2B5EF4-FFF2-40B4-BE49-F238E27FC236}">
                <a16:creationId xmlns:a16="http://schemas.microsoft.com/office/drawing/2014/main" id="{61A9375F-9B72-45E0-9C27-7E953C3291C3}"/>
              </a:ext>
            </a:extLst>
          </p:cNvPr>
          <p:cNvSpPr/>
          <p:nvPr/>
        </p:nvSpPr>
        <p:spPr>
          <a:xfrm>
            <a:off x="492442" y="1867271"/>
            <a:ext cx="11112388" cy="4486347"/>
          </a:xfrm>
          <a:prstGeom prst="rect">
            <a:avLst/>
          </a:prstGeom>
          <a:noFill/>
          <a:ln w="9525">
            <a:solidFill>
              <a:schemeClr val="bg1"/>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eaVert" wrap="none" lIns="121871" tIns="60936" rIns="121871" bIns="60936" anchorCtr="1"/>
          <a:lstStyle>
            <a:lvl1pPr indent="-285750" defTabSz="1217613">
              <a:defRPr>
                <a:solidFill>
                  <a:schemeClr val="tx1"/>
                </a:solidFill>
                <a:latin typeface="DengXian"/>
                <a:ea typeface="DengXian"/>
                <a:cs typeface="DengXian"/>
              </a:defRPr>
            </a:lvl1pPr>
            <a:lvl2pPr marL="742950" indent="-285750" defTabSz="1217613">
              <a:defRPr>
                <a:solidFill>
                  <a:schemeClr val="tx1"/>
                </a:solidFill>
                <a:latin typeface="DengXian"/>
                <a:ea typeface="DengXian"/>
                <a:cs typeface="DengXian"/>
              </a:defRPr>
            </a:lvl2pPr>
            <a:lvl3pPr marL="1143000" indent="-228600" defTabSz="1217613">
              <a:defRPr>
                <a:solidFill>
                  <a:schemeClr val="tx1"/>
                </a:solidFill>
                <a:latin typeface="DengXian"/>
                <a:ea typeface="DengXian"/>
                <a:cs typeface="DengXian"/>
              </a:defRPr>
            </a:lvl3pPr>
            <a:lvl4pPr marL="1600200" indent="-228600" defTabSz="1217613">
              <a:defRPr>
                <a:solidFill>
                  <a:schemeClr val="tx1"/>
                </a:solidFill>
                <a:latin typeface="DengXian"/>
                <a:ea typeface="DengXian"/>
                <a:cs typeface="DengXian"/>
              </a:defRPr>
            </a:lvl4pPr>
            <a:lvl5pPr marL="2057400" indent="-228600" defTabSz="1217613">
              <a:defRPr>
                <a:solidFill>
                  <a:schemeClr val="tx1"/>
                </a:solidFill>
                <a:latin typeface="DengXian"/>
                <a:ea typeface="DengXian"/>
                <a:cs typeface="DengXian"/>
              </a:defRPr>
            </a:lvl5pPr>
            <a:lvl6pPr marL="2514600" indent="-228600" defTabSz="1217613" fontAlgn="base">
              <a:spcBef>
                <a:spcPct val="0"/>
              </a:spcBef>
              <a:spcAft>
                <a:spcPct val="0"/>
              </a:spcAft>
              <a:defRPr>
                <a:solidFill>
                  <a:schemeClr val="tx1"/>
                </a:solidFill>
                <a:latin typeface="DengXian"/>
                <a:ea typeface="DengXian"/>
                <a:cs typeface="DengXian"/>
              </a:defRPr>
            </a:lvl6pPr>
            <a:lvl7pPr marL="2971800" indent="-228600" defTabSz="1217613" fontAlgn="base">
              <a:spcBef>
                <a:spcPct val="0"/>
              </a:spcBef>
              <a:spcAft>
                <a:spcPct val="0"/>
              </a:spcAft>
              <a:defRPr>
                <a:solidFill>
                  <a:schemeClr val="tx1"/>
                </a:solidFill>
                <a:latin typeface="DengXian"/>
                <a:ea typeface="DengXian"/>
                <a:cs typeface="DengXian"/>
              </a:defRPr>
            </a:lvl7pPr>
            <a:lvl8pPr marL="3429000" indent="-228600" defTabSz="1217613" fontAlgn="base">
              <a:spcBef>
                <a:spcPct val="0"/>
              </a:spcBef>
              <a:spcAft>
                <a:spcPct val="0"/>
              </a:spcAft>
              <a:defRPr>
                <a:solidFill>
                  <a:schemeClr val="tx1"/>
                </a:solidFill>
                <a:latin typeface="DengXian"/>
                <a:ea typeface="DengXian"/>
                <a:cs typeface="DengXian"/>
              </a:defRPr>
            </a:lvl8pPr>
            <a:lvl9pPr marL="3886200" indent="-228600" defTabSz="1217613" fontAlgn="base">
              <a:spcBef>
                <a:spcPct val="0"/>
              </a:spcBef>
              <a:spcAft>
                <a:spcPct val="0"/>
              </a:spcAft>
              <a:defRPr>
                <a:solidFill>
                  <a:schemeClr val="tx1"/>
                </a:solidFill>
                <a:latin typeface="DengXian"/>
                <a:ea typeface="DengXian"/>
                <a:cs typeface="DengXian"/>
              </a:defRPr>
            </a:lvl9pPr>
          </a:lstStyle>
          <a:p>
            <a:pPr indent="-380990" algn="ctr" defTabSz="1623443">
              <a:lnSpc>
                <a:spcPct val="90000"/>
              </a:lnSpc>
              <a:buClr>
                <a:srgbClr val="CC9900"/>
              </a:buClr>
              <a:buFont typeface="Arial" pitchFamily="34" charset="0"/>
              <a:buChar char="•"/>
              <a:defRPr/>
            </a:pPr>
            <a:endParaRPr lang="en-US" altLang="zh-CN" sz="2400" b="1" dirty="0">
              <a:solidFill>
                <a:prstClr val="black"/>
              </a:solidFill>
              <a:effectLst>
                <a:outerShdw blurRad="38100" dist="38100" dir="2700000" algn="tl">
                  <a:srgbClr val="C0C0C0"/>
                </a:outerShdw>
              </a:effectLst>
              <a:latin typeface="微软雅黑" pitchFamily="34" charset="-122"/>
              <a:ea typeface="微软雅黑" pitchFamily="34" charset="-122"/>
            </a:endParaRPr>
          </a:p>
        </p:txBody>
      </p:sp>
      <p:grpSp>
        <p:nvGrpSpPr>
          <p:cNvPr id="69" name="组合 68"/>
          <p:cNvGrpSpPr/>
          <p:nvPr/>
        </p:nvGrpSpPr>
        <p:grpSpPr>
          <a:xfrm>
            <a:off x="1196116" y="2061487"/>
            <a:ext cx="9767159" cy="4198149"/>
            <a:chOff x="810783" y="1502747"/>
            <a:chExt cx="7566630" cy="3027979"/>
          </a:xfrm>
        </p:grpSpPr>
        <p:pic>
          <p:nvPicPr>
            <p:cNvPr id="70" name="Picture 2" descr="C:\Users\12631\Desktop\图片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67284" y="1547425"/>
              <a:ext cx="4876893" cy="2983301"/>
            </a:xfrm>
            <a:prstGeom prst="ellipse">
              <a:avLst/>
            </a:prstGeom>
            <a:noFill/>
            <a:extLst>
              <a:ext uri="{909E8E84-426E-40DD-AFC4-6F175D3DCCD1}">
                <a14:hiddenFill xmlns:a14="http://schemas.microsoft.com/office/drawing/2010/main">
                  <a:solidFill>
                    <a:srgbClr val="FFFFFF"/>
                  </a:solidFill>
                </a14:hiddenFill>
              </a:ext>
            </a:extLst>
          </p:spPr>
        </p:pic>
        <p:sp>
          <p:nvSpPr>
            <p:cNvPr id="72" name="矩形 71"/>
            <p:cNvSpPr/>
            <p:nvPr/>
          </p:nvSpPr>
          <p:spPr>
            <a:xfrm>
              <a:off x="7535774" y="3914498"/>
              <a:ext cx="724246" cy="229434"/>
            </a:xfrm>
            <a:prstGeom prst="rect">
              <a:avLst/>
            </a:prstGeom>
          </p:spPr>
          <p:txBody>
            <a:bodyPr wrap="none">
              <a:spAutoFit/>
            </a:bodyPr>
            <a:lstStyle/>
            <a:p>
              <a:pPr defTabSz="1219110"/>
              <a:r>
                <a:rPr lang="zh-CN" altLang="en-US" sz="1467" dirty="0">
                  <a:solidFill>
                    <a:prstClr val="white"/>
                  </a:solidFill>
                  <a:latin typeface="Calibri" panose="020F0502020204030204"/>
                  <a:ea typeface="等线" panose="02010600030101010101" pitchFamily="2" charset="-122"/>
                </a:rPr>
                <a:t>绿色教室</a:t>
              </a:r>
            </a:p>
          </p:txBody>
        </p:sp>
        <p:sp>
          <p:nvSpPr>
            <p:cNvPr id="74" name="矩形 73"/>
            <p:cNvSpPr/>
            <p:nvPr/>
          </p:nvSpPr>
          <p:spPr>
            <a:xfrm>
              <a:off x="7553127" y="3115856"/>
              <a:ext cx="724246" cy="229434"/>
            </a:xfrm>
            <a:prstGeom prst="rect">
              <a:avLst/>
            </a:prstGeom>
            <a:noFill/>
          </p:spPr>
          <p:txBody>
            <a:bodyPr wrap="none">
              <a:spAutoFit/>
            </a:bodyPr>
            <a:lstStyle/>
            <a:p>
              <a:pPr defTabSz="1219110"/>
              <a:r>
                <a:rPr lang="zh-CN" altLang="en-US" sz="1467" dirty="0">
                  <a:solidFill>
                    <a:prstClr val="white"/>
                  </a:solidFill>
                  <a:latin typeface="Calibri" panose="020F0502020204030204"/>
                  <a:ea typeface="等线" panose="02010600030101010101" pitchFamily="2" charset="-122"/>
                </a:rPr>
                <a:t>教室管理</a:t>
              </a:r>
            </a:p>
          </p:txBody>
        </p:sp>
        <p:sp>
          <p:nvSpPr>
            <p:cNvPr id="76" name="矩形 75"/>
            <p:cNvSpPr/>
            <p:nvPr/>
          </p:nvSpPr>
          <p:spPr>
            <a:xfrm>
              <a:off x="7555524" y="2251578"/>
              <a:ext cx="724246" cy="229434"/>
            </a:xfrm>
            <a:prstGeom prst="rect">
              <a:avLst/>
            </a:prstGeom>
            <a:noFill/>
          </p:spPr>
          <p:txBody>
            <a:bodyPr wrap="none">
              <a:spAutoFit/>
            </a:bodyPr>
            <a:lstStyle/>
            <a:p>
              <a:pPr defTabSz="1219110"/>
              <a:r>
                <a:rPr lang="zh-CN" altLang="en-US" sz="1467" dirty="0">
                  <a:solidFill>
                    <a:prstClr val="white"/>
                  </a:solidFill>
                  <a:latin typeface="Calibri" panose="020F0502020204030204"/>
                  <a:ea typeface="等线" panose="02010600030101010101" pitchFamily="2" charset="-122"/>
                </a:rPr>
                <a:t>巡课督导</a:t>
              </a:r>
            </a:p>
          </p:txBody>
        </p:sp>
        <p:sp>
          <p:nvSpPr>
            <p:cNvPr id="78" name="矩形 77"/>
            <p:cNvSpPr/>
            <p:nvPr/>
          </p:nvSpPr>
          <p:spPr>
            <a:xfrm>
              <a:off x="7507871" y="1511099"/>
              <a:ext cx="869542" cy="229434"/>
            </a:xfrm>
            <a:prstGeom prst="rect">
              <a:avLst/>
            </a:prstGeom>
            <a:noFill/>
            <a:ln>
              <a:noFill/>
            </a:ln>
          </p:spPr>
          <p:txBody>
            <a:bodyPr wrap="none">
              <a:spAutoFit/>
            </a:bodyPr>
            <a:lstStyle/>
            <a:p>
              <a:pPr defTabSz="1219110"/>
              <a:r>
                <a:rPr lang="zh-CN" altLang="en-US" sz="1467" dirty="0">
                  <a:solidFill>
                    <a:prstClr val="white"/>
                  </a:solidFill>
                  <a:latin typeface="Calibri" panose="020F0502020204030204"/>
                  <a:ea typeface="等线" panose="02010600030101010101" pitchFamily="2" charset="-122"/>
                </a:rPr>
                <a:t>触摸一体机</a:t>
              </a:r>
            </a:p>
          </p:txBody>
        </p:sp>
        <p:sp>
          <p:nvSpPr>
            <p:cNvPr id="80" name="矩形 79"/>
            <p:cNvSpPr/>
            <p:nvPr/>
          </p:nvSpPr>
          <p:spPr>
            <a:xfrm>
              <a:off x="926765" y="1502747"/>
              <a:ext cx="724246" cy="229434"/>
            </a:xfrm>
            <a:prstGeom prst="rect">
              <a:avLst/>
            </a:prstGeom>
          </p:spPr>
          <p:txBody>
            <a:bodyPr wrap="none">
              <a:spAutoFit/>
            </a:bodyPr>
            <a:lstStyle/>
            <a:p>
              <a:pPr defTabSz="1219110"/>
              <a:r>
                <a:rPr lang="zh-CN" altLang="en-US" sz="1467" dirty="0">
                  <a:solidFill>
                    <a:prstClr val="white"/>
                  </a:solidFill>
                  <a:latin typeface="等线 Light" panose="02010600030101010101" pitchFamily="2" charset="-122"/>
                  <a:ea typeface="等线 Light" panose="02010600030101010101" pitchFamily="2" charset="-122"/>
                </a:rPr>
                <a:t>教学录播</a:t>
              </a:r>
            </a:p>
          </p:txBody>
        </p:sp>
        <p:sp>
          <p:nvSpPr>
            <p:cNvPr id="82" name="矩形 81"/>
            <p:cNvSpPr/>
            <p:nvPr/>
          </p:nvSpPr>
          <p:spPr>
            <a:xfrm>
              <a:off x="926765" y="2300346"/>
              <a:ext cx="724246" cy="229434"/>
            </a:xfrm>
            <a:prstGeom prst="rect">
              <a:avLst/>
            </a:prstGeom>
          </p:spPr>
          <p:txBody>
            <a:bodyPr wrap="none">
              <a:spAutoFit/>
            </a:bodyPr>
            <a:lstStyle/>
            <a:p>
              <a:pPr defTabSz="1219110"/>
              <a:r>
                <a:rPr lang="zh-CN" altLang="en-US" sz="1467" dirty="0">
                  <a:solidFill>
                    <a:prstClr val="white"/>
                  </a:solidFill>
                  <a:latin typeface="Calibri" panose="020F0502020204030204"/>
                  <a:ea typeface="等线" panose="02010600030101010101" pitchFamily="2" charset="-122"/>
                </a:rPr>
                <a:t>教学互动</a:t>
              </a:r>
            </a:p>
          </p:txBody>
        </p:sp>
        <p:sp>
          <p:nvSpPr>
            <p:cNvPr id="83" name="矩形 82"/>
            <p:cNvSpPr/>
            <p:nvPr/>
          </p:nvSpPr>
          <p:spPr>
            <a:xfrm>
              <a:off x="810783" y="3089247"/>
              <a:ext cx="1014838" cy="229434"/>
            </a:xfrm>
            <a:prstGeom prst="rect">
              <a:avLst/>
            </a:prstGeom>
            <a:noFill/>
          </p:spPr>
          <p:txBody>
            <a:bodyPr wrap="none">
              <a:spAutoFit/>
            </a:bodyPr>
            <a:lstStyle/>
            <a:p>
              <a:pPr defTabSz="1219110"/>
              <a:r>
                <a:rPr lang="zh-CN" altLang="en-US" sz="1467" dirty="0">
                  <a:solidFill>
                    <a:prstClr val="white"/>
                  </a:solidFill>
                  <a:latin typeface="Calibri" panose="020F0502020204030204"/>
                  <a:ea typeface="等线" panose="02010600030101010101" pitchFamily="2" charset="-122"/>
                </a:rPr>
                <a:t>课堂人脸点名</a:t>
              </a:r>
            </a:p>
          </p:txBody>
        </p:sp>
        <p:cxnSp>
          <p:nvCxnSpPr>
            <p:cNvPr id="84" name="直接连接符 83"/>
            <p:cNvCxnSpPr>
              <a:stCxn id="79" idx="2"/>
            </p:cNvCxnSpPr>
            <p:nvPr/>
          </p:nvCxnSpPr>
          <p:spPr>
            <a:xfrm flipV="1">
              <a:off x="1863256" y="1650211"/>
              <a:ext cx="2570310" cy="1"/>
            </a:xfrm>
            <a:prstGeom prst="line">
              <a:avLst/>
            </a:prstGeom>
            <a:ln>
              <a:solidFill>
                <a:srgbClr val="00B0F0"/>
              </a:solidFill>
              <a:prstDash val="dash"/>
            </a:ln>
          </p:spPr>
          <p:style>
            <a:lnRef idx="1">
              <a:schemeClr val="accent1"/>
            </a:lnRef>
            <a:fillRef idx="0">
              <a:schemeClr val="accent1"/>
            </a:fillRef>
            <a:effectRef idx="0">
              <a:schemeClr val="accent1"/>
            </a:effectRef>
            <a:fontRef idx="minor">
              <a:schemeClr val="tx1"/>
            </a:fontRef>
          </p:style>
        </p:cxnSp>
        <p:cxnSp>
          <p:nvCxnSpPr>
            <p:cNvPr id="85" name="直接连接符 84"/>
            <p:cNvCxnSpPr>
              <a:stCxn id="81" idx="2"/>
            </p:cNvCxnSpPr>
            <p:nvPr/>
          </p:nvCxnSpPr>
          <p:spPr>
            <a:xfrm flipV="1">
              <a:off x="1857312" y="2439110"/>
              <a:ext cx="1027137" cy="1931"/>
            </a:xfrm>
            <a:prstGeom prst="line">
              <a:avLst/>
            </a:prstGeom>
            <a:ln>
              <a:solidFill>
                <a:srgbClr val="00B0F0"/>
              </a:solidFill>
              <a:prstDash val="dash"/>
            </a:ln>
          </p:spPr>
          <p:style>
            <a:lnRef idx="1">
              <a:schemeClr val="accent1"/>
            </a:lnRef>
            <a:fillRef idx="0">
              <a:schemeClr val="accent1"/>
            </a:fillRef>
            <a:effectRef idx="0">
              <a:schemeClr val="accent1"/>
            </a:effectRef>
            <a:fontRef idx="minor">
              <a:schemeClr val="tx1"/>
            </a:fontRef>
          </p:style>
        </p:cxnSp>
        <p:cxnSp>
          <p:nvCxnSpPr>
            <p:cNvPr id="86" name="直接连接符 85"/>
            <p:cNvCxnSpPr>
              <a:stCxn id="83" idx="3"/>
            </p:cNvCxnSpPr>
            <p:nvPr/>
          </p:nvCxnSpPr>
          <p:spPr>
            <a:xfrm flipV="1">
              <a:off x="1841835" y="3220051"/>
              <a:ext cx="1964561" cy="64439"/>
            </a:xfrm>
            <a:prstGeom prst="line">
              <a:avLst/>
            </a:prstGeom>
            <a:ln>
              <a:solidFill>
                <a:srgbClr val="00B0F0"/>
              </a:solidFill>
              <a:prstDash val="dash"/>
            </a:ln>
          </p:spPr>
          <p:style>
            <a:lnRef idx="1">
              <a:schemeClr val="accent1"/>
            </a:lnRef>
            <a:fillRef idx="0">
              <a:schemeClr val="accent1"/>
            </a:fillRef>
            <a:effectRef idx="0">
              <a:schemeClr val="accent1"/>
            </a:effectRef>
            <a:fontRef idx="minor">
              <a:schemeClr val="tx1"/>
            </a:fontRef>
          </p:style>
        </p:cxnSp>
        <p:cxnSp>
          <p:nvCxnSpPr>
            <p:cNvPr id="87" name="直接连接符 86"/>
            <p:cNvCxnSpPr/>
            <p:nvPr/>
          </p:nvCxnSpPr>
          <p:spPr>
            <a:xfrm>
              <a:off x="1857312" y="4097561"/>
              <a:ext cx="2610610" cy="12654"/>
            </a:xfrm>
            <a:prstGeom prst="line">
              <a:avLst/>
            </a:prstGeom>
            <a:ln>
              <a:solidFill>
                <a:srgbClr val="00B0F0"/>
              </a:solidFill>
              <a:prstDash val="dash"/>
            </a:ln>
          </p:spPr>
          <p:style>
            <a:lnRef idx="1">
              <a:schemeClr val="accent1"/>
            </a:lnRef>
            <a:fillRef idx="0">
              <a:schemeClr val="accent1"/>
            </a:fillRef>
            <a:effectRef idx="0">
              <a:schemeClr val="accent1"/>
            </a:effectRef>
            <a:fontRef idx="minor">
              <a:schemeClr val="tx1"/>
            </a:fontRef>
          </p:style>
        </p:cxnSp>
        <p:cxnSp>
          <p:nvCxnSpPr>
            <p:cNvPr id="88" name="直接连接符 87"/>
            <p:cNvCxnSpPr/>
            <p:nvPr/>
          </p:nvCxnSpPr>
          <p:spPr>
            <a:xfrm flipV="1">
              <a:off x="4467922" y="3954966"/>
              <a:ext cx="0" cy="155249"/>
            </a:xfrm>
            <a:prstGeom prst="line">
              <a:avLst/>
            </a:prstGeom>
            <a:ln>
              <a:solidFill>
                <a:srgbClr val="00B0F0"/>
              </a:solidFill>
              <a:prstDash val="dash"/>
            </a:ln>
          </p:spPr>
          <p:style>
            <a:lnRef idx="1">
              <a:schemeClr val="accent1"/>
            </a:lnRef>
            <a:fillRef idx="0">
              <a:schemeClr val="accent1"/>
            </a:fillRef>
            <a:effectRef idx="0">
              <a:schemeClr val="accent1"/>
            </a:effectRef>
            <a:fontRef idx="minor">
              <a:schemeClr val="tx1"/>
            </a:fontRef>
          </p:style>
        </p:cxnSp>
        <p:cxnSp>
          <p:nvCxnSpPr>
            <p:cNvPr id="89" name="直接连接符 88"/>
            <p:cNvCxnSpPr/>
            <p:nvPr/>
          </p:nvCxnSpPr>
          <p:spPr>
            <a:xfrm flipH="1" flipV="1">
              <a:off x="4720683" y="1617442"/>
              <a:ext cx="2665552" cy="1"/>
            </a:xfrm>
            <a:prstGeom prst="line">
              <a:avLst/>
            </a:prstGeom>
            <a:ln>
              <a:solidFill>
                <a:srgbClr val="00B0F0"/>
              </a:solidFill>
              <a:prstDash val="dash"/>
            </a:ln>
          </p:spPr>
          <p:style>
            <a:lnRef idx="1">
              <a:schemeClr val="accent1"/>
            </a:lnRef>
            <a:fillRef idx="0">
              <a:schemeClr val="accent1"/>
            </a:fillRef>
            <a:effectRef idx="0">
              <a:schemeClr val="accent1"/>
            </a:effectRef>
            <a:fontRef idx="minor">
              <a:schemeClr val="tx1"/>
            </a:fontRef>
          </p:style>
        </p:cxnSp>
        <p:cxnSp>
          <p:nvCxnSpPr>
            <p:cNvPr id="90" name="直接连接符 89"/>
            <p:cNvCxnSpPr/>
            <p:nvPr/>
          </p:nvCxnSpPr>
          <p:spPr>
            <a:xfrm>
              <a:off x="4720683" y="1622828"/>
              <a:ext cx="0" cy="518206"/>
            </a:xfrm>
            <a:prstGeom prst="line">
              <a:avLst/>
            </a:prstGeom>
            <a:ln>
              <a:solidFill>
                <a:srgbClr val="00B0F0"/>
              </a:solidFill>
              <a:prstDash val="dash"/>
            </a:ln>
          </p:spPr>
          <p:style>
            <a:lnRef idx="1">
              <a:schemeClr val="accent1"/>
            </a:lnRef>
            <a:fillRef idx="0">
              <a:schemeClr val="accent1"/>
            </a:fillRef>
            <a:effectRef idx="0">
              <a:schemeClr val="accent1"/>
            </a:effectRef>
            <a:fontRef idx="minor">
              <a:schemeClr val="tx1"/>
            </a:fontRef>
          </p:style>
        </p:cxnSp>
        <p:cxnSp>
          <p:nvCxnSpPr>
            <p:cNvPr id="91" name="直接连接符 90"/>
            <p:cNvCxnSpPr/>
            <p:nvPr/>
          </p:nvCxnSpPr>
          <p:spPr>
            <a:xfrm flipH="1">
              <a:off x="4007005" y="2141034"/>
              <a:ext cx="713678" cy="0"/>
            </a:xfrm>
            <a:prstGeom prst="line">
              <a:avLst/>
            </a:prstGeom>
            <a:ln>
              <a:solidFill>
                <a:srgbClr val="00B0F0"/>
              </a:solidFill>
              <a:prstDash val="dash"/>
            </a:ln>
          </p:spPr>
          <p:style>
            <a:lnRef idx="1">
              <a:schemeClr val="accent1"/>
            </a:lnRef>
            <a:fillRef idx="0">
              <a:schemeClr val="accent1"/>
            </a:fillRef>
            <a:effectRef idx="0">
              <a:schemeClr val="accent1"/>
            </a:effectRef>
            <a:fontRef idx="minor">
              <a:schemeClr val="tx1"/>
            </a:fontRef>
          </p:style>
        </p:cxnSp>
        <p:cxnSp>
          <p:nvCxnSpPr>
            <p:cNvPr id="92" name="直接连接符 91"/>
            <p:cNvCxnSpPr>
              <a:endCxn id="75" idx="2"/>
            </p:cNvCxnSpPr>
            <p:nvPr/>
          </p:nvCxnSpPr>
          <p:spPr>
            <a:xfrm flipV="1">
              <a:off x="4467922" y="2376930"/>
              <a:ext cx="2918313" cy="38881"/>
            </a:xfrm>
            <a:prstGeom prst="line">
              <a:avLst/>
            </a:prstGeom>
            <a:ln>
              <a:solidFill>
                <a:srgbClr val="00B0F0"/>
              </a:solidFill>
              <a:prstDash val="dash"/>
            </a:ln>
          </p:spPr>
          <p:style>
            <a:lnRef idx="1">
              <a:schemeClr val="accent1"/>
            </a:lnRef>
            <a:fillRef idx="0">
              <a:schemeClr val="accent1"/>
            </a:fillRef>
            <a:effectRef idx="0">
              <a:schemeClr val="accent1"/>
            </a:effectRef>
            <a:fontRef idx="minor">
              <a:schemeClr val="tx1"/>
            </a:fontRef>
          </p:style>
        </p:cxnSp>
        <p:cxnSp>
          <p:nvCxnSpPr>
            <p:cNvPr id="93" name="直接连接符 92"/>
            <p:cNvCxnSpPr>
              <a:stCxn id="73" idx="2"/>
            </p:cNvCxnSpPr>
            <p:nvPr/>
          </p:nvCxnSpPr>
          <p:spPr>
            <a:xfrm flipH="1" flipV="1">
              <a:off x="5550000" y="3241650"/>
              <a:ext cx="1836235" cy="1930"/>
            </a:xfrm>
            <a:prstGeom prst="line">
              <a:avLst/>
            </a:prstGeom>
            <a:ln>
              <a:solidFill>
                <a:srgbClr val="00B0F0"/>
              </a:solidFill>
              <a:prstDash val="dash"/>
            </a:ln>
          </p:spPr>
          <p:style>
            <a:lnRef idx="1">
              <a:schemeClr val="accent1"/>
            </a:lnRef>
            <a:fillRef idx="0">
              <a:schemeClr val="accent1"/>
            </a:fillRef>
            <a:effectRef idx="0">
              <a:schemeClr val="accent1"/>
            </a:effectRef>
            <a:fontRef idx="minor">
              <a:schemeClr val="tx1"/>
            </a:fontRef>
          </p:style>
        </p:cxnSp>
        <p:cxnSp>
          <p:nvCxnSpPr>
            <p:cNvPr id="94" name="直接连接符 93"/>
            <p:cNvCxnSpPr>
              <a:stCxn id="71" idx="2"/>
            </p:cNvCxnSpPr>
            <p:nvPr/>
          </p:nvCxnSpPr>
          <p:spPr>
            <a:xfrm flipH="1">
              <a:off x="4854498" y="4069634"/>
              <a:ext cx="2531737" cy="14583"/>
            </a:xfrm>
            <a:prstGeom prst="line">
              <a:avLst/>
            </a:prstGeom>
            <a:ln>
              <a:solidFill>
                <a:srgbClr val="00B0F0"/>
              </a:solidFill>
              <a:prstDash val="dash"/>
            </a:ln>
          </p:spPr>
          <p:style>
            <a:lnRef idx="1">
              <a:schemeClr val="accent1"/>
            </a:lnRef>
            <a:fillRef idx="0">
              <a:schemeClr val="accent1"/>
            </a:fillRef>
            <a:effectRef idx="0">
              <a:schemeClr val="accent1"/>
            </a:effectRef>
            <a:fontRef idx="minor">
              <a:schemeClr val="tx1"/>
            </a:fontRef>
          </p:style>
        </p:cxnSp>
        <p:sp>
          <p:nvSpPr>
            <p:cNvPr id="95" name="矩形 94"/>
            <p:cNvSpPr/>
            <p:nvPr/>
          </p:nvSpPr>
          <p:spPr>
            <a:xfrm>
              <a:off x="826261" y="3914500"/>
              <a:ext cx="1014838" cy="229434"/>
            </a:xfrm>
            <a:prstGeom prst="rect">
              <a:avLst/>
            </a:prstGeom>
            <a:noFill/>
          </p:spPr>
          <p:txBody>
            <a:bodyPr wrap="none">
              <a:spAutoFit/>
            </a:bodyPr>
            <a:lstStyle/>
            <a:p>
              <a:pPr defTabSz="1219110"/>
              <a:r>
                <a:rPr lang="zh-CN" altLang="en-US" sz="1467" dirty="0">
                  <a:solidFill>
                    <a:prstClr val="white"/>
                  </a:solidFill>
                  <a:latin typeface="Calibri" panose="020F0502020204030204"/>
                  <a:ea typeface="等线" panose="02010600030101010101" pitchFamily="2" charset="-122"/>
                </a:rPr>
                <a:t>课堂行为分析</a:t>
              </a:r>
            </a:p>
          </p:txBody>
        </p:sp>
      </p:grpSp>
      <p:sp>
        <p:nvSpPr>
          <p:cNvPr id="96" name="Freeform 6"/>
          <p:cNvSpPr>
            <a:spLocks/>
          </p:cNvSpPr>
          <p:nvPr/>
        </p:nvSpPr>
        <p:spPr bwMode="auto">
          <a:xfrm>
            <a:off x="492441" y="1327769"/>
            <a:ext cx="2411680" cy="536900"/>
          </a:xfrm>
          <a:prstGeom prst="rect">
            <a:avLst/>
          </a:prstGeom>
          <a:solidFill>
            <a:schemeClr val="tx1">
              <a:lumMod val="65000"/>
              <a:lumOff val="35000"/>
            </a:schemeClr>
          </a:solidFill>
          <a:ln>
            <a:noFill/>
          </a:ln>
          <a:effectLst>
            <a:outerShdw blurRad="50800" dist="38100" algn="l" rotWithShape="0">
              <a:prstClr val="black">
                <a:alpha val="40000"/>
              </a:prstClr>
            </a:outerShdw>
          </a:effectLst>
        </p:spPr>
        <p:txBody>
          <a:bodyPr vert="horz" wrap="square" lIns="121920" tIns="60960" rIns="121920" bIns="60960" numCol="1" anchor="ctr" anchorCtr="0" compatLnSpc="1">
            <a:prstTxWarp prst="textNoShape">
              <a:avLst/>
            </a:prstTxWarp>
          </a:bodyPr>
          <a:lstStyle/>
          <a:p>
            <a:pPr algn="ctr" defTabSz="1219140"/>
            <a:r>
              <a:rPr lang="zh-CN" altLang="en-US" sz="16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智慧教室业务组成</a:t>
            </a:r>
          </a:p>
        </p:txBody>
      </p:sp>
    </p:spTree>
    <p:extLst>
      <p:ext uri="{BB962C8B-B14F-4D97-AF65-F5344CB8AC3E}">
        <p14:creationId xmlns:p14="http://schemas.microsoft.com/office/powerpoint/2010/main" val="28042312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智慧教室</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en-US" altLang="zh-CN" sz="2400"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教学录播</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pic>
        <p:nvPicPr>
          <p:cNvPr id="42" name="图片 41"/>
          <p:cNvPicPr>
            <a:picLocks/>
          </p:cNvPicPr>
          <p:nvPr/>
        </p:nvPicPr>
        <p:blipFill rotWithShape="1">
          <a:blip r:embed="rId4" cstate="print">
            <a:extLst>
              <a:ext uri="{28A0092B-C50C-407E-A947-70E740481C1C}">
                <a14:useLocalDpi xmlns:a14="http://schemas.microsoft.com/office/drawing/2010/main" val="0"/>
              </a:ext>
            </a:extLst>
          </a:blip>
          <a:srcRect/>
          <a:stretch/>
        </p:blipFill>
        <p:spPr>
          <a:xfrm>
            <a:off x="368180" y="1361643"/>
            <a:ext cx="3780000" cy="1800000"/>
          </a:xfrm>
          <a:prstGeom prst="rect">
            <a:avLst/>
          </a:prstGeom>
        </p:spPr>
      </p:pic>
      <p:sp>
        <p:nvSpPr>
          <p:cNvPr id="43" name="矩形 42"/>
          <p:cNvSpPr/>
          <p:nvPr/>
        </p:nvSpPr>
        <p:spPr>
          <a:xfrm>
            <a:off x="266171" y="3199672"/>
            <a:ext cx="3978397" cy="1089786"/>
          </a:xfrm>
          <a:prstGeom prst="rect">
            <a:avLst/>
          </a:prstGeom>
        </p:spPr>
        <p:txBody>
          <a:bodyPr wrap="square">
            <a:spAutoFit/>
          </a:bodyPr>
          <a:lstStyle/>
          <a:p>
            <a:pPr defTabSz="1219110">
              <a:lnSpc>
                <a:spcPct val="120000"/>
              </a:lnSpc>
            </a:pPr>
            <a:r>
              <a:rPr lang="zh-CN" altLang="en-US" sz="1051" dirty="0">
                <a:solidFill>
                  <a:prstClr val="white"/>
                </a:solidFill>
                <a:latin typeface="微软雅黑" panose="020B0503020204020204" pitchFamily="34" charset="-122"/>
                <a:ea typeface="微软雅黑" panose="020B0503020204020204" pitchFamily="34" charset="-122"/>
              </a:rPr>
              <a:t>       大华 “</a:t>
            </a:r>
            <a:r>
              <a:rPr lang="en-US" altLang="zh-CN" sz="1051" dirty="0">
                <a:solidFill>
                  <a:prstClr val="white"/>
                </a:solidFill>
                <a:latin typeface="微软雅黑" panose="020B0503020204020204" pitchFamily="34" charset="-122"/>
                <a:ea typeface="微软雅黑" panose="020B0503020204020204" pitchFamily="34" charset="-122"/>
              </a:rPr>
              <a:t>4K</a:t>
            </a:r>
            <a:r>
              <a:rPr lang="zh-CN" altLang="en-US" sz="1100" dirty="0">
                <a:solidFill>
                  <a:prstClr val="white"/>
                </a:solidFill>
                <a:latin typeface="微软雅黑" panose="020B0503020204020204" pitchFamily="34" charset="-122"/>
                <a:ea typeface="微软雅黑" panose="020B0503020204020204" pitchFamily="34" charset="-122"/>
              </a:rPr>
              <a:t>常态化录播”、“精品录播”、“互动录播”</a:t>
            </a:r>
            <a:r>
              <a:rPr lang="en-US" altLang="zh-CN" sz="1051" dirty="0">
                <a:solidFill>
                  <a:prstClr val="white"/>
                </a:solidFill>
                <a:latin typeface="微软雅黑" panose="020B0503020204020204" pitchFamily="34" charset="-122"/>
                <a:ea typeface="微软雅黑" panose="020B0503020204020204" pitchFamily="34" charset="-122"/>
              </a:rPr>
              <a:t> </a:t>
            </a:r>
            <a:r>
              <a:rPr lang="zh-CN" altLang="en-US" sz="1051" dirty="0">
                <a:solidFill>
                  <a:prstClr val="white"/>
                </a:solidFill>
                <a:latin typeface="微软雅黑" panose="020B0503020204020204" pitchFamily="34" charset="-122"/>
                <a:ea typeface="微软雅黑" panose="020B0503020204020204" pitchFamily="34" charset="-122"/>
              </a:rPr>
              <a:t>，结合</a:t>
            </a:r>
            <a:r>
              <a:rPr lang="zh-CN" altLang="en-US" sz="1100" dirty="0">
                <a:solidFill>
                  <a:prstClr val="white"/>
                </a:solidFill>
                <a:latin typeface="微软雅黑" panose="020B0503020204020204" pitchFamily="34" charset="-122"/>
                <a:ea typeface="微软雅黑" panose="020B0503020204020204" pitchFamily="34" charset="-122"/>
              </a:rPr>
              <a:t>资源云平台</a:t>
            </a:r>
            <a:r>
              <a:rPr lang="zh-CN" altLang="en-US" sz="1051" dirty="0">
                <a:solidFill>
                  <a:prstClr val="white"/>
                </a:solidFill>
                <a:latin typeface="微软雅黑" panose="020B0503020204020204" pitchFamily="34" charset="-122"/>
                <a:ea typeface="微软雅黑" panose="020B0503020204020204" pitchFamily="34" charset="-122"/>
              </a:rPr>
              <a:t>，实现录播资源的共享。</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lnSpc>
                <a:spcPct val="120000"/>
              </a:lnSpc>
            </a:pPr>
            <a:r>
              <a:rPr lang="en-US" altLang="zh-CN" sz="1051" dirty="0">
                <a:solidFill>
                  <a:prstClr val="white"/>
                </a:solidFill>
                <a:latin typeface="微软雅黑" panose="020B0503020204020204" pitchFamily="34" charset="-122"/>
                <a:ea typeface="微软雅黑" panose="020B0503020204020204" pitchFamily="34" charset="-122"/>
              </a:rPr>
              <a:t>       </a:t>
            </a:r>
            <a:r>
              <a:rPr lang="zh-CN" altLang="en-US" sz="1051" dirty="0">
                <a:solidFill>
                  <a:prstClr val="white"/>
                </a:solidFill>
                <a:latin typeface="微软雅黑" panose="020B0503020204020204" pitchFamily="34" charset="-122"/>
                <a:ea typeface="微软雅黑" panose="020B0503020204020204" pitchFamily="34" charset="-122"/>
              </a:rPr>
              <a:t>同时在录制三大系列录播系统过程中，通过</a:t>
            </a:r>
            <a:r>
              <a:rPr lang="en-US" altLang="zh-CN" sz="1051" dirty="0">
                <a:solidFill>
                  <a:prstClr val="white"/>
                </a:solidFill>
                <a:latin typeface="微软雅黑" panose="020B0503020204020204" pitchFamily="34" charset="-122"/>
                <a:ea typeface="微软雅黑" panose="020B0503020204020204" pitchFamily="34" charset="-122"/>
              </a:rPr>
              <a:t>AI</a:t>
            </a:r>
            <a:r>
              <a:rPr lang="zh-CN" altLang="en-US" sz="1051" dirty="0">
                <a:solidFill>
                  <a:prstClr val="white"/>
                </a:solidFill>
                <a:latin typeface="微软雅黑" panose="020B0503020204020204" pitchFamily="34" charset="-122"/>
                <a:ea typeface="微软雅黑" panose="020B0503020204020204" pitchFamily="34" charset="-122"/>
              </a:rPr>
              <a:t>算法，对教学行为、学生行为等进行实时分析，产生大量的教学过程化数据，利用数据挖掘，可实现对</a:t>
            </a:r>
            <a:r>
              <a:rPr lang="zh-CN" altLang="en-US" sz="1100" dirty="0">
                <a:solidFill>
                  <a:prstClr val="white"/>
                </a:solidFill>
                <a:latin typeface="微软雅黑" panose="020B0503020204020204" pitchFamily="34" charset="-122"/>
                <a:ea typeface="微软雅黑" panose="020B0503020204020204" pitchFamily="34" charset="-122"/>
              </a:rPr>
              <a:t>教学质量、学生学习状态</a:t>
            </a:r>
            <a:r>
              <a:rPr lang="zh-CN" altLang="en-US" sz="1051" dirty="0">
                <a:solidFill>
                  <a:prstClr val="white"/>
                </a:solidFill>
                <a:latin typeface="微软雅黑" panose="020B0503020204020204" pitchFamily="34" charset="-122"/>
                <a:ea typeface="微软雅黑" panose="020B0503020204020204" pitchFamily="34" charset="-122"/>
              </a:rPr>
              <a:t>的辅助判断。</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44" name="矩形 43"/>
          <p:cNvSpPr/>
          <p:nvPr/>
        </p:nvSpPr>
        <p:spPr>
          <a:xfrm>
            <a:off x="4894272" y="1401252"/>
            <a:ext cx="779381" cy="307777"/>
          </a:xfrm>
          <a:prstGeom prst="rect">
            <a:avLst/>
          </a:prstGeom>
        </p:spPr>
        <p:txBody>
          <a:bodyPr wrap="none">
            <a:spAutoFit/>
          </a:bodyPr>
          <a:lstStyle/>
          <a:p>
            <a:pPr defTabSz="1219110"/>
            <a:r>
              <a:rPr lang="en-US" altLang="zh-CN" sz="1400" b="1" dirty="0">
                <a:solidFill>
                  <a:prstClr val="white"/>
                </a:solidFill>
                <a:latin typeface="微软雅黑" panose="020B0503020204020204" pitchFamily="34" charset="-122"/>
                <a:ea typeface="微软雅黑" panose="020B0503020204020204" pitchFamily="34" charset="-122"/>
              </a:rPr>
              <a:t>4K</a:t>
            </a:r>
            <a:r>
              <a:rPr lang="zh-CN" altLang="en-US" sz="1400" b="1" dirty="0">
                <a:solidFill>
                  <a:prstClr val="white"/>
                </a:solidFill>
                <a:latin typeface="微软雅黑" panose="020B0503020204020204" pitchFamily="34" charset="-122"/>
                <a:ea typeface="微软雅黑" panose="020B0503020204020204" pitchFamily="34" charset="-122"/>
              </a:rPr>
              <a:t>录播</a:t>
            </a:r>
            <a:endParaRPr lang="zh-CN" altLang="en-US" sz="1400" b="1" dirty="0">
              <a:solidFill>
                <a:prstClr val="white"/>
              </a:solidFill>
              <a:latin typeface="Calibri" panose="020F0502020204030204"/>
              <a:ea typeface="等线" panose="02010600030101010101" pitchFamily="2" charset="-122"/>
            </a:endParaRPr>
          </a:p>
        </p:txBody>
      </p:sp>
      <p:sp>
        <p:nvSpPr>
          <p:cNvPr id="48" name="矩形 47"/>
          <p:cNvSpPr/>
          <p:nvPr/>
        </p:nvSpPr>
        <p:spPr>
          <a:xfrm>
            <a:off x="4866804" y="3119030"/>
            <a:ext cx="902811" cy="307777"/>
          </a:xfrm>
          <a:prstGeom prst="rect">
            <a:avLst/>
          </a:prstGeom>
        </p:spPr>
        <p:txBody>
          <a:bodyPr wrap="none">
            <a:spAutoFit/>
          </a:bodyPr>
          <a:lstStyle/>
          <a:p>
            <a:pPr defTabSz="1219110"/>
            <a:r>
              <a:rPr lang="zh-CN" altLang="en-US" sz="1400" b="1" dirty="0">
                <a:solidFill>
                  <a:prstClr val="white"/>
                </a:solidFill>
                <a:latin typeface="微软雅黑" panose="020B0503020204020204" pitchFamily="34" charset="-122"/>
                <a:ea typeface="微软雅黑" panose="020B0503020204020204" pitchFamily="34" charset="-122"/>
              </a:rPr>
              <a:t>精品录播</a:t>
            </a:r>
            <a:endParaRPr lang="zh-CN" altLang="en-US" sz="1400" b="1" dirty="0">
              <a:solidFill>
                <a:prstClr val="white"/>
              </a:solidFill>
              <a:latin typeface="Calibri" panose="020F0502020204030204"/>
              <a:ea typeface="等线" panose="02010600030101010101" pitchFamily="2" charset="-122"/>
            </a:endParaRPr>
          </a:p>
        </p:txBody>
      </p:sp>
      <p:sp>
        <p:nvSpPr>
          <p:cNvPr id="52" name="矩形 51"/>
          <p:cNvSpPr/>
          <p:nvPr/>
        </p:nvSpPr>
        <p:spPr>
          <a:xfrm>
            <a:off x="291759" y="4751018"/>
            <a:ext cx="4030127" cy="1766448"/>
          </a:xfrm>
          <a:prstGeom prst="rect">
            <a:avLst/>
          </a:prstGeom>
          <a:noFill/>
          <a:ln>
            <a:noFill/>
            <a:prstDash val="dash"/>
          </a:ln>
        </p:spPr>
        <p:txBody>
          <a:bodyPr wrap="square" lIns="68580" tIns="34291" rIns="68580" bIns="34291" rtlCol="0">
            <a:spAutoFit/>
          </a:bodyPr>
          <a:lstStyle/>
          <a:p>
            <a:pPr marL="285744" indent="-285744" defTabSz="1219110">
              <a:lnSpc>
                <a:spcPct val="150000"/>
              </a:lnSpc>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集成化、扩展性</a:t>
            </a:r>
            <a:endParaRPr lang="en-US" altLang="zh-Hans"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buClr>
                <a:srgbClr val="C00000"/>
              </a:buClr>
            </a:pPr>
            <a:r>
              <a:rPr lang="zh-Hans" altLang="en-US" sz="1051" dirty="0">
                <a:solidFill>
                  <a:prstClr val="white"/>
                </a:solidFill>
                <a:latin typeface="微软雅黑" panose="020B0503020204020204" pitchFamily="34" charset="-122"/>
                <a:ea typeface="微软雅黑" panose="020B0503020204020204" pitchFamily="34" charset="-122"/>
              </a:rPr>
              <a:t>产品方案，</a:t>
            </a:r>
            <a:r>
              <a:rPr lang="zh-CN" altLang="en-US" sz="1051" dirty="0">
                <a:solidFill>
                  <a:prstClr val="white"/>
                </a:solidFill>
                <a:latin typeface="微软雅黑" panose="020B0503020204020204" pitchFamily="34" charset="-122"/>
                <a:ea typeface="微软雅黑" panose="020B0503020204020204" pitchFamily="34" charset="-122"/>
              </a:rPr>
              <a:t>高度集成化，</a:t>
            </a:r>
            <a:r>
              <a:rPr lang="zh-Hans" altLang="en-US" sz="1051" dirty="0">
                <a:solidFill>
                  <a:prstClr val="white"/>
                </a:solidFill>
                <a:latin typeface="微软雅黑" panose="020B0503020204020204" pitchFamily="34" charset="-122"/>
                <a:ea typeface="微软雅黑" panose="020B0503020204020204" pitchFamily="34" charset="-122"/>
              </a:rPr>
              <a:t>同时兼具扩展性</a:t>
            </a:r>
            <a:endParaRPr lang="en-US" altLang="zh-Hans" sz="1051" dirty="0">
              <a:solidFill>
                <a:prstClr val="white"/>
              </a:solidFill>
              <a:latin typeface="微软雅黑" panose="020B0503020204020204" pitchFamily="34" charset="-122"/>
              <a:ea typeface="微软雅黑" panose="020B0503020204020204" pitchFamily="34" charset="-122"/>
            </a:endParaRPr>
          </a:p>
          <a:p>
            <a:pPr marL="285744" indent="-285744" defTabSz="1219110">
              <a:lnSpc>
                <a:spcPct val="150000"/>
              </a:lnSpc>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多样性</a:t>
            </a:r>
            <a:endParaRPr lang="en-US" altLang="zh-Hans"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buClr>
                <a:srgbClr val="C00000"/>
              </a:buClr>
            </a:pPr>
            <a:r>
              <a:rPr lang="zh-CN" altLang="en-US" sz="1051" dirty="0">
                <a:solidFill>
                  <a:prstClr val="white"/>
                </a:solidFill>
                <a:latin typeface="微软雅黑" panose="020B0503020204020204" pitchFamily="34" charset="-122"/>
                <a:ea typeface="微软雅黑" panose="020B0503020204020204" pitchFamily="34" charset="-122"/>
              </a:rPr>
              <a:t>多种教学录播方案，满足各类场景</a:t>
            </a:r>
            <a:endParaRPr lang="en-US" altLang="zh-CN" sz="1051" dirty="0">
              <a:solidFill>
                <a:prstClr val="white"/>
              </a:solidFill>
              <a:latin typeface="微软雅黑" panose="020B0503020204020204" pitchFamily="34" charset="-122"/>
              <a:ea typeface="微软雅黑" panose="020B0503020204020204" pitchFamily="34" charset="-122"/>
            </a:endParaRPr>
          </a:p>
          <a:p>
            <a:pPr marL="285744" indent="-285744" defTabSz="1219110">
              <a:lnSpc>
                <a:spcPct val="150000"/>
              </a:lnSpc>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资源共享</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buClr>
                <a:srgbClr val="C00000"/>
              </a:buClr>
            </a:pPr>
            <a:r>
              <a:rPr lang="zh-CN" altLang="en-US" sz="1051" dirty="0">
                <a:solidFill>
                  <a:prstClr val="white"/>
                </a:solidFill>
                <a:latin typeface="微软雅黑" panose="020B0503020204020204" pitchFamily="34" charset="-122"/>
                <a:ea typeface="微软雅黑" panose="020B0503020204020204" pitchFamily="34" charset="-122"/>
              </a:rPr>
              <a:t>结合平台实现优质录播资源共享发布</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59" name="矩形 58"/>
          <p:cNvSpPr/>
          <p:nvPr/>
        </p:nvSpPr>
        <p:spPr>
          <a:xfrm>
            <a:off x="4866804" y="4859737"/>
            <a:ext cx="902811" cy="307777"/>
          </a:xfrm>
          <a:prstGeom prst="rect">
            <a:avLst/>
          </a:prstGeom>
        </p:spPr>
        <p:txBody>
          <a:bodyPr wrap="none">
            <a:spAutoFit/>
          </a:bodyPr>
          <a:lstStyle/>
          <a:p>
            <a:pPr defTabSz="1219110"/>
            <a:r>
              <a:rPr lang="zh-CN" altLang="en-US" sz="1400" b="1" dirty="0">
                <a:solidFill>
                  <a:prstClr val="white"/>
                </a:solidFill>
                <a:latin typeface="微软雅黑" panose="020B0503020204020204" pitchFamily="34" charset="-122"/>
                <a:ea typeface="微软雅黑" panose="020B0503020204020204" pitchFamily="34" charset="-122"/>
              </a:rPr>
              <a:t>互动录播</a:t>
            </a:r>
            <a:endParaRPr lang="zh-CN" altLang="en-US" sz="1400" b="1" dirty="0">
              <a:solidFill>
                <a:prstClr val="white"/>
              </a:solidFill>
              <a:latin typeface="Calibri" panose="020F0502020204030204"/>
              <a:ea typeface="等线" panose="02010600030101010101" pitchFamily="2" charset="-122"/>
            </a:endParaRPr>
          </a:p>
        </p:txBody>
      </p:sp>
      <p:pic>
        <p:nvPicPr>
          <p:cNvPr id="65" name="图片 6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10009" y="1528001"/>
            <a:ext cx="3601685" cy="4855508"/>
          </a:xfrm>
          <a:prstGeom prst="rect">
            <a:avLst/>
          </a:prstGeom>
        </p:spPr>
      </p:pic>
      <p:sp>
        <p:nvSpPr>
          <p:cNvPr id="2" name="圆角矩形 1"/>
          <p:cNvSpPr/>
          <p:nvPr/>
        </p:nvSpPr>
        <p:spPr>
          <a:xfrm>
            <a:off x="4734904" y="1347856"/>
            <a:ext cx="6989867" cy="5249497"/>
          </a:xfrm>
          <a:prstGeom prst="roundRect">
            <a:avLst>
              <a:gd name="adj" fmla="val 5394"/>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cxnSp>
        <p:nvCxnSpPr>
          <p:cNvPr id="66" name="直接连接符 65"/>
          <p:cNvCxnSpPr/>
          <p:nvPr/>
        </p:nvCxnSpPr>
        <p:spPr>
          <a:xfrm flipH="1">
            <a:off x="499531" y="4688919"/>
            <a:ext cx="3648649"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67" name="Freeform 6"/>
          <p:cNvSpPr>
            <a:spLocks/>
          </p:cNvSpPr>
          <p:nvPr/>
        </p:nvSpPr>
        <p:spPr bwMode="auto">
          <a:xfrm>
            <a:off x="334743" y="4346283"/>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pic>
        <p:nvPicPr>
          <p:cNvPr id="1026" name="Picture 2" descr="https://prod.dahuatech.com/jsUploadNoSql/system/upload/app/get.shtml?file=%2Fapp%2Ffiles%2F2017%2F11%2F14%2F33339946278547880.jpg"/>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bwMode="auto">
          <a:xfrm>
            <a:off x="4943902" y="5544326"/>
            <a:ext cx="1344151" cy="576065"/>
          </a:xfrm>
          <a:prstGeom prst="rect">
            <a:avLst/>
          </a:prstGeom>
          <a:noFill/>
          <a:extLst>
            <a:ext uri="{909E8E84-426E-40DD-AFC4-6F175D3DCCD1}">
              <a14:hiddenFill xmlns:a14="http://schemas.microsoft.com/office/drawing/2010/main">
                <a:solidFill>
                  <a:srgbClr val="FFFFFF"/>
                </a:solidFill>
              </a14:hiddenFill>
            </a:ext>
          </a:extLst>
        </p:spPr>
      </p:pic>
      <p:grpSp>
        <p:nvGrpSpPr>
          <p:cNvPr id="53" name="组合 52"/>
          <p:cNvGrpSpPr/>
          <p:nvPr/>
        </p:nvGrpSpPr>
        <p:grpSpPr>
          <a:xfrm>
            <a:off x="6206816" y="5445804"/>
            <a:ext cx="1470390" cy="819153"/>
            <a:chOff x="322146" y="884595"/>
            <a:chExt cx="3926688" cy="2364475"/>
          </a:xfrm>
        </p:grpSpPr>
        <p:pic>
          <p:nvPicPr>
            <p:cNvPr id="54" name="图片 53"/>
            <p:cNvPicPr>
              <a:picLocks noChangeAspect="1"/>
            </p:cNvPicPr>
            <p:nvPr/>
          </p:nvPicPr>
          <p:blipFill rotWithShape="1">
            <a:blip r:embed="rId7" cstate="print">
              <a:extLst>
                <a:ext uri="{28A0092B-C50C-407E-A947-70E740481C1C}">
                  <a14:useLocalDpi xmlns:a14="http://schemas.microsoft.com/office/drawing/2010/main" val="0"/>
                </a:ext>
              </a:extLst>
            </a:blip>
            <a:srcRect/>
            <a:stretch/>
          </p:blipFill>
          <p:spPr>
            <a:xfrm>
              <a:off x="322146" y="884595"/>
              <a:ext cx="3787063" cy="2364475"/>
            </a:xfrm>
            <a:prstGeom prst="rect">
              <a:avLst/>
            </a:prstGeom>
          </p:spPr>
        </p:pic>
        <p:sp>
          <p:nvSpPr>
            <p:cNvPr id="68" name="文本框 67"/>
            <p:cNvSpPr txBox="1"/>
            <p:nvPr/>
          </p:nvSpPr>
          <p:spPr>
            <a:xfrm>
              <a:off x="3246261" y="979644"/>
              <a:ext cx="1002573" cy="562836"/>
            </a:xfrm>
            <a:prstGeom prst="rect">
              <a:avLst/>
            </a:prstGeom>
            <a:noFill/>
          </p:spPr>
          <p:txBody>
            <a:bodyPr wrap="none" rtlCol="0">
              <a:spAutoFit/>
            </a:bodyPr>
            <a:lstStyle/>
            <a:p>
              <a:pPr defTabSz="1219110"/>
              <a:r>
                <a:rPr lang="en-US" altLang="zh-CN" sz="667" b="1" dirty="0">
                  <a:solidFill>
                    <a:prstClr val="white"/>
                  </a:solidFill>
                  <a:latin typeface="微软雅黑" panose="020B0503020204020204" pitchFamily="34" charset="-122"/>
                  <a:ea typeface="微软雅黑" panose="020B0503020204020204" pitchFamily="34" charset="-122"/>
                </a:rPr>
                <a:t>86”</a:t>
              </a:r>
              <a:endParaRPr lang="zh-CN" altLang="en-US" sz="667" b="1" dirty="0">
                <a:solidFill>
                  <a:prstClr val="white"/>
                </a:solidFill>
                <a:latin typeface="微软雅黑" panose="020B0503020204020204" pitchFamily="34" charset="-122"/>
                <a:ea typeface="微软雅黑" panose="020B0503020204020204" pitchFamily="34" charset="-122"/>
              </a:endParaRPr>
            </a:p>
          </p:txBody>
        </p:sp>
      </p:grpSp>
      <p:pic>
        <p:nvPicPr>
          <p:cNvPr id="1030" name="Picture 6" descr="https://prod.dahuatech.com/jsUploadNoSql/system/upload/app/get.shtml?file=%2Fapp%2Ffiles%2F2017%2F01%2F13%2F6991951132772850.JPG"/>
          <p:cNvPicPr>
            <a:picLocks noChangeAspect="1" noChangeArrowheads="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bwMode="auto">
          <a:xfrm>
            <a:off x="5357321" y="4429428"/>
            <a:ext cx="1735377" cy="28803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s://prod.dahuatech.com/jsUploadNoSql/system/upload/app/get.shtml?file=%2Fapp%2Ffiles%2F2017%2F07%2F26%2F23732985380442053.jpg"/>
          <p:cNvPicPr>
            <a:picLocks noChangeAspect="1" noChangeArrowheads="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bwMode="auto">
          <a:xfrm>
            <a:off x="5132942" y="2542539"/>
            <a:ext cx="2112236" cy="53766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ttps://prod.dahuatech.com/jsUploadNoSql/system/upload/app/get.shtml?file=%2Fapp%2Ffiles%2F2017%2F10%2F24%2F31536690644175970.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594370" y="1684612"/>
            <a:ext cx="1693297" cy="1039000"/>
          </a:xfrm>
          <a:prstGeom prst="rect">
            <a:avLst/>
          </a:prstGeom>
          <a:noFill/>
          <a:extLst>
            <a:ext uri="{909E8E84-426E-40DD-AFC4-6F175D3DCCD1}">
              <a14:hiddenFill xmlns:a14="http://schemas.microsoft.com/office/drawing/2010/main">
                <a:solidFill>
                  <a:srgbClr val="FFFFFF"/>
                </a:solidFill>
              </a14:hiddenFill>
            </a:ext>
          </a:extLst>
        </p:spPr>
      </p:pic>
      <p:sp>
        <p:nvSpPr>
          <p:cNvPr id="3" name="圆角矩形 2"/>
          <p:cNvSpPr/>
          <p:nvPr/>
        </p:nvSpPr>
        <p:spPr>
          <a:xfrm>
            <a:off x="4919126" y="1684613"/>
            <a:ext cx="2768204" cy="1369364"/>
          </a:xfrm>
          <a:prstGeom prst="roundRect">
            <a:avLst>
              <a:gd name="adj" fmla="val 9169"/>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74" name="圆角矩形 73"/>
          <p:cNvSpPr/>
          <p:nvPr/>
        </p:nvSpPr>
        <p:spPr>
          <a:xfrm>
            <a:off x="4919126" y="3414246"/>
            <a:ext cx="2768204" cy="1369364"/>
          </a:xfrm>
          <a:prstGeom prst="roundRect">
            <a:avLst>
              <a:gd name="adj" fmla="val 9169"/>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sp>
        <p:nvSpPr>
          <p:cNvPr id="75" name="圆角矩形 74"/>
          <p:cNvSpPr/>
          <p:nvPr/>
        </p:nvSpPr>
        <p:spPr>
          <a:xfrm>
            <a:off x="4919126" y="5143879"/>
            <a:ext cx="2768204" cy="1369364"/>
          </a:xfrm>
          <a:prstGeom prst="roundRect">
            <a:avLst>
              <a:gd name="adj" fmla="val 9169"/>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pic>
        <p:nvPicPr>
          <p:cNvPr id="45" name="Picture 1"/>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a:stretch/>
        </p:blipFill>
        <p:spPr bwMode="auto">
          <a:xfrm>
            <a:off x="6409660" y="1841851"/>
            <a:ext cx="860371" cy="724523"/>
          </a:xfrm>
          <a:prstGeom prst="rect">
            <a:avLst/>
          </a:prstGeom>
          <a:noFill/>
          <a:ln w="1">
            <a:noFill/>
            <a:miter lim="800000"/>
            <a:headEnd/>
            <a:tailEnd/>
          </a:ln>
        </p:spPr>
      </p:pic>
      <p:pic>
        <p:nvPicPr>
          <p:cNvPr id="46" name="图片 45">
            <a:extLst>
              <a:ext uri="{FF2B5EF4-FFF2-40B4-BE49-F238E27FC236}">
                <a16:creationId xmlns:a16="http://schemas.microsoft.com/office/drawing/2014/main" id="{F88604FD-E513-0448-BE3A-06BC8237DAC6}"/>
              </a:ext>
            </a:extLst>
          </p:cNvPr>
          <p:cNvPicPr>
            <a:picLocks noChangeAspect="1"/>
          </p:cNvPicPr>
          <p:nvPr/>
        </p:nvPicPr>
        <p:blipFill rotWithShape="1">
          <a:blip r:embed="rId12" cstate="hqprint">
            <a:extLst>
              <a:ext uri="{28A0092B-C50C-407E-A947-70E740481C1C}">
                <a14:useLocalDpi xmlns:a14="http://schemas.microsoft.com/office/drawing/2010/main"/>
              </a:ext>
            </a:extLst>
          </a:blip>
          <a:srcRect l="27097" t="19923" r="28194" b="17456"/>
          <a:stretch/>
        </p:blipFill>
        <p:spPr>
          <a:xfrm>
            <a:off x="5132942" y="3607973"/>
            <a:ext cx="789658" cy="737345"/>
          </a:xfrm>
          <a:prstGeom prst="rect">
            <a:avLst/>
          </a:prstGeom>
        </p:spPr>
      </p:pic>
      <p:pic>
        <p:nvPicPr>
          <p:cNvPr id="47" name="图片 46">
            <a:extLst>
              <a:ext uri="{FF2B5EF4-FFF2-40B4-BE49-F238E27FC236}">
                <a16:creationId xmlns:a16="http://schemas.microsoft.com/office/drawing/2014/main" id="{F88604FD-E513-0448-BE3A-06BC8237DAC6}"/>
              </a:ext>
            </a:extLst>
          </p:cNvPr>
          <p:cNvPicPr>
            <a:picLocks noChangeAspect="1"/>
          </p:cNvPicPr>
          <p:nvPr/>
        </p:nvPicPr>
        <p:blipFill rotWithShape="1">
          <a:blip r:embed="rId12" cstate="hqprint">
            <a:extLst>
              <a:ext uri="{28A0092B-C50C-407E-A947-70E740481C1C}">
                <a14:useLocalDpi xmlns:a14="http://schemas.microsoft.com/office/drawing/2010/main"/>
              </a:ext>
            </a:extLst>
          </a:blip>
          <a:srcRect l="27097" t="19923" r="28194" b="17456"/>
          <a:stretch/>
        </p:blipFill>
        <p:spPr>
          <a:xfrm>
            <a:off x="6371477" y="3607973"/>
            <a:ext cx="789658" cy="737345"/>
          </a:xfrm>
          <a:prstGeom prst="rect">
            <a:avLst/>
          </a:prstGeom>
        </p:spPr>
      </p:pic>
    </p:spTree>
    <p:extLst>
      <p:ext uri="{BB962C8B-B14F-4D97-AF65-F5344CB8AC3E}">
        <p14:creationId xmlns:p14="http://schemas.microsoft.com/office/powerpoint/2010/main" val="18572995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智慧教室</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en-US" altLang="zh-CN" sz="2400"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教室人脸点名</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cxnSp>
        <p:nvCxnSpPr>
          <p:cNvPr id="59" name="直接连接符 58"/>
          <p:cNvCxnSpPr>
            <a:stCxn id="86" idx="3"/>
            <a:endCxn id="85" idx="1"/>
          </p:cNvCxnSpPr>
          <p:nvPr/>
        </p:nvCxnSpPr>
        <p:spPr>
          <a:xfrm flipV="1">
            <a:off x="7328514" y="3270944"/>
            <a:ext cx="2221956" cy="0"/>
          </a:xfrm>
          <a:prstGeom prst="line">
            <a:avLst/>
          </a:prstGeom>
          <a:ln>
            <a:solidFill>
              <a:schemeClr val="bg1"/>
            </a:solidFill>
            <a:prstDash val="dash"/>
            <a:tailEnd type="stealth"/>
          </a:ln>
        </p:spPr>
        <p:style>
          <a:lnRef idx="1">
            <a:schemeClr val="accent1"/>
          </a:lnRef>
          <a:fillRef idx="0">
            <a:schemeClr val="accent1"/>
          </a:fillRef>
          <a:effectRef idx="0">
            <a:schemeClr val="accent1"/>
          </a:effectRef>
          <a:fontRef idx="minor">
            <a:schemeClr val="tx1"/>
          </a:fontRef>
        </p:style>
      </p:cxnSp>
      <p:sp>
        <p:nvSpPr>
          <p:cNvPr id="60" name="矩形 59">
            <a:extLst>
              <a:ext uri="{FF2B5EF4-FFF2-40B4-BE49-F238E27FC236}">
                <a16:creationId xmlns:a16="http://schemas.microsoft.com/office/drawing/2014/main" id="{AE2FBC07-63A1-49F7-B5DB-CDA9A81C3C90}"/>
              </a:ext>
            </a:extLst>
          </p:cNvPr>
          <p:cNvSpPr/>
          <p:nvPr/>
        </p:nvSpPr>
        <p:spPr>
          <a:xfrm>
            <a:off x="508143" y="3101946"/>
            <a:ext cx="3917877" cy="1039517"/>
          </a:xfrm>
          <a:prstGeom prst="rect">
            <a:avLst/>
          </a:prstGeom>
          <a:noFill/>
        </p:spPr>
        <p:txBody>
          <a:bodyPr wrap="square" lIns="68580" tIns="34291" rIns="68580" bIns="34291" rtlCol="0">
            <a:spAutoFit/>
          </a:bodyPr>
          <a:lstStyle/>
          <a:p>
            <a:pPr defTabSz="1219110">
              <a:buClr>
                <a:srgbClr val="C00000"/>
              </a:buClr>
            </a:pPr>
            <a:r>
              <a:rPr lang="zh-CN" altLang="en-US" sz="1051" dirty="0">
                <a:solidFill>
                  <a:prstClr val="black">
                    <a:lumMod val="50000"/>
                    <a:lumOff val="50000"/>
                  </a:prstClr>
                </a:solidFill>
                <a:latin typeface="微软雅黑" panose="020B0503020204020204" pitchFamily="34" charset="-122"/>
                <a:ea typeface="微软雅黑" panose="020B0503020204020204" pitchFamily="34" charset="-122"/>
              </a:rPr>
              <a:t>      </a:t>
            </a:r>
            <a:r>
              <a:rPr lang="zh-CN" altLang="en-US" sz="1051" dirty="0">
                <a:solidFill>
                  <a:prstClr val="white"/>
                </a:solidFill>
                <a:latin typeface="微软雅黑" panose="020B0503020204020204" pitchFamily="34" charset="-122"/>
                <a:ea typeface="微软雅黑" panose="020B0503020204020204" pitchFamily="34" charset="-122"/>
              </a:rPr>
              <a:t>每个学校都面临上课点名问题，传统的点名无法解决代喊到、效率低等现象，而刷卡签到无法避免代签的现象。</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1219110">
              <a:buClr>
                <a:srgbClr val="C00000"/>
              </a:buClr>
            </a:pPr>
            <a:r>
              <a:rPr lang="zh-CN" altLang="en-US" sz="1051" dirty="0">
                <a:solidFill>
                  <a:prstClr val="white"/>
                </a:solidFill>
                <a:latin typeface="微软雅黑" panose="020B0503020204020204" pitchFamily="34" charset="-122"/>
                <a:ea typeface="微软雅黑" panose="020B0503020204020204" pitchFamily="34" charset="-122"/>
              </a:rPr>
              <a:t>       大华以</a:t>
            </a:r>
            <a:r>
              <a:rPr lang="en-US" altLang="zh-CN" sz="1051" dirty="0">
                <a:solidFill>
                  <a:prstClr val="white"/>
                </a:solidFill>
                <a:latin typeface="微软雅黑" panose="020B0503020204020204" pitchFamily="34" charset="-122"/>
                <a:ea typeface="微软雅黑" panose="020B0503020204020204" pitchFamily="34" charset="-122"/>
              </a:rPr>
              <a:t>AI</a:t>
            </a:r>
            <a:r>
              <a:rPr lang="zh-CN" altLang="en-US" sz="1051" dirty="0">
                <a:solidFill>
                  <a:prstClr val="white"/>
                </a:solidFill>
                <a:latin typeface="微软雅黑" panose="020B0503020204020204" pitchFamily="34" charset="-122"/>
                <a:ea typeface="微软雅黑" panose="020B0503020204020204" pitchFamily="34" charset="-122"/>
              </a:rPr>
              <a:t>技术为核心的人脸点名方案正好解决了两大难题。通过设定时间段，对教室内学生人脸进行巡航扫描，通过后端人脸比对，形成学生上课考勤记录，对迟到、旷课的学生考勤会自动推送至班主任微信端进行处理，可有效杜绝校园逃课现象。</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61" name="矩形 60">
            <a:extLst>
              <a:ext uri="{FF2B5EF4-FFF2-40B4-BE49-F238E27FC236}">
                <a16:creationId xmlns:a16="http://schemas.microsoft.com/office/drawing/2014/main" id="{38D61DD6-D5B9-4576-84C8-7251F083E47D}"/>
              </a:ext>
            </a:extLst>
          </p:cNvPr>
          <p:cNvSpPr/>
          <p:nvPr/>
        </p:nvSpPr>
        <p:spPr>
          <a:xfrm>
            <a:off x="535296" y="4595598"/>
            <a:ext cx="3814201" cy="1766448"/>
          </a:xfrm>
          <a:prstGeom prst="rect">
            <a:avLst/>
          </a:prstGeom>
          <a:noFill/>
          <a:ln w="3175">
            <a:solidFill>
              <a:schemeClr val="bg1"/>
            </a:solidFill>
            <a:prstDash val="dash"/>
          </a:ln>
        </p:spPr>
        <p:txBody>
          <a:bodyPr wrap="square" lIns="68580" tIns="34291" rIns="68580" bIns="34291" rtlCol="0">
            <a:spAutoFit/>
          </a:bodyPr>
          <a:lstStyle/>
          <a:p>
            <a:pPr marL="285744" indent="-285744" defTabSz="1219110">
              <a:lnSpc>
                <a:spcPct val="150000"/>
              </a:lnSpc>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自动点名</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通过摄像头自动对学生进行人脸识别比对，</a:t>
            </a:r>
            <a:r>
              <a:rPr lang="zh-Hans" altLang="en-US" sz="1051" dirty="0">
                <a:solidFill>
                  <a:prstClr val="white"/>
                </a:solidFill>
                <a:latin typeface="微软雅黑" panose="020B0503020204020204" pitchFamily="34" charset="-122"/>
                <a:ea typeface="微软雅黑" panose="020B0503020204020204" pitchFamily="34" charset="-122"/>
              </a:rPr>
              <a:t>省时</a:t>
            </a:r>
            <a:r>
              <a:rPr lang="zh-Hans" altLang="en-US" sz="1051" dirty="0" smtClean="0">
                <a:solidFill>
                  <a:prstClr val="white"/>
                </a:solidFill>
                <a:latin typeface="微软雅黑" panose="020B0503020204020204" pitchFamily="34" charset="-122"/>
                <a:ea typeface="微软雅黑" panose="020B0503020204020204" pitchFamily="34" charset="-122"/>
              </a:rPr>
              <a:t>省力</a:t>
            </a:r>
            <a:endParaRPr lang="en-US" altLang="zh-Hans" sz="1051" dirty="0" smtClean="0">
              <a:solidFill>
                <a:prstClr val="white"/>
              </a:solidFill>
              <a:latin typeface="微软雅黑" panose="020B0503020204020204" pitchFamily="34" charset="-122"/>
              <a:ea typeface="微软雅黑" panose="020B0503020204020204" pitchFamily="34" charset="-122"/>
            </a:endParaRPr>
          </a:p>
          <a:p>
            <a:pPr marL="285744" indent="-285744" defTabSz="1219110">
              <a:lnSpc>
                <a:spcPct val="150000"/>
              </a:lnSpc>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降低代喊到现象</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规避代喊道、代签到等现象，同时支持人工纠正确认</a:t>
            </a:r>
            <a:endParaRPr lang="en-US" altLang="zh-CN" sz="1051" dirty="0">
              <a:solidFill>
                <a:prstClr val="white"/>
              </a:solidFill>
              <a:latin typeface="微软雅黑" panose="020B0503020204020204" pitchFamily="34" charset="-122"/>
              <a:ea typeface="微软雅黑" panose="020B0503020204020204" pitchFamily="34" charset="-122"/>
            </a:endParaRPr>
          </a:p>
          <a:p>
            <a:pPr marL="285744" indent="-285744" defTabSz="1219110">
              <a:lnSpc>
                <a:spcPct val="150000"/>
              </a:lnSpc>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出勤统计</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支持对出勤数据统计、查询，支持图形化报表</a:t>
            </a:r>
            <a:r>
              <a:rPr lang="zh-CN" altLang="en-US" sz="1051" dirty="0" smtClean="0">
                <a:solidFill>
                  <a:prstClr val="white"/>
                </a:solidFill>
                <a:latin typeface="微软雅黑" panose="020B0503020204020204" pitchFamily="34" charset="-122"/>
                <a:ea typeface="微软雅黑" panose="020B0503020204020204" pitchFamily="34" charset="-122"/>
              </a:rPr>
              <a:t>展示</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64" name="矩形 63"/>
          <p:cNvSpPr/>
          <p:nvPr/>
        </p:nvSpPr>
        <p:spPr>
          <a:xfrm>
            <a:off x="5172046" y="1637982"/>
            <a:ext cx="313439" cy="830997"/>
          </a:xfrm>
          <a:prstGeom prst="rect">
            <a:avLst/>
          </a:prstGeom>
        </p:spPr>
        <p:txBody>
          <a:bodyPr wrap="square">
            <a:spAutoFit/>
          </a:bodyPr>
          <a:lstStyle/>
          <a:p>
            <a:pPr defTabSz="914273"/>
            <a:r>
              <a:rPr lang="zh-CN" altLang="en-US" sz="1200" b="1" dirty="0">
                <a:solidFill>
                  <a:prstClr val="white"/>
                </a:solidFill>
                <a:latin typeface="微软雅黑" panose="020B0503020204020204" pitchFamily="34" charset="-122"/>
                <a:ea typeface="微软雅黑" panose="020B0503020204020204" pitchFamily="34" charset="-122"/>
              </a:rPr>
              <a:t>课表系统</a:t>
            </a:r>
            <a:endParaRPr lang="en-US" altLang="zh-CN" sz="1200" b="1" dirty="0">
              <a:solidFill>
                <a:prstClr val="white"/>
              </a:solidFill>
              <a:latin typeface="微软雅黑" panose="020B0503020204020204" pitchFamily="34" charset="-122"/>
              <a:ea typeface="微软雅黑" panose="020B0503020204020204" pitchFamily="34" charset="-122"/>
            </a:endParaRPr>
          </a:p>
        </p:txBody>
      </p:sp>
      <p:sp>
        <p:nvSpPr>
          <p:cNvPr id="65" name="矩形 64"/>
          <p:cNvSpPr/>
          <p:nvPr/>
        </p:nvSpPr>
        <p:spPr>
          <a:xfrm>
            <a:off x="6910409" y="6133814"/>
            <a:ext cx="1634993" cy="276999"/>
          </a:xfrm>
          <a:prstGeom prst="rect">
            <a:avLst/>
          </a:prstGeom>
        </p:spPr>
        <p:txBody>
          <a:bodyPr wrap="square">
            <a:spAutoFit/>
          </a:bodyPr>
          <a:lstStyle/>
          <a:p>
            <a:pPr defTabSz="914273"/>
            <a:r>
              <a:rPr lang="zh-CN" altLang="en-US" sz="1200" dirty="0">
                <a:solidFill>
                  <a:prstClr val="white"/>
                </a:solidFill>
                <a:latin typeface="微软雅黑" panose="020B0503020204020204" pitchFamily="34" charset="-122"/>
                <a:ea typeface="微软雅黑" panose="020B0503020204020204" pitchFamily="34" charset="-122"/>
              </a:rPr>
              <a:t>信息终端</a:t>
            </a:r>
          </a:p>
        </p:txBody>
      </p:sp>
      <p:pic>
        <p:nvPicPr>
          <p:cNvPr id="66" name="图片 6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724258" y="5163740"/>
            <a:ext cx="1332785" cy="900009"/>
          </a:xfrm>
          <a:prstGeom prst="rect">
            <a:avLst/>
          </a:prstGeom>
          <a:noFill/>
          <a:ln>
            <a:prstDash val="dash"/>
          </a:ln>
        </p:spPr>
      </p:pic>
      <p:sp>
        <p:nvSpPr>
          <p:cNvPr id="67" name="矩形 66"/>
          <p:cNvSpPr/>
          <p:nvPr/>
        </p:nvSpPr>
        <p:spPr>
          <a:xfrm>
            <a:off x="9112653" y="6175265"/>
            <a:ext cx="1261884" cy="276999"/>
          </a:xfrm>
          <a:prstGeom prst="rect">
            <a:avLst/>
          </a:prstGeom>
        </p:spPr>
        <p:txBody>
          <a:bodyPr wrap="none">
            <a:spAutoFit/>
          </a:bodyPr>
          <a:lstStyle/>
          <a:p>
            <a:pPr defTabSz="914273"/>
            <a:r>
              <a:rPr lang="zh-CN" altLang="en-US" sz="1200" dirty="0">
                <a:solidFill>
                  <a:prstClr val="white"/>
                </a:solidFill>
                <a:latin typeface="微软雅黑" panose="020B0503020204020204" pitchFamily="34" charset="-122"/>
                <a:ea typeface="微软雅黑" panose="020B0503020204020204" pitchFamily="34" charset="-122"/>
              </a:rPr>
              <a:t>教育大数据系统</a:t>
            </a:r>
          </a:p>
        </p:txBody>
      </p:sp>
      <p:pic>
        <p:nvPicPr>
          <p:cNvPr id="68" name="图片 6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399561" y="1548527"/>
            <a:ext cx="1958413" cy="1023967"/>
          </a:xfrm>
          <a:prstGeom prst="rect">
            <a:avLst/>
          </a:prstGeom>
          <a:ln>
            <a:solidFill>
              <a:schemeClr val="accent1"/>
            </a:solidFill>
          </a:ln>
        </p:spPr>
      </p:pic>
      <p:pic>
        <p:nvPicPr>
          <p:cNvPr id="69" name="Picture 2" descr="https://timgsa.baidu.com/timg?image&amp;quality=80&amp;size=b9999_10000&amp;sec=1533552776871&amp;di=6c32f4543b11bcf57f579b044eec648c&amp;imgtype=0&amp;src=http%3A%2F%2Fimgsrc.baidu.com%2Fimgad%2Fpic%2Fitem%2Fc995d143ad4bd11303a7f02751afa40f4bfb05b8.jpg"/>
          <p:cNvPicPr>
            <a:picLocks noChangeArrowheads="1"/>
          </p:cNvPicPr>
          <p:nvPr/>
        </p:nvPicPr>
        <p:blipFill rotWithShape="1">
          <a:blip r:embed="rId9" cstate="print">
            <a:extLst>
              <a:ext uri="{28A0092B-C50C-407E-A947-70E740481C1C}">
                <a14:useLocalDpi xmlns:a14="http://schemas.microsoft.com/office/drawing/2010/main" val="0"/>
              </a:ext>
            </a:extLst>
          </a:blip>
          <a:srcRect/>
          <a:stretch/>
        </p:blipFill>
        <p:spPr bwMode="auto">
          <a:xfrm>
            <a:off x="569498" y="1277959"/>
            <a:ext cx="3780000" cy="1800000"/>
          </a:xfrm>
          <a:prstGeom prst="rect">
            <a:avLst/>
          </a:prstGeom>
          <a:effectLst/>
          <a:extLst>
            <a:ext uri="{909E8E84-426E-40DD-AFC4-6F175D3DCCD1}">
              <a14:hiddenFill xmlns:a14="http://schemas.microsoft.com/office/drawing/2010/main">
                <a:solidFill>
                  <a:srgbClr val="FFFFFF"/>
                </a:solidFill>
              </a14:hiddenFill>
            </a:ext>
          </a:extLst>
        </p:spPr>
      </p:pic>
      <p:pic>
        <p:nvPicPr>
          <p:cNvPr id="70" name="Picture 2" descr="https://timgsa.baidu.com/timg?image&amp;quality=80&amp;size=b9999_10000&amp;sec=1526292977505&amp;di=116863b5e64b83ed08184d9843453a4b&amp;imgtype=0&amp;src=http%3A%2F%2Fs3.sinaimg.cn%2Fbmiddle%2F5f1fec84g668771839022"/>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433422" y="4196676"/>
            <a:ext cx="841233" cy="612459"/>
          </a:xfrm>
          <a:prstGeom prst="rect">
            <a:avLst/>
          </a:prstGeom>
          <a:effectLst>
            <a:softEdge rad="31750"/>
          </a:effectLst>
          <a:extLst>
            <a:ext uri="{909E8E84-426E-40DD-AFC4-6F175D3DCCD1}">
              <a14:hiddenFill xmlns:a14="http://schemas.microsoft.com/office/drawing/2010/main">
                <a:solidFill>
                  <a:srgbClr val="FFFFFF"/>
                </a:solidFill>
              </a14:hiddenFill>
            </a:ext>
          </a:extLst>
        </p:spPr>
      </p:pic>
      <p:pic>
        <p:nvPicPr>
          <p:cNvPr id="71" name="Picture 6" descr="https://timgsa.baidu.com/timg?image&amp;quality=80&amp;size=b9999_10000&amp;sec=1526887748&amp;di=d4cded040296574f688401ca2dbdc7dd&amp;imgtype=jpg&amp;er=1&amp;src=http%3A%2F%2Fs6.sinaimg.cn%2Fmiddle%2F93f544dfhb34eeed76155%26amp%3B690"/>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8040395" y="4211489"/>
            <a:ext cx="818767" cy="617904"/>
          </a:xfrm>
          <a:prstGeom prst="rect">
            <a:avLst/>
          </a:prstGeom>
          <a:effectLst>
            <a:softEdge rad="31750"/>
          </a:effectLst>
          <a:extLst>
            <a:ext uri="{909E8E84-426E-40DD-AFC4-6F175D3DCCD1}">
              <a14:hiddenFill xmlns:a14="http://schemas.microsoft.com/office/drawing/2010/main">
                <a:solidFill>
                  <a:srgbClr val="FFFFFF"/>
                </a:solidFill>
              </a14:hiddenFill>
            </a:ext>
          </a:extLst>
        </p:spPr>
      </p:pic>
      <p:pic>
        <p:nvPicPr>
          <p:cNvPr id="72" name="Picture 8" descr="https://timgsa.baidu.com/timg?image&amp;quality=80&amp;size=b9999_10000&amp;sec=1526293073616&amp;di=9101b1d8af5a23025f4585af732721f3&amp;imgtype=0&amp;src=http%3A%2F%2Fs8.sinaimg.cn%2Fmw690%2F003cDFPIzy6ZLwGyvr1d7%26690"/>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9662465" y="4211833"/>
            <a:ext cx="879304" cy="644983"/>
          </a:xfrm>
          <a:prstGeom prst="rect">
            <a:avLst/>
          </a:prstGeom>
          <a:effectLst>
            <a:softEdge rad="31750"/>
          </a:effectLst>
          <a:extLst>
            <a:ext uri="{909E8E84-426E-40DD-AFC4-6F175D3DCCD1}">
              <a14:hiddenFill xmlns:a14="http://schemas.microsoft.com/office/drawing/2010/main">
                <a:solidFill>
                  <a:srgbClr val="FFFFFF"/>
                </a:solidFill>
              </a14:hiddenFill>
            </a:ext>
          </a:extLst>
        </p:spPr>
      </p:pic>
      <p:cxnSp>
        <p:nvCxnSpPr>
          <p:cNvPr id="74" name="直接连接符 73"/>
          <p:cNvCxnSpPr/>
          <p:nvPr/>
        </p:nvCxnSpPr>
        <p:spPr>
          <a:xfrm flipV="1">
            <a:off x="6817950" y="3947823"/>
            <a:ext cx="3278512"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6817950" y="3946636"/>
            <a:ext cx="0" cy="25200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76" name="直接连接符 75"/>
          <p:cNvCxnSpPr/>
          <p:nvPr/>
        </p:nvCxnSpPr>
        <p:spPr>
          <a:xfrm>
            <a:off x="8416504" y="3953997"/>
            <a:ext cx="0" cy="25200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77" name="直接连接符 76"/>
          <p:cNvCxnSpPr/>
          <p:nvPr/>
        </p:nvCxnSpPr>
        <p:spPr>
          <a:xfrm>
            <a:off x="10092389" y="3946636"/>
            <a:ext cx="0" cy="25200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78" name="矩形 77"/>
          <p:cNvSpPr/>
          <p:nvPr/>
        </p:nvSpPr>
        <p:spPr>
          <a:xfrm>
            <a:off x="5192731" y="3227207"/>
            <a:ext cx="313439" cy="1200329"/>
          </a:xfrm>
          <a:prstGeom prst="rect">
            <a:avLst/>
          </a:prstGeom>
        </p:spPr>
        <p:txBody>
          <a:bodyPr wrap="square">
            <a:spAutoFit/>
          </a:bodyPr>
          <a:lstStyle/>
          <a:p>
            <a:pPr defTabSz="914273"/>
            <a:r>
              <a:rPr lang="zh-CN" altLang="en-US" sz="1200" b="1" dirty="0">
                <a:solidFill>
                  <a:prstClr val="white"/>
                </a:solidFill>
                <a:latin typeface="微软雅黑" panose="020B0503020204020204" pitchFamily="34" charset="-122"/>
                <a:ea typeface="微软雅黑" panose="020B0503020204020204" pitchFamily="34" charset="-122"/>
              </a:rPr>
              <a:t>人脸点名系统</a:t>
            </a:r>
            <a:endParaRPr lang="en-US" altLang="zh-CN" sz="1200" b="1" dirty="0">
              <a:solidFill>
                <a:prstClr val="white"/>
              </a:solidFill>
              <a:latin typeface="微软雅黑" panose="020B0503020204020204" pitchFamily="34" charset="-122"/>
              <a:ea typeface="微软雅黑" panose="020B0503020204020204" pitchFamily="34" charset="-122"/>
            </a:endParaRPr>
          </a:p>
        </p:txBody>
      </p:sp>
      <p:pic>
        <p:nvPicPr>
          <p:cNvPr id="79" name="图片 78"/>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262334" y="5111301"/>
            <a:ext cx="911008" cy="1053403"/>
          </a:xfrm>
          <a:prstGeom prst="rect">
            <a:avLst/>
          </a:prstGeom>
        </p:spPr>
      </p:pic>
      <p:sp>
        <p:nvSpPr>
          <p:cNvPr id="80" name="矩形 79"/>
          <p:cNvSpPr/>
          <p:nvPr/>
        </p:nvSpPr>
        <p:spPr>
          <a:xfrm>
            <a:off x="5197343" y="5403438"/>
            <a:ext cx="313439" cy="830997"/>
          </a:xfrm>
          <a:prstGeom prst="rect">
            <a:avLst/>
          </a:prstGeom>
        </p:spPr>
        <p:txBody>
          <a:bodyPr wrap="square">
            <a:spAutoFit/>
          </a:bodyPr>
          <a:lstStyle/>
          <a:p>
            <a:pPr defTabSz="914273"/>
            <a:r>
              <a:rPr lang="zh-CN" altLang="en-US" sz="1200" b="1" dirty="0">
                <a:solidFill>
                  <a:prstClr val="white"/>
                </a:solidFill>
                <a:latin typeface="微软雅黑" panose="020B0503020204020204" pitchFamily="34" charset="-122"/>
                <a:ea typeface="微软雅黑" panose="020B0503020204020204" pitchFamily="34" charset="-122"/>
              </a:rPr>
              <a:t>终端展示</a:t>
            </a:r>
            <a:endParaRPr lang="en-US" altLang="zh-CN" sz="1200" b="1" dirty="0">
              <a:solidFill>
                <a:prstClr val="white"/>
              </a:solidFill>
              <a:latin typeface="微软雅黑" panose="020B0503020204020204" pitchFamily="34" charset="-122"/>
              <a:ea typeface="微软雅黑" panose="020B0503020204020204" pitchFamily="34" charset="-122"/>
            </a:endParaRPr>
          </a:p>
        </p:txBody>
      </p:sp>
      <p:sp>
        <p:nvSpPr>
          <p:cNvPr id="81" name="矩形 80"/>
          <p:cNvSpPr/>
          <p:nvPr/>
        </p:nvSpPr>
        <p:spPr>
          <a:xfrm>
            <a:off x="5616668" y="1423368"/>
            <a:ext cx="5613810" cy="1252483"/>
          </a:xfrm>
          <a:prstGeom prst="rect">
            <a:avLst/>
          </a:prstGeom>
          <a:noFill/>
          <a:ln w="3175">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351">
              <a:solidFill>
                <a:prstClr val="white"/>
              </a:solidFill>
              <a:latin typeface="Calibri" panose="020F0502020204030204"/>
              <a:ea typeface="等线" panose="02010600030101010101" pitchFamily="2" charset="-122"/>
            </a:endParaRPr>
          </a:p>
        </p:txBody>
      </p:sp>
      <p:sp>
        <p:nvSpPr>
          <p:cNvPr id="82" name="矩形 81"/>
          <p:cNvSpPr/>
          <p:nvPr/>
        </p:nvSpPr>
        <p:spPr>
          <a:xfrm>
            <a:off x="5616666" y="2735599"/>
            <a:ext cx="5613811" cy="2214323"/>
          </a:xfrm>
          <a:prstGeom prst="rect">
            <a:avLst/>
          </a:prstGeom>
          <a:noFill/>
          <a:ln w="3175">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351">
              <a:solidFill>
                <a:prstClr val="white"/>
              </a:solidFill>
              <a:latin typeface="Calibri" panose="020F0502020204030204"/>
              <a:ea typeface="等线" panose="02010600030101010101" pitchFamily="2" charset="-122"/>
            </a:endParaRPr>
          </a:p>
        </p:txBody>
      </p:sp>
      <p:sp>
        <p:nvSpPr>
          <p:cNvPr id="83" name="矩形 82"/>
          <p:cNvSpPr/>
          <p:nvPr/>
        </p:nvSpPr>
        <p:spPr>
          <a:xfrm>
            <a:off x="5616667" y="5003001"/>
            <a:ext cx="5613810" cy="1508655"/>
          </a:xfrm>
          <a:prstGeom prst="rect">
            <a:avLst/>
          </a:prstGeom>
          <a:noFill/>
          <a:ln w="3175">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1351">
              <a:solidFill>
                <a:prstClr val="white"/>
              </a:solidFill>
              <a:latin typeface="Calibri" panose="020F0502020204030204"/>
              <a:ea typeface="等线" panose="02010600030101010101" pitchFamily="2" charset="-122"/>
            </a:endParaRPr>
          </a:p>
        </p:txBody>
      </p:sp>
      <p:pic>
        <p:nvPicPr>
          <p:cNvPr id="84" name="Picture 3"/>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8057812" y="2973828"/>
            <a:ext cx="775908" cy="654227"/>
          </a:xfrm>
          <a:prstGeom prst="rect">
            <a:avLst/>
          </a:prstGeom>
          <a:noFill/>
          <a:ln w="9525">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5" name="图片 84"/>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9550469" y="2939860"/>
            <a:ext cx="772368" cy="662169"/>
          </a:xfrm>
          <a:prstGeom prst="rect">
            <a:avLst/>
          </a:prstGeom>
          <a:ln>
            <a:solidFill>
              <a:schemeClr val="accent1"/>
            </a:solidFill>
          </a:ln>
        </p:spPr>
      </p:pic>
      <p:pic>
        <p:nvPicPr>
          <p:cNvPr id="86" name="Video_2018-07-18_152902.wmv_20180723_112005">
            <a:hlinkClick r:id="" action="ppaction://media"/>
          </p:cNvPr>
          <p:cNvPicPr>
            <a:picLocks noChangeAspect="1"/>
          </p:cNvPicPr>
          <p:nvPr>
            <a:videoFile r:link="rId2"/>
          </p:nvPr>
        </p:nvPicPr>
        <p:blipFill>
          <a:blip r:embed="rId16"/>
          <a:stretch>
            <a:fillRect/>
          </a:stretch>
        </p:blipFill>
        <p:spPr>
          <a:xfrm>
            <a:off x="6619107" y="2943331"/>
            <a:ext cx="709407" cy="668076"/>
          </a:xfrm>
          <a:prstGeom prst="rect">
            <a:avLst/>
          </a:prstGeom>
          <a:ln>
            <a:solidFill>
              <a:schemeClr val="accent1"/>
            </a:solidFill>
          </a:ln>
        </p:spPr>
      </p:pic>
      <p:cxnSp>
        <p:nvCxnSpPr>
          <p:cNvPr id="87" name="直接连接符 86"/>
          <p:cNvCxnSpPr/>
          <p:nvPr/>
        </p:nvCxnSpPr>
        <p:spPr>
          <a:xfrm flipH="1" flipV="1">
            <a:off x="7180974" y="3657697"/>
            <a:ext cx="0" cy="306923"/>
          </a:xfrm>
          <a:prstGeom prst="line">
            <a:avLst/>
          </a:prstGeom>
          <a:ln>
            <a:solidFill>
              <a:schemeClr val="bg1"/>
            </a:solidFill>
            <a:prstDash val="dash"/>
            <a:tailEnd type="stealth"/>
          </a:ln>
        </p:spPr>
        <p:style>
          <a:lnRef idx="1">
            <a:schemeClr val="accent1"/>
          </a:lnRef>
          <a:fillRef idx="0">
            <a:schemeClr val="accent1"/>
          </a:fillRef>
          <a:effectRef idx="0">
            <a:schemeClr val="accent1"/>
          </a:effectRef>
          <a:fontRef idx="minor">
            <a:schemeClr val="tx1"/>
          </a:fontRef>
        </p:style>
      </p:cxnSp>
      <p:sp>
        <p:nvSpPr>
          <p:cNvPr id="88" name="矩形 87"/>
          <p:cNvSpPr/>
          <p:nvPr/>
        </p:nvSpPr>
        <p:spPr>
          <a:xfrm>
            <a:off x="7133492" y="3650699"/>
            <a:ext cx="906903" cy="254044"/>
          </a:xfrm>
          <a:prstGeom prst="rect">
            <a:avLst/>
          </a:prstGeom>
        </p:spPr>
        <p:txBody>
          <a:bodyPr wrap="square">
            <a:spAutoFit/>
          </a:bodyPr>
          <a:lstStyle/>
          <a:p>
            <a:pPr defTabSz="914273"/>
            <a:r>
              <a:rPr lang="zh-CN" altLang="en-US" sz="1051" dirty="0">
                <a:solidFill>
                  <a:prstClr val="white"/>
                </a:solidFill>
                <a:latin typeface="微软雅黑" panose="020B0503020204020204" pitchFamily="34" charset="-122"/>
                <a:ea typeface="微软雅黑" panose="020B0503020204020204" pitchFamily="34" charset="-122"/>
              </a:rPr>
              <a:t>人脸识别</a:t>
            </a:r>
          </a:p>
        </p:txBody>
      </p:sp>
      <p:sp>
        <p:nvSpPr>
          <p:cNvPr id="89" name="矩形 88"/>
          <p:cNvSpPr/>
          <p:nvPr/>
        </p:nvSpPr>
        <p:spPr>
          <a:xfrm>
            <a:off x="7330489" y="3313499"/>
            <a:ext cx="1634993" cy="254044"/>
          </a:xfrm>
          <a:prstGeom prst="rect">
            <a:avLst/>
          </a:prstGeom>
        </p:spPr>
        <p:txBody>
          <a:bodyPr wrap="square">
            <a:spAutoFit/>
          </a:bodyPr>
          <a:lstStyle/>
          <a:p>
            <a:pPr defTabSz="914273"/>
            <a:r>
              <a:rPr lang="zh-CN" altLang="en-US" sz="1051" dirty="0">
                <a:solidFill>
                  <a:prstClr val="white"/>
                </a:solidFill>
                <a:latin typeface="微软雅黑" panose="020B0503020204020204" pitchFamily="34" charset="-122"/>
                <a:ea typeface="微软雅黑" panose="020B0503020204020204" pitchFamily="34" charset="-122"/>
              </a:rPr>
              <a:t>点名展示</a:t>
            </a:r>
          </a:p>
        </p:txBody>
      </p:sp>
      <p:sp>
        <p:nvSpPr>
          <p:cNvPr id="90" name="矩形 89"/>
          <p:cNvSpPr/>
          <p:nvPr/>
        </p:nvSpPr>
        <p:spPr>
          <a:xfrm>
            <a:off x="8816991" y="3303996"/>
            <a:ext cx="1634993" cy="254044"/>
          </a:xfrm>
          <a:prstGeom prst="rect">
            <a:avLst/>
          </a:prstGeom>
        </p:spPr>
        <p:txBody>
          <a:bodyPr wrap="square">
            <a:spAutoFit/>
          </a:bodyPr>
          <a:lstStyle/>
          <a:p>
            <a:pPr defTabSz="914273"/>
            <a:r>
              <a:rPr lang="zh-CN" altLang="en-US" sz="1051" dirty="0">
                <a:solidFill>
                  <a:prstClr val="white"/>
                </a:solidFill>
                <a:latin typeface="微软雅黑" panose="020B0503020204020204" pitchFamily="34" charset="-122"/>
                <a:ea typeface="微软雅黑" panose="020B0503020204020204" pitchFamily="34" charset="-122"/>
              </a:rPr>
              <a:t>报表统计</a:t>
            </a:r>
          </a:p>
        </p:txBody>
      </p:sp>
      <p:pic>
        <p:nvPicPr>
          <p:cNvPr id="95" name="教室点名-湖州师范">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17"/>
          <a:stretch>
            <a:fillRect/>
          </a:stretch>
        </p:blipFill>
        <p:spPr>
          <a:xfrm>
            <a:off x="8057043" y="2950340"/>
            <a:ext cx="846804" cy="585499"/>
          </a:xfrm>
          <a:prstGeom prst="rect">
            <a:avLst/>
          </a:prstGeom>
        </p:spPr>
      </p:pic>
      <p:cxnSp>
        <p:nvCxnSpPr>
          <p:cNvPr id="96" name="直接连接符 95"/>
          <p:cNvCxnSpPr/>
          <p:nvPr/>
        </p:nvCxnSpPr>
        <p:spPr>
          <a:xfrm flipH="1">
            <a:off x="778270" y="4548633"/>
            <a:ext cx="3571228"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97" name="Freeform 6"/>
          <p:cNvSpPr>
            <a:spLocks/>
          </p:cNvSpPr>
          <p:nvPr/>
        </p:nvSpPr>
        <p:spPr bwMode="auto">
          <a:xfrm>
            <a:off x="545395" y="4205997"/>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sp>
        <p:nvSpPr>
          <p:cNvPr id="2" name="圆角矩形 1"/>
          <p:cNvSpPr/>
          <p:nvPr/>
        </p:nvSpPr>
        <p:spPr>
          <a:xfrm>
            <a:off x="4986306" y="1306192"/>
            <a:ext cx="6618523" cy="5376597"/>
          </a:xfrm>
          <a:prstGeom prst="roundRect">
            <a:avLst>
              <a:gd name="adj" fmla="val 4414"/>
            </a:avLst>
          </a:prstGeom>
          <a:noFill/>
          <a:ln>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400">
              <a:solidFill>
                <a:prstClr val="white"/>
              </a:solidFill>
              <a:latin typeface="Calibri" panose="020F0502020204030204"/>
              <a:ea typeface="等线" panose="02010600030101010101" pitchFamily="2" charset="-122"/>
            </a:endParaRPr>
          </a:p>
        </p:txBody>
      </p:sp>
      <p:pic>
        <p:nvPicPr>
          <p:cNvPr id="7" name="图片 6"/>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035308" y="4040399"/>
            <a:ext cx="548384" cy="451757"/>
          </a:xfrm>
          <a:prstGeom prst="rect">
            <a:avLst/>
          </a:prstGeom>
        </p:spPr>
      </p:pic>
      <p:pic>
        <p:nvPicPr>
          <p:cNvPr id="73" name="图片 72"/>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8558345" y="4040399"/>
            <a:ext cx="548384" cy="451757"/>
          </a:xfrm>
          <a:prstGeom prst="rect">
            <a:avLst/>
          </a:prstGeom>
        </p:spPr>
      </p:pic>
      <p:pic>
        <p:nvPicPr>
          <p:cNvPr id="91" name="图片 90"/>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10133074" y="4040399"/>
            <a:ext cx="548384" cy="451757"/>
          </a:xfrm>
          <a:prstGeom prst="rect">
            <a:avLst/>
          </a:prstGeom>
        </p:spPr>
      </p:pic>
    </p:spTree>
    <p:extLst>
      <p:ext uri="{BB962C8B-B14F-4D97-AF65-F5344CB8AC3E}">
        <p14:creationId xmlns:p14="http://schemas.microsoft.com/office/powerpoint/2010/main" val="26276763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24" fill="hold"/>
                                        <p:tgtEl>
                                          <p:spTgt spid="95"/>
                                        </p:tgtEl>
                                      </p:cBhvr>
                                    </p:cmd>
                                  </p:childTnLst>
                                </p:cTn>
                              </p:par>
                            </p:childTnLst>
                          </p:cTn>
                        </p:par>
                      </p:childTnLst>
                    </p:cTn>
                  </p:par>
                </p:childTnLst>
              </p:cTn>
              <p:prevCondLst>
                <p:cond evt="onPrev" delay="0">
                  <p:tgtEl>
                    <p:sldTgt/>
                  </p:tgtEl>
                </p:cond>
              </p:prevCondLst>
              <p:nextCondLst>
                <p:cond evt="onNext" delay="0">
                  <p:tgtEl>
                    <p:sldTgt/>
                  </p:tgtEl>
                </p:cond>
              </p:nextCondLst>
            </p:seq>
            <p:par>
              <p:cTn id="7"/>
            </p:par>
            <p:seq concurrent="1" nextAc="seek">
              <p:cTn id="8" restart="whenNotActive" fill="hold" evtFilter="cancelBubble" nodeType="interactiveSeq">
                <p:stCondLst>
                  <p:cond evt="onClick" delay="0">
                    <p:tgtEl>
                      <p:spTgt spid="8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6"/>
                                        </p:tgtEl>
                                      </p:cBhvr>
                                    </p:cmd>
                                  </p:childTnLst>
                                </p:cTn>
                              </p:par>
                            </p:childTnLst>
                          </p:cTn>
                        </p:par>
                      </p:childTnLst>
                    </p:cTn>
                  </p:par>
                </p:childTnLst>
              </p:cTn>
              <p:nextCondLst>
                <p:cond evt="onClick" delay="0">
                  <p:tgtEl>
                    <p:spTgt spid="86"/>
                  </p:tgtEl>
                </p:cond>
              </p:nextCondLst>
            </p:seq>
            <p:video>
              <p:cMediaNode vol="80000">
                <p:cTn id="13" fill="hold" display="0">
                  <p:stCondLst>
                    <p:cond delay="indefinite"/>
                  </p:stCondLst>
                </p:cTn>
                <p:tgtEl>
                  <p:spTgt spid="86"/>
                </p:tgtEl>
              </p:cMediaNode>
            </p:video>
            <p:video fullScrn="1">
              <p:cMediaNode vol="80000">
                <p:cTn id="14" fill="hold" display="0">
                  <p:stCondLst>
                    <p:cond delay="indefinite"/>
                  </p:stCondLst>
                </p:cTn>
                <p:tgtEl>
                  <p:spTgt spid="95"/>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智慧教室</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en-US" altLang="zh-CN" sz="2400"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行为分析</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grpSp>
        <p:nvGrpSpPr>
          <p:cNvPr id="27" name="组合 26"/>
          <p:cNvGrpSpPr/>
          <p:nvPr/>
        </p:nvGrpSpPr>
        <p:grpSpPr>
          <a:xfrm>
            <a:off x="6488222" y="1308544"/>
            <a:ext cx="4888365" cy="5288808"/>
            <a:chOff x="6389405" y="753339"/>
            <a:chExt cx="3863935" cy="4234101"/>
          </a:xfrm>
        </p:grpSpPr>
        <p:sp>
          <p:nvSpPr>
            <p:cNvPr id="28" name="椭圆 27"/>
            <p:cNvSpPr/>
            <p:nvPr/>
          </p:nvSpPr>
          <p:spPr>
            <a:xfrm>
              <a:off x="6848284" y="1177765"/>
              <a:ext cx="3122177" cy="3052022"/>
            </a:xfrm>
            <a:prstGeom prst="ellipse">
              <a:avLst/>
            </a:prstGeom>
            <a:noFill/>
            <a:ln>
              <a:solidFill>
                <a:srgbClr val="FFC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133">
                <a:solidFill>
                  <a:prstClr val="white"/>
                </a:solidFill>
                <a:latin typeface="微软雅黑" panose="020B0503020204020204" pitchFamily="34" charset="-122"/>
                <a:ea typeface="微软雅黑" panose="020B0503020204020204" pitchFamily="34" charset="-122"/>
              </a:endParaRPr>
            </a:p>
          </p:txBody>
        </p:sp>
        <p:grpSp>
          <p:nvGrpSpPr>
            <p:cNvPr id="29" name="组合 28"/>
            <p:cNvGrpSpPr/>
            <p:nvPr/>
          </p:nvGrpSpPr>
          <p:grpSpPr>
            <a:xfrm>
              <a:off x="7161013" y="1042041"/>
              <a:ext cx="812416" cy="1094825"/>
              <a:chOff x="7473937" y="1758293"/>
              <a:chExt cx="812416" cy="1094825"/>
            </a:xfrm>
          </p:grpSpPr>
          <p:sp>
            <p:nvSpPr>
              <p:cNvPr id="56" name="副标题 1"/>
              <p:cNvSpPr txBox="1">
                <a:spLocks/>
              </p:cNvSpPr>
              <p:nvPr/>
            </p:nvSpPr>
            <p:spPr>
              <a:xfrm>
                <a:off x="7610684" y="2580879"/>
                <a:ext cx="675669" cy="272239"/>
              </a:xfrm>
              <a:prstGeom prst="rect">
                <a:avLst/>
              </a:prstGeom>
            </p:spPr>
            <p:txBody>
              <a:bodyPr>
                <a:noAutofit/>
              </a:bodyPr>
              <a:lstStyle/>
              <a:p>
                <a:pPr algn="ctr" defTabSz="1219110">
                  <a:spcBef>
                    <a:spcPct val="20000"/>
                  </a:spcBef>
                </a:pPr>
                <a:r>
                  <a:rPr lang="zh-CN" altLang="en-US" sz="2133" dirty="0">
                    <a:solidFill>
                      <a:prstClr val="white"/>
                    </a:solidFill>
                    <a:latin typeface="微软雅黑" panose="020B0503020204020204" pitchFamily="34" charset="-122"/>
                    <a:ea typeface="微软雅黑" panose="020B0503020204020204" pitchFamily="34" charset="-122"/>
                  </a:rPr>
                  <a:t>阅读</a:t>
                </a:r>
              </a:p>
            </p:txBody>
          </p:sp>
          <p:sp>
            <p:nvSpPr>
              <p:cNvPr id="57" name="椭圆 56"/>
              <p:cNvSpPr/>
              <p:nvPr/>
            </p:nvSpPr>
            <p:spPr>
              <a:xfrm>
                <a:off x="7473937" y="1758293"/>
                <a:ext cx="806236" cy="792354"/>
              </a:xfrm>
              <a:prstGeom prst="ellipse">
                <a:avLst/>
              </a:prstGeom>
              <a:solidFill>
                <a:srgbClr val="A516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133">
                  <a:solidFill>
                    <a:prstClr val="white"/>
                  </a:solidFill>
                  <a:latin typeface="微软雅黑" panose="020B0503020204020204" pitchFamily="34" charset="-122"/>
                  <a:ea typeface="微软雅黑" panose="020B0503020204020204" pitchFamily="34" charset="-122"/>
                </a:endParaRPr>
              </a:p>
            </p:txBody>
          </p:sp>
          <p:pic>
            <p:nvPicPr>
              <p:cNvPr id="58" name="图片 5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58092" y="1827306"/>
                <a:ext cx="630112" cy="630112"/>
              </a:xfrm>
              <a:prstGeom prst="rect">
                <a:avLst/>
              </a:prstGeom>
            </p:spPr>
          </p:pic>
        </p:grpSp>
        <p:grpSp>
          <p:nvGrpSpPr>
            <p:cNvPr id="30" name="组合 29"/>
            <p:cNvGrpSpPr/>
            <p:nvPr/>
          </p:nvGrpSpPr>
          <p:grpSpPr>
            <a:xfrm>
              <a:off x="8262612" y="753339"/>
              <a:ext cx="832404" cy="1119389"/>
              <a:chOff x="7355800" y="3121281"/>
              <a:chExt cx="832404" cy="1119389"/>
            </a:xfrm>
          </p:grpSpPr>
          <p:sp>
            <p:nvSpPr>
              <p:cNvPr id="53" name="副标题 1"/>
              <p:cNvSpPr txBox="1">
                <a:spLocks/>
              </p:cNvSpPr>
              <p:nvPr/>
            </p:nvSpPr>
            <p:spPr>
              <a:xfrm>
                <a:off x="7355800" y="3968431"/>
                <a:ext cx="691134" cy="272239"/>
              </a:xfrm>
              <a:prstGeom prst="rect">
                <a:avLst/>
              </a:prstGeom>
            </p:spPr>
            <p:txBody>
              <a:bodyPr>
                <a:noAutofit/>
              </a:bodyPr>
              <a:lstStyle/>
              <a:p>
                <a:pPr algn="ctr" defTabSz="1219110">
                  <a:spcBef>
                    <a:spcPct val="20000"/>
                  </a:spcBef>
                </a:pPr>
                <a:r>
                  <a:rPr lang="zh-CN" altLang="en-US" sz="2133" dirty="0">
                    <a:solidFill>
                      <a:prstClr val="white"/>
                    </a:solidFill>
                    <a:latin typeface="微软雅黑" panose="020B0503020204020204" pitchFamily="34" charset="-122"/>
                    <a:ea typeface="微软雅黑" panose="020B0503020204020204" pitchFamily="34" charset="-122"/>
                  </a:rPr>
                  <a:t>书写</a:t>
                </a:r>
              </a:p>
            </p:txBody>
          </p:sp>
          <p:sp>
            <p:nvSpPr>
              <p:cNvPr id="54" name="椭圆 53"/>
              <p:cNvSpPr/>
              <p:nvPr/>
            </p:nvSpPr>
            <p:spPr>
              <a:xfrm>
                <a:off x="7381968" y="3121281"/>
                <a:ext cx="806236" cy="792354"/>
              </a:xfrm>
              <a:prstGeom prst="ellipse">
                <a:avLst/>
              </a:prstGeom>
              <a:solidFill>
                <a:srgbClr val="EE14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133">
                  <a:solidFill>
                    <a:prstClr val="white"/>
                  </a:solidFill>
                  <a:latin typeface="微软雅黑" panose="020B0503020204020204" pitchFamily="34" charset="-122"/>
                  <a:ea typeface="微软雅黑" panose="020B0503020204020204" pitchFamily="34" charset="-122"/>
                </a:endParaRPr>
              </a:p>
            </p:txBody>
          </p:sp>
          <p:pic>
            <p:nvPicPr>
              <p:cNvPr id="55" name="图片 5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473937" y="3228735"/>
                <a:ext cx="636735" cy="627326"/>
              </a:xfrm>
              <a:prstGeom prst="rect">
                <a:avLst/>
              </a:prstGeom>
            </p:spPr>
          </p:pic>
        </p:grpSp>
        <p:grpSp>
          <p:nvGrpSpPr>
            <p:cNvPr id="31" name="组合 30"/>
            <p:cNvGrpSpPr/>
            <p:nvPr/>
          </p:nvGrpSpPr>
          <p:grpSpPr>
            <a:xfrm>
              <a:off x="8380749" y="3739115"/>
              <a:ext cx="1022905" cy="1248325"/>
              <a:chOff x="7379829" y="4350576"/>
              <a:chExt cx="1022905" cy="1248325"/>
            </a:xfrm>
          </p:grpSpPr>
          <p:sp>
            <p:nvSpPr>
              <p:cNvPr id="50" name="副标题 1"/>
              <p:cNvSpPr txBox="1">
                <a:spLocks/>
              </p:cNvSpPr>
              <p:nvPr/>
            </p:nvSpPr>
            <p:spPr>
              <a:xfrm>
                <a:off x="7548206" y="5194722"/>
                <a:ext cx="854528" cy="404179"/>
              </a:xfrm>
              <a:prstGeom prst="rect">
                <a:avLst/>
              </a:prstGeom>
            </p:spPr>
            <p:txBody>
              <a:bodyPr>
                <a:noAutofit/>
              </a:bodyPr>
              <a:lstStyle/>
              <a:p>
                <a:pPr algn="ctr" defTabSz="1219110">
                  <a:spcBef>
                    <a:spcPct val="20000"/>
                  </a:spcBef>
                </a:pPr>
                <a:r>
                  <a:rPr lang="zh-CN" altLang="en-US" sz="2133" dirty="0">
                    <a:solidFill>
                      <a:prstClr val="white"/>
                    </a:solidFill>
                    <a:latin typeface="微软雅黑" panose="020B0503020204020204" pitchFamily="34" charset="-122"/>
                    <a:ea typeface="微软雅黑" panose="020B0503020204020204" pitchFamily="34" charset="-122"/>
                  </a:rPr>
                  <a:t>听讲</a:t>
                </a:r>
              </a:p>
            </p:txBody>
          </p:sp>
          <p:sp>
            <p:nvSpPr>
              <p:cNvPr id="51" name="椭圆 50"/>
              <p:cNvSpPr/>
              <p:nvPr/>
            </p:nvSpPr>
            <p:spPr>
              <a:xfrm>
                <a:off x="7379829" y="4350576"/>
                <a:ext cx="806236" cy="792354"/>
              </a:xfrm>
              <a:prstGeom prst="ellipse">
                <a:avLst/>
              </a:prstGeom>
              <a:solidFill>
                <a:srgbClr val="EB9B0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133">
                  <a:solidFill>
                    <a:prstClr val="white"/>
                  </a:solidFill>
                  <a:latin typeface="微软雅黑" panose="020B0503020204020204" pitchFamily="34" charset="-122"/>
                  <a:ea typeface="微软雅黑" panose="020B0503020204020204" pitchFamily="34" charset="-122"/>
                </a:endParaRPr>
              </a:p>
            </p:txBody>
          </p:sp>
          <p:pic>
            <p:nvPicPr>
              <p:cNvPr id="52" name="图片 5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473937" y="4386181"/>
                <a:ext cx="636735" cy="636735"/>
              </a:xfrm>
              <a:prstGeom prst="rect">
                <a:avLst/>
              </a:prstGeom>
            </p:spPr>
          </p:pic>
        </p:grpSp>
        <p:grpSp>
          <p:nvGrpSpPr>
            <p:cNvPr id="32" name="组合 31"/>
            <p:cNvGrpSpPr/>
            <p:nvPr/>
          </p:nvGrpSpPr>
          <p:grpSpPr>
            <a:xfrm>
              <a:off x="9403654" y="1489351"/>
              <a:ext cx="806236" cy="1146615"/>
              <a:chOff x="8734252" y="1900238"/>
              <a:chExt cx="806236" cy="1146615"/>
            </a:xfrm>
          </p:grpSpPr>
          <p:sp>
            <p:nvSpPr>
              <p:cNvPr id="47" name="副标题 1"/>
              <p:cNvSpPr txBox="1">
                <a:spLocks/>
              </p:cNvSpPr>
              <p:nvPr/>
            </p:nvSpPr>
            <p:spPr>
              <a:xfrm>
                <a:off x="8817379" y="2719941"/>
                <a:ext cx="661801" cy="326912"/>
              </a:xfrm>
              <a:prstGeom prst="rect">
                <a:avLst/>
              </a:prstGeom>
            </p:spPr>
            <p:txBody>
              <a:bodyPr>
                <a:noAutofit/>
              </a:bodyPr>
              <a:lstStyle/>
              <a:p>
                <a:pPr algn="ctr" defTabSz="1219110">
                  <a:spcBef>
                    <a:spcPct val="20000"/>
                  </a:spcBef>
                </a:pPr>
                <a:r>
                  <a:rPr lang="zh-CN" altLang="en-US" sz="2133" dirty="0">
                    <a:solidFill>
                      <a:prstClr val="white"/>
                    </a:solidFill>
                    <a:latin typeface="微软雅黑" panose="020B0503020204020204" pitchFamily="34" charset="-122"/>
                    <a:ea typeface="微软雅黑" panose="020B0503020204020204" pitchFamily="34" charset="-122"/>
                  </a:rPr>
                  <a:t>举手</a:t>
                </a:r>
              </a:p>
            </p:txBody>
          </p:sp>
          <p:sp>
            <p:nvSpPr>
              <p:cNvPr id="48" name="椭圆 47"/>
              <p:cNvSpPr/>
              <p:nvPr/>
            </p:nvSpPr>
            <p:spPr>
              <a:xfrm>
                <a:off x="8734252" y="1900238"/>
                <a:ext cx="806236" cy="792354"/>
              </a:xfrm>
              <a:prstGeom prst="ellipse">
                <a:avLst/>
              </a:prstGeom>
              <a:solidFill>
                <a:srgbClr val="318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133">
                  <a:solidFill>
                    <a:prstClr val="white"/>
                  </a:solidFill>
                  <a:latin typeface="微软雅黑" panose="020B0503020204020204" pitchFamily="34" charset="-122"/>
                  <a:ea typeface="微软雅黑" panose="020B0503020204020204" pitchFamily="34" charset="-122"/>
                </a:endParaRPr>
              </a:p>
            </p:txBody>
          </p:sp>
          <p:pic>
            <p:nvPicPr>
              <p:cNvPr id="49" name="图片 4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734252" y="1970402"/>
                <a:ext cx="652025" cy="652025"/>
              </a:xfrm>
              <a:prstGeom prst="rect">
                <a:avLst/>
              </a:prstGeom>
            </p:spPr>
          </p:pic>
        </p:grpSp>
        <p:grpSp>
          <p:nvGrpSpPr>
            <p:cNvPr id="33" name="组合 32"/>
            <p:cNvGrpSpPr/>
            <p:nvPr/>
          </p:nvGrpSpPr>
          <p:grpSpPr>
            <a:xfrm>
              <a:off x="9406455" y="2843315"/>
              <a:ext cx="846885" cy="1113623"/>
              <a:chOff x="8719274" y="3252944"/>
              <a:chExt cx="846885" cy="1113623"/>
            </a:xfrm>
          </p:grpSpPr>
          <p:sp>
            <p:nvSpPr>
              <p:cNvPr id="44" name="副标题 1"/>
              <p:cNvSpPr txBox="1">
                <a:spLocks/>
              </p:cNvSpPr>
              <p:nvPr/>
            </p:nvSpPr>
            <p:spPr>
              <a:xfrm>
                <a:off x="8719274" y="4051852"/>
                <a:ext cx="769293" cy="314715"/>
              </a:xfrm>
              <a:prstGeom prst="rect">
                <a:avLst/>
              </a:prstGeom>
            </p:spPr>
            <p:txBody>
              <a:bodyPr>
                <a:noAutofit/>
              </a:bodyPr>
              <a:lstStyle/>
              <a:p>
                <a:pPr algn="ctr" defTabSz="1219110">
                  <a:spcBef>
                    <a:spcPct val="20000"/>
                  </a:spcBef>
                </a:pPr>
                <a:r>
                  <a:rPr lang="zh-CN" altLang="en-US" sz="2133" dirty="0">
                    <a:solidFill>
                      <a:prstClr val="white"/>
                    </a:solidFill>
                    <a:latin typeface="微软雅黑" panose="020B0503020204020204" pitchFamily="34" charset="-122"/>
                    <a:ea typeface="微软雅黑" panose="020B0503020204020204" pitchFamily="34" charset="-122"/>
                  </a:rPr>
                  <a:t>起立</a:t>
                </a:r>
              </a:p>
            </p:txBody>
          </p:sp>
          <p:sp>
            <p:nvSpPr>
              <p:cNvPr id="45" name="椭圆 44"/>
              <p:cNvSpPr/>
              <p:nvPr/>
            </p:nvSpPr>
            <p:spPr>
              <a:xfrm>
                <a:off x="8722528" y="3252944"/>
                <a:ext cx="806236" cy="792354"/>
              </a:xfrm>
              <a:prstGeom prst="ellipse">
                <a:avLst/>
              </a:prstGeom>
              <a:solidFill>
                <a:srgbClr val="F2CF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133">
                  <a:solidFill>
                    <a:prstClr val="white"/>
                  </a:solidFill>
                  <a:latin typeface="微软雅黑" panose="020B0503020204020204" pitchFamily="34" charset="-122"/>
                  <a:ea typeface="微软雅黑" panose="020B0503020204020204" pitchFamily="34" charset="-122"/>
                </a:endParaRPr>
              </a:p>
            </p:txBody>
          </p:sp>
          <p:pic>
            <p:nvPicPr>
              <p:cNvPr id="46" name="图片 4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802893" y="3323109"/>
                <a:ext cx="763266" cy="604516"/>
              </a:xfrm>
              <a:prstGeom prst="rect">
                <a:avLst/>
              </a:prstGeom>
            </p:spPr>
          </p:pic>
        </p:grpSp>
        <p:grpSp>
          <p:nvGrpSpPr>
            <p:cNvPr id="34" name="组合 33"/>
            <p:cNvGrpSpPr/>
            <p:nvPr/>
          </p:nvGrpSpPr>
          <p:grpSpPr>
            <a:xfrm>
              <a:off x="6803142" y="3449355"/>
              <a:ext cx="1118648" cy="1203155"/>
              <a:chOff x="8531022" y="4350576"/>
              <a:chExt cx="1118648" cy="1203155"/>
            </a:xfrm>
          </p:grpSpPr>
          <p:sp>
            <p:nvSpPr>
              <p:cNvPr id="41" name="副标题 1"/>
              <p:cNvSpPr txBox="1">
                <a:spLocks/>
              </p:cNvSpPr>
              <p:nvPr/>
            </p:nvSpPr>
            <p:spPr>
              <a:xfrm>
                <a:off x="8531022" y="5174920"/>
                <a:ext cx="1118648" cy="378811"/>
              </a:xfrm>
              <a:prstGeom prst="rect">
                <a:avLst/>
              </a:prstGeom>
            </p:spPr>
            <p:txBody>
              <a:bodyPr>
                <a:noAutofit/>
              </a:bodyPr>
              <a:lstStyle/>
              <a:p>
                <a:pPr algn="ctr" defTabSz="1219110">
                  <a:spcBef>
                    <a:spcPct val="20000"/>
                  </a:spcBef>
                </a:pPr>
                <a:r>
                  <a:rPr lang="zh-CN" altLang="en-US" sz="2133" dirty="0">
                    <a:solidFill>
                      <a:prstClr val="white"/>
                    </a:solidFill>
                    <a:latin typeface="微软雅黑" panose="020B0503020204020204" pitchFamily="34" charset="-122"/>
                    <a:ea typeface="微软雅黑" panose="020B0503020204020204" pitchFamily="34" charset="-122"/>
                  </a:rPr>
                  <a:t>玩手机</a:t>
                </a:r>
              </a:p>
            </p:txBody>
          </p:sp>
          <p:sp>
            <p:nvSpPr>
              <p:cNvPr id="42" name="椭圆 41"/>
              <p:cNvSpPr/>
              <p:nvPr/>
            </p:nvSpPr>
            <p:spPr>
              <a:xfrm>
                <a:off x="8748199" y="4350576"/>
                <a:ext cx="806236" cy="792354"/>
              </a:xfrm>
              <a:prstGeom prst="ellipse">
                <a:avLst/>
              </a:prstGeom>
              <a:solidFill>
                <a:srgbClr val="A6E5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133">
                  <a:solidFill>
                    <a:prstClr val="white"/>
                  </a:solidFill>
                  <a:latin typeface="微软雅黑" panose="020B0503020204020204" pitchFamily="34" charset="-122"/>
                  <a:ea typeface="微软雅黑" panose="020B0503020204020204" pitchFamily="34" charset="-122"/>
                </a:endParaRPr>
              </a:p>
            </p:txBody>
          </p:sp>
          <p:pic>
            <p:nvPicPr>
              <p:cNvPr id="43" name="图片 42"/>
              <p:cNvPicPr>
                <a:picLocks noChangeAspect="1"/>
              </p:cNvPicPr>
              <p:nvPr/>
            </p:nvPicPr>
            <p:blipFill rotWithShape="1">
              <a:blip r:embed="rId9" cstate="print">
                <a:extLst>
                  <a:ext uri="{28A0092B-C50C-407E-A947-70E740481C1C}">
                    <a14:useLocalDpi xmlns:a14="http://schemas.microsoft.com/office/drawing/2010/main" val="0"/>
                  </a:ext>
                </a:extLst>
              </a:blip>
              <a:srcRect l="12630" r="10673"/>
              <a:stretch/>
            </p:blipFill>
            <p:spPr>
              <a:xfrm>
                <a:off x="8928194" y="4468249"/>
                <a:ext cx="458083" cy="597259"/>
              </a:xfrm>
              <a:prstGeom prst="rect">
                <a:avLst/>
              </a:prstGeom>
            </p:spPr>
          </p:pic>
        </p:grpSp>
        <p:grpSp>
          <p:nvGrpSpPr>
            <p:cNvPr id="35" name="组合 34"/>
            <p:cNvGrpSpPr/>
            <p:nvPr/>
          </p:nvGrpSpPr>
          <p:grpSpPr>
            <a:xfrm>
              <a:off x="6389405" y="2250009"/>
              <a:ext cx="968886" cy="1167355"/>
              <a:chOff x="10434195" y="3913635"/>
              <a:chExt cx="968886" cy="1167355"/>
            </a:xfrm>
          </p:grpSpPr>
          <p:sp>
            <p:nvSpPr>
              <p:cNvPr id="38" name="副标题 1"/>
              <p:cNvSpPr txBox="1">
                <a:spLocks/>
              </p:cNvSpPr>
              <p:nvPr/>
            </p:nvSpPr>
            <p:spPr>
              <a:xfrm>
                <a:off x="10434195" y="4723255"/>
                <a:ext cx="968886" cy="357735"/>
              </a:xfrm>
              <a:prstGeom prst="rect">
                <a:avLst/>
              </a:prstGeom>
            </p:spPr>
            <p:txBody>
              <a:bodyPr>
                <a:noAutofit/>
              </a:bodyPr>
              <a:lstStyle/>
              <a:p>
                <a:pPr algn="ctr" defTabSz="1219110">
                  <a:spcBef>
                    <a:spcPct val="20000"/>
                  </a:spcBef>
                </a:pPr>
                <a:r>
                  <a:rPr lang="zh-CN" altLang="en-US" sz="2133" dirty="0">
                    <a:solidFill>
                      <a:prstClr val="white"/>
                    </a:solidFill>
                    <a:latin typeface="微软雅黑" panose="020B0503020204020204" pitchFamily="34" charset="-122"/>
                    <a:ea typeface="微软雅黑" panose="020B0503020204020204" pitchFamily="34" charset="-122"/>
                  </a:rPr>
                  <a:t>趴桌子</a:t>
                </a:r>
              </a:p>
            </p:txBody>
          </p:sp>
          <p:sp>
            <p:nvSpPr>
              <p:cNvPr id="39" name="椭圆 38"/>
              <p:cNvSpPr/>
              <p:nvPr/>
            </p:nvSpPr>
            <p:spPr>
              <a:xfrm>
                <a:off x="10440587" y="3913635"/>
                <a:ext cx="806236" cy="792354"/>
              </a:xfrm>
              <a:prstGeom prst="ellipse">
                <a:avLst/>
              </a:prstGeom>
              <a:solidFill>
                <a:srgbClr val="51D9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endParaRPr lang="zh-CN" altLang="en-US" sz="2133">
                  <a:solidFill>
                    <a:prstClr val="white"/>
                  </a:solidFill>
                  <a:latin typeface="微软雅黑" panose="020B0503020204020204" pitchFamily="34" charset="-122"/>
                  <a:ea typeface="微软雅黑" panose="020B0503020204020204" pitchFamily="34" charset="-122"/>
                </a:endParaRPr>
              </a:p>
            </p:txBody>
          </p:sp>
          <p:pic>
            <p:nvPicPr>
              <p:cNvPr id="40" name="图片 39"/>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614338" y="4023850"/>
                <a:ext cx="483508" cy="558417"/>
              </a:xfrm>
              <a:prstGeom prst="rect">
                <a:avLst/>
              </a:prstGeom>
            </p:spPr>
          </p:pic>
        </p:grpSp>
        <p:pic>
          <p:nvPicPr>
            <p:cNvPr id="36" name="图片 35"/>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148319" y="2291364"/>
              <a:ext cx="690098" cy="690098"/>
            </a:xfrm>
            <a:prstGeom prst="rect">
              <a:avLst/>
            </a:prstGeom>
          </p:spPr>
        </p:pic>
        <p:sp>
          <p:nvSpPr>
            <p:cNvPr id="37" name="副标题 1"/>
            <p:cNvSpPr txBox="1">
              <a:spLocks/>
            </p:cNvSpPr>
            <p:nvPr/>
          </p:nvSpPr>
          <p:spPr>
            <a:xfrm>
              <a:off x="8119064" y="2957880"/>
              <a:ext cx="767518" cy="377056"/>
            </a:xfrm>
            <a:prstGeom prst="rect">
              <a:avLst/>
            </a:prstGeom>
          </p:spPr>
          <p:txBody>
            <a:bodyPr>
              <a:noAutofit/>
            </a:bodyPr>
            <a:lstStyle/>
            <a:p>
              <a:pPr algn="ctr" defTabSz="1219110">
                <a:spcBef>
                  <a:spcPct val="20000"/>
                </a:spcBef>
              </a:pPr>
              <a:r>
                <a:rPr lang="zh-CN" altLang="en-US" sz="2667" b="1" dirty="0">
                  <a:solidFill>
                    <a:srgbClr val="FFC000"/>
                  </a:solidFill>
                  <a:latin typeface="微软雅黑" panose="020B0503020204020204" pitchFamily="34" charset="-122"/>
                  <a:ea typeface="微软雅黑" panose="020B0503020204020204" pitchFamily="34" charset="-122"/>
                </a:rPr>
                <a:t>学生</a:t>
              </a:r>
            </a:p>
          </p:txBody>
        </p:sp>
      </p:grpSp>
      <p:sp>
        <p:nvSpPr>
          <p:cNvPr id="60" name="虚尾箭头 59"/>
          <p:cNvSpPr/>
          <p:nvPr/>
        </p:nvSpPr>
        <p:spPr>
          <a:xfrm>
            <a:off x="3577802" y="4042281"/>
            <a:ext cx="2697679" cy="972451"/>
          </a:xfrm>
          <a:prstGeom prst="stripedRightArrow">
            <a:avLst/>
          </a:prstGeom>
          <a:solidFill>
            <a:schemeClr val="bg1">
              <a:lumMod val="5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r>
              <a:rPr lang="zh-CN" altLang="en-US" sz="2400" b="1" dirty="0">
                <a:solidFill>
                  <a:prstClr val="white"/>
                </a:solidFill>
                <a:latin typeface="Calibri" panose="020F0502020204030204"/>
                <a:ea typeface="等线" panose="02010600030101010101" pitchFamily="2" charset="-122"/>
              </a:rPr>
              <a:t>智能行为分析</a:t>
            </a:r>
          </a:p>
        </p:txBody>
      </p:sp>
      <p:sp>
        <p:nvSpPr>
          <p:cNvPr id="61" name="矩形 60"/>
          <p:cNvSpPr/>
          <p:nvPr/>
        </p:nvSpPr>
        <p:spPr>
          <a:xfrm>
            <a:off x="444316" y="1912879"/>
            <a:ext cx="2382200" cy="3677673"/>
          </a:xfrm>
          <a:prstGeom prst="rect">
            <a:avLst/>
          </a:prstGeom>
        </p:spPr>
        <p:txBody>
          <a:bodyPr wrap="square">
            <a:spAutoFit/>
          </a:bodyPr>
          <a:lstStyle/>
          <a:p>
            <a:pPr marL="228594" indent="-228594" defTabSz="1219110">
              <a:lnSpc>
                <a:spcPct val="150000"/>
              </a:lnSpc>
              <a:buFont typeface="Wingdings" panose="05000000000000000000" pitchFamily="2" charset="2"/>
              <a:buChar char="l"/>
            </a:pPr>
            <a:r>
              <a:rPr lang="zh-CN" altLang="en-US" sz="1600" dirty="0">
                <a:solidFill>
                  <a:prstClr val="white"/>
                </a:solidFill>
                <a:latin typeface="微软雅黑" panose="020B0503020204020204" pitchFamily="34" charset="-122"/>
                <a:ea typeface="微软雅黑" panose="020B0503020204020204" pitchFamily="34" charset="-122"/>
              </a:rPr>
              <a:t>学生行为分析</a:t>
            </a:r>
            <a:endParaRPr lang="en-US" altLang="zh-CN" sz="1600"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333" dirty="0">
                <a:solidFill>
                  <a:prstClr val="white"/>
                </a:solidFill>
                <a:latin typeface="微软雅黑" panose="020B0503020204020204" pitchFamily="34" charset="-122"/>
                <a:ea typeface="微软雅黑" panose="020B0503020204020204" pitchFamily="34" charset="-122"/>
              </a:rPr>
              <a:t>听讲、书写、玩手机、趴桌子、起立</a:t>
            </a:r>
            <a:endParaRPr lang="en-US" altLang="zh-CN" sz="1333" dirty="0">
              <a:solidFill>
                <a:prstClr val="white"/>
              </a:solidFill>
              <a:latin typeface="微软雅黑" panose="020B0503020204020204" pitchFamily="34" charset="-122"/>
              <a:ea typeface="微软雅黑" panose="020B0503020204020204" pitchFamily="34" charset="-122"/>
            </a:endParaRPr>
          </a:p>
          <a:p>
            <a:pPr marL="228594" indent="-228594" defTabSz="1219110">
              <a:lnSpc>
                <a:spcPct val="150000"/>
              </a:lnSpc>
              <a:buFont typeface="Wingdings" panose="05000000000000000000" pitchFamily="2" charset="2"/>
              <a:buChar char="l"/>
            </a:pPr>
            <a:r>
              <a:rPr lang="zh-CN" altLang="en-US" sz="1600" dirty="0">
                <a:solidFill>
                  <a:prstClr val="white"/>
                </a:solidFill>
                <a:latin typeface="微软雅黑" panose="020B0503020204020204" pitchFamily="34" charset="-122"/>
                <a:ea typeface="微软雅黑" panose="020B0503020204020204" pitchFamily="34" charset="-122"/>
              </a:rPr>
              <a:t>老师行为分析</a:t>
            </a:r>
            <a:endParaRPr lang="en-US" altLang="zh-CN" sz="1600"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400" dirty="0">
                <a:solidFill>
                  <a:prstClr val="white"/>
                </a:solidFill>
                <a:latin typeface="微软雅黑" panose="020B0503020204020204" pitchFamily="34" charset="-122"/>
                <a:ea typeface="微软雅黑" panose="020B0503020204020204" pitchFamily="34" charset="-122"/>
              </a:rPr>
              <a:t>站立、坐下、奔跑</a:t>
            </a:r>
            <a:r>
              <a:rPr lang="en-US" altLang="zh-CN" sz="1400" dirty="0">
                <a:solidFill>
                  <a:prstClr val="white"/>
                </a:solidFill>
                <a:latin typeface="微软雅黑" panose="020B0503020204020204" pitchFamily="34" charset="-122"/>
                <a:ea typeface="微软雅黑" panose="020B0503020204020204" pitchFamily="34" charset="-122"/>
              </a:rPr>
              <a:t>……</a:t>
            </a:r>
          </a:p>
          <a:p>
            <a:pPr marL="228594" indent="-228594" defTabSz="1219110">
              <a:lnSpc>
                <a:spcPct val="150000"/>
              </a:lnSpc>
              <a:buFont typeface="Wingdings" panose="05000000000000000000" pitchFamily="2" charset="2"/>
              <a:buChar char="l"/>
            </a:pPr>
            <a:r>
              <a:rPr lang="zh-CN" altLang="en-US" sz="1600" dirty="0">
                <a:solidFill>
                  <a:prstClr val="white"/>
                </a:solidFill>
                <a:latin typeface="微软雅黑" panose="020B0503020204020204" pitchFamily="34" charset="-122"/>
                <a:ea typeface="微软雅黑" panose="020B0503020204020204" pitchFamily="34" charset="-122"/>
              </a:rPr>
              <a:t>数据查询</a:t>
            </a:r>
            <a:endParaRPr lang="en-US" altLang="zh-CN" sz="1600" dirty="0">
              <a:solidFill>
                <a:prstClr val="white"/>
              </a:solidFill>
              <a:latin typeface="微软雅黑" panose="020B0503020204020204" pitchFamily="34" charset="-122"/>
              <a:ea typeface="微软雅黑" panose="020B0503020204020204" pitchFamily="34" charset="-122"/>
            </a:endParaRPr>
          </a:p>
          <a:p>
            <a:pPr marL="228594" indent="-228594" defTabSz="1219110">
              <a:lnSpc>
                <a:spcPct val="150000"/>
              </a:lnSpc>
              <a:buFont typeface="Wingdings" panose="05000000000000000000" pitchFamily="2" charset="2"/>
              <a:buChar char="l"/>
            </a:pPr>
            <a:r>
              <a:rPr lang="zh-CN" altLang="en-US" sz="1600" dirty="0">
                <a:solidFill>
                  <a:prstClr val="white"/>
                </a:solidFill>
                <a:latin typeface="微软雅黑" panose="020B0503020204020204" pitchFamily="34" charset="-122"/>
                <a:ea typeface="微软雅黑" panose="020B0503020204020204" pitchFamily="34" charset="-122"/>
              </a:rPr>
              <a:t>数据统计</a:t>
            </a:r>
            <a:endParaRPr lang="en-US" altLang="zh-CN" sz="1600"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333" b="1" dirty="0">
                <a:solidFill>
                  <a:prstClr val="white"/>
                </a:solidFill>
                <a:latin typeface="微软雅黑" panose="020B0503020204020204" pitchFamily="34" charset="-122"/>
                <a:ea typeface="微软雅黑" panose="020B0503020204020204" pitchFamily="34" charset="-122"/>
              </a:rPr>
              <a:t>到课率、表情</a:t>
            </a:r>
            <a:endParaRPr lang="en-US" altLang="zh-CN" sz="1333"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333" b="1" dirty="0">
                <a:solidFill>
                  <a:prstClr val="white"/>
                </a:solidFill>
                <a:latin typeface="微软雅黑" panose="020B0503020204020204" pitchFamily="34" charset="-122"/>
                <a:ea typeface="微软雅黑" panose="020B0503020204020204" pitchFamily="34" charset="-122"/>
              </a:rPr>
              <a:t>行为趋势</a:t>
            </a:r>
            <a:r>
              <a:rPr lang="en-US" altLang="zh-CN" sz="1333" b="1" dirty="0">
                <a:solidFill>
                  <a:prstClr val="white"/>
                </a:solidFill>
                <a:latin typeface="微软雅黑" panose="020B0503020204020204" pitchFamily="34" charset="-122"/>
                <a:ea typeface="微软雅黑" panose="020B0503020204020204" pitchFamily="34" charset="-122"/>
              </a:rPr>
              <a:t>……</a:t>
            </a:r>
          </a:p>
          <a:p>
            <a:pPr defTabSz="1219110">
              <a:lnSpc>
                <a:spcPct val="150000"/>
              </a:lnSpc>
            </a:pPr>
            <a:endParaRPr lang="zh-CN" altLang="en-US" sz="2400" dirty="0">
              <a:solidFill>
                <a:prstClr val="white"/>
              </a:solidFill>
              <a:latin typeface="Calibri" panose="020F0502020204030204"/>
              <a:ea typeface="等线" panose="02010600030101010101" pitchFamily="2" charset="-122"/>
            </a:endParaRPr>
          </a:p>
        </p:txBody>
      </p:sp>
      <p:sp>
        <p:nvSpPr>
          <p:cNvPr id="62" name="Freeform 6"/>
          <p:cNvSpPr>
            <a:spLocks/>
          </p:cNvSpPr>
          <p:nvPr/>
        </p:nvSpPr>
        <p:spPr bwMode="auto">
          <a:xfrm>
            <a:off x="571690" y="1574058"/>
            <a:ext cx="1450559" cy="321377"/>
          </a:xfrm>
          <a:prstGeom prst="rect">
            <a:avLst/>
          </a:prstGeom>
          <a:solidFill>
            <a:schemeClr val="bg1">
              <a:lumMod val="50000"/>
            </a:schemeClr>
          </a:solidFill>
          <a:ln>
            <a:noFill/>
          </a:ln>
          <a:effectLst>
            <a:outerShdw blurRad="50800" dist="38100" algn="l" rotWithShape="0">
              <a:prstClr val="black">
                <a:alpha val="40000"/>
              </a:prstClr>
            </a:outerShdw>
          </a:effectLst>
        </p:spPr>
        <p:txBody>
          <a:bodyPr vert="horz" wrap="square" lIns="121920" tIns="60960" rIns="121920" bIns="60960" numCol="1" anchor="ctr" anchorCtr="0" compatLnSpc="1">
            <a:prstTxWarp prst="textNoShape">
              <a:avLst/>
            </a:prstTxWarp>
          </a:bodyPr>
          <a:lstStyle/>
          <a:p>
            <a:pPr algn="ctr" defTabSz="1219140"/>
            <a:r>
              <a:rPr lang="zh-CN" altLang="en-US" sz="1600" b="1" dirty="0">
                <a:solidFill>
                  <a:prstClr val="white"/>
                </a:solidFill>
                <a:latin typeface="微软雅黑" panose="020B0503020204020204" pitchFamily="34" charset="-122"/>
                <a:ea typeface="微软雅黑" panose="020B0503020204020204" pitchFamily="34" charset="-122"/>
              </a:rPr>
              <a:t>方案亮点</a:t>
            </a:r>
          </a:p>
        </p:txBody>
      </p:sp>
      <p:pic>
        <p:nvPicPr>
          <p:cNvPr id="63" name="Picture 3"/>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2636861" y="1582622"/>
            <a:ext cx="3537551" cy="22304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4" name="Picture 3"/>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3569927" y="4984916"/>
            <a:ext cx="2205231" cy="13367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5" name="图片 64"/>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470696" y="4636174"/>
            <a:ext cx="1935512" cy="1594469"/>
          </a:xfrm>
          <a:prstGeom prst="rect">
            <a:avLst/>
          </a:prstGeom>
        </p:spPr>
      </p:pic>
    </p:spTree>
    <p:extLst>
      <p:ext uri="{BB962C8B-B14F-4D97-AF65-F5344CB8AC3E}">
        <p14:creationId xmlns:p14="http://schemas.microsoft.com/office/powerpoint/2010/main" val="33285713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智慧教室</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en-US" altLang="zh-CN" sz="2400"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巡课督导</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29" name="矩形 28">
            <a:extLst>
              <a:ext uri="{FF2B5EF4-FFF2-40B4-BE49-F238E27FC236}">
                <a16:creationId xmlns:a16="http://schemas.microsoft.com/office/drawing/2014/main" id="{38D61DD6-D5B9-4576-84C8-7251F083E47D}"/>
              </a:ext>
            </a:extLst>
          </p:cNvPr>
          <p:cNvSpPr/>
          <p:nvPr/>
        </p:nvSpPr>
        <p:spPr>
          <a:xfrm>
            <a:off x="335359" y="3735484"/>
            <a:ext cx="3360373" cy="2582312"/>
          </a:xfrm>
          <a:prstGeom prst="rect">
            <a:avLst/>
          </a:prstGeom>
          <a:noFill/>
        </p:spPr>
        <p:txBody>
          <a:bodyPr wrap="square" lIns="68580" tIns="34291" rIns="68580" bIns="34291" rtlCol="0">
            <a:spAutoFit/>
          </a:bodyPr>
          <a:lstStyle/>
          <a:p>
            <a:pPr marL="285744" indent="-285744" defTabSz="1219110">
              <a:lnSpc>
                <a:spcPct val="150000"/>
              </a:lnSpc>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复用强</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buClr>
                <a:prstClr val="white"/>
              </a:buClr>
            </a:pPr>
            <a:r>
              <a:rPr lang="zh-CN" altLang="en-US" sz="1051" dirty="0">
                <a:solidFill>
                  <a:prstClr val="white"/>
                </a:solidFill>
                <a:latin typeface="微软雅黑" panose="020B0503020204020204" pitchFamily="34" charset="-122"/>
                <a:ea typeface="微软雅黑" panose="020B0503020204020204" pitchFamily="34" charset="-122"/>
              </a:rPr>
              <a:t>复用教室内已有的摄像机可以进行在线式巡课督导。</a:t>
            </a:r>
            <a:endParaRPr lang="en-US" altLang="zh-CN" sz="1051" dirty="0">
              <a:solidFill>
                <a:prstClr val="white"/>
              </a:solidFill>
              <a:latin typeface="微软雅黑" panose="020B0503020204020204" pitchFamily="34" charset="-122"/>
              <a:ea typeface="微软雅黑" panose="020B0503020204020204" pitchFamily="34" charset="-122"/>
            </a:endParaRPr>
          </a:p>
          <a:p>
            <a:pPr marL="285744" indent="-285744" defTabSz="1219110">
              <a:lnSpc>
                <a:spcPct val="150000"/>
              </a:lnSpc>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效率高</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buClr>
                <a:prstClr val="white"/>
              </a:buClr>
            </a:pPr>
            <a:r>
              <a:rPr lang="zh-CN" altLang="en-US" sz="1051" dirty="0">
                <a:solidFill>
                  <a:prstClr val="white"/>
                </a:solidFill>
                <a:latin typeface="微软雅黑" panose="020B0503020204020204" pitchFamily="34" charset="-122"/>
                <a:ea typeface="微软雅黑" panose="020B0503020204020204" pitchFamily="34" charset="-122"/>
              </a:rPr>
              <a:t>通过视频轮巡方式快速掌握课堂整体情况</a:t>
            </a:r>
            <a:endParaRPr lang="en-US" altLang="zh-CN" sz="1051" dirty="0">
              <a:solidFill>
                <a:prstClr val="white"/>
              </a:solidFill>
              <a:latin typeface="微软雅黑" panose="020B0503020204020204" pitchFamily="34" charset="-122"/>
              <a:ea typeface="微软雅黑" panose="020B0503020204020204" pitchFamily="34" charset="-122"/>
            </a:endParaRPr>
          </a:p>
          <a:p>
            <a:pPr marL="285744" indent="-285744" defTabSz="1219110">
              <a:lnSpc>
                <a:spcPct val="150000"/>
              </a:lnSpc>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无干扰</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buClr>
                <a:prstClr val="white"/>
              </a:buClr>
            </a:pPr>
            <a:r>
              <a:rPr lang="zh-CN" altLang="en-US" sz="1051" dirty="0">
                <a:solidFill>
                  <a:prstClr val="white"/>
                </a:solidFill>
                <a:latin typeface="微软雅黑" panose="020B0503020204020204" pitchFamily="34" charset="-122"/>
                <a:ea typeface="微软雅黑" panose="020B0503020204020204" pitchFamily="34" charset="-122"/>
              </a:rPr>
              <a:t>远程在线式巡课，不会对师生造成干扰</a:t>
            </a:r>
            <a:endParaRPr lang="en-US" altLang="zh-CN" sz="1051" dirty="0">
              <a:solidFill>
                <a:prstClr val="white"/>
              </a:solidFill>
              <a:latin typeface="微软雅黑" panose="020B0503020204020204" pitchFamily="34" charset="-122"/>
              <a:ea typeface="微软雅黑" panose="020B0503020204020204" pitchFamily="34" charset="-122"/>
            </a:endParaRPr>
          </a:p>
          <a:p>
            <a:pPr marL="285744" indent="-285744" defTabSz="1219110">
              <a:lnSpc>
                <a:spcPct val="150000"/>
              </a:lnSpc>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有记录</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buClr>
                <a:prstClr val="white"/>
              </a:buClr>
            </a:pPr>
            <a:r>
              <a:rPr lang="zh-CN" altLang="en-US" sz="1067" b="1" dirty="0">
                <a:solidFill>
                  <a:prstClr val="white"/>
                </a:solidFill>
                <a:latin typeface="微软雅黑" panose="020B0503020204020204" pitchFamily="34" charset="-122"/>
                <a:ea typeface="微软雅黑" panose="020B0503020204020204" pitchFamily="34" charset="-122"/>
              </a:rPr>
              <a:t>通过下发巡课任务，每一次巡课工作既有详细记录，方便学校教务管理</a:t>
            </a:r>
            <a:endParaRPr lang="en-US" altLang="zh-CN" sz="1067" b="1" dirty="0">
              <a:solidFill>
                <a:prstClr val="white"/>
              </a:solidFill>
              <a:latin typeface="微软雅黑" panose="020B0503020204020204" pitchFamily="34" charset="-122"/>
              <a:ea typeface="微软雅黑" panose="020B0503020204020204" pitchFamily="34" charset="-122"/>
            </a:endParaRPr>
          </a:p>
        </p:txBody>
      </p:sp>
      <p:cxnSp>
        <p:nvCxnSpPr>
          <p:cNvPr id="30" name="直接连接符 29"/>
          <p:cNvCxnSpPr/>
          <p:nvPr/>
        </p:nvCxnSpPr>
        <p:spPr>
          <a:xfrm flipH="1">
            <a:off x="578331" y="3688520"/>
            <a:ext cx="3537028"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31" name="Freeform 6"/>
          <p:cNvSpPr>
            <a:spLocks/>
          </p:cNvSpPr>
          <p:nvPr/>
        </p:nvSpPr>
        <p:spPr bwMode="auto">
          <a:xfrm>
            <a:off x="335359" y="3345884"/>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pic>
        <p:nvPicPr>
          <p:cNvPr id="28" name="图片 27"/>
          <p:cNvPicPr>
            <a:picLocks/>
          </p:cNvPicPr>
          <p:nvPr/>
        </p:nvPicPr>
        <p:blipFill rotWithShape="1">
          <a:blip r:embed="rId4" cstate="print">
            <a:extLst>
              <a:ext uri="{28A0092B-C50C-407E-A947-70E740481C1C}">
                <a14:useLocalDpi xmlns:a14="http://schemas.microsoft.com/office/drawing/2010/main" val="0"/>
              </a:ext>
            </a:extLst>
          </a:blip>
          <a:srcRect t="1" b="567"/>
          <a:stretch/>
        </p:blipFill>
        <p:spPr>
          <a:xfrm>
            <a:off x="335359" y="1306192"/>
            <a:ext cx="3780000" cy="1800000"/>
          </a:xfrm>
          <a:prstGeom prst="rect">
            <a:avLst/>
          </a:prstGeom>
        </p:spPr>
      </p:pic>
      <p:pic>
        <p:nvPicPr>
          <p:cNvPr id="2" name="图片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36140" y="1309971"/>
            <a:ext cx="7335827" cy="5007825"/>
          </a:xfrm>
          <a:prstGeom prst="rect">
            <a:avLst/>
          </a:prstGeom>
        </p:spPr>
      </p:pic>
    </p:spTree>
    <p:extLst>
      <p:ext uri="{BB962C8B-B14F-4D97-AF65-F5344CB8AC3E}">
        <p14:creationId xmlns:p14="http://schemas.microsoft.com/office/powerpoint/2010/main" val="22732637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智慧教室</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en-US" altLang="zh-CN" sz="2400"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绿色教室</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pic>
        <p:nvPicPr>
          <p:cNvPr id="31" name="图片 30"/>
          <p:cNvPicPr>
            <a:picLocks/>
          </p:cNvPicPr>
          <p:nvPr/>
        </p:nvPicPr>
        <p:blipFill rotWithShape="1">
          <a:blip r:embed="rId4" cstate="print">
            <a:extLst>
              <a:ext uri="{28A0092B-C50C-407E-A947-70E740481C1C}">
                <a14:useLocalDpi xmlns:a14="http://schemas.microsoft.com/office/drawing/2010/main" val="0"/>
              </a:ext>
            </a:extLst>
          </a:blip>
          <a:srcRect l="1170"/>
          <a:stretch/>
        </p:blipFill>
        <p:spPr>
          <a:xfrm>
            <a:off x="632558" y="1327435"/>
            <a:ext cx="3780000" cy="1800000"/>
          </a:xfrm>
          <a:prstGeom prst="rect">
            <a:avLst/>
          </a:prstGeom>
        </p:spPr>
      </p:pic>
      <p:sp>
        <p:nvSpPr>
          <p:cNvPr id="32" name="矩形 31">
            <a:extLst>
              <a:ext uri="{FF2B5EF4-FFF2-40B4-BE49-F238E27FC236}">
                <a16:creationId xmlns:a16="http://schemas.microsoft.com/office/drawing/2014/main" id="{AE2FBC07-63A1-49F7-B5DB-CDA9A81C3C90}"/>
              </a:ext>
            </a:extLst>
          </p:cNvPr>
          <p:cNvSpPr/>
          <p:nvPr/>
        </p:nvSpPr>
        <p:spPr>
          <a:xfrm>
            <a:off x="554927" y="3179880"/>
            <a:ext cx="3945355" cy="1039517"/>
          </a:xfrm>
          <a:prstGeom prst="rect">
            <a:avLst/>
          </a:prstGeom>
          <a:noFill/>
        </p:spPr>
        <p:txBody>
          <a:bodyPr wrap="square" lIns="68580" tIns="34291" rIns="68580" bIns="34291" rtlCol="0">
            <a:spAutoFit/>
          </a:bodyPr>
          <a:lstStyle/>
          <a:p>
            <a:pPr defTabSz="1219110">
              <a:buClr>
                <a:srgbClr val="C00000"/>
              </a:buClr>
            </a:pPr>
            <a:r>
              <a:rPr lang="zh-CN" altLang="en-US" sz="1051" dirty="0">
                <a:solidFill>
                  <a:prstClr val="black">
                    <a:lumMod val="50000"/>
                    <a:lumOff val="50000"/>
                  </a:prstClr>
                </a:solidFill>
                <a:latin typeface="微软雅黑" panose="020B0503020204020204" pitchFamily="34" charset="-122"/>
                <a:ea typeface="微软雅黑" panose="020B0503020204020204" pitchFamily="34" charset="-122"/>
              </a:rPr>
              <a:t>      </a:t>
            </a:r>
            <a:r>
              <a:rPr lang="zh-CN" altLang="en-US" sz="1051" dirty="0">
                <a:solidFill>
                  <a:prstClr val="white"/>
                </a:solidFill>
                <a:latin typeface="微软雅黑" panose="020B0503020204020204" pitchFamily="34" charset="-122"/>
                <a:ea typeface="微软雅黑" panose="020B0503020204020204" pitchFamily="34" charset="-122"/>
              </a:rPr>
              <a:t>运用专业照明技术、智能物联技术打造新一代教室智慧照明系统，改善教室整体光环境，充分解决教室内照度不足、炫光频闪蓝光、色温及显色指数不达标等问题，最终为师生提供舒适的物理环境，减少在校学生近视率，提升校园生活整体体验，同时通过人性化智能照明控制，达到节能降耗、经济环保的目标，提升学校管理效率。</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33" name="矩形 32">
            <a:extLst>
              <a:ext uri="{FF2B5EF4-FFF2-40B4-BE49-F238E27FC236}">
                <a16:creationId xmlns:a16="http://schemas.microsoft.com/office/drawing/2014/main" id="{38D61DD6-D5B9-4576-84C8-7251F083E47D}"/>
              </a:ext>
            </a:extLst>
          </p:cNvPr>
          <p:cNvSpPr/>
          <p:nvPr/>
        </p:nvSpPr>
        <p:spPr>
          <a:xfrm>
            <a:off x="442995" y="4667089"/>
            <a:ext cx="4057287" cy="2009014"/>
          </a:xfrm>
          <a:prstGeom prst="rect">
            <a:avLst/>
          </a:prstGeom>
          <a:noFill/>
        </p:spPr>
        <p:txBody>
          <a:bodyPr wrap="square" lIns="68580" tIns="34291" rIns="68580" bIns="34291" rtlCol="0">
            <a:spAutoFit/>
          </a:bodyPr>
          <a:lstStyle/>
          <a:p>
            <a:pPr marL="285744" indent="-285744" defTabSz="1219110">
              <a:lnSpc>
                <a:spcPct val="150000"/>
              </a:lnSpc>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清晰护眼</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通过专业照明灯具及设计，打造适合教室场景光环境，达到国家标准</a:t>
            </a:r>
            <a:endParaRPr lang="en-US" altLang="zh-CN" sz="1051" dirty="0">
              <a:solidFill>
                <a:prstClr val="white"/>
              </a:solidFill>
              <a:latin typeface="微软雅黑" panose="020B0503020204020204" pitchFamily="34" charset="-122"/>
              <a:ea typeface="微软雅黑" panose="020B0503020204020204" pitchFamily="34" charset="-122"/>
            </a:endParaRPr>
          </a:p>
          <a:p>
            <a:pPr marL="285744" indent="-285744" defTabSz="1219110">
              <a:lnSpc>
                <a:spcPct val="150000"/>
              </a:lnSpc>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智能节能</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运用智能物联传感技术，自适应调光，无需人工干预，环保节能</a:t>
            </a:r>
            <a:endParaRPr lang="en-US" altLang="zh-CN" sz="1051" dirty="0">
              <a:solidFill>
                <a:prstClr val="white"/>
              </a:solidFill>
              <a:latin typeface="微软雅黑" panose="020B0503020204020204" pitchFamily="34" charset="-122"/>
              <a:ea typeface="微软雅黑" panose="020B0503020204020204" pitchFamily="34" charset="-122"/>
            </a:endParaRPr>
          </a:p>
          <a:p>
            <a:pPr marL="228594" indent="-228594" defTabSz="1219110">
              <a:lnSpc>
                <a:spcPct val="150000"/>
              </a:lnSpc>
              <a:buClr>
                <a:prstClr val="white"/>
              </a:buClr>
              <a:buFont typeface="Arial" panose="020B0604020202020204" pitchFamily="34" charset="0"/>
              <a:buChar char="•"/>
            </a:pPr>
            <a:r>
              <a:rPr lang="zh-CN" altLang="en-US" sz="1400" b="1" dirty="0">
                <a:solidFill>
                  <a:prstClr val="white"/>
                </a:solidFill>
                <a:latin typeface="微软雅黑" panose="020B0503020204020204" pitchFamily="34" charset="-122"/>
                <a:ea typeface="微软雅黑" panose="020B0503020204020204" pitchFamily="34" charset="-122"/>
              </a:rPr>
              <a:t>统一管理</a:t>
            </a:r>
            <a:endParaRPr lang="en-US" altLang="zh-CN" sz="1400" b="1" dirty="0">
              <a:solidFill>
                <a:prstClr val="white"/>
              </a:solidFill>
              <a:latin typeface="微软雅黑" panose="020B0503020204020204" pitchFamily="34" charset="-122"/>
              <a:ea typeface="微软雅黑" panose="020B0503020204020204" pitchFamily="34" charset="-122"/>
            </a:endParaRPr>
          </a:p>
          <a:p>
            <a:pPr defTabSz="1219110">
              <a:lnSpc>
                <a:spcPct val="150000"/>
              </a:lnSpc>
            </a:pPr>
            <a:r>
              <a:rPr lang="zh-CN" altLang="en-US" sz="1051" dirty="0">
                <a:solidFill>
                  <a:prstClr val="white"/>
                </a:solidFill>
                <a:latin typeface="微软雅黑" panose="020B0503020204020204" pitchFamily="34" charset="-122"/>
                <a:ea typeface="微软雅黑" panose="020B0503020204020204" pitchFamily="34" charset="-122"/>
              </a:rPr>
              <a:t>可打通教室其他物联系统，如电动窗帘、多媒体等，后台统一监管</a:t>
            </a:r>
            <a:endParaRPr lang="en-US" altLang="zh-CN" sz="1051" dirty="0">
              <a:solidFill>
                <a:prstClr val="white"/>
              </a:solidFill>
              <a:latin typeface="微软雅黑" panose="020B0503020204020204" pitchFamily="34" charset="-122"/>
              <a:ea typeface="微软雅黑" panose="020B0503020204020204" pitchFamily="34" charset="-122"/>
            </a:endParaRPr>
          </a:p>
        </p:txBody>
      </p:sp>
      <p:pic>
        <p:nvPicPr>
          <p:cNvPr id="38" name="图片 37" descr="222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198420" y="1500884"/>
            <a:ext cx="3687232" cy="2765237"/>
          </a:xfrm>
          <a:prstGeom prst="rect">
            <a:avLst/>
          </a:prstGeom>
        </p:spPr>
      </p:pic>
      <p:pic>
        <p:nvPicPr>
          <p:cNvPr id="39" name="图片 3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25244" y="1526212"/>
            <a:ext cx="1067033" cy="575875"/>
          </a:xfrm>
          <a:prstGeom prst="rect">
            <a:avLst/>
          </a:prstGeom>
        </p:spPr>
      </p:pic>
      <p:pic>
        <p:nvPicPr>
          <p:cNvPr id="40" name="图片 3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167097" y="1500885"/>
            <a:ext cx="931537" cy="491188"/>
          </a:xfrm>
          <a:prstGeom prst="rect">
            <a:avLst/>
          </a:prstGeom>
        </p:spPr>
      </p:pic>
      <p:pic>
        <p:nvPicPr>
          <p:cNvPr id="41" name="图片 4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60252" y="2730155"/>
            <a:ext cx="1122709" cy="1020672"/>
          </a:xfrm>
          <a:prstGeom prst="rect">
            <a:avLst/>
          </a:prstGeom>
        </p:spPr>
      </p:pic>
      <p:pic>
        <p:nvPicPr>
          <p:cNvPr id="42" name="图片 4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198113" y="2328031"/>
            <a:ext cx="824711" cy="283117"/>
          </a:xfrm>
          <a:prstGeom prst="rect">
            <a:avLst/>
          </a:prstGeom>
        </p:spPr>
      </p:pic>
      <p:cxnSp>
        <p:nvCxnSpPr>
          <p:cNvPr id="43" name="直接连接符 42"/>
          <p:cNvCxnSpPr/>
          <p:nvPr/>
        </p:nvCxnSpPr>
        <p:spPr>
          <a:xfrm flipV="1">
            <a:off x="8616028" y="1814150"/>
            <a:ext cx="838200" cy="6643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直接连接符 43"/>
          <p:cNvCxnSpPr>
            <a:endCxn id="39" idx="1"/>
          </p:cNvCxnSpPr>
          <p:nvPr/>
        </p:nvCxnSpPr>
        <p:spPr>
          <a:xfrm>
            <a:off x="9454229" y="1814149"/>
            <a:ext cx="571015" cy="0"/>
          </a:xfrm>
          <a:prstGeom prst="line">
            <a:avLst/>
          </a:prstGeom>
        </p:spPr>
        <p:style>
          <a:lnRef idx="1">
            <a:schemeClr val="accent1"/>
          </a:lnRef>
          <a:fillRef idx="0">
            <a:schemeClr val="accent1"/>
          </a:fillRef>
          <a:effectRef idx="0">
            <a:schemeClr val="accent1"/>
          </a:effectRef>
          <a:fontRef idx="minor">
            <a:schemeClr val="tx1"/>
          </a:fontRef>
        </p:style>
      </p:cxnSp>
      <p:sp>
        <p:nvSpPr>
          <p:cNvPr id="45" name="文本框 44"/>
          <p:cNvSpPr txBox="1"/>
          <p:nvPr/>
        </p:nvSpPr>
        <p:spPr>
          <a:xfrm>
            <a:off x="10060252" y="2082442"/>
            <a:ext cx="1493304" cy="276999"/>
          </a:xfrm>
          <a:prstGeom prst="rect">
            <a:avLst/>
          </a:prstGeom>
          <a:noFill/>
        </p:spPr>
        <p:txBody>
          <a:bodyPr wrap="square" rtlCol="0">
            <a:spAutoFit/>
          </a:bodyPr>
          <a:lstStyle>
            <a:defPPr>
              <a:defRPr lang="zh-CN"/>
            </a:defPPr>
            <a:lvl1pPr>
              <a:defRPr sz="9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200" dirty="0">
                <a:solidFill>
                  <a:prstClr val="white"/>
                </a:solidFill>
              </a:rPr>
              <a:t>教室护眼灯</a:t>
            </a:r>
          </a:p>
        </p:txBody>
      </p:sp>
      <p:sp>
        <p:nvSpPr>
          <p:cNvPr id="46" name="文本框 45"/>
          <p:cNvSpPr txBox="1"/>
          <p:nvPr/>
        </p:nvSpPr>
        <p:spPr>
          <a:xfrm>
            <a:off x="5261283" y="1941421"/>
            <a:ext cx="1493304" cy="276999"/>
          </a:xfrm>
          <a:prstGeom prst="rect">
            <a:avLst/>
          </a:prstGeom>
          <a:noFill/>
        </p:spPr>
        <p:txBody>
          <a:bodyPr wrap="square" rtlCol="0">
            <a:spAutoFit/>
          </a:bodyPr>
          <a:lstStyle>
            <a:defPPr>
              <a:defRPr lang="zh-CN"/>
            </a:defPPr>
            <a:lvl1pPr>
              <a:defRPr sz="9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200" dirty="0">
                <a:solidFill>
                  <a:prstClr val="white"/>
                </a:solidFill>
              </a:rPr>
              <a:t>黑板灯</a:t>
            </a:r>
          </a:p>
        </p:txBody>
      </p:sp>
      <p:cxnSp>
        <p:nvCxnSpPr>
          <p:cNvPr id="47" name="直接连接符 46"/>
          <p:cNvCxnSpPr/>
          <p:nvPr/>
        </p:nvCxnSpPr>
        <p:spPr>
          <a:xfrm flipH="1" flipV="1">
            <a:off x="6723181" y="1746478"/>
            <a:ext cx="813348" cy="355609"/>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直接连接符 47"/>
          <p:cNvCxnSpPr>
            <a:endCxn id="40" idx="3"/>
          </p:cNvCxnSpPr>
          <p:nvPr/>
        </p:nvCxnSpPr>
        <p:spPr>
          <a:xfrm flipH="1">
            <a:off x="6098633" y="1746478"/>
            <a:ext cx="624547" cy="1"/>
          </a:xfrm>
          <a:prstGeom prst="line">
            <a:avLst/>
          </a:prstGeom>
        </p:spPr>
        <p:style>
          <a:lnRef idx="1">
            <a:schemeClr val="accent1"/>
          </a:lnRef>
          <a:fillRef idx="0">
            <a:schemeClr val="accent1"/>
          </a:fillRef>
          <a:effectRef idx="0">
            <a:schemeClr val="accent1"/>
          </a:effectRef>
          <a:fontRef idx="minor">
            <a:schemeClr val="tx1"/>
          </a:fontRef>
        </p:style>
      </p:cxnSp>
      <p:sp>
        <p:nvSpPr>
          <p:cNvPr id="49" name="文本框 48"/>
          <p:cNvSpPr txBox="1"/>
          <p:nvPr/>
        </p:nvSpPr>
        <p:spPr>
          <a:xfrm>
            <a:off x="10049277" y="3750827"/>
            <a:ext cx="1493304" cy="276999"/>
          </a:xfrm>
          <a:prstGeom prst="rect">
            <a:avLst/>
          </a:prstGeom>
          <a:noFill/>
        </p:spPr>
        <p:txBody>
          <a:bodyPr wrap="square" rtlCol="0">
            <a:spAutoFit/>
          </a:bodyPr>
          <a:lstStyle>
            <a:defPPr>
              <a:defRPr lang="zh-CN"/>
            </a:defPPr>
            <a:lvl1pPr>
              <a:defRPr sz="9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200" dirty="0">
                <a:solidFill>
                  <a:prstClr val="white"/>
                </a:solidFill>
              </a:rPr>
              <a:t>六键智能面板</a:t>
            </a:r>
          </a:p>
        </p:txBody>
      </p:sp>
      <p:pic>
        <p:nvPicPr>
          <p:cNvPr id="50" name="图片 49"/>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214704" y="3293776"/>
            <a:ext cx="704073" cy="423437"/>
          </a:xfrm>
          <a:prstGeom prst="rect">
            <a:avLst/>
          </a:prstGeom>
        </p:spPr>
      </p:pic>
      <p:sp>
        <p:nvSpPr>
          <p:cNvPr id="51" name="文本框 50"/>
          <p:cNvSpPr txBox="1"/>
          <p:nvPr/>
        </p:nvSpPr>
        <p:spPr>
          <a:xfrm>
            <a:off x="5039220" y="3710650"/>
            <a:ext cx="1493304" cy="276999"/>
          </a:xfrm>
          <a:prstGeom prst="rect">
            <a:avLst/>
          </a:prstGeom>
          <a:noFill/>
        </p:spPr>
        <p:txBody>
          <a:bodyPr wrap="square" rtlCol="0">
            <a:spAutoFit/>
          </a:bodyPr>
          <a:lstStyle/>
          <a:p>
            <a:pPr defTabSz="1219110"/>
            <a:r>
              <a:rPr lang="zh-CN" altLang="en-US" sz="1200" dirty="0">
                <a:solidFill>
                  <a:prstClr val="white"/>
                </a:solidFill>
                <a:latin typeface="微软雅黑" panose="020B0503020204020204" pitchFamily="34" charset="-122"/>
                <a:ea typeface="微软雅黑" panose="020B0503020204020204" pitchFamily="34" charset="-122"/>
              </a:rPr>
              <a:t>照度传感器</a:t>
            </a:r>
          </a:p>
        </p:txBody>
      </p:sp>
      <p:cxnSp>
        <p:nvCxnSpPr>
          <p:cNvPr id="52" name="直接连接符 51"/>
          <p:cNvCxnSpPr/>
          <p:nvPr/>
        </p:nvCxnSpPr>
        <p:spPr>
          <a:xfrm flipH="1" flipV="1">
            <a:off x="6588349" y="2550409"/>
            <a:ext cx="1399083" cy="247873"/>
          </a:xfrm>
          <a:prstGeom prst="line">
            <a:avLst/>
          </a:prstGeom>
        </p:spPr>
        <p:style>
          <a:lnRef idx="1">
            <a:schemeClr val="accent1"/>
          </a:lnRef>
          <a:fillRef idx="0">
            <a:schemeClr val="accent1"/>
          </a:fillRef>
          <a:effectRef idx="0">
            <a:schemeClr val="accent1"/>
          </a:effectRef>
          <a:fontRef idx="minor">
            <a:schemeClr val="tx1"/>
          </a:fontRef>
        </p:style>
      </p:cxnSp>
      <p:sp>
        <p:nvSpPr>
          <p:cNvPr id="53" name="文本框 52"/>
          <p:cNvSpPr txBox="1"/>
          <p:nvPr/>
        </p:nvSpPr>
        <p:spPr>
          <a:xfrm>
            <a:off x="5035380" y="2576267"/>
            <a:ext cx="1493304" cy="276999"/>
          </a:xfrm>
          <a:prstGeom prst="rect">
            <a:avLst/>
          </a:prstGeom>
          <a:noFill/>
        </p:spPr>
        <p:txBody>
          <a:bodyPr wrap="square" rtlCol="0">
            <a:spAutoFit/>
          </a:bodyPr>
          <a:lstStyle>
            <a:defPPr>
              <a:defRPr lang="zh-CN"/>
            </a:defPPr>
            <a:lvl1pPr>
              <a:defRPr sz="90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200" dirty="0">
                <a:solidFill>
                  <a:prstClr val="white"/>
                </a:solidFill>
              </a:rPr>
              <a:t>无线灯控模块</a:t>
            </a:r>
          </a:p>
        </p:txBody>
      </p:sp>
      <p:cxnSp>
        <p:nvCxnSpPr>
          <p:cNvPr id="54" name="直接连接符 53"/>
          <p:cNvCxnSpPr/>
          <p:nvPr/>
        </p:nvCxnSpPr>
        <p:spPr>
          <a:xfrm flipH="1">
            <a:off x="6373020" y="3031367"/>
            <a:ext cx="1663323" cy="487876"/>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直接连接符 54"/>
          <p:cNvCxnSpPr/>
          <p:nvPr/>
        </p:nvCxnSpPr>
        <p:spPr>
          <a:xfrm flipH="1">
            <a:off x="5898172" y="3520883"/>
            <a:ext cx="47463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直接连接符 55"/>
          <p:cNvCxnSpPr/>
          <p:nvPr/>
        </p:nvCxnSpPr>
        <p:spPr>
          <a:xfrm flipH="1">
            <a:off x="6034795" y="2550408"/>
            <a:ext cx="55355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nvCxnSpPr>
        <p:spPr>
          <a:xfrm>
            <a:off x="7987433" y="2434256"/>
            <a:ext cx="1752303" cy="632021"/>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nvCxnSpPr>
        <p:spPr>
          <a:xfrm>
            <a:off x="9739735" y="3056295"/>
            <a:ext cx="285508" cy="0"/>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59" name="表格 58"/>
          <p:cNvGraphicFramePr>
            <a:graphicFrameLocks noGrp="1"/>
          </p:cNvGraphicFramePr>
          <p:nvPr>
            <p:extLst>
              <p:ext uri="{D42A27DB-BD31-4B8C-83A1-F6EECF244321}">
                <p14:modId xmlns:p14="http://schemas.microsoft.com/office/powerpoint/2010/main" val="735803541"/>
              </p:ext>
            </p:extLst>
          </p:nvPr>
        </p:nvGraphicFramePr>
        <p:xfrm>
          <a:off x="5035380" y="4314356"/>
          <a:ext cx="6569449" cy="2294372"/>
        </p:xfrm>
        <a:graphic>
          <a:graphicData uri="http://schemas.openxmlformats.org/drawingml/2006/table">
            <a:tbl>
              <a:tblPr firstRow="1" bandRow="1">
                <a:tableStyleId>{5C22544A-7EE6-4342-B048-85BDC9FD1C3A}</a:tableStyleId>
              </a:tblPr>
              <a:tblGrid>
                <a:gridCol w="835348">
                  <a:extLst>
                    <a:ext uri="{9D8B030D-6E8A-4147-A177-3AD203B41FA5}">
                      <a16:colId xmlns:a16="http://schemas.microsoft.com/office/drawing/2014/main" val="20000"/>
                    </a:ext>
                  </a:extLst>
                </a:gridCol>
                <a:gridCol w="2112235">
                  <a:extLst>
                    <a:ext uri="{9D8B030D-6E8A-4147-A177-3AD203B41FA5}">
                      <a16:colId xmlns:a16="http://schemas.microsoft.com/office/drawing/2014/main" val="20001"/>
                    </a:ext>
                  </a:extLst>
                </a:gridCol>
                <a:gridCol w="1824203">
                  <a:extLst>
                    <a:ext uri="{9D8B030D-6E8A-4147-A177-3AD203B41FA5}">
                      <a16:colId xmlns:a16="http://schemas.microsoft.com/office/drawing/2014/main" val="20002"/>
                    </a:ext>
                  </a:extLst>
                </a:gridCol>
                <a:gridCol w="864096">
                  <a:extLst>
                    <a:ext uri="{9D8B030D-6E8A-4147-A177-3AD203B41FA5}">
                      <a16:colId xmlns:a16="http://schemas.microsoft.com/office/drawing/2014/main" val="3610689576"/>
                    </a:ext>
                  </a:extLst>
                </a:gridCol>
                <a:gridCol w="933567">
                  <a:extLst>
                    <a:ext uri="{9D8B030D-6E8A-4147-A177-3AD203B41FA5}">
                      <a16:colId xmlns:a16="http://schemas.microsoft.com/office/drawing/2014/main" val="1656381460"/>
                    </a:ext>
                  </a:extLst>
                </a:gridCol>
              </a:tblGrid>
              <a:tr h="365760">
                <a:tc>
                  <a:txBody>
                    <a:bodyPr/>
                    <a:lstStyle/>
                    <a:p>
                      <a:r>
                        <a:rPr lang="zh-CN" altLang="en-US" sz="800" dirty="0">
                          <a:latin typeface="微软雅黑" panose="020B0503020204020204" pitchFamily="34" charset="-122"/>
                          <a:ea typeface="微软雅黑" panose="020B0503020204020204" pitchFamily="34" charset="-122"/>
                        </a:rPr>
                        <a:t>智能开关情景模式</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lumMod val="50000"/>
                      </a:schemeClr>
                    </a:solidFill>
                  </a:tcPr>
                </a:tc>
                <a:tc>
                  <a:txBody>
                    <a:bodyPr/>
                    <a:lstStyle/>
                    <a:p>
                      <a:r>
                        <a:rPr lang="zh-CN" altLang="en-US" sz="800" dirty="0">
                          <a:latin typeface="微软雅黑" panose="020B0503020204020204" pitchFamily="34" charset="-122"/>
                          <a:ea typeface="微软雅黑" panose="020B0503020204020204" pitchFamily="34" charset="-122"/>
                        </a:rPr>
                        <a:t>教室照明灯</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lumMod val="50000"/>
                      </a:schemeClr>
                    </a:solidFill>
                  </a:tcPr>
                </a:tc>
                <a:tc>
                  <a:txBody>
                    <a:bodyPr/>
                    <a:lstStyle/>
                    <a:p>
                      <a:r>
                        <a:rPr lang="zh-CN" altLang="en-US" sz="800" dirty="0">
                          <a:latin typeface="微软雅黑" panose="020B0503020204020204" pitchFamily="34" charset="-122"/>
                          <a:ea typeface="微软雅黑" panose="020B0503020204020204" pitchFamily="34" charset="-122"/>
                        </a:rPr>
                        <a:t>教室黑板灯</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lumMod val="50000"/>
                      </a:schemeClr>
                    </a:solidFill>
                  </a:tcPr>
                </a:tc>
                <a:tc>
                  <a:txBody>
                    <a:bodyPr/>
                    <a:lstStyle/>
                    <a:p>
                      <a:pPr algn="ctr"/>
                      <a:r>
                        <a:rPr lang="zh-CN" altLang="en-US" sz="800" dirty="0"/>
                        <a:t>窗帘</a:t>
                      </a:r>
                      <a:r>
                        <a:rPr lang="zh-CN" altLang="en-US" sz="800" dirty="0">
                          <a:latin typeface="微软雅黑" panose="020B0503020204020204" pitchFamily="34" charset="-122"/>
                          <a:ea typeface="微软雅黑" panose="020B0503020204020204" pitchFamily="34" charset="-122"/>
                        </a:rPr>
                        <a:t>（可拓展）</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lumMod val="50000"/>
                      </a:schemeClr>
                    </a:solidFill>
                  </a:tcPr>
                </a:tc>
                <a:tc>
                  <a:txBody>
                    <a:bodyPr/>
                    <a:lstStyle/>
                    <a:p>
                      <a:r>
                        <a:rPr lang="zh-CN" altLang="en-US" sz="800" dirty="0">
                          <a:latin typeface="微软雅黑" panose="020B0503020204020204" pitchFamily="34" charset="-122"/>
                          <a:ea typeface="微软雅黑" panose="020B0503020204020204" pitchFamily="34" charset="-122"/>
                        </a:rPr>
                        <a:t>投影机（可</a:t>
                      </a:r>
                      <a:r>
                        <a:rPr lang="zh-CN" altLang="en-US" sz="800" b="1" kern="1200" dirty="0">
                          <a:solidFill>
                            <a:schemeClr val="lt1"/>
                          </a:solidFill>
                          <a:latin typeface="微软雅黑" panose="020B0503020204020204" pitchFamily="34" charset="-122"/>
                          <a:ea typeface="微软雅黑" panose="020B0503020204020204" pitchFamily="34" charset="-122"/>
                          <a:cs typeface="+mn-cs"/>
                        </a:rPr>
                        <a:t>拓展</a:t>
                      </a:r>
                      <a:r>
                        <a:rPr lang="zh-CN" altLang="en-US" sz="800" dirty="0">
                          <a:latin typeface="微软雅黑" panose="020B0503020204020204" pitchFamily="34" charset="-122"/>
                          <a:ea typeface="微软雅黑" panose="020B0503020204020204" pitchFamily="34" charset="-122"/>
                        </a:rPr>
                        <a:t>）</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lumMod val="50000"/>
                      </a:schemeClr>
                    </a:solidFill>
                  </a:tcPr>
                </a:tc>
                <a:extLst>
                  <a:ext uri="{0D108BD9-81ED-4DB2-BD59-A6C34878D82A}">
                    <a16:rowId xmlns:a16="http://schemas.microsoft.com/office/drawing/2014/main" val="10000"/>
                  </a:ext>
                </a:extLst>
              </a:tr>
              <a:tr h="362467">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上课模式</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平均照度：</a:t>
                      </a:r>
                      <a:r>
                        <a:rPr lang="en-US" altLang="zh-CN" sz="800" dirty="0">
                          <a:solidFill>
                            <a:schemeClr val="bg1"/>
                          </a:solidFill>
                          <a:latin typeface="微软雅黑" panose="020B0503020204020204" pitchFamily="34" charset="-122"/>
                          <a:ea typeface="微软雅黑" panose="020B0503020204020204" pitchFamily="34" charset="-122"/>
                        </a:rPr>
                        <a:t>400lx</a:t>
                      </a:r>
                      <a:r>
                        <a:rPr lang="zh-CN" altLang="en-US" sz="800" dirty="0">
                          <a:solidFill>
                            <a:schemeClr val="bg1"/>
                          </a:solidFill>
                          <a:latin typeface="微软雅黑" panose="020B0503020204020204" pitchFamily="34" charset="-122"/>
                          <a:ea typeface="微软雅黑" panose="020B0503020204020204" pitchFamily="34" charset="-122"/>
                        </a:rPr>
                        <a:t>，大于</a:t>
                      </a:r>
                      <a:r>
                        <a:rPr lang="en-US" altLang="zh-CN" sz="800" dirty="0">
                          <a:solidFill>
                            <a:schemeClr val="bg1"/>
                          </a:solidFill>
                          <a:latin typeface="微软雅黑" panose="020B0503020204020204" pitchFamily="34" charset="-122"/>
                          <a:ea typeface="微软雅黑" panose="020B0503020204020204" pitchFamily="34" charset="-122"/>
                        </a:rPr>
                        <a:t>500lx,</a:t>
                      </a:r>
                      <a:r>
                        <a:rPr lang="zh-CN" altLang="en-US" sz="800" dirty="0">
                          <a:solidFill>
                            <a:schemeClr val="bg1"/>
                          </a:solidFill>
                          <a:latin typeface="微软雅黑" panose="020B0503020204020204" pitchFamily="34" charset="-122"/>
                          <a:ea typeface="微软雅黑" panose="020B0503020204020204" pitchFamily="34" charset="-122"/>
                        </a:rPr>
                        <a:t>自动熄灭</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默认开，照度大于</a:t>
                      </a:r>
                      <a:r>
                        <a:rPr lang="en-US" altLang="zh-CN" sz="800" dirty="0">
                          <a:solidFill>
                            <a:schemeClr val="bg1"/>
                          </a:solidFill>
                          <a:latin typeface="微软雅黑" panose="020B0503020204020204" pitchFamily="34" charset="-122"/>
                          <a:ea typeface="微软雅黑" panose="020B0503020204020204" pitchFamily="34" charset="-122"/>
                        </a:rPr>
                        <a:t>600lx,</a:t>
                      </a:r>
                      <a:r>
                        <a:rPr lang="zh-CN" altLang="en-US" sz="800" dirty="0">
                          <a:solidFill>
                            <a:schemeClr val="bg1"/>
                          </a:solidFill>
                          <a:latin typeface="微软雅黑" panose="020B0503020204020204" pitchFamily="34" charset="-122"/>
                          <a:ea typeface="微软雅黑" panose="020B0503020204020204" pitchFamily="34" charset="-122"/>
                        </a:rPr>
                        <a:t>自动熄灭</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marL="0" algn="l" defTabSz="685800" rtl="0" eaLnBrk="1" latinLnBrk="0" hangingPunct="1"/>
                      <a:r>
                        <a:rPr lang="zh-CN" altLang="en-US" sz="800" kern="1200" dirty="0">
                          <a:solidFill>
                            <a:schemeClr val="bg1"/>
                          </a:solidFill>
                          <a:latin typeface="微软雅黑" panose="020B0503020204020204" pitchFamily="34" charset="-122"/>
                          <a:ea typeface="微软雅黑" panose="020B0503020204020204" pitchFamily="34" charset="-122"/>
                          <a:cs typeface="+mn-cs"/>
                        </a:rPr>
                        <a:t>打开</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marL="0" algn="l" defTabSz="685800" rtl="0" eaLnBrk="1" latinLnBrk="0" hangingPunct="1"/>
                      <a:r>
                        <a:rPr lang="zh-CN" altLang="en-US" sz="800" kern="1200" dirty="0">
                          <a:solidFill>
                            <a:schemeClr val="bg1"/>
                          </a:solidFill>
                          <a:latin typeface="微软雅黑" panose="020B0503020204020204" pitchFamily="34" charset="-122"/>
                          <a:ea typeface="微软雅黑" panose="020B0503020204020204" pitchFamily="34" charset="-122"/>
                          <a:cs typeface="+mn-cs"/>
                        </a:rPr>
                        <a:t>关闭</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1"/>
                  </a:ext>
                </a:extLst>
              </a:tr>
              <a:tr h="315517">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自习模式</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平均照度：</a:t>
                      </a:r>
                      <a:r>
                        <a:rPr lang="en-US" altLang="zh-CN" sz="800" dirty="0">
                          <a:solidFill>
                            <a:schemeClr val="bg1"/>
                          </a:solidFill>
                          <a:latin typeface="微软雅黑" panose="020B0503020204020204" pitchFamily="34" charset="-122"/>
                          <a:ea typeface="微软雅黑" panose="020B0503020204020204" pitchFamily="34" charset="-122"/>
                        </a:rPr>
                        <a:t>400lx</a:t>
                      </a:r>
                      <a:r>
                        <a:rPr lang="zh-CN" altLang="en-US" sz="800" dirty="0">
                          <a:solidFill>
                            <a:schemeClr val="bg1"/>
                          </a:solidFill>
                          <a:latin typeface="微软雅黑" panose="020B0503020204020204" pitchFamily="34" charset="-122"/>
                          <a:ea typeface="微软雅黑" panose="020B0503020204020204" pitchFamily="34" charset="-122"/>
                        </a:rPr>
                        <a:t>，大于</a:t>
                      </a:r>
                      <a:r>
                        <a:rPr lang="en-US" altLang="zh-CN" sz="800" dirty="0">
                          <a:solidFill>
                            <a:schemeClr val="bg1"/>
                          </a:solidFill>
                          <a:latin typeface="微软雅黑" panose="020B0503020204020204" pitchFamily="34" charset="-122"/>
                          <a:ea typeface="微软雅黑" panose="020B0503020204020204" pitchFamily="34" charset="-122"/>
                        </a:rPr>
                        <a:t>500lx,</a:t>
                      </a:r>
                      <a:r>
                        <a:rPr lang="zh-CN" altLang="en-US" sz="800" dirty="0">
                          <a:solidFill>
                            <a:schemeClr val="bg1"/>
                          </a:solidFill>
                          <a:latin typeface="微软雅黑" panose="020B0503020204020204" pitchFamily="34" charset="-122"/>
                          <a:ea typeface="微软雅黑" panose="020B0503020204020204" pitchFamily="34" charset="-122"/>
                        </a:rPr>
                        <a:t>自动熄灭</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默认关</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marL="0" algn="l" defTabSz="685800" rtl="0" eaLnBrk="1" latinLnBrk="0" hangingPunct="1"/>
                      <a:r>
                        <a:rPr lang="zh-CN" altLang="en-US" sz="800" kern="1200" dirty="0">
                          <a:solidFill>
                            <a:schemeClr val="bg1"/>
                          </a:solidFill>
                          <a:latin typeface="微软雅黑" panose="020B0503020204020204" pitchFamily="34" charset="-122"/>
                          <a:ea typeface="微软雅黑" panose="020B0503020204020204" pitchFamily="34" charset="-122"/>
                          <a:cs typeface="+mn-cs"/>
                        </a:rPr>
                        <a:t>打开</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marL="0" algn="l" defTabSz="685800" rtl="0" eaLnBrk="1" latinLnBrk="0" hangingPunct="1"/>
                      <a:r>
                        <a:rPr lang="zh-CN" altLang="en-US" sz="800" kern="1200" dirty="0">
                          <a:solidFill>
                            <a:schemeClr val="bg1"/>
                          </a:solidFill>
                          <a:latin typeface="微软雅黑" panose="020B0503020204020204" pitchFamily="34" charset="-122"/>
                          <a:ea typeface="微软雅黑" panose="020B0503020204020204" pitchFamily="34" charset="-122"/>
                          <a:cs typeface="+mn-cs"/>
                        </a:rPr>
                        <a:t>关闭</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2"/>
                  </a:ext>
                </a:extLst>
              </a:tr>
              <a:tr h="348876">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多媒体模式</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平均照度：</a:t>
                      </a:r>
                      <a:r>
                        <a:rPr lang="en-US" altLang="zh-CN" sz="800" dirty="0">
                          <a:solidFill>
                            <a:schemeClr val="bg1"/>
                          </a:solidFill>
                          <a:latin typeface="微软雅黑" panose="020B0503020204020204" pitchFamily="34" charset="-122"/>
                          <a:ea typeface="微软雅黑" panose="020B0503020204020204" pitchFamily="34" charset="-122"/>
                        </a:rPr>
                        <a:t>300lx</a:t>
                      </a:r>
                      <a:r>
                        <a:rPr lang="zh-CN" altLang="en-US" sz="800" dirty="0">
                          <a:solidFill>
                            <a:schemeClr val="bg1"/>
                          </a:solidFill>
                          <a:latin typeface="微软雅黑" panose="020B0503020204020204" pitchFamily="34" charset="-122"/>
                          <a:ea typeface="微软雅黑" panose="020B0503020204020204" pitchFamily="34" charset="-122"/>
                        </a:rPr>
                        <a:t>，大于</a:t>
                      </a:r>
                      <a:r>
                        <a:rPr lang="en-US" altLang="zh-CN" sz="800" dirty="0">
                          <a:solidFill>
                            <a:schemeClr val="bg1"/>
                          </a:solidFill>
                          <a:latin typeface="微软雅黑" panose="020B0503020204020204" pitchFamily="34" charset="-122"/>
                          <a:ea typeface="微软雅黑" panose="020B0503020204020204" pitchFamily="34" charset="-122"/>
                        </a:rPr>
                        <a:t>500lx,</a:t>
                      </a:r>
                      <a:r>
                        <a:rPr lang="zh-CN" altLang="en-US" sz="800" dirty="0">
                          <a:solidFill>
                            <a:schemeClr val="bg1"/>
                          </a:solidFill>
                          <a:latin typeface="微软雅黑" panose="020B0503020204020204" pitchFamily="34" charset="-122"/>
                          <a:ea typeface="微软雅黑" panose="020B0503020204020204" pitchFamily="34" charset="-122"/>
                        </a:rPr>
                        <a:t>自动熄灭</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默认关灯</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marL="0" algn="l" defTabSz="685800" rtl="0" eaLnBrk="1" latinLnBrk="0" hangingPunct="1"/>
                      <a:r>
                        <a:rPr lang="zh-CN" altLang="en-US" sz="800" kern="1200" dirty="0">
                          <a:solidFill>
                            <a:schemeClr val="bg1"/>
                          </a:solidFill>
                          <a:latin typeface="微软雅黑" panose="020B0503020204020204" pitchFamily="34" charset="-122"/>
                          <a:ea typeface="微软雅黑" panose="020B0503020204020204" pitchFamily="34" charset="-122"/>
                          <a:cs typeface="+mn-cs"/>
                        </a:rPr>
                        <a:t>关闭</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marL="0" algn="l" defTabSz="685800" rtl="0" eaLnBrk="1" latinLnBrk="0" hangingPunct="1"/>
                      <a:r>
                        <a:rPr lang="zh-CN" altLang="en-US" sz="800" kern="1200" dirty="0">
                          <a:solidFill>
                            <a:schemeClr val="bg1"/>
                          </a:solidFill>
                          <a:latin typeface="微软雅黑" panose="020B0503020204020204" pitchFamily="34" charset="-122"/>
                          <a:ea typeface="微软雅黑" panose="020B0503020204020204" pitchFamily="34" charset="-122"/>
                          <a:cs typeface="+mn-cs"/>
                        </a:rPr>
                        <a:t>打开</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3"/>
                  </a:ext>
                </a:extLst>
              </a:tr>
              <a:tr h="300584">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全开模式</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开到最亮</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打开</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marL="0" algn="l" defTabSz="685800" rtl="0" eaLnBrk="1" latinLnBrk="0" hangingPunct="1"/>
                      <a:r>
                        <a:rPr lang="zh-CN" altLang="en-US" sz="800" kern="1200" dirty="0">
                          <a:solidFill>
                            <a:schemeClr val="bg1"/>
                          </a:solidFill>
                          <a:latin typeface="微软雅黑" panose="020B0503020204020204" pitchFamily="34" charset="-122"/>
                          <a:ea typeface="微软雅黑" panose="020B0503020204020204" pitchFamily="34" charset="-122"/>
                          <a:cs typeface="+mn-cs"/>
                        </a:rPr>
                        <a:t>打开</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marL="0" algn="l" defTabSz="685800" rtl="0" eaLnBrk="1" latinLnBrk="0" hangingPunct="1"/>
                      <a:r>
                        <a:rPr lang="zh-CN" altLang="en-US" sz="800" kern="1200" dirty="0">
                          <a:solidFill>
                            <a:schemeClr val="bg1"/>
                          </a:solidFill>
                          <a:latin typeface="微软雅黑" panose="020B0503020204020204" pitchFamily="34" charset="-122"/>
                          <a:ea typeface="微软雅黑" panose="020B0503020204020204" pitchFamily="34" charset="-122"/>
                          <a:cs typeface="+mn-cs"/>
                        </a:rPr>
                        <a:t>关闭</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4"/>
                  </a:ext>
                </a:extLst>
              </a:tr>
              <a:tr h="300584">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全关模式</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关闭灯光</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关闭</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marL="0" algn="l" defTabSz="685800" rtl="0" eaLnBrk="1" latinLnBrk="0" hangingPunct="1"/>
                      <a:r>
                        <a:rPr lang="zh-CN" altLang="en-US" sz="800" kern="1200" dirty="0">
                          <a:solidFill>
                            <a:schemeClr val="bg1"/>
                          </a:solidFill>
                          <a:latin typeface="微软雅黑" panose="020B0503020204020204" pitchFamily="34" charset="-122"/>
                          <a:ea typeface="微软雅黑" panose="020B0503020204020204" pitchFamily="34" charset="-122"/>
                          <a:cs typeface="+mn-cs"/>
                        </a:rPr>
                        <a:t>打开</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a:txBody>
                    <a:bodyPr/>
                    <a:lstStyle/>
                    <a:p>
                      <a:pPr marL="0" algn="l" defTabSz="685800" rtl="0" eaLnBrk="1" latinLnBrk="0" hangingPunct="1"/>
                      <a:r>
                        <a:rPr lang="zh-CN" altLang="en-US" sz="800" kern="1200" dirty="0">
                          <a:solidFill>
                            <a:schemeClr val="bg1"/>
                          </a:solidFill>
                          <a:latin typeface="微软雅黑" panose="020B0503020204020204" pitchFamily="34" charset="-122"/>
                          <a:ea typeface="微软雅黑" panose="020B0503020204020204" pitchFamily="34" charset="-122"/>
                          <a:cs typeface="+mn-cs"/>
                        </a:rPr>
                        <a:t>关闭</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5"/>
                  </a:ext>
                </a:extLst>
              </a:tr>
              <a:tr h="300584">
                <a:tc>
                  <a:txBody>
                    <a:bodyPr/>
                    <a:lstStyle/>
                    <a:p>
                      <a:r>
                        <a:rPr lang="zh-CN" altLang="en-US" sz="800" dirty="0">
                          <a:solidFill>
                            <a:schemeClr val="bg1"/>
                          </a:solidFill>
                          <a:latin typeface="微软雅黑" panose="020B0503020204020204" pitchFamily="34" charset="-122"/>
                          <a:ea typeface="微软雅黑" panose="020B0503020204020204" pitchFamily="34" charset="-122"/>
                        </a:rPr>
                        <a:t>智能模式</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gridSpan="4">
                  <a:txBody>
                    <a:bodyPr/>
                    <a:lstStyle/>
                    <a:p>
                      <a:r>
                        <a:rPr lang="zh-CN" altLang="en-US" sz="800" dirty="0">
                          <a:solidFill>
                            <a:schemeClr val="bg1"/>
                          </a:solidFill>
                          <a:latin typeface="微软雅黑" panose="020B0503020204020204" pitchFamily="34" charset="-122"/>
                          <a:ea typeface="微软雅黑" panose="020B0503020204020204" pitchFamily="34" charset="-122"/>
                        </a:rPr>
                        <a:t>根据每个班级的课表，实现自习、上课、全关模式的切换</a:t>
                      </a:r>
                    </a:p>
                  </a:txBody>
                  <a:tcPr marL="121920" marR="121920" marT="60960" marB="60960"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noFill/>
                  </a:tcPr>
                </a:tc>
                <a:tc hMerge="1">
                  <a:txBody>
                    <a:bodyPr/>
                    <a:lstStyle/>
                    <a:p>
                      <a:endParaRPr lang="zh-CN" altLang="en-US" sz="1050" dirty="0"/>
                    </a:p>
                  </a:txBody>
                  <a:tcPr/>
                </a:tc>
                <a:tc hMerge="1">
                  <a:txBody>
                    <a:bodyPr/>
                    <a:lstStyle/>
                    <a:p>
                      <a:endParaRPr lang="zh-CN" altLang="en-US"/>
                    </a:p>
                  </a:txBody>
                  <a:tcPr/>
                </a:tc>
                <a:tc hMerge="1">
                  <a:txBody>
                    <a:bodyPr/>
                    <a:lstStyle/>
                    <a:p>
                      <a:endParaRPr lang="zh-CN" altLang="en-US"/>
                    </a:p>
                  </a:txBody>
                  <a:tcPr/>
                </a:tc>
                <a:extLst>
                  <a:ext uri="{0D108BD9-81ED-4DB2-BD59-A6C34878D82A}">
                    <a16:rowId xmlns:a16="http://schemas.microsoft.com/office/drawing/2014/main" val="10006"/>
                  </a:ext>
                </a:extLst>
              </a:tr>
            </a:tbl>
          </a:graphicData>
        </a:graphic>
      </p:graphicFrame>
      <p:cxnSp>
        <p:nvCxnSpPr>
          <p:cNvPr id="60" name="直接连接符 59"/>
          <p:cNvCxnSpPr/>
          <p:nvPr/>
        </p:nvCxnSpPr>
        <p:spPr>
          <a:xfrm flipH="1">
            <a:off x="632557" y="4608755"/>
            <a:ext cx="3600000" cy="0"/>
          </a:xfrm>
          <a:prstGeom prst="line">
            <a:avLst/>
          </a:prstGeom>
          <a:ln w="0">
            <a:solidFill>
              <a:srgbClr val="0070C0"/>
            </a:solidFill>
          </a:ln>
        </p:spPr>
        <p:style>
          <a:lnRef idx="1">
            <a:schemeClr val="accent1"/>
          </a:lnRef>
          <a:fillRef idx="0">
            <a:schemeClr val="accent1"/>
          </a:fillRef>
          <a:effectRef idx="0">
            <a:schemeClr val="accent1"/>
          </a:effectRef>
          <a:fontRef idx="minor">
            <a:schemeClr val="tx1"/>
          </a:fontRef>
        </p:style>
      </p:cxnSp>
      <p:sp>
        <p:nvSpPr>
          <p:cNvPr id="61" name="Freeform 6"/>
          <p:cNvSpPr>
            <a:spLocks/>
          </p:cNvSpPr>
          <p:nvPr/>
        </p:nvSpPr>
        <p:spPr bwMode="auto">
          <a:xfrm>
            <a:off x="467770" y="4266121"/>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sp>
        <p:nvSpPr>
          <p:cNvPr id="2" name="矩形 1"/>
          <p:cNvSpPr/>
          <p:nvPr/>
        </p:nvSpPr>
        <p:spPr>
          <a:xfrm>
            <a:off x="5035379" y="1327435"/>
            <a:ext cx="6569449" cy="2891962"/>
          </a:xfrm>
          <a:prstGeom prst="rect">
            <a:avLst/>
          </a:prstGeom>
          <a:noFill/>
          <a:ln w="3175">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38834263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智慧教室</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en-US" altLang="zh-CN" sz="2400"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smtClean="0">
                <a:solidFill>
                  <a:prstClr val="white"/>
                </a:solidFill>
                <a:latin typeface="微软雅黑" panose="020B0503020204020204" pitchFamily="34" charset="-122"/>
                <a:ea typeface="微软雅黑" panose="020B0503020204020204" pitchFamily="34" charset="-122"/>
                <a:cs typeface="Microsoft YaHei" charset="-122"/>
              </a:rPr>
              <a:t>电子班牌</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pic>
        <p:nvPicPr>
          <p:cNvPr id="6" name="图片 5"/>
          <p:cNvPicPr>
            <a:picLocks noChangeAspect="1"/>
          </p:cNvPicPr>
          <p:nvPr/>
        </p:nvPicPr>
        <p:blipFill rotWithShape="1">
          <a:blip r:embed="rId4">
            <a:extLst>
              <a:ext uri="{28A0092B-C50C-407E-A947-70E740481C1C}">
                <a14:useLocalDpi xmlns:a14="http://schemas.microsoft.com/office/drawing/2010/main" val="0"/>
              </a:ext>
            </a:extLst>
          </a:blip>
          <a:srcRect l="11821" t="10571" r="12430" b="16418"/>
          <a:stretch/>
        </p:blipFill>
        <p:spPr>
          <a:xfrm>
            <a:off x="381038" y="1161159"/>
            <a:ext cx="3379723" cy="2088000"/>
          </a:xfrm>
          <a:prstGeom prst="rect">
            <a:avLst/>
          </a:prstGeom>
        </p:spPr>
      </p:pic>
      <p:sp>
        <p:nvSpPr>
          <p:cNvPr id="27" name="矩形 26"/>
          <p:cNvSpPr/>
          <p:nvPr/>
        </p:nvSpPr>
        <p:spPr>
          <a:xfrm>
            <a:off x="381038" y="3327115"/>
            <a:ext cx="3315359" cy="3301801"/>
          </a:xfrm>
          <a:prstGeom prst="rect">
            <a:avLst/>
          </a:prstGeom>
          <a:ln>
            <a:solidFill>
              <a:schemeClr val="bg1"/>
            </a:solidFill>
            <a:prstDash val="sysDot"/>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12000"/>
              </a:lnSpc>
            </a:pPr>
            <a:r>
              <a:rPr kumimoji="1" lang="zh-CN" altLang="zh-CN" sz="1100" dirty="0">
                <a:solidFill>
                  <a:srgbClr val="FFC000"/>
                </a:solidFill>
                <a:latin typeface="微软雅黑" panose="020B0503020204020204" pitchFamily="34" charset="-122"/>
                <a:ea typeface="微软雅黑" panose="020B0503020204020204" pitchFamily="34" charset="-122"/>
                <a:cs typeface="微软雅黑" panose="020B0503020204020204" pitchFamily="34" charset="-122"/>
              </a:rPr>
              <a:t>超薄超窄机身</a:t>
            </a:r>
            <a:r>
              <a:rPr kumimoji="1" lang="en-US" altLang="zh-CN" sz="1100" dirty="0">
                <a:solidFill>
                  <a:srgbClr val="FFC000"/>
                </a:solidFill>
                <a:latin typeface="微软雅黑" panose="020B0503020204020204" pitchFamily="34" charset="-122"/>
                <a:ea typeface="微软雅黑" panose="020B0503020204020204" pitchFamily="34" charset="-122"/>
                <a:cs typeface="微软雅黑" panose="020B0503020204020204" pitchFamily="34" charset="-122"/>
              </a:rPr>
              <a:t>                                               </a:t>
            </a:r>
            <a:endParaRPr kumimoji="1" lang="zh-CN" altLang="zh-CN" sz="1100" dirty="0">
              <a:solidFill>
                <a:srgbClr val="FFC000"/>
              </a:solidFill>
              <a:latin typeface="微软雅黑" panose="020B0503020204020204" pitchFamily="34" charset="-122"/>
              <a:ea typeface="微软雅黑" panose="020B0503020204020204" pitchFamily="34" charset="-122"/>
              <a:cs typeface="微软雅黑" panose="020B0503020204020204" pitchFamily="34" charset="-122"/>
            </a:endParaRPr>
          </a:p>
          <a:p>
            <a:pPr algn="just">
              <a:lnSpc>
                <a:spcPct val="112000"/>
              </a:lnSpc>
            </a:pPr>
            <a:r>
              <a:rPr lang="zh-CN" altLang="zh-CN" sz="1100" dirty="0">
                <a:solidFill>
                  <a:schemeClr val="bg1"/>
                </a:solidFill>
                <a:latin typeface="微软雅黑" panose="020B0503020204020204" pitchFamily="34" charset="-122"/>
                <a:ea typeface="微软雅黑" panose="020B0503020204020204" pitchFamily="34" charset="-122"/>
              </a:rPr>
              <a:t>整机超薄机身设计厚度仅有</a:t>
            </a:r>
            <a:r>
              <a:rPr lang="en-US" altLang="zh-CN" sz="1100" dirty="0">
                <a:solidFill>
                  <a:schemeClr val="bg1"/>
                </a:solidFill>
                <a:latin typeface="微软雅黑" panose="020B0503020204020204" pitchFamily="34" charset="-122"/>
                <a:ea typeface="微软雅黑" panose="020B0503020204020204" pitchFamily="34" charset="-122"/>
              </a:rPr>
              <a:t>26mm</a:t>
            </a:r>
            <a:r>
              <a:rPr lang="zh-CN" altLang="zh-CN" sz="1100" dirty="0">
                <a:solidFill>
                  <a:schemeClr val="bg1"/>
                </a:solidFill>
                <a:latin typeface="微软雅黑" panose="020B0503020204020204" pitchFamily="34" charset="-122"/>
                <a:ea typeface="微软雅黑" panose="020B0503020204020204" pitchFamily="34" charset="-122"/>
              </a:rPr>
              <a:t>，超窄边框设计，底部仅有</a:t>
            </a:r>
            <a:r>
              <a:rPr lang="en-US" altLang="zh-CN" sz="1100" dirty="0">
                <a:solidFill>
                  <a:schemeClr val="bg1"/>
                </a:solidFill>
                <a:latin typeface="微软雅黑" panose="020B0503020204020204" pitchFamily="34" charset="-122"/>
                <a:ea typeface="微软雅黑" panose="020B0503020204020204" pitchFamily="34" charset="-122"/>
              </a:rPr>
              <a:t>4.7mm</a:t>
            </a:r>
            <a:r>
              <a:rPr lang="zh-CN" altLang="zh-CN" sz="1100" dirty="0">
                <a:solidFill>
                  <a:schemeClr val="bg1"/>
                </a:solidFill>
                <a:latin typeface="微软雅黑" panose="020B0503020204020204" pitchFamily="34" charset="-122"/>
                <a:ea typeface="微软雅黑" panose="020B0503020204020204" pitchFamily="34" charset="-122"/>
              </a:rPr>
              <a:t>，完全</a:t>
            </a:r>
            <a:r>
              <a:rPr lang="zh-CN" altLang="zh-CN" sz="1100" dirty="0" smtClean="0">
                <a:solidFill>
                  <a:schemeClr val="bg1"/>
                </a:solidFill>
                <a:latin typeface="微软雅黑" panose="020B0503020204020204" pitchFamily="34" charset="-122"/>
                <a:ea typeface="微软雅黑" panose="020B0503020204020204" pitchFamily="34" charset="-122"/>
              </a:rPr>
              <a:t>贴合</a:t>
            </a:r>
            <a:r>
              <a:rPr lang="zh-CN" altLang="en-US" sz="1100" dirty="0" smtClean="0">
                <a:solidFill>
                  <a:schemeClr val="bg1"/>
                </a:solidFill>
                <a:latin typeface="微软雅黑" panose="020B0503020204020204" pitchFamily="34" charset="-122"/>
                <a:ea typeface="微软雅黑" panose="020B0503020204020204" pitchFamily="34" charset="-122"/>
              </a:rPr>
              <a:t>。</a:t>
            </a:r>
            <a:endParaRPr lang="zh-CN" altLang="zh-CN" sz="1100" dirty="0">
              <a:solidFill>
                <a:schemeClr val="bg1"/>
              </a:solidFill>
              <a:latin typeface="微软雅黑" panose="020B0503020204020204" pitchFamily="34" charset="-122"/>
              <a:ea typeface="微软雅黑" panose="020B0503020204020204" pitchFamily="34" charset="-122"/>
            </a:endParaRPr>
          </a:p>
          <a:p>
            <a:pPr algn="just">
              <a:lnSpc>
                <a:spcPct val="112000"/>
              </a:lnSpc>
            </a:pPr>
            <a:r>
              <a:rPr kumimoji="1" lang="zh-CN" altLang="zh-CN" sz="1100" dirty="0">
                <a:solidFill>
                  <a:srgbClr val="FFC000"/>
                </a:solidFill>
                <a:latin typeface="微软雅黑" panose="020B0503020204020204" pitchFamily="34" charset="-122"/>
                <a:ea typeface="微软雅黑" panose="020B0503020204020204" pitchFamily="34" charset="-122"/>
                <a:cs typeface="微软雅黑" panose="020B0503020204020204" pitchFamily="34" charset="-122"/>
              </a:rPr>
              <a:t>高亮防眩玻璃</a:t>
            </a:r>
            <a:r>
              <a:rPr kumimoji="1" lang="en-US" altLang="zh-CN" sz="1100" dirty="0">
                <a:solidFill>
                  <a:srgbClr val="FFC000"/>
                </a:solidFill>
                <a:latin typeface="微软雅黑" panose="020B0503020204020204" pitchFamily="34" charset="-122"/>
                <a:ea typeface="微软雅黑" panose="020B0503020204020204" pitchFamily="34" charset="-122"/>
                <a:cs typeface="微软雅黑" panose="020B0503020204020204" pitchFamily="34" charset="-122"/>
              </a:rPr>
              <a:t>                   </a:t>
            </a:r>
            <a:endParaRPr kumimoji="1" lang="zh-CN" altLang="zh-CN" sz="1100" dirty="0">
              <a:solidFill>
                <a:srgbClr val="FFC000"/>
              </a:solidFill>
              <a:latin typeface="微软雅黑" panose="020B0503020204020204" pitchFamily="34" charset="-122"/>
              <a:ea typeface="微软雅黑" panose="020B0503020204020204" pitchFamily="34" charset="-122"/>
              <a:cs typeface="微软雅黑" panose="020B0503020204020204" pitchFamily="34" charset="-122"/>
            </a:endParaRPr>
          </a:p>
          <a:p>
            <a:pPr algn="just">
              <a:lnSpc>
                <a:spcPct val="112000"/>
              </a:lnSpc>
            </a:pPr>
            <a:r>
              <a:rPr lang="zh-CN" altLang="zh-CN" sz="1100" dirty="0">
                <a:solidFill>
                  <a:schemeClr val="bg1"/>
                </a:solidFill>
                <a:latin typeface="微软雅黑" panose="020B0503020204020204" pitchFamily="34" charset="-122"/>
                <a:ea typeface="微软雅黑" panose="020B0503020204020204" pitchFamily="34" charset="-122"/>
              </a:rPr>
              <a:t>班牌采用</a:t>
            </a:r>
            <a:r>
              <a:rPr lang="en-US" altLang="zh-CN" sz="1100" dirty="0">
                <a:solidFill>
                  <a:schemeClr val="bg1"/>
                </a:solidFill>
                <a:latin typeface="微软雅黑" panose="020B0503020204020204" pitchFamily="34" charset="-122"/>
                <a:ea typeface="微软雅黑" panose="020B0503020204020204" pitchFamily="34" charset="-122"/>
              </a:rPr>
              <a:t>400int</a:t>
            </a:r>
            <a:r>
              <a:rPr lang="zh-CN" altLang="zh-CN" sz="1100" dirty="0">
                <a:solidFill>
                  <a:schemeClr val="bg1"/>
                </a:solidFill>
                <a:latin typeface="微软雅黑" panose="020B0503020204020204" pitchFamily="34" charset="-122"/>
                <a:ea typeface="微软雅黑" panose="020B0503020204020204" pitchFamily="34" charset="-122"/>
              </a:rPr>
              <a:t>高亮度显示，</a:t>
            </a:r>
            <a:r>
              <a:rPr lang="en-US" altLang="zh-CN" sz="1100" dirty="0">
                <a:solidFill>
                  <a:schemeClr val="bg1"/>
                </a:solidFill>
                <a:latin typeface="微软雅黑" panose="020B0503020204020204" pitchFamily="34" charset="-122"/>
                <a:ea typeface="微软雅黑" panose="020B0503020204020204" pitchFamily="34" charset="-122"/>
              </a:rPr>
              <a:t>3mm</a:t>
            </a:r>
            <a:r>
              <a:rPr lang="zh-CN" altLang="zh-CN" sz="1100" dirty="0">
                <a:solidFill>
                  <a:schemeClr val="bg1"/>
                </a:solidFill>
                <a:latin typeface="微软雅黑" panose="020B0503020204020204" pitchFamily="34" charset="-122"/>
                <a:ea typeface="微软雅黑" panose="020B0503020204020204" pitchFamily="34" charset="-122"/>
              </a:rPr>
              <a:t>防眩玻璃面板，户外环境也清晰</a:t>
            </a:r>
            <a:r>
              <a:rPr lang="zh-CN" altLang="zh-CN" sz="1100" dirty="0" smtClean="0">
                <a:solidFill>
                  <a:schemeClr val="bg1"/>
                </a:solidFill>
                <a:latin typeface="微软雅黑" panose="020B0503020204020204" pitchFamily="34" charset="-122"/>
                <a:ea typeface="微软雅黑" panose="020B0503020204020204" pitchFamily="34" charset="-122"/>
              </a:rPr>
              <a:t>可见</a:t>
            </a:r>
            <a:r>
              <a:rPr lang="zh-CN" altLang="en-US" sz="1100" dirty="0" smtClean="0">
                <a:solidFill>
                  <a:schemeClr val="bg1"/>
                </a:solidFill>
                <a:latin typeface="微软雅黑" panose="020B0503020204020204" pitchFamily="34" charset="-122"/>
                <a:ea typeface="微软雅黑" panose="020B0503020204020204" pitchFamily="34" charset="-122"/>
              </a:rPr>
              <a:t>。</a:t>
            </a:r>
            <a:endParaRPr lang="zh-CN" altLang="zh-CN" sz="1100" dirty="0">
              <a:solidFill>
                <a:schemeClr val="bg1"/>
              </a:solidFill>
              <a:latin typeface="微软雅黑" panose="020B0503020204020204" pitchFamily="34" charset="-122"/>
              <a:ea typeface="微软雅黑" panose="020B0503020204020204" pitchFamily="34" charset="-122"/>
            </a:endParaRPr>
          </a:p>
          <a:p>
            <a:pPr algn="just">
              <a:lnSpc>
                <a:spcPct val="112000"/>
              </a:lnSpc>
            </a:pPr>
            <a:r>
              <a:rPr kumimoji="1" lang="zh-CN" altLang="zh-CN" sz="1100" dirty="0">
                <a:solidFill>
                  <a:srgbClr val="FFC000"/>
                </a:solidFill>
                <a:latin typeface="微软雅黑" panose="020B0503020204020204" pitchFamily="34" charset="-122"/>
                <a:ea typeface="微软雅黑" panose="020B0503020204020204" pitchFamily="34" charset="-122"/>
                <a:cs typeface="微软雅黑" panose="020B0503020204020204" pitchFamily="34" charset="-122"/>
              </a:rPr>
              <a:t>安全供电设计</a:t>
            </a:r>
          </a:p>
          <a:p>
            <a:pPr algn="just">
              <a:lnSpc>
                <a:spcPct val="112000"/>
              </a:lnSpc>
            </a:pPr>
            <a:r>
              <a:rPr lang="zh-CN" altLang="zh-CN" sz="1100" dirty="0">
                <a:solidFill>
                  <a:schemeClr val="bg1"/>
                </a:solidFill>
                <a:latin typeface="微软雅黑" panose="020B0503020204020204" pitchFamily="34" charset="-122"/>
                <a:ea typeface="微软雅黑" panose="020B0503020204020204" pitchFamily="34" charset="-122"/>
              </a:rPr>
              <a:t>采用</a:t>
            </a:r>
            <a:r>
              <a:rPr lang="en-US" altLang="zh-CN" sz="1100" dirty="0">
                <a:solidFill>
                  <a:schemeClr val="bg1"/>
                </a:solidFill>
                <a:latin typeface="微软雅黑" panose="020B0503020204020204" pitchFamily="34" charset="-122"/>
                <a:ea typeface="微软雅黑" panose="020B0503020204020204" pitchFamily="34" charset="-122"/>
              </a:rPr>
              <a:t>DC12V</a:t>
            </a:r>
            <a:r>
              <a:rPr lang="zh-CN" altLang="zh-CN" sz="1100" dirty="0">
                <a:solidFill>
                  <a:schemeClr val="bg1"/>
                </a:solidFill>
                <a:latin typeface="微软雅黑" panose="020B0503020204020204" pitchFamily="34" charset="-122"/>
                <a:ea typeface="微软雅黑" panose="020B0503020204020204" pitchFamily="34" charset="-122"/>
              </a:rPr>
              <a:t>供电，提高设备安全性，提高集中供电可靠性。</a:t>
            </a:r>
          </a:p>
          <a:p>
            <a:pPr algn="just">
              <a:lnSpc>
                <a:spcPct val="112000"/>
              </a:lnSpc>
            </a:pPr>
            <a:r>
              <a:rPr kumimoji="1" lang="zh-CN" altLang="zh-CN" sz="1100" dirty="0">
                <a:solidFill>
                  <a:srgbClr val="FFC000"/>
                </a:solidFill>
                <a:latin typeface="微软雅黑" panose="020B0503020204020204" pitchFamily="34" charset="-122"/>
                <a:ea typeface="微软雅黑" panose="020B0503020204020204" pitchFamily="34" charset="-122"/>
                <a:cs typeface="微软雅黑" panose="020B0503020204020204" pitchFamily="34" charset="-122"/>
              </a:rPr>
              <a:t>整机防拽设计</a:t>
            </a:r>
          </a:p>
          <a:p>
            <a:pPr algn="just">
              <a:lnSpc>
                <a:spcPct val="112000"/>
              </a:lnSpc>
            </a:pPr>
            <a:r>
              <a:rPr lang="zh-CN" altLang="zh-CN" sz="1100" dirty="0">
                <a:solidFill>
                  <a:schemeClr val="bg1"/>
                </a:solidFill>
                <a:latin typeface="微软雅黑" panose="020B0503020204020204" pitchFamily="34" charset="-122"/>
                <a:ea typeface="微软雅黑" panose="020B0503020204020204" pitchFamily="34" charset="-122"/>
              </a:rPr>
              <a:t>后端平面挂壁支架，与墙面完全贴合，超窄缝设计，防止拉拽掉落。</a:t>
            </a:r>
          </a:p>
          <a:p>
            <a:pPr algn="just">
              <a:lnSpc>
                <a:spcPct val="112000"/>
              </a:lnSpc>
            </a:pPr>
            <a:r>
              <a:rPr kumimoji="1" lang="zh-CN" altLang="zh-CN" sz="1100" dirty="0">
                <a:solidFill>
                  <a:srgbClr val="FFC000"/>
                </a:solidFill>
                <a:latin typeface="微软雅黑" panose="020B0503020204020204" pitchFamily="34" charset="-122"/>
                <a:ea typeface="微软雅黑" panose="020B0503020204020204" pitchFamily="34" charset="-122"/>
                <a:cs typeface="微软雅黑" panose="020B0503020204020204" pitchFamily="34" charset="-122"/>
              </a:rPr>
              <a:t>背部埋线设计</a:t>
            </a:r>
          </a:p>
          <a:p>
            <a:pPr algn="just">
              <a:lnSpc>
                <a:spcPct val="112000"/>
              </a:lnSpc>
            </a:pPr>
            <a:r>
              <a:rPr lang="zh-CN" altLang="zh-CN" sz="1100" dirty="0">
                <a:solidFill>
                  <a:schemeClr val="bg1"/>
                </a:solidFill>
                <a:latin typeface="微软雅黑" panose="020B0503020204020204" pitchFamily="34" charset="-122"/>
                <a:ea typeface="微软雅黑" panose="020B0503020204020204" pitchFamily="34" charset="-122"/>
              </a:rPr>
              <a:t>背部采用埋线设计，科学合理，可隐藏背部走线，美观大方。 </a:t>
            </a:r>
          </a:p>
          <a:p>
            <a:pPr algn="just">
              <a:lnSpc>
                <a:spcPct val="112000"/>
              </a:lnSpc>
            </a:pPr>
            <a:r>
              <a:rPr kumimoji="1" lang="zh-CN" altLang="zh-CN" sz="1100" dirty="0">
                <a:solidFill>
                  <a:srgbClr val="FFC000"/>
                </a:solidFill>
                <a:latin typeface="微软雅黑" panose="020B0503020204020204" pitchFamily="34" charset="-122"/>
                <a:ea typeface="微软雅黑" panose="020B0503020204020204" pitchFamily="34" charset="-122"/>
                <a:cs typeface="微软雅黑" panose="020B0503020204020204" pitchFamily="34" charset="-122"/>
              </a:rPr>
              <a:t>天线内嵌设计</a:t>
            </a:r>
          </a:p>
          <a:p>
            <a:pPr algn="just">
              <a:lnSpc>
                <a:spcPct val="112000"/>
              </a:lnSpc>
            </a:pPr>
            <a:r>
              <a:rPr lang="zh-CN" altLang="zh-CN" sz="1100" dirty="0">
                <a:solidFill>
                  <a:schemeClr val="bg1"/>
                </a:solidFill>
                <a:latin typeface="微软雅黑" panose="020B0503020204020204" pitchFamily="34" charset="-122"/>
                <a:ea typeface="微软雅黑" panose="020B0503020204020204" pitchFamily="34" charset="-122"/>
              </a:rPr>
              <a:t>天线内嵌设计，科学美观，防止天线丢失损坏。</a:t>
            </a:r>
          </a:p>
        </p:txBody>
      </p:sp>
      <p:pic>
        <p:nvPicPr>
          <p:cNvPr id="5" name="图片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872015" y="1243786"/>
            <a:ext cx="7920000" cy="4455000"/>
          </a:xfrm>
          <a:prstGeom prst="rect">
            <a:avLst/>
          </a:prstGeom>
          <a:ln>
            <a:solidFill>
              <a:schemeClr val="bg1"/>
            </a:solidFill>
          </a:ln>
        </p:spPr>
      </p:pic>
      <p:pic>
        <p:nvPicPr>
          <p:cNvPr id="7" name="图片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36379" y="1673276"/>
            <a:ext cx="7920000" cy="4455000"/>
          </a:xfrm>
          <a:prstGeom prst="rect">
            <a:avLst/>
          </a:prstGeom>
          <a:ln>
            <a:solidFill>
              <a:schemeClr val="bg1"/>
            </a:solidFill>
          </a:ln>
        </p:spPr>
      </p:pic>
      <p:pic>
        <p:nvPicPr>
          <p:cNvPr id="8" name="图片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000743" y="2013119"/>
            <a:ext cx="7920000" cy="4455000"/>
          </a:xfrm>
          <a:prstGeom prst="rect">
            <a:avLst/>
          </a:prstGeom>
          <a:ln>
            <a:solidFill>
              <a:schemeClr val="bg1"/>
            </a:solidFill>
          </a:ln>
        </p:spPr>
      </p:pic>
    </p:spTree>
    <p:extLst>
      <p:ext uri="{BB962C8B-B14F-4D97-AF65-F5344CB8AC3E}">
        <p14:creationId xmlns:p14="http://schemas.microsoft.com/office/powerpoint/2010/main" val="20992009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智慧教室</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en-US" altLang="zh-CN" sz="2400" spc="133" dirty="0">
                <a:solidFill>
                  <a:prstClr val="white"/>
                </a:solidFill>
                <a:latin typeface="微软雅黑" panose="020B0503020204020204" pitchFamily="34" charset="-122"/>
                <a:ea typeface="微软雅黑" panose="020B0503020204020204" pitchFamily="34" charset="-122"/>
                <a:cs typeface="Microsoft YaHei" charset="-122"/>
              </a:rPr>
              <a:t>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教室多媒体</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3" name="矩形 2"/>
          <p:cNvSpPr/>
          <p:nvPr/>
        </p:nvSpPr>
        <p:spPr>
          <a:xfrm>
            <a:off x="429528" y="4387862"/>
            <a:ext cx="6096000" cy="2308324"/>
          </a:xfrm>
          <a:prstGeom prst="rect">
            <a:avLst/>
          </a:prstGeom>
        </p:spPr>
        <p:txBody>
          <a:bodyPr>
            <a:spAutoFit/>
          </a:bodyPr>
          <a:lstStyle/>
          <a:p>
            <a:pPr defTabSz="1219110">
              <a:lnSpc>
                <a:spcPct val="150000"/>
              </a:lnSpc>
            </a:pPr>
            <a:r>
              <a:rPr lang="zh-CN" altLang="en-US" sz="1600" dirty="0">
                <a:solidFill>
                  <a:prstClr val="white"/>
                </a:solidFill>
                <a:latin typeface="微软雅黑" panose="020B0503020204020204" pitchFamily="34" charset="-122"/>
                <a:ea typeface="微软雅黑" panose="020B0503020204020204" pitchFamily="34" charset="-122"/>
              </a:rPr>
              <a:t>安全一体化设计，铝合金外框</a:t>
            </a:r>
          </a:p>
          <a:p>
            <a:pPr defTabSz="1219110">
              <a:lnSpc>
                <a:spcPct val="150000"/>
              </a:lnSpc>
            </a:pPr>
            <a:r>
              <a:rPr lang="zh-CN" altLang="en-US" sz="1600" dirty="0">
                <a:solidFill>
                  <a:prstClr val="white"/>
                </a:solidFill>
                <a:latin typeface="微软雅黑" panose="020B0503020204020204" pitchFamily="34" charset="-122"/>
                <a:ea typeface="微软雅黑" panose="020B0503020204020204" pitchFamily="34" charset="-122"/>
              </a:rPr>
              <a:t>支持指纹开关屏</a:t>
            </a:r>
          </a:p>
          <a:p>
            <a:pPr defTabSz="1219110">
              <a:lnSpc>
                <a:spcPct val="150000"/>
              </a:lnSpc>
            </a:pPr>
            <a:r>
              <a:rPr lang="zh-CN" altLang="en-US" sz="1600" dirty="0">
                <a:solidFill>
                  <a:prstClr val="white"/>
                </a:solidFill>
                <a:latin typeface="微软雅黑" panose="020B0503020204020204" pitchFamily="34" charset="-122"/>
                <a:ea typeface="微软雅黑" panose="020B0503020204020204" pitchFamily="34" charset="-122"/>
              </a:rPr>
              <a:t>内置安卓模块</a:t>
            </a:r>
          </a:p>
          <a:p>
            <a:pPr defTabSz="1219110">
              <a:lnSpc>
                <a:spcPct val="150000"/>
              </a:lnSpc>
            </a:pPr>
            <a:r>
              <a:rPr lang="zh-CN" altLang="en-US" sz="1600" dirty="0">
                <a:solidFill>
                  <a:prstClr val="white"/>
                </a:solidFill>
                <a:latin typeface="微软雅黑" panose="020B0503020204020204" pitchFamily="34" charset="-122"/>
                <a:ea typeface="微软雅黑" panose="020B0503020204020204" pitchFamily="34" charset="-122"/>
              </a:rPr>
              <a:t>支持手机、</a:t>
            </a:r>
            <a:r>
              <a:rPr lang="en-US" altLang="zh-CN" sz="1600" dirty="0">
                <a:solidFill>
                  <a:prstClr val="white"/>
                </a:solidFill>
                <a:latin typeface="微软雅黑" panose="020B0503020204020204" pitchFamily="34" charset="-122"/>
                <a:ea typeface="微软雅黑" panose="020B0503020204020204" pitchFamily="34" charset="-122"/>
              </a:rPr>
              <a:t>PC</a:t>
            </a:r>
            <a:r>
              <a:rPr lang="zh-CN" altLang="en-US" sz="1600" dirty="0">
                <a:solidFill>
                  <a:prstClr val="white"/>
                </a:solidFill>
                <a:latin typeface="微软雅黑" panose="020B0503020204020204" pitchFamily="34" charset="-122"/>
                <a:ea typeface="微软雅黑" panose="020B0503020204020204" pitchFamily="34" charset="-122"/>
              </a:rPr>
              <a:t>、平板无线投屏</a:t>
            </a:r>
          </a:p>
          <a:p>
            <a:pPr defTabSz="1219110">
              <a:lnSpc>
                <a:spcPct val="150000"/>
              </a:lnSpc>
            </a:pPr>
            <a:r>
              <a:rPr lang="zh-CN" altLang="en-US" sz="1600" dirty="0">
                <a:solidFill>
                  <a:prstClr val="white"/>
                </a:solidFill>
                <a:latin typeface="微软雅黑" panose="020B0503020204020204" pitchFamily="34" charset="-122"/>
                <a:ea typeface="微软雅黑" panose="020B0503020204020204" pitchFamily="34" charset="-122"/>
              </a:rPr>
              <a:t>支持任意通道画面放大功能</a:t>
            </a:r>
          </a:p>
          <a:p>
            <a:pPr defTabSz="1219110">
              <a:lnSpc>
                <a:spcPct val="150000"/>
              </a:lnSpc>
            </a:pPr>
            <a:r>
              <a:rPr lang="zh-CN" altLang="en-US" sz="1600" dirty="0">
                <a:solidFill>
                  <a:prstClr val="white"/>
                </a:solidFill>
                <a:latin typeface="微软雅黑" panose="020B0503020204020204" pitchFamily="34" charset="-122"/>
                <a:ea typeface="微软雅黑" panose="020B0503020204020204" pitchFamily="34" charset="-122"/>
              </a:rPr>
              <a:t>支持黑屏绿色节能功能</a:t>
            </a:r>
          </a:p>
        </p:txBody>
      </p:sp>
      <p:grpSp>
        <p:nvGrpSpPr>
          <p:cNvPr id="29" name="组合 28"/>
          <p:cNvGrpSpPr/>
          <p:nvPr/>
        </p:nvGrpSpPr>
        <p:grpSpPr>
          <a:xfrm>
            <a:off x="429528" y="1179461"/>
            <a:ext cx="5049419" cy="3152632"/>
            <a:chOff x="322146" y="884596"/>
            <a:chExt cx="3787064" cy="2364474"/>
          </a:xfrm>
        </p:grpSpPr>
        <p:pic>
          <p:nvPicPr>
            <p:cNvPr id="2" name="图片 1"/>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322146" y="884596"/>
              <a:ext cx="3787064" cy="2364474"/>
            </a:xfrm>
            <a:prstGeom prst="rect">
              <a:avLst/>
            </a:prstGeom>
          </p:spPr>
        </p:pic>
        <p:sp>
          <p:nvSpPr>
            <p:cNvPr id="4" name="文本框 3"/>
            <p:cNvSpPr txBox="1"/>
            <p:nvPr/>
          </p:nvSpPr>
          <p:spPr>
            <a:xfrm>
              <a:off x="3246262" y="979644"/>
              <a:ext cx="826188" cy="438581"/>
            </a:xfrm>
            <a:prstGeom prst="rect">
              <a:avLst/>
            </a:prstGeom>
            <a:noFill/>
          </p:spPr>
          <p:txBody>
            <a:bodyPr wrap="none" rtlCol="0">
              <a:spAutoFit/>
            </a:bodyPr>
            <a:lstStyle/>
            <a:p>
              <a:pPr defTabSz="1219110"/>
              <a:r>
                <a:rPr lang="en-US" altLang="zh-CN" sz="3200" b="1" dirty="0">
                  <a:solidFill>
                    <a:prstClr val="white"/>
                  </a:solidFill>
                  <a:latin typeface="微软雅黑" panose="020B0503020204020204" pitchFamily="34" charset="-122"/>
                  <a:ea typeface="微软雅黑" panose="020B0503020204020204" pitchFamily="34" charset="-122"/>
                </a:rPr>
                <a:t>86”</a:t>
              </a:r>
              <a:endParaRPr lang="zh-CN" altLang="en-US" sz="3200" b="1" dirty="0">
                <a:solidFill>
                  <a:prstClr val="white"/>
                </a:solidFill>
                <a:latin typeface="微软雅黑" panose="020B0503020204020204" pitchFamily="34" charset="-122"/>
                <a:ea typeface="微软雅黑" panose="020B0503020204020204" pitchFamily="34" charset="-122"/>
              </a:endParaRPr>
            </a:p>
          </p:txBody>
        </p:sp>
      </p:grpSp>
      <p:sp>
        <p:nvSpPr>
          <p:cNvPr id="6" name="矩形 5"/>
          <p:cNvSpPr/>
          <p:nvPr/>
        </p:nvSpPr>
        <p:spPr>
          <a:xfrm>
            <a:off x="3930087" y="4555083"/>
            <a:ext cx="7687192" cy="1385379"/>
          </a:xfrm>
          <a:prstGeom prst="rect">
            <a:avLst/>
          </a:prstGeom>
          <a:ln w="3175">
            <a:solidFill>
              <a:schemeClr val="bg1">
                <a:lumMod val="95000"/>
              </a:schemeClr>
            </a:solidFill>
          </a:ln>
        </p:spPr>
        <p:txBody>
          <a:bodyPr wrap="square">
            <a:spAutoFit/>
          </a:bodyPr>
          <a:lstStyle/>
          <a:p>
            <a:pPr defTabSz="1219110">
              <a:lnSpc>
                <a:spcPct val="150000"/>
              </a:lnSpc>
            </a:pPr>
            <a:r>
              <a:rPr lang="zh-CN" altLang="en-US" sz="1867" dirty="0">
                <a:solidFill>
                  <a:prstClr val="white"/>
                </a:solidFill>
                <a:latin typeface="微软雅黑" panose="020B0503020204020204" pitchFamily="34" charset="-122"/>
                <a:ea typeface="微软雅黑" panose="020B0503020204020204" pitchFamily="34" charset="-122"/>
              </a:rPr>
              <a:t>方案采用高度集成化设计理念，打造有用、易用、安全、易维护的多媒体系统，结合功能强大的交互教学软件与触控技术，为课堂提供趣味、生动、高效的数字化课堂教学平台。</a:t>
            </a:r>
          </a:p>
        </p:txBody>
      </p:sp>
      <p:grpSp>
        <p:nvGrpSpPr>
          <p:cNvPr id="9" name="组合 8"/>
          <p:cNvGrpSpPr/>
          <p:nvPr/>
        </p:nvGrpSpPr>
        <p:grpSpPr>
          <a:xfrm>
            <a:off x="6374739" y="1203567"/>
            <a:ext cx="4537660" cy="3231152"/>
            <a:chOff x="4697116" y="993330"/>
            <a:chExt cx="3403245" cy="2423364"/>
          </a:xfrm>
        </p:grpSpPr>
        <p:pic>
          <p:nvPicPr>
            <p:cNvPr id="8" name="图片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97116" y="993330"/>
              <a:ext cx="3403245" cy="2423364"/>
            </a:xfrm>
            <a:prstGeom prst="rect">
              <a:avLst/>
            </a:prstGeom>
          </p:spPr>
        </p:pic>
        <p:sp>
          <p:nvSpPr>
            <p:cNvPr id="28" name="文本框 27"/>
            <p:cNvSpPr txBox="1"/>
            <p:nvPr/>
          </p:nvSpPr>
          <p:spPr>
            <a:xfrm>
              <a:off x="7098587" y="1131650"/>
              <a:ext cx="940402" cy="500090"/>
            </a:xfrm>
            <a:prstGeom prst="rect">
              <a:avLst/>
            </a:prstGeom>
            <a:noFill/>
          </p:spPr>
          <p:txBody>
            <a:bodyPr wrap="none" rtlCol="0">
              <a:spAutoFit/>
            </a:bodyPr>
            <a:lstStyle/>
            <a:p>
              <a:pPr defTabSz="1219110"/>
              <a:r>
                <a:rPr lang="en-US" altLang="zh-CN" sz="3733" b="1" dirty="0">
                  <a:solidFill>
                    <a:prstClr val="white"/>
                  </a:solidFill>
                  <a:latin typeface="微软雅黑" panose="020B0503020204020204" pitchFamily="34" charset="-122"/>
                  <a:ea typeface="微软雅黑" panose="020B0503020204020204" pitchFamily="34" charset="-122"/>
                </a:rPr>
                <a:t>75”</a:t>
              </a:r>
              <a:endParaRPr lang="zh-CN" altLang="en-US" sz="3733" b="1" dirty="0">
                <a:solidFill>
                  <a:prstClr val="white"/>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33492554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pic>
        <p:nvPicPr>
          <p:cNvPr id="106" name="Picture 2" descr="http://jyzc.hzedu.net/UploadFiles/upfile252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21351" y="978808"/>
            <a:ext cx="5806869" cy="5682787"/>
          </a:xfrm>
          <a:prstGeom prst="rect">
            <a:avLst/>
          </a:prstGeom>
          <a:ln>
            <a:noFill/>
          </a:ln>
          <a:effectLst>
            <a:softEdge rad="635000"/>
          </a:effectLst>
          <a:extLst>
            <a:ext uri="{909E8E84-426E-40DD-AFC4-6F175D3DCCD1}">
              <a14:hiddenFill xmlns:a14="http://schemas.microsoft.com/office/drawing/2010/main">
                <a:solidFill>
                  <a:srgbClr val="FFFFFF"/>
                </a:solidFill>
              </a14:hiddenFill>
            </a:ext>
          </a:extLst>
        </p:spPr>
      </p:pic>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marL="0" marR="0" lvl="0" indent="0" algn="l" defTabSz="914012"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典型场景四</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校园集控中心场景方案</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89" name="文本框 88"/>
          <p:cNvSpPr txBox="1"/>
          <p:nvPr/>
        </p:nvSpPr>
        <p:spPr>
          <a:xfrm>
            <a:off x="6477902" y="4137887"/>
            <a:ext cx="852417" cy="40759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校园周边</a:t>
            </a:r>
            <a:endParaRPr kumimoji="0" lang="en-US" altLang="zh-CN"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endParaRPr>
          </a:p>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出入口</a:t>
            </a:r>
          </a:p>
        </p:txBody>
      </p:sp>
      <p:sp>
        <p:nvSpPr>
          <p:cNvPr id="90" name="文本框 89"/>
          <p:cNvSpPr txBox="1"/>
          <p:nvPr/>
        </p:nvSpPr>
        <p:spPr>
          <a:xfrm>
            <a:off x="3747565" y="3605030"/>
            <a:ext cx="661697" cy="220724"/>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周界</a:t>
            </a:r>
          </a:p>
        </p:txBody>
      </p:sp>
      <p:sp>
        <p:nvSpPr>
          <p:cNvPr id="91" name="文本框 90"/>
          <p:cNvSpPr txBox="1"/>
          <p:nvPr/>
        </p:nvSpPr>
        <p:spPr>
          <a:xfrm>
            <a:off x="4750205" y="4137888"/>
            <a:ext cx="908441" cy="270921"/>
          </a:xfrm>
          <a:prstGeom prst="roundRect">
            <a:avLst>
              <a:gd name="adj" fmla="val 50000"/>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重点区域</a:t>
            </a:r>
          </a:p>
        </p:txBody>
      </p:sp>
      <p:sp>
        <p:nvSpPr>
          <p:cNvPr id="92" name="文本框 91"/>
          <p:cNvSpPr txBox="1"/>
          <p:nvPr/>
        </p:nvSpPr>
        <p:spPr>
          <a:xfrm>
            <a:off x="4849550" y="3271142"/>
            <a:ext cx="933172" cy="25146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监控中心</a:t>
            </a:r>
          </a:p>
        </p:txBody>
      </p:sp>
      <p:sp>
        <p:nvSpPr>
          <p:cNvPr id="93" name="文本框 92"/>
          <p:cNvSpPr txBox="1"/>
          <p:nvPr/>
        </p:nvSpPr>
        <p:spPr>
          <a:xfrm>
            <a:off x="4164025" y="2738229"/>
            <a:ext cx="900863" cy="255336"/>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公共区域</a:t>
            </a:r>
          </a:p>
        </p:txBody>
      </p:sp>
      <p:sp>
        <p:nvSpPr>
          <p:cNvPr id="94" name="location-pointer_64679"/>
          <p:cNvSpPr>
            <a:spLocks noChangeAspect="1"/>
          </p:cNvSpPr>
          <p:nvPr/>
        </p:nvSpPr>
        <p:spPr bwMode="auto">
          <a:xfrm>
            <a:off x="6665826" y="2274957"/>
            <a:ext cx="315005" cy="307908"/>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5" name="location-pointer_64679"/>
          <p:cNvSpPr>
            <a:spLocks noChangeAspect="1"/>
          </p:cNvSpPr>
          <p:nvPr/>
        </p:nvSpPr>
        <p:spPr bwMode="auto">
          <a:xfrm>
            <a:off x="6694268" y="4572003"/>
            <a:ext cx="350561" cy="342663"/>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6" name="location-pointer_64679"/>
          <p:cNvSpPr>
            <a:spLocks noChangeAspect="1"/>
          </p:cNvSpPr>
          <p:nvPr/>
        </p:nvSpPr>
        <p:spPr bwMode="auto">
          <a:xfrm>
            <a:off x="3911256" y="3825118"/>
            <a:ext cx="334315" cy="326781"/>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7" name="location-pointer_64679"/>
          <p:cNvSpPr>
            <a:spLocks noChangeAspect="1"/>
          </p:cNvSpPr>
          <p:nvPr/>
        </p:nvSpPr>
        <p:spPr bwMode="auto">
          <a:xfrm>
            <a:off x="4320690" y="2980430"/>
            <a:ext cx="363468" cy="355279"/>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8" name="location-pointer_64679"/>
          <p:cNvSpPr>
            <a:spLocks noChangeAspect="1"/>
          </p:cNvSpPr>
          <p:nvPr/>
        </p:nvSpPr>
        <p:spPr bwMode="auto">
          <a:xfrm>
            <a:off x="5064887" y="4347629"/>
            <a:ext cx="310372" cy="303379"/>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99" name="location-pointer_64679"/>
          <p:cNvSpPr>
            <a:spLocks noChangeAspect="1"/>
          </p:cNvSpPr>
          <p:nvPr/>
        </p:nvSpPr>
        <p:spPr bwMode="auto">
          <a:xfrm>
            <a:off x="5018542" y="3542307"/>
            <a:ext cx="333844" cy="326323"/>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00" name="location-pointer_64679"/>
          <p:cNvSpPr>
            <a:spLocks noChangeAspect="1"/>
          </p:cNvSpPr>
          <p:nvPr/>
        </p:nvSpPr>
        <p:spPr bwMode="auto">
          <a:xfrm>
            <a:off x="5782723" y="1928878"/>
            <a:ext cx="284125" cy="277724"/>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10" name="矩形 109"/>
          <p:cNvSpPr/>
          <p:nvPr/>
        </p:nvSpPr>
        <p:spPr>
          <a:xfrm>
            <a:off x="9765208" y="3278241"/>
            <a:ext cx="1005403" cy="338554"/>
          </a:xfrm>
          <a:prstGeom prst="rect">
            <a:avLst/>
          </a:prstGeom>
          <a:ln>
            <a:solidFill>
              <a:schemeClr val="tx1">
                <a:lumMod val="65000"/>
                <a:lumOff val="35000"/>
              </a:schemeClr>
            </a:solidFill>
          </a:ln>
        </p:spPr>
        <p:txBody>
          <a:bodyPr wrap="none">
            <a:spAutoFit/>
          </a:bodyP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1" i="0" u="none" strike="noStrike" kern="16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智慧教学</a:t>
            </a:r>
            <a:endParaRPr kumimoji="0" lang="en-US" altLang="zh-CN" sz="1600" b="1" i="0" u="none" strike="noStrike" kern="16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11" name="矩形 110"/>
          <p:cNvSpPr/>
          <p:nvPr/>
        </p:nvSpPr>
        <p:spPr>
          <a:xfrm>
            <a:off x="9730489" y="1133398"/>
            <a:ext cx="1005403" cy="338554"/>
          </a:xfrm>
          <a:prstGeom prst="rect">
            <a:avLst/>
          </a:prstGeom>
          <a:ln>
            <a:solidFill>
              <a:schemeClr val="tx1">
                <a:lumMod val="65000"/>
                <a:lumOff val="35000"/>
              </a:schemeClr>
            </a:solidFill>
          </a:ln>
        </p:spPr>
        <p:txBody>
          <a:bodyPr wrap="none">
            <a:spAutoFit/>
          </a:bodyP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1" i="0" u="none" strike="noStrike" kern="1600" cap="none" spc="0" normalizeH="0" baseline="0" noProof="0" dirty="0">
                <a:ln>
                  <a:noFill/>
                </a:ln>
                <a:solidFill>
                  <a:schemeClr val="tx1">
                    <a:lumMod val="65000"/>
                    <a:lumOff val="35000"/>
                  </a:schemeClr>
                </a:solidFill>
                <a:effectLst/>
                <a:uLnTx/>
                <a:uFillTx/>
                <a:latin typeface="微软雅黑"/>
                <a:ea typeface="微软雅黑"/>
                <a:cs typeface="+mn-cs"/>
              </a:rPr>
              <a:t>智慧后勤</a:t>
            </a:r>
            <a:endParaRPr kumimoji="0" lang="en-US" altLang="zh-CN" sz="1600" b="1" i="0" u="none" strike="noStrike" kern="1600" cap="none" spc="0" normalizeH="0" baseline="0" noProof="0" dirty="0">
              <a:ln>
                <a:noFill/>
              </a:ln>
              <a:solidFill>
                <a:schemeClr val="tx1">
                  <a:lumMod val="65000"/>
                  <a:lumOff val="35000"/>
                </a:schemeClr>
              </a:solidFill>
              <a:effectLst/>
              <a:uLnTx/>
              <a:uFillTx/>
              <a:latin typeface="微软雅黑"/>
              <a:ea typeface="微软雅黑"/>
              <a:cs typeface="+mn-cs"/>
            </a:endParaRPr>
          </a:p>
        </p:txBody>
      </p:sp>
      <p:sp>
        <p:nvSpPr>
          <p:cNvPr id="112" name="矩形 111"/>
          <p:cNvSpPr/>
          <p:nvPr/>
        </p:nvSpPr>
        <p:spPr>
          <a:xfrm>
            <a:off x="1195273" y="1181759"/>
            <a:ext cx="1005403" cy="338554"/>
          </a:xfrm>
          <a:prstGeom prst="rect">
            <a:avLst/>
          </a:prstGeom>
          <a:ln>
            <a:solidFill>
              <a:schemeClr val="tx1">
                <a:lumMod val="65000"/>
                <a:lumOff val="35000"/>
              </a:schemeClr>
            </a:solidFill>
          </a:ln>
        </p:spPr>
        <p:txBody>
          <a:bodyPr wrap="none">
            <a:spAutoFit/>
          </a:bodyP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1" i="0" u="none" strike="noStrike" kern="1600" cap="none" spc="0" normalizeH="0" baseline="0" noProof="0" dirty="0">
                <a:ln>
                  <a:noFill/>
                </a:ln>
                <a:solidFill>
                  <a:schemeClr val="tx1">
                    <a:lumMod val="65000"/>
                    <a:lumOff val="35000"/>
                  </a:schemeClr>
                </a:solidFill>
                <a:effectLst/>
                <a:uLnTx/>
                <a:uFillTx/>
                <a:latin typeface="微软雅黑"/>
                <a:ea typeface="微软雅黑"/>
                <a:cs typeface="+mn-cs"/>
              </a:rPr>
              <a:t>智慧安防</a:t>
            </a:r>
            <a:endParaRPr kumimoji="0" lang="en-US" altLang="zh-CN" sz="1600" b="1" i="0" u="none" strike="noStrike" kern="1600" cap="none" spc="0" normalizeH="0" baseline="0" noProof="0" dirty="0">
              <a:ln>
                <a:noFill/>
              </a:ln>
              <a:solidFill>
                <a:schemeClr val="tx1">
                  <a:lumMod val="65000"/>
                  <a:lumOff val="35000"/>
                </a:schemeClr>
              </a:solidFill>
              <a:effectLst/>
              <a:uLnTx/>
              <a:uFillTx/>
              <a:latin typeface="微软雅黑"/>
              <a:ea typeface="微软雅黑"/>
              <a:cs typeface="+mn-cs"/>
            </a:endParaRPr>
          </a:p>
        </p:txBody>
      </p:sp>
      <p:sp>
        <p:nvSpPr>
          <p:cNvPr id="113" name="矩形 112"/>
          <p:cNvSpPr/>
          <p:nvPr/>
        </p:nvSpPr>
        <p:spPr>
          <a:xfrm>
            <a:off x="9190944" y="4000831"/>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教室人脸点名</a:t>
            </a:r>
            <a:endPar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14" name="矩形 113"/>
          <p:cNvSpPr/>
          <p:nvPr/>
        </p:nvSpPr>
        <p:spPr>
          <a:xfrm>
            <a:off x="9190944" y="4362798"/>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行为分析</a:t>
            </a:r>
          </a:p>
        </p:txBody>
      </p:sp>
      <p:sp>
        <p:nvSpPr>
          <p:cNvPr id="116" name="矩形 115"/>
          <p:cNvSpPr/>
          <p:nvPr/>
        </p:nvSpPr>
        <p:spPr>
          <a:xfrm>
            <a:off x="9176889" y="1665191"/>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人脸宿管</a:t>
            </a:r>
          </a:p>
        </p:txBody>
      </p:sp>
      <p:sp>
        <p:nvSpPr>
          <p:cNvPr id="117" name="矩形 116"/>
          <p:cNvSpPr/>
          <p:nvPr/>
        </p:nvSpPr>
        <p:spPr>
          <a:xfrm>
            <a:off x="9176889" y="2410602"/>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阳光厨房</a:t>
            </a:r>
          </a:p>
        </p:txBody>
      </p:sp>
      <p:sp>
        <p:nvSpPr>
          <p:cNvPr id="118" name="protection-shield_76885"/>
          <p:cNvSpPr>
            <a:spLocks noChangeAspect="1"/>
          </p:cNvSpPr>
          <p:nvPr/>
        </p:nvSpPr>
        <p:spPr bwMode="auto">
          <a:xfrm>
            <a:off x="867679" y="1144880"/>
            <a:ext cx="339264" cy="374675"/>
          </a:xfrm>
          <a:custGeom>
            <a:avLst/>
            <a:gdLst>
              <a:gd name="T0" fmla="*/ 2284 w 2388"/>
              <a:gd name="T1" fmla="*/ 245 h 2641"/>
              <a:gd name="T2" fmla="*/ 2230 w 2388"/>
              <a:gd name="T3" fmla="*/ 190 h 2641"/>
              <a:gd name="T4" fmla="*/ 1206 w 2388"/>
              <a:gd name="T5" fmla="*/ 1 h 2641"/>
              <a:gd name="T6" fmla="*/ 1182 w 2388"/>
              <a:gd name="T7" fmla="*/ 1 h 2641"/>
              <a:gd name="T8" fmla="*/ 159 w 2388"/>
              <a:gd name="T9" fmla="*/ 190 h 2641"/>
              <a:gd name="T10" fmla="*/ 105 w 2388"/>
              <a:gd name="T11" fmla="*/ 245 h 2641"/>
              <a:gd name="T12" fmla="*/ 202 w 2388"/>
              <a:gd name="T13" fmla="*/ 1554 h 2641"/>
              <a:gd name="T14" fmla="*/ 1159 w 2388"/>
              <a:gd name="T15" fmla="*/ 2630 h 2641"/>
              <a:gd name="T16" fmla="*/ 1194 w 2388"/>
              <a:gd name="T17" fmla="*/ 2641 h 2641"/>
              <a:gd name="T18" fmla="*/ 1230 w 2388"/>
              <a:gd name="T19" fmla="*/ 2630 h 2641"/>
              <a:gd name="T20" fmla="*/ 2187 w 2388"/>
              <a:gd name="T21" fmla="*/ 1554 h 2641"/>
              <a:gd name="T22" fmla="*/ 2284 w 2388"/>
              <a:gd name="T23" fmla="*/ 245 h 2641"/>
              <a:gd name="T24" fmla="*/ 1194 w 2388"/>
              <a:gd name="T25" fmla="*/ 1299 h 2641"/>
              <a:gd name="T26" fmla="*/ 344 w 2388"/>
              <a:gd name="T27" fmla="*/ 1299 h 2641"/>
              <a:gd name="T28" fmla="*/ 313 w 2388"/>
              <a:gd name="T29" fmla="*/ 400 h 2641"/>
              <a:gd name="T30" fmla="*/ 1194 w 2388"/>
              <a:gd name="T31" fmla="*/ 241 h 2641"/>
              <a:gd name="T32" fmla="*/ 1194 w 2388"/>
              <a:gd name="T33" fmla="*/ 1299 h 2641"/>
              <a:gd name="T34" fmla="*/ 1994 w 2388"/>
              <a:gd name="T35" fmla="*/ 1478 h 2641"/>
              <a:gd name="T36" fmla="*/ 1194 w 2388"/>
              <a:gd name="T37" fmla="*/ 2357 h 2641"/>
              <a:gd name="T38" fmla="*/ 1194 w 2388"/>
              <a:gd name="T39" fmla="*/ 1299 h 2641"/>
              <a:gd name="T40" fmla="*/ 2045 w 2388"/>
              <a:gd name="T41" fmla="*/ 1299 h 2641"/>
              <a:gd name="T42" fmla="*/ 1994 w 2388"/>
              <a:gd name="T43" fmla="*/ 1478 h 26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388" h="2641">
                <a:moveTo>
                  <a:pt x="2284" y="245"/>
                </a:moveTo>
                <a:cubicBezTo>
                  <a:pt x="2279" y="217"/>
                  <a:pt x="2258" y="195"/>
                  <a:pt x="2230" y="190"/>
                </a:cubicBezTo>
                <a:lnTo>
                  <a:pt x="1206" y="1"/>
                </a:lnTo>
                <a:cubicBezTo>
                  <a:pt x="1198" y="0"/>
                  <a:pt x="1190" y="0"/>
                  <a:pt x="1182" y="1"/>
                </a:cubicBezTo>
                <a:lnTo>
                  <a:pt x="159" y="190"/>
                </a:lnTo>
                <a:cubicBezTo>
                  <a:pt x="131" y="195"/>
                  <a:pt x="109" y="217"/>
                  <a:pt x="105" y="245"/>
                </a:cubicBezTo>
                <a:cubicBezTo>
                  <a:pt x="100" y="274"/>
                  <a:pt x="0" y="960"/>
                  <a:pt x="202" y="1554"/>
                </a:cubicBezTo>
                <a:cubicBezTo>
                  <a:pt x="405" y="2155"/>
                  <a:pt x="1128" y="2611"/>
                  <a:pt x="1159" y="2630"/>
                </a:cubicBezTo>
                <a:cubicBezTo>
                  <a:pt x="1170" y="2637"/>
                  <a:pt x="1182" y="2641"/>
                  <a:pt x="1194" y="2641"/>
                </a:cubicBezTo>
                <a:cubicBezTo>
                  <a:pt x="1206" y="2641"/>
                  <a:pt x="1219" y="2637"/>
                  <a:pt x="1230" y="2630"/>
                </a:cubicBezTo>
                <a:cubicBezTo>
                  <a:pt x="1260" y="2611"/>
                  <a:pt x="1983" y="2155"/>
                  <a:pt x="2187" y="1554"/>
                </a:cubicBezTo>
                <a:cubicBezTo>
                  <a:pt x="2388" y="960"/>
                  <a:pt x="2288" y="274"/>
                  <a:pt x="2284" y="245"/>
                </a:cubicBezTo>
                <a:close/>
                <a:moveTo>
                  <a:pt x="1194" y="1299"/>
                </a:moveTo>
                <a:lnTo>
                  <a:pt x="344" y="1299"/>
                </a:lnTo>
                <a:cubicBezTo>
                  <a:pt x="243" y="854"/>
                  <a:pt x="313" y="400"/>
                  <a:pt x="313" y="400"/>
                </a:cubicBezTo>
                <a:lnTo>
                  <a:pt x="1194" y="241"/>
                </a:lnTo>
                <a:lnTo>
                  <a:pt x="1194" y="1299"/>
                </a:lnTo>
                <a:close/>
                <a:moveTo>
                  <a:pt x="1994" y="1478"/>
                </a:moveTo>
                <a:cubicBezTo>
                  <a:pt x="1824" y="1972"/>
                  <a:pt x="1194" y="2357"/>
                  <a:pt x="1194" y="2357"/>
                </a:cubicBezTo>
                <a:lnTo>
                  <a:pt x="1194" y="1299"/>
                </a:lnTo>
                <a:lnTo>
                  <a:pt x="2045" y="1299"/>
                </a:lnTo>
                <a:cubicBezTo>
                  <a:pt x="2031" y="1359"/>
                  <a:pt x="2015" y="1420"/>
                  <a:pt x="1994" y="1478"/>
                </a:cubicBezTo>
                <a:close/>
              </a:path>
            </a:pathLst>
          </a:custGeom>
          <a:solidFill>
            <a:schemeClr val="tx1">
              <a:lumMod val="65000"/>
              <a:lumOff val="35000"/>
            </a:schemeClr>
          </a:solidFill>
          <a:ln>
            <a:solidFill>
              <a:schemeClr val="tx1">
                <a:lumMod val="65000"/>
                <a:lumOff val="35000"/>
              </a:schemeClr>
            </a:solidFill>
          </a:ln>
        </p:spPr>
      </p:sp>
      <p:sp>
        <p:nvSpPr>
          <p:cNvPr id="119" name="businessman_126203"/>
          <p:cNvSpPr>
            <a:spLocks noChangeAspect="1"/>
          </p:cNvSpPr>
          <p:nvPr/>
        </p:nvSpPr>
        <p:spPr bwMode="auto">
          <a:xfrm>
            <a:off x="9451707" y="1164418"/>
            <a:ext cx="287924" cy="319620"/>
          </a:xfrm>
          <a:custGeom>
            <a:avLst/>
            <a:gdLst>
              <a:gd name="connsiteX0" fmla="*/ 461051 w 544765"/>
              <a:gd name="connsiteY0" fmla="*/ 523894 h 604734"/>
              <a:gd name="connsiteX1" fmla="*/ 448424 w 544765"/>
              <a:gd name="connsiteY1" fmla="*/ 532113 h 604734"/>
              <a:gd name="connsiteX2" fmla="*/ 452914 w 544765"/>
              <a:gd name="connsiteY2" fmla="*/ 548832 h 604734"/>
              <a:gd name="connsiteX3" fmla="*/ 454317 w 544765"/>
              <a:gd name="connsiteY3" fmla="*/ 551728 h 604734"/>
              <a:gd name="connsiteX4" fmla="*/ 454317 w 544765"/>
              <a:gd name="connsiteY4" fmla="*/ 569661 h 604734"/>
              <a:gd name="connsiteX5" fmla="*/ 461145 w 544765"/>
              <a:gd name="connsiteY5" fmla="*/ 576479 h 604734"/>
              <a:gd name="connsiteX6" fmla="*/ 468067 w 544765"/>
              <a:gd name="connsiteY6" fmla="*/ 569661 h 604734"/>
              <a:gd name="connsiteX7" fmla="*/ 468067 w 544765"/>
              <a:gd name="connsiteY7" fmla="*/ 551821 h 604734"/>
              <a:gd name="connsiteX8" fmla="*/ 469376 w 544765"/>
              <a:gd name="connsiteY8" fmla="*/ 548832 h 604734"/>
              <a:gd name="connsiteX9" fmla="*/ 474988 w 544765"/>
              <a:gd name="connsiteY9" fmla="*/ 537624 h 604734"/>
              <a:gd name="connsiteX10" fmla="*/ 463577 w 544765"/>
              <a:gd name="connsiteY10" fmla="*/ 524174 h 604734"/>
              <a:gd name="connsiteX11" fmla="*/ 461051 w 544765"/>
              <a:gd name="connsiteY11" fmla="*/ 523894 h 604734"/>
              <a:gd name="connsiteX12" fmla="*/ 451043 w 544765"/>
              <a:gd name="connsiteY12" fmla="*/ 420685 h 604734"/>
              <a:gd name="connsiteX13" fmla="*/ 424479 w 544765"/>
              <a:gd name="connsiteY13" fmla="*/ 447211 h 604734"/>
              <a:gd name="connsiteX14" fmla="*/ 424479 w 544765"/>
              <a:gd name="connsiteY14" fmla="*/ 482050 h 604734"/>
              <a:gd name="connsiteX15" fmla="*/ 497811 w 544765"/>
              <a:gd name="connsiteY15" fmla="*/ 482050 h 604734"/>
              <a:gd name="connsiteX16" fmla="*/ 497811 w 544765"/>
              <a:gd name="connsiteY16" fmla="*/ 447211 h 604734"/>
              <a:gd name="connsiteX17" fmla="*/ 471247 w 544765"/>
              <a:gd name="connsiteY17" fmla="*/ 420685 h 604734"/>
              <a:gd name="connsiteX18" fmla="*/ 451230 w 544765"/>
              <a:gd name="connsiteY18" fmla="*/ 393038 h 604734"/>
              <a:gd name="connsiteX19" fmla="*/ 471434 w 544765"/>
              <a:gd name="connsiteY19" fmla="*/ 393038 h 604734"/>
              <a:gd name="connsiteX20" fmla="*/ 525497 w 544765"/>
              <a:gd name="connsiteY20" fmla="*/ 447118 h 604734"/>
              <a:gd name="connsiteX21" fmla="*/ 525497 w 544765"/>
              <a:gd name="connsiteY21" fmla="*/ 481956 h 604734"/>
              <a:gd name="connsiteX22" fmla="*/ 525029 w 544765"/>
              <a:gd name="connsiteY22" fmla="*/ 488588 h 604734"/>
              <a:gd name="connsiteX23" fmla="*/ 544765 w 544765"/>
              <a:gd name="connsiteY23" fmla="*/ 513059 h 604734"/>
              <a:gd name="connsiteX24" fmla="*/ 544765 w 544765"/>
              <a:gd name="connsiteY24" fmla="*/ 579468 h 604734"/>
              <a:gd name="connsiteX25" fmla="*/ 519511 w 544765"/>
              <a:gd name="connsiteY25" fmla="*/ 604593 h 604734"/>
              <a:gd name="connsiteX26" fmla="*/ 402686 w 544765"/>
              <a:gd name="connsiteY26" fmla="*/ 604593 h 604734"/>
              <a:gd name="connsiteX27" fmla="*/ 377525 w 544765"/>
              <a:gd name="connsiteY27" fmla="*/ 579468 h 604734"/>
              <a:gd name="connsiteX28" fmla="*/ 377525 w 544765"/>
              <a:gd name="connsiteY28" fmla="*/ 513059 h 604734"/>
              <a:gd name="connsiteX29" fmla="*/ 397448 w 544765"/>
              <a:gd name="connsiteY29" fmla="*/ 488401 h 604734"/>
              <a:gd name="connsiteX30" fmla="*/ 397074 w 544765"/>
              <a:gd name="connsiteY30" fmla="*/ 481956 h 604734"/>
              <a:gd name="connsiteX31" fmla="*/ 397074 w 544765"/>
              <a:gd name="connsiteY31" fmla="*/ 447118 h 604734"/>
              <a:gd name="connsiteX32" fmla="*/ 451230 w 544765"/>
              <a:gd name="connsiteY32" fmla="*/ 393038 h 604734"/>
              <a:gd name="connsiteX33" fmla="*/ 156917 w 544765"/>
              <a:gd name="connsiteY33" fmla="*/ 327059 h 604734"/>
              <a:gd name="connsiteX34" fmla="*/ 202833 w 544765"/>
              <a:gd name="connsiteY34" fmla="*/ 471965 h 604734"/>
              <a:gd name="connsiteX35" fmla="*/ 229578 w 544765"/>
              <a:gd name="connsiteY35" fmla="*/ 396058 h 604734"/>
              <a:gd name="connsiteX36" fmla="*/ 241922 w 544765"/>
              <a:gd name="connsiteY36" fmla="*/ 327059 h 604734"/>
              <a:gd name="connsiteX37" fmla="*/ 242203 w 544765"/>
              <a:gd name="connsiteY37" fmla="*/ 327059 h 604734"/>
              <a:gd name="connsiteX38" fmla="*/ 242483 w 544765"/>
              <a:gd name="connsiteY38" fmla="*/ 327059 h 604734"/>
              <a:gd name="connsiteX39" fmla="*/ 254827 w 544765"/>
              <a:gd name="connsiteY39" fmla="*/ 396058 h 604734"/>
              <a:gd name="connsiteX40" fmla="*/ 281572 w 544765"/>
              <a:gd name="connsiteY40" fmla="*/ 471965 h 604734"/>
              <a:gd name="connsiteX41" fmla="*/ 327488 w 544765"/>
              <a:gd name="connsiteY41" fmla="*/ 327059 h 604734"/>
              <a:gd name="connsiteX42" fmla="*/ 414925 w 544765"/>
              <a:gd name="connsiteY42" fmla="*/ 374116 h 604734"/>
              <a:gd name="connsiteX43" fmla="*/ 369477 w 544765"/>
              <a:gd name="connsiteY43" fmla="*/ 447316 h 604734"/>
              <a:gd name="connsiteX44" fmla="*/ 369477 w 544765"/>
              <a:gd name="connsiteY44" fmla="*/ 472339 h 604734"/>
              <a:gd name="connsiteX45" fmla="*/ 349932 w 544765"/>
              <a:gd name="connsiteY45" fmla="*/ 513234 h 604734"/>
              <a:gd name="connsiteX46" fmla="*/ 349932 w 544765"/>
              <a:gd name="connsiteY46" fmla="*/ 579525 h 604734"/>
              <a:gd name="connsiteX47" fmla="*/ 356291 w 544765"/>
              <a:gd name="connsiteY47" fmla="*/ 604734 h 604734"/>
              <a:gd name="connsiteX48" fmla="*/ 241829 w 544765"/>
              <a:gd name="connsiteY48" fmla="*/ 604734 h 604734"/>
              <a:gd name="connsiteX49" fmla="*/ 186 w 544765"/>
              <a:gd name="connsiteY49" fmla="*/ 604734 h 604734"/>
              <a:gd name="connsiteX50" fmla="*/ 279 w 544765"/>
              <a:gd name="connsiteY50" fmla="*/ 476260 h 604734"/>
              <a:gd name="connsiteX51" fmla="*/ 47598 w 544765"/>
              <a:gd name="connsiteY51" fmla="*/ 387468 h 604734"/>
              <a:gd name="connsiteX52" fmla="*/ 156917 w 544765"/>
              <a:gd name="connsiteY52" fmla="*/ 327059 h 604734"/>
              <a:gd name="connsiteX53" fmla="*/ 242509 w 544765"/>
              <a:gd name="connsiteY53" fmla="*/ 48 h 604734"/>
              <a:gd name="connsiteX54" fmla="*/ 356309 w 544765"/>
              <a:gd name="connsiteY54" fmla="*/ 116391 h 604734"/>
              <a:gd name="connsiteX55" fmla="*/ 243257 w 544765"/>
              <a:gd name="connsiteY55" fmla="*/ 294175 h 604734"/>
              <a:gd name="connsiteX56" fmla="*/ 242509 w 544765"/>
              <a:gd name="connsiteY56" fmla="*/ 294175 h 604734"/>
              <a:gd name="connsiteX57" fmla="*/ 241761 w 544765"/>
              <a:gd name="connsiteY57" fmla="*/ 294175 h 604734"/>
              <a:gd name="connsiteX58" fmla="*/ 128616 w 544765"/>
              <a:gd name="connsiteY58" fmla="*/ 116578 h 604734"/>
              <a:gd name="connsiteX59" fmla="*/ 242509 w 544765"/>
              <a:gd name="connsiteY59" fmla="*/ 48 h 604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544765" h="604734">
                <a:moveTo>
                  <a:pt x="461051" y="523894"/>
                </a:moveTo>
                <a:cubicBezTo>
                  <a:pt x="455814" y="523894"/>
                  <a:pt x="450669" y="527163"/>
                  <a:pt x="448424" y="532113"/>
                </a:cubicBezTo>
                <a:cubicBezTo>
                  <a:pt x="445712" y="538091"/>
                  <a:pt x="447582" y="544816"/>
                  <a:pt x="452914" y="548832"/>
                </a:cubicBezTo>
                <a:cubicBezTo>
                  <a:pt x="454036" y="549673"/>
                  <a:pt x="454317" y="550420"/>
                  <a:pt x="454317" y="551728"/>
                </a:cubicBezTo>
                <a:lnTo>
                  <a:pt x="454317" y="569661"/>
                </a:lnTo>
                <a:cubicBezTo>
                  <a:pt x="454317" y="573397"/>
                  <a:pt x="457404" y="576479"/>
                  <a:pt x="461145" y="576479"/>
                </a:cubicBezTo>
                <a:cubicBezTo>
                  <a:pt x="464886" y="576479"/>
                  <a:pt x="468067" y="573397"/>
                  <a:pt x="468067" y="569661"/>
                </a:cubicBezTo>
                <a:lnTo>
                  <a:pt x="468067" y="551821"/>
                </a:lnTo>
                <a:cubicBezTo>
                  <a:pt x="467880" y="550420"/>
                  <a:pt x="468254" y="549673"/>
                  <a:pt x="469376" y="548832"/>
                </a:cubicBezTo>
                <a:cubicBezTo>
                  <a:pt x="473117" y="546124"/>
                  <a:pt x="474988" y="542201"/>
                  <a:pt x="474988" y="537624"/>
                </a:cubicBezTo>
                <a:cubicBezTo>
                  <a:pt x="474895" y="530899"/>
                  <a:pt x="470311" y="525575"/>
                  <a:pt x="463577" y="524174"/>
                </a:cubicBezTo>
                <a:cubicBezTo>
                  <a:pt x="462642" y="524081"/>
                  <a:pt x="461893" y="523894"/>
                  <a:pt x="461051" y="523894"/>
                </a:cubicBezTo>
                <a:close/>
                <a:moveTo>
                  <a:pt x="451043" y="420685"/>
                </a:moveTo>
                <a:cubicBezTo>
                  <a:pt x="436452" y="420685"/>
                  <a:pt x="424479" y="432547"/>
                  <a:pt x="424479" y="447211"/>
                </a:cubicBezTo>
                <a:lnTo>
                  <a:pt x="424479" y="482050"/>
                </a:lnTo>
                <a:lnTo>
                  <a:pt x="497811" y="482050"/>
                </a:lnTo>
                <a:lnTo>
                  <a:pt x="497811" y="447211"/>
                </a:lnTo>
                <a:cubicBezTo>
                  <a:pt x="497811" y="432640"/>
                  <a:pt x="486025" y="420685"/>
                  <a:pt x="471247" y="420685"/>
                </a:cubicBezTo>
                <a:close/>
                <a:moveTo>
                  <a:pt x="451230" y="393038"/>
                </a:moveTo>
                <a:lnTo>
                  <a:pt x="471434" y="393038"/>
                </a:lnTo>
                <a:cubicBezTo>
                  <a:pt x="501178" y="393038"/>
                  <a:pt x="525497" y="417322"/>
                  <a:pt x="525497" y="447118"/>
                </a:cubicBezTo>
                <a:lnTo>
                  <a:pt x="525497" y="481956"/>
                </a:lnTo>
                <a:cubicBezTo>
                  <a:pt x="525497" y="484198"/>
                  <a:pt x="525310" y="486440"/>
                  <a:pt x="525029" y="488588"/>
                </a:cubicBezTo>
                <a:cubicBezTo>
                  <a:pt x="536253" y="491203"/>
                  <a:pt x="544765" y="501291"/>
                  <a:pt x="544765" y="513059"/>
                </a:cubicBezTo>
                <a:lnTo>
                  <a:pt x="544765" y="579468"/>
                </a:lnTo>
                <a:cubicBezTo>
                  <a:pt x="544765" y="593291"/>
                  <a:pt x="533354" y="604593"/>
                  <a:pt x="519511" y="604593"/>
                </a:cubicBezTo>
                <a:lnTo>
                  <a:pt x="402686" y="604593"/>
                </a:lnTo>
                <a:cubicBezTo>
                  <a:pt x="388843" y="604593"/>
                  <a:pt x="377525" y="593291"/>
                  <a:pt x="377525" y="579468"/>
                </a:cubicBezTo>
                <a:lnTo>
                  <a:pt x="377525" y="513059"/>
                </a:lnTo>
                <a:cubicBezTo>
                  <a:pt x="377525" y="501010"/>
                  <a:pt x="386130" y="490830"/>
                  <a:pt x="397448" y="488401"/>
                </a:cubicBezTo>
                <a:cubicBezTo>
                  <a:pt x="397167" y="486346"/>
                  <a:pt x="397074" y="484198"/>
                  <a:pt x="397074" y="481956"/>
                </a:cubicBezTo>
                <a:lnTo>
                  <a:pt x="397074" y="447118"/>
                </a:lnTo>
                <a:cubicBezTo>
                  <a:pt x="397074" y="417322"/>
                  <a:pt x="421393" y="393038"/>
                  <a:pt x="451230" y="393038"/>
                </a:cubicBezTo>
                <a:close/>
                <a:moveTo>
                  <a:pt x="156917" y="327059"/>
                </a:moveTo>
                <a:lnTo>
                  <a:pt x="202833" y="471965"/>
                </a:lnTo>
                <a:lnTo>
                  <a:pt x="229578" y="396058"/>
                </a:lnTo>
                <a:cubicBezTo>
                  <a:pt x="182634" y="330420"/>
                  <a:pt x="232945" y="327246"/>
                  <a:pt x="241922" y="327059"/>
                </a:cubicBezTo>
                <a:lnTo>
                  <a:pt x="242203" y="327059"/>
                </a:lnTo>
                <a:lnTo>
                  <a:pt x="242483" y="327059"/>
                </a:lnTo>
                <a:cubicBezTo>
                  <a:pt x="251461" y="327246"/>
                  <a:pt x="301959" y="330420"/>
                  <a:pt x="254827" y="396058"/>
                </a:cubicBezTo>
                <a:lnTo>
                  <a:pt x="281572" y="471965"/>
                </a:lnTo>
                <a:lnTo>
                  <a:pt x="327488" y="327059"/>
                </a:lnTo>
                <a:cubicBezTo>
                  <a:pt x="327488" y="327059"/>
                  <a:pt x="370131" y="347787"/>
                  <a:pt x="414925" y="374116"/>
                </a:cubicBezTo>
                <a:cubicBezTo>
                  <a:pt x="387993" y="387561"/>
                  <a:pt x="369383" y="415198"/>
                  <a:pt x="369477" y="447316"/>
                </a:cubicBezTo>
                <a:lnTo>
                  <a:pt x="369477" y="472339"/>
                </a:lnTo>
                <a:cubicBezTo>
                  <a:pt x="357413" y="482236"/>
                  <a:pt x="349932" y="496988"/>
                  <a:pt x="349932" y="513234"/>
                </a:cubicBezTo>
                <a:lnTo>
                  <a:pt x="349932" y="579525"/>
                </a:lnTo>
                <a:cubicBezTo>
                  <a:pt x="349932" y="588675"/>
                  <a:pt x="352176" y="597265"/>
                  <a:pt x="356291" y="604734"/>
                </a:cubicBezTo>
                <a:lnTo>
                  <a:pt x="241829" y="604734"/>
                </a:lnTo>
                <a:lnTo>
                  <a:pt x="186" y="604734"/>
                </a:lnTo>
                <a:cubicBezTo>
                  <a:pt x="-282" y="604734"/>
                  <a:pt x="279" y="476260"/>
                  <a:pt x="279" y="476260"/>
                </a:cubicBezTo>
                <a:cubicBezTo>
                  <a:pt x="1401" y="438260"/>
                  <a:pt x="8695" y="411837"/>
                  <a:pt x="47598" y="387468"/>
                </a:cubicBezTo>
                <a:cubicBezTo>
                  <a:pt x="99218" y="354976"/>
                  <a:pt x="156917" y="327059"/>
                  <a:pt x="156917" y="327059"/>
                </a:cubicBezTo>
                <a:close/>
                <a:moveTo>
                  <a:pt x="242509" y="48"/>
                </a:moveTo>
                <a:cubicBezTo>
                  <a:pt x="252234" y="-326"/>
                  <a:pt x="350979" y="-1353"/>
                  <a:pt x="356309" y="116391"/>
                </a:cubicBezTo>
                <a:cubicBezTo>
                  <a:pt x="356309" y="116391"/>
                  <a:pt x="375478" y="292868"/>
                  <a:pt x="243257" y="294175"/>
                </a:cubicBezTo>
                <a:lnTo>
                  <a:pt x="242509" y="294175"/>
                </a:lnTo>
                <a:lnTo>
                  <a:pt x="241761" y="294175"/>
                </a:lnTo>
                <a:cubicBezTo>
                  <a:pt x="109447" y="292868"/>
                  <a:pt x="128616" y="116391"/>
                  <a:pt x="128616" y="116578"/>
                </a:cubicBezTo>
                <a:cubicBezTo>
                  <a:pt x="134040" y="-1353"/>
                  <a:pt x="232784" y="-326"/>
                  <a:pt x="242509" y="48"/>
                </a:cubicBezTo>
                <a:close/>
              </a:path>
            </a:pathLst>
          </a:custGeom>
          <a:solidFill>
            <a:schemeClr val="tx1">
              <a:lumMod val="65000"/>
              <a:lumOff val="35000"/>
            </a:schemeClr>
          </a:solidFill>
          <a:ln>
            <a:solidFill>
              <a:schemeClr val="tx1">
                <a:lumMod val="65000"/>
                <a:lumOff val="35000"/>
              </a:schemeClr>
            </a:solidFill>
          </a:ln>
        </p:spPr>
      </p:sp>
      <p:sp>
        <p:nvSpPr>
          <p:cNvPr id="120" name="teacher-at-the-blackboard_65882"/>
          <p:cNvSpPr>
            <a:spLocks noChangeAspect="1"/>
          </p:cNvSpPr>
          <p:nvPr/>
        </p:nvSpPr>
        <p:spPr bwMode="auto">
          <a:xfrm>
            <a:off x="9408136" y="3195374"/>
            <a:ext cx="396760" cy="420903"/>
          </a:xfrm>
          <a:custGeom>
            <a:avLst/>
            <a:gdLst>
              <a:gd name="connsiteX0" fmla="*/ 37204 w 608415"/>
              <a:gd name="connsiteY0" fmla="*/ 154115 h 582377"/>
              <a:gd name="connsiteX1" fmla="*/ 185044 w 608415"/>
              <a:gd name="connsiteY1" fmla="*/ 154115 h 582377"/>
              <a:gd name="connsiteX2" fmla="*/ 225753 w 608415"/>
              <a:gd name="connsiteY2" fmla="*/ 173761 h 582377"/>
              <a:gd name="connsiteX3" fmla="*/ 265489 w 608415"/>
              <a:gd name="connsiteY3" fmla="*/ 223847 h 582377"/>
              <a:gd name="connsiteX4" fmla="*/ 273865 w 608415"/>
              <a:gd name="connsiteY4" fmla="*/ 234399 h 582377"/>
              <a:gd name="connsiteX5" fmla="*/ 333225 w 608415"/>
              <a:gd name="connsiteY5" fmla="*/ 234448 h 582377"/>
              <a:gd name="connsiteX6" fmla="*/ 349440 w 608415"/>
              <a:gd name="connsiteY6" fmla="*/ 250689 h 582377"/>
              <a:gd name="connsiteX7" fmla="*/ 349440 w 608415"/>
              <a:gd name="connsiteY7" fmla="*/ 263576 h 582377"/>
              <a:gd name="connsiteX8" fmla="*/ 333225 w 608415"/>
              <a:gd name="connsiteY8" fmla="*/ 279768 h 582377"/>
              <a:gd name="connsiteX9" fmla="*/ 262957 w 608415"/>
              <a:gd name="connsiteY9" fmla="*/ 279768 h 582377"/>
              <a:gd name="connsiteX10" fmla="*/ 245183 w 608415"/>
              <a:gd name="connsiteY10" fmla="*/ 271161 h 582377"/>
              <a:gd name="connsiteX11" fmla="*/ 215576 w 608415"/>
              <a:gd name="connsiteY11" fmla="*/ 233183 h 582377"/>
              <a:gd name="connsiteX12" fmla="*/ 209197 w 608415"/>
              <a:gd name="connsiteY12" fmla="*/ 230071 h 582377"/>
              <a:gd name="connsiteX13" fmla="*/ 207200 w 608415"/>
              <a:gd name="connsiteY13" fmla="*/ 230071 h 582377"/>
              <a:gd name="connsiteX14" fmla="*/ 199117 w 608415"/>
              <a:gd name="connsiteY14" fmla="*/ 238095 h 582377"/>
              <a:gd name="connsiteX15" fmla="*/ 198873 w 608415"/>
              <a:gd name="connsiteY15" fmla="*/ 566184 h 582377"/>
              <a:gd name="connsiteX16" fmla="*/ 182658 w 608415"/>
              <a:gd name="connsiteY16" fmla="*/ 582377 h 582377"/>
              <a:gd name="connsiteX17" fmla="*/ 155388 w 608415"/>
              <a:gd name="connsiteY17" fmla="*/ 582377 h 582377"/>
              <a:gd name="connsiteX18" fmla="*/ 139124 w 608415"/>
              <a:gd name="connsiteY18" fmla="*/ 566184 h 582377"/>
              <a:gd name="connsiteX19" fmla="*/ 139124 w 608415"/>
              <a:gd name="connsiteY19" fmla="*/ 430270 h 582377"/>
              <a:gd name="connsiteX20" fmla="*/ 130456 w 608415"/>
              <a:gd name="connsiteY20" fmla="*/ 421566 h 582377"/>
              <a:gd name="connsiteX21" fmla="*/ 121739 w 608415"/>
              <a:gd name="connsiteY21" fmla="*/ 430270 h 582377"/>
              <a:gd name="connsiteX22" fmla="*/ 121739 w 608415"/>
              <a:gd name="connsiteY22" fmla="*/ 565503 h 582377"/>
              <a:gd name="connsiteX23" fmla="*/ 104842 w 608415"/>
              <a:gd name="connsiteY23" fmla="*/ 582377 h 582377"/>
              <a:gd name="connsiteX24" fmla="*/ 78157 w 608415"/>
              <a:gd name="connsiteY24" fmla="*/ 582377 h 582377"/>
              <a:gd name="connsiteX25" fmla="*/ 61941 w 608415"/>
              <a:gd name="connsiteY25" fmla="*/ 566184 h 582377"/>
              <a:gd name="connsiteX26" fmla="*/ 61795 w 608415"/>
              <a:gd name="connsiteY26" fmla="*/ 238095 h 582377"/>
              <a:gd name="connsiteX27" fmla="*/ 53760 w 608415"/>
              <a:gd name="connsiteY27" fmla="*/ 230071 h 582377"/>
              <a:gd name="connsiteX28" fmla="*/ 45725 w 608415"/>
              <a:gd name="connsiteY28" fmla="*/ 238095 h 582377"/>
              <a:gd name="connsiteX29" fmla="*/ 45725 w 608415"/>
              <a:gd name="connsiteY29" fmla="*/ 364283 h 582377"/>
              <a:gd name="connsiteX30" fmla="*/ 29461 w 608415"/>
              <a:gd name="connsiteY30" fmla="*/ 380476 h 582377"/>
              <a:gd name="connsiteX31" fmla="*/ 16216 w 608415"/>
              <a:gd name="connsiteY31" fmla="*/ 380476 h 582377"/>
              <a:gd name="connsiteX32" fmla="*/ 0 w 608415"/>
              <a:gd name="connsiteY32" fmla="*/ 364283 h 582377"/>
              <a:gd name="connsiteX33" fmla="*/ 0 w 608415"/>
              <a:gd name="connsiteY33" fmla="*/ 191267 h 582377"/>
              <a:gd name="connsiteX34" fmla="*/ 37204 w 608415"/>
              <a:gd name="connsiteY34" fmla="*/ 154115 h 582377"/>
              <a:gd name="connsiteX35" fmla="*/ 281805 w 608415"/>
              <a:gd name="connsiteY35" fmla="*/ 51936 h 582377"/>
              <a:gd name="connsiteX36" fmla="*/ 592197 w 608415"/>
              <a:gd name="connsiteY36" fmla="*/ 51936 h 582377"/>
              <a:gd name="connsiteX37" fmla="*/ 608415 w 608415"/>
              <a:gd name="connsiteY37" fmla="*/ 68179 h 582377"/>
              <a:gd name="connsiteX38" fmla="*/ 608415 w 608415"/>
              <a:gd name="connsiteY38" fmla="*/ 273407 h 582377"/>
              <a:gd name="connsiteX39" fmla="*/ 592197 w 608415"/>
              <a:gd name="connsiteY39" fmla="*/ 289601 h 582377"/>
              <a:gd name="connsiteX40" fmla="*/ 347848 w 608415"/>
              <a:gd name="connsiteY40" fmla="*/ 289601 h 582377"/>
              <a:gd name="connsiteX41" fmla="*/ 368937 w 608415"/>
              <a:gd name="connsiteY41" fmla="*/ 257066 h 582377"/>
              <a:gd name="connsiteX42" fmla="*/ 362167 w 608415"/>
              <a:gd name="connsiteY42" fmla="*/ 236252 h 582377"/>
              <a:gd name="connsiteX43" fmla="*/ 424460 w 608415"/>
              <a:gd name="connsiteY43" fmla="*/ 159997 h 582377"/>
              <a:gd name="connsiteX44" fmla="*/ 423047 w 608415"/>
              <a:gd name="connsiteY44" fmla="*/ 144142 h 582377"/>
              <a:gd name="connsiteX45" fmla="*/ 406683 w 608415"/>
              <a:gd name="connsiteY45" fmla="*/ 145844 h 582377"/>
              <a:gd name="connsiteX46" fmla="*/ 343660 w 608415"/>
              <a:gd name="connsiteY46" fmla="*/ 222927 h 582377"/>
              <a:gd name="connsiteX47" fmla="*/ 333140 w 608415"/>
              <a:gd name="connsiteY47" fmla="*/ 221370 h 582377"/>
              <a:gd name="connsiteX48" fmla="*/ 333140 w 608415"/>
              <a:gd name="connsiteY48" fmla="*/ 221468 h 582377"/>
              <a:gd name="connsiteX49" fmla="*/ 280247 w 608415"/>
              <a:gd name="connsiteY49" fmla="*/ 221468 h 582377"/>
              <a:gd name="connsiteX50" fmla="*/ 265538 w 608415"/>
              <a:gd name="connsiteY50" fmla="*/ 202890 h 582377"/>
              <a:gd name="connsiteX51" fmla="*/ 265538 w 608415"/>
              <a:gd name="connsiteY51" fmla="*/ 68179 h 582377"/>
              <a:gd name="connsiteX52" fmla="*/ 281805 w 608415"/>
              <a:gd name="connsiteY52" fmla="*/ 51936 h 582377"/>
              <a:gd name="connsiteX53" fmla="*/ 130688 w 608415"/>
              <a:gd name="connsiteY53" fmla="*/ 0 h 582377"/>
              <a:gd name="connsiteX54" fmla="*/ 197161 w 608415"/>
              <a:gd name="connsiteY54" fmla="*/ 66402 h 582377"/>
              <a:gd name="connsiteX55" fmla="*/ 130688 w 608415"/>
              <a:gd name="connsiteY55" fmla="*/ 132804 h 582377"/>
              <a:gd name="connsiteX56" fmla="*/ 64215 w 608415"/>
              <a:gd name="connsiteY56" fmla="*/ 66402 h 582377"/>
              <a:gd name="connsiteX57" fmla="*/ 130688 w 608415"/>
              <a:gd name="connsiteY57" fmla="*/ 0 h 582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8415" h="582377">
                <a:moveTo>
                  <a:pt x="37204" y="154115"/>
                </a:moveTo>
                <a:lnTo>
                  <a:pt x="185044" y="154115"/>
                </a:lnTo>
                <a:cubicBezTo>
                  <a:pt x="200870" y="154115"/>
                  <a:pt x="215868" y="161409"/>
                  <a:pt x="225753" y="173761"/>
                </a:cubicBezTo>
                <a:lnTo>
                  <a:pt x="265489" y="223847"/>
                </a:lnTo>
                <a:lnTo>
                  <a:pt x="273865" y="234399"/>
                </a:lnTo>
                <a:cubicBezTo>
                  <a:pt x="273865" y="234399"/>
                  <a:pt x="311506" y="234399"/>
                  <a:pt x="333225" y="234448"/>
                </a:cubicBezTo>
                <a:cubicBezTo>
                  <a:pt x="342185" y="234448"/>
                  <a:pt x="349440" y="241742"/>
                  <a:pt x="349440" y="250689"/>
                </a:cubicBezTo>
                <a:lnTo>
                  <a:pt x="349440" y="263576"/>
                </a:lnTo>
                <a:cubicBezTo>
                  <a:pt x="349440" y="272523"/>
                  <a:pt x="342185" y="279768"/>
                  <a:pt x="333225" y="279768"/>
                </a:cubicBezTo>
                <a:lnTo>
                  <a:pt x="262957" y="279768"/>
                </a:lnTo>
                <a:cubicBezTo>
                  <a:pt x="255993" y="279768"/>
                  <a:pt x="249468" y="276608"/>
                  <a:pt x="245183" y="271161"/>
                </a:cubicBezTo>
                <a:lnTo>
                  <a:pt x="215576" y="233183"/>
                </a:lnTo>
                <a:cubicBezTo>
                  <a:pt x="214066" y="231238"/>
                  <a:pt x="211680" y="230071"/>
                  <a:pt x="209197" y="230071"/>
                </a:cubicBezTo>
                <a:lnTo>
                  <a:pt x="207200" y="230071"/>
                </a:lnTo>
                <a:cubicBezTo>
                  <a:pt x="202769" y="230071"/>
                  <a:pt x="199117" y="233621"/>
                  <a:pt x="199117" y="238095"/>
                </a:cubicBezTo>
                <a:lnTo>
                  <a:pt x="198873" y="566184"/>
                </a:lnTo>
                <a:cubicBezTo>
                  <a:pt x="198873" y="575132"/>
                  <a:pt x="191618" y="582377"/>
                  <a:pt x="182658" y="582377"/>
                </a:cubicBezTo>
                <a:lnTo>
                  <a:pt x="155388" y="582377"/>
                </a:lnTo>
                <a:cubicBezTo>
                  <a:pt x="146428" y="582377"/>
                  <a:pt x="139124" y="575132"/>
                  <a:pt x="139124" y="566184"/>
                </a:cubicBezTo>
                <a:lnTo>
                  <a:pt x="139124" y="430270"/>
                </a:lnTo>
                <a:cubicBezTo>
                  <a:pt x="139124" y="425456"/>
                  <a:pt x="135228" y="421566"/>
                  <a:pt x="130456" y="421566"/>
                </a:cubicBezTo>
                <a:cubicBezTo>
                  <a:pt x="125635" y="421566"/>
                  <a:pt x="121739" y="425456"/>
                  <a:pt x="121739" y="430270"/>
                </a:cubicBezTo>
                <a:lnTo>
                  <a:pt x="121739" y="565503"/>
                </a:lnTo>
                <a:cubicBezTo>
                  <a:pt x="121739" y="574791"/>
                  <a:pt x="114143" y="582377"/>
                  <a:pt x="104842" y="582377"/>
                </a:cubicBezTo>
                <a:lnTo>
                  <a:pt x="78157" y="582377"/>
                </a:lnTo>
                <a:cubicBezTo>
                  <a:pt x="69197" y="582377"/>
                  <a:pt x="61941" y="575132"/>
                  <a:pt x="61941" y="566184"/>
                </a:cubicBezTo>
                <a:lnTo>
                  <a:pt x="61795" y="238095"/>
                </a:lnTo>
                <a:cubicBezTo>
                  <a:pt x="61795" y="233670"/>
                  <a:pt x="58240" y="230071"/>
                  <a:pt x="53760" y="230071"/>
                </a:cubicBezTo>
                <a:cubicBezTo>
                  <a:pt x="49329" y="230071"/>
                  <a:pt x="45725" y="233621"/>
                  <a:pt x="45725" y="238095"/>
                </a:cubicBezTo>
                <a:lnTo>
                  <a:pt x="45725" y="364283"/>
                </a:lnTo>
                <a:cubicBezTo>
                  <a:pt x="45725" y="373230"/>
                  <a:pt x="38421" y="380476"/>
                  <a:pt x="29461" y="380476"/>
                </a:cubicBezTo>
                <a:lnTo>
                  <a:pt x="16216" y="380476"/>
                </a:lnTo>
                <a:cubicBezTo>
                  <a:pt x="7256" y="380476"/>
                  <a:pt x="0" y="373230"/>
                  <a:pt x="0" y="364283"/>
                </a:cubicBezTo>
                <a:lnTo>
                  <a:pt x="0" y="191267"/>
                </a:lnTo>
                <a:cubicBezTo>
                  <a:pt x="0" y="170746"/>
                  <a:pt x="16703" y="154115"/>
                  <a:pt x="37204" y="154115"/>
                </a:cubicBezTo>
                <a:close/>
                <a:moveTo>
                  <a:pt x="281805" y="51936"/>
                </a:moveTo>
                <a:lnTo>
                  <a:pt x="592197" y="51936"/>
                </a:lnTo>
                <a:cubicBezTo>
                  <a:pt x="601158" y="51936"/>
                  <a:pt x="608415" y="59231"/>
                  <a:pt x="608415" y="68179"/>
                </a:cubicBezTo>
                <a:lnTo>
                  <a:pt x="608415" y="273407"/>
                </a:lnTo>
                <a:cubicBezTo>
                  <a:pt x="608415" y="282355"/>
                  <a:pt x="601158" y="289601"/>
                  <a:pt x="592197" y="289601"/>
                </a:cubicBezTo>
                <a:lnTo>
                  <a:pt x="347848" y="289601"/>
                </a:lnTo>
                <a:cubicBezTo>
                  <a:pt x="360219" y="284008"/>
                  <a:pt x="368937" y="271510"/>
                  <a:pt x="368937" y="257066"/>
                </a:cubicBezTo>
                <a:cubicBezTo>
                  <a:pt x="368937" y="249285"/>
                  <a:pt x="366404" y="242088"/>
                  <a:pt x="362167" y="236252"/>
                </a:cubicBezTo>
                <a:lnTo>
                  <a:pt x="424460" y="159997"/>
                </a:lnTo>
                <a:cubicBezTo>
                  <a:pt x="428405" y="155182"/>
                  <a:pt x="427772" y="148130"/>
                  <a:pt x="423047" y="144142"/>
                </a:cubicBezTo>
                <a:cubicBezTo>
                  <a:pt x="418177" y="140009"/>
                  <a:pt x="410677" y="140933"/>
                  <a:pt x="406683" y="145844"/>
                </a:cubicBezTo>
                <a:lnTo>
                  <a:pt x="343660" y="222927"/>
                </a:lnTo>
                <a:cubicBezTo>
                  <a:pt x="340299" y="221954"/>
                  <a:pt x="336792" y="221370"/>
                  <a:pt x="333140" y="221370"/>
                </a:cubicBezTo>
                <a:lnTo>
                  <a:pt x="333140" y="221468"/>
                </a:lnTo>
                <a:lnTo>
                  <a:pt x="280247" y="221468"/>
                </a:lnTo>
                <a:lnTo>
                  <a:pt x="265538" y="202890"/>
                </a:lnTo>
                <a:lnTo>
                  <a:pt x="265538" y="68179"/>
                </a:lnTo>
                <a:cubicBezTo>
                  <a:pt x="265538" y="59231"/>
                  <a:pt x="272844" y="51936"/>
                  <a:pt x="281805" y="51936"/>
                </a:cubicBezTo>
                <a:close/>
                <a:moveTo>
                  <a:pt x="130688" y="0"/>
                </a:moveTo>
                <a:cubicBezTo>
                  <a:pt x="167400" y="0"/>
                  <a:pt x="197161" y="29729"/>
                  <a:pt x="197161" y="66402"/>
                </a:cubicBezTo>
                <a:cubicBezTo>
                  <a:pt x="197161" y="103075"/>
                  <a:pt x="167400" y="132804"/>
                  <a:pt x="130688" y="132804"/>
                </a:cubicBezTo>
                <a:cubicBezTo>
                  <a:pt x="93976" y="132804"/>
                  <a:pt x="64215" y="103075"/>
                  <a:pt x="64215" y="66402"/>
                </a:cubicBezTo>
                <a:cubicBezTo>
                  <a:pt x="64215" y="29729"/>
                  <a:pt x="93976" y="0"/>
                  <a:pt x="130688" y="0"/>
                </a:cubicBezTo>
                <a:close/>
              </a:path>
            </a:pathLst>
          </a:custGeom>
          <a:solidFill>
            <a:schemeClr val="tx1">
              <a:lumMod val="65000"/>
              <a:lumOff val="35000"/>
            </a:schemeClr>
          </a:solidFill>
          <a:ln>
            <a:solidFill>
              <a:schemeClr val="tx1">
                <a:lumMod val="65000"/>
                <a:lumOff val="35000"/>
              </a:schemeClr>
            </a:solidFill>
          </a:ln>
        </p:spPr>
      </p:sp>
      <p:sp>
        <p:nvSpPr>
          <p:cNvPr id="121" name="文本框 120"/>
          <p:cNvSpPr txBox="1"/>
          <p:nvPr/>
        </p:nvSpPr>
        <p:spPr>
          <a:xfrm>
            <a:off x="5586387" y="1686831"/>
            <a:ext cx="676796" cy="21715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宿舍</a:t>
            </a:r>
          </a:p>
        </p:txBody>
      </p:sp>
      <p:sp>
        <p:nvSpPr>
          <p:cNvPr id="122" name="文本框 121"/>
          <p:cNvSpPr txBox="1"/>
          <p:nvPr/>
        </p:nvSpPr>
        <p:spPr>
          <a:xfrm>
            <a:off x="6531149" y="2076049"/>
            <a:ext cx="676796" cy="21715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食堂</a:t>
            </a:r>
          </a:p>
        </p:txBody>
      </p:sp>
      <p:sp>
        <p:nvSpPr>
          <p:cNvPr id="123" name="location-pointer_64679"/>
          <p:cNvSpPr>
            <a:spLocks noChangeAspect="1"/>
          </p:cNvSpPr>
          <p:nvPr/>
        </p:nvSpPr>
        <p:spPr bwMode="auto">
          <a:xfrm>
            <a:off x="6797166" y="3293477"/>
            <a:ext cx="315005" cy="307908"/>
          </a:xfrm>
          <a:custGeom>
            <a:avLst/>
            <a:gdLst>
              <a:gd name="connsiteX0" fmla="*/ 163904 w 607933"/>
              <a:gd name="connsiteY0" fmla="*/ 368072 h 594235"/>
              <a:gd name="connsiteX1" fmla="*/ 194698 w 607933"/>
              <a:gd name="connsiteY1" fmla="*/ 416677 h 594235"/>
              <a:gd name="connsiteX2" fmla="*/ 52648 w 607933"/>
              <a:gd name="connsiteY2" fmla="*/ 475202 h 594235"/>
              <a:gd name="connsiteX3" fmla="*/ 303966 w 607933"/>
              <a:gd name="connsiteY3" fmla="*/ 542654 h 594235"/>
              <a:gd name="connsiteX4" fmla="*/ 555285 w 607933"/>
              <a:gd name="connsiteY4" fmla="*/ 475202 h 594235"/>
              <a:gd name="connsiteX5" fmla="*/ 412242 w 607933"/>
              <a:gd name="connsiteY5" fmla="*/ 416677 h 594235"/>
              <a:gd name="connsiteX6" fmla="*/ 444030 w 607933"/>
              <a:gd name="connsiteY6" fmla="*/ 368072 h 594235"/>
              <a:gd name="connsiteX7" fmla="*/ 607933 w 607933"/>
              <a:gd name="connsiteY7" fmla="*/ 475202 h 594235"/>
              <a:gd name="connsiteX8" fmla="*/ 303966 w 607933"/>
              <a:gd name="connsiteY8" fmla="*/ 594235 h 594235"/>
              <a:gd name="connsiteX9" fmla="*/ 0 w 607933"/>
              <a:gd name="connsiteY9" fmla="*/ 475202 h 594235"/>
              <a:gd name="connsiteX10" fmla="*/ 163904 w 607933"/>
              <a:gd name="connsiteY10" fmla="*/ 368072 h 594235"/>
              <a:gd name="connsiteX11" fmla="*/ 304444 w 607933"/>
              <a:gd name="connsiteY11" fmla="*/ 119134 h 594235"/>
              <a:gd name="connsiteX12" fmla="*/ 368550 w 607933"/>
              <a:gd name="connsiteY12" fmla="*/ 183559 h 594235"/>
              <a:gd name="connsiteX13" fmla="*/ 304444 w 607933"/>
              <a:gd name="connsiteY13" fmla="*/ 247984 h 594235"/>
              <a:gd name="connsiteX14" fmla="*/ 240338 w 607933"/>
              <a:gd name="connsiteY14" fmla="*/ 183559 h 594235"/>
              <a:gd name="connsiteX15" fmla="*/ 304444 w 607933"/>
              <a:gd name="connsiteY15" fmla="*/ 119134 h 594235"/>
              <a:gd name="connsiteX16" fmla="*/ 304941 w 607933"/>
              <a:gd name="connsiteY16" fmla="*/ 78375 h 594235"/>
              <a:gd name="connsiteX17" fmla="*/ 198655 w 607933"/>
              <a:gd name="connsiteY17" fmla="*/ 183536 h 594235"/>
              <a:gd name="connsiteX18" fmla="*/ 304941 w 607933"/>
              <a:gd name="connsiteY18" fmla="*/ 288698 h 594235"/>
              <a:gd name="connsiteX19" fmla="*/ 410234 w 607933"/>
              <a:gd name="connsiteY19" fmla="*/ 183536 h 594235"/>
              <a:gd name="connsiteX20" fmla="*/ 304941 w 607933"/>
              <a:gd name="connsiteY20" fmla="*/ 78375 h 594235"/>
              <a:gd name="connsiteX21" fmla="*/ 304941 w 607933"/>
              <a:gd name="connsiteY21" fmla="*/ 0 h 594235"/>
              <a:gd name="connsiteX22" fmla="*/ 482747 w 607933"/>
              <a:gd name="connsiteY22" fmla="*/ 178576 h 594235"/>
              <a:gd name="connsiteX23" fmla="*/ 338714 w 607933"/>
              <a:gd name="connsiteY23" fmla="*/ 454376 h 594235"/>
              <a:gd name="connsiteX24" fmla="*/ 304941 w 607933"/>
              <a:gd name="connsiteY24" fmla="*/ 472234 h 594235"/>
              <a:gd name="connsiteX25" fmla="*/ 270175 w 607933"/>
              <a:gd name="connsiteY25" fmla="*/ 454376 h 594235"/>
              <a:gd name="connsiteX26" fmla="*/ 126142 w 607933"/>
              <a:gd name="connsiteY26" fmla="*/ 178576 h 594235"/>
              <a:gd name="connsiteX27" fmla="*/ 304941 w 607933"/>
              <a:gd name="connsiteY27" fmla="*/ 0 h 59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7933" h="594235">
                <a:moveTo>
                  <a:pt x="163904" y="368072"/>
                </a:moveTo>
                <a:cubicBezTo>
                  <a:pt x="173837" y="383943"/>
                  <a:pt x="183771" y="399814"/>
                  <a:pt x="194698" y="416677"/>
                </a:cubicBezTo>
                <a:cubicBezTo>
                  <a:pt x="100329" y="430564"/>
                  <a:pt x="52648" y="460323"/>
                  <a:pt x="52648" y="475202"/>
                </a:cubicBezTo>
                <a:cubicBezTo>
                  <a:pt x="52648" y="495041"/>
                  <a:pt x="138076" y="542654"/>
                  <a:pt x="303966" y="542654"/>
                </a:cubicBezTo>
                <a:cubicBezTo>
                  <a:pt x="469857" y="542654"/>
                  <a:pt x="555285" y="495041"/>
                  <a:pt x="555285" y="475202"/>
                </a:cubicBezTo>
                <a:cubicBezTo>
                  <a:pt x="555285" y="460323"/>
                  <a:pt x="506611" y="430564"/>
                  <a:pt x="412242" y="416677"/>
                </a:cubicBezTo>
                <a:cubicBezTo>
                  <a:pt x="424162" y="399814"/>
                  <a:pt x="434096" y="383943"/>
                  <a:pt x="444030" y="368072"/>
                </a:cubicBezTo>
                <a:cubicBezTo>
                  <a:pt x="536412" y="385927"/>
                  <a:pt x="607933" y="421637"/>
                  <a:pt x="607933" y="475202"/>
                </a:cubicBezTo>
                <a:cubicBezTo>
                  <a:pt x="607933" y="553565"/>
                  <a:pt x="454956" y="594235"/>
                  <a:pt x="303966" y="594235"/>
                </a:cubicBezTo>
                <a:cubicBezTo>
                  <a:pt x="152977" y="594235"/>
                  <a:pt x="0" y="553565"/>
                  <a:pt x="0" y="475202"/>
                </a:cubicBezTo>
                <a:cubicBezTo>
                  <a:pt x="0" y="421637"/>
                  <a:pt x="70528" y="385927"/>
                  <a:pt x="163904" y="368072"/>
                </a:cubicBezTo>
                <a:close/>
                <a:moveTo>
                  <a:pt x="304444" y="119134"/>
                </a:moveTo>
                <a:cubicBezTo>
                  <a:pt x="339849" y="119134"/>
                  <a:pt x="368550" y="147978"/>
                  <a:pt x="368550" y="183559"/>
                </a:cubicBezTo>
                <a:cubicBezTo>
                  <a:pt x="368550" y="219140"/>
                  <a:pt x="339849" y="247984"/>
                  <a:pt x="304444" y="247984"/>
                </a:cubicBezTo>
                <a:cubicBezTo>
                  <a:pt x="269039" y="247984"/>
                  <a:pt x="240338" y="219140"/>
                  <a:pt x="240338" y="183559"/>
                </a:cubicBezTo>
                <a:cubicBezTo>
                  <a:pt x="240338" y="147978"/>
                  <a:pt x="269039" y="119134"/>
                  <a:pt x="304444" y="119134"/>
                </a:cubicBezTo>
                <a:close/>
                <a:moveTo>
                  <a:pt x="304941" y="78375"/>
                </a:moveTo>
                <a:cubicBezTo>
                  <a:pt x="246335" y="78375"/>
                  <a:pt x="198655" y="125003"/>
                  <a:pt x="198655" y="183536"/>
                </a:cubicBezTo>
                <a:cubicBezTo>
                  <a:pt x="198655" y="242070"/>
                  <a:pt x="246335" y="288698"/>
                  <a:pt x="304941" y="288698"/>
                </a:cubicBezTo>
                <a:cubicBezTo>
                  <a:pt x="362554" y="288698"/>
                  <a:pt x="410234" y="242070"/>
                  <a:pt x="410234" y="183536"/>
                </a:cubicBezTo>
                <a:cubicBezTo>
                  <a:pt x="410234" y="125003"/>
                  <a:pt x="362554" y="78375"/>
                  <a:pt x="304941" y="78375"/>
                </a:cubicBezTo>
                <a:close/>
                <a:moveTo>
                  <a:pt x="304941" y="0"/>
                </a:moveTo>
                <a:cubicBezTo>
                  <a:pt x="403281" y="0"/>
                  <a:pt x="482747" y="80359"/>
                  <a:pt x="482747" y="178576"/>
                </a:cubicBezTo>
                <a:cubicBezTo>
                  <a:pt x="482747" y="249014"/>
                  <a:pt x="391361" y="383938"/>
                  <a:pt x="338714" y="454376"/>
                </a:cubicBezTo>
                <a:cubicBezTo>
                  <a:pt x="330768" y="465289"/>
                  <a:pt x="317854" y="472234"/>
                  <a:pt x="304941" y="472234"/>
                </a:cubicBezTo>
                <a:cubicBezTo>
                  <a:pt x="291035" y="472234"/>
                  <a:pt x="278121" y="465289"/>
                  <a:pt x="270175" y="454376"/>
                </a:cubicBezTo>
                <a:cubicBezTo>
                  <a:pt x="217528" y="383938"/>
                  <a:pt x="126142" y="249014"/>
                  <a:pt x="126142" y="178576"/>
                </a:cubicBezTo>
                <a:cubicBezTo>
                  <a:pt x="126142" y="80359"/>
                  <a:pt x="205608" y="0"/>
                  <a:pt x="304941" y="0"/>
                </a:cubicBezTo>
                <a:close/>
              </a:path>
            </a:pathLst>
          </a:custGeom>
          <a:solidFill>
            <a:schemeClr val="bg1"/>
          </a:solidFill>
          <a:ln>
            <a:noFill/>
          </a:ln>
        </p:spPr>
      </p:sp>
      <p:sp>
        <p:nvSpPr>
          <p:cNvPr id="124" name="文本框 123"/>
          <p:cNvSpPr txBox="1"/>
          <p:nvPr/>
        </p:nvSpPr>
        <p:spPr>
          <a:xfrm>
            <a:off x="6644957" y="3071143"/>
            <a:ext cx="676796" cy="199999"/>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教室</a:t>
            </a:r>
          </a:p>
        </p:txBody>
      </p:sp>
      <p:cxnSp>
        <p:nvCxnSpPr>
          <p:cNvPr id="125" name="直接连接符 124"/>
          <p:cNvCxnSpPr/>
          <p:nvPr/>
        </p:nvCxnSpPr>
        <p:spPr>
          <a:xfrm>
            <a:off x="6904110" y="2380202"/>
            <a:ext cx="2060241" cy="9732"/>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6" name="直接连接符 125"/>
          <p:cNvCxnSpPr/>
          <p:nvPr/>
        </p:nvCxnSpPr>
        <p:spPr>
          <a:xfrm>
            <a:off x="8969007" y="1809038"/>
            <a:ext cx="0" cy="1142268"/>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27" name="直接连接符 126"/>
          <p:cNvCxnSpPr/>
          <p:nvPr/>
        </p:nvCxnSpPr>
        <p:spPr>
          <a:xfrm>
            <a:off x="8964351" y="1809645"/>
            <a:ext cx="192349" cy="0"/>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nvCxnSpPr>
        <p:spPr>
          <a:xfrm>
            <a:off x="8977748" y="2951306"/>
            <a:ext cx="204299" cy="0"/>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29" name="直接连接符 128"/>
          <p:cNvCxnSpPr/>
          <p:nvPr/>
        </p:nvCxnSpPr>
        <p:spPr>
          <a:xfrm>
            <a:off x="7046877" y="3717500"/>
            <a:ext cx="193087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3" name="直接连接符 132"/>
          <p:cNvCxnSpPr/>
          <p:nvPr/>
        </p:nvCxnSpPr>
        <p:spPr>
          <a:xfrm>
            <a:off x="2623730" y="1781219"/>
            <a:ext cx="39762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7" name="直接连接符 136"/>
          <p:cNvCxnSpPr>
            <a:stCxn id="93" idx="1"/>
          </p:cNvCxnSpPr>
          <p:nvPr/>
        </p:nvCxnSpPr>
        <p:spPr>
          <a:xfrm flipH="1" flipV="1">
            <a:off x="3025741" y="2878964"/>
            <a:ext cx="1138284" cy="6024"/>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8" name="直接连接符 137"/>
          <p:cNvCxnSpPr>
            <a:stCxn id="92" idx="1"/>
          </p:cNvCxnSpPr>
          <p:nvPr/>
        </p:nvCxnSpPr>
        <p:spPr>
          <a:xfrm flipH="1" flipV="1">
            <a:off x="3025740" y="3395233"/>
            <a:ext cx="1823811" cy="15184"/>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41" name="直接连接符 140"/>
          <p:cNvCxnSpPr/>
          <p:nvPr/>
        </p:nvCxnSpPr>
        <p:spPr>
          <a:xfrm>
            <a:off x="6094607" y="1965778"/>
            <a:ext cx="2883141" cy="7981"/>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42" name="矩形 141"/>
          <p:cNvSpPr/>
          <p:nvPr/>
        </p:nvSpPr>
        <p:spPr>
          <a:xfrm>
            <a:off x="9190944" y="3638865"/>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教学录播</a:t>
            </a:r>
          </a:p>
        </p:txBody>
      </p:sp>
      <p:cxnSp>
        <p:nvCxnSpPr>
          <p:cNvPr id="143" name="直接连接符 142"/>
          <p:cNvCxnSpPr/>
          <p:nvPr/>
        </p:nvCxnSpPr>
        <p:spPr>
          <a:xfrm>
            <a:off x="8964351" y="3717500"/>
            <a:ext cx="0" cy="2266031"/>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sp>
        <p:nvSpPr>
          <p:cNvPr id="144" name="矩形 143"/>
          <p:cNvSpPr/>
          <p:nvPr/>
        </p:nvSpPr>
        <p:spPr>
          <a:xfrm>
            <a:off x="9190944" y="5086731"/>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教室预约管理</a:t>
            </a:r>
          </a:p>
        </p:txBody>
      </p:sp>
      <p:sp>
        <p:nvSpPr>
          <p:cNvPr id="145" name="矩形 144"/>
          <p:cNvSpPr/>
          <p:nvPr/>
        </p:nvSpPr>
        <p:spPr>
          <a:xfrm>
            <a:off x="9176889" y="2037896"/>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智能门锁</a:t>
            </a:r>
          </a:p>
        </p:txBody>
      </p:sp>
      <p:sp>
        <p:nvSpPr>
          <p:cNvPr id="147" name="文本框 146"/>
          <p:cNvSpPr txBox="1"/>
          <p:nvPr/>
        </p:nvSpPr>
        <p:spPr>
          <a:xfrm>
            <a:off x="3286898" y="5846826"/>
            <a:ext cx="1210588" cy="338554"/>
          </a:xfrm>
          <a:prstGeom prst="rect">
            <a:avLst/>
          </a:prstGeom>
        </p:spPr>
        <p:txBody>
          <a:bodyPr wrap="none">
            <a:spAutoFit/>
          </a:bodyPr>
          <a:lstStyle>
            <a:defPPr>
              <a:defRPr lang="zh-CN"/>
            </a:defPPr>
            <a:lvl1pPr marR="0" lvl="0" indent="0" algn="ctr" fontAlgn="auto">
              <a:lnSpc>
                <a:spcPct val="100000"/>
              </a:lnSpc>
              <a:spcBef>
                <a:spcPts val="0"/>
              </a:spcBef>
              <a:spcAft>
                <a:spcPts val="0"/>
              </a:spcAft>
              <a:buClrTx/>
              <a:buSzTx/>
              <a:buFontTx/>
              <a:buNone/>
              <a:tabLst/>
              <a:defRPr sz="1200" b="1" kern="1600">
                <a:solidFill>
                  <a:schemeClr val="bg1"/>
                </a:solidFill>
                <a:latin typeface="微软雅黑"/>
                <a:ea typeface="微软雅黑"/>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1" i="0" u="none" strike="noStrike" kern="1600" cap="none" spc="0" normalizeH="0" baseline="0" noProof="0" dirty="0">
                <a:ln>
                  <a:noFill/>
                </a:ln>
                <a:solidFill>
                  <a:prstClr val="white"/>
                </a:solidFill>
                <a:effectLst/>
                <a:uLnTx/>
                <a:uFillTx/>
                <a:latin typeface="微软雅黑"/>
                <a:ea typeface="微软雅黑"/>
                <a:cs typeface="+mn-cs"/>
              </a:rPr>
              <a:t>校园大数据</a:t>
            </a:r>
          </a:p>
        </p:txBody>
      </p:sp>
      <p:cxnSp>
        <p:nvCxnSpPr>
          <p:cNvPr id="150" name="直接连接符 149"/>
          <p:cNvCxnSpPr/>
          <p:nvPr/>
        </p:nvCxnSpPr>
        <p:spPr>
          <a:xfrm>
            <a:off x="3021351" y="1790558"/>
            <a:ext cx="0" cy="3820751"/>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1" name="直接连接符 150"/>
          <p:cNvCxnSpPr/>
          <p:nvPr/>
        </p:nvCxnSpPr>
        <p:spPr>
          <a:xfrm>
            <a:off x="2633890" y="5611308"/>
            <a:ext cx="39762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2" name="直接连接符 151"/>
          <p:cNvCxnSpPr/>
          <p:nvPr/>
        </p:nvCxnSpPr>
        <p:spPr>
          <a:xfrm>
            <a:off x="3021351" y="3893395"/>
            <a:ext cx="866621"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3" name="直接连接符 152"/>
          <p:cNvCxnSpPr/>
          <p:nvPr/>
        </p:nvCxnSpPr>
        <p:spPr>
          <a:xfrm flipH="1" flipV="1">
            <a:off x="3025741" y="4245675"/>
            <a:ext cx="1658417" cy="22413"/>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54" name="直接连接符 153"/>
          <p:cNvCxnSpPr/>
          <p:nvPr/>
        </p:nvCxnSpPr>
        <p:spPr>
          <a:xfrm flipH="1" flipV="1">
            <a:off x="3031511" y="4661671"/>
            <a:ext cx="3754252" cy="1442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8" name="KSO_Shape"/>
          <p:cNvSpPr/>
          <p:nvPr/>
        </p:nvSpPr>
        <p:spPr>
          <a:xfrm>
            <a:off x="2775824" y="5848846"/>
            <a:ext cx="275112" cy="329161"/>
          </a:xfrm>
          <a:custGeom>
            <a:avLst/>
            <a:gdLst/>
            <a:ahLst/>
            <a:cxnLst/>
            <a:rect l="l" t="t" r="r" b="b"/>
            <a:pathLst>
              <a:path w="1119349" h="1157433">
                <a:moveTo>
                  <a:pt x="135620" y="818456"/>
                </a:moveTo>
                <a:cubicBezTo>
                  <a:pt x="71450" y="948523"/>
                  <a:pt x="57484" y="1054732"/>
                  <a:pt x="108323" y="1103729"/>
                </a:cubicBezTo>
                <a:cubicBezTo>
                  <a:pt x="164989" y="1158341"/>
                  <a:pt x="289713" y="1129874"/>
                  <a:pt x="437069" y="1040437"/>
                </a:cubicBezTo>
                <a:cubicBezTo>
                  <a:pt x="307239" y="1007168"/>
                  <a:pt x="198946" y="926245"/>
                  <a:pt x="135620" y="818456"/>
                </a:cubicBezTo>
                <a:close/>
                <a:moveTo>
                  <a:pt x="582086" y="345816"/>
                </a:moveTo>
                <a:cubicBezTo>
                  <a:pt x="490772" y="345817"/>
                  <a:pt x="434615" y="407693"/>
                  <a:pt x="413811" y="495363"/>
                </a:cubicBezTo>
                <a:lnTo>
                  <a:pt x="750361" y="495364"/>
                </a:lnTo>
                <a:cubicBezTo>
                  <a:pt x="729557" y="407692"/>
                  <a:pt x="673401" y="345816"/>
                  <a:pt x="582086" y="345816"/>
                </a:cubicBezTo>
                <a:close/>
                <a:moveTo>
                  <a:pt x="954622" y="129"/>
                </a:moveTo>
                <a:cubicBezTo>
                  <a:pt x="1007406" y="-1466"/>
                  <a:pt x="1051113" y="11645"/>
                  <a:pt x="1081775" y="41196"/>
                </a:cubicBezTo>
                <a:cubicBezTo>
                  <a:pt x="1101805" y="60500"/>
                  <a:pt x="1115030" y="85625"/>
                  <a:pt x="1119349" y="116033"/>
                </a:cubicBezTo>
                <a:cubicBezTo>
                  <a:pt x="1112931" y="103633"/>
                  <a:pt x="1104158" y="92219"/>
                  <a:pt x="1093494" y="81508"/>
                </a:cubicBezTo>
                <a:cubicBezTo>
                  <a:pt x="1010899" y="-1451"/>
                  <a:pt x="882017" y="28786"/>
                  <a:pt x="737350" y="130602"/>
                </a:cubicBezTo>
                <a:cubicBezTo>
                  <a:pt x="943277" y="190863"/>
                  <a:pt x="1091569" y="370605"/>
                  <a:pt x="1091569" y="582598"/>
                </a:cubicBezTo>
                <a:lnTo>
                  <a:pt x="1085273" y="640757"/>
                </a:lnTo>
                <a:lnTo>
                  <a:pt x="755888" y="640756"/>
                </a:lnTo>
                <a:lnTo>
                  <a:pt x="719073" y="640757"/>
                </a:lnTo>
                <a:lnTo>
                  <a:pt x="408284" y="640757"/>
                </a:lnTo>
                <a:cubicBezTo>
                  <a:pt x="424002" y="743453"/>
                  <a:pt x="484447" y="819382"/>
                  <a:pt x="582086" y="819383"/>
                </a:cubicBezTo>
                <a:cubicBezTo>
                  <a:pt x="648673" y="819382"/>
                  <a:pt x="697960" y="784070"/>
                  <a:pt x="725617" y="727992"/>
                </a:cubicBezTo>
                <a:lnTo>
                  <a:pt x="1064773" y="727992"/>
                </a:lnTo>
                <a:cubicBezTo>
                  <a:pt x="1000780" y="921122"/>
                  <a:pt x="807116" y="1060320"/>
                  <a:pt x="578539" y="1060320"/>
                </a:cubicBezTo>
                <a:cubicBezTo>
                  <a:pt x="541437" y="1060319"/>
                  <a:pt x="505255" y="1056652"/>
                  <a:pt x="470646" y="1048435"/>
                </a:cubicBezTo>
                <a:cubicBezTo>
                  <a:pt x="288189" y="1159820"/>
                  <a:pt x="124174" y="1191927"/>
                  <a:pt x="45670" y="1116267"/>
                </a:cubicBezTo>
                <a:cubicBezTo>
                  <a:pt x="-38972" y="1034693"/>
                  <a:pt x="-2092" y="849162"/>
                  <a:pt x="124297" y="645271"/>
                </a:cubicBezTo>
                <a:cubicBezTo>
                  <a:pt x="126384" y="641564"/>
                  <a:pt x="128546" y="637931"/>
                  <a:pt x="130887" y="634433"/>
                </a:cubicBezTo>
                <a:cubicBezTo>
                  <a:pt x="140131" y="616742"/>
                  <a:pt x="151256" y="599735"/>
                  <a:pt x="163296" y="582889"/>
                </a:cubicBezTo>
                <a:cubicBezTo>
                  <a:pt x="171413" y="570408"/>
                  <a:pt x="179765" y="558285"/>
                  <a:pt x="189707" y="547372"/>
                </a:cubicBezTo>
                <a:cubicBezTo>
                  <a:pt x="207410" y="520542"/>
                  <a:pt x="227598" y="494496"/>
                  <a:pt x="249351" y="468810"/>
                </a:cubicBezTo>
                <a:cubicBezTo>
                  <a:pt x="261501" y="453873"/>
                  <a:pt x="274484" y="439223"/>
                  <a:pt x="288439" y="424719"/>
                </a:cubicBezTo>
                <a:cubicBezTo>
                  <a:pt x="304701" y="403895"/>
                  <a:pt x="322841" y="384213"/>
                  <a:pt x="341644" y="364703"/>
                </a:cubicBezTo>
                <a:cubicBezTo>
                  <a:pt x="392793" y="311630"/>
                  <a:pt x="445389" y="263415"/>
                  <a:pt x="498166" y="220924"/>
                </a:cubicBezTo>
                <a:cubicBezTo>
                  <a:pt x="310657" y="309270"/>
                  <a:pt x="183697" y="431706"/>
                  <a:pt x="65845" y="579499"/>
                </a:cubicBezTo>
                <a:cubicBezTo>
                  <a:pt x="67312" y="317087"/>
                  <a:pt x="296312" y="104878"/>
                  <a:pt x="578538" y="104878"/>
                </a:cubicBezTo>
                <a:lnTo>
                  <a:pt x="651994" y="111773"/>
                </a:lnTo>
                <a:cubicBezTo>
                  <a:pt x="764896" y="41979"/>
                  <a:pt x="871117" y="2651"/>
                  <a:pt x="954622" y="129"/>
                </a:cubicBezTo>
                <a:close/>
              </a:path>
            </a:pathLst>
          </a:custGeom>
          <a:solidFill>
            <a:schemeClr val="bg1"/>
          </a:solidFill>
          <a:ln w="127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marL="0" marR="0" lvl="0" indent="0" algn="ctr" defTabSz="1219110" rtl="0" eaLnBrk="1" fontAlgn="auto" latinLnBrk="0" hangingPunct="1">
              <a:lnSpc>
                <a:spcPct val="100000"/>
              </a:lnSpc>
              <a:spcBef>
                <a:spcPts val="0"/>
              </a:spcBef>
              <a:spcAft>
                <a:spcPts val="0"/>
              </a:spcAft>
              <a:buClrTx/>
              <a:buSzTx/>
              <a:buFontTx/>
              <a:buNone/>
              <a:tabLst/>
              <a:defRPr/>
            </a:pPr>
            <a:endParaRPr kumimoji="0" lang="zh-CN" altLang="en-US" sz="2400" b="0" i="0" u="none" strike="noStrike" kern="1200" cap="none" spc="0" normalizeH="0" baseline="0" noProof="0">
              <a:ln>
                <a:noFill/>
              </a:ln>
              <a:solidFill>
                <a:srgbClr val="FFFFFF"/>
              </a:solidFill>
              <a:effectLst/>
              <a:uLnTx/>
              <a:uFillTx/>
              <a:latin typeface="Calibri" panose="020F0502020204030204"/>
              <a:ea typeface="等线" panose="02010600030101010101" pitchFamily="2" charset="-122"/>
              <a:cs typeface="+mn-cs"/>
            </a:endParaRPr>
          </a:p>
        </p:txBody>
      </p:sp>
      <p:sp>
        <p:nvSpPr>
          <p:cNvPr id="160" name="矩形 159"/>
          <p:cNvSpPr/>
          <p:nvPr/>
        </p:nvSpPr>
        <p:spPr>
          <a:xfrm>
            <a:off x="2852750" y="622522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平台建设</a:t>
            </a:r>
          </a:p>
        </p:txBody>
      </p:sp>
      <p:sp>
        <p:nvSpPr>
          <p:cNvPr id="161" name="矩形 160"/>
          <p:cNvSpPr/>
          <p:nvPr/>
        </p:nvSpPr>
        <p:spPr>
          <a:xfrm>
            <a:off x="5366960" y="622522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校园一脸通</a:t>
            </a:r>
          </a:p>
        </p:txBody>
      </p:sp>
      <p:sp>
        <p:nvSpPr>
          <p:cNvPr id="163" name="矩形 162"/>
          <p:cNvSpPr/>
          <p:nvPr/>
        </p:nvSpPr>
        <p:spPr>
          <a:xfrm>
            <a:off x="9176889" y="2783306"/>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资产管理</a:t>
            </a:r>
          </a:p>
        </p:txBody>
      </p:sp>
      <p:sp>
        <p:nvSpPr>
          <p:cNvPr id="167" name="文本框 166"/>
          <p:cNvSpPr txBox="1"/>
          <p:nvPr/>
        </p:nvSpPr>
        <p:spPr>
          <a:xfrm>
            <a:off x="5262181" y="5048980"/>
            <a:ext cx="933172" cy="25146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algn="ctr" defTabSz="864177">
              <a:defRPr sz="1200" b="1" spc="189">
                <a:solidFill>
                  <a:srgbClr val="FFFFFF"/>
                </a:solidFill>
                <a:latin typeface="微软雅黑" panose="020B0503020204020204" pitchFamily="34" charset="-122"/>
                <a:ea typeface="微软雅黑" panose="020B0503020204020204" pitchFamily="34" charset="-122"/>
                <a:cs typeface="+mn-ea"/>
              </a:defRPr>
            </a:lvl1pPr>
          </a:lstStyle>
          <a:p>
            <a:pPr marL="0" marR="0" lvl="0" indent="0" algn="ctr" defTabSz="1152207" rtl="0" eaLnBrk="1" fontAlgn="auto" latinLnBrk="0" hangingPunct="1">
              <a:lnSpc>
                <a:spcPct val="100000"/>
              </a:lnSpc>
              <a:spcBef>
                <a:spcPts val="0"/>
              </a:spcBef>
              <a:spcAft>
                <a:spcPts val="0"/>
              </a:spcAft>
              <a:buClrTx/>
              <a:buSzTx/>
              <a:buFontTx/>
              <a:buNone/>
              <a:tabLst/>
              <a:defRPr/>
            </a:pPr>
            <a:r>
              <a:rPr kumimoji="0" lang="zh-CN" altLang="en-US" sz="1333" b="1" i="0" u="none" strike="noStrike" kern="1200" cap="none" spc="252"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rPr>
              <a:t>信息中心</a:t>
            </a:r>
          </a:p>
        </p:txBody>
      </p:sp>
      <p:cxnSp>
        <p:nvCxnSpPr>
          <p:cNvPr id="168" name="直接连接符 167"/>
          <p:cNvCxnSpPr/>
          <p:nvPr/>
        </p:nvCxnSpPr>
        <p:spPr>
          <a:xfrm flipV="1">
            <a:off x="4741622" y="5793732"/>
            <a:ext cx="0" cy="43149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9" name="直接连接符 168"/>
          <p:cNvCxnSpPr/>
          <p:nvPr/>
        </p:nvCxnSpPr>
        <p:spPr>
          <a:xfrm>
            <a:off x="2680858" y="6893779"/>
            <a:ext cx="39762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3" name="直接连接符 172"/>
          <p:cNvCxnSpPr/>
          <p:nvPr/>
        </p:nvCxnSpPr>
        <p:spPr>
          <a:xfrm>
            <a:off x="4751168" y="5786551"/>
            <a:ext cx="3223989"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5" name="直接连接符 174"/>
          <p:cNvCxnSpPr/>
          <p:nvPr/>
        </p:nvCxnSpPr>
        <p:spPr>
          <a:xfrm>
            <a:off x="5537657" y="5310956"/>
            <a:ext cx="0" cy="46835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78" name="矩形 177"/>
          <p:cNvSpPr/>
          <p:nvPr/>
        </p:nvSpPr>
        <p:spPr>
          <a:xfrm>
            <a:off x="9190944" y="4724765"/>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巡课督导</a:t>
            </a:r>
          </a:p>
        </p:txBody>
      </p:sp>
      <p:sp>
        <p:nvSpPr>
          <p:cNvPr id="179" name="矩形 178"/>
          <p:cNvSpPr/>
          <p:nvPr/>
        </p:nvSpPr>
        <p:spPr>
          <a:xfrm>
            <a:off x="9190944" y="5448698"/>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绿色教室</a:t>
            </a:r>
          </a:p>
        </p:txBody>
      </p:sp>
      <p:cxnSp>
        <p:nvCxnSpPr>
          <p:cNvPr id="181" name="直接连接符 180"/>
          <p:cNvCxnSpPr/>
          <p:nvPr/>
        </p:nvCxnSpPr>
        <p:spPr>
          <a:xfrm>
            <a:off x="8977748" y="3825118"/>
            <a:ext cx="204300" cy="0"/>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82" name="直接连接符 181"/>
          <p:cNvCxnSpPr/>
          <p:nvPr/>
        </p:nvCxnSpPr>
        <p:spPr>
          <a:xfrm>
            <a:off x="8977748" y="5983531"/>
            <a:ext cx="204300" cy="0"/>
          </a:xfrm>
          <a:prstGeom prst="line">
            <a:avLst/>
          </a:prstGeom>
          <a:ln w="3175">
            <a:solidFill>
              <a:schemeClr val="tx1">
                <a:lumMod val="65000"/>
                <a:lumOff val="35000"/>
              </a:schemeClr>
            </a:solidFill>
            <a:prstDash val="solid"/>
          </a:ln>
        </p:spPr>
        <p:style>
          <a:lnRef idx="1">
            <a:schemeClr val="accent1"/>
          </a:lnRef>
          <a:fillRef idx="0">
            <a:schemeClr val="accent1"/>
          </a:fillRef>
          <a:effectRef idx="0">
            <a:schemeClr val="accent1"/>
          </a:effectRef>
          <a:fontRef idx="minor">
            <a:schemeClr val="tx1"/>
          </a:fontRef>
        </p:style>
      </p:cxnSp>
      <p:sp>
        <p:nvSpPr>
          <p:cNvPr id="187" name="矩形 186"/>
          <p:cNvSpPr/>
          <p:nvPr/>
        </p:nvSpPr>
        <p:spPr>
          <a:xfrm>
            <a:off x="9190944" y="5810663"/>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教室多媒体</a:t>
            </a:r>
          </a:p>
        </p:txBody>
      </p:sp>
      <p:sp>
        <p:nvSpPr>
          <p:cNvPr id="189" name="矩形 188"/>
          <p:cNvSpPr/>
          <p:nvPr/>
        </p:nvSpPr>
        <p:spPr>
          <a:xfrm>
            <a:off x="595960" y="2761881"/>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人脸通行管理</a:t>
            </a:r>
            <a:endPar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90" name="矩形 189"/>
          <p:cNvSpPr/>
          <p:nvPr/>
        </p:nvSpPr>
        <p:spPr>
          <a:xfrm>
            <a:off x="595960" y="5100395"/>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人脸轨迹</a:t>
            </a:r>
          </a:p>
        </p:txBody>
      </p:sp>
      <p:sp>
        <p:nvSpPr>
          <p:cNvPr id="191" name="矩形 190"/>
          <p:cNvSpPr/>
          <p:nvPr/>
        </p:nvSpPr>
        <p:spPr>
          <a:xfrm>
            <a:off x="595960" y="3144941"/>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周界</a:t>
            </a:r>
            <a:r>
              <a:rPr kumimoji="0" lang="zh-CN" altLang="en-US" sz="1600" b="0" i="0" u="none" strike="noStrike" kern="1200" cap="none" spc="0" normalizeH="0" baseline="0" noProof="0" dirty="0" smtClean="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防范</a:t>
            </a:r>
            <a:r>
              <a:rPr kumimoji="0" lang="en-US" altLang="zh-CN" sz="1600" b="0" i="0" u="none" strike="noStrike" kern="1200" cap="none" spc="0" normalizeH="0" baseline="0" noProof="0" dirty="0" smtClean="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a:t>
            </a:r>
            <a:r>
              <a:rPr kumimoji="0" lang="zh-CN" altLang="en-US" sz="1600" b="0" i="0" u="none" strike="noStrike" kern="1200" cap="none" spc="0" normalizeH="0" baseline="0" noProof="0" dirty="0" smtClean="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警戒区域</a:t>
            </a:r>
            <a:endPar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92" name="矩形 191"/>
          <p:cNvSpPr/>
          <p:nvPr/>
        </p:nvSpPr>
        <p:spPr>
          <a:xfrm>
            <a:off x="595960" y="395121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车辆管控</a:t>
            </a:r>
          </a:p>
        </p:txBody>
      </p:sp>
      <p:sp>
        <p:nvSpPr>
          <p:cNvPr id="193" name="矩形 192"/>
          <p:cNvSpPr/>
          <p:nvPr/>
        </p:nvSpPr>
        <p:spPr>
          <a:xfrm>
            <a:off x="595960" y="433427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一键报警</a:t>
            </a:r>
          </a:p>
        </p:txBody>
      </p:sp>
      <p:sp>
        <p:nvSpPr>
          <p:cNvPr id="194" name="矩形 193"/>
          <p:cNvSpPr/>
          <p:nvPr/>
        </p:nvSpPr>
        <p:spPr>
          <a:xfrm>
            <a:off x="595960" y="1996107"/>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AR</a:t>
            </a: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云景</a:t>
            </a:r>
          </a:p>
        </p:txBody>
      </p:sp>
      <p:sp>
        <p:nvSpPr>
          <p:cNvPr id="195" name="矩形 194"/>
          <p:cNvSpPr/>
          <p:nvPr/>
        </p:nvSpPr>
        <p:spPr>
          <a:xfrm>
            <a:off x="595960" y="2379167"/>
            <a:ext cx="1996691" cy="335655"/>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smtClean="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校园大场景管</a:t>
            </a: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控</a:t>
            </a:r>
            <a:endPar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96" name="矩形 195"/>
          <p:cNvSpPr/>
          <p:nvPr/>
        </p:nvSpPr>
        <p:spPr>
          <a:xfrm>
            <a:off x="595960" y="548345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智慧消防</a:t>
            </a:r>
          </a:p>
        </p:txBody>
      </p:sp>
      <p:sp>
        <p:nvSpPr>
          <p:cNvPr id="197" name="矩形 196"/>
          <p:cNvSpPr/>
          <p:nvPr/>
        </p:nvSpPr>
        <p:spPr>
          <a:xfrm>
            <a:off x="595960" y="4717335"/>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移动管控</a:t>
            </a:r>
          </a:p>
        </p:txBody>
      </p:sp>
      <p:sp>
        <p:nvSpPr>
          <p:cNvPr id="103" name="矩形 102"/>
          <p:cNvSpPr/>
          <p:nvPr/>
        </p:nvSpPr>
        <p:spPr>
          <a:xfrm>
            <a:off x="595960" y="1613393"/>
            <a:ext cx="1996691" cy="335655"/>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安防可视化管理</a:t>
            </a:r>
            <a:endParaRPr kumimoji="0" lang="en-US" altLang="zh-CN"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endParaRPr>
          </a:p>
        </p:txBody>
      </p:sp>
      <p:sp>
        <p:nvSpPr>
          <p:cNvPr id="104" name="矩形 103"/>
          <p:cNvSpPr/>
          <p:nvPr/>
        </p:nvSpPr>
        <p:spPr>
          <a:xfrm>
            <a:off x="595960" y="5866522"/>
            <a:ext cx="1996800"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指挥调度</a:t>
            </a:r>
          </a:p>
        </p:txBody>
      </p:sp>
      <p:sp>
        <p:nvSpPr>
          <p:cNvPr id="102" name="矩形 101"/>
          <p:cNvSpPr/>
          <p:nvPr/>
        </p:nvSpPr>
        <p:spPr>
          <a:xfrm>
            <a:off x="7701884" y="6225225"/>
            <a:ext cx="1996800" cy="336000"/>
          </a:xfrm>
          <a:prstGeom prst="rect">
            <a:avLst/>
          </a:prstGeom>
          <a:noFill/>
          <a:ln w="3175">
            <a:solidFill>
              <a:schemeClr val="tx1">
                <a:lumMod val="50000"/>
                <a:lumOff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魔墙呈现</a:t>
            </a:r>
          </a:p>
        </p:txBody>
      </p:sp>
      <p:cxnSp>
        <p:nvCxnSpPr>
          <p:cNvPr id="105" name="直接连接符 104"/>
          <p:cNvCxnSpPr>
            <a:endCxn id="161" idx="1"/>
          </p:cNvCxnSpPr>
          <p:nvPr/>
        </p:nvCxnSpPr>
        <p:spPr>
          <a:xfrm>
            <a:off x="4849550" y="6393225"/>
            <a:ext cx="51741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8" name="直接连接符 107"/>
          <p:cNvCxnSpPr/>
          <p:nvPr/>
        </p:nvCxnSpPr>
        <p:spPr>
          <a:xfrm flipV="1">
            <a:off x="7975157" y="5793732"/>
            <a:ext cx="0" cy="42242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07" name="矩形 106"/>
          <p:cNvSpPr/>
          <p:nvPr/>
        </p:nvSpPr>
        <p:spPr>
          <a:xfrm>
            <a:off x="595960" y="3521095"/>
            <a:ext cx="1996691" cy="336000"/>
          </a:xfrm>
          <a:prstGeom prst="rect">
            <a:avLst/>
          </a:prstGeom>
          <a:noFill/>
          <a:ln w="3175">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10" rtl="0" eaLnBrk="1" fontAlgn="auto" latinLnBrk="0" hangingPunct="1">
              <a:lnSpc>
                <a:spcPct val="100000"/>
              </a:lnSpc>
              <a:spcBef>
                <a:spcPts val="0"/>
              </a:spcBef>
              <a:spcAft>
                <a:spcPts val="0"/>
              </a:spcAft>
              <a:buClrTx/>
              <a:buSzTx/>
              <a:buFontTx/>
              <a:buNone/>
              <a:tabLst/>
              <a:defRPr/>
            </a:pPr>
            <a:r>
              <a:rPr kumimoji="0" lang="zh-CN" altLang="en-US" sz="1600" b="0" i="0" u="none" strike="noStrike" kern="1200" cap="none" spc="0" normalizeH="0" baseline="0" noProof="0" dirty="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rPr>
              <a:t>重点场景监控</a:t>
            </a:r>
          </a:p>
        </p:txBody>
      </p:sp>
    </p:spTree>
    <p:extLst>
      <p:ext uri="{BB962C8B-B14F-4D97-AF65-F5344CB8AC3E}">
        <p14:creationId xmlns:p14="http://schemas.microsoft.com/office/powerpoint/2010/main" val="4491013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95" name="矩形 94">
            <a:extLst>
              <a:ext uri="{FF2B5EF4-FFF2-40B4-BE49-F238E27FC236}">
                <a16:creationId xmlns:a16="http://schemas.microsoft.com/office/drawing/2014/main" id="{5C30B024-E088-4625-AA54-16CE72198862}"/>
              </a:ext>
            </a:extLst>
          </p:cNvPr>
          <p:cNvSpPr/>
          <p:nvPr/>
        </p:nvSpPr>
        <p:spPr>
          <a:xfrm>
            <a:off x="397803" y="357104"/>
            <a:ext cx="8776677" cy="502766"/>
          </a:xfrm>
          <a:prstGeom prst="rect">
            <a:avLst/>
          </a:prstGeom>
        </p:spPr>
        <p:txBody>
          <a:bodyPr wrap="square">
            <a:spAutoFit/>
          </a:bodyPr>
          <a:lstStyle/>
          <a:p>
            <a:pPr defTabSz="1219110"/>
            <a:r>
              <a:rPr lang="zh-CN" altLang="en-US" sz="2667" b="1" dirty="0">
                <a:solidFill>
                  <a:prstClr val="white"/>
                </a:solidFill>
                <a:latin typeface="微软雅黑" panose="020B0503020204020204" pitchFamily="34" charset="-122"/>
                <a:ea typeface="微软雅黑" panose="020B0503020204020204" pitchFamily="34" charset="-122"/>
              </a:rPr>
              <a:t>校园数据平台业务拓扑</a:t>
            </a:r>
          </a:p>
        </p:txBody>
      </p:sp>
      <p:sp>
        <p:nvSpPr>
          <p:cNvPr id="60" name="矩形 59"/>
          <p:cNvSpPr/>
          <p:nvPr/>
        </p:nvSpPr>
        <p:spPr>
          <a:xfrm>
            <a:off x="1320472" y="3551960"/>
            <a:ext cx="9991481" cy="1542805"/>
          </a:xfrm>
          <a:prstGeom prst="rect">
            <a:avLst/>
          </a:prstGeom>
          <a:noFill/>
          <a:ln w="9525">
            <a:solidFill>
              <a:srgbClr val="FFFFFF"/>
            </a:solidFill>
            <a:prstDash val="sys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endParaRPr lang="zh-CN" altLang="en-US" sz="800" kern="0">
              <a:solidFill>
                <a:prstClr val="white"/>
              </a:solidFill>
              <a:latin typeface="微软雅黑" panose="020B0503020204020204" pitchFamily="34" charset="-122"/>
              <a:ea typeface="微软雅黑" panose="020B0503020204020204" pitchFamily="34" charset="-122"/>
            </a:endParaRPr>
          </a:p>
        </p:txBody>
      </p:sp>
      <p:cxnSp>
        <p:nvCxnSpPr>
          <p:cNvPr id="61" name="直接连接符 60"/>
          <p:cNvCxnSpPr/>
          <p:nvPr/>
        </p:nvCxnSpPr>
        <p:spPr>
          <a:xfrm>
            <a:off x="9295951" y="4054354"/>
            <a:ext cx="0" cy="945476"/>
          </a:xfrm>
          <a:prstGeom prst="line">
            <a:avLst/>
          </a:prstGeom>
          <a:noFill/>
          <a:ln w="9525">
            <a:solidFill>
              <a:srgbClr val="FFFFFF"/>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cxnSp>
      <p:cxnSp>
        <p:nvCxnSpPr>
          <p:cNvPr id="62" name="直接连接符 61"/>
          <p:cNvCxnSpPr/>
          <p:nvPr/>
        </p:nvCxnSpPr>
        <p:spPr>
          <a:xfrm>
            <a:off x="5574985" y="4054353"/>
            <a:ext cx="0" cy="899720"/>
          </a:xfrm>
          <a:prstGeom prst="line">
            <a:avLst/>
          </a:prstGeom>
          <a:noFill/>
          <a:ln w="9525">
            <a:solidFill>
              <a:srgbClr val="FFFFFF"/>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cxnSp>
      <p:sp>
        <p:nvSpPr>
          <p:cNvPr id="63" name="矩形 62"/>
          <p:cNvSpPr/>
          <p:nvPr/>
        </p:nvSpPr>
        <p:spPr>
          <a:xfrm>
            <a:off x="3672065" y="3635487"/>
            <a:ext cx="1776000" cy="288680"/>
          </a:xfrm>
          <a:prstGeom prst="rect">
            <a:avLst/>
          </a:prstGeom>
          <a:solidFill>
            <a:schemeClr val="tx1">
              <a:lumMod val="40000"/>
              <a:lumOff val="60000"/>
            </a:schemeClr>
          </a:solidFill>
          <a:ln w="9525">
            <a:no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1051" kern="0" dirty="0">
                <a:solidFill>
                  <a:prstClr val="white"/>
                </a:solidFill>
                <a:latin typeface="微软雅黑" panose="020B0503020204020204" pitchFamily="34" charset="-122"/>
                <a:ea typeface="微软雅黑" panose="020B0503020204020204" pitchFamily="34" charset="-122"/>
              </a:rPr>
              <a:t>后勤服务系统</a:t>
            </a:r>
          </a:p>
        </p:txBody>
      </p:sp>
      <p:cxnSp>
        <p:nvCxnSpPr>
          <p:cNvPr id="64" name="直接连接符 63"/>
          <p:cNvCxnSpPr/>
          <p:nvPr/>
        </p:nvCxnSpPr>
        <p:spPr>
          <a:xfrm>
            <a:off x="3541929" y="4031926"/>
            <a:ext cx="0" cy="903047"/>
          </a:xfrm>
          <a:prstGeom prst="line">
            <a:avLst/>
          </a:prstGeom>
          <a:noFill/>
          <a:ln w="9525">
            <a:solidFill>
              <a:srgbClr val="FFFFFF"/>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cxnSp>
      <p:sp>
        <p:nvSpPr>
          <p:cNvPr id="65" name="矩形 64"/>
          <p:cNvSpPr/>
          <p:nvPr/>
        </p:nvSpPr>
        <p:spPr>
          <a:xfrm>
            <a:off x="1406665" y="3641861"/>
            <a:ext cx="2051337" cy="288000"/>
          </a:xfrm>
          <a:prstGeom prst="rect">
            <a:avLst/>
          </a:prstGeom>
          <a:solidFill>
            <a:schemeClr val="tx1">
              <a:lumMod val="40000"/>
              <a:lumOff val="60000"/>
            </a:schemeClr>
          </a:solidFill>
          <a:ln w="9525">
            <a:no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1051" kern="0" dirty="0">
                <a:solidFill>
                  <a:prstClr val="white"/>
                </a:solidFill>
                <a:latin typeface="微软雅黑" panose="020B0503020204020204" pitchFamily="34" charset="-122"/>
                <a:ea typeface="微软雅黑" panose="020B0503020204020204" pitchFamily="34" charset="-122"/>
              </a:rPr>
              <a:t>综合安防系统</a:t>
            </a:r>
          </a:p>
        </p:txBody>
      </p:sp>
      <p:sp>
        <p:nvSpPr>
          <p:cNvPr id="66" name="矩形 65"/>
          <p:cNvSpPr/>
          <p:nvPr/>
        </p:nvSpPr>
        <p:spPr>
          <a:xfrm>
            <a:off x="7318189" y="3641861"/>
            <a:ext cx="1776000" cy="288000"/>
          </a:xfrm>
          <a:prstGeom prst="rect">
            <a:avLst/>
          </a:prstGeom>
          <a:solidFill>
            <a:schemeClr val="tx1">
              <a:lumMod val="40000"/>
              <a:lumOff val="60000"/>
            </a:schemeClr>
          </a:solidFill>
          <a:ln w="9525">
            <a:no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1051" kern="0" dirty="0">
                <a:solidFill>
                  <a:prstClr val="white"/>
                </a:solidFill>
                <a:latin typeface="微软雅黑" panose="020B0503020204020204" pitchFamily="34" charset="-122"/>
                <a:ea typeface="微软雅黑" panose="020B0503020204020204" pitchFamily="34" charset="-122"/>
              </a:rPr>
              <a:t>教学管理系统</a:t>
            </a:r>
          </a:p>
        </p:txBody>
      </p:sp>
      <p:cxnSp>
        <p:nvCxnSpPr>
          <p:cNvPr id="67" name="直接连接符 66"/>
          <p:cNvCxnSpPr/>
          <p:nvPr/>
        </p:nvCxnSpPr>
        <p:spPr>
          <a:xfrm flipH="1">
            <a:off x="7217896" y="4024327"/>
            <a:ext cx="9968" cy="911716"/>
          </a:xfrm>
          <a:prstGeom prst="line">
            <a:avLst/>
          </a:prstGeom>
          <a:noFill/>
          <a:ln w="9525">
            <a:solidFill>
              <a:srgbClr val="FFFFFF"/>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cxnSp>
      <p:sp>
        <p:nvSpPr>
          <p:cNvPr id="68" name="矩形 67"/>
          <p:cNvSpPr/>
          <p:nvPr/>
        </p:nvSpPr>
        <p:spPr>
          <a:xfrm>
            <a:off x="5706221" y="3636671"/>
            <a:ext cx="1381976" cy="288000"/>
          </a:xfrm>
          <a:prstGeom prst="rect">
            <a:avLst/>
          </a:prstGeom>
          <a:solidFill>
            <a:schemeClr val="tx1">
              <a:lumMod val="40000"/>
              <a:lumOff val="60000"/>
            </a:schemeClr>
          </a:solidFill>
          <a:ln w="9525">
            <a:no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1051" kern="0" dirty="0">
                <a:solidFill>
                  <a:prstClr val="white"/>
                </a:solidFill>
                <a:latin typeface="微软雅黑" panose="020B0503020204020204" pitchFamily="34" charset="-122"/>
                <a:ea typeface="微软雅黑" panose="020B0503020204020204" pitchFamily="34" charset="-122"/>
              </a:rPr>
              <a:t>教学多媒体系统</a:t>
            </a:r>
          </a:p>
        </p:txBody>
      </p:sp>
      <p:sp>
        <p:nvSpPr>
          <p:cNvPr id="69" name="矩形 68"/>
          <p:cNvSpPr/>
          <p:nvPr/>
        </p:nvSpPr>
        <p:spPr>
          <a:xfrm>
            <a:off x="9321888" y="3642929"/>
            <a:ext cx="1776000" cy="288000"/>
          </a:xfrm>
          <a:prstGeom prst="rect">
            <a:avLst/>
          </a:prstGeom>
          <a:solidFill>
            <a:schemeClr val="tx1">
              <a:lumMod val="40000"/>
              <a:lumOff val="60000"/>
            </a:schemeClr>
          </a:solidFill>
          <a:ln w="9525">
            <a:no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1051" kern="0" dirty="0">
                <a:solidFill>
                  <a:prstClr val="white"/>
                </a:solidFill>
                <a:latin typeface="微软雅黑" panose="020B0503020204020204" pitchFamily="34" charset="-122"/>
                <a:ea typeface="微软雅黑" panose="020B0503020204020204" pitchFamily="34" charset="-122"/>
              </a:rPr>
              <a:t>其他</a:t>
            </a:r>
          </a:p>
        </p:txBody>
      </p:sp>
      <p:sp>
        <p:nvSpPr>
          <p:cNvPr id="70" name="矩形 69"/>
          <p:cNvSpPr/>
          <p:nvPr/>
        </p:nvSpPr>
        <p:spPr>
          <a:xfrm>
            <a:off x="1338949" y="5162234"/>
            <a:ext cx="1527063" cy="329967"/>
          </a:xfrm>
          <a:prstGeom prst="rect">
            <a:avLst/>
          </a:prstGeom>
          <a:noFill/>
          <a:ln w="6350">
            <a:solidFill>
              <a:srgbClr val="FFFFFF">
                <a:alpha val="60000"/>
              </a:srgbClr>
            </a:solidFill>
            <a:prstDash val="sysDot"/>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defRPr/>
            </a:pPr>
            <a:r>
              <a:rPr lang="zh-CN" altLang="en-US" sz="1067" kern="0" dirty="0">
                <a:solidFill>
                  <a:prstClr val="white"/>
                </a:solidFill>
                <a:latin typeface="微软雅黑" panose="020B0503020204020204" pitchFamily="34" charset="-122"/>
                <a:ea typeface="微软雅黑" panose="020B0503020204020204" pitchFamily="34" charset="-122"/>
              </a:rPr>
              <a:t>视频</a:t>
            </a:r>
          </a:p>
        </p:txBody>
      </p:sp>
      <p:sp>
        <p:nvSpPr>
          <p:cNvPr id="71" name="矩形 70"/>
          <p:cNvSpPr/>
          <p:nvPr/>
        </p:nvSpPr>
        <p:spPr>
          <a:xfrm>
            <a:off x="1338949" y="5560626"/>
            <a:ext cx="1527063" cy="329965"/>
          </a:xfrm>
          <a:prstGeom prst="rect">
            <a:avLst/>
          </a:prstGeom>
          <a:noFill/>
          <a:ln w="6350">
            <a:solidFill>
              <a:srgbClr val="FFFFFF">
                <a:alpha val="60000"/>
              </a:srgbClr>
            </a:solidFill>
            <a:prstDash val="sysDot"/>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zh-CN" altLang="en-US" sz="1067" kern="0" dirty="0">
                <a:solidFill>
                  <a:prstClr val="white"/>
                </a:solidFill>
                <a:latin typeface="微软雅黑" panose="020B0503020204020204" pitchFamily="34" charset="-122"/>
                <a:ea typeface="微软雅黑" panose="020B0503020204020204" pitchFamily="34" charset="-122"/>
              </a:rPr>
              <a:t>一卡通</a:t>
            </a:r>
          </a:p>
        </p:txBody>
      </p:sp>
      <p:sp>
        <p:nvSpPr>
          <p:cNvPr id="72" name="矩形 71"/>
          <p:cNvSpPr/>
          <p:nvPr/>
        </p:nvSpPr>
        <p:spPr>
          <a:xfrm>
            <a:off x="3031007" y="5162234"/>
            <a:ext cx="1527063" cy="329967"/>
          </a:xfrm>
          <a:prstGeom prst="rect">
            <a:avLst/>
          </a:prstGeom>
          <a:noFill/>
          <a:ln w="6350">
            <a:solidFill>
              <a:srgbClr val="FFFFFF">
                <a:alpha val="60000"/>
              </a:srgbClr>
            </a:solidFill>
            <a:prstDash val="sysDot"/>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zh-CN" altLang="en-US" sz="1067" kern="0" dirty="0">
                <a:solidFill>
                  <a:prstClr val="white"/>
                </a:solidFill>
                <a:latin typeface="微软雅黑" panose="020B0503020204020204" pitchFamily="34" charset="-122"/>
                <a:ea typeface="微软雅黑" panose="020B0503020204020204" pitchFamily="34" charset="-122"/>
              </a:rPr>
              <a:t>门禁</a:t>
            </a:r>
          </a:p>
        </p:txBody>
      </p:sp>
      <p:sp>
        <p:nvSpPr>
          <p:cNvPr id="73" name="矩形 72"/>
          <p:cNvSpPr/>
          <p:nvPr/>
        </p:nvSpPr>
        <p:spPr>
          <a:xfrm>
            <a:off x="3031007" y="5560626"/>
            <a:ext cx="1527063" cy="328445"/>
          </a:xfrm>
          <a:prstGeom prst="rect">
            <a:avLst/>
          </a:prstGeom>
          <a:noFill/>
          <a:ln w="6350">
            <a:solidFill>
              <a:srgbClr val="FFFFFF">
                <a:alpha val="60000"/>
              </a:srgbClr>
            </a:solidFill>
            <a:prstDash val="sysDot"/>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zh-CN" altLang="en-US" sz="1067" kern="0" dirty="0">
                <a:solidFill>
                  <a:prstClr val="white"/>
                </a:solidFill>
                <a:latin typeface="微软雅黑" panose="020B0503020204020204" pitchFamily="34" charset="-122"/>
                <a:ea typeface="微软雅黑" panose="020B0503020204020204" pitchFamily="34" charset="-122"/>
              </a:rPr>
              <a:t>报警</a:t>
            </a:r>
          </a:p>
        </p:txBody>
      </p:sp>
      <p:sp>
        <p:nvSpPr>
          <p:cNvPr id="74" name="矩形 73"/>
          <p:cNvSpPr/>
          <p:nvPr/>
        </p:nvSpPr>
        <p:spPr>
          <a:xfrm>
            <a:off x="4724750" y="5162234"/>
            <a:ext cx="1527063" cy="329965"/>
          </a:xfrm>
          <a:prstGeom prst="rect">
            <a:avLst/>
          </a:prstGeom>
          <a:noFill/>
          <a:ln w="6350">
            <a:solidFill>
              <a:srgbClr val="FFFFFF">
                <a:alpha val="60000"/>
              </a:srgbClr>
            </a:solidFill>
            <a:prstDash val="sysDot"/>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zh-CN" altLang="en-US" sz="1067" kern="0" dirty="0">
                <a:solidFill>
                  <a:prstClr val="white"/>
                </a:solidFill>
                <a:latin typeface="微软雅黑" panose="020B0503020204020204" pitchFamily="34" charset="-122"/>
                <a:ea typeface="微软雅黑" panose="020B0503020204020204" pitchFamily="34" charset="-122"/>
              </a:rPr>
              <a:t>广播</a:t>
            </a:r>
          </a:p>
        </p:txBody>
      </p:sp>
      <p:sp>
        <p:nvSpPr>
          <p:cNvPr id="75" name="矩形 74"/>
          <p:cNvSpPr/>
          <p:nvPr/>
        </p:nvSpPr>
        <p:spPr>
          <a:xfrm>
            <a:off x="4724750" y="5560626"/>
            <a:ext cx="1527063" cy="329965"/>
          </a:xfrm>
          <a:prstGeom prst="rect">
            <a:avLst/>
          </a:prstGeom>
          <a:noFill/>
          <a:ln w="6350">
            <a:solidFill>
              <a:srgbClr val="FFFFFF">
                <a:alpha val="60000"/>
              </a:srgbClr>
            </a:solidFill>
            <a:prstDash val="sysDot"/>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zh-CN" altLang="en-US" sz="1067" kern="0" dirty="0">
                <a:solidFill>
                  <a:prstClr val="white"/>
                </a:solidFill>
                <a:latin typeface="微软雅黑" panose="020B0503020204020204" pitchFamily="34" charset="-122"/>
                <a:ea typeface="微软雅黑" panose="020B0503020204020204" pitchFamily="34" charset="-122"/>
              </a:rPr>
              <a:t>消防</a:t>
            </a:r>
          </a:p>
        </p:txBody>
      </p:sp>
      <p:sp>
        <p:nvSpPr>
          <p:cNvPr id="76" name="矩形 75"/>
          <p:cNvSpPr/>
          <p:nvPr/>
        </p:nvSpPr>
        <p:spPr>
          <a:xfrm>
            <a:off x="6416810" y="5162234"/>
            <a:ext cx="1527063" cy="329965"/>
          </a:xfrm>
          <a:prstGeom prst="rect">
            <a:avLst/>
          </a:prstGeom>
          <a:noFill/>
          <a:ln w="6350">
            <a:solidFill>
              <a:srgbClr val="FFFFFF">
                <a:alpha val="60000"/>
              </a:srgbClr>
            </a:solidFill>
            <a:prstDash val="sysDot"/>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zh-CN" altLang="en-US" sz="1067" kern="0" dirty="0">
                <a:solidFill>
                  <a:prstClr val="white"/>
                </a:solidFill>
                <a:latin typeface="微软雅黑" panose="020B0503020204020204" pitchFamily="34" charset="-122"/>
                <a:ea typeface="微软雅黑" panose="020B0503020204020204" pitchFamily="34" charset="-122"/>
              </a:rPr>
              <a:t>人脸识别</a:t>
            </a:r>
          </a:p>
        </p:txBody>
      </p:sp>
      <p:sp>
        <p:nvSpPr>
          <p:cNvPr id="77" name="矩形 76"/>
          <p:cNvSpPr/>
          <p:nvPr/>
        </p:nvSpPr>
        <p:spPr>
          <a:xfrm>
            <a:off x="6416810" y="5560626"/>
            <a:ext cx="1527063" cy="328445"/>
          </a:xfrm>
          <a:prstGeom prst="rect">
            <a:avLst/>
          </a:prstGeom>
          <a:noFill/>
          <a:ln w="6350">
            <a:solidFill>
              <a:srgbClr val="FFFFFF">
                <a:alpha val="60000"/>
              </a:srgbClr>
            </a:solidFill>
            <a:prstDash val="sysDot"/>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zh-CN" altLang="en-US" sz="1067" kern="0" dirty="0">
                <a:solidFill>
                  <a:prstClr val="white"/>
                </a:solidFill>
                <a:latin typeface="微软雅黑" panose="020B0503020204020204" pitchFamily="34" charset="-122"/>
                <a:ea typeface="微软雅黑" panose="020B0503020204020204" pitchFamily="34" charset="-122"/>
              </a:rPr>
              <a:t>信息发布</a:t>
            </a:r>
          </a:p>
        </p:txBody>
      </p:sp>
      <p:sp>
        <p:nvSpPr>
          <p:cNvPr id="78" name="矩形 77"/>
          <p:cNvSpPr/>
          <p:nvPr/>
        </p:nvSpPr>
        <p:spPr>
          <a:xfrm>
            <a:off x="8225417" y="5181584"/>
            <a:ext cx="1527063" cy="334528"/>
          </a:xfrm>
          <a:prstGeom prst="rect">
            <a:avLst/>
          </a:prstGeom>
          <a:noFill/>
          <a:ln w="6350">
            <a:solidFill>
              <a:srgbClr val="FFFFFF">
                <a:alpha val="60000"/>
              </a:srgbClr>
            </a:solidFill>
            <a:prstDash val="sysDot"/>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zh-CN" altLang="en-US" sz="1067" kern="0" dirty="0">
                <a:solidFill>
                  <a:prstClr val="white"/>
                </a:solidFill>
                <a:latin typeface="微软雅黑" panose="020B0503020204020204" pitchFamily="34" charset="-122"/>
                <a:ea typeface="微软雅黑" panose="020B0503020204020204" pitchFamily="34" charset="-122"/>
              </a:rPr>
              <a:t>机动车识别</a:t>
            </a:r>
          </a:p>
        </p:txBody>
      </p:sp>
      <p:sp>
        <p:nvSpPr>
          <p:cNvPr id="79" name="矩形 78"/>
          <p:cNvSpPr/>
          <p:nvPr/>
        </p:nvSpPr>
        <p:spPr>
          <a:xfrm>
            <a:off x="8114454" y="5560626"/>
            <a:ext cx="1527063" cy="328445"/>
          </a:xfrm>
          <a:prstGeom prst="rect">
            <a:avLst/>
          </a:prstGeom>
          <a:noFill/>
          <a:ln w="6350">
            <a:solidFill>
              <a:srgbClr val="FFFFFF">
                <a:alpha val="60000"/>
              </a:srgbClr>
            </a:solidFill>
            <a:prstDash val="sysDot"/>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en-US" altLang="zh-CN" sz="1067" kern="0" dirty="0">
                <a:solidFill>
                  <a:prstClr val="white"/>
                </a:solidFill>
                <a:latin typeface="微软雅黑" panose="020B0503020204020204" pitchFamily="34" charset="-122"/>
                <a:ea typeface="微软雅黑" panose="020B0503020204020204" pitchFamily="34" charset="-122"/>
              </a:rPr>
              <a:t>RFID</a:t>
            </a:r>
            <a:endParaRPr lang="zh-CN" altLang="en-US" sz="1067" kern="0" dirty="0">
              <a:solidFill>
                <a:prstClr val="white"/>
              </a:solidFill>
              <a:latin typeface="微软雅黑" panose="020B0503020204020204" pitchFamily="34" charset="-122"/>
              <a:ea typeface="微软雅黑" panose="020B0503020204020204" pitchFamily="34" charset="-122"/>
            </a:endParaRPr>
          </a:p>
        </p:txBody>
      </p:sp>
      <p:sp>
        <p:nvSpPr>
          <p:cNvPr id="80" name="矩形 79"/>
          <p:cNvSpPr/>
          <p:nvPr/>
        </p:nvSpPr>
        <p:spPr>
          <a:xfrm>
            <a:off x="9802613" y="5162233"/>
            <a:ext cx="1527063" cy="336048"/>
          </a:xfrm>
          <a:prstGeom prst="rect">
            <a:avLst/>
          </a:prstGeom>
          <a:noFill/>
          <a:ln w="6350">
            <a:solidFill>
              <a:srgbClr val="FFFFFF">
                <a:alpha val="60000"/>
              </a:srgbClr>
            </a:solidFill>
            <a:prstDash val="sysDot"/>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zh-CN" altLang="en-US" sz="1067" kern="0" dirty="0">
                <a:solidFill>
                  <a:prstClr val="white"/>
                </a:solidFill>
                <a:latin typeface="微软雅黑" panose="020B0503020204020204" pitchFamily="34" charset="-122"/>
                <a:ea typeface="微软雅黑" panose="020B0503020204020204" pitchFamily="34" charset="-122"/>
              </a:rPr>
              <a:t>动环</a:t>
            </a:r>
          </a:p>
        </p:txBody>
      </p:sp>
      <p:sp>
        <p:nvSpPr>
          <p:cNvPr id="81" name="矩形 80"/>
          <p:cNvSpPr/>
          <p:nvPr/>
        </p:nvSpPr>
        <p:spPr>
          <a:xfrm>
            <a:off x="9802613" y="5560626"/>
            <a:ext cx="1527063" cy="328445"/>
          </a:xfrm>
          <a:prstGeom prst="rect">
            <a:avLst/>
          </a:prstGeom>
          <a:noFill/>
          <a:ln w="6350">
            <a:solidFill>
              <a:srgbClr val="FFFFFF">
                <a:alpha val="60000"/>
              </a:srgbClr>
            </a:solidFill>
            <a:prstDash val="sysDot"/>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en-US" altLang="zh-CN" sz="1067" kern="0" dirty="0">
                <a:solidFill>
                  <a:prstClr val="white"/>
                </a:solidFill>
                <a:latin typeface="微软雅黑" panose="020B0503020204020204" pitchFamily="34" charset="-122"/>
                <a:ea typeface="微软雅黑" panose="020B0503020204020204" pitchFamily="34" charset="-122"/>
              </a:rPr>
              <a:t>……</a:t>
            </a:r>
            <a:endParaRPr lang="zh-CN" altLang="en-US" sz="1067" kern="0" dirty="0">
              <a:solidFill>
                <a:prstClr val="white"/>
              </a:solidFill>
              <a:latin typeface="微软雅黑" panose="020B0503020204020204" pitchFamily="34" charset="-122"/>
              <a:ea typeface="微软雅黑" panose="020B0503020204020204" pitchFamily="34" charset="-122"/>
            </a:endParaRPr>
          </a:p>
        </p:txBody>
      </p:sp>
      <p:pic>
        <p:nvPicPr>
          <p:cNvPr id="82" name="Picture 2" descr="https://timgsa.baidu.com/timg?image&amp;quality=80&amp;size=b9999_10000&amp;sec=1533223237090&amp;di=93d79adefc6b819dd00b690c81cfebd6&amp;imgtype=0&amp;src=http%3A%2F%2Fcdns2.freepik.com%2Ffree-photo%2Fsurveillance-camera-side-view_318-52468.jpg"/>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500577" y="5230659"/>
            <a:ext cx="262648" cy="237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 name="图片 1"/>
          <p:cNvPicPr>
            <a:picLocks noChangeAspect="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310491" y="5229139"/>
            <a:ext cx="299688" cy="194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4" name="图片 2"/>
          <p:cNvPicPr>
            <a:picLocks noChangeAspect="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899848" y="5194166"/>
            <a:ext cx="350197" cy="264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5" name="图片 5"/>
          <p:cNvPicPr>
            <a:picLocks noChangeAspect="1"/>
          </p:cNvPicPr>
          <p:nvPr/>
        </p:nvPicPr>
        <p:blipFill>
          <a:blip r:embed="rId7" cstate="print">
            <a:clrChange>
              <a:clrFrom>
                <a:srgbClr val="F6F6F6"/>
              </a:clrFrom>
              <a:clrTo>
                <a:srgbClr val="F6F6F6">
                  <a:alpha val="0"/>
                </a:srgbClr>
              </a:clrTo>
            </a:clrChange>
            <a:extLst>
              <a:ext uri="{28A0092B-C50C-407E-A947-70E740481C1C}">
                <a14:useLocalDpi xmlns:a14="http://schemas.microsoft.com/office/drawing/2010/main" val="0"/>
              </a:ext>
            </a:extLst>
          </a:blip>
          <a:srcRect/>
          <a:stretch>
            <a:fillRect/>
          </a:stretch>
        </p:blipFill>
        <p:spPr bwMode="auto">
          <a:xfrm>
            <a:off x="6642418" y="5233701"/>
            <a:ext cx="208772" cy="190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6" name="图片 6"/>
          <p:cNvPicPr>
            <a:picLocks noChangeAspect="1"/>
          </p:cNvPicPr>
          <p:nvPr/>
        </p:nvPicPr>
        <p:blipFill>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341211" y="5229139"/>
            <a:ext cx="217191" cy="194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7" name="图片 7"/>
          <p:cNvPicPr>
            <a:picLocks noChangeAspect="1"/>
          </p:cNvPicPr>
          <p:nvPr/>
        </p:nvPicPr>
        <p:blipFill>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957507" y="5239784"/>
            <a:ext cx="286219" cy="190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8" name="图片 8"/>
          <p:cNvPicPr>
            <a:picLocks noChangeAspect="1"/>
          </p:cNvPicPr>
          <p:nvPr/>
        </p:nvPicPr>
        <p:blipFill>
          <a:blip r:embed="rId10"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500577" y="5598639"/>
            <a:ext cx="304739" cy="22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9" name="图片 9"/>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366053" y="5629051"/>
            <a:ext cx="207087" cy="174867"/>
          </a:xfrm>
          <a:prstGeom prst="rect">
            <a:avLst/>
          </a:prstGeom>
          <a:noFill/>
          <a:ln w="12700">
            <a:solidFill>
              <a:schemeClr val="tx1">
                <a:alpha val="60000"/>
              </a:schemeClr>
            </a:solidFill>
          </a:ln>
          <a:extLst>
            <a:ext uri="{909E8E84-426E-40DD-AFC4-6F175D3DCCD1}">
              <a14:hiddenFill xmlns:a14="http://schemas.microsoft.com/office/drawing/2010/main">
                <a:solidFill>
                  <a:srgbClr val="FFFFFF"/>
                </a:solidFill>
              </a14:hiddenFill>
            </a:ext>
          </a:extLst>
        </p:spPr>
      </p:pic>
      <p:pic>
        <p:nvPicPr>
          <p:cNvPr id="90" name="图片 82"/>
          <p:cNvPicPr>
            <a:picLocks noChangeAspect="1"/>
          </p:cNvPicPr>
          <p:nvPr/>
        </p:nvPicPr>
        <p:blipFill>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036224" y="5584956"/>
            <a:ext cx="151528" cy="2356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1" name="图片 83"/>
          <p:cNvPicPr>
            <a:picLocks noChangeAspect="1"/>
          </p:cNvPicPr>
          <p:nvPr/>
        </p:nvPicPr>
        <p:blipFill>
          <a:blip r:embed="rId13"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6650837" y="5629051"/>
            <a:ext cx="191935" cy="18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 name="图片 84"/>
          <p:cNvPicPr>
            <a:picLocks noChangeAspect="1"/>
          </p:cNvPicPr>
          <p:nvPr/>
        </p:nvPicPr>
        <p:blipFill>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341211" y="5630573"/>
            <a:ext cx="282852" cy="1976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3" name="组合 92"/>
          <p:cNvGrpSpPr/>
          <p:nvPr/>
        </p:nvGrpSpPr>
        <p:grpSpPr>
          <a:xfrm>
            <a:off x="1688707" y="1630281"/>
            <a:ext cx="9628399" cy="5130080"/>
            <a:chOff x="1232298" y="960518"/>
            <a:chExt cx="7221299" cy="3847560"/>
          </a:xfrm>
        </p:grpSpPr>
        <p:pic>
          <p:nvPicPr>
            <p:cNvPr id="94" name="图片 63"/>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2486190" y="4329095"/>
              <a:ext cx="5902436" cy="478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6" name="直接连接符 218"/>
            <p:cNvCxnSpPr/>
            <p:nvPr/>
          </p:nvCxnSpPr>
          <p:spPr>
            <a:xfrm>
              <a:off x="2444848" y="4227789"/>
              <a:ext cx="3788" cy="508634"/>
            </a:xfrm>
            <a:prstGeom prst="line">
              <a:avLst/>
            </a:prstGeom>
            <a:ln w="6350" cmpd="sng">
              <a:solidFill>
                <a:srgbClr val="FFFFFF"/>
              </a:solidFill>
              <a:prstDash val="dot"/>
            </a:ln>
          </p:spPr>
          <p:style>
            <a:lnRef idx="1">
              <a:schemeClr val="dk1"/>
            </a:lnRef>
            <a:fillRef idx="0">
              <a:schemeClr val="dk1"/>
            </a:fillRef>
            <a:effectRef idx="0">
              <a:schemeClr val="dk1"/>
            </a:effectRef>
            <a:fontRef idx="minor">
              <a:schemeClr val="tx1"/>
            </a:fontRef>
          </p:style>
        </p:cxnSp>
        <p:cxnSp>
          <p:nvCxnSpPr>
            <p:cNvPr id="138" name="直接连接符 218"/>
            <p:cNvCxnSpPr/>
            <p:nvPr/>
          </p:nvCxnSpPr>
          <p:spPr>
            <a:xfrm>
              <a:off x="3828583" y="4235010"/>
              <a:ext cx="5051" cy="509774"/>
            </a:xfrm>
            <a:prstGeom prst="line">
              <a:avLst/>
            </a:prstGeom>
            <a:ln w="6350" cmpd="sng">
              <a:solidFill>
                <a:srgbClr val="FFFFFF"/>
              </a:solidFill>
              <a:prstDash val="dot"/>
            </a:ln>
          </p:spPr>
          <p:style>
            <a:lnRef idx="1">
              <a:schemeClr val="dk1"/>
            </a:lnRef>
            <a:fillRef idx="0">
              <a:schemeClr val="dk1"/>
            </a:fillRef>
            <a:effectRef idx="0">
              <a:schemeClr val="dk1"/>
            </a:effectRef>
            <a:fontRef idx="minor">
              <a:schemeClr val="tx1"/>
            </a:fontRef>
          </p:style>
        </p:cxnSp>
        <p:grpSp>
          <p:nvGrpSpPr>
            <p:cNvPr id="139" name="组合 64"/>
            <p:cNvGrpSpPr>
              <a:grpSpLocks/>
            </p:cNvGrpSpPr>
            <p:nvPr/>
          </p:nvGrpSpPr>
          <p:grpSpPr bwMode="auto">
            <a:xfrm>
              <a:off x="1232298" y="4323394"/>
              <a:ext cx="1094044" cy="333007"/>
              <a:chOff x="1242917" y="4577576"/>
              <a:chExt cx="988087" cy="409054"/>
            </a:xfrm>
          </p:grpSpPr>
          <p:pic>
            <p:nvPicPr>
              <p:cNvPr id="142" name="图片 65"/>
              <p:cNvPicPr>
                <a:picLocks noChangeAspect="1"/>
              </p:cNvPicPr>
              <p:nvPr/>
            </p:nvPicPr>
            <p:blipFill>
              <a:blip r:embed="rId16">
                <a:extLst>
                  <a:ext uri="{28A0092B-C50C-407E-A947-70E740481C1C}">
                    <a14:useLocalDpi xmlns:a14="http://schemas.microsoft.com/office/drawing/2010/main" val="0"/>
                  </a:ext>
                </a:extLst>
              </a:blip>
              <a:srcRect/>
              <a:stretch>
                <a:fillRect/>
              </a:stretch>
            </p:blipFill>
            <p:spPr bwMode="auto">
              <a:xfrm>
                <a:off x="1242917" y="4614508"/>
                <a:ext cx="234343" cy="1919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 name="图片 66"/>
              <p:cNvPicPr>
                <a:picLocks noChangeAspect="1"/>
              </p:cNvPicPr>
              <p:nvPr/>
            </p:nvPicPr>
            <p:blipFill>
              <a:blip r:embed="rId17">
                <a:extLst>
                  <a:ext uri="{28A0092B-C50C-407E-A947-70E740481C1C}">
                    <a14:useLocalDpi xmlns:a14="http://schemas.microsoft.com/office/drawing/2010/main" val="0"/>
                  </a:ext>
                </a:extLst>
              </a:blip>
              <a:srcRect/>
              <a:stretch>
                <a:fillRect/>
              </a:stretch>
            </p:blipFill>
            <p:spPr bwMode="auto">
              <a:xfrm>
                <a:off x="1766444" y="4577576"/>
                <a:ext cx="113918" cy="1919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4" name="Picture 33" descr="C:\Users\Daniel\Desktop\20161209新增图标需求\终稿\手持\MPT300.png"/>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931071" y="4603039"/>
                <a:ext cx="92129" cy="1665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5" name="内容占位符 5"/>
              <p:cNvPicPr>
                <a:picLocks noChangeAspect="1"/>
              </p:cNvPicPr>
              <p:nvPr/>
            </p:nvPicPr>
            <p:blipFill>
              <a:blip r:embed="rId19">
                <a:extLst>
                  <a:ext uri="{28A0092B-C50C-407E-A947-70E740481C1C}">
                    <a14:useLocalDpi xmlns:a14="http://schemas.microsoft.com/office/drawing/2010/main" val="0"/>
                  </a:ext>
                </a:extLst>
              </a:blip>
              <a:srcRect/>
              <a:stretch>
                <a:fillRect/>
              </a:stretch>
            </p:blipFill>
            <p:spPr bwMode="auto">
              <a:xfrm>
                <a:off x="1296022" y="4844512"/>
                <a:ext cx="154762" cy="125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6" name="Picture 6"/>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1557171" y="4832199"/>
                <a:ext cx="108260" cy="149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7" name="图片 70"/>
              <p:cNvPicPr>
                <a:picLocks noChangeAspect="1"/>
              </p:cNvPicPr>
              <p:nvPr/>
            </p:nvPicPr>
            <p:blipFill>
              <a:blip r:embed="rId21">
                <a:extLst>
                  <a:ext uri="{28A0092B-C50C-407E-A947-70E740481C1C}">
                    <a14:useLocalDpi xmlns:a14="http://schemas.microsoft.com/office/drawing/2010/main" val="0"/>
                  </a:ext>
                </a:extLst>
              </a:blip>
              <a:srcRect/>
              <a:stretch>
                <a:fillRect/>
              </a:stretch>
            </p:blipFill>
            <p:spPr bwMode="auto">
              <a:xfrm>
                <a:off x="2078113" y="4577576"/>
                <a:ext cx="152891" cy="409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8" name="Picture 7"/>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1762605" y="4826155"/>
                <a:ext cx="84216" cy="143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9" name="图片 72"/>
              <p:cNvPicPr>
                <a:picLocks noChangeAspect="1"/>
              </p:cNvPicPr>
              <p:nvPr/>
            </p:nvPicPr>
            <p:blipFill>
              <a:blip r:embed="rId23">
                <a:extLst>
                  <a:ext uri="{28A0092B-C50C-407E-A947-70E740481C1C}">
                    <a14:useLocalDpi xmlns:a14="http://schemas.microsoft.com/office/drawing/2010/main" val="0"/>
                  </a:ext>
                </a:extLst>
              </a:blip>
              <a:srcRect/>
              <a:stretch>
                <a:fillRect/>
              </a:stretch>
            </p:blipFill>
            <p:spPr bwMode="auto">
              <a:xfrm>
                <a:off x="1514183" y="4596943"/>
                <a:ext cx="188973" cy="209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0" name="图片 73"/>
              <p:cNvPicPr>
                <a:picLocks noChangeAspect="1"/>
              </p:cNvPicPr>
              <p:nvPr/>
            </p:nvPicPr>
            <p:blipFill>
              <a:blip r:embed="rId24">
                <a:extLst>
                  <a:ext uri="{28A0092B-C50C-407E-A947-70E740481C1C}">
                    <a14:useLocalDpi xmlns:a14="http://schemas.microsoft.com/office/drawing/2010/main" val="0"/>
                  </a:ext>
                </a:extLst>
              </a:blip>
              <a:srcRect/>
              <a:stretch>
                <a:fillRect/>
              </a:stretch>
            </p:blipFill>
            <p:spPr bwMode="auto">
              <a:xfrm>
                <a:off x="1912207" y="4820356"/>
                <a:ext cx="132678" cy="161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cxnSp>
          <p:nvCxnSpPr>
            <p:cNvPr id="140" name="直接连接符 218"/>
            <p:cNvCxnSpPr/>
            <p:nvPr/>
          </p:nvCxnSpPr>
          <p:spPr>
            <a:xfrm>
              <a:off x="5348497" y="4225354"/>
              <a:ext cx="5051" cy="508634"/>
            </a:xfrm>
            <a:prstGeom prst="line">
              <a:avLst/>
            </a:prstGeom>
            <a:ln w="6350" cmpd="sng">
              <a:solidFill>
                <a:srgbClr val="FFFFFF"/>
              </a:solidFill>
              <a:prstDash val="dot"/>
            </a:ln>
          </p:spPr>
          <p:style>
            <a:lnRef idx="1">
              <a:schemeClr val="dk1"/>
            </a:lnRef>
            <a:fillRef idx="0">
              <a:schemeClr val="dk1"/>
            </a:fillRef>
            <a:effectRef idx="0">
              <a:schemeClr val="dk1"/>
            </a:effectRef>
            <a:fontRef idx="minor">
              <a:schemeClr val="tx1"/>
            </a:fontRef>
          </p:style>
        </p:cxnSp>
        <p:cxnSp>
          <p:nvCxnSpPr>
            <p:cNvPr id="141" name="直接连接符 218"/>
            <p:cNvCxnSpPr/>
            <p:nvPr/>
          </p:nvCxnSpPr>
          <p:spPr>
            <a:xfrm>
              <a:off x="6873462" y="4244296"/>
              <a:ext cx="3789" cy="509775"/>
            </a:xfrm>
            <a:prstGeom prst="line">
              <a:avLst/>
            </a:prstGeom>
            <a:ln w="6350" cmpd="sng">
              <a:solidFill>
                <a:srgbClr val="FFFFFF"/>
              </a:solidFill>
              <a:prstDash val="dot"/>
            </a:ln>
          </p:spPr>
          <p:style>
            <a:lnRef idx="1">
              <a:schemeClr val="dk1"/>
            </a:lnRef>
            <a:fillRef idx="0">
              <a:schemeClr val="dk1"/>
            </a:fillRef>
            <a:effectRef idx="0">
              <a:schemeClr val="dk1"/>
            </a:effectRef>
            <a:fontRef idx="minor">
              <a:schemeClr val="tx1"/>
            </a:fontRef>
          </p:style>
        </p:cxnSp>
        <p:cxnSp>
          <p:nvCxnSpPr>
            <p:cNvPr id="246" name="直接连接符 218"/>
            <p:cNvCxnSpPr/>
            <p:nvPr/>
          </p:nvCxnSpPr>
          <p:spPr>
            <a:xfrm>
              <a:off x="8453597" y="960518"/>
              <a:ext cx="0" cy="1409789"/>
            </a:xfrm>
            <a:prstGeom prst="line">
              <a:avLst/>
            </a:prstGeom>
            <a:ln w="6350" cmpd="sng">
              <a:solidFill>
                <a:srgbClr val="FFFFFF"/>
              </a:solidFill>
              <a:prstDash val="dot"/>
            </a:ln>
          </p:spPr>
          <p:style>
            <a:lnRef idx="1">
              <a:schemeClr val="dk1"/>
            </a:lnRef>
            <a:fillRef idx="0">
              <a:schemeClr val="dk1"/>
            </a:fillRef>
            <a:effectRef idx="0">
              <a:schemeClr val="dk1"/>
            </a:effectRef>
            <a:fontRef idx="minor">
              <a:schemeClr val="tx1"/>
            </a:fontRef>
          </p:style>
        </p:cxnSp>
      </p:grpSp>
      <p:sp>
        <p:nvSpPr>
          <p:cNvPr id="151" name="矩形 150"/>
          <p:cNvSpPr/>
          <p:nvPr/>
        </p:nvSpPr>
        <p:spPr>
          <a:xfrm>
            <a:off x="389158" y="5162234"/>
            <a:ext cx="878417" cy="1499341"/>
          </a:xfrm>
          <a:prstGeom prst="rect">
            <a:avLst/>
          </a:prstGeom>
          <a:noFill/>
          <a:ln w="12700">
            <a:solidFill>
              <a:srgbClr val="FFFFFF"/>
            </a:solidFill>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zh-CN" altLang="en-US" sz="1067" b="1" kern="0" dirty="0">
                <a:solidFill>
                  <a:prstClr val="white"/>
                </a:solidFill>
                <a:latin typeface="微软雅黑" panose="020B0503020204020204" pitchFamily="34" charset="-122"/>
                <a:ea typeface="微软雅黑" panose="020B0503020204020204" pitchFamily="34" charset="-122"/>
              </a:rPr>
              <a:t>物联感知层</a:t>
            </a:r>
            <a:endParaRPr lang="en-US" altLang="zh-CN" sz="1067" b="1" kern="0" dirty="0">
              <a:solidFill>
                <a:prstClr val="white"/>
              </a:solidFill>
              <a:latin typeface="微软雅黑" panose="020B0503020204020204" pitchFamily="34" charset="-122"/>
              <a:ea typeface="微软雅黑" panose="020B0503020204020204" pitchFamily="34" charset="-122"/>
            </a:endParaRPr>
          </a:p>
        </p:txBody>
      </p:sp>
      <p:sp>
        <p:nvSpPr>
          <p:cNvPr id="152" name="矩形 151"/>
          <p:cNvSpPr/>
          <p:nvPr/>
        </p:nvSpPr>
        <p:spPr>
          <a:xfrm>
            <a:off x="392726" y="3551961"/>
            <a:ext cx="878417" cy="1539372"/>
          </a:xfrm>
          <a:prstGeom prst="rect">
            <a:avLst/>
          </a:prstGeom>
          <a:noFill/>
          <a:ln w="12700">
            <a:solidFill>
              <a:srgbClr val="FFFFFF"/>
            </a:solidFill>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zh-CN" altLang="en-US" sz="1067" b="1" kern="0" dirty="0">
                <a:solidFill>
                  <a:prstClr val="white"/>
                </a:solidFill>
                <a:latin typeface="微软雅黑" panose="020B0503020204020204" pitchFamily="34" charset="-122"/>
                <a:ea typeface="微软雅黑" panose="020B0503020204020204" pitchFamily="34" charset="-122"/>
              </a:rPr>
              <a:t>基础业务层</a:t>
            </a:r>
            <a:endParaRPr lang="en-US" altLang="zh-CN" sz="1067" b="1" kern="0" dirty="0">
              <a:solidFill>
                <a:prstClr val="white"/>
              </a:solidFill>
              <a:latin typeface="微软雅黑" panose="020B0503020204020204" pitchFamily="34" charset="-122"/>
              <a:ea typeface="微软雅黑" panose="020B0503020204020204" pitchFamily="34" charset="-122"/>
            </a:endParaRPr>
          </a:p>
        </p:txBody>
      </p:sp>
      <p:sp>
        <p:nvSpPr>
          <p:cNvPr id="153" name="矩形 152"/>
          <p:cNvSpPr/>
          <p:nvPr/>
        </p:nvSpPr>
        <p:spPr>
          <a:xfrm>
            <a:off x="1406665" y="3940235"/>
            <a:ext cx="880103" cy="213303"/>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800" kern="0" dirty="0">
                <a:solidFill>
                  <a:prstClr val="white"/>
                </a:solidFill>
                <a:latin typeface="微软雅黑" panose="020B0503020204020204" pitchFamily="34" charset="-122"/>
                <a:ea typeface="微软雅黑" panose="020B0503020204020204" pitchFamily="34" charset="-122"/>
              </a:rPr>
              <a:t>人脸库</a:t>
            </a:r>
          </a:p>
        </p:txBody>
      </p:sp>
      <p:sp>
        <p:nvSpPr>
          <p:cNvPr id="154" name="矩形 153"/>
          <p:cNvSpPr/>
          <p:nvPr/>
        </p:nvSpPr>
        <p:spPr>
          <a:xfrm>
            <a:off x="2303535" y="3941119"/>
            <a:ext cx="1154468" cy="213303"/>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en-US" altLang="zh-CN" sz="800" kern="0" dirty="0">
                <a:solidFill>
                  <a:prstClr val="white"/>
                </a:solidFill>
                <a:latin typeface="微软雅黑" panose="020B0503020204020204" pitchFamily="34" charset="-122"/>
                <a:ea typeface="微软雅黑" panose="020B0503020204020204" pitchFamily="34" charset="-122"/>
              </a:rPr>
              <a:t>…… </a:t>
            </a:r>
            <a:endParaRPr lang="zh-CN" altLang="en-US" sz="800" kern="0" dirty="0">
              <a:solidFill>
                <a:prstClr val="white"/>
              </a:solidFill>
              <a:latin typeface="微软雅黑" panose="020B0503020204020204" pitchFamily="34" charset="-122"/>
              <a:ea typeface="微软雅黑" panose="020B0503020204020204" pitchFamily="34" charset="-122"/>
            </a:endParaRPr>
          </a:p>
        </p:txBody>
      </p:sp>
      <p:grpSp>
        <p:nvGrpSpPr>
          <p:cNvPr id="155" name="组合 154"/>
          <p:cNvGrpSpPr/>
          <p:nvPr/>
        </p:nvGrpSpPr>
        <p:grpSpPr>
          <a:xfrm>
            <a:off x="395439" y="1852191"/>
            <a:ext cx="10938736" cy="1615246"/>
            <a:chOff x="281624" y="801861"/>
            <a:chExt cx="8204052" cy="1211434"/>
          </a:xfrm>
        </p:grpSpPr>
        <p:sp>
          <p:nvSpPr>
            <p:cNvPr id="156" name="右箭头 155"/>
            <p:cNvSpPr/>
            <p:nvPr/>
          </p:nvSpPr>
          <p:spPr>
            <a:xfrm>
              <a:off x="1701831" y="1252409"/>
              <a:ext cx="330171" cy="186245"/>
            </a:xfrm>
            <a:prstGeom prst="rightArrow">
              <a:avLst/>
            </a:prstGeom>
            <a:solidFill>
              <a:schemeClr val="bg1">
                <a:lumMod val="95000"/>
              </a:schemeClr>
            </a:solidFill>
            <a:ln w="9525">
              <a:no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137132" tIns="68567" rIns="137132" bIns="68567" numCol="1" rtlCol="0" anchor="ctr" anchorCtr="1" compatLnSpc="1"/>
            <a:lstStyle/>
            <a:p>
              <a:pPr algn="ctr" defTabSz="1828168">
                <a:lnSpc>
                  <a:spcPct val="90000"/>
                </a:lnSpc>
                <a:buClr>
                  <a:srgbClr val="CC9900"/>
                </a:buClr>
              </a:pPr>
              <a:endParaRPr lang="zh-CN" altLang="en-US" sz="1200" b="1">
                <a:solidFill>
                  <a:prstClr val="white"/>
                </a:solidFill>
                <a:latin typeface="微软雅黑" panose="020B0503020204020204" pitchFamily="34" charset="-122"/>
                <a:ea typeface="微软雅黑" panose="020B0503020204020204" pitchFamily="34" charset="-122"/>
              </a:endParaRPr>
            </a:p>
          </p:txBody>
        </p:sp>
        <p:sp>
          <p:nvSpPr>
            <p:cNvPr id="157" name="右箭头 156"/>
            <p:cNvSpPr/>
            <p:nvPr/>
          </p:nvSpPr>
          <p:spPr>
            <a:xfrm rot="16200000">
              <a:off x="1132586" y="1576948"/>
              <a:ext cx="332464" cy="184960"/>
            </a:xfrm>
            <a:prstGeom prst="rightArrow">
              <a:avLst/>
            </a:prstGeom>
            <a:solidFill>
              <a:schemeClr val="bg1">
                <a:lumMod val="95000"/>
              </a:schemeClr>
            </a:solidFill>
            <a:ln w="9525">
              <a:no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137132" tIns="68567" rIns="137132" bIns="68567" numCol="1" rtlCol="0" anchor="ctr" anchorCtr="1" compatLnSpc="1"/>
            <a:lstStyle/>
            <a:p>
              <a:pPr algn="ctr" defTabSz="1828168">
                <a:lnSpc>
                  <a:spcPct val="90000"/>
                </a:lnSpc>
                <a:buClr>
                  <a:srgbClr val="CC9900"/>
                </a:buClr>
              </a:pPr>
              <a:endParaRPr lang="zh-CN" altLang="en-US" sz="1200" b="1">
                <a:solidFill>
                  <a:prstClr val="white"/>
                </a:solidFill>
                <a:latin typeface="微软雅黑" panose="020B0503020204020204" pitchFamily="34" charset="-122"/>
                <a:ea typeface="微软雅黑" panose="020B0503020204020204" pitchFamily="34" charset="-122"/>
              </a:endParaRPr>
            </a:p>
          </p:txBody>
        </p:sp>
        <p:sp>
          <p:nvSpPr>
            <p:cNvPr id="158" name="矩形 157"/>
            <p:cNvSpPr/>
            <p:nvPr/>
          </p:nvSpPr>
          <p:spPr>
            <a:xfrm>
              <a:off x="1324435" y="1648394"/>
              <a:ext cx="613664" cy="190533"/>
            </a:xfrm>
            <a:prstGeom prst="rect">
              <a:avLst/>
            </a:prstGeom>
          </p:spPr>
          <p:txBody>
            <a:bodyPr wrap="square">
              <a:spAutoFit/>
            </a:bodyPr>
            <a:lstStyle/>
            <a:p>
              <a:pPr algn="ctr" defTabSz="1219110"/>
              <a:r>
                <a:rPr lang="zh-CN" altLang="en-US" sz="1051" kern="0" dirty="0">
                  <a:solidFill>
                    <a:prstClr val="white"/>
                  </a:solidFill>
                  <a:latin typeface="微软雅黑" panose="020B0503020204020204" pitchFamily="34" charset="-122"/>
                  <a:ea typeface="微软雅黑" panose="020B0503020204020204" pitchFamily="34" charset="-122"/>
                </a:rPr>
                <a:t>数据采集</a:t>
              </a:r>
              <a:endParaRPr lang="en-US" altLang="zh-CN" sz="1051" kern="0" dirty="0">
                <a:solidFill>
                  <a:prstClr val="white"/>
                </a:solidFill>
                <a:latin typeface="微软雅黑" panose="020B0503020204020204" pitchFamily="34" charset="-122"/>
                <a:ea typeface="微软雅黑" panose="020B0503020204020204" pitchFamily="34" charset="-122"/>
              </a:endParaRPr>
            </a:p>
          </p:txBody>
        </p:sp>
        <p:sp>
          <p:nvSpPr>
            <p:cNvPr id="159" name="矩形 158"/>
            <p:cNvSpPr/>
            <p:nvPr/>
          </p:nvSpPr>
          <p:spPr>
            <a:xfrm>
              <a:off x="2130749" y="801861"/>
              <a:ext cx="4942875" cy="1198984"/>
            </a:xfrm>
            <a:prstGeom prst="rect">
              <a:avLst/>
            </a:prstGeom>
            <a:noFill/>
            <a:ln w="9525">
              <a:solidFill>
                <a:srgbClr val="FFFFFF"/>
              </a:solidFill>
              <a:prstDash val="sys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endParaRPr lang="zh-CN" altLang="en-US" sz="1051" kern="0">
                <a:solidFill>
                  <a:prstClr val="white"/>
                </a:solidFill>
                <a:latin typeface="微软雅黑" panose="020B0503020204020204" pitchFamily="34" charset="-122"/>
                <a:ea typeface="微软雅黑" panose="020B0503020204020204" pitchFamily="34" charset="-122"/>
              </a:endParaRPr>
            </a:p>
          </p:txBody>
        </p:sp>
        <p:sp>
          <p:nvSpPr>
            <p:cNvPr id="160" name="矩形 159"/>
            <p:cNvSpPr/>
            <p:nvPr/>
          </p:nvSpPr>
          <p:spPr>
            <a:xfrm>
              <a:off x="2194300" y="819688"/>
              <a:ext cx="4825071" cy="190533"/>
            </a:xfrm>
            <a:prstGeom prst="rect">
              <a:avLst/>
            </a:prstGeom>
            <a:solidFill>
              <a:schemeClr val="bg1">
                <a:lumMod val="50000"/>
              </a:schemeClr>
            </a:solidFill>
          </p:spPr>
          <p:txBody>
            <a:bodyPr wrap="square">
              <a:spAutoFit/>
            </a:bodyPr>
            <a:lstStyle/>
            <a:p>
              <a:pPr algn="ctr" defTabSz="1219110">
                <a:defRPr/>
              </a:pPr>
              <a:r>
                <a:rPr lang="zh-CN" altLang="en-US" sz="1051" b="1" kern="0"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校园大数据平台</a:t>
              </a:r>
            </a:p>
          </p:txBody>
        </p:sp>
        <p:sp>
          <p:nvSpPr>
            <p:cNvPr id="161" name="矩形 160"/>
            <p:cNvSpPr/>
            <p:nvPr/>
          </p:nvSpPr>
          <p:spPr>
            <a:xfrm>
              <a:off x="5390128" y="819688"/>
              <a:ext cx="949368" cy="190533"/>
            </a:xfrm>
            <a:prstGeom prst="rect">
              <a:avLst/>
            </a:prstGeom>
          </p:spPr>
          <p:txBody>
            <a:bodyPr wrap="square">
              <a:spAutoFit/>
            </a:bodyPr>
            <a:lstStyle/>
            <a:p>
              <a:pPr algn="ctr" defTabSz="1219110">
                <a:defRPr/>
              </a:pPr>
              <a:r>
                <a:rPr lang="en-US" altLang="zh-CN" sz="1051" kern="0" dirty="0">
                  <a:solidFill>
                    <a:prstClr val="white"/>
                  </a:solidFill>
                  <a:latin typeface="微软雅黑" panose="020B0503020204020204" pitchFamily="34" charset="-122"/>
                  <a:ea typeface="微软雅黑" panose="020B0503020204020204" pitchFamily="34" charset="-122"/>
                </a:rPr>
                <a:t>Cloud SDK</a:t>
              </a:r>
              <a:endParaRPr lang="zh-CN" altLang="en-US" sz="1051" kern="0" dirty="0">
                <a:solidFill>
                  <a:prstClr val="white"/>
                </a:solidFill>
                <a:latin typeface="微软雅黑" panose="020B0503020204020204" pitchFamily="34" charset="-122"/>
                <a:ea typeface="微软雅黑" panose="020B0503020204020204" pitchFamily="34" charset="-122"/>
              </a:endParaRPr>
            </a:p>
          </p:txBody>
        </p:sp>
        <p:sp>
          <p:nvSpPr>
            <p:cNvPr id="162" name="矩形 161"/>
            <p:cNvSpPr/>
            <p:nvPr/>
          </p:nvSpPr>
          <p:spPr>
            <a:xfrm>
              <a:off x="5723714" y="1842312"/>
              <a:ext cx="1305311" cy="118562"/>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1051" kern="0" dirty="0">
                  <a:solidFill>
                    <a:prstClr val="white"/>
                  </a:solidFill>
                  <a:latin typeface="微软雅黑" panose="020B0503020204020204" pitchFamily="34" charset="-122"/>
                  <a:ea typeface="微软雅黑" panose="020B0503020204020204" pitchFamily="34" charset="-122"/>
                </a:rPr>
                <a:t>结构化业务数据备份容灾</a:t>
              </a:r>
            </a:p>
          </p:txBody>
        </p:sp>
        <p:sp>
          <p:nvSpPr>
            <p:cNvPr id="163" name="矩形 162"/>
            <p:cNvSpPr/>
            <p:nvPr/>
          </p:nvSpPr>
          <p:spPr>
            <a:xfrm>
              <a:off x="1172017" y="1212608"/>
              <a:ext cx="379182" cy="190533"/>
            </a:xfrm>
            <a:prstGeom prst="rect">
              <a:avLst/>
            </a:prstGeom>
            <a:ln>
              <a:solidFill>
                <a:srgbClr val="FFFFFF"/>
              </a:solidFill>
            </a:ln>
          </p:spPr>
          <p:txBody>
            <a:bodyPr wrap="square">
              <a:spAutoFit/>
            </a:bodyPr>
            <a:lstStyle/>
            <a:p>
              <a:pPr algn="ctr" defTabSz="1219110"/>
              <a:r>
                <a:rPr lang="en-US" altLang="zh-CN" sz="1051" b="1" kern="0" dirty="0">
                  <a:solidFill>
                    <a:prstClr val="white"/>
                  </a:solidFill>
                  <a:latin typeface="微软雅黑" panose="020B0503020204020204" pitchFamily="34" charset="-122"/>
                  <a:ea typeface="微软雅黑" panose="020B0503020204020204" pitchFamily="34" charset="-122"/>
                </a:rPr>
                <a:t>ETL</a:t>
              </a:r>
            </a:p>
          </p:txBody>
        </p:sp>
        <p:sp>
          <p:nvSpPr>
            <p:cNvPr id="164" name="文本框 163"/>
            <p:cNvSpPr txBox="1"/>
            <p:nvPr/>
          </p:nvSpPr>
          <p:spPr>
            <a:xfrm>
              <a:off x="2217333" y="1122116"/>
              <a:ext cx="566620" cy="290945"/>
            </a:xfrm>
            <a:prstGeom prst="rect">
              <a:avLst/>
            </a:prstGeom>
            <a:noFill/>
            <a:ln w="6350">
              <a:solidFill>
                <a:srgbClr val="FFFFFF"/>
              </a:solidFill>
              <a:prstDash val="sysDot"/>
            </a:ln>
          </p:spPr>
          <p:txBody>
            <a:bodyPr wrap="square" rtlCol="0">
              <a:spAutoFit/>
            </a:bodyPr>
            <a:lstStyle/>
            <a:p>
              <a:pPr algn="ctr" defTabSz="1219110">
                <a:lnSpc>
                  <a:spcPct val="90000"/>
                </a:lnSpc>
                <a:buClr>
                  <a:srgbClr val="CC9900"/>
                </a:buClr>
              </a:pPr>
              <a:r>
                <a:rPr lang="zh-CN" altLang="en-US" sz="1067" kern="0" dirty="0">
                  <a:solidFill>
                    <a:prstClr val="white"/>
                  </a:solidFill>
                  <a:latin typeface="微软雅黑" panose="020B0503020204020204" pitchFamily="34" charset="-122"/>
                  <a:ea typeface="微软雅黑" panose="020B0503020204020204" pitchFamily="34" charset="-122"/>
                </a:rPr>
                <a:t>学籍信息库</a:t>
              </a:r>
            </a:p>
          </p:txBody>
        </p:sp>
        <p:sp>
          <p:nvSpPr>
            <p:cNvPr id="165" name="文本框 164"/>
            <p:cNvSpPr txBox="1"/>
            <p:nvPr/>
          </p:nvSpPr>
          <p:spPr>
            <a:xfrm>
              <a:off x="2906683" y="1124970"/>
              <a:ext cx="566620" cy="290945"/>
            </a:xfrm>
            <a:prstGeom prst="rect">
              <a:avLst/>
            </a:prstGeom>
            <a:noFill/>
            <a:ln w="6350">
              <a:solidFill>
                <a:srgbClr val="FFFFFF"/>
              </a:solidFill>
              <a:prstDash val="sysDot"/>
            </a:ln>
          </p:spPr>
          <p:txBody>
            <a:bodyPr wrap="square" rtlCol="0">
              <a:spAutoFit/>
            </a:bodyPr>
            <a:lstStyle>
              <a:defPPr>
                <a:defRPr lang="zh-CN"/>
              </a:defPPr>
              <a:lvl1pPr algn="ctr">
                <a:lnSpc>
                  <a:spcPct val="90000"/>
                </a:lnSpc>
                <a:buClr>
                  <a:srgbClr val="CC9900"/>
                </a:buClr>
                <a:defRPr sz="800" kern="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067" dirty="0">
                  <a:solidFill>
                    <a:prstClr val="white"/>
                  </a:solidFill>
                </a:rPr>
                <a:t>人脸数据库</a:t>
              </a:r>
            </a:p>
          </p:txBody>
        </p:sp>
        <p:sp>
          <p:nvSpPr>
            <p:cNvPr id="166" name="文本框 165"/>
            <p:cNvSpPr txBox="1"/>
            <p:nvPr/>
          </p:nvSpPr>
          <p:spPr>
            <a:xfrm>
              <a:off x="3596033" y="1124970"/>
              <a:ext cx="566620" cy="290945"/>
            </a:xfrm>
            <a:prstGeom prst="rect">
              <a:avLst/>
            </a:prstGeom>
            <a:noFill/>
            <a:ln w="6350">
              <a:solidFill>
                <a:srgbClr val="FFFFFF"/>
              </a:solidFill>
              <a:prstDash val="sysDot"/>
            </a:ln>
          </p:spPr>
          <p:txBody>
            <a:bodyPr wrap="square" rtlCol="0">
              <a:spAutoFit/>
            </a:bodyPr>
            <a:lstStyle>
              <a:defPPr>
                <a:defRPr lang="zh-CN"/>
              </a:defPPr>
              <a:lvl1pPr algn="ctr">
                <a:lnSpc>
                  <a:spcPct val="90000"/>
                </a:lnSpc>
                <a:buClr>
                  <a:srgbClr val="CC9900"/>
                </a:buClr>
                <a:defRPr sz="800" kern="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067" dirty="0">
                  <a:solidFill>
                    <a:prstClr val="white"/>
                  </a:solidFill>
                </a:rPr>
                <a:t>行为数据库</a:t>
              </a:r>
            </a:p>
          </p:txBody>
        </p:sp>
        <p:sp>
          <p:nvSpPr>
            <p:cNvPr id="167" name="文本框 166"/>
            <p:cNvSpPr txBox="1"/>
            <p:nvPr/>
          </p:nvSpPr>
          <p:spPr>
            <a:xfrm>
              <a:off x="4285383" y="1118593"/>
              <a:ext cx="566620" cy="290945"/>
            </a:xfrm>
            <a:prstGeom prst="rect">
              <a:avLst/>
            </a:prstGeom>
            <a:noFill/>
            <a:ln w="6350">
              <a:solidFill>
                <a:srgbClr val="FFFFFF"/>
              </a:solidFill>
              <a:prstDash val="sysDot"/>
            </a:ln>
          </p:spPr>
          <p:txBody>
            <a:bodyPr wrap="square" rtlCol="0">
              <a:spAutoFit/>
            </a:bodyPr>
            <a:lstStyle>
              <a:defPPr>
                <a:defRPr lang="zh-CN"/>
              </a:defPPr>
              <a:lvl1pPr algn="ctr">
                <a:lnSpc>
                  <a:spcPct val="90000"/>
                </a:lnSpc>
                <a:buClr>
                  <a:srgbClr val="CC9900"/>
                </a:buClr>
                <a:defRPr sz="800" kern="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067" dirty="0">
                  <a:solidFill>
                    <a:prstClr val="white"/>
                  </a:solidFill>
                </a:rPr>
                <a:t>出入数据库</a:t>
              </a:r>
            </a:p>
          </p:txBody>
        </p:sp>
        <p:sp>
          <p:nvSpPr>
            <p:cNvPr id="168" name="文本框 167"/>
            <p:cNvSpPr txBox="1"/>
            <p:nvPr/>
          </p:nvSpPr>
          <p:spPr>
            <a:xfrm>
              <a:off x="4974733" y="1122116"/>
              <a:ext cx="566620" cy="290945"/>
            </a:xfrm>
            <a:prstGeom prst="rect">
              <a:avLst/>
            </a:prstGeom>
            <a:noFill/>
            <a:ln w="6350">
              <a:solidFill>
                <a:srgbClr val="FFFFFF"/>
              </a:solidFill>
              <a:prstDash val="sysDot"/>
            </a:ln>
          </p:spPr>
          <p:txBody>
            <a:bodyPr wrap="square" rtlCol="0">
              <a:spAutoFit/>
            </a:bodyPr>
            <a:lstStyle>
              <a:defPPr>
                <a:defRPr lang="zh-CN"/>
              </a:defPPr>
              <a:lvl1pPr algn="ctr">
                <a:lnSpc>
                  <a:spcPct val="90000"/>
                </a:lnSpc>
                <a:buClr>
                  <a:srgbClr val="CC9900"/>
                </a:buClr>
                <a:defRPr sz="800" kern="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067" dirty="0">
                  <a:solidFill>
                    <a:prstClr val="white"/>
                  </a:solidFill>
                </a:rPr>
                <a:t>车辆数据库</a:t>
              </a:r>
            </a:p>
          </p:txBody>
        </p:sp>
        <p:sp>
          <p:nvSpPr>
            <p:cNvPr id="169" name="文本框 168"/>
            <p:cNvSpPr txBox="1"/>
            <p:nvPr/>
          </p:nvSpPr>
          <p:spPr>
            <a:xfrm>
              <a:off x="5664083" y="1122116"/>
              <a:ext cx="566620" cy="290945"/>
            </a:xfrm>
            <a:prstGeom prst="rect">
              <a:avLst/>
            </a:prstGeom>
            <a:noFill/>
            <a:ln w="6350">
              <a:solidFill>
                <a:srgbClr val="FFFFFF"/>
              </a:solidFill>
              <a:prstDash val="sysDot"/>
            </a:ln>
          </p:spPr>
          <p:txBody>
            <a:bodyPr wrap="square" rtlCol="0">
              <a:spAutoFit/>
            </a:bodyPr>
            <a:lstStyle>
              <a:defPPr>
                <a:defRPr lang="zh-CN"/>
              </a:defPPr>
              <a:lvl1pPr algn="ctr">
                <a:lnSpc>
                  <a:spcPct val="90000"/>
                </a:lnSpc>
                <a:buClr>
                  <a:srgbClr val="CC9900"/>
                </a:buClr>
                <a:defRPr sz="800" kern="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067" dirty="0">
                  <a:solidFill>
                    <a:prstClr val="white"/>
                  </a:solidFill>
                </a:rPr>
                <a:t>消费数据库</a:t>
              </a:r>
            </a:p>
          </p:txBody>
        </p:sp>
        <p:sp>
          <p:nvSpPr>
            <p:cNvPr id="170" name="文本框 169"/>
            <p:cNvSpPr txBox="1"/>
            <p:nvPr/>
          </p:nvSpPr>
          <p:spPr>
            <a:xfrm>
              <a:off x="6353433" y="1122116"/>
              <a:ext cx="543095" cy="290945"/>
            </a:xfrm>
            <a:prstGeom prst="rect">
              <a:avLst/>
            </a:prstGeom>
            <a:noFill/>
            <a:ln w="6350">
              <a:solidFill>
                <a:srgbClr val="FFFFFF"/>
              </a:solidFill>
              <a:prstDash val="sysDot"/>
            </a:ln>
          </p:spPr>
          <p:txBody>
            <a:bodyPr wrap="square" rtlCol="0">
              <a:spAutoFit/>
            </a:bodyPr>
            <a:lstStyle>
              <a:defPPr>
                <a:defRPr lang="zh-CN"/>
              </a:defPPr>
              <a:lvl1pPr algn="ctr">
                <a:lnSpc>
                  <a:spcPct val="90000"/>
                </a:lnSpc>
                <a:buClr>
                  <a:srgbClr val="CC9900"/>
                </a:buClr>
                <a:defRPr sz="800" kern="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067" dirty="0">
                  <a:solidFill>
                    <a:prstClr val="white"/>
                  </a:solidFill>
                </a:rPr>
                <a:t>考勤数据库</a:t>
              </a:r>
              <a:endParaRPr lang="en-US" altLang="zh-CN" sz="1067" dirty="0">
                <a:solidFill>
                  <a:prstClr val="white"/>
                </a:solidFill>
              </a:endParaRPr>
            </a:p>
          </p:txBody>
        </p:sp>
        <p:sp>
          <p:nvSpPr>
            <p:cNvPr id="171" name="右箭头 170"/>
            <p:cNvSpPr/>
            <p:nvPr/>
          </p:nvSpPr>
          <p:spPr>
            <a:xfrm>
              <a:off x="7157787" y="1205028"/>
              <a:ext cx="330171" cy="186245"/>
            </a:xfrm>
            <a:prstGeom prst="rightArrow">
              <a:avLst/>
            </a:prstGeom>
            <a:solidFill>
              <a:schemeClr val="bg1">
                <a:lumMod val="95000"/>
              </a:schemeClr>
            </a:solidFill>
            <a:ln w="9525">
              <a:no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137132" tIns="68567" rIns="137132" bIns="68567" numCol="1" rtlCol="0" anchor="ctr" anchorCtr="1" compatLnSpc="1"/>
            <a:lstStyle/>
            <a:p>
              <a:pPr algn="ctr" defTabSz="1828168">
                <a:lnSpc>
                  <a:spcPct val="90000"/>
                </a:lnSpc>
                <a:buClr>
                  <a:srgbClr val="CC9900"/>
                </a:buClr>
              </a:pPr>
              <a:endParaRPr lang="zh-CN" altLang="en-US" sz="1200" b="1">
                <a:solidFill>
                  <a:prstClr val="white"/>
                </a:solidFill>
                <a:latin typeface="微软雅黑" panose="020B0503020204020204" pitchFamily="34" charset="-122"/>
                <a:ea typeface="微软雅黑" panose="020B0503020204020204" pitchFamily="34" charset="-122"/>
              </a:endParaRPr>
            </a:p>
          </p:txBody>
        </p:sp>
        <p:sp>
          <p:nvSpPr>
            <p:cNvPr id="172" name="矩形 171"/>
            <p:cNvSpPr/>
            <p:nvPr/>
          </p:nvSpPr>
          <p:spPr>
            <a:xfrm>
              <a:off x="7584104" y="1121870"/>
              <a:ext cx="432006" cy="311816"/>
            </a:xfrm>
            <a:prstGeom prst="rect">
              <a:avLst/>
            </a:prstGeom>
            <a:ln>
              <a:solidFill>
                <a:schemeClr val="bg1">
                  <a:lumMod val="65000"/>
                </a:schemeClr>
              </a:solidFill>
            </a:ln>
          </p:spPr>
          <p:txBody>
            <a:bodyPr wrap="square">
              <a:spAutoFit/>
            </a:bodyPr>
            <a:lstStyle/>
            <a:p>
              <a:pPr algn="ctr" defTabSz="1219110"/>
              <a:r>
                <a:rPr lang="zh-CN" altLang="en-US" sz="1051" b="1" kern="0" dirty="0">
                  <a:solidFill>
                    <a:prstClr val="white"/>
                  </a:solidFill>
                  <a:latin typeface="微软雅黑" panose="020B0503020204020204" pitchFamily="34" charset="-122"/>
                  <a:ea typeface="微软雅黑" panose="020B0503020204020204" pitchFamily="34" charset="-122"/>
                </a:rPr>
                <a:t>数据共享</a:t>
              </a:r>
              <a:endParaRPr lang="en-US" altLang="zh-CN" sz="1051" b="1" kern="0" dirty="0">
                <a:solidFill>
                  <a:prstClr val="white"/>
                </a:solidFill>
                <a:latin typeface="微软雅黑" panose="020B0503020204020204" pitchFamily="34" charset="-122"/>
                <a:ea typeface="微软雅黑" panose="020B0503020204020204" pitchFamily="34" charset="-122"/>
              </a:endParaRPr>
            </a:p>
          </p:txBody>
        </p:sp>
        <p:sp>
          <p:nvSpPr>
            <p:cNvPr id="173" name="右箭头 172"/>
            <p:cNvSpPr/>
            <p:nvPr/>
          </p:nvSpPr>
          <p:spPr>
            <a:xfrm rot="5400000">
              <a:off x="7626758" y="1594886"/>
              <a:ext cx="330171" cy="186245"/>
            </a:xfrm>
            <a:prstGeom prst="rightArrow">
              <a:avLst/>
            </a:prstGeom>
            <a:solidFill>
              <a:schemeClr val="bg1">
                <a:lumMod val="95000"/>
              </a:schemeClr>
            </a:solidFill>
            <a:ln w="9525">
              <a:no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137132" tIns="68567" rIns="137132" bIns="68567" numCol="1" rtlCol="0" anchor="ctr" anchorCtr="1" compatLnSpc="1"/>
            <a:lstStyle/>
            <a:p>
              <a:pPr algn="ctr" defTabSz="1828168">
                <a:lnSpc>
                  <a:spcPct val="90000"/>
                </a:lnSpc>
                <a:buClr>
                  <a:srgbClr val="CC9900"/>
                </a:buClr>
              </a:pPr>
              <a:endParaRPr lang="zh-CN" altLang="en-US" sz="1200" b="1">
                <a:solidFill>
                  <a:prstClr val="white"/>
                </a:solidFill>
                <a:latin typeface="微软雅黑" panose="020B0503020204020204" pitchFamily="34" charset="-122"/>
                <a:ea typeface="微软雅黑" panose="020B0503020204020204" pitchFamily="34" charset="-122"/>
              </a:endParaRPr>
            </a:p>
          </p:txBody>
        </p:sp>
        <p:sp>
          <p:nvSpPr>
            <p:cNvPr id="174" name="矩形 173"/>
            <p:cNvSpPr/>
            <p:nvPr/>
          </p:nvSpPr>
          <p:spPr>
            <a:xfrm>
              <a:off x="7781144" y="1623889"/>
              <a:ext cx="704532" cy="184666"/>
            </a:xfrm>
            <a:prstGeom prst="rect">
              <a:avLst/>
            </a:prstGeom>
            <a:noFill/>
          </p:spPr>
          <p:txBody>
            <a:bodyPr wrap="square">
              <a:spAutoFit/>
            </a:bodyPr>
            <a:lstStyle/>
            <a:p>
              <a:pPr algn="ctr" defTabSz="1219110">
                <a:defRPr/>
              </a:pPr>
              <a:r>
                <a:rPr lang="zh-CN" altLang="en-US" sz="1000" kern="0" dirty="0">
                  <a:solidFill>
                    <a:prstClr val="white"/>
                  </a:solidFill>
                  <a:latin typeface="微软雅黑" panose="020B0503020204020204" pitchFamily="34" charset="-122"/>
                  <a:ea typeface="微软雅黑" panose="020B0503020204020204" pitchFamily="34" charset="-122"/>
                </a:rPr>
                <a:t>标准接口</a:t>
              </a:r>
            </a:p>
          </p:txBody>
        </p:sp>
        <p:sp>
          <p:nvSpPr>
            <p:cNvPr id="175" name="矩形 174"/>
            <p:cNvSpPr/>
            <p:nvPr/>
          </p:nvSpPr>
          <p:spPr>
            <a:xfrm>
              <a:off x="281624" y="819688"/>
              <a:ext cx="658813" cy="1193607"/>
            </a:xfrm>
            <a:prstGeom prst="rect">
              <a:avLst/>
            </a:prstGeom>
            <a:noFill/>
            <a:ln w="12700">
              <a:solidFill>
                <a:srgbClr val="FFFFFF"/>
              </a:solidFill>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zh-CN" altLang="en-US" sz="1067" b="1" kern="0" dirty="0">
                  <a:solidFill>
                    <a:prstClr val="white"/>
                  </a:solidFill>
                  <a:latin typeface="微软雅黑" panose="020B0503020204020204" pitchFamily="34" charset="-122"/>
                  <a:ea typeface="微软雅黑" panose="020B0503020204020204" pitchFamily="34" charset="-122"/>
                </a:rPr>
                <a:t>大数据层</a:t>
              </a:r>
              <a:endParaRPr lang="en-US" altLang="zh-CN" sz="1067" b="1" kern="0" dirty="0">
                <a:solidFill>
                  <a:prstClr val="white"/>
                </a:solidFill>
                <a:latin typeface="微软雅黑" panose="020B0503020204020204" pitchFamily="34" charset="-122"/>
                <a:ea typeface="微软雅黑" panose="020B0503020204020204" pitchFamily="34" charset="-122"/>
              </a:endParaRPr>
            </a:p>
          </p:txBody>
        </p:sp>
      </p:grpSp>
      <p:grpSp>
        <p:nvGrpSpPr>
          <p:cNvPr id="176" name="组合 175"/>
          <p:cNvGrpSpPr/>
          <p:nvPr/>
        </p:nvGrpSpPr>
        <p:grpSpPr>
          <a:xfrm>
            <a:off x="402237" y="1275849"/>
            <a:ext cx="10909715" cy="515587"/>
            <a:chOff x="286723" y="278069"/>
            <a:chExt cx="8182286" cy="386690"/>
          </a:xfrm>
        </p:grpSpPr>
        <p:sp>
          <p:nvSpPr>
            <p:cNvPr id="177" name="矩形 176"/>
            <p:cNvSpPr/>
            <p:nvPr/>
          </p:nvSpPr>
          <p:spPr>
            <a:xfrm>
              <a:off x="1040044" y="299722"/>
              <a:ext cx="1353411" cy="220283"/>
            </a:xfrm>
            <a:prstGeom prst="rect">
              <a:avLst/>
            </a:prstGeom>
            <a:noFill/>
            <a:ln w="9525">
              <a:solidFill>
                <a:schemeClr val="bg1"/>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1051" kern="0" dirty="0">
                  <a:solidFill>
                    <a:prstClr val="white"/>
                  </a:solidFill>
                  <a:latin typeface="微软雅黑" panose="020B0503020204020204" pitchFamily="34" charset="-122"/>
                  <a:ea typeface="微软雅黑" panose="020B0503020204020204" pitchFamily="34" charset="-122"/>
                </a:rPr>
                <a:t>教学质量评估</a:t>
              </a:r>
            </a:p>
          </p:txBody>
        </p:sp>
        <p:sp>
          <p:nvSpPr>
            <p:cNvPr id="178" name="矩形 177"/>
            <p:cNvSpPr/>
            <p:nvPr/>
          </p:nvSpPr>
          <p:spPr>
            <a:xfrm>
              <a:off x="286723" y="278069"/>
              <a:ext cx="658813" cy="386690"/>
            </a:xfrm>
            <a:prstGeom prst="rect">
              <a:avLst/>
            </a:prstGeom>
            <a:noFill/>
            <a:ln w="12700">
              <a:solidFill>
                <a:srgbClr val="FFFFFF"/>
              </a:solidFill>
            </a:ln>
          </p:spPr>
          <p:style>
            <a:lnRef idx="2">
              <a:schemeClr val="dk1"/>
            </a:lnRef>
            <a:fillRef idx="1">
              <a:schemeClr val="lt1"/>
            </a:fillRef>
            <a:effectRef idx="0">
              <a:schemeClr val="dk1"/>
            </a:effectRef>
            <a:fontRef idx="minor">
              <a:schemeClr val="dk1"/>
            </a:fontRef>
          </p:style>
          <p:txBody>
            <a:bodyPr anchor="ctr"/>
            <a:lstStyle/>
            <a:p>
              <a:pPr algn="ctr" defTabSz="1219110">
                <a:lnSpc>
                  <a:spcPct val="90000"/>
                </a:lnSpc>
                <a:buClr>
                  <a:srgbClr val="CC9900"/>
                </a:buClr>
              </a:pPr>
              <a:r>
                <a:rPr lang="zh-CN" altLang="en-US" sz="1067" b="1" kern="0" dirty="0">
                  <a:solidFill>
                    <a:prstClr val="white"/>
                  </a:solidFill>
                  <a:latin typeface="微软雅黑" panose="020B0503020204020204" pitchFamily="34" charset="-122"/>
                  <a:ea typeface="微软雅黑" panose="020B0503020204020204" pitchFamily="34" charset="-122"/>
                </a:rPr>
                <a:t>大数据应用</a:t>
              </a:r>
              <a:endParaRPr lang="en-US" altLang="zh-CN" sz="1067" b="1" kern="0" dirty="0">
                <a:solidFill>
                  <a:prstClr val="white"/>
                </a:solidFill>
                <a:latin typeface="微软雅黑" panose="020B0503020204020204" pitchFamily="34" charset="-122"/>
                <a:ea typeface="微软雅黑" panose="020B0503020204020204" pitchFamily="34" charset="-122"/>
              </a:endParaRPr>
            </a:p>
          </p:txBody>
        </p:sp>
        <p:sp>
          <p:nvSpPr>
            <p:cNvPr id="179" name="矩形 178"/>
            <p:cNvSpPr/>
            <p:nvPr/>
          </p:nvSpPr>
          <p:spPr>
            <a:xfrm>
              <a:off x="4077822" y="293328"/>
              <a:ext cx="1353411" cy="220283"/>
            </a:xfrm>
            <a:prstGeom prst="rect">
              <a:avLst/>
            </a:prstGeom>
            <a:noFill/>
            <a:ln w="9525">
              <a:solidFill>
                <a:schemeClr val="bg1"/>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1051" kern="0" dirty="0">
                  <a:solidFill>
                    <a:prstClr val="white"/>
                  </a:solidFill>
                  <a:latin typeface="微软雅黑" panose="020B0503020204020204" pitchFamily="34" charset="-122"/>
                  <a:ea typeface="微软雅黑" panose="020B0503020204020204" pitchFamily="34" charset="-122"/>
                </a:rPr>
                <a:t>精准扶贫</a:t>
              </a:r>
            </a:p>
          </p:txBody>
        </p:sp>
        <p:sp>
          <p:nvSpPr>
            <p:cNvPr id="180" name="矩形 179"/>
            <p:cNvSpPr/>
            <p:nvPr/>
          </p:nvSpPr>
          <p:spPr>
            <a:xfrm>
              <a:off x="2558933" y="296255"/>
              <a:ext cx="1353411" cy="220283"/>
            </a:xfrm>
            <a:prstGeom prst="rect">
              <a:avLst/>
            </a:prstGeom>
            <a:noFill/>
            <a:ln w="9525">
              <a:solidFill>
                <a:schemeClr val="bg1"/>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1051" kern="0" dirty="0">
                  <a:solidFill>
                    <a:prstClr val="white"/>
                  </a:solidFill>
                  <a:latin typeface="微软雅黑" panose="020B0503020204020204" pitchFamily="34" charset="-122"/>
                  <a:ea typeface="微软雅黑" panose="020B0503020204020204" pitchFamily="34" charset="-122"/>
                </a:rPr>
                <a:t>学生画像</a:t>
              </a:r>
            </a:p>
          </p:txBody>
        </p:sp>
        <p:sp>
          <p:nvSpPr>
            <p:cNvPr id="181" name="矩形 180"/>
            <p:cNvSpPr/>
            <p:nvPr/>
          </p:nvSpPr>
          <p:spPr>
            <a:xfrm>
              <a:off x="5596711" y="295546"/>
              <a:ext cx="1353411" cy="220283"/>
            </a:xfrm>
            <a:prstGeom prst="rect">
              <a:avLst/>
            </a:prstGeom>
            <a:noFill/>
            <a:ln w="9525">
              <a:solidFill>
                <a:schemeClr val="bg1"/>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1051" kern="0" dirty="0">
                  <a:solidFill>
                    <a:prstClr val="white"/>
                  </a:solidFill>
                  <a:latin typeface="微软雅黑" panose="020B0503020204020204" pitchFamily="34" charset="-122"/>
                  <a:ea typeface="微软雅黑" panose="020B0503020204020204" pitchFamily="34" charset="-122"/>
                </a:rPr>
                <a:t>自杀倾向评估</a:t>
              </a:r>
            </a:p>
          </p:txBody>
        </p:sp>
        <p:sp>
          <p:nvSpPr>
            <p:cNvPr id="182" name="矩形 181"/>
            <p:cNvSpPr/>
            <p:nvPr/>
          </p:nvSpPr>
          <p:spPr>
            <a:xfrm>
              <a:off x="7115598" y="297921"/>
              <a:ext cx="1353411" cy="220283"/>
            </a:xfrm>
            <a:prstGeom prst="rect">
              <a:avLst/>
            </a:prstGeom>
            <a:noFill/>
            <a:ln w="9525">
              <a:solidFill>
                <a:schemeClr val="bg1"/>
              </a:solidFill>
              <a:prstDash val="dash"/>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en-US" altLang="zh-CN" sz="1051" kern="0" dirty="0">
                  <a:solidFill>
                    <a:prstClr val="white"/>
                  </a:solidFill>
                  <a:latin typeface="微软雅黑" panose="020B0503020204020204" pitchFamily="34" charset="-122"/>
                  <a:ea typeface="微软雅黑" panose="020B0503020204020204" pitchFamily="34" charset="-122"/>
                </a:rPr>
                <a:t>......</a:t>
              </a:r>
              <a:endParaRPr lang="zh-CN" altLang="en-US" sz="1051" kern="0" dirty="0">
                <a:solidFill>
                  <a:prstClr val="white"/>
                </a:solidFill>
                <a:latin typeface="微软雅黑" panose="020B0503020204020204" pitchFamily="34" charset="-122"/>
                <a:ea typeface="微软雅黑" panose="020B0503020204020204" pitchFamily="34" charset="-122"/>
              </a:endParaRPr>
            </a:p>
          </p:txBody>
        </p:sp>
      </p:grpSp>
      <p:sp>
        <p:nvSpPr>
          <p:cNvPr id="183" name="文本框 182"/>
          <p:cNvSpPr txBox="1"/>
          <p:nvPr/>
        </p:nvSpPr>
        <p:spPr>
          <a:xfrm>
            <a:off x="1423071" y="4179725"/>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人脸出入口</a:t>
            </a:r>
          </a:p>
        </p:txBody>
      </p:sp>
      <p:sp>
        <p:nvSpPr>
          <p:cNvPr id="184" name="文本框 183"/>
          <p:cNvSpPr txBox="1"/>
          <p:nvPr/>
        </p:nvSpPr>
        <p:spPr>
          <a:xfrm>
            <a:off x="1631679" y="4179467"/>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车辆出入口</a:t>
            </a:r>
          </a:p>
        </p:txBody>
      </p:sp>
      <p:sp>
        <p:nvSpPr>
          <p:cNvPr id="185" name="文本框 184"/>
          <p:cNvSpPr txBox="1"/>
          <p:nvPr/>
        </p:nvSpPr>
        <p:spPr>
          <a:xfrm>
            <a:off x="1835985" y="4179467"/>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周界防范</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186" name="文本框 185"/>
          <p:cNvSpPr txBox="1"/>
          <p:nvPr/>
        </p:nvSpPr>
        <p:spPr>
          <a:xfrm>
            <a:off x="2037552" y="4179467"/>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应急指挥</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187" name="文本框 186"/>
          <p:cNvSpPr txBox="1"/>
          <p:nvPr/>
        </p:nvSpPr>
        <p:spPr>
          <a:xfrm>
            <a:off x="2240752" y="417676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巡逻巡更</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188" name="文本框 187"/>
          <p:cNvSpPr txBox="1"/>
          <p:nvPr/>
        </p:nvSpPr>
        <p:spPr>
          <a:xfrm>
            <a:off x="2443952" y="417676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门禁管理</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189" name="文本框 188"/>
          <p:cNvSpPr txBox="1"/>
          <p:nvPr/>
        </p:nvSpPr>
        <p:spPr>
          <a:xfrm>
            <a:off x="2651085" y="417676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访客管理</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190" name="文本框 189"/>
          <p:cNvSpPr txBox="1"/>
          <p:nvPr/>
        </p:nvSpPr>
        <p:spPr>
          <a:xfrm>
            <a:off x="2857877" y="417676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人脸布控</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191" name="文本框 190"/>
          <p:cNvSpPr txBox="1"/>
          <p:nvPr/>
        </p:nvSpPr>
        <p:spPr>
          <a:xfrm>
            <a:off x="3061077" y="417676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一键报警</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192" name="矩形 191"/>
          <p:cNvSpPr/>
          <p:nvPr/>
        </p:nvSpPr>
        <p:spPr>
          <a:xfrm>
            <a:off x="3672067" y="3940235"/>
            <a:ext cx="604203" cy="213303"/>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800" kern="0" dirty="0">
                <a:solidFill>
                  <a:prstClr val="white"/>
                </a:solidFill>
                <a:latin typeface="微软雅黑" panose="020B0503020204020204" pitchFamily="34" charset="-122"/>
                <a:ea typeface="微软雅黑" panose="020B0503020204020204" pitchFamily="34" charset="-122"/>
              </a:rPr>
              <a:t>人脸库</a:t>
            </a:r>
          </a:p>
        </p:txBody>
      </p:sp>
      <p:sp>
        <p:nvSpPr>
          <p:cNvPr id="193" name="矩形 192"/>
          <p:cNvSpPr/>
          <p:nvPr/>
        </p:nvSpPr>
        <p:spPr>
          <a:xfrm>
            <a:off x="4300020" y="3941119"/>
            <a:ext cx="594469" cy="213303"/>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800" kern="0" dirty="0">
                <a:solidFill>
                  <a:prstClr val="white"/>
                </a:solidFill>
                <a:latin typeface="微软雅黑" panose="020B0503020204020204" pitchFamily="34" charset="-122"/>
                <a:ea typeface="微软雅黑" panose="020B0503020204020204" pitchFamily="34" charset="-122"/>
              </a:rPr>
              <a:t>学籍库</a:t>
            </a:r>
          </a:p>
        </p:txBody>
      </p:sp>
      <p:sp>
        <p:nvSpPr>
          <p:cNvPr id="194" name="矩形 193"/>
          <p:cNvSpPr/>
          <p:nvPr/>
        </p:nvSpPr>
        <p:spPr>
          <a:xfrm>
            <a:off x="4916431" y="3941335"/>
            <a:ext cx="527559" cy="213303"/>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en-US" altLang="zh-CN" sz="800" kern="0" dirty="0">
                <a:solidFill>
                  <a:prstClr val="white"/>
                </a:solidFill>
                <a:latin typeface="微软雅黑" panose="020B0503020204020204" pitchFamily="34" charset="-122"/>
                <a:ea typeface="微软雅黑" panose="020B0503020204020204" pitchFamily="34" charset="-122"/>
              </a:rPr>
              <a:t>……</a:t>
            </a:r>
            <a:endParaRPr lang="zh-CN" altLang="en-US" sz="800" kern="0" dirty="0">
              <a:solidFill>
                <a:prstClr val="white"/>
              </a:solidFill>
              <a:latin typeface="微软雅黑" panose="020B0503020204020204" pitchFamily="34" charset="-122"/>
              <a:ea typeface="微软雅黑" panose="020B0503020204020204" pitchFamily="34" charset="-122"/>
            </a:endParaRPr>
          </a:p>
        </p:txBody>
      </p:sp>
      <p:sp>
        <p:nvSpPr>
          <p:cNvPr id="195" name="文本框 194"/>
          <p:cNvSpPr txBox="1"/>
          <p:nvPr/>
        </p:nvSpPr>
        <p:spPr>
          <a:xfrm>
            <a:off x="3673159" y="417676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宿舍管控</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196" name="文本框 195"/>
          <p:cNvSpPr txBox="1"/>
          <p:nvPr/>
        </p:nvSpPr>
        <p:spPr>
          <a:xfrm>
            <a:off x="3866465" y="417676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透明厨房</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197" name="文本框 196"/>
          <p:cNvSpPr txBox="1"/>
          <p:nvPr/>
        </p:nvSpPr>
        <p:spPr>
          <a:xfrm>
            <a:off x="4066187" y="417676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智慧消防</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198" name="文本框 197"/>
          <p:cNvSpPr txBox="1"/>
          <p:nvPr/>
        </p:nvSpPr>
        <p:spPr>
          <a:xfrm>
            <a:off x="4264813" y="417676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师生考勤</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199" name="文本框 198"/>
          <p:cNvSpPr txBox="1"/>
          <p:nvPr/>
        </p:nvSpPr>
        <p:spPr>
          <a:xfrm>
            <a:off x="4464377" y="417676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一卡通</a:t>
            </a:r>
            <a:endParaRPr lang="en-US" altLang="zh-CN" sz="800" dirty="0">
              <a:solidFill>
                <a:prstClr val="white"/>
              </a:solidFill>
              <a:latin typeface="Calibri" panose="020F0502020204030204"/>
              <a:ea typeface="等线" panose="02010600030101010101" pitchFamily="2" charset="-122"/>
            </a:endParaRPr>
          </a:p>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00" name="文本框 199"/>
          <p:cNvSpPr txBox="1"/>
          <p:nvPr/>
        </p:nvSpPr>
        <p:spPr>
          <a:xfrm>
            <a:off x="4662624" y="417676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资产管理</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01" name="文本框 200"/>
          <p:cNvSpPr txBox="1"/>
          <p:nvPr/>
        </p:nvSpPr>
        <p:spPr>
          <a:xfrm>
            <a:off x="4860124" y="417676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智能门锁</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02" name="文本框 201"/>
          <p:cNvSpPr txBox="1"/>
          <p:nvPr/>
        </p:nvSpPr>
        <p:spPr>
          <a:xfrm>
            <a:off x="5057624" y="4176761"/>
            <a:ext cx="178779" cy="707886"/>
          </a:xfrm>
          <a:prstGeom prst="rect">
            <a:avLst/>
          </a:prstGeom>
          <a:noFill/>
          <a:ln w="6350">
            <a:solidFill>
              <a:srgbClr val="FFFFFF"/>
            </a:solidFill>
            <a:prstDash val="sysDot"/>
          </a:ln>
        </p:spPr>
        <p:txBody>
          <a:bodyPr wrap="square" rtlCol="0">
            <a:spAutoFit/>
          </a:bodyPr>
          <a:lstStyle/>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r>
              <a:rPr lang="en-US" altLang="zh-CN" sz="800" dirty="0">
                <a:solidFill>
                  <a:prstClr val="white"/>
                </a:solidFill>
                <a:latin typeface="Calibri" panose="020F0502020204030204"/>
                <a:ea typeface="等线" panose="02010600030101010101" pitchFamily="2" charset="-122"/>
              </a:rPr>
              <a:t>…</a:t>
            </a:r>
          </a:p>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03" name="文本框 202"/>
          <p:cNvSpPr txBox="1"/>
          <p:nvPr/>
        </p:nvSpPr>
        <p:spPr>
          <a:xfrm>
            <a:off x="3263187" y="4176761"/>
            <a:ext cx="178779" cy="707886"/>
          </a:xfrm>
          <a:prstGeom prst="rect">
            <a:avLst/>
          </a:prstGeom>
          <a:noFill/>
          <a:ln w="6350">
            <a:solidFill>
              <a:srgbClr val="FFFFFF"/>
            </a:solidFill>
            <a:prstDash val="sysDot"/>
          </a:ln>
        </p:spPr>
        <p:txBody>
          <a:bodyPr wrap="square" rtlCol="0">
            <a:spAutoFit/>
          </a:bodyPr>
          <a:lstStyle/>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r>
              <a:rPr lang="en-US" altLang="zh-CN" sz="800" dirty="0">
                <a:solidFill>
                  <a:prstClr val="white"/>
                </a:solidFill>
                <a:latin typeface="Calibri" panose="020F0502020204030204"/>
                <a:ea typeface="等线" panose="02010600030101010101" pitchFamily="2" charset="-122"/>
              </a:rPr>
              <a:t>…</a:t>
            </a:r>
          </a:p>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grpSp>
        <p:nvGrpSpPr>
          <p:cNvPr id="204" name="组合 203"/>
          <p:cNvGrpSpPr/>
          <p:nvPr/>
        </p:nvGrpSpPr>
        <p:grpSpPr>
          <a:xfrm>
            <a:off x="5704545" y="3953209"/>
            <a:ext cx="1382353" cy="214403"/>
            <a:chOff x="4263454" y="2457249"/>
            <a:chExt cx="696426" cy="160802"/>
          </a:xfrm>
        </p:grpSpPr>
        <p:sp>
          <p:nvSpPr>
            <p:cNvPr id="205" name="矩形 204"/>
            <p:cNvSpPr/>
            <p:nvPr/>
          </p:nvSpPr>
          <p:spPr>
            <a:xfrm>
              <a:off x="4263454" y="2457249"/>
              <a:ext cx="351049" cy="159977"/>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800" kern="0" dirty="0">
                  <a:solidFill>
                    <a:prstClr val="white"/>
                  </a:solidFill>
                  <a:latin typeface="微软雅黑" panose="020B0503020204020204" pitchFamily="34" charset="-122"/>
                  <a:ea typeface="微软雅黑" panose="020B0503020204020204" pitchFamily="34" charset="-122"/>
                </a:rPr>
                <a:t>课程表</a:t>
              </a:r>
            </a:p>
          </p:txBody>
        </p:sp>
        <p:sp>
          <p:nvSpPr>
            <p:cNvPr id="206" name="矩形 205"/>
            <p:cNvSpPr/>
            <p:nvPr/>
          </p:nvSpPr>
          <p:spPr>
            <a:xfrm>
              <a:off x="4629595" y="2458074"/>
              <a:ext cx="330285" cy="159977"/>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en-US" altLang="zh-CN" sz="800" kern="0" dirty="0">
                  <a:solidFill>
                    <a:prstClr val="white"/>
                  </a:solidFill>
                  <a:latin typeface="微软雅黑" panose="020B0503020204020204" pitchFamily="34" charset="-122"/>
                  <a:ea typeface="微软雅黑" panose="020B0503020204020204" pitchFamily="34" charset="-122"/>
                </a:rPr>
                <a:t>……</a:t>
              </a:r>
              <a:endParaRPr lang="zh-CN" altLang="en-US" sz="800" kern="0" dirty="0">
                <a:solidFill>
                  <a:prstClr val="white"/>
                </a:solidFill>
                <a:latin typeface="微软雅黑" panose="020B0503020204020204" pitchFamily="34" charset="-122"/>
                <a:ea typeface="微软雅黑" panose="020B0503020204020204" pitchFamily="34" charset="-122"/>
              </a:endParaRPr>
            </a:p>
          </p:txBody>
        </p:sp>
      </p:grpSp>
      <p:sp>
        <p:nvSpPr>
          <p:cNvPr id="207" name="文本框 206"/>
          <p:cNvSpPr txBox="1"/>
          <p:nvPr/>
        </p:nvSpPr>
        <p:spPr>
          <a:xfrm>
            <a:off x="5711632" y="4188108"/>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教学录播</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08" name="文本框 207"/>
          <p:cNvSpPr txBox="1"/>
          <p:nvPr/>
        </p:nvSpPr>
        <p:spPr>
          <a:xfrm>
            <a:off x="5904939" y="4188108"/>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互动教学</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09" name="文本框 208"/>
          <p:cNvSpPr txBox="1"/>
          <p:nvPr/>
        </p:nvSpPr>
        <p:spPr>
          <a:xfrm>
            <a:off x="6104660" y="4188108"/>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电子班牌</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10" name="文本框 209"/>
          <p:cNvSpPr txBox="1"/>
          <p:nvPr/>
        </p:nvSpPr>
        <p:spPr>
          <a:xfrm>
            <a:off x="6303287" y="4188108"/>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触摸一体机</a:t>
            </a:r>
          </a:p>
        </p:txBody>
      </p:sp>
      <p:sp>
        <p:nvSpPr>
          <p:cNvPr id="211" name="文本框 210"/>
          <p:cNvSpPr txBox="1"/>
          <p:nvPr/>
        </p:nvSpPr>
        <p:spPr>
          <a:xfrm>
            <a:off x="7317840" y="4188108"/>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课堂点名</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12" name="文本框 211"/>
          <p:cNvSpPr txBox="1"/>
          <p:nvPr/>
        </p:nvSpPr>
        <p:spPr>
          <a:xfrm>
            <a:off x="6897268" y="4190408"/>
            <a:ext cx="178779" cy="707886"/>
          </a:xfrm>
          <a:prstGeom prst="rect">
            <a:avLst/>
          </a:prstGeom>
          <a:noFill/>
          <a:ln w="6350">
            <a:solidFill>
              <a:srgbClr val="FFFFFF"/>
            </a:solidFill>
            <a:prstDash val="sysDot"/>
          </a:ln>
        </p:spPr>
        <p:txBody>
          <a:bodyPr wrap="square" rtlCol="0">
            <a:spAutoFit/>
          </a:bodyPr>
          <a:lstStyle/>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r>
              <a:rPr lang="en-US" altLang="zh-CN" sz="800" dirty="0">
                <a:solidFill>
                  <a:prstClr val="white"/>
                </a:solidFill>
                <a:latin typeface="Calibri" panose="020F0502020204030204"/>
                <a:ea typeface="等线" panose="02010600030101010101" pitchFamily="2" charset="-122"/>
              </a:rPr>
              <a:t>…</a:t>
            </a:r>
          </a:p>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13" name="文本框 212"/>
          <p:cNvSpPr txBox="1"/>
          <p:nvPr/>
        </p:nvSpPr>
        <p:spPr>
          <a:xfrm>
            <a:off x="6500329" y="4188108"/>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智能照明</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14" name="文本框 213"/>
          <p:cNvSpPr txBox="1"/>
          <p:nvPr/>
        </p:nvSpPr>
        <p:spPr>
          <a:xfrm>
            <a:off x="6699851" y="4188108"/>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智能中控</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grpSp>
        <p:nvGrpSpPr>
          <p:cNvPr id="215" name="组合 214"/>
          <p:cNvGrpSpPr/>
          <p:nvPr/>
        </p:nvGrpSpPr>
        <p:grpSpPr>
          <a:xfrm>
            <a:off x="7319442" y="3960651"/>
            <a:ext cx="1774748" cy="214403"/>
            <a:chOff x="5474626" y="2462830"/>
            <a:chExt cx="1037739" cy="160802"/>
          </a:xfrm>
        </p:grpSpPr>
        <p:sp>
          <p:nvSpPr>
            <p:cNvPr id="216" name="矩形 215"/>
            <p:cNvSpPr/>
            <p:nvPr/>
          </p:nvSpPr>
          <p:spPr>
            <a:xfrm>
              <a:off x="5474626" y="2462830"/>
              <a:ext cx="351049" cy="159977"/>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800" kern="0" dirty="0">
                  <a:solidFill>
                    <a:prstClr val="white"/>
                  </a:solidFill>
                  <a:latin typeface="微软雅黑" panose="020B0503020204020204" pitchFamily="34" charset="-122"/>
                  <a:ea typeface="微软雅黑" panose="020B0503020204020204" pitchFamily="34" charset="-122"/>
                </a:rPr>
                <a:t>课程表</a:t>
              </a:r>
            </a:p>
          </p:txBody>
        </p:sp>
        <p:sp>
          <p:nvSpPr>
            <p:cNvPr id="217" name="矩形 216"/>
            <p:cNvSpPr/>
            <p:nvPr/>
          </p:nvSpPr>
          <p:spPr>
            <a:xfrm>
              <a:off x="5840767" y="2463655"/>
              <a:ext cx="330285" cy="159977"/>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800" kern="0" dirty="0">
                  <a:solidFill>
                    <a:prstClr val="white"/>
                  </a:solidFill>
                  <a:latin typeface="微软雅黑" panose="020B0503020204020204" pitchFamily="34" charset="-122"/>
                  <a:ea typeface="微软雅黑" panose="020B0503020204020204" pitchFamily="34" charset="-122"/>
                </a:rPr>
                <a:t>学籍库</a:t>
              </a:r>
            </a:p>
          </p:txBody>
        </p:sp>
        <p:sp>
          <p:nvSpPr>
            <p:cNvPr id="218" name="矩形 217"/>
            <p:cNvSpPr/>
            <p:nvPr/>
          </p:nvSpPr>
          <p:spPr>
            <a:xfrm>
              <a:off x="6194040" y="2463655"/>
              <a:ext cx="318325" cy="159977"/>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en-US" altLang="zh-CN" sz="800" kern="0" dirty="0">
                  <a:solidFill>
                    <a:prstClr val="white"/>
                  </a:solidFill>
                  <a:latin typeface="微软雅黑" panose="020B0503020204020204" pitchFamily="34" charset="-122"/>
                  <a:ea typeface="微软雅黑" panose="020B0503020204020204" pitchFamily="34" charset="-122"/>
                </a:rPr>
                <a:t>……</a:t>
              </a:r>
              <a:endParaRPr lang="zh-CN" altLang="en-US" sz="800" kern="0" dirty="0">
                <a:solidFill>
                  <a:prstClr val="white"/>
                </a:solidFill>
                <a:latin typeface="微软雅黑" panose="020B0503020204020204" pitchFamily="34" charset="-122"/>
                <a:ea typeface="微软雅黑" panose="020B0503020204020204" pitchFamily="34" charset="-122"/>
              </a:endParaRPr>
            </a:p>
          </p:txBody>
        </p:sp>
      </p:grpSp>
      <p:sp>
        <p:nvSpPr>
          <p:cNvPr id="219" name="文本框 218"/>
          <p:cNvSpPr txBox="1"/>
          <p:nvPr/>
        </p:nvSpPr>
        <p:spPr>
          <a:xfrm>
            <a:off x="7521040" y="4188108"/>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行为分析</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20" name="文本框 219"/>
          <p:cNvSpPr txBox="1"/>
          <p:nvPr/>
        </p:nvSpPr>
        <p:spPr>
          <a:xfrm>
            <a:off x="7718556" y="4188108"/>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教学质量</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21" name="文本框 220"/>
          <p:cNvSpPr txBox="1"/>
          <p:nvPr/>
        </p:nvSpPr>
        <p:spPr>
          <a:xfrm>
            <a:off x="7915973" y="4188108"/>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电子巡考</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22" name="文本框 221"/>
          <p:cNvSpPr txBox="1"/>
          <p:nvPr/>
        </p:nvSpPr>
        <p:spPr>
          <a:xfrm>
            <a:off x="8115495" y="4188108"/>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教学督导</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23" name="文本框 222"/>
          <p:cNvSpPr txBox="1"/>
          <p:nvPr/>
        </p:nvSpPr>
        <p:spPr>
          <a:xfrm>
            <a:off x="8317845" y="4188108"/>
            <a:ext cx="178779" cy="707886"/>
          </a:xfrm>
          <a:prstGeom prst="rect">
            <a:avLst/>
          </a:prstGeom>
          <a:noFill/>
          <a:ln w="6350">
            <a:solidFill>
              <a:srgbClr val="FFFFFF"/>
            </a:solidFill>
            <a:prstDash val="sysDot"/>
          </a:ln>
        </p:spPr>
        <p:txBody>
          <a:bodyPr wrap="square" rtlCol="0">
            <a:spAutoFit/>
          </a:bodyPr>
          <a:lstStyle/>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r>
              <a:rPr lang="en-US" altLang="zh-CN" sz="800" dirty="0">
                <a:solidFill>
                  <a:prstClr val="white"/>
                </a:solidFill>
                <a:latin typeface="Calibri" panose="020F0502020204030204"/>
                <a:ea typeface="等线" panose="02010600030101010101" pitchFamily="2" charset="-122"/>
              </a:rPr>
              <a:t>…</a:t>
            </a:r>
          </a:p>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grpSp>
        <p:nvGrpSpPr>
          <p:cNvPr id="224" name="组合 223"/>
          <p:cNvGrpSpPr/>
          <p:nvPr/>
        </p:nvGrpSpPr>
        <p:grpSpPr>
          <a:xfrm>
            <a:off x="9349531" y="3960651"/>
            <a:ext cx="1748356" cy="214403"/>
            <a:chOff x="6997194" y="2462830"/>
            <a:chExt cx="1295186" cy="160802"/>
          </a:xfrm>
        </p:grpSpPr>
        <p:grpSp>
          <p:nvGrpSpPr>
            <p:cNvPr id="225" name="组合 224"/>
            <p:cNvGrpSpPr/>
            <p:nvPr/>
          </p:nvGrpSpPr>
          <p:grpSpPr>
            <a:xfrm>
              <a:off x="6997194" y="2462830"/>
              <a:ext cx="863702" cy="160802"/>
              <a:chOff x="6997194" y="2462830"/>
              <a:chExt cx="899783" cy="160802"/>
            </a:xfrm>
          </p:grpSpPr>
          <p:sp>
            <p:nvSpPr>
              <p:cNvPr id="227" name="矩形 226"/>
              <p:cNvSpPr/>
              <p:nvPr/>
            </p:nvSpPr>
            <p:spPr>
              <a:xfrm>
                <a:off x="6997194" y="2462830"/>
                <a:ext cx="450275" cy="159977"/>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800" kern="0" dirty="0">
                    <a:solidFill>
                      <a:prstClr val="white"/>
                    </a:solidFill>
                    <a:latin typeface="微软雅黑" panose="020B0503020204020204" pitchFamily="34" charset="-122"/>
                    <a:ea typeface="微软雅黑" panose="020B0503020204020204" pitchFamily="34" charset="-122"/>
                  </a:rPr>
                  <a:t>人脸库</a:t>
                </a:r>
              </a:p>
            </p:txBody>
          </p:sp>
          <p:sp>
            <p:nvSpPr>
              <p:cNvPr id="228" name="矩形 227"/>
              <p:cNvSpPr/>
              <p:nvPr/>
            </p:nvSpPr>
            <p:spPr>
              <a:xfrm>
                <a:off x="7473335" y="2463655"/>
                <a:ext cx="423642" cy="159977"/>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zh-CN" altLang="en-US" sz="800" kern="0" dirty="0">
                    <a:solidFill>
                      <a:prstClr val="white"/>
                    </a:solidFill>
                    <a:latin typeface="微软雅黑" panose="020B0503020204020204" pitchFamily="34" charset="-122"/>
                    <a:ea typeface="微软雅黑" panose="020B0503020204020204" pitchFamily="34" charset="-122"/>
                  </a:rPr>
                  <a:t>学籍库</a:t>
                </a:r>
              </a:p>
            </p:txBody>
          </p:sp>
        </p:grpSp>
        <p:sp>
          <p:nvSpPr>
            <p:cNvPr id="226" name="矩形 225"/>
            <p:cNvSpPr/>
            <p:nvPr/>
          </p:nvSpPr>
          <p:spPr>
            <a:xfrm>
              <a:off x="7885726" y="2463655"/>
              <a:ext cx="406654" cy="159977"/>
            </a:xfrm>
            <a:prstGeom prst="rect">
              <a:avLst/>
            </a:prstGeom>
            <a:noFill/>
            <a:ln w="9525">
              <a:solidFill>
                <a:srgbClr val="FFFFFF"/>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91403" tIns="45703" rIns="91403" bIns="45703" numCol="1" rtlCol="0" anchor="ctr" anchorCtr="1" compatLnSpc="1"/>
            <a:lstStyle/>
            <a:p>
              <a:pPr algn="ctr" defTabSz="1219110">
                <a:lnSpc>
                  <a:spcPct val="90000"/>
                </a:lnSpc>
                <a:buClr>
                  <a:srgbClr val="CC9900"/>
                </a:buClr>
              </a:pPr>
              <a:r>
                <a:rPr lang="en-US" altLang="zh-CN" sz="800" kern="0" dirty="0">
                  <a:solidFill>
                    <a:prstClr val="white"/>
                  </a:solidFill>
                  <a:latin typeface="微软雅黑" panose="020B0503020204020204" pitchFamily="34" charset="-122"/>
                  <a:ea typeface="微软雅黑" panose="020B0503020204020204" pitchFamily="34" charset="-122"/>
                </a:rPr>
                <a:t>……</a:t>
              </a:r>
              <a:endParaRPr lang="zh-CN" altLang="en-US" sz="800" kern="0" dirty="0">
                <a:solidFill>
                  <a:prstClr val="white"/>
                </a:solidFill>
                <a:latin typeface="微软雅黑" panose="020B0503020204020204" pitchFamily="34" charset="-122"/>
                <a:ea typeface="微软雅黑" panose="020B0503020204020204" pitchFamily="34" charset="-122"/>
              </a:endParaRPr>
            </a:p>
          </p:txBody>
        </p:sp>
      </p:grpSp>
      <p:sp>
        <p:nvSpPr>
          <p:cNvPr id="229" name="文本框 228"/>
          <p:cNvSpPr txBox="1"/>
          <p:nvPr/>
        </p:nvSpPr>
        <p:spPr>
          <a:xfrm>
            <a:off x="9349531" y="420168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迎新服务</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30" name="文本框 229"/>
          <p:cNvSpPr txBox="1"/>
          <p:nvPr/>
        </p:nvSpPr>
        <p:spPr>
          <a:xfrm>
            <a:off x="9552731" y="420168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人脸借书</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31" name="文本框 230"/>
          <p:cNvSpPr txBox="1"/>
          <p:nvPr/>
        </p:nvSpPr>
        <p:spPr>
          <a:xfrm>
            <a:off x="9752479" y="420168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自习室预约</a:t>
            </a:r>
          </a:p>
        </p:txBody>
      </p:sp>
      <p:sp>
        <p:nvSpPr>
          <p:cNvPr id="232" name="文本框 231"/>
          <p:cNvSpPr txBox="1"/>
          <p:nvPr/>
        </p:nvSpPr>
        <p:spPr>
          <a:xfrm>
            <a:off x="9951369" y="420168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会议签到</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
        <p:nvSpPr>
          <p:cNvPr id="233" name="文本框 232"/>
          <p:cNvSpPr txBox="1"/>
          <p:nvPr/>
        </p:nvSpPr>
        <p:spPr>
          <a:xfrm>
            <a:off x="10154569" y="4201681"/>
            <a:ext cx="178779" cy="707886"/>
          </a:xfrm>
          <a:prstGeom prst="rect">
            <a:avLst/>
          </a:prstGeom>
          <a:noFill/>
          <a:ln w="6350">
            <a:solidFill>
              <a:srgbClr val="FFFFFF"/>
            </a:solidFill>
            <a:prstDash val="sysDot"/>
          </a:ln>
        </p:spPr>
        <p:txBody>
          <a:bodyPr wrap="square" rtlCol="0">
            <a:spAutoFit/>
          </a:bodyPr>
          <a:lstStyle/>
          <a:p>
            <a:pPr algn="ctr" defTabSz="1219110"/>
            <a:r>
              <a:rPr lang="zh-CN" altLang="en-US" sz="800" dirty="0">
                <a:solidFill>
                  <a:prstClr val="white"/>
                </a:solidFill>
                <a:latin typeface="Calibri" panose="020F0502020204030204"/>
                <a:ea typeface="等线" panose="02010600030101010101" pitchFamily="2" charset="-122"/>
              </a:rPr>
              <a:t>人员密度</a:t>
            </a:r>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grpSp>
        <p:nvGrpSpPr>
          <p:cNvPr id="234" name="组合 233"/>
          <p:cNvGrpSpPr/>
          <p:nvPr/>
        </p:nvGrpSpPr>
        <p:grpSpPr>
          <a:xfrm>
            <a:off x="4244967" y="1617714"/>
            <a:ext cx="4219948" cy="212357"/>
            <a:chOff x="3168770" y="581825"/>
            <a:chExt cx="3164961" cy="283070"/>
          </a:xfrm>
        </p:grpSpPr>
        <p:sp>
          <p:nvSpPr>
            <p:cNvPr id="235" name="右箭头 234"/>
            <p:cNvSpPr/>
            <p:nvPr/>
          </p:nvSpPr>
          <p:spPr>
            <a:xfrm rot="16200000">
              <a:off x="3122876" y="627719"/>
              <a:ext cx="276747" cy="184960"/>
            </a:xfrm>
            <a:prstGeom prst="rightArrow">
              <a:avLst/>
            </a:prstGeom>
            <a:solidFill>
              <a:schemeClr val="bg1">
                <a:lumMod val="95000"/>
              </a:schemeClr>
            </a:solidFill>
            <a:ln w="9525">
              <a:no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137132" tIns="68567" rIns="137132" bIns="68567" numCol="1" rtlCol="0" anchor="ctr" anchorCtr="1" compatLnSpc="1"/>
            <a:lstStyle/>
            <a:p>
              <a:pPr algn="ctr" defTabSz="1828168">
                <a:lnSpc>
                  <a:spcPct val="90000"/>
                </a:lnSpc>
                <a:buClr>
                  <a:srgbClr val="CC9900"/>
                </a:buClr>
              </a:pPr>
              <a:endParaRPr lang="zh-CN" altLang="en-US" sz="1200" b="1">
                <a:solidFill>
                  <a:prstClr val="white"/>
                </a:solidFill>
                <a:latin typeface="微软雅黑" panose="020B0503020204020204" pitchFamily="34" charset="-122"/>
                <a:ea typeface="微软雅黑" panose="020B0503020204020204" pitchFamily="34" charset="-122"/>
              </a:endParaRPr>
            </a:p>
          </p:txBody>
        </p:sp>
        <p:sp>
          <p:nvSpPr>
            <p:cNvPr id="236" name="右箭头 235"/>
            <p:cNvSpPr/>
            <p:nvPr/>
          </p:nvSpPr>
          <p:spPr>
            <a:xfrm rot="16200000">
              <a:off x="4605950" y="631739"/>
              <a:ext cx="276747" cy="184960"/>
            </a:xfrm>
            <a:prstGeom prst="rightArrow">
              <a:avLst/>
            </a:prstGeom>
            <a:solidFill>
              <a:schemeClr val="bg1">
                <a:lumMod val="95000"/>
              </a:schemeClr>
            </a:solidFill>
            <a:ln w="9525">
              <a:no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137132" tIns="68567" rIns="137132" bIns="68567" numCol="1" rtlCol="0" anchor="ctr" anchorCtr="1" compatLnSpc="1"/>
            <a:lstStyle/>
            <a:p>
              <a:pPr algn="ctr" defTabSz="1828168">
                <a:lnSpc>
                  <a:spcPct val="90000"/>
                </a:lnSpc>
                <a:buClr>
                  <a:srgbClr val="CC9900"/>
                </a:buClr>
              </a:pPr>
              <a:endParaRPr lang="zh-CN" altLang="en-US" sz="1200" b="1">
                <a:solidFill>
                  <a:prstClr val="white"/>
                </a:solidFill>
                <a:latin typeface="微软雅黑" panose="020B0503020204020204" pitchFamily="34" charset="-122"/>
                <a:ea typeface="微软雅黑" panose="020B0503020204020204" pitchFamily="34" charset="-122"/>
              </a:endParaRPr>
            </a:p>
          </p:txBody>
        </p:sp>
        <p:sp>
          <p:nvSpPr>
            <p:cNvPr id="237" name="右箭头 236"/>
            <p:cNvSpPr/>
            <p:nvPr/>
          </p:nvSpPr>
          <p:spPr>
            <a:xfrm rot="16200000">
              <a:off x="6102877" y="634042"/>
              <a:ext cx="276747" cy="184960"/>
            </a:xfrm>
            <a:prstGeom prst="rightArrow">
              <a:avLst/>
            </a:prstGeom>
            <a:solidFill>
              <a:schemeClr val="bg1">
                <a:lumMod val="95000"/>
              </a:schemeClr>
            </a:solidFill>
            <a:ln w="9525">
              <a:no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none" lIns="137132" tIns="68567" rIns="137132" bIns="68567" numCol="1" rtlCol="0" anchor="ctr" anchorCtr="1" compatLnSpc="1"/>
            <a:lstStyle/>
            <a:p>
              <a:pPr algn="ctr" defTabSz="1828168">
                <a:lnSpc>
                  <a:spcPct val="90000"/>
                </a:lnSpc>
                <a:buClr>
                  <a:srgbClr val="CC9900"/>
                </a:buClr>
              </a:pPr>
              <a:endParaRPr lang="zh-CN" altLang="en-US" sz="1200" b="1">
                <a:solidFill>
                  <a:prstClr val="white"/>
                </a:solidFill>
                <a:latin typeface="微软雅黑" panose="020B0503020204020204" pitchFamily="34" charset="-122"/>
                <a:ea typeface="微软雅黑" panose="020B0503020204020204" pitchFamily="34" charset="-122"/>
              </a:endParaRPr>
            </a:p>
          </p:txBody>
        </p:sp>
      </p:grpSp>
      <p:sp>
        <p:nvSpPr>
          <p:cNvPr id="238" name="文本框 237"/>
          <p:cNvSpPr txBox="1"/>
          <p:nvPr/>
        </p:nvSpPr>
        <p:spPr>
          <a:xfrm>
            <a:off x="2980520" y="2774000"/>
            <a:ext cx="755493" cy="387927"/>
          </a:xfrm>
          <a:prstGeom prst="rect">
            <a:avLst/>
          </a:prstGeom>
          <a:noFill/>
          <a:ln w="6350">
            <a:solidFill>
              <a:srgbClr val="FFFFFF"/>
            </a:solidFill>
            <a:prstDash val="sysDot"/>
          </a:ln>
        </p:spPr>
        <p:txBody>
          <a:bodyPr wrap="square" rtlCol="0">
            <a:spAutoFit/>
          </a:bodyPr>
          <a:lstStyle>
            <a:defPPr>
              <a:defRPr lang="zh-CN"/>
            </a:defPPr>
            <a:lvl1pPr algn="ctr">
              <a:lnSpc>
                <a:spcPct val="90000"/>
              </a:lnSpc>
              <a:buClr>
                <a:srgbClr val="CC9900"/>
              </a:buClr>
              <a:defRPr sz="800" kern="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067" dirty="0">
                <a:solidFill>
                  <a:prstClr val="white"/>
                </a:solidFill>
              </a:rPr>
              <a:t>动环信息库</a:t>
            </a:r>
          </a:p>
        </p:txBody>
      </p:sp>
      <p:sp>
        <p:nvSpPr>
          <p:cNvPr id="239" name="文本框 238"/>
          <p:cNvSpPr txBox="1"/>
          <p:nvPr/>
        </p:nvSpPr>
        <p:spPr>
          <a:xfrm>
            <a:off x="3899654" y="2777805"/>
            <a:ext cx="755493" cy="387927"/>
          </a:xfrm>
          <a:prstGeom prst="rect">
            <a:avLst/>
          </a:prstGeom>
          <a:noFill/>
          <a:ln w="6350">
            <a:solidFill>
              <a:srgbClr val="FFFFFF"/>
            </a:solidFill>
            <a:prstDash val="sysDot"/>
          </a:ln>
        </p:spPr>
        <p:txBody>
          <a:bodyPr wrap="square" rtlCol="0">
            <a:spAutoFit/>
          </a:bodyPr>
          <a:lstStyle>
            <a:defPPr>
              <a:defRPr lang="zh-CN"/>
            </a:defPPr>
            <a:lvl1pPr algn="ctr">
              <a:lnSpc>
                <a:spcPct val="90000"/>
              </a:lnSpc>
              <a:buClr>
                <a:srgbClr val="CC9900"/>
              </a:buClr>
              <a:defRPr sz="800" kern="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067" dirty="0">
                <a:solidFill>
                  <a:prstClr val="white"/>
                </a:solidFill>
              </a:rPr>
              <a:t>课程数据库</a:t>
            </a:r>
          </a:p>
        </p:txBody>
      </p:sp>
      <p:sp>
        <p:nvSpPr>
          <p:cNvPr id="240" name="文本框 239"/>
          <p:cNvSpPr txBox="1"/>
          <p:nvPr/>
        </p:nvSpPr>
        <p:spPr>
          <a:xfrm>
            <a:off x="4818787" y="2777805"/>
            <a:ext cx="755493" cy="387927"/>
          </a:xfrm>
          <a:prstGeom prst="rect">
            <a:avLst/>
          </a:prstGeom>
          <a:noFill/>
          <a:ln w="6350">
            <a:solidFill>
              <a:srgbClr val="FFFFFF"/>
            </a:solidFill>
            <a:prstDash val="sysDot"/>
          </a:ln>
        </p:spPr>
        <p:txBody>
          <a:bodyPr wrap="square" rtlCol="0">
            <a:spAutoFit/>
          </a:bodyPr>
          <a:lstStyle>
            <a:defPPr>
              <a:defRPr lang="zh-CN"/>
            </a:defPPr>
            <a:lvl1pPr algn="ctr">
              <a:lnSpc>
                <a:spcPct val="90000"/>
              </a:lnSpc>
              <a:buClr>
                <a:srgbClr val="CC9900"/>
              </a:buClr>
              <a:defRPr sz="800" kern="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067" dirty="0">
                <a:solidFill>
                  <a:prstClr val="white"/>
                </a:solidFill>
              </a:rPr>
              <a:t>访客数据库</a:t>
            </a:r>
          </a:p>
        </p:txBody>
      </p:sp>
      <p:sp>
        <p:nvSpPr>
          <p:cNvPr id="241" name="文本框 240"/>
          <p:cNvSpPr txBox="1"/>
          <p:nvPr/>
        </p:nvSpPr>
        <p:spPr>
          <a:xfrm>
            <a:off x="5737920" y="2769303"/>
            <a:ext cx="755493" cy="387927"/>
          </a:xfrm>
          <a:prstGeom prst="rect">
            <a:avLst/>
          </a:prstGeom>
          <a:noFill/>
          <a:ln w="6350">
            <a:solidFill>
              <a:srgbClr val="FFFFFF"/>
            </a:solidFill>
            <a:prstDash val="sysDot"/>
          </a:ln>
        </p:spPr>
        <p:txBody>
          <a:bodyPr wrap="square" rtlCol="0">
            <a:spAutoFit/>
          </a:bodyPr>
          <a:lstStyle>
            <a:defPPr>
              <a:defRPr lang="zh-CN"/>
            </a:defPPr>
            <a:lvl1pPr algn="ctr">
              <a:lnSpc>
                <a:spcPct val="90000"/>
              </a:lnSpc>
              <a:buClr>
                <a:srgbClr val="CC9900"/>
              </a:buClr>
              <a:defRPr sz="800" kern="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067" dirty="0">
                <a:solidFill>
                  <a:prstClr val="white"/>
                </a:solidFill>
              </a:rPr>
              <a:t>报警数据库</a:t>
            </a:r>
          </a:p>
        </p:txBody>
      </p:sp>
      <p:sp>
        <p:nvSpPr>
          <p:cNvPr id="242" name="文本框 241"/>
          <p:cNvSpPr txBox="1"/>
          <p:nvPr/>
        </p:nvSpPr>
        <p:spPr>
          <a:xfrm>
            <a:off x="6657054" y="2774000"/>
            <a:ext cx="755493" cy="387927"/>
          </a:xfrm>
          <a:prstGeom prst="rect">
            <a:avLst/>
          </a:prstGeom>
          <a:noFill/>
          <a:ln w="6350">
            <a:solidFill>
              <a:srgbClr val="FFFFFF"/>
            </a:solidFill>
            <a:prstDash val="sysDot"/>
          </a:ln>
        </p:spPr>
        <p:txBody>
          <a:bodyPr wrap="square" rtlCol="0">
            <a:spAutoFit/>
          </a:bodyPr>
          <a:lstStyle>
            <a:defPPr>
              <a:defRPr lang="zh-CN"/>
            </a:defPPr>
            <a:lvl1pPr algn="ctr">
              <a:lnSpc>
                <a:spcPct val="90000"/>
              </a:lnSpc>
              <a:buClr>
                <a:srgbClr val="CC9900"/>
              </a:buClr>
              <a:defRPr sz="800" kern="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067" dirty="0">
                <a:solidFill>
                  <a:prstClr val="white"/>
                </a:solidFill>
              </a:rPr>
              <a:t>陌生人数据库</a:t>
            </a:r>
          </a:p>
        </p:txBody>
      </p:sp>
      <p:sp>
        <p:nvSpPr>
          <p:cNvPr id="243" name="文本框 242"/>
          <p:cNvSpPr txBox="1"/>
          <p:nvPr/>
        </p:nvSpPr>
        <p:spPr>
          <a:xfrm>
            <a:off x="7576187" y="2774000"/>
            <a:ext cx="755493" cy="387927"/>
          </a:xfrm>
          <a:prstGeom prst="rect">
            <a:avLst/>
          </a:prstGeom>
          <a:noFill/>
          <a:ln w="6350">
            <a:solidFill>
              <a:srgbClr val="FFFFFF"/>
            </a:solidFill>
            <a:prstDash val="sysDot"/>
          </a:ln>
        </p:spPr>
        <p:txBody>
          <a:bodyPr wrap="square" rtlCol="0">
            <a:spAutoFit/>
          </a:bodyPr>
          <a:lstStyle>
            <a:defPPr>
              <a:defRPr lang="zh-CN"/>
            </a:defPPr>
            <a:lvl1pPr algn="ctr">
              <a:lnSpc>
                <a:spcPct val="90000"/>
              </a:lnSpc>
              <a:buClr>
                <a:srgbClr val="CC9900"/>
              </a:buClr>
              <a:defRPr sz="800" kern="0">
                <a:solidFill>
                  <a:schemeClr val="bg1"/>
                </a:solidFill>
                <a:latin typeface="微软雅黑" panose="020B0503020204020204" pitchFamily="34" charset="-122"/>
                <a:ea typeface="微软雅黑" panose="020B0503020204020204" pitchFamily="34" charset="-122"/>
              </a:defRPr>
            </a:lvl1pPr>
          </a:lstStyle>
          <a:p>
            <a:pPr defTabSz="1219110"/>
            <a:r>
              <a:rPr lang="zh-CN" altLang="en-US" sz="1067" dirty="0">
                <a:solidFill>
                  <a:prstClr val="white"/>
                </a:solidFill>
              </a:rPr>
              <a:t>成绩数据库</a:t>
            </a:r>
          </a:p>
        </p:txBody>
      </p:sp>
      <p:sp>
        <p:nvSpPr>
          <p:cNvPr id="244" name="文本框 243"/>
          <p:cNvSpPr txBox="1"/>
          <p:nvPr/>
        </p:nvSpPr>
        <p:spPr>
          <a:xfrm>
            <a:off x="8495321" y="2774001"/>
            <a:ext cx="724127" cy="387927"/>
          </a:xfrm>
          <a:prstGeom prst="rect">
            <a:avLst/>
          </a:prstGeom>
          <a:noFill/>
          <a:ln w="6350">
            <a:solidFill>
              <a:srgbClr val="FFFFFF"/>
            </a:solidFill>
            <a:prstDash val="sysDot"/>
          </a:ln>
        </p:spPr>
        <p:txBody>
          <a:bodyPr wrap="square" rtlCol="0">
            <a:spAutoFit/>
          </a:bodyPr>
          <a:lstStyle>
            <a:defPPr>
              <a:defRPr lang="zh-CN"/>
            </a:defPPr>
            <a:lvl1pPr algn="ctr">
              <a:lnSpc>
                <a:spcPct val="90000"/>
              </a:lnSpc>
              <a:buClr>
                <a:srgbClr val="CC9900"/>
              </a:buClr>
              <a:defRPr sz="800" kern="0">
                <a:solidFill>
                  <a:schemeClr val="bg1"/>
                </a:solidFill>
                <a:latin typeface="微软雅黑" panose="020B0503020204020204" pitchFamily="34" charset="-122"/>
                <a:ea typeface="微软雅黑" panose="020B0503020204020204" pitchFamily="34" charset="-122"/>
              </a:defRPr>
            </a:lvl1pPr>
          </a:lstStyle>
          <a:p>
            <a:pPr defTabSz="1219110"/>
            <a:r>
              <a:rPr lang="en-US" altLang="zh-CN" sz="1067" dirty="0">
                <a:solidFill>
                  <a:prstClr val="white"/>
                </a:solidFill>
              </a:rPr>
              <a:t>……</a:t>
            </a:r>
            <a:r>
              <a:rPr lang="zh-CN" altLang="en-US" sz="1067" dirty="0">
                <a:solidFill>
                  <a:prstClr val="white"/>
                </a:solidFill>
              </a:rPr>
              <a:t>             </a:t>
            </a:r>
            <a:endParaRPr lang="en-US" altLang="zh-CN" sz="1067" dirty="0">
              <a:solidFill>
                <a:prstClr val="white"/>
              </a:solidFill>
            </a:endParaRPr>
          </a:p>
          <a:p>
            <a:pPr defTabSz="1219110"/>
            <a:endParaRPr lang="zh-CN" altLang="en-US" sz="1067" dirty="0">
              <a:solidFill>
                <a:prstClr val="white"/>
              </a:solidFill>
            </a:endParaRPr>
          </a:p>
        </p:txBody>
      </p:sp>
      <p:sp>
        <p:nvSpPr>
          <p:cNvPr id="245" name="文本框 244"/>
          <p:cNvSpPr txBox="1"/>
          <p:nvPr/>
        </p:nvSpPr>
        <p:spPr>
          <a:xfrm>
            <a:off x="10357769" y="4204803"/>
            <a:ext cx="178779" cy="707886"/>
          </a:xfrm>
          <a:prstGeom prst="rect">
            <a:avLst/>
          </a:prstGeom>
          <a:noFill/>
          <a:ln w="6350">
            <a:solidFill>
              <a:srgbClr val="FFFFFF"/>
            </a:solidFill>
            <a:prstDash val="sysDot"/>
          </a:ln>
        </p:spPr>
        <p:txBody>
          <a:bodyPr wrap="square" rtlCol="0">
            <a:spAutoFit/>
          </a:bodyPr>
          <a:lstStyle/>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r>
              <a:rPr lang="en-US" altLang="zh-CN" sz="800" dirty="0">
                <a:solidFill>
                  <a:prstClr val="white"/>
                </a:solidFill>
                <a:latin typeface="Calibri" panose="020F0502020204030204"/>
                <a:ea typeface="等线" panose="02010600030101010101" pitchFamily="2" charset="-122"/>
              </a:rPr>
              <a:t>…</a:t>
            </a:r>
          </a:p>
          <a:p>
            <a:pPr algn="ctr" defTabSz="1219110"/>
            <a:endParaRPr lang="en-US" altLang="zh-CN" sz="800" dirty="0">
              <a:solidFill>
                <a:prstClr val="white"/>
              </a:solidFill>
              <a:latin typeface="Calibri" panose="020F0502020204030204"/>
              <a:ea typeface="等线" panose="02010600030101010101" pitchFamily="2" charset="-122"/>
            </a:endParaRPr>
          </a:p>
          <a:p>
            <a:pPr algn="ctr" defTabSz="1219110"/>
            <a:endParaRPr lang="zh-CN" altLang="en-US" sz="800" dirty="0">
              <a:solidFill>
                <a:prstClr val="white"/>
              </a:solidFill>
              <a:latin typeface="Calibri" panose="020F0502020204030204"/>
              <a:ea typeface="等线" panose="02010600030101010101" pitchFamily="2" charset="-122"/>
            </a:endParaRPr>
          </a:p>
        </p:txBody>
      </p:sp>
    </p:spTree>
    <p:extLst>
      <p:ext uri="{BB962C8B-B14F-4D97-AF65-F5344CB8AC3E}">
        <p14:creationId xmlns:p14="http://schemas.microsoft.com/office/powerpoint/2010/main" val="2506748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智慧校园应用</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校园一脸通</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pic>
        <p:nvPicPr>
          <p:cNvPr id="28" name="图片 27"/>
          <p:cNvPicPr>
            <a:picLocks/>
          </p:cNvPicPr>
          <p:nvPr/>
        </p:nvPicPr>
        <p:blipFill>
          <a:blip r:embed="rId4" cstate="print">
            <a:extLst>
              <a:ext uri="{28A0092B-C50C-407E-A947-70E740481C1C}">
                <a14:useLocalDpi xmlns:a14="http://schemas.microsoft.com/office/drawing/2010/main" val="0"/>
              </a:ext>
            </a:extLst>
          </a:blip>
          <a:stretch>
            <a:fillRect/>
          </a:stretch>
        </p:blipFill>
        <p:spPr>
          <a:xfrm>
            <a:off x="369942" y="1378572"/>
            <a:ext cx="3780000" cy="1800000"/>
          </a:xfrm>
          <a:prstGeom prst="rect">
            <a:avLst/>
          </a:prstGeom>
        </p:spPr>
      </p:pic>
      <p:cxnSp>
        <p:nvCxnSpPr>
          <p:cNvPr id="70" name="直接连接符 69"/>
          <p:cNvCxnSpPr/>
          <p:nvPr/>
        </p:nvCxnSpPr>
        <p:spPr>
          <a:xfrm flipH="1">
            <a:off x="590342" y="4578687"/>
            <a:ext cx="3559600" cy="0"/>
          </a:xfrm>
          <a:prstGeom prst="line">
            <a:avLst/>
          </a:prstGeom>
          <a:ln w="0">
            <a:solidFill>
              <a:schemeClr val="bg1"/>
            </a:solidFill>
          </a:ln>
        </p:spPr>
        <p:style>
          <a:lnRef idx="1">
            <a:schemeClr val="accent1"/>
          </a:lnRef>
          <a:fillRef idx="0">
            <a:schemeClr val="accent1"/>
          </a:fillRef>
          <a:effectRef idx="0">
            <a:schemeClr val="accent1"/>
          </a:effectRef>
          <a:fontRef idx="minor">
            <a:schemeClr val="tx1"/>
          </a:fontRef>
        </p:style>
      </p:cxnSp>
      <p:sp>
        <p:nvSpPr>
          <p:cNvPr id="71" name="矩形 70"/>
          <p:cNvSpPr/>
          <p:nvPr/>
        </p:nvSpPr>
        <p:spPr>
          <a:xfrm>
            <a:off x="298941" y="4701386"/>
            <a:ext cx="3949043" cy="1477328"/>
          </a:xfrm>
          <a:prstGeom prst="rect">
            <a:avLst/>
          </a:prstGeom>
          <a:ln>
            <a:noFill/>
            <a:prstDash val="dash"/>
          </a:ln>
        </p:spPr>
        <p:txBody>
          <a:bodyPr wrap="square">
            <a:spAutoFit/>
          </a:bodyPr>
          <a:lstStyle/>
          <a:p>
            <a:pPr marL="171446" indent="-171446" defTabSz="914377">
              <a:lnSpc>
                <a:spcPct val="150000"/>
              </a:lnSpc>
              <a:buFont typeface="Wingdings" panose="05000000000000000000" pitchFamily="2" charset="2"/>
              <a:buChar char="l"/>
              <a:defRPr/>
            </a:pPr>
            <a:r>
              <a:rPr lang="zh-CN" altLang="en-US" sz="1200" kern="0" dirty="0">
                <a:solidFill>
                  <a:prstClr val="white"/>
                </a:solidFill>
                <a:latin typeface="微软雅黑" panose="020B0503020204020204" pitchFamily="34" charset="-122"/>
                <a:ea typeface="微软雅黑" panose="020B0503020204020204" pitchFamily="34" charset="-122"/>
              </a:rPr>
              <a:t>全流程化管理，涵盖校园各处门禁鉴权、管理</a:t>
            </a:r>
            <a:endParaRPr lang="en-US" altLang="zh-CN" sz="1200" kern="0" dirty="0">
              <a:solidFill>
                <a:prstClr val="white"/>
              </a:solidFill>
              <a:latin typeface="微软雅黑" panose="020B0503020204020204" pitchFamily="34" charset="-122"/>
              <a:ea typeface="微软雅黑" panose="020B0503020204020204" pitchFamily="34" charset="-122"/>
            </a:endParaRPr>
          </a:p>
          <a:p>
            <a:pPr marL="171446" indent="-171446" defTabSz="914377">
              <a:lnSpc>
                <a:spcPct val="150000"/>
              </a:lnSpc>
              <a:buFont typeface="Wingdings" panose="05000000000000000000" pitchFamily="2" charset="2"/>
              <a:buChar char="l"/>
              <a:defRPr/>
            </a:pPr>
            <a:r>
              <a:rPr lang="zh-CN" altLang="en-US" sz="1200" kern="0" dirty="0">
                <a:solidFill>
                  <a:prstClr val="white"/>
                </a:solidFill>
                <a:latin typeface="微软雅黑" panose="020B0503020204020204" pitchFamily="34" charset="-122"/>
                <a:ea typeface="微软雅黑" panose="020B0503020204020204" pitchFamily="34" charset="-122"/>
              </a:rPr>
              <a:t>访客信息确认、登记，记录不丢失</a:t>
            </a:r>
            <a:endParaRPr lang="en-US" altLang="zh-CN" sz="1200" kern="0" dirty="0">
              <a:solidFill>
                <a:prstClr val="white"/>
              </a:solidFill>
              <a:latin typeface="微软雅黑" panose="020B0503020204020204" pitchFamily="34" charset="-122"/>
              <a:ea typeface="微软雅黑" panose="020B0503020204020204" pitchFamily="34" charset="-122"/>
            </a:endParaRPr>
          </a:p>
          <a:p>
            <a:pPr marL="171446" indent="-171446" defTabSz="914377">
              <a:lnSpc>
                <a:spcPct val="150000"/>
              </a:lnSpc>
              <a:buFont typeface="Wingdings" panose="05000000000000000000" pitchFamily="2" charset="2"/>
              <a:buChar char="l"/>
              <a:defRPr/>
            </a:pPr>
            <a:r>
              <a:rPr lang="zh-CN" altLang="en-US" sz="1200" kern="0" dirty="0">
                <a:solidFill>
                  <a:prstClr val="white"/>
                </a:solidFill>
                <a:latin typeface="微软雅黑" panose="020B0503020204020204" pitchFamily="34" charset="-122"/>
                <a:ea typeface="微软雅黑" panose="020B0503020204020204" pitchFamily="34" charset="-122"/>
              </a:rPr>
              <a:t>无感知化布控，提升校园安全建设</a:t>
            </a:r>
            <a:endParaRPr lang="en-US" altLang="zh-CN" sz="1200" kern="0" dirty="0">
              <a:solidFill>
                <a:prstClr val="white"/>
              </a:solidFill>
              <a:latin typeface="微软雅黑" panose="020B0503020204020204" pitchFamily="34" charset="-122"/>
              <a:ea typeface="微软雅黑" panose="020B0503020204020204" pitchFamily="34" charset="-122"/>
            </a:endParaRPr>
          </a:p>
          <a:p>
            <a:pPr marL="171446" indent="-171446" defTabSz="914377">
              <a:lnSpc>
                <a:spcPct val="150000"/>
              </a:lnSpc>
              <a:buFont typeface="Wingdings" panose="05000000000000000000" pitchFamily="2" charset="2"/>
              <a:buChar char="l"/>
              <a:defRPr/>
            </a:pPr>
            <a:r>
              <a:rPr lang="zh-CN" altLang="en-US" sz="1200" kern="0" dirty="0">
                <a:solidFill>
                  <a:prstClr val="white"/>
                </a:solidFill>
                <a:latin typeface="微软雅黑" panose="020B0503020204020204" pitchFamily="34" charset="-122"/>
                <a:ea typeface="微软雅黑" panose="020B0503020204020204" pitchFamily="34" charset="-122"/>
              </a:rPr>
              <a:t>基于人脸识别精细化管理，杜绝造假</a:t>
            </a:r>
            <a:endParaRPr lang="en-US" altLang="zh-CN" sz="1200" kern="0" dirty="0">
              <a:solidFill>
                <a:prstClr val="white"/>
              </a:solidFill>
              <a:latin typeface="微软雅黑" panose="020B0503020204020204" pitchFamily="34" charset="-122"/>
              <a:ea typeface="微软雅黑" panose="020B0503020204020204" pitchFamily="34" charset="-122"/>
            </a:endParaRPr>
          </a:p>
          <a:p>
            <a:pPr marL="171446" indent="-171446" defTabSz="914377">
              <a:lnSpc>
                <a:spcPct val="150000"/>
              </a:lnSpc>
              <a:buFont typeface="Wingdings" panose="05000000000000000000" pitchFamily="2" charset="2"/>
              <a:buChar char="l"/>
              <a:defRPr/>
            </a:pPr>
            <a:r>
              <a:rPr lang="zh-CN" altLang="en-US" sz="1200" kern="0" dirty="0">
                <a:solidFill>
                  <a:prstClr val="white"/>
                </a:solidFill>
                <a:latin typeface="微软雅黑" panose="020B0503020204020204" pitchFamily="34" charset="-122"/>
                <a:ea typeface="微软雅黑" panose="020B0503020204020204" pitchFamily="34" charset="-122"/>
              </a:rPr>
              <a:t>人员轨迹还原，实现对人员网格化管理</a:t>
            </a:r>
            <a:endParaRPr lang="en-US" altLang="zh-CN" sz="1200" kern="0" dirty="0">
              <a:solidFill>
                <a:prstClr val="white"/>
              </a:solidFill>
              <a:latin typeface="微软雅黑" panose="020B0503020204020204" pitchFamily="34" charset="-122"/>
              <a:ea typeface="微软雅黑" panose="020B0503020204020204" pitchFamily="34" charset="-122"/>
            </a:endParaRPr>
          </a:p>
        </p:txBody>
      </p:sp>
      <p:sp>
        <p:nvSpPr>
          <p:cNvPr id="72" name="Freeform 6"/>
          <p:cNvSpPr>
            <a:spLocks/>
          </p:cNvSpPr>
          <p:nvPr/>
        </p:nvSpPr>
        <p:spPr bwMode="auto">
          <a:xfrm>
            <a:off x="425554" y="4236051"/>
            <a:ext cx="1087919" cy="348523"/>
          </a:xfrm>
          <a:prstGeom prst="rect">
            <a:avLst/>
          </a:prstGeom>
          <a:solidFill>
            <a:srgbClr val="0070C0"/>
          </a:solidFill>
          <a:ln>
            <a:noFill/>
          </a:ln>
          <a:effectLst>
            <a:outerShdw blurRad="50800" dist="38100" algn="l"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defTabSz="914356" eaLnBrk="0" fontAlgn="base" hangingPunct="0">
              <a:spcBef>
                <a:spcPct val="0"/>
              </a:spcBef>
              <a:spcAft>
                <a:spcPct val="0"/>
              </a:spcAft>
              <a:defRPr/>
            </a:pPr>
            <a:r>
              <a:rPr lang="zh-CN" altLang="en-US" sz="1600" b="1" dirty="0">
                <a:solidFill>
                  <a:prstClr val="white"/>
                </a:solidFill>
                <a:latin typeface="微软雅黑" panose="020B0503020204020204" pitchFamily="34" charset="-122"/>
                <a:ea typeface="微软雅黑" panose="020B0503020204020204" pitchFamily="34" charset="-122"/>
              </a:rPr>
              <a:t>应用价值</a:t>
            </a:r>
          </a:p>
        </p:txBody>
      </p:sp>
      <p:sp>
        <p:nvSpPr>
          <p:cNvPr id="73" name="矩形 72"/>
          <p:cNvSpPr/>
          <p:nvPr/>
        </p:nvSpPr>
        <p:spPr>
          <a:xfrm>
            <a:off x="291031" y="3388152"/>
            <a:ext cx="4038139" cy="646331"/>
          </a:xfrm>
          <a:prstGeom prst="rect">
            <a:avLst/>
          </a:prstGeom>
        </p:spPr>
        <p:txBody>
          <a:bodyPr wrap="square">
            <a:spAutoFit/>
          </a:bodyPr>
          <a:lstStyle/>
          <a:p>
            <a:pPr defTabSz="912791" eaLnBrk="0" fontAlgn="base" hangingPunct="0">
              <a:lnSpc>
                <a:spcPct val="150000"/>
              </a:lnSpc>
              <a:spcBef>
                <a:spcPct val="0"/>
              </a:spcBef>
              <a:spcAft>
                <a:spcPct val="0"/>
              </a:spcAft>
              <a:defRPr/>
            </a:pPr>
            <a:r>
              <a:rPr lang="zh-CN" altLang="en-US" sz="1200" dirty="0">
                <a:solidFill>
                  <a:prstClr val="white"/>
                </a:solidFill>
                <a:latin typeface="微软雅黑" panose="020B0503020204020204" pitchFamily="34" charset="-122"/>
                <a:ea typeface="微软雅黑" panose="020B0503020204020204" pitchFamily="34" charset="-122"/>
              </a:rPr>
              <a:t>基于全感知前端设备，构建校园一脸通安全防护体系、后勤管控体系，以脸代卡、信息化建设新高度。</a:t>
            </a:r>
          </a:p>
        </p:txBody>
      </p:sp>
      <p:pic>
        <p:nvPicPr>
          <p:cNvPr id="2050" name="Picture 2" descr="https://prod.dahuatech.com/jsUploadNoSql/system/upload/app/get.shtml?file=%2Fapp%2Ffiles%2F2018%2F11%2F02%2F63835384455477359.jpg"/>
          <p:cNvPicPr>
            <a:picLocks noChangeAspect="1" noChangeArrowheads="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bwMode="auto">
          <a:xfrm>
            <a:off x="6021715" y="3207113"/>
            <a:ext cx="508621" cy="792224"/>
          </a:xfrm>
          <a:prstGeom prst="rect">
            <a:avLst/>
          </a:prstGeom>
          <a:noFill/>
          <a:extLst>
            <a:ext uri="{909E8E84-426E-40DD-AFC4-6F175D3DCCD1}">
              <a14:hiddenFill xmlns:a14="http://schemas.microsoft.com/office/drawing/2010/main">
                <a:solidFill>
                  <a:srgbClr val="FFFFFF"/>
                </a:solidFill>
              </a14:hiddenFill>
            </a:ext>
          </a:extLst>
        </p:spPr>
      </p:pic>
      <p:sp>
        <p:nvSpPr>
          <p:cNvPr id="2" name="云形标注 1"/>
          <p:cNvSpPr/>
          <p:nvPr/>
        </p:nvSpPr>
        <p:spPr>
          <a:xfrm>
            <a:off x="7639289" y="3106253"/>
            <a:ext cx="2093739" cy="1336460"/>
          </a:xfrm>
          <a:prstGeom prst="cloudCallou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endParaRPr lang="zh-CN" altLang="en-US" sz="2400">
              <a:solidFill>
                <a:prstClr val="white"/>
              </a:solidFill>
              <a:latin typeface="Calibri" panose="020F0502020204030204"/>
              <a:ea typeface="等线" panose="02010600030101010101" pitchFamily="2" charset="-122"/>
            </a:endParaRPr>
          </a:p>
        </p:txBody>
      </p:sp>
      <p:sp>
        <p:nvSpPr>
          <p:cNvPr id="3" name="文本框 2"/>
          <p:cNvSpPr txBox="1"/>
          <p:nvPr/>
        </p:nvSpPr>
        <p:spPr>
          <a:xfrm>
            <a:off x="7803249" y="3506895"/>
            <a:ext cx="1906971" cy="461665"/>
          </a:xfrm>
          <a:prstGeom prst="rect">
            <a:avLst/>
          </a:prstGeom>
          <a:noFill/>
        </p:spPr>
        <p:txBody>
          <a:bodyPr wrap="square" rtlCol="0">
            <a:spAutoFit/>
          </a:bodyPr>
          <a:lstStyle/>
          <a:p>
            <a:pPr defTabSz="1219110">
              <a:defRPr/>
            </a:pPr>
            <a:r>
              <a:rPr lang="zh-CN" altLang="en-US" sz="2400" dirty="0">
                <a:solidFill>
                  <a:srgbClr val="0070C0"/>
                </a:solidFill>
                <a:latin typeface="Calibri" panose="020F0502020204030204"/>
                <a:ea typeface="等线" panose="02010600030101010101" pitchFamily="2" charset="-122"/>
              </a:rPr>
              <a:t>校园人脸库</a:t>
            </a:r>
          </a:p>
        </p:txBody>
      </p:sp>
      <p:grpSp>
        <p:nvGrpSpPr>
          <p:cNvPr id="2048" name="组合 2047"/>
          <p:cNvGrpSpPr/>
          <p:nvPr/>
        </p:nvGrpSpPr>
        <p:grpSpPr>
          <a:xfrm>
            <a:off x="4412772" y="1306192"/>
            <a:ext cx="7506149" cy="5134509"/>
            <a:chOff x="4412772" y="1306192"/>
            <a:chExt cx="7506149" cy="5134509"/>
          </a:xfrm>
        </p:grpSpPr>
        <p:grpSp>
          <p:nvGrpSpPr>
            <p:cNvPr id="6" name="组合 5"/>
            <p:cNvGrpSpPr/>
            <p:nvPr/>
          </p:nvGrpSpPr>
          <p:grpSpPr>
            <a:xfrm>
              <a:off x="4412772" y="1306192"/>
              <a:ext cx="7506149" cy="5134509"/>
              <a:chOff x="3532895" y="922416"/>
              <a:chExt cx="5629612" cy="3850882"/>
            </a:xfrm>
          </p:grpSpPr>
          <p:pic>
            <p:nvPicPr>
              <p:cNvPr id="27" name="图片 26">
                <a:extLst>
                  <a:ext uri="{FF2B5EF4-FFF2-40B4-BE49-F238E27FC236}">
                    <a16:creationId xmlns:a16="http://schemas.microsoft.com/office/drawing/2014/main" id="{8CAEA829-A068-46D6-BF19-4CC46BF0F04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51187" y="2343104"/>
                <a:ext cx="815999" cy="636036"/>
              </a:xfrm>
              <a:prstGeom prst="rect">
                <a:avLst/>
              </a:prstGeom>
            </p:spPr>
          </p:pic>
          <p:sp>
            <p:nvSpPr>
              <p:cNvPr id="29" name="ïšḻïďê-任意多边形: 形状 2">
                <a:extLst>
                  <a:ext uri="{FF2B5EF4-FFF2-40B4-BE49-F238E27FC236}">
                    <a16:creationId xmlns:a16="http://schemas.microsoft.com/office/drawing/2014/main" id="{1D3D58C9-F69E-4087-A693-08595F62E7C2}"/>
                  </a:ext>
                </a:extLst>
              </p:cNvPr>
              <p:cNvSpPr/>
              <p:nvPr/>
            </p:nvSpPr>
            <p:spPr>
              <a:xfrm>
                <a:off x="3874381" y="1359840"/>
                <a:ext cx="4509109" cy="3020176"/>
              </a:xfrm>
              <a:custGeom>
                <a:avLst/>
                <a:gdLst/>
                <a:ahLst/>
                <a:cxnLst/>
                <a:rect l="0" t="0" r="0" b="0"/>
                <a:pathLst>
                  <a:path w="120000" h="120000" extrusionOk="0">
                    <a:moveTo>
                      <a:pt x="31167" y="120000"/>
                    </a:moveTo>
                    <a:lnTo>
                      <a:pt x="105350" y="120000"/>
                    </a:lnTo>
                    <a:lnTo>
                      <a:pt x="105350" y="120000"/>
                    </a:lnTo>
                    <a:cubicBezTo>
                      <a:pt x="105603" y="120000"/>
                      <a:pt x="105843" y="119933"/>
                      <a:pt x="106097" y="119933"/>
                    </a:cubicBezTo>
                    <a:lnTo>
                      <a:pt x="106844" y="119733"/>
                    </a:lnTo>
                    <a:lnTo>
                      <a:pt x="107578" y="119334"/>
                    </a:lnTo>
                    <a:cubicBezTo>
                      <a:pt x="107818" y="119134"/>
                      <a:pt x="108058" y="119001"/>
                      <a:pt x="108298" y="118801"/>
                    </a:cubicBezTo>
                    <a:cubicBezTo>
                      <a:pt x="108539" y="118601"/>
                      <a:pt x="108765" y="118335"/>
                      <a:pt x="109006" y="118135"/>
                    </a:cubicBezTo>
                    <a:lnTo>
                      <a:pt x="109699" y="117336"/>
                    </a:lnTo>
                    <a:cubicBezTo>
                      <a:pt x="109926" y="117003"/>
                      <a:pt x="110166" y="116736"/>
                      <a:pt x="110393" y="116403"/>
                    </a:cubicBezTo>
                    <a:cubicBezTo>
                      <a:pt x="110607" y="116004"/>
                      <a:pt x="110833" y="115671"/>
                      <a:pt x="111047" y="115271"/>
                    </a:cubicBezTo>
                    <a:lnTo>
                      <a:pt x="111701" y="114073"/>
                    </a:lnTo>
                    <a:cubicBezTo>
                      <a:pt x="111914" y="113607"/>
                      <a:pt x="112114" y="113207"/>
                      <a:pt x="112328" y="112741"/>
                    </a:cubicBezTo>
                    <a:cubicBezTo>
                      <a:pt x="112528" y="112275"/>
                      <a:pt x="112741" y="111809"/>
                      <a:pt x="112941" y="111342"/>
                    </a:cubicBezTo>
                    <a:lnTo>
                      <a:pt x="113542" y="109744"/>
                    </a:lnTo>
                    <a:cubicBezTo>
                      <a:pt x="113742" y="109211"/>
                      <a:pt x="113929" y="108612"/>
                      <a:pt x="114129" y="108079"/>
                    </a:cubicBezTo>
                    <a:cubicBezTo>
                      <a:pt x="114302" y="107480"/>
                      <a:pt x="114489" y="106881"/>
                      <a:pt x="114663" y="106281"/>
                    </a:cubicBezTo>
                    <a:cubicBezTo>
                      <a:pt x="114849" y="105682"/>
                      <a:pt x="115023" y="105083"/>
                      <a:pt x="115210" y="104483"/>
                    </a:cubicBezTo>
                    <a:lnTo>
                      <a:pt x="115703" y="102419"/>
                    </a:lnTo>
                    <a:lnTo>
                      <a:pt x="116197" y="100355"/>
                    </a:lnTo>
                    <a:lnTo>
                      <a:pt x="116664" y="98224"/>
                    </a:lnTo>
                    <a:lnTo>
                      <a:pt x="117091" y="95893"/>
                    </a:lnTo>
                    <a:cubicBezTo>
                      <a:pt x="117224" y="95094"/>
                      <a:pt x="117371" y="94361"/>
                      <a:pt x="117505" y="93562"/>
                    </a:cubicBezTo>
                    <a:cubicBezTo>
                      <a:pt x="117625" y="92763"/>
                      <a:pt x="117758" y="91897"/>
                      <a:pt x="117878" y="91098"/>
                    </a:cubicBezTo>
                    <a:cubicBezTo>
                      <a:pt x="117998" y="90299"/>
                      <a:pt x="118105" y="89433"/>
                      <a:pt x="118225" y="88634"/>
                    </a:cubicBezTo>
                    <a:cubicBezTo>
                      <a:pt x="118332" y="87769"/>
                      <a:pt x="118452" y="86836"/>
                      <a:pt x="118559" y="85971"/>
                    </a:cubicBezTo>
                    <a:lnTo>
                      <a:pt x="118839" y="83374"/>
                    </a:lnTo>
                    <a:cubicBezTo>
                      <a:pt x="118932" y="82441"/>
                      <a:pt x="119012" y="81509"/>
                      <a:pt x="119106" y="80577"/>
                    </a:cubicBezTo>
                    <a:cubicBezTo>
                      <a:pt x="119186" y="79711"/>
                      <a:pt x="119266" y="78779"/>
                      <a:pt x="119346" y="77913"/>
                    </a:cubicBezTo>
                    <a:cubicBezTo>
                      <a:pt x="119412" y="76914"/>
                      <a:pt x="119466" y="75982"/>
                      <a:pt x="119533" y="74983"/>
                    </a:cubicBezTo>
                    <a:cubicBezTo>
                      <a:pt x="119586" y="74051"/>
                      <a:pt x="119653" y="73052"/>
                      <a:pt x="119706" y="72119"/>
                    </a:cubicBezTo>
                    <a:cubicBezTo>
                      <a:pt x="119746" y="71120"/>
                      <a:pt x="119799" y="70122"/>
                      <a:pt x="119839" y="69123"/>
                    </a:cubicBezTo>
                    <a:cubicBezTo>
                      <a:pt x="119866" y="68124"/>
                      <a:pt x="119906" y="67125"/>
                      <a:pt x="119933" y="66126"/>
                    </a:cubicBezTo>
                    <a:cubicBezTo>
                      <a:pt x="119946" y="65127"/>
                      <a:pt x="119973" y="64062"/>
                      <a:pt x="119986" y="63063"/>
                    </a:cubicBezTo>
                    <a:cubicBezTo>
                      <a:pt x="119986" y="62064"/>
                      <a:pt x="120000" y="60998"/>
                      <a:pt x="120000" y="60000"/>
                    </a:cubicBezTo>
                    <a:lnTo>
                      <a:pt x="120000" y="60000"/>
                    </a:lnTo>
                    <a:cubicBezTo>
                      <a:pt x="120000" y="59001"/>
                      <a:pt x="119986" y="57935"/>
                      <a:pt x="119986" y="56936"/>
                    </a:cubicBezTo>
                    <a:cubicBezTo>
                      <a:pt x="119973" y="55937"/>
                      <a:pt x="119946" y="54872"/>
                      <a:pt x="119933" y="53873"/>
                    </a:cubicBezTo>
                    <a:cubicBezTo>
                      <a:pt x="119906" y="52874"/>
                      <a:pt x="119866" y="51875"/>
                      <a:pt x="119839" y="50876"/>
                    </a:cubicBezTo>
                    <a:cubicBezTo>
                      <a:pt x="119799" y="49877"/>
                      <a:pt x="119746" y="48879"/>
                      <a:pt x="119706" y="47880"/>
                    </a:cubicBezTo>
                    <a:cubicBezTo>
                      <a:pt x="119653" y="46947"/>
                      <a:pt x="119586" y="45948"/>
                      <a:pt x="119533" y="45016"/>
                    </a:cubicBezTo>
                    <a:cubicBezTo>
                      <a:pt x="119466" y="44017"/>
                      <a:pt x="119412" y="43085"/>
                      <a:pt x="119346" y="42086"/>
                    </a:cubicBezTo>
                    <a:cubicBezTo>
                      <a:pt x="119266" y="41220"/>
                      <a:pt x="119186" y="40288"/>
                      <a:pt x="119106" y="39422"/>
                    </a:cubicBezTo>
                    <a:cubicBezTo>
                      <a:pt x="119012" y="38490"/>
                      <a:pt x="118932" y="37558"/>
                      <a:pt x="118839" y="36625"/>
                    </a:cubicBezTo>
                    <a:lnTo>
                      <a:pt x="118559" y="34028"/>
                    </a:lnTo>
                    <a:cubicBezTo>
                      <a:pt x="118452" y="33163"/>
                      <a:pt x="118332" y="32230"/>
                      <a:pt x="118225" y="31365"/>
                    </a:cubicBezTo>
                    <a:cubicBezTo>
                      <a:pt x="118105" y="30566"/>
                      <a:pt x="117998" y="29700"/>
                      <a:pt x="117878" y="28901"/>
                    </a:cubicBezTo>
                    <a:cubicBezTo>
                      <a:pt x="117758" y="28102"/>
                      <a:pt x="117625" y="27236"/>
                      <a:pt x="117505" y="26437"/>
                    </a:cubicBezTo>
                    <a:cubicBezTo>
                      <a:pt x="117371" y="25638"/>
                      <a:pt x="117224" y="24905"/>
                      <a:pt x="117091" y="24106"/>
                    </a:cubicBezTo>
                    <a:lnTo>
                      <a:pt x="116664" y="21775"/>
                    </a:lnTo>
                    <a:lnTo>
                      <a:pt x="116197" y="19644"/>
                    </a:lnTo>
                    <a:lnTo>
                      <a:pt x="115703" y="17580"/>
                    </a:lnTo>
                    <a:lnTo>
                      <a:pt x="115210" y="15516"/>
                    </a:lnTo>
                    <a:cubicBezTo>
                      <a:pt x="115023" y="14916"/>
                      <a:pt x="114849" y="14317"/>
                      <a:pt x="114663" y="13718"/>
                    </a:cubicBezTo>
                    <a:cubicBezTo>
                      <a:pt x="114489" y="13118"/>
                      <a:pt x="114302" y="12519"/>
                      <a:pt x="114129" y="11920"/>
                    </a:cubicBezTo>
                    <a:cubicBezTo>
                      <a:pt x="113929" y="11387"/>
                      <a:pt x="113742" y="10788"/>
                      <a:pt x="113542" y="10255"/>
                    </a:cubicBezTo>
                    <a:lnTo>
                      <a:pt x="112941" y="8657"/>
                    </a:lnTo>
                    <a:cubicBezTo>
                      <a:pt x="112741" y="8190"/>
                      <a:pt x="112528" y="7724"/>
                      <a:pt x="112328" y="7258"/>
                    </a:cubicBezTo>
                    <a:cubicBezTo>
                      <a:pt x="112114" y="6792"/>
                      <a:pt x="111914" y="6392"/>
                      <a:pt x="111701" y="5926"/>
                    </a:cubicBezTo>
                    <a:lnTo>
                      <a:pt x="111047" y="4728"/>
                    </a:lnTo>
                    <a:cubicBezTo>
                      <a:pt x="110833" y="4328"/>
                      <a:pt x="110607" y="3995"/>
                      <a:pt x="110393" y="3596"/>
                    </a:cubicBezTo>
                    <a:cubicBezTo>
                      <a:pt x="110166" y="3263"/>
                      <a:pt x="109926" y="2996"/>
                      <a:pt x="109699" y="2663"/>
                    </a:cubicBezTo>
                    <a:lnTo>
                      <a:pt x="109006" y="1864"/>
                    </a:lnTo>
                    <a:cubicBezTo>
                      <a:pt x="108765" y="1664"/>
                      <a:pt x="108539" y="1398"/>
                      <a:pt x="108298" y="1198"/>
                    </a:cubicBezTo>
                    <a:cubicBezTo>
                      <a:pt x="108058" y="998"/>
                      <a:pt x="107818" y="865"/>
                      <a:pt x="107578" y="665"/>
                    </a:cubicBezTo>
                    <a:lnTo>
                      <a:pt x="106844" y="266"/>
                    </a:lnTo>
                    <a:lnTo>
                      <a:pt x="106097" y="66"/>
                    </a:lnTo>
                    <a:cubicBezTo>
                      <a:pt x="105843" y="66"/>
                      <a:pt x="105603" y="0"/>
                      <a:pt x="105350" y="0"/>
                    </a:cubicBezTo>
                    <a:lnTo>
                      <a:pt x="14649" y="0"/>
                    </a:lnTo>
                    <a:lnTo>
                      <a:pt x="14649" y="0"/>
                    </a:lnTo>
                    <a:cubicBezTo>
                      <a:pt x="14396" y="0"/>
                      <a:pt x="14156" y="66"/>
                      <a:pt x="13902" y="66"/>
                    </a:cubicBezTo>
                    <a:lnTo>
                      <a:pt x="13155" y="266"/>
                    </a:lnTo>
                    <a:lnTo>
                      <a:pt x="12421" y="665"/>
                    </a:lnTo>
                    <a:cubicBezTo>
                      <a:pt x="12181" y="865"/>
                      <a:pt x="11941" y="998"/>
                      <a:pt x="11701" y="1198"/>
                    </a:cubicBezTo>
                    <a:cubicBezTo>
                      <a:pt x="11460" y="1398"/>
                      <a:pt x="11234" y="1664"/>
                      <a:pt x="10993" y="1864"/>
                    </a:cubicBezTo>
                    <a:lnTo>
                      <a:pt x="10300" y="2663"/>
                    </a:lnTo>
                    <a:cubicBezTo>
                      <a:pt x="10073" y="2996"/>
                      <a:pt x="9833" y="3263"/>
                      <a:pt x="9606" y="3596"/>
                    </a:cubicBezTo>
                    <a:cubicBezTo>
                      <a:pt x="9392" y="3995"/>
                      <a:pt x="9166" y="4328"/>
                      <a:pt x="8952" y="4728"/>
                    </a:cubicBezTo>
                    <a:lnTo>
                      <a:pt x="8298" y="5926"/>
                    </a:lnTo>
                    <a:cubicBezTo>
                      <a:pt x="8085" y="6392"/>
                      <a:pt x="7885" y="6792"/>
                      <a:pt x="7671" y="7258"/>
                    </a:cubicBezTo>
                    <a:cubicBezTo>
                      <a:pt x="7471" y="7724"/>
                      <a:pt x="7258" y="8190"/>
                      <a:pt x="7058" y="8657"/>
                    </a:cubicBezTo>
                    <a:lnTo>
                      <a:pt x="6457" y="10255"/>
                    </a:lnTo>
                    <a:cubicBezTo>
                      <a:pt x="6257" y="10788"/>
                      <a:pt x="6070" y="11387"/>
                      <a:pt x="5870" y="11920"/>
                    </a:cubicBezTo>
                    <a:cubicBezTo>
                      <a:pt x="5697" y="12519"/>
                      <a:pt x="5510" y="13118"/>
                      <a:pt x="5336" y="13718"/>
                    </a:cubicBezTo>
                    <a:cubicBezTo>
                      <a:pt x="5150" y="14317"/>
                      <a:pt x="4976" y="14916"/>
                      <a:pt x="4789" y="15516"/>
                    </a:cubicBezTo>
                    <a:lnTo>
                      <a:pt x="4296" y="17580"/>
                    </a:lnTo>
                    <a:lnTo>
                      <a:pt x="3802" y="19644"/>
                    </a:lnTo>
                    <a:lnTo>
                      <a:pt x="3335" y="21775"/>
                    </a:lnTo>
                    <a:lnTo>
                      <a:pt x="2908" y="24106"/>
                    </a:lnTo>
                    <a:cubicBezTo>
                      <a:pt x="2775" y="24905"/>
                      <a:pt x="2628" y="25638"/>
                      <a:pt x="2494" y="26437"/>
                    </a:cubicBezTo>
                    <a:cubicBezTo>
                      <a:pt x="2374" y="27236"/>
                      <a:pt x="2241" y="28102"/>
                      <a:pt x="2121" y="28901"/>
                    </a:cubicBezTo>
                    <a:cubicBezTo>
                      <a:pt x="2001" y="29700"/>
                      <a:pt x="1894" y="30566"/>
                      <a:pt x="1774" y="31365"/>
                    </a:cubicBezTo>
                    <a:cubicBezTo>
                      <a:pt x="1667" y="32230"/>
                      <a:pt x="1547" y="33163"/>
                      <a:pt x="1440" y="34028"/>
                    </a:cubicBezTo>
                    <a:lnTo>
                      <a:pt x="1160" y="36625"/>
                    </a:lnTo>
                    <a:cubicBezTo>
                      <a:pt x="1067" y="37558"/>
                      <a:pt x="987" y="38490"/>
                      <a:pt x="893" y="39422"/>
                    </a:cubicBezTo>
                    <a:cubicBezTo>
                      <a:pt x="813" y="40288"/>
                      <a:pt x="733" y="41220"/>
                      <a:pt x="653" y="42086"/>
                    </a:cubicBezTo>
                    <a:cubicBezTo>
                      <a:pt x="587" y="43085"/>
                      <a:pt x="533" y="44017"/>
                      <a:pt x="466" y="45016"/>
                    </a:cubicBezTo>
                    <a:cubicBezTo>
                      <a:pt x="413" y="45948"/>
                      <a:pt x="346" y="46947"/>
                      <a:pt x="293" y="47880"/>
                    </a:cubicBezTo>
                    <a:cubicBezTo>
                      <a:pt x="253" y="48879"/>
                      <a:pt x="200" y="49877"/>
                      <a:pt x="160" y="50876"/>
                    </a:cubicBezTo>
                    <a:cubicBezTo>
                      <a:pt x="133" y="51875"/>
                      <a:pt x="93" y="52874"/>
                      <a:pt x="66" y="53873"/>
                    </a:cubicBezTo>
                    <a:cubicBezTo>
                      <a:pt x="53" y="54872"/>
                      <a:pt x="26" y="55937"/>
                      <a:pt x="13" y="56936"/>
                    </a:cubicBezTo>
                    <a:cubicBezTo>
                      <a:pt x="13" y="57935"/>
                      <a:pt x="0" y="59001"/>
                      <a:pt x="0" y="60000"/>
                    </a:cubicBezTo>
                  </a:path>
                </a:pathLst>
              </a:custGeom>
              <a:noFill/>
              <a:ln w="9525" cap="flat" cmpd="sng">
                <a:solidFill>
                  <a:schemeClr val="bg1"/>
                </a:solidFill>
                <a:prstDash val="dash"/>
                <a:round/>
                <a:headEnd type="none" w="med" len="med"/>
                <a:tailEnd type="none" w="med" len="med"/>
              </a:ln>
            </p:spPr>
            <p:txBody>
              <a:bodyPr anchor="ctr"/>
              <a:lstStyle/>
              <a:p>
                <a:pPr algn="ctr" defTabSz="914377">
                  <a:defRPr/>
                </a:pPr>
                <a:endParaRPr>
                  <a:solidFill>
                    <a:prstClr val="white"/>
                  </a:solidFill>
                  <a:latin typeface="微软雅黑" panose="020B0503020204020204" pitchFamily="34" charset="-122"/>
                  <a:ea typeface="微软雅黑" panose="020B0503020204020204" pitchFamily="34" charset="-122"/>
                </a:endParaRPr>
              </a:p>
            </p:txBody>
          </p:sp>
          <p:sp>
            <p:nvSpPr>
              <p:cNvPr id="30" name="ïšḻïďê-Oval 3">
                <a:extLst>
                  <a:ext uri="{FF2B5EF4-FFF2-40B4-BE49-F238E27FC236}">
                    <a16:creationId xmlns:a16="http://schemas.microsoft.com/office/drawing/2014/main" id="{75A57F4C-ADD7-46C9-B306-27A63A1479F1}"/>
                  </a:ext>
                </a:extLst>
              </p:cNvPr>
              <p:cNvSpPr/>
              <p:nvPr/>
            </p:nvSpPr>
            <p:spPr>
              <a:xfrm>
                <a:off x="4574011" y="4160227"/>
                <a:ext cx="442670" cy="442670"/>
              </a:xfrm>
              <a:prstGeom prst="ellipse">
                <a:avLst/>
              </a:prstGeom>
              <a:solidFill>
                <a:schemeClr val="bg1"/>
              </a:solidFill>
              <a:ln>
                <a:noFill/>
              </a:ln>
            </p:spPr>
            <p:txBody>
              <a:bodyPr anchor="ctr"/>
              <a:lstStyle/>
              <a:p>
                <a:pPr algn="ctr" defTabSz="914377">
                  <a:defRPr/>
                </a:pPr>
                <a:endParaRPr>
                  <a:solidFill>
                    <a:prstClr val="white"/>
                  </a:solidFill>
                  <a:latin typeface="微软雅黑" panose="020B0503020204020204" pitchFamily="34" charset="-122"/>
                  <a:ea typeface="微软雅黑" panose="020B0503020204020204" pitchFamily="34" charset="-122"/>
                </a:endParaRPr>
              </a:p>
            </p:txBody>
          </p:sp>
          <p:sp>
            <p:nvSpPr>
              <p:cNvPr id="31" name="ïšḻïďê-Oval 4">
                <a:extLst>
                  <a:ext uri="{FF2B5EF4-FFF2-40B4-BE49-F238E27FC236}">
                    <a16:creationId xmlns:a16="http://schemas.microsoft.com/office/drawing/2014/main" id="{2F546CD0-1360-418B-8A70-7FD00B2738C6}"/>
                  </a:ext>
                </a:extLst>
              </p:cNvPr>
              <p:cNvSpPr/>
              <p:nvPr/>
            </p:nvSpPr>
            <p:spPr>
              <a:xfrm>
                <a:off x="5762209" y="4160227"/>
                <a:ext cx="442670" cy="442670"/>
              </a:xfrm>
              <a:prstGeom prst="ellipse">
                <a:avLst/>
              </a:prstGeom>
              <a:solidFill>
                <a:schemeClr val="bg1"/>
              </a:solidFill>
              <a:ln>
                <a:noFill/>
              </a:ln>
            </p:spPr>
            <p:txBody>
              <a:bodyPr anchor="ctr"/>
              <a:lstStyle/>
              <a:p>
                <a:pPr algn="ctr" defTabSz="914377">
                  <a:defRPr/>
                </a:pPr>
                <a:endParaRPr>
                  <a:solidFill>
                    <a:prstClr val="white"/>
                  </a:solidFill>
                  <a:latin typeface="微软雅黑" panose="020B0503020204020204" pitchFamily="34" charset="-122"/>
                  <a:ea typeface="微软雅黑" panose="020B0503020204020204" pitchFamily="34" charset="-122"/>
                </a:endParaRPr>
              </a:p>
            </p:txBody>
          </p:sp>
          <p:sp>
            <p:nvSpPr>
              <p:cNvPr id="32" name="ïšḻïďê-Oval 5">
                <a:extLst>
                  <a:ext uri="{FF2B5EF4-FFF2-40B4-BE49-F238E27FC236}">
                    <a16:creationId xmlns:a16="http://schemas.microsoft.com/office/drawing/2014/main" id="{59F18A2A-EEFF-435D-B4FB-BF7F98D9DBF5}"/>
                  </a:ext>
                </a:extLst>
              </p:cNvPr>
              <p:cNvSpPr/>
              <p:nvPr/>
            </p:nvSpPr>
            <p:spPr>
              <a:xfrm>
                <a:off x="8102374" y="3303840"/>
                <a:ext cx="442670" cy="442670"/>
              </a:xfrm>
              <a:prstGeom prst="ellipse">
                <a:avLst/>
              </a:prstGeom>
              <a:solidFill>
                <a:schemeClr val="bg1"/>
              </a:solidFill>
              <a:ln>
                <a:noFill/>
              </a:ln>
            </p:spPr>
            <p:txBody>
              <a:bodyPr anchor="ctr"/>
              <a:lstStyle/>
              <a:p>
                <a:pPr algn="ctr" defTabSz="914377">
                  <a:defRPr/>
                </a:pPr>
                <a:endParaRPr>
                  <a:solidFill>
                    <a:prstClr val="white"/>
                  </a:solidFill>
                  <a:latin typeface="微软雅黑" panose="020B0503020204020204" pitchFamily="34" charset="-122"/>
                  <a:ea typeface="微软雅黑" panose="020B0503020204020204" pitchFamily="34" charset="-122"/>
                </a:endParaRPr>
              </a:p>
            </p:txBody>
          </p:sp>
          <p:sp>
            <p:nvSpPr>
              <p:cNvPr id="33" name="ïšḻïďê-Oval 6">
                <a:extLst>
                  <a:ext uri="{FF2B5EF4-FFF2-40B4-BE49-F238E27FC236}">
                    <a16:creationId xmlns:a16="http://schemas.microsoft.com/office/drawing/2014/main" id="{1419EFA4-EC43-4955-83DA-B24CE35AF526}"/>
                  </a:ext>
                </a:extLst>
              </p:cNvPr>
              <p:cNvSpPr/>
              <p:nvPr/>
            </p:nvSpPr>
            <p:spPr>
              <a:xfrm>
                <a:off x="5461608" y="1125597"/>
                <a:ext cx="442670" cy="442670"/>
              </a:xfrm>
              <a:prstGeom prst="ellipse">
                <a:avLst/>
              </a:prstGeom>
              <a:solidFill>
                <a:schemeClr val="bg1"/>
              </a:solidFill>
              <a:ln>
                <a:noFill/>
              </a:ln>
            </p:spPr>
            <p:txBody>
              <a:bodyPr anchor="ctr"/>
              <a:lstStyle/>
              <a:p>
                <a:pPr algn="ctr" defTabSz="914377">
                  <a:defRPr/>
                </a:pPr>
                <a:endParaRPr>
                  <a:solidFill>
                    <a:prstClr val="white"/>
                  </a:solidFill>
                  <a:latin typeface="微软雅黑" panose="020B0503020204020204" pitchFamily="34" charset="-122"/>
                  <a:ea typeface="微软雅黑" panose="020B0503020204020204" pitchFamily="34" charset="-122"/>
                </a:endParaRPr>
              </a:p>
            </p:txBody>
          </p:sp>
          <p:sp>
            <p:nvSpPr>
              <p:cNvPr id="34" name="ïšḻïďê-Oval 7">
                <a:extLst>
                  <a:ext uri="{FF2B5EF4-FFF2-40B4-BE49-F238E27FC236}">
                    <a16:creationId xmlns:a16="http://schemas.microsoft.com/office/drawing/2014/main" id="{BC3B3595-C706-4EEE-9752-7272BEF2666E}"/>
                  </a:ext>
                </a:extLst>
              </p:cNvPr>
              <p:cNvSpPr/>
              <p:nvPr/>
            </p:nvSpPr>
            <p:spPr>
              <a:xfrm>
                <a:off x="3685147" y="2611943"/>
                <a:ext cx="455374" cy="455374"/>
              </a:xfrm>
              <a:prstGeom prst="ellipse">
                <a:avLst/>
              </a:prstGeom>
              <a:solidFill>
                <a:schemeClr val="bg1"/>
              </a:solidFill>
              <a:ln>
                <a:noFill/>
              </a:ln>
            </p:spPr>
            <p:txBody>
              <a:bodyPr anchor="ctr"/>
              <a:lstStyle/>
              <a:p>
                <a:pPr algn="ctr" defTabSz="914377">
                  <a:defRPr/>
                </a:pPr>
                <a:endParaRPr>
                  <a:solidFill>
                    <a:prstClr val="white"/>
                  </a:solidFill>
                  <a:latin typeface="微软雅黑" panose="020B0503020204020204" pitchFamily="34" charset="-122"/>
                  <a:ea typeface="微软雅黑" panose="020B0503020204020204" pitchFamily="34" charset="-122"/>
                </a:endParaRPr>
              </a:p>
            </p:txBody>
          </p:sp>
          <p:sp>
            <p:nvSpPr>
              <p:cNvPr id="35" name="ïšḻïďê-任意多边形: 形状 22">
                <a:extLst>
                  <a:ext uri="{FF2B5EF4-FFF2-40B4-BE49-F238E27FC236}">
                    <a16:creationId xmlns:a16="http://schemas.microsoft.com/office/drawing/2014/main" id="{448DD444-AC13-4C38-9C41-85BD33287330}"/>
                  </a:ext>
                </a:extLst>
              </p:cNvPr>
              <p:cNvSpPr/>
              <p:nvPr/>
            </p:nvSpPr>
            <p:spPr>
              <a:xfrm>
                <a:off x="4681045" y="4252701"/>
                <a:ext cx="230866" cy="233752"/>
              </a:xfrm>
              <a:custGeom>
                <a:avLst/>
                <a:gdLst/>
                <a:ahLst/>
                <a:cxnLst/>
                <a:rect l="0" t="0" r="0" b="0"/>
                <a:pathLst>
                  <a:path w="120000" h="120000" extrusionOk="0">
                    <a:moveTo>
                      <a:pt x="35140" y="108854"/>
                    </a:moveTo>
                    <a:lnTo>
                      <a:pt x="17943" y="108854"/>
                    </a:lnTo>
                    <a:lnTo>
                      <a:pt x="17943" y="108854"/>
                    </a:lnTo>
                    <a:lnTo>
                      <a:pt x="15327" y="108854"/>
                    </a:lnTo>
                    <a:lnTo>
                      <a:pt x="12710" y="108482"/>
                    </a:lnTo>
                    <a:lnTo>
                      <a:pt x="10467" y="107739"/>
                    </a:lnTo>
                    <a:lnTo>
                      <a:pt x="8598" y="106996"/>
                    </a:lnTo>
                    <a:lnTo>
                      <a:pt x="6728" y="105882"/>
                    </a:lnTo>
                    <a:lnTo>
                      <a:pt x="4859" y="104396"/>
                    </a:lnTo>
                    <a:lnTo>
                      <a:pt x="3364" y="102910"/>
                    </a:lnTo>
                    <a:lnTo>
                      <a:pt x="2242" y="101052"/>
                    </a:lnTo>
                    <a:lnTo>
                      <a:pt x="2242" y="101052"/>
                    </a:lnTo>
                    <a:lnTo>
                      <a:pt x="1121" y="98823"/>
                    </a:lnTo>
                    <a:lnTo>
                      <a:pt x="373" y="96594"/>
                    </a:lnTo>
                    <a:lnTo>
                      <a:pt x="0" y="94365"/>
                    </a:lnTo>
                    <a:lnTo>
                      <a:pt x="0" y="92136"/>
                    </a:lnTo>
                    <a:lnTo>
                      <a:pt x="373" y="89164"/>
                    </a:lnTo>
                    <a:lnTo>
                      <a:pt x="1121" y="86934"/>
                    </a:lnTo>
                    <a:lnTo>
                      <a:pt x="1869" y="84334"/>
                    </a:lnTo>
                    <a:lnTo>
                      <a:pt x="3364" y="81733"/>
                    </a:lnTo>
                    <a:lnTo>
                      <a:pt x="23551" y="45696"/>
                    </a:lnTo>
                    <a:lnTo>
                      <a:pt x="9345" y="48668"/>
                    </a:lnTo>
                    <a:lnTo>
                      <a:pt x="9345" y="48668"/>
                    </a:lnTo>
                    <a:lnTo>
                      <a:pt x="8224" y="48668"/>
                    </a:lnTo>
                    <a:lnTo>
                      <a:pt x="7850" y="48297"/>
                    </a:lnTo>
                    <a:lnTo>
                      <a:pt x="7102" y="47925"/>
                    </a:lnTo>
                    <a:lnTo>
                      <a:pt x="7102" y="47182"/>
                    </a:lnTo>
                    <a:lnTo>
                      <a:pt x="7102" y="47182"/>
                    </a:lnTo>
                    <a:lnTo>
                      <a:pt x="7102" y="46439"/>
                    </a:lnTo>
                    <a:lnTo>
                      <a:pt x="7102" y="45696"/>
                    </a:lnTo>
                    <a:lnTo>
                      <a:pt x="7476" y="45325"/>
                    </a:lnTo>
                    <a:lnTo>
                      <a:pt x="8224" y="44953"/>
                    </a:lnTo>
                    <a:lnTo>
                      <a:pt x="27289" y="41238"/>
                    </a:lnTo>
                    <a:lnTo>
                      <a:pt x="27289" y="41238"/>
                    </a:lnTo>
                    <a:lnTo>
                      <a:pt x="27663" y="41238"/>
                    </a:lnTo>
                    <a:lnTo>
                      <a:pt x="28037" y="41238"/>
                    </a:lnTo>
                    <a:lnTo>
                      <a:pt x="28037" y="41238"/>
                    </a:lnTo>
                    <a:lnTo>
                      <a:pt x="28785" y="41609"/>
                    </a:lnTo>
                    <a:lnTo>
                      <a:pt x="28785" y="41609"/>
                    </a:lnTo>
                    <a:lnTo>
                      <a:pt x="29158" y="41981"/>
                    </a:lnTo>
                    <a:lnTo>
                      <a:pt x="29158" y="41981"/>
                    </a:lnTo>
                    <a:lnTo>
                      <a:pt x="29532" y="42352"/>
                    </a:lnTo>
                    <a:lnTo>
                      <a:pt x="37009" y="61300"/>
                    </a:lnTo>
                    <a:lnTo>
                      <a:pt x="37009" y="61300"/>
                    </a:lnTo>
                    <a:lnTo>
                      <a:pt x="37009" y="62043"/>
                    </a:lnTo>
                    <a:lnTo>
                      <a:pt x="37009" y="62786"/>
                    </a:lnTo>
                    <a:lnTo>
                      <a:pt x="36635" y="63157"/>
                    </a:lnTo>
                    <a:lnTo>
                      <a:pt x="35887" y="63900"/>
                    </a:lnTo>
                    <a:lnTo>
                      <a:pt x="35887" y="63900"/>
                    </a:lnTo>
                    <a:lnTo>
                      <a:pt x="35140" y="63900"/>
                    </a:lnTo>
                    <a:lnTo>
                      <a:pt x="35140" y="63900"/>
                    </a:lnTo>
                    <a:lnTo>
                      <a:pt x="34392" y="63529"/>
                    </a:lnTo>
                    <a:lnTo>
                      <a:pt x="33644" y="62786"/>
                    </a:lnTo>
                    <a:lnTo>
                      <a:pt x="27663" y="47182"/>
                    </a:lnTo>
                    <a:lnTo>
                      <a:pt x="6728" y="83591"/>
                    </a:lnTo>
                    <a:lnTo>
                      <a:pt x="6728" y="83591"/>
                    </a:lnTo>
                    <a:lnTo>
                      <a:pt x="5607" y="85820"/>
                    </a:lnTo>
                    <a:lnTo>
                      <a:pt x="4485" y="87678"/>
                    </a:lnTo>
                    <a:lnTo>
                      <a:pt x="4112" y="89907"/>
                    </a:lnTo>
                    <a:lnTo>
                      <a:pt x="3738" y="92136"/>
                    </a:lnTo>
                    <a:lnTo>
                      <a:pt x="3738" y="93993"/>
                    </a:lnTo>
                    <a:lnTo>
                      <a:pt x="4112" y="95851"/>
                    </a:lnTo>
                    <a:lnTo>
                      <a:pt x="4485" y="97337"/>
                    </a:lnTo>
                    <a:lnTo>
                      <a:pt x="5607" y="99195"/>
                    </a:lnTo>
                    <a:lnTo>
                      <a:pt x="5607" y="99195"/>
                    </a:lnTo>
                    <a:lnTo>
                      <a:pt x="6355" y="100681"/>
                    </a:lnTo>
                    <a:lnTo>
                      <a:pt x="7476" y="101795"/>
                    </a:lnTo>
                    <a:lnTo>
                      <a:pt x="8971" y="102910"/>
                    </a:lnTo>
                    <a:lnTo>
                      <a:pt x="10467" y="103653"/>
                    </a:lnTo>
                    <a:lnTo>
                      <a:pt x="11962" y="104396"/>
                    </a:lnTo>
                    <a:lnTo>
                      <a:pt x="13831" y="104767"/>
                    </a:lnTo>
                    <a:lnTo>
                      <a:pt x="17943" y="105139"/>
                    </a:lnTo>
                    <a:lnTo>
                      <a:pt x="35140" y="105139"/>
                    </a:lnTo>
                    <a:lnTo>
                      <a:pt x="35140" y="105139"/>
                    </a:lnTo>
                    <a:lnTo>
                      <a:pt x="36261" y="105139"/>
                    </a:lnTo>
                    <a:lnTo>
                      <a:pt x="36635" y="105510"/>
                    </a:lnTo>
                    <a:lnTo>
                      <a:pt x="37009" y="106253"/>
                    </a:lnTo>
                    <a:lnTo>
                      <a:pt x="37009" y="106996"/>
                    </a:lnTo>
                    <a:lnTo>
                      <a:pt x="37009" y="106996"/>
                    </a:lnTo>
                    <a:lnTo>
                      <a:pt x="37009" y="108854"/>
                    </a:lnTo>
                    <a:lnTo>
                      <a:pt x="37009" y="108854"/>
                    </a:lnTo>
                    <a:lnTo>
                      <a:pt x="35140" y="108854"/>
                    </a:lnTo>
                    <a:lnTo>
                      <a:pt x="35140" y="108854"/>
                    </a:lnTo>
                    <a:close/>
                    <a:moveTo>
                      <a:pt x="59813" y="0"/>
                    </a:moveTo>
                    <a:lnTo>
                      <a:pt x="59813" y="0"/>
                    </a:lnTo>
                    <a:lnTo>
                      <a:pt x="62056" y="371"/>
                    </a:lnTo>
                    <a:lnTo>
                      <a:pt x="63925" y="743"/>
                    </a:lnTo>
                    <a:lnTo>
                      <a:pt x="66168" y="1486"/>
                    </a:lnTo>
                    <a:lnTo>
                      <a:pt x="68037" y="2600"/>
                    </a:lnTo>
                    <a:lnTo>
                      <a:pt x="69532" y="4086"/>
                    </a:lnTo>
                    <a:lnTo>
                      <a:pt x="71401" y="5572"/>
                    </a:lnTo>
                    <a:lnTo>
                      <a:pt x="72897" y="7801"/>
                    </a:lnTo>
                    <a:lnTo>
                      <a:pt x="74392" y="10030"/>
                    </a:lnTo>
                    <a:lnTo>
                      <a:pt x="94953" y="45325"/>
                    </a:lnTo>
                    <a:lnTo>
                      <a:pt x="97570" y="31578"/>
                    </a:lnTo>
                    <a:lnTo>
                      <a:pt x="97570" y="31578"/>
                    </a:lnTo>
                    <a:lnTo>
                      <a:pt x="97943" y="30835"/>
                    </a:lnTo>
                    <a:lnTo>
                      <a:pt x="98691" y="30464"/>
                    </a:lnTo>
                    <a:lnTo>
                      <a:pt x="99065" y="30092"/>
                    </a:lnTo>
                    <a:lnTo>
                      <a:pt x="99813" y="30092"/>
                    </a:lnTo>
                    <a:lnTo>
                      <a:pt x="99813" y="30092"/>
                    </a:lnTo>
                    <a:lnTo>
                      <a:pt x="100560" y="30464"/>
                    </a:lnTo>
                    <a:lnTo>
                      <a:pt x="101308" y="30835"/>
                    </a:lnTo>
                    <a:lnTo>
                      <a:pt x="101308" y="31578"/>
                    </a:lnTo>
                    <a:lnTo>
                      <a:pt x="101308" y="32321"/>
                    </a:lnTo>
                    <a:lnTo>
                      <a:pt x="97570" y="50897"/>
                    </a:lnTo>
                    <a:lnTo>
                      <a:pt x="97570" y="50897"/>
                    </a:lnTo>
                    <a:lnTo>
                      <a:pt x="97570" y="51640"/>
                    </a:lnTo>
                    <a:lnTo>
                      <a:pt x="97570" y="51640"/>
                    </a:lnTo>
                    <a:lnTo>
                      <a:pt x="97196" y="52012"/>
                    </a:lnTo>
                    <a:lnTo>
                      <a:pt x="97196" y="52012"/>
                    </a:lnTo>
                    <a:lnTo>
                      <a:pt x="96822" y="52383"/>
                    </a:lnTo>
                    <a:lnTo>
                      <a:pt x="96822" y="52383"/>
                    </a:lnTo>
                    <a:lnTo>
                      <a:pt x="95700" y="52383"/>
                    </a:lnTo>
                    <a:lnTo>
                      <a:pt x="95700" y="52383"/>
                    </a:lnTo>
                    <a:lnTo>
                      <a:pt x="95327" y="52383"/>
                    </a:lnTo>
                    <a:lnTo>
                      <a:pt x="76261" y="48668"/>
                    </a:lnTo>
                    <a:lnTo>
                      <a:pt x="76261" y="48668"/>
                    </a:lnTo>
                    <a:lnTo>
                      <a:pt x="75514" y="48297"/>
                    </a:lnTo>
                    <a:lnTo>
                      <a:pt x="75140" y="47925"/>
                    </a:lnTo>
                    <a:lnTo>
                      <a:pt x="75140" y="47182"/>
                    </a:lnTo>
                    <a:lnTo>
                      <a:pt x="75140" y="46439"/>
                    </a:lnTo>
                    <a:lnTo>
                      <a:pt x="75140" y="46439"/>
                    </a:lnTo>
                    <a:lnTo>
                      <a:pt x="75140" y="45696"/>
                    </a:lnTo>
                    <a:lnTo>
                      <a:pt x="75887" y="45325"/>
                    </a:lnTo>
                    <a:lnTo>
                      <a:pt x="76261" y="44953"/>
                    </a:lnTo>
                    <a:lnTo>
                      <a:pt x="77383" y="44953"/>
                    </a:lnTo>
                    <a:lnTo>
                      <a:pt x="91962" y="47925"/>
                    </a:lnTo>
                    <a:lnTo>
                      <a:pt x="71028" y="11888"/>
                    </a:lnTo>
                    <a:lnTo>
                      <a:pt x="71028" y="11888"/>
                    </a:lnTo>
                    <a:lnTo>
                      <a:pt x="68785" y="8173"/>
                    </a:lnTo>
                    <a:lnTo>
                      <a:pt x="67289" y="7058"/>
                    </a:lnTo>
                    <a:lnTo>
                      <a:pt x="66168" y="5944"/>
                    </a:lnTo>
                    <a:lnTo>
                      <a:pt x="64672" y="4829"/>
                    </a:lnTo>
                    <a:lnTo>
                      <a:pt x="63177" y="4458"/>
                    </a:lnTo>
                    <a:lnTo>
                      <a:pt x="61682" y="4086"/>
                    </a:lnTo>
                    <a:lnTo>
                      <a:pt x="59813" y="3715"/>
                    </a:lnTo>
                    <a:lnTo>
                      <a:pt x="59813" y="3715"/>
                    </a:lnTo>
                    <a:lnTo>
                      <a:pt x="58317" y="4086"/>
                    </a:lnTo>
                    <a:lnTo>
                      <a:pt x="56822" y="4458"/>
                    </a:lnTo>
                    <a:lnTo>
                      <a:pt x="54953" y="4829"/>
                    </a:lnTo>
                    <a:lnTo>
                      <a:pt x="53457" y="5944"/>
                    </a:lnTo>
                    <a:lnTo>
                      <a:pt x="51962" y="7058"/>
                    </a:lnTo>
                    <a:lnTo>
                      <a:pt x="50841" y="8173"/>
                    </a:lnTo>
                    <a:lnTo>
                      <a:pt x="48224" y="11888"/>
                    </a:lnTo>
                    <a:lnTo>
                      <a:pt x="37009" y="29349"/>
                    </a:lnTo>
                    <a:lnTo>
                      <a:pt x="37009" y="29349"/>
                    </a:lnTo>
                    <a:lnTo>
                      <a:pt x="36261" y="29721"/>
                    </a:lnTo>
                    <a:lnTo>
                      <a:pt x="35514" y="30092"/>
                    </a:lnTo>
                    <a:lnTo>
                      <a:pt x="35140" y="30092"/>
                    </a:lnTo>
                    <a:lnTo>
                      <a:pt x="34392" y="29721"/>
                    </a:lnTo>
                    <a:lnTo>
                      <a:pt x="34392" y="29721"/>
                    </a:lnTo>
                    <a:lnTo>
                      <a:pt x="33644" y="29349"/>
                    </a:lnTo>
                    <a:lnTo>
                      <a:pt x="33271" y="28235"/>
                    </a:lnTo>
                    <a:lnTo>
                      <a:pt x="33271" y="27492"/>
                    </a:lnTo>
                    <a:lnTo>
                      <a:pt x="33644" y="27120"/>
                    </a:lnTo>
                    <a:lnTo>
                      <a:pt x="45233" y="10030"/>
                    </a:lnTo>
                    <a:lnTo>
                      <a:pt x="45233" y="10030"/>
                    </a:lnTo>
                    <a:lnTo>
                      <a:pt x="46728" y="7801"/>
                    </a:lnTo>
                    <a:lnTo>
                      <a:pt x="48224" y="5572"/>
                    </a:lnTo>
                    <a:lnTo>
                      <a:pt x="49719" y="4086"/>
                    </a:lnTo>
                    <a:lnTo>
                      <a:pt x="51588" y="2600"/>
                    </a:lnTo>
                    <a:lnTo>
                      <a:pt x="53457" y="1486"/>
                    </a:lnTo>
                    <a:lnTo>
                      <a:pt x="55700" y="743"/>
                    </a:lnTo>
                    <a:lnTo>
                      <a:pt x="57943" y="371"/>
                    </a:lnTo>
                    <a:lnTo>
                      <a:pt x="59813" y="0"/>
                    </a:lnTo>
                    <a:lnTo>
                      <a:pt x="59813" y="0"/>
                    </a:lnTo>
                    <a:close/>
                    <a:moveTo>
                      <a:pt x="101308" y="108854"/>
                    </a:moveTo>
                    <a:lnTo>
                      <a:pt x="62803" y="108854"/>
                    </a:lnTo>
                    <a:lnTo>
                      <a:pt x="70654" y="116656"/>
                    </a:lnTo>
                    <a:lnTo>
                      <a:pt x="70654" y="116656"/>
                    </a:lnTo>
                    <a:lnTo>
                      <a:pt x="71028" y="117399"/>
                    </a:lnTo>
                    <a:lnTo>
                      <a:pt x="71401" y="118142"/>
                    </a:lnTo>
                    <a:lnTo>
                      <a:pt x="71028" y="118885"/>
                    </a:lnTo>
                    <a:lnTo>
                      <a:pt x="70654" y="119628"/>
                    </a:lnTo>
                    <a:lnTo>
                      <a:pt x="70654" y="119628"/>
                    </a:lnTo>
                    <a:lnTo>
                      <a:pt x="69158" y="120000"/>
                    </a:lnTo>
                    <a:lnTo>
                      <a:pt x="69158" y="120000"/>
                    </a:lnTo>
                    <a:lnTo>
                      <a:pt x="68037" y="119628"/>
                    </a:lnTo>
                    <a:lnTo>
                      <a:pt x="56822" y="108854"/>
                    </a:lnTo>
                    <a:lnTo>
                      <a:pt x="56822" y="108854"/>
                    </a:lnTo>
                    <a:lnTo>
                      <a:pt x="56448" y="108111"/>
                    </a:lnTo>
                    <a:lnTo>
                      <a:pt x="56074" y="106996"/>
                    </a:lnTo>
                    <a:lnTo>
                      <a:pt x="56074" y="106996"/>
                    </a:lnTo>
                    <a:lnTo>
                      <a:pt x="56448" y="106253"/>
                    </a:lnTo>
                    <a:lnTo>
                      <a:pt x="56822" y="105510"/>
                    </a:lnTo>
                    <a:lnTo>
                      <a:pt x="68037" y="94365"/>
                    </a:lnTo>
                    <a:lnTo>
                      <a:pt x="68037" y="94365"/>
                    </a:lnTo>
                    <a:lnTo>
                      <a:pt x="68785" y="93993"/>
                    </a:lnTo>
                    <a:lnTo>
                      <a:pt x="69158" y="93993"/>
                    </a:lnTo>
                    <a:lnTo>
                      <a:pt x="69906" y="93993"/>
                    </a:lnTo>
                    <a:lnTo>
                      <a:pt x="70654" y="94736"/>
                    </a:lnTo>
                    <a:lnTo>
                      <a:pt x="70654" y="94736"/>
                    </a:lnTo>
                    <a:lnTo>
                      <a:pt x="71028" y="95108"/>
                    </a:lnTo>
                    <a:lnTo>
                      <a:pt x="71401" y="95851"/>
                    </a:lnTo>
                    <a:lnTo>
                      <a:pt x="71028" y="96594"/>
                    </a:lnTo>
                    <a:lnTo>
                      <a:pt x="70654" y="97337"/>
                    </a:lnTo>
                    <a:lnTo>
                      <a:pt x="62429" y="105139"/>
                    </a:lnTo>
                    <a:lnTo>
                      <a:pt x="101308" y="105139"/>
                    </a:lnTo>
                    <a:lnTo>
                      <a:pt x="101308" y="105139"/>
                    </a:lnTo>
                    <a:lnTo>
                      <a:pt x="105794" y="104767"/>
                    </a:lnTo>
                    <a:lnTo>
                      <a:pt x="107663" y="104396"/>
                    </a:lnTo>
                    <a:lnTo>
                      <a:pt x="109158" y="103653"/>
                    </a:lnTo>
                    <a:lnTo>
                      <a:pt x="110654" y="102910"/>
                    </a:lnTo>
                    <a:lnTo>
                      <a:pt x="112149" y="101795"/>
                    </a:lnTo>
                    <a:lnTo>
                      <a:pt x="113271" y="100681"/>
                    </a:lnTo>
                    <a:lnTo>
                      <a:pt x="114018" y="99195"/>
                    </a:lnTo>
                    <a:lnTo>
                      <a:pt x="114018" y="99195"/>
                    </a:lnTo>
                    <a:lnTo>
                      <a:pt x="114766" y="97337"/>
                    </a:lnTo>
                    <a:lnTo>
                      <a:pt x="115514" y="95851"/>
                    </a:lnTo>
                    <a:lnTo>
                      <a:pt x="115514" y="93993"/>
                    </a:lnTo>
                    <a:lnTo>
                      <a:pt x="115514" y="92136"/>
                    </a:lnTo>
                    <a:lnTo>
                      <a:pt x="115514" y="89907"/>
                    </a:lnTo>
                    <a:lnTo>
                      <a:pt x="114766" y="88049"/>
                    </a:lnTo>
                    <a:lnTo>
                      <a:pt x="112897" y="83591"/>
                    </a:lnTo>
                    <a:lnTo>
                      <a:pt x="105420" y="66501"/>
                    </a:lnTo>
                    <a:lnTo>
                      <a:pt x="105420" y="66501"/>
                    </a:lnTo>
                    <a:lnTo>
                      <a:pt x="105046" y="65758"/>
                    </a:lnTo>
                    <a:lnTo>
                      <a:pt x="105046" y="65015"/>
                    </a:lnTo>
                    <a:lnTo>
                      <a:pt x="105420" y="64643"/>
                    </a:lnTo>
                    <a:lnTo>
                      <a:pt x="106168" y="63900"/>
                    </a:lnTo>
                    <a:lnTo>
                      <a:pt x="106168" y="63900"/>
                    </a:lnTo>
                    <a:lnTo>
                      <a:pt x="106915" y="63900"/>
                    </a:lnTo>
                    <a:lnTo>
                      <a:pt x="107663" y="63900"/>
                    </a:lnTo>
                    <a:lnTo>
                      <a:pt x="108411" y="64272"/>
                    </a:lnTo>
                    <a:lnTo>
                      <a:pt x="108785" y="65015"/>
                    </a:lnTo>
                    <a:lnTo>
                      <a:pt x="116261" y="82105"/>
                    </a:lnTo>
                    <a:lnTo>
                      <a:pt x="116261" y="82105"/>
                    </a:lnTo>
                    <a:lnTo>
                      <a:pt x="118130" y="84705"/>
                    </a:lnTo>
                    <a:lnTo>
                      <a:pt x="118878" y="86934"/>
                    </a:lnTo>
                    <a:lnTo>
                      <a:pt x="119626" y="89535"/>
                    </a:lnTo>
                    <a:lnTo>
                      <a:pt x="120000" y="92136"/>
                    </a:lnTo>
                    <a:lnTo>
                      <a:pt x="120000" y="94365"/>
                    </a:lnTo>
                    <a:lnTo>
                      <a:pt x="119626" y="96594"/>
                    </a:lnTo>
                    <a:lnTo>
                      <a:pt x="118878" y="98823"/>
                    </a:lnTo>
                    <a:lnTo>
                      <a:pt x="117757" y="101052"/>
                    </a:lnTo>
                    <a:lnTo>
                      <a:pt x="117757" y="101052"/>
                    </a:lnTo>
                    <a:lnTo>
                      <a:pt x="116261" y="102910"/>
                    </a:lnTo>
                    <a:lnTo>
                      <a:pt x="114766" y="104396"/>
                    </a:lnTo>
                    <a:lnTo>
                      <a:pt x="112897" y="105882"/>
                    </a:lnTo>
                    <a:lnTo>
                      <a:pt x="111028" y="106996"/>
                    </a:lnTo>
                    <a:lnTo>
                      <a:pt x="108785" y="107739"/>
                    </a:lnTo>
                    <a:lnTo>
                      <a:pt x="106542" y="108482"/>
                    </a:lnTo>
                    <a:lnTo>
                      <a:pt x="104299" y="108854"/>
                    </a:lnTo>
                    <a:lnTo>
                      <a:pt x="101308" y="108854"/>
                    </a:lnTo>
                    <a:lnTo>
                      <a:pt x="101308" y="108854"/>
                    </a:lnTo>
                    <a:close/>
                  </a:path>
                </a:pathLst>
              </a:custGeom>
              <a:solidFill>
                <a:srgbClr val="FBFBFB"/>
              </a:solidFill>
              <a:ln>
                <a:solidFill>
                  <a:schemeClr val="tx1"/>
                </a:solidFill>
              </a:ln>
            </p:spPr>
            <p:txBody>
              <a:bodyPr anchor="ctr"/>
              <a:lstStyle/>
              <a:p>
                <a:pPr algn="ctr" defTabSz="914377">
                  <a:defRPr/>
                </a:pPr>
                <a:endParaRPr>
                  <a:solidFill>
                    <a:prstClr val="white"/>
                  </a:solidFill>
                  <a:latin typeface="微软雅黑" panose="020B0503020204020204" pitchFamily="34" charset="-122"/>
                  <a:ea typeface="微软雅黑" panose="020B0503020204020204" pitchFamily="34" charset="-122"/>
                </a:endParaRPr>
              </a:p>
            </p:txBody>
          </p:sp>
          <p:sp>
            <p:nvSpPr>
              <p:cNvPr id="36" name="ïšḻïďê-Oval 27">
                <a:extLst>
                  <a:ext uri="{FF2B5EF4-FFF2-40B4-BE49-F238E27FC236}">
                    <a16:creationId xmlns:a16="http://schemas.microsoft.com/office/drawing/2014/main" id="{3606E0A6-0641-47CC-85B1-05CCDC71F4C5}"/>
                  </a:ext>
                </a:extLst>
              </p:cNvPr>
              <p:cNvSpPr/>
              <p:nvPr/>
            </p:nvSpPr>
            <p:spPr>
              <a:xfrm>
                <a:off x="7566263" y="1525148"/>
                <a:ext cx="442670" cy="442670"/>
              </a:xfrm>
              <a:prstGeom prst="ellipse">
                <a:avLst/>
              </a:prstGeom>
              <a:solidFill>
                <a:schemeClr val="bg1"/>
              </a:solidFill>
              <a:ln>
                <a:noFill/>
              </a:ln>
            </p:spPr>
            <p:txBody>
              <a:bodyPr anchor="ctr"/>
              <a:lstStyle/>
              <a:p>
                <a:pPr algn="ctr" defTabSz="914377">
                  <a:defRPr/>
                </a:pPr>
                <a:endParaRPr dirty="0">
                  <a:solidFill>
                    <a:prstClr val="white"/>
                  </a:solidFill>
                  <a:latin typeface="微软雅黑" panose="020B0503020204020204" pitchFamily="34" charset="-122"/>
                  <a:ea typeface="微软雅黑" panose="020B0503020204020204" pitchFamily="34" charset="-122"/>
                </a:endParaRPr>
              </a:p>
            </p:txBody>
          </p:sp>
          <p:sp>
            <p:nvSpPr>
              <p:cNvPr id="37" name="矩形 36">
                <a:extLst>
                  <a:ext uri="{FF2B5EF4-FFF2-40B4-BE49-F238E27FC236}">
                    <a16:creationId xmlns:a16="http://schemas.microsoft.com/office/drawing/2014/main" id="{7D460888-1AEF-4AAC-8BD3-7011314A8F18}"/>
                  </a:ext>
                </a:extLst>
              </p:cNvPr>
              <p:cNvSpPr/>
              <p:nvPr/>
            </p:nvSpPr>
            <p:spPr>
              <a:xfrm>
                <a:off x="5070851" y="1586725"/>
                <a:ext cx="1504285" cy="651332"/>
              </a:xfrm>
              <a:prstGeom prst="rect">
                <a:avLst/>
              </a:prstGeom>
            </p:spPr>
            <p:txBody>
              <a:bodyPr wrap="square">
                <a:spAutoFit/>
                <a:scene3d>
                  <a:camera prst="orthographicFront"/>
                  <a:lightRig rig="threePt" dir="t"/>
                </a:scene3d>
                <a:sp3d contourW="12700"/>
              </a:bodyPr>
              <a:lstStyle/>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出入口</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a:t>
                </a:r>
                <a:r>
                  <a:rPr lang="en-US" altLang="zh-CN" sz="1051" dirty="0">
                    <a:solidFill>
                      <a:prstClr val="white"/>
                    </a:solidFill>
                    <a:latin typeface="微软雅黑" panose="020B0503020204020204" pitchFamily="34" charset="-122"/>
                    <a:ea typeface="微软雅黑" panose="020B0503020204020204" pitchFamily="34" charset="-122"/>
                  </a:rPr>
                  <a:t>1</a:t>
                </a:r>
                <a:r>
                  <a:rPr lang="zh-CN" altLang="en-US" sz="1051" dirty="0">
                    <a:solidFill>
                      <a:prstClr val="white"/>
                    </a:solidFill>
                    <a:latin typeface="微软雅黑" panose="020B0503020204020204" pitchFamily="34" charset="-122"/>
                    <a:ea typeface="微软雅黑" panose="020B0503020204020204" pitchFamily="34" charset="-122"/>
                  </a:rPr>
                  <a:t>）人脸门禁、人脸开门</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a:t>
                </a:r>
                <a:r>
                  <a:rPr lang="en-US" altLang="zh-CN" sz="1051" dirty="0">
                    <a:solidFill>
                      <a:prstClr val="white"/>
                    </a:solidFill>
                    <a:latin typeface="微软雅黑" panose="020B0503020204020204" pitchFamily="34" charset="-122"/>
                    <a:ea typeface="微软雅黑" panose="020B0503020204020204" pitchFamily="34" charset="-122"/>
                  </a:rPr>
                  <a:t>2</a:t>
                </a:r>
                <a:r>
                  <a:rPr lang="zh-CN" altLang="en-US" sz="1051" dirty="0">
                    <a:solidFill>
                      <a:prstClr val="white"/>
                    </a:solidFill>
                    <a:latin typeface="微软雅黑" panose="020B0503020204020204" pitchFamily="34" charset="-122"/>
                    <a:ea typeface="微软雅黑" panose="020B0503020204020204" pitchFamily="34" charset="-122"/>
                  </a:rPr>
                  <a:t>）人脸考勤</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a:t>
                </a:r>
                <a:r>
                  <a:rPr lang="en-US" altLang="zh-CN" sz="1051" dirty="0">
                    <a:solidFill>
                      <a:prstClr val="white"/>
                    </a:solidFill>
                    <a:latin typeface="微软雅黑" panose="020B0503020204020204" pitchFamily="34" charset="-122"/>
                    <a:ea typeface="微软雅黑" panose="020B0503020204020204" pitchFamily="34" charset="-122"/>
                  </a:rPr>
                  <a:t>3</a:t>
                </a:r>
                <a:r>
                  <a:rPr lang="zh-CN" altLang="en-US" sz="1051" dirty="0">
                    <a:solidFill>
                      <a:prstClr val="white"/>
                    </a:solidFill>
                    <a:latin typeface="微软雅黑" panose="020B0503020204020204" pitchFamily="34" charset="-122"/>
                    <a:ea typeface="微软雅黑" panose="020B0503020204020204" pitchFamily="34" charset="-122"/>
                  </a:rPr>
                  <a:t>）陌生人预警</a:t>
                </a:r>
              </a:p>
            </p:txBody>
          </p:sp>
          <p:sp>
            <p:nvSpPr>
              <p:cNvPr id="38" name="矩形 37">
                <a:extLst>
                  <a:ext uri="{FF2B5EF4-FFF2-40B4-BE49-F238E27FC236}">
                    <a16:creationId xmlns:a16="http://schemas.microsoft.com/office/drawing/2014/main" id="{3D9BD6BD-FF5C-4A52-BA24-540E0957E69A}"/>
                  </a:ext>
                </a:extLst>
              </p:cNvPr>
              <p:cNvSpPr/>
              <p:nvPr/>
            </p:nvSpPr>
            <p:spPr>
              <a:xfrm>
                <a:off x="7447989" y="1978075"/>
                <a:ext cx="1585462" cy="505811"/>
              </a:xfrm>
              <a:prstGeom prst="rect">
                <a:avLst/>
              </a:prstGeom>
            </p:spPr>
            <p:txBody>
              <a:bodyPr wrap="square">
                <a:spAutoFit/>
                <a:scene3d>
                  <a:camera prst="orthographicFront"/>
                  <a:lightRig rig="threePt" dir="t"/>
                </a:scene3d>
                <a:sp3d contourW="12700"/>
              </a:bodyPr>
              <a:lstStyle/>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校园公共区域人脸管理</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a:t>
                </a:r>
                <a:r>
                  <a:rPr lang="en-US" altLang="zh-CN" sz="1051" dirty="0">
                    <a:solidFill>
                      <a:prstClr val="white"/>
                    </a:solidFill>
                    <a:latin typeface="微软雅黑" panose="020B0503020204020204" pitchFamily="34" charset="-122"/>
                    <a:ea typeface="微软雅黑" panose="020B0503020204020204" pitchFamily="34" charset="-122"/>
                  </a:rPr>
                  <a:t>1</a:t>
                </a:r>
                <a:r>
                  <a:rPr lang="zh-CN" altLang="en-US" sz="1051" dirty="0">
                    <a:solidFill>
                      <a:prstClr val="white"/>
                    </a:solidFill>
                    <a:latin typeface="微软雅黑" panose="020B0503020204020204" pitchFamily="34" charset="-122"/>
                    <a:ea typeface="微软雅黑" panose="020B0503020204020204" pitchFamily="34" charset="-122"/>
                  </a:rPr>
                  <a:t>）预警人员重点把控</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a:t>
                </a:r>
                <a:r>
                  <a:rPr lang="en-US" altLang="zh-CN" sz="1051" dirty="0">
                    <a:solidFill>
                      <a:prstClr val="white"/>
                    </a:solidFill>
                    <a:latin typeface="微软雅黑" panose="020B0503020204020204" pitchFamily="34" charset="-122"/>
                    <a:ea typeface="微软雅黑" panose="020B0503020204020204" pitchFamily="34" charset="-122"/>
                  </a:rPr>
                  <a:t>2</a:t>
                </a:r>
                <a:r>
                  <a:rPr lang="zh-CN" altLang="en-US" sz="1051" dirty="0">
                    <a:solidFill>
                      <a:prstClr val="white"/>
                    </a:solidFill>
                    <a:latin typeface="微软雅黑" panose="020B0503020204020204" pitchFamily="34" charset="-122"/>
                    <a:ea typeface="微软雅黑" panose="020B0503020204020204" pitchFamily="34" charset="-122"/>
                  </a:rPr>
                  <a:t>）重点区域管控</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39" name="矩形 38">
                <a:extLst>
                  <a:ext uri="{FF2B5EF4-FFF2-40B4-BE49-F238E27FC236}">
                    <a16:creationId xmlns:a16="http://schemas.microsoft.com/office/drawing/2014/main" id="{7557C159-D6D0-48DC-B542-393256B2684C}"/>
                  </a:ext>
                </a:extLst>
              </p:cNvPr>
              <p:cNvSpPr/>
              <p:nvPr/>
            </p:nvSpPr>
            <p:spPr>
              <a:xfrm>
                <a:off x="5764543" y="3540777"/>
                <a:ext cx="1567970" cy="505811"/>
              </a:xfrm>
              <a:prstGeom prst="rect">
                <a:avLst/>
              </a:prstGeom>
            </p:spPr>
            <p:txBody>
              <a:bodyPr wrap="square">
                <a:spAutoFit/>
                <a:scene3d>
                  <a:camera prst="orthographicFront"/>
                  <a:lightRig rig="threePt" dir="t"/>
                </a:scene3d>
                <a:sp3d contourW="12700"/>
              </a:bodyPr>
              <a:lstStyle/>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深入业务呈现</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a:t>
                </a:r>
                <a:r>
                  <a:rPr lang="en-US" altLang="zh-CN" sz="1051" dirty="0">
                    <a:solidFill>
                      <a:prstClr val="white"/>
                    </a:solidFill>
                    <a:latin typeface="微软雅黑" panose="020B0503020204020204" pitchFamily="34" charset="-122"/>
                    <a:ea typeface="微软雅黑" panose="020B0503020204020204" pitchFamily="34" charset="-122"/>
                  </a:rPr>
                  <a:t>1</a:t>
                </a:r>
                <a:r>
                  <a:rPr lang="zh-CN" altLang="en-US" sz="1051" dirty="0">
                    <a:solidFill>
                      <a:prstClr val="white"/>
                    </a:solidFill>
                    <a:latin typeface="微软雅黑" panose="020B0503020204020204" pitchFamily="34" charset="-122"/>
                    <a:ea typeface="微软雅黑" panose="020B0503020204020204" pitchFamily="34" charset="-122"/>
                  </a:rPr>
                  <a:t>）学生宿舍归寝统计</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a:t>
                </a:r>
                <a:r>
                  <a:rPr lang="en-US" altLang="zh-CN" sz="1051" dirty="0">
                    <a:solidFill>
                      <a:prstClr val="white"/>
                    </a:solidFill>
                    <a:latin typeface="微软雅黑" panose="020B0503020204020204" pitchFamily="34" charset="-122"/>
                    <a:ea typeface="微软雅黑" panose="020B0503020204020204" pitchFamily="34" charset="-122"/>
                  </a:rPr>
                  <a:t>2</a:t>
                </a:r>
                <a:r>
                  <a:rPr lang="zh-CN" altLang="en-US" sz="1051" dirty="0">
                    <a:solidFill>
                      <a:prstClr val="white"/>
                    </a:solidFill>
                    <a:latin typeface="微软雅黑" panose="020B0503020204020204" pitchFamily="34" charset="-122"/>
                    <a:ea typeface="微软雅黑" panose="020B0503020204020204" pitchFamily="34" charset="-122"/>
                  </a:rPr>
                  <a:t>）课堂人脸点名系统</a:t>
                </a:r>
                <a:endParaRPr lang="en-US" altLang="zh-CN" sz="1051" dirty="0">
                  <a:solidFill>
                    <a:prstClr val="white"/>
                  </a:solidFill>
                  <a:latin typeface="微软雅黑" panose="020B0503020204020204" pitchFamily="34" charset="-122"/>
                  <a:ea typeface="微软雅黑" panose="020B0503020204020204" pitchFamily="34" charset="-122"/>
                </a:endParaRPr>
              </a:p>
            </p:txBody>
          </p:sp>
          <p:sp>
            <p:nvSpPr>
              <p:cNvPr id="40" name="矩形 39">
                <a:extLst>
                  <a:ext uri="{FF2B5EF4-FFF2-40B4-BE49-F238E27FC236}">
                    <a16:creationId xmlns:a16="http://schemas.microsoft.com/office/drawing/2014/main" id="{27581DD6-D71F-49CA-B2EB-6CF7AB6568E9}"/>
                  </a:ext>
                </a:extLst>
              </p:cNvPr>
              <p:cNvSpPr/>
              <p:nvPr/>
            </p:nvSpPr>
            <p:spPr>
              <a:xfrm>
                <a:off x="4251746" y="3744532"/>
                <a:ext cx="1190934" cy="360291"/>
              </a:xfrm>
              <a:prstGeom prst="rect">
                <a:avLst/>
              </a:prstGeom>
            </p:spPr>
            <p:txBody>
              <a:bodyPr wrap="square">
                <a:spAutoFit/>
                <a:scene3d>
                  <a:camera prst="orthographicFront"/>
                  <a:lightRig rig="threePt" dir="t"/>
                </a:scene3d>
                <a:sp3d contourW="12700"/>
              </a:bodyPr>
              <a:lstStyle/>
              <a:p>
                <a:pPr algn="ct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事件追溯、以图搜图</a:t>
                </a:r>
                <a:endParaRPr lang="en-US" altLang="zh-CN" sz="1051" dirty="0">
                  <a:solidFill>
                    <a:prstClr val="white"/>
                  </a:solidFill>
                  <a:latin typeface="微软雅黑" panose="020B0503020204020204" pitchFamily="34" charset="-122"/>
                  <a:ea typeface="微软雅黑" panose="020B0503020204020204" pitchFamily="34" charset="-122"/>
                </a:endParaRPr>
              </a:p>
              <a:p>
                <a:pPr algn="ct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人员轨迹、一键还原</a:t>
                </a:r>
              </a:p>
            </p:txBody>
          </p:sp>
          <p:sp>
            <p:nvSpPr>
              <p:cNvPr id="41" name="矩形 40">
                <a:extLst>
                  <a:ext uri="{FF2B5EF4-FFF2-40B4-BE49-F238E27FC236}">
                    <a16:creationId xmlns:a16="http://schemas.microsoft.com/office/drawing/2014/main" id="{0AFC9585-DD1C-4CCC-82AE-B9B1E72B8890}"/>
                  </a:ext>
                </a:extLst>
              </p:cNvPr>
              <p:cNvSpPr/>
              <p:nvPr/>
            </p:nvSpPr>
            <p:spPr>
              <a:xfrm>
                <a:off x="7628830" y="3784309"/>
                <a:ext cx="1533677" cy="505811"/>
              </a:xfrm>
              <a:prstGeom prst="rect">
                <a:avLst/>
              </a:prstGeom>
            </p:spPr>
            <p:txBody>
              <a:bodyPr wrap="square">
                <a:spAutoFit/>
                <a:scene3d>
                  <a:camera prst="orthographicFront"/>
                  <a:lightRig rig="threePt" dir="t"/>
                </a:scene3d>
                <a:sp3d contourW="12700"/>
              </a:bodyPr>
              <a:lstStyle/>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重要通道人脸管控</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a:t>
                </a:r>
                <a:r>
                  <a:rPr lang="en-US" altLang="zh-CN" sz="1051" dirty="0">
                    <a:solidFill>
                      <a:prstClr val="white"/>
                    </a:solidFill>
                    <a:latin typeface="微软雅黑" panose="020B0503020204020204" pitchFamily="34" charset="-122"/>
                    <a:ea typeface="微软雅黑" panose="020B0503020204020204" pitchFamily="34" charset="-122"/>
                  </a:rPr>
                  <a:t>1</a:t>
                </a:r>
                <a:r>
                  <a:rPr lang="zh-CN" altLang="en-US" sz="1051" dirty="0">
                    <a:solidFill>
                      <a:prstClr val="white"/>
                    </a:solidFill>
                    <a:latin typeface="微软雅黑" panose="020B0503020204020204" pitchFamily="34" charset="-122"/>
                    <a:ea typeface="微软雅黑" panose="020B0503020204020204" pitchFamily="34" charset="-122"/>
                  </a:rPr>
                  <a:t>）重要通道人脸识别通行</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a:t>
                </a:r>
                <a:r>
                  <a:rPr lang="en-US" altLang="zh-CN" sz="1051" dirty="0">
                    <a:solidFill>
                      <a:prstClr val="white"/>
                    </a:solidFill>
                    <a:latin typeface="微软雅黑" panose="020B0503020204020204" pitchFamily="34" charset="-122"/>
                    <a:ea typeface="微软雅黑" panose="020B0503020204020204" pitchFamily="34" charset="-122"/>
                  </a:rPr>
                  <a:t>2</a:t>
                </a:r>
                <a:r>
                  <a:rPr lang="zh-CN" altLang="en-US" sz="1051" dirty="0">
                    <a:solidFill>
                      <a:prstClr val="white"/>
                    </a:solidFill>
                    <a:latin typeface="微软雅黑" panose="020B0503020204020204" pitchFamily="34" charset="-122"/>
                    <a:ea typeface="微软雅黑" panose="020B0503020204020204" pitchFamily="34" charset="-122"/>
                  </a:rPr>
                  <a:t>）人脸梯控系统</a:t>
                </a:r>
              </a:p>
            </p:txBody>
          </p:sp>
          <p:sp>
            <p:nvSpPr>
              <p:cNvPr id="42" name="矩形 41">
                <a:extLst>
                  <a:ext uri="{FF2B5EF4-FFF2-40B4-BE49-F238E27FC236}">
                    <a16:creationId xmlns:a16="http://schemas.microsoft.com/office/drawing/2014/main" id="{FDAE7312-20A2-41F8-A6A0-4C4789545925}"/>
                  </a:ext>
                </a:extLst>
              </p:cNvPr>
              <p:cNvSpPr/>
              <p:nvPr/>
            </p:nvSpPr>
            <p:spPr>
              <a:xfrm>
                <a:off x="4034918" y="3061549"/>
                <a:ext cx="1741683" cy="360291"/>
              </a:xfrm>
              <a:prstGeom prst="rect">
                <a:avLst/>
              </a:prstGeom>
            </p:spPr>
            <p:txBody>
              <a:bodyPr wrap="square">
                <a:spAutoFit/>
                <a:scene3d>
                  <a:camera prst="orthographicFront"/>
                  <a:lightRig rig="threePt" dir="t"/>
                </a:scene3d>
                <a:sp3d contourW="12700"/>
              </a:bodyPr>
              <a:lstStyle/>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a:t>
                </a:r>
                <a:r>
                  <a:rPr lang="en-US" altLang="zh-CN" sz="1051" dirty="0">
                    <a:solidFill>
                      <a:prstClr val="white"/>
                    </a:solidFill>
                    <a:latin typeface="微软雅黑" panose="020B0503020204020204" pitchFamily="34" charset="-122"/>
                    <a:ea typeface="微软雅黑" panose="020B0503020204020204" pitchFamily="34" charset="-122"/>
                  </a:rPr>
                  <a:t>1</a:t>
                </a:r>
                <a:r>
                  <a:rPr lang="zh-CN" altLang="en-US" sz="1051" dirty="0">
                    <a:solidFill>
                      <a:prstClr val="white"/>
                    </a:solidFill>
                    <a:latin typeface="微软雅黑" panose="020B0503020204020204" pitchFamily="34" charset="-122"/>
                    <a:ea typeface="微软雅黑" panose="020B0503020204020204" pitchFamily="34" charset="-122"/>
                  </a:rPr>
                  <a:t>）访客信息人证核验</a:t>
                </a:r>
                <a:endParaRPr lang="en-US" altLang="zh-CN" sz="1051" dirty="0">
                  <a:solidFill>
                    <a:prstClr val="white"/>
                  </a:solidFill>
                  <a:latin typeface="微软雅黑" panose="020B0503020204020204" pitchFamily="34" charset="-122"/>
                  <a:ea typeface="微软雅黑" panose="020B0503020204020204" pitchFamily="34" charset="-122"/>
                </a:endParaRPr>
              </a:p>
              <a:p>
                <a:pPr defTabSz="914377">
                  <a:lnSpc>
                    <a:spcPct val="120000"/>
                  </a:lnSpc>
                  <a:defRPr/>
                </a:pPr>
                <a:r>
                  <a:rPr lang="zh-CN" altLang="en-US" sz="1051" dirty="0">
                    <a:solidFill>
                      <a:prstClr val="white"/>
                    </a:solidFill>
                    <a:latin typeface="微软雅黑" panose="020B0503020204020204" pitchFamily="34" charset="-122"/>
                    <a:ea typeface="微软雅黑" panose="020B0503020204020204" pitchFamily="34" charset="-122"/>
                  </a:rPr>
                  <a:t>（</a:t>
                </a:r>
                <a:r>
                  <a:rPr lang="en-US" altLang="zh-CN" sz="1051" dirty="0">
                    <a:solidFill>
                      <a:prstClr val="white"/>
                    </a:solidFill>
                    <a:latin typeface="微软雅黑" panose="020B0503020204020204" pitchFamily="34" charset="-122"/>
                    <a:ea typeface="微软雅黑" panose="020B0503020204020204" pitchFamily="34" charset="-122"/>
                  </a:rPr>
                  <a:t>2</a:t>
                </a:r>
                <a:r>
                  <a:rPr lang="zh-CN" altLang="en-US" sz="1051" dirty="0">
                    <a:solidFill>
                      <a:prstClr val="white"/>
                    </a:solidFill>
                    <a:latin typeface="微软雅黑" panose="020B0503020204020204" pitchFamily="34" charset="-122"/>
                    <a:ea typeface="微软雅黑" panose="020B0503020204020204" pitchFamily="34" charset="-122"/>
                  </a:rPr>
                  <a:t>）人脸建库</a:t>
                </a:r>
                <a:r>
                  <a:rPr lang="en-US" altLang="zh-CN" sz="1051" dirty="0">
                    <a:solidFill>
                      <a:prstClr val="white"/>
                    </a:solidFill>
                    <a:latin typeface="微软雅黑" panose="020B0503020204020204" pitchFamily="34" charset="-122"/>
                    <a:ea typeface="微软雅黑" panose="020B0503020204020204" pitchFamily="34" charset="-122"/>
                  </a:rPr>
                  <a:t>/</a:t>
                </a:r>
                <a:r>
                  <a:rPr lang="zh-CN" altLang="en-US" sz="1051" dirty="0">
                    <a:solidFill>
                      <a:prstClr val="white"/>
                    </a:solidFill>
                    <a:latin typeface="微软雅黑" panose="020B0503020204020204" pitchFamily="34" charset="-122"/>
                    <a:ea typeface="微软雅黑" panose="020B0503020204020204" pitchFamily="34" charset="-122"/>
                  </a:rPr>
                  <a:t>迎新采集终端</a:t>
                </a:r>
              </a:p>
            </p:txBody>
          </p:sp>
          <p:sp>
            <p:nvSpPr>
              <p:cNvPr id="43" name="矩形 42">
                <a:extLst>
                  <a:ext uri="{FF2B5EF4-FFF2-40B4-BE49-F238E27FC236}">
                    <a16:creationId xmlns:a16="http://schemas.microsoft.com/office/drawing/2014/main" id="{C5FE9FC3-6AC9-4F1C-9F3F-27B877522676}"/>
                  </a:ext>
                </a:extLst>
              </p:cNvPr>
              <p:cNvSpPr/>
              <p:nvPr/>
            </p:nvSpPr>
            <p:spPr>
              <a:xfrm>
                <a:off x="4061353" y="2920638"/>
                <a:ext cx="600164" cy="161583"/>
              </a:xfrm>
              <a:prstGeom prst="rect">
                <a:avLst/>
              </a:prstGeom>
            </p:spPr>
            <p:txBody>
              <a:bodyPr wrap="none">
                <a:spAutoFit/>
              </a:bodyPr>
              <a:lstStyle/>
              <a:p>
                <a:pPr defTabSz="914377">
                  <a:defRPr/>
                </a:pPr>
                <a:r>
                  <a:rPr lang="zh-CN" altLang="en-US" sz="800" dirty="0">
                    <a:solidFill>
                      <a:prstClr val="white"/>
                    </a:solidFill>
                    <a:latin typeface="微软雅黑" panose="020B0503020204020204" pitchFamily="34" charset="-122"/>
                    <a:ea typeface="微软雅黑" panose="020B0503020204020204" pitchFamily="34" charset="-122"/>
                  </a:rPr>
                  <a:t>人证验证终端</a:t>
                </a:r>
              </a:p>
            </p:txBody>
          </p:sp>
          <p:sp>
            <p:nvSpPr>
              <p:cNvPr id="44" name="KSO_Shape">
                <a:extLst>
                  <a:ext uri="{FF2B5EF4-FFF2-40B4-BE49-F238E27FC236}">
                    <a16:creationId xmlns:a16="http://schemas.microsoft.com/office/drawing/2014/main" id="{EDF9AAF5-71BF-43B4-847F-5215F4F4C04D}"/>
                  </a:ext>
                </a:extLst>
              </p:cNvPr>
              <p:cNvSpPr>
                <a:spLocks/>
              </p:cNvSpPr>
              <p:nvPr/>
            </p:nvSpPr>
            <p:spPr bwMode="auto">
              <a:xfrm>
                <a:off x="5536565" y="1244513"/>
                <a:ext cx="262944" cy="169449"/>
              </a:xfrm>
              <a:custGeom>
                <a:avLst/>
                <a:gdLst/>
                <a:ahLst/>
                <a:cxnLst/>
                <a:rect l="0" t="0" r="r" b="b"/>
                <a:pathLst>
                  <a:path w="2608263" h="1778000">
                    <a:moveTo>
                      <a:pt x="1956693" y="381000"/>
                    </a:moveTo>
                    <a:lnTo>
                      <a:pt x="1966217" y="381397"/>
                    </a:lnTo>
                    <a:lnTo>
                      <a:pt x="1975740" y="382192"/>
                    </a:lnTo>
                    <a:lnTo>
                      <a:pt x="1986057" y="382986"/>
                    </a:lnTo>
                    <a:lnTo>
                      <a:pt x="1995581" y="384575"/>
                    </a:lnTo>
                    <a:lnTo>
                      <a:pt x="2005501" y="386562"/>
                    </a:lnTo>
                    <a:lnTo>
                      <a:pt x="2015819" y="388548"/>
                    </a:lnTo>
                    <a:lnTo>
                      <a:pt x="2025739" y="391726"/>
                    </a:lnTo>
                    <a:lnTo>
                      <a:pt x="2035263" y="394904"/>
                    </a:lnTo>
                    <a:lnTo>
                      <a:pt x="2045580" y="398876"/>
                    </a:lnTo>
                    <a:lnTo>
                      <a:pt x="2055500" y="403246"/>
                    </a:lnTo>
                    <a:lnTo>
                      <a:pt x="2065421" y="408807"/>
                    </a:lnTo>
                    <a:lnTo>
                      <a:pt x="2075738" y="414766"/>
                    </a:lnTo>
                    <a:lnTo>
                      <a:pt x="2101927" y="438998"/>
                    </a:lnTo>
                    <a:lnTo>
                      <a:pt x="2143990" y="446149"/>
                    </a:lnTo>
                    <a:lnTo>
                      <a:pt x="2147958" y="448929"/>
                    </a:lnTo>
                    <a:lnTo>
                      <a:pt x="2151926" y="452107"/>
                    </a:lnTo>
                    <a:lnTo>
                      <a:pt x="2155497" y="455683"/>
                    </a:lnTo>
                    <a:lnTo>
                      <a:pt x="2158672" y="459655"/>
                    </a:lnTo>
                    <a:lnTo>
                      <a:pt x="2161847" y="464025"/>
                    </a:lnTo>
                    <a:lnTo>
                      <a:pt x="2164624" y="468395"/>
                    </a:lnTo>
                    <a:lnTo>
                      <a:pt x="2169783" y="477531"/>
                    </a:lnTo>
                    <a:lnTo>
                      <a:pt x="2173751" y="485874"/>
                    </a:lnTo>
                    <a:lnTo>
                      <a:pt x="2176529" y="493024"/>
                    </a:lnTo>
                    <a:lnTo>
                      <a:pt x="2179306" y="499380"/>
                    </a:lnTo>
                    <a:lnTo>
                      <a:pt x="2182878" y="516064"/>
                    </a:lnTo>
                    <a:lnTo>
                      <a:pt x="2186052" y="532749"/>
                    </a:lnTo>
                    <a:lnTo>
                      <a:pt x="2188036" y="549433"/>
                    </a:lnTo>
                    <a:lnTo>
                      <a:pt x="2189623" y="565720"/>
                    </a:lnTo>
                    <a:lnTo>
                      <a:pt x="2190417" y="582008"/>
                    </a:lnTo>
                    <a:lnTo>
                      <a:pt x="2190814" y="598692"/>
                    </a:lnTo>
                    <a:lnTo>
                      <a:pt x="2190814" y="615376"/>
                    </a:lnTo>
                    <a:lnTo>
                      <a:pt x="2190417" y="632855"/>
                    </a:lnTo>
                    <a:lnTo>
                      <a:pt x="2190020" y="642389"/>
                    </a:lnTo>
                    <a:lnTo>
                      <a:pt x="2188830" y="656293"/>
                    </a:lnTo>
                    <a:lnTo>
                      <a:pt x="2185259" y="692840"/>
                    </a:lnTo>
                    <a:lnTo>
                      <a:pt x="2183671" y="711908"/>
                    </a:lnTo>
                    <a:lnTo>
                      <a:pt x="2182878" y="730578"/>
                    </a:lnTo>
                    <a:lnTo>
                      <a:pt x="2182084" y="746468"/>
                    </a:lnTo>
                    <a:lnTo>
                      <a:pt x="2182481" y="753221"/>
                    </a:lnTo>
                    <a:lnTo>
                      <a:pt x="2182878" y="758386"/>
                    </a:lnTo>
                    <a:lnTo>
                      <a:pt x="2183671" y="765139"/>
                    </a:lnTo>
                    <a:lnTo>
                      <a:pt x="2184862" y="771098"/>
                    </a:lnTo>
                    <a:lnTo>
                      <a:pt x="2186449" y="775865"/>
                    </a:lnTo>
                    <a:lnTo>
                      <a:pt x="2188433" y="779837"/>
                    </a:lnTo>
                    <a:lnTo>
                      <a:pt x="2192798" y="787782"/>
                    </a:lnTo>
                    <a:lnTo>
                      <a:pt x="2195179" y="792152"/>
                    </a:lnTo>
                    <a:lnTo>
                      <a:pt x="2198353" y="798508"/>
                    </a:lnTo>
                    <a:lnTo>
                      <a:pt x="2200734" y="804069"/>
                    </a:lnTo>
                    <a:lnTo>
                      <a:pt x="2202719" y="810028"/>
                    </a:lnTo>
                    <a:lnTo>
                      <a:pt x="2204306" y="815987"/>
                    </a:lnTo>
                    <a:lnTo>
                      <a:pt x="2205496" y="822343"/>
                    </a:lnTo>
                    <a:lnTo>
                      <a:pt x="2206687" y="829096"/>
                    </a:lnTo>
                    <a:lnTo>
                      <a:pt x="2207480" y="835452"/>
                    </a:lnTo>
                    <a:lnTo>
                      <a:pt x="2207877" y="842205"/>
                    </a:lnTo>
                    <a:lnTo>
                      <a:pt x="2207877" y="848561"/>
                    </a:lnTo>
                    <a:lnTo>
                      <a:pt x="2207480" y="862465"/>
                    </a:lnTo>
                    <a:lnTo>
                      <a:pt x="2206290" y="875177"/>
                    </a:lnTo>
                    <a:lnTo>
                      <a:pt x="2204306" y="887889"/>
                    </a:lnTo>
                    <a:lnTo>
                      <a:pt x="2202321" y="899806"/>
                    </a:lnTo>
                    <a:lnTo>
                      <a:pt x="2199544" y="913312"/>
                    </a:lnTo>
                    <a:lnTo>
                      <a:pt x="2197560" y="920463"/>
                    </a:lnTo>
                    <a:lnTo>
                      <a:pt x="2195179" y="927613"/>
                    </a:lnTo>
                    <a:lnTo>
                      <a:pt x="2192798" y="934367"/>
                    </a:lnTo>
                    <a:lnTo>
                      <a:pt x="2190020" y="941517"/>
                    </a:lnTo>
                    <a:lnTo>
                      <a:pt x="2186846" y="947873"/>
                    </a:lnTo>
                    <a:lnTo>
                      <a:pt x="2183275" y="953037"/>
                    </a:lnTo>
                    <a:lnTo>
                      <a:pt x="2181291" y="955818"/>
                    </a:lnTo>
                    <a:lnTo>
                      <a:pt x="2178909" y="958201"/>
                    </a:lnTo>
                    <a:lnTo>
                      <a:pt x="2176132" y="960188"/>
                    </a:lnTo>
                    <a:lnTo>
                      <a:pt x="2173354" y="961777"/>
                    </a:lnTo>
                    <a:lnTo>
                      <a:pt x="2167799" y="965749"/>
                    </a:lnTo>
                    <a:lnTo>
                      <a:pt x="2162243" y="968530"/>
                    </a:lnTo>
                    <a:lnTo>
                      <a:pt x="2156291" y="971708"/>
                    </a:lnTo>
                    <a:lnTo>
                      <a:pt x="2151133" y="975283"/>
                    </a:lnTo>
                    <a:lnTo>
                      <a:pt x="2147958" y="977269"/>
                    </a:lnTo>
                    <a:lnTo>
                      <a:pt x="2145974" y="979653"/>
                    </a:lnTo>
                    <a:lnTo>
                      <a:pt x="2143593" y="982434"/>
                    </a:lnTo>
                    <a:lnTo>
                      <a:pt x="2142006" y="985612"/>
                    </a:lnTo>
                    <a:lnTo>
                      <a:pt x="2139625" y="990379"/>
                    </a:lnTo>
                    <a:lnTo>
                      <a:pt x="2137641" y="995543"/>
                    </a:lnTo>
                    <a:lnTo>
                      <a:pt x="2136450" y="1000707"/>
                    </a:lnTo>
                    <a:lnTo>
                      <a:pt x="2135260" y="1005871"/>
                    </a:lnTo>
                    <a:lnTo>
                      <a:pt x="2134466" y="1011433"/>
                    </a:lnTo>
                    <a:lnTo>
                      <a:pt x="2133673" y="1016597"/>
                    </a:lnTo>
                    <a:lnTo>
                      <a:pt x="2132879" y="1028514"/>
                    </a:lnTo>
                    <a:lnTo>
                      <a:pt x="2132085" y="1039637"/>
                    </a:lnTo>
                    <a:lnTo>
                      <a:pt x="2131292" y="1051158"/>
                    </a:lnTo>
                    <a:lnTo>
                      <a:pt x="2130895" y="1056719"/>
                    </a:lnTo>
                    <a:lnTo>
                      <a:pt x="2130101" y="1061883"/>
                    </a:lnTo>
                    <a:lnTo>
                      <a:pt x="2128911" y="1067445"/>
                    </a:lnTo>
                    <a:lnTo>
                      <a:pt x="2127721" y="1072212"/>
                    </a:lnTo>
                    <a:lnTo>
                      <a:pt x="2125736" y="1078170"/>
                    </a:lnTo>
                    <a:lnTo>
                      <a:pt x="2123355" y="1082937"/>
                    </a:lnTo>
                    <a:lnTo>
                      <a:pt x="2120578" y="1087307"/>
                    </a:lnTo>
                    <a:lnTo>
                      <a:pt x="2117800" y="1091280"/>
                    </a:lnTo>
                    <a:lnTo>
                      <a:pt x="2112245" y="1098430"/>
                    </a:lnTo>
                    <a:lnTo>
                      <a:pt x="2106293" y="1105183"/>
                    </a:lnTo>
                    <a:lnTo>
                      <a:pt x="2103515" y="1109156"/>
                    </a:lnTo>
                    <a:lnTo>
                      <a:pt x="2101134" y="1112731"/>
                    </a:lnTo>
                    <a:lnTo>
                      <a:pt x="2098356" y="1116703"/>
                    </a:lnTo>
                    <a:lnTo>
                      <a:pt x="2096372" y="1121470"/>
                    </a:lnTo>
                    <a:lnTo>
                      <a:pt x="2093991" y="1126237"/>
                    </a:lnTo>
                    <a:lnTo>
                      <a:pt x="2092801" y="1131799"/>
                    </a:lnTo>
                    <a:lnTo>
                      <a:pt x="2091610" y="1138155"/>
                    </a:lnTo>
                    <a:lnTo>
                      <a:pt x="2090817" y="1145305"/>
                    </a:lnTo>
                    <a:lnTo>
                      <a:pt x="2127721" y="1150470"/>
                    </a:lnTo>
                    <a:lnTo>
                      <a:pt x="2138435" y="1173907"/>
                    </a:lnTo>
                    <a:lnTo>
                      <a:pt x="2144783" y="1187016"/>
                    </a:lnTo>
                    <a:lnTo>
                      <a:pt x="2152323" y="1201317"/>
                    </a:lnTo>
                    <a:lnTo>
                      <a:pt x="2159863" y="1214426"/>
                    </a:lnTo>
                    <a:lnTo>
                      <a:pt x="2163831" y="1220782"/>
                    </a:lnTo>
                    <a:lnTo>
                      <a:pt x="2167799" y="1226741"/>
                    </a:lnTo>
                    <a:lnTo>
                      <a:pt x="2171767" y="1231905"/>
                    </a:lnTo>
                    <a:lnTo>
                      <a:pt x="2175735" y="1236672"/>
                    </a:lnTo>
                    <a:lnTo>
                      <a:pt x="2180497" y="1240645"/>
                    </a:lnTo>
                    <a:lnTo>
                      <a:pt x="2184862" y="1243823"/>
                    </a:lnTo>
                    <a:lnTo>
                      <a:pt x="2241606" y="1259713"/>
                    </a:lnTo>
                    <a:lnTo>
                      <a:pt x="2293192" y="1281164"/>
                    </a:lnTo>
                    <a:lnTo>
                      <a:pt x="2345572" y="1303807"/>
                    </a:lnTo>
                    <a:lnTo>
                      <a:pt x="2397951" y="1326053"/>
                    </a:lnTo>
                    <a:lnTo>
                      <a:pt x="2449140" y="1347902"/>
                    </a:lnTo>
                    <a:lnTo>
                      <a:pt x="2461045" y="1352669"/>
                    </a:lnTo>
                    <a:lnTo>
                      <a:pt x="2472552" y="1356641"/>
                    </a:lnTo>
                    <a:lnTo>
                      <a:pt x="2496361" y="1365381"/>
                    </a:lnTo>
                    <a:lnTo>
                      <a:pt x="2519773" y="1373723"/>
                    </a:lnTo>
                    <a:lnTo>
                      <a:pt x="2530884" y="1378093"/>
                    </a:lnTo>
                    <a:lnTo>
                      <a:pt x="2541995" y="1382860"/>
                    </a:lnTo>
                    <a:lnTo>
                      <a:pt x="2552312" y="1388421"/>
                    </a:lnTo>
                    <a:lnTo>
                      <a:pt x="2562233" y="1394380"/>
                    </a:lnTo>
                    <a:lnTo>
                      <a:pt x="2566597" y="1397558"/>
                    </a:lnTo>
                    <a:lnTo>
                      <a:pt x="2571756" y="1400736"/>
                    </a:lnTo>
                    <a:lnTo>
                      <a:pt x="2576121" y="1404311"/>
                    </a:lnTo>
                    <a:lnTo>
                      <a:pt x="2580089" y="1407886"/>
                    </a:lnTo>
                    <a:lnTo>
                      <a:pt x="2584057" y="1411859"/>
                    </a:lnTo>
                    <a:lnTo>
                      <a:pt x="2587629" y="1416228"/>
                    </a:lnTo>
                    <a:lnTo>
                      <a:pt x="2591200" y="1420598"/>
                    </a:lnTo>
                    <a:lnTo>
                      <a:pt x="2594375" y="1425365"/>
                    </a:lnTo>
                    <a:lnTo>
                      <a:pt x="2597946" y="1430132"/>
                    </a:lnTo>
                    <a:lnTo>
                      <a:pt x="2600723" y="1435296"/>
                    </a:lnTo>
                    <a:lnTo>
                      <a:pt x="2603105" y="1440858"/>
                    </a:lnTo>
                    <a:lnTo>
                      <a:pt x="2605089" y="1446817"/>
                    </a:lnTo>
                    <a:lnTo>
                      <a:pt x="2605485" y="1465487"/>
                    </a:lnTo>
                    <a:lnTo>
                      <a:pt x="2605882" y="1488528"/>
                    </a:lnTo>
                    <a:lnTo>
                      <a:pt x="2607073" y="1542951"/>
                    </a:lnTo>
                    <a:lnTo>
                      <a:pt x="2608263" y="1599757"/>
                    </a:lnTo>
                    <a:lnTo>
                      <a:pt x="2608263" y="1625975"/>
                    </a:lnTo>
                    <a:lnTo>
                      <a:pt x="2608263" y="1649413"/>
                    </a:lnTo>
                    <a:lnTo>
                      <a:pt x="2308271" y="1649413"/>
                    </a:lnTo>
                    <a:lnTo>
                      <a:pt x="2307081" y="1594196"/>
                    </a:lnTo>
                    <a:lnTo>
                      <a:pt x="2305493" y="1538581"/>
                    </a:lnTo>
                    <a:lnTo>
                      <a:pt x="2305097" y="1494486"/>
                    </a:lnTo>
                    <a:lnTo>
                      <a:pt x="2305097" y="1482172"/>
                    </a:lnTo>
                    <a:lnTo>
                      <a:pt x="2301129" y="1470651"/>
                    </a:lnTo>
                    <a:lnTo>
                      <a:pt x="2297557" y="1461117"/>
                    </a:lnTo>
                    <a:lnTo>
                      <a:pt x="2293986" y="1451981"/>
                    </a:lnTo>
                    <a:lnTo>
                      <a:pt x="2289224" y="1443241"/>
                    </a:lnTo>
                    <a:lnTo>
                      <a:pt x="2284859" y="1434899"/>
                    </a:lnTo>
                    <a:lnTo>
                      <a:pt x="2280097" y="1426954"/>
                    </a:lnTo>
                    <a:lnTo>
                      <a:pt x="2275335" y="1419406"/>
                    </a:lnTo>
                    <a:lnTo>
                      <a:pt x="2270177" y="1411859"/>
                    </a:lnTo>
                    <a:lnTo>
                      <a:pt x="2264621" y="1405106"/>
                    </a:lnTo>
                    <a:lnTo>
                      <a:pt x="2258669" y="1398352"/>
                    </a:lnTo>
                    <a:lnTo>
                      <a:pt x="2252717" y="1391996"/>
                    </a:lnTo>
                    <a:lnTo>
                      <a:pt x="2246765" y="1386435"/>
                    </a:lnTo>
                    <a:lnTo>
                      <a:pt x="2240416" y="1380079"/>
                    </a:lnTo>
                    <a:lnTo>
                      <a:pt x="2234067" y="1374915"/>
                    </a:lnTo>
                    <a:lnTo>
                      <a:pt x="2226924" y="1369750"/>
                    </a:lnTo>
                    <a:lnTo>
                      <a:pt x="2220178" y="1364983"/>
                    </a:lnTo>
                    <a:lnTo>
                      <a:pt x="2213433" y="1360217"/>
                    </a:lnTo>
                    <a:lnTo>
                      <a:pt x="2206290" y="1355450"/>
                    </a:lnTo>
                    <a:lnTo>
                      <a:pt x="2198750" y="1351080"/>
                    </a:lnTo>
                    <a:lnTo>
                      <a:pt x="2184465" y="1343532"/>
                    </a:lnTo>
                    <a:lnTo>
                      <a:pt x="2169386" y="1336382"/>
                    </a:lnTo>
                    <a:lnTo>
                      <a:pt x="2154307" y="1330026"/>
                    </a:lnTo>
                    <a:lnTo>
                      <a:pt x="2139228" y="1323670"/>
                    </a:lnTo>
                    <a:lnTo>
                      <a:pt x="2124546" y="1318108"/>
                    </a:lnTo>
                    <a:lnTo>
                      <a:pt x="2095578" y="1307780"/>
                    </a:lnTo>
                    <a:lnTo>
                      <a:pt x="2067405" y="1297849"/>
                    </a:lnTo>
                    <a:lnTo>
                      <a:pt x="2053913" y="1293082"/>
                    </a:lnTo>
                    <a:lnTo>
                      <a:pt x="2041215" y="1287917"/>
                    </a:lnTo>
                    <a:lnTo>
                      <a:pt x="1985264" y="1263685"/>
                    </a:lnTo>
                    <a:lnTo>
                      <a:pt x="1926932" y="1239056"/>
                    </a:lnTo>
                    <a:lnTo>
                      <a:pt x="1840427" y="1202112"/>
                    </a:lnTo>
                    <a:lnTo>
                      <a:pt x="1797571" y="1183441"/>
                    </a:lnTo>
                    <a:lnTo>
                      <a:pt x="1755111" y="1166359"/>
                    </a:lnTo>
                    <a:lnTo>
                      <a:pt x="1762651" y="1150470"/>
                    </a:lnTo>
                    <a:lnTo>
                      <a:pt x="1790031" y="1143716"/>
                    </a:lnTo>
                    <a:lnTo>
                      <a:pt x="1788047" y="1138155"/>
                    </a:lnTo>
                    <a:lnTo>
                      <a:pt x="1786460" y="1132196"/>
                    </a:lnTo>
                    <a:lnTo>
                      <a:pt x="1784873" y="1127429"/>
                    </a:lnTo>
                    <a:lnTo>
                      <a:pt x="1782492" y="1123457"/>
                    </a:lnTo>
                    <a:lnTo>
                      <a:pt x="1780111" y="1119484"/>
                    </a:lnTo>
                    <a:lnTo>
                      <a:pt x="1777730" y="1115909"/>
                    </a:lnTo>
                    <a:lnTo>
                      <a:pt x="1772571" y="1109950"/>
                    </a:lnTo>
                    <a:lnTo>
                      <a:pt x="1767413" y="1103594"/>
                    </a:lnTo>
                    <a:lnTo>
                      <a:pt x="1762254" y="1097636"/>
                    </a:lnTo>
                    <a:lnTo>
                      <a:pt x="1759476" y="1094458"/>
                    </a:lnTo>
                    <a:lnTo>
                      <a:pt x="1757095" y="1091280"/>
                    </a:lnTo>
                    <a:lnTo>
                      <a:pt x="1755111" y="1087307"/>
                    </a:lnTo>
                    <a:lnTo>
                      <a:pt x="1753524" y="1082937"/>
                    </a:lnTo>
                    <a:lnTo>
                      <a:pt x="1743207" y="973694"/>
                    </a:lnTo>
                    <a:lnTo>
                      <a:pt x="1743207" y="974091"/>
                    </a:lnTo>
                    <a:lnTo>
                      <a:pt x="1742413" y="974091"/>
                    </a:lnTo>
                    <a:lnTo>
                      <a:pt x="1739636" y="973694"/>
                    </a:lnTo>
                    <a:lnTo>
                      <a:pt x="1730112" y="972105"/>
                    </a:lnTo>
                    <a:lnTo>
                      <a:pt x="1720985" y="969324"/>
                    </a:lnTo>
                    <a:lnTo>
                      <a:pt x="1717414" y="968133"/>
                    </a:lnTo>
                    <a:lnTo>
                      <a:pt x="1715033" y="967338"/>
                    </a:lnTo>
                    <a:lnTo>
                      <a:pt x="1711065" y="963763"/>
                    </a:lnTo>
                    <a:lnTo>
                      <a:pt x="1707097" y="960188"/>
                    </a:lnTo>
                    <a:lnTo>
                      <a:pt x="1703129" y="955818"/>
                    </a:lnTo>
                    <a:lnTo>
                      <a:pt x="1699954" y="950654"/>
                    </a:lnTo>
                    <a:lnTo>
                      <a:pt x="1697177" y="945490"/>
                    </a:lnTo>
                    <a:lnTo>
                      <a:pt x="1694399" y="939531"/>
                    </a:lnTo>
                    <a:lnTo>
                      <a:pt x="1692018" y="932778"/>
                    </a:lnTo>
                    <a:lnTo>
                      <a:pt x="1689637" y="926422"/>
                    </a:lnTo>
                    <a:lnTo>
                      <a:pt x="1688050" y="919668"/>
                    </a:lnTo>
                    <a:lnTo>
                      <a:pt x="1686066" y="912518"/>
                    </a:lnTo>
                    <a:lnTo>
                      <a:pt x="1683288" y="897423"/>
                    </a:lnTo>
                    <a:lnTo>
                      <a:pt x="1681304" y="882327"/>
                    </a:lnTo>
                    <a:lnTo>
                      <a:pt x="1679717" y="867232"/>
                    </a:lnTo>
                    <a:lnTo>
                      <a:pt x="1684875" y="862465"/>
                    </a:lnTo>
                    <a:lnTo>
                      <a:pt x="1689637" y="857698"/>
                    </a:lnTo>
                    <a:lnTo>
                      <a:pt x="1694796" y="851739"/>
                    </a:lnTo>
                    <a:lnTo>
                      <a:pt x="1699161" y="845780"/>
                    </a:lnTo>
                    <a:lnTo>
                      <a:pt x="1703525" y="839424"/>
                    </a:lnTo>
                    <a:lnTo>
                      <a:pt x="1707891" y="832671"/>
                    </a:lnTo>
                    <a:lnTo>
                      <a:pt x="1711462" y="825918"/>
                    </a:lnTo>
                    <a:lnTo>
                      <a:pt x="1715033" y="818767"/>
                    </a:lnTo>
                    <a:lnTo>
                      <a:pt x="1718208" y="811617"/>
                    </a:lnTo>
                    <a:lnTo>
                      <a:pt x="1720985" y="804466"/>
                    </a:lnTo>
                    <a:lnTo>
                      <a:pt x="1726144" y="790166"/>
                    </a:lnTo>
                    <a:lnTo>
                      <a:pt x="1730509" y="776262"/>
                    </a:lnTo>
                    <a:lnTo>
                      <a:pt x="1734080" y="762755"/>
                    </a:lnTo>
                    <a:lnTo>
                      <a:pt x="1736858" y="750838"/>
                    </a:lnTo>
                    <a:lnTo>
                      <a:pt x="1738842" y="740510"/>
                    </a:lnTo>
                    <a:lnTo>
                      <a:pt x="1742413" y="720647"/>
                    </a:lnTo>
                    <a:lnTo>
                      <a:pt x="1743604" y="709524"/>
                    </a:lnTo>
                    <a:lnTo>
                      <a:pt x="1745191" y="698798"/>
                    </a:lnTo>
                    <a:lnTo>
                      <a:pt x="1746381" y="687278"/>
                    </a:lnTo>
                    <a:lnTo>
                      <a:pt x="1747175" y="675361"/>
                    </a:lnTo>
                    <a:lnTo>
                      <a:pt x="1747572" y="663443"/>
                    </a:lnTo>
                    <a:lnTo>
                      <a:pt x="1747572" y="651129"/>
                    </a:lnTo>
                    <a:lnTo>
                      <a:pt x="1747175" y="638814"/>
                    </a:lnTo>
                    <a:lnTo>
                      <a:pt x="1746381" y="626102"/>
                    </a:lnTo>
                    <a:lnTo>
                      <a:pt x="1744794" y="613787"/>
                    </a:lnTo>
                    <a:lnTo>
                      <a:pt x="1742810" y="601473"/>
                    </a:lnTo>
                    <a:lnTo>
                      <a:pt x="1740033" y="589158"/>
                    </a:lnTo>
                    <a:lnTo>
                      <a:pt x="1736461" y="576843"/>
                    </a:lnTo>
                    <a:lnTo>
                      <a:pt x="1732096" y="564529"/>
                    </a:lnTo>
                    <a:lnTo>
                      <a:pt x="1726937" y="553008"/>
                    </a:lnTo>
                    <a:lnTo>
                      <a:pt x="1723366" y="546255"/>
                    </a:lnTo>
                    <a:lnTo>
                      <a:pt x="1720192" y="539899"/>
                    </a:lnTo>
                    <a:lnTo>
                      <a:pt x="1715033" y="530365"/>
                    </a:lnTo>
                    <a:lnTo>
                      <a:pt x="1712652" y="526393"/>
                    </a:lnTo>
                    <a:lnTo>
                      <a:pt x="1711859" y="521229"/>
                    </a:lnTo>
                    <a:lnTo>
                      <a:pt x="1711859" y="516064"/>
                    </a:lnTo>
                    <a:lnTo>
                      <a:pt x="1711462" y="509708"/>
                    </a:lnTo>
                    <a:lnTo>
                      <a:pt x="1712255" y="493421"/>
                    </a:lnTo>
                    <a:lnTo>
                      <a:pt x="1716223" y="486271"/>
                    </a:lnTo>
                    <a:lnTo>
                      <a:pt x="1720192" y="479915"/>
                    </a:lnTo>
                    <a:lnTo>
                      <a:pt x="1724557" y="473559"/>
                    </a:lnTo>
                    <a:lnTo>
                      <a:pt x="1728922" y="467600"/>
                    </a:lnTo>
                    <a:lnTo>
                      <a:pt x="1734080" y="462039"/>
                    </a:lnTo>
                    <a:lnTo>
                      <a:pt x="1738842" y="456477"/>
                    </a:lnTo>
                    <a:lnTo>
                      <a:pt x="1743604" y="451313"/>
                    </a:lnTo>
                    <a:lnTo>
                      <a:pt x="1748762" y="446546"/>
                    </a:lnTo>
                    <a:lnTo>
                      <a:pt x="1754318" y="442176"/>
                    </a:lnTo>
                    <a:lnTo>
                      <a:pt x="1759476" y="438204"/>
                    </a:lnTo>
                    <a:lnTo>
                      <a:pt x="1765429" y="434231"/>
                    </a:lnTo>
                    <a:lnTo>
                      <a:pt x="1771381" y="430259"/>
                    </a:lnTo>
                    <a:lnTo>
                      <a:pt x="1776936" y="427081"/>
                    </a:lnTo>
                    <a:lnTo>
                      <a:pt x="1782888" y="424300"/>
                    </a:lnTo>
                    <a:lnTo>
                      <a:pt x="1789634" y="421917"/>
                    </a:lnTo>
                    <a:lnTo>
                      <a:pt x="1795587" y="419533"/>
                    </a:lnTo>
                    <a:lnTo>
                      <a:pt x="1820983" y="409999"/>
                    </a:lnTo>
                    <a:lnTo>
                      <a:pt x="1834871" y="404438"/>
                    </a:lnTo>
                    <a:lnTo>
                      <a:pt x="1849950" y="399273"/>
                    </a:lnTo>
                    <a:lnTo>
                      <a:pt x="1865823" y="394506"/>
                    </a:lnTo>
                    <a:lnTo>
                      <a:pt x="1882886" y="390137"/>
                    </a:lnTo>
                    <a:lnTo>
                      <a:pt x="1900742" y="386562"/>
                    </a:lnTo>
                    <a:lnTo>
                      <a:pt x="1909472" y="384973"/>
                    </a:lnTo>
                    <a:lnTo>
                      <a:pt x="1918599" y="383384"/>
                    </a:lnTo>
                    <a:lnTo>
                      <a:pt x="1927726" y="382589"/>
                    </a:lnTo>
                    <a:lnTo>
                      <a:pt x="1937249" y="381795"/>
                    </a:lnTo>
                    <a:lnTo>
                      <a:pt x="1946773" y="381397"/>
                    </a:lnTo>
                    <a:lnTo>
                      <a:pt x="1956693" y="381000"/>
                    </a:lnTo>
                    <a:close/>
                    <a:moveTo>
                      <a:pt x="674585" y="381000"/>
                    </a:moveTo>
                    <a:lnTo>
                      <a:pt x="684505" y="381397"/>
                    </a:lnTo>
                    <a:lnTo>
                      <a:pt x="694029" y="382192"/>
                    </a:lnTo>
                    <a:lnTo>
                      <a:pt x="703552" y="382986"/>
                    </a:lnTo>
                    <a:lnTo>
                      <a:pt x="713870" y="384575"/>
                    </a:lnTo>
                    <a:lnTo>
                      <a:pt x="723790" y="386562"/>
                    </a:lnTo>
                    <a:lnTo>
                      <a:pt x="733710" y="388548"/>
                    </a:lnTo>
                    <a:lnTo>
                      <a:pt x="743631" y="391726"/>
                    </a:lnTo>
                    <a:lnTo>
                      <a:pt x="753551" y="394904"/>
                    </a:lnTo>
                    <a:lnTo>
                      <a:pt x="763868" y="398876"/>
                    </a:lnTo>
                    <a:lnTo>
                      <a:pt x="773789" y="403246"/>
                    </a:lnTo>
                    <a:lnTo>
                      <a:pt x="783709" y="408807"/>
                    </a:lnTo>
                    <a:lnTo>
                      <a:pt x="793629" y="414766"/>
                    </a:lnTo>
                    <a:lnTo>
                      <a:pt x="820216" y="438998"/>
                    </a:lnTo>
                    <a:lnTo>
                      <a:pt x="861088" y="446149"/>
                    </a:lnTo>
                    <a:lnTo>
                      <a:pt x="863866" y="468792"/>
                    </a:lnTo>
                    <a:lnTo>
                      <a:pt x="867040" y="491832"/>
                    </a:lnTo>
                    <a:lnTo>
                      <a:pt x="871008" y="514873"/>
                    </a:lnTo>
                    <a:lnTo>
                      <a:pt x="876167" y="539105"/>
                    </a:lnTo>
                    <a:lnTo>
                      <a:pt x="871405" y="548241"/>
                    </a:lnTo>
                    <a:lnTo>
                      <a:pt x="868231" y="554200"/>
                    </a:lnTo>
                    <a:lnTo>
                      <a:pt x="864659" y="560556"/>
                    </a:lnTo>
                    <a:lnTo>
                      <a:pt x="861088" y="568501"/>
                    </a:lnTo>
                    <a:lnTo>
                      <a:pt x="858310" y="577241"/>
                    </a:lnTo>
                    <a:lnTo>
                      <a:pt x="855533" y="586377"/>
                    </a:lnTo>
                    <a:lnTo>
                      <a:pt x="854342" y="591144"/>
                    </a:lnTo>
                    <a:lnTo>
                      <a:pt x="853548" y="596309"/>
                    </a:lnTo>
                    <a:lnTo>
                      <a:pt x="853152" y="602267"/>
                    </a:lnTo>
                    <a:lnTo>
                      <a:pt x="852755" y="607431"/>
                    </a:lnTo>
                    <a:lnTo>
                      <a:pt x="852755" y="613390"/>
                    </a:lnTo>
                    <a:lnTo>
                      <a:pt x="853152" y="619349"/>
                    </a:lnTo>
                    <a:lnTo>
                      <a:pt x="854739" y="642786"/>
                    </a:lnTo>
                    <a:lnTo>
                      <a:pt x="856723" y="670991"/>
                    </a:lnTo>
                    <a:lnTo>
                      <a:pt x="857913" y="686087"/>
                    </a:lnTo>
                    <a:lnTo>
                      <a:pt x="859501" y="700785"/>
                    </a:lnTo>
                    <a:lnTo>
                      <a:pt x="861485" y="716675"/>
                    </a:lnTo>
                    <a:lnTo>
                      <a:pt x="863469" y="732167"/>
                    </a:lnTo>
                    <a:lnTo>
                      <a:pt x="866247" y="748057"/>
                    </a:lnTo>
                    <a:lnTo>
                      <a:pt x="869818" y="763153"/>
                    </a:lnTo>
                    <a:lnTo>
                      <a:pt x="873786" y="779043"/>
                    </a:lnTo>
                    <a:lnTo>
                      <a:pt x="878548" y="793741"/>
                    </a:lnTo>
                    <a:lnTo>
                      <a:pt x="883706" y="808439"/>
                    </a:lnTo>
                    <a:lnTo>
                      <a:pt x="886881" y="815589"/>
                    </a:lnTo>
                    <a:lnTo>
                      <a:pt x="890055" y="822343"/>
                    </a:lnTo>
                    <a:lnTo>
                      <a:pt x="893230" y="829493"/>
                    </a:lnTo>
                    <a:lnTo>
                      <a:pt x="896801" y="835849"/>
                    </a:lnTo>
                    <a:lnTo>
                      <a:pt x="901166" y="842205"/>
                    </a:lnTo>
                    <a:lnTo>
                      <a:pt x="905134" y="848561"/>
                    </a:lnTo>
                    <a:lnTo>
                      <a:pt x="909896" y="854520"/>
                    </a:lnTo>
                    <a:lnTo>
                      <a:pt x="914261" y="860081"/>
                    </a:lnTo>
                    <a:lnTo>
                      <a:pt x="919420" y="865643"/>
                    </a:lnTo>
                    <a:lnTo>
                      <a:pt x="924578" y="870807"/>
                    </a:lnTo>
                    <a:lnTo>
                      <a:pt x="922594" y="885902"/>
                    </a:lnTo>
                    <a:lnTo>
                      <a:pt x="920213" y="899806"/>
                    </a:lnTo>
                    <a:lnTo>
                      <a:pt x="917436" y="913312"/>
                    </a:lnTo>
                    <a:lnTo>
                      <a:pt x="915451" y="920463"/>
                    </a:lnTo>
                    <a:lnTo>
                      <a:pt x="913467" y="927613"/>
                    </a:lnTo>
                    <a:lnTo>
                      <a:pt x="911087" y="934367"/>
                    </a:lnTo>
                    <a:lnTo>
                      <a:pt x="908309" y="941517"/>
                    </a:lnTo>
                    <a:lnTo>
                      <a:pt x="905134" y="947873"/>
                    </a:lnTo>
                    <a:lnTo>
                      <a:pt x="901563" y="953037"/>
                    </a:lnTo>
                    <a:lnTo>
                      <a:pt x="899182" y="955818"/>
                    </a:lnTo>
                    <a:lnTo>
                      <a:pt x="896801" y="958201"/>
                    </a:lnTo>
                    <a:lnTo>
                      <a:pt x="894420" y="960188"/>
                    </a:lnTo>
                    <a:lnTo>
                      <a:pt x="891643" y="961777"/>
                    </a:lnTo>
                    <a:lnTo>
                      <a:pt x="886087" y="965749"/>
                    </a:lnTo>
                    <a:lnTo>
                      <a:pt x="880532" y="968530"/>
                    </a:lnTo>
                    <a:lnTo>
                      <a:pt x="874580" y="971708"/>
                    </a:lnTo>
                    <a:lnTo>
                      <a:pt x="869024" y="975283"/>
                    </a:lnTo>
                    <a:lnTo>
                      <a:pt x="866247" y="977269"/>
                    </a:lnTo>
                    <a:lnTo>
                      <a:pt x="863866" y="979653"/>
                    </a:lnTo>
                    <a:lnTo>
                      <a:pt x="861881" y="982434"/>
                    </a:lnTo>
                    <a:lnTo>
                      <a:pt x="859897" y="985612"/>
                    </a:lnTo>
                    <a:lnTo>
                      <a:pt x="857913" y="990379"/>
                    </a:lnTo>
                    <a:lnTo>
                      <a:pt x="855929" y="995543"/>
                    </a:lnTo>
                    <a:lnTo>
                      <a:pt x="854342" y="1000707"/>
                    </a:lnTo>
                    <a:lnTo>
                      <a:pt x="853152" y="1005871"/>
                    </a:lnTo>
                    <a:lnTo>
                      <a:pt x="852358" y="1011433"/>
                    </a:lnTo>
                    <a:lnTo>
                      <a:pt x="851961" y="1016597"/>
                    </a:lnTo>
                    <a:lnTo>
                      <a:pt x="851167" y="1028514"/>
                    </a:lnTo>
                    <a:lnTo>
                      <a:pt x="850374" y="1039637"/>
                    </a:lnTo>
                    <a:lnTo>
                      <a:pt x="849580" y="1051158"/>
                    </a:lnTo>
                    <a:lnTo>
                      <a:pt x="849183" y="1056719"/>
                    </a:lnTo>
                    <a:lnTo>
                      <a:pt x="848390" y="1061883"/>
                    </a:lnTo>
                    <a:lnTo>
                      <a:pt x="847199" y="1067445"/>
                    </a:lnTo>
                    <a:lnTo>
                      <a:pt x="845612" y="1072212"/>
                    </a:lnTo>
                    <a:lnTo>
                      <a:pt x="843231" y="1078170"/>
                    </a:lnTo>
                    <a:lnTo>
                      <a:pt x="841247" y="1082937"/>
                    </a:lnTo>
                    <a:lnTo>
                      <a:pt x="838469" y="1087307"/>
                    </a:lnTo>
                    <a:lnTo>
                      <a:pt x="836089" y="1091280"/>
                    </a:lnTo>
                    <a:lnTo>
                      <a:pt x="830136" y="1098430"/>
                    </a:lnTo>
                    <a:lnTo>
                      <a:pt x="824581" y="1105183"/>
                    </a:lnTo>
                    <a:lnTo>
                      <a:pt x="821803" y="1109156"/>
                    </a:lnTo>
                    <a:lnTo>
                      <a:pt x="819026" y="1112731"/>
                    </a:lnTo>
                    <a:lnTo>
                      <a:pt x="816248" y="1116703"/>
                    </a:lnTo>
                    <a:lnTo>
                      <a:pt x="814264" y="1121470"/>
                    </a:lnTo>
                    <a:lnTo>
                      <a:pt x="812280" y="1126237"/>
                    </a:lnTo>
                    <a:lnTo>
                      <a:pt x="810692" y="1131799"/>
                    </a:lnTo>
                    <a:lnTo>
                      <a:pt x="809899" y="1138155"/>
                    </a:lnTo>
                    <a:lnTo>
                      <a:pt x="809105" y="1145305"/>
                    </a:lnTo>
                    <a:lnTo>
                      <a:pt x="845612" y="1150470"/>
                    </a:lnTo>
                    <a:lnTo>
                      <a:pt x="853152" y="1166757"/>
                    </a:lnTo>
                    <a:lnTo>
                      <a:pt x="811089" y="1183838"/>
                    </a:lnTo>
                    <a:lnTo>
                      <a:pt x="768233" y="1202112"/>
                    </a:lnTo>
                    <a:lnTo>
                      <a:pt x="682521" y="1239056"/>
                    </a:lnTo>
                    <a:lnTo>
                      <a:pt x="624586" y="1263685"/>
                    </a:lnTo>
                    <a:lnTo>
                      <a:pt x="568635" y="1287917"/>
                    </a:lnTo>
                    <a:lnTo>
                      <a:pt x="555541" y="1293082"/>
                    </a:lnTo>
                    <a:lnTo>
                      <a:pt x="542446" y="1297849"/>
                    </a:lnTo>
                    <a:lnTo>
                      <a:pt x="514669" y="1307780"/>
                    </a:lnTo>
                    <a:lnTo>
                      <a:pt x="485304" y="1318108"/>
                    </a:lnTo>
                    <a:lnTo>
                      <a:pt x="470225" y="1323670"/>
                    </a:lnTo>
                    <a:lnTo>
                      <a:pt x="455146" y="1330026"/>
                    </a:lnTo>
                    <a:lnTo>
                      <a:pt x="440464" y="1336382"/>
                    </a:lnTo>
                    <a:lnTo>
                      <a:pt x="425385" y="1343532"/>
                    </a:lnTo>
                    <a:lnTo>
                      <a:pt x="410703" y="1351080"/>
                    </a:lnTo>
                    <a:lnTo>
                      <a:pt x="403561" y="1355450"/>
                    </a:lnTo>
                    <a:lnTo>
                      <a:pt x="396418" y="1360217"/>
                    </a:lnTo>
                    <a:lnTo>
                      <a:pt x="389275" y="1364983"/>
                    </a:lnTo>
                    <a:lnTo>
                      <a:pt x="382529" y="1369750"/>
                    </a:lnTo>
                    <a:lnTo>
                      <a:pt x="376180" y="1374915"/>
                    </a:lnTo>
                    <a:lnTo>
                      <a:pt x="369038" y="1380079"/>
                    </a:lnTo>
                    <a:lnTo>
                      <a:pt x="363085" y="1386435"/>
                    </a:lnTo>
                    <a:lnTo>
                      <a:pt x="356736" y="1391996"/>
                    </a:lnTo>
                    <a:lnTo>
                      <a:pt x="350784" y="1398352"/>
                    </a:lnTo>
                    <a:lnTo>
                      <a:pt x="345229" y="1405106"/>
                    </a:lnTo>
                    <a:lnTo>
                      <a:pt x="339277" y="1411859"/>
                    </a:lnTo>
                    <a:lnTo>
                      <a:pt x="334118" y="1419406"/>
                    </a:lnTo>
                    <a:lnTo>
                      <a:pt x="329356" y="1426954"/>
                    </a:lnTo>
                    <a:lnTo>
                      <a:pt x="324594" y="1434899"/>
                    </a:lnTo>
                    <a:lnTo>
                      <a:pt x="320229" y="1443241"/>
                    </a:lnTo>
                    <a:lnTo>
                      <a:pt x="315865" y="1451981"/>
                    </a:lnTo>
                    <a:lnTo>
                      <a:pt x="311896" y="1461117"/>
                    </a:lnTo>
                    <a:lnTo>
                      <a:pt x="308325" y="1470651"/>
                    </a:lnTo>
                    <a:lnTo>
                      <a:pt x="304357" y="1482172"/>
                    </a:lnTo>
                    <a:lnTo>
                      <a:pt x="304357" y="1494486"/>
                    </a:lnTo>
                    <a:lnTo>
                      <a:pt x="303960" y="1538581"/>
                    </a:lnTo>
                    <a:lnTo>
                      <a:pt x="302770" y="1594196"/>
                    </a:lnTo>
                    <a:lnTo>
                      <a:pt x="301182" y="1649413"/>
                    </a:lnTo>
                    <a:lnTo>
                      <a:pt x="0" y="1649413"/>
                    </a:lnTo>
                    <a:lnTo>
                      <a:pt x="0" y="1625975"/>
                    </a:lnTo>
                    <a:lnTo>
                      <a:pt x="0" y="1599757"/>
                    </a:lnTo>
                    <a:lnTo>
                      <a:pt x="1190" y="1542951"/>
                    </a:lnTo>
                    <a:lnTo>
                      <a:pt x="2381" y="1488528"/>
                    </a:lnTo>
                    <a:lnTo>
                      <a:pt x="2778" y="1465487"/>
                    </a:lnTo>
                    <a:lnTo>
                      <a:pt x="2778" y="1446817"/>
                    </a:lnTo>
                    <a:lnTo>
                      <a:pt x="5159" y="1440858"/>
                    </a:lnTo>
                    <a:lnTo>
                      <a:pt x="7539" y="1435296"/>
                    </a:lnTo>
                    <a:lnTo>
                      <a:pt x="10317" y="1430132"/>
                    </a:lnTo>
                    <a:lnTo>
                      <a:pt x="13889" y="1425365"/>
                    </a:lnTo>
                    <a:lnTo>
                      <a:pt x="17063" y="1420598"/>
                    </a:lnTo>
                    <a:lnTo>
                      <a:pt x="20634" y="1416228"/>
                    </a:lnTo>
                    <a:lnTo>
                      <a:pt x="24206" y="1411859"/>
                    </a:lnTo>
                    <a:lnTo>
                      <a:pt x="28174" y="1407886"/>
                    </a:lnTo>
                    <a:lnTo>
                      <a:pt x="32142" y="1404311"/>
                    </a:lnTo>
                    <a:lnTo>
                      <a:pt x="36507" y="1400736"/>
                    </a:lnTo>
                    <a:lnTo>
                      <a:pt x="41269" y="1397558"/>
                    </a:lnTo>
                    <a:lnTo>
                      <a:pt x="46031" y="1394380"/>
                    </a:lnTo>
                    <a:lnTo>
                      <a:pt x="55951" y="1388421"/>
                    </a:lnTo>
                    <a:lnTo>
                      <a:pt x="66665" y="1382860"/>
                    </a:lnTo>
                    <a:lnTo>
                      <a:pt x="77379" y="1378093"/>
                    </a:lnTo>
                    <a:lnTo>
                      <a:pt x="88490" y="1373723"/>
                    </a:lnTo>
                    <a:lnTo>
                      <a:pt x="111902" y="1365381"/>
                    </a:lnTo>
                    <a:lnTo>
                      <a:pt x="135711" y="1356641"/>
                    </a:lnTo>
                    <a:lnTo>
                      <a:pt x="147218" y="1352669"/>
                    </a:lnTo>
                    <a:lnTo>
                      <a:pt x="158726" y="1347902"/>
                    </a:lnTo>
                    <a:lnTo>
                      <a:pt x="210312" y="1326053"/>
                    </a:lnTo>
                    <a:lnTo>
                      <a:pt x="263088" y="1303807"/>
                    </a:lnTo>
                    <a:lnTo>
                      <a:pt x="315071" y="1281164"/>
                    </a:lnTo>
                    <a:lnTo>
                      <a:pt x="366260" y="1259713"/>
                    </a:lnTo>
                    <a:lnTo>
                      <a:pt x="423401" y="1243823"/>
                    </a:lnTo>
                    <a:lnTo>
                      <a:pt x="428163" y="1240645"/>
                    </a:lnTo>
                    <a:lnTo>
                      <a:pt x="432131" y="1236672"/>
                    </a:lnTo>
                    <a:lnTo>
                      <a:pt x="436496" y="1231905"/>
                    </a:lnTo>
                    <a:lnTo>
                      <a:pt x="440464" y="1226741"/>
                    </a:lnTo>
                    <a:lnTo>
                      <a:pt x="444432" y="1220782"/>
                    </a:lnTo>
                    <a:lnTo>
                      <a:pt x="448401" y="1214426"/>
                    </a:lnTo>
                    <a:lnTo>
                      <a:pt x="456337" y="1201317"/>
                    </a:lnTo>
                    <a:lnTo>
                      <a:pt x="463480" y="1187016"/>
                    </a:lnTo>
                    <a:lnTo>
                      <a:pt x="469829" y="1173907"/>
                    </a:lnTo>
                    <a:lnTo>
                      <a:pt x="480543" y="1150470"/>
                    </a:lnTo>
                    <a:lnTo>
                      <a:pt x="507526" y="1143716"/>
                    </a:lnTo>
                    <a:lnTo>
                      <a:pt x="506336" y="1138155"/>
                    </a:lnTo>
                    <a:lnTo>
                      <a:pt x="504748" y="1132196"/>
                    </a:lnTo>
                    <a:lnTo>
                      <a:pt x="502764" y="1127429"/>
                    </a:lnTo>
                    <a:lnTo>
                      <a:pt x="500780" y="1123457"/>
                    </a:lnTo>
                    <a:lnTo>
                      <a:pt x="498399" y="1119484"/>
                    </a:lnTo>
                    <a:lnTo>
                      <a:pt x="496018" y="1115909"/>
                    </a:lnTo>
                    <a:lnTo>
                      <a:pt x="490860" y="1109950"/>
                    </a:lnTo>
                    <a:lnTo>
                      <a:pt x="485701" y="1103594"/>
                    </a:lnTo>
                    <a:lnTo>
                      <a:pt x="480146" y="1097636"/>
                    </a:lnTo>
                    <a:lnTo>
                      <a:pt x="477765" y="1094458"/>
                    </a:lnTo>
                    <a:lnTo>
                      <a:pt x="475384" y="1091280"/>
                    </a:lnTo>
                    <a:lnTo>
                      <a:pt x="473400" y="1087307"/>
                    </a:lnTo>
                    <a:lnTo>
                      <a:pt x="471813" y="1082937"/>
                    </a:lnTo>
                    <a:lnTo>
                      <a:pt x="461495" y="973694"/>
                    </a:lnTo>
                    <a:lnTo>
                      <a:pt x="461099" y="974091"/>
                    </a:lnTo>
                    <a:lnTo>
                      <a:pt x="460305" y="974091"/>
                    </a:lnTo>
                    <a:lnTo>
                      <a:pt x="457527" y="973694"/>
                    </a:lnTo>
                    <a:lnTo>
                      <a:pt x="448401" y="972105"/>
                    </a:lnTo>
                    <a:lnTo>
                      <a:pt x="438877" y="969324"/>
                    </a:lnTo>
                    <a:lnTo>
                      <a:pt x="435306" y="968133"/>
                    </a:lnTo>
                    <a:lnTo>
                      <a:pt x="433322" y="967338"/>
                    </a:lnTo>
                    <a:lnTo>
                      <a:pt x="430147" y="964557"/>
                    </a:lnTo>
                    <a:lnTo>
                      <a:pt x="426973" y="962174"/>
                    </a:lnTo>
                    <a:lnTo>
                      <a:pt x="424195" y="958996"/>
                    </a:lnTo>
                    <a:lnTo>
                      <a:pt x="421417" y="955818"/>
                    </a:lnTo>
                    <a:lnTo>
                      <a:pt x="419036" y="952243"/>
                    </a:lnTo>
                    <a:lnTo>
                      <a:pt x="416655" y="948270"/>
                    </a:lnTo>
                    <a:lnTo>
                      <a:pt x="414671" y="944298"/>
                    </a:lnTo>
                    <a:lnTo>
                      <a:pt x="412687" y="939928"/>
                    </a:lnTo>
                    <a:lnTo>
                      <a:pt x="409116" y="929997"/>
                    </a:lnTo>
                    <a:lnTo>
                      <a:pt x="406338" y="920066"/>
                    </a:lnTo>
                    <a:lnTo>
                      <a:pt x="403957" y="908943"/>
                    </a:lnTo>
                    <a:lnTo>
                      <a:pt x="401576" y="898217"/>
                    </a:lnTo>
                    <a:lnTo>
                      <a:pt x="399989" y="887094"/>
                    </a:lnTo>
                    <a:lnTo>
                      <a:pt x="398402" y="875574"/>
                    </a:lnTo>
                    <a:lnTo>
                      <a:pt x="396418" y="854122"/>
                    </a:lnTo>
                    <a:lnTo>
                      <a:pt x="394831" y="834260"/>
                    </a:lnTo>
                    <a:lnTo>
                      <a:pt x="393640" y="817576"/>
                    </a:lnTo>
                    <a:lnTo>
                      <a:pt x="393640" y="814795"/>
                    </a:lnTo>
                    <a:lnTo>
                      <a:pt x="394037" y="811617"/>
                    </a:lnTo>
                    <a:lnTo>
                      <a:pt x="395227" y="808439"/>
                    </a:lnTo>
                    <a:lnTo>
                      <a:pt x="396418" y="805261"/>
                    </a:lnTo>
                    <a:lnTo>
                      <a:pt x="399989" y="798905"/>
                    </a:lnTo>
                    <a:lnTo>
                      <a:pt x="403561" y="791755"/>
                    </a:lnTo>
                    <a:lnTo>
                      <a:pt x="407132" y="784604"/>
                    </a:lnTo>
                    <a:lnTo>
                      <a:pt x="408322" y="780234"/>
                    </a:lnTo>
                    <a:lnTo>
                      <a:pt x="409513" y="776262"/>
                    </a:lnTo>
                    <a:lnTo>
                      <a:pt x="410306" y="771495"/>
                    </a:lnTo>
                    <a:lnTo>
                      <a:pt x="410703" y="766331"/>
                    </a:lnTo>
                    <a:lnTo>
                      <a:pt x="410306" y="761166"/>
                    </a:lnTo>
                    <a:lnTo>
                      <a:pt x="409513" y="755605"/>
                    </a:lnTo>
                    <a:lnTo>
                      <a:pt x="406338" y="738126"/>
                    </a:lnTo>
                    <a:lnTo>
                      <a:pt x="403561" y="721839"/>
                    </a:lnTo>
                    <a:lnTo>
                      <a:pt x="401180" y="705552"/>
                    </a:lnTo>
                    <a:lnTo>
                      <a:pt x="399196" y="689662"/>
                    </a:lnTo>
                    <a:lnTo>
                      <a:pt x="397608" y="673772"/>
                    </a:lnTo>
                    <a:lnTo>
                      <a:pt x="397211" y="659074"/>
                    </a:lnTo>
                    <a:lnTo>
                      <a:pt x="396815" y="643978"/>
                    </a:lnTo>
                    <a:lnTo>
                      <a:pt x="396815" y="629677"/>
                    </a:lnTo>
                    <a:lnTo>
                      <a:pt x="397608" y="615774"/>
                    </a:lnTo>
                    <a:lnTo>
                      <a:pt x="398799" y="602267"/>
                    </a:lnTo>
                    <a:lnTo>
                      <a:pt x="400386" y="588761"/>
                    </a:lnTo>
                    <a:lnTo>
                      <a:pt x="402370" y="576446"/>
                    </a:lnTo>
                    <a:lnTo>
                      <a:pt x="404751" y="563734"/>
                    </a:lnTo>
                    <a:lnTo>
                      <a:pt x="407529" y="552214"/>
                    </a:lnTo>
                    <a:lnTo>
                      <a:pt x="410703" y="540297"/>
                    </a:lnTo>
                    <a:lnTo>
                      <a:pt x="414275" y="529571"/>
                    </a:lnTo>
                    <a:lnTo>
                      <a:pt x="418243" y="519242"/>
                    </a:lnTo>
                    <a:lnTo>
                      <a:pt x="422211" y="508914"/>
                    </a:lnTo>
                    <a:lnTo>
                      <a:pt x="426973" y="499380"/>
                    </a:lnTo>
                    <a:lnTo>
                      <a:pt x="432131" y="490243"/>
                    </a:lnTo>
                    <a:lnTo>
                      <a:pt x="437290" y="481504"/>
                    </a:lnTo>
                    <a:lnTo>
                      <a:pt x="442845" y="473162"/>
                    </a:lnTo>
                    <a:lnTo>
                      <a:pt x="448797" y="465614"/>
                    </a:lnTo>
                    <a:lnTo>
                      <a:pt x="454750" y="458066"/>
                    </a:lnTo>
                    <a:lnTo>
                      <a:pt x="461495" y="451710"/>
                    </a:lnTo>
                    <a:lnTo>
                      <a:pt x="468241" y="445752"/>
                    </a:lnTo>
                    <a:lnTo>
                      <a:pt x="474987" y="440190"/>
                    </a:lnTo>
                    <a:lnTo>
                      <a:pt x="482130" y="435026"/>
                    </a:lnTo>
                    <a:lnTo>
                      <a:pt x="490066" y="429862"/>
                    </a:lnTo>
                    <a:lnTo>
                      <a:pt x="497606" y="425889"/>
                    </a:lnTo>
                    <a:lnTo>
                      <a:pt x="505542" y="422711"/>
                    </a:lnTo>
                    <a:lnTo>
                      <a:pt x="513875" y="419533"/>
                    </a:lnTo>
                    <a:lnTo>
                      <a:pt x="538478" y="409999"/>
                    </a:lnTo>
                    <a:lnTo>
                      <a:pt x="553160" y="404438"/>
                    </a:lnTo>
                    <a:lnTo>
                      <a:pt x="568239" y="399273"/>
                    </a:lnTo>
                    <a:lnTo>
                      <a:pt x="584111" y="394506"/>
                    </a:lnTo>
                    <a:lnTo>
                      <a:pt x="601174" y="390137"/>
                    </a:lnTo>
                    <a:lnTo>
                      <a:pt x="618634" y="386562"/>
                    </a:lnTo>
                    <a:lnTo>
                      <a:pt x="627761" y="384973"/>
                    </a:lnTo>
                    <a:lnTo>
                      <a:pt x="636888" y="383384"/>
                    </a:lnTo>
                    <a:lnTo>
                      <a:pt x="646014" y="382589"/>
                    </a:lnTo>
                    <a:lnTo>
                      <a:pt x="655538" y="381795"/>
                    </a:lnTo>
                    <a:lnTo>
                      <a:pt x="665061" y="381397"/>
                    </a:lnTo>
                    <a:lnTo>
                      <a:pt x="674585" y="381000"/>
                    </a:lnTo>
                    <a:close/>
                    <a:moveTo>
                      <a:pt x="1307704" y="0"/>
                    </a:moveTo>
                    <a:lnTo>
                      <a:pt x="1321601" y="0"/>
                    </a:lnTo>
                    <a:lnTo>
                      <a:pt x="1335100" y="0"/>
                    </a:lnTo>
                    <a:lnTo>
                      <a:pt x="1348997" y="1191"/>
                    </a:lnTo>
                    <a:lnTo>
                      <a:pt x="1362496" y="2381"/>
                    </a:lnTo>
                    <a:lnTo>
                      <a:pt x="1376790" y="4366"/>
                    </a:lnTo>
                    <a:lnTo>
                      <a:pt x="1390289" y="7144"/>
                    </a:lnTo>
                    <a:lnTo>
                      <a:pt x="1404583" y="10319"/>
                    </a:lnTo>
                    <a:lnTo>
                      <a:pt x="1418480" y="14684"/>
                    </a:lnTo>
                    <a:lnTo>
                      <a:pt x="1432773" y="19447"/>
                    </a:lnTo>
                    <a:lnTo>
                      <a:pt x="1446670" y="25003"/>
                    </a:lnTo>
                    <a:lnTo>
                      <a:pt x="1460566" y="31353"/>
                    </a:lnTo>
                    <a:lnTo>
                      <a:pt x="1474463" y="38497"/>
                    </a:lnTo>
                    <a:lnTo>
                      <a:pt x="1488757" y="46831"/>
                    </a:lnTo>
                    <a:lnTo>
                      <a:pt x="1525285" y="80963"/>
                    </a:lnTo>
                    <a:lnTo>
                      <a:pt x="1584841" y="90884"/>
                    </a:lnTo>
                    <a:lnTo>
                      <a:pt x="1590400" y="94853"/>
                    </a:lnTo>
                    <a:lnTo>
                      <a:pt x="1595958" y="99616"/>
                    </a:lnTo>
                    <a:lnTo>
                      <a:pt x="1600723" y="104775"/>
                    </a:lnTo>
                    <a:lnTo>
                      <a:pt x="1605487" y="110331"/>
                    </a:lnTo>
                    <a:lnTo>
                      <a:pt x="1609855" y="115888"/>
                    </a:lnTo>
                    <a:lnTo>
                      <a:pt x="1613825" y="122238"/>
                    </a:lnTo>
                    <a:lnTo>
                      <a:pt x="1617399" y="128984"/>
                    </a:lnTo>
                    <a:lnTo>
                      <a:pt x="1620575" y="134938"/>
                    </a:lnTo>
                    <a:lnTo>
                      <a:pt x="1626531" y="146447"/>
                    </a:lnTo>
                    <a:lnTo>
                      <a:pt x="1630898" y="156766"/>
                    </a:lnTo>
                    <a:lnTo>
                      <a:pt x="1634075" y="165894"/>
                    </a:lnTo>
                    <a:lnTo>
                      <a:pt x="1636854" y="177403"/>
                    </a:lnTo>
                    <a:lnTo>
                      <a:pt x="1639236" y="189309"/>
                    </a:lnTo>
                    <a:lnTo>
                      <a:pt x="1641619" y="200819"/>
                    </a:lnTo>
                    <a:lnTo>
                      <a:pt x="1643207" y="212725"/>
                    </a:lnTo>
                    <a:lnTo>
                      <a:pt x="1644795" y="223838"/>
                    </a:lnTo>
                    <a:lnTo>
                      <a:pt x="1646383" y="235347"/>
                    </a:lnTo>
                    <a:lnTo>
                      <a:pt x="1648368" y="258366"/>
                    </a:lnTo>
                    <a:lnTo>
                      <a:pt x="1649559" y="281781"/>
                    </a:lnTo>
                    <a:lnTo>
                      <a:pt x="1649957" y="304800"/>
                    </a:lnTo>
                    <a:lnTo>
                      <a:pt x="1649957" y="328613"/>
                    </a:lnTo>
                    <a:lnTo>
                      <a:pt x="1649559" y="352822"/>
                    </a:lnTo>
                    <a:lnTo>
                      <a:pt x="1648765" y="365919"/>
                    </a:lnTo>
                    <a:lnTo>
                      <a:pt x="1647177" y="385763"/>
                    </a:lnTo>
                    <a:lnTo>
                      <a:pt x="1642413" y="436959"/>
                    </a:lnTo>
                    <a:lnTo>
                      <a:pt x="1640427" y="464344"/>
                    </a:lnTo>
                    <a:lnTo>
                      <a:pt x="1638839" y="490141"/>
                    </a:lnTo>
                    <a:lnTo>
                      <a:pt x="1638442" y="501650"/>
                    </a:lnTo>
                    <a:lnTo>
                      <a:pt x="1638045" y="511969"/>
                    </a:lnTo>
                    <a:lnTo>
                      <a:pt x="1638442" y="521494"/>
                    </a:lnTo>
                    <a:lnTo>
                      <a:pt x="1638839" y="529034"/>
                    </a:lnTo>
                    <a:lnTo>
                      <a:pt x="1640030" y="538559"/>
                    </a:lnTo>
                    <a:lnTo>
                      <a:pt x="1642016" y="546497"/>
                    </a:lnTo>
                    <a:lnTo>
                      <a:pt x="1644001" y="553244"/>
                    </a:lnTo>
                    <a:lnTo>
                      <a:pt x="1646780" y="558800"/>
                    </a:lnTo>
                    <a:lnTo>
                      <a:pt x="1649559" y="563959"/>
                    </a:lnTo>
                    <a:lnTo>
                      <a:pt x="1653133" y="569516"/>
                    </a:lnTo>
                    <a:lnTo>
                      <a:pt x="1656706" y="576659"/>
                    </a:lnTo>
                    <a:lnTo>
                      <a:pt x="1661074" y="584597"/>
                    </a:lnTo>
                    <a:lnTo>
                      <a:pt x="1664250" y="592534"/>
                    </a:lnTo>
                    <a:lnTo>
                      <a:pt x="1667029" y="600869"/>
                    </a:lnTo>
                    <a:lnTo>
                      <a:pt x="1669412" y="609600"/>
                    </a:lnTo>
                    <a:lnTo>
                      <a:pt x="1671397" y="618331"/>
                    </a:lnTo>
                    <a:lnTo>
                      <a:pt x="1672588" y="627459"/>
                    </a:lnTo>
                    <a:lnTo>
                      <a:pt x="1673382" y="636984"/>
                    </a:lnTo>
                    <a:lnTo>
                      <a:pt x="1673779" y="646113"/>
                    </a:lnTo>
                    <a:lnTo>
                      <a:pt x="1674176" y="655241"/>
                    </a:lnTo>
                    <a:lnTo>
                      <a:pt x="1673779" y="665163"/>
                    </a:lnTo>
                    <a:lnTo>
                      <a:pt x="1673382" y="674291"/>
                    </a:lnTo>
                    <a:lnTo>
                      <a:pt x="1671794" y="692547"/>
                    </a:lnTo>
                    <a:lnTo>
                      <a:pt x="1669412" y="710009"/>
                    </a:lnTo>
                    <a:lnTo>
                      <a:pt x="1666632" y="726678"/>
                    </a:lnTo>
                    <a:lnTo>
                      <a:pt x="1664647" y="735806"/>
                    </a:lnTo>
                    <a:lnTo>
                      <a:pt x="1662662" y="745728"/>
                    </a:lnTo>
                    <a:lnTo>
                      <a:pt x="1659883" y="755650"/>
                    </a:lnTo>
                    <a:lnTo>
                      <a:pt x="1656706" y="765572"/>
                    </a:lnTo>
                    <a:lnTo>
                      <a:pt x="1653133" y="775891"/>
                    </a:lnTo>
                    <a:lnTo>
                      <a:pt x="1649162" y="785416"/>
                    </a:lnTo>
                    <a:lnTo>
                      <a:pt x="1644795" y="793750"/>
                    </a:lnTo>
                    <a:lnTo>
                      <a:pt x="1642413" y="798116"/>
                    </a:lnTo>
                    <a:lnTo>
                      <a:pt x="1639633" y="802084"/>
                    </a:lnTo>
                    <a:lnTo>
                      <a:pt x="1636854" y="805656"/>
                    </a:lnTo>
                    <a:lnTo>
                      <a:pt x="1633678" y="808831"/>
                    </a:lnTo>
                    <a:lnTo>
                      <a:pt x="1630104" y="811609"/>
                    </a:lnTo>
                    <a:lnTo>
                      <a:pt x="1626531" y="814388"/>
                    </a:lnTo>
                    <a:lnTo>
                      <a:pt x="1618193" y="818753"/>
                    </a:lnTo>
                    <a:lnTo>
                      <a:pt x="1610252" y="823119"/>
                    </a:lnTo>
                    <a:lnTo>
                      <a:pt x="1602311" y="827881"/>
                    </a:lnTo>
                    <a:lnTo>
                      <a:pt x="1598341" y="830263"/>
                    </a:lnTo>
                    <a:lnTo>
                      <a:pt x="1593973" y="832644"/>
                    </a:lnTo>
                    <a:lnTo>
                      <a:pt x="1590797" y="835819"/>
                    </a:lnTo>
                    <a:lnTo>
                      <a:pt x="1587223" y="838994"/>
                    </a:lnTo>
                    <a:lnTo>
                      <a:pt x="1584444" y="842963"/>
                    </a:lnTo>
                    <a:lnTo>
                      <a:pt x="1581665" y="846931"/>
                    </a:lnTo>
                    <a:lnTo>
                      <a:pt x="1578489" y="854075"/>
                    </a:lnTo>
                    <a:lnTo>
                      <a:pt x="1576106" y="860822"/>
                    </a:lnTo>
                    <a:lnTo>
                      <a:pt x="1574121" y="867966"/>
                    </a:lnTo>
                    <a:lnTo>
                      <a:pt x="1572533" y="875506"/>
                    </a:lnTo>
                    <a:lnTo>
                      <a:pt x="1571342" y="883444"/>
                    </a:lnTo>
                    <a:lnTo>
                      <a:pt x="1570151" y="890984"/>
                    </a:lnTo>
                    <a:lnTo>
                      <a:pt x="1568959" y="906859"/>
                    </a:lnTo>
                    <a:lnTo>
                      <a:pt x="1568165" y="923131"/>
                    </a:lnTo>
                    <a:lnTo>
                      <a:pt x="1566974" y="939006"/>
                    </a:lnTo>
                    <a:lnTo>
                      <a:pt x="1565783" y="946944"/>
                    </a:lnTo>
                    <a:lnTo>
                      <a:pt x="1564989" y="954484"/>
                    </a:lnTo>
                    <a:lnTo>
                      <a:pt x="1563401" y="961628"/>
                    </a:lnTo>
                    <a:lnTo>
                      <a:pt x="1561415" y="969169"/>
                    </a:lnTo>
                    <a:lnTo>
                      <a:pt x="1558636" y="976709"/>
                    </a:lnTo>
                    <a:lnTo>
                      <a:pt x="1555460" y="983456"/>
                    </a:lnTo>
                    <a:lnTo>
                      <a:pt x="1551887" y="989409"/>
                    </a:lnTo>
                    <a:lnTo>
                      <a:pt x="1548313" y="995363"/>
                    </a:lnTo>
                    <a:lnTo>
                      <a:pt x="1544343" y="1000522"/>
                    </a:lnTo>
                    <a:lnTo>
                      <a:pt x="1539578" y="1005284"/>
                    </a:lnTo>
                    <a:lnTo>
                      <a:pt x="1531637" y="1014809"/>
                    </a:lnTo>
                    <a:lnTo>
                      <a:pt x="1527667" y="1019969"/>
                    </a:lnTo>
                    <a:lnTo>
                      <a:pt x="1524093" y="1025525"/>
                    </a:lnTo>
                    <a:lnTo>
                      <a:pt x="1520520" y="1031081"/>
                    </a:lnTo>
                    <a:lnTo>
                      <a:pt x="1517741" y="1037431"/>
                    </a:lnTo>
                    <a:lnTo>
                      <a:pt x="1514961" y="1044178"/>
                    </a:lnTo>
                    <a:lnTo>
                      <a:pt x="1512976" y="1052513"/>
                    </a:lnTo>
                    <a:lnTo>
                      <a:pt x="1510991" y="1061244"/>
                    </a:lnTo>
                    <a:lnTo>
                      <a:pt x="1510197" y="1070769"/>
                    </a:lnTo>
                    <a:lnTo>
                      <a:pt x="1561415" y="1078309"/>
                    </a:lnTo>
                    <a:lnTo>
                      <a:pt x="1576900" y="1111250"/>
                    </a:lnTo>
                    <a:lnTo>
                      <a:pt x="1585635" y="1129903"/>
                    </a:lnTo>
                    <a:lnTo>
                      <a:pt x="1596355" y="1149350"/>
                    </a:lnTo>
                    <a:lnTo>
                      <a:pt x="1601517" y="1158478"/>
                    </a:lnTo>
                    <a:lnTo>
                      <a:pt x="1606679" y="1168003"/>
                    </a:lnTo>
                    <a:lnTo>
                      <a:pt x="1612237" y="1176734"/>
                    </a:lnTo>
                    <a:lnTo>
                      <a:pt x="1617796" y="1184672"/>
                    </a:lnTo>
                    <a:lnTo>
                      <a:pt x="1624149" y="1192609"/>
                    </a:lnTo>
                    <a:lnTo>
                      <a:pt x="1629707" y="1198959"/>
                    </a:lnTo>
                    <a:lnTo>
                      <a:pt x="1635663" y="1204516"/>
                    </a:lnTo>
                    <a:lnTo>
                      <a:pt x="1641619" y="1209278"/>
                    </a:lnTo>
                    <a:lnTo>
                      <a:pt x="1721821" y="1231106"/>
                    </a:lnTo>
                    <a:lnTo>
                      <a:pt x="1793687" y="1261269"/>
                    </a:lnTo>
                    <a:lnTo>
                      <a:pt x="1867537" y="1292622"/>
                    </a:lnTo>
                    <a:lnTo>
                      <a:pt x="1941387" y="1324372"/>
                    </a:lnTo>
                    <a:lnTo>
                      <a:pt x="2013649" y="1354931"/>
                    </a:lnTo>
                    <a:lnTo>
                      <a:pt x="2029531" y="1361678"/>
                    </a:lnTo>
                    <a:lnTo>
                      <a:pt x="2046207" y="1367631"/>
                    </a:lnTo>
                    <a:lnTo>
                      <a:pt x="2079161" y="1379141"/>
                    </a:lnTo>
                    <a:lnTo>
                      <a:pt x="2095440" y="1385094"/>
                    </a:lnTo>
                    <a:lnTo>
                      <a:pt x="2112116" y="1391444"/>
                    </a:lnTo>
                    <a:lnTo>
                      <a:pt x="2127998" y="1397397"/>
                    </a:lnTo>
                    <a:lnTo>
                      <a:pt x="2143085" y="1404144"/>
                    </a:lnTo>
                    <a:lnTo>
                      <a:pt x="2150232" y="1407716"/>
                    </a:lnTo>
                    <a:lnTo>
                      <a:pt x="2157776" y="1411684"/>
                    </a:lnTo>
                    <a:lnTo>
                      <a:pt x="2164923" y="1416050"/>
                    </a:lnTo>
                    <a:lnTo>
                      <a:pt x="2171673" y="1420019"/>
                    </a:lnTo>
                    <a:lnTo>
                      <a:pt x="2178423" y="1424384"/>
                    </a:lnTo>
                    <a:lnTo>
                      <a:pt x="2184775" y="1429147"/>
                    </a:lnTo>
                    <a:lnTo>
                      <a:pt x="2191128" y="1433909"/>
                    </a:lnTo>
                    <a:lnTo>
                      <a:pt x="2196687" y="1439069"/>
                    </a:lnTo>
                    <a:lnTo>
                      <a:pt x="2202245" y="1445022"/>
                    </a:lnTo>
                    <a:lnTo>
                      <a:pt x="2207804" y="1450578"/>
                    </a:lnTo>
                    <a:lnTo>
                      <a:pt x="2212965" y="1456928"/>
                    </a:lnTo>
                    <a:lnTo>
                      <a:pt x="2217333" y="1463278"/>
                    </a:lnTo>
                    <a:lnTo>
                      <a:pt x="2221700" y="1470422"/>
                    </a:lnTo>
                    <a:lnTo>
                      <a:pt x="2225274" y="1477566"/>
                    </a:lnTo>
                    <a:lnTo>
                      <a:pt x="2228847" y="1485503"/>
                    </a:lnTo>
                    <a:lnTo>
                      <a:pt x="2232023" y="1493441"/>
                    </a:lnTo>
                    <a:lnTo>
                      <a:pt x="2232023" y="1519634"/>
                    </a:lnTo>
                    <a:lnTo>
                      <a:pt x="2232817" y="1552178"/>
                    </a:lnTo>
                    <a:lnTo>
                      <a:pt x="2234406" y="1628378"/>
                    </a:lnTo>
                    <a:lnTo>
                      <a:pt x="2235597" y="1668859"/>
                    </a:lnTo>
                    <a:lnTo>
                      <a:pt x="2236391" y="1708150"/>
                    </a:lnTo>
                    <a:lnTo>
                      <a:pt x="2236788" y="1745059"/>
                    </a:lnTo>
                    <a:lnTo>
                      <a:pt x="2236391" y="1778000"/>
                    </a:lnTo>
                    <a:lnTo>
                      <a:pt x="374650" y="1778000"/>
                    </a:lnTo>
                    <a:lnTo>
                      <a:pt x="374650" y="1745059"/>
                    </a:lnTo>
                    <a:lnTo>
                      <a:pt x="374650" y="1708150"/>
                    </a:lnTo>
                    <a:lnTo>
                      <a:pt x="375444" y="1668859"/>
                    </a:lnTo>
                    <a:lnTo>
                      <a:pt x="376238" y="1628378"/>
                    </a:lnTo>
                    <a:lnTo>
                      <a:pt x="377826" y="1552178"/>
                    </a:lnTo>
                    <a:lnTo>
                      <a:pt x="378620" y="1519634"/>
                    </a:lnTo>
                    <a:lnTo>
                      <a:pt x="379017" y="1493441"/>
                    </a:lnTo>
                    <a:lnTo>
                      <a:pt x="381797" y="1485503"/>
                    </a:lnTo>
                    <a:lnTo>
                      <a:pt x="385370" y="1477566"/>
                    </a:lnTo>
                    <a:lnTo>
                      <a:pt x="389341" y="1470422"/>
                    </a:lnTo>
                    <a:lnTo>
                      <a:pt x="393311" y="1463278"/>
                    </a:lnTo>
                    <a:lnTo>
                      <a:pt x="398076" y="1456928"/>
                    </a:lnTo>
                    <a:lnTo>
                      <a:pt x="403237" y="1450578"/>
                    </a:lnTo>
                    <a:lnTo>
                      <a:pt x="408399" y="1445022"/>
                    </a:lnTo>
                    <a:lnTo>
                      <a:pt x="413957" y="1439069"/>
                    </a:lnTo>
                    <a:lnTo>
                      <a:pt x="419516" y="1433909"/>
                    </a:lnTo>
                    <a:lnTo>
                      <a:pt x="425869" y="1429147"/>
                    </a:lnTo>
                    <a:lnTo>
                      <a:pt x="432618" y="1424384"/>
                    </a:lnTo>
                    <a:lnTo>
                      <a:pt x="438971" y="1420019"/>
                    </a:lnTo>
                    <a:lnTo>
                      <a:pt x="445721" y="1416050"/>
                    </a:lnTo>
                    <a:lnTo>
                      <a:pt x="452868" y="1411684"/>
                    </a:lnTo>
                    <a:lnTo>
                      <a:pt x="460412" y="1407716"/>
                    </a:lnTo>
                    <a:lnTo>
                      <a:pt x="467558" y="1404144"/>
                    </a:lnTo>
                    <a:lnTo>
                      <a:pt x="482646" y="1397397"/>
                    </a:lnTo>
                    <a:lnTo>
                      <a:pt x="498925" y="1391444"/>
                    </a:lnTo>
                    <a:lnTo>
                      <a:pt x="515204" y="1385094"/>
                    </a:lnTo>
                    <a:lnTo>
                      <a:pt x="531483" y="1379141"/>
                    </a:lnTo>
                    <a:lnTo>
                      <a:pt x="564437" y="1367631"/>
                    </a:lnTo>
                    <a:lnTo>
                      <a:pt x="581113" y="1361678"/>
                    </a:lnTo>
                    <a:lnTo>
                      <a:pt x="597392" y="1354931"/>
                    </a:lnTo>
                    <a:lnTo>
                      <a:pt x="669257" y="1324372"/>
                    </a:lnTo>
                    <a:lnTo>
                      <a:pt x="743504" y="1292622"/>
                    </a:lnTo>
                    <a:lnTo>
                      <a:pt x="817354" y="1261269"/>
                    </a:lnTo>
                    <a:lnTo>
                      <a:pt x="888822" y="1231106"/>
                    </a:lnTo>
                    <a:lnTo>
                      <a:pt x="969025" y="1209278"/>
                    </a:lnTo>
                    <a:lnTo>
                      <a:pt x="974981" y="1204516"/>
                    </a:lnTo>
                    <a:lnTo>
                      <a:pt x="980937" y="1198959"/>
                    </a:lnTo>
                    <a:lnTo>
                      <a:pt x="986892" y="1192609"/>
                    </a:lnTo>
                    <a:lnTo>
                      <a:pt x="992848" y="1184672"/>
                    </a:lnTo>
                    <a:lnTo>
                      <a:pt x="998407" y="1176734"/>
                    </a:lnTo>
                    <a:lnTo>
                      <a:pt x="1003965" y="1168003"/>
                    </a:lnTo>
                    <a:lnTo>
                      <a:pt x="1009524" y="1158478"/>
                    </a:lnTo>
                    <a:lnTo>
                      <a:pt x="1015083" y="1149350"/>
                    </a:lnTo>
                    <a:lnTo>
                      <a:pt x="1025009" y="1129903"/>
                    </a:lnTo>
                    <a:lnTo>
                      <a:pt x="1034141" y="1111250"/>
                    </a:lnTo>
                    <a:lnTo>
                      <a:pt x="1049228" y="1078309"/>
                    </a:lnTo>
                    <a:lnTo>
                      <a:pt x="1087345" y="1068784"/>
                    </a:lnTo>
                    <a:lnTo>
                      <a:pt x="1085359" y="1060450"/>
                    </a:lnTo>
                    <a:lnTo>
                      <a:pt x="1082977" y="1053306"/>
                    </a:lnTo>
                    <a:lnTo>
                      <a:pt x="1080595" y="1046163"/>
                    </a:lnTo>
                    <a:lnTo>
                      <a:pt x="1077419" y="1040209"/>
                    </a:lnTo>
                    <a:lnTo>
                      <a:pt x="1074242" y="1034653"/>
                    </a:lnTo>
                    <a:lnTo>
                      <a:pt x="1071066" y="1029891"/>
                    </a:lnTo>
                    <a:lnTo>
                      <a:pt x="1067492" y="1025525"/>
                    </a:lnTo>
                    <a:lnTo>
                      <a:pt x="1063125" y="1020763"/>
                    </a:lnTo>
                    <a:lnTo>
                      <a:pt x="1055978" y="1012825"/>
                    </a:lnTo>
                    <a:lnTo>
                      <a:pt x="1048434" y="1004491"/>
                    </a:lnTo>
                    <a:lnTo>
                      <a:pt x="1045258" y="1000125"/>
                    </a:lnTo>
                    <a:lnTo>
                      <a:pt x="1042082" y="995363"/>
                    </a:lnTo>
                    <a:lnTo>
                      <a:pt x="1038905" y="989409"/>
                    </a:lnTo>
                    <a:lnTo>
                      <a:pt x="1036523" y="983456"/>
                    </a:lnTo>
                    <a:lnTo>
                      <a:pt x="1022229" y="830659"/>
                    </a:lnTo>
                    <a:lnTo>
                      <a:pt x="1021832" y="831056"/>
                    </a:lnTo>
                    <a:lnTo>
                      <a:pt x="1020641" y="831056"/>
                    </a:lnTo>
                    <a:lnTo>
                      <a:pt x="1016671" y="830659"/>
                    </a:lnTo>
                    <a:lnTo>
                      <a:pt x="1010715" y="829469"/>
                    </a:lnTo>
                    <a:lnTo>
                      <a:pt x="1003965" y="828278"/>
                    </a:lnTo>
                    <a:lnTo>
                      <a:pt x="990863" y="824309"/>
                    </a:lnTo>
                    <a:lnTo>
                      <a:pt x="985701" y="822325"/>
                    </a:lnTo>
                    <a:lnTo>
                      <a:pt x="982525" y="821134"/>
                    </a:lnTo>
                    <a:lnTo>
                      <a:pt x="978157" y="817959"/>
                    </a:lnTo>
                    <a:lnTo>
                      <a:pt x="973790" y="814388"/>
                    </a:lnTo>
                    <a:lnTo>
                      <a:pt x="969819" y="810419"/>
                    </a:lnTo>
                    <a:lnTo>
                      <a:pt x="966246" y="805656"/>
                    </a:lnTo>
                    <a:lnTo>
                      <a:pt x="962673" y="800497"/>
                    </a:lnTo>
                    <a:lnTo>
                      <a:pt x="959496" y="794941"/>
                    </a:lnTo>
                    <a:lnTo>
                      <a:pt x="956717" y="788988"/>
                    </a:lnTo>
                    <a:lnTo>
                      <a:pt x="953541" y="783034"/>
                    </a:lnTo>
                    <a:lnTo>
                      <a:pt x="951158" y="776684"/>
                    </a:lnTo>
                    <a:lnTo>
                      <a:pt x="948776" y="769541"/>
                    </a:lnTo>
                    <a:lnTo>
                      <a:pt x="944409" y="755253"/>
                    </a:lnTo>
                    <a:lnTo>
                      <a:pt x="941232" y="740172"/>
                    </a:lnTo>
                    <a:lnTo>
                      <a:pt x="938056" y="724694"/>
                    </a:lnTo>
                    <a:lnTo>
                      <a:pt x="935674" y="708819"/>
                    </a:lnTo>
                    <a:lnTo>
                      <a:pt x="934085" y="693341"/>
                    </a:lnTo>
                    <a:lnTo>
                      <a:pt x="932497" y="677466"/>
                    </a:lnTo>
                    <a:lnTo>
                      <a:pt x="931306" y="662781"/>
                    </a:lnTo>
                    <a:lnTo>
                      <a:pt x="929321" y="635000"/>
                    </a:lnTo>
                    <a:lnTo>
                      <a:pt x="926939" y="611981"/>
                    </a:lnTo>
                    <a:lnTo>
                      <a:pt x="926939" y="607616"/>
                    </a:lnTo>
                    <a:lnTo>
                      <a:pt x="927733" y="603250"/>
                    </a:lnTo>
                    <a:lnTo>
                      <a:pt x="929321" y="598884"/>
                    </a:lnTo>
                    <a:lnTo>
                      <a:pt x="931306" y="594519"/>
                    </a:lnTo>
                    <a:lnTo>
                      <a:pt x="935674" y="585391"/>
                    </a:lnTo>
                    <a:lnTo>
                      <a:pt x="940835" y="575866"/>
                    </a:lnTo>
                    <a:lnTo>
                      <a:pt x="943217" y="570706"/>
                    </a:lnTo>
                    <a:lnTo>
                      <a:pt x="945600" y="565150"/>
                    </a:lnTo>
                    <a:lnTo>
                      <a:pt x="947585" y="559594"/>
                    </a:lnTo>
                    <a:lnTo>
                      <a:pt x="949173" y="553641"/>
                    </a:lnTo>
                    <a:lnTo>
                      <a:pt x="950364" y="547291"/>
                    </a:lnTo>
                    <a:lnTo>
                      <a:pt x="950761" y="539750"/>
                    </a:lnTo>
                    <a:lnTo>
                      <a:pt x="950364" y="532606"/>
                    </a:lnTo>
                    <a:lnTo>
                      <a:pt x="949173" y="524669"/>
                    </a:lnTo>
                    <a:lnTo>
                      <a:pt x="944409" y="500856"/>
                    </a:lnTo>
                    <a:lnTo>
                      <a:pt x="940438" y="477441"/>
                    </a:lnTo>
                    <a:lnTo>
                      <a:pt x="937262" y="454422"/>
                    </a:lnTo>
                    <a:lnTo>
                      <a:pt x="934880" y="432197"/>
                    </a:lnTo>
                    <a:lnTo>
                      <a:pt x="933291" y="410766"/>
                    </a:lnTo>
                    <a:lnTo>
                      <a:pt x="932100" y="389334"/>
                    </a:lnTo>
                    <a:lnTo>
                      <a:pt x="931703" y="368300"/>
                    </a:lnTo>
                    <a:lnTo>
                      <a:pt x="932100" y="348059"/>
                    </a:lnTo>
                    <a:lnTo>
                      <a:pt x="932894" y="328613"/>
                    </a:lnTo>
                    <a:lnTo>
                      <a:pt x="934483" y="309563"/>
                    </a:lnTo>
                    <a:lnTo>
                      <a:pt x="936468" y="290909"/>
                    </a:lnTo>
                    <a:lnTo>
                      <a:pt x="939247" y="273447"/>
                    </a:lnTo>
                    <a:lnTo>
                      <a:pt x="942423" y="255984"/>
                    </a:lnTo>
                    <a:lnTo>
                      <a:pt x="946394" y="239713"/>
                    </a:lnTo>
                    <a:lnTo>
                      <a:pt x="950761" y="223441"/>
                    </a:lnTo>
                    <a:lnTo>
                      <a:pt x="956320" y="207566"/>
                    </a:lnTo>
                    <a:lnTo>
                      <a:pt x="961482" y="193278"/>
                    </a:lnTo>
                    <a:lnTo>
                      <a:pt x="967437" y="178991"/>
                    </a:lnTo>
                    <a:lnTo>
                      <a:pt x="973790" y="165497"/>
                    </a:lnTo>
                    <a:lnTo>
                      <a:pt x="980937" y="152400"/>
                    </a:lnTo>
                    <a:lnTo>
                      <a:pt x="988481" y="140494"/>
                    </a:lnTo>
                    <a:lnTo>
                      <a:pt x="996421" y="129381"/>
                    </a:lnTo>
                    <a:lnTo>
                      <a:pt x="1004362" y="118269"/>
                    </a:lnTo>
                    <a:lnTo>
                      <a:pt x="1013494" y="108347"/>
                    </a:lnTo>
                    <a:lnTo>
                      <a:pt x="1022229" y="99219"/>
                    </a:lnTo>
                    <a:lnTo>
                      <a:pt x="1031758" y="90091"/>
                    </a:lnTo>
                    <a:lnTo>
                      <a:pt x="1041685" y="82550"/>
                    </a:lnTo>
                    <a:lnTo>
                      <a:pt x="1051611" y="75406"/>
                    </a:lnTo>
                    <a:lnTo>
                      <a:pt x="1061934" y="68659"/>
                    </a:lnTo>
                    <a:lnTo>
                      <a:pt x="1073051" y="63103"/>
                    </a:lnTo>
                    <a:lnTo>
                      <a:pt x="1084168" y="58341"/>
                    </a:lnTo>
                    <a:lnTo>
                      <a:pt x="1095683" y="53975"/>
                    </a:lnTo>
                    <a:lnTo>
                      <a:pt x="1112358" y="47228"/>
                    </a:lnTo>
                    <a:lnTo>
                      <a:pt x="1131019" y="40084"/>
                    </a:lnTo>
                    <a:lnTo>
                      <a:pt x="1150872" y="32544"/>
                    </a:lnTo>
                    <a:lnTo>
                      <a:pt x="1171915" y="25400"/>
                    </a:lnTo>
                    <a:lnTo>
                      <a:pt x="1194547" y="18653"/>
                    </a:lnTo>
                    <a:lnTo>
                      <a:pt x="1206458" y="15875"/>
                    </a:lnTo>
                    <a:lnTo>
                      <a:pt x="1218369" y="12303"/>
                    </a:lnTo>
                    <a:lnTo>
                      <a:pt x="1230281" y="9525"/>
                    </a:lnTo>
                    <a:lnTo>
                      <a:pt x="1242986" y="7144"/>
                    </a:lnTo>
                    <a:lnTo>
                      <a:pt x="1255294" y="5159"/>
                    </a:lnTo>
                    <a:lnTo>
                      <a:pt x="1268397" y="3175"/>
                    </a:lnTo>
                    <a:lnTo>
                      <a:pt x="1281102" y="1588"/>
                    </a:lnTo>
                    <a:lnTo>
                      <a:pt x="1294602" y="794"/>
                    </a:lnTo>
                    <a:lnTo>
                      <a:pt x="1307704" y="0"/>
                    </a:lnTo>
                    <a:close/>
                  </a:path>
                </a:pathLst>
              </a:custGeom>
              <a:solidFill>
                <a:schemeClr val="tx1"/>
              </a:solidFill>
              <a:ln w="9525">
                <a:solidFill>
                  <a:schemeClr val="bg1"/>
                </a:solidFill>
                <a:round/>
                <a:headEnd/>
                <a:tailEnd/>
              </a:ln>
            </p:spPr>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914377">
                  <a:defRPr/>
                </a:pP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46" name="矩形 45">
                <a:extLst>
                  <a:ext uri="{FF2B5EF4-FFF2-40B4-BE49-F238E27FC236}">
                    <a16:creationId xmlns:a16="http://schemas.microsoft.com/office/drawing/2014/main" id="{96AD6B61-9A81-4689-831D-30BAE181A254}"/>
                  </a:ext>
                </a:extLst>
              </p:cNvPr>
              <p:cNvSpPr/>
              <p:nvPr/>
            </p:nvSpPr>
            <p:spPr>
              <a:xfrm>
                <a:off x="8302366" y="2551632"/>
                <a:ext cx="677108" cy="161583"/>
              </a:xfrm>
              <a:prstGeom prst="rect">
                <a:avLst/>
              </a:prstGeom>
            </p:spPr>
            <p:txBody>
              <a:bodyPr wrap="none">
                <a:spAutoFit/>
              </a:bodyPr>
              <a:lstStyle/>
              <a:p>
                <a:pPr algn="ctr" defTabSz="914377">
                  <a:defRPr/>
                </a:pPr>
                <a:r>
                  <a:rPr lang="zh-CN" altLang="en-US" sz="800" dirty="0">
                    <a:solidFill>
                      <a:prstClr val="white"/>
                    </a:solidFill>
                    <a:latin typeface="微软雅黑" panose="020B0503020204020204" pitchFamily="34" charset="-122"/>
                    <a:ea typeface="微软雅黑" panose="020B0503020204020204" pitchFamily="34" charset="-122"/>
                  </a:rPr>
                  <a:t>人脸识别摄像机</a:t>
                </a:r>
              </a:p>
            </p:txBody>
          </p:sp>
          <p:sp>
            <p:nvSpPr>
              <p:cNvPr id="47" name="KSO_Shape">
                <a:extLst>
                  <a:ext uri="{FF2B5EF4-FFF2-40B4-BE49-F238E27FC236}">
                    <a16:creationId xmlns:a16="http://schemas.microsoft.com/office/drawing/2014/main" id="{82A8C619-24DD-4452-B0C1-6247F3D8D377}"/>
                  </a:ext>
                </a:extLst>
              </p:cNvPr>
              <p:cNvSpPr>
                <a:spLocks/>
              </p:cNvSpPr>
              <p:nvPr/>
            </p:nvSpPr>
            <p:spPr bwMode="auto">
              <a:xfrm>
                <a:off x="8204370" y="3424137"/>
                <a:ext cx="238310" cy="161583"/>
              </a:xfrm>
              <a:custGeom>
                <a:avLst/>
                <a:gdLst>
                  <a:gd name="T0" fmla="*/ 575015 w 4014"/>
                  <a:gd name="T1" fmla="*/ 958785 h 2268"/>
                  <a:gd name="T2" fmla="*/ 574566 w 4014"/>
                  <a:gd name="T3" fmla="*/ 911654 h 2268"/>
                  <a:gd name="T4" fmla="*/ 688941 w 4014"/>
                  <a:gd name="T5" fmla="*/ 632008 h 2268"/>
                  <a:gd name="T6" fmla="*/ 171338 w 4014"/>
                  <a:gd name="T7" fmla="*/ 353709 h 2268"/>
                  <a:gd name="T8" fmla="*/ 165059 w 4014"/>
                  <a:gd name="T9" fmla="*/ 469517 h 2268"/>
                  <a:gd name="T10" fmla="*/ 161471 w 4014"/>
                  <a:gd name="T11" fmla="*/ 474455 h 2268"/>
                  <a:gd name="T12" fmla="*/ 91949 w 4014"/>
                  <a:gd name="T13" fmla="*/ 474455 h 2268"/>
                  <a:gd name="T14" fmla="*/ 89257 w 4014"/>
                  <a:gd name="T15" fmla="*/ 470415 h 2268"/>
                  <a:gd name="T16" fmla="*/ 82081 w 4014"/>
                  <a:gd name="T17" fmla="*/ 309271 h 2268"/>
                  <a:gd name="T18" fmla="*/ 117515 w 4014"/>
                  <a:gd name="T19" fmla="*/ 40847 h 2268"/>
                  <a:gd name="T20" fmla="*/ 166853 w 4014"/>
                  <a:gd name="T21" fmla="*/ 3142 h 2268"/>
                  <a:gd name="T22" fmla="*/ 1796360 w 4014"/>
                  <a:gd name="T23" fmla="*/ 243287 h 2268"/>
                  <a:gd name="T24" fmla="*/ 1800397 w 4014"/>
                  <a:gd name="T25" fmla="*/ 309271 h 2268"/>
                  <a:gd name="T26" fmla="*/ 1755993 w 4014"/>
                  <a:gd name="T27" fmla="*/ 1001428 h 2268"/>
                  <a:gd name="T28" fmla="*/ 575015 w 4014"/>
                  <a:gd name="T29" fmla="*/ 958785 h 2268"/>
                  <a:gd name="T30" fmla="*/ 1583757 w 4014"/>
                  <a:gd name="T31" fmla="*/ 764425 h 2268"/>
                  <a:gd name="T32" fmla="*/ 1570750 w 4014"/>
                  <a:gd name="T33" fmla="*/ 667469 h 2268"/>
                  <a:gd name="T34" fmla="*/ 1465794 w 4014"/>
                  <a:gd name="T35" fmla="*/ 531910 h 2268"/>
                  <a:gd name="T36" fmla="*/ 1479698 w 4014"/>
                  <a:gd name="T37" fmla="*/ 480739 h 2268"/>
                  <a:gd name="T38" fmla="*/ 1492706 w 4014"/>
                  <a:gd name="T39" fmla="*/ 569615 h 2268"/>
                  <a:gd name="T40" fmla="*/ 1575684 w 4014"/>
                  <a:gd name="T41" fmla="*/ 497796 h 2268"/>
                  <a:gd name="T42" fmla="*/ 1521860 w 4014"/>
                  <a:gd name="T43" fmla="*/ 400392 h 2268"/>
                  <a:gd name="T44" fmla="*/ 1438882 w 4014"/>
                  <a:gd name="T45" fmla="*/ 428670 h 2268"/>
                  <a:gd name="T46" fmla="*/ 1376985 w 4014"/>
                  <a:gd name="T47" fmla="*/ 552109 h 2268"/>
                  <a:gd name="T48" fmla="*/ 1481044 w 4014"/>
                  <a:gd name="T49" fmla="*/ 691708 h 2268"/>
                  <a:gd name="T50" fmla="*/ 1492706 w 4014"/>
                  <a:gd name="T51" fmla="*/ 772504 h 2268"/>
                  <a:gd name="T52" fmla="*/ 1459963 w 4014"/>
                  <a:gd name="T53" fmla="*/ 772504 h 2268"/>
                  <a:gd name="T54" fmla="*/ 1376985 w 4014"/>
                  <a:gd name="T55" fmla="*/ 677344 h 2268"/>
                  <a:gd name="T56" fmla="*/ 1438882 w 4014"/>
                  <a:gd name="T57" fmla="*/ 842528 h 2268"/>
                  <a:gd name="T58" fmla="*/ 1521860 w 4014"/>
                  <a:gd name="T59" fmla="*/ 870807 h 2268"/>
                  <a:gd name="T60" fmla="*/ 178066 w 4014"/>
                  <a:gd name="T61" fmla="*/ 240594 h 2268"/>
                  <a:gd name="T62" fmla="*/ 727066 w 4014"/>
                  <a:gd name="T63" fmla="*/ 264384 h 2268"/>
                  <a:gd name="T64" fmla="*/ 199596 w 4014"/>
                  <a:gd name="T65" fmla="*/ 96507 h 2268"/>
                  <a:gd name="T66" fmla="*/ 1597213 w 4014"/>
                  <a:gd name="T67" fmla="*/ 264384 h 2268"/>
                  <a:gd name="T68" fmla="*/ 1110110 w 4014"/>
                  <a:gd name="T69" fmla="*/ 264384 h 2268"/>
                  <a:gd name="T70" fmla="*/ 1024890 w 4014"/>
                  <a:gd name="T71" fmla="*/ 912103 h 2268"/>
                  <a:gd name="T72" fmla="*/ 1711140 w 4014"/>
                  <a:gd name="T73" fmla="*/ 353709 h 2268"/>
                  <a:gd name="T74" fmla="*/ 1187257 w 4014"/>
                  <a:gd name="T75" fmla="*/ 635599 h 2268"/>
                  <a:gd name="T76" fmla="*/ 84324 w 4014"/>
                  <a:gd name="T77" fmla="*/ 879335 h 2268"/>
                  <a:gd name="T78" fmla="*/ 47096 w 4014"/>
                  <a:gd name="T79" fmla="*/ 980780 h 2268"/>
                  <a:gd name="T80" fmla="*/ 465125 w 4014"/>
                  <a:gd name="T81" fmla="*/ 1018036 h 2268"/>
                  <a:gd name="T82" fmla="*/ 502353 w 4014"/>
                  <a:gd name="T83" fmla="*/ 916591 h 2268"/>
                  <a:gd name="T84" fmla="*/ 84324 w 4014"/>
                  <a:gd name="T85" fmla="*/ 879335 h 2268"/>
                  <a:gd name="T86" fmla="*/ 0 w 4014"/>
                  <a:gd name="T87" fmla="*/ 589815 h 2268"/>
                  <a:gd name="T88" fmla="*/ 37228 w 4014"/>
                  <a:gd name="T89" fmla="*/ 691259 h 2268"/>
                  <a:gd name="T90" fmla="*/ 455257 w 4014"/>
                  <a:gd name="T91" fmla="*/ 654003 h 2268"/>
                  <a:gd name="T92" fmla="*/ 418029 w 4014"/>
                  <a:gd name="T93" fmla="*/ 552558 h 2268"/>
                  <a:gd name="T94" fmla="*/ 120206 w 4014"/>
                  <a:gd name="T95" fmla="*/ 714600 h 2268"/>
                  <a:gd name="T96" fmla="*/ 82978 w 4014"/>
                  <a:gd name="T97" fmla="*/ 816494 h 2268"/>
                  <a:gd name="T98" fmla="*/ 501007 w 4014"/>
                  <a:gd name="T99" fmla="*/ 853301 h 2268"/>
                  <a:gd name="T100" fmla="*/ 538235 w 4014"/>
                  <a:gd name="T101" fmla="*/ 751856 h 2268"/>
                  <a:gd name="T102" fmla="*/ 120206 w 4014"/>
                  <a:gd name="T103" fmla="*/ 714600 h 226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4014" h="2268">
                    <a:moveTo>
                      <a:pt x="1282" y="2136"/>
                    </a:moveTo>
                    <a:cubicBezTo>
                      <a:pt x="1282" y="2136"/>
                      <a:pt x="1282" y="2136"/>
                      <a:pt x="1282" y="2136"/>
                    </a:cubicBezTo>
                    <a:cubicBezTo>
                      <a:pt x="1282" y="2131"/>
                      <a:pt x="1282" y="2131"/>
                      <a:pt x="1282" y="2131"/>
                    </a:cubicBezTo>
                    <a:cubicBezTo>
                      <a:pt x="1281" y="2031"/>
                      <a:pt x="1281" y="2031"/>
                      <a:pt x="1281" y="2031"/>
                    </a:cubicBezTo>
                    <a:cubicBezTo>
                      <a:pt x="1896" y="2032"/>
                      <a:pt x="1896" y="2032"/>
                      <a:pt x="1896" y="2032"/>
                    </a:cubicBezTo>
                    <a:cubicBezTo>
                      <a:pt x="1684" y="1938"/>
                      <a:pt x="1534" y="1693"/>
                      <a:pt x="1536" y="1408"/>
                    </a:cubicBezTo>
                    <a:cubicBezTo>
                      <a:pt x="1538" y="1121"/>
                      <a:pt x="1693" y="878"/>
                      <a:pt x="1908" y="788"/>
                    </a:cubicBezTo>
                    <a:cubicBezTo>
                      <a:pt x="382" y="788"/>
                      <a:pt x="382" y="788"/>
                      <a:pt x="382" y="788"/>
                    </a:cubicBezTo>
                    <a:cubicBezTo>
                      <a:pt x="382" y="995"/>
                      <a:pt x="382" y="995"/>
                      <a:pt x="382" y="995"/>
                    </a:cubicBezTo>
                    <a:cubicBezTo>
                      <a:pt x="382" y="1014"/>
                      <a:pt x="377" y="1031"/>
                      <a:pt x="368" y="1046"/>
                    </a:cubicBezTo>
                    <a:cubicBezTo>
                      <a:pt x="368" y="1057"/>
                      <a:pt x="368" y="1057"/>
                      <a:pt x="368" y="1057"/>
                    </a:cubicBezTo>
                    <a:cubicBezTo>
                      <a:pt x="360" y="1057"/>
                      <a:pt x="360" y="1057"/>
                      <a:pt x="360" y="1057"/>
                    </a:cubicBezTo>
                    <a:cubicBezTo>
                      <a:pt x="342" y="1080"/>
                      <a:pt x="314" y="1094"/>
                      <a:pt x="283" y="1094"/>
                    </a:cubicBezTo>
                    <a:cubicBezTo>
                      <a:pt x="252" y="1094"/>
                      <a:pt x="223" y="1080"/>
                      <a:pt x="205" y="1057"/>
                    </a:cubicBezTo>
                    <a:cubicBezTo>
                      <a:pt x="198" y="1057"/>
                      <a:pt x="198" y="1057"/>
                      <a:pt x="198" y="1057"/>
                    </a:cubicBezTo>
                    <a:cubicBezTo>
                      <a:pt x="199" y="1048"/>
                      <a:pt x="199" y="1048"/>
                      <a:pt x="199" y="1048"/>
                    </a:cubicBezTo>
                    <a:cubicBezTo>
                      <a:pt x="189" y="1032"/>
                      <a:pt x="183" y="1014"/>
                      <a:pt x="183" y="995"/>
                    </a:cubicBezTo>
                    <a:cubicBezTo>
                      <a:pt x="183" y="689"/>
                      <a:pt x="183" y="689"/>
                      <a:pt x="183" y="689"/>
                    </a:cubicBezTo>
                    <a:cubicBezTo>
                      <a:pt x="183" y="686"/>
                      <a:pt x="200" y="512"/>
                      <a:pt x="201" y="507"/>
                    </a:cubicBezTo>
                    <a:cubicBezTo>
                      <a:pt x="262" y="91"/>
                      <a:pt x="262" y="91"/>
                      <a:pt x="262" y="91"/>
                    </a:cubicBezTo>
                    <a:cubicBezTo>
                      <a:pt x="270" y="37"/>
                      <a:pt x="319" y="0"/>
                      <a:pt x="372" y="7"/>
                    </a:cubicBezTo>
                    <a:cubicBezTo>
                      <a:pt x="372" y="7"/>
                      <a:pt x="372" y="7"/>
                      <a:pt x="372" y="7"/>
                    </a:cubicBezTo>
                    <a:cubicBezTo>
                      <a:pt x="3918" y="432"/>
                      <a:pt x="3918" y="432"/>
                      <a:pt x="3918" y="432"/>
                    </a:cubicBezTo>
                    <a:cubicBezTo>
                      <a:pt x="3972" y="438"/>
                      <a:pt x="4011" y="488"/>
                      <a:pt x="4005" y="542"/>
                    </a:cubicBezTo>
                    <a:cubicBezTo>
                      <a:pt x="3994" y="629"/>
                      <a:pt x="3994" y="629"/>
                      <a:pt x="3994" y="629"/>
                    </a:cubicBezTo>
                    <a:cubicBezTo>
                      <a:pt x="4007" y="646"/>
                      <a:pt x="4014" y="666"/>
                      <a:pt x="4014" y="689"/>
                    </a:cubicBezTo>
                    <a:cubicBezTo>
                      <a:pt x="4014" y="2131"/>
                      <a:pt x="4014" y="2131"/>
                      <a:pt x="4014" y="2131"/>
                    </a:cubicBezTo>
                    <a:cubicBezTo>
                      <a:pt x="4014" y="2186"/>
                      <a:pt x="3970" y="2231"/>
                      <a:pt x="3915" y="2231"/>
                    </a:cubicBezTo>
                    <a:cubicBezTo>
                      <a:pt x="1381" y="2231"/>
                      <a:pt x="1381" y="2231"/>
                      <a:pt x="1381" y="2231"/>
                    </a:cubicBezTo>
                    <a:cubicBezTo>
                      <a:pt x="1327" y="2231"/>
                      <a:pt x="1284" y="2188"/>
                      <a:pt x="1282" y="2136"/>
                    </a:cubicBezTo>
                    <a:close/>
                    <a:moveTo>
                      <a:pt x="3393" y="1879"/>
                    </a:moveTo>
                    <a:cubicBezTo>
                      <a:pt x="3485" y="1860"/>
                      <a:pt x="3531" y="1802"/>
                      <a:pt x="3531" y="1703"/>
                    </a:cubicBezTo>
                    <a:cubicBezTo>
                      <a:pt x="3531" y="1585"/>
                      <a:pt x="3531" y="1585"/>
                      <a:pt x="3531" y="1585"/>
                    </a:cubicBezTo>
                    <a:cubicBezTo>
                      <a:pt x="3531" y="1549"/>
                      <a:pt x="3522" y="1516"/>
                      <a:pt x="3502" y="1487"/>
                    </a:cubicBezTo>
                    <a:cubicBezTo>
                      <a:pt x="3483" y="1458"/>
                      <a:pt x="3428" y="1397"/>
                      <a:pt x="3336" y="1306"/>
                    </a:cubicBezTo>
                    <a:cubicBezTo>
                      <a:pt x="3291" y="1259"/>
                      <a:pt x="3268" y="1219"/>
                      <a:pt x="3268" y="1185"/>
                    </a:cubicBezTo>
                    <a:cubicBezTo>
                      <a:pt x="3265" y="1125"/>
                      <a:pt x="3265" y="1125"/>
                      <a:pt x="3265" y="1125"/>
                    </a:cubicBezTo>
                    <a:cubicBezTo>
                      <a:pt x="3265" y="1089"/>
                      <a:pt x="3276" y="1071"/>
                      <a:pt x="3299" y="1071"/>
                    </a:cubicBezTo>
                    <a:cubicBezTo>
                      <a:pt x="3318" y="1071"/>
                      <a:pt x="3328" y="1080"/>
                      <a:pt x="3328" y="1099"/>
                    </a:cubicBezTo>
                    <a:cubicBezTo>
                      <a:pt x="3328" y="1269"/>
                      <a:pt x="3328" y="1269"/>
                      <a:pt x="3328" y="1269"/>
                    </a:cubicBezTo>
                    <a:cubicBezTo>
                      <a:pt x="3513" y="1269"/>
                      <a:pt x="3513" y="1269"/>
                      <a:pt x="3513" y="1269"/>
                    </a:cubicBezTo>
                    <a:cubicBezTo>
                      <a:pt x="3513" y="1109"/>
                      <a:pt x="3513" y="1109"/>
                      <a:pt x="3513" y="1109"/>
                    </a:cubicBezTo>
                    <a:cubicBezTo>
                      <a:pt x="3513" y="1027"/>
                      <a:pt x="3473" y="975"/>
                      <a:pt x="3393" y="955"/>
                    </a:cubicBezTo>
                    <a:cubicBezTo>
                      <a:pt x="3393" y="892"/>
                      <a:pt x="3393" y="892"/>
                      <a:pt x="3393" y="892"/>
                    </a:cubicBezTo>
                    <a:cubicBezTo>
                      <a:pt x="3208" y="892"/>
                      <a:pt x="3208" y="892"/>
                      <a:pt x="3208" y="892"/>
                    </a:cubicBezTo>
                    <a:cubicBezTo>
                      <a:pt x="3208" y="955"/>
                      <a:pt x="3208" y="955"/>
                      <a:pt x="3208" y="955"/>
                    </a:cubicBezTo>
                    <a:cubicBezTo>
                      <a:pt x="3116" y="974"/>
                      <a:pt x="3070" y="1032"/>
                      <a:pt x="3070" y="1126"/>
                    </a:cubicBezTo>
                    <a:cubicBezTo>
                      <a:pt x="3070" y="1230"/>
                      <a:pt x="3070" y="1230"/>
                      <a:pt x="3070" y="1230"/>
                    </a:cubicBezTo>
                    <a:cubicBezTo>
                      <a:pt x="3070" y="1272"/>
                      <a:pt x="3093" y="1319"/>
                      <a:pt x="3137" y="1369"/>
                    </a:cubicBezTo>
                    <a:cubicBezTo>
                      <a:pt x="3230" y="1460"/>
                      <a:pt x="3285" y="1518"/>
                      <a:pt x="3302" y="1541"/>
                    </a:cubicBezTo>
                    <a:cubicBezTo>
                      <a:pt x="3319" y="1565"/>
                      <a:pt x="3328" y="1588"/>
                      <a:pt x="3328" y="1611"/>
                    </a:cubicBezTo>
                    <a:cubicBezTo>
                      <a:pt x="3328" y="1721"/>
                      <a:pt x="3328" y="1721"/>
                      <a:pt x="3328" y="1721"/>
                    </a:cubicBezTo>
                    <a:cubicBezTo>
                      <a:pt x="3328" y="1742"/>
                      <a:pt x="3316" y="1753"/>
                      <a:pt x="3292" y="1753"/>
                    </a:cubicBezTo>
                    <a:cubicBezTo>
                      <a:pt x="3268" y="1753"/>
                      <a:pt x="3255" y="1742"/>
                      <a:pt x="3255" y="1721"/>
                    </a:cubicBezTo>
                    <a:cubicBezTo>
                      <a:pt x="3255" y="1509"/>
                      <a:pt x="3255" y="1509"/>
                      <a:pt x="3255" y="1509"/>
                    </a:cubicBezTo>
                    <a:cubicBezTo>
                      <a:pt x="3070" y="1509"/>
                      <a:pt x="3070" y="1509"/>
                      <a:pt x="3070" y="1509"/>
                    </a:cubicBezTo>
                    <a:cubicBezTo>
                      <a:pt x="3070" y="1719"/>
                      <a:pt x="3070" y="1719"/>
                      <a:pt x="3070" y="1719"/>
                    </a:cubicBezTo>
                    <a:cubicBezTo>
                      <a:pt x="3070" y="1801"/>
                      <a:pt x="3116" y="1854"/>
                      <a:pt x="3208" y="1877"/>
                    </a:cubicBezTo>
                    <a:cubicBezTo>
                      <a:pt x="3208" y="1940"/>
                      <a:pt x="3208" y="1940"/>
                      <a:pt x="3208" y="1940"/>
                    </a:cubicBezTo>
                    <a:cubicBezTo>
                      <a:pt x="3393" y="1940"/>
                      <a:pt x="3393" y="1940"/>
                      <a:pt x="3393" y="1940"/>
                    </a:cubicBezTo>
                    <a:cubicBezTo>
                      <a:pt x="3393" y="1879"/>
                      <a:pt x="3393" y="1879"/>
                      <a:pt x="3393" y="1879"/>
                    </a:cubicBezTo>
                    <a:close/>
                    <a:moveTo>
                      <a:pt x="397" y="536"/>
                    </a:moveTo>
                    <a:cubicBezTo>
                      <a:pt x="394" y="557"/>
                      <a:pt x="385" y="575"/>
                      <a:pt x="372" y="589"/>
                    </a:cubicBezTo>
                    <a:cubicBezTo>
                      <a:pt x="1621" y="589"/>
                      <a:pt x="1621" y="589"/>
                      <a:pt x="1621" y="589"/>
                    </a:cubicBezTo>
                    <a:cubicBezTo>
                      <a:pt x="1689" y="497"/>
                      <a:pt x="1777" y="426"/>
                      <a:pt x="1876" y="387"/>
                    </a:cubicBezTo>
                    <a:cubicBezTo>
                      <a:pt x="445" y="215"/>
                      <a:pt x="445" y="215"/>
                      <a:pt x="445" y="215"/>
                    </a:cubicBezTo>
                    <a:cubicBezTo>
                      <a:pt x="397" y="536"/>
                      <a:pt x="397" y="536"/>
                      <a:pt x="397" y="536"/>
                    </a:cubicBezTo>
                    <a:close/>
                    <a:moveTo>
                      <a:pt x="3561" y="589"/>
                    </a:moveTo>
                    <a:cubicBezTo>
                      <a:pt x="2334" y="442"/>
                      <a:pt x="2334" y="442"/>
                      <a:pt x="2334" y="442"/>
                    </a:cubicBezTo>
                    <a:cubicBezTo>
                      <a:pt x="2388" y="481"/>
                      <a:pt x="2436" y="531"/>
                      <a:pt x="2475" y="589"/>
                    </a:cubicBezTo>
                    <a:cubicBezTo>
                      <a:pt x="3561" y="589"/>
                      <a:pt x="3561" y="589"/>
                      <a:pt x="3561" y="589"/>
                    </a:cubicBezTo>
                    <a:close/>
                    <a:moveTo>
                      <a:pt x="2285" y="2032"/>
                    </a:moveTo>
                    <a:cubicBezTo>
                      <a:pt x="3815" y="2032"/>
                      <a:pt x="3815" y="2032"/>
                      <a:pt x="3815" y="2032"/>
                    </a:cubicBezTo>
                    <a:cubicBezTo>
                      <a:pt x="3815" y="788"/>
                      <a:pt x="3815" y="788"/>
                      <a:pt x="3815" y="788"/>
                    </a:cubicBezTo>
                    <a:cubicBezTo>
                      <a:pt x="2277" y="788"/>
                      <a:pt x="2277" y="788"/>
                      <a:pt x="2277" y="788"/>
                    </a:cubicBezTo>
                    <a:cubicBezTo>
                      <a:pt x="2494" y="879"/>
                      <a:pt x="2649" y="1126"/>
                      <a:pt x="2647" y="1416"/>
                    </a:cubicBezTo>
                    <a:cubicBezTo>
                      <a:pt x="2645" y="1698"/>
                      <a:pt x="2494" y="1939"/>
                      <a:pt x="2285" y="2032"/>
                    </a:cubicBezTo>
                    <a:close/>
                    <a:moveTo>
                      <a:pt x="188" y="1959"/>
                    </a:moveTo>
                    <a:cubicBezTo>
                      <a:pt x="142" y="1959"/>
                      <a:pt x="105" y="1996"/>
                      <a:pt x="105" y="2042"/>
                    </a:cubicBezTo>
                    <a:cubicBezTo>
                      <a:pt x="105" y="2185"/>
                      <a:pt x="105" y="2185"/>
                      <a:pt x="105" y="2185"/>
                    </a:cubicBezTo>
                    <a:cubicBezTo>
                      <a:pt x="105" y="2231"/>
                      <a:pt x="142" y="2268"/>
                      <a:pt x="188" y="2268"/>
                    </a:cubicBezTo>
                    <a:cubicBezTo>
                      <a:pt x="1037" y="2268"/>
                      <a:pt x="1037" y="2268"/>
                      <a:pt x="1037" y="2268"/>
                    </a:cubicBezTo>
                    <a:cubicBezTo>
                      <a:pt x="1082" y="2268"/>
                      <a:pt x="1120" y="2231"/>
                      <a:pt x="1120" y="2185"/>
                    </a:cubicBezTo>
                    <a:cubicBezTo>
                      <a:pt x="1120" y="2042"/>
                      <a:pt x="1120" y="2042"/>
                      <a:pt x="1120" y="2042"/>
                    </a:cubicBezTo>
                    <a:cubicBezTo>
                      <a:pt x="1120" y="1996"/>
                      <a:pt x="1082" y="1959"/>
                      <a:pt x="1037" y="1959"/>
                    </a:cubicBezTo>
                    <a:cubicBezTo>
                      <a:pt x="188" y="1959"/>
                      <a:pt x="188" y="1959"/>
                      <a:pt x="188" y="1959"/>
                    </a:cubicBezTo>
                    <a:close/>
                    <a:moveTo>
                      <a:pt x="83" y="1231"/>
                    </a:moveTo>
                    <a:cubicBezTo>
                      <a:pt x="38" y="1231"/>
                      <a:pt x="0" y="1269"/>
                      <a:pt x="0" y="1314"/>
                    </a:cubicBezTo>
                    <a:cubicBezTo>
                      <a:pt x="0" y="1457"/>
                      <a:pt x="0" y="1457"/>
                      <a:pt x="0" y="1457"/>
                    </a:cubicBezTo>
                    <a:cubicBezTo>
                      <a:pt x="0" y="1503"/>
                      <a:pt x="38" y="1540"/>
                      <a:pt x="83" y="1540"/>
                    </a:cubicBezTo>
                    <a:cubicBezTo>
                      <a:pt x="932" y="1540"/>
                      <a:pt x="932" y="1540"/>
                      <a:pt x="932" y="1540"/>
                    </a:cubicBezTo>
                    <a:cubicBezTo>
                      <a:pt x="978" y="1540"/>
                      <a:pt x="1015" y="1503"/>
                      <a:pt x="1015" y="1457"/>
                    </a:cubicBezTo>
                    <a:cubicBezTo>
                      <a:pt x="1015" y="1314"/>
                      <a:pt x="1015" y="1314"/>
                      <a:pt x="1015" y="1314"/>
                    </a:cubicBezTo>
                    <a:cubicBezTo>
                      <a:pt x="1015" y="1269"/>
                      <a:pt x="978" y="1231"/>
                      <a:pt x="932" y="1231"/>
                    </a:cubicBezTo>
                    <a:cubicBezTo>
                      <a:pt x="83" y="1231"/>
                      <a:pt x="83" y="1231"/>
                      <a:pt x="83" y="1231"/>
                    </a:cubicBezTo>
                    <a:close/>
                    <a:moveTo>
                      <a:pt x="268" y="1592"/>
                    </a:moveTo>
                    <a:cubicBezTo>
                      <a:pt x="222" y="1592"/>
                      <a:pt x="185" y="1630"/>
                      <a:pt x="185" y="1675"/>
                    </a:cubicBezTo>
                    <a:cubicBezTo>
                      <a:pt x="185" y="1819"/>
                      <a:pt x="185" y="1819"/>
                      <a:pt x="185" y="1819"/>
                    </a:cubicBezTo>
                    <a:cubicBezTo>
                      <a:pt x="185" y="1864"/>
                      <a:pt x="222" y="1901"/>
                      <a:pt x="268" y="1901"/>
                    </a:cubicBezTo>
                    <a:cubicBezTo>
                      <a:pt x="1117" y="1901"/>
                      <a:pt x="1117" y="1901"/>
                      <a:pt x="1117" y="1901"/>
                    </a:cubicBezTo>
                    <a:cubicBezTo>
                      <a:pt x="1162" y="1901"/>
                      <a:pt x="1200" y="1864"/>
                      <a:pt x="1200" y="1819"/>
                    </a:cubicBezTo>
                    <a:cubicBezTo>
                      <a:pt x="1200" y="1675"/>
                      <a:pt x="1200" y="1675"/>
                      <a:pt x="1200" y="1675"/>
                    </a:cubicBezTo>
                    <a:cubicBezTo>
                      <a:pt x="1200" y="1630"/>
                      <a:pt x="1162" y="1592"/>
                      <a:pt x="1117" y="1592"/>
                    </a:cubicBezTo>
                    <a:lnTo>
                      <a:pt x="268" y="1592"/>
                    </a:lnTo>
                    <a:close/>
                  </a:path>
                </a:pathLst>
              </a:custGeom>
              <a:solidFill>
                <a:schemeClr val="tx1"/>
              </a:solidFill>
              <a:ln w="9525">
                <a:solidFill>
                  <a:schemeClr val="tx1"/>
                </a:solidFill>
                <a:round/>
                <a:headEnd/>
                <a:tailEnd/>
              </a:ln>
            </p:spPr>
            <p:txBody>
              <a:bodyPr anchor="ctr" anchorCtr="1"/>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14377">
                  <a:defRPr/>
                </a:pP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48" name="KSO_Shape">
                <a:extLst>
                  <a:ext uri="{FF2B5EF4-FFF2-40B4-BE49-F238E27FC236}">
                    <a16:creationId xmlns:a16="http://schemas.microsoft.com/office/drawing/2014/main" id="{4D39EF37-22CC-4322-A091-AF84732F8804}"/>
                  </a:ext>
                </a:extLst>
              </p:cNvPr>
              <p:cNvSpPr>
                <a:spLocks/>
              </p:cNvSpPr>
              <p:nvPr/>
            </p:nvSpPr>
            <p:spPr bwMode="auto">
              <a:xfrm>
                <a:off x="7671719" y="1615015"/>
                <a:ext cx="231758" cy="253021"/>
              </a:xfrm>
              <a:custGeom>
                <a:avLst/>
                <a:gdLst>
                  <a:gd name="T0" fmla="*/ 1110130 w 2101850"/>
                  <a:gd name="T1" fmla="*/ 1615338 h 2125663"/>
                  <a:gd name="T2" fmla="*/ 1190578 w 2101850"/>
                  <a:gd name="T3" fmla="*/ 1796590 h 2125663"/>
                  <a:gd name="T4" fmla="*/ 1218721 w 2101850"/>
                  <a:gd name="T5" fmla="*/ 1504936 h 2125663"/>
                  <a:gd name="T6" fmla="*/ 1193989 w 2101850"/>
                  <a:gd name="T7" fmla="*/ 1405347 h 2125663"/>
                  <a:gd name="T8" fmla="*/ 1346927 w 2101850"/>
                  <a:gd name="T9" fmla="*/ 1367218 h 2125663"/>
                  <a:gd name="T10" fmla="*/ 1394968 w 2101850"/>
                  <a:gd name="T11" fmla="*/ 1410468 h 2125663"/>
                  <a:gd name="T12" fmla="*/ 1365689 w 2101850"/>
                  <a:gd name="T13" fmla="*/ 1506643 h 2125663"/>
                  <a:gd name="T14" fmla="*/ 1401222 w 2101850"/>
                  <a:gd name="T15" fmla="*/ 1792322 h 2125663"/>
                  <a:gd name="T16" fmla="*/ 1481954 w 2101850"/>
                  <a:gd name="T17" fmla="*/ 1595989 h 2125663"/>
                  <a:gd name="T18" fmla="*/ 1580312 w 2101850"/>
                  <a:gd name="T19" fmla="*/ 1287547 h 2125663"/>
                  <a:gd name="T20" fmla="*/ 1795220 w 2101850"/>
                  <a:gd name="T21" fmla="*/ 1329943 h 2125663"/>
                  <a:gd name="T22" fmla="*/ 1876237 w 2101850"/>
                  <a:gd name="T23" fmla="*/ 1444897 h 2125663"/>
                  <a:gd name="T24" fmla="*/ 1866003 w 2101850"/>
                  <a:gd name="T25" fmla="*/ 1788623 h 2125663"/>
                  <a:gd name="T26" fmla="*/ 1774468 w 2101850"/>
                  <a:gd name="T27" fmla="*/ 1844677 h 2125663"/>
                  <a:gd name="T28" fmla="*/ 1435050 w 2101850"/>
                  <a:gd name="T29" fmla="*/ 1901301 h 2125663"/>
                  <a:gd name="T30" fmla="*/ 1035082 w 2101850"/>
                  <a:gd name="T31" fmla="*/ 1890204 h 2125663"/>
                  <a:gd name="T32" fmla="*/ 778103 w 2101850"/>
                  <a:gd name="T33" fmla="*/ 1827890 h 2125663"/>
                  <a:gd name="T34" fmla="*/ 709310 w 2101850"/>
                  <a:gd name="T35" fmla="*/ 1765860 h 2125663"/>
                  <a:gd name="T36" fmla="*/ 729492 w 2101850"/>
                  <a:gd name="T37" fmla="*/ 1399940 h 2125663"/>
                  <a:gd name="T38" fmla="*/ 835809 w 2101850"/>
                  <a:gd name="T39" fmla="*/ 1308034 h 2125663"/>
                  <a:gd name="T40" fmla="*/ 1099957 w 2101850"/>
                  <a:gd name="T41" fmla="*/ 681110 h 2125663"/>
                  <a:gd name="T42" fmla="*/ 1024648 w 2101850"/>
                  <a:gd name="T43" fmla="*/ 780666 h 2125663"/>
                  <a:gd name="T44" fmla="*/ 1023797 w 2101850"/>
                  <a:gd name="T45" fmla="*/ 934267 h 2125663"/>
                  <a:gd name="T46" fmla="*/ 1084895 w 2101850"/>
                  <a:gd name="T47" fmla="*/ 1071939 h 2125663"/>
                  <a:gd name="T48" fmla="*/ 1245457 w 2101850"/>
                  <a:gd name="T49" fmla="*/ 1204776 h 2125663"/>
                  <a:gd name="T50" fmla="*/ 1325312 w 2101850"/>
                  <a:gd name="T51" fmla="*/ 1209895 h 2125663"/>
                  <a:gd name="T52" fmla="*/ 1472801 w 2101850"/>
                  <a:gd name="T53" fmla="*/ 1110339 h 2125663"/>
                  <a:gd name="T54" fmla="*/ 1557488 w 2101850"/>
                  <a:gd name="T55" fmla="*/ 959298 h 2125663"/>
                  <a:gd name="T56" fmla="*/ 1542710 w 2101850"/>
                  <a:gd name="T57" fmla="*/ 842391 h 2125663"/>
                  <a:gd name="T58" fmla="*/ 1319912 w 2101850"/>
                  <a:gd name="T59" fmla="*/ 806266 h 2125663"/>
                  <a:gd name="T60" fmla="*/ 1171286 w 2101850"/>
                  <a:gd name="T61" fmla="*/ 731741 h 2125663"/>
                  <a:gd name="T62" fmla="*/ 1109619 w 2101850"/>
                  <a:gd name="T63" fmla="*/ 679972 h 2125663"/>
                  <a:gd name="T64" fmla="*/ 1399768 w 2101850"/>
                  <a:gd name="T65" fmla="*/ 456113 h 2125663"/>
                  <a:gd name="T66" fmla="*/ 1514008 w 2101850"/>
                  <a:gd name="T67" fmla="*/ 528078 h 2125663"/>
                  <a:gd name="T68" fmla="*/ 1598978 w 2101850"/>
                  <a:gd name="T69" fmla="*/ 642994 h 2125663"/>
                  <a:gd name="T70" fmla="*/ 1645015 w 2101850"/>
                  <a:gd name="T71" fmla="*/ 789199 h 2125663"/>
                  <a:gd name="T72" fmla="*/ 1641321 w 2101850"/>
                  <a:gd name="T73" fmla="*/ 953609 h 2125663"/>
                  <a:gd name="T74" fmla="*/ 1580506 w 2101850"/>
                  <a:gd name="T75" fmla="*/ 1099245 h 2125663"/>
                  <a:gd name="T76" fmla="*/ 1482748 w 2101850"/>
                  <a:gd name="T77" fmla="*/ 1210464 h 2125663"/>
                  <a:gd name="T78" fmla="*/ 1371633 w 2101850"/>
                  <a:gd name="T79" fmla="*/ 1277594 h 2125663"/>
                  <a:gd name="T80" fmla="*/ 1266487 w 2101850"/>
                  <a:gd name="T81" fmla="*/ 1291246 h 2125663"/>
                  <a:gd name="T82" fmla="*/ 1156225 w 2101850"/>
                  <a:gd name="T83" fmla="*/ 1247726 h 2125663"/>
                  <a:gd name="T84" fmla="*/ 1049657 w 2101850"/>
                  <a:gd name="T85" fmla="*/ 1156135 h 2125663"/>
                  <a:gd name="T86" fmla="*/ 968949 w 2101850"/>
                  <a:gd name="T87" fmla="*/ 1025290 h 2125663"/>
                  <a:gd name="T88" fmla="*/ 937121 w 2101850"/>
                  <a:gd name="T89" fmla="*/ 864862 h 2125663"/>
                  <a:gd name="T90" fmla="*/ 961561 w 2101850"/>
                  <a:gd name="T91" fmla="*/ 707847 h 2125663"/>
                  <a:gd name="T92" fmla="*/ 1029764 w 2101850"/>
                  <a:gd name="T93" fmla="*/ 577287 h 2125663"/>
                  <a:gd name="T94" fmla="*/ 1131216 w 2101850"/>
                  <a:gd name="T95" fmla="*/ 483704 h 2125663"/>
                  <a:gd name="T96" fmla="*/ 1257393 w 2101850"/>
                  <a:gd name="T97" fmla="*/ 438762 h 2125663"/>
                  <a:gd name="T98" fmla="*/ 691328 w 2101850"/>
                  <a:gd name="T99" fmla="*/ 77898 h 2125663"/>
                  <a:gd name="T100" fmla="*/ 971612 w 2101850"/>
                  <a:gd name="T101" fmla="*/ 151817 h 2125663"/>
                  <a:gd name="T102" fmla="*/ 934657 w 2101850"/>
                  <a:gd name="T103" fmla="*/ 249047 h 2125663"/>
                  <a:gd name="T104" fmla="*/ 693317 w 2101850"/>
                  <a:gd name="T105" fmla="*/ 188490 h 2125663"/>
                  <a:gd name="T106" fmla="*/ 646983 w 2101850"/>
                  <a:gd name="T107" fmla="*/ 1179277 h 2125663"/>
                  <a:gd name="T108" fmla="*/ 825500 w 2101850"/>
                  <a:gd name="T109" fmla="*/ 1163925 h 2125663"/>
                  <a:gd name="T110" fmla="*/ 611449 w 2101850"/>
                  <a:gd name="T111" fmla="*/ 1320575 h 2125663"/>
                  <a:gd name="T112" fmla="*/ 393705 w 2101850"/>
                  <a:gd name="T113" fmla="*/ 1245804 h 2125663"/>
                  <a:gd name="T114" fmla="*/ 212629 w 2101850"/>
                  <a:gd name="T115" fmla="*/ 1077498 h 2125663"/>
                  <a:gd name="T116" fmla="*/ 56000 w 2101850"/>
                  <a:gd name="T117" fmla="*/ 815942 h 2125663"/>
                  <a:gd name="T118" fmla="*/ 853 w 2101850"/>
                  <a:gd name="T119" fmla="*/ 548415 h 2125663"/>
                  <a:gd name="T120" fmla="*/ 197847 w 2101850"/>
                  <a:gd name="T121" fmla="*/ 145561 h 2125663"/>
                  <a:gd name="T122" fmla="*/ 461927 w 2101850"/>
                  <a:gd name="T123" fmla="*/ 62546 h 2125663"/>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2101850" h="2125663">
                    <a:moveTo>
                      <a:pt x="1201855" y="1431925"/>
                    </a:moveTo>
                    <a:lnTo>
                      <a:pt x="1202490" y="1463040"/>
                    </a:lnTo>
                    <a:lnTo>
                      <a:pt x="1203442" y="1493838"/>
                    </a:lnTo>
                    <a:lnTo>
                      <a:pt x="1204711" y="1523683"/>
                    </a:lnTo>
                    <a:lnTo>
                      <a:pt x="1206615" y="1552575"/>
                    </a:lnTo>
                    <a:lnTo>
                      <a:pt x="1208519" y="1581150"/>
                    </a:lnTo>
                    <a:lnTo>
                      <a:pt x="1210741" y="1608773"/>
                    </a:lnTo>
                    <a:lnTo>
                      <a:pt x="1213279" y="1635760"/>
                    </a:lnTo>
                    <a:lnTo>
                      <a:pt x="1216136" y="1662113"/>
                    </a:lnTo>
                    <a:lnTo>
                      <a:pt x="1219309" y="1687195"/>
                    </a:lnTo>
                    <a:lnTo>
                      <a:pt x="1222800" y="1711960"/>
                    </a:lnTo>
                    <a:lnTo>
                      <a:pt x="1226291" y="1735773"/>
                    </a:lnTo>
                    <a:lnTo>
                      <a:pt x="1230734" y="1758633"/>
                    </a:lnTo>
                    <a:lnTo>
                      <a:pt x="1234859" y="1780858"/>
                    </a:lnTo>
                    <a:lnTo>
                      <a:pt x="1239302" y="1802448"/>
                    </a:lnTo>
                    <a:lnTo>
                      <a:pt x="1244379" y="1822768"/>
                    </a:lnTo>
                    <a:lnTo>
                      <a:pt x="1249774" y="1842771"/>
                    </a:lnTo>
                    <a:lnTo>
                      <a:pt x="1255487" y="1861821"/>
                    </a:lnTo>
                    <a:lnTo>
                      <a:pt x="1261199" y="1879918"/>
                    </a:lnTo>
                    <a:lnTo>
                      <a:pt x="1267546" y="1897381"/>
                    </a:lnTo>
                    <a:lnTo>
                      <a:pt x="1273893" y="1913573"/>
                    </a:lnTo>
                    <a:lnTo>
                      <a:pt x="1280874" y="1929448"/>
                    </a:lnTo>
                    <a:lnTo>
                      <a:pt x="1288173" y="1944053"/>
                    </a:lnTo>
                    <a:lnTo>
                      <a:pt x="1295790" y="1958023"/>
                    </a:lnTo>
                    <a:lnTo>
                      <a:pt x="1303723" y="1971041"/>
                    </a:lnTo>
                    <a:lnTo>
                      <a:pt x="1311974" y="1983106"/>
                    </a:lnTo>
                    <a:lnTo>
                      <a:pt x="1316100" y="1989138"/>
                    </a:lnTo>
                    <a:lnTo>
                      <a:pt x="1320225" y="1994536"/>
                    </a:lnTo>
                    <a:lnTo>
                      <a:pt x="1324668" y="1999933"/>
                    </a:lnTo>
                    <a:lnTo>
                      <a:pt x="1329111" y="2004696"/>
                    </a:lnTo>
                    <a:lnTo>
                      <a:pt x="1333871" y="2009776"/>
                    </a:lnTo>
                    <a:lnTo>
                      <a:pt x="1338314" y="2014538"/>
                    </a:lnTo>
                    <a:lnTo>
                      <a:pt x="1343074" y="2018666"/>
                    </a:lnTo>
                    <a:lnTo>
                      <a:pt x="1348152" y="2023111"/>
                    </a:lnTo>
                    <a:lnTo>
                      <a:pt x="1352912" y="2026921"/>
                    </a:lnTo>
                    <a:lnTo>
                      <a:pt x="1357990" y="2030413"/>
                    </a:lnTo>
                    <a:lnTo>
                      <a:pt x="1363067" y="2034223"/>
                    </a:lnTo>
                    <a:lnTo>
                      <a:pt x="1368462" y="2037398"/>
                    </a:lnTo>
                    <a:lnTo>
                      <a:pt x="1373540" y="2040256"/>
                    </a:lnTo>
                    <a:lnTo>
                      <a:pt x="1378617" y="2043113"/>
                    </a:lnTo>
                    <a:lnTo>
                      <a:pt x="1378617" y="1685290"/>
                    </a:lnTo>
                    <a:lnTo>
                      <a:pt x="1373857" y="1684020"/>
                    </a:lnTo>
                    <a:lnTo>
                      <a:pt x="1369414" y="1682750"/>
                    </a:lnTo>
                    <a:lnTo>
                      <a:pt x="1364654" y="1681163"/>
                    </a:lnTo>
                    <a:lnTo>
                      <a:pt x="1360528" y="1679258"/>
                    </a:lnTo>
                    <a:lnTo>
                      <a:pt x="1356085" y="1676718"/>
                    </a:lnTo>
                    <a:lnTo>
                      <a:pt x="1352277" y="1674178"/>
                    </a:lnTo>
                    <a:lnTo>
                      <a:pt x="1348787" y="1671003"/>
                    </a:lnTo>
                    <a:lnTo>
                      <a:pt x="1345613" y="1667510"/>
                    </a:lnTo>
                    <a:lnTo>
                      <a:pt x="1342440" y="1664018"/>
                    </a:lnTo>
                    <a:lnTo>
                      <a:pt x="1339901" y="1660208"/>
                    </a:lnTo>
                    <a:lnTo>
                      <a:pt x="1337679" y="1656080"/>
                    </a:lnTo>
                    <a:lnTo>
                      <a:pt x="1335775" y="1651953"/>
                    </a:lnTo>
                    <a:lnTo>
                      <a:pt x="1334189" y="1647190"/>
                    </a:lnTo>
                    <a:lnTo>
                      <a:pt x="1332602" y="1642428"/>
                    </a:lnTo>
                    <a:lnTo>
                      <a:pt x="1331967" y="1637665"/>
                    </a:lnTo>
                    <a:lnTo>
                      <a:pt x="1331650" y="1632585"/>
                    </a:lnTo>
                    <a:lnTo>
                      <a:pt x="1331650" y="1579245"/>
                    </a:lnTo>
                    <a:lnTo>
                      <a:pt x="1331967" y="1573848"/>
                    </a:lnTo>
                    <a:lnTo>
                      <a:pt x="1332919" y="1568133"/>
                    </a:lnTo>
                    <a:lnTo>
                      <a:pt x="1334506" y="1563370"/>
                    </a:lnTo>
                    <a:lnTo>
                      <a:pt x="1336093" y="1558290"/>
                    </a:lnTo>
                    <a:lnTo>
                      <a:pt x="1338314" y="1553528"/>
                    </a:lnTo>
                    <a:lnTo>
                      <a:pt x="1341170" y="1549083"/>
                    </a:lnTo>
                    <a:lnTo>
                      <a:pt x="1344026" y="1544955"/>
                    </a:lnTo>
                    <a:lnTo>
                      <a:pt x="1347834" y="1541145"/>
                    </a:lnTo>
                    <a:lnTo>
                      <a:pt x="1351325" y="1537653"/>
                    </a:lnTo>
                    <a:lnTo>
                      <a:pt x="1355451" y="1534795"/>
                    </a:lnTo>
                    <a:lnTo>
                      <a:pt x="1360211" y="1531938"/>
                    </a:lnTo>
                    <a:lnTo>
                      <a:pt x="1364654" y="1529715"/>
                    </a:lnTo>
                    <a:lnTo>
                      <a:pt x="1369731" y="1527810"/>
                    </a:lnTo>
                    <a:lnTo>
                      <a:pt x="1374809" y="1526540"/>
                    </a:lnTo>
                    <a:lnTo>
                      <a:pt x="1380521" y="1525905"/>
                    </a:lnTo>
                    <a:lnTo>
                      <a:pt x="1385599" y="1525588"/>
                    </a:lnTo>
                    <a:lnTo>
                      <a:pt x="1503652" y="1525588"/>
                    </a:lnTo>
                    <a:lnTo>
                      <a:pt x="1509047" y="1525905"/>
                    </a:lnTo>
                    <a:lnTo>
                      <a:pt x="1514441" y="1526540"/>
                    </a:lnTo>
                    <a:lnTo>
                      <a:pt x="1519836" y="1527810"/>
                    </a:lnTo>
                    <a:lnTo>
                      <a:pt x="1524597" y="1529715"/>
                    </a:lnTo>
                    <a:lnTo>
                      <a:pt x="1529039" y="1531938"/>
                    </a:lnTo>
                    <a:lnTo>
                      <a:pt x="1533800" y="1534795"/>
                    </a:lnTo>
                    <a:lnTo>
                      <a:pt x="1537925" y="1537653"/>
                    </a:lnTo>
                    <a:lnTo>
                      <a:pt x="1541733" y="1541145"/>
                    </a:lnTo>
                    <a:lnTo>
                      <a:pt x="1545224" y="1544955"/>
                    </a:lnTo>
                    <a:lnTo>
                      <a:pt x="1548080" y="1549083"/>
                    </a:lnTo>
                    <a:lnTo>
                      <a:pt x="1550936" y="1553528"/>
                    </a:lnTo>
                    <a:lnTo>
                      <a:pt x="1553475" y="1558290"/>
                    </a:lnTo>
                    <a:lnTo>
                      <a:pt x="1555062" y="1563370"/>
                    </a:lnTo>
                    <a:lnTo>
                      <a:pt x="1556331" y="1568133"/>
                    </a:lnTo>
                    <a:lnTo>
                      <a:pt x="1557283" y="1573848"/>
                    </a:lnTo>
                    <a:lnTo>
                      <a:pt x="1557601" y="1579245"/>
                    </a:lnTo>
                    <a:lnTo>
                      <a:pt x="1557601" y="1632585"/>
                    </a:lnTo>
                    <a:lnTo>
                      <a:pt x="1557283" y="1637665"/>
                    </a:lnTo>
                    <a:lnTo>
                      <a:pt x="1556649" y="1642428"/>
                    </a:lnTo>
                    <a:lnTo>
                      <a:pt x="1555379" y="1647190"/>
                    </a:lnTo>
                    <a:lnTo>
                      <a:pt x="1553792" y="1651953"/>
                    </a:lnTo>
                    <a:lnTo>
                      <a:pt x="1551571" y="1656080"/>
                    </a:lnTo>
                    <a:lnTo>
                      <a:pt x="1549350" y="1660208"/>
                    </a:lnTo>
                    <a:lnTo>
                      <a:pt x="1546811" y="1664018"/>
                    </a:lnTo>
                    <a:lnTo>
                      <a:pt x="1543955" y="1667510"/>
                    </a:lnTo>
                    <a:lnTo>
                      <a:pt x="1540464" y="1671003"/>
                    </a:lnTo>
                    <a:lnTo>
                      <a:pt x="1536973" y="1674178"/>
                    </a:lnTo>
                    <a:lnTo>
                      <a:pt x="1533165" y="1676718"/>
                    </a:lnTo>
                    <a:lnTo>
                      <a:pt x="1528722" y="1679258"/>
                    </a:lnTo>
                    <a:lnTo>
                      <a:pt x="1524597" y="1681163"/>
                    </a:lnTo>
                    <a:lnTo>
                      <a:pt x="1520154" y="1682750"/>
                    </a:lnTo>
                    <a:lnTo>
                      <a:pt x="1515394" y="1684020"/>
                    </a:lnTo>
                    <a:lnTo>
                      <a:pt x="1510633" y="1685290"/>
                    </a:lnTo>
                    <a:lnTo>
                      <a:pt x="1510633" y="2043113"/>
                    </a:lnTo>
                    <a:lnTo>
                      <a:pt x="1515711" y="2040256"/>
                    </a:lnTo>
                    <a:lnTo>
                      <a:pt x="1521106" y="2037398"/>
                    </a:lnTo>
                    <a:lnTo>
                      <a:pt x="1526183" y="2034223"/>
                    </a:lnTo>
                    <a:lnTo>
                      <a:pt x="1531578" y="2030413"/>
                    </a:lnTo>
                    <a:lnTo>
                      <a:pt x="1536338" y="2026921"/>
                    </a:lnTo>
                    <a:lnTo>
                      <a:pt x="1541099" y="2023111"/>
                    </a:lnTo>
                    <a:lnTo>
                      <a:pt x="1546176" y="2018666"/>
                    </a:lnTo>
                    <a:lnTo>
                      <a:pt x="1550619" y="2014538"/>
                    </a:lnTo>
                    <a:lnTo>
                      <a:pt x="1555697" y="2009776"/>
                    </a:lnTo>
                    <a:lnTo>
                      <a:pt x="1560139" y="2004696"/>
                    </a:lnTo>
                    <a:lnTo>
                      <a:pt x="1564265" y="1999933"/>
                    </a:lnTo>
                    <a:lnTo>
                      <a:pt x="1569025" y="1994536"/>
                    </a:lnTo>
                    <a:lnTo>
                      <a:pt x="1573150" y="1989138"/>
                    </a:lnTo>
                    <a:lnTo>
                      <a:pt x="1577593" y="1983106"/>
                    </a:lnTo>
                    <a:lnTo>
                      <a:pt x="1585527" y="1971041"/>
                    </a:lnTo>
                    <a:lnTo>
                      <a:pt x="1593461" y="1958023"/>
                    </a:lnTo>
                    <a:lnTo>
                      <a:pt x="1601077" y="1944053"/>
                    </a:lnTo>
                    <a:lnTo>
                      <a:pt x="1608376" y="1929448"/>
                    </a:lnTo>
                    <a:lnTo>
                      <a:pt x="1615357" y="1913573"/>
                    </a:lnTo>
                    <a:lnTo>
                      <a:pt x="1621704" y="1897381"/>
                    </a:lnTo>
                    <a:lnTo>
                      <a:pt x="1628051" y="1879918"/>
                    </a:lnTo>
                    <a:lnTo>
                      <a:pt x="1634081" y="1861821"/>
                    </a:lnTo>
                    <a:lnTo>
                      <a:pt x="1639476" y="1842771"/>
                    </a:lnTo>
                    <a:lnTo>
                      <a:pt x="1644553" y="1822768"/>
                    </a:lnTo>
                    <a:lnTo>
                      <a:pt x="1649948" y="1802448"/>
                    </a:lnTo>
                    <a:lnTo>
                      <a:pt x="1654391" y="1780858"/>
                    </a:lnTo>
                    <a:lnTo>
                      <a:pt x="1658834" y="1758633"/>
                    </a:lnTo>
                    <a:lnTo>
                      <a:pt x="1662959" y="1735773"/>
                    </a:lnTo>
                    <a:lnTo>
                      <a:pt x="1666450" y="1711960"/>
                    </a:lnTo>
                    <a:lnTo>
                      <a:pt x="1670259" y="1687195"/>
                    </a:lnTo>
                    <a:lnTo>
                      <a:pt x="1673115" y="1662113"/>
                    </a:lnTo>
                    <a:lnTo>
                      <a:pt x="1675971" y="1635760"/>
                    </a:lnTo>
                    <a:lnTo>
                      <a:pt x="1678509" y="1608773"/>
                    </a:lnTo>
                    <a:lnTo>
                      <a:pt x="1681048" y="1581150"/>
                    </a:lnTo>
                    <a:lnTo>
                      <a:pt x="1682952" y="1552575"/>
                    </a:lnTo>
                    <a:lnTo>
                      <a:pt x="1684539" y="1523683"/>
                    </a:lnTo>
                    <a:lnTo>
                      <a:pt x="1685809" y="1493838"/>
                    </a:lnTo>
                    <a:lnTo>
                      <a:pt x="1686761" y="1463040"/>
                    </a:lnTo>
                    <a:lnTo>
                      <a:pt x="1687395" y="1431925"/>
                    </a:lnTo>
                    <a:lnTo>
                      <a:pt x="1727698" y="1434148"/>
                    </a:lnTo>
                    <a:lnTo>
                      <a:pt x="1764193" y="1436688"/>
                    </a:lnTo>
                    <a:lnTo>
                      <a:pt x="1825124" y="1441133"/>
                    </a:lnTo>
                    <a:lnTo>
                      <a:pt x="1865744" y="1444625"/>
                    </a:lnTo>
                    <a:lnTo>
                      <a:pt x="1880342" y="1446213"/>
                    </a:lnTo>
                    <a:lnTo>
                      <a:pt x="1891767" y="1446530"/>
                    </a:lnTo>
                    <a:lnTo>
                      <a:pt x="1902874" y="1447165"/>
                    </a:lnTo>
                    <a:lnTo>
                      <a:pt x="1913981" y="1448435"/>
                    </a:lnTo>
                    <a:lnTo>
                      <a:pt x="1925088" y="1450340"/>
                    </a:lnTo>
                    <a:lnTo>
                      <a:pt x="1935878" y="1453198"/>
                    </a:lnTo>
                    <a:lnTo>
                      <a:pt x="1946350" y="1456055"/>
                    </a:lnTo>
                    <a:lnTo>
                      <a:pt x="1956188" y="1459548"/>
                    </a:lnTo>
                    <a:lnTo>
                      <a:pt x="1966343" y="1463358"/>
                    </a:lnTo>
                    <a:lnTo>
                      <a:pt x="1976181" y="1468120"/>
                    </a:lnTo>
                    <a:lnTo>
                      <a:pt x="1985701" y="1472883"/>
                    </a:lnTo>
                    <a:lnTo>
                      <a:pt x="1995221" y="1478280"/>
                    </a:lnTo>
                    <a:lnTo>
                      <a:pt x="2004107" y="1483995"/>
                    </a:lnTo>
                    <a:lnTo>
                      <a:pt x="2012676" y="1490028"/>
                    </a:lnTo>
                    <a:lnTo>
                      <a:pt x="2021244" y="1496695"/>
                    </a:lnTo>
                    <a:lnTo>
                      <a:pt x="2029178" y="1503680"/>
                    </a:lnTo>
                    <a:lnTo>
                      <a:pt x="2036794" y="1510665"/>
                    </a:lnTo>
                    <a:lnTo>
                      <a:pt x="2044093" y="1518603"/>
                    </a:lnTo>
                    <a:lnTo>
                      <a:pt x="2051392" y="1526858"/>
                    </a:lnTo>
                    <a:lnTo>
                      <a:pt x="2057739" y="1535113"/>
                    </a:lnTo>
                    <a:lnTo>
                      <a:pt x="2064086" y="1543685"/>
                    </a:lnTo>
                    <a:lnTo>
                      <a:pt x="2069481" y="1552575"/>
                    </a:lnTo>
                    <a:lnTo>
                      <a:pt x="2075193" y="1562100"/>
                    </a:lnTo>
                    <a:lnTo>
                      <a:pt x="2079953" y="1571625"/>
                    </a:lnTo>
                    <a:lnTo>
                      <a:pt x="2084079" y="1581468"/>
                    </a:lnTo>
                    <a:lnTo>
                      <a:pt x="2088204" y="1591310"/>
                    </a:lnTo>
                    <a:lnTo>
                      <a:pt x="2091695" y="1601470"/>
                    </a:lnTo>
                    <a:lnTo>
                      <a:pt x="2094551" y="1612265"/>
                    </a:lnTo>
                    <a:lnTo>
                      <a:pt x="2097407" y="1622743"/>
                    </a:lnTo>
                    <a:lnTo>
                      <a:pt x="2099311" y="1633855"/>
                    </a:lnTo>
                    <a:lnTo>
                      <a:pt x="2100581" y="1644968"/>
                    </a:lnTo>
                    <a:lnTo>
                      <a:pt x="2101533" y="1656080"/>
                    </a:lnTo>
                    <a:lnTo>
                      <a:pt x="2101850" y="1667510"/>
                    </a:lnTo>
                    <a:lnTo>
                      <a:pt x="2101850" y="1948181"/>
                    </a:lnTo>
                    <a:lnTo>
                      <a:pt x="2101533" y="1953896"/>
                    </a:lnTo>
                    <a:lnTo>
                      <a:pt x="2100898" y="1959611"/>
                    </a:lnTo>
                    <a:lnTo>
                      <a:pt x="2099629" y="1965008"/>
                    </a:lnTo>
                    <a:lnTo>
                      <a:pt x="2098042" y="1970406"/>
                    </a:lnTo>
                    <a:lnTo>
                      <a:pt x="2096138" y="1975803"/>
                    </a:lnTo>
                    <a:lnTo>
                      <a:pt x="2093282" y="1980883"/>
                    </a:lnTo>
                    <a:lnTo>
                      <a:pt x="2090425" y="1986281"/>
                    </a:lnTo>
                    <a:lnTo>
                      <a:pt x="2086935" y="1991043"/>
                    </a:lnTo>
                    <a:lnTo>
                      <a:pt x="2083127" y="1995806"/>
                    </a:lnTo>
                    <a:lnTo>
                      <a:pt x="2079001" y="2000886"/>
                    </a:lnTo>
                    <a:lnTo>
                      <a:pt x="2074558" y="2005331"/>
                    </a:lnTo>
                    <a:lnTo>
                      <a:pt x="2069163" y="2010093"/>
                    </a:lnTo>
                    <a:lnTo>
                      <a:pt x="2064086" y="2014538"/>
                    </a:lnTo>
                    <a:lnTo>
                      <a:pt x="2058056" y="2018983"/>
                    </a:lnTo>
                    <a:lnTo>
                      <a:pt x="2052027" y="2023428"/>
                    </a:lnTo>
                    <a:lnTo>
                      <a:pt x="2045362" y="2027556"/>
                    </a:lnTo>
                    <a:lnTo>
                      <a:pt x="2038698" y="2031683"/>
                    </a:lnTo>
                    <a:lnTo>
                      <a:pt x="2031399" y="2035811"/>
                    </a:lnTo>
                    <a:lnTo>
                      <a:pt x="2023465" y="2039621"/>
                    </a:lnTo>
                    <a:lnTo>
                      <a:pt x="2015849" y="2043431"/>
                    </a:lnTo>
                    <a:lnTo>
                      <a:pt x="2007598" y="2047558"/>
                    </a:lnTo>
                    <a:lnTo>
                      <a:pt x="1998712" y="2051051"/>
                    </a:lnTo>
                    <a:lnTo>
                      <a:pt x="1989827" y="2054543"/>
                    </a:lnTo>
                    <a:lnTo>
                      <a:pt x="1980941" y="2058353"/>
                    </a:lnTo>
                    <a:lnTo>
                      <a:pt x="1961583" y="2064703"/>
                    </a:lnTo>
                    <a:lnTo>
                      <a:pt x="1941273" y="2071371"/>
                    </a:lnTo>
                    <a:lnTo>
                      <a:pt x="1919693" y="2077086"/>
                    </a:lnTo>
                    <a:lnTo>
                      <a:pt x="1897161" y="2082801"/>
                    </a:lnTo>
                    <a:lnTo>
                      <a:pt x="1873678" y="2087881"/>
                    </a:lnTo>
                    <a:lnTo>
                      <a:pt x="1849559" y="2092961"/>
                    </a:lnTo>
                    <a:lnTo>
                      <a:pt x="1824489" y="2097406"/>
                    </a:lnTo>
                    <a:lnTo>
                      <a:pt x="1798784" y="2101851"/>
                    </a:lnTo>
                    <a:lnTo>
                      <a:pt x="1772127" y="2105661"/>
                    </a:lnTo>
                    <a:lnTo>
                      <a:pt x="1744835" y="2109153"/>
                    </a:lnTo>
                    <a:lnTo>
                      <a:pt x="1717226" y="2112011"/>
                    </a:lnTo>
                    <a:lnTo>
                      <a:pt x="1688982" y="2115186"/>
                    </a:lnTo>
                    <a:lnTo>
                      <a:pt x="1660421" y="2117726"/>
                    </a:lnTo>
                    <a:lnTo>
                      <a:pt x="1631225" y="2119631"/>
                    </a:lnTo>
                    <a:lnTo>
                      <a:pt x="1602029" y="2121536"/>
                    </a:lnTo>
                    <a:lnTo>
                      <a:pt x="1572198" y="2122806"/>
                    </a:lnTo>
                    <a:lnTo>
                      <a:pt x="1542368" y="2124076"/>
                    </a:lnTo>
                    <a:lnTo>
                      <a:pt x="1512220" y="2125028"/>
                    </a:lnTo>
                    <a:lnTo>
                      <a:pt x="1482072" y="2125663"/>
                    </a:lnTo>
                    <a:lnTo>
                      <a:pt x="1452242" y="2125663"/>
                    </a:lnTo>
                    <a:lnTo>
                      <a:pt x="1421776" y="2125663"/>
                    </a:lnTo>
                    <a:lnTo>
                      <a:pt x="1391628" y="2125028"/>
                    </a:lnTo>
                    <a:lnTo>
                      <a:pt x="1361480" y="2124076"/>
                    </a:lnTo>
                    <a:lnTo>
                      <a:pt x="1331015" y="2122806"/>
                    </a:lnTo>
                    <a:lnTo>
                      <a:pt x="1301185" y="2121536"/>
                    </a:lnTo>
                    <a:lnTo>
                      <a:pt x="1271354" y="2119631"/>
                    </a:lnTo>
                    <a:lnTo>
                      <a:pt x="1242158" y="2117726"/>
                    </a:lnTo>
                    <a:lnTo>
                      <a:pt x="1212645" y="2115186"/>
                    </a:lnTo>
                    <a:lnTo>
                      <a:pt x="1184084" y="2112011"/>
                    </a:lnTo>
                    <a:lnTo>
                      <a:pt x="1155522" y="2109153"/>
                    </a:lnTo>
                    <a:lnTo>
                      <a:pt x="1127913" y="2105661"/>
                    </a:lnTo>
                    <a:lnTo>
                      <a:pt x="1100621" y="2101851"/>
                    </a:lnTo>
                    <a:lnTo>
                      <a:pt x="1074282" y="2097406"/>
                    </a:lnTo>
                    <a:lnTo>
                      <a:pt x="1048577" y="2092961"/>
                    </a:lnTo>
                    <a:lnTo>
                      <a:pt x="1023506" y="2087881"/>
                    </a:lnTo>
                    <a:lnTo>
                      <a:pt x="999387" y="2082801"/>
                    </a:lnTo>
                    <a:lnTo>
                      <a:pt x="976538" y="2077086"/>
                    </a:lnTo>
                    <a:lnTo>
                      <a:pt x="954324" y="2071371"/>
                    </a:lnTo>
                    <a:lnTo>
                      <a:pt x="933062" y="2064703"/>
                    </a:lnTo>
                    <a:lnTo>
                      <a:pt x="913069" y="2058353"/>
                    </a:lnTo>
                    <a:lnTo>
                      <a:pt x="903549" y="2054543"/>
                    </a:lnTo>
                    <a:lnTo>
                      <a:pt x="894663" y="2051051"/>
                    </a:lnTo>
                    <a:lnTo>
                      <a:pt x="885777" y="2047558"/>
                    </a:lnTo>
                    <a:lnTo>
                      <a:pt x="876892" y="2043431"/>
                    </a:lnTo>
                    <a:lnTo>
                      <a:pt x="868641" y="2039621"/>
                    </a:lnTo>
                    <a:lnTo>
                      <a:pt x="861024" y="2035811"/>
                    </a:lnTo>
                    <a:lnTo>
                      <a:pt x="853408" y="2031683"/>
                    </a:lnTo>
                    <a:lnTo>
                      <a:pt x="846109" y="2027556"/>
                    </a:lnTo>
                    <a:lnTo>
                      <a:pt x="839445" y="2023428"/>
                    </a:lnTo>
                    <a:lnTo>
                      <a:pt x="833098" y="2018983"/>
                    </a:lnTo>
                    <a:lnTo>
                      <a:pt x="827068" y="2014538"/>
                    </a:lnTo>
                    <a:lnTo>
                      <a:pt x="821356" y="2010093"/>
                    </a:lnTo>
                    <a:lnTo>
                      <a:pt x="816278" y="2005331"/>
                    </a:lnTo>
                    <a:lnTo>
                      <a:pt x="811201" y="2000886"/>
                    </a:lnTo>
                    <a:lnTo>
                      <a:pt x="807075" y="1995806"/>
                    </a:lnTo>
                    <a:lnTo>
                      <a:pt x="803267" y="1991043"/>
                    </a:lnTo>
                    <a:lnTo>
                      <a:pt x="799459" y="1986281"/>
                    </a:lnTo>
                    <a:lnTo>
                      <a:pt x="796285" y="1980883"/>
                    </a:lnTo>
                    <a:lnTo>
                      <a:pt x="793747" y="1975803"/>
                    </a:lnTo>
                    <a:lnTo>
                      <a:pt x="791843" y="1970406"/>
                    </a:lnTo>
                    <a:lnTo>
                      <a:pt x="789621" y="1965008"/>
                    </a:lnTo>
                    <a:lnTo>
                      <a:pt x="788669" y="1959611"/>
                    </a:lnTo>
                    <a:lnTo>
                      <a:pt x="787717" y="1953896"/>
                    </a:lnTo>
                    <a:lnTo>
                      <a:pt x="787400" y="1948181"/>
                    </a:lnTo>
                    <a:lnTo>
                      <a:pt x="787400" y="1667510"/>
                    </a:lnTo>
                    <a:lnTo>
                      <a:pt x="787717" y="1656080"/>
                    </a:lnTo>
                    <a:lnTo>
                      <a:pt x="788669" y="1644968"/>
                    </a:lnTo>
                    <a:lnTo>
                      <a:pt x="789939" y="1633855"/>
                    </a:lnTo>
                    <a:lnTo>
                      <a:pt x="792160" y="1622743"/>
                    </a:lnTo>
                    <a:lnTo>
                      <a:pt x="794699" y="1612265"/>
                    </a:lnTo>
                    <a:lnTo>
                      <a:pt x="797555" y="1601470"/>
                    </a:lnTo>
                    <a:lnTo>
                      <a:pt x="801046" y="1591310"/>
                    </a:lnTo>
                    <a:lnTo>
                      <a:pt x="805171" y="1581468"/>
                    </a:lnTo>
                    <a:lnTo>
                      <a:pt x="809297" y="1571625"/>
                    </a:lnTo>
                    <a:lnTo>
                      <a:pt x="814374" y="1562100"/>
                    </a:lnTo>
                    <a:lnTo>
                      <a:pt x="819769" y="1552575"/>
                    </a:lnTo>
                    <a:lnTo>
                      <a:pt x="825481" y="1543685"/>
                    </a:lnTo>
                    <a:lnTo>
                      <a:pt x="831511" y="1535113"/>
                    </a:lnTo>
                    <a:lnTo>
                      <a:pt x="838175" y="1526858"/>
                    </a:lnTo>
                    <a:lnTo>
                      <a:pt x="845157" y="1518603"/>
                    </a:lnTo>
                    <a:lnTo>
                      <a:pt x="852456" y="1510665"/>
                    </a:lnTo>
                    <a:lnTo>
                      <a:pt x="860389" y="1503680"/>
                    </a:lnTo>
                    <a:lnTo>
                      <a:pt x="868006" y="1496695"/>
                    </a:lnTo>
                    <a:lnTo>
                      <a:pt x="876574" y="1490028"/>
                    </a:lnTo>
                    <a:lnTo>
                      <a:pt x="885460" y="1483995"/>
                    </a:lnTo>
                    <a:lnTo>
                      <a:pt x="894028" y="1478280"/>
                    </a:lnTo>
                    <a:lnTo>
                      <a:pt x="903549" y="1472883"/>
                    </a:lnTo>
                    <a:lnTo>
                      <a:pt x="913069" y="1468120"/>
                    </a:lnTo>
                    <a:lnTo>
                      <a:pt x="922907" y="1463358"/>
                    </a:lnTo>
                    <a:lnTo>
                      <a:pt x="933062" y="1459548"/>
                    </a:lnTo>
                    <a:lnTo>
                      <a:pt x="943217" y="1456055"/>
                    </a:lnTo>
                    <a:lnTo>
                      <a:pt x="954007" y="1453198"/>
                    </a:lnTo>
                    <a:lnTo>
                      <a:pt x="964479" y="1450340"/>
                    </a:lnTo>
                    <a:lnTo>
                      <a:pt x="975586" y="1448435"/>
                    </a:lnTo>
                    <a:lnTo>
                      <a:pt x="986376" y="1447165"/>
                    </a:lnTo>
                    <a:lnTo>
                      <a:pt x="997483" y="1446530"/>
                    </a:lnTo>
                    <a:lnTo>
                      <a:pt x="1008908" y="1446213"/>
                    </a:lnTo>
                    <a:lnTo>
                      <a:pt x="1023823" y="1444625"/>
                    </a:lnTo>
                    <a:lnTo>
                      <a:pt x="1064127" y="1441133"/>
                    </a:lnTo>
                    <a:lnTo>
                      <a:pt x="1125057" y="1436688"/>
                    </a:lnTo>
                    <a:lnTo>
                      <a:pt x="1161869" y="1434148"/>
                    </a:lnTo>
                    <a:lnTo>
                      <a:pt x="1201855" y="1431925"/>
                    </a:lnTo>
                    <a:close/>
                    <a:moveTo>
                      <a:pt x="1234924" y="758736"/>
                    </a:moveTo>
                    <a:lnTo>
                      <a:pt x="1231435" y="759053"/>
                    </a:lnTo>
                    <a:lnTo>
                      <a:pt x="1227945" y="760005"/>
                    </a:lnTo>
                    <a:lnTo>
                      <a:pt x="1224455" y="760957"/>
                    </a:lnTo>
                    <a:lnTo>
                      <a:pt x="1221283" y="762544"/>
                    </a:lnTo>
                    <a:lnTo>
                      <a:pt x="1218110" y="764449"/>
                    </a:lnTo>
                    <a:lnTo>
                      <a:pt x="1214621" y="766670"/>
                    </a:lnTo>
                    <a:lnTo>
                      <a:pt x="1211765" y="769527"/>
                    </a:lnTo>
                    <a:lnTo>
                      <a:pt x="1208593" y="772066"/>
                    </a:lnTo>
                    <a:lnTo>
                      <a:pt x="1202565" y="778097"/>
                    </a:lnTo>
                    <a:lnTo>
                      <a:pt x="1196855" y="785079"/>
                    </a:lnTo>
                    <a:lnTo>
                      <a:pt x="1190827" y="792697"/>
                    </a:lnTo>
                    <a:lnTo>
                      <a:pt x="1179406" y="808884"/>
                    </a:lnTo>
                    <a:lnTo>
                      <a:pt x="1170840" y="820310"/>
                    </a:lnTo>
                    <a:lnTo>
                      <a:pt x="1162909" y="832689"/>
                    </a:lnTo>
                    <a:lnTo>
                      <a:pt x="1154344" y="845384"/>
                    </a:lnTo>
                    <a:lnTo>
                      <a:pt x="1146412" y="858397"/>
                    </a:lnTo>
                    <a:lnTo>
                      <a:pt x="1143874" y="871093"/>
                    </a:lnTo>
                    <a:lnTo>
                      <a:pt x="1141336" y="884106"/>
                    </a:lnTo>
                    <a:lnTo>
                      <a:pt x="1139433" y="897437"/>
                    </a:lnTo>
                    <a:lnTo>
                      <a:pt x="1137847" y="910768"/>
                    </a:lnTo>
                    <a:lnTo>
                      <a:pt x="1135943" y="924098"/>
                    </a:lnTo>
                    <a:lnTo>
                      <a:pt x="1134991" y="937429"/>
                    </a:lnTo>
                    <a:lnTo>
                      <a:pt x="1134674" y="951077"/>
                    </a:lnTo>
                    <a:lnTo>
                      <a:pt x="1134357" y="965042"/>
                    </a:lnTo>
                    <a:lnTo>
                      <a:pt x="1134357" y="974881"/>
                    </a:lnTo>
                    <a:lnTo>
                      <a:pt x="1134991" y="984720"/>
                    </a:lnTo>
                    <a:lnTo>
                      <a:pt x="1135626" y="994560"/>
                    </a:lnTo>
                    <a:lnTo>
                      <a:pt x="1136578" y="1004399"/>
                    </a:lnTo>
                    <a:lnTo>
                      <a:pt x="1137847" y="1013921"/>
                    </a:lnTo>
                    <a:lnTo>
                      <a:pt x="1139433" y="1023760"/>
                    </a:lnTo>
                    <a:lnTo>
                      <a:pt x="1141019" y="1032964"/>
                    </a:lnTo>
                    <a:lnTo>
                      <a:pt x="1142923" y="1042486"/>
                    </a:lnTo>
                    <a:lnTo>
                      <a:pt x="1144826" y="1052008"/>
                    </a:lnTo>
                    <a:lnTo>
                      <a:pt x="1147364" y="1061213"/>
                    </a:lnTo>
                    <a:lnTo>
                      <a:pt x="1150219" y="1070417"/>
                    </a:lnTo>
                    <a:lnTo>
                      <a:pt x="1152757" y="1079304"/>
                    </a:lnTo>
                    <a:lnTo>
                      <a:pt x="1155613" y="1088509"/>
                    </a:lnTo>
                    <a:lnTo>
                      <a:pt x="1158785" y="1097396"/>
                    </a:lnTo>
                    <a:lnTo>
                      <a:pt x="1162592" y="1106283"/>
                    </a:lnTo>
                    <a:lnTo>
                      <a:pt x="1166082" y="1114852"/>
                    </a:lnTo>
                    <a:lnTo>
                      <a:pt x="1169571" y="1123739"/>
                    </a:lnTo>
                    <a:lnTo>
                      <a:pt x="1174013" y="1132309"/>
                    </a:lnTo>
                    <a:lnTo>
                      <a:pt x="1177820" y="1140879"/>
                    </a:lnTo>
                    <a:lnTo>
                      <a:pt x="1181944" y="1148813"/>
                    </a:lnTo>
                    <a:lnTo>
                      <a:pt x="1191144" y="1165318"/>
                    </a:lnTo>
                    <a:lnTo>
                      <a:pt x="1200979" y="1181188"/>
                    </a:lnTo>
                    <a:lnTo>
                      <a:pt x="1211131" y="1196105"/>
                    </a:lnTo>
                    <a:lnTo>
                      <a:pt x="1221917" y="1211340"/>
                    </a:lnTo>
                    <a:lnTo>
                      <a:pt x="1233021" y="1225306"/>
                    </a:lnTo>
                    <a:lnTo>
                      <a:pt x="1244442" y="1238954"/>
                    </a:lnTo>
                    <a:lnTo>
                      <a:pt x="1256497" y="1251967"/>
                    </a:lnTo>
                    <a:lnTo>
                      <a:pt x="1268553" y="1264028"/>
                    </a:lnTo>
                    <a:lnTo>
                      <a:pt x="1280925" y="1275771"/>
                    </a:lnTo>
                    <a:lnTo>
                      <a:pt x="1293615" y="1286880"/>
                    </a:lnTo>
                    <a:lnTo>
                      <a:pt x="1306622" y="1297037"/>
                    </a:lnTo>
                    <a:lnTo>
                      <a:pt x="1319312" y="1306559"/>
                    </a:lnTo>
                    <a:lnTo>
                      <a:pt x="1332319" y="1315446"/>
                    </a:lnTo>
                    <a:lnTo>
                      <a:pt x="1345644" y="1323063"/>
                    </a:lnTo>
                    <a:lnTo>
                      <a:pt x="1358651" y="1330363"/>
                    </a:lnTo>
                    <a:lnTo>
                      <a:pt x="1371341" y="1336711"/>
                    </a:lnTo>
                    <a:lnTo>
                      <a:pt x="1384031" y="1341789"/>
                    </a:lnTo>
                    <a:lnTo>
                      <a:pt x="1390375" y="1344329"/>
                    </a:lnTo>
                    <a:lnTo>
                      <a:pt x="1396720" y="1346233"/>
                    </a:lnTo>
                    <a:lnTo>
                      <a:pt x="1403065" y="1348455"/>
                    </a:lnTo>
                    <a:lnTo>
                      <a:pt x="1409093" y="1350042"/>
                    </a:lnTo>
                    <a:lnTo>
                      <a:pt x="1415121" y="1351311"/>
                    </a:lnTo>
                    <a:lnTo>
                      <a:pt x="1421148" y="1352263"/>
                    </a:lnTo>
                    <a:lnTo>
                      <a:pt x="1427176" y="1353216"/>
                    </a:lnTo>
                    <a:lnTo>
                      <a:pt x="1432887" y="1353850"/>
                    </a:lnTo>
                    <a:lnTo>
                      <a:pt x="1438914" y="1354168"/>
                    </a:lnTo>
                    <a:lnTo>
                      <a:pt x="1444307" y="1354485"/>
                    </a:lnTo>
                    <a:lnTo>
                      <a:pt x="1450018" y="1354168"/>
                    </a:lnTo>
                    <a:lnTo>
                      <a:pt x="1455728" y="1353850"/>
                    </a:lnTo>
                    <a:lnTo>
                      <a:pt x="1461756" y="1353216"/>
                    </a:lnTo>
                    <a:lnTo>
                      <a:pt x="1467467" y="1352263"/>
                    </a:lnTo>
                    <a:lnTo>
                      <a:pt x="1473811" y="1351311"/>
                    </a:lnTo>
                    <a:lnTo>
                      <a:pt x="1479522" y="1350042"/>
                    </a:lnTo>
                    <a:lnTo>
                      <a:pt x="1485867" y="1348455"/>
                    </a:lnTo>
                    <a:lnTo>
                      <a:pt x="1491895" y="1346233"/>
                    </a:lnTo>
                    <a:lnTo>
                      <a:pt x="1498240" y="1344329"/>
                    </a:lnTo>
                    <a:lnTo>
                      <a:pt x="1504584" y="1341789"/>
                    </a:lnTo>
                    <a:lnTo>
                      <a:pt x="1517274" y="1336711"/>
                    </a:lnTo>
                    <a:lnTo>
                      <a:pt x="1530281" y="1330363"/>
                    </a:lnTo>
                    <a:lnTo>
                      <a:pt x="1543289" y="1323063"/>
                    </a:lnTo>
                    <a:lnTo>
                      <a:pt x="1556296" y="1315446"/>
                    </a:lnTo>
                    <a:lnTo>
                      <a:pt x="1569303" y="1306559"/>
                    </a:lnTo>
                    <a:lnTo>
                      <a:pt x="1581993" y="1297037"/>
                    </a:lnTo>
                    <a:lnTo>
                      <a:pt x="1595000" y="1286880"/>
                    </a:lnTo>
                    <a:lnTo>
                      <a:pt x="1607690" y="1275771"/>
                    </a:lnTo>
                    <a:lnTo>
                      <a:pt x="1620062" y="1264028"/>
                    </a:lnTo>
                    <a:lnTo>
                      <a:pt x="1632118" y="1251967"/>
                    </a:lnTo>
                    <a:lnTo>
                      <a:pt x="1644173" y="1238954"/>
                    </a:lnTo>
                    <a:lnTo>
                      <a:pt x="1655594" y="1225306"/>
                    </a:lnTo>
                    <a:lnTo>
                      <a:pt x="1666698" y="1211340"/>
                    </a:lnTo>
                    <a:lnTo>
                      <a:pt x="1677484" y="1196105"/>
                    </a:lnTo>
                    <a:lnTo>
                      <a:pt x="1687636" y="1181188"/>
                    </a:lnTo>
                    <a:lnTo>
                      <a:pt x="1697471" y="1165318"/>
                    </a:lnTo>
                    <a:lnTo>
                      <a:pt x="1706671" y="1148813"/>
                    </a:lnTo>
                    <a:lnTo>
                      <a:pt x="1710795" y="1140879"/>
                    </a:lnTo>
                    <a:lnTo>
                      <a:pt x="1714919" y="1132309"/>
                    </a:lnTo>
                    <a:lnTo>
                      <a:pt x="1719043" y="1123739"/>
                    </a:lnTo>
                    <a:lnTo>
                      <a:pt x="1722533" y="1114852"/>
                    </a:lnTo>
                    <a:lnTo>
                      <a:pt x="1726340" y="1106283"/>
                    </a:lnTo>
                    <a:lnTo>
                      <a:pt x="1729830" y="1097396"/>
                    </a:lnTo>
                    <a:lnTo>
                      <a:pt x="1733002" y="1088509"/>
                    </a:lnTo>
                    <a:lnTo>
                      <a:pt x="1735857" y="1079304"/>
                    </a:lnTo>
                    <a:lnTo>
                      <a:pt x="1738713" y="1070417"/>
                    </a:lnTo>
                    <a:lnTo>
                      <a:pt x="1741251" y="1061213"/>
                    </a:lnTo>
                    <a:lnTo>
                      <a:pt x="1743789" y="1052008"/>
                    </a:lnTo>
                    <a:lnTo>
                      <a:pt x="1745692" y="1042486"/>
                    </a:lnTo>
                    <a:lnTo>
                      <a:pt x="1747596" y="1032964"/>
                    </a:lnTo>
                    <a:lnTo>
                      <a:pt x="1749499" y="1023760"/>
                    </a:lnTo>
                    <a:lnTo>
                      <a:pt x="1751085" y="1013921"/>
                    </a:lnTo>
                    <a:lnTo>
                      <a:pt x="1752037" y="1004399"/>
                    </a:lnTo>
                    <a:lnTo>
                      <a:pt x="1752989" y="994560"/>
                    </a:lnTo>
                    <a:lnTo>
                      <a:pt x="1753623" y="984720"/>
                    </a:lnTo>
                    <a:lnTo>
                      <a:pt x="1754258" y="974881"/>
                    </a:lnTo>
                    <a:lnTo>
                      <a:pt x="1754258" y="965042"/>
                    </a:lnTo>
                    <a:lnTo>
                      <a:pt x="1753941" y="952981"/>
                    </a:lnTo>
                    <a:lnTo>
                      <a:pt x="1753306" y="941237"/>
                    </a:lnTo>
                    <a:lnTo>
                      <a:pt x="1738078" y="940603"/>
                    </a:lnTo>
                    <a:lnTo>
                      <a:pt x="1722216" y="939968"/>
                    </a:lnTo>
                    <a:lnTo>
                      <a:pt x="1706036" y="938698"/>
                    </a:lnTo>
                    <a:lnTo>
                      <a:pt x="1689539" y="937429"/>
                    </a:lnTo>
                    <a:lnTo>
                      <a:pt x="1673360" y="936159"/>
                    </a:lnTo>
                    <a:lnTo>
                      <a:pt x="1656228" y="934255"/>
                    </a:lnTo>
                    <a:lnTo>
                      <a:pt x="1639732" y="932350"/>
                    </a:lnTo>
                    <a:lnTo>
                      <a:pt x="1622917" y="929811"/>
                    </a:lnTo>
                    <a:lnTo>
                      <a:pt x="1605786" y="927272"/>
                    </a:lnTo>
                    <a:lnTo>
                      <a:pt x="1588972" y="924733"/>
                    </a:lnTo>
                    <a:lnTo>
                      <a:pt x="1571841" y="921876"/>
                    </a:lnTo>
                    <a:lnTo>
                      <a:pt x="1555027" y="918385"/>
                    </a:lnTo>
                    <a:lnTo>
                      <a:pt x="1538213" y="915211"/>
                    </a:lnTo>
                    <a:lnTo>
                      <a:pt x="1521716" y="911720"/>
                    </a:lnTo>
                    <a:lnTo>
                      <a:pt x="1505219" y="907911"/>
                    </a:lnTo>
                    <a:lnTo>
                      <a:pt x="1489357" y="903785"/>
                    </a:lnTo>
                    <a:lnTo>
                      <a:pt x="1473494" y="899659"/>
                    </a:lnTo>
                    <a:lnTo>
                      <a:pt x="1457949" y="894898"/>
                    </a:lnTo>
                    <a:lnTo>
                      <a:pt x="1443038" y="890137"/>
                    </a:lnTo>
                    <a:lnTo>
                      <a:pt x="1428445" y="885376"/>
                    </a:lnTo>
                    <a:lnTo>
                      <a:pt x="1413852" y="879980"/>
                    </a:lnTo>
                    <a:lnTo>
                      <a:pt x="1400210" y="874902"/>
                    </a:lnTo>
                    <a:lnTo>
                      <a:pt x="1387203" y="868871"/>
                    </a:lnTo>
                    <a:lnTo>
                      <a:pt x="1374830" y="863476"/>
                    </a:lnTo>
                    <a:lnTo>
                      <a:pt x="1363092" y="857128"/>
                    </a:lnTo>
                    <a:lnTo>
                      <a:pt x="1351671" y="851097"/>
                    </a:lnTo>
                    <a:lnTo>
                      <a:pt x="1341202" y="844432"/>
                    </a:lnTo>
                    <a:lnTo>
                      <a:pt x="1331367" y="837449"/>
                    </a:lnTo>
                    <a:lnTo>
                      <a:pt x="1322802" y="830784"/>
                    </a:lnTo>
                    <a:lnTo>
                      <a:pt x="1314871" y="823484"/>
                    </a:lnTo>
                    <a:lnTo>
                      <a:pt x="1311064" y="819993"/>
                    </a:lnTo>
                    <a:lnTo>
                      <a:pt x="1307574" y="816501"/>
                    </a:lnTo>
                    <a:lnTo>
                      <a:pt x="1304401" y="812375"/>
                    </a:lnTo>
                    <a:lnTo>
                      <a:pt x="1301546" y="808884"/>
                    </a:lnTo>
                    <a:lnTo>
                      <a:pt x="1295519" y="800949"/>
                    </a:lnTo>
                    <a:lnTo>
                      <a:pt x="1289808" y="793966"/>
                    </a:lnTo>
                    <a:lnTo>
                      <a:pt x="1284098" y="787618"/>
                    </a:lnTo>
                    <a:lnTo>
                      <a:pt x="1279022" y="782223"/>
                    </a:lnTo>
                    <a:lnTo>
                      <a:pt x="1273628" y="777144"/>
                    </a:lnTo>
                    <a:lnTo>
                      <a:pt x="1268870" y="772701"/>
                    </a:lnTo>
                    <a:lnTo>
                      <a:pt x="1264111" y="769210"/>
                    </a:lnTo>
                    <a:lnTo>
                      <a:pt x="1259352" y="766036"/>
                    </a:lnTo>
                    <a:lnTo>
                      <a:pt x="1255228" y="763496"/>
                    </a:lnTo>
                    <a:lnTo>
                      <a:pt x="1250787" y="761592"/>
                    </a:lnTo>
                    <a:lnTo>
                      <a:pt x="1246662" y="760005"/>
                    </a:lnTo>
                    <a:lnTo>
                      <a:pt x="1242856" y="759053"/>
                    </a:lnTo>
                    <a:lnTo>
                      <a:pt x="1238731" y="758736"/>
                    </a:lnTo>
                    <a:lnTo>
                      <a:pt x="1234924" y="758736"/>
                    </a:lnTo>
                    <a:close/>
                    <a:moveTo>
                      <a:pt x="1434156" y="487363"/>
                    </a:moveTo>
                    <a:lnTo>
                      <a:pt x="1444307" y="487363"/>
                    </a:lnTo>
                    <a:lnTo>
                      <a:pt x="1454459" y="487363"/>
                    </a:lnTo>
                    <a:lnTo>
                      <a:pt x="1464929" y="487998"/>
                    </a:lnTo>
                    <a:lnTo>
                      <a:pt x="1475080" y="488633"/>
                    </a:lnTo>
                    <a:lnTo>
                      <a:pt x="1485232" y="489585"/>
                    </a:lnTo>
                    <a:lnTo>
                      <a:pt x="1495067" y="491172"/>
                    </a:lnTo>
                    <a:lnTo>
                      <a:pt x="1504902" y="493076"/>
                    </a:lnTo>
                    <a:lnTo>
                      <a:pt x="1514736" y="494981"/>
                    </a:lnTo>
                    <a:lnTo>
                      <a:pt x="1524571" y="497202"/>
                    </a:lnTo>
                    <a:lnTo>
                      <a:pt x="1534406" y="499424"/>
                    </a:lnTo>
                    <a:lnTo>
                      <a:pt x="1543923" y="502598"/>
                    </a:lnTo>
                    <a:lnTo>
                      <a:pt x="1553441" y="505455"/>
                    </a:lnTo>
                    <a:lnTo>
                      <a:pt x="1562641" y="508946"/>
                    </a:lnTo>
                    <a:lnTo>
                      <a:pt x="1571841" y="512437"/>
                    </a:lnTo>
                    <a:lnTo>
                      <a:pt x="1581358" y="516564"/>
                    </a:lnTo>
                    <a:lnTo>
                      <a:pt x="1590241" y="520372"/>
                    </a:lnTo>
                    <a:lnTo>
                      <a:pt x="1599441" y="524816"/>
                    </a:lnTo>
                    <a:lnTo>
                      <a:pt x="1608007" y="529577"/>
                    </a:lnTo>
                    <a:lnTo>
                      <a:pt x="1616890" y="534338"/>
                    </a:lnTo>
                    <a:lnTo>
                      <a:pt x="1625773" y="539733"/>
                    </a:lnTo>
                    <a:lnTo>
                      <a:pt x="1634338" y="545129"/>
                    </a:lnTo>
                    <a:lnTo>
                      <a:pt x="1642587" y="550842"/>
                    </a:lnTo>
                    <a:lnTo>
                      <a:pt x="1650835" y="556555"/>
                    </a:lnTo>
                    <a:lnTo>
                      <a:pt x="1659084" y="562903"/>
                    </a:lnTo>
                    <a:lnTo>
                      <a:pt x="1667015" y="568934"/>
                    </a:lnTo>
                    <a:lnTo>
                      <a:pt x="1674946" y="575599"/>
                    </a:lnTo>
                    <a:lnTo>
                      <a:pt x="1682560" y="582264"/>
                    </a:lnTo>
                    <a:lnTo>
                      <a:pt x="1690174" y="589247"/>
                    </a:lnTo>
                    <a:lnTo>
                      <a:pt x="1697788" y="596547"/>
                    </a:lnTo>
                    <a:lnTo>
                      <a:pt x="1705084" y="603847"/>
                    </a:lnTo>
                    <a:lnTo>
                      <a:pt x="1712064" y="611465"/>
                    </a:lnTo>
                    <a:lnTo>
                      <a:pt x="1719043" y="619399"/>
                    </a:lnTo>
                    <a:lnTo>
                      <a:pt x="1726023" y="627334"/>
                    </a:lnTo>
                    <a:lnTo>
                      <a:pt x="1732685" y="635586"/>
                    </a:lnTo>
                    <a:lnTo>
                      <a:pt x="1739347" y="644156"/>
                    </a:lnTo>
                    <a:lnTo>
                      <a:pt x="1745375" y="652408"/>
                    </a:lnTo>
                    <a:lnTo>
                      <a:pt x="1751720" y="661295"/>
                    </a:lnTo>
                    <a:lnTo>
                      <a:pt x="1757747" y="670183"/>
                    </a:lnTo>
                    <a:lnTo>
                      <a:pt x="1763775" y="679387"/>
                    </a:lnTo>
                    <a:lnTo>
                      <a:pt x="1769168" y="688909"/>
                    </a:lnTo>
                    <a:lnTo>
                      <a:pt x="1774879" y="698113"/>
                    </a:lnTo>
                    <a:lnTo>
                      <a:pt x="1779955" y="707635"/>
                    </a:lnTo>
                    <a:lnTo>
                      <a:pt x="1785031" y="717474"/>
                    </a:lnTo>
                    <a:lnTo>
                      <a:pt x="1789789" y="727631"/>
                    </a:lnTo>
                    <a:lnTo>
                      <a:pt x="1794548" y="737470"/>
                    </a:lnTo>
                    <a:lnTo>
                      <a:pt x="1799307" y="747944"/>
                    </a:lnTo>
                    <a:lnTo>
                      <a:pt x="1803431" y="758418"/>
                    </a:lnTo>
                    <a:lnTo>
                      <a:pt x="1807555" y="768892"/>
                    </a:lnTo>
                    <a:lnTo>
                      <a:pt x="1811362" y="779049"/>
                    </a:lnTo>
                    <a:lnTo>
                      <a:pt x="1815169" y="789840"/>
                    </a:lnTo>
                    <a:lnTo>
                      <a:pt x="1818659" y="800949"/>
                    </a:lnTo>
                    <a:lnTo>
                      <a:pt x="1821831" y="812058"/>
                    </a:lnTo>
                    <a:lnTo>
                      <a:pt x="1825004" y="823167"/>
                    </a:lnTo>
                    <a:lnTo>
                      <a:pt x="1827542" y="834275"/>
                    </a:lnTo>
                    <a:lnTo>
                      <a:pt x="1830397" y="845702"/>
                    </a:lnTo>
                    <a:lnTo>
                      <a:pt x="1832618" y="857445"/>
                    </a:lnTo>
                    <a:lnTo>
                      <a:pt x="1834839" y="868871"/>
                    </a:lnTo>
                    <a:lnTo>
                      <a:pt x="1836425" y="880615"/>
                    </a:lnTo>
                    <a:lnTo>
                      <a:pt x="1838011" y="892359"/>
                    </a:lnTo>
                    <a:lnTo>
                      <a:pt x="1839597" y="904420"/>
                    </a:lnTo>
                    <a:lnTo>
                      <a:pt x="1840549" y="916163"/>
                    </a:lnTo>
                    <a:lnTo>
                      <a:pt x="1841818" y="928224"/>
                    </a:lnTo>
                    <a:lnTo>
                      <a:pt x="1842453" y="940603"/>
                    </a:lnTo>
                    <a:lnTo>
                      <a:pt x="1842770" y="952664"/>
                    </a:lnTo>
                    <a:lnTo>
                      <a:pt x="1843087" y="965042"/>
                    </a:lnTo>
                    <a:lnTo>
                      <a:pt x="1842770" y="978055"/>
                    </a:lnTo>
                    <a:lnTo>
                      <a:pt x="1842135" y="990751"/>
                    </a:lnTo>
                    <a:lnTo>
                      <a:pt x="1841501" y="1003129"/>
                    </a:lnTo>
                    <a:lnTo>
                      <a:pt x="1839915" y="1015508"/>
                    </a:lnTo>
                    <a:lnTo>
                      <a:pt x="1838328" y="1027886"/>
                    </a:lnTo>
                    <a:lnTo>
                      <a:pt x="1836742" y="1039947"/>
                    </a:lnTo>
                    <a:lnTo>
                      <a:pt x="1834521" y="1052008"/>
                    </a:lnTo>
                    <a:lnTo>
                      <a:pt x="1832301" y="1064069"/>
                    </a:lnTo>
                    <a:lnTo>
                      <a:pt x="1829128" y="1075813"/>
                    </a:lnTo>
                    <a:lnTo>
                      <a:pt x="1826273" y="1087556"/>
                    </a:lnTo>
                    <a:lnTo>
                      <a:pt x="1823100" y="1098983"/>
                    </a:lnTo>
                    <a:lnTo>
                      <a:pt x="1819611" y="1110409"/>
                    </a:lnTo>
                    <a:lnTo>
                      <a:pt x="1815487" y="1121835"/>
                    </a:lnTo>
                    <a:lnTo>
                      <a:pt x="1811679" y="1132944"/>
                    </a:lnTo>
                    <a:lnTo>
                      <a:pt x="1807238" y="1144053"/>
                    </a:lnTo>
                    <a:lnTo>
                      <a:pt x="1802479" y="1154844"/>
                    </a:lnTo>
                    <a:lnTo>
                      <a:pt x="1797721" y="1165635"/>
                    </a:lnTo>
                    <a:lnTo>
                      <a:pt x="1792645" y="1176109"/>
                    </a:lnTo>
                    <a:lnTo>
                      <a:pt x="1787569" y="1186583"/>
                    </a:lnTo>
                    <a:lnTo>
                      <a:pt x="1781858" y="1196740"/>
                    </a:lnTo>
                    <a:lnTo>
                      <a:pt x="1776465" y="1206897"/>
                    </a:lnTo>
                    <a:lnTo>
                      <a:pt x="1770120" y="1216736"/>
                    </a:lnTo>
                    <a:lnTo>
                      <a:pt x="1764410" y="1226575"/>
                    </a:lnTo>
                    <a:lnTo>
                      <a:pt x="1758065" y="1236097"/>
                    </a:lnTo>
                    <a:lnTo>
                      <a:pt x="1751720" y="1245619"/>
                    </a:lnTo>
                    <a:lnTo>
                      <a:pt x="1745058" y="1254823"/>
                    </a:lnTo>
                    <a:lnTo>
                      <a:pt x="1738395" y="1263710"/>
                    </a:lnTo>
                    <a:lnTo>
                      <a:pt x="1731416" y="1272597"/>
                    </a:lnTo>
                    <a:lnTo>
                      <a:pt x="1724119" y="1281484"/>
                    </a:lnTo>
                    <a:lnTo>
                      <a:pt x="1717140" y="1290054"/>
                    </a:lnTo>
                    <a:lnTo>
                      <a:pt x="1709843" y="1298306"/>
                    </a:lnTo>
                    <a:lnTo>
                      <a:pt x="1702229" y="1306241"/>
                    </a:lnTo>
                    <a:lnTo>
                      <a:pt x="1694933" y="1314493"/>
                    </a:lnTo>
                    <a:lnTo>
                      <a:pt x="1687001" y="1321793"/>
                    </a:lnTo>
                    <a:lnTo>
                      <a:pt x="1679070" y="1329411"/>
                    </a:lnTo>
                    <a:lnTo>
                      <a:pt x="1671456" y="1336711"/>
                    </a:lnTo>
                    <a:lnTo>
                      <a:pt x="1663525" y="1343694"/>
                    </a:lnTo>
                    <a:lnTo>
                      <a:pt x="1655277" y="1350676"/>
                    </a:lnTo>
                    <a:lnTo>
                      <a:pt x="1647663" y="1357024"/>
                    </a:lnTo>
                    <a:lnTo>
                      <a:pt x="1639414" y="1363690"/>
                    </a:lnTo>
                    <a:lnTo>
                      <a:pt x="1630849" y="1369720"/>
                    </a:lnTo>
                    <a:lnTo>
                      <a:pt x="1622917" y="1375751"/>
                    </a:lnTo>
                    <a:lnTo>
                      <a:pt x="1614669" y="1381464"/>
                    </a:lnTo>
                    <a:lnTo>
                      <a:pt x="1606103" y="1387177"/>
                    </a:lnTo>
                    <a:lnTo>
                      <a:pt x="1597855" y="1392255"/>
                    </a:lnTo>
                    <a:lnTo>
                      <a:pt x="1589607" y="1397333"/>
                    </a:lnTo>
                    <a:lnTo>
                      <a:pt x="1581041" y="1402094"/>
                    </a:lnTo>
                    <a:lnTo>
                      <a:pt x="1572792" y="1406855"/>
                    </a:lnTo>
                    <a:lnTo>
                      <a:pt x="1564544" y="1410981"/>
                    </a:lnTo>
                    <a:lnTo>
                      <a:pt x="1555979" y="1414790"/>
                    </a:lnTo>
                    <a:lnTo>
                      <a:pt x="1547730" y="1418916"/>
                    </a:lnTo>
                    <a:lnTo>
                      <a:pt x="1539164" y="1422408"/>
                    </a:lnTo>
                    <a:lnTo>
                      <a:pt x="1531233" y="1425582"/>
                    </a:lnTo>
                    <a:lnTo>
                      <a:pt x="1522668" y="1428438"/>
                    </a:lnTo>
                    <a:lnTo>
                      <a:pt x="1514419" y="1431295"/>
                    </a:lnTo>
                    <a:lnTo>
                      <a:pt x="1506171" y="1433516"/>
                    </a:lnTo>
                    <a:lnTo>
                      <a:pt x="1498557" y="1435738"/>
                    </a:lnTo>
                    <a:lnTo>
                      <a:pt x="1490308" y="1437643"/>
                    </a:lnTo>
                    <a:lnTo>
                      <a:pt x="1482377" y="1439229"/>
                    </a:lnTo>
                    <a:lnTo>
                      <a:pt x="1474763" y="1440816"/>
                    </a:lnTo>
                    <a:lnTo>
                      <a:pt x="1466832" y="1441769"/>
                    </a:lnTo>
                    <a:lnTo>
                      <a:pt x="1459218" y="1442403"/>
                    </a:lnTo>
                    <a:lnTo>
                      <a:pt x="1451921" y="1443038"/>
                    </a:lnTo>
                    <a:lnTo>
                      <a:pt x="1444307" y="1443038"/>
                    </a:lnTo>
                    <a:lnTo>
                      <a:pt x="1436694" y="1443038"/>
                    </a:lnTo>
                    <a:lnTo>
                      <a:pt x="1429397" y="1442403"/>
                    </a:lnTo>
                    <a:lnTo>
                      <a:pt x="1421783" y="1441769"/>
                    </a:lnTo>
                    <a:lnTo>
                      <a:pt x="1413852" y="1440816"/>
                    </a:lnTo>
                    <a:lnTo>
                      <a:pt x="1406238" y="1439229"/>
                    </a:lnTo>
                    <a:lnTo>
                      <a:pt x="1398307" y="1437643"/>
                    </a:lnTo>
                    <a:lnTo>
                      <a:pt x="1390058" y="1435738"/>
                    </a:lnTo>
                    <a:lnTo>
                      <a:pt x="1382444" y="1433516"/>
                    </a:lnTo>
                    <a:lnTo>
                      <a:pt x="1374196" y="1431295"/>
                    </a:lnTo>
                    <a:lnTo>
                      <a:pt x="1365630" y="1428438"/>
                    </a:lnTo>
                    <a:lnTo>
                      <a:pt x="1357699" y="1425582"/>
                    </a:lnTo>
                    <a:lnTo>
                      <a:pt x="1349451" y="1422408"/>
                    </a:lnTo>
                    <a:lnTo>
                      <a:pt x="1340885" y="1418916"/>
                    </a:lnTo>
                    <a:lnTo>
                      <a:pt x="1332636" y="1414790"/>
                    </a:lnTo>
                    <a:lnTo>
                      <a:pt x="1324388" y="1410981"/>
                    </a:lnTo>
                    <a:lnTo>
                      <a:pt x="1315822" y="1406855"/>
                    </a:lnTo>
                    <a:lnTo>
                      <a:pt x="1307574" y="1402094"/>
                    </a:lnTo>
                    <a:lnTo>
                      <a:pt x="1299326" y="1397333"/>
                    </a:lnTo>
                    <a:lnTo>
                      <a:pt x="1290760" y="1392255"/>
                    </a:lnTo>
                    <a:lnTo>
                      <a:pt x="1282511" y="1387177"/>
                    </a:lnTo>
                    <a:lnTo>
                      <a:pt x="1273946" y="1381464"/>
                    </a:lnTo>
                    <a:lnTo>
                      <a:pt x="1266015" y="1375751"/>
                    </a:lnTo>
                    <a:lnTo>
                      <a:pt x="1257449" y="1369720"/>
                    </a:lnTo>
                    <a:lnTo>
                      <a:pt x="1249200" y="1363690"/>
                    </a:lnTo>
                    <a:lnTo>
                      <a:pt x="1241269" y="1357024"/>
                    </a:lnTo>
                    <a:lnTo>
                      <a:pt x="1233338" y="1350676"/>
                    </a:lnTo>
                    <a:lnTo>
                      <a:pt x="1225090" y="1343694"/>
                    </a:lnTo>
                    <a:lnTo>
                      <a:pt x="1217158" y="1336711"/>
                    </a:lnTo>
                    <a:lnTo>
                      <a:pt x="1209227" y="1329411"/>
                    </a:lnTo>
                    <a:lnTo>
                      <a:pt x="1201613" y="1321793"/>
                    </a:lnTo>
                    <a:lnTo>
                      <a:pt x="1193682" y="1314493"/>
                    </a:lnTo>
                    <a:lnTo>
                      <a:pt x="1186386" y="1306241"/>
                    </a:lnTo>
                    <a:lnTo>
                      <a:pt x="1178772" y="1298306"/>
                    </a:lnTo>
                    <a:lnTo>
                      <a:pt x="1171792" y="1290054"/>
                    </a:lnTo>
                    <a:lnTo>
                      <a:pt x="1164495" y="1281484"/>
                    </a:lnTo>
                    <a:lnTo>
                      <a:pt x="1157199" y="1272597"/>
                    </a:lnTo>
                    <a:lnTo>
                      <a:pt x="1150537" y="1263710"/>
                    </a:lnTo>
                    <a:lnTo>
                      <a:pt x="1143557" y="1254823"/>
                    </a:lnTo>
                    <a:lnTo>
                      <a:pt x="1137212" y="1245619"/>
                    </a:lnTo>
                    <a:lnTo>
                      <a:pt x="1130550" y="1236097"/>
                    </a:lnTo>
                    <a:lnTo>
                      <a:pt x="1124205" y="1226575"/>
                    </a:lnTo>
                    <a:lnTo>
                      <a:pt x="1118177" y="1216736"/>
                    </a:lnTo>
                    <a:lnTo>
                      <a:pt x="1112150" y="1206897"/>
                    </a:lnTo>
                    <a:lnTo>
                      <a:pt x="1106756" y="1196740"/>
                    </a:lnTo>
                    <a:lnTo>
                      <a:pt x="1101046" y="1186583"/>
                    </a:lnTo>
                    <a:lnTo>
                      <a:pt x="1095970" y="1176109"/>
                    </a:lnTo>
                    <a:lnTo>
                      <a:pt x="1091211" y="1165635"/>
                    </a:lnTo>
                    <a:lnTo>
                      <a:pt x="1086135" y="1154844"/>
                    </a:lnTo>
                    <a:lnTo>
                      <a:pt x="1081694" y="1144053"/>
                    </a:lnTo>
                    <a:lnTo>
                      <a:pt x="1076935" y="1132944"/>
                    </a:lnTo>
                    <a:lnTo>
                      <a:pt x="1073128" y="1121835"/>
                    </a:lnTo>
                    <a:lnTo>
                      <a:pt x="1069321" y="1110409"/>
                    </a:lnTo>
                    <a:lnTo>
                      <a:pt x="1065514" y="1098983"/>
                    </a:lnTo>
                    <a:lnTo>
                      <a:pt x="1062342" y="1087556"/>
                    </a:lnTo>
                    <a:lnTo>
                      <a:pt x="1059487" y="1075813"/>
                    </a:lnTo>
                    <a:lnTo>
                      <a:pt x="1056631" y="1064069"/>
                    </a:lnTo>
                    <a:lnTo>
                      <a:pt x="1054093" y="1052008"/>
                    </a:lnTo>
                    <a:lnTo>
                      <a:pt x="1051873" y="1039947"/>
                    </a:lnTo>
                    <a:lnTo>
                      <a:pt x="1050286" y="1027886"/>
                    </a:lnTo>
                    <a:lnTo>
                      <a:pt x="1048700" y="1015508"/>
                    </a:lnTo>
                    <a:lnTo>
                      <a:pt x="1047431" y="1003129"/>
                    </a:lnTo>
                    <a:lnTo>
                      <a:pt x="1046797" y="990751"/>
                    </a:lnTo>
                    <a:lnTo>
                      <a:pt x="1046162" y="978055"/>
                    </a:lnTo>
                    <a:lnTo>
                      <a:pt x="1046162" y="965042"/>
                    </a:lnTo>
                    <a:lnTo>
                      <a:pt x="1046162" y="952664"/>
                    </a:lnTo>
                    <a:lnTo>
                      <a:pt x="1046479" y="940603"/>
                    </a:lnTo>
                    <a:lnTo>
                      <a:pt x="1047114" y="928224"/>
                    </a:lnTo>
                    <a:lnTo>
                      <a:pt x="1048066" y="916163"/>
                    </a:lnTo>
                    <a:lnTo>
                      <a:pt x="1049017" y="904420"/>
                    </a:lnTo>
                    <a:lnTo>
                      <a:pt x="1050604" y="892359"/>
                    </a:lnTo>
                    <a:lnTo>
                      <a:pt x="1052190" y="880615"/>
                    </a:lnTo>
                    <a:lnTo>
                      <a:pt x="1053776" y="868871"/>
                    </a:lnTo>
                    <a:lnTo>
                      <a:pt x="1056314" y="857445"/>
                    </a:lnTo>
                    <a:lnTo>
                      <a:pt x="1058535" y="845702"/>
                    </a:lnTo>
                    <a:lnTo>
                      <a:pt x="1061073" y="834275"/>
                    </a:lnTo>
                    <a:lnTo>
                      <a:pt x="1063928" y="823167"/>
                    </a:lnTo>
                    <a:lnTo>
                      <a:pt x="1066783" y="812058"/>
                    </a:lnTo>
                    <a:lnTo>
                      <a:pt x="1070273" y="800949"/>
                    </a:lnTo>
                    <a:lnTo>
                      <a:pt x="1073446" y="789840"/>
                    </a:lnTo>
                    <a:lnTo>
                      <a:pt x="1077252" y="779049"/>
                    </a:lnTo>
                    <a:lnTo>
                      <a:pt x="1081377" y="768892"/>
                    </a:lnTo>
                    <a:lnTo>
                      <a:pt x="1085184" y="758418"/>
                    </a:lnTo>
                    <a:lnTo>
                      <a:pt x="1089308" y="747944"/>
                    </a:lnTo>
                    <a:lnTo>
                      <a:pt x="1094067" y="737470"/>
                    </a:lnTo>
                    <a:lnTo>
                      <a:pt x="1098825" y="727631"/>
                    </a:lnTo>
                    <a:lnTo>
                      <a:pt x="1103901" y="717474"/>
                    </a:lnTo>
                    <a:lnTo>
                      <a:pt x="1108660" y="707635"/>
                    </a:lnTo>
                    <a:lnTo>
                      <a:pt x="1114053" y="698113"/>
                    </a:lnTo>
                    <a:lnTo>
                      <a:pt x="1119446" y="688909"/>
                    </a:lnTo>
                    <a:lnTo>
                      <a:pt x="1124840" y="679387"/>
                    </a:lnTo>
                    <a:lnTo>
                      <a:pt x="1130867" y="670183"/>
                    </a:lnTo>
                    <a:lnTo>
                      <a:pt x="1137212" y="661295"/>
                    </a:lnTo>
                    <a:lnTo>
                      <a:pt x="1143240" y="652408"/>
                    </a:lnTo>
                    <a:lnTo>
                      <a:pt x="1149585" y="644156"/>
                    </a:lnTo>
                    <a:lnTo>
                      <a:pt x="1155930" y="635586"/>
                    </a:lnTo>
                    <a:lnTo>
                      <a:pt x="1162909" y="627334"/>
                    </a:lnTo>
                    <a:lnTo>
                      <a:pt x="1169571" y="619399"/>
                    </a:lnTo>
                    <a:lnTo>
                      <a:pt x="1176551" y="611465"/>
                    </a:lnTo>
                    <a:lnTo>
                      <a:pt x="1183848" y="603847"/>
                    </a:lnTo>
                    <a:lnTo>
                      <a:pt x="1190827" y="596547"/>
                    </a:lnTo>
                    <a:lnTo>
                      <a:pt x="1198441" y="589247"/>
                    </a:lnTo>
                    <a:lnTo>
                      <a:pt x="1206372" y="582264"/>
                    </a:lnTo>
                    <a:lnTo>
                      <a:pt x="1213669" y="575599"/>
                    </a:lnTo>
                    <a:lnTo>
                      <a:pt x="1221917" y="568934"/>
                    </a:lnTo>
                    <a:lnTo>
                      <a:pt x="1229848" y="562903"/>
                    </a:lnTo>
                    <a:lnTo>
                      <a:pt x="1237780" y="556555"/>
                    </a:lnTo>
                    <a:lnTo>
                      <a:pt x="1246028" y="550842"/>
                    </a:lnTo>
                    <a:lnTo>
                      <a:pt x="1254594" y="545129"/>
                    </a:lnTo>
                    <a:lnTo>
                      <a:pt x="1262842" y="539733"/>
                    </a:lnTo>
                    <a:lnTo>
                      <a:pt x="1271725" y="534338"/>
                    </a:lnTo>
                    <a:lnTo>
                      <a:pt x="1280608" y="529577"/>
                    </a:lnTo>
                    <a:lnTo>
                      <a:pt x="1289491" y="524816"/>
                    </a:lnTo>
                    <a:lnTo>
                      <a:pt x="1298374" y="520372"/>
                    </a:lnTo>
                    <a:lnTo>
                      <a:pt x="1307257" y="516564"/>
                    </a:lnTo>
                    <a:lnTo>
                      <a:pt x="1316774" y="512437"/>
                    </a:lnTo>
                    <a:lnTo>
                      <a:pt x="1325974" y="508946"/>
                    </a:lnTo>
                    <a:lnTo>
                      <a:pt x="1335492" y="505455"/>
                    </a:lnTo>
                    <a:lnTo>
                      <a:pt x="1345009" y="502598"/>
                    </a:lnTo>
                    <a:lnTo>
                      <a:pt x="1354209" y="499424"/>
                    </a:lnTo>
                    <a:lnTo>
                      <a:pt x="1364044" y="497202"/>
                    </a:lnTo>
                    <a:lnTo>
                      <a:pt x="1373879" y="494981"/>
                    </a:lnTo>
                    <a:lnTo>
                      <a:pt x="1383713" y="493076"/>
                    </a:lnTo>
                    <a:lnTo>
                      <a:pt x="1393865" y="491172"/>
                    </a:lnTo>
                    <a:lnTo>
                      <a:pt x="1403700" y="489585"/>
                    </a:lnTo>
                    <a:lnTo>
                      <a:pt x="1413535" y="488633"/>
                    </a:lnTo>
                    <a:lnTo>
                      <a:pt x="1423686" y="487998"/>
                    </a:lnTo>
                    <a:lnTo>
                      <a:pt x="1434156" y="487363"/>
                    </a:lnTo>
                    <a:close/>
                    <a:moveTo>
                      <a:pt x="626110" y="0"/>
                    </a:moveTo>
                    <a:lnTo>
                      <a:pt x="658479" y="22523"/>
                    </a:lnTo>
                    <a:lnTo>
                      <a:pt x="669586" y="30137"/>
                    </a:lnTo>
                    <a:lnTo>
                      <a:pt x="680692" y="37116"/>
                    </a:lnTo>
                    <a:lnTo>
                      <a:pt x="691799" y="44412"/>
                    </a:lnTo>
                    <a:lnTo>
                      <a:pt x="703224" y="51391"/>
                    </a:lnTo>
                    <a:lnTo>
                      <a:pt x="714330" y="57736"/>
                    </a:lnTo>
                    <a:lnTo>
                      <a:pt x="725755" y="64081"/>
                    </a:lnTo>
                    <a:lnTo>
                      <a:pt x="737179" y="69791"/>
                    </a:lnTo>
                    <a:lnTo>
                      <a:pt x="748603" y="75818"/>
                    </a:lnTo>
                    <a:lnTo>
                      <a:pt x="760027" y="81528"/>
                    </a:lnTo>
                    <a:lnTo>
                      <a:pt x="771769" y="86921"/>
                    </a:lnTo>
                    <a:lnTo>
                      <a:pt x="794617" y="96755"/>
                    </a:lnTo>
                    <a:lnTo>
                      <a:pt x="817783" y="106272"/>
                    </a:lnTo>
                    <a:lnTo>
                      <a:pt x="840631" y="114838"/>
                    </a:lnTo>
                    <a:lnTo>
                      <a:pt x="863480" y="122768"/>
                    </a:lnTo>
                    <a:lnTo>
                      <a:pt x="886011" y="129748"/>
                    </a:lnTo>
                    <a:lnTo>
                      <a:pt x="908225" y="136409"/>
                    </a:lnTo>
                    <a:lnTo>
                      <a:pt x="930121" y="142120"/>
                    </a:lnTo>
                    <a:lnTo>
                      <a:pt x="951700" y="147513"/>
                    </a:lnTo>
                    <a:lnTo>
                      <a:pt x="972327" y="151954"/>
                    </a:lnTo>
                    <a:lnTo>
                      <a:pt x="992954" y="156078"/>
                    </a:lnTo>
                    <a:lnTo>
                      <a:pt x="1012947" y="159567"/>
                    </a:lnTo>
                    <a:lnTo>
                      <a:pt x="1031987" y="162422"/>
                    </a:lnTo>
                    <a:lnTo>
                      <a:pt x="1050393" y="164960"/>
                    </a:lnTo>
                    <a:lnTo>
                      <a:pt x="1068164" y="167498"/>
                    </a:lnTo>
                    <a:lnTo>
                      <a:pt x="1084666" y="169402"/>
                    </a:lnTo>
                    <a:lnTo>
                      <a:pt x="1100533" y="170670"/>
                    </a:lnTo>
                    <a:lnTo>
                      <a:pt x="1115448" y="171939"/>
                    </a:lnTo>
                    <a:lnTo>
                      <a:pt x="1141787" y="173526"/>
                    </a:lnTo>
                    <a:lnTo>
                      <a:pt x="1163049" y="174160"/>
                    </a:lnTo>
                    <a:lnTo>
                      <a:pt x="1179233" y="174477"/>
                    </a:lnTo>
                    <a:lnTo>
                      <a:pt x="1189388" y="174160"/>
                    </a:lnTo>
                    <a:lnTo>
                      <a:pt x="1193196" y="174160"/>
                    </a:lnTo>
                    <a:lnTo>
                      <a:pt x="1252538" y="171622"/>
                    </a:lnTo>
                    <a:lnTo>
                      <a:pt x="1252538" y="356568"/>
                    </a:lnTo>
                    <a:lnTo>
                      <a:pt x="1139565" y="356568"/>
                    </a:lnTo>
                    <a:lnTo>
                      <a:pt x="1139565" y="286143"/>
                    </a:lnTo>
                    <a:lnTo>
                      <a:pt x="1118938" y="285191"/>
                    </a:lnTo>
                    <a:lnTo>
                      <a:pt x="1096090" y="283605"/>
                    </a:lnTo>
                    <a:lnTo>
                      <a:pt x="1071020" y="281067"/>
                    </a:lnTo>
                    <a:lnTo>
                      <a:pt x="1043411" y="277895"/>
                    </a:lnTo>
                    <a:lnTo>
                      <a:pt x="1014216" y="274088"/>
                    </a:lnTo>
                    <a:lnTo>
                      <a:pt x="998984" y="271867"/>
                    </a:lnTo>
                    <a:lnTo>
                      <a:pt x="983434" y="268695"/>
                    </a:lnTo>
                    <a:lnTo>
                      <a:pt x="967250" y="265840"/>
                    </a:lnTo>
                    <a:lnTo>
                      <a:pt x="950748" y="262668"/>
                    </a:lnTo>
                    <a:lnTo>
                      <a:pt x="934247" y="258861"/>
                    </a:lnTo>
                    <a:lnTo>
                      <a:pt x="917428" y="255054"/>
                    </a:lnTo>
                    <a:lnTo>
                      <a:pt x="899974" y="250930"/>
                    </a:lnTo>
                    <a:lnTo>
                      <a:pt x="882838" y="246172"/>
                    </a:lnTo>
                    <a:lnTo>
                      <a:pt x="864749" y="241413"/>
                    </a:lnTo>
                    <a:lnTo>
                      <a:pt x="846978" y="235703"/>
                    </a:lnTo>
                    <a:lnTo>
                      <a:pt x="828890" y="230310"/>
                    </a:lnTo>
                    <a:lnTo>
                      <a:pt x="810484" y="223965"/>
                    </a:lnTo>
                    <a:lnTo>
                      <a:pt x="792396" y="217303"/>
                    </a:lnTo>
                    <a:lnTo>
                      <a:pt x="773990" y="210324"/>
                    </a:lnTo>
                    <a:lnTo>
                      <a:pt x="755585" y="203028"/>
                    </a:lnTo>
                    <a:lnTo>
                      <a:pt x="736862" y="194780"/>
                    </a:lnTo>
                    <a:lnTo>
                      <a:pt x="718456" y="186215"/>
                    </a:lnTo>
                    <a:lnTo>
                      <a:pt x="700050" y="177332"/>
                    </a:lnTo>
                    <a:lnTo>
                      <a:pt x="681327" y="168133"/>
                    </a:lnTo>
                    <a:lnTo>
                      <a:pt x="662921" y="157981"/>
                    </a:lnTo>
                    <a:lnTo>
                      <a:pt x="644516" y="147513"/>
                    </a:lnTo>
                    <a:lnTo>
                      <a:pt x="626110" y="136092"/>
                    </a:lnTo>
                    <a:lnTo>
                      <a:pt x="626110" y="1376151"/>
                    </a:lnTo>
                    <a:lnTo>
                      <a:pt x="647372" y="1364097"/>
                    </a:lnTo>
                    <a:lnTo>
                      <a:pt x="660065" y="1356166"/>
                    </a:lnTo>
                    <a:lnTo>
                      <a:pt x="674028" y="1347918"/>
                    </a:lnTo>
                    <a:lnTo>
                      <a:pt x="689261" y="1338084"/>
                    </a:lnTo>
                    <a:lnTo>
                      <a:pt x="705128" y="1327615"/>
                    </a:lnTo>
                    <a:lnTo>
                      <a:pt x="722264" y="1315877"/>
                    </a:lnTo>
                    <a:lnTo>
                      <a:pt x="739718" y="1303188"/>
                    </a:lnTo>
                    <a:lnTo>
                      <a:pt x="758441" y="1288913"/>
                    </a:lnTo>
                    <a:lnTo>
                      <a:pt x="777164" y="1274320"/>
                    </a:lnTo>
                    <a:lnTo>
                      <a:pt x="796839" y="1258458"/>
                    </a:lnTo>
                    <a:lnTo>
                      <a:pt x="816831" y="1241328"/>
                    </a:lnTo>
                    <a:lnTo>
                      <a:pt x="837141" y="1223563"/>
                    </a:lnTo>
                    <a:lnTo>
                      <a:pt x="857133" y="1204529"/>
                    </a:lnTo>
                    <a:lnTo>
                      <a:pt x="877443" y="1184226"/>
                    </a:lnTo>
                    <a:lnTo>
                      <a:pt x="887598" y="1173758"/>
                    </a:lnTo>
                    <a:lnTo>
                      <a:pt x="898070" y="1163289"/>
                    </a:lnTo>
                    <a:lnTo>
                      <a:pt x="980261" y="1239742"/>
                    </a:lnTo>
                    <a:lnTo>
                      <a:pt x="965663" y="1255603"/>
                    </a:lnTo>
                    <a:lnTo>
                      <a:pt x="950748" y="1270513"/>
                    </a:lnTo>
                    <a:lnTo>
                      <a:pt x="936151" y="1284789"/>
                    </a:lnTo>
                    <a:lnTo>
                      <a:pt x="921553" y="1298747"/>
                    </a:lnTo>
                    <a:lnTo>
                      <a:pt x="906955" y="1312071"/>
                    </a:lnTo>
                    <a:lnTo>
                      <a:pt x="892358" y="1325394"/>
                    </a:lnTo>
                    <a:lnTo>
                      <a:pt x="877760" y="1337766"/>
                    </a:lnTo>
                    <a:lnTo>
                      <a:pt x="863797" y="1349821"/>
                    </a:lnTo>
                    <a:lnTo>
                      <a:pt x="849834" y="1361242"/>
                    </a:lnTo>
                    <a:lnTo>
                      <a:pt x="835554" y="1372027"/>
                    </a:lnTo>
                    <a:lnTo>
                      <a:pt x="822226" y="1382496"/>
                    </a:lnTo>
                    <a:lnTo>
                      <a:pt x="808898" y="1392330"/>
                    </a:lnTo>
                    <a:lnTo>
                      <a:pt x="795887" y="1401530"/>
                    </a:lnTo>
                    <a:lnTo>
                      <a:pt x="783193" y="1410730"/>
                    </a:lnTo>
                    <a:lnTo>
                      <a:pt x="759075" y="1426908"/>
                    </a:lnTo>
                    <a:lnTo>
                      <a:pt x="736862" y="1441818"/>
                    </a:lnTo>
                    <a:lnTo>
                      <a:pt x="716234" y="1454190"/>
                    </a:lnTo>
                    <a:lnTo>
                      <a:pt x="698463" y="1464976"/>
                    </a:lnTo>
                    <a:lnTo>
                      <a:pt x="682596" y="1473542"/>
                    </a:lnTo>
                    <a:lnTo>
                      <a:pt x="669903" y="1480521"/>
                    </a:lnTo>
                    <a:lnTo>
                      <a:pt x="659748" y="1485596"/>
                    </a:lnTo>
                    <a:lnTo>
                      <a:pt x="649911" y="1490672"/>
                    </a:lnTo>
                    <a:lnTo>
                      <a:pt x="626110" y="1501775"/>
                    </a:lnTo>
                    <a:lnTo>
                      <a:pt x="602310" y="1490672"/>
                    </a:lnTo>
                    <a:lnTo>
                      <a:pt x="591520" y="1485279"/>
                    </a:lnTo>
                    <a:lnTo>
                      <a:pt x="581683" y="1480203"/>
                    </a:lnTo>
                    <a:lnTo>
                      <a:pt x="569306" y="1473542"/>
                    </a:lnTo>
                    <a:lnTo>
                      <a:pt x="554391" y="1465294"/>
                    </a:lnTo>
                    <a:lnTo>
                      <a:pt x="537572" y="1455459"/>
                    </a:lnTo>
                    <a:lnTo>
                      <a:pt x="518532" y="1444039"/>
                    </a:lnTo>
                    <a:lnTo>
                      <a:pt x="497905" y="1430715"/>
                    </a:lnTo>
                    <a:lnTo>
                      <a:pt x="475374" y="1415488"/>
                    </a:lnTo>
                    <a:lnTo>
                      <a:pt x="451574" y="1398992"/>
                    </a:lnTo>
                    <a:lnTo>
                      <a:pt x="439515" y="1390110"/>
                    </a:lnTo>
                    <a:lnTo>
                      <a:pt x="426821" y="1380593"/>
                    </a:lnTo>
                    <a:lnTo>
                      <a:pt x="414127" y="1371076"/>
                    </a:lnTo>
                    <a:lnTo>
                      <a:pt x="401117" y="1360607"/>
                    </a:lnTo>
                    <a:lnTo>
                      <a:pt x="387788" y="1349821"/>
                    </a:lnTo>
                    <a:lnTo>
                      <a:pt x="374460" y="1338718"/>
                    </a:lnTo>
                    <a:lnTo>
                      <a:pt x="360814" y="1326981"/>
                    </a:lnTo>
                    <a:lnTo>
                      <a:pt x="347169" y="1315243"/>
                    </a:lnTo>
                    <a:lnTo>
                      <a:pt x="333523" y="1302554"/>
                    </a:lnTo>
                    <a:lnTo>
                      <a:pt x="319878" y="1289864"/>
                    </a:lnTo>
                    <a:lnTo>
                      <a:pt x="305915" y="1276223"/>
                    </a:lnTo>
                    <a:lnTo>
                      <a:pt x="291952" y="1262265"/>
                    </a:lnTo>
                    <a:lnTo>
                      <a:pt x="277989" y="1247990"/>
                    </a:lnTo>
                    <a:lnTo>
                      <a:pt x="264343" y="1233397"/>
                    </a:lnTo>
                    <a:lnTo>
                      <a:pt x="250698" y="1217853"/>
                    </a:lnTo>
                    <a:lnTo>
                      <a:pt x="237370" y="1202308"/>
                    </a:lnTo>
                    <a:lnTo>
                      <a:pt x="223407" y="1186447"/>
                    </a:lnTo>
                    <a:lnTo>
                      <a:pt x="210078" y="1169634"/>
                    </a:lnTo>
                    <a:lnTo>
                      <a:pt x="197067" y="1152820"/>
                    </a:lnTo>
                    <a:lnTo>
                      <a:pt x="184057" y="1135055"/>
                    </a:lnTo>
                    <a:lnTo>
                      <a:pt x="171363" y="1117290"/>
                    </a:lnTo>
                    <a:lnTo>
                      <a:pt x="158987" y="1098574"/>
                    </a:lnTo>
                    <a:lnTo>
                      <a:pt x="146928" y="1079540"/>
                    </a:lnTo>
                    <a:lnTo>
                      <a:pt x="134869" y="1060189"/>
                    </a:lnTo>
                    <a:lnTo>
                      <a:pt x="123445" y="1040203"/>
                    </a:lnTo>
                    <a:lnTo>
                      <a:pt x="112021" y="1019583"/>
                    </a:lnTo>
                    <a:lnTo>
                      <a:pt x="101231" y="998646"/>
                    </a:lnTo>
                    <a:lnTo>
                      <a:pt x="90759" y="977708"/>
                    </a:lnTo>
                    <a:lnTo>
                      <a:pt x="80921" y="955819"/>
                    </a:lnTo>
                    <a:lnTo>
                      <a:pt x="71084" y="933296"/>
                    </a:lnTo>
                    <a:lnTo>
                      <a:pt x="62516" y="910455"/>
                    </a:lnTo>
                    <a:lnTo>
                      <a:pt x="53630" y="887297"/>
                    </a:lnTo>
                    <a:lnTo>
                      <a:pt x="45697" y="863505"/>
                    </a:lnTo>
                    <a:lnTo>
                      <a:pt x="38080" y="839078"/>
                    </a:lnTo>
                    <a:lnTo>
                      <a:pt x="31416" y="814017"/>
                    </a:lnTo>
                    <a:lnTo>
                      <a:pt x="25070" y="788638"/>
                    </a:lnTo>
                    <a:lnTo>
                      <a:pt x="19357" y="762943"/>
                    </a:lnTo>
                    <a:lnTo>
                      <a:pt x="14280" y="736612"/>
                    </a:lnTo>
                    <a:lnTo>
                      <a:pt x="10155" y="709648"/>
                    </a:lnTo>
                    <a:lnTo>
                      <a:pt x="8568" y="696007"/>
                    </a:lnTo>
                    <a:lnTo>
                      <a:pt x="6664" y="682366"/>
                    </a:lnTo>
                    <a:lnTo>
                      <a:pt x="5395" y="668725"/>
                    </a:lnTo>
                    <a:lnTo>
                      <a:pt x="3808" y="654767"/>
                    </a:lnTo>
                    <a:lnTo>
                      <a:pt x="2538" y="640491"/>
                    </a:lnTo>
                    <a:lnTo>
                      <a:pt x="1904" y="626216"/>
                    </a:lnTo>
                    <a:lnTo>
                      <a:pt x="952" y="611940"/>
                    </a:lnTo>
                    <a:lnTo>
                      <a:pt x="634" y="597348"/>
                    </a:lnTo>
                    <a:lnTo>
                      <a:pt x="317" y="582438"/>
                    </a:lnTo>
                    <a:lnTo>
                      <a:pt x="0" y="567845"/>
                    </a:lnTo>
                    <a:lnTo>
                      <a:pt x="0" y="171622"/>
                    </a:lnTo>
                    <a:lnTo>
                      <a:pt x="59025" y="174160"/>
                    </a:lnTo>
                    <a:lnTo>
                      <a:pt x="63150" y="174160"/>
                    </a:lnTo>
                    <a:lnTo>
                      <a:pt x="72988" y="174160"/>
                    </a:lnTo>
                    <a:lnTo>
                      <a:pt x="89489" y="174160"/>
                    </a:lnTo>
                    <a:lnTo>
                      <a:pt x="111068" y="173526"/>
                    </a:lnTo>
                    <a:lnTo>
                      <a:pt x="137408" y="171939"/>
                    </a:lnTo>
                    <a:lnTo>
                      <a:pt x="152005" y="170670"/>
                    </a:lnTo>
                    <a:lnTo>
                      <a:pt x="168190" y="169084"/>
                    </a:lnTo>
                    <a:lnTo>
                      <a:pt x="184691" y="167498"/>
                    </a:lnTo>
                    <a:lnTo>
                      <a:pt x="202462" y="164960"/>
                    </a:lnTo>
                    <a:lnTo>
                      <a:pt x="220868" y="162422"/>
                    </a:lnTo>
                    <a:lnTo>
                      <a:pt x="239908" y="159250"/>
                    </a:lnTo>
                    <a:lnTo>
                      <a:pt x="259901" y="156078"/>
                    </a:lnTo>
                    <a:lnTo>
                      <a:pt x="280210" y="151637"/>
                    </a:lnTo>
                    <a:lnTo>
                      <a:pt x="301155" y="147195"/>
                    </a:lnTo>
                    <a:lnTo>
                      <a:pt x="322734" y="141802"/>
                    </a:lnTo>
                    <a:lnTo>
                      <a:pt x="344630" y="136092"/>
                    </a:lnTo>
                    <a:lnTo>
                      <a:pt x="367161" y="129748"/>
                    </a:lnTo>
                    <a:lnTo>
                      <a:pt x="389692" y="122768"/>
                    </a:lnTo>
                    <a:lnTo>
                      <a:pt x="412223" y="114838"/>
                    </a:lnTo>
                    <a:lnTo>
                      <a:pt x="435389" y="106272"/>
                    </a:lnTo>
                    <a:lnTo>
                      <a:pt x="458238" y="96755"/>
                    </a:lnTo>
                    <a:lnTo>
                      <a:pt x="481086" y="86921"/>
                    </a:lnTo>
                    <a:lnTo>
                      <a:pt x="492828" y="81211"/>
                    </a:lnTo>
                    <a:lnTo>
                      <a:pt x="504252" y="75818"/>
                    </a:lnTo>
                    <a:lnTo>
                      <a:pt x="515676" y="69791"/>
                    </a:lnTo>
                    <a:lnTo>
                      <a:pt x="527100" y="64081"/>
                    </a:lnTo>
                    <a:lnTo>
                      <a:pt x="538524" y="57419"/>
                    </a:lnTo>
                    <a:lnTo>
                      <a:pt x="549631" y="50757"/>
                    </a:lnTo>
                    <a:lnTo>
                      <a:pt x="561056" y="44412"/>
                    </a:lnTo>
                    <a:lnTo>
                      <a:pt x="572162" y="37116"/>
                    </a:lnTo>
                    <a:lnTo>
                      <a:pt x="583269" y="30137"/>
                    </a:lnTo>
                    <a:lnTo>
                      <a:pt x="594376" y="22523"/>
                    </a:lnTo>
                    <a:lnTo>
                      <a:pt x="626110" y="0"/>
                    </a:lnTo>
                    <a:close/>
                  </a:path>
                </a:pathLst>
              </a:custGeom>
              <a:solidFill>
                <a:schemeClr val="tx1"/>
              </a:solidFill>
              <a:ln>
                <a:solidFill>
                  <a:schemeClr val="bg1"/>
                </a:solidFill>
              </a:ln>
            </p:spPr>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914377">
                  <a:defRPr/>
                </a:pP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49" name="KSO_Shape">
                <a:extLst>
                  <a:ext uri="{FF2B5EF4-FFF2-40B4-BE49-F238E27FC236}">
                    <a16:creationId xmlns:a16="http://schemas.microsoft.com/office/drawing/2014/main" id="{386CEA31-8BCF-40C1-ACFB-914FB06719F6}"/>
                  </a:ext>
                </a:extLst>
              </p:cNvPr>
              <p:cNvSpPr>
                <a:spLocks/>
              </p:cNvSpPr>
              <p:nvPr/>
            </p:nvSpPr>
            <p:spPr bwMode="auto">
              <a:xfrm>
                <a:off x="5875986" y="4274829"/>
                <a:ext cx="231815" cy="175222"/>
              </a:xfrm>
              <a:custGeom>
                <a:avLst/>
                <a:gdLst>
                  <a:gd name="T0" fmla="*/ 1148859 w 3303587"/>
                  <a:gd name="T1" fmla="*/ 790574 h 1371601"/>
                  <a:gd name="T2" fmla="*/ 782084 w 3303587"/>
                  <a:gd name="T3" fmla="*/ 719203 h 1371601"/>
                  <a:gd name="T4" fmla="*/ 778112 w 3303587"/>
                  <a:gd name="T5" fmla="*/ 742994 h 1371601"/>
                  <a:gd name="T6" fmla="*/ 1129333 w 3303587"/>
                  <a:gd name="T7" fmla="*/ 671622 h 1371601"/>
                  <a:gd name="T8" fmla="*/ 790313 w 3303587"/>
                  <a:gd name="T9" fmla="*/ 671622 h 1371601"/>
                  <a:gd name="T10" fmla="*/ 1905000 w 3303587"/>
                  <a:gd name="T11" fmla="*/ 790575 h 1371601"/>
                  <a:gd name="T12" fmla="*/ 73417 w 3303587"/>
                  <a:gd name="T13" fmla="*/ 656067 h 1371601"/>
                  <a:gd name="T14" fmla="*/ 0 w 3303587"/>
                  <a:gd name="T15" fmla="*/ 790575 h 1371601"/>
                  <a:gd name="T16" fmla="*/ 1121091 w 3303587"/>
                  <a:gd name="T17" fmla="*/ 624041 h 1371601"/>
                  <a:gd name="T18" fmla="*/ 797640 w 3303587"/>
                  <a:gd name="T19" fmla="*/ 624041 h 1371601"/>
                  <a:gd name="T20" fmla="*/ 1117735 w 3303587"/>
                  <a:gd name="T21" fmla="*/ 601166 h 1371601"/>
                  <a:gd name="T22" fmla="*/ 814110 w 3303587"/>
                  <a:gd name="T23" fmla="*/ 529795 h 1371601"/>
                  <a:gd name="T24" fmla="*/ 810151 w 3303587"/>
                  <a:gd name="T25" fmla="*/ 553585 h 1371601"/>
                  <a:gd name="T26" fmla="*/ 1671855 w 3303587"/>
                  <a:gd name="T27" fmla="*/ 506919 h 1371601"/>
                  <a:gd name="T28" fmla="*/ 1157098 w 3303587"/>
                  <a:gd name="T29" fmla="*/ 506919 h 1371601"/>
                  <a:gd name="T30" fmla="*/ 734331 w 3303587"/>
                  <a:gd name="T31" fmla="*/ 632277 h 1371601"/>
                  <a:gd name="T32" fmla="*/ 821448 w 3303587"/>
                  <a:gd name="T33" fmla="*/ 482214 h 1371601"/>
                  <a:gd name="T34" fmla="*/ 817475 w 3303587"/>
                  <a:gd name="T35" fmla="*/ 506005 h 1371601"/>
                  <a:gd name="T36" fmla="*/ 1089969 w 3303587"/>
                  <a:gd name="T37" fmla="*/ 434633 h 1371601"/>
                  <a:gd name="T38" fmla="*/ 829679 w 3303587"/>
                  <a:gd name="T39" fmla="*/ 434633 h 1371601"/>
                  <a:gd name="T40" fmla="*/ 1085695 w 3303587"/>
                  <a:gd name="T41" fmla="*/ 410843 h 1371601"/>
                  <a:gd name="T42" fmla="*/ 1126888 w 3303587"/>
                  <a:gd name="T43" fmla="*/ 374242 h 1371601"/>
                  <a:gd name="T44" fmla="*/ 1151461 w 3303587"/>
                  <a:gd name="T45" fmla="*/ 484044 h 1371601"/>
                  <a:gd name="T46" fmla="*/ 792758 w 3303587"/>
                  <a:gd name="T47" fmla="*/ 374242 h 1371601"/>
                  <a:gd name="T48" fmla="*/ 415755 w 3303587"/>
                  <a:gd name="T49" fmla="*/ 374242 h 1371601"/>
                  <a:gd name="T50" fmla="*/ 1078371 w 3303587"/>
                  <a:gd name="T51" fmla="*/ 363262 h 1371601"/>
                  <a:gd name="T52" fmla="*/ 853479 w 3303587"/>
                  <a:gd name="T53" fmla="*/ 291891 h 1371601"/>
                  <a:gd name="T54" fmla="*/ 849515 w 3303587"/>
                  <a:gd name="T55" fmla="*/ 315681 h 1371601"/>
                  <a:gd name="T56" fmla="*/ 1322303 w 3303587"/>
                  <a:gd name="T57" fmla="*/ 255290 h 1371601"/>
                  <a:gd name="T58" fmla="*/ 1100341 w 3303587"/>
                  <a:gd name="T59" fmla="*/ 255290 h 1371601"/>
                  <a:gd name="T60" fmla="*/ 798218 w 3303587"/>
                  <a:gd name="T61" fmla="*/ 348622 h 1371601"/>
                  <a:gd name="T62" fmla="*/ 860805 w 3303587"/>
                  <a:gd name="T63" fmla="*/ 244310 h 1371601"/>
                  <a:gd name="T64" fmla="*/ 856838 w 3303587"/>
                  <a:gd name="T65" fmla="*/ 268100 h 1371601"/>
                  <a:gd name="T66" fmla="*/ 1050597 w 3303587"/>
                  <a:gd name="T67" fmla="*/ 196729 h 1371601"/>
                  <a:gd name="T68" fmla="*/ 869050 w 3303587"/>
                  <a:gd name="T69" fmla="*/ 196729 h 1371601"/>
                  <a:gd name="T70" fmla="*/ 1223924 w 3303587"/>
                  <a:gd name="T71" fmla="*/ 230584 h 1371601"/>
                  <a:gd name="T72" fmla="*/ 724572 w 3303587"/>
                  <a:gd name="T73" fmla="*/ 150063 h 1371601"/>
                  <a:gd name="T74" fmla="*/ 680161 w 3303587"/>
                  <a:gd name="T75" fmla="*/ 230584 h 1371601"/>
                  <a:gd name="T76" fmla="*/ 1042375 w 3303587"/>
                  <a:gd name="T77" fmla="*/ 149148 h 1371601"/>
                  <a:gd name="T78" fmla="*/ 877272 w 3303587"/>
                  <a:gd name="T79" fmla="*/ 149148 h 1371601"/>
                  <a:gd name="T80" fmla="*/ 1083864 w 3303587"/>
                  <a:gd name="T81" fmla="*/ 123528 h 1371601"/>
                  <a:gd name="T82" fmla="*/ 920402 w 3303587"/>
                  <a:gd name="T83" fmla="*/ 76253 h 1371601"/>
                  <a:gd name="T84" fmla="*/ 820221 w 3303587"/>
                  <a:gd name="T85" fmla="*/ 53071 h 1371601"/>
                  <a:gd name="T86" fmla="*/ 1093018 w 3303587"/>
                  <a:gd name="T87" fmla="*/ 32026 h 137160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303587" h="1371601">
                    <a:moveTo>
                      <a:pt x="1341971" y="1330325"/>
                    </a:moveTo>
                    <a:lnTo>
                      <a:pt x="1985427" y="1330325"/>
                    </a:lnTo>
                    <a:lnTo>
                      <a:pt x="1992312" y="1371600"/>
                    </a:lnTo>
                    <a:lnTo>
                      <a:pt x="1335087" y="1371600"/>
                    </a:lnTo>
                    <a:lnTo>
                      <a:pt x="1341971" y="1330325"/>
                    </a:lnTo>
                    <a:close/>
                    <a:moveTo>
                      <a:pt x="1356263" y="1247775"/>
                    </a:moveTo>
                    <a:lnTo>
                      <a:pt x="1972725" y="1247775"/>
                    </a:lnTo>
                    <a:lnTo>
                      <a:pt x="1979613" y="1289050"/>
                    </a:lnTo>
                    <a:lnTo>
                      <a:pt x="1349375" y="1289050"/>
                    </a:lnTo>
                    <a:lnTo>
                      <a:pt x="1356263" y="1247775"/>
                    </a:lnTo>
                    <a:close/>
                    <a:moveTo>
                      <a:pt x="1370535" y="1165225"/>
                    </a:moveTo>
                    <a:lnTo>
                      <a:pt x="1958452" y="1165225"/>
                    </a:lnTo>
                    <a:lnTo>
                      <a:pt x="1965325" y="1206500"/>
                    </a:lnTo>
                    <a:lnTo>
                      <a:pt x="1363662" y="1206500"/>
                    </a:lnTo>
                    <a:lnTo>
                      <a:pt x="1370535" y="1165225"/>
                    </a:lnTo>
                    <a:close/>
                    <a:moveTo>
                      <a:pt x="2065337" y="1138238"/>
                    </a:moveTo>
                    <a:lnTo>
                      <a:pt x="3176377" y="1138238"/>
                    </a:lnTo>
                    <a:lnTo>
                      <a:pt x="3303587" y="1371601"/>
                    </a:lnTo>
                    <a:lnTo>
                      <a:pt x="2117702" y="1371601"/>
                    </a:lnTo>
                    <a:lnTo>
                      <a:pt x="2065337" y="1138238"/>
                    </a:lnTo>
                    <a:close/>
                    <a:moveTo>
                      <a:pt x="127318" y="1138238"/>
                    </a:moveTo>
                    <a:lnTo>
                      <a:pt x="1265238" y="1138238"/>
                    </a:lnTo>
                    <a:lnTo>
                      <a:pt x="1212564" y="1371601"/>
                    </a:lnTo>
                    <a:lnTo>
                      <a:pt x="0" y="1371601"/>
                    </a:lnTo>
                    <a:lnTo>
                      <a:pt x="127318" y="1138238"/>
                    </a:lnTo>
                    <a:close/>
                    <a:moveTo>
                      <a:pt x="1383241" y="1082675"/>
                    </a:moveTo>
                    <a:lnTo>
                      <a:pt x="1944158" y="1082675"/>
                    </a:lnTo>
                    <a:lnTo>
                      <a:pt x="1951037" y="1125538"/>
                    </a:lnTo>
                    <a:lnTo>
                      <a:pt x="1376362" y="1125538"/>
                    </a:lnTo>
                    <a:lnTo>
                      <a:pt x="1383241" y="1082675"/>
                    </a:lnTo>
                    <a:close/>
                    <a:moveTo>
                      <a:pt x="1397532" y="1001713"/>
                    </a:moveTo>
                    <a:lnTo>
                      <a:pt x="1931456" y="1001713"/>
                    </a:lnTo>
                    <a:lnTo>
                      <a:pt x="1938338" y="1042988"/>
                    </a:lnTo>
                    <a:lnTo>
                      <a:pt x="1390650" y="1042988"/>
                    </a:lnTo>
                    <a:lnTo>
                      <a:pt x="1397532" y="1001713"/>
                    </a:lnTo>
                    <a:close/>
                    <a:moveTo>
                      <a:pt x="1411802" y="919163"/>
                    </a:moveTo>
                    <a:lnTo>
                      <a:pt x="1916921" y="919163"/>
                    </a:lnTo>
                    <a:lnTo>
                      <a:pt x="1924050" y="960438"/>
                    </a:lnTo>
                    <a:lnTo>
                      <a:pt x="1404937" y="960438"/>
                    </a:lnTo>
                    <a:lnTo>
                      <a:pt x="1411802" y="919163"/>
                    </a:lnTo>
                    <a:close/>
                    <a:moveTo>
                      <a:pt x="2006600" y="879475"/>
                    </a:moveTo>
                    <a:lnTo>
                      <a:pt x="2899274" y="879475"/>
                    </a:lnTo>
                    <a:lnTo>
                      <a:pt x="3017838" y="1096963"/>
                    </a:lnTo>
                    <a:lnTo>
                      <a:pt x="2055296" y="1096963"/>
                    </a:lnTo>
                    <a:lnTo>
                      <a:pt x="2006600" y="879475"/>
                    </a:lnTo>
                    <a:close/>
                    <a:moveTo>
                      <a:pt x="404253" y="879475"/>
                    </a:moveTo>
                    <a:lnTo>
                      <a:pt x="1322388" y="879475"/>
                    </a:lnTo>
                    <a:lnTo>
                      <a:pt x="1273452" y="1096963"/>
                    </a:lnTo>
                    <a:lnTo>
                      <a:pt x="285750" y="1096963"/>
                    </a:lnTo>
                    <a:lnTo>
                      <a:pt x="404253" y="879475"/>
                    </a:lnTo>
                    <a:close/>
                    <a:moveTo>
                      <a:pt x="1424528" y="836613"/>
                    </a:moveTo>
                    <a:lnTo>
                      <a:pt x="1904460" y="836613"/>
                    </a:lnTo>
                    <a:lnTo>
                      <a:pt x="1911350" y="877888"/>
                    </a:lnTo>
                    <a:lnTo>
                      <a:pt x="1417637" y="877888"/>
                    </a:lnTo>
                    <a:lnTo>
                      <a:pt x="1424528" y="836613"/>
                    </a:lnTo>
                    <a:close/>
                    <a:moveTo>
                      <a:pt x="1438801" y="754063"/>
                    </a:moveTo>
                    <a:lnTo>
                      <a:pt x="1890188" y="754063"/>
                    </a:lnTo>
                    <a:lnTo>
                      <a:pt x="1897063" y="795338"/>
                    </a:lnTo>
                    <a:lnTo>
                      <a:pt x="1431925" y="795338"/>
                    </a:lnTo>
                    <a:lnTo>
                      <a:pt x="1438801" y="754063"/>
                    </a:lnTo>
                    <a:close/>
                    <a:moveTo>
                      <a:pt x="1451509" y="671513"/>
                    </a:moveTo>
                    <a:lnTo>
                      <a:pt x="1875892" y="671513"/>
                    </a:lnTo>
                    <a:lnTo>
                      <a:pt x="1882775" y="712788"/>
                    </a:lnTo>
                    <a:lnTo>
                      <a:pt x="1444625" y="712788"/>
                    </a:lnTo>
                    <a:lnTo>
                      <a:pt x="1451509" y="671513"/>
                    </a:lnTo>
                    <a:close/>
                    <a:moveTo>
                      <a:pt x="1954212" y="649288"/>
                    </a:moveTo>
                    <a:lnTo>
                      <a:pt x="2582560" y="649288"/>
                    </a:lnTo>
                    <a:lnTo>
                      <a:pt x="2686050" y="839788"/>
                    </a:lnTo>
                    <a:lnTo>
                      <a:pt x="1996825" y="839788"/>
                    </a:lnTo>
                    <a:lnTo>
                      <a:pt x="1954212" y="649288"/>
                    </a:lnTo>
                    <a:close/>
                    <a:moveTo>
                      <a:pt x="720989" y="649288"/>
                    </a:moveTo>
                    <a:lnTo>
                      <a:pt x="1374775" y="649288"/>
                    </a:lnTo>
                    <a:lnTo>
                      <a:pt x="1332706" y="839788"/>
                    </a:lnTo>
                    <a:lnTo>
                      <a:pt x="617537" y="839788"/>
                    </a:lnTo>
                    <a:lnTo>
                      <a:pt x="720989" y="649288"/>
                    </a:lnTo>
                    <a:close/>
                    <a:moveTo>
                      <a:pt x="1465804" y="588963"/>
                    </a:moveTo>
                    <a:lnTo>
                      <a:pt x="1863183" y="588963"/>
                    </a:lnTo>
                    <a:lnTo>
                      <a:pt x="1870075" y="630238"/>
                    </a:lnTo>
                    <a:lnTo>
                      <a:pt x="1458912" y="630238"/>
                    </a:lnTo>
                    <a:lnTo>
                      <a:pt x="1465804" y="588963"/>
                    </a:lnTo>
                    <a:close/>
                    <a:moveTo>
                      <a:pt x="1480074" y="506413"/>
                    </a:moveTo>
                    <a:lnTo>
                      <a:pt x="1848914" y="506413"/>
                    </a:lnTo>
                    <a:lnTo>
                      <a:pt x="1855788" y="547688"/>
                    </a:lnTo>
                    <a:lnTo>
                      <a:pt x="1473200" y="547688"/>
                    </a:lnTo>
                    <a:lnTo>
                      <a:pt x="1480074" y="506413"/>
                    </a:lnTo>
                    <a:close/>
                    <a:moveTo>
                      <a:pt x="1908175" y="442913"/>
                    </a:moveTo>
                    <a:lnTo>
                      <a:pt x="2293094" y="442913"/>
                    </a:lnTo>
                    <a:lnTo>
                      <a:pt x="2381250" y="604838"/>
                    </a:lnTo>
                    <a:lnTo>
                      <a:pt x="1944178" y="604838"/>
                    </a:lnTo>
                    <a:lnTo>
                      <a:pt x="1908175" y="442913"/>
                    </a:lnTo>
                    <a:close/>
                    <a:moveTo>
                      <a:pt x="1009261" y="442913"/>
                    </a:moveTo>
                    <a:lnTo>
                      <a:pt x="1420813" y="442913"/>
                    </a:lnTo>
                    <a:lnTo>
                      <a:pt x="1384242" y="604838"/>
                    </a:lnTo>
                    <a:lnTo>
                      <a:pt x="920750" y="604838"/>
                    </a:lnTo>
                    <a:lnTo>
                      <a:pt x="1009261" y="442913"/>
                    </a:lnTo>
                    <a:close/>
                    <a:moveTo>
                      <a:pt x="1492779" y="423863"/>
                    </a:moveTo>
                    <a:lnTo>
                      <a:pt x="1834621" y="423863"/>
                    </a:lnTo>
                    <a:lnTo>
                      <a:pt x="1841500" y="465138"/>
                    </a:lnTo>
                    <a:lnTo>
                      <a:pt x="1485900" y="465138"/>
                    </a:lnTo>
                    <a:lnTo>
                      <a:pt x="1492779" y="423863"/>
                    </a:lnTo>
                    <a:close/>
                    <a:moveTo>
                      <a:pt x="1507077" y="341313"/>
                    </a:moveTo>
                    <a:lnTo>
                      <a:pt x="1821910" y="341313"/>
                    </a:lnTo>
                    <a:lnTo>
                      <a:pt x="1828800" y="382588"/>
                    </a:lnTo>
                    <a:lnTo>
                      <a:pt x="1500187" y="382588"/>
                    </a:lnTo>
                    <a:lnTo>
                      <a:pt x="1507077" y="341313"/>
                    </a:lnTo>
                    <a:close/>
                    <a:moveTo>
                      <a:pt x="1866900" y="260350"/>
                    </a:moveTo>
                    <a:lnTo>
                      <a:pt x="2045838" y="260350"/>
                    </a:lnTo>
                    <a:lnTo>
                      <a:pt x="2122488" y="400050"/>
                    </a:lnTo>
                    <a:lnTo>
                      <a:pt x="1898617" y="400050"/>
                    </a:lnTo>
                    <a:lnTo>
                      <a:pt x="1866900" y="260350"/>
                    </a:lnTo>
                    <a:close/>
                    <a:moveTo>
                      <a:pt x="1256529" y="260350"/>
                    </a:moveTo>
                    <a:lnTo>
                      <a:pt x="1462087" y="260350"/>
                    </a:lnTo>
                    <a:lnTo>
                      <a:pt x="1430749" y="400050"/>
                    </a:lnTo>
                    <a:lnTo>
                      <a:pt x="1179512" y="400050"/>
                    </a:lnTo>
                    <a:lnTo>
                      <a:pt x="1256529" y="260350"/>
                    </a:lnTo>
                    <a:close/>
                    <a:moveTo>
                      <a:pt x="1521336" y="258763"/>
                    </a:moveTo>
                    <a:lnTo>
                      <a:pt x="1807652" y="258763"/>
                    </a:lnTo>
                    <a:lnTo>
                      <a:pt x="1814513" y="301626"/>
                    </a:lnTo>
                    <a:lnTo>
                      <a:pt x="1514475" y="301626"/>
                    </a:lnTo>
                    <a:lnTo>
                      <a:pt x="1521336" y="258763"/>
                    </a:lnTo>
                    <a:close/>
                    <a:moveTo>
                      <a:pt x="1422400" y="92075"/>
                    </a:moveTo>
                    <a:lnTo>
                      <a:pt x="1879600" y="92075"/>
                    </a:lnTo>
                    <a:lnTo>
                      <a:pt x="1879600" y="214313"/>
                    </a:lnTo>
                    <a:lnTo>
                      <a:pt x="1705869" y="214313"/>
                    </a:lnTo>
                    <a:lnTo>
                      <a:pt x="1705869" y="132295"/>
                    </a:lnTo>
                    <a:lnTo>
                      <a:pt x="1596131" y="132295"/>
                    </a:lnTo>
                    <a:lnTo>
                      <a:pt x="1596131" y="214313"/>
                    </a:lnTo>
                    <a:lnTo>
                      <a:pt x="1422400" y="214313"/>
                    </a:lnTo>
                    <a:lnTo>
                      <a:pt x="1422400" y="92075"/>
                    </a:lnTo>
                    <a:close/>
                    <a:moveTo>
                      <a:pt x="1408112" y="0"/>
                    </a:moveTo>
                    <a:lnTo>
                      <a:pt x="1895475" y="0"/>
                    </a:lnTo>
                    <a:lnTo>
                      <a:pt x="1895475" y="55563"/>
                    </a:lnTo>
                    <a:lnTo>
                      <a:pt x="1408112" y="55563"/>
                    </a:lnTo>
                    <a:lnTo>
                      <a:pt x="1408112" y="0"/>
                    </a:lnTo>
                    <a:close/>
                  </a:path>
                </a:pathLst>
              </a:custGeom>
              <a:solidFill>
                <a:schemeClr val="bg1"/>
              </a:solidFill>
              <a:ln w="9525">
                <a:solidFill>
                  <a:srgbClr val="000000"/>
                </a:solidFill>
                <a:round/>
                <a:headEnd/>
                <a:tailEnd/>
              </a:ln>
            </p:spPr>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914377">
                  <a:defRPr/>
                </a:pPr>
                <a:endParaRPr lang="zh-CN" altLang="en-US">
                  <a:solidFill>
                    <a:prstClr val="white"/>
                  </a:solidFill>
                  <a:latin typeface="微软雅黑" panose="020B0503020204020204" pitchFamily="34" charset="-122"/>
                  <a:ea typeface="微软雅黑" panose="020B0503020204020204" pitchFamily="34" charset="-122"/>
                </a:endParaRPr>
              </a:p>
            </p:txBody>
          </p:sp>
          <p:pic>
            <p:nvPicPr>
              <p:cNvPr id="50" name="图片 49">
                <a:extLst>
                  <a:ext uri="{FF2B5EF4-FFF2-40B4-BE49-F238E27FC236}">
                    <a16:creationId xmlns:a16="http://schemas.microsoft.com/office/drawing/2014/main" id="{1D01E6ED-CBBE-4AD8-9575-D16589AFA07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890053" y="4074395"/>
                <a:ext cx="645170" cy="502413"/>
              </a:xfrm>
              <a:prstGeom prst="rect">
                <a:avLst/>
              </a:prstGeom>
            </p:spPr>
          </p:pic>
          <p:pic>
            <p:nvPicPr>
              <p:cNvPr id="51" name="Picture 2" descr="C:\Users\32539\Desktop\708\正视.JPG">
                <a:extLst>
                  <a:ext uri="{FF2B5EF4-FFF2-40B4-BE49-F238E27FC236}">
                    <a16:creationId xmlns:a16="http://schemas.microsoft.com/office/drawing/2014/main" id="{58778E3D-6393-4DF4-A13A-27808891CA0C}"/>
                  </a:ext>
                </a:extLst>
              </p:cNvPr>
              <p:cNvPicPr>
                <a:picLocks noChangeAspect="1" noChangeArrowheads="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bwMode="auto">
              <a:xfrm>
                <a:off x="8093897" y="1525148"/>
                <a:ext cx="549164" cy="185606"/>
              </a:xfrm>
              <a:prstGeom prst="rect">
                <a:avLst/>
              </a:prstGeom>
              <a:noFill/>
              <a:extLst>
                <a:ext uri="{909E8E84-426E-40DD-AFC4-6F175D3DCCD1}">
                  <a14:hiddenFill xmlns:a14="http://schemas.microsoft.com/office/drawing/2010/main">
                    <a:solidFill>
                      <a:srgbClr val="FFFFFF"/>
                    </a:solidFill>
                  </a14:hiddenFill>
                </a:ext>
              </a:extLst>
            </p:spPr>
          </p:pic>
          <p:sp>
            <p:nvSpPr>
              <p:cNvPr id="52" name="矩形 51">
                <a:extLst>
                  <a:ext uri="{FF2B5EF4-FFF2-40B4-BE49-F238E27FC236}">
                    <a16:creationId xmlns:a16="http://schemas.microsoft.com/office/drawing/2014/main" id="{A400E40F-AE70-4184-9485-CF44BE28D50E}"/>
                  </a:ext>
                </a:extLst>
              </p:cNvPr>
              <p:cNvSpPr/>
              <p:nvPr/>
            </p:nvSpPr>
            <p:spPr>
              <a:xfrm>
                <a:off x="8189461" y="1779933"/>
                <a:ext cx="457096" cy="161583"/>
              </a:xfrm>
              <a:prstGeom prst="rect">
                <a:avLst/>
              </a:prstGeom>
            </p:spPr>
            <p:txBody>
              <a:bodyPr wrap="none">
                <a:spAutoFit/>
              </a:bodyPr>
              <a:lstStyle/>
              <a:p>
                <a:pPr algn="ctr" defTabSz="914377">
                  <a:defRPr/>
                </a:pPr>
                <a:r>
                  <a:rPr lang="zh-CN" altLang="en-US" sz="800" dirty="0">
                    <a:solidFill>
                      <a:prstClr val="white"/>
                    </a:solidFill>
                    <a:latin typeface="微软雅黑" panose="020B0503020204020204" pitchFamily="34" charset="-122"/>
                    <a:ea typeface="微软雅黑" panose="020B0503020204020204" pitchFamily="34" charset="-122"/>
                  </a:rPr>
                  <a:t>睿智</a:t>
                </a:r>
                <a:r>
                  <a:rPr lang="en-US" altLang="zh-CN" sz="800" dirty="0">
                    <a:solidFill>
                      <a:prstClr val="white"/>
                    </a:solidFill>
                    <a:latin typeface="微软雅黑" panose="020B0503020204020204" pitchFamily="34" charset="-122"/>
                    <a:ea typeface="微软雅黑" panose="020B0503020204020204" pitchFamily="34" charset="-122"/>
                  </a:rPr>
                  <a:t>NVR</a:t>
                </a:r>
                <a:endParaRPr lang="zh-CN" altLang="en-US" sz="800" dirty="0">
                  <a:solidFill>
                    <a:prstClr val="white"/>
                  </a:solidFill>
                  <a:latin typeface="微软雅黑" panose="020B0503020204020204" pitchFamily="34" charset="-122"/>
                  <a:ea typeface="微软雅黑" panose="020B0503020204020204" pitchFamily="34" charset="-122"/>
                </a:endParaRPr>
              </a:p>
            </p:txBody>
          </p:sp>
          <p:cxnSp>
            <p:nvCxnSpPr>
              <p:cNvPr id="54" name="直接箭头连接符 53">
                <a:extLst>
                  <a:ext uri="{FF2B5EF4-FFF2-40B4-BE49-F238E27FC236}">
                    <a16:creationId xmlns:a16="http://schemas.microsoft.com/office/drawing/2014/main" id="{329B6D1B-C7A5-46DA-ACDE-DAFD50C62760}"/>
                  </a:ext>
                </a:extLst>
              </p:cNvPr>
              <p:cNvCxnSpPr/>
              <p:nvPr/>
            </p:nvCxnSpPr>
            <p:spPr>
              <a:xfrm>
                <a:off x="4901047" y="1359840"/>
                <a:ext cx="219456"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直接箭头连接符 54">
                <a:extLst>
                  <a:ext uri="{FF2B5EF4-FFF2-40B4-BE49-F238E27FC236}">
                    <a16:creationId xmlns:a16="http://schemas.microsoft.com/office/drawing/2014/main" id="{2D236BD3-0B37-4A1F-9909-5A1E6AB255F9}"/>
                  </a:ext>
                </a:extLst>
              </p:cNvPr>
              <p:cNvCxnSpPr/>
              <p:nvPr/>
            </p:nvCxnSpPr>
            <p:spPr>
              <a:xfrm>
                <a:off x="7240997" y="1359840"/>
                <a:ext cx="206992"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直接箭头连接符 55">
                <a:extLst>
                  <a:ext uri="{FF2B5EF4-FFF2-40B4-BE49-F238E27FC236}">
                    <a16:creationId xmlns:a16="http://schemas.microsoft.com/office/drawing/2014/main" id="{044B91B8-B1A5-4657-B0E9-7593A6A8E7F8}"/>
                  </a:ext>
                </a:extLst>
              </p:cNvPr>
              <p:cNvCxnSpPr/>
              <p:nvPr/>
            </p:nvCxnSpPr>
            <p:spPr>
              <a:xfrm flipH="1">
                <a:off x="8375602" y="2661122"/>
                <a:ext cx="1" cy="272426"/>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直接箭头连接符 56">
                <a:extLst>
                  <a:ext uri="{FF2B5EF4-FFF2-40B4-BE49-F238E27FC236}">
                    <a16:creationId xmlns:a16="http://schemas.microsoft.com/office/drawing/2014/main" id="{F46AEFC7-F65D-4822-87EE-BFFE7F78D140}"/>
                  </a:ext>
                </a:extLst>
              </p:cNvPr>
              <p:cNvCxnSpPr>
                <a:cxnSpLocks/>
              </p:cNvCxnSpPr>
              <p:nvPr/>
            </p:nvCxnSpPr>
            <p:spPr>
              <a:xfrm flipH="1" flipV="1">
                <a:off x="6627642" y="4380015"/>
                <a:ext cx="225334" cy="140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8" name="直接箭头连接符 57">
                <a:extLst>
                  <a:ext uri="{FF2B5EF4-FFF2-40B4-BE49-F238E27FC236}">
                    <a16:creationId xmlns:a16="http://schemas.microsoft.com/office/drawing/2014/main" id="{DCD02DBF-1646-4FEE-A403-E6397671602A}"/>
                  </a:ext>
                </a:extLst>
              </p:cNvPr>
              <p:cNvCxnSpPr>
                <a:cxnSpLocks/>
              </p:cNvCxnSpPr>
              <p:nvPr/>
            </p:nvCxnSpPr>
            <p:spPr>
              <a:xfrm flipH="1" flipV="1">
                <a:off x="5063510" y="4380015"/>
                <a:ext cx="225334" cy="140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59" name="图片 58">
                <a:extLst>
                  <a:ext uri="{FF2B5EF4-FFF2-40B4-BE49-F238E27FC236}">
                    <a16:creationId xmlns:a16="http://schemas.microsoft.com/office/drawing/2014/main" id="{7AF61F3D-AAE4-46AE-844E-BDF7E992CA3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13486">
                <a:off x="8253140" y="2035766"/>
                <a:ext cx="883621" cy="542186"/>
              </a:xfrm>
              <a:prstGeom prst="rect">
                <a:avLst/>
              </a:prstGeom>
            </p:spPr>
          </p:pic>
          <p:sp>
            <p:nvSpPr>
              <p:cNvPr id="65" name="Freeform 27">
                <a:extLst>
                  <a:ext uri="{FF2B5EF4-FFF2-40B4-BE49-F238E27FC236}">
                    <a16:creationId xmlns:a16="http://schemas.microsoft.com/office/drawing/2014/main" id="{DFCD0F0E-0F92-4D43-BEF5-3144A7EBE0D7}"/>
                  </a:ext>
                </a:extLst>
              </p:cNvPr>
              <p:cNvSpPr>
                <a:spLocks noEditPoints="1"/>
              </p:cNvSpPr>
              <p:nvPr/>
            </p:nvSpPr>
            <p:spPr bwMode="auto">
              <a:xfrm>
                <a:off x="3776016" y="2685045"/>
                <a:ext cx="273636" cy="329818"/>
              </a:xfrm>
              <a:custGeom>
                <a:avLst/>
                <a:gdLst>
                  <a:gd name="T0" fmla="*/ 63 w 105"/>
                  <a:gd name="T1" fmla="*/ 58 h 124"/>
                  <a:gd name="T2" fmla="*/ 63 w 105"/>
                  <a:gd name="T3" fmla="*/ 88 h 124"/>
                  <a:gd name="T4" fmla="*/ 55 w 105"/>
                  <a:gd name="T5" fmla="*/ 88 h 124"/>
                  <a:gd name="T6" fmla="*/ 52 w 105"/>
                  <a:gd name="T7" fmla="*/ 69 h 124"/>
                  <a:gd name="T8" fmla="*/ 49 w 105"/>
                  <a:gd name="T9" fmla="*/ 88 h 124"/>
                  <a:gd name="T10" fmla="*/ 41 w 105"/>
                  <a:gd name="T11" fmla="*/ 88 h 124"/>
                  <a:gd name="T12" fmla="*/ 41 w 105"/>
                  <a:gd name="T13" fmla="*/ 58 h 124"/>
                  <a:gd name="T14" fmla="*/ 36 w 105"/>
                  <a:gd name="T15" fmla="*/ 49 h 124"/>
                  <a:gd name="T16" fmla="*/ 36 w 105"/>
                  <a:gd name="T17" fmla="*/ 33 h 124"/>
                  <a:gd name="T18" fmla="*/ 46 w 105"/>
                  <a:gd name="T19" fmla="*/ 23 h 124"/>
                  <a:gd name="T20" fmla="*/ 58 w 105"/>
                  <a:gd name="T21" fmla="*/ 23 h 124"/>
                  <a:gd name="T22" fmla="*/ 68 w 105"/>
                  <a:gd name="T23" fmla="*/ 33 h 124"/>
                  <a:gd name="T24" fmla="*/ 68 w 105"/>
                  <a:gd name="T25" fmla="*/ 49 h 124"/>
                  <a:gd name="T26" fmla="*/ 63 w 105"/>
                  <a:gd name="T27" fmla="*/ 58 h 124"/>
                  <a:gd name="T28" fmla="*/ 69 w 105"/>
                  <a:gd name="T29" fmla="*/ 85 h 124"/>
                  <a:gd name="T30" fmla="*/ 64 w 105"/>
                  <a:gd name="T31" fmla="*/ 94 h 124"/>
                  <a:gd name="T32" fmla="*/ 83 w 105"/>
                  <a:gd name="T33" fmla="*/ 94 h 124"/>
                  <a:gd name="T34" fmla="*/ 80 w 105"/>
                  <a:gd name="T35" fmla="*/ 100 h 124"/>
                  <a:gd name="T36" fmla="*/ 105 w 105"/>
                  <a:gd name="T37" fmla="*/ 90 h 124"/>
                  <a:gd name="T38" fmla="*/ 88 w 105"/>
                  <a:gd name="T39" fmla="*/ 80 h 124"/>
                  <a:gd name="T40" fmla="*/ 86 w 105"/>
                  <a:gd name="T41" fmla="*/ 85 h 124"/>
                  <a:gd name="T42" fmla="*/ 69 w 105"/>
                  <a:gd name="T43" fmla="*/ 85 h 124"/>
                  <a:gd name="T44" fmla="*/ 34 w 105"/>
                  <a:gd name="T45" fmla="*/ 85 h 124"/>
                  <a:gd name="T46" fmla="*/ 18 w 105"/>
                  <a:gd name="T47" fmla="*/ 85 h 124"/>
                  <a:gd name="T48" fmla="*/ 16 w 105"/>
                  <a:gd name="T49" fmla="*/ 80 h 124"/>
                  <a:gd name="T50" fmla="*/ 0 w 105"/>
                  <a:gd name="T51" fmla="*/ 90 h 124"/>
                  <a:gd name="T52" fmla="*/ 24 w 105"/>
                  <a:gd name="T53" fmla="*/ 100 h 124"/>
                  <a:gd name="T54" fmla="*/ 22 w 105"/>
                  <a:gd name="T55" fmla="*/ 94 h 124"/>
                  <a:gd name="T56" fmla="*/ 39 w 105"/>
                  <a:gd name="T57" fmla="*/ 94 h 124"/>
                  <a:gd name="T58" fmla="*/ 34 w 105"/>
                  <a:gd name="T59" fmla="*/ 85 h 124"/>
                  <a:gd name="T60" fmla="*/ 45 w 105"/>
                  <a:gd name="T61" fmla="*/ 93 h 124"/>
                  <a:gd name="T62" fmla="*/ 59 w 105"/>
                  <a:gd name="T63" fmla="*/ 93 h 124"/>
                  <a:gd name="T64" fmla="*/ 61 w 105"/>
                  <a:gd name="T65" fmla="*/ 104 h 124"/>
                  <a:gd name="T66" fmla="*/ 75 w 105"/>
                  <a:gd name="T67" fmla="*/ 104 h 124"/>
                  <a:gd name="T68" fmla="*/ 52 w 105"/>
                  <a:gd name="T69" fmla="*/ 124 h 124"/>
                  <a:gd name="T70" fmla="*/ 29 w 105"/>
                  <a:gd name="T71" fmla="*/ 104 h 124"/>
                  <a:gd name="T72" fmla="*/ 43 w 105"/>
                  <a:gd name="T73" fmla="*/ 104 h 124"/>
                  <a:gd name="T74" fmla="*/ 45 w 105"/>
                  <a:gd name="T75" fmla="*/ 93 h 124"/>
                  <a:gd name="T76" fmla="*/ 52 w 105"/>
                  <a:gd name="T77" fmla="*/ 0 h 124"/>
                  <a:gd name="T78" fmla="*/ 63 w 105"/>
                  <a:gd name="T79" fmla="*/ 11 h 124"/>
                  <a:gd name="T80" fmla="*/ 52 w 105"/>
                  <a:gd name="T81" fmla="*/ 21 h 124"/>
                  <a:gd name="T82" fmla="*/ 42 w 105"/>
                  <a:gd name="T83" fmla="*/ 11 h 124"/>
                  <a:gd name="T84" fmla="*/ 52 w 105"/>
                  <a:gd name="T85" fmla="*/ 0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5" h="124">
                    <a:moveTo>
                      <a:pt x="63" y="58"/>
                    </a:moveTo>
                    <a:cubicBezTo>
                      <a:pt x="63" y="88"/>
                      <a:pt x="63" y="88"/>
                      <a:pt x="63" y="88"/>
                    </a:cubicBezTo>
                    <a:cubicBezTo>
                      <a:pt x="55" y="88"/>
                      <a:pt x="55" y="88"/>
                      <a:pt x="55" y="88"/>
                    </a:cubicBezTo>
                    <a:cubicBezTo>
                      <a:pt x="52" y="69"/>
                      <a:pt x="52" y="69"/>
                      <a:pt x="52" y="69"/>
                    </a:cubicBezTo>
                    <a:cubicBezTo>
                      <a:pt x="49" y="88"/>
                      <a:pt x="49" y="88"/>
                      <a:pt x="49" y="88"/>
                    </a:cubicBezTo>
                    <a:cubicBezTo>
                      <a:pt x="41" y="88"/>
                      <a:pt x="41" y="88"/>
                      <a:pt x="41" y="88"/>
                    </a:cubicBezTo>
                    <a:cubicBezTo>
                      <a:pt x="41" y="58"/>
                      <a:pt x="41" y="58"/>
                      <a:pt x="41" y="58"/>
                    </a:cubicBezTo>
                    <a:cubicBezTo>
                      <a:pt x="38" y="56"/>
                      <a:pt x="36" y="53"/>
                      <a:pt x="36" y="49"/>
                    </a:cubicBezTo>
                    <a:cubicBezTo>
                      <a:pt x="36" y="33"/>
                      <a:pt x="36" y="33"/>
                      <a:pt x="36" y="33"/>
                    </a:cubicBezTo>
                    <a:cubicBezTo>
                      <a:pt x="36" y="28"/>
                      <a:pt x="40" y="23"/>
                      <a:pt x="46" y="23"/>
                    </a:cubicBezTo>
                    <a:cubicBezTo>
                      <a:pt x="58" y="23"/>
                      <a:pt x="58" y="23"/>
                      <a:pt x="58" y="23"/>
                    </a:cubicBezTo>
                    <a:cubicBezTo>
                      <a:pt x="64" y="23"/>
                      <a:pt x="68" y="28"/>
                      <a:pt x="68" y="33"/>
                    </a:cubicBezTo>
                    <a:cubicBezTo>
                      <a:pt x="68" y="49"/>
                      <a:pt x="68" y="49"/>
                      <a:pt x="68" y="49"/>
                    </a:cubicBezTo>
                    <a:cubicBezTo>
                      <a:pt x="68" y="53"/>
                      <a:pt x="66" y="56"/>
                      <a:pt x="63" y="58"/>
                    </a:cubicBezTo>
                    <a:close/>
                    <a:moveTo>
                      <a:pt x="69" y="85"/>
                    </a:moveTo>
                    <a:cubicBezTo>
                      <a:pt x="64" y="94"/>
                      <a:pt x="64" y="94"/>
                      <a:pt x="64" y="94"/>
                    </a:cubicBezTo>
                    <a:cubicBezTo>
                      <a:pt x="83" y="94"/>
                      <a:pt x="83" y="94"/>
                      <a:pt x="83" y="94"/>
                    </a:cubicBezTo>
                    <a:cubicBezTo>
                      <a:pt x="80" y="100"/>
                      <a:pt x="80" y="100"/>
                      <a:pt x="80" y="100"/>
                    </a:cubicBezTo>
                    <a:cubicBezTo>
                      <a:pt x="105" y="90"/>
                      <a:pt x="105" y="90"/>
                      <a:pt x="105" y="90"/>
                    </a:cubicBezTo>
                    <a:cubicBezTo>
                      <a:pt x="88" y="80"/>
                      <a:pt x="88" y="80"/>
                      <a:pt x="88" y="80"/>
                    </a:cubicBezTo>
                    <a:cubicBezTo>
                      <a:pt x="86" y="85"/>
                      <a:pt x="86" y="85"/>
                      <a:pt x="86" y="85"/>
                    </a:cubicBezTo>
                    <a:cubicBezTo>
                      <a:pt x="69" y="85"/>
                      <a:pt x="69" y="85"/>
                      <a:pt x="69" y="85"/>
                    </a:cubicBezTo>
                    <a:close/>
                    <a:moveTo>
                      <a:pt x="34" y="85"/>
                    </a:moveTo>
                    <a:cubicBezTo>
                      <a:pt x="18" y="85"/>
                      <a:pt x="18" y="85"/>
                      <a:pt x="18" y="85"/>
                    </a:cubicBezTo>
                    <a:cubicBezTo>
                      <a:pt x="16" y="80"/>
                      <a:pt x="16" y="80"/>
                      <a:pt x="16" y="80"/>
                    </a:cubicBezTo>
                    <a:cubicBezTo>
                      <a:pt x="0" y="90"/>
                      <a:pt x="0" y="90"/>
                      <a:pt x="0" y="90"/>
                    </a:cubicBezTo>
                    <a:cubicBezTo>
                      <a:pt x="24" y="100"/>
                      <a:pt x="24" y="100"/>
                      <a:pt x="24" y="100"/>
                    </a:cubicBezTo>
                    <a:cubicBezTo>
                      <a:pt x="22" y="94"/>
                      <a:pt x="22" y="94"/>
                      <a:pt x="22" y="94"/>
                    </a:cubicBezTo>
                    <a:cubicBezTo>
                      <a:pt x="39" y="94"/>
                      <a:pt x="39" y="94"/>
                      <a:pt x="39" y="94"/>
                    </a:cubicBezTo>
                    <a:cubicBezTo>
                      <a:pt x="34" y="85"/>
                      <a:pt x="34" y="85"/>
                      <a:pt x="34" y="85"/>
                    </a:cubicBezTo>
                    <a:close/>
                    <a:moveTo>
                      <a:pt x="45" y="93"/>
                    </a:moveTo>
                    <a:cubicBezTo>
                      <a:pt x="59" y="93"/>
                      <a:pt x="59" y="93"/>
                      <a:pt x="59" y="93"/>
                    </a:cubicBezTo>
                    <a:cubicBezTo>
                      <a:pt x="61" y="104"/>
                      <a:pt x="61" y="104"/>
                      <a:pt x="61" y="104"/>
                    </a:cubicBezTo>
                    <a:cubicBezTo>
                      <a:pt x="75" y="104"/>
                      <a:pt x="75" y="104"/>
                      <a:pt x="75" y="104"/>
                    </a:cubicBezTo>
                    <a:cubicBezTo>
                      <a:pt x="52" y="124"/>
                      <a:pt x="52" y="124"/>
                      <a:pt x="52" y="124"/>
                    </a:cubicBezTo>
                    <a:cubicBezTo>
                      <a:pt x="29" y="104"/>
                      <a:pt x="29" y="104"/>
                      <a:pt x="29" y="104"/>
                    </a:cubicBezTo>
                    <a:cubicBezTo>
                      <a:pt x="43" y="104"/>
                      <a:pt x="43" y="104"/>
                      <a:pt x="43" y="104"/>
                    </a:cubicBezTo>
                    <a:cubicBezTo>
                      <a:pt x="45" y="93"/>
                      <a:pt x="45" y="93"/>
                      <a:pt x="45" y="93"/>
                    </a:cubicBezTo>
                    <a:close/>
                    <a:moveTo>
                      <a:pt x="52" y="0"/>
                    </a:moveTo>
                    <a:cubicBezTo>
                      <a:pt x="58" y="0"/>
                      <a:pt x="63" y="5"/>
                      <a:pt x="63" y="11"/>
                    </a:cubicBezTo>
                    <a:cubicBezTo>
                      <a:pt x="63" y="16"/>
                      <a:pt x="58" y="21"/>
                      <a:pt x="52" y="21"/>
                    </a:cubicBezTo>
                    <a:cubicBezTo>
                      <a:pt x="46" y="21"/>
                      <a:pt x="42" y="16"/>
                      <a:pt x="42" y="11"/>
                    </a:cubicBezTo>
                    <a:cubicBezTo>
                      <a:pt x="42" y="5"/>
                      <a:pt x="46" y="0"/>
                      <a:pt x="52" y="0"/>
                    </a:cubicBezTo>
                    <a:close/>
                  </a:path>
                </a:pathLst>
              </a:custGeom>
              <a:solidFill>
                <a:schemeClr val="tx1"/>
              </a:solidFill>
              <a:ln>
                <a:noFill/>
              </a:ln>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defRPr/>
                </a:pPr>
                <a:endParaRPr lang="zh-CN" altLang="en-US" sz="2400">
                  <a:solidFill>
                    <a:prstClr val="white"/>
                  </a:solidFill>
                  <a:latin typeface="微软雅黑" panose="020B0503020204020204" pitchFamily="34" charset="-122"/>
                  <a:ea typeface="微软雅黑" panose="020B0503020204020204" pitchFamily="34" charset="-122"/>
                </a:endParaRPr>
              </a:p>
            </p:txBody>
          </p:sp>
          <p:sp>
            <p:nvSpPr>
              <p:cNvPr id="67" name="矩形 66">
                <a:extLst>
                  <a:ext uri="{FF2B5EF4-FFF2-40B4-BE49-F238E27FC236}">
                    <a16:creationId xmlns:a16="http://schemas.microsoft.com/office/drawing/2014/main" id="{96AD6B61-9A81-4689-831D-30BAE181A254}"/>
                  </a:ext>
                </a:extLst>
              </p:cNvPr>
              <p:cNvSpPr/>
              <p:nvPr/>
            </p:nvSpPr>
            <p:spPr>
              <a:xfrm>
                <a:off x="5994103" y="1537160"/>
                <a:ext cx="292388" cy="161583"/>
              </a:xfrm>
              <a:prstGeom prst="rect">
                <a:avLst/>
              </a:prstGeom>
            </p:spPr>
            <p:txBody>
              <a:bodyPr wrap="none">
                <a:spAutoFit/>
              </a:bodyPr>
              <a:lstStyle/>
              <a:p>
                <a:pPr algn="ctr" defTabSz="914377">
                  <a:defRPr/>
                </a:pPr>
                <a:r>
                  <a:rPr lang="zh-CN" altLang="en-US" sz="800" dirty="0">
                    <a:solidFill>
                      <a:prstClr val="white"/>
                    </a:solidFill>
                    <a:latin typeface="微软雅黑" panose="020B0503020204020204" pitchFamily="34" charset="-122"/>
                    <a:ea typeface="微软雅黑" panose="020B0503020204020204" pitchFamily="34" charset="-122"/>
                  </a:rPr>
                  <a:t>灵犀</a:t>
                </a:r>
              </a:p>
            </p:txBody>
          </p:sp>
          <p:pic>
            <p:nvPicPr>
              <p:cNvPr id="68" name="图片 67">
                <a:extLst>
                  <a:ext uri="{FF2B5EF4-FFF2-40B4-BE49-F238E27FC236}">
                    <a16:creationId xmlns:a16="http://schemas.microsoft.com/office/drawing/2014/main" id="{06BBA986-17DD-48CB-BE0F-C5C293FFEF15}"/>
                  </a:ext>
                </a:extLst>
              </p:cNvPr>
              <p:cNvPicPr>
                <a:picLocks noChangeAspect="1"/>
              </p:cNvPicPr>
              <p:nvPr/>
            </p:nvPicPr>
            <p:blipFill>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6327561" y="922416"/>
                <a:ext cx="920311" cy="782607"/>
              </a:xfrm>
              <a:prstGeom prst="rect">
                <a:avLst/>
              </a:prstGeom>
            </p:spPr>
          </p:pic>
          <p:sp>
            <p:nvSpPr>
              <p:cNvPr id="69" name="矩形 68">
                <a:extLst>
                  <a:ext uri="{FF2B5EF4-FFF2-40B4-BE49-F238E27FC236}">
                    <a16:creationId xmlns:a16="http://schemas.microsoft.com/office/drawing/2014/main" id="{96AD6B61-9A81-4689-831D-30BAE181A254}"/>
                  </a:ext>
                </a:extLst>
              </p:cNvPr>
              <p:cNvSpPr/>
              <p:nvPr/>
            </p:nvSpPr>
            <p:spPr>
              <a:xfrm>
                <a:off x="6413287" y="1612690"/>
                <a:ext cx="600164" cy="161583"/>
              </a:xfrm>
              <a:prstGeom prst="rect">
                <a:avLst/>
              </a:prstGeom>
            </p:spPr>
            <p:txBody>
              <a:bodyPr wrap="none">
                <a:spAutoFit/>
              </a:bodyPr>
              <a:lstStyle/>
              <a:p>
                <a:pPr algn="ctr" defTabSz="914377">
                  <a:defRPr/>
                </a:pPr>
                <a:r>
                  <a:rPr lang="zh-CN" altLang="en-US" sz="800" dirty="0">
                    <a:solidFill>
                      <a:prstClr val="white"/>
                    </a:solidFill>
                    <a:latin typeface="微软雅黑" panose="020B0503020204020204" pitchFamily="34" charset="-122"/>
                    <a:ea typeface="微软雅黑" panose="020B0503020204020204" pitchFamily="34" charset="-122"/>
                  </a:rPr>
                  <a:t>人脸通行闸机</a:t>
                </a:r>
              </a:p>
            </p:txBody>
          </p:sp>
          <p:pic>
            <p:nvPicPr>
              <p:cNvPr id="5" name="图片 4"/>
              <p:cNvPicPr>
                <a:picLocks noChangeAspect="1"/>
              </p:cNvPicPr>
              <p:nvPr/>
            </p:nvPicPr>
            <p:blipFill rotWithShape="1">
              <a:blip r:embed="rId11" cstate="print">
                <a:extLst>
                  <a:ext uri="{28A0092B-C50C-407E-A947-70E740481C1C}">
                    <a14:useLocalDpi xmlns:a14="http://schemas.microsoft.com/office/drawing/2010/main" val="0"/>
                  </a:ext>
                </a:extLst>
              </a:blip>
              <a:srcRect/>
              <a:stretch/>
            </p:blipFill>
            <p:spPr>
              <a:xfrm>
                <a:off x="7738997" y="3309905"/>
                <a:ext cx="270937" cy="487687"/>
              </a:xfrm>
              <a:prstGeom prst="rect">
                <a:avLst/>
              </a:prstGeom>
            </p:spPr>
          </p:pic>
          <p:sp>
            <p:nvSpPr>
              <p:cNvPr id="74" name="矩形 73">
                <a:extLst>
                  <a:ext uri="{FF2B5EF4-FFF2-40B4-BE49-F238E27FC236}">
                    <a16:creationId xmlns:a16="http://schemas.microsoft.com/office/drawing/2014/main" id="{96AD6B61-9A81-4689-831D-30BAE181A254}"/>
                  </a:ext>
                </a:extLst>
              </p:cNvPr>
              <p:cNvSpPr/>
              <p:nvPr/>
            </p:nvSpPr>
            <p:spPr>
              <a:xfrm>
                <a:off x="6159246" y="4437537"/>
                <a:ext cx="677108" cy="161583"/>
              </a:xfrm>
              <a:prstGeom prst="rect">
                <a:avLst/>
              </a:prstGeom>
            </p:spPr>
            <p:txBody>
              <a:bodyPr wrap="none">
                <a:spAutoFit/>
              </a:bodyPr>
              <a:lstStyle/>
              <a:p>
                <a:pPr algn="ctr" defTabSz="914377">
                  <a:defRPr/>
                </a:pPr>
                <a:r>
                  <a:rPr lang="zh-CN" altLang="en-US" sz="800" dirty="0">
                    <a:solidFill>
                      <a:prstClr val="white"/>
                    </a:solidFill>
                    <a:latin typeface="微软雅黑" panose="020B0503020204020204" pitchFamily="34" charset="-122"/>
                    <a:ea typeface="微软雅黑" panose="020B0503020204020204" pitchFamily="34" charset="-122"/>
                  </a:rPr>
                  <a:t>人脸识别摄像机</a:t>
                </a:r>
              </a:p>
            </p:txBody>
          </p:sp>
          <p:pic>
            <p:nvPicPr>
              <p:cNvPr id="75" name="图片 74">
                <a:extLst>
                  <a:ext uri="{FF2B5EF4-FFF2-40B4-BE49-F238E27FC236}">
                    <a16:creationId xmlns:a16="http://schemas.microsoft.com/office/drawing/2014/main" id="{7AF61F3D-AAE4-46AE-844E-BDF7E992CA3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9813486">
                <a:off x="6110020" y="3921671"/>
                <a:ext cx="883621" cy="542186"/>
              </a:xfrm>
              <a:prstGeom prst="rect">
                <a:avLst/>
              </a:prstGeom>
            </p:spPr>
          </p:pic>
          <p:sp>
            <p:nvSpPr>
              <p:cNvPr id="76" name="矩形 75">
                <a:extLst>
                  <a:ext uri="{FF2B5EF4-FFF2-40B4-BE49-F238E27FC236}">
                    <a16:creationId xmlns:a16="http://schemas.microsoft.com/office/drawing/2014/main" id="{96AD6B61-9A81-4689-831D-30BAE181A254}"/>
                  </a:ext>
                </a:extLst>
              </p:cNvPr>
              <p:cNvSpPr/>
              <p:nvPr/>
            </p:nvSpPr>
            <p:spPr>
              <a:xfrm>
                <a:off x="6942205" y="4551370"/>
                <a:ext cx="446276" cy="161583"/>
              </a:xfrm>
              <a:prstGeom prst="rect">
                <a:avLst/>
              </a:prstGeom>
            </p:spPr>
            <p:txBody>
              <a:bodyPr wrap="none">
                <a:spAutoFit/>
              </a:bodyPr>
              <a:lstStyle/>
              <a:p>
                <a:pPr algn="ctr" defTabSz="914377">
                  <a:defRPr/>
                </a:pPr>
                <a:r>
                  <a:rPr lang="zh-CN" altLang="en-US" sz="800" dirty="0">
                    <a:solidFill>
                      <a:prstClr val="white"/>
                    </a:solidFill>
                    <a:latin typeface="微软雅黑" panose="020B0503020204020204" pitchFamily="34" charset="-122"/>
                    <a:ea typeface="微软雅黑" panose="020B0503020204020204" pitchFamily="34" charset="-122"/>
                  </a:rPr>
                  <a:t>课堂点名</a:t>
                </a:r>
              </a:p>
            </p:txBody>
          </p:sp>
          <p:sp>
            <p:nvSpPr>
              <p:cNvPr id="4" name="矩形 3"/>
              <p:cNvSpPr/>
              <p:nvPr/>
            </p:nvSpPr>
            <p:spPr>
              <a:xfrm>
                <a:off x="3532895" y="979644"/>
                <a:ext cx="5500556" cy="3793654"/>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10">
                  <a:defRPr/>
                </a:pPr>
                <a:endParaRPr lang="zh-CN" altLang="en-US" sz="2400">
                  <a:solidFill>
                    <a:prstClr val="white"/>
                  </a:solidFill>
                  <a:latin typeface="Calibri" panose="020F0502020204030204"/>
                  <a:ea typeface="等线" panose="02010600030101010101" pitchFamily="2" charset="-122"/>
                </a:endParaRPr>
              </a:p>
            </p:txBody>
          </p:sp>
          <p:sp>
            <p:nvSpPr>
              <p:cNvPr id="77" name="矩形 76">
                <a:extLst>
                  <a:ext uri="{FF2B5EF4-FFF2-40B4-BE49-F238E27FC236}">
                    <a16:creationId xmlns:a16="http://schemas.microsoft.com/office/drawing/2014/main" id="{C5FE9FC3-6AC9-4F1C-9F3F-27B877522676}"/>
                  </a:ext>
                </a:extLst>
              </p:cNvPr>
              <p:cNvSpPr/>
              <p:nvPr/>
            </p:nvSpPr>
            <p:spPr>
              <a:xfrm>
                <a:off x="4621422" y="2920638"/>
                <a:ext cx="519614" cy="161583"/>
              </a:xfrm>
              <a:prstGeom prst="rect">
                <a:avLst/>
              </a:prstGeom>
            </p:spPr>
            <p:txBody>
              <a:bodyPr wrap="none">
                <a:spAutoFit/>
              </a:bodyPr>
              <a:lstStyle/>
              <a:p>
                <a:pPr defTabSz="914377">
                  <a:defRPr/>
                </a:pPr>
                <a:r>
                  <a:rPr lang="en-US" altLang="zh-CN" sz="800" dirty="0">
                    <a:solidFill>
                      <a:prstClr val="white"/>
                    </a:solidFill>
                    <a:latin typeface="微软雅黑" panose="020B0503020204020204" pitchFamily="34" charset="-122"/>
                    <a:ea typeface="微软雅黑" panose="020B0503020204020204" pitchFamily="34" charset="-122"/>
                  </a:rPr>
                  <a:t>USB</a:t>
                </a:r>
                <a:r>
                  <a:rPr lang="zh-CN" altLang="en-US" sz="800" dirty="0">
                    <a:solidFill>
                      <a:prstClr val="white"/>
                    </a:solidFill>
                    <a:latin typeface="微软雅黑" panose="020B0503020204020204" pitchFamily="34" charset="-122"/>
                    <a:ea typeface="微软雅黑" panose="020B0503020204020204" pitchFamily="34" charset="-122"/>
                  </a:rPr>
                  <a:t>摄像机</a:t>
                </a:r>
              </a:p>
            </p:txBody>
          </p:sp>
        </p:grpSp>
        <p:pic>
          <p:nvPicPr>
            <p:cNvPr id="78" name="图片 77"/>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8893218" y="5512675"/>
              <a:ext cx="639479" cy="526801"/>
            </a:xfrm>
            <a:prstGeom prst="rect">
              <a:avLst/>
            </a:prstGeom>
          </p:spPr>
        </p:pic>
        <p:pic>
          <p:nvPicPr>
            <p:cNvPr id="79" name="Picture 2" descr="https://prod.dahuatech.com/jsUploadNoSql/system/upload/app/get.shtml?file=%2Fapp%2Ffiles%2F2019%2F09%2F26%2F92190856609274057.png"/>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34910" t="15032" r="31613" b="14830"/>
            <a:stretch/>
          </p:blipFill>
          <p:spPr bwMode="auto">
            <a:xfrm>
              <a:off x="7648207" y="1510256"/>
              <a:ext cx="500166" cy="69790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2982589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95" name="矩形 94">
            <a:extLst>
              <a:ext uri="{FF2B5EF4-FFF2-40B4-BE49-F238E27FC236}">
                <a16:creationId xmlns:a16="http://schemas.microsoft.com/office/drawing/2014/main" id="{5C30B024-E088-4625-AA54-16CE72198862}"/>
              </a:ext>
            </a:extLst>
          </p:cNvPr>
          <p:cNvSpPr/>
          <p:nvPr/>
        </p:nvSpPr>
        <p:spPr>
          <a:xfrm>
            <a:off x="397803" y="357104"/>
            <a:ext cx="8776677" cy="502766"/>
          </a:xfrm>
          <a:prstGeom prst="rect">
            <a:avLst/>
          </a:prstGeom>
        </p:spPr>
        <p:txBody>
          <a:bodyPr wrap="square">
            <a:spAutoFit/>
          </a:bodyPr>
          <a:lstStyle/>
          <a:p>
            <a:pPr defTabSz="1219110">
              <a:defRPr/>
            </a:pPr>
            <a:r>
              <a:rPr lang="zh-CN" altLang="en-US" sz="2667" b="1" dirty="0">
                <a:solidFill>
                  <a:prstClr val="white"/>
                </a:solidFill>
                <a:latin typeface="微软雅黑" panose="020B0503020204020204" pitchFamily="34" charset="-122"/>
                <a:ea typeface="微软雅黑" panose="020B0503020204020204" pitchFamily="34" charset="-122"/>
              </a:rPr>
              <a:t>“校园大数据”建设目标</a:t>
            </a:r>
          </a:p>
        </p:txBody>
      </p:sp>
      <p:sp>
        <p:nvSpPr>
          <p:cNvPr id="96" name="矩形 85"/>
          <p:cNvSpPr>
            <a:spLocks noChangeArrowheads="1"/>
          </p:cNvSpPr>
          <p:nvPr/>
        </p:nvSpPr>
        <p:spPr bwMode="auto">
          <a:xfrm>
            <a:off x="7681039" y="1566699"/>
            <a:ext cx="3057525" cy="1338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微软雅黑" panose="020B0503020204020204" pitchFamily="34"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微软雅黑" panose="020B0503020204020204" pitchFamily="34"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微软雅黑" panose="020B0503020204020204" pitchFamily="34"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9pPr>
          </a:lstStyle>
          <a:p>
            <a:pPr defTabSz="1219110">
              <a:lnSpc>
                <a:spcPct val="150000"/>
              </a:lnSpc>
              <a:spcBef>
                <a:spcPct val="0"/>
              </a:spcBef>
              <a:buNone/>
              <a:defRPr/>
            </a:pPr>
            <a:r>
              <a:rPr lang="zh-CN" altLang="en-US" sz="1800" b="1" dirty="0">
                <a:solidFill>
                  <a:prstClr val="white"/>
                </a:solidFill>
                <a:latin typeface="微软雅黑" panose="020B0503020204020204" pitchFamily="34" charset="-122"/>
                <a:sym typeface="宋体" panose="02010600030101010101" pitchFamily="2" charset="-122"/>
              </a:rPr>
              <a:t>服务教育教学</a:t>
            </a:r>
            <a:endParaRPr lang="en-US" altLang="zh-CN" sz="1800" b="1" dirty="0">
              <a:solidFill>
                <a:prstClr val="white"/>
              </a:solidFill>
              <a:latin typeface="微软雅黑" panose="020B0503020204020204" pitchFamily="34" charset="-122"/>
              <a:sym typeface="宋体" panose="02010600030101010101" pitchFamily="2" charset="-122"/>
            </a:endParaRPr>
          </a:p>
          <a:p>
            <a:pPr defTabSz="1219110">
              <a:lnSpc>
                <a:spcPct val="150000"/>
              </a:lnSpc>
              <a:spcBef>
                <a:spcPct val="0"/>
              </a:spcBef>
              <a:buNone/>
              <a:defRPr/>
            </a:pPr>
            <a:r>
              <a:rPr lang="zh-CN" altLang="en-US" sz="1200" dirty="0">
                <a:solidFill>
                  <a:prstClr val="white"/>
                </a:solidFill>
                <a:latin typeface="微软雅黑" panose="020B0503020204020204" pitchFamily="34" charset="-122"/>
                <a:sym typeface="宋体" panose="02010600030101010101" pitchFamily="2" charset="-122"/>
              </a:rPr>
              <a:t>建设运营管理平台，服务教育教学，提供数据库资源应用于教学人脸点名、教室学生行为分析、教学督导等应用支撑。</a:t>
            </a:r>
          </a:p>
        </p:txBody>
      </p:sp>
      <p:sp>
        <p:nvSpPr>
          <p:cNvPr id="97" name="矩形 86"/>
          <p:cNvSpPr>
            <a:spLocks noChangeArrowheads="1"/>
          </p:cNvSpPr>
          <p:nvPr/>
        </p:nvSpPr>
        <p:spPr bwMode="auto">
          <a:xfrm>
            <a:off x="7731840" y="3751098"/>
            <a:ext cx="2874963" cy="1338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微软雅黑" panose="020B0503020204020204" pitchFamily="34"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微软雅黑" panose="020B0503020204020204" pitchFamily="34"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微软雅黑" panose="020B0503020204020204" pitchFamily="34"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9pPr>
          </a:lstStyle>
          <a:p>
            <a:pPr defTabSz="1219110">
              <a:lnSpc>
                <a:spcPct val="150000"/>
              </a:lnSpc>
              <a:spcBef>
                <a:spcPct val="0"/>
              </a:spcBef>
              <a:buNone/>
              <a:defRPr/>
            </a:pPr>
            <a:r>
              <a:rPr lang="zh-CN" altLang="en-US" sz="1800" b="1" dirty="0">
                <a:solidFill>
                  <a:prstClr val="white"/>
                </a:solidFill>
                <a:latin typeface="微软雅黑" panose="020B0503020204020204" pitchFamily="34" charset="-122"/>
                <a:sym typeface="宋体" panose="02010600030101010101" pitchFamily="2" charset="-122"/>
              </a:rPr>
              <a:t>输出决策依据</a:t>
            </a:r>
          </a:p>
          <a:p>
            <a:pPr defTabSz="1219110">
              <a:lnSpc>
                <a:spcPct val="150000"/>
              </a:lnSpc>
              <a:spcBef>
                <a:spcPct val="0"/>
              </a:spcBef>
              <a:buNone/>
              <a:defRPr/>
            </a:pPr>
            <a:r>
              <a:rPr lang="zh-CN" altLang="en-US" sz="1200" dirty="0">
                <a:solidFill>
                  <a:prstClr val="white"/>
                </a:solidFill>
                <a:latin typeface="微软雅黑" panose="020B0503020204020204" pitchFamily="34" charset="-122"/>
                <a:sym typeface="宋体" panose="02010600030101010101" pitchFamily="2" charset="-122"/>
              </a:rPr>
              <a:t>通过两平台的建设获取师生校内活动相关数据，进行数据挖掘分析，提供校园决策依据。</a:t>
            </a:r>
          </a:p>
        </p:txBody>
      </p:sp>
      <p:sp>
        <p:nvSpPr>
          <p:cNvPr id="98" name="矩形 88"/>
          <p:cNvSpPr>
            <a:spLocks noChangeArrowheads="1"/>
          </p:cNvSpPr>
          <p:nvPr/>
        </p:nvSpPr>
        <p:spPr bwMode="auto">
          <a:xfrm>
            <a:off x="1545352" y="3478048"/>
            <a:ext cx="2840037" cy="1338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微软雅黑" panose="020B0503020204020204" pitchFamily="34"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微软雅黑" panose="020B0503020204020204" pitchFamily="34"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微软雅黑" panose="020B0503020204020204" pitchFamily="34"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9pPr>
          </a:lstStyle>
          <a:p>
            <a:pPr defTabSz="1219110">
              <a:lnSpc>
                <a:spcPct val="150000"/>
              </a:lnSpc>
              <a:spcBef>
                <a:spcPct val="0"/>
              </a:spcBef>
              <a:buNone/>
              <a:defRPr/>
            </a:pPr>
            <a:r>
              <a:rPr lang="zh-CN" altLang="en-US" sz="1800" b="1" dirty="0">
                <a:solidFill>
                  <a:prstClr val="white"/>
                </a:solidFill>
                <a:latin typeface="微软雅黑" panose="020B0503020204020204" pitchFamily="34" charset="-122"/>
                <a:sym typeface="宋体" panose="02010600030101010101" pitchFamily="2" charset="-122"/>
              </a:rPr>
              <a:t>提供便捷服务</a:t>
            </a:r>
          </a:p>
          <a:p>
            <a:pPr defTabSz="1219110">
              <a:lnSpc>
                <a:spcPct val="150000"/>
              </a:lnSpc>
              <a:spcBef>
                <a:spcPct val="0"/>
              </a:spcBef>
              <a:buNone/>
              <a:defRPr/>
            </a:pPr>
            <a:r>
              <a:rPr lang="zh-CN" altLang="en-US" sz="1200" dirty="0">
                <a:solidFill>
                  <a:prstClr val="white"/>
                </a:solidFill>
                <a:latin typeface="微软雅黑" panose="020B0503020204020204" pitchFamily="34" charset="-122"/>
                <a:sym typeface="宋体" panose="02010600030101010101" pitchFamily="2" charset="-122"/>
              </a:rPr>
              <a:t>通过运营管理平台辅助后勤部门，基于数据资源池形成宿舍归寝考勤、访客管理。</a:t>
            </a:r>
          </a:p>
        </p:txBody>
      </p:sp>
      <p:sp>
        <p:nvSpPr>
          <p:cNvPr id="99" name="矩形 84"/>
          <p:cNvSpPr>
            <a:spLocks noChangeArrowheads="1"/>
          </p:cNvSpPr>
          <p:nvPr/>
        </p:nvSpPr>
        <p:spPr bwMode="auto">
          <a:xfrm>
            <a:off x="1618378" y="1604797"/>
            <a:ext cx="2727325" cy="1338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spcBef>
                <a:spcPct val="20000"/>
              </a:spcBef>
              <a:buFont typeface="Arial" panose="020B0604020202020204" pitchFamily="34" charset="0"/>
              <a:buChar char="•"/>
              <a:defRPr sz="3200">
                <a:solidFill>
                  <a:schemeClr val="tx1"/>
                </a:solidFill>
                <a:latin typeface="Calibri" panose="020F0502020204030204" pitchFamily="34" charset="0"/>
                <a:ea typeface="微软雅黑" panose="020B0503020204020204" pitchFamily="34" charset="-122"/>
              </a:defRPr>
            </a:lvl1pPr>
            <a:lvl2pPr marL="742950" indent="-285750" defTabSz="685800">
              <a:spcBef>
                <a:spcPct val="20000"/>
              </a:spcBef>
              <a:buFont typeface="Arial" panose="020B0604020202020204" pitchFamily="34" charset="0"/>
              <a:buChar char="–"/>
              <a:defRPr sz="2800">
                <a:solidFill>
                  <a:schemeClr val="tx1"/>
                </a:solidFill>
                <a:latin typeface="Calibri" panose="020F0502020204030204" pitchFamily="34" charset="0"/>
                <a:ea typeface="微软雅黑" panose="020B0503020204020204" pitchFamily="34" charset="-122"/>
              </a:defRPr>
            </a:lvl2pPr>
            <a:lvl3pPr marL="1143000" indent="-228600" defTabSz="685800">
              <a:spcBef>
                <a:spcPct val="20000"/>
              </a:spcBef>
              <a:buFont typeface="Arial" panose="020B0604020202020204" pitchFamily="34" charset="0"/>
              <a:buChar char="•"/>
              <a:defRPr sz="2400">
                <a:solidFill>
                  <a:schemeClr val="tx1"/>
                </a:solidFill>
                <a:latin typeface="Calibri" panose="020F0502020204030204" pitchFamily="34" charset="0"/>
                <a:ea typeface="微软雅黑" panose="020B0503020204020204" pitchFamily="34" charset="-122"/>
              </a:defRPr>
            </a:lvl3pPr>
            <a:lvl4pPr marL="1600200" indent="-228600" defTabSz="685800">
              <a:spcBef>
                <a:spcPct val="20000"/>
              </a:spcBef>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4pPr>
            <a:lvl5pPr marL="2057400" indent="-228600" defTabSz="685800">
              <a:spcBef>
                <a:spcPct val="20000"/>
              </a:spcBef>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5pPr>
            <a:lvl6pPr marL="25146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6pPr>
            <a:lvl7pPr marL="29718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7pPr>
            <a:lvl8pPr marL="34290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8pPr>
            <a:lvl9pPr marL="38862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微软雅黑" panose="020B0503020204020204" pitchFamily="34" charset="-122"/>
              </a:defRPr>
            </a:lvl9pPr>
          </a:lstStyle>
          <a:p>
            <a:pPr defTabSz="914377">
              <a:lnSpc>
                <a:spcPct val="150000"/>
              </a:lnSpc>
              <a:spcBef>
                <a:spcPct val="0"/>
              </a:spcBef>
              <a:buNone/>
              <a:defRPr/>
            </a:pPr>
            <a:r>
              <a:rPr lang="zh-CN" altLang="en-US" sz="1800" b="1" dirty="0">
                <a:solidFill>
                  <a:prstClr val="white"/>
                </a:solidFill>
                <a:latin typeface="微软雅黑" panose="020B0503020204020204" pitchFamily="34" charset="-122"/>
                <a:sym typeface="宋体" panose="02010600030101010101" pitchFamily="2" charset="-122"/>
              </a:rPr>
              <a:t>保障学生安全</a:t>
            </a:r>
            <a:endParaRPr lang="en-US" altLang="zh-CN" sz="1800" b="1" dirty="0">
              <a:solidFill>
                <a:prstClr val="white"/>
              </a:solidFill>
              <a:latin typeface="微软雅黑" panose="020B0503020204020204" pitchFamily="34" charset="-122"/>
              <a:sym typeface="宋体" panose="02010600030101010101" pitchFamily="2" charset="-122"/>
            </a:endParaRPr>
          </a:p>
          <a:p>
            <a:pPr defTabSz="914377">
              <a:lnSpc>
                <a:spcPct val="150000"/>
              </a:lnSpc>
              <a:spcBef>
                <a:spcPct val="0"/>
              </a:spcBef>
              <a:buNone/>
              <a:defRPr/>
            </a:pPr>
            <a:r>
              <a:rPr lang="zh-CN" altLang="en-US" sz="1200" dirty="0">
                <a:solidFill>
                  <a:prstClr val="white"/>
                </a:solidFill>
                <a:latin typeface="微软雅黑" panose="020B0503020204020204" pitchFamily="34" charset="-122"/>
                <a:sym typeface="宋体" panose="02010600030101010101" pitchFamily="2" charset="-122"/>
              </a:rPr>
              <a:t>建设校园安全保卫平台，基于一中心核心数据资源池保障校内人、车管理安全有序</a:t>
            </a:r>
          </a:p>
        </p:txBody>
      </p:sp>
      <p:sp>
        <p:nvSpPr>
          <p:cNvPr id="100" name="Freeform 5">
            <a:extLst>
              <a:ext uri="{FF2B5EF4-FFF2-40B4-BE49-F238E27FC236}">
                <a16:creationId xmlns:a16="http://schemas.microsoft.com/office/drawing/2014/main" id="{1C51D5BE-50C2-1F4F-910E-BB72FC1FB9A2}"/>
              </a:ext>
            </a:extLst>
          </p:cNvPr>
          <p:cNvSpPr/>
          <p:nvPr/>
        </p:nvSpPr>
        <p:spPr bwMode="auto">
          <a:xfrm>
            <a:off x="6010989" y="1761962"/>
            <a:ext cx="1614488" cy="1614487"/>
          </a:xfrm>
          <a:custGeom>
            <a:avLst/>
            <a:gdLst>
              <a:gd name="T0" fmla="*/ 0 w 86"/>
              <a:gd name="T1" fmla="*/ 86 h 86"/>
              <a:gd name="T2" fmla="*/ 0 w 86"/>
              <a:gd name="T3" fmla="*/ 22 h 86"/>
              <a:gd name="T4" fmla="*/ 23 w 86"/>
              <a:gd name="T5" fmla="*/ 0 h 86"/>
              <a:gd name="T6" fmla="*/ 86 w 86"/>
              <a:gd name="T7" fmla="*/ 0 h 86"/>
              <a:gd name="T8" fmla="*/ 86 w 86"/>
              <a:gd name="T9" fmla="*/ 63 h 86"/>
              <a:gd name="T10" fmla="*/ 64 w 86"/>
              <a:gd name="T11" fmla="*/ 86 h 86"/>
              <a:gd name="T12" fmla="*/ 0 w 86"/>
              <a:gd name="T13" fmla="*/ 86 h 86"/>
            </a:gdLst>
            <a:ahLst/>
            <a:cxnLst>
              <a:cxn ang="0">
                <a:pos x="T0" y="T1"/>
              </a:cxn>
              <a:cxn ang="0">
                <a:pos x="T2" y="T3"/>
              </a:cxn>
              <a:cxn ang="0">
                <a:pos x="T4" y="T5"/>
              </a:cxn>
              <a:cxn ang="0">
                <a:pos x="T6" y="T7"/>
              </a:cxn>
              <a:cxn ang="0">
                <a:pos x="T8" y="T9"/>
              </a:cxn>
              <a:cxn ang="0">
                <a:pos x="T10" y="T11"/>
              </a:cxn>
              <a:cxn ang="0">
                <a:pos x="T12" y="T13"/>
              </a:cxn>
            </a:cxnLst>
            <a:rect l="0" t="0" r="r" b="b"/>
            <a:pathLst>
              <a:path w="86" h="86">
                <a:moveTo>
                  <a:pt x="0" y="86"/>
                </a:moveTo>
                <a:cubicBezTo>
                  <a:pt x="0" y="22"/>
                  <a:pt x="0" y="22"/>
                  <a:pt x="0" y="22"/>
                </a:cubicBezTo>
                <a:cubicBezTo>
                  <a:pt x="0" y="10"/>
                  <a:pt x="10" y="0"/>
                  <a:pt x="23" y="0"/>
                </a:cubicBezTo>
                <a:cubicBezTo>
                  <a:pt x="86" y="0"/>
                  <a:pt x="86" y="0"/>
                  <a:pt x="86" y="0"/>
                </a:cubicBezTo>
                <a:cubicBezTo>
                  <a:pt x="86" y="63"/>
                  <a:pt x="86" y="63"/>
                  <a:pt x="86" y="63"/>
                </a:cubicBezTo>
                <a:cubicBezTo>
                  <a:pt x="86" y="76"/>
                  <a:pt x="76" y="86"/>
                  <a:pt x="64" y="86"/>
                </a:cubicBezTo>
                <a:lnTo>
                  <a:pt x="0" y="86"/>
                </a:lnTo>
                <a:close/>
              </a:path>
            </a:pathLst>
          </a:custGeom>
          <a:solidFill>
            <a:srgbClr val="1570C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02" name="Freeform 6">
            <a:extLst>
              <a:ext uri="{FF2B5EF4-FFF2-40B4-BE49-F238E27FC236}">
                <a16:creationId xmlns:a16="http://schemas.microsoft.com/office/drawing/2014/main" id="{F344A3DF-21DE-E240-847B-E7502D0E7DBA}"/>
              </a:ext>
            </a:extLst>
          </p:cNvPr>
          <p:cNvSpPr/>
          <p:nvPr/>
        </p:nvSpPr>
        <p:spPr bwMode="auto">
          <a:xfrm>
            <a:off x="4304427" y="1761962"/>
            <a:ext cx="1636712" cy="1614487"/>
          </a:xfrm>
          <a:custGeom>
            <a:avLst/>
            <a:gdLst>
              <a:gd name="T0" fmla="*/ 87 w 87"/>
              <a:gd name="T1" fmla="*/ 86 h 86"/>
              <a:gd name="T2" fmla="*/ 23 w 87"/>
              <a:gd name="T3" fmla="*/ 86 h 86"/>
              <a:gd name="T4" fmla="*/ 0 w 87"/>
              <a:gd name="T5" fmla="*/ 63 h 86"/>
              <a:gd name="T6" fmla="*/ 0 w 87"/>
              <a:gd name="T7" fmla="*/ 0 h 86"/>
              <a:gd name="T8" fmla="*/ 64 w 87"/>
              <a:gd name="T9" fmla="*/ 0 h 86"/>
              <a:gd name="T10" fmla="*/ 87 w 87"/>
              <a:gd name="T11" fmla="*/ 22 h 86"/>
              <a:gd name="T12" fmla="*/ 87 w 87"/>
              <a:gd name="T13" fmla="*/ 86 h 86"/>
            </a:gdLst>
            <a:ahLst/>
            <a:cxnLst>
              <a:cxn ang="0">
                <a:pos x="T0" y="T1"/>
              </a:cxn>
              <a:cxn ang="0">
                <a:pos x="T2" y="T3"/>
              </a:cxn>
              <a:cxn ang="0">
                <a:pos x="T4" y="T5"/>
              </a:cxn>
              <a:cxn ang="0">
                <a:pos x="T6" y="T7"/>
              </a:cxn>
              <a:cxn ang="0">
                <a:pos x="T8" y="T9"/>
              </a:cxn>
              <a:cxn ang="0">
                <a:pos x="T10" y="T11"/>
              </a:cxn>
              <a:cxn ang="0">
                <a:pos x="T12" y="T13"/>
              </a:cxn>
            </a:cxnLst>
            <a:rect l="0" t="0" r="r" b="b"/>
            <a:pathLst>
              <a:path w="87" h="86">
                <a:moveTo>
                  <a:pt x="87" y="86"/>
                </a:moveTo>
                <a:cubicBezTo>
                  <a:pt x="23" y="86"/>
                  <a:pt x="23" y="86"/>
                  <a:pt x="23" y="86"/>
                </a:cubicBezTo>
                <a:cubicBezTo>
                  <a:pt x="10" y="86"/>
                  <a:pt x="0" y="76"/>
                  <a:pt x="0" y="63"/>
                </a:cubicBezTo>
                <a:cubicBezTo>
                  <a:pt x="0" y="0"/>
                  <a:pt x="0" y="0"/>
                  <a:pt x="0" y="0"/>
                </a:cubicBezTo>
                <a:cubicBezTo>
                  <a:pt x="64" y="0"/>
                  <a:pt x="64" y="0"/>
                  <a:pt x="64" y="0"/>
                </a:cubicBezTo>
                <a:cubicBezTo>
                  <a:pt x="77" y="0"/>
                  <a:pt x="87" y="10"/>
                  <a:pt x="87" y="22"/>
                </a:cubicBezTo>
                <a:lnTo>
                  <a:pt x="87" y="86"/>
                </a:lnTo>
                <a:close/>
              </a:path>
            </a:pathLst>
          </a:cu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03" name="Freeform 7">
            <a:extLst>
              <a:ext uri="{FF2B5EF4-FFF2-40B4-BE49-F238E27FC236}">
                <a16:creationId xmlns:a16="http://schemas.microsoft.com/office/drawing/2014/main" id="{7ECA9E12-C76D-0141-B711-0AF28182832E}"/>
              </a:ext>
            </a:extLst>
          </p:cNvPr>
          <p:cNvSpPr/>
          <p:nvPr/>
        </p:nvSpPr>
        <p:spPr bwMode="auto">
          <a:xfrm>
            <a:off x="6010989" y="3454237"/>
            <a:ext cx="1614488" cy="1628775"/>
          </a:xfrm>
          <a:custGeom>
            <a:avLst/>
            <a:gdLst>
              <a:gd name="T0" fmla="*/ 86 w 86"/>
              <a:gd name="T1" fmla="*/ 87 h 87"/>
              <a:gd name="T2" fmla="*/ 23 w 86"/>
              <a:gd name="T3" fmla="*/ 87 h 87"/>
              <a:gd name="T4" fmla="*/ 0 w 86"/>
              <a:gd name="T5" fmla="*/ 64 h 87"/>
              <a:gd name="T6" fmla="*/ 0 w 86"/>
              <a:gd name="T7" fmla="*/ 0 h 87"/>
              <a:gd name="T8" fmla="*/ 64 w 86"/>
              <a:gd name="T9" fmla="*/ 0 h 87"/>
              <a:gd name="T10" fmla="*/ 86 w 86"/>
              <a:gd name="T11" fmla="*/ 23 h 87"/>
              <a:gd name="T12" fmla="*/ 86 w 86"/>
              <a:gd name="T13" fmla="*/ 87 h 87"/>
            </a:gdLst>
            <a:ahLst/>
            <a:cxnLst>
              <a:cxn ang="0">
                <a:pos x="T0" y="T1"/>
              </a:cxn>
              <a:cxn ang="0">
                <a:pos x="T2" y="T3"/>
              </a:cxn>
              <a:cxn ang="0">
                <a:pos x="T4" y="T5"/>
              </a:cxn>
              <a:cxn ang="0">
                <a:pos x="T6" y="T7"/>
              </a:cxn>
              <a:cxn ang="0">
                <a:pos x="T8" y="T9"/>
              </a:cxn>
              <a:cxn ang="0">
                <a:pos x="T10" y="T11"/>
              </a:cxn>
              <a:cxn ang="0">
                <a:pos x="T12" y="T13"/>
              </a:cxn>
            </a:cxnLst>
            <a:rect l="0" t="0" r="r" b="b"/>
            <a:pathLst>
              <a:path w="86" h="87">
                <a:moveTo>
                  <a:pt x="86" y="87"/>
                </a:moveTo>
                <a:cubicBezTo>
                  <a:pt x="23" y="87"/>
                  <a:pt x="23" y="87"/>
                  <a:pt x="23" y="87"/>
                </a:cubicBezTo>
                <a:cubicBezTo>
                  <a:pt x="10" y="87"/>
                  <a:pt x="0" y="76"/>
                  <a:pt x="0" y="64"/>
                </a:cubicBezTo>
                <a:cubicBezTo>
                  <a:pt x="0" y="0"/>
                  <a:pt x="0" y="0"/>
                  <a:pt x="0" y="0"/>
                </a:cubicBezTo>
                <a:cubicBezTo>
                  <a:pt x="64" y="0"/>
                  <a:pt x="64" y="0"/>
                  <a:pt x="64" y="0"/>
                </a:cubicBezTo>
                <a:cubicBezTo>
                  <a:pt x="76" y="0"/>
                  <a:pt x="86" y="10"/>
                  <a:pt x="86" y="23"/>
                </a:cubicBezTo>
                <a:lnTo>
                  <a:pt x="86" y="87"/>
                </a:lnTo>
                <a:close/>
              </a:path>
            </a:pathLst>
          </a:cu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04" name="Freeform 8">
            <a:extLst>
              <a:ext uri="{FF2B5EF4-FFF2-40B4-BE49-F238E27FC236}">
                <a16:creationId xmlns:a16="http://schemas.microsoft.com/office/drawing/2014/main" id="{B09B2B24-47FC-1F47-9B51-0509A0438F06}"/>
              </a:ext>
            </a:extLst>
          </p:cNvPr>
          <p:cNvSpPr/>
          <p:nvPr/>
        </p:nvSpPr>
        <p:spPr bwMode="auto">
          <a:xfrm>
            <a:off x="4304427" y="3454237"/>
            <a:ext cx="1636712" cy="1628775"/>
          </a:xfrm>
          <a:custGeom>
            <a:avLst/>
            <a:gdLst>
              <a:gd name="T0" fmla="*/ 0 w 87"/>
              <a:gd name="T1" fmla="*/ 87 h 87"/>
              <a:gd name="T2" fmla="*/ 0 w 87"/>
              <a:gd name="T3" fmla="*/ 23 h 87"/>
              <a:gd name="T4" fmla="*/ 23 w 87"/>
              <a:gd name="T5" fmla="*/ 0 h 87"/>
              <a:gd name="T6" fmla="*/ 87 w 87"/>
              <a:gd name="T7" fmla="*/ 0 h 87"/>
              <a:gd name="T8" fmla="*/ 87 w 87"/>
              <a:gd name="T9" fmla="*/ 64 h 87"/>
              <a:gd name="T10" fmla="*/ 64 w 87"/>
              <a:gd name="T11" fmla="*/ 87 h 87"/>
              <a:gd name="T12" fmla="*/ 0 w 87"/>
              <a:gd name="T13" fmla="*/ 87 h 87"/>
            </a:gdLst>
            <a:ahLst/>
            <a:cxnLst>
              <a:cxn ang="0">
                <a:pos x="T0" y="T1"/>
              </a:cxn>
              <a:cxn ang="0">
                <a:pos x="T2" y="T3"/>
              </a:cxn>
              <a:cxn ang="0">
                <a:pos x="T4" y="T5"/>
              </a:cxn>
              <a:cxn ang="0">
                <a:pos x="T6" y="T7"/>
              </a:cxn>
              <a:cxn ang="0">
                <a:pos x="T8" y="T9"/>
              </a:cxn>
              <a:cxn ang="0">
                <a:pos x="T10" y="T11"/>
              </a:cxn>
              <a:cxn ang="0">
                <a:pos x="T12" y="T13"/>
              </a:cxn>
            </a:cxnLst>
            <a:rect l="0" t="0" r="r" b="b"/>
            <a:pathLst>
              <a:path w="87" h="87">
                <a:moveTo>
                  <a:pt x="0" y="87"/>
                </a:moveTo>
                <a:cubicBezTo>
                  <a:pt x="0" y="23"/>
                  <a:pt x="0" y="23"/>
                  <a:pt x="0" y="23"/>
                </a:cubicBezTo>
                <a:cubicBezTo>
                  <a:pt x="0" y="10"/>
                  <a:pt x="10" y="0"/>
                  <a:pt x="23" y="0"/>
                </a:cubicBezTo>
                <a:cubicBezTo>
                  <a:pt x="87" y="0"/>
                  <a:pt x="87" y="0"/>
                  <a:pt x="87" y="0"/>
                </a:cubicBezTo>
                <a:cubicBezTo>
                  <a:pt x="87" y="64"/>
                  <a:pt x="87" y="64"/>
                  <a:pt x="87" y="64"/>
                </a:cubicBezTo>
                <a:cubicBezTo>
                  <a:pt x="87" y="76"/>
                  <a:pt x="77" y="87"/>
                  <a:pt x="64" y="87"/>
                </a:cubicBezTo>
                <a:lnTo>
                  <a:pt x="0" y="87"/>
                </a:lnTo>
                <a:close/>
              </a:path>
            </a:pathLst>
          </a:custGeom>
          <a:solidFill>
            <a:srgbClr val="1570C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05" name="Oval 9">
            <a:extLst>
              <a:ext uri="{FF2B5EF4-FFF2-40B4-BE49-F238E27FC236}">
                <a16:creationId xmlns:a16="http://schemas.microsoft.com/office/drawing/2014/main" id="{B4BDBEC8-2E5A-D242-A885-5D8844AF3708}"/>
              </a:ext>
            </a:extLst>
          </p:cNvPr>
          <p:cNvSpPr>
            <a:spLocks noChangeArrowheads="1"/>
          </p:cNvSpPr>
          <p:nvPr/>
        </p:nvSpPr>
        <p:spPr bwMode="auto">
          <a:xfrm>
            <a:off x="5247401" y="2704936"/>
            <a:ext cx="1441451" cy="1427163"/>
          </a:xfrm>
          <a:prstGeom prst="ellipse">
            <a:avLst/>
          </a:prstGeom>
          <a:solidFill>
            <a:srgbClr val="1570C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dirty="0">
              <a:solidFill>
                <a:prstClr val="white"/>
              </a:solidFill>
              <a:latin typeface="Impact" panose="020B0806030902050204" pitchFamily="34" charset="0"/>
              <a:ea typeface="等线" panose="02010600030101010101" pitchFamily="2" charset="-122"/>
            </a:endParaRPr>
          </a:p>
        </p:txBody>
      </p:sp>
      <p:grpSp>
        <p:nvGrpSpPr>
          <p:cNvPr id="106" name="组合 41">
            <a:extLst>
              <a:ext uri="{FF2B5EF4-FFF2-40B4-BE49-F238E27FC236}">
                <a16:creationId xmlns:a16="http://schemas.microsoft.com/office/drawing/2014/main" id="{636FADC5-D941-F545-A96F-07EB2E3889B7}"/>
              </a:ext>
            </a:extLst>
          </p:cNvPr>
          <p:cNvGrpSpPr/>
          <p:nvPr/>
        </p:nvGrpSpPr>
        <p:grpSpPr>
          <a:xfrm>
            <a:off x="6533310" y="4054445"/>
            <a:ext cx="619055" cy="622865"/>
            <a:chOff x="5595939" y="4999038"/>
            <a:chExt cx="515938" cy="519113"/>
          </a:xfrm>
          <a:solidFill>
            <a:schemeClr val="bg1"/>
          </a:solidFill>
        </p:grpSpPr>
        <p:sp>
          <p:nvSpPr>
            <p:cNvPr id="107" name="Freeform 5">
              <a:extLst>
                <a:ext uri="{FF2B5EF4-FFF2-40B4-BE49-F238E27FC236}">
                  <a16:creationId xmlns:a16="http://schemas.microsoft.com/office/drawing/2014/main" id="{E54BA76F-9409-784F-9272-BA199B9D9225}"/>
                </a:ext>
              </a:extLst>
            </p:cNvPr>
            <p:cNvSpPr/>
            <p:nvPr/>
          </p:nvSpPr>
          <p:spPr bwMode="auto">
            <a:xfrm>
              <a:off x="5599114" y="4999038"/>
              <a:ext cx="430213" cy="303213"/>
            </a:xfrm>
            <a:custGeom>
              <a:avLst/>
              <a:gdLst>
                <a:gd name="T0" fmla="*/ 298 w 298"/>
                <a:gd name="T1" fmla="*/ 81 h 211"/>
                <a:gd name="T2" fmla="*/ 292 w 298"/>
                <a:gd name="T3" fmla="*/ 0 h 211"/>
                <a:gd name="T4" fmla="*/ 210 w 298"/>
                <a:gd name="T5" fmla="*/ 30 h 211"/>
                <a:gd name="T6" fmla="*/ 242 w 298"/>
                <a:gd name="T7" fmla="*/ 48 h 211"/>
                <a:gd name="T8" fmla="*/ 100 w 298"/>
                <a:gd name="T9" fmla="*/ 155 h 211"/>
                <a:gd name="T10" fmla="*/ 1 w 298"/>
                <a:gd name="T11" fmla="*/ 169 h 211"/>
                <a:gd name="T12" fmla="*/ 1 w 298"/>
                <a:gd name="T13" fmla="*/ 188 h 211"/>
                <a:gd name="T14" fmla="*/ 1 w 298"/>
                <a:gd name="T15" fmla="*/ 207 h 211"/>
                <a:gd name="T16" fmla="*/ 1 w 298"/>
                <a:gd name="T17" fmla="*/ 207 h 211"/>
                <a:gd name="T18" fmla="*/ 112 w 298"/>
                <a:gd name="T19" fmla="*/ 191 h 211"/>
                <a:gd name="T20" fmla="*/ 208 w 298"/>
                <a:gd name="T21" fmla="*/ 139 h 211"/>
                <a:gd name="T22" fmla="*/ 275 w 298"/>
                <a:gd name="T23" fmla="*/ 68 h 211"/>
                <a:gd name="T24" fmla="*/ 298 w 298"/>
                <a:gd name="T25" fmla="*/ 81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98" h="211">
                  <a:moveTo>
                    <a:pt x="298" y="81"/>
                  </a:moveTo>
                  <a:cubicBezTo>
                    <a:pt x="292" y="0"/>
                    <a:pt x="292" y="0"/>
                    <a:pt x="292" y="0"/>
                  </a:cubicBezTo>
                  <a:cubicBezTo>
                    <a:pt x="210" y="30"/>
                    <a:pt x="210" y="30"/>
                    <a:pt x="210" y="30"/>
                  </a:cubicBezTo>
                  <a:cubicBezTo>
                    <a:pt x="242" y="48"/>
                    <a:pt x="242" y="48"/>
                    <a:pt x="242" y="48"/>
                  </a:cubicBezTo>
                  <a:cubicBezTo>
                    <a:pt x="208" y="98"/>
                    <a:pt x="160" y="133"/>
                    <a:pt x="100" y="155"/>
                  </a:cubicBezTo>
                  <a:cubicBezTo>
                    <a:pt x="46" y="174"/>
                    <a:pt x="1" y="169"/>
                    <a:pt x="1" y="169"/>
                  </a:cubicBezTo>
                  <a:cubicBezTo>
                    <a:pt x="1" y="188"/>
                    <a:pt x="1" y="188"/>
                    <a:pt x="1" y="188"/>
                  </a:cubicBezTo>
                  <a:cubicBezTo>
                    <a:pt x="1" y="207"/>
                    <a:pt x="1" y="207"/>
                    <a:pt x="1" y="207"/>
                  </a:cubicBezTo>
                  <a:cubicBezTo>
                    <a:pt x="1" y="207"/>
                    <a:pt x="0" y="207"/>
                    <a:pt x="1" y="207"/>
                  </a:cubicBezTo>
                  <a:cubicBezTo>
                    <a:pt x="8" y="207"/>
                    <a:pt x="55" y="211"/>
                    <a:pt x="112" y="191"/>
                  </a:cubicBezTo>
                  <a:cubicBezTo>
                    <a:pt x="147" y="179"/>
                    <a:pt x="180" y="161"/>
                    <a:pt x="208" y="139"/>
                  </a:cubicBezTo>
                  <a:cubicBezTo>
                    <a:pt x="234" y="119"/>
                    <a:pt x="256" y="95"/>
                    <a:pt x="275" y="68"/>
                  </a:cubicBezTo>
                  <a:lnTo>
                    <a:pt x="298" y="81"/>
                  </a:ln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08" name="Rectangle 6">
              <a:extLst>
                <a:ext uri="{FF2B5EF4-FFF2-40B4-BE49-F238E27FC236}">
                  <a16:creationId xmlns:a16="http://schemas.microsoft.com/office/drawing/2014/main" id="{D459EF15-32B9-8D4B-A068-292B07F19669}"/>
                </a:ext>
              </a:extLst>
            </p:cNvPr>
            <p:cNvSpPr>
              <a:spLocks noChangeArrowheads="1"/>
            </p:cNvSpPr>
            <p:nvPr/>
          </p:nvSpPr>
          <p:spPr bwMode="auto">
            <a:xfrm>
              <a:off x="5595939" y="5345113"/>
              <a:ext cx="100013" cy="109538"/>
            </a:xfrm>
            <a:prstGeom prst="rect">
              <a:avLst/>
            </a:pr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09" name="Freeform 7">
              <a:extLst>
                <a:ext uri="{FF2B5EF4-FFF2-40B4-BE49-F238E27FC236}">
                  <a16:creationId xmlns:a16="http://schemas.microsoft.com/office/drawing/2014/main" id="{03DDCBAF-8784-654D-998D-0C19322389B4}"/>
                </a:ext>
              </a:extLst>
            </p:cNvPr>
            <p:cNvSpPr/>
            <p:nvPr/>
          </p:nvSpPr>
          <p:spPr bwMode="auto">
            <a:xfrm>
              <a:off x="5713414" y="5310188"/>
              <a:ext cx="98425" cy="144463"/>
            </a:xfrm>
            <a:custGeom>
              <a:avLst/>
              <a:gdLst>
                <a:gd name="T0" fmla="*/ 62 w 62"/>
                <a:gd name="T1" fmla="*/ 0 h 91"/>
                <a:gd name="T2" fmla="*/ 1 w 62"/>
                <a:gd name="T3" fmla="*/ 0 h 91"/>
                <a:gd name="T4" fmla="*/ 0 w 62"/>
                <a:gd name="T5" fmla="*/ 91 h 91"/>
                <a:gd name="T6" fmla="*/ 62 w 62"/>
                <a:gd name="T7" fmla="*/ 91 h 91"/>
                <a:gd name="T8" fmla="*/ 62 w 62"/>
                <a:gd name="T9" fmla="*/ 0 h 91"/>
              </a:gdLst>
              <a:ahLst/>
              <a:cxnLst>
                <a:cxn ang="0">
                  <a:pos x="T0" y="T1"/>
                </a:cxn>
                <a:cxn ang="0">
                  <a:pos x="T2" y="T3"/>
                </a:cxn>
                <a:cxn ang="0">
                  <a:pos x="T4" y="T5"/>
                </a:cxn>
                <a:cxn ang="0">
                  <a:pos x="T6" y="T7"/>
                </a:cxn>
                <a:cxn ang="0">
                  <a:pos x="T8" y="T9"/>
                </a:cxn>
              </a:cxnLst>
              <a:rect l="0" t="0" r="r" b="b"/>
              <a:pathLst>
                <a:path w="62" h="91">
                  <a:moveTo>
                    <a:pt x="62" y="0"/>
                  </a:moveTo>
                  <a:lnTo>
                    <a:pt x="1" y="0"/>
                  </a:lnTo>
                  <a:lnTo>
                    <a:pt x="0" y="91"/>
                  </a:lnTo>
                  <a:lnTo>
                    <a:pt x="62" y="91"/>
                  </a:lnTo>
                  <a:lnTo>
                    <a:pt x="62" y="0"/>
                  </a:ln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10" name="Rectangle 8">
              <a:extLst>
                <a:ext uri="{FF2B5EF4-FFF2-40B4-BE49-F238E27FC236}">
                  <a16:creationId xmlns:a16="http://schemas.microsoft.com/office/drawing/2014/main" id="{6CA9037E-45F8-8E48-8749-D535523F4553}"/>
                </a:ext>
              </a:extLst>
            </p:cNvPr>
            <p:cNvSpPr>
              <a:spLocks noChangeArrowheads="1"/>
            </p:cNvSpPr>
            <p:nvPr/>
          </p:nvSpPr>
          <p:spPr bwMode="auto">
            <a:xfrm>
              <a:off x="5830889" y="5260976"/>
              <a:ext cx="98425" cy="193675"/>
            </a:xfrm>
            <a:prstGeom prst="rect">
              <a:avLst/>
            </a:pr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11" name="Rectangle 9">
              <a:extLst>
                <a:ext uri="{FF2B5EF4-FFF2-40B4-BE49-F238E27FC236}">
                  <a16:creationId xmlns:a16="http://schemas.microsoft.com/office/drawing/2014/main" id="{D9DD0FB5-3C15-CA48-8485-6651D23BB71F}"/>
                </a:ext>
              </a:extLst>
            </p:cNvPr>
            <p:cNvSpPr>
              <a:spLocks noChangeArrowheads="1"/>
            </p:cNvSpPr>
            <p:nvPr/>
          </p:nvSpPr>
          <p:spPr bwMode="auto">
            <a:xfrm>
              <a:off x="5948364" y="5183188"/>
              <a:ext cx="98425" cy="271463"/>
            </a:xfrm>
            <a:prstGeom prst="rect">
              <a:avLst/>
            </a:pr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12" name="Freeform 10">
              <a:extLst>
                <a:ext uri="{FF2B5EF4-FFF2-40B4-BE49-F238E27FC236}">
                  <a16:creationId xmlns:a16="http://schemas.microsoft.com/office/drawing/2014/main" id="{C7D82622-B2D4-614D-88B9-132E06F804A2}"/>
                </a:ext>
              </a:extLst>
            </p:cNvPr>
            <p:cNvSpPr/>
            <p:nvPr/>
          </p:nvSpPr>
          <p:spPr bwMode="auto">
            <a:xfrm>
              <a:off x="5595939" y="4999038"/>
              <a:ext cx="515938" cy="519113"/>
            </a:xfrm>
            <a:custGeom>
              <a:avLst/>
              <a:gdLst>
                <a:gd name="T0" fmla="*/ 343 w 358"/>
                <a:gd name="T1" fmla="*/ 0 h 361"/>
                <a:gd name="T2" fmla="*/ 343 w 358"/>
                <a:gd name="T3" fmla="*/ 0 h 361"/>
                <a:gd name="T4" fmla="*/ 343 w 358"/>
                <a:gd name="T5" fmla="*/ 0 h 361"/>
                <a:gd name="T6" fmla="*/ 334 w 358"/>
                <a:gd name="T7" fmla="*/ 4 h 361"/>
                <a:gd name="T8" fmla="*/ 329 w 358"/>
                <a:gd name="T9" fmla="*/ 14 h 361"/>
                <a:gd name="T10" fmla="*/ 339 w 358"/>
                <a:gd name="T11" fmla="*/ 28 h 361"/>
                <a:gd name="T12" fmla="*/ 339 w 358"/>
                <a:gd name="T13" fmla="*/ 343 h 361"/>
                <a:gd name="T14" fmla="*/ 29 w 358"/>
                <a:gd name="T15" fmla="*/ 343 h 361"/>
                <a:gd name="T16" fmla="*/ 15 w 358"/>
                <a:gd name="T17" fmla="*/ 332 h 361"/>
                <a:gd name="T18" fmla="*/ 0 w 358"/>
                <a:gd name="T19" fmla="*/ 347 h 361"/>
                <a:gd name="T20" fmla="*/ 0 w 358"/>
                <a:gd name="T21" fmla="*/ 348 h 361"/>
                <a:gd name="T22" fmla="*/ 15 w 358"/>
                <a:gd name="T23" fmla="*/ 361 h 361"/>
                <a:gd name="T24" fmla="*/ 29 w 358"/>
                <a:gd name="T25" fmla="*/ 351 h 361"/>
                <a:gd name="T26" fmla="*/ 347 w 358"/>
                <a:gd name="T27" fmla="*/ 351 h 361"/>
                <a:gd name="T28" fmla="*/ 347 w 358"/>
                <a:gd name="T29" fmla="*/ 28 h 361"/>
                <a:gd name="T30" fmla="*/ 358 w 358"/>
                <a:gd name="T31" fmla="*/ 14 h 361"/>
                <a:gd name="T32" fmla="*/ 343 w 358"/>
                <a:gd name="T33" fmla="*/ 0 h 3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58" h="361">
                  <a:moveTo>
                    <a:pt x="343" y="0"/>
                  </a:moveTo>
                  <a:cubicBezTo>
                    <a:pt x="343" y="0"/>
                    <a:pt x="343" y="0"/>
                    <a:pt x="343" y="0"/>
                  </a:cubicBezTo>
                  <a:cubicBezTo>
                    <a:pt x="343" y="0"/>
                    <a:pt x="343" y="0"/>
                    <a:pt x="343" y="0"/>
                  </a:cubicBezTo>
                  <a:cubicBezTo>
                    <a:pt x="339" y="0"/>
                    <a:pt x="336" y="1"/>
                    <a:pt x="334" y="4"/>
                  </a:cubicBezTo>
                  <a:cubicBezTo>
                    <a:pt x="331" y="6"/>
                    <a:pt x="329" y="10"/>
                    <a:pt x="329" y="14"/>
                  </a:cubicBezTo>
                  <a:cubicBezTo>
                    <a:pt x="329" y="21"/>
                    <a:pt x="333" y="26"/>
                    <a:pt x="339" y="28"/>
                  </a:cubicBezTo>
                  <a:cubicBezTo>
                    <a:pt x="339" y="343"/>
                    <a:pt x="339" y="343"/>
                    <a:pt x="339" y="343"/>
                  </a:cubicBezTo>
                  <a:cubicBezTo>
                    <a:pt x="29" y="343"/>
                    <a:pt x="29" y="343"/>
                    <a:pt x="29" y="343"/>
                  </a:cubicBezTo>
                  <a:cubicBezTo>
                    <a:pt x="27" y="337"/>
                    <a:pt x="21" y="332"/>
                    <a:pt x="15" y="332"/>
                  </a:cubicBezTo>
                  <a:cubicBezTo>
                    <a:pt x="7" y="332"/>
                    <a:pt x="0" y="339"/>
                    <a:pt x="0" y="347"/>
                  </a:cubicBezTo>
                  <a:cubicBezTo>
                    <a:pt x="0" y="347"/>
                    <a:pt x="0" y="348"/>
                    <a:pt x="0" y="348"/>
                  </a:cubicBezTo>
                  <a:cubicBezTo>
                    <a:pt x="1" y="355"/>
                    <a:pt x="7" y="361"/>
                    <a:pt x="15" y="361"/>
                  </a:cubicBezTo>
                  <a:cubicBezTo>
                    <a:pt x="21" y="361"/>
                    <a:pt x="27" y="357"/>
                    <a:pt x="29" y="351"/>
                  </a:cubicBezTo>
                  <a:cubicBezTo>
                    <a:pt x="347" y="351"/>
                    <a:pt x="347" y="351"/>
                    <a:pt x="347" y="351"/>
                  </a:cubicBezTo>
                  <a:cubicBezTo>
                    <a:pt x="347" y="28"/>
                    <a:pt x="347" y="28"/>
                    <a:pt x="347" y="28"/>
                  </a:cubicBezTo>
                  <a:cubicBezTo>
                    <a:pt x="353" y="27"/>
                    <a:pt x="358" y="21"/>
                    <a:pt x="358" y="14"/>
                  </a:cubicBezTo>
                  <a:cubicBezTo>
                    <a:pt x="358" y="6"/>
                    <a:pt x="351" y="0"/>
                    <a:pt x="343" y="0"/>
                  </a:cubicBez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grpSp>
      <p:grpSp>
        <p:nvGrpSpPr>
          <p:cNvPr id="113" name="组合 48">
            <a:extLst>
              <a:ext uri="{FF2B5EF4-FFF2-40B4-BE49-F238E27FC236}">
                <a16:creationId xmlns:a16="http://schemas.microsoft.com/office/drawing/2014/main" id="{AE6A97EF-ED4A-584E-8493-A32E7C876996}"/>
              </a:ext>
            </a:extLst>
          </p:cNvPr>
          <p:cNvGrpSpPr/>
          <p:nvPr/>
        </p:nvGrpSpPr>
        <p:grpSpPr>
          <a:xfrm>
            <a:off x="4742691" y="2251502"/>
            <a:ext cx="710516" cy="483813"/>
            <a:chOff x="5842315" y="2065986"/>
            <a:chExt cx="592138" cy="403225"/>
          </a:xfrm>
          <a:solidFill>
            <a:schemeClr val="bg1"/>
          </a:solidFill>
        </p:grpSpPr>
        <p:sp>
          <p:nvSpPr>
            <p:cNvPr id="114" name="Oval 14">
              <a:extLst>
                <a:ext uri="{FF2B5EF4-FFF2-40B4-BE49-F238E27FC236}">
                  <a16:creationId xmlns:a16="http://schemas.microsoft.com/office/drawing/2014/main" id="{754FA4A3-85C1-CB4F-BE42-EA18CE9ADB57}"/>
                </a:ext>
              </a:extLst>
            </p:cNvPr>
            <p:cNvSpPr>
              <a:spLocks noChangeArrowheads="1"/>
            </p:cNvSpPr>
            <p:nvPr/>
          </p:nvSpPr>
          <p:spPr bwMode="auto">
            <a:xfrm>
              <a:off x="6050278" y="2065986"/>
              <a:ext cx="174625" cy="171450"/>
            </a:xfrm>
            <a:prstGeom prst="ellipse">
              <a:avLst/>
            </a:pr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grpSp>
          <p:nvGrpSpPr>
            <p:cNvPr id="115" name="组合 50">
              <a:extLst>
                <a:ext uri="{FF2B5EF4-FFF2-40B4-BE49-F238E27FC236}">
                  <a16:creationId xmlns:a16="http://schemas.microsoft.com/office/drawing/2014/main" id="{37812179-A0CE-E84B-BABB-B3E699CABFD6}"/>
                </a:ext>
              </a:extLst>
            </p:cNvPr>
            <p:cNvGrpSpPr/>
            <p:nvPr/>
          </p:nvGrpSpPr>
          <p:grpSpPr>
            <a:xfrm>
              <a:off x="5842315" y="2112023"/>
              <a:ext cx="592138" cy="357188"/>
              <a:chOff x="5543551" y="2033588"/>
              <a:chExt cx="592138" cy="357188"/>
            </a:xfrm>
            <a:grpFill/>
          </p:grpSpPr>
          <p:sp>
            <p:nvSpPr>
              <p:cNvPr id="116" name="Freeform 15">
                <a:extLst>
                  <a:ext uri="{FF2B5EF4-FFF2-40B4-BE49-F238E27FC236}">
                    <a16:creationId xmlns:a16="http://schemas.microsoft.com/office/drawing/2014/main" id="{7FA737C0-6CA8-5648-A9FA-34C539EB1414}"/>
                  </a:ext>
                </a:extLst>
              </p:cNvPr>
              <p:cNvSpPr/>
              <p:nvPr/>
            </p:nvSpPr>
            <p:spPr bwMode="auto">
              <a:xfrm>
                <a:off x="5681664" y="2170113"/>
                <a:ext cx="315913" cy="220663"/>
              </a:xfrm>
              <a:custGeom>
                <a:avLst/>
                <a:gdLst>
                  <a:gd name="T0" fmla="*/ 219 w 219"/>
                  <a:gd name="T1" fmla="*/ 93 h 154"/>
                  <a:gd name="T2" fmla="*/ 156 w 219"/>
                  <a:gd name="T3" fmla="*/ 0 h 154"/>
                  <a:gd name="T4" fmla="*/ 110 w 219"/>
                  <a:gd name="T5" fmla="*/ 125 h 154"/>
                  <a:gd name="T6" fmla="*/ 64 w 219"/>
                  <a:gd name="T7" fmla="*/ 0 h 154"/>
                  <a:gd name="T8" fmla="*/ 0 w 219"/>
                  <a:gd name="T9" fmla="*/ 93 h 154"/>
                  <a:gd name="T10" fmla="*/ 0 w 219"/>
                  <a:gd name="T11" fmla="*/ 96 h 154"/>
                  <a:gd name="T12" fmla="*/ 0 w 219"/>
                  <a:gd name="T13" fmla="*/ 97 h 154"/>
                  <a:gd name="T14" fmla="*/ 110 w 219"/>
                  <a:gd name="T15" fmla="*/ 154 h 154"/>
                  <a:gd name="T16" fmla="*/ 219 w 219"/>
                  <a:gd name="T17" fmla="*/ 97 h 154"/>
                  <a:gd name="T18" fmla="*/ 219 w 219"/>
                  <a:gd name="T19" fmla="*/ 96 h 154"/>
                  <a:gd name="T20" fmla="*/ 219 w 219"/>
                  <a:gd name="T21" fmla="*/ 93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9" h="154">
                    <a:moveTo>
                      <a:pt x="219" y="93"/>
                    </a:moveTo>
                    <a:cubicBezTo>
                      <a:pt x="217" y="52"/>
                      <a:pt x="191" y="16"/>
                      <a:pt x="156" y="0"/>
                    </a:cubicBezTo>
                    <a:cubicBezTo>
                      <a:pt x="110" y="125"/>
                      <a:pt x="110" y="125"/>
                      <a:pt x="110" y="125"/>
                    </a:cubicBezTo>
                    <a:cubicBezTo>
                      <a:pt x="64" y="0"/>
                      <a:pt x="64" y="0"/>
                      <a:pt x="64" y="0"/>
                    </a:cubicBezTo>
                    <a:cubicBezTo>
                      <a:pt x="28" y="16"/>
                      <a:pt x="2" y="52"/>
                      <a:pt x="0" y="93"/>
                    </a:cubicBezTo>
                    <a:cubicBezTo>
                      <a:pt x="0" y="94"/>
                      <a:pt x="0" y="95"/>
                      <a:pt x="0" y="96"/>
                    </a:cubicBezTo>
                    <a:cubicBezTo>
                      <a:pt x="0" y="96"/>
                      <a:pt x="0" y="97"/>
                      <a:pt x="0" y="97"/>
                    </a:cubicBezTo>
                    <a:cubicBezTo>
                      <a:pt x="1" y="122"/>
                      <a:pt x="50" y="154"/>
                      <a:pt x="110" y="154"/>
                    </a:cubicBezTo>
                    <a:cubicBezTo>
                      <a:pt x="169" y="154"/>
                      <a:pt x="218" y="122"/>
                      <a:pt x="219" y="97"/>
                    </a:cubicBezTo>
                    <a:cubicBezTo>
                      <a:pt x="219" y="97"/>
                      <a:pt x="219" y="96"/>
                      <a:pt x="219" y="96"/>
                    </a:cubicBezTo>
                    <a:cubicBezTo>
                      <a:pt x="219" y="95"/>
                      <a:pt x="219" y="94"/>
                      <a:pt x="219" y="93"/>
                    </a:cubicBez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17" name="Freeform 16">
                <a:extLst>
                  <a:ext uri="{FF2B5EF4-FFF2-40B4-BE49-F238E27FC236}">
                    <a16:creationId xmlns:a16="http://schemas.microsoft.com/office/drawing/2014/main" id="{A7947C8F-9E3D-AC4F-944A-7587FEB54628}"/>
                  </a:ext>
                </a:extLst>
              </p:cNvPr>
              <p:cNvSpPr/>
              <p:nvPr/>
            </p:nvSpPr>
            <p:spPr bwMode="auto">
              <a:xfrm>
                <a:off x="5824539" y="2165351"/>
                <a:ext cx="31750" cy="31750"/>
              </a:xfrm>
              <a:custGeom>
                <a:avLst/>
                <a:gdLst>
                  <a:gd name="T0" fmla="*/ 10 w 20"/>
                  <a:gd name="T1" fmla="*/ 0 h 20"/>
                  <a:gd name="T2" fmla="*/ 20 w 20"/>
                  <a:gd name="T3" fmla="*/ 10 h 20"/>
                  <a:gd name="T4" fmla="*/ 10 w 20"/>
                  <a:gd name="T5" fmla="*/ 20 h 20"/>
                  <a:gd name="T6" fmla="*/ 0 w 20"/>
                  <a:gd name="T7" fmla="*/ 10 h 20"/>
                  <a:gd name="T8" fmla="*/ 10 w 20"/>
                  <a:gd name="T9" fmla="*/ 0 h 20"/>
                </a:gdLst>
                <a:ahLst/>
                <a:cxnLst>
                  <a:cxn ang="0">
                    <a:pos x="T0" y="T1"/>
                  </a:cxn>
                  <a:cxn ang="0">
                    <a:pos x="T2" y="T3"/>
                  </a:cxn>
                  <a:cxn ang="0">
                    <a:pos x="T4" y="T5"/>
                  </a:cxn>
                  <a:cxn ang="0">
                    <a:pos x="T6" y="T7"/>
                  </a:cxn>
                  <a:cxn ang="0">
                    <a:pos x="T8" y="T9"/>
                  </a:cxn>
                </a:cxnLst>
                <a:rect l="0" t="0" r="r" b="b"/>
                <a:pathLst>
                  <a:path w="20" h="20">
                    <a:moveTo>
                      <a:pt x="10" y="0"/>
                    </a:moveTo>
                    <a:lnTo>
                      <a:pt x="20" y="10"/>
                    </a:lnTo>
                    <a:lnTo>
                      <a:pt x="10" y="20"/>
                    </a:lnTo>
                    <a:lnTo>
                      <a:pt x="0" y="10"/>
                    </a:lnTo>
                    <a:lnTo>
                      <a:pt x="10" y="0"/>
                    </a:ln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18" name="Freeform 17">
                <a:extLst>
                  <a:ext uri="{FF2B5EF4-FFF2-40B4-BE49-F238E27FC236}">
                    <a16:creationId xmlns:a16="http://schemas.microsoft.com/office/drawing/2014/main" id="{6B9C8ABF-3254-024C-8F2F-06F0B0371AC8}"/>
                  </a:ext>
                </a:extLst>
              </p:cNvPr>
              <p:cNvSpPr/>
              <p:nvPr/>
            </p:nvSpPr>
            <p:spPr bwMode="auto">
              <a:xfrm>
                <a:off x="5816601" y="2197101"/>
                <a:ext cx="46038" cy="117475"/>
              </a:xfrm>
              <a:custGeom>
                <a:avLst/>
                <a:gdLst>
                  <a:gd name="T0" fmla="*/ 21 w 29"/>
                  <a:gd name="T1" fmla="*/ 6 h 74"/>
                  <a:gd name="T2" fmla="*/ 15 w 29"/>
                  <a:gd name="T3" fmla="*/ 0 h 74"/>
                  <a:gd name="T4" fmla="*/ 7 w 29"/>
                  <a:gd name="T5" fmla="*/ 6 h 74"/>
                  <a:gd name="T6" fmla="*/ 0 w 29"/>
                  <a:gd name="T7" fmla="*/ 37 h 74"/>
                  <a:gd name="T8" fmla="*/ 15 w 29"/>
                  <a:gd name="T9" fmla="*/ 74 h 74"/>
                  <a:gd name="T10" fmla="*/ 29 w 29"/>
                  <a:gd name="T11" fmla="*/ 37 h 74"/>
                  <a:gd name="T12" fmla="*/ 21 w 29"/>
                  <a:gd name="T13" fmla="*/ 6 h 74"/>
                </a:gdLst>
                <a:ahLst/>
                <a:cxnLst>
                  <a:cxn ang="0">
                    <a:pos x="T0" y="T1"/>
                  </a:cxn>
                  <a:cxn ang="0">
                    <a:pos x="T2" y="T3"/>
                  </a:cxn>
                  <a:cxn ang="0">
                    <a:pos x="T4" y="T5"/>
                  </a:cxn>
                  <a:cxn ang="0">
                    <a:pos x="T6" y="T7"/>
                  </a:cxn>
                  <a:cxn ang="0">
                    <a:pos x="T8" y="T9"/>
                  </a:cxn>
                  <a:cxn ang="0">
                    <a:pos x="T10" y="T11"/>
                  </a:cxn>
                  <a:cxn ang="0">
                    <a:pos x="T12" y="T13"/>
                  </a:cxn>
                </a:cxnLst>
                <a:rect l="0" t="0" r="r" b="b"/>
                <a:pathLst>
                  <a:path w="29" h="74">
                    <a:moveTo>
                      <a:pt x="21" y="6"/>
                    </a:moveTo>
                    <a:lnTo>
                      <a:pt x="15" y="0"/>
                    </a:lnTo>
                    <a:lnTo>
                      <a:pt x="7" y="6"/>
                    </a:lnTo>
                    <a:lnTo>
                      <a:pt x="0" y="37"/>
                    </a:lnTo>
                    <a:lnTo>
                      <a:pt x="15" y="74"/>
                    </a:lnTo>
                    <a:lnTo>
                      <a:pt x="29" y="37"/>
                    </a:lnTo>
                    <a:lnTo>
                      <a:pt x="21" y="6"/>
                    </a:ln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19" name="Freeform 18">
                <a:extLst>
                  <a:ext uri="{FF2B5EF4-FFF2-40B4-BE49-F238E27FC236}">
                    <a16:creationId xmlns:a16="http://schemas.microsoft.com/office/drawing/2014/main" id="{E993D2A8-10CD-BF42-A19D-E0C8FE778498}"/>
                  </a:ext>
                </a:extLst>
              </p:cNvPr>
              <p:cNvSpPr/>
              <p:nvPr/>
            </p:nvSpPr>
            <p:spPr bwMode="auto">
              <a:xfrm>
                <a:off x="5956301" y="2033588"/>
                <a:ext cx="127000" cy="125413"/>
              </a:xfrm>
              <a:custGeom>
                <a:avLst/>
                <a:gdLst>
                  <a:gd name="T0" fmla="*/ 88 w 88"/>
                  <a:gd name="T1" fmla="*/ 44 h 87"/>
                  <a:gd name="T2" fmla="*/ 44 w 88"/>
                  <a:gd name="T3" fmla="*/ 0 h 87"/>
                  <a:gd name="T4" fmla="*/ 0 w 88"/>
                  <a:gd name="T5" fmla="*/ 44 h 87"/>
                  <a:gd name="T6" fmla="*/ 44 w 88"/>
                  <a:gd name="T7" fmla="*/ 87 h 87"/>
                  <a:gd name="T8" fmla="*/ 88 w 88"/>
                  <a:gd name="T9" fmla="*/ 44 h 87"/>
                </a:gdLst>
                <a:ahLst/>
                <a:cxnLst>
                  <a:cxn ang="0">
                    <a:pos x="T0" y="T1"/>
                  </a:cxn>
                  <a:cxn ang="0">
                    <a:pos x="T2" y="T3"/>
                  </a:cxn>
                  <a:cxn ang="0">
                    <a:pos x="T4" y="T5"/>
                  </a:cxn>
                  <a:cxn ang="0">
                    <a:pos x="T6" y="T7"/>
                  </a:cxn>
                  <a:cxn ang="0">
                    <a:pos x="T8" y="T9"/>
                  </a:cxn>
                </a:cxnLst>
                <a:rect l="0" t="0" r="r" b="b"/>
                <a:pathLst>
                  <a:path w="88" h="87">
                    <a:moveTo>
                      <a:pt x="88" y="44"/>
                    </a:moveTo>
                    <a:cubicBezTo>
                      <a:pt x="88" y="19"/>
                      <a:pt x="68" y="0"/>
                      <a:pt x="44" y="0"/>
                    </a:cubicBezTo>
                    <a:cubicBezTo>
                      <a:pt x="20" y="0"/>
                      <a:pt x="1" y="19"/>
                      <a:pt x="0" y="44"/>
                    </a:cubicBezTo>
                    <a:cubicBezTo>
                      <a:pt x="0" y="68"/>
                      <a:pt x="20" y="87"/>
                      <a:pt x="44" y="87"/>
                    </a:cubicBezTo>
                    <a:cubicBezTo>
                      <a:pt x="68" y="87"/>
                      <a:pt x="88" y="68"/>
                      <a:pt x="88" y="44"/>
                    </a:cubicBez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20" name="Freeform 19">
                <a:extLst>
                  <a:ext uri="{FF2B5EF4-FFF2-40B4-BE49-F238E27FC236}">
                    <a16:creationId xmlns:a16="http://schemas.microsoft.com/office/drawing/2014/main" id="{4855E3FF-86B5-964B-A742-417D9D8B1339}"/>
                  </a:ext>
                </a:extLst>
              </p:cNvPr>
              <p:cNvSpPr/>
              <p:nvPr/>
            </p:nvSpPr>
            <p:spPr bwMode="auto">
              <a:xfrm>
                <a:off x="6008689" y="2162176"/>
                <a:ext cx="23813" cy="23813"/>
              </a:xfrm>
              <a:custGeom>
                <a:avLst/>
                <a:gdLst>
                  <a:gd name="T0" fmla="*/ 7 w 15"/>
                  <a:gd name="T1" fmla="*/ 0 h 15"/>
                  <a:gd name="T2" fmla="*/ 15 w 15"/>
                  <a:gd name="T3" fmla="*/ 7 h 15"/>
                  <a:gd name="T4" fmla="*/ 7 w 15"/>
                  <a:gd name="T5" fmla="*/ 15 h 15"/>
                  <a:gd name="T6" fmla="*/ 0 w 15"/>
                  <a:gd name="T7" fmla="*/ 7 h 15"/>
                  <a:gd name="T8" fmla="*/ 7 w 15"/>
                  <a:gd name="T9" fmla="*/ 0 h 15"/>
                </a:gdLst>
                <a:ahLst/>
                <a:cxnLst>
                  <a:cxn ang="0">
                    <a:pos x="T0" y="T1"/>
                  </a:cxn>
                  <a:cxn ang="0">
                    <a:pos x="T2" y="T3"/>
                  </a:cxn>
                  <a:cxn ang="0">
                    <a:pos x="T4" y="T5"/>
                  </a:cxn>
                  <a:cxn ang="0">
                    <a:pos x="T6" y="T7"/>
                  </a:cxn>
                  <a:cxn ang="0">
                    <a:pos x="T8" y="T9"/>
                  </a:cxn>
                </a:cxnLst>
                <a:rect l="0" t="0" r="r" b="b"/>
                <a:pathLst>
                  <a:path w="15" h="15">
                    <a:moveTo>
                      <a:pt x="7" y="0"/>
                    </a:moveTo>
                    <a:lnTo>
                      <a:pt x="15" y="7"/>
                    </a:lnTo>
                    <a:lnTo>
                      <a:pt x="7" y="15"/>
                    </a:lnTo>
                    <a:lnTo>
                      <a:pt x="0" y="7"/>
                    </a:lnTo>
                    <a:lnTo>
                      <a:pt x="7" y="0"/>
                    </a:ln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21" name="Freeform 20">
                <a:extLst>
                  <a:ext uri="{FF2B5EF4-FFF2-40B4-BE49-F238E27FC236}">
                    <a16:creationId xmlns:a16="http://schemas.microsoft.com/office/drawing/2014/main" id="{0B78A1A6-01D5-F14A-B7F4-20C6DA7029CE}"/>
                  </a:ext>
                </a:extLst>
              </p:cNvPr>
              <p:cNvSpPr/>
              <p:nvPr/>
            </p:nvSpPr>
            <p:spPr bwMode="auto">
              <a:xfrm>
                <a:off x="6003926" y="2185988"/>
                <a:ext cx="33338" cy="85725"/>
              </a:xfrm>
              <a:custGeom>
                <a:avLst/>
                <a:gdLst>
                  <a:gd name="T0" fmla="*/ 16 w 21"/>
                  <a:gd name="T1" fmla="*/ 4 h 54"/>
                  <a:gd name="T2" fmla="*/ 10 w 21"/>
                  <a:gd name="T3" fmla="*/ 0 h 54"/>
                  <a:gd name="T4" fmla="*/ 6 w 21"/>
                  <a:gd name="T5" fmla="*/ 4 h 54"/>
                  <a:gd name="T6" fmla="*/ 0 w 21"/>
                  <a:gd name="T7" fmla="*/ 27 h 54"/>
                  <a:gd name="T8" fmla="*/ 10 w 21"/>
                  <a:gd name="T9" fmla="*/ 54 h 54"/>
                  <a:gd name="T10" fmla="*/ 21 w 21"/>
                  <a:gd name="T11" fmla="*/ 27 h 54"/>
                  <a:gd name="T12" fmla="*/ 16 w 21"/>
                  <a:gd name="T13" fmla="*/ 4 h 54"/>
                </a:gdLst>
                <a:ahLst/>
                <a:cxnLst>
                  <a:cxn ang="0">
                    <a:pos x="T0" y="T1"/>
                  </a:cxn>
                  <a:cxn ang="0">
                    <a:pos x="T2" y="T3"/>
                  </a:cxn>
                  <a:cxn ang="0">
                    <a:pos x="T4" y="T5"/>
                  </a:cxn>
                  <a:cxn ang="0">
                    <a:pos x="T6" y="T7"/>
                  </a:cxn>
                  <a:cxn ang="0">
                    <a:pos x="T8" y="T9"/>
                  </a:cxn>
                  <a:cxn ang="0">
                    <a:pos x="T10" y="T11"/>
                  </a:cxn>
                  <a:cxn ang="0">
                    <a:pos x="T12" y="T13"/>
                  </a:cxn>
                </a:cxnLst>
                <a:rect l="0" t="0" r="r" b="b"/>
                <a:pathLst>
                  <a:path w="21" h="54">
                    <a:moveTo>
                      <a:pt x="16" y="4"/>
                    </a:moveTo>
                    <a:lnTo>
                      <a:pt x="10" y="0"/>
                    </a:lnTo>
                    <a:lnTo>
                      <a:pt x="6" y="4"/>
                    </a:lnTo>
                    <a:lnTo>
                      <a:pt x="0" y="27"/>
                    </a:lnTo>
                    <a:lnTo>
                      <a:pt x="10" y="54"/>
                    </a:lnTo>
                    <a:lnTo>
                      <a:pt x="21" y="27"/>
                    </a:lnTo>
                    <a:lnTo>
                      <a:pt x="16" y="4"/>
                    </a:ln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22" name="Oval 21">
                <a:extLst>
                  <a:ext uri="{FF2B5EF4-FFF2-40B4-BE49-F238E27FC236}">
                    <a16:creationId xmlns:a16="http://schemas.microsoft.com/office/drawing/2014/main" id="{9B81EC7E-8981-7043-8FCC-B0AC86BD2A8B}"/>
                  </a:ext>
                </a:extLst>
              </p:cNvPr>
              <p:cNvSpPr>
                <a:spLocks noChangeArrowheads="1"/>
              </p:cNvSpPr>
              <p:nvPr/>
            </p:nvSpPr>
            <p:spPr bwMode="auto">
              <a:xfrm>
                <a:off x="5594351" y="2033588"/>
                <a:ext cx="127000" cy="125413"/>
              </a:xfrm>
              <a:prstGeom prst="ellipse">
                <a:avLst/>
              </a:pr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23" name="Freeform 22">
                <a:extLst>
                  <a:ext uri="{FF2B5EF4-FFF2-40B4-BE49-F238E27FC236}">
                    <a16:creationId xmlns:a16="http://schemas.microsoft.com/office/drawing/2014/main" id="{32D2EC76-A783-2B47-B485-A78AAAD2D540}"/>
                  </a:ext>
                </a:extLst>
              </p:cNvPr>
              <p:cNvSpPr/>
              <p:nvPr/>
            </p:nvSpPr>
            <p:spPr bwMode="auto">
              <a:xfrm>
                <a:off x="5543551" y="2165351"/>
                <a:ext cx="190500" cy="161925"/>
              </a:xfrm>
              <a:custGeom>
                <a:avLst/>
                <a:gdLst>
                  <a:gd name="T0" fmla="*/ 91 w 133"/>
                  <a:gd name="T1" fmla="*/ 100 h 112"/>
                  <a:gd name="T2" fmla="*/ 91 w 133"/>
                  <a:gd name="T3" fmla="*/ 100 h 112"/>
                  <a:gd name="T4" fmla="*/ 91 w 133"/>
                  <a:gd name="T5" fmla="*/ 99 h 112"/>
                  <a:gd name="T6" fmla="*/ 91 w 133"/>
                  <a:gd name="T7" fmla="*/ 96 h 112"/>
                  <a:gd name="T8" fmla="*/ 133 w 133"/>
                  <a:gd name="T9" fmla="*/ 13 h 112"/>
                  <a:gd name="T10" fmla="*/ 114 w 133"/>
                  <a:gd name="T11" fmla="*/ 0 h 112"/>
                  <a:gd name="T12" fmla="*/ 80 w 133"/>
                  <a:gd name="T13" fmla="*/ 92 h 112"/>
                  <a:gd name="T14" fmla="*/ 47 w 133"/>
                  <a:gd name="T15" fmla="*/ 0 h 112"/>
                  <a:gd name="T16" fmla="*/ 0 w 133"/>
                  <a:gd name="T17" fmla="*/ 68 h 112"/>
                  <a:gd name="T18" fmla="*/ 0 w 133"/>
                  <a:gd name="T19" fmla="*/ 70 h 112"/>
                  <a:gd name="T20" fmla="*/ 0 w 133"/>
                  <a:gd name="T21" fmla="*/ 71 h 112"/>
                  <a:gd name="T22" fmla="*/ 80 w 133"/>
                  <a:gd name="T23" fmla="*/ 112 h 112"/>
                  <a:gd name="T24" fmla="*/ 94 w 133"/>
                  <a:gd name="T25" fmla="*/ 112 h 112"/>
                  <a:gd name="T26" fmla="*/ 91 w 133"/>
                  <a:gd name="T27" fmla="*/ 100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3" h="112">
                    <a:moveTo>
                      <a:pt x="91" y="100"/>
                    </a:moveTo>
                    <a:cubicBezTo>
                      <a:pt x="91" y="100"/>
                      <a:pt x="91" y="100"/>
                      <a:pt x="91" y="100"/>
                    </a:cubicBezTo>
                    <a:cubicBezTo>
                      <a:pt x="91" y="100"/>
                      <a:pt x="91" y="100"/>
                      <a:pt x="91" y="99"/>
                    </a:cubicBezTo>
                    <a:cubicBezTo>
                      <a:pt x="91" y="98"/>
                      <a:pt x="91" y="97"/>
                      <a:pt x="91" y="96"/>
                    </a:cubicBezTo>
                    <a:cubicBezTo>
                      <a:pt x="93" y="63"/>
                      <a:pt x="108" y="33"/>
                      <a:pt x="133" y="13"/>
                    </a:cubicBezTo>
                    <a:cubicBezTo>
                      <a:pt x="127" y="8"/>
                      <a:pt x="121" y="4"/>
                      <a:pt x="114" y="0"/>
                    </a:cubicBezTo>
                    <a:cubicBezTo>
                      <a:pt x="80" y="92"/>
                      <a:pt x="80" y="92"/>
                      <a:pt x="80" y="92"/>
                    </a:cubicBezTo>
                    <a:cubicBezTo>
                      <a:pt x="47" y="0"/>
                      <a:pt x="47" y="0"/>
                      <a:pt x="47" y="0"/>
                    </a:cubicBezTo>
                    <a:cubicBezTo>
                      <a:pt x="21" y="12"/>
                      <a:pt x="2" y="38"/>
                      <a:pt x="0" y="68"/>
                    </a:cubicBezTo>
                    <a:cubicBezTo>
                      <a:pt x="0" y="69"/>
                      <a:pt x="0" y="70"/>
                      <a:pt x="0" y="70"/>
                    </a:cubicBezTo>
                    <a:cubicBezTo>
                      <a:pt x="0" y="71"/>
                      <a:pt x="0" y="71"/>
                      <a:pt x="0" y="71"/>
                    </a:cubicBezTo>
                    <a:cubicBezTo>
                      <a:pt x="1" y="90"/>
                      <a:pt x="37" y="112"/>
                      <a:pt x="80" y="112"/>
                    </a:cubicBezTo>
                    <a:cubicBezTo>
                      <a:pt x="85" y="112"/>
                      <a:pt x="89" y="112"/>
                      <a:pt x="94" y="112"/>
                    </a:cubicBezTo>
                    <a:cubicBezTo>
                      <a:pt x="92" y="108"/>
                      <a:pt x="91" y="104"/>
                      <a:pt x="91" y="100"/>
                    </a:cubicBez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24" name="Freeform 23">
                <a:extLst>
                  <a:ext uri="{FF2B5EF4-FFF2-40B4-BE49-F238E27FC236}">
                    <a16:creationId xmlns:a16="http://schemas.microsoft.com/office/drawing/2014/main" id="{C1B62360-78B4-6F45-8D5D-C0842AE80822}"/>
                  </a:ext>
                </a:extLst>
              </p:cNvPr>
              <p:cNvSpPr/>
              <p:nvPr/>
            </p:nvSpPr>
            <p:spPr bwMode="auto">
              <a:xfrm>
                <a:off x="5646739" y="2162176"/>
                <a:ext cx="23813" cy="23813"/>
              </a:xfrm>
              <a:custGeom>
                <a:avLst/>
                <a:gdLst>
                  <a:gd name="T0" fmla="*/ 7 w 15"/>
                  <a:gd name="T1" fmla="*/ 0 h 15"/>
                  <a:gd name="T2" fmla="*/ 15 w 15"/>
                  <a:gd name="T3" fmla="*/ 7 h 15"/>
                  <a:gd name="T4" fmla="*/ 7 w 15"/>
                  <a:gd name="T5" fmla="*/ 15 h 15"/>
                  <a:gd name="T6" fmla="*/ 0 w 15"/>
                  <a:gd name="T7" fmla="*/ 7 h 15"/>
                  <a:gd name="T8" fmla="*/ 7 w 15"/>
                  <a:gd name="T9" fmla="*/ 0 h 15"/>
                </a:gdLst>
                <a:ahLst/>
                <a:cxnLst>
                  <a:cxn ang="0">
                    <a:pos x="T0" y="T1"/>
                  </a:cxn>
                  <a:cxn ang="0">
                    <a:pos x="T2" y="T3"/>
                  </a:cxn>
                  <a:cxn ang="0">
                    <a:pos x="T4" y="T5"/>
                  </a:cxn>
                  <a:cxn ang="0">
                    <a:pos x="T6" y="T7"/>
                  </a:cxn>
                  <a:cxn ang="0">
                    <a:pos x="T8" y="T9"/>
                  </a:cxn>
                </a:cxnLst>
                <a:rect l="0" t="0" r="r" b="b"/>
                <a:pathLst>
                  <a:path w="15" h="15">
                    <a:moveTo>
                      <a:pt x="7" y="0"/>
                    </a:moveTo>
                    <a:lnTo>
                      <a:pt x="15" y="7"/>
                    </a:lnTo>
                    <a:lnTo>
                      <a:pt x="7" y="15"/>
                    </a:lnTo>
                    <a:lnTo>
                      <a:pt x="0" y="7"/>
                    </a:lnTo>
                    <a:lnTo>
                      <a:pt x="7" y="0"/>
                    </a:ln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25" name="Freeform 24">
                <a:extLst>
                  <a:ext uri="{FF2B5EF4-FFF2-40B4-BE49-F238E27FC236}">
                    <a16:creationId xmlns:a16="http://schemas.microsoft.com/office/drawing/2014/main" id="{E0B43964-0C7E-6946-A7EF-6900BF392AD5}"/>
                  </a:ext>
                </a:extLst>
              </p:cNvPr>
              <p:cNvSpPr/>
              <p:nvPr/>
            </p:nvSpPr>
            <p:spPr bwMode="auto">
              <a:xfrm>
                <a:off x="5641976" y="2185988"/>
                <a:ext cx="33338" cy="85725"/>
              </a:xfrm>
              <a:custGeom>
                <a:avLst/>
                <a:gdLst>
                  <a:gd name="T0" fmla="*/ 16 w 21"/>
                  <a:gd name="T1" fmla="*/ 4 h 54"/>
                  <a:gd name="T2" fmla="*/ 10 w 21"/>
                  <a:gd name="T3" fmla="*/ 0 h 54"/>
                  <a:gd name="T4" fmla="*/ 5 w 21"/>
                  <a:gd name="T5" fmla="*/ 4 h 54"/>
                  <a:gd name="T6" fmla="*/ 0 w 21"/>
                  <a:gd name="T7" fmla="*/ 27 h 54"/>
                  <a:gd name="T8" fmla="*/ 10 w 21"/>
                  <a:gd name="T9" fmla="*/ 54 h 54"/>
                  <a:gd name="T10" fmla="*/ 21 w 21"/>
                  <a:gd name="T11" fmla="*/ 27 h 54"/>
                  <a:gd name="T12" fmla="*/ 16 w 21"/>
                  <a:gd name="T13" fmla="*/ 4 h 54"/>
                </a:gdLst>
                <a:ahLst/>
                <a:cxnLst>
                  <a:cxn ang="0">
                    <a:pos x="T0" y="T1"/>
                  </a:cxn>
                  <a:cxn ang="0">
                    <a:pos x="T2" y="T3"/>
                  </a:cxn>
                  <a:cxn ang="0">
                    <a:pos x="T4" y="T5"/>
                  </a:cxn>
                  <a:cxn ang="0">
                    <a:pos x="T6" y="T7"/>
                  </a:cxn>
                  <a:cxn ang="0">
                    <a:pos x="T8" y="T9"/>
                  </a:cxn>
                  <a:cxn ang="0">
                    <a:pos x="T10" y="T11"/>
                  </a:cxn>
                  <a:cxn ang="0">
                    <a:pos x="T12" y="T13"/>
                  </a:cxn>
                </a:cxnLst>
                <a:rect l="0" t="0" r="r" b="b"/>
                <a:pathLst>
                  <a:path w="21" h="54">
                    <a:moveTo>
                      <a:pt x="16" y="4"/>
                    </a:moveTo>
                    <a:lnTo>
                      <a:pt x="10" y="0"/>
                    </a:lnTo>
                    <a:lnTo>
                      <a:pt x="5" y="4"/>
                    </a:lnTo>
                    <a:lnTo>
                      <a:pt x="0" y="27"/>
                    </a:lnTo>
                    <a:lnTo>
                      <a:pt x="10" y="54"/>
                    </a:lnTo>
                    <a:lnTo>
                      <a:pt x="21" y="27"/>
                    </a:lnTo>
                    <a:lnTo>
                      <a:pt x="16" y="4"/>
                    </a:ln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26" name="Freeform 25">
                <a:extLst>
                  <a:ext uri="{FF2B5EF4-FFF2-40B4-BE49-F238E27FC236}">
                    <a16:creationId xmlns:a16="http://schemas.microsoft.com/office/drawing/2014/main" id="{49532165-4543-9343-8081-B1145BB136FE}"/>
                  </a:ext>
                </a:extLst>
              </p:cNvPr>
              <p:cNvSpPr/>
              <p:nvPr/>
            </p:nvSpPr>
            <p:spPr bwMode="auto">
              <a:xfrm>
                <a:off x="5943601" y="2165351"/>
                <a:ext cx="192088" cy="161925"/>
              </a:xfrm>
              <a:custGeom>
                <a:avLst/>
                <a:gdLst>
                  <a:gd name="T0" fmla="*/ 133 w 133"/>
                  <a:gd name="T1" fmla="*/ 69 h 113"/>
                  <a:gd name="T2" fmla="*/ 87 w 133"/>
                  <a:gd name="T3" fmla="*/ 0 h 113"/>
                  <a:gd name="T4" fmla="*/ 53 w 133"/>
                  <a:gd name="T5" fmla="*/ 92 h 113"/>
                  <a:gd name="T6" fmla="*/ 20 w 133"/>
                  <a:gd name="T7" fmla="*/ 0 h 113"/>
                  <a:gd name="T8" fmla="*/ 0 w 133"/>
                  <a:gd name="T9" fmla="*/ 13 h 113"/>
                  <a:gd name="T10" fmla="*/ 22 w 133"/>
                  <a:gd name="T11" fmla="*/ 37 h 113"/>
                  <a:gd name="T12" fmla="*/ 43 w 133"/>
                  <a:gd name="T13" fmla="*/ 96 h 113"/>
                  <a:gd name="T14" fmla="*/ 43 w 133"/>
                  <a:gd name="T15" fmla="*/ 99 h 113"/>
                  <a:gd name="T16" fmla="*/ 43 w 133"/>
                  <a:gd name="T17" fmla="*/ 100 h 113"/>
                  <a:gd name="T18" fmla="*/ 43 w 133"/>
                  <a:gd name="T19" fmla="*/ 100 h 113"/>
                  <a:gd name="T20" fmla="*/ 40 w 133"/>
                  <a:gd name="T21" fmla="*/ 112 h 113"/>
                  <a:gd name="T22" fmla="*/ 53 w 133"/>
                  <a:gd name="T23" fmla="*/ 113 h 113"/>
                  <a:gd name="T24" fmla="*/ 133 w 133"/>
                  <a:gd name="T25" fmla="*/ 71 h 113"/>
                  <a:gd name="T26" fmla="*/ 133 w 133"/>
                  <a:gd name="T27" fmla="*/ 70 h 113"/>
                  <a:gd name="T28" fmla="*/ 133 w 133"/>
                  <a:gd name="T29" fmla="*/ 69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33" h="113">
                    <a:moveTo>
                      <a:pt x="133" y="69"/>
                    </a:moveTo>
                    <a:cubicBezTo>
                      <a:pt x="131" y="38"/>
                      <a:pt x="113" y="12"/>
                      <a:pt x="87" y="0"/>
                    </a:cubicBezTo>
                    <a:cubicBezTo>
                      <a:pt x="53" y="92"/>
                      <a:pt x="53" y="92"/>
                      <a:pt x="53" y="92"/>
                    </a:cubicBezTo>
                    <a:cubicBezTo>
                      <a:pt x="20" y="0"/>
                      <a:pt x="20" y="0"/>
                      <a:pt x="20" y="0"/>
                    </a:cubicBezTo>
                    <a:cubicBezTo>
                      <a:pt x="13" y="4"/>
                      <a:pt x="6" y="8"/>
                      <a:pt x="0" y="13"/>
                    </a:cubicBezTo>
                    <a:cubicBezTo>
                      <a:pt x="9" y="20"/>
                      <a:pt x="16" y="28"/>
                      <a:pt x="22" y="37"/>
                    </a:cubicBezTo>
                    <a:cubicBezTo>
                      <a:pt x="34" y="55"/>
                      <a:pt x="41" y="75"/>
                      <a:pt x="43" y="96"/>
                    </a:cubicBezTo>
                    <a:cubicBezTo>
                      <a:pt x="43" y="97"/>
                      <a:pt x="43" y="98"/>
                      <a:pt x="43" y="99"/>
                    </a:cubicBezTo>
                    <a:cubicBezTo>
                      <a:pt x="43" y="100"/>
                      <a:pt x="43" y="100"/>
                      <a:pt x="43" y="100"/>
                    </a:cubicBezTo>
                    <a:cubicBezTo>
                      <a:pt x="43" y="100"/>
                      <a:pt x="43" y="100"/>
                      <a:pt x="43" y="100"/>
                    </a:cubicBezTo>
                    <a:cubicBezTo>
                      <a:pt x="43" y="104"/>
                      <a:pt x="41" y="108"/>
                      <a:pt x="40" y="112"/>
                    </a:cubicBezTo>
                    <a:cubicBezTo>
                      <a:pt x="44" y="112"/>
                      <a:pt x="49" y="113"/>
                      <a:pt x="53" y="113"/>
                    </a:cubicBezTo>
                    <a:cubicBezTo>
                      <a:pt x="97" y="112"/>
                      <a:pt x="132" y="90"/>
                      <a:pt x="133" y="71"/>
                    </a:cubicBezTo>
                    <a:cubicBezTo>
                      <a:pt x="133" y="71"/>
                      <a:pt x="133" y="71"/>
                      <a:pt x="133" y="70"/>
                    </a:cubicBezTo>
                    <a:cubicBezTo>
                      <a:pt x="133" y="70"/>
                      <a:pt x="133" y="69"/>
                      <a:pt x="133" y="69"/>
                    </a:cubicBez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grpSp>
      </p:grpSp>
      <p:grpSp>
        <p:nvGrpSpPr>
          <p:cNvPr id="127" name="组合 62">
            <a:extLst>
              <a:ext uri="{FF2B5EF4-FFF2-40B4-BE49-F238E27FC236}">
                <a16:creationId xmlns:a16="http://schemas.microsoft.com/office/drawing/2014/main" id="{91D30CA3-17A7-6D48-A415-38289831DECC}"/>
              </a:ext>
            </a:extLst>
          </p:cNvPr>
          <p:cNvGrpSpPr/>
          <p:nvPr/>
        </p:nvGrpSpPr>
        <p:grpSpPr>
          <a:xfrm>
            <a:off x="6541973" y="2094726"/>
            <a:ext cx="630487" cy="647628"/>
            <a:chOff x="5572126" y="3962401"/>
            <a:chExt cx="525463" cy="539750"/>
          </a:xfrm>
          <a:solidFill>
            <a:schemeClr val="bg1"/>
          </a:solidFill>
        </p:grpSpPr>
        <p:sp>
          <p:nvSpPr>
            <p:cNvPr id="128" name="Freeform 26">
              <a:extLst>
                <a:ext uri="{FF2B5EF4-FFF2-40B4-BE49-F238E27FC236}">
                  <a16:creationId xmlns:a16="http://schemas.microsoft.com/office/drawing/2014/main" id="{975CE354-1C60-624C-BC26-C4D5FA8732D9}"/>
                </a:ext>
              </a:extLst>
            </p:cNvPr>
            <p:cNvSpPr>
              <a:spLocks noEditPoints="1"/>
            </p:cNvSpPr>
            <p:nvPr/>
          </p:nvSpPr>
          <p:spPr bwMode="auto">
            <a:xfrm>
              <a:off x="5572126" y="4130676"/>
              <a:ext cx="371475" cy="371475"/>
            </a:xfrm>
            <a:custGeom>
              <a:avLst/>
              <a:gdLst>
                <a:gd name="T0" fmla="*/ 258 w 258"/>
                <a:gd name="T1" fmla="*/ 156 h 259"/>
                <a:gd name="T2" fmla="*/ 258 w 258"/>
                <a:gd name="T3" fmla="*/ 104 h 259"/>
                <a:gd name="T4" fmla="*/ 239 w 258"/>
                <a:gd name="T5" fmla="*/ 94 h 259"/>
                <a:gd name="T6" fmla="*/ 232 w 258"/>
                <a:gd name="T7" fmla="*/ 78 h 259"/>
                <a:gd name="T8" fmla="*/ 239 w 258"/>
                <a:gd name="T9" fmla="*/ 57 h 259"/>
                <a:gd name="T10" fmla="*/ 202 w 258"/>
                <a:gd name="T11" fmla="*/ 20 h 259"/>
                <a:gd name="T12" fmla="*/ 180 w 258"/>
                <a:gd name="T13" fmla="*/ 27 h 259"/>
                <a:gd name="T14" fmla="*/ 166 w 258"/>
                <a:gd name="T15" fmla="*/ 21 h 259"/>
                <a:gd name="T16" fmla="*/ 155 w 258"/>
                <a:gd name="T17" fmla="*/ 0 h 259"/>
                <a:gd name="T18" fmla="*/ 103 w 258"/>
                <a:gd name="T19" fmla="*/ 0 h 259"/>
                <a:gd name="T20" fmla="*/ 92 w 258"/>
                <a:gd name="T21" fmla="*/ 21 h 259"/>
                <a:gd name="T22" fmla="*/ 79 w 258"/>
                <a:gd name="T23" fmla="*/ 26 h 259"/>
                <a:gd name="T24" fmla="*/ 56 w 258"/>
                <a:gd name="T25" fmla="*/ 19 h 259"/>
                <a:gd name="T26" fmla="*/ 19 w 258"/>
                <a:gd name="T27" fmla="*/ 56 h 259"/>
                <a:gd name="T28" fmla="*/ 26 w 258"/>
                <a:gd name="T29" fmla="*/ 79 h 259"/>
                <a:gd name="T30" fmla="*/ 21 w 258"/>
                <a:gd name="T31" fmla="*/ 92 h 259"/>
                <a:gd name="T32" fmla="*/ 0 w 258"/>
                <a:gd name="T33" fmla="*/ 103 h 259"/>
                <a:gd name="T34" fmla="*/ 0 w 258"/>
                <a:gd name="T35" fmla="*/ 155 h 259"/>
                <a:gd name="T36" fmla="*/ 20 w 258"/>
                <a:gd name="T37" fmla="*/ 166 h 259"/>
                <a:gd name="T38" fmla="*/ 26 w 258"/>
                <a:gd name="T39" fmla="*/ 180 h 259"/>
                <a:gd name="T40" fmla="*/ 19 w 258"/>
                <a:gd name="T41" fmla="*/ 202 h 259"/>
                <a:gd name="T42" fmla="*/ 56 w 258"/>
                <a:gd name="T43" fmla="*/ 239 h 259"/>
                <a:gd name="T44" fmla="*/ 76 w 258"/>
                <a:gd name="T45" fmla="*/ 233 h 259"/>
                <a:gd name="T46" fmla="*/ 92 w 258"/>
                <a:gd name="T47" fmla="*/ 240 h 259"/>
                <a:gd name="T48" fmla="*/ 102 w 258"/>
                <a:gd name="T49" fmla="*/ 259 h 259"/>
                <a:gd name="T50" fmla="*/ 155 w 258"/>
                <a:gd name="T51" fmla="*/ 259 h 259"/>
                <a:gd name="T52" fmla="*/ 164 w 258"/>
                <a:gd name="T53" fmla="*/ 240 h 259"/>
                <a:gd name="T54" fmla="*/ 181 w 258"/>
                <a:gd name="T55" fmla="*/ 233 h 259"/>
                <a:gd name="T56" fmla="*/ 201 w 258"/>
                <a:gd name="T57" fmla="*/ 240 h 259"/>
                <a:gd name="T58" fmla="*/ 238 w 258"/>
                <a:gd name="T59" fmla="*/ 202 h 259"/>
                <a:gd name="T60" fmla="*/ 232 w 258"/>
                <a:gd name="T61" fmla="*/ 183 h 259"/>
                <a:gd name="T62" fmla="*/ 239 w 258"/>
                <a:gd name="T63" fmla="*/ 166 h 259"/>
                <a:gd name="T64" fmla="*/ 258 w 258"/>
                <a:gd name="T65" fmla="*/ 156 h 259"/>
                <a:gd name="T66" fmla="*/ 187 w 258"/>
                <a:gd name="T67" fmla="*/ 130 h 259"/>
                <a:gd name="T68" fmla="*/ 130 w 258"/>
                <a:gd name="T69" fmla="*/ 188 h 259"/>
                <a:gd name="T70" fmla="*/ 71 w 258"/>
                <a:gd name="T71" fmla="*/ 130 h 259"/>
                <a:gd name="T72" fmla="*/ 130 w 258"/>
                <a:gd name="T73" fmla="*/ 72 h 259"/>
                <a:gd name="T74" fmla="*/ 187 w 258"/>
                <a:gd name="T75" fmla="*/ 130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8" h="259">
                  <a:moveTo>
                    <a:pt x="258" y="156"/>
                  </a:moveTo>
                  <a:cubicBezTo>
                    <a:pt x="258" y="104"/>
                    <a:pt x="258" y="104"/>
                    <a:pt x="258" y="104"/>
                  </a:cubicBezTo>
                  <a:cubicBezTo>
                    <a:pt x="239" y="94"/>
                    <a:pt x="239" y="94"/>
                    <a:pt x="239" y="94"/>
                  </a:cubicBezTo>
                  <a:cubicBezTo>
                    <a:pt x="237" y="88"/>
                    <a:pt x="235" y="83"/>
                    <a:pt x="232" y="78"/>
                  </a:cubicBezTo>
                  <a:cubicBezTo>
                    <a:pt x="239" y="57"/>
                    <a:pt x="239" y="57"/>
                    <a:pt x="239" y="57"/>
                  </a:cubicBezTo>
                  <a:cubicBezTo>
                    <a:pt x="202" y="20"/>
                    <a:pt x="202" y="20"/>
                    <a:pt x="202" y="20"/>
                  </a:cubicBezTo>
                  <a:cubicBezTo>
                    <a:pt x="180" y="27"/>
                    <a:pt x="180" y="27"/>
                    <a:pt x="180" y="27"/>
                  </a:cubicBezTo>
                  <a:cubicBezTo>
                    <a:pt x="175" y="25"/>
                    <a:pt x="171" y="23"/>
                    <a:pt x="166" y="21"/>
                  </a:cubicBezTo>
                  <a:cubicBezTo>
                    <a:pt x="155" y="0"/>
                    <a:pt x="155" y="0"/>
                    <a:pt x="155" y="0"/>
                  </a:cubicBezTo>
                  <a:cubicBezTo>
                    <a:pt x="103" y="0"/>
                    <a:pt x="103" y="0"/>
                    <a:pt x="103" y="0"/>
                  </a:cubicBezTo>
                  <a:cubicBezTo>
                    <a:pt x="92" y="21"/>
                    <a:pt x="92" y="21"/>
                    <a:pt x="92" y="21"/>
                  </a:cubicBezTo>
                  <a:cubicBezTo>
                    <a:pt x="88" y="23"/>
                    <a:pt x="83" y="25"/>
                    <a:pt x="79" y="26"/>
                  </a:cubicBezTo>
                  <a:cubicBezTo>
                    <a:pt x="56" y="19"/>
                    <a:pt x="56" y="19"/>
                    <a:pt x="56" y="19"/>
                  </a:cubicBezTo>
                  <a:cubicBezTo>
                    <a:pt x="19" y="56"/>
                    <a:pt x="19" y="56"/>
                    <a:pt x="19" y="56"/>
                  </a:cubicBezTo>
                  <a:cubicBezTo>
                    <a:pt x="26" y="79"/>
                    <a:pt x="26" y="79"/>
                    <a:pt x="26" y="79"/>
                  </a:cubicBezTo>
                  <a:cubicBezTo>
                    <a:pt x="24" y="83"/>
                    <a:pt x="22" y="87"/>
                    <a:pt x="21" y="92"/>
                  </a:cubicBezTo>
                  <a:cubicBezTo>
                    <a:pt x="0" y="103"/>
                    <a:pt x="0" y="103"/>
                    <a:pt x="0" y="103"/>
                  </a:cubicBezTo>
                  <a:cubicBezTo>
                    <a:pt x="0" y="155"/>
                    <a:pt x="0" y="155"/>
                    <a:pt x="0" y="155"/>
                  </a:cubicBezTo>
                  <a:cubicBezTo>
                    <a:pt x="20" y="166"/>
                    <a:pt x="20" y="166"/>
                    <a:pt x="20" y="166"/>
                  </a:cubicBezTo>
                  <a:cubicBezTo>
                    <a:pt x="21" y="171"/>
                    <a:pt x="23" y="176"/>
                    <a:pt x="26" y="180"/>
                  </a:cubicBezTo>
                  <a:cubicBezTo>
                    <a:pt x="19" y="202"/>
                    <a:pt x="19" y="202"/>
                    <a:pt x="19" y="202"/>
                  </a:cubicBezTo>
                  <a:cubicBezTo>
                    <a:pt x="56" y="239"/>
                    <a:pt x="56" y="239"/>
                    <a:pt x="56" y="239"/>
                  </a:cubicBezTo>
                  <a:cubicBezTo>
                    <a:pt x="76" y="233"/>
                    <a:pt x="76" y="233"/>
                    <a:pt x="76" y="233"/>
                  </a:cubicBezTo>
                  <a:cubicBezTo>
                    <a:pt x="81" y="235"/>
                    <a:pt x="87" y="238"/>
                    <a:pt x="92" y="240"/>
                  </a:cubicBezTo>
                  <a:cubicBezTo>
                    <a:pt x="102" y="259"/>
                    <a:pt x="102" y="259"/>
                    <a:pt x="102" y="259"/>
                  </a:cubicBezTo>
                  <a:cubicBezTo>
                    <a:pt x="155" y="259"/>
                    <a:pt x="155" y="259"/>
                    <a:pt x="155" y="259"/>
                  </a:cubicBezTo>
                  <a:cubicBezTo>
                    <a:pt x="164" y="240"/>
                    <a:pt x="164" y="240"/>
                    <a:pt x="164" y="240"/>
                  </a:cubicBezTo>
                  <a:cubicBezTo>
                    <a:pt x="170" y="239"/>
                    <a:pt x="176" y="236"/>
                    <a:pt x="181" y="233"/>
                  </a:cubicBezTo>
                  <a:cubicBezTo>
                    <a:pt x="201" y="240"/>
                    <a:pt x="201" y="240"/>
                    <a:pt x="201" y="240"/>
                  </a:cubicBezTo>
                  <a:cubicBezTo>
                    <a:pt x="238" y="202"/>
                    <a:pt x="238" y="202"/>
                    <a:pt x="238" y="202"/>
                  </a:cubicBezTo>
                  <a:cubicBezTo>
                    <a:pt x="232" y="183"/>
                    <a:pt x="232" y="183"/>
                    <a:pt x="232" y="183"/>
                  </a:cubicBezTo>
                  <a:cubicBezTo>
                    <a:pt x="235" y="177"/>
                    <a:pt x="237" y="172"/>
                    <a:pt x="239" y="166"/>
                  </a:cubicBezTo>
                  <a:lnTo>
                    <a:pt x="258" y="156"/>
                  </a:lnTo>
                  <a:close/>
                  <a:moveTo>
                    <a:pt x="187" y="130"/>
                  </a:moveTo>
                  <a:cubicBezTo>
                    <a:pt x="187" y="162"/>
                    <a:pt x="161" y="188"/>
                    <a:pt x="130" y="188"/>
                  </a:cubicBezTo>
                  <a:cubicBezTo>
                    <a:pt x="97" y="188"/>
                    <a:pt x="71" y="162"/>
                    <a:pt x="71" y="130"/>
                  </a:cubicBezTo>
                  <a:cubicBezTo>
                    <a:pt x="71" y="98"/>
                    <a:pt x="97" y="72"/>
                    <a:pt x="130" y="72"/>
                  </a:cubicBezTo>
                  <a:cubicBezTo>
                    <a:pt x="161" y="72"/>
                    <a:pt x="187" y="98"/>
                    <a:pt x="187" y="13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29" name="Freeform 27">
              <a:extLst>
                <a:ext uri="{FF2B5EF4-FFF2-40B4-BE49-F238E27FC236}">
                  <a16:creationId xmlns:a16="http://schemas.microsoft.com/office/drawing/2014/main" id="{C7DAC975-3DDD-3B49-B288-A82D9BB21A30}"/>
                </a:ext>
              </a:extLst>
            </p:cNvPr>
            <p:cNvSpPr>
              <a:spLocks noEditPoints="1"/>
            </p:cNvSpPr>
            <p:nvPr/>
          </p:nvSpPr>
          <p:spPr bwMode="auto">
            <a:xfrm>
              <a:off x="5818189" y="3962401"/>
              <a:ext cx="192088" cy="188913"/>
            </a:xfrm>
            <a:custGeom>
              <a:avLst/>
              <a:gdLst>
                <a:gd name="T0" fmla="*/ 133 w 133"/>
                <a:gd name="T1" fmla="*/ 80 h 132"/>
                <a:gd name="T2" fmla="*/ 133 w 133"/>
                <a:gd name="T3" fmla="*/ 53 h 132"/>
                <a:gd name="T4" fmla="*/ 123 w 133"/>
                <a:gd name="T5" fmla="*/ 48 h 132"/>
                <a:gd name="T6" fmla="*/ 120 w 133"/>
                <a:gd name="T7" fmla="*/ 40 h 132"/>
                <a:gd name="T8" fmla="*/ 123 w 133"/>
                <a:gd name="T9" fmla="*/ 29 h 132"/>
                <a:gd name="T10" fmla="*/ 104 w 133"/>
                <a:gd name="T11" fmla="*/ 9 h 132"/>
                <a:gd name="T12" fmla="*/ 93 w 133"/>
                <a:gd name="T13" fmla="*/ 13 h 132"/>
                <a:gd name="T14" fmla="*/ 86 w 133"/>
                <a:gd name="T15" fmla="*/ 10 h 132"/>
                <a:gd name="T16" fmla="*/ 80 w 133"/>
                <a:gd name="T17" fmla="*/ 0 h 132"/>
                <a:gd name="T18" fmla="*/ 53 w 133"/>
                <a:gd name="T19" fmla="*/ 0 h 132"/>
                <a:gd name="T20" fmla="*/ 48 w 133"/>
                <a:gd name="T21" fmla="*/ 10 h 132"/>
                <a:gd name="T22" fmla="*/ 41 w 133"/>
                <a:gd name="T23" fmla="*/ 13 h 132"/>
                <a:gd name="T24" fmla="*/ 29 w 133"/>
                <a:gd name="T25" fmla="*/ 9 h 132"/>
                <a:gd name="T26" fmla="*/ 10 w 133"/>
                <a:gd name="T27" fmla="*/ 28 h 132"/>
                <a:gd name="T28" fmla="*/ 14 w 133"/>
                <a:gd name="T29" fmla="*/ 40 h 132"/>
                <a:gd name="T30" fmla="*/ 11 w 133"/>
                <a:gd name="T31" fmla="*/ 47 h 132"/>
                <a:gd name="T32" fmla="*/ 0 w 133"/>
                <a:gd name="T33" fmla="*/ 52 h 132"/>
                <a:gd name="T34" fmla="*/ 0 w 133"/>
                <a:gd name="T35" fmla="*/ 79 h 132"/>
                <a:gd name="T36" fmla="*/ 11 w 133"/>
                <a:gd name="T37" fmla="*/ 85 h 132"/>
                <a:gd name="T38" fmla="*/ 13 w 133"/>
                <a:gd name="T39" fmla="*/ 92 h 132"/>
                <a:gd name="T40" fmla="*/ 10 w 133"/>
                <a:gd name="T41" fmla="*/ 103 h 132"/>
                <a:gd name="T42" fmla="*/ 29 w 133"/>
                <a:gd name="T43" fmla="*/ 122 h 132"/>
                <a:gd name="T44" fmla="*/ 39 w 133"/>
                <a:gd name="T45" fmla="*/ 119 h 132"/>
                <a:gd name="T46" fmla="*/ 48 w 133"/>
                <a:gd name="T47" fmla="*/ 122 h 132"/>
                <a:gd name="T48" fmla="*/ 53 w 133"/>
                <a:gd name="T49" fmla="*/ 132 h 132"/>
                <a:gd name="T50" fmla="*/ 80 w 133"/>
                <a:gd name="T51" fmla="*/ 132 h 132"/>
                <a:gd name="T52" fmla="*/ 85 w 133"/>
                <a:gd name="T53" fmla="*/ 123 h 132"/>
                <a:gd name="T54" fmla="*/ 94 w 133"/>
                <a:gd name="T55" fmla="*/ 119 h 132"/>
                <a:gd name="T56" fmla="*/ 104 w 133"/>
                <a:gd name="T57" fmla="*/ 122 h 132"/>
                <a:gd name="T58" fmla="*/ 123 w 133"/>
                <a:gd name="T59" fmla="*/ 103 h 132"/>
                <a:gd name="T60" fmla="*/ 120 w 133"/>
                <a:gd name="T61" fmla="*/ 93 h 132"/>
                <a:gd name="T62" fmla="*/ 123 w 133"/>
                <a:gd name="T63" fmla="*/ 85 h 132"/>
                <a:gd name="T64" fmla="*/ 133 w 133"/>
                <a:gd name="T65" fmla="*/ 80 h 132"/>
                <a:gd name="T66" fmla="*/ 97 w 133"/>
                <a:gd name="T67" fmla="*/ 66 h 132"/>
                <a:gd name="T68" fmla="*/ 67 w 133"/>
                <a:gd name="T69" fmla="*/ 96 h 132"/>
                <a:gd name="T70" fmla="*/ 37 w 133"/>
                <a:gd name="T71" fmla="*/ 66 h 132"/>
                <a:gd name="T72" fmla="*/ 67 w 133"/>
                <a:gd name="T73" fmla="*/ 37 h 132"/>
                <a:gd name="T74" fmla="*/ 97 w 133"/>
                <a:gd name="T75" fmla="*/ 66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33" h="132">
                  <a:moveTo>
                    <a:pt x="133" y="80"/>
                  </a:moveTo>
                  <a:cubicBezTo>
                    <a:pt x="133" y="53"/>
                    <a:pt x="133" y="53"/>
                    <a:pt x="133" y="53"/>
                  </a:cubicBezTo>
                  <a:cubicBezTo>
                    <a:pt x="123" y="48"/>
                    <a:pt x="123" y="48"/>
                    <a:pt x="123" y="48"/>
                  </a:cubicBezTo>
                  <a:cubicBezTo>
                    <a:pt x="122" y="45"/>
                    <a:pt x="121" y="42"/>
                    <a:pt x="120" y="40"/>
                  </a:cubicBezTo>
                  <a:cubicBezTo>
                    <a:pt x="123" y="29"/>
                    <a:pt x="123" y="29"/>
                    <a:pt x="123" y="29"/>
                  </a:cubicBezTo>
                  <a:cubicBezTo>
                    <a:pt x="104" y="9"/>
                    <a:pt x="104" y="9"/>
                    <a:pt x="104" y="9"/>
                  </a:cubicBezTo>
                  <a:cubicBezTo>
                    <a:pt x="93" y="13"/>
                    <a:pt x="93" y="13"/>
                    <a:pt x="93" y="13"/>
                  </a:cubicBezTo>
                  <a:cubicBezTo>
                    <a:pt x="91" y="12"/>
                    <a:pt x="88" y="11"/>
                    <a:pt x="86" y="10"/>
                  </a:cubicBezTo>
                  <a:cubicBezTo>
                    <a:pt x="80" y="0"/>
                    <a:pt x="80" y="0"/>
                    <a:pt x="80" y="0"/>
                  </a:cubicBezTo>
                  <a:cubicBezTo>
                    <a:pt x="53" y="0"/>
                    <a:pt x="53" y="0"/>
                    <a:pt x="53" y="0"/>
                  </a:cubicBezTo>
                  <a:cubicBezTo>
                    <a:pt x="48" y="10"/>
                    <a:pt x="48" y="10"/>
                    <a:pt x="48" y="10"/>
                  </a:cubicBezTo>
                  <a:cubicBezTo>
                    <a:pt x="46" y="11"/>
                    <a:pt x="43" y="12"/>
                    <a:pt x="41" y="13"/>
                  </a:cubicBezTo>
                  <a:cubicBezTo>
                    <a:pt x="29" y="9"/>
                    <a:pt x="29" y="9"/>
                    <a:pt x="29" y="9"/>
                  </a:cubicBezTo>
                  <a:cubicBezTo>
                    <a:pt x="10" y="28"/>
                    <a:pt x="10" y="28"/>
                    <a:pt x="10" y="28"/>
                  </a:cubicBezTo>
                  <a:cubicBezTo>
                    <a:pt x="14" y="40"/>
                    <a:pt x="14" y="40"/>
                    <a:pt x="14" y="40"/>
                  </a:cubicBezTo>
                  <a:cubicBezTo>
                    <a:pt x="13" y="42"/>
                    <a:pt x="12" y="44"/>
                    <a:pt x="11" y="47"/>
                  </a:cubicBezTo>
                  <a:cubicBezTo>
                    <a:pt x="0" y="52"/>
                    <a:pt x="0" y="52"/>
                    <a:pt x="0" y="52"/>
                  </a:cubicBezTo>
                  <a:cubicBezTo>
                    <a:pt x="0" y="79"/>
                    <a:pt x="0" y="79"/>
                    <a:pt x="0" y="79"/>
                  </a:cubicBezTo>
                  <a:cubicBezTo>
                    <a:pt x="11" y="85"/>
                    <a:pt x="11" y="85"/>
                    <a:pt x="11" y="85"/>
                  </a:cubicBezTo>
                  <a:cubicBezTo>
                    <a:pt x="11" y="87"/>
                    <a:pt x="12" y="90"/>
                    <a:pt x="13" y="92"/>
                  </a:cubicBezTo>
                  <a:cubicBezTo>
                    <a:pt x="10" y="103"/>
                    <a:pt x="10" y="103"/>
                    <a:pt x="10" y="103"/>
                  </a:cubicBezTo>
                  <a:cubicBezTo>
                    <a:pt x="29" y="122"/>
                    <a:pt x="29" y="122"/>
                    <a:pt x="29" y="122"/>
                  </a:cubicBezTo>
                  <a:cubicBezTo>
                    <a:pt x="39" y="119"/>
                    <a:pt x="39" y="119"/>
                    <a:pt x="39" y="119"/>
                  </a:cubicBezTo>
                  <a:cubicBezTo>
                    <a:pt x="42" y="120"/>
                    <a:pt x="45" y="122"/>
                    <a:pt x="48" y="122"/>
                  </a:cubicBezTo>
                  <a:cubicBezTo>
                    <a:pt x="53" y="132"/>
                    <a:pt x="53" y="132"/>
                    <a:pt x="53" y="132"/>
                  </a:cubicBezTo>
                  <a:cubicBezTo>
                    <a:pt x="80" y="132"/>
                    <a:pt x="80" y="132"/>
                    <a:pt x="80" y="132"/>
                  </a:cubicBezTo>
                  <a:cubicBezTo>
                    <a:pt x="85" y="123"/>
                    <a:pt x="85" y="123"/>
                    <a:pt x="85" y="123"/>
                  </a:cubicBezTo>
                  <a:cubicBezTo>
                    <a:pt x="88" y="122"/>
                    <a:pt x="91" y="121"/>
                    <a:pt x="94" y="119"/>
                  </a:cubicBezTo>
                  <a:cubicBezTo>
                    <a:pt x="104" y="122"/>
                    <a:pt x="104" y="122"/>
                    <a:pt x="104" y="122"/>
                  </a:cubicBezTo>
                  <a:cubicBezTo>
                    <a:pt x="123" y="103"/>
                    <a:pt x="123" y="103"/>
                    <a:pt x="123" y="103"/>
                  </a:cubicBezTo>
                  <a:cubicBezTo>
                    <a:pt x="120" y="93"/>
                    <a:pt x="120" y="93"/>
                    <a:pt x="120" y="93"/>
                  </a:cubicBezTo>
                  <a:cubicBezTo>
                    <a:pt x="121" y="90"/>
                    <a:pt x="122" y="88"/>
                    <a:pt x="123" y="85"/>
                  </a:cubicBezTo>
                  <a:lnTo>
                    <a:pt x="133" y="80"/>
                  </a:lnTo>
                  <a:close/>
                  <a:moveTo>
                    <a:pt x="97" y="66"/>
                  </a:moveTo>
                  <a:cubicBezTo>
                    <a:pt x="97" y="83"/>
                    <a:pt x="83" y="96"/>
                    <a:pt x="67" y="96"/>
                  </a:cubicBezTo>
                  <a:cubicBezTo>
                    <a:pt x="50" y="96"/>
                    <a:pt x="37" y="83"/>
                    <a:pt x="37" y="66"/>
                  </a:cubicBezTo>
                  <a:cubicBezTo>
                    <a:pt x="37" y="50"/>
                    <a:pt x="50" y="37"/>
                    <a:pt x="67" y="37"/>
                  </a:cubicBezTo>
                  <a:cubicBezTo>
                    <a:pt x="83" y="37"/>
                    <a:pt x="97" y="50"/>
                    <a:pt x="97" y="66"/>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30" name="Freeform 28">
              <a:extLst>
                <a:ext uri="{FF2B5EF4-FFF2-40B4-BE49-F238E27FC236}">
                  <a16:creationId xmlns:a16="http://schemas.microsoft.com/office/drawing/2014/main" id="{D8A4A0EA-44DD-494D-A3BF-5FD488F37E8D}"/>
                </a:ext>
              </a:extLst>
            </p:cNvPr>
            <p:cNvSpPr>
              <a:spLocks noEditPoints="1"/>
            </p:cNvSpPr>
            <p:nvPr/>
          </p:nvSpPr>
          <p:spPr bwMode="auto">
            <a:xfrm>
              <a:off x="5942014" y="4138613"/>
              <a:ext cx="155575" cy="155575"/>
            </a:xfrm>
            <a:custGeom>
              <a:avLst/>
              <a:gdLst>
                <a:gd name="T0" fmla="*/ 108 w 108"/>
                <a:gd name="T1" fmla="*/ 65 h 108"/>
                <a:gd name="T2" fmla="*/ 108 w 108"/>
                <a:gd name="T3" fmla="*/ 43 h 108"/>
                <a:gd name="T4" fmla="*/ 100 w 108"/>
                <a:gd name="T5" fmla="*/ 39 h 108"/>
                <a:gd name="T6" fmla="*/ 97 w 108"/>
                <a:gd name="T7" fmla="*/ 33 h 108"/>
                <a:gd name="T8" fmla="*/ 100 w 108"/>
                <a:gd name="T9" fmla="*/ 24 h 108"/>
                <a:gd name="T10" fmla="*/ 84 w 108"/>
                <a:gd name="T11" fmla="*/ 8 h 108"/>
                <a:gd name="T12" fmla="*/ 75 w 108"/>
                <a:gd name="T13" fmla="*/ 11 h 108"/>
                <a:gd name="T14" fmla="*/ 70 w 108"/>
                <a:gd name="T15" fmla="*/ 9 h 108"/>
                <a:gd name="T16" fmla="*/ 65 w 108"/>
                <a:gd name="T17" fmla="*/ 0 h 108"/>
                <a:gd name="T18" fmla="*/ 43 w 108"/>
                <a:gd name="T19" fmla="*/ 0 h 108"/>
                <a:gd name="T20" fmla="*/ 39 w 108"/>
                <a:gd name="T21" fmla="*/ 9 h 108"/>
                <a:gd name="T22" fmla="*/ 33 w 108"/>
                <a:gd name="T23" fmla="*/ 11 h 108"/>
                <a:gd name="T24" fmla="*/ 24 w 108"/>
                <a:gd name="T25" fmla="*/ 8 h 108"/>
                <a:gd name="T26" fmla="*/ 8 w 108"/>
                <a:gd name="T27" fmla="*/ 24 h 108"/>
                <a:gd name="T28" fmla="*/ 11 w 108"/>
                <a:gd name="T29" fmla="*/ 33 h 108"/>
                <a:gd name="T30" fmla="*/ 9 w 108"/>
                <a:gd name="T31" fmla="*/ 39 h 108"/>
                <a:gd name="T32" fmla="*/ 0 w 108"/>
                <a:gd name="T33" fmla="*/ 43 h 108"/>
                <a:gd name="T34" fmla="*/ 0 w 108"/>
                <a:gd name="T35" fmla="*/ 65 h 108"/>
                <a:gd name="T36" fmla="*/ 8 w 108"/>
                <a:gd name="T37" fmla="*/ 69 h 108"/>
                <a:gd name="T38" fmla="*/ 11 w 108"/>
                <a:gd name="T39" fmla="*/ 76 h 108"/>
                <a:gd name="T40" fmla="*/ 8 w 108"/>
                <a:gd name="T41" fmla="*/ 84 h 108"/>
                <a:gd name="T42" fmla="*/ 23 w 108"/>
                <a:gd name="T43" fmla="*/ 100 h 108"/>
                <a:gd name="T44" fmla="*/ 32 w 108"/>
                <a:gd name="T45" fmla="*/ 97 h 108"/>
                <a:gd name="T46" fmla="*/ 39 w 108"/>
                <a:gd name="T47" fmla="*/ 100 h 108"/>
                <a:gd name="T48" fmla="*/ 43 w 108"/>
                <a:gd name="T49" fmla="*/ 108 h 108"/>
                <a:gd name="T50" fmla="*/ 65 w 108"/>
                <a:gd name="T51" fmla="*/ 108 h 108"/>
                <a:gd name="T52" fmla="*/ 69 w 108"/>
                <a:gd name="T53" fmla="*/ 100 h 108"/>
                <a:gd name="T54" fmla="*/ 76 w 108"/>
                <a:gd name="T55" fmla="*/ 98 h 108"/>
                <a:gd name="T56" fmla="*/ 84 w 108"/>
                <a:gd name="T57" fmla="*/ 100 h 108"/>
                <a:gd name="T58" fmla="*/ 100 w 108"/>
                <a:gd name="T59" fmla="*/ 85 h 108"/>
                <a:gd name="T60" fmla="*/ 97 w 108"/>
                <a:gd name="T61" fmla="*/ 76 h 108"/>
                <a:gd name="T62" fmla="*/ 100 w 108"/>
                <a:gd name="T63" fmla="*/ 69 h 108"/>
                <a:gd name="T64" fmla="*/ 108 w 108"/>
                <a:gd name="T65" fmla="*/ 65 h 108"/>
                <a:gd name="T66" fmla="*/ 78 w 108"/>
                <a:gd name="T67" fmla="*/ 54 h 108"/>
                <a:gd name="T68" fmla="*/ 54 w 108"/>
                <a:gd name="T69" fmla="*/ 79 h 108"/>
                <a:gd name="T70" fmla="*/ 30 w 108"/>
                <a:gd name="T71" fmla="*/ 54 h 108"/>
                <a:gd name="T72" fmla="*/ 54 w 108"/>
                <a:gd name="T73" fmla="*/ 30 h 108"/>
                <a:gd name="T74" fmla="*/ 78 w 108"/>
                <a:gd name="T75" fmla="*/ 54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08" h="108">
                  <a:moveTo>
                    <a:pt x="108" y="65"/>
                  </a:moveTo>
                  <a:cubicBezTo>
                    <a:pt x="108" y="43"/>
                    <a:pt x="108" y="43"/>
                    <a:pt x="108" y="43"/>
                  </a:cubicBezTo>
                  <a:cubicBezTo>
                    <a:pt x="100" y="39"/>
                    <a:pt x="100" y="39"/>
                    <a:pt x="100" y="39"/>
                  </a:cubicBezTo>
                  <a:cubicBezTo>
                    <a:pt x="99" y="37"/>
                    <a:pt x="98" y="35"/>
                    <a:pt x="97" y="33"/>
                  </a:cubicBezTo>
                  <a:cubicBezTo>
                    <a:pt x="100" y="24"/>
                    <a:pt x="100" y="24"/>
                    <a:pt x="100" y="24"/>
                  </a:cubicBezTo>
                  <a:cubicBezTo>
                    <a:pt x="84" y="8"/>
                    <a:pt x="84" y="8"/>
                    <a:pt x="84" y="8"/>
                  </a:cubicBezTo>
                  <a:cubicBezTo>
                    <a:pt x="75" y="11"/>
                    <a:pt x="75" y="11"/>
                    <a:pt x="75" y="11"/>
                  </a:cubicBezTo>
                  <a:cubicBezTo>
                    <a:pt x="73" y="10"/>
                    <a:pt x="72" y="10"/>
                    <a:pt x="70" y="9"/>
                  </a:cubicBezTo>
                  <a:cubicBezTo>
                    <a:pt x="65" y="0"/>
                    <a:pt x="65" y="0"/>
                    <a:pt x="65" y="0"/>
                  </a:cubicBezTo>
                  <a:cubicBezTo>
                    <a:pt x="43" y="0"/>
                    <a:pt x="43" y="0"/>
                    <a:pt x="43" y="0"/>
                  </a:cubicBezTo>
                  <a:cubicBezTo>
                    <a:pt x="39" y="9"/>
                    <a:pt x="39" y="9"/>
                    <a:pt x="39" y="9"/>
                  </a:cubicBezTo>
                  <a:cubicBezTo>
                    <a:pt x="37" y="10"/>
                    <a:pt x="35" y="10"/>
                    <a:pt x="33" y="11"/>
                  </a:cubicBezTo>
                  <a:cubicBezTo>
                    <a:pt x="24" y="8"/>
                    <a:pt x="24" y="8"/>
                    <a:pt x="24" y="8"/>
                  </a:cubicBezTo>
                  <a:cubicBezTo>
                    <a:pt x="8" y="24"/>
                    <a:pt x="8" y="24"/>
                    <a:pt x="8" y="24"/>
                  </a:cubicBezTo>
                  <a:cubicBezTo>
                    <a:pt x="11" y="33"/>
                    <a:pt x="11" y="33"/>
                    <a:pt x="11" y="33"/>
                  </a:cubicBezTo>
                  <a:cubicBezTo>
                    <a:pt x="10" y="35"/>
                    <a:pt x="9" y="37"/>
                    <a:pt x="9" y="39"/>
                  </a:cubicBezTo>
                  <a:cubicBezTo>
                    <a:pt x="0" y="43"/>
                    <a:pt x="0" y="43"/>
                    <a:pt x="0" y="43"/>
                  </a:cubicBezTo>
                  <a:cubicBezTo>
                    <a:pt x="0" y="65"/>
                    <a:pt x="0" y="65"/>
                    <a:pt x="0" y="65"/>
                  </a:cubicBezTo>
                  <a:cubicBezTo>
                    <a:pt x="8" y="69"/>
                    <a:pt x="8" y="69"/>
                    <a:pt x="8" y="69"/>
                  </a:cubicBezTo>
                  <a:cubicBezTo>
                    <a:pt x="9" y="71"/>
                    <a:pt x="10" y="73"/>
                    <a:pt x="11" y="76"/>
                  </a:cubicBezTo>
                  <a:cubicBezTo>
                    <a:pt x="8" y="84"/>
                    <a:pt x="8" y="84"/>
                    <a:pt x="8" y="84"/>
                  </a:cubicBezTo>
                  <a:cubicBezTo>
                    <a:pt x="23" y="100"/>
                    <a:pt x="23" y="100"/>
                    <a:pt x="23" y="100"/>
                  </a:cubicBezTo>
                  <a:cubicBezTo>
                    <a:pt x="32" y="97"/>
                    <a:pt x="32" y="97"/>
                    <a:pt x="32" y="97"/>
                  </a:cubicBezTo>
                  <a:cubicBezTo>
                    <a:pt x="34" y="98"/>
                    <a:pt x="36" y="99"/>
                    <a:pt x="39" y="100"/>
                  </a:cubicBezTo>
                  <a:cubicBezTo>
                    <a:pt x="43" y="108"/>
                    <a:pt x="43" y="108"/>
                    <a:pt x="43" y="108"/>
                  </a:cubicBezTo>
                  <a:cubicBezTo>
                    <a:pt x="65" y="108"/>
                    <a:pt x="65" y="108"/>
                    <a:pt x="65" y="108"/>
                  </a:cubicBezTo>
                  <a:cubicBezTo>
                    <a:pt x="69" y="100"/>
                    <a:pt x="69" y="100"/>
                    <a:pt x="69" y="100"/>
                  </a:cubicBezTo>
                  <a:cubicBezTo>
                    <a:pt x="71" y="100"/>
                    <a:pt x="74" y="99"/>
                    <a:pt x="76" y="98"/>
                  </a:cubicBezTo>
                  <a:cubicBezTo>
                    <a:pt x="84" y="100"/>
                    <a:pt x="84" y="100"/>
                    <a:pt x="84" y="100"/>
                  </a:cubicBezTo>
                  <a:cubicBezTo>
                    <a:pt x="100" y="85"/>
                    <a:pt x="100" y="85"/>
                    <a:pt x="100" y="85"/>
                  </a:cubicBezTo>
                  <a:cubicBezTo>
                    <a:pt x="97" y="76"/>
                    <a:pt x="97" y="76"/>
                    <a:pt x="97" y="76"/>
                  </a:cubicBezTo>
                  <a:cubicBezTo>
                    <a:pt x="98" y="74"/>
                    <a:pt x="99" y="72"/>
                    <a:pt x="100" y="69"/>
                  </a:cubicBezTo>
                  <a:lnTo>
                    <a:pt x="108" y="65"/>
                  </a:lnTo>
                  <a:close/>
                  <a:moveTo>
                    <a:pt x="78" y="54"/>
                  </a:moveTo>
                  <a:cubicBezTo>
                    <a:pt x="78" y="68"/>
                    <a:pt x="68" y="79"/>
                    <a:pt x="54" y="79"/>
                  </a:cubicBezTo>
                  <a:cubicBezTo>
                    <a:pt x="41" y="79"/>
                    <a:pt x="30" y="68"/>
                    <a:pt x="30" y="54"/>
                  </a:cubicBezTo>
                  <a:cubicBezTo>
                    <a:pt x="30" y="41"/>
                    <a:pt x="41" y="30"/>
                    <a:pt x="54" y="30"/>
                  </a:cubicBezTo>
                  <a:cubicBezTo>
                    <a:pt x="68" y="30"/>
                    <a:pt x="78" y="41"/>
                    <a:pt x="78" y="5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1219110">
                <a:defRPr/>
              </a:pPr>
              <a:endParaRPr lang="zh-CN" altLang="en-US" sz="1351">
                <a:solidFill>
                  <a:prstClr val="white"/>
                </a:solidFill>
                <a:latin typeface="Calibri" panose="020F0502020204030204"/>
                <a:ea typeface="等线" panose="02010600030101010101" pitchFamily="2" charset="-122"/>
              </a:endParaRPr>
            </a:p>
          </p:txBody>
        </p:sp>
      </p:grpSp>
      <p:grpSp>
        <p:nvGrpSpPr>
          <p:cNvPr id="131" name="组合 66">
            <a:extLst>
              <a:ext uri="{FF2B5EF4-FFF2-40B4-BE49-F238E27FC236}">
                <a16:creationId xmlns:a16="http://schemas.microsoft.com/office/drawing/2014/main" id="{57063723-0339-BD45-9893-DD25EBC41311}"/>
              </a:ext>
            </a:extLst>
          </p:cNvPr>
          <p:cNvGrpSpPr/>
          <p:nvPr/>
        </p:nvGrpSpPr>
        <p:grpSpPr>
          <a:xfrm>
            <a:off x="4874666" y="4023967"/>
            <a:ext cx="432380" cy="641911"/>
            <a:chOff x="5649914" y="2946401"/>
            <a:chExt cx="360363" cy="534987"/>
          </a:xfrm>
          <a:solidFill>
            <a:schemeClr val="bg1"/>
          </a:solidFill>
        </p:grpSpPr>
        <p:sp>
          <p:nvSpPr>
            <p:cNvPr id="132" name="Freeform 29">
              <a:extLst>
                <a:ext uri="{FF2B5EF4-FFF2-40B4-BE49-F238E27FC236}">
                  <a16:creationId xmlns:a16="http://schemas.microsoft.com/office/drawing/2014/main" id="{C8026222-9DF0-2949-B2FF-85E49FDD2579}"/>
                </a:ext>
              </a:extLst>
            </p:cNvPr>
            <p:cNvSpPr/>
            <p:nvPr/>
          </p:nvSpPr>
          <p:spPr bwMode="auto">
            <a:xfrm>
              <a:off x="5776914" y="3424238"/>
              <a:ext cx="106363" cy="57150"/>
            </a:xfrm>
            <a:custGeom>
              <a:avLst/>
              <a:gdLst>
                <a:gd name="T0" fmla="*/ 0 w 74"/>
                <a:gd name="T1" fmla="*/ 0 h 40"/>
                <a:gd name="T2" fmla="*/ 37 w 74"/>
                <a:gd name="T3" fmla="*/ 40 h 40"/>
                <a:gd name="T4" fmla="*/ 74 w 74"/>
                <a:gd name="T5" fmla="*/ 0 h 40"/>
                <a:gd name="T6" fmla="*/ 0 w 74"/>
                <a:gd name="T7" fmla="*/ 0 h 40"/>
              </a:gdLst>
              <a:ahLst/>
              <a:cxnLst>
                <a:cxn ang="0">
                  <a:pos x="T0" y="T1"/>
                </a:cxn>
                <a:cxn ang="0">
                  <a:pos x="T2" y="T3"/>
                </a:cxn>
                <a:cxn ang="0">
                  <a:pos x="T4" y="T5"/>
                </a:cxn>
                <a:cxn ang="0">
                  <a:pos x="T6" y="T7"/>
                </a:cxn>
              </a:cxnLst>
              <a:rect l="0" t="0" r="r" b="b"/>
              <a:pathLst>
                <a:path w="74" h="40">
                  <a:moveTo>
                    <a:pt x="0" y="0"/>
                  </a:moveTo>
                  <a:cubicBezTo>
                    <a:pt x="0" y="22"/>
                    <a:pt x="17" y="40"/>
                    <a:pt x="37" y="40"/>
                  </a:cubicBezTo>
                  <a:cubicBezTo>
                    <a:pt x="57" y="40"/>
                    <a:pt x="74" y="22"/>
                    <a:pt x="74" y="0"/>
                  </a:cubicBezTo>
                  <a:lnTo>
                    <a:pt x="0" y="0"/>
                  </a:ln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33" name="Freeform 30">
              <a:extLst>
                <a:ext uri="{FF2B5EF4-FFF2-40B4-BE49-F238E27FC236}">
                  <a16:creationId xmlns:a16="http://schemas.microsoft.com/office/drawing/2014/main" id="{F30D3676-24A2-D742-A544-E61EA52BF745}"/>
                </a:ext>
              </a:extLst>
            </p:cNvPr>
            <p:cNvSpPr/>
            <p:nvPr/>
          </p:nvSpPr>
          <p:spPr bwMode="auto">
            <a:xfrm>
              <a:off x="5753101" y="3346451"/>
              <a:ext cx="153988" cy="26988"/>
            </a:xfrm>
            <a:custGeom>
              <a:avLst/>
              <a:gdLst>
                <a:gd name="T0" fmla="*/ 106 w 106"/>
                <a:gd name="T1" fmla="*/ 11 h 19"/>
                <a:gd name="T2" fmla="*/ 98 w 106"/>
                <a:gd name="T3" fmla="*/ 19 h 19"/>
                <a:gd name="T4" fmla="*/ 8 w 106"/>
                <a:gd name="T5" fmla="*/ 19 h 19"/>
                <a:gd name="T6" fmla="*/ 0 w 106"/>
                <a:gd name="T7" fmla="*/ 11 h 19"/>
                <a:gd name="T8" fmla="*/ 0 w 106"/>
                <a:gd name="T9" fmla="*/ 8 h 19"/>
                <a:gd name="T10" fmla="*/ 8 w 106"/>
                <a:gd name="T11" fmla="*/ 0 h 19"/>
                <a:gd name="T12" fmla="*/ 98 w 106"/>
                <a:gd name="T13" fmla="*/ 0 h 19"/>
                <a:gd name="T14" fmla="*/ 106 w 106"/>
                <a:gd name="T15" fmla="*/ 8 h 19"/>
                <a:gd name="T16" fmla="*/ 106 w 106"/>
                <a:gd name="T17" fmla="*/ 11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9">
                  <a:moveTo>
                    <a:pt x="106" y="11"/>
                  </a:moveTo>
                  <a:cubicBezTo>
                    <a:pt x="106" y="16"/>
                    <a:pt x="103" y="19"/>
                    <a:pt x="98" y="19"/>
                  </a:cubicBezTo>
                  <a:cubicBezTo>
                    <a:pt x="8" y="19"/>
                    <a:pt x="8" y="19"/>
                    <a:pt x="8" y="19"/>
                  </a:cubicBezTo>
                  <a:cubicBezTo>
                    <a:pt x="3" y="19"/>
                    <a:pt x="0" y="16"/>
                    <a:pt x="0" y="11"/>
                  </a:cubicBezTo>
                  <a:cubicBezTo>
                    <a:pt x="0" y="8"/>
                    <a:pt x="0" y="8"/>
                    <a:pt x="0" y="8"/>
                  </a:cubicBezTo>
                  <a:cubicBezTo>
                    <a:pt x="0" y="4"/>
                    <a:pt x="3" y="0"/>
                    <a:pt x="8" y="0"/>
                  </a:cubicBezTo>
                  <a:cubicBezTo>
                    <a:pt x="98" y="0"/>
                    <a:pt x="98" y="0"/>
                    <a:pt x="98" y="0"/>
                  </a:cubicBezTo>
                  <a:cubicBezTo>
                    <a:pt x="103" y="0"/>
                    <a:pt x="106" y="4"/>
                    <a:pt x="106" y="8"/>
                  </a:cubicBezTo>
                  <a:lnTo>
                    <a:pt x="106" y="11"/>
                  </a:ln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34" name="Freeform 31">
              <a:extLst>
                <a:ext uri="{FF2B5EF4-FFF2-40B4-BE49-F238E27FC236}">
                  <a16:creationId xmlns:a16="http://schemas.microsoft.com/office/drawing/2014/main" id="{EC4422E8-B4AC-9546-B4E6-34400FFF60CD}"/>
                </a:ext>
              </a:extLst>
            </p:cNvPr>
            <p:cNvSpPr/>
            <p:nvPr/>
          </p:nvSpPr>
          <p:spPr bwMode="auto">
            <a:xfrm>
              <a:off x="5753101" y="3386138"/>
              <a:ext cx="153988" cy="26988"/>
            </a:xfrm>
            <a:custGeom>
              <a:avLst/>
              <a:gdLst>
                <a:gd name="T0" fmla="*/ 106 w 106"/>
                <a:gd name="T1" fmla="*/ 11 h 19"/>
                <a:gd name="T2" fmla="*/ 98 w 106"/>
                <a:gd name="T3" fmla="*/ 19 h 19"/>
                <a:gd name="T4" fmla="*/ 8 w 106"/>
                <a:gd name="T5" fmla="*/ 19 h 19"/>
                <a:gd name="T6" fmla="*/ 0 w 106"/>
                <a:gd name="T7" fmla="*/ 11 h 19"/>
                <a:gd name="T8" fmla="*/ 0 w 106"/>
                <a:gd name="T9" fmla="*/ 8 h 19"/>
                <a:gd name="T10" fmla="*/ 8 w 106"/>
                <a:gd name="T11" fmla="*/ 0 h 19"/>
                <a:gd name="T12" fmla="*/ 98 w 106"/>
                <a:gd name="T13" fmla="*/ 0 h 19"/>
                <a:gd name="T14" fmla="*/ 106 w 106"/>
                <a:gd name="T15" fmla="*/ 8 h 19"/>
                <a:gd name="T16" fmla="*/ 106 w 106"/>
                <a:gd name="T17" fmla="*/ 11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9">
                  <a:moveTo>
                    <a:pt x="106" y="11"/>
                  </a:moveTo>
                  <a:cubicBezTo>
                    <a:pt x="106" y="15"/>
                    <a:pt x="103" y="19"/>
                    <a:pt x="98" y="19"/>
                  </a:cubicBezTo>
                  <a:cubicBezTo>
                    <a:pt x="8" y="19"/>
                    <a:pt x="8" y="19"/>
                    <a:pt x="8" y="19"/>
                  </a:cubicBezTo>
                  <a:cubicBezTo>
                    <a:pt x="3" y="19"/>
                    <a:pt x="0" y="15"/>
                    <a:pt x="0" y="11"/>
                  </a:cubicBezTo>
                  <a:cubicBezTo>
                    <a:pt x="0" y="8"/>
                    <a:pt x="0" y="8"/>
                    <a:pt x="0" y="8"/>
                  </a:cubicBezTo>
                  <a:cubicBezTo>
                    <a:pt x="0" y="3"/>
                    <a:pt x="3" y="0"/>
                    <a:pt x="8" y="0"/>
                  </a:cubicBezTo>
                  <a:cubicBezTo>
                    <a:pt x="98" y="0"/>
                    <a:pt x="98" y="0"/>
                    <a:pt x="98" y="0"/>
                  </a:cubicBezTo>
                  <a:cubicBezTo>
                    <a:pt x="103" y="0"/>
                    <a:pt x="106" y="3"/>
                    <a:pt x="106" y="8"/>
                  </a:cubicBezTo>
                  <a:lnTo>
                    <a:pt x="106" y="11"/>
                  </a:ln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sp>
          <p:nvSpPr>
            <p:cNvPr id="135" name="Freeform 32">
              <a:extLst>
                <a:ext uri="{FF2B5EF4-FFF2-40B4-BE49-F238E27FC236}">
                  <a16:creationId xmlns:a16="http://schemas.microsoft.com/office/drawing/2014/main" id="{0A9410D5-9E9D-724E-9986-EF362DCD3AC3}"/>
                </a:ext>
              </a:extLst>
            </p:cNvPr>
            <p:cNvSpPr/>
            <p:nvPr/>
          </p:nvSpPr>
          <p:spPr bwMode="auto">
            <a:xfrm>
              <a:off x="5649914" y="2946401"/>
              <a:ext cx="360363" cy="385763"/>
            </a:xfrm>
            <a:custGeom>
              <a:avLst/>
              <a:gdLst>
                <a:gd name="T0" fmla="*/ 250 w 250"/>
                <a:gd name="T1" fmla="*/ 125 h 268"/>
                <a:gd name="T2" fmla="*/ 125 w 250"/>
                <a:gd name="T3" fmla="*/ 0 h 268"/>
                <a:gd name="T4" fmla="*/ 0 w 250"/>
                <a:gd name="T5" fmla="*/ 125 h 268"/>
                <a:gd name="T6" fmla="*/ 72 w 250"/>
                <a:gd name="T7" fmla="*/ 238 h 268"/>
                <a:gd name="T8" fmla="*/ 72 w 250"/>
                <a:gd name="T9" fmla="*/ 244 h 268"/>
                <a:gd name="T10" fmla="*/ 96 w 250"/>
                <a:gd name="T11" fmla="*/ 268 h 268"/>
                <a:gd name="T12" fmla="*/ 154 w 250"/>
                <a:gd name="T13" fmla="*/ 268 h 268"/>
                <a:gd name="T14" fmla="*/ 178 w 250"/>
                <a:gd name="T15" fmla="*/ 244 h 268"/>
                <a:gd name="T16" fmla="*/ 178 w 250"/>
                <a:gd name="T17" fmla="*/ 238 h 268"/>
                <a:gd name="T18" fmla="*/ 250 w 250"/>
                <a:gd name="T19" fmla="*/ 125 h 2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0" h="268">
                  <a:moveTo>
                    <a:pt x="250" y="125"/>
                  </a:moveTo>
                  <a:cubicBezTo>
                    <a:pt x="250" y="56"/>
                    <a:pt x="194" y="0"/>
                    <a:pt x="125" y="0"/>
                  </a:cubicBezTo>
                  <a:cubicBezTo>
                    <a:pt x="56" y="0"/>
                    <a:pt x="0" y="56"/>
                    <a:pt x="0" y="125"/>
                  </a:cubicBezTo>
                  <a:cubicBezTo>
                    <a:pt x="0" y="175"/>
                    <a:pt x="30" y="218"/>
                    <a:pt x="72" y="238"/>
                  </a:cubicBezTo>
                  <a:cubicBezTo>
                    <a:pt x="72" y="244"/>
                    <a:pt x="72" y="244"/>
                    <a:pt x="72" y="244"/>
                  </a:cubicBezTo>
                  <a:cubicBezTo>
                    <a:pt x="72" y="257"/>
                    <a:pt x="83" y="268"/>
                    <a:pt x="96" y="268"/>
                  </a:cubicBezTo>
                  <a:cubicBezTo>
                    <a:pt x="154" y="268"/>
                    <a:pt x="154" y="268"/>
                    <a:pt x="154" y="268"/>
                  </a:cubicBezTo>
                  <a:cubicBezTo>
                    <a:pt x="167" y="268"/>
                    <a:pt x="178" y="257"/>
                    <a:pt x="178" y="244"/>
                  </a:cubicBezTo>
                  <a:cubicBezTo>
                    <a:pt x="178" y="238"/>
                    <a:pt x="178" y="238"/>
                    <a:pt x="178" y="238"/>
                  </a:cubicBezTo>
                  <a:cubicBezTo>
                    <a:pt x="221" y="218"/>
                    <a:pt x="250" y="175"/>
                    <a:pt x="250" y="125"/>
                  </a:cubicBezTo>
                  <a:close/>
                </a:path>
              </a:pathLst>
            </a:custGeom>
            <a:grpFill/>
            <a:ln>
              <a:noFill/>
            </a:ln>
          </p:spPr>
          <p:txBody>
            <a:bodyPr/>
            <a:lstStyle/>
            <a:p>
              <a:pPr defTabSz="1219110">
                <a:defRPr/>
              </a:pPr>
              <a:endParaRPr lang="zh-CN" altLang="en-US" sz="1351">
                <a:solidFill>
                  <a:prstClr val="white"/>
                </a:solidFill>
                <a:latin typeface="Calibri" panose="020F0502020204030204"/>
                <a:ea typeface="等线" panose="02010600030101010101" pitchFamily="2" charset="-122"/>
              </a:endParaRPr>
            </a:p>
          </p:txBody>
        </p:sp>
      </p:grpSp>
      <p:sp>
        <p:nvSpPr>
          <p:cNvPr id="137" name="矩形 136"/>
          <p:cNvSpPr/>
          <p:nvPr/>
        </p:nvSpPr>
        <p:spPr>
          <a:xfrm>
            <a:off x="5059878" y="3231660"/>
            <a:ext cx="1832375" cy="338554"/>
          </a:xfrm>
          <a:prstGeom prst="rect">
            <a:avLst/>
          </a:prstGeom>
          <a:solidFill>
            <a:srgbClr val="0070C0"/>
          </a:solidFill>
        </p:spPr>
        <p:txBody>
          <a:bodyPr wrap="square" lIns="91440" tIns="45720" rIns="91440" bIns="45720">
            <a:spAutoFit/>
          </a:bodyPr>
          <a:lstStyle/>
          <a:p>
            <a:pPr algn="ctr" defTabSz="914354">
              <a:defRPr/>
            </a:pPr>
            <a:r>
              <a:rPr lang="zh-CN" altLang="en-US" sz="1600" b="1" dirty="0">
                <a:solidFill>
                  <a:prstClr val="white"/>
                </a:solidFill>
                <a:latin typeface="微软雅黑" panose="020B0503020204020204" pitchFamily="34" charset="-122"/>
                <a:ea typeface="微软雅黑" panose="020B0503020204020204" pitchFamily="34" charset="-122"/>
              </a:rPr>
              <a:t>校园大数据平台</a:t>
            </a:r>
          </a:p>
        </p:txBody>
      </p:sp>
      <p:sp>
        <p:nvSpPr>
          <p:cNvPr id="2" name="文本框 1"/>
          <p:cNvSpPr txBox="1"/>
          <p:nvPr/>
        </p:nvSpPr>
        <p:spPr>
          <a:xfrm>
            <a:off x="1596176" y="5298899"/>
            <a:ext cx="9546617" cy="1077026"/>
          </a:xfrm>
          <a:prstGeom prst="rect">
            <a:avLst/>
          </a:prstGeom>
          <a:noFill/>
        </p:spPr>
        <p:txBody>
          <a:bodyPr wrap="square" rtlCol="0">
            <a:spAutoFit/>
          </a:bodyPr>
          <a:lstStyle/>
          <a:p>
            <a:pPr defTabSz="1219110">
              <a:defRPr/>
            </a:pPr>
            <a:r>
              <a:rPr lang="zh-CN" altLang="en-US" sz="2133" dirty="0">
                <a:solidFill>
                  <a:srgbClr val="FFFF00"/>
                </a:solidFill>
                <a:latin typeface="Calibri" panose="020F0502020204030204"/>
                <a:ea typeface="等线" panose="02010600030101010101" pitchFamily="2" charset="-122"/>
              </a:rPr>
              <a:t>以视频为核心的</a:t>
            </a:r>
            <a:r>
              <a:rPr lang="en-US" altLang="zh-CN" sz="2133" dirty="0">
                <a:solidFill>
                  <a:srgbClr val="FFFF00"/>
                </a:solidFill>
                <a:latin typeface="Calibri" panose="020F0502020204030204"/>
                <a:ea typeface="等线" panose="02010600030101010101" pitchFamily="2" charset="-122"/>
              </a:rPr>
              <a:t>AI</a:t>
            </a:r>
            <a:r>
              <a:rPr lang="zh-CN" altLang="en-US" sz="2133" dirty="0">
                <a:solidFill>
                  <a:srgbClr val="FFFF00"/>
                </a:solidFill>
                <a:latin typeface="Calibri" panose="020F0502020204030204"/>
                <a:ea typeface="等线" panose="02010600030101010101" pitchFamily="2" charset="-122"/>
              </a:rPr>
              <a:t>、生物识别及物联技术，已经全面渗透到安防、后勤、教育教学的各个领域，亟需建设统一的校园大数据平台，实现数据贯通、资源共享，应用集成，打造面向未来的智慧校园。</a:t>
            </a:r>
          </a:p>
        </p:txBody>
      </p:sp>
    </p:spTree>
    <p:extLst>
      <p:ext uri="{BB962C8B-B14F-4D97-AF65-F5344CB8AC3E}">
        <p14:creationId xmlns:p14="http://schemas.microsoft.com/office/powerpoint/2010/main" val="34264069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370986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pic>
        <p:nvPicPr>
          <p:cNvPr id="26" name="图片 2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32149" y="1202267"/>
            <a:ext cx="6874933" cy="5655733"/>
          </a:xfrm>
          <a:prstGeom prst="rect">
            <a:avLst/>
          </a:prstGeom>
        </p:spPr>
      </p:pic>
      <p:sp>
        <p:nvSpPr>
          <p:cNvPr id="27" name="文本框 38"/>
          <p:cNvSpPr txBox="1"/>
          <p:nvPr/>
        </p:nvSpPr>
        <p:spPr>
          <a:xfrm>
            <a:off x="6930203" y="3222800"/>
            <a:ext cx="2260596" cy="687917"/>
          </a:xfrm>
          <a:prstGeom prst="rect">
            <a:avLst/>
          </a:prstGeom>
          <a:noFill/>
        </p:spPr>
        <p:txBody>
          <a:bodyPr wrap="square" lIns="193584" tIns="96792" rIns="193584" bIns="96792" rtlCol="0">
            <a:spAutoFit/>
          </a:bodyPr>
          <a:lstStyle/>
          <a:p>
            <a:pPr defTabSz="1219110"/>
            <a:r>
              <a:rPr kumimoji="1" lang="zh-CN" altLang="en-US" sz="3200" dirty="0">
                <a:solidFill>
                  <a:prstClr val="white"/>
                </a:solidFill>
                <a:latin typeface="Microsoft YaHei"/>
                <a:ea typeface="Microsoft YaHei"/>
                <a:cs typeface="Microsoft YaHei"/>
              </a:rPr>
              <a:t>案例</a:t>
            </a:r>
          </a:p>
        </p:txBody>
      </p:sp>
      <p:sp>
        <p:nvSpPr>
          <p:cNvPr id="28" name="文本框 40"/>
          <p:cNvSpPr txBox="1"/>
          <p:nvPr/>
        </p:nvSpPr>
        <p:spPr>
          <a:xfrm>
            <a:off x="6926260" y="2491391"/>
            <a:ext cx="1298249" cy="523706"/>
          </a:xfrm>
          <a:prstGeom prst="rect">
            <a:avLst/>
          </a:prstGeom>
          <a:noFill/>
        </p:spPr>
        <p:txBody>
          <a:bodyPr wrap="none" lIns="193584" tIns="96792" rIns="193584" bIns="96792" rtlCol="0">
            <a:spAutoFit/>
          </a:bodyPr>
          <a:lstStyle/>
          <a:p>
            <a:pPr defTabSz="1219110"/>
            <a:r>
              <a:rPr kumimoji="1" lang="en-US" altLang="zh-CN" sz="2133" kern="1400" spc="105" dirty="0">
                <a:solidFill>
                  <a:prstClr val="white"/>
                </a:solidFill>
                <a:latin typeface="Microsoft YaHei"/>
                <a:ea typeface="Microsoft YaHei"/>
                <a:cs typeface="Microsoft YaHei"/>
              </a:rPr>
              <a:t>CASES</a:t>
            </a:r>
            <a:endParaRPr kumimoji="1" lang="zh-CN" altLang="en-US" sz="2133" kern="1400" spc="105" dirty="0">
              <a:solidFill>
                <a:prstClr val="white"/>
              </a:solidFill>
              <a:latin typeface="Microsoft YaHei"/>
              <a:ea typeface="Microsoft YaHei"/>
              <a:cs typeface="Microsoft YaHei"/>
            </a:endParaRPr>
          </a:p>
        </p:txBody>
      </p:sp>
      <p:sp>
        <p:nvSpPr>
          <p:cNvPr id="29" name="矩形 28"/>
          <p:cNvSpPr/>
          <p:nvPr/>
        </p:nvSpPr>
        <p:spPr>
          <a:xfrm flipV="1">
            <a:off x="7121677" y="2429425"/>
            <a:ext cx="3357639" cy="60959"/>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1219110"/>
            <a:endParaRPr kumimoji="1" lang="zh-CN" altLang="en-US" sz="2400">
              <a:solidFill>
                <a:prstClr val="white"/>
              </a:solidFill>
              <a:latin typeface="Calibri" panose="020F0502020204030204"/>
              <a:ea typeface="等线" panose="02010600030101010101" pitchFamily="2" charset="-122"/>
            </a:endParaRPr>
          </a:p>
        </p:txBody>
      </p:sp>
      <p:sp>
        <p:nvSpPr>
          <p:cNvPr id="30" name="文本框 6"/>
          <p:cNvSpPr txBox="1"/>
          <p:nvPr/>
        </p:nvSpPr>
        <p:spPr>
          <a:xfrm>
            <a:off x="6950701" y="3805102"/>
            <a:ext cx="1346339" cy="626490"/>
          </a:xfrm>
          <a:prstGeom prst="rect">
            <a:avLst/>
          </a:prstGeom>
          <a:noFill/>
        </p:spPr>
        <p:txBody>
          <a:bodyPr wrap="none" lIns="193584" tIns="96792" rIns="193584" bIns="96792" rtlCol="0">
            <a:spAutoFit/>
          </a:bodyPr>
          <a:lstStyle/>
          <a:p>
            <a:pPr defTabSz="1219110">
              <a:lnSpc>
                <a:spcPct val="150000"/>
              </a:lnSpc>
            </a:pPr>
            <a:r>
              <a:rPr kumimoji="1" lang="zh-CN" altLang="en-US" sz="1867" dirty="0">
                <a:solidFill>
                  <a:prstClr val="white"/>
                </a:solidFill>
                <a:latin typeface="Microsoft YaHei"/>
                <a:ea typeface="Microsoft YaHei"/>
                <a:cs typeface="Microsoft YaHei"/>
              </a:rPr>
              <a:t>成功案例</a:t>
            </a:r>
            <a:endParaRPr kumimoji="1" lang="en-US" altLang="zh-CN" sz="1867" dirty="0">
              <a:solidFill>
                <a:prstClr val="white"/>
              </a:solidFill>
              <a:latin typeface="Microsoft YaHei"/>
              <a:ea typeface="Microsoft YaHei"/>
              <a:cs typeface="Microsoft YaHei"/>
            </a:endParaRPr>
          </a:p>
        </p:txBody>
      </p:sp>
    </p:spTree>
    <p:extLst>
      <p:ext uri="{BB962C8B-B14F-4D97-AF65-F5344CB8AC3E}">
        <p14:creationId xmlns:p14="http://schemas.microsoft.com/office/powerpoint/2010/main" val="183360671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87"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成功案例</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浙江音乐学院</a:t>
            </a:r>
            <a:r>
              <a:rPr lang="en-US" altLang="zh-CN" sz="2400"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安防）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26" name="矩形 25"/>
          <p:cNvSpPr/>
          <p:nvPr/>
        </p:nvSpPr>
        <p:spPr>
          <a:xfrm>
            <a:off x="109744" y="4787880"/>
            <a:ext cx="5734008" cy="1836015"/>
          </a:xfrm>
          <a:prstGeom prst="rect">
            <a:avLst/>
          </a:prstGeom>
          <a:noFill/>
        </p:spPr>
        <p:txBody>
          <a:bodyPr wrap="square">
            <a:spAutoFit/>
          </a:bodyPr>
          <a:lstStyle/>
          <a:p>
            <a:pPr marL="228589" indent="-228589" defTabSz="1211970">
              <a:buFont typeface="Wingdings" panose="05000000000000000000" pitchFamily="2" charset="2"/>
              <a:buChar char="l"/>
              <a:defRPr/>
            </a:pPr>
            <a:r>
              <a:rPr lang="zh-CN" altLang="en-US" sz="1333" b="1" dirty="0">
                <a:solidFill>
                  <a:prstClr val="white"/>
                </a:solidFill>
                <a:latin typeface="微软雅黑" panose="020B0503020204020204" pitchFamily="34" charset="-122"/>
                <a:ea typeface="微软雅黑" panose="020B0503020204020204" pitchFamily="34" charset="-122"/>
              </a:rPr>
              <a:t>项目概况</a:t>
            </a:r>
            <a:endParaRPr lang="en-US" altLang="zh-CN" sz="1333" dirty="0">
              <a:solidFill>
                <a:prstClr val="white"/>
              </a:solidFill>
              <a:latin typeface="微软雅黑" panose="020B0503020204020204" pitchFamily="34" charset="-122"/>
              <a:ea typeface="微软雅黑" panose="020B0503020204020204" pitchFamily="34" charset="-122"/>
            </a:endParaRPr>
          </a:p>
          <a:p>
            <a:pPr defTabSz="1211970">
              <a:lnSpc>
                <a:spcPct val="150000"/>
              </a:lnSpc>
              <a:defRPr/>
            </a:pPr>
            <a:r>
              <a:rPr lang="zh-CN" altLang="en-US" sz="1333" dirty="0">
                <a:solidFill>
                  <a:prstClr val="white"/>
                </a:solidFill>
                <a:latin typeface="微软雅黑" panose="020B0503020204020204" pitchFamily="34" charset="-122"/>
                <a:ea typeface="微软雅黑" panose="020B0503020204020204" pitchFamily="34" charset="-122"/>
              </a:rPr>
              <a:t>浙江音乐学院坐落于杭州市西湖区之江板块，占地面积</a:t>
            </a:r>
            <a:r>
              <a:rPr lang="en-US" altLang="zh-CN" sz="1333" dirty="0">
                <a:solidFill>
                  <a:prstClr val="white"/>
                </a:solidFill>
                <a:latin typeface="微软雅黑" panose="020B0503020204020204" pitchFamily="34" charset="-122"/>
                <a:ea typeface="微软雅黑" panose="020B0503020204020204" pitchFamily="34" charset="-122"/>
              </a:rPr>
              <a:t>602</a:t>
            </a:r>
            <a:r>
              <a:rPr lang="zh-CN" altLang="en-US" sz="1333" dirty="0">
                <a:solidFill>
                  <a:prstClr val="white"/>
                </a:solidFill>
                <a:latin typeface="微软雅黑" panose="020B0503020204020204" pitchFamily="34" charset="-122"/>
                <a:ea typeface="微软雅黑" panose="020B0503020204020204" pitchFamily="34" charset="-122"/>
              </a:rPr>
              <a:t>亩，</a:t>
            </a:r>
            <a:r>
              <a:rPr lang="en-US" altLang="zh-CN" sz="1333" dirty="0">
                <a:solidFill>
                  <a:prstClr val="white"/>
                </a:solidFill>
                <a:latin typeface="微软雅黑" panose="020B0503020204020204" pitchFamily="34" charset="-122"/>
                <a:ea typeface="微软雅黑" panose="020B0503020204020204" pitchFamily="34" charset="-122"/>
              </a:rPr>
              <a:t>2018</a:t>
            </a:r>
            <a:r>
              <a:rPr lang="zh-CN" altLang="en-US" sz="1333" dirty="0">
                <a:solidFill>
                  <a:prstClr val="white"/>
                </a:solidFill>
                <a:latin typeface="微软雅黑" panose="020B0503020204020204" pitchFamily="34" charset="-122"/>
                <a:ea typeface="微软雅黑" panose="020B0503020204020204" pitchFamily="34" charset="-122"/>
              </a:rPr>
              <a:t>年以大华智慧校园平台为核心建设校园安防系统。整体方案采用大华高清智能前端，制高点设置守望者全景跟踪摄像机，主干道部署大华测速报警立柱，结合人脸识别、智能运维、移动布控球、云存储、三维地图，实现对校园人、车、物的统一管理</a:t>
            </a:r>
            <a:r>
              <a:rPr lang="zh-CN" altLang="en-US" sz="1333" dirty="0">
                <a:solidFill>
                  <a:prstClr val="white"/>
                </a:solidFill>
                <a:latin typeface="Calibri" panose="020F0502020204030204"/>
                <a:ea typeface="宋体" panose="02010600030101010101" pitchFamily="2" charset="-122"/>
              </a:rPr>
              <a:t>。</a:t>
            </a:r>
          </a:p>
        </p:txBody>
      </p:sp>
      <p:sp>
        <p:nvSpPr>
          <p:cNvPr id="27" name="矩形 26"/>
          <p:cNvSpPr/>
          <p:nvPr/>
        </p:nvSpPr>
        <p:spPr>
          <a:xfrm>
            <a:off x="6154388" y="1053944"/>
            <a:ext cx="2604099" cy="297454"/>
          </a:xfrm>
          <a:prstGeom prst="rect">
            <a:avLst/>
          </a:prstGeom>
        </p:spPr>
        <p:txBody>
          <a:bodyPr wrap="square">
            <a:spAutoFit/>
          </a:bodyPr>
          <a:lstStyle/>
          <a:p>
            <a:pPr marL="228589" indent="-228589" defTabSz="1211970">
              <a:buFont typeface="Wingdings" panose="05000000000000000000" pitchFamily="2" charset="2"/>
              <a:buChar char="l"/>
              <a:defRPr/>
            </a:pPr>
            <a:r>
              <a:rPr lang="zh-CN" altLang="en-US" sz="1333" b="1" dirty="0">
                <a:solidFill>
                  <a:prstClr val="white"/>
                </a:solidFill>
                <a:latin typeface="微软雅黑" panose="020B0503020204020204" pitchFamily="34" charset="-122"/>
                <a:ea typeface="微软雅黑" panose="020B0503020204020204" pitchFamily="34" charset="-122"/>
              </a:rPr>
              <a:t>解决方案</a:t>
            </a:r>
            <a:endParaRPr lang="en-US" altLang="zh-CN" sz="1333" b="1" dirty="0">
              <a:solidFill>
                <a:prstClr val="white"/>
              </a:solidFill>
              <a:latin typeface="微软雅黑" panose="020B0503020204020204" pitchFamily="34" charset="-122"/>
              <a:ea typeface="微软雅黑" panose="020B0503020204020204" pitchFamily="34" charset="-122"/>
            </a:endParaRPr>
          </a:p>
        </p:txBody>
      </p:sp>
      <p:sp>
        <p:nvSpPr>
          <p:cNvPr id="28" name="矩形 27"/>
          <p:cNvSpPr/>
          <p:nvPr/>
        </p:nvSpPr>
        <p:spPr>
          <a:xfrm>
            <a:off x="6154387" y="4787880"/>
            <a:ext cx="5914016" cy="1836015"/>
          </a:xfrm>
          <a:prstGeom prst="rect">
            <a:avLst/>
          </a:prstGeom>
        </p:spPr>
        <p:txBody>
          <a:bodyPr wrap="square">
            <a:spAutoFit/>
          </a:bodyPr>
          <a:lstStyle/>
          <a:p>
            <a:pPr marL="228589" indent="-228589" defTabSz="1211970">
              <a:buFont typeface="Wingdings" panose="05000000000000000000" pitchFamily="2" charset="2"/>
              <a:buChar char="l"/>
              <a:defRPr/>
            </a:pPr>
            <a:r>
              <a:rPr lang="zh-CN" altLang="en-US" sz="1333" b="1" dirty="0">
                <a:solidFill>
                  <a:prstClr val="white"/>
                </a:solidFill>
                <a:latin typeface="微软雅黑" panose="020B0503020204020204" pitchFamily="34" charset="-122"/>
                <a:ea typeface="微软雅黑" panose="020B0503020204020204" pitchFamily="34" charset="-122"/>
              </a:rPr>
              <a:t>用户价值</a:t>
            </a:r>
            <a:endParaRPr lang="en-US" altLang="zh-CN" sz="1333" b="1" dirty="0">
              <a:solidFill>
                <a:prstClr val="white"/>
              </a:solidFill>
              <a:latin typeface="微软雅黑" panose="020B0503020204020204" pitchFamily="34" charset="-122"/>
              <a:ea typeface="微软雅黑" panose="020B0503020204020204" pitchFamily="34" charset="-122"/>
            </a:endParaRPr>
          </a:p>
          <a:p>
            <a:pPr defTabSz="1211970">
              <a:lnSpc>
                <a:spcPct val="150000"/>
              </a:lnSpc>
              <a:defRPr/>
            </a:pPr>
            <a:r>
              <a:rPr lang="zh-CN" altLang="en-US" sz="1333" dirty="0">
                <a:solidFill>
                  <a:prstClr val="white"/>
                </a:solidFill>
                <a:latin typeface="微软雅黑" panose="020B0503020204020204" pitchFamily="34" charset="-122"/>
                <a:ea typeface="微软雅黑" panose="020B0503020204020204" pitchFamily="34" charset="-122"/>
              </a:rPr>
              <a:t>系统采用三维地图为载体，加载全校室内外监控，提供最直观、最高效的校园安全管理体验。此外，系统融合了多功能报警立柱，对师生提供一键可视报警的通知，提高突发事件的应急响应能力。此外，针对进入校园的车辆，做实时测速监控和告警，全面保障师生人身安全。全校监控、智能感知终端，统一接入大华云存储系统，提供稳定、可靠的云存储服务。</a:t>
            </a:r>
            <a:endParaRPr lang="zh-CN" altLang="en-US" sz="1333" b="1" dirty="0">
              <a:solidFill>
                <a:prstClr val="white"/>
              </a:solidFill>
              <a:latin typeface="微软雅黑" panose="020B0503020204020204" pitchFamily="34" charset="-122"/>
              <a:ea typeface="微软雅黑" panose="020B0503020204020204" pitchFamily="34" charset="-122"/>
            </a:endParaRPr>
          </a:p>
        </p:txBody>
      </p:sp>
      <p:pic>
        <p:nvPicPr>
          <p:cNvPr id="29" name="Picture 2" descr="D:\文教卫解决方案\音乐学院案例\zjyyxx.jpg"/>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68" y="1395959"/>
            <a:ext cx="6228000" cy="3240000"/>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64461" y="1372965"/>
            <a:ext cx="2204368" cy="1629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1" name="矩形 30"/>
          <p:cNvSpPr/>
          <p:nvPr/>
        </p:nvSpPr>
        <p:spPr>
          <a:xfrm>
            <a:off x="6764462" y="2007385"/>
            <a:ext cx="2204369" cy="337459"/>
          </a:xfrm>
          <a:prstGeom prst="rect">
            <a:avLst/>
          </a:prstGeom>
          <a:solidFill>
            <a:srgbClr val="1D57B0">
              <a:alpha val="52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r>
              <a:rPr lang="zh-CN" altLang="en-US" sz="1600" b="1" dirty="0">
                <a:solidFill>
                  <a:prstClr val="white"/>
                </a:solidFill>
                <a:latin typeface="微软雅黑" panose="020B0503020204020204" pitchFamily="34" charset="-122"/>
                <a:ea typeface="微软雅黑" panose="020B0503020204020204" pitchFamily="34" charset="-122"/>
              </a:rPr>
              <a:t>高空瞭望</a:t>
            </a:r>
            <a:endParaRPr lang="zh-CN" altLang="en-US" sz="1600" dirty="0">
              <a:solidFill>
                <a:prstClr val="white"/>
              </a:solidFill>
              <a:latin typeface="微软雅黑" panose="020B0503020204020204" pitchFamily="34" charset="-122"/>
              <a:ea typeface="微软雅黑" panose="020B0503020204020204" pitchFamily="34" charset="-122"/>
            </a:endParaRPr>
          </a:p>
        </p:txBody>
      </p:sp>
      <p:grpSp>
        <p:nvGrpSpPr>
          <p:cNvPr id="32" name="组合 31"/>
          <p:cNvGrpSpPr/>
          <p:nvPr/>
        </p:nvGrpSpPr>
        <p:grpSpPr>
          <a:xfrm>
            <a:off x="9022777" y="1368225"/>
            <a:ext cx="2231951" cy="1620051"/>
            <a:chOff x="6880860" y="1036678"/>
            <a:chExt cx="1673963" cy="1215038"/>
          </a:xfrm>
        </p:grpSpPr>
        <p:pic>
          <p:nvPicPr>
            <p:cNvPr id="33"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80860" y="1036678"/>
              <a:ext cx="1673962" cy="1215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4" name="矩形 33"/>
            <p:cNvSpPr/>
            <p:nvPr/>
          </p:nvSpPr>
          <p:spPr>
            <a:xfrm>
              <a:off x="6880861" y="1531952"/>
              <a:ext cx="1673962" cy="253094"/>
            </a:xfrm>
            <a:prstGeom prst="rect">
              <a:avLst/>
            </a:prstGeom>
            <a:solidFill>
              <a:srgbClr val="1D57B0">
                <a:alpha val="52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r>
                <a:rPr lang="zh-CN" altLang="en-US" sz="1600" b="1" dirty="0">
                  <a:solidFill>
                    <a:prstClr val="white"/>
                  </a:solidFill>
                  <a:latin typeface="微软雅黑" panose="020B0503020204020204" pitchFamily="34" charset="-122"/>
                  <a:ea typeface="微软雅黑" panose="020B0503020204020204" pitchFamily="34" charset="-122"/>
                </a:rPr>
                <a:t>三维地图</a:t>
              </a:r>
              <a:endParaRPr lang="zh-CN" altLang="en-US" sz="1600" dirty="0">
                <a:solidFill>
                  <a:prstClr val="white"/>
                </a:solidFill>
                <a:latin typeface="微软雅黑" panose="020B0503020204020204" pitchFamily="34" charset="-122"/>
                <a:ea typeface="微软雅黑" panose="020B0503020204020204" pitchFamily="34" charset="-122"/>
              </a:endParaRPr>
            </a:p>
          </p:txBody>
        </p:sp>
      </p:grpSp>
      <p:pic>
        <p:nvPicPr>
          <p:cNvPr id="35"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74246" y="3085687"/>
            <a:ext cx="2194585" cy="1602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22776" y="3085689"/>
            <a:ext cx="2231949" cy="1618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7" name="矩形 36"/>
          <p:cNvSpPr/>
          <p:nvPr/>
        </p:nvSpPr>
        <p:spPr>
          <a:xfrm>
            <a:off x="6790827" y="3717981"/>
            <a:ext cx="2178004" cy="337459"/>
          </a:xfrm>
          <a:prstGeom prst="rect">
            <a:avLst/>
          </a:prstGeom>
          <a:solidFill>
            <a:srgbClr val="1D57B0">
              <a:alpha val="52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r>
              <a:rPr lang="zh-CN" altLang="en-US" sz="1600" b="1" dirty="0">
                <a:solidFill>
                  <a:prstClr val="white"/>
                </a:solidFill>
                <a:latin typeface="微软雅黑" panose="020B0503020204020204" pitchFamily="34" charset="-122"/>
                <a:ea typeface="微软雅黑" panose="020B0503020204020204" pitchFamily="34" charset="-122"/>
              </a:rPr>
              <a:t>测速报警柱</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
        <p:nvSpPr>
          <p:cNvPr id="38" name="矩形 37"/>
          <p:cNvSpPr/>
          <p:nvPr/>
        </p:nvSpPr>
        <p:spPr>
          <a:xfrm>
            <a:off x="9049747" y="3717981"/>
            <a:ext cx="2178004" cy="337459"/>
          </a:xfrm>
          <a:prstGeom prst="rect">
            <a:avLst/>
          </a:prstGeom>
          <a:solidFill>
            <a:srgbClr val="1D57B0">
              <a:alpha val="52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r>
              <a:rPr lang="zh-CN" altLang="en-US" sz="1600" b="1" dirty="0">
                <a:solidFill>
                  <a:prstClr val="white"/>
                </a:solidFill>
                <a:latin typeface="微软雅黑" panose="020B0503020204020204" pitchFamily="34" charset="-122"/>
                <a:ea typeface="微软雅黑" panose="020B0503020204020204" pitchFamily="34" charset="-122"/>
              </a:rPr>
              <a:t>云存储</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8318511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成功案例</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中国海洋大学（消防）</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28" name="矩形 27"/>
          <p:cNvSpPr/>
          <p:nvPr/>
        </p:nvSpPr>
        <p:spPr>
          <a:xfrm>
            <a:off x="-18712" y="4710295"/>
            <a:ext cx="5385995" cy="1733423"/>
          </a:xfrm>
          <a:prstGeom prst="rect">
            <a:avLst/>
          </a:prstGeom>
          <a:noFill/>
        </p:spPr>
        <p:txBody>
          <a:bodyPr wrap="square">
            <a:spAutoFit/>
          </a:bodyPr>
          <a:lstStyle/>
          <a:p>
            <a:pPr marL="228589" indent="-228589" defTabSz="1211970">
              <a:buFont typeface="Wingdings" panose="05000000000000000000" pitchFamily="2" charset="2"/>
              <a:buChar char="l"/>
              <a:defRPr/>
            </a:pPr>
            <a:r>
              <a:rPr lang="zh-CN" altLang="en-US" sz="1333" b="1" dirty="0">
                <a:solidFill>
                  <a:prstClr val="white"/>
                </a:solidFill>
                <a:latin typeface="微软雅黑" panose="020B0503020204020204" pitchFamily="34" charset="-122"/>
                <a:ea typeface="微软雅黑" panose="020B0503020204020204" pitchFamily="34" charset="-122"/>
              </a:rPr>
              <a:t>项目概况</a:t>
            </a:r>
            <a:endParaRPr lang="en-US" altLang="zh-CN" sz="1333" b="1" dirty="0">
              <a:solidFill>
                <a:prstClr val="white"/>
              </a:solidFill>
              <a:latin typeface="微软雅黑" panose="020B0503020204020204" pitchFamily="34" charset="-122"/>
              <a:ea typeface="微软雅黑" panose="020B0503020204020204" pitchFamily="34" charset="-122"/>
            </a:endParaRPr>
          </a:p>
          <a:p>
            <a:pPr marL="228589" indent="-228589" defTabSz="1211970">
              <a:buFont typeface="Wingdings" panose="05000000000000000000" pitchFamily="2" charset="2"/>
              <a:buChar char="l"/>
              <a:defRPr/>
            </a:pPr>
            <a:endParaRPr lang="en-US" altLang="zh-CN" sz="1333" b="1" dirty="0">
              <a:solidFill>
                <a:prstClr val="white"/>
              </a:solidFill>
              <a:latin typeface="微软雅黑" panose="020B0503020204020204" pitchFamily="34" charset="-122"/>
              <a:ea typeface="微软雅黑" panose="020B0503020204020204" pitchFamily="34" charset="-122"/>
            </a:endParaRPr>
          </a:p>
          <a:p>
            <a:pPr defTabSz="1211970">
              <a:lnSpc>
                <a:spcPct val="150000"/>
              </a:lnSpc>
              <a:defRPr/>
            </a:pPr>
            <a:r>
              <a:rPr lang="zh-CN" altLang="en-US" sz="1333" dirty="0">
                <a:solidFill>
                  <a:prstClr val="white"/>
                </a:solidFill>
                <a:latin typeface="微软雅黑" panose="020B0503020204020204" pitchFamily="34" charset="-122"/>
                <a:ea typeface="微软雅黑" panose="020B0503020204020204" pitchFamily="34" charset="-122"/>
              </a:rPr>
              <a:t>中国海洋大学崂山校区位于青岛市崂山区松岭路，坐落于崂山风景区脚下，在校师生</a:t>
            </a:r>
            <a:r>
              <a:rPr lang="en-US" altLang="zh-CN" sz="1333" dirty="0">
                <a:solidFill>
                  <a:prstClr val="white"/>
                </a:solidFill>
                <a:latin typeface="微软雅黑" panose="020B0503020204020204" pitchFamily="34" charset="-122"/>
                <a:ea typeface="微软雅黑" panose="020B0503020204020204" pitchFamily="34" charset="-122"/>
              </a:rPr>
              <a:t>1.5</a:t>
            </a:r>
            <a:r>
              <a:rPr lang="zh-CN" altLang="en-US" sz="1333" dirty="0">
                <a:solidFill>
                  <a:prstClr val="white"/>
                </a:solidFill>
                <a:latin typeface="微软雅黑" panose="020B0503020204020204" pitchFamily="34" charset="-122"/>
                <a:ea typeface="微软雅黑" panose="020B0503020204020204" pitchFamily="34" charset="-122"/>
              </a:rPr>
              <a:t>万人；学校按照消防法规的要求配备了</a:t>
            </a:r>
            <a:r>
              <a:rPr lang="en-US" altLang="zh-CN" sz="1333" dirty="0">
                <a:solidFill>
                  <a:prstClr val="white"/>
                </a:solidFill>
                <a:latin typeface="微软雅黑" panose="020B0503020204020204" pitchFamily="34" charset="-122"/>
                <a:ea typeface="微软雅黑" panose="020B0503020204020204" pitchFamily="34" charset="-122"/>
              </a:rPr>
              <a:t>16</a:t>
            </a:r>
            <a:r>
              <a:rPr lang="zh-CN" altLang="en-US" sz="1333" dirty="0">
                <a:solidFill>
                  <a:prstClr val="white"/>
                </a:solidFill>
                <a:latin typeface="微软雅黑" panose="020B0503020204020204" pitchFamily="34" charset="-122"/>
                <a:ea typeface="微软雅黑" panose="020B0503020204020204" pitchFamily="34" charset="-122"/>
              </a:rPr>
              <a:t>套火灾自动报警系统。但由于安装建筑物多、范围广等原因，存在消防报警设备多、值班人员投入多、管理成本高等问题。</a:t>
            </a:r>
          </a:p>
        </p:txBody>
      </p:sp>
      <p:sp>
        <p:nvSpPr>
          <p:cNvPr id="29" name="矩形 28"/>
          <p:cNvSpPr/>
          <p:nvPr/>
        </p:nvSpPr>
        <p:spPr>
          <a:xfrm>
            <a:off x="6249181" y="1205788"/>
            <a:ext cx="2604099" cy="297454"/>
          </a:xfrm>
          <a:prstGeom prst="rect">
            <a:avLst/>
          </a:prstGeom>
        </p:spPr>
        <p:txBody>
          <a:bodyPr wrap="square">
            <a:spAutoFit/>
          </a:bodyPr>
          <a:lstStyle/>
          <a:p>
            <a:pPr marL="228589" indent="-228589" defTabSz="1211970">
              <a:buFont typeface="Wingdings" panose="05000000000000000000" pitchFamily="2" charset="2"/>
              <a:buChar char="l"/>
              <a:defRPr/>
            </a:pPr>
            <a:r>
              <a:rPr lang="zh-CN" altLang="en-US" sz="1333" b="1" dirty="0">
                <a:solidFill>
                  <a:prstClr val="white"/>
                </a:solidFill>
                <a:latin typeface="微软雅黑" panose="020B0503020204020204" pitchFamily="34" charset="-122"/>
                <a:ea typeface="微软雅黑" panose="020B0503020204020204" pitchFamily="34" charset="-122"/>
              </a:rPr>
              <a:t>解决方案</a:t>
            </a:r>
            <a:endParaRPr lang="en-US" altLang="zh-CN" sz="1333" b="1" dirty="0">
              <a:solidFill>
                <a:prstClr val="white"/>
              </a:solidFill>
              <a:latin typeface="微软雅黑" panose="020B0503020204020204" pitchFamily="34" charset="-122"/>
              <a:ea typeface="微软雅黑" panose="020B0503020204020204" pitchFamily="34" charset="-122"/>
            </a:endParaRPr>
          </a:p>
        </p:txBody>
      </p:sp>
      <p:sp>
        <p:nvSpPr>
          <p:cNvPr id="30" name="矩形 29"/>
          <p:cNvSpPr/>
          <p:nvPr/>
        </p:nvSpPr>
        <p:spPr>
          <a:xfrm>
            <a:off x="6154387" y="4607704"/>
            <a:ext cx="5914016" cy="1733423"/>
          </a:xfrm>
          <a:prstGeom prst="rect">
            <a:avLst/>
          </a:prstGeom>
        </p:spPr>
        <p:txBody>
          <a:bodyPr wrap="square">
            <a:spAutoFit/>
          </a:bodyPr>
          <a:lstStyle/>
          <a:p>
            <a:pPr marL="228589" indent="-228589" defTabSz="1211970">
              <a:buFont typeface="Wingdings" panose="05000000000000000000" pitchFamily="2" charset="2"/>
              <a:buChar char="l"/>
              <a:defRPr/>
            </a:pPr>
            <a:r>
              <a:rPr lang="zh-CN" altLang="en-US" sz="1333" b="1" dirty="0">
                <a:solidFill>
                  <a:prstClr val="white"/>
                </a:solidFill>
                <a:latin typeface="微软雅黑" panose="020B0503020204020204" pitchFamily="34" charset="-122"/>
                <a:ea typeface="微软雅黑" panose="020B0503020204020204" pitchFamily="34" charset="-122"/>
              </a:rPr>
              <a:t>用户价值</a:t>
            </a:r>
            <a:endParaRPr lang="en-US" altLang="zh-CN" sz="1333" b="1" dirty="0">
              <a:solidFill>
                <a:prstClr val="white"/>
              </a:solidFill>
              <a:latin typeface="微软雅黑" panose="020B0503020204020204" pitchFamily="34" charset="-122"/>
              <a:ea typeface="微软雅黑" panose="020B0503020204020204" pitchFamily="34" charset="-122"/>
            </a:endParaRPr>
          </a:p>
          <a:p>
            <a:pPr marL="228589" indent="-228589" defTabSz="1211970">
              <a:buFont typeface="Wingdings" panose="05000000000000000000" pitchFamily="2" charset="2"/>
              <a:buChar char="l"/>
              <a:defRPr/>
            </a:pPr>
            <a:endParaRPr lang="en-US" altLang="zh-CN" sz="1333" b="1" dirty="0">
              <a:solidFill>
                <a:prstClr val="white"/>
              </a:solidFill>
              <a:latin typeface="微软雅黑" panose="020B0503020204020204" pitchFamily="34" charset="-122"/>
              <a:ea typeface="微软雅黑" panose="020B0503020204020204" pitchFamily="34" charset="-122"/>
            </a:endParaRPr>
          </a:p>
          <a:p>
            <a:pPr defTabSz="1211970">
              <a:lnSpc>
                <a:spcPct val="150000"/>
              </a:lnSpc>
              <a:defRPr/>
            </a:pPr>
            <a:r>
              <a:rPr lang="en-US" altLang="zh-CN" sz="1333" dirty="0">
                <a:solidFill>
                  <a:prstClr val="white"/>
                </a:solidFill>
                <a:latin typeface="微软雅黑" panose="020B0503020204020204" pitchFamily="34" charset="-122"/>
                <a:ea typeface="微软雅黑" panose="020B0503020204020204" pitchFamily="34" charset="-122"/>
              </a:rPr>
              <a:t>1</a:t>
            </a:r>
            <a:r>
              <a:rPr lang="zh-CN" altLang="en-US" sz="1333" dirty="0">
                <a:solidFill>
                  <a:prstClr val="white"/>
                </a:solidFill>
                <a:latin typeface="微软雅黑" panose="020B0503020204020204" pitchFamily="34" charset="-122"/>
                <a:ea typeface="微软雅黑" panose="020B0503020204020204" pitchFamily="34" charset="-122"/>
              </a:rPr>
              <a:t>、实现对校区内现有的</a:t>
            </a:r>
            <a:r>
              <a:rPr lang="en-US" altLang="zh-CN" sz="1333" dirty="0">
                <a:solidFill>
                  <a:prstClr val="white"/>
                </a:solidFill>
                <a:latin typeface="微软雅黑" panose="020B0503020204020204" pitchFamily="34" charset="-122"/>
                <a:ea typeface="微软雅黑" panose="020B0503020204020204" pitchFamily="34" charset="-122"/>
              </a:rPr>
              <a:t>16</a:t>
            </a:r>
            <a:r>
              <a:rPr lang="zh-CN" altLang="en-US" sz="1333" dirty="0">
                <a:solidFill>
                  <a:prstClr val="white"/>
                </a:solidFill>
                <a:latin typeface="微软雅黑" panose="020B0503020204020204" pitchFamily="34" charset="-122"/>
                <a:ea typeface="微软雅黑" panose="020B0503020204020204" pitchFamily="34" charset="-122"/>
              </a:rPr>
              <a:t>套消防报警主机系统的统一、集中管理；</a:t>
            </a:r>
          </a:p>
          <a:p>
            <a:pPr defTabSz="1211970">
              <a:lnSpc>
                <a:spcPct val="150000"/>
              </a:lnSpc>
              <a:defRPr/>
            </a:pPr>
            <a:r>
              <a:rPr lang="en-US" altLang="zh-CN" sz="1333" dirty="0">
                <a:solidFill>
                  <a:prstClr val="white"/>
                </a:solidFill>
                <a:latin typeface="微软雅黑" panose="020B0503020204020204" pitchFamily="34" charset="-122"/>
                <a:ea typeface="微软雅黑" panose="020B0503020204020204" pitchFamily="34" charset="-122"/>
              </a:rPr>
              <a:t>2</a:t>
            </a:r>
            <a:r>
              <a:rPr lang="zh-CN" altLang="en-US" sz="1333" dirty="0">
                <a:solidFill>
                  <a:prstClr val="white"/>
                </a:solidFill>
                <a:latin typeface="微软雅黑" panose="020B0503020204020204" pitchFamily="34" charset="-122"/>
                <a:ea typeface="微软雅黑" panose="020B0503020204020204" pitchFamily="34" charset="-122"/>
              </a:rPr>
              <a:t>、建立图形监控中心，实现消控室人员在岗监控；</a:t>
            </a:r>
          </a:p>
          <a:p>
            <a:pPr defTabSz="1211970">
              <a:lnSpc>
                <a:spcPct val="150000"/>
              </a:lnSpc>
              <a:defRPr/>
            </a:pPr>
            <a:r>
              <a:rPr lang="en-US" altLang="zh-CN" sz="1333" dirty="0">
                <a:solidFill>
                  <a:prstClr val="white"/>
                </a:solidFill>
                <a:latin typeface="微软雅黑" panose="020B0503020204020204" pitchFamily="34" charset="-122"/>
                <a:ea typeface="微软雅黑" panose="020B0503020204020204" pitchFamily="34" charset="-122"/>
              </a:rPr>
              <a:t>3</a:t>
            </a:r>
            <a:r>
              <a:rPr lang="zh-CN" altLang="en-US" sz="1333" dirty="0">
                <a:solidFill>
                  <a:prstClr val="white"/>
                </a:solidFill>
                <a:latin typeface="微软雅黑" panose="020B0503020204020204" pitchFamily="34" charset="-122"/>
                <a:ea typeface="微软雅黑" panose="020B0503020204020204" pitchFamily="34" charset="-122"/>
              </a:rPr>
              <a:t>、实现安消联动功能，在设备火警、故障、动作时进行语音以及可视化提示；</a:t>
            </a:r>
          </a:p>
          <a:p>
            <a:pPr defTabSz="1211970">
              <a:lnSpc>
                <a:spcPct val="150000"/>
              </a:lnSpc>
              <a:defRPr/>
            </a:pPr>
            <a:r>
              <a:rPr lang="en-US" altLang="zh-CN" sz="1333" dirty="0">
                <a:solidFill>
                  <a:prstClr val="white"/>
                </a:solidFill>
                <a:latin typeface="微软雅黑" panose="020B0503020204020204" pitchFamily="34" charset="-122"/>
                <a:ea typeface="微软雅黑" panose="020B0503020204020204" pitchFamily="34" charset="-122"/>
              </a:rPr>
              <a:t>4</a:t>
            </a:r>
            <a:r>
              <a:rPr lang="zh-CN" altLang="en-US" sz="1333" dirty="0">
                <a:solidFill>
                  <a:prstClr val="white"/>
                </a:solidFill>
                <a:latin typeface="微软雅黑" panose="020B0503020204020204" pitchFamily="34" charset="-122"/>
                <a:ea typeface="微软雅黑" panose="020B0503020204020204" pitchFamily="34" charset="-122"/>
              </a:rPr>
              <a:t>、实现楼内水、电系统智能化管控，实时监控水、电系统运行状态。</a:t>
            </a:r>
          </a:p>
        </p:txBody>
      </p:sp>
      <p:pic>
        <p:nvPicPr>
          <p:cNvPr id="71" name="图片 70"/>
          <p:cNvPicPr>
            <a:picLocks/>
          </p:cNvPicPr>
          <p:nvPr/>
        </p:nvPicPr>
        <p:blipFill>
          <a:blip r:embed="rId4">
            <a:extLst>
              <a:ext uri="{28A0092B-C50C-407E-A947-70E740481C1C}">
                <a14:useLocalDpi xmlns:a14="http://schemas.microsoft.com/office/drawing/2010/main" val="0"/>
              </a:ext>
            </a:extLst>
          </a:blip>
          <a:stretch>
            <a:fillRect/>
          </a:stretch>
        </p:blipFill>
        <p:spPr>
          <a:xfrm>
            <a:off x="-5963" y="1367704"/>
            <a:ext cx="6228000" cy="3240000"/>
          </a:xfrm>
          <a:prstGeom prst="rect">
            <a:avLst/>
          </a:prstGeom>
        </p:spPr>
      </p:pic>
      <p:pic>
        <p:nvPicPr>
          <p:cNvPr id="2" name="图片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94875" y="1656669"/>
            <a:ext cx="4994445" cy="2828449"/>
          </a:xfrm>
          <a:prstGeom prst="rect">
            <a:avLst/>
          </a:prstGeom>
        </p:spPr>
      </p:pic>
    </p:spTree>
    <p:extLst>
      <p:ext uri="{BB962C8B-B14F-4D97-AF65-F5344CB8AC3E}">
        <p14:creationId xmlns:p14="http://schemas.microsoft.com/office/powerpoint/2010/main" val="32531680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成功案例</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浙江师范大学行知学院（后勤）</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pic>
        <p:nvPicPr>
          <p:cNvPr id="27" name="Picture 2"/>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 y="1288286"/>
            <a:ext cx="6228000" cy="324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8" name="矩形 27"/>
          <p:cNvSpPr/>
          <p:nvPr/>
        </p:nvSpPr>
        <p:spPr>
          <a:xfrm>
            <a:off x="143339" y="4675331"/>
            <a:ext cx="5385995" cy="1733423"/>
          </a:xfrm>
          <a:prstGeom prst="rect">
            <a:avLst/>
          </a:prstGeom>
          <a:noFill/>
        </p:spPr>
        <p:txBody>
          <a:bodyPr wrap="square">
            <a:spAutoFit/>
          </a:bodyPr>
          <a:lstStyle/>
          <a:p>
            <a:pPr marL="228589" indent="-228589" defTabSz="1211970">
              <a:buFont typeface="Wingdings" panose="05000000000000000000" pitchFamily="2" charset="2"/>
              <a:buChar char="l"/>
              <a:defRPr/>
            </a:pPr>
            <a:r>
              <a:rPr lang="zh-CN" altLang="en-US" sz="1333" b="1" dirty="0">
                <a:solidFill>
                  <a:prstClr val="white"/>
                </a:solidFill>
                <a:latin typeface="微软雅黑" panose="020B0503020204020204" pitchFamily="34" charset="-122"/>
                <a:ea typeface="微软雅黑" panose="020B0503020204020204" pitchFamily="34" charset="-122"/>
              </a:rPr>
              <a:t>项目概况</a:t>
            </a:r>
            <a:endParaRPr lang="en-US" altLang="zh-CN" sz="1333" b="1" dirty="0">
              <a:solidFill>
                <a:prstClr val="white"/>
              </a:solidFill>
              <a:latin typeface="微软雅黑" panose="020B0503020204020204" pitchFamily="34" charset="-122"/>
              <a:ea typeface="微软雅黑" panose="020B0503020204020204" pitchFamily="34" charset="-122"/>
            </a:endParaRPr>
          </a:p>
          <a:p>
            <a:pPr marL="228589" indent="-228589" defTabSz="1211970">
              <a:buFont typeface="Wingdings" panose="05000000000000000000" pitchFamily="2" charset="2"/>
              <a:buChar char="l"/>
              <a:defRPr/>
            </a:pPr>
            <a:endParaRPr lang="en-US" altLang="zh-CN" sz="1333" b="1" dirty="0">
              <a:solidFill>
                <a:prstClr val="white"/>
              </a:solidFill>
              <a:latin typeface="微软雅黑" panose="020B0503020204020204" pitchFamily="34" charset="-122"/>
              <a:ea typeface="微软雅黑" panose="020B0503020204020204" pitchFamily="34" charset="-122"/>
            </a:endParaRPr>
          </a:p>
          <a:p>
            <a:pPr defTabSz="1211970">
              <a:lnSpc>
                <a:spcPct val="150000"/>
              </a:lnSpc>
              <a:defRPr/>
            </a:pPr>
            <a:r>
              <a:rPr lang="zh-CN" altLang="en-US" sz="1333" dirty="0">
                <a:solidFill>
                  <a:prstClr val="white"/>
                </a:solidFill>
                <a:latin typeface="微软雅黑" panose="020B0503020204020204" pitchFamily="34" charset="-122"/>
                <a:ea typeface="微软雅黑" panose="020B0503020204020204" pitchFamily="34" charset="-122"/>
              </a:rPr>
              <a:t>浙江师范大学行知学院坐落于金华兰溪市，有专兼职教师</a:t>
            </a:r>
            <a:r>
              <a:rPr lang="en-US" altLang="zh-CN" sz="1333" dirty="0">
                <a:solidFill>
                  <a:prstClr val="white"/>
                </a:solidFill>
                <a:latin typeface="微软雅黑" panose="020B0503020204020204" pitchFamily="34" charset="-122"/>
                <a:ea typeface="微软雅黑" panose="020B0503020204020204" pitchFamily="34" charset="-122"/>
              </a:rPr>
              <a:t>460</a:t>
            </a:r>
            <a:r>
              <a:rPr lang="zh-CN" altLang="en-US" sz="1333" dirty="0">
                <a:solidFill>
                  <a:prstClr val="white"/>
                </a:solidFill>
                <a:latin typeface="微软雅黑" panose="020B0503020204020204" pitchFamily="34" charset="-122"/>
                <a:ea typeface="微软雅黑" panose="020B0503020204020204" pitchFamily="34" charset="-122"/>
              </a:rPr>
              <a:t>余人，在校生</a:t>
            </a:r>
            <a:r>
              <a:rPr lang="en-US" altLang="zh-CN" sz="1333" dirty="0">
                <a:solidFill>
                  <a:prstClr val="white"/>
                </a:solidFill>
                <a:latin typeface="微软雅黑" panose="020B0503020204020204" pitchFamily="34" charset="-122"/>
                <a:ea typeface="微软雅黑" panose="020B0503020204020204" pitchFamily="34" charset="-122"/>
              </a:rPr>
              <a:t>7000</a:t>
            </a:r>
            <a:r>
              <a:rPr lang="zh-CN" altLang="en-US" sz="1333" dirty="0">
                <a:solidFill>
                  <a:prstClr val="white"/>
                </a:solidFill>
                <a:latin typeface="微软雅黑" panose="020B0503020204020204" pitchFamily="34" charset="-122"/>
                <a:ea typeface="微软雅黑" panose="020B0503020204020204" pitchFamily="34" charset="-122"/>
              </a:rPr>
              <a:t>余人。</a:t>
            </a:r>
            <a:r>
              <a:rPr lang="en-US" altLang="zh-CN" sz="1333" dirty="0">
                <a:solidFill>
                  <a:prstClr val="white"/>
                </a:solidFill>
                <a:latin typeface="微软雅黑" panose="020B0503020204020204" pitchFamily="34" charset="-122"/>
                <a:ea typeface="微软雅黑" panose="020B0503020204020204" pitchFamily="34" charset="-122"/>
              </a:rPr>
              <a:t>2018</a:t>
            </a:r>
            <a:r>
              <a:rPr lang="zh-CN" altLang="en-US" sz="1333" dirty="0">
                <a:solidFill>
                  <a:prstClr val="white"/>
                </a:solidFill>
                <a:latin typeface="微软雅黑" panose="020B0503020204020204" pitchFamily="34" charset="-122"/>
                <a:ea typeface="微软雅黑" panose="020B0503020204020204" pitchFamily="34" charset="-122"/>
              </a:rPr>
              <a:t>年以大华智慧校园平台为核心建设校园安防系统。学校共有学生宿舍楼</a:t>
            </a:r>
            <a:r>
              <a:rPr lang="en-US" altLang="zh-CN" sz="1333" dirty="0">
                <a:solidFill>
                  <a:prstClr val="white"/>
                </a:solidFill>
                <a:latin typeface="微软雅黑" panose="020B0503020204020204" pitchFamily="34" charset="-122"/>
                <a:ea typeface="微软雅黑" panose="020B0503020204020204" pitchFamily="34" charset="-122"/>
              </a:rPr>
              <a:t>10</a:t>
            </a:r>
            <a:r>
              <a:rPr lang="zh-CN" altLang="en-US" sz="1333" dirty="0">
                <a:solidFill>
                  <a:prstClr val="white"/>
                </a:solidFill>
                <a:latin typeface="微软雅黑" panose="020B0503020204020204" pitchFamily="34" charset="-122"/>
                <a:ea typeface="微软雅黑" panose="020B0503020204020204" pitchFamily="34" charset="-122"/>
              </a:rPr>
              <a:t>栋，采用大华人脸宿舍考勤方案进行校园宿舍学生考勤业务管理，提高了学校宿舍管理信息化水平。</a:t>
            </a:r>
            <a:endParaRPr lang="zh-CN" altLang="en-US" sz="1333" dirty="0">
              <a:solidFill>
                <a:prstClr val="white"/>
              </a:solidFill>
              <a:latin typeface="Calibri" panose="020F0502020204030204"/>
              <a:ea typeface="宋体" panose="02010600030101010101" pitchFamily="2" charset="-122"/>
            </a:endParaRPr>
          </a:p>
        </p:txBody>
      </p:sp>
      <p:sp>
        <p:nvSpPr>
          <p:cNvPr id="29" name="矩形 28"/>
          <p:cNvSpPr/>
          <p:nvPr/>
        </p:nvSpPr>
        <p:spPr>
          <a:xfrm>
            <a:off x="6249181" y="1205788"/>
            <a:ext cx="2604099" cy="297454"/>
          </a:xfrm>
          <a:prstGeom prst="rect">
            <a:avLst/>
          </a:prstGeom>
        </p:spPr>
        <p:txBody>
          <a:bodyPr wrap="square">
            <a:spAutoFit/>
          </a:bodyPr>
          <a:lstStyle/>
          <a:p>
            <a:pPr marL="228589" indent="-228589" defTabSz="1211970">
              <a:buFont typeface="Wingdings" panose="05000000000000000000" pitchFamily="2" charset="2"/>
              <a:buChar char="l"/>
              <a:defRPr/>
            </a:pPr>
            <a:r>
              <a:rPr lang="zh-CN" altLang="en-US" sz="1333" b="1" dirty="0">
                <a:solidFill>
                  <a:prstClr val="white"/>
                </a:solidFill>
                <a:latin typeface="微软雅黑" panose="020B0503020204020204" pitchFamily="34" charset="-122"/>
                <a:ea typeface="微软雅黑" panose="020B0503020204020204" pitchFamily="34" charset="-122"/>
              </a:rPr>
              <a:t>解决方案</a:t>
            </a:r>
            <a:endParaRPr lang="en-US" altLang="zh-CN" sz="1333" b="1" dirty="0">
              <a:solidFill>
                <a:prstClr val="white"/>
              </a:solidFill>
              <a:latin typeface="微软雅黑" panose="020B0503020204020204" pitchFamily="34" charset="-122"/>
              <a:ea typeface="微软雅黑" panose="020B0503020204020204" pitchFamily="34" charset="-122"/>
            </a:endParaRPr>
          </a:p>
        </p:txBody>
      </p:sp>
      <p:sp>
        <p:nvSpPr>
          <p:cNvPr id="30" name="矩形 29"/>
          <p:cNvSpPr/>
          <p:nvPr/>
        </p:nvSpPr>
        <p:spPr>
          <a:xfrm>
            <a:off x="6154387" y="4418915"/>
            <a:ext cx="5914016" cy="2246256"/>
          </a:xfrm>
          <a:prstGeom prst="rect">
            <a:avLst/>
          </a:prstGeom>
        </p:spPr>
        <p:txBody>
          <a:bodyPr wrap="square">
            <a:spAutoFit/>
          </a:bodyPr>
          <a:lstStyle/>
          <a:p>
            <a:pPr marL="228589" indent="-228589" defTabSz="1211970">
              <a:buFont typeface="Wingdings" panose="05000000000000000000" pitchFamily="2" charset="2"/>
              <a:buChar char="l"/>
              <a:defRPr/>
            </a:pPr>
            <a:r>
              <a:rPr lang="zh-CN" altLang="en-US" sz="1333" b="1" dirty="0">
                <a:solidFill>
                  <a:prstClr val="white"/>
                </a:solidFill>
                <a:latin typeface="微软雅黑" panose="020B0503020204020204" pitchFamily="34" charset="-122"/>
                <a:ea typeface="微软雅黑" panose="020B0503020204020204" pitchFamily="34" charset="-122"/>
              </a:rPr>
              <a:t>用户价值</a:t>
            </a:r>
            <a:endParaRPr lang="en-US" altLang="zh-CN" sz="1333" b="1" dirty="0">
              <a:solidFill>
                <a:prstClr val="white"/>
              </a:solidFill>
              <a:latin typeface="微软雅黑" panose="020B0503020204020204" pitchFamily="34" charset="-122"/>
              <a:ea typeface="微软雅黑" panose="020B0503020204020204" pitchFamily="34" charset="-122"/>
            </a:endParaRPr>
          </a:p>
          <a:p>
            <a:pPr marL="228589" indent="-228589" defTabSz="1211970">
              <a:buFont typeface="Wingdings" panose="05000000000000000000" pitchFamily="2" charset="2"/>
              <a:buChar char="l"/>
              <a:defRPr/>
            </a:pPr>
            <a:endParaRPr lang="en-US" altLang="zh-CN" sz="1333" b="1" dirty="0">
              <a:solidFill>
                <a:prstClr val="white"/>
              </a:solidFill>
              <a:latin typeface="微软雅黑" panose="020B0503020204020204" pitchFamily="34" charset="-122"/>
              <a:ea typeface="微软雅黑" panose="020B0503020204020204" pitchFamily="34" charset="-122"/>
            </a:endParaRPr>
          </a:p>
          <a:p>
            <a:pPr defTabSz="1211970">
              <a:lnSpc>
                <a:spcPct val="150000"/>
              </a:lnSpc>
              <a:defRPr/>
            </a:pPr>
            <a:r>
              <a:rPr lang="zh-CN" altLang="en-US" sz="1333" dirty="0">
                <a:solidFill>
                  <a:prstClr val="white"/>
                </a:solidFill>
                <a:latin typeface="微软雅黑" panose="020B0503020204020204" pitchFamily="34" charset="-122"/>
                <a:ea typeface="微软雅黑" panose="020B0503020204020204" pitchFamily="34" charset="-122"/>
              </a:rPr>
              <a:t>系统采用最新</a:t>
            </a:r>
            <a:r>
              <a:rPr lang="zh-CN" altLang="zh-CN" sz="1333" dirty="0">
                <a:solidFill>
                  <a:prstClr val="white"/>
                </a:solidFill>
                <a:latin typeface="微软雅黑" panose="020B0503020204020204" pitchFamily="34" charset="-122"/>
                <a:ea typeface="微软雅黑" panose="020B0503020204020204" pitchFamily="34" charset="-122"/>
              </a:rPr>
              <a:t>人脸识别</a:t>
            </a:r>
            <a:r>
              <a:rPr lang="zh-CN" altLang="en-US" sz="1333" dirty="0">
                <a:solidFill>
                  <a:prstClr val="white"/>
                </a:solidFill>
                <a:latin typeface="微软雅黑" panose="020B0503020204020204" pitchFamily="34" charset="-122"/>
                <a:ea typeface="微软雅黑" panose="020B0503020204020204" pitchFamily="34" charset="-122"/>
              </a:rPr>
              <a:t>终端</a:t>
            </a:r>
            <a:r>
              <a:rPr lang="zh-CN" altLang="zh-CN" sz="1333" dirty="0">
                <a:solidFill>
                  <a:prstClr val="white"/>
                </a:solidFill>
                <a:latin typeface="微软雅黑" panose="020B0503020204020204" pitchFamily="34" charset="-122"/>
                <a:ea typeface="微软雅黑" panose="020B0503020204020204" pitchFamily="34" charset="-122"/>
              </a:rPr>
              <a:t>，实现对学校宿舍人员的信息化、无卡化管理。对学生就寝进行每日统计</a:t>
            </a:r>
            <a:r>
              <a:rPr lang="zh-CN" altLang="en-US" sz="1333" dirty="0">
                <a:solidFill>
                  <a:prstClr val="white"/>
                </a:solidFill>
                <a:latin typeface="微软雅黑" panose="020B0503020204020204" pitchFamily="34" charset="-122"/>
                <a:ea typeface="微软雅黑" panose="020B0503020204020204" pitchFamily="34" charset="-122"/>
              </a:rPr>
              <a:t>，</a:t>
            </a:r>
            <a:r>
              <a:rPr lang="zh-CN" altLang="zh-CN" sz="1333" dirty="0">
                <a:solidFill>
                  <a:prstClr val="white"/>
                </a:solidFill>
                <a:latin typeface="微软雅黑" panose="020B0503020204020204" pitchFamily="34" charset="-122"/>
                <a:ea typeface="微软雅黑" panose="020B0503020204020204" pitchFamily="34" charset="-122"/>
              </a:rPr>
              <a:t>针对多日未归或多日未出等学生进行预警</a:t>
            </a:r>
            <a:r>
              <a:rPr lang="zh-CN" altLang="en-US" sz="1333" dirty="0">
                <a:solidFill>
                  <a:prstClr val="white"/>
                </a:solidFill>
                <a:latin typeface="微软雅黑" panose="020B0503020204020204" pitchFamily="34" charset="-122"/>
                <a:ea typeface="微软雅黑" panose="020B0503020204020204" pitchFamily="34" charset="-122"/>
              </a:rPr>
              <a:t>，</a:t>
            </a:r>
            <a:r>
              <a:rPr lang="zh-CN" altLang="zh-CN" sz="1333" dirty="0">
                <a:solidFill>
                  <a:prstClr val="white"/>
                </a:solidFill>
                <a:latin typeface="微软雅黑" panose="020B0503020204020204" pitchFamily="34" charset="-122"/>
                <a:ea typeface="微软雅黑" panose="020B0503020204020204" pitchFamily="34" charset="-122"/>
              </a:rPr>
              <a:t>对外来人员和黑名单人员进行自动预警</a:t>
            </a:r>
            <a:r>
              <a:rPr lang="zh-CN" altLang="en-US" sz="1333" dirty="0">
                <a:solidFill>
                  <a:prstClr val="white"/>
                </a:solidFill>
                <a:latin typeface="微软雅黑" panose="020B0503020204020204" pitchFamily="34" charset="-122"/>
                <a:ea typeface="微软雅黑" panose="020B0503020204020204" pitchFamily="34" charset="-122"/>
              </a:rPr>
              <a:t>，同时</a:t>
            </a:r>
            <a:r>
              <a:rPr lang="zh-CN" altLang="zh-CN" sz="1333" dirty="0">
                <a:solidFill>
                  <a:prstClr val="white"/>
                </a:solidFill>
                <a:latin typeface="微软雅黑" panose="020B0503020204020204" pitchFamily="34" charset="-122"/>
                <a:ea typeface="微软雅黑" panose="020B0503020204020204" pitchFamily="34" charset="-122"/>
              </a:rPr>
              <a:t>大幅度减轻了宿舍管理人员的</a:t>
            </a:r>
            <a:r>
              <a:rPr lang="zh-CN" altLang="en-US" sz="1333" dirty="0">
                <a:solidFill>
                  <a:prstClr val="white"/>
                </a:solidFill>
                <a:latin typeface="微软雅黑" panose="020B0503020204020204" pitchFamily="34" charset="-122"/>
                <a:ea typeface="微软雅黑" panose="020B0503020204020204" pitchFamily="34" charset="-122"/>
              </a:rPr>
              <a:t>查寝</a:t>
            </a:r>
            <a:r>
              <a:rPr lang="zh-CN" altLang="zh-CN" sz="1333" dirty="0">
                <a:solidFill>
                  <a:prstClr val="white"/>
                </a:solidFill>
                <a:latin typeface="微软雅黑" panose="020B0503020204020204" pitchFamily="34" charset="-122"/>
                <a:ea typeface="微软雅黑" panose="020B0503020204020204" pitchFamily="34" charset="-122"/>
              </a:rPr>
              <a:t>工作量</a:t>
            </a:r>
            <a:r>
              <a:rPr lang="zh-CN" altLang="en-US" sz="1333" dirty="0">
                <a:solidFill>
                  <a:prstClr val="white"/>
                </a:solidFill>
                <a:latin typeface="微软雅黑" panose="020B0503020204020204" pitchFamily="34" charset="-122"/>
                <a:ea typeface="微软雅黑" panose="020B0503020204020204" pitchFamily="34" charset="-122"/>
              </a:rPr>
              <a:t>，并且可对异常就寝学生进行及时预警，在保障学生人身安全的同时，大幅提高了学校后勤管理工作</a:t>
            </a:r>
            <a:r>
              <a:rPr lang="zh-CN" altLang="zh-CN" sz="1333" dirty="0">
                <a:solidFill>
                  <a:prstClr val="white"/>
                </a:solidFill>
                <a:latin typeface="微软雅黑" panose="020B0503020204020204" pitchFamily="34" charset="-122"/>
                <a:ea typeface="微软雅黑" panose="020B0503020204020204" pitchFamily="34" charset="-122"/>
              </a:rPr>
              <a:t>效率。</a:t>
            </a:r>
            <a:endParaRPr lang="zh-CN" altLang="en-US" sz="1333" dirty="0">
              <a:solidFill>
                <a:prstClr val="white"/>
              </a:solidFill>
              <a:latin typeface="微软雅黑" panose="020B0503020204020204" pitchFamily="34" charset="-122"/>
              <a:ea typeface="微软雅黑" panose="020B0503020204020204" pitchFamily="34" charset="-122"/>
            </a:endParaRPr>
          </a:p>
          <a:p>
            <a:pPr marL="228589" indent="-228589" defTabSz="1211970">
              <a:buFont typeface="Wingdings" panose="05000000000000000000" pitchFamily="2" charset="2"/>
              <a:buChar char="l"/>
              <a:defRPr/>
            </a:pPr>
            <a:endParaRPr lang="zh-CN" altLang="en-US" sz="1333" b="1" dirty="0">
              <a:solidFill>
                <a:prstClr val="white"/>
              </a:solidFill>
              <a:latin typeface="微软雅黑" panose="020B0503020204020204" pitchFamily="34" charset="-122"/>
              <a:ea typeface="微软雅黑" panose="020B0503020204020204" pitchFamily="34" charset="-122"/>
            </a:endParaRPr>
          </a:p>
        </p:txBody>
      </p:sp>
      <p:grpSp>
        <p:nvGrpSpPr>
          <p:cNvPr id="31" name="组合 30"/>
          <p:cNvGrpSpPr/>
          <p:nvPr/>
        </p:nvGrpSpPr>
        <p:grpSpPr>
          <a:xfrm>
            <a:off x="7643065" y="1610307"/>
            <a:ext cx="3428551" cy="2489727"/>
            <a:chOff x="6060214" y="1118681"/>
            <a:chExt cx="2571413" cy="1867295"/>
          </a:xfrm>
        </p:grpSpPr>
        <p:grpSp>
          <p:nvGrpSpPr>
            <p:cNvPr id="32" name="组合 31"/>
            <p:cNvGrpSpPr/>
            <p:nvPr/>
          </p:nvGrpSpPr>
          <p:grpSpPr>
            <a:xfrm>
              <a:off x="6060214" y="1118681"/>
              <a:ext cx="2571413" cy="1867295"/>
              <a:chOff x="688511" y="-177647"/>
              <a:chExt cx="4492435" cy="3451451"/>
            </a:xfrm>
          </p:grpSpPr>
          <p:grpSp>
            <p:nvGrpSpPr>
              <p:cNvPr id="36" name="组合 35"/>
              <p:cNvGrpSpPr/>
              <p:nvPr/>
            </p:nvGrpSpPr>
            <p:grpSpPr>
              <a:xfrm>
                <a:off x="863215" y="-177647"/>
                <a:ext cx="4164953" cy="1262301"/>
                <a:chOff x="863357" y="-177597"/>
                <a:chExt cx="4165637" cy="1261950"/>
              </a:xfrm>
            </p:grpSpPr>
            <p:sp>
              <p:nvSpPr>
                <p:cNvPr id="58" name="矩形 57"/>
                <p:cNvSpPr/>
                <p:nvPr/>
              </p:nvSpPr>
              <p:spPr>
                <a:xfrm>
                  <a:off x="2446835" y="439947"/>
                  <a:ext cx="274211" cy="295391"/>
                </a:xfrm>
                <a:prstGeom prst="rect">
                  <a:avLst/>
                </a:prstGeom>
              </p:spPr>
              <p:txBody>
                <a:bodyPr wrap="square" lIns="0" tIns="0" rIns="0" bIns="0">
                  <a:noAutofit/>
                </a:bodyPr>
                <a:lstStyle/>
                <a:p>
                  <a:pPr defTabSz="1219108">
                    <a:defRPr/>
                  </a:pPr>
                  <a:r>
                    <a:rPr lang="en-US" altLang="zh-CN" sz="1333" kern="0" dirty="0">
                      <a:solidFill>
                        <a:prstClr val="white"/>
                      </a:solidFill>
                      <a:latin typeface="微软雅黑" panose="020B0503020204020204" pitchFamily="34" charset="-122"/>
                      <a:ea typeface="微软雅黑" panose="020B0503020204020204" pitchFamily="34" charset="-122"/>
                      <a:cs typeface="Times New Roman"/>
                    </a:rPr>
                    <a:t>……</a:t>
                  </a:r>
                  <a:endParaRPr lang="zh-CN" altLang="en-US" sz="1333" kern="0" dirty="0">
                    <a:solidFill>
                      <a:prstClr val="white"/>
                    </a:solidFill>
                    <a:latin typeface="微软雅黑" panose="020B0503020204020204" pitchFamily="34" charset="-122"/>
                    <a:ea typeface="微软雅黑" panose="020B0503020204020204" pitchFamily="34" charset="-122"/>
                    <a:cs typeface="宋体"/>
                  </a:endParaRPr>
                </a:p>
              </p:txBody>
            </p:sp>
            <p:grpSp>
              <p:nvGrpSpPr>
                <p:cNvPr id="59" name="组合 58"/>
                <p:cNvGrpSpPr/>
                <p:nvPr/>
              </p:nvGrpSpPr>
              <p:grpSpPr>
                <a:xfrm>
                  <a:off x="863357" y="-177597"/>
                  <a:ext cx="1664598" cy="1253363"/>
                  <a:chOff x="863357" y="-186224"/>
                  <a:chExt cx="1664598" cy="1253363"/>
                </a:xfrm>
              </p:grpSpPr>
              <p:sp>
                <p:nvSpPr>
                  <p:cNvPr id="66" name="矩形 65"/>
                  <p:cNvSpPr/>
                  <p:nvPr/>
                </p:nvSpPr>
                <p:spPr>
                  <a:xfrm>
                    <a:off x="863357" y="153037"/>
                    <a:ext cx="1491652" cy="914102"/>
                  </a:xfrm>
                  <a:prstGeom prst="rect">
                    <a:avLst/>
                  </a:prstGeom>
                  <a:noFill/>
                  <a:ln w="9525" cap="flat" cmpd="sng" algn="ctr">
                    <a:solidFill>
                      <a:schemeClr val="bg1"/>
                    </a:solidFill>
                    <a:prstDash val="dash"/>
                    <a:miter lim="800000"/>
                  </a:ln>
                  <a:effectLst/>
                </p:spPr>
                <p:txBody>
                  <a:bodyPr rot="0" spcFirstLastPara="0" vert="horz" wrap="square" lIns="121920" tIns="60960" rIns="121920" bIns="60960" numCol="1" spcCol="0" rtlCol="0" fromWordArt="0" anchor="ctr" anchorCtr="0" forceAA="0" compatLnSpc="1">
                    <a:prstTxWarp prst="textNoShape">
                      <a:avLst/>
                    </a:prstTxWarp>
                    <a:noAutofit/>
                  </a:bodyPr>
                  <a:lstStyle/>
                  <a:p>
                    <a:pPr defTabSz="1219108">
                      <a:defRPr/>
                    </a:pPr>
                    <a:endParaRPr lang="zh-CN" altLang="en-US" sz="1333" kern="0">
                      <a:solidFill>
                        <a:prstClr val="white"/>
                      </a:solidFill>
                      <a:latin typeface="微软雅黑" panose="020B0503020204020204" pitchFamily="34" charset="-122"/>
                      <a:ea typeface="微软雅黑" panose="020B0503020204020204" pitchFamily="34" charset="-122"/>
                    </a:endParaRPr>
                  </a:p>
                </p:txBody>
              </p:sp>
              <p:sp>
                <p:nvSpPr>
                  <p:cNvPr id="67" name="文本框 31499"/>
                  <p:cNvSpPr txBox="1"/>
                  <p:nvPr/>
                </p:nvSpPr>
                <p:spPr>
                  <a:xfrm>
                    <a:off x="1441838" y="-186224"/>
                    <a:ext cx="273685" cy="306069"/>
                  </a:xfrm>
                  <a:prstGeom prst="rect">
                    <a:avLst/>
                  </a:prstGeom>
                  <a:noFill/>
                  <a:ln w="6350">
                    <a:noFill/>
                  </a:ln>
                  <a:effectLst/>
                </p:spPr>
                <p:txBody>
                  <a:bodyPr rot="0" spcFirstLastPara="0" vert="horz" wrap="none" lIns="0" tIns="0" rIns="0" bIns="0" numCol="1" spcCol="0" rtlCol="0" fromWordArt="0" anchor="t" anchorCtr="0" forceAA="0" compatLnSpc="1">
                    <a:prstTxWarp prst="textNoShape">
                      <a:avLst/>
                    </a:prstTxWarp>
                    <a:noAutofit/>
                  </a:bodyPr>
                  <a:lstStyle/>
                  <a:p>
                    <a:pPr algn="just" defTabSz="1219108">
                      <a:defRPr/>
                    </a:pPr>
                    <a:r>
                      <a:rPr lang="zh-CN" altLang="en-US" sz="1333" kern="100" dirty="0">
                        <a:solidFill>
                          <a:prstClr val="white"/>
                        </a:solidFill>
                        <a:latin typeface="微软雅黑" panose="020B0503020204020204" pitchFamily="34" charset="-122"/>
                        <a:ea typeface="微软雅黑" panose="020B0503020204020204" pitchFamily="34" charset="-122"/>
                        <a:cs typeface="Times New Roman"/>
                      </a:rPr>
                      <a:t>进口</a:t>
                    </a:r>
                  </a:p>
                </p:txBody>
              </p:sp>
              <p:grpSp>
                <p:nvGrpSpPr>
                  <p:cNvPr id="68" name="组合 67"/>
                  <p:cNvGrpSpPr/>
                  <p:nvPr/>
                </p:nvGrpSpPr>
                <p:grpSpPr>
                  <a:xfrm>
                    <a:off x="931882" y="235805"/>
                    <a:ext cx="1596073" cy="728413"/>
                    <a:chOff x="854244" y="-22987"/>
                    <a:chExt cx="1596073" cy="728413"/>
                  </a:xfrm>
                </p:grpSpPr>
                <p:sp>
                  <p:nvSpPr>
                    <p:cNvPr id="69" name="矩形 68"/>
                    <p:cNvSpPr/>
                    <p:nvPr/>
                  </p:nvSpPr>
                  <p:spPr>
                    <a:xfrm>
                      <a:off x="854244" y="-22987"/>
                      <a:ext cx="1596073" cy="389153"/>
                    </a:xfrm>
                    <a:prstGeom prst="rect">
                      <a:avLst/>
                    </a:prstGeom>
                  </p:spPr>
                  <p:txBody>
                    <a:bodyPr wrap="square" lIns="0" tIns="0" rIns="0" bIns="0">
                      <a:noAutofit/>
                    </a:bodyPr>
                    <a:lstStyle/>
                    <a:p>
                      <a:pPr defTabSz="1219108">
                        <a:defRPr/>
                      </a:pPr>
                      <a:r>
                        <a:rPr lang="zh-CN" altLang="en-US" sz="1067" kern="0" dirty="0">
                          <a:solidFill>
                            <a:prstClr val="white"/>
                          </a:solidFill>
                          <a:latin typeface="微软雅黑" panose="020B0503020204020204" pitchFamily="34" charset="-122"/>
                          <a:ea typeface="微软雅黑" panose="020B0503020204020204" pitchFamily="34" charset="-122"/>
                          <a:cs typeface="宋体"/>
                        </a:rPr>
                        <a:t>人脸摄像机（</a:t>
                      </a:r>
                      <a:r>
                        <a:rPr lang="en-US" sz="1067" kern="0" dirty="0">
                          <a:solidFill>
                            <a:prstClr val="white"/>
                          </a:solidFill>
                          <a:latin typeface="微软雅黑" panose="020B0503020204020204" pitchFamily="34" charset="-122"/>
                          <a:ea typeface="微软雅黑" panose="020B0503020204020204" pitchFamily="34" charset="-122"/>
                          <a:cs typeface="宋体"/>
                        </a:rPr>
                        <a:t>FD</a:t>
                      </a:r>
                      <a:r>
                        <a:rPr lang="zh-CN" altLang="en-US" sz="1067" kern="0" dirty="0">
                          <a:solidFill>
                            <a:prstClr val="white"/>
                          </a:solidFill>
                          <a:latin typeface="微软雅黑" panose="020B0503020204020204" pitchFamily="34" charset="-122"/>
                          <a:ea typeface="微软雅黑" panose="020B0503020204020204" pitchFamily="34" charset="-122"/>
                          <a:cs typeface="宋体"/>
                        </a:rPr>
                        <a:t>）</a:t>
                      </a:r>
                    </a:p>
                  </p:txBody>
                </p:sp>
                <p:pic>
                  <p:nvPicPr>
                    <p:cNvPr id="70" name="图片 6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21621" y="291358"/>
                      <a:ext cx="776377" cy="414068"/>
                    </a:xfrm>
                    <a:prstGeom prst="rect">
                      <a:avLst/>
                    </a:prstGeom>
                  </p:spPr>
                </p:pic>
              </p:grpSp>
            </p:grpSp>
            <p:grpSp>
              <p:nvGrpSpPr>
                <p:cNvPr id="60" name="组合 59"/>
                <p:cNvGrpSpPr/>
                <p:nvPr/>
              </p:nvGrpSpPr>
              <p:grpSpPr>
                <a:xfrm>
                  <a:off x="2751826" y="-177597"/>
                  <a:ext cx="2277168" cy="1261950"/>
                  <a:chOff x="0" y="-177597"/>
                  <a:chExt cx="2277168" cy="1261950"/>
                </a:xfrm>
              </p:grpSpPr>
              <p:sp>
                <p:nvSpPr>
                  <p:cNvPr id="61" name="矩形 60"/>
                  <p:cNvSpPr/>
                  <p:nvPr/>
                </p:nvSpPr>
                <p:spPr>
                  <a:xfrm>
                    <a:off x="0" y="161663"/>
                    <a:ext cx="1492994" cy="922690"/>
                  </a:xfrm>
                  <a:prstGeom prst="rect">
                    <a:avLst/>
                  </a:prstGeom>
                  <a:noFill/>
                  <a:ln w="9525" cap="flat" cmpd="sng" algn="ctr">
                    <a:solidFill>
                      <a:schemeClr val="bg1"/>
                    </a:solidFill>
                    <a:prstDash val="dash"/>
                    <a:miter lim="800000"/>
                  </a:ln>
                  <a:effectLst/>
                </p:spPr>
                <p:txBody>
                  <a:bodyPr rot="0" spcFirstLastPara="0" vert="horz" wrap="square" lIns="121920" tIns="60960" rIns="121920" bIns="60960" numCol="1" spcCol="0" rtlCol="0" fromWordArt="0" anchor="ctr" anchorCtr="0" forceAA="0" compatLnSpc="1">
                    <a:prstTxWarp prst="textNoShape">
                      <a:avLst/>
                    </a:prstTxWarp>
                    <a:noAutofit/>
                  </a:bodyPr>
                  <a:lstStyle/>
                  <a:p>
                    <a:pPr defTabSz="1219108">
                      <a:defRPr/>
                    </a:pPr>
                    <a:endParaRPr lang="zh-CN" altLang="en-US" sz="1333" kern="0">
                      <a:solidFill>
                        <a:prstClr val="white"/>
                      </a:solidFill>
                      <a:latin typeface="微软雅黑" panose="020B0503020204020204" pitchFamily="34" charset="-122"/>
                      <a:ea typeface="微软雅黑" panose="020B0503020204020204" pitchFamily="34" charset="-122"/>
                    </a:endParaRPr>
                  </a:p>
                </p:txBody>
              </p:sp>
              <p:sp>
                <p:nvSpPr>
                  <p:cNvPr id="62" name="文本框 31508"/>
                  <p:cNvSpPr txBox="1"/>
                  <p:nvPr/>
                </p:nvSpPr>
                <p:spPr>
                  <a:xfrm>
                    <a:off x="519015" y="-177597"/>
                    <a:ext cx="273685" cy="315595"/>
                  </a:xfrm>
                  <a:prstGeom prst="rect">
                    <a:avLst/>
                  </a:prstGeom>
                  <a:noFill/>
                  <a:ln w="6350">
                    <a:noFill/>
                  </a:ln>
                  <a:effectLst/>
                </p:spPr>
                <p:txBody>
                  <a:bodyPr rot="0" spcFirstLastPara="0" vert="horz" wrap="none" lIns="0" tIns="0" rIns="0" bIns="0" numCol="1" spcCol="0" rtlCol="0" fromWordArt="0" anchor="t" anchorCtr="0" forceAA="0" compatLnSpc="1">
                    <a:prstTxWarp prst="textNoShape">
                      <a:avLst/>
                    </a:prstTxWarp>
                    <a:noAutofit/>
                  </a:bodyPr>
                  <a:lstStyle/>
                  <a:p>
                    <a:pPr algn="just" defTabSz="1219108">
                      <a:defRPr/>
                    </a:pPr>
                    <a:r>
                      <a:rPr lang="zh-CN" altLang="en-US" sz="1333" kern="100" dirty="0">
                        <a:solidFill>
                          <a:prstClr val="white"/>
                        </a:solidFill>
                        <a:latin typeface="微软雅黑" panose="020B0503020204020204" pitchFamily="34" charset="-122"/>
                        <a:ea typeface="微软雅黑" panose="020B0503020204020204" pitchFamily="34" charset="-122"/>
                        <a:cs typeface="Times New Roman"/>
                      </a:rPr>
                      <a:t>出口</a:t>
                    </a:r>
                  </a:p>
                </p:txBody>
              </p:sp>
              <p:grpSp>
                <p:nvGrpSpPr>
                  <p:cNvPr id="63" name="组合 62"/>
                  <p:cNvGrpSpPr/>
                  <p:nvPr/>
                </p:nvGrpSpPr>
                <p:grpSpPr>
                  <a:xfrm>
                    <a:off x="89326" y="284636"/>
                    <a:ext cx="2187842" cy="707402"/>
                    <a:chOff x="11688" y="-36"/>
                    <a:chExt cx="2187842" cy="707402"/>
                  </a:xfrm>
                </p:grpSpPr>
                <p:sp>
                  <p:nvSpPr>
                    <p:cNvPr id="64" name="矩形 63"/>
                    <p:cNvSpPr/>
                    <p:nvPr/>
                  </p:nvSpPr>
                  <p:spPr>
                    <a:xfrm>
                      <a:off x="11688" y="-36"/>
                      <a:ext cx="2187842" cy="196532"/>
                    </a:xfrm>
                    <a:prstGeom prst="rect">
                      <a:avLst/>
                    </a:prstGeom>
                  </p:spPr>
                  <p:txBody>
                    <a:bodyPr wrap="square" lIns="0" tIns="0" rIns="0" bIns="0">
                      <a:noAutofit/>
                    </a:bodyPr>
                    <a:lstStyle/>
                    <a:p>
                      <a:pPr defTabSz="1219108">
                        <a:defRPr/>
                      </a:pPr>
                      <a:r>
                        <a:rPr lang="zh-CN" altLang="en-US" sz="1067" kern="0" dirty="0">
                          <a:solidFill>
                            <a:prstClr val="white"/>
                          </a:solidFill>
                          <a:latin typeface="微软雅黑" panose="020B0503020204020204" pitchFamily="34" charset="-122"/>
                          <a:ea typeface="微软雅黑" panose="020B0503020204020204" pitchFamily="34" charset="-122"/>
                          <a:cs typeface="宋体"/>
                        </a:rPr>
                        <a:t>人脸摄像机（</a:t>
                      </a:r>
                      <a:r>
                        <a:rPr lang="en-US" sz="1067" kern="0" dirty="0">
                          <a:solidFill>
                            <a:prstClr val="white"/>
                          </a:solidFill>
                          <a:latin typeface="微软雅黑" panose="020B0503020204020204" pitchFamily="34" charset="-122"/>
                          <a:ea typeface="微软雅黑" panose="020B0503020204020204" pitchFamily="34" charset="-122"/>
                          <a:cs typeface="宋体"/>
                        </a:rPr>
                        <a:t>FD</a:t>
                      </a:r>
                      <a:r>
                        <a:rPr lang="zh-CN" altLang="en-US" sz="1067" kern="0" dirty="0">
                          <a:solidFill>
                            <a:prstClr val="white"/>
                          </a:solidFill>
                          <a:latin typeface="微软雅黑" panose="020B0503020204020204" pitchFamily="34" charset="-122"/>
                          <a:ea typeface="微软雅黑" panose="020B0503020204020204" pitchFamily="34" charset="-122"/>
                          <a:cs typeface="宋体"/>
                        </a:rPr>
                        <a:t>）</a:t>
                      </a:r>
                    </a:p>
                  </p:txBody>
                </p:sp>
                <p:pic>
                  <p:nvPicPr>
                    <p:cNvPr id="65" name="图片 6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8541" y="293298"/>
                      <a:ext cx="776377" cy="414068"/>
                    </a:xfrm>
                    <a:prstGeom prst="rect">
                      <a:avLst/>
                    </a:prstGeom>
                  </p:spPr>
                </p:pic>
              </p:grpSp>
            </p:grpSp>
          </p:grpSp>
          <p:grpSp>
            <p:nvGrpSpPr>
              <p:cNvPr id="37" name="组合 36"/>
              <p:cNvGrpSpPr/>
              <p:nvPr/>
            </p:nvGrpSpPr>
            <p:grpSpPr>
              <a:xfrm>
                <a:off x="688511" y="940279"/>
                <a:ext cx="4492435" cy="2333525"/>
                <a:chOff x="239937" y="0"/>
                <a:chExt cx="4492435" cy="2333525"/>
              </a:xfrm>
            </p:grpSpPr>
            <p:pic>
              <p:nvPicPr>
                <p:cNvPr id="38" name="图片 3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794294" y="560717"/>
                  <a:ext cx="569344" cy="414068"/>
                </a:xfrm>
                <a:prstGeom prst="rect">
                  <a:avLst/>
                </a:prstGeom>
              </p:spPr>
            </p:pic>
            <p:grpSp>
              <p:nvGrpSpPr>
                <p:cNvPr id="39" name="组合 38"/>
                <p:cNvGrpSpPr/>
                <p:nvPr/>
              </p:nvGrpSpPr>
              <p:grpSpPr>
                <a:xfrm>
                  <a:off x="1534647" y="1578634"/>
                  <a:ext cx="1251379" cy="754891"/>
                  <a:chOff x="-69923" y="0"/>
                  <a:chExt cx="1252405" cy="754747"/>
                </a:xfrm>
              </p:grpSpPr>
              <p:pic>
                <p:nvPicPr>
                  <p:cNvPr id="56"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bwMode="auto">
                  <a:xfrm>
                    <a:off x="0" y="0"/>
                    <a:ext cx="1052422" cy="457200"/>
                  </a:xfrm>
                  <a:prstGeom prst="rect">
                    <a:avLst/>
                  </a:prstGeom>
                  <a:noFill/>
                  <a:extLst>
                    <a:ext uri="{909E8E84-426E-40DD-AFC4-6F175D3DCCD1}">
                      <a14:hiddenFill xmlns:a14="http://schemas.microsoft.com/office/drawing/2010/main">
                        <a:solidFill>
                          <a:srgbClr val="FFFFFF"/>
                        </a:solidFill>
                      </a14:hiddenFill>
                    </a:ext>
                  </a:extLst>
                </p:spPr>
              </p:pic>
              <p:sp>
                <p:nvSpPr>
                  <p:cNvPr id="57" name="矩形 56"/>
                  <p:cNvSpPr/>
                  <p:nvPr/>
                </p:nvSpPr>
                <p:spPr>
                  <a:xfrm>
                    <a:off x="-69923" y="528786"/>
                    <a:ext cx="1252405" cy="225961"/>
                  </a:xfrm>
                  <a:prstGeom prst="rect">
                    <a:avLst/>
                  </a:prstGeom>
                </p:spPr>
                <p:txBody>
                  <a:bodyPr wrap="square" lIns="0" tIns="0" rIns="0" bIns="0">
                    <a:noAutofit/>
                  </a:bodyPr>
                  <a:lstStyle/>
                  <a:p>
                    <a:pPr defTabSz="1219108">
                      <a:defRPr/>
                    </a:pPr>
                    <a:r>
                      <a:rPr lang="en-US" sz="1067" kern="0" dirty="0">
                        <a:solidFill>
                          <a:prstClr val="white"/>
                        </a:solidFill>
                        <a:latin typeface="微软雅黑" panose="020B0503020204020204" pitchFamily="34" charset="-122"/>
                        <a:ea typeface="微软雅黑" panose="020B0503020204020204" pitchFamily="34" charset="-122"/>
                        <a:cs typeface="Times New Roman"/>
                      </a:rPr>
                      <a:t>U8100</a:t>
                    </a:r>
                    <a:r>
                      <a:rPr lang="zh-CN" altLang="en-US" sz="1067" kern="0" dirty="0">
                        <a:solidFill>
                          <a:prstClr val="white"/>
                        </a:solidFill>
                        <a:latin typeface="微软雅黑" panose="020B0503020204020204" pitchFamily="34" charset="-122"/>
                        <a:ea typeface="微软雅黑" panose="020B0503020204020204" pitchFamily="34" charset="-122"/>
                        <a:cs typeface="Times New Roman"/>
                      </a:rPr>
                      <a:t>平台</a:t>
                    </a:r>
                    <a:endParaRPr lang="zh-CN" altLang="en-US" sz="1067" kern="0" dirty="0">
                      <a:solidFill>
                        <a:prstClr val="white"/>
                      </a:solidFill>
                      <a:latin typeface="微软雅黑" panose="020B0503020204020204" pitchFamily="34" charset="-122"/>
                      <a:ea typeface="微软雅黑" panose="020B0503020204020204" pitchFamily="34" charset="-122"/>
                      <a:cs typeface="宋体"/>
                    </a:endParaRPr>
                  </a:p>
                  <a:p>
                    <a:pPr defTabSz="1219108">
                      <a:defRPr/>
                    </a:pPr>
                    <a:r>
                      <a:rPr lang="en-US" sz="1067" kern="0" dirty="0">
                        <a:solidFill>
                          <a:prstClr val="white"/>
                        </a:solidFill>
                        <a:latin typeface="微软雅黑" panose="020B0503020204020204" pitchFamily="34" charset="-122"/>
                        <a:ea typeface="微软雅黑" panose="020B0503020204020204" pitchFamily="34" charset="-122"/>
                        <a:cs typeface="宋体"/>
                      </a:rPr>
                      <a:t> </a:t>
                    </a:r>
                    <a:endParaRPr lang="zh-CN" altLang="en-US" sz="1067" kern="0" dirty="0">
                      <a:solidFill>
                        <a:prstClr val="white"/>
                      </a:solidFill>
                      <a:latin typeface="微软雅黑" panose="020B0503020204020204" pitchFamily="34" charset="-122"/>
                      <a:ea typeface="微软雅黑" panose="020B0503020204020204" pitchFamily="34" charset="-122"/>
                      <a:cs typeface="宋体"/>
                    </a:endParaRPr>
                  </a:p>
                </p:txBody>
              </p:sp>
            </p:grpSp>
            <p:grpSp>
              <p:nvGrpSpPr>
                <p:cNvPr id="40" name="组合 39"/>
                <p:cNvGrpSpPr/>
                <p:nvPr/>
              </p:nvGrpSpPr>
              <p:grpSpPr>
                <a:xfrm>
                  <a:off x="2777948" y="957283"/>
                  <a:ext cx="1954424" cy="414582"/>
                  <a:chOff x="8626" y="-17490"/>
                  <a:chExt cx="1955518" cy="414305"/>
                </a:xfrm>
              </p:grpSpPr>
              <p:pic>
                <p:nvPicPr>
                  <p:cNvPr id="54" name="图片 5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626" y="0"/>
                    <a:ext cx="595223" cy="396815"/>
                  </a:xfrm>
                  <a:prstGeom prst="rect">
                    <a:avLst/>
                  </a:prstGeom>
                </p:spPr>
              </p:pic>
              <p:sp>
                <p:nvSpPr>
                  <p:cNvPr id="55" name="矩形 54"/>
                  <p:cNvSpPr/>
                  <p:nvPr/>
                </p:nvSpPr>
                <p:spPr>
                  <a:xfrm>
                    <a:off x="444376" y="-17490"/>
                    <a:ext cx="1519768" cy="279418"/>
                  </a:xfrm>
                  <a:prstGeom prst="rect">
                    <a:avLst/>
                  </a:prstGeom>
                </p:spPr>
                <p:txBody>
                  <a:bodyPr wrap="square" lIns="0" tIns="0" rIns="0" bIns="0">
                    <a:noAutofit/>
                  </a:bodyPr>
                  <a:lstStyle/>
                  <a:p>
                    <a:pPr algn="ctr" defTabSz="1219108">
                      <a:defRPr/>
                    </a:pPr>
                    <a:r>
                      <a:rPr lang="en-US" sz="1067" kern="0" dirty="0">
                        <a:solidFill>
                          <a:prstClr val="white"/>
                        </a:solidFill>
                        <a:latin typeface="微软雅黑" panose="020B0503020204020204" pitchFamily="34" charset="-122"/>
                        <a:ea typeface="微软雅黑" panose="020B0503020204020204" pitchFamily="34" charset="-122"/>
                        <a:cs typeface="Times New Roman"/>
                      </a:rPr>
                      <a:t>PC</a:t>
                    </a:r>
                    <a:r>
                      <a:rPr lang="zh-CN" altLang="en-US" sz="1067" kern="0" dirty="0">
                        <a:solidFill>
                          <a:prstClr val="white"/>
                        </a:solidFill>
                        <a:latin typeface="微软雅黑" panose="020B0503020204020204" pitchFamily="34" charset="-122"/>
                        <a:ea typeface="微软雅黑" panose="020B0503020204020204" pitchFamily="34" charset="-122"/>
                        <a:cs typeface="Times New Roman"/>
                      </a:rPr>
                      <a:t>客户端</a:t>
                    </a:r>
                    <a:endParaRPr lang="en-US" altLang="zh-CN" sz="1067" kern="0" dirty="0">
                      <a:solidFill>
                        <a:prstClr val="white"/>
                      </a:solidFill>
                      <a:latin typeface="微软雅黑" panose="020B0503020204020204" pitchFamily="34" charset="-122"/>
                      <a:ea typeface="微软雅黑" panose="020B0503020204020204" pitchFamily="34" charset="-122"/>
                      <a:cs typeface="Times New Roman"/>
                    </a:endParaRPr>
                  </a:p>
                  <a:p>
                    <a:pPr algn="ctr" defTabSz="1219108">
                      <a:defRPr/>
                    </a:pPr>
                    <a:r>
                      <a:rPr lang="zh-CN" altLang="en-US" sz="1067" kern="0" dirty="0">
                        <a:solidFill>
                          <a:prstClr val="white"/>
                        </a:solidFill>
                        <a:latin typeface="微软雅黑" panose="020B0503020204020204" pitchFamily="34" charset="-122"/>
                        <a:ea typeface="微软雅黑" panose="020B0503020204020204" pitchFamily="34" charset="-122"/>
                        <a:cs typeface="Times New Roman"/>
                      </a:rPr>
                      <a:t>（宿管员）</a:t>
                    </a:r>
                    <a:endParaRPr lang="zh-CN" altLang="en-US" sz="1067" kern="0" dirty="0">
                      <a:solidFill>
                        <a:prstClr val="white"/>
                      </a:solidFill>
                      <a:latin typeface="微软雅黑" panose="020B0503020204020204" pitchFamily="34" charset="-122"/>
                      <a:ea typeface="微软雅黑" panose="020B0503020204020204" pitchFamily="34" charset="-122"/>
                      <a:cs typeface="宋体"/>
                    </a:endParaRPr>
                  </a:p>
                </p:txBody>
              </p:sp>
            </p:grpSp>
            <p:grpSp>
              <p:nvGrpSpPr>
                <p:cNvPr id="41" name="组合 40"/>
                <p:cNvGrpSpPr/>
                <p:nvPr/>
              </p:nvGrpSpPr>
              <p:grpSpPr>
                <a:xfrm>
                  <a:off x="1138613" y="0"/>
                  <a:ext cx="1706511" cy="1503113"/>
                  <a:chOff x="1139251" y="0"/>
                  <a:chExt cx="1707466" cy="1502109"/>
                </a:xfrm>
              </p:grpSpPr>
              <p:cxnSp>
                <p:nvCxnSpPr>
                  <p:cNvPr id="46" name="直接连接符 45"/>
                  <p:cNvCxnSpPr/>
                  <p:nvPr/>
                </p:nvCxnSpPr>
                <p:spPr>
                  <a:xfrm flipV="1">
                    <a:off x="2846717" y="0"/>
                    <a:ext cx="0" cy="652462"/>
                  </a:xfrm>
                  <a:prstGeom prst="line">
                    <a:avLst/>
                  </a:prstGeom>
                  <a:noFill/>
                  <a:ln w="6350" cap="flat" cmpd="sng" algn="ctr">
                    <a:solidFill>
                      <a:schemeClr val="bg1"/>
                    </a:solidFill>
                    <a:prstDash val="solid"/>
                    <a:miter lim="800000"/>
                  </a:ln>
                  <a:effectLst/>
                </p:spPr>
              </p:cxnSp>
              <p:cxnSp>
                <p:nvCxnSpPr>
                  <p:cNvPr id="47" name="直接连接符 46"/>
                  <p:cNvCxnSpPr/>
                  <p:nvPr/>
                </p:nvCxnSpPr>
                <p:spPr>
                  <a:xfrm flipV="1">
                    <a:off x="1139251" y="47942"/>
                    <a:ext cx="0" cy="604520"/>
                  </a:xfrm>
                  <a:prstGeom prst="line">
                    <a:avLst/>
                  </a:prstGeom>
                  <a:noFill/>
                  <a:ln w="6350" cap="flat" cmpd="sng" algn="ctr">
                    <a:solidFill>
                      <a:schemeClr val="bg1"/>
                    </a:solidFill>
                    <a:prstDash val="solid"/>
                    <a:miter lim="800000"/>
                  </a:ln>
                  <a:effectLst/>
                </p:spPr>
              </p:cxnSp>
              <p:cxnSp>
                <p:nvCxnSpPr>
                  <p:cNvPr id="48" name="直接连接符 47"/>
                  <p:cNvCxnSpPr/>
                  <p:nvPr/>
                </p:nvCxnSpPr>
                <p:spPr>
                  <a:xfrm>
                    <a:off x="1966823" y="897147"/>
                    <a:ext cx="0" cy="604962"/>
                  </a:xfrm>
                  <a:prstGeom prst="line">
                    <a:avLst/>
                  </a:prstGeom>
                  <a:noFill/>
                  <a:ln w="6350" cap="flat" cmpd="sng" algn="ctr">
                    <a:solidFill>
                      <a:schemeClr val="bg1"/>
                    </a:solidFill>
                    <a:prstDash val="solid"/>
                    <a:miter lim="800000"/>
                  </a:ln>
                  <a:effectLst/>
                </p:spPr>
              </p:cxnSp>
              <p:cxnSp>
                <p:nvCxnSpPr>
                  <p:cNvPr id="49" name="直接连接符 48"/>
                  <p:cNvCxnSpPr/>
                  <p:nvPr/>
                </p:nvCxnSpPr>
                <p:spPr>
                  <a:xfrm>
                    <a:off x="1354347" y="953412"/>
                    <a:ext cx="609600" cy="0"/>
                  </a:xfrm>
                  <a:prstGeom prst="line">
                    <a:avLst/>
                  </a:prstGeom>
                  <a:noFill/>
                  <a:ln w="6350" cap="flat" cmpd="sng" algn="ctr">
                    <a:solidFill>
                      <a:schemeClr val="bg1"/>
                    </a:solidFill>
                    <a:prstDash val="solid"/>
                    <a:miter lim="800000"/>
                  </a:ln>
                  <a:effectLst/>
                </p:spPr>
              </p:cxnSp>
              <p:cxnSp>
                <p:nvCxnSpPr>
                  <p:cNvPr id="50" name="直接连接符 49"/>
                  <p:cNvCxnSpPr/>
                  <p:nvPr/>
                </p:nvCxnSpPr>
                <p:spPr>
                  <a:xfrm flipV="1">
                    <a:off x="2191110" y="905773"/>
                    <a:ext cx="5024" cy="313745"/>
                  </a:xfrm>
                  <a:prstGeom prst="line">
                    <a:avLst/>
                  </a:prstGeom>
                  <a:noFill/>
                  <a:ln w="6350" cap="flat" cmpd="sng" algn="ctr">
                    <a:solidFill>
                      <a:schemeClr val="bg1"/>
                    </a:solidFill>
                    <a:prstDash val="solid"/>
                    <a:miter lim="800000"/>
                  </a:ln>
                  <a:effectLst/>
                </p:spPr>
              </p:cxnSp>
              <p:cxnSp>
                <p:nvCxnSpPr>
                  <p:cNvPr id="51" name="直接连接符 50"/>
                  <p:cNvCxnSpPr/>
                  <p:nvPr/>
                </p:nvCxnSpPr>
                <p:spPr>
                  <a:xfrm>
                    <a:off x="1139251" y="652462"/>
                    <a:ext cx="791629" cy="3145"/>
                  </a:xfrm>
                  <a:prstGeom prst="line">
                    <a:avLst/>
                  </a:prstGeom>
                  <a:noFill/>
                  <a:ln w="6350" cap="flat" cmpd="sng" algn="ctr">
                    <a:solidFill>
                      <a:schemeClr val="bg1"/>
                    </a:solidFill>
                    <a:prstDash val="solid"/>
                    <a:miter lim="800000"/>
                  </a:ln>
                  <a:effectLst/>
                </p:spPr>
              </p:cxnSp>
              <p:cxnSp>
                <p:nvCxnSpPr>
                  <p:cNvPr id="52" name="直接连接符 51"/>
                  <p:cNvCxnSpPr/>
                  <p:nvPr/>
                </p:nvCxnSpPr>
                <p:spPr>
                  <a:xfrm>
                    <a:off x="2242868" y="655607"/>
                    <a:ext cx="601980" cy="0"/>
                  </a:xfrm>
                  <a:prstGeom prst="line">
                    <a:avLst/>
                  </a:prstGeom>
                  <a:noFill/>
                  <a:ln w="6350" cap="flat" cmpd="sng" algn="ctr">
                    <a:solidFill>
                      <a:schemeClr val="bg1"/>
                    </a:solidFill>
                    <a:prstDash val="solid"/>
                    <a:miter lim="800000"/>
                  </a:ln>
                  <a:effectLst/>
                </p:spPr>
              </p:cxnSp>
              <p:cxnSp>
                <p:nvCxnSpPr>
                  <p:cNvPr id="53" name="直接连接符 52"/>
                  <p:cNvCxnSpPr/>
                  <p:nvPr/>
                </p:nvCxnSpPr>
                <p:spPr>
                  <a:xfrm>
                    <a:off x="2191110" y="1216324"/>
                    <a:ext cx="609600" cy="0"/>
                  </a:xfrm>
                  <a:prstGeom prst="line">
                    <a:avLst/>
                  </a:prstGeom>
                  <a:noFill/>
                  <a:ln w="6350" cap="flat" cmpd="sng" algn="ctr">
                    <a:solidFill>
                      <a:schemeClr val="bg1"/>
                    </a:solidFill>
                    <a:prstDash val="solid"/>
                    <a:miter lim="800000"/>
                  </a:ln>
                  <a:effectLst/>
                </p:spPr>
              </p:cxnSp>
            </p:grpSp>
            <p:grpSp>
              <p:nvGrpSpPr>
                <p:cNvPr id="42" name="组合 41"/>
                <p:cNvGrpSpPr/>
                <p:nvPr/>
              </p:nvGrpSpPr>
              <p:grpSpPr>
                <a:xfrm>
                  <a:off x="239937" y="666157"/>
                  <a:ext cx="1167130" cy="540670"/>
                  <a:chOff x="-1605" y="-291571"/>
                  <a:chExt cx="1168107" cy="541034"/>
                </a:xfrm>
              </p:grpSpPr>
              <p:pic>
                <p:nvPicPr>
                  <p:cNvPr id="44" name="图片 4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605" y="-291571"/>
                    <a:ext cx="1168107" cy="475700"/>
                  </a:xfrm>
                  <a:prstGeom prst="rect">
                    <a:avLst/>
                  </a:prstGeom>
                </p:spPr>
              </p:pic>
              <p:sp>
                <p:nvSpPr>
                  <p:cNvPr id="45" name="矩形 44"/>
                  <p:cNvSpPr/>
                  <p:nvPr/>
                </p:nvSpPr>
                <p:spPr>
                  <a:xfrm>
                    <a:off x="110389" y="118796"/>
                    <a:ext cx="804897" cy="130667"/>
                  </a:xfrm>
                  <a:prstGeom prst="rect">
                    <a:avLst/>
                  </a:prstGeom>
                </p:spPr>
                <p:txBody>
                  <a:bodyPr wrap="square" lIns="0" tIns="0" rIns="0" bIns="0">
                    <a:noAutofit/>
                  </a:bodyPr>
                  <a:lstStyle/>
                  <a:p>
                    <a:pPr defTabSz="1219108">
                      <a:defRPr/>
                    </a:pPr>
                    <a:r>
                      <a:rPr lang="en-US" sz="1200" kern="0" dirty="0">
                        <a:solidFill>
                          <a:prstClr val="white"/>
                        </a:solidFill>
                        <a:latin typeface="微软雅黑" panose="020B0503020204020204" pitchFamily="34" charset="-122"/>
                        <a:ea typeface="微软雅黑" panose="020B0503020204020204" pitchFamily="34" charset="-122"/>
                        <a:cs typeface="Times New Roman"/>
                      </a:rPr>
                      <a:t>IVSS708</a:t>
                    </a:r>
                    <a:endParaRPr lang="zh-CN" altLang="en-US" sz="1200" kern="0" dirty="0">
                      <a:solidFill>
                        <a:prstClr val="white"/>
                      </a:solidFill>
                      <a:latin typeface="微软雅黑" panose="020B0503020204020204" pitchFamily="34" charset="-122"/>
                      <a:ea typeface="微软雅黑" panose="020B0503020204020204" pitchFamily="34" charset="-122"/>
                      <a:cs typeface="宋体"/>
                    </a:endParaRPr>
                  </a:p>
                </p:txBody>
              </p:sp>
            </p:grpSp>
            <p:cxnSp>
              <p:nvCxnSpPr>
                <p:cNvPr id="43" name="直接连接符 42"/>
                <p:cNvCxnSpPr/>
                <p:nvPr/>
              </p:nvCxnSpPr>
              <p:spPr>
                <a:xfrm flipV="1">
                  <a:off x="2078966" y="948906"/>
                  <a:ext cx="0" cy="652145"/>
                </a:xfrm>
                <a:prstGeom prst="line">
                  <a:avLst/>
                </a:prstGeom>
                <a:noFill/>
                <a:ln w="6350" cap="flat" cmpd="sng" algn="ctr">
                  <a:solidFill>
                    <a:schemeClr val="bg1"/>
                  </a:solidFill>
                  <a:prstDash val="solid"/>
                  <a:miter lim="800000"/>
                </a:ln>
                <a:effectLst/>
              </p:spPr>
            </p:cxnSp>
          </p:grpSp>
        </p:grpSp>
        <p:pic>
          <p:nvPicPr>
            <p:cNvPr id="33" name="Picture 4"/>
            <p:cNvPicPr>
              <a:picLocks noChangeAspect="1" noChangeArrowheads="1"/>
            </p:cNvPicPr>
            <p:nvPr/>
          </p:nvPicPr>
          <p:blipFill>
            <a:blip r:embed="rId10" cstate="print">
              <a:extLst>
                <a:ext uri="{28A0092B-C50C-407E-A947-70E740481C1C}">
                  <a14:useLocalDpi xmlns:a14="http://schemas.microsoft.com/office/drawing/2010/main" val="0"/>
                </a:ext>
              </a:extLst>
            </a:blip>
            <a:stretch>
              <a:fillRect/>
            </a:stretch>
          </p:blipFill>
          <p:spPr bwMode="auto">
            <a:xfrm>
              <a:off x="6408583" y="2408788"/>
              <a:ext cx="338369" cy="340499"/>
            </a:xfrm>
            <a:prstGeom prst="rect">
              <a:avLst/>
            </a:prstGeom>
            <a:noFill/>
            <a:extLst>
              <a:ext uri="{909E8E84-426E-40DD-AFC4-6F175D3DCCD1}">
                <a14:hiddenFill xmlns:a14="http://schemas.microsoft.com/office/drawing/2010/main">
                  <a:solidFill>
                    <a:srgbClr val="FFFFFF"/>
                  </a:solidFill>
                </a14:hiddenFill>
              </a:ext>
            </a:extLst>
          </p:spPr>
        </p:pic>
        <p:sp>
          <p:nvSpPr>
            <p:cNvPr id="34" name="矩形 33"/>
            <p:cNvSpPr/>
            <p:nvPr/>
          </p:nvSpPr>
          <p:spPr>
            <a:xfrm>
              <a:off x="6179086" y="2754510"/>
              <a:ext cx="769457" cy="212756"/>
            </a:xfrm>
            <a:prstGeom prst="rect">
              <a:avLst/>
            </a:prstGeom>
          </p:spPr>
          <p:txBody>
            <a:bodyPr wrap="square" lIns="0" tIns="0" rIns="0" bIns="0">
              <a:noAutofit/>
            </a:bodyPr>
            <a:lstStyle/>
            <a:p>
              <a:pPr defTabSz="1219108">
                <a:defRPr/>
              </a:pPr>
              <a:r>
                <a:rPr lang="zh-CN" altLang="en-US" sz="1067" dirty="0">
                  <a:solidFill>
                    <a:prstClr val="white"/>
                  </a:solidFill>
                  <a:latin typeface="微软雅黑" panose="020B0503020204020204" pitchFamily="34" charset="-122"/>
                  <a:ea typeface="微软雅黑" panose="020B0503020204020204" pitchFamily="34" charset="-122"/>
                  <a:cs typeface="Times New Roman"/>
                </a:rPr>
                <a:t>信息发布屏</a:t>
              </a:r>
              <a:endParaRPr lang="zh-CN" altLang="en-US" sz="1067" dirty="0">
                <a:solidFill>
                  <a:prstClr val="white"/>
                </a:solidFill>
                <a:latin typeface="微软雅黑" panose="020B0503020204020204" pitchFamily="34" charset="-122"/>
                <a:ea typeface="微软雅黑" panose="020B0503020204020204" pitchFamily="34" charset="-122"/>
                <a:cs typeface="宋体"/>
              </a:endParaRPr>
            </a:p>
          </p:txBody>
        </p:sp>
        <p:cxnSp>
          <p:nvCxnSpPr>
            <p:cNvPr id="35" name="直接连接符 34"/>
            <p:cNvCxnSpPr/>
            <p:nvPr/>
          </p:nvCxnSpPr>
          <p:spPr>
            <a:xfrm>
              <a:off x="6773888" y="2536709"/>
              <a:ext cx="268539"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713685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成功案例</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湖州师范学院（教学）</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sp>
        <p:nvSpPr>
          <p:cNvPr id="28" name="矩形 27"/>
          <p:cNvSpPr/>
          <p:nvPr/>
        </p:nvSpPr>
        <p:spPr>
          <a:xfrm>
            <a:off x="143339" y="4414054"/>
            <a:ext cx="5385995" cy="1733423"/>
          </a:xfrm>
          <a:prstGeom prst="rect">
            <a:avLst/>
          </a:prstGeom>
          <a:noFill/>
        </p:spPr>
        <p:txBody>
          <a:bodyPr wrap="square">
            <a:spAutoFit/>
          </a:bodyPr>
          <a:lstStyle/>
          <a:p>
            <a:pPr marL="228589" indent="-228589" defTabSz="1211970">
              <a:buFont typeface="Wingdings" panose="05000000000000000000" pitchFamily="2" charset="2"/>
              <a:buChar char="l"/>
              <a:defRPr/>
            </a:pPr>
            <a:r>
              <a:rPr lang="zh-CN" altLang="en-US" sz="1333" b="1" dirty="0">
                <a:solidFill>
                  <a:prstClr val="white"/>
                </a:solidFill>
                <a:latin typeface="微软雅黑" panose="020B0503020204020204" pitchFamily="34" charset="-122"/>
                <a:ea typeface="微软雅黑" panose="020B0503020204020204" pitchFamily="34" charset="-122"/>
              </a:rPr>
              <a:t>项目概况</a:t>
            </a:r>
            <a:endParaRPr lang="en-US" altLang="zh-CN" sz="1333" b="1" dirty="0">
              <a:solidFill>
                <a:prstClr val="white"/>
              </a:solidFill>
              <a:latin typeface="微软雅黑" panose="020B0503020204020204" pitchFamily="34" charset="-122"/>
              <a:ea typeface="微软雅黑" panose="020B0503020204020204" pitchFamily="34" charset="-122"/>
            </a:endParaRPr>
          </a:p>
          <a:p>
            <a:pPr marL="228589" indent="-228589" defTabSz="1211970">
              <a:buFont typeface="Wingdings" panose="05000000000000000000" pitchFamily="2" charset="2"/>
              <a:buChar char="l"/>
              <a:defRPr/>
            </a:pPr>
            <a:endParaRPr lang="en-US" altLang="zh-CN" sz="1333" b="1" dirty="0">
              <a:solidFill>
                <a:prstClr val="white"/>
              </a:solidFill>
              <a:latin typeface="微软雅黑" panose="020B0503020204020204" pitchFamily="34" charset="-122"/>
              <a:ea typeface="微软雅黑" panose="020B0503020204020204" pitchFamily="34" charset="-122"/>
            </a:endParaRPr>
          </a:p>
          <a:p>
            <a:pPr defTabSz="1211970">
              <a:lnSpc>
                <a:spcPct val="150000"/>
              </a:lnSpc>
              <a:defRPr/>
            </a:pPr>
            <a:r>
              <a:rPr lang="zh-CN" altLang="en-US" sz="1333" dirty="0">
                <a:solidFill>
                  <a:prstClr val="white"/>
                </a:solidFill>
                <a:latin typeface="微软雅黑" panose="020B0503020204020204" pitchFamily="34" charset="-122"/>
                <a:ea typeface="微软雅黑" panose="020B0503020204020204" pitchFamily="34" charset="-122"/>
              </a:rPr>
              <a:t>学校位于浙江省湖州市，全日制在校学生</a:t>
            </a:r>
            <a:r>
              <a:rPr lang="en-US" altLang="zh-CN" sz="1333" dirty="0">
                <a:solidFill>
                  <a:prstClr val="white"/>
                </a:solidFill>
                <a:latin typeface="微软雅黑" panose="020B0503020204020204" pitchFamily="34" charset="-122"/>
                <a:ea typeface="微软雅黑" panose="020B0503020204020204" pitchFamily="34" charset="-122"/>
              </a:rPr>
              <a:t>18000</a:t>
            </a:r>
            <a:r>
              <a:rPr lang="zh-CN" altLang="en-US" sz="1333" dirty="0">
                <a:solidFill>
                  <a:prstClr val="white"/>
                </a:solidFill>
                <a:latin typeface="微软雅黑" panose="020B0503020204020204" pitchFamily="34" charset="-122"/>
                <a:ea typeface="微软雅黑" panose="020B0503020204020204" pitchFamily="34" charset="-122"/>
              </a:rPr>
              <a:t>余人，教职工</a:t>
            </a:r>
            <a:r>
              <a:rPr lang="en-US" altLang="zh-CN" sz="1333" dirty="0">
                <a:solidFill>
                  <a:prstClr val="white"/>
                </a:solidFill>
                <a:latin typeface="微软雅黑" panose="020B0503020204020204" pitchFamily="34" charset="-122"/>
                <a:ea typeface="微软雅黑" panose="020B0503020204020204" pitchFamily="34" charset="-122"/>
              </a:rPr>
              <a:t>2700</a:t>
            </a:r>
            <a:r>
              <a:rPr lang="zh-CN" altLang="en-US" sz="1333" dirty="0">
                <a:solidFill>
                  <a:prstClr val="white"/>
                </a:solidFill>
                <a:latin typeface="微软雅黑" panose="020B0503020204020204" pitchFamily="34" charset="-122"/>
                <a:ea typeface="微软雅黑" panose="020B0503020204020204" pitchFamily="34" charset="-122"/>
              </a:rPr>
              <a:t>余人。因需要对学校现有信息化系统进行升级，学校决定引入人脸识别技术，由现教中心主导，建立学校人脸数据中心，落地学校各个场景，利用</a:t>
            </a:r>
            <a:r>
              <a:rPr lang="en-US" altLang="zh-CN" sz="1333" dirty="0">
                <a:solidFill>
                  <a:prstClr val="white"/>
                </a:solidFill>
                <a:latin typeface="微软雅黑" panose="020B0503020204020204" pitchFamily="34" charset="-122"/>
                <a:ea typeface="微软雅黑" panose="020B0503020204020204" pitchFamily="34" charset="-122"/>
              </a:rPr>
              <a:t>AI</a:t>
            </a:r>
            <a:r>
              <a:rPr lang="zh-CN" altLang="en-US" sz="1333" dirty="0">
                <a:solidFill>
                  <a:prstClr val="white"/>
                </a:solidFill>
                <a:latin typeface="微软雅黑" panose="020B0503020204020204" pitchFamily="34" charset="-122"/>
                <a:ea typeface="微软雅黑" panose="020B0503020204020204" pitchFamily="34" charset="-122"/>
              </a:rPr>
              <a:t>技术，解决学校教学、后勤管理等方面的问题。</a:t>
            </a:r>
          </a:p>
        </p:txBody>
      </p:sp>
      <p:sp>
        <p:nvSpPr>
          <p:cNvPr id="30" name="矩形 29"/>
          <p:cNvSpPr/>
          <p:nvPr/>
        </p:nvSpPr>
        <p:spPr>
          <a:xfrm>
            <a:off x="6154387" y="4418915"/>
            <a:ext cx="5914016" cy="1938544"/>
          </a:xfrm>
          <a:prstGeom prst="rect">
            <a:avLst/>
          </a:prstGeom>
        </p:spPr>
        <p:txBody>
          <a:bodyPr wrap="square">
            <a:spAutoFit/>
          </a:bodyPr>
          <a:lstStyle/>
          <a:p>
            <a:pPr marL="228589" indent="-228589" defTabSz="1211970">
              <a:buFont typeface="Wingdings" panose="05000000000000000000" pitchFamily="2" charset="2"/>
              <a:buChar char="l"/>
              <a:defRPr/>
            </a:pPr>
            <a:r>
              <a:rPr lang="zh-CN" altLang="en-US" sz="1333" b="1" dirty="0">
                <a:solidFill>
                  <a:prstClr val="white"/>
                </a:solidFill>
                <a:latin typeface="微软雅黑" panose="020B0503020204020204" pitchFamily="34" charset="-122"/>
                <a:ea typeface="微软雅黑" panose="020B0503020204020204" pitchFamily="34" charset="-122"/>
              </a:rPr>
              <a:t>用户价值</a:t>
            </a:r>
            <a:endParaRPr lang="en-US" altLang="zh-CN" sz="1333" b="1" dirty="0">
              <a:solidFill>
                <a:prstClr val="white"/>
              </a:solidFill>
              <a:latin typeface="微软雅黑" panose="020B0503020204020204" pitchFamily="34" charset="-122"/>
              <a:ea typeface="微软雅黑" panose="020B0503020204020204" pitchFamily="34" charset="-122"/>
            </a:endParaRPr>
          </a:p>
          <a:p>
            <a:pPr marL="228589" indent="-228589" defTabSz="1211970">
              <a:buFont typeface="Wingdings" panose="05000000000000000000" pitchFamily="2" charset="2"/>
              <a:buChar char="l"/>
              <a:defRPr/>
            </a:pPr>
            <a:endParaRPr lang="en-US" altLang="zh-CN" sz="1333" b="1" dirty="0">
              <a:solidFill>
                <a:prstClr val="white"/>
              </a:solidFill>
              <a:latin typeface="微软雅黑" panose="020B0503020204020204" pitchFamily="34" charset="-122"/>
              <a:ea typeface="微软雅黑" panose="020B0503020204020204" pitchFamily="34" charset="-122"/>
            </a:endParaRPr>
          </a:p>
          <a:p>
            <a:pPr defTabSz="1211970">
              <a:lnSpc>
                <a:spcPct val="150000"/>
              </a:lnSpc>
              <a:defRPr/>
            </a:pPr>
            <a:r>
              <a:rPr lang="zh-CN" altLang="en-US" sz="1333" dirty="0">
                <a:solidFill>
                  <a:prstClr val="white"/>
                </a:solidFill>
                <a:latin typeface="微软雅黑" panose="020B0503020204020204" pitchFamily="34" charset="-122"/>
                <a:ea typeface="微软雅黑" panose="020B0503020204020204" pitchFamily="34" charset="-122"/>
              </a:rPr>
              <a:t>通过教室人脸技术应用，解决学生上课自动点名问题，一方面，对学生上课散漫、旷课现象进行管理。另一方面，学校部分老师对教学任务不重视，不关心学生到课率，以完成教学任务为目的，通过人脸点名，统计学生到课率的同时，侧面反映老师授课敬业程度。</a:t>
            </a:r>
          </a:p>
          <a:p>
            <a:pPr marL="228589" indent="-228589" defTabSz="1211970">
              <a:buFont typeface="Wingdings" panose="05000000000000000000" pitchFamily="2" charset="2"/>
              <a:buChar char="l"/>
              <a:defRPr/>
            </a:pPr>
            <a:endParaRPr lang="zh-CN" altLang="en-US" sz="1333" b="1" dirty="0">
              <a:solidFill>
                <a:prstClr val="white"/>
              </a:solidFill>
              <a:latin typeface="微软雅黑" panose="020B0503020204020204" pitchFamily="34" charset="-122"/>
              <a:ea typeface="微软雅黑" panose="020B0503020204020204" pitchFamily="34" charset="-122"/>
            </a:endParaRPr>
          </a:p>
        </p:txBody>
      </p:sp>
      <p:pic>
        <p:nvPicPr>
          <p:cNvPr id="3" name="图片 2"/>
          <p:cNvPicPr>
            <a:picLocks/>
          </p:cNvPicPr>
          <p:nvPr/>
        </p:nvPicPr>
        <p:blipFill rotWithShape="1">
          <a:blip r:embed="rId4" cstate="print">
            <a:extLst>
              <a:ext uri="{28A0092B-C50C-407E-A947-70E740481C1C}">
                <a14:useLocalDpi xmlns:a14="http://schemas.microsoft.com/office/drawing/2010/main" val="0"/>
              </a:ext>
            </a:extLst>
          </a:blip>
          <a:srcRect l="3908" t="30364"/>
          <a:stretch/>
        </p:blipFill>
        <p:spPr>
          <a:xfrm>
            <a:off x="-10191" y="1124743"/>
            <a:ext cx="6228000" cy="3240000"/>
          </a:xfrm>
          <a:prstGeom prst="rect">
            <a:avLst/>
          </a:prstGeom>
        </p:spPr>
      </p:pic>
      <p:grpSp>
        <p:nvGrpSpPr>
          <p:cNvPr id="71" name="组合 70"/>
          <p:cNvGrpSpPr/>
          <p:nvPr/>
        </p:nvGrpSpPr>
        <p:grpSpPr>
          <a:xfrm>
            <a:off x="6381105" y="1604798"/>
            <a:ext cx="5460580" cy="2669084"/>
            <a:chOff x="0" y="1222512"/>
            <a:chExt cx="9144000" cy="3920987"/>
          </a:xfrm>
        </p:grpSpPr>
        <p:pic>
          <p:nvPicPr>
            <p:cNvPr id="72" name="图片 7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1222512"/>
              <a:ext cx="9144000" cy="3920987"/>
            </a:xfrm>
            <a:prstGeom prst="rect">
              <a:avLst/>
            </a:prstGeom>
          </p:spPr>
        </p:pic>
        <p:grpSp>
          <p:nvGrpSpPr>
            <p:cNvPr id="73" name="组合 72"/>
            <p:cNvGrpSpPr/>
            <p:nvPr/>
          </p:nvGrpSpPr>
          <p:grpSpPr>
            <a:xfrm>
              <a:off x="7279354" y="2267475"/>
              <a:ext cx="415985" cy="488439"/>
              <a:chOff x="7006674" y="2294518"/>
              <a:chExt cx="312568" cy="365191"/>
            </a:xfrm>
          </p:grpSpPr>
          <p:pic>
            <p:nvPicPr>
              <p:cNvPr id="77" name="图片 7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085622" y="2413789"/>
                <a:ext cx="154673" cy="174414"/>
              </a:xfrm>
              <a:prstGeom prst="rect">
                <a:avLst/>
              </a:prstGeom>
            </p:spPr>
          </p:pic>
          <p:sp>
            <p:nvSpPr>
              <p:cNvPr id="78" name="任意多边形 77"/>
              <p:cNvSpPr/>
              <p:nvPr/>
            </p:nvSpPr>
            <p:spPr bwMode="auto">
              <a:xfrm>
                <a:off x="7006674" y="2294518"/>
                <a:ext cx="312568" cy="365191"/>
              </a:xfrm>
              <a:custGeom>
                <a:avLst/>
                <a:gdLst>
                  <a:gd name="connsiteX0" fmla="*/ 0 w 1263777"/>
                  <a:gd name="connsiteY0" fmla="*/ 104235 h 1042352"/>
                  <a:gd name="connsiteX1" fmla="*/ 104235 w 1263777"/>
                  <a:gd name="connsiteY1" fmla="*/ 0 h 1042352"/>
                  <a:gd name="connsiteX2" fmla="*/ 1159542 w 1263777"/>
                  <a:gd name="connsiteY2" fmla="*/ 0 h 1042352"/>
                  <a:gd name="connsiteX3" fmla="*/ 1263777 w 1263777"/>
                  <a:gd name="connsiteY3" fmla="*/ 104235 h 1042352"/>
                  <a:gd name="connsiteX4" fmla="*/ 1263777 w 1263777"/>
                  <a:gd name="connsiteY4" fmla="*/ 938117 h 1042352"/>
                  <a:gd name="connsiteX5" fmla="*/ 1159542 w 1263777"/>
                  <a:gd name="connsiteY5" fmla="*/ 1042352 h 1042352"/>
                  <a:gd name="connsiteX6" fmla="*/ 104235 w 1263777"/>
                  <a:gd name="connsiteY6" fmla="*/ 1042352 h 1042352"/>
                  <a:gd name="connsiteX7" fmla="*/ 0 w 1263777"/>
                  <a:gd name="connsiteY7" fmla="*/ 938117 h 1042352"/>
                  <a:gd name="connsiteX8" fmla="*/ 0 w 1263777"/>
                  <a:gd name="connsiteY8" fmla="*/ 104235 h 104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3777" h="1042352">
                    <a:moveTo>
                      <a:pt x="0" y="104235"/>
                    </a:moveTo>
                    <a:cubicBezTo>
                      <a:pt x="0" y="46668"/>
                      <a:pt x="46668" y="0"/>
                      <a:pt x="104235" y="0"/>
                    </a:cubicBezTo>
                    <a:lnTo>
                      <a:pt x="1159542" y="0"/>
                    </a:lnTo>
                    <a:cubicBezTo>
                      <a:pt x="1217109" y="0"/>
                      <a:pt x="1263777" y="46668"/>
                      <a:pt x="1263777" y="104235"/>
                    </a:cubicBezTo>
                    <a:lnTo>
                      <a:pt x="1263777" y="938117"/>
                    </a:lnTo>
                    <a:cubicBezTo>
                      <a:pt x="1263777" y="995684"/>
                      <a:pt x="1217109" y="1042352"/>
                      <a:pt x="1159542" y="1042352"/>
                    </a:cubicBezTo>
                    <a:lnTo>
                      <a:pt x="104235" y="1042352"/>
                    </a:lnTo>
                    <a:cubicBezTo>
                      <a:pt x="46668" y="1042352"/>
                      <a:pt x="0" y="995684"/>
                      <a:pt x="0" y="938117"/>
                    </a:cubicBezTo>
                    <a:lnTo>
                      <a:pt x="0" y="104235"/>
                    </a:lnTo>
                    <a:close/>
                  </a:path>
                </a:pathLst>
              </a:custGeom>
              <a:noFill/>
              <a:ln w="38100" cap="rnd" cmpd="sng" algn="ctr">
                <a:solidFill>
                  <a:srgbClr val="FF0000"/>
                </a:solidFill>
                <a:prstDash val="dash"/>
                <a:miter lim="800000"/>
              </a:ln>
              <a:effectLst/>
            </p:spPr>
            <p:txBody>
              <a:bodyPr anchor="ctr"/>
              <a:lstStyle/>
              <a:p>
                <a:pPr marL="812720" lvl="1" defTabSz="1625439">
                  <a:defRPr/>
                </a:pPr>
                <a:endParaRPr lang="zh-CN" altLang="en-US" sz="2489" kern="0" dirty="0">
                  <a:solidFill>
                    <a:prstClr val="black"/>
                  </a:solidFill>
                  <a:latin typeface="微软雅黑" panose="020B0503020204020204" pitchFamily="34" charset="-122"/>
                  <a:ea typeface="等线" panose="02010600030101010101" pitchFamily="2" charset="-122"/>
                </a:endParaRPr>
              </a:p>
              <a:p>
                <a:pPr marL="812720" lvl="1" defTabSz="1625439">
                  <a:defRPr/>
                </a:pPr>
                <a:endParaRPr lang="zh-CN" altLang="en-US" sz="2489" kern="0" dirty="0">
                  <a:solidFill>
                    <a:prstClr val="black"/>
                  </a:solidFill>
                  <a:latin typeface="微软雅黑" panose="020B0503020204020204" pitchFamily="34" charset="-122"/>
                  <a:ea typeface="等线" panose="02010600030101010101" pitchFamily="2" charset="-122"/>
                </a:endParaRPr>
              </a:p>
            </p:txBody>
          </p:sp>
        </p:grpSp>
        <p:grpSp>
          <p:nvGrpSpPr>
            <p:cNvPr id="74" name="组合 73"/>
            <p:cNvGrpSpPr/>
            <p:nvPr/>
          </p:nvGrpSpPr>
          <p:grpSpPr>
            <a:xfrm>
              <a:off x="7985893" y="2111922"/>
              <a:ext cx="412672" cy="476281"/>
              <a:chOff x="7006109" y="2294518"/>
              <a:chExt cx="312568" cy="365191"/>
            </a:xfrm>
          </p:grpSpPr>
          <p:pic>
            <p:nvPicPr>
              <p:cNvPr id="75" name="图片 7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085622" y="2413789"/>
                <a:ext cx="154673" cy="174414"/>
              </a:xfrm>
              <a:prstGeom prst="rect">
                <a:avLst/>
              </a:prstGeom>
            </p:spPr>
          </p:pic>
          <p:sp>
            <p:nvSpPr>
              <p:cNvPr id="76" name="任意多边形 75"/>
              <p:cNvSpPr/>
              <p:nvPr/>
            </p:nvSpPr>
            <p:spPr bwMode="auto">
              <a:xfrm>
                <a:off x="7006109" y="2294518"/>
                <a:ext cx="312568" cy="365191"/>
              </a:xfrm>
              <a:custGeom>
                <a:avLst/>
                <a:gdLst>
                  <a:gd name="connsiteX0" fmla="*/ 0 w 1263777"/>
                  <a:gd name="connsiteY0" fmla="*/ 104235 h 1042352"/>
                  <a:gd name="connsiteX1" fmla="*/ 104235 w 1263777"/>
                  <a:gd name="connsiteY1" fmla="*/ 0 h 1042352"/>
                  <a:gd name="connsiteX2" fmla="*/ 1159542 w 1263777"/>
                  <a:gd name="connsiteY2" fmla="*/ 0 h 1042352"/>
                  <a:gd name="connsiteX3" fmla="*/ 1263777 w 1263777"/>
                  <a:gd name="connsiteY3" fmla="*/ 104235 h 1042352"/>
                  <a:gd name="connsiteX4" fmla="*/ 1263777 w 1263777"/>
                  <a:gd name="connsiteY4" fmla="*/ 938117 h 1042352"/>
                  <a:gd name="connsiteX5" fmla="*/ 1159542 w 1263777"/>
                  <a:gd name="connsiteY5" fmla="*/ 1042352 h 1042352"/>
                  <a:gd name="connsiteX6" fmla="*/ 104235 w 1263777"/>
                  <a:gd name="connsiteY6" fmla="*/ 1042352 h 1042352"/>
                  <a:gd name="connsiteX7" fmla="*/ 0 w 1263777"/>
                  <a:gd name="connsiteY7" fmla="*/ 938117 h 1042352"/>
                  <a:gd name="connsiteX8" fmla="*/ 0 w 1263777"/>
                  <a:gd name="connsiteY8" fmla="*/ 104235 h 104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3777" h="1042352">
                    <a:moveTo>
                      <a:pt x="0" y="104235"/>
                    </a:moveTo>
                    <a:cubicBezTo>
                      <a:pt x="0" y="46668"/>
                      <a:pt x="46668" y="0"/>
                      <a:pt x="104235" y="0"/>
                    </a:cubicBezTo>
                    <a:lnTo>
                      <a:pt x="1159542" y="0"/>
                    </a:lnTo>
                    <a:cubicBezTo>
                      <a:pt x="1217109" y="0"/>
                      <a:pt x="1263777" y="46668"/>
                      <a:pt x="1263777" y="104235"/>
                    </a:cubicBezTo>
                    <a:lnTo>
                      <a:pt x="1263777" y="938117"/>
                    </a:lnTo>
                    <a:cubicBezTo>
                      <a:pt x="1263777" y="995684"/>
                      <a:pt x="1217109" y="1042352"/>
                      <a:pt x="1159542" y="1042352"/>
                    </a:cubicBezTo>
                    <a:lnTo>
                      <a:pt x="104235" y="1042352"/>
                    </a:lnTo>
                    <a:cubicBezTo>
                      <a:pt x="46668" y="1042352"/>
                      <a:pt x="0" y="995684"/>
                      <a:pt x="0" y="938117"/>
                    </a:cubicBezTo>
                    <a:lnTo>
                      <a:pt x="0" y="104235"/>
                    </a:lnTo>
                    <a:close/>
                  </a:path>
                </a:pathLst>
              </a:custGeom>
              <a:noFill/>
              <a:ln w="28575" cap="rnd" cmpd="sng" algn="ctr">
                <a:solidFill>
                  <a:srgbClr val="FF0000"/>
                </a:solidFill>
                <a:prstDash val="dash"/>
                <a:miter lim="800000"/>
              </a:ln>
              <a:effectLst/>
            </p:spPr>
            <p:txBody>
              <a:bodyPr anchor="ctr"/>
              <a:lstStyle/>
              <a:p>
                <a:pPr marL="812720" lvl="1" defTabSz="1625439">
                  <a:defRPr/>
                </a:pPr>
                <a:endParaRPr lang="zh-CN" altLang="en-US" sz="2489" kern="0" dirty="0">
                  <a:solidFill>
                    <a:prstClr val="black"/>
                  </a:solidFill>
                  <a:latin typeface="微软雅黑" panose="020B0503020204020204" pitchFamily="34" charset="-122"/>
                  <a:ea typeface="等线" panose="02010600030101010101" pitchFamily="2" charset="-122"/>
                </a:endParaRPr>
              </a:p>
              <a:p>
                <a:pPr marL="812720" lvl="1" defTabSz="1625439">
                  <a:defRPr/>
                </a:pPr>
                <a:endParaRPr lang="zh-CN" altLang="en-US" sz="2489" kern="0" dirty="0">
                  <a:solidFill>
                    <a:prstClr val="black"/>
                  </a:solidFill>
                  <a:latin typeface="微软雅黑" panose="020B0503020204020204" pitchFamily="34" charset="-122"/>
                  <a:ea typeface="等线" panose="02010600030101010101" pitchFamily="2" charset="-122"/>
                </a:endParaRPr>
              </a:p>
            </p:txBody>
          </p:sp>
        </p:grpSp>
      </p:grpSp>
      <p:sp>
        <p:nvSpPr>
          <p:cNvPr id="79" name="矩形 78"/>
          <p:cNvSpPr/>
          <p:nvPr/>
        </p:nvSpPr>
        <p:spPr>
          <a:xfrm>
            <a:off x="6249181" y="1205788"/>
            <a:ext cx="2604099" cy="297454"/>
          </a:xfrm>
          <a:prstGeom prst="rect">
            <a:avLst/>
          </a:prstGeom>
        </p:spPr>
        <p:txBody>
          <a:bodyPr wrap="square">
            <a:spAutoFit/>
          </a:bodyPr>
          <a:lstStyle/>
          <a:p>
            <a:pPr marL="228589" indent="-228589" defTabSz="1211970">
              <a:buFont typeface="Wingdings" panose="05000000000000000000" pitchFamily="2" charset="2"/>
              <a:buChar char="l"/>
              <a:defRPr/>
            </a:pPr>
            <a:r>
              <a:rPr lang="zh-CN" altLang="en-US" sz="1333" b="1" dirty="0">
                <a:solidFill>
                  <a:prstClr val="white"/>
                </a:solidFill>
                <a:latin typeface="微软雅黑" panose="020B0503020204020204" pitchFamily="34" charset="-122"/>
                <a:ea typeface="微软雅黑" panose="020B0503020204020204" pitchFamily="34" charset="-122"/>
              </a:rPr>
              <a:t>解决方案</a:t>
            </a:r>
            <a:endParaRPr lang="en-US" altLang="zh-CN" sz="1333" b="1" dirty="0">
              <a:solidFill>
                <a:prstClr val="white"/>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4052985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defRPr/>
              </a:pPr>
              <a:endParaRPr lang="zh-CN" altLang="en-US" sz="2400">
                <a:solidFill>
                  <a:prstClr val="black"/>
                </a:solidFill>
                <a:latin typeface="Calibri" panose="020F0502020204030204"/>
                <a:ea typeface="等线" panose="02010600030101010101" pitchFamily="2" charset="-122"/>
              </a:endParaRPr>
            </a:p>
          </p:txBody>
        </p:sp>
      </p:grpSp>
      <p:cxnSp>
        <p:nvCxnSpPr>
          <p:cNvPr id="101" name="直接连接符 25"/>
          <p:cNvCxnSpPr/>
          <p:nvPr/>
        </p:nvCxnSpPr>
        <p:spPr>
          <a:xfrm>
            <a:off x="-5963" y="1045651"/>
            <a:ext cx="12197963" cy="37552"/>
          </a:xfrm>
          <a:prstGeom prst="line">
            <a:avLst/>
          </a:prstGeom>
          <a:ln w="25400">
            <a:solidFill>
              <a:srgbClr val="91EAD2"/>
            </a:solidFill>
          </a:ln>
        </p:spPr>
        <p:style>
          <a:lnRef idx="1">
            <a:schemeClr val="accent1"/>
          </a:lnRef>
          <a:fillRef idx="0">
            <a:schemeClr val="accent1"/>
          </a:fillRef>
          <a:effectRef idx="0">
            <a:schemeClr val="accent1"/>
          </a:effectRef>
          <a:fontRef idx="minor">
            <a:schemeClr val="tx1"/>
          </a:fontRef>
        </p:style>
      </p:cxnSp>
      <p:sp>
        <p:nvSpPr>
          <p:cNvPr id="26" name="标题占位符 1"/>
          <p:cNvSpPr txBox="1">
            <a:spLocks/>
          </p:cNvSpPr>
          <p:nvPr/>
        </p:nvSpPr>
        <p:spPr>
          <a:xfrm>
            <a:off x="473914" y="355569"/>
            <a:ext cx="9058783" cy="582601"/>
          </a:xfrm>
          <a:prstGeom prst="rect">
            <a:avLst/>
          </a:prstGeom>
        </p:spPr>
        <p:txBody>
          <a:bodyPr vert="horz" lIns="121896" tIns="60948" rIns="121896" bIns="60948" rtlCol="0" anchor="t" anchorCtr="0">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457119">
              <a:lnSpc>
                <a:spcPct val="100000"/>
              </a:lnSpc>
              <a:defRPr/>
            </a:pP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a:t>
            </a:r>
            <a:r>
              <a:rPr lang="zh-CN" altLang="en-US" sz="2400" b="1" spc="133" dirty="0">
                <a:solidFill>
                  <a:prstClr val="white"/>
                </a:solidFill>
                <a:latin typeface="微软雅黑" panose="020B0503020204020204" pitchFamily="34" charset="-122"/>
                <a:ea typeface="微软雅黑" panose="020B0503020204020204" pitchFamily="34" charset="-122"/>
                <a:cs typeface="Microsoft YaHei" charset="-122"/>
              </a:rPr>
              <a:t>成功案例</a:t>
            </a:r>
            <a:r>
              <a:rPr lang="en-US" altLang="zh-CN" sz="2400" b="1" spc="133" dirty="0">
                <a:solidFill>
                  <a:prstClr val="white"/>
                </a:solidFill>
                <a:latin typeface="微软雅黑" panose="020B0503020204020204" pitchFamily="34" charset="-122"/>
                <a:ea typeface="微软雅黑" panose="020B0503020204020204" pitchFamily="34" charset="-122"/>
                <a:cs typeface="Microsoft YaHei" charset="-122"/>
              </a:rPr>
              <a:t>] |  </a:t>
            </a:r>
            <a:r>
              <a:rPr lang="zh-CN" altLang="en-US" sz="2400" spc="133" dirty="0">
                <a:solidFill>
                  <a:prstClr val="white"/>
                </a:solidFill>
                <a:latin typeface="微软雅黑" panose="020B0503020204020204" pitchFamily="34" charset="-122"/>
                <a:ea typeface="微软雅黑" panose="020B0503020204020204" pitchFamily="34" charset="-122"/>
                <a:cs typeface="Microsoft YaHei" charset="-122"/>
              </a:rPr>
              <a:t>浙江大学</a:t>
            </a:r>
            <a:endParaRPr lang="zh-CN" altLang="en-US" sz="2000" dirty="0">
              <a:solidFill>
                <a:prstClr val="white"/>
              </a:solidFill>
              <a:latin typeface="Calibri" panose="020F0502020204030204" pitchFamily="34" charset="0"/>
              <a:ea typeface="微软雅黑" panose="020B0503020204020204" pitchFamily="34" charset="-122"/>
              <a:cs typeface="Microsoft YaHei" charset="-122"/>
            </a:endParaRPr>
          </a:p>
        </p:txBody>
      </p:sp>
      <p:pic>
        <p:nvPicPr>
          <p:cNvPr id="27" name="图片 26">
            <a:extLst>
              <a:ext uri="{FF2B5EF4-FFF2-40B4-BE49-F238E27FC236}">
                <a16:creationId xmlns:a16="http://schemas.microsoft.com/office/drawing/2014/main" id="{AA9F91D2-3CF5-46D4-963C-6EF2DC5363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62" y="1190685"/>
            <a:ext cx="5909260" cy="3323959"/>
          </a:xfrm>
          <a:prstGeom prst="rect">
            <a:avLst/>
          </a:prstGeom>
        </p:spPr>
      </p:pic>
      <p:sp>
        <p:nvSpPr>
          <p:cNvPr id="28" name="矩形 27"/>
          <p:cNvSpPr/>
          <p:nvPr/>
        </p:nvSpPr>
        <p:spPr>
          <a:xfrm>
            <a:off x="292106" y="4773150"/>
            <a:ext cx="11507581" cy="1754326"/>
          </a:xfrm>
          <a:prstGeom prst="rect">
            <a:avLst/>
          </a:prstGeom>
        </p:spPr>
        <p:txBody>
          <a:bodyPr wrap="square">
            <a:spAutoFit/>
          </a:bodyPr>
          <a:lstStyle/>
          <a:p>
            <a:pPr defTabSz="914157">
              <a:lnSpc>
                <a:spcPct val="150000"/>
              </a:lnSpc>
            </a:pPr>
            <a:r>
              <a:rPr lang="zh-CN" altLang="en-US" sz="1200" dirty="0">
                <a:solidFill>
                  <a:prstClr val="white"/>
                </a:solidFill>
                <a:latin typeface="微软雅黑"/>
                <a:ea typeface="微软雅黑"/>
              </a:rPr>
              <a:t>      坐落于“人间天堂”杭州 、美丽的西子湖畔。直属于中华人民共和国教育部，是中国著名顶级学府之一。校园校区众多、面积广阔、环境复杂、人员多样化、出入车辆频繁，诸多客观条件给校方的安全管理带来了非常大的挑战。校方为切实提高学校技防设施应用管理、人机联防、应急处理、快速反应等校园安防水平，于</a:t>
            </a:r>
            <a:r>
              <a:rPr lang="en-US" altLang="zh-CN" sz="1200" dirty="0">
                <a:solidFill>
                  <a:prstClr val="white"/>
                </a:solidFill>
                <a:latin typeface="微软雅黑"/>
                <a:ea typeface="微软雅黑"/>
              </a:rPr>
              <a:t>2016</a:t>
            </a:r>
            <a:r>
              <a:rPr lang="zh-CN" altLang="en-US" sz="1200" dirty="0">
                <a:solidFill>
                  <a:prstClr val="white"/>
                </a:solidFill>
                <a:latin typeface="微软雅黑"/>
                <a:ea typeface="微软雅黑"/>
              </a:rPr>
              <a:t>年，与大华股份建立深度合作。在大华专业技术团队长期、深度的调研下，对紫金港校区内各重要区域设计和安装大华多功能报警柱以及可视化综合应用平台。以智能化、可视化、高效、先进、可靠的技术手段，保卫浙大师生的切身利益。</a:t>
            </a:r>
            <a:endParaRPr lang="en-US" altLang="zh-CN" sz="1200" dirty="0">
              <a:solidFill>
                <a:prstClr val="white"/>
              </a:solidFill>
              <a:latin typeface="微软雅黑"/>
              <a:ea typeface="微软雅黑"/>
            </a:endParaRPr>
          </a:p>
          <a:p>
            <a:pPr defTabSz="914157">
              <a:lnSpc>
                <a:spcPct val="150000"/>
              </a:lnSpc>
            </a:pPr>
            <a:r>
              <a:rPr lang="en-US" altLang="zh-CN" sz="1200" dirty="0">
                <a:solidFill>
                  <a:prstClr val="white"/>
                </a:solidFill>
                <a:latin typeface="微软雅黑"/>
                <a:ea typeface="微软雅黑"/>
              </a:rPr>
              <a:t>       2017</a:t>
            </a:r>
            <a:r>
              <a:rPr lang="zh-CN" altLang="en-US" sz="1200" dirty="0">
                <a:solidFill>
                  <a:prstClr val="white"/>
                </a:solidFill>
                <a:latin typeface="微软雅黑"/>
                <a:ea typeface="微软雅黑"/>
              </a:rPr>
              <a:t>年，校方对华家池校区、玉泉校区进行安防升级、改造，大华多功能一键报警解决方案得到了大力推广和复制，为校园安全工作提供有力的技术保障，同时还部署了人脸布控、以图搜图等</a:t>
            </a:r>
            <a:r>
              <a:rPr lang="en-US" altLang="zh-CN" sz="1200" dirty="0">
                <a:solidFill>
                  <a:prstClr val="white"/>
                </a:solidFill>
                <a:latin typeface="微软雅黑"/>
                <a:ea typeface="微软雅黑"/>
              </a:rPr>
              <a:t>AI</a:t>
            </a:r>
            <a:r>
              <a:rPr lang="zh-CN" altLang="en-US" sz="1200" dirty="0">
                <a:solidFill>
                  <a:prstClr val="white"/>
                </a:solidFill>
                <a:latin typeface="微软雅黑"/>
                <a:ea typeface="微软雅黑"/>
              </a:rPr>
              <a:t>应用。至此，大华智慧校园系列方案与产品，在浙大得到全面应用，全方位保障学校师生人身安全，得到校方以及社会人士的广泛肯定。</a:t>
            </a:r>
            <a:endParaRPr lang="zh-CN" altLang="en-US" sz="1200" dirty="0">
              <a:solidFill>
                <a:prstClr val="white"/>
              </a:solidFill>
              <a:latin typeface="Arial"/>
              <a:ea typeface="微软雅黑"/>
            </a:endParaRPr>
          </a:p>
        </p:txBody>
      </p:sp>
      <p:pic>
        <p:nvPicPr>
          <p:cNvPr id="29" name="图片 28"/>
          <p:cNvPicPr/>
          <p:nvPr/>
        </p:nvPicPr>
        <p:blipFill>
          <a:blip r:embed="rId5">
            <a:extLst>
              <a:ext uri="{28A0092B-C50C-407E-A947-70E740481C1C}">
                <a14:useLocalDpi xmlns:a14="http://schemas.microsoft.com/office/drawing/2010/main" val="0"/>
              </a:ext>
            </a:extLst>
          </a:blip>
          <a:stretch>
            <a:fillRect/>
          </a:stretch>
        </p:blipFill>
        <p:spPr>
          <a:xfrm>
            <a:off x="6275295" y="1190684"/>
            <a:ext cx="5916706" cy="3328223"/>
          </a:xfrm>
          <a:prstGeom prst="rect">
            <a:avLst/>
          </a:prstGeom>
        </p:spPr>
      </p:pic>
    </p:spTree>
    <p:extLst>
      <p:ext uri="{BB962C8B-B14F-4D97-AF65-F5344CB8AC3E}">
        <p14:creationId xmlns:p14="http://schemas.microsoft.com/office/powerpoint/2010/main" val="3727003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43B65"/>
        </a:solidFill>
        <a:effectLst/>
      </p:bgPr>
    </p:bg>
    <p:spTree>
      <p:nvGrpSpPr>
        <p:cNvPr id="1" name=""/>
        <p:cNvGrpSpPr/>
        <p:nvPr/>
      </p:nvGrpSpPr>
      <p:grpSpPr>
        <a:xfrm>
          <a:off x="0" y="0"/>
          <a:ext cx="0" cy="0"/>
          <a:chOff x="0" y="0"/>
          <a:chExt cx="0" cy="0"/>
        </a:xfrm>
      </p:grpSpPr>
      <p:grpSp>
        <p:nvGrpSpPr>
          <p:cNvPr id="10" name="组合 9"/>
          <p:cNvGrpSpPr/>
          <p:nvPr/>
        </p:nvGrpSpPr>
        <p:grpSpPr>
          <a:xfrm>
            <a:off x="10454797" y="480351"/>
            <a:ext cx="1150032" cy="342311"/>
            <a:chOff x="8964488" y="1610692"/>
            <a:chExt cx="1082676" cy="322263"/>
          </a:xfrm>
        </p:grpSpPr>
        <p:sp>
          <p:nvSpPr>
            <p:cNvPr id="11" name="Freeform 16"/>
            <p:cNvSpPr>
              <a:spLocks/>
            </p:cNvSpPr>
            <p:nvPr/>
          </p:nvSpPr>
          <p:spPr bwMode="auto">
            <a:xfrm>
              <a:off x="8964488" y="1610692"/>
              <a:ext cx="460375" cy="319087"/>
            </a:xfrm>
            <a:custGeom>
              <a:avLst/>
              <a:gdLst>
                <a:gd name="T0" fmla="*/ 245 w 290"/>
                <a:gd name="T1" fmla="*/ 132 h 201"/>
                <a:gd name="T2" fmla="*/ 250 w 290"/>
                <a:gd name="T3" fmla="*/ 123 h 201"/>
                <a:gd name="T4" fmla="*/ 290 w 290"/>
                <a:gd name="T5" fmla="*/ 3 h 201"/>
                <a:gd name="T6" fmla="*/ 227 w 290"/>
                <a:gd name="T7" fmla="*/ 59 h 201"/>
                <a:gd name="T8" fmla="*/ 222 w 290"/>
                <a:gd name="T9" fmla="*/ 45 h 201"/>
                <a:gd name="T10" fmla="*/ 219 w 290"/>
                <a:gd name="T11" fmla="*/ 36 h 201"/>
                <a:gd name="T12" fmla="*/ 210 w 290"/>
                <a:gd name="T13" fmla="*/ 24 h 201"/>
                <a:gd name="T14" fmla="*/ 189 w 290"/>
                <a:gd name="T15" fmla="*/ 7 h 201"/>
                <a:gd name="T16" fmla="*/ 160 w 290"/>
                <a:gd name="T17" fmla="*/ 0 h 201"/>
                <a:gd name="T18" fmla="*/ 130 w 290"/>
                <a:gd name="T19" fmla="*/ 0 h 201"/>
                <a:gd name="T20" fmla="*/ 97 w 290"/>
                <a:gd name="T21" fmla="*/ 10 h 201"/>
                <a:gd name="T22" fmla="*/ 64 w 290"/>
                <a:gd name="T23" fmla="*/ 26 h 201"/>
                <a:gd name="T24" fmla="*/ 35 w 290"/>
                <a:gd name="T25" fmla="*/ 50 h 201"/>
                <a:gd name="T26" fmla="*/ 14 w 290"/>
                <a:gd name="T27" fmla="*/ 78 h 201"/>
                <a:gd name="T28" fmla="*/ 2 w 290"/>
                <a:gd name="T29" fmla="*/ 106 h 201"/>
                <a:gd name="T30" fmla="*/ 0 w 290"/>
                <a:gd name="T31" fmla="*/ 135 h 201"/>
                <a:gd name="T32" fmla="*/ 7 w 290"/>
                <a:gd name="T33" fmla="*/ 161 h 201"/>
                <a:gd name="T34" fmla="*/ 23 w 290"/>
                <a:gd name="T35" fmla="*/ 182 h 201"/>
                <a:gd name="T36" fmla="*/ 47 w 290"/>
                <a:gd name="T37" fmla="*/ 196 h 201"/>
                <a:gd name="T38" fmla="*/ 73 w 290"/>
                <a:gd name="T39" fmla="*/ 201 h 201"/>
                <a:gd name="T40" fmla="*/ 104 w 290"/>
                <a:gd name="T41" fmla="*/ 201 h 201"/>
                <a:gd name="T42" fmla="*/ 137 w 290"/>
                <a:gd name="T43" fmla="*/ 191 h 201"/>
                <a:gd name="T44" fmla="*/ 151 w 290"/>
                <a:gd name="T45" fmla="*/ 175 h 201"/>
                <a:gd name="T46" fmla="*/ 125 w 290"/>
                <a:gd name="T47" fmla="*/ 184 h 201"/>
                <a:gd name="T48" fmla="*/ 99 w 290"/>
                <a:gd name="T49" fmla="*/ 189 h 201"/>
                <a:gd name="T50" fmla="*/ 75 w 290"/>
                <a:gd name="T51" fmla="*/ 184 h 201"/>
                <a:gd name="T52" fmla="*/ 54 w 290"/>
                <a:gd name="T53" fmla="*/ 177 h 201"/>
                <a:gd name="T54" fmla="*/ 38 w 290"/>
                <a:gd name="T55" fmla="*/ 163 h 201"/>
                <a:gd name="T56" fmla="*/ 26 w 290"/>
                <a:gd name="T57" fmla="*/ 142 h 201"/>
                <a:gd name="T58" fmla="*/ 26 w 290"/>
                <a:gd name="T59" fmla="*/ 116 h 201"/>
                <a:gd name="T60" fmla="*/ 31 w 290"/>
                <a:gd name="T61" fmla="*/ 92 h 201"/>
                <a:gd name="T62" fmla="*/ 45 w 290"/>
                <a:gd name="T63" fmla="*/ 66 h 201"/>
                <a:gd name="T64" fmla="*/ 66 w 290"/>
                <a:gd name="T65" fmla="*/ 45 h 201"/>
                <a:gd name="T66" fmla="*/ 92 w 290"/>
                <a:gd name="T67" fmla="*/ 26 h 201"/>
                <a:gd name="T68" fmla="*/ 120 w 290"/>
                <a:gd name="T69" fmla="*/ 14 h 201"/>
                <a:gd name="T70" fmla="*/ 149 w 290"/>
                <a:gd name="T71" fmla="*/ 12 h 201"/>
                <a:gd name="T72" fmla="*/ 175 w 290"/>
                <a:gd name="T73" fmla="*/ 14 h 201"/>
                <a:gd name="T74" fmla="*/ 196 w 290"/>
                <a:gd name="T75" fmla="*/ 26 h 201"/>
                <a:gd name="T76" fmla="*/ 212 w 290"/>
                <a:gd name="T77" fmla="*/ 43 h 201"/>
                <a:gd name="T78" fmla="*/ 217 w 290"/>
                <a:gd name="T79" fmla="*/ 52 h 201"/>
                <a:gd name="T80" fmla="*/ 219 w 290"/>
                <a:gd name="T81" fmla="*/ 62 h 201"/>
                <a:gd name="T82" fmla="*/ 222 w 290"/>
                <a:gd name="T83" fmla="*/ 71 h 201"/>
                <a:gd name="T84" fmla="*/ 222 w 290"/>
                <a:gd name="T85" fmla="*/ 83 h 201"/>
                <a:gd name="T86" fmla="*/ 219 w 290"/>
                <a:gd name="T87" fmla="*/ 95 h 201"/>
                <a:gd name="T88" fmla="*/ 217 w 290"/>
                <a:gd name="T89" fmla="*/ 106 h 201"/>
                <a:gd name="T90" fmla="*/ 212 w 290"/>
                <a:gd name="T91" fmla="*/ 118 h 201"/>
                <a:gd name="T92" fmla="*/ 205 w 290"/>
                <a:gd name="T93" fmla="*/ 128 h 201"/>
                <a:gd name="T94" fmla="*/ 198 w 290"/>
                <a:gd name="T95" fmla="*/ 139 h 201"/>
                <a:gd name="T96" fmla="*/ 189 w 290"/>
                <a:gd name="T97" fmla="*/ 149 h 201"/>
                <a:gd name="T98" fmla="*/ 186 w 290"/>
                <a:gd name="T99" fmla="*/ 154 h 201"/>
                <a:gd name="T100" fmla="*/ 191 w 290"/>
                <a:gd name="T101" fmla="*/ 154 h 201"/>
                <a:gd name="T102" fmla="*/ 196 w 290"/>
                <a:gd name="T103" fmla="*/ 154 h 201"/>
                <a:gd name="T104" fmla="*/ 203 w 290"/>
                <a:gd name="T105" fmla="*/ 154 h 201"/>
                <a:gd name="T106" fmla="*/ 205 w 290"/>
                <a:gd name="T107" fmla="*/ 154 h 201"/>
                <a:gd name="T108" fmla="*/ 205 w 290"/>
                <a:gd name="T109" fmla="*/ 154 h 201"/>
                <a:gd name="T110" fmla="*/ 208 w 290"/>
                <a:gd name="T111" fmla="*/ 154 h 201"/>
                <a:gd name="T112" fmla="*/ 215 w 290"/>
                <a:gd name="T113" fmla="*/ 151 h 201"/>
                <a:gd name="T114" fmla="*/ 227 w 290"/>
                <a:gd name="T115" fmla="*/ 146 h 201"/>
                <a:gd name="T116" fmla="*/ 236 w 290"/>
                <a:gd name="T117" fmla="*/ 142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01">
                  <a:moveTo>
                    <a:pt x="238" y="139"/>
                  </a:moveTo>
                  <a:lnTo>
                    <a:pt x="238" y="139"/>
                  </a:lnTo>
                  <a:lnTo>
                    <a:pt x="241" y="137"/>
                  </a:lnTo>
                  <a:lnTo>
                    <a:pt x="241" y="135"/>
                  </a:lnTo>
                  <a:lnTo>
                    <a:pt x="243" y="135"/>
                  </a:lnTo>
                  <a:lnTo>
                    <a:pt x="245" y="132"/>
                  </a:lnTo>
                  <a:lnTo>
                    <a:pt x="245" y="130"/>
                  </a:lnTo>
                  <a:lnTo>
                    <a:pt x="248" y="130"/>
                  </a:lnTo>
                  <a:lnTo>
                    <a:pt x="248" y="128"/>
                  </a:lnTo>
                  <a:lnTo>
                    <a:pt x="250" y="125"/>
                  </a:lnTo>
                  <a:lnTo>
                    <a:pt x="250" y="125"/>
                  </a:lnTo>
                  <a:lnTo>
                    <a:pt x="250" y="123"/>
                  </a:lnTo>
                  <a:lnTo>
                    <a:pt x="253" y="121"/>
                  </a:lnTo>
                  <a:lnTo>
                    <a:pt x="253" y="118"/>
                  </a:lnTo>
                  <a:lnTo>
                    <a:pt x="253" y="118"/>
                  </a:lnTo>
                  <a:lnTo>
                    <a:pt x="255" y="116"/>
                  </a:lnTo>
                  <a:lnTo>
                    <a:pt x="255" y="113"/>
                  </a:lnTo>
                  <a:lnTo>
                    <a:pt x="290" y="3"/>
                  </a:lnTo>
                  <a:lnTo>
                    <a:pt x="248" y="3"/>
                  </a:lnTo>
                  <a:lnTo>
                    <a:pt x="227" y="69"/>
                  </a:lnTo>
                  <a:lnTo>
                    <a:pt x="227" y="66"/>
                  </a:lnTo>
                  <a:lnTo>
                    <a:pt x="227" y="64"/>
                  </a:lnTo>
                  <a:lnTo>
                    <a:pt x="227" y="62"/>
                  </a:lnTo>
                  <a:lnTo>
                    <a:pt x="227" y="59"/>
                  </a:lnTo>
                  <a:lnTo>
                    <a:pt x="227" y="57"/>
                  </a:lnTo>
                  <a:lnTo>
                    <a:pt x="227" y="55"/>
                  </a:lnTo>
                  <a:lnTo>
                    <a:pt x="224" y="52"/>
                  </a:lnTo>
                  <a:lnTo>
                    <a:pt x="224" y="50"/>
                  </a:lnTo>
                  <a:lnTo>
                    <a:pt x="224" y="47"/>
                  </a:lnTo>
                  <a:lnTo>
                    <a:pt x="222" y="45"/>
                  </a:lnTo>
                  <a:lnTo>
                    <a:pt x="222" y="43"/>
                  </a:lnTo>
                  <a:lnTo>
                    <a:pt x="222" y="40"/>
                  </a:lnTo>
                  <a:lnTo>
                    <a:pt x="219" y="40"/>
                  </a:lnTo>
                  <a:lnTo>
                    <a:pt x="219" y="38"/>
                  </a:lnTo>
                  <a:lnTo>
                    <a:pt x="219" y="38"/>
                  </a:lnTo>
                  <a:lnTo>
                    <a:pt x="219" y="36"/>
                  </a:lnTo>
                  <a:lnTo>
                    <a:pt x="217" y="36"/>
                  </a:lnTo>
                  <a:lnTo>
                    <a:pt x="217" y="33"/>
                  </a:lnTo>
                  <a:lnTo>
                    <a:pt x="217" y="33"/>
                  </a:lnTo>
                  <a:lnTo>
                    <a:pt x="215" y="31"/>
                  </a:lnTo>
                  <a:lnTo>
                    <a:pt x="212" y="29"/>
                  </a:lnTo>
                  <a:lnTo>
                    <a:pt x="210" y="24"/>
                  </a:lnTo>
                  <a:lnTo>
                    <a:pt x="208" y="22"/>
                  </a:lnTo>
                  <a:lnTo>
                    <a:pt x="203" y="19"/>
                  </a:lnTo>
                  <a:lnTo>
                    <a:pt x="201" y="14"/>
                  </a:lnTo>
                  <a:lnTo>
                    <a:pt x="196" y="12"/>
                  </a:lnTo>
                  <a:lnTo>
                    <a:pt x="191" y="10"/>
                  </a:lnTo>
                  <a:lnTo>
                    <a:pt x="189" y="7"/>
                  </a:lnTo>
                  <a:lnTo>
                    <a:pt x="184" y="7"/>
                  </a:lnTo>
                  <a:lnTo>
                    <a:pt x="179" y="5"/>
                  </a:lnTo>
                  <a:lnTo>
                    <a:pt x="175" y="3"/>
                  </a:lnTo>
                  <a:lnTo>
                    <a:pt x="170" y="3"/>
                  </a:lnTo>
                  <a:lnTo>
                    <a:pt x="165" y="0"/>
                  </a:lnTo>
                  <a:lnTo>
                    <a:pt x="160" y="0"/>
                  </a:lnTo>
                  <a:lnTo>
                    <a:pt x="156" y="0"/>
                  </a:lnTo>
                  <a:lnTo>
                    <a:pt x="151" y="0"/>
                  </a:lnTo>
                  <a:lnTo>
                    <a:pt x="144" y="0"/>
                  </a:lnTo>
                  <a:lnTo>
                    <a:pt x="139" y="0"/>
                  </a:lnTo>
                  <a:lnTo>
                    <a:pt x="134" y="0"/>
                  </a:lnTo>
                  <a:lnTo>
                    <a:pt x="130" y="0"/>
                  </a:lnTo>
                  <a:lnTo>
                    <a:pt x="123" y="0"/>
                  </a:lnTo>
                  <a:lnTo>
                    <a:pt x="118" y="3"/>
                  </a:lnTo>
                  <a:lnTo>
                    <a:pt x="113" y="3"/>
                  </a:lnTo>
                  <a:lnTo>
                    <a:pt x="106" y="5"/>
                  </a:lnTo>
                  <a:lnTo>
                    <a:pt x="101" y="7"/>
                  </a:lnTo>
                  <a:lnTo>
                    <a:pt x="97" y="10"/>
                  </a:lnTo>
                  <a:lnTo>
                    <a:pt x="90" y="12"/>
                  </a:lnTo>
                  <a:lnTo>
                    <a:pt x="85" y="14"/>
                  </a:lnTo>
                  <a:lnTo>
                    <a:pt x="80" y="17"/>
                  </a:lnTo>
                  <a:lnTo>
                    <a:pt x="73" y="19"/>
                  </a:lnTo>
                  <a:lnTo>
                    <a:pt x="68" y="22"/>
                  </a:lnTo>
                  <a:lnTo>
                    <a:pt x="64" y="26"/>
                  </a:lnTo>
                  <a:lnTo>
                    <a:pt x="59" y="29"/>
                  </a:lnTo>
                  <a:lnTo>
                    <a:pt x="54" y="33"/>
                  </a:lnTo>
                  <a:lnTo>
                    <a:pt x="49" y="38"/>
                  </a:lnTo>
                  <a:lnTo>
                    <a:pt x="45" y="40"/>
                  </a:lnTo>
                  <a:lnTo>
                    <a:pt x="40" y="45"/>
                  </a:lnTo>
                  <a:lnTo>
                    <a:pt x="35" y="50"/>
                  </a:lnTo>
                  <a:lnTo>
                    <a:pt x="31" y="55"/>
                  </a:lnTo>
                  <a:lnTo>
                    <a:pt x="28" y="59"/>
                  </a:lnTo>
                  <a:lnTo>
                    <a:pt x="23" y="64"/>
                  </a:lnTo>
                  <a:lnTo>
                    <a:pt x="21" y="69"/>
                  </a:lnTo>
                  <a:lnTo>
                    <a:pt x="19" y="73"/>
                  </a:lnTo>
                  <a:lnTo>
                    <a:pt x="14" y="78"/>
                  </a:lnTo>
                  <a:lnTo>
                    <a:pt x="12" y="83"/>
                  </a:lnTo>
                  <a:lnTo>
                    <a:pt x="9" y="88"/>
                  </a:lnTo>
                  <a:lnTo>
                    <a:pt x="7" y="92"/>
                  </a:lnTo>
                  <a:lnTo>
                    <a:pt x="7" y="97"/>
                  </a:lnTo>
                  <a:lnTo>
                    <a:pt x="5" y="102"/>
                  </a:lnTo>
                  <a:lnTo>
                    <a:pt x="2" y="106"/>
                  </a:lnTo>
                  <a:lnTo>
                    <a:pt x="2" y="111"/>
                  </a:lnTo>
                  <a:lnTo>
                    <a:pt x="0" y="116"/>
                  </a:lnTo>
                  <a:lnTo>
                    <a:pt x="0" y="121"/>
                  </a:lnTo>
                  <a:lnTo>
                    <a:pt x="0" y="125"/>
                  </a:lnTo>
                  <a:lnTo>
                    <a:pt x="0" y="130"/>
                  </a:lnTo>
                  <a:lnTo>
                    <a:pt x="0" y="135"/>
                  </a:lnTo>
                  <a:lnTo>
                    <a:pt x="0" y="139"/>
                  </a:lnTo>
                  <a:lnTo>
                    <a:pt x="2" y="144"/>
                  </a:lnTo>
                  <a:lnTo>
                    <a:pt x="2" y="149"/>
                  </a:lnTo>
                  <a:lnTo>
                    <a:pt x="5" y="154"/>
                  </a:lnTo>
                  <a:lnTo>
                    <a:pt x="5" y="156"/>
                  </a:lnTo>
                  <a:lnTo>
                    <a:pt x="7" y="161"/>
                  </a:lnTo>
                  <a:lnTo>
                    <a:pt x="9" y="165"/>
                  </a:lnTo>
                  <a:lnTo>
                    <a:pt x="12" y="170"/>
                  </a:lnTo>
                  <a:lnTo>
                    <a:pt x="14" y="172"/>
                  </a:lnTo>
                  <a:lnTo>
                    <a:pt x="16" y="175"/>
                  </a:lnTo>
                  <a:lnTo>
                    <a:pt x="21" y="179"/>
                  </a:lnTo>
                  <a:lnTo>
                    <a:pt x="23" y="182"/>
                  </a:lnTo>
                  <a:lnTo>
                    <a:pt x="26" y="184"/>
                  </a:lnTo>
                  <a:lnTo>
                    <a:pt x="31" y="187"/>
                  </a:lnTo>
                  <a:lnTo>
                    <a:pt x="33" y="189"/>
                  </a:lnTo>
                  <a:lnTo>
                    <a:pt x="38" y="191"/>
                  </a:lnTo>
                  <a:lnTo>
                    <a:pt x="42" y="194"/>
                  </a:lnTo>
                  <a:lnTo>
                    <a:pt x="47" y="196"/>
                  </a:lnTo>
                  <a:lnTo>
                    <a:pt x="49" y="196"/>
                  </a:lnTo>
                  <a:lnTo>
                    <a:pt x="54" y="198"/>
                  </a:lnTo>
                  <a:lnTo>
                    <a:pt x="59" y="198"/>
                  </a:lnTo>
                  <a:lnTo>
                    <a:pt x="64" y="201"/>
                  </a:lnTo>
                  <a:lnTo>
                    <a:pt x="68" y="201"/>
                  </a:lnTo>
                  <a:lnTo>
                    <a:pt x="73" y="201"/>
                  </a:lnTo>
                  <a:lnTo>
                    <a:pt x="78" y="201"/>
                  </a:lnTo>
                  <a:lnTo>
                    <a:pt x="83" y="201"/>
                  </a:lnTo>
                  <a:lnTo>
                    <a:pt x="90" y="201"/>
                  </a:lnTo>
                  <a:lnTo>
                    <a:pt x="94" y="201"/>
                  </a:lnTo>
                  <a:lnTo>
                    <a:pt x="99" y="201"/>
                  </a:lnTo>
                  <a:lnTo>
                    <a:pt x="104" y="201"/>
                  </a:lnTo>
                  <a:lnTo>
                    <a:pt x="108" y="198"/>
                  </a:lnTo>
                  <a:lnTo>
                    <a:pt x="116" y="198"/>
                  </a:lnTo>
                  <a:lnTo>
                    <a:pt x="120" y="196"/>
                  </a:lnTo>
                  <a:lnTo>
                    <a:pt x="125" y="194"/>
                  </a:lnTo>
                  <a:lnTo>
                    <a:pt x="130" y="194"/>
                  </a:lnTo>
                  <a:lnTo>
                    <a:pt x="137" y="191"/>
                  </a:lnTo>
                  <a:lnTo>
                    <a:pt x="142" y="189"/>
                  </a:lnTo>
                  <a:lnTo>
                    <a:pt x="146" y="187"/>
                  </a:lnTo>
                  <a:lnTo>
                    <a:pt x="151" y="182"/>
                  </a:lnTo>
                  <a:lnTo>
                    <a:pt x="156" y="179"/>
                  </a:lnTo>
                  <a:lnTo>
                    <a:pt x="156" y="172"/>
                  </a:lnTo>
                  <a:lnTo>
                    <a:pt x="151" y="175"/>
                  </a:lnTo>
                  <a:lnTo>
                    <a:pt x="149" y="177"/>
                  </a:lnTo>
                  <a:lnTo>
                    <a:pt x="144" y="177"/>
                  </a:lnTo>
                  <a:lnTo>
                    <a:pt x="139" y="179"/>
                  </a:lnTo>
                  <a:lnTo>
                    <a:pt x="134" y="182"/>
                  </a:lnTo>
                  <a:lnTo>
                    <a:pt x="130" y="182"/>
                  </a:lnTo>
                  <a:lnTo>
                    <a:pt x="125" y="184"/>
                  </a:lnTo>
                  <a:lnTo>
                    <a:pt x="120" y="184"/>
                  </a:lnTo>
                  <a:lnTo>
                    <a:pt x="118" y="187"/>
                  </a:lnTo>
                  <a:lnTo>
                    <a:pt x="113" y="187"/>
                  </a:lnTo>
                  <a:lnTo>
                    <a:pt x="108" y="187"/>
                  </a:lnTo>
                  <a:lnTo>
                    <a:pt x="104" y="187"/>
                  </a:lnTo>
                  <a:lnTo>
                    <a:pt x="99" y="189"/>
                  </a:lnTo>
                  <a:lnTo>
                    <a:pt x="94" y="189"/>
                  </a:lnTo>
                  <a:lnTo>
                    <a:pt x="92" y="187"/>
                  </a:lnTo>
                  <a:lnTo>
                    <a:pt x="87" y="187"/>
                  </a:lnTo>
                  <a:lnTo>
                    <a:pt x="83" y="187"/>
                  </a:lnTo>
                  <a:lnTo>
                    <a:pt x="80" y="187"/>
                  </a:lnTo>
                  <a:lnTo>
                    <a:pt x="75" y="184"/>
                  </a:lnTo>
                  <a:lnTo>
                    <a:pt x="71" y="184"/>
                  </a:lnTo>
                  <a:lnTo>
                    <a:pt x="68" y="184"/>
                  </a:lnTo>
                  <a:lnTo>
                    <a:pt x="64" y="182"/>
                  </a:lnTo>
                  <a:lnTo>
                    <a:pt x="61" y="179"/>
                  </a:lnTo>
                  <a:lnTo>
                    <a:pt x="57" y="179"/>
                  </a:lnTo>
                  <a:lnTo>
                    <a:pt x="54" y="177"/>
                  </a:lnTo>
                  <a:lnTo>
                    <a:pt x="52" y="175"/>
                  </a:lnTo>
                  <a:lnTo>
                    <a:pt x="47" y="172"/>
                  </a:lnTo>
                  <a:lnTo>
                    <a:pt x="45" y="170"/>
                  </a:lnTo>
                  <a:lnTo>
                    <a:pt x="42" y="168"/>
                  </a:lnTo>
                  <a:lnTo>
                    <a:pt x="40" y="165"/>
                  </a:lnTo>
                  <a:lnTo>
                    <a:pt x="38" y="163"/>
                  </a:lnTo>
                  <a:lnTo>
                    <a:pt x="35" y="158"/>
                  </a:lnTo>
                  <a:lnTo>
                    <a:pt x="33" y="156"/>
                  </a:lnTo>
                  <a:lnTo>
                    <a:pt x="31" y="151"/>
                  </a:lnTo>
                  <a:lnTo>
                    <a:pt x="28" y="149"/>
                  </a:lnTo>
                  <a:lnTo>
                    <a:pt x="28" y="144"/>
                  </a:lnTo>
                  <a:lnTo>
                    <a:pt x="26" y="142"/>
                  </a:lnTo>
                  <a:lnTo>
                    <a:pt x="26" y="137"/>
                  </a:lnTo>
                  <a:lnTo>
                    <a:pt x="26" y="132"/>
                  </a:lnTo>
                  <a:lnTo>
                    <a:pt x="23" y="128"/>
                  </a:lnTo>
                  <a:lnTo>
                    <a:pt x="23" y="125"/>
                  </a:lnTo>
                  <a:lnTo>
                    <a:pt x="23" y="121"/>
                  </a:lnTo>
                  <a:lnTo>
                    <a:pt x="26" y="116"/>
                  </a:lnTo>
                  <a:lnTo>
                    <a:pt x="26" y="111"/>
                  </a:lnTo>
                  <a:lnTo>
                    <a:pt x="26" y="109"/>
                  </a:lnTo>
                  <a:lnTo>
                    <a:pt x="26" y="104"/>
                  </a:lnTo>
                  <a:lnTo>
                    <a:pt x="28" y="99"/>
                  </a:lnTo>
                  <a:lnTo>
                    <a:pt x="28" y="95"/>
                  </a:lnTo>
                  <a:lnTo>
                    <a:pt x="31" y="92"/>
                  </a:lnTo>
                  <a:lnTo>
                    <a:pt x="33" y="88"/>
                  </a:lnTo>
                  <a:lnTo>
                    <a:pt x="35" y="83"/>
                  </a:lnTo>
                  <a:lnTo>
                    <a:pt x="38" y="78"/>
                  </a:lnTo>
                  <a:lnTo>
                    <a:pt x="40" y="73"/>
                  </a:lnTo>
                  <a:lnTo>
                    <a:pt x="42" y="71"/>
                  </a:lnTo>
                  <a:lnTo>
                    <a:pt x="45" y="66"/>
                  </a:lnTo>
                  <a:lnTo>
                    <a:pt x="47" y="62"/>
                  </a:lnTo>
                  <a:lnTo>
                    <a:pt x="52" y="59"/>
                  </a:lnTo>
                  <a:lnTo>
                    <a:pt x="54" y="55"/>
                  </a:lnTo>
                  <a:lnTo>
                    <a:pt x="59" y="52"/>
                  </a:lnTo>
                  <a:lnTo>
                    <a:pt x="61" y="47"/>
                  </a:lnTo>
                  <a:lnTo>
                    <a:pt x="66" y="45"/>
                  </a:lnTo>
                  <a:lnTo>
                    <a:pt x="71" y="40"/>
                  </a:lnTo>
                  <a:lnTo>
                    <a:pt x="73" y="38"/>
                  </a:lnTo>
                  <a:lnTo>
                    <a:pt x="78" y="36"/>
                  </a:lnTo>
                  <a:lnTo>
                    <a:pt x="83" y="31"/>
                  </a:lnTo>
                  <a:lnTo>
                    <a:pt x="87" y="29"/>
                  </a:lnTo>
                  <a:lnTo>
                    <a:pt x="92" y="26"/>
                  </a:lnTo>
                  <a:lnTo>
                    <a:pt x="97" y="24"/>
                  </a:lnTo>
                  <a:lnTo>
                    <a:pt x="101" y="22"/>
                  </a:lnTo>
                  <a:lnTo>
                    <a:pt x="106" y="19"/>
                  </a:lnTo>
                  <a:lnTo>
                    <a:pt x="111" y="19"/>
                  </a:lnTo>
                  <a:lnTo>
                    <a:pt x="116" y="17"/>
                  </a:lnTo>
                  <a:lnTo>
                    <a:pt x="120" y="14"/>
                  </a:lnTo>
                  <a:lnTo>
                    <a:pt x="125" y="14"/>
                  </a:lnTo>
                  <a:lnTo>
                    <a:pt x="130" y="14"/>
                  </a:lnTo>
                  <a:lnTo>
                    <a:pt x="134" y="12"/>
                  </a:lnTo>
                  <a:lnTo>
                    <a:pt x="139" y="12"/>
                  </a:lnTo>
                  <a:lnTo>
                    <a:pt x="144" y="12"/>
                  </a:lnTo>
                  <a:lnTo>
                    <a:pt x="149" y="12"/>
                  </a:lnTo>
                  <a:lnTo>
                    <a:pt x="153" y="12"/>
                  </a:lnTo>
                  <a:lnTo>
                    <a:pt x="158" y="12"/>
                  </a:lnTo>
                  <a:lnTo>
                    <a:pt x="163" y="12"/>
                  </a:lnTo>
                  <a:lnTo>
                    <a:pt x="168" y="14"/>
                  </a:lnTo>
                  <a:lnTo>
                    <a:pt x="170" y="14"/>
                  </a:lnTo>
                  <a:lnTo>
                    <a:pt x="175" y="14"/>
                  </a:lnTo>
                  <a:lnTo>
                    <a:pt x="179" y="17"/>
                  </a:lnTo>
                  <a:lnTo>
                    <a:pt x="182" y="19"/>
                  </a:lnTo>
                  <a:lnTo>
                    <a:pt x="186" y="19"/>
                  </a:lnTo>
                  <a:lnTo>
                    <a:pt x="191" y="22"/>
                  </a:lnTo>
                  <a:lnTo>
                    <a:pt x="193" y="24"/>
                  </a:lnTo>
                  <a:lnTo>
                    <a:pt x="196" y="26"/>
                  </a:lnTo>
                  <a:lnTo>
                    <a:pt x="201" y="29"/>
                  </a:lnTo>
                  <a:lnTo>
                    <a:pt x="203" y="31"/>
                  </a:lnTo>
                  <a:lnTo>
                    <a:pt x="205" y="36"/>
                  </a:lnTo>
                  <a:lnTo>
                    <a:pt x="208" y="38"/>
                  </a:lnTo>
                  <a:lnTo>
                    <a:pt x="210" y="40"/>
                  </a:lnTo>
                  <a:lnTo>
                    <a:pt x="212" y="43"/>
                  </a:lnTo>
                  <a:lnTo>
                    <a:pt x="212" y="45"/>
                  </a:lnTo>
                  <a:lnTo>
                    <a:pt x="212" y="45"/>
                  </a:lnTo>
                  <a:lnTo>
                    <a:pt x="215" y="47"/>
                  </a:lnTo>
                  <a:lnTo>
                    <a:pt x="215" y="47"/>
                  </a:lnTo>
                  <a:lnTo>
                    <a:pt x="215" y="50"/>
                  </a:lnTo>
                  <a:lnTo>
                    <a:pt x="217" y="52"/>
                  </a:lnTo>
                  <a:lnTo>
                    <a:pt x="217" y="52"/>
                  </a:lnTo>
                  <a:lnTo>
                    <a:pt x="217" y="55"/>
                  </a:lnTo>
                  <a:lnTo>
                    <a:pt x="217" y="57"/>
                  </a:lnTo>
                  <a:lnTo>
                    <a:pt x="219" y="57"/>
                  </a:lnTo>
                  <a:lnTo>
                    <a:pt x="219" y="59"/>
                  </a:lnTo>
                  <a:lnTo>
                    <a:pt x="219" y="62"/>
                  </a:lnTo>
                  <a:lnTo>
                    <a:pt x="219" y="64"/>
                  </a:lnTo>
                  <a:lnTo>
                    <a:pt x="219" y="64"/>
                  </a:lnTo>
                  <a:lnTo>
                    <a:pt x="219" y="66"/>
                  </a:lnTo>
                  <a:lnTo>
                    <a:pt x="219" y="69"/>
                  </a:lnTo>
                  <a:lnTo>
                    <a:pt x="219" y="69"/>
                  </a:lnTo>
                  <a:lnTo>
                    <a:pt x="222" y="71"/>
                  </a:lnTo>
                  <a:lnTo>
                    <a:pt x="222" y="73"/>
                  </a:lnTo>
                  <a:lnTo>
                    <a:pt x="222" y="76"/>
                  </a:lnTo>
                  <a:lnTo>
                    <a:pt x="222" y="76"/>
                  </a:lnTo>
                  <a:lnTo>
                    <a:pt x="222" y="78"/>
                  </a:lnTo>
                  <a:lnTo>
                    <a:pt x="222" y="80"/>
                  </a:lnTo>
                  <a:lnTo>
                    <a:pt x="222" y="83"/>
                  </a:lnTo>
                  <a:lnTo>
                    <a:pt x="219" y="85"/>
                  </a:lnTo>
                  <a:lnTo>
                    <a:pt x="219" y="85"/>
                  </a:lnTo>
                  <a:lnTo>
                    <a:pt x="219" y="88"/>
                  </a:lnTo>
                  <a:lnTo>
                    <a:pt x="219" y="90"/>
                  </a:lnTo>
                  <a:lnTo>
                    <a:pt x="219" y="92"/>
                  </a:lnTo>
                  <a:lnTo>
                    <a:pt x="219" y="95"/>
                  </a:lnTo>
                  <a:lnTo>
                    <a:pt x="219" y="95"/>
                  </a:lnTo>
                  <a:lnTo>
                    <a:pt x="219" y="97"/>
                  </a:lnTo>
                  <a:lnTo>
                    <a:pt x="217" y="99"/>
                  </a:lnTo>
                  <a:lnTo>
                    <a:pt x="217" y="102"/>
                  </a:lnTo>
                  <a:lnTo>
                    <a:pt x="217" y="104"/>
                  </a:lnTo>
                  <a:lnTo>
                    <a:pt x="217" y="106"/>
                  </a:lnTo>
                  <a:lnTo>
                    <a:pt x="215" y="109"/>
                  </a:lnTo>
                  <a:lnTo>
                    <a:pt x="215" y="109"/>
                  </a:lnTo>
                  <a:lnTo>
                    <a:pt x="215" y="111"/>
                  </a:lnTo>
                  <a:lnTo>
                    <a:pt x="212" y="113"/>
                  </a:lnTo>
                  <a:lnTo>
                    <a:pt x="212" y="116"/>
                  </a:lnTo>
                  <a:lnTo>
                    <a:pt x="212" y="118"/>
                  </a:lnTo>
                  <a:lnTo>
                    <a:pt x="210" y="118"/>
                  </a:lnTo>
                  <a:lnTo>
                    <a:pt x="210" y="121"/>
                  </a:lnTo>
                  <a:lnTo>
                    <a:pt x="210" y="123"/>
                  </a:lnTo>
                  <a:lnTo>
                    <a:pt x="208" y="125"/>
                  </a:lnTo>
                  <a:lnTo>
                    <a:pt x="208" y="125"/>
                  </a:lnTo>
                  <a:lnTo>
                    <a:pt x="205" y="128"/>
                  </a:lnTo>
                  <a:lnTo>
                    <a:pt x="205" y="130"/>
                  </a:lnTo>
                  <a:lnTo>
                    <a:pt x="203" y="132"/>
                  </a:lnTo>
                  <a:lnTo>
                    <a:pt x="203" y="132"/>
                  </a:lnTo>
                  <a:lnTo>
                    <a:pt x="201" y="135"/>
                  </a:lnTo>
                  <a:lnTo>
                    <a:pt x="201" y="137"/>
                  </a:lnTo>
                  <a:lnTo>
                    <a:pt x="198" y="139"/>
                  </a:lnTo>
                  <a:lnTo>
                    <a:pt x="196" y="139"/>
                  </a:lnTo>
                  <a:lnTo>
                    <a:pt x="196" y="142"/>
                  </a:lnTo>
                  <a:lnTo>
                    <a:pt x="193" y="144"/>
                  </a:lnTo>
                  <a:lnTo>
                    <a:pt x="191" y="144"/>
                  </a:lnTo>
                  <a:lnTo>
                    <a:pt x="191" y="146"/>
                  </a:lnTo>
                  <a:lnTo>
                    <a:pt x="189" y="149"/>
                  </a:lnTo>
                  <a:lnTo>
                    <a:pt x="186" y="149"/>
                  </a:lnTo>
                  <a:lnTo>
                    <a:pt x="184" y="151"/>
                  </a:lnTo>
                  <a:lnTo>
                    <a:pt x="184" y="154"/>
                  </a:lnTo>
                  <a:lnTo>
                    <a:pt x="184" y="154"/>
                  </a:lnTo>
                  <a:lnTo>
                    <a:pt x="184" y="154"/>
                  </a:lnTo>
                  <a:lnTo>
                    <a:pt x="186" y="154"/>
                  </a:lnTo>
                  <a:lnTo>
                    <a:pt x="186" y="154"/>
                  </a:lnTo>
                  <a:lnTo>
                    <a:pt x="186" y="154"/>
                  </a:lnTo>
                  <a:lnTo>
                    <a:pt x="189" y="154"/>
                  </a:lnTo>
                  <a:lnTo>
                    <a:pt x="189" y="154"/>
                  </a:lnTo>
                  <a:lnTo>
                    <a:pt x="191" y="154"/>
                  </a:lnTo>
                  <a:lnTo>
                    <a:pt x="191" y="154"/>
                  </a:lnTo>
                  <a:lnTo>
                    <a:pt x="191" y="154"/>
                  </a:lnTo>
                  <a:lnTo>
                    <a:pt x="193" y="154"/>
                  </a:lnTo>
                  <a:lnTo>
                    <a:pt x="193" y="154"/>
                  </a:lnTo>
                  <a:lnTo>
                    <a:pt x="196" y="154"/>
                  </a:lnTo>
                  <a:lnTo>
                    <a:pt x="196" y="154"/>
                  </a:lnTo>
                  <a:lnTo>
                    <a:pt x="196" y="154"/>
                  </a:lnTo>
                  <a:lnTo>
                    <a:pt x="198" y="154"/>
                  </a:lnTo>
                  <a:lnTo>
                    <a:pt x="198" y="154"/>
                  </a:lnTo>
                  <a:lnTo>
                    <a:pt x="201" y="154"/>
                  </a:lnTo>
                  <a:lnTo>
                    <a:pt x="201" y="154"/>
                  </a:lnTo>
                  <a:lnTo>
                    <a:pt x="201" y="154"/>
                  </a:lnTo>
                  <a:lnTo>
                    <a:pt x="203" y="154"/>
                  </a:lnTo>
                  <a:lnTo>
                    <a:pt x="203" y="154"/>
                  </a:lnTo>
                  <a:lnTo>
                    <a:pt x="203" y="154"/>
                  </a:lnTo>
                  <a:lnTo>
                    <a:pt x="205" y="154"/>
                  </a:lnTo>
                  <a:lnTo>
                    <a:pt x="205" y="154"/>
                  </a:lnTo>
                  <a:lnTo>
                    <a:pt x="205" y="154"/>
                  </a:lnTo>
                  <a:lnTo>
                    <a:pt x="205" y="154"/>
                  </a:lnTo>
                  <a:lnTo>
                    <a:pt x="205" y="154"/>
                  </a:lnTo>
                  <a:lnTo>
                    <a:pt x="205" y="154"/>
                  </a:lnTo>
                  <a:lnTo>
                    <a:pt x="205" y="154"/>
                  </a:lnTo>
                  <a:lnTo>
                    <a:pt x="205" y="154"/>
                  </a:lnTo>
                  <a:lnTo>
                    <a:pt x="205" y="154"/>
                  </a:lnTo>
                  <a:lnTo>
                    <a:pt x="205" y="154"/>
                  </a:lnTo>
                  <a:lnTo>
                    <a:pt x="208" y="154"/>
                  </a:lnTo>
                  <a:lnTo>
                    <a:pt x="208" y="154"/>
                  </a:lnTo>
                  <a:lnTo>
                    <a:pt x="208" y="154"/>
                  </a:lnTo>
                  <a:lnTo>
                    <a:pt x="208" y="154"/>
                  </a:lnTo>
                  <a:lnTo>
                    <a:pt x="208" y="154"/>
                  </a:lnTo>
                  <a:lnTo>
                    <a:pt x="208" y="154"/>
                  </a:lnTo>
                  <a:lnTo>
                    <a:pt x="208" y="154"/>
                  </a:lnTo>
                  <a:lnTo>
                    <a:pt x="208" y="154"/>
                  </a:lnTo>
                  <a:lnTo>
                    <a:pt x="210" y="154"/>
                  </a:lnTo>
                  <a:lnTo>
                    <a:pt x="210" y="154"/>
                  </a:lnTo>
                  <a:lnTo>
                    <a:pt x="212" y="154"/>
                  </a:lnTo>
                  <a:lnTo>
                    <a:pt x="215" y="151"/>
                  </a:lnTo>
                  <a:lnTo>
                    <a:pt x="217" y="151"/>
                  </a:lnTo>
                  <a:lnTo>
                    <a:pt x="219" y="151"/>
                  </a:lnTo>
                  <a:lnTo>
                    <a:pt x="222" y="151"/>
                  </a:lnTo>
                  <a:lnTo>
                    <a:pt x="222" y="149"/>
                  </a:lnTo>
                  <a:lnTo>
                    <a:pt x="224" y="149"/>
                  </a:lnTo>
                  <a:lnTo>
                    <a:pt x="227" y="146"/>
                  </a:lnTo>
                  <a:lnTo>
                    <a:pt x="229" y="146"/>
                  </a:lnTo>
                  <a:lnTo>
                    <a:pt x="229" y="146"/>
                  </a:lnTo>
                  <a:lnTo>
                    <a:pt x="231" y="144"/>
                  </a:lnTo>
                  <a:lnTo>
                    <a:pt x="234" y="144"/>
                  </a:lnTo>
                  <a:lnTo>
                    <a:pt x="234" y="142"/>
                  </a:lnTo>
                  <a:lnTo>
                    <a:pt x="236" y="142"/>
                  </a:lnTo>
                  <a:lnTo>
                    <a:pt x="238" y="1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12" name="Freeform 17"/>
            <p:cNvSpPr>
              <a:spLocks/>
            </p:cNvSpPr>
            <p:nvPr/>
          </p:nvSpPr>
          <p:spPr bwMode="auto">
            <a:xfrm>
              <a:off x="9383588" y="1888505"/>
              <a:ext cx="38100" cy="44450"/>
            </a:xfrm>
            <a:custGeom>
              <a:avLst/>
              <a:gdLst>
                <a:gd name="T0" fmla="*/ 19 w 24"/>
                <a:gd name="T1" fmla="*/ 12 h 28"/>
                <a:gd name="T2" fmla="*/ 5 w 24"/>
                <a:gd name="T3" fmla="*/ 12 h 28"/>
                <a:gd name="T4" fmla="*/ 5 w 24"/>
                <a:gd name="T5" fmla="*/ 0 h 28"/>
                <a:gd name="T6" fmla="*/ 0 w 24"/>
                <a:gd name="T7" fmla="*/ 0 h 28"/>
                <a:gd name="T8" fmla="*/ 0 w 24"/>
                <a:gd name="T9" fmla="*/ 28 h 28"/>
                <a:gd name="T10" fmla="*/ 5 w 24"/>
                <a:gd name="T11" fmla="*/ 28 h 28"/>
                <a:gd name="T12" fmla="*/ 5 w 24"/>
                <a:gd name="T13" fmla="*/ 14 h 28"/>
                <a:gd name="T14" fmla="*/ 19 w 24"/>
                <a:gd name="T15" fmla="*/ 14 h 28"/>
                <a:gd name="T16" fmla="*/ 19 w 24"/>
                <a:gd name="T17" fmla="*/ 28 h 28"/>
                <a:gd name="T18" fmla="*/ 24 w 24"/>
                <a:gd name="T19" fmla="*/ 28 h 28"/>
                <a:gd name="T20" fmla="*/ 24 w 24"/>
                <a:gd name="T21" fmla="*/ 0 h 28"/>
                <a:gd name="T22" fmla="*/ 19 w 24"/>
                <a:gd name="T23" fmla="*/ 0 h 28"/>
                <a:gd name="T24" fmla="*/ 19 w 24"/>
                <a:gd name="T25"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 h="28">
                  <a:moveTo>
                    <a:pt x="19" y="12"/>
                  </a:moveTo>
                  <a:lnTo>
                    <a:pt x="5" y="12"/>
                  </a:lnTo>
                  <a:lnTo>
                    <a:pt x="5" y="0"/>
                  </a:lnTo>
                  <a:lnTo>
                    <a:pt x="0" y="0"/>
                  </a:lnTo>
                  <a:lnTo>
                    <a:pt x="0" y="28"/>
                  </a:lnTo>
                  <a:lnTo>
                    <a:pt x="5" y="28"/>
                  </a:lnTo>
                  <a:lnTo>
                    <a:pt x="5" y="14"/>
                  </a:lnTo>
                  <a:lnTo>
                    <a:pt x="19" y="14"/>
                  </a:lnTo>
                  <a:lnTo>
                    <a:pt x="19" y="28"/>
                  </a:lnTo>
                  <a:lnTo>
                    <a:pt x="24" y="28"/>
                  </a:lnTo>
                  <a:lnTo>
                    <a:pt x="24" y="0"/>
                  </a:lnTo>
                  <a:lnTo>
                    <a:pt x="19" y="0"/>
                  </a:lnTo>
                  <a:lnTo>
                    <a:pt x="19"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13" name="Freeform 18"/>
            <p:cNvSpPr>
              <a:spLocks/>
            </p:cNvSpPr>
            <p:nvPr/>
          </p:nvSpPr>
          <p:spPr bwMode="auto">
            <a:xfrm>
              <a:off x="9432801" y="1888505"/>
              <a:ext cx="33338" cy="44450"/>
            </a:xfrm>
            <a:custGeom>
              <a:avLst/>
              <a:gdLst>
                <a:gd name="T0" fmla="*/ 19 w 21"/>
                <a:gd name="T1" fmla="*/ 21 h 28"/>
                <a:gd name="T2" fmla="*/ 2 w 21"/>
                <a:gd name="T3" fmla="*/ 0 h 28"/>
                <a:gd name="T4" fmla="*/ 0 w 21"/>
                <a:gd name="T5" fmla="*/ 0 h 28"/>
                <a:gd name="T6" fmla="*/ 0 w 21"/>
                <a:gd name="T7" fmla="*/ 28 h 28"/>
                <a:gd name="T8" fmla="*/ 2 w 21"/>
                <a:gd name="T9" fmla="*/ 28 h 28"/>
                <a:gd name="T10" fmla="*/ 2 w 21"/>
                <a:gd name="T11" fmla="*/ 4 h 28"/>
                <a:gd name="T12" fmla="*/ 17 w 21"/>
                <a:gd name="T13" fmla="*/ 28 h 28"/>
                <a:gd name="T14" fmla="*/ 21 w 21"/>
                <a:gd name="T15" fmla="*/ 28 h 28"/>
                <a:gd name="T16" fmla="*/ 21 w 21"/>
                <a:gd name="T17" fmla="*/ 0 h 28"/>
                <a:gd name="T18" fmla="*/ 19 w 21"/>
                <a:gd name="T19" fmla="*/ 0 h 28"/>
                <a:gd name="T20" fmla="*/ 19 w 21"/>
                <a:gd name="T21" fmla="*/ 21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8">
                  <a:moveTo>
                    <a:pt x="19" y="21"/>
                  </a:moveTo>
                  <a:lnTo>
                    <a:pt x="2" y="0"/>
                  </a:lnTo>
                  <a:lnTo>
                    <a:pt x="0" y="0"/>
                  </a:lnTo>
                  <a:lnTo>
                    <a:pt x="0" y="28"/>
                  </a:lnTo>
                  <a:lnTo>
                    <a:pt x="2" y="28"/>
                  </a:lnTo>
                  <a:lnTo>
                    <a:pt x="2" y="4"/>
                  </a:lnTo>
                  <a:lnTo>
                    <a:pt x="17" y="28"/>
                  </a:lnTo>
                  <a:lnTo>
                    <a:pt x="21" y="28"/>
                  </a:lnTo>
                  <a:lnTo>
                    <a:pt x="21" y="0"/>
                  </a:lnTo>
                  <a:lnTo>
                    <a:pt x="19" y="0"/>
                  </a:lnTo>
                  <a:lnTo>
                    <a:pt x="19" y="2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14" name="Freeform 19"/>
            <p:cNvSpPr>
              <a:spLocks/>
            </p:cNvSpPr>
            <p:nvPr/>
          </p:nvSpPr>
          <p:spPr bwMode="auto">
            <a:xfrm>
              <a:off x="9297863" y="1888505"/>
              <a:ext cx="33338" cy="44450"/>
            </a:xfrm>
            <a:custGeom>
              <a:avLst/>
              <a:gdLst>
                <a:gd name="T0" fmla="*/ 5 w 21"/>
                <a:gd name="T1" fmla="*/ 14 h 28"/>
                <a:gd name="T2" fmla="*/ 19 w 21"/>
                <a:gd name="T3" fmla="*/ 14 h 28"/>
                <a:gd name="T4" fmla="*/ 19 w 21"/>
                <a:gd name="T5" fmla="*/ 12 h 28"/>
                <a:gd name="T6" fmla="*/ 5 w 21"/>
                <a:gd name="T7" fmla="*/ 12 h 28"/>
                <a:gd name="T8" fmla="*/ 5 w 21"/>
                <a:gd name="T9" fmla="*/ 2 h 28"/>
                <a:gd name="T10" fmla="*/ 21 w 21"/>
                <a:gd name="T11" fmla="*/ 2 h 28"/>
                <a:gd name="T12" fmla="*/ 21 w 21"/>
                <a:gd name="T13" fmla="*/ 0 h 28"/>
                <a:gd name="T14" fmla="*/ 0 w 21"/>
                <a:gd name="T15" fmla="*/ 0 h 28"/>
                <a:gd name="T16" fmla="*/ 0 w 21"/>
                <a:gd name="T17" fmla="*/ 28 h 28"/>
                <a:gd name="T18" fmla="*/ 21 w 21"/>
                <a:gd name="T19" fmla="*/ 28 h 28"/>
                <a:gd name="T20" fmla="*/ 21 w 21"/>
                <a:gd name="T21" fmla="*/ 23 h 28"/>
                <a:gd name="T22" fmla="*/ 5 w 21"/>
                <a:gd name="T23" fmla="*/ 23 h 28"/>
                <a:gd name="T24" fmla="*/ 5 w 21"/>
                <a:gd name="T25"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 h="28">
                  <a:moveTo>
                    <a:pt x="5" y="14"/>
                  </a:moveTo>
                  <a:lnTo>
                    <a:pt x="19" y="14"/>
                  </a:lnTo>
                  <a:lnTo>
                    <a:pt x="19" y="12"/>
                  </a:lnTo>
                  <a:lnTo>
                    <a:pt x="5" y="12"/>
                  </a:lnTo>
                  <a:lnTo>
                    <a:pt x="5" y="2"/>
                  </a:lnTo>
                  <a:lnTo>
                    <a:pt x="21" y="2"/>
                  </a:lnTo>
                  <a:lnTo>
                    <a:pt x="21" y="0"/>
                  </a:lnTo>
                  <a:lnTo>
                    <a:pt x="0" y="0"/>
                  </a:lnTo>
                  <a:lnTo>
                    <a:pt x="0" y="28"/>
                  </a:lnTo>
                  <a:lnTo>
                    <a:pt x="21" y="28"/>
                  </a:lnTo>
                  <a:lnTo>
                    <a:pt x="21" y="23"/>
                  </a:lnTo>
                  <a:lnTo>
                    <a:pt x="5" y="23"/>
                  </a:lnTo>
                  <a:lnTo>
                    <a:pt x="5"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15" name="Freeform 20"/>
            <p:cNvSpPr>
              <a:spLocks/>
            </p:cNvSpPr>
            <p:nvPr/>
          </p:nvSpPr>
          <p:spPr bwMode="auto">
            <a:xfrm>
              <a:off x="9339138" y="1883742"/>
              <a:ext cx="38100" cy="49212"/>
            </a:xfrm>
            <a:custGeom>
              <a:avLst/>
              <a:gdLst>
                <a:gd name="T0" fmla="*/ 19 w 24"/>
                <a:gd name="T1" fmla="*/ 24 h 31"/>
                <a:gd name="T2" fmla="*/ 19 w 24"/>
                <a:gd name="T3" fmla="*/ 24 h 31"/>
                <a:gd name="T4" fmla="*/ 17 w 24"/>
                <a:gd name="T5" fmla="*/ 26 h 31"/>
                <a:gd name="T6" fmla="*/ 14 w 24"/>
                <a:gd name="T7" fmla="*/ 26 h 31"/>
                <a:gd name="T8" fmla="*/ 14 w 24"/>
                <a:gd name="T9" fmla="*/ 29 h 31"/>
                <a:gd name="T10" fmla="*/ 12 w 24"/>
                <a:gd name="T11" fmla="*/ 29 h 31"/>
                <a:gd name="T12" fmla="*/ 9 w 24"/>
                <a:gd name="T13" fmla="*/ 26 h 31"/>
                <a:gd name="T14" fmla="*/ 7 w 24"/>
                <a:gd name="T15" fmla="*/ 26 h 31"/>
                <a:gd name="T16" fmla="*/ 7 w 24"/>
                <a:gd name="T17" fmla="*/ 24 h 31"/>
                <a:gd name="T18" fmla="*/ 5 w 24"/>
                <a:gd name="T19" fmla="*/ 24 h 31"/>
                <a:gd name="T20" fmla="*/ 5 w 24"/>
                <a:gd name="T21" fmla="*/ 22 h 31"/>
                <a:gd name="T22" fmla="*/ 2 w 24"/>
                <a:gd name="T23" fmla="*/ 19 h 31"/>
                <a:gd name="T24" fmla="*/ 2 w 24"/>
                <a:gd name="T25" fmla="*/ 17 h 31"/>
                <a:gd name="T26" fmla="*/ 2 w 24"/>
                <a:gd name="T27" fmla="*/ 15 h 31"/>
                <a:gd name="T28" fmla="*/ 2 w 24"/>
                <a:gd name="T29" fmla="*/ 12 h 31"/>
                <a:gd name="T30" fmla="*/ 5 w 24"/>
                <a:gd name="T31" fmla="*/ 10 h 31"/>
                <a:gd name="T32" fmla="*/ 5 w 24"/>
                <a:gd name="T33" fmla="*/ 10 h 31"/>
                <a:gd name="T34" fmla="*/ 7 w 24"/>
                <a:gd name="T35" fmla="*/ 7 h 31"/>
                <a:gd name="T36" fmla="*/ 7 w 24"/>
                <a:gd name="T37" fmla="*/ 5 h 31"/>
                <a:gd name="T38" fmla="*/ 9 w 24"/>
                <a:gd name="T39" fmla="*/ 5 h 31"/>
                <a:gd name="T40" fmla="*/ 12 w 24"/>
                <a:gd name="T41" fmla="*/ 5 h 31"/>
                <a:gd name="T42" fmla="*/ 14 w 24"/>
                <a:gd name="T43" fmla="*/ 5 h 31"/>
                <a:gd name="T44" fmla="*/ 17 w 24"/>
                <a:gd name="T45" fmla="*/ 5 h 31"/>
                <a:gd name="T46" fmla="*/ 17 w 24"/>
                <a:gd name="T47" fmla="*/ 5 h 31"/>
                <a:gd name="T48" fmla="*/ 17 w 24"/>
                <a:gd name="T49" fmla="*/ 7 h 31"/>
                <a:gd name="T50" fmla="*/ 19 w 24"/>
                <a:gd name="T51" fmla="*/ 7 h 31"/>
                <a:gd name="T52" fmla="*/ 19 w 24"/>
                <a:gd name="T53" fmla="*/ 10 h 31"/>
                <a:gd name="T54" fmla="*/ 24 w 24"/>
                <a:gd name="T55" fmla="*/ 10 h 31"/>
                <a:gd name="T56" fmla="*/ 24 w 24"/>
                <a:gd name="T57" fmla="*/ 7 h 31"/>
                <a:gd name="T58" fmla="*/ 24 w 24"/>
                <a:gd name="T59" fmla="*/ 7 h 31"/>
                <a:gd name="T60" fmla="*/ 21 w 24"/>
                <a:gd name="T61" fmla="*/ 5 h 31"/>
                <a:gd name="T62" fmla="*/ 19 w 24"/>
                <a:gd name="T63" fmla="*/ 3 h 31"/>
                <a:gd name="T64" fmla="*/ 17 w 24"/>
                <a:gd name="T65" fmla="*/ 3 h 31"/>
                <a:gd name="T66" fmla="*/ 14 w 24"/>
                <a:gd name="T67" fmla="*/ 0 h 31"/>
                <a:gd name="T68" fmla="*/ 12 w 24"/>
                <a:gd name="T69" fmla="*/ 0 h 31"/>
                <a:gd name="T70" fmla="*/ 7 w 24"/>
                <a:gd name="T71" fmla="*/ 3 h 31"/>
                <a:gd name="T72" fmla="*/ 5 w 24"/>
                <a:gd name="T73" fmla="*/ 3 h 31"/>
                <a:gd name="T74" fmla="*/ 5 w 24"/>
                <a:gd name="T75" fmla="*/ 5 h 31"/>
                <a:gd name="T76" fmla="*/ 2 w 24"/>
                <a:gd name="T77" fmla="*/ 7 h 31"/>
                <a:gd name="T78" fmla="*/ 0 w 24"/>
                <a:gd name="T79" fmla="*/ 10 h 31"/>
                <a:gd name="T80" fmla="*/ 0 w 24"/>
                <a:gd name="T81" fmla="*/ 12 h 31"/>
                <a:gd name="T82" fmla="*/ 0 w 24"/>
                <a:gd name="T83" fmla="*/ 15 h 31"/>
                <a:gd name="T84" fmla="*/ 0 w 24"/>
                <a:gd name="T85" fmla="*/ 17 h 31"/>
                <a:gd name="T86" fmla="*/ 0 w 24"/>
                <a:gd name="T87" fmla="*/ 22 h 31"/>
                <a:gd name="T88" fmla="*/ 0 w 24"/>
                <a:gd name="T89" fmla="*/ 24 h 31"/>
                <a:gd name="T90" fmla="*/ 2 w 24"/>
                <a:gd name="T91" fmla="*/ 26 h 31"/>
                <a:gd name="T92" fmla="*/ 5 w 24"/>
                <a:gd name="T93" fmla="*/ 29 h 31"/>
                <a:gd name="T94" fmla="*/ 5 w 24"/>
                <a:gd name="T95" fmla="*/ 29 h 31"/>
                <a:gd name="T96" fmla="*/ 7 w 24"/>
                <a:gd name="T97" fmla="*/ 29 h 31"/>
                <a:gd name="T98" fmla="*/ 9 w 24"/>
                <a:gd name="T99" fmla="*/ 31 h 31"/>
                <a:gd name="T100" fmla="*/ 12 w 24"/>
                <a:gd name="T101" fmla="*/ 31 h 31"/>
                <a:gd name="T102" fmla="*/ 17 w 24"/>
                <a:gd name="T103" fmla="*/ 31 h 31"/>
                <a:gd name="T104" fmla="*/ 17 w 24"/>
                <a:gd name="T105" fmla="*/ 31 h 31"/>
                <a:gd name="T106" fmla="*/ 19 w 24"/>
                <a:gd name="T107" fmla="*/ 29 h 31"/>
                <a:gd name="T108" fmla="*/ 19 w 24"/>
                <a:gd name="T109" fmla="*/ 29 h 31"/>
                <a:gd name="T110" fmla="*/ 21 w 24"/>
                <a:gd name="T111" fmla="*/ 26 h 31"/>
                <a:gd name="T112" fmla="*/ 24 w 24"/>
                <a:gd name="T113" fmla="*/ 24 h 31"/>
                <a:gd name="T114" fmla="*/ 21 w 24"/>
                <a:gd name="T115" fmla="*/ 22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4" h="31">
                  <a:moveTo>
                    <a:pt x="21" y="22"/>
                  </a:moveTo>
                  <a:lnTo>
                    <a:pt x="21" y="22"/>
                  </a:lnTo>
                  <a:lnTo>
                    <a:pt x="19" y="24"/>
                  </a:lnTo>
                  <a:lnTo>
                    <a:pt x="19" y="24"/>
                  </a:lnTo>
                  <a:lnTo>
                    <a:pt x="19" y="24"/>
                  </a:lnTo>
                  <a:lnTo>
                    <a:pt x="19" y="24"/>
                  </a:lnTo>
                  <a:lnTo>
                    <a:pt x="19" y="26"/>
                  </a:lnTo>
                  <a:lnTo>
                    <a:pt x="17" y="26"/>
                  </a:lnTo>
                  <a:lnTo>
                    <a:pt x="17" y="26"/>
                  </a:lnTo>
                  <a:lnTo>
                    <a:pt x="17" y="26"/>
                  </a:lnTo>
                  <a:lnTo>
                    <a:pt x="17" y="26"/>
                  </a:lnTo>
                  <a:lnTo>
                    <a:pt x="14" y="26"/>
                  </a:lnTo>
                  <a:lnTo>
                    <a:pt x="14" y="26"/>
                  </a:lnTo>
                  <a:lnTo>
                    <a:pt x="14" y="29"/>
                  </a:lnTo>
                  <a:lnTo>
                    <a:pt x="14" y="29"/>
                  </a:lnTo>
                  <a:lnTo>
                    <a:pt x="12" y="29"/>
                  </a:lnTo>
                  <a:lnTo>
                    <a:pt x="12" y="29"/>
                  </a:lnTo>
                  <a:lnTo>
                    <a:pt x="12" y="29"/>
                  </a:lnTo>
                  <a:lnTo>
                    <a:pt x="9" y="29"/>
                  </a:lnTo>
                  <a:lnTo>
                    <a:pt x="9" y="26"/>
                  </a:lnTo>
                  <a:lnTo>
                    <a:pt x="9" y="26"/>
                  </a:lnTo>
                  <a:lnTo>
                    <a:pt x="9"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2" y="19"/>
                  </a:lnTo>
                  <a:lnTo>
                    <a:pt x="2" y="19"/>
                  </a:lnTo>
                  <a:lnTo>
                    <a:pt x="2" y="19"/>
                  </a:lnTo>
                  <a:lnTo>
                    <a:pt x="2" y="17"/>
                  </a:lnTo>
                  <a:lnTo>
                    <a:pt x="2" y="17"/>
                  </a:lnTo>
                  <a:lnTo>
                    <a:pt x="2" y="17"/>
                  </a:lnTo>
                  <a:lnTo>
                    <a:pt x="2" y="15"/>
                  </a:lnTo>
                  <a:lnTo>
                    <a:pt x="2" y="15"/>
                  </a:lnTo>
                  <a:lnTo>
                    <a:pt x="2" y="15"/>
                  </a:lnTo>
                  <a:lnTo>
                    <a:pt x="2" y="12"/>
                  </a:lnTo>
                  <a:lnTo>
                    <a:pt x="2" y="12"/>
                  </a:lnTo>
                  <a:lnTo>
                    <a:pt x="5" y="12"/>
                  </a:lnTo>
                  <a:lnTo>
                    <a:pt x="5" y="12"/>
                  </a:lnTo>
                  <a:lnTo>
                    <a:pt x="5" y="10"/>
                  </a:lnTo>
                  <a:lnTo>
                    <a:pt x="5" y="10"/>
                  </a:lnTo>
                  <a:lnTo>
                    <a:pt x="5" y="10"/>
                  </a:lnTo>
                  <a:lnTo>
                    <a:pt x="5" y="10"/>
                  </a:lnTo>
                  <a:lnTo>
                    <a:pt x="5" y="7"/>
                  </a:lnTo>
                  <a:lnTo>
                    <a:pt x="5" y="7"/>
                  </a:lnTo>
                  <a:lnTo>
                    <a:pt x="7" y="7"/>
                  </a:lnTo>
                  <a:lnTo>
                    <a:pt x="7" y="7"/>
                  </a:lnTo>
                  <a:lnTo>
                    <a:pt x="7" y="5"/>
                  </a:lnTo>
                  <a:lnTo>
                    <a:pt x="7" y="5"/>
                  </a:lnTo>
                  <a:lnTo>
                    <a:pt x="9" y="5"/>
                  </a:lnTo>
                  <a:lnTo>
                    <a:pt x="9" y="5"/>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7" y="5"/>
                  </a:lnTo>
                  <a:lnTo>
                    <a:pt x="17" y="5"/>
                  </a:lnTo>
                  <a:lnTo>
                    <a:pt x="17" y="7"/>
                  </a:lnTo>
                  <a:lnTo>
                    <a:pt x="19" y="7"/>
                  </a:lnTo>
                  <a:lnTo>
                    <a:pt x="19" y="7"/>
                  </a:lnTo>
                  <a:lnTo>
                    <a:pt x="19" y="7"/>
                  </a:lnTo>
                  <a:lnTo>
                    <a:pt x="19" y="7"/>
                  </a:lnTo>
                  <a:lnTo>
                    <a:pt x="19" y="10"/>
                  </a:lnTo>
                  <a:lnTo>
                    <a:pt x="19" y="10"/>
                  </a:lnTo>
                  <a:lnTo>
                    <a:pt x="19" y="10"/>
                  </a:lnTo>
                  <a:lnTo>
                    <a:pt x="24" y="10"/>
                  </a:lnTo>
                  <a:lnTo>
                    <a:pt x="24" y="10"/>
                  </a:lnTo>
                  <a:lnTo>
                    <a:pt x="24" y="10"/>
                  </a:lnTo>
                  <a:lnTo>
                    <a:pt x="24" y="7"/>
                  </a:lnTo>
                  <a:lnTo>
                    <a:pt x="24" y="7"/>
                  </a:lnTo>
                  <a:lnTo>
                    <a:pt x="24" y="7"/>
                  </a:lnTo>
                  <a:lnTo>
                    <a:pt x="24" y="7"/>
                  </a:lnTo>
                  <a:lnTo>
                    <a:pt x="24" y="7"/>
                  </a:lnTo>
                  <a:lnTo>
                    <a:pt x="21" y="5"/>
                  </a:lnTo>
                  <a:lnTo>
                    <a:pt x="21" y="5"/>
                  </a:lnTo>
                  <a:lnTo>
                    <a:pt x="21" y="5"/>
                  </a:lnTo>
                  <a:lnTo>
                    <a:pt x="21" y="5"/>
                  </a:lnTo>
                  <a:lnTo>
                    <a:pt x="19" y="3"/>
                  </a:lnTo>
                  <a:lnTo>
                    <a:pt x="19" y="3"/>
                  </a:lnTo>
                  <a:lnTo>
                    <a:pt x="19" y="3"/>
                  </a:lnTo>
                  <a:lnTo>
                    <a:pt x="17" y="3"/>
                  </a:lnTo>
                  <a:lnTo>
                    <a:pt x="17" y="3"/>
                  </a:lnTo>
                  <a:lnTo>
                    <a:pt x="17" y="3"/>
                  </a:lnTo>
                  <a:lnTo>
                    <a:pt x="14" y="3"/>
                  </a:lnTo>
                  <a:lnTo>
                    <a:pt x="14" y="0"/>
                  </a:lnTo>
                  <a:lnTo>
                    <a:pt x="12" y="0"/>
                  </a:lnTo>
                  <a:lnTo>
                    <a:pt x="12" y="0"/>
                  </a:lnTo>
                  <a:lnTo>
                    <a:pt x="12" y="0"/>
                  </a:lnTo>
                  <a:lnTo>
                    <a:pt x="9" y="3"/>
                  </a:lnTo>
                  <a:lnTo>
                    <a:pt x="9" y="3"/>
                  </a:lnTo>
                  <a:lnTo>
                    <a:pt x="7" y="3"/>
                  </a:lnTo>
                  <a:lnTo>
                    <a:pt x="7" y="3"/>
                  </a:lnTo>
                  <a:lnTo>
                    <a:pt x="7" y="3"/>
                  </a:lnTo>
                  <a:lnTo>
                    <a:pt x="5" y="3"/>
                  </a:lnTo>
                  <a:lnTo>
                    <a:pt x="5" y="3"/>
                  </a:lnTo>
                  <a:lnTo>
                    <a:pt x="5" y="5"/>
                  </a:lnTo>
                  <a:lnTo>
                    <a:pt x="5" y="5"/>
                  </a:lnTo>
                  <a:lnTo>
                    <a:pt x="2" y="5"/>
                  </a:lnTo>
                  <a:lnTo>
                    <a:pt x="2" y="5"/>
                  </a:lnTo>
                  <a:lnTo>
                    <a:pt x="2" y="7"/>
                  </a:lnTo>
                  <a:lnTo>
                    <a:pt x="2" y="7"/>
                  </a:lnTo>
                  <a:lnTo>
                    <a:pt x="0" y="7"/>
                  </a:lnTo>
                  <a:lnTo>
                    <a:pt x="0" y="10"/>
                  </a:lnTo>
                  <a:lnTo>
                    <a:pt x="0" y="10"/>
                  </a:lnTo>
                  <a:lnTo>
                    <a:pt x="0" y="10"/>
                  </a:lnTo>
                  <a:lnTo>
                    <a:pt x="0" y="12"/>
                  </a:lnTo>
                  <a:lnTo>
                    <a:pt x="0" y="12"/>
                  </a:lnTo>
                  <a:lnTo>
                    <a:pt x="0" y="15"/>
                  </a:lnTo>
                  <a:lnTo>
                    <a:pt x="0" y="15"/>
                  </a:lnTo>
                  <a:lnTo>
                    <a:pt x="0" y="17"/>
                  </a:lnTo>
                  <a:lnTo>
                    <a:pt x="0" y="17"/>
                  </a:lnTo>
                  <a:lnTo>
                    <a:pt x="0" y="17"/>
                  </a:lnTo>
                  <a:lnTo>
                    <a:pt x="0" y="19"/>
                  </a:lnTo>
                  <a:lnTo>
                    <a:pt x="0" y="19"/>
                  </a:lnTo>
                  <a:lnTo>
                    <a:pt x="0" y="22"/>
                  </a:lnTo>
                  <a:lnTo>
                    <a:pt x="0" y="22"/>
                  </a:lnTo>
                  <a:lnTo>
                    <a:pt x="0" y="24"/>
                  </a:lnTo>
                  <a:lnTo>
                    <a:pt x="0" y="24"/>
                  </a:lnTo>
                  <a:lnTo>
                    <a:pt x="0" y="24"/>
                  </a:lnTo>
                  <a:lnTo>
                    <a:pt x="2" y="26"/>
                  </a:lnTo>
                  <a:lnTo>
                    <a:pt x="2" y="26"/>
                  </a:lnTo>
                  <a:lnTo>
                    <a:pt x="2" y="26"/>
                  </a:lnTo>
                  <a:lnTo>
                    <a:pt x="2" y="26"/>
                  </a:lnTo>
                  <a:lnTo>
                    <a:pt x="5" y="29"/>
                  </a:lnTo>
                  <a:lnTo>
                    <a:pt x="5" y="29"/>
                  </a:lnTo>
                  <a:lnTo>
                    <a:pt x="5" y="29"/>
                  </a:lnTo>
                  <a:lnTo>
                    <a:pt x="5" y="29"/>
                  </a:lnTo>
                  <a:lnTo>
                    <a:pt x="5" y="29"/>
                  </a:lnTo>
                  <a:lnTo>
                    <a:pt x="7" y="29"/>
                  </a:lnTo>
                  <a:lnTo>
                    <a:pt x="7" y="29"/>
                  </a:lnTo>
                  <a:lnTo>
                    <a:pt x="7" y="31"/>
                  </a:lnTo>
                  <a:lnTo>
                    <a:pt x="9" y="31"/>
                  </a:lnTo>
                  <a:lnTo>
                    <a:pt x="9" y="31"/>
                  </a:lnTo>
                  <a:lnTo>
                    <a:pt x="9" y="31"/>
                  </a:lnTo>
                  <a:lnTo>
                    <a:pt x="12" y="31"/>
                  </a:lnTo>
                  <a:lnTo>
                    <a:pt x="12" y="31"/>
                  </a:lnTo>
                  <a:lnTo>
                    <a:pt x="14" y="31"/>
                  </a:lnTo>
                  <a:lnTo>
                    <a:pt x="14" y="31"/>
                  </a:lnTo>
                  <a:lnTo>
                    <a:pt x="17" y="31"/>
                  </a:lnTo>
                  <a:lnTo>
                    <a:pt x="17" y="31"/>
                  </a:lnTo>
                  <a:lnTo>
                    <a:pt x="17" y="31"/>
                  </a:lnTo>
                  <a:lnTo>
                    <a:pt x="17" y="31"/>
                  </a:lnTo>
                  <a:lnTo>
                    <a:pt x="19" y="29"/>
                  </a:lnTo>
                  <a:lnTo>
                    <a:pt x="19" y="29"/>
                  </a:lnTo>
                  <a:lnTo>
                    <a:pt x="19" y="29"/>
                  </a:lnTo>
                  <a:lnTo>
                    <a:pt x="19" y="29"/>
                  </a:lnTo>
                  <a:lnTo>
                    <a:pt x="19" y="29"/>
                  </a:lnTo>
                  <a:lnTo>
                    <a:pt x="19" y="29"/>
                  </a:lnTo>
                  <a:lnTo>
                    <a:pt x="21" y="29"/>
                  </a:lnTo>
                  <a:lnTo>
                    <a:pt x="21" y="26"/>
                  </a:lnTo>
                  <a:lnTo>
                    <a:pt x="21" y="26"/>
                  </a:lnTo>
                  <a:lnTo>
                    <a:pt x="24" y="26"/>
                  </a:lnTo>
                  <a:lnTo>
                    <a:pt x="24" y="24"/>
                  </a:lnTo>
                  <a:lnTo>
                    <a:pt x="24" y="24"/>
                  </a:lnTo>
                  <a:lnTo>
                    <a:pt x="24" y="22"/>
                  </a:lnTo>
                  <a:lnTo>
                    <a:pt x="24" y="22"/>
                  </a:lnTo>
                  <a:lnTo>
                    <a:pt x="21" y="22"/>
                  </a:lnTo>
                  <a:lnTo>
                    <a:pt x="21"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16" name="Freeform 21"/>
            <p:cNvSpPr>
              <a:spLocks noEditPoints="1"/>
            </p:cNvSpPr>
            <p:nvPr/>
          </p:nvSpPr>
          <p:spPr bwMode="auto">
            <a:xfrm>
              <a:off x="9042276" y="1674192"/>
              <a:ext cx="222250" cy="180975"/>
            </a:xfrm>
            <a:custGeom>
              <a:avLst/>
              <a:gdLst>
                <a:gd name="T0" fmla="*/ 140 w 140"/>
                <a:gd name="T1" fmla="*/ 38 h 114"/>
                <a:gd name="T2" fmla="*/ 140 w 140"/>
                <a:gd name="T3" fmla="*/ 29 h 114"/>
                <a:gd name="T4" fmla="*/ 137 w 140"/>
                <a:gd name="T5" fmla="*/ 19 h 114"/>
                <a:gd name="T6" fmla="*/ 130 w 140"/>
                <a:gd name="T7" fmla="*/ 10 h 114"/>
                <a:gd name="T8" fmla="*/ 123 w 140"/>
                <a:gd name="T9" fmla="*/ 5 h 114"/>
                <a:gd name="T10" fmla="*/ 109 w 140"/>
                <a:gd name="T11" fmla="*/ 3 h 114"/>
                <a:gd name="T12" fmla="*/ 83 w 140"/>
                <a:gd name="T13" fmla="*/ 0 h 114"/>
                <a:gd name="T14" fmla="*/ 67 w 140"/>
                <a:gd name="T15" fmla="*/ 3 h 114"/>
                <a:gd name="T16" fmla="*/ 57 w 140"/>
                <a:gd name="T17" fmla="*/ 5 h 114"/>
                <a:gd name="T18" fmla="*/ 48 w 140"/>
                <a:gd name="T19" fmla="*/ 7 h 114"/>
                <a:gd name="T20" fmla="*/ 34 w 140"/>
                <a:gd name="T21" fmla="*/ 19 h 114"/>
                <a:gd name="T22" fmla="*/ 24 w 140"/>
                <a:gd name="T23" fmla="*/ 29 h 114"/>
                <a:gd name="T24" fmla="*/ 62 w 140"/>
                <a:gd name="T25" fmla="*/ 36 h 114"/>
                <a:gd name="T26" fmla="*/ 69 w 140"/>
                <a:gd name="T27" fmla="*/ 31 h 114"/>
                <a:gd name="T28" fmla="*/ 76 w 140"/>
                <a:gd name="T29" fmla="*/ 26 h 114"/>
                <a:gd name="T30" fmla="*/ 85 w 140"/>
                <a:gd name="T31" fmla="*/ 26 h 114"/>
                <a:gd name="T32" fmla="*/ 95 w 140"/>
                <a:gd name="T33" fmla="*/ 29 h 114"/>
                <a:gd name="T34" fmla="*/ 97 w 140"/>
                <a:gd name="T35" fmla="*/ 33 h 114"/>
                <a:gd name="T36" fmla="*/ 95 w 140"/>
                <a:gd name="T37" fmla="*/ 38 h 114"/>
                <a:gd name="T38" fmla="*/ 85 w 140"/>
                <a:gd name="T39" fmla="*/ 43 h 114"/>
                <a:gd name="T40" fmla="*/ 74 w 140"/>
                <a:gd name="T41" fmla="*/ 45 h 114"/>
                <a:gd name="T42" fmla="*/ 55 w 140"/>
                <a:gd name="T43" fmla="*/ 50 h 114"/>
                <a:gd name="T44" fmla="*/ 36 w 140"/>
                <a:gd name="T45" fmla="*/ 55 h 114"/>
                <a:gd name="T46" fmla="*/ 19 w 140"/>
                <a:gd name="T47" fmla="*/ 59 h 114"/>
                <a:gd name="T48" fmla="*/ 10 w 140"/>
                <a:gd name="T49" fmla="*/ 69 h 114"/>
                <a:gd name="T50" fmla="*/ 3 w 140"/>
                <a:gd name="T51" fmla="*/ 78 h 114"/>
                <a:gd name="T52" fmla="*/ 0 w 140"/>
                <a:gd name="T53" fmla="*/ 88 h 114"/>
                <a:gd name="T54" fmla="*/ 0 w 140"/>
                <a:gd name="T55" fmla="*/ 92 h 114"/>
                <a:gd name="T56" fmla="*/ 3 w 140"/>
                <a:gd name="T57" fmla="*/ 102 h 114"/>
                <a:gd name="T58" fmla="*/ 10 w 140"/>
                <a:gd name="T59" fmla="*/ 109 h 114"/>
                <a:gd name="T60" fmla="*/ 15 w 140"/>
                <a:gd name="T61" fmla="*/ 111 h 114"/>
                <a:gd name="T62" fmla="*/ 22 w 140"/>
                <a:gd name="T63" fmla="*/ 114 h 114"/>
                <a:gd name="T64" fmla="*/ 31 w 140"/>
                <a:gd name="T65" fmla="*/ 114 h 114"/>
                <a:gd name="T66" fmla="*/ 45 w 140"/>
                <a:gd name="T67" fmla="*/ 114 h 114"/>
                <a:gd name="T68" fmla="*/ 57 w 140"/>
                <a:gd name="T69" fmla="*/ 111 h 114"/>
                <a:gd name="T70" fmla="*/ 67 w 140"/>
                <a:gd name="T71" fmla="*/ 106 h 114"/>
                <a:gd name="T72" fmla="*/ 76 w 140"/>
                <a:gd name="T73" fmla="*/ 99 h 114"/>
                <a:gd name="T74" fmla="*/ 78 w 140"/>
                <a:gd name="T75" fmla="*/ 102 h 114"/>
                <a:gd name="T76" fmla="*/ 78 w 140"/>
                <a:gd name="T77" fmla="*/ 111 h 114"/>
                <a:gd name="T78" fmla="*/ 119 w 140"/>
                <a:gd name="T79" fmla="*/ 111 h 114"/>
                <a:gd name="T80" fmla="*/ 119 w 140"/>
                <a:gd name="T81" fmla="*/ 104 h 114"/>
                <a:gd name="T82" fmla="*/ 126 w 140"/>
                <a:gd name="T83" fmla="*/ 85 h 114"/>
                <a:gd name="T84" fmla="*/ 135 w 140"/>
                <a:gd name="T85" fmla="*/ 52 h 114"/>
                <a:gd name="T86" fmla="*/ 83 w 140"/>
                <a:gd name="T87" fmla="*/ 76 h 114"/>
                <a:gd name="T88" fmla="*/ 78 w 140"/>
                <a:gd name="T89" fmla="*/ 81 h 114"/>
                <a:gd name="T90" fmla="*/ 74 w 140"/>
                <a:gd name="T91" fmla="*/ 85 h 114"/>
                <a:gd name="T92" fmla="*/ 67 w 140"/>
                <a:gd name="T93" fmla="*/ 88 h 114"/>
                <a:gd name="T94" fmla="*/ 55 w 140"/>
                <a:gd name="T95" fmla="*/ 90 h 114"/>
                <a:gd name="T96" fmla="*/ 48 w 140"/>
                <a:gd name="T97" fmla="*/ 90 h 114"/>
                <a:gd name="T98" fmla="*/ 45 w 140"/>
                <a:gd name="T99" fmla="*/ 88 h 114"/>
                <a:gd name="T100" fmla="*/ 45 w 140"/>
                <a:gd name="T101" fmla="*/ 83 h 114"/>
                <a:gd name="T102" fmla="*/ 45 w 140"/>
                <a:gd name="T103" fmla="*/ 78 h 114"/>
                <a:gd name="T104" fmla="*/ 48 w 140"/>
                <a:gd name="T105" fmla="*/ 73 h 114"/>
                <a:gd name="T106" fmla="*/ 57 w 140"/>
                <a:gd name="T107" fmla="*/ 69 h 114"/>
                <a:gd name="T108" fmla="*/ 69 w 140"/>
                <a:gd name="T109" fmla="*/ 66 h 114"/>
                <a:gd name="T110" fmla="*/ 90 w 140"/>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114">
                  <a:moveTo>
                    <a:pt x="135" y="50"/>
                  </a:moveTo>
                  <a:lnTo>
                    <a:pt x="137" y="48"/>
                  </a:lnTo>
                  <a:lnTo>
                    <a:pt x="137" y="45"/>
                  </a:lnTo>
                  <a:lnTo>
                    <a:pt x="140" y="43"/>
                  </a:lnTo>
                  <a:lnTo>
                    <a:pt x="140" y="40"/>
                  </a:lnTo>
                  <a:lnTo>
                    <a:pt x="140" y="40"/>
                  </a:lnTo>
                  <a:lnTo>
                    <a:pt x="140" y="38"/>
                  </a:lnTo>
                  <a:lnTo>
                    <a:pt x="140" y="38"/>
                  </a:lnTo>
                  <a:lnTo>
                    <a:pt x="140" y="36"/>
                  </a:lnTo>
                  <a:lnTo>
                    <a:pt x="140" y="36"/>
                  </a:lnTo>
                  <a:lnTo>
                    <a:pt x="140" y="36"/>
                  </a:lnTo>
                  <a:lnTo>
                    <a:pt x="140" y="33"/>
                  </a:lnTo>
                  <a:lnTo>
                    <a:pt x="140" y="33"/>
                  </a:lnTo>
                  <a:lnTo>
                    <a:pt x="140" y="31"/>
                  </a:lnTo>
                  <a:lnTo>
                    <a:pt x="140" y="31"/>
                  </a:lnTo>
                  <a:lnTo>
                    <a:pt x="140" y="29"/>
                  </a:lnTo>
                  <a:lnTo>
                    <a:pt x="140" y="26"/>
                  </a:lnTo>
                  <a:lnTo>
                    <a:pt x="140" y="26"/>
                  </a:lnTo>
                  <a:lnTo>
                    <a:pt x="140" y="24"/>
                  </a:lnTo>
                  <a:lnTo>
                    <a:pt x="140" y="24"/>
                  </a:lnTo>
                  <a:lnTo>
                    <a:pt x="140" y="22"/>
                  </a:lnTo>
                  <a:lnTo>
                    <a:pt x="137" y="22"/>
                  </a:lnTo>
                  <a:lnTo>
                    <a:pt x="137" y="19"/>
                  </a:lnTo>
                  <a:lnTo>
                    <a:pt x="137" y="19"/>
                  </a:lnTo>
                  <a:lnTo>
                    <a:pt x="137" y="17"/>
                  </a:lnTo>
                  <a:lnTo>
                    <a:pt x="135" y="17"/>
                  </a:lnTo>
                  <a:lnTo>
                    <a:pt x="135" y="15"/>
                  </a:lnTo>
                  <a:lnTo>
                    <a:pt x="135" y="15"/>
                  </a:lnTo>
                  <a:lnTo>
                    <a:pt x="135" y="12"/>
                  </a:lnTo>
                  <a:lnTo>
                    <a:pt x="133" y="12"/>
                  </a:lnTo>
                  <a:lnTo>
                    <a:pt x="133" y="12"/>
                  </a:lnTo>
                  <a:lnTo>
                    <a:pt x="130" y="10"/>
                  </a:lnTo>
                  <a:lnTo>
                    <a:pt x="130" y="10"/>
                  </a:lnTo>
                  <a:lnTo>
                    <a:pt x="130" y="10"/>
                  </a:lnTo>
                  <a:lnTo>
                    <a:pt x="128" y="7"/>
                  </a:lnTo>
                  <a:lnTo>
                    <a:pt x="128" y="7"/>
                  </a:lnTo>
                  <a:lnTo>
                    <a:pt x="126" y="7"/>
                  </a:lnTo>
                  <a:lnTo>
                    <a:pt x="126" y="5"/>
                  </a:lnTo>
                  <a:lnTo>
                    <a:pt x="123" y="5"/>
                  </a:lnTo>
                  <a:lnTo>
                    <a:pt x="123" y="5"/>
                  </a:lnTo>
                  <a:lnTo>
                    <a:pt x="121" y="5"/>
                  </a:lnTo>
                  <a:lnTo>
                    <a:pt x="121" y="3"/>
                  </a:lnTo>
                  <a:lnTo>
                    <a:pt x="119" y="3"/>
                  </a:lnTo>
                  <a:lnTo>
                    <a:pt x="119" y="3"/>
                  </a:lnTo>
                  <a:lnTo>
                    <a:pt x="116" y="3"/>
                  </a:lnTo>
                  <a:lnTo>
                    <a:pt x="114" y="3"/>
                  </a:lnTo>
                  <a:lnTo>
                    <a:pt x="111" y="3"/>
                  </a:lnTo>
                  <a:lnTo>
                    <a:pt x="109" y="3"/>
                  </a:lnTo>
                  <a:lnTo>
                    <a:pt x="107" y="3"/>
                  </a:lnTo>
                  <a:lnTo>
                    <a:pt x="102" y="0"/>
                  </a:lnTo>
                  <a:lnTo>
                    <a:pt x="100" y="0"/>
                  </a:lnTo>
                  <a:lnTo>
                    <a:pt x="95" y="0"/>
                  </a:lnTo>
                  <a:lnTo>
                    <a:pt x="93" y="0"/>
                  </a:lnTo>
                  <a:lnTo>
                    <a:pt x="88" y="0"/>
                  </a:lnTo>
                  <a:lnTo>
                    <a:pt x="85" y="0"/>
                  </a:lnTo>
                  <a:lnTo>
                    <a:pt x="83" y="0"/>
                  </a:lnTo>
                  <a:lnTo>
                    <a:pt x="81" y="0"/>
                  </a:lnTo>
                  <a:lnTo>
                    <a:pt x="78" y="0"/>
                  </a:lnTo>
                  <a:lnTo>
                    <a:pt x="74" y="3"/>
                  </a:lnTo>
                  <a:lnTo>
                    <a:pt x="71" y="3"/>
                  </a:lnTo>
                  <a:lnTo>
                    <a:pt x="69" y="3"/>
                  </a:lnTo>
                  <a:lnTo>
                    <a:pt x="67" y="3"/>
                  </a:lnTo>
                  <a:lnTo>
                    <a:pt x="67" y="3"/>
                  </a:lnTo>
                  <a:lnTo>
                    <a:pt x="67" y="3"/>
                  </a:lnTo>
                  <a:lnTo>
                    <a:pt x="64" y="3"/>
                  </a:lnTo>
                  <a:lnTo>
                    <a:pt x="64" y="3"/>
                  </a:lnTo>
                  <a:lnTo>
                    <a:pt x="62" y="3"/>
                  </a:lnTo>
                  <a:lnTo>
                    <a:pt x="62" y="3"/>
                  </a:lnTo>
                  <a:lnTo>
                    <a:pt x="59" y="3"/>
                  </a:lnTo>
                  <a:lnTo>
                    <a:pt x="59" y="5"/>
                  </a:lnTo>
                  <a:lnTo>
                    <a:pt x="57" y="5"/>
                  </a:lnTo>
                  <a:lnTo>
                    <a:pt x="57" y="5"/>
                  </a:lnTo>
                  <a:lnTo>
                    <a:pt x="55" y="5"/>
                  </a:lnTo>
                  <a:lnTo>
                    <a:pt x="55" y="5"/>
                  </a:lnTo>
                  <a:lnTo>
                    <a:pt x="52" y="5"/>
                  </a:lnTo>
                  <a:lnTo>
                    <a:pt x="52" y="7"/>
                  </a:lnTo>
                  <a:lnTo>
                    <a:pt x="50" y="7"/>
                  </a:lnTo>
                  <a:lnTo>
                    <a:pt x="50" y="7"/>
                  </a:lnTo>
                  <a:lnTo>
                    <a:pt x="48" y="7"/>
                  </a:lnTo>
                  <a:lnTo>
                    <a:pt x="48" y="7"/>
                  </a:lnTo>
                  <a:lnTo>
                    <a:pt x="45" y="10"/>
                  </a:lnTo>
                  <a:lnTo>
                    <a:pt x="43" y="10"/>
                  </a:lnTo>
                  <a:lnTo>
                    <a:pt x="41" y="12"/>
                  </a:lnTo>
                  <a:lnTo>
                    <a:pt x="41" y="12"/>
                  </a:lnTo>
                  <a:lnTo>
                    <a:pt x="38" y="15"/>
                  </a:lnTo>
                  <a:lnTo>
                    <a:pt x="36" y="17"/>
                  </a:lnTo>
                  <a:lnTo>
                    <a:pt x="34" y="17"/>
                  </a:lnTo>
                  <a:lnTo>
                    <a:pt x="34" y="19"/>
                  </a:lnTo>
                  <a:lnTo>
                    <a:pt x="31" y="19"/>
                  </a:lnTo>
                  <a:lnTo>
                    <a:pt x="29" y="22"/>
                  </a:lnTo>
                  <a:lnTo>
                    <a:pt x="29" y="24"/>
                  </a:lnTo>
                  <a:lnTo>
                    <a:pt x="26" y="26"/>
                  </a:lnTo>
                  <a:lnTo>
                    <a:pt x="26" y="26"/>
                  </a:lnTo>
                  <a:lnTo>
                    <a:pt x="24" y="29"/>
                  </a:lnTo>
                  <a:lnTo>
                    <a:pt x="24" y="29"/>
                  </a:lnTo>
                  <a:lnTo>
                    <a:pt x="24" y="29"/>
                  </a:lnTo>
                  <a:lnTo>
                    <a:pt x="22" y="31"/>
                  </a:lnTo>
                  <a:lnTo>
                    <a:pt x="22" y="31"/>
                  </a:lnTo>
                  <a:lnTo>
                    <a:pt x="22" y="33"/>
                  </a:lnTo>
                  <a:lnTo>
                    <a:pt x="19" y="33"/>
                  </a:lnTo>
                  <a:lnTo>
                    <a:pt x="59" y="38"/>
                  </a:lnTo>
                  <a:lnTo>
                    <a:pt x="62" y="38"/>
                  </a:lnTo>
                  <a:lnTo>
                    <a:pt x="62" y="36"/>
                  </a:lnTo>
                  <a:lnTo>
                    <a:pt x="62" y="36"/>
                  </a:lnTo>
                  <a:lnTo>
                    <a:pt x="64" y="33"/>
                  </a:lnTo>
                  <a:lnTo>
                    <a:pt x="64" y="33"/>
                  </a:lnTo>
                  <a:lnTo>
                    <a:pt x="64" y="33"/>
                  </a:lnTo>
                  <a:lnTo>
                    <a:pt x="67" y="31"/>
                  </a:lnTo>
                  <a:lnTo>
                    <a:pt x="67" y="31"/>
                  </a:lnTo>
                  <a:lnTo>
                    <a:pt x="67" y="31"/>
                  </a:lnTo>
                  <a:lnTo>
                    <a:pt x="69" y="31"/>
                  </a:lnTo>
                  <a:lnTo>
                    <a:pt x="69" y="31"/>
                  </a:lnTo>
                  <a:lnTo>
                    <a:pt x="69" y="29"/>
                  </a:lnTo>
                  <a:lnTo>
                    <a:pt x="71" y="29"/>
                  </a:lnTo>
                  <a:lnTo>
                    <a:pt x="71" y="29"/>
                  </a:lnTo>
                  <a:lnTo>
                    <a:pt x="71" y="29"/>
                  </a:lnTo>
                  <a:lnTo>
                    <a:pt x="74" y="29"/>
                  </a:lnTo>
                  <a:lnTo>
                    <a:pt x="74" y="29"/>
                  </a:lnTo>
                  <a:lnTo>
                    <a:pt x="76"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6"/>
                  </a:lnTo>
                  <a:lnTo>
                    <a:pt x="90" y="29"/>
                  </a:lnTo>
                  <a:lnTo>
                    <a:pt x="93" y="29"/>
                  </a:lnTo>
                  <a:lnTo>
                    <a:pt x="95" y="29"/>
                  </a:lnTo>
                  <a:lnTo>
                    <a:pt x="95" y="29"/>
                  </a:lnTo>
                  <a:lnTo>
                    <a:pt x="95" y="29"/>
                  </a:lnTo>
                  <a:lnTo>
                    <a:pt x="97" y="29"/>
                  </a:lnTo>
                  <a:lnTo>
                    <a:pt x="97" y="31"/>
                  </a:lnTo>
                  <a:lnTo>
                    <a:pt x="97" y="31"/>
                  </a:lnTo>
                  <a:lnTo>
                    <a:pt x="97" y="31"/>
                  </a:lnTo>
                  <a:lnTo>
                    <a:pt x="97" y="31"/>
                  </a:lnTo>
                  <a:lnTo>
                    <a:pt x="97" y="33"/>
                  </a:lnTo>
                  <a:lnTo>
                    <a:pt x="97" y="33"/>
                  </a:lnTo>
                  <a:lnTo>
                    <a:pt x="97" y="33"/>
                  </a:lnTo>
                  <a:lnTo>
                    <a:pt x="97" y="33"/>
                  </a:lnTo>
                  <a:lnTo>
                    <a:pt x="97" y="36"/>
                  </a:lnTo>
                  <a:lnTo>
                    <a:pt x="97" y="36"/>
                  </a:lnTo>
                  <a:lnTo>
                    <a:pt x="97" y="36"/>
                  </a:lnTo>
                  <a:lnTo>
                    <a:pt x="97" y="38"/>
                  </a:lnTo>
                  <a:lnTo>
                    <a:pt x="97" y="38"/>
                  </a:lnTo>
                  <a:lnTo>
                    <a:pt x="95" y="38"/>
                  </a:lnTo>
                  <a:lnTo>
                    <a:pt x="95" y="38"/>
                  </a:lnTo>
                  <a:lnTo>
                    <a:pt x="95" y="40"/>
                  </a:lnTo>
                  <a:lnTo>
                    <a:pt x="95" y="40"/>
                  </a:lnTo>
                  <a:lnTo>
                    <a:pt x="93" y="40"/>
                  </a:lnTo>
                  <a:lnTo>
                    <a:pt x="90" y="40"/>
                  </a:lnTo>
                  <a:lnTo>
                    <a:pt x="90" y="43"/>
                  </a:lnTo>
                  <a:lnTo>
                    <a:pt x="88" y="43"/>
                  </a:lnTo>
                  <a:lnTo>
                    <a:pt x="85" y="43"/>
                  </a:lnTo>
                  <a:lnTo>
                    <a:pt x="83" y="43"/>
                  </a:lnTo>
                  <a:lnTo>
                    <a:pt x="81" y="43"/>
                  </a:lnTo>
                  <a:lnTo>
                    <a:pt x="78" y="45"/>
                  </a:lnTo>
                  <a:lnTo>
                    <a:pt x="78" y="45"/>
                  </a:lnTo>
                  <a:lnTo>
                    <a:pt x="76" y="45"/>
                  </a:lnTo>
                  <a:lnTo>
                    <a:pt x="76" y="45"/>
                  </a:lnTo>
                  <a:lnTo>
                    <a:pt x="74" y="45"/>
                  </a:lnTo>
                  <a:lnTo>
                    <a:pt x="74" y="45"/>
                  </a:lnTo>
                  <a:lnTo>
                    <a:pt x="71" y="48"/>
                  </a:lnTo>
                  <a:lnTo>
                    <a:pt x="69" y="48"/>
                  </a:lnTo>
                  <a:lnTo>
                    <a:pt x="67" y="48"/>
                  </a:lnTo>
                  <a:lnTo>
                    <a:pt x="64" y="48"/>
                  </a:lnTo>
                  <a:lnTo>
                    <a:pt x="62" y="48"/>
                  </a:lnTo>
                  <a:lnTo>
                    <a:pt x="59" y="48"/>
                  </a:lnTo>
                  <a:lnTo>
                    <a:pt x="57" y="50"/>
                  </a:lnTo>
                  <a:lnTo>
                    <a:pt x="55" y="50"/>
                  </a:lnTo>
                  <a:lnTo>
                    <a:pt x="52" y="50"/>
                  </a:lnTo>
                  <a:lnTo>
                    <a:pt x="50" y="50"/>
                  </a:lnTo>
                  <a:lnTo>
                    <a:pt x="48" y="50"/>
                  </a:lnTo>
                  <a:lnTo>
                    <a:pt x="45" y="52"/>
                  </a:lnTo>
                  <a:lnTo>
                    <a:pt x="43" y="52"/>
                  </a:lnTo>
                  <a:lnTo>
                    <a:pt x="41" y="52"/>
                  </a:lnTo>
                  <a:lnTo>
                    <a:pt x="38" y="52"/>
                  </a:lnTo>
                  <a:lnTo>
                    <a:pt x="36" y="55"/>
                  </a:lnTo>
                  <a:lnTo>
                    <a:pt x="34" y="55"/>
                  </a:lnTo>
                  <a:lnTo>
                    <a:pt x="31" y="55"/>
                  </a:lnTo>
                  <a:lnTo>
                    <a:pt x="29" y="57"/>
                  </a:lnTo>
                  <a:lnTo>
                    <a:pt x="26" y="57"/>
                  </a:lnTo>
                  <a:lnTo>
                    <a:pt x="24" y="57"/>
                  </a:lnTo>
                  <a:lnTo>
                    <a:pt x="24" y="59"/>
                  </a:lnTo>
                  <a:lnTo>
                    <a:pt x="22" y="59"/>
                  </a:lnTo>
                  <a:lnTo>
                    <a:pt x="19" y="59"/>
                  </a:lnTo>
                  <a:lnTo>
                    <a:pt x="19" y="62"/>
                  </a:lnTo>
                  <a:lnTo>
                    <a:pt x="17" y="62"/>
                  </a:lnTo>
                  <a:lnTo>
                    <a:pt x="17" y="62"/>
                  </a:lnTo>
                  <a:lnTo>
                    <a:pt x="15" y="64"/>
                  </a:lnTo>
                  <a:lnTo>
                    <a:pt x="15" y="64"/>
                  </a:lnTo>
                  <a:lnTo>
                    <a:pt x="12" y="66"/>
                  </a:lnTo>
                  <a:lnTo>
                    <a:pt x="12" y="66"/>
                  </a:lnTo>
                  <a:lnTo>
                    <a:pt x="10" y="69"/>
                  </a:lnTo>
                  <a:lnTo>
                    <a:pt x="10" y="69"/>
                  </a:lnTo>
                  <a:lnTo>
                    <a:pt x="8" y="71"/>
                  </a:lnTo>
                  <a:lnTo>
                    <a:pt x="8" y="71"/>
                  </a:lnTo>
                  <a:lnTo>
                    <a:pt x="8" y="73"/>
                  </a:lnTo>
                  <a:lnTo>
                    <a:pt x="5" y="73"/>
                  </a:lnTo>
                  <a:lnTo>
                    <a:pt x="5" y="76"/>
                  </a:lnTo>
                  <a:lnTo>
                    <a:pt x="5" y="76"/>
                  </a:lnTo>
                  <a:lnTo>
                    <a:pt x="3" y="78"/>
                  </a:lnTo>
                  <a:lnTo>
                    <a:pt x="3" y="81"/>
                  </a:lnTo>
                  <a:lnTo>
                    <a:pt x="3" y="81"/>
                  </a:lnTo>
                  <a:lnTo>
                    <a:pt x="3" y="83"/>
                  </a:lnTo>
                  <a:lnTo>
                    <a:pt x="3" y="83"/>
                  </a:lnTo>
                  <a:lnTo>
                    <a:pt x="0" y="85"/>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5"/>
                  </a:lnTo>
                  <a:lnTo>
                    <a:pt x="3" y="97"/>
                  </a:lnTo>
                  <a:lnTo>
                    <a:pt x="3" y="97"/>
                  </a:lnTo>
                  <a:lnTo>
                    <a:pt x="3" y="99"/>
                  </a:lnTo>
                  <a:lnTo>
                    <a:pt x="3" y="99"/>
                  </a:lnTo>
                  <a:lnTo>
                    <a:pt x="3" y="102"/>
                  </a:lnTo>
                  <a:lnTo>
                    <a:pt x="5" y="102"/>
                  </a:lnTo>
                  <a:lnTo>
                    <a:pt x="5" y="104"/>
                  </a:lnTo>
                  <a:lnTo>
                    <a:pt x="5" y="104"/>
                  </a:lnTo>
                  <a:lnTo>
                    <a:pt x="8" y="106"/>
                  </a:lnTo>
                  <a:lnTo>
                    <a:pt x="8" y="106"/>
                  </a:lnTo>
                  <a:lnTo>
                    <a:pt x="8" y="106"/>
                  </a:lnTo>
                  <a:lnTo>
                    <a:pt x="10" y="109"/>
                  </a:lnTo>
                  <a:lnTo>
                    <a:pt x="10" y="109"/>
                  </a:lnTo>
                  <a:lnTo>
                    <a:pt x="10" y="109"/>
                  </a:lnTo>
                  <a:lnTo>
                    <a:pt x="10" y="109"/>
                  </a:lnTo>
                  <a:lnTo>
                    <a:pt x="12" y="109"/>
                  </a:lnTo>
                  <a:lnTo>
                    <a:pt x="12" y="109"/>
                  </a:lnTo>
                  <a:lnTo>
                    <a:pt x="12" y="111"/>
                  </a:lnTo>
                  <a:lnTo>
                    <a:pt x="12" y="111"/>
                  </a:lnTo>
                  <a:lnTo>
                    <a:pt x="15" y="111"/>
                  </a:lnTo>
                  <a:lnTo>
                    <a:pt x="15" y="111"/>
                  </a:lnTo>
                  <a:lnTo>
                    <a:pt x="15" y="111"/>
                  </a:lnTo>
                  <a:lnTo>
                    <a:pt x="17" y="111"/>
                  </a:lnTo>
                  <a:lnTo>
                    <a:pt x="17" y="111"/>
                  </a:lnTo>
                  <a:lnTo>
                    <a:pt x="17" y="114"/>
                  </a:lnTo>
                  <a:lnTo>
                    <a:pt x="19" y="114"/>
                  </a:lnTo>
                  <a:lnTo>
                    <a:pt x="19" y="114"/>
                  </a:lnTo>
                  <a:lnTo>
                    <a:pt x="19" y="114"/>
                  </a:lnTo>
                  <a:lnTo>
                    <a:pt x="22" y="114"/>
                  </a:lnTo>
                  <a:lnTo>
                    <a:pt x="22" y="114"/>
                  </a:lnTo>
                  <a:lnTo>
                    <a:pt x="24" y="114"/>
                  </a:lnTo>
                  <a:lnTo>
                    <a:pt x="24" y="114"/>
                  </a:lnTo>
                  <a:lnTo>
                    <a:pt x="26" y="114"/>
                  </a:lnTo>
                  <a:lnTo>
                    <a:pt x="26" y="114"/>
                  </a:lnTo>
                  <a:lnTo>
                    <a:pt x="29" y="114"/>
                  </a:lnTo>
                  <a:lnTo>
                    <a:pt x="29" y="114"/>
                  </a:lnTo>
                  <a:lnTo>
                    <a:pt x="31" y="114"/>
                  </a:lnTo>
                  <a:lnTo>
                    <a:pt x="34" y="114"/>
                  </a:lnTo>
                  <a:lnTo>
                    <a:pt x="34" y="114"/>
                  </a:lnTo>
                  <a:lnTo>
                    <a:pt x="36" y="114"/>
                  </a:lnTo>
                  <a:lnTo>
                    <a:pt x="38" y="114"/>
                  </a:lnTo>
                  <a:lnTo>
                    <a:pt x="41" y="114"/>
                  </a:lnTo>
                  <a:lnTo>
                    <a:pt x="41" y="114"/>
                  </a:lnTo>
                  <a:lnTo>
                    <a:pt x="43" y="114"/>
                  </a:lnTo>
                  <a:lnTo>
                    <a:pt x="45" y="114"/>
                  </a:lnTo>
                  <a:lnTo>
                    <a:pt x="48" y="114"/>
                  </a:lnTo>
                  <a:lnTo>
                    <a:pt x="48" y="114"/>
                  </a:lnTo>
                  <a:lnTo>
                    <a:pt x="50" y="114"/>
                  </a:lnTo>
                  <a:lnTo>
                    <a:pt x="52" y="111"/>
                  </a:lnTo>
                  <a:lnTo>
                    <a:pt x="52" y="111"/>
                  </a:lnTo>
                  <a:lnTo>
                    <a:pt x="55" y="111"/>
                  </a:lnTo>
                  <a:lnTo>
                    <a:pt x="57" y="111"/>
                  </a:lnTo>
                  <a:lnTo>
                    <a:pt x="57" y="111"/>
                  </a:lnTo>
                  <a:lnTo>
                    <a:pt x="59" y="109"/>
                  </a:lnTo>
                  <a:lnTo>
                    <a:pt x="59" y="109"/>
                  </a:lnTo>
                  <a:lnTo>
                    <a:pt x="62" y="109"/>
                  </a:lnTo>
                  <a:lnTo>
                    <a:pt x="62" y="109"/>
                  </a:lnTo>
                  <a:lnTo>
                    <a:pt x="64" y="109"/>
                  </a:lnTo>
                  <a:lnTo>
                    <a:pt x="64" y="106"/>
                  </a:lnTo>
                  <a:lnTo>
                    <a:pt x="64" y="106"/>
                  </a:lnTo>
                  <a:lnTo>
                    <a:pt x="67" y="106"/>
                  </a:lnTo>
                  <a:lnTo>
                    <a:pt x="67" y="106"/>
                  </a:lnTo>
                  <a:lnTo>
                    <a:pt x="69" y="104"/>
                  </a:lnTo>
                  <a:lnTo>
                    <a:pt x="69" y="104"/>
                  </a:lnTo>
                  <a:lnTo>
                    <a:pt x="71" y="104"/>
                  </a:lnTo>
                  <a:lnTo>
                    <a:pt x="74" y="102"/>
                  </a:lnTo>
                  <a:lnTo>
                    <a:pt x="74" y="102"/>
                  </a:lnTo>
                  <a:lnTo>
                    <a:pt x="76" y="102"/>
                  </a:lnTo>
                  <a:lnTo>
                    <a:pt x="76" y="99"/>
                  </a:lnTo>
                  <a:lnTo>
                    <a:pt x="78" y="99"/>
                  </a:lnTo>
                  <a:lnTo>
                    <a:pt x="78" y="99"/>
                  </a:lnTo>
                  <a:lnTo>
                    <a:pt x="78" y="99"/>
                  </a:lnTo>
                  <a:lnTo>
                    <a:pt x="78" y="99"/>
                  </a:lnTo>
                  <a:lnTo>
                    <a:pt x="78" y="102"/>
                  </a:lnTo>
                  <a:lnTo>
                    <a:pt x="78" y="102"/>
                  </a:lnTo>
                  <a:lnTo>
                    <a:pt x="78" y="102"/>
                  </a:lnTo>
                  <a:lnTo>
                    <a:pt x="78" y="102"/>
                  </a:lnTo>
                  <a:lnTo>
                    <a:pt x="78" y="104"/>
                  </a:lnTo>
                  <a:lnTo>
                    <a:pt x="78" y="104"/>
                  </a:lnTo>
                  <a:lnTo>
                    <a:pt x="78" y="106"/>
                  </a:lnTo>
                  <a:lnTo>
                    <a:pt x="78" y="106"/>
                  </a:lnTo>
                  <a:lnTo>
                    <a:pt x="78" y="106"/>
                  </a:lnTo>
                  <a:lnTo>
                    <a:pt x="78" y="109"/>
                  </a:lnTo>
                  <a:lnTo>
                    <a:pt x="78" y="109"/>
                  </a:lnTo>
                  <a:lnTo>
                    <a:pt x="78" y="111"/>
                  </a:lnTo>
                  <a:lnTo>
                    <a:pt x="78" y="111"/>
                  </a:lnTo>
                  <a:lnTo>
                    <a:pt x="78" y="111"/>
                  </a:lnTo>
                  <a:lnTo>
                    <a:pt x="78" y="111"/>
                  </a:lnTo>
                  <a:lnTo>
                    <a:pt x="88" y="111"/>
                  </a:lnTo>
                  <a:lnTo>
                    <a:pt x="107" y="111"/>
                  </a:lnTo>
                  <a:lnTo>
                    <a:pt x="116" y="111"/>
                  </a:lnTo>
                  <a:lnTo>
                    <a:pt x="121" y="111"/>
                  </a:lnTo>
                  <a:lnTo>
                    <a:pt x="119" y="111"/>
                  </a:lnTo>
                  <a:lnTo>
                    <a:pt x="119" y="111"/>
                  </a:lnTo>
                  <a:lnTo>
                    <a:pt x="119" y="109"/>
                  </a:lnTo>
                  <a:lnTo>
                    <a:pt x="119" y="109"/>
                  </a:lnTo>
                  <a:lnTo>
                    <a:pt x="119" y="109"/>
                  </a:lnTo>
                  <a:lnTo>
                    <a:pt x="119" y="106"/>
                  </a:lnTo>
                  <a:lnTo>
                    <a:pt x="119" y="106"/>
                  </a:lnTo>
                  <a:lnTo>
                    <a:pt x="119" y="106"/>
                  </a:lnTo>
                  <a:lnTo>
                    <a:pt x="119" y="104"/>
                  </a:lnTo>
                  <a:lnTo>
                    <a:pt x="119" y="104"/>
                  </a:lnTo>
                  <a:lnTo>
                    <a:pt x="119" y="104"/>
                  </a:lnTo>
                  <a:lnTo>
                    <a:pt x="119" y="104"/>
                  </a:lnTo>
                  <a:lnTo>
                    <a:pt x="119" y="102"/>
                  </a:lnTo>
                  <a:lnTo>
                    <a:pt x="119" y="102"/>
                  </a:lnTo>
                  <a:lnTo>
                    <a:pt x="121" y="97"/>
                  </a:lnTo>
                  <a:lnTo>
                    <a:pt x="123" y="90"/>
                  </a:lnTo>
                  <a:lnTo>
                    <a:pt x="126" y="85"/>
                  </a:lnTo>
                  <a:lnTo>
                    <a:pt x="126" y="81"/>
                  </a:lnTo>
                  <a:lnTo>
                    <a:pt x="128" y="76"/>
                  </a:lnTo>
                  <a:lnTo>
                    <a:pt x="130" y="71"/>
                  </a:lnTo>
                  <a:lnTo>
                    <a:pt x="130" y="66"/>
                  </a:lnTo>
                  <a:lnTo>
                    <a:pt x="133" y="64"/>
                  </a:lnTo>
                  <a:lnTo>
                    <a:pt x="133" y="59"/>
                  </a:lnTo>
                  <a:lnTo>
                    <a:pt x="135" y="57"/>
                  </a:lnTo>
                  <a:lnTo>
                    <a:pt x="135" y="52"/>
                  </a:lnTo>
                  <a:lnTo>
                    <a:pt x="135" y="50"/>
                  </a:lnTo>
                  <a:close/>
                  <a:moveTo>
                    <a:pt x="88" y="66"/>
                  </a:moveTo>
                  <a:lnTo>
                    <a:pt x="85" y="69"/>
                  </a:lnTo>
                  <a:lnTo>
                    <a:pt x="85" y="71"/>
                  </a:lnTo>
                  <a:lnTo>
                    <a:pt x="85" y="71"/>
                  </a:lnTo>
                  <a:lnTo>
                    <a:pt x="83" y="73"/>
                  </a:lnTo>
                  <a:lnTo>
                    <a:pt x="83" y="73"/>
                  </a:lnTo>
                  <a:lnTo>
                    <a:pt x="83" y="76"/>
                  </a:lnTo>
                  <a:lnTo>
                    <a:pt x="83" y="76"/>
                  </a:lnTo>
                  <a:lnTo>
                    <a:pt x="83" y="76"/>
                  </a:lnTo>
                  <a:lnTo>
                    <a:pt x="81" y="78"/>
                  </a:lnTo>
                  <a:lnTo>
                    <a:pt x="81" y="78"/>
                  </a:lnTo>
                  <a:lnTo>
                    <a:pt x="81" y="78"/>
                  </a:lnTo>
                  <a:lnTo>
                    <a:pt x="81" y="78"/>
                  </a:lnTo>
                  <a:lnTo>
                    <a:pt x="78" y="81"/>
                  </a:lnTo>
                  <a:lnTo>
                    <a:pt x="78" y="81"/>
                  </a:lnTo>
                  <a:lnTo>
                    <a:pt x="78" y="83"/>
                  </a:lnTo>
                  <a:lnTo>
                    <a:pt x="76" y="83"/>
                  </a:lnTo>
                  <a:lnTo>
                    <a:pt x="76" y="83"/>
                  </a:lnTo>
                  <a:lnTo>
                    <a:pt x="76" y="83"/>
                  </a:lnTo>
                  <a:lnTo>
                    <a:pt x="76" y="85"/>
                  </a:lnTo>
                  <a:lnTo>
                    <a:pt x="74" y="85"/>
                  </a:lnTo>
                  <a:lnTo>
                    <a:pt x="74" y="85"/>
                  </a:lnTo>
                  <a:lnTo>
                    <a:pt x="74" y="85"/>
                  </a:lnTo>
                  <a:lnTo>
                    <a:pt x="71" y="85"/>
                  </a:lnTo>
                  <a:lnTo>
                    <a:pt x="71" y="88"/>
                  </a:lnTo>
                  <a:lnTo>
                    <a:pt x="71" y="88"/>
                  </a:lnTo>
                  <a:lnTo>
                    <a:pt x="69" y="88"/>
                  </a:lnTo>
                  <a:lnTo>
                    <a:pt x="69" y="88"/>
                  </a:lnTo>
                  <a:lnTo>
                    <a:pt x="69" y="88"/>
                  </a:lnTo>
                  <a:lnTo>
                    <a:pt x="67" y="88"/>
                  </a:lnTo>
                  <a:lnTo>
                    <a:pt x="67" y="88"/>
                  </a:lnTo>
                  <a:lnTo>
                    <a:pt x="64" y="90"/>
                  </a:lnTo>
                  <a:lnTo>
                    <a:pt x="64" y="90"/>
                  </a:lnTo>
                  <a:lnTo>
                    <a:pt x="62" y="90"/>
                  </a:lnTo>
                  <a:lnTo>
                    <a:pt x="62" y="90"/>
                  </a:lnTo>
                  <a:lnTo>
                    <a:pt x="59" y="90"/>
                  </a:lnTo>
                  <a:lnTo>
                    <a:pt x="57" y="90"/>
                  </a:lnTo>
                  <a:lnTo>
                    <a:pt x="57" y="90"/>
                  </a:lnTo>
                  <a:lnTo>
                    <a:pt x="55" y="90"/>
                  </a:lnTo>
                  <a:lnTo>
                    <a:pt x="55" y="90"/>
                  </a:lnTo>
                  <a:lnTo>
                    <a:pt x="52" y="90"/>
                  </a:lnTo>
                  <a:lnTo>
                    <a:pt x="52" y="90"/>
                  </a:lnTo>
                  <a:lnTo>
                    <a:pt x="50" y="90"/>
                  </a:lnTo>
                  <a:lnTo>
                    <a:pt x="50" y="90"/>
                  </a:lnTo>
                  <a:lnTo>
                    <a:pt x="50" y="90"/>
                  </a:lnTo>
                  <a:lnTo>
                    <a:pt x="50" y="90"/>
                  </a:lnTo>
                  <a:lnTo>
                    <a:pt x="48" y="90"/>
                  </a:lnTo>
                  <a:lnTo>
                    <a:pt x="48" y="90"/>
                  </a:lnTo>
                  <a:lnTo>
                    <a:pt x="48" y="90"/>
                  </a:lnTo>
                  <a:lnTo>
                    <a:pt x="48" y="90"/>
                  </a:lnTo>
                  <a:lnTo>
                    <a:pt x="48" y="88"/>
                  </a:lnTo>
                  <a:lnTo>
                    <a:pt x="48" y="88"/>
                  </a:lnTo>
                  <a:lnTo>
                    <a:pt x="45" y="88"/>
                  </a:lnTo>
                  <a:lnTo>
                    <a:pt x="45" y="88"/>
                  </a:lnTo>
                  <a:lnTo>
                    <a:pt x="45" y="88"/>
                  </a:lnTo>
                  <a:lnTo>
                    <a:pt x="45" y="88"/>
                  </a:lnTo>
                  <a:lnTo>
                    <a:pt x="45" y="85"/>
                  </a:lnTo>
                  <a:lnTo>
                    <a:pt x="45" y="85"/>
                  </a:lnTo>
                  <a:lnTo>
                    <a:pt x="45" y="85"/>
                  </a:lnTo>
                  <a:lnTo>
                    <a:pt x="45" y="85"/>
                  </a:lnTo>
                  <a:lnTo>
                    <a:pt x="45" y="85"/>
                  </a:lnTo>
                  <a:lnTo>
                    <a:pt x="45" y="83"/>
                  </a:lnTo>
                  <a:lnTo>
                    <a:pt x="45" y="83"/>
                  </a:lnTo>
                  <a:lnTo>
                    <a:pt x="45" y="83"/>
                  </a:lnTo>
                  <a:lnTo>
                    <a:pt x="45" y="83"/>
                  </a:lnTo>
                  <a:lnTo>
                    <a:pt x="45" y="81"/>
                  </a:lnTo>
                  <a:lnTo>
                    <a:pt x="45" y="81"/>
                  </a:lnTo>
                  <a:lnTo>
                    <a:pt x="45" y="81"/>
                  </a:lnTo>
                  <a:lnTo>
                    <a:pt x="45" y="81"/>
                  </a:lnTo>
                  <a:lnTo>
                    <a:pt x="45" y="78"/>
                  </a:lnTo>
                  <a:lnTo>
                    <a:pt x="45" y="78"/>
                  </a:lnTo>
                  <a:lnTo>
                    <a:pt x="45" y="78"/>
                  </a:lnTo>
                  <a:lnTo>
                    <a:pt x="45" y="78"/>
                  </a:lnTo>
                  <a:lnTo>
                    <a:pt x="45" y="76"/>
                  </a:lnTo>
                  <a:lnTo>
                    <a:pt x="48" y="76"/>
                  </a:lnTo>
                  <a:lnTo>
                    <a:pt x="48" y="76"/>
                  </a:lnTo>
                  <a:lnTo>
                    <a:pt x="48" y="76"/>
                  </a:lnTo>
                  <a:lnTo>
                    <a:pt x="48" y="76"/>
                  </a:lnTo>
                  <a:lnTo>
                    <a:pt x="48" y="73"/>
                  </a:lnTo>
                  <a:lnTo>
                    <a:pt x="48" y="73"/>
                  </a:lnTo>
                  <a:lnTo>
                    <a:pt x="50" y="73"/>
                  </a:lnTo>
                  <a:lnTo>
                    <a:pt x="50" y="73"/>
                  </a:lnTo>
                  <a:lnTo>
                    <a:pt x="50" y="71"/>
                  </a:lnTo>
                  <a:lnTo>
                    <a:pt x="52" y="71"/>
                  </a:lnTo>
                  <a:lnTo>
                    <a:pt x="52" y="71"/>
                  </a:lnTo>
                  <a:lnTo>
                    <a:pt x="55" y="71"/>
                  </a:lnTo>
                  <a:lnTo>
                    <a:pt x="57" y="69"/>
                  </a:lnTo>
                  <a:lnTo>
                    <a:pt x="59" y="69"/>
                  </a:lnTo>
                  <a:lnTo>
                    <a:pt x="62" y="69"/>
                  </a:lnTo>
                  <a:lnTo>
                    <a:pt x="64" y="66"/>
                  </a:lnTo>
                  <a:lnTo>
                    <a:pt x="67" y="66"/>
                  </a:lnTo>
                  <a:lnTo>
                    <a:pt x="67" y="66"/>
                  </a:lnTo>
                  <a:lnTo>
                    <a:pt x="69" y="66"/>
                  </a:lnTo>
                  <a:lnTo>
                    <a:pt x="69" y="66"/>
                  </a:lnTo>
                  <a:lnTo>
                    <a:pt x="69" y="66"/>
                  </a:lnTo>
                  <a:lnTo>
                    <a:pt x="71" y="64"/>
                  </a:lnTo>
                  <a:lnTo>
                    <a:pt x="74" y="64"/>
                  </a:lnTo>
                  <a:lnTo>
                    <a:pt x="76" y="64"/>
                  </a:lnTo>
                  <a:lnTo>
                    <a:pt x="78" y="64"/>
                  </a:lnTo>
                  <a:lnTo>
                    <a:pt x="83" y="62"/>
                  </a:lnTo>
                  <a:lnTo>
                    <a:pt x="85" y="62"/>
                  </a:lnTo>
                  <a:lnTo>
                    <a:pt x="88" y="62"/>
                  </a:lnTo>
                  <a:lnTo>
                    <a:pt x="90" y="59"/>
                  </a:lnTo>
                  <a:lnTo>
                    <a:pt x="88"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17" name="Freeform 22"/>
            <p:cNvSpPr>
              <a:spLocks/>
            </p:cNvSpPr>
            <p:nvPr/>
          </p:nvSpPr>
          <p:spPr bwMode="auto">
            <a:xfrm>
              <a:off x="9256588" y="1888505"/>
              <a:ext cx="33338" cy="44450"/>
            </a:xfrm>
            <a:custGeom>
              <a:avLst/>
              <a:gdLst>
                <a:gd name="T0" fmla="*/ 0 w 21"/>
                <a:gd name="T1" fmla="*/ 2 h 28"/>
                <a:gd name="T2" fmla="*/ 9 w 21"/>
                <a:gd name="T3" fmla="*/ 2 h 28"/>
                <a:gd name="T4" fmla="*/ 9 w 21"/>
                <a:gd name="T5" fmla="*/ 28 h 28"/>
                <a:gd name="T6" fmla="*/ 12 w 21"/>
                <a:gd name="T7" fmla="*/ 28 h 28"/>
                <a:gd name="T8" fmla="*/ 12 w 21"/>
                <a:gd name="T9" fmla="*/ 2 h 28"/>
                <a:gd name="T10" fmla="*/ 21 w 21"/>
                <a:gd name="T11" fmla="*/ 2 h 28"/>
                <a:gd name="T12" fmla="*/ 21 w 21"/>
                <a:gd name="T13" fmla="*/ 0 h 28"/>
                <a:gd name="T14" fmla="*/ 0 w 21"/>
                <a:gd name="T15" fmla="*/ 0 h 28"/>
                <a:gd name="T16" fmla="*/ 0 w 21"/>
                <a:gd name="T17" fmla="*/ 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8">
                  <a:moveTo>
                    <a:pt x="0" y="2"/>
                  </a:moveTo>
                  <a:lnTo>
                    <a:pt x="9" y="2"/>
                  </a:lnTo>
                  <a:lnTo>
                    <a:pt x="9" y="28"/>
                  </a:lnTo>
                  <a:lnTo>
                    <a:pt x="12" y="28"/>
                  </a:lnTo>
                  <a:lnTo>
                    <a:pt x="12" y="2"/>
                  </a:lnTo>
                  <a:lnTo>
                    <a:pt x="21" y="2"/>
                  </a:lnTo>
                  <a:lnTo>
                    <a:pt x="21" y="0"/>
                  </a:lnTo>
                  <a:lnTo>
                    <a:pt x="0" y="0"/>
                  </a:lnTo>
                  <a:lnTo>
                    <a:pt x="0" y="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18" name="Freeform 23"/>
            <p:cNvSpPr>
              <a:spLocks noEditPoints="1"/>
            </p:cNvSpPr>
            <p:nvPr/>
          </p:nvSpPr>
          <p:spPr bwMode="auto">
            <a:xfrm>
              <a:off x="9474076" y="1883742"/>
              <a:ext cx="44450" cy="49212"/>
            </a:xfrm>
            <a:custGeom>
              <a:avLst/>
              <a:gdLst>
                <a:gd name="T0" fmla="*/ 28 w 28"/>
                <a:gd name="T1" fmla="*/ 12 h 31"/>
                <a:gd name="T2" fmla="*/ 26 w 28"/>
                <a:gd name="T3" fmla="*/ 7 h 31"/>
                <a:gd name="T4" fmla="*/ 24 w 28"/>
                <a:gd name="T5" fmla="*/ 5 h 31"/>
                <a:gd name="T6" fmla="*/ 21 w 28"/>
                <a:gd name="T7" fmla="*/ 3 h 31"/>
                <a:gd name="T8" fmla="*/ 17 w 28"/>
                <a:gd name="T9" fmla="*/ 3 h 31"/>
                <a:gd name="T10" fmla="*/ 14 w 28"/>
                <a:gd name="T11" fmla="*/ 0 h 31"/>
                <a:gd name="T12" fmla="*/ 9 w 28"/>
                <a:gd name="T13" fmla="*/ 3 h 31"/>
                <a:gd name="T14" fmla="*/ 7 w 28"/>
                <a:gd name="T15" fmla="*/ 3 h 31"/>
                <a:gd name="T16" fmla="*/ 5 w 28"/>
                <a:gd name="T17" fmla="*/ 5 h 31"/>
                <a:gd name="T18" fmla="*/ 5 w 28"/>
                <a:gd name="T19" fmla="*/ 5 h 31"/>
                <a:gd name="T20" fmla="*/ 2 w 28"/>
                <a:gd name="T21" fmla="*/ 7 h 31"/>
                <a:gd name="T22" fmla="*/ 2 w 28"/>
                <a:gd name="T23" fmla="*/ 12 h 31"/>
                <a:gd name="T24" fmla="*/ 0 w 28"/>
                <a:gd name="T25" fmla="*/ 15 h 31"/>
                <a:gd name="T26" fmla="*/ 0 w 28"/>
                <a:gd name="T27" fmla="*/ 17 h 31"/>
                <a:gd name="T28" fmla="*/ 0 w 28"/>
                <a:gd name="T29" fmla="*/ 22 h 31"/>
                <a:gd name="T30" fmla="*/ 2 w 28"/>
                <a:gd name="T31" fmla="*/ 24 h 31"/>
                <a:gd name="T32" fmla="*/ 5 w 28"/>
                <a:gd name="T33" fmla="*/ 26 h 31"/>
                <a:gd name="T34" fmla="*/ 7 w 28"/>
                <a:gd name="T35" fmla="*/ 29 h 31"/>
                <a:gd name="T36" fmla="*/ 12 w 28"/>
                <a:gd name="T37" fmla="*/ 31 h 31"/>
                <a:gd name="T38" fmla="*/ 14 w 28"/>
                <a:gd name="T39" fmla="*/ 31 h 31"/>
                <a:gd name="T40" fmla="*/ 19 w 28"/>
                <a:gd name="T41" fmla="*/ 31 h 31"/>
                <a:gd name="T42" fmla="*/ 21 w 28"/>
                <a:gd name="T43" fmla="*/ 29 h 31"/>
                <a:gd name="T44" fmla="*/ 24 w 28"/>
                <a:gd name="T45" fmla="*/ 26 h 31"/>
                <a:gd name="T46" fmla="*/ 26 w 28"/>
                <a:gd name="T47" fmla="*/ 24 h 31"/>
                <a:gd name="T48" fmla="*/ 28 w 28"/>
                <a:gd name="T49" fmla="*/ 19 h 31"/>
                <a:gd name="T50" fmla="*/ 28 w 28"/>
                <a:gd name="T51" fmla="*/ 15 h 31"/>
                <a:gd name="T52" fmla="*/ 24 w 28"/>
                <a:gd name="T53" fmla="*/ 19 h 31"/>
                <a:gd name="T54" fmla="*/ 24 w 28"/>
                <a:gd name="T55" fmla="*/ 22 h 31"/>
                <a:gd name="T56" fmla="*/ 24 w 28"/>
                <a:gd name="T57" fmla="*/ 22 h 31"/>
                <a:gd name="T58" fmla="*/ 21 w 28"/>
                <a:gd name="T59" fmla="*/ 24 h 31"/>
                <a:gd name="T60" fmla="*/ 19 w 28"/>
                <a:gd name="T61" fmla="*/ 26 h 31"/>
                <a:gd name="T62" fmla="*/ 19 w 28"/>
                <a:gd name="T63" fmla="*/ 26 h 31"/>
                <a:gd name="T64" fmla="*/ 17 w 28"/>
                <a:gd name="T65" fmla="*/ 26 h 31"/>
                <a:gd name="T66" fmla="*/ 14 w 28"/>
                <a:gd name="T67" fmla="*/ 29 h 31"/>
                <a:gd name="T68" fmla="*/ 12 w 28"/>
                <a:gd name="T69" fmla="*/ 29 h 31"/>
                <a:gd name="T70" fmla="*/ 12 w 28"/>
                <a:gd name="T71" fmla="*/ 26 h 31"/>
                <a:gd name="T72" fmla="*/ 9 w 28"/>
                <a:gd name="T73" fmla="*/ 26 h 31"/>
                <a:gd name="T74" fmla="*/ 7 w 28"/>
                <a:gd name="T75" fmla="*/ 26 h 31"/>
                <a:gd name="T76" fmla="*/ 7 w 28"/>
                <a:gd name="T77" fmla="*/ 24 h 31"/>
                <a:gd name="T78" fmla="*/ 5 w 28"/>
                <a:gd name="T79" fmla="*/ 22 h 31"/>
                <a:gd name="T80" fmla="*/ 5 w 28"/>
                <a:gd name="T81" fmla="*/ 19 h 31"/>
                <a:gd name="T82" fmla="*/ 5 w 28"/>
                <a:gd name="T83" fmla="*/ 17 h 31"/>
                <a:gd name="T84" fmla="*/ 5 w 28"/>
                <a:gd name="T85" fmla="*/ 12 h 31"/>
                <a:gd name="T86" fmla="*/ 5 w 28"/>
                <a:gd name="T87" fmla="*/ 10 h 31"/>
                <a:gd name="T88" fmla="*/ 7 w 28"/>
                <a:gd name="T89" fmla="*/ 10 h 31"/>
                <a:gd name="T90" fmla="*/ 7 w 28"/>
                <a:gd name="T91" fmla="*/ 7 h 31"/>
                <a:gd name="T92" fmla="*/ 12 w 28"/>
                <a:gd name="T93" fmla="*/ 5 h 31"/>
                <a:gd name="T94" fmla="*/ 14 w 28"/>
                <a:gd name="T95" fmla="*/ 5 h 31"/>
                <a:gd name="T96" fmla="*/ 17 w 28"/>
                <a:gd name="T97" fmla="*/ 5 h 31"/>
                <a:gd name="T98" fmla="*/ 19 w 28"/>
                <a:gd name="T99" fmla="*/ 7 h 31"/>
                <a:gd name="T100" fmla="*/ 21 w 28"/>
                <a:gd name="T101" fmla="*/ 7 h 31"/>
                <a:gd name="T102" fmla="*/ 24 w 28"/>
                <a:gd name="T103" fmla="*/ 10 h 31"/>
                <a:gd name="T104" fmla="*/ 24 w 28"/>
                <a:gd name="T105" fmla="*/ 15 h 31"/>
                <a:gd name="T106" fmla="*/ 24 w 28"/>
                <a:gd name="T107"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31">
                  <a:moveTo>
                    <a:pt x="28" y="15"/>
                  </a:moveTo>
                  <a:lnTo>
                    <a:pt x="28" y="12"/>
                  </a:lnTo>
                  <a:lnTo>
                    <a:pt x="28" y="12"/>
                  </a:lnTo>
                  <a:lnTo>
                    <a:pt x="28" y="12"/>
                  </a:lnTo>
                  <a:lnTo>
                    <a:pt x="26" y="10"/>
                  </a:lnTo>
                  <a:lnTo>
                    <a:pt x="26" y="10"/>
                  </a:lnTo>
                  <a:lnTo>
                    <a:pt x="26" y="7"/>
                  </a:lnTo>
                  <a:lnTo>
                    <a:pt x="26" y="7"/>
                  </a:lnTo>
                  <a:lnTo>
                    <a:pt x="26" y="7"/>
                  </a:lnTo>
                  <a:lnTo>
                    <a:pt x="24" y="5"/>
                  </a:lnTo>
                  <a:lnTo>
                    <a:pt x="24" y="5"/>
                  </a:lnTo>
                  <a:lnTo>
                    <a:pt x="24" y="5"/>
                  </a:lnTo>
                  <a:lnTo>
                    <a:pt x="24" y="5"/>
                  </a:lnTo>
                  <a:lnTo>
                    <a:pt x="21" y="3"/>
                  </a:lnTo>
                  <a:lnTo>
                    <a:pt x="21" y="3"/>
                  </a:lnTo>
                  <a:lnTo>
                    <a:pt x="21" y="3"/>
                  </a:lnTo>
                  <a:lnTo>
                    <a:pt x="19" y="3"/>
                  </a:lnTo>
                  <a:lnTo>
                    <a:pt x="19" y="3"/>
                  </a:lnTo>
                  <a:lnTo>
                    <a:pt x="19" y="3"/>
                  </a:lnTo>
                  <a:lnTo>
                    <a:pt x="17" y="3"/>
                  </a:lnTo>
                  <a:lnTo>
                    <a:pt x="17" y="3"/>
                  </a:lnTo>
                  <a:lnTo>
                    <a:pt x="14" y="0"/>
                  </a:lnTo>
                  <a:lnTo>
                    <a:pt x="14" y="0"/>
                  </a:lnTo>
                  <a:lnTo>
                    <a:pt x="14" y="0"/>
                  </a:lnTo>
                  <a:lnTo>
                    <a:pt x="12" y="0"/>
                  </a:lnTo>
                  <a:lnTo>
                    <a:pt x="12" y="3"/>
                  </a:lnTo>
                  <a:lnTo>
                    <a:pt x="12" y="3"/>
                  </a:lnTo>
                  <a:lnTo>
                    <a:pt x="9" y="3"/>
                  </a:lnTo>
                  <a:lnTo>
                    <a:pt x="9" y="3"/>
                  </a:lnTo>
                  <a:lnTo>
                    <a:pt x="9" y="3"/>
                  </a:lnTo>
                  <a:lnTo>
                    <a:pt x="9" y="3"/>
                  </a:lnTo>
                  <a:lnTo>
                    <a:pt x="7" y="3"/>
                  </a:lnTo>
                  <a:lnTo>
                    <a:pt x="7" y="3"/>
                  </a:lnTo>
                  <a:lnTo>
                    <a:pt x="7" y="3"/>
                  </a:lnTo>
                  <a:lnTo>
                    <a:pt x="7" y="3"/>
                  </a:lnTo>
                  <a:lnTo>
                    <a:pt x="5" y="5"/>
                  </a:lnTo>
                  <a:lnTo>
                    <a:pt x="5" y="5"/>
                  </a:lnTo>
                  <a:lnTo>
                    <a:pt x="5" y="5"/>
                  </a:lnTo>
                  <a:lnTo>
                    <a:pt x="5" y="5"/>
                  </a:lnTo>
                  <a:lnTo>
                    <a:pt x="5" y="5"/>
                  </a:lnTo>
                  <a:lnTo>
                    <a:pt x="2" y="7"/>
                  </a:lnTo>
                  <a:lnTo>
                    <a:pt x="2" y="7"/>
                  </a:lnTo>
                  <a:lnTo>
                    <a:pt x="2" y="7"/>
                  </a:lnTo>
                  <a:lnTo>
                    <a:pt x="2" y="7"/>
                  </a:lnTo>
                  <a:lnTo>
                    <a:pt x="2" y="10"/>
                  </a:lnTo>
                  <a:lnTo>
                    <a:pt x="2" y="10"/>
                  </a:lnTo>
                  <a:lnTo>
                    <a:pt x="2" y="10"/>
                  </a:lnTo>
                  <a:lnTo>
                    <a:pt x="2"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2" y="22"/>
                  </a:lnTo>
                  <a:lnTo>
                    <a:pt x="2" y="24"/>
                  </a:lnTo>
                  <a:lnTo>
                    <a:pt x="2" y="24"/>
                  </a:lnTo>
                  <a:lnTo>
                    <a:pt x="2" y="24"/>
                  </a:lnTo>
                  <a:lnTo>
                    <a:pt x="2" y="26"/>
                  </a:lnTo>
                  <a:lnTo>
                    <a:pt x="5" y="26"/>
                  </a:lnTo>
                  <a:lnTo>
                    <a:pt x="5" y="26"/>
                  </a:lnTo>
                  <a:lnTo>
                    <a:pt x="5" y="26"/>
                  </a:lnTo>
                  <a:lnTo>
                    <a:pt x="5" y="29"/>
                  </a:lnTo>
                  <a:lnTo>
                    <a:pt x="7" y="29"/>
                  </a:lnTo>
                  <a:lnTo>
                    <a:pt x="7" y="29"/>
                  </a:lnTo>
                  <a:lnTo>
                    <a:pt x="7" y="29"/>
                  </a:lnTo>
                  <a:lnTo>
                    <a:pt x="9" y="29"/>
                  </a:lnTo>
                  <a:lnTo>
                    <a:pt x="9" y="31"/>
                  </a:lnTo>
                  <a:lnTo>
                    <a:pt x="9" y="31"/>
                  </a:lnTo>
                  <a:lnTo>
                    <a:pt x="12" y="31"/>
                  </a:lnTo>
                  <a:lnTo>
                    <a:pt x="12" y="31"/>
                  </a:lnTo>
                  <a:lnTo>
                    <a:pt x="14" y="31"/>
                  </a:lnTo>
                  <a:lnTo>
                    <a:pt x="14" y="31"/>
                  </a:lnTo>
                  <a:lnTo>
                    <a:pt x="14" y="31"/>
                  </a:lnTo>
                  <a:lnTo>
                    <a:pt x="17" y="31"/>
                  </a:lnTo>
                  <a:lnTo>
                    <a:pt x="17" y="31"/>
                  </a:lnTo>
                  <a:lnTo>
                    <a:pt x="19" y="31"/>
                  </a:lnTo>
                  <a:lnTo>
                    <a:pt x="19" y="31"/>
                  </a:lnTo>
                  <a:lnTo>
                    <a:pt x="19" y="29"/>
                  </a:lnTo>
                  <a:lnTo>
                    <a:pt x="21" y="29"/>
                  </a:lnTo>
                  <a:lnTo>
                    <a:pt x="21" y="29"/>
                  </a:lnTo>
                  <a:lnTo>
                    <a:pt x="21" y="29"/>
                  </a:lnTo>
                  <a:lnTo>
                    <a:pt x="24" y="29"/>
                  </a:lnTo>
                  <a:lnTo>
                    <a:pt x="24" y="29"/>
                  </a:lnTo>
                  <a:lnTo>
                    <a:pt x="24" y="26"/>
                  </a:lnTo>
                  <a:lnTo>
                    <a:pt x="24" y="26"/>
                  </a:lnTo>
                  <a:lnTo>
                    <a:pt x="26" y="26"/>
                  </a:lnTo>
                  <a:lnTo>
                    <a:pt x="26" y="24"/>
                  </a:lnTo>
                  <a:lnTo>
                    <a:pt x="26" y="24"/>
                  </a:lnTo>
                  <a:lnTo>
                    <a:pt x="26" y="24"/>
                  </a:lnTo>
                  <a:lnTo>
                    <a:pt x="26" y="22"/>
                  </a:lnTo>
                  <a:lnTo>
                    <a:pt x="26" y="22"/>
                  </a:lnTo>
                  <a:lnTo>
                    <a:pt x="28" y="19"/>
                  </a:lnTo>
                  <a:lnTo>
                    <a:pt x="28" y="19"/>
                  </a:lnTo>
                  <a:lnTo>
                    <a:pt x="28" y="19"/>
                  </a:lnTo>
                  <a:lnTo>
                    <a:pt x="28" y="17"/>
                  </a:lnTo>
                  <a:lnTo>
                    <a:pt x="28" y="17"/>
                  </a:lnTo>
                  <a:lnTo>
                    <a:pt x="28" y="15"/>
                  </a:lnTo>
                  <a:lnTo>
                    <a:pt x="28" y="15"/>
                  </a:lnTo>
                  <a:close/>
                  <a:moveTo>
                    <a:pt x="24" y="17"/>
                  </a:moveTo>
                  <a:lnTo>
                    <a:pt x="24" y="17"/>
                  </a:lnTo>
                  <a:lnTo>
                    <a:pt x="24" y="19"/>
                  </a:lnTo>
                  <a:lnTo>
                    <a:pt x="24" y="19"/>
                  </a:lnTo>
                  <a:lnTo>
                    <a:pt x="24" y="19"/>
                  </a:lnTo>
                  <a:lnTo>
                    <a:pt x="24" y="19"/>
                  </a:lnTo>
                  <a:lnTo>
                    <a:pt x="24" y="22"/>
                  </a:lnTo>
                  <a:lnTo>
                    <a:pt x="24" y="22"/>
                  </a:lnTo>
                  <a:lnTo>
                    <a:pt x="24" y="22"/>
                  </a:lnTo>
                  <a:lnTo>
                    <a:pt x="24" y="22"/>
                  </a:lnTo>
                  <a:lnTo>
                    <a:pt x="24" y="22"/>
                  </a:lnTo>
                  <a:lnTo>
                    <a:pt x="21" y="24"/>
                  </a:lnTo>
                  <a:lnTo>
                    <a:pt x="21" y="24"/>
                  </a:lnTo>
                  <a:lnTo>
                    <a:pt x="21" y="24"/>
                  </a:lnTo>
                  <a:lnTo>
                    <a:pt x="21" y="24"/>
                  </a:lnTo>
                  <a:lnTo>
                    <a:pt x="21" y="24"/>
                  </a:lnTo>
                  <a:lnTo>
                    <a:pt x="21" y="26"/>
                  </a:lnTo>
                  <a:lnTo>
                    <a:pt x="21" y="26"/>
                  </a:lnTo>
                  <a:lnTo>
                    <a:pt x="19" y="26"/>
                  </a:lnTo>
                  <a:lnTo>
                    <a:pt x="19" y="26"/>
                  </a:lnTo>
                  <a:lnTo>
                    <a:pt x="19" y="26"/>
                  </a:lnTo>
                  <a:lnTo>
                    <a:pt x="19" y="26"/>
                  </a:lnTo>
                  <a:lnTo>
                    <a:pt x="19" y="26"/>
                  </a:lnTo>
                  <a:lnTo>
                    <a:pt x="19" y="26"/>
                  </a:lnTo>
                  <a:lnTo>
                    <a:pt x="17" y="26"/>
                  </a:lnTo>
                  <a:lnTo>
                    <a:pt x="17" y="26"/>
                  </a:lnTo>
                  <a:lnTo>
                    <a:pt x="17" y="26"/>
                  </a:lnTo>
                  <a:lnTo>
                    <a:pt x="17" y="29"/>
                  </a:lnTo>
                  <a:lnTo>
                    <a:pt x="17" y="29"/>
                  </a:lnTo>
                  <a:lnTo>
                    <a:pt x="14" y="29"/>
                  </a:lnTo>
                  <a:lnTo>
                    <a:pt x="14" y="29"/>
                  </a:lnTo>
                  <a:lnTo>
                    <a:pt x="14" y="29"/>
                  </a:lnTo>
                  <a:lnTo>
                    <a:pt x="14" y="29"/>
                  </a:lnTo>
                  <a:lnTo>
                    <a:pt x="14" y="29"/>
                  </a:lnTo>
                  <a:lnTo>
                    <a:pt x="12" y="29"/>
                  </a:lnTo>
                  <a:lnTo>
                    <a:pt x="12" y="29"/>
                  </a:lnTo>
                  <a:lnTo>
                    <a:pt x="12" y="26"/>
                  </a:lnTo>
                  <a:lnTo>
                    <a:pt x="12" y="26"/>
                  </a:lnTo>
                  <a:lnTo>
                    <a:pt x="12" y="26"/>
                  </a:lnTo>
                  <a:lnTo>
                    <a:pt x="9" y="26"/>
                  </a:lnTo>
                  <a:lnTo>
                    <a:pt x="9" y="26"/>
                  </a:lnTo>
                  <a:lnTo>
                    <a:pt x="9" y="26"/>
                  </a:lnTo>
                  <a:lnTo>
                    <a:pt x="9" y="26"/>
                  </a:lnTo>
                  <a:lnTo>
                    <a:pt x="9" y="26"/>
                  </a:lnTo>
                  <a:lnTo>
                    <a:pt x="7" y="26"/>
                  </a:lnTo>
                  <a:lnTo>
                    <a:pt x="7" y="26"/>
                  </a:lnTo>
                  <a:lnTo>
                    <a:pt x="7" y="26"/>
                  </a:lnTo>
                  <a:lnTo>
                    <a:pt x="7" y="24"/>
                  </a:lnTo>
                  <a:lnTo>
                    <a:pt x="7" y="24"/>
                  </a:lnTo>
                  <a:lnTo>
                    <a:pt x="7" y="24"/>
                  </a:lnTo>
                  <a:lnTo>
                    <a:pt x="7" y="24"/>
                  </a:lnTo>
                  <a:lnTo>
                    <a:pt x="7" y="24"/>
                  </a:lnTo>
                  <a:lnTo>
                    <a:pt x="5" y="22"/>
                  </a:lnTo>
                  <a:lnTo>
                    <a:pt x="5" y="22"/>
                  </a:lnTo>
                  <a:lnTo>
                    <a:pt x="5" y="22"/>
                  </a:lnTo>
                  <a:lnTo>
                    <a:pt x="5" y="22"/>
                  </a:lnTo>
                  <a:lnTo>
                    <a:pt x="5" y="22"/>
                  </a:lnTo>
                  <a:lnTo>
                    <a:pt x="5" y="19"/>
                  </a:lnTo>
                  <a:lnTo>
                    <a:pt x="5" y="19"/>
                  </a:lnTo>
                  <a:lnTo>
                    <a:pt x="5" y="19"/>
                  </a:lnTo>
                  <a:lnTo>
                    <a:pt x="5" y="17"/>
                  </a:lnTo>
                  <a:lnTo>
                    <a:pt x="5" y="17"/>
                  </a:lnTo>
                  <a:lnTo>
                    <a:pt x="5" y="17"/>
                  </a:lnTo>
                  <a:lnTo>
                    <a:pt x="5" y="15"/>
                  </a:lnTo>
                  <a:lnTo>
                    <a:pt x="5" y="15"/>
                  </a:lnTo>
                  <a:lnTo>
                    <a:pt x="5" y="15"/>
                  </a:lnTo>
                  <a:lnTo>
                    <a:pt x="5" y="12"/>
                  </a:lnTo>
                  <a:lnTo>
                    <a:pt x="5" y="12"/>
                  </a:lnTo>
                  <a:lnTo>
                    <a:pt x="5" y="12"/>
                  </a:lnTo>
                  <a:lnTo>
                    <a:pt x="5" y="12"/>
                  </a:lnTo>
                  <a:lnTo>
                    <a:pt x="5" y="10"/>
                  </a:lnTo>
                  <a:lnTo>
                    <a:pt x="5" y="10"/>
                  </a:lnTo>
                  <a:lnTo>
                    <a:pt x="5" y="10"/>
                  </a:lnTo>
                  <a:lnTo>
                    <a:pt x="7" y="10"/>
                  </a:lnTo>
                  <a:lnTo>
                    <a:pt x="7" y="10"/>
                  </a:lnTo>
                  <a:lnTo>
                    <a:pt x="7" y="7"/>
                  </a:lnTo>
                  <a:lnTo>
                    <a:pt x="7" y="7"/>
                  </a:lnTo>
                  <a:lnTo>
                    <a:pt x="7" y="7"/>
                  </a:lnTo>
                  <a:lnTo>
                    <a:pt x="7" y="7"/>
                  </a:lnTo>
                  <a:lnTo>
                    <a:pt x="9" y="7"/>
                  </a:lnTo>
                  <a:lnTo>
                    <a:pt x="9" y="5"/>
                  </a:lnTo>
                  <a:lnTo>
                    <a:pt x="9" y="5"/>
                  </a:lnTo>
                  <a:lnTo>
                    <a:pt x="12" y="5"/>
                  </a:lnTo>
                  <a:lnTo>
                    <a:pt x="12" y="5"/>
                  </a:lnTo>
                  <a:lnTo>
                    <a:pt x="14" y="5"/>
                  </a:lnTo>
                  <a:lnTo>
                    <a:pt x="14" y="5"/>
                  </a:lnTo>
                  <a:lnTo>
                    <a:pt x="14" y="5"/>
                  </a:lnTo>
                  <a:lnTo>
                    <a:pt x="17" y="5"/>
                  </a:lnTo>
                  <a:lnTo>
                    <a:pt x="17" y="5"/>
                  </a:lnTo>
                  <a:lnTo>
                    <a:pt x="17" y="5"/>
                  </a:lnTo>
                  <a:lnTo>
                    <a:pt x="17" y="5"/>
                  </a:lnTo>
                  <a:lnTo>
                    <a:pt x="19" y="5"/>
                  </a:lnTo>
                  <a:lnTo>
                    <a:pt x="19" y="5"/>
                  </a:lnTo>
                  <a:lnTo>
                    <a:pt x="19" y="5"/>
                  </a:lnTo>
                  <a:lnTo>
                    <a:pt x="19" y="7"/>
                  </a:lnTo>
                  <a:lnTo>
                    <a:pt x="21" y="7"/>
                  </a:lnTo>
                  <a:lnTo>
                    <a:pt x="21" y="7"/>
                  </a:lnTo>
                  <a:lnTo>
                    <a:pt x="21" y="7"/>
                  </a:lnTo>
                  <a:lnTo>
                    <a:pt x="21" y="7"/>
                  </a:lnTo>
                  <a:lnTo>
                    <a:pt x="21" y="10"/>
                  </a:lnTo>
                  <a:lnTo>
                    <a:pt x="24" y="10"/>
                  </a:lnTo>
                  <a:lnTo>
                    <a:pt x="24" y="10"/>
                  </a:lnTo>
                  <a:lnTo>
                    <a:pt x="24" y="10"/>
                  </a:lnTo>
                  <a:lnTo>
                    <a:pt x="24" y="12"/>
                  </a:lnTo>
                  <a:lnTo>
                    <a:pt x="24"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19" name="Freeform 24"/>
            <p:cNvSpPr>
              <a:spLocks/>
            </p:cNvSpPr>
            <p:nvPr/>
          </p:nvSpPr>
          <p:spPr bwMode="auto">
            <a:xfrm>
              <a:off x="9653463" y="1888505"/>
              <a:ext cx="41275" cy="44450"/>
            </a:xfrm>
            <a:custGeom>
              <a:avLst/>
              <a:gdLst>
                <a:gd name="T0" fmla="*/ 17 w 26"/>
                <a:gd name="T1" fmla="*/ 7 h 28"/>
                <a:gd name="T2" fmla="*/ 17 w 26"/>
                <a:gd name="T3" fmla="*/ 9 h 28"/>
                <a:gd name="T4" fmla="*/ 17 w 26"/>
                <a:gd name="T5" fmla="*/ 9 h 28"/>
                <a:gd name="T6" fmla="*/ 14 w 26"/>
                <a:gd name="T7" fmla="*/ 12 h 28"/>
                <a:gd name="T8" fmla="*/ 14 w 26"/>
                <a:gd name="T9" fmla="*/ 12 h 28"/>
                <a:gd name="T10" fmla="*/ 14 w 26"/>
                <a:gd name="T11" fmla="*/ 12 h 28"/>
                <a:gd name="T12" fmla="*/ 12 w 26"/>
                <a:gd name="T13" fmla="*/ 9 h 28"/>
                <a:gd name="T14" fmla="*/ 12 w 26"/>
                <a:gd name="T15" fmla="*/ 9 h 28"/>
                <a:gd name="T16" fmla="*/ 12 w 26"/>
                <a:gd name="T17" fmla="*/ 7 h 28"/>
                <a:gd name="T18" fmla="*/ 5 w 26"/>
                <a:gd name="T19" fmla="*/ 0 h 28"/>
                <a:gd name="T20" fmla="*/ 0 w 26"/>
                <a:gd name="T21" fmla="*/ 0 h 28"/>
                <a:gd name="T22" fmla="*/ 12 w 26"/>
                <a:gd name="T23" fmla="*/ 16 h 28"/>
                <a:gd name="T24" fmla="*/ 12 w 26"/>
                <a:gd name="T25" fmla="*/ 28 h 28"/>
                <a:gd name="T26" fmla="*/ 17 w 26"/>
                <a:gd name="T27" fmla="*/ 28 h 28"/>
                <a:gd name="T28" fmla="*/ 17 w 26"/>
                <a:gd name="T29" fmla="*/ 16 h 28"/>
                <a:gd name="T30" fmla="*/ 26 w 26"/>
                <a:gd name="T31" fmla="*/ 0 h 28"/>
                <a:gd name="T32" fmla="*/ 24 w 26"/>
                <a:gd name="T33" fmla="*/ 0 h 28"/>
                <a:gd name="T34" fmla="*/ 17 w 26"/>
                <a:gd name="T35"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28">
                  <a:moveTo>
                    <a:pt x="17" y="7"/>
                  </a:moveTo>
                  <a:lnTo>
                    <a:pt x="17" y="9"/>
                  </a:lnTo>
                  <a:lnTo>
                    <a:pt x="17" y="9"/>
                  </a:lnTo>
                  <a:lnTo>
                    <a:pt x="14" y="12"/>
                  </a:lnTo>
                  <a:lnTo>
                    <a:pt x="14" y="12"/>
                  </a:lnTo>
                  <a:lnTo>
                    <a:pt x="14" y="12"/>
                  </a:lnTo>
                  <a:lnTo>
                    <a:pt x="12" y="9"/>
                  </a:lnTo>
                  <a:lnTo>
                    <a:pt x="12" y="9"/>
                  </a:lnTo>
                  <a:lnTo>
                    <a:pt x="12" y="7"/>
                  </a:lnTo>
                  <a:lnTo>
                    <a:pt x="5" y="0"/>
                  </a:lnTo>
                  <a:lnTo>
                    <a:pt x="0" y="0"/>
                  </a:lnTo>
                  <a:lnTo>
                    <a:pt x="12" y="16"/>
                  </a:lnTo>
                  <a:lnTo>
                    <a:pt x="12" y="28"/>
                  </a:lnTo>
                  <a:lnTo>
                    <a:pt x="17" y="28"/>
                  </a:lnTo>
                  <a:lnTo>
                    <a:pt x="17" y="16"/>
                  </a:lnTo>
                  <a:lnTo>
                    <a:pt x="26" y="0"/>
                  </a:lnTo>
                  <a:lnTo>
                    <a:pt x="24" y="0"/>
                  </a:lnTo>
                  <a:lnTo>
                    <a:pt x="1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20" name="Freeform 25"/>
            <p:cNvSpPr>
              <a:spLocks noEditPoints="1"/>
            </p:cNvSpPr>
            <p:nvPr/>
          </p:nvSpPr>
          <p:spPr bwMode="auto">
            <a:xfrm>
              <a:off x="9829676" y="1674192"/>
              <a:ext cx="217488" cy="180975"/>
            </a:xfrm>
            <a:custGeom>
              <a:avLst/>
              <a:gdLst>
                <a:gd name="T0" fmla="*/ 137 w 137"/>
                <a:gd name="T1" fmla="*/ 22 h 114"/>
                <a:gd name="T2" fmla="*/ 130 w 137"/>
                <a:gd name="T3" fmla="*/ 12 h 114"/>
                <a:gd name="T4" fmla="*/ 123 w 137"/>
                <a:gd name="T5" fmla="*/ 5 h 114"/>
                <a:gd name="T6" fmla="*/ 114 w 137"/>
                <a:gd name="T7" fmla="*/ 3 h 114"/>
                <a:gd name="T8" fmla="*/ 85 w 137"/>
                <a:gd name="T9" fmla="*/ 0 h 114"/>
                <a:gd name="T10" fmla="*/ 64 w 137"/>
                <a:gd name="T11" fmla="*/ 3 h 114"/>
                <a:gd name="T12" fmla="*/ 57 w 137"/>
                <a:gd name="T13" fmla="*/ 5 h 114"/>
                <a:gd name="T14" fmla="*/ 48 w 137"/>
                <a:gd name="T15" fmla="*/ 7 h 114"/>
                <a:gd name="T16" fmla="*/ 33 w 137"/>
                <a:gd name="T17" fmla="*/ 17 h 114"/>
                <a:gd name="T18" fmla="*/ 24 w 137"/>
                <a:gd name="T19" fmla="*/ 29 h 114"/>
                <a:gd name="T20" fmla="*/ 59 w 137"/>
                <a:gd name="T21" fmla="*/ 38 h 114"/>
                <a:gd name="T22" fmla="*/ 66 w 137"/>
                <a:gd name="T23" fmla="*/ 31 h 114"/>
                <a:gd name="T24" fmla="*/ 71 w 137"/>
                <a:gd name="T25" fmla="*/ 29 h 114"/>
                <a:gd name="T26" fmla="*/ 81 w 137"/>
                <a:gd name="T27" fmla="*/ 26 h 114"/>
                <a:gd name="T28" fmla="*/ 90 w 137"/>
                <a:gd name="T29" fmla="*/ 29 h 114"/>
                <a:gd name="T30" fmla="*/ 95 w 137"/>
                <a:gd name="T31" fmla="*/ 31 h 114"/>
                <a:gd name="T32" fmla="*/ 95 w 137"/>
                <a:gd name="T33" fmla="*/ 38 h 114"/>
                <a:gd name="T34" fmla="*/ 88 w 137"/>
                <a:gd name="T35" fmla="*/ 43 h 114"/>
                <a:gd name="T36" fmla="*/ 73 w 137"/>
                <a:gd name="T37" fmla="*/ 45 h 114"/>
                <a:gd name="T38" fmla="*/ 59 w 137"/>
                <a:gd name="T39" fmla="*/ 48 h 114"/>
                <a:gd name="T40" fmla="*/ 38 w 137"/>
                <a:gd name="T41" fmla="*/ 52 h 114"/>
                <a:gd name="T42" fmla="*/ 22 w 137"/>
                <a:gd name="T43" fmla="*/ 59 h 114"/>
                <a:gd name="T44" fmla="*/ 10 w 137"/>
                <a:gd name="T45" fmla="*/ 66 h 114"/>
                <a:gd name="T46" fmla="*/ 3 w 137"/>
                <a:gd name="T47" fmla="*/ 76 h 114"/>
                <a:gd name="T48" fmla="*/ 0 w 137"/>
                <a:gd name="T49" fmla="*/ 85 h 114"/>
                <a:gd name="T50" fmla="*/ 0 w 137"/>
                <a:gd name="T51" fmla="*/ 92 h 114"/>
                <a:gd name="T52" fmla="*/ 0 w 137"/>
                <a:gd name="T53" fmla="*/ 99 h 114"/>
                <a:gd name="T54" fmla="*/ 5 w 137"/>
                <a:gd name="T55" fmla="*/ 106 h 114"/>
                <a:gd name="T56" fmla="*/ 10 w 137"/>
                <a:gd name="T57" fmla="*/ 111 h 114"/>
                <a:gd name="T58" fmla="*/ 17 w 137"/>
                <a:gd name="T59" fmla="*/ 114 h 114"/>
                <a:gd name="T60" fmla="*/ 24 w 137"/>
                <a:gd name="T61" fmla="*/ 114 h 114"/>
                <a:gd name="T62" fmla="*/ 38 w 137"/>
                <a:gd name="T63" fmla="*/ 114 h 114"/>
                <a:gd name="T64" fmla="*/ 52 w 137"/>
                <a:gd name="T65" fmla="*/ 111 h 114"/>
                <a:gd name="T66" fmla="*/ 62 w 137"/>
                <a:gd name="T67" fmla="*/ 109 h 114"/>
                <a:gd name="T68" fmla="*/ 71 w 137"/>
                <a:gd name="T69" fmla="*/ 102 h 114"/>
                <a:gd name="T70" fmla="*/ 76 w 137"/>
                <a:gd name="T71" fmla="*/ 102 h 114"/>
                <a:gd name="T72" fmla="*/ 76 w 137"/>
                <a:gd name="T73" fmla="*/ 106 h 114"/>
                <a:gd name="T74" fmla="*/ 107 w 137"/>
                <a:gd name="T75" fmla="*/ 111 h 114"/>
                <a:gd name="T76" fmla="*/ 116 w 137"/>
                <a:gd name="T77" fmla="*/ 106 h 114"/>
                <a:gd name="T78" fmla="*/ 116 w 137"/>
                <a:gd name="T79" fmla="*/ 102 h 114"/>
                <a:gd name="T80" fmla="*/ 130 w 137"/>
                <a:gd name="T81" fmla="*/ 64 h 114"/>
                <a:gd name="T82" fmla="*/ 137 w 137"/>
                <a:gd name="T83" fmla="*/ 40 h 114"/>
                <a:gd name="T84" fmla="*/ 137 w 137"/>
                <a:gd name="T85" fmla="*/ 31 h 114"/>
                <a:gd name="T86" fmla="*/ 81 w 137"/>
                <a:gd name="T87" fmla="*/ 76 h 114"/>
                <a:gd name="T88" fmla="*/ 78 w 137"/>
                <a:gd name="T89" fmla="*/ 81 h 114"/>
                <a:gd name="T90" fmla="*/ 73 w 137"/>
                <a:gd name="T91" fmla="*/ 85 h 114"/>
                <a:gd name="T92" fmla="*/ 66 w 137"/>
                <a:gd name="T93" fmla="*/ 88 h 114"/>
                <a:gd name="T94" fmla="*/ 57 w 137"/>
                <a:gd name="T95" fmla="*/ 90 h 114"/>
                <a:gd name="T96" fmla="*/ 48 w 137"/>
                <a:gd name="T97" fmla="*/ 90 h 114"/>
                <a:gd name="T98" fmla="*/ 45 w 137"/>
                <a:gd name="T99" fmla="*/ 88 h 114"/>
                <a:gd name="T100" fmla="*/ 43 w 137"/>
                <a:gd name="T101" fmla="*/ 85 h 114"/>
                <a:gd name="T102" fmla="*/ 43 w 137"/>
                <a:gd name="T103" fmla="*/ 81 h 114"/>
                <a:gd name="T104" fmla="*/ 45 w 137"/>
                <a:gd name="T105" fmla="*/ 76 h 114"/>
                <a:gd name="T106" fmla="*/ 55 w 137"/>
                <a:gd name="T107" fmla="*/ 69 h 114"/>
                <a:gd name="T108" fmla="*/ 66 w 137"/>
                <a:gd name="T109" fmla="*/ 66 h 114"/>
                <a:gd name="T110" fmla="*/ 88 w 137"/>
                <a:gd name="T111" fmla="*/ 59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7" h="114">
                  <a:moveTo>
                    <a:pt x="137" y="31"/>
                  </a:moveTo>
                  <a:lnTo>
                    <a:pt x="137" y="29"/>
                  </a:lnTo>
                  <a:lnTo>
                    <a:pt x="137" y="26"/>
                  </a:lnTo>
                  <a:lnTo>
                    <a:pt x="137" y="26"/>
                  </a:lnTo>
                  <a:lnTo>
                    <a:pt x="137" y="24"/>
                  </a:lnTo>
                  <a:lnTo>
                    <a:pt x="137" y="24"/>
                  </a:lnTo>
                  <a:lnTo>
                    <a:pt x="137" y="22"/>
                  </a:lnTo>
                  <a:lnTo>
                    <a:pt x="137" y="22"/>
                  </a:lnTo>
                  <a:lnTo>
                    <a:pt x="135" y="19"/>
                  </a:lnTo>
                  <a:lnTo>
                    <a:pt x="135" y="19"/>
                  </a:lnTo>
                  <a:lnTo>
                    <a:pt x="135" y="17"/>
                  </a:lnTo>
                  <a:lnTo>
                    <a:pt x="135" y="17"/>
                  </a:lnTo>
                  <a:lnTo>
                    <a:pt x="133" y="15"/>
                  </a:lnTo>
                  <a:lnTo>
                    <a:pt x="133" y="15"/>
                  </a:lnTo>
                  <a:lnTo>
                    <a:pt x="133" y="12"/>
                  </a:lnTo>
                  <a:lnTo>
                    <a:pt x="130" y="12"/>
                  </a:lnTo>
                  <a:lnTo>
                    <a:pt x="130" y="12"/>
                  </a:lnTo>
                  <a:lnTo>
                    <a:pt x="130" y="10"/>
                  </a:lnTo>
                  <a:lnTo>
                    <a:pt x="128" y="10"/>
                  </a:lnTo>
                  <a:lnTo>
                    <a:pt x="128" y="10"/>
                  </a:lnTo>
                  <a:lnTo>
                    <a:pt x="125" y="7"/>
                  </a:lnTo>
                  <a:lnTo>
                    <a:pt x="125" y="7"/>
                  </a:lnTo>
                  <a:lnTo>
                    <a:pt x="123" y="7"/>
                  </a:lnTo>
                  <a:lnTo>
                    <a:pt x="123" y="5"/>
                  </a:lnTo>
                  <a:lnTo>
                    <a:pt x="123" y="5"/>
                  </a:lnTo>
                  <a:lnTo>
                    <a:pt x="121" y="5"/>
                  </a:lnTo>
                  <a:lnTo>
                    <a:pt x="121" y="5"/>
                  </a:lnTo>
                  <a:lnTo>
                    <a:pt x="118" y="3"/>
                  </a:lnTo>
                  <a:lnTo>
                    <a:pt x="116" y="3"/>
                  </a:lnTo>
                  <a:lnTo>
                    <a:pt x="116" y="3"/>
                  </a:lnTo>
                  <a:lnTo>
                    <a:pt x="114" y="3"/>
                  </a:lnTo>
                  <a:lnTo>
                    <a:pt x="114" y="3"/>
                  </a:lnTo>
                  <a:lnTo>
                    <a:pt x="111" y="3"/>
                  </a:lnTo>
                  <a:lnTo>
                    <a:pt x="107" y="3"/>
                  </a:lnTo>
                  <a:lnTo>
                    <a:pt x="104" y="3"/>
                  </a:lnTo>
                  <a:lnTo>
                    <a:pt x="102" y="0"/>
                  </a:lnTo>
                  <a:lnTo>
                    <a:pt x="97" y="0"/>
                  </a:lnTo>
                  <a:lnTo>
                    <a:pt x="95" y="0"/>
                  </a:lnTo>
                  <a:lnTo>
                    <a:pt x="90" y="0"/>
                  </a:lnTo>
                  <a:lnTo>
                    <a:pt x="85" y="0"/>
                  </a:lnTo>
                  <a:lnTo>
                    <a:pt x="83" y="0"/>
                  </a:lnTo>
                  <a:lnTo>
                    <a:pt x="81" y="0"/>
                  </a:lnTo>
                  <a:lnTo>
                    <a:pt x="78" y="0"/>
                  </a:lnTo>
                  <a:lnTo>
                    <a:pt x="76" y="0"/>
                  </a:lnTo>
                  <a:lnTo>
                    <a:pt x="73" y="3"/>
                  </a:lnTo>
                  <a:lnTo>
                    <a:pt x="71" y="3"/>
                  </a:lnTo>
                  <a:lnTo>
                    <a:pt x="69" y="3"/>
                  </a:lnTo>
                  <a:lnTo>
                    <a:pt x="64" y="3"/>
                  </a:lnTo>
                  <a:lnTo>
                    <a:pt x="64" y="3"/>
                  </a:lnTo>
                  <a:lnTo>
                    <a:pt x="64" y="3"/>
                  </a:lnTo>
                  <a:lnTo>
                    <a:pt x="62" y="3"/>
                  </a:lnTo>
                  <a:lnTo>
                    <a:pt x="62" y="3"/>
                  </a:lnTo>
                  <a:lnTo>
                    <a:pt x="59" y="3"/>
                  </a:lnTo>
                  <a:lnTo>
                    <a:pt x="59" y="3"/>
                  </a:lnTo>
                  <a:lnTo>
                    <a:pt x="57" y="3"/>
                  </a:lnTo>
                  <a:lnTo>
                    <a:pt x="57" y="5"/>
                  </a:lnTo>
                  <a:lnTo>
                    <a:pt x="55" y="5"/>
                  </a:lnTo>
                  <a:lnTo>
                    <a:pt x="55" y="5"/>
                  </a:lnTo>
                  <a:lnTo>
                    <a:pt x="52" y="5"/>
                  </a:lnTo>
                  <a:lnTo>
                    <a:pt x="52" y="5"/>
                  </a:lnTo>
                  <a:lnTo>
                    <a:pt x="50" y="5"/>
                  </a:lnTo>
                  <a:lnTo>
                    <a:pt x="50" y="7"/>
                  </a:lnTo>
                  <a:lnTo>
                    <a:pt x="50" y="7"/>
                  </a:lnTo>
                  <a:lnTo>
                    <a:pt x="48" y="7"/>
                  </a:lnTo>
                  <a:lnTo>
                    <a:pt x="48" y="7"/>
                  </a:lnTo>
                  <a:lnTo>
                    <a:pt x="45" y="7"/>
                  </a:lnTo>
                  <a:lnTo>
                    <a:pt x="43" y="10"/>
                  </a:lnTo>
                  <a:lnTo>
                    <a:pt x="43" y="10"/>
                  </a:lnTo>
                  <a:lnTo>
                    <a:pt x="40" y="12"/>
                  </a:lnTo>
                  <a:lnTo>
                    <a:pt x="38" y="12"/>
                  </a:lnTo>
                  <a:lnTo>
                    <a:pt x="36" y="15"/>
                  </a:lnTo>
                  <a:lnTo>
                    <a:pt x="33" y="17"/>
                  </a:lnTo>
                  <a:lnTo>
                    <a:pt x="33" y="17"/>
                  </a:lnTo>
                  <a:lnTo>
                    <a:pt x="31" y="19"/>
                  </a:lnTo>
                  <a:lnTo>
                    <a:pt x="29" y="19"/>
                  </a:lnTo>
                  <a:lnTo>
                    <a:pt x="29" y="22"/>
                  </a:lnTo>
                  <a:lnTo>
                    <a:pt x="26" y="24"/>
                  </a:lnTo>
                  <a:lnTo>
                    <a:pt x="24" y="26"/>
                  </a:lnTo>
                  <a:lnTo>
                    <a:pt x="24" y="26"/>
                  </a:lnTo>
                  <a:lnTo>
                    <a:pt x="24" y="29"/>
                  </a:lnTo>
                  <a:lnTo>
                    <a:pt x="22" y="29"/>
                  </a:lnTo>
                  <a:lnTo>
                    <a:pt x="22" y="29"/>
                  </a:lnTo>
                  <a:lnTo>
                    <a:pt x="22" y="31"/>
                  </a:lnTo>
                  <a:lnTo>
                    <a:pt x="19" y="31"/>
                  </a:lnTo>
                  <a:lnTo>
                    <a:pt x="19" y="33"/>
                  </a:lnTo>
                  <a:lnTo>
                    <a:pt x="19" y="33"/>
                  </a:lnTo>
                  <a:lnTo>
                    <a:pt x="57" y="38"/>
                  </a:lnTo>
                  <a:lnTo>
                    <a:pt x="59" y="38"/>
                  </a:lnTo>
                  <a:lnTo>
                    <a:pt x="59" y="36"/>
                  </a:lnTo>
                  <a:lnTo>
                    <a:pt x="62" y="36"/>
                  </a:lnTo>
                  <a:lnTo>
                    <a:pt x="62" y="33"/>
                  </a:lnTo>
                  <a:lnTo>
                    <a:pt x="62" y="33"/>
                  </a:lnTo>
                  <a:lnTo>
                    <a:pt x="64" y="33"/>
                  </a:lnTo>
                  <a:lnTo>
                    <a:pt x="64" y="31"/>
                  </a:lnTo>
                  <a:lnTo>
                    <a:pt x="64" y="31"/>
                  </a:lnTo>
                  <a:lnTo>
                    <a:pt x="66" y="31"/>
                  </a:lnTo>
                  <a:lnTo>
                    <a:pt x="66" y="31"/>
                  </a:lnTo>
                  <a:lnTo>
                    <a:pt x="66" y="31"/>
                  </a:lnTo>
                  <a:lnTo>
                    <a:pt x="66" y="29"/>
                  </a:lnTo>
                  <a:lnTo>
                    <a:pt x="69" y="29"/>
                  </a:lnTo>
                  <a:lnTo>
                    <a:pt x="69" y="29"/>
                  </a:lnTo>
                  <a:lnTo>
                    <a:pt x="71" y="29"/>
                  </a:lnTo>
                  <a:lnTo>
                    <a:pt x="71" y="29"/>
                  </a:lnTo>
                  <a:lnTo>
                    <a:pt x="71" y="29"/>
                  </a:lnTo>
                  <a:lnTo>
                    <a:pt x="73" y="26"/>
                  </a:lnTo>
                  <a:lnTo>
                    <a:pt x="73" y="26"/>
                  </a:lnTo>
                  <a:lnTo>
                    <a:pt x="76" y="26"/>
                  </a:lnTo>
                  <a:lnTo>
                    <a:pt x="76" y="26"/>
                  </a:lnTo>
                  <a:lnTo>
                    <a:pt x="78" y="26"/>
                  </a:lnTo>
                  <a:lnTo>
                    <a:pt x="78" y="26"/>
                  </a:lnTo>
                  <a:lnTo>
                    <a:pt x="81" y="26"/>
                  </a:lnTo>
                  <a:lnTo>
                    <a:pt x="81" y="26"/>
                  </a:lnTo>
                  <a:lnTo>
                    <a:pt x="83" y="26"/>
                  </a:lnTo>
                  <a:lnTo>
                    <a:pt x="83" y="26"/>
                  </a:lnTo>
                  <a:lnTo>
                    <a:pt x="85" y="26"/>
                  </a:lnTo>
                  <a:lnTo>
                    <a:pt x="85" y="26"/>
                  </a:lnTo>
                  <a:lnTo>
                    <a:pt x="88" y="26"/>
                  </a:lnTo>
                  <a:lnTo>
                    <a:pt x="88" y="26"/>
                  </a:lnTo>
                  <a:lnTo>
                    <a:pt x="90" y="29"/>
                  </a:lnTo>
                  <a:lnTo>
                    <a:pt x="90" y="29"/>
                  </a:lnTo>
                  <a:lnTo>
                    <a:pt x="92" y="29"/>
                  </a:lnTo>
                  <a:lnTo>
                    <a:pt x="92" y="29"/>
                  </a:lnTo>
                  <a:lnTo>
                    <a:pt x="95" y="29"/>
                  </a:lnTo>
                  <a:lnTo>
                    <a:pt x="95" y="29"/>
                  </a:lnTo>
                  <a:lnTo>
                    <a:pt x="95" y="31"/>
                  </a:lnTo>
                  <a:lnTo>
                    <a:pt x="95" y="31"/>
                  </a:lnTo>
                  <a:lnTo>
                    <a:pt x="95" y="31"/>
                  </a:lnTo>
                  <a:lnTo>
                    <a:pt x="95" y="31"/>
                  </a:lnTo>
                  <a:lnTo>
                    <a:pt x="95" y="33"/>
                  </a:lnTo>
                  <a:lnTo>
                    <a:pt x="95" y="33"/>
                  </a:lnTo>
                  <a:lnTo>
                    <a:pt x="95" y="33"/>
                  </a:lnTo>
                  <a:lnTo>
                    <a:pt x="95" y="33"/>
                  </a:lnTo>
                  <a:lnTo>
                    <a:pt x="95" y="36"/>
                  </a:lnTo>
                  <a:lnTo>
                    <a:pt x="95" y="36"/>
                  </a:lnTo>
                  <a:lnTo>
                    <a:pt x="95" y="36"/>
                  </a:lnTo>
                  <a:lnTo>
                    <a:pt x="95" y="38"/>
                  </a:lnTo>
                  <a:lnTo>
                    <a:pt x="95" y="38"/>
                  </a:lnTo>
                  <a:lnTo>
                    <a:pt x="95" y="38"/>
                  </a:lnTo>
                  <a:lnTo>
                    <a:pt x="95" y="38"/>
                  </a:lnTo>
                  <a:lnTo>
                    <a:pt x="95" y="40"/>
                  </a:lnTo>
                  <a:lnTo>
                    <a:pt x="92" y="40"/>
                  </a:lnTo>
                  <a:lnTo>
                    <a:pt x="92" y="40"/>
                  </a:lnTo>
                  <a:lnTo>
                    <a:pt x="90" y="40"/>
                  </a:lnTo>
                  <a:lnTo>
                    <a:pt x="88" y="43"/>
                  </a:lnTo>
                  <a:lnTo>
                    <a:pt x="85" y="43"/>
                  </a:lnTo>
                  <a:lnTo>
                    <a:pt x="83" y="43"/>
                  </a:lnTo>
                  <a:lnTo>
                    <a:pt x="81" y="43"/>
                  </a:lnTo>
                  <a:lnTo>
                    <a:pt x="81" y="43"/>
                  </a:lnTo>
                  <a:lnTo>
                    <a:pt x="78" y="45"/>
                  </a:lnTo>
                  <a:lnTo>
                    <a:pt x="76" y="45"/>
                  </a:lnTo>
                  <a:lnTo>
                    <a:pt x="76" y="45"/>
                  </a:lnTo>
                  <a:lnTo>
                    <a:pt x="73" y="45"/>
                  </a:lnTo>
                  <a:lnTo>
                    <a:pt x="73" y="45"/>
                  </a:lnTo>
                  <a:lnTo>
                    <a:pt x="71" y="45"/>
                  </a:lnTo>
                  <a:lnTo>
                    <a:pt x="69" y="48"/>
                  </a:lnTo>
                  <a:lnTo>
                    <a:pt x="66" y="48"/>
                  </a:lnTo>
                  <a:lnTo>
                    <a:pt x="64" y="48"/>
                  </a:lnTo>
                  <a:lnTo>
                    <a:pt x="62" y="48"/>
                  </a:lnTo>
                  <a:lnTo>
                    <a:pt x="62" y="48"/>
                  </a:lnTo>
                  <a:lnTo>
                    <a:pt x="59" y="48"/>
                  </a:lnTo>
                  <a:lnTo>
                    <a:pt x="57" y="50"/>
                  </a:lnTo>
                  <a:lnTo>
                    <a:pt x="52" y="50"/>
                  </a:lnTo>
                  <a:lnTo>
                    <a:pt x="50" y="50"/>
                  </a:lnTo>
                  <a:lnTo>
                    <a:pt x="48" y="50"/>
                  </a:lnTo>
                  <a:lnTo>
                    <a:pt x="45" y="50"/>
                  </a:lnTo>
                  <a:lnTo>
                    <a:pt x="43" y="52"/>
                  </a:lnTo>
                  <a:lnTo>
                    <a:pt x="40" y="52"/>
                  </a:lnTo>
                  <a:lnTo>
                    <a:pt x="38" y="52"/>
                  </a:lnTo>
                  <a:lnTo>
                    <a:pt x="36" y="52"/>
                  </a:lnTo>
                  <a:lnTo>
                    <a:pt x="33" y="55"/>
                  </a:lnTo>
                  <a:lnTo>
                    <a:pt x="31" y="55"/>
                  </a:lnTo>
                  <a:lnTo>
                    <a:pt x="29" y="55"/>
                  </a:lnTo>
                  <a:lnTo>
                    <a:pt x="26" y="57"/>
                  </a:lnTo>
                  <a:lnTo>
                    <a:pt x="24" y="57"/>
                  </a:lnTo>
                  <a:lnTo>
                    <a:pt x="24" y="57"/>
                  </a:lnTo>
                  <a:lnTo>
                    <a:pt x="22" y="59"/>
                  </a:lnTo>
                  <a:lnTo>
                    <a:pt x="19" y="59"/>
                  </a:lnTo>
                  <a:lnTo>
                    <a:pt x="19" y="59"/>
                  </a:lnTo>
                  <a:lnTo>
                    <a:pt x="17" y="62"/>
                  </a:lnTo>
                  <a:lnTo>
                    <a:pt x="14" y="62"/>
                  </a:lnTo>
                  <a:lnTo>
                    <a:pt x="14" y="62"/>
                  </a:lnTo>
                  <a:lnTo>
                    <a:pt x="12" y="64"/>
                  </a:lnTo>
                  <a:lnTo>
                    <a:pt x="12" y="64"/>
                  </a:lnTo>
                  <a:lnTo>
                    <a:pt x="10" y="66"/>
                  </a:lnTo>
                  <a:lnTo>
                    <a:pt x="10" y="66"/>
                  </a:lnTo>
                  <a:lnTo>
                    <a:pt x="7" y="69"/>
                  </a:lnTo>
                  <a:lnTo>
                    <a:pt x="7" y="69"/>
                  </a:lnTo>
                  <a:lnTo>
                    <a:pt x="7" y="71"/>
                  </a:lnTo>
                  <a:lnTo>
                    <a:pt x="5" y="71"/>
                  </a:lnTo>
                  <a:lnTo>
                    <a:pt x="5" y="73"/>
                  </a:lnTo>
                  <a:lnTo>
                    <a:pt x="5" y="73"/>
                  </a:lnTo>
                  <a:lnTo>
                    <a:pt x="3" y="76"/>
                  </a:lnTo>
                  <a:lnTo>
                    <a:pt x="3" y="76"/>
                  </a:lnTo>
                  <a:lnTo>
                    <a:pt x="3" y="78"/>
                  </a:lnTo>
                  <a:lnTo>
                    <a:pt x="0" y="81"/>
                  </a:lnTo>
                  <a:lnTo>
                    <a:pt x="0" y="81"/>
                  </a:lnTo>
                  <a:lnTo>
                    <a:pt x="0" y="83"/>
                  </a:lnTo>
                  <a:lnTo>
                    <a:pt x="0" y="83"/>
                  </a:lnTo>
                  <a:lnTo>
                    <a:pt x="0" y="85"/>
                  </a:lnTo>
                  <a:lnTo>
                    <a:pt x="0" y="85"/>
                  </a:lnTo>
                  <a:lnTo>
                    <a:pt x="0" y="88"/>
                  </a:lnTo>
                  <a:lnTo>
                    <a:pt x="0" y="88"/>
                  </a:lnTo>
                  <a:lnTo>
                    <a:pt x="0" y="88"/>
                  </a:lnTo>
                  <a:lnTo>
                    <a:pt x="0" y="90"/>
                  </a:lnTo>
                  <a:lnTo>
                    <a:pt x="0" y="90"/>
                  </a:lnTo>
                  <a:lnTo>
                    <a:pt x="0" y="90"/>
                  </a:lnTo>
                  <a:lnTo>
                    <a:pt x="0" y="92"/>
                  </a:lnTo>
                  <a:lnTo>
                    <a:pt x="0" y="92"/>
                  </a:lnTo>
                  <a:lnTo>
                    <a:pt x="0" y="92"/>
                  </a:lnTo>
                  <a:lnTo>
                    <a:pt x="0" y="95"/>
                  </a:lnTo>
                  <a:lnTo>
                    <a:pt x="0" y="95"/>
                  </a:lnTo>
                  <a:lnTo>
                    <a:pt x="0" y="97"/>
                  </a:lnTo>
                  <a:lnTo>
                    <a:pt x="0" y="97"/>
                  </a:lnTo>
                  <a:lnTo>
                    <a:pt x="0" y="97"/>
                  </a:lnTo>
                  <a:lnTo>
                    <a:pt x="0" y="99"/>
                  </a:lnTo>
                  <a:lnTo>
                    <a:pt x="0" y="99"/>
                  </a:lnTo>
                  <a:lnTo>
                    <a:pt x="3" y="102"/>
                  </a:lnTo>
                  <a:lnTo>
                    <a:pt x="3" y="102"/>
                  </a:lnTo>
                  <a:lnTo>
                    <a:pt x="3" y="102"/>
                  </a:lnTo>
                  <a:lnTo>
                    <a:pt x="3" y="104"/>
                  </a:lnTo>
                  <a:lnTo>
                    <a:pt x="3" y="104"/>
                  </a:lnTo>
                  <a:lnTo>
                    <a:pt x="5" y="104"/>
                  </a:lnTo>
                  <a:lnTo>
                    <a:pt x="5" y="106"/>
                  </a:lnTo>
                  <a:lnTo>
                    <a:pt x="5" y="106"/>
                  </a:lnTo>
                  <a:lnTo>
                    <a:pt x="7" y="106"/>
                  </a:lnTo>
                  <a:lnTo>
                    <a:pt x="7" y="109"/>
                  </a:lnTo>
                  <a:lnTo>
                    <a:pt x="7" y="109"/>
                  </a:lnTo>
                  <a:lnTo>
                    <a:pt x="7" y="109"/>
                  </a:lnTo>
                  <a:lnTo>
                    <a:pt x="10" y="109"/>
                  </a:lnTo>
                  <a:lnTo>
                    <a:pt x="10" y="109"/>
                  </a:lnTo>
                  <a:lnTo>
                    <a:pt x="10" y="109"/>
                  </a:lnTo>
                  <a:lnTo>
                    <a:pt x="10" y="111"/>
                  </a:lnTo>
                  <a:lnTo>
                    <a:pt x="12" y="111"/>
                  </a:lnTo>
                  <a:lnTo>
                    <a:pt x="12" y="111"/>
                  </a:lnTo>
                  <a:lnTo>
                    <a:pt x="12" y="111"/>
                  </a:lnTo>
                  <a:lnTo>
                    <a:pt x="14" y="111"/>
                  </a:lnTo>
                  <a:lnTo>
                    <a:pt x="14" y="111"/>
                  </a:lnTo>
                  <a:lnTo>
                    <a:pt x="14" y="111"/>
                  </a:lnTo>
                  <a:lnTo>
                    <a:pt x="17" y="114"/>
                  </a:lnTo>
                  <a:lnTo>
                    <a:pt x="17" y="114"/>
                  </a:lnTo>
                  <a:lnTo>
                    <a:pt x="17" y="114"/>
                  </a:lnTo>
                  <a:lnTo>
                    <a:pt x="19" y="114"/>
                  </a:lnTo>
                  <a:lnTo>
                    <a:pt x="19" y="114"/>
                  </a:lnTo>
                  <a:lnTo>
                    <a:pt x="22" y="114"/>
                  </a:lnTo>
                  <a:lnTo>
                    <a:pt x="22" y="114"/>
                  </a:lnTo>
                  <a:lnTo>
                    <a:pt x="22" y="114"/>
                  </a:lnTo>
                  <a:lnTo>
                    <a:pt x="24" y="114"/>
                  </a:lnTo>
                  <a:lnTo>
                    <a:pt x="24" y="114"/>
                  </a:lnTo>
                  <a:lnTo>
                    <a:pt x="26" y="114"/>
                  </a:lnTo>
                  <a:lnTo>
                    <a:pt x="29" y="114"/>
                  </a:lnTo>
                  <a:lnTo>
                    <a:pt x="29" y="114"/>
                  </a:lnTo>
                  <a:lnTo>
                    <a:pt x="31" y="114"/>
                  </a:lnTo>
                  <a:lnTo>
                    <a:pt x="31" y="114"/>
                  </a:lnTo>
                  <a:lnTo>
                    <a:pt x="33" y="114"/>
                  </a:lnTo>
                  <a:lnTo>
                    <a:pt x="36" y="114"/>
                  </a:lnTo>
                  <a:lnTo>
                    <a:pt x="38" y="114"/>
                  </a:lnTo>
                  <a:lnTo>
                    <a:pt x="40" y="114"/>
                  </a:lnTo>
                  <a:lnTo>
                    <a:pt x="40" y="114"/>
                  </a:lnTo>
                  <a:lnTo>
                    <a:pt x="43" y="114"/>
                  </a:lnTo>
                  <a:lnTo>
                    <a:pt x="45" y="114"/>
                  </a:lnTo>
                  <a:lnTo>
                    <a:pt x="48" y="114"/>
                  </a:lnTo>
                  <a:lnTo>
                    <a:pt x="48" y="114"/>
                  </a:lnTo>
                  <a:lnTo>
                    <a:pt x="50" y="111"/>
                  </a:lnTo>
                  <a:lnTo>
                    <a:pt x="52" y="111"/>
                  </a:lnTo>
                  <a:lnTo>
                    <a:pt x="52" y="111"/>
                  </a:lnTo>
                  <a:lnTo>
                    <a:pt x="55" y="111"/>
                  </a:lnTo>
                  <a:lnTo>
                    <a:pt x="57" y="111"/>
                  </a:lnTo>
                  <a:lnTo>
                    <a:pt x="57" y="109"/>
                  </a:lnTo>
                  <a:lnTo>
                    <a:pt x="59" y="109"/>
                  </a:lnTo>
                  <a:lnTo>
                    <a:pt x="59" y="109"/>
                  </a:lnTo>
                  <a:lnTo>
                    <a:pt x="59" y="109"/>
                  </a:lnTo>
                  <a:lnTo>
                    <a:pt x="62" y="109"/>
                  </a:lnTo>
                  <a:lnTo>
                    <a:pt x="62" y="106"/>
                  </a:lnTo>
                  <a:lnTo>
                    <a:pt x="64" y="106"/>
                  </a:lnTo>
                  <a:lnTo>
                    <a:pt x="64" y="106"/>
                  </a:lnTo>
                  <a:lnTo>
                    <a:pt x="64" y="106"/>
                  </a:lnTo>
                  <a:lnTo>
                    <a:pt x="66" y="104"/>
                  </a:lnTo>
                  <a:lnTo>
                    <a:pt x="69" y="104"/>
                  </a:lnTo>
                  <a:lnTo>
                    <a:pt x="69" y="104"/>
                  </a:lnTo>
                  <a:lnTo>
                    <a:pt x="71" y="102"/>
                  </a:lnTo>
                  <a:lnTo>
                    <a:pt x="71" y="102"/>
                  </a:lnTo>
                  <a:lnTo>
                    <a:pt x="73" y="102"/>
                  </a:lnTo>
                  <a:lnTo>
                    <a:pt x="76" y="99"/>
                  </a:lnTo>
                  <a:lnTo>
                    <a:pt x="76" y="99"/>
                  </a:lnTo>
                  <a:lnTo>
                    <a:pt x="76" y="99"/>
                  </a:lnTo>
                  <a:lnTo>
                    <a:pt x="76" y="99"/>
                  </a:lnTo>
                  <a:lnTo>
                    <a:pt x="76" y="99"/>
                  </a:lnTo>
                  <a:lnTo>
                    <a:pt x="76" y="102"/>
                  </a:lnTo>
                  <a:lnTo>
                    <a:pt x="76" y="102"/>
                  </a:lnTo>
                  <a:lnTo>
                    <a:pt x="76" y="102"/>
                  </a:lnTo>
                  <a:lnTo>
                    <a:pt x="76" y="102"/>
                  </a:lnTo>
                  <a:lnTo>
                    <a:pt x="76" y="104"/>
                  </a:lnTo>
                  <a:lnTo>
                    <a:pt x="76" y="104"/>
                  </a:lnTo>
                  <a:lnTo>
                    <a:pt x="76" y="106"/>
                  </a:lnTo>
                  <a:lnTo>
                    <a:pt x="76" y="106"/>
                  </a:lnTo>
                  <a:lnTo>
                    <a:pt x="76" y="106"/>
                  </a:lnTo>
                  <a:lnTo>
                    <a:pt x="76" y="109"/>
                  </a:lnTo>
                  <a:lnTo>
                    <a:pt x="76" y="109"/>
                  </a:lnTo>
                  <a:lnTo>
                    <a:pt x="78" y="111"/>
                  </a:lnTo>
                  <a:lnTo>
                    <a:pt x="78" y="111"/>
                  </a:lnTo>
                  <a:lnTo>
                    <a:pt x="78" y="111"/>
                  </a:lnTo>
                  <a:lnTo>
                    <a:pt x="78" y="111"/>
                  </a:lnTo>
                  <a:lnTo>
                    <a:pt x="85" y="111"/>
                  </a:lnTo>
                  <a:lnTo>
                    <a:pt x="107" y="111"/>
                  </a:lnTo>
                  <a:lnTo>
                    <a:pt x="114" y="111"/>
                  </a:lnTo>
                  <a:lnTo>
                    <a:pt x="118" y="111"/>
                  </a:lnTo>
                  <a:lnTo>
                    <a:pt x="118" y="111"/>
                  </a:lnTo>
                  <a:lnTo>
                    <a:pt x="118" y="111"/>
                  </a:lnTo>
                  <a:lnTo>
                    <a:pt x="118" y="109"/>
                  </a:lnTo>
                  <a:lnTo>
                    <a:pt x="116" y="109"/>
                  </a:lnTo>
                  <a:lnTo>
                    <a:pt x="116" y="109"/>
                  </a:lnTo>
                  <a:lnTo>
                    <a:pt x="116" y="106"/>
                  </a:lnTo>
                  <a:lnTo>
                    <a:pt x="116" y="106"/>
                  </a:lnTo>
                  <a:lnTo>
                    <a:pt x="116" y="106"/>
                  </a:lnTo>
                  <a:lnTo>
                    <a:pt x="116" y="104"/>
                  </a:lnTo>
                  <a:lnTo>
                    <a:pt x="116" y="104"/>
                  </a:lnTo>
                  <a:lnTo>
                    <a:pt x="116" y="104"/>
                  </a:lnTo>
                  <a:lnTo>
                    <a:pt x="116" y="104"/>
                  </a:lnTo>
                  <a:lnTo>
                    <a:pt x="116" y="102"/>
                  </a:lnTo>
                  <a:lnTo>
                    <a:pt x="116" y="102"/>
                  </a:lnTo>
                  <a:lnTo>
                    <a:pt x="118" y="97"/>
                  </a:lnTo>
                  <a:lnTo>
                    <a:pt x="121" y="90"/>
                  </a:lnTo>
                  <a:lnTo>
                    <a:pt x="123" y="85"/>
                  </a:lnTo>
                  <a:lnTo>
                    <a:pt x="125" y="81"/>
                  </a:lnTo>
                  <a:lnTo>
                    <a:pt x="125" y="76"/>
                  </a:lnTo>
                  <a:lnTo>
                    <a:pt x="128" y="71"/>
                  </a:lnTo>
                  <a:lnTo>
                    <a:pt x="128" y="66"/>
                  </a:lnTo>
                  <a:lnTo>
                    <a:pt x="130" y="64"/>
                  </a:lnTo>
                  <a:lnTo>
                    <a:pt x="130" y="59"/>
                  </a:lnTo>
                  <a:lnTo>
                    <a:pt x="133" y="57"/>
                  </a:lnTo>
                  <a:lnTo>
                    <a:pt x="133" y="52"/>
                  </a:lnTo>
                  <a:lnTo>
                    <a:pt x="135" y="50"/>
                  </a:lnTo>
                  <a:lnTo>
                    <a:pt x="135" y="48"/>
                  </a:lnTo>
                  <a:lnTo>
                    <a:pt x="135" y="45"/>
                  </a:lnTo>
                  <a:lnTo>
                    <a:pt x="137" y="43"/>
                  </a:lnTo>
                  <a:lnTo>
                    <a:pt x="137" y="40"/>
                  </a:lnTo>
                  <a:lnTo>
                    <a:pt x="137" y="38"/>
                  </a:lnTo>
                  <a:lnTo>
                    <a:pt x="137" y="38"/>
                  </a:lnTo>
                  <a:lnTo>
                    <a:pt x="137" y="36"/>
                  </a:lnTo>
                  <a:lnTo>
                    <a:pt x="137" y="36"/>
                  </a:lnTo>
                  <a:lnTo>
                    <a:pt x="137" y="36"/>
                  </a:lnTo>
                  <a:lnTo>
                    <a:pt x="137" y="33"/>
                  </a:lnTo>
                  <a:lnTo>
                    <a:pt x="137" y="33"/>
                  </a:lnTo>
                  <a:lnTo>
                    <a:pt x="137" y="31"/>
                  </a:lnTo>
                  <a:lnTo>
                    <a:pt x="137" y="31"/>
                  </a:lnTo>
                  <a:close/>
                  <a:moveTo>
                    <a:pt x="85" y="66"/>
                  </a:moveTo>
                  <a:lnTo>
                    <a:pt x="85" y="69"/>
                  </a:lnTo>
                  <a:lnTo>
                    <a:pt x="83" y="71"/>
                  </a:lnTo>
                  <a:lnTo>
                    <a:pt x="83" y="71"/>
                  </a:lnTo>
                  <a:lnTo>
                    <a:pt x="83" y="73"/>
                  </a:lnTo>
                  <a:lnTo>
                    <a:pt x="83" y="73"/>
                  </a:lnTo>
                  <a:lnTo>
                    <a:pt x="81" y="76"/>
                  </a:lnTo>
                  <a:lnTo>
                    <a:pt x="81" y="76"/>
                  </a:lnTo>
                  <a:lnTo>
                    <a:pt x="81" y="76"/>
                  </a:lnTo>
                  <a:lnTo>
                    <a:pt x="81" y="78"/>
                  </a:lnTo>
                  <a:lnTo>
                    <a:pt x="81" y="78"/>
                  </a:lnTo>
                  <a:lnTo>
                    <a:pt x="78" y="78"/>
                  </a:lnTo>
                  <a:lnTo>
                    <a:pt x="78" y="78"/>
                  </a:lnTo>
                  <a:lnTo>
                    <a:pt x="78" y="81"/>
                  </a:lnTo>
                  <a:lnTo>
                    <a:pt x="78" y="81"/>
                  </a:lnTo>
                  <a:lnTo>
                    <a:pt x="76" y="81"/>
                  </a:lnTo>
                  <a:lnTo>
                    <a:pt x="76" y="81"/>
                  </a:lnTo>
                  <a:lnTo>
                    <a:pt x="76" y="83"/>
                  </a:lnTo>
                  <a:lnTo>
                    <a:pt x="76" y="83"/>
                  </a:lnTo>
                  <a:lnTo>
                    <a:pt x="73" y="83"/>
                  </a:lnTo>
                  <a:lnTo>
                    <a:pt x="73" y="83"/>
                  </a:lnTo>
                  <a:lnTo>
                    <a:pt x="73" y="85"/>
                  </a:lnTo>
                  <a:lnTo>
                    <a:pt x="73" y="85"/>
                  </a:lnTo>
                  <a:lnTo>
                    <a:pt x="71" y="85"/>
                  </a:lnTo>
                  <a:lnTo>
                    <a:pt x="71" y="85"/>
                  </a:lnTo>
                  <a:lnTo>
                    <a:pt x="71" y="85"/>
                  </a:lnTo>
                  <a:lnTo>
                    <a:pt x="69" y="88"/>
                  </a:lnTo>
                  <a:lnTo>
                    <a:pt x="69" y="88"/>
                  </a:lnTo>
                  <a:lnTo>
                    <a:pt x="66" y="88"/>
                  </a:lnTo>
                  <a:lnTo>
                    <a:pt x="66" y="88"/>
                  </a:lnTo>
                  <a:lnTo>
                    <a:pt x="66" y="88"/>
                  </a:lnTo>
                  <a:lnTo>
                    <a:pt x="66" y="88"/>
                  </a:lnTo>
                  <a:lnTo>
                    <a:pt x="64" y="88"/>
                  </a:lnTo>
                  <a:lnTo>
                    <a:pt x="64" y="90"/>
                  </a:lnTo>
                  <a:lnTo>
                    <a:pt x="62" y="90"/>
                  </a:lnTo>
                  <a:lnTo>
                    <a:pt x="62" y="90"/>
                  </a:lnTo>
                  <a:lnTo>
                    <a:pt x="59" y="90"/>
                  </a:lnTo>
                  <a:lnTo>
                    <a:pt x="57" y="90"/>
                  </a:lnTo>
                  <a:lnTo>
                    <a:pt x="57" y="90"/>
                  </a:lnTo>
                  <a:lnTo>
                    <a:pt x="55" y="90"/>
                  </a:lnTo>
                  <a:lnTo>
                    <a:pt x="55" y="90"/>
                  </a:lnTo>
                  <a:lnTo>
                    <a:pt x="52" y="90"/>
                  </a:lnTo>
                  <a:lnTo>
                    <a:pt x="50" y="90"/>
                  </a:lnTo>
                  <a:lnTo>
                    <a:pt x="50" y="90"/>
                  </a:lnTo>
                  <a:lnTo>
                    <a:pt x="50" y="90"/>
                  </a:lnTo>
                  <a:lnTo>
                    <a:pt x="48" y="90"/>
                  </a:lnTo>
                  <a:lnTo>
                    <a:pt x="48" y="90"/>
                  </a:lnTo>
                  <a:lnTo>
                    <a:pt x="48" y="90"/>
                  </a:lnTo>
                  <a:lnTo>
                    <a:pt x="48" y="90"/>
                  </a:lnTo>
                  <a:lnTo>
                    <a:pt x="48" y="90"/>
                  </a:lnTo>
                  <a:lnTo>
                    <a:pt x="45" y="90"/>
                  </a:lnTo>
                  <a:lnTo>
                    <a:pt x="45" y="90"/>
                  </a:lnTo>
                  <a:lnTo>
                    <a:pt x="45" y="88"/>
                  </a:lnTo>
                  <a:lnTo>
                    <a:pt x="45" y="88"/>
                  </a:lnTo>
                  <a:lnTo>
                    <a:pt x="45" y="88"/>
                  </a:lnTo>
                  <a:lnTo>
                    <a:pt x="45" y="88"/>
                  </a:lnTo>
                  <a:lnTo>
                    <a:pt x="43" y="88"/>
                  </a:lnTo>
                  <a:lnTo>
                    <a:pt x="43" y="88"/>
                  </a:lnTo>
                  <a:lnTo>
                    <a:pt x="43" y="85"/>
                  </a:lnTo>
                  <a:lnTo>
                    <a:pt x="43" y="85"/>
                  </a:lnTo>
                  <a:lnTo>
                    <a:pt x="43" y="85"/>
                  </a:lnTo>
                  <a:lnTo>
                    <a:pt x="43" y="85"/>
                  </a:lnTo>
                  <a:lnTo>
                    <a:pt x="43" y="85"/>
                  </a:lnTo>
                  <a:lnTo>
                    <a:pt x="43" y="83"/>
                  </a:lnTo>
                  <a:lnTo>
                    <a:pt x="43" y="83"/>
                  </a:lnTo>
                  <a:lnTo>
                    <a:pt x="43" y="83"/>
                  </a:lnTo>
                  <a:lnTo>
                    <a:pt x="43" y="83"/>
                  </a:lnTo>
                  <a:lnTo>
                    <a:pt x="43" y="81"/>
                  </a:lnTo>
                  <a:lnTo>
                    <a:pt x="43" y="81"/>
                  </a:lnTo>
                  <a:lnTo>
                    <a:pt x="43" y="81"/>
                  </a:lnTo>
                  <a:lnTo>
                    <a:pt x="43" y="81"/>
                  </a:lnTo>
                  <a:lnTo>
                    <a:pt x="43" y="78"/>
                  </a:lnTo>
                  <a:lnTo>
                    <a:pt x="43" y="78"/>
                  </a:lnTo>
                  <a:lnTo>
                    <a:pt x="43" y="78"/>
                  </a:lnTo>
                  <a:lnTo>
                    <a:pt x="43" y="78"/>
                  </a:lnTo>
                  <a:lnTo>
                    <a:pt x="45" y="76"/>
                  </a:lnTo>
                  <a:lnTo>
                    <a:pt x="45" y="76"/>
                  </a:lnTo>
                  <a:lnTo>
                    <a:pt x="45" y="76"/>
                  </a:lnTo>
                  <a:lnTo>
                    <a:pt x="45" y="76"/>
                  </a:lnTo>
                  <a:lnTo>
                    <a:pt x="45" y="73"/>
                  </a:lnTo>
                  <a:lnTo>
                    <a:pt x="48" y="73"/>
                  </a:lnTo>
                  <a:lnTo>
                    <a:pt x="48" y="73"/>
                  </a:lnTo>
                  <a:lnTo>
                    <a:pt x="50" y="71"/>
                  </a:lnTo>
                  <a:lnTo>
                    <a:pt x="50" y="71"/>
                  </a:lnTo>
                  <a:lnTo>
                    <a:pt x="52" y="71"/>
                  </a:lnTo>
                  <a:lnTo>
                    <a:pt x="52" y="71"/>
                  </a:lnTo>
                  <a:lnTo>
                    <a:pt x="55" y="69"/>
                  </a:lnTo>
                  <a:lnTo>
                    <a:pt x="57" y="69"/>
                  </a:lnTo>
                  <a:lnTo>
                    <a:pt x="59" y="69"/>
                  </a:lnTo>
                  <a:lnTo>
                    <a:pt x="62" y="66"/>
                  </a:lnTo>
                  <a:lnTo>
                    <a:pt x="64" y="66"/>
                  </a:lnTo>
                  <a:lnTo>
                    <a:pt x="66" y="66"/>
                  </a:lnTo>
                  <a:lnTo>
                    <a:pt x="66" y="66"/>
                  </a:lnTo>
                  <a:lnTo>
                    <a:pt x="66" y="66"/>
                  </a:lnTo>
                  <a:lnTo>
                    <a:pt x="66" y="66"/>
                  </a:lnTo>
                  <a:lnTo>
                    <a:pt x="71" y="64"/>
                  </a:lnTo>
                  <a:lnTo>
                    <a:pt x="73" y="64"/>
                  </a:lnTo>
                  <a:lnTo>
                    <a:pt x="76" y="64"/>
                  </a:lnTo>
                  <a:lnTo>
                    <a:pt x="78" y="64"/>
                  </a:lnTo>
                  <a:lnTo>
                    <a:pt x="81" y="62"/>
                  </a:lnTo>
                  <a:lnTo>
                    <a:pt x="83" y="62"/>
                  </a:lnTo>
                  <a:lnTo>
                    <a:pt x="85" y="62"/>
                  </a:lnTo>
                  <a:lnTo>
                    <a:pt x="88" y="59"/>
                  </a:lnTo>
                  <a:lnTo>
                    <a:pt x="85"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21" name="Freeform 26"/>
            <p:cNvSpPr>
              <a:spLocks/>
            </p:cNvSpPr>
            <p:nvPr/>
          </p:nvSpPr>
          <p:spPr bwMode="auto">
            <a:xfrm>
              <a:off x="9609013" y="1883742"/>
              <a:ext cx="41275" cy="49212"/>
            </a:xfrm>
            <a:custGeom>
              <a:avLst/>
              <a:gdLst>
                <a:gd name="T0" fmla="*/ 24 w 26"/>
                <a:gd name="T1" fmla="*/ 24 h 31"/>
                <a:gd name="T2" fmla="*/ 21 w 26"/>
                <a:gd name="T3" fmla="*/ 26 h 31"/>
                <a:gd name="T4" fmla="*/ 19 w 26"/>
                <a:gd name="T5" fmla="*/ 26 h 31"/>
                <a:gd name="T6" fmla="*/ 17 w 26"/>
                <a:gd name="T7" fmla="*/ 26 h 31"/>
                <a:gd name="T8" fmla="*/ 17 w 26"/>
                <a:gd name="T9" fmla="*/ 29 h 31"/>
                <a:gd name="T10" fmla="*/ 14 w 26"/>
                <a:gd name="T11" fmla="*/ 29 h 31"/>
                <a:gd name="T12" fmla="*/ 12 w 26"/>
                <a:gd name="T13" fmla="*/ 26 h 31"/>
                <a:gd name="T14" fmla="*/ 9 w 26"/>
                <a:gd name="T15" fmla="*/ 26 h 31"/>
                <a:gd name="T16" fmla="*/ 7 w 26"/>
                <a:gd name="T17" fmla="*/ 26 h 31"/>
                <a:gd name="T18" fmla="*/ 7 w 26"/>
                <a:gd name="T19" fmla="*/ 24 h 31"/>
                <a:gd name="T20" fmla="*/ 5 w 26"/>
                <a:gd name="T21" fmla="*/ 22 h 31"/>
                <a:gd name="T22" fmla="*/ 5 w 26"/>
                <a:gd name="T23" fmla="*/ 22 h 31"/>
                <a:gd name="T24" fmla="*/ 5 w 26"/>
                <a:gd name="T25" fmla="*/ 17 h 31"/>
                <a:gd name="T26" fmla="*/ 5 w 26"/>
                <a:gd name="T27" fmla="*/ 15 h 31"/>
                <a:gd name="T28" fmla="*/ 5 w 26"/>
                <a:gd name="T29" fmla="*/ 12 h 31"/>
                <a:gd name="T30" fmla="*/ 5 w 26"/>
                <a:gd name="T31" fmla="*/ 10 h 31"/>
                <a:gd name="T32" fmla="*/ 7 w 26"/>
                <a:gd name="T33" fmla="*/ 7 h 31"/>
                <a:gd name="T34" fmla="*/ 9 w 26"/>
                <a:gd name="T35" fmla="*/ 5 h 31"/>
                <a:gd name="T36" fmla="*/ 12 w 26"/>
                <a:gd name="T37" fmla="*/ 5 h 31"/>
                <a:gd name="T38" fmla="*/ 14 w 26"/>
                <a:gd name="T39" fmla="*/ 5 h 31"/>
                <a:gd name="T40" fmla="*/ 17 w 26"/>
                <a:gd name="T41" fmla="*/ 5 h 31"/>
                <a:gd name="T42" fmla="*/ 17 w 26"/>
                <a:gd name="T43" fmla="*/ 5 h 31"/>
                <a:gd name="T44" fmla="*/ 19 w 26"/>
                <a:gd name="T45" fmla="*/ 5 h 31"/>
                <a:gd name="T46" fmla="*/ 21 w 26"/>
                <a:gd name="T47" fmla="*/ 7 h 31"/>
                <a:gd name="T48" fmla="*/ 21 w 26"/>
                <a:gd name="T49" fmla="*/ 7 h 31"/>
                <a:gd name="T50" fmla="*/ 21 w 26"/>
                <a:gd name="T51" fmla="*/ 10 h 31"/>
                <a:gd name="T52" fmla="*/ 26 w 26"/>
                <a:gd name="T53" fmla="*/ 10 h 31"/>
                <a:gd name="T54" fmla="*/ 26 w 26"/>
                <a:gd name="T55" fmla="*/ 7 h 31"/>
                <a:gd name="T56" fmla="*/ 24 w 26"/>
                <a:gd name="T57" fmla="*/ 5 h 31"/>
                <a:gd name="T58" fmla="*/ 24 w 26"/>
                <a:gd name="T59" fmla="*/ 5 h 31"/>
                <a:gd name="T60" fmla="*/ 21 w 26"/>
                <a:gd name="T61" fmla="*/ 3 h 31"/>
                <a:gd name="T62" fmla="*/ 19 w 26"/>
                <a:gd name="T63" fmla="*/ 3 h 31"/>
                <a:gd name="T64" fmla="*/ 17 w 26"/>
                <a:gd name="T65" fmla="*/ 3 h 31"/>
                <a:gd name="T66" fmla="*/ 14 w 26"/>
                <a:gd name="T67" fmla="*/ 0 h 31"/>
                <a:gd name="T68" fmla="*/ 12 w 26"/>
                <a:gd name="T69" fmla="*/ 3 h 31"/>
                <a:gd name="T70" fmla="*/ 9 w 26"/>
                <a:gd name="T71" fmla="*/ 3 h 31"/>
                <a:gd name="T72" fmla="*/ 7 w 26"/>
                <a:gd name="T73" fmla="*/ 3 h 31"/>
                <a:gd name="T74" fmla="*/ 5 w 26"/>
                <a:gd name="T75" fmla="*/ 5 h 31"/>
                <a:gd name="T76" fmla="*/ 2 w 26"/>
                <a:gd name="T77" fmla="*/ 7 h 31"/>
                <a:gd name="T78" fmla="*/ 0 w 26"/>
                <a:gd name="T79" fmla="*/ 10 h 31"/>
                <a:gd name="T80" fmla="*/ 0 w 26"/>
                <a:gd name="T81" fmla="*/ 15 h 31"/>
                <a:gd name="T82" fmla="*/ 0 w 26"/>
                <a:gd name="T83" fmla="*/ 17 h 31"/>
                <a:gd name="T84" fmla="*/ 0 w 26"/>
                <a:gd name="T85" fmla="*/ 19 h 31"/>
                <a:gd name="T86" fmla="*/ 0 w 26"/>
                <a:gd name="T87" fmla="*/ 22 h 31"/>
                <a:gd name="T88" fmla="*/ 2 w 26"/>
                <a:gd name="T89" fmla="*/ 24 h 31"/>
                <a:gd name="T90" fmla="*/ 5 w 26"/>
                <a:gd name="T91" fmla="*/ 26 h 31"/>
                <a:gd name="T92" fmla="*/ 7 w 26"/>
                <a:gd name="T93" fmla="*/ 29 h 31"/>
                <a:gd name="T94" fmla="*/ 9 w 26"/>
                <a:gd name="T95" fmla="*/ 29 h 31"/>
                <a:gd name="T96" fmla="*/ 12 w 26"/>
                <a:gd name="T97" fmla="*/ 31 h 31"/>
                <a:gd name="T98" fmla="*/ 14 w 26"/>
                <a:gd name="T99" fmla="*/ 31 h 31"/>
                <a:gd name="T100" fmla="*/ 17 w 26"/>
                <a:gd name="T101" fmla="*/ 31 h 31"/>
                <a:gd name="T102" fmla="*/ 19 w 26"/>
                <a:gd name="T103" fmla="*/ 31 h 31"/>
                <a:gd name="T104" fmla="*/ 21 w 26"/>
                <a:gd name="T105" fmla="*/ 29 h 31"/>
                <a:gd name="T106" fmla="*/ 24 w 26"/>
                <a:gd name="T107" fmla="*/ 29 h 31"/>
                <a:gd name="T108" fmla="*/ 26 w 26"/>
                <a:gd name="T109"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 h="31">
                  <a:moveTo>
                    <a:pt x="14" y="19"/>
                  </a:moveTo>
                  <a:lnTo>
                    <a:pt x="24" y="19"/>
                  </a:lnTo>
                  <a:lnTo>
                    <a:pt x="24" y="24"/>
                  </a:lnTo>
                  <a:lnTo>
                    <a:pt x="21" y="24"/>
                  </a:lnTo>
                  <a:lnTo>
                    <a:pt x="21" y="24"/>
                  </a:lnTo>
                  <a:lnTo>
                    <a:pt x="21" y="26"/>
                  </a:lnTo>
                  <a:lnTo>
                    <a:pt x="21" y="26"/>
                  </a:lnTo>
                  <a:lnTo>
                    <a:pt x="21" y="26"/>
                  </a:lnTo>
                  <a:lnTo>
                    <a:pt x="19" y="26"/>
                  </a:lnTo>
                  <a:lnTo>
                    <a:pt x="19" y="26"/>
                  </a:lnTo>
                  <a:lnTo>
                    <a:pt x="19" y="26"/>
                  </a:lnTo>
                  <a:lnTo>
                    <a:pt x="17" y="26"/>
                  </a:lnTo>
                  <a:lnTo>
                    <a:pt x="17" y="26"/>
                  </a:lnTo>
                  <a:lnTo>
                    <a:pt x="17" y="29"/>
                  </a:lnTo>
                  <a:lnTo>
                    <a:pt x="17" y="29"/>
                  </a:lnTo>
                  <a:lnTo>
                    <a:pt x="14" y="29"/>
                  </a:lnTo>
                  <a:lnTo>
                    <a:pt x="14" y="29"/>
                  </a:lnTo>
                  <a:lnTo>
                    <a:pt x="14" y="29"/>
                  </a:lnTo>
                  <a:lnTo>
                    <a:pt x="12" y="29"/>
                  </a:lnTo>
                  <a:lnTo>
                    <a:pt x="12" y="26"/>
                  </a:lnTo>
                  <a:lnTo>
                    <a:pt x="12" y="26"/>
                  </a:lnTo>
                  <a:lnTo>
                    <a:pt x="12" y="26"/>
                  </a:lnTo>
                  <a:lnTo>
                    <a:pt x="9" y="26"/>
                  </a:lnTo>
                  <a:lnTo>
                    <a:pt x="9" y="26"/>
                  </a:lnTo>
                  <a:lnTo>
                    <a:pt x="9" y="26"/>
                  </a:lnTo>
                  <a:lnTo>
                    <a:pt x="9" y="26"/>
                  </a:lnTo>
                  <a:lnTo>
                    <a:pt x="7" y="26"/>
                  </a:lnTo>
                  <a:lnTo>
                    <a:pt x="7" y="26"/>
                  </a:lnTo>
                  <a:lnTo>
                    <a:pt x="7" y="24"/>
                  </a:lnTo>
                  <a:lnTo>
                    <a:pt x="7" y="24"/>
                  </a:lnTo>
                  <a:lnTo>
                    <a:pt x="7" y="24"/>
                  </a:lnTo>
                  <a:lnTo>
                    <a:pt x="5" y="24"/>
                  </a:lnTo>
                  <a:lnTo>
                    <a:pt x="5" y="22"/>
                  </a:lnTo>
                  <a:lnTo>
                    <a:pt x="5" y="22"/>
                  </a:lnTo>
                  <a:lnTo>
                    <a:pt x="5" y="22"/>
                  </a:lnTo>
                  <a:lnTo>
                    <a:pt x="5" y="22"/>
                  </a:lnTo>
                  <a:lnTo>
                    <a:pt x="5" y="19"/>
                  </a:lnTo>
                  <a:lnTo>
                    <a:pt x="5" y="19"/>
                  </a:lnTo>
                  <a:lnTo>
                    <a:pt x="5" y="17"/>
                  </a:lnTo>
                  <a:lnTo>
                    <a:pt x="5" y="17"/>
                  </a:lnTo>
                  <a:lnTo>
                    <a:pt x="5" y="17"/>
                  </a:lnTo>
                  <a:lnTo>
                    <a:pt x="5" y="15"/>
                  </a:lnTo>
                  <a:lnTo>
                    <a:pt x="5" y="15"/>
                  </a:lnTo>
                  <a:lnTo>
                    <a:pt x="5" y="15"/>
                  </a:lnTo>
                  <a:lnTo>
                    <a:pt x="5" y="12"/>
                  </a:lnTo>
                  <a:lnTo>
                    <a:pt x="5" y="12"/>
                  </a:lnTo>
                  <a:lnTo>
                    <a:pt x="5" y="10"/>
                  </a:lnTo>
                  <a:lnTo>
                    <a:pt x="5" y="10"/>
                  </a:lnTo>
                  <a:lnTo>
                    <a:pt x="5" y="10"/>
                  </a:lnTo>
                  <a:lnTo>
                    <a:pt x="7" y="7"/>
                  </a:lnTo>
                  <a:lnTo>
                    <a:pt x="7" y="7"/>
                  </a:lnTo>
                  <a:lnTo>
                    <a:pt x="7" y="7"/>
                  </a:lnTo>
                  <a:lnTo>
                    <a:pt x="7" y="7"/>
                  </a:lnTo>
                  <a:lnTo>
                    <a:pt x="9" y="5"/>
                  </a:lnTo>
                  <a:lnTo>
                    <a:pt x="9"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5"/>
                  </a:lnTo>
                  <a:lnTo>
                    <a:pt x="19" y="5"/>
                  </a:lnTo>
                  <a:lnTo>
                    <a:pt x="19" y="5"/>
                  </a:lnTo>
                  <a:lnTo>
                    <a:pt x="19" y="7"/>
                  </a:lnTo>
                  <a:lnTo>
                    <a:pt x="21" y="7"/>
                  </a:lnTo>
                  <a:lnTo>
                    <a:pt x="21" y="7"/>
                  </a:lnTo>
                  <a:lnTo>
                    <a:pt x="21" y="7"/>
                  </a:lnTo>
                  <a:lnTo>
                    <a:pt x="21" y="7"/>
                  </a:lnTo>
                  <a:lnTo>
                    <a:pt x="21" y="7"/>
                  </a:lnTo>
                  <a:lnTo>
                    <a:pt x="21" y="10"/>
                  </a:lnTo>
                  <a:lnTo>
                    <a:pt x="21" y="10"/>
                  </a:lnTo>
                  <a:lnTo>
                    <a:pt x="24" y="10"/>
                  </a:lnTo>
                  <a:lnTo>
                    <a:pt x="26" y="10"/>
                  </a:lnTo>
                  <a:lnTo>
                    <a:pt x="26" y="10"/>
                  </a:lnTo>
                  <a:lnTo>
                    <a:pt x="26" y="7"/>
                  </a:lnTo>
                  <a:lnTo>
                    <a:pt x="26" y="7"/>
                  </a:lnTo>
                  <a:lnTo>
                    <a:pt x="26" y="7"/>
                  </a:lnTo>
                  <a:lnTo>
                    <a:pt x="26" y="7"/>
                  </a:lnTo>
                  <a:lnTo>
                    <a:pt x="24" y="7"/>
                  </a:lnTo>
                  <a:lnTo>
                    <a:pt x="24" y="5"/>
                  </a:lnTo>
                  <a:lnTo>
                    <a:pt x="24" y="5"/>
                  </a:lnTo>
                  <a:lnTo>
                    <a:pt x="24" y="5"/>
                  </a:lnTo>
                  <a:lnTo>
                    <a:pt x="24" y="5"/>
                  </a:lnTo>
                  <a:lnTo>
                    <a:pt x="24" y="5"/>
                  </a:lnTo>
                  <a:lnTo>
                    <a:pt x="21" y="3"/>
                  </a:lnTo>
                  <a:lnTo>
                    <a:pt x="21" y="3"/>
                  </a:lnTo>
                  <a:lnTo>
                    <a:pt x="21" y="3"/>
                  </a:lnTo>
                  <a:lnTo>
                    <a:pt x="21" y="3"/>
                  </a:lnTo>
                  <a:lnTo>
                    <a:pt x="19" y="3"/>
                  </a:lnTo>
                  <a:lnTo>
                    <a:pt x="19" y="3"/>
                  </a:lnTo>
                  <a:lnTo>
                    <a:pt x="17" y="3"/>
                  </a:lnTo>
                  <a:lnTo>
                    <a:pt x="17" y="3"/>
                  </a:lnTo>
                  <a:lnTo>
                    <a:pt x="17" y="0"/>
                  </a:lnTo>
                  <a:lnTo>
                    <a:pt x="14" y="0"/>
                  </a:lnTo>
                  <a:lnTo>
                    <a:pt x="14" y="0"/>
                  </a:lnTo>
                  <a:lnTo>
                    <a:pt x="14" y="0"/>
                  </a:lnTo>
                  <a:lnTo>
                    <a:pt x="12" y="0"/>
                  </a:lnTo>
                  <a:lnTo>
                    <a:pt x="12" y="3"/>
                  </a:lnTo>
                  <a:lnTo>
                    <a:pt x="9" y="3"/>
                  </a:lnTo>
                  <a:lnTo>
                    <a:pt x="9" y="3"/>
                  </a:lnTo>
                  <a:lnTo>
                    <a:pt x="9" y="3"/>
                  </a:lnTo>
                  <a:lnTo>
                    <a:pt x="7" y="3"/>
                  </a:lnTo>
                  <a:lnTo>
                    <a:pt x="7" y="3"/>
                  </a:lnTo>
                  <a:lnTo>
                    <a:pt x="7" y="3"/>
                  </a:lnTo>
                  <a:lnTo>
                    <a:pt x="5" y="5"/>
                  </a:lnTo>
                  <a:lnTo>
                    <a:pt x="5" y="5"/>
                  </a:lnTo>
                  <a:lnTo>
                    <a:pt x="5" y="5"/>
                  </a:lnTo>
                  <a:lnTo>
                    <a:pt x="2" y="5"/>
                  </a:lnTo>
                  <a:lnTo>
                    <a:pt x="2" y="7"/>
                  </a:lnTo>
                  <a:lnTo>
                    <a:pt x="2" y="7"/>
                  </a:lnTo>
                  <a:lnTo>
                    <a:pt x="2" y="7"/>
                  </a:lnTo>
                  <a:lnTo>
                    <a:pt x="2" y="10"/>
                  </a:lnTo>
                  <a:lnTo>
                    <a:pt x="0" y="10"/>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2" y="24"/>
                  </a:lnTo>
                  <a:lnTo>
                    <a:pt x="2" y="24"/>
                  </a:lnTo>
                  <a:lnTo>
                    <a:pt x="2" y="24"/>
                  </a:lnTo>
                  <a:lnTo>
                    <a:pt x="2" y="26"/>
                  </a:lnTo>
                  <a:lnTo>
                    <a:pt x="2" y="26"/>
                  </a:lnTo>
                  <a:lnTo>
                    <a:pt x="5" y="26"/>
                  </a:lnTo>
                  <a:lnTo>
                    <a:pt x="5" y="29"/>
                  </a:lnTo>
                  <a:lnTo>
                    <a:pt x="5" y="29"/>
                  </a:lnTo>
                  <a:lnTo>
                    <a:pt x="7" y="29"/>
                  </a:lnTo>
                  <a:lnTo>
                    <a:pt x="7" y="29"/>
                  </a:lnTo>
                  <a:lnTo>
                    <a:pt x="7" y="29"/>
                  </a:lnTo>
                  <a:lnTo>
                    <a:pt x="9" y="29"/>
                  </a:lnTo>
                  <a:lnTo>
                    <a:pt x="9" y="31"/>
                  </a:lnTo>
                  <a:lnTo>
                    <a:pt x="9" y="31"/>
                  </a:lnTo>
                  <a:lnTo>
                    <a:pt x="12" y="31"/>
                  </a:lnTo>
                  <a:lnTo>
                    <a:pt x="12" y="31"/>
                  </a:lnTo>
                  <a:lnTo>
                    <a:pt x="14" y="31"/>
                  </a:lnTo>
                  <a:lnTo>
                    <a:pt x="14" y="31"/>
                  </a:lnTo>
                  <a:lnTo>
                    <a:pt x="17" y="31"/>
                  </a:lnTo>
                  <a:lnTo>
                    <a:pt x="17" y="31"/>
                  </a:lnTo>
                  <a:lnTo>
                    <a:pt x="17" y="31"/>
                  </a:lnTo>
                  <a:lnTo>
                    <a:pt x="17" y="31"/>
                  </a:lnTo>
                  <a:lnTo>
                    <a:pt x="19" y="31"/>
                  </a:lnTo>
                  <a:lnTo>
                    <a:pt x="19" y="31"/>
                  </a:lnTo>
                  <a:lnTo>
                    <a:pt x="19" y="31"/>
                  </a:lnTo>
                  <a:lnTo>
                    <a:pt x="21" y="31"/>
                  </a:lnTo>
                  <a:lnTo>
                    <a:pt x="21" y="29"/>
                  </a:lnTo>
                  <a:lnTo>
                    <a:pt x="21" y="29"/>
                  </a:lnTo>
                  <a:lnTo>
                    <a:pt x="24" y="29"/>
                  </a:lnTo>
                  <a:lnTo>
                    <a:pt x="24" y="29"/>
                  </a:lnTo>
                  <a:lnTo>
                    <a:pt x="26" y="29"/>
                  </a:lnTo>
                  <a:lnTo>
                    <a:pt x="26" y="26"/>
                  </a:lnTo>
                  <a:lnTo>
                    <a:pt x="26" y="17"/>
                  </a:lnTo>
                  <a:lnTo>
                    <a:pt x="14" y="17"/>
                  </a:lnTo>
                  <a:lnTo>
                    <a:pt x="14"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22" name="Freeform 27"/>
            <p:cNvSpPr>
              <a:spLocks/>
            </p:cNvSpPr>
            <p:nvPr/>
          </p:nvSpPr>
          <p:spPr bwMode="auto">
            <a:xfrm>
              <a:off x="9612188" y="1678955"/>
              <a:ext cx="225425" cy="176212"/>
            </a:xfrm>
            <a:custGeom>
              <a:avLst/>
              <a:gdLst>
                <a:gd name="T0" fmla="*/ 81 w 142"/>
                <a:gd name="T1" fmla="*/ 59 h 111"/>
                <a:gd name="T2" fmla="*/ 81 w 142"/>
                <a:gd name="T3" fmla="*/ 59 h 111"/>
                <a:gd name="T4" fmla="*/ 81 w 142"/>
                <a:gd name="T5" fmla="*/ 63 h 111"/>
                <a:gd name="T6" fmla="*/ 78 w 142"/>
                <a:gd name="T7" fmla="*/ 66 h 111"/>
                <a:gd name="T8" fmla="*/ 76 w 142"/>
                <a:gd name="T9" fmla="*/ 68 h 111"/>
                <a:gd name="T10" fmla="*/ 74 w 142"/>
                <a:gd name="T11" fmla="*/ 70 h 111"/>
                <a:gd name="T12" fmla="*/ 71 w 142"/>
                <a:gd name="T13" fmla="*/ 73 h 111"/>
                <a:gd name="T14" fmla="*/ 69 w 142"/>
                <a:gd name="T15" fmla="*/ 75 h 111"/>
                <a:gd name="T16" fmla="*/ 66 w 142"/>
                <a:gd name="T17" fmla="*/ 78 h 111"/>
                <a:gd name="T18" fmla="*/ 64 w 142"/>
                <a:gd name="T19" fmla="*/ 78 h 111"/>
                <a:gd name="T20" fmla="*/ 62 w 142"/>
                <a:gd name="T21" fmla="*/ 78 h 111"/>
                <a:gd name="T22" fmla="*/ 59 w 142"/>
                <a:gd name="T23" fmla="*/ 80 h 111"/>
                <a:gd name="T24" fmla="*/ 55 w 142"/>
                <a:gd name="T25" fmla="*/ 80 h 111"/>
                <a:gd name="T26" fmla="*/ 55 w 142"/>
                <a:gd name="T27" fmla="*/ 80 h 111"/>
                <a:gd name="T28" fmla="*/ 52 w 142"/>
                <a:gd name="T29" fmla="*/ 80 h 111"/>
                <a:gd name="T30" fmla="*/ 52 w 142"/>
                <a:gd name="T31" fmla="*/ 78 h 111"/>
                <a:gd name="T32" fmla="*/ 50 w 142"/>
                <a:gd name="T33" fmla="*/ 78 h 111"/>
                <a:gd name="T34" fmla="*/ 50 w 142"/>
                <a:gd name="T35" fmla="*/ 78 h 111"/>
                <a:gd name="T36" fmla="*/ 48 w 142"/>
                <a:gd name="T37" fmla="*/ 75 h 111"/>
                <a:gd name="T38" fmla="*/ 48 w 142"/>
                <a:gd name="T39" fmla="*/ 75 h 111"/>
                <a:gd name="T40" fmla="*/ 48 w 142"/>
                <a:gd name="T41" fmla="*/ 73 h 111"/>
                <a:gd name="T42" fmla="*/ 48 w 142"/>
                <a:gd name="T43" fmla="*/ 73 h 111"/>
                <a:gd name="T44" fmla="*/ 45 w 142"/>
                <a:gd name="T45" fmla="*/ 70 h 111"/>
                <a:gd name="T46" fmla="*/ 45 w 142"/>
                <a:gd name="T47" fmla="*/ 68 h 111"/>
                <a:gd name="T48" fmla="*/ 48 w 142"/>
                <a:gd name="T49" fmla="*/ 66 h 111"/>
                <a:gd name="T50" fmla="*/ 3 w 142"/>
                <a:gd name="T51" fmla="*/ 75 h 111"/>
                <a:gd name="T52" fmla="*/ 0 w 142"/>
                <a:gd name="T53" fmla="*/ 80 h 111"/>
                <a:gd name="T54" fmla="*/ 0 w 142"/>
                <a:gd name="T55" fmla="*/ 82 h 111"/>
                <a:gd name="T56" fmla="*/ 0 w 142"/>
                <a:gd name="T57" fmla="*/ 85 h 111"/>
                <a:gd name="T58" fmla="*/ 0 w 142"/>
                <a:gd name="T59" fmla="*/ 87 h 111"/>
                <a:gd name="T60" fmla="*/ 0 w 142"/>
                <a:gd name="T61" fmla="*/ 89 h 111"/>
                <a:gd name="T62" fmla="*/ 0 w 142"/>
                <a:gd name="T63" fmla="*/ 94 h 111"/>
                <a:gd name="T64" fmla="*/ 3 w 142"/>
                <a:gd name="T65" fmla="*/ 96 h 111"/>
                <a:gd name="T66" fmla="*/ 3 w 142"/>
                <a:gd name="T67" fmla="*/ 101 h 111"/>
                <a:gd name="T68" fmla="*/ 5 w 142"/>
                <a:gd name="T69" fmla="*/ 103 h 111"/>
                <a:gd name="T70" fmla="*/ 7 w 142"/>
                <a:gd name="T71" fmla="*/ 106 h 111"/>
                <a:gd name="T72" fmla="*/ 12 w 142"/>
                <a:gd name="T73" fmla="*/ 108 h 111"/>
                <a:gd name="T74" fmla="*/ 15 w 142"/>
                <a:gd name="T75" fmla="*/ 108 h 111"/>
                <a:gd name="T76" fmla="*/ 17 w 142"/>
                <a:gd name="T77" fmla="*/ 111 h 111"/>
                <a:gd name="T78" fmla="*/ 22 w 142"/>
                <a:gd name="T79" fmla="*/ 111 h 111"/>
                <a:gd name="T80" fmla="*/ 24 w 142"/>
                <a:gd name="T81" fmla="*/ 111 h 111"/>
                <a:gd name="T82" fmla="*/ 24 w 142"/>
                <a:gd name="T83" fmla="*/ 111 h 111"/>
                <a:gd name="T84" fmla="*/ 26 w 142"/>
                <a:gd name="T85" fmla="*/ 111 h 111"/>
                <a:gd name="T86" fmla="*/ 26 w 142"/>
                <a:gd name="T87" fmla="*/ 111 h 111"/>
                <a:gd name="T88" fmla="*/ 31 w 142"/>
                <a:gd name="T89" fmla="*/ 111 h 111"/>
                <a:gd name="T90" fmla="*/ 36 w 142"/>
                <a:gd name="T91" fmla="*/ 111 h 111"/>
                <a:gd name="T92" fmla="*/ 38 w 142"/>
                <a:gd name="T93" fmla="*/ 111 h 111"/>
                <a:gd name="T94" fmla="*/ 43 w 142"/>
                <a:gd name="T95" fmla="*/ 108 h 111"/>
                <a:gd name="T96" fmla="*/ 48 w 142"/>
                <a:gd name="T97" fmla="*/ 108 h 111"/>
                <a:gd name="T98" fmla="*/ 52 w 142"/>
                <a:gd name="T99" fmla="*/ 106 h 111"/>
                <a:gd name="T100" fmla="*/ 57 w 142"/>
                <a:gd name="T101" fmla="*/ 103 h 111"/>
                <a:gd name="T102" fmla="*/ 59 w 142"/>
                <a:gd name="T103" fmla="*/ 101 h 111"/>
                <a:gd name="T104" fmla="*/ 64 w 142"/>
                <a:gd name="T105" fmla="*/ 99 h 111"/>
                <a:gd name="T106" fmla="*/ 66 w 142"/>
                <a:gd name="T107" fmla="*/ 96 h 111"/>
                <a:gd name="T108" fmla="*/ 71 w 142"/>
                <a:gd name="T109" fmla="*/ 94 h 111"/>
                <a:gd name="T110" fmla="*/ 142 w 142"/>
                <a:gd name="T11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2" h="111">
                  <a:moveTo>
                    <a:pt x="102" y="0"/>
                  </a:moveTo>
                  <a:lnTo>
                    <a:pt x="81" y="59"/>
                  </a:lnTo>
                  <a:lnTo>
                    <a:pt x="81" y="59"/>
                  </a:lnTo>
                  <a:lnTo>
                    <a:pt x="81" y="59"/>
                  </a:lnTo>
                  <a:lnTo>
                    <a:pt x="81" y="59"/>
                  </a:lnTo>
                  <a:lnTo>
                    <a:pt x="81" y="59"/>
                  </a:lnTo>
                  <a:lnTo>
                    <a:pt x="81" y="61"/>
                  </a:lnTo>
                  <a:lnTo>
                    <a:pt x="81" y="63"/>
                  </a:lnTo>
                  <a:lnTo>
                    <a:pt x="81" y="63"/>
                  </a:lnTo>
                  <a:lnTo>
                    <a:pt x="78" y="63"/>
                  </a:lnTo>
                  <a:lnTo>
                    <a:pt x="78" y="66"/>
                  </a:lnTo>
                  <a:lnTo>
                    <a:pt x="78" y="66"/>
                  </a:lnTo>
                  <a:lnTo>
                    <a:pt x="78" y="68"/>
                  </a:lnTo>
                  <a:lnTo>
                    <a:pt x="78" y="68"/>
                  </a:lnTo>
                  <a:lnTo>
                    <a:pt x="76" y="68"/>
                  </a:lnTo>
                  <a:lnTo>
                    <a:pt x="76" y="70"/>
                  </a:lnTo>
                  <a:lnTo>
                    <a:pt x="76" y="70"/>
                  </a:lnTo>
                  <a:lnTo>
                    <a:pt x="74" y="70"/>
                  </a:lnTo>
                  <a:lnTo>
                    <a:pt x="74" y="73"/>
                  </a:lnTo>
                  <a:lnTo>
                    <a:pt x="74" y="73"/>
                  </a:lnTo>
                  <a:lnTo>
                    <a:pt x="71" y="73"/>
                  </a:lnTo>
                  <a:lnTo>
                    <a:pt x="71" y="73"/>
                  </a:lnTo>
                  <a:lnTo>
                    <a:pt x="71" y="75"/>
                  </a:lnTo>
                  <a:lnTo>
                    <a:pt x="69" y="75"/>
                  </a:lnTo>
                  <a:lnTo>
                    <a:pt x="69" y="75"/>
                  </a:lnTo>
                  <a:lnTo>
                    <a:pt x="69" y="75"/>
                  </a:lnTo>
                  <a:lnTo>
                    <a:pt x="66" y="78"/>
                  </a:lnTo>
                  <a:lnTo>
                    <a:pt x="66" y="78"/>
                  </a:lnTo>
                  <a:lnTo>
                    <a:pt x="66" y="78"/>
                  </a:lnTo>
                  <a:lnTo>
                    <a:pt x="64" y="78"/>
                  </a:lnTo>
                  <a:lnTo>
                    <a:pt x="64" y="78"/>
                  </a:lnTo>
                  <a:lnTo>
                    <a:pt x="62" y="78"/>
                  </a:lnTo>
                  <a:lnTo>
                    <a:pt x="62" y="78"/>
                  </a:lnTo>
                  <a:lnTo>
                    <a:pt x="62" y="80"/>
                  </a:lnTo>
                  <a:lnTo>
                    <a:pt x="59" y="80"/>
                  </a:lnTo>
                  <a:lnTo>
                    <a:pt x="59" y="80"/>
                  </a:lnTo>
                  <a:lnTo>
                    <a:pt x="57" y="80"/>
                  </a:lnTo>
                  <a:lnTo>
                    <a:pt x="57" y="80"/>
                  </a:lnTo>
                  <a:lnTo>
                    <a:pt x="55" y="80"/>
                  </a:lnTo>
                  <a:lnTo>
                    <a:pt x="55" y="80"/>
                  </a:lnTo>
                  <a:lnTo>
                    <a:pt x="55" y="80"/>
                  </a:lnTo>
                  <a:lnTo>
                    <a:pt x="55" y="80"/>
                  </a:lnTo>
                  <a:lnTo>
                    <a:pt x="55" y="80"/>
                  </a:lnTo>
                  <a:lnTo>
                    <a:pt x="52" y="80"/>
                  </a:lnTo>
                  <a:lnTo>
                    <a:pt x="52" y="80"/>
                  </a:lnTo>
                  <a:lnTo>
                    <a:pt x="52" y="80"/>
                  </a:lnTo>
                  <a:lnTo>
                    <a:pt x="52" y="80"/>
                  </a:lnTo>
                  <a:lnTo>
                    <a:pt x="52" y="78"/>
                  </a:lnTo>
                  <a:lnTo>
                    <a:pt x="50" y="78"/>
                  </a:lnTo>
                  <a:lnTo>
                    <a:pt x="50" y="78"/>
                  </a:lnTo>
                  <a:lnTo>
                    <a:pt x="50" y="78"/>
                  </a:lnTo>
                  <a:lnTo>
                    <a:pt x="50" y="78"/>
                  </a:lnTo>
                  <a:lnTo>
                    <a:pt x="50" y="78"/>
                  </a:lnTo>
                  <a:lnTo>
                    <a:pt x="50" y="78"/>
                  </a:lnTo>
                  <a:lnTo>
                    <a:pt x="50" y="78"/>
                  </a:lnTo>
                  <a:lnTo>
                    <a:pt x="48" y="75"/>
                  </a:lnTo>
                  <a:lnTo>
                    <a:pt x="48" y="75"/>
                  </a:lnTo>
                  <a:lnTo>
                    <a:pt x="48" y="75"/>
                  </a:lnTo>
                  <a:lnTo>
                    <a:pt x="48" y="75"/>
                  </a:lnTo>
                  <a:lnTo>
                    <a:pt x="48" y="75"/>
                  </a:lnTo>
                  <a:lnTo>
                    <a:pt x="48" y="75"/>
                  </a:lnTo>
                  <a:lnTo>
                    <a:pt x="48" y="73"/>
                  </a:lnTo>
                  <a:lnTo>
                    <a:pt x="48" y="73"/>
                  </a:lnTo>
                  <a:lnTo>
                    <a:pt x="48" y="73"/>
                  </a:lnTo>
                  <a:lnTo>
                    <a:pt x="48" y="73"/>
                  </a:lnTo>
                  <a:lnTo>
                    <a:pt x="48" y="73"/>
                  </a:lnTo>
                  <a:lnTo>
                    <a:pt x="48" y="73"/>
                  </a:lnTo>
                  <a:lnTo>
                    <a:pt x="45" y="70"/>
                  </a:lnTo>
                  <a:lnTo>
                    <a:pt x="45" y="70"/>
                  </a:lnTo>
                  <a:lnTo>
                    <a:pt x="45" y="70"/>
                  </a:lnTo>
                  <a:lnTo>
                    <a:pt x="45" y="70"/>
                  </a:lnTo>
                  <a:lnTo>
                    <a:pt x="45" y="68"/>
                  </a:lnTo>
                  <a:lnTo>
                    <a:pt x="48" y="68"/>
                  </a:lnTo>
                  <a:lnTo>
                    <a:pt x="48" y="68"/>
                  </a:lnTo>
                  <a:lnTo>
                    <a:pt x="48" y="66"/>
                  </a:lnTo>
                  <a:lnTo>
                    <a:pt x="69" y="0"/>
                  </a:lnTo>
                  <a:lnTo>
                    <a:pt x="26" y="0"/>
                  </a:lnTo>
                  <a:lnTo>
                    <a:pt x="3" y="75"/>
                  </a:lnTo>
                  <a:lnTo>
                    <a:pt x="0" y="78"/>
                  </a:lnTo>
                  <a:lnTo>
                    <a:pt x="0" y="78"/>
                  </a:lnTo>
                  <a:lnTo>
                    <a:pt x="0" y="80"/>
                  </a:lnTo>
                  <a:lnTo>
                    <a:pt x="0" y="80"/>
                  </a:lnTo>
                  <a:lnTo>
                    <a:pt x="0" y="82"/>
                  </a:lnTo>
                  <a:lnTo>
                    <a:pt x="0" y="82"/>
                  </a:lnTo>
                  <a:lnTo>
                    <a:pt x="0" y="82"/>
                  </a:lnTo>
                  <a:lnTo>
                    <a:pt x="0" y="85"/>
                  </a:lnTo>
                  <a:lnTo>
                    <a:pt x="0" y="85"/>
                  </a:lnTo>
                  <a:lnTo>
                    <a:pt x="0" y="85"/>
                  </a:lnTo>
                  <a:lnTo>
                    <a:pt x="0" y="87"/>
                  </a:lnTo>
                  <a:lnTo>
                    <a:pt x="0" y="87"/>
                  </a:lnTo>
                  <a:lnTo>
                    <a:pt x="0" y="87"/>
                  </a:lnTo>
                  <a:lnTo>
                    <a:pt x="0" y="89"/>
                  </a:lnTo>
                  <a:lnTo>
                    <a:pt x="0" y="89"/>
                  </a:lnTo>
                  <a:lnTo>
                    <a:pt x="0" y="92"/>
                  </a:lnTo>
                  <a:lnTo>
                    <a:pt x="0" y="92"/>
                  </a:lnTo>
                  <a:lnTo>
                    <a:pt x="0" y="94"/>
                  </a:lnTo>
                  <a:lnTo>
                    <a:pt x="0" y="94"/>
                  </a:lnTo>
                  <a:lnTo>
                    <a:pt x="3" y="96"/>
                  </a:lnTo>
                  <a:lnTo>
                    <a:pt x="3" y="96"/>
                  </a:lnTo>
                  <a:lnTo>
                    <a:pt x="3" y="99"/>
                  </a:lnTo>
                  <a:lnTo>
                    <a:pt x="3" y="99"/>
                  </a:lnTo>
                  <a:lnTo>
                    <a:pt x="3" y="101"/>
                  </a:lnTo>
                  <a:lnTo>
                    <a:pt x="5" y="101"/>
                  </a:lnTo>
                  <a:lnTo>
                    <a:pt x="5" y="101"/>
                  </a:lnTo>
                  <a:lnTo>
                    <a:pt x="5" y="103"/>
                  </a:lnTo>
                  <a:lnTo>
                    <a:pt x="7" y="103"/>
                  </a:lnTo>
                  <a:lnTo>
                    <a:pt x="7" y="103"/>
                  </a:lnTo>
                  <a:lnTo>
                    <a:pt x="7" y="106"/>
                  </a:lnTo>
                  <a:lnTo>
                    <a:pt x="10" y="106"/>
                  </a:lnTo>
                  <a:lnTo>
                    <a:pt x="10" y="106"/>
                  </a:lnTo>
                  <a:lnTo>
                    <a:pt x="12" y="108"/>
                  </a:lnTo>
                  <a:lnTo>
                    <a:pt x="12" y="108"/>
                  </a:lnTo>
                  <a:lnTo>
                    <a:pt x="12" y="108"/>
                  </a:lnTo>
                  <a:lnTo>
                    <a:pt x="15" y="108"/>
                  </a:lnTo>
                  <a:lnTo>
                    <a:pt x="15" y="111"/>
                  </a:lnTo>
                  <a:lnTo>
                    <a:pt x="17" y="111"/>
                  </a:lnTo>
                  <a:lnTo>
                    <a:pt x="17" y="111"/>
                  </a:lnTo>
                  <a:lnTo>
                    <a:pt x="19" y="111"/>
                  </a:lnTo>
                  <a:lnTo>
                    <a:pt x="19" y="111"/>
                  </a:lnTo>
                  <a:lnTo>
                    <a:pt x="22" y="111"/>
                  </a:lnTo>
                  <a:lnTo>
                    <a:pt x="22" y="111"/>
                  </a:lnTo>
                  <a:lnTo>
                    <a:pt x="24" y="111"/>
                  </a:lnTo>
                  <a:lnTo>
                    <a:pt x="24" y="111"/>
                  </a:lnTo>
                  <a:lnTo>
                    <a:pt x="24" y="111"/>
                  </a:lnTo>
                  <a:lnTo>
                    <a:pt x="24" y="111"/>
                  </a:lnTo>
                  <a:lnTo>
                    <a:pt x="24" y="111"/>
                  </a:lnTo>
                  <a:lnTo>
                    <a:pt x="24" y="111"/>
                  </a:lnTo>
                  <a:lnTo>
                    <a:pt x="26" y="111"/>
                  </a:lnTo>
                  <a:lnTo>
                    <a:pt x="26" y="111"/>
                  </a:lnTo>
                  <a:lnTo>
                    <a:pt x="26" y="111"/>
                  </a:lnTo>
                  <a:lnTo>
                    <a:pt x="26" y="111"/>
                  </a:lnTo>
                  <a:lnTo>
                    <a:pt x="26" y="111"/>
                  </a:lnTo>
                  <a:lnTo>
                    <a:pt x="26" y="111"/>
                  </a:lnTo>
                  <a:lnTo>
                    <a:pt x="29" y="111"/>
                  </a:lnTo>
                  <a:lnTo>
                    <a:pt x="31" y="111"/>
                  </a:lnTo>
                  <a:lnTo>
                    <a:pt x="31" y="111"/>
                  </a:lnTo>
                  <a:lnTo>
                    <a:pt x="33" y="111"/>
                  </a:lnTo>
                  <a:lnTo>
                    <a:pt x="36" y="111"/>
                  </a:lnTo>
                  <a:lnTo>
                    <a:pt x="36" y="111"/>
                  </a:lnTo>
                  <a:lnTo>
                    <a:pt x="38" y="111"/>
                  </a:lnTo>
                  <a:lnTo>
                    <a:pt x="38" y="111"/>
                  </a:lnTo>
                  <a:lnTo>
                    <a:pt x="40" y="111"/>
                  </a:lnTo>
                  <a:lnTo>
                    <a:pt x="43" y="111"/>
                  </a:lnTo>
                  <a:lnTo>
                    <a:pt x="43" y="108"/>
                  </a:lnTo>
                  <a:lnTo>
                    <a:pt x="45" y="108"/>
                  </a:lnTo>
                  <a:lnTo>
                    <a:pt x="48" y="108"/>
                  </a:lnTo>
                  <a:lnTo>
                    <a:pt x="48" y="108"/>
                  </a:lnTo>
                  <a:lnTo>
                    <a:pt x="50" y="108"/>
                  </a:lnTo>
                  <a:lnTo>
                    <a:pt x="50" y="106"/>
                  </a:lnTo>
                  <a:lnTo>
                    <a:pt x="52" y="106"/>
                  </a:lnTo>
                  <a:lnTo>
                    <a:pt x="52" y="106"/>
                  </a:lnTo>
                  <a:lnTo>
                    <a:pt x="55" y="103"/>
                  </a:lnTo>
                  <a:lnTo>
                    <a:pt x="57" y="103"/>
                  </a:lnTo>
                  <a:lnTo>
                    <a:pt x="57" y="103"/>
                  </a:lnTo>
                  <a:lnTo>
                    <a:pt x="59" y="103"/>
                  </a:lnTo>
                  <a:lnTo>
                    <a:pt x="59" y="101"/>
                  </a:lnTo>
                  <a:lnTo>
                    <a:pt x="62" y="101"/>
                  </a:lnTo>
                  <a:lnTo>
                    <a:pt x="62" y="101"/>
                  </a:lnTo>
                  <a:lnTo>
                    <a:pt x="64" y="99"/>
                  </a:lnTo>
                  <a:lnTo>
                    <a:pt x="64" y="99"/>
                  </a:lnTo>
                  <a:lnTo>
                    <a:pt x="66" y="96"/>
                  </a:lnTo>
                  <a:lnTo>
                    <a:pt x="66" y="96"/>
                  </a:lnTo>
                  <a:lnTo>
                    <a:pt x="69" y="96"/>
                  </a:lnTo>
                  <a:lnTo>
                    <a:pt x="69" y="94"/>
                  </a:lnTo>
                  <a:lnTo>
                    <a:pt x="71" y="94"/>
                  </a:lnTo>
                  <a:lnTo>
                    <a:pt x="66" y="108"/>
                  </a:lnTo>
                  <a:lnTo>
                    <a:pt x="107" y="108"/>
                  </a:lnTo>
                  <a:lnTo>
                    <a:pt x="142" y="0"/>
                  </a:lnTo>
                  <a:lnTo>
                    <a:pt x="10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23" name="Freeform 28"/>
            <p:cNvSpPr>
              <a:spLocks/>
            </p:cNvSpPr>
            <p:nvPr/>
          </p:nvSpPr>
          <p:spPr bwMode="auto">
            <a:xfrm>
              <a:off x="9383587" y="1615455"/>
              <a:ext cx="225425" cy="239712"/>
            </a:xfrm>
            <a:custGeom>
              <a:avLst/>
              <a:gdLst>
                <a:gd name="T0" fmla="*/ 142 w 142"/>
                <a:gd name="T1" fmla="*/ 63 h 151"/>
                <a:gd name="T2" fmla="*/ 142 w 142"/>
                <a:gd name="T3" fmla="*/ 61 h 151"/>
                <a:gd name="T4" fmla="*/ 142 w 142"/>
                <a:gd name="T5" fmla="*/ 56 h 151"/>
                <a:gd name="T6" fmla="*/ 140 w 142"/>
                <a:gd name="T7" fmla="*/ 54 h 151"/>
                <a:gd name="T8" fmla="*/ 140 w 142"/>
                <a:gd name="T9" fmla="*/ 52 h 151"/>
                <a:gd name="T10" fmla="*/ 137 w 142"/>
                <a:gd name="T11" fmla="*/ 49 h 151"/>
                <a:gd name="T12" fmla="*/ 135 w 142"/>
                <a:gd name="T13" fmla="*/ 44 h 151"/>
                <a:gd name="T14" fmla="*/ 133 w 142"/>
                <a:gd name="T15" fmla="*/ 44 h 151"/>
                <a:gd name="T16" fmla="*/ 128 w 142"/>
                <a:gd name="T17" fmla="*/ 42 h 151"/>
                <a:gd name="T18" fmla="*/ 125 w 142"/>
                <a:gd name="T19" fmla="*/ 40 h 151"/>
                <a:gd name="T20" fmla="*/ 123 w 142"/>
                <a:gd name="T21" fmla="*/ 40 h 151"/>
                <a:gd name="T22" fmla="*/ 118 w 142"/>
                <a:gd name="T23" fmla="*/ 40 h 151"/>
                <a:gd name="T24" fmla="*/ 118 w 142"/>
                <a:gd name="T25" fmla="*/ 40 h 151"/>
                <a:gd name="T26" fmla="*/ 116 w 142"/>
                <a:gd name="T27" fmla="*/ 40 h 151"/>
                <a:gd name="T28" fmla="*/ 116 w 142"/>
                <a:gd name="T29" fmla="*/ 40 h 151"/>
                <a:gd name="T30" fmla="*/ 111 w 142"/>
                <a:gd name="T31" fmla="*/ 40 h 151"/>
                <a:gd name="T32" fmla="*/ 107 w 142"/>
                <a:gd name="T33" fmla="*/ 40 h 151"/>
                <a:gd name="T34" fmla="*/ 102 w 142"/>
                <a:gd name="T35" fmla="*/ 40 h 151"/>
                <a:gd name="T36" fmla="*/ 97 w 142"/>
                <a:gd name="T37" fmla="*/ 42 h 151"/>
                <a:gd name="T38" fmla="*/ 95 w 142"/>
                <a:gd name="T39" fmla="*/ 42 h 151"/>
                <a:gd name="T40" fmla="*/ 90 w 142"/>
                <a:gd name="T41" fmla="*/ 44 h 151"/>
                <a:gd name="T42" fmla="*/ 85 w 142"/>
                <a:gd name="T43" fmla="*/ 47 h 151"/>
                <a:gd name="T44" fmla="*/ 83 w 142"/>
                <a:gd name="T45" fmla="*/ 49 h 151"/>
                <a:gd name="T46" fmla="*/ 78 w 142"/>
                <a:gd name="T47" fmla="*/ 52 h 151"/>
                <a:gd name="T48" fmla="*/ 76 w 142"/>
                <a:gd name="T49" fmla="*/ 54 h 151"/>
                <a:gd name="T50" fmla="*/ 71 w 142"/>
                <a:gd name="T51" fmla="*/ 56 h 151"/>
                <a:gd name="T52" fmla="*/ 0 w 142"/>
                <a:gd name="T53" fmla="*/ 151 h 151"/>
                <a:gd name="T54" fmla="*/ 59 w 142"/>
                <a:gd name="T55" fmla="*/ 92 h 151"/>
                <a:gd name="T56" fmla="*/ 62 w 142"/>
                <a:gd name="T57" fmla="*/ 92 h 151"/>
                <a:gd name="T58" fmla="*/ 62 w 142"/>
                <a:gd name="T59" fmla="*/ 87 h 151"/>
                <a:gd name="T60" fmla="*/ 64 w 142"/>
                <a:gd name="T61" fmla="*/ 85 h 151"/>
                <a:gd name="T62" fmla="*/ 66 w 142"/>
                <a:gd name="T63" fmla="*/ 82 h 151"/>
                <a:gd name="T64" fmla="*/ 66 w 142"/>
                <a:gd name="T65" fmla="*/ 80 h 151"/>
                <a:gd name="T66" fmla="*/ 69 w 142"/>
                <a:gd name="T67" fmla="*/ 77 h 151"/>
                <a:gd name="T68" fmla="*/ 71 w 142"/>
                <a:gd name="T69" fmla="*/ 75 h 151"/>
                <a:gd name="T70" fmla="*/ 74 w 142"/>
                <a:gd name="T71" fmla="*/ 73 h 151"/>
                <a:gd name="T72" fmla="*/ 78 w 142"/>
                <a:gd name="T73" fmla="*/ 73 h 151"/>
                <a:gd name="T74" fmla="*/ 81 w 142"/>
                <a:gd name="T75" fmla="*/ 70 h 151"/>
                <a:gd name="T76" fmla="*/ 83 w 142"/>
                <a:gd name="T77" fmla="*/ 70 h 151"/>
                <a:gd name="T78" fmla="*/ 85 w 142"/>
                <a:gd name="T79" fmla="*/ 70 h 151"/>
                <a:gd name="T80" fmla="*/ 88 w 142"/>
                <a:gd name="T81" fmla="*/ 70 h 151"/>
                <a:gd name="T82" fmla="*/ 90 w 142"/>
                <a:gd name="T83" fmla="*/ 70 h 151"/>
                <a:gd name="T84" fmla="*/ 92 w 142"/>
                <a:gd name="T85" fmla="*/ 73 h 151"/>
                <a:gd name="T86" fmla="*/ 95 w 142"/>
                <a:gd name="T87" fmla="*/ 75 h 151"/>
                <a:gd name="T88" fmla="*/ 95 w 142"/>
                <a:gd name="T89" fmla="*/ 75 h 151"/>
                <a:gd name="T90" fmla="*/ 95 w 142"/>
                <a:gd name="T91" fmla="*/ 77 h 151"/>
                <a:gd name="T92" fmla="*/ 95 w 142"/>
                <a:gd name="T93" fmla="*/ 80 h 151"/>
                <a:gd name="T94" fmla="*/ 95 w 142"/>
                <a:gd name="T95" fmla="*/ 80 h 151"/>
                <a:gd name="T96" fmla="*/ 95 w 142"/>
                <a:gd name="T97" fmla="*/ 82 h 151"/>
                <a:gd name="T98" fmla="*/ 116 w 142"/>
                <a:gd name="T99" fmla="*/ 151 h 151"/>
                <a:gd name="T100" fmla="*/ 140 w 142"/>
                <a:gd name="T101" fmla="*/ 73 h 151"/>
                <a:gd name="T102" fmla="*/ 142 w 142"/>
                <a:gd name="T103" fmla="*/ 70 h 151"/>
                <a:gd name="T104" fmla="*/ 142 w 142"/>
                <a:gd name="T105" fmla="*/ 68 h 151"/>
                <a:gd name="T106" fmla="*/ 142 w 142"/>
                <a:gd name="T107" fmla="*/ 66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2" h="151">
                  <a:moveTo>
                    <a:pt x="142" y="66"/>
                  </a:moveTo>
                  <a:lnTo>
                    <a:pt x="142" y="66"/>
                  </a:lnTo>
                  <a:lnTo>
                    <a:pt x="142" y="63"/>
                  </a:lnTo>
                  <a:lnTo>
                    <a:pt x="142" y="63"/>
                  </a:lnTo>
                  <a:lnTo>
                    <a:pt x="142" y="61"/>
                  </a:lnTo>
                  <a:lnTo>
                    <a:pt x="142" y="61"/>
                  </a:lnTo>
                  <a:lnTo>
                    <a:pt x="142" y="59"/>
                  </a:lnTo>
                  <a:lnTo>
                    <a:pt x="142" y="59"/>
                  </a:lnTo>
                  <a:lnTo>
                    <a:pt x="142" y="56"/>
                  </a:lnTo>
                  <a:lnTo>
                    <a:pt x="142" y="56"/>
                  </a:lnTo>
                  <a:lnTo>
                    <a:pt x="142" y="54"/>
                  </a:lnTo>
                  <a:lnTo>
                    <a:pt x="140" y="54"/>
                  </a:lnTo>
                  <a:lnTo>
                    <a:pt x="140" y="54"/>
                  </a:lnTo>
                  <a:lnTo>
                    <a:pt x="140" y="52"/>
                  </a:lnTo>
                  <a:lnTo>
                    <a:pt x="140" y="52"/>
                  </a:lnTo>
                  <a:lnTo>
                    <a:pt x="137" y="49"/>
                  </a:lnTo>
                  <a:lnTo>
                    <a:pt x="137" y="49"/>
                  </a:lnTo>
                  <a:lnTo>
                    <a:pt x="137" y="49"/>
                  </a:lnTo>
                  <a:lnTo>
                    <a:pt x="137" y="47"/>
                  </a:lnTo>
                  <a:lnTo>
                    <a:pt x="135" y="47"/>
                  </a:lnTo>
                  <a:lnTo>
                    <a:pt x="135" y="44"/>
                  </a:lnTo>
                  <a:lnTo>
                    <a:pt x="135" y="44"/>
                  </a:lnTo>
                  <a:lnTo>
                    <a:pt x="133" y="44"/>
                  </a:lnTo>
                  <a:lnTo>
                    <a:pt x="133" y="44"/>
                  </a:lnTo>
                  <a:lnTo>
                    <a:pt x="130" y="42"/>
                  </a:lnTo>
                  <a:lnTo>
                    <a:pt x="130" y="42"/>
                  </a:lnTo>
                  <a:lnTo>
                    <a:pt x="128" y="42"/>
                  </a:lnTo>
                  <a:lnTo>
                    <a:pt x="128" y="42"/>
                  </a:lnTo>
                  <a:lnTo>
                    <a:pt x="128" y="40"/>
                  </a:lnTo>
                  <a:lnTo>
                    <a:pt x="125" y="40"/>
                  </a:lnTo>
                  <a:lnTo>
                    <a:pt x="125" y="40"/>
                  </a:lnTo>
                  <a:lnTo>
                    <a:pt x="123" y="40"/>
                  </a:lnTo>
                  <a:lnTo>
                    <a:pt x="123" y="40"/>
                  </a:lnTo>
                  <a:lnTo>
                    <a:pt x="121" y="40"/>
                  </a:lnTo>
                  <a:lnTo>
                    <a:pt x="121" y="40"/>
                  </a:lnTo>
                  <a:lnTo>
                    <a:pt x="118" y="40"/>
                  </a:lnTo>
                  <a:lnTo>
                    <a:pt x="118" y="40"/>
                  </a:lnTo>
                  <a:lnTo>
                    <a:pt x="118" y="40"/>
                  </a:lnTo>
                  <a:lnTo>
                    <a:pt x="118" y="40"/>
                  </a:lnTo>
                  <a:lnTo>
                    <a:pt x="116" y="40"/>
                  </a:lnTo>
                  <a:lnTo>
                    <a:pt x="116" y="40"/>
                  </a:lnTo>
                  <a:lnTo>
                    <a:pt x="116" y="40"/>
                  </a:lnTo>
                  <a:lnTo>
                    <a:pt x="116" y="40"/>
                  </a:lnTo>
                  <a:lnTo>
                    <a:pt x="116" y="40"/>
                  </a:lnTo>
                  <a:lnTo>
                    <a:pt x="116" y="40"/>
                  </a:lnTo>
                  <a:lnTo>
                    <a:pt x="116" y="40"/>
                  </a:lnTo>
                  <a:lnTo>
                    <a:pt x="114" y="40"/>
                  </a:lnTo>
                  <a:lnTo>
                    <a:pt x="111" y="40"/>
                  </a:lnTo>
                  <a:lnTo>
                    <a:pt x="111" y="40"/>
                  </a:lnTo>
                  <a:lnTo>
                    <a:pt x="109" y="40"/>
                  </a:lnTo>
                  <a:lnTo>
                    <a:pt x="107" y="40"/>
                  </a:lnTo>
                  <a:lnTo>
                    <a:pt x="107" y="40"/>
                  </a:lnTo>
                  <a:lnTo>
                    <a:pt x="104" y="40"/>
                  </a:lnTo>
                  <a:lnTo>
                    <a:pt x="102" y="40"/>
                  </a:lnTo>
                  <a:lnTo>
                    <a:pt x="102" y="40"/>
                  </a:lnTo>
                  <a:lnTo>
                    <a:pt x="99" y="40"/>
                  </a:lnTo>
                  <a:lnTo>
                    <a:pt x="97" y="42"/>
                  </a:lnTo>
                  <a:lnTo>
                    <a:pt x="97" y="42"/>
                  </a:lnTo>
                  <a:lnTo>
                    <a:pt x="95" y="42"/>
                  </a:lnTo>
                  <a:lnTo>
                    <a:pt x="95" y="42"/>
                  </a:lnTo>
                  <a:lnTo>
                    <a:pt x="92" y="42"/>
                  </a:lnTo>
                  <a:lnTo>
                    <a:pt x="90" y="44"/>
                  </a:lnTo>
                  <a:lnTo>
                    <a:pt x="90" y="44"/>
                  </a:lnTo>
                  <a:lnTo>
                    <a:pt x="88" y="44"/>
                  </a:lnTo>
                  <a:lnTo>
                    <a:pt x="88" y="44"/>
                  </a:lnTo>
                  <a:lnTo>
                    <a:pt x="85" y="47"/>
                  </a:lnTo>
                  <a:lnTo>
                    <a:pt x="85" y="47"/>
                  </a:lnTo>
                  <a:lnTo>
                    <a:pt x="83" y="47"/>
                  </a:lnTo>
                  <a:lnTo>
                    <a:pt x="83" y="49"/>
                  </a:lnTo>
                  <a:lnTo>
                    <a:pt x="81" y="49"/>
                  </a:lnTo>
                  <a:lnTo>
                    <a:pt x="81" y="49"/>
                  </a:lnTo>
                  <a:lnTo>
                    <a:pt x="78" y="52"/>
                  </a:lnTo>
                  <a:lnTo>
                    <a:pt x="78" y="52"/>
                  </a:lnTo>
                  <a:lnTo>
                    <a:pt x="76" y="54"/>
                  </a:lnTo>
                  <a:lnTo>
                    <a:pt x="76" y="54"/>
                  </a:lnTo>
                  <a:lnTo>
                    <a:pt x="74" y="54"/>
                  </a:lnTo>
                  <a:lnTo>
                    <a:pt x="74" y="56"/>
                  </a:lnTo>
                  <a:lnTo>
                    <a:pt x="71" y="56"/>
                  </a:lnTo>
                  <a:lnTo>
                    <a:pt x="90" y="0"/>
                  </a:lnTo>
                  <a:lnTo>
                    <a:pt x="48" y="0"/>
                  </a:lnTo>
                  <a:lnTo>
                    <a:pt x="0" y="151"/>
                  </a:lnTo>
                  <a:lnTo>
                    <a:pt x="40" y="151"/>
                  </a:lnTo>
                  <a:lnTo>
                    <a:pt x="59" y="92"/>
                  </a:lnTo>
                  <a:lnTo>
                    <a:pt x="59" y="92"/>
                  </a:lnTo>
                  <a:lnTo>
                    <a:pt x="62" y="92"/>
                  </a:lnTo>
                  <a:lnTo>
                    <a:pt x="62" y="92"/>
                  </a:lnTo>
                  <a:lnTo>
                    <a:pt x="62" y="92"/>
                  </a:lnTo>
                  <a:lnTo>
                    <a:pt x="62" y="89"/>
                  </a:lnTo>
                  <a:lnTo>
                    <a:pt x="62" y="87"/>
                  </a:lnTo>
                  <a:lnTo>
                    <a:pt x="62" y="87"/>
                  </a:lnTo>
                  <a:lnTo>
                    <a:pt x="62" y="85"/>
                  </a:lnTo>
                  <a:lnTo>
                    <a:pt x="64" y="85"/>
                  </a:lnTo>
                  <a:lnTo>
                    <a:pt x="64" y="85"/>
                  </a:lnTo>
                  <a:lnTo>
                    <a:pt x="64" y="82"/>
                  </a:lnTo>
                  <a:lnTo>
                    <a:pt x="64" y="82"/>
                  </a:lnTo>
                  <a:lnTo>
                    <a:pt x="66" y="82"/>
                  </a:lnTo>
                  <a:lnTo>
                    <a:pt x="66" y="80"/>
                  </a:lnTo>
                  <a:lnTo>
                    <a:pt x="66" y="80"/>
                  </a:lnTo>
                  <a:lnTo>
                    <a:pt x="66" y="80"/>
                  </a:lnTo>
                  <a:lnTo>
                    <a:pt x="69" y="77"/>
                  </a:lnTo>
                  <a:lnTo>
                    <a:pt x="69" y="77"/>
                  </a:lnTo>
                  <a:lnTo>
                    <a:pt x="69" y="77"/>
                  </a:lnTo>
                  <a:lnTo>
                    <a:pt x="71" y="77"/>
                  </a:lnTo>
                  <a:lnTo>
                    <a:pt x="71" y="75"/>
                  </a:lnTo>
                  <a:lnTo>
                    <a:pt x="71" y="75"/>
                  </a:lnTo>
                  <a:lnTo>
                    <a:pt x="74" y="75"/>
                  </a:lnTo>
                  <a:lnTo>
                    <a:pt x="74" y="75"/>
                  </a:lnTo>
                  <a:lnTo>
                    <a:pt x="74" y="73"/>
                  </a:lnTo>
                  <a:lnTo>
                    <a:pt x="76" y="73"/>
                  </a:lnTo>
                  <a:lnTo>
                    <a:pt x="76" y="73"/>
                  </a:lnTo>
                  <a:lnTo>
                    <a:pt x="78" y="73"/>
                  </a:lnTo>
                  <a:lnTo>
                    <a:pt x="78" y="73"/>
                  </a:lnTo>
                  <a:lnTo>
                    <a:pt x="78" y="73"/>
                  </a:lnTo>
                  <a:lnTo>
                    <a:pt x="81" y="70"/>
                  </a:lnTo>
                  <a:lnTo>
                    <a:pt x="81" y="70"/>
                  </a:lnTo>
                  <a:lnTo>
                    <a:pt x="83" y="70"/>
                  </a:lnTo>
                  <a:lnTo>
                    <a:pt x="83" y="70"/>
                  </a:lnTo>
                  <a:lnTo>
                    <a:pt x="85" y="70"/>
                  </a:lnTo>
                  <a:lnTo>
                    <a:pt x="85" y="70"/>
                  </a:lnTo>
                  <a:lnTo>
                    <a:pt x="85" y="70"/>
                  </a:lnTo>
                  <a:lnTo>
                    <a:pt x="88" y="70"/>
                  </a:lnTo>
                  <a:lnTo>
                    <a:pt x="88" y="70"/>
                  </a:lnTo>
                  <a:lnTo>
                    <a:pt x="88" y="70"/>
                  </a:lnTo>
                  <a:lnTo>
                    <a:pt x="88" y="70"/>
                  </a:lnTo>
                  <a:lnTo>
                    <a:pt x="90" y="70"/>
                  </a:lnTo>
                  <a:lnTo>
                    <a:pt x="90" y="70"/>
                  </a:lnTo>
                  <a:lnTo>
                    <a:pt x="90" y="73"/>
                  </a:lnTo>
                  <a:lnTo>
                    <a:pt x="92" y="73"/>
                  </a:lnTo>
                  <a:lnTo>
                    <a:pt x="92" y="73"/>
                  </a:lnTo>
                  <a:lnTo>
                    <a:pt x="92" y="73"/>
                  </a:lnTo>
                  <a:lnTo>
                    <a:pt x="95" y="75"/>
                  </a:lnTo>
                  <a:lnTo>
                    <a:pt x="95" y="75"/>
                  </a:lnTo>
                  <a:lnTo>
                    <a:pt x="95" y="75"/>
                  </a:lnTo>
                  <a:lnTo>
                    <a:pt x="95" y="75"/>
                  </a:lnTo>
                  <a:lnTo>
                    <a:pt x="95" y="75"/>
                  </a:lnTo>
                  <a:lnTo>
                    <a:pt x="95" y="77"/>
                  </a:lnTo>
                  <a:lnTo>
                    <a:pt x="95" y="77"/>
                  </a:lnTo>
                  <a:lnTo>
                    <a:pt x="95" y="77"/>
                  </a:lnTo>
                  <a:lnTo>
                    <a:pt x="95" y="77"/>
                  </a:lnTo>
                  <a:lnTo>
                    <a:pt x="95" y="77"/>
                  </a:lnTo>
                  <a:lnTo>
                    <a:pt x="95" y="80"/>
                  </a:lnTo>
                  <a:lnTo>
                    <a:pt x="95" y="80"/>
                  </a:lnTo>
                  <a:lnTo>
                    <a:pt x="95" y="80"/>
                  </a:lnTo>
                  <a:lnTo>
                    <a:pt x="95" y="80"/>
                  </a:lnTo>
                  <a:lnTo>
                    <a:pt x="95" y="82"/>
                  </a:lnTo>
                  <a:lnTo>
                    <a:pt x="95" y="82"/>
                  </a:lnTo>
                  <a:lnTo>
                    <a:pt x="95" y="82"/>
                  </a:lnTo>
                  <a:lnTo>
                    <a:pt x="95" y="85"/>
                  </a:lnTo>
                  <a:lnTo>
                    <a:pt x="74" y="151"/>
                  </a:lnTo>
                  <a:lnTo>
                    <a:pt x="116" y="151"/>
                  </a:lnTo>
                  <a:lnTo>
                    <a:pt x="140" y="75"/>
                  </a:lnTo>
                  <a:lnTo>
                    <a:pt x="140" y="73"/>
                  </a:lnTo>
                  <a:lnTo>
                    <a:pt x="140" y="73"/>
                  </a:lnTo>
                  <a:lnTo>
                    <a:pt x="142" y="73"/>
                  </a:lnTo>
                  <a:lnTo>
                    <a:pt x="142" y="73"/>
                  </a:lnTo>
                  <a:lnTo>
                    <a:pt x="142" y="70"/>
                  </a:lnTo>
                  <a:lnTo>
                    <a:pt x="142" y="70"/>
                  </a:lnTo>
                  <a:lnTo>
                    <a:pt x="142" y="68"/>
                  </a:lnTo>
                  <a:lnTo>
                    <a:pt x="142" y="68"/>
                  </a:lnTo>
                  <a:lnTo>
                    <a:pt x="142" y="68"/>
                  </a:lnTo>
                  <a:lnTo>
                    <a:pt x="142" y="66"/>
                  </a:lnTo>
                  <a:lnTo>
                    <a:pt x="142"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24" name="Freeform 29"/>
            <p:cNvSpPr>
              <a:spLocks/>
            </p:cNvSpPr>
            <p:nvPr/>
          </p:nvSpPr>
          <p:spPr bwMode="auto">
            <a:xfrm>
              <a:off x="9526463" y="1888505"/>
              <a:ext cx="26988" cy="44450"/>
            </a:xfrm>
            <a:custGeom>
              <a:avLst/>
              <a:gdLst>
                <a:gd name="T0" fmla="*/ 2 w 17"/>
                <a:gd name="T1" fmla="*/ 0 h 28"/>
                <a:gd name="T2" fmla="*/ 0 w 17"/>
                <a:gd name="T3" fmla="*/ 0 h 28"/>
                <a:gd name="T4" fmla="*/ 0 w 17"/>
                <a:gd name="T5" fmla="*/ 28 h 28"/>
                <a:gd name="T6" fmla="*/ 17 w 17"/>
                <a:gd name="T7" fmla="*/ 28 h 28"/>
                <a:gd name="T8" fmla="*/ 17 w 17"/>
                <a:gd name="T9" fmla="*/ 23 h 28"/>
                <a:gd name="T10" fmla="*/ 2 w 17"/>
                <a:gd name="T11" fmla="*/ 23 h 28"/>
                <a:gd name="T12" fmla="*/ 2 w 17"/>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17" h="28">
                  <a:moveTo>
                    <a:pt x="2" y="0"/>
                  </a:moveTo>
                  <a:lnTo>
                    <a:pt x="0" y="0"/>
                  </a:lnTo>
                  <a:lnTo>
                    <a:pt x="0" y="28"/>
                  </a:lnTo>
                  <a:lnTo>
                    <a:pt x="17" y="28"/>
                  </a:lnTo>
                  <a:lnTo>
                    <a:pt x="17" y="23"/>
                  </a:lnTo>
                  <a:lnTo>
                    <a:pt x="2" y="23"/>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sp>
          <p:nvSpPr>
            <p:cNvPr id="25" name="Freeform 30"/>
            <p:cNvSpPr>
              <a:spLocks noEditPoints="1"/>
            </p:cNvSpPr>
            <p:nvPr/>
          </p:nvSpPr>
          <p:spPr bwMode="auto">
            <a:xfrm>
              <a:off x="9559801" y="1883742"/>
              <a:ext cx="41275" cy="49212"/>
            </a:xfrm>
            <a:custGeom>
              <a:avLst/>
              <a:gdLst>
                <a:gd name="T0" fmla="*/ 26 w 26"/>
                <a:gd name="T1" fmla="*/ 10 h 31"/>
                <a:gd name="T2" fmla="*/ 24 w 26"/>
                <a:gd name="T3" fmla="*/ 7 h 31"/>
                <a:gd name="T4" fmla="*/ 22 w 26"/>
                <a:gd name="T5" fmla="*/ 5 h 31"/>
                <a:gd name="T6" fmla="*/ 19 w 26"/>
                <a:gd name="T7" fmla="*/ 3 h 31"/>
                <a:gd name="T8" fmla="*/ 14 w 26"/>
                <a:gd name="T9" fmla="*/ 3 h 31"/>
                <a:gd name="T10" fmla="*/ 12 w 26"/>
                <a:gd name="T11" fmla="*/ 0 h 31"/>
                <a:gd name="T12" fmla="*/ 10 w 26"/>
                <a:gd name="T13" fmla="*/ 3 h 31"/>
                <a:gd name="T14" fmla="*/ 7 w 26"/>
                <a:gd name="T15" fmla="*/ 3 h 31"/>
                <a:gd name="T16" fmla="*/ 5 w 26"/>
                <a:gd name="T17" fmla="*/ 5 h 31"/>
                <a:gd name="T18" fmla="*/ 3 w 26"/>
                <a:gd name="T19" fmla="*/ 7 h 31"/>
                <a:gd name="T20" fmla="*/ 0 w 26"/>
                <a:gd name="T21" fmla="*/ 10 h 31"/>
                <a:gd name="T22" fmla="*/ 0 w 26"/>
                <a:gd name="T23" fmla="*/ 12 h 31"/>
                <a:gd name="T24" fmla="*/ 0 w 26"/>
                <a:gd name="T25" fmla="*/ 15 h 31"/>
                <a:gd name="T26" fmla="*/ 0 w 26"/>
                <a:gd name="T27" fmla="*/ 19 h 31"/>
                <a:gd name="T28" fmla="*/ 0 w 26"/>
                <a:gd name="T29" fmla="*/ 22 h 31"/>
                <a:gd name="T30" fmla="*/ 3 w 26"/>
                <a:gd name="T31" fmla="*/ 24 h 31"/>
                <a:gd name="T32" fmla="*/ 3 w 26"/>
                <a:gd name="T33" fmla="*/ 26 h 31"/>
                <a:gd name="T34" fmla="*/ 5 w 26"/>
                <a:gd name="T35" fmla="*/ 29 h 31"/>
                <a:gd name="T36" fmla="*/ 10 w 26"/>
                <a:gd name="T37" fmla="*/ 31 h 31"/>
                <a:gd name="T38" fmla="*/ 14 w 26"/>
                <a:gd name="T39" fmla="*/ 31 h 31"/>
                <a:gd name="T40" fmla="*/ 17 w 26"/>
                <a:gd name="T41" fmla="*/ 31 h 31"/>
                <a:gd name="T42" fmla="*/ 22 w 26"/>
                <a:gd name="T43" fmla="*/ 29 h 31"/>
                <a:gd name="T44" fmla="*/ 24 w 26"/>
                <a:gd name="T45" fmla="*/ 26 h 31"/>
                <a:gd name="T46" fmla="*/ 26 w 26"/>
                <a:gd name="T47" fmla="*/ 24 h 31"/>
                <a:gd name="T48" fmla="*/ 26 w 26"/>
                <a:gd name="T49" fmla="*/ 19 h 31"/>
                <a:gd name="T50" fmla="*/ 26 w 26"/>
                <a:gd name="T51" fmla="*/ 17 h 31"/>
                <a:gd name="T52" fmla="*/ 24 w 26"/>
                <a:gd name="T53" fmla="*/ 17 h 31"/>
                <a:gd name="T54" fmla="*/ 24 w 26"/>
                <a:gd name="T55" fmla="*/ 19 h 31"/>
                <a:gd name="T56" fmla="*/ 22 w 26"/>
                <a:gd name="T57" fmla="*/ 22 h 31"/>
                <a:gd name="T58" fmla="*/ 22 w 26"/>
                <a:gd name="T59" fmla="*/ 24 h 31"/>
                <a:gd name="T60" fmla="*/ 19 w 26"/>
                <a:gd name="T61" fmla="*/ 26 h 31"/>
                <a:gd name="T62" fmla="*/ 19 w 26"/>
                <a:gd name="T63" fmla="*/ 26 h 31"/>
                <a:gd name="T64" fmla="*/ 17 w 26"/>
                <a:gd name="T65" fmla="*/ 26 h 31"/>
                <a:gd name="T66" fmla="*/ 14 w 26"/>
                <a:gd name="T67" fmla="*/ 29 h 31"/>
                <a:gd name="T68" fmla="*/ 12 w 26"/>
                <a:gd name="T69" fmla="*/ 29 h 31"/>
                <a:gd name="T70" fmla="*/ 12 w 26"/>
                <a:gd name="T71" fmla="*/ 29 h 31"/>
                <a:gd name="T72" fmla="*/ 10 w 26"/>
                <a:gd name="T73" fmla="*/ 26 h 31"/>
                <a:gd name="T74" fmla="*/ 7 w 26"/>
                <a:gd name="T75" fmla="*/ 26 h 31"/>
                <a:gd name="T76" fmla="*/ 7 w 26"/>
                <a:gd name="T77" fmla="*/ 24 h 31"/>
                <a:gd name="T78" fmla="*/ 5 w 26"/>
                <a:gd name="T79" fmla="*/ 24 h 31"/>
                <a:gd name="T80" fmla="*/ 5 w 26"/>
                <a:gd name="T81" fmla="*/ 22 h 31"/>
                <a:gd name="T82" fmla="*/ 3 w 26"/>
                <a:gd name="T83" fmla="*/ 19 h 31"/>
                <a:gd name="T84" fmla="*/ 3 w 26"/>
                <a:gd name="T85" fmla="*/ 17 h 31"/>
                <a:gd name="T86" fmla="*/ 3 w 26"/>
                <a:gd name="T87" fmla="*/ 15 h 31"/>
                <a:gd name="T88" fmla="*/ 5 w 26"/>
                <a:gd name="T89" fmla="*/ 12 h 31"/>
                <a:gd name="T90" fmla="*/ 5 w 26"/>
                <a:gd name="T91" fmla="*/ 10 h 31"/>
                <a:gd name="T92" fmla="*/ 7 w 26"/>
                <a:gd name="T93" fmla="*/ 7 h 31"/>
                <a:gd name="T94" fmla="*/ 7 w 26"/>
                <a:gd name="T95" fmla="*/ 7 h 31"/>
                <a:gd name="T96" fmla="*/ 10 w 26"/>
                <a:gd name="T97" fmla="*/ 5 h 31"/>
                <a:gd name="T98" fmla="*/ 12 w 26"/>
                <a:gd name="T99" fmla="*/ 5 h 31"/>
                <a:gd name="T100" fmla="*/ 14 w 26"/>
                <a:gd name="T101" fmla="*/ 5 h 31"/>
                <a:gd name="T102" fmla="*/ 17 w 26"/>
                <a:gd name="T103" fmla="*/ 5 h 31"/>
                <a:gd name="T104" fmla="*/ 19 w 26"/>
                <a:gd name="T105" fmla="*/ 7 h 31"/>
                <a:gd name="T106" fmla="*/ 22 w 26"/>
                <a:gd name="T107" fmla="*/ 10 h 31"/>
                <a:gd name="T108" fmla="*/ 24 w 26"/>
                <a:gd name="T109" fmla="*/ 12 h 31"/>
                <a:gd name="T110" fmla="*/ 24 w 26"/>
                <a:gd name="T111" fmla="*/ 17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 h="31">
                  <a:moveTo>
                    <a:pt x="26" y="12"/>
                  </a:moveTo>
                  <a:lnTo>
                    <a:pt x="26" y="12"/>
                  </a:lnTo>
                  <a:lnTo>
                    <a:pt x="26" y="12"/>
                  </a:lnTo>
                  <a:lnTo>
                    <a:pt x="26" y="10"/>
                  </a:lnTo>
                  <a:lnTo>
                    <a:pt x="26" y="10"/>
                  </a:lnTo>
                  <a:lnTo>
                    <a:pt x="26" y="7"/>
                  </a:lnTo>
                  <a:lnTo>
                    <a:pt x="24" y="7"/>
                  </a:lnTo>
                  <a:lnTo>
                    <a:pt x="24" y="7"/>
                  </a:lnTo>
                  <a:lnTo>
                    <a:pt x="24" y="5"/>
                  </a:lnTo>
                  <a:lnTo>
                    <a:pt x="24" y="5"/>
                  </a:lnTo>
                  <a:lnTo>
                    <a:pt x="22" y="5"/>
                  </a:lnTo>
                  <a:lnTo>
                    <a:pt x="22" y="5"/>
                  </a:lnTo>
                  <a:lnTo>
                    <a:pt x="22" y="3"/>
                  </a:lnTo>
                  <a:lnTo>
                    <a:pt x="22" y="3"/>
                  </a:lnTo>
                  <a:lnTo>
                    <a:pt x="19" y="3"/>
                  </a:lnTo>
                  <a:lnTo>
                    <a:pt x="19" y="3"/>
                  </a:lnTo>
                  <a:lnTo>
                    <a:pt x="19" y="3"/>
                  </a:lnTo>
                  <a:lnTo>
                    <a:pt x="17" y="3"/>
                  </a:lnTo>
                  <a:lnTo>
                    <a:pt x="17" y="3"/>
                  </a:lnTo>
                  <a:lnTo>
                    <a:pt x="14" y="3"/>
                  </a:lnTo>
                  <a:lnTo>
                    <a:pt x="14" y="0"/>
                  </a:lnTo>
                  <a:lnTo>
                    <a:pt x="14" y="0"/>
                  </a:lnTo>
                  <a:lnTo>
                    <a:pt x="12" y="0"/>
                  </a:lnTo>
                  <a:lnTo>
                    <a:pt x="12" y="0"/>
                  </a:lnTo>
                  <a:lnTo>
                    <a:pt x="12" y="3"/>
                  </a:lnTo>
                  <a:lnTo>
                    <a:pt x="10" y="3"/>
                  </a:lnTo>
                  <a:lnTo>
                    <a:pt x="10" y="3"/>
                  </a:lnTo>
                  <a:lnTo>
                    <a:pt x="10" y="3"/>
                  </a:lnTo>
                  <a:lnTo>
                    <a:pt x="10" y="3"/>
                  </a:lnTo>
                  <a:lnTo>
                    <a:pt x="7" y="3"/>
                  </a:lnTo>
                  <a:lnTo>
                    <a:pt x="7" y="3"/>
                  </a:lnTo>
                  <a:lnTo>
                    <a:pt x="7" y="3"/>
                  </a:lnTo>
                  <a:lnTo>
                    <a:pt x="5" y="3"/>
                  </a:lnTo>
                  <a:lnTo>
                    <a:pt x="5" y="3"/>
                  </a:lnTo>
                  <a:lnTo>
                    <a:pt x="5" y="5"/>
                  </a:lnTo>
                  <a:lnTo>
                    <a:pt x="5" y="5"/>
                  </a:lnTo>
                  <a:lnTo>
                    <a:pt x="5" y="5"/>
                  </a:lnTo>
                  <a:lnTo>
                    <a:pt x="3" y="5"/>
                  </a:lnTo>
                  <a:lnTo>
                    <a:pt x="3" y="5"/>
                  </a:lnTo>
                  <a:lnTo>
                    <a:pt x="3" y="7"/>
                  </a:lnTo>
                  <a:lnTo>
                    <a:pt x="3" y="7"/>
                  </a:lnTo>
                  <a:lnTo>
                    <a:pt x="3" y="7"/>
                  </a:lnTo>
                  <a:lnTo>
                    <a:pt x="0" y="7"/>
                  </a:lnTo>
                  <a:lnTo>
                    <a:pt x="0" y="10"/>
                  </a:lnTo>
                  <a:lnTo>
                    <a:pt x="0" y="10"/>
                  </a:lnTo>
                  <a:lnTo>
                    <a:pt x="0" y="10"/>
                  </a:lnTo>
                  <a:lnTo>
                    <a:pt x="0" y="12"/>
                  </a:lnTo>
                  <a:lnTo>
                    <a:pt x="0" y="12"/>
                  </a:lnTo>
                  <a:lnTo>
                    <a:pt x="0" y="12"/>
                  </a:lnTo>
                  <a:lnTo>
                    <a:pt x="0" y="12"/>
                  </a:lnTo>
                  <a:lnTo>
                    <a:pt x="0" y="15"/>
                  </a:lnTo>
                  <a:lnTo>
                    <a:pt x="0" y="15"/>
                  </a:lnTo>
                  <a:lnTo>
                    <a:pt x="0" y="15"/>
                  </a:lnTo>
                  <a:lnTo>
                    <a:pt x="0" y="17"/>
                  </a:lnTo>
                  <a:lnTo>
                    <a:pt x="0" y="17"/>
                  </a:lnTo>
                  <a:lnTo>
                    <a:pt x="0" y="19"/>
                  </a:lnTo>
                  <a:lnTo>
                    <a:pt x="0" y="19"/>
                  </a:lnTo>
                  <a:lnTo>
                    <a:pt x="0" y="19"/>
                  </a:lnTo>
                  <a:lnTo>
                    <a:pt x="0" y="22"/>
                  </a:lnTo>
                  <a:lnTo>
                    <a:pt x="0" y="22"/>
                  </a:lnTo>
                  <a:lnTo>
                    <a:pt x="0" y="24"/>
                  </a:lnTo>
                  <a:lnTo>
                    <a:pt x="0" y="24"/>
                  </a:lnTo>
                  <a:lnTo>
                    <a:pt x="3" y="24"/>
                  </a:lnTo>
                  <a:lnTo>
                    <a:pt x="3" y="24"/>
                  </a:lnTo>
                  <a:lnTo>
                    <a:pt x="3" y="24"/>
                  </a:lnTo>
                  <a:lnTo>
                    <a:pt x="3" y="26"/>
                  </a:lnTo>
                  <a:lnTo>
                    <a:pt x="3" y="26"/>
                  </a:lnTo>
                  <a:lnTo>
                    <a:pt x="3" y="26"/>
                  </a:lnTo>
                  <a:lnTo>
                    <a:pt x="5" y="26"/>
                  </a:lnTo>
                  <a:lnTo>
                    <a:pt x="5" y="29"/>
                  </a:lnTo>
                  <a:lnTo>
                    <a:pt x="5" y="29"/>
                  </a:lnTo>
                  <a:lnTo>
                    <a:pt x="5" y="29"/>
                  </a:lnTo>
                  <a:lnTo>
                    <a:pt x="7" y="29"/>
                  </a:lnTo>
                  <a:lnTo>
                    <a:pt x="7" y="29"/>
                  </a:lnTo>
                  <a:lnTo>
                    <a:pt x="10" y="31"/>
                  </a:lnTo>
                  <a:lnTo>
                    <a:pt x="10" y="31"/>
                  </a:lnTo>
                  <a:lnTo>
                    <a:pt x="10" y="31"/>
                  </a:lnTo>
                  <a:lnTo>
                    <a:pt x="12" y="31"/>
                  </a:lnTo>
                  <a:lnTo>
                    <a:pt x="12" y="31"/>
                  </a:lnTo>
                  <a:lnTo>
                    <a:pt x="14" y="31"/>
                  </a:lnTo>
                  <a:lnTo>
                    <a:pt x="14" y="31"/>
                  </a:lnTo>
                  <a:lnTo>
                    <a:pt x="14" y="31"/>
                  </a:lnTo>
                  <a:lnTo>
                    <a:pt x="17" y="31"/>
                  </a:lnTo>
                  <a:lnTo>
                    <a:pt x="17" y="31"/>
                  </a:lnTo>
                  <a:lnTo>
                    <a:pt x="17" y="31"/>
                  </a:lnTo>
                  <a:lnTo>
                    <a:pt x="19" y="29"/>
                  </a:lnTo>
                  <a:lnTo>
                    <a:pt x="19" y="29"/>
                  </a:lnTo>
                  <a:lnTo>
                    <a:pt x="22" y="29"/>
                  </a:lnTo>
                  <a:lnTo>
                    <a:pt x="22" y="29"/>
                  </a:lnTo>
                  <a:lnTo>
                    <a:pt x="22" y="29"/>
                  </a:lnTo>
                  <a:lnTo>
                    <a:pt x="22" y="29"/>
                  </a:lnTo>
                  <a:lnTo>
                    <a:pt x="24" y="26"/>
                  </a:lnTo>
                  <a:lnTo>
                    <a:pt x="24" y="26"/>
                  </a:lnTo>
                  <a:lnTo>
                    <a:pt x="24" y="26"/>
                  </a:lnTo>
                  <a:lnTo>
                    <a:pt x="24" y="24"/>
                  </a:lnTo>
                  <a:lnTo>
                    <a:pt x="26" y="24"/>
                  </a:lnTo>
                  <a:lnTo>
                    <a:pt x="26" y="24"/>
                  </a:lnTo>
                  <a:lnTo>
                    <a:pt x="26" y="22"/>
                  </a:lnTo>
                  <a:lnTo>
                    <a:pt x="26" y="22"/>
                  </a:lnTo>
                  <a:lnTo>
                    <a:pt x="26" y="19"/>
                  </a:lnTo>
                  <a:lnTo>
                    <a:pt x="26" y="19"/>
                  </a:lnTo>
                  <a:lnTo>
                    <a:pt x="26" y="19"/>
                  </a:lnTo>
                  <a:lnTo>
                    <a:pt x="26" y="17"/>
                  </a:lnTo>
                  <a:lnTo>
                    <a:pt x="26" y="17"/>
                  </a:lnTo>
                  <a:lnTo>
                    <a:pt x="26" y="15"/>
                  </a:lnTo>
                  <a:lnTo>
                    <a:pt x="26" y="15"/>
                  </a:lnTo>
                  <a:lnTo>
                    <a:pt x="26" y="12"/>
                  </a:lnTo>
                  <a:close/>
                  <a:moveTo>
                    <a:pt x="24" y="17"/>
                  </a:moveTo>
                  <a:lnTo>
                    <a:pt x="24" y="17"/>
                  </a:lnTo>
                  <a:lnTo>
                    <a:pt x="24" y="19"/>
                  </a:lnTo>
                  <a:lnTo>
                    <a:pt x="24" y="19"/>
                  </a:lnTo>
                  <a:lnTo>
                    <a:pt x="24" y="19"/>
                  </a:lnTo>
                  <a:lnTo>
                    <a:pt x="24" y="19"/>
                  </a:lnTo>
                  <a:lnTo>
                    <a:pt x="22" y="22"/>
                  </a:lnTo>
                  <a:lnTo>
                    <a:pt x="22" y="22"/>
                  </a:lnTo>
                  <a:lnTo>
                    <a:pt x="22" y="22"/>
                  </a:lnTo>
                  <a:lnTo>
                    <a:pt x="22" y="22"/>
                  </a:lnTo>
                  <a:lnTo>
                    <a:pt x="22" y="22"/>
                  </a:lnTo>
                  <a:lnTo>
                    <a:pt x="22" y="24"/>
                  </a:lnTo>
                  <a:lnTo>
                    <a:pt x="22" y="24"/>
                  </a:lnTo>
                  <a:lnTo>
                    <a:pt x="22" y="24"/>
                  </a:lnTo>
                  <a:lnTo>
                    <a:pt x="22" y="24"/>
                  </a:lnTo>
                  <a:lnTo>
                    <a:pt x="22" y="24"/>
                  </a:lnTo>
                  <a:lnTo>
                    <a:pt x="19" y="26"/>
                  </a:lnTo>
                  <a:lnTo>
                    <a:pt x="19" y="26"/>
                  </a:lnTo>
                  <a:lnTo>
                    <a:pt x="19" y="26"/>
                  </a:lnTo>
                  <a:lnTo>
                    <a:pt x="19" y="26"/>
                  </a:lnTo>
                  <a:lnTo>
                    <a:pt x="19" y="26"/>
                  </a:lnTo>
                  <a:lnTo>
                    <a:pt x="19" y="26"/>
                  </a:lnTo>
                  <a:lnTo>
                    <a:pt x="17" y="26"/>
                  </a:lnTo>
                  <a:lnTo>
                    <a:pt x="17" y="26"/>
                  </a:lnTo>
                  <a:lnTo>
                    <a:pt x="17" y="26"/>
                  </a:lnTo>
                  <a:lnTo>
                    <a:pt x="17" y="26"/>
                  </a:lnTo>
                  <a:lnTo>
                    <a:pt x="17" y="26"/>
                  </a:lnTo>
                  <a:lnTo>
                    <a:pt x="14" y="29"/>
                  </a:lnTo>
                  <a:lnTo>
                    <a:pt x="14" y="29"/>
                  </a:lnTo>
                  <a:lnTo>
                    <a:pt x="14" y="29"/>
                  </a:lnTo>
                  <a:lnTo>
                    <a:pt x="14" y="29"/>
                  </a:lnTo>
                  <a:lnTo>
                    <a:pt x="14" y="29"/>
                  </a:lnTo>
                  <a:lnTo>
                    <a:pt x="12" y="29"/>
                  </a:lnTo>
                  <a:lnTo>
                    <a:pt x="12" y="29"/>
                  </a:lnTo>
                  <a:lnTo>
                    <a:pt x="12" y="29"/>
                  </a:lnTo>
                  <a:lnTo>
                    <a:pt x="12" y="29"/>
                  </a:lnTo>
                  <a:lnTo>
                    <a:pt x="12" y="29"/>
                  </a:lnTo>
                  <a:lnTo>
                    <a:pt x="10" y="26"/>
                  </a:lnTo>
                  <a:lnTo>
                    <a:pt x="10" y="26"/>
                  </a:lnTo>
                  <a:lnTo>
                    <a:pt x="10" y="26"/>
                  </a:lnTo>
                  <a:lnTo>
                    <a:pt x="10" y="26"/>
                  </a:lnTo>
                  <a:lnTo>
                    <a:pt x="10" y="26"/>
                  </a:lnTo>
                  <a:lnTo>
                    <a:pt x="10" y="26"/>
                  </a:lnTo>
                  <a:lnTo>
                    <a:pt x="7" y="26"/>
                  </a:lnTo>
                  <a:lnTo>
                    <a:pt x="7" y="26"/>
                  </a:lnTo>
                  <a:lnTo>
                    <a:pt x="7" y="26"/>
                  </a:lnTo>
                  <a:lnTo>
                    <a:pt x="7" y="26"/>
                  </a:lnTo>
                  <a:lnTo>
                    <a:pt x="7" y="26"/>
                  </a:lnTo>
                  <a:lnTo>
                    <a:pt x="7" y="24"/>
                  </a:lnTo>
                  <a:lnTo>
                    <a:pt x="5" y="24"/>
                  </a:lnTo>
                  <a:lnTo>
                    <a:pt x="5" y="24"/>
                  </a:lnTo>
                  <a:lnTo>
                    <a:pt x="5" y="24"/>
                  </a:lnTo>
                  <a:lnTo>
                    <a:pt x="5" y="24"/>
                  </a:lnTo>
                  <a:lnTo>
                    <a:pt x="5" y="22"/>
                  </a:lnTo>
                  <a:lnTo>
                    <a:pt x="5" y="22"/>
                  </a:lnTo>
                  <a:lnTo>
                    <a:pt x="5" y="22"/>
                  </a:lnTo>
                  <a:lnTo>
                    <a:pt x="5" y="22"/>
                  </a:lnTo>
                  <a:lnTo>
                    <a:pt x="5" y="22"/>
                  </a:lnTo>
                  <a:lnTo>
                    <a:pt x="5" y="19"/>
                  </a:lnTo>
                  <a:lnTo>
                    <a:pt x="3" y="19"/>
                  </a:lnTo>
                  <a:lnTo>
                    <a:pt x="3" y="19"/>
                  </a:lnTo>
                  <a:lnTo>
                    <a:pt x="3" y="19"/>
                  </a:lnTo>
                  <a:lnTo>
                    <a:pt x="3" y="17"/>
                  </a:lnTo>
                  <a:lnTo>
                    <a:pt x="3" y="17"/>
                  </a:lnTo>
                  <a:lnTo>
                    <a:pt x="3" y="17"/>
                  </a:lnTo>
                  <a:lnTo>
                    <a:pt x="3" y="17"/>
                  </a:lnTo>
                  <a:lnTo>
                    <a:pt x="3" y="15"/>
                  </a:lnTo>
                  <a:lnTo>
                    <a:pt x="3" y="15"/>
                  </a:lnTo>
                  <a:lnTo>
                    <a:pt x="3" y="15"/>
                  </a:lnTo>
                  <a:lnTo>
                    <a:pt x="3" y="12"/>
                  </a:lnTo>
                  <a:lnTo>
                    <a:pt x="5" y="12"/>
                  </a:lnTo>
                  <a:lnTo>
                    <a:pt x="5" y="12"/>
                  </a:lnTo>
                  <a:lnTo>
                    <a:pt x="5" y="12"/>
                  </a:lnTo>
                  <a:lnTo>
                    <a:pt x="5" y="10"/>
                  </a:lnTo>
                  <a:lnTo>
                    <a:pt x="5" y="10"/>
                  </a:lnTo>
                  <a:lnTo>
                    <a:pt x="5" y="10"/>
                  </a:lnTo>
                  <a:lnTo>
                    <a:pt x="5" y="10"/>
                  </a:lnTo>
                  <a:lnTo>
                    <a:pt x="5" y="10"/>
                  </a:lnTo>
                  <a:lnTo>
                    <a:pt x="5" y="7"/>
                  </a:lnTo>
                  <a:lnTo>
                    <a:pt x="7" y="7"/>
                  </a:lnTo>
                  <a:lnTo>
                    <a:pt x="7" y="7"/>
                  </a:lnTo>
                  <a:lnTo>
                    <a:pt x="7" y="7"/>
                  </a:lnTo>
                  <a:lnTo>
                    <a:pt x="7" y="7"/>
                  </a:lnTo>
                  <a:lnTo>
                    <a:pt x="7" y="7"/>
                  </a:lnTo>
                  <a:lnTo>
                    <a:pt x="7" y="7"/>
                  </a:lnTo>
                  <a:lnTo>
                    <a:pt x="7" y="5"/>
                  </a:lnTo>
                  <a:lnTo>
                    <a:pt x="10" y="5"/>
                  </a:lnTo>
                  <a:lnTo>
                    <a:pt x="10" y="5"/>
                  </a:lnTo>
                  <a:lnTo>
                    <a:pt x="10" y="5"/>
                  </a:lnTo>
                  <a:lnTo>
                    <a:pt x="10" y="5"/>
                  </a:lnTo>
                  <a:lnTo>
                    <a:pt x="10" y="5"/>
                  </a:lnTo>
                  <a:lnTo>
                    <a:pt x="12" y="5"/>
                  </a:lnTo>
                  <a:lnTo>
                    <a:pt x="12" y="5"/>
                  </a:lnTo>
                  <a:lnTo>
                    <a:pt x="12" y="5"/>
                  </a:lnTo>
                  <a:lnTo>
                    <a:pt x="14" y="5"/>
                  </a:lnTo>
                  <a:lnTo>
                    <a:pt x="14" y="5"/>
                  </a:lnTo>
                  <a:lnTo>
                    <a:pt x="14" y="5"/>
                  </a:lnTo>
                  <a:lnTo>
                    <a:pt x="14" y="5"/>
                  </a:lnTo>
                  <a:lnTo>
                    <a:pt x="17" y="5"/>
                  </a:lnTo>
                  <a:lnTo>
                    <a:pt x="17" y="5"/>
                  </a:lnTo>
                  <a:lnTo>
                    <a:pt x="17" y="5"/>
                  </a:lnTo>
                  <a:lnTo>
                    <a:pt x="17" y="5"/>
                  </a:lnTo>
                  <a:lnTo>
                    <a:pt x="19" y="5"/>
                  </a:lnTo>
                  <a:lnTo>
                    <a:pt x="19" y="7"/>
                  </a:lnTo>
                  <a:lnTo>
                    <a:pt x="19" y="7"/>
                  </a:lnTo>
                  <a:lnTo>
                    <a:pt x="19" y="7"/>
                  </a:lnTo>
                  <a:lnTo>
                    <a:pt x="22" y="7"/>
                  </a:lnTo>
                  <a:lnTo>
                    <a:pt x="22" y="7"/>
                  </a:lnTo>
                  <a:lnTo>
                    <a:pt x="22" y="10"/>
                  </a:lnTo>
                  <a:lnTo>
                    <a:pt x="22" y="10"/>
                  </a:lnTo>
                  <a:lnTo>
                    <a:pt x="22" y="10"/>
                  </a:lnTo>
                  <a:lnTo>
                    <a:pt x="22" y="12"/>
                  </a:lnTo>
                  <a:lnTo>
                    <a:pt x="24" y="12"/>
                  </a:lnTo>
                  <a:lnTo>
                    <a:pt x="24" y="15"/>
                  </a:lnTo>
                  <a:lnTo>
                    <a:pt x="24" y="15"/>
                  </a:lnTo>
                  <a:lnTo>
                    <a:pt x="24" y="15"/>
                  </a:lnTo>
                  <a:lnTo>
                    <a:pt x="24" y="17"/>
                  </a:lnTo>
                  <a:lnTo>
                    <a:pt x="24"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62535" tIns="81268" rIns="162535" bIns="81268" numCol="1" anchor="t" anchorCtr="0" compatLnSpc="1">
              <a:prstTxWarp prst="textNoShape">
                <a:avLst/>
              </a:prstTxWarp>
            </a:bodyPr>
            <a:lstStyle/>
            <a:p>
              <a:pPr defTabSz="914012"/>
              <a:endParaRPr lang="zh-CN" altLang="en-US" sz="2400">
                <a:solidFill>
                  <a:prstClr val="white"/>
                </a:solidFill>
                <a:latin typeface="Calibri" panose="020F0502020204030204"/>
                <a:ea typeface="等线" panose="02010600030101010101" pitchFamily="2" charset="-122"/>
              </a:endParaRPr>
            </a:p>
          </p:txBody>
        </p:sp>
      </p:grpSp>
      <p:sp>
        <p:nvSpPr>
          <p:cNvPr id="31" name="文本框 30">
            <a:extLst>
              <a:ext uri="{FF2B5EF4-FFF2-40B4-BE49-F238E27FC236}">
                <a16:creationId xmlns:a16="http://schemas.microsoft.com/office/drawing/2014/main" id="{9619F6B7-A60F-4E38-9794-5D744973D67B}"/>
              </a:ext>
            </a:extLst>
          </p:cNvPr>
          <p:cNvSpPr txBox="1"/>
          <p:nvPr/>
        </p:nvSpPr>
        <p:spPr>
          <a:xfrm>
            <a:off x="5546795" y="-744563"/>
            <a:ext cx="246276" cy="492436"/>
          </a:xfrm>
          <a:prstGeom prst="rect">
            <a:avLst/>
          </a:prstGeom>
          <a:noFill/>
        </p:spPr>
        <p:txBody>
          <a:bodyPr wrap="none" lIns="121915" tIns="60957" rIns="121915" bIns="60957" rtlCol="0">
            <a:spAutoFit/>
          </a:bodyPr>
          <a:lstStyle/>
          <a:p>
            <a:pPr defTabSz="609555">
              <a:defRPr/>
            </a:pPr>
            <a:endParaRPr kumimoji="1" lang="zh-CN" altLang="en-US" sz="2400" dirty="0">
              <a:solidFill>
                <a:prstClr val="white"/>
              </a:solidFill>
              <a:latin typeface="Arial"/>
              <a:ea typeface="微软雅黑"/>
            </a:endParaRPr>
          </a:p>
        </p:txBody>
      </p:sp>
      <p:pic>
        <p:nvPicPr>
          <p:cNvPr id="33" name="图片 32">
            <a:extLst>
              <a:ext uri="{FF2B5EF4-FFF2-40B4-BE49-F238E27FC236}">
                <a16:creationId xmlns:a16="http://schemas.microsoft.com/office/drawing/2014/main" id="{A6E49850-91E3-424E-9DBB-F3859B0E23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86245" y="4366665"/>
            <a:ext cx="999067" cy="1320800"/>
          </a:xfrm>
          <a:prstGeom prst="rect">
            <a:avLst/>
          </a:prstGeom>
        </p:spPr>
      </p:pic>
      <p:sp>
        <p:nvSpPr>
          <p:cNvPr id="2" name="文本框 1"/>
          <p:cNvSpPr txBox="1"/>
          <p:nvPr/>
        </p:nvSpPr>
        <p:spPr>
          <a:xfrm>
            <a:off x="911307" y="6117299"/>
            <a:ext cx="10471200" cy="276999"/>
          </a:xfrm>
          <a:prstGeom prst="rect">
            <a:avLst/>
          </a:prstGeom>
          <a:noFill/>
        </p:spPr>
        <p:txBody>
          <a:bodyPr wrap="none" rtlCol="0">
            <a:spAutoFit/>
          </a:bodyPr>
          <a:lstStyle/>
          <a:p>
            <a:pPr defTabSz="1219110"/>
            <a:r>
              <a:rPr lang="zh-CN" altLang="en-US" sz="1200" dirty="0">
                <a:solidFill>
                  <a:prstClr val="white"/>
                </a:solidFill>
                <a:latin typeface="微软雅黑" panose="020B0503020204020204" pitchFamily="34" charset="-122"/>
                <a:ea typeface="微软雅黑" panose="020B0503020204020204" pitchFamily="34" charset="-122"/>
              </a:rPr>
              <a:t>浙江大华技术股份有线公司 </a:t>
            </a:r>
            <a:r>
              <a:rPr lang="en-US" altLang="zh-CN" sz="1200" dirty="0">
                <a:solidFill>
                  <a:prstClr val="white"/>
                </a:solidFill>
                <a:latin typeface="微软雅黑" panose="020B0503020204020204" pitchFamily="34" charset="-122"/>
                <a:ea typeface="微软雅黑" panose="020B0503020204020204" pitchFamily="34" charset="-122"/>
              </a:rPr>
              <a:t>| </a:t>
            </a:r>
            <a:r>
              <a:rPr lang="zh-CN" altLang="en-US" sz="1200" dirty="0">
                <a:solidFill>
                  <a:prstClr val="white"/>
                </a:solidFill>
                <a:latin typeface="微软雅黑" panose="020B0503020204020204" pitchFamily="34" charset="-122"/>
                <a:ea typeface="微软雅黑" panose="020B0503020204020204" pitchFamily="34" charset="-122"/>
              </a:rPr>
              <a:t>总部地址：浙江杭州滨江区滨安路</a:t>
            </a:r>
            <a:r>
              <a:rPr lang="en-US" altLang="zh-CN" sz="1200" dirty="0">
                <a:solidFill>
                  <a:prstClr val="white"/>
                </a:solidFill>
                <a:latin typeface="微软雅黑" panose="020B0503020204020204" pitchFamily="34" charset="-122"/>
                <a:ea typeface="微软雅黑" panose="020B0503020204020204" pitchFamily="34" charset="-122"/>
              </a:rPr>
              <a:t>1199</a:t>
            </a:r>
            <a:r>
              <a:rPr lang="zh-CN" altLang="en-US" sz="1200" dirty="0">
                <a:solidFill>
                  <a:prstClr val="white"/>
                </a:solidFill>
                <a:latin typeface="微软雅黑" panose="020B0503020204020204" pitchFamily="34" charset="-122"/>
                <a:ea typeface="微软雅黑" panose="020B0503020204020204" pitchFamily="34" charset="-122"/>
              </a:rPr>
              <a:t>号 </a:t>
            </a:r>
            <a:r>
              <a:rPr lang="en-US" altLang="zh-CN" sz="1200" dirty="0">
                <a:solidFill>
                  <a:prstClr val="white"/>
                </a:solidFill>
                <a:latin typeface="微软雅黑" panose="020B0503020204020204" pitchFamily="34" charset="-122"/>
                <a:ea typeface="微软雅黑" panose="020B0503020204020204" pitchFamily="34" charset="-122"/>
              </a:rPr>
              <a:t>| </a:t>
            </a:r>
            <a:r>
              <a:rPr lang="zh-CN" altLang="en-US" sz="1200" dirty="0">
                <a:solidFill>
                  <a:prstClr val="white"/>
                </a:solidFill>
                <a:latin typeface="微软雅黑" panose="020B0503020204020204" pitchFamily="34" charset="-122"/>
                <a:ea typeface="微软雅黑" panose="020B0503020204020204" pitchFamily="34" charset="-122"/>
              </a:rPr>
              <a:t>股票代码：</a:t>
            </a:r>
            <a:r>
              <a:rPr lang="en-US" altLang="zh-CN" sz="1200" dirty="0">
                <a:solidFill>
                  <a:prstClr val="white"/>
                </a:solidFill>
                <a:latin typeface="微软雅黑" panose="020B0503020204020204" pitchFamily="34" charset="-122"/>
                <a:ea typeface="微软雅黑" panose="020B0503020204020204" pitchFamily="34" charset="-122"/>
              </a:rPr>
              <a:t>002236 | </a:t>
            </a:r>
            <a:r>
              <a:rPr lang="zh-CN" altLang="en-US" sz="1200" dirty="0">
                <a:solidFill>
                  <a:prstClr val="white"/>
                </a:solidFill>
                <a:latin typeface="微软雅黑" panose="020B0503020204020204" pitchFamily="34" charset="-122"/>
                <a:ea typeface="微软雅黑" panose="020B0503020204020204" pitchFamily="34" charset="-122"/>
              </a:rPr>
              <a:t>网址：</a:t>
            </a:r>
            <a:r>
              <a:rPr lang="en-US" altLang="zh-CN" sz="1200" dirty="0">
                <a:solidFill>
                  <a:prstClr val="white"/>
                </a:solidFill>
                <a:latin typeface="微软雅黑" panose="020B0503020204020204" pitchFamily="34" charset="-122"/>
                <a:ea typeface="微软雅黑" panose="020B0503020204020204" pitchFamily="34" charset="-122"/>
              </a:rPr>
              <a:t>www.dahuatech.com | </a:t>
            </a:r>
            <a:r>
              <a:rPr lang="zh-CN" altLang="en-US" sz="1200" dirty="0">
                <a:solidFill>
                  <a:prstClr val="white"/>
                </a:solidFill>
                <a:latin typeface="微软雅黑" panose="020B0503020204020204" pitchFamily="34" charset="-122"/>
                <a:ea typeface="微软雅黑" panose="020B0503020204020204" pitchFamily="34" charset="-122"/>
              </a:rPr>
              <a:t>服务热线：</a:t>
            </a:r>
            <a:r>
              <a:rPr lang="en-US" altLang="zh-CN" sz="1200" dirty="0">
                <a:solidFill>
                  <a:prstClr val="white"/>
                </a:solidFill>
                <a:latin typeface="微软雅黑" panose="020B0503020204020204" pitchFamily="34" charset="-122"/>
                <a:ea typeface="微软雅黑" panose="020B0503020204020204" pitchFamily="34" charset="-122"/>
              </a:rPr>
              <a:t>400-672-8166</a:t>
            </a:r>
            <a:endParaRPr lang="zh-CN" altLang="en-US" sz="2667" dirty="0">
              <a:solidFill>
                <a:prstClr val="white"/>
              </a:solidFill>
              <a:latin typeface="微软雅黑" panose="020B0503020204020204" pitchFamily="34" charset="-122"/>
              <a:ea typeface="微软雅黑" panose="020B0503020204020204" pitchFamily="34" charset="-122"/>
            </a:endParaRPr>
          </a:p>
        </p:txBody>
      </p:sp>
      <p:sp>
        <p:nvSpPr>
          <p:cNvPr id="3" name="矩形 2"/>
          <p:cNvSpPr/>
          <p:nvPr/>
        </p:nvSpPr>
        <p:spPr>
          <a:xfrm>
            <a:off x="2795668" y="2317037"/>
            <a:ext cx="7065396" cy="1231106"/>
          </a:xfrm>
          <a:prstGeom prst="rect">
            <a:avLst/>
          </a:prstGeom>
          <a:noFill/>
        </p:spPr>
        <p:txBody>
          <a:bodyPr wrap="none" lIns="121920" tIns="60960" rIns="121920" bIns="60960">
            <a:spAutoFit/>
            <a:scene3d>
              <a:camera prst="orthographicFront"/>
              <a:lightRig rig="harsh" dir="t"/>
            </a:scene3d>
            <a:sp3d extrusionH="57150" prstMaterial="matte">
              <a:bevelT w="63500" h="12700" prst="angle"/>
              <a:contourClr>
                <a:schemeClr val="bg1">
                  <a:lumMod val="65000"/>
                </a:schemeClr>
              </a:contourClr>
            </a:sp3d>
          </a:bodyPr>
          <a:lstStyle/>
          <a:p>
            <a:pPr algn="ctr" defTabSz="1219110"/>
            <a:r>
              <a:rPr lang="en-US" altLang="zh-CN" sz="7200" b="1" dirty="0">
                <a:ln/>
                <a:solidFill>
                  <a:srgbClr val="36AFCE"/>
                </a:solidFill>
                <a:latin typeface="微软雅黑" panose="020B0503020204020204" pitchFamily="34" charset="-122"/>
                <a:ea typeface="微软雅黑" panose="020B0503020204020204" pitchFamily="34" charset="-122"/>
              </a:rPr>
              <a:t>AI</a:t>
            </a:r>
            <a:r>
              <a:rPr lang="zh-CN" altLang="en-US" sz="7200" b="1" dirty="0">
                <a:ln/>
                <a:solidFill>
                  <a:srgbClr val="36AFCE"/>
                </a:solidFill>
                <a:latin typeface="微软雅黑" panose="020B0503020204020204" pitchFamily="34" charset="-122"/>
                <a:ea typeface="微软雅黑" panose="020B0503020204020204" pitchFamily="34" charset="-122"/>
              </a:rPr>
              <a:t>无界 智启未来</a:t>
            </a:r>
          </a:p>
        </p:txBody>
      </p:sp>
      <p:sp>
        <p:nvSpPr>
          <p:cNvPr id="5" name="矩形 4"/>
          <p:cNvSpPr/>
          <p:nvPr/>
        </p:nvSpPr>
        <p:spPr>
          <a:xfrm>
            <a:off x="2873508" y="2317037"/>
            <a:ext cx="6978834" cy="1231106"/>
          </a:xfrm>
          <a:prstGeom prst="rect">
            <a:avLst/>
          </a:prstGeom>
          <a:noFill/>
        </p:spPr>
        <p:txBody>
          <a:bodyPr wrap="none" lIns="121920" tIns="60960" rIns="121920" bIns="60960">
            <a:spAutoFit/>
          </a:bodyPr>
          <a:lstStyle/>
          <a:p>
            <a:pPr algn="ctr" defTabSz="1219110"/>
            <a:r>
              <a:rPr lang="en-US" altLang="zh-CN" sz="7200" dirty="0">
                <a:ln w="0"/>
                <a:solidFill>
                  <a:srgbClr val="00B050"/>
                </a:solidFill>
                <a:effectLst>
                  <a:reflection blurRad="6350" stA="53000" endA="300" endPos="35500" dir="5400000" sy="-90000" algn="bl" rotWithShape="0"/>
                </a:effectLst>
                <a:latin typeface="微软雅黑" panose="020B0503020204020204" pitchFamily="34" charset="-122"/>
                <a:ea typeface="微软雅黑" panose="020B0503020204020204" pitchFamily="34" charset="-122"/>
              </a:rPr>
              <a:t>AI</a:t>
            </a:r>
            <a:r>
              <a:rPr lang="zh-CN" altLang="en-US" sz="7200" dirty="0">
                <a:ln w="0"/>
                <a:solidFill>
                  <a:srgbClr val="00B050"/>
                </a:solidFill>
                <a:effectLst>
                  <a:reflection blurRad="6350" stA="53000" endA="300" endPos="35500" dir="5400000" sy="-90000" algn="bl" rotWithShape="0"/>
                </a:effectLst>
                <a:latin typeface="微软雅黑" panose="020B0503020204020204" pitchFamily="34" charset="-122"/>
                <a:ea typeface="微软雅黑" panose="020B0503020204020204" pitchFamily="34" charset="-122"/>
              </a:rPr>
              <a:t>无界 智启未来</a:t>
            </a:r>
          </a:p>
        </p:txBody>
      </p:sp>
    </p:spTree>
    <p:extLst>
      <p:ext uri="{BB962C8B-B14F-4D97-AF65-F5344CB8AC3E}">
        <p14:creationId xmlns:p14="http://schemas.microsoft.com/office/powerpoint/2010/main" val="1640544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2.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3.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4.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5.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6.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7.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8.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9.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10.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11.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12.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13.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14.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15.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16.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17.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18.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19.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20.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21.xml><?xml version="1.0" encoding="utf-8"?>
<p:tagLst xmlns:a="http://schemas.openxmlformats.org/drawingml/2006/main" xmlns:r="http://schemas.openxmlformats.org/officeDocument/2006/relationships" xmlns:p="http://schemas.openxmlformats.org/presentationml/2006/main">
  <p:tag name="MH" val="20190530155318"/>
  <p:tag name="MH_LIBRARY" val="GRAPHIC"/>
  <p:tag name="MH_TYPE" val="Other"/>
  <p:tag name="MH_ORDER" val="7"/>
</p:tagLst>
</file>

<file path=ppt/tags/tag22.xml><?xml version="1.0" encoding="utf-8"?>
<p:tagLst xmlns:a="http://schemas.openxmlformats.org/drawingml/2006/main" xmlns:r="http://schemas.openxmlformats.org/officeDocument/2006/relationships" xmlns:p="http://schemas.openxmlformats.org/presentationml/2006/main">
  <p:tag name="MH" val="20190530155318"/>
  <p:tag name="MH_LIBRARY" val="GRAPHIC"/>
  <p:tag name="MH_TYPE" val="Other"/>
  <p:tag name="MH_ORDER" val="8"/>
</p:tagLst>
</file>

<file path=ppt/tags/tag23.xml><?xml version="1.0" encoding="utf-8"?>
<p:tagLst xmlns:a="http://schemas.openxmlformats.org/drawingml/2006/main" xmlns:r="http://schemas.openxmlformats.org/officeDocument/2006/relationships" xmlns:p="http://schemas.openxmlformats.org/presentationml/2006/main">
  <p:tag name="MH" val="20190530155318"/>
  <p:tag name="MH_LIBRARY" val="GRAPHIC"/>
  <p:tag name="MH_TYPE" val="Other"/>
  <p:tag name="MH_ORDER" val="9"/>
</p:tagLst>
</file>

<file path=ppt/tags/tag24.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25.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26.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27.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28.xml><?xml version="1.0" encoding="utf-8"?>
<p:tagLst xmlns:a="http://schemas.openxmlformats.org/drawingml/2006/main" xmlns:r="http://schemas.openxmlformats.org/officeDocument/2006/relationships" xmlns:p="http://schemas.openxmlformats.org/presentationml/2006/main">
  <p:tag name="MH" val="20190523095655"/>
  <p:tag name="MH_LIBRARY" val="GRAPHIC"/>
  <p:tag name="MH_TYPE" val="Text"/>
  <p:tag name="MH_ORDER" val="2"/>
</p:tagLst>
</file>

<file path=ppt/tags/tag29.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1"/>
</p:tagLst>
</file>

<file path=ppt/tags/tag30.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2"/>
</p:tagLst>
</file>

<file path=ppt/tags/tag31.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3"/>
</p:tagLst>
</file>

<file path=ppt/tags/tag32.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SubTitle"/>
  <p:tag name="MH_ORDER" val="1"/>
</p:tagLst>
</file>

<file path=ppt/tags/tag33.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4"/>
</p:tagLst>
</file>

<file path=ppt/tags/tag34.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6"/>
</p:tagLst>
</file>

<file path=ppt/tags/tag35.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SubTitle"/>
  <p:tag name="MH_ORDER" val="2"/>
</p:tagLst>
</file>

<file path=ppt/tags/tag36.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7"/>
</p:tagLst>
</file>

<file path=ppt/tags/tag37.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9"/>
</p:tagLst>
</file>

<file path=ppt/tags/tag38.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12"/>
</p:tagLst>
</file>

<file path=ppt/tags/tag39.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Text"/>
  <p:tag name="MH_ORDER" val="1"/>
</p:tagLst>
</file>

<file path=ppt/tags/tag40.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Text"/>
  <p:tag name="MH_ORDER" val="1"/>
</p:tagLst>
</file>

<file path=ppt/tags/tag41.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SubTitle"/>
  <p:tag name="MH_ORDER" val="2"/>
</p:tagLst>
</file>

<file path=ppt/tags/tag42.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7"/>
</p:tagLst>
</file>

<file path=ppt/tags/tag43.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Text"/>
  <p:tag name="MH_ORDER" val="1"/>
</p:tagLst>
</file>

<file path=ppt/tags/tag44.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SubTitle"/>
  <p:tag name="MH_ORDER" val="2"/>
</p:tagLst>
</file>

<file path=ppt/tags/tag45.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7"/>
</p:tagLst>
</file>

<file path=ppt/tags/tag46.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Text"/>
  <p:tag name="MH_ORDER" val="1"/>
</p:tagLst>
</file>

<file path=ppt/tags/tag47.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12"/>
</p:tagLst>
</file>

<file path=ppt/tags/tag48.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2"/>
</p:tagLst>
</file>

<file path=ppt/tags/tag49.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2"/>
</p:tagLst>
</file>

<file path=ppt/tags/tag50.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2"/>
</p:tagLst>
</file>

<file path=ppt/tags/tag51.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2"/>
</p:tagLst>
</file>

<file path=ppt/tags/tag52.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SubTitle"/>
  <p:tag name="MH_ORDER" val="1"/>
</p:tagLst>
</file>

<file path=ppt/tags/tag53.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Other"/>
  <p:tag name="MH_ORDER" val="4"/>
</p:tagLst>
</file>

<file path=ppt/tags/tag54.xml><?xml version="1.0" encoding="utf-8"?>
<p:tagLst xmlns:a="http://schemas.openxmlformats.org/drawingml/2006/main" xmlns:r="http://schemas.openxmlformats.org/officeDocument/2006/relationships" xmlns:p="http://schemas.openxmlformats.org/presentationml/2006/main">
  <p:tag name="MH" val="20190517102635"/>
  <p:tag name="MH_LIBRARY" val="GRAPHIC"/>
  <p:tag name="MH_TYPE" val="Text"/>
  <p:tag name="MH_ORDER" val="1"/>
</p:tagLst>
</file>

<file path=ppt/tags/tag55.xml><?xml version="1.0" encoding="utf-8"?>
<p:tagLst xmlns:a="http://schemas.openxmlformats.org/drawingml/2006/main" xmlns:r="http://schemas.openxmlformats.org/officeDocument/2006/relationships" xmlns:p="http://schemas.openxmlformats.org/presentationml/2006/main">
  <p:tag name="ISLIDE.VECTOR" val="981fae4a-dc77-40a2-8468-438fc1efb52c"/>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插页">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a:bevelT w="101600" h="25400" prst="softRound"/>
            <a:contourClr>
              <a:schemeClr val="phClr">
                <a:shade val="3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3.xml><?xml version="1.0" encoding="utf-8"?>
<a:theme xmlns:a="http://schemas.openxmlformats.org/drawingml/2006/main" name="3_Office Theme">
  <a:themeElements>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插页">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a:bevelT w="101600" h="25400" prst="softRound"/>
            <a:contourClr>
              <a:schemeClr val="phClr">
                <a:shade val="3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4.xml><?xml version="1.0" encoding="utf-8"?>
<a:theme xmlns:a="http://schemas.openxmlformats.org/drawingml/2006/main" name="1_Office Theme">
  <a:themeElements>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插页">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a:bevelT w="101600" h="25400" prst="softRound"/>
            <a:contourClr>
              <a:schemeClr val="phClr">
                <a:shade val="3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5.xml><?xml version="1.0" encoding="utf-8"?>
<a:theme xmlns:a="http://schemas.openxmlformats.org/drawingml/2006/main" name="2_Office Theme">
  <a:themeElements>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插页">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a:bevelT w="101600" h="25400" prst="softRound"/>
            <a:contourClr>
              <a:schemeClr val="phClr">
                <a:shade val="3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6.xml><?xml version="1.0" encoding="utf-8"?>
<a:theme xmlns:a="http://schemas.openxmlformats.org/drawingml/2006/main" name="4_Office Theme">
  <a:themeElements>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插页">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a:bevelT w="101600" h="25400" prst="softRound"/>
            <a:contourClr>
              <a:schemeClr val="phClr">
                <a:shade val="3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7.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2.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3.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4.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5.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6.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7.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8.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9.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10.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11.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12.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13.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14.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15.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16.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17.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18.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19.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20.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21.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22.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23.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24.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25.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26.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27.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28.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29.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30.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31.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32.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33.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34.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35.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36.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37.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38.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39.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40.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41.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42.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43.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44.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45.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46.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47.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48.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49.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50.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51.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52.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53.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54.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ppt/theme/themeOverride55.xml><?xml version="1.0" encoding="utf-8"?>
<a:themeOverride xmlns:a="http://schemas.openxmlformats.org/drawingml/2006/main">
  <a:clrScheme name="Office 主题​​">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otalTime>1063</TotalTime>
  <Words>8126</Words>
  <Application>Microsoft Office PowerPoint</Application>
  <PresentationFormat>宽屏</PresentationFormat>
  <Paragraphs>1297</Paragraphs>
  <Slides>55</Slides>
  <Notes>55</Notes>
  <HiddenSlides>0</HiddenSlides>
  <MMClips>12</MMClips>
  <ScaleCrop>false</ScaleCrop>
  <HeadingPairs>
    <vt:vector size="6" baseType="variant">
      <vt:variant>
        <vt:lpstr>已用的字体</vt:lpstr>
      </vt:variant>
      <vt:variant>
        <vt:i4>15</vt:i4>
      </vt:variant>
      <vt:variant>
        <vt:lpstr>主题</vt:lpstr>
      </vt:variant>
      <vt:variant>
        <vt:i4>6</vt:i4>
      </vt:variant>
      <vt:variant>
        <vt:lpstr>幻灯片标题</vt:lpstr>
      </vt:variant>
      <vt:variant>
        <vt:i4>55</vt:i4>
      </vt:variant>
    </vt:vector>
  </HeadingPairs>
  <TitlesOfParts>
    <vt:vector size="76" baseType="lpstr">
      <vt:lpstr>Adobe 黑体 Std R</vt:lpstr>
      <vt:lpstr>MicrosoftYaHei</vt:lpstr>
      <vt:lpstr>DengXian</vt:lpstr>
      <vt:lpstr>DengXian</vt:lpstr>
      <vt:lpstr>等线 Light</vt:lpstr>
      <vt:lpstr>宋体</vt:lpstr>
      <vt:lpstr>Microsoft YaHei</vt:lpstr>
      <vt:lpstr>Microsoft YaHei</vt:lpstr>
      <vt:lpstr>微软雅黑 Light</vt:lpstr>
      <vt:lpstr>Arial</vt:lpstr>
      <vt:lpstr>Calibri</vt:lpstr>
      <vt:lpstr>Calibri Light</vt:lpstr>
      <vt:lpstr>Impact</vt:lpstr>
      <vt:lpstr>Times New Roman</vt:lpstr>
      <vt:lpstr>Wingdings</vt:lpstr>
      <vt:lpstr>Office 主题​​</vt:lpstr>
      <vt:lpstr>Office Theme</vt:lpstr>
      <vt:lpstr>3_Office Theme</vt:lpstr>
      <vt:lpstr>1_Office Theme</vt:lpstr>
      <vt:lpstr>2_Office Theme</vt:lpstr>
      <vt:lpstr>4_Office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方 铭</dc:creator>
  <cp:lastModifiedBy>方铭</cp:lastModifiedBy>
  <cp:revision>70</cp:revision>
  <dcterms:created xsi:type="dcterms:W3CDTF">2019-07-23T09:37:57Z</dcterms:created>
  <dcterms:modified xsi:type="dcterms:W3CDTF">2019-12-06T02:54:10Z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SEDS_HWMT_d46a6755">
    <vt:lpwstr>f24563de_mFV0yz85ICk2OMpOkXv4qkvKCQ0=_8QYrr1tMIzM+OtMkjiKjwz2nv20EJBv7LkNRwlDxLozIbX5wSr68TzKZ8Ny+OQx+UbGpZin92NKXiTI/Nkc=_079a95ec</vt:lpwstr>
  </property>
</Properties>
</file>