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1.xml" ContentType="application/vnd.openxmlformats-officedocument.presentationml.notesSlide+xml"/>
  <Override PartName="/ppt/tags/tag1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</p:sldMasterIdLst>
  <p:notesMasterIdLst>
    <p:notesMasterId r:id="rId62"/>
  </p:notesMasterIdLst>
  <p:handoutMasterIdLst>
    <p:handoutMasterId r:id="rId63"/>
  </p:handoutMasterIdLst>
  <p:sldIdLst>
    <p:sldId id="273" r:id="rId3"/>
    <p:sldId id="2061" r:id="rId4"/>
    <p:sldId id="2072" r:id="rId5"/>
    <p:sldId id="2096" r:id="rId6"/>
    <p:sldId id="2097" r:id="rId7"/>
    <p:sldId id="2098" r:id="rId8"/>
    <p:sldId id="2099" r:id="rId9"/>
    <p:sldId id="2100" r:id="rId10"/>
    <p:sldId id="2101" r:id="rId11"/>
    <p:sldId id="2102" r:id="rId12"/>
    <p:sldId id="2103" r:id="rId13"/>
    <p:sldId id="2104" r:id="rId14"/>
    <p:sldId id="2105" r:id="rId15"/>
    <p:sldId id="2106" r:id="rId16"/>
    <p:sldId id="2107" r:id="rId17"/>
    <p:sldId id="2108" r:id="rId18"/>
    <p:sldId id="2109" r:id="rId19"/>
    <p:sldId id="2110" r:id="rId20"/>
    <p:sldId id="2111" r:id="rId21"/>
    <p:sldId id="2112" r:id="rId22"/>
    <p:sldId id="2113" r:id="rId23"/>
    <p:sldId id="2114" r:id="rId24"/>
    <p:sldId id="2115" r:id="rId25"/>
    <p:sldId id="2116" r:id="rId26"/>
    <p:sldId id="2117" r:id="rId27"/>
    <p:sldId id="2118" r:id="rId28"/>
    <p:sldId id="2119" r:id="rId29"/>
    <p:sldId id="2120" r:id="rId30"/>
    <p:sldId id="2121" r:id="rId31"/>
    <p:sldId id="2122" r:id="rId32"/>
    <p:sldId id="2123" r:id="rId33"/>
    <p:sldId id="2124" r:id="rId34"/>
    <p:sldId id="2125" r:id="rId35"/>
    <p:sldId id="2126" r:id="rId36"/>
    <p:sldId id="2127" r:id="rId37"/>
    <p:sldId id="2128" r:id="rId38"/>
    <p:sldId id="2129" r:id="rId39"/>
    <p:sldId id="2133" r:id="rId40"/>
    <p:sldId id="2134" r:id="rId41"/>
    <p:sldId id="2135" r:id="rId42"/>
    <p:sldId id="2136" r:id="rId43"/>
    <p:sldId id="2137" r:id="rId44"/>
    <p:sldId id="2139" r:id="rId45"/>
    <p:sldId id="2140" r:id="rId46"/>
    <p:sldId id="2141" r:id="rId47"/>
    <p:sldId id="2142" r:id="rId48"/>
    <p:sldId id="2143" r:id="rId49"/>
    <p:sldId id="2144" r:id="rId50"/>
    <p:sldId id="2145" r:id="rId51"/>
    <p:sldId id="2146" r:id="rId52"/>
    <p:sldId id="2071" r:id="rId53"/>
    <p:sldId id="2063" r:id="rId54"/>
    <p:sldId id="2148" r:id="rId55"/>
    <p:sldId id="2130" r:id="rId56"/>
    <p:sldId id="2131" r:id="rId57"/>
    <p:sldId id="2132" r:id="rId58"/>
    <p:sldId id="2070" r:id="rId59"/>
    <p:sldId id="2147" r:id="rId60"/>
    <p:sldId id="2056" r:id="rId6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505F2C04-C923-438B-8C0F-E0CD2BADF298}">
      <wppc:fontMiss xmlns=""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3875" autoAdjust="0"/>
  </p:normalViewPr>
  <p:slideViewPr>
    <p:cSldViewPr snapToGrid="0">
      <p:cViewPr varScale="1">
        <p:scale>
          <a:sx n="63" d="100"/>
          <a:sy n="63" d="100"/>
        </p:scale>
        <p:origin x="77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7CFBF-D8EC-421D-9D5C-4C13FA05A8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D3104B8-BC14-4BCD-AB59-05640EA7C6ED}">
      <dgm:prSet phldrT="[文本]" custT="1"/>
      <dgm:spPr/>
      <dgm:t>
        <a:bodyPr/>
        <a:lstStyle/>
        <a:p>
          <a:pPr algn="ctr"/>
          <a:r>
            <a: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打造个性化区域性智慧校园平台</a:t>
          </a:r>
          <a:endParaRPr lang="zh-CN" altLang="en-US" sz="1600" dirty="0">
            <a:solidFill>
              <a:schemeClr val="bg1"/>
            </a:solidFill>
          </a:endParaRPr>
        </a:p>
      </dgm:t>
    </dgm:pt>
    <dgm:pt modelId="{BDE40180-591D-48D4-BB10-6A751DA0121A}" type="par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662FDC2F-1E7B-4619-98B6-B89E043A9671}" type="sib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0BC55E8A-2965-48F2-87EE-694ACFD52AC0}">
      <dgm:prSet phldrT="[文本]" custT="1"/>
      <dgm:spPr/>
      <dgm:t>
        <a:bodyPr/>
        <a:lstStyle/>
        <a:p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支持为省、市、区县教育局打造个性化区域性智慧校园平台，为教育局管理者提供教师发展及教学管理、学生综合素质评价、区域教育大数据等刚需应用系统，为各学校教师、学生、家长提供众多特色场景应用。</a:t>
          </a:r>
          <a:endParaRPr lang="zh-CN" altLang="en-US" sz="1200" dirty="0"/>
        </a:p>
      </dgm:t>
    </dgm:pt>
    <dgm:pt modelId="{B2553123-433E-412D-A91C-EE37F062A8E8}" type="par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1A4CBC4F-94D5-468A-BC7A-6CFD29805993}" type="sib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7B8CDC9C-B78B-428D-9F66-2A1E323948DD}">
      <dgm:prSet phldrT="[文本]" custT="1"/>
      <dgm:spPr/>
      <dgm:t>
        <a:bodyPr/>
        <a:lstStyle/>
        <a:p>
          <a:pPr algn="ctr"/>
          <a:r>
            <a: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教育信息化特色</a:t>
          </a:r>
          <a:endParaRPr lang="zh-CN" altLang="en-US" sz="1600" b="1" dirty="0"/>
        </a:p>
      </dgm:t>
    </dgm:pt>
    <dgm:pt modelId="{C45A4E2F-B7D5-4738-825D-661679CDA77C}" type="par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C181DFC6-7C10-4A90-B94F-8C39D4EABEA3}" type="sib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E1227EA1-8A0D-4513-9DD5-6827C7689A15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校园网关构建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MEC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边缘计算，打造大带宽、低时延教育专网，实现低延时的业务交互体验，对校园应用进行流量安全管控。</a:t>
          </a:r>
          <a:endParaRPr lang="zh-CN" altLang="en-US" sz="1200" dirty="0"/>
        </a:p>
      </dgm:t>
    </dgm:pt>
    <dgm:pt modelId="{A251B636-18C2-4D05-8FD8-83815C7EAE5D}" type="par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4A49BCD3-D1AB-4FC6-B1A1-430CCAAE975B}" type="sib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1C410CB6-5253-4704-9D4D-B64B1C57C270}">
      <dgm:prSet phldrT="[文本]" custT="1"/>
      <dgm:spPr/>
      <dgm:t>
        <a:bodyPr/>
        <a:lstStyle/>
        <a:p>
          <a:pPr algn="ctr"/>
          <a:r>
            <a: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接入校园智能硬件</a:t>
          </a:r>
          <a:endParaRPr lang="zh-CN" altLang="en-US" sz="1600" b="1" dirty="0">
            <a:solidFill>
              <a:schemeClr val="bg1"/>
            </a:solidFill>
          </a:endParaRPr>
        </a:p>
      </dgm:t>
    </dgm:pt>
    <dgm:pt modelId="{B41F3034-CB44-4510-B8A0-E7F5C5B9C78F}" type="par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3BE8D41B-ED47-40CD-9E78-C73608EB77A4}" type="sib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F26FE237-210A-451A-B512-DC8899538944}">
      <dgm:prSet phldrT="[文本]" custT="1"/>
      <dgm:spPr/>
      <dgm:t>
        <a:bodyPr/>
        <a:lstStyle/>
        <a:p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基于中移动物联中控设备，接入校园电子班牌、电子闸机、人脸识别、互动学生卡、互动直录播等智能硬件。</a:t>
          </a:r>
          <a:endParaRPr lang="zh-CN" altLang="en-US" sz="1200" dirty="0"/>
        </a:p>
      </dgm:t>
    </dgm:pt>
    <dgm:pt modelId="{17779DE3-82CE-4473-8097-D06AFA53017F}" type="par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E0C797F5-7ABE-4B53-B02F-2933D91C1728}" type="sib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99A77DEC-DE71-47ED-B097-4B0D6065C955}" type="pres">
      <dgm:prSet presAssocID="{B947CFBF-D8EC-421D-9D5C-4C13FA05A8D7}" presName="linear" presStyleCnt="0">
        <dgm:presLayoutVars>
          <dgm:animLvl val="lvl"/>
          <dgm:resizeHandles val="exact"/>
        </dgm:presLayoutVars>
      </dgm:prSet>
      <dgm:spPr/>
    </dgm:pt>
    <dgm:pt modelId="{0502DE7D-2038-4C90-A64A-B751C7B521DC}" type="pres">
      <dgm:prSet presAssocID="{AD3104B8-BC14-4BCD-AB59-05640EA7C6ED}" presName="parentText" presStyleLbl="node1" presStyleIdx="0" presStyleCnt="3" custScaleX="74183" custScaleY="53203">
        <dgm:presLayoutVars>
          <dgm:chMax val="0"/>
          <dgm:bulletEnabled val="1"/>
        </dgm:presLayoutVars>
      </dgm:prSet>
      <dgm:spPr/>
    </dgm:pt>
    <dgm:pt modelId="{F1036FA2-5A8A-4922-879A-C5348F54170B}" type="pres">
      <dgm:prSet presAssocID="{AD3104B8-BC14-4BCD-AB59-05640EA7C6ED}" presName="childText" presStyleLbl="revTx" presStyleIdx="0" presStyleCnt="3" custScaleY="137725" custLinFactNeighborY="6735">
        <dgm:presLayoutVars>
          <dgm:bulletEnabled val="1"/>
        </dgm:presLayoutVars>
      </dgm:prSet>
      <dgm:spPr/>
    </dgm:pt>
    <dgm:pt modelId="{A4F805B1-8D2A-47AC-AEDC-37B7EC81E3B4}" type="pres">
      <dgm:prSet presAssocID="{7B8CDC9C-B78B-428D-9F66-2A1E323948DD}" presName="parentText" presStyleLbl="node1" presStyleIdx="1" presStyleCnt="3" custScaleX="73639" custScaleY="50620">
        <dgm:presLayoutVars>
          <dgm:chMax val="0"/>
          <dgm:bulletEnabled val="1"/>
        </dgm:presLayoutVars>
      </dgm:prSet>
      <dgm:spPr/>
    </dgm:pt>
    <dgm:pt modelId="{DEF13F2E-8AF8-45BE-917F-2DF5C616164E}" type="pres">
      <dgm:prSet presAssocID="{7B8CDC9C-B78B-428D-9F66-2A1E323948DD}" presName="childText" presStyleLbl="revTx" presStyleIdx="1" presStyleCnt="3" custLinFactNeighborY="8082">
        <dgm:presLayoutVars>
          <dgm:bulletEnabled val="1"/>
        </dgm:presLayoutVars>
      </dgm:prSet>
      <dgm:spPr/>
    </dgm:pt>
    <dgm:pt modelId="{C25E5756-45F6-4C48-80F4-CFF12DB05320}" type="pres">
      <dgm:prSet presAssocID="{1C410CB6-5253-4704-9D4D-B64B1C57C270}" presName="parentText" presStyleLbl="node1" presStyleIdx="2" presStyleCnt="3" custScaleX="70917" custScaleY="49178" custLinFactNeighborY="-2618">
        <dgm:presLayoutVars>
          <dgm:chMax val="0"/>
          <dgm:bulletEnabled val="1"/>
        </dgm:presLayoutVars>
      </dgm:prSet>
      <dgm:spPr/>
    </dgm:pt>
    <dgm:pt modelId="{FE4EA26C-8B15-4CF0-A3E6-8FB005210799}" type="pres">
      <dgm:prSet presAssocID="{1C410CB6-5253-4704-9D4D-B64B1C57C270}" presName="childText" presStyleLbl="revTx" presStyleIdx="2" presStyleCnt="3" custScaleY="81254" custLinFactNeighborY="2035">
        <dgm:presLayoutVars>
          <dgm:bulletEnabled val="1"/>
        </dgm:presLayoutVars>
      </dgm:prSet>
      <dgm:spPr/>
    </dgm:pt>
  </dgm:ptLst>
  <dgm:cxnLst>
    <dgm:cxn modelId="{442F440F-30C6-4251-BB22-850857F2B260}" srcId="{B947CFBF-D8EC-421D-9D5C-4C13FA05A8D7}" destId="{1C410CB6-5253-4704-9D4D-B64B1C57C270}" srcOrd="2" destOrd="0" parTransId="{B41F3034-CB44-4510-B8A0-E7F5C5B9C78F}" sibTransId="{3BE8D41B-ED47-40CD-9E78-C73608EB77A4}"/>
    <dgm:cxn modelId="{36B58C26-2133-4D2C-9C7A-AF5852FFD9A0}" type="presOf" srcId="{AD3104B8-BC14-4BCD-AB59-05640EA7C6ED}" destId="{0502DE7D-2038-4C90-A64A-B751C7B521DC}" srcOrd="0" destOrd="0" presId="urn:microsoft.com/office/officeart/2005/8/layout/vList2"/>
    <dgm:cxn modelId="{C226E474-65F9-45AB-B0E7-8B58A727691C}" type="presOf" srcId="{B947CFBF-D8EC-421D-9D5C-4C13FA05A8D7}" destId="{99A77DEC-DE71-47ED-B097-4B0D6065C955}" srcOrd="0" destOrd="0" presId="urn:microsoft.com/office/officeart/2005/8/layout/vList2"/>
    <dgm:cxn modelId="{26FED057-3AC7-4519-9994-54EF2BF14554}" srcId="{1C410CB6-5253-4704-9D4D-B64B1C57C270}" destId="{F26FE237-210A-451A-B512-DC8899538944}" srcOrd="0" destOrd="0" parTransId="{17779DE3-82CE-4473-8097-D06AFA53017F}" sibTransId="{E0C797F5-7ABE-4B53-B02F-2933D91C1728}"/>
    <dgm:cxn modelId="{BE3A537C-4B3F-4018-96D0-7058A08F84F9}" srcId="{B947CFBF-D8EC-421D-9D5C-4C13FA05A8D7}" destId="{7B8CDC9C-B78B-428D-9F66-2A1E323948DD}" srcOrd="1" destOrd="0" parTransId="{C45A4E2F-B7D5-4738-825D-661679CDA77C}" sibTransId="{C181DFC6-7C10-4A90-B94F-8C39D4EABEA3}"/>
    <dgm:cxn modelId="{34C6A284-70D7-4EA8-BB2B-A26233F61289}" srcId="{B947CFBF-D8EC-421D-9D5C-4C13FA05A8D7}" destId="{AD3104B8-BC14-4BCD-AB59-05640EA7C6ED}" srcOrd="0" destOrd="0" parTransId="{BDE40180-591D-48D4-BB10-6A751DA0121A}" sibTransId="{662FDC2F-1E7B-4619-98B6-B89E043A9671}"/>
    <dgm:cxn modelId="{1126C086-4673-42FD-9A72-3E62973FA45A}" type="presOf" srcId="{F26FE237-210A-451A-B512-DC8899538944}" destId="{FE4EA26C-8B15-4CF0-A3E6-8FB005210799}" srcOrd="0" destOrd="0" presId="urn:microsoft.com/office/officeart/2005/8/layout/vList2"/>
    <dgm:cxn modelId="{49269987-00A2-4A3A-9909-2F03357C5429}" srcId="{AD3104B8-BC14-4BCD-AB59-05640EA7C6ED}" destId="{0BC55E8A-2965-48F2-87EE-694ACFD52AC0}" srcOrd="0" destOrd="0" parTransId="{B2553123-433E-412D-A91C-EE37F062A8E8}" sibTransId="{1A4CBC4F-94D5-468A-BC7A-6CFD29805993}"/>
    <dgm:cxn modelId="{DFEE409C-2507-46B0-AE99-67AFF9612660}" type="presOf" srcId="{1C410CB6-5253-4704-9D4D-B64B1C57C270}" destId="{C25E5756-45F6-4C48-80F4-CFF12DB05320}" srcOrd="0" destOrd="0" presId="urn:microsoft.com/office/officeart/2005/8/layout/vList2"/>
    <dgm:cxn modelId="{2099739F-550A-4C93-B586-CBF8ADC0D2FE}" type="presOf" srcId="{7B8CDC9C-B78B-428D-9F66-2A1E323948DD}" destId="{A4F805B1-8D2A-47AC-AEDC-37B7EC81E3B4}" srcOrd="0" destOrd="0" presId="urn:microsoft.com/office/officeart/2005/8/layout/vList2"/>
    <dgm:cxn modelId="{DEE7CAAC-4C64-497C-BBD5-67E91749B52D}" srcId="{7B8CDC9C-B78B-428D-9F66-2A1E323948DD}" destId="{E1227EA1-8A0D-4513-9DD5-6827C7689A15}" srcOrd="0" destOrd="0" parTransId="{A251B636-18C2-4D05-8FD8-83815C7EAE5D}" sibTransId="{4A49BCD3-D1AB-4FC6-B1A1-430CCAAE975B}"/>
    <dgm:cxn modelId="{74CE7BBB-A4FD-4F5D-9B1D-24646E1068E6}" type="presOf" srcId="{0BC55E8A-2965-48F2-87EE-694ACFD52AC0}" destId="{F1036FA2-5A8A-4922-879A-C5348F54170B}" srcOrd="0" destOrd="0" presId="urn:microsoft.com/office/officeart/2005/8/layout/vList2"/>
    <dgm:cxn modelId="{EB449DF5-FAB7-469B-A426-A6F91222F801}" type="presOf" srcId="{E1227EA1-8A0D-4513-9DD5-6827C7689A15}" destId="{DEF13F2E-8AF8-45BE-917F-2DF5C616164E}" srcOrd="0" destOrd="0" presId="urn:microsoft.com/office/officeart/2005/8/layout/vList2"/>
    <dgm:cxn modelId="{E544A12E-F6AB-48AD-8398-FB3F9737CAE1}" type="presParOf" srcId="{99A77DEC-DE71-47ED-B097-4B0D6065C955}" destId="{0502DE7D-2038-4C90-A64A-B751C7B521DC}" srcOrd="0" destOrd="0" presId="urn:microsoft.com/office/officeart/2005/8/layout/vList2"/>
    <dgm:cxn modelId="{7A6E1B15-D7F9-49B0-B394-662295300464}" type="presParOf" srcId="{99A77DEC-DE71-47ED-B097-4B0D6065C955}" destId="{F1036FA2-5A8A-4922-879A-C5348F54170B}" srcOrd="1" destOrd="0" presId="urn:microsoft.com/office/officeart/2005/8/layout/vList2"/>
    <dgm:cxn modelId="{2BCF5F73-5606-4D0B-935E-1F438D2EECEC}" type="presParOf" srcId="{99A77DEC-DE71-47ED-B097-4B0D6065C955}" destId="{A4F805B1-8D2A-47AC-AEDC-37B7EC81E3B4}" srcOrd="2" destOrd="0" presId="urn:microsoft.com/office/officeart/2005/8/layout/vList2"/>
    <dgm:cxn modelId="{82F94410-0642-4D48-90EC-DFC77903567F}" type="presParOf" srcId="{99A77DEC-DE71-47ED-B097-4B0D6065C955}" destId="{DEF13F2E-8AF8-45BE-917F-2DF5C616164E}" srcOrd="3" destOrd="0" presId="urn:microsoft.com/office/officeart/2005/8/layout/vList2"/>
    <dgm:cxn modelId="{8CBF7A39-1475-472D-BB02-160B9971798B}" type="presParOf" srcId="{99A77DEC-DE71-47ED-B097-4B0D6065C955}" destId="{C25E5756-45F6-4C48-80F4-CFF12DB05320}" srcOrd="4" destOrd="0" presId="urn:microsoft.com/office/officeart/2005/8/layout/vList2"/>
    <dgm:cxn modelId="{1F5CC00A-0058-4FCF-85A4-DE1F0C72D477}" type="presParOf" srcId="{99A77DEC-DE71-47ED-B097-4B0D6065C955}" destId="{FE4EA26C-8B15-4CF0-A3E6-8FB00521079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47CFBF-D8EC-421D-9D5C-4C13FA05A8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D3104B8-BC14-4BCD-AB59-05640EA7C6ED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全终端产品形态</a:t>
          </a:r>
          <a:endParaRPr lang="zh-CN" altLang="en-US" sz="1600" dirty="0">
            <a:solidFill>
              <a:schemeClr val="bg1"/>
            </a:solidFill>
          </a:endParaRPr>
        </a:p>
      </dgm:t>
    </dgm:pt>
    <dgm:pt modelId="{BDE40180-591D-48D4-BB10-6A751DA0121A}" type="par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662FDC2F-1E7B-4619-98B6-B89E043A9671}" type="sibTrans" cxnId="{34C6A284-70D7-4EA8-BB2B-A26233F61289}">
      <dgm:prSet/>
      <dgm:spPr/>
      <dgm:t>
        <a:bodyPr/>
        <a:lstStyle/>
        <a:p>
          <a:endParaRPr lang="zh-CN" altLang="en-US"/>
        </a:p>
      </dgm:t>
    </dgm:pt>
    <dgm:pt modelId="{0BC55E8A-2965-48F2-87EE-694ACFD52AC0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Web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H5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、微信服务号、</a:t>
          </a:r>
          <a:r>
            <a:rPr lang="en-US" altLang="zh-CN" sz="1200" dirty="0" err="1">
              <a:latin typeface="微软雅黑" panose="020B0503020204020204" pitchFamily="34" charset="-122"/>
              <a:ea typeface="微软雅黑" panose="020B0503020204020204" pitchFamily="34" charset="-122"/>
            </a:rPr>
            <a:t>iOS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手机及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、安卓手机及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PC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客户端产品形态</a:t>
          </a:r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dirty="0"/>
        </a:p>
      </dgm:t>
    </dgm:pt>
    <dgm:pt modelId="{B2553123-433E-412D-A91C-EE37F062A8E8}" type="par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1A4CBC4F-94D5-468A-BC7A-6CFD29805993}" type="sibTrans" cxnId="{49269987-00A2-4A3A-9909-2F03357C5429}">
      <dgm:prSet/>
      <dgm:spPr/>
      <dgm:t>
        <a:bodyPr/>
        <a:lstStyle/>
        <a:p>
          <a:endParaRPr lang="zh-CN" altLang="en-US"/>
        </a:p>
      </dgm:t>
    </dgm:pt>
    <dgm:pt modelId="{7B8CDC9C-B78B-428D-9F66-2A1E323948DD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支持高并发及混合云模式</a:t>
          </a:r>
          <a:endParaRPr lang="zh-CN" altLang="en-US" sz="1600" b="1" dirty="0"/>
        </a:p>
      </dgm:t>
    </dgm:pt>
    <dgm:pt modelId="{C45A4E2F-B7D5-4738-825D-661679CDA77C}" type="par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C181DFC6-7C10-4A90-B94F-8C39D4EABEA3}" type="sibTrans" cxnId="{BE3A537C-4B3F-4018-96D0-7058A08F84F9}">
      <dgm:prSet/>
      <dgm:spPr/>
      <dgm:t>
        <a:bodyPr/>
        <a:lstStyle/>
        <a:p>
          <a:endParaRPr lang="zh-CN" altLang="en-US"/>
        </a:p>
      </dgm:t>
    </dgm:pt>
    <dgm:pt modelId="{E1227EA1-8A0D-4513-9DD5-6827C7689A15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支持“全网平台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省级平台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校级平台”的三级系统架构体系，边缘私有云</a:t>
          </a:r>
          <a:r>
            <a: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中心公有云的混合云组网模式，满足用户高并发访问及数据不出校场景需求。</a:t>
          </a:r>
          <a:endParaRPr lang="zh-CN" altLang="en-US" sz="1200" dirty="0"/>
        </a:p>
      </dgm:t>
    </dgm:pt>
    <dgm:pt modelId="{A251B636-18C2-4D05-8FD8-83815C7EAE5D}" type="par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4A49BCD3-D1AB-4FC6-B1A1-430CCAAE975B}" type="sibTrans" cxnId="{DEE7CAAC-4C64-497C-BBD5-67E91749B52D}">
      <dgm:prSet/>
      <dgm:spPr/>
      <dgm:t>
        <a:bodyPr/>
        <a:lstStyle/>
        <a:p>
          <a:endParaRPr lang="zh-CN" altLang="en-US"/>
        </a:p>
      </dgm:t>
    </dgm:pt>
    <dgm:pt modelId="{1C410CB6-5253-4704-9D4D-B64B1C57C270}">
      <dgm:prSet phldrT="[文本]" custT="1"/>
      <dgm:spPr/>
      <dgm:t>
        <a:bodyPr/>
        <a:lstStyle/>
        <a:p>
          <a:pPr algn="ctr"/>
          <a:r>
            <a: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rPr>
            <a:t>全场景功能覆盖</a:t>
          </a:r>
          <a:endParaRPr lang="zh-CN" altLang="en-US" sz="1600" b="1" dirty="0">
            <a:solidFill>
              <a:schemeClr val="bg1"/>
            </a:solidFill>
          </a:endParaRPr>
        </a:p>
      </dgm:t>
    </dgm:pt>
    <dgm:pt modelId="{B41F3034-CB44-4510-B8A0-E7F5C5B9C78F}" type="par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3BE8D41B-ED47-40CD-9E78-C73608EB77A4}" type="sibTrans" cxnId="{442F440F-30C6-4251-BB22-850857F2B260}">
      <dgm:prSet/>
      <dgm:spPr/>
      <dgm:t>
        <a:bodyPr/>
        <a:lstStyle/>
        <a:p>
          <a:endParaRPr lang="zh-CN" altLang="en-US"/>
        </a:p>
      </dgm:t>
    </dgm:pt>
    <dgm:pt modelId="{F26FE237-210A-451A-B512-DC8899538944}">
      <dgm:prSet phldrT="[文本]" custT="1"/>
      <dgm:spPr/>
      <dgm:t>
        <a:bodyPr/>
        <a:lstStyle/>
        <a:p>
          <a:r>
            <a:rPr lang="zh-CN" altLang="zh-CN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基于自研及合作应用，联合产业链合作伙伴打造全场景智慧校园特色应用，构建开放共享的智慧校园生态联盟服务客户</a:t>
          </a:r>
          <a:r>
            <a: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dirty="0"/>
        </a:p>
      </dgm:t>
    </dgm:pt>
    <dgm:pt modelId="{17779DE3-82CE-4473-8097-D06AFA53017F}" type="par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E0C797F5-7ABE-4B53-B02F-2933D91C1728}" type="sibTrans" cxnId="{26FED057-3AC7-4519-9994-54EF2BF14554}">
      <dgm:prSet/>
      <dgm:spPr/>
      <dgm:t>
        <a:bodyPr/>
        <a:lstStyle/>
        <a:p>
          <a:endParaRPr lang="zh-CN" altLang="en-US"/>
        </a:p>
      </dgm:t>
    </dgm:pt>
    <dgm:pt modelId="{99A77DEC-DE71-47ED-B097-4B0D6065C955}" type="pres">
      <dgm:prSet presAssocID="{B947CFBF-D8EC-421D-9D5C-4C13FA05A8D7}" presName="linear" presStyleCnt="0">
        <dgm:presLayoutVars>
          <dgm:animLvl val="lvl"/>
          <dgm:resizeHandles val="exact"/>
        </dgm:presLayoutVars>
      </dgm:prSet>
      <dgm:spPr/>
    </dgm:pt>
    <dgm:pt modelId="{0502DE7D-2038-4C90-A64A-B751C7B521DC}" type="pres">
      <dgm:prSet presAssocID="{AD3104B8-BC14-4BCD-AB59-05640EA7C6ED}" presName="parentText" presStyleLbl="node1" presStyleIdx="0" presStyleCnt="3" custScaleX="74183" custScaleY="42816" custLinFactNeighborY="-11480">
        <dgm:presLayoutVars>
          <dgm:chMax val="0"/>
          <dgm:bulletEnabled val="1"/>
        </dgm:presLayoutVars>
      </dgm:prSet>
      <dgm:spPr/>
    </dgm:pt>
    <dgm:pt modelId="{F1036FA2-5A8A-4922-879A-C5348F54170B}" type="pres">
      <dgm:prSet presAssocID="{AD3104B8-BC14-4BCD-AB59-05640EA7C6ED}" presName="childText" presStyleLbl="revTx" presStyleIdx="0" presStyleCnt="3" custScaleY="71481" custLinFactNeighborY="-1145">
        <dgm:presLayoutVars>
          <dgm:bulletEnabled val="1"/>
        </dgm:presLayoutVars>
      </dgm:prSet>
      <dgm:spPr/>
    </dgm:pt>
    <dgm:pt modelId="{A4F805B1-8D2A-47AC-AEDC-37B7EC81E3B4}" type="pres">
      <dgm:prSet presAssocID="{7B8CDC9C-B78B-428D-9F66-2A1E323948DD}" presName="parentText" presStyleLbl="node1" presStyleIdx="1" presStyleCnt="3" custScaleX="73639" custScaleY="44739" custLinFactNeighborY="19516">
        <dgm:presLayoutVars>
          <dgm:chMax val="0"/>
          <dgm:bulletEnabled val="1"/>
        </dgm:presLayoutVars>
      </dgm:prSet>
      <dgm:spPr/>
    </dgm:pt>
    <dgm:pt modelId="{DEF13F2E-8AF8-45BE-917F-2DF5C616164E}" type="pres">
      <dgm:prSet presAssocID="{7B8CDC9C-B78B-428D-9F66-2A1E323948DD}" presName="childText" presStyleLbl="revTx" presStyleIdx="1" presStyleCnt="3" custLinFactNeighborY="25812">
        <dgm:presLayoutVars>
          <dgm:bulletEnabled val="1"/>
        </dgm:presLayoutVars>
      </dgm:prSet>
      <dgm:spPr/>
    </dgm:pt>
    <dgm:pt modelId="{C25E5756-45F6-4C48-80F4-CFF12DB05320}" type="pres">
      <dgm:prSet presAssocID="{1C410CB6-5253-4704-9D4D-B64B1C57C270}" presName="parentText" presStyleLbl="node1" presStyleIdx="2" presStyleCnt="3" custScaleX="70917" custScaleY="39104" custLinFactNeighborY="16898">
        <dgm:presLayoutVars>
          <dgm:chMax val="0"/>
          <dgm:bulletEnabled val="1"/>
        </dgm:presLayoutVars>
      </dgm:prSet>
      <dgm:spPr/>
    </dgm:pt>
    <dgm:pt modelId="{FE4EA26C-8B15-4CF0-A3E6-8FB005210799}" type="pres">
      <dgm:prSet presAssocID="{1C410CB6-5253-4704-9D4D-B64B1C57C270}" presName="childText" presStyleLbl="revTx" presStyleIdx="2" presStyleCnt="3" custScaleY="51416" custLinFactNeighborY="23892">
        <dgm:presLayoutVars>
          <dgm:bulletEnabled val="1"/>
        </dgm:presLayoutVars>
      </dgm:prSet>
      <dgm:spPr/>
    </dgm:pt>
  </dgm:ptLst>
  <dgm:cxnLst>
    <dgm:cxn modelId="{442F440F-30C6-4251-BB22-850857F2B260}" srcId="{B947CFBF-D8EC-421D-9D5C-4C13FA05A8D7}" destId="{1C410CB6-5253-4704-9D4D-B64B1C57C270}" srcOrd="2" destOrd="0" parTransId="{B41F3034-CB44-4510-B8A0-E7F5C5B9C78F}" sibTransId="{3BE8D41B-ED47-40CD-9E78-C73608EB77A4}"/>
    <dgm:cxn modelId="{4279D80F-416B-40EC-91B6-C8341D63EF25}" type="presOf" srcId="{AD3104B8-BC14-4BCD-AB59-05640EA7C6ED}" destId="{0502DE7D-2038-4C90-A64A-B751C7B521DC}" srcOrd="0" destOrd="0" presId="urn:microsoft.com/office/officeart/2005/8/layout/vList2"/>
    <dgm:cxn modelId="{5DA8A110-89F4-47A3-91C3-D0DF1E81D38F}" type="presOf" srcId="{7B8CDC9C-B78B-428D-9F66-2A1E323948DD}" destId="{A4F805B1-8D2A-47AC-AEDC-37B7EC81E3B4}" srcOrd="0" destOrd="0" presId="urn:microsoft.com/office/officeart/2005/8/layout/vList2"/>
    <dgm:cxn modelId="{5F1F2534-5CE3-4E7A-9F72-37D14300B246}" type="presOf" srcId="{1C410CB6-5253-4704-9D4D-B64B1C57C270}" destId="{C25E5756-45F6-4C48-80F4-CFF12DB05320}" srcOrd="0" destOrd="0" presId="urn:microsoft.com/office/officeart/2005/8/layout/vList2"/>
    <dgm:cxn modelId="{AFA0B935-55F5-40F7-9F92-F933180D8C48}" type="presOf" srcId="{E1227EA1-8A0D-4513-9DD5-6827C7689A15}" destId="{DEF13F2E-8AF8-45BE-917F-2DF5C616164E}" srcOrd="0" destOrd="0" presId="urn:microsoft.com/office/officeart/2005/8/layout/vList2"/>
    <dgm:cxn modelId="{09AB9345-DE41-4509-B196-E5CBEFD7FBF8}" type="presOf" srcId="{0BC55E8A-2965-48F2-87EE-694ACFD52AC0}" destId="{F1036FA2-5A8A-4922-879A-C5348F54170B}" srcOrd="0" destOrd="0" presId="urn:microsoft.com/office/officeart/2005/8/layout/vList2"/>
    <dgm:cxn modelId="{26FED057-3AC7-4519-9994-54EF2BF14554}" srcId="{1C410CB6-5253-4704-9D4D-B64B1C57C270}" destId="{F26FE237-210A-451A-B512-DC8899538944}" srcOrd="0" destOrd="0" parTransId="{17779DE3-82CE-4473-8097-D06AFA53017F}" sibTransId="{E0C797F5-7ABE-4B53-B02F-2933D91C1728}"/>
    <dgm:cxn modelId="{BE3A537C-4B3F-4018-96D0-7058A08F84F9}" srcId="{B947CFBF-D8EC-421D-9D5C-4C13FA05A8D7}" destId="{7B8CDC9C-B78B-428D-9F66-2A1E323948DD}" srcOrd="1" destOrd="0" parTransId="{C45A4E2F-B7D5-4738-825D-661679CDA77C}" sibTransId="{C181DFC6-7C10-4A90-B94F-8C39D4EABEA3}"/>
    <dgm:cxn modelId="{34C6A284-70D7-4EA8-BB2B-A26233F61289}" srcId="{B947CFBF-D8EC-421D-9D5C-4C13FA05A8D7}" destId="{AD3104B8-BC14-4BCD-AB59-05640EA7C6ED}" srcOrd="0" destOrd="0" parTransId="{BDE40180-591D-48D4-BB10-6A751DA0121A}" sibTransId="{662FDC2F-1E7B-4619-98B6-B89E043A9671}"/>
    <dgm:cxn modelId="{49269987-00A2-4A3A-9909-2F03357C5429}" srcId="{AD3104B8-BC14-4BCD-AB59-05640EA7C6ED}" destId="{0BC55E8A-2965-48F2-87EE-694ACFD52AC0}" srcOrd="0" destOrd="0" parTransId="{B2553123-433E-412D-A91C-EE37F062A8E8}" sibTransId="{1A4CBC4F-94D5-468A-BC7A-6CFD29805993}"/>
    <dgm:cxn modelId="{87834BA8-1F22-4692-BA91-C7262D150E5B}" type="presOf" srcId="{B947CFBF-D8EC-421D-9D5C-4C13FA05A8D7}" destId="{99A77DEC-DE71-47ED-B097-4B0D6065C955}" srcOrd="0" destOrd="0" presId="urn:microsoft.com/office/officeart/2005/8/layout/vList2"/>
    <dgm:cxn modelId="{DEE7CAAC-4C64-497C-BBD5-67E91749B52D}" srcId="{7B8CDC9C-B78B-428D-9F66-2A1E323948DD}" destId="{E1227EA1-8A0D-4513-9DD5-6827C7689A15}" srcOrd="0" destOrd="0" parTransId="{A251B636-18C2-4D05-8FD8-83815C7EAE5D}" sibTransId="{4A49BCD3-D1AB-4FC6-B1A1-430CCAAE975B}"/>
    <dgm:cxn modelId="{E71884D1-D70E-4485-B239-9F8259D762A7}" type="presOf" srcId="{F26FE237-210A-451A-B512-DC8899538944}" destId="{FE4EA26C-8B15-4CF0-A3E6-8FB005210799}" srcOrd="0" destOrd="0" presId="urn:microsoft.com/office/officeart/2005/8/layout/vList2"/>
    <dgm:cxn modelId="{FBCF75A9-D0FB-4E6C-B848-612A6868A9CD}" type="presParOf" srcId="{99A77DEC-DE71-47ED-B097-4B0D6065C955}" destId="{0502DE7D-2038-4C90-A64A-B751C7B521DC}" srcOrd="0" destOrd="0" presId="urn:microsoft.com/office/officeart/2005/8/layout/vList2"/>
    <dgm:cxn modelId="{DE10B154-5C1A-43D2-B521-7447B187D224}" type="presParOf" srcId="{99A77DEC-DE71-47ED-B097-4B0D6065C955}" destId="{F1036FA2-5A8A-4922-879A-C5348F54170B}" srcOrd="1" destOrd="0" presId="urn:microsoft.com/office/officeart/2005/8/layout/vList2"/>
    <dgm:cxn modelId="{DB750729-F3B3-4E5D-A03D-14F1042845B9}" type="presParOf" srcId="{99A77DEC-DE71-47ED-B097-4B0D6065C955}" destId="{A4F805B1-8D2A-47AC-AEDC-37B7EC81E3B4}" srcOrd="2" destOrd="0" presId="urn:microsoft.com/office/officeart/2005/8/layout/vList2"/>
    <dgm:cxn modelId="{CFF3B254-1E0F-4D8C-9ADE-7DDF21B54D74}" type="presParOf" srcId="{99A77DEC-DE71-47ED-B097-4B0D6065C955}" destId="{DEF13F2E-8AF8-45BE-917F-2DF5C616164E}" srcOrd="3" destOrd="0" presId="urn:microsoft.com/office/officeart/2005/8/layout/vList2"/>
    <dgm:cxn modelId="{CD3FAD73-410A-40DC-94B9-F321A03A1920}" type="presParOf" srcId="{99A77DEC-DE71-47ED-B097-4B0D6065C955}" destId="{C25E5756-45F6-4C48-80F4-CFF12DB05320}" srcOrd="4" destOrd="0" presId="urn:microsoft.com/office/officeart/2005/8/layout/vList2"/>
    <dgm:cxn modelId="{DAAF47CF-B04D-4636-A95D-D49C9B9986A5}" type="presParOf" srcId="{99A77DEC-DE71-47ED-B097-4B0D6065C955}" destId="{FE4EA26C-8B15-4CF0-A3E6-8FB00521079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dirty="0"/>
            <a:t>园所</a:t>
          </a:r>
          <a:r>
            <a:rPr lang="zh-CN" altLang="en-US" dirty="0"/>
            <a:t>硬件</a:t>
          </a:r>
          <a:r>
            <a:rPr lang="en-US" dirty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/>
            <a:t>支持园所统付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5A1B1D22-4BA1-4E79-A8D1-2038C249E029}" type="presOf" srcId="{2C3E821A-236F-47FB-9BB6-52924827AADA}" destId="{F1715F04-2F50-4521-8982-427D2A0122DB}" srcOrd="0" destOrd="0" presId="urn:microsoft.com/office/officeart/2005/8/layout/matrix2"/>
    <dgm:cxn modelId="{3ECED724-2AA5-480F-8F18-57926301F08E}" type="presOf" srcId="{EDFB77DC-55C7-43BD-817C-D756D36C8246}" destId="{719F5ACB-D9AA-433A-958C-B796AF6F9B8E}" srcOrd="0" destOrd="0" presId="urn:microsoft.com/office/officeart/2005/8/layout/matrix2"/>
    <dgm:cxn modelId="{3D59BD3C-2000-4DA1-992D-BAF1BA363B86}" type="presOf" srcId="{2CA8A2C3-CF19-4292-952C-4037D43D8122}" destId="{F926CBFD-0CE8-413B-8371-68D4E0E32BC6}" srcOrd="0" destOrd="0" presId="urn:microsoft.com/office/officeart/2005/8/layout/matrix2"/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F075F48A-B415-4F4E-96A5-FBA083DA65E5}" type="presOf" srcId="{6B37DC9C-468C-4D1F-B890-55F076B76266}" destId="{AB9B5614-B317-409F-AB13-B890FAD759B9}" srcOrd="0" destOrd="0" presId="urn:microsoft.com/office/officeart/2005/8/layout/matrix2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040B2AFB-0F7A-4B46-80C3-0D1BBD2E2CFC}" type="presOf" srcId="{1C13BD0F-0515-4AC3-BC80-165C903E9003}" destId="{68F3D798-128D-4AA2-89E7-2843A3F3EE83}" srcOrd="0" destOrd="0" presId="urn:microsoft.com/office/officeart/2005/8/layout/matrix2"/>
    <dgm:cxn modelId="{32B69715-26A3-41D5-B9C2-E185DC98B4C4}" type="presParOf" srcId="{719F5ACB-D9AA-433A-958C-B796AF6F9B8E}" destId="{25A30092-7B1B-4782-9D44-B3940AD86580}" srcOrd="0" destOrd="0" presId="urn:microsoft.com/office/officeart/2005/8/layout/matrix2"/>
    <dgm:cxn modelId="{476C154A-D770-4BA9-90AD-F37BB67804A1}" type="presParOf" srcId="{719F5ACB-D9AA-433A-958C-B796AF6F9B8E}" destId="{F926CBFD-0CE8-413B-8371-68D4E0E32BC6}" srcOrd="1" destOrd="0" presId="urn:microsoft.com/office/officeart/2005/8/layout/matrix2"/>
    <dgm:cxn modelId="{70561F09-8572-4D24-AA62-83A91FB22F90}" type="presParOf" srcId="{719F5ACB-D9AA-433A-958C-B796AF6F9B8E}" destId="{AB9B5614-B317-409F-AB13-B890FAD759B9}" srcOrd="2" destOrd="0" presId="urn:microsoft.com/office/officeart/2005/8/layout/matrix2"/>
    <dgm:cxn modelId="{2334397C-05B5-4954-A09B-E94F41263925}" type="presParOf" srcId="{719F5ACB-D9AA-433A-958C-B796AF6F9B8E}" destId="{F1715F04-2F50-4521-8982-427D2A0122DB}" srcOrd="3" destOrd="0" presId="urn:microsoft.com/office/officeart/2005/8/layout/matrix2"/>
    <dgm:cxn modelId="{6277EA47-A8E8-40E6-95DF-7DF8910EC72E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301613F-F5BF-4B45-816C-39D84355562A}" type="pres">
      <dgm:prSet presAssocID="{57F9650A-5FFE-4D00-A2DC-01F49170988B}" presName="circ2" presStyleLbl="vennNode1" presStyleIdx="1" presStyleCnt="3"/>
      <dgm:spPr/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571A32D-85B8-4851-9EBB-92C94FF5EBA2}" type="pres">
      <dgm:prSet presAssocID="{356C08D0-3F9F-492D-BD71-6219BE54A626}" presName="circ3" presStyleLbl="vennNode1" presStyleIdx="2" presStyleCnt="3"/>
      <dgm:spPr/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BBC1C54E-584A-46D9-816E-47A74B4EE2D9}" type="presOf" srcId="{356C08D0-3F9F-492D-BD71-6219BE54A626}" destId="{8571A32D-85B8-4851-9EBB-92C94FF5EBA2}" srcOrd="0" destOrd="0" presId="urn:microsoft.com/office/officeart/2005/8/layout/venn1"/>
    <dgm:cxn modelId="{21329550-2341-44A0-8CCF-56597F11F8B1}" type="presOf" srcId="{F96DC188-D262-405C-9BD9-C8F51B73D694}" destId="{DDF3061C-571B-459F-B3F7-B259E811DCDB}" srcOrd="0" destOrd="0" presId="urn:microsoft.com/office/officeart/2005/8/layout/venn1"/>
    <dgm:cxn modelId="{6C393553-3266-4656-80B3-5B3A383D9E2C}" type="presOf" srcId="{57F9650A-5FFE-4D00-A2DC-01F49170988B}" destId="{2301613F-F5BF-4B45-816C-39D84355562A}" srcOrd="0" destOrd="0" presId="urn:microsoft.com/office/officeart/2005/8/layout/venn1"/>
    <dgm:cxn modelId="{425545A9-9C0C-43C4-A6F4-4B85AFBC96A0}" type="presOf" srcId="{13D52DD6-8171-42A4-9CC3-47629E70496F}" destId="{7FBD2A49-59F3-4610-8A12-E80CB09A797E}" srcOrd="1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B17CE1C4-B412-4DC8-87A9-444FC8D081BA}" type="presOf" srcId="{57F9650A-5FFE-4D00-A2DC-01F49170988B}" destId="{8C8FAC35-2C5B-4A3B-9BFA-69CC667AFCDC}" srcOrd="1" destOrd="0" presId="urn:microsoft.com/office/officeart/2005/8/layout/venn1"/>
    <dgm:cxn modelId="{C42819D9-2CB6-4727-BCAB-703278A7ABFE}" type="presOf" srcId="{13D52DD6-8171-42A4-9CC3-47629E70496F}" destId="{16C51AA1-FDCE-403B-ADE3-9B14F29DB0B6}" srcOrd="0" destOrd="0" presId="urn:microsoft.com/office/officeart/2005/8/layout/venn1"/>
    <dgm:cxn modelId="{E173AFE5-12D3-4F74-99D9-416BEEE2FF76}" type="presOf" srcId="{356C08D0-3F9F-492D-BD71-6219BE54A626}" destId="{7CFEC244-860F-43CB-B98F-C3899ADC9496}" srcOrd="1" destOrd="0" presId="urn:microsoft.com/office/officeart/2005/8/layout/venn1"/>
    <dgm:cxn modelId="{EACE1A60-718B-41F0-84CD-6F4BA25D742F}" type="presParOf" srcId="{DDF3061C-571B-459F-B3F7-B259E811DCDB}" destId="{16C51AA1-FDCE-403B-ADE3-9B14F29DB0B6}" srcOrd="0" destOrd="0" presId="urn:microsoft.com/office/officeart/2005/8/layout/venn1"/>
    <dgm:cxn modelId="{013657CF-D5A8-47ED-BD08-54094F1531A8}" type="presParOf" srcId="{DDF3061C-571B-459F-B3F7-B259E811DCDB}" destId="{7FBD2A49-59F3-4610-8A12-E80CB09A797E}" srcOrd="1" destOrd="0" presId="urn:microsoft.com/office/officeart/2005/8/layout/venn1"/>
    <dgm:cxn modelId="{582F40CB-F893-46E7-BDCD-433C8A3E82B2}" type="presParOf" srcId="{DDF3061C-571B-459F-B3F7-B259E811DCDB}" destId="{2301613F-F5BF-4B45-816C-39D84355562A}" srcOrd="2" destOrd="0" presId="urn:microsoft.com/office/officeart/2005/8/layout/venn1"/>
    <dgm:cxn modelId="{ED15D379-0BDE-491B-A7CC-D8F97690362D}" type="presParOf" srcId="{DDF3061C-571B-459F-B3F7-B259E811DCDB}" destId="{8C8FAC35-2C5B-4A3B-9BFA-69CC667AFCDC}" srcOrd="3" destOrd="0" presId="urn:microsoft.com/office/officeart/2005/8/layout/venn1"/>
    <dgm:cxn modelId="{9416F9A9-C294-41E8-B7E1-97EDC8D84A44}" type="presParOf" srcId="{DDF3061C-571B-459F-B3F7-B259E811DCDB}" destId="{8571A32D-85B8-4851-9EBB-92C94FF5EBA2}" srcOrd="4" destOrd="0" presId="urn:microsoft.com/office/officeart/2005/8/layout/venn1"/>
    <dgm:cxn modelId="{3F97C052-D7EA-49A0-9E7E-F83ABC317903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altLang="en-US" dirty="0"/>
            <a:t>增值应用</a:t>
          </a:r>
          <a:r>
            <a:rPr lang="en-US" dirty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/>
            <a:t>支持学校统付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049DA912-F5E1-4723-8B30-B767EEF513EF}" type="presOf" srcId="{EDFB77DC-55C7-43BD-817C-D756D36C8246}" destId="{719F5ACB-D9AA-433A-958C-B796AF6F9B8E}" srcOrd="0" destOrd="0" presId="urn:microsoft.com/office/officeart/2005/8/layout/matrix2"/>
    <dgm:cxn modelId="{59DCDF20-802B-4F1E-8233-AEC511B74AEF}" type="presOf" srcId="{6B37DC9C-468C-4D1F-B890-55F076B76266}" destId="{AB9B5614-B317-409F-AB13-B890FAD759B9}" srcOrd="0" destOrd="0" presId="urn:microsoft.com/office/officeart/2005/8/layout/matrix2"/>
    <dgm:cxn modelId="{78E1C15B-5237-4027-A7E6-25136B7EC57B}" type="presOf" srcId="{2CA8A2C3-CF19-4292-952C-4037D43D8122}" destId="{F926CBFD-0CE8-413B-8371-68D4E0E32BC6}" srcOrd="0" destOrd="0" presId="urn:microsoft.com/office/officeart/2005/8/layout/matrix2"/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D6C08DD6-02CD-4571-99AB-8D05BCAB9606}" type="presOf" srcId="{2C3E821A-236F-47FB-9BB6-52924827AADA}" destId="{F1715F04-2F50-4521-8982-427D2A0122DB}" srcOrd="0" destOrd="0" presId="urn:microsoft.com/office/officeart/2005/8/layout/matrix2"/>
    <dgm:cxn modelId="{2D8A10E3-9939-455C-92D4-F93EDA797816}" type="presOf" srcId="{1C13BD0F-0515-4AC3-BC80-165C903E9003}" destId="{68F3D798-128D-4AA2-89E7-2843A3F3EE83}" srcOrd="0" destOrd="0" presId="urn:microsoft.com/office/officeart/2005/8/layout/matrix2"/>
    <dgm:cxn modelId="{8F4E837E-F7B9-4DD6-A65D-F276C77108F6}" type="presParOf" srcId="{719F5ACB-D9AA-433A-958C-B796AF6F9B8E}" destId="{25A30092-7B1B-4782-9D44-B3940AD86580}" srcOrd="0" destOrd="0" presId="urn:microsoft.com/office/officeart/2005/8/layout/matrix2"/>
    <dgm:cxn modelId="{8BC1E290-C34D-4C6B-9D12-50837009BF73}" type="presParOf" srcId="{719F5ACB-D9AA-433A-958C-B796AF6F9B8E}" destId="{F926CBFD-0CE8-413B-8371-68D4E0E32BC6}" srcOrd="1" destOrd="0" presId="urn:microsoft.com/office/officeart/2005/8/layout/matrix2"/>
    <dgm:cxn modelId="{C29DE15A-5ED5-48E9-834B-558BCED9C033}" type="presParOf" srcId="{719F5ACB-D9AA-433A-958C-B796AF6F9B8E}" destId="{AB9B5614-B317-409F-AB13-B890FAD759B9}" srcOrd="2" destOrd="0" presId="urn:microsoft.com/office/officeart/2005/8/layout/matrix2"/>
    <dgm:cxn modelId="{1A02671B-A74E-4F05-BC1F-C54770CCA9EC}" type="presParOf" srcId="{719F5ACB-D9AA-433A-958C-B796AF6F9B8E}" destId="{F1715F04-2F50-4521-8982-427D2A0122DB}" srcOrd="3" destOrd="0" presId="urn:microsoft.com/office/officeart/2005/8/layout/matrix2"/>
    <dgm:cxn modelId="{71071FB0-99DD-4F1A-9C5A-99B117CBDB95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301613F-F5BF-4B45-816C-39D84355562A}" type="pres">
      <dgm:prSet presAssocID="{57F9650A-5FFE-4D00-A2DC-01F49170988B}" presName="circ2" presStyleLbl="vennNode1" presStyleIdx="1" presStyleCnt="3"/>
      <dgm:spPr/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571A32D-85B8-4851-9EBB-92C94FF5EBA2}" type="pres">
      <dgm:prSet presAssocID="{356C08D0-3F9F-492D-BD71-6219BE54A626}" presName="circ3" presStyleLbl="vennNode1" presStyleIdx="2" presStyleCnt="3"/>
      <dgm:spPr/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FA85E00-DFE1-4F4E-8E63-D04F2C38FA6C}" type="presOf" srcId="{13D52DD6-8171-42A4-9CC3-47629E70496F}" destId="{7FBD2A49-59F3-4610-8A12-E80CB09A797E}" srcOrd="1" destOrd="0" presId="urn:microsoft.com/office/officeart/2005/8/layout/venn1"/>
    <dgm:cxn modelId="{6134EA1F-21CF-4AB9-BAB8-1DC9EC746C01}" type="presOf" srcId="{356C08D0-3F9F-492D-BD71-6219BE54A626}" destId="{8571A32D-85B8-4851-9EBB-92C94FF5EBA2}" srcOrd="0" destOrd="0" presId="urn:microsoft.com/office/officeart/2005/8/layout/venn1"/>
    <dgm:cxn modelId="{71B8F72F-10A4-4964-96A1-22DB6489514A}" type="presOf" srcId="{57F9650A-5FFE-4D00-A2DC-01F49170988B}" destId="{8C8FAC35-2C5B-4A3B-9BFA-69CC667AFCDC}" srcOrd="1" destOrd="0" presId="urn:microsoft.com/office/officeart/2005/8/layout/venn1"/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56A67682-609B-44E1-AB3E-41C0F7D7A0E0}" type="presOf" srcId="{356C08D0-3F9F-492D-BD71-6219BE54A626}" destId="{7CFEC244-860F-43CB-B98F-C3899ADC9496}" srcOrd="1" destOrd="0" presId="urn:microsoft.com/office/officeart/2005/8/layout/venn1"/>
    <dgm:cxn modelId="{209ED2B2-A927-40C5-9F31-3F779B794EA4}" type="presOf" srcId="{13D52DD6-8171-42A4-9CC3-47629E70496F}" destId="{16C51AA1-FDCE-403B-ADE3-9B14F29DB0B6}" srcOrd="0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B25266CC-92CA-4471-B859-84C5A43A94E4}" type="presOf" srcId="{F96DC188-D262-405C-9BD9-C8F51B73D694}" destId="{DDF3061C-571B-459F-B3F7-B259E811DCDB}" srcOrd="0" destOrd="0" presId="urn:microsoft.com/office/officeart/2005/8/layout/venn1"/>
    <dgm:cxn modelId="{C3B085E2-F69C-4DF2-ACBF-B17122BBC30F}" type="presOf" srcId="{57F9650A-5FFE-4D00-A2DC-01F49170988B}" destId="{2301613F-F5BF-4B45-816C-39D84355562A}" srcOrd="0" destOrd="0" presId="urn:microsoft.com/office/officeart/2005/8/layout/venn1"/>
    <dgm:cxn modelId="{37291EAA-F36C-4C98-86DC-F2C444C123A9}" type="presParOf" srcId="{DDF3061C-571B-459F-B3F7-B259E811DCDB}" destId="{16C51AA1-FDCE-403B-ADE3-9B14F29DB0B6}" srcOrd="0" destOrd="0" presId="urn:microsoft.com/office/officeart/2005/8/layout/venn1"/>
    <dgm:cxn modelId="{A7E5255A-2509-4F4B-AF07-42BB3FC45556}" type="presParOf" srcId="{DDF3061C-571B-459F-B3F7-B259E811DCDB}" destId="{7FBD2A49-59F3-4610-8A12-E80CB09A797E}" srcOrd="1" destOrd="0" presId="urn:microsoft.com/office/officeart/2005/8/layout/venn1"/>
    <dgm:cxn modelId="{5BB15C47-6363-4181-8633-1585363987B9}" type="presParOf" srcId="{DDF3061C-571B-459F-B3F7-B259E811DCDB}" destId="{2301613F-F5BF-4B45-816C-39D84355562A}" srcOrd="2" destOrd="0" presId="urn:microsoft.com/office/officeart/2005/8/layout/venn1"/>
    <dgm:cxn modelId="{8DB177AC-F48F-4A1F-9FB6-44C9D4B1FC56}" type="presParOf" srcId="{DDF3061C-571B-459F-B3F7-B259E811DCDB}" destId="{8C8FAC35-2C5B-4A3B-9BFA-69CC667AFCDC}" srcOrd="3" destOrd="0" presId="urn:microsoft.com/office/officeart/2005/8/layout/venn1"/>
    <dgm:cxn modelId="{769C5B55-96F0-4A91-965F-E47D990FDDC7}" type="presParOf" srcId="{DDF3061C-571B-459F-B3F7-B259E811DCDB}" destId="{8571A32D-85B8-4851-9EBB-92C94FF5EBA2}" srcOrd="4" destOrd="0" presId="urn:microsoft.com/office/officeart/2005/8/layout/venn1"/>
    <dgm:cxn modelId="{5BF0435C-AC21-4F69-92EE-D525ED3A728D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2DE7D-2038-4C90-A64A-B751C7B521DC}">
      <dsp:nvSpPr>
        <dsp:cNvPr id="0" name=""/>
        <dsp:cNvSpPr/>
      </dsp:nvSpPr>
      <dsp:spPr>
        <a:xfrm>
          <a:off x="586076" y="10177"/>
          <a:ext cx="3368086" cy="5577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打造个性化区域性智慧校园平台</a:t>
          </a:r>
          <a:endParaRPr lang="zh-CN" altLang="en-US" sz="1600" kern="1200" dirty="0">
            <a:solidFill>
              <a:schemeClr val="bg1"/>
            </a:solidFill>
          </a:endParaRPr>
        </a:p>
      </dsp:txBody>
      <dsp:txXfrm>
        <a:off x="613302" y="37403"/>
        <a:ext cx="3313634" cy="503285"/>
      </dsp:txXfrm>
    </dsp:sp>
    <dsp:sp modelId="{F1036FA2-5A8A-4922-879A-C5348F54170B}">
      <dsp:nvSpPr>
        <dsp:cNvPr id="0" name=""/>
        <dsp:cNvSpPr/>
      </dsp:nvSpPr>
      <dsp:spPr>
        <a:xfrm>
          <a:off x="0" y="638519"/>
          <a:ext cx="4540240" cy="1357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支持为省、市、区县教育局打造个性化区域性智慧校园平台，为教育局管理者提供教师发展及教学管理、学生综合素质评价、区域教育大数据等刚需应用系统，为各学校教师、学生、家长提供众多特色场景应用。</a:t>
          </a:r>
          <a:endParaRPr lang="zh-CN" altLang="en-US" sz="1200" kern="1200" dirty="0"/>
        </a:p>
      </dsp:txBody>
      <dsp:txXfrm>
        <a:off x="0" y="638519"/>
        <a:ext cx="4540240" cy="1357031"/>
      </dsp:txXfrm>
    </dsp:sp>
    <dsp:sp modelId="{A4F805B1-8D2A-47AC-AEDC-37B7EC81E3B4}">
      <dsp:nvSpPr>
        <dsp:cNvPr id="0" name=""/>
        <dsp:cNvSpPr/>
      </dsp:nvSpPr>
      <dsp:spPr>
        <a:xfrm>
          <a:off x="598426" y="1924947"/>
          <a:ext cx="3343387" cy="530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教育信息化特色</a:t>
          </a:r>
          <a:endParaRPr lang="zh-CN" altLang="en-US" sz="1600" b="1" kern="1200" dirty="0"/>
        </a:p>
      </dsp:txBody>
      <dsp:txXfrm>
        <a:off x="624331" y="1950852"/>
        <a:ext cx="3291577" cy="478849"/>
      </dsp:txXfrm>
    </dsp:sp>
    <dsp:sp modelId="{DEF13F2E-8AF8-45BE-917F-2DF5C616164E}">
      <dsp:nvSpPr>
        <dsp:cNvPr id="0" name=""/>
        <dsp:cNvSpPr/>
      </dsp:nvSpPr>
      <dsp:spPr>
        <a:xfrm>
          <a:off x="0" y="2540332"/>
          <a:ext cx="4540240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5G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校园网关构建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MEC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边缘计算，打造大带宽、低时延教育专网，实现低延时的业务交互体验，对校园应用进行流量安全管控。</a:t>
          </a:r>
          <a:endParaRPr lang="zh-CN" altLang="en-US" sz="1200" kern="1200" dirty="0"/>
        </a:p>
      </dsp:txBody>
      <dsp:txXfrm>
        <a:off x="0" y="2540332"/>
        <a:ext cx="4540240" cy="927360"/>
      </dsp:txXfrm>
    </dsp:sp>
    <dsp:sp modelId="{C25E5756-45F6-4C48-80F4-CFF12DB05320}">
      <dsp:nvSpPr>
        <dsp:cNvPr id="0" name=""/>
        <dsp:cNvSpPr/>
      </dsp:nvSpPr>
      <dsp:spPr>
        <a:xfrm>
          <a:off x="660218" y="3358688"/>
          <a:ext cx="3219802" cy="5155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接入校园智能硬件</a:t>
          </a:r>
          <a:endParaRPr lang="zh-CN" altLang="en-US" sz="1600" b="1" kern="1200" dirty="0">
            <a:solidFill>
              <a:schemeClr val="bg1"/>
            </a:solidFill>
          </a:endParaRPr>
        </a:p>
      </dsp:txBody>
      <dsp:txXfrm>
        <a:off x="685385" y="3383855"/>
        <a:ext cx="3169468" cy="465208"/>
      </dsp:txXfrm>
    </dsp:sp>
    <dsp:sp modelId="{FE4EA26C-8B15-4CF0-A3E6-8FB005210799}">
      <dsp:nvSpPr>
        <dsp:cNvPr id="0" name=""/>
        <dsp:cNvSpPr/>
      </dsp:nvSpPr>
      <dsp:spPr>
        <a:xfrm>
          <a:off x="0" y="3908687"/>
          <a:ext cx="4540240" cy="753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基于中移动物联中控设备，接入校园电子班牌、电子闸机、人脸识别、互动学生卡、互动直录播等智能硬件。</a:t>
          </a:r>
          <a:endParaRPr lang="zh-CN" altLang="en-US" sz="1200" kern="1200" dirty="0"/>
        </a:p>
      </dsp:txBody>
      <dsp:txXfrm>
        <a:off x="0" y="3908687"/>
        <a:ext cx="4540240" cy="7535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2DE7D-2038-4C90-A64A-B751C7B521DC}">
      <dsp:nvSpPr>
        <dsp:cNvPr id="0" name=""/>
        <dsp:cNvSpPr/>
      </dsp:nvSpPr>
      <dsp:spPr>
        <a:xfrm>
          <a:off x="586076" y="269519"/>
          <a:ext cx="3368086" cy="5129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全终端产品形态</a:t>
          </a:r>
          <a:endParaRPr lang="zh-CN" altLang="en-US" sz="1600" kern="1200" dirty="0">
            <a:solidFill>
              <a:schemeClr val="bg1"/>
            </a:solidFill>
          </a:endParaRPr>
        </a:p>
      </dsp:txBody>
      <dsp:txXfrm>
        <a:off x="611117" y="294560"/>
        <a:ext cx="3318004" cy="462887"/>
      </dsp:txXfrm>
    </dsp:sp>
    <dsp:sp modelId="{F1036FA2-5A8A-4922-879A-C5348F54170B}">
      <dsp:nvSpPr>
        <dsp:cNvPr id="0" name=""/>
        <dsp:cNvSpPr/>
      </dsp:nvSpPr>
      <dsp:spPr>
        <a:xfrm>
          <a:off x="0" y="890440"/>
          <a:ext cx="4540240" cy="757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Web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H5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、微信服务号、</a:t>
          </a:r>
          <a:r>
            <a:rPr lang="en-US" altLang="zh-CN" sz="1200" kern="1200" dirty="0" err="1">
              <a:latin typeface="微软雅黑" panose="020B0503020204020204" pitchFamily="34" charset="-122"/>
              <a:ea typeface="微软雅黑" panose="020B0503020204020204" pitchFamily="34" charset="-122"/>
            </a:rPr>
            <a:t>iOS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手机及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、安卓手机及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Pad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、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PC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客户端产品形态</a:t>
          </a: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kern="1200" dirty="0"/>
        </a:p>
      </dsp:txBody>
      <dsp:txXfrm>
        <a:off x="0" y="890440"/>
        <a:ext cx="4540240" cy="757584"/>
      </dsp:txXfrm>
    </dsp:sp>
    <dsp:sp modelId="{A4F805B1-8D2A-47AC-AEDC-37B7EC81E3B4}">
      <dsp:nvSpPr>
        <dsp:cNvPr id="0" name=""/>
        <dsp:cNvSpPr/>
      </dsp:nvSpPr>
      <dsp:spPr>
        <a:xfrm>
          <a:off x="598426" y="1868581"/>
          <a:ext cx="3343387" cy="5360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支持高并发及混合云模式</a:t>
          </a:r>
          <a:endParaRPr lang="zh-CN" altLang="en-US" sz="1600" b="1" kern="1200" dirty="0"/>
        </a:p>
      </dsp:txBody>
      <dsp:txXfrm>
        <a:off x="624592" y="1894747"/>
        <a:ext cx="3291055" cy="483677"/>
      </dsp:txXfrm>
    </dsp:sp>
    <dsp:sp modelId="{DEF13F2E-8AF8-45BE-917F-2DF5C616164E}">
      <dsp:nvSpPr>
        <dsp:cNvPr id="0" name=""/>
        <dsp:cNvSpPr/>
      </dsp:nvSpPr>
      <dsp:spPr>
        <a:xfrm>
          <a:off x="0" y="2507000"/>
          <a:ext cx="454024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支持“全网平台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省级平台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校级平台”的三级系统架构体系，边缘私有云</a:t>
          </a:r>
          <a:r>
            <a:rPr lang="en-US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中心公有云的混合云组网模式，满足用户高并发访问及数据不出校场景需求。</a:t>
          </a:r>
          <a:endParaRPr lang="zh-CN" altLang="en-US" sz="1200" kern="1200" dirty="0"/>
        </a:p>
      </dsp:txBody>
      <dsp:txXfrm>
        <a:off x="0" y="2507000"/>
        <a:ext cx="4540240" cy="1059840"/>
      </dsp:txXfrm>
    </dsp:sp>
    <dsp:sp modelId="{C25E5756-45F6-4C48-80F4-CFF12DB05320}">
      <dsp:nvSpPr>
        <dsp:cNvPr id="0" name=""/>
        <dsp:cNvSpPr/>
      </dsp:nvSpPr>
      <dsp:spPr>
        <a:xfrm>
          <a:off x="660218" y="3436683"/>
          <a:ext cx="3219802" cy="4684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1600" b="1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全场景功能覆盖</a:t>
          </a:r>
          <a:endParaRPr lang="zh-CN" altLang="en-US" sz="1600" b="1" kern="1200" dirty="0">
            <a:solidFill>
              <a:schemeClr val="bg1"/>
            </a:solidFill>
          </a:endParaRPr>
        </a:p>
      </dsp:txBody>
      <dsp:txXfrm>
        <a:off x="683088" y="3459553"/>
        <a:ext cx="3174062" cy="422757"/>
      </dsp:txXfrm>
    </dsp:sp>
    <dsp:sp modelId="{FE4EA26C-8B15-4CF0-A3E6-8FB005210799}">
      <dsp:nvSpPr>
        <dsp:cNvPr id="0" name=""/>
        <dsp:cNvSpPr/>
      </dsp:nvSpPr>
      <dsp:spPr>
        <a:xfrm>
          <a:off x="0" y="4012334"/>
          <a:ext cx="4540240" cy="544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CN" altLang="zh-CN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基于自研及合作应用，联合产业链合作伙伴打造全场景智慧校园特色应用，构建开放共享的智慧校园生态联盟服务客户</a:t>
          </a:r>
          <a:r>
            <a:rPr lang="zh-CN" altLang="en-US" sz="12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。</a:t>
          </a:r>
          <a:endParaRPr lang="zh-CN" altLang="en-US" sz="1200" kern="1200" dirty="0"/>
        </a:p>
      </dsp:txBody>
      <dsp:txXfrm>
        <a:off x="0" y="4012334"/>
        <a:ext cx="4540240" cy="5449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园所</a:t>
          </a:r>
          <a:r>
            <a:rPr lang="zh-CN" altLang="en-US" sz="1700" kern="1200" dirty="0"/>
            <a:t>硬件</a:t>
          </a:r>
          <a:r>
            <a:rPr lang="en-US" sz="1700" kern="1200" dirty="0"/>
            <a:t>B</a:t>
          </a:r>
          <a:r>
            <a:rPr lang="zh-CN" sz="1700" kern="1200" dirty="0"/>
            <a:t>端</a:t>
          </a:r>
          <a:r>
            <a:rPr lang="zh-CN" altLang="en-US" sz="1700" kern="1200" dirty="0"/>
            <a:t>或</a:t>
          </a:r>
          <a:r>
            <a:rPr lang="en-US" altLang="zh-CN" sz="1700" kern="1200" dirty="0"/>
            <a:t>C</a:t>
          </a:r>
          <a:r>
            <a:rPr lang="zh-CN" altLang="en-US" sz="1700" kern="1200" dirty="0"/>
            <a:t>端</a:t>
          </a:r>
          <a:r>
            <a:rPr lang="zh-CN" sz="1700" kern="1200" dirty="0"/>
            <a:t>收费</a:t>
          </a:r>
          <a:endParaRPr lang="zh-CN" altLang="en-US" sz="17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家长端功能</a:t>
          </a:r>
          <a:r>
            <a:rPr lang="en-US" sz="1700" kern="1200" dirty="0"/>
            <a:t>C</a:t>
          </a:r>
          <a:r>
            <a:rPr lang="zh-CN" sz="1700" kern="1200" dirty="0"/>
            <a:t>端收费</a:t>
          </a:r>
          <a:endParaRPr lang="zh-CN" altLang="en-US" sz="17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支持园所统付</a:t>
          </a:r>
        </a:p>
      </dsp:txBody>
      <dsp:txXfrm>
        <a:off x="2362015" y="1470511"/>
        <a:ext cx="957170" cy="957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增值应用</a:t>
          </a:r>
          <a:r>
            <a:rPr lang="en-US" sz="1700" kern="1200" dirty="0"/>
            <a:t>B</a:t>
          </a:r>
          <a:r>
            <a:rPr lang="zh-CN" sz="1700" kern="1200" dirty="0"/>
            <a:t>端</a:t>
          </a:r>
          <a:r>
            <a:rPr lang="zh-CN" altLang="en-US" sz="1700" kern="1200" dirty="0"/>
            <a:t>或</a:t>
          </a:r>
          <a:r>
            <a:rPr lang="en-US" altLang="zh-CN" sz="1700" kern="1200" dirty="0"/>
            <a:t>C</a:t>
          </a:r>
          <a:r>
            <a:rPr lang="zh-CN" altLang="en-US" sz="1700" kern="1200" dirty="0"/>
            <a:t>端</a:t>
          </a:r>
          <a:r>
            <a:rPr lang="zh-CN" sz="1700" kern="1200" dirty="0"/>
            <a:t>收费</a:t>
          </a:r>
          <a:endParaRPr lang="zh-CN" altLang="en-US" sz="17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700" kern="1200" dirty="0"/>
            <a:t>家长端功能</a:t>
          </a:r>
          <a:r>
            <a:rPr lang="en-US" sz="1700" kern="1200" dirty="0"/>
            <a:t>C</a:t>
          </a:r>
          <a:r>
            <a:rPr lang="zh-CN" sz="1700" kern="1200" dirty="0"/>
            <a:t>端收费</a:t>
          </a:r>
          <a:endParaRPr lang="zh-CN" altLang="en-US" sz="17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支持学校统付</a:t>
          </a:r>
        </a:p>
      </dsp:txBody>
      <dsp:txXfrm>
        <a:off x="2362015" y="1470511"/>
        <a:ext cx="957170" cy="9571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07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829B4-2F36-4EAB-AF5C-AF17F54FBA82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03870-ACCE-4F09-8792-5998A91F9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68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7DF1B-52E3-428B-8EBD-92D2EB7185A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18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19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20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7F6F7-3479-4EA0-914C-D3D243FAE36A}" type="slidenum">
              <a:rPr lang="zh-CN" altLang="en-US" smtClean="0">
                <a:solidFill>
                  <a:prstClr val="black"/>
                </a:solidFill>
              </a:rPr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7F6F7-3479-4EA0-914C-D3D243FAE36A}" type="slidenum">
              <a:rPr lang="zh-CN" altLang="en-US" smtClean="0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1E28E-8D29-409A-8F38-39A934621C21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整体介绍优势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D522C-7A99-4CA0-AB59-F4143683F159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616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D522C-7A99-4CA0-AB59-F4143683F159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3596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5FA11-1A57-46B2-9EDE-AC0CF99F199C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5FA11-1A57-46B2-9EDE-AC0CF99F199C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5FA11-1A57-46B2-9EDE-AC0CF99F199C}" type="slidenum">
              <a:rPr lang="zh-CN" altLang="en-US" smtClean="0"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5FA11-1A57-46B2-9EDE-AC0CF99F199C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83970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83971" name="日期占位符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151C15D-E955-9A40-91E1-D754F3BFB40A}" type="datetime1">
              <a:rPr lang="zh-CN" altLang="en-US" sz="1800"/>
              <a:t>2020-01-16</a:t>
            </a:fld>
            <a:endParaRPr lang="zh-CN" altLang="en-US" sz="1200"/>
          </a:p>
        </p:txBody>
      </p:sp>
      <p:sp>
        <p:nvSpPr>
          <p:cNvPr id="83972" name="幻灯片编号占位符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A419C43-EB03-9547-9F6F-758DED958ED3}" type="slidenum">
              <a:rPr lang="zh-CN" altLang="en-US" sz="1800"/>
              <a:t>51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83970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83971" name="日期占位符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151C15D-E955-9A40-91E1-D754F3BFB40A}" type="datetime1">
              <a:rPr lang="zh-CN" altLang="en-US" sz="1800"/>
              <a:t>2020-01-16</a:t>
            </a:fld>
            <a:endParaRPr lang="zh-CN" altLang="en-US" sz="1200"/>
          </a:p>
        </p:txBody>
      </p:sp>
      <p:sp>
        <p:nvSpPr>
          <p:cNvPr id="83972" name="幻灯片编号占位符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A419C43-EB03-9547-9F6F-758DED958ED3}" type="slidenum">
              <a:rPr lang="zh-CN" altLang="en-US" sz="1800"/>
              <a:t>52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中小学数字校园建设规范（试行）</a:t>
            </a:r>
            <a:endParaRPr lang="zh-CN" altLang="en-US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marL="285988" indent="-2859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学习产品注重</a:t>
            </a:r>
            <a:r>
              <a:rPr lang="zh-CN" altLang="en-US" b="1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产品内涵和价值</a:t>
            </a:r>
            <a:endParaRPr lang="en-US" altLang="zh-CN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988" indent="-2859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更注重学生能力提升和</a:t>
            </a:r>
            <a:r>
              <a:rPr lang="zh-CN" altLang="en-US" b="1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个性化学习</a:t>
            </a:r>
            <a:endParaRPr lang="en-US" altLang="zh-CN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103870-ACCE-4F09-8792-5998A91F95AB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853205-6F51-4AD0-B296-EAA1CC6AD933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中小学数字校园建设规范（试行）</a:t>
            </a:r>
            <a:endParaRPr lang="zh-CN" altLang="en-US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marL="285988" indent="-2859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学习产品注重</a:t>
            </a:r>
            <a:r>
              <a:rPr lang="zh-CN" altLang="en-US" b="1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产品内涵和价值</a:t>
            </a:r>
            <a:endParaRPr lang="en-US" altLang="zh-CN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988" indent="-2859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更注重学生能力提升和</a:t>
            </a:r>
            <a:r>
              <a:rPr lang="zh-CN" altLang="en-US" b="1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个性化学习</a:t>
            </a:r>
            <a:endParaRPr lang="en-US" altLang="zh-CN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eaLnBrk="1" hangingPunct="1">
              <a:spcBef>
                <a:spcPct val="0"/>
              </a:spcBef>
              <a:defRPr/>
            </a:pPr>
            <a:endParaRPr lang="en-US" altLang="zh-CN" dirty="0"/>
          </a:p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15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17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8.xml"/><Relationship Id="rId7" Type="http://schemas.openxmlformats.org/officeDocument/2006/relationships/image" Target="../media/image6.emf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.xml"/><Relationship Id="rId9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1.xml"/><Relationship Id="rId7" Type="http://schemas.openxmlformats.org/officeDocument/2006/relationships/image" Target="../media/image6.emf"/><Relationship Id="rId2" Type="http://schemas.openxmlformats.org/officeDocument/2006/relationships/tags" Target="../tags/tag10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.xml"/><Relationship Id="rId9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16.xml"/><Relationship Id="rId7" Type="http://schemas.openxmlformats.org/officeDocument/2006/relationships/oleObject" Target="../embeddings/oleObject4.bin"/><Relationship Id="rId2" Type="http://schemas.openxmlformats.org/officeDocument/2006/relationships/tags" Target="../tags/tag15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8.xml"/><Relationship Id="rId10" Type="http://schemas.openxmlformats.org/officeDocument/2006/relationships/oleObject" Target="../embeddings/oleObject5.bin"/><Relationship Id="rId4" Type="http://schemas.openxmlformats.org/officeDocument/2006/relationships/tags" Target="../tags/tag17.xml"/><Relationship Id="rId9" Type="http://schemas.openxmlformats.org/officeDocument/2006/relationships/image" Target="../media/image2.jpe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0.xml"/><Relationship Id="rId7" Type="http://schemas.openxmlformats.org/officeDocument/2006/relationships/oleObject" Target="../embeddings/oleObject6.bin"/><Relationship Id="rId2" Type="http://schemas.openxmlformats.org/officeDocument/2006/relationships/tags" Target="../tags/tag19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2.xml"/><Relationship Id="rId11" Type="http://schemas.openxmlformats.org/officeDocument/2006/relationships/image" Target="../media/image8.jpeg"/><Relationship Id="rId5" Type="http://schemas.openxmlformats.org/officeDocument/2006/relationships/tags" Target="../tags/tag22.xml"/><Relationship Id="rId10" Type="http://schemas.openxmlformats.org/officeDocument/2006/relationships/oleObject" Target="../embeddings/oleObject7.bin"/><Relationship Id="rId4" Type="http://schemas.openxmlformats.org/officeDocument/2006/relationships/tags" Target="../tags/tag21.xml"/><Relationship Id="rId9" Type="http://schemas.openxmlformats.org/officeDocument/2006/relationships/image" Target="../media/image2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2.jpeg"/><Relationship Id="rId2" Type="http://schemas.openxmlformats.org/officeDocument/2006/relationships/tags" Target="../tags/tag5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76.xml"/><Relationship Id="rId7" Type="http://schemas.openxmlformats.org/officeDocument/2006/relationships/image" Target="../media/image2.jpeg"/><Relationship Id="rId2" Type="http://schemas.openxmlformats.org/officeDocument/2006/relationships/tags" Target="../tags/tag7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2.jpeg"/><Relationship Id="rId2" Type="http://schemas.openxmlformats.org/officeDocument/2006/relationships/tags" Target="../tags/tag7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0.xml"/><Relationship Id="rId7" Type="http://schemas.openxmlformats.org/officeDocument/2006/relationships/image" Target="../media/image2.jpeg"/><Relationship Id="rId2" Type="http://schemas.openxmlformats.org/officeDocument/2006/relationships/tags" Target="../tags/tag7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0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4.xml"/><Relationship Id="rId7" Type="http://schemas.openxmlformats.org/officeDocument/2006/relationships/image" Target="../media/image2.jpeg"/><Relationship Id="rId2" Type="http://schemas.openxmlformats.org/officeDocument/2006/relationships/tags" Target="../tags/tag8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image" Target="../media/image2.jpeg"/><Relationship Id="rId2" Type="http://schemas.openxmlformats.org/officeDocument/2006/relationships/tags" Target="../tags/tag8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image" Target="../media/image2.jpeg"/><Relationship Id="rId2" Type="http://schemas.openxmlformats.org/officeDocument/2006/relationships/tags" Target="../tags/tag8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image" Target="../media/image2.jpeg"/><Relationship Id="rId2" Type="http://schemas.openxmlformats.org/officeDocument/2006/relationships/tags" Target="../tags/tag9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7" Type="http://schemas.openxmlformats.org/officeDocument/2006/relationships/image" Target="../media/image2.jpeg"/><Relationship Id="rId2" Type="http://schemas.openxmlformats.org/officeDocument/2006/relationships/tags" Target="../tags/tag9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image" Target="../media/image2.jpeg"/><Relationship Id="rId2" Type="http://schemas.openxmlformats.org/officeDocument/2006/relationships/tags" Target="../tags/tag95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2.jpeg"/><Relationship Id="rId2" Type="http://schemas.openxmlformats.org/officeDocument/2006/relationships/tags" Target="../tags/tag9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2.jpeg"/><Relationship Id="rId2" Type="http://schemas.openxmlformats.org/officeDocument/2006/relationships/tags" Target="../tags/tag99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664620" y="6608394"/>
            <a:ext cx="527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4173ED6-4A69-4FA8-8A09-51FC87ACF5D8}" type="slidenum">
              <a:rPr lang="zh-CN" altLang="en-US" sz="1200" b="1" smtClean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2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ppt模板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664957" y="6608238"/>
            <a:ext cx="5270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F858A523-2E33-4EEF-BC71-75EB1161A224}" type="slidenum">
              <a:rPr lang="zh-CN" altLang="en-US" sz="1600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600" b="1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3.jpg" descr="ppt模板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1" name="image5.png" descr="C:\Documents and Settings\guoliang_liu\桌面\中国移动通信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76471" y="90497"/>
            <a:ext cx="1468968" cy="3857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2" name="Shape 212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342900" indent="-342900"/>
            <a:lvl2pPr marL="799465" indent="-342900"/>
            <a:lvl3pPr marL="1236345" indent="-322580"/>
            <a:lvl4pPr marL="1645285" indent="-274320"/>
            <a:lvl5pPr marL="2101850" indent="-274320"/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xfrm>
            <a:off x="11918387" y="6620236"/>
            <a:ext cx="273656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215" name="image6.jpg" descr="ppt模板-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6" name="Shape 216"/>
          <p:cNvSpPr/>
          <p:nvPr/>
        </p:nvSpPr>
        <p:spPr>
          <a:xfrm>
            <a:off x="11134165" y="6572284"/>
            <a:ext cx="950259" cy="369279"/>
          </a:xfrm>
          <a:prstGeom prst="rect">
            <a:avLst/>
          </a:prstGeom>
          <a:ln w="12700">
            <a:miter lim="400000"/>
          </a:ln>
        </p:spPr>
        <p:txBody>
          <a:bodyPr lIns="45694" tIns="45694" rIns="45694" bIns="45694">
            <a:spAutoFit/>
          </a:bodyPr>
          <a:lstStyle/>
          <a:p>
            <a:pPr algn="r">
              <a:defRPr sz="1200" b="1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800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9226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377087" y="6608774"/>
            <a:ext cx="81491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914332" eaLnBrk="1" hangingPunct="1">
              <a:defRPr/>
            </a:pPr>
            <a:fld id="{D12E8A11-9CF1-473B-A424-183126D815B0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914332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60" y="6608774"/>
            <a:ext cx="527049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914332" eaLnBrk="1" hangingPunct="1">
              <a:defRPr/>
            </a:pPr>
            <a:fld id="{C8D28485-FC30-43A6-8373-048A6BDC4B04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914332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341" y="145665"/>
            <a:ext cx="11676099" cy="42472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>
            <a:lvl1pPr>
              <a:def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pic>
        <p:nvPicPr>
          <p:cNvPr id="6" name="图片 5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8409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1664960" y="6608773"/>
            <a:ext cx="527049" cy="235963"/>
          </a:xfrm>
          <a:prstGeom prst="rect">
            <a:avLst/>
          </a:prstGeom>
          <a:noFill/>
        </p:spPr>
        <p:txBody>
          <a:bodyPr lIns="91436" tIns="45718" rIns="91436" bIns="45718">
            <a:spAutoFit/>
          </a:bodyPr>
          <a:lstStyle/>
          <a:p>
            <a:pPr algn="r" defTabSz="914332">
              <a:defRPr/>
            </a:pPr>
            <a:fld id="{E6F8C360-25EA-416E-BA0C-9FDB2586154B}" type="slidenum">
              <a:rPr lang="zh-CN" altLang="en-US" sz="900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r" defTabSz="914332">
                <a:defRPr/>
              </a:pPr>
              <a:t>‹#›</a:t>
            </a:fld>
            <a:endParaRPr lang="zh-CN" altLang="en-US" sz="9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2349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1664960" y="6608773"/>
            <a:ext cx="527049" cy="235963"/>
          </a:xfrm>
          <a:prstGeom prst="rect">
            <a:avLst/>
          </a:prstGeom>
          <a:noFill/>
        </p:spPr>
        <p:txBody>
          <a:bodyPr lIns="91436" tIns="45718" rIns="91436" bIns="45718">
            <a:spAutoFit/>
          </a:bodyPr>
          <a:lstStyle/>
          <a:p>
            <a:pPr algn="r" defTabSz="914332">
              <a:defRPr/>
            </a:pPr>
            <a:fld id="{E6F8C360-25EA-416E-BA0C-9FDB2586154B}" type="slidenum">
              <a:rPr lang="zh-CN" altLang="en-US" sz="900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r" defTabSz="914332">
                <a:defRPr/>
              </a:pPr>
              <a:t>‹#›</a:t>
            </a:fld>
            <a:endParaRPr lang="zh-CN" altLang="en-US" sz="9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211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1664960" y="6608773"/>
            <a:ext cx="527049" cy="235963"/>
          </a:xfrm>
          <a:prstGeom prst="rect">
            <a:avLst/>
          </a:prstGeom>
          <a:noFill/>
        </p:spPr>
        <p:txBody>
          <a:bodyPr lIns="91436" tIns="45718" rIns="91436" bIns="45718">
            <a:spAutoFit/>
          </a:bodyPr>
          <a:lstStyle/>
          <a:p>
            <a:pPr algn="r" defTabSz="914332">
              <a:defRPr/>
            </a:pPr>
            <a:fld id="{E6F8C360-25EA-416E-BA0C-9FDB2586154B}" type="slidenum">
              <a:rPr lang="zh-CN" altLang="en-US" sz="900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r" defTabSz="914332">
                <a:defRPr/>
              </a:pPr>
              <a:t>‹#›</a:t>
            </a:fld>
            <a:endParaRPr lang="zh-CN" altLang="en-US" sz="9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0328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 有移动标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icture 854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10" descr="ppt模板-01.jpg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guoliang_liu\桌面\英文.png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28013" y="369888"/>
            <a:ext cx="3524251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84000" y="1990801"/>
            <a:ext cx="9696576" cy="718120"/>
          </a:xfrm>
        </p:spPr>
        <p:txBody>
          <a:bodyPr>
            <a:noAutofit/>
          </a:bodyPr>
          <a:lstStyle>
            <a:lvl1pPr algn="ctr">
              <a:defRPr sz="71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80000" y="3646800"/>
            <a:ext cx="8534400" cy="9343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811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3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5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48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2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4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9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03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标题 有移动标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icture 854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10" descr="ppt模板-01.jpg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guoliang_liu\桌面\英文.png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28013" y="369888"/>
            <a:ext cx="3524251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92"/>
            <a:ext cx="10363200" cy="1470025"/>
          </a:xfrm>
        </p:spPr>
        <p:txBody>
          <a:bodyPr>
            <a:normAutofit/>
          </a:bodyPr>
          <a:lstStyle>
            <a:lvl1pPr algn="ctr">
              <a:defRPr sz="57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811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3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5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48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2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4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9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809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.标题 普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92"/>
            <a:ext cx="10363200" cy="1470025"/>
          </a:xfrm>
        </p:spPr>
        <p:txBody>
          <a:bodyPr>
            <a:normAutofit/>
          </a:bodyPr>
          <a:lstStyle>
            <a:lvl1pPr>
              <a:defRPr sz="570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1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3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5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48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2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4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9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FD2D8-FAF9-40E3-8DD9-1F8A7750B5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2418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.结尾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Picture 854" descr="image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503625" y="2351094"/>
            <a:ext cx="5280025" cy="19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424" tIns="81213" rIns="162424" bIns="81213">
            <a:spAutoFit/>
          </a:bodyPr>
          <a:lstStyle/>
          <a:p>
            <a:pPr algn="ctr" defTabSz="162336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5700">
                <a:solidFill>
                  <a:srgbClr val="FFFFFF"/>
                </a:solidFill>
              </a:rPr>
              <a:t>谢谢</a:t>
            </a:r>
            <a:endParaRPr lang="en-US" altLang="zh-CN" sz="5700">
              <a:solidFill>
                <a:srgbClr val="FFFFFF"/>
              </a:solidFill>
            </a:endParaRPr>
          </a:p>
          <a:p>
            <a:pPr algn="ctr" defTabSz="162336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700">
                <a:solidFill>
                  <a:srgbClr val="FFFFFF"/>
                </a:solidFill>
              </a:rPr>
              <a:t>Thank You</a:t>
            </a:r>
            <a:endParaRPr lang="zh-CN" altLang="en-US" sz="5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36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.结尾 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Picture 854" descr="image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10" descr="ppt模板-03.jp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04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. 标准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60" y="43200"/>
            <a:ext cx="10080000" cy="576000"/>
          </a:xfrm>
        </p:spPr>
        <p:txBody>
          <a:bodyPr/>
          <a:lstStyle>
            <a:lvl1pPr>
              <a:defRPr b="0" i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2A81-29E5-42BD-ACC5-C6DFF3DF25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653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 标题和内容 1.2.类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60" y="43200"/>
            <a:ext cx="10080000" cy="576000"/>
          </a:xfrm>
        </p:spPr>
        <p:txBody>
          <a:bodyPr/>
          <a:lstStyle>
            <a:lvl1pPr>
              <a:defRPr b="0" i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811893" indent="-811893">
              <a:buFont typeface="+mj-lt"/>
              <a:buAutoNum type="arabicPeriod"/>
              <a:defRPr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BA632-6FBF-4135-810F-FE78348E39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75103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7 标题和内容 一,二 1.2.类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60" y="43200"/>
            <a:ext cx="10657184" cy="576000"/>
          </a:xfrm>
        </p:spPr>
        <p:txBody>
          <a:bodyPr/>
          <a:lstStyle>
            <a:lvl1pPr>
              <a:defRPr b="0" i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13485" indent="-913485">
              <a:buFont typeface="+mj-ea"/>
              <a:buAutoNum type="ea1JpnChsDbPeriod"/>
              <a:defRPr/>
            </a:lvl1pPr>
            <a:lvl2pPr marL="1623786" indent="-811893">
              <a:buFont typeface="+mj-lt"/>
              <a:buAutoNum type="arabicPeriod"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31B01-F379-4559-B025-6FFDB70514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416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标题,小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124760"/>
            <a:ext cx="10766987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1916832"/>
            <a:ext cx="10766987" cy="4320480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38021-409A-46D5-8D94-3D9FEC5529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424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 标题,小标题和1,2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124760"/>
            <a:ext cx="10766987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1916832"/>
            <a:ext cx="10766987" cy="4320480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36BEF-996F-4C55-8222-5248BBD9BA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5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8 标题,小标题和一,二 1,2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124760"/>
            <a:ext cx="10766987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1916832"/>
            <a:ext cx="10766987" cy="4320480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6C3B7-0937-41E7-BAF1-5612459142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6549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标题和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124760"/>
            <a:ext cx="10766987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B5F61-1BBE-4FD5-8183-26926B2255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21980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0. 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123216"/>
            <a:ext cx="5384800" cy="4525963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123216"/>
            <a:ext cx="5384800" cy="4525963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45C1-C3FF-488C-B5D7-BB510A5A4B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0823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10. 两栏内容 1,2格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123216"/>
            <a:ext cx="5384800" cy="4525963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123216"/>
            <a:ext cx="5384800" cy="4525963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10DC8-F0F9-4556-A9BA-7F4DDF9D15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14366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10. 两栏内容一,二 1,2格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123216"/>
            <a:ext cx="5384800" cy="4525963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123216"/>
            <a:ext cx="5384800" cy="4525963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FDE7B-0A91-4F44-9404-22C19D6B2D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1857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两栏内容+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844824"/>
            <a:ext cx="5384800" cy="43924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44824"/>
            <a:ext cx="5384800" cy="43924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14BA6-C5D6-4D09-8C53-16DB76FFE7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36102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1 两栏内容+小标题+1,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844824"/>
            <a:ext cx="5384800" cy="4392488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44824"/>
            <a:ext cx="5384800" cy="4392488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37093-CEE8-4CD4-8A0D-F805D3F44E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41856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1 两栏内容+小标题+一,二,1,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844824"/>
            <a:ext cx="5384800" cy="4392488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44824"/>
            <a:ext cx="5384800" cy="4392488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60"/>
            <a:ext cx="5390389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7B40-4B6A-4A0E-918A-C93EC9AF52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972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两栏内容+加重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28800"/>
            <a:ext cx="5384800" cy="475252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384800" cy="475252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3DE25-1C35-4CC0-80BA-3B977D43A8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999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. 两栏内容+加重小标题 1,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28800"/>
            <a:ext cx="5384800" cy="4752528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384800" cy="4752528"/>
          </a:xfrm>
        </p:spPr>
        <p:txBody>
          <a:bodyPr>
            <a:normAutofit/>
          </a:bodyPr>
          <a:lstStyle>
            <a:lvl1pPr marL="811893" indent="-811893">
              <a:buFont typeface="+mj-lt"/>
              <a:buAutoNum type="arabicPeriod"/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08DD4-22D2-4D52-83DA-F7DE7D7DCF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4527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2. 两栏内容+加重小标题 一,二 1,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28800"/>
            <a:ext cx="5384800" cy="4752528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384800" cy="4752528"/>
          </a:xfrm>
        </p:spPr>
        <p:txBody>
          <a:bodyPr>
            <a:normAutofit/>
          </a:bodyPr>
          <a:lstStyle>
            <a:lvl1pPr marL="913485" indent="-913485">
              <a:buFont typeface="+mj-ea"/>
              <a:buAutoNum type="ea1JpnChsDbPeriod"/>
              <a:defRPr sz="3600"/>
            </a:lvl1pPr>
            <a:lvl2pPr marL="1420600" indent="-608707">
              <a:buFont typeface="+mj-lt"/>
              <a:buAutoNum type="arabicPeriod"/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192012" y="1124744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5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80833-CF1E-4C28-A567-53F7FB84A3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97765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两栏内容+统一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811957"/>
            <a:ext cx="5384800" cy="4353347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11957"/>
            <a:ext cx="5384800" cy="4353347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60"/>
            <a:ext cx="10959008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4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5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C3436-D39A-4D7C-A10E-268BDF0451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51620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3 两栏内容+统一小标题 + 分栏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2316028"/>
            <a:ext cx="5384800" cy="3849291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0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2316028"/>
            <a:ext cx="5384800" cy="3849291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3"/>
          </p:nvPr>
        </p:nvSpPr>
        <p:spPr>
          <a:xfrm>
            <a:off x="609600" y="1124760"/>
            <a:ext cx="10959008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4"/>
          </p:nvPr>
        </p:nvSpPr>
        <p:spPr>
          <a:xfrm>
            <a:off x="609600" y="1844872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" name="文本占位符 2"/>
          <p:cNvSpPr>
            <a:spLocks noGrp="1"/>
          </p:cNvSpPr>
          <p:nvPr>
            <p:ph type="body" idx="15"/>
          </p:nvPr>
        </p:nvSpPr>
        <p:spPr>
          <a:xfrm>
            <a:off x="6192012" y="1844872"/>
            <a:ext cx="5390389" cy="432000"/>
          </a:xfrm>
          <a:solidFill>
            <a:schemeClr val="accent1"/>
          </a:solidFill>
        </p:spPr>
        <p:txBody>
          <a:bodyPr lIns="83133" rIns="83133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6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7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2994-0B1E-424C-9BDC-E251564B08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1461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 比较三段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3"/>
          <p:cNvSpPr>
            <a:spLocks noChangeArrowheads="1"/>
          </p:cNvSpPr>
          <p:nvPr userDrawn="1"/>
        </p:nvSpPr>
        <p:spPr bwMode="auto">
          <a:xfrm>
            <a:off x="6767513" y="1989139"/>
            <a:ext cx="4800600" cy="2159000"/>
          </a:xfrm>
          <a:prstGeom prst="rect">
            <a:avLst/>
          </a:prstGeom>
          <a:noFill/>
          <a:ln w="2857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81213" tIns="81213" rIns="81213" bIns="81213" anchor="ctr"/>
          <a:lstStyle/>
          <a:p>
            <a:pPr defTabSz="1623362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0" name="Rectangle 20"/>
          <p:cNvSpPr>
            <a:spLocks noChangeArrowheads="1"/>
          </p:cNvSpPr>
          <p:nvPr userDrawn="1"/>
        </p:nvSpPr>
        <p:spPr bwMode="auto">
          <a:xfrm>
            <a:off x="623889" y="1989141"/>
            <a:ext cx="5759451" cy="4319587"/>
          </a:xfrm>
          <a:prstGeom prst="rect">
            <a:avLst/>
          </a:prstGeom>
          <a:noFill/>
          <a:ln w="2857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81213" tIns="81213" rIns="81213" bIns="81213" anchor="ctr"/>
          <a:lstStyle/>
          <a:p>
            <a:pPr defTabSz="1623362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4" name="Rectangle 23"/>
          <p:cNvSpPr>
            <a:spLocks noChangeArrowheads="1"/>
          </p:cNvSpPr>
          <p:nvPr userDrawn="1"/>
        </p:nvSpPr>
        <p:spPr bwMode="auto">
          <a:xfrm>
            <a:off x="6767513" y="4437073"/>
            <a:ext cx="4800600" cy="1871663"/>
          </a:xfrm>
          <a:prstGeom prst="rect">
            <a:avLst/>
          </a:prstGeom>
          <a:noFill/>
          <a:ln w="2857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81213" tIns="81213" rIns="81213" bIns="81213" anchor="ctr"/>
          <a:lstStyle/>
          <a:p>
            <a:pPr defTabSz="1623362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124760"/>
            <a:ext cx="10766987" cy="639763"/>
          </a:xfrm>
        </p:spPr>
        <p:txBody>
          <a:bodyPr lIns="83133" rIns="83133">
            <a:noAutofit/>
          </a:bodyPr>
          <a:lstStyle>
            <a:lvl1pPr marL="0" indent="0">
              <a:buNone/>
              <a:defRPr sz="3600" b="1"/>
            </a:lvl1pPr>
            <a:lvl2pPr marL="811893" indent="0">
              <a:buNone/>
              <a:defRPr sz="3600" b="1"/>
            </a:lvl2pPr>
            <a:lvl3pPr marL="1623786" indent="0">
              <a:buNone/>
              <a:defRPr sz="3200" b="1"/>
            </a:lvl3pPr>
            <a:lvl4pPr marL="2435678" indent="0">
              <a:buNone/>
              <a:defRPr sz="2800" b="1"/>
            </a:lvl4pPr>
            <a:lvl5pPr marL="3248416" indent="0">
              <a:buNone/>
              <a:defRPr sz="2800" b="1"/>
            </a:lvl5pPr>
            <a:lvl6pPr marL="4060309" indent="0">
              <a:buNone/>
              <a:defRPr sz="2800" b="1"/>
            </a:lvl6pPr>
            <a:lvl7pPr marL="4872202" indent="0">
              <a:buNone/>
              <a:defRPr sz="2800" b="1"/>
            </a:lvl7pPr>
            <a:lvl8pPr marL="5684095" indent="0">
              <a:buNone/>
              <a:defRPr sz="2800" b="1"/>
            </a:lvl8pPr>
            <a:lvl9pPr marL="6495986" indent="0">
              <a:buNone/>
              <a:defRPr sz="2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内容占位符 2"/>
          <p:cNvSpPr>
            <a:spLocks noGrp="1"/>
          </p:cNvSpPr>
          <p:nvPr>
            <p:ph sz="half" idx="13"/>
          </p:nvPr>
        </p:nvSpPr>
        <p:spPr>
          <a:xfrm>
            <a:off x="719403" y="2348880"/>
            <a:ext cx="5472608" cy="3816424"/>
          </a:xfrm>
        </p:spPr>
        <p:txBody>
          <a:bodyPr>
            <a:normAutofit/>
          </a:bodyPr>
          <a:lstStyle>
            <a:lvl1pPr>
              <a:defRPr sz="2500"/>
            </a:lvl1pPr>
            <a:lvl2pPr>
              <a:defRPr sz="21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2" name="内容占位符 2"/>
          <p:cNvSpPr>
            <a:spLocks noGrp="1"/>
          </p:cNvSpPr>
          <p:nvPr>
            <p:ph sz="half" idx="14"/>
          </p:nvPr>
        </p:nvSpPr>
        <p:spPr>
          <a:xfrm>
            <a:off x="6864088" y="2348880"/>
            <a:ext cx="4512501" cy="1440160"/>
          </a:xfrm>
        </p:spPr>
        <p:txBody>
          <a:bodyPr>
            <a:noAutofit/>
          </a:bodyPr>
          <a:lstStyle>
            <a:lvl1pPr>
              <a:defRPr sz="2500"/>
            </a:lvl1pPr>
            <a:lvl2pPr>
              <a:defRPr sz="21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3" name="内容占位符 2"/>
          <p:cNvSpPr>
            <a:spLocks noGrp="1"/>
          </p:cNvSpPr>
          <p:nvPr>
            <p:ph sz="half" idx="15"/>
          </p:nvPr>
        </p:nvSpPr>
        <p:spPr>
          <a:xfrm>
            <a:off x="6864088" y="4725144"/>
            <a:ext cx="4512501" cy="1440160"/>
          </a:xfrm>
        </p:spPr>
        <p:txBody>
          <a:bodyPr>
            <a:noAutofit/>
          </a:bodyPr>
          <a:lstStyle>
            <a:lvl1pPr>
              <a:defRPr sz="2500"/>
            </a:lvl1pPr>
            <a:lvl2pPr>
              <a:defRPr sz="21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5" name="页脚占位符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灯片编号占位符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7234DB-4881-471D-9D61-021CE13E21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26003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5. 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3777076"/>
            <a:ext cx="10363200" cy="1362075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276888"/>
            <a:ext cx="10363200" cy="1500187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189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3786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3pPr>
            <a:lvl4pPr marL="243567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4841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603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7220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68409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49598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419F5-6690-4D6B-9D2B-7FA7E6A930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79310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6 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F6C73-D287-4F92-8E4F-03D4461052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831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 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255CC-5B02-4A65-9D80-4A61CB5579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905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0 特殊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1268760"/>
            <a:ext cx="4011084" cy="1008112"/>
          </a:xfrm>
        </p:spPr>
        <p:txBody>
          <a:bodyPr lIns="83133" rIns="83133" anchor="t"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1268760"/>
            <a:ext cx="6815667" cy="4857403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2276888"/>
            <a:ext cx="4011084" cy="3849291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811893" indent="0">
              <a:buNone/>
              <a:defRPr sz="2100"/>
            </a:lvl2pPr>
            <a:lvl3pPr marL="1623786" indent="0">
              <a:buNone/>
              <a:defRPr sz="1700"/>
            </a:lvl3pPr>
            <a:lvl4pPr marL="2435678" indent="0">
              <a:buNone/>
              <a:defRPr sz="1600"/>
            </a:lvl4pPr>
            <a:lvl5pPr marL="3248416" indent="0">
              <a:buNone/>
              <a:defRPr sz="1600"/>
            </a:lvl5pPr>
            <a:lvl6pPr marL="4060309" indent="0">
              <a:buNone/>
              <a:defRPr sz="1600"/>
            </a:lvl6pPr>
            <a:lvl7pPr marL="4872202" indent="0">
              <a:buNone/>
              <a:defRPr sz="1600"/>
            </a:lvl7pPr>
            <a:lvl8pPr marL="5684095" indent="0">
              <a:buNone/>
              <a:defRPr sz="1600"/>
            </a:lvl8pPr>
            <a:lvl9pPr marL="6495986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4F24E-35D0-4A83-8EDA-8C381672AB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98213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1 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16"/>
            <a:ext cx="7315200" cy="566739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268775"/>
            <a:ext cx="7315200" cy="3458815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811893" indent="0">
              <a:buNone/>
              <a:defRPr sz="4900"/>
            </a:lvl2pPr>
            <a:lvl3pPr marL="1623786" indent="0">
              <a:buNone/>
              <a:defRPr sz="4300"/>
            </a:lvl3pPr>
            <a:lvl4pPr marL="2435678" indent="0">
              <a:buNone/>
              <a:defRPr sz="3600"/>
            </a:lvl4pPr>
            <a:lvl5pPr marL="3248416" indent="0">
              <a:buNone/>
              <a:defRPr sz="3600"/>
            </a:lvl5pPr>
            <a:lvl6pPr marL="4060309" indent="0">
              <a:buNone/>
              <a:defRPr sz="3600"/>
            </a:lvl6pPr>
            <a:lvl7pPr marL="4872202" indent="0">
              <a:buNone/>
              <a:defRPr sz="3600"/>
            </a:lvl7pPr>
            <a:lvl8pPr marL="5684095" indent="0">
              <a:buNone/>
              <a:defRPr sz="3600"/>
            </a:lvl8pPr>
            <a:lvl9pPr marL="6495986" indent="0">
              <a:buNone/>
              <a:defRPr sz="3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403"/>
            <a:ext cx="7315200" cy="80486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811893" indent="0">
              <a:buNone/>
              <a:defRPr sz="2100"/>
            </a:lvl2pPr>
            <a:lvl3pPr marL="1623786" indent="0">
              <a:buNone/>
              <a:defRPr sz="1700"/>
            </a:lvl3pPr>
            <a:lvl4pPr marL="2435678" indent="0">
              <a:buNone/>
              <a:defRPr sz="1600"/>
            </a:lvl4pPr>
            <a:lvl5pPr marL="3248416" indent="0">
              <a:buNone/>
              <a:defRPr sz="1600"/>
            </a:lvl5pPr>
            <a:lvl6pPr marL="4060309" indent="0">
              <a:buNone/>
              <a:defRPr sz="1600"/>
            </a:lvl6pPr>
            <a:lvl7pPr marL="4872202" indent="0">
              <a:buNone/>
              <a:defRPr sz="1600"/>
            </a:lvl7pPr>
            <a:lvl8pPr marL="5684095" indent="0">
              <a:buNone/>
              <a:defRPr sz="1600"/>
            </a:lvl8pPr>
            <a:lvl9pPr marL="6495986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E64FC-3126-4FF2-9430-0FF40B3F59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653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33. 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4300"/>
            </a:lvl1pPr>
            <a:lvl2pPr>
              <a:defRPr sz="3600"/>
            </a:lvl2pPr>
            <a:lvl3pPr>
              <a:defRPr sz="2800"/>
            </a:lvl3pPr>
            <a:lvl4pPr>
              <a:defRPr sz="2500"/>
            </a:lvl4pPr>
            <a:lvl5pPr>
              <a:defRPr sz="21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87FAF-A2D1-498C-AAF3-76A3DC4716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36627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4 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1124748"/>
            <a:ext cx="2743200" cy="5001419"/>
          </a:xfrm>
        </p:spPr>
        <p:txBody>
          <a:bodyPr vert="eaVert">
            <a:normAutofit/>
          </a:bodyPr>
          <a:lstStyle>
            <a:lvl1pPr>
              <a:defRPr sz="430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124748"/>
            <a:ext cx="8026400" cy="500141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1F46C-2F2F-41A9-9BA0-3C8763EF74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03783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184"/>
            <a:ext cx="12192000" cy="133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guoliang_liu\桌面\中国移动通信logo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75950" y="90497"/>
            <a:ext cx="14700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349" y="197768"/>
            <a:ext cx="5280587" cy="4949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900" b="1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68052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3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36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31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</p:spTree>
    <p:extLst>
      <p:ext uri="{BB962C8B-B14F-4D97-AF65-F5344CB8AC3E}">
        <p14:creationId xmlns:p14="http://schemas.microsoft.com/office/powerpoint/2010/main" val="31202213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7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11664949" y="6608770"/>
            <a:ext cx="527051" cy="369324"/>
          </a:xfrm>
          <a:prstGeom prst="rect">
            <a:avLst/>
          </a:prstGeom>
          <a:noFill/>
        </p:spPr>
        <p:txBody>
          <a:bodyPr lIns="121822" tIns="60956" rIns="121822" bIns="60956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FF5C3726-36F4-4153-AD79-DFA94369551B}" type="slidenum">
              <a:rPr lang="zh-CN" altLang="en-US" sz="16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1600" b="1">
              <a:solidFill>
                <a:srgbClr val="B2D2DE"/>
              </a:solidFill>
              <a:latin typeface="微软雅黑" pitchFamily="34" charset="-122"/>
            </a:endParaRPr>
          </a:p>
        </p:txBody>
      </p:sp>
      <p:sp>
        <p:nvSpPr>
          <p:cNvPr id="7" name="标题 3"/>
          <p:cNvSpPr txBox="1"/>
          <p:nvPr userDrawn="1"/>
        </p:nvSpPr>
        <p:spPr>
          <a:xfrm>
            <a:off x="239713" y="115890"/>
            <a:ext cx="9409112" cy="495300"/>
          </a:xfrm>
          <a:prstGeom prst="rect">
            <a:avLst/>
          </a:prstGeom>
        </p:spPr>
        <p:txBody>
          <a:bodyPr lIns="121822" tIns="60956" rIns="121822" bIns="60956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zh-CN" altLang="en-US" sz="3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171485" y="71428"/>
            <a:ext cx="10972800" cy="500067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863208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184"/>
            <a:ext cx="12192000" cy="133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guoliang_liu\桌面\中国移动通信logo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75940" y="90497"/>
            <a:ext cx="1468437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 txBox="1">
            <a:spLocks noGrp="1" noChangeArrowheads="1"/>
          </p:cNvSpPr>
          <p:nvPr userDrawn="1"/>
        </p:nvSpPr>
        <p:spPr bwMode="auto">
          <a:xfrm>
            <a:off x="9347200" y="6589728"/>
            <a:ext cx="2844800" cy="339725"/>
          </a:xfrm>
          <a:prstGeom prst="rect">
            <a:avLst/>
          </a:prstGeom>
          <a:noFill/>
          <a:ln>
            <a:noFill/>
          </a:ln>
        </p:spPr>
        <p:txBody>
          <a:bodyPr lIns="162428" tIns="81213" rIns="162428" bIns="81213"/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CA3608CF-8C79-4873-8D73-035E37A3B48E}" type="slidenum">
              <a:rPr lang="zh-CN" altLang="en-US" sz="2500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2500">
              <a:solidFill>
                <a:srgbClr val="3333CC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图片 12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7"/>
          <p:cNvSpPr txBox="1"/>
          <p:nvPr userDrawn="1"/>
        </p:nvSpPr>
        <p:spPr>
          <a:xfrm>
            <a:off x="11664949" y="6608767"/>
            <a:ext cx="527051" cy="1148905"/>
          </a:xfrm>
          <a:prstGeom prst="rect">
            <a:avLst/>
          </a:prstGeom>
          <a:noFill/>
        </p:spPr>
        <p:txBody>
          <a:bodyPr lIns="162428" tIns="81213" rIns="162428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249D0476-F303-4C72-8315-A92E4A09EFCE}" type="slidenum">
              <a:rPr lang="zh-CN" altLang="en-US" sz="2100" b="1">
                <a:solidFill>
                  <a:srgbClr val="9BBB59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9BBB59"/>
              </a:solidFill>
              <a:latin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349" y="197768"/>
            <a:ext cx="7488832" cy="4949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7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68052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3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36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31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</p:spTree>
    <p:extLst>
      <p:ext uri="{BB962C8B-B14F-4D97-AF65-F5344CB8AC3E}">
        <p14:creationId xmlns:p14="http://schemas.microsoft.com/office/powerpoint/2010/main" val="15105869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4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11664949" y="6608769"/>
            <a:ext cx="527051" cy="1148905"/>
          </a:xfrm>
          <a:prstGeom prst="rect">
            <a:avLst/>
          </a:prstGeom>
          <a:noFill/>
        </p:spPr>
        <p:txBody>
          <a:bodyPr lIns="162428" tIns="81213" rIns="162428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999C0C7F-22F9-47D8-8AFB-F5C1CA9BDB3A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24106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603"/>
            <a:ext cx="121920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guoliang_liu\桌面\中国移动通信logo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75950" y="90497"/>
            <a:ext cx="14700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 txBox="1">
            <a:spLocks noGrp="1" noChangeArrowheads="1"/>
          </p:cNvSpPr>
          <p:nvPr userDrawn="1"/>
        </p:nvSpPr>
        <p:spPr bwMode="auto">
          <a:xfrm>
            <a:off x="9347200" y="6589728"/>
            <a:ext cx="2844800" cy="339725"/>
          </a:xfrm>
          <a:prstGeom prst="rect">
            <a:avLst/>
          </a:prstGeom>
          <a:noFill/>
          <a:ln>
            <a:noFill/>
          </a:ln>
        </p:spPr>
        <p:txBody>
          <a:bodyPr lIns="162428" tIns="81213" rIns="162428" bIns="81213"/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F4B07073-866B-4E4F-96A4-19F1789C82DB}" type="slidenum">
              <a:rPr lang="zh-CN" altLang="en-US" sz="2500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2500">
              <a:solidFill>
                <a:srgbClr val="3333CC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图片 12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>
          <a:xfrm>
            <a:off x="11664949" y="6608769"/>
            <a:ext cx="527051" cy="1148905"/>
          </a:xfrm>
          <a:prstGeom prst="rect">
            <a:avLst/>
          </a:prstGeom>
          <a:noFill/>
        </p:spPr>
        <p:txBody>
          <a:bodyPr lIns="162428" tIns="81213" rIns="162428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E7794EAB-67BD-4B2C-9BE4-5E6C7B300070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349" y="197768"/>
            <a:ext cx="7488832" cy="4949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7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68052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3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36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31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</p:spTree>
    <p:extLst>
      <p:ext uri="{BB962C8B-B14F-4D97-AF65-F5344CB8AC3E}">
        <p14:creationId xmlns:p14="http://schemas.microsoft.com/office/powerpoint/2010/main" val="25925820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6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11664949" y="6608768"/>
            <a:ext cx="527051" cy="1148903"/>
          </a:xfrm>
          <a:prstGeom prst="rect">
            <a:avLst/>
          </a:prstGeom>
          <a:noFill/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62825852-53EE-459E-A609-E06184193F3C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87834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6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11664949" y="6608768"/>
            <a:ext cx="527051" cy="1148903"/>
          </a:xfrm>
          <a:prstGeom prst="rect">
            <a:avLst/>
          </a:prstGeom>
          <a:noFill/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1AE96730-61ED-4ACB-A5FF-5874AA947642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32685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6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11664949" y="6608768"/>
            <a:ext cx="527051" cy="1148903"/>
          </a:xfrm>
          <a:prstGeom prst="rect">
            <a:avLst/>
          </a:prstGeom>
          <a:noFill/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D3D8387A-C923-4171-8B93-F111BC0908B1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159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8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49" y="6608768"/>
            <a:ext cx="527051" cy="1148903"/>
          </a:xfrm>
          <a:prstGeom prst="rect">
            <a:avLst/>
          </a:prstGeom>
          <a:noFill/>
          <a:ln>
            <a:noFill/>
          </a:ln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fld id="{C4BDF92D-E5E6-40B3-844B-2232C3188024}" type="slidenum">
              <a:rPr lang="zh-CN" altLang="en-US" sz="2100" b="1">
                <a:solidFill>
                  <a:srgbClr val="9BBB59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  <a:defRPr/>
              </a:pPr>
              <a:t>‹#›</a:t>
            </a:fld>
            <a:endParaRPr lang="zh-CN" altLang="en-US" sz="2100" b="1">
              <a:solidFill>
                <a:srgbClr val="9BBB59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6406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6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11664949" y="6608768"/>
            <a:ext cx="527051" cy="1148903"/>
          </a:xfrm>
          <a:prstGeom prst="rect">
            <a:avLst/>
          </a:prstGeom>
          <a:noFill/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defRPr/>
            </a:pPr>
            <a:fld id="{113225A0-3151-4E06-9C45-2E76EF5DE208}" type="slidenum">
              <a:rPr lang="zh-CN" altLang="en-US" sz="2100" b="1">
                <a:solidFill>
                  <a:srgbClr val="B2D2DE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2100" b="1">
              <a:solidFill>
                <a:srgbClr val="B2D2DE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34954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8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49" y="6608768"/>
            <a:ext cx="527051" cy="1148903"/>
          </a:xfrm>
          <a:prstGeom prst="rect">
            <a:avLst/>
          </a:prstGeom>
          <a:noFill/>
          <a:ln>
            <a:noFill/>
          </a:ln>
        </p:spPr>
        <p:txBody>
          <a:bodyPr lIns="162424" tIns="81213" rIns="162424" bIns="81213">
            <a:spAutoFit/>
          </a:bodyPr>
          <a:lstStyle/>
          <a:p>
            <a:pPr algn="r" defTabSz="1623362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fld id="{72F83C7A-C958-4F89-B909-089025614D1C}" type="slidenum">
              <a:rPr lang="zh-CN" altLang="en-US" sz="2100" b="1">
                <a:solidFill>
                  <a:srgbClr val="9BBB59"/>
                </a:solidFill>
                <a:latin typeface="微软雅黑" pitchFamily="34" charset="-122"/>
              </a:rPr>
              <a:pPr algn="r" defTabSz="1623362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  <a:defRPr/>
              </a:pPr>
              <a:t>‹#›</a:t>
            </a:fld>
            <a:endParaRPr lang="zh-CN" altLang="en-US" sz="2100" b="1">
              <a:solidFill>
                <a:srgbClr val="9BBB59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887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6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7"/>
          <p:cNvSpPr txBox="1"/>
          <p:nvPr userDrawn="1"/>
        </p:nvSpPr>
        <p:spPr>
          <a:xfrm>
            <a:off x="11664949" y="6608770"/>
            <a:ext cx="527051" cy="369326"/>
          </a:xfrm>
          <a:prstGeom prst="rect">
            <a:avLst/>
          </a:prstGeom>
          <a:noFill/>
        </p:spPr>
        <p:txBody>
          <a:bodyPr lIns="121914" tIns="60957" rIns="121914" bIns="60957">
            <a:spAutoFit/>
          </a:bodyPr>
          <a:lstStyle/>
          <a:p>
            <a:pPr algn="r" defTabSz="1219140" fontAlgn="base">
              <a:spcBef>
                <a:spcPct val="0"/>
              </a:spcBef>
              <a:spcAft>
                <a:spcPct val="0"/>
              </a:spcAft>
              <a:defRPr/>
            </a:pPr>
            <a:fld id="{631AFBAA-D460-4B5F-B046-6D94E3FB8F06}" type="slidenum">
              <a:rPr lang="zh-CN" altLang="en-US" sz="1600" b="1">
                <a:solidFill>
                  <a:srgbClr val="B2D2DE"/>
                </a:solidFill>
                <a:latin typeface="微软雅黑" pitchFamily="34" charset="-122"/>
              </a:rPr>
              <a:pPr algn="r" defTabSz="121914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1600" b="1">
              <a:solidFill>
                <a:srgbClr val="B2D2DE"/>
              </a:solidFill>
              <a:latin typeface="微软雅黑" pitchFamily="3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239349" y="97585"/>
            <a:ext cx="10369152" cy="490067"/>
          </a:xfrm>
          <a:prstGeom prst="rect">
            <a:avLst/>
          </a:prstGeom>
        </p:spPr>
        <p:txBody>
          <a:bodyPr/>
          <a:lstStyle>
            <a:lvl1pPr algn="l">
              <a:defRPr sz="3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>
          <a:xfrm>
            <a:off x="527381" y="836616"/>
            <a:ext cx="11233248" cy="5688731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11928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032974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7" descr="ppt模板-0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49" y="6608770"/>
            <a:ext cx="527051" cy="369326"/>
          </a:xfrm>
          <a:prstGeom prst="rect">
            <a:avLst/>
          </a:prstGeom>
          <a:noFill/>
          <a:ln>
            <a:noFill/>
          </a:ln>
        </p:spPr>
        <p:txBody>
          <a:bodyPr lIns="121914" tIns="60957" rIns="121914" bIns="60957">
            <a:spAutoFit/>
          </a:bodyPr>
          <a:lstStyle/>
          <a:p>
            <a:pPr algn="r" defTabSz="1219140" fontAlgn="base">
              <a:spcBef>
                <a:spcPct val="0"/>
              </a:spcBef>
              <a:spcAft>
                <a:spcPct val="0"/>
              </a:spcAft>
              <a:defRPr/>
            </a:pPr>
            <a:fld id="{186C0170-57AD-4B57-8CC1-39BDEFE4035B}" type="slidenum">
              <a:rPr lang="zh-CN" altLang="en-US" sz="1600" b="1">
                <a:solidFill>
                  <a:srgbClr val="9BBB59"/>
                </a:solidFill>
                <a:latin typeface="微软雅黑" pitchFamily="34" charset="-122"/>
              </a:rPr>
              <a:pPr algn="r" defTabSz="121914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1600" b="1">
              <a:solidFill>
                <a:srgbClr val="9BBB59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77524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icture 860" descr="image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9" descr="ppt模板-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7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608777"/>
            <a:ext cx="121920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11664949" y="6608770"/>
            <a:ext cx="527051" cy="369326"/>
          </a:xfrm>
          <a:prstGeom prst="rect">
            <a:avLst/>
          </a:prstGeom>
          <a:noFill/>
        </p:spPr>
        <p:txBody>
          <a:bodyPr lIns="121914" tIns="60957" rIns="121914" bIns="60957">
            <a:spAutoFit/>
          </a:bodyPr>
          <a:lstStyle/>
          <a:p>
            <a:pPr algn="r" defTabSz="1219140" fontAlgn="base">
              <a:spcBef>
                <a:spcPct val="0"/>
              </a:spcBef>
              <a:spcAft>
                <a:spcPct val="0"/>
              </a:spcAft>
              <a:defRPr/>
            </a:pPr>
            <a:fld id="{51BDFE07-DD51-4246-9ACF-D7DF44F5FCCC}" type="slidenum">
              <a:rPr lang="zh-CN" altLang="en-US" sz="1600" b="1">
                <a:solidFill>
                  <a:prstClr val="white"/>
                </a:solidFill>
                <a:latin typeface="微软雅黑" pitchFamily="34" charset="-122"/>
              </a:rPr>
              <a:pPr algn="r" defTabSz="121914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1600" b="1">
              <a:solidFill>
                <a:prstClr val="white"/>
              </a:solidFill>
              <a:latin typeface="微软雅黑" pitchFamily="34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312839" y="70725"/>
            <a:ext cx="9843888" cy="820608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algn="l">
              <a:defRPr lang="zh-CN" altLang="en-US" sz="4300" b="1">
                <a:solidFill>
                  <a:srgbClr val="0087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380499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34075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2194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95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8887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208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7604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34977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377087" y="6608778"/>
            <a:ext cx="81491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D12E8A11-9CF1-473B-A424-183126D815B0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64" y="6608778"/>
            <a:ext cx="527049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C8D28485-FC30-43A6-8373-048A6BDC4B04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341" y="127209"/>
            <a:ext cx="11676099" cy="461665"/>
          </a:xfrm>
          <a:prstGeom prst="rect">
            <a:avLst/>
          </a:prstGeom>
          <a:noFill/>
        </p:spPr>
        <p:txBody>
          <a:bodyPr wrap="square" lIns="91430" tIns="45718" rIns="91430" bIns="45718">
            <a:spAutoFit/>
          </a:bodyPr>
          <a:lstStyle>
            <a:lvl1pPr>
              <a:def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93228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59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74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8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04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97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15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42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042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1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31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59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44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0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38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 userDrawn="1"/>
        </p:nvSpPr>
        <p:spPr>
          <a:xfrm>
            <a:off x="11664961" y="6608773"/>
            <a:ext cx="527049" cy="338550"/>
          </a:xfrm>
          <a:prstGeom prst="rect">
            <a:avLst/>
          </a:prstGeom>
          <a:noFill/>
        </p:spPr>
        <p:txBody>
          <a:bodyPr lIns="91434" tIns="45718" rIns="91434" bIns="45718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038783">
              <a:defRPr/>
            </a:pPr>
            <a:fld id="{DE3A6EB4-FBBB-4545-AE7F-BF0B24AAE6C9}" type="slidenum">
              <a:rPr lang="zh-CN" altLang="en-US" sz="1600" smtClean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r" defTabSz="1038783">
                <a:defRPr/>
              </a:pPr>
              <a:t>‹#›</a:t>
            </a:fld>
            <a:endParaRPr lang="en-US" altLang="zh-CN" sz="160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31372" y="44624"/>
            <a:ext cx="10541429" cy="620688"/>
          </a:xfrm>
          <a:prstGeom prst="rect">
            <a:avLst/>
          </a:prstGeom>
        </p:spPr>
        <p:txBody>
          <a:bodyPr lIns="91434" tIns="45718" rIns="91434" bIns="45718" anchor="ctr" anchorCtr="0"/>
          <a:lstStyle>
            <a:lvl1pPr algn="l">
              <a:defRPr sz="27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3159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图片 11"/>
          <p:cNvPicPr>
            <a:picLocks noChangeAspect="1"/>
          </p:cNvPicPr>
          <p:nvPr userDrawn="1"/>
        </p:nvPicPr>
        <p:blipFill rotWithShape="1">
          <a:blip r:embed="rId2" cstate="print"/>
          <a:srcRect l="35221" t="-10579" r="-15518" b="35871"/>
          <a:stretch>
            <a:fillRect/>
          </a:stretch>
        </p:blipFill>
        <p:spPr>
          <a:xfrm>
            <a:off x="1" y="5053757"/>
            <a:ext cx="1952787" cy="18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856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10025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664624" y="6608399"/>
            <a:ext cx="527381" cy="369326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r" defTabSz="1219140"/>
            <a:fld id="{24173ED6-4A69-4FA8-8A09-51FC87ACF5D8}" type="slidenum">
              <a:rPr lang="zh-CN" altLang="en-US" sz="1600" b="1">
                <a:solidFill>
                  <a:srgbClr val="9BBB59"/>
                </a:solidFill>
                <a:latin typeface="微软雅黑" panose="020B0503020204020204" pitchFamily="34" charset="-122"/>
              </a:rPr>
              <a:pPr algn="r" defTabSz="1219140"/>
              <a:t>‹#›</a:t>
            </a:fld>
            <a:endParaRPr lang="zh-CN" altLang="en-US" sz="1600" b="1" dirty="0">
              <a:solidFill>
                <a:srgbClr val="9BBB59"/>
              </a:solidFill>
              <a:latin typeface="微软雅黑" panose="020B0503020204020204" pitchFamily="34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141817" y="153495"/>
            <a:ext cx="6288616" cy="42386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91938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377087" y="6608776"/>
            <a:ext cx="81491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3C06ECF0-90F3-4E4F-9BD6-65D742BEA7A3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61" y="6608776"/>
            <a:ext cx="527049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45DF6569-F80D-4B0F-B75D-6070E66657B4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341" y="127206"/>
            <a:ext cx="11676099" cy="461665"/>
          </a:xfrm>
          <a:prstGeom prst="rect">
            <a:avLst/>
          </a:prstGeom>
          <a:noFill/>
        </p:spPr>
        <p:txBody>
          <a:bodyPr wrap="square" lIns="91434" tIns="45718" rIns="91434" bIns="45718">
            <a:spAutoFit/>
          </a:bodyPr>
          <a:lstStyle>
            <a:lvl1pPr>
              <a:def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400873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89691" y="116648"/>
            <a:ext cx="3877977" cy="4616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1436" tIns="45718" rIns="91436" bIns="45718" numCol="1" anchor="ctr" anchorCtr="0" compatLnSpc="1">
            <a:spAutoFit/>
          </a:bodyPr>
          <a:lstStyle>
            <a:lvl1pPr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342584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65480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377087" y="6608776"/>
            <a:ext cx="81491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D12E8A11-9CF1-473B-A424-183126D815B0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61" y="6608776"/>
            <a:ext cx="527049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C8D28485-FC30-43A6-8373-048A6BDC4B04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341" y="127206"/>
            <a:ext cx="11676099" cy="461665"/>
          </a:xfrm>
          <a:prstGeom prst="rect">
            <a:avLst/>
          </a:prstGeom>
          <a:noFill/>
        </p:spPr>
        <p:txBody>
          <a:bodyPr wrap="square" lIns="91434" tIns="45718" rIns="91434" bIns="45718">
            <a:spAutoFit/>
          </a:bodyPr>
          <a:lstStyle>
            <a:lvl1pPr>
              <a:def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043261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 userDrawn="1"/>
        </p:nvSpPr>
        <p:spPr bwMode="auto">
          <a:xfrm>
            <a:off x="11377087" y="6608776"/>
            <a:ext cx="81491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D12E8A11-9CF1-473B-A424-183126D815B0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664961" y="6608776"/>
            <a:ext cx="527049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r" defTabSz="1219140" eaLnBrk="1" hangingPunct="1">
              <a:defRPr/>
            </a:pPr>
            <a:fld id="{C8D28485-FC30-43A6-8373-048A6BDC4B04}" type="slidenum">
              <a:rPr lang="zh-CN" altLang="en-US" sz="1200" b="1" smtClean="0">
                <a:solidFill>
                  <a:srgbClr val="9BBB59"/>
                </a:solidFill>
                <a:latin typeface="微软雅黑" pitchFamily="34" charset="-122"/>
                <a:ea typeface="微软雅黑" pitchFamily="34" charset="-122"/>
              </a:rPr>
              <a:pPr algn="r" defTabSz="1219140" eaLnBrk="1" hangingPunct="1">
                <a:defRPr/>
              </a:pPr>
              <a:t>‹#›</a:t>
            </a:fld>
            <a:endParaRPr lang="zh-CN" altLang="en-US" sz="1200" b="1">
              <a:solidFill>
                <a:srgbClr val="9BBB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341" y="127206"/>
            <a:ext cx="11676099" cy="461665"/>
          </a:xfrm>
          <a:prstGeom prst="rect">
            <a:avLst/>
          </a:prstGeom>
          <a:noFill/>
        </p:spPr>
        <p:txBody>
          <a:bodyPr wrap="square" lIns="91434" tIns="45718" rIns="91434" bIns="45718">
            <a:spAutoFit/>
          </a:bodyPr>
          <a:lstStyle>
            <a:lvl1pPr>
              <a:def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7415615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11664624" y="6608432"/>
            <a:ext cx="527381" cy="304963"/>
          </a:xfrm>
          <a:prstGeom prst="rect">
            <a:avLst/>
          </a:prstGeom>
          <a:noFill/>
        </p:spPr>
        <p:txBody>
          <a:bodyPr wrap="square" lIns="103892" tIns="51947" rIns="103892" bIns="51947" rtlCol="0">
            <a:spAutoFit/>
          </a:bodyPr>
          <a:lstStyle/>
          <a:p>
            <a:pPr algn="r"/>
            <a:fld id="{24173ED6-4A69-4FA8-8A09-51FC87ACF5D8}" type="slidenum">
              <a:rPr lang="zh-CN" altLang="en-US" sz="13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3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43345" y="68377"/>
            <a:ext cx="10515600" cy="504056"/>
          </a:xfrm>
          <a:prstGeom prst="rect">
            <a:avLst/>
          </a:prstGeom>
        </p:spPr>
        <p:txBody>
          <a:bodyPr lIns="103895" tIns="51948" rIns="103895" bIns="51948"/>
          <a:lstStyle>
            <a:lvl1pPr algn="l">
              <a:defRPr sz="27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10376699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42" Type="http://schemas.openxmlformats.org/officeDocument/2006/relationships/slideLayout" Target="../slideLayouts/slideLayout62.xml"/><Relationship Id="rId47" Type="http://schemas.openxmlformats.org/officeDocument/2006/relationships/slideLayout" Target="../slideLayouts/slideLayout67.xml"/><Relationship Id="rId50" Type="http://schemas.openxmlformats.org/officeDocument/2006/relationships/slideLayout" Target="../slideLayouts/slideLayout70.xml"/><Relationship Id="rId55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83.xml"/><Relationship Id="rId68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96.xml"/><Relationship Id="rId84" Type="http://schemas.openxmlformats.org/officeDocument/2006/relationships/tags" Target="../tags/tag4.xml"/><Relationship Id="rId89" Type="http://schemas.openxmlformats.org/officeDocument/2006/relationships/image" Target="../media/image2.jpeg"/><Relationship Id="rId7" Type="http://schemas.openxmlformats.org/officeDocument/2006/relationships/slideLayout" Target="../slideLayouts/slideLayout27.xml"/><Relationship Id="rId71" Type="http://schemas.openxmlformats.org/officeDocument/2006/relationships/slideLayout" Target="../slideLayouts/slideLayout91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slideLayout" Target="../slideLayouts/slideLayout60.xml"/><Relationship Id="rId45" Type="http://schemas.openxmlformats.org/officeDocument/2006/relationships/slideLayout" Target="../slideLayouts/slideLayout65.xml"/><Relationship Id="rId53" Type="http://schemas.openxmlformats.org/officeDocument/2006/relationships/slideLayout" Target="../slideLayouts/slideLayout73.xml"/><Relationship Id="rId58" Type="http://schemas.openxmlformats.org/officeDocument/2006/relationships/slideLayout" Target="../slideLayouts/slideLayout78.xml"/><Relationship Id="rId66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94.xml"/><Relationship Id="rId79" Type="http://schemas.openxmlformats.org/officeDocument/2006/relationships/theme" Target="../theme/theme2.xml"/><Relationship Id="rId87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61" Type="http://schemas.openxmlformats.org/officeDocument/2006/relationships/slideLayout" Target="../slideLayouts/slideLayout81.xml"/><Relationship Id="rId82" Type="http://schemas.openxmlformats.org/officeDocument/2006/relationships/tags" Target="../tags/tag2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76.xml"/><Relationship Id="rId64" Type="http://schemas.openxmlformats.org/officeDocument/2006/relationships/slideLayout" Target="../slideLayouts/slideLayout84.xml"/><Relationship Id="rId69" Type="http://schemas.openxmlformats.org/officeDocument/2006/relationships/slideLayout" Target="../slideLayouts/slideLayout89.xml"/><Relationship Id="rId77" Type="http://schemas.openxmlformats.org/officeDocument/2006/relationships/slideLayout" Target="../slideLayouts/slideLayout97.xml"/><Relationship Id="rId8" Type="http://schemas.openxmlformats.org/officeDocument/2006/relationships/slideLayout" Target="../slideLayouts/slideLayout28.xml"/><Relationship Id="rId51" Type="http://schemas.openxmlformats.org/officeDocument/2006/relationships/slideLayout" Target="../slideLayouts/slideLayout71.xml"/><Relationship Id="rId72" Type="http://schemas.openxmlformats.org/officeDocument/2006/relationships/slideLayout" Target="../slideLayouts/slideLayout92.xml"/><Relationship Id="rId80" Type="http://schemas.openxmlformats.org/officeDocument/2006/relationships/vmlDrawing" Target="../drawings/vmlDrawing1.vml"/><Relationship Id="rId85" Type="http://schemas.openxmlformats.org/officeDocument/2006/relationships/tags" Target="../tags/tag5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66.xml"/><Relationship Id="rId59" Type="http://schemas.openxmlformats.org/officeDocument/2006/relationships/slideLayout" Target="../slideLayouts/slideLayout79.xml"/><Relationship Id="rId67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61.xml"/><Relationship Id="rId54" Type="http://schemas.openxmlformats.org/officeDocument/2006/relationships/slideLayout" Target="../slideLayouts/slideLayout74.xml"/><Relationship Id="rId62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90.xml"/><Relationship Id="rId75" Type="http://schemas.openxmlformats.org/officeDocument/2006/relationships/slideLayout" Target="../slideLayouts/slideLayout95.xml"/><Relationship Id="rId83" Type="http://schemas.openxmlformats.org/officeDocument/2006/relationships/tags" Target="../tags/tag3.xml"/><Relationship Id="rId88" Type="http://schemas.openxmlformats.org/officeDocument/2006/relationships/image" Target="../media/image6.emf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49" Type="http://schemas.openxmlformats.org/officeDocument/2006/relationships/slideLayout" Target="../slideLayouts/slideLayout69.xml"/><Relationship Id="rId57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72.xml"/><Relationship Id="rId60" Type="http://schemas.openxmlformats.org/officeDocument/2006/relationships/slideLayout" Target="../slideLayouts/slideLayout80.xml"/><Relationship Id="rId65" Type="http://schemas.openxmlformats.org/officeDocument/2006/relationships/slideLayout" Target="../slideLayouts/slideLayout85.xml"/><Relationship Id="rId73" Type="http://schemas.openxmlformats.org/officeDocument/2006/relationships/slideLayout" Target="../slideLayouts/slideLayout93.xml"/><Relationship Id="rId78" Type="http://schemas.openxmlformats.org/officeDocument/2006/relationships/slideLayout" Target="../slideLayouts/slideLayout98.xml"/><Relationship Id="rId81" Type="http://schemas.openxmlformats.org/officeDocument/2006/relationships/tags" Target="../tags/tag1.xml"/><Relationship Id="rId86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95C4A-B7D9-4117-94D2-2C009EAE636C}" type="datetimeFigureOut">
              <a:rPr lang="zh-CN" altLang="en-US" smtClean="0"/>
              <a:t>2020-01-16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80" r:id="rId16"/>
    <p:sldLayoutId id="2147483681" r:id="rId17"/>
    <p:sldLayoutId id="2147483682" r:id="rId18"/>
    <p:sldLayoutId id="2147483683" r:id="rId19"/>
    <p:sldLayoutId id="214748368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Picture 860" descr="image1"/>
          <p:cNvGraphicFramePr>
            <a:graphicFrameLocks noChangeAspect="1"/>
          </p:cNvGraphicFramePr>
          <p:nvPr>
            <p:custDataLst>
              <p:tags r:id="rId81"/>
            </p:custDataLst>
          </p:nvPr>
        </p:nvGraphicFramePr>
        <p:xfrm>
          <a:off x="1" y="10"/>
          <a:ext cx="211139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think-cell Slide" r:id="rId87" imgW="360" imgH="360" progId="">
                  <p:embed/>
                </p:oleObj>
              </mc:Choice>
              <mc:Fallback>
                <p:oleObj name="think-cell Slide" r:id="rId8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0"/>
                        <a:ext cx="211139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图片 9" descr="ppt模板-02.jpg"/>
          <p:cNvPicPr>
            <a:picLocks noChangeAspect="1"/>
          </p:cNvPicPr>
          <p:nvPr>
            <p:custDataLst>
              <p:tags r:id="rId82"/>
            </p:custDataLst>
          </p:nvPr>
        </p:nvPicPr>
        <p:blipFill>
          <a:blip r:embed="rId89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标题占位符 1"/>
          <p:cNvSpPr>
            <a:spLocks noGrp="1"/>
          </p:cNvSpPr>
          <p:nvPr>
            <p:ph type="title"/>
            <p:custDataLst>
              <p:tags r:id="rId83"/>
            </p:custDataLst>
          </p:nvPr>
        </p:nvSpPr>
        <p:spPr bwMode="auto">
          <a:xfrm>
            <a:off x="334976" y="44464"/>
            <a:ext cx="10080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2424" tIns="81213" rIns="162424" bIns="81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30" name="文本占位符 2"/>
          <p:cNvSpPr>
            <a:spLocks noGrp="1"/>
          </p:cNvSpPr>
          <p:nvPr>
            <p:ph type="body" idx="1"/>
            <p:custDataLst>
              <p:tags r:id="rId84"/>
            </p:custDataLst>
          </p:nvPr>
        </p:nvSpPr>
        <p:spPr bwMode="auto">
          <a:xfrm>
            <a:off x="609600" y="1196975"/>
            <a:ext cx="109728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2424" tIns="81213" rIns="162424" bIns="81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5"/>
            </p:custDataLst>
          </p:nvPr>
        </p:nvSpPr>
        <p:spPr>
          <a:xfrm>
            <a:off x="1" y="6570678"/>
            <a:ext cx="3840163" cy="287337"/>
          </a:xfrm>
          <a:prstGeom prst="rect">
            <a:avLst/>
          </a:prstGeom>
        </p:spPr>
        <p:txBody>
          <a:bodyPr vert="horz" wrap="square" lIns="162424" tIns="81213" rIns="162424" bIns="81213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700">
                <a:solidFill>
                  <a:srgbClr val="89898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121914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6"/>
            </p:custDataLst>
          </p:nvPr>
        </p:nvSpPr>
        <p:spPr>
          <a:xfrm>
            <a:off x="9264652" y="6570678"/>
            <a:ext cx="2879725" cy="287337"/>
          </a:xfrm>
          <a:prstGeom prst="rect">
            <a:avLst/>
          </a:prstGeom>
        </p:spPr>
        <p:txBody>
          <a:bodyPr vert="horz" wrap="square" lIns="162424" tIns="81213" rIns="162424" bIns="8121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>
                <a:solidFill>
                  <a:srgbClr val="89898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1219140" fontAlgn="base">
              <a:spcBef>
                <a:spcPct val="0"/>
              </a:spcBef>
              <a:spcAft>
                <a:spcPct val="0"/>
              </a:spcAft>
              <a:defRPr/>
            </a:pPr>
            <a:fld id="{E8ED7864-0DF5-43CE-9E1F-829E5C5B009D}" type="slidenum">
              <a:rPr lang="en-US" altLang="zh-CN"/>
              <a:pPr defTabSz="121914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388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17" r:id="rId32"/>
    <p:sldLayoutId id="2147483718" r:id="rId33"/>
    <p:sldLayoutId id="2147483719" r:id="rId34"/>
    <p:sldLayoutId id="2147483720" r:id="rId35"/>
    <p:sldLayoutId id="2147483721" r:id="rId36"/>
    <p:sldLayoutId id="2147483722" r:id="rId37"/>
    <p:sldLayoutId id="2147483723" r:id="rId38"/>
    <p:sldLayoutId id="2147483724" r:id="rId39"/>
    <p:sldLayoutId id="2147483725" r:id="rId40"/>
    <p:sldLayoutId id="2147483726" r:id="rId41"/>
    <p:sldLayoutId id="2147483727" r:id="rId42"/>
    <p:sldLayoutId id="2147483728" r:id="rId43"/>
    <p:sldLayoutId id="2147483729" r:id="rId44"/>
    <p:sldLayoutId id="2147483730" r:id="rId45"/>
    <p:sldLayoutId id="2147483731" r:id="rId46"/>
    <p:sldLayoutId id="2147483732" r:id="rId47"/>
    <p:sldLayoutId id="2147483733" r:id="rId48"/>
    <p:sldLayoutId id="2147483734" r:id="rId49"/>
    <p:sldLayoutId id="2147483735" r:id="rId50"/>
    <p:sldLayoutId id="2147483736" r:id="rId51"/>
    <p:sldLayoutId id="2147483737" r:id="rId52"/>
    <p:sldLayoutId id="2147483738" r:id="rId53"/>
    <p:sldLayoutId id="2147483739" r:id="rId54"/>
    <p:sldLayoutId id="2147483740" r:id="rId55"/>
    <p:sldLayoutId id="2147483741" r:id="rId56"/>
    <p:sldLayoutId id="2147483742" r:id="rId57"/>
    <p:sldLayoutId id="2147483743" r:id="rId58"/>
    <p:sldLayoutId id="2147483744" r:id="rId59"/>
    <p:sldLayoutId id="2147483745" r:id="rId60"/>
    <p:sldLayoutId id="2147483746" r:id="rId61"/>
    <p:sldLayoutId id="2147483747" r:id="rId62"/>
    <p:sldLayoutId id="2147483748" r:id="rId63"/>
    <p:sldLayoutId id="2147483749" r:id="rId64"/>
    <p:sldLayoutId id="2147483750" r:id="rId65"/>
    <p:sldLayoutId id="2147483751" r:id="rId66"/>
    <p:sldLayoutId id="2147483752" r:id="rId67"/>
    <p:sldLayoutId id="2147483753" r:id="rId68"/>
    <p:sldLayoutId id="2147483754" r:id="rId69"/>
    <p:sldLayoutId id="2147483755" r:id="rId70"/>
    <p:sldLayoutId id="2147483756" r:id="rId71"/>
    <p:sldLayoutId id="2147483757" r:id="rId72"/>
    <p:sldLayoutId id="2147483758" r:id="rId73"/>
    <p:sldLayoutId id="2147483759" r:id="rId74"/>
    <p:sldLayoutId id="2147483760" r:id="rId75"/>
    <p:sldLayoutId id="2147483761" r:id="rId76"/>
    <p:sldLayoutId id="2147483762" r:id="rId77"/>
    <p:sldLayoutId id="2147483763" r:id="rId78"/>
  </p:sldLayoutIdLst>
  <p:hf sldNum="0" hdr="0" ftr="0" dt="0"/>
  <p:txStyles>
    <p:titleStyle>
      <a:lvl1pPr algn="l" defTabSz="1623362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defTabSz="1623362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2pPr>
      <a:lvl3pPr algn="l" defTabSz="1623362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3pPr>
      <a:lvl4pPr algn="l" defTabSz="1623362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4pPr>
      <a:lvl5pPr algn="l" defTabSz="1623362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5pPr>
      <a:lvl6pPr marL="609555" algn="l" defTabSz="1623362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6pPr>
      <a:lvl7pPr marL="1219108" algn="l" defTabSz="1623362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7pPr>
      <a:lvl8pPr marL="1828664" algn="l" defTabSz="1623362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8pPr>
      <a:lvl9pPr marL="2438218" algn="l" defTabSz="1623362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黑体" pitchFamily="49" charset="-122"/>
          <a:ea typeface="黑体" pitchFamily="49" charset="-122"/>
        </a:defRPr>
      </a:lvl9pPr>
    </p:titleStyle>
    <p:bodyStyle>
      <a:lvl1pPr marL="607439" indent="-607439" algn="l" defTabSz="1623362" rtl="0" eaLnBrk="0" fontAlgn="base" hangingPunct="0">
        <a:lnSpc>
          <a:spcPct val="110000"/>
        </a:lnSpc>
        <a:spcBef>
          <a:spcPts val="1067"/>
        </a:spcBef>
        <a:spcAft>
          <a:spcPct val="0"/>
        </a:spcAft>
        <a:buFont typeface="Arial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18586" indent="-505846" algn="l" defTabSz="1623362" rtl="0" eaLnBrk="0" fontAlgn="base" hangingPunct="0">
        <a:lnSpc>
          <a:spcPct val="110000"/>
        </a:lnSpc>
        <a:spcBef>
          <a:spcPts val="1067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029732" indent="-406369" algn="l" defTabSz="1623362" rtl="0" eaLnBrk="0" fontAlgn="base" hangingPunct="0">
        <a:lnSpc>
          <a:spcPct val="110000"/>
        </a:lnSpc>
        <a:spcBef>
          <a:spcPts val="1067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2840354" indent="-406369" algn="l" defTabSz="1623362" rtl="0" eaLnBrk="0" fontAlgn="base" hangingPunct="0">
        <a:lnSpc>
          <a:spcPct val="110000"/>
        </a:lnSpc>
        <a:spcBef>
          <a:spcPts val="1067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3653094" indent="-406369" algn="l" defTabSz="1623362" rtl="0" eaLnBrk="0" fontAlgn="base" hangingPunct="0">
        <a:lnSpc>
          <a:spcPct val="110000"/>
        </a:lnSpc>
        <a:spcBef>
          <a:spcPts val="1067"/>
        </a:spcBef>
        <a:spcAft>
          <a:spcPct val="0"/>
        </a:spcAft>
        <a:buFont typeface="Arial" pitchFamily="34" charset="0"/>
        <a:buChar char="»"/>
        <a:defRPr sz="17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4465832" indent="-406369" algn="l" defTabSz="16237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77725" indent="-406369" algn="l" defTabSz="16237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90464" indent="-406369" algn="l" defTabSz="16237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02354" indent="-406369" algn="l" defTabSz="16237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1893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3786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5678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48416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0309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2202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4095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495986" algn="l" defTabSz="162378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84.jpe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png"/><Relationship Id="rId14" Type="http://schemas.openxmlformats.org/officeDocument/2006/relationships/image" Target="../media/image9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jpe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19.jpe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6.jpe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26.jpe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141.jpeg"/><Relationship Id="rId4" Type="http://schemas.openxmlformats.org/officeDocument/2006/relationships/image" Target="../media/image1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1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7" Type="http://schemas.openxmlformats.org/officeDocument/2006/relationships/image" Target="../media/image1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149.emf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png"/><Relationship Id="rId3" Type="http://schemas.openxmlformats.org/officeDocument/2006/relationships/image" Target="../media/image157.jpe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jpe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Relationship Id="rId14" Type="http://schemas.openxmlformats.org/officeDocument/2006/relationships/image" Target="../media/image1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oleObject" Target="../embeddings/oleObject24.bin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emf"/><Relationship Id="rId9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12" Type="http://schemas.openxmlformats.org/officeDocument/2006/relationships/image" Target="../media/image178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2.jpe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172.png"/><Relationship Id="rId11" Type="http://schemas.openxmlformats.org/officeDocument/2006/relationships/image" Target="../media/image177.jpeg"/><Relationship Id="rId5" Type="http://schemas.openxmlformats.org/officeDocument/2006/relationships/image" Target="../media/image171.png"/><Relationship Id="rId15" Type="http://schemas.openxmlformats.org/officeDocument/2006/relationships/image" Target="../media/image181.jpeg"/><Relationship Id="rId10" Type="http://schemas.openxmlformats.org/officeDocument/2006/relationships/image" Target="../media/image176.jpe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19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191.png"/><Relationship Id="rId21" Type="http://schemas.openxmlformats.org/officeDocument/2006/relationships/image" Target="../media/image209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24" Type="http://schemas.openxmlformats.org/officeDocument/2006/relationships/image" Target="../media/image212.jpe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23" Type="http://schemas.openxmlformats.org/officeDocument/2006/relationships/image" Target="../media/image211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Relationship Id="rId22" Type="http://schemas.openxmlformats.org/officeDocument/2006/relationships/image" Target="../media/image21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16.png"/><Relationship Id="rId4" Type="http://schemas.openxmlformats.org/officeDocument/2006/relationships/image" Target="../media/image2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0.png"/><Relationship Id="rId5" Type="http://schemas.microsoft.com/office/2007/relationships/hdphoto" Target="../media/hdphoto1.wdp"/><Relationship Id="rId4" Type="http://schemas.openxmlformats.org/officeDocument/2006/relationships/image" Target="../media/image2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236.png"/><Relationship Id="rId18" Type="http://schemas.openxmlformats.org/officeDocument/2006/relationships/image" Target="../media/image240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235.png"/><Relationship Id="rId17" Type="http://schemas.openxmlformats.org/officeDocument/2006/relationships/image" Target="../media/image239.png"/><Relationship Id="rId2" Type="http://schemas.openxmlformats.org/officeDocument/2006/relationships/video" Target="../media/media1.mp4"/><Relationship Id="rId16" Type="http://schemas.openxmlformats.org/officeDocument/2006/relationships/image" Target="../media/image238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34.png"/><Relationship Id="rId5" Type="http://schemas.microsoft.com/office/2007/relationships/media" Target="../media/media3.mp4"/><Relationship Id="rId15" Type="http://schemas.openxmlformats.org/officeDocument/2006/relationships/image" Target="../media/image237.png"/><Relationship Id="rId10" Type="http://schemas.openxmlformats.org/officeDocument/2006/relationships/image" Target="../media/image233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2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241.png"/><Relationship Id="rId7" Type="http://schemas.openxmlformats.org/officeDocument/2006/relationships/image" Target="../media/image24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44.emf"/><Relationship Id="rId5" Type="http://schemas.openxmlformats.org/officeDocument/2006/relationships/image" Target="../media/image243.emf"/><Relationship Id="rId4" Type="http://schemas.openxmlformats.org/officeDocument/2006/relationships/image" Target="../media/image24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emf"/><Relationship Id="rId3" Type="http://schemas.openxmlformats.org/officeDocument/2006/relationships/image" Target="../media/image241.png"/><Relationship Id="rId7" Type="http://schemas.openxmlformats.org/officeDocument/2006/relationships/image" Target="../media/image24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43.emf"/><Relationship Id="rId5" Type="http://schemas.openxmlformats.org/officeDocument/2006/relationships/image" Target="../media/image247.png"/><Relationship Id="rId4" Type="http://schemas.openxmlformats.org/officeDocument/2006/relationships/image" Target="../media/image242.png"/><Relationship Id="rId9" Type="http://schemas.openxmlformats.org/officeDocument/2006/relationships/image" Target="../media/image2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emf"/><Relationship Id="rId3" Type="http://schemas.openxmlformats.org/officeDocument/2006/relationships/image" Target="../media/image249.emf"/><Relationship Id="rId7" Type="http://schemas.openxmlformats.org/officeDocument/2006/relationships/image" Target="../media/image25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52.emf"/><Relationship Id="rId5" Type="http://schemas.openxmlformats.org/officeDocument/2006/relationships/image" Target="../media/image251.emf"/><Relationship Id="rId4" Type="http://schemas.openxmlformats.org/officeDocument/2006/relationships/image" Target="../media/image250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5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mailto:leimin@cmii.chinamobile.com" TargetMode="External"/><Relationship Id="rId3" Type="http://schemas.openxmlformats.org/officeDocument/2006/relationships/hyperlink" Target="mailto:lvmingzhu@cmii.chinamobile.com" TargetMode="External"/><Relationship Id="rId7" Type="http://schemas.openxmlformats.org/officeDocument/2006/relationships/hyperlink" Target="mailto:lvshaobai@cmii.chinamobile.com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5.xml"/><Relationship Id="rId6" Type="http://schemas.openxmlformats.org/officeDocument/2006/relationships/hyperlink" Target="mailto:wangxinyu@cmii.chinamobile.com" TargetMode="External"/><Relationship Id="rId5" Type="http://schemas.openxmlformats.org/officeDocument/2006/relationships/hyperlink" Target="mailto:zhangxiaolei@cmii.chinamobile.com" TargetMode="External"/><Relationship Id="rId4" Type="http://schemas.openxmlformats.org/officeDocument/2006/relationships/hyperlink" Target="mailto:zhaojiezq@cmii.chinamobile.com" TargetMode="External"/><Relationship Id="rId9" Type="http://schemas.openxmlformats.org/officeDocument/2006/relationships/hyperlink" Target="mailto:huangpengpeng@cmii.chinamobile.com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"/>
          <p:cNvSpPr txBox="1"/>
          <p:nvPr/>
        </p:nvSpPr>
        <p:spPr>
          <a:xfrm>
            <a:off x="1085107" y="5568898"/>
            <a:ext cx="1938990" cy="507831"/>
          </a:xfrm>
          <a:prstGeom prst="rect">
            <a:avLst/>
          </a:prstGeom>
          <a:ln w="12700">
            <a:miter lim="400000"/>
          </a:ln>
          <a:effectLst>
            <a:reflection stA="0" endPos="40000" dir="5400000" sy="-100000" algn="bl" rotWithShape="0"/>
          </a:effectLst>
        </p:spPr>
        <p:txBody>
          <a:bodyPr wrap="none" lIns="45719" rIns="45719">
            <a:spAutoFit/>
          </a:bodyPr>
          <a:lstStyle/>
          <a:p>
            <a:pPr algn="ctr">
              <a:lnSpc>
                <a:spcPct val="150000"/>
              </a:lnSpc>
              <a:defRPr>
                <a:effectLst>
                  <a:outerShdw blurRad="38100" dist="19050" dir="2700000" rotWithShape="0">
                    <a:srgbClr val="006794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申报单位：成研院</a:t>
            </a:r>
            <a:endParaRPr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54602" y="2479886"/>
            <a:ext cx="564969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智慧校园解决方案详细介绍</a:t>
            </a:r>
            <a:endParaRPr kumimoji="0" lang="en-US" altLang="zh-CN" sz="3600" b="1" i="0" u="none" strike="noStrike" cap="none" spc="0" normalizeH="0" baseline="0" dirty="0">
              <a:ln>
                <a:noFill/>
              </a:ln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4053" y="4421190"/>
            <a:ext cx="4224867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7" name="文本框 1"/>
          <p:cNvSpPr txBox="1">
            <a:spLocks noChangeArrowheads="1"/>
          </p:cNvSpPr>
          <p:nvPr/>
        </p:nvSpPr>
        <p:spPr bwMode="auto">
          <a:xfrm>
            <a:off x="7632703" y="908062"/>
            <a:ext cx="2664884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电子班牌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6868" name="Picture 3" descr="电子班牌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7534" y="1341451"/>
            <a:ext cx="6057900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117" y="4456126"/>
            <a:ext cx="4428067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0" name="Picture 5" descr="电子白板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94" y="1441460"/>
            <a:ext cx="5734049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文本框 1"/>
          <p:cNvSpPr txBox="1">
            <a:spLocks noChangeArrowheads="1"/>
          </p:cNvSpPr>
          <p:nvPr/>
        </p:nvSpPr>
        <p:spPr bwMode="auto">
          <a:xfrm>
            <a:off x="1390651" y="908062"/>
            <a:ext cx="266700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智能交互白板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872" name="矩形 2"/>
          <p:cNvSpPr>
            <a:spLocks noChangeArrowheads="1"/>
          </p:cNvSpPr>
          <p:nvPr/>
        </p:nvSpPr>
        <p:spPr bwMode="auto">
          <a:xfrm>
            <a:off x="431810" y="3946526"/>
            <a:ext cx="3877973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8" rIns="91434" bIns="45718">
            <a:spAutoFit/>
          </a:bodyPr>
          <a:lstStyle/>
          <a:p>
            <a:pPr defTabSz="914309"/>
            <a:r>
              <a:rPr lang="zh-CN" altLang="zh-CN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支持多点触控和多人同时书写</a:t>
            </a:r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、多屏互动</a:t>
            </a:r>
          </a:p>
        </p:txBody>
      </p:sp>
      <p:sp>
        <p:nvSpPr>
          <p:cNvPr id="36873" name="矩形 3"/>
          <p:cNvSpPr>
            <a:spLocks noChangeArrowheads="1"/>
          </p:cNvSpPr>
          <p:nvPr/>
        </p:nvSpPr>
        <p:spPr bwMode="auto">
          <a:xfrm>
            <a:off x="6493943" y="3954466"/>
            <a:ext cx="3877973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8" rIns="91434" bIns="45718">
            <a:spAutoFit/>
          </a:bodyPr>
          <a:lstStyle/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校园通知</a:t>
            </a:r>
            <a:r>
              <a:rPr lang="zh-CN" altLang="zh-CN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、学生刷卡考勤、触摸查询信息</a:t>
            </a:r>
            <a:endParaRPr lang="zh-CN" altLang="en-US" sz="16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1023" y="61619"/>
            <a:ext cx="12191832" cy="5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0962" tIns="15482" rIns="30962" bIns="15482" numCol="1" anchor="ctr" anchorCtr="0" compatLnSpc="1">
            <a:prstTxWarp prst="textNoShape">
              <a:avLst/>
            </a:prstTxWarp>
            <a:noAutofit/>
          </a:bodyPr>
          <a:lstStyle/>
          <a:p>
            <a:pPr defTabSz="3095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3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7055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C:\Users\yzc\Desktop\00.png0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1" y="1535431"/>
            <a:ext cx="4077971" cy="2938780"/>
          </a:xfrm>
          <a:prstGeom prst="rect">
            <a:avLst/>
          </a:prstGeom>
        </p:spPr>
      </p:pic>
      <p:pic>
        <p:nvPicPr>
          <p:cNvPr id="2" name="图片 14373" descr="C:\Users\yzc\Desktop\1.png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70228" y="1576713"/>
            <a:ext cx="3843655" cy="29857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/>
        </p:nvSpPr>
        <p:spPr>
          <a:xfrm>
            <a:off x="940442" y="992511"/>
            <a:ext cx="9841231" cy="5309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defTabSz="914309">
              <a:lnSpc>
                <a:spcPct val="150000"/>
              </a:lnSpc>
              <a:buClr>
                <a:srgbClr val="0070C0"/>
              </a:buClr>
              <a:defRPr/>
            </a:pPr>
            <a:r>
              <a:rPr lang="zh-CN" altLang="en-US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课后协同教研包括</a:t>
            </a:r>
            <a:r>
              <a:rPr lang="zh-CN" altLang="en-US" sz="19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数字教材、教学设计、教学课件、小组备课</a:t>
            </a:r>
            <a:r>
              <a:rPr lang="zh-CN" altLang="en-US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满足教师教学中教研的需求</a:t>
            </a:r>
            <a:r>
              <a:rPr lang="zh-CN" altLang="en-US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900" b="1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19693" y="1706252"/>
            <a:ext cx="12117071" cy="5198767"/>
            <a:chOff x="-247794" y="819150"/>
            <a:chExt cx="11292949" cy="5149585"/>
          </a:xfrm>
        </p:grpSpPr>
        <p:sp>
          <p:nvSpPr>
            <p:cNvPr id="3" name="TextBox 7"/>
            <p:cNvSpPr>
              <a:spLocks noChangeArrowheads="1"/>
            </p:cNvSpPr>
            <p:nvPr/>
          </p:nvSpPr>
          <p:spPr bwMode="auto">
            <a:xfrm>
              <a:off x="199640" y="824811"/>
              <a:ext cx="1846262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>
                <a:defRPr/>
              </a:pPr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数字教材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-247794" y="3230076"/>
              <a:ext cx="2482650" cy="24922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defTabSz="914309">
                <a:lnSpc>
                  <a:spcPct val="150000"/>
                </a:lnSpc>
              </a:pPr>
              <a:endPara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altLang="en-US" sz="15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提供高效的资源管理平台</a:t>
              </a:r>
              <a:r>
                <a:rPr lang="zh-CN" altLang="en-US" sz="15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，综合管理教学资源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平台支持操作不同的资源类型（PDF、word等）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平台</a:t>
              </a:r>
              <a:r>
                <a:rPr altLang="en-US" sz="15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支持以不同的形式展现资源</a:t>
              </a:r>
              <a:r>
                <a:rPr lang="zh-CN" altLang="en-US" sz="15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，实现资源共享</a:t>
              </a:r>
              <a:endPara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7" name="直接连接符 3"/>
            <p:cNvCxnSpPr/>
            <p:nvPr/>
          </p:nvCxnSpPr>
          <p:spPr>
            <a:xfrm>
              <a:off x="2270713" y="1101438"/>
              <a:ext cx="1892" cy="4340213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7"/>
            <p:cNvSpPr>
              <a:spLocks noChangeArrowheads="1"/>
            </p:cNvSpPr>
            <p:nvPr/>
          </p:nvSpPr>
          <p:spPr bwMode="auto">
            <a:xfrm>
              <a:off x="2852541" y="819150"/>
              <a:ext cx="1602403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教学设计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304689" y="3560303"/>
              <a:ext cx="2816432" cy="2408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为老师提供不同的教学设计模板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灵活设计各个章节课程中的教学环节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讨论</a:t>
              </a:r>
              <a:r>
                <a: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评价同一个教学设计的不同教学环节</a:t>
              </a:r>
              <a:endParaRPr lang="zh-CN" altLang="en-US" sz="1200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defTabSz="914309">
                <a:lnSpc>
                  <a:spcPct val="150000"/>
                </a:lnSpc>
              </a:pPr>
              <a:endPara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29" name="直接连接符 3"/>
            <p:cNvCxnSpPr/>
            <p:nvPr/>
          </p:nvCxnSpPr>
          <p:spPr>
            <a:xfrm>
              <a:off x="5153344" y="1037905"/>
              <a:ext cx="41541" cy="4403746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"/>
            <p:cNvSpPr>
              <a:spLocks noChangeArrowheads="1"/>
            </p:cNvSpPr>
            <p:nvPr/>
          </p:nvSpPr>
          <p:spPr bwMode="auto">
            <a:xfrm>
              <a:off x="5959997" y="819150"/>
              <a:ext cx="1602403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教学课件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195689" y="3557154"/>
              <a:ext cx="3055523" cy="2012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342900" indent="-342900">
                <a:lnSpc>
                  <a:spcPct val="150000"/>
                </a:lnSpc>
                <a:buFont typeface="+mj-ea"/>
                <a:buAutoNum type="circleNumDbPlain"/>
                <a:defRPr sz="14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sym typeface="+mn-ea"/>
                </a:rPr>
                <a:t>为数字化教学提供课程资源、大纲课件</a:t>
              </a:r>
            </a:p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sym typeface="+mn-ea"/>
                </a:rPr>
                <a:t>支持用户参与到话题的讨论与分析中</a:t>
              </a:r>
            </a:p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sym typeface="+mn-ea"/>
                </a:rPr>
                <a:t>系统支持按话题检索内容</a:t>
              </a:r>
              <a:endParaRPr lang="zh-CN" altLang="en-US" sz="900" dirty="0">
                <a:solidFill>
                  <a:prstClr val="white">
                    <a:lumMod val="50000"/>
                  </a:prstClr>
                </a:solidFill>
                <a:sym typeface="+mn-ea"/>
              </a:endParaRPr>
            </a:p>
            <a:p>
              <a:pPr marL="0" indent="0" defTabSz="914309">
                <a:buNone/>
              </a:pPr>
              <a:endParaRPr lang="zh-CN" altLang="en-US" sz="900" dirty="0">
                <a:solidFill>
                  <a:prstClr val="black"/>
                </a:solidFill>
                <a:cs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33" name="直接连接符 3"/>
            <p:cNvCxnSpPr/>
            <p:nvPr/>
          </p:nvCxnSpPr>
          <p:spPr>
            <a:xfrm>
              <a:off x="8206959" y="1030914"/>
              <a:ext cx="44511" cy="4410737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"/>
            <p:cNvSpPr>
              <a:spLocks noChangeArrowheads="1"/>
            </p:cNvSpPr>
            <p:nvPr/>
          </p:nvSpPr>
          <p:spPr bwMode="auto">
            <a:xfrm>
              <a:off x="8831406" y="819150"/>
              <a:ext cx="1864106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小组备课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8295626" y="3520706"/>
              <a:ext cx="2749529" cy="18063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支持备置灵活便捷的小组备课群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支持各个小组备课共建共享资源</a:t>
              </a: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支持各个科组的老师协同备课</a:t>
              </a:r>
              <a:endPara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pic>
        <p:nvPicPr>
          <p:cNvPr id="6" name="图片 1437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253" y="2115196"/>
            <a:ext cx="2647315" cy="19069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图片 14375" descr="C:\Users\yzc\Desktop\01.png0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9221471" y="1991368"/>
            <a:ext cx="949960" cy="21482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图片 14376" descr="C:\Users\yzc\Desktop\02.png0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200648" y="1992004"/>
            <a:ext cx="921385" cy="21475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图片 14377" descr="C:\Users\yzc\Desktop\03.png0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1176001" y="1992004"/>
            <a:ext cx="892811" cy="21475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881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文本框 1"/>
          <p:cNvSpPr txBox="1">
            <a:spLocks noChangeArrowheads="1"/>
          </p:cNvSpPr>
          <p:nvPr/>
        </p:nvSpPr>
        <p:spPr bwMode="auto">
          <a:xfrm>
            <a:off x="831853" y="916001"/>
            <a:ext cx="26648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名师直播课堂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63" name="文本框 1"/>
          <p:cNvSpPr txBox="1">
            <a:spLocks noChangeArrowheads="1"/>
          </p:cNvSpPr>
          <p:nvPr/>
        </p:nvSpPr>
        <p:spPr bwMode="auto">
          <a:xfrm>
            <a:off x="4523325" y="2078050"/>
            <a:ext cx="26648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错题本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7" y="1290639"/>
            <a:ext cx="4366684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图片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33" y="4068773"/>
            <a:ext cx="3412067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6" name="组合 3"/>
          <p:cNvGrpSpPr>
            <a:grpSpLocks/>
          </p:cNvGrpSpPr>
          <p:nvPr/>
        </p:nvGrpSpPr>
        <p:grpSpPr bwMode="auto">
          <a:xfrm>
            <a:off x="4910149" y="2451100"/>
            <a:ext cx="1928283" cy="2849563"/>
            <a:chOff x="0" y="0"/>
            <a:chExt cx="1872208" cy="3688286"/>
          </a:xfrm>
        </p:grpSpPr>
        <p:pic>
          <p:nvPicPr>
            <p:cNvPr id="40974" name="图片 2" descr="图片 2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72208" cy="3688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40975" name="图片 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98" y="396579"/>
              <a:ext cx="1627695" cy="289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67" name="图片 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813" y="1275311"/>
            <a:ext cx="3834139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文本框 1"/>
          <p:cNvSpPr txBox="1">
            <a:spLocks noChangeArrowheads="1"/>
          </p:cNvSpPr>
          <p:nvPr/>
        </p:nvSpPr>
        <p:spPr bwMode="auto">
          <a:xfrm>
            <a:off x="8303684" y="890600"/>
            <a:ext cx="266700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高考王者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70" name="文本框 1"/>
          <p:cNvSpPr txBox="1">
            <a:spLocks noChangeArrowheads="1"/>
          </p:cNvSpPr>
          <p:nvPr/>
        </p:nvSpPr>
        <p:spPr bwMode="auto">
          <a:xfrm>
            <a:off x="937685" y="3851282"/>
            <a:ext cx="26648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高中单词通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71" name="文本框 1"/>
          <p:cNvSpPr txBox="1">
            <a:spLocks noChangeArrowheads="1"/>
          </p:cNvSpPr>
          <p:nvPr/>
        </p:nvSpPr>
        <p:spPr bwMode="auto">
          <a:xfrm>
            <a:off x="8307917" y="4179887"/>
            <a:ext cx="26648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教研评价</a:t>
            </a:r>
            <a:endParaRPr lang="en-US" altLang="zh-CN" sz="19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73" name="矩形 2"/>
          <p:cNvSpPr>
            <a:spLocks noChangeArrowheads="1"/>
          </p:cNvSpPr>
          <p:nvPr/>
        </p:nvSpPr>
        <p:spPr bwMode="auto">
          <a:xfrm>
            <a:off x="4994823" y="5300663"/>
            <a:ext cx="196638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/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拍错题查解析</a:t>
            </a:r>
            <a:endParaRPr lang="en-US" altLang="zh-CN" sz="16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错题归类管理</a:t>
            </a:r>
            <a:endParaRPr lang="en-US" altLang="zh-CN" sz="16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专属练习推荐</a:t>
            </a:r>
            <a:endParaRPr lang="en-US" altLang="zh-CN" sz="16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学情分析报告</a:t>
            </a: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023" y="61619"/>
            <a:ext cx="12191832" cy="5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0962" tIns="15482" rIns="30962" bIns="15482" numCol="1" anchor="ctr" anchorCtr="0" compatLnSpc="1">
            <a:prstTxWarp prst="textNoShape">
              <a:avLst/>
            </a:prstTxWarp>
            <a:noAutofit/>
          </a:bodyPr>
          <a:lstStyle/>
          <a:p>
            <a:pPr defTabSz="3095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3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5845" y="4564605"/>
            <a:ext cx="3722791" cy="225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7231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教育管理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教育管理：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方正兰亭纤黑简体"/>
              </a:rPr>
              <a:t>教师发展与教学管理、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教务办公、考勤管理、资产管理、宿舍管理、标准化考场、校园迎新六个子场景下多个应用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方正兰亭纤黑简体"/>
              </a:rPr>
              <a:t>。</a:t>
            </a:r>
            <a:endParaRPr lang="en-US" altLang="zh-CN" sz="2000" dirty="0"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256834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 txBox="1"/>
          <p:nvPr/>
        </p:nvSpPr>
        <p:spPr>
          <a:xfrm>
            <a:off x="1023" y="61619"/>
            <a:ext cx="12191832" cy="5880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30962" tIns="15482" rIns="30962" bIns="15482" numCol="1" anchor="ctr" anchorCtr="0" compatLnSpc="1">
            <a:noAutofit/>
          </a:bodyPr>
          <a:lstStyle/>
          <a:p>
            <a:pPr defTabSz="30984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300" b="1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0446" y="782967"/>
            <a:ext cx="9841231" cy="577077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defTabSz="1219110">
              <a:lnSpc>
                <a:spcPct val="150000"/>
              </a:lnSpc>
              <a:buClr>
                <a:srgbClr val="256885"/>
              </a:buClr>
              <a:defRPr/>
            </a:pPr>
            <a:r>
              <a:rPr lang="zh-CN" altLang="en-US" sz="2100" b="1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移动办公包括以下六个功能</a:t>
            </a:r>
            <a:r>
              <a:rPr lang="zh-CN" altLang="en-US" sz="21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2100" b="1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满足学校教学办公中常用的功能</a:t>
            </a:r>
            <a:r>
              <a:rPr lang="zh-CN" altLang="en-US" sz="21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100" b="1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154940" y="1463677"/>
            <a:ext cx="11854181" cy="5131435"/>
            <a:chOff x="-144203" y="819150"/>
            <a:chExt cx="11048036" cy="4677853"/>
          </a:xfrm>
        </p:grpSpPr>
        <p:sp>
          <p:nvSpPr>
            <p:cNvPr id="3" name="TextBox 7"/>
            <p:cNvSpPr>
              <a:spLocks noChangeArrowheads="1"/>
            </p:cNvSpPr>
            <p:nvPr/>
          </p:nvSpPr>
          <p:spPr bwMode="auto">
            <a:xfrm>
              <a:off x="-144203" y="819150"/>
              <a:ext cx="1846262" cy="21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1219110">
                <a:defRPr/>
              </a:pPr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</a:rPr>
                <a:t>通知</a:t>
              </a:r>
            </a:p>
          </p:txBody>
        </p:sp>
        <p:cxnSp>
          <p:nvCxnSpPr>
            <p:cNvPr id="7" name="直接连接符 3"/>
            <p:cNvCxnSpPr/>
            <p:nvPr/>
          </p:nvCxnSpPr>
          <p:spPr>
            <a:xfrm>
              <a:off x="3468553" y="1156790"/>
              <a:ext cx="1892" cy="4340213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7"/>
            <p:cNvSpPr>
              <a:spLocks noChangeArrowheads="1"/>
            </p:cNvSpPr>
            <p:nvPr/>
          </p:nvSpPr>
          <p:spPr bwMode="auto">
            <a:xfrm>
              <a:off x="3594681" y="819150"/>
              <a:ext cx="1602404" cy="21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1219110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</a:rPr>
                <a:t>会议</a:t>
              </a:r>
            </a:p>
          </p:txBody>
        </p:sp>
        <p:cxnSp>
          <p:nvCxnSpPr>
            <p:cNvPr id="29" name="直接连接符 3"/>
            <p:cNvCxnSpPr/>
            <p:nvPr/>
          </p:nvCxnSpPr>
          <p:spPr>
            <a:xfrm>
              <a:off x="7236541" y="1093256"/>
              <a:ext cx="41541" cy="4403746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"/>
            <p:cNvSpPr>
              <a:spLocks noChangeArrowheads="1"/>
            </p:cNvSpPr>
            <p:nvPr/>
          </p:nvSpPr>
          <p:spPr bwMode="auto">
            <a:xfrm>
              <a:off x="5556377" y="819150"/>
              <a:ext cx="1602404" cy="21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1219110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</a:rPr>
                <a:t>投票</a:t>
              </a:r>
            </a:p>
          </p:txBody>
        </p:sp>
        <p:cxnSp>
          <p:nvCxnSpPr>
            <p:cNvPr id="33" name="直接连接符 3"/>
            <p:cNvCxnSpPr/>
            <p:nvPr/>
          </p:nvCxnSpPr>
          <p:spPr>
            <a:xfrm>
              <a:off x="9118359" y="1030914"/>
              <a:ext cx="44511" cy="4410737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"/>
            <p:cNvSpPr>
              <a:spLocks noChangeArrowheads="1"/>
            </p:cNvSpPr>
            <p:nvPr/>
          </p:nvSpPr>
          <p:spPr bwMode="auto">
            <a:xfrm>
              <a:off x="9039726" y="819150"/>
              <a:ext cx="1864107" cy="21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1219110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</a:rPr>
                <a:t>报销</a:t>
              </a:r>
            </a:p>
          </p:txBody>
        </p:sp>
      </p:grpSp>
      <p:cxnSp>
        <p:nvCxnSpPr>
          <p:cNvPr id="8" name="直接连接符 3"/>
          <p:cNvCxnSpPr/>
          <p:nvPr/>
        </p:nvCxnSpPr>
        <p:spPr>
          <a:xfrm>
            <a:off x="2133985" y="1864232"/>
            <a:ext cx="2031" cy="4381667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组合 45"/>
          <p:cNvGrpSpPr/>
          <p:nvPr/>
        </p:nvGrpSpPr>
        <p:grpSpPr>
          <a:xfrm>
            <a:off x="387988" y="1905636"/>
            <a:ext cx="1426845" cy="3118485"/>
            <a:chOff x="611" y="3001"/>
            <a:chExt cx="2430" cy="491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" y="3001"/>
              <a:ext cx="2430" cy="4917"/>
            </a:xfrm>
            <a:prstGeom prst="rect">
              <a:avLst/>
            </a:prstGeom>
          </p:spPr>
        </p:pic>
        <p:pic>
          <p:nvPicPr>
            <p:cNvPr id="14" name="图片 13" descr="C:\Users\mashang\AppData\Local\Temp\WeChat Files\583158658213376802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" y="3552"/>
              <a:ext cx="1973" cy="3716"/>
            </a:xfrm>
            <a:prstGeom prst="rect">
              <a:avLst/>
            </a:prstGeom>
            <a:noFill/>
            <a:ln w="9525" cmpd="sng">
              <a:solidFill>
                <a:srgbClr val="D9D9D9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8" name="文本框 17"/>
          <p:cNvSpPr txBox="1"/>
          <p:nvPr/>
        </p:nvSpPr>
        <p:spPr>
          <a:xfrm>
            <a:off x="1272" y="5111757"/>
            <a:ext cx="1929765" cy="1823572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通知对象可选，内容支持图文附件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已阅一目了然，便捷再次提醒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133612" y="5055877"/>
            <a:ext cx="1734185" cy="1823572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支持多级审批，类型自定义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内容支持图文附件，进度和意见明晰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4277361" y="1927861"/>
            <a:ext cx="1553211" cy="3097531"/>
            <a:chOff x="1406" y="2204"/>
            <a:chExt cx="3838" cy="7764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" y="2204"/>
              <a:ext cx="3838" cy="7764"/>
            </a:xfrm>
            <a:prstGeom prst="rect">
              <a:avLst/>
            </a:prstGeom>
          </p:spPr>
        </p:pic>
        <p:pic>
          <p:nvPicPr>
            <p:cNvPr id="43" name="图片 42" descr="C:\Users\mashang\AppData\Local\Temp\WeChat Files\419038690612785264.jpg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8" y="2916"/>
              <a:ext cx="3340" cy="6086"/>
            </a:xfrm>
            <a:prstGeom prst="rect">
              <a:avLst/>
            </a:prstGeom>
            <a:noFill/>
            <a:ln w="9525" cmpd="sng">
              <a:solidFill>
                <a:srgbClr val="D9D9D9"/>
              </a:solidFill>
              <a:miter lim="800000"/>
              <a:headEnd/>
              <a:tailEnd/>
            </a:ln>
            <a:effectLst/>
          </p:spPr>
        </p:pic>
      </p:grpSp>
      <p:cxnSp>
        <p:nvCxnSpPr>
          <p:cNvPr id="44" name="直接连接符 3"/>
          <p:cNvCxnSpPr/>
          <p:nvPr/>
        </p:nvCxnSpPr>
        <p:spPr>
          <a:xfrm>
            <a:off x="6075352" y="1870576"/>
            <a:ext cx="44573" cy="4445807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/>
        </p:nvGrpSpPr>
        <p:grpSpPr>
          <a:xfrm>
            <a:off x="2295537" y="1938030"/>
            <a:ext cx="1424305" cy="3086735"/>
            <a:chOff x="5675" y="2178"/>
            <a:chExt cx="3842" cy="7772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5" y="2178"/>
              <a:ext cx="3843" cy="7772"/>
            </a:xfrm>
            <a:prstGeom prst="rect">
              <a:avLst/>
            </a:prstGeom>
          </p:spPr>
        </p:pic>
        <p:pic>
          <p:nvPicPr>
            <p:cNvPr id="49" name="图片 48" descr="C:\Users\mashang\AppData\Local\Temp\WeChat Files\112936898450758265.jpg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" y="2890"/>
              <a:ext cx="3288" cy="6086"/>
            </a:xfrm>
            <a:prstGeom prst="rect">
              <a:avLst/>
            </a:prstGeom>
            <a:noFill/>
            <a:ln w="9525" cmpd="sng">
              <a:solidFill>
                <a:srgbClr val="D9D9D9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50" name="文本框 49"/>
          <p:cNvSpPr txBox="1"/>
          <p:nvPr/>
        </p:nvSpPr>
        <p:spPr>
          <a:xfrm>
            <a:off x="4163706" y="5055877"/>
            <a:ext cx="1911351" cy="1823572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支持会议报名确认，以及会议签到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支持会议纪要上传和分发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6165226" y="5092077"/>
            <a:ext cx="1911351" cy="1477323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投票内容支持图文附件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投票结果自动统计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8246757" y="5078103"/>
            <a:ext cx="1911351" cy="1823572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一键上传工资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EXCEL</a:t>
            </a: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，自动分发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仅限查阅自己信息，安全隐私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10241926" y="5078105"/>
            <a:ext cx="1911351" cy="1477323"/>
          </a:xfrm>
          <a:prstGeom prst="rect">
            <a:avLst/>
          </a:prstGeom>
          <a:noFill/>
        </p:spPr>
        <p:txBody>
          <a:bodyPr wrap="square" lIns="91430" tIns="45718" rIns="91430" bIns="45718" rtlCol="0" anchor="t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费用分类和项目支持自定义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自动按部门和类型输出报表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6310642" y="1938027"/>
            <a:ext cx="1572895" cy="3087371"/>
            <a:chOff x="5684" y="2204"/>
            <a:chExt cx="3842" cy="7772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4" y="2204"/>
              <a:ext cx="3843" cy="7772"/>
            </a:xfrm>
            <a:prstGeom prst="rect">
              <a:avLst/>
            </a:prstGeom>
          </p:spPr>
        </p:pic>
        <p:pic>
          <p:nvPicPr>
            <p:cNvPr id="56" name="图片 55" descr="C:\Users\mashang\AppData\Local\Temp\WeChat Files\415603224142922604.jpg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" y="2916"/>
              <a:ext cx="3344" cy="6086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</p:grpSp>
      <p:grpSp>
        <p:nvGrpSpPr>
          <p:cNvPr id="57" name="组合 56"/>
          <p:cNvGrpSpPr/>
          <p:nvPr/>
        </p:nvGrpSpPr>
        <p:grpSpPr>
          <a:xfrm>
            <a:off x="8246745" y="1927868"/>
            <a:ext cx="1537971" cy="3098165"/>
            <a:chOff x="1406" y="2204"/>
            <a:chExt cx="3838" cy="7764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" y="2204"/>
              <a:ext cx="3838" cy="7764"/>
            </a:xfrm>
            <a:prstGeom prst="rect">
              <a:avLst/>
            </a:prstGeom>
          </p:spPr>
        </p:pic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5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grpSp>
        <p:nvGrpSpPr>
          <p:cNvPr id="60" name="组合 59"/>
          <p:cNvGrpSpPr/>
          <p:nvPr/>
        </p:nvGrpSpPr>
        <p:grpSpPr>
          <a:xfrm>
            <a:off x="10284472" y="1938027"/>
            <a:ext cx="1500505" cy="3087371"/>
            <a:chOff x="5684" y="2204"/>
            <a:chExt cx="3842" cy="7772"/>
          </a:xfrm>
        </p:grpSpPr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4" y="2204"/>
              <a:ext cx="3843" cy="7772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8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63" name="TextBox 7"/>
          <p:cNvSpPr>
            <a:spLocks noChangeArrowheads="1"/>
          </p:cNvSpPr>
          <p:nvPr/>
        </p:nvSpPr>
        <p:spPr bwMode="auto">
          <a:xfrm>
            <a:off x="2054225" y="1463677"/>
            <a:ext cx="198097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1219110">
              <a:defRPr/>
            </a:pPr>
            <a:r>
              <a:rPr lang="zh-CN" altLang="en-US" sz="1500" b="1" dirty="0">
                <a:solidFill>
                  <a:srgbClr val="0070C0"/>
                </a:solidFill>
                <a:latin typeface="微软雅黑" panose="020B0503020204020204" pitchFamily="34" charset="-122"/>
              </a:rPr>
              <a:t>审批</a:t>
            </a:r>
          </a:p>
        </p:txBody>
      </p:sp>
      <p:sp>
        <p:nvSpPr>
          <p:cNvPr id="64" name="TextBox 7"/>
          <p:cNvSpPr>
            <a:spLocks noChangeArrowheads="1"/>
          </p:cNvSpPr>
          <p:nvPr/>
        </p:nvSpPr>
        <p:spPr bwMode="auto">
          <a:xfrm>
            <a:off x="8112353" y="1463677"/>
            <a:ext cx="171932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1219110"/>
            <a:r>
              <a:rPr lang="zh-CN" altLang="en-US" sz="1500" b="1" dirty="0">
                <a:solidFill>
                  <a:srgbClr val="0070C0"/>
                </a:solidFill>
                <a:latin typeface="微软雅黑" panose="020B0503020204020204" pitchFamily="34" charset="-122"/>
              </a:rPr>
              <a:t>工资单</a:t>
            </a:r>
          </a:p>
        </p:txBody>
      </p:sp>
      <p:sp>
        <p:nvSpPr>
          <p:cNvPr id="65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移动办公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912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91368" y="1157977"/>
            <a:ext cx="10705189" cy="331715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defTabSz="1219110">
              <a:lnSpc>
                <a:spcPts val="1800"/>
              </a:lnSpc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</a:rPr>
              <a:t>智慧考勤包括四大考勤模式，满足学校不同需求</a:t>
            </a: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。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5327915" y="3717039"/>
            <a:ext cx="480053" cy="48133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sz="2500" dirty="0">
                <a:solidFill>
                  <a:prstClr val="white"/>
                </a:solidFill>
                <a:latin typeface="微软雅黑" panose="020B0503020204020204" pitchFamily="34" charset="-122"/>
              </a:rPr>
              <a:t>四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5327915" y="4280717"/>
            <a:ext cx="480053" cy="48133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sz="2500" dirty="0">
                <a:solidFill>
                  <a:prstClr val="white"/>
                </a:solidFill>
                <a:latin typeface="微软雅黑" panose="020B0503020204020204" pitchFamily="34" charset="-122"/>
              </a:rPr>
              <a:t>场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5999992" y="3717039"/>
            <a:ext cx="480053" cy="48133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sz="2500" dirty="0">
                <a:solidFill>
                  <a:prstClr val="white"/>
                </a:solidFill>
                <a:latin typeface="微软雅黑" panose="020B0503020204020204" pitchFamily="34" charset="-122"/>
              </a:rPr>
              <a:t>大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5999992" y="4293105"/>
            <a:ext cx="480053" cy="48133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sz="2500" dirty="0">
                <a:solidFill>
                  <a:prstClr val="white"/>
                </a:solidFill>
                <a:latin typeface="微软雅黑" panose="020B0503020204020204" pitchFamily="34" charset="-122"/>
              </a:rPr>
              <a:t>景</a:t>
            </a:r>
          </a:p>
        </p:txBody>
      </p:sp>
      <p:sp>
        <p:nvSpPr>
          <p:cNvPr id="153" name="矩形 152"/>
          <p:cNvSpPr/>
          <p:nvPr/>
        </p:nvSpPr>
        <p:spPr>
          <a:xfrm>
            <a:off x="8208236" y="3429001"/>
            <a:ext cx="3983765" cy="468504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手环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+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物联中控盒子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电子校徽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+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物联中控盒子</a:t>
            </a:r>
          </a:p>
        </p:txBody>
      </p:sp>
      <p:sp>
        <p:nvSpPr>
          <p:cNvPr id="154" name="矩形 153"/>
          <p:cNvSpPr/>
          <p:nvPr/>
        </p:nvSpPr>
        <p:spPr>
          <a:xfrm>
            <a:off x="777472" y="5894999"/>
            <a:ext cx="2784309" cy="468504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人脸识别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POS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机</a:t>
            </a:r>
          </a:p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人脸识别闸机</a:t>
            </a:r>
          </a:p>
        </p:txBody>
      </p:sp>
      <p:sp>
        <p:nvSpPr>
          <p:cNvPr id="158" name="矩形 157"/>
          <p:cNvSpPr/>
          <p:nvPr/>
        </p:nvSpPr>
        <p:spPr>
          <a:xfrm>
            <a:off x="7853272" y="5895005"/>
            <a:ext cx="3983765" cy="280419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114286" lvl="1" indent="-114286" defTabSz="533333">
              <a:lnSpc>
                <a:spcPts val="1400"/>
              </a:lnSpc>
              <a:buFontTx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进入监控区域，抓拍实现考勤</a:t>
            </a:r>
          </a:p>
        </p:txBody>
      </p:sp>
      <p:grpSp>
        <p:nvGrpSpPr>
          <p:cNvPr id="159" name="Group 4"/>
          <p:cNvGrpSpPr/>
          <p:nvPr/>
        </p:nvGrpSpPr>
        <p:grpSpPr>
          <a:xfrm>
            <a:off x="3983765" y="2276875"/>
            <a:ext cx="3264363" cy="3072341"/>
            <a:chOff x="599351" y="2215578"/>
            <a:chExt cx="3266532" cy="3309141"/>
          </a:xfrm>
        </p:grpSpPr>
        <p:sp>
          <p:nvSpPr>
            <p:cNvPr id="160" name="Freeform: Shape 5"/>
            <p:cNvSpPr/>
            <p:nvPr/>
          </p:nvSpPr>
          <p:spPr bwMode="auto">
            <a:xfrm>
              <a:off x="599351" y="2215579"/>
              <a:ext cx="1948951" cy="1948951"/>
            </a:xfrm>
            <a:custGeom>
              <a:avLst/>
              <a:gdLst>
                <a:gd name="T0" fmla="*/ 1315 w 1315"/>
                <a:gd name="T1" fmla="*/ 657 h 1315"/>
                <a:gd name="T2" fmla="*/ 1204 w 1315"/>
                <a:gd name="T3" fmla="*/ 768 h 1315"/>
                <a:gd name="T4" fmla="*/ 1101 w 1315"/>
                <a:gd name="T5" fmla="*/ 665 h 1315"/>
                <a:gd name="T6" fmla="*/ 1111 w 1315"/>
                <a:gd name="T7" fmla="*/ 657 h 1315"/>
                <a:gd name="T8" fmla="*/ 1101 w 1315"/>
                <a:gd name="T9" fmla="*/ 650 h 1315"/>
                <a:gd name="T10" fmla="*/ 1000 w 1315"/>
                <a:gd name="T11" fmla="*/ 547 h 1315"/>
                <a:gd name="T12" fmla="*/ 658 w 1315"/>
                <a:gd name="T13" fmla="*/ 205 h 1315"/>
                <a:gd name="T14" fmla="*/ 205 w 1315"/>
                <a:gd name="T15" fmla="*/ 657 h 1315"/>
                <a:gd name="T16" fmla="*/ 547 w 1315"/>
                <a:gd name="T17" fmla="*/ 999 h 1315"/>
                <a:gd name="T18" fmla="*/ 446 w 1315"/>
                <a:gd name="T19" fmla="*/ 1103 h 1315"/>
                <a:gd name="T20" fmla="*/ 0 w 1315"/>
                <a:gd name="T21" fmla="*/ 657 h 1315"/>
                <a:gd name="T22" fmla="*/ 658 w 1315"/>
                <a:gd name="T23" fmla="*/ 0 h 1315"/>
                <a:gd name="T24" fmla="*/ 1101 w 1315"/>
                <a:gd name="T25" fmla="*/ 445 h 1315"/>
                <a:gd name="T26" fmla="*/ 1204 w 1315"/>
                <a:gd name="T27" fmla="*/ 547 h 1315"/>
                <a:gd name="T28" fmla="*/ 1315 w 1315"/>
                <a:gd name="T29" fmla="*/ 657 h 1315"/>
                <a:gd name="T30" fmla="*/ 769 w 1315"/>
                <a:gd name="T31" fmla="*/ 999 h 1315"/>
                <a:gd name="T32" fmla="*/ 665 w 1315"/>
                <a:gd name="T33" fmla="*/ 1103 h 1315"/>
                <a:gd name="T34" fmla="*/ 658 w 1315"/>
                <a:gd name="T35" fmla="*/ 1110 h 1315"/>
                <a:gd name="T36" fmla="*/ 650 w 1315"/>
                <a:gd name="T37" fmla="*/ 1103 h 1315"/>
                <a:gd name="T38" fmla="*/ 547 w 1315"/>
                <a:gd name="T39" fmla="*/ 1204 h 1315"/>
                <a:gd name="T40" fmla="*/ 658 w 1315"/>
                <a:gd name="T41" fmla="*/ 1315 h 1315"/>
                <a:gd name="T42" fmla="*/ 769 w 1315"/>
                <a:gd name="T43" fmla="*/ 1204 h 1315"/>
                <a:gd name="T44" fmla="*/ 870 w 1315"/>
                <a:gd name="T45" fmla="*/ 1103 h 1315"/>
                <a:gd name="T46" fmla="*/ 1101 w 1315"/>
                <a:gd name="T47" fmla="*/ 869 h 1315"/>
                <a:gd name="T48" fmla="*/ 1000 w 1315"/>
                <a:gd name="T49" fmla="*/ 768 h 1315"/>
                <a:gd name="T50" fmla="*/ 769 w 1315"/>
                <a:gd name="T51" fmla="*/ 999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5">
                  <a:moveTo>
                    <a:pt x="1315" y="657"/>
                  </a:moveTo>
                  <a:lnTo>
                    <a:pt x="1204" y="768"/>
                  </a:lnTo>
                  <a:lnTo>
                    <a:pt x="1101" y="665"/>
                  </a:lnTo>
                  <a:lnTo>
                    <a:pt x="1111" y="657"/>
                  </a:lnTo>
                  <a:lnTo>
                    <a:pt x="1101" y="650"/>
                  </a:lnTo>
                  <a:lnTo>
                    <a:pt x="1000" y="547"/>
                  </a:lnTo>
                  <a:lnTo>
                    <a:pt x="658" y="205"/>
                  </a:lnTo>
                  <a:lnTo>
                    <a:pt x="205" y="657"/>
                  </a:lnTo>
                  <a:lnTo>
                    <a:pt x="547" y="999"/>
                  </a:lnTo>
                  <a:lnTo>
                    <a:pt x="446" y="1103"/>
                  </a:lnTo>
                  <a:lnTo>
                    <a:pt x="0" y="657"/>
                  </a:lnTo>
                  <a:lnTo>
                    <a:pt x="658" y="0"/>
                  </a:lnTo>
                  <a:lnTo>
                    <a:pt x="1101" y="445"/>
                  </a:lnTo>
                  <a:lnTo>
                    <a:pt x="1204" y="547"/>
                  </a:lnTo>
                  <a:lnTo>
                    <a:pt x="1315" y="657"/>
                  </a:lnTo>
                  <a:close/>
                  <a:moveTo>
                    <a:pt x="769" y="999"/>
                  </a:moveTo>
                  <a:lnTo>
                    <a:pt x="665" y="1103"/>
                  </a:lnTo>
                  <a:lnTo>
                    <a:pt x="658" y="1110"/>
                  </a:lnTo>
                  <a:lnTo>
                    <a:pt x="650" y="1103"/>
                  </a:lnTo>
                  <a:lnTo>
                    <a:pt x="547" y="1204"/>
                  </a:lnTo>
                  <a:lnTo>
                    <a:pt x="658" y="1315"/>
                  </a:lnTo>
                  <a:lnTo>
                    <a:pt x="769" y="1204"/>
                  </a:lnTo>
                  <a:lnTo>
                    <a:pt x="870" y="1103"/>
                  </a:lnTo>
                  <a:lnTo>
                    <a:pt x="1101" y="869"/>
                  </a:lnTo>
                  <a:lnTo>
                    <a:pt x="1000" y="768"/>
                  </a:lnTo>
                  <a:lnTo>
                    <a:pt x="769" y="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 defTabSz="1219110"/>
              <a:endParaRPr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61" name="Freeform: Shape 6"/>
            <p:cNvSpPr/>
            <p:nvPr/>
          </p:nvSpPr>
          <p:spPr bwMode="auto">
            <a:xfrm>
              <a:off x="1916931" y="2215578"/>
              <a:ext cx="1948951" cy="1948950"/>
            </a:xfrm>
            <a:custGeom>
              <a:avLst/>
              <a:gdLst>
                <a:gd name="T0" fmla="*/ 546 w 1315"/>
                <a:gd name="T1" fmla="*/ 999 h 1315"/>
                <a:gd name="T2" fmla="*/ 445 w 1315"/>
                <a:gd name="T3" fmla="*/ 1103 h 1315"/>
                <a:gd name="T4" fmla="*/ 212 w 1315"/>
                <a:gd name="T5" fmla="*/ 869 h 1315"/>
                <a:gd name="T6" fmla="*/ 111 w 1315"/>
                <a:gd name="T7" fmla="*/ 768 h 1315"/>
                <a:gd name="T8" fmla="*/ 0 w 1315"/>
                <a:gd name="T9" fmla="*/ 657 h 1315"/>
                <a:gd name="T10" fmla="*/ 111 w 1315"/>
                <a:gd name="T11" fmla="*/ 547 h 1315"/>
                <a:gd name="T12" fmla="*/ 212 w 1315"/>
                <a:gd name="T13" fmla="*/ 650 h 1315"/>
                <a:gd name="T14" fmla="*/ 204 w 1315"/>
                <a:gd name="T15" fmla="*/ 657 h 1315"/>
                <a:gd name="T16" fmla="*/ 212 w 1315"/>
                <a:gd name="T17" fmla="*/ 665 h 1315"/>
                <a:gd name="T18" fmla="*/ 315 w 1315"/>
                <a:gd name="T19" fmla="*/ 768 h 1315"/>
                <a:gd name="T20" fmla="*/ 546 w 1315"/>
                <a:gd name="T21" fmla="*/ 999 h 1315"/>
                <a:gd name="T22" fmla="*/ 657 w 1315"/>
                <a:gd name="T23" fmla="*/ 0 h 1315"/>
                <a:gd name="T24" fmla="*/ 212 w 1315"/>
                <a:gd name="T25" fmla="*/ 445 h 1315"/>
                <a:gd name="T26" fmla="*/ 315 w 1315"/>
                <a:gd name="T27" fmla="*/ 547 h 1315"/>
                <a:gd name="T28" fmla="*/ 657 w 1315"/>
                <a:gd name="T29" fmla="*/ 205 h 1315"/>
                <a:gd name="T30" fmla="*/ 1110 w 1315"/>
                <a:gd name="T31" fmla="*/ 657 h 1315"/>
                <a:gd name="T32" fmla="*/ 768 w 1315"/>
                <a:gd name="T33" fmla="*/ 999 h 1315"/>
                <a:gd name="T34" fmla="*/ 665 w 1315"/>
                <a:gd name="T35" fmla="*/ 1103 h 1315"/>
                <a:gd name="T36" fmla="*/ 657 w 1315"/>
                <a:gd name="T37" fmla="*/ 1110 h 1315"/>
                <a:gd name="T38" fmla="*/ 650 w 1315"/>
                <a:gd name="T39" fmla="*/ 1103 h 1315"/>
                <a:gd name="T40" fmla="*/ 546 w 1315"/>
                <a:gd name="T41" fmla="*/ 1204 h 1315"/>
                <a:gd name="T42" fmla="*/ 657 w 1315"/>
                <a:gd name="T43" fmla="*/ 1315 h 1315"/>
                <a:gd name="T44" fmla="*/ 768 w 1315"/>
                <a:gd name="T45" fmla="*/ 1204 h 1315"/>
                <a:gd name="T46" fmla="*/ 869 w 1315"/>
                <a:gd name="T47" fmla="*/ 1103 h 1315"/>
                <a:gd name="T48" fmla="*/ 1315 w 1315"/>
                <a:gd name="T49" fmla="*/ 657 h 1315"/>
                <a:gd name="T50" fmla="*/ 657 w 1315"/>
                <a:gd name="T51" fmla="*/ 0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5">
                  <a:moveTo>
                    <a:pt x="546" y="999"/>
                  </a:moveTo>
                  <a:lnTo>
                    <a:pt x="445" y="1103"/>
                  </a:lnTo>
                  <a:lnTo>
                    <a:pt x="212" y="869"/>
                  </a:lnTo>
                  <a:lnTo>
                    <a:pt x="111" y="768"/>
                  </a:lnTo>
                  <a:lnTo>
                    <a:pt x="0" y="657"/>
                  </a:lnTo>
                  <a:lnTo>
                    <a:pt x="111" y="547"/>
                  </a:lnTo>
                  <a:lnTo>
                    <a:pt x="212" y="650"/>
                  </a:lnTo>
                  <a:lnTo>
                    <a:pt x="204" y="657"/>
                  </a:lnTo>
                  <a:lnTo>
                    <a:pt x="212" y="665"/>
                  </a:lnTo>
                  <a:lnTo>
                    <a:pt x="315" y="768"/>
                  </a:lnTo>
                  <a:lnTo>
                    <a:pt x="546" y="999"/>
                  </a:lnTo>
                  <a:close/>
                  <a:moveTo>
                    <a:pt x="657" y="0"/>
                  </a:moveTo>
                  <a:lnTo>
                    <a:pt x="212" y="445"/>
                  </a:lnTo>
                  <a:lnTo>
                    <a:pt x="315" y="547"/>
                  </a:lnTo>
                  <a:lnTo>
                    <a:pt x="657" y="205"/>
                  </a:lnTo>
                  <a:lnTo>
                    <a:pt x="1110" y="657"/>
                  </a:lnTo>
                  <a:lnTo>
                    <a:pt x="768" y="999"/>
                  </a:lnTo>
                  <a:lnTo>
                    <a:pt x="665" y="1103"/>
                  </a:lnTo>
                  <a:lnTo>
                    <a:pt x="657" y="1110"/>
                  </a:lnTo>
                  <a:lnTo>
                    <a:pt x="650" y="1103"/>
                  </a:lnTo>
                  <a:lnTo>
                    <a:pt x="546" y="1204"/>
                  </a:lnTo>
                  <a:lnTo>
                    <a:pt x="657" y="1315"/>
                  </a:lnTo>
                  <a:lnTo>
                    <a:pt x="768" y="1204"/>
                  </a:lnTo>
                  <a:lnTo>
                    <a:pt x="869" y="1103"/>
                  </a:lnTo>
                  <a:lnTo>
                    <a:pt x="1315" y="657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 defTabSz="1219110"/>
              <a:endParaRPr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62" name="Freeform: Shape 7"/>
            <p:cNvSpPr/>
            <p:nvPr/>
          </p:nvSpPr>
          <p:spPr bwMode="auto">
            <a:xfrm>
              <a:off x="1916932" y="3533156"/>
              <a:ext cx="1948951" cy="1947468"/>
            </a:xfrm>
            <a:custGeom>
              <a:avLst/>
              <a:gdLst>
                <a:gd name="T0" fmla="*/ 315 w 1315"/>
                <a:gd name="T1" fmla="*/ 546 h 1314"/>
                <a:gd name="T2" fmla="*/ 212 w 1315"/>
                <a:gd name="T3" fmla="*/ 445 h 1314"/>
                <a:gd name="T4" fmla="*/ 445 w 1315"/>
                <a:gd name="T5" fmla="*/ 214 h 1314"/>
                <a:gd name="T6" fmla="*/ 546 w 1315"/>
                <a:gd name="T7" fmla="*/ 110 h 1314"/>
                <a:gd name="T8" fmla="*/ 657 w 1315"/>
                <a:gd name="T9" fmla="*/ 0 h 1314"/>
                <a:gd name="T10" fmla="*/ 768 w 1315"/>
                <a:gd name="T11" fmla="*/ 110 h 1314"/>
                <a:gd name="T12" fmla="*/ 665 w 1315"/>
                <a:gd name="T13" fmla="*/ 214 h 1314"/>
                <a:gd name="T14" fmla="*/ 657 w 1315"/>
                <a:gd name="T15" fmla="*/ 204 h 1314"/>
                <a:gd name="T16" fmla="*/ 650 w 1315"/>
                <a:gd name="T17" fmla="*/ 214 h 1314"/>
                <a:gd name="T18" fmla="*/ 546 w 1315"/>
                <a:gd name="T19" fmla="*/ 315 h 1314"/>
                <a:gd name="T20" fmla="*/ 315 w 1315"/>
                <a:gd name="T21" fmla="*/ 546 h 1314"/>
                <a:gd name="T22" fmla="*/ 869 w 1315"/>
                <a:gd name="T23" fmla="*/ 214 h 1314"/>
                <a:gd name="T24" fmla="*/ 768 w 1315"/>
                <a:gd name="T25" fmla="*/ 315 h 1314"/>
                <a:gd name="T26" fmla="*/ 1110 w 1315"/>
                <a:gd name="T27" fmla="*/ 657 h 1314"/>
                <a:gd name="T28" fmla="*/ 657 w 1315"/>
                <a:gd name="T29" fmla="*/ 1109 h 1314"/>
                <a:gd name="T30" fmla="*/ 315 w 1315"/>
                <a:gd name="T31" fmla="*/ 767 h 1314"/>
                <a:gd name="T32" fmla="*/ 212 w 1315"/>
                <a:gd name="T33" fmla="*/ 664 h 1314"/>
                <a:gd name="T34" fmla="*/ 204 w 1315"/>
                <a:gd name="T35" fmla="*/ 657 h 1314"/>
                <a:gd name="T36" fmla="*/ 212 w 1315"/>
                <a:gd name="T37" fmla="*/ 649 h 1314"/>
                <a:gd name="T38" fmla="*/ 111 w 1315"/>
                <a:gd name="T39" fmla="*/ 546 h 1314"/>
                <a:gd name="T40" fmla="*/ 0 w 1315"/>
                <a:gd name="T41" fmla="*/ 657 h 1314"/>
                <a:gd name="T42" fmla="*/ 111 w 1315"/>
                <a:gd name="T43" fmla="*/ 767 h 1314"/>
                <a:gd name="T44" fmla="*/ 212 w 1315"/>
                <a:gd name="T45" fmla="*/ 869 h 1314"/>
                <a:gd name="T46" fmla="*/ 657 w 1315"/>
                <a:gd name="T47" fmla="*/ 1314 h 1314"/>
                <a:gd name="T48" fmla="*/ 1315 w 1315"/>
                <a:gd name="T49" fmla="*/ 657 h 1314"/>
                <a:gd name="T50" fmla="*/ 869 w 1315"/>
                <a:gd name="T51" fmla="*/ 214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4">
                  <a:moveTo>
                    <a:pt x="315" y="546"/>
                  </a:moveTo>
                  <a:lnTo>
                    <a:pt x="212" y="445"/>
                  </a:lnTo>
                  <a:lnTo>
                    <a:pt x="445" y="214"/>
                  </a:lnTo>
                  <a:lnTo>
                    <a:pt x="546" y="110"/>
                  </a:lnTo>
                  <a:lnTo>
                    <a:pt x="657" y="0"/>
                  </a:lnTo>
                  <a:lnTo>
                    <a:pt x="768" y="110"/>
                  </a:lnTo>
                  <a:lnTo>
                    <a:pt x="665" y="214"/>
                  </a:lnTo>
                  <a:lnTo>
                    <a:pt x="657" y="204"/>
                  </a:lnTo>
                  <a:lnTo>
                    <a:pt x="650" y="214"/>
                  </a:lnTo>
                  <a:lnTo>
                    <a:pt x="546" y="315"/>
                  </a:lnTo>
                  <a:lnTo>
                    <a:pt x="315" y="546"/>
                  </a:lnTo>
                  <a:close/>
                  <a:moveTo>
                    <a:pt x="869" y="214"/>
                  </a:moveTo>
                  <a:lnTo>
                    <a:pt x="768" y="315"/>
                  </a:lnTo>
                  <a:lnTo>
                    <a:pt x="1110" y="657"/>
                  </a:lnTo>
                  <a:lnTo>
                    <a:pt x="657" y="1109"/>
                  </a:lnTo>
                  <a:lnTo>
                    <a:pt x="315" y="767"/>
                  </a:lnTo>
                  <a:lnTo>
                    <a:pt x="212" y="664"/>
                  </a:lnTo>
                  <a:lnTo>
                    <a:pt x="204" y="657"/>
                  </a:lnTo>
                  <a:lnTo>
                    <a:pt x="212" y="649"/>
                  </a:lnTo>
                  <a:lnTo>
                    <a:pt x="111" y="546"/>
                  </a:lnTo>
                  <a:lnTo>
                    <a:pt x="0" y="657"/>
                  </a:lnTo>
                  <a:lnTo>
                    <a:pt x="111" y="767"/>
                  </a:lnTo>
                  <a:lnTo>
                    <a:pt x="212" y="869"/>
                  </a:lnTo>
                  <a:lnTo>
                    <a:pt x="657" y="1314"/>
                  </a:lnTo>
                  <a:lnTo>
                    <a:pt x="1315" y="657"/>
                  </a:lnTo>
                  <a:lnTo>
                    <a:pt x="869" y="2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 defTabSz="1219110"/>
              <a:endParaRPr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63" name="Freeform: Shape 8"/>
            <p:cNvSpPr/>
            <p:nvPr/>
          </p:nvSpPr>
          <p:spPr bwMode="auto">
            <a:xfrm>
              <a:off x="599351" y="3577251"/>
              <a:ext cx="1948951" cy="1947468"/>
            </a:xfrm>
            <a:custGeom>
              <a:avLst/>
              <a:gdLst>
                <a:gd name="T0" fmla="*/ 1315 w 1315"/>
                <a:gd name="T1" fmla="*/ 657 h 1314"/>
                <a:gd name="T2" fmla="*/ 1204 w 1315"/>
                <a:gd name="T3" fmla="*/ 767 h 1314"/>
                <a:gd name="T4" fmla="*/ 1101 w 1315"/>
                <a:gd name="T5" fmla="*/ 664 h 1314"/>
                <a:gd name="T6" fmla="*/ 1111 w 1315"/>
                <a:gd name="T7" fmla="*/ 657 h 1314"/>
                <a:gd name="T8" fmla="*/ 1101 w 1315"/>
                <a:gd name="T9" fmla="*/ 649 h 1314"/>
                <a:gd name="T10" fmla="*/ 1000 w 1315"/>
                <a:gd name="T11" fmla="*/ 546 h 1314"/>
                <a:gd name="T12" fmla="*/ 769 w 1315"/>
                <a:gd name="T13" fmla="*/ 315 h 1314"/>
                <a:gd name="T14" fmla="*/ 870 w 1315"/>
                <a:gd name="T15" fmla="*/ 214 h 1314"/>
                <a:gd name="T16" fmla="*/ 1101 w 1315"/>
                <a:gd name="T17" fmla="*/ 445 h 1314"/>
                <a:gd name="T18" fmla="*/ 1204 w 1315"/>
                <a:gd name="T19" fmla="*/ 546 h 1314"/>
                <a:gd name="T20" fmla="*/ 1315 w 1315"/>
                <a:gd name="T21" fmla="*/ 657 h 1314"/>
                <a:gd name="T22" fmla="*/ 658 w 1315"/>
                <a:gd name="T23" fmla="*/ 1109 h 1314"/>
                <a:gd name="T24" fmla="*/ 205 w 1315"/>
                <a:gd name="T25" fmla="*/ 657 h 1314"/>
                <a:gd name="T26" fmla="*/ 547 w 1315"/>
                <a:gd name="T27" fmla="*/ 315 h 1314"/>
                <a:gd name="T28" fmla="*/ 650 w 1315"/>
                <a:gd name="T29" fmla="*/ 214 h 1314"/>
                <a:gd name="T30" fmla="*/ 658 w 1315"/>
                <a:gd name="T31" fmla="*/ 204 h 1314"/>
                <a:gd name="T32" fmla="*/ 665 w 1315"/>
                <a:gd name="T33" fmla="*/ 214 h 1314"/>
                <a:gd name="T34" fmla="*/ 769 w 1315"/>
                <a:gd name="T35" fmla="*/ 110 h 1314"/>
                <a:gd name="T36" fmla="*/ 658 w 1315"/>
                <a:gd name="T37" fmla="*/ 0 h 1314"/>
                <a:gd name="T38" fmla="*/ 547 w 1315"/>
                <a:gd name="T39" fmla="*/ 110 h 1314"/>
                <a:gd name="T40" fmla="*/ 446 w 1315"/>
                <a:gd name="T41" fmla="*/ 214 h 1314"/>
                <a:gd name="T42" fmla="*/ 0 w 1315"/>
                <a:gd name="T43" fmla="*/ 657 h 1314"/>
                <a:gd name="T44" fmla="*/ 658 w 1315"/>
                <a:gd name="T45" fmla="*/ 1314 h 1314"/>
                <a:gd name="T46" fmla="*/ 1101 w 1315"/>
                <a:gd name="T47" fmla="*/ 869 h 1314"/>
                <a:gd name="T48" fmla="*/ 1000 w 1315"/>
                <a:gd name="T49" fmla="*/ 767 h 1314"/>
                <a:gd name="T50" fmla="*/ 658 w 1315"/>
                <a:gd name="T51" fmla="*/ 1109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4">
                  <a:moveTo>
                    <a:pt x="1315" y="657"/>
                  </a:moveTo>
                  <a:lnTo>
                    <a:pt x="1204" y="767"/>
                  </a:lnTo>
                  <a:lnTo>
                    <a:pt x="1101" y="664"/>
                  </a:lnTo>
                  <a:lnTo>
                    <a:pt x="1111" y="657"/>
                  </a:lnTo>
                  <a:lnTo>
                    <a:pt x="1101" y="649"/>
                  </a:lnTo>
                  <a:lnTo>
                    <a:pt x="1000" y="546"/>
                  </a:lnTo>
                  <a:lnTo>
                    <a:pt x="769" y="315"/>
                  </a:lnTo>
                  <a:lnTo>
                    <a:pt x="870" y="214"/>
                  </a:lnTo>
                  <a:lnTo>
                    <a:pt x="1101" y="445"/>
                  </a:lnTo>
                  <a:lnTo>
                    <a:pt x="1204" y="546"/>
                  </a:lnTo>
                  <a:lnTo>
                    <a:pt x="1315" y="657"/>
                  </a:lnTo>
                  <a:close/>
                  <a:moveTo>
                    <a:pt x="658" y="1109"/>
                  </a:moveTo>
                  <a:lnTo>
                    <a:pt x="205" y="657"/>
                  </a:lnTo>
                  <a:lnTo>
                    <a:pt x="547" y="315"/>
                  </a:lnTo>
                  <a:lnTo>
                    <a:pt x="650" y="214"/>
                  </a:lnTo>
                  <a:lnTo>
                    <a:pt x="658" y="204"/>
                  </a:lnTo>
                  <a:lnTo>
                    <a:pt x="665" y="214"/>
                  </a:lnTo>
                  <a:lnTo>
                    <a:pt x="769" y="110"/>
                  </a:lnTo>
                  <a:lnTo>
                    <a:pt x="658" y="0"/>
                  </a:lnTo>
                  <a:lnTo>
                    <a:pt x="547" y="110"/>
                  </a:lnTo>
                  <a:lnTo>
                    <a:pt x="446" y="214"/>
                  </a:lnTo>
                  <a:lnTo>
                    <a:pt x="0" y="657"/>
                  </a:lnTo>
                  <a:lnTo>
                    <a:pt x="658" y="1314"/>
                  </a:lnTo>
                  <a:lnTo>
                    <a:pt x="1101" y="869"/>
                  </a:lnTo>
                  <a:lnTo>
                    <a:pt x="1000" y="767"/>
                  </a:lnTo>
                  <a:lnTo>
                    <a:pt x="658" y="11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 defTabSz="1219110"/>
              <a:endParaRPr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64" name="TextBox 163"/>
          <p:cNvSpPr txBox="1"/>
          <p:nvPr/>
        </p:nvSpPr>
        <p:spPr>
          <a:xfrm>
            <a:off x="4525899" y="2876141"/>
            <a:ext cx="864096" cy="646327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</a:rPr>
              <a:t>接触式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5974048" y="2834601"/>
            <a:ext cx="864096" cy="646327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</a:rPr>
              <a:t>无感式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606908" y="4139769"/>
            <a:ext cx="864096" cy="646327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</a:rPr>
              <a:t>人脸式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5974173" y="4121168"/>
            <a:ext cx="864096" cy="646327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</a:rPr>
              <a:t>监控式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4175788" y="5637256"/>
            <a:ext cx="3072341" cy="507829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sz="2700" b="1" dirty="0">
                <a:solidFill>
                  <a:srgbClr val="0070C0"/>
                </a:solidFill>
                <a:latin typeface="微软雅黑" panose="020B0503020204020204" pitchFamily="34" charset="-122"/>
              </a:rPr>
              <a:t>四大考勤模式</a:t>
            </a:r>
          </a:p>
        </p:txBody>
      </p:sp>
      <p:pic>
        <p:nvPicPr>
          <p:cNvPr id="3" name="图片 2" descr="C:\Users\123\Desktop\图片1.jpg图片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048" y="1870720"/>
            <a:ext cx="2694305" cy="1558925"/>
          </a:xfrm>
          <a:prstGeom prst="rect">
            <a:avLst/>
          </a:prstGeom>
        </p:spPr>
      </p:pic>
      <p:pic>
        <p:nvPicPr>
          <p:cNvPr id="4" name="图片 3" descr="C:\Users\Administrator.2013-20150418GL\Desktop\产品_24.png产品_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53045" y="1871359"/>
            <a:ext cx="2726691" cy="1557655"/>
          </a:xfrm>
          <a:prstGeom prst="rect">
            <a:avLst/>
          </a:prstGeom>
        </p:spPr>
      </p:pic>
      <p:pic>
        <p:nvPicPr>
          <p:cNvPr id="5" name="图片 4" descr="C:\Users\123\Desktop\图片1.jpg图片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403" y="4197999"/>
            <a:ext cx="2694940" cy="1438911"/>
          </a:xfrm>
          <a:prstGeom prst="rect">
            <a:avLst/>
          </a:prstGeom>
        </p:spPr>
      </p:pic>
      <p:pic>
        <p:nvPicPr>
          <p:cNvPr id="8" name="图片 7" descr="C:\Users\123\Desktop\图片1.jpg图片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53045" y="4198629"/>
            <a:ext cx="2726691" cy="143827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61268" y="3541689"/>
            <a:ext cx="2784309" cy="451402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电子班牌上刷卡考勤</a:t>
            </a:r>
          </a:p>
          <a:p>
            <a:pPr marL="114286" lvl="1" indent="-114286" defTabSz="533333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</a:rPr>
              <a:t>闸机上刷卡考勤</a:t>
            </a:r>
          </a:p>
        </p:txBody>
      </p:sp>
      <p:sp>
        <p:nvSpPr>
          <p:cNvPr id="31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智慧考勤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8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"/>
          <p:cNvGrpSpPr/>
          <p:nvPr/>
        </p:nvGrpSpPr>
        <p:grpSpPr>
          <a:xfrm>
            <a:off x="4448857" y="1714528"/>
            <a:ext cx="3471347" cy="3346661"/>
            <a:chOff x="3872379" y="1383943"/>
            <a:chExt cx="4452022" cy="4487848"/>
          </a:xfrm>
        </p:grpSpPr>
        <p:sp>
          <p:nvSpPr>
            <p:cNvPr id="23" name="Freeform: Shape 97"/>
            <p:cNvSpPr/>
            <p:nvPr/>
          </p:nvSpPr>
          <p:spPr bwMode="auto">
            <a:xfrm>
              <a:off x="3872379" y="1383943"/>
              <a:ext cx="2161524" cy="2161524"/>
            </a:xfrm>
            <a:custGeom>
              <a:avLst/>
              <a:gdLst/>
              <a:ahLst/>
              <a:cxnLst>
                <a:cxn ang="0">
                  <a:pos x="673" y="233"/>
                </a:cxn>
                <a:cxn ang="0">
                  <a:pos x="233" y="233"/>
                </a:cxn>
                <a:cxn ang="0">
                  <a:pos x="233" y="673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673" y="233"/>
                </a:cxn>
              </a:cxnLst>
              <a:rect l="0" t="0" r="r" b="b"/>
              <a:pathLst>
                <a:path w="905" h="905">
                  <a:moveTo>
                    <a:pt x="673" y="233"/>
                  </a:moveTo>
                  <a:lnTo>
                    <a:pt x="233" y="233"/>
                  </a:lnTo>
                  <a:lnTo>
                    <a:pt x="233" y="673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673" y="23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defTabSz="1219110"/>
              <a:endParaRPr sz="25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4" name="Freeform: Shape 98"/>
            <p:cNvSpPr/>
            <p:nvPr/>
          </p:nvSpPr>
          <p:spPr bwMode="auto">
            <a:xfrm>
              <a:off x="6162877" y="1383943"/>
              <a:ext cx="2161524" cy="2161524"/>
            </a:xfrm>
            <a:custGeom>
              <a:avLst/>
              <a:gdLst/>
              <a:ahLst/>
              <a:cxnLst>
                <a:cxn ang="0">
                  <a:pos x="672" y="673"/>
                </a:cxn>
                <a:cxn ang="0">
                  <a:pos x="672" y="233"/>
                </a:cxn>
                <a:cxn ang="0">
                  <a:pos x="232" y="233"/>
                </a:cxn>
                <a:cxn ang="0">
                  <a:pos x="0" y="0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672" y="673"/>
                </a:cxn>
              </a:cxnLst>
              <a:rect l="0" t="0" r="r" b="b"/>
              <a:pathLst>
                <a:path w="905" h="905">
                  <a:moveTo>
                    <a:pt x="672" y="673"/>
                  </a:moveTo>
                  <a:lnTo>
                    <a:pt x="672" y="233"/>
                  </a:lnTo>
                  <a:lnTo>
                    <a:pt x="232" y="233"/>
                  </a:lnTo>
                  <a:lnTo>
                    <a:pt x="0" y="0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672" y="67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defTabSz="1219110"/>
              <a:endParaRPr sz="25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5" name="Freeform: Shape 99"/>
            <p:cNvSpPr/>
            <p:nvPr/>
          </p:nvSpPr>
          <p:spPr bwMode="auto">
            <a:xfrm>
              <a:off x="3872379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3" y="232"/>
                </a:cxn>
                <a:cxn ang="0">
                  <a:pos x="233" y="672"/>
                </a:cxn>
                <a:cxn ang="0">
                  <a:pos x="673" y="672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233" y="232"/>
                  </a:lnTo>
                  <a:lnTo>
                    <a:pt x="233" y="672"/>
                  </a:lnTo>
                  <a:lnTo>
                    <a:pt x="673" y="672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defTabSz="1219110"/>
              <a:endParaRPr sz="25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6" name="Freeform: Shape 100"/>
            <p:cNvSpPr/>
            <p:nvPr/>
          </p:nvSpPr>
          <p:spPr bwMode="auto">
            <a:xfrm>
              <a:off x="6162877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5"/>
                </a:cxn>
                <a:cxn ang="0">
                  <a:pos x="232" y="672"/>
                </a:cxn>
                <a:cxn ang="0">
                  <a:pos x="672" y="672"/>
                </a:cxn>
                <a:cxn ang="0">
                  <a:pos x="672" y="232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0" y="905"/>
                  </a:lnTo>
                  <a:lnTo>
                    <a:pt x="232" y="672"/>
                  </a:lnTo>
                  <a:lnTo>
                    <a:pt x="672" y="672"/>
                  </a:lnTo>
                  <a:lnTo>
                    <a:pt x="672" y="232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defTabSz="1219110"/>
              <a:endParaRPr sz="25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27" name="Group 101"/>
            <p:cNvGrpSpPr/>
            <p:nvPr/>
          </p:nvGrpSpPr>
          <p:grpSpPr>
            <a:xfrm>
              <a:off x="4569798" y="4627411"/>
              <a:ext cx="527842" cy="535006"/>
              <a:chOff x="3557588" y="3654425"/>
              <a:chExt cx="350838" cy="355600"/>
            </a:xfrm>
          </p:grpSpPr>
          <p:sp>
            <p:nvSpPr>
              <p:cNvPr id="40" name="Freeform: Shape 102"/>
              <p:cNvSpPr/>
              <p:nvPr/>
            </p:nvSpPr>
            <p:spPr bwMode="auto">
              <a:xfrm>
                <a:off x="3619501" y="3654425"/>
                <a:ext cx="288925" cy="163513"/>
              </a:xfrm>
              <a:custGeom>
                <a:avLst/>
                <a:gdLst/>
                <a:ahLst/>
                <a:cxnLst>
                  <a:cxn ang="0">
                    <a:pos x="40" y="55"/>
                  </a:cxn>
                  <a:cxn ang="0">
                    <a:pos x="41" y="55"/>
                  </a:cxn>
                  <a:cxn ang="0">
                    <a:pos x="95" y="55"/>
                  </a:cxn>
                  <a:cxn ang="0">
                    <a:pos x="97" y="55"/>
                  </a:cxn>
                  <a:cxn ang="0">
                    <a:pos x="97" y="53"/>
                  </a:cxn>
                  <a:cxn ang="0">
                    <a:pos x="78" y="15"/>
                  </a:cxn>
                  <a:cxn ang="0">
                    <a:pos x="38" y="0"/>
                  </a:cxn>
                  <a:cxn ang="0">
                    <a:pos x="1" y="13"/>
                  </a:cxn>
                  <a:cxn ang="0">
                    <a:pos x="0" y="15"/>
                  </a:cxn>
                  <a:cxn ang="0">
                    <a:pos x="1" y="16"/>
                  </a:cxn>
                  <a:cxn ang="0">
                    <a:pos x="40" y="55"/>
                  </a:cxn>
                  <a:cxn ang="0">
                    <a:pos x="32" y="34"/>
                  </a:cxn>
                  <a:cxn ang="0">
                    <a:pos x="48" y="11"/>
                  </a:cxn>
                  <a:cxn ang="0">
                    <a:pos x="53" y="12"/>
                  </a:cxn>
                  <a:cxn ang="0">
                    <a:pos x="36" y="38"/>
                  </a:cxn>
                  <a:cxn ang="0">
                    <a:pos x="32" y="34"/>
                  </a:cxn>
                  <a:cxn ang="0">
                    <a:pos x="38" y="10"/>
                  </a:cxn>
                  <a:cxn ang="0">
                    <a:pos x="40" y="10"/>
                  </a:cxn>
                  <a:cxn ang="0">
                    <a:pos x="27" y="29"/>
                  </a:cxn>
                  <a:cxn ang="0">
                    <a:pos x="23" y="25"/>
                  </a:cxn>
                  <a:cxn ang="0">
                    <a:pos x="33" y="10"/>
                  </a:cxn>
                  <a:cxn ang="0">
                    <a:pos x="38" y="10"/>
                  </a:cxn>
                  <a:cxn ang="0">
                    <a:pos x="23" y="12"/>
                  </a:cxn>
                  <a:cxn ang="0">
                    <a:pos x="18" y="19"/>
                  </a:cxn>
                  <a:cxn ang="0">
                    <a:pos x="14" y="16"/>
                  </a:cxn>
                  <a:cxn ang="0">
                    <a:pos x="21" y="13"/>
                  </a:cxn>
                  <a:cxn ang="0">
                    <a:pos x="23" y="12"/>
                  </a:cxn>
                  <a:cxn ang="0">
                    <a:pos x="69" y="46"/>
                  </a:cxn>
                  <a:cxn ang="0">
                    <a:pos x="79" y="31"/>
                  </a:cxn>
                  <a:cxn ang="0">
                    <a:pos x="81" y="34"/>
                  </a:cxn>
                  <a:cxn ang="0">
                    <a:pos x="73" y="46"/>
                  </a:cxn>
                  <a:cxn ang="0">
                    <a:pos x="69" y="46"/>
                  </a:cxn>
                  <a:cxn ang="0">
                    <a:pos x="82" y="46"/>
                  </a:cxn>
                  <a:cxn ang="0">
                    <a:pos x="85" y="41"/>
                  </a:cxn>
                  <a:cxn ang="0">
                    <a:pos x="86" y="46"/>
                  </a:cxn>
                  <a:cxn ang="0">
                    <a:pos x="82" y="46"/>
                  </a:cxn>
                  <a:cxn ang="0">
                    <a:pos x="54" y="46"/>
                  </a:cxn>
                  <a:cxn ang="0">
                    <a:pos x="70" y="22"/>
                  </a:cxn>
                  <a:cxn ang="0">
                    <a:pos x="72" y="23"/>
                  </a:cxn>
                  <a:cxn ang="0">
                    <a:pos x="74" y="25"/>
                  </a:cxn>
                  <a:cxn ang="0">
                    <a:pos x="60" y="46"/>
                  </a:cxn>
                  <a:cxn ang="0">
                    <a:pos x="54" y="46"/>
                  </a:cxn>
                  <a:cxn ang="0">
                    <a:pos x="46" y="46"/>
                  </a:cxn>
                  <a:cxn ang="0">
                    <a:pos x="44" y="46"/>
                  </a:cxn>
                  <a:cxn ang="0">
                    <a:pos x="41" y="43"/>
                  </a:cxn>
                  <a:cxn ang="0">
                    <a:pos x="60" y="15"/>
                  </a:cxn>
                  <a:cxn ang="0">
                    <a:pos x="65" y="17"/>
                  </a:cxn>
                  <a:cxn ang="0">
                    <a:pos x="46" y="46"/>
                  </a:cxn>
                  <a:cxn ang="0">
                    <a:pos x="46" y="46"/>
                  </a:cxn>
                  <a:cxn ang="0">
                    <a:pos x="46" y="46"/>
                  </a:cxn>
                </a:cxnLst>
                <a:rect l="0" t="0" r="r" b="b"/>
                <a:pathLst>
                  <a:path w="97" h="55">
                    <a:moveTo>
                      <a:pt x="40" y="55"/>
                    </a:moveTo>
                    <a:cubicBezTo>
                      <a:pt x="40" y="55"/>
                      <a:pt x="40" y="55"/>
                      <a:pt x="41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6" y="55"/>
                      <a:pt x="96" y="55"/>
                      <a:pt x="97" y="55"/>
                    </a:cubicBezTo>
                    <a:cubicBezTo>
                      <a:pt x="97" y="54"/>
                      <a:pt x="97" y="54"/>
                      <a:pt x="97" y="53"/>
                    </a:cubicBezTo>
                    <a:cubicBezTo>
                      <a:pt x="96" y="39"/>
                      <a:pt x="89" y="25"/>
                      <a:pt x="78" y="15"/>
                    </a:cubicBezTo>
                    <a:cubicBezTo>
                      <a:pt x="67" y="6"/>
                      <a:pt x="53" y="0"/>
                      <a:pt x="38" y="0"/>
                    </a:cubicBezTo>
                    <a:cubicBezTo>
                      <a:pt x="25" y="0"/>
                      <a:pt x="12" y="5"/>
                      <a:pt x="1" y="13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1" y="16"/>
                      <a:pt x="1" y="16"/>
                    </a:cubicBezTo>
                    <a:lnTo>
                      <a:pt x="40" y="55"/>
                    </a:lnTo>
                    <a:close/>
                    <a:moveTo>
                      <a:pt x="32" y="34"/>
                    </a:moveTo>
                    <a:cubicBezTo>
                      <a:pt x="48" y="11"/>
                      <a:pt x="48" y="11"/>
                      <a:pt x="48" y="11"/>
                    </a:cubicBezTo>
                    <a:cubicBezTo>
                      <a:pt x="50" y="11"/>
                      <a:pt x="51" y="12"/>
                      <a:pt x="53" y="12"/>
                    </a:cubicBezTo>
                    <a:cubicBezTo>
                      <a:pt x="36" y="38"/>
                      <a:pt x="36" y="38"/>
                      <a:pt x="36" y="38"/>
                    </a:cubicBezTo>
                    <a:lnTo>
                      <a:pt x="32" y="34"/>
                    </a:lnTo>
                    <a:close/>
                    <a:moveTo>
                      <a:pt x="38" y="10"/>
                    </a:moveTo>
                    <a:cubicBezTo>
                      <a:pt x="39" y="10"/>
                      <a:pt x="39" y="10"/>
                      <a:pt x="40" y="10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5" y="10"/>
                      <a:pt x="37" y="10"/>
                      <a:pt x="38" y="10"/>
                    </a:cubicBezTo>
                    <a:close/>
                    <a:moveTo>
                      <a:pt x="23" y="12"/>
                    </a:moveTo>
                    <a:cubicBezTo>
                      <a:pt x="18" y="19"/>
                      <a:pt x="18" y="19"/>
                      <a:pt x="18" y="19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6" y="15"/>
                      <a:pt x="19" y="14"/>
                      <a:pt x="21" y="13"/>
                    </a:cubicBezTo>
                    <a:cubicBezTo>
                      <a:pt x="22" y="13"/>
                      <a:pt x="22" y="12"/>
                      <a:pt x="23" y="12"/>
                    </a:cubicBezTo>
                    <a:close/>
                    <a:moveTo>
                      <a:pt x="69" y="46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80" y="32"/>
                      <a:pt x="80" y="33"/>
                      <a:pt x="81" y="34"/>
                    </a:cubicBezTo>
                    <a:cubicBezTo>
                      <a:pt x="73" y="46"/>
                      <a:pt x="73" y="46"/>
                      <a:pt x="73" y="46"/>
                    </a:cubicBezTo>
                    <a:lnTo>
                      <a:pt x="69" y="46"/>
                    </a:lnTo>
                    <a:close/>
                    <a:moveTo>
                      <a:pt x="82" y="46"/>
                    </a:move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43"/>
                      <a:pt x="86" y="44"/>
                      <a:pt x="86" y="46"/>
                    </a:cubicBezTo>
                    <a:lnTo>
                      <a:pt x="82" y="46"/>
                    </a:lnTo>
                    <a:close/>
                    <a:moveTo>
                      <a:pt x="54" y="46"/>
                    </a:moveTo>
                    <a:cubicBezTo>
                      <a:pt x="70" y="22"/>
                      <a:pt x="70" y="22"/>
                      <a:pt x="70" y="22"/>
                    </a:cubicBezTo>
                    <a:cubicBezTo>
                      <a:pt x="71" y="22"/>
                      <a:pt x="71" y="22"/>
                      <a:pt x="72" y="23"/>
                    </a:cubicBezTo>
                    <a:cubicBezTo>
                      <a:pt x="73" y="24"/>
                      <a:pt x="73" y="24"/>
                      <a:pt x="74" y="25"/>
                    </a:cubicBezTo>
                    <a:cubicBezTo>
                      <a:pt x="60" y="46"/>
                      <a:pt x="60" y="46"/>
                      <a:pt x="60" y="46"/>
                    </a:cubicBezTo>
                    <a:lnTo>
                      <a:pt x="54" y="46"/>
                    </a:lnTo>
                    <a:close/>
                    <a:moveTo>
                      <a:pt x="46" y="46"/>
                    </a:moveTo>
                    <a:cubicBezTo>
                      <a:pt x="44" y="46"/>
                      <a:pt x="44" y="46"/>
                      <a:pt x="44" y="46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62" y="16"/>
                      <a:pt x="63" y="16"/>
                      <a:pt x="65" y="17"/>
                    </a:cubicBezTo>
                    <a:lnTo>
                      <a:pt x="46" y="46"/>
                    </a:lnTo>
                    <a:close/>
                    <a:moveTo>
                      <a:pt x="46" y="46"/>
                    </a:moveTo>
                    <a:cubicBezTo>
                      <a:pt x="46" y="46"/>
                      <a:pt x="46" y="46"/>
                      <a:pt x="46" y="4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41" name="Freeform: Shape 103"/>
              <p:cNvSpPr/>
              <p:nvPr/>
            </p:nvSpPr>
            <p:spPr bwMode="auto">
              <a:xfrm>
                <a:off x="3557588" y="3719513"/>
                <a:ext cx="157163" cy="254000"/>
              </a:xfrm>
              <a:custGeom>
                <a:avLst/>
                <a:gdLst/>
                <a:ahLst/>
                <a:cxnLst>
                  <a:cxn ang="0">
                    <a:pos x="53" y="37"/>
                  </a:cxn>
                  <a:cxn ang="0">
                    <a:pos x="16" y="0"/>
                  </a:cxn>
                  <a:cxn ang="0">
                    <a:pos x="14" y="0"/>
                  </a:cxn>
                  <a:cxn ang="0">
                    <a:pos x="13" y="0"/>
                  </a:cxn>
                  <a:cxn ang="0">
                    <a:pos x="0" y="38"/>
                  </a:cxn>
                  <a:cxn ang="0">
                    <a:pos x="23" y="85"/>
                  </a:cxn>
                  <a:cxn ang="0">
                    <a:pos x="24" y="85"/>
                  </a:cxn>
                  <a:cxn ang="0">
                    <a:pos x="24" y="85"/>
                  </a:cxn>
                  <a:cxn ang="0">
                    <a:pos x="26" y="84"/>
                  </a:cxn>
                  <a:cxn ang="0">
                    <a:pos x="53" y="40"/>
                  </a:cxn>
                  <a:cxn ang="0">
                    <a:pos x="53" y="37"/>
                  </a:cxn>
                  <a:cxn ang="0">
                    <a:pos x="42" y="40"/>
                  </a:cxn>
                  <a:cxn ang="0">
                    <a:pos x="22" y="71"/>
                  </a:cxn>
                  <a:cxn ang="0">
                    <a:pos x="15" y="60"/>
                  </a:cxn>
                  <a:cxn ang="0">
                    <a:pos x="9" y="38"/>
                  </a:cxn>
                  <a:cxn ang="0">
                    <a:pos x="12" y="20"/>
                  </a:cxn>
                  <a:cxn ang="0">
                    <a:pos x="16" y="14"/>
                  </a:cxn>
                  <a:cxn ang="0">
                    <a:pos x="42" y="40"/>
                  </a:cxn>
                  <a:cxn ang="0">
                    <a:pos x="42" y="40"/>
                  </a:cxn>
                  <a:cxn ang="0">
                    <a:pos x="42" y="40"/>
                  </a:cxn>
                </a:cxnLst>
                <a:rect l="0" t="0" r="r" b="b"/>
                <a:pathLst>
                  <a:path w="53" h="85">
                    <a:moveTo>
                      <a:pt x="53" y="37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5" y="0"/>
                      <a:pt x="14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5" y="11"/>
                      <a:pt x="0" y="24"/>
                      <a:pt x="0" y="38"/>
                    </a:cubicBezTo>
                    <a:cubicBezTo>
                      <a:pt x="0" y="56"/>
                      <a:pt x="8" y="73"/>
                      <a:pt x="23" y="85"/>
                    </a:cubicBezTo>
                    <a:cubicBezTo>
                      <a:pt x="23" y="85"/>
                      <a:pt x="24" y="85"/>
                      <a:pt x="24" y="85"/>
                    </a:cubicBezTo>
                    <a:cubicBezTo>
                      <a:pt x="24" y="85"/>
                      <a:pt x="24" y="85"/>
                      <a:pt x="24" y="85"/>
                    </a:cubicBezTo>
                    <a:cubicBezTo>
                      <a:pt x="25" y="85"/>
                      <a:pt x="25" y="85"/>
                      <a:pt x="26" y="84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3" y="37"/>
                    </a:cubicBezTo>
                    <a:close/>
                    <a:moveTo>
                      <a:pt x="42" y="40"/>
                    </a:moveTo>
                    <a:cubicBezTo>
                      <a:pt x="22" y="71"/>
                      <a:pt x="22" y="71"/>
                      <a:pt x="22" y="71"/>
                    </a:cubicBezTo>
                    <a:cubicBezTo>
                      <a:pt x="19" y="68"/>
                      <a:pt x="17" y="64"/>
                      <a:pt x="15" y="60"/>
                    </a:cubicBezTo>
                    <a:cubicBezTo>
                      <a:pt x="11" y="53"/>
                      <a:pt x="9" y="46"/>
                      <a:pt x="9" y="38"/>
                    </a:cubicBezTo>
                    <a:cubicBezTo>
                      <a:pt x="9" y="32"/>
                      <a:pt x="10" y="26"/>
                      <a:pt x="12" y="20"/>
                    </a:cubicBezTo>
                    <a:cubicBezTo>
                      <a:pt x="13" y="18"/>
                      <a:pt x="14" y="16"/>
                      <a:pt x="16" y="14"/>
                    </a:cubicBezTo>
                    <a:lnTo>
                      <a:pt x="42" y="40"/>
                    </a:lnTo>
                    <a:close/>
                    <a:moveTo>
                      <a:pt x="42" y="40"/>
                    </a:moveTo>
                    <a:cubicBezTo>
                      <a:pt x="42" y="40"/>
                      <a:pt x="42" y="40"/>
                      <a:pt x="42" y="4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42" name="Freeform: Shape 113"/>
              <p:cNvSpPr/>
              <p:nvPr/>
            </p:nvSpPr>
            <p:spPr bwMode="auto">
              <a:xfrm>
                <a:off x="3656013" y="3844925"/>
                <a:ext cx="252413" cy="165100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30" y="0"/>
                  </a:cxn>
                  <a:cxn ang="0">
                    <a:pos x="28" y="1"/>
                  </a:cxn>
                  <a:cxn ang="0">
                    <a:pos x="0" y="47"/>
                  </a:cxn>
                  <a:cxn ang="0">
                    <a:pos x="0" y="48"/>
                  </a:cxn>
                  <a:cxn ang="0">
                    <a:pos x="1" y="49"/>
                  </a:cxn>
                  <a:cxn ang="0">
                    <a:pos x="26" y="55"/>
                  </a:cxn>
                  <a:cxn ang="0">
                    <a:pos x="66" y="40"/>
                  </a:cxn>
                  <a:cxn ang="0">
                    <a:pos x="85" y="2"/>
                  </a:cxn>
                  <a:cxn ang="0">
                    <a:pos x="85" y="1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85" h="55">
                    <a:moveTo>
                      <a:pt x="83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9" y="0"/>
                      <a:pt x="28" y="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8"/>
                      <a:pt x="0" y="48"/>
                    </a:cubicBezTo>
                    <a:cubicBezTo>
                      <a:pt x="0" y="49"/>
                      <a:pt x="0" y="49"/>
                      <a:pt x="1" y="49"/>
                    </a:cubicBezTo>
                    <a:cubicBezTo>
                      <a:pt x="9" y="53"/>
                      <a:pt x="17" y="55"/>
                      <a:pt x="26" y="55"/>
                    </a:cubicBezTo>
                    <a:cubicBezTo>
                      <a:pt x="41" y="55"/>
                      <a:pt x="55" y="50"/>
                      <a:pt x="66" y="40"/>
                    </a:cubicBezTo>
                    <a:cubicBezTo>
                      <a:pt x="77" y="30"/>
                      <a:pt x="84" y="17"/>
                      <a:pt x="85" y="2"/>
                    </a:cubicBezTo>
                    <a:cubicBezTo>
                      <a:pt x="85" y="2"/>
                      <a:pt x="85" y="1"/>
                      <a:pt x="85" y="1"/>
                    </a:cubicBezTo>
                    <a:cubicBezTo>
                      <a:pt x="84" y="0"/>
                      <a:pt x="84" y="0"/>
                      <a:pt x="83" y="0"/>
                    </a:cubicBezTo>
                    <a:close/>
                    <a:moveTo>
                      <a:pt x="83" y="0"/>
                    </a:moveTo>
                    <a:cubicBezTo>
                      <a:pt x="83" y="0"/>
                      <a:pt x="83" y="0"/>
                      <a:pt x="83" y="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Group 114"/>
            <p:cNvGrpSpPr/>
            <p:nvPr/>
          </p:nvGrpSpPr>
          <p:grpSpPr>
            <a:xfrm>
              <a:off x="7025097" y="2098082"/>
              <a:ext cx="606660" cy="539784"/>
              <a:chOff x="5189538" y="1973263"/>
              <a:chExt cx="403225" cy="358775"/>
            </a:xfrm>
          </p:grpSpPr>
          <p:sp>
            <p:nvSpPr>
              <p:cNvPr id="38" name="Freeform: Shape 115"/>
              <p:cNvSpPr/>
              <p:nvPr/>
            </p:nvSpPr>
            <p:spPr bwMode="auto">
              <a:xfrm>
                <a:off x="5310188" y="1973263"/>
                <a:ext cx="282575" cy="260350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13" y="25"/>
                  </a:cxn>
                  <a:cxn ang="0">
                    <a:pos x="54" y="33"/>
                  </a:cxn>
                  <a:cxn ang="0">
                    <a:pos x="65" y="55"/>
                  </a:cxn>
                  <a:cxn ang="0">
                    <a:pos x="61" y="52"/>
                  </a:cxn>
                  <a:cxn ang="0">
                    <a:pos x="56" y="52"/>
                  </a:cxn>
                  <a:cxn ang="0">
                    <a:pos x="55" y="57"/>
                  </a:cxn>
                  <a:cxn ang="0">
                    <a:pos x="65" y="85"/>
                  </a:cxn>
                  <a:cxn ang="0">
                    <a:pos x="68" y="87"/>
                  </a:cxn>
                  <a:cxn ang="0">
                    <a:pos x="72" y="86"/>
                  </a:cxn>
                  <a:cxn ang="0">
                    <a:pos x="93" y="65"/>
                  </a:cxn>
                  <a:cxn ang="0">
                    <a:pos x="94" y="60"/>
                  </a:cxn>
                  <a:cxn ang="0">
                    <a:pos x="90" y="58"/>
                  </a:cxn>
                  <a:cxn ang="0">
                    <a:pos x="83" y="60"/>
                  </a:cxn>
                  <a:cxn ang="0">
                    <a:pos x="67" y="21"/>
                  </a:cxn>
                  <a:cxn ang="0">
                    <a:pos x="6" y="9"/>
                  </a:cxn>
                  <a:cxn ang="0">
                    <a:pos x="1" y="15"/>
                  </a:cxn>
                  <a:cxn ang="0">
                    <a:pos x="3" y="23"/>
                  </a:cxn>
                  <a:cxn ang="0">
                    <a:pos x="3" y="23"/>
                  </a:cxn>
                  <a:cxn ang="0">
                    <a:pos x="3" y="23"/>
                  </a:cxn>
                </a:cxnLst>
                <a:rect l="0" t="0" r="r" b="b"/>
                <a:pathLst>
                  <a:path w="95" h="87">
                    <a:moveTo>
                      <a:pt x="3" y="23"/>
                    </a:moveTo>
                    <a:cubicBezTo>
                      <a:pt x="6" y="26"/>
                      <a:pt x="10" y="27"/>
                      <a:pt x="13" y="25"/>
                    </a:cubicBezTo>
                    <a:cubicBezTo>
                      <a:pt x="27" y="20"/>
                      <a:pt x="43" y="22"/>
                      <a:pt x="54" y="33"/>
                    </a:cubicBezTo>
                    <a:cubicBezTo>
                      <a:pt x="60" y="39"/>
                      <a:pt x="64" y="47"/>
                      <a:pt x="65" y="55"/>
                    </a:cubicBezTo>
                    <a:cubicBezTo>
                      <a:pt x="61" y="52"/>
                      <a:pt x="61" y="52"/>
                      <a:pt x="61" y="52"/>
                    </a:cubicBezTo>
                    <a:cubicBezTo>
                      <a:pt x="59" y="51"/>
                      <a:pt x="57" y="51"/>
                      <a:pt x="56" y="52"/>
                    </a:cubicBezTo>
                    <a:cubicBezTo>
                      <a:pt x="55" y="53"/>
                      <a:pt x="54" y="55"/>
                      <a:pt x="55" y="57"/>
                    </a:cubicBezTo>
                    <a:cubicBezTo>
                      <a:pt x="65" y="85"/>
                      <a:pt x="65" y="85"/>
                      <a:pt x="65" y="85"/>
                    </a:cubicBezTo>
                    <a:cubicBezTo>
                      <a:pt x="66" y="86"/>
                      <a:pt x="67" y="87"/>
                      <a:pt x="68" y="87"/>
                    </a:cubicBezTo>
                    <a:cubicBezTo>
                      <a:pt x="69" y="87"/>
                      <a:pt x="71" y="87"/>
                      <a:pt x="72" y="8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4" y="64"/>
                      <a:pt x="95" y="62"/>
                      <a:pt x="94" y="60"/>
                    </a:cubicBezTo>
                    <a:cubicBezTo>
                      <a:pt x="93" y="59"/>
                      <a:pt x="91" y="58"/>
                      <a:pt x="90" y="58"/>
                    </a:cubicBezTo>
                    <a:cubicBezTo>
                      <a:pt x="83" y="60"/>
                      <a:pt x="83" y="60"/>
                      <a:pt x="83" y="60"/>
                    </a:cubicBezTo>
                    <a:cubicBezTo>
                      <a:pt x="83" y="46"/>
                      <a:pt x="77" y="31"/>
                      <a:pt x="67" y="21"/>
                    </a:cubicBezTo>
                    <a:cubicBezTo>
                      <a:pt x="50" y="4"/>
                      <a:pt x="26" y="0"/>
                      <a:pt x="6" y="9"/>
                    </a:cubicBezTo>
                    <a:cubicBezTo>
                      <a:pt x="4" y="10"/>
                      <a:pt x="1" y="12"/>
                      <a:pt x="1" y="15"/>
                    </a:cubicBezTo>
                    <a:cubicBezTo>
                      <a:pt x="0" y="18"/>
                      <a:pt x="1" y="21"/>
                      <a:pt x="3" y="23"/>
                    </a:cubicBezTo>
                    <a:close/>
                    <a:moveTo>
                      <a:pt x="3" y="23"/>
                    </a:moveTo>
                    <a:cubicBezTo>
                      <a:pt x="3" y="23"/>
                      <a:pt x="3" y="23"/>
                      <a:pt x="3" y="2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39" name="Freeform: Shape 116"/>
              <p:cNvSpPr/>
              <p:nvPr/>
            </p:nvSpPr>
            <p:spPr bwMode="auto">
              <a:xfrm>
                <a:off x="5189538" y="2071688"/>
                <a:ext cx="280988" cy="260350"/>
              </a:xfrm>
              <a:custGeom>
                <a:avLst/>
                <a:gdLst/>
                <a:ahLst/>
                <a:cxnLst>
                  <a:cxn ang="0">
                    <a:pos x="94" y="72"/>
                  </a:cxn>
                  <a:cxn ang="0">
                    <a:pos x="91" y="64"/>
                  </a:cxn>
                  <a:cxn ang="0">
                    <a:pos x="82" y="62"/>
                  </a:cxn>
                  <a:cxn ang="0">
                    <a:pos x="41" y="54"/>
                  </a:cxn>
                  <a:cxn ang="0">
                    <a:pos x="30" y="32"/>
                  </a:cxn>
                  <a:cxn ang="0">
                    <a:pos x="34" y="35"/>
                  </a:cxn>
                  <a:cxn ang="0">
                    <a:pos x="39" y="35"/>
                  </a:cxn>
                  <a:cxn ang="0">
                    <a:pos x="40" y="31"/>
                  </a:cxn>
                  <a:cxn ang="0">
                    <a:pos x="29" y="2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" y="22"/>
                  </a:cxn>
                  <a:cxn ang="0">
                    <a:pos x="1" y="27"/>
                  </a:cxn>
                  <a:cxn ang="0">
                    <a:pos x="5" y="29"/>
                  </a:cxn>
                  <a:cxn ang="0">
                    <a:pos x="12" y="28"/>
                  </a:cxn>
                  <a:cxn ang="0">
                    <a:pos x="28" y="66"/>
                  </a:cxn>
                  <a:cxn ang="0">
                    <a:pos x="88" y="79"/>
                  </a:cxn>
                  <a:cxn ang="0">
                    <a:pos x="94" y="72"/>
                  </a:cxn>
                  <a:cxn ang="0">
                    <a:pos x="94" y="72"/>
                  </a:cxn>
                  <a:cxn ang="0">
                    <a:pos x="94" y="72"/>
                  </a:cxn>
                </a:cxnLst>
                <a:rect l="0" t="0" r="r" b="b"/>
                <a:pathLst>
                  <a:path w="94" h="87">
                    <a:moveTo>
                      <a:pt x="94" y="72"/>
                    </a:moveTo>
                    <a:cubicBezTo>
                      <a:pt x="94" y="69"/>
                      <a:pt x="93" y="66"/>
                      <a:pt x="91" y="64"/>
                    </a:cubicBezTo>
                    <a:cubicBezTo>
                      <a:pt x="89" y="61"/>
                      <a:pt x="85" y="61"/>
                      <a:pt x="82" y="62"/>
                    </a:cubicBezTo>
                    <a:cubicBezTo>
                      <a:pt x="68" y="68"/>
                      <a:pt x="52" y="65"/>
                      <a:pt x="41" y="54"/>
                    </a:cubicBezTo>
                    <a:cubicBezTo>
                      <a:pt x="34" y="48"/>
                      <a:pt x="31" y="40"/>
                      <a:pt x="30" y="32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5" y="36"/>
                      <a:pt x="37" y="36"/>
                      <a:pt x="39" y="35"/>
                    </a:cubicBezTo>
                    <a:cubicBezTo>
                      <a:pt x="40" y="34"/>
                      <a:pt x="41" y="32"/>
                      <a:pt x="40" y="31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8" y="0"/>
                      <a:pt x="26" y="0"/>
                    </a:cubicBezTo>
                    <a:cubicBezTo>
                      <a:pt x="25" y="0"/>
                      <a:pt x="24" y="0"/>
                      <a:pt x="23" y="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4"/>
                      <a:pt x="0" y="25"/>
                      <a:pt x="1" y="27"/>
                    </a:cubicBezTo>
                    <a:cubicBezTo>
                      <a:pt x="2" y="28"/>
                      <a:pt x="3" y="29"/>
                      <a:pt x="5" y="29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42"/>
                      <a:pt x="17" y="56"/>
                      <a:pt x="28" y="66"/>
                    </a:cubicBezTo>
                    <a:cubicBezTo>
                      <a:pt x="44" y="83"/>
                      <a:pt x="68" y="87"/>
                      <a:pt x="88" y="79"/>
                    </a:cubicBezTo>
                    <a:cubicBezTo>
                      <a:pt x="91" y="77"/>
                      <a:pt x="93" y="75"/>
                      <a:pt x="94" y="72"/>
                    </a:cubicBezTo>
                    <a:close/>
                    <a:moveTo>
                      <a:pt x="94" y="72"/>
                    </a:moveTo>
                    <a:cubicBezTo>
                      <a:pt x="94" y="72"/>
                      <a:pt x="94" y="72"/>
                      <a:pt x="94" y="72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Group 117"/>
            <p:cNvGrpSpPr/>
            <p:nvPr/>
          </p:nvGrpSpPr>
          <p:grpSpPr>
            <a:xfrm>
              <a:off x="6984495" y="4601160"/>
              <a:ext cx="599495" cy="587553"/>
              <a:chOff x="5162551" y="3636963"/>
              <a:chExt cx="398463" cy="390525"/>
            </a:xfrm>
          </p:grpSpPr>
          <p:sp>
            <p:nvSpPr>
              <p:cNvPr id="35" name="Freeform: Shape 118"/>
              <p:cNvSpPr/>
              <p:nvPr/>
            </p:nvSpPr>
            <p:spPr bwMode="auto">
              <a:xfrm>
                <a:off x="5162551" y="3636963"/>
                <a:ext cx="233363" cy="234950"/>
              </a:xfrm>
              <a:custGeom>
                <a:avLst/>
                <a:gdLst/>
                <a:ahLst/>
                <a:cxnLst>
                  <a:cxn ang="0">
                    <a:pos x="9" y="48"/>
                  </a:cxn>
                  <a:cxn ang="0">
                    <a:pos x="12" y="55"/>
                  </a:cxn>
                  <a:cxn ang="0">
                    <a:pos x="8" y="59"/>
                  </a:cxn>
                  <a:cxn ang="0">
                    <a:pos x="8" y="64"/>
                  </a:cxn>
                  <a:cxn ang="0">
                    <a:pos x="14" y="70"/>
                  </a:cxn>
                  <a:cxn ang="0">
                    <a:pos x="19" y="70"/>
                  </a:cxn>
                  <a:cxn ang="0">
                    <a:pos x="23" y="67"/>
                  </a:cxn>
                  <a:cxn ang="0">
                    <a:pos x="31" y="70"/>
                  </a:cxn>
                  <a:cxn ang="0">
                    <a:pos x="31" y="75"/>
                  </a:cxn>
                  <a:cxn ang="0">
                    <a:pos x="35" y="79"/>
                  </a:cxn>
                  <a:cxn ang="0">
                    <a:pos x="43" y="79"/>
                  </a:cxn>
                  <a:cxn ang="0">
                    <a:pos x="47" y="75"/>
                  </a:cxn>
                  <a:cxn ang="0">
                    <a:pos x="47" y="70"/>
                  </a:cxn>
                  <a:cxn ang="0">
                    <a:pos x="55" y="67"/>
                  </a:cxn>
                  <a:cxn ang="0">
                    <a:pos x="59" y="70"/>
                  </a:cxn>
                  <a:cxn ang="0">
                    <a:pos x="64" y="70"/>
                  </a:cxn>
                  <a:cxn ang="0">
                    <a:pos x="70" y="64"/>
                  </a:cxn>
                  <a:cxn ang="0">
                    <a:pos x="70" y="59"/>
                  </a:cxn>
                  <a:cxn ang="0">
                    <a:pos x="67" y="55"/>
                  </a:cxn>
                  <a:cxn ang="0">
                    <a:pos x="70" y="48"/>
                  </a:cxn>
                  <a:cxn ang="0">
                    <a:pos x="75" y="47"/>
                  </a:cxn>
                  <a:cxn ang="0">
                    <a:pos x="78" y="43"/>
                  </a:cxn>
                  <a:cxn ang="0">
                    <a:pos x="78" y="35"/>
                  </a:cxn>
                  <a:cxn ang="0">
                    <a:pos x="75" y="31"/>
                  </a:cxn>
                  <a:cxn ang="0">
                    <a:pos x="70" y="31"/>
                  </a:cxn>
                  <a:cxn ang="0">
                    <a:pos x="67" y="23"/>
                  </a:cxn>
                  <a:cxn ang="0">
                    <a:pos x="70" y="20"/>
                  </a:cxn>
                  <a:cxn ang="0">
                    <a:pos x="70" y="15"/>
                  </a:cxn>
                  <a:cxn ang="0">
                    <a:pos x="64" y="9"/>
                  </a:cxn>
                  <a:cxn ang="0">
                    <a:pos x="59" y="8"/>
                  </a:cxn>
                  <a:cxn ang="0">
                    <a:pos x="56" y="11"/>
                  </a:cxn>
                  <a:cxn ang="0">
                    <a:pos x="48" y="8"/>
                  </a:cxn>
                  <a:cxn ang="0">
                    <a:pos x="47" y="3"/>
                  </a:cxn>
                  <a:cxn ang="0">
                    <a:pos x="44" y="0"/>
                  </a:cxn>
                  <a:cxn ang="0">
                    <a:pos x="35" y="0"/>
                  </a:cxn>
                  <a:cxn ang="0">
                    <a:pos x="32" y="3"/>
                  </a:cxn>
                  <a:cxn ang="0">
                    <a:pos x="31" y="8"/>
                  </a:cxn>
                  <a:cxn ang="0">
                    <a:pos x="23" y="12"/>
                  </a:cxn>
                  <a:cxn ang="0">
                    <a:pos x="19" y="8"/>
                  </a:cxn>
                  <a:cxn ang="0">
                    <a:pos x="14" y="9"/>
                  </a:cxn>
                  <a:cxn ang="0">
                    <a:pos x="8" y="15"/>
                  </a:cxn>
                  <a:cxn ang="0">
                    <a:pos x="8" y="20"/>
                  </a:cxn>
                  <a:cxn ang="0">
                    <a:pos x="11" y="24"/>
                  </a:cxn>
                  <a:cxn ang="0">
                    <a:pos x="8" y="31"/>
                  </a:cxn>
                  <a:cxn ang="0">
                    <a:pos x="3" y="32"/>
                  </a:cxn>
                  <a:cxn ang="0">
                    <a:pos x="0" y="35"/>
                  </a:cxn>
                  <a:cxn ang="0">
                    <a:pos x="0" y="44"/>
                  </a:cxn>
                  <a:cxn ang="0">
                    <a:pos x="3" y="47"/>
                  </a:cxn>
                  <a:cxn ang="0">
                    <a:pos x="9" y="48"/>
                  </a:cxn>
                  <a:cxn ang="0">
                    <a:pos x="39" y="25"/>
                  </a:cxn>
                  <a:cxn ang="0">
                    <a:pos x="53" y="39"/>
                  </a:cxn>
                  <a:cxn ang="0">
                    <a:pos x="39" y="53"/>
                  </a:cxn>
                  <a:cxn ang="0">
                    <a:pos x="25" y="39"/>
                  </a:cxn>
                  <a:cxn ang="0">
                    <a:pos x="39" y="25"/>
                  </a:cxn>
                  <a:cxn ang="0">
                    <a:pos x="39" y="25"/>
                  </a:cxn>
                  <a:cxn ang="0">
                    <a:pos x="39" y="25"/>
                  </a:cxn>
                </a:cxnLst>
                <a:rect l="0" t="0" r="r" b="b"/>
                <a:pathLst>
                  <a:path w="78" h="79">
                    <a:moveTo>
                      <a:pt x="9" y="48"/>
                    </a:moveTo>
                    <a:cubicBezTo>
                      <a:pt x="9" y="50"/>
                      <a:pt x="10" y="53"/>
                      <a:pt x="12" y="55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7" y="61"/>
                      <a:pt x="7" y="63"/>
                      <a:pt x="8" y="64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6" y="71"/>
                      <a:pt x="18" y="71"/>
                      <a:pt x="19" y="70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26" y="68"/>
                      <a:pt x="28" y="69"/>
                      <a:pt x="31" y="70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7"/>
                      <a:pt x="33" y="79"/>
                      <a:pt x="35" y="79"/>
                    </a:cubicBezTo>
                    <a:cubicBezTo>
                      <a:pt x="43" y="79"/>
                      <a:pt x="43" y="79"/>
                      <a:pt x="43" y="79"/>
                    </a:cubicBezTo>
                    <a:cubicBezTo>
                      <a:pt x="45" y="79"/>
                      <a:pt x="47" y="77"/>
                      <a:pt x="47" y="75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50" y="69"/>
                      <a:pt x="53" y="68"/>
                      <a:pt x="55" y="67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61" y="71"/>
                      <a:pt x="63" y="71"/>
                      <a:pt x="64" y="70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1" y="63"/>
                      <a:pt x="71" y="61"/>
                      <a:pt x="70" y="59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68" y="53"/>
                      <a:pt x="70" y="50"/>
                      <a:pt x="70" y="48"/>
                    </a:cubicBezTo>
                    <a:cubicBezTo>
                      <a:pt x="75" y="47"/>
                      <a:pt x="75" y="47"/>
                      <a:pt x="75" y="47"/>
                    </a:cubicBezTo>
                    <a:cubicBezTo>
                      <a:pt x="77" y="47"/>
                      <a:pt x="78" y="45"/>
                      <a:pt x="78" y="43"/>
                    </a:cubicBezTo>
                    <a:cubicBezTo>
                      <a:pt x="78" y="35"/>
                      <a:pt x="78" y="35"/>
                      <a:pt x="78" y="35"/>
                    </a:cubicBezTo>
                    <a:cubicBezTo>
                      <a:pt x="78" y="33"/>
                      <a:pt x="77" y="32"/>
                      <a:pt x="75" y="31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0" y="28"/>
                      <a:pt x="69" y="26"/>
                      <a:pt x="67" y="23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1" y="18"/>
                      <a:pt x="71" y="16"/>
                      <a:pt x="70" y="15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3" y="7"/>
                      <a:pt x="61" y="7"/>
                      <a:pt x="59" y="8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3" y="10"/>
                      <a:pt x="51" y="9"/>
                      <a:pt x="48" y="8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2"/>
                      <a:pt x="45" y="0"/>
                      <a:pt x="44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2" y="2"/>
                      <a:pt x="32" y="3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8" y="9"/>
                      <a:pt x="26" y="10"/>
                      <a:pt x="23" y="12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6" y="7"/>
                      <a:pt x="14" y="9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6"/>
                      <a:pt x="7" y="18"/>
                      <a:pt x="8" y="20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6"/>
                      <a:pt x="9" y="29"/>
                      <a:pt x="8" y="31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1" y="32"/>
                      <a:pt x="0" y="33"/>
                      <a:pt x="0" y="35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7"/>
                      <a:pt x="3" y="47"/>
                    </a:cubicBezTo>
                    <a:lnTo>
                      <a:pt x="9" y="48"/>
                    </a:lnTo>
                    <a:close/>
                    <a:moveTo>
                      <a:pt x="39" y="25"/>
                    </a:moveTo>
                    <a:cubicBezTo>
                      <a:pt x="47" y="25"/>
                      <a:pt x="53" y="31"/>
                      <a:pt x="53" y="39"/>
                    </a:cubicBezTo>
                    <a:cubicBezTo>
                      <a:pt x="53" y="47"/>
                      <a:pt x="47" y="53"/>
                      <a:pt x="39" y="53"/>
                    </a:cubicBezTo>
                    <a:cubicBezTo>
                      <a:pt x="32" y="53"/>
                      <a:pt x="25" y="47"/>
                      <a:pt x="25" y="39"/>
                    </a:cubicBezTo>
                    <a:cubicBezTo>
                      <a:pt x="25" y="31"/>
                      <a:pt x="32" y="25"/>
                      <a:pt x="39" y="25"/>
                    </a:cubicBezTo>
                    <a:close/>
                    <a:moveTo>
                      <a:pt x="39" y="25"/>
                    </a:moveTo>
                    <a:cubicBezTo>
                      <a:pt x="39" y="25"/>
                      <a:pt x="39" y="25"/>
                      <a:pt x="39" y="2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36" name="Freeform: Shape 119"/>
              <p:cNvSpPr/>
              <p:nvPr/>
            </p:nvSpPr>
            <p:spPr bwMode="auto">
              <a:xfrm>
                <a:off x="5365751" y="3756025"/>
                <a:ext cx="195263" cy="193675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1" y="6"/>
                  </a:cxn>
                  <a:cxn ang="0">
                    <a:pos x="46" y="6"/>
                  </a:cxn>
                  <a:cxn ang="0">
                    <a:pos x="44" y="9"/>
                  </a:cxn>
                  <a:cxn ang="0">
                    <a:pos x="37" y="7"/>
                  </a:cxn>
                  <a:cxn ang="0">
                    <a:pos x="36" y="3"/>
                  </a:cxn>
                  <a:cxn ang="0">
                    <a:pos x="32" y="0"/>
                  </a:cxn>
                  <a:cxn ang="0">
                    <a:pos x="27" y="1"/>
                  </a:cxn>
                  <a:cxn ang="0">
                    <a:pos x="23" y="4"/>
                  </a:cxn>
                  <a:cxn ang="0">
                    <a:pos x="23" y="8"/>
                  </a:cxn>
                  <a:cxn ang="0">
                    <a:pos x="17" y="11"/>
                  </a:cxn>
                  <a:cxn ang="0">
                    <a:pos x="14" y="9"/>
                  </a:cxn>
                  <a:cxn ang="0">
                    <a:pos x="9" y="10"/>
                  </a:cxn>
                  <a:cxn ang="0">
                    <a:pos x="6" y="14"/>
                  </a:cxn>
                  <a:cxn ang="0">
                    <a:pos x="6" y="19"/>
                  </a:cxn>
                  <a:cxn ang="0">
                    <a:pos x="8" y="22"/>
                  </a:cxn>
                  <a:cxn ang="0">
                    <a:pos x="6" y="28"/>
                  </a:cxn>
                  <a:cxn ang="0">
                    <a:pos x="3" y="29"/>
                  </a:cxn>
                  <a:cxn ang="0">
                    <a:pos x="0" y="33"/>
                  </a:cxn>
                  <a:cxn ang="0">
                    <a:pos x="0" y="38"/>
                  </a:cxn>
                  <a:cxn ang="0">
                    <a:pos x="4" y="42"/>
                  </a:cxn>
                  <a:cxn ang="0">
                    <a:pos x="8" y="42"/>
                  </a:cxn>
                  <a:cxn ang="0">
                    <a:pos x="11" y="47"/>
                  </a:cxn>
                  <a:cxn ang="0">
                    <a:pos x="8" y="51"/>
                  </a:cxn>
                  <a:cxn ang="0">
                    <a:pos x="9" y="55"/>
                  </a:cxn>
                  <a:cxn ang="0">
                    <a:pos x="14" y="59"/>
                  </a:cxn>
                  <a:cxn ang="0">
                    <a:pos x="18" y="59"/>
                  </a:cxn>
                  <a:cxn ang="0">
                    <a:pos x="21" y="56"/>
                  </a:cxn>
                  <a:cxn ang="0">
                    <a:pos x="27" y="58"/>
                  </a:cxn>
                  <a:cxn ang="0">
                    <a:pos x="28" y="62"/>
                  </a:cxn>
                  <a:cxn ang="0">
                    <a:pos x="32" y="65"/>
                  </a:cxn>
                  <a:cxn ang="0">
                    <a:pos x="38" y="64"/>
                  </a:cxn>
                  <a:cxn ang="0">
                    <a:pos x="41" y="61"/>
                  </a:cxn>
                  <a:cxn ang="0">
                    <a:pos x="41" y="57"/>
                  </a:cxn>
                  <a:cxn ang="0">
                    <a:pos x="47" y="54"/>
                  </a:cxn>
                  <a:cxn ang="0">
                    <a:pos x="50" y="56"/>
                  </a:cxn>
                  <a:cxn ang="0">
                    <a:pos x="55" y="56"/>
                  </a:cxn>
                  <a:cxn ang="0">
                    <a:pos x="59" y="51"/>
                  </a:cxn>
                  <a:cxn ang="0">
                    <a:pos x="59" y="46"/>
                  </a:cxn>
                  <a:cxn ang="0">
                    <a:pos x="56" y="44"/>
                  </a:cxn>
                  <a:cxn ang="0">
                    <a:pos x="58" y="37"/>
                  </a:cxn>
                  <a:cxn ang="0">
                    <a:pos x="62" y="37"/>
                  </a:cxn>
                  <a:cxn ang="0">
                    <a:pos x="64" y="33"/>
                  </a:cxn>
                  <a:cxn ang="0">
                    <a:pos x="64" y="27"/>
                  </a:cxn>
                  <a:cxn ang="0">
                    <a:pos x="60" y="24"/>
                  </a:cxn>
                  <a:cxn ang="0">
                    <a:pos x="57" y="24"/>
                  </a:cxn>
                  <a:cxn ang="0">
                    <a:pos x="54" y="18"/>
                  </a:cxn>
                  <a:cxn ang="0">
                    <a:pos x="56" y="15"/>
                  </a:cxn>
                  <a:cxn ang="0">
                    <a:pos x="55" y="10"/>
                  </a:cxn>
                  <a:cxn ang="0">
                    <a:pos x="33" y="44"/>
                  </a:cxn>
                  <a:cxn ang="0">
                    <a:pos x="21" y="33"/>
                  </a:cxn>
                  <a:cxn ang="0">
                    <a:pos x="31" y="21"/>
                  </a:cxn>
                  <a:cxn ang="0">
                    <a:pos x="44" y="31"/>
                  </a:cxn>
                  <a:cxn ang="0">
                    <a:pos x="33" y="44"/>
                  </a:cxn>
                  <a:cxn ang="0">
                    <a:pos x="33" y="44"/>
                  </a:cxn>
                  <a:cxn ang="0">
                    <a:pos x="33" y="44"/>
                  </a:cxn>
                </a:cxnLst>
                <a:rect l="0" t="0" r="r" b="b"/>
                <a:pathLst>
                  <a:path w="65" h="65">
                    <a:moveTo>
                      <a:pt x="55" y="10"/>
                    </a:move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7" y="5"/>
                      <a:pt x="46" y="6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41" y="8"/>
                      <a:pt x="39" y="7"/>
                      <a:pt x="37" y="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1"/>
                      <a:pt x="34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3" y="2"/>
                      <a:pt x="23" y="4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9"/>
                      <a:pt x="19" y="10"/>
                      <a:pt x="17" y="11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1" y="8"/>
                      <a:pt x="9" y="10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4" y="16"/>
                      <a:pt x="4" y="18"/>
                      <a:pt x="6" y="19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7" y="24"/>
                      <a:pt x="7" y="26"/>
                      <a:pt x="6" y="28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1" y="29"/>
                      <a:pt x="0" y="31"/>
                      <a:pt x="0" y="3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" y="40"/>
                      <a:pt x="2" y="42"/>
                      <a:pt x="4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4"/>
                      <a:pt x="9" y="45"/>
                      <a:pt x="11" y="47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7" y="52"/>
                      <a:pt x="8" y="54"/>
                      <a:pt x="9" y="55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5" y="60"/>
                      <a:pt x="17" y="60"/>
                      <a:pt x="18" y="59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3" y="57"/>
                      <a:pt x="25" y="58"/>
                      <a:pt x="27" y="58"/>
                    </a:cubicBezTo>
                    <a:cubicBezTo>
                      <a:pt x="28" y="62"/>
                      <a:pt x="28" y="62"/>
                      <a:pt x="28" y="62"/>
                    </a:cubicBezTo>
                    <a:cubicBezTo>
                      <a:pt x="28" y="64"/>
                      <a:pt x="30" y="65"/>
                      <a:pt x="32" y="65"/>
                    </a:cubicBezTo>
                    <a:cubicBezTo>
                      <a:pt x="38" y="64"/>
                      <a:pt x="38" y="64"/>
                      <a:pt x="38" y="64"/>
                    </a:cubicBezTo>
                    <a:cubicBezTo>
                      <a:pt x="39" y="64"/>
                      <a:pt x="41" y="63"/>
                      <a:pt x="41" y="61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3" y="56"/>
                      <a:pt x="45" y="55"/>
                      <a:pt x="47" y="54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7"/>
                      <a:pt x="54" y="57"/>
                      <a:pt x="55" y="56"/>
                    </a:cubicBezTo>
                    <a:cubicBezTo>
                      <a:pt x="59" y="51"/>
                      <a:pt x="59" y="51"/>
                      <a:pt x="59" y="51"/>
                    </a:cubicBezTo>
                    <a:cubicBezTo>
                      <a:pt x="60" y="50"/>
                      <a:pt x="60" y="48"/>
                      <a:pt x="59" y="46"/>
                    </a:cubicBezTo>
                    <a:cubicBezTo>
                      <a:pt x="56" y="44"/>
                      <a:pt x="56" y="44"/>
                      <a:pt x="56" y="44"/>
                    </a:cubicBezTo>
                    <a:cubicBezTo>
                      <a:pt x="57" y="42"/>
                      <a:pt x="58" y="39"/>
                      <a:pt x="58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5" y="35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4" y="25"/>
                      <a:pt x="62" y="24"/>
                      <a:pt x="60" y="24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6" y="21"/>
                      <a:pt x="55" y="20"/>
                      <a:pt x="54" y="18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7" y="13"/>
                      <a:pt x="57" y="11"/>
                      <a:pt x="55" y="10"/>
                    </a:cubicBezTo>
                    <a:close/>
                    <a:moveTo>
                      <a:pt x="33" y="44"/>
                    </a:moveTo>
                    <a:cubicBezTo>
                      <a:pt x="27" y="44"/>
                      <a:pt x="21" y="40"/>
                      <a:pt x="21" y="33"/>
                    </a:cubicBezTo>
                    <a:cubicBezTo>
                      <a:pt x="20" y="27"/>
                      <a:pt x="25" y="21"/>
                      <a:pt x="31" y="21"/>
                    </a:cubicBezTo>
                    <a:cubicBezTo>
                      <a:pt x="38" y="20"/>
                      <a:pt x="43" y="25"/>
                      <a:pt x="44" y="31"/>
                    </a:cubicBezTo>
                    <a:cubicBezTo>
                      <a:pt x="44" y="38"/>
                      <a:pt x="40" y="43"/>
                      <a:pt x="33" y="44"/>
                    </a:cubicBezTo>
                    <a:close/>
                    <a:moveTo>
                      <a:pt x="33" y="44"/>
                    </a:moveTo>
                    <a:cubicBezTo>
                      <a:pt x="33" y="44"/>
                      <a:pt x="33" y="44"/>
                      <a:pt x="33" y="44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37" name="Freeform: Shape 120"/>
              <p:cNvSpPr/>
              <p:nvPr/>
            </p:nvSpPr>
            <p:spPr bwMode="auto">
              <a:xfrm>
                <a:off x="5240338" y="3871913"/>
                <a:ext cx="155575" cy="155575"/>
              </a:xfrm>
              <a:custGeom>
                <a:avLst/>
                <a:gdLst/>
                <a:ahLst/>
                <a:cxnLst>
                  <a:cxn ang="0">
                    <a:pos x="3" y="21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3" y="31"/>
                  </a:cxn>
                  <a:cxn ang="0">
                    <a:pos x="6" y="32"/>
                  </a:cxn>
                  <a:cxn ang="0">
                    <a:pos x="7" y="36"/>
                  </a:cxn>
                  <a:cxn ang="0">
                    <a:pos x="6" y="38"/>
                  </a:cxn>
                  <a:cxn ang="0">
                    <a:pos x="6" y="43"/>
                  </a:cxn>
                  <a:cxn ang="0">
                    <a:pos x="9" y="45"/>
                  </a:cxn>
                  <a:cxn ang="0">
                    <a:pos x="13" y="46"/>
                  </a:cxn>
                  <a:cxn ang="0">
                    <a:pos x="15" y="44"/>
                  </a:cxn>
                  <a:cxn ang="0">
                    <a:pos x="20" y="46"/>
                  </a:cxn>
                  <a:cxn ang="0">
                    <a:pos x="20" y="49"/>
                  </a:cxn>
                  <a:cxn ang="0">
                    <a:pos x="24" y="52"/>
                  </a:cxn>
                  <a:cxn ang="0">
                    <a:pos x="27" y="52"/>
                  </a:cxn>
                  <a:cxn ang="0">
                    <a:pos x="31" y="49"/>
                  </a:cxn>
                  <a:cxn ang="0">
                    <a:pos x="31" y="47"/>
                  </a:cxn>
                  <a:cxn ang="0">
                    <a:pos x="36" y="45"/>
                  </a:cxn>
                  <a:cxn ang="0">
                    <a:pos x="38" y="46"/>
                  </a:cxn>
                  <a:cxn ang="0">
                    <a:pos x="43" y="46"/>
                  </a:cxn>
                  <a:cxn ang="0">
                    <a:pos x="46" y="43"/>
                  </a:cxn>
                  <a:cxn ang="0">
                    <a:pos x="46" y="39"/>
                  </a:cxn>
                  <a:cxn ang="0">
                    <a:pos x="45" y="37"/>
                  </a:cxn>
                  <a:cxn ang="0">
                    <a:pos x="47" y="32"/>
                  </a:cxn>
                  <a:cxn ang="0">
                    <a:pos x="49" y="32"/>
                  </a:cxn>
                  <a:cxn ang="0">
                    <a:pos x="52" y="28"/>
                  </a:cxn>
                  <a:cxn ang="0">
                    <a:pos x="52" y="24"/>
                  </a:cxn>
                  <a:cxn ang="0">
                    <a:pos x="49" y="21"/>
                  </a:cxn>
                  <a:cxn ang="0">
                    <a:pos x="47" y="21"/>
                  </a:cxn>
                  <a:cxn ang="0">
                    <a:pos x="45" y="16"/>
                  </a:cxn>
                  <a:cxn ang="0">
                    <a:pos x="46" y="14"/>
                  </a:cxn>
                  <a:cxn ang="0">
                    <a:pos x="46" y="9"/>
                  </a:cxn>
                  <a:cxn ang="0">
                    <a:pos x="44" y="7"/>
                  </a:cxn>
                  <a:cxn ang="0">
                    <a:pos x="39" y="6"/>
                  </a:cxn>
                  <a:cxn ang="0">
                    <a:pos x="37" y="8"/>
                  </a:cxn>
                  <a:cxn ang="0">
                    <a:pos x="32" y="5"/>
                  </a:cxn>
                  <a:cxn ang="0">
                    <a:pos x="32" y="3"/>
                  </a:cxn>
                  <a:cxn ang="0">
                    <a:pos x="28" y="0"/>
                  </a:cxn>
                  <a:cxn ang="0">
                    <a:pos x="25" y="0"/>
                  </a:cxn>
                  <a:cxn ang="0">
                    <a:pos x="21" y="3"/>
                  </a:cxn>
                  <a:cxn ang="0">
                    <a:pos x="21" y="5"/>
                  </a:cxn>
                  <a:cxn ang="0">
                    <a:pos x="16" y="7"/>
                  </a:cxn>
                  <a:cxn ang="0">
                    <a:pos x="14" y="6"/>
                  </a:cxn>
                  <a:cxn ang="0">
                    <a:pos x="9" y="6"/>
                  </a:cxn>
                  <a:cxn ang="0">
                    <a:pos x="6" y="9"/>
                  </a:cxn>
                  <a:cxn ang="0">
                    <a:pos x="6" y="13"/>
                  </a:cxn>
                  <a:cxn ang="0">
                    <a:pos x="8" y="15"/>
                  </a:cxn>
                  <a:cxn ang="0">
                    <a:pos x="6" y="20"/>
                  </a:cxn>
                  <a:cxn ang="0">
                    <a:pos x="3" y="21"/>
                  </a:cxn>
                  <a:cxn ang="0">
                    <a:pos x="26" y="16"/>
                  </a:cxn>
                  <a:cxn ang="0">
                    <a:pos x="36" y="26"/>
                  </a:cxn>
                  <a:cxn ang="0">
                    <a:pos x="26" y="35"/>
                  </a:cxn>
                  <a:cxn ang="0">
                    <a:pos x="17" y="26"/>
                  </a:cxn>
                  <a:cxn ang="0">
                    <a:pos x="26" y="16"/>
                  </a:cxn>
                  <a:cxn ang="0">
                    <a:pos x="26" y="16"/>
                  </a:cxn>
                  <a:cxn ang="0">
                    <a:pos x="26" y="16"/>
                  </a:cxn>
                </a:cxnLst>
                <a:rect l="0" t="0" r="r" b="b"/>
                <a:pathLst>
                  <a:path w="52" h="52">
                    <a:moveTo>
                      <a:pt x="3" y="21"/>
                    </a:moveTo>
                    <a:cubicBezTo>
                      <a:pt x="1" y="21"/>
                      <a:pt x="0" y="22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1"/>
                      <a:pt x="3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3"/>
                      <a:pt x="7" y="35"/>
                      <a:pt x="7" y="36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5" y="40"/>
                      <a:pt x="5" y="42"/>
                      <a:pt x="6" y="43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0" y="47"/>
                      <a:pt x="12" y="47"/>
                      <a:pt x="13" y="46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7" y="45"/>
                      <a:pt x="18" y="46"/>
                      <a:pt x="20" y="46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1" y="51"/>
                      <a:pt x="22" y="52"/>
                      <a:pt x="24" y="52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2"/>
                      <a:pt x="31" y="51"/>
                      <a:pt x="31" y="49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46"/>
                      <a:pt x="35" y="45"/>
                      <a:pt x="36" y="45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7"/>
                      <a:pt x="42" y="47"/>
                      <a:pt x="43" y="46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5"/>
                      <a:pt x="46" y="33"/>
                      <a:pt x="47" y="32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51" y="31"/>
                      <a:pt x="52" y="30"/>
                      <a:pt x="52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3"/>
                      <a:pt x="51" y="21"/>
                      <a:pt x="49" y="2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6" y="19"/>
                      <a:pt x="46" y="17"/>
                      <a:pt x="45" y="16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7" y="12"/>
                      <a:pt x="47" y="10"/>
                      <a:pt x="46" y="9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6" y="7"/>
                      <a:pt x="34" y="6"/>
                      <a:pt x="32" y="5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2" y="1"/>
                      <a:pt x="30" y="0"/>
                      <a:pt x="28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3" y="0"/>
                      <a:pt x="21" y="1"/>
                      <a:pt x="21" y="3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6"/>
                      <a:pt x="17" y="6"/>
                      <a:pt x="16" y="7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5"/>
                      <a:pt x="10" y="5"/>
                      <a:pt x="9" y="6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5" y="12"/>
                      <a:pt x="6" y="13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7"/>
                      <a:pt x="6" y="19"/>
                      <a:pt x="6" y="20"/>
                    </a:cubicBezTo>
                    <a:lnTo>
                      <a:pt x="3" y="21"/>
                    </a:lnTo>
                    <a:close/>
                    <a:moveTo>
                      <a:pt x="26" y="16"/>
                    </a:moveTo>
                    <a:cubicBezTo>
                      <a:pt x="31" y="17"/>
                      <a:pt x="36" y="21"/>
                      <a:pt x="36" y="26"/>
                    </a:cubicBezTo>
                    <a:cubicBezTo>
                      <a:pt x="35" y="31"/>
                      <a:pt x="31" y="35"/>
                      <a:pt x="26" y="35"/>
                    </a:cubicBezTo>
                    <a:cubicBezTo>
                      <a:pt x="21" y="35"/>
                      <a:pt x="17" y="31"/>
                      <a:pt x="17" y="26"/>
                    </a:cubicBezTo>
                    <a:cubicBezTo>
                      <a:pt x="17" y="21"/>
                      <a:pt x="21" y="16"/>
                      <a:pt x="26" y="16"/>
                    </a:cubicBezTo>
                    <a:close/>
                    <a:moveTo>
                      <a:pt x="26" y="16"/>
                    </a:moveTo>
                    <a:cubicBezTo>
                      <a:pt x="26" y="16"/>
                      <a:pt x="26" y="16"/>
                      <a:pt x="26" y="1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 defTabSz="1219110"/>
                <a:endParaRPr sz="2500">
                  <a:solidFill>
                    <a:prstClr val="black"/>
                  </a:solidFill>
                  <a:latin typeface="微软雅黑" panose="020B0503020204020204" pitchFamily="34" charset="-122"/>
                </a:endParaRPr>
              </a:p>
            </p:txBody>
          </p:sp>
        </p:grpSp>
        <p:sp>
          <p:nvSpPr>
            <p:cNvPr id="30" name="Freeform: Shape 121"/>
            <p:cNvSpPr/>
            <p:nvPr/>
          </p:nvSpPr>
          <p:spPr bwMode="auto">
            <a:xfrm>
              <a:off x="4622344" y="2067032"/>
              <a:ext cx="422752" cy="628156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10" y="76"/>
                </a:cxn>
                <a:cxn ang="0">
                  <a:pos x="24" y="124"/>
                </a:cxn>
                <a:cxn ang="0">
                  <a:pos x="34" y="128"/>
                </a:cxn>
                <a:cxn ang="0">
                  <a:pos x="44" y="140"/>
                </a:cxn>
                <a:cxn ang="0">
                  <a:pos x="62" y="130"/>
                </a:cxn>
                <a:cxn ang="0">
                  <a:pos x="67" y="128"/>
                </a:cxn>
                <a:cxn ang="0">
                  <a:pos x="72" y="94"/>
                </a:cxn>
                <a:cxn ang="0">
                  <a:pos x="94" y="46"/>
                </a:cxn>
                <a:cxn ang="0">
                  <a:pos x="32" y="53"/>
                </a:cxn>
                <a:cxn ang="0">
                  <a:pos x="43" y="56"/>
                </a:cxn>
                <a:cxn ang="0">
                  <a:pos x="47" y="56"/>
                </a:cxn>
                <a:cxn ang="0">
                  <a:pos x="55" y="55"/>
                </a:cxn>
                <a:cxn ang="0">
                  <a:pos x="58" y="56"/>
                </a:cxn>
                <a:cxn ang="0">
                  <a:pos x="54" y="89"/>
                </a:cxn>
                <a:cxn ang="0">
                  <a:pos x="62" y="98"/>
                </a:cxn>
                <a:cxn ang="0">
                  <a:pos x="33" y="106"/>
                </a:cxn>
                <a:cxn ang="0">
                  <a:pos x="62" y="98"/>
                </a:cxn>
                <a:cxn ang="0">
                  <a:pos x="33" y="111"/>
                </a:cxn>
                <a:cxn ang="0">
                  <a:pos x="62" y="118"/>
                </a:cxn>
                <a:cxn ang="0">
                  <a:pos x="64" y="88"/>
                </a:cxn>
                <a:cxn ang="0">
                  <a:pos x="70" y="49"/>
                </a:cxn>
                <a:cxn ang="0">
                  <a:pos x="63" y="48"/>
                </a:cxn>
                <a:cxn ang="0">
                  <a:pos x="58" y="51"/>
                </a:cxn>
                <a:cxn ang="0">
                  <a:pos x="52" y="42"/>
                </a:cxn>
                <a:cxn ang="0">
                  <a:pos x="44" y="51"/>
                </a:cxn>
                <a:cxn ang="0">
                  <a:pos x="36" y="45"/>
                </a:cxn>
                <a:cxn ang="0">
                  <a:pos x="31" y="48"/>
                </a:cxn>
                <a:cxn ang="0">
                  <a:pos x="24" y="50"/>
                </a:cxn>
                <a:cxn ang="0">
                  <a:pos x="31" y="89"/>
                </a:cxn>
                <a:cxn ang="0">
                  <a:pos x="9" y="47"/>
                </a:cxn>
                <a:cxn ang="0">
                  <a:pos x="85" y="47"/>
                </a:cxn>
                <a:cxn ang="0">
                  <a:pos x="64" y="88"/>
                </a:cxn>
                <a:cxn ang="0">
                  <a:pos x="64" y="88"/>
                </a:cxn>
              </a:cxnLst>
              <a:rect l="0" t="0" r="r" b="b"/>
              <a:pathLst>
                <a:path w="94" h="140">
                  <a:moveTo>
                    <a:pt x="94" y="46"/>
                  </a:moveTo>
                  <a:cubicBezTo>
                    <a:pt x="94" y="20"/>
                    <a:pt x="73" y="0"/>
                    <a:pt x="47" y="0"/>
                  </a:cubicBezTo>
                  <a:cubicBezTo>
                    <a:pt x="21" y="0"/>
                    <a:pt x="0" y="21"/>
                    <a:pt x="0" y="47"/>
                  </a:cubicBezTo>
                  <a:cubicBezTo>
                    <a:pt x="0" y="58"/>
                    <a:pt x="4" y="68"/>
                    <a:pt x="10" y="76"/>
                  </a:cubicBezTo>
                  <a:cubicBezTo>
                    <a:pt x="15" y="82"/>
                    <a:pt x="20" y="89"/>
                    <a:pt x="23" y="95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6"/>
                    <a:pt x="26" y="128"/>
                    <a:pt x="28" y="128"/>
                  </a:cubicBezTo>
                  <a:cubicBezTo>
                    <a:pt x="34" y="128"/>
                    <a:pt x="34" y="128"/>
                    <a:pt x="34" y="128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4" y="136"/>
                    <a:pt x="38" y="140"/>
                    <a:pt x="44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8" y="140"/>
                    <a:pt x="62" y="136"/>
                    <a:pt x="62" y="130"/>
                  </a:cubicBezTo>
                  <a:cubicBezTo>
                    <a:pt x="62" y="128"/>
                    <a:pt x="62" y="128"/>
                    <a:pt x="62" y="128"/>
                  </a:cubicBezTo>
                  <a:cubicBezTo>
                    <a:pt x="67" y="128"/>
                    <a:pt x="67" y="128"/>
                    <a:pt x="67" y="128"/>
                  </a:cubicBezTo>
                  <a:cubicBezTo>
                    <a:pt x="70" y="128"/>
                    <a:pt x="72" y="126"/>
                    <a:pt x="72" y="123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5" y="88"/>
                    <a:pt x="80" y="82"/>
                    <a:pt x="84" y="76"/>
                  </a:cubicBezTo>
                  <a:cubicBezTo>
                    <a:pt x="91" y="67"/>
                    <a:pt x="94" y="57"/>
                    <a:pt x="94" y="46"/>
                  </a:cubicBezTo>
                  <a:close/>
                  <a:moveTo>
                    <a:pt x="41" y="89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6"/>
                    <a:pt x="45" y="56"/>
                  </a:cubicBezTo>
                  <a:cubicBezTo>
                    <a:pt x="46" y="56"/>
                    <a:pt x="46" y="56"/>
                    <a:pt x="47" y="56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6"/>
                    <a:pt x="56" y="56"/>
                    <a:pt x="57" y="56"/>
                  </a:cubicBezTo>
                  <a:cubicBezTo>
                    <a:pt x="57" y="56"/>
                    <a:pt x="58" y="56"/>
                    <a:pt x="58" y="56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54" y="89"/>
                    <a:pt x="54" y="89"/>
                    <a:pt x="54" y="89"/>
                  </a:cubicBezTo>
                  <a:lnTo>
                    <a:pt x="41" y="89"/>
                  </a:lnTo>
                  <a:close/>
                  <a:moveTo>
                    <a:pt x="62" y="98"/>
                  </a:moveTo>
                  <a:cubicBezTo>
                    <a:pt x="62" y="106"/>
                    <a:pt x="62" y="106"/>
                    <a:pt x="62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98"/>
                    <a:pt x="33" y="98"/>
                    <a:pt x="33" y="98"/>
                  </a:cubicBezTo>
                  <a:lnTo>
                    <a:pt x="62" y="98"/>
                  </a:lnTo>
                  <a:close/>
                  <a:moveTo>
                    <a:pt x="33" y="119"/>
                  </a:moveTo>
                  <a:cubicBezTo>
                    <a:pt x="33" y="111"/>
                    <a:pt x="33" y="111"/>
                    <a:pt x="33" y="111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62" y="118"/>
                    <a:pt x="62" y="118"/>
                    <a:pt x="62" y="118"/>
                  </a:cubicBezTo>
                  <a:lnTo>
                    <a:pt x="33" y="119"/>
                  </a:lnTo>
                  <a:close/>
                  <a:moveTo>
                    <a:pt x="64" y="88"/>
                  </a:moveTo>
                  <a:cubicBezTo>
                    <a:pt x="62" y="88"/>
                    <a:pt x="62" y="88"/>
                    <a:pt x="62" y="88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1" y="48"/>
                    <a:pt x="69" y="46"/>
                    <a:pt x="67" y="45"/>
                  </a:cubicBezTo>
                  <a:cubicBezTo>
                    <a:pt x="66" y="45"/>
                    <a:pt x="64" y="46"/>
                    <a:pt x="63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43"/>
                    <a:pt x="53" y="43"/>
                    <a:pt x="52" y="42"/>
                  </a:cubicBezTo>
                  <a:cubicBezTo>
                    <a:pt x="52" y="42"/>
                    <a:pt x="51" y="43"/>
                    <a:pt x="50" y="43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5"/>
                    <a:pt x="37" y="45"/>
                    <a:pt x="36" y="45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6"/>
                    <a:pt x="29" y="45"/>
                    <a:pt x="27" y="46"/>
                  </a:cubicBezTo>
                  <a:cubicBezTo>
                    <a:pt x="25" y="46"/>
                    <a:pt x="24" y="48"/>
                    <a:pt x="24" y="50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7" y="82"/>
                    <a:pt x="22" y="76"/>
                    <a:pt x="18" y="70"/>
                  </a:cubicBezTo>
                  <a:cubicBezTo>
                    <a:pt x="12" y="64"/>
                    <a:pt x="10" y="56"/>
                    <a:pt x="9" y="47"/>
                  </a:cubicBezTo>
                  <a:cubicBezTo>
                    <a:pt x="9" y="26"/>
                    <a:pt x="26" y="9"/>
                    <a:pt x="47" y="9"/>
                  </a:cubicBezTo>
                  <a:cubicBezTo>
                    <a:pt x="68" y="9"/>
                    <a:pt x="85" y="26"/>
                    <a:pt x="85" y="47"/>
                  </a:cubicBezTo>
                  <a:cubicBezTo>
                    <a:pt x="85" y="55"/>
                    <a:pt x="82" y="63"/>
                    <a:pt x="77" y="70"/>
                  </a:cubicBezTo>
                  <a:cubicBezTo>
                    <a:pt x="72" y="76"/>
                    <a:pt x="68" y="82"/>
                    <a:pt x="64" y="88"/>
                  </a:cubicBezTo>
                  <a:close/>
                  <a:moveTo>
                    <a:pt x="64" y="88"/>
                  </a:moveTo>
                  <a:cubicBezTo>
                    <a:pt x="64" y="88"/>
                    <a:pt x="64" y="88"/>
                    <a:pt x="64" y="88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defTabSz="1219110"/>
              <a:endParaRPr sz="25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1" name="TextBox 122"/>
            <p:cNvSpPr txBox="1"/>
            <p:nvPr/>
          </p:nvSpPr>
          <p:spPr>
            <a:xfrm>
              <a:off x="5123333" y="2840208"/>
              <a:ext cx="588623" cy="684803"/>
            </a:xfrm>
            <a:prstGeom prst="rect">
              <a:avLst/>
            </a:prstGeom>
            <a:noFill/>
          </p:spPr>
          <p:txBody>
            <a:bodyPr wrap="none">
              <a:normAutofit fontScale="40000" lnSpcReduction="20000"/>
            </a:bodyPr>
            <a:lstStyle/>
            <a:p>
              <a:pPr algn="ctr" defTabSz="1219110">
                <a:spcBef>
                  <a:spcPts val="600"/>
                </a:spcBef>
              </a:pPr>
              <a:b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</a:br>
              <a: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到</a:t>
              </a:r>
              <a:r>
                <a:rPr lang="zh-CN" altLang="en-US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离校</a:t>
              </a:r>
            </a:p>
          </p:txBody>
        </p:sp>
        <p:sp>
          <p:nvSpPr>
            <p:cNvPr id="32" name="TextBox 123"/>
            <p:cNvSpPr txBox="1"/>
            <p:nvPr/>
          </p:nvSpPr>
          <p:spPr>
            <a:xfrm>
              <a:off x="6563493" y="2840208"/>
              <a:ext cx="588623" cy="684803"/>
            </a:xfrm>
            <a:prstGeom prst="rect">
              <a:avLst/>
            </a:prstGeom>
            <a:noFill/>
          </p:spPr>
          <p:txBody>
            <a:bodyPr wrap="none">
              <a:normAutofit fontScale="40000" lnSpcReduction="20000"/>
            </a:bodyPr>
            <a:lstStyle/>
            <a:p>
              <a:pPr algn="ctr" defTabSz="1219110">
                <a:spcBef>
                  <a:spcPts val="600"/>
                </a:spcBef>
              </a:pPr>
              <a:b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</a:br>
              <a: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课</a:t>
              </a:r>
              <a:r>
                <a:rPr lang="zh-CN" altLang="en-US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堂</a:t>
              </a:r>
            </a:p>
          </p:txBody>
        </p:sp>
        <p:sp>
          <p:nvSpPr>
            <p:cNvPr id="33" name="TextBox 124"/>
            <p:cNvSpPr txBox="1"/>
            <p:nvPr/>
          </p:nvSpPr>
          <p:spPr>
            <a:xfrm>
              <a:off x="5135892" y="3713211"/>
              <a:ext cx="588623" cy="684803"/>
            </a:xfrm>
            <a:prstGeom prst="rect">
              <a:avLst/>
            </a:prstGeom>
            <a:noFill/>
          </p:spPr>
          <p:txBody>
            <a:bodyPr wrap="none">
              <a:normAutofit fontScale="40000" lnSpcReduction="20000"/>
            </a:bodyPr>
            <a:lstStyle/>
            <a:p>
              <a:pPr algn="ctr" defTabSz="1219110">
                <a:spcBef>
                  <a:spcPts val="600"/>
                </a:spcBef>
              </a:pPr>
              <a:b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</a:br>
              <a: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宿</a:t>
              </a:r>
              <a:r>
                <a:rPr lang="zh-CN" altLang="en-US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舍</a:t>
              </a:r>
            </a:p>
          </p:txBody>
        </p:sp>
        <p:sp>
          <p:nvSpPr>
            <p:cNvPr id="34" name="TextBox 125"/>
            <p:cNvSpPr txBox="1"/>
            <p:nvPr/>
          </p:nvSpPr>
          <p:spPr>
            <a:xfrm>
              <a:off x="6563493" y="3713211"/>
              <a:ext cx="588623" cy="684803"/>
            </a:xfrm>
            <a:prstGeom prst="rect">
              <a:avLst/>
            </a:prstGeom>
            <a:noFill/>
          </p:spPr>
          <p:txBody>
            <a:bodyPr wrap="none">
              <a:normAutofit fontScale="40000" lnSpcReduction="20000"/>
            </a:bodyPr>
            <a:lstStyle/>
            <a:p>
              <a:pPr algn="ctr" defTabSz="1219110">
                <a:spcBef>
                  <a:spcPts val="600"/>
                </a:spcBef>
              </a:pPr>
              <a:b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</a:br>
              <a:r>
                <a:rPr lang="en-US" altLang="zh-CN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上</a:t>
              </a:r>
              <a:r>
                <a:rPr lang="zh-CN" altLang="en-US" sz="3700" b="1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下班</a:t>
              </a:r>
            </a:p>
          </p:txBody>
        </p:sp>
      </p:grpSp>
      <p:sp>
        <p:nvSpPr>
          <p:cNvPr id="43" name="TextBox 38"/>
          <p:cNvSpPr txBox="1"/>
          <p:nvPr/>
        </p:nvSpPr>
        <p:spPr bwMode="auto">
          <a:xfrm>
            <a:off x="7889713" y="5110062"/>
            <a:ext cx="3462875" cy="1199273"/>
          </a:xfrm>
          <a:prstGeom prst="rect">
            <a:avLst/>
          </a:prstGeom>
          <a:noFill/>
        </p:spPr>
        <p:txBody>
          <a:bodyPr wrap="square" lIns="479940" tIns="0" rIns="0" bIns="0" anchor="ctr" anchorCtr="0">
            <a:normAutofit/>
          </a:bodyPr>
          <a:lstStyle/>
          <a:p>
            <a:pPr defTabSz="1219110">
              <a:lnSpc>
                <a:spcPct val="120000"/>
              </a:lnSpc>
            </a:pP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44" name="TextBox 41"/>
          <p:cNvSpPr txBox="1"/>
          <p:nvPr/>
        </p:nvSpPr>
        <p:spPr bwMode="auto">
          <a:xfrm>
            <a:off x="8976333" y="2784673"/>
            <a:ext cx="3367631" cy="794648"/>
          </a:xfrm>
          <a:prstGeom prst="rect">
            <a:avLst/>
          </a:prstGeom>
          <a:noFill/>
        </p:spPr>
        <p:txBody>
          <a:bodyPr wrap="square" lIns="479940" tIns="0" rIns="479940" bIns="0" anchor="ctr" anchorCtr="0">
            <a:normAutofit/>
          </a:bodyPr>
          <a:lstStyle/>
          <a:p>
            <a:pPr defTabSz="1219110">
              <a:lnSpc>
                <a:spcPct val="120000"/>
              </a:lnSpc>
            </a:pP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311785" y="5755005"/>
            <a:ext cx="5074920" cy="1183640"/>
          </a:xfrm>
          <a:prstGeom prst="rect">
            <a:avLst/>
          </a:prstGeom>
          <a:noFill/>
        </p:spPr>
        <p:txBody>
          <a:bodyPr wrap="square" lIns="0" tIns="0" rIns="479940" bIns="0" anchor="ctr" anchorCtr="0">
            <a:no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支持宿舍考勤，加强宿舍安全管理和规范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学生在出入宿舍时，通过监控的人脸抓拍实现考勤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支持考勤异常智能定向提醒</a:t>
            </a:r>
            <a:endParaRPr lang="zh-CN" altLang="en-US" sz="1500" dirty="0">
              <a:solidFill>
                <a:prstClr val="black"/>
              </a:solidFill>
              <a:latin typeface="微软雅黑" panose="020B0503020204020204" pitchFamily="34" charset="-122"/>
              <a:sym typeface="+mn-ea"/>
            </a:endParaRPr>
          </a:p>
          <a:p>
            <a:pPr defTabSz="1219110">
              <a:lnSpc>
                <a:spcPts val="1800"/>
              </a:lnSpc>
            </a:pPr>
            <a:endParaRPr lang="zh-CN" altLang="en-US" sz="1500" dirty="0">
              <a:solidFill>
                <a:prstClr val="black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46" name="TextBox 47"/>
          <p:cNvSpPr txBox="1"/>
          <p:nvPr/>
        </p:nvSpPr>
        <p:spPr bwMode="auto">
          <a:xfrm>
            <a:off x="311797" y="2785115"/>
            <a:ext cx="4588511" cy="1292225"/>
          </a:xfrm>
          <a:prstGeom prst="rect">
            <a:avLst/>
          </a:prstGeom>
          <a:noFill/>
        </p:spPr>
        <p:txBody>
          <a:bodyPr wrap="square" lIns="0" tIns="0" rIns="479940" bIns="0" anchor="ctr" anchorCtr="0">
            <a:no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支持学生到离校考勤，考勤信息推送给家长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支持到离校考勤数据实时统计和生成考勤报表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支持考勤异常智能定向提醒</a:t>
            </a:r>
            <a:endParaRPr lang="zh-CN" altLang="en-US" sz="15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sym typeface="+mn-ea"/>
            </a:endParaRPr>
          </a:p>
          <a:p>
            <a:pPr defTabSz="1219110">
              <a:lnSpc>
                <a:spcPts val="1800"/>
              </a:lnSpc>
            </a:pPr>
            <a:endParaRPr lang="zh-CN" altLang="en-US" sz="15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24226" y="2891794"/>
            <a:ext cx="3943351" cy="1708156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支持课堂考勤，完善选课走班考勤管理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自动输出各类考勤报表，考勤状态一目了然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支持考勤异常智能定向提醒</a:t>
            </a:r>
            <a:endParaRPr lang="zh-CN" altLang="en-US" sz="15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sym typeface="+mn-ea"/>
            </a:endParaRPr>
          </a:p>
          <a:p>
            <a:pPr defTabSz="1219110">
              <a:lnSpc>
                <a:spcPts val="1800"/>
              </a:lnSpc>
            </a:pPr>
            <a:endParaRPr lang="zh-CN" altLang="en-US" sz="15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90028" y="5755052"/>
            <a:ext cx="6096000" cy="1361909"/>
          </a:xfrm>
          <a:prstGeom prst="rect">
            <a:avLst/>
          </a:prstGeom>
        </p:spPr>
        <p:txBody>
          <a:bodyPr lIns="91430" tIns="45718" rIns="91430" bIns="45718">
            <a:spAutoFit/>
          </a:bodyPr>
          <a:lstStyle/>
          <a:p>
            <a:pPr marL="285717" indent="-285717" algn="just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支持教职工上下班考勤，完善教职工考勤管理</a:t>
            </a:r>
            <a:endParaRPr sz="1500" dirty="0">
              <a:solidFill>
                <a:prstClr val="black"/>
              </a:solidFill>
              <a:latin typeface="微软雅黑" panose="020B0503020204020204" pitchFamily="34" charset="-122"/>
              <a:sym typeface="+mn-ea"/>
            </a:endParaRPr>
          </a:p>
          <a:p>
            <a:pPr marL="285717" indent="-285717" algn="just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支持自动生成教职工考勤报表和查看考勤详情</a:t>
            </a:r>
            <a:endParaRPr lang="zh-CN" altLang="en-US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支持教职工根据实际情况进行请假申请与提交</a:t>
            </a:r>
          </a:p>
          <a:p>
            <a:pPr defTabSz="1219110">
              <a:lnSpc>
                <a:spcPts val="1800"/>
              </a:lnSpc>
            </a:pPr>
            <a:endParaRPr lang="zh-CN" altLang="en-US" sz="1500" dirty="0">
              <a:solidFill>
                <a:prstClr val="black"/>
              </a:solidFill>
              <a:latin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 descr="C:\Users\123\Desktop\到离校.png到离校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6411" y="935356"/>
            <a:ext cx="3385820" cy="1849755"/>
          </a:xfrm>
          <a:prstGeom prst="rect">
            <a:avLst/>
          </a:prstGeom>
        </p:spPr>
      </p:pic>
      <p:pic>
        <p:nvPicPr>
          <p:cNvPr id="5" name="图片 4" descr="C:\Users\123\Desktop\课堂考勤.png课堂考勤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119121" y="935356"/>
            <a:ext cx="3462655" cy="1849755"/>
          </a:xfrm>
          <a:prstGeom prst="rect">
            <a:avLst/>
          </a:prstGeom>
        </p:spPr>
      </p:pic>
      <p:pic>
        <p:nvPicPr>
          <p:cNvPr id="8" name="图片 7" descr="C:\Users\123\Desktop\图片1.png图片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40691" y="3947810"/>
            <a:ext cx="3385820" cy="1790065"/>
          </a:xfrm>
          <a:prstGeom prst="rect">
            <a:avLst/>
          </a:prstGeom>
        </p:spPr>
      </p:pic>
      <p:pic>
        <p:nvPicPr>
          <p:cNvPr id="10" name="图片 9" descr="上下班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188" y="3947810"/>
            <a:ext cx="3258185" cy="1790065"/>
          </a:xfrm>
          <a:prstGeom prst="rect">
            <a:avLst/>
          </a:prstGeom>
        </p:spPr>
      </p:pic>
      <p:sp>
        <p:nvSpPr>
          <p:cNvPr id="50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智慧考勤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671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688383" y="1459041"/>
            <a:ext cx="42703" cy="4502051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981701" y="4378902"/>
            <a:ext cx="6419851" cy="1915905"/>
          </a:xfrm>
          <a:prstGeom prst="rect">
            <a:avLst/>
          </a:prstGeom>
          <a:noFill/>
        </p:spPr>
        <p:txBody>
          <a:bodyPr wrap="square" lIns="91430" tIns="45718" rIns="91430" bIns="45718" rtlCol="0" anchor="ctr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个性化配置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algn="just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支持多种角色分权限查询考勤详情</a:t>
            </a:r>
          </a:p>
          <a:p>
            <a:pPr marL="285717" indent="-285717" algn="just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支持灵活自定义考勤规则和设置班次</a:t>
            </a:r>
          </a:p>
          <a:p>
            <a:pPr marL="285717" indent="-285717" algn="just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支持多种考勤模板配置，可根据需求选择模板</a:t>
            </a:r>
            <a:endParaRPr lang="zh-CN" altLang="en-US" sz="15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110">
              <a:lnSpc>
                <a:spcPct val="150000"/>
              </a:lnSpc>
            </a:pPr>
            <a:endParaRPr lang="zh-CN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151142" y="4359913"/>
            <a:ext cx="5579745" cy="1569656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 err="1">
                <a:solidFill>
                  <a:srgbClr val="256885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晨午检</a:t>
            </a:r>
            <a:endParaRPr lang="zh-CN" altLang="en-US" sz="1600" dirty="0" err="1">
              <a:solidFill>
                <a:srgbClr val="03B441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登记晨午检信息和请假情况，并备注具体的情况等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与疾控中心对接一键上报病例，自动生成告警信息</a:t>
            </a: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自动输出考勤汇总报表，方便查询晨午检考勤详情</a:t>
            </a:r>
          </a:p>
        </p:txBody>
      </p:sp>
      <p:pic>
        <p:nvPicPr>
          <p:cNvPr id="2" name="图片 1" descr="晨午检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95" y="1285254"/>
            <a:ext cx="4719320" cy="279590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231776" y="528955"/>
            <a:ext cx="6271895" cy="3830320"/>
            <a:chOff x="-540" y="1704"/>
            <a:chExt cx="11707" cy="7970"/>
          </a:xfrm>
        </p:grpSpPr>
        <p:pic>
          <p:nvPicPr>
            <p:cNvPr id="5" name="图片 4" descr="手机模型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3" y="2572"/>
              <a:ext cx="3424" cy="6236"/>
            </a:xfrm>
            <a:prstGeom prst="rect">
              <a:avLst/>
            </a:prstGeom>
          </p:spPr>
        </p:pic>
        <p:pic>
          <p:nvPicPr>
            <p:cNvPr id="8" name="图片 7" descr="mac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40" y="1704"/>
              <a:ext cx="10264" cy="7971"/>
            </a:xfrm>
            <a:prstGeom prst="rect">
              <a:avLst/>
            </a:prstGeom>
          </p:spPr>
        </p:pic>
      </p:grpSp>
      <p:sp>
        <p:nvSpPr>
          <p:cNvPr id="14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智慧考勤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579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345421" y="1459241"/>
            <a:ext cx="10795" cy="535622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527980" y="5025720"/>
            <a:ext cx="6573520" cy="2492986"/>
          </a:xfrm>
          <a:prstGeom prst="rect">
            <a:avLst/>
          </a:prstGeom>
          <a:noFill/>
        </p:spPr>
        <p:txBody>
          <a:bodyPr wrap="square" lIns="91430" tIns="45718" rIns="91430" bIns="45718" rtlCol="0" anchor="ctr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从学校实际情况出发，支持不走班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小走班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大走班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全走班等多种走班方案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支持成绩均衡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成绩优先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性别均衡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性别独立等多种排班策略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支持基于已有选课结果，自动生成班级空间和通讯录</a:t>
            </a:r>
            <a:endParaRPr lang="zh-CN" altLang="en-US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defTabSz="1219110">
              <a:lnSpc>
                <a:spcPct val="150000"/>
              </a:lnSpc>
            </a:pPr>
            <a:endParaRPr lang="zh-CN" altLang="en-US" sz="20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110">
              <a:lnSpc>
                <a:spcPct val="150000"/>
              </a:lnSpc>
            </a:pPr>
            <a:endParaRPr lang="zh-CN" altLang="zh-CN" sz="20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431177" y="5055870"/>
            <a:ext cx="5579745" cy="1569656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285717" indent="-285717" defTabSz="1219110">
              <a:lnSpc>
                <a:spcPct val="150000"/>
              </a:lnSpc>
              <a:buClr>
                <a:srgbClr val="A6A6A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提供选课组合成绩分析，辅助学生选课决策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Clr>
                <a:srgbClr val="A6A6A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查询组合适选院校专业，参谋升学就业选择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Clr>
                <a:srgbClr val="A6A6A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屏、手机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APP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PC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端便捷地进行选课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17" indent="-285717" defTabSz="1219110">
              <a:lnSpc>
                <a:spcPct val="150000"/>
              </a:lnSpc>
              <a:buClr>
                <a:srgbClr val="A6A6A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支持便捷模拟选课，提供更多有效参考信息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97305" y="1633870"/>
            <a:ext cx="3674745" cy="3300095"/>
            <a:chOff x="1143" y="2144"/>
            <a:chExt cx="7569" cy="7270"/>
          </a:xfrm>
        </p:grpSpPr>
        <p:grpSp>
          <p:nvGrpSpPr>
            <p:cNvPr id="13" name="组合 12"/>
            <p:cNvGrpSpPr/>
            <p:nvPr/>
          </p:nvGrpSpPr>
          <p:grpSpPr>
            <a:xfrm>
              <a:off x="1143" y="2144"/>
              <a:ext cx="3584" cy="7254"/>
              <a:chOff x="1086" y="2144"/>
              <a:chExt cx="3584" cy="7254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6" y="2144"/>
                <a:ext cx="3585" cy="7254"/>
              </a:xfrm>
              <a:prstGeom prst="rect">
                <a:avLst/>
              </a:prstGeom>
            </p:spPr>
          </p:pic>
          <p:pic>
            <p:nvPicPr>
              <p:cNvPr id="11" name="图片 10" descr="F:\CDW\平面\ppt\20170817\画板 1 拷贝.png画板 1 拷贝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81" y="2917"/>
                <a:ext cx="3154" cy="5609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  <p:grpSp>
          <p:nvGrpSpPr>
            <p:cNvPr id="12" name="组合 11"/>
            <p:cNvGrpSpPr/>
            <p:nvPr/>
          </p:nvGrpSpPr>
          <p:grpSpPr>
            <a:xfrm>
              <a:off x="5128" y="2160"/>
              <a:ext cx="3585" cy="7255"/>
              <a:chOff x="5128" y="2160"/>
              <a:chExt cx="3585" cy="7255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28" y="2160"/>
                <a:ext cx="3585" cy="7255"/>
              </a:xfrm>
              <a:prstGeom prst="rect">
                <a:avLst/>
              </a:prstGeom>
            </p:spPr>
          </p:pic>
          <p:pic>
            <p:nvPicPr>
              <p:cNvPr id="14" name="图片 13" descr="F:\CDW\平面\ppt\20170817\画板 1 拷贝 2.png画板 1 拷贝 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327" y="2917"/>
                <a:ext cx="3151" cy="5604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  <p:sp>
        <p:nvSpPr>
          <p:cNvPr id="16" name="文本框 15"/>
          <p:cNvSpPr txBox="1"/>
          <p:nvPr/>
        </p:nvSpPr>
        <p:spPr>
          <a:xfrm>
            <a:off x="1028712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>
                <a:solidFill>
                  <a:srgbClr val="256885"/>
                </a:solidFill>
              </a:rPr>
              <a:t>智能选课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5000625" y="1442100"/>
            <a:ext cx="7206128" cy="3613785"/>
            <a:chOff x="783" y="1727"/>
            <a:chExt cx="15607" cy="615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8" y="2986"/>
              <a:ext cx="2611" cy="4395"/>
            </a:xfrm>
            <a:prstGeom prst="rect">
              <a:avLst/>
            </a:prstGeom>
          </p:spPr>
        </p:pic>
        <p:grpSp>
          <p:nvGrpSpPr>
            <p:cNvPr id="21" name="组合 20"/>
            <p:cNvGrpSpPr/>
            <p:nvPr/>
          </p:nvGrpSpPr>
          <p:grpSpPr>
            <a:xfrm>
              <a:off x="783" y="1727"/>
              <a:ext cx="10192" cy="6158"/>
              <a:chOff x="726" y="1670"/>
              <a:chExt cx="10192" cy="6158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6" y="1670"/>
                <a:ext cx="10193" cy="6158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22" name="图片 21" descr="F:\CDW\平面\ppt\20170817\画板 1 拷贝 38.png画板 1 拷贝 38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44" y="2436"/>
                <a:ext cx="6698" cy="4186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/>
          </p:nvGrpSpPr>
          <p:grpSpPr>
            <a:xfrm>
              <a:off x="13779" y="2986"/>
              <a:ext cx="2611" cy="4395"/>
              <a:chOff x="15014" y="2967"/>
              <a:chExt cx="2611" cy="4395"/>
            </a:xfrm>
          </p:grpSpPr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14" y="2967"/>
                <a:ext cx="2611" cy="4395"/>
              </a:xfrm>
              <a:prstGeom prst="rect">
                <a:avLst/>
              </a:prstGeom>
            </p:spPr>
          </p:pic>
          <p:pic>
            <p:nvPicPr>
              <p:cNvPr id="26" name="图片 25" descr="F:\CDW\平面\ppt\20170817\画板 10.png画板 10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5136" y="3458"/>
                <a:ext cx="2330" cy="3287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23" y="3477"/>
              <a:ext cx="2328" cy="328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28" name="文本框 27"/>
          <p:cNvSpPr txBox="1"/>
          <p:nvPr/>
        </p:nvSpPr>
        <p:spPr>
          <a:xfrm>
            <a:off x="6591948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>
                <a:solidFill>
                  <a:srgbClr val="256885"/>
                </a:solidFill>
              </a:rPr>
              <a:t>智能排班</a:t>
            </a:r>
          </a:p>
        </p:txBody>
      </p:sp>
      <p:sp>
        <p:nvSpPr>
          <p:cNvPr id="31" name="矩形 7"/>
          <p:cNvSpPr>
            <a:spLocks noChangeArrowheads="1"/>
          </p:cNvSpPr>
          <p:nvPr/>
        </p:nvSpPr>
        <p:spPr bwMode="auto">
          <a:xfrm>
            <a:off x="304801" y="49218"/>
            <a:ext cx="10760075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走班排课智能选课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990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659757" y="1459234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957581" y="4862837"/>
            <a:ext cx="6234431" cy="1569656"/>
          </a:xfrm>
          <a:prstGeom prst="rect">
            <a:avLst/>
          </a:prstGeom>
          <a:noFill/>
        </p:spPr>
        <p:txBody>
          <a:bodyPr wrap="square" lIns="91430" tIns="45718" rIns="91430" bIns="45718" rtlCol="0" anchor="ctr">
            <a:spAutoFit/>
          </a:bodyPr>
          <a:lstStyle/>
          <a:p>
            <a:pPr marL="342858" indent="-342858" defTabSz="121911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sym typeface="+mn-ea"/>
              </a:rPr>
              <a:t>一师</a:t>
            </a:r>
            <a:r>
              <a:rPr lang="en-US" altLang="zh-CN" sz="1600" dirty="0">
                <a:solidFill>
                  <a:srgbClr val="256885"/>
                </a:solidFill>
                <a:latin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sym typeface="+mn-ea"/>
              </a:rPr>
              <a:t>一生</a:t>
            </a:r>
            <a:r>
              <a:rPr lang="en-US" altLang="zh-CN" sz="1600" dirty="0">
                <a:solidFill>
                  <a:srgbClr val="256885"/>
                </a:solidFill>
                <a:latin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sym typeface="+mn-ea"/>
              </a:rPr>
              <a:t>一室一</a:t>
            </a: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课表</a:t>
            </a:r>
            <a:endParaRPr lang="zh-CN" altLang="en-US" sz="1600" dirty="0">
              <a:solidFill>
                <a:srgbClr val="03B44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支持课表自动分发与课程信息实时查询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支持启用后灵活调课和代课管理，调课后自动推送和课表更新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屏，手机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APP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PC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等全部智能终端展示、查询课表</a:t>
            </a:r>
            <a:endParaRPr lang="zh-CN" altLang="zh-CN" sz="20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48" y="4962381"/>
            <a:ext cx="5658485" cy="1477323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支持行政班和教学班排课，以及各类走班制下的综合智能排课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支持优先科目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教师、固定排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不排、连堂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合并上课等各类排课规则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排课后，支持基于相关个性需求的智能调整和人工优化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28712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>
                <a:solidFill>
                  <a:srgbClr val="256885"/>
                </a:solidFill>
              </a:rPr>
              <a:t>智能排课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591948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>
                <a:solidFill>
                  <a:srgbClr val="256885"/>
                </a:solidFill>
              </a:rPr>
              <a:t>智能课表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109216" y="1458610"/>
            <a:ext cx="6066791" cy="3750945"/>
            <a:chOff x="829" y="1847"/>
            <a:chExt cx="18128" cy="598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" y="1847"/>
              <a:ext cx="9899" cy="5981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" name="图片 4" descr="F:\CDW\平面\ppt\20170817\画板 1 拷贝 42.png画板 1 拷贝 4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498" y="2592"/>
              <a:ext cx="6504" cy="4064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9059" y="1847"/>
              <a:ext cx="9898" cy="5981"/>
              <a:chOff x="726" y="1670"/>
              <a:chExt cx="10192" cy="6158"/>
            </a:xfrm>
          </p:grpSpPr>
          <p:pic>
            <p:nvPicPr>
              <p:cNvPr id="50" name="图片 49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6" y="1670"/>
                <a:ext cx="10193" cy="6158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51" name="图片 50" descr="F:\CDW\平面\ppt\20170817\画板 1 拷贝 39.png画板 1 拷贝 3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45" y="2436"/>
                <a:ext cx="6697" cy="4186"/>
              </a:xfrm>
              <a:prstGeom prst="rect">
                <a:avLst/>
              </a:prstGeom>
            </p:spPr>
          </p:pic>
        </p:grp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9605" y="1815152"/>
            <a:ext cx="646239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7"/>
          <p:cNvSpPr>
            <a:spLocks noChangeArrowheads="1"/>
          </p:cNvSpPr>
          <p:nvPr/>
        </p:nvSpPr>
        <p:spPr bwMode="auto">
          <a:xfrm>
            <a:off x="304801" y="49218"/>
            <a:ext cx="10760075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走班排课智能选课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207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/>
          <p:cNvSpPr/>
          <p:nvPr/>
        </p:nvSpPr>
        <p:spPr>
          <a:xfrm>
            <a:off x="135165" y="3479465"/>
            <a:ext cx="484383" cy="338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eaVert" anchor="ctr"/>
          <a:lstStyle/>
          <a:p>
            <a:pPr algn="ctr"/>
            <a:endParaRPr lang="zh-CN" altLang="en-US" sz="2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9" name="矩形 47"/>
          <p:cNvSpPr>
            <a:spLocks noChangeArrowheads="1"/>
          </p:cNvSpPr>
          <p:nvPr/>
        </p:nvSpPr>
        <p:spPr bwMode="auto">
          <a:xfrm>
            <a:off x="354569" y="638082"/>
            <a:ext cx="11579289" cy="1120297"/>
          </a:xfrm>
          <a:prstGeom prst="rect">
            <a:avLst/>
          </a:prstGeom>
          <a:noFill/>
          <a:ln>
            <a:noFill/>
          </a:ln>
        </p:spPr>
        <p:txBody>
          <a:bodyPr wrap="square" lIns="121907" tIns="60955" rIns="121907" bIns="60955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智慧校园整体解决方案面向教育行业垂直领域，采用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SaaS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多租户云服务模式，融合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5G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、云计算、大数据技术等信息技术，为用户提供“云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管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端”一体化解决方案，覆盖教育教学、教育管理、校园生活、雪亮校园、数据分析等众多场景应用。本解决方案的主体智慧校园平台已进入集团核心能力清单。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335365" y="116640"/>
            <a:ext cx="474570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智慧校园整体方案介绍（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1/2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05" y="1653740"/>
            <a:ext cx="7884963" cy="514570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688333" y="1459234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957571" y="4893542"/>
            <a:ext cx="6573520" cy="2908484"/>
          </a:xfrm>
          <a:prstGeom prst="rect">
            <a:avLst/>
          </a:prstGeom>
          <a:noFill/>
        </p:spPr>
        <p:txBody>
          <a:bodyPr wrap="square" lIns="91430" tIns="45718" rIns="91430" bIns="45718" rtlCol="0" anchor="ctr">
            <a:spAutoFit/>
          </a:bodyPr>
          <a:lstStyle/>
          <a:p>
            <a:pPr marL="342858" indent="-342858" defTabSz="121911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评教教学互动反馈</a:t>
            </a:r>
            <a:endParaRPr lang="zh-CN" altLang="en-US" sz="1600" dirty="0">
              <a:solidFill>
                <a:srgbClr val="03B44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支持智能评教，根据实际情况进行便捷反馈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支持智能评学，实时评价学生的过程性表现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自动输出各类评教和评学报表</a:t>
            </a:r>
            <a:endParaRPr lang="en-US" altLang="zh-CN" sz="16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endParaRPr lang="en-US" altLang="zh-CN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110">
              <a:lnSpc>
                <a:spcPct val="150000"/>
              </a:lnSpc>
            </a:pPr>
            <a:endParaRPr lang="zh-CN" altLang="en-US" sz="20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110">
              <a:lnSpc>
                <a:spcPct val="150000"/>
              </a:lnSpc>
            </a:pPr>
            <a:endParaRPr lang="zh-CN" altLang="zh-CN" sz="20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48" y="4895850"/>
            <a:ext cx="5658485" cy="1569656"/>
          </a:xfrm>
          <a:prstGeom prst="rect">
            <a:avLst/>
          </a:prstGeom>
        </p:spPr>
        <p:txBody>
          <a:bodyPr wrap="square" lIns="91430" tIns="45718" rIns="91430" bIns="45718">
            <a:spAutoFit/>
          </a:bodyPr>
          <a:lstStyle/>
          <a:p>
            <a:pPr marL="342858" indent="-342858" defTabSz="121911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256885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教学班专属课程空间</a:t>
            </a:r>
            <a:endParaRPr lang="zh-CN" altLang="en-US" sz="1600" dirty="0">
              <a:solidFill>
                <a:srgbClr val="03B44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每个教学班级，自动生成独立的课程空间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支持师生共享课程信息、辅助资源等各类信息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17" indent="-285717" defTabSz="121911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sym typeface="+mn-ea"/>
              </a:rPr>
              <a:t>支持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独立专属的考勤及作业体系、教育教学管理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28712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>
                <a:solidFill>
                  <a:srgbClr val="256885"/>
                </a:solidFill>
              </a:rPr>
              <a:t>课程空间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977724" y="1058551"/>
            <a:ext cx="3791585" cy="369328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b="1" dirty="0">
                <a:solidFill>
                  <a:srgbClr val="256885"/>
                </a:solidFill>
              </a:rPr>
              <a:t>评教评学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18868" y="1569093"/>
            <a:ext cx="3783525" cy="3199131"/>
            <a:chOff x="1470" y="2163"/>
            <a:chExt cx="7400" cy="7152"/>
          </a:xfrm>
        </p:grpSpPr>
        <p:grpSp>
          <p:nvGrpSpPr>
            <p:cNvPr id="10" name="组合 9"/>
            <p:cNvGrpSpPr/>
            <p:nvPr/>
          </p:nvGrpSpPr>
          <p:grpSpPr>
            <a:xfrm>
              <a:off x="5404" y="2188"/>
              <a:ext cx="3467" cy="7112"/>
              <a:chOff x="5684" y="2204"/>
              <a:chExt cx="3843" cy="7772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84" y="2204"/>
                <a:ext cx="3843" cy="7772"/>
              </a:xfrm>
              <a:prstGeom prst="rect">
                <a:avLst/>
              </a:prstGeom>
            </p:spPr>
          </p:pic>
          <p:pic>
            <p:nvPicPr>
              <p:cNvPr id="12" name="图片 11" descr="C:\Users\41986\Desktop\画板 2.png画板 2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896" y="3034"/>
                <a:ext cx="3393" cy="6035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  <p:grpSp>
          <p:nvGrpSpPr>
            <p:cNvPr id="14" name="组合 13"/>
            <p:cNvGrpSpPr/>
            <p:nvPr/>
          </p:nvGrpSpPr>
          <p:grpSpPr>
            <a:xfrm>
              <a:off x="1470" y="2163"/>
              <a:ext cx="3486" cy="7153"/>
              <a:chOff x="1071" y="2163"/>
              <a:chExt cx="3842" cy="7772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1" y="2163"/>
                <a:ext cx="3843" cy="7772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21" y="3015"/>
                <a:ext cx="3370" cy="6001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  <p:grpSp>
        <p:nvGrpSpPr>
          <p:cNvPr id="18" name="组合 17"/>
          <p:cNvGrpSpPr/>
          <p:nvPr/>
        </p:nvGrpSpPr>
        <p:grpSpPr>
          <a:xfrm>
            <a:off x="5532123" y="1568461"/>
            <a:ext cx="6753860" cy="3419475"/>
            <a:chOff x="630" y="1971"/>
            <a:chExt cx="18076" cy="5856"/>
          </a:xfrm>
        </p:grpSpPr>
        <p:grpSp>
          <p:nvGrpSpPr>
            <p:cNvPr id="19" name="组合 18"/>
            <p:cNvGrpSpPr/>
            <p:nvPr/>
          </p:nvGrpSpPr>
          <p:grpSpPr>
            <a:xfrm>
              <a:off x="630" y="1971"/>
              <a:ext cx="9694" cy="5856"/>
              <a:chOff x="630" y="1971"/>
              <a:chExt cx="9694" cy="5856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0" y="1971"/>
                <a:ext cx="9695" cy="5857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21" name="图片 20" descr="F:\CDW\平面\ppt\20170817\画板 1 拷贝 40.png画板 1 拷贝 40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5" y="2700"/>
                <a:ext cx="6369" cy="3981"/>
              </a:xfrm>
              <a:prstGeom prst="rect">
                <a:avLst/>
              </a:prstGeom>
            </p:spPr>
          </p:pic>
        </p:grpSp>
        <p:grpSp>
          <p:nvGrpSpPr>
            <p:cNvPr id="22" name="组合 21"/>
            <p:cNvGrpSpPr/>
            <p:nvPr/>
          </p:nvGrpSpPr>
          <p:grpSpPr>
            <a:xfrm>
              <a:off x="9012" y="1971"/>
              <a:ext cx="9694" cy="5856"/>
              <a:chOff x="9012" y="1971"/>
              <a:chExt cx="9694" cy="5856"/>
            </a:xfrm>
          </p:grpSpPr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12" y="1971"/>
                <a:ext cx="9695" cy="5857"/>
              </a:xfrm>
              <a:prstGeom prst="rect">
                <a:avLst/>
              </a:prstGeom>
              <a:effectLst>
                <a:outerShdw blurRad="50800" dist="25400" dir="2700000" algn="tl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24" name="图片 23" descr="F:\CDW\平面\ppt\20170817\画板 1 拷贝 41.png画板 1 拷贝 41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647" y="2700"/>
                <a:ext cx="6369" cy="3981"/>
              </a:xfrm>
              <a:prstGeom prst="rect">
                <a:avLst/>
              </a:prstGeom>
            </p:spPr>
          </p:pic>
        </p:grpSp>
      </p:grpSp>
      <p:sp>
        <p:nvSpPr>
          <p:cNvPr id="26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评教评课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324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/>
          <p:nvPr/>
        </p:nvGrpSpPr>
        <p:grpSpPr>
          <a:xfrm>
            <a:off x="4352388" y="2130119"/>
            <a:ext cx="3141781" cy="3509168"/>
            <a:chOff x="3779635" y="1683540"/>
            <a:chExt cx="4632730" cy="5174460"/>
          </a:xfrm>
          <a:solidFill>
            <a:schemeClr val="bg1">
              <a:lumMod val="65000"/>
            </a:schemeClr>
          </a:solidFill>
        </p:grpSpPr>
        <p:sp>
          <p:nvSpPr>
            <p:cNvPr id="3" name="Freeform 46"/>
            <p:cNvSpPr/>
            <p:nvPr/>
          </p:nvSpPr>
          <p:spPr bwMode="auto">
            <a:xfrm>
              <a:off x="3968196" y="3177186"/>
              <a:ext cx="1549743" cy="645610"/>
            </a:xfrm>
            <a:custGeom>
              <a:avLst/>
              <a:gdLst>
                <a:gd name="T0" fmla="*/ 201 w 2027"/>
                <a:gd name="T1" fmla="*/ 456 h 831"/>
                <a:gd name="T2" fmla="*/ 174 w 2027"/>
                <a:gd name="T3" fmla="*/ 424 h 831"/>
                <a:gd name="T4" fmla="*/ 88 w 2027"/>
                <a:gd name="T5" fmla="*/ 301 h 831"/>
                <a:gd name="T6" fmla="*/ 0 w 2027"/>
                <a:gd name="T7" fmla="*/ 105 h 831"/>
                <a:gd name="T8" fmla="*/ 244 w 2027"/>
                <a:gd name="T9" fmla="*/ 67 h 831"/>
                <a:gd name="T10" fmla="*/ 617 w 2027"/>
                <a:gd name="T11" fmla="*/ 27 h 831"/>
                <a:gd name="T12" fmla="*/ 1097 w 2027"/>
                <a:gd name="T13" fmla="*/ 8 h 831"/>
                <a:gd name="T14" fmla="*/ 1105 w 2027"/>
                <a:gd name="T15" fmla="*/ 11 h 831"/>
                <a:gd name="T16" fmla="*/ 1165 w 2027"/>
                <a:gd name="T17" fmla="*/ 14 h 831"/>
                <a:gd name="T18" fmla="*/ 1226 w 2027"/>
                <a:gd name="T19" fmla="*/ 23 h 831"/>
                <a:gd name="T20" fmla="*/ 1295 w 2027"/>
                <a:gd name="T21" fmla="*/ 36 h 831"/>
                <a:gd name="T22" fmla="*/ 1313 w 2027"/>
                <a:gd name="T23" fmla="*/ 43 h 831"/>
                <a:gd name="T24" fmla="*/ 1382 w 2027"/>
                <a:gd name="T25" fmla="*/ 61 h 831"/>
                <a:gd name="T26" fmla="*/ 1444 w 2027"/>
                <a:gd name="T27" fmla="*/ 82 h 831"/>
                <a:gd name="T28" fmla="*/ 1496 w 2027"/>
                <a:gd name="T29" fmla="*/ 104 h 831"/>
                <a:gd name="T30" fmla="*/ 1608 w 2027"/>
                <a:gd name="T31" fmla="*/ 163 h 831"/>
                <a:gd name="T32" fmla="*/ 1726 w 2027"/>
                <a:gd name="T33" fmla="*/ 248 h 831"/>
                <a:gd name="T34" fmla="*/ 1879 w 2027"/>
                <a:gd name="T35" fmla="*/ 403 h 831"/>
                <a:gd name="T36" fmla="*/ 1922 w 2027"/>
                <a:gd name="T37" fmla="*/ 461 h 831"/>
                <a:gd name="T38" fmla="*/ 1926 w 2027"/>
                <a:gd name="T39" fmla="*/ 471 h 831"/>
                <a:gd name="T40" fmla="*/ 2027 w 2027"/>
                <a:gd name="T41" fmla="*/ 652 h 831"/>
                <a:gd name="T42" fmla="*/ 1659 w 2027"/>
                <a:gd name="T43" fmla="*/ 454 h 831"/>
                <a:gd name="T44" fmla="*/ 1621 w 2027"/>
                <a:gd name="T45" fmla="*/ 441 h 831"/>
                <a:gd name="T46" fmla="*/ 1357 w 2027"/>
                <a:gd name="T47" fmla="*/ 386 h 831"/>
                <a:gd name="T48" fmla="*/ 1215 w 2027"/>
                <a:gd name="T49" fmla="*/ 379 h 831"/>
                <a:gd name="T50" fmla="*/ 971 w 2027"/>
                <a:gd name="T51" fmla="*/ 404 h 831"/>
                <a:gd name="T52" fmla="*/ 952 w 2027"/>
                <a:gd name="T53" fmla="*/ 404 h 831"/>
                <a:gd name="T54" fmla="*/ 709 w 2027"/>
                <a:gd name="T55" fmla="*/ 406 h 831"/>
                <a:gd name="T56" fmla="*/ 699 w 2027"/>
                <a:gd name="T57" fmla="*/ 408 h 831"/>
                <a:gd name="T58" fmla="*/ 615 w 2027"/>
                <a:gd name="T59" fmla="*/ 396 h 831"/>
                <a:gd name="T60" fmla="*/ 559 w 2027"/>
                <a:gd name="T61" fmla="*/ 386 h 831"/>
                <a:gd name="T62" fmla="*/ 549 w 2027"/>
                <a:gd name="T63" fmla="*/ 382 h 831"/>
                <a:gd name="T64" fmla="*/ 339 w 2027"/>
                <a:gd name="T65" fmla="*/ 319 h 831"/>
                <a:gd name="T66" fmla="*/ 1059 w 2027"/>
                <a:gd name="T67" fmla="*/ 435 h 831"/>
                <a:gd name="T68" fmla="*/ 1228 w 2027"/>
                <a:gd name="T69" fmla="*/ 437 h 831"/>
                <a:gd name="T70" fmla="*/ 1237 w 2027"/>
                <a:gd name="T71" fmla="*/ 435 h 831"/>
                <a:gd name="T72" fmla="*/ 1450 w 2027"/>
                <a:gd name="T73" fmla="*/ 470 h 831"/>
                <a:gd name="T74" fmla="*/ 1736 w 2027"/>
                <a:gd name="T75" fmla="*/ 578 h 831"/>
                <a:gd name="T76" fmla="*/ 1752 w 2027"/>
                <a:gd name="T77" fmla="*/ 589 h 831"/>
                <a:gd name="T78" fmla="*/ 1997 w 2027"/>
                <a:gd name="T79" fmla="*/ 755 h 831"/>
                <a:gd name="T80" fmla="*/ 1929 w 2027"/>
                <a:gd name="T81" fmla="*/ 765 h 831"/>
                <a:gd name="T82" fmla="*/ 1866 w 2027"/>
                <a:gd name="T83" fmla="*/ 772 h 831"/>
                <a:gd name="T84" fmla="*/ 1817 w 2027"/>
                <a:gd name="T85" fmla="*/ 779 h 831"/>
                <a:gd name="T86" fmla="*/ 1393 w 2027"/>
                <a:gd name="T87" fmla="*/ 816 h 831"/>
                <a:gd name="T88" fmla="*/ 1035 w 2027"/>
                <a:gd name="T89" fmla="*/ 828 h 831"/>
                <a:gd name="T90" fmla="*/ 1018 w 2027"/>
                <a:gd name="T91" fmla="*/ 825 h 831"/>
                <a:gd name="T92" fmla="*/ 693 w 2027"/>
                <a:gd name="T93" fmla="*/ 776 h 831"/>
                <a:gd name="T94" fmla="*/ 369 w 2027"/>
                <a:gd name="T95" fmla="*/ 614 h 831"/>
                <a:gd name="T96" fmla="*/ 361 w 2027"/>
                <a:gd name="T97" fmla="*/ 606 h 831"/>
                <a:gd name="T98" fmla="*/ 201 w 2027"/>
                <a:gd name="T99" fmla="*/ 45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7" h="831">
                  <a:moveTo>
                    <a:pt x="201" y="456"/>
                  </a:moveTo>
                  <a:cubicBezTo>
                    <a:pt x="192" y="446"/>
                    <a:pt x="182" y="435"/>
                    <a:pt x="174" y="424"/>
                  </a:cubicBezTo>
                  <a:cubicBezTo>
                    <a:pt x="141" y="385"/>
                    <a:pt x="114" y="345"/>
                    <a:pt x="88" y="301"/>
                  </a:cubicBezTo>
                  <a:cubicBezTo>
                    <a:pt x="53" y="237"/>
                    <a:pt x="23" y="173"/>
                    <a:pt x="0" y="105"/>
                  </a:cubicBezTo>
                  <a:cubicBezTo>
                    <a:pt x="80" y="88"/>
                    <a:pt x="159" y="78"/>
                    <a:pt x="244" y="67"/>
                  </a:cubicBezTo>
                  <a:cubicBezTo>
                    <a:pt x="372" y="52"/>
                    <a:pt x="490" y="40"/>
                    <a:pt x="617" y="27"/>
                  </a:cubicBezTo>
                  <a:cubicBezTo>
                    <a:pt x="781" y="14"/>
                    <a:pt x="932" y="0"/>
                    <a:pt x="1097" y="8"/>
                  </a:cubicBezTo>
                  <a:cubicBezTo>
                    <a:pt x="1100" y="8"/>
                    <a:pt x="1102" y="11"/>
                    <a:pt x="1105" y="11"/>
                  </a:cubicBezTo>
                  <a:cubicBezTo>
                    <a:pt x="1125" y="12"/>
                    <a:pt x="1145" y="13"/>
                    <a:pt x="1165" y="14"/>
                  </a:cubicBezTo>
                  <a:cubicBezTo>
                    <a:pt x="1185" y="18"/>
                    <a:pt x="1205" y="19"/>
                    <a:pt x="1226" y="23"/>
                  </a:cubicBezTo>
                  <a:cubicBezTo>
                    <a:pt x="1250" y="28"/>
                    <a:pt x="1272" y="30"/>
                    <a:pt x="1295" y="36"/>
                  </a:cubicBezTo>
                  <a:cubicBezTo>
                    <a:pt x="1301" y="39"/>
                    <a:pt x="1306" y="41"/>
                    <a:pt x="1313" y="43"/>
                  </a:cubicBezTo>
                  <a:cubicBezTo>
                    <a:pt x="1338" y="46"/>
                    <a:pt x="1360" y="52"/>
                    <a:pt x="1382" y="61"/>
                  </a:cubicBezTo>
                  <a:cubicBezTo>
                    <a:pt x="1403" y="70"/>
                    <a:pt x="1424" y="72"/>
                    <a:pt x="1444" y="82"/>
                  </a:cubicBezTo>
                  <a:cubicBezTo>
                    <a:pt x="1462" y="91"/>
                    <a:pt x="1479" y="97"/>
                    <a:pt x="1496" y="104"/>
                  </a:cubicBezTo>
                  <a:cubicBezTo>
                    <a:pt x="1535" y="121"/>
                    <a:pt x="1570" y="142"/>
                    <a:pt x="1608" y="163"/>
                  </a:cubicBezTo>
                  <a:cubicBezTo>
                    <a:pt x="1651" y="190"/>
                    <a:pt x="1687" y="217"/>
                    <a:pt x="1726" y="248"/>
                  </a:cubicBezTo>
                  <a:cubicBezTo>
                    <a:pt x="1783" y="295"/>
                    <a:pt x="1833" y="344"/>
                    <a:pt x="1879" y="403"/>
                  </a:cubicBezTo>
                  <a:cubicBezTo>
                    <a:pt x="1894" y="423"/>
                    <a:pt x="1907" y="441"/>
                    <a:pt x="1922" y="461"/>
                  </a:cubicBezTo>
                  <a:cubicBezTo>
                    <a:pt x="1925" y="464"/>
                    <a:pt x="1924" y="468"/>
                    <a:pt x="1926" y="471"/>
                  </a:cubicBezTo>
                  <a:cubicBezTo>
                    <a:pt x="1968" y="528"/>
                    <a:pt x="1998" y="589"/>
                    <a:pt x="2027" y="652"/>
                  </a:cubicBezTo>
                  <a:cubicBezTo>
                    <a:pt x="1915" y="568"/>
                    <a:pt x="1792" y="503"/>
                    <a:pt x="1659" y="454"/>
                  </a:cubicBezTo>
                  <a:cubicBezTo>
                    <a:pt x="1647" y="450"/>
                    <a:pt x="1633" y="445"/>
                    <a:pt x="1621" y="441"/>
                  </a:cubicBezTo>
                  <a:cubicBezTo>
                    <a:pt x="1534" y="414"/>
                    <a:pt x="1450" y="397"/>
                    <a:pt x="1357" y="386"/>
                  </a:cubicBezTo>
                  <a:cubicBezTo>
                    <a:pt x="1309" y="381"/>
                    <a:pt x="1263" y="379"/>
                    <a:pt x="1215" y="379"/>
                  </a:cubicBezTo>
                  <a:cubicBezTo>
                    <a:pt x="1132" y="380"/>
                    <a:pt x="1056" y="390"/>
                    <a:pt x="971" y="404"/>
                  </a:cubicBezTo>
                  <a:cubicBezTo>
                    <a:pt x="964" y="405"/>
                    <a:pt x="959" y="403"/>
                    <a:pt x="952" y="404"/>
                  </a:cubicBezTo>
                  <a:cubicBezTo>
                    <a:pt x="868" y="414"/>
                    <a:pt x="792" y="416"/>
                    <a:pt x="709" y="406"/>
                  </a:cubicBezTo>
                  <a:cubicBezTo>
                    <a:pt x="706" y="406"/>
                    <a:pt x="702" y="408"/>
                    <a:pt x="699" y="408"/>
                  </a:cubicBezTo>
                  <a:cubicBezTo>
                    <a:pt x="670" y="405"/>
                    <a:pt x="644" y="402"/>
                    <a:pt x="615" y="396"/>
                  </a:cubicBezTo>
                  <a:cubicBezTo>
                    <a:pt x="595" y="393"/>
                    <a:pt x="577" y="389"/>
                    <a:pt x="559" y="386"/>
                  </a:cubicBezTo>
                  <a:cubicBezTo>
                    <a:pt x="554" y="385"/>
                    <a:pt x="553" y="384"/>
                    <a:pt x="549" y="382"/>
                  </a:cubicBezTo>
                  <a:cubicBezTo>
                    <a:pt x="474" y="367"/>
                    <a:pt x="407" y="346"/>
                    <a:pt x="339" y="319"/>
                  </a:cubicBezTo>
                  <a:cubicBezTo>
                    <a:pt x="562" y="424"/>
                    <a:pt x="815" y="466"/>
                    <a:pt x="1059" y="435"/>
                  </a:cubicBezTo>
                  <a:cubicBezTo>
                    <a:pt x="1115" y="435"/>
                    <a:pt x="1170" y="430"/>
                    <a:pt x="1228" y="437"/>
                  </a:cubicBezTo>
                  <a:cubicBezTo>
                    <a:pt x="1230" y="437"/>
                    <a:pt x="1234" y="435"/>
                    <a:pt x="1237" y="435"/>
                  </a:cubicBezTo>
                  <a:cubicBezTo>
                    <a:pt x="1312" y="443"/>
                    <a:pt x="1378" y="451"/>
                    <a:pt x="1450" y="470"/>
                  </a:cubicBezTo>
                  <a:cubicBezTo>
                    <a:pt x="1552" y="495"/>
                    <a:pt x="1643" y="532"/>
                    <a:pt x="1736" y="578"/>
                  </a:cubicBezTo>
                  <a:cubicBezTo>
                    <a:pt x="1741" y="581"/>
                    <a:pt x="1747" y="586"/>
                    <a:pt x="1752" y="589"/>
                  </a:cubicBezTo>
                  <a:cubicBezTo>
                    <a:pt x="1842" y="635"/>
                    <a:pt x="1920" y="693"/>
                    <a:pt x="1997" y="755"/>
                  </a:cubicBezTo>
                  <a:cubicBezTo>
                    <a:pt x="1974" y="762"/>
                    <a:pt x="1954" y="761"/>
                    <a:pt x="1929" y="765"/>
                  </a:cubicBezTo>
                  <a:cubicBezTo>
                    <a:pt x="1909" y="769"/>
                    <a:pt x="1888" y="772"/>
                    <a:pt x="1866" y="772"/>
                  </a:cubicBezTo>
                  <a:cubicBezTo>
                    <a:pt x="1849" y="774"/>
                    <a:pt x="1833" y="777"/>
                    <a:pt x="1817" y="779"/>
                  </a:cubicBezTo>
                  <a:cubicBezTo>
                    <a:pt x="1671" y="795"/>
                    <a:pt x="1537" y="807"/>
                    <a:pt x="1393" y="816"/>
                  </a:cubicBezTo>
                  <a:cubicBezTo>
                    <a:pt x="1270" y="823"/>
                    <a:pt x="1156" y="831"/>
                    <a:pt x="1035" y="828"/>
                  </a:cubicBezTo>
                  <a:cubicBezTo>
                    <a:pt x="1029" y="828"/>
                    <a:pt x="1024" y="825"/>
                    <a:pt x="1018" y="825"/>
                  </a:cubicBezTo>
                  <a:cubicBezTo>
                    <a:pt x="906" y="823"/>
                    <a:pt x="802" y="806"/>
                    <a:pt x="693" y="776"/>
                  </a:cubicBezTo>
                  <a:cubicBezTo>
                    <a:pt x="574" y="741"/>
                    <a:pt x="470" y="687"/>
                    <a:pt x="369" y="614"/>
                  </a:cubicBezTo>
                  <a:cubicBezTo>
                    <a:pt x="367" y="611"/>
                    <a:pt x="364" y="609"/>
                    <a:pt x="361" y="606"/>
                  </a:cubicBezTo>
                  <a:cubicBezTo>
                    <a:pt x="301" y="562"/>
                    <a:pt x="249" y="512"/>
                    <a:pt x="201" y="45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" name="Freeform 47"/>
            <p:cNvSpPr/>
            <p:nvPr/>
          </p:nvSpPr>
          <p:spPr bwMode="auto">
            <a:xfrm>
              <a:off x="5170279" y="1762594"/>
              <a:ext cx="542116" cy="1333143"/>
            </a:xfrm>
            <a:custGeom>
              <a:avLst/>
              <a:gdLst>
                <a:gd name="T0" fmla="*/ 75 w 708"/>
                <a:gd name="T1" fmla="*/ 0 h 1715"/>
                <a:gd name="T2" fmla="*/ 46 w 708"/>
                <a:gd name="T3" fmla="*/ 209 h 1715"/>
                <a:gd name="T4" fmla="*/ 18 w 708"/>
                <a:gd name="T5" fmla="*/ 526 h 1715"/>
                <a:gd name="T6" fmla="*/ 9 w 708"/>
                <a:gd name="T7" fmla="*/ 935 h 1715"/>
                <a:gd name="T8" fmla="*/ 11 w 708"/>
                <a:gd name="T9" fmla="*/ 941 h 1715"/>
                <a:gd name="T10" fmla="*/ 15 w 708"/>
                <a:gd name="T11" fmla="*/ 992 h 1715"/>
                <a:gd name="T12" fmla="*/ 23 w 708"/>
                <a:gd name="T13" fmla="*/ 1044 h 1715"/>
                <a:gd name="T14" fmla="*/ 35 w 708"/>
                <a:gd name="T15" fmla="*/ 1103 h 1715"/>
                <a:gd name="T16" fmla="*/ 41 w 708"/>
                <a:gd name="T17" fmla="*/ 1117 h 1715"/>
                <a:gd name="T18" fmla="*/ 57 w 708"/>
                <a:gd name="T19" fmla="*/ 1176 h 1715"/>
                <a:gd name="T20" fmla="*/ 76 w 708"/>
                <a:gd name="T21" fmla="*/ 1228 h 1715"/>
                <a:gd name="T22" fmla="*/ 96 w 708"/>
                <a:gd name="T23" fmla="*/ 1273 h 1715"/>
                <a:gd name="T24" fmla="*/ 148 w 708"/>
                <a:gd name="T25" fmla="*/ 1367 h 1715"/>
                <a:gd name="T26" fmla="*/ 221 w 708"/>
                <a:gd name="T27" fmla="*/ 1466 h 1715"/>
                <a:gd name="T28" fmla="*/ 356 w 708"/>
                <a:gd name="T29" fmla="*/ 1593 h 1715"/>
                <a:gd name="T30" fmla="*/ 406 w 708"/>
                <a:gd name="T31" fmla="*/ 1629 h 1715"/>
                <a:gd name="T32" fmla="*/ 414 w 708"/>
                <a:gd name="T33" fmla="*/ 1633 h 1715"/>
                <a:gd name="T34" fmla="*/ 569 w 708"/>
                <a:gd name="T35" fmla="*/ 1715 h 1715"/>
                <a:gd name="T36" fmla="*/ 396 w 708"/>
                <a:gd name="T37" fmla="*/ 1405 h 1715"/>
                <a:gd name="T38" fmla="*/ 384 w 708"/>
                <a:gd name="T39" fmla="*/ 1374 h 1715"/>
                <a:gd name="T40" fmla="*/ 334 w 708"/>
                <a:gd name="T41" fmla="*/ 1150 h 1715"/>
                <a:gd name="T42" fmla="*/ 326 w 708"/>
                <a:gd name="T43" fmla="*/ 1030 h 1715"/>
                <a:gd name="T44" fmla="*/ 343 w 708"/>
                <a:gd name="T45" fmla="*/ 821 h 1715"/>
                <a:gd name="T46" fmla="*/ 343 w 708"/>
                <a:gd name="T47" fmla="*/ 805 h 1715"/>
                <a:gd name="T48" fmla="*/ 341 w 708"/>
                <a:gd name="T49" fmla="*/ 598 h 1715"/>
                <a:gd name="T50" fmla="*/ 342 w 708"/>
                <a:gd name="T51" fmla="*/ 591 h 1715"/>
                <a:gd name="T52" fmla="*/ 331 w 708"/>
                <a:gd name="T53" fmla="*/ 519 h 1715"/>
                <a:gd name="T54" fmla="*/ 322 w 708"/>
                <a:gd name="T55" fmla="*/ 471 h 1715"/>
                <a:gd name="T56" fmla="*/ 318 w 708"/>
                <a:gd name="T57" fmla="*/ 463 h 1715"/>
                <a:gd name="T58" fmla="*/ 261 w 708"/>
                <a:gd name="T59" fmla="*/ 285 h 1715"/>
                <a:gd name="T60" fmla="*/ 371 w 708"/>
                <a:gd name="T61" fmla="*/ 896 h 1715"/>
                <a:gd name="T62" fmla="*/ 375 w 708"/>
                <a:gd name="T63" fmla="*/ 1039 h 1715"/>
                <a:gd name="T64" fmla="*/ 374 w 708"/>
                <a:gd name="T65" fmla="*/ 1047 h 1715"/>
                <a:gd name="T66" fmla="*/ 406 w 708"/>
                <a:gd name="T67" fmla="*/ 1228 h 1715"/>
                <a:gd name="T68" fmla="*/ 502 w 708"/>
                <a:gd name="T69" fmla="*/ 1469 h 1715"/>
                <a:gd name="T70" fmla="*/ 511 w 708"/>
                <a:gd name="T71" fmla="*/ 1483 h 1715"/>
                <a:gd name="T72" fmla="*/ 657 w 708"/>
                <a:gd name="T73" fmla="*/ 1688 h 1715"/>
                <a:gd name="T74" fmla="*/ 664 w 708"/>
                <a:gd name="T75" fmla="*/ 1630 h 1715"/>
                <a:gd name="T76" fmla="*/ 669 w 708"/>
                <a:gd name="T77" fmla="*/ 1577 h 1715"/>
                <a:gd name="T78" fmla="*/ 675 w 708"/>
                <a:gd name="T79" fmla="*/ 1535 h 1715"/>
                <a:gd name="T80" fmla="*/ 700 w 708"/>
                <a:gd name="T81" fmla="*/ 1174 h 1715"/>
                <a:gd name="T82" fmla="*/ 704 w 708"/>
                <a:gd name="T83" fmla="*/ 869 h 1715"/>
                <a:gd name="T84" fmla="*/ 702 w 708"/>
                <a:gd name="T85" fmla="*/ 856 h 1715"/>
                <a:gd name="T86" fmla="*/ 655 w 708"/>
                <a:gd name="T87" fmla="*/ 580 h 1715"/>
                <a:gd name="T88" fmla="*/ 513 w 708"/>
                <a:gd name="T89" fmla="*/ 307 h 1715"/>
                <a:gd name="T90" fmla="*/ 506 w 708"/>
                <a:gd name="T91" fmla="*/ 300 h 1715"/>
                <a:gd name="T92" fmla="*/ 376 w 708"/>
                <a:gd name="T93" fmla="*/ 166 h 1715"/>
                <a:gd name="T94" fmla="*/ 349 w 708"/>
                <a:gd name="T95" fmla="*/ 144 h 1715"/>
                <a:gd name="T96" fmla="*/ 242 w 708"/>
                <a:gd name="T97" fmla="*/ 73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8" h="1715">
                  <a:moveTo>
                    <a:pt x="75" y="0"/>
                  </a:moveTo>
                  <a:cubicBezTo>
                    <a:pt x="61" y="69"/>
                    <a:pt x="54" y="136"/>
                    <a:pt x="46" y="209"/>
                  </a:cubicBezTo>
                  <a:cubicBezTo>
                    <a:pt x="35" y="318"/>
                    <a:pt x="27" y="418"/>
                    <a:pt x="18" y="526"/>
                  </a:cubicBezTo>
                  <a:cubicBezTo>
                    <a:pt x="9" y="666"/>
                    <a:pt x="0" y="795"/>
                    <a:pt x="9" y="935"/>
                  </a:cubicBezTo>
                  <a:cubicBezTo>
                    <a:pt x="9" y="937"/>
                    <a:pt x="11" y="939"/>
                    <a:pt x="11" y="941"/>
                  </a:cubicBezTo>
                  <a:cubicBezTo>
                    <a:pt x="12" y="958"/>
                    <a:pt x="14" y="975"/>
                    <a:pt x="15" y="992"/>
                  </a:cubicBezTo>
                  <a:cubicBezTo>
                    <a:pt x="18" y="1009"/>
                    <a:pt x="20" y="1027"/>
                    <a:pt x="23" y="1044"/>
                  </a:cubicBezTo>
                  <a:cubicBezTo>
                    <a:pt x="28" y="1064"/>
                    <a:pt x="29" y="1083"/>
                    <a:pt x="35" y="1103"/>
                  </a:cubicBezTo>
                  <a:cubicBezTo>
                    <a:pt x="38" y="1107"/>
                    <a:pt x="40" y="1112"/>
                    <a:pt x="41" y="1117"/>
                  </a:cubicBezTo>
                  <a:cubicBezTo>
                    <a:pt x="45" y="1139"/>
                    <a:pt x="49" y="1157"/>
                    <a:pt x="57" y="1176"/>
                  </a:cubicBezTo>
                  <a:cubicBezTo>
                    <a:pt x="66" y="1193"/>
                    <a:pt x="68" y="1211"/>
                    <a:pt x="76" y="1228"/>
                  </a:cubicBezTo>
                  <a:cubicBezTo>
                    <a:pt x="84" y="1243"/>
                    <a:pt x="90" y="1258"/>
                    <a:pt x="96" y="1273"/>
                  </a:cubicBezTo>
                  <a:cubicBezTo>
                    <a:pt x="111" y="1305"/>
                    <a:pt x="129" y="1335"/>
                    <a:pt x="148" y="1367"/>
                  </a:cubicBezTo>
                  <a:cubicBezTo>
                    <a:pt x="171" y="1403"/>
                    <a:pt x="195" y="1433"/>
                    <a:pt x="221" y="1466"/>
                  </a:cubicBezTo>
                  <a:cubicBezTo>
                    <a:pt x="263" y="1513"/>
                    <a:pt x="305" y="1555"/>
                    <a:pt x="356" y="1593"/>
                  </a:cubicBezTo>
                  <a:cubicBezTo>
                    <a:pt x="373" y="1606"/>
                    <a:pt x="389" y="1617"/>
                    <a:pt x="406" y="1629"/>
                  </a:cubicBezTo>
                  <a:cubicBezTo>
                    <a:pt x="408" y="1631"/>
                    <a:pt x="412" y="1630"/>
                    <a:pt x="414" y="1633"/>
                  </a:cubicBezTo>
                  <a:cubicBezTo>
                    <a:pt x="463" y="1667"/>
                    <a:pt x="516" y="1692"/>
                    <a:pt x="569" y="1715"/>
                  </a:cubicBezTo>
                  <a:cubicBezTo>
                    <a:pt x="497" y="1622"/>
                    <a:pt x="439" y="1518"/>
                    <a:pt x="396" y="1405"/>
                  </a:cubicBezTo>
                  <a:cubicBezTo>
                    <a:pt x="392" y="1395"/>
                    <a:pt x="388" y="1384"/>
                    <a:pt x="384" y="1374"/>
                  </a:cubicBezTo>
                  <a:cubicBezTo>
                    <a:pt x="360" y="1300"/>
                    <a:pt x="344" y="1228"/>
                    <a:pt x="334" y="1150"/>
                  </a:cubicBezTo>
                  <a:cubicBezTo>
                    <a:pt x="329" y="1109"/>
                    <a:pt x="326" y="1071"/>
                    <a:pt x="326" y="1030"/>
                  </a:cubicBezTo>
                  <a:cubicBezTo>
                    <a:pt x="325" y="959"/>
                    <a:pt x="332" y="894"/>
                    <a:pt x="343" y="821"/>
                  </a:cubicBezTo>
                  <a:cubicBezTo>
                    <a:pt x="344" y="816"/>
                    <a:pt x="342" y="811"/>
                    <a:pt x="343" y="805"/>
                  </a:cubicBezTo>
                  <a:cubicBezTo>
                    <a:pt x="350" y="734"/>
                    <a:pt x="351" y="669"/>
                    <a:pt x="341" y="598"/>
                  </a:cubicBezTo>
                  <a:cubicBezTo>
                    <a:pt x="341" y="596"/>
                    <a:pt x="342" y="593"/>
                    <a:pt x="342" y="591"/>
                  </a:cubicBezTo>
                  <a:cubicBezTo>
                    <a:pt x="340" y="566"/>
                    <a:pt x="336" y="544"/>
                    <a:pt x="331" y="519"/>
                  </a:cubicBezTo>
                  <a:cubicBezTo>
                    <a:pt x="328" y="502"/>
                    <a:pt x="324" y="487"/>
                    <a:pt x="322" y="471"/>
                  </a:cubicBezTo>
                  <a:cubicBezTo>
                    <a:pt x="321" y="468"/>
                    <a:pt x="320" y="467"/>
                    <a:pt x="318" y="463"/>
                  </a:cubicBezTo>
                  <a:cubicBezTo>
                    <a:pt x="304" y="400"/>
                    <a:pt x="286" y="343"/>
                    <a:pt x="261" y="285"/>
                  </a:cubicBezTo>
                  <a:cubicBezTo>
                    <a:pt x="354" y="473"/>
                    <a:pt x="393" y="688"/>
                    <a:pt x="371" y="896"/>
                  </a:cubicBezTo>
                  <a:cubicBezTo>
                    <a:pt x="372" y="944"/>
                    <a:pt x="369" y="991"/>
                    <a:pt x="375" y="1039"/>
                  </a:cubicBezTo>
                  <a:cubicBezTo>
                    <a:pt x="375" y="1042"/>
                    <a:pt x="374" y="1045"/>
                    <a:pt x="374" y="1047"/>
                  </a:cubicBezTo>
                  <a:cubicBezTo>
                    <a:pt x="381" y="1111"/>
                    <a:pt x="389" y="1167"/>
                    <a:pt x="406" y="1228"/>
                  </a:cubicBezTo>
                  <a:cubicBezTo>
                    <a:pt x="429" y="1314"/>
                    <a:pt x="462" y="1391"/>
                    <a:pt x="502" y="1469"/>
                  </a:cubicBezTo>
                  <a:cubicBezTo>
                    <a:pt x="505" y="1474"/>
                    <a:pt x="509" y="1478"/>
                    <a:pt x="511" y="1483"/>
                  </a:cubicBezTo>
                  <a:cubicBezTo>
                    <a:pt x="552" y="1559"/>
                    <a:pt x="603" y="1624"/>
                    <a:pt x="657" y="1688"/>
                  </a:cubicBezTo>
                  <a:cubicBezTo>
                    <a:pt x="662" y="1669"/>
                    <a:pt x="661" y="1652"/>
                    <a:pt x="664" y="1630"/>
                  </a:cubicBezTo>
                  <a:cubicBezTo>
                    <a:pt x="667" y="1613"/>
                    <a:pt x="669" y="1595"/>
                    <a:pt x="669" y="1577"/>
                  </a:cubicBezTo>
                  <a:cubicBezTo>
                    <a:pt x="670" y="1562"/>
                    <a:pt x="672" y="1548"/>
                    <a:pt x="675" y="1535"/>
                  </a:cubicBezTo>
                  <a:cubicBezTo>
                    <a:pt x="686" y="1411"/>
                    <a:pt x="694" y="1297"/>
                    <a:pt x="700" y="1174"/>
                  </a:cubicBezTo>
                  <a:cubicBezTo>
                    <a:pt x="703" y="1070"/>
                    <a:pt x="708" y="973"/>
                    <a:pt x="704" y="869"/>
                  </a:cubicBezTo>
                  <a:cubicBezTo>
                    <a:pt x="704" y="865"/>
                    <a:pt x="702" y="860"/>
                    <a:pt x="702" y="856"/>
                  </a:cubicBezTo>
                  <a:cubicBezTo>
                    <a:pt x="699" y="760"/>
                    <a:pt x="682" y="672"/>
                    <a:pt x="655" y="580"/>
                  </a:cubicBezTo>
                  <a:cubicBezTo>
                    <a:pt x="623" y="479"/>
                    <a:pt x="576" y="392"/>
                    <a:pt x="513" y="307"/>
                  </a:cubicBezTo>
                  <a:cubicBezTo>
                    <a:pt x="510" y="305"/>
                    <a:pt x="508" y="303"/>
                    <a:pt x="506" y="300"/>
                  </a:cubicBezTo>
                  <a:cubicBezTo>
                    <a:pt x="468" y="249"/>
                    <a:pt x="424" y="207"/>
                    <a:pt x="376" y="166"/>
                  </a:cubicBezTo>
                  <a:cubicBezTo>
                    <a:pt x="367" y="159"/>
                    <a:pt x="358" y="150"/>
                    <a:pt x="349" y="144"/>
                  </a:cubicBezTo>
                  <a:cubicBezTo>
                    <a:pt x="314" y="117"/>
                    <a:pt x="280" y="94"/>
                    <a:pt x="242" y="73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" name="Freeform 48"/>
            <p:cNvSpPr/>
            <p:nvPr/>
          </p:nvSpPr>
          <p:spPr bwMode="auto">
            <a:xfrm>
              <a:off x="3926948" y="2700465"/>
              <a:ext cx="1119586" cy="465941"/>
            </a:xfrm>
            <a:custGeom>
              <a:avLst/>
              <a:gdLst>
                <a:gd name="T0" fmla="*/ 145 w 1464"/>
                <a:gd name="T1" fmla="*/ 329 h 600"/>
                <a:gd name="T2" fmla="*/ 125 w 1464"/>
                <a:gd name="T3" fmla="*/ 306 h 600"/>
                <a:gd name="T4" fmla="*/ 64 w 1464"/>
                <a:gd name="T5" fmla="*/ 217 h 600"/>
                <a:gd name="T6" fmla="*/ 0 w 1464"/>
                <a:gd name="T7" fmla="*/ 76 h 600"/>
                <a:gd name="T8" fmla="*/ 176 w 1464"/>
                <a:gd name="T9" fmla="*/ 48 h 600"/>
                <a:gd name="T10" fmla="*/ 446 w 1464"/>
                <a:gd name="T11" fmla="*/ 20 h 600"/>
                <a:gd name="T12" fmla="*/ 793 w 1464"/>
                <a:gd name="T13" fmla="*/ 6 h 600"/>
                <a:gd name="T14" fmla="*/ 798 w 1464"/>
                <a:gd name="T15" fmla="*/ 8 h 600"/>
                <a:gd name="T16" fmla="*/ 842 w 1464"/>
                <a:gd name="T17" fmla="*/ 10 h 600"/>
                <a:gd name="T18" fmla="*/ 885 w 1464"/>
                <a:gd name="T19" fmla="*/ 17 h 600"/>
                <a:gd name="T20" fmla="*/ 936 w 1464"/>
                <a:gd name="T21" fmla="*/ 26 h 600"/>
                <a:gd name="T22" fmla="*/ 948 w 1464"/>
                <a:gd name="T23" fmla="*/ 31 h 600"/>
                <a:gd name="T24" fmla="*/ 999 w 1464"/>
                <a:gd name="T25" fmla="*/ 44 h 600"/>
                <a:gd name="T26" fmla="*/ 1043 w 1464"/>
                <a:gd name="T27" fmla="*/ 59 h 600"/>
                <a:gd name="T28" fmla="*/ 1081 w 1464"/>
                <a:gd name="T29" fmla="*/ 75 h 600"/>
                <a:gd name="T30" fmla="*/ 1162 w 1464"/>
                <a:gd name="T31" fmla="*/ 118 h 600"/>
                <a:gd name="T32" fmla="*/ 1247 w 1464"/>
                <a:gd name="T33" fmla="*/ 179 h 600"/>
                <a:gd name="T34" fmla="*/ 1358 w 1464"/>
                <a:gd name="T35" fmla="*/ 291 h 600"/>
                <a:gd name="T36" fmla="*/ 1389 w 1464"/>
                <a:gd name="T37" fmla="*/ 333 h 600"/>
                <a:gd name="T38" fmla="*/ 1392 w 1464"/>
                <a:gd name="T39" fmla="*/ 340 h 600"/>
                <a:gd name="T40" fmla="*/ 1464 w 1464"/>
                <a:gd name="T41" fmla="*/ 471 h 600"/>
                <a:gd name="T42" fmla="*/ 1198 w 1464"/>
                <a:gd name="T43" fmla="*/ 328 h 600"/>
                <a:gd name="T44" fmla="*/ 1171 w 1464"/>
                <a:gd name="T45" fmla="*/ 319 h 600"/>
                <a:gd name="T46" fmla="*/ 981 w 1464"/>
                <a:gd name="T47" fmla="*/ 279 h 600"/>
                <a:gd name="T48" fmla="*/ 878 w 1464"/>
                <a:gd name="T49" fmla="*/ 274 h 600"/>
                <a:gd name="T50" fmla="*/ 701 w 1464"/>
                <a:gd name="T51" fmla="*/ 292 h 600"/>
                <a:gd name="T52" fmla="*/ 688 w 1464"/>
                <a:gd name="T53" fmla="*/ 292 h 600"/>
                <a:gd name="T54" fmla="*/ 512 w 1464"/>
                <a:gd name="T55" fmla="*/ 293 h 600"/>
                <a:gd name="T56" fmla="*/ 505 w 1464"/>
                <a:gd name="T57" fmla="*/ 294 h 600"/>
                <a:gd name="T58" fmla="*/ 444 w 1464"/>
                <a:gd name="T59" fmla="*/ 286 h 600"/>
                <a:gd name="T60" fmla="*/ 404 w 1464"/>
                <a:gd name="T61" fmla="*/ 279 h 600"/>
                <a:gd name="T62" fmla="*/ 397 w 1464"/>
                <a:gd name="T63" fmla="*/ 276 h 600"/>
                <a:gd name="T64" fmla="*/ 245 w 1464"/>
                <a:gd name="T65" fmla="*/ 230 h 600"/>
                <a:gd name="T66" fmla="*/ 765 w 1464"/>
                <a:gd name="T67" fmla="*/ 314 h 600"/>
                <a:gd name="T68" fmla="*/ 887 w 1464"/>
                <a:gd name="T69" fmla="*/ 315 h 600"/>
                <a:gd name="T70" fmla="*/ 894 w 1464"/>
                <a:gd name="T71" fmla="*/ 314 h 600"/>
                <a:gd name="T72" fmla="*/ 1048 w 1464"/>
                <a:gd name="T73" fmla="*/ 339 h 600"/>
                <a:gd name="T74" fmla="*/ 1254 w 1464"/>
                <a:gd name="T75" fmla="*/ 417 h 600"/>
                <a:gd name="T76" fmla="*/ 1266 w 1464"/>
                <a:gd name="T77" fmla="*/ 425 h 600"/>
                <a:gd name="T78" fmla="*/ 1443 w 1464"/>
                <a:gd name="T79" fmla="*/ 545 h 600"/>
                <a:gd name="T80" fmla="*/ 1394 w 1464"/>
                <a:gd name="T81" fmla="*/ 553 h 600"/>
                <a:gd name="T82" fmla="*/ 1348 w 1464"/>
                <a:gd name="T83" fmla="*/ 558 h 600"/>
                <a:gd name="T84" fmla="*/ 1313 w 1464"/>
                <a:gd name="T85" fmla="*/ 563 h 600"/>
                <a:gd name="T86" fmla="*/ 1006 w 1464"/>
                <a:gd name="T87" fmla="*/ 590 h 600"/>
                <a:gd name="T88" fmla="*/ 747 w 1464"/>
                <a:gd name="T89" fmla="*/ 598 h 600"/>
                <a:gd name="T90" fmla="*/ 736 w 1464"/>
                <a:gd name="T91" fmla="*/ 596 h 600"/>
                <a:gd name="T92" fmla="*/ 501 w 1464"/>
                <a:gd name="T93" fmla="*/ 560 h 600"/>
                <a:gd name="T94" fmla="*/ 267 w 1464"/>
                <a:gd name="T95" fmla="*/ 443 h 600"/>
                <a:gd name="T96" fmla="*/ 261 w 1464"/>
                <a:gd name="T97" fmla="*/ 438 h 600"/>
                <a:gd name="T98" fmla="*/ 145 w 1464"/>
                <a:gd name="T99" fmla="*/ 329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64" h="600">
                  <a:moveTo>
                    <a:pt x="145" y="329"/>
                  </a:moveTo>
                  <a:cubicBezTo>
                    <a:pt x="139" y="322"/>
                    <a:pt x="131" y="314"/>
                    <a:pt x="125" y="306"/>
                  </a:cubicBezTo>
                  <a:cubicBezTo>
                    <a:pt x="102" y="278"/>
                    <a:pt x="82" y="249"/>
                    <a:pt x="64" y="217"/>
                  </a:cubicBezTo>
                  <a:cubicBezTo>
                    <a:pt x="38" y="171"/>
                    <a:pt x="17" y="125"/>
                    <a:pt x="0" y="76"/>
                  </a:cubicBezTo>
                  <a:cubicBezTo>
                    <a:pt x="58" y="63"/>
                    <a:pt x="115" y="56"/>
                    <a:pt x="176" y="48"/>
                  </a:cubicBezTo>
                  <a:cubicBezTo>
                    <a:pt x="269" y="37"/>
                    <a:pt x="354" y="29"/>
                    <a:pt x="446" y="20"/>
                  </a:cubicBezTo>
                  <a:cubicBezTo>
                    <a:pt x="565" y="10"/>
                    <a:pt x="674" y="0"/>
                    <a:pt x="793" y="6"/>
                  </a:cubicBezTo>
                  <a:cubicBezTo>
                    <a:pt x="795" y="6"/>
                    <a:pt x="796" y="8"/>
                    <a:pt x="798" y="8"/>
                  </a:cubicBezTo>
                  <a:cubicBezTo>
                    <a:pt x="813" y="9"/>
                    <a:pt x="827" y="9"/>
                    <a:pt x="842" y="10"/>
                  </a:cubicBezTo>
                  <a:cubicBezTo>
                    <a:pt x="856" y="13"/>
                    <a:pt x="871" y="14"/>
                    <a:pt x="885" y="17"/>
                  </a:cubicBezTo>
                  <a:cubicBezTo>
                    <a:pt x="903" y="20"/>
                    <a:pt x="919" y="21"/>
                    <a:pt x="936" y="26"/>
                  </a:cubicBezTo>
                  <a:cubicBezTo>
                    <a:pt x="940" y="28"/>
                    <a:pt x="944" y="30"/>
                    <a:pt x="948" y="31"/>
                  </a:cubicBezTo>
                  <a:cubicBezTo>
                    <a:pt x="967" y="33"/>
                    <a:pt x="982" y="37"/>
                    <a:pt x="999" y="44"/>
                  </a:cubicBezTo>
                  <a:cubicBezTo>
                    <a:pt x="1013" y="50"/>
                    <a:pt x="1029" y="52"/>
                    <a:pt x="1043" y="59"/>
                  </a:cubicBezTo>
                  <a:cubicBezTo>
                    <a:pt x="1056" y="65"/>
                    <a:pt x="1069" y="70"/>
                    <a:pt x="1081" y="75"/>
                  </a:cubicBezTo>
                  <a:cubicBezTo>
                    <a:pt x="1109" y="87"/>
                    <a:pt x="1135" y="102"/>
                    <a:pt x="1162" y="118"/>
                  </a:cubicBezTo>
                  <a:cubicBezTo>
                    <a:pt x="1193" y="137"/>
                    <a:pt x="1219" y="157"/>
                    <a:pt x="1247" y="179"/>
                  </a:cubicBezTo>
                  <a:cubicBezTo>
                    <a:pt x="1288" y="213"/>
                    <a:pt x="1324" y="249"/>
                    <a:pt x="1358" y="291"/>
                  </a:cubicBezTo>
                  <a:cubicBezTo>
                    <a:pt x="1368" y="305"/>
                    <a:pt x="1378" y="319"/>
                    <a:pt x="1389" y="333"/>
                  </a:cubicBezTo>
                  <a:cubicBezTo>
                    <a:pt x="1391" y="335"/>
                    <a:pt x="1390" y="338"/>
                    <a:pt x="1392" y="340"/>
                  </a:cubicBezTo>
                  <a:cubicBezTo>
                    <a:pt x="1422" y="381"/>
                    <a:pt x="1444" y="425"/>
                    <a:pt x="1464" y="471"/>
                  </a:cubicBezTo>
                  <a:cubicBezTo>
                    <a:pt x="1384" y="411"/>
                    <a:pt x="1294" y="363"/>
                    <a:pt x="1198" y="328"/>
                  </a:cubicBezTo>
                  <a:cubicBezTo>
                    <a:pt x="1190" y="325"/>
                    <a:pt x="1180" y="321"/>
                    <a:pt x="1171" y="319"/>
                  </a:cubicBezTo>
                  <a:cubicBezTo>
                    <a:pt x="1108" y="299"/>
                    <a:pt x="1047" y="287"/>
                    <a:pt x="981" y="279"/>
                  </a:cubicBezTo>
                  <a:cubicBezTo>
                    <a:pt x="946" y="275"/>
                    <a:pt x="913" y="274"/>
                    <a:pt x="878" y="274"/>
                  </a:cubicBezTo>
                  <a:cubicBezTo>
                    <a:pt x="818" y="274"/>
                    <a:pt x="763" y="282"/>
                    <a:pt x="701" y="292"/>
                  </a:cubicBezTo>
                  <a:cubicBezTo>
                    <a:pt x="696" y="293"/>
                    <a:pt x="693" y="291"/>
                    <a:pt x="688" y="292"/>
                  </a:cubicBezTo>
                  <a:cubicBezTo>
                    <a:pt x="627" y="299"/>
                    <a:pt x="572" y="301"/>
                    <a:pt x="512" y="293"/>
                  </a:cubicBezTo>
                  <a:cubicBezTo>
                    <a:pt x="510" y="293"/>
                    <a:pt x="507" y="294"/>
                    <a:pt x="505" y="294"/>
                  </a:cubicBezTo>
                  <a:cubicBezTo>
                    <a:pt x="484" y="293"/>
                    <a:pt x="465" y="290"/>
                    <a:pt x="444" y="286"/>
                  </a:cubicBezTo>
                  <a:cubicBezTo>
                    <a:pt x="430" y="283"/>
                    <a:pt x="417" y="281"/>
                    <a:pt x="404" y="279"/>
                  </a:cubicBezTo>
                  <a:cubicBezTo>
                    <a:pt x="401" y="278"/>
                    <a:pt x="400" y="277"/>
                    <a:pt x="397" y="276"/>
                  </a:cubicBezTo>
                  <a:cubicBezTo>
                    <a:pt x="342" y="265"/>
                    <a:pt x="294" y="250"/>
                    <a:pt x="245" y="230"/>
                  </a:cubicBezTo>
                  <a:cubicBezTo>
                    <a:pt x="406" y="306"/>
                    <a:pt x="589" y="336"/>
                    <a:pt x="765" y="314"/>
                  </a:cubicBezTo>
                  <a:cubicBezTo>
                    <a:pt x="806" y="314"/>
                    <a:pt x="845" y="311"/>
                    <a:pt x="887" y="315"/>
                  </a:cubicBezTo>
                  <a:cubicBezTo>
                    <a:pt x="889" y="315"/>
                    <a:pt x="892" y="314"/>
                    <a:pt x="894" y="314"/>
                  </a:cubicBezTo>
                  <a:cubicBezTo>
                    <a:pt x="948" y="320"/>
                    <a:pt x="995" y="326"/>
                    <a:pt x="1048" y="339"/>
                  </a:cubicBezTo>
                  <a:cubicBezTo>
                    <a:pt x="1121" y="358"/>
                    <a:pt x="1187" y="384"/>
                    <a:pt x="1254" y="417"/>
                  </a:cubicBezTo>
                  <a:cubicBezTo>
                    <a:pt x="1258" y="419"/>
                    <a:pt x="1262" y="423"/>
                    <a:pt x="1266" y="425"/>
                  </a:cubicBezTo>
                  <a:cubicBezTo>
                    <a:pt x="1331" y="458"/>
                    <a:pt x="1387" y="500"/>
                    <a:pt x="1443" y="545"/>
                  </a:cubicBezTo>
                  <a:cubicBezTo>
                    <a:pt x="1426" y="550"/>
                    <a:pt x="1412" y="549"/>
                    <a:pt x="1394" y="553"/>
                  </a:cubicBezTo>
                  <a:cubicBezTo>
                    <a:pt x="1379" y="556"/>
                    <a:pt x="1364" y="558"/>
                    <a:pt x="1348" y="558"/>
                  </a:cubicBezTo>
                  <a:cubicBezTo>
                    <a:pt x="1336" y="559"/>
                    <a:pt x="1324" y="561"/>
                    <a:pt x="1313" y="563"/>
                  </a:cubicBezTo>
                  <a:cubicBezTo>
                    <a:pt x="1207" y="574"/>
                    <a:pt x="1111" y="583"/>
                    <a:pt x="1006" y="590"/>
                  </a:cubicBezTo>
                  <a:cubicBezTo>
                    <a:pt x="918" y="594"/>
                    <a:pt x="835" y="600"/>
                    <a:pt x="747" y="598"/>
                  </a:cubicBezTo>
                  <a:cubicBezTo>
                    <a:pt x="744" y="598"/>
                    <a:pt x="740" y="596"/>
                    <a:pt x="736" y="596"/>
                  </a:cubicBezTo>
                  <a:cubicBezTo>
                    <a:pt x="655" y="595"/>
                    <a:pt x="579" y="582"/>
                    <a:pt x="501" y="560"/>
                  </a:cubicBezTo>
                  <a:cubicBezTo>
                    <a:pt x="414" y="535"/>
                    <a:pt x="340" y="496"/>
                    <a:pt x="267" y="443"/>
                  </a:cubicBezTo>
                  <a:cubicBezTo>
                    <a:pt x="265" y="441"/>
                    <a:pt x="263" y="440"/>
                    <a:pt x="261" y="438"/>
                  </a:cubicBezTo>
                  <a:cubicBezTo>
                    <a:pt x="217" y="406"/>
                    <a:pt x="180" y="370"/>
                    <a:pt x="145" y="32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" name="Freeform 49"/>
            <p:cNvSpPr/>
            <p:nvPr/>
          </p:nvSpPr>
          <p:spPr bwMode="auto">
            <a:xfrm>
              <a:off x="4885079" y="1773375"/>
              <a:ext cx="247487" cy="788148"/>
            </a:xfrm>
            <a:custGeom>
              <a:avLst/>
              <a:gdLst>
                <a:gd name="T0" fmla="*/ 0 w 324"/>
                <a:gd name="T1" fmla="*/ 0 h 1013"/>
                <a:gd name="T2" fmla="*/ 80 w 324"/>
                <a:gd name="T3" fmla="*/ 441 h 1013"/>
                <a:gd name="T4" fmla="*/ 82 w 324"/>
                <a:gd name="T5" fmla="*/ 544 h 1013"/>
                <a:gd name="T6" fmla="*/ 82 w 324"/>
                <a:gd name="T7" fmla="*/ 550 h 1013"/>
                <a:gd name="T8" fmla="*/ 105 w 324"/>
                <a:gd name="T9" fmla="*/ 681 h 1013"/>
                <a:gd name="T10" fmla="*/ 175 w 324"/>
                <a:gd name="T11" fmla="*/ 855 h 1013"/>
                <a:gd name="T12" fmla="*/ 181 w 324"/>
                <a:gd name="T13" fmla="*/ 865 h 1013"/>
                <a:gd name="T14" fmla="*/ 286 w 324"/>
                <a:gd name="T15" fmla="*/ 1013 h 1013"/>
                <a:gd name="T16" fmla="*/ 291 w 324"/>
                <a:gd name="T17" fmla="*/ 971 h 1013"/>
                <a:gd name="T18" fmla="*/ 295 w 324"/>
                <a:gd name="T19" fmla="*/ 933 h 1013"/>
                <a:gd name="T20" fmla="*/ 299 w 324"/>
                <a:gd name="T21" fmla="*/ 902 h 1013"/>
                <a:gd name="T22" fmla="*/ 317 w 324"/>
                <a:gd name="T23" fmla="*/ 642 h 1013"/>
                <a:gd name="T24" fmla="*/ 320 w 324"/>
                <a:gd name="T25" fmla="*/ 422 h 1013"/>
                <a:gd name="T26" fmla="*/ 319 w 324"/>
                <a:gd name="T27" fmla="*/ 412 h 1013"/>
                <a:gd name="T28" fmla="*/ 285 w 324"/>
                <a:gd name="T29" fmla="*/ 212 h 1013"/>
                <a:gd name="T30" fmla="*/ 182 w 324"/>
                <a:gd name="T31" fmla="*/ 15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4" h="1013">
                  <a:moveTo>
                    <a:pt x="0" y="0"/>
                  </a:moveTo>
                  <a:cubicBezTo>
                    <a:pt x="67" y="135"/>
                    <a:pt x="96" y="290"/>
                    <a:pt x="80" y="441"/>
                  </a:cubicBezTo>
                  <a:cubicBezTo>
                    <a:pt x="80" y="475"/>
                    <a:pt x="78" y="509"/>
                    <a:pt x="82" y="544"/>
                  </a:cubicBezTo>
                  <a:cubicBezTo>
                    <a:pt x="82" y="546"/>
                    <a:pt x="82" y="549"/>
                    <a:pt x="82" y="550"/>
                  </a:cubicBezTo>
                  <a:cubicBezTo>
                    <a:pt x="87" y="596"/>
                    <a:pt x="93" y="636"/>
                    <a:pt x="105" y="681"/>
                  </a:cubicBezTo>
                  <a:cubicBezTo>
                    <a:pt x="122" y="743"/>
                    <a:pt x="145" y="799"/>
                    <a:pt x="175" y="855"/>
                  </a:cubicBezTo>
                  <a:cubicBezTo>
                    <a:pt x="176" y="858"/>
                    <a:pt x="180" y="862"/>
                    <a:pt x="181" y="865"/>
                  </a:cubicBezTo>
                  <a:cubicBezTo>
                    <a:pt x="211" y="920"/>
                    <a:pt x="247" y="967"/>
                    <a:pt x="286" y="1013"/>
                  </a:cubicBezTo>
                  <a:cubicBezTo>
                    <a:pt x="290" y="999"/>
                    <a:pt x="289" y="987"/>
                    <a:pt x="291" y="971"/>
                  </a:cubicBezTo>
                  <a:cubicBezTo>
                    <a:pt x="294" y="959"/>
                    <a:pt x="295" y="946"/>
                    <a:pt x="295" y="933"/>
                  </a:cubicBezTo>
                  <a:cubicBezTo>
                    <a:pt x="296" y="922"/>
                    <a:pt x="298" y="912"/>
                    <a:pt x="299" y="902"/>
                  </a:cubicBezTo>
                  <a:cubicBezTo>
                    <a:pt x="307" y="813"/>
                    <a:pt x="313" y="731"/>
                    <a:pt x="317" y="642"/>
                  </a:cubicBezTo>
                  <a:cubicBezTo>
                    <a:pt x="320" y="566"/>
                    <a:pt x="324" y="496"/>
                    <a:pt x="320" y="422"/>
                  </a:cubicBezTo>
                  <a:cubicBezTo>
                    <a:pt x="320" y="418"/>
                    <a:pt x="319" y="415"/>
                    <a:pt x="319" y="412"/>
                  </a:cubicBezTo>
                  <a:cubicBezTo>
                    <a:pt x="316" y="343"/>
                    <a:pt x="304" y="279"/>
                    <a:pt x="285" y="212"/>
                  </a:cubicBezTo>
                  <a:cubicBezTo>
                    <a:pt x="262" y="140"/>
                    <a:pt x="228" y="77"/>
                    <a:pt x="182" y="1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" name="Freeform 50"/>
            <p:cNvSpPr/>
            <p:nvPr/>
          </p:nvSpPr>
          <p:spPr bwMode="auto">
            <a:xfrm>
              <a:off x="4740122" y="1730255"/>
              <a:ext cx="314662" cy="846839"/>
            </a:xfrm>
            <a:custGeom>
              <a:avLst/>
              <a:gdLst>
                <a:gd name="T0" fmla="*/ 34 w 412"/>
                <a:gd name="T1" fmla="*/ 0 h 1089"/>
                <a:gd name="T2" fmla="*/ 14 w 412"/>
                <a:gd name="T3" fmla="*/ 230 h 1089"/>
                <a:gd name="T4" fmla="*/ 7 w 412"/>
                <a:gd name="T5" fmla="*/ 525 h 1089"/>
                <a:gd name="T6" fmla="*/ 9 w 412"/>
                <a:gd name="T7" fmla="*/ 530 h 1089"/>
                <a:gd name="T8" fmla="*/ 11 w 412"/>
                <a:gd name="T9" fmla="*/ 567 h 1089"/>
                <a:gd name="T10" fmla="*/ 18 w 412"/>
                <a:gd name="T11" fmla="*/ 603 h 1089"/>
                <a:gd name="T12" fmla="*/ 26 w 412"/>
                <a:gd name="T13" fmla="*/ 646 h 1089"/>
                <a:gd name="T14" fmla="*/ 30 w 412"/>
                <a:gd name="T15" fmla="*/ 657 h 1089"/>
                <a:gd name="T16" fmla="*/ 42 w 412"/>
                <a:gd name="T17" fmla="*/ 699 h 1089"/>
                <a:gd name="T18" fmla="*/ 56 w 412"/>
                <a:gd name="T19" fmla="*/ 737 h 1089"/>
                <a:gd name="T20" fmla="*/ 70 w 412"/>
                <a:gd name="T21" fmla="*/ 769 h 1089"/>
                <a:gd name="T22" fmla="*/ 107 w 412"/>
                <a:gd name="T23" fmla="*/ 837 h 1089"/>
                <a:gd name="T24" fmla="*/ 161 w 412"/>
                <a:gd name="T25" fmla="*/ 909 h 1089"/>
                <a:gd name="T26" fmla="*/ 258 w 412"/>
                <a:gd name="T27" fmla="*/ 1001 h 1089"/>
                <a:gd name="T28" fmla="*/ 294 w 412"/>
                <a:gd name="T29" fmla="*/ 1027 h 1089"/>
                <a:gd name="T30" fmla="*/ 300 w 412"/>
                <a:gd name="T31" fmla="*/ 1029 h 1089"/>
                <a:gd name="T32" fmla="*/ 412 w 412"/>
                <a:gd name="T33" fmla="*/ 1089 h 1089"/>
                <a:gd name="T34" fmla="*/ 287 w 412"/>
                <a:gd name="T35" fmla="*/ 865 h 1089"/>
                <a:gd name="T36" fmla="*/ 278 w 412"/>
                <a:gd name="T37" fmla="*/ 842 h 1089"/>
                <a:gd name="T38" fmla="*/ 242 w 412"/>
                <a:gd name="T39" fmla="*/ 680 h 1089"/>
                <a:gd name="T40" fmla="*/ 236 w 412"/>
                <a:gd name="T41" fmla="*/ 593 h 1089"/>
                <a:gd name="T42" fmla="*/ 249 w 412"/>
                <a:gd name="T43" fmla="*/ 443 h 1089"/>
                <a:gd name="T44" fmla="*/ 249 w 412"/>
                <a:gd name="T45" fmla="*/ 431 h 1089"/>
                <a:gd name="T46" fmla="*/ 247 w 412"/>
                <a:gd name="T47" fmla="*/ 282 h 1089"/>
                <a:gd name="T48" fmla="*/ 248 w 412"/>
                <a:gd name="T49" fmla="*/ 276 h 1089"/>
                <a:gd name="T50" fmla="*/ 240 w 412"/>
                <a:gd name="T51" fmla="*/ 224 h 1089"/>
                <a:gd name="T52" fmla="*/ 233 w 412"/>
                <a:gd name="T53" fmla="*/ 190 h 1089"/>
                <a:gd name="T54" fmla="*/ 231 w 412"/>
                <a:gd name="T55" fmla="*/ 184 h 1089"/>
                <a:gd name="T56" fmla="*/ 189 w 412"/>
                <a:gd name="T57" fmla="*/ 56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12" h="1089">
                  <a:moveTo>
                    <a:pt x="34" y="0"/>
                  </a:moveTo>
                  <a:cubicBezTo>
                    <a:pt x="26" y="79"/>
                    <a:pt x="20" y="152"/>
                    <a:pt x="14" y="230"/>
                  </a:cubicBezTo>
                  <a:cubicBezTo>
                    <a:pt x="7" y="331"/>
                    <a:pt x="0" y="424"/>
                    <a:pt x="7" y="525"/>
                  </a:cubicBezTo>
                  <a:cubicBezTo>
                    <a:pt x="7" y="526"/>
                    <a:pt x="9" y="528"/>
                    <a:pt x="9" y="530"/>
                  </a:cubicBezTo>
                  <a:cubicBezTo>
                    <a:pt x="10" y="542"/>
                    <a:pt x="11" y="554"/>
                    <a:pt x="11" y="567"/>
                  </a:cubicBezTo>
                  <a:cubicBezTo>
                    <a:pt x="14" y="579"/>
                    <a:pt x="15" y="591"/>
                    <a:pt x="18" y="603"/>
                  </a:cubicBezTo>
                  <a:cubicBezTo>
                    <a:pt x="21" y="618"/>
                    <a:pt x="22" y="632"/>
                    <a:pt x="26" y="646"/>
                  </a:cubicBezTo>
                  <a:cubicBezTo>
                    <a:pt x="28" y="649"/>
                    <a:pt x="29" y="653"/>
                    <a:pt x="30" y="657"/>
                  </a:cubicBezTo>
                  <a:cubicBezTo>
                    <a:pt x="33" y="672"/>
                    <a:pt x="36" y="685"/>
                    <a:pt x="42" y="699"/>
                  </a:cubicBezTo>
                  <a:cubicBezTo>
                    <a:pt x="48" y="712"/>
                    <a:pt x="50" y="725"/>
                    <a:pt x="56" y="737"/>
                  </a:cubicBezTo>
                  <a:cubicBezTo>
                    <a:pt x="62" y="748"/>
                    <a:pt x="66" y="758"/>
                    <a:pt x="70" y="769"/>
                  </a:cubicBezTo>
                  <a:cubicBezTo>
                    <a:pt x="81" y="793"/>
                    <a:pt x="94" y="814"/>
                    <a:pt x="107" y="837"/>
                  </a:cubicBezTo>
                  <a:cubicBezTo>
                    <a:pt x="124" y="863"/>
                    <a:pt x="142" y="885"/>
                    <a:pt x="161" y="909"/>
                  </a:cubicBezTo>
                  <a:cubicBezTo>
                    <a:pt x="191" y="943"/>
                    <a:pt x="221" y="973"/>
                    <a:pt x="258" y="1001"/>
                  </a:cubicBezTo>
                  <a:cubicBezTo>
                    <a:pt x="270" y="1010"/>
                    <a:pt x="282" y="1018"/>
                    <a:pt x="294" y="1027"/>
                  </a:cubicBezTo>
                  <a:cubicBezTo>
                    <a:pt x="296" y="1028"/>
                    <a:pt x="298" y="1027"/>
                    <a:pt x="300" y="1029"/>
                  </a:cubicBezTo>
                  <a:cubicBezTo>
                    <a:pt x="335" y="1054"/>
                    <a:pt x="373" y="1072"/>
                    <a:pt x="412" y="1089"/>
                  </a:cubicBezTo>
                  <a:cubicBezTo>
                    <a:pt x="360" y="1021"/>
                    <a:pt x="318" y="946"/>
                    <a:pt x="287" y="865"/>
                  </a:cubicBezTo>
                  <a:cubicBezTo>
                    <a:pt x="284" y="857"/>
                    <a:pt x="281" y="849"/>
                    <a:pt x="278" y="842"/>
                  </a:cubicBezTo>
                  <a:cubicBezTo>
                    <a:pt x="261" y="789"/>
                    <a:pt x="250" y="737"/>
                    <a:pt x="242" y="680"/>
                  </a:cubicBezTo>
                  <a:cubicBezTo>
                    <a:pt x="238" y="651"/>
                    <a:pt x="236" y="623"/>
                    <a:pt x="236" y="593"/>
                  </a:cubicBezTo>
                  <a:cubicBezTo>
                    <a:pt x="236" y="542"/>
                    <a:pt x="241" y="496"/>
                    <a:pt x="249" y="443"/>
                  </a:cubicBezTo>
                  <a:cubicBezTo>
                    <a:pt x="249" y="439"/>
                    <a:pt x="248" y="436"/>
                    <a:pt x="249" y="431"/>
                  </a:cubicBezTo>
                  <a:cubicBezTo>
                    <a:pt x="254" y="380"/>
                    <a:pt x="254" y="333"/>
                    <a:pt x="247" y="282"/>
                  </a:cubicBezTo>
                  <a:cubicBezTo>
                    <a:pt x="247" y="280"/>
                    <a:pt x="248" y="278"/>
                    <a:pt x="248" y="276"/>
                  </a:cubicBezTo>
                  <a:cubicBezTo>
                    <a:pt x="246" y="258"/>
                    <a:pt x="244" y="242"/>
                    <a:pt x="240" y="224"/>
                  </a:cubicBezTo>
                  <a:cubicBezTo>
                    <a:pt x="238" y="212"/>
                    <a:pt x="235" y="201"/>
                    <a:pt x="233" y="190"/>
                  </a:cubicBezTo>
                  <a:cubicBezTo>
                    <a:pt x="232" y="188"/>
                    <a:pt x="232" y="187"/>
                    <a:pt x="231" y="184"/>
                  </a:cubicBezTo>
                  <a:cubicBezTo>
                    <a:pt x="221" y="138"/>
                    <a:pt x="207" y="97"/>
                    <a:pt x="189" y="56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" name="Freeform 51"/>
            <p:cNvSpPr/>
            <p:nvPr/>
          </p:nvSpPr>
          <p:spPr bwMode="auto">
            <a:xfrm>
              <a:off x="3883344" y="2343523"/>
              <a:ext cx="794317" cy="330591"/>
            </a:xfrm>
            <a:custGeom>
              <a:avLst/>
              <a:gdLst>
                <a:gd name="T0" fmla="*/ 103 w 1039"/>
                <a:gd name="T1" fmla="*/ 234 h 425"/>
                <a:gd name="T2" fmla="*/ 89 w 1039"/>
                <a:gd name="T3" fmla="*/ 217 h 425"/>
                <a:gd name="T4" fmla="*/ 45 w 1039"/>
                <a:gd name="T5" fmla="*/ 154 h 425"/>
                <a:gd name="T6" fmla="*/ 0 w 1039"/>
                <a:gd name="T7" fmla="*/ 53 h 425"/>
                <a:gd name="T8" fmla="*/ 125 w 1039"/>
                <a:gd name="T9" fmla="*/ 34 h 425"/>
                <a:gd name="T10" fmla="*/ 316 w 1039"/>
                <a:gd name="T11" fmla="*/ 14 h 425"/>
                <a:gd name="T12" fmla="*/ 562 w 1039"/>
                <a:gd name="T13" fmla="*/ 4 h 425"/>
                <a:gd name="T14" fmla="*/ 566 w 1039"/>
                <a:gd name="T15" fmla="*/ 5 h 425"/>
                <a:gd name="T16" fmla="*/ 597 w 1039"/>
                <a:gd name="T17" fmla="*/ 7 h 425"/>
                <a:gd name="T18" fmla="*/ 628 w 1039"/>
                <a:gd name="T19" fmla="*/ 12 h 425"/>
                <a:gd name="T20" fmla="*/ 664 w 1039"/>
                <a:gd name="T21" fmla="*/ 18 h 425"/>
                <a:gd name="T22" fmla="*/ 673 w 1039"/>
                <a:gd name="T23" fmla="*/ 22 h 425"/>
                <a:gd name="T24" fmla="*/ 709 w 1039"/>
                <a:gd name="T25" fmla="*/ 31 h 425"/>
                <a:gd name="T26" fmla="*/ 740 w 1039"/>
                <a:gd name="T27" fmla="*/ 42 h 425"/>
                <a:gd name="T28" fmla="*/ 767 w 1039"/>
                <a:gd name="T29" fmla="*/ 53 h 425"/>
                <a:gd name="T30" fmla="*/ 824 w 1039"/>
                <a:gd name="T31" fmla="*/ 83 h 425"/>
                <a:gd name="T32" fmla="*/ 885 w 1039"/>
                <a:gd name="T33" fmla="*/ 127 h 425"/>
                <a:gd name="T34" fmla="*/ 963 w 1039"/>
                <a:gd name="T35" fmla="*/ 206 h 425"/>
                <a:gd name="T36" fmla="*/ 985 w 1039"/>
                <a:gd name="T37" fmla="*/ 236 h 425"/>
                <a:gd name="T38" fmla="*/ 987 w 1039"/>
                <a:gd name="T39" fmla="*/ 241 h 425"/>
                <a:gd name="T40" fmla="*/ 1039 w 1039"/>
                <a:gd name="T41" fmla="*/ 334 h 425"/>
                <a:gd name="T42" fmla="*/ 850 w 1039"/>
                <a:gd name="T43" fmla="*/ 233 h 425"/>
                <a:gd name="T44" fmla="*/ 831 w 1039"/>
                <a:gd name="T45" fmla="*/ 226 h 425"/>
                <a:gd name="T46" fmla="*/ 696 w 1039"/>
                <a:gd name="T47" fmla="*/ 198 h 425"/>
                <a:gd name="T48" fmla="*/ 623 w 1039"/>
                <a:gd name="T49" fmla="*/ 194 h 425"/>
                <a:gd name="T50" fmla="*/ 498 w 1039"/>
                <a:gd name="T51" fmla="*/ 207 h 425"/>
                <a:gd name="T52" fmla="*/ 488 w 1039"/>
                <a:gd name="T53" fmla="*/ 207 h 425"/>
                <a:gd name="T54" fmla="*/ 363 w 1039"/>
                <a:gd name="T55" fmla="*/ 208 h 425"/>
                <a:gd name="T56" fmla="*/ 358 w 1039"/>
                <a:gd name="T57" fmla="*/ 209 h 425"/>
                <a:gd name="T58" fmla="*/ 315 w 1039"/>
                <a:gd name="T59" fmla="*/ 203 h 425"/>
                <a:gd name="T60" fmla="*/ 286 w 1039"/>
                <a:gd name="T61" fmla="*/ 198 h 425"/>
                <a:gd name="T62" fmla="*/ 282 w 1039"/>
                <a:gd name="T63" fmla="*/ 196 h 425"/>
                <a:gd name="T64" fmla="*/ 174 w 1039"/>
                <a:gd name="T65" fmla="*/ 163 h 425"/>
                <a:gd name="T66" fmla="*/ 543 w 1039"/>
                <a:gd name="T67" fmla="*/ 223 h 425"/>
                <a:gd name="T68" fmla="*/ 629 w 1039"/>
                <a:gd name="T69" fmla="*/ 223 h 425"/>
                <a:gd name="T70" fmla="*/ 634 w 1039"/>
                <a:gd name="T71" fmla="*/ 223 h 425"/>
                <a:gd name="T72" fmla="*/ 743 w 1039"/>
                <a:gd name="T73" fmla="*/ 240 h 425"/>
                <a:gd name="T74" fmla="*/ 890 w 1039"/>
                <a:gd name="T75" fmla="*/ 296 h 425"/>
                <a:gd name="T76" fmla="*/ 898 w 1039"/>
                <a:gd name="T77" fmla="*/ 301 h 425"/>
                <a:gd name="T78" fmla="*/ 1024 w 1039"/>
                <a:gd name="T79" fmla="*/ 387 h 425"/>
                <a:gd name="T80" fmla="*/ 989 w 1039"/>
                <a:gd name="T81" fmla="*/ 392 h 425"/>
                <a:gd name="T82" fmla="*/ 956 w 1039"/>
                <a:gd name="T83" fmla="*/ 395 h 425"/>
                <a:gd name="T84" fmla="*/ 931 w 1039"/>
                <a:gd name="T85" fmla="*/ 399 h 425"/>
                <a:gd name="T86" fmla="*/ 714 w 1039"/>
                <a:gd name="T87" fmla="*/ 418 h 425"/>
                <a:gd name="T88" fmla="*/ 530 w 1039"/>
                <a:gd name="T89" fmla="*/ 424 h 425"/>
                <a:gd name="T90" fmla="*/ 522 w 1039"/>
                <a:gd name="T91" fmla="*/ 422 h 425"/>
                <a:gd name="T92" fmla="*/ 355 w 1039"/>
                <a:gd name="T93" fmla="*/ 397 h 425"/>
                <a:gd name="T94" fmla="*/ 189 w 1039"/>
                <a:gd name="T95" fmla="*/ 314 h 425"/>
                <a:gd name="T96" fmla="*/ 185 w 1039"/>
                <a:gd name="T97" fmla="*/ 310 h 425"/>
                <a:gd name="T98" fmla="*/ 103 w 1039"/>
                <a:gd name="T99" fmla="*/ 234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9" h="425">
                  <a:moveTo>
                    <a:pt x="103" y="234"/>
                  </a:moveTo>
                  <a:cubicBezTo>
                    <a:pt x="99" y="228"/>
                    <a:pt x="93" y="223"/>
                    <a:pt x="89" y="217"/>
                  </a:cubicBezTo>
                  <a:cubicBezTo>
                    <a:pt x="72" y="197"/>
                    <a:pt x="59" y="176"/>
                    <a:pt x="45" y="154"/>
                  </a:cubicBezTo>
                  <a:cubicBezTo>
                    <a:pt x="27" y="121"/>
                    <a:pt x="12" y="88"/>
                    <a:pt x="0" y="53"/>
                  </a:cubicBezTo>
                  <a:cubicBezTo>
                    <a:pt x="41" y="45"/>
                    <a:pt x="81" y="40"/>
                    <a:pt x="125" y="34"/>
                  </a:cubicBezTo>
                  <a:cubicBezTo>
                    <a:pt x="191" y="26"/>
                    <a:pt x="251" y="20"/>
                    <a:pt x="316" y="14"/>
                  </a:cubicBezTo>
                  <a:cubicBezTo>
                    <a:pt x="401" y="7"/>
                    <a:pt x="478" y="0"/>
                    <a:pt x="562" y="4"/>
                  </a:cubicBezTo>
                  <a:cubicBezTo>
                    <a:pt x="564" y="4"/>
                    <a:pt x="565" y="5"/>
                    <a:pt x="566" y="5"/>
                  </a:cubicBezTo>
                  <a:cubicBezTo>
                    <a:pt x="577" y="6"/>
                    <a:pt x="587" y="7"/>
                    <a:pt x="597" y="7"/>
                  </a:cubicBezTo>
                  <a:cubicBezTo>
                    <a:pt x="608" y="9"/>
                    <a:pt x="618" y="10"/>
                    <a:pt x="628" y="12"/>
                  </a:cubicBezTo>
                  <a:cubicBezTo>
                    <a:pt x="641" y="14"/>
                    <a:pt x="652" y="15"/>
                    <a:pt x="664" y="18"/>
                  </a:cubicBezTo>
                  <a:cubicBezTo>
                    <a:pt x="667" y="20"/>
                    <a:pt x="669" y="21"/>
                    <a:pt x="673" y="22"/>
                  </a:cubicBezTo>
                  <a:cubicBezTo>
                    <a:pt x="686" y="23"/>
                    <a:pt x="697" y="26"/>
                    <a:pt x="709" y="31"/>
                  </a:cubicBezTo>
                  <a:cubicBezTo>
                    <a:pt x="719" y="36"/>
                    <a:pt x="730" y="37"/>
                    <a:pt x="740" y="42"/>
                  </a:cubicBezTo>
                  <a:cubicBezTo>
                    <a:pt x="749" y="46"/>
                    <a:pt x="758" y="50"/>
                    <a:pt x="767" y="53"/>
                  </a:cubicBezTo>
                  <a:cubicBezTo>
                    <a:pt x="787" y="62"/>
                    <a:pt x="805" y="72"/>
                    <a:pt x="824" y="83"/>
                  </a:cubicBezTo>
                  <a:cubicBezTo>
                    <a:pt x="846" y="97"/>
                    <a:pt x="865" y="111"/>
                    <a:pt x="885" y="127"/>
                  </a:cubicBezTo>
                  <a:cubicBezTo>
                    <a:pt x="914" y="151"/>
                    <a:pt x="939" y="176"/>
                    <a:pt x="963" y="206"/>
                  </a:cubicBezTo>
                  <a:cubicBezTo>
                    <a:pt x="971" y="216"/>
                    <a:pt x="978" y="226"/>
                    <a:pt x="985" y="236"/>
                  </a:cubicBezTo>
                  <a:cubicBezTo>
                    <a:pt x="987" y="238"/>
                    <a:pt x="986" y="240"/>
                    <a:pt x="987" y="241"/>
                  </a:cubicBezTo>
                  <a:cubicBezTo>
                    <a:pt x="1009" y="270"/>
                    <a:pt x="1024" y="302"/>
                    <a:pt x="1039" y="334"/>
                  </a:cubicBezTo>
                  <a:cubicBezTo>
                    <a:pt x="982" y="291"/>
                    <a:pt x="918" y="257"/>
                    <a:pt x="850" y="233"/>
                  </a:cubicBezTo>
                  <a:cubicBezTo>
                    <a:pt x="844" y="231"/>
                    <a:pt x="837" y="228"/>
                    <a:pt x="831" y="226"/>
                  </a:cubicBezTo>
                  <a:cubicBezTo>
                    <a:pt x="786" y="212"/>
                    <a:pt x="743" y="203"/>
                    <a:pt x="696" y="198"/>
                  </a:cubicBezTo>
                  <a:cubicBezTo>
                    <a:pt x="671" y="195"/>
                    <a:pt x="648" y="194"/>
                    <a:pt x="623" y="194"/>
                  </a:cubicBezTo>
                  <a:cubicBezTo>
                    <a:pt x="580" y="194"/>
                    <a:pt x="541" y="200"/>
                    <a:pt x="498" y="207"/>
                  </a:cubicBezTo>
                  <a:cubicBezTo>
                    <a:pt x="494" y="207"/>
                    <a:pt x="491" y="206"/>
                    <a:pt x="488" y="207"/>
                  </a:cubicBezTo>
                  <a:cubicBezTo>
                    <a:pt x="445" y="212"/>
                    <a:pt x="406" y="213"/>
                    <a:pt x="363" y="208"/>
                  </a:cubicBezTo>
                  <a:cubicBezTo>
                    <a:pt x="362" y="208"/>
                    <a:pt x="360" y="209"/>
                    <a:pt x="358" y="209"/>
                  </a:cubicBezTo>
                  <a:cubicBezTo>
                    <a:pt x="343" y="207"/>
                    <a:pt x="330" y="205"/>
                    <a:pt x="315" y="203"/>
                  </a:cubicBezTo>
                  <a:cubicBezTo>
                    <a:pt x="305" y="201"/>
                    <a:pt x="296" y="199"/>
                    <a:pt x="286" y="198"/>
                  </a:cubicBezTo>
                  <a:cubicBezTo>
                    <a:pt x="284" y="197"/>
                    <a:pt x="284" y="196"/>
                    <a:pt x="282" y="196"/>
                  </a:cubicBezTo>
                  <a:cubicBezTo>
                    <a:pt x="243" y="188"/>
                    <a:pt x="209" y="177"/>
                    <a:pt x="174" y="163"/>
                  </a:cubicBezTo>
                  <a:cubicBezTo>
                    <a:pt x="288" y="217"/>
                    <a:pt x="418" y="238"/>
                    <a:pt x="543" y="223"/>
                  </a:cubicBezTo>
                  <a:cubicBezTo>
                    <a:pt x="572" y="223"/>
                    <a:pt x="600" y="220"/>
                    <a:pt x="629" y="223"/>
                  </a:cubicBezTo>
                  <a:cubicBezTo>
                    <a:pt x="631" y="223"/>
                    <a:pt x="633" y="223"/>
                    <a:pt x="634" y="223"/>
                  </a:cubicBezTo>
                  <a:cubicBezTo>
                    <a:pt x="673" y="227"/>
                    <a:pt x="706" y="231"/>
                    <a:pt x="743" y="240"/>
                  </a:cubicBezTo>
                  <a:cubicBezTo>
                    <a:pt x="796" y="254"/>
                    <a:pt x="842" y="272"/>
                    <a:pt x="890" y="296"/>
                  </a:cubicBezTo>
                  <a:cubicBezTo>
                    <a:pt x="893" y="297"/>
                    <a:pt x="895" y="300"/>
                    <a:pt x="898" y="301"/>
                  </a:cubicBezTo>
                  <a:cubicBezTo>
                    <a:pt x="944" y="325"/>
                    <a:pt x="984" y="355"/>
                    <a:pt x="1024" y="387"/>
                  </a:cubicBezTo>
                  <a:cubicBezTo>
                    <a:pt x="1012" y="390"/>
                    <a:pt x="1002" y="390"/>
                    <a:pt x="989" y="392"/>
                  </a:cubicBezTo>
                  <a:cubicBezTo>
                    <a:pt x="978" y="394"/>
                    <a:pt x="967" y="395"/>
                    <a:pt x="956" y="395"/>
                  </a:cubicBezTo>
                  <a:cubicBezTo>
                    <a:pt x="948" y="396"/>
                    <a:pt x="939" y="398"/>
                    <a:pt x="931" y="399"/>
                  </a:cubicBezTo>
                  <a:cubicBezTo>
                    <a:pt x="856" y="407"/>
                    <a:pt x="788" y="413"/>
                    <a:pt x="714" y="418"/>
                  </a:cubicBezTo>
                  <a:cubicBezTo>
                    <a:pt x="651" y="421"/>
                    <a:pt x="593" y="425"/>
                    <a:pt x="530" y="424"/>
                  </a:cubicBezTo>
                  <a:cubicBezTo>
                    <a:pt x="528" y="424"/>
                    <a:pt x="525" y="422"/>
                    <a:pt x="522" y="422"/>
                  </a:cubicBezTo>
                  <a:cubicBezTo>
                    <a:pt x="464" y="422"/>
                    <a:pt x="411" y="412"/>
                    <a:pt x="355" y="397"/>
                  </a:cubicBezTo>
                  <a:cubicBezTo>
                    <a:pt x="294" y="379"/>
                    <a:pt x="241" y="352"/>
                    <a:pt x="189" y="314"/>
                  </a:cubicBezTo>
                  <a:cubicBezTo>
                    <a:pt x="188" y="313"/>
                    <a:pt x="187" y="312"/>
                    <a:pt x="185" y="310"/>
                  </a:cubicBezTo>
                  <a:cubicBezTo>
                    <a:pt x="154" y="288"/>
                    <a:pt x="128" y="262"/>
                    <a:pt x="103" y="23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9" name="Freeform 52"/>
            <p:cNvSpPr/>
            <p:nvPr/>
          </p:nvSpPr>
          <p:spPr bwMode="auto">
            <a:xfrm>
              <a:off x="4538596" y="1714682"/>
              <a:ext cx="175597" cy="559368"/>
            </a:xfrm>
            <a:custGeom>
              <a:avLst/>
              <a:gdLst>
                <a:gd name="T0" fmla="*/ 0 w 230"/>
                <a:gd name="T1" fmla="*/ 0 h 719"/>
                <a:gd name="T2" fmla="*/ 57 w 230"/>
                <a:gd name="T3" fmla="*/ 313 h 719"/>
                <a:gd name="T4" fmla="*/ 59 w 230"/>
                <a:gd name="T5" fmla="*/ 387 h 719"/>
                <a:gd name="T6" fmla="*/ 58 w 230"/>
                <a:gd name="T7" fmla="*/ 391 h 719"/>
                <a:gd name="T8" fmla="*/ 75 w 230"/>
                <a:gd name="T9" fmla="*/ 483 h 719"/>
                <a:gd name="T10" fmla="*/ 124 w 230"/>
                <a:gd name="T11" fmla="*/ 607 h 719"/>
                <a:gd name="T12" fmla="*/ 129 w 230"/>
                <a:gd name="T13" fmla="*/ 614 h 719"/>
                <a:gd name="T14" fmla="*/ 203 w 230"/>
                <a:gd name="T15" fmla="*/ 719 h 719"/>
                <a:gd name="T16" fmla="*/ 207 w 230"/>
                <a:gd name="T17" fmla="*/ 690 h 719"/>
                <a:gd name="T18" fmla="*/ 210 w 230"/>
                <a:gd name="T19" fmla="*/ 662 h 719"/>
                <a:gd name="T20" fmla="*/ 212 w 230"/>
                <a:gd name="T21" fmla="*/ 641 h 719"/>
                <a:gd name="T22" fmla="*/ 225 w 230"/>
                <a:gd name="T23" fmla="*/ 456 h 719"/>
                <a:gd name="T24" fmla="*/ 227 w 230"/>
                <a:gd name="T25" fmla="*/ 300 h 719"/>
                <a:gd name="T26" fmla="*/ 226 w 230"/>
                <a:gd name="T27" fmla="*/ 293 h 719"/>
                <a:gd name="T28" fmla="*/ 202 w 230"/>
                <a:gd name="T29" fmla="*/ 15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0" h="719">
                  <a:moveTo>
                    <a:pt x="0" y="0"/>
                  </a:moveTo>
                  <a:cubicBezTo>
                    <a:pt x="48" y="97"/>
                    <a:pt x="68" y="207"/>
                    <a:pt x="57" y="313"/>
                  </a:cubicBezTo>
                  <a:cubicBezTo>
                    <a:pt x="57" y="338"/>
                    <a:pt x="55" y="362"/>
                    <a:pt x="59" y="387"/>
                  </a:cubicBezTo>
                  <a:cubicBezTo>
                    <a:pt x="59" y="388"/>
                    <a:pt x="58" y="390"/>
                    <a:pt x="58" y="391"/>
                  </a:cubicBezTo>
                  <a:cubicBezTo>
                    <a:pt x="62" y="423"/>
                    <a:pt x="66" y="452"/>
                    <a:pt x="75" y="483"/>
                  </a:cubicBezTo>
                  <a:cubicBezTo>
                    <a:pt x="87" y="528"/>
                    <a:pt x="103" y="567"/>
                    <a:pt x="124" y="607"/>
                  </a:cubicBezTo>
                  <a:cubicBezTo>
                    <a:pt x="125" y="609"/>
                    <a:pt x="128" y="612"/>
                    <a:pt x="129" y="614"/>
                  </a:cubicBezTo>
                  <a:cubicBezTo>
                    <a:pt x="149" y="653"/>
                    <a:pt x="175" y="686"/>
                    <a:pt x="203" y="719"/>
                  </a:cubicBezTo>
                  <a:cubicBezTo>
                    <a:pt x="206" y="709"/>
                    <a:pt x="205" y="701"/>
                    <a:pt x="207" y="690"/>
                  </a:cubicBezTo>
                  <a:cubicBezTo>
                    <a:pt x="209" y="681"/>
                    <a:pt x="210" y="672"/>
                    <a:pt x="210" y="662"/>
                  </a:cubicBezTo>
                  <a:cubicBezTo>
                    <a:pt x="210" y="655"/>
                    <a:pt x="211" y="648"/>
                    <a:pt x="212" y="641"/>
                  </a:cubicBezTo>
                  <a:cubicBezTo>
                    <a:pt x="218" y="577"/>
                    <a:pt x="222" y="519"/>
                    <a:pt x="225" y="456"/>
                  </a:cubicBezTo>
                  <a:cubicBezTo>
                    <a:pt x="227" y="402"/>
                    <a:pt x="230" y="353"/>
                    <a:pt x="227" y="300"/>
                  </a:cubicBezTo>
                  <a:cubicBezTo>
                    <a:pt x="227" y="297"/>
                    <a:pt x="226" y="295"/>
                    <a:pt x="226" y="293"/>
                  </a:cubicBezTo>
                  <a:cubicBezTo>
                    <a:pt x="225" y="244"/>
                    <a:pt x="216" y="198"/>
                    <a:pt x="202" y="151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0" name="Freeform 53"/>
            <p:cNvSpPr/>
            <p:nvPr/>
          </p:nvSpPr>
          <p:spPr bwMode="auto">
            <a:xfrm>
              <a:off x="4436065" y="1810507"/>
              <a:ext cx="222739" cy="474326"/>
            </a:xfrm>
            <a:custGeom>
              <a:avLst/>
              <a:gdLst>
                <a:gd name="T0" fmla="*/ 10 w 292"/>
                <a:gd name="T1" fmla="*/ 0 h 609"/>
                <a:gd name="T2" fmla="*/ 5 w 292"/>
                <a:gd name="T3" fmla="*/ 209 h 609"/>
                <a:gd name="T4" fmla="*/ 6 w 292"/>
                <a:gd name="T5" fmla="*/ 213 h 609"/>
                <a:gd name="T6" fmla="*/ 8 w 292"/>
                <a:gd name="T7" fmla="*/ 239 h 609"/>
                <a:gd name="T8" fmla="*/ 13 w 292"/>
                <a:gd name="T9" fmla="*/ 265 h 609"/>
                <a:gd name="T10" fmla="*/ 19 w 292"/>
                <a:gd name="T11" fmla="*/ 295 h 609"/>
                <a:gd name="T12" fmla="*/ 22 w 292"/>
                <a:gd name="T13" fmla="*/ 303 h 609"/>
                <a:gd name="T14" fmla="*/ 30 w 292"/>
                <a:gd name="T15" fmla="*/ 333 h 609"/>
                <a:gd name="T16" fmla="*/ 40 w 292"/>
                <a:gd name="T17" fmla="*/ 360 h 609"/>
                <a:gd name="T18" fmla="*/ 50 w 292"/>
                <a:gd name="T19" fmla="*/ 382 h 609"/>
                <a:gd name="T20" fmla="*/ 76 w 292"/>
                <a:gd name="T21" fmla="*/ 430 h 609"/>
                <a:gd name="T22" fmla="*/ 114 w 292"/>
                <a:gd name="T23" fmla="*/ 481 h 609"/>
                <a:gd name="T24" fmla="*/ 183 w 292"/>
                <a:gd name="T25" fmla="*/ 547 h 609"/>
                <a:gd name="T26" fmla="*/ 209 w 292"/>
                <a:gd name="T27" fmla="*/ 565 h 609"/>
                <a:gd name="T28" fmla="*/ 213 w 292"/>
                <a:gd name="T29" fmla="*/ 567 h 609"/>
                <a:gd name="T30" fmla="*/ 292 w 292"/>
                <a:gd name="T31" fmla="*/ 609 h 609"/>
                <a:gd name="T32" fmla="*/ 204 w 292"/>
                <a:gd name="T33" fmla="*/ 450 h 609"/>
                <a:gd name="T34" fmla="*/ 198 w 292"/>
                <a:gd name="T35" fmla="*/ 434 h 609"/>
                <a:gd name="T36" fmla="*/ 172 w 292"/>
                <a:gd name="T37" fmla="*/ 319 h 609"/>
                <a:gd name="T38" fmla="*/ 167 w 292"/>
                <a:gd name="T39" fmla="*/ 258 h 609"/>
                <a:gd name="T40" fmla="*/ 176 w 292"/>
                <a:gd name="T41" fmla="*/ 151 h 609"/>
                <a:gd name="T42" fmla="*/ 176 w 292"/>
                <a:gd name="T43" fmla="*/ 143 h 609"/>
                <a:gd name="T44" fmla="*/ 175 w 292"/>
                <a:gd name="T45" fmla="*/ 37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2" h="609">
                  <a:moveTo>
                    <a:pt x="10" y="0"/>
                  </a:moveTo>
                  <a:cubicBezTo>
                    <a:pt x="5" y="72"/>
                    <a:pt x="0" y="137"/>
                    <a:pt x="5" y="209"/>
                  </a:cubicBezTo>
                  <a:cubicBezTo>
                    <a:pt x="5" y="210"/>
                    <a:pt x="6" y="211"/>
                    <a:pt x="6" y="213"/>
                  </a:cubicBezTo>
                  <a:cubicBezTo>
                    <a:pt x="7" y="221"/>
                    <a:pt x="8" y="230"/>
                    <a:pt x="8" y="239"/>
                  </a:cubicBezTo>
                  <a:cubicBezTo>
                    <a:pt x="10" y="247"/>
                    <a:pt x="11" y="256"/>
                    <a:pt x="13" y="265"/>
                  </a:cubicBezTo>
                  <a:cubicBezTo>
                    <a:pt x="15" y="275"/>
                    <a:pt x="16" y="285"/>
                    <a:pt x="19" y="295"/>
                  </a:cubicBezTo>
                  <a:cubicBezTo>
                    <a:pt x="20" y="298"/>
                    <a:pt x="21" y="300"/>
                    <a:pt x="22" y="303"/>
                  </a:cubicBezTo>
                  <a:cubicBezTo>
                    <a:pt x="23" y="314"/>
                    <a:pt x="26" y="323"/>
                    <a:pt x="30" y="333"/>
                  </a:cubicBezTo>
                  <a:cubicBezTo>
                    <a:pt x="34" y="342"/>
                    <a:pt x="35" y="351"/>
                    <a:pt x="40" y="360"/>
                  </a:cubicBezTo>
                  <a:cubicBezTo>
                    <a:pt x="44" y="367"/>
                    <a:pt x="47" y="375"/>
                    <a:pt x="50" y="382"/>
                  </a:cubicBezTo>
                  <a:cubicBezTo>
                    <a:pt x="57" y="399"/>
                    <a:pt x="67" y="414"/>
                    <a:pt x="76" y="430"/>
                  </a:cubicBezTo>
                  <a:cubicBezTo>
                    <a:pt x="88" y="449"/>
                    <a:pt x="101" y="465"/>
                    <a:pt x="114" y="481"/>
                  </a:cubicBezTo>
                  <a:cubicBezTo>
                    <a:pt x="135" y="506"/>
                    <a:pt x="157" y="527"/>
                    <a:pt x="183" y="547"/>
                  </a:cubicBezTo>
                  <a:cubicBezTo>
                    <a:pt x="192" y="553"/>
                    <a:pt x="200" y="559"/>
                    <a:pt x="209" y="565"/>
                  </a:cubicBezTo>
                  <a:cubicBezTo>
                    <a:pt x="210" y="566"/>
                    <a:pt x="212" y="566"/>
                    <a:pt x="213" y="567"/>
                  </a:cubicBezTo>
                  <a:cubicBezTo>
                    <a:pt x="238" y="585"/>
                    <a:pt x="265" y="597"/>
                    <a:pt x="292" y="609"/>
                  </a:cubicBezTo>
                  <a:cubicBezTo>
                    <a:pt x="255" y="561"/>
                    <a:pt x="226" y="508"/>
                    <a:pt x="204" y="450"/>
                  </a:cubicBezTo>
                  <a:cubicBezTo>
                    <a:pt x="202" y="445"/>
                    <a:pt x="199" y="439"/>
                    <a:pt x="198" y="434"/>
                  </a:cubicBezTo>
                  <a:cubicBezTo>
                    <a:pt x="185" y="396"/>
                    <a:pt x="177" y="360"/>
                    <a:pt x="172" y="319"/>
                  </a:cubicBezTo>
                  <a:cubicBezTo>
                    <a:pt x="169" y="299"/>
                    <a:pt x="168" y="279"/>
                    <a:pt x="167" y="258"/>
                  </a:cubicBezTo>
                  <a:cubicBezTo>
                    <a:pt x="167" y="222"/>
                    <a:pt x="171" y="188"/>
                    <a:pt x="176" y="151"/>
                  </a:cubicBezTo>
                  <a:cubicBezTo>
                    <a:pt x="177" y="148"/>
                    <a:pt x="176" y="146"/>
                    <a:pt x="176" y="143"/>
                  </a:cubicBezTo>
                  <a:cubicBezTo>
                    <a:pt x="180" y="106"/>
                    <a:pt x="180" y="73"/>
                    <a:pt x="175" y="37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1" name="Freeform 54"/>
            <p:cNvSpPr/>
            <p:nvPr/>
          </p:nvSpPr>
          <p:spPr bwMode="auto">
            <a:xfrm>
              <a:off x="3779635" y="2076416"/>
              <a:ext cx="573935" cy="239558"/>
            </a:xfrm>
            <a:custGeom>
              <a:avLst/>
              <a:gdLst>
                <a:gd name="T0" fmla="*/ 74 w 750"/>
                <a:gd name="T1" fmla="*/ 169 h 307"/>
                <a:gd name="T2" fmla="*/ 64 w 750"/>
                <a:gd name="T3" fmla="*/ 157 h 307"/>
                <a:gd name="T4" fmla="*/ 33 w 750"/>
                <a:gd name="T5" fmla="*/ 111 h 307"/>
                <a:gd name="T6" fmla="*/ 0 w 750"/>
                <a:gd name="T7" fmla="*/ 38 h 307"/>
                <a:gd name="T8" fmla="*/ 90 w 750"/>
                <a:gd name="T9" fmla="*/ 24 h 307"/>
                <a:gd name="T10" fmla="*/ 228 w 750"/>
                <a:gd name="T11" fmla="*/ 10 h 307"/>
                <a:gd name="T12" fmla="*/ 406 w 750"/>
                <a:gd name="T13" fmla="*/ 3 h 307"/>
                <a:gd name="T14" fmla="*/ 409 w 750"/>
                <a:gd name="T15" fmla="*/ 4 h 307"/>
                <a:gd name="T16" fmla="*/ 431 w 750"/>
                <a:gd name="T17" fmla="*/ 5 h 307"/>
                <a:gd name="T18" fmla="*/ 454 w 750"/>
                <a:gd name="T19" fmla="*/ 8 h 307"/>
                <a:gd name="T20" fmla="*/ 479 w 750"/>
                <a:gd name="T21" fmla="*/ 13 h 307"/>
                <a:gd name="T22" fmla="*/ 486 w 750"/>
                <a:gd name="T23" fmla="*/ 15 h 307"/>
                <a:gd name="T24" fmla="*/ 512 w 750"/>
                <a:gd name="T25" fmla="*/ 22 h 307"/>
                <a:gd name="T26" fmla="*/ 535 w 750"/>
                <a:gd name="T27" fmla="*/ 30 h 307"/>
                <a:gd name="T28" fmla="*/ 554 w 750"/>
                <a:gd name="T29" fmla="*/ 38 h 307"/>
                <a:gd name="T30" fmla="*/ 595 w 750"/>
                <a:gd name="T31" fmla="*/ 60 h 307"/>
                <a:gd name="T32" fmla="*/ 639 w 750"/>
                <a:gd name="T33" fmla="*/ 91 h 307"/>
                <a:gd name="T34" fmla="*/ 696 w 750"/>
                <a:gd name="T35" fmla="*/ 149 h 307"/>
                <a:gd name="T36" fmla="*/ 712 w 750"/>
                <a:gd name="T37" fmla="*/ 170 h 307"/>
                <a:gd name="T38" fmla="*/ 713 w 750"/>
                <a:gd name="T39" fmla="*/ 174 h 307"/>
                <a:gd name="T40" fmla="*/ 750 w 750"/>
                <a:gd name="T41" fmla="*/ 241 h 307"/>
                <a:gd name="T42" fmla="*/ 614 w 750"/>
                <a:gd name="T43" fmla="*/ 168 h 307"/>
                <a:gd name="T44" fmla="*/ 600 w 750"/>
                <a:gd name="T45" fmla="*/ 163 h 307"/>
                <a:gd name="T46" fmla="*/ 502 w 750"/>
                <a:gd name="T47" fmla="*/ 143 h 307"/>
                <a:gd name="T48" fmla="*/ 450 w 750"/>
                <a:gd name="T49" fmla="*/ 140 h 307"/>
                <a:gd name="T50" fmla="*/ 359 w 750"/>
                <a:gd name="T51" fmla="*/ 149 h 307"/>
                <a:gd name="T52" fmla="*/ 352 w 750"/>
                <a:gd name="T53" fmla="*/ 149 h 307"/>
                <a:gd name="T54" fmla="*/ 262 w 750"/>
                <a:gd name="T55" fmla="*/ 150 h 307"/>
                <a:gd name="T56" fmla="*/ 259 w 750"/>
                <a:gd name="T57" fmla="*/ 151 h 307"/>
                <a:gd name="T58" fmla="*/ 228 w 750"/>
                <a:gd name="T59" fmla="*/ 146 h 307"/>
                <a:gd name="T60" fmla="*/ 207 w 750"/>
                <a:gd name="T61" fmla="*/ 143 h 307"/>
                <a:gd name="T62" fmla="*/ 203 w 750"/>
                <a:gd name="T63" fmla="*/ 141 h 307"/>
                <a:gd name="T64" fmla="*/ 125 w 750"/>
                <a:gd name="T65" fmla="*/ 118 h 307"/>
                <a:gd name="T66" fmla="*/ 392 w 750"/>
                <a:gd name="T67" fmla="*/ 161 h 307"/>
                <a:gd name="T68" fmla="*/ 454 w 750"/>
                <a:gd name="T69" fmla="*/ 161 h 307"/>
                <a:gd name="T70" fmla="*/ 458 w 750"/>
                <a:gd name="T71" fmla="*/ 161 h 307"/>
                <a:gd name="T72" fmla="*/ 537 w 750"/>
                <a:gd name="T73" fmla="*/ 173 h 307"/>
                <a:gd name="T74" fmla="*/ 643 w 750"/>
                <a:gd name="T75" fmla="*/ 214 h 307"/>
                <a:gd name="T76" fmla="*/ 649 w 750"/>
                <a:gd name="T77" fmla="*/ 218 h 307"/>
                <a:gd name="T78" fmla="*/ 739 w 750"/>
                <a:gd name="T79" fmla="*/ 279 h 307"/>
                <a:gd name="T80" fmla="*/ 714 w 750"/>
                <a:gd name="T81" fmla="*/ 283 h 307"/>
                <a:gd name="T82" fmla="*/ 691 w 750"/>
                <a:gd name="T83" fmla="*/ 286 h 307"/>
                <a:gd name="T84" fmla="*/ 672 w 750"/>
                <a:gd name="T85" fmla="*/ 288 h 307"/>
                <a:gd name="T86" fmla="*/ 516 w 750"/>
                <a:gd name="T87" fmla="*/ 302 h 307"/>
                <a:gd name="T88" fmla="*/ 383 w 750"/>
                <a:gd name="T89" fmla="*/ 306 h 307"/>
                <a:gd name="T90" fmla="*/ 377 w 750"/>
                <a:gd name="T91" fmla="*/ 305 h 307"/>
                <a:gd name="T92" fmla="*/ 256 w 750"/>
                <a:gd name="T93" fmla="*/ 287 h 307"/>
                <a:gd name="T94" fmla="*/ 137 w 750"/>
                <a:gd name="T95" fmla="*/ 227 h 307"/>
                <a:gd name="T96" fmla="*/ 134 w 750"/>
                <a:gd name="T97" fmla="*/ 224 h 307"/>
                <a:gd name="T98" fmla="*/ 74 w 750"/>
                <a:gd name="T99" fmla="*/ 16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0" h="307">
                  <a:moveTo>
                    <a:pt x="74" y="169"/>
                  </a:moveTo>
                  <a:cubicBezTo>
                    <a:pt x="71" y="165"/>
                    <a:pt x="67" y="161"/>
                    <a:pt x="64" y="157"/>
                  </a:cubicBezTo>
                  <a:cubicBezTo>
                    <a:pt x="52" y="142"/>
                    <a:pt x="42" y="127"/>
                    <a:pt x="33" y="111"/>
                  </a:cubicBezTo>
                  <a:cubicBezTo>
                    <a:pt x="19" y="87"/>
                    <a:pt x="8" y="64"/>
                    <a:pt x="0" y="38"/>
                  </a:cubicBezTo>
                  <a:cubicBezTo>
                    <a:pt x="29" y="32"/>
                    <a:pt x="59" y="28"/>
                    <a:pt x="90" y="24"/>
                  </a:cubicBezTo>
                  <a:cubicBezTo>
                    <a:pt x="138" y="19"/>
                    <a:pt x="181" y="15"/>
                    <a:pt x="228" y="10"/>
                  </a:cubicBezTo>
                  <a:cubicBezTo>
                    <a:pt x="289" y="5"/>
                    <a:pt x="345" y="0"/>
                    <a:pt x="406" y="3"/>
                  </a:cubicBezTo>
                  <a:cubicBezTo>
                    <a:pt x="407" y="3"/>
                    <a:pt x="408" y="4"/>
                    <a:pt x="409" y="4"/>
                  </a:cubicBezTo>
                  <a:cubicBezTo>
                    <a:pt x="416" y="4"/>
                    <a:pt x="424" y="5"/>
                    <a:pt x="431" y="5"/>
                  </a:cubicBezTo>
                  <a:cubicBezTo>
                    <a:pt x="439" y="6"/>
                    <a:pt x="446" y="7"/>
                    <a:pt x="454" y="8"/>
                  </a:cubicBezTo>
                  <a:cubicBezTo>
                    <a:pt x="463" y="10"/>
                    <a:pt x="471" y="11"/>
                    <a:pt x="479" y="13"/>
                  </a:cubicBezTo>
                  <a:cubicBezTo>
                    <a:pt x="481" y="14"/>
                    <a:pt x="483" y="15"/>
                    <a:pt x="486" y="15"/>
                  </a:cubicBezTo>
                  <a:cubicBezTo>
                    <a:pt x="495" y="17"/>
                    <a:pt x="503" y="19"/>
                    <a:pt x="512" y="22"/>
                  </a:cubicBezTo>
                  <a:cubicBezTo>
                    <a:pt x="519" y="26"/>
                    <a:pt x="527" y="26"/>
                    <a:pt x="535" y="30"/>
                  </a:cubicBezTo>
                  <a:cubicBezTo>
                    <a:pt x="541" y="33"/>
                    <a:pt x="547" y="36"/>
                    <a:pt x="554" y="38"/>
                  </a:cubicBezTo>
                  <a:cubicBezTo>
                    <a:pt x="568" y="44"/>
                    <a:pt x="581" y="52"/>
                    <a:pt x="595" y="60"/>
                  </a:cubicBezTo>
                  <a:cubicBezTo>
                    <a:pt x="611" y="70"/>
                    <a:pt x="625" y="80"/>
                    <a:pt x="639" y="91"/>
                  </a:cubicBezTo>
                  <a:cubicBezTo>
                    <a:pt x="660" y="109"/>
                    <a:pt x="679" y="127"/>
                    <a:pt x="696" y="149"/>
                  </a:cubicBezTo>
                  <a:cubicBezTo>
                    <a:pt x="701" y="156"/>
                    <a:pt x="706" y="163"/>
                    <a:pt x="712" y="170"/>
                  </a:cubicBezTo>
                  <a:cubicBezTo>
                    <a:pt x="713" y="171"/>
                    <a:pt x="712" y="173"/>
                    <a:pt x="713" y="174"/>
                  </a:cubicBezTo>
                  <a:cubicBezTo>
                    <a:pt x="729" y="195"/>
                    <a:pt x="740" y="218"/>
                    <a:pt x="750" y="241"/>
                  </a:cubicBezTo>
                  <a:cubicBezTo>
                    <a:pt x="709" y="210"/>
                    <a:pt x="663" y="186"/>
                    <a:pt x="614" y="168"/>
                  </a:cubicBezTo>
                  <a:cubicBezTo>
                    <a:pt x="610" y="166"/>
                    <a:pt x="605" y="164"/>
                    <a:pt x="600" y="163"/>
                  </a:cubicBezTo>
                  <a:cubicBezTo>
                    <a:pt x="568" y="153"/>
                    <a:pt x="537" y="147"/>
                    <a:pt x="502" y="143"/>
                  </a:cubicBezTo>
                  <a:cubicBezTo>
                    <a:pt x="485" y="141"/>
                    <a:pt x="468" y="140"/>
                    <a:pt x="450" y="140"/>
                  </a:cubicBezTo>
                  <a:cubicBezTo>
                    <a:pt x="419" y="140"/>
                    <a:pt x="391" y="144"/>
                    <a:pt x="359" y="149"/>
                  </a:cubicBezTo>
                  <a:cubicBezTo>
                    <a:pt x="357" y="150"/>
                    <a:pt x="355" y="149"/>
                    <a:pt x="352" y="149"/>
                  </a:cubicBezTo>
                  <a:cubicBezTo>
                    <a:pt x="321" y="153"/>
                    <a:pt x="293" y="154"/>
                    <a:pt x="262" y="150"/>
                  </a:cubicBezTo>
                  <a:cubicBezTo>
                    <a:pt x="261" y="150"/>
                    <a:pt x="260" y="151"/>
                    <a:pt x="259" y="151"/>
                  </a:cubicBezTo>
                  <a:cubicBezTo>
                    <a:pt x="248" y="150"/>
                    <a:pt x="238" y="148"/>
                    <a:pt x="228" y="146"/>
                  </a:cubicBezTo>
                  <a:cubicBezTo>
                    <a:pt x="220" y="145"/>
                    <a:pt x="214" y="144"/>
                    <a:pt x="207" y="143"/>
                  </a:cubicBezTo>
                  <a:cubicBezTo>
                    <a:pt x="205" y="142"/>
                    <a:pt x="205" y="142"/>
                    <a:pt x="203" y="141"/>
                  </a:cubicBezTo>
                  <a:cubicBezTo>
                    <a:pt x="175" y="135"/>
                    <a:pt x="151" y="128"/>
                    <a:pt x="125" y="118"/>
                  </a:cubicBezTo>
                  <a:cubicBezTo>
                    <a:pt x="208" y="156"/>
                    <a:pt x="302" y="172"/>
                    <a:pt x="392" y="161"/>
                  </a:cubicBezTo>
                  <a:cubicBezTo>
                    <a:pt x="413" y="161"/>
                    <a:pt x="433" y="159"/>
                    <a:pt x="454" y="161"/>
                  </a:cubicBezTo>
                  <a:cubicBezTo>
                    <a:pt x="455" y="161"/>
                    <a:pt x="457" y="161"/>
                    <a:pt x="458" y="161"/>
                  </a:cubicBezTo>
                  <a:cubicBezTo>
                    <a:pt x="486" y="163"/>
                    <a:pt x="510" y="167"/>
                    <a:pt x="537" y="173"/>
                  </a:cubicBezTo>
                  <a:cubicBezTo>
                    <a:pt x="575" y="183"/>
                    <a:pt x="608" y="197"/>
                    <a:pt x="643" y="214"/>
                  </a:cubicBezTo>
                  <a:cubicBezTo>
                    <a:pt x="645" y="215"/>
                    <a:pt x="647" y="217"/>
                    <a:pt x="649" y="218"/>
                  </a:cubicBezTo>
                  <a:cubicBezTo>
                    <a:pt x="682" y="235"/>
                    <a:pt x="711" y="256"/>
                    <a:pt x="739" y="279"/>
                  </a:cubicBezTo>
                  <a:cubicBezTo>
                    <a:pt x="731" y="282"/>
                    <a:pt x="723" y="281"/>
                    <a:pt x="714" y="283"/>
                  </a:cubicBezTo>
                  <a:cubicBezTo>
                    <a:pt x="707" y="284"/>
                    <a:pt x="699" y="285"/>
                    <a:pt x="691" y="286"/>
                  </a:cubicBezTo>
                  <a:cubicBezTo>
                    <a:pt x="684" y="286"/>
                    <a:pt x="678" y="287"/>
                    <a:pt x="672" y="288"/>
                  </a:cubicBezTo>
                  <a:cubicBezTo>
                    <a:pt x="619" y="294"/>
                    <a:pt x="569" y="298"/>
                    <a:pt x="516" y="302"/>
                  </a:cubicBezTo>
                  <a:cubicBezTo>
                    <a:pt x="470" y="304"/>
                    <a:pt x="428" y="307"/>
                    <a:pt x="383" y="306"/>
                  </a:cubicBezTo>
                  <a:cubicBezTo>
                    <a:pt x="381" y="306"/>
                    <a:pt x="379" y="305"/>
                    <a:pt x="377" y="305"/>
                  </a:cubicBezTo>
                  <a:cubicBezTo>
                    <a:pt x="335" y="304"/>
                    <a:pt x="297" y="298"/>
                    <a:pt x="256" y="287"/>
                  </a:cubicBezTo>
                  <a:cubicBezTo>
                    <a:pt x="212" y="274"/>
                    <a:pt x="174" y="254"/>
                    <a:pt x="137" y="227"/>
                  </a:cubicBezTo>
                  <a:cubicBezTo>
                    <a:pt x="136" y="226"/>
                    <a:pt x="135" y="225"/>
                    <a:pt x="134" y="224"/>
                  </a:cubicBezTo>
                  <a:cubicBezTo>
                    <a:pt x="111" y="208"/>
                    <a:pt x="92" y="189"/>
                    <a:pt x="74" y="16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2" name="Freeform 55"/>
            <p:cNvSpPr/>
            <p:nvPr/>
          </p:nvSpPr>
          <p:spPr bwMode="auto">
            <a:xfrm>
              <a:off x="4253396" y="1683540"/>
              <a:ext cx="126101" cy="403657"/>
            </a:xfrm>
            <a:custGeom>
              <a:avLst/>
              <a:gdLst>
                <a:gd name="T0" fmla="*/ 0 w 165"/>
                <a:gd name="T1" fmla="*/ 0 h 519"/>
                <a:gd name="T2" fmla="*/ 40 w 165"/>
                <a:gd name="T3" fmla="*/ 226 h 519"/>
                <a:gd name="T4" fmla="*/ 42 w 165"/>
                <a:gd name="T5" fmla="*/ 279 h 519"/>
                <a:gd name="T6" fmla="*/ 41 w 165"/>
                <a:gd name="T7" fmla="*/ 282 h 519"/>
                <a:gd name="T8" fmla="*/ 53 w 165"/>
                <a:gd name="T9" fmla="*/ 349 h 519"/>
                <a:gd name="T10" fmla="*/ 89 w 165"/>
                <a:gd name="T11" fmla="*/ 438 h 519"/>
                <a:gd name="T12" fmla="*/ 92 w 165"/>
                <a:gd name="T13" fmla="*/ 443 h 519"/>
                <a:gd name="T14" fmla="*/ 146 w 165"/>
                <a:gd name="T15" fmla="*/ 519 h 519"/>
                <a:gd name="T16" fmla="*/ 149 w 165"/>
                <a:gd name="T17" fmla="*/ 498 h 519"/>
                <a:gd name="T18" fmla="*/ 151 w 165"/>
                <a:gd name="T19" fmla="*/ 478 h 519"/>
                <a:gd name="T20" fmla="*/ 153 w 165"/>
                <a:gd name="T21" fmla="*/ 462 h 519"/>
                <a:gd name="T22" fmla="*/ 162 w 165"/>
                <a:gd name="T23" fmla="*/ 329 h 519"/>
                <a:gd name="T24" fmla="*/ 163 w 165"/>
                <a:gd name="T25" fmla="*/ 216 h 519"/>
                <a:gd name="T26" fmla="*/ 163 w 165"/>
                <a:gd name="T27" fmla="*/ 211 h 519"/>
                <a:gd name="T28" fmla="*/ 145 w 165"/>
                <a:gd name="T29" fmla="*/ 10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5" h="519">
                  <a:moveTo>
                    <a:pt x="0" y="0"/>
                  </a:moveTo>
                  <a:cubicBezTo>
                    <a:pt x="34" y="69"/>
                    <a:pt x="48" y="149"/>
                    <a:pt x="40" y="226"/>
                  </a:cubicBezTo>
                  <a:cubicBezTo>
                    <a:pt x="40" y="244"/>
                    <a:pt x="39" y="261"/>
                    <a:pt x="42" y="279"/>
                  </a:cubicBezTo>
                  <a:cubicBezTo>
                    <a:pt x="42" y="280"/>
                    <a:pt x="41" y="281"/>
                    <a:pt x="41" y="282"/>
                  </a:cubicBezTo>
                  <a:cubicBezTo>
                    <a:pt x="44" y="306"/>
                    <a:pt x="47" y="326"/>
                    <a:pt x="53" y="349"/>
                  </a:cubicBezTo>
                  <a:cubicBezTo>
                    <a:pt x="62" y="381"/>
                    <a:pt x="74" y="409"/>
                    <a:pt x="89" y="438"/>
                  </a:cubicBezTo>
                  <a:cubicBezTo>
                    <a:pt x="90" y="440"/>
                    <a:pt x="91" y="442"/>
                    <a:pt x="92" y="443"/>
                  </a:cubicBezTo>
                  <a:cubicBezTo>
                    <a:pt x="107" y="471"/>
                    <a:pt x="126" y="496"/>
                    <a:pt x="146" y="519"/>
                  </a:cubicBezTo>
                  <a:cubicBezTo>
                    <a:pt x="148" y="512"/>
                    <a:pt x="147" y="506"/>
                    <a:pt x="149" y="498"/>
                  </a:cubicBezTo>
                  <a:cubicBezTo>
                    <a:pt x="150" y="492"/>
                    <a:pt x="151" y="485"/>
                    <a:pt x="151" y="478"/>
                  </a:cubicBezTo>
                  <a:cubicBezTo>
                    <a:pt x="151" y="473"/>
                    <a:pt x="152" y="468"/>
                    <a:pt x="153" y="462"/>
                  </a:cubicBezTo>
                  <a:cubicBezTo>
                    <a:pt x="157" y="417"/>
                    <a:pt x="160" y="374"/>
                    <a:pt x="162" y="329"/>
                  </a:cubicBezTo>
                  <a:cubicBezTo>
                    <a:pt x="163" y="290"/>
                    <a:pt x="165" y="254"/>
                    <a:pt x="163" y="216"/>
                  </a:cubicBezTo>
                  <a:cubicBezTo>
                    <a:pt x="163" y="214"/>
                    <a:pt x="163" y="213"/>
                    <a:pt x="163" y="211"/>
                  </a:cubicBezTo>
                  <a:cubicBezTo>
                    <a:pt x="161" y="176"/>
                    <a:pt x="155" y="143"/>
                    <a:pt x="145" y="10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3" name="Freeform 56"/>
            <p:cNvSpPr/>
            <p:nvPr/>
          </p:nvSpPr>
          <p:spPr bwMode="auto">
            <a:xfrm>
              <a:off x="4179151" y="1753012"/>
              <a:ext cx="161455" cy="341371"/>
            </a:xfrm>
            <a:custGeom>
              <a:avLst/>
              <a:gdLst>
                <a:gd name="T0" fmla="*/ 6 w 211"/>
                <a:gd name="T1" fmla="*/ 0 h 440"/>
                <a:gd name="T2" fmla="*/ 3 w 211"/>
                <a:gd name="T3" fmla="*/ 151 h 440"/>
                <a:gd name="T4" fmla="*/ 4 w 211"/>
                <a:gd name="T5" fmla="*/ 154 h 440"/>
                <a:gd name="T6" fmla="*/ 5 w 211"/>
                <a:gd name="T7" fmla="*/ 173 h 440"/>
                <a:gd name="T8" fmla="*/ 8 w 211"/>
                <a:gd name="T9" fmla="*/ 192 h 440"/>
                <a:gd name="T10" fmla="*/ 13 w 211"/>
                <a:gd name="T11" fmla="*/ 213 h 440"/>
                <a:gd name="T12" fmla="*/ 15 w 211"/>
                <a:gd name="T13" fmla="*/ 219 h 440"/>
                <a:gd name="T14" fmla="*/ 21 w 211"/>
                <a:gd name="T15" fmla="*/ 241 h 440"/>
                <a:gd name="T16" fmla="*/ 28 w 211"/>
                <a:gd name="T17" fmla="*/ 260 h 440"/>
                <a:gd name="T18" fmla="*/ 35 w 211"/>
                <a:gd name="T19" fmla="*/ 276 h 440"/>
                <a:gd name="T20" fmla="*/ 55 w 211"/>
                <a:gd name="T21" fmla="*/ 311 h 440"/>
                <a:gd name="T22" fmla="*/ 82 w 211"/>
                <a:gd name="T23" fmla="*/ 348 h 440"/>
                <a:gd name="T24" fmla="*/ 131 w 211"/>
                <a:gd name="T25" fmla="*/ 395 h 440"/>
                <a:gd name="T26" fmla="*/ 150 w 211"/>
                <a:gd name="T27" fmla="*/ 408 h 440"/>
                <a:gd name="T28" fmla="*/ 153 w 211"/>
                <a:gd name="T29" fmla="*/ 410 h 440"/>
                <a:gd name="T30" fmla="*/ 211 w 211"/>
                <a:gd name="T31" fmla="*/ 440 h 440"/>
                <a:gd name="T32" fmla="*/ 146 w 211"/>
                <a:gd name="T33" fmla="*/ 326 h 440"/>
                <a:gd name="T34" fmla="*/ 142 w 211"/>
                <a:gd name="T35" fmla="*/ 314 h 440"/>
                <a:gd name="T36" fmla="*/ 123 w 211"/>
                <a:gd name="T37" fmla="*/ 231 h 440"/>
                <a:gd name="T38" fmla="*/ 120 w 211"/>
                <a:gd name="T39" fmla="*/ 186 h 440"/>
                <a:gd name="T40" fmla="*/ 127 w 211"/>
                <a:gd name="T41" fmla="*/ 10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440">
                  <a:moveTo>
                    <a:pt x="6" y="0"/>
                  </a:moveTo>
                  <a:cubicBezTo>
                    <a:pt x="3" y="52"/>
                    <a:pt x="0" y="99"/>
                    <a:pt x="3" y="151"/>
                  </a:cubicBezTo>
                  <a:cubicBezTo>
                    <a:pt x="3" y="152"/>
                    <a:pt x="4" y="153"/>
                    <a:pt x="4" y="154"/>
                  </a:cubicBezTo>
                  <a:cubicBezTo>
                    <a:pt x="4" y="160"/>
                    <a:pt x="5" y="166"/>
                    <a:pt x="5" y="173"/>
                  </a:cubicBezTo>
                  <a:cubicBezTo>
                    <a:pt x="7" y="179"/>
                    <a:pt x="7" y="185"/>
                    <a:pt x="8" y="192"/>
                  </a:cubicBezTo>
                  <a:cubicBezTo>
                    <a:pt x="10" y="199"/>
                    <a:pt x="11" y="206"/>
                    <a:pt x="13" y="213"/>
                  </a:cubicBezTo>
                  <a:cubicBezTo>
                    <a:pt x="14" y="215"/>
                    <a:pt x="15" y="217"/>
                    <a:pt x="15" y="219"/>
                  </a:cubicBezTo>
                  <a:cubicBezTo>
                    <a:pt x="16" y="227"/>
                    <a:pt x="18" y="234"/>
                    <a:pt x="21" y="241"/>
                  </a:cubicBezTo>
                  <a:cubicBezTo>
                    <a:pt x="24" y="247"/>
                    <a:pt x="25" y="254"/>
                    <a:pt x="28" y="260"/>
                  </a:cubicBezTo>
                  <a:cubicBezTo>
                    <a:pt x="31" y="265"/>
                    <a:pt x="33" y="271"/>
                    <a:pt x="35" y="276"/>
                  </a:cubicBezTo>
                  <a:cubicBezTo>
                    <a:pt x="41" y="289"/>
                    <a:pt x="48" y="299"/>
                    <a:pt x="55" y="311"/>
                  </a:cubicBezTo>
                  <a:cubicBezTo>
                    <a:pt x="63" y="325"/>
                    <a:pt x="72" y="336"/>
                    <a:pt x="82" y="348"/>
                  </a:cubicBezTo>
                  <a:cubicBezTo>
                    <a:pt x="97" y="366"/>
                    <a:pt x="113" y="381"/>
                    <a:pt x="131" y="395"/>
                  </a:cubicBezTo>
                  <a:cubicBezTo>
                    <a:pt x="138" y="400"/>
                    <a:pt x="144" y="404"/>
                    <a:pt x="150" y="408"/>
                  </a:cubicBezTo>
                  <a:cubicBezTo>
                    <a:pt x="151" y="409"/>
                    <a:pt x="152" y="409"/>
                    <a:pt x="153" y="410"/>
                  </a:cubicBezTo>
                  <a:cubicBezTo>
                    <a:pt x="171" y="423"/>
                    <a:pt x="191" y="432"/>
                    <a:pt x="211" y="440"/>
                  </a:cubicBezTo>
                  <a:cubicBezTo>
                    <a:pt x="184" y="406"/>
                    <a:pt x="162" y="367"/>
                    <a:pt x="146" y="326"/>
                  </a:cubicBezTo>
                  <a:cubicBezTo>
                    <a:pt x="145" y="322"/>
                    <a:pt x="143" y="318"/>
                    <a:pt x="142" y="314"/>
                  </a:cubicBezTo>
                  <a:cubicBezTo>
                    <a:pt x="133" y="287"/>
                    <a:pt x="127" y="260"/>
                    <a:pt x="123" y="231"/>
                  </a:cubicBezTo>
                  <a:cubicBezTo>
                    <a:pt x="121" y="216"/>
                    <a:pt x="121" y="202"/>
                    <a:pt x="120" y="186"/>
                  </a:cubicBezTo>
                  <a:cubicBezTo>
                    <a:pt x="120" y="160"/>
                    <a:pt x="123" y="136"/>
                    <a:pt x="127" y="10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4" name="Freeform 57"/>
            <p:cNvSpPr/>
            <p:nvPr/>
          </p:nvSpPr>
          <p:spPr bwMode="auto">
            <a:xfrm>
              <a:off x="6672881" y="3177186"/>
              <a:ext cx="1549743" cy="645610"/>
            </a:xfrm>
            <a:custGeom>
              <a:avLst/>
              <a:gdLst>
                <a:gd name="T0" fmla="*/ 1827 w 2028"/>
                <a:gd name="T1" fmla="*/ 456 h 831"/>
                <a:gd name="T2" fmla="*/ 1854 w 2028"/>
                <a:gd name="T3" fmla="*/ 424 h 831"/>
                <a:gd name="T4" fmla="*/ 1939 w 2028"/>
                <a:gd name="T5" fmla="*/ 301 h 831"/>
                <a:gd name="T6" fmla="*/ 2028 w 2028"/>
                <a:gd name="T7" fmla="*/ 105 h 831"/>
                <a:gd name="T8" fmla="*/ 1783 w 2028"/>
                <a:gd name="T9" fmla="*/ 67 h 831"/>
                <a:gd name="T10" fmla="*/ 1410 w 2028"/>
                <a:gd name="T11" fmla="*/ 27 h 831"/>
                <a:gd name="T12" fmla="*/ 930 w 2028"/>
                <a:gd name="T13" fmla="*/ 8 h 831"/>
                <a:gd name="T14" fmla="*/ 922 w 2028"/>
                <a:gd name="T15" fmla="*/ 11 h 831"/>
                <a:gd name="T16" fmla="*/ 862 w 2028"/>
                <a:gd name="T17" fmla="*/ 14 h 831"/>
                <a:gd name="T18" fmla="*/ 802 w 2028"/>
                <a:gd name="T19" fmla="*/ 23 h 831"/>
                <a:gd name="T20" fmla="*/ 732 w 2028"/>
                <a:gd name="T21" fmla="*/ 36 h 831"/>
                <a:gd name="T22" fmla="*/ 715 w 2028"/>
                <a:gd name="T23" fmla="*/ 43 h 831"/>
                <a:gd name="T24" fmla="*/ 645 w 2028"/>
                <a:gd name="T25" fmla="*/ 61 h 831"/>
                <a:gd name="T26" fmla="*/ 583 w 2028"/>
                <a:gd name="T27" fmla="*/ 82 h 831"/>
                <a:gd name="T28" fmla="*/ 531 w 2028"/>
                <a:gd name="T29" fmla="*/ 104 h 831"/>
                <a:gd name="T30" fmla="*/ 419 w 2028"/>
                <a:gd name="T31" fmla="*/ 163 h 831"/>
                <a:gd name="T32" fmla="*/ 301 w 2028"/>
                <a:gd name="T33" fmla="*/ 248 h 831"/>
                <a:gd name="T34" fmla="*/ 148 w 2028"/>
                <a:gd name="T35" fmla="*/ 403 h 831"/>
                <a:gd name="T36" fmla="*/ 105 w 2028"/>
                <a:gd name="T37" fmla="*/ 461 h 831"/>
                <a:gd name="T38" fmla="*/ 101 w 2028"/>
                <a:gd name="T39" fmla="*/ 471 h 831"/>
                <a:gd name="T40" fmla="*/ 0 w 2028"/>
                <a:gd name="T41" fmla="*/ 652 h 831"/>
                <a:gd name="T42" fmla="*/ 369 w 2028"/>
                <a:gd name="T43" fmla="*/ 454 h 831"/>
                <a:gd name="T44" fmla="*/ 406 w 2028"/>
                <a:gd name="T45" fmla="*/ 441 h 831"/>
                <a:gd name="T46" fmla="*/ 670 w 2028"/>
                <a:gd name="T47" fmla="*/ 386 h 831"/>
                <a:gd name="T48" fmla="*/ 812 w 2028"/>
                <a:gd name="T49" fmla="*/ 379 h 831"/>
                <a:gd name="T50" fmla="*/ 1057 w 2028"/>
                <a:gd name="T51" fmla="*/ 404 h 831"/>
                <a:gd name="T52" fmla="*/ 1075 w 2028"/>
                <a:gd name="T53" fmla="*/ 404 h 831"/>
                <a:gd name="T54" fmla="*/ 1319 w 2028"/>
                <a:gd name="T55" fmla="*/ 406 h 831"/>
                <a:gd name="T56" fmla="*/ 1328 w 2028"/>
                <a:gd name="T57" fmla="*/ 408 h 831"/>
                <a:gd name="T58" fmla="*/ 1413 w 2028"/>
                <a:gd name="T59" fmla="*/ 396 h 831"/>
                <a:gd name="T60" fmla="*/ 1469 w 2028"/>
                <a:gd name="T61" fmla="*/ 386 h 831"/>
                <a:gd name="T62" fmla="*/ 1478 w 2028"/>
                <a:gd name="T63" fmla="*/ 382 h 831"/>
                <a:gd name="T64" fmla="*/ 1689 w 2028"/>
                <a:gd name="T65" fmla="*/ 319 h 831"/>
                <a:gd name="T66" fmla="*/ 968 w 2028"/>
                <a:gd name="T67" fmla="*/ 435 h 831"/>
                <a:gd name="T68" fmla="*/ 800 w 2028"/>
                <a:gd name="T69" fmla="*/ 437 h 831"/>
                <a:gd name="T70" fmla="*/ 790 w 2028"/>
                <a:gd name="T71" fmla="*/ 435 h 831"/>
                <a:gd name="T72" fmla="*/ 577 w 2028"/>
                <a:gd name="T73" fmla="*/ 470 h 831"/>
                <a:gd name="T74" fmla="*/ 291 w 2028"/>
                <a:gd name="T75" fmla="*/ 578 h 831"/>
                <a:gd name="T76" fmla="*/ 275 w 2028"/>
                <a:gd name="T77" fmla="*/ 589 h 831"/>
                <a:gd name="T78" fmla="*/ 30 w 2028"/>
                <a:gd name="T79" fmla="*/ 755 h 831"/>
                <a:gd name="T80" fmla="*/ 98 w 2028"/>
                <a:gd name="T81" fmla="*/ 765 h 831"/>
                <a:gd name="T82" fmla="*/ 161 w 2028"/>
                <a:gd name="T83" fmla="*/ 772 h 831"/>
                <a:gd name="T84" fmla="*/ 211 w 2028"/>
                <a:gd name="T85" fmla="*/ 779 h 831"/>
                <a:gd name="T86" fmla="*/ 634 w 2028"/>
                <a:gd name="T87" fmla="*/ 816 h 831"/>
                <a:gd name="T88" fmla="*/ 993 w 2028"/>
                <a:gd name="T89" fmla="*/ 828 h 831"/>
                <a:gd name="T90" fmla="*/ 1009 w 2028"/>
                <a:gd name="T91" fmla="*/ 825 h 831"/>
                <a:gd name="T92" fmla="*/ 1334 w 2028"/>
                <a:gd name="T93" fmla="*/ 776 h 831"/>
                <a:gd name="T94" fmla="*/ 1658 w 2028"/>
                <a:gd name="T95" fmla="*/ 614 h 831"/>
                <a:gd name="T96" fmla="*/ 1666 w 2028"/>
                <a:gd name="T97" fmla="*/ 606 h 831"/>
                <a:gd name="T98" fmla="*/ 1827 w 2028"/>
                <a:gd name="T99" fmla="*/ 45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8" h="831">
                  <a:moveTo>
                    <a:pt x="1827" y="456"/>
                  </a:moveTo>
                  <a:cubicBezTo>
                    <a:pt x="1835" y="446"/>
                    <a:pt x="1846" y="435"/>
                    <a:pt x="1854" y="424"/>
                  </a:cubicBezTo>
                  <a:cubicBezTo>
                    <a:pt x="1886" y="385"/>
                    <a:pt x="1913" y="345"/>
                    <a:pt x="1939" y="301"/>
                  </a:cubicBezTo>
                  <a:cubicBezTo>
                    <a:pt x="1975" y="237"/>
                    <a:pt x="2005" y="173"/>
                    <a:pt x="2028" y="105"/>
                  </a:cubicBezTo>
                  <a:cubicBezTo>
                    <a:pt x="1948" y="88"/>
                    <a:pt x="1869" y="78"/>
                    <a:pt x="1783" y="67"/>
                  </a:cubicBezTo>
                  <a:cubicBezTo>
                    <a:pt x="1655" y="52"/>
                    <a:pt x="1537" y="40"/>
                    <a:pt x="1410" y="27"/>
                  </a:cubicBezTo>
                  <a:cubicBezTo>
                    <a:pt x="1246" y="14"/>
                    <a:pt x="1095" y="0"/>
                    <a:pt x="930" y="8"/>
                  </a:cubicBezTo>
                  <a:cubicBezTo>
                    <a:pt x="928" y="8"/>
                    <a:pt x="925" y="11"/>
                    <a:pt x="922" y="11"/>
                  </a:cubicBezTo>
                  <a:cubicBezTo>
                    <a:pt x="902" y="12"/>
                    <a:pt x="882" y="13"/>
                    <a:pt x="862" y="14"/>
                  </a:cubicBezTo>
                  <a:cubicBezTo>
                    <a:pt x="842" y="18"/>
                    <a:pt x="822" y="19"/>
                    <a:pt x="802" y="23"/>
                  </a:cubicBezTo>
                  <a:cubicBezTo>
                    <a:pt x="778" y="28"/>
                    <a:pt x="755" y="30"/>
                    <a:pt x="732" y="36"/>
                  </a:cubicBezTo>
                  <a:cubicBezTo>
                    <a:pt x="727" y="39"/>
                    <a:pt x="721" y="41"/>
                    <a:pt x="715" y="43"/>
                  </a:cubicBezTo>
                  <a:cubicBezTo>
                    <a:pt x="689" y="46"/>
                    <a:pt x="668" y="52"/>
                    <a:pt x="645" y="61"/>
                  </a:cubicBezTo>
                  <a:cubicBezTo>
                    <a:pt x="625" y="70"/>
                    <a:pt x="603" y="72"/>
                    <a:pt x="583" y="82"/>
                  </a:cubicBezTo>
                  <a:cubicBezTo>
                    <a:pt x="566" y="91"/>
                    <a:pt x="548" y="97"/>
                    <a:pt x="531" y="104"/>
                  </a:cubicBezTo>
                  <a:cubicBezTo>
                    <a:pt x="492" y="121"/>
                    <a:pt x="457" y="142"/>
                    <a:pt x="419" y="163"/>
                  </a:cubicBezTo>
                  <a:cubicBezTo>
                    <a:pt x="376" y="190"/>
                    <a:pt x="340" y="217"/>
                    <a:pt x="301" y="248"/>
                  </a:cubicBezTo>
                  <a:cubicBezTo>
                    <a:pt x="244" y="295"/>
                    <a:pt x="194" y="344"/>
                    <a:pt x="148" y="403"/>
                  </a:cubicBezTo>
                  <a:cubicBezTo>
                    <a:pt x="134" y="423"/>
                    <a:pt x="120" y="441"/>
                    <a:pt x="105" y="461"/>
                  </a:cubicBezTo>
                  <a:cubicBezTo>
                    <a:pt x="102" y="464"/>
                    <a:pt x="104" y="468"/>
                    <a:pt x="101" y="471"/>
                  </a:cubicBezTo>
                  <a:cubicBezTo>
                    <a:pt x="59" y="528"/>
                    <a:pt x="29" y="589"/>
                    <a:pt x="0" y="652"/>
                  </a:cubicBezTo>
                  <a:cubicBezTo>
                    <a:pt x="112" y="568"/>
                    <a:pt x="236" y="503"/>
                    <a:pt x="369" y="454"/>
                  </a:cubicBezTo>
                  <a:cubicBezTo>
                    <a:pt x="381" y="450"/>
                    <a:pt x="394" y="445"/>
                    <a:pt x="406" y="441"/>
                  </a:cubicBezTo>
                  <a:cubicBezTo>
                    <a:pt x="493" y="414"/>
                    <a:pt x="578" y="397"/>
                    <a:pt x="670" y="386"/>
                  </a:cubicBezTo>
                  <a:cubicBezTo>
                    <a:pt x="718" y="381"/>
                    <a:pt x="764" y="379"/>
                    <a:pt x="812" y="379"/>
                  </a:cubicBezTo>
                  <a:cubicBezTo>
                    <a:pt x="895" y="380"/>
                    <a:pt x="971" y="390"/>
                    <a:pt x="1057" y="404"/>
                  </a:cubicBezTo>
                  <a:cubicBezTo>
                    <a:pt x="1063" y="405"/>
                    <a:pt x="1069" y="403"/>
                    <a:pt x="1075" y="404"/>
                  </a:cubicBezTo>
                  <a:cubicBezTo>
                    <a:pt x="1160" y="414"/>
                    <a:pt x="1236" y="416"/>
                    <a:pt x="1319" y="406"/>
                  </a:cubicBezTo>
                  <a:cubicBezTo>
                    <a:pt x="1322" y="406"/>
                    <a:pt x="1326" y="408"/>
                    <a:pt x="1328" y="408"/>
                  </a:cubicBezTo>
                  <a:cubicBezTo>
                    <a:pt x="1358" y="405"/>
                    <a:pt x="1383" y="402"/>
                    <a:pt x="1413" y="396"/>
                  </a:cubicBezTo>
                  <a:cubicBezTo>
                    <a:pt x="1433" y="393"/>
                    <a:pt x="1450" y="389"/>
                    <a:pt x="1469" y="386"/>
                  </a:cubicBezTo>
                  <a:cubicBezTo>
                    <a:pt x="1473" y="385"/>
                    <a:pt x="1474" y="384"/>
                    <a:pt x="1478" y="382"/>
                  </a:cubicBezTo>
                  <a:cubicBezTo>
                    <a:pt x="1553" y="367"/>
                    <a:pt x="1620" y="346"/>
                    <a:pt x="1689" y="319"/>
                  </a:cubicBezTo>
                  <a:cubicBezTo>
                    <a:pt x="1466" y="424"/>
                    <a:pt x="1213" y="466"/>
                    <a:pt x="968" y="435"/>
                  </a:cubicBezTo>
                  <a:cubicBezTo>
                    <a:pt x="912" y="435"/>
                    <a:pt x="857" y="430"/>
                    <a:pt x="800" y="437"/>
                  </a:cubicBezTo>
                  <a:cubicBezTo>
                    <a:pt x="797" y="437"/>
                    <a:pt x="793" y="435"/>
                    <a:pt x="790" y="435"/>
                  </a:cubicBezTo>
                  <a:cubicBezTo>
                    <a:pt x="715" y="443"/>
                    <a:pt x="650" y="451"/>
                    <a:pt x="577" y="470"/>
                  </a:cubicBezTo>
                  <a:cubicBezTo>
                    <a:pt x="475" y="495"/>
                    <a:pt x="384" y="532"/>
                    <a:pt x="291" y="578"/>
                  </a:cubicBezTo>
                  <a:cubicBezTo>
                    <a:pt x="286" y="581"/>
                    <a:pt x="281" y="586"/>
                    <a:pt x="275" y="589"/>
                  </a:cubicBezTo>
                  <a:cubicBezTo>
                    <a:pt x="185" y="635"/>
                    <a:pt x="107" y="693"/>
                    <a:pt x="30" y="755"/>
                  </a:cubicBezTo>
                  <a:cubicBezTo>
                    <a:pt x="53" y="762"/>
                    <a:pt x="73" y="761"/>
                    <a:pt x="98" y="765"/>
                  </a:cubicBezTo>
                  <a:cubicBezTo>
                    <a:pt x="119" y="769"/>
                    <a:pt x="140" y="772"/>
                    <a:pt x="161" y="772"/>
                  </a:cubicBezTo>
                  <a:cubicBezTo>
                    <a:pt x="179" y="774"/>
                    <a:pt x="195" y="777"/>
                    <a:pt x="211" y="779"/>
                  </a:cubicBezTo>
                  <a:cubicBezTo>
                    <a:pt x="356" y="795"/>
                    <a:pt x="490" y="807"/>
                    <a:pt x="634" y="816"/>
                  </a:cubicBezTo>
                  <a:cubicBezTo>
                    <a:pt x="757" y="823"/>
                    <a:pt x="871" y="831"/>
                    <a:pt x="993" y="828"/>
                  </a:cubicBezTo>
                  <a:cubicBezTo>
                    <a:pt x="998" y="828"/>
                    <a:pt x="1004" y="825"/>
                    <a:pt x="1009" y="825"/>
                  </a:cubicBezTo>
                  <a:cubicBezTo>
                    <a:pt x="1121" y="823"/>
                    <a:pt x="1226" y="806"/>
                    <a:pt x="1334" y="776"/>
                  </a:cubicBezTo>
                  <a:cubicBezTo>
                    <a:pt x="1454" y="741"/>
                    <a:pt x="1557" y="687"/>
                    <a:pt x="1658" y="614"/>
                  </a:cubicBezTo>
                  <a:cubicBezTo>
                    <a:pt x="1661" y="611"/>
                    <a:pt x="1664" y="609"/>
                    <a:pt x="1666" y="606"/>
                  </a:cubicBezTo>
                  <a:cubicBezTo>
                    <a:pt x="1727" y="562"/>
                    <a:pt x="1778" y="512"/>
                    <a:pt x="1827" y="45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5" name="Freeform 58"/>
            <p:cNvSpPr/>
            <p:nvPr/>
          </p:nvSpPr>
          <p:spPr bwMode="auto">
            <a:xfrm>
              <a:off x="6478426" y="1762594"/>
              <a:ext cx="542116" cy="1333143"/>
            </a:xfrm>
            <a:custGeom>
              <a:avLst/>
              <a:gdLst>
                <a:gd name="T0" fmla="*/ 634 w 709"/>
                <a:gd name="T1" fmla="*/ 0 h 1715"/>
                <a:gd name="T2" fmla="*/ 663 w 709"/>
                <a:gd name="T3" fmla="*/ 209 h 1715"/>
                <a:gd name="T4" fmla="*/ 691 w 709"/>
                <a:gd name="T5" fmla="*/ 526 h 1715"/>
                <a:gd name="T6" fmla="*/ 700 w 709"/>
                <a:gd name="T7" fmla="*/ 935 h 1715"/>
                <a:gd name="T8" fmla="*/ 697 w 709"/>
                <a:gd name="T9" fmla="*/ 941 h 1715"/>
                <a:gd name="T10" fmla="*/ 694 w 709"/>
                <a:gd name="T11" fmla="*/ 992 h 1715"/>
                <a:gd name="T12" fmla="*/ 685 w 709"/>
                <a:gd name="T13" fmla="*/ 1044 h 1715"/>
                <a:gd name="T14" fmla="*/ 673 w 709"/>
                <a:gd name="T15" fmla="*/ 1103 h 1715"/>
                <a:gd name="T16" fmla="*/ 667 w 709"/>
                <a:gd name="T17" fmla="*/ 1117 h 1715"/>
                <a:gd name="T18" fmla="*/ 651 w 709"/>
                <a:gd name="T19" fmla="*/ 1176 h 1715"/>
                <a:gd name="T20" fmla="*/ 632 w 709"/>
                <a:gd name="T21" fmla="*/ 1228 h 1715"/>
                <a:gd name="T22" fmla="*/ 613 w 709"/>
                <a:gd name="T23" fmla="*/ 1273 h 1715"/>
                <a:gd name="T24" fmla="*/ 561 w 709"/>
                <a:gd name="T25" fmla="*/ 1367 h 1715"/>
                <a:gd name="T26" fmla="*/ 487 w 709"/>
                <a:gd name="T27" fmla="*/ 1466 h 1715"/>
                <a:gd name="T28" fmla="*/ 353 w 709"/>
                <a:gd name="T29" fmla="*/ 1593 h 1715"/>
                <a:gd name="T30" fmla="*/ 303 w 709"/>
                <a:gd name="T31" fmla="*/ 1629 h 1715"/>
                <a:gd name="T32" fmla="*/ 295 w 709"/>
                <a:gd name="T33" fmla="*/ 1633 h 1715"/>
                <a:gd name="T34" fmla="*/ 139 w 709"/>
                <a:gd name="T35" fmla="*/ 1715 h 1715"/>
                <a:gd name="T36" fmla="*/ 312 w 709"/>
                <a:gd name="T37" fmla="*/ 1405 h 1715"/>
                <a:gd name="T38" fmla="*/ 324 w 709"/>
                <a:gd name="T39" fmla="*/ 1374 h 1715"/>
                <a:gd name="T40" fmla="*/ 375 w 709"/>
                <a:gd name="T41" fmla="*/ 1150 h 1715"/>
                <a:gd name="T42" fmla="*/ 383 w 709"/>
                <a:gd name="T43" fmla="*/ 1030 h 1715"/>
                <a:gd name="T44" fmla="*/ 365 w 709"/>
                <a:gd name="T45" fmla="*/ 821 h 1715"/>
                <a:gd name="T46" fmla="*/ 365 w 709"/>
                <a:gd name="T47" fmla="*/ 805 h 1715"/>
                <a:gd name="T48" fmla="*/ 367 w 709"/>
                <a:gd name="T49" fmla="*/ 598 h 1715"/>
                <a:gd name="T50" fmla="*/ 366 w 709"/>
                <a:gd name="T51" fmla="*/ 591 h 1715"/>
                <a:gd name="T52" fmla="*/ 377 w 709"/>
                <a:gd name="T53" fmla="*/ 519 h 1715"/>
                <a:gd name="T54" fmla="*/ 386 w 709"/>
                <a:gd name="T55" fmla="*/ 471 h 1715"/>
                <a:gd name="T56" fmla="*/ 390 w 709"/>
                <a:gd name="T57" fmla="*/ 463 h 1715"/>
                <a:gd name="T58" fmla="*/ 447 w 709"/>
                <a:gd name="T59" fmla="*/ 285 h 1715"/>
                <a:gd name="T60" fmla="*/ 337 w 709"/>
                <a:gd name="T61" fmla="*/ 896 h 1715"/>
                <a:gd name="T62" fmla="*/ 334 w 709"/>
                <a:gd name="T63" fmla="*/ 1039 h 1715"/>
                <a:gd name="T64" fmla="*/ 335 w 709"/>
                <a:gd name="T65" fmla="*/ 1047 h 1715"/>
                <a:gd name="T66" fmla="*/ 303 w 709"/>
                <a:gd name="T67" fmla="*/ 1228 h 1715"/>
                <a:gd name="T68" fmla="*/ 206 w 709"/>
                <a:gd name="T69" fmla="*/ 1469 h 1715"/>
                <a:gd name="T70" fmla="*/ 197 w 709"/>
                <a:gd name="T71" fmla="*/ 1483 h 1715"/>
                <a:gd name="T72" fmla="*/ 52 w 709"/>
                <a:gd name="T73" fmla="*/ 1688 h 1715"/>
                <a:gd name="T74" fmla="*/ 44 w 709"/>
                <a:gd name="T75" fmla="*/ 1630 h 1715"/>
                <a:gd name="T76" fmla="*/ 39 w 709"/>
                <a:gd name="T77" fmla="*/ 1577 h 1715"/>
                <a:gd name="T78" fmla="*/ 34 w 709"/>
                <a:gd name="T79" fmla="*/ 1535 h 1715"/>
                <a:gd name="T80" fmla="*/ 9 w 709"/>
                <a:gd name="T81" fmla="*/ 1174 h 1715"/>
                <a:gd name="T82" fmla="*/ 4 w 709"/>
                <a:gd name="T83" fmla="*/ 869 h 1715"/>
                <a:gd name="T84" fmla="*/ 7 w 709"/>
                <a:gd name="T85" fmla="*/ 856 h 1715"/>
                <a:gd name="T86" fmla="*/ 54 w 709"/>
                <a:gd name="T87" fmla="*/ 580 h 1715"/>
                <a:gd name="T88" fmla="*/ 196 w 709"/>
                <a:gd name="T89" fmla="*/ 307 h 1715"/>
                <a:gd name="T90" fmla="*/ 203 w 709"/>
                <a:gd name="T91" fmla="*/ 300 h 1715"/>
                <a:gd name="T92" fmla="*/ 332 w 709"/>
                <a:gd name="T93" fmla="*/ 166 h 1715"/>
                <a:gd name="T94" fmla="*/ 360 w 709"/>
                <a:gd name="T95" fmla="*/ 144 h 1715"/>
                <a:gd name="T96" fmla="*/ 466 w 709"/>
                <a:gd name="T97" fmla="*/ 73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1715">
                  <a:moveTo>
                    <a:pt x="634" y="0"/>
                  </a:moveTo>
                  <a:cubicBezTo>
                    <a:pt x="647" y="69"/>
                    <a:pt x="654" y="136"/>
                    <a:pt x="663" y="209"/>
                  </a:cubicBezTo>
                  <a:cubicBezTo>
                    <a:pt x="673" y="318"/>
                    <a:pt x="681" y="418"/>
                    <a:pt x="691" y="526"/>
                  </a:cubicBezTo>
                  <a:cubicBezTo>
                    <a:pt x="700" y="666"/>
                    <a:pt x="709" y="795"/>
                    <a:pt x="700" y="935"/>
                  </a:cubicBezTo>
                  <a:cubicBezTo>
                    <a:pt x="700" y="937"/>
                    <a:pt x="697" y="939"/>
                    <a:pt x="697" y="941"/>
                  </a:cubicBezTo>
                  <a:cubicBezTo>
                    <a:pt x="696" y="958"/>
                    <a:pt x="695" y="975"/>
                    <a:pt x="694" y="992"/>
                  </a:cubicBezTo>
                  <a:cubicBezTo>
                    <a:pt x="690" y="1009"/>
                    <a:pt x="689" y="1027"/>
                    <a:pt x="685" y="1044"/>
                  </a:cubicBezTo>
                  <a:cubicBezTo>
                    <a:pt x="680" y="1064"/>
                    <a:pt x="679" y="1083"/>
                    <a:pt x="673" y="1103"/>
                  </a:cubicBezTo>
                  <a:cubicBezTo>
                    <a:pt x="671" y="1107"/>
                    <a:pt x="669" y="1112"/>
                    <a:pt x="667" y="1117"/>
                  </a:cubicBezTo>
                  <a:cubicBezTo>
                    <a:pt x="664" y="1139"/>
                    <a:pt x="659" y="1157"/>
                    <a:pt x="651" y="1176"/>
                  </a:cubicBezTo>
                  <a:cubicBezTo>
                    <a:pt x="643" y="1193"/>
                    <a:pt x="640" y="1211"/>
                    <a:pt x="632" y="1228"/>
                  </a:cubicBezTo>
                  <a:cubicBezTo>
                    <a:pt x="624" y="1243"/>
                    <a:pt x="618" y="1258"/>
                    <a:pt x="613" y="1273"/>
                  </a:cubicBezTo>
                  <a:cubicBezTo>
                    <a:pt x="598" y="1305"/>
                    <a:pt x="579" y="1335"/>
                    <a:pt x="561" y="1367"/>
                  </a:cubicBezTo>
                  <a:cubicBezTo>
                    <a:pt x="538" y="1403"/>
                    <a:pt x="513" y="1433"/>
                    <a:pt x="487" y="1466"/>
                  </a:cubicBezTo>
                  <a:cubicBezTo>
                    <a:pt x="446" y="1513"/>
                    <a:pt x="403" y="1555"/>
                    <a:pt x="353" y="1593"/>
                  </a:cubicBezTo>
                  <a:cubicBezTo>
                    <a:pt x="336" y="1606"/>
                    <a:pt x="320" y="1617"/>
                    <a:pt x="303" y="1629"/>
                  </a:cubicBezTo>
                  <a:cubicBezTo>
                    <a:pt x="300" y="1631"/>
                    <a:pt x="297" y="1630"/>
                    <a:pt x="295" y="1633"/>
                  </a:cubicBezTo>
                  <a:cubicBezTo>
                    <a:pt x="245" y="1667"/>
                    <a:pt x="193" y="1692"/>
                    <a:pt x="139" y="1715"/>
                  </a:cubicBezTo>
                  <a:cubicBezTo>
                    <a:pt x="212" y="1622"/>
                    <a:pt x="269" y="1518"/>
                    <a:pt x="312" y="1405"/>
                  </a:cubicBezTo>
                  <a:cubicBezTo>
                    <a:pt x="316" y="1395"/>
                    <a:pt x="321" y="1384"/>
                    <a:pt x="324" y="1374"/>
                  </a:cubicBezTo>
                  <a:cubicBezTo>
                    <a:pt x="349" y="1300"/>
                    <a:pt x="364" y="1228"/>
                    <a:pt x="375" y="1150"/>
                  </a:cubicBezTo>
                  <a:cubicBezTo>
                    <a:pt x="380" y="1109"/>
                    <a:pt x="382" y="1071"/>
                    <a:pt x="383" y="1030"/>
                  </a:cubicBezTo>
                  <a:cubicBezTo>
                    <a:pt x="383" y="959"/>
                    <a:pt x="376" y="894"/>
                    <a:pt x="365" y="821"/>
                  </a:cubicBezTo>
                  <a:cubicBezTo>
                    <a:pt x="364" y="816"/>
                    <a:pt x="366" y="811"/>
                    <a:pt x="365" y="805"/>
                  </a:cubicBezTo>
                  <a:cubicBezTo>
                    <a:pt x="358" y="734"/>
                    <a:pt x="357" y="669"/>
                    <a:pt x="367" y="598"/>
                  </a:cubicBezTo>
                  <a:cubicBezTo>
                    <a:pt x="367" y="596"/>
                    <a:pt x="366" y="593"/>
                    <a:pt x="366" y="591"/>
                  </a:cubicBezTo>
                  <a:cubicBezTo>
                    <a:pt x="369" y="566"/>
                    <a:pt x="372" y="544"/>
                    <a:pt x="377" y="519"/>
                  </a:cubicBezTo>
                  <a:cubicBezTo>
                    <a:pt x="381" y="502"/>
                    <a:pt x="384" y="487"/>
                    <a:pt x="386" y="471"/>
                  </a:cubicBezTo>
                  <a:cubicBezTo>
                    <a:pt x="388" y="468"/>
                    <a:pt x="389" y="467"/>
                    <a:pt x="390" y="463"/>
                  </a:cubicBezTo>
                  <a:cubicBezTo>
                    <a:pt x="404" y="400"/>
                    <a:pt x="423" y="343"/>
                    <a:pt x="447" y="285"/>
                  </a:cubicBezTo>
                  <a:cubicBezTo>
                    <a:pt x="355" y="473"/>
                    <a:pt x="315" y="688"/>
                    <a:pt x="337" y="896"/>
                  </a:cubicBezTo>
                  <a:cubicBezTo>
                    <a:pt x="337" y="944"/>
                    <a:pt x="340" y="991"/>
                    <a:pt x="334" y="1039"/>
                  </a:cubicBezTo>
                  <a:cubicBezTo>
                    <a:pt x="334" y="1042"/>
                    <a:pt x="335" y="1045"/>
                    <a:pt x="335" y="1047"/>
                  </a:cubicBezTo>
                  <a:cubicBezTo>
                    <a:pt x="327" y="1111"/>
                    <a:pt x="319" y="1167"/>
                    <a:pt x="303" y="1228"/>
                  </a:cubicBezTo>
                  <a:cubicBezTo>
                    <a:pt x="279" y="1314"/>
                    <a:pt x="247" y="1391"/>
                    <a:pt x="206" y="1469"/>
                  </a:cubicBezTo>
                  <a:cubicBezTo>
                    <a:pt x="204" y="1474"/>
                    <a:pt x="199" y="1478"/>
                    <a:pt x="197" y="1483"/>
                  </a:cubicBezTo>
                  <a:cubicBezTo>
                    <a:pt x="156" y="1559"/>
                    <a:pt x="106" y="1624"/>
                    <a:pt x="52" y="1688"/>
                  </a:cubicBezTo>
                  <a:cubicBezTo>
                    <a:pt x="46" y="1669"/>
                    <a:pt x="48" y="1652"/>
                    <a:pt x="44" y="1630"/>
                  </a:cubicBezTo>
                  <a:cubicBezTo>
                    <a:pt x="41" y="1613"/>
                    <a:pt x="39" y="1595"/>
                    <a:pt x="39" y="1577"/>
                  </a:cubicBezTo>
                  <a:cubicBezTo>
                    <a:pt x="38" y="1562"/>
                    <a:pt x="36" y="1548"/>
                    <a:pt x="34" y="1535"/>
                  </a:cubicBezTo>
                  <a:cubicBezTo>
                    <a:pt x="22" y="1411"/>
                    <a:pt x="14" y="1297"/>
                    <a:pt x="9" y="1174"/>
                  </a:cubicBezTo>
                  <a:cubicBezTo>
                    <a:pt x="5" y="1070"/>
                    <a:pt x="0" y="973"/>
                    <a:pt x="4" y="869"/>
                  </a:cubicBezTo>
                  <a:cubicBezTo>
                    <a:pt x="4" y="865"/>
                    <a:pt x="7" y="860"/>
                    <a:pt x="7" y="856"/>
                  </a:cubicBezTo>
                  <a:cubicBezTo>
                    <a:pt x="10" y="760"/>
                    <a:pt x="27" y="672"/>
                    <a:pt x="54" y="580"/>
                  </a:cubicBezTo>
                  <a:cubicBezTo>
                    <a:pt x="85" y="479"/>
                    <a:pt x="132" y="392"/>
                    <a:pt x="196" y="307"/>
                  </a:cubicBezTo>
                  <a:cubicBezTo>
                    <a:pt x="198" y="305"/>
                    <a:pt x="200" y="303"/>
                    <a:pt x="203" y="300"/>
                  </a:cubicBezTo>
                  <a:cubicBezTo>
                    <a:pt x="241" y="249"/>
                    <a:pt x="284" y="207"/>
                    <a:pt x="332" y="166"/>
                  </a:cubicBezTo>
                  <a:cubicBezTo>
                    <a:pt x="341" y="159"/>
                    <a:pt x="351" y="150"/>
                    <a:pt x="360" y="144"/>
                  </a:cubicBezTo>
                  <a:cubicBezTo>
                    <a:pt x="394" y="117"/>
                    <a:pt x="428" y="94"/>
                    <a:pt x="466" y="73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6" name="Freeform 59"/>
            <p:cNvSpPr/>
            <p:nvPr/>
          </p:nvSpPr>
          <p:spPr bwMode="auto">
            <a:xfrm>
              <a:off x="7144287" y="2700465"/>
              <a:ext cx="1119586" cy="465941"/>
            </a:xfrm>
            <a:custGeom>
              <a:avLst/>
              <a:gdLst>
                <a:gd name="T0" fmla="*/ 1319 w 1465"/>
                <a:gd name="T1" fmla="*/ 329 h 600"/>
                <a:gd name="T2" fmla="*/ 1339 w 1465"/>
                <a:gd name="T3" fmla="*/ 306 h 600"/>
                <a:gd name="T4" fmla="*/ 1401 w 1465"/>
                <a:gd name="T5" fmla="*/ 217 h 600"/>
                <a:gd name="T6" fmla="*/ 1465 w 1465"/>
                <a:gd name="T7" fmla="*/ 76 h 600"/>
                <a:gd name="T8" fmla="*/ 1288 w 1465"/>
                <a:gd name="T9" fmla="*/ 48 h 600"/>
                <a:gd name="T10" fmla="*/ 1019 w 1465"/>
                <a:gd name="T11" fmla="*/ 20 h 600"/>
                <a:gd name="T12" fmla="*/ 672 w 1465"/>
                <a:gd name="T13" fmla="*/ 6 h 600"/>
                <a:gd name="T14" fmla="*/ 666 w 1465"/>
                <a:gd name="T15" fmla="*/ 8 h 600"/>
                <a:gd name="T16" fmla="*/ 623 w 1465"/>
                <a:gd name="T17" fmla="*/ 10 h 600"/>
                <a:gd name="T18" fmla="*/ 579 w 1465"/>
                <a:gd name="T19" fmla="*/ 17 h 600"/>
                <a:gd name="T20" fmla="*/ 529 w 1465"/>
                <a:gd name="T21" fmla="*/ 26 h 600"/>
                <a:gd name="T22" fmla="*/ 516 w 1465"/>
                <a:gd name="T23" fmla="*/ 31 h 600"/>
                <a:gd name="T24" fmla="*/ 466 w 1465"/>
                <a:gd name="T25" fmla="*/ 44 h 600"/>
                <a:gd name="T26" fmla="*/ 421 w 1465"/>
                <a:gd name="T27" fmla="*/ 59 h 600"/>
                <a:gd name="T28" fmla="*/ 383 w 1465"/>
                <a:gd name="T29" fmla="*/ 75 h 600"/>
                <a:gd name="T30" fmla="*/ 303 w 1465"/>
                <a:gd name="T31" fmla="*/ 118 h 600"/>
                <a:gd name="T32" fmla="*/ 217 w 1465"/>
                <a:gd name="T33" fmla="*/ 179 h 600"/>
                <a:gd name="T34" fmla="*/ 107 w 1465"/>
                <a:gd name="T35" fmla="*/ 291 h 600"/>
                <a:gd name="T36" fmla="*/ 76 w 1465"/>
                <a:gd name="T37" fmla="*/ 333 h 600"/>
                <a:gd name="T38" fmla="*/ 73 w 1465"/>
                <a:gd name="T39" fmla="*/ 340 h 600"/>
                <a:gd name="T40" fmla="*/ 0 w 1465"/>
                <a:gd name="T41" fmla="*/ 471 h 600"/>
                <a:gd name="T42" fmla="*/ 266 w 1465"/>
                <a:gd name="T43" fmla="*/ 328 h 600"/>
                <a:gd name="T44" fmla="*/ 293 w 1465"/>
                <a:gd name="T45" fmla="*/ 319 h 600"/>
                <a:gd name="T46" fmla="*/ 484 w 1465"/>
                <a:gd name="T47" fmla="*/ 279 h 600"/>
                <a:gd name="T48" fmla="*/ 586 w 1465"/>
                <a:gd name="T49" fmla="*/ 274 h 600"/>
                <a:gd name="T50" fmla="*/ 763 w 1465"/>
                <a:gd name="T51" fmla="*/ 292 h 600"/>
                <a:gd name="T52" fmla="*/ 777 w 1465"/>
                <a:gd name="T53" fmla="*/ 292 h 600"/>
                <a:gd name="T54" fmla="*/ 953 w 1465"/>
                <a:gd name="T55" fmla="*/ 293 h 600"/>
                <a:gd name="T56" fmla="*/ 959 w 1465"/>
                <a:gd name="T57" fmla="*/ 294 h 600"/>
                <a:gd name="T58" fmla="*/ 1020 w 1465"/>
                <a:gd name="T59" fmla="*/ 286 h 600"/>
                <a:gd name="T60" fmla="*/ 1061 w 1465"/>
                <a:gd name="T61" fmla="*/ 279 h 600"/>
                <a:gd name="T62" fmla="*/ 1068 w 1465"/>
                <a:gd name="T63" fmla="*/ 276 h 600"/>
                <a:gd name="T64" fmla="*/ 1220 w 1465"/>
                <a:gd name="T65" fmla="*/ 230 h 600"/>
                <a:gd name="T66" fmla="*/ 699 w 1465"/>
                <a:gd name="T67" fmla="*/ 314 h 600"/>
                <a:gd name="T68" fmla="*/ 577 w 1465"/>
                <a:gd name="T69" fmla="*/ 315 h 600"/>
                <a:gd name="T70" fmla="*/ 571 w 1465"/>
                <a:gd name="T71" fmla="*/ 314 h 600"/>
                <a:gd name="T72" fmla="*/ 417 w 1465"/>
                <a:gd name="T73" fmla="*/ 339 h 600"/>
                <a:gd name="T74" fmla="*/ 210 w 1465"/>
                <a:gd name="T75" fmla="*/ 417 h 600"/>
                <a:gd name="T76" fmla="*/ 199 w 1465"/>
                <a:gd name="T77" fmla="*/ 425 h 600"/>
                <a:gd name="T78" fmla="*/ 22 w 1465"/>
                <a:gd name="T79" fmla="*/ 545 h 600"/>
                <a:gd name="T80" fmla="*/ 71 w 1465"/>
                <a:gd name="T81" fmla="*/ 553 h 600"/>
                <a:gd name="T82" fmla="*/ 116 w 1465"/>
                <a:gd name="T83" fmla="*/ 558 h 600"/>
                <a:gd name="T84" fmla="*/ 152 w 1465"/>
                <a:gd name="T85" fmla="*/ 563 h 600"/>
                <a:gd name="T86" fmla="*/ 458 w 1465"/>
                <a:gd name="T87" fmla="*/ 590 h 600"/>
                <a:gd name="T88" fmla="*/ 717 w 1465"/>
                <a:gd name="T89" fmla="*/ 598 h 600"/>
                <a:gd name="T90" fmla="*/ 729 w 1465"/>
                <a:gd name="T91" fmla="*/ 596 h 600"/>
                <a:gd name="T92" fmla="*/ 964 w 1465"/>
                <a:gd name="T93" fmla="*/ 560 h 600"/>
                <a:gd name="T94" fmla="*/ 1198 w 1465"/>
                <a:gd name="T95" fmla="*/ 443 h 600"/>
                <a:gd name="T96" fmla="*/ 1204 w 1465"/>
                <a:gd name="T97" fmla="*/ 438 h 600"/>
                <a:gd name="T98" fmla="*/ 1319 w 1465"/>
                <a:gd name="T99" fmla="*/ 329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65" h="600">
                  <a:moveTo>
                    <a:pt x="1319" y="329"/>
                  </a:moveTo>
                  <a:cubicBezTo>
                    <a:pt x="1325" y="322"/>
                    <a:pt x="1333" y="314"/>
                    <a:pt x="1339" y="306"/>
                  </a:cubicBezTo>
                  <a:cubicBezTo>
                    <a:pt x="1362" y="278"/>
                    <a:pt x="1382" y="249"/>
                    <a:pt x="1401" y="217"/>
                  </a:cubicBezTo>
                  <a:cubicBezTo>
                    <a:pt x="1426" y="171"/>
                    <a:pt x="1448" y="125"/>
                    <a:pt x="1465" y="76"/>
                  </a:cubicBezTo>
                  <a:cubicBezTo>
                    <a:pt x="1407" y="63"/>
                    <a:pt x="1350" y="56"/>
                    <a:pt x="1288" y="48"/>
                  </a:cubicBezTo>
                  <a:cubicBezTo>
                    <a:pt x="1195" y="37"/>
                    <a:pt x="1110" y="29"/>
                    <a:pt x="1019" y="20"/>
                  </a:cubicBezTo>
                  <a:cubicBezTo>
                    <a:pt x="900" y="10"/>
                    <a:pt x="791" y="0"/>
                    <a:pt x="672" y="6"/>
                  </a:cubicBezTo>
                  <a:cubicBezTo>
                    <a:pt x="670" y="6"/>
                    <a:pt x="668" y="8"/>
                    <a:pt x="666" y="8"/>
                  </a:cubicBezTo>
                  <a:cubicBezTo>
                    <a:pt x="652" y="9"/>
                    <a:pt x="637" y="9"/>
                    <a:pt x="623" y="10"/>
                  </a:cubicBezTo>
                  <a:cubicBezTo>
                    <a:pt x="608" y="13"/>
                    <a:pt x="593" y="14"/>
                    <a:pt x="579" y="17"/>
                  </a:cubicBezTo>
                  <a:cubicBezTo>
                    <a:pt x="562" y="20"/>
                    <a:pt x="545" y="21"/>
                    <a:pt x="529" y="26"/>
                  </a:cubicBezTo>
                  <a:cubicBezTo>
                    <a:pt x="525" y="28"/>
                    <a:pt x="521" y="30"/>
                    <a:pt x="516" y="31"/>
                  </a:cubicBezTo>
                  <a:cubicBezTo>
                    <a:pt x="498" y="33"/>
                    <a:pt x="482" y="37"/>
                    <a:pt x="466" y="44"/>
                  </a:cubicBezTo>
                  <a:cubicBezTo>
                    <a:pt x="451" y="50"/>
                    <a:pt x="436" y="52"/>
                    <a:pt x="421" y="59"/>
                  </a:cubicBezTo>
                  <a:cubicBezTo>
                    <a:pt x="408" y="65"/>
                    <a:pt x="396" y="70"/>
                    <a:pt x="383" y="75"/>
                  </a:cubicBezTo>
                  <a:cubicBezTo>
                    <a:pt x="355" y="87"/>
                    <a:pt x="330" y="102"/>
                    <a:pt x="303" y="118"/>
                  </a:cubicBezTo>
                  <a:cubicBezTo>
                    <a:pt x="272" y="137"/>
                    <a:pt x="245" y="157"/>
                    <a:pt x="217" y="179"/>
                  </a:cubicBezTo>
                  <a:cubicBezTo>
                    <a:pt x="176" y="213"/>
                    <a:pt x="140" y="249"/>
                    <a:pt x="107" y="291"/>
                  </a:cubicBezTo>
                  <a:cubicBezTo>
                    <a:pt x="96" y="305"/>
                    <a:pt x="86" y="319"/>
                    <a:pt x="76" y="333"/>
                  </a:cubicBezTo>
                  <a:cubicBezTo>
                    <a:pt x="74" y="335"/>
                    <a:pt x="75" y="338"/>
                    <a:pt x="73" y="340"/>
                  </a:cubicBezTo>
                  <a:cubicBezTo>
                    <a:pt x="42" y="381"/>
                    <a:pt x="21" y="425"/>
                    <a:pt x="0" y="471"/>
                  </a:cubicBezTo>
                  <a:cubicBezTo>
                    <a:pt x="81" y="411"/>
                    <a:pt x="170" y="363"/>
                    <a:pt x="266" y="328"/>
                  </a:cubicBezTo>
                  <a:cubicBezTo>
                    <a:pt x="275" y="325"/>
                    <a:pt x="284" y="321"/>
                    <a:pt x="293" y="319"/>
                  </a:cubicBezTo>
                  <a:cubicBezTo>
                    <a:pt x="356" y="299"/>
                    <a:pt x="417" y="287"/>
                    <a:pt x="484" y="279"/>
                  </a:cubicBezTo>
                  <a:cubicBezTo>
                    <a:pt x="519" y="275"/>
                    <a:pt x="552" y="274"/>
                    <a:pt x="586" y="274"/>
                  </a:cubicBezTo>
                  <a:cubicBezTo>
                    <a:pt x="646" y="274"/>
                    <a:pt x="701" y="282"/>
                    <a:pt x="763" y="292"/>
                  </a:cubicBezTo>
                  <a:cubicBezTo>
                    <a:pt x="768" y="293"/>
                    <a:pt x="772" y="291"/>
                    <a:pt x="777" y="292"/>
                  </a:cubicBezTo>
                  <a:cubicBezTo>
                    <a:pt x="837" y="299"/>
                    <a:pt x="893" y="301"/>
                    <a:pt x="953" y="293"/>
                  </a:cubicBezTo>
                  <a:cubicBezTo>
                    <a:pt x="954" y="293"/>
                    <a:pt x="957" y="294"/>
                    <a:pt x="959" y="294"/>
                  </a:cubicBezTo>
                  <a:cubicBezTo>
                    <a:pt x="981" y="293"/>
                    <a:pt x="999" y="290"/>
                    <a:pt x="1020" y="286"/>
                  </a:cubicBezTo>
                  <a:cubicBezTo>
                    <a:pt x="1035" y="283"/>
                    <a:pt x="1047" y="281"/>
                    <a:pt x="1061" y="279"/>
                  </a:cubicBezTo>
                  <a:cubicBezTo>
                    <a:pt x="1064" y="278"/>
                    <a:pt x="1065" y="277"/>
                    <a:pt x="1068" y="276"/>
                  </a:cubicBezTo>
                  <a:cubicBezTo>
                    <a:pt x="1122" y="265"/>
                    <a:pt x="1170" y="250"/>
                    <a:pt x="1220" y="230"/>
                  </a:cubicBezTo>
                  <a:cubicBezTo>
                    <a:pt x="1059" y="306"/>
                    <a:pt x="876" y="336"/>
                    <a:pt x="699" y="314"/>
                  </a:cubicBezTo>
                  <a:cubicBezTo>
                    <a:pt x="659" y="314"/>
                    <a:pt x="619" y="311"/>
                    <a:pt x="577" y="315"/>
                  </a:cubicBezTo>
                  <a:cubicBezTo>
                    <a:pt x="575" y="315"/>
                    <a:pt x="573" y="314"/>
                    <a:pt x="571" y="314"/>
                  </a:cubicBezTo>
                  <a:cubicBezTo>
                    <a:pt x="516" y="320"/>
                    <a:pt x="469" y="326"/>
                    <a:pt x="417" y="339"/>
                  </a:cubicBezTo>
                  <a:cubicBezTo>
                    <a:pt x="343" y="358"/>
                    <a:pt x="277" y="384"/>
                    <a:pt x="210" y="417"/>
                  </a:cubicBezTo>
                  <a:cubicBezTo>
                    <a:pt x="206" y="419"/>
                    <a:pt x="202" y="423"/>
                    <a:pt x="199" y="425"/>
                  </a:cubicBezTo>
                  <a:cubicBezTo>
                    <a:pt x="133" y="458"/>
                    <a:pt x="77" y="500"/>
                    <a:pt x="22" y="545"/>
                  </a:cubicBezTo>
                  <a:cubicBezTo>
                    <a:pt x="38" y="550"/>
                    <a:pt x="52" y="549"/>
                    <a:pt x="71" y="553"/>
                  </a:cubicBezTo>
                  <a:cubicBezTo>
                    <a:pt x="85" y="556"/>
                    <a:pt x="101" y="558"/>
                    <a:pt x="116" y="558"/>
                  </a:cubicBezTo>
                  <a:cubicBezTo>
                    <a:pt x="129" y="559"/>
                    <a:pt x="140" y="561"/>
                    <a:pt x="152" y="563"/>
                  </a:cubicBezTo>
                  <a:cubicBezTo>
                    <a:pt x="257" y="574"/>
                    <a:pt x="354" y="583"/>
                    <a:pt x="458" y="590"/>
                  </a:cubicBezTo>
                  <a:cubicBezTo>
                    <a:pt x="547" y="594"/>
                    <a:pt x="629" y="600"/>
                    <a:pt x="717" y="598"/>
                  </a:cubicBezTo>
                  <a:cubicBezTo>
                    <a:pt x="721" y="598"/>
                    <a:pt x="725" y="596"/>
                    <a:pt x="729" y="596"/>
                  </a:cubicBezTo>
                  <a:cubicBezTo>
                    <a:pt x="810" y="595"/>
                    <a:pt x="885" y="582"/>
                    <a:pt x="964" y="560"/>
                  </a:cubicBezTo>
                  <a:cubicBezTo>
                    <a:pt x="1050" y="535"/>
                    <a:pt x="1125" y="496"/>
                    <a:pt x="1198" y="443"/>
                  </a:cubicBezTo>
                  <a:cubicBezTo>
                    <a:pt x="1200" y="441"/>
                    <a:pt x="1202" y="440"/>
                    <a:pt x="1204" y="438"/>
                  </a:cubicBezTo>
                  <a:cubicBezTo>
                    <a:pt x="1247" y="406"/>
                    <a:pt x="1284" y="370"/>
                    <a:pt x="1319" y="32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7" name="Freeform 60"/>
            <p:cNvSpPr/>
            <p:nvPr/>
          </p:nvSpPr>
          <p:spPr bwMode="auto">
            <a:xfrm>
              <a:off x="7059433" y="1773375"/>
              <a:ext cx="246309" cy="788148"/>
            </a:xfrm>
            <a:custGeom>
              <a:avLst/>
              <a:gdLst>
                <a:gd name="T0" fmla="*/ 323 w 323"/>
                <a:gd name="T1" fmla="*/ 0 h 1013"/>
                <a:gd name="T2" fmla="*/ 244 w 323"/>
                <a:gd name="T3" fmla="*/ 441 h 1013"/>
                <a:gd name="T4" fmla="*/ 241 w 323"/>
                <a:gd name="T5" fmla="*/ 544 h 1013"/>
                <a:gd name="T6" fmla="*/ 242 w 323"/>
                <a:gd name="T7" fmla="*/ 550 h 1013"/>
                <a:gd name="T8" fmla="*/ 218 w 323"/>
                <a:gd name="T9" fmla="*/ 681 h 1013"/>
                <a:gd name="T10" fmla="*/ 149 w 323"/>
                <a:gd name="T11" fmla="*/ 855 h 1013"/>
                <a:gd name="T12" fmla="*/ 142 w 323"/>
                <a:gd name="T13" fmla="*/ 865 h 1013"/>
                <a:gd name="T14" fmla="*/ 37 w 323"/>
                <a:gd name="T15" fmla="*/ 1013 h 1013"/>
                <a:gd name="T16" fmla="*/ 32 w 323"/>
                <a:gd name="T17" fmla="*/ 971 h 1013"/>
                <a:gd name="T18" fmla="*/ 28 w 323"/>
                <a:gd name="T19" fmla="*/ 933 h 1013"/>
                <a:gd name="T20" fmla="*/ 24 w 323"/>
                <a:gd name="T21" fmla="*/ 902 h 1013"/>
                <a:gd name="T22" fmla="*/ 6 w 323"/>
                <a:gd name="T23" fmla="*/ 642 h 1013"/>
                <a:gd name="T24" fmla="*/ 3 w 323"/>
                <a:gd name="T25" fmla="*/ 422 h 1013"/>
                <a:gd name="T26" fmla="*/ 5 w 323"/>
                <a:gd name="T27" fmla="*/ 412 h 1013"/>
                <a:gd name="T28" fmla="*/ 39 w 323"/>
                <a:gd name="T29" fmla="*/ 212 h 1013"/>
                <a:gd name="T30" fmla="*/ 141 w 323"/>
                <a:gd name="T31" fmla="*/ 15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3" h="1013">
                  <a:moveTo>
                    <a:pt x="323" y="0"/>
                  </a:moveTo>
                  <a:cubicBezTo>
                    <a:pt x="256" y="135"/>
                    <a:pt x="228" y="290"/>
                    <a:pt x="244" y="441"/>
                  </a:cubicBezTo>
                  <a:cubicBezTo>
                    <a:pt x="243" y="475"/>
                    <a:pt x="245" y="509"/>
                    <a:pt x="241" y="544"/>
                  </a:cubicBezTo>
                  <a:cubicBezTo>
                    <a:pt x="241" y="546"/>
                    <a:pt x="242" y="549"/>
                    <a:pt x="242" y="550"/>
                  </a:cubicBezTo>
                  <a:cubicBezTo>
                    <a:pt x="236" y="596"/>
                    <a:pt x="230" y="636"/>
                    <a:pt x="218" y="681"/>
                  </a:cubicBezTo>
                  <a:cubicBezTo>
                    <a:pt x="202" y="743"/>
                    <a:pt x="178" y="799"/>
                    <a:pt x="149" y="855"/>
                  </a:cubicBezTo>
                  <a:cubicBezTo>
                    <a:pt x="147" y="858"/>
                    <a:pt x="144" y="862"/>
                    <a:pt x="142" y="865"/>
                  </a:cubicBezTo>
                  <a:cubicBezTo>
                    <a:pt x="113" y="920"/>
                    <a:pt x="76" y="967"/>
                    <a:pt x="37" y="1013"/>
                  </a:cubicBezTo>
                  <a:cubicBezTo>
                    <a:pt x="33" y="999"/>
                    <a:pt x="34" y="987"/>
                    <a:pt x="32" y="971"/>
                  </a:cubicBezTo>
                  <a:cubicBezTo>
                    <a:pt x="30" y="959"/>
                    <a:pt x="28" y="946"/>
                    <a:pt x="28" y="933"/>
                  </a:cubicBezTo>
                  <a:cubicBezTo>
                    <a:pt x="27" y="922"/>
                    <a:pt x="26" y="912"/>
                    <a:pt x="24" y="902"/>
                  </a:cubicBezTo>
                  <a:cubicBezTo>
                    <a:pt x="16" y="813"/>
                    <a:pt x="10" y="731"/>
                    <a:pt x="6" y="642"/>
                  </a:cubicBezTo>
                  <a:cubicBezTo>
                    <a:pt x="3" y="566"/>
                    <a:pt x="0" y="496"/>
                    <a:pt x="3" y="422"/>
                  </a:cubicBezTo>
                  <a:cubicBezTo>
                    <a:pt x="3" y="418"/>
                    <a:pt x="5" y="415"/>
                    <a:pt x="5" y="412"/>
                  </a:cubicBezTo>
                  <a:cubicBezTo>
                    <a:pt x="7" y="343"/>
                    <a:pt x="19" y="279"/>
                    <a:pt x="39" y="212"/>
                  </a:cubicBezTo>
                  <a:cubicBezTo>
                    <a:pt x="61" y="140"/>
                    <a:pt x="96" y="77"/>
                    <a:pt x="141" y="1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8" name="Freeform 61"/>
            <p:cNvSpPr/>
            <p:nvPr/>
          </p:nvSpPr>
          <p:spPr bwMode="auto">
            <a:xfrm>
              <a:off x="7136037" y="1730255"/>
              <a:ext cx="314662" cy="846839"/>
            </a:xfrm>
            <a:custGeom>
              <a:avLst/>
              <a:gdLst>
                <a:gd name="T0" fmla="*/ 379 w 412"/>
                <a:gd name="T1" fmla="*/ 0 h 1089"/>
                <a:gd name="T2" fmla="*/ 399 w 412"/>
                <a:gd name="T3" fmla="*/ 230 h 1089"/>
                <a:gd name="T4" fmla="*/ 405 w 412"/>
                <a:gd name="T5" fmla="*/ 525 h 1089"/>
                <a:gd name="T6" fmla="*/ 404 w 412"/>
                <a:gd name="T7" fmla="*/ 530 h 1089"/>
                <a:gd name="T8" fmla="*/ 401 w 412"/>
                <a:gd name="T9" fmla="*/ 567 h 1089"/>
                <a:gd name="T10" fmla="*/ 395 w 412"/>
                <a:gd name="T11" fmla="*/ 603 h 1089"/>
                <a:gd name="T12" fmla="*/ 386 w 412"/>
                <a:gd name="T13" fmla="*/ 646 h 1089"/>
                <a:gd name="T14" fmla="*/ 382 w 412"/>
                <a:gd name="T15" fmla="*/ 657 h 1089"/>
                <a:gd name="T16" fmla="*/ 370 w 412"/>
                <a:gd name="T17" fmla="*/ 699 h 1089"/>
                <a:gd name="T18" fmla="*/ 357 w 412"/>
                <a:gd name="T19" fmla="*/ 737 h 1089"/>
                <a:gd name="T20" fmla="*/ 342 w 412"/>
                <a:gd name="T21" fmla="*/ 769 h 1089"/>
                <a:gd name="T22" fmla="*/ 305 w 412"/>
                <a:gd name="T23" fmla="*/ 837 h 1089"/>
                <a:gd name="T24" fmla="*/ 252 w 412"/>
                <a:gd name="T25" fmla="*/ 909 h 1089"/>
                <a:gd name="T26" fmla="*/ 155 w 412"/>
                <a:gd name="T27" fmla="*/ 1001 h 1089"/>
                <a:gd name="T28" fmla="*/ 118 w 412"/>
                <a:gd name="T29" fmla="*/ 1027 h 1089"/>
                <a:gd name="T30" fmla="*/ 113 w 412"/>
                <a:gd name="T31" fmla="*/ 1029 h 1089"/>
                <a:gd name="T32" fmla="*/ 0 w 412"/>
                <a:gd name="T33" fmla="*/ 1089 h 1089"/>
                <a:gd name="T34" fmla="*/ 126 w 412"/>
                <a:gd name="T35" fmla="*/ 865 h 1089"/>
                <a:gd name="T36" fmla="*/ 134 w 412"/>
                <a:gd name="T37" fmla="*/ 842 h 1089"/>
                <a:gd name="T38" fmla="*/ 171 w 412"/>
                <a:gd name="T39" fmla="*/ 680 h 1089"/>
                <a:gd name="T40" fmla="*/ 176 w 412"/>
                <a:gd name="T41" fmla="*/ 593 h 1089"/>
                <a:gd name="T42" fmla="*/ 164 w 412"/>
                <a:gd name="T43" fmla="*/ 443 h 1089"/>
                <a:gd name="T44" fmla="*/ 164 w 412"/>
                <a:gd name="T45" fmla="*/ 431 h 1089"/>
                <a:gd name="T46" fmla="*/ 165 w 412"/>
                <a:gd name="T47" fmla="*/ 282 h 1089"/>
                <a:gd name="T48" fmla="*/ 164 w 412"/>
                <a:gd name="T49" fmla="*/ 276 h 1089"/>
                <a:gd name="T50" fmla="*/ 172 w 412"/>
                <a:gd name="T51" fmla="*/ 224 h 1089"/>
                <a:gd name="T52" fmla="*/ 179 w 412"/>
                <a:gd name="T53" fmla="*/ 190 h 1089"/>
                <a:gd name="T54" fmla="*/ 182 w 412"/>
                <a:gd name="T55" fmla="*/ 184 h 1089"/>
                <a:gd name="T56" fmla="*/ 223 w 412"/>
                <a:gd name="T57" fmla="*/ 56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12" h="1089">
                  <a:moveTo>
                    <a:pt x="379" y="0"/>
                  </a:moveTo>
                  <a:cubicBezTo>
                    <a:pt x="386" y="79"/>
                    <a:pt x="392" y="152"/>
                    <a:pt x="399" y="230"/>
                  </a:cubicBezTo>
                  <a:cubicBezTo>
                    <a:pt x="405" y="331"/>
                    <a:pt x="412" y="424"/>
                    <a:pt x="405" y="525"/>
                  </a:cubicBezTo>
                  <a:cubicBezTo>
                    <a:pt x="405" y="526"/>
                    <a:pt x="404" y="528"/>
                    <a:pt x="404" y="530"/>
                  </a:cubicBezTo>
                  <a:cubicBezTo>
                    <a:pt x="403" y="542"/>
                    <a:pt x="402" y="554"/>
                    <a:pt x="401" y="567"/>
                  </a:cubicBezTo>
                  <a:cubicBezTo>
                    <a:pt x="398" y="579"/>
                    <a:pt x="397" y="591"/>
                    <a:pt x="395" y="603"/>
                  </a:cubicBezTo>
                  <a:cubicBezTo>
                    <a:pt x="391" y="618"/>
                    <a:pt x="391" y="632"/>
                    <a:pt x="386" y="646"/>
                  </a:cubicBezTo>
                  <a:cubicBezTo>
                    <a:pt x="385" y="649"/>
                    <a:pt x="383" y="653"/>
                    <a:pt x="382" y="657"/>
                  </a:cubicBezTo>
                  <a:cubicBezTo>
                    <a:pt x="379" y="672"/>
                    <a:pt x="376" y="685"/>
                    <a:pt x="370" y="699"/>
                  </a:cubicBezTo>
                  <a:cubicBezTo>
                    <a:pt x="364" y="712"/>
                    <a:pt x="363" y="725"/>
                    <a:pt x="357" y="737"/>
                  </a:cubicBezTo>
                  <a:cubicBezTo>
                    <a:pt x="351" y="748"/>
                    <a:pt x="347" y="758"/>
                    <a:pt x="342" y="769"/>
                  </a:cubicBezTo>
                  <a:cubicBezTo>
                    <a:pt x="332" y="793"/>
                    <a:pt x="318" y="814"/>
                    <a:pt x="305" y="837"/>
                  </a:cubicBezTo>
                  <a:cubicBezTo>
                    <a:pt x="288" y="863"/>
                    <a:pt x="271" y="885"/>
                    <a:pt x="252" y="909"/>
                  </a:cubicBezTo>
                  <a:cubicBezTo>
                    <a:pt x="222" y="943"/>
                    <a:pt x="191" y="973"/>
                    <a:pt x="155" y="1001"/>
                  </a:cubicBezTo>
                  <a:cubicBezTo>
                    <a:pt x="142" y="1010"/>
                    <a:pt x="131" y="1018"/>
                    <a:pt x="118" y="1027"/>
                  </a:cubicBezTo>
                  <a:cubicBezTo>
                    <a:pt x="117" y="1028"/>
                    <a:pt x="114" y="1027"/>
                    <a:pt x="113" y="1029"/>
                  </a:cubicBezTo>
                  <a:cubicBezTo>
                    <a:pt x="77" y="1054"/>
                    <a:pt x="39" y="1072"/>
                    <a:pt x="0" y="1089"/>
                  </a:cubicBezTo>
                  <a:cubicBezTo>
                    <a:pt x="53" y="1021"/>
                    <a:pt x="94" y="946"/>
                    <a:pt x="126" y="865"/>
                  </a:cubicBezTo>
                  <a:cubicBezTo>
                    <a:pt x="128" y="857"/>
                    <a:pt x="131" y="849"/>
                    <a:pt x="134" y="842"/>
                  </a:cubicBezTo>
                  <a:cubicBezTo>
                    <a:pt x="152" y="789"/>
                    <a:pt x="163" y="737"/>
                    <a:pt x="171" y="680"/>
                  </a:cubicBezTo>
                  <a:cubicBezTo>
                    <a:pt x="174" y="651"/>
                    <a:pt x="176" y="623"/>
                    <a:pt x="176" y="593"/>
                  </a:cubicBezTo>
                  <a:cubicBezTo>
                    <a:pt x="177" y="542"/>
                    <a:pt x="172" y="496"/>
                    <a:pt x="164" y="443"/>
                  </a:cubicBezTo>
                  <a:cubicBezTo>
                    <a:pt x="163" y="439"/>
                    <a:pt x="165" y="436"/>
                    <a:pt x="164" y="431"/>
                  </a:cubicBezTo>
                  <a:cubicBezTo>
                    <a:pt x="159" y="380"/>
                    <a:pt x="158" y="333"/>
                    <a:pt x="165" y="282"/>
                  </a:cubicBezTo>
                  <a:cubicBezTo>
                    <a:pt x="165" y="280"/>
                    <a:pt x="164" y="278"/>
                    <a:pt x="164" y="276"/>
                  </a:cubicBezTo>
                  <a:cubicBezTo>
                    <a:pt x="166" y="258"/>
                    <a:pt x="169" y="242"/>
                    <a:pt x="172" y="224"/>
                  </a:cubicBezTo>
                  <a:cubicBezTo>
                    <a:pt x="175" y="212"/>
                    <a:pt x="177" y="201"/>
                    <a:pt x="179" y="190"/>
                  </a:cubicBezTo>
                  <a:cubicBezTo>
                    <a:pt x="180" y="188"/>
                    <a:pt x="181" y="187"/>
                    <a:pt x="182" y="184"/>
                  </a:cubicBezTo>
                  <a:cubicBezTo>
                    <a:pt x="192" y="138"/>
                    <a:pt x="205" y="97"/>
                    <a:pt x="223" y="56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9" name="Freeform 62"/>
            <p:cNvSpPr/>
            <p:nvPr/>
          </p:nvSpPr>
          <p:spPr bwMode="auto">
            <a:xfrm>
              <a:off x="7513161" y="2343523"/>
              <a:ext cx="794317" cy="330591"/>
            </a:xfrm>
            <a:custGeom>
              <a:avLst/>
              <a:gdLst>
                <a:gd name="T0" fmla="*/ 935 w 1038"/>
                <a:gd name="T1" fmla="*/ 234 h 425"/>
                <a:gd name="T2" fmla="*/ 949 w 1038"/>
                <a:gd name="T3" fmla="*/ 217 h 425"/>
                <a:gd name="T4" fmla="*/ 993 w 1038"/>
                <a:gd name="T5" fmla="*/ 154 h 425"/>
                <a:gd name="T6" fmla="*/ 1038 w 1038"/>
                <a:gd name="T7" fmla="*/ 53 h 425"/>
                <a:gd name="T8" fmla="*/ 913 w 1038"/>
                <a:gd name="T9" fmla="*/ 34 h 425"/>
                <a:gd name="T10" fmla="*/ 722 w 1038"/>
                <a:gd name="T11" fmla="*/ 14 h 425"/>
                <a:gd name="T12" fmla="*/ 476 w 1038"/>
                <a:gd name="T13" fmla="*/ 4 h 425"/>
                <a:gd name="T14" fmla="*/ 472 w 1038"/>
                <a:gd name="T15" fmla="*/ 5 h 425"/>
                <a:gd name="T16" fmla="*/ 441 w 1038"/>
                <a:gd name="T17" fmla="*/ 7 h 425"/>
                <a:gd name="T18" fmla="*/ 410 w 1038"/>
                <a:gd name="T19" fmla="*/ 12 h 425"/>
                <a:gd name="T20" fmla="*/ 375 w 1038"/>
                <a:gd name="T21" fmla="*/ 18 h 425"/>
                <a:gd name="T22" fmla="*/ 366 w 1038"/>
                <a:gd name="T23" fmla="*/ 22 h 425"/>
                <a:gd name="T24" fmla="*/ 330 w 1038"/>
                <a:gd name="T25" fmla="*/ 31 h 425"/>
                <a:gd name="T26" fmla="*/ 298 w 1038"/>
                <a:gd name="T27" fmla="*/ 42 h 425"/>
                <a:gd name="T28" fmla="*/ 271 w 1038"/>
                <a:gd name="T29" fmla="*/ 53 h 425"/>
                <a:gd name="T30" fmla="*/ 214 w 1038"/>
                <a:gd name="T31" fmla="*/ 83 h 425"/>
                <a:gd name="T32" fmla="*/ 154 w 1038"/>
                <a:gd name="T33" fmla="*/ 127 h 425"/>
                <a:gd name="T34" fmla="*/ 75 w 1038"/>
                <a:gd name="T35" fmla="*/ 206 h 425"/>
                <a:gd name="T36" fmla="*/ 53 w 1038"/>
                <a:gd name="T37" fmla="*/ 236 h 425"/>
                <a:gd name="T38" fmla="*/ 51 w 1038"/>
                <a:gd name="T39" fmla="*/ 241 h 425"/>
                <a:gd name="T40" fmla="*/ 0 w 1038"/>
                <a:gd name="T41" fmla="*/ 334 h 425"/>
                <a:gd name="T42" fmla="*/ 188 w 1038"/>
                <a:gd name="T43" fmla="*/ 233 h 425"/>
                <a:gd name="T44" fmla="*/ 208 w 1038"/>
                <a:gd name="T45" fmla="*/ 226 h 425"/>
                <a:gd name="T46" fmla="*/ 343 w 1038"/>
                <a:gd name="T47" fmla="*/ 198 h 425"/>
                <a:gd name="T48" fmla="*/ 415 w 1038"/>
                <a:gd name="T49" fmla="*/ 194 h 425"/>
                <a:gd name="T50" fmla="*/ 541 w 1038"/>
                <a:gd name="T51" fmla="*/ 207 h 425"/>
                <a:gd name="T52" fmla="*/ 550 w 1038"/>
                <a:gd name="T53" fmla="*/ 207 h 425"/>
                <a:gd name="T54" fmla="*/ 675 w 1038"/>
                <a:gd name="T55" fmla="*/ 208 h 425"/>
                <a:gd name="T56" fmla="*/ 680 w 1038"/>
                <a:gd name="T57" fmla="*/ 209 h 425"/>
                <a:gd name="T58" fmla="*/ 723 w 1038"/>
                <a:gd name="T59" fmla="*/ 203 h 425"/>
                <a:gd name="T60" fmla="*/ 752 w 1038"/>
                <a:gd name="T61" fmla="*/ 198 h 425"/>
                <a:gd name="T62" fmla="*/ 757 w 1038"/>
                <a:gd name="T63" fmla="*/ 196 h 425"/>
                <a:gd name="T64" fmla="*/ 865 w 1038"/>
                <a:gd name="T65" fmla="*/ 163 h 425"/>
                <a:gd name="T66" fmla="*/ 495 w 1038"/>
                <a:gd name="T67" fmla="*/ 223 h 425"/>
                <a:gd name="T68" fmla="*/ 409 w 1038"/>
                <a:gd name="T69" fmla="*/ 223 h 425"/>
                <a:gd name="T70" fmla="*/ 404 w 1038"/>
                <a:gd name="T71" fmla="*/ 223 h 425"/>
                <a:gd name="T72" fmla="*/ 295 w 1038"/>
                <a:gd name="T73" fmla="*/ 240 h 425"/>
                <a:gd name="T74" fmla="*/ 149 w 1038"/>
                <a:gd name="T75" fmla="*/ 296 h 425"/>
                <a:gd name="T76" fmla="*/ 140 w 1038"/>
                <a:gd name="T77" fmla="*/ 301 h 425"/>
                <a:gd name="T78" fmla="*/ 15 w 1038"/>
                <a:gd name="T79" fmla="*/ 387 h 425"/>
                <a:gd name="T80" fmla="*/ 50 w 1038"/>
                <a:gd name="T81" fmla="*/ 392 h 425"/>
                <a:gd name="T82" fmla="*/ 82 w 1038"/>
                <a:gd name="T83" fmla="*/ 395 h 425"/>
                <a:gd name="T84" fmla="*/ 107 w 1038"/>
                <a:gd name="T85" fmla="*/ 399 h 425"/>
                <a:gd name="T86" fmla="*/ 324 w 1038"/>
                <a:gd name="T87" fmla="*/ 418 h 425"/>
                <a:gd name="T88" fmla="*/ 508 w 1038"/>
                <a:gd name="T89" fmla="*/ 424 h 425"/>
                <a:gd name="T90" fmla="*/ 516 w 1038"/>
                <a:gd name="T91" fmla="*/ 422 h 425"/>
                <a:gd name="T92" fmla="*/ 683 w 1038"/>
                <a:gd name="T93" fmla="*/ 397 h 425"/>
                <a:gd name="T94" fmla="*/ 849 w 1038"/>
                <a:gd name="T95" fmla="*/ 314 h 425"/>
                <a:gd name="T96" fmla="*/ 853 w 1038"/>
                <a:gd name="T97" fmla="*/ 310 h 425"/>
                <a:gd name="T98" fmla="*/ 935 w 1038"/>
                <a:gd name="T99" fmla="*/ 234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8" h="425">
                  <a:moveTo>
                    <a:pt x="935" y="234"/>
                  </a:moveTo>
                  <a:cubicBezTo>
                    <a:pt x="940" y="228"/>
                    <a:pt x="945" y="223"/>
                    <a:pt x="949" y="217"/>
                  </a:cubicBezTo>
                  <a:cubicBezTo>
                    <a:pt x="966" y="197"/>
                    <a:pt x="980" y="176"/>
                    <a:pt x="993" y="154"/>
                  </a:cubicBezTo>
                  <a:cubicBezTo>
                    <a:pt x="1011" y="121"/>
                    <a:pt x="1027" y="88"/>
                    <a:pt x="1038" y="53"/>
                  </a:cubicBezTo>
                  <a:cubicBezTo>
                    <a:pt x="997" y="45"/>
                    <a:pt x="957" y="40"/>
                    <a:pt x="913" y="34"/>
                  </a:cubicBezTo>
                  <a:cubicBezTo>
                    <a:pt x="847" y="26"/>
                    <a:pt x="787" y="20"/>
                    <a:pt x="722" y="14"/>
                  </a:cubicBezTo>
                  <a:cubicBezTo>
                    <a:pt x="638" y="7"/>
                    <a:pt x="560" y="0"/>
                    <a:pt x="476" y="4"/>
                  </a:cubicBezTo>
                  <a:cubicBezTo>
                    <a:pt x="475" y="4"/>
                    <a:pt x="473" y="5"/>
                    <a:pt x="472" y="5"/>
                  </a:cubicBezTo>
                  <a:cubicBezTo>
                    <a:pt x="462" y="6"/>
                    <a:pt x="451" y="7"/>
                    <a:pt x="441" y="7"/>
                  </a:cubicBezTo>
                  <a:cubicBezTo>
                    <a:pt x="431" y="9"/>
                    <a:pt x="421" y="10"/>
                    <a:pt x="410" y="12"/>
                  </a:cubicBezTo>
                  <a:cubicBezTo>
                    <a:pt x="398" y="14"/>
                    <a:pt x="386" y="15"/>
                    <a:pt x="375" y="18"/>
                  </a:cubicBezTo>
                  <a:cubicBezTo>
                    <a:pt x="372" y="20"/>
                    <a:pt x="369" y="21"/>
                    <a:pt x="366" y="22"/>
                  </a:cubicBezTo>
                  <a:cubicBezTo>
                    <a:pt x="353" y="23"/>
                    <a:pt x="342" y="26"/>
                    <a:pt x="330" y="31"/>
                  </a:cubicBezTo>
                  <a:cubicBezTo>
                    <a:pt x="320" y="36"/>
                    <a:pt x="309" y="37"/>
                    <a:pt x="298" y="42"/>
                  </a:cubicBezTo>
                  <a:cubicBezTo>
                    <a:pt x="289" y="46"/>
                    <a:pt x="280" y="50"/>
                    <a:pt x="271" y="53"/>
                  </a:cubicBezTo>
                  <a:cubicBezTo>
                    <a:pt x="251" y="62"/>
                    <a:pt x="234" y="72"/>
                    <a:pt x="214" y="83"/>
                  </a:cubicBezTo>
                  <a:cubicBezTo>
                    <a:pt x="192" y="97"/>
                    <a:pt x="174" y="111"/>
                    <a:pt x="154" y="127"/>
                  </a:cubicBezTo>
                  <a:cubicBezTo>
                    <a:pt x="125" y="151"/>
                    <a:pt x="99" y="176"/>
                    <a:pt x="75" y="206"/>
                  </a:cubicBezTo>
                  <a:cubicBezTo>
                    <a:pt x="68" y="216"/>
                    <a:pt x="61" y="226"/>
                    <a:pt x="53" y="236"/>
                  </a:cubicBezTo>
                  <a:cubicBezTo>
                    <a:pt x="52" y="238"/>
                    <a:pt x="52" y="240"/>
                    <a:pt x="51" y="241"/>
                  </a:cubicBezTo>
                  <a:cubicBezTo>
                    <a:pt x="30" y="270"/>
                    <a:pt x="14" y="302"/>
                    <a:pt x="0" y="334"/>
                  </a:cubicBezTo>
                  <a:cubicBezTo>
                    <a:pt x="57" y="291"/>
                    <a:pt x="120" y="257"/>
                    <a:pt x="188" y="233"/>
                  </a:cubicBezTo>
                  <a:cubicBezTo>
                    <a:pt x="194" y="231"/>
                    <a:pt x="201" y="228"/>
                    <a:pt x="208" y="226"/>
                  </a:cubicBezTo>
                  <a:cubicBezTo>
                    <a:pt x="252" y="212"/>
                    <a:pt x="295" y="203"/>
                    <a:pt x="343" y="198"/>
                  </a:cubicBezTo>
                  <a:cubicBezTo>
                    <a:pt x="368" y="195"/>
                    <a:pt x="391" y="194"/>
                    <a:pt x="415" y="194"/>
                  </a:cubicBezTo>
                  <a:cubicBezTo>
                    <a:pt x="458" y="194"/>
                    <a:pt x="497" y="200"/>
                    <a:pt x="541" y="207"/>
                  </a:cubicBezTo>
                  <a:cubicBezTo>
                    <a:pt x="544" y="207"/>
                    <a:pt x="547" y="206"/>
                    <a:pt x="550" y="207"/>
                  </a:cubicBezTo>
                  <a:cubicBezTo>
                    <a:pt x="594" y="212"/>
                    <a:pt x="633" y="213"/>
                    <a:pt x="675" y="208"/>
                  </a:cubicBezTo>
                  <a:cubicBezTo>
                    <a:pt x="677" y="208"/>
                    <a:pt x="679" y="209"/>
                    <a:pt x="680" y="209"/>
                  </a:cubicBezTo>
                  <a:cubicBezTo>
                    <a:pt x="695" y="207"/>
                    <a:pt x="708" y="205"/>
                    <a:pt x="723" y="203"/>
                  </a:cubicBezTo>
                  <a:cubicBezTo>
                    <a:pt x="734" y="201"/>
                    <a:pt x="742" y="199"/>
                    <a:pt x="752" y="198"/>
                  </a:cubicBezTo>
                  <a:cubicBezTo>
                    <a:pt x="754" y="197"/>
                    <a:pt x="755" y="196"/>
                    <a:pt x="757" y="196"/>
                  </a:cubicBezTo>
                  <a:cubicBezTo>
                    <a:pt x="795" y="188"/>
                    <a:pt x="830" y="177"/>
                    <a:pt x="865" y="163"/>
                  </a:cubicBezTo>
                  <a:cubicBezTo>
                    <a:pt x="751" y="217"/>
                    <a:pt x="621" y="238"/>
                    <a:pt x="495" y="223"/>
                  </a:cubicBezTo>
                  <a:cubicBezTo>
                    <a:pt x="467" y="223"/>
                    <a:pt x="439" y="220"/>
                    <a:pt x="409" y="223"/>
                  </a:cubicBezTo>
                  <a:cubicBezTo>
                    <a:pt x="408" y="223"/>
                    <a:pt x="406" y="223"/>
                    <a:pt x="404" y="223"/>
                  </a:cubicBezTo>
                  <a:cubicBezTo>
                    <a:pt x="366" y="227"/>
                    <a:pt x="332" y="231"/>
                    <a:pt x="295" y="240"/>
                  </a:cubicBezTo>
                  <a:cubicBezTo>
                    <a:pt x="243" y="254"/>
                    <a:pt x="196" y="272"/>
                    <a:pt x="149" y="296"/>
                  </a:cubicBezTo>
                  <a:cubicBezTo>
                    <a:pt x="146" y="297"/>
                    <a:pt x="143" y="300"/>
                    <a:pt x="140" y="301"/>
                  </a:cubicBezTo>
                  <a:cubicBezTo>
                    <a:pt x="94" y="325"/>
                    <a:pt x="54" y="355"/>
                    <a:pt x="15" y="387"/>
                  </a:cubicBezTo>
                  <a:cubicBezTo>
                    <a:pt x="26" y="390"/>
                    <a:pt x="37" y="390"/>
                    <a:pt x="50" y="392"/>
                  </a:cubicBezTo>
                  <a:cubicBezTo>
                    <a:pt x="60" y="394"/>
                    <a:pt x="71" y="395"/>
                    <a:pt x="82" y="395"/>
                  </a:cubicBezTo>
                  <a:cubicBezTo>
                    <a:pt x="91" y="396"/>
                    <a:pt x="99" y="398"/>
                    <a:pt x="107" y="399"/>
                  </a:cubicBezTo>
                  <a:cubicBezTo>
                    <a:pt x="182" y="407"/>
                    <a:pt x="250" y="413"/>
                    <a:pt x="324" y="418"/>
                  </a:cubicBezTo>
                  <a:cubicBezTo>
                    <a:pt x="387" y="421"/>
                    <a:pt x="446" y="425"/>
                    <a:pt x="508" y="424"/>
                  </a:cubicBezTo>
                  <a:cubicBezTo>
                    <a:pt x="511" y="424"/>
                    <a:pt x="514" y="422"/>
                    <a:pt x="516" y="422"/>
                  </a:cubicBezTo>
                  <a:cubicBezTo>
                    <a:pt x="574" y="422"/>
                    <a:pt x="627" y="412"/>
                    <a:pt x="683" y="397"/>
                  </a:cubicBezTo>
                  <a:cubicBezTo>
                    <a:pt x="744" y="379"/>
                    <a:pt x="797" y="352"/>
                    <a:pt x="849" y="314"/>
                  </a:cubicBezTo>
                  <a:cubicBezTo>
                    <a:pt x="850" y="313"/>
                    <a:pt x="852" y="312"/>
                    <a:pt x="853" y="310"/>
                  </a:cubicBezTo>
                  <a:cubicBezTo>
                    <a:pt x="884" y="288"/>
                    <a:pt x="911" y="262"/>
                    <a:pt x="935" y="23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0" name="Freeform 63"/>
            <p:cNvSpPr/>
            <p:nvPr/>
          </p:nvSpPr>
          <p:spPr bwMode="auto">
            <a:xfrm>
              <a:off x="7477805" y="1714682"/>
              <a:ext cx="174419" cy="559368"/>
            </a:xfrm>
            <a:custGeom>
              <a:avLst/>
              <a:gdLst>
                <a:gd name="T0" fmla="*/ 229 w 229"/>
                <a:gd name="T1" fmla="*/ 0 h 719"/>
                <a:gd name="T2" fmla="*/ 173 w 229"/>
                <a:gd name="T3" fmla="*/ 313 h 719"/>
                <a:gd name="T4" fmla="*/ 171 w 229"/>
                <a:gd name="T5" fmla="*/ 387 h 719"/>
                <a:gd name="T6" fmla="*/ 171 w 229"/>
                <a:gd name="T7" fmla="*/ 391 h 719"/>
                <a:gd name="T8" fmla="*/ 155 w 229"/>
                <a:gd name="T9" fmla="*/ 483 h 719"/>
                <a:gd name="T10" fmla="*/ 105 w 229"/>
                <a:gd name="T11" fmla="*/ 607 h 719"/>
                <a:gd name="T12" fmla="*/ 101 w 229"/>
                <a:gd name="T13" fmla="*/ 614 h 719"/>
                <a:gd name="T14" fmla="*/ 26 w 229"/>
                <a:gd name="T15" fmla="*/ 719 h 719"/>
                <a:gd name="T16" fmla="*/ 23 w 229"/>
                <a:gd name="T17" fmla="*/ 690 h 719"/>
                <a:gd name="T18" fmla="*/ 20 w 229"/>
                <a:gd name="T19" fmla="*/ 662 h 719"/>
                <a:gd name="T20" fmla="*/ 17 w 229"/>
                <a:gd name="T21" fmla="*/ 641 h 719"/>
                <a:gd name="T22" fmla="*/ 4 w 229"/>
                <a:gd name="T23" fmla="*/ 456 h 719"/>
                <a:gd name="T24" fmla="*/ 2 w 229"/>
                <a:gd name="T25" fmla="*/ 300 h 719"/>
                <a:gd name="T26" fmla="*/ 3 w 229"/>
                <a:gd name="T27" fmla="*/ 293 h 719"/>
                <a:gd name="T28" fmla="*/ 27 w 229"/>
                <a:gd name="T29" fmla="*/ 15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9" h="719">
                  <a:moveTo>
                    <a:pt x="229" y="0"/>
                  </a:moveTo>
                  <a:cubicBezTo>
                    <a:pt x="181" y="97"/>
                    <a:pt x="161" y="207"/>
                    <a:pt x="173" y="313"/>
                  </a:cubicBezTo>
                  <a:cubicBezTo>
                    <a:pt x="172" y="338"/>
                    <a:pt x="174" y="362"/>
                    <a:pt x="171" y="387"/>
                  </a:cubicBezTo>
                  <a:cubicBezTo>
                    <a:pt x="171" y="388"/>
                    <a:pt x="171" y="390"/>
                    <a:pt x="171" y="391"/>
                  </a:cubicBezTo>
                  <a:cubicBezTo>
                    <a:pt x="168" y="423"/>
                    <a:pt x="163" y="452"/>
                    <a:pt x="155" y="483"/>
                  </a:cubicBezTo>
                  <a:cubicBezTo>
                    <a:pt x="143" y="528"/>
                    <a:pt x="126" y="567"/>
                    <a:pt x="105" y="607"/>
                  </a:cubicBezTo>
                  <a:cubicBezTo>
                    <a:pt x="104" y="609"/>
                    <a:pt x="102" y="612"/>
                    <a:pt x="101" y="614"/>
                  </a:cubicBezTo>
                  <a:cubicBezTo>
                    <a:pt x="80" y="653"/>
                    <a:pt x="54" y="686"/>
                    <a:pt x="26" y="719"/>
                  </a:cubicBezTo>
                  <a:cubicBezTo>
                    <a:pt x="24" y="709"/>
                    <a:pt x="24" y="701"/>
                    <a:pt x="23" y="690"/>
                  </a:cubicBezTo>
                  <a:cubicBezTo>
                    <a:pt x="21" y="681"/>
                    <a:pt x="20" y="672"/>
                    <a:pt x="20" y="662"/>
                  </a:cubicBezTo>
                  <a:cubicBezTo>
                    <a:pt x="19" y="655"/>
                    <a:pt x="18" y="648"/>
                    <a:pt x="17" y="641"/>
                  </a:cubicBezTo>
                  <a:cubicBezTo>
                    <a:pt x="11" y="577"/>
                    <a:pt x="7" y="519"/>
                    <a:pt x="4" y="456"/>
                  </a:cubicBezTo>
                  <a:cubicBezTo>
                    <a:pt x="2" y="402"/>
                    <a:pt x="0" y="353"/>
                    <a:pt x="2" y="300"/>
                  </a:cubicBezTo>
                  <a:cubicBezTo>
                    <a:pt x="2" y="297"/>
                    <a:pt x="3" y="295"/>
                    <a:pt x="3" y="293"/>
                  </a:cubicBezTo>
                  <a:cubicBezTo>
                    <a:pt x="5" y="244"/>
                    <a:pt x="13" y="198"/>
                    <a:pt x="27" y="151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1" name="Freeform 64"/>
            <p:cNvSpPr/>
            <p:nvPr/>
          </p:nvSpPr>
          <p:spPr bwMode="auto">
            <a:xfrm>
              <a:off x="7532016" y="1810507"/>
              <a:ext cx="222739" cy="474326"/>
            </a:xfrm>
            <a:custGeom>
              <a:avLst/>
              <a:gdLst>
                <a:gd name="T0" fmla="*/ 283 w 292"/>
                <a:gd name="T1" fmla="*/ 0 h 609"/>
                <a:gd name="T2" fmla="*/ 287 w 292"/>
                <a:gd name="T3" fmla="*/ 209 h 609"/>
                <a:gd name="T4" fmla="*/ 286 w 292"/>
                <a:gd name="T5" fmla="*/ 213 h 609"/>
                <a:gd name="T6" fmla="*/ 284 w 292"/>
                <a:gd name="T7" fmla="*/ 239 h 609"/>
                <a:gd name="T8" fmla="*/ 280 w 292"/>
                <a:gd name="T9" fmla="*/ 265 h 609"/>
                <a:gd name="T10" fmla="*/ 274 w 292"/>
                <a:gd name="T11" fmla="*/ 295 h 609"/>
                <a:gd name="T12" fmla="*/ 271 w 292"/>
                <a:gd name="T13" fmla="*/ 303 h 609"/>
                <a:gd name="T14" fmla="*/ 262 w 292"/>
                <a:gd name="T15" fmla="*/ 333 h 609"/>
                <a:gd name="T16" fmla="*/ 253 w 292"/>
                <a:gd name="T17" fmla="*/ 360 h 609"/>
                <a:gd name="T18" fmla="*/ 243 w 292"/>
                <a:gd name="T19" fmla="*/ 382 h 609"/>
                <a:gd name="T20" fmla="*/ 216 w 292"/>
                <a:gd name="T21" fmla="*/ 430 h 609"/>
                <a:gd name="T22" fmla="*/ 178 w 292"/>
                <a:gd name="T23" fmla="*/ 481 h 609"/>
                <a:gd name="T24" fmla="*/ 110 w 292"/>
                <a:gd name="T25" fmla="*/ 547 h 609"/>
                <a:gd name="T26" fmla="*/ 84 w 292"/>
                <a:gd name="T27" fmla="*/ 565 h 609"/>
                <a:gd name="T28" fmla="*/ 80 w 292"/>
                <a:gd name="T29" fmla="*/ 567 h 609"/>
                <a:gd name="T30" fmla="*/ 0 w 292"/>
                <a:gd name="T31" fmla="*/ 609 h 609"/>
                <a:gd name="T32" fmla="*/ 89 w 292"/>
                <a:gd name="T33" fmla="*/ 450 h 609"/>
                <a:gd name="T34" fmla="*/ 95 w 292"/>
                <a:gd name="T35" fmla="*/ 434 h 609"/>
                <a:gd name="T36" fmla="*/ 121 w 292"/>
                <a:gd name="T37" fmla="*/ 319 h 609"/>
                <a:gd name="T38" fmla="*/ 125 w 292"/>
                <a:gd name="T39" fmla="*/ 258 h 609"/>
                <a:gd name="T40" fmla="*/ 116 w 292"/>
                <a:gd name="T41" fmla="*/ 151 h 609"/>
                <a:gd name="T42" fmla="*/ 116 w 292"/>
                <a:gd name="T43" fmla="*/ 143 h 609"/>
                <a:gd name="T44" fmla="*/ 117 w 292"/>
                <a:gd name="T45" fmla="*/ 37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2" h="609">
                  <a:moveTo>
                    <a:pt x="283" y="0"/>
                  </a:moveTo>
                  <a:cubicBezTo>
                    <a:pt x="287" y="72"/>
                    <a:pt x="292" y="137"/>
                    <a:pt x="287" y="209"/>
                  </a:cubicBezTo>
                  <a:cubicBezTo>
                    <a:pt x="287" y="210"/>
                    <a:pt x="286" y="211"/>
                    <a:pt x="286" y="213"/>
                  </a:cubicBezTo>
                  <a:cubicBezTo>
                    <a:pt x="285" y="221"/>
                    <a:pt x="285" y="230"/>
                    <a:pt x="284" y="239"/>
                  </a:cubicBezTo>
                  <a:cubicBezTo>
                    <a:pt x="282" y="247"/>
                    <a:pt x="282" y="256"/>
                    <a:pt x="280" y="265"/>
                  </a:cubicBezTo>
                  <a:cubicBezTo>
                    <a:pt x="277" y="275"/>
                    <a:pt x="277" y="285"/>
                    <a:pt x="274" y="295"/>
                  </a:cubicBezTo>
                  <a:cubicBezTo>
                    <a:pt x="273" y="298"/>
                    <a:pt x="271" y="300"/>
                    <a:pt x="271" y="303"/>
                  </a:cubicBezTo>
                  <a:cubicBezTo>
                    <a:pt x="269" y="314"/>
                    <a:pt x="267" y="323"/>
                    <a:pt x="262" y="333"/>
                  </a:cubicBezTo>
                  <a:cubicBezTo>
                    <a:pt x="258" y="342"/>
                    <a:pt x="257" y="351"/>
                    <a:pt x="253" y="360"/>
                  </a:cubicBezTo>
                  <a:cubicBezTo>
                    <a:pt x="249" y="367"/>
                    <a:pt x="246" y="375"/>
                    <a:pt x="243" y="382"/>
                  </a:cubicBezTo>
                  <a:cubicBezTo>
                    <a:pt x="235" y="399"/>
                    <a:pt x="226" y="414"/>
                    <a:pt x="216" y="430"/>
                  </a:cubicBezTo>
                  <a:cubicBezTo>
                    <a:pt x="204" y="449"/>
                    <a:pt x="192" y="465"/>
                    <a:pt x="178" y="481"/>
                  </a:cubicBezTo>
                  <a:cubicBezTo>
                    <a:pt x="157" y="506"/>
                    <a:pt x="135" y="527"/>
                    <a:pt x="110" y="547"/>
                  </a:cubicBezTo>
                  <a:cubicBezTo>
                    <a:pt x="101" y="553"/>
                    <a:pt x="93" y="559"/>
                    <a:pt x="84" y="565"/>
                  </a:cubicBezTo>
                  <a:cubicBezTo>
                    <a:pt x="83" y="566"/>
                    <a:pt x="81" y="566"/>
                    <a:pt x="80" y="567"/>
                  </a:cubicBezTo>
                  <a:cubicBezTo>
                    <a:pt x="55" y="585"/>
                    <a:pt x="28" y="597"/>
                    <a:pt x="0" y="609"/>
                  </a:cubicBezTo>
                  <a:cubicBezTo>
                    <a:pt x="37" y="561"/>
                    <a:pt x="67" y="508"/>
                    <a:pt x="89" y="450"/>
                  </a:cubicBezTo>
                  <a:cubicBezTo>
                    <a:pt x="91" y="445"/>
                    <a:pt x="93" y="439"/>
                    <a:pt x="95" y="434"/>
                  </a:cubicBezTo>
                  <a:cubicBezTo>
                    <a:pt x="107" y="396"/>
                    <a:pt x="115" y="360"/>
                    <a:pt x="121" y="319"/>
                  </a:cubicBezTo>
                  <a:cubicBezTo>
                    <a:pt x="123" y="299"/>
                    <a:pt x="125" y="279"/>
                    <a:pt x="125" y="258"/>
                  </a:cubicBezTo>
                  <a:cubicBezTo>
                    <a:pt x="125" y="222"/>
                    <a:pt x="121" y="188"/>
                    <a:pt x="116" y="151"/>
                  </a:cubicBezTo>
                  <a:cubicBezTo>
                    <a:pt x="115" y="148"/>
                    <a:pt x="117" y="146"/>
                    <a:pt x="116" y="143"/>
                  </a:cubicBezTo>
                  <a:cubicBezTo>
                    <a:pt x="112" y="106"/>
                    <a:pt x="112" y="73"/>
                    <a:pt x="117" y="37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2" name="Freeform 65"/>
            <p:cNvSpPr/>
            <p:nvPr/>
          </p:nvSpPr>
          <p:spPr bwMode="auto">
            <a:xfrm>
              <a:off x="7837252" y="2076416"/>
              <a:ext cx="575113" cy="239558"/>
            </a:xfrm>
            <a:custGeom>
              <a:avLst/>
              <a:gdLst>
                <a:gd name="T0" fmla="*/ 676 w 751"/>
                <a:gd name="T1" fmla="*/ 169 h 307"/>
                <a:gd name="T2" fmla="*/ 686 w 751"/>
                <a:gd name="T3" fmla="*/ 157 h 307"/>
                <a:gd name="T4" fmla="*/ 718 w 751"/>
                <a:gd name="T5" fmla="*/ 111 h 307"/>
                <a:gd name="T6" fmla="*/ 751 w 751"/>
                <a:gd name="T7" fmla="*/ 38 h 307"/>
                <a:gd name="T8" fmla="*/ 660 w 751"/>
                <a:gd name="T9" fmla="*/ 24 h 307"/>
                <a:gd name="T10" fmla="*/ 522 w 751"/>
                <a:gd name="T11" fmla="*/ 10 h 307"/>
                <a:gd name="T12" fmla="*/ 344 w 751"/>
                <a:gd name="T13" fmla="*/ 3 h 307"/>
                <a:gd name="T14" fmla="*/ 341 w 751"/>
                <a:gd name="T15" fmla="*/ 4 h 307"/>
                <a:gd name="T16" fmla="*/ 319 w 751"/>
                <a:gd name="T17" fmla="*/ 5 h 307"/>
                <a:gd name="T18" fmla="*/ 297 w 751"/>
                <a:gd name="T19" fmla="*/ 8 h 307"/>
                <a:gd name="T20" fmla="*/ 271 w 751"/>
                <a:gd name="T21" fmla="*/ 13 h 307"/>
                <a:gd name="T22" fmla="*/ 265 w 751"/>
                <a:gd name="T23" fmla="*/ 15 h 307"/>
                <a:gd name="T24" fmla="*/ 239 w 751"/>
                <a:gd name="T25" fmla="*/ 22 h 307"/>
                <a:gd name="T26" fmla="*/ 216 w 751"/>
                <a:gd name="T27" fmla="*/ 30 h 307"/>
                <a:gd name="T28" fmla="*/ 196 w 751"/>
                <a:gd name="T29" fmla="*/ 38 h 307"/>
                <a:gd name="T30" fmla="*/ 155 w 751"/>
                <a:gd name="T31" fmla="*/ 60 h 307"/>
                <a:gd name="T32" fmla="*/ 111 w 751"/>
                <a:gd name="T33" fmla="*/ 91 h 307"/>
                <a:gd name="T34" fmla="*/ 55 w 751"/>
                <a:gd name="T35" fmla="*/ 149 h 307"/>
                <a:gd name="T36" fmla="*/ 39 w 751"/>
                <a:gd name="T37" fmla="*/ 170 h 307"/>
                <a:gd name="T38" fmla="*/ 37 w 751"/>
                <a:gd name="T39" fmla="*/ 174 h 307"/>
                <a:gd name="T40" fmla="*/ 0 w 751"/>
                <a:gd name="T41" fmla="*/ 241 h 307"/>
                <a:gd name="T42" fmla="*/ 136 w 751"/>
                <a:gd name="T43" fmla="*/ 168 h 307"/>
                <a:gd name="T44" fmla="*/ 150 w 751"/>
                <a:gd name="T45" fmla="*/ 163 h 307"/>
                <a:gd name="T46" fmla="*/ 248 w 751"/>
                <a:gd name="T47" fmla="*/ 143 h 307"/>
                <a:gd name="T48" fmla="*/ 301 w 751"/>
                <a:gd name="T49" fmla="*/ 140 h 307"/>
                <a:gd name="T50" fmla="*/ 391 w 751"/>
                <a:gd name="T51" fmla="*/ 149 h 307"/>
                <a:gd name="T52" fmla="*/ 398 w 751"/>
                <a:gd name="T53" fmla="*/ 149 h 307"/>
                <a:gd name="T54" fmla="*/ 488 w 751"/>
                <a:gd name="T55" fmla="*/ 150 h 307"/>
                <a:gd name="T56" fmla="*/ 492 w 751"/>
                <a:gd name="T57" fmla="*/ 151 h 307"/>
                <a:gd name="T58" fmla="*/ 523 w 751"/>
                <a:gd name="T59" fmla="*/ 146 h 307"/>
                <a:gd name="T60" fmla="*/ 544 w 751"/>
                <a:gd name="T61" fmla="*/ 143 h 307"/>
                <a:gd name="T62" fmla="*/ 547 w 751"/>
                <a:gd name="T63" fmla="*/ 141 h 307"/>
                <a:gd name="T64" fmla="*/ 625 w 751"/>
                <a:gd name="T65" fmla="*/ 118 h 307"/>
                <a:gd name="T66" fmla="*/ 358 w 751"/>
                <a:gd name="T67" fmla="*/ 161 h 307"/>
                <a:gd name="T68" fmla="*/ 296 w 751"/>
                <a:gd name="T69" fmla="*/ 161 h 307"/>
                <a:gd name="T70" fmla="*/ 292 w 751"/>
                <a:gd name="T71" fmla="*/ 161 h 307"/>
                <a:gd name="T72" fmla="*/ 214 w 751"/>
                <a:gd name="T73" fmla="*/ 173 h 307"/>
                <a:gd name="T74" fmla="*/ 108 w 751"/>
                <a:gd name="T75" fmla="*/ 214 h 307"/>
                <a:gd name="T76" fmla="*/ 102 w 751"/>
                <a:gd name="T77" fmla="*/ 218 h 307"/>
                <a:gd name="T78" fmla="*/ 11 w 751"/>
                <a:gd name="T79" fmla="*/ 279 h 307"/>
                <a:gd name="T80" fmla="*/ 36 w 751"/>
                <a:gd name="T81" fmla="*/ 283 h 307"/>
                <a:gd name="T82" fmla="*/ 60 w 751"/>
                <a:gd name="T83" fmla="*/ 286 h 307"/>
                <a:gd name="T84" fmla="*/ 78 w 751"/>
                <a:gd name="T85" fmla="*/ 288 h 307"/>
                <a:gd name="T86" fmla="*/ 235 w 751"/>
                <a:gd name="T87" fmla="*/ 302 h 307"/>
                <a:gd name="T88" fmla="*/ 368 w 751"/>
                <a:gd name="T89" fmla="*/ 306 h 307"/>
                <a:gd name="T90" fmla="*/ 373 w 751"/>
                <a:gd name="T91" fmla="*/ 305 h 307"/>
                <a:gd name="T92" fmla="*/ 494 w 751"/>
                <a:gd name="T93" fmla="*/ 287 h 307"/>
                <a:gd name="T94" fmla="*/ 614 w 751"/>
                <a:gd name="T95" fmla="*/ 227 h 307"/>
                <a:gd name="T96" fmla="*/ 617 w 751"/>
                <a:gd name="T97" fmla="*/ 224 h 307"/>
                <a:gd name="T98" fmla="*/ 676 w 751"/>
                <a:gd name="T99" fmla="*/ 16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1" h="307">
                  <a:moveTo>
                    <a:pt x="676" y="169"/>
                  </a:moveTo>
                  <a:cubicBezTo>
                    <a:pt x="679" y="165"/>
                    <a:pt x="683" y="161"/>
                    <a:pt x="686" y="157"/>
                  </a:cubicBezTo>
                  <a:cubicBezTo>
                    <a:pt x="698" y="142"/>
                    <a:pt x="708" y="127"/>
                    <a:pt x="718" y="111"/>
                  </a:cubicBezTo>
                  <a:cubicBezTo>
                    <a:pt x="731" y="87"/>
                    <a:pt x="742" y="64"/>
                    <a:pt x="751" y="38"/>
                  </a:cubicBezTo>
                  <a:cubicBezTo>
                    <a:pt x="721" y="32"/>
                    <a:pt x="692" y="28"/>
                    <a:pt x="660" y="24"/>
                  </a:cubicBezTo>
                  <a:cubicBezTo>
                    <a:pt x="613" y="19"/>
                    <a:pt x="569" y="15"/>
                    <a:pt x="522" y="10"/>
                  </a:cubicBezTo>
                  <a:cubicBezTo>
                    <a:pt x="461" y="5"/>
                    <a:pt x="405" y="0"/>
                    <a:pt x="344" y="3"/>
                  </a:cubicBezTo>
                  <a:cubicBezTo>
                    <a:pt x="343" y="3"/>
                    <a:pt x="342" y="4"/>
                    <a:pt x="341" y="4"/>
                  </a:cubicBezTo>
                  <a:cubicBezTo>
                    <a:pt x="334" y="4"/>
                    <a:pt x="327" y="5"/>
                    <a:pt x="319" y="5"/>
                  </a:cubicBezTo>
                  <a:cubicBezTo>
                    <a:pt x="312" y="6"/>
                    <a:pt x="304" y="7"/>
                    <a:pt x="297" y="8"/>
                  </a:cubicBezTo>
                  <a:cubicBezTo>
                    <a:pt x="288" y="10"/>
                    <a:pt x="279" y="11"/>
                    <a:pt x="271" y="13"/>
                  </a:cubicBezTo>
                  <a:cubicBezTo>
                    <a:pt x="269" y="14"/>
                    <a:pt x="267" y="15"/>
                    <a:pt x="265" y="15"/>
                  </a:cubicBezTo>
                  <a:cubicBezTo>
                    <a:pt x="255" y="17"/>
                    <a:pt x="247" y="19"/>
                    <a:pt x="239" y="22"/>
                  </a:cubicBezTo>
                  <a:cubicBezTo>
                    <a:pt x="231" y="26"/>
                    <a:pt x="223" y="26"/>
                    <a:pt x="216" y="30"/>
                  </a:cubicBezTo>
                  <a:cubicBezTo>
                    <a:pt x="209" y="33"/>
                    <a:pt x="203" y="36"/>
                    <a:pt x="196" y="38"/>
                  </a:cubicBezTo>
                  <a:cubicBezTo>
                    <a:pt x="182" y="44"/>
                    <a:pt x="169" y="52"/>
                    <a:pt x="155" y="60"/>
                  </a:cubicBezTo>
                  <a:cubicBezTo>
                    <a:pt x="139" y="70"/>
                    <a:pt x="126" y="80"/>
                    <a:pt x="111" y="91"/>
                  </a:cubicBezTo>
                  <a:cubicBezTo>
                    <a:pt x="90" y="109"/>
                    <a:pt x="72" y="127"/>
                    <a:pt x="55" y="149"/>
                  </a:cubicBezTo>
                  <a:cubicBezTo>
                    <a:pt x="49" y="156"/>
                    <a:pt x="44" y="163"/>
                    <a:pt x="39" y="170"/>
                  </a:cubicBezTo>
                  <a:cubicBezTo>
                    <a:pt x="38" y="171"/>
                    <a:pt x="38" y="173"/>
                    <a:pt x="37" y="174"/>
                  </a:cubicBezTo>
                  <a:cubicBezTo>
                    <a:pt x="22" y="195"/>
                    <a:pt x="11" y="218"/>
                    <a:pt x="0" y="241"/>
                  </a:cubicBezTo>
                  <a:cubicBezTo>
                    <a:pt x="41" y="210"/>
                    <a:pt x="87" y="186"/>
                    <a:pt x="136" y="168"/>
                  </a:cubicBezTo>
                  <a:cubicBezTo>
                    <a:pt x="141" y="166"/>
                    <a:pt x="146" y="164"/>
                    <a:pt x="150" y="163"/>
                  </a:cubicBezTo>
                  <a:cubicBezTo>
                    <a:pt x="183" y="153"/>
                    <a:pt x="214" y="147"/>
                    <a:pt x="248" y="143"/>
                  </a:cubicBezTo>
                  <a:cubicBezTo>
                    <a:pt x="266" y="141"/>
                    <a:pt x="283" y="140"/>
                    <a:pt x="301" y="140"/>
                  </a:cubicBezTo>
                  <a:cubicBezTo>
                    <a:pt x="331" y="140"/>
                    <a:pt x="359" y="144"/>
                    <a:pt x="391" y="149"/>
                  </a:cubicBezTo>
                  <a:cubicBezTo>
                    <a:pt x="394" y="150"/>
                    <a:pt x="396" y="149"/>
                    <a:pt x="398" y="149"/>
                  </a:cubicBezTo>
                  <a:cubicBezTo>
                    <a:pt x="429" y="153"/>
                    <a:pt x="457" y="154"/>
                    <a:pt x="488" y="150"/>
                  </a:cubicBezTo>
                  <a:cubicBezTo>
                    <a:pt x="489" y="150"/>
                    <a:pt x="491" y="151"/>
                    <a:pt x="492" y="151"/>
                  </a:cubicBezTo>
                  <a:cubicBezTo>
                    <a:pt x="503" y="150"/>
                    <a:pt x="512" y="148"/>
                    <a:pt x="523" y="146"/>
                  </a:cubicBezTo>
                  <a:cubicBezTo>
                    <a:pt x="530" y="145"/>
                    <a:pt x="537" y="144"/>
                    <a:pt x="544" y="143"/>
                  </a:cubicBezTo>
                  <a:cubicBezTo>
                    <a:pt x="545" y="142"/>
                    <a:pt x="546" y="142"/>
                    <a:pt x="547" y="141"/>
                  </a:cubicBezTo>
                  <a:cubicBezTo>
                    <a:pt x="575" y="135"/>
                    <a:pt x="600" y="128"/>
                    <a:pt x="625" y="118"/>
                  </a:cubicBezTo>
                  <a:cubicBezTo>
                    <a:pt x="543" y="156"/>
                    <a:pt x="449" y="172"/>
                    <a:pt x="358" y="161"/>
                  </a:cubicBezTo>
                  <a:cubicBezTo>
                    <a:pt x="338" y="161"/>
                    <a:pt x="317" y="159"/>
                    <a:pt x="296" y="161"/>
                  </a:cubicBezTo>
                  <a:cubicBezTo>
                    <a:pt x="295" y="161"/>
                    <a:pt x="293" y="161"/>
                    <a:pt x="292" y="161"/>
                  </a:cubicBezTo>
                  <a:cubicBezTo>
                    <a:pt x="265" y="163"/>
                    <a:pt x="240" y="167"/>
                    <a:pt x="214" y="173"/>
                  </a:cubicBezTo>
                  <a:cubicBezTo>
                    <a:pt x="176" y="183"/>
                    <a:pt x="142" y="197"/>
                    <a:pt x="108" y="214"/>
                  </a:cubicBezTo>
                  <a:cubicBezTo>
                    <a:pt x="106" y="215"/>
                    <a:pt x="104" y="217"/>
                    <a:pt x="102" y="218"/>
                  </a:cubicBezTo>
                  <a:cubicBezTo>
                    <a:pt x="68" y="235"/>
                    <a:pt x="40" y="256"/>
                    <a:pt x="11" y="279"/>
                  </a:cubicBezTo>
                  <a:cubicBezTo>
                    <a:pt x="20" y="282"/>
                    <a:pt x="27" y="281"/>
                    <a:pt x="36" y="283"/>
                  </a:cubicBezTo>
                  <a:cubicBezTo>
                    <a:pt x="44" y="284"/>
                    <a:pt x="52" y="285"/>
                    <a:pt x="60" y="286"/>
                  </a:cubicBezTo>
                  <a:cubicBezTo>
                    <a:pt x="66" y="286"/>
                    <a:pt x="72" y="287"/>
                    <a:pt x="78" y="288"/>
                  </a:cubicBezTo>
                  <a:cubicBezTo>
                    <a:pt x="132" y="294"/>
                    <a:pt x="181" y="298"/>
                    <a:pt x="235" y="302"/>
                  </a:cubicBezTo>
                  <a:cubicBezTo>
                    <a:pt x="280" y="304"/>
                    <a:pt x="322" y="307"/>
                    <a:pt x="368" y="306"/>
                  </a:cubicBezTo>
                  <a:cubicBezTo>
                    <a:pt x="369" y="306"/>
                    <a:pt x="371" y="305"/>
                    <a:pt x="373" y="305"/>
                  </a:cubicBezTo>
                  <a:cubicBezTo>
                    <a:pt x="415" y="304"/>
                    <a:pt x="454" y="298"/>
                    <a:pt x="494" y="287"/>
                  </a:cubicBezTo>
                  <a:cubicBezTo>
                    <a:pt x="538" y="274"/>
                    <a:pt x="576" y="254"/>
                    <a:pt x="614" y="227"/>
                  </a:cubicBezTo>
                  <a:cubicBezTo>
                    <a:pt x="615" y="226"/>
                    <a:pt x="616" y="225"/>
                    <a:pt x="617" y="224"/>
                  </a:cubicBezTo>
                  <a:cubicBezTo>
                    <a:pt x="639" y="208"/>
                    <a:pt x="658" y="189"/>
                    <a:pt x="676" y="169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3" name="Freeform 66"/>
            <p:cNvSpPr/>
            <p:nvPr/>
          </p:nvSpPr>
          <p:spPr bwMode="auto">
            <a:xfrm>
              <a:off x="7811324" y="1683540"/>
              <a:ext cx="127280" cy="403657"/>
            </a:xfrm>
            <a:custGeom>
              <a:avLst/>
              <a:gdLst>
                <a:gd name="T0" fmla="*/ 166 w 166"/>
                <a:gd name="T1" fmla="*/ 0 h 519"/>
                <a:gd name="T2" fmla="*/ 125 w 166"/>
                <a:gd name="T3" fmla="*/ 226 h 519"/>
                <a:gd name="T4" fmla="*/ 124 w 166"/>
                <a:gd name="T5" fmla="*/ 279 h 519"/>
                <a:gd name="T6" fmla="*/ 124 w 166"/>
                <a:gd name="T7" fmla="*/ 282 h 519"/>
                <a:gd name="T8" fmla="*/ 112 w 166"/>
                <a:gd name="T9" fmla="*/ 349 h 519"/>
                <a:gd name="T10" fmla="*/ 77 w 166"/>
                <a:gd name="T11" fmla="*/ 438 h 519"/>
                <a:gd name="T12" fmla="*/ 73 w 166"/>
                <a:gd name="T13" fmla="*/ 443 h 519"/>
                <a:gd name="T14" fmla="*/ 20 w 166"/>
                <a:gd name="T15" fmla="*/ 519 h 519"/>
                <a:gd name="T16" fmla="*/ 17 w 166"/>
                <a:gd name="T17" fmla="*/ 498 h 519"/>
                <a:gd name="T18" fmla="*/ 15 w 166"/>
                <a:gd name="T19" fmla="*/ 478 h 519"/>
                <a:gd name="T20" fmla="*/ 13 w 166"/>
                <a:gd name="T21" fmla="*/ 462 h 519"/>
                <a:gd name="T22" fmla="*/ 3 w 166"/>
                <a:gd name="T23" fmla="*/ 329 h 519"/>
                <a:gd name="T24" fmla="*/ 2 w 166"/>
                <a:gd name="T25" fmla="*/ 216 h 519"/>
                <a:gd name="T26" fmla="*/ 3 w 166"/>
                <a:gd name="T27" fmla="*/ 211 h 519"/>
                <a:gd name="T28" fmla="*/ 20 w 166"/>
                <a:gd name="T29" fmla="*/ 10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519">
                  <a:moveTo>
                    <a:pt x="166" y="0"/>
                  </a:moveTo>
                  <a:cubicBezTo>
                    <a:pt x="132" y="69"/>
                    <a:pt x="117" y="149"/>
                    <a:pt x="125" y="226"/>
                  </a:cubicBezTo>
                  <a:cubicBezTo>
                    <a:pt x="125" y="244"/>
                    <a:pt x="126" y="261"/>
                    <a:pt x="124" y="279"/>
                  </a:cubicBezTo>
                  <a:cubicBezTo>
                    <a:pt x="124" y="280"/>
                    <a:pt x="124" y="281"/>
                    <a:pt x="124" y="282"/>
                  </a:cubicBezTo>
                  <a:cubicBezTo>
                    <a:pt x="122" y="306"/>
                    <a:pt x="118" y="326"/>
                    <a:pt x="112" y="349"/>
                  </a:cubicBezTo>
                  <a:cubicBezTo>
                    <a:pt x="104" y="381"/>
                    <a:pt x="92" y="409"/>
                    <a:pt x="77" y="438"/>
                  </a:cubicBezTo>
                  <a:cubicBezTo>
                    <a:pt x="76" y="440"/>
                    <a:pt x="74" y="442"/>
                    <a:pt x="73" y="443"/>
                  </a:cubicBezTo>
                  <a:cubicBezTo>
                    <a:pt x="58" y="471"/>
                    <a:pt x="40" y="496"/>
                    <a:pt x="20" y="519"/>
                  </a:cubicBezTo>
                  <a:cubicBezTo>
                    <a:pt x="17" y="512"/>
                    <a:pt x="18" y="506"/>
                    <a:pt x="17" y="498"/>
                  </a:cubicBezTo>
                  <a:cubicBezTo>
                    <a:pt x="16" y="492"/>
                    <a:pt x="15" y="485"/>
                    <a:pt x="15" y="478"/>
                  </a:cubicBezTo>
                  <a:cubicBezTo>
                    <a:pt x="14" y="473"/>
                    <a:pt x="14" y="468"/>
                    <a:pt x="13" y="462"/>
                  </a:cubicBezTo>
                  <a:cubicBezTo>
                    <a:pt x="9" y="417"/>
                    <a:pt x="6" y="374"/>
                    <a:pt x="3" y="329"/>
                  </a:cubicBezTo>
                  <a:cubicBezTo>
                    <a:pt x="2" y="290"/>
                    <a:pt x="0" y="254"/>
                    <a:pt x="2" y="216"/>
                  </a:cubicBezTo>
                  <a:cubicBezTo>
                    <a:pt x="2" y="214"/>
                    <a:pt x="3" y="213"/>
                    <a:pt x="3" y="211"/>
                  </a:cubicBezTo>
                  <a:cubicBezTo>
                    <a:pt x="4" y="176"/>
                    <a:pt x="10" y="143"/>
                    <a:pt x="20" y="10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4" name="Freeform 67"/>
            <p:cNvSpPr/>
            <p:nvPr/>
          </p:nvSpPr>
          <p:spPr bwMode="auto">
            <a:xfrm>
              <a:off x="7851394" y="1753012"/>
              <a:ext cx="161455" cy="341371"/>
            </a:xfrm>
            <a:custGeom>
              <a:avLst/>
              <a:gdLst>
                <a:gd name="T0" fmla="*/ 204 w 211"/>
                <a:gd name="T1" fmla="*/ 0 h 440"/>
                <a:gd name="T2" fmla="*/ 207 w 211"/>
                <a:gd name="T3" fmla="*/ 151 h 440"/>
                <a:gd name="T4" fmla="*/ 206 w 211"/>
                <a:gd name="T5" fmla="*/ 154 h 440"/>
                <a:gd name="T6" fmla="*/ 205 w 211"/>
                <a:gd name="T7" fmla="*/ 173 h 440"/>
                <a:gd name="T8" fmla="*/ 202 w 211"/>
                <a:gd name="T9" fmla="*/ 192 h 440"/>
                <a:gd name="T10" fmla="*/ 198 w 211"/>
                <a:gd name="T11" fmla="*/ 213 h 440"/>
                <a:gd name="T12" fmla="*/ 195 w 211"/>
                <a:gd name="T13" fmla="*/ 219 h 440"/>
                <a:gd name="T14" fmla="*/ 189 w 211"/>
                <a:gd name="T15" fmla="*/ 241 h 440"/>
                <a:gd name="T16" fmla="*/ 182 w 211"/>
                <a:gd name="T17" fmla="*/ 260 h 440"/>
                <a:gd name="T18" fmla="*/ 175 w 211"/>
                <a:gd name="T19" fmla="*/ 276 h 440"/>
                <a:gd name="T20" fmla="*/ 156 w 211"/>
                <a:gd name="T21" fmla="*/ 311 h 440"/>
                <a:gd name="T22" fmla="*/ 129 w 211"/>
                <a:gd name="T23" fmla="*/ 348 h 440"/>
                <a:gd name="T24" fmla="*/ 79 w 211"/>
                <a:gd name="T25" fmla="*/ 395 h 440"/>
                <a:gd name="T26" fmla="*/ 60 w 211"/>
                <a:gd name="T27" fmla="*/ 408 h 440"/>
                <a:gd name="T28" fmla="*/ 57 w 211"/>
                <a:gd name="T29" fmla="*/ 410 h 440"/>
                <a:gd name="T30" fmla="*/ 0 w 211"/>
                <a:gd name="T31" fmla="*/ 440 h 440"/>
                <a:gd name="T32" fmla="*/ 64 w 211"/>
                <a:gd name="T33" fmla="*/ 326 h 440"/>
                <a:gd name="T34" fmla="*/ 68 w 211"/>
                <a:gd name="T35" fmla="*/ 314 h 440"/>
                <a:gd name="T36" fmla="*/ 87 w 211"/>
                <a:gd name="T37" fmla="*/ 231 h 440"/>
                <a:gd name="T38" fmla="*/ 90 w 211"/>
                <a:gd name="T39" fmla="*/ 186 h 440"/>
                <a:gd name="T40" fmla="*/ 84 w 211"/>
                <a:gd name="T41" fmla="*/ 10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440">
                  <a:moveTo>
                    <a:pt x="204" y="0"/>
                  </a:moveTo>
                  <a:cubicBezTo>
                    <a:pt x="207" y="52"/>
                    <a:pt x="211" y="99"/>
                    <a:pt x="207" y="151"/>
                  </a:cubicBezTo>
                  <a:cubicBezTo>
                    <a:pt x="207" y="152"/>
                    <a:pt x="207" y="153"/>
                    <a:pt x="206" y="154"/>
                  </a:cubicBezTo>
                  <a:cubicBezTo>
                    <a:pt x="206" y="160"/>
                    <a:pt x="206" y="166"/>
                    <a:pt x="205" y="173"/>
                  </a:cubicBezTo>
                  <a:cubicBezTo>
                    <a:pt x="204" y="179"/>
                    <a:pt x="203" y="185"/>
                    <a:pt x="202" y="192"/>
                  </a:cubicBezTo>
                  <a:cubicBezTo>
                    <a:pt x="200" y="199"/>
                    <a:pt x="200" y="206"/>
                    <a:pt x="198" y="213"/>
                  </a:cubicBezTo>
                  <a:cubicBezTo>
                    <a:pt x="197" y="215"/>
                    <a:pt x="196" y="217"/>
                    <a:pt x="195" y="219"/>
                  </a:cubicBezTo>
                  <a:cubicBezTo>
                    <a:pt x="194" y="227"/>
                    <a:pt x="192" y="234"/>
                    <a:pt x="189" y="241"/>
                  </a:cubicBezTo>
                  <a:cubicBezTo>
                    <a:pt x="186" y="247"/>
                    <a:pt x="185" y="254"/>
                    <a:pt x="182" y="260"/>
                  </a:cubicBezTo>
                  <a:cubicBezTo>
                    <a:pt x="179" y="265"/>
                    <a:pt x="177" y="271"/>
                    <a:pt x="175" y="276"/>
                  </a:cubicBezTo>
                  <a:cubicBezTo>
                    <a:pt x="170" y="289"/>
                    <a:pt x="163" y="299"/>
                    <a:pt x="156" y="311"/>
                  </a:cubicBezTo>
                  <a:cubicBezTo>
                    <a:pt x="147" y="325"/>
                    <a:pt x="138" y="336"/>
                    <a:pt x="129" y="348"/>
                  </a:cubicBezTo>
                  <a:cubicBezTo>
                    <a:pt x="113" y="366"/>
                    <a:pt x="98" y="381"/>
                    <a:pt x="79" y="395"/>
                  </a:cubicBezTo>
                  <a:cubicBezTo>
                    <a:pt x="73" y="400"/>
                    <a:pt x="67" y="404"/>
                    <a:pt x="60" y="408"/>
                  </a:cubicBezTo>
                  <a:cubicBezTo>
                    <a:pt x="59" y="409"/>
                    <a:pt x="58" y="409"/>
                    <a:pt x="57" y="410"/>
                  </a:cubicBezTo>
                  <a:cubicBezTo>
                    <a:pt x="39" y="423"/>
                    <a:pt x="20" y="432"/>
                    <a:pt x="0" y="440"/>
                  </a:cubicBezTo>
                  <a:cubicBezTo>
                    <a:pt x="27" y="406"/>
                    <a:pt x="48" y="367"/>
                    <a:pt x="64" y="326"/>
                  </a:cubicBezTo>
                  <a:cubicBezTo>
                    <a:pt x="65" y="322"/>
                    <a:pt x="67" y="318"/>
                    <a:pt x="68" y="314"/>
                  </a:cubicBezTo>
                  <a:cubicBezTo>
                    <a:pt x="77" y="287"/>
                    <a:pt x="83" y="260"/>
                    <a:pt x="87" y="231"/>
                  </a:cubicBezTo>
                  <a:cubicBezTo>
                    <a:pt x="89" y="216"/>
                    <a:pt x="90" y="202"/>
                    <a:pt x="90" y="186"/>
                  </a:cubicBezTo>
                  <a:cubicBezTo>
                    <a:pt x="90" y="160"/>
                    <a:pt x="88" y="136"/>
                    <a:pt x="84" y="10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5" name="Freeform 68"/>
            <p:cNvSpPr>
              <a:spLocks noEditPoints="1"/>
            </p:cNvSpPr>
            <p:nvPr/>
          </p:nvSpPr>
          <p:spPr bwMode="auto">
            <a:xfrm>
              <a:off x="4631698" y="2428566"/>
              <a:ext cx="2896783" cy="4429434"/>
            </a:xfrm>
            <a:custGeom>
              <a:avLst/>
              <a:gdLst>
                <a:gd name="T0" fmla="*/ 2245 w 3788"/>
                <a:gd name="T1" fmla="*/ 2644 h 5698"/>
                <a:gd name="T2" fmla="*/ 2245 w 3788"/>
                <a:gd name="T3" fmla="*/ 2644 h 5698"/>
                <a:gd name="T4" fmla="*/ 2245 w 3788"/>
                <a:gd name="T5" fmla="*/ 2644 h 5698"/>
                <a:gd name="T6" fmla="*/ 2245 w 3788"/>
                <a:gd name="T7" fmla="*/ 2644 h 5698"/>
                <a:gd name="T8" fmla="*/ 3788 w 3788"/>
                <a:gd name="T9" fmla="*/ 0 h 5698"/>
                <a:gd name="T10" fmla="*/ 3703 w 3788"/>
                <a:gd name="T11" fmla="*/ 54 h 5698"/>
                <a:gd name="T12" fmla="*/ 3619 w 3788"/>
                <a:gd name="T13" fmla="*/ 111 h 5698"/>
                <a:gd name="T14" fmla="*/ 3453 w 3788"/>
                <a:gd name="T15" fmla="*/ 229 h 5698"/>
                <a:gd name="T16" fmla="*/ 3133 w 3788"/>
                <a:gd name="T17" fmla="*/ 479 h 5698"/>
                <a:gd name="T18" fmla="*/ 2532 w 3788"/>
                <a:gd name="T19" fmla="*/ 1042 h 5698"/>
                <a:gd name="T20" fmla="*/ 2258 w 3788"/>
                <a:gd name="T21" fmla="*/ 1356 h 5698"/>
                <a:gd name="T22" fmla="*/ 2007 w 3788"/>
                <a:gd name="T23" fmla="*/ 1698 h 5698"/>
                <a:gd name="T24" fmla="*/ 1915 w 3788"/>
                <a:gd name="T25" fmla="*/ 1840 h 5698"/>
                <a:gd name="T26" fmla="*/ 1806 w 3788"/>
                <a:gd name="T27" fmla="*/ 1674 h 5698"/>
                <a:gd name="T28" fmla="*/ 1550 w 3788"/>
                <a:gd name="T29" fmla="*/ 1338 h 5698"/>
                <a:gd name="T30" fmla="*/ 1271 w 3788"/>
                <a:gd name="T31" fmla="*/ 1028 h 5698"/>
                <a:gd name="T32" fmla="*/ 663 w 3788"/>
                <a:gd name="T33" fmla="*/ 476 h 5698"/>
                <a:gd name="T34" fmla="*/ 338 w 3788"/>
                <a:gd name="T35" fmla="*/ 230 h 5698"/>
                <a:gd name="T36" fmla="*/ 171 w 3788"/>
                <a:gd name="T37" fmla="*/ 115 h 5698"/>
                <a:gd name="T38" fmla="*/ 86 w 3788"/>
                <a:gd name="T39" fmla="*/ 60 h 5698"/>
                <a:gd name="T40" fmla="*/ 0 w 3788"/>
                <a:gd name="T41" fmla="*/ 7 h 5698"/>
                <a:gd name="T42" fmla="*/ 74 w 3788"/>
                <a:gd name="T43" fmla="*/ 76 h 5698"/>
                <a:gd name="T44" fmla="*/ 146 w 3788"/>
                <a:gd name="T45" fmla="*/ 146 h 5698"/>
                <a:gd name="T46" fmla="*/ 286 w 3788"/>
                <a:gd name="T47" fmla="*/ 290 h 5698"/>
                <a:gd name="T48" fmla="*/ 552 w 3788"/>
                <a:gd name="T49" fmla="*/ 589 h 5698"/>
                <a:gd name="T50" fmla="*/ 1024 w 3788"/>
                <a:gd name="T51" fmla="*/ 1226 h 5698"/>
                <a:gd name="T52" fmla="*/ 1391 w 3788"/>
                <a:gd name="T53" fmla="*/ 1907 h 5698"/>
                <a:gd name="T54" fmla="*/ 1607 w 3788"/>
                <a:gd name="T55" fmla="*/ 2849 h 5698"/>
                <a:gd name="T56" fmla="*/ 1917 w 3788"/>
                <a:gd name="T57" fmla="*/ 5698 h 5698"/>
                <a:gd name="T58" fmla="*/ 1934 w 3788"/>
                <a:gd name="T59" fmla="*/ 5698 h 5698"/>
                <a:gd name="T60" fmla="*/ 2239 w 3788"/>
                <a:gd name="T61" fmla="*/ 2883 h 5698"/>
                <a:gd name="T62" fmla="*/ 2444 w 3788"/>
                <a:gd name="T63" fmla="*/ 1932 h 5698"/>
                <a:gd name="T64" fmla="*/ 2795 w 3788"/>
                <a:gd name="T65" fmla="*/ 1243 h 5698"/>
                <a:gd name="T66" fmla="*/ 3250 w 3788"/>
                <a:gd name="T67" fmla="*/ 595 h 5698"/>
                <a:gd name="T68" fmla="*/ 3509 w 3788"/>
                <a:gd name="T69" fmla="*/ 290 h 5698"/>
                <a:gd name="T70" fmla="*/ 3646 w 3788"/>
                <a:gd name="T71" fmla="*/ 142 h 5698"/>
                <a:gd name="T72" fmla="*/ 3716 w 3788"/>
                <a:gd name="T73" fmla="*/ 70 h 5698"/>
                <a:gd name="T74" fmla="*/ 3788 w 3788"/>
                <a:gd name="T75" fmla="*/ 0 h 5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88" h="5698">
                  <a:moveTo>
                    <a:pt x="2245" y="2644"/>
                  </a:moveTo>
                  <a:cubicBezTo>
                    <a:pt x="2245" y="2644"/>
                    <a:pt x="2245" y="2644"/>
                    <a:pt x="2245" y="2644"/>
                  </a:cubicBezTo>
                  <a:cubicBezTo>
                    <a:pt x="2245" y="2644"/>
                    <a:pt x="2245" y="2644"/>
                    <a:pt x="2245" y="2644"/>
                  </a:cubicBezTo>
                  <a:cubicBezTo>
                    <a:pt x="2245" y="2644"/>
                    <a:pt x="2245" y="2644"/>
                    <a:pt x="2245" y="2644"/>
                  </a:cubicBezTo>
                  <a:moveTo>
                    <a:pt x="3788" y="0"/>
                  </a:moveTo>
                  <a:cubicBezTo>
                    <a:pt x="3759" y="18"/>
                    <a:pt x="3731" y="36"/>
                    <a:pt x="3703" y="54"/>
                  </a:cubicBezTo>
                  <a:cubicBezTo>
                    <a:pt x="3675" y="73"/>
                    <a:pt x="3647" y="92"/>
                    <a:pt x="3619" y="111"/>
                  </a:cubicBezTo>
                  <a:cubicBezTo>
                    <a:pt x="3563" y="149"/>
                    <a:pt x="3508" y="189"/>
                    <a:pt x="3453" y="229"/>
                  </a:cubicBezTo>
                  <a:cubicBezTo>
                    <a:pt x="3344" y="309"/>
                    <a:pt x="3237" y="393"/>
                    <a:pt x="3133" y="479"/>
                  </a:cubicBezTo>
                  <a:cubicBezTo>
                    <a:pt x="2923" y="653"/>
                    <a:pt x="2722" y="840"/>
                    <a:pt x="2532" y="1042"/>
                  </a:cubicBezTo>
                  <a:cubicBezTo>
                    <a:pt x="2437" y="1143"/>
                    <a:pt x="2346" y="1247"/>
                    <a:pt x="2258" y="1356"/>
                  </a:cubicBezTo>
                  <a:cubicBezTo>
                    <a:pt x="2170" y="1466"/>
                    <a:pt x="2086" y="1579"/>
                    <a:pt x="2007" y="1698"/>
                  </a:cubicBezTo>
                  <a:cubicBezTo>
                    <a:pt x="1975" y="1744"/>
                    <a:pt x="1945" y="1792"/>
                    <a:pt x="1915" y="1840"/>
                  </a:cubicBezTo>
                  <a:cubicBezTo>
                    <a:pt x="1880" y="1784"/>
                    <a:pt x="1844" y="1728"/>
                    <a:pt x="1806" y="1674"/>
                  </a:cubicBezTo>
                  <a:cubicBezTo>
                    <a:pt x="1725" y="1557"/>
                    <a:pt x="1640" y="1445"/>
                    <a:pt x="1550" y="1338"/>
                  </a:cubicBezTo>
                  <a:cubicBezTo>
                    <a:pt x="1461" y="1230"/>
                    <a:pt x="1368" y="1127"/>
                    <a:pt x="1271" y="1028"/>
                  </a:cubicBezTo>
                  <a:cubicBezTo>
                    <a:pt x="1079" y="829"/>
                    <a:pt x="875" y="646"/>
                    <a:pt x="663" y="476"/>
                  </a:cubicBezTo>
                  <a:cubicBezTo>
                    <a:pt x="557" y="391"/>
                    <a:pt x="449" y="309"/>
                    <a:pt x="338" y="230"/>
                  </a:cubicBezTo>
                  <a:cubicBezTo>
                    <a:pt x="283" y="191"/>
                    <a:pt x="227" y="153"/>
                    <a:pt x="171" y="115"/>
                  </a:cubicBezTo>
                  <a:cubicBezTo>
                    <a:pt x="143" y="97"/>
                    <a:pt x="115" y="78"/>
                    <a:pt x="86" y="60"/>
                  </a:cubicBezTo>
                  <a:cubicBezTo>
                    <a:pt x="58" y="42"/>
                    <a:pt x="29" y="24"/>
                    <a:pt x="0" y="7"/>
                  </a:cubicBezTo>
                  <a:cubicBezTo>
                    <a:pt x="26" y="30"/>
                    <a:pt x="50" y="53"/>
                    <a:pt x="74" y="76"/>
                  </a:cubicBezTo>
                  <a:cubicBezTo>
                    <a:pt x="98" y="99"/>
                    <a:pt x="122" y="123"/>
                    <a:pt x="146" y="146"/>
                  </a:cubicBezTo>
                  <a:cubicBezTo>
                    <a:pt x="194" y="194"/>
                    <a:pt x="240" y="242"/>
                    <a:pt x="286" y="290"/>
                  </a:cubicBezTo>
                  <a:cubicBezTo>
                    <a:pt x="378" y="388"/>
                    <a:pt x="467" y="487"/>
                    <a:pt x="552" y="589"/>
                  </a:cubicBezTo>
                  <a:cubicBezTo>
                    <a:pt x="723" y="793"/>
                    <a:pt x="882" y="1006"/>
                    <a:pt x="1024" y="1226"/>
                  </a:cubicBezTo>
                  <a:cubicBezTo>
                    <a:pt x="1165" y="1446"/>
                    <a:pt x="1291" y="1674"/>
                    <a:pt x="1391" y="1907"/>
                  </a:cubicBezTo>
                  <a:cubicBezTo>
                    <a:pt x="1406" y="1942"/>
                    <a:pt x="1625" y="2368"/>
                    <a:pt x="1607" y="2849"/>
                  </a:cubicBezTo>
                  <a:cubicBezTo>
                    <a:pt x="1565" y="3969"/>
                    <a:pt x="1320" y="5698"/>
                    <a:pt x="1917" y="5698"/>
                  </a:cubicBezTo>
                  <a:cubicBezTo>
                    <a:pt x="1923" y="5698"/>
                    <a:pt x="1928" y="5698"/>
                    <a:pt x="1934" y="5698"/>
                  </a:cubicBezTo>
                  <a:cubicBezTo>
                    <a:pt x="2551" y="5666"/>
                    <a:pt x="2290" y="3985"/>
                    <a:pt x="2239" y="2883"/>
                  </a:cubicBezTo>
                  <a:cubicBezTo>
                    <a:pt x="2217" y="2412"/>
                    <a:pt x="2430" y="1967"/>
                    <a:pt x="2444" y="1932"/>
                  </a:cubicBezTo>
                  <a:cubicBezTo>
                    <a:pt x="2539" y="1697"/>
                    <a:pt x="2658" y="1466"/>
                    <a:pt x="2795" y="1243"/>
                  </a:cubicBezTo>
                  <a:cubicBezTo>
                    <a:pt x="2931" y="1020"/>
                    <a:pt x="3084" y="803"/>
                    <a:pt x="3250" y="595"/>
                  </a:cubicBezTo>
                  <a:cubicBezTo>
                    <a:pt x="3333" y="491"/>
                    <a:pt x="3420" y="390"/>
                    <a:pt x="3509" y="290"/>
                  </a:cubicBezTo>
                  <a:cubicBezTo>
                    <a:pt x="3554" y="240"/>
                    <a:pt x="3599" y="191"/>
                    <a:pt x="3646" y="142"/>
                  </a:cubicBezTo>
                  <a:cubicBezTo>
                    <a:pt x="3669" y="118"/>
                    <a:pt x="3692" y="94"/>
                    <a:pt x="3716" y="70"/>
                  </a:cubicBezTo>
                  <a:cubicBezTo>
                    <a:pt x="3740" y="47"/>
                    <a:pt x="3763" y="23"/>
                    <a:pt x="3788" y="0"/>
                  </a:cubicBezTo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6" name="Oval 69"/>
            <p:cNvSpPr>
              <a:spLocks noChangeArrowheads="1"/>
            </p:cNvSpPr>
            <p:nvPr/>
          </p:nvSpPr>
          <p:spPr bwMode="auto">
            <a:xfrm>
              <a:off x="5801961" y="2968770"/>
              <a:ext cx="586899" cy="59530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6"/>
          <p:cNvGrpSpPr/>
          <p:nvPr/>
        </p:nvGrpSpPr>
        <p:grpSpPr>
          <a:xfrm>
            <a:off x="128905" y="1905003"/>
            <a:ext cx="4535811" cy="4528185"/>
            <a:chOff x="821835" y="1652683"/>
            <a:chExt cx="3675265" cy="4512850"/>
          </a:xfrm>
        </p:grpSpPr>
        <p:sp>
          <p:nvSpPr>
            <p:cNvPr id="28" name="Rounded Rectangle 31"/>
            <p:cNvSpPr/>
            <p:nvPr/>
          </p:nvSpPr>
          <p:spPr>
            <a:xfrm>
              <a:off x="821835" y="1688415"/>
              <a:ext cx="721040" cy="721040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 dirty="0">
                  <a:solidFill>
                    <a:prstClr val="white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29" name="TextBox 32"/>
            <p:cNvSpPr txBox="1"/>
            <p:nvPr/>
          </p:nvSpPr>
          <p:spPr>
            <a:xfrm>
              <a:off x="1542875" y="1652683"/>
              <a:ext cx="2076659" cy="203389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工作简历</a:t>
              </a:r>
            </a:p>
          </p:txBody>
        </p:sp>
        <p:sp>
          <p:nvSpPr>
            <p:cNvPr id="30" name="TextBox 33"/>
            <p:cNvSpPr txBox="1"/>
            <p:nvPr/>
          </p:nvSpPr>
          <p:spPr>
            <a:xfrm>
              <a:off x="1542875" y="1974578"/>
              <a:ext cx="2842568" cy="791166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支持存储教师不同就业阶段的简历详情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支持随时修改、更新教师的工作简历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31" name="Rounded Rectangle 34"/>
            <p:cNvSpPr/>
            <p:nvPr/>
          </p:nvSpPr>
          <p:spPr>
            <a:xfrm>
              <a:off x="821835" y="3238559"/>
              <a:ext cx="721040" cy="721040"/>
            </a:xfrm>
            <a:prstGeom prst="ellipse">
              <a:avLst/>
            </a:prstGeom>
            <a:solidFill>
              <a:schemeClr val="accent3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 dirty="0">
                  <a:solidFill>
                    <a:prstClr val="white"/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32" name="TextBox 35"/>
            <p:cNvSpPr txBox="1"/>
            <p:nvPr/>
          </p:nvSpPr>
          <p:spPr>
            <a:xfrm>
              <a:off x="1542875" y="3202827"/>
              <a:ext cx="2076659" cy="203389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教学成果</a:t>
              </a:r>
            </a:p>
          </p:txBody>
        </p:sp>
        <p:sp>
          <p:nvSpPr>
            <p:cNvPr id="33" name="TextBox 36"/>
            <p:cNvSpPr txBox="1"/>
            <p:nvPr/>
          </p:nvSpPr>
          <p:spPr>
            <a:xfrm>
              <a:off x="1542875" y="3528905"/>
              <a:ext cx="2842568" cy="791166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记录教师不同班级和不同时间段的学习成绩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支持大数据平台为教师统计各类的考试成绩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统计数据自动生成学习报告，考核教学成果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34" name="Rounded Rectangle 37"/>
            <p:cNvSpPr/>
            <p:nvPr/>
          </p:nvSpPr>
          <p:spPr>
            <a:xfrm>
              <a:off x="821835" y="4786498"/>
              <a:ext cx="721040" cy="721040"/>
            </a:xfrm>
            <a:prstGeom prst="ellipse">
              <a:avLst/>
            </a:prstGeom>
            <a:solidFill>
              <a:schemeClr val="accent5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 dirty="0">
                  <a:solidFill>
                    <a:prstClr val="white"/>
                  </a:solidFill>
                  <a:cs typeface="+mn-ea"/>
                  <a:sym typeface="+mn-lt"/>
                </a:rPr>
                <a:t>05</a:t>
              </a:r>
            </a:p>
          </p:txBody>
        </p:sp>
        <p:sp>
          <p:nvSpPr>
            <p:cNvPr id="35" name="TextBox 38"/>
            <p:cNvSpPr txBox="1"/>
            <p:nvPr/>
          </p:nvSpPr>
          <p:spPr>
            <a:xfrm>
              <a:off x="1511483" y="5045674"/>
              <a:ext cx="2076659" cy="203389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学术科研</a:t>
              </a:r>
            </a:p>
          </p:txBody>
        </p:sp>
        <p:sp>
          <p:nvSpPr>
            <p:cNvPr id="36" name="TextBox 39"/>
            <p:cNvSpPr txBox="1"/>
            <p:nvPr/>
          </p:nvSpPr>
          <p:spPr>
            <a:xfrm>
              <a:off x="1460881" y="5374471"/>
              <a:ext cx="3036219" cy="791062"/>
            </a:xfrm>
            <a:prstGeom prst="rect">
              <a:avLst/>
            </a:prstGeom>
            <a:noFill/>
          </p:spPr>
          <p:txBody>
            <a:bodyPr wrap="square" lIns="192000" tIns="0" rIns="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支持记录教师发表或参与的课题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论文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著作等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支持大数据平台自动存储老师发布的著作文章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通过搜索功能查询相应的课题内容和汇总信息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</p:grpSp>
      <p:grpSp>
        <p:nvGrpSpPr>
          <p:cNvPr id="37" name="组合 7"/>
          <p:cNvGrpSpPr/>
          <p:nvPr/>
        </p:nvGrpSpPr>
        <p:grpSpPr>
          <a:xfrm>
            <a:off x="7623805" y="1911356"/>
            <a:ext cx="4403731" cy="4521835"/>
            <a:chOff x="7902547" y="1652683"/>
            <a:chExt cx="3491522" cy="4092638"/>
          </a:xfrm>
        </p:grpSpPr>
        <p:sp>
          <p:nvSpPr>
            <p:cNvPr id="38" name="Rounded Rectangle 40"/>
            <p:cNvSpPr/>
            <p:nvPr/>
          </p:nvSpPr>
          <p:spPr>
            <a:xfrm flipH="1">
              <a:off x="10673029" y="1688415"/>
              <a:ext cx="721040" cy="72104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>
                  <a:solidFill>
                    <a:prstClr val="white"/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39" name="TextBox 41"/>
            <p:cNvSpPr txBox="1"/>
            <p:nvPr/>
          </p:nvSpPr>
          <p:spPr>
            <a:xfrm flipH="1">
              <a:off x="8596370" y="1652683"/>
              <a:ext cx="2076659" cy="203389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algn="r"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教学过程</a:t>
              </a:r>
            </a:p>
          </p:txBody>
        </p:sp>
        <p:sp>
          <p:nvSpPr>
            <p:cNvPr id="40" name="TextBox 42"/>
            <p:cNvSpPr txBox="1"/>
            <p:nvPr/>
          </p:nvSpPr>
          <p:spPr>
            <a:xfrm flipH="1">
              <a:off x="7902547" y="2045797"/>
              <a:ext cx="3047463" cy="791400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提供教学互动和教学管理工具，实现数字化教学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提供获取教学资讯、交流学习和展示成果的渠道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提供全学科、系统化的教学资源，同步教学大纲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41" name="Rounded Rectangle 43"/>
            <p:cNvSpPr/>
            <p:nvPr/>
          </p:nvSpPr>
          <p:spPr>
            <a:xfrm flipH="1">
              <a:off x="10673029" y="3238559"/>
              <a:ext cx="721040" cy="721040"/>
            </a:xfrm>
            <a:prstGeom prst="ellipse">
              <a:avLst/>
            </a:prstGeom>
            <a:solidFill>
              <a:schemeClr val="accent4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 dirty="0">
                  <a:solidFill>
                    <a:prstClr val="white"/>
                  </a:solidFill>
                  <a:cs typeface="+mn-ea"/>
                  <a:sym typeface="+mn-lt"/>
                </a:rPr>
                <a:t>04</a:t>
              </a:r>
            </a:p>
          </p:txBody>
        </p:sp>
        <p:sp>
          <p:nvSpPr>
            <p:cNvPr id="42" name="TextBox 44"/>
            <p:cNvSpPr txBox="1"/>
            <p:nvPr/>
          </p:nvSpPr>
          <p:spPr>
            <a:xfrm flipH="1">
              <a:off x="8503195" y="3202827"/>
              <a:ext cx="2076659" cy="203389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algn="r"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荣誉奖励</a:t>
              </a:r>
            </a:p>
          </p:txBody>
        </p:sp>
        <p:sp>
          <p:nvSpPr>
            <p:cNvPr id="43" name="TextBox 45"/>
            <p:cNvSpPr txBox="1"/>
            <p:nvPr/>
          </p:nvSpPr>
          <p:spPr>
            <a:xfrm flipH="1">
              <a:off x="7983106" y="3406914"/>
              <a:ext cx="2689921" cy="791166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支持记录教师个人的奖惩情况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支持数据汇总教师的表彰荣誉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44" name="Rounded Rectangle 46"/>
            <p:cNvSpPr/>
            <p:nvPr/>
          </p:nvSpPr>
          <p:spPr>
            <a:xfrm flipH="1">
              <a:off x="10673029" y="4786498"/>
              <a:ext cx="721040" cy="721040"/>
            </a:xfrm>
            <a:prstGeom prst="ellipse">
              <a:avLst/>
            </a:prstGeom>
            <a:solidFill>
              <a:schemeClr val="accent6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219110"/>
              <a:r>
                <a:rPr lang="en-US" sz="3700" b="1">
                  <a:solidFill>
                    <a:prstClr val="white"/>
                  </a:solidFill>
                  <a:cs typeface="+mn-ea"/>
                  <a:sym typeface="+mn-lt"/>
                </a:rPr>
                <a:t>06</a:t>
              </a:r>
            </a:p>
          </p:txBody>
        </p:sp>
        <p:sp>
          <p:nvSpPr>
            <p:cNvPr id="45" name="TextBox 47"/>
            <p:cNvSpPr txBox="1"/>
            <p:nvPr/>
          </p:nvSpPr>
          <p:spPr>
            <a:xfrm flipH="1">
              <a:off x="8596370" y="4750766"/>
              <a:ext cx="2076659" cy="203389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algn="r" defTabSz="1219110">
                <a:lnSpc>
                  <a:spcPct val="150000"/>
                </a:lnSpc>
              </a:pPr>
              <a:r>
                <a:rPr lang="zh-CN" altLang="vi-VN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+mn-ea"/>
                  <a:sym typeface="+mn-lt"/>
                </a:rPr>
                <a:t>信息化素养</a:t>
              </a:r>
            </a:p>
          </p:txBody>
        </p:sp>
        <p:sp>
          <p:nvSpPr>
            <p:cNvPr id="46" name="TextBox 48"/>
            <p:cNvSpPr txBox="1"/>
            <p:nvPr/>
          </p:nvSpPr>
          <p:spPr>
            <a:xfrm flipH="1">
              <a:off x="7983106" y="4954155"/>
              <a:ext cx="2689921" cy="791166"/>
            </a:xfrm>
            <a:prstGeom prst="rect">
              <a:avLst/>
            </a:prstGeom>
            <a:noFill/>
          </p:spPr>
          <p:txBody>
            <a:bodyPr wrap="square" lIns="0" tIns="0" rIns="192000" bIns="0" rtlCol="0" anchor="ctr" anchorCtr="0">
              <a:noAutofit/>
            </a:bodyPr>
            <a:lstStyle/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记录教师在V校平台上发布的会议纪要、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审批、上下班打卡、工单、周记和计划等</a:t>
              </a:r>
            </a:p>
            <a:p>
              <a:pPr marL="285717" indent="-285717" defTabSz="1219110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sz="1100" dirty="0">
                  <a:solidFill>
                    <a:prstClr val="black"/>
                  </a:solidFill>
                  <a:latin typeface="微软雅黑" panose="020B0503020204020204" pitchFamily="34" charset="-122"/>
                  <a:sym typeface="+mn-ea"/>
                </a:rPr>
                <a:t>展现教师的信息化教育水平与创新能力</a:t>
              </a:r>
              <a:endParaRPr lang="en-US" sz="1100" dirty="0">
                <a:solidFill>
                  <a:prstClr val="black"/>
                </a:solidFill>
                <a:latin typeface="微软雅黑" panose="020B0503020204020204" pitchFamily="34" charset="-122"/>
                <a:cs typeface="+mn-ea"/>
                <a:sym typeface="+mn-ea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480264" y="5795937"/>
            <a:ext cx="3072341" cy="48133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 defTabSz="1219110"/>
            <a:r>
              <a:rPr lang="zh-CN" altLang="en-US" sz="25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六大应用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928372" y="890915"/>
            <a:ext cx="10189845" cy="1061825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defTabSz="1219110"/>
            <a:r>
              <a:rPr lang="en-US" altLang="zh-CN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教师发展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</a:t>
            </a:r>
            <a:r>
              <a:rPr sz="2100" dirty="0" err="1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统一管理教师的基本信息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、支持Excel直接导入生成教师个人档案、支持</a:t>
            </a:r>
            <a:r>
              <a:rPr sz="2100" dirty="0" err="1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后期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教师</a:t>
            </a:r>
            <a:r>
              <a:rPr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行</a:t>
            </a:r>
            <a:r>
              <a:rPr sz="2100" dirty="0" err="1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修改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sz="2100" dirty="0" err="1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更新资料</a:t>
            </a:r>
            <a:r>
              <a:rPr lang="zh-CN" altLang="en-US" sz="21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，包括以下六大应用。</a:t>
            </a:r>
            <a:endParaRPr sz="21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sym typeface="+mn-ea"/>
            </a:endParaRPr>
          </a:p>
          <a:p>
            <a:pPr defTabSz="1219110"/>
            <a:endParaRPr lang="zh-CN" altLang="en-US" sz="21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55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12191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教育管理场景（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6-2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教师发展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202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校园生活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校园生活：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方正兰亭纤黑简体"/>
              </a:rPr>
              <a:t>学生综合素质评价、校园宣传、素质教育、家校互动、校园消费四个子场景下多个应用。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010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ïšḷîdé"/>
          <p:cNvSpPr/>
          <p:nvPr/>
        </p:nvSpPr>
        <p:spPr>
          <a:xfrm>
            <a:off x="8829298" y="3602714"/>
            <a:ext cx="2681777" cy="2719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rmAutofit/>
          </a:bodyPr>
          <a:lstStyle/>
          <a:p>
            <a:pPr algn="ctr"/>
            <a:endParaRPr 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ïšḷîdé"/>
          <p:cNvSpPr/>
          <p:nvPr/>
        </p:nvSpPr>
        <p:spPr>
          <a:xfrm>
            <a:off x="6146792" y="3592261"/>
            <a:ext cx="2450760" cy="2719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rmAutofit/>
          </a:bodyPr>
          <a:lstStyle/>
          <a:p>
            <a:pPr algn="ctr"/>
            <a:endParaRPr 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ïšḷîdé"/>
          <p:cNvSpPr/>
          <p:nvPr/>
        </p:nvSpPr>
        <p:spPr>
          <a:xfrm>
            <a:off x="3460219" y="3601313"/>
            <a:ext cx="2450760" cy="2719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rmAutofit/>
          </a:bodyPr>
          <a:lstStyle/>
          <a:p>
            <a:pPr algn="ctr"/>
            <a:endParaRPr 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ïšḷîdé"/>
          <p:cNvSpPr/>
          <p:nvPr/>
        </p:nvSpPr>
        <p:spPr>
          <a:xfrm>
            <a:off x="680920" y="3601314"/>
            <a:ext cx="2562357" cy="2719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rmAutofit/>
          </a:bodyPr>
          <a:lstStyle/>
          <a:p>
            <a:pPr algn="ctr"/>
            <a:endParaRPr 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智慧校园六大应用场景介绍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" y="791408"/>
            <a:ext cx="1713391" cy="429768"/>
          </a:xfrm>
          <a:prstGeom prst="rect">
            <a:avLst/>
          </a:prstGeom>
          <a:solidFill>
            <a:srgbClr val="009DD9">
              <a:lumMod val="75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 algn="ctr"/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校园生活场景</a:t>
            </a:r>
            <a:endParaRPr lang="zh-CN" altLang="en-US" sz="19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4801" y="1167460"/>
            <a:ext cx="11432499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校园生活融入物联网、云计算、大数据、人工智能、智能终端、数据分析等先进技术，打造无感化、自助化、智能化的智慧校园生活场景，包括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校园宣传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素质教育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家校互动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校园消费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等子场景。</a:t>
            </a:r>
          </a:p>
        </p:txBody>
      </p:sp>
      <p:sp>
        <p:nvSpPr>
          <p:cNvPr id="10" name="矩形 9"/>
          <p:cNvSpPr/>
          <p:nvPr/>
        </p:nvSpPr>
        <p:spPr>
          <a:xfrm>
            <a:off x="1773358" y="791408"/>
            <a:ext cx="10418649" cy="429768"/>
          </a:xfrm>
          <a:prstGeom prst="rect">
            <a:avLst/>
          </a:prstGeom>
          <a:solidFill>
            <a:srgbClr val="DBEFF9">
              <a:lumMod val="5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>
              <a:defRPr/>
            </a:pP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无感化、智能化、自助化</a:t>
            </a:r>
          </a:p>
        </p:txBody>
      </p:sp>
      <p:grpSp>
        <p:nvGrpSpPr>
          <p:cNvPr id="3" name="Group 4"/>
          <p:cNvGrpSpPr/>
          <p:nvPr/>
        </p:nvGrpSpPr>
        <p:grpSpPr>
          <a:xfrm>
            <a:off x="1718917" y="2346037"/>
            <a:ext cx="600793" cy="600793"/>
            <a:chOff x="1869255" y="2211345"/>
            <a:chExt cx="911286" cy="911286"/>
          </a:xfrm>
        </p:grpSpPr>
        <p:sp>
          <p:nvSpPr>
            <p:cNvPr id="126" name="ïṡliďé"/>
            <p:cNvSpPr/>
            <p:nvPr/>
          </p:nvSpPr>
          <p:spPr>
            <a:xfrm>
              <a:off x="1869255" y="2211345"/>
              <a:ext cx="911286" cy="9112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" name="íşḷïďé"/>
            <p:cNvSpPr/>
            <p:nvPr/>
          </p:nvSpPr>
          <p:spPr>
            <a:xfrm>
              <a:off x="2111648" y="2495998"/>
              <a:ext cx="426500" cy="341975"/>
            </a:xfrm>
            <a:custGeom>
              <a:avLst/>
              <a:gdLst>
                <a:gd name="T0" fmla="*/ 455839 w 606244"/>
                <a:gd name="T1" fmla="*/ 455839 w 606244"/>
                <a:gd name="T2" fmla="*/ 600116 w 606244"/>
                <a:gd name="T3" fmla="*/ 600116 w 606244"/>
                <a:gd name="T4" fmla="*/ 600116 w 606244"/>
                <a:gd name="T5" fmla="*/ 600116 w 606244"/>
                <a:gd name="T6" fmla="*/ 600116 w 606244"/>
                <a:gd name="T7" fmla="*/ 600116 w 606244"/>
                <a:gd name="T8" fmla="*/ 600116 w 606244"/>
                <a:gd name="T9" fmla="*/ 600116 w 606244"/>
                <a:gd name="T10" fmla="*/ 600116 w 606244"/>
                <a:gd name="T11" fmla="*/ 600116 w 606244"/>
                <a:gd name="T12" fmla="*/ 600116 w 606244"/>
                <a:gd name="T13" fmla="*/ 600116 w 606244"/>
                <a:gd name="T14" fmla="*/ 600116 w 606244"/>
                <a:gd name="T15" fmla="*/ 600116 w 606244"/>
                <a:gd name="T16" fmla="*/ 600116 w 606244"/>
                <a:gd name="T17" fmla="*/ 600116 w 606244"/>
                <a:gd name="T18" fmla="*/ 600116 w 606244"/>
                <a:gd name="T19" fmla="*/ 600116 w 606244"/>
                <a:gd name="T20" fmla="*/ 600116 w 606244"/>
                <a:gd name="T21" fmla="*/ 600116 w 606244"/>
                <a:gd name="T22" fmla="*/ 600116 w 606244"/>
                <a:gd name="T23" fmla="*/ 600116 w 606244"/>
                <a:gd name="T24" fmla="*/ 600116 w 606244"/>
                <a:gd name="T25" fmla="*/ 600116 w 606244"/>
                <a:gd name="T26" fmla="*/ 600116 w 606244"/>
                <a:gd name="T27" fmla="*/ 600116 w 606244"/>
                <a:gd name="T28" fmla="*/ 600116 w 606244"/>
                <a:gd name="T29" fmla="*/ 600116 w 606244"/>
                <a:gd name="T30" fmla="*/ 600116 w 606244"/>
                <a:gd name="T31" fmla="*/ 600116 w 606244"/>
                <a:gd name="T32" fmla="*/ 600116 w 606244"/>
                <a:gd name="T33" fmla="*/ 600116 w 606244"/>
                <a:gd name="T34" fmla="*/ 600116 w 606244"/>
                <a:gd name="T35" fmla="*/ 600116 w 606244"/>
                <a:gd name="T36" fmla="*/ 600116 w 606244"/>
                <a:gd name="T37" fmla="*/ 600116 w 606244"/>
                <a:gd name="T38" fmla="*/ 600116 w 606244"/>
                <a:gd name="T39" fmla="*/ 600116 w 606244"/>
                <a:gd name="T40" fmla="*/ 600116 w 606244"/>
                <a:gd name="T41" fmla="*/ 600116 w 606244"/>
                <a:gd name="T42" fmla="*/ 600116 w 606244"/>
                <a:gd name="T43" fmla="*/ 600116 w 606244"/>
                <a:gd name="T44" fmla="*/ 600116 w 606244"/>
                <a:gd name="T45" fmla="*/ 600116 w 606244"/>
                <a:gd name="T46" fmla="*/ 600116 w 606244"/>
                <a:gd name="T47" fmla="*/ 600116 w 606244"/>
                <a:gd name="T48" fmla="*/ 600116 w 606244"/>
                <a:gd name="T49" fmla="*/ 600116 w 606244"/>
                <a:gd name="T50" fmla="*/ 600116 w 606244"/>
                <a:gd name="T51" fmla="*/ 600116 w 606244"/>
                <a:gd name="T52" fmla="*/ 600116 w 606244"/>
                <a:gd name="T53" fmla="*/ 600116 w 606244"/>
                <a:gd name="T54" fmla="*/ 600116 w 606244"/>
                <a:gd name="T55" fmla="*/ 600116 w 606244"/>
                <a:gd name="T56" fmla="*/ 600116 w 606244"/>
                <a:gd name="T57" fmla="*/ 600116 w 606244"/>
                <a:gd name="T58" fmla="*/ 600116 w 606244"/>
                <a:gd name="T59" fmla="*/ 600116 w 606244"/>
                <a:gd name="T60" fmla="*/ 600116 w 606244"/>
                <a:gd name="T61" fmla="*/ 600116 w 606244"/>
                <a:gd name="T62" fmla="*/ 600116 w 606244"/>
                <a:gd name="T63" fmla="*/ 600116 w 606244"/>
                <a:gd name="T64" fmla="*/ 600116 w 606244"/>
                <a:gd name="T65" fmla="*/ 600116 w 606244"/>
                <a:gd name="T66" fmla="*/ 600116 w 606244"/>
                <a:gd name="T67" fmla="*/ 600116 w 606244"/>
                <a:gd name="T68" fmla="*/ 600116 w 606244"/>
                <a:gd name="T69" fmla="*/ 600116 w 606244"/>
                <a:gd name="T70" fmla="*/ 455839 w 606244"/>
                <a:gd name="T71" fmla="*/ 455839 w 606244"/>
                <a:gd name="T72" fmla="*/ 600116 w 606244"/>
                <a:gd name="T73" fmla="*/ 600116 w 606244"/>
                <a:gd name="T74" fmla="*/ 600116 w 606244"/>
                <a:gd name="T75" fmla="*/ 600116 w 606244"/>
                <a:gd name="T76" fmla="*/ 600116 w 606244"/>
                <a:gd name="T77" fmla="*/ 600116 w 606244"/>
                <a:gd name="T78" fmla="*/ 600116 w 606244"/>
                <a:gd name="T79" fmla="*/ 600116 w 606244"/>
                <a:gd name="T80" fmla="*/ 600116 w 606244"/>
                <a:gd name="T81" fmla="*/ 600116 w 606244"/>
                <a:gd name="T82" fmla="*/ 600116 w 606244"/>
                <a:gd name="T83" fmla="*/ 600116 w 606244"/>
                <a:gd name="T84" fmla="*/ 600116 w 606244"/>
                <a:gd name="T85" fmla="*/ 600116 w 606244"/>
                <a:gd name="T86" fmla="*/ 600116 w 606244"/>
                <a:gd name="T87" fmla="*/ 600116 w 606244"/>
                <a:gd name="T88" fmla="*/ 600116 w 606244"/>
                <a:gd name="T89" fmla="*/ 600116 w 606244"/>
                <a:gd name="T90" fmla="*/ 600116 w 606244"/>
                <a:gd name="T91" fmla="*/ 600116 w 606244"/>
                <a:gd name="T92" fmla="*/ 600116 w 606244"/>
                <a:gd name="T93" fmla="*/ 600116 w 606244"/>
                <a:gd name="T94" fmla="*/ 600116 w 606244"/>
                <a:gd name="T95" fmla="*/ 600116 w 606244"/>
                <a:gd name="T96" fmla="*/ 600116 w 606244"/>
                <a:gd name="T97" fmla="*/ 600116 w 606244"/>
                <a:gd name="T98" fmla="*/ 600116 w 606244"/>
                <a:gd name="T99" fmla="*/ 600116 w 606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67" h="2222">
                  <a:moveTo>
                    <a:pt x="2605" y="770"/>
                  </a:moveTo>
                  <a:lnTo>
                    <a:pt x="2605" y="71"/>
                  </a:lnTo>
                  <a:cubicBezTo>
                    <a:pt x="2605" y="38"/>
                    <a:pt x="2581" y="10"/>
                    <a:pt x="2549" y="5"/>
                  </a:cubicBezTo>
                  <a:cubicBezTo>
                    <a:pt x="2517" y="0"/>
                    <a:pt x="2485" y="19"/>
                    <a:pt x="2475" y="50"/>
                  </a:cubicBezTo>
                  <a:cubicBezTo>
                    <a:pt x="2474" y="52"/>
                    <a:pt x="2399" y="248"/>
                    <a:pt x="1936" y="520"/>
                  </a:cubicBezTo>
                  <a:cubicBezTo>
                    <a:pt x="1543" y="750"/>
                    <a:pt x="1130" y="771"/>
                    <a:pt x="1005" y="772"/>
                  </a:cubicBezTo>
                  <a:cubicBezTo>
                    <a:pt x="980" y="717"/>
                    <a:pt x="925" y="679"/>
                    <a:pt x="862" y="679"/>
                  </a:cubicBezTo>
                  <a:lnTo>
                    <a:pt x="308" y="679"/>
                  </a:lnTo>
                  <a:cubicBezTo>
                    <a:pt x="221" y="679"/>
                    <a:pt x="151" y="750"/>
                    <a:pt x="151" y="836"/>
                  </a:cubicBezTo>
                  <a:lnTo>
                    <a:pt x="151" y="845"/>
                  </a:lnTo>
                  <a:lnTo>
                    <a:pt x="126" y="845"/>
                  </a:lnTo>
                  <a:cubicBezTo>
                    <a:pt x="57" y="845"/>
                    <a:pt x="0" y="902"/>
                    <a:pt x="0" y="972"/>
                  </a:cubicBezTo>
                  <a:lnTo>
                    <a:pt x="0" y="1255"/>
                  </a:lnTo>
                  <a:cubicBezTo>
                    <a:pt x="0" y="1325"/>
                    <a:pt x="57" y="1381"/>
                    <a:pt x="126" y="1381"/>
                  </a:cubicBezTo>
                  <a:lnTo>
                    <a:pt x="151" y="1381"/>
                  </a:lnTo>
                  <a:lnTo>
                    <a:pt x="151" y="1391"/>
                  </a:lnTo>
                  <a:cubicBezTo>
                    <a:pt x="151" y="1477"/>
                    <a:pt x="221" y="1547"/>
                    <a:pt x="308" y="1547"/>
                  </a:cubicBezTo>
                  <a:lnTo>
                    <a:pt x="404" y="1547"/>
                  </a:lnTo>
                  <a:lnTo>
                    <a:pt x="488" y="2044"/>
                  </a:lnTo>
                  <a:cubicBezTo>
                    <a:pt x="497" y="2098"/>
                    <a:pt x="543" y="2137"/>
                    <a:pt x="597" y="2137"/>
                  </a:cubicBezTo>
                  <a:lnTo>
                    <a:pt x="778" y="2137"/>
                  </a:lnTo>
                  <a:cubicBezTo>
                    <a:pt x="811" y="2137"/>
                    <a:pt x="842" y="2122"/>
                    <a:pt x="863" y="2097"/>
                  </a:cubicBezTo>
                  <a:cubicBezTo>
                    <a:pt x="884" y="2072"/>
                    <a:pt x="893" y="2039"/>
                    <a:pt x="888" y="2007"/>
                  </a:cubicBezTo>
                  <a:lnTo>
                    <a:pt x="810" y="1547"/>
                  </a:lnTo>
                  <a:lnTo>
                    <a:pt x="862" y="1547"/>
                  </a:lnTo>
                  <a:cubicBezTo>
                    <a:pt x="925" y="1547"/>
                    <a:pt x="980" y="1509"/>
                    <a:pt x="1005" y="1455"/>
                  </a:cubicBezTo>
                  <a:cubicBezTo>
                    <a:pt x="1130" y="1456"/>
                    <a:pt x="1543" y="1476"/>
                    <a:pt x="1936" y="1707"/>
                  </a:cubicBezTo>
                  <a:cubicBezTo>
                    <a:pt x="2392" y="1975"/>
                    <a:pt x="2473" y="2172"/>
                    <a:pt x="2475" y="2178"/>
                  </a:cubicBezTo>
                  <a:cubicBezTo>
                    <a:pt x="2485" y="2205"/>
                    <a:pt x="2510" y="2222"/>
                    <a:pt x="2538" y="2222"/>
                  </a:cubicBezTo>
                  <a:cubicBezTo>
                    <a:pt x="2542" y="2222"/>
                    <a:pt x="2545" y="2222"/>
                    <a:pt x="2549" y="2222"/>
                  </a:cubicBezTo>
                  <a:cubicBezTo>
                    <a:pt x="2581" y="2216"/>
                    <a:pt x="2605" y="2188"/>
                    <a:pt x="2605" y="2156"/>
                  </a:cubicBezTo>
                  <a:lnTo>
                    <a:pt x="2605" y="1457"/>
                  </a:lnTo>
                  <a:cubicBezTo>
                    <a:pt x="2696" y="1446"/>
                    <a:pt x="2767" y="1368"/>
                    <a:pt x="2767" y="1274"/>
                  </a:cubicBezTo>
                  <a:lnTo>
                    <a:pt x="2767" y="953"/>
                  </a:lnTo>
                  <a:cubicBezTo>
                    <a:pt x="2767" y="859"/>
                    <a:pt x="2696" y="781"/>
                    <a:pt x="2605" y="770"/>
                  </a:cubicBezTo>
                  <a:close/>
                  <a:moveTo>
                    <a:pt x="885" y="1391"/>
                  </a:moveTo>
                  <a:cubicBezTo>
                    <a:pt x="885" y="1403"/>
                    <a:pt x="875" y="1414"/>
                    <a:pt x="862" y="1414"/>
                  </a:cubicBezTo>
                  <a:lnTo>
                    <a:pt x="731" y="1414"/>
                  </a:lnTo>
                  <a:lnTo>
                    <a:pt x="460" y="1414"/>
                  </a:lnTo>
                  <a:lnTo>
                    <a:pt x="308" y="1414"/>
                  </a:lnTo>
                  <a:cubicBezTo>
                    <a:pt x="295" y="1414"/>
                    <a:pt x="284" y="1403"/>
                    <a:pt x="284" y="1391"/>
                  </a:cubicBezTo>
                  <a:lnTo>
                    <a:pt x="284" y="1315"/>
                  </a:lnTo>
                  <a:lnTo>
                    <a:pt x="284" y="912"/>
                  </a:lnTo>
                  <a:lnTo>
                    <a:pt x="284" y="836"/>
                  </a:lnTo>
                  <a:cubicBezTo>
                    <a:pt x="284" y="823"/>
                    <a:pt x="295" y="813"/>
                    <a:pt x="308" y="813"/>
                  </a:cubicBezTo>
                  <a:lnTo>
                    <a:pt x="862" y="813"/>
                  </a:lnTo>
                  <a:cubicBezTo>
                    <a:pt x="875" y="813"/>
                    <a:pt x="885" y="823"/>
                    <a:pt x="885" y="836"/>
                  </a:cubicBezTo>
                  <a:lnTo>
                    <a:pt x="885" y="837"/>
                  </a:lnTo>
                  <a:lnTo>
                    <a:pt x="885" y="1389"/>
                  </a:lnTo>
                  <a:lnTo>
                    <a:pt x="885" y="1391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5"/>
          <p:cNvGrpSpPr/>
          <p:nvPr/>
        </p:nvGrpSpPr>
        <p:grpSpPr>
          <a:xfrm>
            <a:off x="4395694" y="2346036"/>
            <a:ext cx="600793" cy="600793"/>
            <a:chOff x="4263856" y="2211345"/>
            <a:chExt cx="911286" cy="911286"/>
          </a:xfrm>
        </p:grpSpPr>
        <p:sp>
          <p:nvSpPr>
            <p:cNvPr id="17" name="íṣḻïdê"/>
            <p:cNvSpPr/>
            <p:nvPr/>
          </p:nvSpPr>
          <p:spPr>
            <a:xfrm>
              <a:off x="4263856" y="2211345"/>
              <a:ext cx="911286" cy="9112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ïṡḷïde"/>
            <p:cNvSpPr/>
            <p:nvPr/>
          </p:nvSpPr>
          <p:spPr>
            <a:xfrm>
              <a:off x="4506249" y="2454077"/>
              <a:ext cx="426500" cy="425823"/>
            </a:xfrm>
            <a:custGeom>
              <a:avLst/>
              <a:gdLst>
                <a:gd name="connsiteX0" fmla="*/ 301001 w 602996"/>
                <a:gd name="connsiteY0" fmla="*/ 126938 h 602040"/>
                <a:gd name="connsiteX1" fmla="*/ 353669 w 602996"/>
                <a:gd name="connsiteY1" fmla="*/ 179510 h 602040"/>
                <a:gd name="connsiteX2" fmla="*/ 353669 w 602996"/>
                <a:gd name="connsiteY2" fmla="*/ 248944 h 602040"/>
                <a:gd name="connsiteX3" fmla="*/ 423230 w 602996"/>
                <a:gd name="connsiteY3" fmla="*/ 248944 h 602040"/>
                <a:gd name="connsiteX4" fmla="*/ 475898 w 602996"/>
                <a:gd name="connsiteY4" fmla="*/ 301516 h 602040"/>
                <a:gd name="connsiteX5" fmla="*/ 423230 w 602996"/>
                <a:gd name="connsiteY5" fmla="*/ 353096 h 602040"/>
                <a:gd name="connsiteX6" fmla="*/ 353669 w 602996"/>
                <a:gd name="connsiteY6" fmla="*/ 353096 h 602040"/>
                <a:gd name="connsiteX7" fmla="*/ 353669 w 602996"/>
                <a:gd name="connsiteY7" fmla="*/ 422530 h 602040"/>
                <a:gd name="connsiteX8" fmla="*/ 301001 w 602996"/>
                <a:gd name="connsiteY8" fmla="*/ 475102 h 602040"/>
                <a:gd name="connsiteX9" fmla="*/ 249327 w 602996"/>
                <a:gd name="connsiteY9" fmla="*/ 422530 h 602040"/>
                <a:gd name="connsiteX10" fmla="*/ 249327 w 602996"/>
                <a:gd name="connsiteY10" fmla="*/ 353096 h 602040"/>
                <a:gd name="connsiteX11" fmla="*/ 179765 w 602996"/>
                <a:gd name="connsiteY11" fmla="*/ 353096 h 602040"/>
                <a:gd name="connsiteX12" fmla="*/ 127097 w 602996"/>
                <a:gd name="connsiteY12" fmla="*/ 301516 h 602040"/>
                <a:gd name="connsiteX13" fmla="*/ 179765 w 602996"/>
                <a:gd name="connsiteY13" fmla="*/ 248944 h 602040"/>
                <a:gd name="connsiteX14" fmla="*/ 249327 w 602996"/>
                <a:gd name="connsiteY14" fmla="*/ 248944 h 602040"/>
                <a:gd name="connsiteX15" fmla="*/ 249327 w 602996"/>
                <a:gd name="connsiteY15" fmla="*/ 179510 h 602040"/>
                <a:gd name="connsiteX16" fmla="*/ 301001 w 602996"/>
                <a:gd name="connsiteY16" fmla="*/ 126938 h 602040"/>
                <a:gd name="connsiteX17" fmla="*/ 301995 w 602996"/>
                <a:gd name="connsiteY17" fmla="*/ 78355 h 602040"/>
                <a:gd name="connsiteX18" fmla="*/ 78479 w 602996"/>
                <a:gd name="connsiteY18" fmla="*/ 301516 h 602040"/>
                <a:gd name="connsiteX19" fmla="*/ 301995 w 602996"/>
                <a:gd name="connsiteY19" fmla="*/ 523686 h 602040"/>
                <a:gd name="connsiteX20" fmla="*/ 524517 w 602996"/>
                <a:gd name="connsiteY20" fmla="*/ 301516 h 602040"/>
                <a:gd name="connsiteX21" fmla="*/ 301995 w 602996"/>
                <a:gd name="connsiteY21" fmla="*/ 78355 h 602040"/>
                <a:gd name="connsiteX22" fmla="*/ 301995 w 602996"/>
                <a:gd name="connsiteY22" fmla="*/ 0 h 602040"/>
                <a:gd name="connsiteX23" fmla="*/ 602996 w 602996"/>
                <a:gd name="connsiteY23" fmla="*/ 301516 h 602040"/>
                <a:gd name="connsiteX24" fmla="*/ 301995 w 602996"/>
                <a:gd name="connsiteY24" fmla="*/ 602040 h 602040"/>
                <a:gd name="connsiteX25" fmla="*/ 0 w 602996"/>
                <a:gd name="connsiteY25" fmla="*/ 301516 h 602040"/>
                <a:gd name="connsiteX26" fmla="*/ 301995 w 602996"/>
                <a:gd name="connsiteY26" fmla="*/ 0 h 602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996" h="602040">
                  <a:moveTo>
                    <a:pt x="301001" y="126938"/>
                  </a:moveTo>
                  <a:cubicBezTo>
                    <a:pt x="330813" y="126938"/>
                    <a:pt x="353669" y="150744"/>
                    <a:pt x="353669" y="179510"/>
                  </a:cubicBezTo>
                  <a:lnTo>
                    <a:pt x="353669" y="248944"/>
                  </a:lnTo>
                  <a:lnTo>
                    <a:pt x="423230" y="248944"/>
                  </a:lnTo>
                  <a:cubicBezTo>
                    <a:pt x="452049" y="248944"/>
                    <a:pt x="475898" y="271758"/>
                    <a:pt x="475898" y="301516"/>
                  </a:cubicBezTo>
                  <a:cubicBezTo>
                    <a:pt x="475898" y="330282"/>
                    <a:pt x="452049" y="353096"/>
                    <a:pt x="423230" y="353096"/>
                  </a:cubicBezTo>
                  <a:lnTo>
                    <a:pt x="353669" y="353096"/>
                  </a:lnTo>
                  <a:lnTo>
                    <a:pt x="353669" y="422530"/>
                  </a:lnTo>
                  <a:cubicBezTo>
                    <a:pt x="353669" y="451296"/>
                    <a:pt x="330813" y="475102"/>
                    <a:pt x="301001" y="475102"/>
                  </a:cubicBezTo>
                  <a:cubicBezTo>
                    <a:pt x="272183" y="475102"/>
                    <a:pt x="249327" y="451296"/>
                    <a:pt x="249327" y="422530"/>
                  </a:cubicBezTo>
                  <a:lnTo>
                    <a:pt x="249327" y="353096"/>
                  </a:lnTo>
                  <a:lnTo>
                    <a:pt x="179765" y="353096"/>
                  </a:lnTo>
                  <a:cubicBezTo>
                    <a:pt x="150947" y="353096"/>
                    <a:pt x="127097" y="330282"/>
                    <a:pt x="127097" y="301516"/>
                  </a:cubicBezTo>
                  <a:cubicBezTo>
                    <a:pt x="127097" y="271758"/>
                    <a:pt x="150947" y="248944"/>
                    <a:pt x="179765" y="248944"/>
                  </a:cubicBezTo>
                  <a:lnTo>
                    <a:pt x="249327" y="248944"/>
                  </a:lnTo>
                  <a:lnTo>
                    <a:pt x="249327" y="179510"/>
                  </a:lnTo>
                  <a:cubicBezTo>
                    <a:pt x="249327" y="150744"/>
                    <a:pt x="272183" y="126938"/>
                    <a:pt x="301001" y="126938"/>
                  </a:cubicBezTo>
                  <a:close/>
                  <a:moveTo>
                    <a:pt x="301995" y="78355"/>
                  </a:moveTo>
                  <a:cubicBezTo>
                    <a:pt x="178813" y="78355"/>
                    <a:pt x="78479" y="178529"/>
                    <a:pt x="78479" y="301516"/>
                  </a:cubicBezTo>
                  <a:cubicBezTo>
                    <a:pt x="78479" y="423511"/>
                    <a:pt x="178813" y="523686"/>
                    <a:pt x="301995" y="523686"/>
                  </a:cubicBezTo>
                  <a:cubicBezTo>
                    <a:pt x="424184" y="523686"/>
                    <a:pt x="524517" y="423511"/>
                    <a:pt x="524517" y="301516"/>
                  </a:cubicBezTo>
                  <a:cubicBezTo>
                    <a:pt x="524517" y="178529"/>
                    <a:pt x="424184" y="78355"/>
                    <a:pt x="301995" y="78355"/>
                  </a:cubicBezTo>
                  <a:close/>
                  <a:moveTo>
                    <a:pt x="301995" y="0"/>
                  </a:moveTo>
                  <a:cubicBezTo>
                    <a:pt x="467893" y="0"/>
                    <a:pt x="602996" y="134889"/>
                    <a:pt x="602996" y="301516"/>
                  </a:cubicBezTo>
                  <a:cubicBezTo>
                    <a:pt x="602996" y="467151"/>
                    <a:pt x="467893" y="602040"/>
                    <a:pt x="301995" y="602040"/>
                  </a:cubicBezTo>
                  <a:cubicBezTo>
                    <a:pt x="135103" y="602040"/>
                    <a:pt x="0" y="467151"/>
                    <a:pt x="0" y="301516"/>
                  </a:cubicBezTo>
                  <a:cubicBezTo>
                    <a:pt x="0" y="134889"/>
                    <a:pt x="135103" y="0"/>
                    <a:pt x="30199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3"/>
          <p:cNvGrpSpPr/>
          <p:nvPr/>
        </p:nvGrpSpPr>
        <p:grpSpPr>
          <a:xfrm>
            <a:off x="436425" y="2117013"/>
            <a:ext cx="11300879" cy="4654707"/>
            <a:chOff x="966258" y="2117005"/>
            <a:chExt cx="10109577" cy="4654707"/>
          </a:xfrm>
        </p:grpSpPr>
        <p:sp>
          <p:nvSpPr>
            <p:cNvPr id="12" name="ïṣḻiďè"/>
            <p:cNvSpPr/>
            <p:nvPr/>
          </p:nvSpPr>
          <p:spPr>
            <a:xfrm>
              <a:off x="966258" y="2117005"/>
              <a:ext cx="10109577" cy="4654707"/>
            </a:xfrm>
            <a:prstGeom prst="bracketPair">
              <a:avLst>
                <a:gd name="adj" fmla="val 3859"/>
              </a:avLst>
            </a:prstGeom>
            <a:ln w="3175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îṥľîḍe"/>
            <p:cNvSpPr txBox="1"/>
            <p:nvPr/>
          </p:nvSpPr>
          <p:spPr>
            <a:xfrm>
              <a:off x="1451935" y="2992578"/>
              <a:ext cx="1860697" cy="4466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校园宣传</a:t>
              </a:r>
              <a:endParaRPr lang="id-ID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î$ļíḍé"/>
            <p:cNvSpPr txBox="1"/>
            <p:nvPr/>
          </p:nvSpPr>
          <p:spPr>
            <a:xfrm>
              <a:off x="3846536" y="2992578"/>
              <a:ext cx="1860697" cy="4466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素质教育</a:t>
              </a:r>
              <a:endParaRPr lang="id-ID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íSḷíḑe"/>
            <p:cNvSpPr txBox="1"/>
            <p:nvPr/>
          </p:nvSpPr>
          <p:spPr>
            <a:xfrm>
              <a:off x="6241137" y="2992578"/>
              <a:ext cx="1860697" cy="4466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家校互动</a:t>
              </a:r>
              <a:endParaRPr lang="id-ID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îṡḻïďé"/>
            <p:cNvSpPr txBox="1"/>
            <p:nvPr/>
          </p:nvSpPr>
          <p:spPr>
            <a:xfrm>
              <a:off x="8635740" y="2992578"/>
              <a:ext cx="1860697" cy="4466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校园消费</a:t>
              </a:r>
              <a:endParaRPr lang="id-ID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579584" y="3656377"/>
              <a:ext cx="0" cy="2299291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5974185" y="3656377"/>
              <a:ext cx="0" cy="2299291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8368786" y="3656377"/>
              <a:ext cx="0" cy="2299291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36"/>
          <p:cNvGrpSpPr/>
          <p:nvPr/>
        </p:nvGrpSpPr>
        <p:grpSpPr>
          <a:xfrm>
            <a:off x="7131634" y="2339957"/>
            <a:ext cx="600793" cy="600793"/>
            <a:chOff x="1869255" y="2211345"/>
            <a:chExt cx="911286" cy="911286"/>
          </a:xfrm>
        </p:grpSpPr>
        <p:sp>
          <p:nvSpPr>
            <p:cNvPr id="132" name="ïṡliďé"/>
            <p:cNvSpPr/>
            <p:nvPr/>
          </p:nvSpPr>
          <p:spPr>
            <a:xfrm>
              <a:off x="1869255" y="2211345"/>
              <a:ext cx="911286" cy="9112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" name="íşḷïďé"/>
            <p:cNvSpPr/>
            <p:nvPr/>
          </p:nvSpPr>
          <p:spPr>
            <a:xfrm>
              <a:off x="2111648" y="2454034"/>
              <a:ext cx="426500" cy="425906"/>
            </a:xfrm>
            <a:custGeom>
              <a:avLst/>
              <a:gdLst>
                <a:gd name="connsiteX0" fmla="*/ 393028 w 608415"/>
                <a:gd name="connsiteY0" fmla="*/ 269413 h 607568"/>
                <a:gd name="connsiteX1" fmla="*/ 271329 w 608415"/>
                <a:gd name="connsiteY1" fmla="*/ 445395 h 607568"/>
                <a:gd name="connsiteX2" fmla="*/ 213707 w 608415"/>
                <a:gd name="connsiteY2" fmla="*/ 388320 h 607568"/>
                <a:gd name="connsiteX3" fmla="*/ 194500 w 608415"/>
                <a:gd name="connsiteY3" fmla="*/ 414863 h 607568"/>
                <a:gd name="connsiteX4" fmla="*/ 245668 w 608415"/>
                <a:gd name="connsiteY4" fmla="*/ 469023 h 607568"/>
                <a:gd name="connsiteX5" fmla="*/ 274095 w 608415"/>
                <a:gd name="connsiteY5" fmla="*/ 521035 h 607568"/>
                <a:gd name="connsiteX6" fmla="*/ 288232 w 608415"/>
                <a:gd name="connsiteY6" fmla="*/ 485286 h 607568"/>
                <a:gd name="connsiteX7" fmla="*/ 415462 w 608415"/>
                <a:gd name="connsiteY7" fmla="*/ 293194 h 607568"/>
                <a:gd name="connsiteX8" fmla="*/ 305442 w 608415"/>
                <a:gd name="connsiteY8" fmla="*/ 96039 h 607568"/>
                <a:gd name="connsiteX9" fmla="*/ 522255 w 608415"/>
                <a:gd name="connsiteY9" fmla="*/ 337535 h 607568"/>
                <a:gd name="connsiteX10" fmla="*/ 520718 w 608415"/>
                <a:gd name="connsiteY10" fmla="*/ 337535 h 607568"/>
                <a:gd name="connsiteX11" fmla="*/ 520718 w 608415"/>
                <a:gd name="connsiteY11" fmla="*/ 607568 h 607568"/>
                <a:gd name="connsiteX12" fmla="*/ 84326 w 608415"/>
                <a:gd name="connsiteY12" fmla="*/ 607568 h 607568"/>
                <a:gd name="connsiteX13" fmla="*/ 84326 w 608415"/>
                <a:gd name="connsiteY13" fmla="*/ 339683 h 607568"/>
                <a:gd name="connsiteX14" fmla="*/ 305590 w 608415"/>
                <a:gd name="connsiteY14" fmla="*/ 0 h 607568"/>
                <a:gd name="connsiteX15" fmla="*/ 608415 w 608415"/>
                <a:gd name="connsiteY15" fmla="*/ 337514 h 607568"/>
                <a:gd name="connsiteX16" fmla="*/ 566164 w 608415"/>
                <a:gd name="connsiteY16" fmla="*/ 337514 h 607568"/>
                <a:gd name="connsiteX17" fmla="*/ 306051 w 608415"/>
                <a:gd name="connsiteY17" fmla="*/ 47099 h 607568"/>
                <a:gd name="connsiteX18" fmla="*/ 42712 w 608415"/>
                <a:gd name="connsiteY18" fmla="*/ 337514 h 607568"/>
                <a:gd name="connsiteX19" fmla="*/ 0 w 608415"/>
                <a:gd name="connsiteY19" fmla="*/ 337514 h 607568"/>
                <a:gd name="connsiteX20" fmla="*/ 100788 w 608415"/>
                <a:gd name="connsiteY20" fmla="*/ 225674 h 607568"/>
                <a:gd name="connsiteX21" fmla="*/ 100788 w 608415"/>
                <a:gd name="connsiteY21" fmla="*/ 67503 h 607568"/>
                <a:gd name="connsiteX22" fmla="*/ 168390 w 608415"/>
                <a:gd name="connsiteY22" fmla="*/ 67503 h 607568"/>
                <a:gd name="connsiteX23" fmla="*/ 168390 w 608415"/>
                <a:gd name="connsiteY23" fmla="*/ 151114 h 6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8415" h="607568">
                  <a:moveTo>
                    <a:pt x="393028" y="269413"/>
                  </a:moveTo>
                  <a:cubicBezTo>
                    <a:pt x="327876" y="330938"/>
                    <a:pt x="288847" y="402435"/>
                    <a:pt x="271329" y="445395"/>
                  </a:cubicBezTo>
                  <a:cubicBezTo>
                    <a:pt x="259190" y="427597"/>
                    <a:pt x="241827" y="408572"/>
                    <a:pt x="213707" y="388320"/>
                  </a:cubicBezTo>
                  <a:lnTo>
                    <a:pt x="194500" y="414863"/>
                  </a:lnTo>
                  <a:cubicBezTo>
                    <a:pt x="220161" y="433427"/>
                    <a:pt x="236449" y="454907"/>
                    <a:pt x="245668" y="469023"/>
                  </a:cubicBezTo>
                  <a:cubicBezTo>
                    <a:pt x="264107" y="497100"/>
                    <a:pt x="274095" y="521035"/>
                    <a:pt x="274095" y="521035"/>
                  </a:cubicBezTo>
                  <a:cubicBezTo>
                    <a:pt x="274095" y="521035"/>
                    <a:pt x="284083" y="494952"/>
                    <a:pt x="288232" y="485286"/>
                  </a:cubicBezTo>
                  <a:cubicBezTo>
                    <a:pt x="309744" y="435729"/>
                    <a:pt x="352154" y="346280"/>
                    <a:pt x="415462" y="293194"/>
                  </a:cubicBezTo>
                  <a:close/>
                  <a:moveTo>
                    <a:pt x="305442" y="96039"/>
                  </a:moveTo>
                  <a:lnTo>
                    <a:pt x="522255" y="337535"/>
                  </a:lnTo>
                  <a:lnTo>
                    <a:pt x="520718" y="337535"/>
                  </a:lnTo>
                  <a:lnTo>
                    <a:pt x="520718" y="607568"/>
                  </a:lnTo>
                  <a:lnTo>
                    <a:pt x="84326" y="607568"/>
                  </a:lnTo>
                  <a:lnTo>
                    <a:pt x="84326" y="339683"/>
                  </a:lnTo>
                  <a:close/>
                  <a:moveTo>
                    <a:pt x="305590" y="0"/>
                  </a:moveTo>
                  <a:lnTo>
                    <a:pt x="608415" y="337514"/>
                  </a:lnTo>
                  <a:lnTo>
                    <a:pt x="566164" y="337514"/>
                  </a:lnTo>
                  <a:lnTo>
                    <a:pt x="306051" y="47099"/>
                  </a:lnTo>
                  <a:lnTo>
                    <a:pt x="42712" y="337514"/>
                  </a:lnTo>
                  <a:lnTo>
                    <a:pt x="0" y="337514"/>
                  </a:lnTo>
                  <a:lnTo>
                    <a:pt x="100788" y="225674"/>
                  </a:lnTo>
                  <a:lnTo>
                    <a:pt x="100788" y="67503"/>
                  </a:lnTo>
                  <a:lnTo>
                    <a:pt x="168390" y="67503"/>
                  </a:lnTo>
                  <a:lnTo>
                    <a:pt x="168390" y="151114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39"/>
          <p:cNvGrpSpPr/>
          <p:nvPr/>
        </p:nvGrpSpPr>
        <p:grpSpPr>
          <a:xfrm>
            <a:off x="9808412" y="2339957"/>
            <a:ext cx="600793" cy="600793"/>
            <a:chOff x="4263856" y="2211345"/>
            <a:chExt cx="911286" cy="911286"/>
          </a:xfrm>
        </p:grpSpPr>
        <p:sp>
          <p:nvSpPr>
            <p:cNvPr id="135" name="íṣḻïdê"/>
            <p:cNvSpPr/>
            <p:nvPr/>
          </p:nvSpPr>
          <p:spPr>
            <a:xfrm>
              <a:off x="4263856" y="2211345"/>
              <a:ext cx="911286" cy="9112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" name="ïṡḷïde"/>
            <p:cNvSpPr/>
            <p:nvPr/>
          </p:nvSpPr>
          <p:spPr>
            <a:xfrm>
              <a:off x="4506249" y="2505693"/>
              <a:ext cx="426500" cy="322589"/>
            </a:xfrm>
            <a:custGeom>
              <a:avLst/>
              <a:gdLst>
                <a:gd name="T0" fmla="*/ 498 w 1072"/>
                <a:gd name="T1" fmla="*/ 399 h 812"/>
                <a:gd name="T2" fmla="*/ 513 w 1072"/>
                <a:gd name="T3" fmla="*/ 424 h 812"/>
                <a:gd name="T4" fmla="*/ 429 w 1072"/>
                <a:gd name="T5" fmla="*/ 433 h 812"/>
                <a:gd name="T6" fmla="*/ 473 w 1072"/>
                <a:gd name="T7" fmla="*/ 466 h 812"/>
                <a:gd name="T8" fmla="*/ 366 w 1072"/>
                <a:gd name="T9" fmla="*/ 507 h 812"/>
                <a:gd name="T10" fmla="*/ 380 w 1072"/>
                <a:gd name="T11" fmla="*/ 441 h 812"/>
                <a:gd name="T12" fmla="*/ 333 w 1072"/>
                <a:gd name="T13" fmla="*/ 408 h 812"/>
                <a:gd name="T14" fmla="*/ 389 w 1072"/>
                <a:gd name="T15" fmla="*/ 391 h 812"/>
                <a:gd name="T16" fmla="*/ 360 w 1072"/>
                <a:gd name="T17" fmla="*/ 362 h 812"/>
                <a:gd name="T18" fmla="*/ 390 w 1072"/>
                <a:gd name="T19" fmla="*/ 303 h 812"/>
                <a:gd name="T20" fmla="*/ 421 w 1072"/>
                <a:gd name="T21" fmla="*/ 413 h 812"/>
                <a:gd name="T22" fmla="*/ 585 w 1072"/>
                <a:gd name="T23" fmla="*/ 356 h 812"/>
                <a:gd name="T24" fmla="*/ 837 w 1072"/>
                <a:gd name="T25" fmla="*/ 469 h 812"/>
                <a:gd name="T26" fmla="*/ 515 w 1072"/>
                <a:gd name="T27" fmla="*/ 289 h 812"/>
                <a:gd name="T28" fmla="*/ 582 w 1072"/>
                <a:gd name="T29" fmla="*/ 471 h 812"/>
                <a:gd name="T30" fmla="*/ 255 w 1072"/>
                <a:gd name="T31" fmla="*/ 362 h 812"/>
                <a:gd name="T32" fmla="*/ 414 w 1072"/>
                <a:gd name="T33" fmla="*/ 232 h 812"/>
                <a:gd name="T34" fmla="*/ 411 w 1072"/>
                <a:gd name="T35" fmla="*/ 200 h 812"/>
                <a:gd name="T36" fmla="*/ 0 w 1072"/>
                <a:gd name="T37" fmla="*/ 364 h 812"/>
                <a:gd name="T38" fmla="*/ 853 w 1072"/>
                <a:gd name="T39" fmla="*/ 633 h 812"/>
                <a:gd name="T40" fmla="*/ 705 w 1072"/>
                <a:gd name="T41" fmla="*/ 677 h 812"/>
                <a:gd name="T42" fmla="*/ 930 w 1072"/>
                <a:gd name="T43" fmla="*/ 600 h 812"/>
                <a:gd name="T44" fmla="*/ 910 w 1072"/>
                <a:gd name="T45" fmla="*/ 282 h 812"/>
                <a:gd name="T46" fmla="*/ 789 w 1072"/>
                <a:gd name="T47" fmla="*/ 10 h 812"/>
                <a:gd name="T48" fmla="*/ 487 w 1072"/>
                <a:gd name="T49" fmla="*/ 95 h 812"/>
                <a:gd name="T50" fmla="*/ 431 w 1072"/>
                <a:gd name="T51" fmla="*/ 206 h 812"/>
                <a:gd name="T52" fmla="*/ 519 w 1072"/>
                <a:gd name="T53" fmla="*/ 263 h 812"/>
                <a:gd name="T54" fmla="*/ 673 w 1072"/>
                <a:gd name="T55" fmla="*/ 225 h 812"/>
                <a:gd name="T56" fmla="*/ 679 w 1072"/>
                <a:gd name="T57" fmla="*/ 255 h 812"/>
                <a:gd name="T58" fmla="*/ 723 w 1072"/>
                <a:gd name="T59" fmla="*/ 240 h 812"/>
                <a:gd name="T60" fmla="*/ 642 w 1072"/>
                <a:gd name="T61" fmla="*/ 181 h 812"/>
                <a:gd name="T62" fmla="*/ 485 w 1072"/>
                <a:gd name="T63" fmla="*/ 218 h 812"/>
                <a:gd name="T64" fmla="*/ 472 w 1072"/>
                <a:gd name="T65" fmla="*/ 186 h 812"/>
                <a:gd name="T66" fmla="*/ 745 w 1072"/>
                <a:gd name="T67" fmla="*/ 48 h 812"/>
                <a:gd name="T68" fmla="*/ 787 w 1072"/>
                <a:gd name="T69" fmla="*/ 68 h 812"/>
                <a:gd name="T70" fmla="*/ 886 w 1072"/>
                <a:gd name="T71" fmla="*/ 396 h 812"/>
                <a:gd name="T72" fmla="*/ 853 w 1072"/>
                <a:gd name="T73" fmla="*/ 633 h 812"/>
                <a:gd name="T74" fmla="*/ 1072 w 1072"/>
                <a:gd name="T75" fmla="*/ 672 h 812"/>
                <a:gd name="T76" fmla="*/ 954 w 1072"/>
                <a:gd name="T77" fmla="*/ 325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72" h="812">
                  <a:moveTo>
                    <a:pt x="585" y="356"/>
                  </a:moveTo>
                  <a:cubicBezTo>
                    <a:pt x="556" y="370"/>
                    <a:pt x="527" y="384"/>
                    <a:pt x="498" y="399"/>
                  </a:cubicBezTo>
                  <a:cubicBezTo>
                    <a:pt x="508" y="401"/>
                    <a:pt x="517" y="404"/>
                    <a:pt x="527" y="407"/>
                  </a:cubicBezTo>
                  <a:cubicBezTo>
                    <a:pt x="522" y="412"/>
                    <a:pt x="518" y="418"/>
                    <a:pt x="513" y="424"/>
                  </a:cubicBezTo>
                  <a:cubicBezTo>
                    <a:pt x="500" y="419"/>
                    <a:pt x="486" y="416"/>
                    <a:pt x="472" y="412"/>
                  </a:cubicBezTo>
                  <a:cubicBezTo>
                    <a:pt x="457" y="419"/>
                    <a:pt x="443" y="426"/>
                    <a:pt x="429" y="433"/>
                  </a:cubicBezTo>
                  <a:cubicBezTo>
                    <a:pt x="448" y="438"/>
                    <a:pt x="468" y="443"/>
                    <a:pt x="487" y="449"/>
                  </a:cubicBezTo>
                  <a:cubicBezTo>
                    <a:pt x="482" y="454"/>
                    <a:pt x="478" y="460"/>
                    <a:pt x="473" y="466"/>
                  </a:cubicBezTo>
                  <a:cubicBezTo>
                    <a:pt x="453" y="460"/>
                    <a:pt x="432" y="454"/>
                    <a:pt x="412" y="449"/>
                  </a:cubicBezTo>
                  <a:cubicBezTo>
                    <a:pt x="396" y="468"/>
                    <a:pt x="381" y="488"/>
                    <a:pt x="366" y="507"/>
                  </a:cubicBezTo>
                  <a:cubicBezTo>
                    <a:pt x="355" y="505"/>
                    <a:pt x="344" y="502"/>
                    <a:pt x="334" y="499"/>
                  </a:cubicBezTo>
                  <a:cubicBezTo>
                    <a:pt x="349" y="480"/>
                    <a:pt x="364" y="461"/>
                    <a:pt x="380" y="441"/>
                  </a:cubicBezTo>
                  <a:cubicBezTo>
                    <a:pt x="360" y="436"/>
                    <a:pt x="339" y="431"/>
                    <a:pt x="320" y="425"/>
                  </a:cubicBezTo>
                  <a:cubicBezTo>
                    <a:pt x="324" y="419"/>
                    <a:pt x="328" y="414"/>
                    <a:pt x="333" y="408"/>
                  </a:cubicBezTo>
                  <a:cubicBezTo>
                    <a:pt x="351" y="414"/>
                    <a:pt x="370" y="419"/>
                    <a:pt x="389" y="423"/>
                  </a:cubicBezTo>
                  <a:cubicBezTo>
                    <a:pt x="389" y="413"/>
                    <a:pt x="389" y="402"/>
                    <a:pt x="389" y="391"/>
                  </a:cubicBezTo>
                  <a:cubicBezTo>
                    <a:pt x="375" y="387"/>
                    <a:pt x="360" y="383"/>
                    <a:pt x="347" y="379"/>
                  </a:cubicBezTo>
                  <a:cubicBezTo>
                    <a:pt x="351" y="373"/>
                    <a:pt x="355" y="368"/>
                    <a:pt x="360" y="362"/>
                  </a:cubicBezTo>
                  <a:cubicBezTo>
                    <a:pt x="369" y="365"/>
                    <a:pt x="379" y="368"/>
                    <a:pt x="389" y="371"/>
                  </a:cubicBezTo>
                  <a:cubicBezTo>
                    <a:pt x="389" y="348"/>
                    <a:pt x="389" y="326"/>
                    <a:pt x="390" y="303"/>
                  </a:cubicBezTo>
                  <a:cubicBezTo>
                    <a:pt x="402" y="307"/>
                    <a:pt x="414" y="310"/>
                    <a:pt x="426" y="314"/>
                  </a:cubicBezTo>
                  <a:cubicBezTo>
                    <a:pt x="424" y="347"/>
                    <a:pt x="423" y="380"/>
                    <a:pt x="421" y="413"/>
                  </a:cubicBezTo>
                  <a:cubicBezTo>
                    <a:pt x="464" y="390"/>
                    <a:pt x="506" y="368"/>
                    <a:pt x="548" y="345"/>
                  </a:cubicBezTo>
                  <a:cubicBezTo>
                    <a:pt x="561" y="349"/>
                    <a:pt x="573" y="352"/>
                    <a:pt x="585" y="356"/>
                  </a:cubicBezTo>
                  <a:close/>
                  <a:moveTo>
                    <a:pt x="565" y="812"/>
                  </a:moveTo>
                  <a:cubicBezTo>
                    <a:pt x="656" y="698"/>
                    <a:pt x="746" y="583"/>
                    <a:pt x="837" y="469"/>
                  </a:cubicBezTo>
                  <a:cubicBezTo>
                    <a:pt x="815" y="333"/>
                    <a:pt x="720" y="289"/>
                    <a:pt x="613" y="260"/>
                  </a:cubicBezTo>
                  <a:lnTo>
                    <a:pt x="515" y="289"/>
                  </a:lnTo>
                  <a:cubicBezTo>
                    <a:pt x="516" y="289"/>
                    <a:pt x="518" y="289"/>
                    <a:pt x="519" y="290"/>
                  </a:cubicBezTo>
                  <a:cubicBezTo>
                    <a:pt x="617" y="310"/>
                    <a:pt x="639" y="399"/>
                    <a:pt x="582" y="471"/>
                  </a:cubicBezTo>
                  <a:cubicBezTo>
                    <a:pt x="528" y="540"/>
                    <a:pt x="416" y="564"/>
                    <a:pt x="318" y="543"/>
                  </a:cubicBezTo>
                  <a:cubicBezTo>
                    <a:pt x="220" y="523"/>
                    <a:pt x="198" y="434"/>
                    <a:pt x="255" y="362"/>
                  </a:cubicBezTo>
                  <a:cubicBezTo>
                    <a:pt x="296" y="310"/>
                    <a:pt x="370" y="284"/>
                    <a:pt x="445" y="282"/>
                  </a:cubicBezTo>
                  <a:cubicBezTo>
                    <a:pt x="428" y="271"/>
                    <a:pt x="417" y="253"/>
                    <a:pt x="414" y="232"/>
                  </a:cubicBezTo>
                  <a:lnTo>
                    <a:pt x="412" y="217"/>
                  </a:lnTo>
                  <a:cubicBezTo>
                    <a:pt x="411" y="212"/>
                    <a:pt x="411" y="206"/>
                    <a:pt x="411" y="200"/>
                  </a:cubicBezTo>
                  <a:cubicBezTo>
                    <a:pt x="342" y="169"/>
                    <a:pt x="288" y="119"/>
                    <a:pt x="272" y="21"/>
                  </a:cubicBezTo>
                  <a:cubicBezTo>
                    <a:pt x="181" y="135"/>
                    <a:pt x="91" y="250"/>
                    <a:pt x="0" y="364"/>
                  </a:cubicBezTo>
                  <a:cubicBezTo>
                    <a:pt x="52" y="685"/>
                    <a:pt x="513" y="491"/>
                    <a:pt x="565" y="812"/>
                  </a:cubicBezTo>
                  <a:close/>
                  <a:moveTo>
                    <a:pt x="853" y="633"/>
                  </a:moveTo>
                  <a:lnTo>
                    <a:pt x="740" y="633"/>
                  </a:lnTo>
                  <a:cubicBezTo>
                    <a:pt x="728" y="648"/>
                    <a:pt x="716" y="663"/>
                    <a:pt x="705" y="677"/>
                  </a:cubicBezTo>
                  <a:lnTo>
                    <a:pt x="853" y="677"/>
                  </a:lnTo>
                  <a:cubicBezTo>
                    <a:pt x="895" y="677"/>
                    <a:pt x="930" y="643"/>
                    <a:pt x="930" y="600"/>
                  </a:cubicBezTo>
                  <a:lnTo>
                    <a:pt x="930" y="396"/>
                  </a:lnTo>
                  <a:cubicBezTo>
                    <a:pt x="930" y="363"/>
                    <a:pt x="921" y="313"/>
                    <a:pt x="910" y="282"/>
                  </a:cubicBezTo>
                  <a:lnTo>
                    <a:pt x="828" y="53"/>
                  </a:lnTo>
                  <a:cubicBezTo>
                    <a:pt x="821" y="34"/>
                    <a:pt x="807" y="18"/>
                    <a:pt x="789" y="10"/>
                  </a:cubicBezTo>
                  <a:cubicBezTo>
                    <a:pt x="770" y="1"/>
                    <a:pt x="749" y="0"/>
                    <a:pt x="730" y="7"/>
                  </a:cubicBezTo>
                  <a:lnTo>
                    <a:pt x="487" y="95"/>
                  </a:lnTo>
                  <a:cubicBezTo>
                    <a:pt x="449" y="109"/>
                    <a:pt x="423" y="152"/>
                    <a:pt x="429" y="192"/>
                  </a:cubicBezTo>
                  <a:lnTo>
                    <a:pt x="431" y="206"/>
                  </a:lnTo>
                  <a:cubicBezTo>
                    <a:pt x="434" y="227"/>
                    <a:pt x="445" y="245"/>
                    <a:pt x="462" y="256"/>
                  </a:cubicBezTo>
                  <a:cubicBezTo>
                    <a:pt x="478" y="266"/>
                    <a:pt x="499" y="269"/>
                    <a:pt x="519" y="263"/>
                  </a:cubicBezTo>
                  <a:lnTo>
                    <a:pt x="654" y="224"/>
                  </a:lnTo>
                  <a:cubicBezTo>
                    <a:pt x="662" y="222"/>
                    <a:pt x="668" y="222"/>
                    <a:pt x="673" y="225"/>
                  </a:cubicBezTo>
                  <a:cubicBezTo>
                    <a:pt x="678" y="229"/>
                    <a:pt x="679" y="236"/>
                    <a:pt x="679" y="240"/>
                  </a:cubicBezTo>
                  <a:lnTo>
                    <a:pt x="679" y="255"/>
                  </a:lnTo>
                  <a:lnTo>
                    <a:pt x="723" y="277"/>
                  </a:lnTo>
                  <a:lnTo>
                    <a:pt x="723" y="240"/>
                  </a:lnTo>
                  <a:lnTo>
                    <a:pt x="723" y="157"/>
                  </a:lnTo>
                  <a:lnTo>
                    <a:pt x="642" y="181"/>
                  </a:lnTo>
                  <a:lnTo>
                    <a:pt x="507" y="221"/>
                  </a:lnTo>
                  <a:cubicBezTo>
                    <a:pt x="499" y="223"/>
                    <a:pt x="491" y="222"/>
                    <a:pt x="485" y="218"/>
                  </a:cubicBezTo>
                  <a:cubicBezTo>
                    <a:pt x="479" y="215"/>
                    <a:pt x="475" y="208"/>
                    <a:pt x="474" y="200"/>
                  </a:cubicBezTo>
                  <a:lnTo>
                    <a:pt x="472" y="186"/>
                  </a:lnTo>
                  <a:cubicBezTo>
                    <a:pt x="470" y="166"/>
                    <a:pt x="483" y="143"/>
                    <a:pt x="502" y="137"/>
                  </a:cubicBezTo>
                  <a:lnTo>
                    <a:pt x="745" y="48"/>
                  </a:lnTo>
                  <a:cubicBezTo>
                    <a:pt x="753" y="45"/>
                    <a:pt x="762" y="46"/>
                    <a:pt x="770" y="50"/>
                  </a:cubicBezTo>
                  <a:cubicBezTo>
                    <a:pt x="778" y="53"/>
                    <a:pt x="784" y="60"/>
                    <a:pt x="787" y="68"/>
                  </a:cubicBezTo>
                  <a:lnTo>
                    <a:pt x="868" y="297"/>
                  </a:lnTo>
                  <a:cubicBezTo>
                    <a:pt x="878" y="323"/>
                    <a:pt x="886" y="368"/>
                    <a:pt x="886" y="396"/>
                  </a:cubicBezTo>
                  <a:lnTo>
                    <a:pt x="886" y="600"/>
                  </a:lnTo>
                  <a:cubicBezTo>
                    <a:pt x="886" y="619"/>
                    <a:pt x="871" y="633"/>
                    <a:pt x="853" y="633"/>
                  </a:cubicBezTo>
                  <a:close/>
                  <a:moveTo>
                    <a:pt x="954" y="671"/>
                  </a:moveTo>
                  <a:lnTo>
                    <a:pt x="1072" y="672"/>
                  </a:lnTo>
                  <a:lnTo>
                    <a:pt x="1072" y="325"/>
                  </a:lnTo>
                  <a:lnTo>
                    <a:pt x="954" y="325"/>
                  </a:lnTo>
                  <a:lnTo>
                    <a:pt x="954" y="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zh-CN" altLang="en-US" sz="2000" b="1" i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6695" y="3787063"/>
            <a:ext cx="852112" cy="641327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3856" y="5112347"/>
            <a:ext cx="872621" cy="637904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9903" y="3787058"/>
            <a:ext cx="852119" cy="639607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856704" y="4498254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智慧门户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133488" y="4498253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电子班牌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16745" y="5814609"/>
            <a:ext cx="1146464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校园电视台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3486" y="5110653"/>
            <a:ext cx="874951" cy="639607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2120504" y="5814609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校园广播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3604644" y="4498254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活动管理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881430" y="4498253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共享阅读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3581696" y="5820691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社团管理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4660275" y="5820691"/>
            <a:ext cx="1338824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综合素质评价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6323235" y="4498254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发布公告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7600022" y="4498253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分享动态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6308299" y="5814609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在线作业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7587040" y="5814609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报名互动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9090960" y="4442469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食堂消费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10367744" y="4442469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超市消费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103834" y="5819675"/>
            <a:ext cx="954103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水房消费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0325807" y="5814609"/>
            <a:ext cx="1146464" cy="3231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15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洗衣房消费</a:t>
            </a:r>
            <a:endParaRPr lang="en-US" altLang="zh-CN" sz="15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2" name="直接连接符 81"/>
          <p:cNvCxnSpPr>
            <a:stCxn id="78" idx="0"/>
            <a:endCxn id="78" idx="2"/>
          </p:cNvCxnSpPr>
          <p:nvPr/>
        </p:nvCxnSpPr>
        <p:spPr>
          <a:xfrm>
            <a:off x="4685599" y="3601313"/>
            <a:ext cx="0" cy="27195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>
            <a:stCxn id="78" idx="1"/>
            <a:endCxn id="78" idx="3"/>
          </p:cNvCxnSpPr>
          <p:nvPr/>
        </p:nvCxnSpPr>
        <p:spPr>
          <a:xfrm>
            <a:off x="3460219" y="4961085"/>
            <a:ext cx="2450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7408659" y="3601313"/>
            <a:ext cx="0" cy="27195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6183279" y="4961085"/>
            <a:ext cx="2450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80" idx="0"/>
            <a:endCxn id="80" idx="2"/>
          </p:cNvCxnSpPr>
          <p:nvPr/>
        </p:nvCxnSpPr>
        <p:spPr>
          <a:xfrm>
            <a:off x="10170180" y="3602714"/>
            <a:ext cx="0" cy="27195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>
            <a:stCxn id="80" idx="1"/>
            <a:endCxn id="80" idx="3"/>
          </p:cNvCxnSpPr>
          <p:nvPr/>
        </p:nvCxnSpPr>
        <p:spPr>
          <a:xfrm>
            <a:off x="8829298" y="4962487"/>
            <a:ext cx="268177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1945468" y="3583090"/>
            <a:ext cx="0" cy="27195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563022" y="4942863"/>
            <a:ext cx="268177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图片 10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97063" y="3802817"/>
            <a:ext cx="910388" cy="609523"/>
          </a:xfrm>
          <a:prstGeom prst="rect">
            <a:avLst/>
          </a:prstGeom>
        </p:spPr>
      </p:pic>
      <p:pic>
        <p:nvPicPr>
          <p:cNvPr id="105" name="图片 10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51202" y="3746386"/>
            <a:ext cx="902807" cy="634036"/>
          </a:xfrm>
          <a:prstGeom prst="rect">
            <a:avLst/>
          </a:prstGeom>
        </p:spPr>
      </p:pic>
      <p:pic>
        <p:nvPicPr>
          <p:cNvPr id="106" name="图片 10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0155" y="5110653"/>
            <a:ext cx="858276" cy="600793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30411" y="5123116"/>
            <a:ext cx="923592" cy="588320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75563" y="3741449"/>
            <a:ext cx="963772" cy="670883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95669" y="3741454"/>
            <a:ext cx="1016267" cy="646509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66221" y="5102713"/>
            <a:ext cx="1035577" cy="643313"/>
          </a:xfrm>
          <a:prstGeom prst="rect">
            <a:avLst/>
          </a:prstGeom>
        </p:spPr>
      </p:pic>
      <p:pic>
        <p:nvPicPr>
          <p:cNvPr id="114" name="图片 11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28908" y="5123125"/>
            <a:ext cx="988749" cy="620599"/>
          </a:xfrm>
          <a:prstGeom prst="rect">
            <a:avLst/>
          </a:prstGeom>
        </p:spPr>
      </p:pic>
      <p:pic>
        <p:nvPicPr>
          <p:cNvPr id="115" name="图片 11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028247" y="3741454"/>
            <a:ext cx="952359" cy="646509"/>
          </a:xfrm>
          <a:prstGeom prst="rect">
            <a:avLst/>
          </a:prstGeom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355373" y="3736010"/>
            <a:ext cx="952063" cy="690437"/>
          </a:xfrm>
          <a:prstGeom prst="rect">
            <a:avLst/>
          </a:prstGeom>
        </p:spPr>
      </p:pic>
      <p:pic>
        <p:nvPicPr>
          <p:cNvPr id="117" name="图片 11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014763" y="5123124"/>
            <a:ext cx="979316" cy="697355"/>
          </a:xfrm>
          <a:prstGeom prst="rect">
            <a:avLst/>
          </a:prstGeom>
        </p:spPr>
      </p:pic>
      <p:pic>
        <p:nvPicPr>
          <p:cNvPr id="118" name="图片 11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284288" y="5123125"/>
            <a:ext cx="1023141" cy="69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75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688333" y="1459234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729608" y="4555096"/>
            <a:ext cx="6223045" cy="2308322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支持分布式部署共享图书柜，学生随时随地借阅、归还图书，节省建设图书馆的空间和成本开销，同时减少图书管理人员值守。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支持人脸识别借阅、归还图书，避免图书卡丢失补办的不便。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支持查询图书流转轨迹，检索图书放置位置，师生自主查询，提高图书使用效率及流通率。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积累师生阅读数据，为学校阅读大数据分析提供数据基础。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48" y="4895851"/>
            <a:ext cx="5658485" cy="156965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支持人脸识别支付，应用在食堂吃饭消费、超市消费、打水、买电等场景。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支持人工缴费也支持手机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自动充值缴费。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无需佩戴学生卡，避免丢卡、补卡带来的不便。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28706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</a:rPr>
              <a:t>人脸识别校园消费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000882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</a:rPr>
              <a:t>泛在阅读共享书柜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7" y="1756813"/>
            <a:ext cx="3858928" cy="267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7379" y="1756812"/>
            <a:ext cx="1625812" cy="254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图片 19" descr="cf147699e1952afe018c99508c4de6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75" y="1728229"/>
            <a:ext cx="3743960" cy="2806268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校园生活场景（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6-3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消费阅读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019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688333" y="1459234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729608" y="5109095"/>
            <a:ext cx="6223045" cy="1200327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支持家长为学生发起请假申请，教师实时审批，家长及教师可实时查看请销假进度及班级请假统计。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在线流程电子化，避免纸质繁琐程序。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48" y="4895851"/>
            <a:ext cx="5658485" cy="156965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支持文本、图像、音频作业形式，便于教师布置多种形式的课后作业，并与家长互动。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支持素质教育为导向的家庭作业，提升学生各方面素质和技能。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28706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</a:rPr>
              <a:t>作业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000882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</a:rPr>
              <a:t>请假</a:t>
            </a:r>
          </a:p>
        </p:txBody>
      </p:sp>
      <p:pic>
        <p:nvPicPr>
          <p:cNvPr id="13" name="图片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0465" y="1728236"/>
            <a:ext cx="4577257" cy="300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7606" y="1728236"/>
            <a:ext cx="4360863" cy="300513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校园生活场景（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6-3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家校互动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456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长方形 16"/>
          <p:cNvSpPr/>
          <p:nvPr/>
        </p:nvSpPr>
        <p:spPr>
          <a:xfrm>
            <a:off x="314328" y="4752976"/>
            <a:ext cx="11638325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记录与评价学生综合素质，提供素质教育活动、评价、各维度评估分析等功能。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记录学生成长数据，分析学生的学业水平，让学生知道自己的优点以及不足，促进学业全面发展。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记录学生日常生活、社会实践、获得的荣誉以及学生的身心发展，给学生呈现最全面的成长档案及数据分析展示。</a:t>
            </a:r>
          </a:p>
        </p:txBody>
      </p:sp>
      <p:pic>
        <p:nvPicPr>
          <p:cNvPr id="10242" name="图片 254" descr="手册9-2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1" y="1177926"/>
            <a:ext cx="2227491" cy="3148569"/>
          </a:xfrm>
          <a:prstGeom prst="rect">
            <a:avLst/>
          </a:prstGeom>
          <a:noFill/>
          <a:ln w="9525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图片 255" descr="手册9-3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7141" y="1177926"/>
            <a:ext cx="2227491" cy="3148569"/>
          </a:xfrm>
          <a:prstGeom prst="rect">
            <a:avLst/>
          </a:prstGeom>
          <a:noFill/>
          <a:ln w="9525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" y="43936"/>
            <a:ext cx="184727" cy="36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245" name="图片 26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0621" y="1177926"/>
            <a:ext cx="2236649" cy="3148569"/>
          </a:xfrm>
          <a:prstGeom prst="rect">
            <a:avLst/>
          </a:prstGeom>
          <a:noFill/>
          <a:ln w="9525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图片 26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1177" y="1177926"/>
            <a:ext cx="2227491" cy="3148569"/>
          </a:xfrm>
          <a:prstGeom prst="rect">
            <a:avLst/>
          </a:prstGeom>
          <a:noFill/>
          <a:ln w="9525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" y="-184664"/>
            <a:ext cx="184727" cy="36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247" name="图片 260" descr="D:\1\手册9-3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9991" y="1177925"/>
            <a:ext cx="2227492" cy="3148571"/>
          </a:xfrm>
          <a:prstGeom prst="rect">
            <a:avLst/>
          </a:prstGeom>
          <a:noFill/>
          <a:ln w="9525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校园生活场景（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6-3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综合素质评价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581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校园安全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407049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校园安全：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校内及周边智能监控、出入管理、安保管理三个子场景下多个应用。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309126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智慧校园六大应用场景介绍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" y="805660"/>
            <a:ext cx="1713391" cy="429768"/>
          </a:xfrm>
          <a:prstGeom prst="rect">
            <a:avLst/>
          </a:prstGeom>
          <a:solidFill>
            <a:srgbClr val="009DD9">
              <a:lumMod val="75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 algn="ctr"/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雪亮校园场景</a:t>
            </a:r>
            <a:endParaRPr lang="zh-CN" altLang="en-US" sz="19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4797" y="1235431"/>
            <a:ext cx="11797259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雪亮校园又称平安校园，旨在通过加快“人防、物防、技防”等建设，进一步提高校园安全防范能力。通过云计算、大数据、人工智能等信息技术实现进出校门人员查验登记，校园重点时段和重点部位的监控，对外部非法入侵及时预警，为在校师生提供安全保障。雪亮校园包括校内及周边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智能监控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出入管理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安保管理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等子场景。</a:t>
            </a:r>
          </a:p>
        </p:txBody>
      </p:sp>
      <p:sp>
        <p:nvSpPr>
          <p:cNvPr id="8" name="矩形 7"/>
          <p:cNvSpPr/>
          <p:nvPr/>
        </p:nvSpPr>
        <p:spPr>
          <a:xfrm>
            <a:off x="1773358" y="791408"/>
            <a:ext cx="10418649" cy="429768"/>
          </a:xfrm>
          <a:prstGeom prst="rect">
            <a:avLst/>
          </a:prstGeom>
          <a:solidFill>
            <a:srgbClr val="DBEFF9">
              <a:lumMod val="5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>
              <a:defRPr/>
            </a:pP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全场景、无死角、自动化</a:t>
            </a:r>
          </a:p>
        </p:txBody>
      </p:sp>
      <p:grpSp>
        <p:nvGrpSpPr>
          <p:cNvPr id="3" name="Group 118"/>
          <p:cNvGrpSpPr/>
          <p:nvPr/>
        </p:nvGrpSpPr>
        <p:grpSpPr>
          <a:xfrm>
            <a:off x="887925" y="2590374"/>
            <a:ext cx="10227815" cy="3889940"/>
            <a:chOff x="887919" y="2590373"/>
            <a:chExt cx="10227814" cy="3889940"/>
          </a:xfrm>
        </p:grpSpPr>
        <p:grpSp>
          <p:nvGrpSpPr>
            <p:cNvPr id="4" name="25989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  <p:cNvGrpSpPr>
              <a:grpSpLocks noChangeAspect="1"/>
            </p:cNvGrpSpPr>
            <p:nvPr/>
          </p:nvGrpSpPr>
          <p:grpSpPr>
            <a:xfrm>
              <a:off x="887919" y="3013482"/>
              <a:ext cx="9877061" cy="3011048"/>
              <a:chOff x="4702918" y="2133026"/>
              <a:chExt cx="9808397" cy="3011048"/>
            </a:xfrm>
          </p:grpSpPr>
          <p:sp>
            <p:nvSpPr>
              <p:cNvPr id="201" name="ïśḻîdê"/>
              <p:cNvSpPr/>
              <p:nvPr/>
            </p:nvSpPr>
            <p:spPr>
              <a:xfrm>
                <a:off x="4702918" y="2245821"/>
                <a:ext cx="2786164" cy="2785458"/>
              </a:xfrm>
              <a:prstGeom prst="ellipse">
                <a:avLst/>
              </a:prstGeom>
              <a:solidFill>
                <a:schemeClr val="bg1"/>
              </a:solidFill>
              <a:ln w="254000" cap="rnd">
                <a:solidFill>
                  <a:schemeClr val="accent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雪亮校园</a:t>
                </a:r>
                <a:endParaRPr lang="en-US" altLang="zh-CN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2" name="íşlíḓè"/>
              <p:cNvSpPr/>
              <p:nvPr/>
            </p:nvSpPr>
            <p:spPr>
              <a:xfrm>
                <a:off x="7170189" y="3319658"/>
                <a:ext cx="637785" cy="637785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3" name="ïŝľíḑé"/>
              <p:cNvSpPr/>
              <p:nvPr/>
            </p:nvSpPr>
            <p:spPr>
              <a:xfrm>
                <a:off x="7323933" y="3473123"/>
                <a:ext cx="330295" cy="330854"/>
              </a:xfrm>
              <a:custGeom>
                <a:avLst/>
                <a:gdLst>
                  <a:gd name="connsiteX0" fmla="*/ 373812 w 605658"/>
                  <a:gd name="connsiteY0" fmla="*/ 386063 h 606683"/>
                  <a:gd name="connsiteX1" fmla="*/ 392692 w 605658"/>
                  <a:gd name="connsiteY1" fmla="*/ 415652 h 606683"/>
                  <a:gd name="connsiteX2" fmla="*/ 392692 w 605658"/>
                  <a:gd name="connsiteY2" fmla="*/ 463100 h 606683"/>
                  <a:gd name="connsiteX3" fmla="*/ 368557 w 605658"/>
                  <a:gd name="connsiteY3" fmla="*/ 530896 h 606683"/>
                  <a:gd name="connsiteX4" fmla="*/ 366153 w 605658"/>
                  <a:gd name="connsiteY4" fmla="*/ 550622 h 606683"/>
                  <a:gd name="connsiteX5" fmla="*/ 303991 w 605658"/>
                  <a:gd name="connsiteY5" fmla="*/ 550622 h 606683"/>
                  <a:gd name="connsiteX6" fmla="*/ 319042 w 605658"/>
                  <a:gd name="connsiteY6" fmla="*/ 522011 h 606683"/>
                  <a:gd name="connsiteX7" fmla="*/ 364105 w 605658"/>
                  <a:gd name="connsiteY7" fmla="*/ 522011 h 606683"/>
                  <a:gd name="connsiteX8" fmla="*/ 364105 w 605658"/>
                  <a:gd name="connsiteY8" fmla="*/ 419206 h 606683"/>
                  <a:gd name="connsiteX9" fmla="*/ 511496 w 605658"/>
                  <a:gd name="connsiteY9" fmla="*/ 336467 h 606683"/>
                  <a:gd name="connsiteX10" fmla="*/ 511496 w 605658"/>
                  <a:gd name="connsiteY10" fmla="*/ 350686 h 606683"/>
                  <a:gd name="connsiteX11" fmla="*/ 548965 w 605658"/>
                  <a:gd name="connsiteY11" fmla="*/ 350686 h 606683"/>
                  <a:gd name="connsiteX12" fmla="*/ 548965 w 605658"/>
                  <a:gd name="connsiteY12" fmla="*/ 336467 h 606683"/>
                  <a:gd name="connsiteX13" fmla="*/ 165910 w 605658"/>
                  <a:gd name="connsiteY13" fmla="*/ 278878 h 606683"/>
                  <a:gd name="connsiteX14" fmla="*/ 151581 w 605658"/>
                  <a:gd name="connsiteY14" fmla="*/ 293097 h 606683"/>
                  <a:gd name="connsiteX15" fmla="*/ 151581 w 605658"/>
                  <a:gd name="connsiteY15" fmla="*/ 375570 h 606683"/>
                  <a:gd name="connsiteX16" fmla="*/ 165910 w 605658"/>
                  <a:gd name="connsiteY16" fmla="*/ 389878 h 606683"/>
                  <a:gd name="connsiteX17" fmla="*/ 180239 w 605658"/>
                  <a:gd name="connsiteY17" fmla="*/ 375570 h 606683"/>
                  <a:gd name="connsiteX18" fmla="*/ 180239 w 605658"/>
                  <a:gd name="connsiteY18" fmla="*/ 293097 h 606683"/>
                  <a:gd name="connsiteX19" fmla="*/ 165910 w 605658"/>
                  <a:gd name="connsiteY19" fmla="*/ 278878 h 606683"/>
                  <a:gd name="connsiteX20" fmla="*/ 474994 w 605658"/>
                  <a:gd name="connsiteY20" fmla="*/ 56886 h 606683"/>
                  <a:gd name="connsiteX21" fmla="*/ 493763 w 605658"/>
                  <a:gd name="connsiteY21" fmla="*/ 60016 h 606683"/>
                  <a:gd name="connsiteX22" fmla="*/ 521429 w 605658"/>
                  <a:gd name="connsiteY22" fmla="*/ 121871 h 606683"/>
                  <a:gd name="connsiteX23" fmla="*/ 459603 w 605658"/>
                  <a:gd name="connsiteY23" fmla="*/ 149510 h 606683"/>
                  <a:gd name="connsiteX24" fmla="*/ 431848 w 605658"/>
                  <a:gd name="connsiteY24" fmla="*/ 87655 h 606683"/>
                  <a:gd name="connsiteX25" fmla="*/ 474994 w 605658"/>
                  <a:gd name="connsiteY25" fmla="*/ 56886 h 606683"/>
                  <a:gd name="connsiteX26" fmla="*/ 378352 w 605658"/>
                  <a:gd name="connsiteY26" fmla="*/ 0 h 606683"/>
                  <a:gd name="connsiteX27" fmla="*/ 392681 w 605658"/>
                  <a:gd name="connsiteY27" fmla="*/ 14308 h 606683"/>
                  <a:gd name="connsiteX28" fmla="*/ 392681 w 605658"/>
                  <a:gd name="connsiteY28" fmla="*/ 130374 h 606683"/>
                  <a:gd name="connsiteX29" fmla="*/ 364112 w 605658"/>
                  <a:gd name="connsiteY29" fmla="*/ 134107 h 606683"/>
                  <a:gd name="connsiteX30" fmla="*/ 364112 w 605658"/>
                  <a:gd name="connsiteY30" fmla="*/ 28617 h 606683"/>
                  <a:gd name="connsiteX31" fmla="*/ 114468 w 605658"/>
                  <a:gd name="connsiteY31" fmla="*/ 28617 h 606683"/>
                  <a:gd name="connsiteX32" fmla="*/ 210677 w 605658"/>
                  <a:gd name="connsiteY32" fmla="*/ 56611 h 606683"/>
                  <a:gd name="connsiteX33" fmla="*/ 221001 w 605658"/>
                  <a:gd name="connsiteY33" fmla="*/ 70386 h 606683"/>
                  <a:gd name="connsiteX34" fmla="*/ 221001 w 605658"/>
                  <a:gd name="connsiteY34" fmla="*/ 232843 h 606683"/>
                  <a:gd name="connsiteX35" fmla="*/ 265768 w 605658"/>
                  <a:gd name="connsiteY35" fmla="*/ 178898 h 606683"/>
                  <a:gd name="connsiteX36" fmla="*/ 278584 w 605658"/>
                  <a:gd name="connsiteY36" fmla="*/ 171344 h 606683"/>
                  <a:gd name="connsiteX37" fmla="*/ 391969 w 605658"/>
                  <a:gd name="connsiteY37" fmla="*/ 150637 h 606683"/>
                  <a:gd name="connsiteX38" fmla="*/ 422229 w 605658"/>
                  <a:gd name="connsiteY38" fmla="*/ 153481 h 606683"/>
                  <a:gd name="connsiteX39" fmla="*/ 472603 w 605658"/>
                  <a:gd name="connsiteY39" fmla="*/ 172943 h 606683"/>
                  <a:gd name="connsiteX40" fmla="*/ 491293 w 605658"/>
                  <a:gd name="connsiteY40" fmla="*/ 214624 h 606683"/>
                  <a:gd name="connsiteX41" fmla="*/ 469310 w 605658"/>
                  <a:gd name="connsiteY41" fmla="*/ 272301 h 606683"/>
                  <a:gd name="connsiteX42" fmla="*/ 537662 w 605658"/>
                  <a:gd name="connsiteY42" fmla="*/ 289809 h 606683"/>
                  <a:gd name="connsiteX43" fmla="*/ 553860 w 605658"/>
                  <a:gd name="connsiteY43" fmla="*/ 312560 h 606683"/>
                  <a:gd name="connsiteX44" fmla="*/ 560980 w 605658"/>
                  <a:gd name="connsiteY44" fmla="*/ 312560 h 606683"/>
                  <a:gd name="connsiteX45" fmla="*/ 572906 w 605658"/>
                  <a:gd name="connsiteY45" fmla="*/ 324469 h 606683"/>
                  <a:gd name="connsiteX46" fmla="*/ 572906 w 605658"/>
                  <a:gd name="connsiteY46" fmla="*/ 350686 h 606683"/>
                  <a:gd name="connsiteX47" fmla="*/ 593643 w 605658"/>
                  <a:gd name="connsiteY47" fmla="*/ 350686 h 606683"/>
                  <a:gd name="connsiteX48" fmla="*/ 605658 w 605658"/>
                  <a:gd name="connsiteY48" fmla="*/ 362684 h 606683"/>
                  <a:gd name="connsiteX49" fmla="*/ 605658 w 605658"/>
                  <a:gd name="connsiteY49" fmla="*/ 444889 h 606683"/>
                  <a:gd name="connsiteX50" fmla="*/ 593643 w 605658"/>
                  <a:gd name="connsiteY50" fmla="*/ 456887 h 606683"/>
                  <a:gd name="connsiteX51" fmla="*/ 490581 w 605658"/>
                  <a:gd name="connsiteY51" fmla="*/ 456887 h 606683"/>
                  <a:gd name="connsiteX52" fmla="*/ 495832 w 605658"/>
                  <a:gd name="connsiteY52" fmla="*/ 442046 h 606683"/>
                  <a:gd name="connsiteX53" fmla="*/ 491382 w 605658"/>
                  <a:gd name="connsiteY53" fmla="*/ 402853 h 606683"/>
                  <a:gd name="connsiteX54" fmla="*/ 459698 w 605658"/>
                  <a:gd name="connsiteY54" fmla="*/ 353085 h 606683"/>
                  <a:gd name="connsiteX55" fmla="*/ 466818 w 605658"/>
                  <a:gd name="connsiteY55" fmla="*/ 350686 h 606683"/>
                  <a:gd name="connsiteX56" fmla="*/ 487555 w 605658"/>
                  <a:gd name="connsiteY56" fmla="*/ 350686 h 606683"/>
                  <a:gd name="connsiteX57" fmla="*/ 487911 w 605658"/>
                  <a:gd name="connsiteY57" fmla="*/ 321803 h 606683"/>
                  <a:gd name="connsiteX58" fmla="*/ 453735 w 605658"/>
                  <a:gd name="connsiteY58" fmla="*/ 313093 h 606683"/>
                  <a:gd name="connsiteX59" fmla="*/ 437537 w 605658"/>
                  <a:gd name="connsiteY59" fmla="*/ 355218 h 606683"/>
                  <a:gd name="connsiteX60" fmla="*/ 474739 w 605658"/>
                  <a:gd name="connsiteY60" fmla="*/ 413429 h 606683"/>
                  <a:gd name="connsiteX61" fmla="*/ 477231 w 605658"/>
                  <a:gd name="connsiteY61" fmla="*/ 435469 h 606683"/>
                  <a:gd name="connsiteX62" fmla="*/ 434867 w 605658"/>
                  <a:gd name="connsiteY62" fmla="*/ 554468 h 606683"/>
                  <a:gd name="connsiteX63" fmla="*/ 402560 w 605658"/>
                  <a:gd name="connsiteY63" fmla="*/ 569753 h 606683"/>
                  <a:gd name="connsiteX64" fmla="*/ 387163 w 605658"/>
                  <a:gd name="connsiteY64" fmla="*/ 537493 h 606683"/>
                  <a:gd name="connsiteX65" fmla="*/ 425344 w 605658"/>
                  <a:gd name="connsiteY65" fmla="*/ 430137 h 606683"/>
                  <a:gd name="connsiteX66" fmla="*/ 372300 w 605658"/>
                  <a:gd name="connsiteY66" fmla="*/ 346864 h 606683"/>
                  <a:gd name="connsiteX67" fmla="*/ 365447 w 605658"/>
                  <a:gd name="connsiteY67" fmla="*/ 344287 h 606683"/>
                  <a:gd name="connsiteX68" fmla="*/ 334920 w 605658"/>
                  <a:gd name="connsiteY68" fmla="*/ 448444 h 606683"/>
                  <a:gd name="connsiteX69" fmla="*/ 333051 w 605658"/>
                  <a:gd name="connsiteY69" fmla="*/ 453154 h 606683"/>
                  <a:gd name="connsiteX70" fmla="*/ 277961 w 605658"/>
                  <a:gd name="connsiteY70" fmla="*/ 557756 h 606683"/>
                  <a:gd name="connsiteX71" fmla="*/ 249570 w 605658"/>
                  <a:gd name="connsiteY71" fmla="*/ 570553 h 606683"/>
                  <a:gd name="connsiteX72" fmla="*/ 249570 w 605658"/>
                  <a:gd name="connsiteY72" fmla="*/ 503100 h 606683"/>
                  <a:gd name="connsiteX73" fmla="*/ 287039 w 605658"/>
                  <a:gd name="connsiteY73" fmla="*/ 431914 h 606683"/>
                  <a:gd name="connsiteX74" fmla="*/ 317565 w 605658"/>
                  <a:gd name="connsiteY74" fmla="*/ 326069 h 606683"/>
                  <a:gd name="connsiteX75" fmla="*/ 365981 w 605658"/>
                  <a:gd name="connsiteY75" fmla="*/ 199516 h 606683"/>
                  <a:gd name="connsiteX76" fmla="*/ 294158 w 605658"/>
                  <a:gd name="connsiteY76" fmla="*/ 212669 h 606683"/>
                  <a:gd name="connsiteX77" fmla="*/ 229812 w 605658"/>
                  <a:gd name="connsiteY77" fmla="*/ 290165 h 606683"/>
                  <a:gd name="connsiteX78" fmla="*/ 221001 w 605658"/>
                  <a:gd name="connsiteY78" fmla="*/ 296563 h 606683"/>
                  <a:gd name="connsiteX79" fmla="*/ 221001 w 605658"/>
                  <a:gd name="connsiteY79" fmla="*/ 592416 h 606683"/>
                  <a:gd name="connsiteX80" fmla="*/ 202667 w 605658"/>
                  <a:gd name="connsiteY80" fmla="*/ 606102 h 606683"/>
                  <a:gd name="connsiteX81" fmla="*/ 10338 w 605658"/>
                  <a:gd name="connsiteY81" fmla="*/ 550024 h 606683"/>
                  <a:gd name="connsiteX82" fmla="*/ 192 w 605658"/>
                  <a:gd name="connsiteY82" fmla="*/ 538115 h 606683"/>
                  <a:gd name="connsiteX83" fmla="*/ 14 w 605658"/>
                  <a:gd name="connsiteY83" fmla="*/ 14308 h 606683"/>
                  <a:gd name="connsiteX84" fmla="*/ 13186 w 605658"/>
                  <a:gd name="connsiteY84" fmla="*/ 89 h 606683"/>
                  <a:gd name="connsiteX85" fmla="*/ 378352 w 605658"/>
                  <a:gd name="connsiteY85" fmla="*/ 0 h 606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605658" h="606683">
                    <a:moveTo>
                      <a:pt x="373812" y="386063"/>
                    </a:moveTo>
                    <a:lnTo>
                      <a:pt x="392692" y="415652"/>
                    </a:lnTo>
                    <a:lnTo>
                      <a:pt x="392692" y="463100"/>
                    </a:lnTo>
                    <a:lnTo>
                      <a:pt x="368557" y="530896"/>
                    </a:lnTo>
                    <a:cubicBezTo>
                      <a:pt x="366331" y="537294"/>
                      <a:pt x="365530" y="544047"/>
                      <a:pt x="366153" y="550622"/>
                    </a:cubicBezTo>
                    <a:lnTo>
                      <a:pt x="303991" y="550622"/>
                    </a:lnTo>
                    <a:lnTo>
                      <a:pt x="319042" y="522011"/>
                    </a:lnTo>
                    <a:lnTo>
                      <a:pt x="364105" y="522011"/>
                    </a:lnTo>
                    <a:lnTo>
                      <a:pt x="364105" y="419206"/>
                    </a:lnTo>
                    <a:close/>
                    <a:moveTo>
                      <a:pt x="511496" y="336467"/>
                    </a:moveTo>
                    <a:lnTo>
                      <a:pt x="511496" y="350686"/>
                    </a:lnTo>
                    <a:lnTo>
                      <a:pt x="548965" y="350686"/>
                    </a:lnTo>
                    <a:lnTo>
                      <a:pt x="548965" y="336467"/>
                    </a:lnTo>
                    <a:close/>
                    <a:moveTo>
                      <a:pt x="165910" y="278878"/>
                    </a:moveTo>
                    <a:cubicBezTo>
                      <a:pt x="157989" y="278878"/>
                      <a:pt x="151581" y="285277"/>
                      <a:pt x="151581" y="293097"/>
                    </a:cubicBezTo>
                    <a:lnTo>
                      <a:pt x="151581" y="375570"/>
                    </a:lnTo>
                    <a:cubicBezTo>
                      <a:pt x="151581" y="383479"/>
                      <a:pt x="157989" y="389878"/>
                      <a:pt x="165910" y="389878"/>
                    </a:cubicBezTo>
                    <a:cubicBezTo>
                      <a:pt x="173831" y="389878"/>
                      <a:pt x="180239" y="383479"/>
                      <a:pt x="180239" y="375570"/>
                    </a:cubicBezTo>
                    <a:lnTo>
                      <a:pt x="180239" y="293097"/>
                    </a:lnTo>
                    <a:cubicBezTo>
                      <a:pt x="180239" y="285277"/>
                      <a:pt x="173831" y="278878"/>
                      <a:pt x="165910" y="278878"/>
                    </a:cubicBezTo>
                    <a:close/>
                    <a:moveTo>
                      <a:pt x="474994" y="56886"/>
                    </a:moveTo>
                    <a:cubicBezTo>
                      <a:pt x="481214" y="56666"/>
                      <a:pt x="487580" y="57661"/>
                      <a:pt x="493763" y="60016"/>
                    </a:cubicBezTo>
                    <a:cubicBezTo>
                      <a:pt x="518494" y="69436"/>
                      <a:pt x="530859" y="97164"/>
                      <a:pt x="521429" y="121871"/>
                    </a:cubicBezTo>
                    <a:cubicBezTo>
                      <a:pt x="511911" y="146755"/>
                      <a:pt x="484067" y="158842"/>
                      <a:pt x="459603" y="149510"/>
                    </a:cubicBezTo>
                    <a:cubicBezTo>
                      <a:pt x="435050" y="140179"/>
                      <a:pt x="422329" y="112628"/>
                      <a:pt x="431848" y="87655"/>
                    </a:cubicBezTo>
                    <a:cubicBezTo>
                      <a:pt x="438987" y="69125"/>
                      <a:pt x="456334" y="57544"/>
                      <a:pt x="474994" y="56886"/>
                    </a:cubicBezTo>
                    <a:close/>
                    <a:moveTo>
                      <a:pt x="378352" y="0"/>
                    </a:moveTo>
                    <a:cubicBezTo>
                      <a:pt x="386273" y="0"/>
                      <a:pt x="392681" y="6399"/>
                      <a:pt x="392681" y="14308"/>
                    </a:cubicBezTo>
                    <a:lnTo>
                      <a:pt x="392681" y="130374"/>
                    </a:lnTo>
                    <a:lnTo>
                      <a:pt x="364112" y="134107"/>
                    </a:lnTo>
                    <a:lnTo>
                      <a:pt x="364112" y="28617"/>
                    </a:lnTo>
                    <a:lnTo>
                      <a:pt x="114468" y="28617"/>
                    </a:lnTo>
                    <a:lnTo>
                      <a:pt x="210677" y="56611"/>
                    </a:lnTo>
                    <a:cubicBezTo>
                      <a:pt x="216818" y="58388"/>
                      <a:pt x="221001" y="63987"/>
                      <a:pt x="221001" y="70386"/>
                    </a:cubicBezTo>
                    <a:lnTo>
                      <a:pt x="221001" y="232843"/>
                    </a:lnTo>
                    <a:lnTo>
                      <a:pt x="265768" y="178898"/>
                    </a:lnTo>
                    <a:cubicBezTo>
                      <a:pt x="269061" y="174987"/>
                      <a:pt x="273600" y="172321"/>
                      <a:pt x="278584" y="171344"/>
                    </a:cubicBezTo>
                    <a:cubicBezTo>
                      <a:pt x="286149" y="170011"/>
                      <a:pt x="351919" y="157924"/>
                      <a:pt x="391969" y="150637"/>
                    </a:cubicBezTo>
                    <a:cubicBezTo>
                      <a:pt x="402115" y="148770"/>
                      <a:pt x="412528" y="149748"/>
                      <a:pt x="422229" y="153481"/>
                    </a:cubicBezTo>
                    <a:lnTo>
                      <a:pt x="472603" y="172943"/>
                    </a:lnTo>
                    <a:cubicBezTo>
                      <a:pt x="489335" y="179253"/>
                      <a:pt x="497701" y="198005"/>
                      <a:pt x="491293" y="214624"/>
                    </a:cubicBezTo>
                    <a:lnTo>
                      <a:pt x="469310" y="272301"/>
                    </a:lnTo>
                    <a:cubicBezTo>
                      <a:pt x="477320" y="274346"/>
                      <a:pt x="529385" y="287676"/>
                      <a:pt x="537662" y="289809"/>
                    </a:cubicBezTo>
                    <a:cubicBezTo>
                      <a:pt x="548075" y="292475"/>
                      <a:pt x="554750" y="302251"/>
                      <a:pt x="553860" y="312560"/>
                    </a:cubicBezTo>
                    <a:lnTo>
                      <a:pt x="560980" y="312560"/>
                    </a:lnTo>
                    <a:cubicBezTo>
                      <a:pt x="567566" y="312560"/>
                      <a:pt x="572906" y="317892"/>
                      <a:pt x="572906" y="324469"/>
                    </a:cubicBezTo>
                    <a:lnTo>
                      <a:pt x="572906" y="350686"/>
                    </a:lnTo>
                    <a:lnTo>
                      <a:pt x="593643" y="350686"/>
                    </a:lnTo>
                    <a:cubicBezTo>
                      <a:pt x="600229" y="350686"/>
                      <a:pt x="605658" y="356107"/>
                      <a:pt x="605658" y="362684"/>
                    </a:cubicBezTo>
                    <a:lnTo>
                      <a:pt x="605658" y="444889"/>
                    </a:lnTo>
                    <a:cubicBezTo>
                      <a:pt x="605658" y="451555"/>
                      <a:pt x="600229" y="456887"/>
                      <a:pt x="593643" y="456887"/>
                    </a:cubicBezTo>
                    <a:lnTo>
                      <a:pt x="490581" y="456887"/>
                    </a:lnTo>
                    <a:lnTo>
                      <a:pt x="495832" y="442046"/>
                    </a:lnTo>
                    <a:cubicBezTo>
                      <a:pt x="500549" y="428893"/>
                      <a:pt x="498858" y="414584"/>
                      <a:pt x="491382" y="402853"/>
                    </a:cubicBezTo>
                    <a:lnTo>
                      <a:pt x="459698" y="353085"/>
                    </a:lnTo>
                    <a:cubicBezTo>
                      <a:pt x="461656" y="351663"/>
                      <a:pt x="464148" y="350686"/>
                      <a:pt x="466818" y="350686"/>
                    </a:cubicBezTo>
                    <a:lnTo>
                      <a:pt x="487555" y="350686"/>
                    </a:lnTo>
                    <a:lnTo>
                      <a:pt x="487911" y="321803"/>
                    </a:lnTo>
                    <a:cubicBezTo>
                      <a:pt x="487911" y="321803"/>
                      <a:pt x="474294" y="318337"/>
                      <a:pt x="453735" y="313093"/>
                    </a:cubicBezTo>
                    <a:cubicBezTo>
                      <a:pt x="448217" y="327313"/>
                      <a:pt x="442966" y="341088"/>
                      <a:pt x="437537" y="355218"/>
                    </a:cubicBezTo>
                    <a:lnTo>
                      <a:pt x="474739" y="413429"/>
                    </a:lnTo>
                    <a:cubicBezTo>
                      <a:pt x="479011" y="420183"/>
                      <a:pt x="479723" y="428271"/>
                      <a:pt x="477231" y="435469"/>
                    </a:cubicBezTo>
                    <a:lnTo>
                      <a:pt x="434867" y="554468"/>
                    </a:lnTo>
                    <a:cubicBezTo>
                      <a:pt x="430239" y="567621"/>
                      <a:pt x="415643" y="574464"/>
                      <a:pt x="402560" y="569753"/>
                    </a:cubicBezTo>
                    <a:cubicBezTo>
                      <a:pt x="389388" y="565132"/>
                      <a:pt x="382535" y="550646"/>
                      <a:pt x="387163" y="537493"/>
                    </a:cubicBezTo>
                    <a:lnTo>
                      <a:pt x="425344" y="430137"/>
                    </a:lnTo>
                    <a:cubicBezTo>
                      <a:pt x="417779" y="418228"/>
                      <a:pt x="379954" y="358951"/>
                      <a:pt x="372300" y="346864"/>
                    </a:cubicBezTo>
                    <a:cubicBezTo>
                      <a:pt x="366515" y="344732"/>
                      <a:pt x="367583" y="345087"/>
                      <a:pt x="365447" y="344287"/>
                    </a:cubicBezTo>
                    <a:lnTo>
                      <a:pt x="334920" y="448444"/>
                    </a:lnTo>
                    <a:cubicBezTo>
                      <a:pt x="334475" y="450133"/>
                      <a:pt x="333852" y="451644"/>
                      <a:pt x="333051" y="453154"/>
                    </a:cubicBezTo>
                    <a:lnTo>
                      <a:pt x="277961" y="557756"/>
                    </a:lnTo>
                    <a:cubicBezTo>
                      <a:pt x="272443" y="568243"/>
                      <a:pt x="260606" y="573219"/>
                      <a:pt x="249570" y="570553"/>
                    </a:cubicBezTo>
                    <a:lnTo>
                      <a:pt x="249570" y="503100"/>
                    </a:lnTo>
                    <a:lnTo>
                      <a:pt x="287039" y="431914"/>
                    </a:lnTo>
                    <a:cubicBezTo>
                      <a:pt x="319256" y="321714"/>
                      <a:pt x="317565" y="326069"/>
                      <a:pt x="317565" y="326069"/>
                    </a:cubicBezTo>
                    <a:lnTo>
                      <a:pt x="365981" y="199516"/>
                    </a:lnTo>
                    <a:cubicBezTo>
                      <a:pt x="357081" y="201116"/>
                      <a:pt x="301990" y="211158"/>
                      <a:pt x="294158" y="212669"/>
                    </a:cubicBezTo>
                    <a:lnTo>
                      <a:pt x="229812" y="290165"/>
                    </a:lnTo>
                    <a:cubicBezTo>
                      <a:pt x="227409" y="293097"/>
                      <a:pt x="224294" y="295230"/>
                      <a:pt x="221001" y="296563"/>
                    </a:cubicBezTo>
                    <a:lnTo>
                      <a:pt x="221001" y="592416"/>
                    </a:lnTo>
                    <a:cubicBezTo>
                      <a:pt x="221001" y="601925"/>
                      <a:pt x="211834" y="608768"/>
                      <a:pt x="202667" y="606102"/>
                    </a:cubicBezTo>
                    <a:lnTo>
                      <a:pt x="10338" y="550024"/>
                    </a:lnTo>
                    <a:cubicBezTo>
                      <a:pt x="4998" y="548513"/>
                      <a:pt x="904" y="543892"/>
                      <a:pt x="192" y="538115"/>
                    </a:cubicBezTo>
                    <a:cubicBezTo>
                      <a:pt x="-75" y="536605"/>
                      <a:pt x="14" y="17774"/>
                      <a:pt x="14" y="14308"/>
                    </a:cubicBezTo>
                    <a:cubicBezTo>
                      <a:pt x="14" y="7021"/>
                      <a:pt x="5621" y="711"/>
                      <a:pt x="13186" y="89"/>
                    </a:cubicBezTo>
                    <a:cubicBezTo>
                      <a:pt x="14254" y="0"/>
                      <a:pt x="376394" y="0"/>
                      <a:pt x="3783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 fontScale="92500" lnSpcReduction="1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4" name="íSḻídè"/>
              <p:cNvSpPr/>
              <p:nvPr/>
            </p:nvSpPr>
            <p:spPr>
              <a:xfrm>
                <a:off x="6557504" y="4506289"/>
                <a:ext cx="637785" cy="63778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AU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5" name="îs1îḋe"/>
              <p:cNvSpPr/>
              <p:nvPr/>
            </p:nvSpPr>
            <p:spPr>
              <a:xfrm>
                <a:off x="6710969" y="4674692"/>
                <a:ext cx="330854" cy="300976"/>
              </a:xfrm>
              <a:custGeom>
                <a:avLst/>
                <a:gdLst>
                  <a:gd name="connsiteX0" fmla="*/ 49398 w 607220"/>
                  <a:gd name="connsiteY0" fmla="*/ 459240 h 552386"/>
                  <a:gd name="connsiteX1" fmla="*/ 557822 w 607220"/>
                  <a:gd name="connsiteY1" fmla="*/ 459240 h 552386"/>
                  <a:gd name="connsiteX2" fmla="*/ 557822 w 607220"/>
                  <a:gd name="connsiteY2" fmla="*/ 552386 h 552386"/>
                  <a:gd name="connsiteX3" fmla="*/ 49398 w 607220"/>
                  <a:gd name="connsiteY3" fmla="*/ 552386 h 552386"/>
                  <a:gd name="connsiteX4" fmla="*/ 584431 w 607220"/>
                  <a:gd name="connsiteY4" fmla="*/ 238538 h 552386"/>
                  <a:gd name="connsiteX5" fmla="*/ 606926 w 607220"/>
                  <a:gd name="connsiteY5" fmla="*/ 254179 h 552386"/>
                  <a:gd name="connsiteX6" fmla="*/ 591161 w 607220"/>
                  <a:gd name="connsiteY6" fmla="*/ 276628 h 552386"/>
                  <a:gd name="connsiteX7" fmla="*/ 531142 w 607220"/>
                  <a:gd name="connsiteY7" fmla="*/ 287208 h 552386"/>
                  <a:gd name="connsiteX8" fmla="*/ 527731 w 607220"/>
                  <a:gd name="connsiteY8" fmla="*/ 287484 h 552386"/>
                  <a:gd name="connsiteX9" fmla="*/ 508647 w 607220"/>
                  <a:gd name="connsiteY9" fmla="*/ 271476 h 552386"/>
                  <a:gd name="connsiteX10" fmla="*/ 524412 w 607220"/>
                  <a:gd name="connsiteY10" fmla="*/ 249027 h 552386"/>
                  <a:gd name="connsiteX11" fmla="*/ 22789 w 607220"/>
                  <a:gd name="connsiteY11" fmla="*/ 238446 h 552386"/>
                  <a:gd name="connsiteX12" fmla="*/ 82808 w 607220"/>
                  <a:gd name="connsiteY12" fmla="*/ 249027 h 552386"/>
                  <a:gd name="connsiteX13" fmla="*/ 98481 w 607220"/>
                  <a:gd name="connsiteY13" fmla="*/ 271476 h 552386"/>
                  <a:gd name="connsiteX14" fmla="*/ 79489 w 607220"/>
                  <a:gd name="connsiteY14" fmla="*/ 287484 h 552386"/>
                  <a:gd name="connsiteX15" fmla="*/ 76078 w 607220"/>
                  <a:gd name="connsiteY15" fmla="*/ 287208 h 552386"/>
                  <a:gd name="connsiteX16" fmla="*/ 16059 w 607220"/>
                  <a:gd name="connsiteY16" fmla="*/ 276628 h 552386"/>
                  <a:gd name="connsiteX17" fmla="*/ 294 w 607220"/>
                  <a:gd name="connsiteY17" fmla="*/ 254179 h 552386"/>
                  <a:gd name="connsiteX18" fmla="*/ 22789 w 607220"/>
                  <a:gd name="connsiteY18" fmla="*/ 238446 h 552386"/>
                  <a:gd name="connsiteX19" fmla="*/ 292803 w 607220"/>
                  <a:gd name="connsiteY19" fmla="*/ 164340 h 552386"/>
                  <a:gd name="connsiteX20" fmla="*/ 160608 w 607220"/>
                  <a:gd name="connsiteY20" fmla="*/ 306622 h 552386"/>
                  <a:gd name="connsiteX21" fmla="*/ 160608 w 607220"/>
                  <a:gd name="connsiteY21" fmla="*/ 391845 h 552386"/>
                  <a:gd name="connsiteX22" fmla="*/ 223387 w 607220"/>
                  <a:gd name="connsiteY22" fmla="*/ 391845 h 552386"/>
                  <a:gd name="connsiteX23" fmla="*/ 223387 w 607220"/>
                  <a:gd name="connsiteY23" fmla="*/ 306622 h 552386"/>
                  <a:gd name="connsiteX24" fmla="*/ 292803 w 607220"/>
                  <a:gd name="connsiteY24" fmla="*/ 164340 h 552386"/>
                  <a:gd name="connsiteX25" fmla="*/ 303681 w 607220"/>
                  <a:gd name="connsiteY25" fmla="*/ 125042 h 552386"/>
                  <a:gd name="connsiteX26" fmla="*/ 485563 w 607220"/>
                  <a:gd name="connsiteY26" fmla="*/ 306622 h 552386"/>
                  <a:gd name="connsiteX27" fmla="*/ 485563 w 607220"/>
                  <a:gd name="connsiteY27" fmla="*/ 430590 h 552386"/>
                  <a:gd name="connsiteX28" fmla="*/ 463070 w 607220"/>
                  <a:gd name="connsiteY28" fmla="*/ 430590 h 552386"/>
                  <a:gd name="connsiteX29" fmla="*/ 223387 w 607220"/>
                  <a:gd name="connsiteY29" fmla="*/ 430590 h 552386"/>
                  <a:gd name="connsiteX30" fmla="*/ 121798 w 607220"/>
                  <a:gd name="connsiteY30" fmla="*/ 430590 h 552386"/>
                  <a:gd name="connsiteX31" fmla="*/ 121798 w 607220"/>
                  <a:gd name="connsiteY31" fmla="*/ 306622 h 552386"/>
                  <a:gd name="connsiteX32" fmla="*/ 303681 w 607220"/>
                  <a:gd name="connsiteY32" fmla="*/ 125042 h 552386"/>
                  <a:gd name="connsiteX33" fmla="*/ 487420 w 607220"/>
                  <a:gd name="connsiteY33" fmla="*/ 67584 h 552386"/>
                  <a:gd name="connsiteX34" fmla="*/ 501584 w 607220"/>
                  <a:gd name="connsiteY34" fmla="*/ 72014 h 552386"/>
                  <a:gd name="connsiteX35" fmla="*/ 503981 w 607220"/>
                  <a:gd name="connsiteY35" fmla="*/ 99356 h 552386"/>
                  <a:gd name="connsiteX36" fmla="*/ 464796 w 607220"/>
                  <a:gd name="connsiteY36" fmla="*/ 145940 h 552386"/>
                  <a:gd name="connsiteX37" fmla="*/ 449952 w 607220"/>
                  <a:gd name="connsiteY37" fmla="*/ 152844 h 552386"/>
                  <a:gd name="connsiteX38" fmla="*/ 437505 w 607220"/>
                  <a:gd name="connsiteY38" fmla="*/ 148333 h 552386"/>
                  <a:gd name="connsiteX39" fmla="*/ 435108 w 607220"/>
                  <a:gd name="connsiteY39" fmla="*/ 120991 h 552386"/>
                  <a:gd name="connsiteX40" fmla="*/ 474293 w 607220"/>
                  <a:gd name="connsiteY40" fmla="*/ 74408 h 552386"/>
                  <a:gd name="connsiteX41" fmla="*/ 487420 w 607220"/>
                  <a:gd name="connsiteY41" fmla="*/ 67584 h 552386"/>
                  <a:gd name="connsiteX42" fmla="*/ 119800 w 607220"/>
                  <a:gd name="connsiteY42" fmla="*/ 67502 h 552386"/>
                  <a:gd name="connsiteX43" fmla="*/ 132927 w 607220"/>
                  <a:gd name="connsiteY43" fmla="*/ 74364 h 552386"/>
                  <a:gd name="connsiteX44" fmla="*/ 172112 w 607220"/>
                  <a:gd name="connsiteY44" fmla="*/ 120973 h 552386"/>
                  <a:gd name="connsiteX45" fmla="*/ 169715 w 607220"/>
                  <a:gd name="connsiteY45" fmla="*/ 148331 h 552386"/>
                  <a:gd name="connsiteX46" fmla="*/ 157268 w 607220"/>
                  <a:gd name="connsiteY46" fmla="*/ 152844 h 552386"/>
                  <a:gd name="connsiteX47" fmla="*/ 142332 w 607220"/>
                  <a:gd name="connsiteY47" fmla="*/ 145936 h 552386"/>
                  <a:gd name="connsiteX48" fmla="*/ 103239 w 607220"/>
                  <a:gd name="connsiteY48" fmla="*/ 99234 h 552386"/>
                  <a:gd name="connsiteX49" fmla="*/ 105636 w 607220"/>
                  <a:gd name="connsiteY49" fmla="*/ 71969 h 552386"/>
                  <a:gd name="connsiteX50" fmla="*/ 119800 w 607220"/>
                  <a:gd name="connsiteY50" fmla="*/ 67502 h 552386"/>
                  <a:gd name="connsiteX51" fmla="*/ 303621 w 607220"/>
                  <a:gd name="connsiteY51" fmla="*/ 0 h 552386"/>
                  <a:gd name="connsiteX52" fmla="*/ 322980 w 607220"/>
                  <a:gd name="connsiteY52" fmla="*/ 19338 h 552386"/>
                  <a:gd name="connsiteX53" fmla="*/ 322980 w 607220"/>
                  <a:gd name="connsiteY53" fmla="*/ 80207 h 552386"/>
                  <a:gd name="connsiteX54" fmla="*/ 303621 w 607220"/>
                  <a:gd name="connsiteY54" fmla="*/ 99638 h 552386"/>
                  <a:gd name="connsiteX55" fmla="*/ 284169 w 607220"/>
                  <a:gd name="connsiteY55" fmla="*/ 80207 h 552386"/>
                  <a:gd name="connsiteX56" fmla="*/ 284169 w 607220"/>
                  <a:gd name="connsiteY56" fmla="*/ 19338 h 552386"/>
                  <a:gd name="connsiteX57" fmla="*/ 303621 w 607220"/>
                  <a:gd name="connsiteY57" fmla="*/ 0 h 55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607220" h="552386">
                    <a:moveTo>
                      <a:pt x="49398" y="459240"/>
                    </a:moveTo>
                    <a:lnTo>
                      <a:pt x="557822" y="459240"/>
                    </a:lnTo>
                    <a:lnTo>
                      <a:pt x="557822" y="552386"/>
                    </a:lnTo>
                    <a:lnTo>
                      <a:pt x="49398" y="552386"/>
                    </a:lnTo>
                    <a:close/>
                    <a:moveTo>
                      <a:pt x="584431" y="238538"/>
                    </a:moveTo>
                    <a:cubicBezTo>
                      <a:pt x="595033" y="236606"/>
                      <a:pt x="605082" y="243691"/>
                      <a:pt x="606926" y="254179"/>
                    </a:cubicBezTo>
                    <a:cubicBezTo>
                      <a:pt x="608770" y="264759"/>
                      <a:pt x="601763" y="274788"/>
                      <a:pt x="591161" y="276628"/>
                    </a:cubicBezTo>
                    <a:lnTo>
                      <a:pt x="531142" y="287208"/>
                    </a:lnTo>
                    <a:cubicBezTo>
                      <a:pt x="530036" y="287392"/>
                      <a:pt x="528838" y="287484"/>
                      <a:pt x="527731" y="287484"/>
                    </a:cubicBezTo>
                    <a:cubicBezTo>
                      <a:pt x="518512" y="287484"/>
                      <a:pt x="510306" y="280860"/>
                      <a:pt x="508647" y="271476"/>
                    </a:cubicBezTo>
                    <a:cubicBezTo>
                      <a:pt x="506803" y="260987"/>
                      <a:pt x="513810" y="250867"/>
                      <a:pt x="524412" y="249027"/>
                    </a:cubicBezTo>
                    <a:close/>
                    <a:moveTo>
                      <a:pt x="22789" y="238446"/>
                    </a:moveTo>
                    <a:lnTo>
                      <a:pt x="82808" y="249027"/>
                    </a:lnTo>
                    <a:cubicBezTo>
                      <a:pt x="93318" y="250959"/>
                      <a:pt x="100417" y="260987"/>
                      <a:pt x="98481" y="271476"/>
                    </a:cubicBezTo>
                    <a:cubicBezTo>
                      <a:pt x="96914" y="280860"/>
                      <a:pt x="88708" y="287484"/>
                      <a:pt x="79489" y="287484"/>
                    </a:cubicBezTo>
                    <a:cubicBezTo>
                      <a:pt x="78290" y="287484"/>
                      <a:pt x="77184" y="287392"/>
                      <a:pt x="76078" y="287208"/>
                    </a:cubicBezTo>
                    <a:lnTo>
                      <a:pt x="16059" y="276628"/>
                    </a:lnTo>
                    <a:cubicBezTo>
                      <a:pt x="5457" y="274788"/>
                      <a:pt x="-1550" y="264759"/>
                      <a:pt x="294" y="254179"/>
                    </a:cubicBezTo>
                    <a:cubicBezTo>
                      <a:pt x="2138" y="243691"/>
                      <a:pt x="12279" y="236606"/>
                      <a:pt x="22789" y="238446"/>
                    </a:cubicBezTo>
                    <a:close/>
                    <a:moveTo>
                      <a:pt x="292803" y="164340"/>
                    </a:moveTo>
                    <a:cubicBezTo>
                      <a:pt x="218962" y="169862"/>
                      <a:pt x="160608" y="231524"/>
                      <a:pt x="160608" y="306622"/>
                    </a:cubicBezTo>
                    <a:lnTo>
                      <a:pt x="160608" y="391845"/>
                    </a:lnTo>
                    <a:lnTo>
                      <a:pt x="223387" y="391845"/>
                    </a:lnTo>
                    <a:lnTo>
                      <a:pt x="223387" y="306622"/>
                    </a:lnTo>
                    <a:cubicBezTo>
                      <a:pt x="223387" y="248826"/>
                      <a:pt x="250674" y="197564"/>
                      <a:pt x="292803" y="164340"/>
                    </a:cubicBezTo>
                    <a:close/>
                    <a:moveTo>
                      <a:pt x="303681" y="125042"/>
                    </a:moveTo>
                    <a:cubicBezTo>
                      <a:pt x="404071" y="125042"/>
                      <a:pt x="485563" y="206399"/>
                      <a:pt x="485563" y="306622"/>
                    </a:cubicBezTo>
                    <a:lnTo>
                      <a:pt x="485563" y="430590"/>
                    </a:lnTo>
                    <a:lnTo>
                      <a:pt x="463070" y="430590"/>
                    </a:lnTo>
                    <a:lnTo>
                      <a:pt x="223387" y="430590"/>
                    </a:lnTo>
                    <a:lnTo>
                      <a:pt x="121798" y="430590"/>
                    </a:lnTo>
                    <a:lnTo>
                      <a:pt x="121798" y="306622"/>
                    </a:lnTo>
                    <a:cubicBezTo>
                      <a:pt x="121798" y="206399"/>
                      <a:pt x="203198" y="125042"/>
                      <a:pt x="303681" y="125042"/>
                    </a:cubicBezTo>
                    <a:close/>
                    <a:moveTo>
                      <a:pt x="487420" y="67584"/>
                    </a:moveTo>
                    <a:cubicBezTo>
                      <a:pt x="492364" y="67158"/>
                      <a:pt x="497481" y="68608"/>
                      <a:pt x="501584" y="72014"/>
                    </a:cubicBezTo>
                    <a:cubicBezTo>
                      <a:pt x="509790" y="78919"/>
                      <a:pt x="510896" y="91163"/>
                      <a:pt x="503981" y="99356"/>
                    </a:cubicBezTo>
                    <a:lnTo>
                      <a:pt x="464796" y="145940"/>
                    </a:lnTo>
                    <a:cubicBezTo>
                      <a:pt x="461016" y="150543"/>
                      <a:pt x="455484" y="152844"/>
                      <a:pt x="449952" y="152844"/>
                    </a:cubicBezTo>
                    <a:cubicBezTo>
                      <a:pt x="445527" y="152844"/>
                      <a:pt x="441101" y="151371"/>
                      <a:pt x="437505" y="148333"/>
                    </a:cubicBezTo>
                    <a:cubicBezTo>
                      <a:pt x="429299" y="141429"/>
                      <a:pt x="428193" y="129185"/>
                      <a:pt x="435108" y="120991"/>
                    </a:cubicBezTo>
                    <a:lnTo>
                      <a:pt x="474293" y="74408"/>
                    </a:lnTo>
                    <a:cubicBezTo>
                      <a:pt x="477704" y="70311"/>
                      <a:pt x="482476" y="68010"/>
                      <a:pt x="487420" y="67584"/>
                    </a:cubicBezTo>
                    <a:close/>
                    <a:moveTo>
                      <a:pt x="119800" y="67502"/>
                    </a:moveTo>
                    <a:cubicBezTo>
                      <a:pt x="124745" y="67939"/>
                      <a:pt x="129516" y="70265"/>
                      <a:pt x="132927" y="74364"/>
                    </a:cubicBezTo>
                    <a:lnTo>
                      <a:pt x="172112" y="120973"/>
                    </a:lnTo>
                    <a:cubicBezTo>
                      <a:pt x="179027" y="129171"/>
                      <a:pt x="177921" y="141422"/>
                      <a:pt x="169715" y="148331"/>
                    </a:cubicBezTo>
                    <a:cubicBezTo>
                      <a:pt x="166119" y="151370"/>
                      <a:pt x="161694" y="152844"/>
                      <a:pt x="157268" y="152844"/>
                    </a:cubicBezTo>
                    <a:cubicBezTo>
                      <a:pt x="151736" y="152844"/>
                      <a:pt x="146204" y="150449"/>
                      <a:pt x="142332" y="145936"/>
                    </a:cubicBezTo>
                    <a:lnTo>
                      <a:pt x="103239" y="99234"/>
                    </a:lnTo>
                    <a:cubicBezTo>
                      <a:pt x="96324" y="91036"/>
                      <a:pt x="97430" y="78785"/>
                      <a:pt x="105636" y="71969"/>
                    </a:cubicBezTo>
                    <a:cubicBezTo>
                      <a:pt x="109739" y="68515"/>
                      <a:pt x="114856" y="67064"/>
                      <a:pt x="119800" y="67502"/>
                    </a:cubicBezTo>
                    <a:close/>
                    <a:moveTo>
                      <a:pt x="303621" y="0"/>
                    </a:moveTo>
                    <a:cubicBezTo>
                      <a:pt x="314314" y="0"/>
                      <a:pt x="322980" y="8656"/>
                      <a:pt x="322980" y="19338"/>
                    </a:cubicBezTo>
                    <a:lnTo>
                      <a:pt x="322980" y="80207"/>
                    </a:lnTo>
                    <a:cubicBezTo>
                      <a:pt x="322980" y="90982"/>
                      <a:pt x="314314" y="99638"/>
                      <a:pt x="303621" y="99638"/>
                    </a:cubicBezTo>
                    <a:cubicBezTo>
                      <a:pt x="292835" y="99638"/>
                      <a:pt x="284169" y="90982"/>
                      <a:pt x="284169" y="80207"/>
                    </a:cubicBezTo>
                    <a:lnTo>
                      <a:pt x="284169" y="19338"/>
                    </a:lnTo>
                    <a:cubicBezTo>
                      <a:pt x="284169" y="8656"/>
                      <a:pt x="292835" y="0"/>
                      <a:pt x="30362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AU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6" name="îSļíďê"/>
              <p:cNvSpPr/>
              <p:nvPr/>
            </p:nvSpPr>
            <p:spPr>
              <a:xfrm>
                <a:off x="6557504" y="2133026"/>
                <a:ext cx="637785" cy="63778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7" name="ïsḻíďè"/>
              <p:cNvSpPr/>
              <p:nvPr/>
            </p:nvSpPr>
            <p:spPr>
              <a:xfrm>
                <a:off x="6710969" y="2291279"/>
                <a:ext cx="330854" cy="321277"/>
              </a:xfrm>
              <a:custGeom>
                <a:avLst/>
                <a:gdLst>
                  <a:gd name="T0" fmla="*/ 6459 w 6748"/>
                  <a:gd name="T1" fmla="*/ 4126 h 6563"/>
                  <a:gd name="T2" fmla="*/ 6161 w 6748"/>
                  <a:gd name="T3" fmla="*/ 4186 h 6563"/>
                  <a:gd name="T4" fmla="*/ 5600 w 6748"/>
                  <a:gd name="T5" fmla="*/ 4747 h 6563"/>
                  <a:gd name="T6" fmla="*/ 5267 w 6748"/>
                  <a:gd name="T7" fmla="*/ 4477 h 6563"/>
                  <a:gd name="T8" fmla="*/ 4814 w 6748"/>
                  <a:gd name="T9" fmla="*/ 3554 h 6563"/>
                  <a:gd name="T10" fmla="*/ 6245 w 6748"/>
                  <a:gd name="T11" fmla="*/ 2678 h 6563"/>
                  <a:gd name="T12" fmla="*/ 6436 w 6748"/>
                  <a:gd name="T13" fmla="*/ 1113 h 6563"/>
                  <a:gd name="T14" fmla="*/ 6403 w 6748"/>
                  <a:gd name="T15" fmla="*/ 1058 h 6563"/>
                  <a:gd name="T16" fmla="*/ 6279 w 6748"/>
                  <a:gd name="T17" fmla="*/ 615 h 6563"/>
                  <a:gd name="T18" fmla="*/ 5988 w 6748"/>
                  <a:gd name="T19" fmla="*/ 140 h 6563"/>
                  <a:gd name="T20" fmla="*/ 5819 w 6748"/>
                  <a:gd name="T21" fmla="*/ 17 h 6563"/>
                  <a:gd name="T22" fmla="*/ 5613 w 6748"/>
                  <a:gd name="T23" fmla="*/ 50 h 6563"/>
                  <a:gd name="T24" fmla="*/ 320 w 6748"/>
                  <a:gd name="T25" fmla="*/ 3293 h 6563"/>
                  <a:gd name="T26" fmla="*/ 149 w 6748"/>
                  <a:gd name="T27" fmla="*/ 4008 h 6563"/>
                  <a:gd name="T28" fmla="*/ 179 w 6748"/>
                  <a:gd name="T29" fmla="*/ 4057 h 6563"/>
                  <a:gd name="T30" fmla="*/ 519 w 6748"/>
                  <a:gd name="T31" fmla="*/ 4404 h 6563"/>
                  <a:gd name="T32" fmla="*/ 342 w 6748"/>
                  <a:gd name="T33" fmla="*/ 4757 h 6563"/>
                  <a:gd name="T34" fmla="*/ 448 w 6748"/>
                  <a:gd name="T35" fmla="*/ 5115 h 6563"/>
                  <a:gd name="T36" fmla="*/ 1540 w 6748"/>
                  <a:gd name="T37" fmla="*/ 5753 h 6563"/>
                  <a:gd name="T38" fmla="*/ 1678 w 6748"/>
                  <a:gd name="T39" fmla="*/ 5790 h 6563"/>
                  <a:gd name="T40" fmla="*/ 1900 w 6748"/>
                  <a:gd name="T41" fmla="*/ 5677 h 6563"/>
                  <a:gd name="T42" fmla="*/ 2425 w 6748"/>
                  <a:gd name="T43" fmla="*/ 4944 h 6563"/>
                  <a:gd name="T44" fmla="*/ 2705 w 6748"/>
                  <a:gd name="T45" fmla="*/ 4847 h 6563"/>
                  <a:gd name="T46" fmla="*/ 3252 w 6748"/>
                  <a:gd name="T47" fmla="*/ 4512 h 6563"/>
                  <a:gd name="T48" fmla="*/ 3881 w 6748"/>
                  <a:gd name="T49" fmla="*/ 5351 h 6563"/>
                  <a:gd name="T50" fmla="*/ 3901 w 6748"/>
                  <a:gd name="T51" fmla="*/ 5376 h 6563"/>
                  <a:gd name="T52" fmla="*/ 4853 w 6748"/>
                  <a:gd name="T53" fmla="*/ 6290 h 6563"/>
                  <a:gd name="T54" fmla="*/ 5600 w 6748"/>
                  <a:gd name="T55" fmla="*/ 5922 h 6563"/>
                  <a:gd name="T56" fmla="*/ 6161 w 6748"/>
                  <a:gd name="T57" fmla="*/ 6483 h 6563"/>
                  <a:gd name="T58" fmla="*/ 6354 w 6748"/>
                  <a:gd name="T59" fmla="*/ 6563 h 6563"/>
                  <a:gd name="T60" fmla="*/ 6459 w 6748"/>
                  <a:gd name="T61" fmla="*/ 6542 h 6563"/>
                  <a:gd name="T62" fmla="*/ 6627 w 6748"/>
                  <a:gd name="T63" fmla="*/ 6290 h 6563"/>
                  <a:gd name="T64" fmla="*/ 6627 w 6748"/>
                  <a:gd name="T65" fmla="*/ 4379 h 6563"/>
                  <a:gd name="T66" fmla="*/ 6459 w 6748"/>
                  <a:gd name="T67" fmla="*/ 4126 h 6563"/>
                  <a:gd name="T68" fmla="*/ 2419 w 6748"/>
                  <a:gd name="T69" fmla="*/ 4382 h 6563"/>
                  <a:gd name="T70" fmla="*/ 2264 w 6748"/>
                  <a:gd name="T71" fmla="*/ 4397 h 6563"/>
                  <a:gd name="T72" fmla="*/ 2193 w 6748"/>
                  <a:gd name="T73" fmla="*/ 4384 h 6563"/>
                  <a:gd name="T74" fmla="*/ 2126 w 6748"/>
                  <a:gd name="T75" fmla="*/ 4360 h 6563"/>
                  <a:gd name="T76" fmla="*/ 2067 w 6748"/>
                  <a:gd name="T77" fmla="*/ 4337 h 6563"/>
                  <a:gd name="T78" fmla="*/ 1992 w 6748"/>
                  <a:gd name="T79" fmla="*/ 4295 h 6563"/>
                  <a:gd name="T80" fmla="*/ 1951 w 6748"/>
                  <a:gd name="T81" fmla="*/ 4271 h 6563"/>
                  <a:gd name="T82" fmla="*/ 6076 w 6748"/>
                  <a:gd name="T83" fmla="*/ 1742 h 6563"/>
                  <a:gd name="T84" fmla="*/ 6080 w 6748"/>
                  <a:gd name="T85" fmla="*/ 1887 h 6563"/>
                  <a:gd name="T86" fmla="*/ 5959 w 6748"/>
                  <a:gd name="T87" fmla="*/ 2212 h 6563"/>
                  <a:gd name="T88" fmla="*/ 2419 w 6748"/>
                  <a:gd name="T89" fmla="*/ 4382 h 6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748" h="6563">
                    <a:moveTo>
                      <a:pt x="6459" y="4126"/>
                    </a:moveTo>
                    <a:cubicBezTo>
                      <a:pt x="6357" y="4085"/>
                      <a:pt x="6239" y="4107"/>
                      <a:pt x="6161" y="4186"/>
                    </a:cubicBezTo>
                    <a:lnTo>
                      <a:pt x="5600" y="4747"/>
                    </a:lnTo>
                    <a:cubicBezTo>
                      <a:pt x="5511" y="4633"/>
                      <a:pt x="5398" y="4541"/>
                      <a:pt x="5267" y="4477"/>
                    </a:cubicBezTo>
                    <a:cubicBezTo>
                      <a:pt x="5069" y="4156"/>
                      <a:pt x="4926" y="3863"/>
                      <a:pt x="4814" y="3554"/>
                    </a:cubicBezTo>
                    <a:lnTo>
                      <a:pt x="6245" y="2678"/>
                    </a:lnTo>
                    <a:cubicBezTo>
                      <a:pt x="6748" y="2370"/>
                      <a:pt x="6693" y="1532"/>
                      <a:pt x="6436" y="1113"/>
                    </a:cubicBezTo>
                    <a:lnTo>
                      <a:pt x="6403" y="1058"/>
                    </a:lnTo>
                    <a:cubicBezTo>
                      <a:pt x="6402" y="903"/>
                      <a:pt x="6363" y="751"/>
                      <a:pt x="6279" y="615"/>
                    </a:cubicBezTo>
                    <a:lnTo>
                      <a:pt x="5988" y="140"/>
                    </a:lnTo>
                    <a:cubicBezTo>
                      <a:pt x="5951" y="78"/>
                      <a:pt x="5890" y="34"/>
                      <a:pt x="5819" y="17"/>
                    </a:cubicBezTo>
                    <a:cubicBezTo>
                      <a:pt x="5748" y="0"/>
                      <a:pt x="5674" y="12"/>
                      <a:pt x="5613" y="50"/>
                    </a:cubicBezTo>
                    <a:lnTo>
                      <a:pt x="320" y="3293"/>
                    </a:lnTo>
                    <a:cubicBezTo>
                      <a:pt x="77" y="3443"/>
                      <a:pt x="0" y="3763"/>
                      <a:pt x="149" y="4008"/>
                    </a:cubicBezTo>
                    <a:lnTo>
                      <a:pt x="179" y="4057"/>
                    </a:lnTo>
                    <a:cubicBezTo>
                      <a:pt x="268" y="4201"/>
                      <a:pt x="386" y="4317"/>
                      <a:pt x="519" y="4404"/>
                    </a:cubicBezTo>
                    <a:lnTo>
                      <a:pt x="342" y="4757"/>
                    </a:lnTo>
                    <a:cubicBezTo>
                      <a:pt x="276" y="4885"/>
                      <a:pt x="323" y="5042"/>
                      <a:pt x="448" y="5115"/>
                    </a:cubicBezTo>
                    <a:lnTo>
                      <a:pt x="1540" y="5753"/>
                    </a:lnTo>
                    <a:cubicBezTo>
                      <a:pt x="1584" y="5778"/>
                      <a:pt x="1631" y="5790"/>
                      <a:pt x="1678" y="5790"/>
                    </a:cubicBezTo>
                    <a:cubicBezTo>
                      <a:pt x="1763" y="5790"/>
                      <a:pt x="1847" y="5751"/>
                      <a:pt x="1900" y="5677"/>
                    </a:cubicBezTo>
                    <a:lnTo>
                      <a:pt x="2425" y="4944"/>
                    </a:lnTo>
                    <a:cubicBezTo>
                      <a:pt x="2523" y="4932"/>
                      <a:pt x="2617" y="4901"/>
                      <a:pt x="2705" y="4847"/>
                    </a:cubicBezTo>
                    <a:lnTo>
                      <a:pt x="3252" y="4512"/>
                    </a:lnTo>
                    <a:cubicBezTo>
                      <a:pt x="3474" y="4752"/>
                      <a:pt x="3673" y="5017"/>
                      <a:pt x="3881" y="5351"/>
                    </a:cubicBezTo>
                    <a:cubicBezTo>
                      <a:pt x="3887" y="5361"/>
                      <a:pt x="3894" y="5368"/>
                      <a:pt x="3901" y="5376"/>
                    </a:cubicBezTo>
                    <a:cubicBezTo>
                      <a:pt x="3923" y="5883"/>
                      <a:pt x="4340" y="6290"/>
                      <a:pt x="4853" y="6290"/>
                    </a:cubicBezTo>
                    <a:cubicBezTo>
                      <a:pt x="5157" y="6290"/>
                      <a:pt x="5425" y="6145"/>
                      <a:pt x="5600" y="5922"/>
                    </a:cubicBezTo>
                    <a:lnTo>
                      <a:pt x="6161" y="6483"/>
                    </a:lnTo>
                    <a:cubicBezTo>
                      <a:pt x="6214" y="6536"/>
                      <a:pt x="6283" y="6563"/>
                      <a:pt x="6354" y="6563"/>
                    </a:cubicBezTo>
                    <a:cubicBezTo>
                      <a:pt x="6390" y="6563"/>
                      <a:pt x="6425" y="6556"/>
                      <a:pt x="6459" y="6542"/>
                    </a:cubicBezTo>
                    <a:cubicBezTo>
                      <a:pt x="6561" y="6500"/>
                      <a:pt x="6627" y="6401"/>
                      <a:pt x="6627" y="6290"/>
                    </a:cubicBezTo>
                    <a:lnTo>
                      <a:pt x="6627" y="4379"/>
                    </a:lnTo>
                    <a:cubicBezTo>
                      <a:pt x="6627" y="4268"/>
                      <a:pt x="6561" y="4169"/>
                      <a:pt x="6459" y="4126"/>
                    </a:cubicBezTo>
                    <a:close/>
                    <a:moveTo>
                      <a:pt x="2419" y="4382"/>
                    </a:moveTo>
                    <a:cubicBezTo>
                      <a:pt x="2382" y="4405"/>
                      <a:pt x="2326" y="4406"/>
                      <a:pt x="2264" y="4397"/>
                    </a:cubicBezTo>
                    <a:cubicBezTo>
                      <a:pt x="2241" y="4394"/>
                      <a:pt x="2217" y="4391"/>
                      <a:pt x="2193" y="4384"/>
                    </a:cubicBezTo>
                    <a:cubicBezTo>
                      <a:pt x="2171" y="4378"/>
                      <a:pt x="2149" y="4369"/>
                      <a:pt x="2126" y="4360"/>
                    </a:cubicBezTo>
                    <a:cubicBezTo>
                      <a:pt x="2107" y="4353"/>
                      <a:pt x="2087" y="4346"/>
                      <a:pt x="2067" y="4337"/>
                    </a:cubicBezTo>
                    <a:cubicBezTo>
                      <a:pt x="2042" y="4325"/>
                      <a:pt x="2017" y="4310"/>
                      <a:pt x="1992" y="4295"/>
                    </a:cubicBezTo>
                    <a:cubicBezTo>
                      <a:pt x="1978" y="4287"/>
                      <a:pt x="1964" y="4280"/>
                      <a:pt x="1951" y="4271"/>
                    </a:cubicBezTo>
                    <a:lnTo>
                      <a:pt x="6076" y="1742"/>
                    </a:lnTo>
                    <a:cubicBezTo>
                      <a:pt x="6081" y="1791"/>
                      <a:pt x="6083" y="1840"/>
                      <a:pt x="6080" y="1887"/>
                    </a:cubicBezTo>
                    <a:cubicBezTo>
                      <a:pt x="6074" y="2046"/>
                      <a:pt x="6028" y="2170"/>
                      <a:pt x="5959" y="2212"/>
                    </a:cubicBezTo>
                    <a:lnTo>
                      <a:pt x="2419" y="438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endParaRPr 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208" name="直接连接符 207"/>
              <p:cNvCxnSpPr/>
              <p:nvPr/>
            </p:nvCxnSpPr>
            <p:spPr>
              <a:xfrm>
                <a:off x="7487493" y="2948053"/>
                <a:ext cx="7023822" cy="0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直接连接符 208"/>
              <p:cNvCxnSpPr/>
              <p:nvPr/>
            </p:nvCxnSpPr>
            <p:spPr>
              <a:xfrm>
                <a:off x="7487493" y="4329047"/>
                <a:ext cx="7023822" cy="0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2" name="矩形 181"/>
            <p:cNvSpPr/>
            <p:nvPr/>
          </p:nvSpPr>
          <p:spPr>
            <a:xfrm>
              <a:off x="3435070" y="3109198"/>
              <a:ext cx="1159292" cy="38472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9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智能监控</a:t>
              </a:r>
              <a:endParaRPr lang="en-US" altLang="zh-CN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3" name="矩形 182"/>
            <p:cNvSpPr/>
            <p:nvPr/>
          </p:nvSpPr>
          <p:spPr>
            <a:xfrm>
              <a:off x="3919846" y="4334340"/>
              <a:ext cx="1159292" cy="38472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9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出入管理</a:t>
              </a:r>
              <a:endParaRPr lang="en-US" altLang="zh-CN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4" name="矩形 183"/>
            <p:cNvSpPr/>
            <p:nvPr/>
          </p:nvSpPr>
          <p:spPr>
            <a:xfrm>
              <a:off x="3431050" y="5568745"/>
              <a:ext cx="1159292" cy="38472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9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安保管理</a:t>
              </a:r>
              <a:endParaRPr lang="en-US" altLang="zh-CN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85" name="图片 18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1150" y="2716606"/>
              <a:ext cx="1177415" cy="812940"/>
            </a:xfrm>
            <a:prstGeom prst="rect">
              <a:avLst/>
            </a:prstGeom>
          </p:spPr>
        </p:pic>
        <p:pic>
          <p:nvPicPr>
            <p:cNvPr id="186" name="图片 18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6182" y="2590373"/>
              <a:ext cx="1267924" cy="976369"/>
            </a:xfrm>
            <a:prstGeom prst="rect">
              <a:avLst/>
            </a:prstGeom>
          </p:spPr>
        </p:pic>
        <p:pic>
          <p:nvPicPr>
            <p:cNvPr id="187" name="图片 18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5923" y="2635646"/>
              <a:ext cx="2686050" cy="885825"/>
            </a:xfrm>
            <a:prstGeom prst="rect">
              <a:avLst/>
            </a:prstGeom>
          </p:spPr>
        </p:pic>
        <p:sp>
          <p:nvSpPr>
            <p:cNvPr id="188" name="矩形 187"/>
            <p:cNvSpPr/>
            <p:nvPr/>
          </p:nvSpPr>
          <p:spPr>
            <a:xfrm>
              <a:off x="5062287" y="3496277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周界防范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9" name="矩形 188"/>
            <p:cNvSpPr/>
            <p:nvPr/>
          </p:nvSpPr>
          <p:spPr>
            <a:xfrm>
              <a:off x="7538839" y="3512768"/>
              <a:ext cx="954107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全场景监控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0" name="矩形 189"/>
            <p:cNvSpPr/>
            <p:nvPr/>
          </p:nvSpPr>
          <p:spPr>
            <a:xfrm>
              <a:off x="9899656" y="3536492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报警管理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91" name="图片 19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8811" y="3929142"/>
              <a:ext cx="2805670" cy="934304"/>
            </a:xfrm>
            <a:prstGeom prst="rect">
              <a:avLst/>
            </a:prstGeom>
          </p:spPr>
        </p:pic>
        <p:pic>
          <p:nvPicPr>
            <p:cNvPr id="192" name="图片 19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6631" y="3941517"/>
              <a:ext cx="2899102" cy="885222"/>
            </a:xfrm>
            <a:prstGeom prst="rect">
              <a:avLst/>
            </a:prstGeom>
          </p:spPr>
        </p:pic>
        <p:sp>
          <p:nvSpPr>
            <p:cNvPr id="193" name="矩形 192"/>
            <p:cNvSpPr/>
            <p:nvPr/>
          </p:nvSpPr>
          <p:spPr>
            <a:xfrm>
              <a:off x="6203427" y="4904568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门禁管理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4" name="矩形 193"/>
            <p:cNvSpPr/>
            <p:nvPr/>
          </p:nvSpPr>
          <p:spPr>
            <a:xfrm>
              <a:off x="9215040" y="4904566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访客管理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5" name="矩形 194"/>
            <p:cNvSpPr/>
            <p:nvPr/>
          </p:nvSpPr>
          <p:spPr>
            <a:xfrm>
              <a:off x="5245960" y="6203314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巡更管理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96" name="图片 19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5497" y="5341818"/>
              <a:ext cx="1461146" cy="838455"/>
            </a:xfrm>
            <a:prstGeom prst="rect">
              <a:avLst/>
            </a:prstGeom>
          </p:spPr>
        </p:pic>
        <p:pic>
          <p:nvPicPr>
            <p:cNvPr id="197" name="图片 19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08375" y="5350955"/>
              <a:ext cx="1461145" cy="829318"/>
            </a:xfrm>
            <a:prstGeom prst="rect">
              <a:avLst/>
            </a:prstGeom>
          </p:spPr>
        </p:pic>
        <p:pic>
          <p:nvPicPr>
            <p:cNvPr id="198" name="图片 19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01252" y="5334183"/>
              <a:ext cx="1432854" cy="838456"/>
            </a:xfrm>
            <a:prstGeom prst="rect">
              <a:avLst/>
            </a:prstGeom>
          </p:spPr>
        </p:pic>
        <p:sp>
          <p:nvSpPr>
            <p:cNvPr id="199" name="矩形 198"/>
            <p:cNvSpPr/>
            <p:nvPr/>
          </p:nvSpPr>
          <p:spPr>
            <a:xfrm>
              <a:off x="7538839" y="6203313"/>
              <a:ext cx="954107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交接班管理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0" name="矩形 199"/>
            <p:cNvSpPr/>
            <p:nvPr/>
          </p:nvSpPr>
          <p:spPr>
            <a:xfrm>
              <a:off x="9817569" y="6203313"/>
              <a:ext cx="8002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安保维修</a:t>
              </a:r>
              <a:endPara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6564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"/>
          <p:cNvGrpSpPr/>
          <p:nvPr/>
        </p:nvGrpSpPr>
        <p:grpSpPr>
          <a:xfrm>
            <a:off x="4788265" y="2130502"/>
            <a:ext cx="2555875" cy="3037964"/>
            <a:chOff x="3872379" y="1383943"/>
            <a:chExt cx="4452022" cy="4487848"/>
          </a:xfrm>
        </p:grpSpPr>
        <p:sp>
          <p:nvSpPr>
            <p:cNvPr id="23" name="Freeform: Shape 97"/>
            <p:cNvSpPr/>
            <p:nvPr/>
          </p:nvSpPr>
          <p:spPr bwMode="auto">
            <a:xfrm>
              <a:off x="3872379" y="1383943"/>
              <a:ext cx="2161524" cy="2161524"/>
            </a:xfrm>
            <a:custGeom>
              <a:avLst/>
              <a:gdLst/>
              <a:ahLst/>
              <a:cxnLst>
                <a:cxn ang="0">
                  <a:pos x="673" y="233"/>
                </a:cxn>
                <a:cxn ang="0">
                  <a:pos x="233" y="233"/>
                </a:cxn>
                <a:cxn ang="0">
                  <a:pos x="233" y="673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673" y="233"/>
                </a:cxn>
              </a:cxnLst>
              <a:rect l="0" t="0" r="r" b="b"/>
              <a:pathLst>
                <a:path w="905" h="905">
                  <a:moveTo>
                    <a:pt x="673" y="233"/>
                  </a:moveTo>
                  <a:lnTo>
                    <a:pt x="233" y="233"/>
                  </a:lnTo>
                  <a:lnTo>
                    <a:pt x="233" y="673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673" y="23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: Shape 98"/>
            <p:cNvSpPr/>
            <p:nvPr/>
          </p:nvSpPr>
          <p:spPr bwMode="auto">
            <a:xfrm>
              <a:off x="6162877" y="1383943"/>
              <a:ext cx="2161524" cy="2161524"/>
            </a:xfrm>
            <a:custGeom>
              <a:avLst/>
              <a:gdLst/>
              <a:ahLst/>
              <a:cxnLst>
                <a:cxn ang="0">
                  <a:pos x="672" y="673"/>
                </a:cxn>
                <a:cxn ang="0">
                  <a:pos x="672" y="233"/>
                </a:cxn>
                <a:cxn ang="0">
                  <a:pos x="232" y="233"/>
                </a:cxn>
                <a:cxn ang="0">
                  <a:pos x="0" y="0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672" y="673"/>
                </a:cxn>
              </a:cxnLst>
              <a:rect l="0" t="0" r="r" b="b"/>
              <a:pathLst>
                <a:path w="905" h="905">
                  <a:moveTo>
                    <a:pt x="672" y="673"/>
                  </a:moveTo>
                  <a:lnTo>
                    <a:pt x="672" y="233"/>
                  </a:lnTo>
                  <a:lnTo>
                    <a:pt x="232" y="233"/>
                  </a:lnTo>
                  <a:lnTo>
                    <a:pt x="0" y="0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672" y="67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: Shape 99"/>
            <p:cNvSpPr/>
            <p:nvPr/>
          </p:nvSpPr>
          <p:spPr bwMode="auto">
            <a:xfrm>
              <a:off x="3872379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3" y="232"/>
                </a:cxn>
                <a:cxn ang="0">
                  <a:pos x="233" y="672"/>
                </a:cxn>
                <a:cxn ang="0">
                  <a:pos x="673" y="672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233" y="232"/>
                  </a:lnTo>
                  <a:lnTo>
                    <a:pt x="233" y="672"/>
                  </a:lnTo>
                  <a:lnTo>
                    <a:pt x="673" y="672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: Shape 100"/>
            <p:cNvSpPr/>
            <p:nvPr/>
          </p:nvSpPr>
          <p:spPr bwMode="auto">
            <a:xfrm>
              <a:off x="6162877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5"/>
                </a:cxn>
                <a:cxn ang="0">
                  <a:pos x="232" y="672"/>
                </a:cxn>
                <a:cxn ang="0">
                  <a:pos x="672" y="672"/>
                </a:cxn>
                <a:cxn ang="0">
                  <a:pos x="672" y="232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0" y="905"/>
                  </a:lnTo>
                  <a:lnTo>
                    <a:pt x="232" y="672"/>
                  </a:lnTo>
                  <a:lnTo>
                    <a:pt x="672" y="672"/>
                  </a:lnTo>
                  <a:lnTo>
                    <a:pt x="672" y="232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7" name="Group 101"/>
            <p:cNvGrpSpPr/>
            <p:nvPr/>
          </p:nvGrpSpPr>
          <p:grpSpPr>
            <a:xfrm>
              <a:off x="4569798" y="4627411"/>
              <a:ext cx="527842" cy="535006"/>
              <a:chOff x="3557588" y="3654425"/>
              <a:chExt cx="350838" cy="355600"/>
            </a:xfrm>
          </p:grpSpPr>
          <p:sp>
            <p:nvSpPr>
              <p:cNvPr id="40" name="Freeform: Shape 102"/>
              <p:cNvSpPr/>
              <p:nvPr/>
            </p:nvSpPr>
            <p:spPr bwMode="auto">
              <a:xfrm>
                <a:off x="3619501" y="3654425"/>
                <a:ext cx="288925" cy="163513"/>
              </a:xfrm>
              <a:custGeom>
                <a:avLst/>
                <a:gdLst/>
                <a:ahLst/>
                <a:cxnLst>
                  <a:cxn ang="0">
                    <a:pos x="40" y="55"/>
                  </a:cxn>
                  <a:cxn ang="0">
                    <a:pos x="41" y="55"/>
                  </a:cxn>
                  <a:cxn ang="0">
                    <a:pos x="95" y="55"/>
                  </a:cxn>
                  <a:cxn ang="0">
                    <a:pos x="97" y="55"/>
                  </a:cxn>
                  <a:cxn ang="0">
                    <a:pos x="97" y="53"/>
                  </a:cxn>
                  <a:cxn ang="0">
                    <a:pos x="78" y="15"/>
                  </a:cxn>
                  <a:cxn ang="0">
                    <a:pos x="38" y="0"/>
                  </a:cxn>
                  <a:cxn ang="0">
                    <a:pos x="1" y="13"/>
                  </a:cxn>
                  <a:cxn ang="0">
                    <a:pos x="0" y="15"/>
                  </a:cxn>
                  <a:cxn ang="0">
                    <a:pos x="1" y="16"/>
                  </a:cxn>
                  <a:cxn ang="0">
                    <a:pos x="40" y="55"/>
                  </a:cxn>
                  <a:cxn ang="0">
                    <a:pos x="32" y="34"/>
                  </a:cxn>
                  <a:cxn ang="0">
                    <a:pos x="48" y="11"/>
                  </a:cxn>
                  <a:cxn ang="0">
                    <a:pos x="53" y="12"/>
                  </a:cxn>
                  <a:cxn ang="0">
                    <a:pos x="36" y="38"/>
                  </a:cxn>
                  <a:cxn ang="0">
                    <a:pos x="32" y="34"/>
                  </a:cxn>
                  <a:cxn ang="0">
                    <a:pos x="38" y="10"/>
                  </a:cxn>
                  <a:cxn ang="0">
                    <a:pos x="40" y="10"/>
                  </a:cxn>
                  <a:cxn ang="0">
                    <a:pos x="27" y="29"/>
                  </a:cxn>
                  <a:cxn ang="0">
                    <a:pos x="23" y="25"/>
                  </a:cxn>
                  <a:cxn ang="0">
                    <a:pos x="33" y="10"/>
                  </a:cxn>
                  <a:cxn ang="0">
                    <a:pos x="38" y="10"/>
                  </a:cxn>
                  <a:cxn ang="0">
                    <a:pos x="23" y="12"/>
                  </a:cxn>
                  <a:cxn ang="0">
                    <a:pos x="18" y="19"/>
                  </a:cxn>
                  <a:cxn ang="0">
                    <a:pos x="14" y="16"/>
                  </a:cxn>
                  <a:cxn ang="0">
                    <a:pos x="21" y="13"/>
                  </a:cxn>
                  <a:cxn ang="0">
                    <a:pos x="23" y="12"/>
                  </a:cxn>
                  <a:cxn ang="0">
                    <a:pos x="69" y="46"/>
                  </a:cxn>
                  <a:cxn ang="0">
                    <a:pos x="79" y="31"/>
                  </a:cxn>
                  <a:cxn ang="0">
                    <a:pos x="81" y="34"/>
                  </a:cxn>
                  <a:cxn ang="0">
                    <a:pos x="73" y="46"/>
                  </a:cxn>
                  <a:cxn ang="0">
                    <a:pos x="69" y="46"/>
                  </a:cxn>
                  <a:cxn ang="0">
                    <a:pos x="82" y="46"/>
                  </a:cxn>
                  <a:cxn ang="0">
                    <a:pos x="85" y="41"/>
                  </a:cxn>
                  <a:cxn ang="0">
                    <a:pos x="86" y="46"/>
                  </a:cxn>
                  <a:cxn ang="0">
                    <a:pos x="82" y="46"/>
                  </a:cxn>
                  <a:cxn ang="0">
                    <a:pos x="54" y="46"/>
                  </a:cxn>
                  <a:cxn ang="0">
                    <a:pos x="70" y="22"/>
                  </a:cxn>
                  <a:cxn ang="0">
                    <a:pos x="72" y="23"/>
                  </a:cxn>
                  <a:cxn ang="0">
                    <a:pos x="74" y="25"/>
                  </a:cxn>
                  <a:cxn ang="0">
                    <a:pos x="60" y="46"/>
                  </a:cxn>
                  <a:cxn ang="0">
                    <a:pos x="54" y="46"/>
                  </a:cxn>
                  <a:cxn ang="0">
                    <a:pos x="46" y="46"/>
                  </a:cxn>
                  <a:cxn ang="0">
                    <a:pos x="44" y="46"/>
                  </a:cxn>
                  <a:cxn ang="0">
                    <a:pos x="41" y="43"/>
                  </a:cxn>
                  <a:cxn ang="0">
                    <a:pos x="60" y="15"/>
                  </a:cxn>
                  <a:cxn ang="0">
                    <a:pos x="65" y="17"/>
                  </a:cxn>
                  <a:cxn ang="0">
                    <a:pos x="46" y="46"/>
                  </a:cxn>
                  <a:cxn ang="0">
                    <a:pos x="46" y="46"/>
                  </a:cxn>
                  <a:cxn ang="0">
                    <a:pos x="46" y="46"/>
                  </a:cxn>
                </a:cxnLst>
                <a:rect l="0" t="0" r="r" b="b"/>
                <a:pathLst>
                  <a:path w="97" h="55">
                    <a:moveTo>
                      <a:pt x="40" y="55"/>
                    </a:moveTo>
                    <a:cubicBezTo>
                      <a:pt x="40" y="55"/>
                      <a:pt x="40" y="55"/>
                      <a:pt x="41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6" y="55"/>
                      <a:pt x="96" y="55"/>
                      <a:pt x="97" y="55"/>
                    </a:cubicBezTo>
                    <a:cubicBezTo>
                      <a:pt x="97" y="54"/>
                      <a:pt x="97" y="54"/>
                      <a:pt x="97" y="53"/>
                    </a:cubicBezTo>
                    <a:cubicBezTo>
                      <a:pt x="96" y="39"/>
                      <a:pt x="89" y="25"/>
                      <a:pt x="78" y="15"/>
                    </a:cubicBezTo>
                    <a:cubicBezTo>
                      <a:pt x="67" y="6"/>
                      <a:pt x="53" y="0"/>
                      <a:pt x="38" y="0"/>
                    </a:cubicBezTo>
                    <a:cubicBezTo>
                      <a:pt x="25" y="0"/>
                      <a:pt x="12" y="5"/>
                      <a:pt x="1" y="13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1" y="16"/>
                      <a:pt x="1" y="16"/>
                    </a:cubicBezTo>
                    <a:lnTo>
                      <a:pt x="40" y="55"/>
                    </a:lnTo>
                    <a:close/>
                    <a:moveTo>
                      <a:pt x="32" y="34"/>
                    </a:moveTo>
                    <a:cubicBezTo>
                      <a:pt x="48" y="11"/>
                      <a:pt x="48" y="11"/>
                      <a:pt x="48" y="11"/>
                    </a:cubicBezTo>
                    <a:cubicBezTo>
                      <a:pt x="50" y="11"/>
                      <a:pt x="51" y="12"/>
                      <a:pt x="53" y="12"/>
                    </a:cubicBezTo>
                    <a:cubicBezTo>
                      <a:pt x="36" y="38"/>
                      <a:pt x="36" y="38"/>
                      <a:pt x="36" y="38"/>
                    </a:cubicBezTo>
                    <a:lnTo>
                      <a:pt x="32" y="34"/>
                    </a:lnTo>
                    <a:close/>
                    <a:moveTo>
                      <a:pt x="38" y="10"/>
                    </a:moveTo>
                    <a:cubicBezTo>
                      <a:pt x="39" y="10"/>
                      <a:pt x="39" y="10"/>
                      <a:pt x="40" y="10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5" y="10"/>
                      <a:pt x="37" y="10"/>
                      <a:pt x="38" y="10"/>
                    </a:cubicBezTo>
                    <a:close/>
                    <a:moveTo>
                      <a:pt x="23" y="12"/>
                    </a:moveTo>
                    <a:cubicBezTo>
                      <a:pt x="18" y="19"/>
                      <a:pt x="18" y="19"/>
                      <a:pt x="18" y="19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6" y="15"/>
                      <a:pt x="19" y="14"/>
                      <a:pt x="21" y="13"/>
                    </a:cubicBezTo>
                    <a:cubicBezTo>
                      <a:pt x="22" y="13"/>
                      <a:pt x="22" y="12"/>
                      <a:pt x="23" y="12"/>
                    </a:cubicBezTo>
                    <a:close/>
                    <a:moveTo>
                      <a:pt x="69" y="46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80" y="32"/>
                      <a:pt x="80" y="33"/>
                      <a:pt x="81" y="34"/>
                    </a:cubicBezTo>
                    <a:cubicBezTo>
                      <a:pt x="73" y="46"/>
                      <a:pt x="73" y="46"/>
                      <a:pt x="73" y="46"/>
                    </a:cubicBezTo>
                    <a:lnTo>
                      <a:pt x="69" y="46"/>
                    </a:lnTo>
                    <a:close/>
                    <a:moveTo>
                      <a:pt x="82" y="46"/>
                    </a:move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43"/>
                      <a:pt x="86" y="44"/>
                      <a:pt x="86" y="46"/>
                    </a:cubicBezTo>
                    <a:lnTo>
                      <a:pt x="82" y="46"/>
                    </a:lnTo>
                    <a:close/>
                    <a:moveTo>
                      <a:pt x="54" y="46"/>
                    </a:moveTo>
                    <a:cubicBezTo>
                      <a:pt x="70" y="22"/>
                      <a:pt x="70" y="22"/>
                      <a:pt x="70" y="22"/>
                    </a:cubicBezTo>
                    <a:cubicBezTo>
                      <a:pt x="71" y="22"/>
                      <a:pt x="71" y="22"/>
                      <a:pt x="72" y="23"/>
                    </a:cubicBezTo>
                    <a:cubicBezTo>
                      <a:pt x="73" y="24"/>
                      <a:pt x="73" y="24"/>
                      <a:pt x="74" y="25"/>
                    </a:cubicBezTo>
                    <a:cubicBezTo>
                      <a:pt x="60" y="46"/>
                      <a:pt x="60" y="46"/>
                      <a:pt x="60" y="46"/>
                    </a:cubicBezTo>
                    <a:lnTo>
                      <a:pt x="54" y="46"/>
                    </a:lnTo>
                    <a:close/>
                    <a:moveTo>
                      <a:pt x="46" y="46"/>
                    </a:moveTo>
                    <a:cubicBezTo>
                      <a:pt x="44" y="46"/>
                      <a:pt x="44" y="46"/>
                      <a:pt x="44" y="46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62" y="16"/>
                      <a:pt x="63" y="16"/>
                      <a:pt x="65" y="17"/>
                    </a:cubicBezTo>
                    <a:lnTo>
                      <a:pt x="46" y="46"/>
                    </a:lnTo>
                    <a:close/>
                    <a:moveTo>
                      <a:pt x="46" y="46"/>
                    </a:moveTo>
                    <a:cubicBezTo>
                      <a:pt x="46" y="46"/>
                      <a:pt x="46" y="46"/>
                      <a:pt x="46" y="4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Freeform: Shape 103"/>
              <p:cNvSpPr/>
              <p:nvPr/>
            </p:nvSpPr>
            <p:spPr bwMode="auto">
              <a:xfrm>
                <a:off x="3557588" y="3719513"/>
                <a:ext cx="157163" cy="254000"/>
              </a:xfrm>
              <a:custGeom>
                <a:avLst/>
                <a:gdLst/>
                <a:ahLst/>
                <a:cxnLst>
                  <a:cxn ang="0">
                    <a:pos x="53" y="37"/>
                  </a:cxn>
                  <a:cxn ang="0">
                    <a:pos x="16" y="0"/>
                  </a:cxn>
                  <a:cxn ang="0">
                    <a:pos x="14" y="0"/>
                  </a:cxn>
                  <a:cxn ang="0">
                    <a:pos x="13" y="0"/>
                  </a:cxn>
                  <a:cxn ang="0">
                    <a:pos x="0" y="38"/>
                  </a:cxn>
                  <a:cxn ang="0">
                    <a:pos x="23" y="85"/>
                  </a:cxn>
                  <a:cxn ang="0">
                    <a:pos x="24" y="85"/>
                  </a:cxn>
                  <a:cxn ang="0">
                    <a:pos x="24" y="85"/>
                  </a:cxn>
                  <a:cxn ang="0">
                    <a:pos x="26" y="84"/>
                  </a:cxn>
                  <a:cxn ang="0">
                    <a:pos x="53" y="40"/>
                  </a:cxn>
                  <a:cxn ang="0">
                    <a:pos x="53" y="37"/>
                  </a:cxn>
                  <a:cxn ang="0">
                    <a:pos x="42" y="40"/>
                  </a:cxn>
                  <a:cxn ang="0">
                    <a:pos x="22" y="71"/>
                  </a:cxn>
                  <a:cxn ang="0">
                    <a:pos x="15" y="60"/>
                  </a:cxn>
                  <a:cxn ang="0">
                    <a:pos x="9" y="38"/>
                  </a:cxn>
                  <a:cxn ang="0">
                    <a:pos x="12" y="20"/>
                  </a:cxn>
                  <a:cxn ang="0">
                    <a:pos x="16" y="14"/>
                  </a:cxn>
                  <a:cxn ang="0">
                    <a:pos x="42" y="40"/>
                  </a:cxn>
                  <a:cxn ang="0">
                    <a:pos x="42" y="40"/>
                  </a:cxn>
                  <a:cxn ang="0">
                    <a:pos x="42" y="40"/>
                  </a:cxn>
                </a:cxnLst>
                <a:rect l="0" t="0" r="r" b="b"/>
                <a:pathLst>
                  <a:path w="53" h="85">
                    <a:moveTo>
                      <a:pt x="53" y="37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5" y="0"/>
                      <a:pt x="14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5" y="11"/>
                      <a:pt x="0" y="24"/>
                      <a:pt x="0" y="38"/>
                    </a:cubicBezTo>
                    <a:cubicBezTo>
                      <a:pt x="0" y="56"/>
                      <a:pt x="8" y="73"/>
                      <a:pt x="23" y="85"/>
                    </a:cubicBezTo>
                    <a:cubicBezTo>
                      <a:pt x="23" y="85"/>
                      <a:pt x="24" y="85"/>
                      <a:pt x="24" y="85"/>
                    </a:cubicBezTo>
                    <a:cubicBezTo>
                      <a:pt x="24" y="85"/>
                      <a:pt x="24" y="85"/>
                      <a:pt x="24" y="85"/>
                    </a:cubicBezTo>
                    <a:cubicBezTo>
                      <a:pt x="25" y="85"/>
                      <a:pt x="25" y="85"/>
                      <a:pt x="26" y="84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3" y="37"/>
                    </a:cubicBezTo>
                    <a:close/>
                    <a:moveTo>
                      <a:pt x="42" y="40"/>
                    </a:moveTo>
                    <a:cubicBezTo>
                      <a:pt x="22" y="71"/>
                      <a:pt x="22" y="71"/>
                      <a:pt x="22" y="71"/>
                    </a:cubicBezTo>
                    <a:cubicBezTo>
                      <a:pt x="19" y="68"/>
                      <a:pt x="17" y="64"/>
                      <a:pt x="15" y="60"/>
                    </a:cubicBezTo>
                    <a:cubicBezTo>
                      <a:pt x="11" y="53"/>
                      <a:pt x="9" y="46"/>
                      <a:pt x="9" y="38"/>
                    </a:cubicBezTo>
                    <a:cubicBezTo>
                      <a:pt x="9" y="32"/>
                      <a:pt x="10" y="26"/>
                      <a:pt x="12" y="20"/>
                    </a:cubicBezTo>
                    <a:cubicBezTo>
                      <a:pt x="13" y="18"/>
                      <a:pt x="14" y="16"/>
                      <a:pt x="16" y="14"/>
                    </a:cubicBezTo>
                    <a:lnTo>
                      <a:pt x="42" y="40"/>
                    </a:lnTo>
                    <a:close/>
                    <a:moveTo>
                      <a:pt x="42" y="40"/>
                    </a:moveTo>
                    <a:cubicBezTo>
                      <a:pt x="42" y="40"/>
                      <a:pt x="42" y="40"/>
                      <a:pt x="42" y="4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: Shape 113"/>
              <p:cNvSpPr/>
              <p:nvPr/>
            </p:nvSpPr>
            <p:spPr bwMode="auto">
              <a:xfrm>
                <a:off x="3656013" y="3844925"/>
                <a:ext cx="252413" cy="165100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30" y="0"/>
                  </a:cxn>
                  <a:cxn ang="0">
                    <a:pos x="28" y="1"/>
                  </a:cxn>
                  <a:cxn ang="0">
                    <a:pos x="0" y="47"/>
                  </a:cxn>
                  <a:cxn ang="0">
                    <a:pos x="0" y="48"/>
                  </a:cxn>
                  <a:cxn ang="0">
                    <a:pos x="1" y="49"/>
                  </a:cxn>
                  <a:cxn ang="0">
                    <a:pos x="26" y="55"/>
                  </a:cxn>
                  <a:cxn ang="0">
                    <a:pos x="66" y="40"/>
                  </a:cxn>
                  <a:cxn ang="0">
                    <a:pos x="85" y="2"/>
                  </a:cxn>
                  <a:cxn ang="0">
                    <a:pos x="85" y="1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85" h="55">
                    <a:moveTo>
                      <a:pt x="83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9" y="0"/>
                      <a:pt x="28" y="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8"/>
                      <a:pt x="0" y="48"/>
                    </a:cubicBezTo>
                    <a:cubicBezTo>
                      <a:pt x="0" y="49"/>
                      <a:pt x="0" y="49"/>
                      <a:pt x="1" y="49"/>
                    </a:cubicBezTo>
                    <a:cubicBezTo>
                      <a:pt x="9" y="53"/>
                      <a:pt x="17" y="55"/>
                      <a:pt x="26" y="55"/>
                    </a:cubicBezTo>
                    <a:cubicBezTo>
                      <a:pt x="41" y="55"/>
                      <a:pt x="55" y="50"/>
                      <a:pt x="66" y="40"/>
                    </a:cubicBezTo>
                    <a:cubicBezTo>
                      <a:pt x="77" y="30"/>
                      <a:pt x="84" y="17"/>
                      <a:pt x="85" y="2"/>
                    </a:cubicBezTo>
                    <a:cubicBezTo>
                      <a:pt x="85" y="2"/>
                      <a:pt x="85" y="1"/>
                      <a:pt x="85" y="1"/>
                    </a:cubicBezTo>
                    <a:cubicBezTo>
                      <a:pt x="84" y="0"/>
                      <a:pt x="84" y="0"/>
                      <a:pt x="83" y="0"/>
                    </a:cubicBezTo>
                    <a:close/>
                    <a:moveTo>
                      <a:pt x="83" y="0"/>
                    </a:moveTo>
                    <a:cubicBezTo>
                      <a:pt x="83" y="0"/>
                      <a:pt x="83" y="0"/>
                      <a:pt x="83" y="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Group 114"/>
            <p:cNvGrpSpPr/>
            <p:nvPr/>
          </p:nvGrpSpPr>
          <p:grpSpPr>
            <a:xfrm>
              <a:off x="7025097" y="2098082"/>
              <a:ext cx="606660" cy="539784"/>
              <a:chOff x="5189538" y="1973263"/>
              <a:chExt cx="403225" cy="358775"/>
            </a:xfrm>
          </p:grpSpPr>
          <p:sp>
            <p:nvSpPr>
              <p:cNvPr id="38" name="Freeform: Shape 115"/>
              <p:cNvSpPr/>
              <p:nvPr/>
            </p:nvSpPr>
            <p:spPr bwMode="auto">
              <a:xfrm>
                <a:off x="5310188" y="1973263"/>
                <a:ext cx="282575" cy="260350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13" y="25"/>
                  </a:cxn>
                  <a:cxn ang="0">
                    <a:pos x="54" y="33"/>
                  </a:cxn>
                  <a:cxn ang="0">
                    <a:pos x="65" y="55"/>
                  </a:cxn>
                  <a:cxn ang="0">
                    <a:pos x="61" y="52"/>
                  </a:cxn>
                  <a:cxn ang="0">
                    <a:pos x="56" y="52"/>
                  </a:cxn>
                  <a:cxn ang="0">
                    <a:pos x="55" y="57"/>
                  </a:cxn>
                  <a:cxn ang="0">
                    <a:pos x="65" y="85"/>
                  </a:cxn>
                  <a:cxn ang="0">
                    <a:pos x="68" y="87"/>
                  </a:cxn>
                  <a:cxn ang="0">
                    <a:pos x="72" y="86"/>
                  </a:cxn>
                  <a:cxn ang="0">
                    <a:pos x="93" y="65"/>
                  </a:cxn>
                  <a:cxn ang="0">
                    <a:pos x="94" y="60"/>
                  </a:cxn>
                  <a:cxn ang="0">
                    <a:pos x="90" y="58"/>
                  </a:cxn>
                  <a:cxn ang="0">
                    <a:pos x="83" y="60"/>
                  </a:cxn>
                  <a:cxn ang="0">
                    <a:pos x="67" y="21"/>
                  </a:cxn>
                  <a:cxn ang="0">
                    <a:pos x="6" y="9"/>
                  </a:cxn>
                  <a:cxn ang="0">
                    <a:pos x="1" y="15"/>
                  </a:cxn>
                  <a:cxn ang="0">
                    <a:pos x="3" y="23"/>
                  </a:cxn>
                  <a:cxn ang="0">
                    <a:pos x="3" y="23"/>
                  </a:cxn>
                  <a:cxn ang="0">
                    <a:pos x="3" y="23"/>
                  </a:cxn>
                </a:cxnLst>
                <a:rect l="0" t="0" r="r" b="b"/>
                <a:pathLst>
                  <a:path w="95" h="87">
                    <a:moveTo>
                      <a:pt x="3" y="23"/>
                    </a:moveTo>
                    <a:cubicBezTo>
                      <a:pt x="6" y="26"/>
                      <a:pt x="10" y="27"/>
                      <a:pt x="13" y="25"/>
                    </a:cubicBezTo>
                    <a:cubicBezTo>
                      <a:pt x="27" y="20"/>
                      <a:pt x="43" y="22"/>
                      <a:pt x="54" y="33"/>
                    </a:cubicBezTo>
                    <a:cubicBezTo>
                      <a:pt x="60" y="39"/>
                      <a:pt x="64" y="47"/>
                      <a:pt x="65" y="55"/>
                    </a:cubicBezTo>
                    <a:cubicBezTo>
                      <a:pt x="61" y="52"/>
                      <a:pt x="61" y="52"/>
                      <a:pt x="61" y="52"/>
                    </a:cubicBezTo>
                    <a:cubicBezTo>
                      <a:pt x="59" y="51"/>
                      <a:pt x="57" y="51"/>
                      <a:pt x="56" y="52"/>
                    </a:cubicBezTo>
                    <a:cubicBezTo>
                      <a:pt x="55" y="53"/>
                      <a:pt x="54" y="55"/>
                      <a:pt x="55" y="57"/>
                    </a:cubicBezTo>
                    <a:cubicBezTo>
                      <a:pt x="65" y="85"/>
                      <a:pt x="65" y="85"/>
                      <a:pt x="65" y="85"/>
                    </a:cubicBezTo>
                    <a:cubicBezTo>
                      <a:pt x="66" y="86"/>
                      <a:pt x="67" y="87"/>
                      <a:pt x="68" y="87"/>
                    </a:cubicBezTo>
                    <a:cubicBezTo>
                      <a:pt x="69" y="87"/>
                      <a:pt x="71" y="87"/>
                      <a:pt x="72" y="8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4" y="64"/>
                      <a:pt x="95" y="62"/>
                      <a:pt x="94" y="60"/>
                    </a:cubicBezTo>
                    <a:cubicBezTo>
                      <a:pt x="93" y="59"/>
                      <a:pt x="91" y="58"/>
                      <a:pt x="90" y="58"/>
                    </a:cubicBezTo>
                    <a:cubicBezTo>
                      <a:pt x="83" y="60"/>
                      <a:pt x="83" y="60"/>
                      <a:pt x="83" y="60"/>
                    </a:cubicBezTo>
                    <a:cubicBezTo>
                      <a:pt x="83" y="46"/>
                      <a:pt x="77" y="31"/>
                      <a:pt x="67" y="21"/>
                    </a:cubicBezTo>
                    <a:cubicBezTo>
                      <a:pt x="50" y="4"/>
                      <a:pt x="26" y="0"/>
                      <a:pt x="6" y="9"/>
                    </a:cubicBezTo>
                    <a:cubicBezTo>
                      <a:pt x="4" y="10"/>
                      <a:pt x="1" y="12"/>
                      <a:pt x="1" y="15"/>
                    </a:cubicBezTo>
                    <a:cubicBezTo>
                      <a:pt x="0" y="18"/>
                      <a:pt x="1" y="21"/>
                      <a:pt x="3" y="23"/>
                    </a:cubicBezTo>
                    <a:close/>
                    <a:moveTo>
                      <a:pt x="3" y="23"/>
                    </a:moveTo>
                    <a:cubicBezTo>
                      <a:pt x="3" y="23"/>
                      <a:pt x="3" y="23"/>
                      <a:pt x="3" y="2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: Shape 116"/>
              <p:cNvSpPr/>
              <p:nvPr/>
            </p:nvSpPr>
            <p:spPr bwMode="auto">
              <a:xfrm>
                <a:off x="5189538" y="2071688"/>
                <a:ext cx="280988" cy="260350"/>
              </a:xfrm>
              <a:custGeom>
                <a:avLst/>
                <a:gdLst/>
                <a:ahLst/>
                <a:cxnLst>
                  <a:cxn ang="0">
                    <a:pos x="94" y="72"/>
                  </a:cxn>
                  <a:cxn ang="0">
                    <a:pos x="91" y="64"/>
                  </a:cxn>
                  <a:cxn ang="0">
                    <a:pos x="82" y="62"/>
                  </a:cxn>
                  <a:cxn ang="0">
                    <a:pos x="41" y="54"/>
                  </a:cxn>
                  <a:cxn ang="0">
                    <a:pos x="30" y="32"/>
                  </a:cxn>
                  <a:cxn ang="0">
                    <a:pos x="34" y="35"/>
                  </a:cxn>
                  <a:cxn ang="0">
                    <a:pos x="39" y="35"/>
                  </a:cxn>
                  <a:cxn ang="0">
                    <a:pos x="40" y="31"/>
                  </a:cxn>
                  <a:cxn ang="0">
                    <a:pos x="29" y="2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" y="22"/>
                  </a:cxn>
                  <a:cxn ang="0">
                    <a:pos x="1" y="27"/>
                  </a:cxn>
                  <a:cxn ang="0">
                    <a:pos x="5" y="29"/>
                  </a:cxn>
                  <a:cxn ang="0">
                    <a:pos x="12" y="28"/>
                  </a:cxn>
                  <a:cxn ang="0">
                    <a:pos x="28" y="66"/>
                  </a:cxn>
                  <a:cxn ang="0">
                    <a:pos x="88" y="79"/>
                  </a:cxn>
                  <a:cxn ang="0">
                    <a:pos x="94" y="72"/>
                  </a:cxn>
                  <a:cxn ang="0">
                    <a:pos x="94" y="72"/>
                  </a:cxn>
                  <a:cxn ang="0">
                    <a:pos x="94" y="72"/>
                  </a:cxn>
                </a:cxnLst>
                <a:rect l="0" t="0" r="r" b="b"/>
                <a:pathLst>
                  <a:path w="94" h="87">
                    <a:moveTo>
                      <a:pt x="94" y="72"/>
                    </a:moveTo>
                    <a:cubicBezTo>
                      <a:pt x="94" y="69"/>
                      <a:pt x="93" y="66"/>
                      <a:pt x="91" y="64"/>
                    </a:cubicBezTo>
                    <a:cubicBezTo>
                      <a:pt x="89" y="61"/>
                      <a:pt x="85" y="61"/>
                      <a:pt x="82" y="62"/>
                    </a:cubicBezTo>
                    <a:cubicBezTo>
                      <a:pt x="68" y="68"/>
                      <a:pt x="52" y="65"/>
                      <a:pt x="41" y="54"/>
                    </a:cubicBezTo>
                    <a:cubicBezTo>
                      <a:pt x="34" y="48"/>
                      <a:pt x="31" y="40"/>
                      <a:pt x="30" y="32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5" y="36"/>
                      <a:pt x="37" y="36"/>
                      <a:pt x="39" y="35"/>
                    </a:cubicBezTo>
                    <a:cubicBezTo>
                      <a:pt x="40" y="34"/>
                      <a:pt x="41" y="32"/>
                      <a:pt x="40" y="31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8" y="0"/>
                      <a:pt x="26" y="0"/>
                    </a:cubicBezTo>
                    <a:cubicBezTo>
                      <a:pt x="25" y="0"/>
                      <a:pt x="24" y="0"/>
                      <a:pt x="23" y="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4"/>
                      <a:pt x="0" y="25"/>
                      <a:pt x="1" y="27"/>
                    </a:cubicBezTo>
                    <a:cubicBezTo>
                      <a:pt x="2" y="28"/>
                      <a:pt x="3" y="29"/>
                      <a:pt x="5" y="29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42"/>
                      <a:pt x="17" y="56"/>
                      <a:pt x="28" y="66"/>
                    </a:cubicBezTo>
                    <a:cubicBezTo>
                      <a:pt x="44" y="83"/>
                      <a:pt x="68" y="87"/>
                      <a:pt x="88" y="79"/>
                    </a:cubicBezTo>
                    <a:cubicBezTo>
                      <a:pt x="91" y="77"/>
                      <a:pt x="93" y="75"/>
                      <a:pt x="94" y="72"/>
                    </a:cubicBezTo>
                    <a:close/>
                    <a:moveTo>
                      <a:pt x="94" y="72"/>
                    </a:moveTo>
                    <a:cubicBezTo>
                      <a:pt x="94" y="72"/>
                      <a:pt x="94" y="72"/>
                      <a:pt x="94" y="72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Group 117"/>
            <p:cNvGrpSpPr/>
            <p:nvPr/>
          </p:nvGrpSpPr>
          <p:grpSpPr>
            <a:xfrm>
              <a:off x="6984495" y="4601160"/>
              <a:ext cx="599495" cy="587553"/>
              <a:chOff x="5162551" y="3636963"/>
              <a:chExt cx="398463" cy="390525"/>
            </a:xfrm>
          </p:grpSpPr>
          <p:sp>
            <p:nvSpPr>
              <p:cNvPr id="35" name="Freeform: Shape 118"/>
              <p:cNvSpPr/>
              <p:nvPr/>
            </p:nvSpPr>
            <p:spPr bwMode="auto">
              <a:xfrm>
                <a:off x="5162551" y="3636963"/>
                <a:ext cx="233363" cy="234950"/>
              </a:xfrm>
              <a:custGeom>
                <a:avLst/>
                <a:gdLst/>
                <a:ahLst/>
                <a:cxnLst>
                  <a:cxn ang="0">
                    <a:pos x="9" y="48"/>
                  </a:cxn>
                  <a:cxn ang="0">
                    <a:pos x="12" y="55"/>
                  </a:cxn>
                  <a:cxn ang="0">
                    <a:pos x="8" y="59"/>
                  </a:cxn>
                  <a:cxn ang="0">
                    <a:pos x="8" y="64"/>
                  </a:cxn>
                  <a:cxn ang="0">
                    <a:pos x="14" y="70"/>
                  </a:cxn>
                  <a:cxn ang="0">
                    <a:pos x="19" y="70"/>
                  </a:cxn>
                  <a:cxn ang="0">
                    <a:pos x="23" y="67"/>
                  </a:cxn>
                  <a:cxn ang="0">
                    <a:pos x="31" y="70"/>
                  </a:cxn>
                  <a:cxn ang="0">
                    <a:pos x="31" y="75"/>
                  </a:cxn>
                  <a:cxn ang="0">
                    <a:pos x="35" y="79"/>
                  </a:cxn>
                  <a:cxn ang="0">
                    <a:pos x="43" y="79"/>
                  </a:cxn>
                  <a:cxn ang="0">
                    <a:pos x="47" y="75"/>
                  </a:cxn>
                  <a:cxn ang="0">
                    <a:pos x="47" y="70"/>
                  </a:cxn>
                  <a:cxn ang="0">
                    <a:pos x="55" y="67"/>
                  </a:cxn>
                  <a:cxn ang="0">
                    <a:pos x="59" y="70"/>
                  </a:cxn>
                  <a:cxn ang="0">
                    <a:pos x="64" y="70"/>
                  </a:cxn>
                  <a:cxn ang="0">
                    <a:pos x="70" y="64"/>
                  </a:cxn>
                  <a:cxn ang="0">
                    <a:pos x="70" y="59"/>
                  </a:cxn>
                  <a:cxn ang="0">
                    <a:pos x="67" y="55"/>
                  </a:cxn>
                  <a:cxn ang="0">
                    <a:pos x="70" y="48"/>
                  </a:cxn>
                  <a:cxn ang="0">
                    <a:pos x="75" y="47"/>
                  </a:cxn>
                  <a:cxn ang="0">
                    <a:pos x="78" y="43"/>
                  </a:cxn>
                  <a:cxn ang="0">
                    <a:pos x="78" y="35"/>
                  </a:cxn>
                  <a:cxn ang="0">
                    <a:pos x="75" y="31"/>
                  </a:cxn>
                  <a:cxn ang="0">
                    <a:pos x="70" y="31"/>
                  </a:cxn>
                  <a:cxn ang="0">
                    <a:pos x="67" y="23"/>
                  </a:cxn>
                  <a:cxn ang="0">
                    <a:pos x="70" y="20"/>
                  </a:cxn>
                  <a:cxn ang="0">
                    <a:pos x="70" y="15"/>
                  </a:cxn>
                  <a:cxn ang="0">
                    <a:pos x="64" y="9"/>
                  </a:cxn>
                  <a:cxn ang="0">
                    <a:pos x="59" y="8"/>
                  </a:cxn>
                  <a:cxn ang="0">
                    <a:pos x="56" y="11"/>
                  </a:cxn>
                  <a:cxn ang="0">
                    <a:pos x="48" y="8"/>
                  </a:cxn>
                  <a:cxn ang="0">
                    <a:pos x="47" y="3"/>
                  </a:cxn>
                  <a:cxn ang="0">
                    <a:pos x="44" y="0"/>
                  </a:cxn>
                  <a:cxn ang="0">
                    <a:pos x="35" y="0"/>
                  </a:cxn>
                  <a:cxn ang="0">
                    <a:pos x="32" y="3"/>
                  </a:cxn>
                  <a:cxn ang="0">
                    <a:pos x="31" y="8"/>
                  </a:cxn>
                  <a:cxn ang="0">
                    <a:pos x="23" y="12"/>
                  </a:cxn>
                  <a:cxn ang="0">
                    <a:pos x="19" y="8"/>
                  </a:cxn>
                  <a:cxn ang="0">
                    <a:pos x="14" y="9"/>
                  </a:cxn>
                  <a:cxn ang="0">
                    <a:pos x="8" y="15"/>
                  </a:cxn>
                  <a:cxn ang="0">
                    <a:pos x="8" y="20"/>
                  </a:cxn>
                  <a:cxn ang="0">
                    <a:pos x="11" y="24"/>
                  </a:cxn>
                  <a:cxn ang="0">
                    <a:pos x="8" y="31"/>
                  </a:cxn>
                  <a:cxn ang="0">
                    <a:pos x="3" y="32"/>
                  </a:cxn>
                  <a:cxn ang="0">
                    <a:pos x="0" y="35"/>
                  </a:cxn>
                  <a:cxn ang="0">
                    <a:pos x="0" y="44"/>
                  </a:cxn>
                  <a:cxn ang="0">
                    <a:pos x="3" y="47"/>
                  </a:cxn>
                  <a:cxn ang="0">
                    <a:pos x="9" y="48"/>
                  </a:cxn>
                  <a:cxn ang="0">
                    <a:pos x="39" y="25"/>
                  </a:cxn>
                  <a:cxn ang="0">
                    <a:pos x="53" y="39"/>
                  </a:cxn>
                  <a:cxn ang="0">
                    <a:pos x="39" y="53"/>
                  </a:cxn>
                  <a:cxn ang="0">
                    <a:pos x="25" y="39"/>
                  </a:cxn>
                  <a:cxn ang="0">
                    <a:pos x="39" y="25"/>
                  </a:cxn>
                  <a:cxn ang="0">
                    <a:pos x="39" y="25"/>
                  </a:cxn>
                  <a:cxn ang="0">
                    <a:pos x="39" y="25"/>
                  </a:cxn>
                </a:cxnLst>
                <a:rect l="0" t="0" r="r" b="b"/>
                <a:pathLst>
                  <a:path w="78" h="79">
                    <a:moveTo>
                      <a:pt x="9" y="48"/>
                    </a:moveTo>
                    <a:cubicBezTo>
                      <a:pt x="9" y="50"/>
                      <a:pt x="10" y="53"/>
                      <a:pt x="12" y="55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7" y="61"/>
                      <a:pt x="7" y="63"/>
                      <a:pt x="8" y="64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6" y="71"/>
                      <a:pt x="18" y="71"/>
                      <a:pt x="19" y="70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26" y="68"/>
                      <a:pt x="28" y="69"/>
                      <a:pt x="31" y="70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7"/>
                      <a:pt x="33" y="79"/>
                      <a:pt x="35" y="79"/>
                    </a:cubicBezTo>
                    <a:cubicBezTo>
                      <a:pt x="43" y="79"/>
                      <a:pt x="43" y="79"/>
                      <a:pt x="43" y="79"/>
                    </a:cubicBezTo>
                    <a:cubicBezTo>
                      <a:pt x="45" y="79"/>
                      <a:pt x="47" y="77"/>
                      <a:pt x="47" y="75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50" y="69"/>
                      <a:pt x="53" y="68"/>
                      <a:pt x="55" y="67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61" y="71"/>
                      <a:pt x="63" y="71"/>
                      <a:pt x="64" y="70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1" y="63"/>
                      <a:pt x="71" y="61"/>
                      <a:pt x="70" y="59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68" y="53"/>
                      <a:pt x="70" y="50"/>
                      <a:pt x="70" y="48"/>
                    </a:cubicBezTo>
                    <a:cubicBezTo>
                      <a:pt x="75" y="47"/>
                      <a:pt x="75" y="47"/>
                      <a:pt x="75" y="47"/>
                    </a:cubicBezTo>
                    <a:cubicBezTo>
                      <a:pt x="77" y="47"/>
                      <a:pt x="78" y="45"/>
                      <a:pt x="78" y="43"/>
                    </a:cubicBezTo>
                    <a:cubicBezTo>
                      <a:pt x="78" y="35"/>
                      <a:pt x="78" y="35"/>
                      <a:pt x="78" y="35"/>
                    </a:cubicBezTo>
                    <a:cubicBezTo>
                      <a:pt x="78" y="33"/>
                      <a:pt x="77" y="32"/>
                      <a:pt x="75" y="31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0" y="28"/>
                      <a:pt x="69" y="26"/>
                      <a:pt x="67" y="23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1" y="18"/>
                      <a:pt x="71" y="16"/>
                      <a:pt x="70" y="15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3" y="7"/>
                      <a:pt x="61" y="7"/>
                      <a:pt x="59" y="8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3" y="10"/>
                      <a:pt x="51" y="9"/>
                      <a:pt x="48" y="8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2"/>
                      <a:pt x="45" y="0"/>
                      <a:pt x="44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2" y="2"/>
                      <a:pt x="32" y="3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8" y="9"/>
                      <a:pt x="26" y="10"/>
                      <a:pt x="23" y="12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6" y="7"/>
                      <a:pt x="14" y="9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6"/>
                      <a:pt x="7" y="18"/>
                      <a:pt x="8" y="20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6"/>
                      <a:pt x="9" y="29"/>
                      <a:pt x="8" y="31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1" y="32"/>
                      <a:pt x="0" y="33"/>
                      <a:pt x="0" y="35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7"/>
                      <a:pt x="3" y="47"/>
                    </a:cubicBezTo>
                    <a:lnTo>
                      <a:pt x="9" y="48"/>
                    </a:lnTo>
                    <a:close/>
                    <a:moveTo>
                      <a:pt x="39" y="25"/>
                    </a:moveTo>
                    <a:cubicBezTo>
                      <a:pt x="47" y="25"/>
                      <a:pt x="53" y="31"/>
                      <a:pt x="53" y="39"/>
                    </a:cubicBezTo>
                    <a:cubicBezTo>
                      <a:pt x="53" y="47"/>
                      <a:pt x="47" y="53"/>
                      <a:pt x="39" y="53"/>
                    </a:cubicBezTo>
                    <a:cubicBezTo>
                      <a:pt x="32" y="53"/>
                      <a:pt x="25" y="47"/>
                      <a:pt x="25" y="39"/>
                    </a:cubicBezTo>
                    <a:cubicBezTo>
                      <a:pt x="25" y="31"/>
                      <a:pt x="32" y="25"/>
                      <a:pt x="39" y="25"/>
                    </a:cubicBezTo>
                    <a:close/>
                    <a:moveTo>
                      <a:pt x="39" y="25"/>
                    </a:moveTo>
                    <a:cubicBezTo>
                      <a:pt x="39" y="25"/>
                      <a:pt x="39" y="25"/>
                      <a:pt x="39" y="2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Freeform: Shape 119"/>
              <p:cNvSpPr/>
              <p:nvPr/>
            </p:nvSpPr>
            <p:spPr bwMode="auto">
              <a:xfrm>
                <a:off x="5365751" y="3756025"/>
                <a:ext cx="195263" cy="193675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1" y="6"/>
                  </a:cxn>
                  <a:cxn ang="0">
                    <a:pos x="46" y="6"/>
                  </a:cxn>
                  <a:cxn ang="0">
                    <a:pos x="44" y="9"/>
                  </a:cxn>
                  <a:cxn ang="0">
                    <a:pos x="37" y="7"/>
                  </a:cxn>
                  <a:cxn ang="0">
                    <a:pos x="36" y="3"/>
                  </a:cxn>
                  <a:cxn ang="0">
                    <a:pos x="32" y="0"/>
                  </a:cxn>
                  <a:cxn ang="0">
                    <a:pos x="27" y="1"/>
                  </a:cxn>
                  <a:cxn ang="0">
                    <a:pos x="23" y="4"/>
                  </a:cxn>
                  <a:cxn ang="0">
                    <a:pos x="23" y="8"/>
                  </a:cxn>
                  <a:cxn ang="0">
                    <a:pos x="17" y="11"/>
                  </a:cxn>
                  <a:cxn ang="0">
                    <a:pos x="14" y="9"/>
                  </a:cxn>
                  <a:cxn ang="0">
                    <a:pos x="9" y="10"/>
                  </a:cxn>
                  <a:cxn ang="0">
                    <a:pos x="6" y="14"/>
                  </a:cxn>
                  <a:cxn ang="0">
                    <a:pos x="6" y="19"/>
                  </a:cxn>
                  <a:cxn ang="0">
                    <a:pos x="8" y="22"/>
                  </a:cxn>
                  <a:cxn ang="0">
                    <a:pos x="6" y="28"/>
                  </a:cxn>
                  <a:cxn ang="0">
                    <a:pos x="3" y="29"/>
                  </a:cxn>
                  <a:cxn ang="0">
                    <a:pos x="0" y="33"/>
                  </a:cxn>
                  <a:cxn ang="0">
                    <a:pos x="0" y="38"/>
                  </a:cxn>
                  <a:cxn ang="0">
                    <a:pos x="4" y="42"/>
                  </a:cxn>
                  <a:cxn ang="0">
                    <a:pos x="8" y="42"/>
                  </a:cxn>
                  <a:cxn ang="0">
                    <a:pos x="11" y="47"/>
                  </a:cxn>
                  <a:cxn ang="0">
                    <a:pos x="8" y="51"/>
                  </a:cxn>
                  <a:cxn ang="0">
                    <a:pos x="9" y="55"/>
                  </a:cxn>
                  <a:cxn ang="0">
                    <a:pos x="14" y="59"/>
                  </a:cxn>
                  <a:cxn ang="0">
                    <a:pos x="18" y="59"/>
                  </a:cxn>
                  <a:cxn ang="0">
                    <a:pos x="21" y="56"/>
                  </a:cxn>
                  <a:cxn ang="0">
                    <a:pos x="27" y="58"/>
                  </a:cxn>
                  <a:cxn ang="0">
                    <a:pos x="28" y="62"/>
                  </a:cxn>
                  <a:cxn ang="0">
                    <a:pos x="32" y="65"/>
                  </a:cxn>
                  <a:cxn ang="0">
                    <a:pos x="38" y="64"/>
                  </a:cxn>
                  <a:cxn ang="0">
                    <a:pos x="41" y="61"/>
                  </a:cxn>
                  <a:cxn ang="0">
                    <a:pos x="41" y="57"/>
                  </a:cxn>
                  <a:cxn ang="0">
                    <a:pos x="47" y="54"/>
                  </a:cxn>
                  <a:cxn ang="0">
                    <a:pos x="50" y="56"/>
                  </a:cxn>
                  <a:cxn ang="0">
                    <a:pos x="55" y="56"/>
                  </a:cxn>
                  <a:cxn ang="0">
                    <a:pos x="59" y="51"/>
                  </a:cxn>
                  <a:cxn ang="0">
                    <a:pos x="59" y="46"/>
                  </a:cxn>
                  <a:cxn ang="0">
                    <a:pos x="56" y="44"/>
                  </a:cxn>
                  <a:cxn ang="0">
                    <a:pos x="58" y="37"/>
                  </a:cxn>
                  <a:cxn ang="0">
                    <a:pos x="62" y="37"/>
                  </a:cxn>
                  <a:cxn ang="0">
                    <a:pos x="64" y="33"/>
                  </a:cxn>
                  <a:cxn ang="0">
                    <a:pos x="64" y="27"/>
                  </a:cxn>
                  <a:cxn ang="0">
                    <a:pos x="60" y="24"/>
                  </a:cxn>
                  <a:cxn ang="0">
                    <a:pos x="57" y="24"/>
                  </a:cxn>
                  <a:cxn ang="0">
                    <a:pos x="54" y="18"/>
                  </a:cxn>
                  <a:cxn ang="0">
                    <a:pos x="56" y="15"/>
                  </a:cxn>
                  <a:cxn ang="0">
                    <a:pos x="55" y="10"/>
                  </a:cxn>
                  <a:cxn ang="0">
                    <a:pos x="33" y="44"/>
                  </a:cxn>
                  <a:cxn ang="0">
                    <a:pos x="21" y="33"/>
                  </a:cxn>
                  <a:cxn ang="0">
                    <a:pos x="31" y="21"/>
                  </a:cxn>
                  <a:cxn ang="0">
                    <a:pos x="44" y="31"/>
                  </a:cxn>
                  <a:cxn ang="0">
                    <a:pos x="33" y="44"/>
                  </a:cxn>
                  <a:cxn ang="0">
                    <a:pos x="33" y="44"/>
                  </a:cxn>
                  <a:cxn ang="0">
                    <a:pos x="33" y="44"/>
                  </a:cxn>
                </a:cxnLst>
                <a:rect l="0" t="0" r="r" b="b"/>
                <a:pathLst>
                  <a:path w="65" h="65">
                    <a:moveTo>
                      <a:pt x="55" y="10"/>
                    </a:move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7" y="5"/>
                      <a:pt x="46" y="6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41" y="8"/>
                      <a:pt x="39" y="7"/>
                      <a:pt x="37" y="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1"/>
                      <a:pt x="34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3" y="2"/>
                      <a:pt x="23" y="4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9"/>
                      <a:pt x="19" y="10"/>
                      <a:pt x="17" y="11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1" y="8"/>
                      <a:pt x="9" y="10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4" y="16"/>
                      <a:pt x="4" y="18"/>
                      <a:pt x="6" y="19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7" y="24"/>
                      <a:pt x="7" y="26"/>
                      <a:pt x="6" y="28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1" y="29"/>
                      <a:pt x="0" y="31"/>
                      <a:pt x="0" y="3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" y="40"/>
                      <a:pt x="2" y="42"/>
                      <a:pt x="4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4"/>
                      <a:pt x="9" y="45"/>
                      <a:pt x="11" y="47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7" y="52"/>
                      <a:pt x="8" y="54"/>
                      <a:pt x="9" y="55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5" y="60"/>
                      <a:pt x="17" y="60"/>
                      <a:pt x="18" y="59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3" y="57"/>
                      <a:pt x="25" y="58"/>
                      <a:pt x="27" y="58"/>
                    </a:cubicBezTo>
                    <a:cubicBezTo>
                      <a:pt x="28" y="62"/>
                      <a:pt x="28" y="62"/>
                      <a:pt x="28" y="62"/>
                    </a:cubicBezTo>
                    <a:cubicBezTo>
                      <a:pt x="28" y="64"/>
                      <a:pt x="30" y="65"/>
                      <a:pt x="32" y="65"/>
                    </a:cubicBezTo>
                    <a:cubicBezTo>
                      <a:pt x="38" y="64"/>
                      <a:pt x="38" y="64"/>
                      <a:pt x="38" y="64"/>
                    </a:cubicBezTo>
                    <a:cubicBezTo>
                      <a:pt x="39" y="64"/>
                      <a:pt x="41" y="63"/>
                      <a:pt x="41" y="61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3" y="56"/>
                      <a:pt x="45" y="55"/>
                      <a:pt x="47" y="54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7"/>
                      <a:pt x="54" y="57"/>
                      <a:pt x="55" y="56"/>
                    </a:cubicBezTo>
                    <a:cubicBezTo>
                      <a:pt x="59" y="51"/>
                      <a:pt x="59" y="51"/>
                      <a:pt x="59" y="51"/>
                    </a:cubicBezTo>
                    <a:cubicBezTo>
                      <a:pt x="60" y="50"/>
                      <a:pt x="60" y="48"/>
                      <a:pt x="59" y="46"/>
                    </a:cubicBezTo>
                    <a:cubicBezTo>
                      <a:pt x="56" y="44"/>
                      <a:pt x="56" y="44"/>
                      <a:pt x="56" y="44"/>
                    </a:cubicBezTo>
                    <a:cubicBezTo>
                      <a:pt x="57" y="42"/>
                      <a:pt x="58" y="39"/>
                      <a:pt x="58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5" y="35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4" y="25"/>
                      <a:pt x="62" y="24"/>
                      <a:pt x="60" y="24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6" y="21"/>
                      <a:pt x="55" y="20"/>
                      <a:pt x="54" y="18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7" y="13"/>
                      <a:pt x="57" y="11"/>
                      <a:pt x="55" y="10"/>
                    </a:cubicBezTo>
                    <a:close/>
                    <a:moveTo>
                      <a:pt x="33" y="44"/>
                    </a:moveTo>
                    <a:cubicBezTo>
                      <a:pt x="27" y="44"/>
                      <a:pt x="21" y="40"/>
                      <a:pt x="21" y="33"/>
                    </a:cubicBezTo>
                    <a:cubicBezTo>
                      <a:pt x="20" y="27"/>
                      <a:pt x="25" y="21"/>
                      <a:pt x="31" y="21"/>
                    </a:cubicBezTo>
                    <a:cubicBezTo>
                      <a:pt x="38" y="20"/>
                      <a:pt x="43" y="25"/>
                      <a:pt x="44" y="31"/>
                    </a:cubicBezTo>
                    <a:cubicBezTo>
                      <a:pt x="44" y="38"/>
                      <a:pt x="40" y="43"/>
                      <a:pt x="33" y="44"/>
                    </a:cubicBezTo>
                    <a:close/>
                    <a:moveTo>
                      <a:pt x="33" y="44"/>
                    </a:moveTo>
                    <a:cubicBezTo>
                      <a:pt x="33" y="44"/>
                      <a:pt x="33" y="44"/>
                      <a:pt x="33" y="44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Freeform: Shape 120"/>
              <p:cNvSpPr/>
              <p:nvPr/>
            </p:nvSpPr>
            <p:spPr bwMode="auto">
              <a:xfrm>
                <a:off x="5240338" y="3871913"/>
                <a:ext cx="155575" cy="155575"/>
              </a:xfrm>
              <a:custGeom>
                <a:avLst/>
                <a:gdLst/>
                <a:ahLst/>
                <a:cxnLst>
                  <a:cxn ang="0">
                    <a:pos x="3" y="21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3" y="31"/>
                  </a:cxn>
                  <a:cxn ang="0">
                    <a:pos x="6" y="32"/>
                  </a:cxn>
                  <a:cxn ang="0">
                    <a:pos x="7" y="36"/>
                  </a:cxn>
                  <a:cxn ang="0">
                    <a:pos x="6" y="38"/>
                  </a:cxn>
                  <a:cxn ang="0">
                    <a:pos x="6" y="43"/>
                  </a:cxn>
                  <a:cxn ang="0">
                    <a:pos x="9" y="45"/>
                  </a:cxn>
                  <a:cxn ang="0">
                    <a:pos x="13" y="46"/>
                  </a:cxn>
                  <a:cxn ang="0">
                    <a:pos x="15" y="44"/>
                  </a:cxn>
                  <a:cxn ang="0">
                    <a:pos x="20" y="46"/>
                  </a:cxn>
                  <a:cxn ang="0">
                    <a:pos x="20" y="49"/>
                  </a:cxn>
                  <a:cxn ang="0">
                    <a:pos x="24" y="52"/>
                  </a:cxn>
                  <a:cxn ang="0">
                    <a:pos x="27" y="52"/>
                  </a:cxn>
                  <a:cxn ang="0">
                    <a:pos x="31" y="49"/>
                  </a:cxn>
                  <a:cxn ang="0">
                    <a:pos x="31" y="47"/>
                  </a:cxn>
                  <a:cxn ang="0">
                    <a:pos x="36" y="45"/>
                  </a:cxn>
                  <a:cxn ang="0">
                    <a:pos x="38" y="46"/>
                  </a:cxn>
                  <a:cxn ang="0">
                    <a:pos x="43" y="46"/>
                  </a:cxn>
                  <a:cxn ang="0">
                    <a:pos x="46" y="43"/>
                  </a:cxn>
                  <a:cxn ang="0">
                    <a:pos x="46" y="39"/>
                  </a:cxn>
                  <a:cxn ang="0">
                    <a:pos x="45" y="37"/>
                  </a:cxn>
                  <a:cxn ang="0">
                    <a:pos x="47" y="32"/>
                  </a:cxn>
                  <a:cxn ang="0">
                    <a:pos x="49" y="32"/>
                  </a:cxn>
                  <a:cxn ang="0">
                    <a:pos x="52" y="28"/>
                  </a:cxn>
                  <a:cxn ang="0">
                    <a:pos x="52" y="24"/>
                  </a:cxn>
                  <a:cxn ang="0">
                    <a:pos x="49" y="21"/>
                  </a:cxn>
                  <a:cxn ang="0">
                    <a:pos x="47" y="21"/>
                  </a:cxn>
                  <a:cxn ang="0">
                    <a:pos x="45" y="16"/>
                  </a:cxn>
                  <a:cxn ang="0">
                    <a:pos x="46" y="14"/>
                  </a:cxn>
                  <a:cxn ang="0">
                    <a:pos x="46" y="9"/>
                  </a:cxn>
                  <a:cxn ang="0">
                    <a:pos x="44" y="7"/>
                  </a:cxn>
                  <a:cxn ang="0">
                    <a:pos x="39" y="6"/>
                  </a:cxn>
                  <a:cxn ang="0">
                    <a:pos x="37" y="8"/>
                  </a:cxn>
                  <a:cxn ang="0">
                    <a:pos x="32" y="5"/>
                  </a:cxn>
                  <a:cxn ang="0">
                    <a:pos x="32" y="3"/>
                  </a:cxn>
                  <a:cxn ang="0">
                    <a:pos x="28" y="0"/>
                  </a:cxn>
                  <a:cxn ang="0">
                    <a:pos x="25" y="0"/>
                  </a:cxn>
                  <a:cxn ang="0">
                    <a:pos x="21" y="3"/>
                  </a:cxn>
                  <a:cxn ang="0">
                    <a:pos x="21" y="5"/>
                  </a:cxn>
                  <a:cxn ang="0">
                    <a:pos x="16" y="7"/>
                  </a:cxn>
                  <a:cxn ang="0">
                    <a:pos x="14" y="6"/>
                  </a:cxn>
                  <a:cxn ang="0">
                    <a:pos x="9" y="6"/>
                  </a:cxn>
                  <a:cxn ang="0">
                    <a:pos x="6" y="9"/>
                  </a:cxn>
                  <a:cxn ang="0">
                    <a:pos x="6" y="13"/>
                  </a:cxn>
                  <a:cxn ang="0">
                    <a:pos x="8" y="15"/>
                  </a:cxn>
                  <a:cxn ang="0">
                    <a:pos x="6" y="20"/>
                  </a:cxn>
                  <a:cxn ang="0">
                    <a:pos x="3" y="21"/>
                  </a:cxn>
                  <a:cxn ang="0">
                    <a:pos x="26" y="16"/>
                  </a:cxn>
                  <a:cxn ang="0">
                    <a:pos x="36" y="26"/>
                  </a:cxn>
                  <a:cxn ang="0">
                    <a:pos x="26" y="35"/>
                  </a:cxn>
                  <a:cxn ang="0">
                    <a:pos x="17" y="26"/>
                  </a:cxn>
                  <a:cxn ang="0">
                    <a:pos x="26" y="16"/>
                  </a:cxn>
                  <a:cxn ang="0">
                    <a:pos x="26" y="16"/>
                  </a:cxn>
                  <a:cxn ang="0">
                    <a:pos x="26" y="16"/>
                  </a:cxn>
                </a:cxnLst>
                <a:rect l="0" t="0" r="r" b="b"/>
                <a:pathLst>
                  <a:path w="52" h="52">
                    <a:moveTo>
                      <a:pt x="3" y="21"/>
                    </a:moveTo>
                    <a:cubicBezTo>
                      <a:pt x="1" y="21"/>
                      <a:pt x="0" y="22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1"/>
                      <a:pt x="3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3"/>
                      <a:pt x="7" y="35"/>
                      <a:pt x="7" y="36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5" y="40"/>
                      <a:pt x="5" y="42"/>
                      <a:pt x="6" y="43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0" y="47"/>
                      <a:pt x="12" y="47"/>
                      <a:pt x="13" y="46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7" y="45"/>
                      <a:pt x="18" y="46"/>
                      <a:pt x="20" y="46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1" y="51"/>
                      <a:pt x="22" y="52"/>
                      <a:pt x="24" y="52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2"/>
                      <a:pt x="31" y="51"/>
                      <a:pt x="31" y="49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46"/>
                      <a:pt x="35" y="45"/>
                      <a:pt x="36" y="45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7"/>
                      <a:pt x="42" y="47"/>
                      <a:pt x="43" y="46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5"/>
                      <a:pt x="46" y="33"/>
                      <a:pt x="47" y="32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51" y="31"/>
                      <a:pt x="52" y="30"/>
                      <a:pt x="52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3"/>
                      <a:pt x="51" y="21"/>
                      <a:pt x="49" y="2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6" y="19"/>
                      <a:pt x="46" y="17"/>
                      <a:pt x="45" y="16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7" y="12"/>
                      <a:pt x="47" y="10"/>
                      <a:pt x="46" y="9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6" y="7"/>
                      <a:pt x="34" y="6"/>
                      <a:pt x="32" y="5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2" y="1"/>
                      <a:pt x="30" y="0"/>
                      <a:pt x="28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3" y="0"/>
                      <a:pt x="21" y="1"/>
                      <a:pt x="21" y="3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6"/>
                      <a:pt x="17" y="6"/>
                      <a:pt x="16" y="7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5"/>
                      <a:pt x="10" y="5"/>
                      <a:pt x="9" y="6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5" y="12"/>
                      <a:pt x="6" y="13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7"/>
                      <a:pt x="6" y="19"/>
                      <a:pt x="6" y="20"/>
                    </a:cubicBezTo>
                    <a:lnTo>
                      <a:pt x="3" y="21"/>
                    </a:lnTo>
                    <a:close/>
                    <a:moveTo>
                      <a:pt x="26" y="16"/>
                    </a:moveTo>
                    <a:cubicBezTo>
                      <a:pt x="31" y="17"/>
                      <a:pt x="36" y="21"/>
                      <a:pt x="36" y="26"/>
                    </a:cubicBezTo>
                    <a:cubicBezTo>
                      <a:pt x="35" y="31"/>
                      <a:pt x="31" y="35"/>
                      <a:pt x="26" y="35"/>
                    </a:cubicBezTo>
                    <a:cubicBezTo>
                      <a:pt x="21" y="35"/>
                      <a:pt x="17" y="31"/>
                      <a:pt x="17" y="26"/>
                    </a:cubicBezTo>
                    <a:cubicBezTo>
                      <a:pt x="17" y="21"/>
                      <a:pt x="21" y="16"/>
                      <a:pt x="26" y="16"/>
                    </a:cubicBezTo>
                    <a:close/>
                    <a:moveTo>
                      <a:pt x="26" y="16"/>
                    </a:moveTo>
                    <a:cubicBezTo>
                      <a:pt x="26" y="16"/>
                      <a:pt x="26" y="16"/>
                      <a:pt x="26" y="1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Freeform: Shape 121"/>
            <p:cNvSpPr/>
            <p:nvPr/>
          </p:nvSpPr>
          <p:spPr bwMode="auto">
            <a:xfrm>
              <a:off x="4622344" y="2067032"/>
              <a:ext cx="422752" cy="628156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10" y="76"/>
                </a:cxn>
                <a:cxn ang="0">
                  <a:pos x="24" y="124"/>
                </a:cxn>
                <a:cxn ang="0">
                  <a:pos x="34" y="128"/>
                </a:cxn>
                <a:cxn ang="0">
                  <a:pos x="44" y="140"/>
                </a:cxn>
                <a:cxn ang="0">
                  <a:pos x="62" y="130"/>
                </a:cxn>
                <a:cxn ang="0">
                  <a:pos x="67" y="128"/>
                </a:cxn>
                <a:cxn ang="0">
                  <a:pos x="72" y="94"/>
                </a:cxn>
                <a:cxn ang="0">
                  <a:pos x="94" y="46"/>
                </a:cxn>
                <a:cxn ang="0">
                  <a:pos x="32" y="53"/>
                </a:cxn>
                <a:cxn ang="0">
                  <a:pos x="43" y="56"/>
                </a:cxn>
                <a:cxn ang="0">
                  <a:pos x="47" y="56"/>
                </a:cxn>
                <a:cxn ang="0">
                  <a:pos x="55" y="55"/>
                </a:cxn>
                <a:cxn ang="0">
                  <a:pos x="58" y="56"/>
                </a:cxn>
                <a:cxn ang="0">
                  <a:pos x="54" y="89"/>
                </a:cxn>
                <a:cxn ang="0">
                  <a:pos x="62" y="98"/>
                </a:cxn>
                <a:cxn ang="0">
                  <a:pos x="33" y="106"/>
                </a:cxn>
                <a:cxn ang="0">
                  <a:pos x="62" y="98"/>
                </a:cxn>
                <a:cxn ang="0">
                  <a:pos x="33" y="111"/>
                </a:cxn>
                <a:cxn ang="0">
                  <a:pos x="62" y="118"/>
                </a:cxn>
                <a:cxn ang="0">
                  <a:pos x="64" y="88"/>
                </a:cxn>
                <a:cxn ang="0">
                  <a:pos x="70" y="49"/>
                </a:cxn>
                <a:cxn ang="0">
                  <a:pos x="63" y="48"/>
                </a:cxn>
                <a:cxn ang="0">
                  <a:pos x="58" y="51"/>
                </a:cxn>
                <a:cxn ang="0">
                  <a:pos x="52" y="42"/>
                </a:cxn>
                <a:cxn ang="0">
                  <a:pos x="44" y="51"/>
                </a:cxn>
                <a:cxn ang="0">
                  <a:pos x="36" y="45"/>
                </a:cxn>
                <a:cxn ang="0">
                  <a:pos x="31" y="48"/>
                </a:cxn>
                <a:cxn ang="0">
                  <a:pos x="24" y="50"/>
                </a:cxn>
                <a:cxn ang="0">
                  <a:pos x="31" y="89"/>
                </a:cxn>
                <a:cxn ang="0">
                  <a:pos x="9" y="47"/>
                </a:cxn>
                <a:cxn ang="0">
                  <a:pos x="85" y="47"/>
                </a:cxn>
                <a:cxn ang="0">
                  <a:pos x="64" y="88"/>
                </a:cxn>
                <a:cxn ang="0">
                  <a:pos x="64" y="88"/>
                </a:cxn>
              </a:cxnLst>
              <a:rect l="0" t="0" r="r" b="b"/>
              <a:pathLst>
                <a:path w="94" h="140">
                  <a:moveTo>
                    <a:pt x="94" y="46"/>
                  </a:moveTo>
                  <a:cubicBezTo>
                    <a:pt x="94" y="20"/>
                    <a:pt x="73" y="0"/>
                    <a:pt x="47" y="0"/>
                  </a:cubicBezTo>
                  <a:cubicBezTo>
                    <a:pt x="21" y="0"/>
                    <a:pt x="0" y="21"/>
                    <a:pt x="0" y="47"/>
                  </a:cubicBezTo>
                  <a:cubicBezTo>
                    <a:pt x="0" y="58"/>
                    <a:pt x="4" y="68"/>
                    <a:pt x="10" y="76"/>
                  </a:cubicBezTo>
                  <a:cubicBezTo>
                    <a:pt x="15" y="82"/>
                    <a:pt x="20" y="89"/>
                    <a:pt x="23" y="95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6"/>
                    <a:pt x="26" y="128"/>
                    <a:pt x="28" y="128"/>
                  </a:cubicBezTo>
                  <a:cubicBezTo>
                    <a:pt x="34" y="128"/>
                    <a:pt x="34" y="128"/>
                    <a:pt x="34" y="128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4" y="136"/>
                    <a:pt x="38" y="140"/>
                    <a:pt x="44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8" y="140"/>
                    <a:pt x="62" y="136"/>
                    <a:pt x="62" y="130"/>
                  </a:cubicBezTo>
                  <a:cubicBezTo>
                    <a:pt x="62" y="128"/>
                    <a:pt x="62" y="128"/>
                    <a:pt x="62" y="128"/>
                  </a:cubicBezTo>
                  <a:cubicBezTo>
                    <a:pt x="67" y="128"/>
                    <a:pt x="67" y="128"/>
                    <a:pt x="67" y="128"/>
                  </a:cubicBezTo>
                  <a:cubicBezTo>
                    <a:pt x="70" y="128"/>
                    <a:pt x="72" y="126"/>
                    <a:pt x="72" y="123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5" y="88"/>
                    <a:pt x="80" y="82"/>
                    <a:pt x="84" y="76"/>
                  </a:cubicBezTo>
                  <a:cubicBezTo>
                    <a:pt x="91" y="67"/>
                    <a:pt x="94" y="57"/>
                    <a:pt x="94" y="46"/>
                  </a:cubicBezTo>
                  <a:close/>
                  <a:moveTo>
                    <a:pt x="41" y="89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6"/>
                    <a:pt x="45" y="56"/>
                  </a:cubicBezTo>
                  <a:cubicBezTo>
                    <a:pt x="46" y="56"/>
                    <a:pt x="46" y="56"/>
                    <a:pt x="47" y="56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6"/>
                    <a:pt x="56" y="56"/>
                    <a:pt x="57" y="56"/>
                  </a:cubicBezTo>
                  <a:cubicBezTo>
                    <a:pt x="57" y="56"/>
                    <a:pt x="58" y="56"/>
                    <a:pt x="58" y="56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54" y="89"/>
                    <a:pt x="54" y="89"/>
                    <a:pt x="54" y="89"/>
                  </a:cubicBezTo>
                  <a:lnTo>
                    <a:pt x="41" y="89"/>
                  </a:lnTo>
                  <a:close/>
                  <a:moveTo>
                    <a:pt x="62" y="98"/>
                  </a:moveTo>
                  <a:cubicBezTo>
                    <a:pt x="62" y="106"/>
                    <a:pt x="62" y="106"/>
                    <a:pt x="62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98"/>
                    <a:pt x="33" y="98"/>
                    <a:pt x="33" y="98"/>
                  </a:cubicBezTo>
                  <a:lnTo>
                    <a:pt x="62" y="98"/>
                  </a:lnTo>
                  <a:close/>
                  <a:moveTo>
                    <a:pt x="33" y="119"/>
                  </a:moveTo>
                  <a:cubicBezTo>
                    <a:pt x="33" y="111"/>
                    <a:pt x="33" y="111"/>
                    <a:pt x="33" y="111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62" y="118"/>
                    <a:pt x="62" y="118"/>
                    <a:pt x="62" y="118"/>
                  </a:cubicBezTo>
                  <a:lnTo>
                    <a:pt x="33" y="119"/>
                  </a:lnTo>
                  <a:close/>
                  <a:moveTo>
                    <a:pt x="64" y="88"/>
                  </a:moveTo>
                  <a:cubicBezTo>
                    <a:pt x="62" y="88"/>
                    <a:pt x="62" y="88"/>
                    <a:pt x="62" y="88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1" y="48"/>
                    <a:pt x="69" y="46"/>
                    <a:pt x="67" y="45"/>
                  </a:cubicBezTo>
                  <a:cubicBezTo>
                    <a:pt x="66" y="45"/>
                    <a:pt x="64" y="46"/>
                    <a:pt x="63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43"/>
                    <a:pt x="53" y="43"/>
                    <a:pt x="52" y="42"/>
                  </a:cubicBezTo>
                  <a:cubicBezTo>
                    <a:pt x="52" y="42"/>
                    <a:pt x="51" y="43"/>
                    <a:pt x="50" y="43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5"/>
                    <a:pt x="37" y="45"/>
                    <a:pt x="36" y="45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6"/>
                    <a:pt x="29" y="45"/>
                    <a:pt x="27" y="46"/>
                  </a:cubicBezTo>
                  <a:cubicBezTo>
                    <a:pt x="25" y="46"/>
                    <a:pt x="24" y="48"/>
                    <a:pt x="24" y="50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7" y="82"/>
                    <a:pt x="22" y="76"/>
                    <a:pt x="18" y="70"/>
                  </a:cubicBezTo>
                  <a:cubicBezTo>
                    <a:pt x="12" y="64"/>
                    <a:pt x="10" y="56"/>
                    <a:pt x="9" y="47"/>
                  </a:cubicBezTo>
                  <a:cubicBezTo>
                    <a:pt x="9" y="26"/>
                    <a:pt x="26" y="9"/>
                    <a:pt x="47" y="9"/>
                  </a:cubicBezTo>
                  <a:cubicBezTo>
                    <a:pt x="68" y="9"/>
                    <a:pt x="85" y="26"/>
                    <a:pt x="85" y="47"/>
                  </a:cubicBezTo>
                  <a:cubicBezTo>
                    <a:pt x="85" y="55"/>
                    <a:pt x="82" y="63"/>
                    <a:pt x="77" y="70"/>
                  </a:cubicBezTo>
                  <a:cubicBezTo>
                    <a:pt x="72" y="76"/>
                    <a:pt x="68" y="82"/>
                    <a:pt x="64" y="88"/>
                  </a:cubicBezTo>
                  <a:close/>
                  <a:moveTo>
                    <a:pt x="64" y="88"/>
                  </a:moveTo>
                  <a:cubicBezTo>
                    <a:pt x="64" y="88"/>
                    <a:pt x="64" y="88"/>
                    <a:pt x="64" y="88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Box 122"/>
            <p:cNvSpPr txBox="1"/>
            <p:nvPr/>
          </p:nvSpPr>
          <p:spPr>
            <a:xfrm>
              <a:off x="4974005" y="2712428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访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客管理</a:t>
              </a:r>
            </a:p>
          </p:txBody>
        </p:sp>
        <p:sp>
          <p:nvSpPr>
            <p:cNvPr id="32" name="TextBox 123"/>
            <p:cNvSpPr txBox="1"/>
            <p:nvPr/>
          </p:nvSpPr>
          <p:spPr>
            <a:xfrm>
              <a:off x="6588381" y="2712428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请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假放行</a:t>
              </a:r>
            </a:p>
          </p:txBody>
        </p:sp>
        <p:sp>
          <p:nvSpPr>
            <p:cNvPr id="33" name="TextBox 124"/>
            <p:cNvSpPr txBox="1"/>
            <p:nvPr/>
          </p:nvSpPr>
          <p:spPr>
            <a:xfrm>
              <a:off x="4873558" y="3370238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归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程队管理</a:t>
              </a:r>
            </a:p>
          </p:txBody>
        </p:sp>
        <p:sp>
          <p:nvSpPr>
            <p:cNvPr id="34" name="TextBox 125"/>
            <p:cNvSpPr txBox="1"/>
            <p:nvPr/>
          </p:nvSpPr>
          <p:spPr>
            <a:xfrm>
              <a:off x="6747800" y="3370238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接班管理</a:t>
              </a:r>
            </a:p>
          </p:txBody>
        </p:sp>
      </p:grpSp>
      <p:sp>
        <p:nvSpPr>
          <p:cNvPr id="43" name="TextBox 38"/>
          <p:cNvSpPr txBox="1"/>
          <p:nvPr/>
        </p:nvSpPr>
        <p:spPr bwMode="auto">
          <a:xfrm>
            <a:off x="7889713" y="4852246"/>
            <a:ext cx="3462875" cy="1199273"/>
          </a:xfrm>
          <a:prstGeom prst="rect">
            <a:avLst/>
          </a:prstGeom>
          <a:noFill/>
        </p:spPr>
        <p:txBody>
          <a:bodyPr wrap="square" lIns="479988" tIns="0" rIns="0" bIns="0" anchor="ctr" anchorCtr="0">
            <a:normAutofit/>
          </a:bodyPr>
          <a:lstStyle/>
          <a:p>
            <a:pPr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41"/>
          <p:cNvSpPr txBox="1"/>
          <p:nvPr/>
        </p:nvSpPr>
        <p:spPr bwMode="auto">
          <a:xfrm>
            <a:off x="8976327" y="2784673"/>
            <a:ext cx="3367631" cy="794648"/>
          </a:xfrm>
          <a:prstGeom prst="rect">
            <a:avLst/>
          </a:prstGeom>
          <a:noFill/>
        </p:spPr>
        <p:txBody>
          <a:bodyPr wrap="square" lIns="479988" tIns="0" rIns="479988" bIns="0" anchor="ctr" anchorCtr="0">
            <a:normAutofit/>
          </a:bodyPr>
          <a:lstStyle/>
          <a:p>
            <a:pPr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208286" y="5513705"/>
            <a:ext cx="5294631" cy="1183640"/>
          </a:xfrm>
          <a:prstGeom prst="rect">
            <a:avLst/>
          </a:prstGeom>
          <a:noFill/>
        </p:spPr>
        <p:txBody>
          <a:bodyPr wrap="square" lIns="0" tIns="0" rIns="479988" bIns="0" anchor="ctr" anchorCtr="0">
            <a:no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支持教师一键发布放学及留堂信息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留堂信息自动推送让家长知晓，沟通细致到位而不失便捷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动态展示班级归程队信息，组织有序，管理简单，家长实时了解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6" name="TextBox 47"/>
          <p:cNvSpPr txBox="1"/>
          <p:nvPr/>
        </p:nvSpPr>
        <p:spPr bwMode="auto">
          <a:xfrm>
            <a:off x="166371" y="2366020"/>
            <a:ext cx="5212080" cy="1292225"/>
          </a:xfrm>
          <a:prstGeom prst="rect">
            <a:avLst/>
          </a:prstGeom>
          <a:noFill/>
        </p:spPr>
        <p:txBody>
          <a:bodyPr wrap="square" lIns="0" tIns="0" rIns="479988" bIns="0" anchor="ctr" anchorCtr="0">
            <a:no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支持自动识别身份证和自动抓拍人脸，快捷登记访客信息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支持预约登记来访信息，或自动推送来访信息，流程确认安全而便捷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支持自动统计、展示和随时查看来访信息，提高安保工作质量和效率</a:t>
            </a: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079746" y="2045345"/>
            <a:ext cx="3943351" cy="7010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18352" y="5256535"/>
            <a:ext cx="4987925" cy="161582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各岗位当值人员实时展示，岗位职责一目了然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交接班信息电子化记录存档，当值人员、信息、物品、事件明晰明确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支持自动统计和输出各类报表，方便查询和追溯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1791" y="920751"/>
            <a:ext cx="4263391" cy="1003300"/>
            <a:chOff x="1360" y="2526"/>
            <a:chExt cx="17340" cy="4200"/>
          </a:xfrm>
        </p:grpSpPr>
        <p:pic>
          <p:nvPicPr>
            <p:cNvPr id="13" name="图片 12" descr="F:\智慧班牌图片\33.jpg3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18" y="2526"/>
              <a:ext cx="5683" cy="4172"/>
            </a:xfrm>
            <a:prstGeom prst="rect">
              <a:avLst/>
            </a:prstGeom>
          </p:spPr>
        </p:pic>
        <p:pic>
          <p:nvPicPr>
            <p:cNvPr id="14" name="图片 13" descr="F:\智慧班牌图片\22.png2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179" y="2554"/>
              <a:ext cx="5683" cy="4172"/>
            </a:xfrm>
            <a:prstGeom prst="rect">
              <a:avLst/>
            </a:prstGeom>
          </p:spPr>
        </p:pic>
        <p:pic>
          <p:nvPicPr>
            <p:cNvPr id="15" name="图片 14" descr="F:\智慧班牌图片\11.jpg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" y="2546"/>
              <a:ext cx="5683" cy="4172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7494907" y="811539"/>
            <a:ext cx="4513580" cy="1007745"/>
            <a:chOff x="1360" y="2526"/>
            <a:chExt cx="17340" cy="4200"/>
          </a:xfrm>
        </p:grpSpPr>
        <p:pic>
          <p:nvPicPr>
            <p:cNvPr id="17" name="图片 16" descr="F:\智慧班牌图片\111.png11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" y="2546"/>
              <a:ext cx="5683" cy="4172"/>
            </a:xfrm>
            <a:prstGeom prst="rect">
              <a:avLst/>
            </a:prstGeom>
          </p:spPr>
        </p:pic>
        <p:pic>
          <p:nvPicPr>
            <p:cNvPr id="18" name="图片 17" descr="F:\智慧班牌图片\222.png22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179" y="2554"/>
              <a:ext cx="5683" cy="4172"/>
            </a:xfrm>
            <a:prstGeom prst="rect">
              <a:avLst/>
            </a:prstGeom>
          </p:spPr>
        </p:pic>
        <p:pic>
          <p:nvPicPr>
            <p:cNvPr id="19" name="图片 18" descr="F:\智慧班牌图片\333.png333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18" y="2526"/>
              <a:ext cx="5683" cy="4172"/>
            </a:xfrm>
            <a:prstGeom prst="rect">
              <a:avLst/>
            </a:prstGeom>
          </p:spPr>
        </p:pic>
      </p:grpSp>
      <p:sp>
        <p:nvSpPr>
          <p:cNvPr id="20" name="文本框 19"/>
          <p:cNvSpPr txBox="1"/>
          <p:nvPr/>
        </p:nvSpPr>
        <p:spPr>
          <a:xfrm>
            <a:off x="7493635" y="1735465"/>
            <a:ext cx="4612640" cy="2031323"/>
          </a:xfrm>
          <a:prstGeom prst="rect">
            <a:avLst/>
          </a:prstGeom>
          <a:noFill/>
        </p:spPr>
        <p:txBody>
          <a:bodyPr wrap="square" lIns="91438" tIns="45719" rIns="91438" bIns="45719" rtlCol="0" anchor="t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支持学生和家长便捷提交请假申请，老师随时随地在线审批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学生刷卡自动展示请假单和放行条，方便确认放行，放行信息有迹可循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闭环管理更规范更安全，自动统计历史信息，随时方便查询</a:t>
            </a:r>
            <a:endParaRPr lang="zh-CN" altLang="en-US" sz="1400"/>
          </a:p>
        </p:txBody>
      </p:sp>
      <p:grpSp>
        <p:nvGrpSpPr>
          <p:cNvPr id="21" name="组合 20"/>
          <p:cNvGrpSpPr/>
          <p:nvPr/>
        </p:nvGrpSpPr>
        <p:grpSpPr>
          <a:xfrm>
            <a:off x="264167" y="3952875"/>
            <a:ext cx="4311015" cy="1094740"/>
            <a:chOff x="1360" y="2526"/>
            <a:chExt cx="17340" cy="4200"/>
          </a:xfrm>
        </p:grpSpPr>
        <p:pic>
          <p:nvPicPr>
            <p:cNvPr id="47" name="图片 46" descr="C:\Users\yzc\Desktop\3.png3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18" y="2526"/>
              <a:ext cx="5683" cy="4172"/>
            </a:xfrm>
            <a:prstGeom prst="rect">
              <a:avLst/>
            </a:prstGeom>
          </p:spPr>
        </p:pic>
        <p:pic>
          <p:nvPicPr>
            <p:cNvPr id="48" name="图片 47" descr="C:\Users\yzc\Desktop\2.png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179" y="2554"/>
              <a:ext cx="5683" cy="4172"/>
            </a:xfrm>
            <a:prstGeom prst="rect">
              <a:avLst/>
            </a:prstGeom>
          </p:spPr>
        </p:pic>
        <p:pic>
          <p:nvPicPr>
            <p:cNvPr id="49" name="图片 48" descr="C:\Users\yzc\Desktop\1.png1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" y="2546"/>
              <a:ext cx="5683" cy="4172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7595877" y="3905259"/>
            <a:ext cx="4426585" cy="1086485"/>
            <a:chOff x="1407" y="2549"/>
            <a:chExt cx="17340" cy="4200"/>
          </a:xfrm>
        </p:grpSpPr>
        <p:pic>
          <p:nvPicPr>
            <p:cNvPr id="51" name="图片 50" descr="C:\Users\yzc\Desktop\33.png33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65" y="2549"/>
              <a:ext cx="5683" cy="4172"/>
            </a:xfrm>
            <a:prstGeom prst="rect">
              <a:avLst/>
            </a:prstGeom>
          </p:spPr>
        </p:pic>
        <p:pic>
          <p:nvPicPr>
            <p:cNvPr id="52" name="图片 51" descr="C:\Users\yzc\Desktop\22.png22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26" y="2577"/>
              <a:ext cx="5683" cy="4172"/>
            </a:xfrm>
            <a:prstGeom prst="rect">
              <a:avLst/>
            </a:prstGeom>
          </p:spPr>
        </p:pic>
        <p:pic>
          <p:nvPicPr>
            <p:cNvPr id="53" name="图片 52" descr="C:\Users\yzc\Desktop\11.png11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07" y="2569"/>
              <a:ext cx="5683" cy="4172"/>
            </a:xfrm>
            <a:prstGeom prst="rect">
              <a:avLst/>
            </a:prstGeom>
          </p:spPr>
        </p:pic>
      </p:grpSp>
      <p:sp>
        <p:nvSpPr>
          <p:cNvPr id="57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雪亮校园场景（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6-4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安全管理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75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线连接符 89"/>
          <p:cNvCxnSpPr/>
          <p:nvPr/>
        </p:nvCxnSpPr>
        <p:spPr bwMode="auto">
          <a:xfrm>
            <a:off x="566617" y="4660913"/>
            <a:ext cx="11398067" cy="641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文本框 23"/>
          <p:cNvSpPr txBox="1"/>
          <p:nvPr/>
        </p:nvSpPr>
        <p:spPr>
          <a:xfrm>
            <a:off x="335365" y="116640"/>
            <a:ext cx="474570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智慧校园整体方案介绍（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2/2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869071"/>
              </p:ext>
            </p:extLst>
          </p:nvPr>
        </p:nvGraphicFramePr>
        <p:xfrm>
          <a:off x="397670" y="4955064"/>
          <a:ext cx="11396671" cy="1334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Visio" r:id="rId3" imgW="10436778" imgH="1242990" progId="Visio.Drawing.11">
                  <p:embed/>
                </p:oleObj>
              </mc:Choice>
              <mc:Fallback>
                <p:oleObj name="Visio" r:id="rId3" imgW="10436778" imgH="124299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670" y="4955064"/>
                        <a:ext cx="11396671" cy="13345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881" y="1509548"/>
            <a:ext cx="4011827" cy="22819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117" y="904377"/>
            <a:ext cx="1781315" cy="316678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" y="916170"/>
            <a:ext cx="1714508" cy="304953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795" y="916170"/>
            <a:ext cx="1714508" cy="3049538"/>
          </a:xfrm>
          <a:prstGeom prst="rect">
            <a:avLst/>
          </a:prstGeom>
        </p:spPr>
      </p:pic>
      <p:sp>
        <p:nvSpPr>
          <p:cNvPr id="17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60" y="4082954"/>
            <a:ext cx="916632" cy="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APP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端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205" y="4090753"/>
            <a:ext cx="1975033" cy="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Web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及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PC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端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879" y="4099369"/>
            <a:ext cx="916632" cy="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微信端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673" y="4137303"/>
            <a:ext cx="1114195" cy="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五大场景应用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88" y="1818528"/>
            <a:ext cx="2627232" cy="179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2337" y="4077808"/>
            <a:ext cx="1114195" cy="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PAD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端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矩形 14">
            <a:extLst>
              <a:ext uri="{FF2B5EF4-FFF2-40B4-BE49-F238E27FC236}">
                <a16:creationId xmlns:a16="http://schemas.microsoft.com/office/drawing/2014/main" id="{26BC962B-A6F9-1443-B85E-81DA9382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07" y="690574"/>
            <a:ext cx="2516392" cy="38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2" algn="ctr">
              <a:lnSpc>
                <a:spcPct val="120000"/>
              </a:lnSpc>
              <a:spcBef>
                <a:spcPts val="300"/>
              </a:spcBef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全终端覆盖五大应用场景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"/>
          <p:cNvGrpSpPr/>
          <p:nvPr/>
        </p:nvGrpSpPr>
        <p:grpSpPr>
          <a:xfrm>
            <a:off x="4787137" y="2366013"/>
            <a:ext cx="2555875" cy="3017923"/>
            <a:chOff x="3872379" y="1383943"/>
            <a:chExt cx="4452022" cy="4487848"/>
          </a:xfrm>
        </p:grpSpPr>
        <p:sp>
          <p:nvSpPr>
            <p:cNvPr id="23" name="Freeform: Shape 97"/>
            <p:cNvSpPr/>
            <p:nvPr/>
          </p:nvSpPr>
          <p:spPr bwMode="auto">
            <a:xfrm>
              <a:off x="3872379" y="1383943"/>
              <a:ext cx="2161524" cy="2161524"/>
            </a:xfrm>
            <a:custGeom>
              <a:avLst/>
              <a:gdLst/>
              <a:ahLst/>
              <a:cxnLst>
                <a:cxn ang="0">
                  <a:pos x="673" y="233"/>
                </a:cxn>
                <a:cxn ang="0">
                  <a:pos x="233" y="233"/>
                </a:cxn>
                <a:cxn ang="0">
                  <a:pos x="233" y="673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673" y="233"/>
                </a:cxn>
              </a:cxnLst>
              <a:rect l="0" t="0" r="r" b="b"/>
              <a:pathLst>
                <a:path w="905" h="905">
                  <a:moveTo>
                    <a:pt x="673" y="233"/>
                  </a:moveTo>
                  <a:lnTo>
                    <a:pt x="233" y="233"/>
                  </a:lnTo>
                  <a:lnTo>
                    <a:pt x="233" y="673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673" y="23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: Shape 98"/>
            <p:cNvSpPr/>
            <p:nvPr/>
          </p:nvSpPr>
          <p:spPr bwMode="auto">
            <a:xfrm>
              <a:off x="6162877" y="1383943"/>
              <a:ext cx="2161524" cy="2161524"/>
            </a:xfrm>
            <a:custGeom>
              <a:avLst/>
              <a:gdLst/>
              <a:ahLst/>
              <a:cxnLst>
                <a:cxn ang="0">
                  <a:pos x="672" y="673"/>
                </a:cxn>
                <a:cxn ang="0">
                  <a:pos x="672" y="233"/>
                </a:cxn>
                <a:cxn ang="0">
                  <a:pos x="232" y="233"/>
                </a:cxn>
                <a:cxn ang="0">
                  <a:pos x="0" y="0"/>
                </a:cxn>
                <a:cxn ang="0">
                  <a:pos x="0" y="905"/>
                </a:cxn>
                <a:cxn ang="0">
                  <a:pos x="905" y="905"/>
                </a:cxn>
                <a:cxn ang="0">
                  <a:pos x="672" y="673"/>
                </a:cxn>
              </a:cxnLst>
              <a:rect l="0" t="0" r="r" b="b"/>
              <a:pathLst>
                <a:path w="905" h="905">
                  <a:moveTo>
                    <a:pt x="672" y="673"/>
                  </a:moveTo>
                  <a:lnTo>
                    <a:pt x="672" y="233"/>
                  </a:lnTo>
                  <a:lnTo>
                    <a:pt x="232" y="233"/>
                  </a:lnTo>
                  <a:lnTo>
                    <a:pt x="0" y="0"/>
                  </a:lnTo>
                  <a:lnTo>
                    <a:pt x="0" y="905"/>
                  </a:lnTo>
                  <a:lnTo>
                    <a:pt x="905" y="905"/>
                  </a:lnTo>
                  <a:lnTo>
                    <a:pt x="672" y="67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: Shape 99"/>
            <p:cNvSpPr/>
            <p:nvPr/>
          </p:nvSpPr>
          <p:spPr bwMode="auto">
            <a:xfrm>
              <a:off x="3872379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3" y="232"/>
                </a:cxn>
                <a:cxn ang="0">
                  <a:pos x="233" y="672"/>
                </a:cxn>
                <a:cxn ang="0">
                  <a:pos x="673" y="672"/>
                </a:cxn>
                <a:cxn ang="0">
                  <a:pos x="905" y="905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233" y="232"/>
                  </a:lnTo>
                  <a:lnTo>
                    <a:pt x="233" y="672"/>
                  </a:lnTo>
                  <a:lnTo>
                    <a:pt x="673" y="672"/>
                  </a:lnTo>
                  <a:lnTo>
                    <a:pt x="905" y="905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: Shape 100"/>
            <p:cNvSpPr/>
            <p:nvPr/>
          </p:nvSpPr>
          <p:spPr bwMode="auto">
            <a:xfrm>
              <a:off x="6162877" y="3710267"/>
              <a:ext cx="2161524" cy="21615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5"/>
                </a:cxn>
                <a:cxn ang="0">
                  <a:pos x="232" y="672"/>
                </a:cxn>
                <a:cxn ang="0">
                  <a:pos x="672" y="672"/>
                </a:cxn>
                <a:cxn ang="0">
                  <a:pos x="672" y="232"/>
                </a:cxn>
                <a:cxn ang="0">
                  <a:pos x="905" y="0"/>
                </a:cxn>
                <a:cxn ang="0">
                  <a:pos x="0" y="0"/>
                </a:cxn>
              </a:cxnLst>
              <a:rect l="0" t="0" r="r" b="b"/>
              <a:pathLst>
                <a:path w="905" h="905">
                  <a:moveTo>
                    <a:pt x="0" y="0"/>
                  </a:moveTo>
                  <a:lnTo>
                    <a:pt x="0" y="905"/>
                  </a:lnTo>
                  <a:lnTo>
                    <a:pt x="232" y="672"/>
                  </a:lnTo>
                  <a:lnTo>
                    <a:pt x="672" y="672"/>
                  </a:lnTo>
                  <a:lnTo>
                    <a:pt x="672" y="232"/>
                  </a:lnTo>
                  <a:lnTo>
                    <a:pt x="9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7" name="Group 101"/>
            <p:cNvGrpSpPr/>
            <p:nvPr/>
          </p:nvGrpSpPr>
          <p:grpSpPr>
            <a:xfrm>
              <a:off x="4569798" y="4627411"/>
              <a:ext cx="527842" cy="535006"/>
              <a:chOff x="3557588" y="3654425"/>
              <a:chExt cx="350838" cy="355600"/>
            </a:xfrm>
          </p:grpSpPr>
          <p:sp>
            <p:nvSpPr>
              <p:cNvPr id="40" name="Freeform: Shape 102"/>
              <p:cNvSpPr/>
              <p:nvPr/>
            </p:nvSpPr>
            <p:spPr bwMode="auto">
              <a:xfrm>
                <a:off x="3619501" y="3654425"/>
                <a:ext cx="288925" cy="163513"/>
              </a:xfrm>
              <a:custGeom>
                <a:avLst/>
                <a:gdLst/>
                <a:ahLst/>
                <a:cxnLst>
                  <a:cxn ang="0">
                    <a:pos x="40" y="55"/>
                  </a:cxn>
                  <a:cxn ang="0">
                    <a:pos x="41" y="55"/>
                  </a:cxn>
                  <a:cxn ang="0">
                    <a:pos x="95" y="55"/>
                  </a:cxn>
                  <a:cxn ang="0">
                    <a:pos x="97" y="55"/>
                  </a:cxn>
                  <a:cxn ang="0">
                    <a:pos x="97" y="53"/>
                  </a:cxn>
                  <a:cxn ang="0">
                    <a:pos x="78" y="15"/>
                  </a:cxn>
                  <a:cxn ang="0">
                    <a:pos x="38" y="0"/>
                  </a:cxn>
                  <a:cxn ang="0">
                    <a:pos x="1" y="13"/>
                  </a:cxn>
                  <a:cxn ang="0">
                    <a:pos x="0" y="15"/>
                  </a:cxn>
                  <a:cxn ang="0">
                    <a:pos x="1" y="16"/>
                  </a:cxn>
                  <a:cxn ang="0">
                    <a:pos x="40" y="55"/>
                  </a:cxn>
                  <a:cxn ang="0">
                    <a:pos x="32" y="34"/>
                  </a:cxn>
                  <a:cxn ang="0">
                    <a:pos x="48" y="11"/>
                  </a:cxn>
                  <a:cxn ang="0">
                    <a:pos x="53" y="12"/>
                  </a:cxn>
                  <a:cxn ang="0">
                    <a:pos x="36" y="38"/>
                  </a:cxn>
                  <a:cxn ang="0">
                    <a:pos x="32" y="34"/>
                  </a:cxn>
                  <a:cxn ang="0">
                    <a:pos x="38" y="10"/>
                  </a:cxn>
                  <a:cxn ang="0">
                    <a:pos x="40" y="10"/>
                  </a:cxn>
                  <a:cxn ang="0">
                    <a:pos x="27" y="29"/>
                  </a:cxn>
                  <a:cxn ang="0">
                    <a:pos x="23" y="25"/>
                  </a:cxn>
                  <a:cxn ang="0">
                    <a:pos x="33" y="10"/>
                  </a:cxn>
                  <a:cxn ang="0">
                    <a:pos x="38" y="10"/>
                  </a:cxn>
                  <a:cxn ang="0">
                    <a:pos x="23" y="12"/>
                  </a:cxn>
                  <a:cxn ang="0">
                    <a:pos x="18" y="19"/>
                  </a:cxn>
                  <a:cxn ang="0">
                    <a:pos x="14" y="16"/>
                  </a:cxn>
                  <a:cxn ang="0">
                    <a:pos x="21" y="13"/>
                  </a:cxn>
                  <a:cxn ang="0">
                    <a:pos x="23" y="12"/>
                  </a:cxn>
                  <a:cxn ang="0">
                    <a:pos x="69" y="46"/>
                  </a:cxn>
                  <a:cxn ang="0">
                    <a:pos x="79" y="31"/>
                  </a:cxn>
                  <a:cxn ang="0">
                    <a:pos x="81" y="34"/>
                  </a:cxn>
                  <a:cxn ang="0">
                    <a:pos x="73" y="46"/>
                  </a:cxn>
                  <a:cxn ang="0">
                    <a:pos x="69" y="46"/>
                  </a:cxn>
                  <a:cxn ang="0">
                    <a:pos x="82" y="46"/>
                  </a:cxn>
                  <a:cxn ang="0">
                    <a:pos x="85" y="41"/>
                  </a:cxn>
                  <a:cxn ang="0">
                    <a:pos x="86" y="46"/>
                  </a:cxn>
                  <a:cxn ang="0">
                    <a:pos x="82" y="46"/>
                  </a:cxn>
                  <a:cxn ang="0">
                    <a:pos x="54" y="46"/>
                  </a:cxn>
                  <a:cxn ang="0">
                    <a:pos x="70" y="22"/>
                  </a:cxn>
                  <a:cxn ang="0">
                    <a:pos x="72" y="23"/>
                  </a:cxn>
                  <a:cxn ang="0">
                    <a:pos x="74" y="25"/>
                  </a:cxn>
                  <a:cxn ang="0">
                    <a:pos x="60" y="46"/>
                  </a:cxn>
                  <a:cxn ang="0">
                    <a:pos x="54" y="46"/>
                  </a:cxn>
                  <a:cxn ang="0">
                    <a:pos x="46" y="46"/>
                  </a:cxn>
                  <a:cxn ang="0">
                    <a:pos x="44" y="46"/>
                  </a:cxn>
                  <a:cxn ang="0">
                    <a:pos x="41" y="43"/>
                  </a:cxn>
                  <a:cxn ang="0">
                    <a:pos x="60" y="15"/>
                  </a:cxn>
                  <a:cxn ang="0">
                    <a:pos x="65" y="17"/>
                  </a:cxn>
                  <a:cxn ang="0">
                    <a:pos x="46" y="46"/>
                  </a:cxn>
                  <a:cxn ang="0">
                    <a:pos x="46" y="46"/>
                  </a:cxn>
                  <a:cxn ang="0">
                    <a:pos x="46" y="46"/>
                  </a:cxn>
                </a:cxnLst>
                <a:rect l="0" t="0" r="r" b="b"/>
                <a:pathLst>
                  <a:path w="97" h="55">
                    <a:moveTo>
                      <a:pt x="40" y="55"/>
                    </a:moveTo>
                    <a:cubicBezTo>
                      <a:pt x="40" y="55"/>
                      <a:pt x="40" y="55"/>
                      <a:pt x="41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6" y="55"/>
                      <a:pt x="96" y="55"/>
                      <a:pt x="97" y="55"/>
                    </a:cubicBezTo>
                    <a:cubicBezTo>
                      <a:pt x="97" y="54"/>
                      <a:pt x="97" y="54"/>
                      <a:pt x="97" y="53"/>
                    </a:cubicBezTo>
                    <a:cubicBezTo>
                      <a:pt x="96" y="39"/>
                      <a:pt x="89" y="25"/>
                      <a:pt x="78" y="15"/>
                    </a:cubicBezTo>
                    <a:cubicBezTo>
                      <a:pt x="67" y="6"/>
                      <a:pt x="53" y="0"/>
                      <a:pt x="38" y="0"/>
                    </a:cubicBezTo>
                    <a:cubicBezTo>
                      <a:pt x="25" y="0"/>
                      <a:pt x="12" y="5"/>
                      <a:pt x="1" y="13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1" y="16"/>
                      <a:pt x="1" y="16"/>
                    </a:cubicBezTo>
                    <a:lnTo>
                      <a:pt x="40" y="55"/>
                    </a:lnTo>
                    <a:close/>
                    <a:moveTo>
                      <a:pt x="32" y="34"/>
                    </a:moveTo>
                    <a:cubicBezTo>
                      <a:pt x="48" y="11"/>
                      <a:pt x="48" y="11"/>
                      <a:pt x="48" y="11"/>
                    </a:cubicBezTo>
                    <a:cubicBezTo>
                      <a:pt x="50" y="11"/>
                      <a:pt x="51" y="12"/>
                      <a:pt x="53" y="12"/>
                    </a:cubicBezTo>
                    <a:cubicBezTo>
                      <a:pt x="36" y="38"/>
                      <a:pt x="36" y="38"/>
                      <a:pt x="36" y="38"/>
                    </a:cubicBezTo>
                    <a:lnTo>
                      <a:pt x="32" y="34"/>
                    </a:lnTo>
                    <a:close/>
                    <a:moveTo>
                      <a:pt x="38" y="10"/>
                    </a:moveTo>
                    <a:cubicBezTo>
                      <a:pt x="39" y="10"/>
                      <a:pt x="39" y="10"/>
                      <a:pt x="40" y="10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5" y="10"/>
                      <a:pt x="37" y="10"/>
                      <a:pt x="38" y="10"/>
                    </a:cubicBezTo>
                    <a:close/>
                    <a:moveTo>
                      <a:pt x="23" y="12"/>
                    </a:moveTo>
                    <a:cubicBezTo>
                      <a:pt x="18" y="19"/>
                      <a:pt x="18" y="19"/>
                      <a:pt x="18" y="19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6" y="15"/>
                      <a:pt x="19" y="14"/>
                      <a:pt x="21" y="13"/>
                    </a:cubicBezTo>
                    <a:cubicBezTo>
                      <a:pt x="22" y="13"/>
                      <a:pt x="22" y="12"/>
                      <a:pt x="23" y="12"/>
                    </a:cubicBezTo>
                    <a:close/>
                    <a:moveTo>
                      <a:pt x="69" y="46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80" y="32"/>
                      <a:pt x="80" y="33"/>
                      <a:pt x="81" y="34"/>
                    </a:cubicBezTo>
                    <a:cubicBezTo>
                      <a:pt x="73" y="46"/>
                      <a:pt x="73" y="46"/>
                      <a:pt x="73" y="46"/>
                    </a:cubicBezTo>
                    <a:lnTo>
                      <a:pt x="69" y="46"/>
                    </a:lnTo>
                    <a:close/>
                    <a:moveTo>
                      <a:pt x="82" y="46"/>
                    </a:move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43"/>
                      <a:pt x="86" y="44"/>
                      <a:pt x="86" y="46"/>
                    </a:cubicBezTo>
                    <a:lnTo>
                      <a:pt x="82" y="46"/>
                    </a:lnTo>
                    <a:close/>
                    <a:moveTo>
                      <a:pt x="54" y="46"/>
                    </a:moveTo>
                    <a:cubicBezTo>
                      <a:pt x="70" y="22"/>
                      <a:pt x="70" y="22"/>
                      <a:pt x="70" y="22"/>
                    </a:cubicBezTo>
                    <a:cubicBezTo>
                      <a:pt x="71" y="22"/>
                      <a:pt x="71" y="22"/>
                      <a:pt x="72" y="23"/>
                    </a:cubicBezTo>
                    <a:cubicBezTo>
                      <a:pt x="73" y="24"/>
                      <a:pt x="73" y="24"/>
                      <a:pt x="74" y="25"/>
                    </a:cubicBezTo>
                    <a:cubicBezTo>
                      <a:pt x="60" y="46"/>
                      <a:pt x="60" y="46"/>
                      <a:pt x="60" y="46"/>
                    </a:cubicBezTo>
                    <a:lnTo>
                      <a:pt x="54" y="46"/>
                    </a:lnTo>
                    <a:close/>
                    <a:moveTo>
                      <a:pt x="46" y="46"/>
                    </a:moveTo>
                    <a:cubicBezTo>
                      <a:pt x="44" y="46"/>
                      <a:pt x="44" y="46"/>
                      <a:pt x="44" y="46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62" y="16"/>
                      <a:pt x="63" y="16"/>
                      <a:pt x="65" y="17"/>
                    </a:cubicBezTo>
                    <a:lnTo>
                      <a:pt x="46" y="46"/>
                    </a:lnTo>
                    <a:close/>
                    <a:moveTo>
                      <a:pt x="46" y="46"/>
                    </a:moveTo>
                    <a:cubicBezTo>
                      <a:pt x="46" y="46"/>
                      <a:pt x="46" y="46"/>
                      <a:pt x="46" y="4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Freeform: Shape 103"/>
              <p:cNvSpPr/>
              <p:nvPr/>
            </p:nvSpPr>
            <p:spPr bwMode="auto">
              <a:xfrm>
                <a:off x="3557588" y="3719513"/>
                <a:ext cx="157163" cy="254000"/>
              </a:xfrm>
              <a:custGeom>
                <a:avLst/>
                <a:gdLst/>
                <a:ahLst/>
                <a:cxnLst>
                  <a:cxn ang="0">
                    <a:pos x="53" y="37"/>
                  </a:cxn>
                  <a:cxn ang="0">
                    <a:pos x="16" y="0"/>
                  </a:cxn>
                  <a:cxn ang="0">
                    <a:pos x="14" y="0"/>
                  </a:cxn>
                  <a:cxn ang="0">
                    <a:pos x="13" y="0"/>
                  </a:cxn>
                  <a:cxn ang="0">
                    <a:pos x="0" y="38"/>
                  </a:cxn>
                  <a:cxn ang="0">
                    <a:pos x="23" y="85"/>
                  </a:cxn>
                  <a:cxn ang="0">
                    <a:pos x="24" y="85"/>
                  </a:cxn>
                  <a:cxn ang="0">
                    <a:pos x="24" y="85"/>
                  </a:cxn>
                  <a:cxn ang="0">
                    <a:pos x="26" y="84"/>
                  </a:cxn>
                  <a:cxn ang="0">
                    <a:pos x="53" y="40"/>
                  </a:cxn>
                  <a:cxn ang="0">
                    <a:pos x="53" y="37"/>
                  </a:cxn>
                  <a:cxn ang="0">
                    <a:pos x="42" y="40"/>
                  </a:cxn>
                  <a:cxn ang="0">
                    <a:pos x="22" y="71"/>
                  </a:cxn>
                  <a:cxn ang="0">
                    <a:pos x="15" y="60"/>
                  </a:cxn>
                  <a:cxn ang="0">
                    <a:pos x="9" y="38"/>
                  </a:cxn>
                  <a:cxn ang="0">
                    <a:pos x="12" y="20"/>
                  </a:cxn>
                  <a:cxn ang="0">
                    <a:pos x="16" y="14"/>
                  </a:cxn>
                  <a:cxn ang="0">
                    <a:pos x="42" y="40"/>
                  </a:cxn>
                  <a:cxn ang="0">
                    <a:pos x="42" y="40"/>
                  </a:cxn>
                  <a:cxn ang="0">
                    <a:pos x="42" y="40"/>
                  </a:cxn>
                </a:cxnLst>
                <a:rect l="0" t="0" r="r" b="b"/>
                <a:pathLst>
                  <a:path w="53" h="85">
                    <a:moveTo>
                      <a:pt x="53" y="37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5" y="0"/>
                      <a:pt x="14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5" y="11"/>
                      <a:pt x="0" y="24"/>
                      <a:pt x="0" y="38"/>
                    </a:cubicBezTo>
                    <a:cubicBezTo>
                      <a:pt x="0" y="56"/>
                      <a:pt x="8" y="73"/>
                      <a:pt x="23" y="85"/>
                    </a:cubicBezTo>
                    <a:cubicBezTo>
                      <a:pt x="23" y="85"/>
                      <a:pt x="24" y="85"/>
                      <a:pt x="24" y="85"/>
                    </a:cubicBezTo>
                    <a:cubicBezTo>
                      <a:pt x="24" y="85"/>
                      <a:pt x="24" y="85"/>
                      <a:pt x="24" y="85"/>
                    </a:cubicBezTo>
                    <a:cubicBezTo>
                      <a:pt x="25" y="85"/>
                      <a:pt x="25" y="85"/>
                      <a:pt x="26" y="84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3" y="37"/>
                    </a:cubicBezTo>
                    <a:close/>
                    <a:moveTo>
                      <a:pt x="42" y="40"/>
                    </a:moveTo>
                    <a:cubicBezTo>
                      <a:pt x="22" y="71"/>
                      <a:pt x="22" y="71"/>
                      <a:pt x="22" y="71"/>
                    </a:cubicBezTo>
                    <a:cubicBezTo>
                      <a:pt x="19" y="68"/>
                      <a:pt x="17" y="64"/>
                      <a:pt x="15" y="60"/>
                    </a:cubicBezTo>
                    <a:cubicBezTo>
                      <a:pt x="11" y="53"/>
                      <a:pt x="9" y="46"/>
                      <a:pt x="9" y="38"/>
                    </a:cubicBezTo>
                    <a:cubicBezTo>
                      <a:pt x="9" y="32"/>
                      <a:pt x="10" y="26"/>
                      <a:pt x="12" y="20"/>
                    </a:cubicBezTo>
                    <a:cubicBezTo>
                      <a:pt x="13" y="18"/>
                      <a:pt x="14" y="16"/>
                      <a:pt x="16" y="14"/>
                    </a:cubicBezTo>
                    <a:lnTo>
                      <a:pt x="42" y="40"/>
                    </a:lnTo>
                    <a:close/>
                    <a:moveTo>
                      <a:pt x="42" y="40"/>
                    </a:moveTo>
                    <a:cubicBezTo>
                      <a:pt x="42" y="40"/>
                      <a:pt x="42" y="40"/>
                      <a:pt x="42" y="4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: Shape 113"/>
              <p:cNvSpPr/>
              <p:nvPr/>
            </p:nvSpPr>
            <p:spPr bwMode="auto">
              <a:xfrm>
                <a:off x="3656013" y="3844925"/>
                <a:ext cx="252413" cy="165100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30" y="0"/>
                  </a:cxn>
                  <a:cxn ang="0">
                    <a:pos x="28" y="1"/>
                  </a:cxn>
                  <a:cxn ang="0">
                    <a:pos x="0" y="47"/>
                  </a:cxn>
                  <a:cxn ang="0">
                    <a:pos x="0" y="48"/>
                  </a:cxn>
                  <a:cxn ang="0">
                    <a:pos x="1" y="49"/>
                  </a:cxn>
                  <a:cxn ang="0">
                    <a:pos x="26" y="55"/>
                  </a:cxn>
                  <a:cxn ang="0">
                    <a:pos x="66" y="40"/>
                  </a:cxn>
                  <a:cxn ang="0">
                    <a:pos x="85" y="2"/>
                  </a:cxn>
                  <a:cxn ang="0">
                    <a:pos x="85" y="1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85" h="55">
                    <a:moveTo>
                      <a:pt x="83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9" y="0"/>
                      <a:pt x="28" y="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8"/>
                      <a:pt x="0" y="48"/>
                    </a:cubicBezTo>
                    <a:cubicBezTo>
                      <a:pt x="0" y="49"/>
                      <a:pt x="0" y="49"/>
                      <a:pt x="1" y="49"/>
                    </a:cubicBezTo>
                    <a:cubicBezTo>
                      <a:pt x="9" y="53"/>
                      <a:pt x="17" y="55"/>
                      <a:pt x="26" y="55"/>
                    </a:cubicBezTo>
                    <a:cubicBezTo>
                      <a:pt x="41" y="55"/>
                      <a:pt x="55" y="50"/>
                      <a:pt x="66" y="40"/>
                    </a:cubicBezTo>
                    <a:cubicBezTo>
                      <a:pt x="77" y="30"/>
                      <a:pt x="84" y="17"/>
                      <a:pt x="85" y="2"/>
                    </a:cubicBezTo>
                    <a:cubicBezTo>
                      <a:pt x="85" y="2"/>
                      <a:pt x="85" y="1"/>
                      <a:pt x="85" y="1"/>
                    </a:cubicBezTo>
                    <a:cubicBezTo>
                      <a:pt x="84" y="0"/>
                      <a:pt x="84" y="0"/>
                      <a:pt x="83" y="0"/>
                    </a:cubicBezTo>
                    <a:close/>
                    <a:moveTo>
                      <a:pt x="83" y="0"/>
                    </a:moveTo>
                    <a:cubicBezTo>
                      <a:pt x="83" y="0"/>
                      <a:pt x="83" y="0"/>
                      <a:pt x="83" y="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Group 114"/>
            <p:cNvGrpSpPr/>
            <p:nvPr/>
          </p:nvGrpSpPr>
          <p:grpSpPr>
            <a:xfrm>
              <a:off x="7025097" y="2098082"/>
              <a:ext cx="606660" cy="539784"/>
              <a:chOff x="5189538" y="1973263"/>
              <a:chExt cx="403225" cy="358775"/>
            </a:xfrm>
          </p:grpSpPr>
          <p:sp>
            <p:nvSpPr>
              <p:cNvPr id="38" name="Freeform: Shape 115"/>
              <p:cNvSpPr/>
              <p:nvPr/>
            </p:nvSpPr>
            <p:spPr bwMode="auto">
              <a:xfrm>
                <a:off x="5310188" y="1973263"/>
                <a:ext cx="282575" cy="260350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13" y="25"/>
                  </a:cxn>
                  <a:cxn ang="0">
                    <a:pos x="54" y="33"/>
                  </a:cxn>
                  <a:cxn ang="0">
                    <a:pos x="65" y="55"/>
                  </a:cxn>
                  <a:cxn ang="0">
                    <a:pos x="61" y="52"/>
                  </a:cxn>
                  <a:cxn ang="0">
                    <a:pos x="56" y="52"/>
                  </a:cxn>
                  <a:cxn ang="0">
                    <a:pos x="55" y="57"/>
                  </a:cxn>
                  <a:cxn ang="0">
                    <a:pos x="65" y="85"/>
                  </a:cxn>
                  <a:cxn ang="0">
                    <a:pos x="68" y="87"/>
                  </a:cxn>
                  <a:cxn ang="0">
                    <a:pos x="72" y="86"/>
                  </a:cxn>
                  <a:cxn ang="0">
                    <a:pos x="93" y="65"/>
                  </a:cxn>
                  <a:cxn ang="0">
                    <a:pos x="94" y="60"/>
                  </a:cxn>
                  <a:cxn ang="0">
                    <a:pos x="90" y="58"/>
                  </a:cxn>
                  <a:cxn ang="0">
                    <a:pos x="83" y="60"/>
                  </a:cxn>
                  <a:cxn ang="0">
                    <a:pos x="67" y="21"/>
                  </a:cxn>
                  <a:cxn ang="0">
                    <a:pos x="6" y="9"/>
                  </a:cxn>
                  <a:cxn ang="0">
                    <a:pos x="1" y="15"/>
                  </a:cxn>
                  <a:cxn ang="0">
                    <a:pos x="3" y="23"/>
                  </a:cxn>
                  <a:cxn ang="0">
                    <a:pos x="3" y="23"/>
                  </a:cxn>
                  <a:cxn ang="0">
                    <a:pos x="3" y="23"/>
                  </a:cxn>
                </a:cxnLst>
                <a:rect l="0" t="0" r="r" b="b"/>
                <a:pathLst>
                  <a:path w="95" h="87">
                    <a:moveTo>
                      <a:pt x="3" y="23"/>
                    </a:moveTo>
                    <a:cubicBezTo>
                      <a:pt x="6" y="26"/>
                      <a:pt x="10" y="27"/>
                      <a:pt x="13" y="25"/>
                    </a:cubicBezTo>
                    <a:cubicBezTo>
                      <a:pt x="27" y="20"/>
                      <a:pt x="43" y="22"/>
                      <a:pt x="54" y="33"/>
                    </a:cubicBezTo>
                    <a:cubicBezTo>
                      <a:pt x="60" y="39"/>
                      <a:pt x="64" y="47"/>
                      <a:pt x="65" y="55"/>
                    </a:cubicBezTo>
                    <a:cubicBezTo>
                      <a:pt x="61" y="52"/>
                      <a:pt x="61" y="52"/>
                      <a:pt x="61" y="52"/>
                    </a:cubicBezTo>
                    <a:cubicBezTo>
                      <a:pt x="59" y="51"/>
                      <a:pt x="57" y="51"/>
                      <a:pt x="56" y="52"/>
                    </a:cubicBezTo>
                    <a:cubicBezTo>
                      <a:pt x="55" y="53"/>
                      <a:pt x="54" y="55"/>
                      <a:pt x="55" y="57"/>
                    </a:cubicBezTo>
                    <a:cubicBezTo>
                      <a:pt x="65" y="85"/>
                      <a:pt x="65" y="85"/>
                      <a:pt x="65" y="85"/>
                    </a:cubicBezTo>
                    <a:cubicBezTo>
                      <a:pt x="66" y="86"/>
                      <a:pt x="67" y="87"/>
                      <a:pt x="68" y="87"/>
                    </a:cubicBezTo>
                    <a:cubicBezTo>
                      <a:pt x="69" y="87"/>
                      <a:pt x="71" y="87"/>
                      <a:pt x="72" y="8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4" y="64"/>
                      <a:pt x="95" y="62"/>
                      <a:pt x="94" y="60"/>
                    </a:cubicBezTo>
                    <a:cubicBezTo>
                      <a:pt x="93" y="59"/>
                      <a:pt x="91" y="58"/>
                      <a:pt x="90" y="58"/>
                    </a:cubicBezTo>
                    <a:cubicBezTo>
                      <a:pt x="83" y="60"/>
                      <a:pt x="83" y="60"/>
                      <a:pt x="83" y="60"/>
                    </a:cubicBezTo>
                    <a:cubicBezTo>
                      <a:pt x="83" y="46"/>
                      <a:pt x="77" y="31"/>
                      <a:pt x="67" y="21"/>
                    </a:cubicBezTo>
                    <a:cubicBezTo>
                      <a:pt x="50" y="4"/>
                      <a:pt x="26" y="0"/>
                      <a:pt x="6" y="9"/>
                    </a:cubicBezTo>
                    <a:cubicBezTo>
                      <a:pt x="4" y="10"/>
                      <a:pt x="1" y="12"/>
                      <a:pt x="1" y="15"/>
                    </a:cubicBezTo>
                    <a:cubicBezTo>
                      <a:pt x="0" y="18"/>
                      <a:pt x="1" y="21"/>
                      <a:pt x="3" y="23"/>
                    </a:cubicBezTo>
                    <a:close/>
                    <a:moveTo>
                      <a:pt x="3" y="23"/>
                    </a:moveTo>
                    <a:cubicBezTo>
                      <a:pt x="3" y="23"/>
                      <a:pt x="3" y="23"/>
                      <a:pt x="3" y="2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: Shape 116"/>
              <p:cNvSpPr/>
              <p:nvPr/>
            </p:nvSpPr>
            <p:spPr bwMode="auto">
              <a:xfrm>
                <a:off x="5189538" y="2071688"/>
                <a:ext cx="280988" cy="260350"/>
              </a:xfrm>
              <a:custGeom>
                <a:avLst/>
                <a:gdLst/>
                <a:ahLst/>
                <a:cxnLst>
                  <a:cxn ang="0">
                    <a:pos x="94" y="72"/>
                  </a:cxn>
                  <a:cxn ang="0">
                    <a:pos x="91" y="64"/>
                  </a:cxn>
                  <a:cxn ang="0">
                    <a:pos x="82" y="62"/>
                  </a:cxn>
                  <a:cxn ang="0">
                    <a:pos x="41" y="54"/>
                  </a:cxn>
                  <a:cxn ang="0">
                    <a:pos x="30" y="32"/>
                  </a:cxn>
                  <a:cxn ang="0">
                    <a:pos x="34" y="35"/>
                  </a:cxn>
                  <a:cxn ang="0">
                    <a:pos x="39" y="35"/>
                  </a:cxn>
                  <a:cxn ang="0">
                    <a:pos x="40" y="31"/>
                  </a:cxn>
                  <a:cxn ang="0">
                    <a:pos x="29" y="2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" y="22"/>
                  </a:cxn>
                  <a:cxn ang="0">
                    <a:pos x="1" y="27"/>
                  </a:cxn>
                  <a:cxn ang="0">
                    <a:pos x="5" y="29"/>
                  </a:cxn>
                  <a:cxn ang="0">
                    <a:pos x="12" y="28"/>
                  </a:cxn>
                  <a:cxn ang="0">
                    <a:pos x="28" y="66"/>
                  </a:cxn>
                  <a:cxn ang="0">
                    <a:pos x="88" y="79"/>
                  </a:cxn>
                  <a:cxn ang="0">
                    <a:pos x="94" y="72"/>
                  </a:cxn>
                  <a:cxn ang="0">
                    <a:pos x="94" y="72"/>
                  </a:cxn>
                  <a:cxn ang="0">
                    <a:pos x="94" y="72"/>
                  </a:cxn>
                </a:cxnLst>
                <a:rect l="0" t="0" r="r" b="b"/>
                <a:pathLst>
                  <a:path w="94" h="87">
                    <a:moveTo>
                      <a:pt x="94" y="72"/>
                    </a:moveTo>
                    <a:cubicBezTo>
                      <a:pt x="94" y="69"/>
                      <a:pt x="93" y="66"/>
                      <a:pt x="91" y="64"/>
                    </a:cubicBezTo>
                    <a:cubicBezTo>
                      <a:pt x="89" y="61"/>
                      <a:pt x="85" y="61"/>
                      <a:pt x="82" y="62"/>
                    </a:cubicBezTo>
                    <a:cubicBezTo>
                      <a:pt x="68" y="68"/>
                      <a:pt x="52" y="65"/>
                      <a:pt x="41" y="54"/>
                    </a:cubicBezTo>
                    <a:cubicBezTo>
                      <a:pt x="34" y="48"/>
                      <a:pt x="31" y="40"/>
                      <a:pt x="30" y="32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5" y="36"/>
                      <a:pt x="37" y="36"/>
                      <a:pt x="39" y="35"/>
                    </a:cubicBezTo>
                    <a:cubicBezTo>
                      <a:pt x="40" y="34"/>
                      <a:pt x="41" y="32"/>
                      <a:pt x="40" y="31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8" y="0"/>
                      <a:pt x="26" y="0"/>
                    </a:cubicBezTo>
                    <a:cubicBezTo>
                      <a:pt x="25" y="0"/>
                      <a:pt x="24" y="0"/>
                      <a:pt x="23" y="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4"/>
                      <a:pt x="0" y="25"/>
                      <a:pt x="1" y="27"/>
                    </a:cubicBezTo>
                    <a:cubicBezTo>
                      <a:pt x="2" y="28"/>
                      <a:pt x="3" y="29"/>
                      <a:pt x="5" y="29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42"/>
                      <a:pt x="17" y="56"/>
                      <a:pt x="28" y="66"/>
                    </a:cubicBezTo>
                    <a:cubicBezTo>
                      <a:pt x="44" y="83"/>
                      <a:pt x="68" y="87"/>
                      <a:pt x="88" y="79"/>
                    </a:cubicBezTo>
                    <a:cubicBezTo>
                      <a:pt x="91" y="77"/>
                      <a:pt x="93" y="75"/>
                      <a:pt x="94" y="72"/>
                    </a:cubicBezTo>
                    <a:close/>
                    <a:moveTo>
                      <a:pt x="94" y="72"/>
                    </a:moveTo>
                    <a:cubicBezTo>
                      <a:pt x="94" y="72"/>
                      <a:pt x="94" y="72"/>
                      <a:pt x="94" y="72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Group 117"/>
            <p:cNvGrpSpPr/>
            <p:nvPr/>
          </p:nvGrpSpPr>
          <p:grpSpPr>
            <a:xfrm>
              <a:off x="6984495" y="4601160"/>
              <a:ext cx="599495" cy="587553"/>
              <a:chOff x="5162551" y="3636963"/>
              <a:chExt cx="398463" cy="390525"/>
            </a:xfrm>
          </p:grpSpPr>
          <p:sp>
            <p:nvSpPr>
              <p:cNvPr id="35" name="Freeform: Shape 118"/>
              <p:cNvSpPr/>
              <p:nvPr/>
            </p:nvSpPr>
            <p:spPr bwMode="auto">
              <a:xfrm>
                <a:off x="5162551" y="3636963"/>
                <a:ext cx="233363" cy="234950"/>
              </a:xfrm>
              <a:custGeom>
                <a:avLst/>
                <a:gdLst/>
                <a:ahLst/>
                <a:cxnLst>
                  <a:cxn ang="0">
                    <a:pos x="9" y="48"/>
                  </a:cxn>
                  <a:cxn ang="0">
                    <a:pos x="12" y="55"/>
                  </a:cxn>
                  <a:cxn ang="0">
                    <a:pos x="8" y="59"/>
                  </a:cxn>
                  <a:cxn ang="0">
                    <a:pos x="8" y="64"/>
                  </a:cxn>
                  <a:cxn ang="0">
                    <a:pos x="14" y="70"/>
                  </a:cxn>
                  <a:cxn ang="0">
                    <a:pos x="19" y="70"/>
                  </a:cxn>
                  <a:cxn ang="0">
                    <a:pos x="23" y="67"/>
                  </a:cxn>
                  <a:cxn ang="0">
                    <a:pos x="31" y="70"/>
                  </a:cxn>
                  <a:cxn ang="0">
                    <a:pos x="31" y="75"/>
                  </a:cxn>
                  <a:cxn ang="0">
                    <a:pos x="35" y="79"/>
                  </a:cxn>
                  <a:cxn ang="0">
                    <a:pos x="43" y="79"/>
                  </a:cxn>
                  <a:cxn ang="0">
                    <a:pos x="47" y="75"/>
                  </a:cxn>
                  <a:cxn ang="0">
                    <a:pos x="47" y="70"/>
                  </a:cxn>
                  <a:cxn ang="0">
                    <a:pos x="55" y="67"/>
                  </a:cxn>
                  <a:cxn ang="0">
                    <a:pos x="59" y="70"/>
                  </a:cxn>
                  <a:cxn ang="0">
                    <a:pos x="64" y="70"/>
                  </a:cxn>
                  <a:cxn ang="0">
                    <a:pos x="70" y="64"/>
                  </a:cxn>
                  <a:cxn ang="0">
                    <a:pos x="70" y="59"/>
                  </a:cxn>
                  <a:cxn ang="0">
                    <a:pos x="67" y="55"/>
                  </a:cxn>
                  <a:cxn ang="0">
                    <a:pos x="70" y="48"/>
                  </a:cxn>
                  <a:cxn ang="0">
                    <a:pos x="75" y="47"/>
                  </a:cxn>
                  <a:cxn ang="0">
                    <a:pos x="78" y="43"/>
                  </a:cxn>
                  <a:cxn ang="0">
                    <a:pos x="78" y="35"/>
                  </a:cxn>
                  <a:cxn ang="0">
                    <a:pos x="75" y="31"/>
                  </a:cxn>
                  <a:cxn ang="0">
                    <a:pos x="70" y="31"/>
                  </a:cxn>
                  <a:cxn ang="0">
                    <a:pos x="67" y="23"/>
                  </a:cxn>
                  <a:cxn ang="0">
                    <a:pos x="70" y="20"/>
                  </a:cxn>
                  <a:cxn ang="0">
                    <a:pos x="70" y="15"/>
                  </a:cxn>
                  <a:cxn ang="0">
                    <a:pos x="64" y="9"/>
                  </a:cxn>
                  <a:cxn ang="0">
                    <a:pos x="59" y="8"/>
                  </a:cxn>
                  <a:cxn ang="0">
                    <a:pos x="56" y="11"/>
                  </a:cxn>
                  <a:cxn ang="0">
                    <a:pos x="48" y="8"/>
                  </a:cxn>
                  <a:cxn ang="0">
                    <a:pos x="47" y="3"/>
                  </a:cxn>
                  <a:cxn ang="0">
                    <a:pos x="44" y="0"/>
                  </a:cxn>
                  <a:cxn ang="0">
                    <a:pos x="35" y="0"/>
                  </a:cxn>
                  <a:cxn ang="0">
                    <a:pos x="32" y="3"/>
                  </a:cxn>
                  <a:cxn ang="0">
                    <a:pos x="31" y="8"/>
                  </a:cxn>
                  <a:cxn ang="0">
                    <a:pos x="23" y="12"/>
                  </a:cxn>
                  <a:cxn ang="0">
                    <a:pos x="19" y="8"/>
                  </a:cxn>
                  <a:cxn ang="0">
                    <a:pos x="14" y="9"/>
                  </a:cxn>
                  <a:cxn ang="0">
                    <a:pos x="8" y="15"/>
                  </a:cxn>
                  <a:cxn ang="0">
                    <a:pos x="8" y="20"/>
                  </a:cxn>
                  <a:cxn ang="0">
                    <a:pos x="11" y="24"/>
                  </a:cxn>
                  <a:cxn ang="0">
                    <a:pos x="8" y="31"/>
                  </a:cxn>
                  <a:cxn ang="0">
                    <a:pos x="3" y="32"/>
                  </a:cxn>
                  <a:cxn ang="0">
                    <a:pos x="0" y="35"/>
                  </a:cxn>
                  <a:cxn ang="0">
                    <a:pos x="0" y="44"/>
                  </a:cxn>
                  <a:cxn ang="0">
                    <a:pos x="3" y="47"/>
                  </a:cxn>
                  <a:cxn ang="0">
                    <a:pos x="9" y="48"/>
                  </a:cxn>
                  <a:cxn ang="0">
                    <a:pos x="39" y="25"/>
                  </a:cxn>
                  <a:cxn ang="0">
                    <a:pos x="53" y="39"/>
                  </a:cxn>
                  <a:cxn ang="0">
                    <a:pos x="39" y="53"/>
                  </a:cxn>
                  <a:cxn ang="0">
                    <a:pos x="25" y="39"/>
                  </a:cxn>
                  <a:cxn ang="0">
                    <a:pos x="39" y="25"/>
                  </a:cxn>
                  <a:cxn ang="0">
                    <a:pos x="39" y="25"/>
                  </a:cxn>
                  <a:cxn ang="0">
                    <a:pos x="39" y="25"/>
                  </a:cxn>
                </a:cxnLst>
                <a:rect l="0" t="0" r="r" b="b"/>
                <a:pathLst>
                  <a:path w="78" h="79">
                    <a:moveTo>
                      <a:pt x="9" y="48"/>
                    </a:moveTo>
                    <a:cubicBezTo>
                      <a:pt x="9" y="50"/>
                      <a:pt x="10" y="53"/>
                      <a:pt x="12" y="55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7" y="61"/>
                      <a:pt x="7" y="63"/>
                      <a:pt x="8" y="64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6" y="71"/>
                      <a:pt x="18" y="71"/>
                      <a:pt x="19" y="70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26" y="68"/>
                      <a:pt x="28" y="69"/>
                      <a:pt x="31" y="70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7"/>
                      <a:pt x="33" y="79"/>
                      <a:pt x="35" y="79"/>
                    </a:cubicBezTo>
                    <a:cubicBezTo>
                      <a:pt x="43" y="79"/>
                      <a:pt x="43" y="79"/>
                      <a:pt x="43" y="79"/>
                    </a:cubicBezTo>
                    <a:cubicBezTo>
                      <a:pt x="45" y="79"/>
                      <a:pt x="47" y="77"/>
                      <a:pt x="47" y="75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50" y="69"/>
                      <a:pt x="53" y="68"/>
                      <a:pt x="55" y="67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61" y="71"/>
                      <a:pt x="63" y="71"/>
                      <a:pt x="64" y="70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1" y="63"/>
                      <a:pt x="71" y="61"/>
                      <a:pt x="70" y="59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68" y="53"/>
                      <a:pt x="70" y="50"/>
                      <a:pt x="70" y="48"/>
                    </a:cubicBezTo>
                    <a:cubicBezTo>
                      <a:pt x="75" y="47"/>
                      <a:pt x="75" y="47"/>
                      <a:pt x="75" y="47"/>
                    </a:cubicBezTo>
                    <a:cubicBezTo>
                      <a:pt x="77" y="47"/>
                      <a:pt x="78" y="45"/>
                      <a:pt x="78" y="43"/>
                    </a:cubicBezTo>
                    <a:cubicBezTo>
                      <a:pt x="78" y="35"/>
                      <a:pt x="78" y="35"/>
                      <a:pt x="78" y="35"/>
                    </a:cubicBezTo>
                    <a:cubicBezTo>
                      <a:pt x="78" y="33"/>
                      <a:pt x="77" y="32"/>
                      <a:pt x="75" y="31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0" y="28"/>
                      <a:pt x="69" y="26"/>
                      <a:pt x="67" y="23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1" y="18"/>
                      <a:pt x="71" y="16"/>
                      <a:pt x="70" y="15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3" y="7"/>
                      <a:pt x="61" y="7"/>
                      <a:pt x="59" y="8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3" y="10"/>
                      <a:pt x="51" y="9"/>
                      <a:pt x="48" y="8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2"/>
                      <a:pt x="45" y="0"/>
                      <a:pt x="44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2" y="2"/>
                      <a:pt x="32" y="3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8" y="9"/>
                      <a:pt x="26" y="10"/>
                      <a:pt x="23" y="12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6" y="7"/>
                      <a:pt x="14" y="9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6"/>
                      <a:pt x="7" y="18"/>
                      <a:pt x="8" y="20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6"/>
                      <a:pt x="9" y="29"/>
                      <a:pt x="8" y="31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1" y="32"/>
                      <a:pt x="0" y="33"/>
                      <a:pt x="0" y="35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7"/>
                      <a:pt x="3" y="47"/>
                    </a:cubicBezTo>
                    <a:lnTo>
                      <a:pt x="9" y="48"/>
                    </a:lnTo>
                    <a:close/>
                    <a:moveTo>
                      <a:pt x="39" y="25"/>
                    </a:moveTo>
                    <a:cubicBezTo>
                      <a:pt x="47" y="25"/>
                      <a:pt x="53" y="31"/>
                      <a:pt x="53" y="39"/>
                    </a:cubicBezTo>
                    <a:cubicBezTo>
                      <a:pt x="53" y="47"/>
                      <a:pt x="47" y="53"/>
                      <a:pt x="39" y="53"/>
                    </a:cubicBezTo>
                    <a:cubicBezTo>
                      <a:pt x="32" y="53"/>
                      <a:pt x="25" y="47"/>
                      <a:pt x="25" y="39"/>
                    </a:cubicBezTo>
                    <a:cubicBezTo>
                      <a:pt x="25" y="31"/>
                      <a:pt x="32" y="25"/>
                      <a:pt x="39" y="25"/>
                    </a:cubicBezTo>
                    <a:close/>
                    <a:moveTo>
                      <a:pt x="39" y="25"/>
                    </a:moveTo>
                    <a:cubicBezTo>
                      <a:pt x="39" y="25"/>
                      <a:pt x="39" y="25"/>
                      <a:pt x="39" y="2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Freeform: Shape 119"/>
              <p:cNvSpPr/>
              <p:nvPr/>
            </p:nvSpPr>
            <p:spPr bwMode="auto">
              <a:xfrm>
                <a:off x="5365751" y="3756025"/>
                <a:ext cx="195263" cy="193675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1" y="6"/>
                  </a:cxn>
                  <a:cxn ang="0">
                    <a:pos x="46" y="6"/>
                  </a:cxn>
                  <a:cxn ang="0">
                    <a:pos x="44" y="9"/>
                  </a:cxn>
                  <a:cxn ang="0">
                    <a:pos x="37" y="7"/>
                  </a:cxn>
                  <a:cxn ang="0">
                    <a:pos x="36" y="3"/>
                  </a:cxn>
                  <a:cxn ang="0">
                    <a:pos x="32" y="0"/>
                  </a:cxn>
                  <a:cxn ang="0">
                    <a:pos x="27" y="1"/>
                  </a:cxn>
                  <a:cxn ang="0">
                    <a:pos x="23" y="4"/>
                  </a:cxn>
                  <a:cxn ang="0">
                    <a:pos x="23" y="8"/>
                  </a:cxn>
                  <a:cxn ang="0">
                    <a:pos x="17" y="11"/>
                  </a:cxn>
                  <a:cxn ang="0">
                    <a:pos x="14" y="9"/>
                  </a:cxn>
                  <a:cxn ang="0">
                    <a:pos x="9" y="10"/>
                  </a:cxn>
                  <a:cxn ang="0">
                    <a:pos x="6" y="14"/>
                  </a:cxn>
                  <a:cxn ang="0">
                    <a:pos x="6" y="19"/>
                  </a:cxn>
                  <a:cxn ang="0">
                    <a:pos x="8" y="22"/>
                  </a:cxn>
                  <a:cxn ang="0">
                    <a:pos x="6" y="28"/>
                  </a:cxn>
                  <a:cxn ang="0">
                    <a:pos x="3" y="29"/>
                  </a:cxn>
                  <a:cxn ang="0">
                    <a:pos x="0" y="33"/>
                  </a:cxn>
                  <a:cxn ang="0">
                    <a:pos x="0" y="38"/>
                  </a:cxn>
                  <a:cxn ang="0">
                    <a:pos x="4" y="42"/>
                  </a:cxn>
                  <a:cxn ang="0">
                    <a:pos x="8" y="42"/>
                  </a:cxn>
                  <a:cxn ang="0">
                    <a:pos x="11" y="47"/>
                  </a:cxn>
                  <a:cxn ang="0">
                    <a:pos x="8" y="51"/>
                  </a:cxn>
                  <a:cxn ang="0">
                    <a:pos x="9" y="55"/>
                  </a:cxn>
                  <a:cxn ang="0">
                    <a:pos x="14" y="59"/>
                  </a:cxn>
                  <a:cxn ang="0">
                    <a:pos x="18" y="59"/>
                  </a:cxn>
                  <a:cxn ang="0">
                    <a:pos x="21" y="56"/>
                  </a:cxn>
                  <a:cxn ang="0">
                    <a:pos x="27" y="58"/>
                  </a:cxn>
                  <a:cxn ang="0">
                    <a:pos x="28" y="62"/>
                  </a:cxn>
                  <a:cxn ang="0">
                    <a:pos x="32" y="65"/>
                  </a:cxn>
                  <a:cxn ang="0">
                    <a:pos x="38" y="64"/>
                  </a:cxn>
                  <a:cxn ang="0">
                    <a:pos x="41" y="61"/>
                  </a:cxn>
                  <a:cxn ang="0">
                    <a:pos x="41" y="57"/>
                  </a:cxn>
                  <a:cxn ang="0">
                    <a:pos x="47" y="54"/>
                  </a:cxn>
                  <a:cxn ang="0">
                    <a:pos x="50" y="56"/>
                  </a:cxn>
                  <a:cxn ang="0">
                    <a:pos x="55" y="56"/>
                  </a:cxn>
                  <a:cxn ang="0">
                    <a:pos x="59" y="51"/>
                  </a:cxn>
                  <a:cxn ang="0">
                    <a:pos x="59" y="46"/>
                  </a:cxn>
                  <a:cxn ang="0">
                    <a:pos x="56" y="44"/>
                  </a:cxn>
                  <a:cxn ang="0">
                    <a:pos x="58" y="37"/>
                  </a:cxn>
                  <a:cxn ang="0">
                    <a:pos x="62" y="37"/>
                  </a:cxn>
                  <a:cxn ang="0">
                    <a:pos x="64" y="33"/>
                  </a:cxn>
                  <a:cxn ang="0">
                    <a:pos x="64" y="27"/>
                  </a:cxn>
                  <a:cxn ang="0">
                    <a:pos x="60" y="24"/>
                  </a:cxn>
                  <a:cxn ang="0">
                    <a:pos x="57" y="24"/>
                  </a:cxn>
                  <a:cxn ang="0">
                    <a:pos x="54" y="18"/>
                  </a:cxn>
                  <a:cxn ang="0">
                    <a:pos x="56" y="15"/>
                  </a:cxn>
                  <a:cxn ang="0">
                    <a:pos x="55" y="10"/>
                  </a:cxn>
                  <a:cxn ang="0">
                    <a:pos x="33" y="44"/>
                  </a:cxn>
                  <a:cxn ang="0">
                    <a:pos x="21" y="33"/>
                  </a:cxn>
                  <a:cxn ang="0">
                    <a:pos x="31" y="21"/>
                  </a:cxn>
                  <a:cxn ang="0">
                    <a:pos x="44" y="31"/>
                  </a:cxn>
                  <a:cxn ang="0">
                    <a:pos x="33" y="44"/>
                  </a:cxn>
                  <a:cxn ang="0">
                    <a:pos x="33" y="44"/>
                  </a:cxn>
                  <a:cxn ang="0">
                    <a:pos x="33" y="44"/>
                  </a:cxn>
                </a:cxnLst>
                <a:rect l="0" t="0" r="r" b="b"/>
                <a:pathLst>
                  <a:path w="65" h="65">
                    <a:moveTo>
                      <a:pt x="55" y="10"/>
                    </a:move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7" y="5"/>
                      <a:pt x="46" y="6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41" y="8"/>
                      <a:pt x="39" y="7"/>
                      <a:pt x="37" y="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1"/>
                      <a:pt x="34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3" y="2"/>
                      <a:pt x="23" y="4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9"/>
                      <a:pt x="19" y="10"/>
                      <a:pt x="17" y="11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1" y="8"/>
                      <a:pt x="9" y="10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4" y="16"/>
                      <a:pt x="4" y="18"/>
                      <a:pt x="6" y="19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7" y="24"/>
                      <a:pt x="7" y="26"/>
                      <a:pt x="6" y="28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1" y="29"/>
                      <a:pt x="0" y="31"/>
                      <a:pt x="0" y="3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" y="40"/>
                      <a:pt x="2" y="42"/>
                      <a:pt x="4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4"/>
                      <a:pt x="9" y="45"/>
                      <a:pt x="11" y="47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7" y="52"/>
                      <a:pt x="8" y="54"/>
                      <a:pt x="9" y="55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5" y="60"/>
                      <a:pt x="17" y="60"/>
                      <a:pt x="18" y="59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3" y="57"/>
                      <a:pt x="25" y="58"/>
                      <a:pt x="27" y="58"/>
                    </a:cubicBezTo>
                    <a:cubicBezTo>
                      <a:pt x="28" y="62"/>
                      <a:pt x="28" y="62"/>
                      <a:pt x="28" y="62"/>
                    </a:cubicBezTo>
                    <a:cubicBezTo>
                      <a:pt x="28" y="64"/>
                      <a:pt x="30" y="65"/>
                      <a:pt x="32" y="65"/>
                    </a:cubicBezTo>
                    <a:cubicBezTo>
                      <a:pt x="38" y="64"/>
                      <a:pt x="38" y="64"/>
                      <a:pt x="38" y="64"/>
                    </a:cubicBezTo>
                    <a:cubicBezTo>
                      <a:pt x="39" y="64"/>
                      <a:pt x="41" y="63"/>
                      <a:pt x="41" y="61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3" y="56"/>
                      <a:pt x="45" y="55"/>
                      <a:pt x="47" y="54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7"/>
                      <a:pt x="54" y="57"/>
                      <a:pt x="55" y="56"/>
                    </a:cubicBezTo>
                    <a:cubicBezTo>
                      <a:pt x="59" y="51"/>
                      <a:pt x="59" y="51"/>
                      <a:pt x="59" y="51"/>
                    </a:cubicBezTo>
                    <a:cubicBezTo>
                      <a:pt x="60" y="50"/>
                      <a:pt x="60" y="48"/>
                      <a:pt x="59" y="46"/>
                    </a:cubicBezTo>
                    <a:cubicBezTo>
                      <a:pt x="56" y="44"/>
                      <a:pt x="56" y="44"/>
                      <a:pt x="56" y="44"/>
                    </a:cubicBezTo>
                    <a:cubicBezTo>
                      <a:pt x="57" y="42"/>
                      <a:pt x="58" y="39"/>
                      <a:pt x="58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5" y="35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4" y="25"/>
                      <a:pt x="62" y="24"/>
                      <a:pt x="60" y="24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6" y="21"/>
                      <a:pt x="55" y="20"/>
                      <a:pt x="54" y="18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7" y="13"/>
                      <a:pt x="57" y="11"/>
                      <a:pt x="55" y="10"/>
                    </a:cubicBezTo>
                    <a:close/>
                    <a:moveTo>
                      <a:pt x="33" y="44"/>
                    </a:moveTo>
                    <a:cubicBezTo>
                      <a:pt x="27" y="44"/>
                      <a:pt x="21" y="40"/>
                      <a:pt x="21" y="33"/>
                    </a:cubicBezTo>
                    <a:cubicBezTo>
                      <a:pt x="20" y="27"/>
                      <a:pt x="25" y="21"/>
                      <a:pt x="31" y="21"/>
                    </a:cubicBezTo>
                    <a:cubicBezTo>
                      <a:pt x="38" y="20"/>
                      <a:pt x="43" y="25"/>
                      <a:pt x="44" y="31"/>
                    </a:cubicBezTo>
                    <a:cubicBezTo>
                      <a:pt x="44" y="38"/>
                      <a:pt x="40" y="43"/>
                      <a:pt x="33" y="44"/>
                    </a:cubicBezTo>
                    <a:close/>
                    <a:moveTo>
                      <a:pt x="33" y="44"/>
                    </a:moveTo>
                    <a:cubicBezTo>
                      <a:pt x="33" y="44"/>
                      <a:pt x="33" y="44"/>
                      <a:pt x="33" y="44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Freeform: Shape 120"/>
              <p:cNvSpPr/>
              <p:nvPr/>
            </p:nvSpPr>
            <p:spPr bwMode="auto">
              <a:xfrm>
                <a:off x="5240338" y="3871913"/>
                <a:ext cx="155575" cy="155575"/>
              </a:xfrm>
              <a:custGeom>
                <a:avLst/>
                <a:gdLst/>
                <a:ahLst/>
                <a:cxnLst>
                  <a:cxn ang="0">
                    <a:pos x="3" y="21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3" y="31"/>
                  </a:cxn>
                  <a:cxn ang="0">
                    <a:pos x="6" y="32"/>
                  </a:cxn>
                  <a:cxn ang="0">
                    <a:pos x="7" y="36"/>
                  </a:cxn>
                  <a:cxn ang="0">
                    <a:pos x="6" y="38"/>
                  </a:cxn>
                  <a:cxn ang="0">
                    <a:pos x="6" y="43"/>
                  </a:cxn>
                  <a:cxn ang="0">
                    <a:pos x="9" y="45"/>
                  </a:cxn>
                  <a:cxn ang="0">
                    <a:pos x="13" y="46"/>
                  </a:cxn>
                  <a:cxn ang="0">
                    <a:pos x="15" y="44"/>
                  </a:cxn>
                  <a:cxn ang="0">
                    <a:pos x="20" y="46"/>
                  </a:cxn>
                  <a:cxn ang="0">
                    <a:pos x="20" y="49"/>
                  </a:cxn>
                  <a:cxn ang="0">
                    <a:pos x="24" y="52"/>
                  </a:cxn>
                  <a:cxn ang="0">
                    <a:pos x="27" y="52"/>
                  </a:cxn>
                  <a:cxn ang="0">
                    <a:pos x="31" y="49"/>
                  </a:cxn>
                  <a:cxn ang="0">
                    <a:pos x="31" y="47"/>
                  </a:cxn>
                  <a:cxn ang="0">
                    <a:pos x="36" y="45"/>
                  </a:cxn>
                  <a:cxn ang="0">
                    <a:pos x="38" y="46"/>
                  </a:cxn>
                  <a:cxn ang="0">
                    <a:pos x="43" y="46"/>
                  </a:cxn>
                  <a:cxn ang="0">
                    <a:pos x="46" y="43"/>
                  </a:cxn>
                  <a:cxn ang="0">
                    <a:pos x="46" y="39"/>
                  </a:cxn>
                  <a:cxn ang="0">
                    <a:pos x="45" y="37"/>
                  </a:cxn>
                  <a:cxn ang="0">
                    <a:pos x="47" y="32"/>
                  </a:cxn>
                  <a:cxn ang="0">
                    <a:pos x="49" y="32"/>
                  </a:cxn>
                  <a:cxn ang="0">
                    <a:pos x="52" y="28"/>
                  </a:cxn>
                  <a:cxn ang="0">
                    <a:pos x="52" y="24"/>
                  </a:cxn>
                  <a:cxn ang="0">
                    <a:pos x="49" y="21"/>
                  </a:cxn>
                  <a:cxn ang="0">
                    <a:pos x="47" y="21"/>
                  </a:cxn>
                  <a:cxn ang="0">
                    <a:pos x="45" y="16"/>
                  </a:cxn>
                  <a:cxn ang="0">
                    <a:pos x="46" y="14"/>
                  </a:cxn>
                  <a:cxn ang="0">
                    <a:pos x="46" y="9"/>
                  </a:cxn>
                  <a:cxn ang="0">
                    <a:pos x="44" y="7"/>
                  </a:cxn>
                  <a:cxn ang="0">
                    <a:pos x="39" y="6"/>
                  </a:cxn>
                  <a:cxn ang="0">
                    <a:pos x="37" y="8"/>
                  </a:cxn>
                  <a:cxn ang="0">
                    <a:pos x="32" y="5"/>
                  </a:cxn>
                  <a:cxn ang="0">
                    <a:pos x="32" y="3"/>
                  </a:cxn>
                  <a:cxn ang="0">
                    <a:pos x="28" y="0"/>
                  </a:cxn>
                  <a:cxn ang="0">
                    <a:pos x="25" y="0"/>
                  </a:cxn>
                  <a:cxn ang="0">
                    <a:pos x="21" y="3"/>
                  </a:cxn>
                  <a:cxn ang="0">
                    <a:pos x="21" y="5"/>
                  </a:cxn>
                  <a:cxn ang="0">
                    <a:pos x="16" y="7"/>
                  </a:cxn>
                  <a:cxn ang="0">
                    <a:pos x="14" y="6"/>
                  </a:cxn>
                  <a:cxn ang="0">
                    <a:pos x="9" y="6"/>
                  </a:cxn>
                  <a:cxn ang="0">
                    <a:pos x="6" y="9"/>
                  </a:cxn>
                  <a:cxn ang="0">
                    <a:pos x="6" y="13"/>
                  </a:cxn>
                  <a:cxn ang="0">
                    <a:pos x="8" y="15"/>
                  </a:cxn>
                  <a:cxn ang="0">
                    <a:pos x="6" y="20"/>
                  </a:cxn>
                  <a:cxn ang="0">
                    <a:pos x="3" y="21"/>
                  </a:cxn>
                  <a:cxn ang="0">
                    <a:pos x="26" y="16"/>
                  </a:cxn>
                  <a:cxn ang="0">
                    <a:pos x="36" y="26"/>
                  </a:cxn>
                  <a:cxn ang="0">
                    <a:pos x="26" y="35"/>
                  </a:cxn>
                  <a:cxn ang="0">
                    <a:pos x="17" y="26"/>
                  </a:cxn>
                  <a:cxn ang="0">
                    <a:pos x="26" y="16"/>
                  </a:cxn>
                  <a:cxn ang="0">
                    <a:pos x="26" y="16"/>
                  </a:cxn>
                  <a:cxn ang="0">
                    <a:pos x="26" y="16"/>
                  </a:cxn>
                </a:cxnLst>
                <a:rect l="0" t="0" r="r" b="b"/>
                <a:pathLst>
                  <a:path w="52" h="52">
                    <a:moveTo>
                      <a:pt x="3" y="21"/>
                    </a:moveTo>
                    <a:cubicBezTo>
                      <a:pt x="1" y="21"/>
                      <a:pt x="0" y="22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1"/>
                      <a:pt x="3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3"/>
                      <a:pt x="7" y="35"/>
                      <a:pt x="7" y="36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5" y="40"/>
                      <a:pt x="5" y="42"/>
                      <a:pt x="6" y="43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0" y="47"/>
                      <a:pt x="12" y="47"/>
                      <a:pt x="13" y="46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7" y="45"/>
                      <a:pt x="18" y="46"/>
                      <a:pt x="20" y="46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1" y="51"/>
                      <a:pt x="22" y="52"/>
                      <a:pt x="24" y="52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2"/>
                      <a:pt x="31" y="51"/>
                      <a:pt x="31" y="49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46"/>
                      <a:pt x="35" y="45"/>
                      <a:pt x="36" y="45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7"/>
                      <a:pt x="42" y="47"/>
                      <a:pt x="43" y="46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5"/>
                      <a:pt x="46" y="33"/>
                      <a:pt x="47" y="32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51" y="31"/>
                      <a:pt x="52" y="30"/>
                      <a:pt x="52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3"/>
                      <a:pt x="51" y="21"/>
                      <a:pt x="49" y="2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6" y="19"/>
                      <a:pt x="46" y="17"/>
                      <a:pt x="45" y="16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7" y="12"/>
                      <a:pt x="47" y="10"/>
                      <a:pt x="46" y="9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6" y="7"/>
                      <a:pt x="34" y="6"/>
                      <a:pt x="32" y="5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2" y="1"/>
                      <a:pt x="30" y="0"/>
                      <a:pt x="28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3" y="0"/>
                      <a:pt x="21" y="1"/>
                      <a:pt x="21" y="3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6"/>
                      <a:pt x="17" y="6"/>
                      <a:pt x="16" y="7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5"/>
                      <a:pt x="10" y="5"/>
                      <a:pt x="9" y="6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5" y="12"/>
                      <a:pt x="6" y="13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7"/>
                      <a:pt x="6" y="19"/>
                      <a:pt x="6" y="20"/>
                    </a:cubicBezTo>
                    <a:lnTo>
                      <a:pt x="3" y="21"/>
                    </a:lnTo>
                    <a:close/>
                    <a:moveTo>
                      <a:pt x="26" y="16"/>
                    </a:moveTo>
                    <a:cubicBezTo>
                      <a:pt x="31" y="17"/>
                      <a:pt x="36" y="21"/>
                      <a:pt x="36" y="26"/>
                    </a:cubicBezTo>
                    <a:cubicBezTo>
                      <a:pt x="35" y="31"/>
                      <a:pt x="31" y="35"/>
                      <a:pt x="26" y="35"/>
                    </a:cubicBezTo>
                    <a:cubicBezTo>
                      <a:pt x="21" y="35"/>
                      <a:pt x="17" y="31"/>
                      <a:pt x="17" y="26"/>
                    </a:cubicBezTo>
                    <a:cubicBezTo>
                      <a:pt x="17" y="21"/>
                      <a:pt x="21" y="16"/>
                      <a:pt x="26" y="16"/>
                    </a:cubicBezTo>
                    <a:close/>
                    <a:moveTo>
                      <a:pt x="26" y="16"/>
                    </a:moveTo>
                    <a:cubicBezTo>
                      <a:pt x="26" y="16"/>
                      <a:pt x="26" y="16"/>
                      <a:pt x="26" y="1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5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Freeform: Shape 121"/>
            <p:cNvSpPr/>
            <p:nvPr/>
          </p:nvSpPr>
          <p:spPr bwMode="auto">
            <a:xfrm>
              <a:off x="4622344" y="2067032"/>
              <a:ext cx="422752" cy="628156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10" y="76"/>
                </a:cxn>
                <a:cxn ang="0">
                  <a:pos x="24" y="124"/>
                </a:cxn>
                <a:cxn ang="0">
                  <a:pos x="34" y="128"/>
                </a:cxn>
                <a:cxn ang="0">
                  <a:pos x="44" y="140"/>
                </a:cxn>
                <a:cxn ang="0">
                  <a:pos x="62" y="130"/>
                </a:cxn>
                <a:cxn ang="0">
                  <a:pos x="67" y="128"/>
                </a:cxn>
                <a:cxn ang="0">
                  <a:pos x="72" y="94"/>
                </a:cxn>
                <a:cxn ang="0">
                  <a:pos x="94" y="46"/>
                </a:cxn>
                <a:cxn ang="0">
                  <a:pos x="32" y="53"/>
                </a:cxn>
                <a:cxn ang="0">
                  <a:pos x="43" y="56"/>
                </a:cxn>
                <a:cxn ang="0">
                  <a:pos x="47" y="56"/>
                </a:cxn>
                <a:cxn ang="0">
                  <a:pos x="55" y="55"/>
                </a:cxn>
                <a:cxn ang="0">
                  <a:pos x="58" y="56"/>
                </a:cxn>
                <a:cxn ang="0">
                  <a:pos x="54" y="89"/>
                </a:cxn>
                <a:cxn ang="0">
                  <a:pos x="62" y="98"/>
                </a:cxn>
                <a:cxn ang="0">
                  <a:pos x="33" y="106"/>
                </a:cxn>
                <a:cxn ang="0">
                  <a:pos x="62" y="98"/>
                </a:cxn>
                <a:cxn ang="0">
                  <a:pos x="33" y="111"/>
                </a:cxn>
                <a:cxn ang="0">
                  <a:pos x="62" y="118"/>
                </a:cxn>
                <a:cxn ang="0">
                  <a:pos x="64" y="88"/>
                </a:cxn>
                <a:cxn ang="0">
                  <a:pos x="70" y="49"/>
                </a:cxn>
                <a:cxn ang="0">
                  <a:pos x="63" y="48"/>
                </a:cxn>
                <a:cxn ang="0">
                  <a:pos x="58" y="51"/>
                </a:cxn>
                <a:cxn ang="0">
                  <a:pos x="52" y="42"/>
                </a:cxn>
                <a:cxn ang="0">
                  <a:pos x="44" y="51"/>
                </a:cxn>
                <a:cxn ang="0">
                  <a:pos x="36" y="45"/>
                </a:cxn>
                <a:cxn ang="0">
                  <a:pos x="31" y="48"/>
                </a:cxn>
                <a:cxn ang="0">
                  <a:pos x="24" y="50"/>
                </a:cxn>
                <a:cxn ang="0">
                  <a:pos x="31" y="89"/>
                </a:cxn>
                <a:cxn ang="0">
                  <a:pos x="9" y="47"/>
                </a:cxn>
                <a:cxn ang="0">
                  <a:pos x="85" y="47"/>
                </a:cxn>
                <a:cxn ang="0">
                  <a:pos x="64" y="88"/>
                </a:cxn>
                <a:cxn ang="0">
                  <a:pos x="64" y="88"/>
                </a:cxn>
              </a:cxnLst>
              <a:rect l="0" t="0" r="r" b="b"/>
              <a:pathLst>
                <a:path w="94" h="140">
                  <a:moveTo>
                    <a:pt x="94" y="46"/>
                  </a:moveTo>
                  <a:cubicBezTo>
                    <a:pt x="94" y="20"/>
                    <a:pt x="73" y="0"/>
                    <a:pt x="47" y="0"/>
                  </a:cubicBezTo>
                  <a:cubicBezTo>
                    <a:pt x="21" y="0"/>
                    <a:pt x="0" y="21"/>
                    <a:pt x="0" y="47"/>
                  </a:cubicBezTo>
                  <a:cubicBezTo>
                    <a:pt x="0" y="58"/>
                    <a:pt x="4" y="68"/>
                    <a:pt x="10" y="76"/>
                  </a:cubicBezTo>
                  <a:cubicBezTo>
                    <a:pt x="15" y="82"/>
                    <a:pt x="20" y="89"/>
                    <a:pt x="23" y="95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6"/>
                    <a:pt x="26" y="128"/>
                    <a:pt x="28" y="128"/>
                  </a:cubicBezTo>
                  <a:cubicBezTo>
                    <a:pt x="34" y="128"/>
                    <a:pt x="34" y="128"/>
                    <a:pt x="34" y="128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4" y="136"/>
                    <a:pt x="38" y="140"/>
                    <a:pt x="44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8" y="140"/>
                    <a:pt x="62" y="136"/>
                    <a:pt x="62" y="130"/>
                  </a:cubicBezTo>
                  <a:cubicBezTo>
                    <a:pt x="62" y="128"/>
                    <a:pt x="62" y="128"/>
                    <a:pt x="62" y="128"/>
                  </a:cubicBezTo>
                  <a:cubicBezTo>
                    <a:pt x="67" y="128"/>
                    <a:pt x="67" y="128"/>
                    <a:pt x="67" y="128"/>
                  </a:cubicBezTo>
                  <a:cubicBezTo>
                    <a:pt x="70" y="128"/>
                    <a:pt x="72" y="126"/>
                    <a:pt x="72" y="123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5" y="88"/>
                    <a:pt x="80" y="82"/>
                    <a:pt x="84" y="76"/>
                  </a:cubicBezTo>
                  <a:cubicBezTo>
                    <a:pt x="91" y="67"/>
                    <a:pt x="94" y="57"/>
                    <a:pt x="94" y="46"/>
                  </a:cubicBezTo>
                  <a:close/>
                  <a:moveTo>
                    <a:pt x="41" y="89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6"/>
                    <a:pt x="45" y="56"/>
                  </a:cubicBezTo>
                  <a:cubicBezTo>
                    <a:pt x="46" y="56"/>
                    <a:pt x="46" y="56"/>
                    <a:pt x="47" y="56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6"/>
                    <a:pt x="56" y="56"/>
                    <a:pt x="57" y="56"/>
                  </a:cubicBezTo>
                  <a:cubicBezTo>
                    <a:pt x="57" y="56"/>
                    <a:pt x="58" y="56"/>
                    <a:pt x="58" y="56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54" y="89"/>
                    <a:pt x="54" y="89"/>
                    <a:pt x="54" y="89"/>
                  </a:cubicBezTo>
                  <a:lnTo>
                    <a:pt x="41" y="89"/>
                  </a:lnTo>
                  <a:close/>
                  <a:moveTo>
                    <a:pt x="62" y="98"/>
                  </a:moveTo>
                  <a:cubicBezTo>
                    <a:pt x="62" y="106"/>
                    <a:pt x="62" y="106"/>
                    <a:pt x="62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98"/>
                    <a:pt x="33" y="98"/>
                    <a:pt x="33" y="98"/>
                  </a:cubicBezTo>
                  <a:lnTo>
                    <a:pt x="62" y="98"/>
                  </a:lnTo>
                  <a:close/>
                  <a:moveTo>
                    <a:pt x="33" y="119"/>
                  </a:moveTo>
                  <a:cubicBezTo>
                    <a:pt x="33" y="111"/>
                    <a:pt x="33" y="111"/>
                    <a:pt x="33" y="111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62" y="118"/>
                    <a:pt x="62" y="118"/>
                    <a:pt x="62" y="118"/>
                  </a:cubicBezTo>
                  <a:lnTo>
                    <a:pt x="33" y="119"/>
                  </a:lnTo>
                  <a:close/>
                  <a:moveTo>
                    <a:pt x="64" y="88"/>
                  </a:moveTo>
                  <a:cubicBezTo>
                    <a:pt x="62" y="88"/>
                    <a:pt x="62" y="88"/>
                    <a:pt x="62" y="88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1" y="48"/>
                    <a:pt x="69" y="46"/>
                    <a:pt x="67" y="45"/>
                  </a:cubicBezTo>
                  <a:cubicBezTo>
                    <a:pt x="66" y="45"/>
                    <a:pt x="64" y="46"/>
                    <a:pt x="63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43"/>
                    <a:pt x="53" y="43"/>
                    <a:pt x="52" y="42"/>
                  </a:cubicBezTo>
                  <a:cubicBezTo>
                    <a:pt x="52" y="42"/>
                    <a:pt x="51" y="43"/>
                    <a:pt x="50" y="43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5"/>
                    <a:pt x="37" y="45"/>
                    <a:pt x="36" y="45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6"/>
                    <a:pt x="29" y="45"/>
                    <a:pt x="27" y="46"/>
                  </a:cubicBezTo>
                  <a:cubicBezTo>
                    <a:pt x="25" y="46"/>
                    <a:pt x="24" y="48"/>
                    <a:pt x="24" y="50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7" y="82"/>
                    <a:pt x="22" y="76"/>
                    <a:pt x="18" y="70"/>
                  </a:cubicBezTo>
                  <a:cubicBezTo>
                    <a:pt x="12" y="64"/>
                    <a:pt x="10" y="56"/>
                    <a:pt x="9" y="47"/>
                  </a:cubicBezTo>
                  <a:cubicBezTo>
                    <a:pt x="9" y="26"/>
                    <a:pt x="26" y="9"/>
                    <a:pt x="47" y="9"/>
                  </a:cubicBezTo>
                  <a:cubicBezTo>
                    <a:pt x="68" y="9"/>
                    <a:pt x="85" y="26"/>
                    <a:pt x="85" y="47"/>
                  </a:cubicBezTo>
                  <a:cubicBezTo>
                    <a:pt x="85" y="55"/>
                    <a:pt x="82" y="63"/>
                    <a:pt x="77" y="70"/>
                  </a:cubicBezTo>
                  <a:cubicBezTo>
                    <a:pt x="72" y="76"/>
                    <a:pt x="68" y="82"/>
                    <a:pt x="64" y="88"/>
                  </a:cubicBezTo>
                  <a:close/>
                  <a:moveTo>
                    <a:pt x="64" y="88"/>
                  </a:moveTo>
                  <a:cubicBezTo>
                    <a:pt x="64" y="88"/>
                    <a:pt x="64" y="88"/>
                    <a:pt x="64" y="88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25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Box 122"/>
            <p:cNvSpPr txBox="1"/>
            <p:nvPr/>
          </p:nvSpPr>
          <p:spPr>
            <a:xfrm>
              <a:off x="4998893" y="2707651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卡管理</a:t>
              </a:r>
            </a:p>
          </p:txBody>
        </p:sp>
        <p:sp>
          <p:nvSpPr>
            <p:cNvPr id="32" name="TextBox 123"/>
            <p:cNvSpPr txBox="1"/>
            <p:nvPr/>
          </p:nvSpPr>
          <p:spPr>
            <a:xfrm>
              <a:off x="6563493" y="2674910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安全教育</a:t>
              </a:r>
            </a:p>
          </p:txBody>
        </p:sp>
        <p:sp>
          <p:nvSpPr>
            <p:cNvPr id="33" name="TextBox 124"/>
            <p:cNvSpPr txBox="1"/>
            <p:nvPr/>
          </p:nvSpPr>
          <p:spPr>
            <a:xfrm>
              <a:off x="4867110" y="3350891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晨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午检管理</a:t>
              </a:r>
            </a:p>
          </p:txBody>
        </p:sp>
        <p:sp>
          <p:nvSpPr>
            <p:cNvPr id="34" name="TextBox 125"/>
            <p:cNvSpPr txBox="1"/>
            <p:nvPr/>
          </p:nvSpPr>
          <p:spPr>
            <a:xfrm>
              <a:off x="6613269" y="3336445"/>
              <a:ext cx="588622" cy="68480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algn="ctr">
                <a:spcBef>
                  <a:spcPts val="600"/>
                </a:spcBef>
              </a:pPr>
              <a:b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维修工单</a:t>
              </a:r>
            </a:p>
          </p:txBody>
        </p:sp>
      </p:grpSp>
      <p:sp>
        <p:nvSpPr>
          <p:cNvPr id="44" name="TextBox 41"/>
          <p:cNvSpPr txBox="1"/>
          <p:nvPr/>
        </p:nvSpPr>
        <p:spPr bwMode="auto">
          <a:xfrm>
            <a:off x="8976327" y="2784673"/>
            <a:ext cx="3367631" cy="794648"/>
          </a:xfrm>
          <a:prstGeom prst="rect">
            <a:avLst/>
          </a:prstGeom>
          <a:noFill/>
        </p:spPr>
        <p:txBody>
          <a:bodyPr wrap="square" lIns="479988" tIns="0" rIns="479988" bIns="0" anchor="ctr" anchorCtr="0">
            <a:normAutofit/>
          </a:bodyPr>
          <a:lstStyle/>
          <a:p>
            <a:pPr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208283" y="5904865"/>
            <a:ext cx="4213860" cy="1183640"/>
          </a:xfrm>
          <a:prstGeom prst="rect">
            <a:avLst/>
          </a:prstGeom>
          <a:noFill/>
        </p:spPr>
        <p:txBody>
          <a:bodyPr wrap="square" lIns="0" tIns="0" rIns="479988" bIns="0" anchor="ctr" anchorCtr="0">
            <a:no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支持老师便捷登记晨午检信息，且备注信息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晨检系统可与疾控中心对接，一键上报病例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生成预警信息，自动输出各类汇总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报表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6" name="TextBox 47"/>
          <p:cNvSpPr txBox="1"/>
          <p:nvPr/>
        </p:nvSpPr>
        <p:spPr bwMode="auto">
          <a:xfrm>
            <a:off x="166371" y="2366020"/>
            <a:ext cx="5212080" cy="1292225"/>
          </a:xfrm>
          <a:prstGeom prst="rect">
            <a:avLst/>
          </a:prstGeom>
          <a:noFill/>
        </p:spPr>
        <p:txBody>
          <a:bodyPr wrap="square" lIns="0" tIns="0" rIns="479988" bIns="0" anchor="ctr" anchorCtr="0">
            <a:no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支持学生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到离校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打卡且向家长推送打卡消息，支持住校生出入宿舍打卡登记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支持各类当值人员打卡，实时记录值日信息，日常管理严谨规范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自动统计和输出各类打卡信息汇总报表，让管理更高效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079746" y="2045345"/>
            <a:ext cx="3943351" cy="7010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13932" y="5661661"/>
            <a:ext cx="4987925" cy="129266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支持便捷发布维修工单，自动推送负责人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工单责任明确，闭环管理，过程透明而有效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自动生成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各类工单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报表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，分析数据以提升服务质量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8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305675" y="1833250"/>
            <a:ext cx="4996180" cy="1708158"/>
          </a:xfrm>
          <a:prstGeom prst="rect">
            <a:avLst/>
          </a:prstGeom>
          <a:noFill/>
        </p:spPr>
        <p:txBody>
          <a:bodyPr wrap="square" lIns="91438" tIns="45719" rIns="91438" bIns="45719" rtlCol="0" anchor="t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发布和展示各类安全和风险防范的课程知识，每日图文并茂更新动态内容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提供图文、视频、互动问答等多种内容和交互形式的课程，提升教育效果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支持在线开展安全知识竞赛，让安全知识真正地深入人心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15602" y="974726"/>
            <a:ext cx="4406265" cy="998220"/>
            <a:chOff x="1360" y="2526"/>
            <a:chExt cx="17340" cy="4200"/>
          </a:xfrm>
        </p:grpSpPr>
        <p:pic>
          <p:nvPicPr>
            <p:cNvPr id="5" name="图片 4" descr="F:\智慧班牌图片\1 (3).png1 (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" y="2546"/>
              <a:ext cx="5683" cy="4172"/>
            </a:xfrm>
            <a:prstGeom prst="rect">
              <a:avLst/>
            </a:prstGeom>
          </p:spPr>
        </p:pic>
        <p:pic>
          <p:nvPicPr>
            <p:cNvPr id="10" name="图片 9" descr="C:\Users\yzc\Desktop\12.png1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179" y="2554"/>
              <a:ext cx="5683" cy="4172"/>
            </a:xfrm>
            <a:prstGeom prst="rect">
              <a:avLst/>
            </a:prstGeom>
          </p:spPr>
        </p:pic>
        <p:pic>
          <p:nvPicPr>
            <p:cNvPr id="8" name="图片 7" descr="C:\Users\yzc\Desktop\1111.png11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18" y="2526"/>
              <a:ext cx="5683" cy="4172"/>
            </a:xfrm>
            <a:prstGeom prst="rect">
              <a:avLst/>
            </a:prstGeom>
          </p:spPr>
        </p:pic>
      </p:grpSp>
      <p:grpSp>
        <p:nvGrpSpPr>
          <p:cNvPr id="54" name="组合 53"/>
          <p:cNvGrpSpPr/>
          <p:nvPr/>
        </p:nvGrpSpPr>
        <p:grpSpPr>
          <a:xfrm>
            <a:off x="7559675" y="819151"/>
            <a:ext cx="4432300" cy="998220"/>
            <a:chOff x="1360" y="2526"/>
            <a:chExt cx="17340" cy="4200"/>
          </a:xfrm>
        </p:grpSpPr>
        <p:pic>
          <p:nvPicPr>
            <p:cNvPr id="55" name="图片 54" descr="F:\智慧班牌图片\3333.png3333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018" y="2526"/>
              <a:ext cx="5683" cy="4172"/>
            </a:xfrm>
            <a:prstGeom prst="rect">
              <a:avLst/>
            </a:prstGeom>
          </p:spPr>
        </p:pic>
        <p:pic>
          <p:nvPicPr>
            <p:cNvPr id="56" name="图片 55" descr="F:\智慧班牌图片\2222.png222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179" y="2554"/>
              <a:ext cx="5683" cy="4172"/>
            </a:xfrm>
            <a:prstGeom prst="rect">
              <a:avLst/>
            </a:prstGeom>
          </p:spPr>
        </p:pic>
        <p:pic>
          <p:nvPicPr>
            <p:cNvPr id="57" name="图片 56" descr="F:\智慧班牌图片\1111.png111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" y="2546"/>
              <a:ext cx="5683" cy="4172"/>
            </a:xfrm>
            <a:prstGeom prst="rect">
              <a:avLst/>
            </a:prstGeom>
          </p:spPr>
        </p:pic>
      </p:grpSp>
      <p:grpSp>
        <p:nvGrpSpPr>
          <p:cNvPr id="58" name="组合 57"/>
          <p:cNvGrpSpPr/>
          <p:nvPr/>
        </p:nvGrpSpPr>
        <p:grpSpPr>
          <a:xfrm>
            <a:off x="1332908" y="3980180"/>
            <a:ext cx="2196101" cy="1681480"/>
            <a:chOff x="1406" y="2204"/>
            <a:chExt cx="8227" cy="7772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" y="2204"/>
              <a:ext cx="3838" cy="7764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1" y="2204"/>
              <a:ext cx="3843" cy="7772"/>
            </a:xfrm>
            <a:prstGeom prst="rect">
              <a:avLst/>
            </a:prstGeom>
          </p:spPr>
        </p:pic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5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1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5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grpSp>
        <p:nvGrpSpPr>
          <p:cNvPr id="64" name="组合 63"/>
          <p:cNvGrpSpPr/>
          <p:nvPr/>
        </p:nvGrpSpPr>
        <p:grpSpPr>
          <a:xfrm>
            <a:off x="8638477" y="3876685"/>
            <a:ext cx="2228563" cy="1831975"/>
            <a:chOff x="1406" y="2204"/>
            <a:chExt cx="8176" cy="777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" y="2204"/>
              <a:ext cx="3838" cy="7764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0" y="2204"/>
              <a:ext cx="3843" cy="7772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3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4" y="2916"/>
              <a:ext cx="3418" cy="608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69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雪亮校园场景（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6-4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——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安全管理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170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数据分析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数据分析：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学生成长大数据、教师发展大数据、班级管理大数据、学校运营大数据、区域教育大数据等五大方面。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243908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智慧校园六大应用场景介绍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" y="805660"/>
            <a:ext cx="1713391" cy="429768"/>
          </a:xfrm>
          <a:prstGeom prst="rect">
            <a:avLst/>
          </a:prstGeom>
          <a:solidFill>
            <a:srgbClr val="009DD9">
              <a:lumMod val="75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 algn="ctr"/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数据分析场景</a:t>
            </a:r>
            <a:endParaRPr lang="zh-CN" altLang="en-US" sz="19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7373" y="1304746"/>
            <a:ext cx="11797259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智慧校园大数据分析系统通过对大量数据进行挖掘建模和分析，并将分析报告和预测性结果作用于教育评价、个性化学习、学校运营管理、区域化决策等场景。智慧校园大数据主要包括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学生成长大数据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教师发展大数据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班级管理大数据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学校运营大数据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区域决策大数据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这五大方面。</a:t>
            </a:r>
          </a:p>
        </p:txBody>
      </p:sp>
      <p:sp>
        <p:nvSpPr>
          <p:cNvPr id="10" name="矩形 9"/>
          <p:cNvSpPr/>
          <p:nvPr/>
        </p:nvSpPr>
        <p:spPr>
          <a:xfrm>
            <a:off x="1773358" y="791408"/>
            <a:ext cx="10418649" cy="429768"/>
          </a:xfrm>
          <a:prstGeom prst="rect">
            <a:avLst/>
          </a:prstGeom>
          <a:solidFill>
            <a:srgbClr val="DBEFF9">
              <a:lumMod val="5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>
              <a:defRPr/>
            </a:pP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精准化、个性化、实时化</a:t>
            </a:r>
          </a:p>
        </p:txBody>
      </p:sp>
      <p:grpSp>
        <p:nvGrpSpPr>
          <p:cNvPr id="3" name="组 17"/>
          <p:cNvGrpSpPr/>
          <p:nvPr/>
        </p:nvGrpSpPr>
        <p:grpSpPr>
          <a:xfrm>
            <a:off x="1091584" y="2635066"/>
            <a:ext cx="10145021" cy="3922916"/>
            <a:chOff x="3058585" y="3844898"/>
            <a:chExt cx="10145021" cy="3922916"/>
          </a:xfrm>
        </p:grpSpPr>
        <p:cxnSp>
          <p:nvCxnSpPr>
            <p:cNvPr id="47" name="直线连接符 15"/>
            <p:cNvCxnSpPr/>
            <p:nvPr/>
          </p:nvCxnSpPr>
          <p:spPr>
            <a:xfrm flipV="1">
              <a:off x="6469811" y="5927155"/>
              <a:ext cx="674911" cy="1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椭圆 47"/>
            <p:cNvSpPr/>
            <p:nvPr/>
          </p:nvSpPr>
          <p:spPr>
            <a:xfrm flipH="1">
              <a:off x="7668534" y="5489994"/>
              <a:ext cx="858547" cy="858547"/>
            </a:xfrm>
            <a:prstGeom prst="ellipse">
              <a:avLst/>
            </a:prstGeom>
            <a:solidFill>
              <a:srgbClr val="E78906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49" name="矩形: 圆角 20"/>
            <p:cNvSpPr/>
            <p:nvPr/>
          </p:nvSpPr>
          <p:spPr>
            <a:xfrm>
              <a:off x="3058585" y="3844898"/>
              <a:ext cx="3454078" cy="1062907"/>
            </a:xfrm>
            <a:prstGeom prst="roundRect">
              <a:avLst>
                <a:gd name="adj" fmla="val 50000"/>
              </a:avLst>
            </a:prstGeom>
            <a:ln w="19050" cap="rnd">
              <a:solidFill>
                <a:schemeClr val="tx1">
                  <a:lumMod val="50000"/>
                  <a:lumOff val="50000"/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 flipH="1">
              <a:off x="6453789" y="4416406"/>
              <a:ext cx="145714" cy="145714"/>
            </a:xfrm>
            <a:prstGeom prst="ellipse">
              <a:avLst/>
            </a:prstGeom>
            <a:solidFill>
              <a:srgbClr val="E78906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1" name="矩形: 圆角 14"/>
            <p:cNvSpPr/>
            <p:nvPr/>
          </p:nvSpPr>
          <p:spPr>
            <a:xfrm>
              <a:off x="3058585" y="6766233"/>
              <a:ext cx="3454078" cy="1001581"/>
            </a:xfrm>
            <a:prstGeom prst="roundRect">
              <a:avLst>
                <a:gd name="adj" fmla="val 50000"/>
              </a:avLst>
            </a:prstGeom>
            <a:ln w="19050" cap="rnd">
              <a:solidFill>
                <a:schemeClr val="tx1">
                  <a:lumMod val="50000"/>
                  <a:lumOff val="50000"/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 flipH="1">
              <a:off x="6453789" y="7276415"/>
              <a:ext cx="145714" cy="145714"/>
            </a:xfrm>
            <a:prstGeom prst="ellipse">
              <a:avLst/>
            </a:prstGeom>
            <a:solidFill>
              <a:srgbClr val="E78906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cxnSp>
          <p:nvCxnSpPr>
            <p:cNvPr id="53" name="连接符: 肘形 10"/>
            <p:cNvCxnSpPr/>
            <p:nvPr/>
          </p:nvCxnSpPr>
          <p:spPr>
            <a:xfrm rot="10800000" flipH="1" flipV="1">
              <a:off x="6586117" y="4489263"/>
              <a:ext cx="1085167" cy="1430004"/>
            </a:xfrm>
            <a:prstGeom prst="bentConnector3">
              <a:avLst/>
            </a:prstGeom>
            <a:ln w="19050" cap="rnd">
              <a:solidFill>
                <a:schemeClr val="tx1">
                  <a:lumMod val="50000"/>
                  <a:lumOff val="50000"/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连接符: 肘形 12"/>
            <p:cNvCxnSpPr/>
            <p:nvPr/>
          </p:nvCxnSpPr>
          <p:spPr>
            <a:xfrm rot="10800000" flipH="1">
              <a:off x="6586117" y="5919267"/>
              <a:ext cx="1085167" cy="1430004"/>
            </a:xfrm>
            <a:prstGeom prst="bentConnector3">
              <a:avLst/>
            </a:prstGeom>
            <a:ln w="19050" cap="rnd">
              <a:solidFill>
                <a:schemeClr val="tx1">
                  <a:lumMod val="50000"/>
                  <a:lumOff val="50000"/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任意多边形: 形状 13"/>
            <p:cNvSpPr>
              <a:spLocks noEditPoints="1"/>
            </p:cNvSpPr>
            <p:nvPr/>
          </p:nvSpPr>
          <p:spPr bwMode="auto">
            <a:xfrm flipH="1">
              <a:off x="7890173" y="5730028"/>
              <a:ext cx="415269" cy="378478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  <a:gd name="connsiteX46" fmla="*/ 373273 h 605239"/>
                <a:gd name="connsiteY46" fmla="*/ 373273 h 605239"/>
                <a:gd name="connsiteX47" fmla="*/ 373273 h 605239"/>
                <a:gd name="connsiteY47" fmla="*/ 373273 h 605239"/>
                <a:gd name="connsiteX48" fmla="*/ 373273 h 605239"/>
                <a:gd name="connsiteY48" fmla="*/ 373273 h 605239"/>
                <a:gd name="connsiteX49" fmla="*/ 373273 h 605239"/>
                <a:gd name="connsiteY49" fmla="*/ 373273 h 605239"/>
                <a:gd name="connsiteX50" fmla="*/ 373273 h 605239"/>
                <a:gd name="connsiteY50" fmla="*/ 373273 h 605239"/>
                <a:gd name="connsiteX51" fmla="*/ 373273 h 605239"/>
                <a:gd name="connsiteY51" fmla="*/ 373273 h 605239"/>
                <a:gd name="connsiteX52" fmla="*/ 373273 h 605239"/>
                <a:gd name="connsiteY52" fmla="*/ 373273 h 605239"/>
                <a:gd name="connsiteX53" fmla="*/ 373273 h 605239"/>
                <a:gd name="connsiteY53" fmla="*/ 373273 h 605239"/>
                <a:gd name="connsiteX54" fmla="*/ 373273 h 605239"/>
                <a:gd name="connsiteY54" fmla="*/ 373273 h 605239"/>
                <a:gd name="connsiteX55" fmla="*/ 373273 h 605239"/>
                <a:gd name="connsiteY55" fmla="*/ 373273 h 605239"/>
                <a:gd name="connsiteX56" fmla="*/ 373273 h 605239"/>
                <a:gd name="connsiteY56" fmla="*/ 373273 h 605239"/>
                <a:gd name="connsiteX57" fmla="*/ 373273 h 605239"/>
                <a:gd name="connsiteY57" fmla="*/ 373273 h 605239"/>
                <a:gd name="connsiteX58" fmla="*/ 373273 h 605239"/>
                <a:gd name="connsiteY58" fmla="*/ 373273 h 605239"/>
                <a:gd name="connsiteX59" fmla="*/ 373273 h 605239"/>
                <a:gd name="connsiteY59" fmla="*/ 373273 h 605239"/>
                <a:gd name="connsiteX60" fmla="*/ 373273 h 605239"/>
                <a:gd name="connsiteY60" fmla="*/ 373273 h 605239"/>
                <a:gd name="connsiteX61" fmla="*/ 373273 h 605239"/>
                <a:gd name="connsiteY61" fmla="*/ 373273 h 605239"/>
                <a:gd name="connsiteX62" fmla="*/ 373273 h 605239"/>
                <a:gd name="connsiteY62" fmla="*/ 373273 h 605239"/>
                <a:gd name="connsiteX63" fmla="*/ 373273 h 605239"/>
                <a:gd name="connsiteY63" fmla="*/ 373273 h 605239"/>
                <a:gd name="connsiteX64" fmla="*/ 373273 h 605239"/>
                <a:gd name="connsiteY64" fmla="*/ 373273 h 605239"/>
                <a:gd name="connsiteX65" fmla="*/ 373273 h 605239"/>
                <a:gd name="connsiteY65" fmla="*/ 373273 h 605239"/>
                <a:gd name="connsiteX66" fmla="*/ 373273 h 605239"/>
                <a:gd name="connsiteY66" fmla="*/ 373273 h 605239"/>
                <a:gd name="connsiteX67" fmla="*/ 373273 h 605239"/>
                <a:gd name="connsiteY67" fmla="*/ 373273 h 605239"/>
                <a:gd name="connsiteX68" fmla="*/ 373273 h 605239"/>
                <a:gd name="connsiteY68" fmla="*/ 373273 h 605239"/>
                <a:gd name="connsiteX69" fmla="*/ 373273 h 605239"/>
                <a:gd name="connsiteY69" fmla="*/ 373273 h 605239"/>
                <a:gd name="connsiteX70" fmla="*/ 373273 h 605239"/>
                <a:gd name="connsiteY70" fmla="*/ 373273 h 605239"/>
                <a:gd name="connsiteX71" fmla="*/ 373273 h 605239"/>
                <a:gd name="connsiteY71" fmla="*/ 373273 h 605239"/>
                <a:gd name="connsiteX72" fmla="*/ 373273 h 605239"/>
                <a:gd name="connsiteY72" fmla="*/ 373273 h 605239"/>
                <a:gd name="connsiteX73" fmla="*/ 373273 h 605239"/>
                <a:gd name="connsiteY73" fmla="*/ 373273 h 605239"/>
                <a:gd name="connsiteX74" fmla="*/ 373273 h 605239"/>
                <a:gd name="connsiteY74" fmla="*/ 373273 h 605239"/>
                <a:gd name="connsiteX75" fmla="*/ 373273 h 605239"/>
                <a:gd name="connsiteY75" fmla="*/ 373273 h 605239"/>
                <a:gd name="connsiteX76" fmla="*/ 373273 h 605239"/>
                <a:gd name="connsiteY76" fmla="*/ 373273 h 605239"/>
                <a:gd name="connsiteX77" fmla="*/ 373273 h 605239"/>
                <a:gd name="connsiteY77" fmla="*/ 373273 h 605239"/>
                <a:gd name="connsiteX78" fmla="*/ 373273 h 605239"/>
                <a:gd name="connsiteY78" fmla="*/ 373273 h 605239"/>
                <a:gd name="connsiteX79" fmla="*/ 373273 h 605239"/>
                <a:gd name="connsiteY79" fmla="*/ 373273 h 605239"/>
                <a:gd name="connsiteX80" fmla="*/ 373273 h 605239"/>
                <a:gd name="connsiteY80" fmla="*/ 373273 h 605239"/>
                <a:gd name="connsiteX81" fmla="*/ 373273 h 605239"/>
                <a:gd name="connsiteY81" fmla="*/ 373273 h 605239"/>
                <a:gd name="connsiteX82" fmla="*/ 373273 h 605239"/>
                <a:gd name="connsiteY82" fmla="*/ 373273 h 605239"/>
                <a:gd name="connsiteX83" fmla="*/ 373273 h 605239"/>
                <a:gd name="connsiteY83" fmla="*/ 373273 h 605239"/>
                <a:gd name="connsiteX84" fmla="*/ 373273 h 605239"/>
                <a:gd name="connsiteY84" fmla="*/ 373273 h 605239"/>
                <a:gd name="connsiteX85" fmla="*/ 373273 h 605239"/>
                <a:gd name="connsiteY85" fmla="*/ 373273 h 605239"/>
                <a:gd name="connsiteX86" fmla="*/ 373273 h 605239"/>
                <a:gd name="connsiteY86" fmla="*/ 373273 h 605239"/>
                <a:gd name="connsiteX87" fmla="*/ 373273 h 605239"/>
                <a:gd name="connsiteY87" fmla="*/ 373273 h 605239"/>
                <a:gd name="connsiteX88" fmla="*/ 373273 h 605239"/>
                <a:gd name="connsiteY88" fmla="*/ 373273 h 605239"/>
                <a:gd name="connsiteX89" fmla="*/ 373273 h 605239"/>
                <a:gd name="connsiteY89" fmla="*/ 373273 h 605239"/>
                <a:gd name="connsiteX90" fmla="*/ 373273 h 605239"/>
                <a:gd name="connsiteY90" fmla="*/ 373273 h 605239"/>
                <a:gd name="connsiteX91" fmla="*/ 373273 h 605239"/>
                <a:gd name="connsiteY91" fmla="*/ 373273 h 605239"/>
                <a:gd name="connsiteX92" fmla="*/ 373273 h 605239"/>
                <a:gd name="connsiteY92" fmla="*/ 373273 h 605239"/>
                <a:gd name="connsiteX93" fmla="*/ 373273 h 605239"/>
                <a:gd name="connsiteY93" fmla="*/ 373273 h 605239"/>
                <a:gd name="connsiteX94" fmla="*/ 373273 h 605239"/>
                <a:gd name="connsiteY94" fmla="*/ 373273 h 605239"/>
                <a:gd name="connsiteX95" fmla="*/ 373273 h 605239"/>
                <a:gd name="connsiteY95" fmla="*/ 373273 h 605239"/>
                <a:gd name="connsiteX96" fmla="*/ 373273 h 605239"/>
                <a:gd name="connsiteY96" fmla="*/ 373273 h 605239"/>
                <a:gd name="connsiteX97" fmla="*/ 373273 h 605239"/>
                <a:gd name="connsiteY97" fmla="*/ 373273 h 605239"/>
                <a:gd name="connsiteX98" fmla="*/ 373273 h 605239"/>
                <a:gd name="connsiteY98" fmla="*/ 373273 h 605239"/>
                <a:gd name="connsiteX99" fmla="*/ 373273 h 605239"/>
                <a:gd name="connsiteY99" fmla="*/ 373273 h 605239"/>
                <a:gd name="connsiteX100" fmla="*/ 373273 h 605239"/>
                <a:gd name="connsiteY100" fmla="*/ 373273 h 605239"/>
                <a:gd name="connsiteX101" fmla="*/ 373273 h 605239"/>
                <a:gd name="connsiteY101" fmla="*/ 373273 h 605239"/>
                <a:gd name="connsiteX102" fmla="*/ 373273 h 605239"/>
                <a:gd name="connsiteY102" fmla="*/ 373273 h 605239"/>
                <a:gd name="connsiteX103" fmla="*/ 373273 h 605239"/>
                <a:gd name="connsiteY103" fmla="*/ 373273 h 605239"/>
                <a:gd name="connsiteX104" fmla="*/ 373273 h 605239"/>
                <a:gd name="connsiteY104" fmla="*/ 373273 h 605239"/>
                <a:gd name="connsiteX105" fmla="*/ 373273 h 605239"/>
                <a:gd name="connsiteY105" fmla="*/ 373273 h 605239"/>
                <a:gd name="connsiteX106" fmla="*/ 373273 h 605239"/>
                <a:gd name="connsiteY106" fmla="*/ 373273 h 605239"/>
                <a:gd name="connsiteX107" fmla="*/ 373273 h 605239"/>
                <a:gd name="connsiteY107" fmla="*/ 373273 h 605239"/>
                <a:gd name="connsiteX108" fmla="*/ 373273 h 605239"/>
                <a:gd name="connsiteY108" fmla="*/ 373273 h 605239"/>
                <a:gd name="connsiteX109" fmla="*/ 373273 h 605239"/>
                <a:gd name="connsiteY109" fmla="*/ 373273 h 605239"/>
                <a:gd name="connsiteX110" fmla="*/ 373273 h 605239"/>
                <a:gd name="connsiteY110" fmla="*/ 373273 h 605239"/>
                <a:gd name="connsiteX111" fmla="*/ 373273 h 605239"/>
                <a:gd name="connsiteY111" fmla="*/ 373273 h 605239"/>
                <a:gd name="connsiteX112" fmla="*/ 373273 h 605239"/>
                <a:gd name="connsiteY112" fmla="*/ 373273 h 605239"/>
                <a:gd name="connsiteX113" fmla="*/ 373273 h 605239"/>
                <a:gd name="connsiteY113" fmla="*/ 373273 h 605239"/>
                <a:gd name="connsiteX114" fmla="*/ 373273 h 605239"/>
                <a:gd name="connsiteY114" fmla="*/ 373273 h 605239"/>
                <a:gd name="connsiteX115" fmla="*/ 373273 h 605239"/>
                <a:gd name="connsiteY115" fmla="*/ 373273 h 605239"/>
                <a:gd name="connsiteX116" fmla="*/ 373273 h 605239"/>
                <a:gd name="connsiteY116" fmla="*/ 373273 h 605239"/>
                <a:gd name="connsiteX117" fmla="*/ 373273 h 605239"/>
                <a:gd name="connsiteY117" fmla="*/ 373273 h 605239"/>
                <a:gd name="connsiteX118" fmla="*/ 373273 h 605239"/>
                <a:gd name="connsiteY118" fmla="*/ 373273 h 605239"/>
                <a:gd name="connsiteX119" fmla="*/ 373273 h 605239"/>
                <a:gd name="connsiteY119" fmla="*/ 373273 h 605239"/>
                <a:gd name="connsiteX120" fmla="*/ 373273 h 605239"/>
                <a:gd name="connsiteY120" fmla="*/ 373273 h 605239"/>
                <a:gd name="connsiteX121" fmla="*/ 373273 h 605239"/>
                <a:gd name="connsiteY121" fmla="*/ 373273 h 605239"/>
                <a:gd name="connsiteX122" fmla="*/ 373273 h 605239"/>
                <a:gd name="connsiteY122" fmla="*/ 373273 h 605239"/>
                <a:gd name="connsiteX123" fmla="*/ 373273 h 605239"/>
                <a:gd name="connsiteY123" fmla="*/ 373273 h 605239"/>
                <a:gd name="connsiteX124" fmla="*/ 373273 h 605239"/>
                <a:gd name="connsiteY124" fmla="*/ 373273 h 605239"/>
                <a:gd name="connsiteX125" fmla="*/ 373273 h 605239"/>
                <a:gd name="connsiteY125" fmla="*/ 373273 h 605239"/>
                <a:gd name="connsiteX126" fmla="*/ 373273 h 605239"/>
                <a:gd name="connsiteY126" fmla="*/ 373273 h 605239"/>
                <a:gd name="connsiteX127" fmla="*/ 373273 h 605239"/>
                <a:gd name="connsiteY127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606933" h="553162">
                  <a:moveTo>
                    <a:pt x="443700" y="443503"/>
                  </a:moveTo>
                  <a:cubicBezTo>
                    <a:pt x="461035" y="453606"/>
                    <a:pt x="477310" y="465825"/>
                    <a:pt x="492334" y="479775"/>
                  </a:cubicBezTo>
                  <a:cubicBezTo>
                    <a:pt x="460939" y="509024"/>
                    <a:pt x="424150" y="530383"/>
                    <a:pt x="384087" y="542506"/>
                  </a:cubicBezTo>
                  <a:cubicBezTo>
                    <a:pt x="407971" y="518838"/>
                    <a:pt x="428580" y="484875"/>
                    <a:pt x="443700" y="443503"/>
                  </a:cubicBezTo>
                  <a:close/>
                  <a:moveTo>
                    <a:pt x="163232" y="443503"/>
                  </a:moveTo>
                  <a:cubicBezTo>
                    <a:pt x="178352" y="484875"/>
                    <a:pt x="198865" y="518838"/>
                    <a:pt x="222845" y="542506"/>
                  </a:cubicBezTo>
                  <a:cubicBezTo>
                    <a:pt x="182686" y="530383"/>
                    <a:pt x="145897" y="509024"/>
                    <a:pt x="114598" y="479775"/>
                  </a:cubicBezTo>
                  <a:cubicBezTo>
                    <a:pt x="129622" y="465825"/>
                    <a:pt x="145897" y="453606"/>
                    <a:pt x="163232" y="443503"/>
                  </a:cubicBezTo>
                  <a:close/>
                  <a:moveTo>
                    <a:pt x="316062" y="405892"/>
                  </a:moveTo>
                  <a:cubicBezTo>
                    <a:pt x="353060" y="407528"/>
                    <a:pt x="388613" y="416377"/>
                    <a:pt x="421275" y="431672"/>
                  </a:cubicBezTo>
                  <a:cubicBezTo>
                    <a:pt x="397573" y="499968"/>
                    <a:pt x="359034" y="545563"/>
                    <a:pt x="316062" y="553162"/>
                  </a:cubicBezTo>
                  <a:close/>
                  <a:moveTo>
                    <a:pt x="290729" y="405892"/>
                  </a:moveTo>
                  <a:lnTo>
                    <a:pt x="290729" y="553162"/>
                  </a:lnTo>
                  <a:cubicBezTo>
                    <a:pt x="247883" y="545563"/>
                    <a:pt x="209369" y="499968"/>
                    <a:pt x="185587" y="431672"/>
                  </a:cubicBezTo>
                  <a:cubicBezTo>
                    <a:pt x="218227" y="416377"/>
                    <a:pt x="253852" y="407528"/>
                    <a:pt x="290729" y="405892"/>
                  </a:cubicBezTo>
                  <a:close/>
                  <a:moveTo>
                    <a:pt x="463924" y="364965"/>
                  </a:moveTo>
                  <a:lnTo>
                    <a:pt x="567205" y="364965"/>
                  </a:lnTo>
                  <a:lnTo>
                    <a:pt x="543818" y="416184"/>
                  </a:lnTo>
                  <a:cubicBezTo>
                    <a:pt x="534304" y="432408"/>
                    <a:pt x="523128" y="447695"/>
                    <a:pt x="510459" y="461780"/>
                  </a:cubicBezTo>
                  <a:cubicBezTo>
                    <a:pt x="492442" y="444859"/>
                    <a:pt x="472692" y="430534"/>
                    <a:pt x="451689" y="418708"/>
                  </a:cubicBezTo>
                  <a:close/>
                  <a:moveTo>
                    <a:pt x="316062" y="364965"/>
                  </a:moveTo>
                  <a:lnTo>
                    <a:pt x="438281" y="364965"/>
                  </a:lnTo>
                  <a:lnTo>
                    <a:pt x="428843" y="407092"/>
                  </a:lnTo>
                  <a:cubicBezTo>
                    <a:pt x="393689" y="391126"/>
                    <a:pt x="355646" y="381989"/>
                    <a:pt x="316062" y="380450"/>
                  </a:cubicBezTo>
                  <a:close/>
                  <a:moveTo>
                    <a:pt x="168651" y="364965"/>
                  </a:moveTo>
                  <a:lnTo>
                    <a:pt x="290729" y="364965"/>
                  </a:lnTo>
                  <a:lnTo>
                    <a:pt x="290729" y="380450"/>
                  </a:lnTo>
                  <a:cubicBezTo>
                    <a:pt x="251256" y="381989"/>
                    <a:pt x="213131" y="391126"/>
                    <a:pt x="178086" y="407092"/>
                  </a:cubicBezTo>
                  <a:close/>
                  <a:moveTo>
                    <a:pt x="39659" y="364965"/>
                  </a:moveTo>
                  <a:lnTo>
                    <a:pt x="143035" y="364965"/>
                  </a:lnTo>
                  <a:lnTo>
                    <a:pt x="155174" y="418708"/>
                  </a:lnTo>
                  <a:cubicBezTo>
                    <a:pt x="134171" y="430534"/>
                    <a:pt x="114421" y="444859"/>
                    <a:pt x="96501" y="461780"/>
                  </a:cubicBezTo>
                  <a:cubicBezTo>
                    <a:pt x="83832" y="447695"/>
                    <a:pt x="72632" y="432408"/>
                    <a:pt x="63094" y="416184"/>
                  </a:cubicBezTo>
                  <a:close/>
                  <a:moveTo>
                    <a:pt x="417814" y="222493"/>
                  </a:moveTo>
                  <a:lnTo>
                    <a:pt x="435824" y="283675"/>
                  </a:lnTo>
                  <a:lnTo>
                    <a:pt x="445648" y="252507"/>
                  </a:lnTo>
                  <a:lnTo>
                    <a:pt x="469822" y="252507"/>
                  </a:lnTo>
                  <a:lnTo>
                    <a:pt x="479550" y="283675"/>
                  </a:lnTo>
                  <a:lnTo>
                    <a:pt x="497657" y="222493"/>
                  </a:lnTo>
                  <a:lnTo>
                    <a:pt x="521831" y="229612"/>
                  </a:lnTo>
                  <a:lnTo>
                    <a:pt x="492167" y="330619"/>
                  </a:lnTo>
                  <a:lnTo>
                    <a:pt x="467992" y="330811"/>
                  </a:lnTo>
                  <a:lnTo>
                    <a:pt x="457687" y="298393"/>
                  </a:lnTo>
                  <a:lnTo>
                    <a:pt x="447478" y="330811"/>
                  </a:lnTo>
                  <a:lnTo>
                    <a:pt x="423304" y="330619"/>
                  </a:lnTo>
                  <a:lnTo>
                    <a:pt x="393543" y="229612"/>
                  </a:lnTo>
                  <a:close/>
                  <a:moveTo>
                    <a:pt x="263629" y="222493"/>
                  </a:moveTo>
                  <a:lnTo>
                    <a:pt x="281639" y="283675"/>
                  </a:lnTo>
                  <a:lnTo>
                    <a:pt x="291463" y="252507"/>
                  </a:lnTo>
                  <a:lnTo>
                    <a:pt x="315541" y="252507"/>
                  </a:lnTo>
                  <a:lnTo>
                    <a:pt x="325365" y="283675"/>
                  </a:lnTo>
                  <a:lnTo>
                    <a:pt x="343375" y="222493"/>
                  </a:lnTo>
                  <a:lnTo>
                    <a:pt x="367646" y="229612"/>
                  </a:lnTo>
                  <a:lnTo>
                    <a:pt x="337886" y="330619"/>
                  </a:lnTo>
                  <a:lnTo>
                    <a:pt x="313711" y="330811"/>
                  </a:lnTo>
                  <a:lnTo>
                    <a:pt x="303502" y="298393"/>
                  </a:lnTo>
                  <a:lnTo>
                    <a:pt x="293197" y="330811"/>
                  </a:lnTo>
                  <a:lnTo>
                    <a:pt x="269022" y="330619"/>
                  </a:lnTo>
                  <a:lnTo>
                    <a:pt x="239358" y="229612"/>
                  </a:lnTo>
                  <a:close/>
                  <a:moveTo>
                    <a:pt x="109302" y="222493"/>
                  </a:moveTo>
                  <a:lnTo>
                    <a:pt x="127312" y="283675"/>
                  </a:lnTo>
                  <a:lnTo>
                    <a:pt x="137136" y="252507"/>
                  </a:lnTo>
                  <a:lnTo>
                    <a:pt x="161214" y="252507"/>
                  </a:lnTo>
                  <a:lnTo>
                    <a:pt x="171038" y="283675"/>
                  </a:lnTo>
                  <a:lnTo>
                    <a:pt x="189048" y="222493"/>
                  </a:lnTo>
                  <a:lnTo>
                    <a:pt x="213319" y="229612"/>
                  </a:lnTo>
                  <a:lnTo>
                    <a:pt x="183655" y="330619"/>
                  </a:lnTo>
                  <a:lnTo>
                    <a:pt x="159384" y="330811"/>
                  </a:lnTo>
                  <a:lnTo>
                    <a:pt x="149175" y="298393"/>
                  </a:lnTo>
                  <a:lnTo>
                    <a:pt x="138966" y="330811"/>
                  </a:lnTo>
                  <a:lnTo>
                    <a:pt x="114792" y="330619"/>
                  </a:lnTo>
                  <a:lnTo>
                    <a:pt x="85031" y="229612"/>
                  </a:lnTo>
                  <a:close/>
                  <a:moveTo>
                    <a:pt x="25329" y="213374"/>
                  </a:moveTo>
                  <a:lnTo>
                    <a:pt x="25329" y="339668"/>
                  </a:lnTo>
                  <a:lnTo>
                    <a:pt x="581604" y="339668"/>
                  </a:lnTo>
                  <a:lnTo>
                    <a:pt x="581604" y="213374"/>
                  </a:lnTo>
                  <a:close/>
                  <a:moveTo>
                    <a:pt x="96501" y="91312"/>
                  </a:moveTo>
                  <a:cubicBezTo>
                    <a:pt x="114414" y="108145"/>
                    <a:pt x="134157" y="122573"/>
                    <a:pt x="155152" y="134404"/>
                  </a:cubicBezTo>
                  <a:cubicBezTo>
                    <a:pt x="150241" y="151333"/>
                    <a:pt x="146196" y="169320"/>
                    <a:pt x="143017" y="188173"/>
                  </a:cubicBezTo>
                  <a:lnTo>
                    <a:pt x="168635" y="188173"/>
                  </a:lnTo>
                  <a:cubicBezTo>
                    <a:pt x="171236" y="173456"/>
                    <a:pt x="174318" y="159413"/>
                    <a:pt x="178074" y="145947"/>
                  </a:cubicBezTo>
                  <a:cubicBezTo>
                    <a:pt x="213130" y="161914"/>
                    <a:pt x="251268" y="171052"/>
                    <a:pt x="290754" y="172687"/>
                  </a:cubicBezTo>
                  <a:lnTo>
                    <a:pt x="290754" y="188173"/>
                  </a:lnTo>
                  <a:lnTo>
                    <a:pt x="316083" y="188173"/>
                  </a:lnTo>
                  <a:lnTo>
                    <a:pt x="316083" y="172687"/>
                  </a:lnTo>
                  <a:cubicBezTo>
                    <a:pt x="355665" y="171052"/>
                    <a:pt x="393707" y="161914"/>
                    <a:pt x="428860" y="145947"/>
                  </a:cubicBezTo>
                  <a:cubicBezTo>
                    <a:pt x="432519" y="159413"/>
                    <a:pt x="435697" y="173456"/>
                    <a:pt x="438298" y="188173"/>
                  </a:cubicBezTo>
                  <a:lnTo>
                    <a:pt x="463916" y="188173"/>
                  </a:lnTo>
                  <a:cubicBezTo>
                    <a:pt x="460737" y="169320"/>
                    <a:pt x="456693" y="151333"/>
                    <a:pt x="451685" y="134404"/>
                  </a:cubicBezTo>
                  <a:cubicBezTo>
                    <a:pt x="472776" y="122573"/>
                    <a:pt x="492423" y="108145"/>
                    <a:pt x="510432" y="91312"/>
                  </a:cubicBezTo>
                  <a:cubicBezTo>
                    <a:pt x="535761" y="119399"/>
                    <a:pt x="555119" y="152487"/>
                    <a:pt x="567158" y="188173"/>
                  </a:cubicBezTo>
                  <a:lnTo>
                    <a:pt x="606933" y="188173"/>
                  </a:lnTo>
                  <a:lnTo>
                    <a:pt x="606933" y="364965"/>
                  </a:lnTo>
                  <a:lnTo>
                    <a:pt x="567205" y="364965"/>
                  </a:lnTo>
                  <a:lnTo>
                    <a:pt x="567205" y="364964"/>
                  </a:lnTo>
                  <a:lnTo>
                    <a:pt x="463925" y="364964"/>
                  </a:lnTo>
                  <a:lnTo>
                    <a:pt x="463924" y="364965"/>
                  </a:lnTo>
                  <a:lnTo>
                    <a:pt x="438281" y="364965"/>
                  </a:lnTo>
                  <a:lnTo>
                    <a:pt x="438281" y="364964"/>
                  </a:lnTo>
                  <a:lnTo>
                    <a:pt x="316062" y="364964"/>
                  </a:lnTo>
                  <a:lnTo>
                    <a:pt x="316062" y="364965"/>
                  </a:lnTo>
                  <a:lnTo>
                    <a:pt x="290729" y="364965"/>
                  </a:lnTo>
                  <a:lnTo>
                    <a:pt x="290729" y="364964"/>
                  </a:lnTo>
                  <a:lnTo>
                    <a:pt x="168651" y="364964"/>
                  </a:lnTo>
                  <a:lnTo>
                    <a:pt x="168651" y="364965"/>
                  </a:lnTo>
                  <a:lnTo>
                    <a:pt x="143035" y="364965"/>
                  </a:lnTo>
                  <a:lnTo>
                    <a:pt x="143035" y="364964"/>
                  </a:lnTo>
                  <a:lnTo>
                    <a:pt x="39658" y="364964"/>
                  </a:lnTo>
                  <a:lnTo>
                    <a:pt x="39659" y="364965"/>
                  </a:lnTo>
                  <a:lnTo>
                    <a:pt x="0" y="364965"/>
                  </a:lnTo>
                  <a:lnTo>
                    <a:pt x="0" y="188173"/>
                  </a:lnTo>
                  <a:lnTo>
                    <a:pt x="39679" y="188173"/>
                  </a:lnTo>
                  <a:cubicBezTo>
                    <a:pt x="51717" y="152487"/>
                    <a:pt x="71075" y="119399"/>
                    <a:pt x="96501" y="91312"/>
                  </a:cubicBezTo>
                  <a:close/>
                  <a:moveTo>
                    <a:pt x="384087" y="10655"/>
                  </a:moveTo>
                  <a:cubicBezTo>
                    <a:pt x="424150" y="22673"/>
                    <a:pt x="460939" y="44114"/>
                    <a:pt x="492334" y="73246"/>
                  </a:cubicBezTo>
                  <a:cubicBezTo>
                    <a:pt x="477310" y="87283"/>
                    <a:pt x="461035" y="99397"/>
                    <a:pt x="443700" y="109588"/>
                  </a:cubicBezTo>
                  <a:cubicBezTo>
                    <a:pt x="428580" y="68150"/>
                    <a:pt x="407971" y="34211"/>
                    <a:pt x="384087" y="10655"/>
                  </a:cubicBezTo>
                  <a:close/>
                  <a:moveTo>
                    <a:pt x="222845" y="10655"/>
                  </a:moveTo>
                  <a:cubicBezTo>
                    <a:pt x="198865" y="34211"/>
                    <a:pt x="178352" y="68150"/>
                    <a:pt x="163232" y="109588"/>
                  </a:cubicBezTo>
                  <a:cubicBezTo>
                    <a:pt x="145897" y="99397"/>
                    <a:pt x="129622" y="87283"/>
                    <a:pt x="114598" y="73246"/>
                  </a:cubicBezTo>
                  <a:cubicBezTo>
                    <a:pt x="145897" y="44114"/>
                    <a:pt x="182686" y="22673"/>
                    <a:pt x="222845" y="10655"/>
                  </a:cubicBezTo>
                  <a:close/>
                  <a:moveTo>
                    <a:pt x="316062" y="0"/>
                  </a:moveTo>
                  <a:cubicBezTo>
                    <a:pt x="358937" y="7501"/>
                    <a:pt x="397477" y="53178"/>
                    <a:pt x="421275" y="121358"/>
                  </a:cubicBezTo>
                  <a:cubicBezTo>
                    <a:pt x="388613" y="136744"/>
                    <a:pt x="353060" y="145494"/>
                    <a:pt x="316062" y="147129"/>
                  </a:cubicBezTo>
                  <a:close/>
                  <a:moveTo>
                    <a:pt x="290729" y="0"/>
                  </a:moveTo>
                  <a:lnTo>
                    <a:pt x="290729" y="147129"/>
                  </a:lnTo>
                  <a:cubicBezTo>
                    <a:pt x="253852" y="145494"/>
                    <a:pt x="218227" y="136744"/>
                    <a:pt x="185587" y="121358"/>
                  </a:cubicBezTo>
                  <a:cubicBezTo>
                    <a:pt x="209369" y="53178"/>
                    <a:pt x="247883" y="7501"/>
                    <a:pt x="2907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4" name="组 5"/>
            <p:cNvGrpSpPr/>
            <p:nvPr/>
          </p:nvGrpSpPr>
          <p:grpSpPr>
            <a:xfrm>
              <a:off x="3058585" y="5336229"/>
              <a:ext cx="3540918" cy="1001580"/>
              <a:chOff x="3058585" y="5336229"/>
              <a:chExt cx="3540918" cy="1001580"/>
            </a:xfrm>
          </p:grpSpPr>
          <p:sp>
            <p:nvSpPr>
              <p:cNvPr id="66" name="矩形: 圆角 17"/>
              <p:cNvSpPr/>
              <p:nvPr/>
            </p:nvSpPr>
            <p:spPr>
              <a:xfrm>
                <a:off x="3058585" y="5336229"/>
                <a:ext cx="3454078" cy="1001580"/>
              </a:xfrm>
              <a:prstGeom prst="roundRect">
                <a:avLst>
                  <a:gd name="adj" fmla="val 50000"/>
                </a:avLst>
              </a:prstGeom>
              <a:ln w="19050" cap="rnd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 flipH="1">
                <a:off x="6453789" y="5846410"/>
                <a:ext cx="145714" cy="145714"/>
              </a:xfrm>
              <a:prstGeom prst="ellipse">
                <a:avLst/>
              </a:prstGeom>
              <a:solidFill>
                <a:srgbClr val="E78906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5" name="组 4"/>
            <p:cNvGrpSpPr/>
            <p:nvPr/>
          </p:nvGrpSpPr>
          <p:grpSpPr>
            <a:xfrm rot="10800000">
              <a:off x="8532551" y="4489264"/>
              <a:ext cx="1085167" cy="2860008"/>
              <a:chOff x="8753702" y="4489264"/>
              <a:chExt cx="1085167" cy="2860008"/>
            </a:xfrm>
          </p:grpSpPr>
          <p:cxnSp>
            <p:nvCxnSpPr>
              <p:cNvPr id="64" name="连接符: 肘形 10"/>
              <p:cNvCxnSpPr/>
              <p:nvPr/>
            </p:nvCxnSpPr>
            <p:spPr>
              <a:xfrm rot="10800000" flipH="1" flipV="1">
                <a:off x="8753702" y="4489264"/>
                <a:ext cx="1085167" cy="1430004"/>
              </a:xfrm>
              <a:prstGeom prst="bentConnector3">
                <a:avLst/>
              </a:prstGeom>
              <a:ln w="19050" cap="rnd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连接符: 肘形 12"/>
              <p:cNvCxnSpPr/>
              <p:nvPr/>
            </p:nvCxnSpPr>
            <p:spPr>
              <a:xfrm rot="10800000" flipH="1">
                <a:off x="8753702" y="5919268"/>
                <a:ext cx="1085167" cy="1430004"/>
              </a:xfrm>
              <a:prstGeom prst="bentConnector3">
                <a:avLst/>
              </a:prstGeom>
              <a:ln w="19050" cap="rnd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 8"/>
            <p:cNvGrpSpPr/>
            <p:nvPr/>
          </p:nvGrpSpPr>
          <p:grpSpPr>
            <a:xfrm>
              <a:off x="9606838" y="4182036"/>
              <a:ext cx="3585888" cy="1008617"/>
              <a:chOff x="9606838" y="4182036"/>
              <a:chExt cx="3585888" cy="1008617"/>
            </a:xfrm>
          </p:grpSpPr>
          <p:sp>
            <p:nvSpPr>
              <p:cNvPr id="62" name="椭圆 61"/>
              <p:cNvSpPr/>
              <p:nvPr/>
            </p:nvSpPr>
            <p:spPr>
              <a:xfrm rot="10800000" flipH="1">
                <a:off x="9606838" y="4447512"/>
                <a:ext cx="145714" cy="145714"/>
              </a:xfrm>
              <a:prstGeom prst="ellipse">
                <a:avLst/>
              </a:prstGeom>
              <a:solidFill>
                <a:srgbClr val="E78906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63" name="矩形: 圆角 17"/>
              <p:cNvSpPr/>
              <p:nvPr/>
            </p:nvSpPr>
            <p:spPr>
              <a:xfrm rot="10800000">
                <a:off x="9738648" y="4182036"/>
                <a:ext cx="3454078" cy="1008617"/>
              </a:xfrm>
              <a:prstGeom prst="roundRect">
                <a:avLst>
                  <a:gd name="adj" fmla="val 50000"/>
                </a:avLst>
              </a:prstGeom>
              <a:ln w="19050" cap="rnd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8" name="组 88"/>
            <p:cNvGrpSpPr/>
            <p:nvPr/>
          </p:nvGrpSpPr>
          <p:grpSpPr>
            <a:xfrm>
              <a:off x="9617718" y="6740626"/>
              <a:ext cx="3585888" cy="1008618"/>
              <a:chOff x="9606838" y="3901681"/>
              <a:chExt cx="3585888" cy="1008618"/>
            </a:xfrm>
          </p:grpSpPr>
          <p:sp>
            <p:nvSpPr>
              <p:cNvPr id="60" name="椭圆 59"/>
              <p:cNvSpPr/>
              <p:nvPr/>
            </p:nvSpPr>
            <p:spPr>
              <a:xfrm rot="10800000" flipH="1">
                <a:off x="9606838" y="4447512"/>
                <a:ext cx="145714" cy="145714"/>
              </a:xfrm>
              <a:prstGeom prst="ellipse">
                <a:avLst/>
              </a:prstGeom>
              <a:solidFill>
                <a:srgbClr val="E78906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61" name="矩形: 圆角 17"/>
              <p:cNvSpPr/>
              <p:nvPr/>
            </p:nvSpPr>
            <p:spPr>
              <a:xfrm rot="10800000">
                <a:off x="9738648" y="3901681"/>
                <a:ext cx="3454078" cy="1008618"/>
              </a:xfrm>
              <a:prstGeom prst="roundRect">
                <a:avLst>
                  <a:gd name="adj" fmla="val 50000"/>
                </a:avLst>
              </a:prstGeom>
              <a:ln w="19050" cap="rnd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</p:grpSp>
      <p:sp>
        <p:nvSpPr>
          <p:cNvPr id="68" name="îṥľîḍe"/>
          <p:cNvSpPr txBox="1"/>
          <p:nvPr/>
        </p:nvSpPr>
        <p:spPr>
          <a:xfrm>
            <a:off x="1599683" y="2635065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学生成长大数据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îṥľîḍe"/>
          <p:cNvSpPr txBox="1"/>
          <p:nvPr/>
        </p:nvSpPr>
        <p:spPr>
          <a:xfrm>
            <a:off x="1728409" y="2849933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个性化学情分析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学生成长轨迹分析</a:t>
            </a:r>
            <a:endParaRPr lang="id-ID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îṥľîḍe"/>
          <p:cNvSpPr txBox="1"/>
          <p:nvPr/>
        </p:nvSpPr>
        <p:spPr>
          <a:xfrm>
            <a:off x="8129029" y="2970019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学校运营大数据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îṥľîḍe"/>
          <p:cNvSpPr txBox="1"/>
          <p:nvPr/>
        </p:nvSpPr>
        <p:spPr>
          <a:xfrm>
            <a:off x="8257757" y="3184879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全面把控学校运营情况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精细化管理、科学决策</a:t>
            </a:r>
            <a:endParaRPr lang="id-ID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îṥľîḍe"/>
          <p:cNvSpPr txBox="1"/>
          <p:nvPr/>
        </p:nvSpPr>
        <p:spPr>
          <a:xfrm>
            <a:off x="1599683" y="4120109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教师发展大数据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îṥľîḍe"/>
          <p:cNvSpPr txBox="1"/>
          <p:nvPr/>
        </p:nvSpPr>
        <p:spPr>
          <a:xfrm>
            <a:off x="1742137" y="4318949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教研质量分析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教师发展分析</a:t>
            </a:r>
            <a:endParaRPr lang="id-ID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îṥľîḍe"/>
          <p:cNvSpPr txBox="1"/>
          <p:nvPr/>
        </p:nvSpPr>
        <p:spPr>
          <a:xfrm>
            <a:off x="1573784" y="5581257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班级管理大数据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îṥľîḍe"/>
          <p:cNvSpPr txBox="1"/>
          <p:nvPr/>
        </p:nvSpPr>
        <p:spPr>
          <a:xfrm>
            <a:off x="1716237" y="5780097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班级数据采集存储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个性化班级管理方案</a:t>
            </a:r>
            <a:endParaRPr lang="id-ID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îṥľîḍe"/>
          <p:cNvSpPr txBox="1"/>
          <p:nvPr/>
        </p:nvSpPr>
        <p:spPr>
          <a:xfrm>
            <a:off x="8177257" y="5526253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区域决策大数据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îṥľîḍe"/>
          <p:cNvSpPr txBox="1"/>
          <p:nvPr/>
        </p:nvSpPr>
        <p:spPr>
          <a:xfrm>
            <a:off x="8319709" y="5725093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促进区域教育信息化发展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促进教育均衡化</a:t>
            </a:r>
            <a:endParaRPr lang="id-ID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îṥľîḍe"/>
          <p:cNvSpPr txBox="1"/>
          <p:nvPr/>
        </p:nvSpPr>
        <p:spPr>
          <a:xfrm>
            <a:off x="5088513" y="5278388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</a:t>
            </a:r>
            <a:endParaRPr lang="id-ID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1576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3734436" y="1415419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8134349" y="4785075"/>
            <a:ext cx="3879851" cy="1569658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生成统计报表，实时展现班级的互动状况</a:t>
            </a: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便于教师通过数据的分析及时调整教学决策，有效地管理班级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52" y="4742181"/>
            <a:ext cx="3512185" cy="193899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基于学生的应用使用情况，自动生成统计报表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涵盖学生的阅读、运动、学业和作业等方面，全方位系统性地记录学生的整个成长过程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-91434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1"/>
                </a:solidFill>
              </a:rPr>
              <a:t>学生成长大数据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872237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1"/>
                </a:solidFill>
              </a:rPr>
              <a:t>教师发展大数据</a:t>
            </a:r>
          </a:p>
        </p:txBody>
      </p:sp>
      <p:cxnSp>
        <p:nvCxnSpPr>
          <p:cNvPr id="2" name="直接连接符 3"/>
          <p:cNvCxnSpPr/>
          <p:nvPr/>
        </p:nvCxnSpPr>
        <p:spPr>
          <a:xfrm>
            <a:off x="8002905" y="1415419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134357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1"/>
                </a:solidFill>
              </a:rPr>
              <a:t>班级管理大数据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9852" y="1518294"/>
            <a:ext cx="3512185" cy="3237865"/>
            <a:chOff x="1186" y="2033"/>
            <a:chExt cx="7968" cy="7369"/>
          </a:xfrm>
        </p:grpSpPr>
        <p:pic>
          <p:nvPicPr>
            <p:cNvPr id="25" name="图片 24" descr="E:\工作\工作\PPT\功能界面截图\V校移动端\个人大数据2.png个人大数据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106" y="2034"/>
              <a:ext cx="4048" cy="7369"/>
            </a:xfrm>
            <a:prstGeom prst="rect">
              <a:avLst/>
            </a:prstGeom>
          </p:spPr>
        </p:pic>
        <p:pic>
          <p:nvPicPr>
            <p:cNvPr id="26" name="图片 25" descr="C:\Users\123\Desktop\教师发展.png教师发展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86" y="2033"/>
              <a:ext cx="4047" cy="7368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3921128" y="1518921"/>
            <a:ext cx="3651885" cy="3329940"/>
            <a:chOff x="1185" y="2032"/>
            <a:chExt cx="7979" cy="7370"/>
          </a:xfrm>
        </p:grpSpPr>
        <p:pic>
          <p:nvPicPr>
            <p:cNvPr id="29" name="图片 28" descr="E:\工作\工作\PPT\功能界面截图\V校移动端\教师大数据1.png教师大数据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85" y="2032"/>
              <a:ext cx="4048" cy="7370"/>
            </a:xfrm>
            <a:prstGeom prst="rect">
              <a:avLst/>
            </a:prstGeom>
          </p:spPr>
        </p:pic>
        <p:pic>
          <p:nvPicPr>
            <p:cNvPr id="30" name="图片 29" descr="C:\Users\yzc\Desktop\11.28改\教师大数据2.png教师大数据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116" y="2032"/>
              <a:ext cx="4049" cy="7370"/>
            </a:xfrm>
            <a:prstGeom prst="rect">
              <a:avLst/>
            </a:prstGeom>
          </p:spPr>
        </p:pic>
      </p:grpSp>
      <p:grpSp>
        <p:nvGrpSpPr>
          <p:cNvPr id="31" name="组合 30"/>
          <p:cNvGrpSpPr/>
          <p:nvPr/>
        </p:nvGrpSpPr>
        <p:grpSpPr>
          <a:xfrm>
            <a:off x="8134351" y="1518921"/>
            <a:ext cx="3675380" cy="3329940"/>
            <a:chOff x="1187" y="2042"/>
            <a:chExt cx="7862" cy="7401"/>
          </a:xfrm>
        </p:grpSpPr>
        <p:pic>
          <p:nvPicPr>
            <p:cNvPr id="32" name="图片 31" descr="C:\Users\yzc\Desktop\11.28改\班级大数据2.png班级大数据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001" y="2073"/>
              <a:ext cx="4049" cy="7370"/>
            </a:xfrm>
            <a:prstGeom prst="rect">
              <a:avLst/>
            </a:prstGeom>
          </p:spPr>
        </p:pic>
        <p:pic>
          <p:nvPicPr>
            <p:cNvPr id="33" name="图片 32" descr="E:\工作\工作\PPT\功能界面截图\V校移动端\班级大数据1.png班级大数据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87" y="2042"/>
              <a:ext cx="4048" cy="7370"/>
            </a:xfrm>
            <a:prstGeom prst="rect">
              <a:avLst/>
            </a:prstGeom>
          </p:spPr>
        </p:pic>
      </p:grpSp>
      <p:sp>
        <p:nvSpPr>
          <p:cNvPr id="34" name="文本框 33"/>
          <p:cNvSpPr txBox="1"/>
          <p:nvPr/>
        </p:nvSpPr>
        <p:spPr>
          <a:xfrm>
            <a:off x="3921131" y="4754881"/>
            <a:ext cx="4082415" cy="1938990"/>
          </a:xfrm>
          <a:prstGeom prst="rect">
            <a:avLst/>
          </a:prstGeom>
          <a:noFill/>
        </p:spPr>
        <p:txBody>
          <a:bodyPr wrap="square" lIns="91438" tIns="45719" rIns="91438" bIns="45719" rtlCol="0" anchor="t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基于教师的应用使用情况，自动生成统计报表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涵盖教师档案、学术科研和教学过程等，真实地记录教师的教育生涯，并进一步引导教师的发展</a:t>
            </a:r>
          </a:p>
        </p:txBody>
      </p:sp>
      <p:sp>
        <p:nvSpPr>
          <p:cNvPr id="24" name="矩形 7"/>
          <p:cNvSpPr>
            <a:spLocks noChangeArrowheads="1"/>
          </p:cNvSpPr>
          <p:nvPr/>
        </p:nvSpPr>
        <p:spPr bwMode="auto">
          <a:xfrm>
            <a:off x="14334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大数据分析场景（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6-5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62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直接连接符 3"/>
          <p:cNvCxnSpPr/>
          <p:nvPr/>
        </p:nvCxnSpPr>
        <p:spPr>
          <a:xfrm>
            <a:off x="5772153" y="1459234"/>
            <a:ext cx="41275" cy="5258435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957571" y="5638916"/>
            <a:ext cx="6573520" cy="83099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生成统计报表，纵向性，横向性地展现整个区域的教学管理水平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以大数据为支撑，为区域管理者提供科学的决策依据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长方形 16"/>
          <p:cNvSpPr/>
          <p:nvPr/>
        </p:nvSpPr>
        <p:spPr>
          <a:xfrm>
            <a:off x="29848" y="5608325"/>
            <a:ext cx="5658485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生成统计报表，系统性地展现学校的整个运营状态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44" indent="-285744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科学地、精确地引导学校管理者的运营决策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16946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1"/>
                </a:solidFill>
              </a:rPr>
              <a:t>学校运营大数据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983102" y="1058546"/>
            <a:ext cx="3791585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b="1">
                <a:solidFill>
                  <a:schemeClr val="accent1"/>
                </a:solidFill>
              </a:rPr>
              <a:t>区域决策大数据</a:t>
            </a:r>
          </a:p>
        </p:txBody>
      </p:sp>
      <p:pic>
        <p:nvPicPr>
          <p:cNvPr id="2" name="图片 1" descr="E:\工作\工作\PPT\幼教\学校大数据.png学校大数据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1791" y="1661166"/>
            <a:ext cx="5225415" cy="3681731"/>
          </a:xfrm>
          <a:prstGeom prst="rect">
            <a:avLst/>
          </a:prstGeom>
        </p:spPr>
      </p:pic>
      <p:pic>
        <p:nvPicPr>
          <p:cNvPr id="4" name="图片 3" descr="E:\工作\工作\PPT\幼教\集团大数据.png集团大数据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0760" y="1661166"/>
            <a:ext cx="5765800" cy="3681731"/>
          </a:xfrm>
          <a:prstGeom prst="rect">
            <a:avLst/>
          </a:prstGeom>
        </p:spPr>
      </p:pic>
      <p:sp>
        <p:nvSpPr>
          <p:cNvPr id="14" name="矩形 7"/>
          <p:cNvSpPr>
            <a:spLocks noChangeArrowheads="1"/>
          </p:cNvSpPr>
          <p:nvPr/>
        </p:nvSpPr>
        <p:spPr bwMode="auto">
          <a:xfrm>
            <a:off x="14334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大数据分析场景（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6-5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871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en-US" altLang="zh-CN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校园网关及</a:t>
            </a:r>
            <a:r>
              <a:rPr kumimoji="1" lang="en-US" altLang="zh-CN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特色应用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5G</a:t>
            </a:r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校园网关及</a:t>
            </a:r>
            <a:r>
              <a:rPr lang="en-US" altLang="zh-CN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5G</a:t>
            </a:r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特色应用：</a:t>
            </a:r>
            <a:r>
              <a:rPr lang="en-US" altLang="zh-CN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5G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校园网关、</a:t>
            </a:r>
            <a:r>
              <a:rPr lang="en-US" altLang="zh-CN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AR/VR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沉浸教学、全息互动课堂、远程巡考、远程巡课评课、校园智能机器人等应用。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292790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智慧校园六大应用场景介绍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3" y="805660"/>
            <a:ext cx="2688000" cy="429768"/>
          </a:xfrm>
          <a:prstGeom prst="rect">
            <a:avLst/>
          </a:prstGeom>
          <a:solidFill>
            <a:srgbClr val="009DD9">
              <a:lumMod val="75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 algn="ctr"/>
            <a:r>
              <a:rPr lang="en-US" altLang="zh-CN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专网及特色应用场景</a:t>
            </a:r>
            <a:endParaRPr lang="zh-CN" altLang="en-US" sz="19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7373" y="1207453"/>
            <a:ext cx="11797259" cy="193899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依托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网络的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大带宽、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高速率、低时延等特性，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智慧校园网关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边缘云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中心云的部署架构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校园网关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实现对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校内应用和网络地址进行数据分流，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并且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业务数据直接在边缘云平台上进行计算和应用，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最终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实现统一鉴权，统一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，解决了信息孤岛问题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探索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特色应用包括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AR/VR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沉浸教学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全息互动课堂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基于远程巡考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远程巡课评课的远程教学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基于校园机器人的平安校园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场景</a:t>
            </a: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2651760" y="791408"/>
            <a:ext cx="9504000" cy="429768"/>
          </a:xfrm>
          <a:prstGeom prst="rect">
            <a:avLst/>
          </a:prstGeom>
          <a:solidFill>
            <a:srgbClr val="DBEFF9">
              <a:lumMod val="5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>
              <a:defRPr/>
            </a:pP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情景化、沉浸式、强交互</a:t>
            </a:r>
          </a:p>
        </p:txBody>
      </p:sp>
      <p:grpSp>
        <p:nvGrpSpPr>
          <p:cNvPr id="3" name="组 3"/>
          <p:cNvGrpSpPr/>
          <p:nvPr/>
        </p:nvGrpSpPr>
        <p:grpSpPr>
          <a:xfrm>
            <a:off x="1563741" y="3584169"/>
            <a:ext cx="2392979" cy="2392979"/>
            <a:chOff x="2922507" y="2496754"/>
            <a:chExt cx="3170743" cy="3170743"/>
          </a:xfrm>
        </p:grpSpPr>
        <p:grpSp>
          <p:nvGrpSpPr>
            <p:cNvPr id="4" name="组合 23"/>
            <p:cNvGrpSpPr/>
            <p:nvPr/>
          </p:nvGrpSpPr>
          <p:grpSpPr>
            <a:xfrm rot="20656777">
              <a:off x="2922507" y="2496754"/>
              <a:ext cx="3170743" cy="3170743"/>
              <a:chOff x="7462422" y="2158996"/>
              <a:chExt cx="3170743" cy="3170743"/>
            </a:xfrm>
          </p:grpSpPr>
          <p:sp>
            <p:nvSpPr>
              <p:cNvPr id="44" name="矩形: 圆角 20"/>
              <p:cNvSpPr/>
              <p:nvPr/>
            </p:nvSpPr>
            <p:spPr>
              <a:xfrm>
                <a:off x="7462422" y="2158996"/>
                <a:ext cx="3170743" cy="3170743"/>
              </a:xfrm>
              <a:prstGeom prst="roundRect">
                <a:avLst>
                  <a:gd name="adj" fmla="val 29850"/>
                </a:avLst>
              </a:prstGeom>
              <a:ln w="38100" cap="rnd">
                <a:solidFill>
                  <a:srgbClr val="2191C9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500" dirty="0">
                  <a:solidFill>
                    <a:srgbClr val="6AE7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矩形: 圆角 22"/>
              <p:cNvSpPr/>
              <p:nvPr/>
            </p:nvSpPr>
            <p:spPr>
              <a:xfrm rot="2751653">
                <a:off x="7462422" y="2158996"/>
                <a:ext cx="3170743" cy="3170743"/>
              </a:xfrm>
              <a:prstGeom prst="roundRect">
                <a:avLst>
                  <a:gd name="adj" fmla="val 29850"/>
                </a:avLst>
              </a:prstGeom>
              <a:ln w="38100" cap="rnd">
                <a:solidFill>
                  <a:srgbClr val="2191C9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500" dirty="0">
                  <a:solidFill>
                    <a:srgbClr val="6AE7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3021286" y="3888069"/>
              <a:ext cx="1938745" cy="7340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边缘计算</a:t>
              </a: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4453235" y="3541388"/>
              <a:ext cx="1562253" cy="6117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2000" b="1" dirty="0">
                  <a:solidFill>
                    <a:srgbClr val="E7890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低时延</a:t>
              </a: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226905" y="2683867"/>
              <a:ext cx="1958515" cy="978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大带宽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472447" y="4676585"/>
              <a:ext cx="2245434" cy="5627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b="1" dirty="0">
                  <a:solidFill>
                    <a:srgbClr val="2191C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专网切片服务</a:t>
              </a: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351338" y="3351331"/>
            <a:ext cx="1938745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2191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endParaRPr lang="zh-CN" altLang="en-US" sz="3200" b="1" dirty="0">
              <a:solidFill>
                <a:srgbClr val="2191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04793" y="2951862"/>
            <a:ext cx="3315035" cy="1705109"/>
            <a:chOff x="4414345" y="2942897"/>
            <a:chExt cx="3315035" cy="1895519"/>
          </a:xfrm>
        </p:grpSpPr>
        <p:grpSp>
          <p:nvGrpSpPr>
            <p:cNvPr id="8" name="组合 87"/>
            <p:cNvGrpSpPr/>
            <p:nvPr/>
          </p:nvGrpSpPr>
          <p:grpSpPr>
            <a:xfrm>
              <a:off x="4738273" y="3048991"/>
              <a:ext cx="2991107" cy="967571"/>
              <a:chOff x="1511262" y="2315859"/>
              <a:chExt cx="2387401" cy="800855"/>
            </a:xfrm>
          </p:grpSpPr>
          <p:grpSp>
            <p:nvGrpSpPr>
              <p:cNvPr id="10" name="组合 89"/>
              <p:cNvGrpSpPr/>
              <p:nvPr/>
            </p:nvGrpSpPr>
            <p:grpSpPr>
              <a:xfrm>
                <a:off x="1511262" y="2315859"/>
                <a:ext cx="2387401" cy="800855"/>
                <a:chOff x="6059461" y="1998506"/>
                <a:chExt cx="2387401" cy="800855"/>
              </a:xfrm>
            </p:grpSpPr>
            <p:sp>
              <p:nvSpPr>
                <p:cNvPr id="92" name="矩形 91"/>
                <p:cNvSpPr/>
                <p:nvPr/>
              </p:nvSpPr>
              <p:spPr>
                <a:xfrm>
                  <a:off x="6059461" y="2442538"/>
                  <a:ext cx="2387401" cy="356823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286166" indent="-286166">
                    <a:lnSpc>
                      <a:spcPct val="120000"/>
                    </a:lnSpc>
                    <a:buFont typeface="Wingdings" panose="05000000000000000000" pitchFamily="2" charset="2"/>
                    <a:buChar char="Ø"/>
                    <a:defRPr/>
                  </a:pPr>
                  <a:endParaRPr lang="zh-CN" altLang="en-US" sz="16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3" name="矩形 92"/>
                <p:cNvSpPr/>
                <p:nvPr/>
              </p:nvSpPr>
              <p:spPr>
                <a:xfrm>
                  <a:off x="6599685" y="1998506"/>
                  <a:ext cx="1473476" cy="424790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57189">
                    <a:lnSpc>
                      <a:spcPct val="120000"/>
                    </a:lnSpc>
                    <a:defRPr/>
                  </a:pPr>
                  <a:endPara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91" name="椭圆 8"/>
              <p:cNvSpPr/>
              <p:nvPr/>
            </p:nvSpPr>
            <p:spPr>
              <a:xfrm>
                <a:off x="1666891" y="2379549"/>
                <a:ext cx="356219" cy="298014"/>
              </a:xfrm>
              <a:custGeom>
                <a:avLst/>
                <a:gdLst>
                  <a:gd name="connsiteX0" fmla="*/ 325000 h 606722"/>
                  <a:gd name="connsiteY0" fmla="*/ 325000 h 606722"/>
                  <a:gd name="connsiteX1" fmla="*/ 325000 h 606722"/>
                  <a:gd name="connsiteY1" fmla="*/ 325000 h 606722"/>
                  <a:gd name="connsiteX2" fmla="*/ 325000 h 606722"/>
                  <a:gd name="connsiteY2" fmla="*/ 325000 h 606722"/>
                  <a:gd name="connsiteX3" fmla="*/ 325000 h 606722"/>
                  <a:gd name="connsiteY3" fmla="*/ 325000 h 606722"/>
                  <a:gd name="connsiteX4" fmla="*/ 325000 h 606722"/>
                  <a:gd name="connsiteY4" fmla="*/ 325000 h 606722"/>
                  <a:gd name="connsiteX5" fmla="*/ 325000 h 606722"/>
                  <a:gd name="connsiteY5" fmla="*/ 325000 h 606722"/>
                  <a:gd name="connsiteX6" fmla="*/ 325000 h 606722"/>
                  <a:gd name="connsiteY6" fmla="*/ 325000 h 606722"/>
                  <a:gd name="connsiteX7" fmla="*/ 325000 h 606722"/>
                  <a:gd name="connsiteY7" fmla="*/ 325000 h 606722"/>
                  <a:gd name="connsiteX8" fmla="*/ 325000 h 606722"/>
                  <a:gd name="connsiteY8" fmla="*/ 325000 h 606722"/>
                  <a:gd name="connsiteX9" fmla="*/ 325000 h 606722"/>
                  <a:gd name="connsiteY9" fmla="*/ 325000 h 606722"/>
                  <a:gd name="connsiteX10" fmla="*/ 325000 h 606722"/>
                  <a:gd name="connsiteY10" fmla="*/ 325000 h 606722"/>
                  <a:gd name="connsiteX11" fmla="*/ 325000 h 606722"/>
                  <a:gd name="connsiteY11" fmla="*/ 325000 h 606722"/>
                  <a:gd name="connsiteX12" fmla="*/ 325000 h 606722"/>
                  <a:gd name="connsiteY12" fmla="*/ 325000 h 606722"/>
                  <a:gd name="connsiteX13" fmla="*/ 325000 h 606722"/>
                  <a:gd name="connsiteY13" fmla="*/ 325000 h 606722"/>
                  <a:gd name="connsiteX14" fmla="*/ 325000 h 606722"/>
                  <a:gd name="connsiteY14" fmla="*/ 325000 h 606722"/>
                  <a:gd name="connsiteX15" fmla="*/ 325000 h 606722"/>
                  <a:gd name="connsiteY15" fmla="*/ 325000 h 606722"/>
                  <a:gd name="connsiteX16" fmla="*/ 325000 h 606722"/>
                  <a:gd name="connsiteY16" fmla="*/ 325000 h 606722"/>
                  <a:gd name="connsiteX17" fmla="*/ 325000 h 606722"/>
                  <a:gd name="connsiteY17" fmla="*/ 325000 h 606722"/>
                  <a:gd name="connsiteX18" fmla="*/ 325000 h 606722"/>
                  <a:gd name="connsiteY18" fmla="*/ 325000 h 606722"/>
                  <a:gd name="connsiteX19" fmla="*/ 325000 h 606722"/>
                  <a:gd name="connsiteY19" fmla="*/ 325000 h 606722"/>
                  <a:gd name="connsiteX20" fmla="*/ 325000 h 606722"/>
                  <a:gd name="connsiteY20" fmla="*/ 325000 h 606722"/>
                  <a:gd name="connsiteX21" fmla="*/ 325000 h 606722"/>
                  <a:gd name="connsiteY21" fmla="*/ 325000 h 606722"/>
                  <a:gd name="connsiteX22" fmla="*/ 325000 h 606722"/>
                  <a:gd name="connsiteY22" fmla="*/ 325000 h 606722"/>
                  <a:gd name="connsiteX23" fmla="*/ 325000 h 606722"/>
                  <a:gd name="connsiteY23" fmla="*/ 325000 h 606722"/>
                  <a:gd name="connsiteX24" fmla="*/ 325000 h 606722"/>
                  <a:gd name="connsiteY24" fmla="*/ 325000 h 606722"/>
                  <a:gd name="connsiteX25" fmla="*/ 325000 h 606722"/>
                  <a:gd name="connsiteY25" fmla="*/ 325000 h 606722"/>
                  <a:gd name="connsiteX26" fmla="*/ 325000 h 606722"/>
                  <a:gd name="connsiteY26" fmla="*/ 325000 h 606722"/>
                  <a:gd name="connsiteX27" fmla="*/ 325000 h 606722"/>
                  <a:gd name="connsiteY27" fmla="*/ 325000 h 606722"/>
                  <a:gd name="connsiteX28" fmla="*/ 325000 h 606722"/>
                  <a:gd name="connsiteY28" fmla="*/ 325000 h 606722"/>
                  <a:gd name="connsiteX29" fmla="*/ 325000 h 606722"/>
                  <a:gd name="connsiteY29" fmla="*/ 325000 h 606722"/>
                  <a:gd name="connsiteX30" fmla="*/ 325000 h 606722"/>
                  <a:gd name="connsiteY30" fmla="*/ 325000 h 606722"/>
                  <a:gd name="connsiteX31" fmla="*/ 325000 h 606722"/>
                  <a:gd name="connsiteY31" fmla="*/ 325000 h 606722"/>
                  <a:gd name="connsiteX32" fmla="*/ 325000 h 606722"/>
                  <a:gd name="connsiteY32" fmla="*/ 325000 h 606722"/>
                  <a:gd name="connsiteX33" fmla="*/ 325000 h 606722"/>
                  <a:gd name="connsiteY33" fmla="*/ 325000 h 606722"/>
                  <a:gd name="connsiteX34" fmla="*/ 325000 h 606722"/>
                  <a:gd name="connsiteY34" fmla="*/ 325000 h 606722"/>
                  <a:gd name="connsiteX35" fmla="*/ 325000 h 606722"/>
                  <a:gd name="connsiteY35" fmla="*/ 325000 h 606722"/>
                  <a:gd name="connsiteX36" fmla="*/ 325000 h 606722"/>
                  <a:gd name="connsiteY36" fmla="*/ 325000 h 606722"/>
                  <a:gd name="connsiteX37" fmla="*/ 325000 h 606722"/>
                  <a:gd name="connsiteY37" fmla="*/ 325000 h 606722"/>
                  <a:gd name="connsiteX38" fmla="*/ 325000 h 606722"/>
                  <a:gd name="connsiteY38" fmla="*/ 325000 h 606722"/>
                  <a:gd name="connsiteX39" fmla="*/ 325000 h 606722"/>
                  <a:gd name="connsiteY39" fmla="*/ 325000 h 606722"/>
                  <a:gd name="connsiteX40" fmla="*/ 325000 h 606722"/>
                  <a:gd name="connsiteY40" fmla="*/ 325000 h 606722"/>
                  <a:gd name="connsiteX41" fmla="*/ 325000 h 606722"/>
                  <a:gd name="connsiteY41" fmla="*/ 325000 h 606722"/>
                  <a:gd name="connsiteX42" fmla="*/ 325000 h 606722"/>
                  <a:gd name="connsiteY42" fmla="*/ 325000 h 606722"/>
                  <a:gd name="connsiteX43" fmla="*/ 325000 h 606722"/>
                  <a:gd name="connsiteY43" fmla="*/ 325000 h 606722"/>
                  <a:gd name="connsiteX44" fmla="*/ 325000 h 606722"/>
                  <a:gd name="connsiteY44" fmla="*/ 325000 h 606722"/>
                  <a:gd name="connsiteX45" fmla="*/ 325000 h 606722"/>
                  <a:gd name="connsiteY45" fmla="*/ 325000 h 606722"/>
                  <a:gd name="connsiteX46" fmla="*/ 325000 h 606722"/>
                  <a:gd name="connsiteY46" fmla="*/ 325000 h 606722"/>
                  <a:gd name="connsiteX47" fmla="*/ 325000 h 606722"/>
                  <a:gd name="connsiteY47" fmla="*/ 325000 h 606722"/>
                  <a:gd name="connsiteX48" fmla="*/ 325000 h 606722"/>
                  <a:gd name="connsiteY48" fmla="*/ 325000 h 606722"/>
                  <a:gd name="connsiteX49" fmla="*/ 325000 h 606722"/>
                  <a:gd name="connsiteY49" fmla="*/ 325000 h 606722"/>
                  <a:gd name="connsiteX50" fmla="*/ 325000 h 606722"/>
                  <a:gd name="connsiteY50" fmla="*/ 325000 h 606722"/>
                  <a:gd name="connsiteX51" fmla="*/ 325000 h 606722"/>
                  <a:gd name="connsiteY51" fmla="*/ 325000 h 606722"/>
                  <a:gd name="connsiteX52" fmla="*/ 325000 h 606722"/>
                  <a:gd name="connsiteY52" fmla="*/ 325000 h 606722"/>
                  <a:gd name="connsiteX53" fmla="*/ 325000 h 606722"/>
                  <a:gd name="connsiteY53" fmla="*/ 325000 h 606722"/>
                  <a:gd name="connsiteX54" fmla="*/ 325000 h 606722"/>
                  <a:gd name="connsiteY54" fmla="*/ 325000 h 606722"/>
                  <a:gd name="connsiteX55" fmla="*/ 325000 h 606722"/>
                  <a:gd name="connsiteY55" fmla="*/ 325000 h 606722"/>
                  <a:gd name="connsiteX56" fmla="*/ 325000 h 606722"/>
                  <a:gd name="connsiteY56" fmla="*/ 325000 h 606722"/>
                  <a:gd name="connsiteX57" fmla="*/ 325000 h 606722"/>
                  <a:gd name="connsiteY57" fmla="*/ 325000 h 606722"/>
                  <a:gd name="connsiteX58" fmla="*/ 325000 h 606722"/>
                  <a:gd name="connsiteY58" fmla="*/ 325000 h 606722"/>
                  <a:gd name="connsiteX59" fmla="*/ 325000 h 606722"/>
                  <a:gd name="connsiteY59" fmla="*/ 325000 h 606722"/>
                  <a:gd name="connsiteX60" fmla="*/ 325000 h 606722"/>
                  <a:gd name="connsiteY60" fmla="*/ 325000 h 606722"/>
                  <a:gd name="connsiteX61" fmla="*/ 325000 h 606722"/>
                  <a:gd name="connsiteY61" fmla="*/ 325000 h 606722"/>
                  <a:gd name="connsiteX62" fmla="*/ 325000 h 606722"/>
                  <a:gd name="connsiteY62" fmla="*/ 325000 h 606722"/>
                  <a:gd name="connsiteX63" fmla="*/ 325000 h 606722"/>
                  <a:gd name="connsiteY63" fmla="*/ 325000 h 606722"/>
                  <a:gd name="connsiteX64" fmla="*/ 325000 h 606722"/>
                  <a:gd name="connsiteY64" fmla="*/ 325000 h 606722"/>
                  <a:gd name="connsiteX65" fmla="*/ 325000 h 606722"/>
                  <a:gd name="connsiteY65" fmla="*/ 325000 h 606722"/>
                  <a:gd name="connsiteX66" fmla="*/ 325000 h 606722"/>
                  <a:gd name="connsiteY66" fmla="*/ 325000 h 606722"/>
                  <a:gd name="connsiteX67" fmla="*/ 325000 h 606722"/>
                  <a:gd name="connsiteY67" fmla="*/ 325000 h 606722"/>
                  <a:gd name="connsiteX68" fmla="*/ 325000 h 606722"/>
                  <a:gd name="connsiteY68" fmla="*/ 325000 h 606722"/>
                  <a:gd name="connsiteX69" fmla="*/ 325000 h 606722"/>
                  <a:gd name="connsiteY69" fmla="*/ 325000 h 606722"/>
                  <a:gd name="connsiteX70" fmla="*/ 325000 h 606722"/>
                  <a:gd name="connsiteY70" fmla="*/ 325000 h 606722"/>
                  <a:gd name="connsiteX71" fmla="*/ 325000 h 606722"/>
                  <a:gd name="connsiteY71" fmla="*/ 325000 h 606722"/>
                  <a:gd name="connsiteX72" fmla="*/ 325000 h 606722"/>
                  <a:gd name="connsiteY72" fmla="*/ 325000 h 606722"/>
                  <a:gd name="connsiteX73" fmla="*/ 325000 h 606722"/>
                  <a:gd name="connsiteY73" fmla="*/ 325000 h 606722"/>
                  <a:gd name="connsiteX74" fmla="*/ 325000 h 606722"/>
                  <a:gd name="connsiteY74" fmla="*/ 325000 h 606722"/>
                  <a:gd name="connsiteX75" fmla="*/ 325000 h 606722"/>
                  <a:gd name="connsiteY75" fmla="*/ 325000 h 606722"/>
                  <a:gd name="connsiteX76" fmla="*/ 325000 h 606722"/>
                  <a:gd name="connsiteY76" fmla="*/ 325000 h 606722"/>
                  <a:gd name="connsiteX77" fmla="*/ 325000 h 606722"/>
                  <a:gd name="connsiteY77" fmla="*/ 325000 h 606722"/>
                  <a:gd name="connsiteX78" fmla="*/ 325000 h 606722"/>
                  <a:gd name="connsiteY78" fmla="*/ 325000 h 606722"/>
                  <a:gd name="connsiteX79" fmla="*/ 325000 h 606722"/>
                  <a:gd name="connsiteY79" fmla="*/ 32500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07639" h="508353">
                    <a:moveTo>
                      <a:pt x="343650" y="271151"/>
                    </a:moveTo>
                    <a:lnTo>
                      <a:pt x="147304" y="467205"/>
                    </a:lnTo>
                    <a:cubicBezTo>
                      <a:pt x="152288" y="468183"/>
                      <a:pt x="157362" y="468716"/>
                      <a:pt x="162613" y="468716"/>
                    </a:cubicBezTo>
                    <a:lnTo>
                      <a:pt x="194477" y="468716"/>
                    </a:lnTo>
                    <a:cubicBezTo>
                      <a:pt x="217707" y="468716"/>
                      <a:pt x="237822" y="451386"/>
                      <a:pt x="241205" y="428456"/>
                    </a:cubicBezTo>
                    <a:cubicBezTo>
                      <a:pt x="245744" y="398151"/>
                      <a:pt x="272267" y="375310"/>
                      <a:pt x="302885" y="375310"/>
                    </a:cubicBezTo>
                    <a:lnTo>
                      <a:pt x="304665" y="375310"/>
                    </a:lnTo>
                    <a:cubicBezTo>
                      <a:pt x="335372" y="375310"/>
                      <a:pt x="361896" y="398151"/>
                      <a:pt x="366346" y="428456"/>
                    </a:cubicBezTo>
                    <a:cubicBezTo>
                      <a:pt x="369817" y="451386"/>
                      <a:pt x="389932" y="468716"/>
                      <a:pt x="413163" y="468716"/>
                    </a:cubicBezTo>
                    <a:lnTo>
                      <a:pt x="445027" y="468716"/>
                    </a:lnTo>
                    <a:cubicBezTo>
                      <a:pt x="486236" y="468716"/>
                      <a:pt x="519791" y="435211"/>
                      <a:pt x="519791" y="394063"/>
                    </a:cubicBezTo>
                    <a:lnTo>
                      <a:pt x="519791" y="287682"/>
                    </a:lnTo>
                    <a:cubicBezTo>
                      <a:pt x="519791" y="278528"/>
                      <a:pt x="512315" y="271151"/>
                      <a:pt x="503147" y="271151"/>
                    </a:cubicBezTo>
                    <a:close/>
                    <a:moveTo>
                      <a:pt x="228477" y="271151"/>
                    </a:moveTo>
                    <a:lnTo>
                      <a:pt x="89540" y="409882"/>
                    </a:lnTo>
                    <a:cubicBezTo>
                      <a:pt x="92744" y="424546"/>
                      <a:pt x="100220" y="437610"/>
                      <a:pt x="110634" y="447742"/>
                    </a:cubicBezTo>
                    <a:lnTo>
                      <a:pt x="287487" y="271151"/>
                    </a:lnTo>
                    <a:close/>
                    <a:moveTo>
                      <a:pt x="104403" y="271151"/>
                    </a:moveTo>
                    <a:cubicBezTo>
                      <a:pt x="95236" y="271151"/>
                      <a:pt x="87848" y="278528"/>
                      <a:pt x="87848" y="287682"/>
                    </a:cubicBezTo>
                    <a:lnTo>
                      <a:pt x="87848" y="355581"/>
                    </a:lnTo>
                    <a:lnTo>
                      <a:pt x="172314" y="271151"/>
                    </a:lnTo>
                    <a:close/>
                    <a:moveTo>
                      <a:pt x="39697" y="109314"/>
                    </a:moveTo>
                    <a:lnTo>
                      <a:pt x="39697" y="350071"/>
                    </a:lnTo>
                    <a:lnTo>
                      <a:pt x="48063" y="350071"/>
                    </a:lnTo>
                    <a:lnTo>
                      <a:pt x="48063" y="287682"/>
                    </a:lnTo>
                    <a:cubicBezTo>
                      <a:pt x="48063" y="256665"/>
                      <a:pt x="73341" y="231514"/>
                      <a:pt x="104403" y="231514"/>
                    </a:cubicBezTo>
                    <a:lnTo>
                      <a:pt x="503236" y="231514"/>
                    </a:lnTo>
                    <a:cubicBezTo>
                      <a:pt x="534210" y="231514"/>
                      <a:pt x="559487" y="256665"/>
                      <a:pt x="559487" y="287682"/>
                    </a:cubicBezTo>
                    <a:lnTo>
                      <a:pt x="559487" y="350071"/>
                    </a:lnTo>
                    <a:lnTo>
                      <a:pt x="567854" y="350071"/>
                    </a:lnTo>
                    <a:lnTo>
                      <a:pt x="567854" y="109314"/>
                    </a:lnTo>
                    <a:lnTo>
                      <a:pt x="472707" y="109314"/>
                    </a:lnTo>
                    <a:cubicBezTo>
                      <a:pt x="465765" y="124600"/>
                      <a:pt x="450367" y="135265"/>
                      <a:pt x="432477" y="135265"/>
                    </a:cubicBezTo>
                    <a:lnTo>
                      <a:pt x="175163" y="135265"/>
                    </a:lnTo>
                    <a:cubicBezTo>
                      <a:pt x="157273" y="135265"/>
                      <a:pt x="141875" y="124600"/>
                      <a:pt x="134932" y="109314"/>
                    </a:cubicBezTo>
                    <a:close/>
                    <a:moveTo>
                      <a:pt x="264974" y="51513"/>
                    </a:moveTo>
                    <a:cubicBezTo>
                      <a:pt x="273977" y="51513"/>
                      <a:pt x="281275" y="58764"/>
                      <a:pt x="281275" y="67708"/>
                    </a:cubicBezTo>
                    <a:cubicBezTo>
                      <a:pt x="281275" y="76652"/>
                      <a:pt x="273977" y="83903"/>
                      <a:pt x="264974" y="83903"/>
                    </a:cubicBezTo>
                    <a:cubicBezTo>
                      <a:pt x="255971" y="83903"/>
                      <a:pt x="248673" y="76652"/>
                      <a:pt x="248673" y="67708"/>
                    </a:cubicBezTo>
                    <a:cubicBezTo>
                      <a:pt x="248673" y="58764"/>
                      <a:pt x="255971" y="51513"/>
                      <a:pt x="264974" y="51513"/>
                    </a:cubicBezTo>
                    <a:close/>
                    <a:moveTo>
                      <a:pt x="208380" y="51513"/>
                    </a:moveTo>
                    <a:cubicBezTo>
                      <a:pt x="217383" y="51513"/>
                      <a:pt x="224681" y="58764"/>
                      <a:pt x="224681" y="67708"/>
                    </a:cubicBezTo>
                    <a:cubicBezTo>
                      <a:pt x="224681" y="76652"/>
                      <a:pt x="217383" y="83903"/>
                      <a:pt x="208380" y="83903"/>
                    </a:cubicBezTo>
                    <a:cubicBezTo>
                      <a:pt x="199377" y="83903"/>
                      <a:pt x="192079" y="76652"/>
                      <a:pt x="192079" y="67708"/>
                    </a:cubicBezTo>
                    <a:cubicBezTo>
                      <a:pt x="192079" y="58764"/>
                      <a:pt x="199377" y="51513"/>
                      <a:pt x="208380" y="51513"/>
                    </a:cubicBezTo>
                    <a:close/>
                    <a:moveTo>
                      <a:pt x="175163" y="39638"/>
                    </a:moveTo>
                    <a:cubicBezTo>
                      <a:pt x="172759" y="39638"/>
                      <a:pt x="170801" y="41593"/>
                      <a:pt x="170801" y="44081"/>
                    </a:cubicBezTo>
                    <a:lnTo>
                      <a:pt x="170801" y="91273"/>
                    </a:lnTo>
                    <a:cubicBezTo>
                      <a:pt x="170801" y="93672"/>
                      <a:pt x="172759" y="95627"/>
                      <a:pt x="175163" y="95627"/>
                    </a:cubicBezTo>
                    <a:lnTo>
                      <a:pt x="432477" y="95627"/>
                    </a:lnTo>
                    <a:cubicBezTo>
                      <a:pt x="434880" y="95627"/>
                      <a:pt x="436838" y="93672"/>
                      <a:pt x="436838" y="91273"/>
                    </a:cubicBezTo>
                    <a:lnTo>
                      <a:pt x="436838" y="44081"/>
                    </a:lnTo>
                    <a:cubicBezTo>
                      <a:pt x="436838" y="41593"/>
                      <a:pt x="434880" y="39638"/>
                      <a:pt x="432477" y="39638"/>
                    </a:cubicBezTo>
                    <a:close/>
                    <a:moveTo>
                      <a:pt x="175163" y="0"/>
                    </a:moveTo>
                    <a:lnTo>
                      <a:pt x="432477" y="0"/>
                    </a:lnTo>
                    <a:cubicBezTo>
                      <a:pt x="456775" y="0"/>
                      <a:pt x="476534" y="19730"/>
                      <a:pt x="476534" y="44081"/>
                    </a:cubicBezTo>
                    <a:lnTo>
                      <a:pt x="476534" y="69677"/>
                    </a:lnTo>
                    <a:lnTo>
                      <a:pt x="587791" y="69677"/>
                    </a:lnTo>
                    <a:cubicBezTo>
                      <a:pt x="598739" y="69677"/>
                      <a:pt x="607639" y="78475"/>
                      <a:pt x="607639" y="89495"/>
                    </a:cubicBezTo>
                    <a:lnTo>
                      <a:pt x="607639" y="369889"/>
                    </a:lnTo>
                    <a:cubicBezTo>
                      <a:pt x="607639" y="380909"/>
                      <a:pt x="598739" y="389797"/>
                      <a:pt x="587791" y="389797"/>
                    </a:cubicBezTo>
                    <a:lnTo>
                      <a:pt x="559487" y="389797"/>
                    </a:lnTo>
                    <a:cubicBezTo>
                      <a:pt x="559487" y="462761"/>
                      <a:pt x="504037" y="508353"/>
                      <a:pt x="445027" y="508353"/>
                    </a:cubicBezTo>
                    <a:lnTo>
                      <a:pt x="413163" y="508353"/>
                    </a:lnTo>
                    <a:cubicBezTo>
                      <a:pt x="392335" y="508353"/>
                      <a:pt x="372131" y="500888"/>
                      <a:pt x="356377" y="487290"/>
                    </a:cubicBezTo>
                    <a:cubicBezTo>
                      <a:pt x="340534" y="473693"/>
                      <a:pt x="330210" y="454852"/>
                      <a:pt x="327095" y="434233"/>
                    </a:cubicBezTo>
                    <a:cubicBezTo>
                      <a:pt x="325493" y="423302"/>
                      <a:pt x="315791" y="414948"/>
                      <a:pt x="304665" y="414948"/>
                    </a:cubicBezTo>
                    <a:lnTo>
                      <a:pt x="302885" y="414948"/>
                    </a:lnTo>
                    <a:cubicBezTo>
                      <a:pt x="291760" y="414948"/>
                      <a:pt x="282147" y="423302"/>
                      <a:pt x="280545" y="434233"/>
                    </a:cubicBezTo>
                    <a:cubicBezTo>
                      <a:pt x="277430" y="454852"/>
                      <a:pt x="267016" y="473693"/>
                      <a:pt x="251262" y="487290"/>
                    </a:cubicBezTo>
                    <a:cubicBezTo>
                      <a:pt x="235508" y="500888"/>
                      <a:pt x="215304" y="508353"/>
                      <a:pt x="194477" y="508353"/>
                    </a:cubicBezTo>
                    <a:lnTo>
                      <a:pt x="162613" y="508353"/>
                    </a:lnTo>
                    <a:cubicBezTo>
                      <a:pt x="103780" y="508353"/>
                      <a:pt x="48063" y="462939"/>
                      <a:pt x="48063" y="389797"/>
                    </a:cubicBezTo>
                    <a:lnTo>
                      <a:pt x="19848" y="389797"/>
                    </a:lnTo>
                    <a:cubicBezTo>
                      <a:pt x="8901" y="389797"/>
                      <a:pt x="0" y="380909"/>
                      <a:pt x="0" y="369889"/>
                    </a:cubicBezTo>
                    <a:lnTo>
                      <a:pt x="0" y="89495"/>
                    </a:lnTo>
                    <a:cubicBezTo>
                      <a:pt x="0" y="78475"/>
                      <a:pt x="8901" y="69677"/>
                      <a:pt x="19848" y="69677"/>
                    </a:cubicBezTo>
                    <a:lnTo>
                      <a:pt x="131016" y="69677"/>
                    </a:lnTo>
                    <a:lnTo>
                      <a:pt x="131016" y="44081"/>
                    </a:lnTo>
                    <a:cubicBezTo>
                      <a:pt x="131016" y="19730"/>
                      <a:pt x="150864" y="0"/>
                      <a:pt x="175163" y="0"/>
                    </a:cubicBezTo>
                    <a:close/>
                  </a:path>
                </a:pathLst>
              </a:custGeom>
              <a:solidFill>
                <a:srgbClr val="2191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9" name="矩形 88"/>
            <p:cNvSpPr/>
            <p:nvPr/>
          </p:nvSpPr>
          <p:spPr>
            <a:xfrm>
              <a:off x="4414345" y="2942897"/>
              <a:ext cx="3271008" cy="189551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65"/>
          <p:cNvGrpSpPr/>
          <p:nvPr/>
        </p:nvGrpSpPr>
        <p:grpSpPr>
          <a:xfrm>
            <a:off x="8473171" y="2946509"/>
            <a:ext cx="3504232" cy="1705109"/>
            <a:chOff x="4414345" y="2942897"/>
            <a:chExt cx="3504232" cy="1895519"/>
          </a:xfrm>
        </p:grpSpPr>
        <p:grpSp>
          <p:nvGrpSpPr>
            <p:cNvPr id="12" name="组合 101"/>
            <p:cNvGrpSpPr/>
            <p:nvPr/>
          </p:nvGrpSpPr>
          <p:grpSpPr>
            <a:xfrm>
              <a:off x="4927470" y="3028563"/>
              <a:ext cx="2991107" cy="1117725"/>
              <a:chOff x="1662273" y="2298952"/>
              <a:chExt cx="2387401" cy="925137"/>
            </a:xfrm>
          </p:grpSpPr>
          <p:grpSp>
            <p:nvGrpSpPr>
              <p:cNvPr id="13" name="组合 103"/>
              <p:cNvGrpSpPr/>
              <p:nvPr/>
            </p:nvGrpSpPr>
            <p:grpSpPr>
              <a:xfrm>
                <a:off x="1662273" y="2298952"/>
                <a:ext cx="2387401" cy="925137"/>
                <a:chOff x="6210472" y="1981599"/>
                <a:chExt cx="2387401" cy="925137"/>
              </a:xfrm>
            </p:grpSpPr>
            <p:sp>
              <p:nvSpPr>
                <p:cNvPr id="106" name="矩形 105"/>
                <p:cNvSpPr/>
                <p:nvPr/>
              </p:nvSpPr>
              <p:spPr>
                <a:xfrm>
                  <a:off x="6210472" y="2549913"/>
                  <a:ext cx="2387401" cy="356823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286166" indent="-286166">
                    <a:lnSpc>
                      <a:spcPct val="120000"/>
                    </a:lnSpc>
                    <a:buFont typeface="Wingdings" panose="05000000000000000000" pitchFamily="2" charset="2"/>
                    <a:buChar char="Ø"/>
                    <a:defRPr/>
                  </a:pPr>
                  <a:endParaRPr lang="zh-CN" altLang="en-US" sz="16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7" name="矩形 106"/>
                <p:cNvSpPr/>
                <p:nvPr/>
              </p:nvSpPr>
              <p:spPr>
                <a:xfrm>
                  <a:off x="6793108" y="1981599"/>
                  <a:ext cx="1473476" cy="424790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57189">
                    <a:lnSpc>
                      <a:spcPct val="120000"/>
                    </a:lnSpc>
                    <a:defRPr/>
                  </a:pPr>
                  <a:endPara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05" name="椭圆 8"/>
              <p:cNvSpPr/>
              <p:nvPr/>
            </p:nvSpPr>
            <p:spPr>
              <a:xfrm>
                <a:off x="1788105" y="2355375"/>
                <a:ext cx="341862" cy="356219"/>
              </a:xfrm>
              <a:custGeom>
                <a:avLst/>
                <a:gdLst>
                  <a:gd name="T0" fmla="*/ 98 w 366"/>
                  <a:gd name="T1" fmla="*/ 201 h 382"/>
                  <a:gd name="T2" fmla="*/ 98 w 366"/>
                  <a:gd name="T3" fmla="*/ 168 h 382"/>
                  <a:gd name="T4" fmla="*/ 203 w 366"/>
                  <a:gd name="T5" fmla="*/ 168 h 382"/>
                  <a:gd name="T6" fmla="*/ 203 w 366"/>
                  <a:gd name="T7" fmla="*/ 201 h 382"/>
                  <a:gd name="T8" fmla="*/ 203 w 366"/>
                  <a:gd name="T9" fmla="*/ 168 h 382"/>
                  <a:gd name="T10" fmla="*/ 284 w 366"/>
                  <a:gd name="T11" fmla="*/ 213 h 382"/>
                  <a:gd name="T12" fmla="*/ 263 w 366"/>
                  <a:gd name="T13" fmla="*/ 272 h 382"/>
                  <a:gd name="T14" fmla="*/ 25 w 366"/>
                  <a:gd name="T15" fmla="*/ 250 h 382"/>
                  <a:gd name="T16" fmla="*/ 1 w 366"/>
                  <a:gd name="T17" fmla="*/ 74 h 382"/>
                  <a:gd name="T18" fmla="*/ 135 w 366"/>
                  <a:gd name="T19" fmla="*/ 74 h 382"/>
                  <a:gd name="T20" fmla="*/ 269 w 366"/>
                  <a:gd name="T21" fmla="*/ 75 h 382"/>
                  <a:gd name="T22" fmla="*/ 283 w 366"/>
                  <a:gd name="T23" fmla="*/ 107 h 382"/>
                  <a:gd name="T24" fmla="*/ 297 w 366"/>
                  <a:gd name="T25" fmla="*/ 120 h 382"/>
                  <a:gd name="T26" fmla="*/ 366 w 366"/>
                  <a:gd name="T27" fmla="*/ 251 h 382"/>
                  <a:gd name="T28" fmla="*/ 71 w 366"/>
                  <a:gd name="T29" fmla="*/ 109 h 382"/>
                  <a:gd name="T30" fmla="*/ 184 w 366"/>
                  <a:gd name="T31" fmla="*/ 109 h 382"/>
                  <a:gd name="T32" fmla="*/ 235 w 366"/>
                  <a:gd name="T33" fmla="*/ 75 h 382"/>
                  <a:gd name="T34" fmla="*/ 165 w 366"/>
                  <a:gd name="T35" fmla="*/ 74 h 382"/>
                  <a:gd name="T36" fmla="*/ 104 w 366"/>
                  <a:gd name="T37" fmla="*/ 85 h 382"/>
                  <a:gd name="T38" fmla="*/ 70 w 366"/>
                  <a:gd name="T39" fmla="*/ 38 h 382"/>
                  <a:gd name="T40" fmla="*/ 71 w 366"/>
                  <a:gd name="T41" fmla="*/ 109 h 382"/>
                  <a:gd name="T42" fmla="*/ 98 w 366"/>
                  <a:gd name="T43" fmla="*/ 143 h 382"/>
                  <a:gd name="T44" fmla="*/ 98 w 366"/>
                  <a:gd name="T45" fmla="*/ 226 h 382"/>
                  <a:gd name="T46" fmla="*/ 244 w 366"/>
                  <a:gd name="T47" fmla="*/ 185 h 382"/>
                  <a:gd name="T48" fmla="*/ 162 w 366"/>
                  <a:gd name="T49" fmla="*/ 185 h 382"/>
                  <a:gd name="T50" fmla="*/ 244 w 366"/>
                  <a:gd name="T51" fmla="*/ 185 h 382"/>
                  <a:gd name="T52" fmla="*/ 220 w 366"/>
                  <a:gd name="T53" fmla="*/ 304 h 382"/>
                  <a:gd name="T54" fmla="*/ 91 w 366"/>
                  <a:gd name="T55" fmla="*/ 279 h 382"/>
                  <a:gd name="T56" fmla="*/ 146 w 366"/>
                  <a:gd name="T57" fmla="*/ 304 h 382"/>
                  <a:gd name="T58" fmla="*/ 68 w 366"/>
                  <a:gd name="T59" fmla="*/ 382 h 382"/>
                  <a:gd name="T60" fmla="*/ 148 w 366"/>
                  <a:gd name="T61" fmla="*/ 318 h 382"/>
                  <a:gd name="T62" fmla="*/ 160 w 366"/>
                  <a:gd name="T63" fmla="*/ 382 h 382"/>
                  <a:gd name="T64" fmla="*/ 224 w 366"/>
                  <a:gd name="T65" fmla="*/ 382 h 382"/>
                  <a:gd name="T66" fmla="*/ 162 w 366"/>
                  <a:gd name="T67" fmla="*/ 304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6" h="382">
                    <a:moveTo>
                      <a:pt x="114" y="185"/>
                    </a:moveTo>
                    <a:cubicBezTo>
                      <a:pt x="114" y="194"/>
                      <a:pt x="107" y="201"/>
                      <a:pt x="98" y="201"/>
                    </a:cubicBezTo>
                    <a:cubicBezTo>
                      <a:pt x="89" y="201"/>
                      <a:pt x="81" y="194"/>
                      <a:pt x="81" y="185"/>
                    </a:cubicBezTo>
                    <a:cubicBezTo>
                      <a:pt x="81" y="176"/>
                      <a:pt x="89" y="168"/>
                      <a:pt x="98" y="168"/>
                    </a:cubicBezTo>
                    <a:cubicBezTo>
                      <a:pt x="107" y="168"/>
                      <a:pt x="114" y="176"/>
                      <a:pt x="114" y="185"/>
                    </a:cubicBezTo>
                    <a:close/>
                    <a:moveTo>
                      <a:pt x="203" y="168"/>
                    </a:moveTo>
                    <a:cubicBezTo>
                      <a:pt x="194" y="168"/>
                      <a:pt x="187" y="175"/>
                      <a:pt x="187" y="184"/>
                    </a:cubicBezTo>
                    <a:cubicBezTo>
                      <a:pt x="187" y="193"/>
                      <a:pt x="194" y="201"/>
                      <a:pt x="203" y="201"/>
                    </a:cubicBezTo>
                    <a:cubicBezTo>
                      <a:pt x="212" y="201"/>
                      <a:pt x="220" y="193"/>
                      <a:pt x="220" y="184"/>
                    </a:cubicBezTo>
                    <a:cubicBezTo>
                      <a:pt x="220" y="175"/>
                      <a:pt x="212" y="168"/>
                      <a:pt x="203" y="168"/>
                    </a:cubicBezTo>
                    <a:close/>
                    <a:moveTo>
                      <a:pt x="298" y="213"/>
                    </a:moveTo>
                    <a:lnTo>
                      <a:pt x="284" y="213"/>
                    </a:lnTo>
                    <a:lnTo>
                      <a:pt x="284" y="253"/>
                    </a:lnTo>
                    <a:cubicBezTo>
                      <a:pt x="284" y="272"/>
                      <a:pt x="263" y="272"/>
                      <a:pt x="263" y="272"/>
                    </a:cubicBezTo>
                    <a:lnTo>
                      <a:pt x="48" y="272"/>
                    </a:lnTo>
                    <a:cubicBezTo>
                      <a:pt x="28" y="272"/>
                      <a:pt x="25" y="250"/>
                      <a:pt x="25" y="250"/>
                    </a:cubicBezTo>
                    <a:lnTo>
                      <a:pt x="25" y="120"/>
                    </a:lnTo>
                    <a:cubicBezTo>
                      <a:pt x="0" y="102"/>
                      <a:pt x="1" y="74"/>
                      <a:pt x="1" y="74"/>
                    </a:cubicBezTo>
                    <a:cubicBezTo>
                      <a:pt x="1" y="0"/>
                      <a:pt x="66" y="4"/>
                      <a:pt x="66" y="4"/>
                    </a:cubicBezTo>
                    <a:cubicBezTo>
                      <a:pt x="138" y="1"/>
                      <a:pt x="135" y="74"/>
                      <a:pt x="135" y="74"/>
                    </a:cubicBezTo>
                    <a:cubicBezTo>
                      <a:pt x="135" y="6"/>
                      <a:pt x="200" y="3"/>
                      <a:pt x="200" y="3"/>
                    </a:cubicBezTo>
                    <a:cubicBezTo>
                      <a:pt x="274" y="3"/>
                      <a:pt x="269" y="75"/>
                      <a:pt x="269" y="75"/>
                    </a:cubicBezTo>
                    <a:lnTo>
                      <a:pt x="270" y="85"/>
                    </a:lnTo>
                    <a:cubicBezTo>
                      <a:pt x="286" y="85"/>
                      <a:pt x="283" y="107"/>
                      <a:pt x="283" y="107"/>
                    </a:cubicBezTo>
                    <a:lnTo>
                      <a:pt x="283" y="120"/>
                    </a:lnTo>
                    <a:lnTo>
                      <a:pt x="297" y="120"/>
                    </a:lnTo>
                    <a:lnTo>
                      <a:pt x="365" y="86"/>
                    </a:lnTo>
                    <a:lnTo>
                      <a:pt x="366" y="251"/>
                    </a:lnTo>
                    <a:lnTo>
                      <a:pt x="298" y="213"/>
                    </a:lnTo>
                    <a:close/>
                    <a:moveTo>
                      <a:pt x="71" y="109"/>
                    </a:moveTo>
                    <a:cubicBezTo>
                      <a:pt x="78" y="109"/>
                      <a:pt x="85" y="109"/>
                      <a:pt x="85" y="109"/>
                    </a:cubicBezTo>
                    <a:lnTo>
                      <a:pt x="184" y="109"/>
                    </a:lnTo>
                    <a:cubicBezTo>
                      <a:pt x="184" y="109"/>
                      <a:pt x="194" y="109"/>
                      <a:pt x="200" y="109"/>
                    </a:cubicBezTo>
                    <a:cubicBezTo>
                      <a:pt x="220" y="109"/>
                      <a:pt x="235" y="95"/>
                      <a:pt x="235" y="75"/>
                    </a:cubicBezTo>
                    <a:cubicBezTo>
                      <a:pt x="235" y="55"/>
                      <a:pt x="220" y="38"/>
                      <a:pt x="200" y="38"/>
                    </a:cubicBezTo>
                    <a:cubicBezTo>
                      <a:pt x="180" y="38"/>
                      <a:pt x="165" y="54"/>
                      <a:pt x="165" y="74"/>
                    </a:cubicBezTo>
                    <a:cubicBezTo>
                      <a:pt x="165" y="80"/>
                      <a:pt x="164" y="80"/>
                      <a:pt x="166" y="85"/>
                    </a:cubicBezTo>
                    <a:lnTo>
                      <a:pt x="104" y="85"/>
                    </a:lnTo>
                    <a:cubicBezTo>
                      <a:pt x="106" y="80"/>
                      <a:pt x="106" y="80"/>
                      <a:pt x="106" y="74"/>
                    </a:cubicBezTo>
                    <a:cubicBezTo>
                      <a:pt x="106" y="54"/>
                      <a:pt x="90" y="38"/>
                      <a:pt x="70" y="38"/>
                    </a:cubicBezTo>
                    <a:cubicBezTo>
                      <a:pt x="50" y="38"/>
                      <a:pt x="36" y="55"/>
                      <a:pt x="36" y="75"/>
                    </a:cubicBezTo>
                    <a:cubicBezTo>
                      <a:pt x="36" y="95"/>
                      <a:pt x="52" y="109"/>
                      <a:pt x="71" y="109"/>
                    </a:cubicBezTo>
                    <a:close/>
                    <a:moveTo>
                      <a:pt x="139" y="185"/>
                    </a:moveTo>
                    <a:cubicBezTo>
                      <a:pt x="139" y="162"/>
                      <a:pt x="121" y="143"/>
                      <a:pt x="98" y="143"/>
                    </a:cubicBezTo>
                    <a:cubicBezTo>
                      <a:pt x="75" y="143"/>
                      <a:pt x="57" y="162"/>
                      <a:pt x="57" y="185"/>
                    </a:cubicBezTo>
                    <a:cubicBezTo>
                      <a:pt x="57" y="208"/>
                      <a:pt x="75" y="226"/>
                      <a:pt x="98" y="226"/>
                    </a:cubicBezTo>
                    <a:cubicBezTo>
                      <a:pt x="121" y="226"/>
                      <a:pt x="139" y="208"/>
                      <a:pt x="139" y="185"/>
                    </a:cubicBezTo>
                    <a:close/>
                    <a:moveTo>
                      <a:pt x="244" y="185"/>
                    </a:moveTo>
                    <a:cubicBezTo>
                      <a:pt x="244" y="162"/>
                      <a:pt x="226" y="143"/>
                      <a:pt x="203" y="143"/>
                    </a:cubicBezTo>
                    <a:cubicBezTo>
                      <a:pt x="180" y="143"/>
                      <a:pt x="162" y="162"/>
                      <a:pt x="162" y="185"/>
                    </a:cubicBezTo>
                    <a:cubicBezTo>
                      <a:pt x="162" y="208"/>
                      <a:pt x="180" y="226"/>
                      <a:pt x="203" y="226"/>
                    </a:cubicBezTo>
                    <a:cubicBezTo>
                      <a:pt x="226" y="226"/>
                      <a:pt x="244" y="208"/>
                      <a:pt x="244" y="185"/>
                    </a:cubicBezTo>
                    <a:close/>
                    <a:moveTo>
                      <a:pt x="163" y="304"/>
                    </a:moveTo>
                    <a:lnTo>
                      <a:pt x="220" y="304"/>
                    </a:lnTo>
                    <a:lnTo>
                      <a:pt x="220" y="279"/>
                    </a:lnTo>
                    <a:lnTo>
                      <a:pt x="91" y="279"/>
                    </a:lnTo>
                    <a:lnTo>
                      <a:pt x="91" y="304"/>
                    </a:lnTo>
                    <a:lnTo>
                      <a:pt x="146" y="304"/>
                    </a:lnTo>
                    <a:lnTo>
                      <a:pt x="146" y="304"/>
                    </a:lnTo>
                    <a:lnTo>
                      <a:pt x="68" y="382"/>
                    </a:lnTo>
                    <a:lnTo>
                      <a:pt x="84" y="382"/>
                    </a:lnTo>
                    <a:lnTo>
                      <a:pt x="148" y="318"/>
                    </a:lnTo>
                    <a:lnTo>
                      <a:pt x="148" y="382"/>
                    </a:lnTo>
                    <a:lnTo>
                      <a:pt x="160" y="382"/>
                    </a:lnTo>
                    <a:lnTo>
                      <a:pt x="160" y="318"/>
                    </a:lnTo>
                    <a:lnTo>
                      <a:pt x="224" y="382"/>
                    </a:lnTo>
                    <a:lnTo>
                      <a:pt x="240" y="382"/>
                    </a:lnTo>
                    <a:lnTo>
                      <a:pt x="162" y="304"/>
                    </a:lnTo>
                    <a:lnTo>
                      <a:pt x="163" y="304"/>
                    </a:lnTo>
                    <a:close/>
                  </a:path>
                </a:pathLst>
              </a:custGeom>
              <a:solidFill>
                <a:srgbClr val="2191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3" name="矩形 102"/>
            <p:cNvSpPr/>
            <p:nvPr/>
          </p:nvSpPr>
          <p:spPr>
            <a:xfrm>
              <a:off x="4414345" y="2942897"/>
              <a:ext cx="3271008" cy="189551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Group 72"/>
          <p:cNvGrpSpPr/>
          <p:nvPr/>
        </p:nvGrpSpPr>
        <p:grpSpPr>
          <a:xfrm>
            <a:off x="5004798" y="4843620"/>
            <a:ext cx="3367585" cy="1705109"/>
            <a:chOff x="4414345" y="2942897"/>
            <a:chExt cx="3367585" cy="1895519"/>
          </a:xfrm>
        </p:grpSpPr>
        <p:grpSp>
          <p:nvGrpSpPr>
            <p:cNvPr id="15" name="组合 108"/>
            <p:cNvGrpSpPr/>
            <p:nvPr/>
          </p:nvGrpSpPr>
          <p:grpSpPr>
            <a:xfrm>
              <a:off x="4790823" y="3024901"/>
              <a:ext cx="2991107" cy="991661"/>
              <a:chOff x="1553207" y="2295919"/>
              <a:chExt cx="2387401" cy="820794"/>
            </a:xfrm>
          </p:grpSpPr>
          <p:grpSp>
            <p:nvGrpSpPr>
              <p:cNvPr id="16" name="组合 110"/>
              <p:cNvGrpSpPr/>
              <p:nvPr/>
            </p:nvGrpSpPr>
            <p:grpSpPr>
              <a:xfrm>
                <a:off x="1553207" y="2295919"/>
                <a:ext cx="2387401" cy="820794"/>
                <a:chOff x="6101406" y="1978566"/>
                <a:chExt cx="2387401" cy="820794"/>
              </a:xfrm>
            </p:grpSpPr>
            <p:sp>
              <p:nvSpPr>
                <p:cNvPr id="113" name="矩形 112"/>
                <p:cNvSpPr/>
                <p:nvPr/>
              </p:nvSpPr>
              <p:spPr>
                <a:xfrm>
                  <a:off x="6101406" y="2442537"/>
                  <a:ext cx="2387401" cy="356823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286166" indent="-286166">
                    <a:lnSpc>
                      <a:spcPct val="120000"/>
                    </a:lnSpc>
                    <a:buFont typeface="Wingdings" panose="05000000000000000000" pitchFamily="2" charset="2"/>
                    <a:buChar char="Ø"/>
                    <a:defRPr/>
                  </a:pPr>
                  <a:endParaRPr lang="zh-CN" altLang="en-US" sz="16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4" name="矩形 113"/>
                <p:cNvSpPr/>
                <p:nvPr/>
              </p:nvSpPr>
              <p:spPr>
                <a:xfrm>
                  <a:off x="6563576" y="1978566"/>
                  <a:ext cx="1702212" cy="424790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57189">
                    <a:lnSpc>
                      <a:spcPct val="120000"/>
                    </a:lnSpc>
                    <a:defRPr/>
                  </a:pPr>
                  <a:endPara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12" name="椭圆 8"/>
              <p:cNvSpPr/>
              <p:nvPr/>
            </p:nvSpPr>
            <p:spPr>
              <a:xfrm>
                <a:off x="1597279" y="2353942"/>
                <a:ext cx="342049" cy="356219"/>
              </a:xfrm>
              <a:custGeom>
                <a:avLst/>
                <a:gdLst>
                  <a:gd name="T0" fmla="*/ 4621 w 6546"/>
                  <a:gd name="T1" fmla="*/ 5143 h 6827"/>
                  <a:gd name="T2" fmla="*/ 2707 w 6546"/>
                  <a:gd name="T3" fmla="*/ 3741 h 6827"/>
                  <a:gd name="T4" fmla="*/ 4307 w 6546"/>
                  <a:gd name="T5" fmla="*/ 4403 h 6827"/>
                  <a:gd name="T6" fmla="*/ 5518 w 6546"/>
                  <a:gd name="T7" fmla="*/ 3647 h 6827"/>
                  <a:gd name="T8" fmla="*/ 4452 w 6546"/>
                  <a:gd name="T9" fmla="*/ 2836 h 6827"/>
                  <a:gd name="T10" fmla="*/ 4583 w 6546"/>
                  <a:gd name="T11" fmla="*/ 2244 h 6827"/>
                  <a:gd name="T12" fmla="*/ 5424 w 6546"/>
                  <a:gd name="T13" fmla="*/ 842 h 6827"/>
                  <a:gd name="T14" fmla="*/ 1964 w 6546"/>
                  <a:gd name="T15" fmla="*/ 0 h 6827"/>
                  <a:gd name="T16" fmla="*/ 1122 w 6546"/>
                  <a:gd name="T17" fmla="*/ 1403 h 6827"/>
                  <a:gd name="T18" fmla="*/ 3282 w 6546"/>
                  <a:gd name="T19" fmla="*/ 2244 h 6827"/>
                  <a:gd name="T20" fmla="*/ 3977 w 6546"/>
                  <a:gd name="T21" fmla="*/ 3180 h 6827"/>
                  <a:gd name="T22" fmla="*/ 2570 w 6546"/>
                  <a:gd name="T23" fmla="*/ 3180 h 6827"/>
                  <a:gd name="T24" fmla="*/ 1029 w 6546"/>
                  <a:gd name="T25" fmla="*/ 3647 h 6827"/>
                  <a:gd name="T26" fmla="*/ 2375 w 6546"/>
                  <a:gd name="T27" fmla="*/ 4320 h 6827"/>
                  <a:gd name="T28" fmla="*/ 842 w 6546"/>
                  <a:gd name="T29" fmla="*/ 5143 h 6827"/>
                  <a:gd name="T30" fmla="*/ 842 w 6546"/>
                  <a:gd name="T31" fmla="*/ 6827 h 6827"/>
                  <a:gd name="T32" fmla="*/ 6546 w 6546"/>
                  <a:gd name="T33" fmla="*/ 5985 h 6827"/>
                  <a:gd name="T34" fmla="*/ 2432 w 6546"/>
                  <a:gd name="T35" fmla="*/ 1403 h 6827"/>
                  <a:gd name="T36" fmla="*/ 2432 w 6546"/>
                  <a:gd name="T37" fmla="*/ 842 h 6827"/>
                  <a:gd name="T38" fmla="*/ 2432 w 6546"/>
                  <a:gd name="T39" fmla="*/ 1403 h 6827"/>
                  <a:gd name="T40" fmla="*/ 4115 w 6546"/>
                  <a:gd name="T41" fmla="*/ 842 h 6827"/>
                  <a:gd name="T42" fmla="*/ 4115 w 6546"/>
                  <a:gd name="T43" fmla="*/ 1403 h 6827"/>
                  <a:gd name="T44" fmla="*/ 1497 w 6546"/>
                  <a:gd name="T45" fmla="*/ 6266 h 6827"/>
                  <a:gd name="T46" fmla="*/ 1497 w 6546"/>
                  <a:gd name="T47" fmla="*/ 5704 h 6827"/>
                  <a:gd name="T48" fmla="*/ 1497 w 6546"/>
                  <a:gd name="T49" fmla="*/ 6266 h 6827"/>
                  <a:gd name="T50" fmla="*/ 2401 w 6546"/>
                  <a:gd name="T51" fmla="*/ 5985 h 6827"/>
                  <a:gd name="T52" fmla="*/ 2962 w 6546"/>
                  <a:gd name="T53" fmla="*/ 5985 h 6827"/>
                  <a:gd name="T54" fmla="*/ 3866 w 6546"/>
                  <a:gd name="T55" fmla="*/ 6266 h 6827"/>
                  <a:gd name="T56" fmla="*/ 3866 w 6546"/>
                  <a:gd name="T57" fmla="*/ 5704 h 6827"/>
                  <a:gd name="T58" fmla="*/ 3866 w 6546"/>
                  <a:gd name="T59" fmla="*/ 6266 h 6827"/>
                  <a:gd name="T60" fmla="*/ 4770 w 6546"/>
                  <a:gd name="T61" fmla="*/ 5985 h 6827"/>
                  <a:gd name="T62" fmla="*/ 5331 w 6546"/>
                  <a:gd name="T63" fmla="*/ 5985 h 6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546" h="6827">
                    <a:moveTo>
                      <a:pt x="5705" y="5143"/>
                    </a:moveTo>
                    <a:lnTo>
                      <a:pt x="4621" y="5143"/>
                    </a:lnTo>
                    <a:lnTo>
                      <a:pt x="2686" y="3854"/>
                    </a:lnTo>
                    <a:cubicBezTo>
                      <a:pt x="2696" y="3817"/>
                      <a:pt x="2703" y="3779"/>
                      <a:pt x="2707" y="3741"/>
                    </a:cubicBezTo>
                    <a:lnTo>
                      <a:pt x="3840" y="3741"/>
                    </a:lnTo>
                    <a:cubicBezTo>
                      <a:pt x="3872" y="4032"/>
                      <a:pt x="4054" y="4279"/>
                      <a:pt x="4307" y="4403"/>
                    </a:cubicBezTo>
                    <a:cubicBezTo>
                      <a:pt x="4418" y="4458"/>
                      <a:pt x="4544" y="4489"/>
                      <a:pt x="4676" y="4489"/>
                    </a:cubicBezTo>
                    <a:cubicBezTo>
                      <a:pt x="5140" y="4489"/>
                      <a:pt x="5518" y="4111"/>
                      <a:pt x="5518" y="3647"/>
                    </a:cubicBezTo>
                    <a:cubicBezTo>
                      <a:pt x="5518" y="3183"/>
                      <a:pt x="5140" y="2805"/>
                      <a:pt x="4676" y="2805"/>
                    </a:cubicBezTo>
                    <a:cubicBezTo>
                      <a:pt x="4599" y="2805"/>
                      <a:pt x="4524" y="2816"/>
                      <a:pt x="4452" y="2836"/>
                    </a:cubicBezTo>
                    <a:lnTo>
                      <a:pt x="3992" y="2244"/>
                    </a:lnTo>
                    <a:lnTo>
                      <a:pt x="4583" y="2244"/>
                    </a:lnTo>
                    <a:cubicBezTo>
                      <a:pt x="5047" y="2244"/>
                      <a:pt x="5424" y="1867"/>
                      <a:pt x="5424" y="1403"/>
                    </a:cubicBezTo>
                    <a:lnTo>
                      <a:pt x="5424" y="842"/>
                    </a:lnTo>
                    <a:cubicBezTo>
                      <a:pt x="5424" y="378"/>
                      <a:pt x="5047" y="0"/>
                      <a:pt x="4583" y="0"/>
                    </a:cubicBezTo>
                    <a:lnTo>
                      <a:pt x="1964" y="0"/>
                    </a:lnTo>
                    <a:cubicBezTo>
                      <a:pt x="1500" y="0"/>
                      <a:pt x="1122" y="378"/>
                      <a:pt x="1122" y="842"/>
                    </a:cubicBezTo>
                    <a:lnTo>
                      <a:pt x="1122" y="1403"/>
                    </a:lnTo>
                    <a:cubicBezTo>
                      <a:pt x="1122" y="1867"/>
                      <a:pt x="1500" y="2244"/>
                      <a:pt x="1964" y="2244"/>
                    </a:cubicBezTo>
                    <a:lnTo>
                      <a:pt x="3282" y="2244"/>
                    </a:lnTo>
                    <a:lnTo>
                      <a:pt x="3992" y="3158"/>
                    </a:lnTo>
                    <a:cubicBezTo>
                      <a:pt x="3987" y="3165"/>
                      <a:pt x="3982" y="3172"/>
                      <a:pt x="3977" y="3180"/>
                    </a:cubicBezTo>
                    <a:lnTo>
                      <a:pt x="3825" y="3180"/>
                    </a:lnTo>
                    <a:lnTo>
                      <a:pt x="2570" y="3180"/>
                    </a:lnTo>
                    <a:cubicBezTo>
                      <a:pt x="2419" y="2954"/>
                      <a:pt x="2162" y="2805"/>
                      <a:pt x="1871" y="2805"/>
                    </a:cubicBezTo>
                    <a:cubicBezTo>
                      <a:pt x="1407" y="2805"/>
                      <a:pt x="1029" y="3183"/>
                      <a:pt x="1029" y="3647"/>
                    </a:cubicBezTo>
                    <a:cubicBezTo>
                      <a:pt x="1029" y="4111"/>
                      <a:pt x="1407" y="4489"/>
                      <a:pt x="1871" y="4489"/>
                    </a:cubicBezTo>
                    <a:cubicBezTo>
                      <a:pt x="2060" y="4489"/>
                      <a:pt x="2234" y="4426"/>
                      <a:pt x="2375" y="4320"/>
                    </a:cubicBezTo>
                    <a:lnTo>
                      <a:pt x="3609" y="5143"/>
                    </a:lnTo>
                    <a:lnTo>
                      <a:pt x="842" y="5143"/>
                    </a:lnTo>
                    <a:cubicBezTo>
                      <a:pt x="379" y="5143"/>
                      <a:pt x="0" y="5522"/>
                      <a:pt x="0" y="5985"/>
                    </a:cubicBezTo>
                    <a:cubicBezTo>
                      <a:pt x="0" y="6448"/>
                      <a:pt x="379" y="6827"/>
                      <a:pt x="842" y="6827"/>
                    </a:cubicBezTo>
                    <a:lnTo>
                      <a:pt x="5705" y="6827"/>
                    </a:lnTo>
                    <a:cubicBezTo>
                      <a:pt x="6168" y="6827"/>
                      <a:pt x="6546" y="6448"/>
                      <a:pt x="6546" y="5985"/>
                    </a:cubicBezTo>
                    <a:cubicBezTo>
                      <a:pt x="6546" y="5522"/>
                      <a:pt x="6168" y="5143"/>
                      <a:pt x="5705" y="5143"/>
                    </a:cubicBezTo>
                    <a:close/>
                    <a:moveTo>
                      <a:pt x="2432" y="1403"/>
                    </a:moveTo>
                    <a:cubicBezTo>
                      <a:pt x="2277" y="1403"/>
                      <a:pt x="2151" y="1277"/>
                      <a:pt x="2151" y="1122"/>
                    </a:cubicBezTo>
                    <a:cubicBezTo>
                      <a:pt x="2151" y="967"/>
                      <a:pt x="2277" y="842"/>
                      <a:pt x="2432" y="842"/>
                    </a:cubicBezTo>
                    <a:cubicBezTo>
                      <a:pt x="2587" y="842"/>
                      <a:pt x="2712" y="967"/>
                      <a:pt x="2712" y="1122"/>
                    </a:cubicBezTo>
                    <a:cubicBezTo>
                      <a:pt x="2712" y="1277"/>
                      <a:pt x="2587" y="1403"/>
                      <a:pt x="2432" y="1403"/>
                    </a:cubicBezTo>
                    <a:close/>
                    <a:moveTo>
                      <a:pt x="3834" y="1122"/>
                    </a:moveTo>
                    <a:cubicBezTo>
                      <a:pt x="3834" y="967"/>
                      <a:pt x="3960" y="842"/>
                      <a:pt x="4115" y="842"/>
                    </a:cubicBezTo>
                    <a:cubicBezTo>
                      <a:pt x="4270" y="842"/>
                      <a:pt x="4396" y="967"/>
                      <a:pt x="4396" y="1122"/>
                    </a:cubicBezTo>
                    <a:cubicBezTo>
                      <a:pt x="4396" y="1277"/>
                      <a:pt x="4270" y="1403"/>
                      <a:pt x="4115" y="1403"/>
                    </a:cubicBezTo>
                    <a:cubicBezTo>
                      <a:pt x="3960" y="1403"/>
                      <a:pt x="3834" y="1277"/>
                      <a:pt x="3834" y="1122"/>
                    </a:cubicBezTo>
                    <a:close/>
                    <a:moveTo>
                      <a:pt x="1497" y="6266"/>
                    </a:moveTo>
                    <a:cubicBezTo>
                      <a:pt x="1342" y="6266"/>
                      <a:pt x="1216" y="6140"/>
                      <a:pt x="1216" y="5985"/>
                    </a:cubicBezTo>
                    <a:cubicBezTo>
                      <a:pt x="1216" y="5830"/>
                      <a:pt x="1342" y="5704"/>
                      <a:pt x="1497" y="5704"/>
                    </a:cubicBezTo>
                    <a:cubicBezTo>
                      <a:pt x="1651" y="5704"/>
                      <a:pt x="1777" y="5830"/>
                      <a:pt x="1777" y="5985"/>
                    </a:cubicBezTo>
                    <a:cubicBezTo>
                      <a:pt x="1777" y="6140"/>
                      <a:pt x="1651" y="6266"/>
                      <a:pt x="1497" y="6266"/>
                    </a:cubicBezTo>
                    <a:close/>
                    <a:moveTo>
                      <a:pt x="2681" y="6266"/>
                    </a:moveTo>
                    <a:cubicBezTo>
                      <a:pt x="2526" y="6266"/>
                      <a:pt x="2401" y="6140"/>
                      <a:pt x="2401" y="5985"/>
                    </a:cubicBezTo>
                    <a:cubicBezTo>
                      <a:pt x="2401" y="5830"/>
                      <a:pt x="2526" y="5704"/>
                      <a:pt x="2681" y="5704"/>
                    </a:cubicBezTo>
                    <a:cubicBezTo>
                      <a:pt x="2836" y="5704"/>
                      <a:pt x="2962" y="5830"/>
                      <a:pt x="2962" y="5985"/>
                    </a:cubicBezTo>
                    <a:cubicBezTo>
                      <a:pt x="2962" y="6140"/>
                      <a:pt x="2836" y="6266"/>
                      <a:pt x="2681" y="6266"/>
                    </a:cubicBezTo>
                    <a:close/>
                    <a:moveTo>
                      <a:pt x="3866" y="6266"/>
                    </a:moveTo>
                    <a:cubicBezTo>
                      <a:pt x="3711" y="6266"/>
                      <a:pt x="3585" y="6140"/>
                      <a:pt x="3585" y="5985"/>
                    </a:cubicBezTo>
                    <a:cubicBezTo>
                      <a:pt x="3585" y="5830"/>
                      <a:pt x="3711" y="5704"/>
                      <a:pt x="3866" y="5704"/>
                    </a:cubicBezTo>
                    <a:cubicBezTo>
                      <a:pt x="4021" y="5704"/>
                      <a:pt x="4146" y="5830"/>
                      <a:pt x="4146" y="5985"/>
                    </a:cubicBezTo>
                    <a:cubicBezTo>
                      <a:pt x="4146" y="6140"/>
                      <a:pt x="4021" y="6266"/>
                      <a:pt x="3866" y="6266"/>
                    </a:cubicBezTo>
                    <a:close/>
                    <a:moveTo>
                      <a:pt x="5050" y="6266"/>
                    </a:moveTo>
                    <a:cubicBezTo>
                      <a:pt x="4895" y="6266"/>
                      <a:pt x="4770" y="6140"/>
                      <a:pt x="4770" y="5985"/>
                    </a:cubicBezTo>
                    <a:cubicBezTo>
                      <a:pt x="4770" y="5830"/>
                      <a:pt x="4895" y="5704"/>
                      <a:pt x="5050" y="5704"/>
                    </a:cubicBezTo>
                    <a:cubicBezTo>
                      <a:pt x="5205" y="5704"/>
                      <a:pt x="5331" y="5830"/>
                      <a:pt x="5331" y="5985"/>
                    </a:cubicBezTo>
                    <a:cubicBezTo>
                      <a:pt x="5331" y="6140"/>
                      <a:pt x="5205" y="6266"/>
                      <a:pt x="5050" y="6266"/>
                    </a:cubicBezTo>
                    <a:close/>
                  </a:path>
                </a:pathLst>
              </a:custGeom>
              <a:solidFill>
                <a:srgbClr val="2191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0" name="矩形 109"/>
            <p:cNvSpPr/>
            <p:nvPr/>
          </p:nvSpPr>
          <p:spPr>
            <a:xfrm>
              <a:off x="4414345" y="2942897"/>
              <a:ext cx="3271008" cy="189551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Group 79"/>
          <p:cNvGrpSpPr/>
          <p:nvPr/>
        </p:nvGrpSpPr>
        <p:grpSpPr>
          <a:xfrm>
            <a:off x="8473172" y="4838259"/>
            <a:ext cx="3271008" cy="1705108"/>
            <a:chOff x="4414345" y="2942897"/>
            <a:chExt cx="3271008" cy="1895519"/>
          </a:xfrm>
        </p:grpSpPr>
        <p:grpSp>
          <p:nvGrpSpPr>
            <p:cNvPr id="18" name="组合 115"/>
            <p:cNvGrpSpPr/>
            <p:nvPr/>
          </p:nvGrpSpPr>
          <p:grpSpPr>
            <a:xfrm>
              <a:off x="4956744" y="3024900"/>
              <a:ext cx="2395836" cy="1018207"/>
              <a:chOff x="1685638" y="2295919"/>
              <a:chExt cx="1912275" cy="842766"/>
            </a:xfrm>
          </p:grpSpPr>
          <p:grpSp>
            <p:nvGrpSpPr>
              <p:cNvPr id="19" name="组合 117"/>
              <p:cNvGrpSpPr/>
              <p:nvPr/>
            </p:nvGrpSpPr>
            <p:grpSpPr>
              <a:xfrm>
                <a:off x="1685638" y="2295919"/>
                <a:ext cx="1912275" cy="842766"/>
                <a:chOff x="6233837" y="1978566"/>
                <a:chExt cx="1912275" cy="842766"/>
              </a:xfrm>
            </p:grpSpPr>
            <p:sp>
              <p:nvSpPr>
                <p:cNvPr id="120" name="矩形 119"/>
                <p:cNvSpPr/>
                <p:nvPr/>
              </p:nvSpPr>
              <p:spPr>
                <a:xfrm>
                  <a:off x="6233837" y="2464509"/>
                  <a:ext cx="1744959" cy="356823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286166" indent="-286166">
                    <a:lnSpc>
                      <a:spcPct val="120000"/>
                    </a:lnSpc>
                    <a:buFont typeface="Wingdings" panose="05000000000000000000" pitchFamily="2" charset="2"/>
                    <a:buChar char="Ø"/>
                    <a:defRPr/>
                  </a:pPr>
                  <a:endParaRPr lang="zh-CN" altLang="en-US" sz="16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1" name="矩形 120"/>
                <p:cNvSpPr/>
                <p:nvPr/>
              </p:nvSpPr>
              <p:spPr>
                <a:xfrm>
                  <a:off x="6672636" y="1978566"/>
                  <a:ext cx="1473476" cy="424790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57189">
                    <a:lnSpc>
                      <a:spcPct val="120000"/>
                    </a:lnSpc>
                    <a:defRPr/>
                  </a:pPr>
                  <a:endParaRPr lang="zh-CN" altLang="en-US" sz="2000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19" name="椭圆 8"/>
              <p:cNvSpPr/>
              <p:nvPr/>
            </p:nvSpPr>
            <p:spPr>
              <a:xfrm>
                <a:off x="1699252" y="2354232"/>
                <a:ext cx="356219" cy="355638"/>
              </a:xfrm>
              <a:custGeom>
                <a:avLst/>
                <a:gdLst>
                  <a:gd name="connsiteX0" fmla="*/ 476599 w 606580"/>
                  <a:gd name="connsiteY0" fmla="*/ 533968 h 605592"/>
                  <a:gd name="connsiteX1" fmla="*/ 563324 w 606580"/>
                  <a:gd name="connsiteY1" fmla="*/ 533968 h 605592"/>
                  <a:gd name="connsiteX2" fmla="*/ 563324 w 606580"/>
                  <a:gd name="connsiteY2" fmla="*/ 593269 h 605592"/>
                  <a:gd name="connsiteX3" fmla="*/ 550882 w 606580"/>
                  <a:gd name="connsiteY3" fmla="*/ 605592 h 605592"/>
                  <a:gd name="connsiteX4" fmla="*/ 489042 w 606580"/>
                  <a:gd name="connsiteY4" fmla="*/ 605592 h 605592"/>
                  <a:gd name="connsiteX5" fmla="*/ 476599 w 606580"/>
                  <a:gd name="connsiteY5" fmla="*/ 593269 h 605592"/>
                  <a:gd name="connsiteX6" fmla="*/ 185704 w 606580"/>
                  <a:gd name="connsiteY6" fmla="*/ 494355 h 605592"/>
                  <a:gd name="connsiteX7" fmla="*/ 185704 w 606580"/>
                  <a:gd name="connsiteY7" fmla="*/ 519105 h 605592"/>
                  <a:gd name="connsiteX8" fmla="*/ 352839 w 606580"/>
                  <a:gd name="connsiteY8" fmla="*/ 519105 h 605592"/>
                  <a:gd name="connsiteX9" fmla="*/ 352839 w 606580"/>
                  <a:gd name="connsiteY9" fmla="*/ 494355 h 605592"/>
                  <a:gd name="connsiteX10" fmla="*/ 105213 w 606580"/>
                  <a:gd name="connsiteY10" fmla="*/ 463473 h 605592"/>
                  <a:gd name="connsiteX11" fmla="*/ 142330 w 606580"/>
                  <a:gd name="connsiteY11" fmla="*/ 463473 h 605592"/>
                  <a:gd name="connsiteX12" fmla="*/ 142330 w 606580"/>
                  <a:gd name="connsiteY12" fmla="*/ 500590 h 605592"/>
                  <a:gd name="connsiteX13" fmla="*/ 105213 w 606580"/>
                  <a:gd name="connsiteY13" fmla="*/ 500590 h 605592"/>
                  <a:gd name="connsiteX14" fmla="*/ 185704 w 606580"/>
                  <a:gd name="connsiteY14" fmla="*/ 444948 h 605592"/>
                  <a:gd name="connsiteX15" fmla="*/ 185704 w 606580"/>
                  <a:gd name="connsiteY15" fmla="*/ 469698 h 605592"/>
                  <a:gd name="connsiteX16" fmla="*/ 247637 w 606580"/>
                  <a:gd name="connsiteY16" fmla="*/ 469698 h 605592"/>
                  <a:gd name="connsiteX17" fmla="*/ 247637 w 606580"/>
                  <a:gd name="connsiteY17" fmla="*/ 444948 h 605592"/>
                  <a:gd name="connsiteX18" fmla="*/ 92852 w 606580"/>
                  <a:gd name="connsiteY18" fmla="*/ 438737 h 605592"/>
                  <a:gd name="connsiteX19" fmla="*/ 80503 w 606580"/>
                  <a:gd name="connsiteY19" fmla="*/ 451158 h 605592"/>
                  <a:gd name="connsiteX20" fmla="*/ 80503 w 606580"/>
                  <a:gd name="connsiteY20" fmla="*/ 512895 h 605592"/>
                  <a:gd name="connsiteX21" fmla="*/ 92852 w 606580"/>
                  <a:gd name="connsiteY21" fmla="*/ 525316 h 605592"/>
                  <a:gd name="connsiteX22" fmla="*/ 154785 w 606580"/>
                  <a:gd name="connsiteY22" fmla="*/ 525316 h 605592"/>
                  <a:gd name="connsiteX23" fmla="*/ 167134 w 606580"/>
                  <a:gd name="connsiteY23" fmla="*/ 512895 h 605592"/>
                  <a:gd name="connsiteX24" fmla="*/ 167134 w 606580"/>
                  <a:gd name="connsiteY24" fmla="*/ 451158 h 605592"/>
                  <a:gd name="connsiteX25" fmla="*/ 154785 w 606580"/>
                  <a:gd name="connsiteY25" fmla="*/ 438737 h 605592"/>
                  <a:gd name="connsiteX26" fmla="*/ 185704 w 606580"/>
                  <a:gd name="connsiteY26" fmla="*/ 358461 h 605592"/>
                  <a:gd name="connsiteX27" fmla="*/ 185704 w 606580"/>
                  <a:gd name="connsiteY27" fmla="*/ 383118 h 605592"/>
                  <a:gd name="connsiteX28" fmla="*/ 352839 w 606580"/>
                  <a:gd name="connsiteY28" fmla="*/ 383118 h 605592"/>
                  <a:gd name="connsiteX29" fmla="*/ 352839 w 606580"/>
                  <a:gd name="connsiteY29" fmla="*/ 358461 h 605592"/>
                  <a:gd name="connsiteX30" fmla="*/ 105213 w 606580"/>
                  <a:gd name="connsiteY30" fmla="*/ 327494 h 605592"/>
                  <a:gd name="connsiteX31" fmla="*/ 142330 w 606580"/>
                  <a:gd name="connsiteY31" fmla="*/ 327494 h 605592"/>
                  <a:gd name="connsiteX32" fmla="*/ 142330 w 606580"/>
                  <a:gd name="connsiteY32" fmla="*/ 364611 h 605592"/>
                  <a:gd name="connsiteX33" fmla="*/ 105213 w 606580"/>
                  <a:gd name="connsiteY33" fmla="*/ 364611 h 605592"/>
                  <a:gd name="connsiteX34" fmla="*/ 185704 w 606580"/>
                  <a:gd name="connsiteY34" fmla="*/ 308961 h 605592"/>
                  <a:gd name="connsiteX35" fmla="*/ 185704 w 606580"/>
                  <a:gd name="connsiteY35" fmla="*/ 333711 h 605592"/>
                  <a:gd name="connsiteX36" fmla="*/ 247637 w 606580"/>
                  <a:gd name="connsiteY36" fmla="*/ 333711 h 605592"/>
                  <a:gd name="connsiteX37" fmla="*/ 247637 w 606580"/>
                  <a:gd name="connsiteY37" fmla="*/ 308961 h 605592"/>
                  <a:gd name="connsiteX38" fmla="*/ 92852 w 606580"/>
                  <a:gd name="connsiteY38" fmla="*/ 302842 h 605592"/>
                  <a:gd name="connsiteX39" fmla="*/ 80503 w 606580"/>
                  <a:gd name="connsiteY39" fmla="*/ 315171 h 605592"/>
                  <a:gd name="connsiteX40" fmla="*/ 80503 w 606580"/>
                  <a:gd name="connsiteY40" fmla="*/ 377000 h 605592"/>
                  <a:gd name="connsiteX41" fmla="*/ 92852 w 606580"/>
                  <a:gd name="connsiteY41" fmla="*/ 389329 h 605592"/>
                  <a:gd name="connsiteX42" fmla="*/ 154785 w 606580"/>
                  <a:gd name="connsiteY42" fmla="*/ 389329 h 605592"/>
                  <a:gd name="connsiteX43" fmla="*/ 167134 w 606580"/>
                  <a:gd name="connsiteY43" fmla="*/ 377000 h 605592"/>
                  <a:gd name="connsiteX44" fmla="*/ 167134 w 606580"/>
                  <a:gd name="connsiteY44" fmla="*/ 315171 h 605592"/>
                  <a:gd name="connsiteX45" fmla="*/ 154785 w 606580"/>
                  <a:gd name="connsiteY45" fmla="*/ 302842 h 605592"/>
                  <a:gd name="connsiteX46" fmla="*/ 185704 w 606580"/>
                  <a:gd name="connsiteY46" fmla="*/ 222474 h 605592"/>
                  <a:gd name="connsiteX47" fmla="*/ 185704 w 606580"/>
                  <a:gd name="connsiteY47" fmla="*/ 247224 h 605592"/>
                  <a:gd name="connsiteX48" fmla="*/ 352839 w 606580"/>
                  <a:gd name="connsiteY48" fmla="*/ 247224 h 605592"/>
                  <a:gd name="connsiteX49" fmla="*/ 352839 w 606580"/>
                  <a:gd name="connsiteY49" fmla="*/ 222474 h 605592"/>
                  <a:gd name="connsiteX50" fmla="*/ 105213 w 606580"/>
                  <a:gd name="connsiteY50" fmla="*/ 191585 h 605592"/>
                  <a:gd name="connsiteX51" fmla="*/ 142330 w 606580"/>
                  <a:gd name="connsiteY51" fmla="*/ 191585 h 605592"/>
                  <a:gd name="connsiteX52" fmla="*/ 142330 w 606580"/>
                  <a:gd name="connsiteY52" fmla="*/ 228702 h 605592"/>
                  <a:gd name="connsiteX53" fmla="*/ 105213 w 606580"/>
                  <a:gd name="connsiteY53" fmla="*/ 228702 h 605592"/>
                  <a:gd name="connsiteX54" fmla="*/ 185704 w 606580"/>
                  <a:gd name="connsiteY54" fmla="*/ 173066 h 605592"/>
                  <a:gd name="connsiteX55" fmla="*/ 185704 w 606580"/>
                  <a:gd name="connsiteY55" fmla="*/ 197724 h 605592"/>
                  <a:gd name="connsiteX56" fmla="*/ 247637 w 606580"/>
                  <a:gd name="connsiteY56" fmla="*/ 197724 h 605592"/>
                  <a:gd name="connsiteX57" fmla="*/ 247637 w 606580"/>
                  <a:gd name="connsiteY57" fmla="*/ 173066 h 605592"/>
                  <a:gd name="connsiteX58" fmla="*/ 476599 w 606580"/>
                  <a:gd name="connsiteY58" fmla="*/ 169357 h 605592"/>
                  <a:gd name="connsiteX59" fmla="*/ 563315 w 606580"/>
                  <a:gd name="connsiteY59" fmla="*/ 169357 h 605592"/>
                  <a:gd name="connsiteX60" fmla="*/ 563315 w 606580"/>
                  <a:gd name="connsiteY60" fmla="*/ 482049 h 605592"/>
                  <a:gd name="connsiteX61" fmla="*/ 581884 w 606580"/>
                  <a:gd name="connsiteY61" fmla="*/ 482049 h 605592"/>
                  <a:gd name="connsiteX62" fmla="*/ 581884 w 606580"/>
                  <a:gd name="connsiteY62" fmla="*/ 290429 h 605592"/>
                  <a:gd name="connsiteX63" fmla="*/ 606580 w 606580"/>
                  <a:gd name="connsiteY63" fmla="*/ 290429 h 605592"/>
                  <a:gd name="connsiteX64" fmla="*/ 606580 w 606580"/>
                  <a:gd name="connsiteY64" fmla="*/ 494379 h 605592"/>
                  <a:gd name="connsiteX65" fmla="*/ 594232 w 606580"/>
                  <a:gd name="connsiteY65" fmla="*/ 506801 h 605592"/>
                  <a:gd name="connsiteX66" fmla="*/ 563315 w 606580"/>
                  <a:gd name="connsiteY66" fmla="*/ 506801 h 605592"/>
                  <a:gd name="connsiteX67" fmla="*/ 476599 w 606580"/>
                  <a:gd name="connsiteY67" fmla="*/ 506801 h 605592"/>
                  <a:gd name="connsiteX68" fmla="*/ 92852 w 606580"/>
                  <a:gd name="connsiteY68" fmla="*/ 166855 h 605592"/>
                  <a:gd name="connsiteX69" fmla="*/ 80503 w 606580"/>
                  <a:gd name="connsiteY69" fmla="*/ 179184 h 605592"/>
                  <a:gd name="connsiteX70" fmla="*/ 80503 w 606580"/>
                  <a:gd name="connsiteY70" fmla="*/ 241013 h 605592"/>
                  <a:gd name="connsiteX71" fmla="*/ 92852 w 606580"/>
                  <a:gd name="connsiteY71" fmla="*/ 253342 h 605592"/>
                  <a:gd name="connsiteX72" fmla="*/ 154785 w 606580"/>
                  <a:gd name="connsiteY72" fmla="*/ 253342 h 605592"/>
                  <a:gd name="connsiteX73" fmla="*/ 167134 w 606580"/>
                  <a:gd name="connsiteY73" fmla="*/ 241013 h 605592"/>
                  <a:gd name="connsiteX74" fmla="*/ 167134 w 606580"/>
                  <a:gd name="connsiteY74" fmla="*/ 179184 h 605592"/>
                  <a:gd name="connsiteX75" fmla="*/ 154785 w 606580"/>
                  <a:gd name="connsiteY75" fmla="*/ 166855 h 605592"/>
                  <a:gd name="connsiteX76" fmla="*/ 519926 w 606580"/>
                  <a:gd name="connsiteY76" fmla="*/ 61815 h 605592"/>
                  <a:gd name="connsiteX77" fmla="*/ 531344 w 606580"/>
                  <a:gd name="connsiteY77" fmla="*/ 69419 h 605592"/>
                  <a:gd name="connsiteX78" fmla="*/ 561700 w 606580"/>
                  <a:gd name="connsiteY78" fmla="*/ 142118 h 605592"/>
                  <a:gd name="connsiteX79" fmla="*/ 478151 w 606580"/>
                  <a:gd name="connsiteY79" fmla="*/ 142118 h 605592"/>
                  <a:gd name="connsiteX80" fmla="*/ 508507 w 606580"/>
                  <a:gd name="connsiteY80" fmla="*/ 69419 h 605592"/>
                  <a:gd name="connsiteX81" fmla="*/ 519926 w 606580"/>
                  <a:gd name="connsiteY81" fmla="*/ 61815 h 605592"/>
                  <a:gd name="connsiteX82" fmla="*/ 340478 w 606580"/>
                  <a:gd name="connsiteY82" fmla="*/ 7198 h 605592"/>
                  <a:gd name="connsiteX83" fmla="*/ 435882 w 606580"/>
                  <a:gd name="connsiteY83" fmla="*/ 102602 h 605592"/>
                  <a:gd name="connsiteX84" fmla="*/ 340478 w 606580"/>
                  <a:gd name="connsiteY84" fmla="*/ 102602 h 605592"/>
                  <a:gd name="connsiteX85" fmla="*/ 12349 w 606580"/>
                  <a:gd name="connsiteY85" fmla="*/ 0 h 605592"/>
                  <a:gd name="connsiteX86" fmla="*/ 313191 w 606580"/>
                  <a:gd name="connsiteY86" fmla="*/ 0 h 605592"/>
                  <a:gd name="connsiteX87" fmla="*/ 313191 w 606580"/>
                  <a:gd name="connsiteY87" fmla="*/ 129776 h 605592"/>
                  <a:gd name="connsiteX88" fmla="*/ 328047 w 606580"/>
                  <a:gd name="connsiteY88" fmla="*/ 129776 h 605592"/>
                  <a:gd name="connsiteX89" fmla="*/ 340490 w 606580"/>
                  <a:gd name="connsiteY89" fmla="*/ 129776 h 605592"/>
                  <a:gd name="connsiteX90" fmla="*/ 433342 w 606580"/>
                  <a:gd name="connsiteY90" fmla="*/ 129776 h 605592"/>
                  <a:gd name="connsiteX91" fmla="*/ 445691 w 606580"/>
                  <a:gd name="connsiteY91" fmla="*/ 129776 h 605592"/>
                  <a:gd name="connsiteX92" fmla="*/ 445691 w 606580"/>
                  <a:gd name="connsiteY92" fmla="*/ 593263 h 605592"/>
                  <a:gd name="connsiteX93" fmla="*/ 433342 w 606580"/>
                  <a:gd name="connsiteY93" fmla="*/ 605592 h 605592"/>
                  <a:gd name="connsiteX94" fmla="*/ 12349 w 606580"/>
                  <a:gd name="connsiteY94" fmla="*/ 605592 h 605592"/>
                  <a:gd name="connsiteX95" fmla="*/ 0 w 606580"/>
                  <a:gd name="connsiteY95" fmla="*/ 593263 h 605592"/>
                  <a:gd name="connsiteX96" fmla="*/ 0 w 606580"/>
                  <a:gd name="connsiteY96" fmla="*/ 12329 h 605592"/>
                  <a:gd name="connsiteX97" fmla="*/ 12349 w 606580"/>
                  <a:gd name="connsiteY97" fmla="*/ 0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606580" h="605592">
                    <a:moveTo>
                      <a:pt x="476599" y="533968"/>
                    </a:moveTo>
                    <a:lnTo>
                      <a:pt x="563324" y="533968"/>
                    </a:lnTo>
                    <a:lnTo>
                      <a:pt x="563324" y="593269"/>
                    </a:lnTo>
                    <a:cubicBezTo>
                      <a:pt x="563324" y="600125"/>
                      <a:pt x="557753" y="605592"/>
                      <a:pt x="550882" y="605592"/>
                    </a:cubicBezTo>
                    <a:lnTo>
                      <a:pt x="489042" y="605592"/>
                    </a:lnTo>
                    <a:cubicBezTo>
                      <a:pt x="482170" y="605592"/>
                      <a:pt x="476599" y="600125"/>
                      <a:pt x="476599" y="593269"/>
                    </a:cubicBezTo>
                    <a:close/>
                    <a:moveTo>
                      <a:pt x="185704" y="494355"/>
                    </a:moveTo>
                    <a:lnTo>
                      <a:pt x="185704" y="519105"/>
                    </a:lnTo>
                    <a:lnTo>
                      <a:pt x="352839" y="519105"/>
                    </a:lnTo>
                    <a:lnTo>
                      <a:pt x="352839" y="494355"/>
                    </a:lnTo>
                    <a:close/>
                    <a:moveTo>
                      <a:pt x="105213" y="463473"/>
                    </a:moveTo>
                    <a:lnTo>
                      <a:pt x="142330" y="463473"/>
                    </a:lnTo>
                    <a:lnTo>
                      <a:pt x="142330" y="500590"/>
                    </a:lnTo>
                    <a:lnTo>
                      <a:pt x="105213" y="500590"/>
                    </a:lnTo>
                    <a:close/>
                    <a:moveTo>
                      <a:pt x="185704" y="444948"/>
                    </a:moveTo>
                    <a:lnTo>
                      <a:pt x="185704" y="469698"/>
                    </a:lnTo>
                    <a:lnTo>
                      <a:pt x="247637" y="469698"/>
                    </a:lnTo>
                    <a:lnTo>
                      <a:pt x="247637" y="444948"/>
                    </a:lnTo>
                    <a:close/>
                    <a:moveTo>
                      <a:pt x="92852" y="438737"/>
                    </a:moveTo>
                    <a:cubicBezTo>
                      <a:pt x="85981" y="438737"/>
                      <a:pt x="80503" y="444299"/>
                      <a:pt x="80503" y="451158"/>
                    </a:cubicBezTo>
                    <a:lnTo>
                      <a:pt x="80503" y="512895"/>
                    </a:lnTo>
                    <a:cubicBezTo>
                      <a:pt x="80503" y="519754"/>
                      <a:pt x="85981" y="525316"/>
                      <a:pt x="92852" y="525316"/>
                    </a:cubicBezTo>
                    <a:lnTo>
                      <a:pt x="154785" y="525316"/>
                    </a:lnTo>
                    <a:cubicBezTo>
                      <a:pt x="161563" y="525316"/>
                      <a:pt x="167134" y="519754"/>
                      <a:pt x="167134" y="512895"/>
                    </a:cubicBezTo>
                    <a:lnTo>
                      <a:pt x="167134" y="451158"/>
                    </a:lnTo>
                    <a:cubicBezTo>
                      <a:pt x="167134" y="444299"/>
                      <a:pt x="161563" y="438737"/>
                      <a:pt x="154785" y="438737"/>
                    </a:cubicBezTo>
                    <a:close/>
                    <a:moveTo>
                      <a:pt x="185704" y="358461"/>
                    </a:moveTo>
                    <a:lnTo>
                      <a:pt x="185704" y="383118"/>
                    </a:lnTo>
                    <a:lnTo>
                      <a:pt x="352839" y="383118"/>
                    </a:lnTo>
                    <a:lnTo>
                      <a:pt x="352839" y="358461"/>
                    </a:lnTo>
                    <a:close/>
                    <a:moveTo>
                      <a:pt x="105213" y="327494"/>
                    </a:moveTo>
                    <a:lnTo>
                      <a:pt x="142330" y="327494"/>
                    </a:lnTo>
                    <a:lnTo>
                      <a:pt x="142330" y="364611"/>
                    </a:lnTo>
                    <a:lnTo>
                      <a:pt x="105213" y="364611"/>
                    </a:lnTo>
                    <a:close/>
                    <a:moveTo>
                      <a:pt x="185704" y="308961"/>
                    </a:moveTo>
                    <a:lnTo>
                      <a:pt x="185704" y="333711"/>
                    </a:lnTo>
                    <a:lnTo>
                      <a:pt x="247637" y="333711"/>
                    </a:lnTo>
                    <a:lnTo>
                      <a:pt x="247637" y="308961"/>
                    </a:lnTo>
                    <a:close/>
                    <a:moveTo>
                      <a:pt x="92852" y="302842"/>
                    </a:moveTo>
                    <a:cubicBezTo>
                      <a:pt x="85981" y="302842"/>
                      <a:pt x="80503" y="308312"/>
                      <a:pt x="80503" y="315171"/>
                    </a:cubicBezTo>
                    <a:lnTo>
                      <a:pt x="80503" y="377000"/>
                    </a:lnTo>
                    <a:cubicBezTo>
                      <a:pt x="80503" y="383767"/>
                      <a:pt x="85981" y="389329"/>
                      <a:pt x="92852" y="389329"/>
                    </a:cubicBezTo>
                    <a:lnTo>
                      <a:pt x="154785" y="389329"/>
                    </a:lnTo>
                    <a:cubicBezTo>
                      <a:pt x="161563" y="389329"/>
                      <a:pt x="167134" y="383767"/>
                      <a:pt x="167134" y="377000"/>
                    </a:cubicBezTo>
                    <a:lnTo>
                      <a:pt x="167134" y="315171"/>
                    </a:lnTo>
                    <a:cubicBezTo>
                      <a:pt x="167134" y="308312"/>
                      <a:pt x="161563" y="302842"/>
                      <a:pt x="154785" y="302842"/>
                    </a:cubicBezTo>
                    <a:close/>
                    <a:moveTo>
                      <a:pt x="185704" y="222474"/>
                    </a:moveTo>
                    <a:lnTo>
                      <a:pt x="185704" y="247224"/>
                    </a:lnTo>
                    <a:lnTo>
                      <a:pt x="352839" y="247224"/>
                    </a:lnTo>
                    <a:lnTo>
                      <a:pt x="352839" y="222474"/>
                    </a:lnTo>
                    <a:close/>
                    <a:moveTo>
                      <a:pt x="105213" y="191585"/>
                    </a:moveTo>
                    <a:lnTo>
                      <a:pt x="142330" y="191585"/>
                    </a:lnTo>
                    <a:lnTo>
                      <a:pt x="142330" y="228702"/>
                    </a:lnTo>
                    <a:lnTo>
                      <a:pt x="105213" y="228702"/>
                    </a:lnTo>
                    <a:close/>
                    <a:moveTo>
                      <a:pt x="185704" y="173066"/>
                    </a:moveTo>
                    <a:lnTo>
                      <a:pt x="185704" y="197724"/>
                    </a:lnTo>
                    <a:lnTo>
                      <a:pt x="247637" y="197724"/>
                    </a:lnTo>
                    <a:lnTo>
                      <a:pt x="247637" y="173066"/>
                    </a:lnTo>
                    <a:close/>
                    <a:moveTo>
                      <a:pt x="476599" y="169357"/>
                    </a:moveTo>
                    <a:lnTo>
                      <a:pt x="563315" y="169357"/>
                    </a:lnTo>
                    <a:lnTo>
                      <a:pt x="563315" y="482049"/>
                    </a:lnTo>
                    <a:lnTo>
                      <a:pt x="581884" y="482049"/>
                    </a:lnTo>
                    <a:lnTo>
                      <a:pt x="581884" y="290429"/>
                    </a:lnTo>
                    <a:lnTo>
                      <a:pt x="606580" y="290429"/>
                    </a:lnTo>
                    <a:lnTo>
                      <a:pt x="606580" y="494379"/>
                    </a:lnTo>
                    <a:cubicBezTo>
                      <a:pt x="606580" y="501239"/>
                      <a:pt x="601102" y="506801"/>
                      <a:pt x="594232" y="506801"/>
                    </a:cubicBezTo>
                    <a:lnTo>
                      <a:pt x="563315" y="506801"/>
                    </a:lnTo>
                    <a:lnTo>
                      <a:pt x="476599" y="506801"/>
                    </a:lnTo>
                    <a:close/>
                    <a:moveTo>
                      <a:pt x="92852" y="166855"/>
                    </a:moveTo>
                    <a:cubicBezTo>
                      <a:pt x="85981" y="166855"/>
                      <a:pt x="80503" y="172417"/>
                      <a:pt x="80503" y="179184"/>
                    </a:cubicBezTo>
                    <a:lnTo>
                      <a:pt x="80503" y="241013"/>
                    </a:lnTo>
                    <a:cubicBezTo>
                      <a:pt x="80503" y="247873"/>
                      <a:pt x="85981" y="253342"/>
                      <a:pt x="92852" y="253342"/>
                    </a:cubicBezTo>
                    <a:lnTo>
                      <a:pt x="154785" y="253342"/>
                    </a:lnTo>
                    <a:cubicBezTo>
                      <a:pt x="161563" y="253342"/>
                      <a:pt x="167134" y="247873"/>
                      <a:pt x="167134" y="241013"/>
                    </a:cubicBezTo>
                    <a:lnTo>
                      <a:pt x="167134" y="179184"/>
                    </a:lnTo>
                    <a:cubicBezTo>
                      <a:pt x="167134" y="172417"/>
                      <a:pt x="161563" y="166855"/>
                      <a:pt x="154785" y="166855"/>
                    </a:cubicBezTo>
                    <a:close/>
                    <a:moveTo>
                      <a:pt x="519926" y="61815"/>
                    </a:moveTo>
                    <a:cubicBezTo>
                      <a:pt x="524939" y="61815"/>
                      <a:pt x="529395" y="64782"/>
                      <a:pt x="531344" y="69419"/>
                    </a:cubicBezTo>
                    <a:lnTo>
                      <a:pt x="561700" y="142118"/>
                    </a:lnTo>
                    <a:lnTo>
                      <a:pt x="478151" y="142118"/>
                    </a:lnTo>
                    <a:lnTo>
                      <a:pt x="508507" y="69419"/>
                    </a:lnTo>
                    <a:cubicBezTo>
                      <a:pt x="510457" y="64782"/>
                      <a:pt x="514913" y="61815"/>
                      <a:pt x="519926" y="61815"/>
                    </a:cubicBezTo>
                    <a:close/>
                    <a:moveTo>
                      <a:pt x="340478" y="7198"/>
                    </a:moveTo>
                    <a:lnTo>
                      <a:pt x="435882" y="102602"/>
                    </a:lnTo>
                    <a:lnTo>
                      <a:pt x="340478" y="102602"/>
                    </a:lnTo>
                    <a:close/>
                    <a:moveTo>
                      <a:pt x="12349" y="0"/>
                    </a:moveTo>
                    <a:lnTo>
                      <a:pt x="313191" y="0"/>
                    </a:lnTo>
                    <a:lnTo>
                      <a:pt x="313191" y="129776"/>
                    </a:lnTo>
                    <a:lnTo>
                      <a:pt x="328047" y="129776"/>
                    </a:lnTo>
                    <a:lnTo>
                      <a:pt x="340490" y="129776"/>
                    </a:lnTo>
                    <a:lnTo>
                      <a:pt x="433342" y="129776"/>
                    </a:lnTo>
                    <a:lnTo>
                      <a:pt x="445691" y="129776"/>
                    </a:lnTo>
                    <a:lnTo>
                      <a:pt x="445691" y="593263"/>
                    </a:lnTo>
                    <a:cubicBezTo>
                      <a:pt x="445691" y="600123"/>
                      <a:pt x="440120" y="605592"/>
                      <a:pt x="433342" y="605592"/>
                    </a:cubicBezTo>
                    <a:lnTo>
                      <a:pt x="12349" y="605592"/>
                    </a:lnTo>
                    <a:cubicBezTo>
                      <a:pt x="5571" y="605592"/>
                      <a:pt x="0" y="600123"/>
                      <a:pt x="0" y="593263"/>
                    </a:cubicBezTo>
                    <a:lnTo>
                      <a:pt x="0" y="12329"/>
                    </a:lnTo>
                    <a:cubicBezTo>
                      <a:pt x="0" y="5562"/>
                      <a:pt x="5571" y="0"/>
                      <a:pt x="12349" y="0"/>
                    </a:cubicBezTo>
                    <a:close/>
                  </a:path>
                </a:pathLst>
              </a:custGeom>
              <a:solidFill>
                <a:srgbClr val="2191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7" name="矩形 116"/>
            <p:cNvSpPr/>
            <p:nvPr/>
          </p:nvSpPr>
          <p:spPr>
            <a:xfrm>
              <a:off x="4414345" y="2942897"/>
              <a:ext cx="3271008" cy="189551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7" name="îṥľîḍe"/>
          <p:cNvSpPr txBox="1"/>
          <p:nvPr/>
        </p:nvSpPr>
        <p:spPr>
          <a:xfrm>
            <a:off x="6023992" y="3068960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57189">
              <a:lnSpc>
                <a:spcPct val="120000"/>
              </a:lnSpc>
              <a:defRPr/>
            </a:pP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AR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VR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课堂</a:t>
            </a:r>
          </a:p>
        </p:txBody>
      </p:sp>
      <p:sp>
        <p:nvSpPr>
          <p:cNvPr id="48" name="îṥľîḍe"/>
          <p:cNvSpPr txBox="1"/>
          <p:nvPr/>
        </p:nvSpPr>
        <p:spPr>
          <a:xfrm>
            <a:off x="5375920" y="3645029"/>
            <a:ext cx="2926699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虚拟实验课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身临其境的学习体验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数字化手段深化课堂交互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îṥľîḍe"/>
          <p:cNvSpPr txBox="1"/>
          <p:nvPr/>
        </p:nvSpPr>
        <p:spPr>
          <a:xfrm>
            <a:off x="5951984" y="4998528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57189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校园智能机器人 </a:t>
            </a:r>
          </a:p>
        </p:txBody>
      </p:sp>
      <p:sp>
        <p:nvSpPr>
          <p:cNvPr id="51" name="îṥľîḍe"/>
          <p:cNvSpPr txBox="1"/>
          <p:nvPr/>
        </p:nvSpPr>
        <p:spPr>
          <a:xfrm>
            <a:off x="5375920" y="5445233"/>
            <a:ext cx="3096344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天地一体化无死角安防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节省安保人力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火灾应急救援</a:t>
            </a:r>
          </a:p>
        </p:txBody>
      </p:sp>
      <p:sp>
        <p:nvSpPr>
          <p:cNvPr id="53" name="îṥľîḍe"/>
          <p:cNvSpPr txBox="1"/>
          <p:nvPr/>
        </p:nvSpPr>
        <p:spPr>
          <a:xfrm>
            <a:off x="9632664" y="4998528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57189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远程巡考巡课</a:t>
            </a:r>
          </a:p>
        </p:txBody>
      </p:sp>
      <p:sp>
        <p:nvSpPr>
          <p:cNvPr id="54" name="îṥľîḍe"/>
          <p:cNvSpPr txBox="1"/>
          <p:nvPr/>
        </p:nvSpPr>
        <p:spPr>
          <a:xfrm>
            <a:off x="9095656" y="5445233"/>
            <a:ext cx="2544960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4K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高清数据采集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视频数据分析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行为精准识别</a:t>
            </a:r>
          </a:p>
        </p:txBody>
      </p:sp>
      <p:sp>
        <p:nvSpPr>
          <p:cNvPr id="55" name="îṥľîḍe"/>
          <p:cNvSpPr txBox="1"/>
          <p:nvPr/>
        </p:nvSpPr>
        <p:spPr>
          <a:xfrm>
            <a:off x="9704672" y="3068960"/>
            <a:ext cx="2079960" cy="446696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57189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全息教学</a:t>
            </a:r>
          </a:p>
        </p:txBody>
      </p:sp>
      <p:sp>
        <p:nvSpPr>
          <p:cNvPr id="56" name="îṥľîḍe"/>
          <p:cNvSpPr txBox="1"/>
          <p:nvPr/>
        </p:nvSpPr>
        <p:spPr>
          <a:xfrm>
            <a:off x="9048328" y="3515660"/>
            <a:ext cx="2544960" cy="92415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自然远程交互教学</a:t>
            </a:r>
          </a:p>
          <a:p>
            <a:pPr marL="286166" indent="-286166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缓解教育资源不均衡</a:t>
            </a:r>
          </a:p>
        </p:txBody>
      </p:sp>
    </p:spTree>
    <p:extLst>
      <p:ext uri="{BB962C8B-B14F-4D97-AF65-F5344CB8AC3E}">
        <p14:creationId xmlns:p14="http://schemas.microsoft.com/office/powerpoint/2010/main" val="51955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7267" y="2494707"/>
            <a:ext cx="7644732" cy="363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圆角矩形 6"/>
          <p:cNvSpPr/>
          <p:nvPr/>
        </p:nvSpPr>
        <p:spPr>
          <a:xfrm>
            <a:off x="593516" y="791452"/>
            <a:ext cx="11412232" cy="681037"/>
          </a:xfrm>
          <a:prstGeom prst="roundRect">
            <a:avLst/>
          </a:prstGeom>
          <a:solidFill>
            <a:schemeClr val="bg1"/>
          </a:solidFill>
        </p:spPr>
        <p:txBody>
          <a:bodyPr wrap="square" lIns="121914" tIns="60957" rIns="121914" bIns="60957" rtlCol="0" anchor="ctr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2.6GHz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5G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网络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校园网关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+MEC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打造校园虚拟专网，覆盖普通教学科研；未来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4.9GHz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网络成熟后，还可以打造校园物理专网，为高安全性应用保驾护航。</a:t>
            </a: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0845" y="2660185"/>
            <a:ext cx="1101335" cy="57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矩形 50"/>
          <p:cNvSpPr/>
          <p:nvPr/>
        </p:nvSpPr>
        <p:spPr>
          <a:xfrm>
            <a:off x="2208059" y="2404084"/>
            <a:ext cx="9999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赛事直播</a:t>
            </a:r>
          </a:p>
        </p:txBody>
      </p:sp>
      <p:pic>
        <p:nvPicPr>
          <p:cNvPr id="52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61290" y="2610422"/>
            <a:ext cx="1147497" cy="61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矩形 52"/>
          <p:cNvSpPr/>
          <p:nvPr/>
        </p:nvSpPr>
        <p:spPr>
          <a:xfrm>
            <a:off x="3441610" y="2303080"/>
            <a:ext cx="800713" cy="461659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教学实验</a:t>
            </a:r>
          </a:p>
        </p:txBody>
      </p:sp>
      <p:pic>
        <p:nvPicPr>
          <p:cNvPr id="54" name="V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44598" y="2052324"/>
            <a:ext cx="438585" cy="33644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矩形 54"/>
          <p:cNvSpPr/>
          <p:nvPr/>
        </p:nvSpPr>
        <p:spPr>
          <a:xfrm>
            <a:off x="1202725" y="1821228"/>
            <a:ext cx="980451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高清摄像头</a:t>
            </a:r>
          </a:p>
        </p:txBody>
      </p:sp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78635" y="2007936"/>
            <a:ext cx="886911" cy="30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矩形 56"/>
          <p:cNvSpPr/>
          <p:nvPr/>
        </p:nvSpPr>
        <p:spPr>
          <a:xfrm>
            <a:off x="3553582" y="1777507"/>
            <a:ext cx="912687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实验设备</a:t>
            </a:r>
          </a:p>
        </p:txBody>
      </p:sp>
      <p:pic>
        <p:nvPicPr>
          <p:cNvPr id="5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97764" y="2014628"/>
            <a:ext cx="1018665" cy="48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矩形 58"/>
          <p:cNvSpPr/>
          <p:nvPr/>
        </p:nvSpPr>
        <p:spPr>
          <a:xfrm>
            <a:off x="2397757" y="1777507"/>
            <a:ext cx="1424835" cy="292384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录直播设备</a:t>
            </a:r>
          </a:p>
        </p:txBody>
      </p:sp>
      <p:sp>
        <p:nvSpPr>
          <p:cNvPr id="60" name="圆角矩形 50"/>
          <p:cNvSpPr/>
          <p:nvPr/>
        </p:nvSpPr>
        <p:spPr>
          <a:xfrm>
            <a:off x="709107" y="1777171"/>
            <a:ext cx="3757156" cy="1569412"/>
          </a:xfrm>
          <a:prstGeom prst="roundRect">
            <a:avLst/>
          </a:prstGeom>
          <a:noFill/>
          <a:ln w="9525">
            <a:solidFill>
              <a:srgbClr val="14587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zh-CN" altLang="en-US" sz="1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4754" y="2678897"/>
            <a:ext cx="1068889" cy="5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" name="矩形 61"/>
          <p:cNvSpPr/>
          <p:nvPr/>
        </p:nvSpPr>
        <p:spPr>
          <a:xfrm>
            <a:off x="1133479" y="2391643"/>
            <a:ext cx="9999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事件组网</a:t>
            </a:r>
          </a:p>
        </p:txBody>
      </p:sp>
      <p:sp>
        <p:nvSpPr>
          <p:cNvPr id="63" name="矩形 62"/>
          <p:cNvSpPr/>
          <p:nvPr/>
        </p:nvSpPr>
        <p:spPr>
          <a:xfrm>
            <a:off x="0" y="2466291"/>
            <a:ext cx="8426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b="1" dirty="0"/>
              <a:t>灵活组网</a:t>
            </a:r>
          </a:p>
        </p:txBody>
      </p:sp>
      <p:sp>
        <p:nvSpPr>
          <p:cNvPr id="25" name="矩形 24"/>
          <p:cNvSpPr/>
          <p:nvPr/>
        </p:nvSpPr>
        <p:spPr>
          <a:xfrm>
            <a:off x="3533420" y="3463029"/>
            <a:ext cx="912687" cy="292384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云桌面</a:t>
            </a:r>
          </a:p>
        </p:txBody>
      </p:sp>
      <p:sp>
        <p:nvSpPr>
          <p:cNvPr id="27" name="矩形 26"/>
          <p:cNvSpPr/>
          <p:nvPr/>
        </p:nvSpPr>
        <p:spPr>
          <a:xfrm>
            <a:off x="2464688" y="3463031"/>
            <a:ext cx="844573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服务器</a:t>
            </a:r>
          </a:p>
        </p:txBody>
      </p:sp>
      <p:sp>
        <p:nvSpPr>
          <p:cNvPr id="28" name="圆角矩形 50"/>
          <p:cNvSpPr/>
          <p:nvPr/>
        </p:nvSpPr>
        <p:spPr>
          <a:xfrm>
            <a:off x="688951" y="3462694"/>
            <a:ext cx="3757156" cy="1569412"/>
          </a:xfrm>
          <a:prstGeom prst="roundRect">
            <a:avLst/>
          </a:prstGeom>
          <a:noFill/>
          <a:ln w="9525">
            <a:solidFill>
              <a:srgbClr val="14587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zh-CN" altLang="en-US" sz="1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-20157" y="4151813"/>
            <a:ext cx="8426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b="1" dirty="0"/>
              <a:t>智慧教室</a:t>
            </a:r>
          </a:p>
        </p:txBody>
      </p:sp>
      <p:sp>
        <p:nvSpPr>
          <p:cNvPr id="33" name="矩形 32"/>
          <p:cNvSpPr/>
          <p:nvPr/>
        </p:nvSpPr>
        <p:spPr>
          <a:xfrm>
            <a:off x="2163019" y="5783432"/>
            <a:ext cx="9999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科研教学</a:t>
            </a:r>
          </a:p>
        </p:txBody>
      </p:sp>
      <p:sp>
        <p:nvSpPr>
          <p:cNvPr id="35" name="矩形 34"/>
          <p:cNvSpPr/>
          <p:nvPr/>
        </p:nvSpPr>
        <p:spPr>
          <a:xfrm>
            <a:off x="3396563" y="5757076"/>
            <a:ext cx="800713" cy="461659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核心数据</a:t>
            </a:r>
          </a:p>
        </p:txBody>
      </p:sp>
      <p:sp>
        <p:nvSpPr>
          <p:cNvPr id="37" name="矩形 36"/>
          <p:cNvSpPr/>
          <p:nvPr/>
        </p:nvSpPr>
        <p:spPr>
          <a:xfrm>
            <a:off x="983509" y="5200576"/>
            <a:ext cx="980451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安全监控</a:t>
            </a:r>
          </a:p>
        </p:txBody>
      </p:sp>
      <p:sp>
        <p:nvSpPr>
          <p:cNvPr id="39" name="矩形 38"/>
          <p:cNvSpPr/>
          <p:nvPr/>
        </p:nvSpPr>
        <p:spPr>
          <a:xfrm>
            <a:off x="3433888" y="5169300"/>
            <a:ext cx="733781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办公</a:t>
            </a:r>
            <a:r>
              <a:rPr lang="en-US" altLang="zh-CN" sz="1100" dirty="0"/>
              <a:t>OA</a:t>
            </a:r>
            <a:endParaRPr lang="zh-CN" altLang="en-US" sz="1100" dirty="0"/>
          </a:p>
        </p:txBody>
      </p:sp>
      <p:sp>
        <p:nvSpPr>
          <p:cNvPr id="42" name="圆角矩形 50"/>
          <p:cNvSpPr/>
          <p:nvPr/>
        </p:nvSpPr>
        <p:spPr>
          <a:xfrm>
            <a:off x="664067" y="5156519"/>
            <a:ext cx="3757156" cy="1569412"/>
          </a:xfrm>
          <a:prstGeom prst="roundRect">
            <a:avLst/>
          </a:prstGeom>
          <a:noFill/>
          <a:ln w="9525">
            <a:solidFill>
              <a:srgbClr val="14587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zh-CN" altLang="en-US" sz="1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976467" y="5770991"/>
            <a:ext cx="9999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校园财务</a:t>
            </a:r>
          </a:p>
        </p:txBody>
      </p:sp>
      <p:sp>
        <p:nvSpPr>
          <p:cNvPr id="45" name="矩形 44"/>
          <p:cNvSpPr/>
          <p:nvPr/>
        </p:nvSpPr>
        <p:spPr>
          <a:xfrm>
            <a:off x="-45040" y="5845639"/>
            <a:ext cx="842632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b="1" dirty="0"/>
              <a:t>信息融合</a:t>
            </a:r>
          </a:p>
        </p:txBody>
      </p:sp>
      <p:sp>
        <p:nvSpPr>
          <p:cNvPr id="46" name="矩形 45"/>
          <p:cNvSpPr/>
          <p:nvPr/>
        </p:nvSpPr>
        <p:spPr>
          <a:xfrm>
            <a:off x="904747" y="3499053"/>
            <a:ext cx="839844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远程教育</a:t>
            </a:r>
          </a:p>
        </p:txBody>
      </p:sp>
      <p:pic>
        <p:nvPicPr>
          <p:cNvPr id="47" name="Picture 3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757" y="3737853"/>
            <a:ext cx="918577" cy="38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79117" y="3811381"/>
            <a:ext cx="689859" cy="20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矩形 48"/>
          <p:cNvSpPr/>
          <p:nvPr/>
        </p:nvSpPr>
        <p:spPr>
          <a:xfrm>
            <a:off x="1685339" y="3499053"/>
            <a:ext cx="1039200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en-US" altLang="zh-CN" sz="1100" dirty="0"/>
              <a:t>VR</a:t>
            </a:r>
            <a:r>
              <a:rPr lang="zh-CN" altLang="en-US" sz="1100" dirty="0"/>
              <a:t>一体机</a:t>
            </a:r>
          </a:p>
        </p:txBody>
      </p:sp>
      <p:pic>
        <p:nvPicPr>
          <p:cNvPr id="64" name="Picture 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2773960" y="3693459"/>
            <a:ext cx="326784" cy="3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" name="Picture 2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35743" y="3567919"/>
            <a:ext cx="345584" cy="53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" name="Picture 3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6535" y="4151819"/>
            <a:ext cx="1628156" cy="71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" name="Picture 16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484687" y="4169294"/>
            <a:ext cx="1880852" cy="70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3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42635" y="5438066"/>
            <a:ext cx="1085964" cy="35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" name="Picture 2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4908" y="6058247"/>
            <a:ext cx="1218573" cy="51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" name="Picture 2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06555" y="6030656"/>
            <a:ext cx="1156396" cy="57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" name="Picture 2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261290" y="6030397"/>
            <a:ext cx="981033" cy="57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矩形 76"/>
          <p:cNvSpPr/>
          <p:nvPr/>
        </p:nvSpPr>
        <p:spPr>
          <a:xfrm>
            <a:off x="6287425" y="2033644"/>
            <a:ext cx="1087755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b="1" dirty="0"/>
              <a:t>校园无线网络</a:t>
            </a:r>
          </a:p>
        </p:txBody>
      </p:sp>
      <p:pic>
        <p:nvPicPr>
          <p:cNvPr id="76" name="Picture 3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 rot="20668186">
            <a:off x="6249005" y="2386877"/>
            <a:ext cx="612723" cy="44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006557" y="5419240"/>
            <a:ext cx="1143955" cy="3641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9" name="矩形 78"/>
          <p:cNvSpPr/>
          <p:nvPr/>
        </p:nvSpPr>
        <p:spPr>
          <a:xfrm>
            <a:off x="2220799" y="5163252"/>
            <a:ext cx="805303" cy="29238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r>
              <a:rPr lang="zh-CN" altLang="en-US" sz="1100" dirty="0"/>
              <a:t>校务管理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222179" y="5419241"/>
            <a:ext cx="1020143" cy="376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" name="Picture 19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439616" y="1703967"/>
            <a:ext cx="3285701" cy="116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D:\中国移动\智慧教育\学习.jpg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7775860" y="5156519"/>
            <a:ext cx="2776944" cy="1420116"/>
          </a:xfrm>
          <a:prstGeom prst="rect">
            <a:avLst/>
          </a:prstGeom>
          <a:noFill/>
        </p:spPr>
      </p:pic>
      <p:sp>
        <p:nvSpPr>
          <p:cNvPr id="69" name="矩形 7"/>
          <p:cNvSpPr>
            <a:spLocks noChangeArrowheads="1"/>
          </p:cNvSpPr>
          <p:nvPr/>
        </p:nvSpPr>
        <p:spPr bwMode="auto">
          <a:xfrm>
            <a:off x="304801" y="49223"/>
            <a:ext cx="10760075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基于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5G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校园网关构建校园专网</a:t>
            </a:r>
          </a:p>
        </p:txBody>
      </p:sp>
    </p:spTree>
    <p:extLst>
      <p:ext uri="{BB962C8B-B14F-4D97-AF65-F5344CB8AC3E}">
        <p14:creationId xmlns:p14="http://schemas.microsoft.com/office/powerpoint/2010/main" val="381618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互动学生卡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互动学生卡：</a:t>
            </a:r>
            <a:r>
              <a:rPr lang="zh-CN" altLang="zh-CN" sz="2000" dirty="0"/>
              <a:t>面向全国中小学教师、学生、家长用户群体，应用于校园考勤、校园消费、校园通话和课堂互动答题四大场景，是一款促进家校互动的智能硬件产品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274718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130317" y="147195"/>
            <a:ext cx="726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互动学生卡产品功能：考勤、消费、通讯、课堂互动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42" t="9356" r="727" b="13010"/>
          <a:stretch/>
        </p:blipFill>
        <p:spPr bwMode="auto">
          <a:xfrm>
            <a:off x="335362" y="1689988"/>
            <a:ext cx="1946841" cy="1419239"/>
          </a:xfrm>
          <a:prstGeom prst="rect">
            <a:avLst/>
          </a:prstGeom>
          <a:ln>
            <a:noFill/>
          </a:ln>
          <a:effectLst/>
        </p:spPr>
      </p:pic>
      <p:sp>
        <p:nvSpPr>
          <p:cNvPr id="23" name="TextBox 7"/>
          <p:cNvSpPr>
            <a:spLocks noChangeArrowheads="1"/>
          </p:cNvSpPr>
          <p:nvPr/>
        </p:nvSpPr>
        <p:spPr bwMode="auto">
          <a:xfrm>
            <a:off x="335362" y="1052739"/>
            <a:ext cx="20164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sym typeface="+mn-ea"/>
              </a:rPr>
              <a:t>校园考勤：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实时反馈学生</a:t>
            </a:r>
            <a:r>
              <a:rPr lang="zh-CN" altLang="en-US" sz="1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校园安全考勤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信息。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35361" y="3413603"/>
            <a:ext cx="24616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charset="2"/>
              <a:buChar char="l"/>
            </a:pP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平安考勤：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校门进出考勤，平安信息推送。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charset="2"/>
              <a:buChar char="l"/>
            </a:pP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班级签到：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班级签到，走班上课签到。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charset="2"/>
              <a:buChar char="l"/>
            </a:pP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校园考勤：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上下车考勤，通道考勤，校车管理。</a:t>
            </a:r>
          </a:p>
        </p:txBody>
      </p:sp>
      <p:cxnSp>
        <p:nvCxnSpPr>
          <p:cNvPr id="25" name="直接连接符 3"/>
          <p:cNvCxnSpPr/>
          <p:nvPr/>
        </p:nvCxnSpPr>
        <p:spPr>
          <a:xfrm flipH="1">
            <a:off x="2963971" y="1412465"/>
            <a:ext cx="28904" cy="2887680"/>
          </a:xfrm>
          <a:prstGeom prst="line">
            <a:avLst/>
          </a:prstGeom>
          <a:ln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print"/>
          <a:srcRect t="4390"/>
          <a:stretch/>
        </p:blipFill>
        <p:spPr>
          <a:xfrm>
            <a:off x="3125135" y="1683551"/>
            <a:ext cx="2167836" cy="1419239"/>
          </a:xfrm>
          <a:prstGeom prst="rect">
            <a:avLst/>
          </a:prstGeom>
        </p:spPr>
      </p:pic>
      <p:sp>
        <p:nvSpPr>
          <p:cNvPr id="27" name="TextBox 7"/>
          <p:cNvSpPr>
            <a:spLocks noChangeArrowheads="1"/>
          </p:cNvSpPr>
          <p:nvPr/>
        </p:nvSpPr>
        <p:spPr bwMode="auto">
          <a:xfrm>
            <a:off x="3172176" y="1077080"/>
            <a:ext cx="25490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b="1" dirty="0">
                <a:latin typeface="微软雅黑" pitchFamily="34" charset="-122"/>
                <a:ea typeface="微软雅黑" pitchFamily="34" charset="-122"/>
                <a:sym typeface="+mn-ea"/>
              </a:rPr>
              <a:t>校园消费：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收集学生</a:t>
            </a:r>
            <a:r>
              <a:rPr lang="zh-CN" altLang="en-US" sz="1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校园消费数据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，搭建底层校园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  <a:sym typeface="+mn-ea"/>
              </a:rPr>
              <a:t>OA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平台。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125135" y="3437946"/>
            <a:ext cx="27411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charset="2"/>
              <a:buChar char="l"/>
            </a:pP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食堂消费：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学生证食堂刷卡购饭。消费。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marL="171450" indent="-171450">
              <a:spcBef>
                <a:spcPts val="600"/>
              </a:spcBef>
              <a:buClr>
                <a:srgbClr val="00B050"/>
              </a:buClr>
              <a:buFont typeface="Wingdings" charset="2"/>
              <a:buChar char="l"/>
            </a:pP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校内消费：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校园超市、校医院、热水费用支付。</a:t>
            </a:r>
          </a:p>
        </p:txBody>
      </p:sp>
      <p:cxnSp>
        <p:nvCxnSpPr>
          <p:cNvPr id="29" name="直接连接符 3"/>
          <p:cNvCxnSpPr/>
          <p:nvPr/>
        </p:nvCxnSpPr>
        <p:spPr>
          <a:xfrm flipH="1">
            <a:off x="6045552" y="1348935"/>
            <a:ext cx="17104" cy="2951213"/>
          </a:xfrm>
          <a:prstGeom prst="line">
            <a:avLst/>
          </a:prstGeom>
          <a:ln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4" cstate="print"/>
          <a:srcRect l="1352" t="2302" r="2567"/>
          <a:stretch/>
        </p:blipFill>
        <p:spPr bwMode="auto">
          <a:xfrm>
            <a:off x="6241385" y="1750608"/>
            <a:ext cx="2526395" cy="1419239"/>
          </a:xfrm>
          <a:prstGeom prst="rect">
            <a:avLst/>
          </a:prstGeom>
          <a:ln>
            <a:noFill/>
          </a:ln>
          <a:effectLst/>
        </p:spPr>
      </p:pic>
      <p:sp>
        <p:nvSpPr>
          <p:cNvPr id="31" name="TextBox 7"/>
          <p:cNvSpPr>
            <a:spLocks noChangeArrowheads="1"/>
          </p:cNvSpPr>
          <p:nvPr/>
        </p:nvSpPr>
        <p:spPr bwMode="auto">
          <a:xfrm>
            <a:off x="6241385" y="1113359"/>
            <a:ext cx="252639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b="1" dirty="0">
                <a:latin typeface="微软雅黑" pitchFamily="34" charset="-122"/>
                <a:ea typeface="微软雅黑" pitchFamily="34" charset="-122"/>
                <a:sym typeface="+mn-ea"/>
              </a:rPr>
              <a:t>校园通话：</a:t>
            </a:r>
            <a:r>
              <a:rPr lang="zh-CN" altLang="en-US" sz="1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升级“和校园”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家校沟通服务，搭建便捷沟通桥梁。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241384" y="3413603"/>
            <a:ext cx="25897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+mj-ea"/>
              <a:buAutoNum type="circleNumDbPlain"/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>
              <a:buFont typeface="Wingdings" charset="2"/>
              <a:buChar char="l"/>
            </a:pPr>
            <a:r>
              <a:rPr lang="zh-CN" altLang="en-US" sz="1100" b="1" dirty="0"/>
              <a:t>亲情电话：</a:t>
            </a:r>
            <a:r>
              <a:rPr lang="zh-CN" altLang="en-US" sz="1100" dirty="0"/>
              <a:t>学生证刷卡拨打家长电话。</a:t>
            </a:r>
            <a:endParaRPr lang="en-US" altLang="zh-CN" sz="1100" dirty="0"/>
          </a:p>
          <a:p>
            <a:pPr marL="171450" indent="-171450">
              <a:buFont typeface="Wingdings" charset="2"/>
              <a:buChar char="l"/>
            </a:pPr>
            <a:r>
              <a:rPr lang="zh-CN" altLang="en-US" sz="1100" b="1" dirty="0"/>
              <a:t>插卡电话：</a:t>
            </a:r>
            <a:r>
              <a:rPr lang="zh-CN" altLang="en-US" sz="1100" dirty="0"/>
              <a:t>学生证插卡拨打任意电话。</a:t>
            </a:r>
          </a:p>
        </p:txBody>
      </p:sp>
      <p:cxnSp>
        <p:nvCxnSpPr>
          <p:cNvPr id="33" name="直接连接符 3"/>
          <p:cNvCxnSpPr/>
          <p:nvPr/>
        </p:nvCxnSpPr>
        <p:spPr>
          <a:xfrm>
            <a:off x="8934167" y="1341941"/>
            <a:ext cx="12341" cy="2958204"/>
          </a:xfrm>
          <a:prstGeom prst="line">
            <a:avLst/>
          </a:prstGeom>
          <a:ln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425" y="1659207"/>
            <a:ext cx="2519113" cy="1443580"/>
          </a:xfrm>
          <a:prstGeom prst="rect">
            <a:avLst/>
          </a:prstGeom>
        </p:spPr>
      </p:pic>
      <p:sp>
        <p:nvSpPr>
          <p:cNvPr id="35" name="TextBox 7"/>
          <p:cNvSpPr>
            <a:spLocks noChangeArrowheads="1"/>
          </p:cNvSpPr>
          <p:nvPr/>
        </p:nvSpPr>
        <p:spPr bwMode="auto">
          <a:xfrm>
            <a:off x="9343423" y="1052738"/>
            <a:ext cx="260922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b="1" dirty="0">
                <a:latin typeface="微软雅黑" pitchFamily="34" charset="-122"/>
                <a:ea typeface="微软雅黑" pitchFamily="34" charset="-122"/>
                <a:sym typeface="+mn-ea"/>
              </a:rPr>
              <a:t>课堂互动：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为家长教师提供课堂课后反馈，</a:t>
            </a:r>
            <a:r>
              <a:rPr lang="zh-CN" altLang="en-US" sz="1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消除教学不透明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sym typeface="+mn-ea"/>
              </a:rPr>
              <a:t>状态。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162821" y="3301098"/>
            <a:ext cx="2880320" cy="15465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l"/>
            </a:pP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课堂内互动：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老师通过资源平台选择课件或测评题，学生通过互动学习卡进行应答、抢答等方式进行互动。</a:t>
            </a:r>
            <a:endParaRPr lang="en-US" altLang="zh-CN" sz="10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l"/>
            </a:pP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测评总结：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每次测评结果将同步给老师及家长，让老师明确学生弱点，家长掌握孩子学习进展。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417386" y="4778504"/>
            <a:ext cx="11814028" cy="205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Wingdings" charset="2"/>
              <a:buChar char="p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产品构成：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硬件：通常</a:t>
            </a:r>
            <a:r>
              <a:rPr lang="zh-CN" altLang="en-US" sz="1400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每个教室配备一台接收器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</a:t>
            </a:r>
            <a:r>
              <a:rPr lang="zh-CN" altLang="en-US" sz="1400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每个学生一张互动学生卡</a:t>
            </a:r>
            <a:endParaRPr lang="en-US" altLang="zh-CN" sz="1400" dirty="0">
              <a:solidFill>
                <a:srgbClr val="00B050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软件：包括</a:t>
            </a:r>
            <a:r>
              <a:rPr lang="zh-CN" altLang="en-US" sz="1400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一个后台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＋</a:t>
            </a:r>
            <a:r>
              <a:rPr lang="en-US" altLang="zh-CN" sz="1400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1400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个互动学生卡授课端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（电脑端、平板端、手机端）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Wingdings" charset="2"/>
              <a:buChar char="p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产品对接：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后台为</a:t>
            </a:r>
            <a:r>
              <a:rPr lang="en-US" altLang="zh-CN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web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版本，用户可直接在和教育官网登录</a:t>
            </a:r>
            <a:endParaRPr lang="en-US" altLang="zh-CN" sz="14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lvl="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授课端均可使用客户端安装包进行软件安装</a:t>
            </a:r>
          </a:p>
          <a:p>
            <a:pPr marL="285750" lvl="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学情报告为</a:t>
            </a:r>
            <a:r>
              <a:rPr lang="en-US" altLang="zh-CN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web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，后续增加</a:t>
            </a:r>
            <a:r>
              <a:rPr lang="en-US" altLang="zh-CN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H5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版本，可对接至各省网页及</a:t>
            </a:r>
            <a:r>
              <a:rPr lang="en-US" altLang="zh-CN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APP</a:t>
            </a:r>
            <a:r>
              <a:rPr lang="zh-CN" altLang="en-US" sz="14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中</a:t>
            </a:r>
            <a:endParaRPr lang="en-US" altLang="zh-CN" sz="14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1945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教育教学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407049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教育教学：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方正兰亭纤黑简体"/>
              </a:rPr>
              <a:t>课前备课、课中授课、课后教研、智慧教室、个性化学习五个子场景下多个应用。</a:t>
            </a:r>
            <a:endParaRPr lang="en-US" altLang="zh-CN" sz="2000" dirty="0"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35881585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300566" y="854753"/>
            <a:ext cx="156838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  <a:defRPr/>
            </a:pPr>
            <a:r>
              <a:rPr lang="zh-CN" altLang="en-US" sz="1600" b="1" dirty="0">
                <a:latin typeface="微软雅黑" charset="-122"/>
                <a:ea typeface="Microsoft YaHei" charset="-122"/>
                <a:cs typeface="Microsoft YaHei" charset="-122"/>
              </a:rPr>
              <a:t>教师在</a:t>
            </a:r>
            <a:r>
              <a:rPr lang="zh-CN" altLang="en-US" sz="1600" b="1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课前</a:t>
            </a:r>
            <a:r>
              <a:rPr lang="zh-CN" altLang="en-US" sz="1600" b="1" dirty="0">
                <a:latin typeface="微软雅黑" charset="-122"/>
                <a:ea typeface="Microsoft YaHei" charset="-122"/>
                <a:cs typeface="Microsoft YaHei" charset="-122"/>
              </a:rPr>
              <a:t>使用后台资源库进行备课，</a:t>
            </a:r>
            <a:r>
              <a:rPr lang="zh-CN" altLang="en-US" sz="1600" b="1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课中</a:t>
            </a:r>
            <a:r>
              <a:rPr lang="zh-CN" altLang="en-US" sz="1600" b="1" dirty="0">
                <a:latin typeface="微软雅黑" charset="-122"/>
                <a:ea typeface="Microsoft YaHei" charset="-122"/>
                <a:cs typeface="Microsoft YaHei" charset="-122"/>
              </a:rPr>
              <a:t>使用授课端进行答题互动，</a:t>
            </a:r>
            <a:r>
              <a:rPr lang="zh-CN" altLang="en-US" sz="1600" b="1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课后</a:t>
            </a:r>
            <a:r>
              <a:rPr lang="zh-CN" altLang="en-US" sz="1600" b="1" dirty="0">
                <a:latin typeface="微软雅黑" charset="-122"/>
                <a:ea typeface="Microsoft YaHei" charset="-122"/>
                <a:cs typeface="Microsoft YaHei" charset="-122"/>
              </a:rPr>
              <a:t>登录后台查看课堂报告。</a:t>
            </a:r>
            <a:endParaRPr lang="en-US" altLang="zh-CN" sz="1600" b="1" dirty="0">
              <a:latin typeface="微软雅黑" charset="-122"/>
              <a:ea typeface="Microsoft YaHei" charset="-122"/>
              <a:cs typeface="Microsoft YaHei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6204" y="1775163"/>
            <a:ext cx="2338275" cy="904930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5098660" y="2631966"/>
            <a:ext cx="1441420" cy="3724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登录学生卡平台</a:t>
            </a: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47" name="右箭头 46"/>
          <p:cNvSpPr/>
          <p:nvPr/>
        </p:nvSpPr>
        <p:spPr>
          <a:xfrm>
            <a:off x="7462169" y="2170099"/>
            <a:ext cx="289652" cy="134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7536589" y="2675441"/>
            <a:ext cx="3057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教师备课并将课件习题同步至授课端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7450389" y="4534184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教师在授课端打开课件开始授课</a:t>
            </a:r>
          </a:p>
        </p:txBody>
      </p:sp>
      <p:sp>
        <p:nvSpPr>
          <p:cNvPr id="50" name="下箭头 49"/>
          <p:cNvSpPr/>
          <p:nvPr/>
        </p:nvSpPr>
        <p:spPr>
          <a:xfrm>
            <a:off x="8882297" y="3038039"/>
            <a:ext cx="155127" cy="210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4889335" y="4556912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授课结束，发起答题</a:t>
            </a:r>
          </a:p>
        </p:txBody>
      </p:sp>
      <p:sp>
        <p:nvSpPr>
          <p:cNvPr id="52" name="左箭头 51"/>
          <p:cNvSpPr/>
          <p:nvPr/>
        </p:nvSpPr>
        <p:spPr>
          <a:xfrm flipH="1">
            <a:off x="7404606" y="5829435"/>
            <a:ext cx="262357" cy="1470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3915" y="5409307"/>
            <a:ext cx="667336" cy="982657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7159" y="5401835"/>
            <a:ext cx="668947" cy="996134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66106" y="5401835"/>
            <a:ext cx="1113948" cy="996134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4833915" y="6391965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学生使用卡回答问题</a:t>
            </a:r>
          </a:p>
        </p:txBody>
      </p:sp>
      <p:sp>
        <p:nvSpPr>
          <p:cNvPr id="57" name="左箭头 56"/>
          <p:cNvSpPr/>
          <p:nvPr/>
        </p:nvSpPr>
        <p:spPr>
          <a:xfrm>
            <a:off x="7347081" y="4040811"/>
            <a:ext cx="280323" cy="1283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7301721" y="6397970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教师及学生家长查看课堂报告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8395415" y="150201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教师备课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8348933" y="328685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教师授课</a:t>
            </a: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27085" y="1829038"/>
            <a:ext cx="2353451" cy="827303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0100" y="3590742"/>
            <a:ext cx="2370435" cy="979068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46203" y="3591502"/>
            <a:ext cx="2370436" cy="978309"/>
          </a:xfrm>
          <a:prstGeom prst="rect">
            <a:avLst/>
          </a:prstGeom>
          <a:ln w="127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4" name="下箭头 63"/>
          <p:cNvSpPr/>
          <p:nvPr/>
        </p:nvSpPr>
        <p:spPr>
          <a:xfrm>
            <a:off x="5812342" y="4879035"/>
            <a:ext cx="155127" cy="210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5" name="文本框 64"/>
          <p:cNvSpPr txBox="1"/>
          <p:nvPr/>
        </p:nvSpPr>
        <p:spPr>
          <a:xfrm>
            <a:off x="5376843" y="511050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学生答题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5184059" y="3281800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教师发起答题</a:t>
            </a:r>
            <a:endParaRPr lang="zh-CN" altLang="en-US" sz="1200" b="1" dirty="0">
              <a:solidFill>
                <a:srgbClr val="00B050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80153" y="5401835"/>
            <a:ext cx="2344272" cy="931968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8348933" y="506166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学情分析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5543887" y="149682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B050"/>
                </a:solidFill>
                <a:latin typeface="Microsoft YaHei" charset="0"/>
                <a:ea typeface="Microsoft YaHei" charset="0"/>
                <a:cs typeface="Microsoft YaHei" charset="0"/>
              </a:rPr>
              <a:t>登录</a:t>
            </a:r>
          </a:p>
        </p:txBody>
      </p:sp>
      <p:cxnSp>
        <p:nvCxnSpPr>
          <p:cNvPr id="70" name="直接连接符 3"/>
          <p:cNvCxnSpPr/>
          <p:nvPr/>
        </p:nvCxnSpPr>
        <p:spPr>
          <a:xfrm>
            <a:off x="4074804" y="1705142"/>
            <a:ext cx="57149" cy="5000604"/>
          </a:xfrm>
          <a:prstGeom prst="line">
            <a:avLst/>
          </a:prstGeom>
          <a:ln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169699" y="102566"/>
            <a:ext cx="7571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互动学生卡使用流程：覆盖课前、课中、课后全部场景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103657" y="2589869"/>
            <a:ext cx="228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互动学生卡软件平台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1394787" y="6134473"/>
            <a:ext cx="151160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答题接收器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1365914" y="4398168"/>
            <a:ext cx="1646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互动学习卡</a:t>
            </a:r>
          </a:p>
        </p:txBody>
      </p:sp>
      <p:sp>
        <p:nvSpPr>
          <p:cNvPr id="75" name="圆角矩形 74"/>
          <p:cNvSpPr/>
          <p:nvPr/>
        </p:nvSpPr>
        <p:spPr>
          <a:xfrm>
            <a:off x="1020474" y="1496821"/>
            <a:ext cx="2488503" cy="5136718"/>
          </a:xfrm>
          <a:prstGeom prst="roundRect">
            <a:avLst>
              <a:gd name="adj" fmla="val 4189"/>
            </a:avLst>
          </a:prstGeom>
          <a:noFill/>
          <a:ln w="190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cxnSp>
        <p:nvCxnSpPr>
          <p:cNvPr id="76" name="直接连接符 3"/>
          <p:cNvCxnSpPr/>
          <p:nvPr/>
        </p:nvCxnSpPr>
        <p:spPr>
          <a:xfrm>
            <a:off x="1018874" y="2971736"/>
            <a:ext cx="2490103" cy="5325"/>
          </a:xfrm>
          <a:prstGeom prst="line">
            <a:avLst/>
          </a:prstGeom>
          <a:ln w="12700"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图片 7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56296" y="3108061"/>
            <a:ext cx="1025488" cy="1249477"/>
          </a:xfrm>
          <a:prstGeom prst="rect">
            <a:avLst/>
          </a:prstGeom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91495" y="4952472"/>
            <a:ext cx="1372940" cy="992783"/>
          </a:xfrm>
          <a:prstGeom prst="rect">
            <a:avLst/>
          </a:prstGeom>
        </p:spPr>
      </p:pic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12" cstate="print"/>
          <a:srcRect l="2949" t="5800" r="4605" b="407"/>
          <a:stretch/>
        </p:blipFill>
        <p:spPr>
          <a:xfrm>
            <a:off x="1448526" y="1733208"/>
            <a:ext cx="1474380" cy="850521"/>
          </a:xfrm>
          <a:prstGeom prst="rect">
            <a:avLst/>
          </a:prstGeom>
        </p:spPr>
      </p:pic>
      <p:cxnSp>
        <p:nvCxnSpPr>
          <p:cNvPr id="85" name="直接连接符 3"/>
          <p:cNvCxnSpPr/>
          <p:nvPr/>
        </p:nvCxnSpPr>
        <p:spPr>
          <a:xfrm>
            <a:off x="953722" y="4714770"/>
            <a:ext cx="2490103" cy="5325"/>
          </a:xfrm>
          <a:prstGeom prst="line">
            <a:avLst/>
          </a:prstGeom>
          <a:ln w="12700">
            <a:solidFill>
              <a:srgbClr val="00B05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776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7382" y="4658360"/>
            <a:ext cx="1140409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功能集成度高：包含考勤、消费、通话基本功能，新增</a:t>
            </a:r>
            <a:r>
              <a:rPr lang="zh-CN" altLang="en-US" sz="1600" b="1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课堂互动、二维码支付等功能</a:t>
            </a:r>
            <a:endParaRPr lang="en-US" altLang="zh-CN" sz="1600" b="1" dirty="0">
              <a:solidFill>
                <a:srgbClr val="00B050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开放资源对接：开放接口支持</a:t>
            </a:r>
            <a:r>
              <a:rPr lang="zh-CN" altLang="en-US" sz="1600" b="1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各资源平台的直接对接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，选择适合各省的校本资源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支持走动教学：</a:t>
            </a:r>
            <a:r>
              <a:rPr lang="zh-CN" altLang="en-US" sz="1600" b="1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兼容平板与手机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，教师使用移动设备互动，从此不再局限于讲台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多种互动方式：支持</a:t>
            </a:r>
            <a:r>
              <a:rPr lang="zh-CN" altLang="en-US" sz="1600" b="1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全员回答、抢答、随机答、投票、团队赛、线下测评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等多种方式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详细数据报告：</a:t>
            </a:r>
            <a:r>
              <a:rPr lang="zh-CN" altLang="en-US" sz="1600" b="1" dirty="0">
                <a:solidFill>
                  <a:srgbClr val="00B050"/>
                </a:solidFill>
                <a:latin typeface="微软雅黑" charset="-122"/>
                <a:ea typeface="Microsoft YaHei" charset="-122"/>
                <a:cs typeface="Microsoft YaHei" charset="-122"/>
              </a:rPr>
              <a:t>答题情况实时统计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，教师和家长定制化报告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3339" y="102141"/>
            <a:ext cx="787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互动学生卡产品优势：落地快捷，帮助分省增收入上规模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752000"/>
              </p:ext>
            </p:extLst>
          </p:nvPr>
        </p:nvGraphicFramePr>
        <p:xfrm>
          <a:off x="719403" y="3068961"/>
          <a:ext cx="10849208" cy="1501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7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29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0239">
                <a:tc>
                  <a:txBody>
                    <a:bodyPr/>
                    <a:lstStyle/>
                    <a:p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家庭通话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学生定位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课堂互动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校园消费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4G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通话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二维码支付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92"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市场常见产品</a:t>
                      </a:r>
                      <a:endParaRPr lang="en-US" altLang="zh-CN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92"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成研目前产品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✖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92"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政企升级产品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✔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39350" y="915123"/>
            <a:ext cx="117500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产品整体升级：在传统学生卡基础功能上，满足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课堂互动</a:t>
            </a:r>
            <a:r>
              <a:rPr lang="en-US" altLang="zh-CN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+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学情报告</a:t>
            </a:r>
            <a:r>
              <a:rPr lang="en-US" altLang="zh-CN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+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二维码支付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等需求，形成差异化竞争；今年内升级</a:t>
            </a:r>
            <a:r>
              <a:rPr lang="en-US" altLang="zh-CN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4G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通话</a:t>
            </a:r>
            <a:r>
              <a:rPr lang="en-US" altLang="zh-CN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+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定位</a:t>
            </a:r>
            <a:r>
              <a:rPr lang="en-US" altLang="zh-CN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+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二维码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支付产品，满足用户</a:t>
            </a:r>
            <a:r>
              <a:rPr lang="en-US" altLang="zh-CN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2G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升级</a:t>
            </a:r>
            <a:r>
              <a:rPr lang="en-US" altLang="zh-CN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4G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的需求。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落地流程便捷：互动学生卡列入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集团核心能力清单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，落地流程短，有效降低省公司投入成本。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支撑模式灵活：硬件采购及收入分成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</a:rPr>
              <a:t>模式灵活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，可根据各省实际情况进行服务支撑。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  <a:p>
            <a:pPr marL="285750" indent="-285750">
              <a:lnSpc>
                <a:spcPct val="130000"/>
              </a:lnSpc>
              <a:buClr>
                <a:srgbClr val="00B050"/>
              </a:buClr>
              <a:buFont typeface="LucidaGrande" charset="0"/>
              <a:buChar char="-"/>
            </a:pP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形成标杆案例：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  <a:sym typeface="+mn-ea"/>
              </a:rPr>
              <a:t>广西山西省等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</a:rPr>
              <a:t>已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  <a:sym typeface="+mn-ea"/>
              </a:rPr>
              <a:t>形成</a:t>
            </a:r>
            <a:r>
              <a:rPr lang="zh-CN" altLang="en-US" sz="1600" dirty="0">
                <a:solidFill>
                  <a:srgbClr val="FF0000"/>
                </a:solidFill>
                <a:latin typeface="微软雅黑" charset="-122"/>
                <a:ea typeface="Microsoft YaHei" charset="-122"/>
                <a:cs typeface="Microsoft YaHei" charset="-122"/>
                <a:sym typeface="+mn-ea"/>
              </a:rPr>
              <a:t>多种产品落地形态</a:t>
            </a:r>
            <a:r>
              <a:rPr lang="zh-CN" altLang="en-US" sz="1600" dirty="0">
                <a:solidFill>
                  <a:srgbClr val="3D3229"/>
                </a:solidFill>
                <a:latin typeface="微软雅黑" charset="-122"/>
                <a:ea typeface="Microsoft YaHei" charset="-122"/>
                <a:cs typeface="Microsoft YaHei" charset="-122"/>
                <a:sym typeface="+mn-ea"/>
              </a:rPr>
              <a:t>，各省根据实际情况进行套餐包制定、计费结算和推广运营。</a:t>
            </a:r>
            <a:endParaRPr lang="en-US" altLang="zh-CN" sz="1600" dirty="0">
              <a:solidFill>
                <a:srgbClr val="3D3229"/>
              </a:solidFill>
              <a:latin typeface="微软雅黑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3990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智慧学习笔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智慧学习笔：</a:t>
            </a:r>
            <a:r>
              <a:rPr lang="zh-CN" altLang="zh-CN" sz="2000" dirty="0"/>
              <a:t>面向初高中学生及教师用户群体，应用于笔记存储、作业考试、课堂教学、课后辅导四大场景，实现课内外“数字化”教学全过程的智能硬件产品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21619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圆角 1">
            <a:extLst>
              <a:ext uri="{FF2B5EF4-FFF2-40B4-BE49-F238E27FC236}">
                <a16:creationId xmlns:a16="http://schemas.microsoft.com/office/drawing/2014/main" id="{DD0C3EB4-57FC-4BF7-B90D-3E0E51CAB267}"/>
              </a:ext>
            </a:extLst>
          </p:cNvPr>
          <p:cNvSpPr/>
          <p:nvPr/>
        </p:nvSpPr>
        <p:spPr>
          <a:xfrm>
            <a:off x="444635" y="4165961"/>
            <a:ext cx="4126253" cy="2182808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accent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1765" y="764705"/>
            <a:ext cx="1227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中国移动和教育智慧学习笔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9A097B5-7DDB-7744-852E-B0341F504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330" y="4011954"/>
            <a:ext cx="2752991" cy="297927"/>
          </a:xfrm>
          <a:prstGeom prst="roundRect">
            <a:avLst/>
          </a:prstGeom>
          <a:solidFill>
            <a:srgbClr val="4472C4"/>
          </a:solidFill>
          <a:ln>
            <a:solidFill>
              <a:sysClr val="window" lastClr="FFFFFF">
                <a:lumMod val="85000"/>
              </a:sys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方案优势</a:t>
            </a:r>
          </a:p>
        </p:txBody>
      </p:sp>
      <p:sp>
        <p:nvSpPr>
          <p:cNvPr id="25" name="TextBox 22"/>
          <p:cNvSpPr txBox="1"/>
          <p:nvPr/>
        </p:nvSpPr>
        <p:spPr>
          <a:xfrm>
            <a:off x="5025661" y="5006689"/>
            <a:ext cx="3891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作为宁夏“互联网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教育”示范区建设战略合作伙伴，在宁夏六中试点效果显著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B4EDCF2-E575-4012-ADBF-2C32003B14C5}"/>
              </a:ext>
            </a:extLst>
          </p:cNvPr>
          <p:cNvSpPr/>
          <p:nvPr/>
        </p:nvSpPr>
        <p:spPr>
          <a:xfrm>
            <a:off x="5025661" y="5481897"/>
            <a:ext cx="24003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kumimoji="1"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教师日均批改作业时间减少</a:t>
            </a:r>
            <a:r>
              <a:rPr kumimoji="1"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E6A47B7-5CF6-4BC7-92AC-8DF42FC1BA5A}"/>
              </a:ext>
            </a:extLst>
          </p:cNvPr>
          <p:cNvSpPr/>
          <p:nvPr/>
        </p:nvSpPr>
        <p:spPr>
          <a:xfrm>
            <a:off x="5025661" y="5795522"/>
            <a:ext cx="19146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kumimoji="1"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试点班级平均分提升</a:t>
            </a:r>
            <a:r>
              <a:rPr kumimoji="1"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25661" y="4531480"/>
            <a:ext cx="38764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已在河南、黑龙江、内蒙古等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省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进行试点校建设，每省标杆试点校不低于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869721"/>
            <a:ext cx="2143125" cy="332703"/>
          </a:xfrm>
          <a:prstGeom prst="rect">
            <a:avLst/>
          </a:prstGeom>
        </p:spPr>
      </p:pic>
      <p:sp>
        <p:nvSpPr>
          <p:cNvPr id="41" name="矩形: 圆角 1">
            <a:extLst>
              <a:ext uri="{FF2B5EF4-FFF2-40B4-BE49-F238E27FC236}">
                <a16:creationId xmlns:a16="http://schemas.microsoft.com/office/drawing/2014/main" id="{DD0C3EB4-57FC-4BF7-B90D-3E0E51CAB267}"/>
              </a:ext>
            </a:extLst>
          </p:cNvPr>
          <p:cNvSpPr/>
          <p:nvPr/>
        </p:nvSpPr>
        <p:spPr>
          <a:xfrm>
            <a:off x="441764" y="1696672"/>
            <a:ext cx="11449051" cy="211907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accent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Rectangle 5">
            <a:extLst>
              <a:ext uri="{FF2B5EF4-FFF2-40B4-BE49-F238E27FC236}">
                <a16:creationId xmlns:a16="http://schemas.microsoft.com/office/drawing/2014/main" id="{EEF3D866-E337-4798-9BD8-FEFD8FA9E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9" y="1556793"/>
            <a:ext cx="7102244" cy="297927"/>
          </a:xfrm>
          <a:prstGeom prst="roundRect">
            <a:avLst/>
          </a:prstGeom>
          <a:solidFill>
            <a:srgbClr val="4472C4"/>
          </a:solidFill>
          <a:ln>
            <a:solidFill>
              <a:sysClr val="window" lastClr="FFFFFF">
                <a:lumMod val="85000"/>
              </a:sys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提供行业领先的终端方案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底层云服务平台能力</a:t>
            </a:r>
          </a:p>
        </p:txBody>
      </p:sp>
      <p:sp>
        <p:nvSpPr>
          <p:cNvPr id="5" name="矩形 4"/>
          <p:cNvSpPr/>
          <p:nvPr/>
        </p:nvSpPr>
        <p:spPr>
          <a:xfrm>
            <a:off x="596441" y="1912950"/>
            <a:ext cx="112943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p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硬件：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由智慧学习笔和笔盒组成。不改变用户纸笔书写习惯的前提下，为其提供专业数字化“纸笔屏互动”解决方案。支持原笔迹电子化和手写笔迹自动识别；远程书写时时呈现以及精准文字查询和文档导出。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14313" indent="-214313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p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软件：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提供用户书写行为数据采集、全学段知识图谱分析、关联知识点错题、个性化学情报告以及相关课程推送等功能。同时提供与第三方应用厂商进行对接的基础能力。</a:t>
            </a:r>
          </a:p>
        </p:txBody>
      </p:sp>
      <p:sp>
        <p:nvSpPr>
          <p:cNvPr id="43" name="矩形: 圆角 40">
            <a:extLst>
              <a:ext uri="{FF2B5EF4-FFF2-40B4-BE49-F238E27FC236}">
                <a16:creationId xmlns:a16="http://schemas.microsoft.com/office/drawing/2014/main" id="{0113CDC0-D493-4BBF-A685-43DE95562FD3}"/>
              </a:ext>
            </a:extLst>
          </p:cNvPr>
          <p:cNvSpPr/>
          <p:nvPr/>
        </p:nvSpPr>
        <p:spPr>
          <a:xfrm>
            <a:off x="2678755" y="5728143"/>
            <a:ext cx="1613512" cy="34298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精准教学</a:t>
            </a:r>
          </a:p>
        </p:txBody>
      </p:sp>
      <p:sp>
        <p:nvSpPr>
          <p:cNvPr id="44" name="矩形: 圆角 41">
            <a:extLst>
              <a:ext uri="{FF2B5EF4-FFF2-40B4-BE49-F238E27FC236}">
                <a16:creationId xmlns:a16="http://schemas.microsoft.com/office/drawing/2014/main" id="{D65B57BF-5C0B-4CF0-B4B4-F896E2B338DC}"/>
              </a:ext>
            </a:extLst>
          </p:cNvPr>
          <p:cNvSpPr/>
          <p:nvPr/>
        </p:nvSpPr>
        <p:spPr>
          <a:xfrm>
            <a:off x="780749" y="5729422"/>
            <a:ext cx="1583236" cy="34298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减负增效</a:t>
            </a:r>
          </a:p>
        </p:txBody>
      </p:sp>
      <p:sp>
        <p:nvSpPr>
          <p:cNvPr id="45" name="TextBox 12">
            <a:extLst>
              <a:ext uri="{FF2B5EF4-FFF2-40B4-BE49-F238E27FC236}">
                <a16:creationId xmlns:a16="http://schemas.microsoft.com/office/drawing/2014/main" id="{6D82EDCB-8919-4843-A1E9-4CA7609B4CDD}"/>
              </a:ext>
            </a:extLst>
          </p:cNvPr>
          <p:cNvSpPr txBox="1"/>
          <p:nvPr/>
        </p:nvSpPr>
        <p:spPr>
          <a:xfrm>
            <a:off x="1302975" y="4514119"/>
            <a:ext cx="1258792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1" kern="100" dirty="0">
                <a:latin typeface="Microsoft YaHei" charset="-122"/>
                <a:ea typeface="Microsoft YaHei" charset="-122"/>
                <a:cs typeface="Microsoft YaHei" charset="-122"/>
              </a:rPr>
              <a:t>笔迹识别</a:t>
            </a:r>
            <a:r>
              <a:rPr kumimoji="1" lang="en-US" altLang="zh-CN" sz="675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·</a:t>
            </a:r>
          </a:p>
        </p:txBody>
      </p:sp>
      <p:sp>
        <p:nvSpPr>
          <p:cNvPr id="46" name="TextBox 12">
            <a:extLst>
              <a:ext uri="{FF2B5EF4-FFF2-40B4-BE49-F238E27FC236}">
                <a16:creationId xmlns:a16="http://schemas.microsoft.com/office/drawing/2014/main" id="{6D82EDCB-8919-4843-A1E9-4CA7609B4CDD}"/>
              </a:ext>
            </a:extLst>
          </p:cNvPr>
          <p:cNvSpPr txBox="1"/>
          <p:nvPr/>
        </p:nvSpPr>
        <p:spPr>
          <a:xfrm>
            <a:off x="1287597" y="5108264"/>
            <a:ext cx="1148019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1" kern="100" dirty="0">
                <a:latin typeface="Microsoft YaHei" charset="-122"/>
                <a:ea typeface="Microsoft YaHei" charset="-122"/>
              </a:rPr>
              <a:t>学情分析</a:t>
            </a:r>
            <a:endParaRPr lang="zh-CN" altLang="en-US" sz="1050" b="1" kern="1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47" name="TextBox 12">
            <a:extLst>
              <a:ext uri="{FF2B5EF4-FFF2-40B4-BE49-F238E27FC236}">
                <a16:creationId xmlns:a16="http://schemas.microsoft.com/office/drawing/2014/main" id="{6D82EDCB-8919-4843-A1E9-4CA7609B4CDD}"/>
              </a:ext>
            </a:extLst>
          </p:cNvPr>
          <p:cNvSpPr txBox="1"/>
          <p:nvPr/>
        </p:nvSpPr>
        <p:spPr>
          <a:xfrm>
            <a:off x="3281894" y="4526586"/>
            <a:ext cx="1831335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1" kern="100" dirty="0">
                <a:latin typeface="Microsoft YaHei" charset="-122"/>
                <a:ea typeface="Microsoft YaHei" charset="-122"/>
                <a:cs typeface="Microsoft YaHei" charset="-122"/>
              </a:rPr>
              <a:t>自动批改</a:t>
            </a:r>
            <a:endParaRPr lang="en-US" altLang="zh-CN" sz="1050" b="1" kern="1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48" name="TextBox 12">
            <a:extLst>
              <a:ext uri="{FF2B5EF4-FFF2-40B4-BE49-F238E27FC236}">
                <a16:creationId xmlns:a16="http://schemas.microsoft.com/office/drawing/2014/main" id="{6D82EDCB-8919-4843-A1E9-4CA7609B4CDD}"/>
              </a:ext>
            </a:extLst>
          </p:cNvPr>
          <p:cNvSpPr txBox="1"/>
          <p:nvPr/>
        </p:nvSpPr>
        <p:spPr>
          <a:xfrm>
            <a:off x="3256928" y="5103834"/>
            <a:ext cx="1575485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1" kern="100" dirty="0">
                <a:latin typeface="Microsoft YaHei" charset="-122"/>
                <a:ea typeface="Microsoft YaHei" charset="-122"/>
                <a:cs typeface="Microsoft YaHei" charset="-122"/>
              </a:rPr>
              <a:t>个性化推荐</a:t>
            </a:r>
          </a:p>
        </p:txBody>
      </p:sp>
      <p:pic>
        <p:nvPicPr>
          <p:cNvPr id="49" name="图片 48" descr="图片包含 物体&#10;&#10;描述已自动生成">
            <a:extLst>
              <a:ext uri="{FF2B5EF4-FFF2-40B4-BE49-F238E27FC236}">
                <a16:creationId xmlns:a16="http://schemas.microsoft.com/office/drawing/2014/main" id="{45BB83A0-B196-674E-B0AC-587B59EF2F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0" y="4425864"/>
            <a:ext cx="514460" cy="385845"/>
          </a:xfrm>
          <a:prstGeom prst="rect">
            <a:avLst/>
          </a:prstGeom>
        </p:spPr>
      </p:pic>
      <p:grpSp>
        <p:nvGrpSpPr>
          <p:cNvPr id="50" name="Group 69">
            <a:extLst>
              <a:ext uri="{FF2B5EF4-FFF2-40B4-BE49-F238E27FC236}">
                <a16:creationId xmlns:a16="http://schemas.microsoft.com/office/drawing/2014/main" id="{FA0B760A-C31A-4DB3-B819-9A7C7772FD2C}"/>
              </a:ext>
            </a:extLst>
          </p:cNvPr>
          <p:cNvGrpSpPr/>
          <p:nvPr/>
        </p:nvGrpSpPr>
        <p:grpSpPr>
          <a:xfrm>
            <a:off x="2808185" y="4514992"/>
            <a:ext cx="315195" cy="255514"/>
            <a:chOff x="10074275" y="1647825"/>
            <a:chExt cx="464344" cy="435769"/>
          </a:xfrm>
          <a:solidFill>
            <a:schemeClr val="accent2"/>
          </a:solidFill>
        </p:grpSpPr>
        <p:sp>
          <p:nvSpPr>
            <p:cNvPr id="51" name="AutoShape 69">
              <a:extLst>
                <a:ext uri="{FF2B5EF4-FFF2-40B4-BE49-F238E27FC236}">
                  <a16:creationId xmlns:a16="http://schemas.microsoft.com/office/drawing/2014/main" id="{0959470E-3FBE-45EB-A387-035D98708852}"/>
                </a:ext>
              </a:extLst>
            </p:cNvPr>
            <p:cNvSpPr/>
            <p:nvPr/>
          </p:nvSpPr>
          <p:spPr bwMode="auto">
            <a:xfrm>
              <a:off x="10074275" y="1647825"/>
              <a:ext cx="464344" cy="4357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223" y="5760"/>
                  </a:moveTo>
                  <a:lnTo>
                    <a:pt x="17548" y="5760"/>
                  </a:lnTo>
                  <a:cubicBezTo>
                    <a:pt x="16804" y="5760"/>
                    <a:pt x="16198" y="5114"/>
                    <a:pt x="16198" y="4320"/>
                  </a:cubicBezTo>
                  <a:lnTo>
                    <a:pt x="16200" y="4320"/>
                  </a:lnTo>
                  <a:lnTo>
                    <a:pt x="16200" y="1440"/>
                  </a:lnTo>
                  <a:lnTo>
                    <a:pt x="20250" y="5760"/>
                  </a:lnTo>
                  <a:cubicBezTo>
                    <a:pt x="20250" y="5760"/>
                    <a:pt x="18223" y="5760"/>
                    <a:pt x="18223" y="5760"/>
                  </a:cubicBezTo>
                  <a:close/>
                  <a:moveTo>
                    <a:pt x="20250" y="19440"/>
                  </a:moveTo>
                  <a:cubicBezTo>
                    <a:pt x="20250" y="19837"/>
                    <a:pt x="19948" y="20160"/>
                    <a:pt x="19575" y="20160"/>
                  </a:cubicBezTo>
                  <a:lnTo>
                    <a:pt x="2024" y="20160"/>
                  </a:lnTo>
                  <a:cubicBezTo>
                    <a:pt x="1651" y="20160"/>
                    <a:pt x="1349" y="19837"/>
                    <a:pt x="1349" y="19440"/>
                  </a:cubicBezTo>
                  <a:lnTo>
                    <a:pt x="1349" y="2160"/>
                  </a:lnTo>
                  <a:cubicBezTo>
                    <a:pt x="1349" y="1762"/>
                    <a:pt x="1651" y="1440"/>
                    <a:pt x="2024" y="1440"/>
                  </a:cubicBezTo>
                  <a:lnTo>
                    <a:pt x="15525" y="1440"/>
                  </a:lnTo>
                  <a:lnTo>
                    <a:pt x="15525" y="4320"/>
                  </a:lnTo>
                  <a:lnTo>
                    <a:pt x="15523" y="4320"/>
                  </a:lnTo>
                  <a:cubicBezTo>
                    <a:pt x="15523" y="5513"/>
                    <a:pt x="16430" y="6480"/>
                    <a:pt x="17548" y="6480"/>
                  </a:cubicBezTo>
                  <a:lnTo>
                    <a:pt x="18223" y="6480"/>
                  </a:lnTo>
                  <a:lnTo>
                    <a:pt x="20250" y="6480"/>
                  </a:lnTo>
                  <a:cubicBezTo>
                    <a:pt x="20250" y="6480"/>
                    <a:pt x="20250" y="19440"/>
                    <a:pt x="20250" y="19440"/>
                  </a:cubicBezTo>
                  <a:close/>
                  <a:moveTo>
                    <a:pt x="21204" y="4741"/>
                  </a:moveTo>
                  <a:lnTo>
                    <a:pt x="17154" y="421"/>
                  </a:lnTo>
                  <a:cubicBezTo>
                    <a:pt x="16901" y="151"/>
                    <a:pt x="16557" y="0"/>
                    <a:pt x="16200" y="0"/>
                  </a:cubicBezTo>
                  <a:lnTo>
                    <a:pt x="2024" y="0"/>
                  </a:lnTo>
                  <a:cubicBezTo>
                    <a:pt x="908" y="0"/>
                    <a:pt x="0" y="968"/>
                    <a:pt x="0" y="2160"/>
                  </a:cubicBezTo>
                  <a:lnTo>
                    <a:pt x="0" y="19440"/>
                  </a:lnTo>
                  <a:cubicBezTo>
                    <a:pt x="0" y="20631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599" y="20631"/>
                    <a:pt x="21599" y="19440"/>
                  </a:cubicBezTo>
                  <a:lnTo>
                    <a:pt x="21599" y="5760"/>
                  </a:lnTo>
                  <a:cubicBezTo>
                    <a:pt x="21599" y="5378"/>
                    <a:pt x="21457" y="5011"/>
                    <a:pt x="21204" y="4741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2" name="AutoShape 70">
              <a:extLst>
                <a:ext uri="{FF2B5EF4-FFF2-40B4-BE49-F238E27FC236}">
                  <a16:creationId xmlns:a16="http://schemas.microsoft.com/office/drawing/2014/main" id="{8E79C61E-BE12-4B94-8BA2-F19544564DDC}"/>
                </a:ext>
              </a:extLst>
            </p:cNvPr>
            <p:cNvSpPr/>
            <p:nvPr/>
          </p:nvSpPr>
          <p:spPr bwMode="auto">
            <a:xfrm>
              <a:off x="10291763" y="1734344"/>
              <a:ext cx="87313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00" y="21599"/>
                  </a:moveTo>
                  <a:lnTo>
                    <a:pt x="19800" y="21599"/>
                  </a:lnTo>
                  <a:cubicBezTo>
                    <a:pt x="20791" y="21599"/>
                    <a:pt x="21600" y="16769"/>
                    <a:pt x="21600" y="10800"/>
                  </a:cubicBezTo>
                  <a:cubicBezTo>
                    <a:pt x="21600" y="4830"/>
                    <a:pt x="20791" y="0"/>
                    <a:pt x="19800" y="0"/>
                  </a:cubicBezTo>
                  <a:lnTo>
                    <a:pt x="1800" y="0"/>
                  </a:lnTo>
                  <a:cubicBezTo>
                    <a:pt x="801" y="0"/>
                    <a:pt x="0" y="4830"/>
                    <a:pt x="0" y="10800"/>
                  </a:cubicBezTo>
                  <a:cubicBezTo>
                    <a:pt x="0" y="16769"/>
                    <a:pt x="801" y="21599"/>
                    <a:pt x="1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3" name="AutoShape 71">
              <a:extLst>
                <a:ext uri="{FF2B5EF4-FFF2-40B4-BE49-F238E27FC236}">
                  <a16:creationId xmlns:a16="http://schemas.microsoft.com/office/drawing/2014/main" id="{82BA59D2-6FDC-4A41-9707-66225D215F91}"/>
                </a:ext>
              </a:extLst>
            </p:cNvPr>
            <p:cNvSpPr/>
            <p:nvPr/>
          </p:nvSpPr>
          <p:spPr bwMode="auto">
            <a:xfrm>
              <a:off x="10291763" y="1778000"/>
              <a:ext cx="87313" cy="150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00" y="21599"/>
                  </a:moveTo>
                  <a:lnTo>
                    <a:pt x="19800" y="21599"/>
                  </a:lnTo>
                  <a:cubicBezTo>
                    <a:pt x="20791" y="21599"/>
                    <a:pt x="21600" y="16769"/>
                    <a:pt x="21600" y="10800"/>
                  </a:cubicBezTo>
                  <a:cubicBezTo>
                    <a:pt x="21600" y="4830"/>
                    <a:pt x="20791" y="0"/>
                    <a:pt x="19800" y="0"/>
                  </a:cubicBezTo>
                  <a:lnTo>
                    <a:pt x="1800" y="0"/>
                  </a:lnTo>
                  <a:cubicBezTo>
                    <a:pt x="801" y="0"/>
                    <a:pt x="0" y="4830"/>
                    <a:pt x="0" y="10800"/>
                  </a:cubicBezTo>
                  <a:cubicBezTo>
                    <a:pt x="0" y="16769"/>
                    <a:pt x="801" y="21599"/>
                    <a:pt x="1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4" name="AutoShape 72">
              <a:extLst>
                <a:ext uri="{FF2B5EF4-FFF2-40B4-BE49-F238E27FC236}">
                  <a16:creationId xmlns:a16="http://schemas.microsoft.com/office/drawing/2014/main" id="{22399882-79D1-4D82-AEC6-4182634E0BE0}"/>
                </a:ext>
              </a:extLst>
            </p:cNvPr>
            <p:cNvSpPr/>
            <p:nvPr/>
          </p:nvSpPr>
          <p:spPr bwMode="auto">
            <a:xfrm>
              <a:off x="10291763" y="1821657"/>
              <a:ext cx="188913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16769"/>
                    <a:pt x="369" y="21599"/>
                    <a:pt x="830" y="21599"/>
                  </a:cubicBezTo>
                  <a:lnTo>
                    <a:pt x="20769" y="21599"/>
                  </a:lnTo>
                  <a:cubicBezTo>
                    <a:pt x="21226" y="21599"/>
                    <a:pt x="21600" y="16769"/>
                    <a:pt x="21600" y="10800"/>
                  </a:cubicBezTo>
                  <a:cubicBezTo>
                    <a:pt x="21600" y="4830"/>
                    <a:pt x="21226" y="0"/>
                    <a:pt x="20769" y="0"/>
                  </a:cubicBezTo>
                  <a:lnTo>
                    <a:pt x="830" y="0"/>
                  </a:lnTo>
                  <a:cubicBezTo>
                    <a:pt x="369" y="0"/>
                    <a:pt x="0" y="4830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5" name="AutoShape 73">
              <a:extLst>
                <a:ext uri="{FF2B5EF4-FFF2-40B4-BE49-F238E27FC236}">
                  <a16:creationId xmlns:a16="http://schemas.microsoft.com/office/drawing/2014/main" id="{5B1B2D32-EFD5-4235-9D45-74A8D74C5ACA}"/>
                </a:ext>
              </a:extLst>
            </p:cNvPr>
            <p:cNvSpPr/>
            <p:nvPr/>
          </p:nvSpPr>
          <p:spPr bwMode="auto">
            <a:xfrm>
              <a:off x="10132219" y="1908969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6" name="AutoShape 74">
              <a:extLst>
                <a:ext uri="{FF2B5EF4-FFF2-40B4-BE49-F238E27FC236}">
                  <a16:creationId xmlns:a16="http://schemas.microsoft.com/office/drawing/2014/main" id="{B046C4CC-6171-4A5A-AD5F-203F9B69B77A}"/>
                </a:ext>
              </a:extLst>
            </p:cNvPr>
            <p:cNvSpPr/>
            <p:nvPr/>
          </p:nvSpPr>
          <p:spPr bwMode="auto">
            <a:xfrm>
              <a:off x="10132219" y="1952625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7" name="AutoShape 75">
              <a:extLst>
                <a:ext uri="{FF2B5EF4-FFF2-40B4-BE49-F238E27FC236}">
                  <a16:creationId xmlns:a16="http://schemas.microsoft.com/office/drawing/2014/main" id="{E43D19F1-E335-45A8-8AA2-5C394226FEB0}"/>
                </a:ext>
              </a:extLst>
            </p:cNvPr>
            <p:cNvSpPr/>
            <p:nvPr/>
          </p:nvSpPr>
          <p:spPr bwMode="auto">
            <a:xfrm>
              <a:off x="10132219" y="1996282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48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48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8" name="AutoShape 76">
              <a:extLst>
                <a:ext uri="{FF2B5EF4-FFF2-40B4-BE49-F238E27FC236}">
                  <a16:creationId xmlns:a16="http://schemas.microsoft.com/office/drawing/2014/main" id="{80F6368D-FE43-4A12-88A8-B0379BFBD227}"/>
                </a:ext>
              </a:extLst>
            </p:cNvPr>
            <p:cNvSpPr/>
            <p:nvPr/>
          </p:nvSpPr>
          <p:spPr bwMode="auto">
            <a:xfrm>
              <a:off x="10132219" y="1865313"/>
              <a:ext cx="348456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150" y="0"/>
                  </a:moveTo>
                  <a:lnTo>
                    <a:pt x="449" y="0"/>
                  </a:lnTo>
                  <a:cubicBezTo>
                    <a:pt x="201" y="0"/>
                    <a:pt x="0" y="4830"/>
                    <a:pt x="0" y="10800"/>
                  </a:cubicBezTo>
                  <a:cubicBezTo>
                    <a:pt x="0" y="16769"/>
                    <a:pt x="201" y="21599"/>
                    <a:pt x="449" y="21599"/>
                  </a:cubicBezTo>
                  <a:lnTo>
                    <a:pt x="21150" y="21599"/>
                  </a:lnTo>
                  <a:cubicBezTo>
                    <a:pt x="21397" y="21599"/>
                    <a:pt x="21599" y="16769"/>
                    <a:pt x="21599" y="10800"/>
                  </a:cubicBezTo>
                  <a:cubicBezTo>
                    <a:pt x="21599" y="4830"/>
                    <a:pt x="21397" y="0"/>
                    <a:pt x="2115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59" name="AutoShape 77">
              <a:extLst>
                <a:ext uri="{FF2B5EF4-FFF2-40B4-BE49-F238E27FC236}">
                  <a16:creationId xmlns:a16="http://schemas.microsoft.com/office/drawing/2014/main" id="{5DE1FCA1-AD3B-4CD2-BABA-3DB99EC44621}"/>
                </a:ext>
              </a:extLst>
            </p:cNvPr>
            <p:cNvSpPr/>
            <p:nvPr/>
          </p:nvSpPr>
          <p:spPr bwMode="auto">
            <a:xfrm>
              <a:off x="10132219" y="1720057"/>
              <a:ext cx="130969" cy="1166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4799" y="5400"/>
                  </a:moveTo>
                  <a:lnTo>
                    <a:pt x="16800" y="5400"/>
                  </a:lnTo>
                  <a:lnTo>
                    <a:pt x="16800" y="16200"/>
                  </a:lnTo>
                  <a:lnTo>
                    <a:pt x="4799" y="16200"/>
                  </a:lnTo>
                  <a:cubicBezTo>
                    <a:pt x="4799" y="16200"/>
                    <a:pt x="4799" y="5400"/>
                    <a:pt x="4799" y="5400"/>
                  </a:cubicBezTo>
                  <a:close/>
                  <a:moveTo>
                    <a:pt x="2399" y="21599"/>
                  </a:moveTo>
                  <a:lnTo>
                    <a:pt x="19200" y="21599"/>
                  </a:lnTo>
                  <a:cubicBezTo>
                    <a:pt x="20526" y="21599"/>
                    <a:pt x="21599" y="20392"/>
                    <a:pt x="21599" y="18900"/>
                  </a:cubicBezTo>
                  <a:lnTo>
                    <a:pt x="21599" y="2700"/>
                  </a:lnTo>
                  <a:cubicBezTo>
                    <a:pt x="21599" y="1207"/>
                    <a:pt x="20526" y="0"/>
                    <a:pt x="19200" y="0"/>
                  </a:cubicBezTo>
                  <a:lnTo>
                    <a:pt x="2399" y="0"/>
                  </a:lnTo>
                  <a:cubicBezTo>
                    <a:pt x="1073" y="0"/>
                    <a:pt x="0" y="1207"/>
                    <a:pt x="0" y="2700"/>
                  </a:cubicBezTo>
                  <a:lnTo>
                    <a:pt x="0" y="18900"/>
                  </a:lnTo>
                  <a:cubicBezTo>
                    <a:pt x="0" y="20392"/>
                    <a:pt x="1073" y="21599"/>
                    <a:pt x="2399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4288" tIns="14288" rIns="14288" bIns="14288" anchor="ctr"/>
            <a:lstStyle/>
            <a:p>
              <a:pPr algn="ctr" defTabSz="17145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25" kern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grpSp>
        <p:nvGrpSpPr>
          <p:cNvPr id="60" name="Group 242">
            <a:extLst>
              <a:ext uri="{FF2B5EF4-FFF2-40B4-BE49-F238E27FC236}">
                <a16:creationId xmlns:a16="http://schemas.microsoft.com/office/drawing/2014/main" id="{43432224-BB6D-4657-9607-CD2490E3E594}"/>
              </a:ext>
            </a:extLst>
          </p:cNvPr>
          <p:cNvGrpSpPr/>
          <p:nvPr/>
        </p:nvGrpSpPr>
        <p:grpSpPr>
          <a:xfrm>
            <a:off x="759405" y="5080215"/>
            <a:ext cx="383927" cy="255514"/>
            <a:chOff x="2908300" y="2946400"/>
            <a:chExt cx="447675" cy="341313"/>
          </a:xfrm>
          <a:solidFill>
            <a:schemeClr val="accent2"/>
          </a:solidFill>
        </p:grpSpPr>
        <p:sp>
          <p:nvSpPr>
            <p:cNvPr id="61" name="Freeform 227">
              <a:extLst>
                <a:ext uri="{FF2B5EF4-FFF2-40B4-BE49-F238E27FC236}">
                  <a16:creationId xmlns:a16="http://schemas.microsoft.com/office/drawing/2014/main" id="{BEF42BFA-44A3-4047-BBFC-6B0434B12859}"/>
                </a:ext>
              </a:extLst>
            </p:cNvPr>
            <p:cNvSpPr/>
            <p:nvPr/>
          </p:nvSpPr>
          <p:spPr bwMode="auto">
            <a:xfrm>
              <a:off x="2957513" y="2946400"/>
              <a:ext cx="349250" cy="115888"/>
            </a:xfrm>
            <a:custGeom>
              <a:avLst/>
              <a:gdLst>
                <a:gd name="T0" fmla="*/ 0 w 454"/>
                <a:gd name="T1" fmla="*/ 136 h 152"/>
                <a:gd name="T2" fmla="*/ 16 w 454"/>
                <a:gd name="T3" fmla="*/ 119 h 152"/>
                <a:gd name="T4" fmla="*/ 30 w 454"/>
                <a:gd name="T5" fmla="*/ 127 h 152"/>
                <a:gd name="T6" fmla="*/ 141 w 454"/>
                <a:gd name="T7" fmla="*/ 79 h 152"/>
                <a:gd name="T8" fmla="*/ 140 w 454"/>
                <a:gd name="T9" fmla="*/ 75 h 152"/>
                <a:gd name="T10" fmla="*/ 157 w 454"/>
                <a:gd name="T11" fmla="*/ 58 h 152"/>
                <a:gd name="T12" fmla="*/ 173 w 454"/>
                <a:gd name="T13" fmla="*/ 75 h 152"/>
                <a:gd name="T14" fmla="*/ 282 w 454"/>
                <a:gd name="T15" fmla="*/ 97 h 152"/>
                <a:gd name="T16" fmla="*/ 297 w 454"/>
                <a:gd name="T17" fmla="*/ 86 h 152"/>
                <a:gd name="T18" fmla="*/ 309 w 454"/>
                <a:gd name="T19" fmla="*/ 92 h 152"/>
                <a:gd name="T20" fmla="*/ 422 w 454"/>
                <a:gd name="T21" fmla="*/ 22 h 152"/>
                <a:gd name="T22" fmla="*/ 421 w 454"/>
                <a:gd name="T23" fmla="*/ 17 h 152"/>
                <a:gd name="T24" fmla="*/ 437 w 454"/>
                <a:gd name="T25" fmla="*/ 0 h 152"/>
                <a:gd name="T26" fmla="*/ 454 w 454"/>
                <a:gd name="T27" fmla="*/ 17 h 152"/>
                <a:gd name="T28" fmla="*/ 437 w 454"/>
                <a:gd name="T29" fmla="*/ 33 h 152"/>
                <a:gd name="T30" fmla="*/ 425 w 454"/>
                <a:gd name="T31" fmla="*/ 27 h 152"/>
                <a:gd name="T32" fmla="*/ 312 w 454"/>
                <a:gd name="T33" fmla="*/ 97 h 152"/>
                <a:gd name="T34" fmla="*/ 313 w 454"/>
                <a:gd name="T35" fmla="*/ 103 h 152"/>
                <a:gd name="T36" fmla="*/ 297 w 454"/>
                <a:gd name="T37" fmla="*/ 119 h 152"/>
                <a:gd name="T38" fmla="*/ 281 w 454"/>
                <a:gd name="T39" fmla="*/ 103 h 152"/>
                <a:gd name="T40" fmla="*/ 172 w 454"/>
                <a:gd name="T41" fmla="*/ 81 h 152"/>
                <a:gd name="T42" fmla="*/ 157 w 454"/>
                <a:gd name="T43" fmla="*/ 91 h 152"/>
                <a:gd name="T44" fmla="*/ 144 w 454"/>
                <a:gd name="T45" fmla="*/ 84 h 152"/>
                <a:gd name="T46" fmla="*/ 32 w 454"/>
                <a:gd name="T47" fmla="*/ 132 h 152"/>
                <a:gd name="T48" fmla="*/ 33 w 454"/>
                <a:gd name="T49" fmla="*/ 136 h 152"/>
                <a:gd name="T50" fmla="*/ 16 w 454"/>
                <a:gd name="T51" fmla="*/ 152 h 152"/>
                <a:gd name="T52" fmla="*/ 0 w 454"/>
                <a:gd name="T53" fmla="*/ 13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4" h="152">
                  <a:moveTo>
                    <a:pt x="0" y="136"/>
                  </a:moveTo>
                  <a:cubicBezTo>
                    <a:pt x="0" y="127"/>
                    <a:pt x="7" y="119"/>
                    <a:pt x="16" y="119"/>
                  </a:cubicBezTo>
                  <a:cubicBezTo>
                    <a:pt x="22" y="119"/>
                    <a:pt x="27" y="122"/>
                    <a:pt x="30" y="127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41" y="77"/>
                    <a:pt x="140" y="76"/>
                    <a:pt x="140" y="75"/>
                  </a:cubicBezTo>
                  <a:cubicBezTo>
                    <a:pt x="140" y="66"/>
                    <a:pt x="148" y="58"/>
                    <a:pt x="157" y="58"/>
                  </a:cubicBezTo>
                  <a:cubicBezTo>
                    <a:pt x="166" y="58"/>
                    <a:pt x="173" y="66"/>
                    <a:pt x="173" y="75"/>
                  </a:cubicBezTo>
                  <a:cubicBezTo>
                    <a:pt x="282" y="97"/>
                    <a:pt x="282" y="97"/>
                    <a:pt x="282" y="97"/>
                  </a:cubicBezTo>
                  <a:cubicBezTo>
                    <a:pt x="284" y="91"/>
                    <a:pt x="290" y="86"/>
                    <a:pt x="297" y="86"/>
                  </a:cubicBezTo>
                  <a:cubicBezTo>
                    <a:pt x="302" y="86"/>
                    <a:pt x="306" y="88"/>
                    <a:pt x="309" y="92"/>
                  </a:cubicBezTo>
                  <a:cubicBezTo>
                    <a:pt x="422" y="22"/>
                    <a:pt x="422" y="22"/>
                    <a:pt x="422" y="22"/>
                  </a:cubicBezTo>
                  <a:cubicBezTo>
                    <a:pt x="421" y="20"/>
                    <a:pt x="421" y="18"/>
                    <a:pt x="421" y="17"/>
                  </a:cubicBezTo>
                  <a:cubicBezTo>
                    <a:pt x="421" y="8"/>
                    <a:pt x="428" y="0"/>
                    <a:pt x="437" y="0"/>
                  </a:cubicBezTo>
                  <a:cubicBezTo>
                    <a:pt x="446" y="0"/>
                    <a:pt x="454" y="8"/>
                    <a:pt x="454" y="17"/>
                  </a:cubicBezTo>
                  <a:cubicBezTo>
                    <a:pt x="454" y="26"/>
                    <a:pt x="446" y="33"/>
                    <a:pt x="437" y="33"/>
                  </a:cubicBezTo>
                  <a:cubicBezTo>
                    <a:pt x="432" y="33"/>
                    <a:pt x="428" y="31"/>
                    <a:pt x="425" y="2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9"/>
                    <a:pt x="313" y="101"/>
                    <a:pt x="313" y="103"/>
                  </a:cubicBezTo>
                  <a:cubicBezTo>
                    <a:pt x="313" y="112"/>
                    <a:pt x="306" y="119"/>
                    <a:pt x="297" y="119"/>
                  </a:cubicBezTo>
                  <a:cubicBezTo>
                    <a:pt x="288" y="119"/>
                    <a:pt x="281" y="112"/>
                    <a:pt x="281" y="103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70" y="87"/>
                    <a:pt x="164" y="91"/>
                    <a:pt x="157" y="91"/>
                  </a:cubicBezTo>
                  <a:cubicBezTo>
                    <a:pt x="151" y="91"/>
                    <a:pt x="147" y="88"/>
                    <a:pt x="144" y="84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4"/>
                    <a:pt x="33" y="134"/>
                    <a:pt x="33" y="136"/>
                  </a:cubicBezTo>
                  <a:cubicBezTo>
                    <a:pt x="33" y="145"/>
                    <a:pt x="26" y="152"/>
                    <a:pt x="16" y="152"/>
                  </a:cubicBezTo>
                  <a:cubicBezTo>
                    <a:pt x="7" y="152"/>
                    <a:pt x="0" y="145"/>
                    <a:pt x="0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900" kern="0">
                <a:latin typeface="微软雅黑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62" name="Freeform 228">
              <a:extLst>
                <a:ext uri="{FF2B5EF4-FFF2-40B4-BE49-F238E27FC236}">
                  <a16:creationId xmlns:a16="http://schemas.microsoft.com/office/drawing/2014/main" id="{FB5A8599-4CC1-4488-A690-006475E1D2CD}"/>
                </a:ext>
              </a:extLst>
            </p:cNvPr>
            <p:cNvSpPr/>
            <p:nvPr/>
          </p:nvSpPr>
          <p:spPr bwMode="auto">
            <a:xfrm>
              <a:off x="2908300" y="2987675"/>
              <a:ext cx="447675" cy="300038"/>
            </a:xfrm>
            <a:custGeom>
              <a:avLst/>
              <a:gdLst>
                <a:gd name="T0" fmla="*/ 568 w 581"/>
                <a:gd name="T1" fmla="*/ 367 h 392"/>
                <a:gd name="T2" fmla="*/ 550 w 581"/>
                <a:gd name="T3" fmla="*/ 367 h 392"/>
                <a:gd name="T4" fmla="*/ 550 w 581"/>
                <a:gd name="T5" fmla="*/ 32 h 392"/>
                <a:gd name="T6" fmla="*/ 518 w 581"/>
                <a:gd name="T7" fmla="*/ 0 h 392"/>
                <a:gd name="T8" fmla="*/ 483 w 581"/>
                <a:gd name="T9" fmla="*/ 0 h 392"/>
                <a:gd name="T10" fmla="*/ 451 w 581"/>
                <a:gd name="T11" fmla="*/ 32 h 392"/>
                <a:gd name="T12" fmla="*/ 451 w 581"/>
                <a:gd name="T13" fmla="*/ 367 h 392"/>
                <a:gd name="T14" fmla="*/ 410 w 581"/>
                <a:gd name="T15" fmla="*/ 367 h 392"/>
                <a:gd name="T16" fmla="*/ 410 w 581"/>
                <a:gd name="T17" fmla="*/ 120 h 392"/>
                <a:gd name="T18" fmla="*/ 379 w 581"/>
                <a:gd name="T19" fmla="*/ 88 h 392"/>
                <a:gd name="T20" fmla="*/ 343 w 581"/>
                <a:gd name="T21" fmla="*/ 88 h 392"/>
                <a:gd name="T22" fmla="*/ 311 w 581"/>
                <a:gd name="T23" fmla="*/ 120 h 392"/>
                <a:gd name="T24" fmla="*/ 311 w 581"/>
                <a:gd name="T25" fmla="*/ 367 h 392"/>
                <a:gd name="T26" fmla="*/ 270 w 581"/>
                <a:gd name="T27" fmla="*/ 367 h 392"/>
                <a:gd name="T28" fmla="*/ 270 w 581"/>
                <a:gd name="T29" fmla="*/ 92 h 392"/>
                <a:gd name="T30" fmla="*/ 239 w 581"/>
                <a:gd name="T31" fmla="*/ 61 h 392"/>
                <a:gd name="T32" fmla="*/ 203 w 581"/>
                <a:gd name="T33" fmla="*/ 61 h 392"/>
                <a:gd name="T34" fmla="*/ 171 w 581"/>
                <a:gd name="T35" fmla="*/ 92 h 392"/>
                <a:gd name="T36" fmla="*/ 171 w 581"/>
                <a:gd name="T37" fmla="*/ 367 h 392"/>
                <a:gd name="T38" fmla="*/ 131 w 581"/>
                <a:gd name="T39" fmla="*/ 367 h 392"/>
                <a:gd name="T40" fmla="*/ 131 w 581"/>
                <a:gd name="T41" fmla="*/ 160 h 392"/>
                <a:gd name="T42" fmla="*/ 99 w 581"/>
                <a:gd name="T43" fmla="*/ 128 h 392"/>
                <a:gd name="T44" fmla="*/ 63 w 581"/>
                <a:gd name="T45" fmla="*/ 128 h 392"/>
                <a:gd name="T46" fmla="*/ 32 w 581"/>
                <a:gd name="T47" fmla="*/ 160 h 392"/>
                <a:gd name="T48" fmla="*/ 32 w 581"/>
                <a:gd name="T49" fmla="*/ 367 h 392"/>
                <a:gd name="T50" fmla="*/ 11 w 581"/>
                <a:gd name="T51" fmla="*/ 367 h 392"/>
                <a:gd name="T52" fmla="*/ 0 w 581"/>
                <a:gd name="T53" fmla="*/ 378 h 392"/>
                <a:gd name="T54" fmla="*/ 0 w 581"/>
                <a:gd name="T55" fmla="*/ 381 h 392"/>
                <a:gd name="T56" fmla="*/ 11 w 581"/>
                <a:gd name="T57" fmla="*/ 392 h 392"/>
                <a:gd name="T58" fmla="*/ 568 w 581"/>
                <a:gd name="T59" fmla="*/ 392 h 392"/>
                <a:gd name="T60" fmla="*/ 581 w 581"/>
                <a:gd name="T61" fmla="*/ 381 h 392"/>
                <a:gd name="T62" fmla="*/ 581 w 581"/>
                <a:gd name="T63" fmla="*/ 378 h 392"/>
                <a:gd name="T64" fmla="*/ 568 w 581"/>
                <a:gd name="T65" fmla="*/ 36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1" h="392">
                  <a:moveTo>
                    <a:pt x="568" y="367"/>
                  </a:moveTo>
                  <a:cubicBezTo>
                    <a:pt x="550" y="367"/>
                    <a:pt x="550" y="367"/>
                    <a:pt x="550" y="367"/>
                  </a:cubicBezTo>
                  <a:cubicBezTo>
                    <a:pt x="550" y="32"/>
                    <a:pt x="550" y="32"/>
                    <a:pt x="550" y="32"/>
                  </a:cubicBezTo>
                  <a:cubicBezTo>
                    <a:pt x="550" y="14"/>
                    <a:pt x="536" y="0"/>
                    <a:pt x="518" y="0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65" y="0"/>
                    <a:pt x="451" y="14"/>
                    <a:pt x="451" y="32"/>
                  </a:cubicBezTo>
                  <a:cubicBezTo>
                    <a:pt x="451" y="367"/>
                    <a:pt x="451" y="367"/>
                    <a:pt x="451" y="367"/>
                  </a:cubicBezTo>
                  <a:cubicBezTo>
                    <a:pt x="410" y="367"/>
                    <a:pt x="410" y="367"/>
                    <a:pt x="410" y="367"/>
                  </a:cubicBezTo>
                  <a:cubicBezTo>
                    <a:pt x="410" y="120"/>
                    <a:pt x="410" y="120"/>
                    <a:pt x="410" y="120"/>
                  </a:cubicBezTo>
                  <a:cubicBezTo>
                    <a:pt x="410" y="102"/>
                    <a:pt x="396" y="88"/>
                    <a:pt x="379" y="88"/>
                  </a:cubicBezTo>
                  <a:cubicBezTo>
                    <a:pt x="343" y="88"/>
                    <a:pt x="343" y="88"/>
                    <a:pt x="343" y="88"/>
                  </a:cubicBezTo>
                  <a:cubicBezTo>
                    <a:pt x="325" y="88"/>
                    <a:pt x="311" y="102"/>
                    <a:pt x="311" y="120"/>
                  </a:cubicBezTo>
                  <a:cubicBezTo>
                    <a:pt x="311" y="367"/>
                    <a:pt x="311" y="367"/>
                    <a:pt x="311" y="367"/>
                  </a:cubicBezTo>
                  <a:cubicBezTo>
                    <a:pt x="270" y="367"/>
                    <a:pt x="270" y="367"/>
                    <a:pt x="270" y="367"/>
                  </a:cubicBezTo>
                  <a:cubicBezTo>
                    <a:pt x="270" y="92"/>
                    <a:pt x="270" y="92"/>
                    <a:pt x="270" y="92"/>
                  </a:cubicBezTo>
                  <a:cubicBezTo>
                    <a:pt x="270" y="75"/>
                    <a:pt x="256" y="61"/>
                    <a:pt x="239" y="61"/>
                  </a:cubicBezTo>
                  <a:cubicBezTo>
                    <a:pt x="203" y="61"/>
                    <a:pt x="203" y="61"/>
                    <a:pt x="203" y="61"/>
                  </a:cubicBezTo>
                  <a:cubicBezTo>
                    <a:pt x="186" y="61"/>
                    <a:pt x="171" y="75"/>
                    <a:pt x="171" y="92"/>
                  </a:cubicBezTo>
                  <a:cubicBezTo>
                    <a:pt x="171" y="367"/>
                    <a:pt x="171" y="367"/>
                    <a:pt x="171" y="367"/>
                  </a:cubicBezTo>
                  <a:cubicBezTo>
                    <a:pt x="131" y="367"/>
                    <a:pt x="131" y="367"/>
                    <a:pt x="131" y="367"/>
                  </a:cubicBezTo>
                  <a:cubicBezTo>
                    <a:pt x="131" y="160"/>
                    <a:pt x="131" y="160"/>
                    <a:pt x="131" y="160"/>
                  </a:cubicBezTo>
                  <a:cubicBezTo>
                    <a:pt x="131" y="143"/>
                    <a:pt x="117" y="128"/>
                    <a:pt x="99" y="128"/>
                  </a:cubicBezTo>
                  <a:cubicBezTo>
                    <a:pt x="63" y="128"/>
                    <a:pt x="63" y="128"/>
                    <a:pt x="63" y="128"/>
                  </a:cubicBezTo>
                  <a:cubicBezTo>
                    <a:pt x="46" y="128"/>
                    <a:pt x="32" y="143"/>
                    <a:pt x="32" y="160"/>
                  </a:cubicBezTo>
                  <a:cubicBezTo>
                    <a:pt x="32" y="367"/>
                    <a:pt x="32" y="367"/>
                    <a:pt x="32" y="367"/>
                  </a:cubicBezTo>
                  <a:cubicBezTo>
                    <a:pt x="11" y="367"/>
                    <a:pt x="11" y="367"/>
                    <a:pt x="11" y="367"/>
                  </a:cubicBezTo>
                  <a:cubicBezTo>
                    <a:pt x="4" y="367"/>
                    <a:pt x="0" y="372"/>
                    <a:pt x="0" y="378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0" y="387"/>
                    <a:pt x="4" y="392"/>
                    <a:pt x="11" y="392"/>
                  </a:cubicBezTo>
                  <a:cubicBezTo>
                    <a:pt x="568" y="392"/>
                    <a:pt x="568" y="392"/>
                    <a:pt x="568" y="392"/>
                  </a:cubicBezTo>
                  <a:cubicBezTo>
                    <a:pt x="575" y="392"/>
                    <a:pt x="581" y="387"/>
                    <a:pt x="581" y="381"/>
                  </a:cubicBezTo>
                  <a:cubicBezTo>
                    <a:pt x="581" y="378"/>
                    <a:pt x="581" y="378"/>
                    <a:pt x="581" y="378"/>
                  </a:cubicBezTo>
                  <a:cubicBezTo>
                    <a:pt x="581" y="372"/>
                    <a:pt x="575" y="367"/>
                    <a:pt x="568" y="3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900" kern="0">
                <a:latin typeface="微软雅黑" panose="020B0503020204020204" charset="-122"/>
                <a:ea typeface="Microsoft YaHei UI" panose="020B0503020204020204" charset="-122"/>
              </a:endParaRPr>
            </a:p>
          </p:txBody>
        </p:sp>
      </p:grpSp>
      <p:grpSp>
        <p:nvGrpSpPr>
          <p:cNvPr id="63" name="Group 85">
            <a:extLst>
              <a:ext uri="{FF2B5EF4-FFF2-40B4-BE49-F238E27FC236}">
                <a16:creationId xmlns:a16="http://schemas.microsoft.com/office/drawing/2014/main" id="{81E7911E-CF02-4D20-8598-0D191142EC2A}"/>
              </a:ext>
            </a:extLst>
          </p:cNvPr>
          <p:cNvGrpSpPr/>
          <p:nvPr/>
        </p:nvGrpSpPr>
        <p:grpSpPr>
          <a:xfrm>
            <a:off x="2750385" y="5097939"/>
            <a:ext cx="383927" cy="255514"/>
            <a:chOff x="1200150" y="3768725"/>
            <a:chExt cx="446088" cy="446088"/>
          </a:xfrm>
          <a:solidFill>
            <a:schemeClr val="accent2"/>
          </a:solidFill>
        </p:grpSpPr>
        <p:sp>
          <p:nvSpPr>
            <p:cNvPr id="64" name="Freeform 78">
              <a:extLst>
                <a:ext uri="{FF2B5EF4-FFF2-40B4-BE49-F238E27FC236}">
                  <a16:creationId xmlns:a16="http://schemas.microsoft.com/office/drawing/2014/main" id="{4E6ED5FE-FA83-4A08-9A26-7318CA70D9ED}"/>
                </a:ext>
              </a:extLst>
            </p:cNvPr>
            <p:cNvSpPr/>
            <p:nvPr/>
          </p:nvSpPr>
          <p:spPr bwMode="auto">
            <a:xfrm>
              <a:off x="1200150" y="3768725"/>
              <a:ext cx="446088" cy="446088"/>
            </a:xfrm>
            <a:custGeom>
              <a:avLst/>
              <a:gdLst>
                <a:gd name="T0" fmla="*/ 539 w 580"/>
                <a:gd name="T1" fmla="*/ 141 h 580"/>
                <a:gd name="T2" fmla="*/ 509 w 580"/>
                <a:gd name="T3" fmla="*/ 171 h 580"/>
                <a:gd name="T4" fmla="*/ 489 w 580"/>
                <a:gd name="T5" fmla="*/ 181 h 580"/>
                <a:gd name="T6" fmla="*/ 517 w 580"/>
                <a:gd name="T7" fmla="*/ 290 h 580"/>
                <a:gd name="T8" fmla="*/ 290 w 580"/>
                <a:gd name="T9" fmla="*/ 517 h 580"/>
                <a:gd name="T10" fmla="*/ 63 w 580"/>
                <a:gd name="T11" fmla="*/ 290 h 580"/>
                <a:gd name="T12" fmla="*/ 290 w 580"/>
                <a:gd name="T13" fmla="*/ 63 h 580"/>
                <a:gd name="T14" fmla="*/ 401 w 580"/>
                <a:gd name="T15" fmla="*/ 92 h 580"/>
                <a:gd name="T16" fmla="*/ 411 w 580"/>
                <a:gd name="T17" fmla="*/ 72 h 580"/>
                <a:gd name="T18" fmla="*/ 441 w 580"/>
                <a:gd name="T19" fmla="*/ 42 h 580"/>
                <a:gd name="T20" fmla="*/ 290 w 580"/>
                <a:gd name="T21" fmla="*/ 0 h 580"/>
                <a:gd name="T22" fmla="*/ 0 w 580"/>
                <a:gd name="T23" fmla="*/ 290 h 580"/>
                <a:gd name="T24" fmla="*/ 290 w 580"/>
                <a:gd name="T25" fmla="*/ 580 h 580"/>
                <a:gd name="T26" fmla="*/ 580 w 580"/>
                <a:gd name="T27" fmla="*/ 290 h 580"/>
                <a:gd name="T28" fmla="*/ 539 w 580"/>
                <a:gd name="T29" fmla="*/ 141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0" h="580">
                  <a:moveTo>
                    <a:pt x="539" y="141"/>
                  </a:moveTo>
                  <a:cubicBezTo>
                    <a:pt x="509" y="171"/>
                    <a:pt x="509" y="171"/>
                    <a:pt x="509" y="171"/>
                  </a:cubicBezTo>
                  <a:cubicBezTo>
                    <a:pt x="504" y="176"/>
                    <a:pt x="496" y="179"/>
                    <a:pt x="489" y="181"/>
                  </a:cubicBezTo>
                  <a:cubicBezTo>
                    <a:pt x="506" y="213"/>
                    <a:pt x="517" y="250"/>
                    <a:pt x="517" y="290"/>
                  </a:cubicBezTo>
                  <a:cubicBezTo>
                    <a:pt x="517" y="415"/>
                    <a:pt x="415" y="517"/>
                    <a:pt x="290" y="517"/>
                  </a:cubicBezTo>
                  <a:cubicBezTo>
                    <a:pt x="165" y="517"/>
                    <a:pt x="63" y="415"/>
                    <a:pt x="63" y="290"/>
                  </a:cubicBezTo>
                  <a:cubicBezTo>
                    <a:pt x="63" y="165"/>
                    <a:pt x="165" y="63"/>
                    <a:pt x="290" y="63"/>
                  </a:cubicBezTo>
                  <a:cubicBezTo>
                    <a:pt x="330" y="63"/>
                    <a:pt x="368" y="74"/>
                    <a:pt x="401" y="92"/>
                  </a:cubicBezTo>
                  <a:cubicBezTo>
                    <a:pt x="402" y="85"/>
                    <a:pt x="406" y="78"/>
                    <a:pt x="411" y="72"/>
                  </a:cubicBezTo>
                  <a:cubicBezTo>
                    <a:pt x="441" y="42"/>
                    <a:pt x="441" y="42"/>
                    <a:pt x="441" y="42"/>
                  </a:cubicBezTo>
                  <a:cubicBezTo>
                    <a:pt x="397" y="15"/>
                    <a:pt x="345" y="0"/>
                    <a:pt x="290" y="0"/>
                  </a:cubicBezTo>
                  <a:cubicBezTo>
                    <a:pt x="130" y="0"/>
                    <a:pt x="0" y="130"/>
                    <a:pt x="0" y="290"/>
                  </a:cubicBezTo>
                  <a:cubicBezTo>
                    <a:pt x="0" y="450"/>
                    <a:pt x="130" y="580"/>
                    <a:pt x="290" y="580"/>
                  </a:cubicBezTo>
                  <a:cubicBezTo>
                    <a:pt x="450" y="580"/>
                    <a:pt x="580" y="450"/>
                    <a:pt x="580" y="290"/>
                  </a:cubicBezTo>
                  <a:cubicBezTo>
                    <a:pt x="580" y="235"/>
                    <a:pt x="565" y="184"/>
                    <a:pt x="539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900" kern="0">
                <a:latin typeface="微软雅黑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65" name="Freeform 79">
              <a:extLst>
                <a:ext uri="{FF2B5EF4-FFF2-40B4-BE49-F238E27FC236}">
                  <a16:creationId xmlns:a16="http://schemas.microsoft.com/office/drawing/2014/main" id="{3CADF167-A29E-4E1A-A660-314FBB146BEA}"/>
                </a:ext>
              </a:extLst>
            </p:cNvPr>
            <p:cNvSpPr/>
            <p:nvPr/>
          </p:nvSpPr>
          <p:spPr bwMode="auto">
            <a:xfrm>
              <a:off x="1381125" y="3781425"/>
              <a:ext cx="252413" cy="252413"/>
            </a:xfrm>
            <a:custGeom>
              <a:avLst/>
              <a:gdLst>
                <a:gd name="T0" fmla="*/ 186 w 329"/>
                <a:gd name="T1" fmla="*/ 67 h 328"/>
                <a:gd name="T2" fmla="*/ 249 w 329"/>
                <a:gd name="T3" fmla="*/ 4 h 328"/>
                <a:gd name="T4" fmla="*/ 257 w 329"/>
                <a:gd name="T5" fmla="*/ 7 h 328"/>
                <a:gd name="T6" fmla="*/ 263 w 329"/>
                <a:gd name="T7" fmla="*/ 66 h 328"/>
                <a:gd name="T8" fmla="*/ 322 w 329"/>
                <a:gd name="T9" fmla="*/ 71 h 328"/>
                <a:gd name="T10" fmla="*/ 325 w 329"/>
                <a:gd name="T11" fmla="*/ 80 h 328"/>
                <a:gd name="T12" fmla="*/ 262 w 329"/>
                <a:gd name="T13" fmla="*/ 142 h 328"/>
                <a:gd name="T14" fmla="*/ 245 w 329"/>
                <a:gd name="T15" fmla="*/ 149 h 328"/>
                <a:gd name="T16" fmla="*/ 207 w 329"/>
                <a:gd name="T17" fmla="*/ 145 h 328"/>
                <a:gd name="T18" fmla="*/ 99 w 329"/>
                <a:gd name="T19" fmla="*/ 253 h 328"/>
                <a:gd name="T20" fmla="*/ 89 w 329"/>
                <a:gd name="T21" fmla="*/ 309 h 328"/>
                <a:gd name="T22" fmla="*/ 19 w 329"/>
                <a:gd name="T23" fmla="*/ 309 h 328"/>
                <a:gd name="T24" fmla="*/ 19 w 329"/>
                <a:gd name="T25" fmla="*/ 239 h 328"/>
                <a:gd name="T26" fmla="*/ 75 w 329"/>
                <a:gd name="T27" fmla="*/ 230 h 328"/>
                <a:gd name="T28" fmla="*/ 184 w 329"/>
                <a:gd name="T29" fmla="*/ 121 h 328"/>
                <a:gd name="T30" fmla="*/ 180 w 329"/>
                <a:gd name="T31" fmla="*/ 84 h 328"/>
                <a:gd name="T32" fmla="*/ 186 w 329"/>
                <a:gd name="T33" fmla="*/ 6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9" h="328">
                  <a:moveTo>
                    <a:pt x="186" y="67"/>
                  </a:moveTo>
                  <a:cubicBezTo>
                    <a:pt x="249" y="4"/>
                    <a:pt x="249" y="4"/>
                    <a:pt x="249" y="4"/>
                  </a:cubicBezTo>
                  <a:cubicBezTo>
                    <a:pt x="253" y="0"/>
                    <a:pt x="256" y="1"/>
                    <a:pt x="257" y="7"/>
                  </a:cubicBezTo>
                  <a:cubicBezTo>
                    <a:pt x="263" y="66"/>
                    <a:pt x="263" y="66"/>
                    <a:pt x="263" y="66"/>
                  </a:cubicBezTo>
                  <a:cubicBezTo>
                    <a:pt x="322" y="71"/>
                    <a:pt x="322" y="71"/>
                    <a:pt x="322" y="71"/>
                  </a:cubicBezTo>
                  <a:cubicBezTo>
                    <a:pt x="327" y="72"/>
                    <a:pt x="329" y="76"/>
                    <a:pt x="325" y="80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58" y="146"/>
                    <a:pt x="250" y="149"/>
                    <a:pt x="245" y="149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99" y="253"/>
                    <a:pt x="99" y="253"/>
                    <a:pt x="99" y="253"/>
                  </a:cubicBezTo>
                  <a:cubicBezTo>
                    <a:pt x="107" y="272"/>
                    <a:pt x="104" y="294"/>
                    <a:pt x="89" y="309"/>
                  </a:cubicBezTo>
                  <a:cubicBezTo>
                    <a:pt x="70" y="328"/>
                    <a:pt x="39" y="328"/>
                    <a:pt x="19" y="309"/>
                  </a:cubicBezTo>
                  <a:cubicBezTo>
                    <a:pt x="0" y="290"/>
                    <a:pt x="0" y="259"/>
                    <a:pt x="19" y="239"/>
                  </a:cubicBezTo>
                  <a:cubicBezTo>
                    <a:pt x="34" y="224"/>
                    <a:pt x="57" y="221"/>
                    <a:pt x="75" y="230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79" y="78"/>
                    <a:pt x="182" y="71"/>
                    <a:pt x="186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900" kern="0">
                <a:latin typeface="微软雅黑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66" name="Freeform 80">
              <a:extLst>
                <a:ext uri="{FF2B5EF4-FFF2-40B4-BE49-F238E27FC236}">
                  <a16:creationId xmlns:a16="http://schemas.microsoft.com/office/drawing/2014/main" id="{79E93345-6D3C-45EB-B579-0A65EEBF3847}"/>
                </a:ext>
              </a:extLst>
            </p:cNvPr>
            <p:cNvSpPr/>
            <p:nvPr/>
          </p:nvSpPr>
          <p:spPr bwMode="auto">
            <a:xfrm>
              <a:off x="1292225" y="3860800"/>
              <a:ext cx="261938" cy="261938"/>
            </a:xfrm>
            <a:custGeom>
              <a:avLst/>
              <a:gdLst>
                <a:gd name="T0" fmla="*/ 170 w 340"/>
                <a:gd name="T1" fmla="*/ 73 h 340"/>
                <a:gd name="T2" fmla="*/ 212 w 340"/>
                <a:gd name="T3" fmla="*/ 83 h 340"/>
                <a:gd name="T4" fmla="*/ 266 w 340"/>
                <a:gd name="T5" fmla="*/ 30 h 340"/>
                <a:gd name="T6" fmla="*/ 170 w 340"/>
                <a:gd name="T7" fmla="*/ 0 h 340"/>
                <a:gd name="T8" fmla="*/ 0 w 340"/>
                <a:gd name="T9" fmla="*/ 170 h 340"/>
                <a:gd name="T10" fmla="*/ 170 w 340"/>
                <a:gd name="T11" fmla="*/ 340 h 340"/>
                <a:gd name="T12" fmla="*/ 340 w 340"/>
                <a:gd name="T13" fmla="*/ 170 h 340"/>
                <a:gd name="T14" fmla="*/ 311 w 340"/>
                <a:gd name="T15" fmla="*/ 76 h 340"/>
                <a:gd name="T16" fmla="*/ 258 w 340"/>
                <a:gd name="T17" fmla="*/ 130 h 340"/>
                <a:gd name="T18" fmla="*/ 267 w 340"/>
                <a:gd name="T19" fmla="*/ 170 h 340"/>
                <a:gd name="T20" fmla="*/ 170 w 340"/>
                <a:gd name="T21" fmla="*/ 267 h 340"/>
                <a:gd name="T22" fmla="*/ 73 w 340"/>
                <a:gd name="T23" fmla="*/ 170 h 340"/>
                <a:gd name="T24" fmla="*/ 170 w 340"/>
                <a:gd name="T25" fmla="*/ 7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0" h="340">
                  <a:moveTo>
                    <a:pt x="170" y="73"/>
                  </a:moveTo>
                  <a:cubicBezTo>
                    <a:pt x="185" y="73"/>
                    <a:pt x="199" y="77"/>
                    <a:pt x="212" y="83"/>
                  </a:cubicBezTo>
                  <a:cubicBezTo>
                    <a:pt x="266" y="30"/>
                    <a:pt x="266" y="30"/>
                    <a:pt x="266" y="30"/>
                  </a:cubicBezTo>
                  <a:cubicBezTo>
                    <a:pt x="238" y="11"/>
                    <a:pt x="205" y="0"/>
                    <a:pt x="170" y="0"/>
                  </a:cubicBezTo>
                  <a:cubicBezTo>
                    <a:pt x="76" y="0"/>
                    <a:pt x="0" y="76"/>
                    <a:pt x="0" y="170"/>
                  </a:cubicBezTo>
                  <a:cubicBezTo>
                    <a:pt x="0" y="264"/>
                    <a:pt x="76" y="340"/>
                    <a:pt x="170" y="340"/>
                  </a:cubicBezTo>
                  <a:cubicBezTo>
                    <a:pt x="264" y="340"/>
                    <a:pt x="340" y="264"/>
                    <a:pt x="340" y="170"/>
                  </a:cubicBezTo>
                  <a:cubicBezTo>
                    <a:pt x="340" y="135"/>
                    <a:pt x="329" y="103"/>
                    <a:pt x="311" y="76"/>
                  </a:cubicBezTo>
                  <a:cubicBezTo>
                    <a:pt x="258" y="130"/>
                    <a:pt x="258" y="130"/>
                    <a:pt x="258" y="130"/>
                  </a:cubicBezTo>
                  <a:cubicBezTo>
                    <a:pt x="264" y="142"/>
                    <a:pt x="267" y="156"/>
                    <a:pt x="267" y="170"/>
                  </a:cubicBezTo>
                  <a:cubicBezTo>
                    <a:pt x="267" y="223"/>
                    <a:pt x="223" y="267"/>
                    <a:pt x="170" y="267"/>
                  </a:cubicBezTo>
                  <a:cubicBezTo>
                    <a:pt x="117" y="267"/>
                    <a:pt x="73" y="223"/>
                    <a:pt x="73" y="170"/>
                  </a:cubicBezTo>
                  <a:cubicBezTo>
                    <a:pt x="73" y="117"/>
                    <a:pt x="117" y="73"/>
                    <a:pt x="170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900" kern="0">
                <a:latin typeface="微软雅黑" panose="020B0503020204020204" charset="-122"/>
                <a:ea typeface="Microsoft YaHei UI" panose="020B0503020204020204" charset="-122"/>
              </a:endParaRPr>
            </a:p>
          </p:txBody>
        </p:sp>
      </p:grpSp>
      <p:sp>
        <p:nvSpPr>
          <p:cNvPr id="67" name="矩形: 圆角 1">
            <a:extLst>
              <a:ext uri="{FF2B5EF4-FFF2-40B4-BE49-F238E27FC236}">
                <a16:creationId xmlns:a16="http://schemas.microsoft.com/office/drawing/2014/main" id="{DD0C3EB4-57FC-4BF7-B90D-3E0E51CAB267}"/>
              </a:ext>
            </a:extLst>
          </p:cNvPr>
          <p:cNvSpPr/>
          <p:nvPr/>
        </p:nvSpPr>
        <p:spPr>
          <a:xfrm>
            <a:off x="4885658" y="4158207"/>
            <a:ext cx="4126253" cy="2190563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accent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8" name="Rectangle 5">
            <a:extLst>
              <a:ext uri="{FF2B5EF4-FFF2-40B4-BE49-F238E27FC236}">
                <a16:creationId xmlns:a16="http://schemas.microsoft.com/office/drawing/2014/main" id="{89A097B5-7DDB-7744-852E-B0341F504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4354" y="4004200"/>
            <a:ext cx="2752991" cy="297927"/>
          </a:xfrm>
          <a:prstGeom prst="roundRect">
            <a:avLst/>
          </a:prstGeom>
          <a:solidFill>
            <a:srgbClr val="4472C4"/>
          </a:solidFill>
          <a:ln>
            <a:solidFill>
              <a:sysClr val="window" lastClr="FFFFFF">
                <a:lumMod val="85000"/>
              </a:sys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实践案例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9554251" y="4761914"/>
            <a:ext cx="1949253" cy="1835439"/>
            <a:chOff x="551384" y="1755409"/>
            <a:chExt cx="3294796" cy="4830523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1DD5C478-8D5E-41DA-B9ED-9EC7D26DB31F}"/>
                </a:ext>
              </a:extLst>
            </p:cNvPr>
            <p:cNvSpPr/>
            <p:nvPr/>
          </p:nvSpPr>
          <p:spPr>
            <a:xfrm>
              <a:off x="551384" y="1755409"/>
              <a:ext cx="3294796" cy="4830523"/>
            </a:xfrm>
            <a:prstGeom prst="rect">
              <a:avLst/>
            </a:prstGeom>
            <a:noFill/>
            <a:ln w="9525" cap="flat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200" b="1" ker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71" name="图片 70">
              <a:extLst>
                <a:ext uri="{FF2B5EF4-FFF2-40B4-BE49-F238E27FC236}">
                  <a16:creationId xmlns:a16="http://schemas.microsoft.com/office/drawing/2014/main" id="{ED4E2EE3-1C5E-6544-98DE-77BBA2A99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322" y="2028901"/>
              <a:ext cx="888931" cy="4283537"/>
            </a:xfrm>
            <a:prstGeom prst="rect">
              <a:avLst/>
            </a:prstGeom>
            <a:ln w="9525">
              <a:noFill/>
              <a:prstDash val="sysDash"/>
            </a:ln>
          </p:spPr>
        </p:pic>
        <p:pic>
          <p:nvPicPr>
            <p:cNvPr id="72" name="图片 71">
              <a:extLst>
                <a:ext uri="{FF2B5EF4-FFF2-40B4-BE49-F238E27FC236}">
                  <a16:creationId xmlns:a16="http://schemas.microsoft.com/office/drawing/2014/main" id="{CD52D05D-F118-874A-B402-933D01C13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6200000">
              <a:off x="610820" y="3244799"/>
              <a:ext cx="4293096" cy="1948987"/>
            </a:xfrm>
            <a:prstGeom prst="rect">
              <a:avLst/>
            </a:prstGeom>
            <a:ln w="9525">
              <a:noFill/>
              <a:prstDash val="sysDash"/>
            </a:ln>
          </p:spPr>
        </p:pic>
      </p:grpSp>
      <p:sp>
        <p:nvSpPr>
          <p:cNvPr id="73" name="Freeform 9">
            <a:extLst>
              <a:ext uri="{FF2B5EF4-FFF2-40B4-BE49-F238E27FC236}">
                <a16:creationId xmlns:a16="http://schemas.microsoft.com/office/drawing/2014/main" id="{10EA48CB-7B4F-41C2-874C-8C09B16925CA}"/>
              </a:ext>
            </a:extLst>
          </p:cNvPr>
          <p:cNvSpPr>
            <a:spLocks/>
          </p:cNvSpPr>
          <p:nvPr/>
        </p:nvSpPr>
        <p:spPr bwMode="auto">
          <a:xfrm flipH="1">
            <a:off x="9938231" y="4009689"/>
            <a:ext cx="1181292" cy="473242"/>
          </a:xfrm>
          <a:custGeom>
            <a:avLst/>
            <a:gdLst>
              <a:gd name="T0" fmla="*/ 262 w 320"/>
              <a:gd name="T1" fmla="*/ 70 h 200"/>
              <a:gd name="T2" fmla="*/ 163 w 320"/>
              <a:gd name="T3" fmla="*/ 0 h 200"/>
              <a:gd name="T4" fmla="*/ 63 w 320"/>
              <a:gd name="T5" fmla="*/ 94 h 200"/>
              <a:gd name="T6" fmla="*/ 54 w 320"/>
              <a:gd name="T7" fmla="*/ 93 h 200"/>
              <a:gd name="T8" fmla="*/ 0 w 320"/>
              <a:gd name="T9" fmla="*/ 146 h 200"/>
              <a:gd name="T10" fmla="*/ 43 w 320"/>
              <a:gd name="T11" fmla="*/ 200 h 200"/>
              <a:gd name="T12" fmla="*/ 251 w 320"/>
              <a:gd name="T13" fmla="*/ 200 h 200"/>
              <a:gd name="T14" fmla="*/ 320 w 320"/>
              <a:gd name="T15" fmla="*/ 134 h 200"/>
              <a:gd name="T16" fmla="*/ 262 w 320"/>
              <a:gd name="T17" fmla="*/ 7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200">
                <a:moveTo>
                  <a:pt x="262" y="70"/>
                </a:moveTo>
                <a:cubicBezTo>
                  <a:pt x="249" y="29"/>
                  <a:pt x="209" y="0"/>
                  <a:pt x="163" y="0"/>
                </a:cubicBezTo>
                <a:cubicBezTo>
                  <a:pt x="108" y="0"/>
                  <a:pt x="66" y="41"/>
                  <a:pt x="63" y="94"/>
                </a:cubicBezTo>
                <a:cubicBezTo>
                  <a:pt x="60" y="94"/>
                  <a:pt x="57" y="93"/>
                  <a:pt x="54" y="93"/>
                </a:cubicBezTo>
                <a:cubicBezTo>
                  <a:pt x="24" y="93"/>
                  <a:pt x="0" y="117"/>
                  <a:pt x="0" y="146"/>
                </a:cubicBezTo>
                <a:cubicBezTo>
                  <a:pt x="0" y="171"/>
                  <a:pt x="19" y="195"/>
                  <a:pt x="43" y="200"/>
                </a:cubicBezTo>
                <a:cubicBezTo>
                  <a:pt x="251" y="200"/>
                  <a:pt x="251" y="200"/>
                  <a:pt x="251" y="200"/>
                </a:cubicBezTo>
                <a:cubicBezTo>
                  <a:pt x="287" y="200"/>
                  <a:pt x="320" y="170"/>
                  <a:pt x="320" y="134"/>
                </a:cubicBezTo>
                <a:cubicBezTo>
                  <a:pt x="320" y="101"/>
                  <a:pt x="295" y="74"/>
                  <a:pt x="262" y="7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56640" tIns="28320" rIns="56640" bIns="283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66402">
              <a:defRPr/>
            </a:pPr>
            <a:endParaRPr lang="zh-CN" altLang="en-US" sz="1125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066926" y="4562172"/>
            <a:ext cx="923903" cy="213012"/>
            <a:chOff x="9886972" y="3838443"/>
            <a:chExt cx="862226" cy="752418"/>
          </a:xfrm>
        </p:grpSpPr>
        <p:cxnSp>
          <p:nvCxnSpPr>
            <p:cNvPr id="74" name="直接箭头连接符 73">
              <a:extLst>
                <a:ext uri="{FF2B5EF4-FFF2-40B4-BE49-F238E27FC236}">
                  <a16:creationId xmlns:a16="http://schemas.microsoft.com/office/drawing/2014/main" id="{02FC9EBF-03DB-4CB1-AD46-4EBC0E37F17A}"/>
                </a:ext>
              </a:extLst>
            </p:cNvPr>
            <p:cNvCxnSpPr/>
            <p:nvPr/>
          </p:nvCxnSpPr>
          <p:spPr>
            <a:xfrm flipV="1">
              <a:off x="9886972" y="3838443"/>
              <a:ext cx="0" cy="752418"/>
            </a:xfrm>
            <a:prstGeom prst="straightConnector1">
              <a:avLst/>
            </a:prstGeom>
            <a:ln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>
              <a:extLst>
                <a:ext uri="{FF2B5EF4-FFF2-40B4-BE49-F238E27FC236}">
                  <a16:creationId xmlns:a16="http://schemas.microsoft.com/office/drawing/2014/main" id="{C3DA3949-CE5E-4FFB-8F79-0EB34B919E03}"/>
                </a:ext>
              </a:extLst>
            </p:cNvPr>
            <p:cNvCxnSpPr/>
            <p:nvPr/>
          </p:nvCxnSpPr>
          <p:spPr>
            <a:xfrm flipV="1">
              <a:off x="10153648" y="3838443"/>
              <a:ext cx="0" cy="752418"/>
            </a:xfrm>
            <a:prstGeom prst="straightConnector1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箭头连接符 75">
              <a:extLst>
                <a:ext uri="{FF2B5EF4-FFF2-40B4-BE49-F238E27FC236}">
                  <a16:creationId xmlns:a16="http://schemas.microsoft.com/office/drawing/2014/main" id="{116FEDFF-1BC2-4997-83FB-FB0F9B20427F}"/>
                </a:ext>
              </a:extLst>
            </p:cNvPr>
            <p:cNvCxnSpPr/>
            <p:nvPr/>
          </p:nvCxnSpPr>
          <p:spPr>
            <a:xfrm flipV="1">
              <a:off x="10482522" y="3838443"/>
              <a:ext cx="0" cy="752418"/>
            </a:xfrm>
            <a:prstGeom prst="straightConnector1">
              <a:avLst/>
            </a:prstGeom>
            <a:ln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箭头连接符 76">
              <a:extLst>
                <a:ext uri="{FF2B5EF4-FFF2-40B4-BE49-F238E27FC236}">
                  <a16:creationId xmlns:a16="http://schemas.microsoft.com/office/drawing/2014/main" id="{D0BF7271-CFEA-4D4C-9D87-3A15B870D4D7}"/>
                </a:ext>
              </a:extLst>
            </p:cNvPr>
            <p:cNvCxnSpPr/>
            <p:nvPr/>
          </p:nvCxnSpPr>
          <p:spPr>
            <a:xfrm flipV="1">
              <a:off x="10749198" y="3838443"/>
              <a:ext cx="0" cy="752418"/>
            </a:xfrm>
            <a:prstGeom prst="straightConnector1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标题 1">
            <a:extLst>
              <a:ext uri="{FF2B5EF4-FFF2-40B4-BE49-F238E27FC236}">
                <a16:creationId xmlns:a16="http://schemas.microsoft.com/office/drawing/2014/main" id="{D8F4FFF2-41A4-564D-853D-8DE7BE177097}"/>
              </a:ext>
            </a:extLst>
          </p:cNvPr>
          <p:cNvSpPr txBox="1">
            <a:spLocks/>
          </p:cNvSpPr>
          <p:nvPr/>
        </p:nvSpPr>
        <p:spPr bwMode="auto">
          <a:xfrm>
            <a:off x="334966" y="42865"/>
            <a:ext cx="10080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24" tIns="60912" rIns="121824" bIns="60912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  <a:lvl2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2pPr>
            <a:lvl3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3pPr>
            <a:lvl4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4pPr>
            <a:lvl5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5pPr>
            <a:lvl6pPr marL="457189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6pPr>
            <a:lvl7pPr marL="914377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7pPr>
            <a:lvl8pPr marL="1371566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8pPr>
            <a:lvl9pPr marL="1828754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9pPr>
          </a:lstStyle>
          <a:p>
            <a:pPr defTabSz="1217900" eaLnBrk="1" fontAlgn="auto" hangingPunct="1"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产品定义（</a:t>
            </a:r>
            <a:r>
              <a:rPr lang="en-US" altLang="zh-CN" sz="2400" b="1" dirty="0">
                <a:solidFill>
                  <a:schemeClr val="bg1"/>
                </a:solidFill>
                <a:latin typeface="+mn-ea"/>
                <a:ea typeface="+mn-ea"/>
              </a:rPr>
              <a:t>1/2</a:t>
            </a: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</a:p>
        </p:txBody>
      </p:sp>
      <p:sp>
        <p:nvSpPr>
          <p:cNvPr id="79" name="TextBox 29">
            <a:extLst>
              <a:ext uri="{FF2B5EF4-FFF2-40B4-BE49-F238E27FC236}">
                <a16:creationId xmlns:a16="http://schemas.microsoft.com/office/drawing/2014/main" id="{B5916C24-DEBF-2541-8381-437D10CA6CB3}"/>
              </a:ext>
            </a:extLst>
          </p:cNvPr>
          <p:cNvSpPr txBox="1"/>
          <p:nvPr/>
        </p:nvSpPr>
        <p:spPr>
          <a:xfrm>
            <a:off x="11115147" y="4094724"/>
            <a:ext cx="11198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和教育云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29">
            <a:extLst>
              <a:ext uri="{FF2B5EF4-FFF2-40B4-BE49-F238E27FC236}">
                <a16:creationId xmlns:a16="http://schemas.microsoft.com/office/drawing/2014/main" id="{631CDCF4-7E86-6648-B425-1F22FAF44E87}"/>
              </a:ext>
            </a:extLst>
          </p:cNvPr>
          <p:cNvSpPr txBox="1"/>
          <p:nvPr/>
        </p:nvSpPr>
        <p:spPr>
          <a:xfrm>
            <a:off x="9750877" y="6453275"/>
            <a:ext cx="1733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智能笔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+4G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笔盒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48167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>
            <a:cxnSpLocks/>
          </p:cNvCxnSpPr>
          <p:nvPr/>
        </p:nvCxnSpPr>
        <p:spPr>
          <a:xfrm>
            <a:off x="815413" y="5469826"/>
            <a:ext cx="10081120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311691" y="4917841"/>
            <a:ext cx="0" cy="1103971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807968" y="4917841"/>
            <a:ext cx="0" cy="1103971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8304245" y="4917841"/>
            <a:ext cx="0" cy="1103971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476365" y="4844969"/>
            <a:ext cx="128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每秒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200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帧</a:t>
            </a:r>
          </a:p>
        </p:txBody>
      </p:sp>
      <p:sp>
        <p:nvSpPr>
          <p:cNvPr id="14" name="矩形 13"/>
          <p:cNvSpPr/>
          <p:nvPr/>
        </p:nvSpPr>
        <p:spPr>
          <a:xfrm>
            <a:off x="1418657" y="5121968"/>
            <a:ext cx="13965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笔身内置高速摄像头</a:t>
            </a:r>
          </a:p>
        </p:txBody>
      </p:sp>
      <p:sp>
        <p:nvSpPr>
          <p:cNvPr id="16" name="矩形 15"/>
          <p:cNvSpPr/>
          <p:nvPr/>
        </p:nvSpPr>
        <p:spPr>
          <a:xfrm>
            <a:off x="3842163" y="4844969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1024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阶压感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053761" y="5121968"/>
            <a:ext cx="99257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精准力度感应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33318" y="4844969"/>
            <a:ext cx="152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笔身仅重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18g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397439" y="5121968"/>
            <a:ext cx="13965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人体工程学舒适手感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710113" y="4844969"/>
            <a:ext cx="177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超长续航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 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815682" y="5121968"/>
            <a:ext cx="134043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</a:t>
            </a: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可连续书写</a:t>
            </a:r>
            <a:r>
              <a:rPr lang="en-US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733359" y="5639198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次循环充电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728606" y="5894723"/>
            <a:ext cx="161133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笔盒内置</a:t>
            </a:r>
            <a:r>
              <a:rPr lang="en-US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3200mAh</a:t>
            </a: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电池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395632" y="5634389"/>
            <a:ext cx="1354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4G+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物联网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556131" y="5911388"/>
            <a:ext cx="99257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高速移动网络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984686" y="563438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高速缓存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802745" y="5911388"/>
            <a:ext cx="147187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笔盒内置</a:t>
            </a:r>
            <a:r>
              <a:rPr lang="en-US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4M</a:t>
            </a: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高速缓存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373773" y="5634389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OLED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显示屏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284808" y="5887430"/>
            <a:ext cx="16642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笔盒内置</a:t>
            </a:r>
            <a:r>
              <a:rPr lang="en-US" altLang="zh-CN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0.96</a:t>
            </a:r>
            <a:r>
              <a:rPr lang="zh-CN" altLang="en-US" sz="105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寸黑白双色</a:t>
            </a:r>
            <a:endParaRPr lang="zh-CN" altLang="zh-CN" sz="1050" kern="1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963508" y="2182166"/>
            <a:ext cx="5251760" cy="962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6913639" y="2215611"/>
            <a:ext cx="99739" cy="748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0591800" y="2095931"/>
            <a:ext cx="1600200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4136" y="1615246"/>
            <a:ext cx="7584245" cy="29658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文本框 6"/>
          <p:cNvSpPr txBox="1"/>
          <p:nvPr/>
        </p:nvSpPr>
        <p:spPr>
          <a:xfrm>
            <a:off x="3135154" y="405651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Microsoft YaHei" charset="-122"/>
                <a:ea typeface="Microsoft YaHei" charset="-122"/>
                <a:cs typeface="Microsoft YaHei" charset="-122"/>
              </a:rPr>
              <a:t>采集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439410" y="405651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Microsoft YaHei" charset="-122"/>
                <a:ea typeface="Microsoft YaHei" charset="-122"/>
                <a:cs typeface="Microsoft YaHei" charset="-122"/>
              </a:rPr>
              <a:t>上传</a:t>
            </a:r>
          </a:p>
        </p:txBody>
      </p:sp>
      <p:sp>
        <p:nvSpPr>
          <p:cNvPr id="30" name="矩形 29"/>
          <p:cNvSpPr/>
          <p:nvPr/>
        </p:nvSpPr>
        <p:spPr>
          <a:xfrm>
            <a:off x="1724447" y="836712"/>
            <a:ext cx="82630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随时随地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4G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传输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摆脱手机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Pad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束缚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保护学生视力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7839677" y="405651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Microsoft YaHei" charset="-122"/>
                <a:ea typeface="Microsoft YaHei" charset="-122"/>
                <a:cs typeface="Microsoft YaHei" charset="-122"/>
              </a:rPr>
              <a:t>存储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869721"/>
            <a:ext cx="2143125" cy="332703"/>
          </a:xfrm>
          <a:prstGeom prst="rect">
            <a:avLst/>
          </a:prstGeom>
        </p:spPr>
      </p:pic>
      <p:sp>
        <p:nvSpPr>
          <p:cNvPr id="43" name="标题 1">
            <a:extLst>
              <a:ext uri="{FF2B5EF4-FFF2-40B4-BE49-F238E27FC236}">
                <a16:creationId xmlns:a16="http://schemas.microsoft.com/office/drawing/2014/main" id="{1347CC42-B52D-F84D-B25E-C4783E34461A}"/>
              </a:ext>
            </a:extLst>
          </p:cNvPr>
          <p:cNvSpPr txBox="1">
            <a:spLocks/>
          </p:cNvSpPr>
          <p:nvPr/>
        </p:nvSpPr>
        <p:spPr bwMode="auto">
          <a:xfrm>
            <a:off x="334966" y="42865"/>
            <a:ext cx="10080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24" tIns="60912" rIns="121824" bIns="60912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  <a:lvl2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2pPr>
            <a:lvl3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3pPr>
            <a:lvl4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4pPr>
            <a:lvl5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5pPr>
            <a:lvl6pPr marL="457189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6pPr>
            <a:lvl7pPr marL="914377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7pPr>
            <a:lvl8pPr marL="1371566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8pPr>
            <a:lvl9pPr marL="1828754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9pPr>
          </a:lstStyle>
          <a:p>
            <a:pPr defTabSz="1217900" eaLnBrk="1" fontAlgn="auto" hangingPunct="1"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产品定义（</a:t>
            </a:r>
            <a:r>
              <a:rPr lang="en-US" altLang="zh-CN" sz="2400" b="1" dirty="0">
                <a:solidFill>
                  <a:schemeClr val="bg1"/>
                </a:solidFill>
                <a:latin typeface="+mn-ea"/>
                <a:ea typeface="+mn-ea"/>
              </a:rPr>
              <a:t>2/2</a:t>
            </a: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3959852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239262" y="980728"/>
            <a:ext cx="82630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多场景采集入口，不改变学生书写习惯</a:t>
            </a:r>
            <a:endParaRPr lang="zh-CN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963508" y="2924441"/>
            <a:ext cx="5251760" cy="962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6913639" y="2644971"/>
            <a:ext cx="99739" cy="748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0591800" y="2864507"/>
            <a:ext cx="1600200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122799" y="1887780"/>
            <a:ext cx="3254005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课堂笔记</a:t>
            </a:r>
            <a:endParaRPr lang="en-US" altLang="zh-CN" sz="1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课上笔记同步采集，上传至云端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转换存储为可编辑的文本，方便查找</a:t>
            </a:r>
          </a:p>
        </p:txBody>
      </p:sp>
      <p:sp>
        <p:nvSpPr>
          <p:cNvPr id="43" name="矩形 42"/>
          <p:cNvSpPr/>
          <p:nvPr/>
        </p:nvSpPr>
        <p:spPr>
          <a:xfrm>
            <a:off x="1122799" y="3017871"/>
            <a:ext cx="317827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课堂教学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快速调取学生笔记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高效互动式教学方式</a:t>
            </a:r>
          </a:p>
        </p:txBody>
      </p:sp>
      <p:sp>
        <p:nvSpPr>
          <p:cNvPr id="44" name="矩形 43"/>
          <p:cNvSpPr/>
          <p:nvPr/>
        </p:nvSpPr>
        <p:spPr>
          <a:xfrm>
            <a:off x="1095138" y="4041853"/>
            <a:ext cx="3178271" cy="1096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作业考试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自动批改作业试卷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统计分析考试成绩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每天累计帮老师节约至少</a:t>
            </a:r>
            <a:r>
              <a:rPr lang="en-US" altLang="zh-CN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</a:t>
            </a:r>
          </a:p>
        </p:txBody>
      </p:sp>
      <p:sp>
        <p:nvSpPr>
          <p:cNvPr id="46" name="矩形 45"/>
          <p:cNvSpPr/>
          <p:nvPr/>
        </p:nvSpPr>
        <p:spPr>
          <a:xfrm>
            <a:off x="1067055" y="5339822"/>
            <a:ext cx="317827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课后辅导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大数据分析，个性化推送学情报告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05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精准推送学习视频，查漏补缺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0" y="3122918"/>
            <a:ext cx="814157" cy="5101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9" y="1996638"/>
            <a:ext cx="814156" cy="4866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5" y="4155656"/>
            <a:ext cx="746333" cy="44855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3" y="5441864"/>
            <a:ext cx="719351" cy="50906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869721"/>
            <a:ext cx="2143125" cy="332703"/>
          </a:xfrm>
          <a:prstGeom prst="rect">
            <a:avLst/>
          </a:prstGeom>
        </p:spPr>
      </p:pic>
      <p:pic>
        <p:nvPicPr>
          <p:cNvPr id="8" name="课堂笔记(000022067-000037166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4198707" y="1996638"/>
            <a:ext cx="3900704" cy="1542759"/>
          </a:xfrm>
          <a:prstGeom prst="rect">
            <a:avLst/>
          </a:prstGeom>
        </p:spPr>
      </p:pic>
      <p:pic>
        <p:nvPicPr>
          <p:cNvPr id="9" name="课堂教学(000039000-000057587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201207" y="2565010"/>
            <a:ext cx="3900704" cy="1542759"/>
          </a:xfrm>
          <a:prstGeom prst="rect">
            <a:avLst/>
          </a:prstGeom>
        </p:spPr>
      </p:pic>
      <p:pic>
        <p:nvPicPr>
          <p:cNvPr id="10" name="作业考试(000104072-000129333)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4187145" y="4041854"/>
            <a:ext cx="3900704" cy="1542759"/>
          </a:xfrm>
          <a:prstGeom prst="rect">
            <a:avLst/>
          </a:prstGeom>
        </p:spPr>
      </p:pic>
      <p:pic>
        <p:nvPicPr>
          <p:cNvPr id="11" name="课后辅导(000130010-000144528)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201207" y="4602745"/>
            <a:ext cx="3900704" cy="1542759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2BB0D8B9-D247-894A-B828-40A150CA0528}"/>
              </a:ext>
            </a:extLst>
          </p:cNvPr>
          <p:cNvSpPr txBox="1">
            <a:spLocks/>
          </p:cNvSpPr>
          <p:nvPr/>
        </p:nvSpPr>
        <p:spPr bwMode="auto">
          <a:xfrm>
            <a:off x="334966" y="42865"/>
            <a:ext cx="10080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24" tIns="60912" rIns="121824" bIns="60912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  <a:lvl2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2pPr>
            <a:lvl3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3pPr>
            <a:lvl4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4pPr>
            <a:lvl5pPr algn="l" defTabSz="1217583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5pPr>
            <a:lvl6pPr marL="457189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6pPr>
            <a:lvl7pPr marL="914377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7pPr>
            <a:lvl8pPr marL="1371566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8pPr>
            <a:lvl9pPr marL="1828754" algn="l" defTabSz="1217583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9pPr>
          </a:lstStyle>
          <a:p>
            <a:pPr defTabSz="1217900" eaLnBrk="1" fontAlgn="auto" hangingPunct="1"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产品功能介绍</a:t>
            </a:r>
          </a:p>
        </p:txBody>
      </p:sp>
    </p:spTree>
    <p:extLst>
      <p:ext uri="{BB962C8B-B14F-4D97-AF65-F5344CB8AC3E}">
        <p14:creationId xmlns:p14="http://schemas.microsoft.com/office/powerpoint/2010/main" val="150972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2475192"/>
            <a:ext cx="12192000" cy="209681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8" tIns="45719" rIns="91438" bIns="45719" numCol="1" rtlCol="0" anchor="ctr" anchorCtr="0" compatLnSpc="1">
            <a:prstTxWarp prst="textNoShape">
              <a:avLst/>
            </a:prstTxWarp>
          </a:bodyPr>
          <a:lstStyle/>
          <a:p>
            <a:pPr algn="ctr" defTabSz="914377"/>
            <a:r>
              <a:rPr kumimoji="1"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名师直播课</a:t>
            </a:r>
          </a:p>
        </p:txBody>
      </p:sp>
      <p:sp>
        <p:nvSpPr>
          <p:cNvPr id="4" name="TextBox 49">
            <a:extLst>
              <a:ext uri="{FF2B5EF4-FFF2-40B4-BE49-F238E27FC236}">
                <a16:creationId xmlns:a16="http://schemas.microsoft.com/office/drawing/2014/main" id="{3A604DBE-D639-4F20-9E92-D466281EFCC5}"/>
              </a:ext>
            </a:extLst>
          </p:cNvPr>
          <p:cNvSpPr txBox="1"/>
          <p:nvPr/>
        </p:nvSpPr>
        <p:spPr>
          <a:xfrm>
            <a:off x="911424" y="4593403"/>
            <a:ext cx="10605933" cy="714825"/>
          </a:xfrm>
          <a:prstGeom prst="rect">
            <a:avLst/>
          </a:prstGeom>
          <a:noFill/>
          <a:ln w="3175">
            <a:noFill/>
          </a:ln>
        </p:spPr>
        <p:txBody>
          <a:bodyPr wrap="square" lIns="98314" tIns="49156" rIns="98314" bIns="49156" rtlCol="0">
            <a:spAutoFit/>
          </a:bodyPr>
          <a:lstStyle/>
          <a:p>
            <a:pPr algn="just"/>
            <a:r>
              <a:rPr lang="zh-CN" altLang="en-US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名师直播课：</a:t>
            </a:r>
            <a:r>
              <a:rPr lang="zh-CN" altLang="en-US" sz="2000" dirty="0"/>
              <a:t>面向全国中小学生和家长，携手知名教育机构，通过“直播</a:t>
            </a:r>
            <a:r>
              <a:rPr lang="en-US" altLang="zh-CN" sz="2000" dirty="0"/>
              <a:t>+</a:t>
            </a:r>
            <a:r>
              <a:rPr lang="zh-CN" altLang="en-US" sz="2000" dirty="0"/>
              <a:t>辅导”双师教学模式，打造与名校教学进度一致的同步直播课堂，实现“名师面对面，名校在身边”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方正兰亭纤黑简体"/>
              </a:rPr>
              <a:t>。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方正兰亭纤黑简体"/>
            </a:endParaRPr>
          </a:p>
        </p:txBody>
      </p:sp>
    </p:spTree>
    <p:extLst>
      <p:ext uri="{BB962C8B-B14F-4D97-AF65-F5344CB8AC3E}">
        <p14:creationId xmlns:p14="http://schemas.microsoft.com/office/powerpoint/2010/main" val="14461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97"/>
          <p:cNvSpPr txBox="1"/>
          <p:nvPr/>
        </p:nvSpPr>
        <p:spPr>
          <a:xfrm>
            <a:off x="258637" y="133047"/>
            <a:ext cx="9505056" cy="38087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产品功能：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课程服务，全方位伴学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4" descr="D:\新版\学习中心-1.png"/>
          <p:cNvPicPr>
            <a:picLocks noChangeAspect="1" noChangeArrowheads="1"/>
          </p:cNvPicPr>
          <p:nvPr/>
        </p:nvPicPr>
        <p:blipFill>
          <a:blip r:embed="rId3" cstate="print"/>
          <a:srcRect b="10479"/>
          <a:stretch>
            <a:fillRect/>
          </a:stretch>
        </p:blipFill>
        <p:spPr bwMode="auto">
          <a:xfrm>
            <a:off x="6831754" y="1509395"/>
            <a:ext cx="5162973" cy="4329430"/>
          </a:xfrm>
          <a:prstGeom prst="rect">
            <a:avLst/>
          </a:prstGeom>
          <a:noFill/>
          <a:effectLst>
            <a:outerShdw blurRad="139700" dist="76200" dir="5400000" sx="96000" sy="96000" algn="t" rotWithShape="0">
              <a:prstClr val="black">
                <a:alpha val="21000"/>
              </a:prstClr>
            </a:outerShdw>
          </a:effectLst>
        </p:spPr>
      </p:pic>
      <p:pic>
        <p:nvPicPr>
          <p:cNvPr id="32" name="Picture 3" descr="D:\微信图片_2019012116524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3287" y="3575686"/>
            <a:ext cx="1794933" cy="2712085"/>
          </a:xfrm>
          <a:prstGeom prst="rect">
            <a:avLst/>
          </a:prstGeom>
          <a:noFill/>
          <a:effectLst>
            <a:outerShdw blurRad="139700" dist="76200" dir="5400000" sx="96000" sy="96000" algn="t" rotWithShape="0">
              <a:prstClr val="black">
                <a:alpha val="21000"/>
              </a:prstClr>
            </a:outerShdw>
          </a:effectLst>
        </p:spPr>
      </p:pic>
      <p:sp>
        <p:nvSpPr>
          <p:cNvPr id="43" name="角丸四角形 13"/>
          <p:cNvSpPr/>
          <p:nvPr/>
        </p:nvSpPr>
        <p:spPr>
          <a:xfrm>
            <a:off x="758416" y="1509492"/>
            <a:ext cx="5764669" cy="1266993"/>
          </a:xfrm>
          <a:prstGeom prst="roundRect">
            <a:avLst/>
          </a:prstGeom>
          <a:solidFill>
            <a:schemeClr val="bg1">
              <a:lumMod val="75000"/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郑少PPT"/>
          <p:cNvSpPr txBox="1"/>
          <p:nvPr/>
        </p:nvSpPr>
        <p:spPr>
          <a:xfrm>
            <a:off x="1562009" y="1640118"/>
            <a:ext cx="4519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独家教辅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根据课程体系独家研发讲义资料，边学边练，高效学习。</a:t>
            </a:r>
          </a:p>
        </p:txBody>
      </p:sp>
      <p:sp>
        <p:nvSpPr>
          <p:cNvPr id="4" name="円/楕円 6"/>
          <p:cNvSpPr/>
          <p:nvPr/>
        </p:nvSpPr>
        <p:spPr>
          <a:xfrm>
            <a:off x="153315" y="1140116"/>
            <a:ext cx="1360269" cy="1020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7165" y="1384991"/>
            <a:ext cx="792568" cy="607635"/>
          </a:xfrm>
          <a:prstGeom prst="rect">
            <a:avLst/>
          </a:prstGeom>
        </p:spPr>
      </p:pic>
      <p:sp>
        <p:nvSpPr>
          <p:cNvPr id="5" name="角丸四角形 13"/>
          <p:cNvSpPr/>
          <p:nvPr/>
        </p:nvSpPr>
        <p:spPr>
          <a:xfrm>
            <a:off x="758416" y="3257196"/>
            <a:ext cx="5764669" cy="1266993"/>
          </a:xfrm>
          <a:prstGeom prst="roundRect">
            <a:avLst/>
          </a:prstGeom>
          <a:solidFill>
            <a:schemeClr val="bg1">
              <a:lumMod val="75000"/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" name="郑少PPT"/>
          <p:cNvSpPr txBox="1"/>
          <p:nvPr/>
        </p:nvSpPr>
        <p:spPr>
          <a:xfrm>
            <a:off x="1562008" y="3387822"/>
            <a:ext cx="48610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专题班群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一班一群，引导课前预习、总结课堂重点，全方位伴学。</a:t>
            </a:r>
          </a:p>
        </p:txBody>
      </p:sp>
      <p:sp>
        <p:nvSpPr>
          <p:cNvPr id="49" name="円/楕円 6"/>
          <p:cNvSpPr/>
          <p:nvPr/>
        </p:nvSpPr>
        <p:spPr>
          <a:xfrm>
            <a:off x="153315" y="2887820"/>
            <a:ext cx="1360269" cy="1020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4090" y="3086622"/>
            <a:ext cx="735644" cy="662080"/>
          </a:xfrm>
          <a:prstGeom prst="rect">
            <a:avLst/>
          </a:prstGeom>
        </p:spPr>
      </p:pic>
      <p:sp>
        <p:nvSpPr>
          <p:cNvPr id="11" name="角丸四角形 13"/>
          <p:cNvSpPr/>
          <p:nvPr/>
        </p:nvSpPr>
        <p:spPr>
          <a:xfrm>
            <a:off x="758416" y="5017552"/>
            <a:ext cx="5764669" cy="1266993"/>
          </a:xfrm>
          <a:prstGeom prst="roundRect">
            <a:avLst/>
          </a:prstGeom>
          <a:solidFill>
            <a:schemeClr val="bg1">
              <a:lumMod val="75000"/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2" name="郑少PPT"/>
          <p:cNvSpPr txBox="1"/>
          <p:nvPr/>
        </p:nvSpPr>
        <p:spPr>
          <a:xfrm>
            <a:off x="1562009" y="5148178"/>
            <a:ext cx="451943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智能推荐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大数据分析学生学习轨迹，捕捉学习痛点，智能推荐相关课程。</a:t>
            </a:r>
          </a:p>
        </p:txBody>
      </p:sp>
      <p:sp>
        <p:nvSpPr>
          <p:cNvPr id="12" name="円/楕円 6"/>
          <p:cNvSpPr/>
          <p:nvPr/>
        </p:nvSpPr>
        <p:spPr>
          <a:xfrm>
            <a:off x="153315" y="4648176"/>
            <a:ext cx="1360269" cy="1020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2761" y="4847070"/>
            <a:ext cx="862155" cy="646616"/>
          </a:xfrm>
          <a:prstGeom prst="rect">
            <a:avLst/>
          </a:prstGeom>
        </p:spPr>
      </p:pic>
      <p:pic>
        <p:nvPicPr>
          <p:cNvPr id="2050" name="Picture 2" descr="D:\名师直播移动端页面\更多直播-课程列表-课程详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19807" y="3826510"/>
            <a:ext cx="1575647" cy="2101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9906784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97"/>
          <p:cNvSpPr txBox="1"/>
          <p:nvPr/>
        </p:nvSpPr>
        <p:spPr>
          <a:xfrm>
            <a:off x="205297" y="133047"/>
            <a:ext cx="9505056" cy="38087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产品功能：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随时随地，多端学习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" name="组合 42"/>
          <p:cNvGrpSpPr/>
          <p:nvPr/>
        </p:nvGrpSpPr>
        <p:grpSpPr>
          <a:xfrm>
            <a:off x="310155" y="2538589"/>
            <a:ext cx="8037568" cy="830997"/>
            <a:chOff x="1475018" y="3072754"/>
            <a:chExt cx="6000892" cy="827236"/>
          </a:xfrm>
        </p:grpSpPr>
        <p:sp>
          <p:nvSpPr>
            <p:cNvPr id="23" name="Shape 2641"/>
            <p:cNvSpPr/>
            <p:nvPr/>
          </p:nvSpPr>
          <p:spPr>
            <a:xfrm>
              <a:off x="1475018" y="3238649"/>
              <a:ext cx="421631" cy="268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6606"/>
                  </a:moveTo>
                  <a:lnTo>
                    <a:pt x="16691" y="14138"/>
                  </a:lnTo>
                  <a:lnTo>
                    <a:pt x="16691" y="7462"/>
                  </a:lnTo>
                  <a:lnTo>
                    <a:pt x="20618" y="4994"/>
                  </a:lnTo>
                  <a:cubicBezTo>
                    <a:pt x="20618" y="4994"/>
                    <a:pt x="20618" y="16606"/>
                    <a:pt x="20618" y="16606"/>
                  </a:cubicBezTo>
                  <a:close/>
                  <a:moveTo>
                    <a:pt x="21109" y="3086"/>
                  </a:moveTo>
                  <a:cubicBezTo>
                    <a:pt x="21030" y="3086"/>
                    <a:pt x="20958" y="3122"/>
                    <a:pt x="20892" y="3174"/>
                  </a:cubicBezTo>
                  <a:lnTo>
                    <a:pt x="20890" y="3167"/>
                  </a:lnTo>
                  <a:lnTo>
                    <a:pt x="16018" y="6229"/>
                  </a:lnTo>
                  <a:cubicBezTo>
                    <a:pt x="16013" y="6233"/>
                    <a:pt x="16008" y="6235"/>
                    <a:pt x="16003" y="6239"/>
                  </a:cubicBezTo>
                  <a:lnTo>
                    <a:pt x="15980" y="6252"/>
                  </a:lnTo>
                  <a:lnTo>
                    <a:pt x="15983" y="6260"/>
                  </a:lnTo>
                  <a:cubicBezTo>
                    <a:pt x="15822" y="6387"/>
                    <a:pt x="15709" y="6641"/>
                    <a:pt x="15709" y="6943"/>
                  </a:cubicBezTo>
                  <a:lnTo>
                    <a:pt x="15709" y="14657"/>
                  </a:lnTo>
                  <a:cubicBezTo>
                    <a:pt x="15709" y="14959"/>
                    <a:pt x="15822" y="15213"/>
                    <a:pt x="15983" y="15340"/>
                  </a:cubicBezTo>
                  <a:lnTo>
                    <a:pt x="15980" y="15347"/>
                  </a:lnTo>
                  <a:lnTo>
                    <a:pt x="16002" y="15360"/>
                  </a:lnTo>
                  <a:cubicBezTo>
                    <a:pt x="16008" y="15365"/>
                    <a:pt x="16013" y="15368"/>
                    <a:pt x="16018" y="15371"/>
                  </a:cubicBezTo>
                  <a:lnTo>
                    <a:pt x="20890" y="18433"/>
                  </a:lnTo>
                  <a:lnTo>
                    <a:pt x="20892" y="18426"/>
                  </a:lnTo>
                  <a:cubicBezTo>
                    <a:pt x="20958" y="18478"/>
                    <a:pt x="21030" y="18514"/>
                    <a:pt x="21109" y="18514"/>
                  </a:cubicBezTo>
                  <a:cubicBezTo>
                    <a:pt x="21380" y="18514"/>
                    <a:pt x="21600" y="18169"/>
                    <a:pt x="21600" y="17743"/>
                  </a:cubicBezTo>
                  <a:lnTo>
                    <a:pt x="21600" y="3857"/>
                  </a:lnTo>
                  <a:cubicBezTo>
                    <a:pt x="21600" y="3431"/>
                    <a:pt x="21380" y="3086"/>
                    <a:pt x="21109" y="3086"/>
                  </a:cubicBezTo>
                  <a:moveTo>
                    <a:pt x="13745" y="18514"/>
                  </a:moveTo>
                  <a:cubicBezTo>
                    <a:pt x="13745" y="19367"/>
                    <a:pt x="13306" y="20057"/>
                    <a:pt x="12764" y="20057"/>
                  </a:cubicBezTo>
                  <a:lnTo>
                    <a:pt x="1964" y="20057"/>
                  </a:lnTo>
                  <a:cubicBezTo>
                    <a:pt x="1422" y="20057"/>
                    <a:pt x="982" y="19367"/>
                    <a:pt x="982" y="18514"/>
                  </a:cubicBezTo>
                  <a:lnTo>
                    <a:pt x="982" y="3086"/>
                  </a:lnTo>
                  <a:cubicBezTo>
                    <a:pt x="982" y="2233"/>
                    <a:pt x="1422" y="1543"/>
                    <a:pt x="1964" y="1543"/>
                  </a:cubicBezTo>
                  <a:lnTo>
                    <a:pt x="12764" y="1543"/>
                  </a:lnTo>
                  <a:cubicBezTo>
                    <a:pt x="13306" y="1543"/>
                    <a:pt x="13745" y="2233"/>
                    <a:pt x="13745" y="3086"/>
                  </a:cubicBezTo>
                  <a:cubicBezTo>
                    <a:pt x="13745" y="3086"/>
                    <a:pt x="13745" y="18514"/>
                    <a:pt x="13745" y="18514"/>
                  </a:cubicBezTo>
                  <a:close/>
                  <a:moveTo>
                    <a:pt x="12764" y="0"/>
                  </a:moveTo>
                  <a:lnTo>
                    <a:pt x="1964" y="0"/>
                  </a:lnTo>
                  <a:cubicBezTo>
                    <a:pt x="879" y="0"/>
                    <a:pt x="0" y="1382"/>
                    <a:pt x="0" y="3086"/>
                  </a:cubicBezTo>
                  <a:lnTo>
                    <a:pt x="0" y="18514"/>
                  </a:lnTo>
                  <a:cubicBezTo>
                    <a:pt x="0" y="20219"/>
                    <a:pt x="879" y="21600"/>
                    <a:pt x="1964" y="21600"/>
                  </a:cubicBezTo>
                  <a:lnTo>
                    <a:pt x="12764" y="21600"/>
                  </a:lnTo>
                  <a:cubicBezTo>
                    <a:pt x="13848" y="21600"/>
                    <a:pt x="14727" y="20219"/>
                    <a:pt x="14727" y="18514"/>
                  </a:cubicBezTo>
                  <a:lnTo>
                    <a:pt x="14727" y="3086"/>
                  </a:lnTo>
                  <a:cubicBezTo>
                    <a:pt x="14727" y="1382"/>
                    <a:pt x="13848" y="0"/>
                    <a:pt x="12764" y="0"/>
                  </a:cubicBezTo>
                </a:path>
              </a:pathLst>
            </a:custGeom>
            <a:solidFill>
              <a:srgbClr val="2E75B6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0815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方正黑体简体" panose="02010601030101010101" pitchFamily="2" charset="-122"/>
                <a:ea typeface="方正黑体简体" panose="02010601030101010101" pitchFamily="2" charset="-122"/>
                <a:sym typeface="Gill Sans"/>
              </a:endParaRPr>
            </a:p>
          </p:txBody>
        </p:sp>
        <p:sp>
          <p:nvSpPr>
            <p:cNvPr id="27" name="添加标题"/>
            <p:cNvSpPr txBox="1"/>
            <p:nvPr/>
          </p:nvSpPr>
          <p:spPr>
            <a:xfrm>
              <a:off x="1939658" y="3072754"/>
              <a:ext cx="5536252" cy="827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APP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端：随时随地课程学习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随时随地进行课程学习，打破地点、时间的传统限制。</a:t>
              </a:r>
            </a:p>
          </p:txBody>
        </p:sp>
      </p:grpSp>
      <p:grpSp>
        <p:nvGrpSpPr>
          <p:cNvPr id="28" name="组合 45"/>
          <p:cNvGrpSpPr/>
          <p:nvPr/>
        </p:nvGrpSpPr>
        <p:grpSpPr>
          <a:xfrm>
            <a:off x="204989" y="1572759"/>
            <a:ext cx="8342728" cy="830997"/>
            <a:chOff x="1451722" y="4523885"/>
            <a:chExt cx="6228728" cy="827236"/>
          </a:xfrm>
        </p:grpSpPr>
        <p:sp>
          <p:nvSpPr>
            <p:cNvPr id="29" name="Shape 2645"/>
            <p:cNvSpPr/>
            <p:nvPr/>
          </p:nvSpPr>
          <p:spPr>
            <a:xfrm>
              <a:off x="1451722" y="4637401"/>
              <a:ext cx="382598" cy="27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8" y="20250"/>
                  </a:moveTo>
                  <a:lnTo>
                    <a:pt x="2740" y="17504"/>
                  </a:lnTo>
                  <a:cubicBezTo>
                    <a:pt x="2807" y="17526"/>
                    <a:pt x="2874" y="17550"/>
                    <a:pt x="2945" y="17550"/>
                  </a:cubicBezTo>
                  <a:lnTo>
                    <a:pt x="18655" y="17550"/>
                  </a:lnTo>
                  <a:cubicBezTo>
                    <a:pt x="18726" y="17550"/>
                    <a:pt x="18793" y="17526"/>
                    <a:pt x="18860" y="17504"/>
                  </a:cubicBezTo>
                  <a:lnTo>
                    <a:pt x="20192" y="20250"/>
                  </a:lnTo>
                  <a:cubicBezTo>
                    <a:pt x="20192" y="20250"/>
                    <a:pt x="1408" y="20250"/>
                    <a:pt x="1408" y="20250"/>
                  </a:cubicBezTo>
                  <a:close/>
                  <a:moveTo>
                    <a:pt x="2945" y="1350"/>
                  </a:moveTo>
                  <a:lnTo>
                    <a:pt x="18655" y="1350"/>
                  </a:lnTo>
                  <a:lnTo>
                    <a:pt x="18655" y="16200"/>
                  </a:lnTo>
                  <a:lnTo>
                    <a:pt x="2945" y="16200"/>
                  </a:lnTo>
                  <a:cubicBezTo>
                    <a:pt x="2945" y="16200"/>
                    <a:pt x="2945" y="1350"/>
                    <a:pt x="2945" y="1350"/>
                  </a:cubicBezTo>
                  <a:close/>
                  <a:moveTo>
                    <a:pt x="21510" y="20558"/>
                  </a:moveTo>
                  <a:lnTo>
                    <a:pt x="21518" y="20551"/>
                  </a:lnTo>
                  <a:lnTo>
                    <a:pt x="19591" y="16577"/>
                  </a:lnTo>
                  <a:cubicBezTo>
                    <a:pt x="19617" y="16457"/>
                    <a:pt x="19636" y="16332"/>
                    <a:pt x="19636" y="16200"/>
                  </a:cubicBezTo>
                  <a:lnTo>
                    <a:pt x="19636" y="1350"/>
                  </a:lnTo>
                  <a:cubicBezTo>
                    <a:pt x="19636" y="605"/>
                    <a:pt x="19197" y="0"/>
                    <a:pt x="18655" y="0"/>
                  </a:cubicBezTo>
                  <a:lnTo>
                    <a:pt x="2945" y="0"/>
                  </a:lnTo>
                  <a:cubicBezTo>
                    <a:pt x="2403" y="0"/>
                    <a:pt x="1964" y="605"/>
                    <a:pt x="1964" y="1350"/>
                  </a:cubicBezTo>
                  <a:lnTo>
                    <a:pt x="1964" y="16200"/>
                  </a:lnTo>
                  <a:cubicBezTo>
                    <a:pt x="1964" y="16332"/>
                    <a:pt x="1983" y="16457"/>
                    <a:pt x="2009" y="16577"/>
                  </a:cubicBezTo>
                  <a:lnTo>
                    <a:pt x="82" y="20551"/>
                  </a:lnTo>
                  <a:lnTo>
                    <a:pt x="90" y="20558"/>
                  </a:lnTo>
                  <a:cubicBezTo>
                    <a:pt x="38" y="20665"/>
                    <a:pt x="0" y="20787"/>
                    <a:pt x="0" y="20925"/>
                  </a:cubicBezTo>
                  <a:cubicBezTo>
                    <a:pt x="0" y="21298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298"/>
                    <a:pt x="21600" y="20925"/>
                  </a:cubicBezTo>
                  <a:cubicBezTo>
                    <a:pt x="21600" y="20787"/>
                    <a:pt x="21562" y="20665"/>
                    <a:pt x="21510" y="20558"/>
                  </a:cubicBezTo>
                </a:path>
              </a:pathLst>
            </a:custGeom>
            <a:solidFill>
              <a:srgbClr val="FCBB29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0815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 dirty="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方正黑体简体" panose="02010601030101010101" pitchFamily="2" charset="-122"/>
                <a:ea typeface="方正黑体简体" panose="02010601030101010101" pitchFamily="2" charset="-122"/>
                <a:sym typeface="Gill Sans"/>
              </a:endParaRPr>
            </a:p>
          </p:txBody>
        </p:sp>
        <p:sp>
          <p:nvSpPr>
            <p:cNvPr id="30" name="添加标题"/>
            <p:cNvSpPr txBox="1"/>
            <p:nvPr/>
          </p:nvSpPr>
          <p:spPr>
            <a:xfrm>
              <a:off x="1939658" y="4523885"/>
              <a:ext cx="5740792" cy="827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WEB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端：</a:t>
              </a: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PC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大屏展示，课程沉浸感强烈</a:t>
              </a:r>
              <a:endParaRPr lang="en-GB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高清画质，画面清晰流畅，更易于</a:t>
              </a:r>
              <a:r>
                <a:rPr lang="zh-CN" altLang="en-US" sz="1600" dirty="0">
                  <a:solidFill>
                    <a:schemeClr val="tx1"/>
                  </a:solidFill>
                </a:rPr>
                <a:t>融入到学习环境中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</a:p>
          </p:txBody>
        </p:sp>
      </p:grpSp>
      <p:grpSp>
        <p:nvGrpSpPr>
          <p:cNvPr id="31" name="组合 48"/>
          <p:cNvGrpSpPr/>
          <p:nvPr/>
        </p:nvGrpSpPr>
        <p:grpSpPr>
          <a:xfrm>
            <a:off x="298865" y="4625273"/>
            <a:ext cx="8037568" cy="830997"/>
            <a:chOff x="1475018" y="3072754"/>
            <a:chExt cx="6000892" cy="827237"/>
          </a:xfrm>
        </p:grpSpPr>
        <p:sp>
          <p:nvSpPr>
            <p:cNvPr id="32" name="Shape 2641"/>
            <p:cNvSpPr/>
            <p:nvPr/>
          </p:nvSpPr>
          <p:spPr>
            <a:xfrm>
              <a:off x="1475018" y="3238649"/>
              <a:ext cx="421631" cy="268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6606"/>
                  </a:moveTo>
                  <a:lnTo>
                    <a:pt x="16691" y="14138"/>
                  </a:lnTo>
                  <a:lnTo>
                    <a:pt x="16691" y="7462"/>
                  </a:lnTo>
                  <a:lnTo>
                    <a:pt x="20618" y="4994"/>
                  </a:lnTo>
                  <a:cubicBezTo>
                    <a:pt x="20618" y="4994"/>
                    <a:pt x="20618" y="16606"/>
                    <a:pt x="20618" y="16606"/>
                  </a:cubicBezTo>
                  <a:close/>
                  <a:moveTo>
                    <a:pt x="21109" y="3086"/>
                  </a:moveTo>
                  <a:cubicBezTo>
                    <a:pt x="21030" y="3086"/>
                    <a:pt x="20958" y="3122"/>
                    <a:pt x="20892" y="3174"/>
                  </a:cubicBezTo>
                  <a:lnTo>
                    <a:pt x="20890" y="3167"/>
                  </a:lnTo>
                  <a:lnTo>
                    <a:pt x="16018" y="6229"/>
                  </a:lnTo>
                  <a:cubicBezTo>
                    <a:pt x="16013" y="6233"/>
                    <a:pt x="16008" y="6235"/>
                    <a:pt x="16003" y="6239"/>
                  </a:cubicBezTo>
                  <a:lnTo>
                    <a:pt x="15980" y="6252"/>
                  </a:lnTo>
                  <a:lnTo>
                    <a:pt x="15983" y="6260"/>
                  </a:lnTo>
                  <a:cubicBezTo>
                    <a:pt x="15822" y="6387"/>
                    <a:pt x="15709" y="6641"/>
                    <a:pt x="15709" y="6943"/>
                  </a:cubicBezTo>
                  <a:lnTo>
                    <a:pt x="15709" y="14657"/>
                  </a:lnTo>
                  <a:cubicBezTo>
                    <a:pt x="15709" y="14959"/>
                    <a:pt x="15822" y="15213"/>
                    <a:pt x="15983" y="15340"/>
                  </a:cubicBezTo>
                  <a:lnTo>
                    <a:pt x="15980" y="15347"/>
                  </a:lnTo>
                  <a:lnTo>
                    <a:pt x="16002" y="15360"/>
                  </a:lnTo>
                  <a:cubicBezTo>
                    <a:pt x="16008" y="15365"/>
                    <a:pt x="16013" y="15368"/>
                    <a:pt x="16018" y="15371"/>
                  </a:cubicBezTo>
                  <a:lnTo>
                    <a:pt x="20890" y="18433"/>
                  </a:lnTo>
                  <a:lnTo>
                    <a:pt x="20892" y="18426"/>
                  </a:lnTo>
                  <a:cubicBezTo>
                    <a:pt x="20958" y="18478"/>
                    <a:pt x="21030" y="18514"/>
                    <a:pt x="21109" y="18514"/>
                  </a:cubicBezTo>
                  <a:cubicBezTo>
                    <a:pt x="21380" y="18514"/>
                    <a:pt x="21600" y="18169"/>
                    <a:pt x="21600" y="17743"/>
                  </a:cubicBezTo>
                  <a:lnTo>
                    <a:pt x="21600" y="3857"/>
                  </a:lnTo>
                  <a:cubicBezTo>
                    <a:pt x="21600" y="3431"/>
                    <a:pt x="21380" y="3086"/>
                    <a:pt x="21109" y="3086"/>
                  </a:cubicBezTo>
                  <a:moveTo>
                    <a:pt x="13745" y="18514"/>
                  </a:moveTo>
                  <a:cubicBezTo>
                    <a:pt x="13745" y="19367"/>
                    <a:pt x="13306" y="20057"/>
                    <a:pt x="12764" y="20057"/>
                  </a:cubicBezTo>
                  <a:lnTo>
                    <a:pt x="1964" y="20057"/>
                  </a:lnTo>
                  <a:cubicBezTo>
                    <a:pt x="1422" y="20057"/>
                    <a:pt x="982" y="19367"/>
                    <a:pt x="982" y="18514"/>
                  </a:cubicBezTo>
                  <a:lnTo>
                    <a:pt x="982" y="3086"/>
                  </a:lnTo>
                  <a:cubicBezTo>
                    <a:pt x="982" y="2233"/>
                    <a:pt x="1422" y="1543"/>
                    <a:pt x="1964" y="1543"/>
                  </a:cubicBezTo>
                  <a:lnTo>
                    <a:pt x="12764" y="1543"/>
                  </a:lnTo>
                  <a:cubicBezTo>
                    <a:pt x="13306" y="1543"/>
                    <a:pt x="13745" y="2233"/>
                    <a:pt x="13745" y="3086"/>
                  </a:cubicBezTo>
                  <a:cubicBezTo>
                    <a:pt x="13745" y="3086"/>
                    <a:pt x="13745" y="18514"/>
                    <a:pt x="13745" y="18514"/>
                  </a:cubicBezTo>
                  <a:close/>
                  <a:moveTo>
                    <a:pt x="12764" y="0"/>
                  </a:moveTo>
                  <a:lnTo>
                    <a:pt x="1964" y="0"/>
                  </a:lnTo>
                  <a:cubicBezTo>
                    <a:pt x="879" y="0"/>
                    <a:pt x="0" y="1382"/>
                    <a:pt x="0" y="3086"/>
                  </a:cubicBezTo>
                  <a:lnTo>
                    <a:pt x="0" y="18514"/>
                  </a:lnTo>
                  <a:cubicBezTo>
                    <a:pt x="0" y="20219"/>
                    <a:pt x="879" y="21600"/>
                    <a:pt x="1964" y="21600"/>
                  </a:cubicBezTo>
                  <a:lnTo>
                    <a:pt x="12764" y="21600"/>
                  </a:lnTo>
                  <a:cubicBezTo>
                    <a:pt x="13848" y="21600"/>
                    <a:pt x="14727" y="20219"/>
                    <a:pt x="14727" y="18514"/>
                  </a:cubicBezTo>
                  <a:lnTo>
                    <a:pt x="14727" y="3086"/>
                  </a:lnTo>
                  <a:cubicBezTo>
                    <a:pt x="14727" y="1382"/>
                    <a:pt x="13848" y="0"/>
                    <a:pt x="12764" y="0"/>
                  </a:cubicBezTo>
                </a:path>
              </a:pathLst>
            </a:custGeom>
            <a:solidFill>
              <a:srgbClr val="2E75B6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0815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方正黑体简体" panose="02010601030101010101" pitchFamily="2" charset="-122"/>
                <a:ea typeface="方正黑体简体" panose="02010601030101010101" pitchFamily="2" charset="-122"/>
                <a:sym typeface="Gill Sans"/>
              </a:endParaRPr>
            </a:p>
          </p:txBody>
        </p:sp>
        <p:sp>
          <p:nvSpPr>
            <p:cNvPr id="33" name="添加标题"/>
            <p:cNvSpPr txBox="1"/>
            <p:nvPr/>
          </p:nvSpPr>
          <p:spPr>
            <a:xfrm>
              <a:off x="1939658" y="3072754"/>
              <a:ext cx="5536252" cy="827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TV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端：开拓使用场景，营造家庭学习氛围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与魔百盒进行对接，开拓家庭学习新场景，实现通过电视进行课程学习。</a:t>
              </a:r>
            </a:p>
          </p:txBody>
        </p:sp>
      </p:grpSp>
      <p:grpSp>
        <p:nvGrpSpPr>
          <p:cNvPr id="34" name="组合 51"/>
          <p:cNvGrpSpPr/>
          <p:nvPr/>
        </p:nvGrpSpPr>
        <p:grpSpPr>
          <a:xfrm>
            <a:off x="204989" y="3666504"/>
            <a:ext cx="8342728" cy="830997"/>
            <a:chOff x="1451722" y="4523884"/>
            <a:chExt cx="6228728" cy="827236"/>
          </a:xfrm>
        </p:grpSpPr>
        <p:sp>
          <p:nvSpPr>
            <p:cNvPr id="35" name="Shape 2645"/>
            <p:cNvSpPr/>
            <p:nvPr/>
          </p:nvSpPr>
          <p:spPr>
            <a:xfrm>
              <a:off x="1451722" y="4637401"/>
              <a:ext cx="382598" cy="27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8" y="20250"/>
                  </a:moveTo>
                  <a:lnTo>
                    <a:pt x="2740" y="17504"/>
                  </a:lnTo>
                  <a:cubicBezTo>
                    <a:pt x="2807" y="17526"/>
                    <a:pt x="2874" y="17550"/>
                    <a:pt x="2945" y="17550"/>
                  </a:cubicBezTo>
                  <a:lnTo>
                    <a:pt x="18655" y="17550"/>
                  </a:lnTo>
                  <a:cubicBezTo>
                    <a:pt x="18726" y="17550"/>
                    <a:pt x="18793" y="17526"/>
                    <a:pt x="18860" y="17504"/>
                  </a:cubicBezTo>
                  <a:lnTo>
                    <a:pt x="20192" y="20250"/>
                  </a:lnTo>
                  <a:cubicBezTo>
                    <a:pt x="20192" y="20250"/>
                    <a:pt x="1408" y="20250"/>
                    <a:pt x="1408" y="20250"/>
                  </a:cubicBezTo>
                  <a:close/>
                  <a:moveTo>
                    <a:pt x="2945" y="1350"/>
                  </a:moveTo>
                  <a:lnTo>
                    <a:pt x="18655" y="1350"/>
                  </a:lnTo>
                  <a:lnTo>
                    <a:pt x="18655" y="16200"/>
                  </a:lnTo>
                  <a:lnTo>
                    <a:pt x="2945" y="16200"/>
                  </a:lnTo>
                  <a:cubicBezTo>
                    <a:pt x="2945" y="16200"/>
                    <a:pt x="2945" y="1350"/>
                    <a:pt x="2945" y="1350"/>
                  </a:cubicBezTo>
                  <a:close/>
                  <a:moveTo>
                    <a:pt x="21510" y="20558"/>
                  </a:moveTo>
                  <a:lnTo>
                    <a:pt x="21518" y="20551"/>
                  </a:lnTo>
                  <a:lnTo>
                    <a:pt x="19591" y="16577"/>
                  </a:lnTo>
                  <a:cubicBezTo>
                    <a:pt x="19617" y="16457"/>
                    <a:pt x="19636" y="16332"/>
                    <a:pt x="19636" y="16200"/>
                  </a:cubicBezTo>
                  <a:lnTo>
                    <a:pt x="19636" y="1350"/>
                  </a:lnTo>
                  <a:cubicBezTo>
                    <a:pt x="19636" y="605"/>
                    <a:pt x="19197" y="0"/>
                    <a:pt x="18655" y="0"/>
                  </a:cubicBezTo>
                  <a:lnTo>
                    <a:pt x="2945" y="0"/>
                  </a:lnTo>
                  <a:cubicBezTo>
                    <a:pt x="2403" y="0"/>
                    <a:pt x="1964" y="605"/>
                    <a:pt x="1964" y="1350"/>
                  </a:cubicBezTo>
                  <a:lnTo>
                    <a:pt x="1964" y="16200"/>
                  </a:lnTo>
                  <a:cubicBezTo>
                    <a:pt x="1964" y="16332"/>
                    <a:pt x="1983" y="16457"/>
                    <a:pt x="2009" y="16577"/>
                  </a:cubicBezTo>
                  <a:lnTo>
                    <a:pt x="82" y="20551"/>
                  </a:lnTo>
                  <a:lnTo>
                    <a:pt x="90" y="20558"/>
                  </a:lnTo>
                  <a:cubicBezTo>
                    <a:pt x="38" y="20665"/>
                    <a:pt x="0" y="20787"/>
                    <a:pt x="0" y="20925"/>
                  </a:cubicBezTo>
                  <a:cubicBezTo>
                    <a:pt x="0" y="21298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298"/>
                    <a:pt x="21600" y="20925"/>
                  </a:cubicBezTo>
                  <a:cubicBezTo>
                    <a:pt x="21600" y="20787"/>
                    <a:pt x="21562" y="20665"/>
                    <a:pt x="21510" y="20558"/>
                  </a:cubicBezTo>
                </a:path>
              </a:pathLst>
            </a:custGeom>
            <a:solidFill>
              <a:srgbClr val="FCBB29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0815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 dirty="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方正黑体简体" panose="02010601030101010101" pitchFamily="2" charset="-122"/>
                <a:ea typeface="方正黑体简体" panose="02010601030101010101" pitchFamily="2" charset="-122"/>
                <a:sym typeface="Gill Sans"/>
              </a:endParaRPr>
            </a:p>
          </p:txBody>
        </p:sp>
        <p:sp>
          <p:nvSpPr>
            <p:cNvPr id="36" name="添加标题"/>
            <p:cNvSpPr txBox="1"/>
            <p:nvPr/>
          </p:nvSpPr>
          <p:spPr>
            <a:xfrm>
              <a:off x="1939658" y="4523884"/>
              <a:ext cx="5740792" cy="827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H5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Arial" panose="020B0604020202020204" pitchFamily="34" charset="0"/>
                </a:rPr>
                <a:t>端：便于宣传推广</a:t>
              </a:r>
              <a:endParaRPr lang="en-GB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方便省公司接入，易于后期产品宣传推广。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487074" y="2439670"/>
            <a:ext cx="4347633" cy="2352040"/>
            <a:chOff x="10405" y="3567"/>
            <a:chExt cx="7089" cy="4735"/>
          </a:xfrm>
        </p:grpSpPr>
        <p:sp>
          <p:nvSpPr>
            <p:cNvPr id="37" name="圆角矩形 25"/>
            <p:cNvSpPr/>
            <p:nvPr/>
          </p:nvSpPr>
          <p:spPr>
            <a:xfrm rot="21227758">
              <a:off x="14030" y="4192"/>
              <a:ext cx="246" cy="388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 defTabSz="685800">
                <a:defRPr/>
              </a:pPr>
              <a:endParaRPr lang="en-US" sz="1000" kern="0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 rot="21355189">
              <a:off x="12832" y="3567"/>
              <a:ext cx="2776" cy="968"/>
            </a:xfrm>
            <a:prstGeom prst="roundRect">
              <a:avLst/>
            </a:prstGeom>
            <a:solidFill>
              <a:srgbClr val="1196E4"/>
            </a:solidFill>
            <a:ln w="19050">
              <a:solidFill>
                <a:sysClr val="window" lastClr="FFFFFF"/>
              </a:solidFill>
            </a:ln>
            <a:effectLst>
              <a:outerShdw blurRad="139700" sx="89000" sy="89000" algn="ctr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和教育</a:t>
              </a:r>
              <a:r>
                <a:rPr lang="en-US" altLang="zh-CN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APP</a:t>
              </a:r>
            </a:p>
          </p:txBody>
        </p:sp>
        <p:sp>
          <p:nvSpPr>
            <p:cNvPr id="6" name="圆角矩形 27"/>
            <p:cNvSpPr/>
            <p:nvPr/>
          </p:nvSpPr>
          <p:spPr>
            <a:xfrm rot="963333">
              <a:off x="15184" y="5372"/>
              <a:ext cx="228" cy="270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 defTabSz="685800">
                <a:defRPr/>
              </a:pPr>
              <a:endParaRPr lang="en-US" sz="1000" kern="0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7" name="圆角矩形 31"/>
            <p:cNvSpPr/>
            <p:nvPr/>
          </p:nvSpPr>
          <p:spPr>
            <a:xfrm rot="1113809">
              <a:off x="14718" y="5149"/>
              <a:ext cx="2776" cy="968"/>
            </a:xfrm>
            <a:prstGeom prst="roundRect">
              <a:avLst/>
            </a:prstGeom>
            <a:solidFill>
              <a:srgbClr val="1196E4"/>
            </a:solidFill>
            <a:ln w="19050">
              <a:solidFill>
                <a:sysClr val="window" lastClr="FFFFFF"/>
              </a:solidFill>
            </a:ln>
            <a:effectLst>
              <a:outerShdw blurRad="139700" sx="89000" sy="89000" algn="ctr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WEB</a:t>
              </a:r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端</a:t>
              </a:r>
            </a:p>
          </p:txBody>
        </p:sp>
        <p:sp>
          <p:nvSpPr>
            <p:cNvPr id="8" name="圆角矩形 23"/>
            <p:cNvSpPr/>
            <p:nvPr/>
          </p:nvSpPr>
          <p:spPr>
            <a:xfrm rot="20935880">
              <a:off x="11766" y="5345"/>
              <a:ext cx="245" cy="272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 defTabSz="685800">
                <a:defRPr/>
              </a:pPr>
              <a:endParaRPr lang="en-US" sz="1000" kern="0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9" name="圆角矩形 28"/>
            <p:cNvSpPr/>
            <p:nvPr/>
          </p:nvSpPr>
          <p:spPr>
            <a:xfrm rot="20913114">
              <a:off x="10405" y="4665"/>
              <a:ext cx="2776" cy="968"/>
            </a:xfrm>
            <a:prstGeom prst="roundRect">
              <a:avLst/>
            </a:prstGeom>
            <a:solidFill>
              <a:srgbClr val="1196E4"/>
            </a:solidFill>
            <a:ln w="19050">
              <a:solidFill>
                <a:sysClr val="window" lastClr="FFFFFF"/>
              </a:solidFill>
            </a:ln>
            <a:effectLst>
              <a:outerShdw blurRad="139700" sx="89000" sy="89000" algn="ctr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H5</a:t>
              </a:r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端</a:t>
              </a:r>
            </a:p>
          </p:txBody>
        </p:sp>
        <p:sp>
          <p:nvSpPr>
            <p:cNvPr id="10" name="圆角矩形 29"/>
            <p:cNvSpPr/>
            <p:nvPr/>
          </p:nvSpPr>
          <p:spPr>
            <a:xfrm>
              <a:off x="13375" y="5238"/>
              <a:ext cx="201" cy="270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 defTabSz="685800">
                <a:defRPr/>
              </a:pPr>
              <a:endParaRPr lang="en-US" sz="1000" kern="0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11" name="圆角矩形 35"/>
            <p:cNvSpPr/>
            <p:nvPr/>
          </p:nvSpPr>
          <p:spPr>
            <a:xfrm>
              <a:off x="12331" y="5058"/>
              <a:ext cx="2776" cy="968"/>
            </a:xfrm>
            <a:prstGeom prst="roundRect">
              <a:avLst/>
            </a:prstGeom>
            <a:solidFill>
              <a:srgbClr val="FFC000"/>
            </a:solidFill>
            <a:ln w="15875">
              <a:solidFill>
                <a:sysClr val="window" lastClr="FFFFFF"/>
              </a:solidFill>
            </a:ln>
            <a:effectLst>
              <a:outerShdw blurRad="152400" sx="77000" sy="77000" algn="ctr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TV</a:t>
              </a:r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端</a:t>
              </a:r>
            </a:p>
          </p:txBody>
        </p:sp>
        <p:sp>
          <p:nvSpPr>
            <p:cNvPr id="45" name="矩形 32"/>
            <p:cNvSpPr/>
            <p:nvPr/>
          </p:nvSpPr>
          <p:spPr>
            <a:xfrm>
              <a:off x="10783" y="7268"/>
              <a:ext cx="6244" cy="1034"/>
            </a:xfrm>
            <a:prstGeom prst="rect">
              <a:avLst/>
            </a:prstGeom>
            <a:solidFill>
              <a:srgbClr val="1196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6" name="TextBox 22"/>
            <p:cNvSpPr txBox="1"/>
            <p:nvPr/>
          </p:nvSpPr>
          <p:spPr>
            <a:xfrm>
              <a:off x="10982" y="7492"/>
              <a:ext cx="5763" cy="6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名师直播课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3951975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D:\新版\学习中心-1.png"/>
          <p:cNvPicPr>
            <a:picLocks noChangeAspect="1" noChangeArrowheads="1"/>
          </p:cNvPicPr>
          <p:nvPr/>
        </p:nvPicPr>
        <p:blipFill>
          <a:blip r:embed="rId3" cstate="print"/>
          <a:srcRect b="10479"/>
          <a:stretch>
            <a:fillRect/>
          </a:stretch>
        </p:blipFill>
        <p:spPr bwMode="auto">
          <a:xfrm>
            <a:off x="7057005" y="1728386"/>
            <a:ext cx="4514108" cy="3941811"/>
          </a:xfrm>
          <a:prstGeom prst="rect">
            <a:avLst/>
          </a:prstGeom>
          <a:noFill/>
          <a:effectLst>
            <a:outerShdw blurRad="139700" dist="76200" dir="5400000" sx="96000" sy="96000" algn="t" rotWithShape="0">
              <a:prstClr val="black">
                <a:alpha val="21000"/>
              </a:prstClr>
            </a:outerShdw>
          </a:effectLst>
        </p:spPr>
      </p:pic>
      <p:grpSp>
        <p:nvGrpSpPr>
          <p:cNvPr id="6" name="组合 8"/>
          <p:cNvGrpSpPr/>
          <p:nvPr/>
        </p:nvGrpSpPr>
        <p:grpSpPr>
          <a:xfrm>
            <a:off x="6075138" y="3337802"/>
            <a:ext cx="1543727" cy="2332396"/>
            <a:chOff x="9668941" y="880020"/>
            <a:chExt cx="3096344" cy="6237635"/>
          </a:xfrm>
        </p:grpSpPr>
        <p:pic>
          <p:nvPicPr>
            <p:cNvPr id="20" name="Picture 3" descr="D:\微信图片_2019012116524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668941" y="880020"/>
              <a:ext cx="3096344" cy="6237635"/>
            </a:xfrm>
            <a:prstGeom prst="rect">
              <a:avLst/>
            </a:prstGeom>
            <a:noFill/>
            <a:effectLst>
              <a:outerShdw blurRad="139700" dist="76200" dir="5400000" sx="96000" sy="96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21" name="Picture 2" descr="D:\新版\学习中心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812957" y="1456085"/>
              <a:ext cx="2808312" cy="4995050"/>
            </a:xfrm>
            <a:prstGeom prst="rect">
              <a:avLst/>
            </a:prstGeom>
            <a:noFill/>
            <a:effectLst/>
          </p:spPr>
        </p:pic>
      </p:grpSp>
      <p:sp>
        <p:nvSpPr>
          <p:cNvPr id="22" name="角丸四角形 13"/>
          <p:cNvSpPr/>
          <p:nvPr/>
        </p:nvSpPr>
        <p:spPr>
          <a:xfrm>
            <a:off x="1538749" y="1658199"/>
            <a:ext cx="4323503" cy="1491401"/>
          </a:xfrm>
          <a:prstGeom prst="roundRect">
            <a:avLst/>
          </a:prstGeom>
          <a:solidFill>
            <a:srgbClr val="00B0F0">
              <a:alpha val="10000"/>
            </a:srgb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+mj-ea"/>
              <a:ea typeface="+mj-ea"/>
            </a:endParaRPr>
          </a:p>
        </p:txBody>
      </p:sp>
      <p:sp>
        <p:nvSpPr>
          <p:cNvPr id="23" name="郑少PPT"/>
          <p:cNvSpPr txBox="1"/>
          <p:nvPr/>
        </p:nvSpPr>
        <p:spPr>
          <a:xfrm>
            <a:off x="2141444" y="1756170"/>
            <a:ext cx="3389577" cy="1049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zh-CN" altLang="en-US" sz="1600" b="1" dirty="0">
                <a:solidFill>
                  <a:srgbClr val="229C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</a:t>
            </a:r>
            <a:endParaRPr lang="en-US" altLang="zh-CN" sz="1600" b="1" dirty="0">
              <a:solidFill>
                <a:srgbClr val="229CE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预习，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助教协助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上传预习教案，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学生在开课前进行课程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预习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円/楕円 6"/>
          <p:cNvSpPr/>
          <p:nvPr/>
        </p:nvSpPr>
        <p:spPr>
          <a:xfrm>
            <a:off x="1084921" y="1381169"/>
            <a:ext cx="1020203" cy="765085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7809" y="1564824"/>
            <a:ext cx="594427" cy="455726"/>
          </a:xfrm>
          <a:prstGeom prst="rect">
            <a:avLst/>
          </a:prstGeom>
        </p:spPr>
      </p:pic>
      <p:sp>
        <p:nvSpPr>
          <p:cNvPr id="26" name="角丸四角形 13"/>
          <p:cNvSpPr/>
          <p:nvPr/>
        </p:nvSpPr>
        <p:spPr>
          <a:xfrm>
            <a:off x="1538749" y="3469805"/>
            <a:ext cx="4323503" cy="1440862"/>
          </a:xfrm>
          <a:prstGeom prst="roundRect">
            <a:avLst/>
          </a:prstGeom>
          <a:solidFill>
            <a:srgbClr val="00B0F0">
              <a:alpha val="10000"/>
            </a:srgb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+mj-ea"/>
              <a:ea typeface="+mj-ea"/>
            </a:endParaRPr>
          </a:p>
        </p:txBody>
      </p:sp>
      <p:sp>
        <p:nvSpPr>
          <p:cNvPr id="27" name="郑少PPT"/>
          <p:cNvSpPr txBox="1"/>
          <p:nvPr/>
        </p:nvSpPr>
        <p:spPr>
          <a:xfrm>
            <a:off x="2141442" y="3567776"/>
            <a:ext cx="3645767" cy="1049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zh-CN" altLang="en-US" sz="1600" b="1" dirty="0">
                <a:solidFill>
                  <a:srgbClr val="229C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随堂测</a:t>
            </a:r>
            <a:endParaRPr lang="en-US" altLang="zh-CN" sz="1600" b="1" dirty="0">
              <a:solidFill>
                <a:srgbClr val="229CE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直播中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发布随堂测试，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可实时查看学生的掌握情况，及时调整教学进度。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円/楕円 6"/>
          <p:cNvSpPr/>
          <p:nvPr/>
        </p:nvSpPr>
        <p:spPr>
          <a:xfrm>
            <a:off x="1084921" y="3192773"/>
            <a:ext cx="1020203" cy="765085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40504" y="3341875"/>
            <a:ext cx="551733" cy="496560"/>
          </a:xfrm>
          <a:prstGeom prst="rect">
            <a:avLst/>
          </a:prstGeom>
        </p:spPr>
      </p:pic>
      <p:sp>
        <p:nvSpPr>
          <p:cNvPr id="30" name="角丸四角形 13"/>
          <p:cNvSpPr/>
          <p:nvPr/>
        </p:nvSpPr>
        <p:spPr>
          <a:xfrm>
            <a:off x="1538749" y="5239303"/>
            <a:ext cx="4323503" cy="1186897"/>
          </a:xfrm>
          <a:prstGeom prst="roundRect">
            <a:avLst/>
          </a:prstGeom>
          <a:solidFill>
            <a:srgbClr val="00B0F0">
              <a:alpha val="10000"/>
            </a:srgb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+mj-ea"/>
              <a:ea typeface="+mj-ea"/>
            </a:endParaRPr>
          </a:p>
        </p:txBody>
      </p:sp>
      <p:sp>
        <p:nvSpPr>
          <p:cNvPr id="31" name="郑少PPT"/>
          <p:cNvSpPr txBox="1"/>
          <p:nvPr/>
        </p:nvSpPr>
        <p:spPr>
          <a:xfrm>
            <a:off x="2141444" y="5337274"/>
            <a:ext cx="3389577" cy="1049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zh-CN" altLang="en-US" sz="1600" b="1" dirty="0">
                <a:solidFill>
                  <a:srgbClr val="229C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</a:t>
            </a:r>
            <a:endParaRPr lang="en-US" altLang="zh-CN" sz="1600" b="1" dirty="0">
              <a:solidFill>
                <a:srgbClr val="229CE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知识点进行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对应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，为学生提供视频进行巩固复习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円/楕円 6"/>
          <p:cNvSpPr/>
          <p:nvPr/>
        </p:nvSpPr>
        <p:spPr>
          <a:xfrm>
            <a:off x="1084921" y="4962272"/>
            <a:ext cx="1020203" cy="765085"/>
          </a:xfrm>
          <a:prstGeom prst="ellipse">
            <a:avLst/>
          </a:prstGeom>
          <a:solidFill>
            <a:schemeClr val="bg1">
              <a:lumMod val="95000"/>
            </a:schemeClr>
          </a:solidFill>
          <a:ln w="60325" cmpd="sng">
            <a:solidFill>
              <a:schemeClr val="bg1"/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9507" y="5111442"/>
            <a:ext cx="646616" cy="484962"/>
          </a:xfrm>
          <a:prstGeom prst="rect">
            <a:avLst/>
          </a:prstGeom>
        </p:spPr>
      </p:pic>
      <p:sp>
        <p:nvSpPr>
          <p:cNvPr id="34" name="TextBox 97"/>
          <p:cNvSpPr txBox="1"/>
          <p:nvPr/>
        </p:nvSpPr>
        <p:spPr>
          <a:xfrm>
            <a:off x="312824" y="150827"/>
            <a:ext cx="9505056" cy="38087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产品功能：课前、课中、课后闭环学习场景</a:t>
            </a:r>
          </a:p>
          <a:p>
            <a:pPr>
              <a:lnSpc>
                <a:spcPct val="12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908" y="675936"/>
            <a:ext cx="2803213" cy="30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0538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智慧校园六大应用场景介绍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" y="790797"/>
            <a:ext cx="1713391" cy="429768"/>
          </a:xfrm>
          <a:prstGeom prst="rect">
            <a:avLst/>
          </a:prstGeom>
          <a:solidFill>
            <a:srgbClr val="009DD9">
              <a:lumMod val="75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 algn="ctr"/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教育教学场景</a:t>
            </a:r>
            <a:endParaRPr lang="zh-CN" altLang="en-US" sz="19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9849" y="1345618"/>
            <a:ext cx="11432499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286166" indent="-286166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教育教学是教育行业的核心业务场景，移动互联网、云计算、大数据、人工智能技术的发展与融合，将改变教师教学、学生。学习的传统习惯。方案含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课前备课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课中授课（智慧教室）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课后教研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智慧教室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个性化学习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五个子场景。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773358" y="790215"/>
            <a:ext cx="10418649" cy="429768"/>
          </a:xfrm>
          <a:prstGeom prst="rect">
            <a:avLst/>
          </a:prstGeom>
          <a:solidFill>
            <a:srgbClr val="DBEFF9">
              <a:lumMod val="50000"/>
            </a:srgb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>
              <a:srgbClr val="009DD9">
                <a:tint val="100000"/>
                <a:shade val="100000"/>
                <a:hueMod val="100000"/>
                <a:satMod val="100000"/>
              </a:srgbClr>
            </a:glow>
          </a:effectLst>
        </p:spPr>
        <p:txBody>
          <a:bodyPr vert="horz" lIns="91438" tIns="45719" rIns="91438" bIns="45719" rtlCol="0" anchor="ctr"/>
          <a:lstStyle/>
          <a:p>
            <a:pPr>
              <a:defRPr/>
            </a:pPr>
            <a:r>
              <a:rPr lang="zh-CN" altLang="en-US" sz="1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全场景、高互动、一站式</a:t>
            </a:r>
          </a:p>
        </p:txBody>
      </p:sp>
      <p:grpSp>
        <p:nvGrpSpPr>
          <p:cNvPr id="4" name="组合 219"/>
          <p:cNvGrpSpPr/>
          <p:nvPr/>
        </p:nvGrpSpPr>
        <p:grpSpPr>
          <a:xfrm>
            <a:off x="452441" y="2258188"/>
            <a:ext cx="10877152" cy="4204213"/>
            <a:chOff x="452438" y="2320526"/>
            <a:chExt cx="10877146" cy="4204213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777336" y="2320526"/>
              <a:ext cx="0" cy="3587453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íṧ1íďê"/>
            <p:cNvSpPr txBox="1"/>
            <p:nvPr/>
          </p:nvSpPr>
          <p:spPr>
            <a:xfrm>
              <a:off x="4914531" y="2320526"/>
              <a:ext cx="1952187" cy="463491"/>
            </a:xfrm>
            <a:prstGeom prst="rect">
              <a:avLst/>
            </a:prstGeom>
            <a:solidFill>
              <a:srgbClr val="7F7F7F"/>
            </a:solidFill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课后教研</a:t>
              </a:r>
              <a:endParaRPr lang="id-ID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íṧlîḓe"/>
            <p:cNvSpPr txBox="1"/>
            <p:nvPr/>
          </p:nvSpPr>
          <p:spPr>
            <a:xfrm>
              <a:off x="461375" y="2320526"/>
              <a:ext cx="1952187" cy="46349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课前备课</a:t>
              </a:r>
              <a:endParaRPr lang="id-ID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ïşļíḍè"/>
            <p:cNvSpPr txBox="1"/>
            <p:nvPr/>
          </p:nvSpPr>
          <p:spPr>
            <a:xfrm>
              <a:off x="2687953" y="2320526"/>
              <a:ext cx="1952187" cy="463491"/>
            </a:xfrm>
            <a:prstGeom prst="rect">
              <a:avLst/>
            </a:prstGeom>
            <a:solidFill>
              <a:srgbClr val="4276AA"/>
            </a:solidFill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课中授课</a:t>
              </a:r>
              <a:endParaRPr lang="id-ID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îṧḻïďe"/>
            <p:cNvSpPr txBox="1"/>
            <p:nvPr/>
          </p:nvSpPr>
          <p:spPr>
            <a:xfrm>
              <a:off x="7141109" y="2320526"/>
              <a:ext cx="1952187" cy="463491"/>
            </a:xfrm>
            <a:prstGeom prst="rect">
              <a:avLst/>
            </a:prstGeom>
            <a:solidFill>
              <a:srgbClr val="4276AA"/>
            </a:solidFill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智慧教室</a:t>
              </a:r>
              <a:endParaRPr lang="id-ID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ïSḷïḑé"/>
            <p:cNvSpPr txBox="1"/>
            <p:nvPr/>
          </p:nvSpPr>
          <p:spPr>
            <a:xfrm>
              <a:off x="9367688" y="2320526"/>
              <a:ext cx="1952187" cy="46349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个性化学习</a:t>
              </a:r>
              <a:endParaRPr lang="id-ID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2550758" y="2320526"/>
              <a:ext cx="0" cy="3587453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7003914" y="2320526"/>
              <a:ext cx="0" cy="3587453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9230492" y="2320526"/>
              <a:ext cx="0" cy="3587453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组合 4"/>
            <p:cNvGrpSpPr/>
            <p:nvPr/>
          </p:nvGrpSpPr>
          <p:grpSpPr>
            <a:xfrm>
              <a:off x="456255" y="2939515"/>
              <a:ext cx="1952186" cy="483862"/>
              <a:chOff x="601727" y="3186418"/>
              <a:chExt cx="1952186" cy="483862"/>
            </a:xfrm>
          </p:grpSpPr>
          <p:sp>
            <p:nvSpPr>
              <p:cNvPr id="33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" name="矩形 2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备课助手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three-books_73757"/>
              <p:cNvSpPr>
                <a:spLocks noChangeAspect="1"/>
              </p:cNvSpPr>
              <p:nvPr/>
            </p:nvSpPr>
            <p:spPr bwMode="auto">
              <a:xfrm>
                <a:off x="840082" y="3326277"/>
                <a:ext cx="303853" cy="236299"/>
              </a:xfrm>
              <a:custGeom>
                <a:avLst/>
                <a:gdLst>
                  <a:gd name="T0" fmla="*/ 2471 w 2903"/>
                  <a:gd name="T1" fmla="*/ 1598 h 2261"/>
                  <a:gd name="T2" fmla="*/ 2471 w 2903"/>
                  <a:gd name="T3" fmla="*/ 2127 h 2261"/>
                  <a:gd name="T4" fmla="*/ 2505 w 2903"/>
                  <a:gd name="T5" fmla="*/ 2127 h 2261"/>
                  <a:gd name="T6" fmla="*/ 2572 w 2903"/>
                  <a:gd name="T7" fmla="*/ 2194 h 2261"/>
                  <a:gd name="T8" fmla="*/ 2505 w 2903"/>
                  <a:gd name="T9" fmla="*/ 2261 h 2261"/>
                  <a:gd name="T10" fmla="*/ 2405 w 2903"/>
                  <a:gd name="T11" fmla="*/ 2261 h 2261"/>
                  <a:gd name="T12" fmla="*/ 2124 w 2903"/>
                  <a:gd name="T13" fmla="*/ 2261 h 2261"/>
                  <a:gd name="T14" fmla="*/ 398 w 2903"/>
                  <a:gd name="T15" fmla="*/ 2261 h 2261"/>
                  <a:gd name="T16" fmla="*/ 0 w 2903"/>
                  <a:gd name="T17" fmla="*/ 1863 h 2261"/>
                  <a:gd name="T18" fmla="*/ 398 w 2903"/>
                  <a:gd name="T19" fmla="*/ 1465 h 2261"/>
                  <a:gd name="T20" fmla="*/ 2124 w 2903"/>
                  <a:gd name="T21" fmla="*/ 1465 h 2261"/>
                  <a:gd name="T22" fmla="*/ 2405 w 2903"/>
                  <a:gd name="T23" fmla="*/ 1465 h 2261"/>
                  <a:gd name="T24" fmla="*/ 2505 w 2903"/>
                  <a:gd name="T25" fmla="*/ 1465 h 2261"/>
                  <a:gd name="T26" fmla="*/ 2572 w 2903"/>
                  <a:gd name="T27" fmla="*/ 1532 h 2261"/>
                  <a:gd name="T28" fmla="*/ 2505 w 2903"/>
                  <a:gd name="T29" fmla="*/ 1598 h 2261"/>
                  <a:gd name="T30" fmla="*/ 2471 w 2903"/>
                  <a:gd name="T31" fmla="*/ 1598 h 2261"/>
                  <a:gd name="T32" fmla="*/ 2836 w 2903"/>
                  <a:gd name="T33" fmla="*/ 1195 h 2261"/>
                  <a:gd name="T34" fmla="*/ 2786 w 2903"/>
                  <a:gd name="T35" fmla="*/ 1195 h 2261"/>
                  <a:gd name="T36" fmla="*/ 2786 w 2903"/>
                  <a:gd name="T37" fmla="*/ 786 h 2261"/>
                  <a:gd name="T38" fmla="*/ 2836 w 2903"/>
                  <a:gd name="T39" fmla="*/ 786 h 2261"/>
                  <a:gd name="T40" fmla="*/ 2903 w 2903"/>
                  <a:gd name="T41" fmla="*/ 720 h 2261"/>
                  <a:gd name="T42" fmla="*/ 2836 w 2903"/>
                  <a:gd name="T43" fmla="*/ 653 h 2261"/>
                  <a:gd name="T44" fmla="*/ 2720 w 2903"/>
                  <a:gd name="T45" fmla="*/ 653 h 2261"/>
                  <a:gd name="T46" fmla="*/ 2455 w 2903"/>
                  <a:gd name="T47" fmla="*/ 653 h 2261"/>
                  <a:gd name="T48" fmla="*/ 1005 w 2903"/>
                  <a:gd name="T49" fmla="*/ 653 h 2261"/>
                  <a:gd name="T50" fmla="*/ 668 w 2903"/>
                  <a:gd name="T51" fmla="*/ 991 h 2261"/>
                  <a:gd name="T52" fmla="*/ 1005 w 2903"/>
                  <a:gd name="T53" fmla="*/ 1328 h 2261"/>
                  <a:gd name="T54" fmla="*/ 2455 w 2903"/>
                  <a:gd name="T55" fmla="*/ 1328 h 2261"/>
                  <a:gd name="T56" fmla="*/ 2720 w 2903"/>
                  <a:gd name="T57" fmla="*/ 1328 h 2261"/>
                  <a:gd name="T58" fmla="*/ 2836 w 2903"/>
                  <a:gd name="T59" fmla="*/ 1328 h 2261"/>
                  <a:gd name="T60" fmla="*/ 2903 w 2903"/>
                  <a:gd name="T61" fmla="*/ 1262 h 2261"/>
                  <a:gd name="T62" fmla="*/ 2836 w 2903"/>
                  <a:gd name="T63" fmla="*/ 1195 h 2261"/>
                  <a:gd name="T64" fmla="*/ 226 w 2903"/>
                  <a:gd name="T65" fmla="*/ 405 h 2261"/>
                  <a:gd name="T66" fmla="*/ 159 w 2903"/>
                  <a:gd name="T67" fmla="*/ 472 h 2261"/>
                  <a:gd name="T68" fmla="*/ 226 w 2903"/>
                  <a:gd name="T69" fmla="*/ 539 h 2261"/>
                  <a:gd name="T70" fmla="*/ 323 w 2903"/>
                  <a:gd name="T71" fmla="*/ 539 h 2261"/>
                  <a:gd name="T72" fmla="*/ 671 w 2903"/>
                  <a:gd name="T73" fmla="*/ 539 h 2261"/>
                  <a:gd name="T74" fmla="*/ 2248 w 2903"/>
                  <a:gd name="T75" fmla="*/ 539 h 2261"/>
                  <a:gd name="T76" fmla="*/ 2517 w 2903"/>
                  <a:gd name="T77" fmla="*/ 269 h 2261"/>
                  <a:gd name="T78" fmla="*/ 2248 w 2903"/>
                  <a:gd name="T79" fmla="*/ 0 h 2261"/>
                  <a:gd name="T80" fmla="*/ 671 w 2903"/>
                  <a:gd name="T81" fmla="*/ 0 h 2261"/>
                  <a:gd name="T82" fmla="*/ 323 w 2903"/>
                  <a:gd name="T83" fmla="*/ 0 h 2261"/>
                  <a:gd name="T84" fmla="*/ 226 w 2903"/>
                  <a:gd name="T85" fmla="*/ 0 h 2261"/>
                  <a:gd name="T86" fmla="*/ 159 w 2903"/>
                  <a:gd name="T87" fmla="*/ 66 h 2261"/>
                  <a:gd name="T88" fmla="*/ 226 w 2903"/>
                  <a:gd name="T89" fmla="*/ 133 h 2261"/>
                  <a:gd name="T90" fmla="*/ 257 w 2903"/>
                  <a:gd name="T91" fmla="*/ 133 h 2261"/>
                  <a:gd name="T92" fmla="*/ 257 w 2903"/>
                  <a:gd name="T93" fmla="*/ 405 h 2261"/>
                  <a:gd name="T94" fmla="*/ 226 w 2903"/>
                  <a:gd name="T95" fmla="*/ 405 h 2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03" h="2261">
                    <a:moveTo>
                      <a:pt x="2471" y="1598"/>
                    </a:moveTo>
                    <a:lnTo>
                      <a:pt x="2471" y="2127"/>
                    </a:lnTo>
                    <a:lnTo>
                      <a:pt x="2505" y="2127"/>
                    </a:lnTo>
                    <a:cubicBezTo>
                      <a:pt x="2542" y="2127"/>
                      <a:pt x="2572" y="2157"/>
                      <a:pt x="2572" y="2194"/>
                    </a:cubicBezTo>
                    <a:cubicBezTo>
                      <a:pt x="2572" y="2231"/>
                      <a:pt x="2542" y="2261"/>
                      <a:pt x="2505" y="2261"/>
                    </a:cubicBezTo>
                    <a:lnTo>
                      <a:pt x="2405" y="2261"/>
                    </a:lnTo>
                    <a:lnTo>
                      <a:pt x="2124" y="2261"/>
                    </a:lnTo>
                    <a:lnTo>
                      <a:pt x="398" y="2261"/>
                    </a:lnTo>
                    <a:cubicBezTo>
                      <a:pt x="178" y="2261"/>
                      <a:pt x="0" y="2082"/>
                      <a:pt x="0" y="1863"/>
                    </a:cubicBezTo>
                    <a:cubicBezTo>
                      <a:pt x="0" y="1643"/>
                      <a:pt x="178" y="1465"/>
                      <a:pt x="398" y="1465"/>
                    </a:cubicBezTo>
                    <a:lnTo>
                      <a:pt x="2124" y="1465"/>
                    </a:lnTo>
                    <a:lnTo>
                      <a:pt x="2405" y="1465"/>
                    </a:lnTo>
                    <a:lnTo>
                      <a:pt x="2505" y="1465"/>
                    </a:lnTo>
                    <a:cubicBezTo>
                      <a:pt x="2542" y="1465"/>
                      <a:pt x="2572" y="1495"/>
                      <a:pt x="2572" y="1532"/>
                    </a:cubicBezTo>
                    <a:cubicBezTo>
                      <a:pt x="2572" y="1568"/>
                      <a:pt x="2542" y="1598"/>
                      <a:pt x="2505" y="1598"/>
                    </a:cubicBezTo>
                    <a:lnTo>
                      <a:pt x="2471" y="1598"/>
                    </a:lnTo>
                    <a:close/>
                    <a:moveTo>
                      <a:pt x="2836" y="1195"/>
                    </a:moveTo>
                    <a:lnTo>
                      <a:pt x="2786" y="1195"/>
                    </a:lnTo>
                    <a:lnTo>
                      <a:pt x="2786" y="786"/>
                    </a:lnTo>
                    <a:lnTo>
                      <a:pt x="2836" y="786"/>
                    </a:lnTo>
                    <a:cubicBezTo>
                      <a:pt x="2873" y="786"/>
                      <a:pt x="2903" y="757"/>
                      <a:pt x="2903" y="720"/>
                    </a:cubicBezTo>
                    <a:cubicBezTo>
                      <a:pt x="2903" y="683"/>
                      <a:pt x="2873" y="653"/>
                      <a:pt x="2836" y="653"/>
                    </a:cubicBezTo>
                    <a:lnTo>
                      <a:pt x="2720" y="653"/>
                    </a:lnTo>
                    <a:lnTo>
                      <a:pt x="2455" y="653"/>
                    </a:lnTo>
                    <a:lnTo>
                      <a:pt x="1005" y="653"/>
                    </a:lnTo>
                    <a:cubicBezTo>
                      <a:pt x="819" y="653"/>
                      <a:pt x="668" y="805"/>
                      <a:pt x="668" y="991"/>
                    </a:cubicBezTo>
                    <a:cubicBezTo>
                      <a:pt x="668" y="1177"/>
                      <a:pt x="819" y="1328"/>
                      <a:pt x="1005" y="1328"/>
                    </a:cubicBezTo>
                    <a:lnTo>
                      <a:pt x="2455" y="1328"/>
                    </a:lnTo>
                    <a:lnTo>
                      <a:pt x="2720" y="1328"/>
                    </a:lnTo>
                    <a:lnTo>
                      <a:pt x="2836" y="1328"/>
                    </a:lnTo>
                    <a:cubicBezTo>
                      <a:pt x="2873" y="1328"/>
                      <a:pt x="2903" y="1299"/>
                      <a:pt x="2903" y="1262"/>
                    </a:cubicBezTo>
                    <a:cubicBezTo>
                      <a:pt x="2903" y="1225"/>
                      <a:pt x="2873" y="1195"/>
                      <a:pt x="2836" y="1195"/>
                    </a:cubicBezTo>
                    <a:close/>
                    <a:moveTo>
                      <a:pt x="226" y="405"/>
                    </a:moveTo>
                    <a:cubicBezTo>
                      <a:pt x="189" y="405"/>
                      <a:pt x="159" y="435"/>
                      <a:pt x="159" y="472"/>
                    </a:cubicBezTo>
                    <a:cubicBezTo>
                      <a:pt x="159" y="509"/>
                      <a:pt x="189" y="539"/>
                      <a:pt x="226" y="539"/>
                    </a:cubicBezTo>
                    <a:lnTo>
                      <a:pt x="323" y="539"/>
                    </a:lnTo>
                    <a:lnTo>
                      <a:pt x="671" y="539"/>
                    </a:lnTo>
                    <a:lnTo>
                      <a:pt x="2248" y="539"/>
                    </a:lnTo>
                    <a:cubicBezTo>
                      <a:pt x="2396" y="539"/>
                      <a:pt x="2517" y="418"/>
                      <a:pt x="2517" y="269"/>
                    </a:cubicBezTo>
                    <a:cubicBezTo>
                      <a:pt x="2517" y="121"/>
                      <a:pt x="2396" y="0"/>
                      <a:pt x="2248" y="0"/>
                    </a:cubicBezTo>
                    <a:lnTo>
                      <a:pt x="671" y="0"/>
                    </a:lnTo>
                    <a:lnTo>
                      <a:pt x="323" y="0"/>
                    </a:lnTo>
                    <a:lnTo>
                      <a:pt x="226" y="0"/>
                    </a:lnTo>
                    <a:cubicBezTo>
                      <a:pt x="189" y="0"/>
                      <a:pt x="159" y="30"/>
                      <a:pt x="159" y="66"/>
                    </a:cubicBezTo>
                    <a:cubicBezTo>
                      <a:pt x="159" y="103"/>
                      <a:pt x="189" y="133"/>
                      <a:pt x="226" y="133"/>
                    </a:cubicBezTo>
                    <a:lnTo>
                      <a:pt x="257" y="133"/>
                    </a:lnTo>
                    <a:lnTo>
                      <a:pt x="257" y="405"/>
                    </a:lnTo>
                    <a:lnTo>
                      <a:pt x="226" y="405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</p:sp>
        </p:grpSp>
        <p:grpSp>
          <p:nvGrpSpPr>
            <p:cNvPr id="7" name="Group 34"/>
            <p:cNvGrpSpPr/>
            <p:nvPr/>
          </p:nvGrpSpPr>
          <p:grpSpPr>
            <a:xfrm>
              <a:off x="452438" y="3550234"/>
              <a:ext cx="1952186" cy="483862"/>
              <a:chOff x="601727" y="3186418"/>
              <a:chExt cx="1952186" cy="483862"/>
            </a:xfrm>
          </p:grpSpPr>
          <p:sp>
            <p:nvSpPr>
              <p:cNvPr id="44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校本资源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three-books_73757"/>
              <p:cNvSpPr>
                <a:spLocks noChangeAspect="1"/>
              </p:cNvSpPr>
              <p:nvPr/>
            </p:nvSpPr>
            <p:spPr bwMode="auto">
              <a:xfrm>
                <a:off x="840082" y="3307222"/>
                <a:ext cx="303853" cy="274407"/>
              </a:xfrm>
              <a:custGeom>
                <a:avLst/>
                <a:gdLst>
                  <a:gd name="T0" fmla="*/ 0 w 783"/>
                  <a:gd name="T1" fmla="*/ 251 h 708"/>
                  <a:gd name="T2" fmla="*/ 0 w 783"/>
                  <a:gd name="T3" fmla="*/ 327 h 708"/>
                  <a:gd name="T4" fmla="*/ 0 w 783"/>
                  <a:gd name="T5" fmla="*/ 372 h 708"/>
                  <a:gd name="T6" fmla="*/ 0 w 783"/>
                  <a:gd name="T7" fmla="*/ 449 h 708"/>
                  <a:gd name="T8" fmla="*/ 0 w 783"/>
                  <a:gd name="T9" fmla="*/ 494 h 708"/>
                  <a:gd name="T10" fmla="*/ 0 w 783"/>
                  <a:gd name="T11" fmla="*/ 570 h 708"/>
                  <a:gd name="T12" fmla="*/ 783 w 783"/>
                  <a:gd name="T13" fmla="*/ 458 h 708"/>
                  <a:gd name="T14" fmla="*/ 783 w 783"/>
                  <a:gd name="T15" fmla="*/ 381 h 708"/>
                  <a:gd name="T16" fmla="*/ 783 w 783"/>
                  <a:gd name="T17" fmla="*/ 319 h 708"/>
                  <a:gd name="T18" fmla="*/ 783 w 783"/>
                  <a:gd name="T19" fmla="*/ 242 h 708"/>
                  <a:gd name="T20" fmla="*/ 771 w 783"/>
                  <a:gd name="T21" fmla="*/ 193 h 708"/>
                  <a:gd name="T22" fmla="*/ 38 w 783"/>
                  <a:gd name="T23" fmla="*/ 254 h 708"/>
                  <a:gd name="T24" fmla="*/ 19 w 783"/>
                  <a:gd name="T25" fmla="*/ 327 h 708"/>
                  <a:gd name="T26" fmla="*/ 19 w 783"/>
                  <a:gd name="T27" fmla="*/ 270 h 708"/>
                  <a:gd name="T28" fmla="*/ 30 w 783"/>
                  <a:gd name="T29" fmla="*/ 316 h 708"/>
                  <a:gd name="T30" fmla="*/ 19 w 783"/>
                  <a:gd name="T31" fmla="*/ 327 h 708"/>
                  <a:gd name="T32" fmla="*/ 42 w 783"/>
                  <a:gd name="T33" fmla="*/ 359 h 708"/>
                  <a:gd name="T34" fmla="*/ 19 w 783"/>
                  <a:gd name="T35" fmla="*/ 437 h 708"/>
                  <a:gd name="T36" fmla="*/ 30 w 783"/>
                  <a:gd name="T37" fmla="*/ 400 h 708"/>
                  <a:gd name="T38" fmla="*/ 30 w 783"/>
                  <a:gd name="T39" fmla="*/ 459 h 708"/>
                  <a:gd name="T40" fmla="*/ 38 w 783"/>
                  <a:gd name="T41" fmla="*/ 497 h 708"/>
                  <a:gd name="T42" fmla="*/ 19 w 783"/>
                  <a:gd name="T43" fmla="*/ 570 h 708"/>
                  <a:gd name="T44" fmla="*/ 19 w 783"/>
                  <a:gd name="T45" fmla="*/ 513 h 708"/>
                  <a:gd name="T46" fmla="*/ 30 w 783"/>
                  <a:gd name="T47" fmla="*/ 559 h 708"/>
                  <a:gd name="T48" fmla="*/ 19 w 783"/>
                  <a:gd name="T49" fmla="*/ 570 h 708"/>
                  <a:gd name="T50" fmla="*/ 42 w 783"/>
                  <a:gd name="T51" fmla="*/ 544 h 708"/>
                  <a:gd name="T52" fmla="*/ 74 w 783"/>
                  <a:gd name="T53" fmla="*/ 532 h 708"/>
                  <a:gd name="T54" fmla="*/ 758 w 783"/>
                  <a:gd name="T55" fmla="*/ 391 h 708"/>
                  <a:gd name="T56" fmla="*/ 758 w 783"/>
                  <a:gd name="T57" fmla="*/ 448 h 708"/>
                  <a:gd name="T58" fmla="*/ 734 w 783"/>
                  <a:gd name="T59" fmla="*/ 347 h 708"/>
                  <a:gd name="T60" fmla="*/ 656 w 783"/>
                  <a:gd name="T61" fmla="*/ 393 h 708"/>
                  <a:gd name="T62" fmla="*/ 127 w 783"/>
                  <a:gd name="T63" fmla="*/ 493 h 708"/>
                  <a:gd name="T64" fmla="*/ 48 w 783"/>
                  <a:gd name="T65" fmla="*/ 466 h 708"/>
                  <a:gd name="T66" fmla="*/ 42 w 783"/>
                  <a:gd name="T67" fmla="*/ 423 h 708"/>
                  <a:gd name="T68" fmla="*/ 75 w 783"/>
                  <a:gd name="T69" fmla="*/ 411 h 708"/>
                  <a:gd name="T70" fmla="*/ 145 w 783"/>
                  <a:gd name="T71" fmla="*/ 435 h 708"/>
                  <a:gd name="T72" fmla="*/ 583 w 783"/>
                  <a:gd name="T73" fmla="*/ 372 h 708"/>
                  <a:gd name="T74" fmla="*/ 665 w 783"/>
                  <a:gd name="T75" fmla="*/ 324 h 708"/>
                  <a:gd name="T76" fmla="*/ 758 w 783"/>
                  <a:gd name="T77" fmla="*/ 269 h 708"/>
                  <a:gd name="T78" fmla="*/ 758 w 783"/>
                  <a:gd name="T79" fmla="*/ 326 h 708"/>
                  <a:gd name="T80" fmla="*/ 726 w 783"/>
                  <a:gd name="T81" fmla="*/ 223 h 708"/>
                  <a:gd name="T82" fmla="*/ 723 w 783"/>
                  <a:gd name="T83" fmla="*/ 232 h 708"/>
                  <a:gd name="T84" fmla="*/ 602 w 783"/>
                  <a:gd name="T85" fmla="*/ 302 h 708"/>
                  <a:gd name="T86" fmla="*/ 522 w 783"/>
                  <a:gd name="T87" fmla="*/ 349 h 708"/>
                  <a:gd name="T88" fmla="*/ 207 w 783"/>
                  <a:gd name="T89" fmla="*/ 399 h 708"/>
                  <a:gd name="T90" fmla="*/ 135 w 783"/>
                  <a:gd name="T91" fmla="*/ 374 h 708"/>
                  <a:gd name="T92" fmla="*/ 54 w 783"/>
                  <a:gd name="T93" fmla="*/ 346 h 708"/>
                  <a:gd name="T94" fmla="*/ 42 w 783"/>
                  <a:gd name="T95" fmla="*/ 309 h 708"/>
                  <a:gd name="T96" fmla="*/ 67 w 783"/>
                  <a:gd name="T97" fmla="*/ 287 h 708"/>
                  <a:gd name="T98" fmla="*/ 129 w 783"/>
                  <a:gd name="T99" fmla="*/ 308 h 708"/>
                  <a:gd name="T100" fmla="*/ 249 w 783"/>
                  <a:gd name="T101" fmla="*/ 349 h 708"/>
                  <a:gd name="T102" fmla="*/ 322 w 783"/>
                  <a:gd name="T103" fmla="*/ 374 h 708"/>
                  <a:gd name="T104" fmla="*/ 463 w 783"/>
                  <a:gd name="T105" fmla="*/ 320 h 708"/>
                  <a:gd name="T106" fmla="*/ 534 w 783"/>
                  <a:gd name="T107" fmla="*/ 279 h 708"/>
                  <a:gd name="T108" fmla="*/ 660 w 783"/>
                  <a:gd name="T109" fmla="*/ 205 h 708"/>
                  <a:gd name="T110" fmla="*/ 716 w 783"/>
                  <a:gd name="T111" fmla="*/ 172 h 708"/>
                  <a:gd name="T112" fmla="*/ 758 w 783"/>
                  <a:gd name="T113" fmla="*/ 195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83" h="708">
                    <a:moveTo>
                      <a:pt x="783" y="138"/>
                    </a:moveTo>
                    <a:lnTo>
                      <a:pt x="783" y="121"/>
                    </a:lnTo>
                    <a:lnTo>
                      <a:pt x="431" y="0"/>
                    </a:lnTo>
                    <a:lnTo>
                      <a:pt x="0" y="251"/>
                    </a:lnTo>
                    <a:lnTo>
                      <a:pt x="0" y="255"/>
                    </a:lnTo>
                    <a:lnTo>
                      <a:pt x="0" y="264"/>
                    </a:lnTo>
                    <a:lnTo>
                      <a:pt x="0" y="268"/>
                    </a:lnTo>
                    <a:lnTo>
                      <a:pt x="0" y="327"/>
                    </a:lnTo>
                    <a:lnTo>
                      <a:pt x="0" y="340"/>
                    </a:lnTo>
                    <a:lnTo>
                      <a:pt x="0" y="344"/>
                    </a:lnTo>
                    <a:lnTo>
                      <a:pt x="30" y="355"/>
                    </a:lnTo>
                    <a:lnTo>
                      <a:pt x="0" y="372"/>
                    </a:lnTo>
                    <a:lnTo>
                      <a:pt x="0" y="376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0" y="449"/>
                    </a:lnTo>
                    <a:lnTo>
                      <a:pt x="0" y="462"/>
                    </a:lnTo>
                    <a:lnTo>
                      <a:pt x="0" y="466"/>
                    </a:lnTo>
                    <a:lnTo>
                      <a:pt x="30" y="476"/>
                    </a:lnTo>
                    <a:lnTo>
                      <a:pt x="0" y="494"/>
                    </a:lnTo>
                    <a:lnTo>
                      <a:pt x="0" y="498"/>
                    </a:lnTo>
                    <a:lnTo>
                      <a:pt x="0" y="507"/>
                    </a:lnTo>
                    <a:lnTo>
                      <a:pt x="0" y="511"/>
                    </a:lnTo>
                    <a:lnTo>
                      <a:pt x="0" y="570"/>
                    </a:lnTo>
                    <a:lnTo>
                      <a:pt x="0" y="583"/>
                    </a:lnTo>
                    <a:lnTo>
                      <a:pt x="0" y="588"/>
                    </a:lnTo>
                    <a:lnTo>
                      <a:pt x="351" y="708"/>
                    </a:lnTo>
                    <a:lnTo>
                      <a:pt x="783" y="458"/>
                    </a:lnTo>
                    <a:lnTo>
                      <a:pt x="783" y="441"/>
                    </a:lnTo>
                    <a:lnTo>
                      <a:pt x="771" y="436"/>
                    </a:lnTo>
                    <a:lnTo>
                      <a:pt x="771" y="388"/>
                    </a:lnTo>
                    <a:lnTo>
                      <a:pt x="783" y="381"/>
                    </a:lnTo>
                    <a:lnTo>
                      <a:pt x="783" y="364"/>
                    </a:lnTo>
                    <a:lnTo>
                      <a:pt x="753" y="354"/>
                    </a:lnTo>
                    <a:lnTo>
                      <a:pt x="783" y="336"/>
                    </a:lnTo>
                    <a:lnTo>
                      <a:pt x="783" y="319"/>
                    </a:lnTo>
                    <a:lnTo>
                      <a:pt x="771" y="315"/>
                    </a:lnTo>
                    <a:lnTo>
                      <a:pt x="771" y="267"/>
                    </a:lnTo>
                    <a:lnTo>
                      <a:pt x="783" y="260"/>
                    </a:lnTo>
                    <a:lnTo>
                      <a:pt x="783" y="242"/>
                    </a:lnTo>
                    <a:lnTo>
                      <a:pt x="753" y="232"/>
                    </a:lnTo>
                    <a:lnTo>
                      <a:pt x="783" y="215"/>
                    </a:lnTo>
                    <a:lnTo>
                      <a:pt x="783" y="198"/>
                    </a:lnTo>
                    <a:lnTo>
                      <a:pt x="771" y="193"/>
                    </a:lnTo>
                    <a:lnTo>
                      <a:pt x="771" y="145"/>
                    </a:lnTo>
                    <a:lnTo>
                      <a:pt x="783" y="138"/>
                    </a:lnTo>
                    <a:close/>
                    <a:moveTo>
                      <a:pt x="448" y="16"/>
                    </a:moveTo>
                    <a:lnTo>
                      <a:pt x="38" y="254"/>
                    </a:lnTo>
                    <a:lnTo>
                      <a:pt x="22" y="248"/>
                    </a:lnTo>
                    <a:lnTo>
                      <a:pt x="432" y="10"/>
                    </a:lnTo>
                    <a:lnTo>
                      <a:pt x="448" y="16"/>
                    </a:lnTo>
                    <a:close/>
                    <a:moveTo>
                      <a:pt x="19" y="327"/>
                    </a:moveTo>
                    <a:lnTo>
                      <a:pt x="19" y="323"/>
                    </a:lnTo>
                    <a:lnTo>
                      <a:pt x="19" y="316"/>
                    </a:lnTo>
                    <a:lnTo>
                      <a:pt x="19" y="274"/>
                    </a:lnTo>
                    <a:lnTo>
                      <a:pt x="19" y="270"/>
                    </a:lnTo>
                    <a:lnTo>
                      <a:pt x="30" y="274"/>
                    </a:lnTo>
                    <a:lnTo>
                      <a:pt x="30" y="278"/>
                    </a:lnTo>
                    <a:lnTo>
                      <a:pt x="30" y="309"/>
                    </a:lnTo>
                    <a:lnTo>
                      <a:pt x="30" y="316"/>
                    </a:lnTo>
                    <a:lnTo>
                      <a:pt x="30" y="331"/>
                    </a:lnTo>
                    <a:lnTo>
                      <a:pt x="30" y="337"/>
                    </a:lnTo>
                    <a:lnTo>
                      <a:pt x="19" y="334"/>
                    </a:lnTo>
                    <a:lnTo>
                      <a:pt x="19" y="327"/>
                    </a:lnTo>
                    <a:close/>
                    <a:moveTo>
                      <a:pt x="57" y="364"/>
                    </a:moveTo>
                    <a:lnTo>
                      <a:pt x="38" y="375"/>
                    </a:lnTo>
                    <a:lnTo>
                      <a:pt x="22" y="370"/>
                    </a:lnTo>
                    <a:lnTo>
                      <a:pt x="42" y="359"/>
                    </a:lnTo>
                    <a:lnTo>
                      <a:pt x="57" y="364"/>
                    </a:lnTo>
                    <a:close/>
                    <a:moveTo>
                      <a:pt x="19" y="449"/>
                    </a:moveTo>
                    <a:lnTo>
                      <a:pt x="19" y="444"/>
                    </a:lnTo>
                    <a:lnTo>
                      <a:pt x="19" y="437"/>
                    </a:lnTo>
                    <a:lnTo>
                      <a:pt x="19" y="396"/>
                    </a:lnTo>
                    <a:lnTo>
                      <a:pt x="19" y="392"/>
                    </a:lnTo>
                    <a:lnTo>
                      <a:pt x="30" y="395"/>
                    </a:lnTo>
                    <a:lnTo>
                      <a:pt x="30" y="400"/>
                    </a:lnTo>
                    <a:lnTo>
                      <a:pt x="30" y="431"/>
                    </a:lnTo>
                    <a:lnTo>
                      <a:pt x="30" y="438"/>
                    </a:lnTo>
                    <a:lnTo>
                      <a:pt x="30" y="452"/>
                    </a:lnTo>
                    <a:lnTo>
                      <a:pt x="30" y="459"/>
                    </a:lnTo>
                    <a:lnTo>
                      <a:pt x="19" y="455"/>
                    </a:lnTo>
                    <a:lnTo>
                      <a:pt x="19" y="449"/>
                    </a:lnTo>
                    <a:close/>
                    <a:moveTo>
                      <a:pt x="57" y="486"/>
                    </a:moveTo>
                    <a:lnTo>
                      <a:pt x="38" y="497"/>
                    </a:lnTo>
                    <a:lnTo>
                      <a:pt x="22" y="491"/>
                    </a:lnTo>
                    <a:lnTo>
                      <a:pt x="42" y="480"/>
                    </a:lnTo>
                    <a:lnTo>
                      <a:pt x="57" y="486"/>
                    </a:lnTo>
                    <a:close/>
                    <a:moveTo>
                      <a:pt x="19" y="570"/>
                    </a:moveTo>
                    <a:lnTo>
                      <a:pt x="19" y="566"/>
                    </a:lnTo>
                    <a:lnTo>
                      <a:pt x="19" y="559"/>
                    </a:lnTo>
                    <a:lnTo>
                      <a:pt x="19" y="517"/>
                    </a:lnTo>
                    <a:lnTo>
                      <a:pt x="19" y="513"/>
                    </a:lnTo>
                    <a:lnTo>
                      <a:pt x="30" y="517"/>
                    </a:lnTo>
                    <a:lnTo>
                      <a:pt x="30" y="521"/>
                    </a:lnTo>
                    <a:lnTo>
                      <a:pt x="30" y="552"/>
                    </a:lnTo>
                    <a:lnTo>
                      <a:pt x="30" y="559"/>
                    </a:lnTo>
                    <a:lnTo>
                      <a:pt x="30" y="574"/>
                    </a:lnTo>
                    <a:lnTo>
                      <a:pt x="30" y="581"/>
                    </a:lnTo>
                    <a:lnTo>
                      <a:pt x="19" y="577"/>
                    </a:lnTo>
                    <a:lnTo>
                      <a:pt x="19" y="570"/>
                    </a:lnTo>
                    <a:close/>
                    <a:moveTo>
                      <a:pt x="42" y="585"/>
                    </a:moveTo>
                    <a:lnTo>
                      <a:pt x="42" y="578"/>
                    </a:lnTo>
                    <a:lnTo>
                      <a:pt x="42" y="552"/>
                    </a:lnTo>
                    <a:lnTo>
                      <a:pt x="42" y="544"/>
                    </a:lnTo>
                    <a:lnTo>
                      <a:pt x="42" y="525"/>
                    </a:lnTo>
                    <a:lnTo>
                      <a:pt x="42" y="521"/>
                    </a:lnTo>
                    <a:lnTo>
                      <a:pt x="67" y="529"/>
                    </a:lnTo>
                    <a:lnTo>
                      <a:pt x="74" y="532"/>
                    </a:lnTo>
                    <a:lnTo>
                      <a:pt x="351" y="627"/>
                    </a:lnTo>
                    <a:lnTo>
                      <a:pt x="709" y="419"/>
                    </a:lnTo>
                    <a:lnTo>
                      <a:pt x="716" y="415"/>
                    </a:lnTo>
                    <a:lnTo>
                      <a:pt x="758" y="391"/>
                    </a:lnTo>
                    <a:lnTo>
                      <a:pt x="758" y="395"/>
                    </a:lnTo>
                    <a:lnTo>
                      <a:pt x="758" y="431"/>
                    </a:lnTo>
                    <a:lnTo>
                      <a:pt x="758" y="438"/>
                    </a:lnTo>
                    <a:lnTo>
                      <a:pt x="758" y="448"/>
                    </a:lnTo>
                    <a:lnTo>
                      <a:pt x="758" y="455"/>
                    </a:lnTo>
                    <a:lnTo>
                      <a:pt x="351" y="691"/>
                    </a:lnTo>
                    <a:lnTo>
                      <a:pt x="42" y="585"/>
                    </a:lnTo>
                    <a:close/>
                    <a:moveTo>
                      <a:pt x="734" y="347"/>
                    </a:moveTo>
                    <a:lnTo>
                      <a:pt x="734" y="347"/>
                    </a:lnTo>
                    <a:lnTo>
                      <a:pt x="729" y="350"/>
                    </a:lnTo>
                    <a:lnTo>
                      <a:pt x="723" y="354"/>
                    </a:lnTo>
                    <a:lnTo>
                      <a:pt x="656" y="393"/>
                    </a:lnTo>
                    <a:lnTo>
                      <a:pt x="649" y="397"/>
                    </a:lnTo>
                    <a:lnTo>
                      <a:pt x="351" y="570"/>
                    </a:lnTo>
                    <a:lnTo>
                      <a:pt x="135" y="495"/>
                    </a:lnTo>
                    <a:lnTo>
                      <a:pt x="127" y="493"/>
                    </a:lnTo>
                    <a:lnTo>
                      <a:pt x="76" y="475"/>
                    </a:lnTo>
                    <a:lnTo>
                      <a:pt x="60" y="469"/>
                    </a:lnTo>
                    <a:lnTo>
                      <a:pt x="54" y="467"/>
                    </a:lnTo>
                    <a:lnTo>
                      <a:pt x="48" y="466"/>
                    </a:lnTo>
                    <a:lnTo>
                      <a:pt x="42" y="463"/>
                    </a:lnTo>
                    <a:lnTo>
                      <a:pt x="42" y="457"/>
                    </a:lnTo>
                    <a:lnTo>
                      <a:pt x="42" y="430"/>
                    </a:lnTo>
                    <a:lnTo>
                      <a:pt x="42" y="423"/>
                    </a:lnTo>
                    <a:lnTo>
                      <a:pt x="42" y="404"/>
                    </a:lnTo>
                    <a:lnTo>
                      <a:pt x="42" y="400"/>
                    </a:lnTo>
                    <a:lnTo>
                      <a:pt x="67" y="408"/>
                    </a:lnTo>
                    <a:lnTo>
                      <a:pt x="75" y="411"/>
                    </a:lnTo>
                    <a:lnTo>
                      <a:pt x="117" y="425"/>
                    </a:lnTo>
                    <a:lnTo>
                      <a:pt x="123" y="427"/>
                    </a:lnTo>
                    <a:lnTo>
                      <a:pt x="129" y="429"/>
                    </a:lnTo>
                    <a:lnTo>
                      <a:pt x="145" y="435"/>
                    </a:lnTo>
                    <a:lnTo>
                      <a:pt x="194" y="452"/>
                    </a:lnTo>
                    <a:lnTo>
                      <a:pt x="202" y="454"/>
                    </a:lnTo>
                    <a:lnTo>
                      <a:pt x="352" y="506"/>
                    </a:lnTo>
                    <a:lnTo>
                      <a:pt x="583" y="372"/>
                    </a:lnTo>
                    <a:lnTo>
                      <a:pt x="589" y="367"/>
                    </a:lnTo>
                    <a:lnTo>
                      <a:pt x="654" y="330"/>
                    </a:lnTo>
                    <a:lnTo>
                      <a:pt x="660" y="327"/>
                    </a:lnTo>
                    <a:lnTo>
                      <a:pt x="665" y="324"/>
                    </a:lnTo>
                    <a:lnTo>
                      <a:pt x="665" y="324"/>
                    </a:lnTo>
                    <a:lnTo>
                      <a:pt x="709" y="298"/>
                    </a:lnTo>
                    <a:lnTo>
                      <a:pt x="716" y="294"/>
                    </a:lnTo>
                    <a:lnTo>
                      <a:pt x="758" y="269"/>
                    </a:lnTo>
                    <a:lnTo>
                      <a:pt x="758" y="274"/>
                    </a:lnTo>
                    <a:lnTo>
                      <a:pt x="758" y="310"/>
                    </a:lnTo>
                    <a:lnTo>
                      <a:pt x="758" y="317"/>
                    </a:lnTo>
                    <a:lnTo>
                      <a:pt x="758" y="326"/>
                    </a:lnTo>
                    <a:lnTo>
                      <a:pt x="758" y="333"/>
                    </a:lnTo>
                    <a:lnTo>
                      <a:pt x="734" y="347"/>
                    </a:lnTo>
                    <a:close/>
                    <a:moveTo>
                      <a:pt x="734" y="226"/>
                    </a:moveTo>
                    <a:lnTo>
                      <a:pt x="726" y="223"/>
                    </a:lnTo>
                    <a:lnTo>
                      <a:pt x="726" y="223"/>
                    </a:lnTo>
                    <a:lnTo>
                      <a:pt x="734" y="226"/>
                    </a:lnTo>
                    <a:lnTo>
                      <a:pt x="729" y="229"/>
                    </a:lnTo>
                    <a:lnTo>
                      <a:pt x="723" y="232"/>
                    </a:lnTo>
                    <a:lnTo>
                      <a:pt x="656" y="271"/>
                    </a:lnTo>
                    <a:lnTo>
                      <a:pt x="649" y="275"/>
                    </a:lnTo>
                    <a:lnTo>
                      <a:pt x="603" y="302"/>
                    </a:lnTo>
                    <a:lnTo>
                      <a:pt x="602" y="302"/>
                    </a:lnTo>
                    <a:lnTo>
                      <a:pt x="597" y="305"/>
                    </a:lnTo>
                    <a:lnTo>
                      <a:pt x="592" y="308"/>
                    </a:lnTo>
                    <a:lnTo>
                      <a:pt x="529" y="345"/>
                    </a:lnTo>
                    <a:lnTo>
                      <a:pt x="522" y="349"/>
                    </a:lnTo>
                    <a:lnTo>
                      <a:pt x="351" y="448"/>
                    </a:lnTo>
                    <a:lnTo>
                      <a:pt x="263" y="418"/>
                    </a:lnTo>
                    <a:lnTo>
                      <a:pt x="255" y="415"/>
                    </a:lnTo>
                    <a:lnTo>
                      <a:pt x="207" y="399"/>
                    </a:lnTo>
                    <a:lnTo>
                      <a:pt x="192" y="393"/>
                    </a:lnTo>
                    <a:lnTo>
                      <a:pt x="186" y="391"/>
                    </a:lnTo>
                    <a:lnTo>
                      <a:pt x="180" y="389"/>
                    </a:lnTo>
                    <a:lnTo>
                      <a:pt x="135" y="374"/>
                    </a:lnTo>
                    <a:lnTo>
                      <a:pt x="127" y="371"/>
                    </a:lnTo>
                    <a:lnTo>
                      <a:pt x="76" y="353"/>
                    </a:lnTo>
                    <a:lnTo>
                      <a:pt x="60" y="348"/>
                    </a:lnTo>
                    <a:lnTo>
                      <a:pt x="54" y="346"/>
                    </a:lnTo>
                    <a:lnTo>
                      <a:pt x="48" y="344"/>
                    </a:lnTo>
                    <a:lnTo>
                      <a:pt x="42" y="342"/>
                    </a:lnTo>
                    <a:lnTo>
                      <a:pt x="42" y="335"/>
                    </a:lnTo>
                    <a:lnTo>
                      <a:pt x="42" y="309"/>
                    </a:lnTo>
                    <a:lnTo>
                      <a:pt x="42" y="302"/>
                    </a:lnTo>
                    <a:lnTo>
                      <a:pt x="42" y="283"/>
                    </a:lnTo>
                    <a:lnTo>
                      <a:pt x="42" y="278"/>
                    </a:lnTo>
                    <a:lnTo>
                      <a:pt x="67" y="287"/>
                    </a:lnTo>
                    <a:lnTo>
                      <a:pt x="74" y="289"/>
                    </a:lnTo>
                    <a:lnTo>
                      <a:pt x="117" y="304"/>
                    </a:lnTo>
                    <a:lnTo>
                      <a:pt x="123" y="306"/>
                    </a:lnTo>
                    <a:lnTo>
                      <a:pt x="129" y="308"/>
                    </a:lnTo>
                    <a:lnTo>
                      <a:pt x="145" y="313"/>
                    </a:lnTo>
                    <a:lnTo>
                      <a:pt x="194" y="330"/>
                    </a:lnTo>
                    <a:lnTo>
                      <a:pt x="202" y="333"/>
                    </a:lnTo>
                    <a:lnTo>
                      <a:pt x="249" y="349"/>
                    </a:lnTo>
                    <a:lnTo>
                      <a:pt x="255" y="351"/>
                    </a:lnTo>
                    <a:lnTo>
                      <a:pt x="261" y="353"/>
                    </a:lnTo>
                    <a:lnTo>
                      <a:pt x="276" y="359"/>
                    </a:lnTo>
                    <a:lnTo>
                      <a:pt x="322" y="374"/>
                    </a:lnTo>
                    <a:lnTo>
                      <a:pt x="329" y="377"/>
                    </a:lnTo>
                    <a:lnTo>
                      <a:pt x="351" y="384"/>
                    </a:lnTo>
                    <a:lnTo>
                      <a:pt x="456" y="324"/>
                    </a:lnTo>
                    <a:lnTo>
                      <a:pt x="463" y="320"/>
                    </a:lnTo>
                    <a:lnTo>
                      <a:pt x="523" y="285"/>
                    </a:lnTo>
                    <a:lnTo>
                      <a:pt x="528" y="282"/>
                    </a:lnTo>
                    <a:lnTo>
                      <a:pt x="533" y="279"/>
                    </a:lnTo>
                    <a:lnTo>
                      <a:pt x="534" y="279"/>
                    </a:lnTo>
                    <a:lnTo>
                      <a:pt x="583" y="250"/>
                    </a:lnTo>
                    <a:lnTo>
                      <a:pt x="589" y="246"/>
                    </a:lnTo>
                    <a:lnTo>
                      <a:pt x="654" y="208"/>
                    </a:lnTo>
                    <a:lnTo>
                      <a:pt x="660" y="205"/>
                    </a:lnTo>
                    <a:lnTo>
                      <a:pt x="665" y="202"/>
                    </a:lnTo>
                    <a:lnTo>
                      <a:pt x="665" y="202"/>
                    </a:lnTo>
                    <a:lnTo>
                      <a:pt x="709" y="177"/>
                    </a:lnTo>
                    <a:lnTo>
                      <a:pt x="716" y="172"/>
                    </a:lnTo>
                    <a:lnTo>
                      <a:pt x="758" y="148"/>
                    </a:lnTo>
                    <a:lnTo>
                      <a:pt x="758" y="152"/>
                    </a:lnTo>
                    <a:lnTo>
                      <a:pt x="758" y="189"/>
                    </a:lnTo>
                    <a:lnTo>
                      <a:pt x="758" y="195"/>
                    </a:lnTo>
                    <a:lnTo>
                      <a:pt x="758" y="205"/>
                    </a:lnTo>
                    <a:lnTo>
                      <a:pt x="758" y="212"/>
                    </a:lnTo>
                    <a:lnTo>
                      <a:pt x="734" y="226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" name="Group 38"/>
            <p:cNvGrpSpPr/>
            <p:nvPr/>
          </p:nvGrpSpPr>
          <p:grpSpPr>
            <a:xfrm>
              <a:off x="452438" y="4162910"/>
              <a:ext cx="1991447" cy="483862"/>
              <a:chOff x="601727" y="3186418"/>
              <a:chExt cx="1991447" cy="483862"/>
            </a:xfrm>
          </p:grpSpPr>
          <p:sp>
            <p:nvSpPr>
              <p:cNvPr id="4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1254347" y="3300929"/>
                <a:ext cx="133882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群组文件共享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0" name="组合 50"/>
            <p:cNvGrpSpPr/>
            <p:nvPr/>
          </p:nvGrpSpPr>
          <p:grpSpPr>
            <a:xfrm>
              <a:off x="2686046" y="2940166"/>
              <a:ext cx="1952186" cy="483862"/>
              <a:chOff x="601727" y="3186418"/>
              <a:chExt cx="1952186" cy="483862"/>
            </a:xfrm>
          </p:grpSpPr>
          <p:sp>
            <p:nvSpPr>
              <p:cNvPr id="52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双师课堂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three-books_73757"/>
              <p:cNvSpPr>
                <a:spLocks noChangeAspect="1"/>
              </p:cNvSpPr>
              <p:nvPr/>
            </p:nvSpPr>
            <p:spPr bwMode="auto">
              <a:xfrm>
                <a:off x="840082" y="3326277"/>
                <a:ext cx="303853" cy="236299"/>
              </a:xfrm>
              <a:custGeom>
                <a:avLst/>
                <a:gdLst>
                  <a:gd name="T0" fmla="*/ 2471 w 2903"/>
                  <a:gd name="T1" fmla="*/ 1598 h 2261"/>
                  <a:gd name="T2" fmla="*/ 2471 w 2903"/>
                  <a:gd name="T3" fmla="*/ 2127 h 2261"/>
                  <a:gd name="T4" fmla="*/ 2505 w 2903"/>
                  <a:gd name="T5" fmla="*/ 2127 h 2261"/>
                  <a:gd name="T6" fmla="*/ 2572 w 2903"/>
                  <a:gd name="T7" fmla="*/ 2194 h 2261"/>
                  <a:gd name="T8" fmla="*/ 2505 w 2903"/>
                  <a:gd name="T9" fmla="*/ 2261 h 2261"/>
                  <a:gd name="T10" fmla="*/ 2405 w 2903"/>
                  <a:gd name="T11" fmla="*/ 2261 h 2261"/>
                  <a:gd name="T12" fmla="*/ 2124 w 2903"/>
                  <a:gd name="T13" fmla="*/ 2261 h 2261"/>
                  <a:gd name="T14" fmla="*/ 398 w 2903"/>
                  <a:gd name="T15" fmla="*/ 2261 h 2261"/>
                  <a:gd name="T16" fmla="*/ 0 w 2903"/>
                  <a:gd name="T17" fmla="*/ 1863 h 2261"/>
                  <a:gd name="T18" fmla="*/ 398 w 2903"/>
                  <a:gd name="T19" fmla="*/ 1465 h 2261"/>
                  <a:gd name="T20" fmla="*/ 2124 w 2903"/>
                  <a:gd name="T21" fmla="*/ 1465 h 2261"/>
                  <a:gd name="T22" fmla="*/ 2405 w 2903"/>
                  <a:gd name="T23" fmla="*/ 1465 h 2261"/>
                  <a:gd name="T24" fmla="*/ 2505 w 2903"/>
                  <a:gd name="T25" fmla="*/ 1465 h 2261"/>
                  <a:gd name="T26" fmla="*/ 2572 w 2903"/>
                  <a:gd name="T27" fmla="*/ 1532 h 2261"/>
                  <a:gd name="T28" fmla="*/ 2505 w 2903"/>
                  <a:gd name="T29" fmla="*/ 1598 h 2261"/>
                  <a:gd name="T30" fmla="*/ 2471 w 2903"/>
                  <a:gd name="T31" fmla="*/ 1598 h 2261"/>
                  <a:gd name="T32" fmla="*/ 2836 w 2903"/>
                  <a:gd name="T33" fmla="*/ 1195 h 2261"/>
                  <a:gd name="T34" fmla="*/ 2786 w 2903"/>
                  <a:gd name="T35" fmla="*/ 1195 h 2261"/>
                  <a:gd name="T36" fmla="*/ 2786 w 2903"/>
                  <a:gd name="T37" fmla="*/ 786 h 2261"/>
                  <a:gd name="T38" fmla="*/ 2836 w 2903"/>
                  <a:gd name="T39" fmla="*/ 786 h 2261"/>
                  <a:gd name="T40" fmla="*/ 2903 w 2903"/>
                  <a:gd name="T41" fmla="*/ 720 h 2261"/>
                  <a:gd name="T42" fmla="*/ 2836 w 2903"/>
                  <a:gd name="T43" fmla="*/ 653 h 2261"/>
                  <a:gd name="T44" fmla="*/ 2720 w 2903"/>
                  <a:gd name="T45" fmla="*/ 653 h 2261"/>
                  <a:gd name="T46" fmla="*/ 2455 w 2903"/>
                  <a:gd name="T47" fmla="*/ 653 h 2261"/>
                  <a:gd name="T48" fmla="*/ 1005 w 2903"/>
                  <a:gd name="T49" fmla="*/ 653 h 2261"/>
                  <a:gd name="T50" fmla="*/ 668 w 2903"/>
                  <a:gd name="T51" fmla="*/ 991 h 2261"/>
                  <a:gd name="T52" fmla="*/ 1005 w 2903"/>
                  <a:gd name="T53" fmla="*/ 1328 h 2261"/>
                  <a:gd name="T54" fmla="*/ 2455 w 2903"/>
                  <a:gd name="T55" fmla="*/ 1328 h 2261"/>
                  <a:gd name="T56" fmla="*/ 2720 w 2903"/>
                  <a:gd name="T57" fmla="*/ 1328 h 2261"/>
                  <a:gd name="T58" fmla="*/ 2836 w 2903"/>
                  <a:gd name="T59" fmla="*/ 1328 h 2261"/>
                  <a:gd name="T60" fmla="*/ 2903 w 2903"/>
                  <a:gd name="T61" fmla="*/ 1262 h 2261"/>
                  <a:gd name="T62" fmla="*/ 2836 w 2903"/>
                  <a:gd name="T63" fmla="*/ 1195 h 2261"/>
                  <a:gd name="T64" fmla="*/ 226 w 2903"/>
                  <a:gd name="T65" fmla="*/ 405 h 2261"/>
                  <a:gd name="T66" fmla="*/ 159 w 2903"/>
                  <a:gd name="T67" fmla="*/ 472 h 2261"/>
                  <a:gd name="T68" fmla="*/ 226 w 2903"/>
                  <a:gd name="T69" fmla="*/ 539 h 2261"/>
                  <a:gd name="T70" fmla="*/ 323 w 2903"/>
                  <a:gd name="T71" fmla="*/ 539 h 2261"/>
                  <a:gd name="T72" fmla="*/ 671 w 2903"/>
                  <a:gd name="T73" fmla="*/ 539 h 2261"/>
                  <a:gd name="T74" fmla="*/ 2248 w 2903"/>
                  <a:gd name="T75" fmla="*/ 539 h 2261"/>
                  <a:gd name="T76" fmla="*/ 2517 w 2903"/>
                  <a:gd name="T77" fmla="*/ 269 h 2261"/>
                  <a:gd name="T78" fmla="*/ 2248 w 2903"/>
                  <a:gd name="T79" fmla="*/ 0 h 2261"/>
                  <a:gd name="T80" fmla="*/ 671 w 2903"/>
                  <a:gd name="T81" fmla="*/ 0 h 2261"/>
                  <a:gd name="T82" fmla="*/ 323 w 2903"/>
                  <a:gd name="T83" fmla="*/ 0 h 2261"/>
                  <a:gd name="T84" fmla="*/ 226 w 2903"/>
                  <a:gd name="T85" fmla="*/ 0 h 2261"/>
                  <a:gd name="T86" fmla="*/ 159 w 2903"/>
                  <a:gd name="T87" fmla="*/ 66 h 2261"/>
                  <a:gd name="T88" fmla="*/ 226 w 2903"/>
                  <a:gd name="T89" fmla="*/ 133 h 2261"/>
                  <a:gd name="T90" fmla="*/ 257 w 2903"/>
                  <a:gd name="T91" fmla="*/ 133 h 2261"/>
                  <a:gd name="T92" fmla="*/ 257 w 2903"/>
                  <a:gd name="T93" fmla="*/ 405 h 2261"/>
                  <a:gd name="T94" fmla="*/ 226 w 2903"/>
                  <a:gd name="T95" fmla="*/ 405 h 2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03" h="2261">
                    <a:moveTo>
                      <a:pt x="2471" y="1598"/>
                    </a:moveTo>
                    <a:lnTo>
                      <a:pt x="2471" y="2127"/>
                    </a:lnTo>
                    <a:lnTo>
                      <a:pt x="2505" y="2127"/>
                    </a:lnTo>
                    <a:cubicBezTo>
                      <a:pt x="2542" y="2127"/>
                      <a:pt x="2572" y="2157"/>
                      <a:pt x="2572" y="2194"/>
                    </a:cubicBezTo>
                    <a:cubicBezTo>
                      <a:pt x="2572" y="2231"/>
                      <a:pt x="2542" y="2261"/>
                      <a:pt x="2505" y="2261"/>
                    </a:cubicBezTo>
                    <a:lnTo>
                      <a:pt x="2405" y="2261"/>
                    </a:lnTo>
                    <a:lnTo>
                      <a:pt x="2124" y="2261"/>
                    </a:lnTo>
                    <a:lnTo>
                      <a:pt x="398" y="2261"/>
                    </a:lnTo>
                    <a:cubicBezTo>
                      <a:pt x="178" y="2261"/>
                      <a:pt x="0" y="2082"/>
                      <a:pt x="0" y="1863"/>
                    </a:cubicBezTo>
                    <a:cubicBezTo>
                      <a:pt x="0" y="1643"/>
                      <a:pt x="178" y="1465"/>
                      <a:pt x="398" y="1465"/>
                    </a:cubicBezTo>
                    <a:lnTo>
                      <a:pt x="2124" y="1465"/>
                    </a:lnTo>
                    <a:lnTo>
                      <a:pt x="2405" y="1465"/>
                    </a:lnTo>
                    <a:lnTo>
                      <a:pt x="2505" y="1465"/>
                    </a:lnTo>
                    <a:cubicBezTo>
                      <a:pt x="2542" y="1465"/>
                      <a:pt x="2572" y="1495"/>
                      <a:pt x="2572" y="1532"/>
                    </a:cubicBezTo>
                    <a:cubicBezTo>
                      <a:pt x="2572" y="1568"/>
                      <a:pt x="2542" y="1598"/>
                      <a:pt x="2505" y="1598"/>
                    </a:cubicBezTo>
                    <a:lnTo>
                      <a:pt x="2471" y="1598"/>
                    </a:lnTo>
                    <a:close/>
                    <a:moveTo>
                      <a:pt x="2836" y="1195"/>
                    </a:moveTo>
                    <a:lnTo>
                      <a:pt x="2786" y="1195"/>
                    </a:lnTo>
                    <a:lnTo>
                      <a:pt x="2786" y="786"/>
                    </a:lnTo>
                    <a:lnTo>
                      <a:pt x="2836" y="786"/>
                    </a:lnTo>
                    <a:cubicBezTo>
                      <a:pt x="2873" y="786"/>
                      <a:pt x="2903" y="757"/>
                      <a:pt x="2903" y="720"/>
                    </a:cubicBezTo>
                    <a:cubicBezTo>
                      <a:pt x="2903" y="683"/>
                      <a:pt x="2873" y="653"/>
                      <a:pt x="2836" y="653"/>
                    </a:cubicBezTo>
                    <a:lnTo>
                      <a:pt x="2720" y="653"/>
                    </a:lnTo>
                    <a:lnTo>
                      <a:pt x="2455" y="653"/>
                    </a:lnTo>
                    <a:lnTo>
                      <a:pt x="1005" y="653"/>
                    </a:lnTo>
                    <a:cubicBezTo>
                      <a:pt x="819" y="653"/>
                      <a:pt x="668" y="805"/>
                      <a:pt x="668" y="991"/>
                    </a:cubicBezTo>
                    <a:cubicBezTo>
                      <a:pt x="668" y="1177"/>
                      <a:pt x="819" y="1328"/>
                      <a:pt x="1005" y="1328"/>
                    </a:cubicBezTo>
                    <a:lnTo>
                      <a:pt x="2455" y="1328"/>
                    </a:lnTo>
                    <a:lnTo>
                      <a:pt x="2720" y="1328"/>
                    </a:lnTo>
                    <a:lnTo>
                      <a:pt x="2836" y="1328"/>
                    </a:lnTo>
                    <a:cubicBezTo>
                      <a:pt x="2873" y="1328"/>
                      <a:pt x="2903" y="1299"/>
                      <a:pt x="2903" y="1262"/>
                    </a:cubicBezTo>
                    <a:cubicBezTo>
                      <a:pt x="2903" y="1225"/>
                      <a:pt x="2873" y="1195"/>
                      <a:pt x="2836" y="1195"/>
                    </a:cubicBezTo>
                    <a:close/>
                    <a:moveTo>
                      <a:pt x="226" y="405"/>
                    </a:moveTo>
                    <a:cubicBezTo>
                      <a:pt x="189" y="405"/>
                      <a:pt x="159" y="435"/>
                      <a:pt x="159" y="472"/>
                    </a:cubicBezTo>
                    <a:cubicBezTo>
                      <a:pt x="159" y="509"/>
                      <a:pt x="189" y="539"/>
                      <a:pt x="226" y="539"/>
                    </a:cubicBezTo>
                    <a:lnTo>
                      <a:pt x="323" y="539"/>
                    </a:lnTo>
                    <a:lnTo>
                      <a:pt x="671" y="539"/>
                    </a:lnTo>
                    <a:lnTo>
                      <a:pt x="2248" y="539"/>
                    </a:lnTo>
                    <a:cubicBezTo>
                      <a:pt x="2396" y="539"/>
                      <a:pt x="2517" y="418"/>
                      <a:pt x="2517" y="269"/>
                    </a:cubicBezTo>
                    <a:cubicBezTo>
                      <a:pt x="2517" y="121"/>
                      <a:pt x="2396" y="0"/>
                      <a:pt x="2248" y="0"/>
                    </a:cubicBezTo>
                    <a:lnTo>
                      <a:pt x="671" y="0"/>
                    </a:lnTo>
                    <a:lnTo>
                      <a:pt x="323" y="0"/>
                    </a:lnTo>
                    <a:lnTo>
                      <a:pt x="226" y="0"/>
                    </a:lnTo>
                    <a:cubicBezTo>
                      <a:pt x="189" y="0"/>
                      <a:pt x="159" y="30"/>
                      <a:pt x="159" y="66"/>
                    </a:cubicBezTo>
                    <a:cubicBezTo>
                      <a:pt x="159" y="103"/>
                      <a:pt x="189" y="133"/>
                      <a:pt x="226" y="133"/>
                    </a:cubicBezTo>
                    <a:lnTo>
                      <a:pt x="257" y="133"/>
                    </a:lnTo>
                    <a:lnTo>
                      <a:pt x="257" y="405"/>
                    </a:lnTo>
                    <a:lnTo>
                      <a:pt x="226" y="405"/>
                    </a:ln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</p:sp>
        </p:grpSp>
        <p:grpSp>
          <p:nvGrpSpPr>
            <p:cNvPr id="12" name="Group 34"/>
            <p:cNvGrpSpPr/>
            <p:nvPr/>
          </p:nvGrpSpPr>
          <p:grpSpPr>
            <a:xfrm>
              <a:off x="2682229" y="3550885"/>
              <a:ext cx="1952186" cy="483862"/>
              <a:chOff x="601727" y="3186418"/>
              <a:chExt cx="1952186" cy="483862"/>
            </a:xfrm>
          </p:grpSpPr>
          <p:sp>
            <p:nvSpPr>
              <p:cNvPr id="56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矩形 56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录播课堂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three-books_73757"/>
              <p:cNvSpPr>
                <a:spLocks noChangeAspect="1"/>
              </p:cNvSpPr>
              <p:nvPr/>
            </p:nvSpPr>
            <p:spPr bwMode="auto">
              <a:xfrm>
                <a:off x="840082" y="3307222"/>
                <a:ext cx="303853" cy="274407"/>
              </a:xfrm>
              <a:custGeom>
                <a:avLst/>
                <a:gdLst>
                  <a:gd name="T0" fmla="*/ 0 w 783"/>
                  <a:gd name="T1" fmla="*/ 251 h 708"/>
                  <a:gd name="T2" fmla="*/ 0 w 783"/>
                  <a:gd name="T3" fmla="*/ 327 h 708"/>
                  <a:gd name="T4" fmla="*/ 0 w 783"/>
                  <a:gd name="T5" fmla="*/ 372 h 708"/>
                  <a:gd name="T6" fmla="*/ 0 w 783"/>
                  <a:gd name="T7" fmla="*/ 449 h 708"/>
                  <a:gd name="T8" fmla="*/ 0 w 783"/>
                  <a:gd name="T9" fmla="*/ 494 h 708"/>
                  <a:gd name="T10" fmla="*/ 0 w 783"/>
                  <a:gd name="T11" fmla="*/ 570 h 708"/>
                  <a:gd name="T12" fmla="*/ 783 w 783"/>
                  <a:gd name="T13" fmla="*/ 458 h 708"/>
                  <a:gd name="T14" fmla="*/ 783 w 783"/>
                  <a:gd name="T15" fmla="*/ 381 h 708"/>
                  <a:gd name="T16" fmla="*/ 783 w 783"/>
                  <a:gd name="T17" fmla="*/ 319 h 708"/>
                  <a:gd name="T18" fmla="*/ 783 w 783"/>
                  <a:gd name="T19" fmla="*/ 242 h 708"/>
                  <a:gd name="T20" fmla="*/ 771 w 783"/>
                  <a:gd name="T21" fmla="*/ 193 h 708"/>
                  <a:gd name="T22" fmla="*/ 38 w 783"/>
                  <a:gd name="T23" fmla="*/ 254 h 708"/>
                  <a:gd name="T24" fmla="*/ 19 w 783"/>
                  <a:gd name="T25" fmla="*/ 327 h 708"/>
                  <a:gd name="T26" fmla="*/ 19 w 783"/>
                  <a:gd name="T27" fmla="*/ 270 h 708"/>
                  <a:gd name="T28" fmla="*/ 30 w 783"/>
                  <a:gd name="T29" fmla="*/ 316 h 708"/>
                  <a:gd name="T30" fmla="*/ 19 w 783"/>
                  <a:gd name="T31" fmla="*/ 327 h 708"/>
                  <a:gd name="T32" fmla="*/ 42 w 783"/>
                  <a:gd name="T33" fmla="*/ 359 h 708"/>
                  <a:gd name="T34" fmla="*/ 19 w 783"/>
                  <a:gd name="T35" fmla="*/ 437 h 708"/>
                  <a:gd name="T36" fmla="*/ 30 w 783"/>
                  <a:gd name="T37" fmla="*/ 400 h 708"/>
                  <a:gd name="T38" fmla="*/ 30 w 783"/>
                  <a:gd name="T39" fmla="*/ 459 h 708"/>
                  <a:gd name="T40" fmla="*/ 38 w 783"/>
                  <a:gd name="T41" fmla="*/ 497 h 708"/>
                  <a:gd name="T42" fmla="*/ 19 w 783"/>
                  <a:gd name="T43" fmla="*/ 570 h 708"/>
                  <a:gd name="T44" fmla="*/ 19 w 783"/>
                  <a:gd name="T45" fmla="*/ 513 h 708"/>
                  <a:gd name="T46" fmla="*/ 30 w 783"/>
                  <a:gd name="T47" fmla="*/ 559 h 708"/>
                  <a:gd name="T48" fmla="*/ 19 w 783"/>
                  <a:gd name="T49" fmla="*/ 570 h 708"/>
                  <a:gd name="T50" fmla="*/ 42 w 783"/>
                  <a:gd name="T51" fmla="*/ 544 h 708"/>
                  <a:gd name="T52" fmla="*/ 74 w 783"/>
                  <a:gd name="T53" fmla="*/ 532 h 708"/>
                  <a:gd name="T54" fmla="*/ 758 w 783"/>
                  <a:gd name="T55" fmla="*/ 391 h 708"/>
                  <a:gd name="T56" fmla="*/ 758 w 783"/>
                  <a:gd name="T57" fmla="*/ 448 h 708"/>
                  <a:gd name="T58" fmla="*/ 734 w 783"/>
                  <a:gd name="T59" fmla="*/ 347 h 708"/>
                  <a:gd name="T60" fmla="*/ 656 w 783"/>
                  <a:gd name="T61" fmla="*/ 393 h 708"/>
                  <a:gd name="T62" fmla="*/ 127 w 783"/>
                  <a:gd name="T63" fmla="*/ 493 h 708"/>
                  <a:gd name="T64" fmla="*/ 48 w 783"/>
                  <a:gd name="T65" fmla="*/ 466 h 708"/>
                  <a:gd name="T66" fmla="*/ 42 w 783"/>
                  <a:gd name="T67" fmla="*/ 423 h 708"/>
                  <a:gd name="T68" fmla="*/ 75 w 783"/>
                  <a:gd name="T69" fmla="*/ 411 h 708"/>
                  <a:gd name="T70" fmla="*/ 145 w 783"/>
                  <a:gd name="T71" fmla="*/ 435 h 708"/>
                  <a:gd name="T72" fmla="*/ 583 w 783"/>
                  <a:gd name="T73" fmla="*/ 372 h 708"/>
                  <a:gd name="T74" fmla="*/ 665 w 783"/>
                  <a:gd name="T75" fmla="*/ 324 h 708"/>
                  <a:gd name="T76" fmla="*/ 758 w 783"/>
                  <a:gd name="T77" fmla="*/ 269 h 708"/>
                  <a:gd name="T78" fmla="*/ 758 w 783"/>
                  <a:gd name="T79" fmla="*/ 326 h 708"/>
                  <a:gd name="T80" fmla="*/ 726 w 783"/>
                  <a:gd name="T81" fmla="*/ 223 h 708"/>
                  <a:gd name="T82" fmla="*/ 723 w 783"/>
                  <a:gd name="T83" fmla="*/ 232 h 708"/>
                  <a:gd name="T84" fmla="*/ 602 w 783"/>
                  <a:gd name="T85" fmla="*/ 302 h 708"/>
                  <a:gd name="T86" fmla="*/ 522 w 783"/>
                  <a:gd name="T87" fmla="*/ 349 h 708"/>
                  <a:gd name="T88" fmla="*/ 207 w 783"/>
                  <a:gd name="T89" fmla="*/ 399 h 708"/>
                  <a:gd name="T90" fmla="*/ 135 w 783"/>
                  <a:gd name="T91" fmla="*/ 374 h 708"/>
                  <a:gd name="T92" fmla="*/ 54 w 783"/>
                  <a:gd name="T93" fmla="*/ 346 h 708"/>
                  <a:gd name="T94" fmla="*/ 42 w 783"/>
                  <a:gd name="T95" fmla="*/ 309 h 708"/>
                  <a:gd name="T96" fmla="*/ 67 w 783"/>
                  <a:gd name="T97" fmla="*/ 287 h 708"/>
                  <a:gd name="T98" fmla="*/ 129 w 783"/>
                  <a:gd name="T99" fmla="*/ 308 h 708"/>
                  <a:gd name="T100" fmla="*/ 249 w 783"/>
                  <a:gd name="T101" fmla="*/ 349 h 708"/>
                  <a:gd name="T102" fmla="*/ 322 w 783"/>
                  <a:gd name="T103" fmla="*/ 374 h 708"/>
                  <a:gd name="T104" fmla="*/ 463 w 783"/>
                  <a:gd name="T105" fmla="*/ 320 h 708"/>
                  <a:gd name="T106" fmla="*/ 534 w 783"/>
                  <a:gd name="T107" fmla="*/ 279 h 708"/>
                  <a:gd name="T108" fmla="*/ 660 w 783"/>
                  <a:gd name="T109" fmla="*/ 205 h 708"/>
                  <a:gd name="T110" fmla="*/ 716 w 783"/>
                  <a:gd name="T111" fmla="*/ 172 h 708"/>
                  <a:gd name="T112" fmla="*/ 758 w 783"/>
                  <a:gd name="T113" fmla="*/ 195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83" h="708">
                    <a:moveTo>
                      <a:pt x="783" y="138"/>
                    </a:moveTo>
                    <a:lnTo>
                      <a:pt x="783" y="121"/>
                    </a:lnTo>
                    <a:lnTo>
                      <a:pt x="431" y="0"/>
                    </a:lnTo>
                    <a:lnTo>
                      <a:pt x="0" y="251"/>
                    </a:lnTo>
                    <a:lnTo>
                      <a:pt x="0" y="255"/>
                    </a:lnTo>
                    <a:lnTo>
                      <a:pt x="0" y="264"/>
                    </a:lnTo>
                    <a:lnTo>
                      <a:pt x="0" y="268"/>
                    </a:lnTo>
                    <a:lnTo>
                      <a:pt x="0" y="327"/>
                    </a:lnTo>
                    <a:lnTo>
                      <a:pt x="0" y="340"/>
                    </a:lnTo>
                    <a:lnTo>
                      <a:pt x="0" y="344"/>
                    </a:lnTo>
                    <a:lnTo>
                      <a:pt x="30" y="355"/>
                    </a:lnTo>
                    <a:lnTo>
                      <a:pt x="0" y="372"/>
                    </a:lnTo>
                    <a:lnTo>
                      <a:pt x="0" y="376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0" y="449"/>
                    </a:lnTo>
                    <a:lnTo>
                      <a:pt x="0" y="462"/>
                    </a:lnTo>
                    <a:lnTo>
                      <a:pt x="0" y="466"/>
                    </a:lnTo>
                    <a:lnTo>
                      <a:pt x="30" y="476"/>
                    </a:lnTo>
                    <a:lnTo>
                      <a:pt x="0" y="494"/>
                    </a:lnTo>
                    <a:lnTo>
                      <a:pt x="0" y="498"/>
                    </a:lnTo>
                    <a:lnTo>
                      <a:pt x="0" y="507"/>
                    </a:lnTo>
                    <a:lnTo>
                      <a:pt x="0" y="511"/>
                    </a:lnTo>
                    <a:lnTo>
                      <a:pt x="0" y="570"/>
                    </a:lnTo>
                    <a:lnTo>
                      <a:pt x="0" y="583"/>
                    </a:lnTo>
                    <a:lnTo>
                      <a:pt x="0" y="588"/>
                    </a:lnTo>
                    <a:lnTo>
                      <a:pt x="351" y="708"/>
                    </a:lnTo>
                    <a:lnTo>
                      <a:pt x="783" y="458"/>
                    </a:lnTo>
                    <a:lnTo>
                      <a:pt x="783" y="441"/>
                    </a:lnTo>
                    <a:lnTo>
                      <a:pt x="771" y="436"/>
                    </a:lnTo>
                    <a:lnTo>
                      <a:pt x="771" y="388"/>
                    </a:lnTo>
                    <a:lnTo>
                      <a:pt x="783" y="381"/>
                    </a:lnTo>
                    <a:lnTo>
                      <a:pt x="783" y="364"/>
                    </a:lnTo>
                    <a:lnTo>
                      <a:pt x="753" y="354"/>
                    </a:lnTo>
                    <a:lnTo>
                      <a:pt x="783" y="336"/>
                    </a:lnTo>
                    <a:lnTo>
                      <a:pt x="783" y="319"/>
                    </a:lnTo>
                    <a:lnTo>
                      <a:pt x="771" y="315"/>
                    </a:lnTo>
                    <a:lnTo>
                      <a:pt x="771" y="267"/>
                    </a:lnTo>
                    <a:lnTo>
                      <a:pt x="783" y="260"/>
                    </a:lnTo>
                    <a:lnTo>
                      <a:pt x="783" y="242"/>
                    </a:lnTo>
                    <a:lnTo>
                      <a:pt x="753" y="232"/>
                    </a:lnTo>
                    <a:lnTo>
                      <a:pt x="783" y="215"/>
                    </a:lnTo>
                    <a:lnTo>
                      <a:pt x="783" y="198"/>
                    </a:lnTo>
                    <a:lnTo>
                      <a:pt x="771" y="193"/>
                    </a:lnTo>
                    <a:lnTo>
                      <a:pt x="771" y="145"/>
                    </a:lnTo>
                    <a:lnTo>
                      <a:pt x="783" y="138"/>
                    </a:lnTo>
                    <a:close/>
                    <a:moveTo>
                      <a:pt x="448" y="16"/>
                    </a:moveTo>
                    <a:lnTo>
                      <a:pt x="38" y="254"/>
                    </a:lnTo>
                    <a:lnTo>
                      <a:pt x="22" y="248"/>
                    </a:lnTo>
                    <a:lnTo>
                      <a:pt x="432" y="10"/>
                    </a:lnTo>
                    <a:lnTo>
                      <a:pt x="448" y="16"/>
                    </a:lnTo>
                    <a:close/>
                    <a:moveTo>
                      <a:pt x="19" y="327"/>
                    </a:moveTo>
                    <a:lnTo>
                      <a:pt x="19" y="323"/>
                    </a:lnTo>
                    <a:lnTo>
                      <a:pt x="19" y="316"/>
                    </a:lnTo>
                    <a:lnTo>
                      <a:pt x="19" y="274"/>
                    </a:lnTo>
                    <a:lnTo>
                      <a:pt x="19" y="270"/>
                    </a:lnTo>
                    <a:lnTo>
                      <a:pt x="30" y="274"/>
                    </a:lnTo>
                    <a:lnTo>
                      <a:pt x="30" y="278"/>
                    </a:lnTo>
                    <a:lnTo>
                      <a:pt x="30" y="309"/>
                    </a:lnTo>
                    <a:lnTo>
                      <a:pt x="30" y="316"/>
                    </a:lnTo>
                    <a:lnTo>
                      <a:pt x="30" y="331"/>
                    </a:lnTo>
                    <a:lnTo>
                      <a:pt x="30" y="337"/>
                    </a:lnTo>
                    <a:lnTo>
                      <a:pt x="19" y="334"/>
                    </a:lnTo>
                    <a:lnTo>
                      <a:pt x="19" y="327"/>
                    </a:lnTo>
                    <a:close/>
                    <a:moveTo>
                      <a:pt x="57" y="364"/>
                    </a:moveTo>
                    <a:lnTo>
                      <a:pt x="38" y="375"/>
                    </a:lnTo>
                    <a:lnTo>
                      <a:pt x="22" y="370"/>
                    </a:lnTo>
                    <a:lnTo>
                      <a:pt x="42" y="359"/>
                    </a:lnTo>
                    <a:lnTo>
                      <a:pt x="57" y="364"/>
                    </a:lnTo>
                    <a:close/>
                    <a:moveTo>
                      <a:pt x="19" y="449"/>
                    </a:moveTo>
                    <a:lnTo>
                      <a:pt x="19" y="444"/>
                    </a:lnTo>
                    <a:lnTo>
                      <a:pt x="19" y="437"/>
                    </a:lnTo>
                    <a:lnTo>
                      <a:pt x="19" y="396"/>
                    </a:lnTo>
                    <a:lnTo>
                      <a:pt x="19" y="392"/>
                    </a:lnTo>
                    <a:lnTo>
                      <a:pt x="30" y="395"/>
                    </a:lnTo>
                    <a:lnTo>
                      <a:pt x="30" y="400"/>
                    </a:lnTo>
                    <a:lnTo>
                      <a:pt x="30" y="431"/>
                    </a:lnTo>
                    <a:lnTo>
                      <a:pt x="30" y="438"/>
                    </a:lnTo>
                    <a:lnTo>
                      <a:pt x="30" y="452"/>
                    </a:lnTo>
                    <a:lnTo>
                      <a:pt x="30" y="459"/>
                    </a:lnTo>
                    <a:lnTo>
                      <a:pt x="19" y="455"/>
                    </a:lnTo>
                    <a:lnTo>
                      <a:pt x="19" y="449"/>
                    </a:lnTo>
                    <a:close/>
                    <a:moveTo>
                      <a:pt x="57" y="486"/>
                    </a:moveTo>
                    <a:lnTo>
                      <a:pt x="38" y="497"/>
                    </a:lnTo>
                    <a:lnTo>
                      <a:pt x="22" y="491"/>
                    </a:lnTo>
                    <a:lnTo>
                      <a:pt x="42" y="480"/>
                    </a:lnTo>
                    <a:lnTo>
                      <a:pt x="57" y="486"/>
                    </a:lnTo>
                    <a:close/>
                    <a:moveTo>
                      <a:pt x="19" y="570"/>
                    </a:moveTo>
                    <a:lnTo>
                      <a:pt x="19" y="566"/>
                    </a:lnTo>
                    <a:lnTo>
                      <a:pt x="19" y="559"/>
                    </a:lnTo>
                    <a:lnTo>
                      <a:pt x="19" y="517"/>
                    </a:lnTo>
                    <a:lnTo>
                      <a:pt x="19" y="513"/>
                    </a:lnTo>
                    <a:lnTo>
                      <a:pt x="30" y="517"/>
                    </a:lnTo>
                    <a:lnTo>
                      <a:pt x="30" y="521"/>
                    </a:lnTo>
                    <a:lnTo>
                      <a:pt x="30" y="552"/>
                    </a:lnTo>
                    <a:lnTo>
                      <a:pt x="30" y="559"/>
                    </a:lnTo>
                    <a:lnTo>
                      <a:pt x="30" y="574"/>
                    </a:lnTo>
                    <a:lnTo>
                      <a:pt x="30" y="581"/>
                    </a:lnTo>
                    <a:lnTo>
                      <a:pt x="19" y="577"/>
                    </a:lnTo>
                    <a:lnTo>
                      <a:pt x="19" y="570"/>
                    </a:lnTo>
                    <a:close/>
                    <a:moveTo>
                      <a:pt x="42" y="585"/>
                    </a:moveTo>
                    <a:lnTo>
                      <a:pt x="42" y="578"/>
                    </a:lnTo>
                    <a:lnTo>
                      <a:pt x="42" y="552"/>
                    </a:lnTo>
                    <a:lnTo>
                      <a:pt x="42" y="544"/>
                    </a:lnTo>
                    <a:lnTo>
                      <a:pt x="42" y="525"/>
                    </a:lnTo>
                    <a:lnTo>
                      <a:pt x="42" y="521"/>
                    </a:lnTo>
                    <a:lnTo>
                      <a:pt x="67" y="529"/>
                    </a:lnTo>
                    <a:lnTo>
                      <a:pt x="74" y="532"/>
                    </a:lnTo>
                    <a:lnTo>
                      <a:pt x="351" y="627"/>
                    </a:lnTo>
                    <a:lnTo>
                      <a:pt x="709" y="419"/>
                    </a:lnTo>
                    <a:lnTo>
                      <a:pt x="716" y="415"/>
                    </a:lnTo>
                    <a:lnTo>
                      <a:pt x="758" y="391"/>
                    </a:lnTo>
                    <a:lnTo>
                      <a:pt x="758" y="395"/>
                    </a:lnTo>
                    <a:lnTo>
                      <a:pt x="758" y="431"/>
                    </a:lnTo>
                    <a:lnTo>
                      <a:pt x="758" y="438"/>
                    </a:lnTo>
                    <a:lnTo>
                      <a:pt x="758" y="448"/>
                    </a:lnTo>
                    <a:lnTo>
                      <a:pt x="758" y="455"/>
                    </a:lnTo>
                    <a:lnTo>
                      <a:pt x="351" y="691"/>
                    </a:lnTo>
                    <a:lnTo>
                      <a:pt x="42" y="585"/>
                    </a:lnTo>
                    <a:close/>
                    <a:moveTo>
                      <a:pt x="734" y="347"/>
                    </a:moveTo>
                    <a:lnTo>
                      <a:pt x="734" y="347"/>
                    </a:lnTo>
                    <a:lnTo>
                      <a:pt x="729" y="350"/>
                    </a:lnTo>
                    <a:lnTo>
                      <a:pt x="723" y="354"/>
                    </a:lnTo>
                    <a:lnTo>
                      <a:pt x="656" y="393"/>
                    </a:lnTo>
                    <a:lnTo>
                      <a:pt x="649" y="397"/>
                    </a:lnTo>
                    <a:lnTo>
                      <a:pt x="351" y="570"/>
                    </a:lnTo>
                    <a:lnTo>
                      <a:pt x="135" y="495"/>
                    </a:lnTo>
                    <a:lnTo>
                      <a:pt x="127" y="493"/>
                    </a:lnTo>
                    <a:lnTo>
                      <a:pt x="76" y="475"/>
                    </a:lnTo>
                    <a:lnTo>
                      <a:pt x="60" y="469"/>
                    </a:lnTo>
                    <a:lnTo>
                      <a:pt x="54" y="467"/>
                    </a:lnTo>
                    <a:lnTo>
                      <a:pt x="48" y="466"/>
                    </a:lnTo>
                    <a:lnTo>
                      <a:pt x="42" y="463"/>
                    </a:lnTo>
                    <a:lnTo>
                      <a:pt x="42" y="457"/>
                    </a:lnTo>
                    <a:lnTo>
                      <a:pt x="42" y="430"/>
                    </a:lnTo>
                    <a:lnTo>
                      <a:pt x="42" y="423"/>
                    </a:lnTo>
                    <a:lnTo>
                      <a:pt x="42" y="404"/>
                    </a:lnTo>
                    <a:lnTo>
                      <a:pt x="42" y="400"/>
                    </a:lnTo>
                    <a:lnTo>
                      <a:pt x="67" y="408"/>
                    </a:lnTo>
                    <a:lnTo>
                      <a:pt x="75" y="411"/>
                    </a:lnTo>
                    <a:lnTo>
                      <a:pt x="117" y="425"/>
                    </a:lnTo>
                    <a:lnTo>
                      <a:pt x="123" y="427"/>
                    </a:lnTo>
                    <a:lnTo>
                      <a:pt x="129" y="429"/>
                    </a:lnTo>
                    <a:lnTo>
                      <a:pt x="145" y="435"/>
                    </a:lnTo>
                    <a:lnTo>
                      <a:pt x="194" y="452"/>
                    </a:lnTo>
                    <a:lnTo>
                      <a:pt x="202" y="454"/>
                    </a:lnTo>
                    <a:lnTo>
                      <a:pt x="352" y="506"/>
                    </a:lnTo>
                    <a:lnTo>
                      <a:pt x="583" y="372"/>
                    </a:lnTo>
                    <a:lnTo>
                      <a:pt x="589" y="367"/>
                    </a:lnTo>
                    <a:lnTo>
                      <a:pt x="654" y="330"/>
                    </a:lnTo>
                    <a:lnTo>
                      <a:pt x="660" y="327"/>
                    </a:lnTo>
                    <a:lnTo>
                      <a:pt x="665" y="324"/>
                    </a:lnTo>
                    <a:lnTo>
                      <a:pt x="665" y="324"/>
                    </a:lnTo>
                    <a:lnTo>
                      <a:pt x="709" y="298"/>
                    </a:lnTo>
                    <a:lnTo>
                      <a:pt x="716" y="294"/>
                    </a:lnTo>
                    <a:lnTo>
                      <a:pt x="758" y="269"/>
                    </a:lnTo>
                    <a:lnTo>
                      <a:pt x="758" y="274"/>
                    </a:lnTo>
                    <a:lnTo>
                      <a:pt x="758" y="310"/>
                    </a:lnTo>
                    <a:lnTo>
                      <a:pt x="758" y="317"/>
                    </a:lnTo>
                    <a:lnTo>
                      <a:pt x="758" y="326"/>
                    </a:lnTo>
                    <a:lnTo>
                      <a:pt x="758" y="333"/>
                    </a:lnTo>
                    <a:lnTo>
                      <a:pt x="734" y="347"/>
                    </a:lnTo>
                    <a:close/>
                    <a:moveTo>
                      <a:pt x="734" y="226"/>
                    </a:moveTo>
                    <a:lnTo>
                      <a:pt x="726" y="223"/>
                    </a:lnTo>
                    <a:lnTo>
                      <a:pt x="726" y="223"/>
                    </a:lnTo>
                    <a:lnTo>
                      <a:pt x="734" y="226"/>
                    </a:lnTo>
                    <a:lnTo>
                      <a:pt x="729" y="229"/>
                    </a:lnTo>
                    <a:lnTo>
                      <a:pt x="723" y="232"/>
                    </a:lnTo>
                    <a:lnTo>
                      <a:pt x="656" y="271"/>
                    </a:lnTo>
                    <a:lnTo>
                      <a:pt x="649" y="275"/>
                    </a:lnTo>
                    <a:lnTo>
                      <a:pt x="603" y="302"/>
                    </a:lnTo>
                    <a:lnTo>
                      <a:pt x="602" y="302"/>
                    </a:lnTo>
                    <a:lnTo>
                      <a:pt x="597" y="305"/>
                    </a:lnTo>
                    <a:lnTo>
                      <a:pt x="592" y="308"/>
                    </a:lnTo>
                    <a:lnTo>
                      <a:pt x="529" y="345"/>
                    </a:lnTo>
                    <a:lnTo>
                      <a:pt x="522" y="349"/>
                    </a:lnTo>
                    <a:lnTo>
                      <a:pt x="351" y="448"/>
                    </a:lnTo>
                    <a:lnTo>
                      <a:pt x="263" y="418"/>
                    </a:lnTo>
                    <a:lnTo>
                      <a:pt x="255" y="415"/>
                    </a:lnTo>
                    <a:lnTo>
                      <a:pt x="207" y="399"/>
                    </a:lnTo>
                    <a:lnTo>
                      <a:pt x="192" y="393"/>
                    </a:lnTo>
                    <a:lnTo>
                      <a:pt x="186" y="391"/>
                    </a:lnTo>
                    <a:lnTo>
                      <a:pt x="180" y="389"/>
                    </a:lnTo>
                    <a:lnTo>
                      <a:pt x="135" y="374"/>
                    </a:lnTo>
                    <a:lnTo>
                      <a:pt x="127" y="371"/>
                    </a:lnTo>
                    <a:lnTo>
                      <a:pt x="76" y="353"/>
                    </a:lnTo>
                    <a:lnTo>
                      <a:pt x="60" y="348"/>
                    </a:lnTo>
                    <a:lnTo>
                      <a:pt x="54" y="346"/>
                    </a:lnTo>
                    <a:lnTo>
                      <a:pt x="48" y="344"/>
                    </a:lnTo>
                    <a:lnTo>
                      <a:pt x="42" y="342"/>
                    </a:lnTo>
                    <a:lnTo>
                      <a:pt x="42" y="335"/>
                    </a:lnTo>
                    <a:lnTo>
                      <a:pt x="42" y="309"/>
                    </a:lnTo>
                    <a:lnTo>
                      <a:pt x="42" y="302"/>
                    </a:lnTo>
                    <a:lnTo>
                      <a:pt x="42" y="283"/>
                    </a:lnTo>
                    <a:lnTo>
                      <a:pt x="42" y="278"/>
                    </a:lnTo>
                    <a:lnTo>
                      <a:pt x="67" y="287"/>
                    </a:lnTo>
                    <a:lnTo>
                      <a:pt x="74" y="289"/>
                    </a:lnTo>
                    <a:lnTo>
                      <a:pt x="117" y="304"/>
                    </a:lnTo>
                    <a:lnTo>
                      <a:pt x="123" y="306"/>
                    </a:lnTo>
                    <a:lnTo>
                      <a:pt x="129" y="308"/>
                    </a:lnTo>
                    <a:lnTo>
                      <a:pt x="145" y="313"/>
                    </a:lnTo>
                    <a:lnTo>
                      <a:pt x="194" y="330"/>
                    </a:lnTo>
                    <a:lnTo>
                      <a:pt x="202" y="333"/>
                    </a:lnTo>
                    <a:lnTo>
                      <a:pt x="249" y="349"/>
                    </a:lnTo>
                    <a:lnTo>
                      <a:pt x="255" y="351"/>
                    </a:lnTo>
                    <a:lnTo>
                      <a:pt x="261" y="353"/>
                    </a:lnTo>
                    <a:lnTo>
                      <a:pt x="276" y="359"/>
                    </a:lnTo>
                    <a:lnTo>
                      <a:pt x="322" y="374"/>
                    </a:lnTo>
                    <a:lnTo>
                      <a:pt x="329" y="377"/>
                    </a:lnTo>
                    <a:lnTo>
                      <a:pt x="351" y="384"/>
                    </a:lnTo>
                    <a:lnTo>
                      <a:pt x="456" y="324"/>
                    </a:lnTo>
                    <a:lnTo>
                      <a:pt x="463" y="320"/>
                    </a:lnTo>
                    <a:lnTo>
                      <a:pt x="523" y="285"/>
                    </a:lnTo>
                    <a:lnTo>
                      <a:pt x="528" y="282"/>
                    </a:lnTo>
                    <a:lnTo>
                      <a:pt x="533" y="279"/>
                    </a:lnTo>
                    <a:lnTo>
                      <a:pt x="534" y="279"/>
                    </a:lnTo>
                    <a:lnTo>
                      <a:pt x="583" y="250"/>
                    </a:lnTo>
                    <a:lnTo>
                      <a:pt x="589" y="246"/>
                    </a:lnTo>
                    <a:lnTo>
                      <a:pt x="654" y="208"/>
                    </a:lnTo>
                    <a:lnTo>
                      <a:pt x="660" y="205"/>
                    </a:lnTo>
                    <a:lnTo>
                      <a:pt x="665" y="202"/>
                    </a:lnTo>
                    <a:lnTo>
                      <a:pt x="665" y="202"/>
                    </a:lnTo>
                    <a:lnTo>
                      <a:pt x="709" y="177"/>
                    </a:lnTo>
                    <a:lnTo>
                      <a:pt x="716" y="172"/>
                    </a:lnTo>
                    <a:lnTo>
                      <a:pt x="758" y="148"/>
                    </a:lnTo>
                    <a:lnTo>
                      <a:pt x="758" y="152"/>
                    </a:lnTo>
                    <a:lnTo>
                      <a:pt x="758" y="189"/>
                    </a:lnTo>
                    <a:lnTo>
                      <a:pt x="758" y="195"/>
                    </a:lnTo>
                    <a:lnTo>
                      <a:pt x="758" y="205"/>
                    </a:lnTo>
                    <a:lnTo>
                      <a:pt x="758" y="212"/>
                    </a:lnTo>
                    <a:lnTo>
                      <a:pt x="734" y="226"/>
                    </a:ln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Group 38"/>
            <p:cNvGrpSpPr/>
            <p:nvPr/>
          </p:nvGrpSpPr>
          <p:grpSpPr>
            <a:xfrm>
              <a:off x="2682229" y="4163561"/>
              <a:ext cx="1952186" cy="483862"/>
              <a:chOff x="601727" y="3186418"/>
              <a:chExt cx="1952186" cy="483862"/>
            </a:xfrm>
          </p:grpSpPr>
          <p:sp>
            <p:nvSpPr>
              <p:cNvPr id="60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直播课堂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38"/>
            <p:cNvGrpSpPr/>
            <p:nvPr/>
          </p:nvGrpSpPr>
          <p:grpSpPr>
            <a:xfrm>
              <a:off x="2681876" y="4790903"/>
              <a:ext cx="1952186" cy="483862"/>
              <a:chOff x="601727" y="3186418"/>
              <a:chExt cx="1952186" cy="483862"/>
            </a:xfrm>
          </p:grpSpPr>
          <p:sp>
            <p:nvSpPr>
              <p:cNvPr id="64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矩形 64"/>
              <p:cNvSpPr/>
              <p:nvPr/>
            </p:nvSpPr>
            <p:spPr>
              <a:xfrm>
                <a:off x="1347865" y="3300929"/>
                <a:ext cx="114646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互动学生卡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7" name="Group 38"/>
            <p:cNvGrpSpPr/>
            <p:nvPr/>
          </p:nvGrpSpPr>
          <p:grpSpPr>
            <a:xfrm>
              <a:off x="2680670" y="5424117"/>
              <a:ext cx="1952186" cy="483862"/>
              <a:chOff x="601727" y="3186418"/>
              <a:chExt cx="1952186" cy="483862"/>
            </a:xfrm>
          </p:grpSpPr>
          <p:sp>
            <p:nvSpPr>
              <p:cNvPr id="6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矩形 68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随堂点名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8" name="Group 70"/>
            <p:cNvGrpSpPr/>
            <p:nvPr/>
          </p:nvGrpSpPr>
          <p:grpSpPr>
            <a:xfrm>
              <a:off x="4911163" y="2946551"/>
              <a:ext cx="1952186" cy="483862"/>
              <a:chOff x="601727" y="3186418"/>
              <a:chExt cx="1952186" cy="483862"/>
            </a:xfrm>
          </p:grpSpPr>
          <p:sp>
            <p:nvSpPr>
              <p:cNvPr id="194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5" name="矩形 194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教研管理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6" name="three-books_73757"/>
              <p:cNvSpPr>
                <a:spLocks noChangeAspect="1"/>
              </p:cNvSpPr>
              <p:nvPr/>
            </p:nvSpPr>
            <p:spPr bwMode="auto">
              <a:xfrm>
                <a:off x="848696" y="3292500"/>
                <a:ext cx="286623" cy="303853"/>
              </a:xfrm>
              <a:custGeom>
                <a:avLst/>
                <a:gdLst>
                  <a:gd name="connsiteX0" fmla="*/ 163934 w 574049"/>
                  <a:gd name="connsiteY0" fmla="*/ 419229 h 608556"/>
                  <a:gd name="connsiteX1" fmla="*/ 243204 w 574049"/>
                  <a:gd name="connsiteY1" fmla="*/ 456825 h 608556"/>
                  <a:gd name="connsiteX2" fmla="*/ 322474 w 574049"/>
                  <a:gd name="connsiteY2" fmla="*/ 419229 h 608556"/>
                  <a:gd name="connsiteX3" fmla="*/ 465217 w 574049"/>
                  <a:gd name="connsiteY3" fmla="*/ 530768 h 608556"/>
                  <a:gd name="connsiteX4" fmla="*/ 476968 w 574049"/>
                  <a:gd name="connsiteY4" fmla="*/ 565383 h 608556"/>
                  <a:gd name="connsiteX5" fmla="*/ 472634 w 574049"/>
                  <a:gd name="connsiteY5" fmla="*/ 594902 h 608556"/>
                  <a:gd name="connsiteX6" fmla="*/ 446050 w 574049"/>
                  <a:gd name="connsiteY6" fmla="*/ 608556 h 608556"/>
                  <a:gd name="connsiteX7" fmla="*/ 40358 w 574049"/>
                  <a:gd name="connsiteY7" fmla="*/ 608556 h 608556"/>
                  <a:gd name="connsiteX8" fmla="*/ 13871 w 574049"/>
                  <a:gd name="connsiteY8" fmla="*/ 594902 h 608556"/>
                  <a:gd name="connsiteX9" fmla="*/ 9440 w 574049"/>
                  <a:gd name="connsiteY9" fmla="*/ 565383 h 608556"/>
                  <a:gd name="connsiteX10" fmla="*/ 21191 w 574049"/>
                  <a:gd name="connsiteY10" fmla="*/ 530768 h 608556"/>
                  <a:gd name="connsiteX11" fmla="*/ 163934 w 574049"/>
                  <a:gd name="connsiteY11" fmla="*/ 419229 h 608556"/>
                  <a:gd name="connsiteX12" fmla="*/ 406631 w 574049"/>
                  <a:gd name="connsiteY12" fmla="*/ 313875 h 608556"/>
                  <a:gd name="connsiteX13" fmla="*/ 472435 w 574049"/>
                  <a:gd name="connsiteY13" fmla="*/ 379473 h 608556"/>
                  <a:gd name="connsiteX14" fmla="*/ 438040 w 574049"/>
                  <a:gd name="connsiteY14" fmla="*/ 436800 h 608556"/>
                  <a:gd name="connsiteX15" fmla="*/ 344006 w 574049"/>
                  <a:gd name="connsiteY15" fmla="*/ 390920 h 608556"/>
                  <a:gd name="connsiteX16" fmla="*/ 371946 w 574049"/>
                  <a:gd name="connsiteY16" fmla="*/ 323974 h 608556"/>
                  <a:gd name="connsiteX17" fmla="*/ 406631 w 574049"/>
                  <a:gd name="connsiteY17" fmla="*/ 313875 h 608556"/>
                  <a:gd name="connsiteX18" fmla="*/ 381817 w 574049"/>
                  <a:gd name="connsiteY18" fmla="*/ 212472 h 608556"/>
                  <a:gd name="connsiteX19" fmla="*/ 431512 w 574049"/>
                  <a:gd name="connsiteY19" fmla="*/ 212472 h 608556"/>
                  <a:gd name="connsiteX20" fmla="*/ 445284 w 574049"/>
                  <a:gd name="connsiteY20" fmla="*/ 226127 h 608556"/>
                  <a:gd name="connsiteX21" fmla="*/ 445284 w 574049"/>
                  <a:gd name="connsiteY21" fmla="*/ 254301 h 608556"/>
                  <a:gd name="connsiteX22" fmla="*/ 468013 w 574049"/>
                  <a:gd name="connsiteY22" fmla="*/ 263725 h 608556"/>
                  <a:gd name="connsiteX23" fmla="*/ 488045 w 574049"/>
                  <a:gd name="connsiteY23" fmla="*/ 243820 h 608556"/>
                  <a:gd name="connsiteX24" fmla="*/ 497773 w 574049"/>
                  <a:gd name="connsiteY24" fmla="*/ 239781 h 608556"/>
                  <a:gd name="connsiteX25" fmla="*/ 507403 w 574049"/>
                  <a:gd name="connsiteY25" fmla="*/ 243820 h 608556"/>
                  <a:gd name="connsiteX26" fmla="*/ 542556 w 574049"/>
                  <a:gd name="connsiteY26" fmla="*/ 278918 h 608556"/>
                  <a:gd name="connsiteX27" fmla="*/ 546601 w 574049"/>
                  <a:gd name="connsiteY27" fmla="*/ 288630 h 608556"/>
                  <a:gd name="connsiteX28" fmla="*/ 542556 w 574049"/>
                  <a:gd name="connsiteY28" fmla="*/ 298246 h 608556"/>
                  <a:gd name="connsiteX29" fmla="*/ 522620 w 574049"/>
                  <a:gd name="connsiteY29" fmla="*/ 318247 h 608556"/>
                  <a:gd name="connsiteX30" fmla="*/ 532155 w 574049"/>
                  <a:gd name="connsiteY30" fmla="*/ 340941 h 608556"/>
                  <a:gd name="connsiteX31" fmla="*/ 560277 w 574049"/>
                  <a:gd name="connsiteY31" fmla="*/ 340941 h 608556"/>
                  <a:gd name="connsiteX32" fmla="*/ 574049 w 574049"/>
                  <a:gd name="connsiteY32" fmla="*/ 354692 h 608556"/>
                  <a:gd name="connsiteX33" fmla="*/ 574049 w 574049"/>
                  <a:gd name="connsiteY33" fmla="*/ 404310 h 608556"/>
                  <a:gd name="connsiteX34" fmla="*/ 570004 w 574049"/>
                  <a:gd name="connsiteY34" fmla="*/ 414022 h 608556"/>
                  <a:gd name="connsiteX35" fmla="*/ 560277 w 574049"/>
                  <a:gd name="connsiteY35" fmla="*/ 418060 h 608556"/>
                  <a:gd name="connsiteX36" fmla="*/ 532155 w 574049"/>
                  <a:gd name="connsiteY36" fmla="*/ 418060 h 608556"/>
                  <a:gd name="connsiteX37" fmla="*/ 522620 w 574049"/>
                  <a:gd name="connsiteY37" fmla="*/ 440754 h 608556"/>
                  <a:gd name="connsiteX38" fmla="*/ 542652 w 574049"/>
                  <a:gd name="connsiteY38" fmla="*/ 460755 h 608556"/>
                  <a:gd name="connsiteX39" fmla="*/ 546601 w 574049"/>
                  <a:gd name="connsiteY39" fmla="*/ 470371 h 608556"/>
                  <a:gd name="connsiteX40" fmla="*/ 542652 w 574049"/>
                  <a:gd name="connsiteY40" fmla="*/ 480083 h 608556"/>
                  <a:gd name="connsiteX41" fmla="*/ 507500 w 574049"/>
                  <a:gd name="connsiteY41" fmla="*/ 515181 h 608556"/>
                  <a:gd name="connsiteX42" fmla="*/ 497773 w 574049"/>
                  <a:gd name="connsiteY42" fmla="*/ 519220 h 608556"/>
                  <a:gd name="connsiteX43" fmla="*/ 493246 w 574049"/>
                  <a:gd name="connsiteY43" fmla="*/ 518355 h 608556"/>
                  <a:gd name="connsiteX44" fmla="*/ 453182 w 574049"/>
                  <a:gd name="connsiteY44" fmla="*/ 451716 h 608556"/>
                  <a:gd name="connsiteX45" fmla="*/ 492861 w 574049"/>
                  <a:gd name="connsiteY45" fmla="*/ 379501 h 608556"/>
                  <a:gd name="connsiteX46" fmla="*/ 406665 w 574049"/>
                  <a:gd name="connsiteY46" fmla="*/ 293534 h 608556"/>
                  <a:gd name="connsiteX47" fmla="*/ 377098 w 574049"/>
                  <a:gd name="connsiteY47" fmla="*/ 299015 h 608556"/>
                  <a:gd name="connsiteX48" fmla="*/ 379698 w 574049"/>
                  <a:gd name="connsiteY48" fmla="*/ 265167 h 608556"/>
                  <a:gd name="connsiteX49" fmla="*/ 373149 w 574049"/>
                  <a:gd name="connsiteY49" fmla="*/ 215741 h 608556"/>
                  <a:gd name="connsiteX50" fmla="*/ 381817 w 574049"/>
                  <a:gd name="connsiteY50" fmla="*/ 212472 h 608556"/>
                  <a:gd name="connsiteX51" fmla="*/ 243227 w 574049"/>
                  <a:gd name="connsiteY51" fmla="*/ 144222 h 608556"/>
                  <a:gd name="connsiteX52" fmla="*/ 348920 w 574049"/>
                  <a:gd name="connsiteY52" fmla="*/ 265117 h 608556"/>
                  <a:gd name="connsiteX53" fmla="*/ 243190 w 574049"/>
                  <a:gd name="connsiteY53" fmla="*/ 426215 h 608556"/>
                  <a:gd name="connsiteX54" fmla="*/ 137461 w 574049"/>
                  <a:gd name="connsiteY54" fmla="*/ 265117 h 608556"/>
                  <a:gd name="connsiteX55" fmla="*/ 243227 w 574049"/>
                  <a:gd name="connsiteY55" fmla="*/ 144222 h 608556"/>
                  <a:gd name="connsiteX56" fmla="*/ 279862 w 574049"/>
                  <a:gd name="connsiteY56" fmla="*/ 119148 h 608556"/>
                  <a:gd name="connsiteX57" fmla="*/ 310064 w 574049"/>
                  <a:gd name="connsiteY57" fmla="*/ 131181 h 608556"/>
                  <a:gd name="connsiteX58" fmla="*/ 279862 w 574049"/>
                  <a:gd name="connsiteY58" fmla="*/ 119148 h 608556"/>
                  <a:gd name="connsiteX59" fmla="*/ 155080 w 574049"/>
                  <a:gd name="connsiteY59" fmla="*/ 94840 h 608556"/>
                  <a:gd name="connsiteX60" fmla="*/ 203722 w 574049"/>
                  <a:gd name="connsiteY60" fmla="*/ 119842 h 608556"/>
                  <a:gd name="connsiteX61" fmla="*/ 117804 w 574049"/>
                  <a:gd name="connsiteY61" fmla="*/ 201676 h 608556"/>
                  <a:gd name="connsiteX62" fmla="*/ 155080 w 574049"/>
                  <a:gd name="connsiteY62" fmla="*/ 94840 h 608556"/>
                  <a:gd name="connsiteX63" fmla="*/ 131962 w 574049"/>
                  <a:gd name="connsiteY63" fmla="*/ 0 h 608556"/>
                  <a:gd name="connsiteX64" fmla="*/ 178101 w 574049"/>
                  <a:gd name="connsiteY64" fmla="*/ 0 h 608556"/>
                  <a:gd name="connsiteX65" fmla="*/ 190816 w 574049"/>
                  <a:gd name="connsiteY65" fmla="*/ 12695 h 608556"/>
                  <a:gd name="connsiteX66" fmla="*/ 190816 w 574049"/>
                  <a:gd name="connsiteY66" fmla="*/ 38757 h 608556"/>
                  <a:gd name="connsiteX67" fmla="*/ 211911 w 574049"/>
                  <a:gd name="connsiteY67" fmla="*/ 47509 h 608556"/>
                  <a:gd name="connsiteX68" fmla="*/ 230501 w 574049"/>
                  <a:gd name="connsiteY68" fmla="*/ 29044 h 608556"/>
                  <a:gd name="connsiteX69" fmla="*/ 239459 w 574049"/>
                  <a:gd name="connsiteY69" fmla="*/ 25389 h 608556"/>
                  <a:gd name="connsiteX70" fmla="*/ 248417 w 574049"/>
                  <a:gd name="connsiteY70" fmla="*/ 29044 h 608556"/>
                  <a:gd name="connsiteX71" fmla="*/ 280975 w 574049"/>
                  <a:gd name="connsiteY71" fmla="*/ 61646 h 608556"/>
                  <a:gd name="connsiteX72" fmla="*/ 284731 w 574049"/>
                  <a:gd name="connsiteY72" fmla="*/ 70590 h 608556"/>
                  <a:gd name="connsiteX73" fmla="*/ 280975 w 574049"/>
                  <a:gd name="connsiteY73" fmla="*/ 79534 h 608556"/>
                  <a:gd name="connsiteX74" fmla="*/ 262481 w 574049"/>
                  <a:gd name="connsiteY74" fmla="*/ 97999 h 608556"/>
                  <a:gd name="connsiteX75" fmla="*/ 270379 w 574049"/>
                  <a:gd name="connsiteY75" fmla="*/ 116848 h 608556"/>
                  <a:gd name="connsiteX76" fmla="*/ 224915 w 574049"/>
                  <a:gd name="connsiteY76" fmla="*/ 115502 h 608556"/>
                  <a:gd name="connsiteX77" fmla="*/ 155080 w 574049"/>
                  <a:gd name="connsiteY77" fmla="*/ 74437 h 608556"/>
                  <a:gd name="connsiteX78" fmla="*/ 74458 w 574049"/>
                  <a:gd name="connsiteY78" fmla="*/ 154836 h 608556"/>
                  <a:gd name="connsiteX79" fmla="*/ 111638 w 574049"/>
                  <a:gd name="connsiteY79" fmla="*/ 222445 h 608556"/>
                  <a:gd name="connsiteX80" fmla="*/ 106822 w 574049"/>
                  <a:gd name="connsiteY80" fmla="*/ 265145 h 608556"/>
                  <a:gd name="connsiteX81" fmla="*/ 106822 w 574049"/>
                  <a:gd name="connsiteY81" fmla="*/ 265818 h 608556"/>
                  <a:gd name="connsiteX82" fmla="*/ 98153 w 574049"/>
                  <a:gd name="connsiteY82" fmla="*/ 262163 h 608556"/>
                  <a:gd name="connsiteX83" fmla="*/ 79659 w 574049"/>
                  <a:gd name="connsiteY83" fmla="*/ 280628 h 608556"/>
                  <a:gd name="connsiteX84" fmla="*/ 70701 w 574049"/>
                  <a:gd name="connsiteY84" fmla="*/ 284379 h 608556"/>
                  <a:gd name="connsiteX85" fmla="*/ 61647 w 574049"/>
                  <a:gd name="connsiteY85" fmla="*/ 280628 h 608556"/>
                  <a:gd name="connsiteX86" fmla="*/ 29089 w 574049"/>
                  <a:gd name="connsiteY86" fmla="*/ 248122 h 608556"/>
                  <a:gd name="connsiteX87" fmla="*/ 29089 w 574049"/>
                  <a:gd name="connsiteY87" fmla="*/ 230138 h 608556"/>
                  <a:gd name="connsiteX88" fmla="*/ 47583 w 574049"/>
                  <a:gd name="connsiteY88" fmla="*/ 211673 h 608556"/>
                  <a:gd name="connsiteX89" fmla="*/ 38722 w 574049"/>
                  <a:gd name="connsiteY89" fmla="*/ 190612 h 608556"/>
                  <a:gd name="connsiteX90" fmla="*/ 12715 w 574049"/>
                  <a:gd name="connsiteY90" fmla="*/ 190612 h 608556"/>
                  <a:gd name="connsiteX91" fmla="*/ 0 w 574049"/>
                  <a:gd name="connsiteY91" fmla="*/ 177821 h 608556"/>
                  <a:gd name="connsiteX92" fmla="*/ 0 w 574049"/>
                  <a:gd name="connsiteY92" fmla="*/ 131851 h 608556"/>
                  <a:gd name="connsiteX93" fmla="*/ 12715 w 574049"/>
                  <a:gd name="connsiteY93" fmla="*/ 119156 h 608556"/>
                  <a:gd name="connsiteX94" fmla="*/ 38818 w 574049"/>
                  <a:gd name="connsiteY94" fmla="*/ 119156 h 608556"/>
                  <a:gd name="connsiteX95" fmla="*/ 47583 w 574049"/>
                  <a:gd name="connsiteY95" fmla="*/ 98095 h 608556"/>
                  <a:gd name="connsiteX96" fmla="*/ 29089 w 574049"/>
                  <a:gd name="connsiteY96" fmla="*/ 79630 h 608556"/>
                  <a:gd name="connsiteX97" fmla="*/ 25333 w 574049"/>
                  <a:gd name="connsiteY97" fmla="*/ 70590 h 608556"/>
                  <a:gd name="connsiteX98" fmla="*/ 29089 w 574049"/>
                  <a:gd name="connsiteY98" fmla="*/ 61646 h 608556"/>
                  <a:gd name="connsiteX99" fmla="*/ 61647 w 574049"/>
                  <a:gd name="connsiteY99" fmla="*/ 29044 h 608556"/>
                  <a:gd name="connsiteX100" fmla="*/ 70701 w 574049"/>
                  <a:gd name="connsiteY100" fmla="*/ 25389 h 608556"/>
                  <a:gd name="connsiteX101" fmla="*/ 79659 w 574049"/>
                  <a:gd name="connsiteY101" fmla="*/ 29140 h 608556"/>
                  <a:gd name="connsiteX102" fmla="*/ 98153 w 574049"/>
                  <a:gd name="connsiteY102" fmla="*/ 47509 h 608556"/>
                  <a:gd name="connsiteX103" fmla="*/ 119248 w 574049"/>
                  <a:gd name="connsiteY103" fmla="*/ 38757 h 608556"/>
                  <a:gd name="connsiteX104" fmla="*/ 119248 w 574049"/>
                  <a:gd name="connsiteY104" fmla="*/ 12695 h 608556"/>
                  <a:gd name="connsiteX105" fmla="*/ 131962 w 574049"/>
                  <a:gd name="connsiteY105" fmla="*/ 0 h 60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574049" h="608556">
                    <a:moveTo>
                      <a:pt x="163934" y="419229"/>
                    </a:moveTo>
                    <a:cubicBezTo>
                      <a:pt x="185702" y="442210"/>
                      <a:pt x="212671" y="456825"/>
                      <a:pt x="243204" y="456825"/>
                    </a:cubicBezTo>
                    <a:cubicBezTo>
                      <a:pt x="273737" y="456825"/>
                      <a:pt x="300706" y="442210"/>
                      <a:pt x="322474" y="419229"/>
                    </a:cubicBezTo>
                    <a:cubicBezTo>
                      <a:pt x="387585" y="424998"/>
                      <a:pt x="443835" y="468075"/>
                      <a:pt x="465217" y="530768"/>
                    </a:cubicBezTo>
                    <a:lnTo>
                      <a:pt x="476968" y="565383"/>
                    </a:lnTo>
                    <a:cubicBezTo>
                      <a:pt x="480339" y="575383"/>
                      <a:pt x="478702" y="586344"/>
                      <a:pt x="472634" y="594902"/>
                    </a:cubicBezTo>
                    <a:cubicBezTo>
                      <a:pt x="466469" y="603460"/>
                      <a:pt x="456549" y="608556"/>
                      <a:pt x="446050" y="608556"/>
                    </a:cubicBezTo>
                    <a:lnTo>
                      <a:pt x="40358" y="608556"/>
                    </a:lnTo>
                    <a:cubicBezTo>
                      <a:pt x="29859" y="608556"/>
                      <a:pt x="19939" y="603460"/>
                      <a:pt x="13871" y="594902"/>
                    </a:cubicBezTo>
                    <a:cubicBezTo>
                      <a:pt x="7706" y="586344"/>
                      <a:pt x="6069" y="575383"/>
                      <a:pt x="9440" y="565383"/>
                    </a:cubicBezTo>
                    <a:lnTo>
                      <a:pt x="21191" y="530768"/>
                    </a:lnTo>
                    <a:cubicBezTo>
                      <a:pt x="42573" y="468075"/>
                      <a:pt x="98919" y="424998"/>
                      <a:pt x="163934" y="419229"/>
                    </a:cubicBezTo>
                    <a:close/>
                    <a:moveTo>
                      <a:pt x="406631" y="313875"/>
                    </a:moveTo>
                    <a:cubicBezTo>
                      <a:pt x="442857" y="313875"/>
                      <a:pt x="472435" y="343308"/>
                      <a:pt x="472435" y="379473"/>
                    </a:cubicBezTo>
                    <a:cubicBezTo>
                      <a:pt x="472435" y="404289"/>
                      <a:pt x="458369" y="425642"/>
                      <a:pt x="438040" y="436800"/>
                    </a:cubicBezTo>
                    <a:cubicBezTo>
                      <a:pt x="411641" y="413523"/>
                      <a:pt x="379269" y="397556"/>
                      <a:pt x="344006" y="390920"/>
                    </a:cubicBezTo>
                    <a:cubicBezTo>
                      <a:pt x="356435" y="370913"/>
                      <a:pt x="365973" y="347925"/>
                      <a:pt x="371946" y="323974"/>
                    </a:cubicBezTo>
                    <a:cubicBezTo>
                      <a:pt x="382063" y="317626"/>
                      <a:pt x="393913" y="313875"/>
                      <a:pt x="406631" y="313875"/>
                    </a:cubicBezTo>
                    <a:close/>
                    <a:moveTo>
                      <a:pt x="381817" y="212472"/>
                    </a:moveTo>
                    <a:lnTo>
                      <a:pt x="431512" y="212472"/>
                    </a:lnTo>
                    <a:cubicBezTo>
                      <a:pt x="439121" y="212472"/>
                      <a:pt x="445284" y="218530"/>
                      <a:pt x="445284" y="226127"/>
                    </a:cubicBezTo>
                    <a:lnTo>
                      <a:pt x="445284" y="254301"/>
                    </a:lnTo>
                    <a:cubicBezTo>
                      <a:pt x="453182" y="256705"/>
                      <a:pt x="460790" y="259879"/>
                      <a:pt x="468013" y="263725"/>
                    </a:cubicBezTo>
                    <a:lnTo>
                      <a:pt x="488045" y="243820"/>
                    </a:lnTo>
                    <a:cubicBezTo>
                      <a:pt x="490742" y="241127"/>
                      <a:pt x="494209" y="239781"/>
                      <a:pt x="497773" y="239781"/>
                    </a:cubicBezTo>
                    <a:cubicBezTo>
                      <a:pt x="501240" y="239781"/>
                      <a:pt x="504803" y="241127"/>
                      <a:pt x="507403" y="243820"/>
                    </a:cubicBezTo>
                    <a:lnTo>
                      <a:pt x="542556" y="278918"/>
                    </a:lnTo>
                    <a:cubicBezTo>
                      <a:pt x="545157" y="281514"/>
                      <a:pt x="546601" y="284976"/>
                      <a:pt x="546601" y="288630"/>
                    </a:cubicBezTo>
                    <a:cubicBezTo>
                      <a:pt x="546601" y="292188"/>
                      <a:pt x="545157" y="295746"/>
                      <a:pt x="542556" y="298246"/>
                    </a:cubicBezTo>
                    <a:lnTo>
                      <a:pt x="522620" y="318247"/>
                    </a:lnTo>
                    <a:cubicBezTo>
                      <a:pt x="526473" y="325459"/>
                      <a:pt x="529651" y="333056"/>
                      <a:pt x="532155" y="340941"/>
                    </a:cubicBezTo>
                    <a:lnTo>
                      <a:pt x="560277" y="340941"/>
                    </a:lnTo>
                    <a:cubicBezTo>
                      <a:pt x="567885" y="340941"/>
                      <a:pt x="574049" y="347095"/>
                      <a:pt x="574049" y="354692"/>
                    </a:cubicBezTo>
                    <a:lnTo>
                      <a:pt x="574049" y="404310"/>
                    </a:lnTo>
                    <a:cubicBezTo>
                      <a:pt x="574049" y="407964"/>
                      <a:pt x="572605" y="411425"/>
                      <a:pt x="570004" y="414022"/>
                    </a:cubicBezTo>
                    <a:cubicBezTo>
                      <a:pt x="567500" y="416618"/>
                      <a:pt x="563937" y="418060"/>
                      <a:pt x="560277" y="418060"/>
                    </a:cubicBezTo>
                    <a:lnTo>
                      <a:pt x="532155" y="418060"/>
                    </a:lnTo>
                    <a:cubicBezTo>
                      <a:pt x="529651" y="425946"/>
                      <a:pt x="526473" y="433542"/>
                      <a:pt x="522620" y="440754"/>
                    </a:cubicBezTo>
                    <a:lnTo>
                      <a:pt x="542652" y="460755"/>
                    </a:lnTo>
                    <a:cubicBezTo>
                      <a:pt x="545157" y="463255"/>
                      <a:pt x="546601" y="466813"/>
                      <a:pt x="546601" y="470371"/>
                    </a:cubicBezTo>
                    <a:cubicBezTo>
                      <a:pt x="546601" y="474025"/>
                      <a:pt x="545157" y="477487"/>
                      <a:pt x="542652" y="480083"/>
                    </a:cubicBezTo>
                    <a:lnTo>
                      <a:pt x="507500" y="515181"/>
                    </a:lnTo>
                    <a:cubicBezTo>
                      <a:pt x="504803" y="517874"/>
                      <a:pt x="501240" y="519220"/>
                      <a:pt x="497773" y="519220"/>
                    </a:cubicBezTo>
                    <a:cubicBezTo>
                      <a:pt x="496232" y="519220"/>
                      <a:pt x="494691" y="518835"/>
                      <a:pt x="493246" y="518355"/>
                    </a:cubicBezTo>
                    <a:cubicBezTo>
                      <a:pt x="484289" y="493161"/>
                      <a:pt x="470517" y="470660"/>
                      <a:pt x="453182" y="451716"/>
                    </a:cubicBezTo>
                    <a:cubicBezTo>
                      <a:pt x="476970" y="436331"/>
                      <a:pt x="492861" y="409791"/>
                      <a:pt x="492861" y="379501"/>
                    </a:cubicBezTo>
                    <a:cubicBezTo>
                      <a:pt x="492861" y="332094"/>
                      <a:pt x="454145" y="293534"/>
                      <a:pt x="406665" y="293534"/>
                    </a:cubicBezTo>
                    <a:cubicBezTo>
                      <a:pt x="396263" y="293534"/>
                      <a:pt x="386440" y="295650"/>
                      <a:pt x="377098" y="299015"/>
                    </a:cubicBezTo>
                    <a:cubicBezTo>
                      <a:pt x="378735" y="287765"/>
                      <a:pt x="379698" y="276418"/>
                      <a:pt x="379698" y="265167"/>
                    </a:cubicBezTo>
                    <a:cubicBezTo>
                      <a:pt x="379698" y="247570"/>
                      <a:pt x="377387" y="231031"/>
                      <a:pt x="373149" y="215741"/>
                    </a:cubicBezTo>
                    <a:cubicBezTo>
                      <a:pt x="375557" y="213818"/>
                      <a:pt x="378542" y="212472"/>
                      <a:pt x="381817" y="212472"/>
                    </a:cubicBezTo>
                    <a:close/>
                    <a:moveTo>
                      <a:pt x="243227" y="144222"/>
                    </a:moveTo>
                    <a:cubicBezTo>
                      <a:pt x="296103" y="144270"/>
                      <a:pt x="348968" y="184617"/>
                      <a:pt x="348920" y="265117"/>
                    </a:cubicBezTo>
                    <a:cubicBezTo>
                      <a:pt x="348920" y="342829"/>
                      <a:pt x="301640" y="426215"/>
                      <a:pt x="243190" y="426215"/>
                    </a:cubicBezTo>
                    <a:cubicBezTo>
                      <a:pt x="184837" y="426215"/>
                      <a:pt x="137461" y="342829"/>
                      <a:pt x="137461" y="265117"/>
                    </a:cubicBezTo>
                    <a:cubicBezTo>
                      <a:pt x="137461" y="184424"/>
                      <a:pt x="190350" y="144174"/>
                      <a:pt x="243227" y="144222"/>
                    </a:cubicBezTo>
                    <a:close/>
                    <a:moveTo>
                      <a:pt x="279862" y="119148"/>
                    </a:moveTo>
                    <a:cubicBezTo>
                      <a:pt x="294336" y="119148"/>
                      <a:pt x="309292" y="116645"/>
                      <a:pt x="310064" y="131181"/>
                    </a:cubicBezTo>
                    <a:cubicBezTo>
                      <a:pt x="300704" y="125983"/>
                      <a:pt x="290573" y="121940"/>
                      <a:pt x="279862" y="119148"/>
                    </a:cubicBezTo>
                    <a:close/>
                    <a:moveTo>
                      <a:pt x="155080" y="94840"/>
                    </a:moveTo>
                    <a:cubicBezTo>
                      <a:pt x="175115" y="94840"/>
                      <a:pt x="192838" y="104745"/>
                      <a:pt x="203722" y="119842"/>
                    </a:cubicBezTo>
                    <a:cubicBezTo>
                      <a:pt x="163749" y="131478"/>
                      <a:pt x="133216" y="160807"/>
                      <a:pt x="117804" y="201676"/>
                    </a:cubicBezTo>
                    <a:cubicBezTo>
                      <a:pt x="72823" y="165904"/>
                      <a:pt x="98733" y="94840"/>
                      <a:pt x="155080" y="94840"/>
                    </a:cubicBezTo>
                    <a:close/>
                    <a:moveTo>
                      <a:pt x="131962" y="0"/>
                    </a:moveTo>
                    <a:lnTo>
                      <a:pt x="178101" y="0"/>
                    </a:lnTo>
                    <a:cubicBezTo>
                      <a:pt x="185133" y="0"/>
                      <a:pt x="190816" y="5674"/>
                      <a:pt x="190816" y="12695"/>
                    </a:cubicBezTo>
                    <a:lnTo>
                      <a:pt x="190816" y="38757"/>
                    </a:lnTo>
                    <a:cubicBezTo>
                      <a:pt x="198233" y="41065"/>
                      <a:pt x="205265" y="44047"/>
                      <a:pt x="211911" y="47509"/>
                    </a:cubicBezTo>
                    <a:lnTo>
                      <a:pt x="230501" y="29044"/>
                    </a:lnTo>
                    <a:cubicBezTo>
                      <a:pt x="232909" y="26543"/>
                      <a:pt x="236184" y="25389"/>
                      <a:pt x="239459" y="25389"/>
                    </a:cubicBezTo>
                    <a:cubicBezTo>
                      <a:pt x="242734" y="25389"/>
                      <a:pt x="245913" y="26543"/>
                      <a:pt x="248417" y="29044"/>
                    </a:cubicBezTo>
                    <a:lnTo>
                      <a:pt x="280975" y="61646"/>
                    </a:lnTo>
                    <a:cubicBezTo>
                      <a:pt x="283383" y="63954"/>
                      <a:pt x="284731" y="67224"/>
                      <a:pt x="284731" y="70590"/>
                    </a:cubicBezTo>
                    <a:cubicBezTo>
                      <a:pt x="284731" y="73956"/>
                      <a:pt x="283383" y="77226"/>
                      <a:pt x="280975" y="79534"/>
                    </a:cubicBezTo>
                    <a:lnTo>
                      <a:pt x="262481" y="97999"/>
                    </a:lnTo>
                    <a:cubicBezTo>
                      <a:pt x="265659" y="103961"/>
                      <a:pt x="268260" y="110405"/>
                      <a:pt x="270379" y="116848"/>
                    </a:cubicBezTo>
                    <a:cubicBezTo>
                      <a:pt x="253619" y="113675"/>
                      <a:pt x="239748" y="113675"/>
                      <a:pt x="224915" y="115502"/>
                    </a:cubicBezTo>
                    <a:cubicBezTo>
                      <a:pt x="211044" y="91171"/>
                      <a:pt x="185133" y="74437"/>
                      <a:pt x="155080" y="74437"/>
                    </a:cubicBezTo>
                    <a:cubicBezTo>
                      <a:pt x="110675" y="74437"/>
                      <a:pt x="74458" y="110501"/>
                      <a:pt x="74458" y="154836"/>
                    </a:cubicBezTo>
                    <a:cubicBezTo>
                      <a:pt x="74458" y="183207"/>
                      <a:pt x="89388" y="208115"/>
                      <a:pt x="111638" y="222445"/>
                    </a:cubicBezTo>
                    <a:cubicBezTo>
                      <a:pt x="108556" y="235812"/>
                      <a:pt x="106822" y="250046"/>
                      <a:pt x="106822" y="265145"/>
                    </a:cubicBezTo>
                    <a:cubicBezTo>
                      <a:pt x="106822" y="265337"/>
                      <a:pt x="106822" y="265626"/>
                      <a:pt x="106822" y="265818"/>
                    </a:cubicBezTo>
                    <a:cubicBezTo>
                      <a:pt x="104029" y="264568"/>
                      <a:pt x="100946" y="263606"/>
                      <a:pt x="98153" y="262163"/>
                    </a:cubicBezTo>
                    <a:lnTo>
                      <a:pt x="79659" y="280628"/>
                    </a:lnTo>
                    <a:cubicBezTo>
                      <a:pt x="77251" y="283033"/>
                      <a:pt x="74072" y="284379"/>
                      <a:pt x="70701" y="284379"/>
                    </a:cubicBezTo>
                    <a:cubicBezTo>
                      <a:pt x="67330" y="284379"/>
                      <a:pt x="64055" y="283033"/>
                      <a:pt x="61647" y="280628"/>
                    </a:cubicBezTo>
                    <a:lnTo>
                      <a:pt x="29089" y="248122"/>
                    </a:lnTo>
                    <a:cubicBezTo>
                      <a:pt x="24081" y="243121"/>
                      <a:pt x="24081" y="235043"/>
                      <a:pt x="29089" y="230138"/>
                    </a:cubicBezTo>
                    <a:lnTo>
                      <a:pt x="47583" y="211673"/>
                    </a:lnTo>
                    <a:cubicBezTo>
                      <a:pt x="44020" y="204941"/>
                      <a:pt x="41034" y="197921"/>
                      <a:pt x="38722" y="190612"/>
                    </a:cubicBezTo>
                    <a:lnTo>
                      <a:pt x="12715" y="190612"/>
                    </a:lnTo>
                    <a:cubicBezTo>
                      <a:pt x="5683" y="190612"/>
                      <a:pt x="0" y="184842"/>
                      <a:pt x="0" y="177821"/>
                    </a:cubicBezTo>
                    <a:lnTo>
                      <a:pt x="0" y="131851"/>
                    </a:lnTo>
                    <a:cubicBezTo>
                      <a:pt x="0" y="124831"/>
                      <a:pt x="5683" y="119156"/>
                      <a:pt x="12715" y="119156"/>
                    </a:cubicBezTo>
                    <a:lnTo>
                      <a:pt x="38818" y="119156"/>
                    </a:lnTo>
                    <a:cubicBezTo>
                      <a:pt x="41034" y="111751"/>
                      <a:pt x="44020" y="104731"/>
                      <a:pt x="47583" y="98095"/>
                    </a:cubicBezTo>
                    <a:lnTo>
                      <a:pt x="29089" y="79630"/>
                    </a:lnTo>
                    <a:cubicBezTo>
                      <a:pt x="26681" y="77226"/>
                      <a:pt x="25333" y="73956"/>
                      <a:pt x="25333" y="70590"/>
                    </a:cubicBezTo>
                    <a:cubicBezTo>
                      <a:pt x="25333" y="67224"/>
                      <a:pt x="26681" y="63954"/>
                      <a:pt x="29089" y="61646"/>
                    </a:cubicBezTo>
                    <a:lnTo>
                      <a:pt x="61647" y="29044"/>
                    </a:lnTo>
                    <a:cubicBezTo>
                      <a:pt x="64151" y="26639"/>
                      <a:pt x="67426" y="25389"/>
                      <a:pt x="70701" y="25389"/>
                    </a:cubicBezTo>
                    <a:cubicBezTo>
                      <a:pt x="73976" y="25389"/>
                      <a:pt x="77155" y="26639"/>
                      <a:pt x="79659" y="29140"/>
                    </a:cubicBezTo>
                    <a:lnTo>
                      <a:pt x="98153" y="47509"/>
                    </a:lnTo>
                    <a:cubicBezTo>
                      <a:pt x="104896" y="44047"/>
                      <a:pt x="111927" y="41065"/>
                      <a:pt x="119248" y="38757"/>
                    </a:cubicBezTo>
                    <a:lnTo>
                      <a:pt x="119248" y="12695"/>
                    </a:lnTo>
                    <a:cubicBezTo>
                      <a:pt x="119248" y="5674"/>
                      <a:pt x="125027" y="0"/>
                      <a:pt x="131962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9" name="Group 34"/>
            <p:cNvGrpSpPr/>
            <p:nvPr/>
          </p:nvGrpSpPr>
          <p:grpSpPr>
            <a:xfrm>
              <a:off x="4907346" y="3557270"/>
              <a:ext cx="1952186" cy="483862"/>
              <a:chOff x="601727" y="3186418"/>
              <a:chExt cx="1952186" cy="483862"/>
            </a:xfrm>
          </p:grpSpPr>
          <p:sp>
            <p:nvSpPr>
              <p:cNvPr id="190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1" name="矩形 190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教研评价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2" name="three-books_73757"/>
              <p:cNvSpPr>
                <a:spLocks noChangeAspect="1"/>
              </p:cNvSpPr>
              <p:nvPr/>
            </p:nvSpPr>
            <p:spPr bwMode="auto">
              <a:xfrm>
                <a:off x="864473" y="3292498"/>
                <a:ext cx="255068" cy="303852"/>
              </a:xfrm>
              <a:custGeom>
                <a:avLst/>
                <a:gdLst>
                  <a:gd name="connsiteX0" fmla="*/ 162688 w 482943"/>
                  <a:gd name="connsiteY0" fmla="*/ 313505 h 575308"/>
                  <a:gd name="connsiteX1" fmla="*/ 162688 w 482943"/>
                  <a:gd name="connsiteY1" fmla="*/ 341881 h 575308"/>
                  <a:gd name="connsiteX2" fmla="*/ 188525 w 482943"/>
                  <a:gd name="connsiteY2" fmla="*/ 341881 h 575308"/>
                  <a:gd name="connsiteX3" fmla="*/ 194984 w 482943"/>
                  <a:gd name="connsiteY3" fmla="*/ 340591 h 575308"/>
                  <a:gd name="connsiteX4" fmla="*/ 201444 w 482943"/>
                  <a:gd name="connsiteY4" fmla="*/ 339301 h 575308"/>
                  <a:gd name="connsiteX5" fmla="*/ 205319 w 482943"/>
                  <a:gd name="connsiteY5" fmla="*/ 334142 h 575308"/>
                  <a:gd name="connsiteX6" fmla="*/ 206611 w 482943"/>
                  <a:gd name="connsiteY6" fmla="*/ 327693 h 575308"/>
                  <a:gd name="connsiteX7" fmla="*/ 191109 w 482943"/>
                  <a:gd name="connsiteY7" fmla="*/ 313505 h 575308"/>
                  <a:gd name="connsiteX8" fmla="*/ 162688 w 482943"/>
                  <a:gd name="connsiteY8" fmla="*/ 264493 h 575308"/>
                  <a:gd name="connsiteX9" fmla="*/ 162688 w 482943"/>
                  <a:gd name="connsiteY9" fmla="*/ 286419 h 575308"/>
                  <a:gd name="connsiteX10" fmla="*/ 185941 w 482943"/>
                  <a:gd name="connsiteY10" fmla="*/ 286419 h 575308"/>
                  <a:gd name="connsiteX11" fmla="*/ 197568 w 482943"/>
                  <a:gd name="connsiteY11" fmla="*/ 283840 h 575308"/>
                  <a:gd name="connsiteX12" fmla="*/ 201444 w 482943"/>
                  <a:gd name="connsiteY12" fmla="*/ 274811 h 575308"/>
                  <a:gd name="connsiteX13" fmla="*/ 197568 w 482943"/>
                  <a:gd name="connsiteY13" fmla="*/ 267072 h 575308"/>
                  <a:gd name="connsiteX14" fmla="*/ 185941 w 482943"/>
                  <a:gd name="connsiteY14" fmla="*/ 264493 h 575308"/>
                  <a:gd name="connsiteX15" fmla="*/ 312469 w 482943"/>
                  <a:gd name="connsiteY15" fmla="*/ 258040 h 575308"/>
                  <a:gd name="connsiteX16" fmla="*/ 344796 w 482943"/>
                  <a:gd name="connsiteY16" fmla="*/ 258040 h 575308"/>
                  <a:gd name="connsiteX17" fmla="*/ 344796 w 482943"/>
                  <a:gd name="connsiteY17" fmla="*/ 294176 h 575308"/>
                  <a:gd name="connsiteX18" fmla="*/ 382295 w 482943"/>
                  <a:gd name="connsiteY18" fmla="*/ 294176 h 575308"/>
                  <a:gd name="connsiteX19" fmla="*/ 382295 w 482943"/>
                  <a:gd name="connsiteY19" fmla="*/ 326439 h 575308"/>
                  <a:gd name="connsiteX20" fmla="*/ 344796 w 482943"/>
                  <a:gd name="connsiteY20" fmla="*/ 326439 h 575308"/>
                  <a:gd name="connsiteX21" fmla="*/ 344796 w 482943"/>
                  <a:gd name="connsiteY21" fmla="*/ 363865 h 575308"/>
                  <a:gd name="connsiteX22" fmla="*/ 312469 w 482943"/>
                  <a:gd name="connsiteY22" fmla="*/ 363865 h 575308"/>
                  <a:gd name="connsiteX23" fmla="*/ 312469 w 482943"/>
                  <a:gd name="connsiteY23" fmla="*/ 326439 h 575308"/>
                  <a:gd name="connsiteX24" fmla="*/ 276263 w 482943"/>
                  <a:gd name="connsiteY24" fmla="*/ 326439 h 575308"/>
                  <a:gd name="connsiteX25" fmla="*/ 276263 w 482943"/>
                  <a:gd name="connsiteY25" fmla="*/ 294176 h 575308"/>
                  <a:gd name="connsiteX26" fmla="*/ 312469 w 482943"/>
                  <a:gd name="connsiteY26" fmla="*/ 294176 h 575308"/>
                  <a:gd name="connsiteX27" fmla="*/ 116180 w 482943"/>
                  <a:gd name="connsiteY27" fmla="*/ 229668 h 575308"/>
                  <a:gd name="connsiteX28" fmla="*/ 197568 w 482943"/>
                  <a:gd name="connsiteY28" fmla="*/ 229668 h 575308"/>
                  <a:gd name="connsiteX29" fmla="*/ 220822 w 482943"/>
                  <a:gd name="connsiteY29" fmla="*/ 233538 h 575308"/>
                  <a:gd name="connsiteX30" fmla="*/ 236324 w 482943"/>
                  <a:gd name="connsiteY30" fmla="*/ 242566 h 575308"/>
                  <a:gd name="connsiteX31" fmla="*/ 242784 w 482943"/>
                  <a:gd name="connsiteY31" fmla="*/ 254174 h 575308"/>
                  <a:gd name="connsiteX32" fmla="*/ 244076 w 482943"/>
                  <a:gd name="connsiteY32" fmla="*/ 265783 h 575308"/>
                  <a:gd name="connsiteX33" fmla="*/ 240200 w 482943"/>
                  <a:gd name="connsiteY33" fmla="*/ 283840 h 575308"/>
                  <a:gd name="connsiteX34" fmla="*/ 225989 w 482943"/>
                  <a:gd name="connsiteY34" fmla="*/ 295448 h 575308"/>
                  <a:gd name="connsiteX35" fmla="*/ 236324 w 482943"/>
                  <a:gd name="connsiteY35" fmla="*/ 299317 h 575308"/>
                  <a:gd name="connsiteX36" fmla="*/ 244076 w 482943"/>
                  <a:gd name="connsiteY36" fmla="*/ 307056 h 575308"/>
                  <a:gd name="connsiteX37" fmla="*/ 250535 w 482943"/>
                  <a:gd name="connsiteY37" fmla="*/ 317375 h 575308"/>
                  <a:gd name="connsiteX38" fmla="*/ 251827 w 482943"/>
                  <a:gd name="connsiteY38" fmla="*/ 331562 h 575308"/>
                  <a:gd name="connsiteX39" fmla="*/ 247951 w 482943"/>
                  <a:gd name="connsiteY39" fmla="*/ 350909 h 575308"/>
                  <a:gd name="connsiteX40" fmla="*/ 236324 w 482943"/>
                  <a:gd name="connsiteY40" fmla="*/ 365097 h 575308"/>
                  <a:gd name="connsiteX41" fmla="*/ 219530 w 482943"/>
                  <a:gd name="connsiteY41" fmla="*/ 374126 h 575308"/>
                  <a:gd name="connsiteX42" fmla="*/ 200152 w 482943"/>
                  <a:gd name="connsiteY42" fmla="*/ 376705 h 575308"/>
                  <a:gd name="connsiteX43" fmla="*/ 116180 w 482943"/>
                  <a:gd name="connsiteY43" fmla="*/ 376705 h 575308"/>
                  <a:gd name="connsiteX44" fmla="*/ 241392 w 482943"/>
                  <a:gd name="connsiteY44" fmla="*/ 122600 h 575308"/>
                  <a:gd name="connsiteX45" fmla="*/ 428684 w 482943"/>
                  <a:gd name="connsiteY45" fmla="*/ 310892 h 575308"/>
                  <a:gd name="connsiteX46" fmla="*/ 241392 w 482943"/>
                  <a:gd name="connsiteY46" fmla="*/ 479838 h 575308"/>
                  <a:gd name="connsiteX47" fmla="*/ 52809 w 482943"/>
                  <a:gd name="connsiteY47" fmla="*/ 310892 h 575308"/>
                  <a:gd name="connsiteX48" fmla="*/ 78642 w 482943"/>
                  <a:gd name="connsiteY48" fmla="*/ 218036 h 575308"/>
                  <a:gd name="connsiteX49" fmla="*/ 91559 w 482943"/>
                  <a:gd name="connsiteY49" fmla="*/ 228353 h 575308"/>
                  <a:gd name="connsiteX50" fmla="*/ 70892 w 482943"/>
                  <a:gd name="connsiteY50" fmla="*/ 310892 h 575308"/>
                  <a:gd name="connsiteX51" fmla="*/ 241392 w 482943"/>
                  <a:gd name="connsiteY51" fmla="*/ 463073 h 575308"/>
                  <a:gd name="connsiteX52" fmla="*/ 411892 w 482943"/>
                  <a:gd name="connsiteY52" fmla="*/ 310892 h 575308"/>
                  <a:gd name="connsiteX53" fmla="*/ 241392 w 482943"/>
                  <a:gd name="connsiteY53" fmla="*/ 140656 h 575308"/>
                  <a:gd name="connsiteX54" fmla="*/ 162601 w 482943"/>
                  <a:gd name="connsiteY54" fmla="*/ 160001 h 575308"/>
                  <a:gd name="connsiteX55" fmla="*/ 153559 w 482943"/>
                  <a:gd name="connsiteY55" fmla="*/ 144525 h 575308"/>
                  <a:gd name="connsiteX56" fmla="*/ 241392 w 482943"/>
                  <a:gd name="connsiteY56" fmla="*/ 122600 h 575308"/>
                  <a:gd name="connsiteX57" fmla="*/ 25826 w 482943"/>
                  <a:gd name="connsiteY57" fmla="*/ 25799 h 575308"/>
                  <a:gd name="connsiteX58" fmla="*/ 25826 w 482943"/>
                  <a:gd name="connsiteY58" fmla="*/ 549510 h 575308"/>
                  <a:gd name="connsiteX59" fmla="*/ 457117 w 482943"/>
                  <a:gd name="connsiteY59" fmla="*/ 549510 h 575308"/>
                  <a:gd name="connsiteX60" fmla="*/ 457117 w 482943"/>
                  <a:gd name="connsiteY60" fmla="*/ 128993 h 575308"/>
                  <a:gd name="connsiteX61" fmla="*/ 355105 w 482943"/>
                  <a:gd name="connsiteY61" fmla="*/ 128993 h 575308"/>
                  <a:gd name="connsiteX62" fmla="*/ 355105 w 482943"/>
                  <a:gd name="connsiteY62" fmla="*/ 25799 h 575308"/>
                  <a:gd name="connsiteX63" fmla="*/ 0 w 482943"/>
                  <a:gd name="connsiteY63" fmla="*/ 0 h 575308"/>
                  <a:gd name="connsiteX64" fmla="*/ 373183 w 482943"/>
                  <a:gd name="connsiteY64" fmla="*/ 0 h 575308"/>
                  <a:gd name="connsiteX65" fmla="*/ 377057 w 482943"/>
                  <a:gd name="connsiteY65" fmla="*/ 0 h 575308"/>
                  <a:gd name="connsiteX66" fmla="*/ 482943 w 482943"/>
                  <a:gd name="connsiteY66" fmla="*/ 104484 h 575308"/>
                  <a:gd name="connsiteX67" fmla="*/ 482943 w 482943"/>
                  <a:gd name="connsiteY67" fmla="*/ 109644 h 575308"/>
                  <a:gd name="connsiteX68" fmla="*/ 482943 w 482943"/>
                  <a:gd name="connsiteY68" fmla="*/ 154792 h 575308"/>
                  <a:gd name="connsiteX69" fmla="*/ 482943 w 482943"/>
                  <a:gd name="connsiteY69" fmla="*/ 575308 h 575308"/>
                  <a:gd name="connsiteX70" fmla="*/ 0 w 482943"/>
                  <a:gd name="connsiteY70" fmla="*/ 575308 h 57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482943" h="575308">
                    <a:moveTo>
                      <a:pt x="162688" y="313505"/>
                    </a:moveTo>
                    <a:lnTo>
                      <a:pt x="162688" y="341881"/>
                    </a:lnTo>
                    <a:lnTo>
                      <a:pt x="188525" y="341881"/>
                    </a:lnTo>
                    <a:cubicBezTo>
                      <a:pt x="191109" y="341881"/>
                      <a:pt x="193693" y="341881"/>
                      <a:pt x="194984" y="340591"/>
                    </a:cubicBezTo>
                    <a:cubicBezTo>
                      <a:pt x="197568" y="340591"/>
                      <a:pt x="200152" y="339301"/>
                      <a:pt x="201444" y="339301"/>
                    </a:cubicBezTo>
                    <a:cubicBezTo>
                      <a:pt x="202736" y="338011"/>
                      <a:pt x="204028" y="336722"/>
                      <a:pt x="205319" y="334142"/>
                    </a:cubicBezTo>
                    <a:cubicBezTo>
                      <a:pt x="206611" y="332852"/>
                      <a:pt x="206611" y="330273"/>
                      <a:pt x="206611" y="327693"/>
                    </a:cubicBezTo>
                    <a:cubicBezTo>
                      <a:pt x="206611" y="318664"/>
                      <a:pt x="201444" y="313505"/>
                      <a:pt x="191109" y="313505"/>
                    </a:cubicBezTo>
                    <a:close/>
                    <a:moveTo>
                      <a:pt x="162688" y="264493"/>
                    </a:moveTo>
                    <a:lnTo>
                      <a:pt x="162688" y="286419"/>
                    </a:lnTo>
                    <a:lnTo>
                      <a:pt x="185941" y="286419"/>
                    </a:lnTo>
                    <a:cubicBezTo>
                      <a:pt x="191109" y="286419"/>
                      <a:pt x="194984" y="286419"/>
                      <a:pt x="197568" y="283840"/>
                    </a:cubicBezTo>
                    <a:cubicBezTo>
                      <a:pt x="200152" y="282550"/>
                      <a:pt x="201444" y="278681"/>
                      <a:pt x="201444" y="274811"/>
                    </a:cubicBezTo>
                    <a:cubicBezTo>
                      <a:pt x="201444" y="270942"/>
                      <a:pt x="200152" y="268362"/>
                      <a:pt x="197568" y="267072"/>
                    </a:cubicBezTo>
                    <a:cubicBezTo>
                      <a:pt x="194984" y="264493"/>
                      <a:pt x="191109" y="264493"/>
                      <a:pt x="185941" y="264493"/>
                    </a:cubicBezTo>
                    <a:close/>
                    <a:moveTo>
                      <a:pt x="312469" y="258040"/>
                    </a:moveTo>
                    <a:lnTo>
                      <a:pt x="344796" y="258040"/>
                    </a:lnTo>
                    <a:lnTo>
                      <a:pt x="344796" y="294176"/>
                    </a:lnTo>
                    <a:lnTo>
                      <a:pt x="382295" y="294176"/>
                    </a:lnTo>
                    <a:lnTo>
                      <a:pt x="382295" y="326439"/>
                    </a:lnTo>
                    <a:lnTo>
                      <a:pt x="344796" y="326439"/>
                    </a:lnTo>
                    <a:lnTo>
                      <a:pt x="344796" y="363865"/>
                    </a:lnTo>
                    <a:lnTo>
                      <a:pt x="312469" y="363865"/>
                    </a:lnTo>
                    <a:lnTo>
                      <a:pt x="312469" y="326439"/>
                    </a:lnTo>
                    <a:lnTo>
                      <a:pt x="276263" y="326439"/>
                    </a:lnTo>
                    <a:lnTo>
                      <a:pt x="276263" y="294176"/>
                    </a:lnTo>
                    <a:lnTo>
                      <a:pt x="312469" y="294176"/>
                    </a:lnTo>
                    <a:close/>
                    <a:moveTo>
                      <a:pt x="116180" y="229668"/>
                    </a:moveTo>
                    <a:lnTo>
                      <a:pt x="197568" y="229668"/>
                    </a:lnTo>
                    <a:cubicBezTo>
                      <a:pt x="206611" y="229668"/>
                      <a:pt x="215654" y="230958"/>
                      <a:pt x="220822" y="233538"/>
                    </a:cubicBezTo>
                    <a:cubicBezTo>
                      <a:pt x="227281" y="234827"/>
                      <a:pt x="232449" y="238697"/>
                      <a:pt x="236324" y="242566"/>
                    </a:cubicBezTo>
                    <a:cubicBezTo>
                      <a:pt x="238908" y="246436"/>
                      <a:pt x="241492" y="250305"/>
                      <a:pt x="242784" y="254174"/>
                    </a:cubicBezTo>
                    <a:cubicBezTo>
                      <a:pt x="244076" y="258044"/>
                      <a:pt x="244076" y="261913"/>
                      <a:pt x="244076" y="265783"/>
                    </a:cubicBezTo>
                    <a:cubicBezTo>
                      <a:pt x="244076" y="273521"/>
                      <a:pt x="242784" y="279970"/>
                      <a:pt x="240200" y="283840"/>
                    </a:cubicBezTo>
                    <a:cubicBezTo>
                      <a:pt x="236324" y="288999"/>
                      <a:pt x="232449" y="291579"/>
                      <a:pt x="225989" y="295448"/>
                    </a:cubicBezTo>
                    <a:cubicBezTo>
                      <a:pt x="229865" y="296738"/>
                      <a:pt x="232449" y="298028"/>
                      <a:pt x="236324" y="299317"/>
                    </a:cubicBezTo>
                    <a:cubicBezTo>
                      <a:pt x="238908" y="301897"/>
                      <a:pt x="241492" y="304477"/>
                      <a:pt x="244076" y="307056"/>
                    </a:cubicBezTo>
                    <a:cubicBezTo>
                      <a:pt x="246659" y="309636"/>
                      <a:pt x="247951" y="313505"/>
                      <a:pt x="250535" y="317375"/>
                    </a:cubicBezTo>
                    <a:cubicBezTo>
                      <a:pt x="251827" y="321244"/>
                      <a:pt x="251827" y="326403"/>
                      <a:pt x="251827" y="331562"/>
                    </a:cubicBezTo>
                    <a:cubicBezTo>
                      <a:pt x="251827" y="339301"/>
                      <a:pt x="250535" y="345750"/>
                      <a:pt x="247951" y="350909"/>
                    </a:cubicBezTo>
                    <a:cubicBezTo>
                      <a:pt x="244076" y="357358"/>
                      <a:pt x="240200" y="361228"/>
                      <a:pt x="236324" y="365097"/>
                    </a:cubicBezTo>
                    <a:cubicBezTo>
                      <a:pt x="231157" y="368966"/>
                      <a:pt x="225989" y="371546"/>
                      <a:pt x="219530" y="374126"/>
                    </a:cubicBezTo>
                    <a:cubicBezTo>
                      <a:pt x="213071" y="375415"/>
                      <a:pt x="206611" y="376705"/>
                      <a:pt x="200152" y="376705"/>
                    </a:cubicBezTo>
                    <a:lnTo>
                      <a:pt x="116180" y="376705"/>
                    </a:lnTo>
                    <a:close/>
                    <a:moveTo>
                      <a:pt x="241392" y="122600"/>
                    </a:moveTo>
                    <a:cubicBezTo>
                      <a:pt x="344726" y="122600"/>
                      <a:pt x="428684" y="207718"/>
                      <a:pt x="428684" y="310892"/>
                    </a:cubicBezTo>
                    <a:cubicBezTo>
                      <a:pt x="428684" y="414065"/>
                      <a:pt x="344726" y="479838"/>
                      <a:pt x="241392" y="479838"/>
                    </a:cubicBezTo>
                    <a:cubicBezTo>
                      <a:pt x="138059" y="479838"/>
                      <a:pt x="52809" y="414065"/>
                      <a:pt x="52809" y="310892"/>
                    </a:cubicBezTo>
                    <a:cubicBezTo>
                      <a:pt x="52809" y="277360"/>
                      <a:pt x="72184" y="228353"/>
                      <a:pt x="78642" y="218036"/>
                    </a:cubicBezTo>
                    <a:cubicBezTo>
                      <a:pt x="83809" y="207718"/>
                      <a:pt x="98017" y="221905"/>
                      <a:pt x="91559" y="228353"/>
                    </a:cubicBezTo>
                    <a:cubicBezTo>
                      <a:pt x="86392" y="234801"/>
                      <a:pt x="70892" y="281229"/>
                      <a:pt x="70892" y="310892"/>
                    </a:cubicBezTo>
                    <a:cubicBezTo>
                      <a:pt x="70892" y="403748"/>
                      <a:pt x="147101" y="463073"/>
                      <a:pt x="241392" y="463073"/>
                    </a:cubicBezTo>
                    <a:cubicBezTo>
                      <a:pt x="334392" y="463073"/>
                      <a:pt x="411892" y="403748"/>
                      <a:pt x="411892" y="310892"/>
                    </a:cubicBezTo>
                    <a:cubicBezTo>
                      <a:pt x="411892" y="216746"/>
                      <a:pt x="334392" y="140656"/>
                      <a:pt x="241392" y="140656"/>
                    </a:cubicBezTo>
                    <a:cubicBezTo>
                      <a:pt x="212976" y="140656"/>
                      <a:pt x="175517" y="153552"/>
                      <a:pt x="162601" y="160001"/>
                    </a:cubicBezTo>
                    <a:cubicBezTo>
                      <a:pt x="148392" y="166449"/>
                      <a:pt x="145809" y="150973"/>
                      <a:pt x="153559" y="144525"/>
                    </a:cubicBezTo>
                    <a:cubicBezTo>
                      <a:pt x="161309" y="138076"/>
                      <a:pt x="209101" y="122600"/>
                      <a:pt x="241392" y="122600"/>
                    </a:cubicBezTo>
                    <a:close/>
                    <a:moveTo>
                      <a:pt x="25826" y="25799"/>
                    </a:moveTo>
                    <a:lnTo>
                      <a:pt x="25826" y="549510"/>
                    </a:lnTo>
                    <a:lnTo>
                      <a:pt x="457117" y="549510"/>
                    </a:lnTo>
                    <a:lnTo>
                      <a:pt x="457117" y="128993"/>
                    </a:lnTo>
                    <a:lnTo>
                      <a:pt x="355105" y="128993"/>
                    </a:lnTo>
                    <a:lnTo>
                      <a:pt x="355105" y="25799"/>
                    </a:lnTo>
                    <a:close/>
                    <a:moveTo>
                      <a:pt x="0" y="0"/>
                    </a:moveTo>
                    <a:lnTo>
                      <a:pt x="373183" y="0"/>
                    </a:lnTo>
                    <a:lnTo>
                      <a:pt x="377057" y="0"/>
                    </a:lnTo>
                    <a:lnTo>
                      <a:pt x="482943" y="104484"/>
                    </a:lnTo>
                    <a:lnTo>
                      <a:pt x="482943" y="109644"/>
                    </a:lnTo>
                    <a:lnTo>
                      <a:pt x="482943" y="154792"/>
                    </a:lnTo>
                    <a:lnTo>
                      <a:pt x="482943" y="575308"/>
                    </a:lnTo>
                    <a:lnTo>
                      <a:pt x="0" y="575308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4" name="Group 38"/>
            <p:cNvGrpSpPr/>
            <p:nvPr/>
          </p:nvGrpSpPr>
          <p:grpSpPr>
            <a:xfrm>
              <a:off x="4907346" y="4169946"/>
              <a:ext cx="1952186" cy="483862"/>
              <a:chOff x="601727" y="3186418"/>
              <a:chExt cx="1952186" cy="483862"/>
            </a:xfrm>
          </p:grpSpPr>
          <p:sp>
            <p:nvSpPr>
              <p:cNvPr id="186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7" name="矩形 186"/>
              <p:cNvSpPr/>
              <p:nvPr/>
            </p:nvSpPr>
            <p:spPr>
              <a:xfrm>
                <a:off x="1368648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问卷调研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8" name="three-books_73757"/>
              <p:cNvSpPr>
                <a:spLocks noChangeAspect="1"/>
              </p:cNvSpPr>
              <p:nvPr/>
            </p:nvSpPr>
            <p:spPr bwMode="auto">
              <a:xfrm>
                <a:off x="840082" y="3296341"/>
                <a:ext cx="303852" cy="296169"/>
              </a:xfrm>
              <a:custGeom>
                <a:avLst/>
                <a:gdLst>
                  <a:gd name="T0" fmla="*/ 472622 w 604011"/>
                  <a:gd name="T1" fmla="*/ 472622 w 604011"/>
                  <a:gd name="T2" fmla="*/ 472622 w 604011"/>
                  <a:gd name="T3" fmla="*/ 472622 w 604011"/>
                  <a:gd name="T4" fmla="*/ 472622 w 604011"/>
                  <a:gd name="T5" fmla="*/ 472622 w 604011"/>
                  <a:gd name="T6" fmla="*/ 472622 w 604011"/>
                  <a:gd name="T7" fmla="*/ 472622 w 604011"/>
                  <a:gd name="T8" fmla="*/ 472622 w 604011"/>
                  <a:gd name="T9" fmla="*/ 472622 w 604011"/>
                  <a:gd name="T10" fmla="*/ 472622 w 604011"/>
                  <a:gd name="T11" fmla="*/ 472622 w 604011"/>
                  <a:gd name="T12" fmla="*/ 472622 w 604011"/>
                  <a:gd name="T13" fmla="*/ 472622 w 604011"/>
                  <a:gd name="T14" fmla="*/ 472622 w 604011"/>
                  <a:gd name="T15" fmla="*/ 472622 w 604011"/>
                  <a:gd name="T16" fmla="*/ 472622 w 604011"/>
                  <a:gd name="T17" fmla="*/ 472622 w 604011"/>
                  <a:gd name="T18" fmla="*/ 472622 w 604011"/>
                  <a:gd name="T19" fmla="*/ 472622 w 604011"/>
                  <a:gd name="T20" fmla="*/ 472622 w 604011"/>
                  <a:gd name="T21" fmla="*/ 472622 w 604011"/>
                  <a:gd name="T22" fmla="*/ 472622 w 604011"/>
                  <a:gd name="T23" fmla="*/ 472622 w 604011"/>
                  <a:gd name="T24" fmla="*/ 472622 w 604011"/>
                  <a:gd name="T25" fmla="*/ 472622 w 604011"/>
                  <a:gd name="T26" fmla="*/ 472622 w 604011"/>
                  <a:gd name="T27" fmla="*/ 472622 w 604011"/>
                  <a:gd name="T28" fmla="*/ 472622 w 604011"/>
                  <a:gd name="T29" fmla="*/ 472622 w 604011"/>
                  <a:gd name="T30" fmla="*/ 472622 w 604011"/>
                  <a:gd name="T31" fmla="*/ 472622 w 604011"/>
                  <a:gd name="T32" fmla="*/ 472622 w 604011"/>
                  <a:gd name="T33" fmla="*/ 472622 w 604011"/>
                  <a:gd name="T34" fmla="*/ 472622 w 604011"/>
                  <a:gd name="T35" fmla="*/ 472622 w 604011"/>
                  <a:gd name="T36" fmla="*/ 472622 w 604011"/>
                  <a:gd name="T37" fmla="*/ 472622 w 604011"/>
                  <a:gd name="T38" fmla="*/ 472622 w 604011"/>
                  <a:gd name="T39" fmla="*/ 472622 w 604011"/>
                  <a:gd name="T40" fmla="*/ 472622 w 604011"/>
                  <a:gd name="T41" fmla="*/ 472622 w 604011"/>
                  <a:gd name="T42" fmla="*/ 472622 w 604011"/>
                  <a:gd name="T43" fmla="*/ 472622 w 604011"/>
                  <a:gd name="T44" fmla="*/ 472622 w 604011"/>
                  <a:gd name="T45" fmla="*/ 472622 w 604011"/>
                  <a:gd name="T46" fmla="*/ 472622 w 604011"/>
                  <a:gd name="T47" fmla="*/ 472622 w 604011"/>
                  <a:gd name="T48" fmla="*/ 472622 w 604011"/>
                  <a:gd name="T49" fmla="*/ 472622 w 604011"/>
                  <a:gd name="T50" fmla="*/ 472622 w 604011"/>
                  <a:gd name="T51" fmla="*/ 472622 w 604011"/>
                  <a:gd name="T52" fmla="*/ 472622 w 604011"/>
                  <a:gd name="T53" fmla="*/ 472622 w 604011"/>
                  <a:gd name="T54" fmla="*/ 472622 w 604011"/>
                  <a:gd name="T55" fmla="*/ 472622 w 604011"/>
                  <a:gd name="T56" fmla="*/ 472622 w 604011"/>
                  <a:gd name="T57" fmla="*/ 472622 w 604011"/>
                  <a:gd name="T58" fmla="*/ 472622 w 604011"/>
                  <a:gd name="T59" fmla="*/ 472622 w 604011"/>
                  <a:gd name="T60" fmla="*/ 472622 w 604011"/>
                  <a:gd name="T61" fmla="*/ 472622 w 604011"/>
                  <a:gd name="T62" fmla="*/ 472622 w 604011"/>
                  <a:gd name="T63" fmla="*/ 472622 w 604011"/>
                  <a:gd name="T64" fmla="*/ 472622 w 604011"/>
                  <a:gd name="T65" fmla="*/ 472622 w 604011"/>
                  <a:gd name="T66" fmla="*/ 472622 w 604011"/>
                  <a:gd name="T67" fmla="*/ 472622 w 604011"/>
                  <a:gd name="T68" fmla="*/ 472622 w 604011"/>
                  <a:gd name="T69" fmla="*/ 472622 w 604011"/>
                  <a:gd name="T70" fmla="*/ 472622 w 604011"/>
                  <a:gd name="T71" fmla="*/ 472622 w 604011"/>
                  <a:gd name="T72" fmla="*/ 472622 w 604011"/>
                  <a:gd name="T73" fmla="*/ 472622 w 604011"/>
                  <a:gd name="T74" fmla="*/ 472622 w 604011"/>
                  <a:gd name="T75" fmla="*/ 472622 w 604011"/>
                  <a:gd name="T76" fmla="*/ 472622 w 604011"/>
                  <a:gd name="T77" fmla="*/ 472622 w 604011"/>
                  <a:gd name="T78" fmla="*/ 472622 w 604011"/>
                  <a:gd name="T79" fmla="*/ 472622 w 604011"/>
                  <a:gd name="T80" fmla="*/ 472622 w 604011"/>
                  <a:gd name="T81" fmla="*/ 472622 w 604011"/>
                  <a:gd name="T82" fmla="*/ 472622 w 604011"/>
                  <a:gd name="T83" fmla="*/ 472622 w 604011"/>
                  <a:gd name="T84" fmla="*/ 472622 w 604011"/>
                  <a:gd name="T85" fmla="*/ 472622 w 604011"/>
                  <a:gd name="T86" fmla="*/ 472622 w 604011"/>
                  <a:gd name="T87" fmla="*/ 472622 w 604011"/>
                  <a:gd name="T88" fmla="*/ 472622 w 604011"/>
                  <a:gd name="T89" fmla="*/ 472622 w 6040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8" h="408">
                    <a:moveTo>
                      <a:pt x="246" y="243"/>
                    </a:moveTo>
                    <a:lnTo>
                      <a:pt x="362" y="127"/>
                    </a:lnTo>
                    <a:lnTo>
                      <a:pt x="418" y="183"/>
                    </a:lnTo>
                    <a:lnTo>
                      <a:pt x="302" y="299"/>
                    </a:lnTo>
                    <a:lnTo>
                      <a:pt x="246" y="243"/>
                    </a:lnTo>
                    <a:close/>
                    <a:moveTo>
                      <a:pt x="235" y="283"/>
                    </a:moveTo>
                    <a:lnTo>
                      <a:pt x="227" y="318"/>
                    </a:lnTo>
                    <a:lnTo>
                      <a:pt x="261" y="309"/>
                    </a:lnTo>
                    <a:lnTo>
                      <a:pt x="235" y="283"/>
                    </a:lnTo>
                    <a:close/>
                    <a:moveTo>
                      <a:pt x="304" y="316"/>
                    </a:moveTo>
                    <a:lnTo>
                      <a:pt x="330" y="290"/>
                    </a:lnTo>
                    <a:lnTo>
                      <a:pt x="330" y="408"/>
                    </a:lnTo>
                    <a:lnTo>
                      <a:pt x="0" y="408"/>
                    </a:lnTo>
                    <a:lnTo>
                      <a:pt x="0" y="112"/>
                    </a:lnTo>
                    <a:lnTo>
                      <a:pt x="106" y="0"/>
                    </a:lnTo>
                    <a:lnTo>
                      <a:pt x="330" y="0"/>
                    </a:lnTo>
                    <a:lnTo>
                      <a:pt x="330" y="140"/>
                    </a:lnTo>
                    <a:lnTo>
                      <a:pt x="304" y="165"/>
                    </a:lnTo>
                    <a:lnTo>
                      <a:pt x="304" y="26"/>
                    </a:lnTo>
                    <a:lnTo>
                      <a:pt x="122" y="26"/>
                    </a:lnTo>
                    <a:lnTo>
                      <a:pt x="122" y="122"/>
                    </a:lnTo>
                    <a:lnTo>
                      <a:pt x="25" y="122"/>
                    </a:lnTo>
                    <a:lnTo>
                      <a:pt x="25" y="382"/>
                    </a:lnTo>
                    <a:lnTo>
                      <a:pt x="304" y="382"/>
                    </a:lnTo>
                    <a:lnTo>
                      <a:pt x="304" y="316"/>
                    </a:lnTo>
                    <a:close/>
                    <a:moveTo>
                      <a:pt x="49" y="96"/>
                    </a:moveTo>
                    <a:lnTo>
                      <a:pt x="96" y="96"/>
                    </a:lnTo>
                    <a:lnTo>
                      <a:pt x="96" y="47"/>
                    </a:lnTo>
                    <a:lnTo>
                      <a:pt x="49" y="96"/>
                    </a:lnTo>
                    <a:close/>
                    <a:moveTo>
                      <a:pt x="272" y="197"/>
                    </a:moveTo>
                    <a:lnTo>
                      <a:pt x="272" y="194"/>
                    </a:lnTo>
                    <a:lnTo>
                      <a:pt x="56" y="194"/>
                    </a:lnTo>
                    <a:lnTo>
                      <a:pt x="56" y="222"/>
                    </a:lnTo>
                    <a:lnTo>
                      <a:pt x="247" y="222"/>
                    </a:lnTo>
                    <a:lnTo>
                      <a:pt x="272" y="197"/>
                    </a:lnTo>
                    <a:close/>
                    <a:moveTo>
                      <a:pt x="230" y="250"/>
                    </a:moveTo>
                    <a:lnTo>
                      <a:pt x="56" y="250"/>
                    </a:lnTo>
                    <a:lnTo>
                      <a:pt x="56" y="279"/>
                    </a:lnTo>
                    <a:lnTo>
                      <a:pt x="222" y="279"/>
                    </a:lnTo>
                    <a:lnTo>
                      <a:pt x="230" y="250"/>
                    </a:lnTo>
                    <a:close/>
                    <a:moveTo>
                      <a:pt x="56" y="338"/>
                    </a:moveTo>
                    <a:lnTo>
                      <a:pt x="208" y="338"/>
                    </a:lnTo>
                    <a:lnTo>
                      <a:pt x="215" y="310"/>
                    </a:lnTo>
                    <a:lnTo>
                      <a:pt x="56" y="310"/>
                    </a:lnTo>
                    <a:lnTo>
                      <a:pt x="56" y="338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组合 106"/>
            <p:cNvGrpSpPr/>
            <p:nvPr/>
          </p:nvGrpSpPr>
          <p:grpSpPr>
            <a:xfrm>
              <a:off x="7149602" y="2939515"/>
              <a:ext cx="1952186" cy="483862"/>
              <a:chOff x="601727" y="3186418"/>
              <a:chExt cx="1952186" cy="483862"/>
            </a:xfrm>
          </p:grpSpPr>
          <p:sp>
            <p:nvSpPr>
              <p:cNvPr id="10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9" name="矩形 108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智能黑板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0" name="three-books_73757"/>
              <p:cNvSpPr>
                <a:spLocks noChangeAspect="1"/>
              </p:cNvSpPr>
              <p:nvPr/>
            </p:nvSpPr>
            <p:spPr bwMode="auto">
              <a:xfrm>
                <a:off x="840082" y="3326277"/>
                <a:ext cx="303853" cy="236299"/>
              </a:xfrm>
              <a:custGeom>
                <a:avLst/>
                <a:gdLst>
                  <a:gd name="T0" fmla="*/ 2471 w 2903"/>
                  <a:gd name="T1" fmla="*/ 1598 h 2261"/>
                  <a:gd name="T2" fmla="*/ 2471 w 2903"/>
                  <a:gd name="T3" fmla="*/ 2127 h 2261"/>
                  <a:gd name="T4" fmla="*/ 2505 w 2903"/>
                  <a:gd name="T5" fmla="*/ 2127 h 2261"/>
                  <a:gd name="T6" fmla="*/ 2572 w 2903"/>
                  <a:gd name="T7" fmla="*/ 2194 h 2261"/>
                  <a:gd name="T8" fmla="*/ 2505 w 2903"/>
                  <a:gd name="T9" fmla="*/ 2261 h 2261"/>
                  <a:gd name="T10" fmla="*/ 2405 w 2903"/>
                  <a:gd name="T11" fmla="*/ 2261 h 2261"/>
                  <a:gd name="T12" fmla="*/ 2124 w 2903"/>
                  <a:gd name="T13" fmla="*/ 2261 h 2261"/>
                  <a:gd name="T14" fmla="*/ 398 w 2903"/>
                  <a:gd name="T15" fmla="*/ 2261 h 2261"/>
                  <a:gd name="T16" fmla="*/ 0 w 2903"/>
                  <a:gd name="T17" fmla="*/ 1863 h 2261"/>
                  <a:gd name="T18" fmla="*/ 398 w 2903"/>
                  <a:gd name="T19" fmla="*/ 1465 h 2261"/>
                  <a:gd name="T20" fmla="*/ 2124 w 2903"/>
                  <a:gd name="T21" fmla="*/ 1465 h 2261"/>
                  <a:gd name="T22" fmla="*/ 2405 w 2903"/>
                  <a:gd name="T23" fmla="*/ 1465 h 2261"/>
                  <a:gd name="T24" fmla="*/ 2505 w 2903"/>
                  <a:gd name="T25" fmla="*/ 1465 h 2261"/>
                  <a:gd name="T26" fmla="*/ 2572 w 2903"/>
                  <a:gd name="T27" fmla="*/ 1532 h 2261"/>
                  <a:gd name="T28" fmla="*/ 2505 w 2903"/>
                  <a:gd name="T29" fmla="*/ 1598 h 2261"/>
                  <a:gd name="T30" fmla="*/ 2471 w 2903"/>
                  <a:gd name="T31" fmla="*/ 1598 h 2261"/>
                  <a:gd name="T32" fmla="*/ 2836 w 2903"/>
                  <a:gd name="T33" fmla="*/ 1195 h 2261"/>
                  <a:gd name="T34" fmla="*/ 2786 w 2903"/>
                  <a:gd name="T35" fmla="*/ 1195 h 2261"/>
                  <a:gd name="T36" fmla="*/ 2786 w 2903"/>
                  <a:gd name="T37" fmla="*/ 786 h 2261"/>
                  <a:gd name="T38" fmla="*/ 2836 w 2903"/>
                  <a:gd name="T39" fmla="*/ 786 h 2261"/>
                  <a:gd name="T40" fmla="*/ 2903 w 2903"/>
                  <a:gd name="T41" fmla="*/ 720 h 2261"/>
                  <a:gd name="T42" fmla="*/ 2836 w 2903"/>
                  <a:gd name="T43" fmla="*/ 653 h 2261"/>
                  <a:gd name="T44" fmla="*/ 2720 w 2903"/>
                  <a:gd name="T45" fmla="*/ 653 h 2261"/>
                  <a:gd name="T46" fmla="*/ 2455 w 2903"/>
                  <a:gd name="T47" fmla="*/ 653 h 2261"/>
                  <a:gd name="T48" fmla="*/ 1005 w 2903"/>
                  <a:gd name="T49" fmla="*/ 653 h 2261"/>
                  <a:gd name="T50" fmla="*/ 668 w 2903"/>
                  <a:gd name="T51" fmla="*/ 991 h 2261"/>
                  <a:gd name="T52" fmla="*/ 1005 w 2903"/>
                  <a:gd name="T53" fmla="*/ 1328 h 2261"/>
                  <a:gd name="T54" fmla="*/ 2455 w 2903"/>
                  <a:gd name="T55" fmla="*/ 1328 h 2261"/>
                  <a:gd name="T56" fmla="*/ 2720 w 2903"/>
                  <a:gd name="T57" fmla="*/ 1328 h 2261"/>
                  <a:gd name="T58" fmla="*/ 2836 w 2903"/>
                  <a:gd name="T59" fmla="*/ 1328 h 2261"/>
                  <a:gd name="T60" fmla="*/ 2903 w 2903"/>
                  <a:gd name="T61" fmla="*/ 1262 h 2261"/>
                  <a:gd name="T62" fmla="*/ 2836 w 2903"/>
                  <a:gd name="T63" fmla="*/ 1195 h 2261"/>
                  <a:gd name="T64" fmla="*/ 226 w 2903"/>
                  <a:gd name="T65" fmla="*/ 405 h 2261"/>
                  <a:gd name="T66" fmla="*/ 159 w 2903"/>
                  <a:gd name="T67" fmla="*/ 472 h 2261"/>
                  <a:gd name="T68" fmla="*/ 226 w 2903"/>
                  <a:gd name="T69" fmla="*/ 539 h 2261"/>
                  <a:gd name="T70" fmla="*/ 323 w 2903"/>
                  <a:gd name="T71" fmla="*/ 539 h 2261"/>
                  <a:gd name="T72" fmla="*/ 671 w 2903"/>
                  <a:gd name="T73" fmla="*/ 539 h 2261"/>
                  <a:gd name="T74" fmla="*/ 2248 w 2903"/>
                  <a:gd name="T75" fmla="*/ 539 h 2261"/>
                  <a:gd name="T76" fmla="*/ 2517 w 2903"/>
                  <a:gd name="T77" fmla="*/ 269 h 2261"/>
                  <a:gd name="T78" fmla="*/ 2248 w 2903"/>
                  <a:gd name="T79" fmla="*/ 0 h 2261"/>
                  <a:gd name="T80" fmla="*/ 671 w 2903"/>
                  <a:gd name="T81" fmla="*/ 0 h 2261"/>
                  <a:gd name="T82" fmla="*/ 323 w 2903"/>
                  <a:gd name="T83" fmla="*/ 0 h 2261"/>
                  <a:gd name="T84" fmla="*/ 226 w 2903"/>
                  <a:gd name="T85" fmla="*/ 0 h 2261"/>
                  <a:gd name="T86" fmla="*/ 159 w 2903"/>
                  <a:gd name="T87" fmla="*/ 66 h 2261"/>
                  <a:gd name="T88" fmla="*/ 226 w 2903"/>
                  <a:gd name="T89" fmla="*/ 133 h 2261"/>
                  <a:gd name="T90" fmla="*/ 257 w 2903"/>
                  <a:gd name="T91" fmla="*/ 133 h 2261"/>
                  <a:gd name="T92" fmla="*/ 257 w 2903"/>
                  <a:gd name="T93" fmla="*/ 405 h 2261"/>
                  <a:gd name="T94" fmla="*/ 226 w 2903"/>
                  <a:gd name="T95" fmla="*/ 405 h 2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03" h="2261">
                    <a:moveTo>
                      <a:pt x="2471" y="1598"/>
                    </a:moveTo>
                    <a:lnTo>
                      <a:pt x="2471" y="2127"/>
                    </a:lnTo>
                    <a:lnTo>
                      <a:pt x="2505" y="2127"/>
                    </a:lnTo>
                    <a:cubicBezTo>
                      <a:pt x="2542" y="2127"/>
                      <a:pt x="2572" y="2157"/>
                      <a:pt x="2572" y="2194"/>
                    </a:cubicBezTo>
                    <a:cubicBezTo>
                      <a:pt x="2572" y="2231"/>
                      <a:pt x="2542" y="2261"/>
                      <a:pt x="2505" y="2261"/>
                    </a:cubicBezTo>
                    <a:lnTo>
                      <a:pt x="2405" y="2261"/>
                    </a:lnTo>
                    <a:lnTo>
                      <a:pt x="2124" y="2261"/>
                    </a:lnTo>
                    <a:lnTo>
                      <a:pt x="398" y="2261"/>
                    </a:lnTo>
                    <a:cubicBezTo>
                      <a:pt x="178" y="2261"/>
                      <a:pt x="0" y="2082"/>
                      <a:pt x="0" y="1863"/>
                    </a:cubicBezTo>
                    <a:cubicBezTo>
                      <a:pt x="0" y="1643"/>
                      <a:pt x="178" y="1465"/>
                      <a:pt x="398" y="1465"/>
                    </a:cubicBezTo>
                    <a:lnTo>
                      <a:pt x="2124" y="1465"/>
                    </a:lnTo>
                    <a:lnTo>
                      <a:pt x="2405" y="1465"/>
                    </a:lnTo>
                    <a:lnTo>
                      <a:pt x="2505" y="1465"/>
                    </a:lnTo>
                    <a:cubicBezTo>
                      <a:pt x="2542" y="1465"/>
                      <a:pt x="2572" y="1495"/>
                      <a:pt x="2572" y="1532"/>
                    </a:cubicBezTo>
                    <a:cubicBezTo>
                      <a:pt x="2572" y="1568"/>
                      <a:pt x="2542" y="1598"/>
                      <a:pt x="2505" y="1598"/>
                    </a:cubicBezTo>
                    <a:lnTo>
                      <a:pt x="2471" y="1598"/>
                    </a:lnTo>
                    <a:close/>
                    <a:moveTo>
                      <a:pt x="2836" y="1195"/>
                    </a:moveTo>
                    <a:lnTo>
                      <a:pt x="2786" y="1195"/>
                    </a:lnTo>
                    <a:lnTo>
                      <a:pt x="2786" y="786"/>
                    </a:lnTo>
                    <a:lnTo>
                      <a:pt x="2836" y="786"/>
                    </a:lnTo>
                    <a:cubicBezTo>
                      <a:pt x="2873" y="786"/>
                      <a:pt x="2903" y="757"/>
                      <a:pt x="2903" y="720"/>
                    </a:cubicBezTo>
                    <a:cubicBezTo>
                      <a:pt x="2903" y="683"/>
                      <a:pt x="2873" y="653"/>
                      <a:pt x="2836" y="653"/>
                    </a:cubicBezTo>
                    <a:lnTo>
                      <a:pt x="2720" y="653"/>
                    </a:lnTo>
                    <a:lnTo>
                      <a:pt x="2455" y="653"/>
                    </a:lnTo>
                    <a:lnTo>
                      <a:pt x="1005" y="653"/>
                    </a:lnTo>
                    <a:cubicBezTo>
                      <a:pt x="819" y="653"/>
                      <a:pt x="668" y="805"/>
                      <a:pt x="668" y="991"/>
                    </a:cubicBezTo>
                    <a:cubicBezTo>
                      <a:pt x="668" y="1177"/>
                      <a:pt x="819" y="1328"/>
                      <a:pt x="1005" y="1328"/>
                    </a:cubicBezTo>
                    <a:lnTo>
                      <a:pt x="2455" y="1328"/>
                    </a:lnTo>
                    <a:lnTo>
                      <a:pt x="2720" y="1328"/>
                    </a:lnTo>
                    <a:lnTo>
                      <a:pt x="2836" y="1328"/>
                    </a:lnTo>
                    <a:cubicBezTo>
                      <a:pt x="2873" y="1328"/>
                      <a:pt x="2903" y="1299"/>
                      <a:pt x="2903" y="1262"/>
                    </a:cubicBezTo>
                    <a:cubicBezTo>
                      <a:pt x="2903" y="1225"/>
                      <a:pt x="2873" y="1195"/>
                      <a:pt x="2836" y="1195"/>
                    </a:cubicBezTo>
                    <a:close/>
                    <a:moveTo>
                      <a:pt x="226" y="405"/>
                    </a:moveTo>
                    <a:cubicBezTo>
                      <a:pt x="189" y="405"/>
                      <a:pt x="159" y="435"/>
                      <a:pt x="159" y="472"/>
                    </a:cubicBezTo>
                    <a:cubicBezTo>
                      <a:pt x="159" y="509"/>
                      <a:pt x="189" y="539"/>
                      <a:pt x="226" y="539"/>
                    </a:cubicBezTo>
                    <a:lnTo>
                      <a:pt x="323" y="539"/>
                    </a:lnTo>
                    <a:lnTo>
                      <a:pt x="671" y="539"/>
                    </a:lnTo>
                    <a:lnTo>
                      <a:pt x="2248" y="539"/>
                    </a:lnTo>
                    <a:cubicBezTo>
                      <a:pt x="2396" y="539"/>
                      <a:pt x="2517" y="418"/>
                      <a:pt x="2517" y="269"/>
                    </a:cubicBezTo>
                    <a:cubicBezTo>
                      <a:pt x="2517" y="121"/>
                      <a:pt x="2396" y="0"/>
                      <a:pt x="2248" y="0"/>
                    </a:cubicBezTo>
                    <a:lnTo>
                      <a:pt x="671" y="0"/>
                    </a:lnTo>
                    <a:lnTo>
                      <a:pt x="323" y="0"/>
                    </a:lnTo>
                    <a:lnTo>
                      <a:pt x="226" y="0"/>
                    </a:lnTo>
                    <a:cubicBezTo>
                      <a:pt x="189" y="0"/>
                      <a:pt x="159" y="30"/>
                      <a:pt x="159" y="66"/>
                    </a:cubicBezTo>
                    <a:cubicBezTo>
                      <a:pt x="159" y="103"/>
                      <a:pt x="189" y="133"/>
                      <a:pt x="226" y="133"/>
                    </a:cubicBezTo>
                    <a:lnTo>
                      <a:pt x="257" y="133"/>
                    </a:lnTo>
                    <a:lnTo>
                      <a:pt x="257" y="405"/>
                    </a:lnTo>
                    <a:lnTo>
                      <a:pt x="226" y="405"/>
                    </a:ln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</p:sp>
        </p:grpSp>
        <p:grpSp>
          <p:nvGrpSpPr>
            <p:cNvPr id="30" name="Group 34"/>
            <p:cNvGrpSpPr/>
            <p:nvPr/>
          </p:nvGrpSpPr>
          <p:grpSpPr>
            <a:xfrm>
              <a:off x="7145785" y="3550234"/>
              <a:ext cx="2100679" cy="483862"/>
              <a:chOff x="601727" y="3186418"/>
              <a:chExt cx="2100679" cy="483862"/>
            </a:xfrm>
          </p:grpSpPr>
          <p:sp>
            <p:nvSpPr>
              <p:cNvPr id="112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3" name="矩形 112"/>
              <p:cNvSpPr/>
              <p:nvPr/>
            </p:nvSpPr>
            <p:spPr>
              <a:xfrm>
                <a:off x="1171219" y="3300929"/>
                <a:ext cx="153118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智能白板一体机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4" name="three-books_73757"/>
              <p:cNvSpPr>
                <a:spLocks noChangeAspect="1"/>
              </p:cNvSpPr>
              <p:nvPr/>
            </p:nvSpPr>
            <p:spPr bwMode="auto">
              <a:xfrm>
                <a:off x="840082" y="3307222"/>
                <a:ext cx="303853" cy="274407"/>
              </a:xfrm>
              <a:custGeom>
                <a:avLst/>
                <a:gdLst>
                  <a:gd name="T0" fmla="*/ 0 w 783"/>
                  <a:gd name="T1" fmla="*/ 251 h 708"/>
                  <a:gd name="T2" fmla="*/ 0 w 783"/>
                  <a:gd name="T3" fmla="*/ 327 h 708"/>
                  <a:gd name="T4" fmla="*/ 0 w 783"/>
                  <a:gd name="T5" fmla="*/ 372 h 708"/>
                  <a:gd name="T6" fmla="*/ 0 w 783"/>
                  <a:gd name="T7" fmla="*/ 449 h 708"/>
                  <a:gd name="T8" fmla="*/ 0 w 783"/>
                  <a:gd name="T9" fmla="*/ 494 h 708"/>
                  <a:gd name="T10" fmla="*/ 0 w 783"/>
                  <a:gd name="T11" fmla="*/ 570 h 708"/>
                  <a:gd name="T12" fmla="*/ 783 w 783"/>
                  <a:gd name="T13" fmla="*/ 458 h 708"/>
                  <a:gd name="T14" fmla="*/ 783 w 783"/>
                  <a:gd name="T15" fmla="*/ 381 h 708"/>
                  <a:gd name="T16" fmla="*/ 783 w 783"/>
                  <a:gd name="T17" fmla="*/ 319 h 708"/>
                  <a:gd name="T18" fmla="*/ 783 w 783"/>
                  <a:gd name="T19" fmla="*/ 242 h 708"/>
                  <a:gd name="T20" fmla="*/ 771 w 783"/>
                  <a:gd name="T21" fmla="*/ 193 h 708"/>
                  <a:gd name="T22" fmla="*/ 38 w 783"/>
                  <a:gd name="T23" fmla="*/ 254 h 708"/>
                  <a:gd name="T24" fmla="*/ 19 w 783"/>
                  <a:gd name="T25" fmla="*/ 327 h 708"/>
                  <a:gd name="T26" fmla="*/ 19 w 783"/>
                  <a:gd name="T27" fmla="*/ 270 h 708"/>
                  <a:gd name="T28" fmla="*/ 30 w 783"/>
                  <a:gd name="T29" fmla="*/ 316 h 708"/>
                  <a:gd name="T30" fmla="*/ 19 w 783"/>
                  <a:gd name="T31" fmla="*/ 327 h 708"/>
                  <a:gd name="T32" fmla="*/ 42 w 783"/>
                  <a:gd name="T33" fmla="*/ 359 h 708"/>
                  <a:gd name="T34" fmla="*/ 19 w 783"/>
                  <a:gd name="T35" fmla="*/ 437 h 708"/>
                  <a:gd name="T36" fmla="*/ 30 w 783"/>
                  <a:gd name="T37" fmla="*/ 400 h 708"/>
                  <a:gd name="T38" fmla="*/ 30 w 783"/>
                  <a:gd name="T39" fmla="*/ 459 h 708"/>
                  <a:gd name="T40" fmla="*/ 38 w 783"/>
                  <a:gd name="T41" fmla="*/ 497 h 708"/>
                  <a:gd name="T42" fmla="*/ 19 w 783"/>
                  <a:gd name="T43" fmla="*/ 570 h 708"/>
                  <a:gd name="T44" fmla="*/ 19 w 783"/>
                  <a:gd name="T45" fmla="*/ 513 h 708"/>
                  <a:gd name="T46" fmla="*/ 30 w 783"/>
                  <a:gd name="T47" fmla="*/ 559 h 708"/>
                  <a:gd name="T48" fmla="*/ 19 w 783"/>
                  <a:gd name="T49" fmla="*/ 570 h 708"/>
                  <a:gd name="T50" fmla="*/ 42 w 783"/>
                  <a:gd name="T51" fmla="*/ 544 h 708"/>
                  <a:gd name="T52" fmla="*/ 74 w 783"/>
                  <a:gd name="T53" fmla="*/ 532 h 708"/>
                  <a:gd name="T54" fmla="*/ 758 w 783"/>
                  <a:gd name="T55" fmla="*/ 391 h 708"/>
                  <a:gd name="T56" fmla="*/ 758 w 783"/>
                  <a:gd name="T57" fmla="*/ 448 h 708"/>
                  <a:gd name="T58" fmla="*/ 734 w 783"/>
                  <a:gd name="T59" fmla="*/ 347 h 708"/>
                  <a:gd name="T60" fmla="*/ 656 w 783"/>
                  <a:gd name="T61" fmla="*/ 393 h 708"/>
                  <a:gd name="T62" fmla="*/ 127 w 783"/>
                  <a:gd name="T63" fmla="*/ 493 h 708"/>
                  <a:gd name="T64" fmla="*/ 48 w 783"/>
                  <a:gd name="T65" fmla="*/ 466 h 708"/>
                  <a:gd name="T66" fmla="*/ 42 w 783"/>
                  <a:gd name="T67" fmla="*/ 423 h 708"/>
                  <a:gd name="T68" fmla="*/ 75 w 783"/>
                  <a:gd name="T69" fmla="*/ 411 h 708"/>
                  <a:gd name="T70" fmla="*/ 145 w 783"/>
                  <a:gd name="T71" fmla="*/ 435 h 708"/>
                  <a:gd name="T72" fmla="*/ 583 w 783"/>
                  <a:gd name="T73" fmla="*/ 372 h 708"/>
                  <a:gd name="T74" fmla="*/ 665 w 783"/>
                  <a:gd name="T75" fmla="*/ 324 h 708"/>
                  <a:gd name="T76" fmla="*/ 758 w 783"/>
                  <a:gd name="T77" fmla="*/ 269 h 708"/>
                  <a:gd name="T78" fmla="*/ 758 w 783"/>
                  <a:gd name="T79" fmla="*/ 326 h 708"/>
                  <a:gd name="T80" fmla="*/ 726 w 783"/>
                  <a:gd name="T81" fmla="*/ 223 h 708"/>
                  <a:gd name="T82" fmla="*/ 723 w 783"/>
                  <a:gd name="T83" fmla="*/ 232 h 708"/>
                  <a:gd name="T84" fmla="*/ 602 w 783"/>
                  <a:gd name="T85" fmla="*/ 302 h 708"/>
                  <a:gd name="T86" fmla="*/ 522 w 783"/>
                  <a:gd name="T87" fmla="*/ 349 h 708"/>
                  <a:gd name="T88" fmla="*/ 207 w 783"/>
                  <a:gd name="T89" fmla="*/ 399 h 708"/>
                  <a:gd name="T90" fmla="*/ 135 w 783"/>
                  <a:gd name="T91" fmla="*/ 374 h 708"/>
                  <a:gd name="T92" fmla="*/ 54 w 783"/>
                  <a:gd name="T93" fmla="*/ 346 h 708"/>
                  <a:gd name="T94" fmla="*/ 42 w 783"/>
                  <a:gd name="T95" fmla="*/ 309 h 708"/>
                  <a:gd name="T96" fmla="*/ 67 w 783"/>
                  <a:gd name="T97" fmla="*/ 287 h 708"/>
                  <a:gd name="T98" fmla="*/ 129 w 783"/>
                  <a:gd name="T99" fmla="*/ 308 h 708"/>
                  <a:gd name="T100" fmla="*/ 249 w 783"/>
                  <a:gd name="T101" fmla="*/ 349 h 708"/>
                  <a:gd name="T102" fmla="*/ 322 w 783"/>
                  <a:gd name="T103" fmla="*/ 374 h 708"/>
                  <a:gd name="T104" fmla="*/ 463 w 783"/>
                  <a:gd name="T105" fmla="*/ 320 h 708"/>
                  <a:gd name="T106" fmla="*/ 534 w 783"/>
                  <a:gd name="T107" fmla="*/ 279 h 708"/>
                  <a:gd name="T108" fmla="*/ 660 w 783"/>
                  <a:gd name="T109" fmla="*/ 205 h 708"/>
                  <a:gd name="T110" fmla="*/ 716 w 783"/>
                  <a:gd name="T111" fmla="*/ 172 h 708"/>
                  <a:gd name="T112" fmla="*/ 758 w 783"/>
                  <a:gd name="T113" fmla="*/ 195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83" h="708">
                    <a:moveTo>
                      <a:pt x="783" y="138"/>
                    </a:moveTo>
                    <a:lnTo>
                      <a:pt x="783" y="121"/>
                    </a:lnTo>
                    <a:lnTo>
                      <a:pt x="431" y="0"/>
                    </a:lnTo>
                    <a:lnTo>
                      <a:pt x="0" y="251"/>
                    </a:lnTo>
                    <a:lnTo>
                      <a:pt x="0" y="255"/>
                    </a:lnTo>
                    <a:lnTo>
                      <a:pt x="0" y="264"/>
                    </a:lnTo>
                    <a:lnTo>
                      <a:pt x="0" y="268"/>
                    </a:lnTo>
                    <a:lnTo>
                      <a:pt x="0" y="327"/>
                    </a:lnTo>
                    <a:lnTo>
                      <a:pt x="0" y="340"/>
                    </a:lnTo>
                    <a:lnTo>
                      <a:pt x="0" y="344"/>
                    </a:lnTo>
                    <a:lnTo>
                      <a:pt x="30" y="355"/>
                    </a:lnTo>
                    <a:lnTo>
                      <a:pt x="0" y="372"/>
                    </a:lnTo>
                    <a:lnTo>
                      <a:pt x="0" y="376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0" y="449"/>
                    </a:lnTo>
                    <a:lnTo>
                      <a:pt x="0" y="462"/>
                    </a:lnTo>
                    <a:lnTo>
                      <a:pt x="0" y="466"/>
                    </a:lnTo>
                    <a:lnTo>
                      <a:pt x="30" y="476"/>
                    </a:lnTo>
                    <a:lnTo>
                      <a:pt x="0" y="494"/>
                    </a:lnTo>
                    <a:lnTo>
                      <a:pt x="0" y="498"/>
                    </a:lnTo>
                    <a:lnTo>
                      <a:pt x="0" y="507"/>
                    </a:lnTo>
                    <a:lnTo>
                      <a:pt x="0" y="511"/>
                    </a:lnTo>
                    <a:lnTo>
                      <a:pt x="0" y="570"/>
                    </a:lnTo>
                    <a:lnTo>
                      <a:pt x="0" y="583"/>
                    </a:lnTo>
                    <a:lnTo>
                      <a:pt x="0" y="588"/>
                    </a:lnTo>
                    <a:lnTo>
                      <a:pt x="351" y="708"/>
                    </a:lnTo>
                    <a:lnTo>
                      <a:pt x="783" y="458"/>
                    </a:lnTo>
                    <a:lnTo>
                      <a:pt x="783" y="441"/>
                    </a:lnTo>
                    <a:lnTo>
                      <a:pt x="771" y="436"/>
                    </a:lnTo>
                    <a:lnTo>
                      <a:pt x="771" y="388"/>
                    </a:lnTo>
                    <a:lnTo>
                      <a:pt x="783" y="381"/>
                    </a:lnTo>
                    <a:lnTo>
                      <a:pt x="783" y="364"/>
                    </a:lnTo>
                    <a:lnTo>
                      <a:pt x="753" y="354"/>
                    </a:lnTo>
                    <a:lnTo>
                      <a:pt x="783" y="336"/>
                    </a:lnTo>
                    <a:lnTo>
                      <a:pt x="783" y="319"/>
                    </a:lnTo>
                    <a:lnTo>
                      <a:pt x="771" y="315"/>
                    </a:lnTo>
                    <a:lnTo>
                      <a:pt x="771" y="267"/>
                    </a:lnTo>
                    <a:lnTo>
                      <a:pt x="783" y="260"/>
                    </a:lnTo>
                    <a:lnTo>
                      <a:pt x="783" y="242"/>
                    </a:lnTo>
                    <a:lnTo>
                      <a:pt x="753" y="232"/>
                    </a:lnTo>
                    <a:lnTo>
                      <a:pt x="783" y="215"/>
                    </a:lnTo>
                    <a:lnTo>
                      <a:pt x="783" y="198"/>
                    </a:lnTo>
                    <a:lnTo>
                      <a:pt x="771" y="193"/>
                    </a:lnTo>
                    <a:lnTo>
                      <a:pt x="771" y="145"/>
                    </a:lnTo>
                    <a:lnTo>
                      <a:pt x="783" y="138"/>
                    </a:lnTo>
                    <a:close/>
                    <a:moveTo>
                      <a:pt x="448" y="16"/>
                    </a:moveTo>
                    <a:lnTo>
                      <a:pt x="38" y="254"/>
                    </a:lnTo>
                    <a:lnTo>
                      <a:pt x="22" y="248"/>
                    </a:lnTo>
                    <a:lnTo>
                      <a:pt x="432" y="10"/>
                    </a:lnTo>
                    <a:lnTo>
                      <a:pt x="448" y="16"/>
                    </a:lnTo>
                    <a:close/>
                    <a:moveTo>
                      <a:pt x="19" y="327"/>
                    </a:moveTo>
                    <a:lnTo>
                      <a:pt x="19" y="323"/>
                    </a:lnTo>
                    <a:lnTo>
                      <a:pt x="19" y="316"/>
                    </a:lnTo>
                    <a:lnTo>
                      <a:pt x="19" y="274"/>
                    </a:lnTo>
                    <a:lnTo>
                      <a:pt x="19" y="270"/>
                    </a:lnTo>
                    <a:lnTo>
                      <a:pt x="30" y="274"/>
                    </a:lnTo>
                    <a:lnTo>
                      <a:pt x="30" y="278"/>
                    </a:lnTo>
                    <a:lnTo>
                      <a:pt x="30" y="309"/>
                    </a:lnTo>
                    <a:lnTo>
                      <a:pt x="30" y="316"/>
                    </a:lnTo>
                    <a:lnTo>
                      <a:pt x="30" y="331"/>
                    </a:lnTo>
                    <a:lnTo>
                      <a:pt x="30" y="337"/>
                    </a:lnTo>
                    <a:lnTo>
                      <a:pt x="19" y="334"/>
                    </a:lnTo>
                    <a:lnTo>
                      <a:pt x="19" y="327"/>
                    </a:lnTo>
                    <a:close/>
                    <a:moveTo>
                      <a:pt x="57" y="364"/>
                    </a:moveTo>
                    <a:lnTo>
                      <a:pt x="38" y="375"/>
                    </a:lnTo>
                    <a:lnTo>
                      <a:pt x="22" y="370"/>
                    </a:lnTo>
                    <a:lnTo>
                      <a:pt x="42" y="359"/>
                    </a:lnTo>
                    <a:lnTo>
                      <a:pt x="57" y="364"/>
                    </a:lnTo>
                    <a:close/>
                    <a:moveTo>
                      <a:pt x="19" y="449"/>
                    </a:moveTo>
                    <a:lnTo>
                      <a:pt x="19" y="444"/>
                    </a:lnTo>
                    <a:lnTo>
                      <a:pt x="19" y="437"/>
                    </a:lnTo>
                    <a:lnTo>
                      <a:pt x="19" y="396"/>
                    </a:lnTo>
                    <a:lnTo>
                      <a:pt x="19" y="392"/>
                    </a:lnTo>
                    <a:lnTo>
                      <a:pt x="30" y="395"/>
                    </a:lnTo>
                    <a:lnTo>
                      <a:pt x="30" y="400"/>
                    </a:lnTo>
                    <a:lnTo>
                      <a:pt x="30" y="431"/>
                    </a:lnTo>
                    <a:lnTo>
                      <a:pt x="30" y="438"/>
                    </a:lnTo>
                    <a:lnTo>
                      <a:pt x="30" y="452"/>
                    </a:lnTo>
                    <a:lnTo>
                      <a:pt x="30" y="459"/>
                    </a:lnTo>
                    <a:lnTo>
                      <a:pt x="19" y="455"/>
                    </a:lnTo>
                    <a:lnTo>
                      <a:pt x="19" y="449"/>
                    </a:lnTo>
                    <a:close/>
                    <a:moveTo>
                      <a:pt x="57" y="486"/>
                    </a:moveTo>
                    <a:lnTo>
                      <a:pt x="38" y="497"/>
                    </a:lnTo>
                    <a:lnTo>
                      <a:pt x="22" y="491"/>
                    </a:lnTo>
                    <a:lnTo>
                      <a:pt x="42" y="480"/>
                    </a:lnTo>
                    <a:lnTo>
                      <a:pt x="57" y="486"/>
                    </a:lnTo>
                    <a:close/>
                    <a:moveTo>
                      <a:pt x="19" y="570"/>
                    </a:moveTo>
                    <a:lnTo>
                      <a:pt x="19" y="566"/>
                    </a:lnTo>
                    <a:lnTo>
                      <a:pt x="19" y="559"/>
                    </a:lnTo>
                    <a:lnTo>
                      <a:pt x="19" y="517"/>
                    </a:lnTo>
                    <a:lnTo>
                      <a:pt x="19" y="513"/>
                    </a:lnTo>
                    <a:lnTo>
                      <a:pt x="30" y="517"/>
                    </a:lnTo>
                    <a:lnTo>
                      <a:pt x="30" y="521"/>
                    </a:lnTo>
                    <a:lnTo>
                      <a:pt x="30" y="552"/>
                    </a:lnTo>
                    <a:lnTo>
                      <a:pt x="30" y="559"/>
                    </a:lnTo>
                    <a:lnTo>
                      <a:pt x="30" y="574"/>
                    </a:lnTo>
                    <a:lnTo>
                      <a:pt x="30" y="581"/>
                    </a:lnTo>
                    <a:lnTo>
                      <a:pt x="19" y="577"/>
                    </a:lnTo>
                    <a:lnTo>
                      <a:pt x="19" y="570"/>
                    </a:lnTo>
                    <a:close/>
                    <a:moveTo>
                      <a:pt x="42" y="585"/>
                    </a:moveTo>
                    <a:lnTo>
                      <a:pt x="42" y="578"/>
                    </a:lnTo>
                    <a:lnTo>
                      <a:pt x="42" y="552"/>
                    </a:lnTo>
                    <a:lnTo>
                      <a:pt x="42" y="544"/>
                    </a:lnTo>
                    <a:lnTo>
                      <a:pt x="42" y="525"/>
                    </a:lnTo>
                    <a:lnTo>
                      <a:pt x="42" y="521"/>
                    </a:lnTo>
                    <a:lnTo>
                      <a:pt x="67" y="529"/>
                    </a:lnTo>
                    <a:lnTo>
                      <a:pt x="74" y="532"/>
                    </a:lnTo>
                    <a:lnTo>
                      <a:pt x="351" y="627"/>
                    </a:lnTo>
                    <a:lnTo>
                      <a:pt x="709" y="419"/>
                    </a:lnTo>
                    <a:lnTo>
                      <a:pt x="716" y="415"/>
                    </a:lnTo>
                    <a:lnTo>
                      <a:pt x="758" y="391"/>
                    </a:lnTo>
                    <a:lnTo>
                      <a:pt x="758" y="395"/>
                    </a:lnTo>
                    <a:lnTo>
                      <a:pt x="758" y="431"/>
                    </a:lnTo>
                    <a:lnTo>
                      <a:pt x="758" y="438"/>
                    </a:lnTo>
                    <a:lnTo>
                      <a:pt x="758" y="448"/>
                    </a:lnTo>
                    <a:lnTo>
                      <a:pt x="758" y="455"/>
                    </a:lnTo>
                    <a:lnTo>
                      <a:pt x="351" y="691"/>
                    </a:lnTo>
                    <a:lnTo>
                      <a:pt x="42" y="585"/>
                    </a:lnTo>
                    <a:close/>
                    <a:moveTo>
                      <a:pt x="734" y="347"/>
                    </a:moveTo>
                    <a:lnTo>
                      <a:pt x="734" y="347"/>
                    </a:lnTo>
                    <a:lnTo>
                      <a:pt x="729" y="350"/>
                    </a:lnTo>
                    <a:lnTo>
                      <a:pt x="723" y="354"/>
                    </a:lnTo>
                    <a:lnTo>
                      <a:pt x="656" y="393"/>
                    </a:lnTo>
                    <a:lnTo>
                      <a:pt x="649" y="397"/>
                    </a:lnTo>
                    <a:lnTo>
                      <a:pt x="351" y="570"/>
                    </a:lnTo>
                    <a:lnTo>
                      <a:pt x="135" y="495"/>
                    </a:lnTo>
                    <a:lnTo>
                      <a:pt x="127" y="493"/>
                    </a:lnTo>
                    <a:lnTo>
                      <a:pt x="76" y="475"/>
                    </a:lnTo>
                    <a:lnTo>
                      <a:pt x="60" y="469"/>
                    </a:lnTo>
                    <a:lnTo>
                      <a:pt x="54" y="467"/>
                    </a:lnTo>
                    <a:lnTo>
                      <a:pt x="48" y="466"/>
                    </a:lnTo>
                    <a:lnTo>
                      <a:pt x="42" y="463"/>
                    </a:lnTo>
                    <a:lnTo>
                      <a:pt x="42" y="457"/>
                    </a:lnTo>
                    <a:lnTo>
                      <a:pt x="42" y="430"/>
                    </a:lnTo>
                    <a:lnTo>
                      <a:pt x="42" y="423"/>
                    </a:lnTo>
                    <a:lnTo>
                      <a:pt x="42" y="404"/>
                    </a:lnTo>
                    <a:lnTo>
                      <a:pt x="42" y="400"/>
                    </a:lnTo>
                    <a:lnTo>
                      <a:pt x="67" y="408"/>
                    </a:lnTo>
                    <a:lnTo>
                      <a:pt x="75" y="411"/>
                    </a:lnTo>
                    <a:lnTo>
                      <a:pt x="117" y="425"/>
                    </a:lnTo>
                    <a:lnTo>
                      <a:pt x="123" y="427"/>
                    </a:lnTo>
                    <a:lnTo>
                      <a:pt x="129" y="429"/>
                    </a:lnTo>
                    <a:lnTo>
                      <a:pt x="145" y="435"/>
                    </a:lnTo>
                    <a:lnTo>
                      <a:pt x="194" y="452"/>
                    </a:lnTo>
                    <a:lnTo>
                      <a:pt x="202" y="454"/>
                    </a:lnTo>
                    <a:lnTo>
                      <a:pt x="352" y="506"/>
                    </a:lnTo>
                    <a:lnTo>
                      <a:pt x="583" y="372"/>
                    </a:lnTo>
                    <a:lnTo>
                      <a:pt x="589" y="367"/>
                    </a:lnTo>
                    <a:lnTo>
                      <a:pt x="654" y="330"/>
                    </a:lnTo>
                    <a:lnTo>
                      <a:pt x="660" y="327"/>
                    </a:lnTo>
                    <a:lnTo>
                      <a:pt x="665" y="324"/>
                    </a:lnTo>
                    <a:lnTo>
                      <a:pt x="665" y="324"/>
                    </a:lnTo>
                    <a:lnTo>
                      <a:pt x="709" y="298"/>
                    </a:lnTo>
                    <a:lnTo>
                      <a:pt x="716" y="294"/>
                    </a:lnTo>
                    <a:lnTo>
                      <a:pt x="758" y="269"/>
                    </a:lnTo>
                    <a:lnTo>
                      <a:pt x="758" y="274"/>
                    </a:lnTo>
                    <a:lnTo>
                      <a:pt x="758" y="310"/>
                    </a:lnTo>
                    <a:lnTo>
                      <a:pt x="758" y="317"/>
                    </a:lnTo>
                    <a:lnTo>
                      <a:pt x="758" y="326"/>
                    </a:lnTo>
                    <a:lnTo>
                      <a:pt x="758" y="333"/>
                    </a:lnTo>
                    <a:lnTo>
                      <a:pt x="734" y="347"/>
                    </a:lnTo>
                    <a:close/>
                    <a:moveTo>
                      <a:pt x="734" y="226"/>
                    </a:moveTo>
                    <a:lnTo>
                      <a:pt x="726" y="223"/>
                    </a:lnTo>
                    <a:lnTo>
                      <a:pt x="726" y="223"/>
                    </a:lnTo>
                    <a:lnTo>
                      <a:pt x="734" y="226"/>
                    </a:lnTo>
                    <a:lnTo>
                      <a:pt x="729" y="229"/>
                    </a:lnTo>
                    <a:lnTo>
                      <a:pt x="723" y="232"/>
                    </a:lnTo>
                    <a:lnTo>
                      <a:pt x="656" y="271"/>
                    </a:lnTo>
                    <a:lnTo>
                      <a:pt x="649" y="275"/>
                    </a:lnTo>
                    <a:lnTo>
                      <a:pt x="603" y="302"/>
                    </a:lnTo>
                    <a:lnTo>
                      <a:pt x="602" y="302"/>
                    </a:lnTo>
                    <a:lnTo>
                      <a:pt x="597" y="305"/>
                    </a:lnTo>
                    <a:lnTo>
                      <a:pt x="592" y="308"/>
                    </a:lnTo>
                    <a:lnTo>
                      <a:pt x="529" y="345"/>
                    </a:lnTo>
                    <a:lnTo>
                      <a:pt x="522" y="349"/>
                    </a:lnTo>
                    <a:lnTo>
                      <a:pt x="351" y="448"/>
                    </a:lnTo>
                    <a:lnTo>
                      <a:pt x="263" y="418"/>
                    </a:lnTo>
                    <a:lnTo>
                      <a:pt x="255" y="415"/>
                    </a:lnTo>
                    <a:lnTo>
                      <a:pt x="207" y="399"/>
                    </a:lnTo>
                    <a:lnTo>
                      <a:pt x="192" y="393"/>
                    </a:lnTo>
                    <a:lnTo>
                      <a:pt x="186" y="391"/>
                    </a:lnTo>
                    <a:lnTo>
                      <a:pt x="180" y="389"/>
                    </a:lnTo>
                    <a:lnTo>
                      <a:pt x="135" y="374"/>
                    </a:lnTo>
                    <a:lnTo>
                      <a:pt x="127" y="371"/>
                    </a:lnTo>
                    <a:lnTo>
                      <a:pt x="76" y="353"/>
                    </a:lnTo>
                    <a:lnTo>
                      <a:pt x="60" y="348"/>
                    </a:lnTo>
                    <a:lnTo>
                      <a:pt x="54" y="346"/>
                    </a:lnTo>
                    <a:lnTo>
                      <a:pt x="48" y="344"/>
                    </a:lnTo>
                    <a:lnTo>
                      <a:pt x="42" y="342"/>
                    </a:lnTo>
                    <a:lnTo>
                      <a:pt x="42" y="335"/>
                    </a:lnTo>
                    <a:lnTo>
                      <a:pt x="42" y="309"/>
                    </a:lnTo>
                    <a:lnTo>
                      <a:pt x="42" y="302"/>
                    </a:lnTo>
                    <a:lnTo>
                      <a:pt x="42" y="283"/>
                    </a:lnTo>
                    <a:lnTo>
                      <a:pt x="42" y="278"/>
                    </a:lnTo>
                    <a:lnTo>
                      <a:pt x="67" y="287"/>
                    </a:lnTo>
                    <a:lnTo>
                      <a:pt x="74" y="289"/>
                    </a:lnTo>
                    <a:lnTo>
                      <a:pt x="117" y="304"/>
                    </a:lnTo>
                    <a:lnTo>
                      <a:pt x="123" y="306"/>
                    </a:lnTo>
                    <a:lnTo>
                      <a:pt x="129" y="308"/>
                    </a:lnTo>
                    <a:lnTo>
                      <a:pt x="145" y="313"/>
                    </a:lnTo>
                    <a:lnTo>
                      <a:pt x="194" y="330"/>
                    </a:lnTo>
                    <a:lnTo>
                      <a:pt x="202" y="333"/>
                    </a:lnTo>
                    <a:lnTo>
                      <a:pt x="249" y="349"/>
                    </a:lnTo>
                    <a:lnTo>
                      <a:pt x="255" y="351"/>
                    </a:lnTo>
                    <a:lnTo>
                      <a:pt x="261" y="353"/>
                    </a:lnTo>
                    <a:lnTo>
                      <a:pt x="276" y="359"/>
                    </a:lnTo>
                    <a:lnTo>
                      <a:pt x="322" y="374"/>
                    </a:lnTo>
                    <a:lnTo>
                      <a:pt x="329" y="377"/>
                    </a:lnTo>
                    <a:lnTo>
                      <a:pt x="351" y="384"/>
                    </a:lnTo>
                    <a:lnTo>
                      <a:pt x="456" y="324"/>
                    </a:lnTo>
                    <a:lnTo>
                      <a:pt x="463" y="320"/>
                    </a:lnTo>
                    <a:lnTo>
                      <a:pt x="523" y="285"/>
                    </a:lnTo>
                    <a:lnTo>
                      <a:pt x="528" y="282"/>
                    </a:lnTo>
                    <a:lnTo>
                      <a:pt x="533" y="279"/>
                    </a:lnTo>
                    <a:lnTo>
                      <a:pt x="534" y="279"/>
                    </a:lnTo>
                    <a:lnTo>
                      <a:pt x="583" y="250"/>
                    </a:lnTo>
                    <a:lnTo>
                      <a:pt x="589" y="246"/>
                    </a:lnTo>
                    <a:lnTo>
                      <a:pt x="654" y="208"/>
                    </a:lnTo>
                    <a:lnTo>
                      <a:pt x="660" y="205"/>
                    </a:lnTo>
                    <a:lnTo>
                      <a:pt x="665" y="202"/>
                    </a:lnTo>
                    <a:lnTo>
                      <a:pt x="665" y="202"/>
                    </a:lnTo>
                    <a:lnTo>
                      <a:pt x="709" y="177"/>
                    </a:lnTo>
                    <a:lnTo>
                      <a:pt x="716" y="172"/>
                    </a:lnTo>
                    <a:lnTo>
                      <a:pt x="758" y="148"/>
                    </a:lnTo>
                    <a:lnTo>
                      <a:pt x="758" y="152"/>
                    </a:lnTo>
                    <a:lnTo>
                      <a:pt x="758" y="189"/>
                    </a:lnTo>
                    <a:lnTo>
                      <a:pt x="758" y="195"/>
                    </a:lnTo>
                    <a:lnTo>
                      <a:pt x="758" y="205"/>
                    </a:lnTo>
                    <a:lnTo>
                      <a:pt x="758" y="212"/>
                    </a:lnTo>
                    <a:lnTo>
                      <a:pt x="734" y="226"/>
                    </a:ln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2" name="Group 38"/>
            <p:cNvGrpSpPr/>
            <p:nvPr/>
          </p:nvGrpSpPr>
          <p:grpSpPr>
            <a:xfrm>
              <a:off x="7145785" y="4162910"/>
              <a:ext cx="1952186" cy="483862"/>
              <a:chOff x="601727" y="3186418"/>
              <a:chExt cx="1952186" cy="483862"/>
            </a:xfrm>
          </p:grpSpPr>
          <p:sp>
            <p:nvSpPr>
              <p:cNvPr id="116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7" name="矩形 116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电子班牌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8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5" name="Group 38"/>
            <p:cNvGrpSpPr/>
            <p:nvPr/>
          </p:nvGrpSpPr>
          <p:grpSpPr>
            <a:xfrm>
              <a:off x="7145432" y="4790252"/>
              <a:ext cx="1952186" cy="483862"/>
              <a:chOff x="601727" y="3186418"/>
              <a:chExt cx="1952186" cy="483862"/>
            </a:xfrm>
          </p:grpSpPr>
          <p:sp>
            <p:nvSpPr>
              <p:cNvPr id="120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1347865" y="3300929"/>
                <a:ext cx="114646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激光投影机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2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6" name="Group 38"/>
            <p:cNvGrpSpPr/>
            <p:nvPr/>
          </p:nvGrpSpPr>
          <p:grpSpPr>
            <a:xfrm>
              <a:off x="7144226" y="5423466"/>
              <a:ext cx="1952186" cy="483862"/>
              <a:chOff x="601727" y="3186418"/>
              <a:chExt cx="1952186" cy="483862"/>
            </a:xfrm>
          </p:grpSpPr>
          <p:sp>
            <p:nvSpPr>
              <p:cNvPr id="124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5" name="矩形 124"/>
              <p:cNvSpPr/>
              <p:nvPr/>
            </p:nvSpPr>
            <p:spPr>
              <a:xfrm>
                <a:off x="1347865" y="3300929"/>
                <a:ext cx="76174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学习笔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6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7" name="Group 38"/>
            <p:cNvGrpSpPr/>
            <p:nvPr/>
          </p:nvGrpSpPr>
          <p:grpSpPr>
            <a:xfrm>
              <a:off x="7149602" y="6021838"/>
              <a:ext cx="1952186" cy="483862"/>
              <a:chOff x="601727" y="3186418"/>
              <a:chExt cx="1952186" cy="483862"/>
            </a:xfrm>
          </p:grpSpPr>
          <p:sp>
            <p:nvSpPr>
              <p:cNvPr id="12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9" name="矩形 128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电子书桌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0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4276AA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8" name="组合 146"/>
            <p:cNvGrpSpPr/>
            <p:nvPr/>
          </p:nvGrpSpPr>
          <p:grpSpPr>
            <a:xfrm>
              <a:off x="9366845" y="2940166"/>
              <a:ext cx="1952186" cy="483862"/>
              <a:chOff x="601727" y="3186418"/>
              <a:chExt cx="1952186" cy="483862"/>
            </a:xfrm>
          </p:grpSpPr>
          <p:sp>
            <p:nvSpPr>
              <p:cNvPr id="14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9" name="矩形 148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题库资源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0" name="three-books_73757"/>
              <p:cNvSpPr>
                <a:spLocks noChangeAspect="1"/>
              </p:cNvSpPr>
              <p:nvPr/>
            </p:nvSpPr>
            <p:spPr bwMode="auto">
              <a:xfrm>
                <a:off x="840082" y="3326277"/>
                <a:ext cx="303853" cy="236299"/>
              </a:xfrm>
              <a:custGeom>
                <a:avLst/>
                <a:gdLst>
                  <a:gd name="T0" fmla="*/ 2471 w 2903"/>
                  <a:gd name="T1" fmla="*/ 1598 h 2261"/>
                  <a:gd name="T2" fmla="*/ 2471 w 2903"/>
                  <a:gd name="T3" fmla="*/ 2127 h 2261"/>
                  <a:gd name="T4" fmla="*/ 2505 w 2903"/>
                  <a:gd name="T5" fmla="*/ 2127 h 2261"/>
                  <a:gd name="T6" fmla="*/ 2572 w 2903"/>
                  <a:gd name="T7" fmla="*/ 2194 h 2261"/>
                  <a:gd name="T8" fmla="*/ 2505 w 2903"/>
                  <a:gd name="T9" fmla="*/ 2261 h 2261"/>
                  <a:gd name="T10" fmla="*/ 2405 w 2903"/>
                  <a:gd name="T11" fmla="*/ 2261 h 2261"/>
                  <a:gd name="T12" fmla="*/ 2124 w 2903"/>
                  <a:gd name="T13" fmla="*/ 2261 h 2261"/>
                  <a:gd name="T14" fmla="*/ 398 w 2903"/>
                  <a:gd name="T15" fmla="*/ 2261 h 2261"/>
                  <a:gd name="T16" fmla="*/ 0 w 2903"/>
                  <a:gd name="T17" fmla="*/ 1863 h 2261"/>
                  <a:gd name="T18" fmla="*/ 398 w 2903"/>
                  <a:gd name="T19" fmla="*/ 1465 h 2261"/>
                  <a:gd name="T20" fmla="*/ 2124 w 2903"/>
                  <a:gd name="T21" fmla="*/ 1465 h 2261"/>
                  <a:gd name="T22" fmla="*/ 2405 w 2903"/>
                  <a:gd name="T23" fmla="*/ 1465 h 2261"/>
                  <a:gd name="T24" fmla="*/ 2505 w 2903"/>
                  <a:gd name="T25" fmla="*/ 1465 h 2261"/>
                  <a:gd name="T26" fmla="*/ 2572 w 2903"/>
                  <a:gd name="T27" fmla="*/ 1532 h 2261"/>
                  <a:gd name="T28" fmla="*/ 2505 w 2903"/>
                  <a:gd name="T29" fmla="*/ 1598 h 2261"/>
                  <a:gd name="T30" fmla="*/ 2471 w 2903"/>
                  <a:gd name="T31" fmla="*/ 1598 h 2261"/>
                  <a:gd name="T32" fmla="*/ 2836 w 2903"/>
                  <a:gd name="T33" fmla="*/ 1195 h 2261"/>
                  <a:gd name="T34" fmla="*/ 2786 w 2903"/>
                  <a:gd name="T35" fmla="*/ 1195 h 2261"/>
                  <a:gd name="T36" fmla="*/ 2786 w 2903"/>
                  <a:gd name="T37" fmla="*/ 786 h 2261"/>
                  <a:gd name="T38" fmla="*/ 2836 w 2903"/>
                  <a:gd name="T39" fmla="*/ 786 h 2261"/>
                  <a:gd name="T40" fmla="*/ 2903 w 2903"/>
                  <a:gd name="T41" fmla="*/ 720 h 2261"/>
                  <a:gd name="T42" fmla="*/ 2836 w 2903"/>
                  <a:gd name="T43" fmla="*/ 653 h 2261"/>
                  <a:gd name="T44" fmla="*/ 2720 w 2903"/>
                  <a:gd name="T45" fmla="*/ 653 h 2261"/>
                  <a:gd name="T46" fmla="*/ 2455 w 2903"/>
                  <a:gd name="T47" fmla="*/ 653 h 2261"/>
                  <a:gd name="T48" fmla="*/ 1005 w 2903"/>
                  <a:gd name="T49" fmla="*/ 653 h 2261"/>
                  <a:gd name="T50" fmla="*/ 668 w 2903"/>
                  <a:gd name="T51" fmla="*/ 991 h 2261"/>
                  <a:gd name="T52" fmla="*/ 1005 w 2903"/>
                  <a:gd name="T53" fmla="*/ 1328 h 2261"/>
                  <a:gd name="T54" fmla="*/ 2455 w 2903"/>
                  <a:gd name="T55" fmla="*/ 1328 h 2261"/>
                  <a:gd name="T56" fmla="*/ 2720 w 2903"/>
                  <a:gd name="T57" fmla="*/ 1328 h 2261"/>
                  <a:gd name="T58" fmla="*/ 2836 w 2903"/>
                  <a:gd name="T59" fmla="*/ 1328 h 2261"/>
                  <a:gd name="T60" fmla="*/ 2903 w 2903"/>
                  <a:gd name="T61" fmla="*/ 1262 h 2261"/>
                  <a:gd name="T62" fmla="*/ 2836 w 2903"/>
                  <a:gd name="T63" fmla="*/ 1195 h 2261"/>
                  <a:gd name="T64" fmla="*/ 226 w 2903"/>
                  <a:gd name="T65" fmla="*/ 405 h 2261"/>
                  <a:gd name="T66" fmla="*/ 159 w 2903"/>
                  <a:gd name="T67" fmla="*/ 472 h 2261"/>
                  <a:gd name="T68" fmla="*/ 226 w 2903"/>
                  <a:gd name="T69" fmla="*/ 539 h 2261"/>
                  <a:gd name="T70" fmla="*/ 323 w 2903"/>
                  <a:gd name="T71" fmla="*/ 539 h 2261"/>
                  <a:gd name="T72" fmla="*/ 671 w 2903"/>
                  <a:gd name="T73" fmla="*/ 539 h 2261"/>
                  <a:gd name="T74" fmla="*/ 2248 w 2903"/>
                  <a:gd name="T75" fmla="*/ 539 h 2261"/>
                  <a:gd name="T76" fmla="*/ 2517 w 2903"/>
                  <a:gd name="T77" fmla="*/ 269 h 2261"/>
                  <a:gd name="T78" fmla="*/ 2248 w 2903"/>
                  <a:gd name="T79" fmla="*/ 0 h 2261"/>
                  <a:gd name="T80" fmla="*/ 671 w 2903"/>
                  <a:gd name="T81" fmla="*/ 0 h 2261"/>
                  <a:gd name="T82" fmla="*/ 323 w 2903"/>
                  <a:gd name="T83" fmla="*/ 0 h 2261"/>
                  <a:gd name="T84" fmla="*/ 226 w 2903"/>
                  <a:gd name="T85" fmla="*/ 0 h 2261"/>
                  <a:gd name="T86" fmla="*/ 159 w 2903"/>
                  <a:gd name="T87" fmla="*/ 66 h 2261"/>
                  <a:gd name="T88" fmla="*/ 226 w 2903"/>
                  <a:gd name="T89" fmla="*/ 133 h 2261"/>
                  <a:gd name="T90" fmla="*/ 257 w 2903"/>
                  <a:gd name="T91" fmla="*/ 133 h 2261"/>
                  <a:gd name="T92" fmla="*/ 257 w 2903"/>
                  <a:gd name="T93" fmla="*/ 405 h 2261"/>
                  <a:gd name="T94" fmla="*/ 226 w 2903"/>
                  <a:gd name="T95" fmla="*/ 405 h 2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03" h="2261">
                    <a:moveTo>
                      <a:pt x="2471" y="1598"/>
                    </a:moveTo>
                    <a:lnTo>
                      <a:pt x="2471" y="2127"/>
                    </a:lnTo>
                    <a:lnTo>
                      <a:pt x="2505" y="2127"/>
                    </a:lnTo>
                    <a:cubicBezTo>
                      <a:pt x="2542" y="2127"/>
                      <a:pt x="2572" y="2157"/>
                      <a:pt x="2572" y="2194"/>
                    </a:cubicBezTo>
                    <a:cubicBezTo>
                      <a:pt x="2572" y="2231"/>
                      <a:pt x="2542" y="2261"/>
                      <a:pt x="2505" y="2261"/>
                    </a:cubicBezTo>
                    <a:lnTo>
                      <a:pt x="2405" y="2261"/>
                    </a:lnTo>
                    <a:lnTo>
                      <a:pt x="2124" y="2261"/>
                    </a:lnTo>
                    <a:lnTo>
                      <a:pt x="398" y="2261"/>
                    </a:lnTo>
                    <a:cubicBezTo>
                      <a:pt x="178" y="2261"/>
                      <a:pt x="0" y="2082"/>
                      <a:pt x="0" y="1863"/>
                    </a:cubicBezTo>
                    <a:cubicBezTo>
                      <a:pt x="0" y="1643"/>
                      <a:pt x="178" y="1465"/>
                      <a:pt x="398" y="1465"/>
                    </a:cubicBezTo>
                    <a:lnTo>
                      <a:pt x="2124" y="1465"/>
                    </a:lnTo>
                    <a:lnTo>
                      <a:pt x="2405" y="1465"/>
                    </a:lnTo>
                    <a:lnTo>
                      <a:pt x="2505" y="1465"/>
                    </a:lnTo>
                    <a:cubicBezTo>
                      <a:pt x="2542" y="1465"/>
                      <a:pt x="2572" y="1495"/>
                      <a:pt x="2572" y="1532"/>
                    </a:cubicBezTo>
                    <a:cubicBezTo>
                      <a:pt x="2572" y="1568"/>
                      <a:pt x="2542" y="1598"/>
                      <a:pt x="2505" y="1598"/>
                    </a:cubicBezTo>
                    <a:lnTo>
                      <a:pt x="2471" y="1598"/>
                    </a:lnTo>
                    <a:close/>
                    <a:moveTo>
                      <a:pt x="2836" y="1195"/>
                    </a:moveTo>
                    <a:lnTo>
                      <a:pt x="2786" y="1195"/>
                    </a:lnTo>
                    <a:lnTo>
                      <a:pt x="2786" y="786"/>
                    </a:lnTo>
                    <a:lnTo>
                      <a:pt x="2836" y="786"/>
                    </a:lnTo>
                    <a:cubicBezTo>
                      <a:pt x="2873" y="786"/>
                      <a:pt x="2903" y="757"/>
                      <a:pt x="2903" y="720"/>
                    </a:cubicBezTo>
                    <a:cubicBezTo>
                      <a:pt x="2903" y="683"/>
                      <a:pt x="2873" y="653"/>
                      <a:pt x="2836" y="653"/>
                    </a:cubicBezTo>
                    <a:lnTo>
                      <a:pt x="2720" y="653"/>
                    </a:lnTo>
                    <a:lnTo>
                      <a:pt x="2455" y="653"/>
                    </a:lnTo>
                    <a:lnTo>
                      <a:pt x="1005" y="653"/>
                    </a:lnTo>
                    <a:cubicBezTo>
                      <a:pt x="819" y="653"/>
                      <a:pt x="668" y="805"/>
                      <a:pt x="668" y="991"/>
                    </a:cubicBezTo>
                    <a:cubicBezTo>
                      <a:pt x="668" y="1177"/>
                      <a:pt x="819" y="1328"/>
                      <a:pt x="1005" y="1328"/>
                    </a:cubicBezTo>
                    <a:lnTo>
                      <a:pt x="2455" y="1328"/>
                    </a:lnTo>
                    <a:lnTo>
                      <a:pt x="2720" y="1328"/>
                    </a:lnTo>
                    <a:lnTo>
                      <a:pt x="2836" y="1328"/>
                    </a:lnTo>
                    <a:cubicBezTo>
                      <a:pt x="2873" y="1328"/>
                      <a:pt x="2903" y="1299"/>
                      <a:pt x="2903" y="1262"/>
                    </a:cubicBezTo>
                    <a:cubicBezTo>
                      <a:pt x="2903" y="1225"/>
                      <a:pt x="2873" y="1195"/>
                      <a:pt x="2836" y="1195"/>
                    </a:cubicBezTo>
                    <a:close/>
                    <a:moveTo>
                      <a:pt x="226" y="405"/>
                    </a:moveTo>
                    <a:cubicBezTo>
                      <a:pt x="189" y="405"/>
                      <a:pt x="159" y="435"/>
                      <a:pt x="159" y="472"/>
                    </a:cubicBezTo>
                    <a:cubicBezTo>
                      <a:pt x="159" y="509"/>
                      <a:pt x="189" y="539"/>
                      <a:pt x="226" y="539"/>
                    </a:cubicBezTo>
                    <a:lnTo>
                      <a:pt x="323" y="539"/>
                    </a:lnTo>
                    <a:lnTo>
                      <a:pt x="671" y="539"/>
                    </a:lnTo>
                    <a:lnTo>
                      <a:pt x="2248" y="539"/>
                    </a:lnTo>
                    <a:cubicBezTo>
                      <a:pt x="2396" y="539"/>
                      <a:pt x="2517" y="418"/>
                      <a:pt x="2517" y="269"/>
                    </a:cubicBezTo>
                    <a:cubicBezTo>
                      <a:pt x="2517" y="121"/>
                      <a:pt x="2396" y="0"/>
                      <a:pt x="2248" y="0"/>
                    </a:cubicBezTo>
                    <a:lnTo>
                      <a:pt x="671" y="0"/>
                    </a:lnTo>
                    <a:lnTo>
                      <a:pt x="323" y="0"/>
                    </a:lnTo>
                    <a:lnTo>
                      <a:pt x="226" y="0"/>
                    </a:lnTo>
                    <a:cubicBezTo>
                      <a:pt x="189" y="0"/>
                      <a:pt x="159" y="30"/>
                      <a:pt x="159" y="66"/>
                    </a:cubicBezTo>
                    <a:cubicBezTo>
                      <a:pt x="159" y="103"/>
                      <a:pt x="189" y="133"/>
                      <a:pt x="226" y="133"/>
                    </a:cubicBezTo>
                    <a:lnTo>
                      <a:pt x="257" y="133"/>
                    </a:lnTo>
                    <a:lnTo>
                      <a:pt x="257" y="405"/>
                    </a:lnTo>
                    <a:lnTo>
                      <a:pt x="226" y="405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</p:sp>
        </p:grpSp>
        <p:grpSp>
          <p:nvGrpSpPr>
            <p:cNvPr id="39" name="Group 34"/>
            <p:cNvGrpSpPr/>
            <p:nvPr/>
          </p:nvGrpSpPr>
          <p:grpSpPr>
            <a:xfrm>
              <a:off x="9363028" y="3550885"/>
              <a:ext cx="1952186" cy="483862"/>
              <a:chOff x="601727" y="3186418"/>
              <a:chExt cx="1952186" cy="483862"/>
            </a:xfrm>
          </p:grpSpPr>
          <p:sp>
            <p:nvSpPr>
              <p:cNvPr id="152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3" name="矩形 152"/>
              <p:cNvSpPr/>
              <p:nvPr/>
            </p:nvSpPr>
            <p:spPr>
              <a:xfrm>
                <a:off x="1347865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选课排课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" name="three-books_73757"/>
              <p:cNvSpPr>
                <a:spLocks noChangeAspect="1"/>
              </p:cNvSpPr>
              <p:nvPr/>
            </p:nvSpPr>
            <p:spPr bwMode="auto">
              <a:xfrm>
                <a:off x="840082" y="3307222"/>
                <a:ext cx="303853" cy="274407"/>
              </a:xfrm>
              <a:custGeom>
                <a:avLst/>
                <a:gdLst>
                  <a:gd name="T0" fmla="*/ 0 w 783"/>
                  <a:gd name="T1" fmla="*/ 251 h 708"/>
                  <a:gd name="T2" fmla="*/ 0 w 783"/>
                  <a:gd name="T3" fmla="*/ 327 h 708"/>
                  <a:gd name="T4" fmla="*/ 0 w 783"/>
                  <a:gd name="T5" fmla="*/ 372 h 708"/>
                  <a:gd name="T6" fmla="*/ 0 w 783"/>
                  <a:gd name="T7" fmla="*/ 449 h 708"/>
                  <a:gd name="T8" fmla="*/ 0 w 783"/>
                  <a:gd name="T9" fmla="*/ 494 h 708"/>
                  <a:gd name="T10" fmla="*/ 0 w 783"/>
                  <a:gd name="T11" fmla="*/ 570 h 708"/>
                  <a:gd name="T12" fmla="*/ 783 w 783"/>
                  <a:gd name="T13" fmla="*/ 458 h 708"/>
                  <a:gd name="T14" fmla="*/ 783 w 783"/>
                  <a:gd name="T15" fmla="*/ 381 h 708"/>
                  <a:gd name="T16" fmla="*/ 783 w 783"/>
                  <a:gd name="T17" fmla="*/ 319 h 708"/>
                  <a:gd name="T18" fmla="*/ 783 w 783"/>
                  <a:gd name="T19" fmla="*/ 242 h 708"/>
                  <a:gd name="T20" fmla="*/ 771 w 783"/>
                  <a:gd name="T21" fmla="*/ 193 h 708"/>
                  <a:gd name="T22" fmla="*/ 38 w 783"/>
                  <a:gd name="T23" fmla="*/ 254 h 708"/>
                  <a:gd name="T24" fmla="*/ 19 w 783"/>
                  <a:gd name="T25" fmla="*/ 327 h 708"/>
                  <a:gd name="T26" fmla="*/ 19 w 783"/>
                  <a:gd name="T27" fmla="*/ 270 h 708"/>
                  <a:gd name="T28" fmla="*/ 30 w 783"/>
                  <a:gd name="T29" fmla="*/ 316 h 708"/>
                  <a:gd name="T30" fmla="*/ 19 w 783"/>
                  <a:gd name="T31" fmla="*/ 327 h 708"/>
                  <a:gd name="T32" fmla="*/ 42 w 783"/>
                  <a:gd name="T33" fmla="*/ 359 h 708"/>
                  <a:gd name="T34" fmla="*/ 19 w 783"/>
                  <a:gd name="T35" fmla="*/ 437 h 708"/>
                  <a:gd name="T36" fmla="*/ 30 w 783"/>
                  <a:gd name="T37" fmla="*/ 400 h 708"/>
                  <a:gd name="T38" fmla="*/ 30 w 783"/>
                  <a:gd name="T39" fmla="*/ 459 h 708"/>
                  <a:gd name="T40" fmla="*/ 38 w 783"/>
                  <a:gd name="T41" fmla="*/ 497 h 708"/>
                  <a:gd name="T42" fmla="*/ 19 w 783"/>
                  <a:gd name="T43" fmla="*/ 570 h 708"/>
                  <a:gd name="T44" fmla="*/ 19 w 783"/>
                  <a:gd name="T45" fmla="*/ 513 h 708"/>
                  <a:gd name="T46" fmla="*/ 30 w 783"/>
                  <a:gd name="T47" fmla="*/ 559 h 708"/>
                  <a:gd name="T48" fmla="*/ 19 w 783"/>
                  <a:gd name="T49" fmla="*/ 570 h 708"/>
                  <a:gd name="T50" fmla="*/ 42 w 783"/>
                  <a:gd name="T51" fmla="*/ 544 h 708"/>
                  <a:gd name="T52" fmla="*/ 74 w 783"/>
                  <a:gd name="T53" fmla="*/ 532 h 708"/>
                  <a:gd name="T54" fmla="*/ 758 w 783"/>
                  <a:gd name="T55" fmla="*/ 391 h 708"/>
                  <a:gd name="T56" fmla="*/ 758 w 783"/>
                  <a:gd name="T57" fmla="*/ 448 h 708"/>
                  <a:gd name="T58" fmla="*/ 734 w 783"/>
                  <a:gd name="T59" fmla="*/ 347 h 708"/>
                  <a:gd name="T60" fmla="*/ 656 w 783"/>
                  <a:gd name="T61" fmla="*/ 393 h 708"/>
                  <a:gd name="T62" fmla="*/ 127 w 783"/>
                  <a:gd name="T63" fmla="*/ 493 h 708"/>
                  <a:gd name="T64" fmla="*/ 48 w 783"/>
                  <a:gd name="T65" fmla="*/ 466 h 708"/>
                  <a:gd name="T66" fmla="*/ 42 w 783"/>
                  <a:gd name="T67" fmla="*/ 423 h 708"/>
                  <a:gd name="T68" fmla="*/ 75 w 783"/>
                  <a:gd name="T69" fmla="*/ 411 h 708"/>
                  <a:gd name="T70" fmla="*/ 145 w 783"/>
                  <a:gd name="T71" fmla="*/ 435 h 708"/>
                  <a:gd name="T72" fmla="*/ 583 w 783"/>
                  <a:gd name="T73" fmla="*/ 372 h 708"/>
                  <a:gd name="T74" fmla="*/ 665 w 783"/>
                  <a:gd name="T75" fmla="*/ 324 h 708"/>
                  <a:gd name="T76" fmla="*/ 758 w 783"/>
                  <a:gd name="T77" fmla="*/ 269 h 708"/>
                  <a:gd name="T78" fmla="*/ 758 w 783"/>
                  <a:gd name="T79" fmla="*/ 326 h 708"/>
                  <a:gd name="T80" fmla="*/ 726 w 783"/>
                  <a:gd name="T81" fmla="*/ 223 h 708"/>
                  <a:gd name="T82" fmla="*/ 723 w 783"/>
                  <a:gd name="T83" fmla="*/ 232 h 708"/>
                  <a:gd name="T84" fmla="*/ 602 w 783"/>
                  <a:gd name="T85" fmla="*/ 302 h 708"/>
                  <a:gd name="T86" fmla="*/ 522 w 783"/>
                  <a:gd name="T87" fmla="*/ 349 h 708"/>
                  <a:gd name="T88" fmla="*/ 207 w 783"/>
                  <a:gd name="T89" fmla="*/ 399 h 708"/>
                  <a:gd name="T90" fmla="*/ 135 w 783"/>
                  <a:gd name="T91" fmla="*/ 374 h 708"/>
                  <a:gd name="T92" fmla="*/ 54 w 783"/>
                  <a:gd name="T93" fmla="*/ 346 h 708"/>
                  <a:gd name="T94" fmla="*/ 42 w 783"/>
                  <a:gd name="T95" fmla="*/ 309 h 708"/>
                  <a:gd name="T96" fmla="*/ 67 w 783"/>
                  <a:gd name="T97" fmla="*/ 287 h 708"/>
                  <a:gd name="T98" fmla="*/ 129 w 783"/>
                  <a:gd name="T99" fmla="*/ 308 h 708"/>
                  <a:gd name="T100" fmla="*/ 249 w 783"/>
                  <a:gd name="T101" fmla="*/ 349 h 708"/>
                  <a:gd name="T102" fmla="*/ 322 w 783"/>
                  <a:gd name="T103" fmla="*/ 374 h 708"/>
                  <a:gd name="T104" fmla="*/ 463 w 783"/>
                  <a:gd name="T105" fmla="*/ 320 h 708"/>
                  <a:gd name="T106" fmla="*/ 534 w 783"/>
                  <a:gd name="T107" fmla="*/ 279 h 708"/>
                  <a:gd name="T108" fmla="*/ 660 w 783"/>
                  <a:gd name="T109" fmla="*/ 205 h 708"/>
                  <a:gd name="T110" fmla="*/ 716 w 783"/>
                  <a:gd name="T111" fmla="*/ 172 h 708"/>
                  <a:gd name="T112" fmla="*/ 758 w 783"/>
                  <a:gd name="T113" fmla="*/ 195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83" h="708">
                    <a:moveTo>
                      <a:pt x="783" y="138"/>
                    </a:moveTo>
                    <a:lnTo>
                      <a:pt x="783" y="121"/>
                    </a:lnTo>
                    <a:lnTo>
                      <a:pt x="431" y="0"/>
                    </a:lnTo>
                    <a:lnTo>
                      <a:pt x="0" y="251"/>
                    </a:lnTo>
                    <a:lnTo>
                      <a:pt x="0" y="255"/>
                    </a:lnTo>
                    <a:lnTo>
                      <a:pt x="0" y="264"/>
                    </a:lnTo>
                    <a:lnTo>
                      <a:pt x="0" y="268"/>
                    </a:lnTo>
                    <a:lnTo>
                      <a:pt x="0" y="327"/>
                    </a:lnTo>
                    <a:lnTo>
                      <a:pt x="0" y="340"/>
                    </a:lnTo>
                    <a:lnTo>
                      <a:pt x="0" y="344"/>
                    </a:lnTo>
                    <a:lnTo>
                      <a:pt x="30" y="355"/>
                    </a:lnTo>
                    <a:lnTo>
                      <a:pt x="0" y="372"/>
                    </a:lnTo>
                    <a:lnTo>
                      <a:pt x="0" y="376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0" y="449"/>
                    </a:lnTo>
                    <a:lnTo>
                      <a:pt x="0" y="462"/>
                    </a:lnTo>
                    <a:lnTo>
                      <a:pt x="0" y="466"/>
                    </a:lnTo>
                    <a:lnTo>
                      <a:pt x="30" y="476"/>
                    </a:lnTo>
                    <a:lnTo>
                      <a:pt x="0" y="494"/>
                    </a:lnTo>
                    <a:lnTo>
                      <a:pt x="0" y="498"/>
                    </a:lnTo>
                    <a:lnTo>
                      <a:pt x="0" y="507"/>
                    </a:lnTo>
                    <a:lnTo>
                      <a:pt x="0" y="511"/>
                    </a:lnTo>
                    <a:lnTo>
                      <a:pt x="0" y="570"/>
                    </a:lnTo>
                    <a:lnTo>
                      <a:pt x="0" y="583"/>
                    </a:lnTo>
                    <a:lnTo>
                      <a:pt x="0" y="588"/>
                    </a:lnTo>
                    <a:lnTo>
                      <a:pt x="351" y="708"/>
                    </a:lnTo>
                    <a:lnTo>
                      <a:pt x="783" y="458"/>
                    </a:lnTo>
                    <a:lnTo>
                      <a:pt x="783" y="441"/>
                    </a:lnTo>
                    <a:lnTo>
                      <a:pt x="771" y="436"/>
                    </a:lnTo>
                    <a:lnTo>
                      <a:pt x="771" y="388"/>
                    </a:lnTo>
                    <a:lnTo>
                      <a:pt x="783" y="381"/>
                    </a:lnTo>
                    <a:lnTo>
                      <a:pt x="783" y="364"/>
                    </a:lnTo>
                    <a:lnTo>
                      <a:pt x="753" y="354"/>
                    </a:lnTo>
                    <a:lnTo>
                      <a:pt x="783" y="336"/>
                    </a:lnTo>
                    <a:lnTo>
                      <a:pt x="783" y="319"/>
                    </a:lnTo>
                    <a:lnTo>
                      <a:pt x="771" y="315"/>
                    </a:lnTo>
                    <a:lnTo>
                      <a:pt x="771" y="267"/>
                    </a:lnTo>
                    <a:lnTo>
                      <a:pt x="783" y="260"/>
                    </a:lnTo>
                    <a:lnTo>
                      <a:pt x="783" y="242"/>
                    </a:lnTo>
                    <a:lnTo>
                      <a:pt x="753" y="232"/>
                    </a:lnTo>
                    <a:lnTo>
                      <a:pt x="783" y="215"/>
                    </a:lnTo>
                    <a:lnTo>
                      <a:pt x="783" y="198"/>
                    </a:lnTo>
                    <a:lnTo>
                      <a:pt x="771" y="193"/>
                    </a:lnTo>
                    <a:lnTo>
                      <a:pt x="771" y="145"/>
                    </a:lnTo>
                    <a:lnTo>
                      <a:pt x="783" y="138"/>
                    </a:lnTo>
                    <a:close/>
                    <a:moveTo>
                      <a:pt x="448" y="16"/>
                    </a:moveTo>
                    <a:lnTo>
                      <a:pt x="38" y="254"/>
                    </a:lnTo>
                    <a:lnTo>
                      <a:pt x="22" y="248"/>
                    </a:lnTo>
                    <a:lnTo>
                      <a:pt x="432" y="10"/>
                    </a:lnTo>
                    <a:lnTo>
                      <a:pt x="448" y="16"/>
                    </a:lnTo>
                    <a:close/>
                    <a:moveTo>
                      <a:pt x="19" y="327"/>
                    </a:moveTo>
                    <a:lnTo>
                      <a:pt x="19" y="323"/>
                    </a:lnTo>
                    <a:lnTo>
                      <a:pt x="19" y="316"/>
                    </a:lnTo>
                    <a:lnTo>
                      <a:pt x="19" y="274"/>
                    </a:lnTo>
                    <a:lnTo>
                      <a:pt x="19" y="270"/>
                    </a:lnTo>
                    <a:lnTo>
                      <a:pt x="30" y="274"/>
                    </a:lnTo>
                    <a:lnTo>
                      <a:pt x="30" y="278"/>
                    </a:lnTo>
                    <a:lnTo>
                      <a:pt x="30" y="309"/>
                    </a:lnTo>
                    <a:lnTo>
                      <a:pt x="30" y="316"/>
                    </a:lnTo>
                    <a:lnTo>
                      <a:pt x="30" y="331"/>
                    </a:lnTo>
                    <a:lnTo>
                      <a:pt x="30" y="337"/>
                    </a:lnTo>
                    <a:lnTo>
                      <a:pt x="19" y="334"/>
                    </a:lnTo>
                    <a:lnTo>
                      <a:pt x="19" y="327"/>
                    </a:lnTo>
                    <a:close/>
                    <a:moveTo>
                      <a:pt x="57" y="364"/>
                    </a:moveTo>
                    <a:lnTo>
                      <a:pt x="38" y="375"/>
                    </a:lnTo>
                    <a:lnTo>
                      <a:pt x="22" y="370"/>
                    </a:lnTo>
                    <a:lnTo>
                      <a:pt x="42" y="359"/>
                    </a:lnTo>
                    <a:lnTo>
                      <a:pt x="57" y="364"/>
                    </a:lnTo>
                    <a:close/>
                    <a:moveTo>
                      <a:pt x="19" y="449"/>
                    </a:moveTo>
                    <a:lnTo>
                      <a:pt x="19" y="444"/>
                    </a:lnTo>
                    <a:lnTo>
                      <a:pt x="19" y="437"/>
                    </a:lnTo>
                    <a:lnTo>
                      <a:pt x="19" y="396"/>
                    </a:lnTo>
                    <a:lnTo>
                      <a:pt x="19" y="392"/>
                    </a:lnTo>
                    <a:lnTo>
                      <a:pt x="30" y="395"/>
                    </a:lnTo>
                    <a:lnTo>
                      <a:pt x="30" y="400"/>
                    </a:lnTo>
                    <a:lnTo>
                      <a:pt x="30" y="431"/>
                    </a:lnTo>
                    <a:lnTo>
                      <a:pt x="30" y="438"/>
                    </a:lnTo>
                    <a:lnTo>
                      <a:pt x="30" y="452"/>
                    </a:lnTo>
                    <a:lnTo>
                      <a:pt x="30" y="459"/>
                    </a:lnTo>
                    <a:lnTo>
                      <a:pt x="19" y="455"/>
                    </a:lnTo>
                    <a:lnTo>
                      <a:pt x="19" y="449"/>
                    </a:lnTo>
                    <a:close/>
                    <a:moveTo>
                      <a:pt x="57" y="486"/>
                    </a:moveTo>
                    <a:lnTo>
                      <a:pt x="38" y="497"/>
                    </a:lnTo>
                    <a:lnTo>
                      <a:pt x="22" y="491"/>
                    </a:lnTo>
                    <a:lnTo>
                      <a:pt x="42" y="480"/>
                    </a:lnTo>
                    <a:lnTo>
                      <a:pt x="57" y="486"/>
                    </a:lnTo>
                    <a:close/>
                    <a:moveTo>
                      <a:pt x="19" y="570"/>
                    </a:moveTo>
                    <a:lnTo>
                      <a:pt x="19" y="566"/>
                    </a:lnTo>
                    <a:lnTo>
                      <a:pt x="19" y="559"/>
                    </a:lnTo>
                    <a:lnTo>
                      <a:pt x="19" y="517"/>
                    </a:lnTo>
                    <a:lnTo>
                      <a:pt x="19" y="513"/>
                    </a:lnTo>
                    <a:lnTo>
                      <a:pt x="30" y="517"/>
                    </a:lnTo>
                    <a:lnTo>
                      <a:pt x="30" y="521"/>
                    </a:lnTo>
                    <a:lnTo>
                      <a:pt x="30" y="552"/>
                    </a:lnTo>
                    <a:lnTo>
                      <a:pt x="30" y="559"/>
                    </a:lnTo>
                    <a:lnTo>
                      <a:pt x="30" y="574"/>
                    </a:lnTo>
                    <a:lnTo>
                      <a:pt x="30" y="581"/>
                    </a:lnTo>
                    <a:lnTo>
                      <a:pt x="19" y="577"/>
                    </a:lnTo>
                    <a:lnTo>
                      <a:pt x="19" y="570"/>
                    </a:lnTo>
                    <a:close/>
                    <a:moveTo>
                      <a:pt x="42" y="585"/>
                    </a:moveTo>
                    <a:lnTo>
                      <a:pt x="42" y="578"/>
                    </a:lnTo>
                    <a:lnTo>
                      <a:pt x="42" y="552"/>
                    </a:lnTo>
                    <a:lnTo>
                      <a:pt x="42" y="544"/>
                    </a:lnTo>
                    <a:lnTo>
                      <a:pt x="42" y="525"/>
                    </a:lnTo>
                    <a:lnTo>
                      <a:pt x="42" y="521"/>
                    </a:lnTo>
                    <a:lnTo>
                      <a:pt x="67" y="529"/>
                    </a:lnTo>
                    <a:lnTo>
                      <a:pt x="74" y="532"/>
                    </a:lnTo>
                    <a:lnTo>
                      <a:pt x="351" y="627"/>
                    </a:lnTo>
                    <a:lnTo>
                      <a:pt x="709" y="419"/>
                    </a:lnTo>
                    <a:lnTo>
                      <a:pt x="716" y="415"/>
                    </a:lnTo>
                    <a:lnTo>
                      <a:pt x="758" y="391"/>
                    </a:lnTo>
                    <a:lnTo>
                      <a:pt x="758" y="395"/>
                    </a:lnTo>
                    <a:lnTo>
                      <a:pt x="758" y="431"/>
                    </a:lnTo>
                    <a:lnTo>
                      <a:pt x="758" y="438"/>
                    </a:lnTo>
                    <a:lnTo>
                      <a:pt x="758" y="448"/>
                    </a:lnTo>
                    <a:lnTo>
                      <a:pt x="758" y="455"/>
                    </a:lnTo>
                    <a:lnTo>
                      <a:pt x="351" y="691"/>
                    </a:lnTo>
                    <a:lnTo>
                      <a:pt x="42" y="585"/>
                    </a:lnTo>
                    <a:close/>
                    <a:moveTo>
                      <a:pt x="734" y="347"/>
                    </a:moveTo>
                    <a:lnTo>
                      <a:pt x="734" y="347"/>
                    </a:lnTo>
                    <a:lnTo>
                      <a:pt x="729" y="350"/>
                    </a:lnTo>
                    <a:lnTo>
                      <a:pt x="723" y="354"/>
                    </a:lnTo>
                    <a:lnTo>
                      <a:pt x="656" y="393"/>
                    </a:lnTo>
                    <a:lnTo>
                      <a:pt x="649" y="397"/>
                    </a:lnTo>
                    <a:lnTo>
                      <a:pt x="351" y="570"/>
                    </a:lnTo>
                    <a:lnTo>
                      <a:pt x="135" y="495"/>
                    </a:lnTo>
                    <a:lnTo>
                      <a:pt x="127" y="493"/>
                    </a:lnTo>
                    <a:lnTo>
                      <a:pt x="76" y="475"/>
                    </a:lnTo>
                    <a:lnTo>
                      <a:pt x="60" y="469"/>
                    </a:lnTo>
                    <a:lnTo>
                      <a:pt x="54" y="467"/>
                    </a:lnTo>
                    <a:lnTo>
                      <a:pt x="48" y="466"/>
                    </a:lnTo>
                    <a:lnTo>
                      <a:pt x="42" y="463"/>
                    </a:lnTo>
                    <a:lnTo>
                      <a:pt x="42" y="457"/>
                    </a:lnTo>
                    <a:lnTo>
                      <a:pt x="42" y="430"/>
                    </a:lnTo>
                    <a:lnTo>
                      <a:pt x="42" y="423"/>
                    </a:lnTo>
                    <a:lnTo>
                      <a:pt x="42" y="404"/>
                    </a:lnTo>
                    <a:lnTo>
                      <a:pt x="42" y="400"/>
                    </a:lnTo>
                    <a:lnTo>
                      <a:pt x="67" y="408"/>
                    </a:lnTo>
                    <a:lnTo>
                      <a:pt x="75" y="411"/>
                    </a:lnTo>
                    <a:lnTo>
                      <a:pt x="117" y="425"/>
                    </a:lnTo>
                    <a:lnTo>
                      <a:pt x="123" y="427"/>
                    </a:lnTo>
                    <a:lnTo>
                      <a:pt x="129" y="429"/>
                    </a:lnTo>
                    <a:lnTo>
                      <a:pt x="145" y="435"/>
                    </a:lnTo>
                    <a:lnTo>
                      <a:pt x="194" y="452"/>
                    </a:lnTo>
                    <a:lnTo>
                      <a:pt x="202" y="454"/>
                    </a:lnTo>
                    <a:lnTo>
                      <a:pt x="352" y="506"/>
                    </a:lnTo>
                    <a:lnTo>
                      <a:pt x="583" y="372"/>
                    </a:lnTo>
                    <a:lnTo>
                      <a:pt x="589" y="367"/>
                    </a:lnTo>
                    <a:lnTo>
                      <a:pt x="654" y="330"/>
                    </a:lnTo>
                    <a:lnTo>
                      <a:pt x="660" y="327"/>
                    </a:lnTo>
                    <a:lnTo>
                      <a:pt x="665" y="324"/>
                    </a:lnTo>
                    <a:lnTo>
                      <a:pt x="665" y="324"/>
                    </a:lnTo>
                    <a:lnTo>
                      <a:pt x="709" y="298"/>
                    </a:lnTo>
                    <a:lnTo>
                      <a:pt x="716" y="294"/>
                    </a:lnTo>
                    <a:lnTo>
                      <a:pt x="758" y="269"/>
                    </a:lnTo>
                    <a:lnTo>
                      <a:pt x="758" y="274"/>
                    </a:lnTo>
                    <a:lnTo>
                      <a:pt x="758" y="310"/>
                    </a:lnTo>
                    <a:lnTo>
                      <a:pt x="758" y="317"/>
                    </a:lnTo>
                    <a:lnTo>
                      <a:pt x="758" y="326"/>
                    </a:lnTo>
                    <a:lnTo>
                      <a:pt x="758" y="333"/>
                    </a:lnTo>
                    <a:lnTo>
                      <a:pt x="734" y="347"/>
                    </a:lnTo>
                    <a:close/>
                    <a:moveTo>
                      <a:pt x="734" y="226"/>
                    </a:moveTo>
                    <a:lnTo>
                      <a:pt x="726" y="223"/>
                    </a:lnTo>
                    <a:lnTo>
                      <a:pt x="726" y="223"/>
                    </a:lnTo>
                    <a:lnTo>
                      <a:pt x="734" y="226"/>
                    </a:lnTo>
                    <a:lnTo>
                      <a:pt x="729" y="229"/>
                    </a:lnTo>
                    <a:lnTo>
                      <a:pt x="723" y="232"/>
                    </a:lnTo>
                    <a:lnTo>
                      <a:pt x="656" y="271"/>
                    </a:lnTo>
                    <a:lnTo>
                      <a:pt x="649" y="275"/>
                    </a:lnTo>
                    <a:lnTo>
                      <a:pt x="603" y="302"/>
                    </a:lnTo>
                    <a:lnTo>
                      <a:pt x="602" y="302"/>
                    </a:lnTo>
                    <a:lnTo>
                      <a:pt x="597" y="305"/>
                    </a:lnTo>
                    <a:lnTo>
                      <a:pt x="592" y="308"/>
                    </a:lnTo>
                    <a:lnTo>
                      <a:pt x="529" y="345"/>
                    </a:lnTo>
                    <a:lnTo>
                      <a:pt x="522" y="349"/>
                    </a:lnTo>
                    <a:lnTo>
                      <a:pt x="351" y="448"/>
                    </a:lnTo>
                    <a:lnTo>
                      <a:pt x="263" y="418"/>
                    </a:lnTo>
                    <a:lnTo>
                      <a:pt x="255" y="415"/>
                    </a:lnTo>
                    <a:lnTo>
                      <a:pt x="207" y="399"/>
                    </a:lnTo>
                    <a:lnTo>
                      <a:pt x="192" y="393"/>
                    </a:lnTo>
                    <a:lnTo>
                      <a:pt x="186" y="391"/>
                    </a:lnTo>
                    <a:lnTo>
                      <a:pt x="180" y="389"/>
                    </a:lnTo>
                    <a:lnTo>
                      <a:pt x="135" y="374"/>
                    </a:lnTo>
                    <a:lnTo>
                      <a:pt x="127" y="371"/>
                    </a:lnTo>
                    <a:lnTo>
                      <a:pt x="76" y="353"/>
                    </a:lnTo>
                    <a:lnTo>
                      <a:pt x="60" y="348"/>
                    </a:lnTo>
                    <a:lnTo>
                      <a:pt x="54" y="346"/>
                    </a:lnTo>
                    <a:lnTo>
                      <a:pt x="48" y="344"/>
                    </a:lnTo>
                    <a:lnTo>
                      <a:pt x="42" y="342"/>
                    </a:lnTo>
                    <a:lnTo>
                      <a:pt x="42" y="335"/>
                    </a:lnTo>
                    <a:lnTo>
                      <a:pt x="42" y="309"/>
                    </a:lnTo>
                    <a:lnTo>
                      <a:pt x="42" y="302"/>
                    </a:lnTo>
                    <a:lnTo>
                      <a:pt x="42" y="283"/>
                    </a:lnTo>
                    <a:lnTo>
                      <a:pt x="42" y="278"/>
                    </a:lnTo>
                    <a:lnTo>
                      <a:pt x="67" y="287"/>
                    </a:lnTo>
                    <a:lnTo>
                      <a:pt x="74" y="289"/>
                    </a:lnTo>
                    <a:lnTo>
                      <a:pt x="117" y="304"/>
                    </a:lnTo>
                    <a:lnTo>
                      <a:pt x="123" y="306"/>
                    </a:lnTo>
                    <a:lnTo>
                      <a:pt x="129" y="308"/>
                    </a:lnTo>
                    <a:lnTo>
                      <a:pt x="145" y="313"/>
                    </a:lnTo>
                    <a:lnTo>
                      <a:pt x="194" y="330"/>
                    </a:lnTo>
                    <a:lnTo>
                      <a:pt x="202" y="333"/>
                    </a:lnTo>
                    <a:lnTo>
                      <a:pt x="249" y="349"/>
                    </a:lnTo>
                    <a:lnTo>
                      <a:pt x="255" y="351"/>
                    </a:lnTo>
                    <a:lnTo>
                      <a:pt x="261" y="353"/>
                    </a:lnTo>
                    <a:lnTo>
                      <a:pt x="276" y="359"/>
                    </a:lnTo>
                    <a:lnTo>
                      <a:pt x="322" y="374"/>
                    </a:lnTo>
                    <a:lnTo>
                      <a:pt x="329" y="377"/>
                    </a:lnTo>
                    <a:lnTo>
                      <a:pt x="351" y="384"/>
                    </a:lnTo>
                    <a:lnTo>
                      <a:pt x="456" y="324"/>
                    </a:lnTo>
                    <a:lnTo>
                      <a:pt x="463" y="320"/>
                    </a:lnTo>
                    <a:lnTo>
                      <a:pt x="523" y="285"/>
                    </a:lnTo>
                    <a:lnTo>
                      <a:pt x="528" y="282"/>
                    </a:lnTo>
                    <a:lnTo>
                      <a:pt x="533" y="279"/>
                    </a:lnTo>
                    <a:lnTo>
                      <a:pt x="534" y="279"/>
                    </a:lnTo>
                    <a:lnTo>
                      <a:pt x="583" y="250"/>
                    </a:lnTo>
                    <a:lnTo>
                      <a:pt x="589" y="246"/>
                    </a:lnTo>
                    <a:lnTo>
                      <a:pt x="654" y="208"/>
                    </a:lnTo>
                    <a:lnTo>
                      <a:pt x="660" y="205"/>
                    </a:lnTo>
                    <a:lnTo>
                      <a:pt x="665" y="202"/>
                    </a:lnTo>
                    <a:lnTo>
                      <a:pt x="665" y="202"/>
                    </a:lnTo>
                    <a:lnTo>
                      <a:pt x="709" y="177"/>
                    </a:lnTo>
                    <a:lnTo>
                      <a:pt x="716" y="172"/>
                    </a:lnTo>
                    <a:lnTo>
                      <a:pt x="758" y="148"/>
                    </a:lnTo>
                    <a:lnTo>
                      <a:pt x="758" y="152"/>
                    </a:lnTo>
                    <a:lnTo>
                      <a:pt x="758" y="189"/>
                    </a:lnTo>
                    <a:lnTo>
                      <a:pt x="758" y="195"/>
                    </a:lnTo>
                    <a:lnTo>
                      <a:pt x="758" y="205"/>
                    </a:lnTo>
                    <a:lnTo>
                      <a:pt x="758" y="212"/>
                    </a:lnTo>
                    <a:lnTo>
                      <a:pt x="734" y="226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0" name="Group 38"/>
            <p:cNvGrpSpPr/>
            <p:nvPr/>
          </p:nvGrpSpPr>
          <p:grpSpPr>
            <a:xfrm>
              <a:off x="9363028" y="4163561"/>
              <a:ext cx="1952186" cy="483862"/>
              <a:chOff x="601727" y="3186418"/>
              <a:chExt cx="1952186" cy="483862"/>
            </a:xfrm>
          </p:grpSpPr>
          <p:sp>
            <p:nvSpPr>
              <p:cNvPr id="156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7" name="矩形 156"/>
              <p:cNvSpPr/>
              <p:nvPr/>
            </p:nvSpPr>
            <p:spPr>
              <a:xfrm>
                <a:off x="1368648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在线作业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8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1" name="Group 38"/>
            <p:cNvGrpSpPr/>
            <p:nvPr/>
          </p:nvGrpSpPr>
          <p:grpSpPr>
            <a:xfrm>
              <a:off x="9370213" y="4784518"/>
              <a:ext cx="1952186" cy="483862"/>
              <a:chOff x="601727" y="3186418"/>
              <a:chExt cx="1952186" cy="483862"/>
            </a:xfrm>
          </p:grpSpPr>
          <p:sp>
            <p:nvSpPr>
              <p:cNvPr id="160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1" name="矩形 160"/>
              <p:cNvSpPr/>
              <p:nvPr/>
            </p:nvSpPr>
            <p:spPr>
              <a:xfrm>
                <a:off x="1368648" y="3300929"/>
                <a:ext cx="95410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学情报告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2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2" name="Group 38"/>
            <p:cNvGrpSpPr/>
            <p:nvPr/>
          </p:nvGrpSpPr>
          <p:grpSpPr>
            <a:xfrm>
              <a:off x="9370213" y="5419920"/>
              <a:ext cx="1952186" cy="483862"/>
              <a:chOff x="601727" y="3186418"/>
              <a:chExt cx="1952186" cy="483862"/>
            </a:xfrm>
          </p:grpSpPr>
          <p:sp>
            <p:nvSpPr>
              <p:cNvPr id="164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5" name="矩形 164"/>
              <p:cNvSpPr/>
              <p:nvPr/>
            </p:nvSpPr>
            <p:spPr>
              <a:xfrm>
                <a:off x="1368648" y="3300929"/>
                <a:ext cx="76174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错题本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6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3" name="Group 38"/>
            <p:cNvGrpSpPr/>
            <p:nvPr/>
          </p:nvGrpSpPr>
          <p:grpSpPr>
            <a:xfrm>
              <a:off x="9377398" y="6040877"/>
              <a:ext cx="1952186" cy="483862"/>
              <a:chOff x="601727" y="3186418"/>
              <a:chExt cx="1952186" cy="483862"/>
            </a:xfrm>
          </p:grpSpPr>
          <p:sp>
            <p:nvSpPr>
              <p:cNvPr id="168" name="íṧlîḓe"/>
              <p:cNvSpPr txBox="1"/>
              <p:nvPr/>
            </p:nvSpPr>
            <p:spPr>
              <a:xfrm>
                <a:off x="601727" y="3186418"/>
                <a:ext cx="1952186" cy="48386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课前备课</a:t>
                </a:r>
                <a:endParaRPr lang="id-ID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9" name="矩形 168"/>
              <p:cNvSpPr/>
              <p:nvPr/>
            </p:nvSpPr>
            <p:spPr>
              <a:xfrm>
                <a:off x="1368648" y="3300929"/>
                <a:ext cx="761747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5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单词通</a:t>
                </a:r>
                <a:endParaRPr lang="en-US" alt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0" name="three-books_73757"/>
              <p:cNvSpPr>
                <a:spLocks noChangeAspect="1"/>
              </p:cNvSpPr>
              <p:nvPr/>
            </p:nvSpPr>
            <p:spPr bwMode="auto">
              <a:xfrm>
                <a:off x="840082" y="3294908"/>
                <a:ext cx="303853" cy="299036"/>
              </a:xfrm>
              <a:custGeom>
                <a:avLst/>
                <a:gdLst>
                  <a:gd name="connsiteX0" fmla="*/ 60025 w 605236"/>
                  <a:gd name="connsiteY0" fmla="*/ 344571 h 595643"/>
                  <a:gd name="connsiteX1" fmla="*/ 290527 w 605236"/>
                  <a:gd name="connsiteY1" fmla="*/ 344571 h 595643"/>
                  <a:gd name="connsiteX2" fmla="*/ 329370 w 605236"/>
                  <a:gd name="connsiteY2" fmla="*/ 376465 h 595643"/>
                  <a:gd name="connsiteX3" fmla="*/ 349814 w 605236"/>
                  <a:gd name="connsiteY3" fmla="*/ 479931 h 595643"/>
                  <a:gd name="connsiteX4" fmla="*/ 331031 w 605236"/>
                  <a:gd name="connsiteY4" fmla="*/ 528793 h 595643"/>
                  <a:gd name="connsiteX5" fmla="*/ 175276 w 605236"/>
                  <a:gd name="connsiteY5" fmla="*/ 595643 h 595643"/>
                  <a:gd name="connsiteX6" fmla="*/ 19393 w 605236"/>
                  <a:gd name="connsiteY6" fmla="*/ 528793 h 595643"/>
                  <a:gd name="connsiteX7" fmla="*/ 738 w 605236"/>
                  <a:gd name="connsiteY7" fmla="*/ 479931 h 595643"/>
                  <a:gd name="connsiteX8" fmla="*/ 21182 w 605236"/>
                  <a:gd name="connsiteY8" fmla="*/ 376465 h 595643"/>
                  <a:gd name="connsiteX9" fmla="*/ 60025 w 605236"/>
                  <a:gd name="connsiteY9" fmla="*/ 344571 h 595643"/>
                  <a:gd name="connsiteX10" fmla="*/ 357987 w 605236"/>
                  <a:gd name="connsiteY10" fmla="*/ 252695 h 595643"/>
                  <a:gd name="connsiteX11" fmla="*/ 553093 w 605236"/>
                  <a:gd name="connsiteY11" fmla="*/ 252695 h 595643"/>
                  <a:gd name="connsiteX12" fmla="*/ 587208 w 605236"/>
                  <a:gd name="connsiteY12" fmla="*/ 280762 h 595643"/>
                  <a:gd name="connsiteX13" fmla="*/ 604585 w 605236"/>
                  <a:gd name="connsiteY13" fmla="*/ 368409 h 595643"/>
                  <a:gd name="connsiteX14" fmla="*/ 588231 w 605236"/>
                  <a:gd name="connsiteY14" fmla="*/ 411020 h 595643"/>
                  <a:gd name="connsiteX15" fmla="*/ 455476 w 605236"/>
                  <a:gd name="connsiteY15" fmla="*/ 467920 h 595643"/>
                  <a:gd name="connsiteX16" fmla="*/ 402323 w 605236"/>
                  <a:gd name="connsiteY16" fmla="*/ 455928 h 595643"/>
                  <a:gd name="connsiteX17" fmla="*/ 388524 w 605236"/>
                  <a:gd name="connsiteY17" fmla="*/ 440618 h 595643"/>
                  <a:gd name="connsiteX18" fmla="*/ 388269 w 605236"/>
                  <a:gd name="connsiteY18" fmla="*/ 439725 h 595643"/>
                  <a:gd name="connsiteX19" fmla="*/ 371403 w 605236"/>
                  <a:gd name="connsiteY19" fmla="*/ 354503 h 595643"/>
                  <a:gd name="connsiteX20" fmla="*/ 334732 w 605236"/>
                  <a:gd name="connsiteY20" fmla="*/ 308064 h 595643"/>
                  <a:gd name="connsiteX21" fmla="*/ 322722 w 605236"/>
                  <a:gd name="connsiteY21" fmla="*/ 290458 h 595643"/>
                  <a:gd name="connsiteX22" fmla="*/ 322722 w 605236"/>
                  <a:gd name="connsiteY22" fmla="*/ 289693 h 595643"/>
                  <a:gd name="connsiteX23" fmla="*/ 324127 w 605236"/>
                  <a:gd name="connsiteY23" fmla="*/ 280762 h 595643"/>
                  <a:gd name="connsiteX24" fmla="*/ 357987 w 605236"/>
                  <a:gd name="connsiteY24" fmla="*/ 252695 h 595643"/>
                  <a:gd name="connsiteX25" fmla="*/ 175276 w 605236"/>
                  <a:gd name="connsiteY25" fmla="*/ 50313 h 595643"/>
                  <a:gd name="connsiteX26" fmla="*/ 303670 w 605236"/>
                  <a:gd name="connsiteY26" fmla="*/ 178531 h 595643"/>
                  <a:gd name="connsiteX27" fmla="*/ 175276 w 605236"/>
                  <a:gd name="connsiteY27" fmla="*/ 306749 h 595643"/>
                  <a:gd name="connsiteX28" fmla="*/ 46882 w 605236"/>
                  <a:gd name="connsiteY28" fmla="*/ 178531 h 595643"/>
                  <a:gd name="connsiteX29" fmla="*/ 175276 w 605236"/>
                  <a:gd name="connsiteY29" fmla="*/ 50313 h 595643"/>
                  <a:gd name="connsiteX30" fmla="*/ 455527 w 605236"/>
                  <a:gd name="connsiteY30" fmla="*/ 0 h 595643"/>
                  <a:gd name="connsiteX31" fmla="*/ 562928 w 605236"/>
                  <a:gd name="connsiteY31" fmla="*/ 107260 h 595643"/>
                  <a:gd name="connsiteX32" fmla="*/ 455527 w 605236"/>
                  <a:gd name="connsiteY32" fmla="*/ 214520 h 595643"/>
                  <a:gd name="connsiteX33" fmla="*/ 348126 w 605236"/>
                  <a:gd name="connsiteY33" fmla="*/ 107260 h 595643"/>
                  <a:gd name="connsiteX34" fmla="*/ 455527 w 605236"/>
                  <a:gd name="connsiteY34" fmla="*/ 0 h 5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05236" h="595643">
                    <a:moveTo>
                      <a:pt x="60025" y="344571"/>
                    </a:moveTo>
                    <a:lnTo>
                      <a:pt x="290527" y="344571"/>
                    </a:lnTo>
                    <a:cubicBezTo>
                      <a:pt x="308671" y="344571"/>
                      <a:pt x="325793" y="358605"/>
                      <a:pt x="329370" y="376465"/>
                    </a:cubicBezTo>
                    <a:lnTo>
                      <a:pt x="349814" y="479931"/>
                    </a:lnTo>
                    <a:cubicBezTo>
                      <a:pt x="353136" y="496898"/>
                      <a:pt x="344959" y="518331"/>
                      <a:pt x="331031" y="528793"/>
                    </a:cubicBezTo>
                    <a:cubicBezTo>
                      <a:pt x="327454" y="531472"/>
                      <a:pt x="241079" y="595643"/>
                      <a:pt x="175276" y="595643"/>
                    </a:cubicBezTo>
                    <a:cubicBezTo>
                      <a:pt x="109473" y="595643"/>
                      <a:pt x="23098" y="531472"/>
                      <a:pt x="19393" y="528793"/>
                    </a:cubicBezTo>
                    <a:cubicBezTo>
                      <a:pt x="5593" y="518331"/>
                      <a:pt x="-2584" y="496898"/>
                      <a:pt x="738" y="479931"/>
                    </a:cubicBezTo>
                    <a:lnTo>
                      <a:pt x="21182" y="376465"/>
                    </a:lnTo>
                    <a:cubicBezTo>
                      <a:pt x="24759" y="358605"/>
                      <a:pt x="41753" y="344571"/>
                      <a:pt x="60025" y="344571"/>
                    </a:cubicBezTo>
                    <a:close/>
                    <a:moveTo>
                      <a:pt x="357987" y="252695"/>
                    </a:moveTo>
                    <a:lnTo>
                      <a:pt x="553093" y="252695"/>
                    </a:lnTo>
                    <a:cubicBezTo>
                      <a:pt x="569065" y="252695"/>
                      <a:pt x="584142" y="265070"/>
                      <a:pt x="587208" y="280762"/>
                    </a:cubicBezTo>
                    <a:lnTo>
                      <a:pt x="604585" y="368409"/>
                    </a:lnTo>
                    <a:cubicBezTo>
                      <a:pt x="607524" y="383208"/>
                      <a:pt x="600241" y="401834"/>
                      <a:pt x="588231" y="411020"/>
                    </a:cubicBezTo>
                    <a:cubicBezTo>
                      <a:pt x="585164" y="413316"/>
                      <a:pt x="511696" y="467920"/>
                      <a:pt x="455476" y="467920"/>
                    </a:cubicBezTo>
                    <a:cubicBezTo>
                      <a:pt x="440272" y="467920"/>
                      <a:pt x="422384" y="463838"/>
                      <a:pt x="402323" y="455928"/>
                    </a:cubicBezTo>
                    <a:cubicBezTo>
                      <a:pt x="395679" y="453249"/>
                      <a:pt x="390824" y="447890"/>
                      <a:pt x="388524" y="440618"/>
                    </a:cubicBezTo>
                    <a:lnTo>
                      <a:pt x="388269" y="439725"/>
                    </a:lnTo>
                    <a:lnTo>
                      <a:pt x="371403" y="354503"/>
                    </a:lnTo>
                    <a:cubicBezTo>
                      <a:pt x="367697" y="335621"/>
                      <a:pt x="354537" y="318653"/>
                      <a:pt x="334732" y="308064"/>
                    </a:cubicBezTo>
                    <a:cubicBezTo>
                      <a:pt x="322722" y="301685"/>
                      <a:pt x="322722" y="291607"/>
                      <a:pt x="322722" y="290458"/>
                    </a:cubicBezTo>
                    <a:lnTo>
                      <a:pt x="322722" y="289693"/>
                    </a:lnTo>
                    <a:lnTo>
                      <a:pt x="324127" y="280762"/>
                    </a:lnTo>
                    <a:cubicBezTo>
                      <a:pt x="327194" y="265070"/>
                      <a:pt x="341888" y="252695"/>
                      <a:pt x="357987" y="252695"/>
                    </a:cubicBezTo>
                    <a:close/>
                    <a:moveTo>
                      <a:pt x="175276" y="50313"/>
                    </a:moveTo>
                    <a:cubicBezTo>
                      <a:pt x="246186" y="50313"/>
                      <a:pt x="303670" y="107718"/>
                      <a:pt x="303670" y="178531"/>
                    </a:cubicBezTo>
                    <a:cubicBezTo>
                      <a:pt x="303670" y="249344"/>
                      <a:pt x="246186" y="306749"/>
                      <a:pt x="175276" y="306749"/>
                    </a:cubicBezTo>
                    <a:cubicBezTo>
                      <a:pt x="104366" y="306749"/>
                      <a:pt x="46882" y="249344"/>
                      <a:pt x="46882" y="178531"/>
                    </a:cubicBezTo>
                    <a:cubicBezTo>
                      <a:pt x="46882" y="107718"/>
                      <a:pt x="104366" y="50313"/>
                      <a:pt x="175276" y="50313"/>
                    </a:cubicBezTo>
                    <a:close/>
                    <a:moveTo>
                      <a:pt x="455527" y="0"/>
                    </a:moveTo>
                    <a:cubicBezTo>
                      <a:pt x="514843" y="0"/>
                      <a:pt x="562928" y="48022"/>
                      <a:pt x="562928" y="107260"/>
                    </a:cubicBezTo>
                    <a:cubicBezTo>
                      <a:pt x="562928" y="166498"/>
                      <a:pt x="514843" y="214520"/>
                      <a:pt x="455527" y="214520"/>
                    </a:cubicBezTo>
                    <a:cubicBezTo>
                      <a:pt x="396211" y="214520"/>
                      <a:pt x="348126" y="166498"/>
                      <a:pt x="348126" y="107260"/>
                    </a:cubicBezTo>
                    <a:cubicBezTo>
                      <a:pt x="348126" y="48022"/>
                      <a:pt x="396211" y="0"/>
                      <a:pt x="455527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861" y="2982062"/>
              <a:ext cx="490888" cy="388620"/>
            </a:xfrm>
            <a:prstGeom prst="rect">
              <a:avLst/>
            </a:prstGeom>
          </p:spPr>
        </p:pic>
        <p:pic>
          <p:nvPicPr>
            <p:cNvPr id="171" name="图片 17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2044" y="3594246"/>
              <a:ext cx="495359" cy="388666"/>
            </a:xfrm>
            <a:prstGeom prst="rect">
              <a:avLst/>
            </a:prstGeom>
          </p:spPr>
        </p:pic>
        <p:pic>
          <p:nvPicPr>
            <p:cNvPr id="172" name="图片 17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0318" y="4235606"/>
              <a:ext cx="513684" cy="349591"/>
            </a:xfrm>
            <a:prstGeom prst="rect">
              <a:avLst/>
            </a:prstGeom>
          </p:spPr>
        </p:pic>
        <p:pic>
          <p:nvPicPr>
            <p:cNvPr id="173" name="图片 17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79601" y="4821485"/>
              <a:ext cx="531051" cy="452668"/>
            </a:xfrm>
            <a:prstGeom prst="rect">
              <a:avLst/>
            </a:prstGeom>
          </p:spPr>
        </p:pic>
        <p:pic>
          <p:nvPicPr>
            <p:cNvPr id="174" name="图片 17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4458" y="5488736"/>
              <a:ext cx="496194" cy="415046"/>
            </a:xfrm>
            <a:prstGeom prst="rect">
              <a:avLst/>
            </a:prstGeom>
          </p:spPr>
        </p:pic>
        <p:pic>
          <p:nvPicPr>
            <p:cNvPr id="175" name="图片 17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05480" y="6083413"/>
              <a:ext cx="471649" cy="391010"/>
            </a:xfrm>
            <a:prstGeom prst="rect">
              <a:avLst/>
            </a:prstGeom>
          </p:spPr>
        </p:pic>
        <p:pic>
          <p:nvPicPr>
            <p:cNvPr id="176" name="图片 17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14521" y="3011569"/>
              <a:ext cx="485129" cy="353825"/>
            </a:xfrm>
            <a:prstGeom prst="rect">
              <a:avLst/>
            </a:prstGeom>
          </p:spPr>
        </p:pic>
        <p:pic>
          <p:nvPicPr>
            <p:cNvPr id="177" name="图片 17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14521" y="3617439"/>
              <a:ext cx="483838" cy="357766"/>
            </a:xfrm>
            <a:prstGeom prst="rect">
              <a:avLst/>
            </a:prstGeom>
          </p:spPr>
        </p:pic>
        <p:pic>
          <p:nvPicPr>
            <p:cNvPr id="178" name="图片 17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91912" y="4230603"/>
              <a:ext cx="506447" cy="364985"/>
            </a:xfrm>
            <a:prstGeom prst="rect">
              <a:avLst/>
            </a:prstGeom>
          </p:spPr>
        </p:pic>
        <p:pic>
          <p:nvPicPr>
            <p:cNvPr id="179" name="图片 17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88266" y="4823436"/>
              <a:ext cx="501906" cy="430621"/>
            </a:xfrm>
            <a:prstGeom prst="rect">
              <a:avLst/>
            </a:prstGeom>
          </p:spPr>
        </p:pic>
        <p:pic>
          <p:nvPicPr>
            <p:cNvPr id="180" name="图片 17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35484" y="5481216"/>
              <a:ext cx="420264" cy="417356"/>
            </a:xfrm>
            <a:prstGeom prst="rect">
              <a:avLst/>
            </a:prstGeom>
          </p:spPr>
        </p:pic>
        <p:pic>
          <p:nvPicPr>
            <p:cNvPr id="201" name="图片 20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82035" y="3016541"/>
              <a:ext cx="578045" cy="395835"/>
            </a:xfrm>
            <a:prstGeom prst="rect">
              <a:avLst/>
            </a:prstGeom>
          </p:spPr>
        </p:pic>
        <p:pic>
          <p:nvPicPr>
            <p:cNvPr id="202" name="图片 20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43684" y="3567423"/>
              <a:ext cx="570296" cy="462402"/>
            </a:xfrm>
            <a:prstGeom prst="rect">
              <a:avLst/>
            </a:prstGeom>
          </p:spPr>
        </p:pic>
        <p:pic>
          <p:nvPicPr>
            <p:cNvPr id="203" name="图片 20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71055" y="4208622"/>
              <a:ext cx="542925" cy="383611"/>
            </a:xfrm>
            <a:prstGeom prst="rect">
              <a:avLst/>
            </a:prstGeom>
          </p:spPr>
        </p:pic>
        <p:pic>
          <p:nvPicPr>
            <p:cNvPr id="204" name="图片 20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550131" y="4866180"/>
              <a:ext cx="394815" cy="340625"/>
            </a:xfrm>
            <a:prstGeom prst="rect">
              <a:avLst/>
            </a:prstGeom>
          </p:spPr>
        </p:pic>
        <p:pic>
          <p:nvPicPr>
            <p:cNvPr id="205" name="图片 20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66130" y="5452920"/>
              <a:ext cx="350705" cy="417861"/>
            </a:xfrm>
            <a:prstGeom prst="rect">
              <a:avLst/>
            </a:prstGeom>
          </p:spPr>
        </p:pic>
        <p:pic>
          <p:nvPicPr>
            <p:cNvPr id="206" name="图片 20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78478" y="6076125"/>
              <a:ext cx="349661" cy="406878"/>
            </a:xfrm>
            <a:prstGeom prst="rect">
              <a:avLst/>
            </a:prstGeom>
          </p:spPr>
        </p:pic>
        <p:pic>
          <p:nvPicPr>
            <p:cNvPr id="208" name="图片 20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57" y="2980933"/>
              <a:ext cx="521908" cy="384461"/>
            </a:xfrm>
            <a:prstGeom prst="rect">
              <a:avLst/>
            </a:prstGeom>
          </p:spPr>
        </p:pic>
        <p:pic>
          <p:nvPicPr>
            <p:cNvPr id="210" name="图片 20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58" y="3601809"/>
              <a:ext cx="514176" cy="401885"/>
            </a:xfrm>
            <a:prstGeom prst="rect">
              <a:avLst/>
            </a:prstGeom>
          </p:spPr>
        </p:pic>
        <p:pic>
          <p:nvPicPr>
            <p:cNvPr id="212" name="图片 211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57" y="4198585"/>
              <a:ext cx="491169" cy="433736"/>
            </a:xfrm>
            <a:prstGeom prst="rect">
              <a:avLst/>
            </a:prstGeom>
          </p:spPr>
        </p:pic>
        <p:pic>
          <p:nvPicPr>
            <p:cNvPr id="214" name="图片 21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0889" y="3005919"/>
              <a:ext cx="531474" cy="375553"/>
            </a:xfrm>
            <a:prstGeom prst="rect">
              <a:avLst/>
            </a:prstGeom>
          </p:spPr>
        </p:pic>
        <p:pic>
          <p:nvPicPr>
            <p:cNvPr id="216" name="图片 21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8561" y="3620313"/>
              <a:ext cx="566198" cy="383382"/>
            </a:xfrm>
            <a:prstGeom prst="rect">
              <a:avLst/>
            </a:prstGeom>
          </p:spPr>
        </p:pic>
        <p:pic>
          <p:nvPicPr>
            <p:cNvPr id="218" name="图片 21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589" y="4230627"/>
              <a:ext cx="556247" cy="391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1631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97"/>
          <p:cNvSpPr txBox="1"/>
          <p:nvPr/>
        </p:nvSpPr>
        <p:spPr>
          <a:xfrm>
            <a:off x="312824" y="150827"/>
            <a:ext cx="9505056" cy="38087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产品介绍：亮点优势</a:t>
            </a:r>
          </a:p>
          <a:p>
            <a:pPr>
              <a:lnSpc>
                <a:spcPct val="12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34593" y="893736"/>
            <a:ext cx="11916315" cy="5630650"/>
            <a:chOff x="98" y="1840"/>
            <a:chExt cx="17539" cy="8293"/>
          </a:xfrm>
        </p:grpSpPr>
        <p:sp>
          <p:nvSpPr>
            <p:cNvPr id="2" name="角丸四角形 13"/>
            <p:cNvSpPr/>
            <p:nvPr/>
          </p:nvSpPr>
          <p:spPr>
            <a:xfrm>
              <a:off x="1154" y="7439"/>
              <a:ext cx="7418" cy="2694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" name="角丸四角形 13"/>
            <p:cNvSpPr/>
            <p:nvPr/>
          </p:nvSpPr>
          <p:spPr>
            <a:xfrm>
              <a:off x="9899" y="7456"/>
              <a:ext cx="7419" cy="2361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郑少PPT"/>
            <p:cNvSpPr txBox="1"/>
            <p:nvPr/>
          </p:nvSpPr>
          <p:spPr>
            <a:xfrm>
              <a:off x="10680" y="7558"/>
              <a:ext cx="6776" cy="1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专业</a:t>
              </a:r>
              <a:r>
                <a:rPr lang="zh-CN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高清电视级直播</a:t>
              </a:r>
            </a:p>
            <a:p>
              <a:pPr>
                <a:lnSpc>
                  <a:spcPct val="150000"/>
                </a:lnSpc>
              </a:pP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传统在线辅导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通常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课件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与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教师视频分离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，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与线下学习场景差异大、画质差、常卡顿导致体验差。而我们采用全新专业电视级直播间，集成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高速高清推流，让好课程清晰呈现在眼前。</a:t>
              </a:r>
            </a:p>
          </p:txBody>
        </p:sp>
        <p:sp>
          <p:nvSpPr>
            <p:cNvPr id="5" name="郑少PPT"/>
            <p:cNvSpPr txBox="1"/>
            <p:nvPr/>
          </p:nvSpPr>
          <p:spPr>
            <a:xfrm>
              <a:off x="2116" y="7559"/>
              <a:ext cx="6471" cy="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学科全覆盖，难度巧分层</a:t>
              </a:r>
              <a:endParaRPr lang="zh-CN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全面覆盖小初高全年级，课程涵盖语文、数学、英语、物理、化学等九大学科；课程类型丰富多样，主打同步课系统班，兼有专题课、素质课、讲座课等；关键学科根据教学难度合理分层，适合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多层级教学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。</a:t>
              </a:r>
            </a:p>
          </p:txBody>
        </p:sp>
        <p:sp>
          <p:nvSpPr>
            <p:cNvPr id="7" name="角丸四角形 13"/>
            <p:cNvSpPr/>
            <p:nvPr/>
          </p:nvSpPr>
          <p:spPr>
            <a:xfrm>
              <a:off x="9924" y="4471"/>
              <a:ext cx="7419" cy="2430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" name="円/楕円 34"/>
            <p:cNvSpPr/>
            <p:nvPr/>
          </p:nvSpPr>
          <p:spPr>
            <a:xfrm>
              <a:off x="8816" y="7807"/>
              <a:ext cx="1787" cy="1607"/>
            </a:xfrm>
            <a:prstGeom prst="ellipse">
              <a:avLst/>
            </a:prstGeom>
            <a:gradFill>
              <a:gsLst>
                <a:gs pos="0">
                  <a:srgbClr val="3BCAE2"/>
                </a:gs>
                <a:gs pos="100000">
                  <a:srgbClr val="41DFF1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9" name="円/楕円 41"/>
            <p:cNvSpPr/>
            <p:nvPr/>
          </p:nvSpPr>
          <p:spPr>
            <a:xfrm>
              <a:off x="123" y="7803"/>
              <a:ext cx="1824" cy="1607"/>
            </a:xfrm>
            <a:prstGeom prst="ellipse">
              <a:avLst/>
            </a:prstGeom>
            <a:gradFill>
              <a:gsLst>
                <a:gs pos="0">
                  <a:srgbClr val="FF235E"/>
                </a:gs>
                <a:gs pos="100000">
                  <a:srgbClr val="F3504A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円/楕円 51"/>
            <p:cNvSpPr/>
            <p:nvPr/>
          </p:nvSpPr>
          <p:spPr>
            <a:xfrm>
              <a:off x="8775" y="4860"/>
              <a:ext cx="1806" cy="1607"/>
            </a:xfrm>
            <a:prstGeom prst="ellipse">
              <a:avLst/>
            </a:prstGeom>
            <a:gradFill>
              <a:gsLst>
                <a:gs pos="0">
                  <a:srgbClr val="F1B00D"/>
                </a:gs>
                <a:gs pos="100000">
                  <a:srgbClr val="FCCC29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1" name="郑少PPT"/>
            <p:cNvSpPr txBox="1"/>
            <p:nvPr/>
          </p:nvSpPr>
          <p:spPr>
            <a:xfrm>
              <a:off x="10722" y="4578"/>
              <a:ext cx="6476" cy="1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双师直播模式</a:t>
              </a:r>
              <a:endParaRPr lang="zh-CN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直播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辅导双师直播模式，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支持在线问答、文字聊天，让老师在课堂中实时了解学生情况，及时调整教学进度。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辅导教师答疑、陪伴、课堂维护，课堂体验无限趋近线下教学。</a:t>
              </a:r>
            </a:p>
          </p:txBody>
        </p:sp>
        <p:sp>
          <p:nvSpPr>
            <p:cNvPr id="12" name="角丸四角形 13"/>
            <p:cNvSpPr/>
            <p:nvPr/>
          </p:nvSpPr>
          <p:spPr>
            <a:xfrm>
              <a:off x="9839" y="1840"/>
              <a:ext cx="7617" cy="2106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郑少PPT"/>
            <p:cNvSpPr txBox="1"/>
            <p:nvPr/>
          </p:nvSpPr>
          <p:spPr>
            <a:xfrm>
              <a:off x="10621" y="2002"/>
              <a:ext cx="7016" cy="1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全国</a:t>
              </a:r>
              <a:r>
                <a: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+</a:t>
              </a: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本地，学习更有效</a:t>
              </a:r>
              <a:endParaRPr lang="zh-CN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Batang" panose="02030600000101010101" charset="-127"/>
                </a:rPr>
                <a:t>中国移动具备互联网公司无法比拟的行业影响力及整合能力，将全国各地名校名师汇聚一齐。针对不同年级，分别采用全国通用课程及本地定制课程。</a:t>
              </a:r>
            </a:p>
          </p:txBody>
        </p:sp>
        <p:sp>
          <p:nvSpPr>
            <p:cNvPr id="14" name="円/楕円 6"/>
            <p:cNvSpPr/>
            <p:nvPr/>
          </p:nvSpPr>
          <p:spPr>
            <a:xfrm>
              <a:off x="8724" y="2103"/>
              <a:ext cx="1879" cy="1607"/>
            </a:xfrm>
            <a:prstGeom prst="ellipse">
              <a:avLst/>
            </a:prstGeom>
            <a:gradFill>
              <a:gsLst>
                <a:gs pos="0">
                  <a:srgbClr val="3BCAE2"/>
                </a:gs>
                <a:gs pos="100000">
                  <a:srgbClr val="41DFF1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3" y="2426"/>
              <a:ext cx="1102" cy="89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21" y="8160"/>
              <a:ext cx="1048" cy="943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" y="8263"/>
              <a:ext cx="1175" cy="802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90" y="5154"/>
              <a:ext cx="1058" cy="957"/>
            </a:xfrm>
            <a:prstGeom prst="rect">
              <a:avLst/>
            </a:prstGeom>
          </p:spPr>
        </p:pic>
        <p:sp>
          <p:nvSpPr>
            <p:cNvPr id="17" name="角丸四角形 13"/>
            <p:cNvSpPr/>
            <p:nvPr/>
          </p:nvSpPr>
          <p:spPr>
            <a:xfrm>
              <a:off x="1142" y="4449"/>
              <a:ext cx="7418" cy="2692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5" name="郑少PPT"/>
            <p:cNvSpPr txBox="1"/>
            <p:nvPr/>
          </p:nvSpPr>
          <p:spPr>
            <a:xfrm>
              <a:off x="2124" y="4567"/>
              <a:ext cx="6135" cy="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普惠教育</a:t>
              </a:r>
              <a:endParaRPr lang="zh-CN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直播会员采用包月模式，仅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30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元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年级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学科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月，综合课单价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仅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7.5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元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课时，与同类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  <a:sym typeface="Batang" panose="02030600000101010101" charset="-127"/>
                </a:rPr>
                <a:t>竞品平均</a:t>
              </a:r>
              <a:r>
                <a:rPr lang="en-US" altLang="zh-CN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  <a:sym typeface="Batang" panose="02030600000101010101" charset="-127"/>
                </a:rPr>
                <a:t>150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  <a:sym typeface="Batang" panose="02030600000101010101" charset="-127"/>
                </a:rPr>
                <a:t>元</a:t>
              </a:r>
              <a:r>
                <a:rPr lang="en-US" altLang="zh-CN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  <a:sym typeface="Batang" panose="02030600000101010101" charset="-127"/>
                </a:rPr>
                <a:t>/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  <a:sym typeface="Batang" panose="02030600000101010101" charset="-127"/>
                </a:rPr>
                <a:t>课时相比，充分突出了资费的特点，对标竞品拥有强大的竞争力，将优质普惠教育发展到极致。</a:t>
              </a:r>
            </a:p>
          </p:txBody>
        </p:sp>
        <p:sp>
          <p:nvSpPr>
            <p:cNvPr id="36" name="円/楕円 46"/>
            <p:cNvSpPr/>
            <p:nvPr/>
          </p:nvSpPr>
          <p:spPr>
            <a:xfrm>
              <a:off x="118" y="4830"/>
              <a:ext cx="1823" cy="1607"/>
            </a:xfrm>
            <a:prstGeom prst="ellipse">
              <a:avLst/>
            </a:prstGeom>
            <a:gradFill>
              <a:gsLst>
                <a:gs pos="0">
                  <a:srgbClr val="F1B00D"/>
                </a:gs>
                <a:gs pos="100000">
                  <a:srgbClr val="FCCC29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3" y="5285"/>
              <a:ext cx="1201" cy="796"/>
            </a:xfrm>
            <a:prstGeom prst="rect">
              <a:avLst/>
            </a:prstGeom>
          </p:spPr>
        </p:pic>
        <p:sp>
          <p:nvSpPr>
            <p:cNvPr id="39" name="角丸四角形 13"/>
            <p:cNvSpPr/>
            <p:nvPr/>
          </p:nvSpPr>
          <p:spPr>
            <a:xfrm>
              <a:off x="1194" y="1873"/>
              <a:ext cx="7347" cy="2054"/>
            </a:xfrm>
            <a:prstGeom prst="roundRect">
              <a:avLst/>
            </a:prstGeom>
            <a:solidFill>
              <a:schemeClr val="bg1">
                <a:lumMod val="75000"/>
                <a:alpha val="10000"/>
              </a:schemeClr>
            </a:solidFill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1" name="円/楕円 56"/>
            <p:cNvSpPr/>
            <p:nvPr/>
          </p:nvSpPr>
          <p:spPr>
            <a:xfrm>
              <a:off x="98" y="2096"/>
              <a:ext cx="1843" cy="1608"/>
            </a:xfrm>
            <a:prstGeom prst="ellipse">
              <a:avLst/>
            </a:prstGeom>
            <a:gradFill>
              <a:gsLst>
                <a:gs pos="0">
                  <a:srgbClr val="FF235E"/>
                </a:gs>
                <a:gs pos="100000">
                  <a:srgbClr val="F3504A"/>
                </a:gs>
              </a:gsLst>
              <a:lin ang="16200000" scaled="0"/>
            </a:gradFill>
            <a:ln w="98425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2" name="郑少PPT"/>
            <p:cNvSpPr txBox="1"/>
            <p:nvPr/>
          </p:nvSpPr>
          <p:spPr>
            <a:xfrm>
              <a:off x="2056" y="2134"/>
              <a:ext cx="6187" cy="1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defRPr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集团核心能力清单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名师直播课纳入集团核心能力清单的成熟产品，更便于进行产品推广。</a:t>
              </a:r>
            </a:p>
          </p:txBody>
        </p:sp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7" y="2430"/>
              <a:ext cx="1115" cy="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9110830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35365" y="116640"/>
            <a:ext cx="4745703" cy="459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智慧校园商务模式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E7F56C3-3A55-486A-BF2F-1CAFCA609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445608"/>
              </p:ext>
            </p:extLst>
          </p:nvPr>
        </p:nvGraphicFramePr>
        <p:xfrm>
          <a:off x="335357" y="2674582"/>
          <a:ext cx="11540691" cy="4025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1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9295">
                  <a:extLst>
                    <a:ext uri="{9D8B030D-6E8A-4147-A177-3AD203B41FA5}">
                      <a16:colId xmlns:a16="http://schemas.microsoft.com/office/drawing/2014/main" val="307225583"/>
                    </a:ext>
                  </a:extLst>
                </a:gridCol>
                <a:gridCol w="1272285">
                  <a:extLst>
                    <a:ext uri="{9D8B030D-6E8A-4147-A177-3AD203B41FA5}">
                      <a16:colId xmlns:a16="http://schemas.microsoft.com/office/drawing/2014/main" val="1428985599"/>
                    </a:ext>
                  </a:extLst>
                </a:gridCol>
              </a:tblGrid>
              <a:tr h="304858">
                <a:tc>
                  <a:txBody>
                    <a:bodyPr/>
                    <a:lstStyle/>
                    <a:p>
                      <a:pPr marL="0" marR="0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/>
                        <a:t>序号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/>
                        <a:t>产品名称</a:t>
                      </a:r>
                    </a:p>
                  </a:txBody>
                  <a:tcPr marL="91443" marR="91443" marT="45731" marB="45731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产品内容</a:t>
                      </a:r>
                    </a:p>
                  </a:txBody>
                  <a:tcPr marL="91443" marR="91443" marT="45731" marB="45731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拟定目录价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7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1</a:t>
                      </a:r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基础功能</a:t>
                      </a:r>
                      <a:r>
                        <a:rPr lang="en-US" altLang="zh-CN" sz="1200" dirty="0"/>
                        <a:t>A</a:t>
                      </a:r>
                      <a:r>
                        <a:rPr lang="zh-CN" altLang="en-US" sz="1200" dirty="0"/>
                        <a:t>套餐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服务内容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提供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38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款平台基础软件类应用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学校数据初始化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平台系统运维。提供入校培训等服务，基础功能线上问题解答。</a:t>
                      </a:r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1250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</a:t>
                      </a:r>
                      <a:endParaRPr lang="en-US" altLang="zh-CN" sz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最低折扣价</a:t>
                      </a:r>
                      <a:r>
                        <a:rPr lang="en-US" altLang="zh-CN" sz="1200" dirty="0"/>
                        <a:t>400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年（需分管领导审批）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5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100" dirty="0"/>
                    </a:p>
                  </a:txBody>
                  <a:tcPr marL="68582" marR="68582" marT="34298" marB="34298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软件应用清单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l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应用中心，群聊，私信，小秘书服务，语音通话，视频通话，个人信息，动态，通讯录，文件，话题，分享，相册，作业，考勤，学生请假，老师考勤，老师请假，审批，公告，通知，放学，安全信息，评比，学生评价，表彰，少年秀，公开课，目录，教学设计，课件，习题，微课，视频，资源，体检，体侧，食谱</a:t>
                      </a:r>
                    </a:p>
                  </a:txBody>
                  <a:tcPr marL="91443" marR="91443" marT="45731" marB="45731" anchor="ctr"/>
                </a:tc>
                <a:tc v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68582" marR="68582" marT="34298" marB="34298" anchor="ctr"/>
                </a:tc>
                <a:extLst>
                  <a:ext uri="{0D108BD9-81ED-4DB2-BD59-A6C34878D82A}">
                    <a16:rowId xmlns:a16="http://schemas.microsoft.com/office/drawing/2014/main" val="3299855495"/>
                  </a:ext>
                </a:extLst>
              </a:tr>
              <a:tr h="400007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2</a:t>
                      </a:r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基础功能</a:t>
                      </a:r>
                      <a:r>
                        <a:rPr lang="en-US" altLang="zh-CN" sz="1200" dirty="0"/>
                        <a:t>B</a:t>
                      </a:r>
                      <a:r>
                        <a:rPr lang="zh-CN" altLang="en-US" sz="1200" dirty="0"/>
                        <a:t>套餐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服务内容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提供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89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款平台基础软件类功能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学校数据初始化</a:t>
                      </a:r>
                      <a:r>
                        <a:rPr lang="en-US" altLang="zh-CN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+</a:t>
                      </a: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平台系统运维。提供入校培训等服务，基础功能线上问题解答。</a:t>
                      </a:r>
                    </a:p>
                  </a:txBody>
                  <a:tcPr marL="91443" marR="91443" marT="45731" marB="4573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2500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</a:t>
                      </a:r>
                      <a:endParaRPr lang="en-US" altLang="zh-CN" sz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最低折扣价</a:t>
                      </a:r>
                      <a:r>
                        <a:rPr lang="en-US" altLang="zh-CN" sz="1200" dirty="0"/>
                        <a:t>800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年（需分管领导审批）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664851338"/>
                  </a:ext>
                </a:extLst>
              </a:tr>
              <a:tr h="13515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100" dirty="0"/>
                    </a:p>
                  </a:txBody>
                  <a:tcPr marL="68582" marR="68582" marT="34298" marB="34298" anchor="ctr"/>
                </a:tc>
                <a:tc>
                  <a:txBody>
                    <a:bodyPr/>
                    <a:lstStyle/>
                    <a:p>
                      <a:pPr marL="0" marR="0" lvl="1" indent="0" algn="ctr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/>
                        <a:t>软件应用清单</a:t>
                      </a:r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marL="0" marR="0" lvl="1" indent="0" algn="l" defTabSz="1217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应用清单：学生成长大数据，教师发展大数据，班级管理大数据，学校运营大数据，区域决策大数据，问卷，投票，报名，校长信箱，会议，工单，签到，工资单，报销，布告栏，倒计时，大事记，活动，留言寄语，教师风采，学生风采，值日，学校值日，交接班，巡检，预约，评价总结，班级勋章，学生评估，场所预约，教师评价，教师评估，课程评价，学科评价，社团选拔，督导评估，评估报告，练习，阅读，范文，诵读，读书，听写，背诵，口语测练，成绩，联考，宿舍信息，宿舍评比，教师发展，成长档案，应用中心，群聊，私信，小秘书服务，语音通话，视频通话，个人信息，动态，通讯录，文件，话题，分享，相册，作业，考勤，学生请假，老师考勤，老师请假，审批，公告，通知，放学，安全信息，评比，学生评价，表彰，少年秀，公开课，目录，教学设计，课件，习题，微课，视频，资源，体检，体测，食谱</a:t>
                      </a:r>
                    </a:p>
                  </a:txBody>
                  <a:tcPr marL="91443" marR="91443" marT="45731" marB="45731" anchor="ctr"/>
                </a:tc>
                <a:tc v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68582" marR="68582" marT="34298" marB="34298" anchor="ctr"/>
                </a:tc>
                <a:extLst>
                  <a:ext uri="{0D108BD9-81ED-4DB2-BD59-A6C34878D82A}">
                    <a16:rowId xmlns:a16="http://schemas.microsoft.com/office/drawing/2014/main" val="109292550"/>
                  </a:ext>
                </a:extLst>
              </a:tr>
              <a:tr h="556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3</a:t>
                      </a:r>
                      <a:endParaRPr lang="zh-CN" altLang="en-US" sz="1200" dirty="0"/>
                    </a:p>
                  </a:txBody>
                  <a:tcPr marL="91443" marR="91443" marT="45731" marB="457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班级应用个性化需求</a:t>
                      </a:r>
                    </a:p>
                  </a:txBody>
                  <a:tcPr marL="91443" marR="91443" marT="45731" marB="45731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、提供基础功能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A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和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B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套餐中涉及的班级应用个性化服务</a:t>
                      </a:r>
                    </a:p>
                    <a:p>
                      <a:pPr algn="l" fontAlgn="ctr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、该服务需在基础功能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A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套餐或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B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套餐基础上叠加</a:t>
                      </a:r>
                    </a:p>
                    <a:p>
                      <a:pPr algn="l" fontAlgn="ctr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3</a:t>
                      </a:r>
                      <a:r>
                        <a:rPr lang="zh-CN" altLang="en-US" sz="1200" kern="1200" dirty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、订购前必须跟专业公司沟通确认个性化需求和数量</a:t>
                      </a:r>
                    </a:p>
                  </a:txBody>
                  <a:tcPr marL="91443" marR="91443" marT="45731" marB="45731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1000</a:t>
                      </a:r>
                      <a:r>
                        <a:rPr lang="zh-CN" altLang="en-US" sz="1200" dirty="0"/>
                        <a:t>元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班</a:t>
                      </a:r>
                      <a:r>
                        <a:rPr lang="en-US" altLang="zh-CN" sz="1200" dirty="0"/>
                        <a:t>/</a:t>
                      </a:r>
                      <a:r>
                        <a:rPr lang="zh-CN" altLang="en-US" sz="1200" dirty="0"/>
                        <a:t>应用</a:t>
                      </a:r>
                    </a:p>
                  </a:txBody>
                  <a:tcPr marL="91443" marR="91443" marT="45731" marB="4573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AD235F8A-F496-4FF1-B685-431F509EC9F8}"/>
              </a:ext>
            </a:extLst>
          </p:cNvPr>
          <p:cNvSpPr/>
          <p:nvPr/>
        </p:nvSpPr>
        <p:spPr>
          <a:xfrm>
            <a:off x="427900" y="1075367"/>
            <a:ext cx="5500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基于各省公司部署的智慧校园二级平台构建区域性智慧校园平台。面向省、市、区县教育主管部门提供个性化区域性智慧校园云网融合平台，采用半买半送方式。突出教师成长与教学评估、学生综合素质评价、区域教育大数据等刚需系统。由区县教育局发文让辖区内学校试用区域性智慧校园平台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202753"/>
          <p:cNvGrpSpPr/>
          <p:nvPr/>
        </p:nvGrpSpPr>
        <p:grpSpPr>
          <a:xfrm>
            <a:off x="412390" y="698360"/>
            <a:ext cx="5516511" cy="1544696"/>
            <a:chOff x="144016" y="3830253"/>
            <a:chExt cx="3960441" cy="2200495"/>
          </a:xfrm>
        </p:grpSpPr>
        <p:sp>
          <p:nvSpPr>
            <p:cNvPr id="10" name="矩形 9"/>
            <p:cNvSpPr/>
            <p:nvPr/>
          </p:nvSpPr>
          <p:spPr>
            <a:xfrm>
              <a:off x="144016" y="3839474"/>
              <a:ext cx="3960441" cy="2191274"/>
            </a:xfrm>
            <a:prstGeom prst="rect">
              <a:avLst/>
            </a:prstGeom>
            <a:noFill/>
            <a:ln w="12700" cap="flat" cmpd="sng" algn="ctr">
              <a:solidFill>
                <a:srgbClr val="4DD2E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 sz="1000" kern="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TextBox 31"/>
            <p:cNvSpPr txBox="1"/>
            <p:nvPr/>
          </p:nvSpPr>
          <p:spPr>
            <a:xfrm>
              <a:off x="144016" y="3830253"/>
              <a:ext cx="3960440" cy="50201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4DD2E9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ts val="1400"/>
                </a:lnSpc>
              </a:pP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商务模式</a:t>
              </a:r>
              <a:r>
                <a:rPr lang="en-US" altLang="zh-CN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400" b="1" kern="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ToG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对教育局</a:t>
              </a:r>
            </a:p>
          </p:txBody>
        </p:sp>
      </p:grpSp>
      <p:grpSp>
        <p:nvGrpSpPr>
          <p:cNvPr id="12" name="组合 202753"/>
          <p:cNvGrpSpPr/>
          <p:nvPr/>
        </p:nvGrpSpPr>
        <p:grpSpPr>
          <a:xfrm>
            <a:off x="6216462" y="689313"/>
            <a:ext cx="5516511" cy="1553742"/>
            <a:chOff x="144016" y="3830253"/>
            <a:chExt cx="3960441" cy="2200495"/>
          </a:xfrm>
        </p:grpSpPr>
        <p:sp>
          <p:nvSpPr>
            <p:cNvPr id="13" name="矩形 12"/>
            <p:cNvSpPr/>
            <p:nvPr/>
          </p:nvSpPr>
          <p:spPr>
            <a:xfrm>
              <a:off x="144016" y="3839474"/>
              <a:ext cx="3960441" cy="2191274"/>
            </a:xfrm>
            <a:prstGeom prst="rect">
              <a:avLst/>
            </a:prstGeom>
            <a:noFill/>
            <a:ln w="12700" cap="flat" cmpd="sng" algn="ctr">
              <a:solidFill>
                <a:srgbClr val="4DD2E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 sz="1000" kern="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4" name="TextBox 31"/>
            <p:cNvSpPr txBox="1"/>
            <p:nvPr/>
          </p:nvSpPr>
          <p:spPr>
            <a:xfrm>
              <a:off x="144016" y="3830253"/>
              <a:ext cx="3960440" cy="50201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4DD2E9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ts val="1400"/>
                </a:lnSpc>
              </a:pP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商务模式</a:t>
              </a:r>
              <a:r>
                <a:rPr lang="en-US" altLang="zh-CN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sz="1400" b="1" kern="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ToB</a:t>
              </a:r>
              <a:r>
                <a:rPr lang="zh-CN" altLang="en-US" sz="1400" b="1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对学校</a:t>
              </a: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281FF4D3-3538-4A06-B053-C6DE4E333CBF}"/>
              </a:ext>
            </a:extLst>
          </p:cNvPr>
          <p:cNvSpPr/>
          <p:nvPr/>
        </p:nvSpPr>
        <p:spPr>
          <a:xfrm>
            <a:off x="6230988" y="1073447"/>
            <a:ext cx="55019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ToB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：基于区域性智慧校园平台，面向学校提供覆盖教育教学、教育管理、校园生活、雪亮校园、数据分析等众多场景软件应用，可以对接校园智能硬件及产业链合作伙伴精品应用。省公司面向学校提供服务并收费。</a:t>
            </a:r>
          </a:p>
        </p:txBody>
      </p:sp>
      <p:sp>
        <p:nvSpPr>
          <p:cNvPr id="16" name="矩形 15"/>
          <p:cNvSpPr/>
          <p:nvPr/>
        </p:nvSpPr>
        <p:spPr>
          <a:xfrm>
            <a:off x="253424" y="2298957"/>
            <a:ext cx="30572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智慧校园方案价格（待上会）：</a:t>
            </a:r>
            <a:endParaRPr lang="zh-CN" alt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8398933" y="8475141"/>
            <a:ext cx="3793067" cy="486833"/>
          </a:xfrm>
          <a:prstGeom prst="rect">
            <a:avLst/>
          </a:prstGeom>
          <a:noFill/>
        </p:spPr>
        <p:txBody>
          <a:bodyPr vert="horz" lIns="121901" tIns="60952" rIns="121901" bIns="60952" rtlCol="0" anchor="ctr"/>
          <a:lstStyle>
            <a:defPPr>
              <a:defRPr lang="zh-CN"/>
            </a:defPPr>
            <a:lvl1pPr marL="0" algn="r" defTabSz="1219200" rtl="0" eaLnBrk="1" latinLnBrk="0" hangingPunct="1">
              <a:defRPr sz="213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3D0F3B3-1718-485C-BC14-7BBB0EB29D05}" type="slidenum">
              <a:rPr lang="zh-CN" altLang="en-US" noProof="1" smtClean="0">
                <a:solidFill>
                  <a:prstClr val="black">
                    <a:tint val="75000"/>
                  </a:prstClr>
                </a:solidFill>
              </a:rPr>
              <a:t>52</a:t>
            </a:fld>
            <a:endParaRPr lang="zh-CN" altLang="en-US" sz="1900" dirty="0"/>
          </a:p>
        </p:txBody>
      </p:sp>
      <p:sp>
        <p:nvSpPr>
          <p:cNvPr id="83" name="文本框 82"/>
          <p:cNvSpPr txBox="1"/>
          <p:nvPr/>
        </p:nvSpPr>
        <p:spPr>
          <a:xfrm>
            <a:off x="335360" y="116640"/>
            <a:ext cx="352839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核心优势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1689997843"/>
              </p:ext>
            </p:extLst>
          </p:nvPr>
        </p:nvGraphicFramePr>
        <p:xfrm>
          <a:off x="544223" y="1511117"/>
          <a:ext cx="4540240" cy="466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图示 7"/>
          <p:cNvGraphicFramePr/>
          <p:nvPr>
            <p:extLst>
              <p:ext uri="{D42A27DB-BD31-4B8C-83A1-F6EECF244321}">
                <p14:modId xmlns:p14="http://schemas.microsoft.com/office/powerpoint/2010/main" val="2823037994"/>
              </p:ext>
            </p:extLst>
          </p:nvPr>
        </p:nvGraphicFramePr>
        <p:xfrm>
          <a:off x="6995823" y="1402303"/>
          <a:ext cx="4540240" cy="466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254" y="2726313"/>
            <a:ext cx="1635623" cy="1635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7061" y="39926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7707" y="106800"/>
            <a:ext cx="696137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市场情况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文本框 39"/>
          <p:cNvSpPr txBox="1">
            <a:spLocks noChangeArrowheads="1"/>
          </p:cNvSpPr>
          <p:nvPr/>
        </p:nvSpPr>
        <p:spPr bwMode="auto">
          <a:xfrm>
            <a:off x="4341823" y="1314436"/>
            <a:ext cx="289181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智慧校园总体框架》</a:t>
            </a:r>
          </a:p>
        </p:txBody>
      </p:sp>
      <p:sp>
        <p:nvSpPr>
          <p:cNvPr id="6" name="文本框 39"/>
          <p:cNvSpPr txBox="1">
            <a:spLocks noChangeArrowheads="1"/>
          </p:cNvSpPr>
          <p:nvPr/>
        </p:nvSpPr>
        <p:spPr bwMode="auto">
          <a:xfrm>
            <a:off x="8345279" y="1316549"/>
            <a:ext cx="3419456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中小学数字校园建设规范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(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试行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)》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02443" y="1730917"/>
            <a:ext cx="3496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国标管委会发布，提出“智慧校园”分为智慧教学环境、智慧教学资源、智慧校园生活、智慧校园管理四大模块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意义：是全国第一个以“智慧校园”名义制定的整体框架和建设规范，具有指导意义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390438" y="1730917"/>
            <a:ext cx="3210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教育部发布，明确了建设目标、原则、模式、内容和路径。提出“云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端”的架构模式。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意义：有明确的目标与具体要求，为区域教育均衡发展和学校教育质量的提升，提供有效的准则</a:t>
            </a:r>
          </a:p>
        </p:txBody>
      </p:sp>
      <p:cxnSp>
        <p:nvCxnSpPr>
          <p:cNvPr id="25" name="直接连接符 24"/>
          <p:cNvCxnSpPr/>
          <p:nvPr/>
        </p:nvCxnSpPr>
        <p:spPr>
          <a:xfrm>
            <a:off x="3678394" y="1227343"/>
            <a:ext cx="0" cy="1990378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39"/>
          <p:cNvSpPr txBox="1">
            <a:spLocks noChangeArrowheads="1"/>
          </p:cNvSpPr>
          <p:nvPr/>
        </p:nvSpPr>
        <p:spPr bwMode="auto">
          <a:xfrm>
            <a:off x="286035" y="1312323"/>
            <a:ext cx="289181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教育信息化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2.0</a:t>
            </a: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行动计划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》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86035" y="1722450"/>
            <a:ext cx="3088177" cy="138499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000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教育部发布，提出“三全两高一大”的发展目标。主要任务是实现智能技术和教育过程的深度融合，实现信息化应用水平的提升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意义：是总纲，是推动全国教育信息化、数字化的指导思想</a:t>
            </a:r>
          </a:p>
        </p:txBody>
      </p:sp>
      <p:cxnSp>
        <p:nvCxnSpPr>
          <p:cNvPr id="34" name="直接连接符 33"/>
          <p:cNvCxnSpPr/>
          <p:nvPr/>
        </p:nvCxnSpPr>
        <p:spPr>
          <a:xfrm>
            <a:off x="7999283" y="1227343"/>
            <a:ext cx="0" cy="1990378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3918635" y="746402"/>
            <a:ext cx="387798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国家政策指出大力发展智慧校园业务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303371" y="3217721"/>
            <a:ext cx="2733441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教育信息化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1.0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向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2.0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升级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74347" y="5667854"/>
            <a:ext cx="11576888" cy="116955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教育部要求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2022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年前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智慧校园建设覆盖全体学校，智慧校园将成为未来几年校园信息化发展重点。</a:t>
            </a:r>
            <a:endParaRPr lang="en-US" altLang="zh-CN" sz="1400" dirty="0">
              <a:latin typeface="微软雅黑" pitchFamily="34" charset="-122"/>
              <a:ea typeface="微软雅黑" pitchFamily="34" charset="-122"/>
              <a:cs typeface="Microsoft YaHei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年全国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学校数量约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23.82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，平均按每所学校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万元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投资教育信息化软硬件建设，全国智慧校园市场规模达到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621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亿元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，智慧校园市场规模巨大。学校用户对软硬件一体化需求强烈，急需信息化手段赋能教育教学、教育管理、校园生活、校园安全等场景。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当前已有安徽、北京、重庆、四川、陕西、山西、河北、青海、广州、江苏、茂名、江西、深圳、河南等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14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个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省市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陆续叫停校讯通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  <a:cs typeface="Microsoft YaHei" charset="0"/>
              </a:rPr>
              <a:t>业务，智慧校园是中国移动扭转校讯通收入骤降的重要产品。</a:t>
            </a:r>
            <a:endParaRPr lang="en-US" altLang="zh-CN" sz="1400" dirty="0">
              <a:latin typeface="微软雅黑" pitchFamily="34" charset="-122"/>
              <a:ea typeface="微软雅黑" pitchFamily="34" charset="-122"/>
              <a:cs typeface="Microsoft YaHei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757881" y="5259927"/>
            <a:ext cx="4108817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智慧校园市场规模巨大，用户需求强烈</a:t>
            </a:r>
          </a:p>
        </p:txBody>
      </p:sp>
      <p:sp>
        <p:nvSpPr>
          <p:cNvPr id="17" name="文本框 44">
            <a:extLst>
              <a:ext uri="{FF2B5EF4-FFF2-40B4-BE49-F238E27FC236}">
                <a16:creationId xmlns:a16="http://schemas.microsoft.com/office/drawing/2014/main" id="{32A063AB-4B76-4EA5-BC34-119A95B5252C}"/>
              </a:ext>
            </a:extLst>
          </p:cNvPr>
          <p:cNvSpPr txBox="1"/>
          <p:nvPr/>
        </p:nvSpPr>
        <p:spPr>
          <a:xfrm>
            <a:off x="6073563" y="3933780"/>
            <a:ext cx="5792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以学习者为中心，以互动、开放、共享、规范为主要特征的大资源观。每一个学习者，都成为数字资源的贡献者和受益者。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44">
            <a:extLst>
              <a:ext uri="{FF2B5EF4-FFF2-40B4-BE49-F238E27FC236}">
                <a16:creationId xmlns:a16="http://schemas.microsoft.com/office/drawing/2014/main" id="{32A063AB-4B76-4EA5-BC34-119A95B5252C}"/>
              </a:ext>
            </a:extLst>
          </p:cNvPr>
          <p:cNvSpPr txBox="1"/>
          <p:nvPr/>
        </p:nvSpPr>
        <p:spPr>
          <a:xfrm>
            <a:off x="6071947" y="4388408"/>
            <a:ext cx="5692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提升师生信息素养转变，具有信息社会的思维方式和行动方法。师生互动式教育学习、管理、生活体验。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44">
            <a:extLst>
              <a:ext uri="{FF2B5EF4-FFF2-40B4-BE49-F238E27FC236}">
                <a16:creationId xmlns:a16="http://schemas.microsoft.com/office/drawing/2014/main" id="{32A063AB-4B76-4EA5-BC34-119A95B5252C}"/>
              </a:ext>
            </a:extLst>
          </p:cNvPr>
          <p:cNvSpPr txBox="1"/>
          <p:nvPr/>
        </p:nvSpPr>
        <p:spPr>
          <a:xfrm>
            <a:off x="6073503" y="4901162"/>
            <a:ext cx="3805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理论创新、实践创新，信息技术与教育交叉学科。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76153" y="3636838"/>
            <a:ext cx="4134465" cy="1595973"/>
            <a:chOff x="1076153" y="3636838"/>
            <a:chExt cx="4134465" cy="1595973"/>
          </a:xfrm>
        </p:grpSpPr>
        <p:sp>
          <p:nvSpPr>
            <p:cNvPr id="16" name="文本框 44">
              <a:extLst>
                <a:ext uri="{FF2B5EF4-FFF2-40B4-BE49-F238E27FC236}">
                  <a16:creationId xmlns:a16="http://schemas.microsoft.com/office/drawing/2014/main" id="{32A063AB-4B76-4EA5-BC34-119A95B5252C}"/>
                </a:ext>
              </a:extLst>
            </p:cNvPr>
            <p:cNvSpPr txBox="1"/>
            <p:nvPr/>
          </p:nvSpPr>
          <p:spPr>
            <a:xfrm>
              <a:off x="1092461" y="3940223"/>
              <a:ext cx="3852337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教育专用资源的开发、应用和服务</a:t>
              </a:r>
              <a:endPara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zh-CN" altLang="en-US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实践中问题</a:t>
              </a:r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：教育资源学习活跃率低、优质资源难共享）</a:t>
              </a:r>
              <a:endPara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44">
              <a:extLst>
                <a:ext uri="{FF2B5EF4-FFF2-40B4-BE49-F238E27FC236}">
                  <a16:creationId xmlns:a16="http://schemas.microsoft.com/office/drawing/2014/main" id="{32A063AB-4B76-4EA5-BC34-119A95B5252C}"/>
                </a:ext>
              </a:extLst>
            </p:cNvPr>
            <p:cNvSpPr txBox="1"/>
            <p:nvPr/>
          </p:nvSpPr>
          <p:spPr>
            <a:xfrm>
              <a:off x="1076153" y="4359846"/>
              <a:ext cx="4134465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提升信息技术应用能力</a:t>
              </a:r>
              <a:endPara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zh-CN" altLang="en-US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实践中问题</a:t>
              </a:r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：师生会用但教学实践中使用率低、师生交互少）</a:t>
              </a:r>
              <a:endPara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44">
              <a:extLst>
                <a:ext uri="{FF2B5EF4-FFF2-40B4-BE49-F238E27FC236}">
                  <a16:creationId xmlns:a16="http://schemas.microsoft.com/office/drawing/2014/main" id="{32A063AB-4B76-4EA5-BC34-119A95B5252C}"/>
                </a:ext>
              </a:extLst>
            </p:cNvPr>
            <p:cNvSpPr txBox="1"/>
            <p:nvPr/>
          </p:nvSpPr>
          <p:spPr>
            <a:xfrm>
              <a:off x="1080365" y="4786535"/>
              <a:ext cx="3429144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融合应用</a:t>
              </a:r>
              <a:endPara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zh-CN" altLang="en-US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实践中问题</a:t>
              </a:r>
              <a:r>
                <a:rPr lang="zh-CN" altLang="en-US" sz="11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：信息技术没有赋能教育各场景需求）</a:t>
              </a:r>
              <a:endParaRPr lang="en-US" altLang="zh-CN" sz="1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44">
              <a:extLst>
                <a:ext uri="{FF2B5EF4-FFF2-40B4-BE49-F238E27FC236}">
                  <a16:creationId xmlns:a16="http://schemas.microsoft.com/office/drawing/2014/main" id="{32A063AB-4B76-4EA5-BC34-119A95B5252C}"/>
                </a:ext>
              </a:extLst>
            </p:cNvPr>
            <p:cNvSpPr txBox="1"/>
            <p:nvPr/>
          </p:nvSpPr>
          <p:spPr>
            <a:xfrm>
              <a:off x="1453876" y="3636838"/>
              <a:ext cx="33698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三通两平台为代表的教育信息化</a:t>
              </a:r>
              <a:r>
                <a:rPr lang="en-US" altLang="zh-CN" sz="16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1.0</a:t>
              </a:r>
              <a:endPara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文本框 44">
            <a:extLst>
              <a:ext uri="{FF2B5EF4-FFF2-40B4-BE49-F238E27FC236}">
                <a16:creationId xmlns:a16="http://schemas.microsoft.com/office/drawing/2014/main" id="{32A063AB-4B76-4EA5-BC34-119A95B5252C}"/>
              </a:ext>
            </a:extLst>
          </p:cNvPr>
          <p:cNvSpPr txBox="1"/>
          <p:nvPr/>
        </p:nvSpPr>
        <p:spPr>
          <a:xfrm>
            <a:off x="6432143" y="3636838"/>
            <a:ext cx="41905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数字校园、智慧校园为代表的教育信息化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endParaRPr lang="zh-CN" altLang="en-US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230239" y="3847970"/>
            <a:ext cx="769851" cy="411931"/>
            <a:chOff x="5230239" y="3847970"/>
            <a:chExt cx="769851" cy="411931"/>
          </a:xfrm>
        </p:grpSpPr>
        <p:sp>
          <p:nvSpPr>
            <p:cNvPr id="24" name="右箭头 23"/>
            <p:cNvSpPr/>
            <p:nvPr/>
          </p:nvSpPr>
          <p:spPr>
            <a:xfrm>
              <a:off x="5280010" y="3989871"/>
              <a:ext cx="720080" cy="27003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5230239" y="3847970"/>
              <a:ext cx="72327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转型升级</a:t>
              </a:r>
              <a:endParaRPr lang="zh-CN" altLang="en-US" sz="1000" b="1" dirty="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227955" y="4310418"/>
            <a:ext cx="769851" cy="411931"/>
            <a:chOff x="5230239" y="3847970"/>
            <a:chExt cx="769851" cy="411931"/>
          </a:xfrm>
        </p:grpSpPr>
        <p:sp>
          <p:nvSpPr>
            <p:cNvPr id="32" name="右箭头 31"/>
            <p:cNvSpPr/>
            <p:nvPr/>
          </p:nvSpPr>
          <p:spPr>
            <a:xfrm>
              <a:off x="5280010" y="3989871"/>
              <a:ext cx="720080" cy="27003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5230239" y="3847970"/>
              <a:ext cx="72327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转型升级</a:t>
              </a:r>
              <a:endParaRPr lang="zh-CN" altLang="en-US" sz="1000" b="1" dirty="0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228298" y="4768078"/>
            <a:ext cx="769851" cy="411931"/>
            <a:chOff x="5230239" y="3847970"/>
            <a:chExt cx="769851" cy="411931"/>
          </a:xfrm>
        </p:grpSpPr>
        <p:sp>
          <p:nvSpPr>
            <p:cNvPr id="39" name="右箭头 38"/>
            <p:cNvSpPr/>
            <p:nvPr/>
          </p:nvSpPr>
          <p:spPr>
            <a:xfrm>
              <a:off x="5280010" y="3989871"/>
              <a:ext cx="720080" cy="27003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5230239" y="3847970"/>
              <a:ext cx="72327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转型升级</a:t>
              </a:r>
              <a:endParaRPr lang="zh-CN" altLang="en-US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77423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6083" y="129032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已落地项目清单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49"/>
          <p:cNvSpPr txBox="1"/>
          <p:nvPr/>
        </p:nvSpPr>
        <p:spPr>
          <a:xfrm>
            <a:off x="318275" y="725701"/>
            <a:ext cx="8613852" cy="31471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说明：因智慧校园业务多为省公司与学校签订协议，数量非常多，附件仅选取部分省公司部分学校作为示例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970124"/>
              </p:ext>
            </p:extLst>
          </p:nvPr>
        </p:nvGraphicFramePr>
        <p:xfrm>
          <a:off x="318275" y="1229385"/>
          <a:ext cx="3450536" cy="5342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20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山西省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忻州市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宁武东关小学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37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郑州市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开元路小学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平桥第二小学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平桥第一小学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鹤壁市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商城县第三中学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光山县慧泉中学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淮滨县第二高级中学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河南省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信阳市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息县第十一小学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邓世昌纪念小学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广州市荔湾区荔贤小学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广州市岭南画派纪念中学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绿翠小学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广州市荔湾区花地中学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后乐园街小学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广州市新滘中学贵荣校区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广州市流花中学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基立道小学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土华小学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冼基东小学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晓港湾小学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广州市第九十三中学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桥南小学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江南新村第一小学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华艺小学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荔湾区何香凝纪念学校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云逸苑小学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荔湾区教育局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荔湾区汇龙小学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448193"/>
              </p:ext>
            </p:extLst>
          </p:nvPr>
        </p:nvGraphicFramePr>
        <p:xfrm>
          <a:off x="4239491" y="1218883"/>
          <a:ext cx="3450536" cy="5515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荔湾区五眼桥小学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广州市流花路小学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荔湾区康有为纪念小学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荔湾区鹤洞小学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广州市荔湾区桃李小学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荔湾区西华路小学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广州市荔湾区芳华学校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广州市荔湾区翠园小学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汇源大街小学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荔湾区新东小学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广州市荔湾区龙津小学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广州市荔湾区培真小学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荔湾区新都里小学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广州市荔湾区海北小学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荔湾区思惠小学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工业大道中小学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荔湾区西塱小学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广州市荔湾区耀华小学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广州市荔湾区詹天佑小学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广州市荔湾区龙溪小学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荔湾区华侨小学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梁家祠小学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广州市荔湾区江洲小学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广州市荔湾区乐贤坊小学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广州市荔湾区同心学校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广州市荔湾区新天地小学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博雅中英文学校海中校区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356438"/>
              </p:ext>
            </p:extLst>
          </p:nvPr>
        </p:nvGraphicFramePr>
        <p:xfrm>
          <a:off x="8094799" y="1218883"/>
          <a:ext cx="3450536" cy="5515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6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已落地学校清单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省份</a:t>
                      </a:r>
                      <a:endParaRPr lang="zh-CN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地市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学校</a:t>
                      </a:r>
                    </a:p>
                  </a:txBody>
                  <a:tcPr marL="4727" marR="4727" marT="4727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广州市荔湾区林凤娥小学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荔湾区环翠园小学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增滘小学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广州市第</a:t>
                      </a:r>
                      <a:r>
                        <a:rPr lang="en-US" altLang="zh-CN" sz="1000" b="0" i="0" u="none" strike="noStrike" dirty="0">
                          <a:effectLst/>
                          <a:latin typeface="Arial"/>
                        </a:rPr>
                        <a:t>78</a:t>
                      </a:r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中学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广州市荔湾区双桥学校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广州市荔湾区博文学校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广州市水上运动管理中心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羊城花园儿童之家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广州市荔湾区广雅小学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广州市荔湾区海龙小学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金碧花园第三小学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广州市荔湾区东沙第一科教小学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广州市荔湾区金道花苑小学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广州市荔湾区东沙小学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广州市荔湾区南漖小学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广州市荔湾区南漖小学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广州市海珠区凯贝雅教育信息咨询服务部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广州市荔湾区沙面小学</a:t>
                      </a:r>
                      <a:r>
                        <a:rPr lang="en-US" altLang="zh-CN" sz="1000" b="0" i="0" u="none" strike="noStrike">
                          <a:effectLst/>
                          <a:latin typeface="Arial"/>
                        </a:rPr>
                        <a:t>(</a:t>
                      </a:r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柏悦校区</a:t>
                      </a:r>
                      <a:r>
                        <a:rPr lang="en-US" altLang="zh-CN" sz="10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广州市荔湾区沙面小学</a:t>
                      </a:r>
                      <a:r>
                        <a:rPr lang="en-US" altLang="zh-CN" sz="1000" b="0" i="0" u="none" strike="noStrike">
                          <a:effectLst/>
                          <a:latin typeface="Arial"/>
                        </a:rPr>
                        <a:t>(</a:t>
                      </a:r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沙面校区</a:t>
                      </a:r>
                      <a:r>
                        <a:rPr lang="en-US" altLang="zh-CN" sz="10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广州北山文化艺术中心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北山实验小学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多宝路小学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广州市荔湾区新苗学校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昌岗中路小学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广州市荔湾区海中小学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越秀区教育局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广州市鸿图苑小学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868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Arial"/>
                        </a:rPr>
                        <a:t>广东省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广州市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Arial"/>
                        </a:rPr>
                        <a:t>金鹰小学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0805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65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标杆案例一：广东智慧校园业务落地案例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pPr/>
              <a:t>55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7" y="775249"/>
            <a:ext cx="11486780" cy="17081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广东采用智慧校园二级平台作为广东省统一智慧校园平台，并接入省内智慧校园增值应用。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广东计划以收入分成模式通过智慧校园平台引入厂商投放硬件。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广东公司计划通过智慧校园平台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年实现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DICT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，采用资产投资和运营支撑费两种形式与成研院结算。广东以智慧校园基础功能免费入校，应对钉钉市场竞争，保有用户。收入预期：一）通过平台提供的区级教育大数据服务、教师发展、学生综合素质评价等特色应用服务教育主管部门；二）通过智能学生证、同步课堂等智慧校园软硬件应用，为学校增值服务收费提供抓手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13" y="3031331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31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81"/>
            <a:ext cx="3006091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实现智慧校园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73205" y="4960730"/>
            <a:ext cx="1737360" cy="1292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智慧校园已在广州完成用户割接，并对全市各教育局进行拜访和产品讲解，得到教育局任何并准许入校。天河区教育局计划采用广东智慧校园平台作为教育大数据、教师发展、学生综合素质评价区域平台。</a:t>
            </a:r>
          </a:p>
        </p:txBody>
      </p:sp>
      <p:sp>
        <p:nvSpPr>
          <p:cNvPr id="14" name="矩形 13"/>
          <p:cNvSpPr/>
          <p:nvPr/>
        </p:nvSpPr>
        <p:spPr>
          <a:xfrm>
            <a:off x="8372565" y="4980470"/>
            <a:ext cx="2208353" cy="144269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市场的竞争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主要来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自钉钉全面推广免费家校互动功能，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在实施本项目前，“和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”服务全面落后于竞争对手。目前，经过横向对比，“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基础功能可对标钉钉满足教务管理、家校互动需求。同时，后续增值场景明确，省公司已牵头地市公司在广州、珠海开展商机拓展，成研院提供产品、方案、人员支撑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503" y="3988234"/>
            <a:ext cx="11431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71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21" y="5222674"/>
            <a:ext cx="171451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5313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65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标杆案例一：河南智慧校园业务落地案例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pPr/>
              <a:t>56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7" y="775249"/>
            <a:ext cx="11486780" cy="203132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河南采用智慧校园二级平台作为拓展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端市场的基础平台，同时对接省内原有和教育平台，留存数据、提供免费家校沟通功能，应对家校沟通短信服务被叫停风险。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河南使用既有渠道的硬件，硬件产生数据由河南和校园平台上传至智慧校园平台。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河南公司计划使用智慧校园平台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年服务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所学校，采用资产投资和运营支撑费两种形式与成研院结算。平台收入计划以“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1+3+N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“策略实现，即：使用一个智慧校园大平台，在客情空白校投放管理、教务、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应用三类主场景，引入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款省内产品。目标为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1400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13" y="3031331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31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79"/>
            <a:ext cx="3006091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预计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372563" y="4873591"/>
            <a:ext cx="1590932" cy="1142616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省内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市场的竞争主要来源于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友商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，在实施本项目前，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和校园对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端客户的硬件投入、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值均落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后于竞争对手。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河南公司计划通过智慧校园实现战略反超。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503" y="3988234"/>
            <a:ext cx="11431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71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21" y="5222674"/>
            <a:ext cx="171451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263211" y="4901355"/>
            <a:ext cx="1636356" cy="1292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智慧校园已在郑州、鹤壁、信阳的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所学校落地试点。河南省教育厅</a:t>
            </a:r>
            <a:r>
              <a:rPr lang="en-US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月叫停家校互动、强制退订。智慧校园为省公司适时推出免费基础功能、保有用户、提供增值服务做好充足准备。</a:t>
            </a:r>
          </a:p>
        </p:txBody>
      </p:sp>
    </p:spTree>
    <p:extLst>
      <p:ext uri="{BB962C8B-B14F-4D97-AF65-F5344CB8AC3E}">
        <p14:creationId xmlns:p14="http://schemas.microsoft.com/office/powerpoint/2010/main" val="16541057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128300" y="10966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支撑能力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639707" y="2709750"/>
            <a:ext cx="9423284" cy="3077591"/>
            <a:chOff x="1227110" y="1209075"/>
            <a:chExt cx="9423284" cy="3243289"/>
          </a:xfrm>
        </p:grpSpPr>
        <p:sp>
          <p:nvSpPr>
            <p:cNvPr id="33" name="文本框 126"/>
            <p:cNvSpPr txBox="1"/>
            <p:nvPr/>
          </p:nvSpPr>
          <p:spPr>
            <a:xfrm>
              <a:off x="1339703" y="3673930"/>
              <a:ext cx="1480611" cy="77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黄鹏鹏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魏盼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张思慧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王新宇</a:t>
              </a: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4879146" y="2434817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售中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3459477" y="3383802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项目经理</a:t>
              </a:r>
            </a:p>
          </p:txBody>
        </p:sp>
        <p:sp>
          <p:nvSpPr>
            <p:cNvPr id="53" name="文本框 126"/>
            <p:cNvSpPr txBox="1"/>
            <p:nvPr/>
          </p:nvSpPr>
          <p:spPr>
            <a:xfrm>
              <a:off x="3198059" y="3715402"/>
              <a:ext cx="1480611" cy="551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杨东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圆角矩形 53"/>
            <p:cNvSpPr/>
            <p:nvPr/>
          </p:nvSpPr>
          <p:spPr>
            <a:xfrm>
              <a:off x="4594141" y="3391078"/>
              <a:ext cx="1118102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产品经理</a:t>
              </a:r>
            </a:p>
          </p:txBody>
        </p:sp>
        <p:sp>
          <p:nvSpPr>
            <p:cNvPr id="55" name="文本框 126"/>
            <p:cNvSpPr txBox="1"/>
            <p:nvPr/>
          </p:nvSpPr>
          <p:spPr>
            <a:xfrm>
              <a:off x="4478199" y="3664950"/>
              <a:ext cx="1480611" cy="551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pPr algn="l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杨帅     魏盼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刘宁    蒋梦麟 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圆角矩形 55"/>
            <p:cNvSpPr/>
            <p:nvPr/>
          </p:nvSpPr>
          <p:spPr>
            <a:xfrm>
              <a:off x="5824071" y="3401952"/>
              <a:ext cx="1310544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研发经理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5432693" y="3668546"/>
              <a:ext cx="2138349" cy="778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李俊    杨帅</a:t>
              </a:r>
            </a:p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黄鹏鹏  雷敏</a:t>
              </a:r>
            </a:p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王新宇 谭艳开</a:t>
              </a:r>
            </a:p>
          </p:txBody>
        </p:sp>
        <p:sp>
          <p:nvSpPr>
            <p:cNvPr id="58" name="圆角矩形 57"/>
            <p:cNvSpPr/>
            <p:nvPr/>
          </p:nvSpPr>
          <p:spPr>
            <a:xfrm>
              <a:off x="8203692" y="2392679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售后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文本框 189"/>
            <p:cNvSpPr txBox="1"/>
            <p:nvPr/>
          </p:nvSpPr>
          <p:spPr>
            <a:xfrm>
              <a:off x="4473517" y="2791339"/>
              <a:ext cx="1939012" cy="454086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负责项目实施，包括产品设计、研发及上线、测试。</a:t>
              </a:r>
            </a:p>
          </p:txBody>
        </p:sp>
        <p:sp>
          <p:nvSpPr>
            <p:cNvPr id="60" name="文本框 189"/>
            <p:cNvSpPr txBox="1"/>
            <p:nvPr/>
          </p:nvSpPr>
          <p:spPr>
            <a:xfrm>
              <a:off x="7939855" y="2744235"/>
              <a:ext cx="1939012" cy="454086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负责项目运营及客服、运维等。</a:t>
              </a:r>
            </a:p>
          </p:txBody>
        </p:sp>
        <p:sp>
          <p:nvSpPr>
            <p:cNvPr id="61" name="圆角矩形 60"/>
            <p:cNvSpPr/>
            <p:nvPr/>
          </p:nvSpPr>
          <p:spPr>
            <a:xfrm>
              <a:off x="7257685" y="3401952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项目经理</a:t>
              </a:r>
            </a:p>
          </p:txBody>
        </p:sp>
        <p:sp>
          <p:nvSpPr>
            <p:cNvPr id="62" name="圆角矩形 61"/>
            <p:cNvSpPr/>
            <p:nvPr/>
          </p:nvSpPr>
          <p:spPr>
            <a:xfrm>
              <a:off x="8320888" y="3401865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运营经理</a:t>
              </a:r>
            </a:p>
          </p:txBody>
        </p:sp>
        <p:sp>
          <p:nvSpPr>
            <p:cNvPr id="63" name="圆角矩形 62"/>
            <p:cNvSpPr/>
            <p:nvPr/>
          </p:nvSpPr>
          <p:spPr>
            <a:xfrm>
              <a:off x="9384091" y="3396526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运维经理</a:t>
              </a:r>
            </a:p>
          </p:txBody>
        </p:sp>
        <p:sp>
          <p:nvSpPr>
            <p:cNvPr id="64" name="文本框 126"/>
            <p:cNvSpPr txBox="1"/>
            <p:nvPr/>
          </p:nvSpPr>
          <p:spPr>
            <a:xfrm>
              <a:off x="7023176" y="3691148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王新宇</a:t>
              </a:r>
            </a:p>
          </p:txBody>
        </p:sp>
        <p:sp>
          <p:nvSpPr>
            <p:cNvPr id="65" name="文本框 126"/>
            <p:cNvSpPr txBox="1"/>
            <p:nvPr/>
          </p:nvSpPr>
          <p:spPr>
            <a:xfrm>
              <a:off x="8087542" y="3664949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雷敏 李紫云</a:t>
              </a:r>
            </a:p>
          </p:txBody>
        </p:sp>
        <p:sp>
          <p:nvSpPr>
            <p:cNvPr id="66" name="文本框 126"/>
            <p:cNvSpPr txBox="1"/>
            <p:nvPr/>
          </p:nvSpPr>
          <p:spPr>
            <a:xfrm>
              <a:off x="9169783" y="3691148"/>
              <a:ext cx="1480611" cy="324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/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李俊 谭艳开</a:t>
              </a:r>
            </a:p>
          </p:txBody>
        </p:sp>
        <p:cxnSp>
          <p:nvCxnSpPr>
            <p:cNvPr id="77" name="肘形连接符 76"/>
            <p:cNvCxnSpPr>
              <a:stCxn id="4" idx="2"/>
              <a:endCxn id="18" idx="0"/>
            </p:cNvCxnSpPr>
            <p:nvPr/>
          </p:nvCxnSpPr>
          <p:spPr>
            <a:xfrm rot="5400000">
              <a:off x="3608296" y="405250"/>
              <a:ext cx="571898" cy="3395258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肘形连接符 78"/>
            <p:cNvCxnSpPr>
              <a:stCxn id="4" idx="2"/>
              <a:endCxn id="51" idx="0"/>
            </p:cNvCxnSpPr>
            <p:nvPr/>
          </p:nvCxnSpPr>
          <p:spPr>
            <a:xfrm rot="5400000">
              <a:off x="5244463" y="2087405"/>
              <a:ext cx="617887" cy="76936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肘形连接符 82"/>
            <p:cNvCxnSpPr>
              <a:stCxn id="32" idx="2"/>
              <a:endCxn id="58" idx="0"/>
            </p:cNvCxnSpPr>
            <p:nvPr/>
          </p:nvCxnSpPr>
          <p:spPr>
            <a:xfrm rot="16200000" flipH="1">
              <a:off x="6932584" y="485778"/>
              <a:ext cx="566191" cy="324761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圆角矩形 31"/>
            <p:cNvSpPr/>
            <p:nvPr/>
          </p:nvSpPr>
          <p:spPr>
            <a:xfrm>
              <a:off x="4516877" y="1209075"/>
              <a:ext cx="2149994" cy="617413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智慧校园解决方案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团队负责人 杨东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1537142" y="2403199"/>
              <a:ext cx="1271583" cy="332268"/>
            </a:xfrm>
            <a:prstGeom prst="roundRect">
              <a:avLst/>
            </a:prstGeom>
            <a:solidFill>
              <a:srgbClr val="00723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售前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文本框 189"/>
            <p:cNvSpPr txBox="1"/>
            <p:nvPr/>
          </p:nvSpPr>
          <p:spPr>
            <a:xfrm>
              <a:off x="1227110" y="2767085"/>
              <a:ext cx="1939012" cy="454086"/>
            </a:xfrm>
            <a:prstGeom prst="rect">
              <a:avLst/>
            </a:prstGeom>
            <a:noFill/>
            <a:ln w="28575">
              <a:solidFill>
                <a:srgbClr val="007234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负责客户拓展，省公司客户经理培训、产品介绍等。</a:t>
              </a: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1549822" y="3391078"/>
              <a:ext cx="1011593" cy="30007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售前经理</a:t>
              </a:r>
            </a:p>
          </p:txBody>
        </p:sp>
      </p:grpSp>
      <p:sp>
        <p:nvSpPr>
          <p:cNvPr id="41" name="文本框 39"/>
          <p:cNvSpPr txBox="1">
            <a:spLocks noChangeArrowheads="1"/>
          </p:cNvSpPr>
          <p:nvPr/>
        </p:nvSpPr>
        <p:spPr bwMode="auto">
          <a:xfrm>
            <a:off x="3221326" y="1056151"/>
            <a:ext cx="2891815" cy="3067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工具应用支撑</a:t>
            </a:r>
          </a:p>
        </p:txBody>
      </p:sp>
      <p:sp>
        <p:nvSpPr>
          <p:cNvPr id="43" name="文本框 39"/>
          <p:cNvSpPr txBox="1">
            <a:spLocks noChangeArrowheads="1"/>
          </p:cNvSpPr>
          <p:nvPr/>
        </p:nvSpPr>
        <p:spPr bwMode="auto">
          <a:xfrm>
            <a:off x="6132499" y="1057193"/>
            <a:ext cx="2846516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计费及结算</a:t>
            </a:r>
          </a:p>
        </p:txBody>
      </p:sp>
      <p:sp>
        <p:nvSpPr>
          <p:cNvPr id="44" name="文本框 39"/>
          <p:cNvSpPr txBox="1">
            <a:spLocks noChangeArrowheads="1"/>
          </p:cNvSpPr>
          <p:nvPr/>
        </p:nvSpPr>
        <p:spPr bwMode="auto">
          <a:xfrm>
            <a:off x="9016419" y="1011573"/>
            <a:ext cx="2865879" cy="3067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运营服务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3232913" y="1315583"/>
            <a:ext cx="28952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包括自研应用、第三方增值应用和资源。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应用可根据用户需求部署在二级平台、区域级平台或全网平台。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6114237" y="1327892"/>
            <a:ext cx="2864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提供集团用户统付能力的支撑，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对接省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BOSS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系统，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解决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ToB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学校计收问题。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978793" y="1299741"/>
            <a:ext cx="28645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包括业务落地支撑、技术开发支撑、营销推广支撑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可提供技术开发支撑，业务拓展方面可提供落地支撑人员，以及营销推广侧的帮助</a:t>
            </a:r>
          </a:p>
        </p:txBody>
      </p:sp>
      <p:cxnSp>
        <p:nvCxnSpPr>
          <p:cNvPr id="49" name="直接连接符 48"/>
          <p:cNvCxnSpPr/>
          <p:nvPr/>
        </p:nvCxnSpPr>
        <p:spPr>
          <a:xfrm>
            <a:off x="3221321" y="779599"/>
            <a:ext cx="11589" cy="1774030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39"/>
          <p:cNvSpPr txBox="1">
            <a:spLocks noChangeArrowheads="1"/>
          </p:cNvSpPr>
          <p:nvPr/>
        </p:nvSpPr>
        <p:spPr bwMode="auto">
          <a:xfrm>
            <a:off x="296519" y="1033902"/>
            <a:ext cx="289181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产品支撑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346065" y="1278464"/>
            <a:ext cx="2852955" cy="138499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000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包括智慧校园平台门户及客户端。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省公司需要在本省部署智慧校园二级平台，基于此构建本省区域级智慧校园平台，团队提供客户个性化需求定制服务。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6105854" y="760226"/>
            <a:ext cx="7287" cy="1793411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H="1">
            <a:off x="8978797" y="779777"/>
            <a:ext cx="15321" cy="1773852"/>
          </a:xfrm>
          <a:prstGeom prst="line">
            <a:avLst/>
          </a:prstGeom>
          <a:ln w="190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矩形 69"/>
          <p:cNvSpPr/>
          <p:nvPr/>
        </p:nvSpPr>
        <p:spPr>
          <a:xfrm>
            <a:off x="4658214" y="645056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从产品到运营提供全方位支撑</a:t>
            </a:r>
            <a:endParaRPr lang="zh-CN" alt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9176" y="117520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支撑团队联系人清单</a:t>
            </a:r>
            <a:endParaRPr lang="en-US" altLang="zh-CN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857158"/>
              </p:ext>
            </p:extLst>
          </p:nvPr>
        </p:nvGraphicFramePr>
        <p:xfrm>
          <a:off x="282501" y="1040722"/>
          <a:ext cx="5932448" cy="52239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64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656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阶段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公司名称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姓名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工作职责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电话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邮箱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56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售前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>
                          <a:effectLst/>
                        </a:rPr>
                        <a:t>成研院北京分院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杨东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>
                          <a:effectLst/>
                        </a:rPr>
                        <a:t>团队负责人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13801165678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3"/>
                        </a:rPr>
                        <a:t>yangdong</a:t>
                      </a:r>
                      <a:r>
                        <a:rPr lang="en-US" sz="1100" u="sng" strike="noStrike" dirty="0">
                          <a:effectLst/>
                          <a:hlinkClick r:id="rId3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6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杨帅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产品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项目经理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15001391462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4"/>
                        </a:rPr>
                        <a:t>yangshuai</a:t>
                      </a:r>
                      <a:r>
                        <a:rPr lang="en-US" sz="1100" u="sng" strike="noStrike" dirty="0">
                          <a:effectLst/>
                          <a:hlinkClick r:id="rId4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6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黄鹏鹏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13810455692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5"/>
                        </a:rPr>
                        <a:t>huangpengpeng</a:t>
                      </a:r>
                      <a:r>
                        <a:rPr lang="en-US" sz="1100" u="sng" strike="noStrike" dirty="0">
                          <a:effectLst/>
                          <a:hlinkClick r:id="rId5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56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张思慧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13810508435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5"/>
                        </a:rPr>
                        <a:t>zhangsihui</a:t>
                      </a:r>
                      <a:r>
                        <a:rPr lang="en-US" sz="1100" u="sng" strike="noStrike" dirty="0">
                          <a:effectLst/>
                          <a:hlinkClick r:id="rId5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56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售后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王新宇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项目经理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18810901507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6"/>
                        </a:rPr>
                        <a:t>wangxinyu</a:t>
                      </a:r>
                      <a:r>
                        <a:rPr lang="en-US" sz="1100" u="sng" strike="noStrike" dirty="0">
                          <a:effectLst/>
                          <a:hlinkClick r:id="rId6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56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李俊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运维经理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15801286408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7"/>
                        </a:rPr>
                        <a:t>lijun</a:t>
                      </a:r>
                      <a:r>
                        <a:rPr lang="en-US" sz="1100" u="sng" strike="noStrike" dirty="0">
                          <a:effectLst/>
                          <a:hlinkClick r:id="rId7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56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雷敏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运维经理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13910034973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8"/>
                        </a:rPr>
                        <a:t>leimin</a:t>
                      </a:r>
                      <a:r>
                        <a:rPr lang="en-US" sz="1100" u="sng" strike="noStrike" dirty="0">
                          <a:effectLst/>
                          <a:hlinkClick r:id="rId8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563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杨帅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产品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项目经理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15001391462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4"/>
                        </a:rPr>
                        <a:t>yangshuai</a:t>
                      </a:r>
                      <a:r>
                        <a:rPr lang="en-US" sz="1100" u="sng" strike="noStrike" dirty="0">
                          <a:effectLst/>
                          <a:hlinkClick r:id="rId4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563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黄鹏鹏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13810455692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5"/>
                        </a:rPr>
                        <a:t>huangpengpeng</a:t>
                      </a:r>
                      <a:r>
                        <a:rPr lang="en-US" sz="1100" u="sng" strike="noStrike" dirty="0">
                          <a:effectLst/>
                          <a:hlinkClick r:id="rId5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563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张思慧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13810508435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5"/>
                        </a:rPr>
                        <a:t>zhangsihui</a:t>
                      </a:r>
                      <a:r>
                        <a:rPr lang="en-US" sz="1100" u="sng" strike="noStrike" dirty="0">
                          <a:effectLst/>
                          <a:hlinkClick r:id="rId5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789277"/>
              </p:ext>
            </p:extLst>
          </p:nvPr>
        </p:nvGraphicFramePr>
        <p:xfrm>
          <a:off x="6337612" y="1040722"/>
          <a:ext cx="5705704" cy="2950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3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81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73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044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阶段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公司名称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姓名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工作职责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电话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邮箱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39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售中</a:t>
                      </a:r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李俊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实施经理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15801286408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7"/>
                        </a:rPr>
                        <a:t>lijun</a:t>
                      </a:r>
                      <a:r>
                        <a:rPr lang="en-US" sz="1100" u="sng" strike="noStrike" dirty="0">
                          <a:effectLst/>
                          <a:hlinkClick r:id="rId7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魏盼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产品经理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13810647010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7"/>
                        </a:rPr>
                        <a:t>weipan</a:t>
                      </a:r>
                      <a:r>
                        <a:rPr lang="en-US" sz="1100" u="sng" strike="noStrike" dirty="0">
                          <a:effectLst/>
                          <a:hlinkClick r:id="rId7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雷敏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13910034973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7"/>
                        </a:rPr>
                        <a:t>leimin</a:t>
                      </a:r>
                      <a:r>
                        <a:rPr lang="en-US" sz="1100" u="sng" strike="noStrike" dirty="0">
                          <a:effectLst/>
                          <a:hlinkClick r:id="rId7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王新宇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18810901507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6"/>
                        </a:rPr>
                        <a:t>wangxinyu</a:t>
                      </a:r>
                      <a:r>
                        <a:rPr lang="en-US" sz="1100" u="sng" strike="noStrike" dirty="0">
                          <a:effectLst/>
                          <a:hlinkClick r:id="rId6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杨帅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产品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项目经理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15001391462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4"/>
                        </a:rPr>
                        <a:t>yangshuai</a:t>
                      </a:r>
                      <a:r>
                        <a:rPr lang="en-US" sz="1100" u="sng" strike="noStrike" dirty="0">
                          <a:effectLst/>
                          <a:hlinkClick r:id="rId4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黄鹏鹏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13810455692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9"/>
                        </a:rPr>
                        <a:t>huangpengpeng</a:t>
                      </a:r>
                      <a:r>
                        <a:rPr lang="en-US" sz="1100" u="sng" strike="noStrike" dirty="0">
                          <a:effectLst/>
                          <a:hlinkClick r:id="rId9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4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274" marR="7274" marT="727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成研院北京分院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张思慧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售前</a:t>
                      </a:r>
                      <a:r>
                        <a:rPr lang="en-US" altLang="zh-CN" sz="1100" u="none" strike="noStrike" dirty="0">
                          <a:effectLst/>
                        </a:rPr>
                        <a:t>/</a:t>
                      </a:r>
                      <a:r>
                        <a:rPr lang="zh-CN" altLang="en-US" sz="1100" u="none" strike="noStrike" dirty="0">
                          <a:effectLst/>
                        </a:rPr>
                        <a:t>研发经理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effectLst/>
                        </a:rPr>
                        <a:t>13810508435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sng" strike="noStrike" dirty="0">
                          <a:effectLst/>
                          <a:hlinkClick r:id="rId5"/>
                        </a:rPr>
                        <a:t>zhangsihui</a:t>
                      </a:r>
                      <a:r>
                        <a:rPr lang="en-US" sz="1100" u="sng" strike="noStrike" dirty="0">
                          <a:effectLst/>
                          <a:hlinkClick r:id="rId5"/>
                        </a:rPr>
                        <a:t>@cmii.chinamobile.com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457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6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交付能力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65" y="873614"/>
            <a:ext cx="4242979" cy="6072209"/>
          </a:xfrm>
          <a:prstGeom prst="rect">
            <a:avLst/>
          </a:prstGeom>
        </p:spPr>
      </p:pic>
      <p:sp>
        <p:nvSpPr>
          <p:cNvPr id="5" name="TextBox 49"/>
          <p:cNvSpPr txBox="1"/>
          <p:nvPr/>
        </p:nvSpPr>
        <p:spPr>
          <a:xfrm>
            <a:off x="469175" y="770303"/>
            <a:ext cx="11384572" cy="31471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基于客户需求，提供完整的解决方案支撑流程，并在项目实施中规范管理、做好中间物料输出，根据客户要求提供详实的交付产品及材料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188103" y="1483126"/>
          <a:ext cx="2773870" cy="495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6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10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项目启动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项目章程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项目详细计划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会议纪要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10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需求调研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业务蓝图规划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项目需求规格说明书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系统原型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会议纪要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需求评审报告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107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系统设计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系统业务功能设计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接口设计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数据库设计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测试计划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测试用例设计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系统安全保障方案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系统应急方案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功能开发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源代码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单元测试报告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代码评审报告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173845" y="1483118"/>
          <a:ext cx="2609386" cy="44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产品测试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性能测试报告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安全测试报告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功能测试报告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回归测试报告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产品部署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系统部署方案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部署方案评审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部署结果报告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产品培训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产品培训教材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产品用户使用手册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系统维护手册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试运行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系统试运行监控日报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系统试运行监控月报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系统故障分析报告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项目初验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验收报告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正式上线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系统运维报告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3037915" y="1212935"/>
            <a:ext cx="530915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成研院</a:t>
            </a:r>
            <a:endParaRPr lang="zh-CN" altLang="en-US" sz="9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916313" y="984256"/>
            <a:ext cx="9841231" cy="5309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defTabSz="914309">
              <a:lnSpc>
                <a:spcPct val="150000"/>
              </a:lnSpc>
              <a:buClr>
                <a:srgbClr val="0070C0"/>
              </a:buClr>
              <a:defRPr/>
            </a:pPr>
            <a:r>
              <a:rPr lang="zh-CN" altLang="en-US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教育教学包括</a:t>
            </a:r>
            <a:r>
              <a:rPr lang="zh-CN" altLang="en-US" sz="19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智慧备课、课前导学、课中互动、课后巩固</a:t>
            </a:r>
            <a:r>
              <a:rPr lang="zh-CN" altLang="en-US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19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满足教师和学生在教学中的需求</a:t>
            </a:r>
            <a:r>
              <a:rPr lang="zh-CN" altLang="en-US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900" b="1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635" y="1706252"/>
            <a:ext cx="12136120" cy="5226286"/>
            <a:chOff x="-265548" y="819150"/>
            <a:chExt cx="11310703" cy="5176842"/>
          </a:xfrm>
        </p:grpSpPr>
        <p:sp>
          <p:nvSpPr>
            <p:cNvPr id="3" name="TextBox 7"/>
            <p:cNvSpPr>
              <a:spLocks noChangeArrowheads="1"/>
            </p:cNvSpPr>
            <p:nvPr/>
          </p:nvSpPr>
          <p:spPr bwMode="auto">
            <a:xfrm>
              <a:off x="199640" y="824811"/>
              <a:ext cx="1846262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>
                <a:defRPr/>
              </a:pPr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智慧备课</a:t>
              </a:r>
              <a:endParaRPr lang="zh-CN" altLang="en-US" sz="15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-265548" y="3464065"/>
              <a:ext cx="2482650" cy="24236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285737" indent="-285737" defTabSz="914309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5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高效协同随时随地智慧备课</a:t>
              </a:r>
              <a:endParaRPr lang="en-US" altLang="zh-CN" sz="1200" dirty="0">
                <a:solidFill>
                  <a:srgbClr val="03B44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支持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关联教学大纲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知识点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海量优质资源提供给老师参考使用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支持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高效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联合备课，备课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信息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自动存入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老师和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校本资源库</a:t>
              </a:r>
              <a:endParaRPr lang="zh-CN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多终端实时同步备课数据，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随时随地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创建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编辑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查询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备课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信息</a:t>
              </a:r>
            </a:p>
          </p:txBody>
        </p:sp>
        <p:cxnSp>
          <p:nvCxnSpPr>
            <p:cNvPr id="7" name="直接连接符 3"/>
            <p:cNvCxnSpPr/>
            <p:nvPr/>
          </p:nvCxnSpPr>
          <p:spPr>
            <a:xfrm>
              <a:off x="2270713" y="1101438"/>
              <a:ext cx="1892" cy="4340213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7"/>
            <p:cNvSpPr>
              <a:spLocks noChangeArrowheads="1"/>
            </p:cNvSpPr>
            <p:nvPr/>
          </p:nvSpPr>
          <p:spPr bwMode="auto">
            <a:xfrm>
              <a:off x="2852540" y="819150"/>
              <a:ext cx="1602403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课前导学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304689" y="3449599"/>
              <a:ext cx="2816430" cy="2080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 defTabSz="914309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5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高效易行翻转教学</a:t>
              </a:r>
              <a:endParaRPr lang="en-US" altLang="zh-CN" sz="1200" dirty="0">
                <a:solidFill>
                  <a:srgbClr val="03B44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导学内容丰富、形式多样（导学、资源、课件、练习、主题讨论、活动）</a:t>
              </a:r>
              <a:endPara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导学内容一键转发至班级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课程空间，学生随时随地便捷开展课前预习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导学结果（练习数据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讨论过程数据）自动收集，老师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及时调整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以学定教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</a:p>
          </p:txBody>
        </p:sp>
        <p:cxnSp>
          <p:nvCxnSpPr>
            <p:cNvPr id="29" name="直接连接符 3"/>
            <p:cNvCxnSpPr/>
            <p:nvPr/>
          </p:nvCxnSpPr>
          <p:spPr>
            <a:xfrm>
              <a:off x="5153344" y="1037905"/>
              <a:ext cx="41541" cy="4403746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"/>
            <p:cNvSpPr>
              <a:spLocks noChangeArrowheads="1"/>
            </p:cNvSpPr>
            <p:nvPr/>
          </p:nvSpPr>
          <p:spPr bwMode="auto">
            <a:xfrm>
              <a:off x="5959997" y="819150"/>
              <a:ext cx="1602403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课中互动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195098" y="3435128"/>
              <a:ext cx="3055524" cy="2560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342900" indent="-342900">
                <a:lnSpc>
                  <a:spcPct val="150000"/>
                </a:lnSpc>
                <a:buFont typeface="+mj-ea"/>
                <a:buAutoNum type="circleNumDbPlain"/>
                <a:defRPr sz="14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285737" indent="-285737" defTabSz="914309">
                <a:buFont typeface="Wingdings" panose="05000000000000000000" pitchFamily="2" charset="2"/>
                <a:buChar char="n"/>
              </a:pPr>
              <a:r>
                <a:rPr lang="zh-CN" altLang="en-US" sz="1200" dirty="0">
                  <a:solidFill>
                    <a:srgbClr val="0070C0"/>
                  </a:solidFill>
                  <a:cs typeface="微软雅黑" panose="020B0503020204020204" pitchFamily="34" charset="-122"/>
                  <a:sym typeface="+mn-ea"/>
                </a:rPr>
                <a:t>更互动、更高效、更智慧的课堂教学</a:t>
              </a:r>
              <a:endParaRPr lang="en-US" altLang="zh-CN" sz="1200" dirty="0">
                <a:solidFill>
                  <a:srgbClr val="03B441"/>
                </a:solidFill>
                <a:cs typeface="微软雅黑" panose="020B0503020204020204" pitchFamily="34" charset="-122"/>
              </a:endParaRPr>
            </a:p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全终端多屏互动教学：</a:t>
              </a:r>
              <a:r>
                <a:rPr lang="zh-CN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教师端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学生端及</a:t>
              </a:r>
              <a:r>
                <a:rPr lang="zh-CN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电子白板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一体机均支持多操作系统和任意终端</a:t>
              </a:r>
              <a:endParaRPr lang="zh-CN" altLang="en-US" sz="1200" dirty="0">
                <a:solidFill>
                  <a:prstClr val="black"/>
                </a:solidFill>
                <a:cs typeface="微软雅黑" panose="020B0503020204020204" pitchFamily="34" charset="-122"/>
              </a:endParaRPr>
            </a:p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多样的课堂互动形式：随堂测练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提问抢答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心得反馈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学生评价</a:t>
              </a:r>
              <a:r>
                <a:rPr lang="en-US" altLang="zh-CN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教学反馈等等</a:t>
              </a:r>
              <a:endParaRPr lang="en-US" altLang="zh-CN" sz="1200" dirty="0">
                <a:solidFill>
                  <a:prstClr val="black"/>
                </a:solidFill>
                <a:cs typeface="微软雅黑" panose="020B0503020204020204" pitchFamily="34" charset="-122"/>
              </a:endParaRPr>
            </a:p>
            <a:p>
              <a:pPr marL="285737" indent="-285737" defTabSz="914309"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cs typeface="微软雅黑" panose="020B0503020204020204" pitchFamily="34" charset="-122"/>
                  <a:sym typeface="+mn-ea"/>
                </a:rPr>
                <a:t>智慧的教学记录分析：教学过程和行为数据全程记录，课后自动输出课堂数据分析报告</a:t>
              </a:r>
            </a:p>
          </p:txBody>
        </p:sp>
        <p:cxnSp>
          <p:nvCxnSpPr>
            <p:cNvPr id="33" name="直接连接符 3"/>
            <p:cNvCxnSpPr/>
            <p:nvPr/>
          </p:nvCxnSpPr>
          <p:spPr>
            <a:xfrm>
              <a:off x="8206959" y="1030914"/>
              <a:ext cx="44511" cy="4410737"/>
            </a:xfrm>
            <a:prstGeom prst="line">
              <a:avLst/>
            </a:prstGeom>
            <a:ln>
              <a:solidFill>
                <a:srgbClr val="0070C0"/>
              </a:solidFill>
              <a:prstDash val="lgDashDot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"/>
            <p:cNvSpPr>
              <a:spLocks noChangeArrowheads="1"/>
            </p:cNvSpPr>
            <p:nvPr/>
          </p:nvSpPr>
          <p:spPr bwMode="auto">
            <a:xfrm>
              <a:off x="8831406" y="819150"/>
              <a:ext cx="1864106" cy="228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309"/>
              <a:r>
                <a:rPr lang="zh-CN" altLang="en-US" sz="15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课后巩固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8295626" y="3465353"/>
              <a:ext cx="2749529" cy="208070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285737" indent="-285737" defTabSz="914309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5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个性化的作业及课后辅导策略</a:t>
              </a:r>
              <a:endParaRPr lang="en-US" altLang="zh-CN" sz="1200" dirty="0">
                <a:solidFill>
                  <a:srgbClr val="03B44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灵活布置作业和任务，并自动统计人数和一键催交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提供便捷的互动沟通方式和便捷的课后巩固及探究</a:t>
              </a:r>
              <a:endPara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285737" indent="-285737" defTabSz="914309">
                <a:lnSpc>
                  <a:spcPct val="150000"/>
                </a:lnSpc>
                <a:buFont typeface="Wingdings" panose="05000000000000000000" charset="0"/>
                <a:buChar char="Ø"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学生通过</a:t>
              </a:r>
              <a:r>
                <a:rPr lang="zh-CN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任意终端实时参与，互动记录全程保存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-169541" y="1829435"/>
            <a:ext cx="3176905" cy="2532380"/>
            <a:chOff x="279" y="1984"/>
            <a:chExt cx="8764" cy="5294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9" y="1984"/>
              <a:ext cx="8765" cy="5294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5" name="图片 14" descr="画板 1 拷贝 3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" y="2642"/>
              <a:ext cx="5760" cy="3601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3007995" y="1997084"/>
            <a:ext cx="2522220" cy="2145031"/>
            <a:chOff x="1903" y="2215"/>
            <a:chExt cx="6654" cy="4472"/>
          </a:xfrm>
        </p:grpSpPr>
        <p:pic>
          <p:nvPicPr>
            <p:cNvPr id="12" name="图片 11" descr="F:\CDW\平面\ppt\20170817\Apple_iphone6_flat_08.pngApple_iphone6_flat_0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903" y="2215"/>
              <a:ext cx="6654" cy="4472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1" name="图片 10" descr="F:\CDW\平面\ppt\20170817\画板 3 拷贝 2.png画板 3 拷贝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31" y="2435"/>
              <a:ext cx="5386" cy="4040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14" name="组合 13"/>
          <p:cNvGrpSpPr/>
          <p:nvPr/>
        </p:nvGrpSpPr>
        <p:grpSpPr>
          <a:xfrm>
            <a:off x="6257290" y="2096144"/>
            <a:ext cx="2571115" cy="2045971"/>
            <a:chOff x="1903" y="2215"/>
            <a:chExt cx="6654" cy="4472"/>
          </a:xfrm>
        </p:grpSpPr>
        <p:pic>
          <p:nvPicPr>
            <p:cNvPr id="16" name="图片 15" descr="F:\CDW\平面\ppt\20170817\Apple_iphone6_flat_08.pngApple_iphone6_flat_0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903" y="2215"/>
              <a:ext cx="6654" cy="4472"/>
            </a:xfrm>
            <a:prstGeom prst="rect">
              <a:avLst/>
            </a:prstGeom>
            <a:effectLst>
              <a:outerShdw blurRad="50800" dist="254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8" name="图片 17" descr="F:\CDW\平面\ppt\20170817\画板 5.png画板 5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31" y="2436"/>
              <a:ext cx="5386" cy="403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19" name="组合 18"/>
          <p:cNvGrpSpPr/>
          <p:nvPr/>
        </p:nvGrpSpPr>
        <p:grpSpPr>
          <a:xfrm>
            <a:off x="9475469" y="2144405"/>
            <a:ext cx="979171" cy="1997711"/>
            <a:chOff x="1230" y="2144"/>
            <a:chExt cx="3584" cy="725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0" y="2144"/>
              <a:ext cx="3585" cy="7254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5" y="2913"/>
              <a:ext cx="3154" cy="56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grpSp>
        <p:nvGrpSpPr>
          <p:cNvPr id="38" name="组合 37"/>
          <p:cNvGrpSpPr/>
          <p:nvPr/>
        </p:nvGrpSpPr>
        <p:grpSpPr>
          <a:xfrm>
            <a:off x="10781668" y="2095500"/>
            <a:ext cx="979805" cy="2047240"/>
            <a:chOff x="5640" y="2080"/>
            <a:chExt cx="3934" cy="7956"/>
          </a:xfrm>
        </p:grpSpPr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" y="2080"/>
              <a:ext cx="3934" cy="7957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" y="2923"/>
              <a:ext cx="3458" cy="615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41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82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/>
        </p:nvSpPr>
        <p:spPr>
          <a:xfrm>
            <a:off x="430925" y="768388"/>
            <a:ext cx="11719264" cy="55399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914309">
              <a:lnSpc>
                <a:spcPct val="150000"/>
              </a:lnSpc>
              <a:buClr>
                <a:srgbClr val="0070C0"/>
              </a:buClr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教育教学还包括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互动录播和多维度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的学情管理工具，满足学生个性化学习。</a:t>
            </a:r>
          </a:p>
        </p:txBody>
      </p:sp>
      <p:cxnSp>
        <p:nvCxnSpPr>
          <p:cNvPr id="63" name="直接连接符 3"/>
          <p:cNvCxnSpPr/>
          <p:nvPr/>
        </p:nvCxnSpPr>
        <p:spPr>
          <a:xfrm>
            <a:off x="5688379" y="1725738"/>
            <a:ext cx="42703" cy="4502051"/>
          </a:xfrm>
          <a:prstGeom prst="line">
            <a:avLst/>
          </a:prstGeom>
          <a:ln>
            <a:solidFill>
              <a:srgbClr val="0070C0"/>
            </a:solidFill>
            <a:prstDash val="lgDashDot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5730877" y="4341643"/>
            <a:ext cx="6419851" cy="1938988"/>
          </a:xfrm>
          <a:prstGeom prst="rect">
            <a:avLst/>
          </a:prstGeom>
          <a:noFill/>
        </p:spPr>
        <p:txBody>
          <a:bodyPr wrap="square" lIns="91436" tIns="45718" rIns="91436" bIns="45718" rtlCol="0" anchor="ctr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zh-CN" altLang="en-US" sz="1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多维度的学情管理工具</a:t>
            </a:r>
            <a:endParaRPr lang="en-US" altLang="zh-CN" sz="1600" dirty="0">
              <a:solidFill>
                <a:srgbClr val="03B44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个人学情分析：自动生成知识图谱及巩固建议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班级学情分析：综合分析科目及班级的排名变化，帮助老师调整教学策略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年级学情分析：兼容横向及纵向对比，帮助科组评估教学成果</a:t>
            </a:r>
          </a:p>
        </p:txBody>
      </p:sp>
      <p:pic>
        <p:nvPicPr>
          <p:cNvPr id="3" name="图片 2" descr="C:\Users\yzc\Desktop\产品手册\V视.pngV视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9407" y="1517015"/>
            <a:ext cx="5137151" cy="2453640"/>
          </a:xfrm>
          <a:prstGeom prst="rect">
            <a:avLst/>
          </a:prstGeom>
        </p:spPr>
      </p:pic>
      <p:sp>
        <p:nvSpPr>
          <p:cNvPr id="17" name="长方形 16"/>
          <p:cNvSpPr/>
          <p:nvPr/>
        </p:nvSpPr>
        <p:spPr>
          <a:xfrm>
            <a:off x="151138" y="4315150"/>
            <a:ext cx="5579745" cy="15696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zh-CN" altLang="en-US" sz="1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常态化的互动录播系统</a:t>
            </a:r>
            <a:endParaRPr lang="en-US" altLang="zh-CN" sz="1600" dirty="0">
              <a:solidFill>
                <a:srgbClr val="03B44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常态录播：同步课表，多路采集，平滑切换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双师教学：兼容大班课和小班课，全高清互动</a:t>
            </a:r>
          </a:p>
          <a:p>
            <a:pPr marL="285737" indent="-285737" defTabSz="914309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在线巡课：多终端在线巡课、听课，不干扰教学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3041" y="1502421"/>
            <a:ext cx="2240915" cy="23742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2577" y="1502421"/>
            <a:ext cx="2240915" cy="2374265"/>
          </a:xfrm>
          <a:prstGeom prst="rect">
            <a:avLst/>
          </a:prstGeom>
        </p:spPr>
      </p:pic>
      <p:sp>
        <p:nvSpPr>
          <p:cNvPr id="16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4484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文本框 1"/>
          <p:cNvSpPr txBox="1">
            <a:spLocks noChangeArrowheads="1"/>
          </p:cNvSpPr>
          <p:nvPr/>
        </p:nvSpPr>
        <p:spPr bwMode="auto">
          <a:xfrm>
            <a:off x="677337" y="1412888"/>
            <a:ext cx="24870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校本资源</a:t>
            </a:r>
            <a:endParaRPr lang="en-US" altLang="zh-CN" sz="19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939" name="文本框 1"/>
          <p:cNvSpPr txBox="1">
            <a:spLocks noChangeArrowheads="1"/>
          </p:cNvSpPr>
          <p:nvPr/>
        </p:nvSpPr>
        <p:spPr bwMode="auto">
          <a:xfrm>
            <a:off x="499534" y="4149737"/>
            <a:ext cx="2664884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教师助手</a:t>
            </a:r>
          </a:p>
        </p:txBody>
      </p:sp>
      <p:sp>
        <p:nvSpPr>
          <p:cNvPr id="39940" name="矩形 1"/>
          <p:cNvSpPr>
            <a:spLocks noChangeArrowheads="1"/>
          </p:cNvSpPr>
          <p:nvPr/>
        </p:nvSpPr>
        <p:spPr bwMode="auto">
          <a:xfrm>
            <a:off x="563044" y="2135196"/>
            <a:ext cx="3037417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/>
          <a:p>
            <a:pPr defTabSz="914309"/>
            <a:r>
              <a:rPr lang="zh-CN" altLang="zh-CN" sz="1600" dirty="0">
                <a:solidFill>
                  <a:prstClr val="black"/>
                </a:solidFill>
                <a:latin typeface="等线"/>
                <a:ea typeface="微软雅黑"/>
                <a:cs typeface="Times New Roman"/>
              </a:rPr>
              <a:t>学校个性化自主编辑、展示、管理校本资源</a:t>
            </a:r>
            <a:endParaRPr lang="zh-CN" altLang="en-US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7061" y="4614871"/>
            <a:ext cx="2916767" cy="1323435"/>
          </a:xfrm>
          <a:prstGeom prst="rect">
            <a:avLst/>
          </a:prstGeom>
        </p:spPr>
        <p:txBody>
          <a:bodyPr lIns="91434" tIns="45718" rIns="91434" bIns="45718">
            <a:spAutoFit/>
          </a:bodyPr>
          <a:lstStyle/>
          <a:p>
            <a:pPr defTabSz="914309">
              <a:defRPr/>
            </a:pPr>
            <a:r>
              <a:rPr lang="zh-CN" altLang="zh-CN" sz="1600" kern="100" dirty="0">
                <a:solidFill>
                  <a:prstClr val="black"/>
                </a:solidFill>
                <a:ea typeface="微软雅黑"/>
                <a:cs typeface="Times New Roman"/>
              </a:rPr>
              <a:t>拥有全学科正版数字教材</a:t>
            </a:r>
            <a:r>
              <a:rPr lang="zh-CN" altLang="en-US" sz="1600" kern="100" dirty="0">
                <a:solidFill>
                  <a:prstClr val="black"/>
                </a:solidFill>
                <a:ea typeface="微软雅黑"/>
                <a:cs typeface="Times New Roman"/>
              </a:rPr>
              <a:t>，</a:t>
            </a:r>
            <a:r>
              <a:rPr lang="zh-CN" altLang="zh-CN" sz="1600" kern="100" dirty="0">
                <a:solidFill>
                  <a:prstClr val="black"/>
                </a:solidFill>
                <a:ea typeface="微软雅黑"/>
                <a:cs typeface="Times New Roman"/>
              </a:rPr>
              <a:t>支持视频、动画、文档、图片和声音等格式资源</a:t>
            </a:r>
            <a:r>
              <a:rPr lang="zh-CN" altLang="en-US" sz="1600" kern="100" dirty="0">
                <a:solidFill>
                  <a:prstClr val="black"/>
                </a:solidFill>
                <a:ea typeface="微软雅黑"/>
                <a:cs typeface="Times New Roman"/>
              </a:rPr>
              <a:t>播放。</a:t>
            </a:r>
            <a:r>
              <a:rPr lang="zh-CN" altLang="zh-CN" sz="1600" kern="100" dirty="0">
                <a:solidFill>
                  <a:prstClr val="black"/>
                </a:solidFill>
                <a:ea typeface="微软雅黑"/>
                <a:cs typeface="Times New Roman"/>
              </a:rPr>
              <a:t>提供点读、内容批注、聚焦、评测等功能</a:t>
            </a:r>
            <a:r>
              <a:rPr lang="zh-CN" altLang="en-US" sz="1600" kern="100" dirty="0">
                <a:solidFill>
                  <a:prstClr val="black"/>
                </a:solidFill>
                <a:ea typeface="微软雅黑"/>
                <a:cs typeface="Times New Roman"/>
              </a:rPr>
              <a:t>。</a:t>
            </a:r>
            <a:endParaRPr lang="zh-CN" altLang="en-US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994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1917" y="4149733"/>
            <a:ext cx="6525683" cy="260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1023" y="61619"/>
            <a:ext cx="12191832" cy="5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0962" tIns="15482" rIns="30962" bIns="15482" numCol="1" anchor="ctr" anchorCtr="0" compatLnSpc="1">
            <a:prstTxWarp prst="textNoShape">
              <a:avLst/>
            </a:prstTxWarp>
            <a:noAutofit/>
          </a:bodyPr>
          <a:lstStyle/>
          <a:p>
            <a:pPr defTabSz="3095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3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0665" y="768490"/>
            <a:ext cx="4232011" cy="307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537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 txBox="1">
            <a:spLocks noChangeArrowheads="1"/>
          </p:cNvSpPr>
          <p:nvPr/>
        </p:nvSpPr>
        <p:spPr bwMode="auto">
          <a:xfrm>
            <a:off x="1515533" y="904888"/>
            <a:ext cx="266700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互动学生卡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843" name="矩形 2"/>
          <p:cNvSpPr>
            <a:spLocks noChangeArrowheads="1"/>
          </p:cNvSpPr>
          <p:nvPr/>
        </p:nvSpPr>
        <p:spPr bwMode="auto">
          <a:xfrm>
            <a:off x="1255184" y="3273424"/>
            <a:ext cx="3674533" cy="33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/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课堂互动、考勤、消费</a:t>
            </a:r>
          </a:p>
        </p:txBody>
      </p:sp>
      <p:pic>
        <p:nvPicPr>
          <p:cNvPr id="35844" name="Picture 4" descr="OE-01透视图P中国移动00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0433" y="1347800"/>
            <a:ext cx="3429000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112黑色笔0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2435" y="909652"/>
            <a:ext cx="698500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 descr="移动笔黑色logo侧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0717" y="969963"/>
            <a:ext cx="770467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文本框 1"/>
          <p:cNvSpPr txBox="1">
            <a:spLocks noChangeArrowheads="1"/>
          </p:cNvSpPr>
          <p:nvPr/>
        </p:nvSpPr>
        <p:spPr bwMode="auto">
          <a:xfrm>
            <a:off x="7418917" y="909651"/>
            <a:ext cx="2664883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智慧学习笔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5848" name="图片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" y="4535501"/>
            <a:ext cx="6220884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文本框 1"/>
          <p:cNvSpPr txBox="1">
            <a:spLocks noChangeArrowheads="1"/>
          </p:cNvSpPr>
          <p:nvPr/>
        </p:nvSpPr>
        <p:spPr bwMode="auto">
          <a:xfrm>
            <a:off x="1583267" y="4138626"/>
            <a:ext cx="2664884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双师课堂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769" y="1350977"/>
            <a:ext cx="4123267" cy="184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1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4843" y="4581537"/>
            <a:ext cx="3094567" cy="226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52" name="文本框 1"/>
          <p:cNvSpPr txBox="1">
            <a:spLocks noChangeArrowheads="1"/>
          </p:cNvSpPr>
          <p:nvPr/>
        </p:nvSpPr>
        <p:spPr bwMode="auto">
          <a:xfrm>
            <a:off x="7435851" y="4138626"/>
            <a:ext cx="266700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algn="ctr" defTabSz="914309" eaLnBrk="1" hangingPunct="1"/>
            <a:r>
              <a:rPr lang="zh-CN" altLang="en-US" sz="19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魔镜系统</a:t>
            </a:r>
            <a:endParaRPr lang="en-US" altLang="zh-CN" sz="1900" b="1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853" name="矩形 1"/>
          <p:cNvSpPr>
            <a:spLocks noChangeArrowheads="1"/>
          </p:cNvSpPr>
          <p:nvPr/>
        </p:nvSpPr>
        <p:spPr bwMode="auto">
          <a:xfrm>
            <a:off x="10498671" y="5013327"/>
            <a:ext cx="1159280" cy="67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8" rIns="91434" bIns="45718">
            <a:spAutoFit/>
          </a:bodyPr>
          <a:lstStyle/>
          <a:p>
            <a:pPr defTabSz="914309"/>
            <a:r>
              <a:rPr lang="zh-CN" altLang="en-US" sz="19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听课评估</a:t>
            </a:r>
            <a:endParaRPr lang="en-US" altLang="zh-CN" sz="19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309"/>
            <a:r>
              <a:rPr lang="zh-CN" altLang="en-US" sz="19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课堂互动</a:t>
            </a:r>
            <a:endParaRPr lang="zh-CN" altLang="en-US" sz="1900">
              <a:solidFill>
                <a:prstClr val="black"/>
              </a:solidFill>
            </a:endParaRPr>
          </a:p>
        </p:txBody>
      </p:sp>
      <p:pic>
        <p:nvPicPr>
          <p:cNvPr id="35854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0387" y="2501900"/>
            <a:ext cx="234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55" name="矩形 2"/>
          <p:cNvSpPr>
            <a:spLocks noChangeArrowheads="1"/>
          </p:cNvSpPr>
          <p:nvPr/>
        </p:nvSpPr>
        <p:spPr bwMode="auto">
          <a:xfrm>
            <a:off x="6191261" y="3563938"/>
            <a:ext cx="469476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91434" bIns="45718">
            <a:spAutoFit/>
          </a:bodyPr>
          <a:lstStyle/>
          <a:p>
            <a:pPr defTabSz="914309"/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高精度</a:t>
            </a:r>
            <a:r>
              <a:rPr lang="en-US" altLang="zh-CN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OCR</a:t>
            </a:r>
            <a:r>
              <a:rPr lang="zh-CN" altLang="en-US" sz="16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笔迹识别、云端批改作业试题、采集学生答题过程并分析</a:t>
            </a:r>
          </a:p>
        </p:txBody>
      </p:sp>
      <p:sp>
        <p:nvSpPr>
          <p:cNvPr id="17" name="标题 1"/>
          <p:cNvSpPr txBox="1">
            <a:spLocks/>
          </p:cNvSpPr>
          <p:nvPr/>
        </p:nvSpPr>
        <p:spPr>
          <a:xfrm>
            <a:off x="1023" y="61619"/>
            <a:ext cx="12191832" cy="5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0962" tIns="15482" rIns="30962" bIns="15482" numCol="1" anchor="ctr" anchorCtr="0" compatLnSpc="1">
            <a:prstTxWarp prst="textNoShape">
              <a:avLst/>
            </a:prstTxWarp>
            <a:noAutofit/>
          </a:bodyPr>
          <a:lstStyle/>
          <a:p>
            <a:pPr defTabSz="3095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3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7"/>
          <p:cNvSpPr>
            <a:spLocks noChangeArrowheads="1"/>
          </p:cNvSpPr>
          <p:nvPr/>
        </p:nvSpPr>
        <p:spPr bwMode="auto">
          <a:xfrm>
            <a:off x="304801" y="49215"/>
            <a:ext cx="1076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教育教学场景（</a:t>
            </a:r>
            <a:r>
              <a:rPr kumimoji="1" lang="en-US" altLang="zh-CN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6-1</a:t>
            </a:r>
            <a:r>
              <a:rPr kumimoji="1"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</a:rPr>
              <a:t>）</a:t>
            </a:r>
            <a:endParaRPr kumimoji="1" lang="en-US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16274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c2e5e17-6e20-45be-8267-6bc018b267c1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4NoRUUxEi1mYljwK29c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aV8ad5uEO3sLX_pbPo_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EnNzFijkOcQMO.oZ087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ZjJLnWzNEuwR6JE5YGHW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qx88d1TkuPM2u0aRFX5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hwwfpGxU6GCU15QHxE.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l_S72jxkOYK5WQE8TcC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eLoZln60SGxIWo7yg2n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4NoRUUxEi1mYljwK29c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aV8ad5uEO3sLX_pbPo_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qW0Q3LW06ozBPgpPB0w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ina Mobile 新模板">
  <a:themeElements>
    <a:clrScheme name="Roland Berger Style">
      <a:dk1>
        <a:sysClr val="windowText" lastClr="000000"/>
      </a:dk1>
      <a:lt1>
        <a:sysClr val="window" lastClr="FFFFFF"/>
      </a:lt1>
      <a:dk2>
        <a:srgbClr val="B2D2DE"/>
      </a:dk2>
      <a:lt2>
        <a:srgbClr val="D6CBC2"/>
      </a:lt2>
      <a:accent1>
        <a:srgbClr val="256885"/>
      </a:accent1>
      <a:accent2>
        <a:srgbClr val="6CAAC0"/>
      </a:accent2>
      <a:accent3>
        <a:srgbClr val="B2D2DE"/>
      </a:accent3>
      <a:accent4>
        <a:srgbClr val="FF960C"/>
      </a:accent4>
      <a:accent5>
        <a:srgbClr val="09BAFF"/>
      </a:accent5>
      <a:accent6>
        <a:srgbClr val="D6CBC2"/>
      </a:accent6>
      <a:hlink>
        <a:srgbClr val="6CAAC0"/>
      </a:hlink>
      <a:folHlink>
        <a:srgbClr val="09BAFF"/>
      </a:folHlink>
    </a:clrScheme>
    <a:fontScheme name="中文常用">
      <a:majorFont>
        <a:latin typeface="Arial"/>
        <a:ea typeface="黑体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eaVert" wrap="square" rtlCol="0" anchor="ctr" anchorCtr="0">
        <a:spAutoFit/>
      </a:bodyPr>
      <a:lstStyle>
        <a:defPPr>
          <a:defRPr sz="1200" b="1" dirty="0" smtClean="0">
            <a:latin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9252</Words>
  <Application>Microsoft Office PowerPoint</Application>
  <PresentationFormat>宽屏</PresentationFormat>
  <Paragraphs>1253</Paragraphs>
  <Slides>59</Slides>
  <Notes>31</Notes>
  <HiddenSlides>0</HiddenSlides>
  <MMClips>4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59</vt:i4>
      </vt:variant>
    </vt:vector>
  </HeadingPairs>
  <TitlesOfParts>
    <vt:vector size="77" baseType="lpstr">
      <vt:lpstr>Gill Sans</vt:lpstr>
      <vt:lpstr>LucidaGrande</vt:lpstr>
      <vt:lpstr>等线</vt:lpstr>
      <vt:lpstr>等线 Light</vt:lpstr>
      <vt:lpstr>方正黑体简体</vt:lpstr>
      <vt:lpstr>黑体</vt:lpstr>
      <vt:lpstr>华文中宋</vt:lpstr>
      <vt:lpstr>宋体</vt:lpstr>
      <vt:lpstr>微软雅黑</vt:lpstr>
      <vt:lpstr>微软雅黑</vt:lpstr>
      <vt:lpstr>微软雅黑 Light</vt:lpstr>
      <vt:lpstr>Arial</vt:lpstr>
      <vt:lpstr>Calibri</vt:lpstr>
      <vt:lpstr>Wingdings</vt:lpstr>
      <vt:lpstr>Office 主题​​</vt:lpstr>
      <vt:lpstr>China Mobile 新模板</vt:lpstr>
      <vt:lpstr>think-cell Slide</vt:lpstr>
      <vt:lpstr>Visio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fu lijun</dc:creator>
  <cp:lastModifiedBy>jktest</cp:lastModifiedBy>
  <cp:revision>112</cp:revision>
  <dcterms:created xsi:type="dcterms:W3CDTF">2019-11-29T04:52:00Z</dcterms:created>
  <dcterms:modified xsi:type="dcterms:W3CDTF">2020-01-16T08:30:42Z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