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 id="2147483666" r:id="rId3"/>
    <p:sldMasterId id="2147483676" r:id="rId4"/>
  </p:sldMasterIdLst>
  <p:notesMasterIdLst>
    <p:notesMasterId r:id="rId49"/>
  </p:notesMasterIdLst>
  <p:handoutMasterIdLst>
    <p:handoutMasterId r:id="rId50"/>
  </p:handoutMasterIdLst>
  <p:sldIdLst>
    <p:sldId id="422" r:id="rId5"/>
    <p:sldId id="683" r:id="rId6"/>
    <p:sldId id="751" r:id="rId7"/>
    <p:sldId id="797" r:id="rId8"/>
    <p:sldId id="801" r:id="rId9"/>
    <p:sldId id="818" r:id="rId10"/>
    <p:sldId id="803" r:id="rId11"/>
    <p:sldId id="796" r:id="rId12"/>
    <p:sldId id="804" r:id="rId13"/>
    <p:sldId id="805" r:id="rId14"/>
    <p:sldId id="802" r:id="rId15"/>
    <p:sldId id="806" r:id="rId16"/>
    <p:sldId id="723" r:id="rId17"/>
    <p:sldId id="741" r:id="rId18"/>
    <p:sldId id="807" r:id="rId19"/>
    <p:sldId id="808" r:id="rId20"/>
    <p:sldId id="809" r:id="rId21"/>
    <p:sldId id="810" r:id="rId22"/>
    <p:sldId id="812" r:id="rId23"/>
    <p:sldId id="813" r:id="rId24"/>
    <p:sldId id="738" r:id="rId25"/>
    <p:sldId id="816" r:id="rId26"/>
    <p:sldId id="815" r:id="rId27"/>
    <p:sldId id="756" r:id="rId28"/>
    <p:sldId id="603" r:id="rId29"/>
    <p:sldId id="780" r:id="rId30"/>
    <p:sldId id="604" r:id="rId31"/>
    <p:sldId id="792" r:id="rId32"/>
    <p:sldId id="794" r:id="rId33"/>
    <p:sldId id="781" r:id="rId34"/>
    <p:sldId id="779" r:id="rId35"/>
    <p:sldId id="817" r:id="rId36"/>
    <p:sldId id="785" r:id="rId37"/>
    <p:sldId id="786" r:id="rId38"/>
    <p:sldId id="787" r:id="rId39"/>
    <p:sldId id="819" r:id="rId40"/>
    <p:sldId id="788" r:id="rId41"/>
    <p:sldId id="820" r:id="rId42"/>
    <p:sldId id="328" r:id="rId43"/>
    <p:sldId id="814" r:id="rId44"/>
    <p:sldId id="811" r:id="rId45"/>
    <p:sldId id="731" r:id="rId46"/>
    <p:sldId id="795" r:id="rId47"/>
    <p:sldId id="774" r:id="rId48"/>
  </p:sldIdLst>
  <p:sldSz cx="12188825" cy="6858000"/>
  <p:notesSz cx="7104063" cy="10234613"/>
  <p:defaultTex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
          <p15:clr>
            <a:srgbClr val="A4A3A4"/>
          </p15:clr>
        </p15:guide>
        <p15:guide id="2" pos="7309">
          <p15:clr>
            <a:srgbClr val="A4A3A4"/>
          </p15:clr>
        </p15:guide>
        <p15:guide id="3" pos="2159" userDrawn="1">
          <p15:clr>
            <a:srgbClr val="A4A3A4"/>
          </p15:clr>
        </p15:guide>
        <p15:guide id="4" pos="3839">
          <p15:clr>
            <a:srgbClr val="A4A3A4"/>
          </p15:clr>
        </p15:guide>
        <p15:guide id="5" orient="horz" pos="799">
          <p15:clr>
            <a:srgbClr val="A4A3A4"/>
          </p15:clr>
        </p15:guide>
        <p15:guide id="6" orient="horz" pos="1003">
          <p15:clr>
            <a:srgbClr val="A4A3A4"/>
          </p15:clr>
        </p15:guide>
        <p15:guide id="7" orient="horz" pos="3888">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石 广峥" initials="石" lastIdx="3" clrIdx="0">
    <p:extLst>
      <p:ext uri="{19B8F6BF-5375-455C-9EA6-DF929625EA0E}">
        <p15:presenceInfo xmlns:p15="http://schemas.microsoft.com/office/powerpoint/2012/main" userId="da279ae0b9a69f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BC"/>
    <a:srgbClr val="00E6A0"/>
    <a:srgbClr val="00B4E5"/>
    <a:srgbClr val="439AA1"/>
    <a:srgbClr val="439CAA"/>
    <a:srgbClr val="4093A0"/>
    <a:srgbClr val="40939F"/>
    <a:srgbClr val="3E92B7"/>
    <a:srgbClr val="0070C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5" autoAdjust="0"/>
    <p:restoredTop sz="89522" autoAdjust="0"/>
  </p:normalViewPr>
  <p:slideViewPr>
    <p:cSldViewPr snapToObjects="1">
      <p:cViewPr varScale="1">
        <p:scale>
          <a:sx n="65" d="100"/>
          <a:sy n="65" d="100"/>
        </p:scale>
        <p:origin x="306" y="66"/>
      </p:cViewPr>
      <p:guideLst>
        <p:guide orient="horz" pos="255"/>
        <p:guide pos="7309"/>
        <p:guide pos="2159"/>
        <p:guide pos="3839"/>
        <p:guide orient="horz" pos="799"/>
        <p:guide orient="horz" pos="1003"/>
        <p:guide orient="horz" pos="3888"/>
      </p:guideLst>
    </p:cSldViewPr>
  </p:slideViewPr>
  <p:notesTextViewPr>
    <p:cViewPr>
      <p:scale>
        <a:sx n="1" d="1"/>
        <a:sy n="1" d="1"/>
      </p:scale>
      <p:origin x="0" y="0"/>
    </p:cViewPr>
  </p:notesTextViewPr>
  <p:sorterViewPr>
    <p:cViewPr>
      <p:scale>
        <a:sx n="80" d="100"/>
        <a:sy n="80" d="100"/>
      </p:scale>
      <p:origin x="0" y="-7962"/>
    </p:cViewPr>
  </p:sorterViewPr>
  <p:notesViewPr>
    <p:cSldViewPr snapToObjects="1">
      <p:cViewPr varScale="1">
        <p:scale>
          <a:sx n="109" d="100"/>
          <a:sy n="109" d="100"/>
        </p:scale>
        <p:origin x="4384" y="192"/>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4B10D4-D31B-4496-B40A-18366A16D098}"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zh-CN" altLang="en-US"/>
        </a:p>
      </dgm:t>
    </dgm:pt>
    <dgm:pt modelId="{AD1E114A-9A33-4AA5-99C8-D393240A16E8}">
      <dgm:prSet/>
      <dgm:spPr/>
      <dgm:t>
        <a:bodyPr/>
        <a:lstStyle/>
        <a:p>
          <a:pPr rtl="0"/>
          <a:r>
            <a:rPr kumimoji="1" lang="zh-CN" altLang="en-US" dirty="0" smtClean="0">
              <a:solidFill>
                <a:schemeClr val="tx1"/>
              </a:solidFill>
              <a:latin typeface="Arial" panose="020B0604020202020204" pitchFamily="34" charset="0"/>
              <a:ea typeface="+mn-ea"/>
              <a:cs typeface="Arial" panose="020B0604020202020204" pitchFamily="34" charset="0"/>
              <a:sym typeface="+mn-lt"/>
            </a:rPr>
            <a:t>云课堂互动软件无缝嵌入云桌面虚拟化平台，实现师生互动</a:t>
          </a:r>
          <a:endParaRPr lang="zh-CN" dirty="0">
            <a:solidFill>
              <a:schemeClr val="tx1"/>
            </a:solidFill>
            <a:latin typeface="Arial" panose="020B0604020202020204" pitchFamily="34" charset="0"/>
            <a:ea typeface="+mn-ea"/>
            <a:cs typeface="Arial" panose="020B0604020202020204" pitchFamily="34" charset="0"/>
            <a:sym typeface="+mn-lt"/>
          </a:endParaRPr>
        </a:p>
      </dgm:t>
    </dgm:pt>
    <dgm:pt modelId="{6623CC7F-D19E-431A-AECB-0425469A2FE7}" type="parTrans" cxnId="{2167AF57-C897-4C84-8B62-682BA82ACD0D}">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4CF03E8C-7587-4303-B513-87185B2BD392}" type="sibTrans" cxnId="{2167AF57-C897-4C84-8B62-682BA82ACD0D}">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09214058-A768-4C95-B5C8-66F7833027B2}">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可使用课程管理</a:t>
          </a:r>
          <a:r>
            <a:rPr kumimoji="1" lang="en-US" altLang="zh-CN" smtClean="0">
              <a:solidFill>
                <a:schemeClr val="tx1"/>
              </a:solidFill>
              <a:latin typeface="Arial" panose="020B0604020202020204" pitchFamily="34" charset="0"/>
              <a:ea typeface="+mn-ea"/>
              <a:cs typeface="Arial" panose="020B0604020202020204" pitchFamily="34" charset="0"/>
              <a:sym typeface="+mn-lt"/>
            </a:rPr>
            <a:t>AI</a:t>
          </a:r>
          <a:r>
            <a:rPr kumimoji="1" lang="zh-CN" altLang="en-US" smtClean="0">
              <a:solidFill>
                <a:schemeClr val="tx1"/>
              </a:solidFill>
              <a:latin typeface="Arial" panose="020B0604020202020204" pitchFamily="34" charset="0"/>
              <a:ea typeface="+mn-ea"/>
              <a:cs typeface="Arial" panose="020B0604020202020204" pitchFamily="34" charset="0"/>
              <a:sym typeface="+mn-lt"/>
            </a:rPr>
            <a:t>辅助模块，</a:t>
          </a:r>
          <a:r>
            <a:rPr lang="zh-CN" altLang="en-US" smtClean="0">
              <a:solidFill>
                <a:schemeClr val="tx1"/>
              </a:solidFill>
              <a:latin typeface="Arial" panose="020B0604020202020204" pitchFamily="34" charset="0"/>
              <a:ea typeface="+mn-ea"/>
              <a:cs typeface="Arial" panose="020B0604020202020204" pitchFamily="34" charset="0"/>
              <a:sym typeface="+mn-lt"/>
            </a:rPr>
            <a:t>自动匹配学期教学课程编排</a:t>
          </a:r>
          <a:endParaRPr lang="zh-CN" altLang="en-US" dirty="0">
            <a:solidFill>
              <a:schemeClr val="tx1"/>
            </a:solidFill>
            <a:latin typeface="Arial" panose="020B0604020202020204" pitchFamily="34" charset="0"/>
            <a:ea typeface="+mn-ea"/>
            <a:cs typeface="Arial" panose="020B0604020202020204" pitchFamily="34" charset="0"/>
            <a:sym typeface="+mn-lt"/>
          </a:endParaRPr>
        </a:p>
      </dgm:t>
    </dgm:pt>
    <dgm:pt modelId="{148E9D81-30DF-47A1-B004-107F8F1F1DAD}" type="parTrans" cxnId="{42EB10F4-8B01-4CEA-90AA-415B39327BFB}">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501D3F19-8BA6-4A29-9BB4-91235DD65079}" type="sibTrans" cxnId="{42EB10F4-8B01-4CEA-90AA-415B39327BFB}">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7D85239-D997-4940-86C5-7D5891DA1AEE}">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可管理性强，可管理</a:t>
          </a:r>
          <a:r>
            <a:rPr kumimoji="1" lang="en-US" altLang="zh-CN" smtClean="0">
              <a:solidFill>
                <a:schemeClr val="tx1"/>
              </a:solidFill>
              <a:latin typeface="Arial" panose="020B0604020202020204" pitchFamily="34" charset="0"/>
              <a:ea typeface="+mn-ea"/>
              <a:cs typeface="Arial" panose="020B0604020202020204" pitchFamily="34" charset="0"/>
              <a:sym typeface="+mn-lt"/>
            </a:rPr>
            <a:t>X86</a:t>
          </a:r>
          <a:r>
            <a:rPr kumimoji="1" lang="zh-CN" altLang="en-US" smtClean="0">
              <a:solidFill>
                <a:schemeClr val="tx1"/>
              </a:solidFill>
              <a:latin typeface="Arial" panose="020B0604020202020204" pitchFamily="34" charset="0"/>
              <a:ea typeface="+mn-ea"/>
              <a:cs typeface="Arial" panose="020B0604020202020204" pitchFamily="34" charset="0"/>
              <a:sym typeface="+mn-lt"/>
            </a:rPr>
            <a:t>终端，可外设控制</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131B7548-568E-42DB-A7C5-95FD5CC70242}" type="parTrans" cxnId="{81D28928-3C5F-44CF-A573-A87DC2A6287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10504206-341E-426F-A29A-C350124EEFD0}" type="sibTrans" cxnId="{81D28928-3C5F-44CF-A573-A87DC2A6287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7C64F80-1A5C-4DCF-931E-09BD421A8EC5}">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降低成本，提高设备的可靠性</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CAE523F4-41DA-4DB1-A7BB-1DC94A0DF759}" type="parTrans" cxnId="{895E7151-803D-41E4-B7EE-FC02E327051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DBC51813-B619-456C-8338-3AF2B970BED4}" type="sibTrans" cxnId="{895E7151-803D-41E4-B7EE-FC02E327051C}">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CB1BB9D2-0BED-4C70-A674-AD8C7515693A}">
      <dgm:prSet/>
      <dgm:spPr/>
      <dgm:t>
        <a:bodyPr/>
        <a:lstStyle/>
        <a:p>
          <a:r>
            <a:rPr kumimoji="1" lang="zh-CN" altLang="en-US" smtClean="0">
              <a:solidFill>
                <a:schemeClr val="tx1"/>
              </a:solidFill>
              <a:latin typeface="Arial" panose="020B0604020202020204" pitchFamily="34" charset="0"/>
              <a:ea typeface="+mn-ea"/>
              <a:cs typeface="Arial" panose="020B0604020202020204" pitchFamily="34" charset="0"/>
              <a:sym typeface="+mn-lt"/>
            </a:rPr>
            <a:t>可远程高效部署教学环境，支持个性化需求</a:t>
          </a:r>
          <a:endParaRPr kumimoji="1" lang="en-US" altLang="zh-CN" dirty="0" smtClean="0">
            <a:solidFill>
              <a:schemeClr val="tx1"/>
            </a:solidFill>
            <a:latin typeface="Arial" panose="020B0604020202020204" pitchFamily="34" charset="0"/>
            <a:ea typeface="+mn-ea"/>
            <a:cs typeface="Arial" panose="020B0604020202020204" pitchFamily="34" charset="0"/>
            <a:sym typeface="+mn-lt"/>
          </a:endParaRPr>
        </a:p>
      </dgm:t>
    </dgm:pt>
    <dgm:pt modelId="{EBFE3B98-1E82-4F27-BD20-647D8AEABC20}" type="parTrans" cxnId="{50829ACC-3680-44BA-A755-A86BA9BB4A16}">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FAE56C4E-58C8-4D14-B5B7-5506B11604DE}" type="sibTrans" cxnId="{50829ACC-3680-44BA-A755-A86BA9BB4A16}">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89C6CAED-4989-4E1F-81B5-B06FB9A12AEC}">
      <dgm:prSet/>
      <dgm:spPr/>
      <dgm:t>
        <a:bodyPr/>
        <a:lstStyle/>
        <a:p>
          <a:r>
            <a:rPr lang="zh-CN" altLang="en-US" smtClean="0">
              <a:solidFill>
                <a:schemeClr val="tx1"/>
              </a:solidFill>
              <a:latin typeface="Arial" panose="020B0604020202020204" pitchFamily="34" charset="0"/>
              <a:ea typeface="+mn-ea"/>
              <a:cs typeface="Arial" panose="020B0604020202020204" pitchFamily="34" charset="0"/>
              <a:sym typeface="+mn-lt"/>
            </a:rPr>
            <a:t>网络依赖性低</a:t>
          </a:r>
          <a:endParaRPr kumimoji="1" lang="en-US" altLang="zh-CN" dirty="0">
            <a:solidFill>
              <a:schemeClr val="tx1"/>
            </a:solidFill>
            <a:latin typeface="Arial" panose="020B0604020202020204" pitchFamily="34" charset="0"/>
            <a:ea typeface="+mn-ea"/>
            <a:cs typeface="Arial" panose="020B0604020202020204" pitchFamily="34" charset="0"/>
            <a:sym typeface="+mn-lt"/>
          </a:endParaRPr>
        </a:p>
      </dgm:t>
    </dgm:pt>
    <dgm:pt modelId="{0AB966CA-AAF9-4757-BEF1-8403480D2AAC}" type="parTrans" cxnId="{92BEF34F-3814-4A67-B265-5CD7C933CEDE}">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D4D9EA78-560E-4BC3-BC11-3F768CA94EC3}" type="sibTrans" cxnId="{92BEF34F-3814-4A67-B265-5CD7C933CEDE}">
      <dgm:prSet/>
      <dgm:spPr/>
      <dgm:t>
        <a:bodyPr/>
        <a:lstStyle/>
        <a:p>
          <a:endParaRPr lang="zh-CN" altLang="en-US">
            <a:solidFill>
              <a:schemeClr val="tx1"/>
            </a:solidFill>
            <a:latin typeface="Arial" panose="020B0604020202020204" pitchFamily="34" charset="0"/>
            <a:ea typeface="+mn-ea"/>
            <a:cs typeface="Arial" panose="020B0604020202020204" pitchFamily="34" charset="0"/>
          </a:endParaRPr>
        </a:p>
      </dgm:t>
    </dgm:pt>
    <dgm:pt modelId="{E0C7A9D7-AE8C-4D41-A1A7-40B419589536}" type="pres">
      <dgm:prSet presAssocID="{E54B10D4-D31B-4496-B40A-18366A16D098}" presName="Name0" presStyleCnt="0">
        <dgm:presLayoutVars>
          <dgm:chMax val="7"/>
          <dgm:chPref val="7"/>
          <dgm:dir/>
        </dgm:presLayoutVars>
      </dgm:prSet>
      <dgm:spPr/>
      <dgm:t>
        <a:bodyPr/>
        <a:lstStyle/>
        <a:p>
          <a:endParaRPr lang="zh-CN" altLang="en-US"/>
        </a:p>
      </dgm:t>
    </dgm:pt>
    <dgm:pt modelId="{96BFC538-5756-4163-9831-CF6636C35426}" type="pres">
      <dgm:prSet presAssocID="{E54B10D4-D31B-4496-B40A-18366A16D098}" presName="Name1" presStyleCnt="0"/>
      <dgm:spPr/>
      <dgm:t>
        <a:bodyPr/>
        <a:lstStyle/>
        <a:p>
          <a:endParaRPr lang="zh-CN" altLang="en-US"/>
        </a:p>
      </dgm:t>
    </dgm:pt>
    <dgm:pt modelId="{BFDCFDB7-7B9A-4068-B7F1-61DA95A7FA51}" type="pres">
      <dgm:prSet presAssocID="{E54B10D4-D31B-4496-B40A-18366A16D098}" presName="cycle" presStyleCnt="0"/>
      <dgm:spPr/>
      <dgm:t>
        <a:bodyPr/>
        <a:lstStyle/>
        <a:p>
          <a:endParaRPr lang="zh-CN" altLang="en-US"/>
        </a:p>
      </dgm:t>
    </dgm:pt>
    <dgm:pt modelId="{845AE106-27E5-4D40-BA52-DA70229D642B}" type="pres">
      <dgm:prSet presAssocID="{E54B10D4-D31B-4496-B40A-18366A16D098}" presName="srcNode" presStyleLbl="node1" presStyleIdx="0" presStyleCnt="6"/>
      <dgm:spPr/>
      <dgm:t>
        <a:bodyPr/>
        <a:lstStyle/>
        <a:p>
          <a:endParaRPr lang="zh-CN" altLang="en-US"/>
        </a:p>
      </dgm:t>
    </dgm:pt>
    <dgm:pt modelId="{84CE2AC5-49B2-4E8E-90C8-67FB1F21CFAF}" type="pres">
      <dgm:prSet presAssocID="{E54B10D4-D31B-4496-B40A-18366A16D098}" presName="conn" presStyleLbl="parChTrans1D2" presStyleIdx="0" presStyleCnt="1"/>
      <dgm:spPr/>
      <dgm:t>
        <a:bodyPr/>
        <a:lstStyle/>
        <a:p>
          <a:endParaRPr lang="zh-CN" altLang="en-US"/>
        </a:p>
      </dgm:t>
    </dgm:pt>
    <dgm:pt modelId="{53216B1E-0769-4117-89F2-846906DF6D98}" type="pres">
      <dgm:prSet presAssocID="{E54B10D4-D31B-4496-B40A-18366A16D098}" presName="extraNode" presStyleLbl="node1" presStyleIdx="0" presStyleCnt="6"/>
      <dgm:spPr/>
      <dgm:t>
        <a:bodyPr/>
        <a:lstStyle/>
        <a:p>
          <a:endParaRPr lang="zh-CN" altLang="en-US"/>
        </a:p>
      </dgm:t>
    </dgm:pt>
    <dgm:pt modelId="{FFB0634D-6513-44C0-B41C-EDBE43F68A14}" type="pres">
      <dgm:prSet presAssocID="{E54B10D4-D31B-4496-B40A-18366A16D098}" presName="dstNode" presStyleLbl="node1" presStyleIdx="0" presStyleCnt="6"/>
      <dgm:spPr/>
      <dgm:t>
        <a:bodyPr/>
        <a:lstStyle/>
        <a:p>
          <a:endParaRPr lang="zh-CN" altLang="en-US"/>
        </a:p>
      </dgm:t>
    </dgm:pt>
    <dgm:pt modelId="{6A62101A-5D76-4D9D-A79B-7B08CEC0EA80}" type="pres">
      <dgm:prSet presAssocID="{AD1E114A-9A33-4AA5-99C8-D393240A16E8}" presName="text_1" presStyleLbl="node1" presStyleIdx="0" presStyleCnt="6">
        <dgm:presLayoutVars>
          <dgm:bulletEnabled val="1"/>
        </dgm:presLayoutVars>
      </dgm:prSet>
      <dgm:spPr/>
      <dgm:t>
        <a:bodyPr/>
        <a:lstStyle/>
        <a:p>
          <a:endParaRPr lang="zh-CN" altLang="en-US"/>
        </a:p>
      </dgm:t>
    </dgm:pt>
    <dgm:pt modelId="{617EB4D5-39BA-4667-A62D-344AF81441DB}" type="pres">
      <dgm:prSet presAssocID="{AD1E114A-9A33-4AA5-99C8-D393240A16E8}" presName="accent_1" presStyleCnt="0"/>
      <dgm:spPr/>
      <dgm:t>
        <a:bodyPr/>
        <a:lstStyle/>
        <a:p>
          <a:endParaRPr lang="zh-CN" altLang="en-US"/>
        </a:p>
      </dgm:t>
    </dgm:pt>
    <dgm:pt modelId="{6A2E9A32-1AE2-4411-9F77-9A686E0E4257}" type="pres">
      <dgm:prSet presAssocID="{AD1E114A-9A33-4AA5-99C8-D393240A16E8}" presName="accentRepeatNode" presStyleLbl="solidFgAcc1" presStyleIdx="0" presStyleCnt="6"/>
      <dgm:spPr/>
      <dgm:t>
        <a:bodyPr/>
        <a:lstStyle/>
        <a:p>
          <a:endParaRPr lang="zh-CN" altLang="en-US"/>
        </a:p>
      </dgm:t>
    </dgm:pt>
    <dgm:pt modelId="{F253CF36-0EEF-4817-86F6-0D9025A59F06}" type="pres">
      <dgm:prSet presAssocID="{09214058-A768-4C95-B5C8-66F7833027B2}" presName="text_2" presStyleLbl="node1" presStyleIdx="1" presStyleCnt="6">
        <dgm:presLayoutVars>
          <dgm:bulletEnabled val="1"/>
        </dgm:presLayoutVars>
      </dgm:prSet>
      <dgm:spPr/>
      <dgm:t>
        <a:bodyPr/>
        <a:lstStyle/>
        <a:p>
          <a:endParaRPr lang="zh-CN" altLang="en-US"/>
        </a:p>
      </dgm:t>
    </dgm:pt>
    <dgm:pt modelId="{A378F485-50AD-4EC1-B057-2138469B4393}" type="pres">
      <dgm:prSet presAssocID="{09214058-A768-4C95-B5C8-66F7833027B2}" presName="accent_2" presStyleCnt="0"/>
      <dgm:spPr/>
    </dgm:pt>
    <dgm:pt modelId="{7438233C-C005-4223-BD06-FA0DF2CE77E0}" type="pres">
      <dgm:prSet presAssocID="{09214058-A768-4C95-B5C8-66F7833027B2}" presName="accentRepeatNode" presStyleLbl="solidFgAcc1" presStyleIdx="1" presStyleCnt="6"/>
      <dgm:spPr/>
    </dgm:pt>
    <dgm:pt modelId="{7B82B07A-B540-40B1-AFA3-59222DF76940}" type="pres">
      <dgm:prSet presAssocID="{F7D85239-D997-4940-86C5-7D5891DA1AEE}" presName="text_3" presStyleLbl="node1" presStyleIdx="2" presStyleCnt="6">
        <dgm:presLayoutVars>
          <dgm:bulletEnabled val="1"/>
        </dgm:presLayoutVars>
      </dgm:prSet>
      <dgm:spPr/>
      <dgm:t>
        <a:bodyPr/>
        <a:lstStyle/>
        <a:p>
          <a:endParaRPr lang="zh-CN" altLang="en-US"/>
        </a:p>
      </dgm:t>
    </dgm:pt>
    <dgm:pt modelId="{F69F245C-3962-4387-8FC8-A42973AE50DE}" type="pres">
      <dgm:prSet presAssocID="{F7D85239-D997-4940-86C5-7D5891DA1AEE}" presName="accent_3" presStyleCnt="0"/>
      <dgm:spPr/>
    </dgm:pt>
    <dgm:pt modelId="{C7E82EB1-BEA5-491B-B968-C75A2507E798}" type="pres">
      <dgm:prSet presAssocID="{F7D85239-D997-4940-86C5-7D5891DA1AEE}" presName="accentRepeatNode" presStyleLbl="solidFgAcc1" presStyleIdx="2" presStyleCnt="6"/>
      <dgm:spPr/>
    </dgm:pt>
    <dgm:pt modelId="{C19CCD47-09A7-424E-8684-DA0FCA1F3B01}" type="pres">
      <dgm:prSet presAssocID="{F7C64F80-1A5C-4DCF-931E-09BD421A8EC5}" presName="text_4" presStyleLbl="node1" presStyleIdx="3" presStyleCnt="6">
        <dgm:presLayoutVars>
          <dgm:bulletEnabled val="1"/>
        </dgm:presLayoutVars>
      </dgm:prSet>
      <dgm:spPr/>
      <dgm:t>
        <a:bodyPr/>
        <a:lstStyle/>
        <a:p>
          <a:endParaRPr lang="zh-CN" altLang="en-US"/>
        </a:p>
      </dgm:t>
    </dgm:pt>
    <dgm:pt modelId="{70D62E53-BD73-4C9E-96D3-C28AF0716D4E}" type="pres">
      <dgm:prSet presAssocID="{F7C64F80-1A5C-4DCF-931E-09BD421A8EC5}" presName="accent_4" presStyleCnt="0"/>
      <dgm:spPr/>
    </dgm:pt>
    <dgm:pt modelId="{C6140CDE-77B4-4436-818C-66EE89A49AD0}" type="pres">
      <dgm:prSet presAssocID="{F7C64F80-1A5C-4DCF-931E-09BD421A8EC5}" presName="accentRepeatNode" presStyleLbl="solidFgAcc1" presStyleIdx="3" presStyleCnt="6"/>
      <dgm:spPr/>
    </dgm:pt>
    <dgm:pt modelId="{66BFEDC6-4B34-48CF-8407-10D8EAF98411}" type="pres">
      <dgm:prSet presAssocID="{CB1BB9D2-0BED-4C70-A674-AD8C7515693A}" presName="text_5" presStyleLbl="node1" presStyleIdx="4" presStyleCnt="6">
        <dgm:presLayoutVars>
          <dgm:bulletEnabled val="1"/>
        </dgm:presLayoutVars>
      </dgm:prSet>
      <dgm:spPr/>
      <dgm:t>
        <a:bodyPr/>
        <a:lstStyle/>
        <a:p>
          <a:endParaRPr lang="zh-CN" altLang="en-US"/>
        </a:p>
      </dgm:t>
    </dgm:pt>
    <dgm:pt modelId="{A7624BF9-B4AD-4DAC-9479-AE681AE7CA5C}" type="pres">
      <dgm:prSet presAssocID="{CB1BB9D2-0BED-4C70-A674-AD8C7515693A}" presName="accent_5" presStyleCnt="0"/>
      <dgm:spPr/>
    </dgm:pt>
    <dgm:pt modelId="{CD14C5DC-2277-42EE-B27E-1347E92CE319}" type="pres">
      <dgm:prSet presAssocID="{CB1BB9D2-0BED-4C70-A674-AD8C7515693A}" presName="accentRepeatNode" presStyleLbl="solidFgAcc1" presStyleIdx="4" presStyleCnt="6"/>
      <dgm:spPr/>
    </dgm:pt>
    <dgm:pt modelId="{3200E566-FF0A-478C-B633-CB6D77116A71}" type="pres">
      <dgm:prSet presAssocID="{89C6CAED-4989-4E1F-81B5-B06FB9A12AEC}" presName="text_6" presStyleLbl="node1" presStyleIdx="5" presStyleCnt="6">
        <dgm:presLayoutVars>
          <dgm:bulletEnabled val="1"/>
        </dgm:presLayoutVars>
      </dgm:prSet>
      <dgm:spPr/>
      <dgm:t>
        <a:bodyPr/>
        <a:lstStyle/>
        <a:p>
          <a:endParaRPr lang="zh-CN" altLang="en-US"/>
        </a:p>
      </dgm:t>
    </dgm:pt>
    <dgm:pt modelId="{88F40618-F1D6-45E4-B64B-09B63107074A}" type="pres">
      <dgm:prSet presAssocID="{89C6CAED-4989-4E1F-81B5-B06FB9A12AEC}" presName="accent_6" presStyleCnt="0"/>
      <dgm:spPr/>
    </dgm:pt>
    <dgm:pt modelId="{5A621B9B-2B2E-4553-986F-6E9F4586A599}" type="pres">
      <dgm:prSet presAssocID="{89C6CAED-4989-4E1F-81B5-B06FB9A12AEC}" presName="accentRepeatNode" presStyleLbl="solidFgAcc1" presStyleIdx="5" presStyleCnt="6"/>
      <dgm:spPr/>
    </dgm:pt>
  </dgm:ptLst>
  <dgm:cxnLst>
    <dgm:cxn modelId="{2D9DC757-942A-4A13-8FA8-44146693EF89}" type="presOf" srcId="{09214058-A768-4C95-B5C8-66F7833027B2}" destId="{F253CF36-0EEF-4817-86F6-0D9025A59F06}" srcOrd="0" destOrd="0" presId="urn:microsoft.com/office/officeart/2008/layout/VerticalCurvedList"/>
    <dgm:cxn modelId="{0060B871-8E70-44D8-BAF7-E2ED1498BE65}" type="presOf" srcId="{F7C64F80-1A5C-4DCF-931E-09BD421A8EC5}" destId="{C19CCD47-09A7-424E-8684-DA0FCA1F3B01}" srcOrd="0" destOrd="0" presId="urn:microsoft.com/office/officeart/2008/layout/VerticalCurvedList"/>
    <dgm:cxn modelId="{92BEF34F-3814-4A67-B265-5CD7C933CEDE}" srcId="{E54B10D4-D31B-4496-B40A-18366A16D098}" destId="{89C6CAED-4989-4E1F-81B5-B06FB9A12AEC}" srcOrd="5" destOrd="0" parTransId="{0AB966CA-AAF9-4757-BEF1-8403480D2AAC}" sibTransId="{D4D9EA78-560E-4BC3-BC11-3F768CA94EC3}"/>
    <dgm:cxn modelId="{81D28928-3C5F-44CF-A573-A87DC2A6287C}" srcId="{E54B10D4-D31B-4496-B40A-18366A16D098}" destId="{F7D85239-D997-4940-86C5-7D5891DA1AEE}" srcOrd="2" destOrd="0" parTransId="{131B7548-568E-42DB-A7C5-95FD5CC70242}" sibTransId="{10504206-341E-426F-A29A-C350124EEFD0}"/>
    <dgm:cxn modelId="{856F44A1-3359-4EDB-813C-E7D608426394}" type="presOf" srcId="{F7D85239-D997-4940-86C5-7D5891DA1AEE}" destId="{7B82B07A-B540-40B1-AFA3-59222DF76940}" srcOrd="0" destOrd="0" presId="urn:microsoft.com/office/officeart/2008/layout/VerticalCurvedList"/>
    <dgm:cxn modelId="{2167AF57-C897-4C84-8B62-682BA82ACD0D}" srcId="{E54B10D4-D31B-4496-B40A-18366A16D098}" destId="{AD1E114A-9A33-4AA5-99C8-D393240A16E8}" srcOrd="0" destOrd="0" parTransId="{6623CC7F-D19E-431A-AECB-0425469A2FE7}" sibTransId="{4CF03E8C-7587-4303-B513-87185B2BD392}"/>
    <dgm:cxn modelId="{D364F39C-28A0-4003-B82F-B590D70DF629}" type="presOf" srcId="{4CF03E8C-7587-4303-B513-87185B2BD392}" destId="{84CE2AC5-49B2-4E8E-90C8-67FB1F21CFAF}" srcOrd="0" destOrd="0" presId="urn:microsoft.com/office/officeart/2008/layout/VerticalCurvedList"/>
    <dgm:cxn modelId="{CBB4D25F-1A07-4185-A4A5-72E91503BF60}" type="presOf" srcId="{AD1E114A-9A33-4AA5-99C8-D393240A16E8}" destId="{6A62101A-5D76-4D9D-A79B-7B08CEC0EA80}" srcOrd="0" destOrd="0" presId="urn:microsoft.com/office/officeart/2008/layout/VerticalCurvedList"/>
    <dgm:cxn modelId="{42EB10F4-8B01-4CEA-90AA-415B39327BFB}" srcId="{E54B10D4-D31B-4496-B40A-18366A16D098}" destId="{09214058-A768-4C95-B5C8-66F7833027B2}" srcOrd="1" destOrd="0" parTransId="{148E9D81-30DF-47A1-B004-107F8F1F1DAD}" sibTransId="{501D3F19-8BA6-4A29-9BB4-91235DD65079}"/>
    <dgm:cxn modelId="{414A80CC-5440-49FD-81C2-30C4CA94DE63}" type="presOf" srcId="{CB1BB9D2-0BED-4C70-A674-AD8C7515693A}" destId="{66BFEDC6-4B34-48CF-8407-10D8EAF98411}" srcOrd="0" destOrd="0" presId="urn:microsoft.com/office/officeart/2008/layout/VerticalCurvedList"/>
    <dgm:cxn modelId="{50829ACC-3680-44BA-A755-A86BA9BB4A16}" srcId="{E54B10D4-D31B-4496-B40A-18366A16D098}" destId="{CB1BB9D2-0BED-4C70-A674-AD8C7515693A}" srcOrd="4" destOrd="0" parTransId="{EBFE3B98-1E82-4F27-BD20-647D8AEABC20}" sibTransId="{FAE56C4E-58C8-4D14-B5B7-5506B11604DE}"/>
    <dgm:cxn modelId="{CD6D8C8F-DE4C-4A54-8FAD-D51412CE3BFE}" type="presOf" srcId="{89C6CAED-4989-4E1F-81B5-B06FB9A12AEC}" destId="{3200E566-FF0A-478C-B633-CB6D77116A71}" srcOrd="0" destOrd="0" presId="urn:microsoft.com/office/officeart/2008/layout/VerticalCurvedList"/>
    <dgm:cxn modelId="{895E7151-803D-41E4-B7EE-FC02E327051C}" srcId="{E54B10D4-D31B-4496-B40A-18366A16D098}" destId="{F7C64F80-1A5C-4DCF-931E-09BD421A8EC5}" srcOrd="3" destOrd="0" parTransId="{CAE523F4-41DA-4DB1-A7BB-1DC94A0DF759}" sibTransId="{DBC51813-B619-456C-8338-3AF2B970BED4}"/>
    <dgm:cxn modelId="{4EF020C5-12A9-41AB-920B-52EC56ED59EA}" type="presOf" srcId="{E54B10D4-D31B-4496-B40A-18366A16D098}" destId="{E0C7A9D7-AE8C-4D41-A1A7-40B419589536}" srcOrd="0" destOrd="0" presId="urn:microsoft.com/office/officeart/2008/layout/VerticalCurvedList"/>
    <dgm:cxn modelId="{AB8C4F70-2C23-46E5-BFFF-57D82D938941}" type="presParOf" srcId="{E0C7A9D7-AE8C-4D41-A1A7-40B419589536}" destId="{96BFC538-5756-4163-9831-CF6636C35426}" srcOrd="0" destOrd="0" presId="urn:microsoft.com/office/officeart/2008/layout/VerticalCurvedList"/>
    <dgm:cxn modelId="{0309C8BD-A212-4087-B1A8-1DE9E8F15877}" type="presParOf" srcId="{96BFC538-5756-4163-9831-CF6636C35426}" destId="{BFDCFDB7-7B9A-4068-B7F1-61DA95A7FA51}" srcOrd="0" destOrd="0" presId="urn:microsoft.com/office/officeart/2008/layout/VerticalCurvedList"/>
    <dgm:cxn modelId="{5584512C-CDF0-49DF-A34D-DD275A5B3266}" type="presParOf" srcId="{BFDCFDB7-7B9A-4068-B7F1-61DA95A7FA51}" destId="{845AE106-27E5-4D40-BA52-DA70229D642B}" srcOrd="0" destOrd="0" presId="urn:microsoft.com/office/officeart/2008/layout/VerticalCurvedList"/>
    <dgm:cxn modelId="{B65BC12D-EFEF-4F31-8C49-F3039850ABAD}" type="presParOf" srcId="{BFDCFDB7-7B9A-4068-B7F1-61DA95A7FA51}" destId="{84CE2AC5-49B2-4E8E-90C8-67FB1F21CFAF}" srcOrd="1" destOrd="0" presId="urn:microsoft.com/office/officeart/2008/layout/VerticalCurvedList"/>
    <dgm:cxn modelId="{88DFB0F2-12B5-4E69-BCF6-980AFE4BF5A8}" type="presParOf" srcId="{BFDCFDB7-7B9A-4068-B7F1-61DA95A7FA51}" destId="{53216B1E-0769-4117-89F2-846906DF6D98}" srcOrd="2" destOrd="0" presId="urn:microsoft.com/office/officeart/2008/layout/VerticalCurvedList"/>
    <dgm:cxn modelId="{711E141F-C7C0-405C-BC1E-F7032B1ED642}" type="presParOf" srcId="{BFDCFDB7-7B9A-4068-B7F1-61DA95A7FA51}" destId="{FFB0634D-6513-44C0-B41C-EDBE43F68A14}" srcOrd="3" destOrd="0" presId="urn:microsoft.com/office/officeart/2008/layout/VerticalCurvedList"/>
    <dgm:cxn modelId="{C82ED52A-50D7-40B4-99D0-D22455F21417}" type="presParOf" srcId="{96BFC538-5756-4163-9831-CF6636C35426}" destId="{6A62101A-5D76-4D9D-A79B-7B08CEC0EA80}" srcOrd="1" destOrd="0" presId="urn:microsoft.com/office/officeart/2008/layout/VerticalCurvedList"/>
    <dgm:cxn modelId="{BFE7B064-1B61-41D7-80B0-C61373A8396F}" type="presParOf" srcId="{96BFC538-5756-4163-9831-CF6636C35426}" destId="{617EB4D5-39BA-4667-A62D-344AF81441DB}" srcOrd="2" destOrd="0" presId="urn:microsoft.com/office/officeart/2008/layout/VerticalCurvedList"/>
    <dgm:cxn modelId="{6778C333-A2DD-4A1D-8E47-FF2C4140EA63}" type="presParOf" srcId="{617EB4D5-39BA-4667-A62D-344AF81441DB}" destId="{6A2E9A32-1AE2-4411-9F77-9A686E0E4257}" srcOrd="0" destOrd="0" presId="urn:microsoft.com/office/officeart/2008/layout/VerticalCurvedList"/>
    <dgm:cxn modelId="{77FA81C8-8F6C-454F-BD9B-07FC7421871E}" type="presParOf" srcId="{96BFC538-5756-4163-9831-CF6636C35426}" destId="{F253CF36-0EEF-4817-86F6-0D9025A59F06}" srcOrd="3" destOrd="0" presId="urn:microsoft.com/office/officeart/2008/layout/VerticalCurvedList"/>
    <dgm:cxn modelId="{F6EC9273-1E7E-4B76-85A6-F5B92DE00A39}" type="presParOf" srcId="{96BFC538-5756-4163-9831-CF6636C35426}" destId="{A378F485-50AD-4EC1-B057-2138469B4393}" srcOrd="4" destOrd="0" presId="urn:microsoft.com/office/officeart/2008/layout/VerticalCurvedList"/>
    <dgm:cxn modelId="{708180AB-B302-4F84-9F1E-2B7244CDFA23}" type="presParOf" srcId="{A378F485-50AD-4EC1-B057-2138469B4393}" destId="{7438233C-C005-4223-BD06-FA0DF2CE77E0}" srcOrd="0" destOrd="0" presId="urn:microsoft.com/office/officeart/2008/layout/VerticalCurvedList"/>
    <dgm:cxn modelId="{EB1EDF68-053B-498B-8C4E-2A49AD824470}" type="presParOf" srcId="{96BFC538-5756-4163-9831-CF6636C35426}" destId="{7B82B07A-B540-40B1-AFA3-59222DF76940}" srcOrd="5" destOrd="0" presId="urn:microsoft.com/office/officeart/2008/layout/VerticalCurvedList"/>
    <dgm:cxn modelId="{AFF0347A-D6D8-42CF-994F-BB6EB00AD620}" type="presParOf" srcId="{96BFC538-5756-4163-9831-CF6636C35426}" destId="{F69F245C-3962-4387-8FC8-A42973AE50DE}" srcOrd="6" destOrd="0" presId="urn:microsoft.com/office/officeart/2008/layout/VerticalCurvedList"/>
    <dgm:cxn modelId="{2FA7EACB-8FF3-45F4-B3F2-E8898932CBEE}" type="presParOf" srcId="{F69F245C-3962-4387-8FC8-A42973AE50DE}" destId="{C7E82EB1-BEA5-491B-B968-C75A2507E798}" srcOrd="0" destOrd="0" presId="urn:microsoft.com/office/officeart/2008/layout/VerticalCurvedList"/>
    <dgm:cxn modelId="{D32FBA3B-032A-4B9D-899C-8DA3EC0199EC}" type="presParOf" srcId="{96BFC538-5756-4163-9831-CF6636C35426}" destId="{C19CCD47-09A7-424E-8684-DA0FCA1F3B01}" srcOrd="7" destOrd="0" presId="urn:microsoft.com/office/officeart/2008/layout/VerticalCurvedList"/>
    <dgm:cxn modelId="{4C89EC54-B554-4543-A9DD-D93D0B05EA77}" type="presParOf" srcId="{96BFC538-5756-4163-9831-CF6636C35426}" destId="{70D62E53-BD73-4C9E-96D3-C28AF0716D4E}" srcOrd="8" destOrd="0" presId="urn:microsoft.com/office/officeart/2008/layout/VerticalCurvedList"/>
    <dgm:cxn modelId="{8F89552D-26FC-461B-B56B-B05C0C9E7A73}" type="presParOf" srcId="{70D62E53-BD73-4C9E-96D3-C28AF0716D4E}" destId="{C6140CDE-77B4-4436-818C-66EE89A49AD0}" srcOrd="0" destOrd="0" presId="urn:microsoft.com/office/officeart/2008/layout/VerticalCurvedList"/>
    <dgm:cxn modelId="{A0D118A0-FB32-4638-94A2-0D436ACB6C72}" type="presParOf" srcId="{96BFC538-5756-4163-9831-CF6636C35426}" destId="{66BFEDC6-4B34-48CF-8407-10D8EAF98411}" srcOrd="9" destOrd="0" presId="urn:microsoft.com/office/officeart/2008/layout/VerticalCurvedList"/>
    <dgm:cxn modelId="{0A149145-A44D-4253-962C-5FBB11BDBC87}" type="presParOf" srcId="{96BFC538-5756-4163-9831-CF6636C35426}" destId="{A7624BF9-B4AD-4DAC-9479-AE681AE7CA5C}" srcOrd="10" destOrd="0" presId="urn:microsoft.com/office/officeart/2008/layout/VerticalCurvedList"/>
    <dgm:cxn modelId="{47C14F7A-A053-4C98-88B7-387E828BD84C}" type="presParOf" srcId="{A7624BF9-B4AD-4DAC-9479-AE681AE7CA5C}" destId="{CD14C5DC-2277-42EE-B27E-1347E92CE319}" srcOrd="0" destOrd="0" presId="urn:microsoft.com/office/officeart/2008/layout/VerticalCurvedList"/>
    <dgm:cxn modelId="{2FC5868D-2ECF-4896-83EF-31E4D3BAB91F}" type="presParOf" srcId="{96BFC538-5756-4163-9831-CF6636C35426}" destId="{3200E566-FF0A-478C-B633-CB6D77116A71}" srcOrd="11" destOrd="0" presId="urn:microsoft.com/office/officeart/2008/layout/VerticalCurvedList"/>
    <dgm:cxn modelId="{581A3611-91AA-423E-9995-B370C38D2438}" type="presParOf" srcId="{96BFC538-5756-4163-9831-CF6636C35426}" destId="{88F40618-F1D6-45E4-B64B-09B63107074A}" srcOrd="12" destOrd="0" presId="urn:microsoft.com/office/officeart/2008/layout/VerticalCurvedList"/>
    <dgm:cxn modelId="{37940A3B-E794-4FD0-BD2B-39B773E1F3E6}" type="presParOf" srcId="{88F40618-F1D6-45E4-B64B-09B63107074A}" destId="{5A621B9B-2B2E-4553-986F-6E9F4586A59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CE2AC5-49B2-4E8E-90C8-67FB1F21CFAF}">
      <dsp:nvSpPr>
        <dsp:cNvPr id="0" name=""/>
        <dsp:cNvSpPr/>
      </dsp:nvSpPr>
      <dsp:spPr>
        <a:xfrm>
          <a:off x="-5147172" y="-788453"/>
          <a:ext cx="6129546" cy="6129546"/>
        </a:xfrm>
        <a:prstGeom prst="blockArc">
          <a:avLst>
            <a:gd name="adj1" fmla="val 18900000"/>
            <a:gd name="adj2" fmla="val 2700000"/>
            <a:gd name="adj3" fmla="val 352"/>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62101A-5D76-4D9D-A79B-7B08CEC0EA80}">
      <dsp:nvSpPr>
        <dsp:cNvPr id="0" name=""/>
        <dsp:cNvSpPr/>
      </dsp:nvSpPr>
      <dsp:spPr>
        <a:xfrm>
          <a:off x="366409" y="239741"/>
          <a:ext cx="8486086" cy="4793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rtl="0">
            <a:lnSpc>
              <a:spcPct val="90000"/>
            </a:lnSpc>
            <a:spcBef>
              <a:spcPct val="0"/>
            </a:spcBef>
            <a:spcAft>
              <a:spcPct val="35000"/>
            </a:spcAft>
          </a:pPr>
          <a:r>
            <a:rPr kumimoji="1" lang="zh-CN" altLang="en-US" sz="1800" kern="1200" dirty="0" smtClean="0">
              <a:solidFill>
                <a:schemeClr val="tx1"/>
              </a:solidFill>
              <a:latin typeface="Arial" panose="020B0604020202020204" pitchFamily="34" charset="0"/>
              <a:ea typeface="+mn-ea"/>
              <a:cs typeface="Arial" panose="020B0604020202020204" pitchFamily="34" charset="0"/>
              <a:sym typeface="+mn-lt"/>
            </a:rPr>
            <a:t>云课堂互动软件无缝嵌入云桌面虚拟化平台，实现师生互动</a:t>
          </a:r>
          <a:endParaRPr lang="zh-CN" sz="1800" kern="1200" dirty="0">
            <a:solidFill>
              <a:schemeClr val="tx1"/>
            </a:solidFill>
            <a:latin typeface="Arial" panose="020B0604020202020204" pitchFamily="34" charset="0"/>
            <a:ea typeface="+mn-ea"/>
            <a:cs typeface="Arial" panose="020B0604020202020204" pitchFamily="34" charset="0"/>
            <a:sym typeface="+mn-lt"/>
          </a:endParaRPr>
        </a:p>
      </dsp:txBody>
      <dsp:txXfrm>
        <a:off x="366409" y="239741"/>
        <a:ext cx="8486086" cy="479301"/>
      </dsp:txXfrm>
    </dsp:sp>
    <dsp:sp modelId="{6A2E9A32-1AE2-4411-9F77-9A686E0E4257}">
      <dsp:nvSpPr>
        <dsp:cNvPr id="0" name=""/>
        <dsp:cNvSpPr/>
      </dsp:nvSpPr>
      <dsp:spPr>
        <a:xfrm>
          <a:off x="66846" y="179829"/>
          <a:ext cx="599127" cy="599127"/>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53CF36-0EEF-4817-86F6-0D9025A59F06}">
      <dsp:nvSpPr>
        <dsp:cNvPr id="0" name=""/>
        <dsp:cNvSpPr/>
      </dsp:nvSpPr>
      <dsp:spPr>
        <a:xfrm>
          <a:off x="760668" y="958603"/>
          <a:ext cx="8091827" cy="479301"/>
        </a:xfrm>
        <a:prstGeom prst="rect">
          <a:avLst/>
        </a:prstGeom>
        <a:solidFill>
          <a:schemeClr val="accent5">
            <a:hueOff val="-1070516"/>
            <a:satOff val="-460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可使用课程管理</a:t>
          </a:r>
          <a:r>
            <a:rPr kumimoji="1" lang="en-US" altLang="zh-CN" sz="1800" kern="1200" smtClean="0">
              <a:solidFill>
                <a:schemeClr val="tx1"/>
              </a:solidFill>
              <a:latin typeface="Arial" panose="020B0604020202020204" pitchFamily="34" charset="0"/>
              <a:ea typeface="+mn-ea"/>
              <a:cs typeface="Arial" panose="020B0604020202020204" pitchFamily="34" charset="0"/>
              <a:sym typeface="+mn-lt"/>
            </a:rPr>
            <a:t>AI</a:t>
          </a: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辅助模块，</a:t>
          </a:r>
          <a:r>
            <a:rPr lang="zh-CN" altLang="en-US" sz="1800" kern="1200" smtClean="0">
              <a:solidFill>
                <a:schemeClr val="tx1"/>
              </a:solidFill>
              <a:latin typeface="Arial" panose="020B0604020202020204" pitchFamily="34" charset="0"/>
              <a:ea typeface="+mn-ea"/>
              <a:cs typeface="Arial" panose="020B0604020202020204" pitchFamily="34" charset="0"/>
              <a:sym typeface="+mn-lt"/>
            </a:rPr>
            <a:t>自动匹配学期教学课程编排</a:t>
          </a:r>
          <a:endParaRPr lang="zh-CN" altLang="en-US" sz="1800" kern="1200" dirty="0">
            <a:solidFill>
              <a:schemeClr val="tx1"/>
            </a:solidFill>
            <a:latin typeface="Arial" panose="020B0604020202020204" pitchFamily="34" charset="0"/>
            <a:ea typeface="+mn-ea"/>
            <a:cs typeface="Arial" panose="020B0604020202020204" pitchFamily="34" charset="0"/>
            <a:sym typeface="+mn-lt"/>
          </a:endParaRPr>
        </a:p>
      </dsp:txBody>
      <dsp:txXfrm>
        <a:off x="760668" y="958603"/>
        <a:ext cx="8091827" cy="479301"/>
      </dsp:txXfrm>
    </dsp:sp>
    <dsp:sp modelId="{7438233C-C005-4223-BD06-FA0DF2CE77E0}">
      <dsp:nvSpPr>
        <dsp:cNvPr id="0" name=""/>
        <dsp:cNvSpPr/>
      </dsp:nvSpPr>
      <dsp:spPr>
        <a:xfrm>
          <a:off x="461104" y="898690"/>
          <a:ext cx="599127" cy="599127"/>
        </a:xfrm>
        <a:prstGeom prst="ellipse">
          <a:avLst/>
        </a:prstGeom>
        <a:solidFill>
          <a:schemeClr val="lt1">
            <a:hueOff val="0"/>
            <a:satOff val="0"/>
            <a:lumOff val="0"/>
            <a:alphaOff val="0"/>
          </a:schemeClr>
        </a:solidFill>
        <a:ln w="25400" cap="flat" cmpd="sng" algn="ctr">
          <a:solidFill>
            <a:schemeClr val="accent5">
              <a:hueOff val="-1070516"/>
              <a:satOff val="-4600"/>
              <a:lumOff val="-1294"/>
              <a:alphaOff val="0"/>
            </a:schemeClr>
          </a:solidFill>
          <a:prstDash val="solid"/>
        </a:ln>
        <a:effectLst/>
      </dsp:spPr>
      <dsp:style>
        <a:lnRef idx="2">
          <a:scrgbClr r="0" g="0" b="0"/>
        </a:lnRef>
        <a:fillRef idx="1">
          <a:scrgbClr r="0" g="0" b="0"/>
        </a:fillRef>
        <a:effectRef idx="0">
          <a:scrgbClr r="0" g="0" b="0"/>
        </a:effectRef>
        <a:fontRef idx="minor"/>
      </dsp:style>
    </dsp:sp>
    <dsp:sp modelId="{7B82B07A-B540-40B1-AFA3-59222DF76940}">
      <dsp:nvSpPr>
        <dsp:cNvPr id="0" name=""/>
        <dsp:cNvSpPr/>
      </dsp:nvSpPr>
      <dsp:spPr>
        <a:xfrm>
          <a:off x="940952" y="1677465"/>
          <a:ext cx="7911543" cy="479301"/>
        </a:xfrm>
        <a:prstGeom prst="rect">
          <a:avLst/>
        </a:prstGeom>
        <a:solidFill>
          <a:schemeClr val="accent5">
            <a:hueOff val="-2141031"/>
            <a:satOff val="-9200"/>
            <a:lumOff val="-2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可管理性强，可管理</a:t>
          </a:r>
          <a:r>
            <a:rPr kumimoji="1" lang="en-US" altLang="zh-CN" sz="1800" kern="1200" smtClean="0">
              <a:solidFill>
                <a:schemeClr val="tx1"/>
              </a:solidFill>
              <a:latin typeface="Arial" panose="020B0604020202020204" pitchFamily="34" charset="0"/>
              <a:ea typeface="+mn-ea"/>
              <a:cs typeface="Arial" panose="020B0604020202020204" pitchFamily="34" charset="0"/>
              <a:sym typeface="+mn-lt"/>
            </a:rPr>
            <a:t>X86</a:t>
          </a: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终端，可外设控制</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940952" y="1677465"/>
        <a:ext cx="7911543" cy="479301"/>
      </dsp:txXfrm>
    </dsp:sp>
    <dsp:sp modelId="{C7E82EB1-BEA5-491B-B968-C75A2507E798}">
      <dsp:nvSpPr>
        <dsp:cNvPr id="0" name=""/>
        <dsp:cNvSpPr/>
      </dsp:nvSpPr>
      <dsp:spPr>
        <a:xfrm>
          <a:off x="641389" y="1617552"/>
          <a:ext cx="599127" cy="599127"/>
        </a:xfrm>
        <a:prstGeom prst="ellipse">
          <a:avLst/>
        </a:prstGeom>
        <a:solidFill>
          <a:schemeClr val="lt1">
            <a:hueOff val="0"/>
            <a:satOff val="0"/>
            <a:lumOff val="0"/>
            <a:alphaOff val="0"/>
          </a:schemeClr>
        </a:solidFill>
        <a:ln w="25400" cap="flat" cmpd="sng" algn="ctr">
          <a:solidFill>
            <a:schemeClr val="accent5">
              <a:hueOff val="-2141031"/>
              <a:satOff val="-9200"/>
              <a:lumOff val="-2588"/>
              <a:alphaOff val="0"/>
            </a:schemeClr>
          </a:solidFill>
          <a:prstDash val="solid"/>
        </a:ln>
        <a:effectLst/>
      </dsp:spPr>
      <dsp:style>
        <a:lnRef idx="2">
          <a:scrgbClr r="0" g="0" b="0"/>
        </a:lnRef>
        <a:fillRef idx="1">
          <a:scrgbClr r="0" g="0" b="0"/>
        </a:fillRef>
        <a:effectRef idx="0">
          <a:scrgbClr r="0" g="0" b="0"/>
        </a:effectRef>
        <a:fontRef idx="minor"/>
      </dsp:style>
    </dsp:sp>
    <dsp:sp modelId="{C19CCD47-09A7-424E-8684-DA0FCA1F3B01}">
      <dsp:nvSpPr>
        <dsp:cNvPr id="0" name=""/>
        <dsp:cNvSpPr/>
      </dsp:nvSpPr>
      <dsp:spPr>
        <a:xfrm>
          <a:off x="940952" y="2395871"/>
          <a:ext cx="7911543" cy="479301"/>
        </a:xfrm>
        <a:prstGeom prst="rect">
          <a:avLst/>
        </a:prstGeom>
        <a:solidFill>
          <a:schemeClr val="accent5">
            <a:hueOff val="-3211547"/>
            <a:satOff val="-13799"/>
            <a:lumOff val="-3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降低成本，提高设备的可靠性</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940952" y="2395871"/>
        <a:ext cx="7911543" cy="479301"/>
      </dsp:txXfrm>
    </dsp:sp>
    <dsp:sp modelId="{C6140CDE-77B4-4436-818C-66EE89A49AD0}">
      <dsp:nvSpPr>
        <dsp:cNvPr id="0" name=""/>
        <dsp:cNvSpPr/>
      </dsp:nvSpPr>
      <dsp:spPr>
        <a:xfrm>
          <a:off x="641389" y="2335959"/>
          <a:ext cx="599127" cy="599127"/>
        </a:xfrm>
        <a:prstGeom prst="ellipse">
          <a:avLst/>
        </a:prstGeom>
        <a:solidFill>
          <a:schemeClr val="lt1">
            <a:hueOff val="0"/>
            <a:satOff val="0"/>
            <a:lumOff val="0"/>
            <a:alphaOff val="0"/>
          </a:schemeClr>
        </a:solidFill>
        <a:ln w="25400" cap="flat" cmpd="sng" algn="ctr">
          <a:solidFill>
            <a:schemeClr val="accent5">
              <a:hueOff val="-3211547"/>
              <a:satOff val="-13799"/>
              <a:lumOff val="-3882"/>
              <a:alphaOff val="0"/>
            </a:schemeClr>
          </a:solidFill>
          <a:prstDash val="solid"/>
        </a:ln>
        <a:effectLst/>
      </dsp:spPr>
      <dsp:style>
        <a:lnRef idx="2">
          <a:scrgbClr r="0" g="0" b="0"/>
        </a:lnRef>
        <a:fillRef idx="1">
          <a:scrgbClr r="0" g="0" b="0"/>
        </a:fillRef>
        <a:effectRef idx="0">
          <a:scrgbClr r="0" g="0" b="0"/>
        </a:effectRef>
        <a:fontRef idx="minor"/>
      </dsp:style>
    </dsp:sp>
    <dsp:sp modelId="{66BFEDC6-4B34-48CF-8407-10D8EAF98411}">
      <dsp:nvSpPr>
        <dsp:cNvPr id="0" name=""/>
        <dsp:cNvSpPr/>
      </dsp:nvSpPr>
      <dsp:spPr>
        <a:xfrm>
          <a:off x="760668" y="3114733"/>
          <a:ext cx="8091827" cy="479301"/>
        </a:xfrm>
        <a:prstGeom prst="rect">
          <a:avLst/>
        </a:prstGeom>
        <a:solidFill>
          <a:schemeClr val="accent5">
            <a:hueOff val="-4282063"/>
            <a:satOff val="-18399"/>
            <a:lumOff val="-5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kumimoji="1" lang="zh-CN" altLang="en-US" sz="1800" kern="1200" smtClean="0">
              <a:solidFill>
                <a:schemeClr val="tx1"/>
              </a:solidFill>
              <a:latin typeface="Arial" panose="020B0604020202020204" pitchFamily="34" charset="0"/>
              <a:ea typeface="+mn-ea"/>
              <a:cs typeface="Arial" panose="020B0604020202020204" pitchFamily="34" charset="0"/>
              <a:sym typeface="+mn-lt"/>
            </a:rPr>
            <a:t>可远程高效部署教学环境，支持个性化需求</a:t>
          </a:r>
          <a:endParaRPr kumimoji="1" lang="en-US" altLang="zh-CN" sz="1800" kern="1200" dirty="0" smtClean="0">
            <a:solidFill>
              <a:schemeClr val="tx1"/>
            </a:solidFill>
            <a:latin typeface="Arial" panose="020B0604020202020204" pitchFamily="34" charset="0"/>
            <a:ea typeface="+mn-ea"/>
            <a:cs typeface="Arial" panose="020B0604020202020204" pitchFamily="34" charset="0"/>
            <a:sym typeface="+mn-lt"/>
          </a:endParaRPr>
        </a:p>
      </dsp:txBody>
      <dsp:txXfrm>
        <a:off x="760668" y="3114733"/>
        <a:ext cx="8091827" cy="479301"/>
      </dsp:txXfrm>
    </dsp:sp>
    <dsp:sp modelId="{CD14C5DC-2277-42EE-B27E-1347E92CE319}">
      <dsp:nvSpPr>
        <dsp:cNvPr id="0" name=""/>
        <dsp:cNvSpPr/>
      </dsp:nvSpPr>
      <dsp:spPr>
        <a:xfrm>
          <a:off x="461104" y="3054820"/>
          <a:ext cx="599127" cy="599127"/>
        </a:xfrm>
        <a:prstGeom prst="ellipse">
          <a:avLst/>
        </a:prstGeom>
        <a:solidFill>
          <a:schemeClr val="lt1">
            <a:hueOff val="0"/>
            <a:satOff val="0"/>
            <a:lumOff val="0"/>
            <a:alphaOff val="0"/>
          </a:schemeClr>
        </a:solidFill>
        <a:ln w="25400" cap="flat" cmpd="sng" algn="ctr">
          <a:solidFill>
            <a:schemeClr val="accent5">
              <a:hueOff val="-4282063"/>
              <a:satOff val="-18399"/>
              <a:lumOff val="-5176"/>
              <a:alphaOff val="0"/>
            </a:schemeClr>
          </a:solidFill>
          <a:prstDash val="solid"/>
        </a:ln>
        <a:effectLst/>
      </dsp:spPr>
      <dsp:style>
        <a:lnRef idx="2">
          <a:scrgbClr r="0" g="0" b="0"/>
        </a:lnRef>
        <a:fillRef idx="1">
          <a:scrgbClr r="0" g="0" b="0"/>
        </a:fillRef>
        <a:effectRef idx="0">
          <a:scrgbClr r="0" g="0" b="0"/>
        </a:effectRef>
        <a:fontRef idx="minor"/>
      </dsp:style>
    </dsp:sp>
    <dsp:sp modelId="{3200E566-FF0A-478C-B633-CB6D77116A71}">
      <dsp:nvSpPr>
        <dsp:cNvPr id="0" name=""/>
        <dsp:cNvSpPr/>
      </dsp:nvSpPr>
      <dsp:spPr>
        <a:xfrm>
          <a:off x="366409" y="3833595"/>
          <a:ext cx="8486086" cy="479301"/>
        </a:xfrm>
        <a:prstGeom prst="rect">
          <a:avLst/>
        </a:prstGeom>
        <a:solidFill>
          <a:schemeClr val="accent5">
            <a:hueOff val="-5352578"/>
            <a:satOff val="-22999"/>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446" tIns="45720" rIns="45720" bIns="45720" numCol="1" spcCol="1270" anchor="ctr" anchorCtr="0">
          <a:noAutofit/>
        </a:bodyPr>
        <a:lstStyle/>
        <a:p>
          <a:pPr lvl="0" algn="l" defTabSz="800100">
            <a:lnSpc>
              <a:spcPct val="90000"/>
            </a:lnSpc>
            <a:spcBef>
              <a:spcPct val="0"/>
            </a:spcBef>
            <a:spcAft>
              <a:spcPct val="35000"/>
            </a:spcAft>
          </a:pPr>
          <a:r>
            <a:rPr lang="zh-CN" altLang="en-US" sz="1800" kern="1200" smtClean="0">
              <a:solidFill>
                <a:schemeClr val="tx1"/>
              </a:solidFill>
              <a:latin typeface="Arial" panose="020B0604020202020204" pitchFamily="34" charset="0"/>
              <a:ea typeface="+mn-ea"/>
              <a:cs typeface="Arial" panose="020B0604020202020204" pitchFamily="34" charset="0"/>
              <a:sym typeface="+mn-lt"/>
            </a:rPr>
            <a:t>网络依赖性低</a:t>
          </a:r>
          <a:endParaRPr kumimoji="1" lang="en-US" altLang="zh-CN" sz="1800" kern="1200" dirty="0">
            <a:solidFill>
              <a:schemeClr val="tx1"/>
            </a:solidFill>
            <a:latin typeface="Arial" panose="020B0604020202020204" pitchFamily="34" charset="0"/>
            <a:ea typeface="+mn-ea"/>
            <a:cs typeface="Arial" panose="020B0604020202020204" pitchFamily="34" charset="0"/>
            <a:sym typeface="+mn-lt"/>
          </a:endParaRPr>
        </a:p>
      </dsp:txBody>
      <dsp:txXfrm>
        <a:off x="366409" y="3833595"/>
        <a:ext cx="8486086" cy="479301"/>
      </dsp:txXfrm>
    </dsp:sp>
    <dsp:sp modelId="{5A621B9B-2B2E-4553-986F-6E9F4586A599}">
      <dsp:nvSpPr>
        <dsp:cNvPr id="0" name=""/>
        <dsp:cNvSpPr/>
      </dsp:nvSpPr>
      <dsp:spPr>
        <a:xfrm>
          <a:off x="66846" y="3773682"/>
          <a:ext cx="599127" cy="599127"/>
        </a:xfrm>
        <a:prstGeom prst="ellipse">
          <a:avLst/>
        </a:prstGeom>
        <a:solidFill>
          <a:schemeClr val="lt1">
            <a:hueOff val="0"/>
            <a:satOff val="0"/>
            <a:lumOff val="0"/>
            <a:alphaOff val="0"/>
          </a:schemeClr>
        </a:solidFill>
        <a:ln w="25400" cap="flat" cmpd="sng" algn="ctr">
          <a:solidFill>
            <a:schemeClr val="accent5">
              <a:hueOff val="-5352578"/>
              <a:satOff val="-22999"/>
              <a:lumOff val="-647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image" Target="../media/image9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sz="1100"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231C0EDC-3B04-4D43-AC98-A606493C474D}" type="datetimeFigureOut">
              <a:rPr lang="en-US" sz="1100">
                <a:latin typeface="Arial" panose="020B0604020202020204" pitchFamily="34" charset="0"/>
                <a:cs typeface="Arial" panose="020B0604020202020204" pitchFamily="34" charset="0"/>
              </a:rPr>
              <a:t>4/10/2019</a:t>
            </a:fld>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pPr lvl="0"/>
            <a:r>
              <a:rPr lang="en-US" sz="900" cap="all" dirty="0">
                <a:solidFill>
                  <a:srgbClr val="939598"/>
                </a:solidFill>
                <a:latin typeface="Arial" panose="020B0604020202020204" pitchFamily="34" charset="0"/>
                <a:cs typeface="Arial" panose="020B0604020202020204" pitchFamily="34" charset="0"/>
              </a:rPr>
              <a:t>2011 LENOVO CONFIDENTIAL. All rights reserved.</a:t>
            </a:r>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127F3538-DD9D-4F25-8311-592750C50641}" type="slidenum">
              <a:rPr lang="en-US" sz="900">
                <a:latin typeface="Arial" panose="020B0604020202020204" pitchFamily="34" charset="0"/>
                <a:cs typeface="Arial" panose="020B0604020202020204" pitchFamily="34" charset="0"/>
              </a:rPr>
              <a:t>‹#›</a:t>
            </a:fld>
            <a:endParaRPr lang="en-US" sz="900"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100">
                <a:latin typeface="Arial" panose="020B0604020202020204" pitchFamily="34" charset="0"/>
                <a:cs typeface="Arial" panose="020B0604020202020204" pitchFamily="34" charset="0"/>
              </a:defRPr>
            </a:lvl1pPr>
          </a:lstStyle>
          <a:p>
            <a:endParaRPr lang="en-US" dirty="0"/>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100">
                <a:latin typeface="Arial" panose="020B0604020202020204" pitchFamily="34" charset="0"/>
                <a:cs typeface="Arial" panose="020B0604020202020204" pitchFamily="34" charset="0"/>
              </a:defRPr>
            </a:lvl1pPr>
          </a:lstStyle>
          <a:p>
            <a:fld id="{F23CF275-28B3-497F-9AED-85D5F023BA5C}" type="datetimeFigureOut">
              <a:rPr lang="en-US" smtClean="0"/>
              <a:t>4/10/2019</a:t>
            </a:fld>
            <a:endParaRPr lang="en-US" dirty="0"/>
          </a:p>
        </p:txBody>
      </p:sp>
      <p:sp>
        <p:nvSpPr>
          <p:cNvPr id="4" name="Slide Image Placeholder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100">
                <a:latin typeface="Arial" panose="020B0604020202020204" pitchFamily="34" charset="0"/>
                <a:cs typeface="Arial" panose="020B0604020202020204" pitchFamily="34" charset="0"/>
              </a:defRPr>
            </a:lvl1pPr>
          </a:lstStyle>
          <a:p>
            <a:r>
              <a:rPr lang="en-US" sz="900" cap="all" dirty="0">
                <a:solidFill>
                  <a:srgbClr val="939598"/>
                </a:solidFill>
              </a:rPr>
              <a:t>2011 LENOVO CONFIDENTIAL. All rights reserved.</a:t>
            </a:r>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900">
                <a:latin typeface="Arial" panose="020B0604020202020204" pitchFamily="34" charset="0"/>
                <a:cs typeface="Arial" panose="020B0604020202020204" pitchFamily="34" charset="0"/>
              </a:defRPr>
            </a:lvl1pPr>
          </a:lstStyle>
          <a:p>
            <a:fld id="{4AED87EB-65D7-4500-873C-410831173A82}"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165" algn="l" defTabSz="1218565" rtl="0" eaLnBrk="1" latinLnBrk="0" hangingPunct="1">
      <a:defRPr sz="1600" kern="1200">
        <a:solidFill>
          <a:schemeClr val="tx1"/>
        </a:solidFill>
        <a:latin typeface="+mn-lt"/>
        <a:ea typeface="+mn-ea"/>
        <a:cs typeface="+mn-cs"/>
      </a:defRPr>
    </a:lvl4pPr>
    <a:lvl5pPr marL="2437765" algn="l" defTabSz="1218565" rtl="0" eaLnBrk="1" latinLnBrk="0" hangingPunct="1">
      <a:defRPr sz="1600" kern="1200">
        <a:solidFill>
          <a:schemeClr val="tx1"/>
        </a:solidFill>
        <a:latin typeface="+mn-lt"/>
        <a:ea typeface="+mn-ea"/>
        <a:cs typeface="+mn-cs"/>
      </a:defRPr>
    </a:lvl5pPr>
    <a:lvl6pPr marL="3047365" algn="l" defTabSz="1218565" rtl="0" eaLnBrk="1" latinLnBrk="0" hangingPunct="1">
      <a:defRPr sz="1600" kern="1200">
        <a:solidFill>
          <a:schemeClr val="tx1"/>
        </a:solidFill>
        <a:latin typeface="+mn-lt"/>
        <a:ea typeface="+mn-ea"/>
        <a:cs typeface="+mn-cs"/>
      </a:defRPr>
    </a:lvl6pPr>
    <a:lvl7pPr marL="3656965" algn="l" defTabSz="1218565" rtl="0" eaLnBrk="1" latinLnBrk="0" hangingPunct="1">
      <a:defRPr sz="1600" kern="1200">
        <a:solidFill>
          <a:schemeClr val="tx1"/>
        </a:solidFill>
        <a:latin typeface="+mn-lt"/>
        <a:ea typeface="+mn-ea"/>
        <a:cs typeface="+mn-cs"/>
      </a:defRPr>
    </a:lvl7pPr>
    <a:lvl8pPr marL="4266565" algn="l" defTabSz="1218565" rtl="0" eaLnBrk="1" latinLnBrk="0" hangingPunct="1">
      <a:defRPr sz="1600" kern="1200">
        <a:solidFill>
          <a:schemeClr val="tx1"/>
        </a:solidFill>
        <a:latin typeface="+mn-lt"/>
        <a:ea typeface="+mn-ea"/>
        <a:cs typeface="+mn-cs"/>
      </a:defRPr>
    </a:lvl8pPr>
    <a:lvl9pPr marL="4876165"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pPr defTabSz="1320315">
              <a:defRPr/>
            </a:pPr>
            <a:fld id="{4AED87EB-65D7-4500-873C-410831173A82}" type="slidenum">
              <a:rPr lang="en-US">
                <a:solidFill>
                  <a:prstClr val="black"/>
                </a:solidFill>
              </a:rPr>
              <a:pPr defTabSz="1320315">
                <a:defRPr/>
              </a:pPr>
              <a:t>1</a:t>
            </a:fld>
            <a:endParaRPr lang="en-US" dirty="0">
              <a:solidFill>
                <a:prstClr val="black"/>
              </a:solidFill>
            </a:endParaRPr>
          </a:p>
        </p:txBody>
      </p:sp>
    </p:spTree>
    <p:extLst>
      <p:ext uri="{BB962C8B-B14F-4D97-AF65-F5344CB8AC3E}">
        <p14:creationId xmlns:p14="http://schemas.microsoft.com/office/powerpoint/2010/main" val="2627974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13</a:t>
            </a:fld>
            <a:endParaRPr lang="en-US" dirty="0"/>
          </a:p>
        </p:txBody>
      </p:sp>
    </p:spTree>
    <p:extLst>
      <p:ext uri="{BB962C8B-B14F-4D97-AF65-F5344CB8AC3E}">
        <p14:creationId xmlns:p14="http://schemas.microsoft.com/office/powerpoint/2010/main" val="4168051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14</a:t>
            </a:fld>
            <a:endParaRPr lang="en-US" dirty="0"/>
          </a:p>
        </p:txBody>
      </p:sp>
    </p:spTree>
    <p:extLst>
      <p:ext uri="{BB962C8B-B14F-4D97-AF65-F5344CB8AC3E}">
        <p14:creationId xmlns:p14="http://schemas.microsoft.com/office/powerpoint/2010/main" val="1490301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15</a:t>
            </a:fld>
            <a:endParaRPr lang="en-US" dirty="0"/>
          </a:p>
        </p:txBody>
      </p:sp>
    </p:spTree>
    <p:extLst>
      <p:ext uri="{BB962C8B-B14F-4D97-AF65-F5344CB8AC3E}">
        <p14:creationId xmlns:p14="http://schemas.microsoft.com/office/powerpoint/2010/main" val="2654647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1320315">
              <a:defRPr/>
            </a:pPr>
            <a:r>
              <a:rPr lang="zh-CN" altLang="en-US" dirty="0" smtClean="0"/>
              <a:t>集中派发桌面，可以针对组、针对单一学生的电脑进行不同的系统互换。</a:t>
            </a:r>
          </a:p>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16</a:t>
            </a:fld>
            <a:endParaRPr lang="en-US" dirty="0"/>
          </a:p>
        </p:txBody>
      </p:sp>
    </p:spTree>
    <p:extLst>
      <p:ext uri="{BB962C8B-B14F-4D97-AF65-F5344CB8AC3E}">
        <p14:creationId xmlns:p14="http://schemas.microsoft.com/office/powerpoint/2010/main" val="3163609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17</a:t>
            </a:fld>
            <a:endParaRPr lang="en-US" dirty="0"/>
          </a:p>
        </p:txBody>
      </p:sp>
    </p:spTree>
    <p:extLst>
      <p:ext uri="{BB962C8B-B14F-4D97-AF65-F5344CB8AC3E}">
        <p14:creationId xmlns:p14="http://schemas.microsoft.com/office/powerpoint/2010/main" val="1514362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18</a:t>
            </a:fld>
            <a:endParaRPr lang="en-US" dirty="0"/>
          </a:p>
        </p:txBody>
      </p:sp>
    </p:spTree>
    <p:extLst>
      <p:ext uri="{BB962C8B-B14F-4D97-AF65-F5344CB8AC3E}">
        <p14:creationId xmlns:p14="http://schemas.microsoft.com/office/powerpoint/2010/main" val="997617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21</a:t>
            </a:fld>
            <a:endParaRPr lang="en-US" dirty="0"/>
          </a:p>
        </p:txBody>
      </p:sp>
    </p:spTree>
    <p:extLst>
      <p:ext uri="{BB962C8B-B14F-4D97-AF65-F5344CB8AC3E}">
        <p14:creationId xmlns:p14="http://schemas.microsoft.com/office/powerpoint/2010/main" val="1917535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1</a:t>
            </a:r>
            <a:r>
              <a:rPr lang="zh-CN" altLang="en-US" sz="1600" dirty="0" smtClean="0">
                <a:cs typeface="+mn-ea"/>
                <a:sym typeface="+mn-lt"/>
              </a:rPr>
              <a:t>、集成了教师最常用的统一开机、屏幕广播、分发文件、学生管理等功能， 所有常用的功能操作鼠标点击即可完成。对学生行为监管方面诸如禁止学生上网、锁定学生屏幕、禁止学生</a:t>
            </a:r>
            <a:r>
              <a:rPr lang="en-US" altLang="zh-CN" sz="1600" dirty="0" smtClean="0">
                <a:cs typeface="+mn-ea"/>
                <a:sym typeface="+mn-lt"/>
              </a:rPr>
              <a:t>U</a:t>
            </a:r>
            <a:r>
              <a:rPr lang="zh-CN" altLang="en-US" sz="1600" dirty="0" smtClean="0">
                <a:cs typeface="+mn-ea"/>
                <a:sym typeface="+mn-lt"/>
              </a:rPr>
              <a:t>盘等功能均可以在教学管理软件上轻松完成。</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2</a:t>
            </a:r>
            <a:r>
              <a:rPr lang="zh-CN" altLang="en-US" sz="1600" dirty="0" smtClean="0">
                <a:cs typeface="+mn-ea"/>
                <a:sym typeface="+mn-lt"/>
              </a:rPr>
              <a:t>、可根据教务处的课程安排进行计划任务的排课任务，什么时间上什么课程的全方位排程管理。</a:t>
            </a:r>
            <a:endParaRPr lang="en-US" altLang="zh-CN" sz="1600" dirty="0" smtClean="0">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3</a:t>
            </a:r>
            <a:r>
              <a:rPr lang="zh-CN" altLang="en-US" sz="1600" dirty="0" smtClean="0">
                <a:cs typeface="+mn-ea"/>
                <a:sym typeface="+mn-lt"/>
              </a:rPr>
              <a:t>、通过将分散的终端（</a:t>
            </a:r>
            <a:r>
              <a:rPr lang="en-US" altLang="zh-CN" sz="1600" dirty="0" smtClean="0">
                <a:cs typeface="+mn-ea"/>
                <a:sym typeface="+mn-lt"/>
              </a:rPr>
              <a:t>X86</a:t>
            </a:r>
            <a:r>
              <a:rPr lang="zh-CN" altLang="en-US" sz="1600" dirty="0" smtClean="0">
                <a:cs typeface="+mn-ea"/>
                <a:sym typeface="+mn-lt"/>
              </a:rPr>
              <a:t>架构的终端）集中地通过管理机管理起来，实现对终端</a:t>
            </a:r>
            <a:r>
              <a:rPr lang="en-US" altLang="zh-CN" sz="1600" dirty="0" smtClean="0">
                <a:cs typeface="+mn-ea"/>
                <a:sym typeface="+mn-lt"/>
              </a:rPr>
              <a:t>PC</a:t>
            </a:r>
            <a:r>
              <a:rPr lang="zh-CN" altLang="en-US" sz="1600" dirty="0" smtClean="0">
                <a:cs typeface="+mn-ea"/>
                <a:sym typeface="+mn-lt"/>
              </a:rPr>
              <a:t>桌面有效地统一管理和交付，按需分配等；能够从驱动层对移动存储设备、并口、串口、调制解调器、打印机、扫描器、磁带、等接入设备控制，禁用移动存储设备时不影响</a:t>
            </a:r>
            <a:r>
              <a:rPr lang="en-US" altLang="zh-CN" sz="1600" dirty="0" smtClean="0">
                <a:cs typeface="+mn-ea"/>
                <a:sym typeface="+mn-lt"/>
              </a:rPr>
              <a:t>USB</a:t>
            </a:r>
            <a:r>
              <a:rPr lang="zh-CN" altLang="en-US" sz="1600" dirty="0" smtClean="0">
                <a:cs typeface="+mn-ea"/>
                <a:sym typeface="+mn-lt"/>
              </a:rPr>
              <a:t>接口鼠标键盘打印机的使用。可以选择禁网、禁应用程序。</a:t>
            </a:r>
            <a:endParaRPr lang="en-US" altLang="zh-CN" sz="1600" dirty="0" smtClean="0">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4</a:t>
            </a:r>
            <a:r>
              <a:rPr lang="zh-CN" altLang="en-US" sz="1600" dirty="0" smtClean="0">
                <a:cs typeface="+mn-ea"/>
                <a:sym typeface="+mn-lt"/>
              </a:rPr>
              <a:t>、管理数千台</a:t>
            </a:r>
            <a:r>
              <a:rPr lang="en-US" altLang="zh-CN" sz="1600" dirty="0" smtClean="0">
                <a:cs typeface="+mn-ea"/>
                <a:sym typeface="+mn-lt"/>
              </a:rPr>
              <a:t>X86</a:t>
            </a:r>
            <a:r>
              <a:rPr lang="zh-CN" altLang="en-US" sz="1600" dirty="0" smtClean="0">
                <a:cs typeface="+mn-ea"/>
                <a:sym typeface="+mn-lt"/>
              </a:rPr>
              <a:t>等同于管理一台</a:t>
            </a:r>
            <a:r>
              <a:rPr lang="en-US" altLang="zh-CN" sz="1600" dirty="0" smtClean="0">
                <a:cs typeface="+mn-ea"/>
                <a:sym typeface="+mn-lt"/>
              </a:rPr>
              <a:t>PC</a:t>
            </a:r>
            <a:r>
              <a:rPr lang="zh-CN" altLang="en-US" sz="1600" dirty="0" smtClean="0">
                <a:cs typeface="+mn-ea"/>
                <a:sym typeface="+mn-lt"/>
              </a:rPr>
              <a:t>桌面，可利旧</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5</a:t>
            </a:r>
            <a:r>
              <a:rPr lang="zh-CN" altLang="en-US" sz="1600" dirty="0" smtClean="0">
                <a:cs typeface="+mn-ea"/>
                <a:sym typeface="+mn-lt"/>
              </a:rPr>
              <a:t>、所有机房的系统和软件更新以及任意教学环境的切换</a:t>
            </a:r>
            <a:r>
              <a:rPr lang="en-US" altLang="zh-CN" sz="1600" dirty="0" smtClean="0">
                <a:cs typeface="+mn-ea"/>
                <a:sym typeface="+mn-lt"/>
              </a:rPr>
              <a:t>,</a:t>
            </a:r>
            <a:r>
              <a:rPr lang="zh-CN" altLang="en-US" sz="1600" dirty="0" smtClean="0">
                <a:cs typeface="+mn-ea"/>
                <a:sym typeface="+mn-lt"/>
              </a:rPr>
              <a:t> 只需坐在办公室的电脑前，就可以完成。</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sz="1600" dirty="0" smtClean="0">
                <a:cs typeface="+mn-ea"/>
                <a:sym typeface="+mn-lt"/>
              </a:rPr>
              <a:t>6</a:t>
            </a:r>
            <a:r>
              <a:rPr lang="zh-CN" altLang="en-US" sz="1600" dirty="0" smtClean="0">
                <a:cs typeface="+mn-ea"/>
                <a:sym typeface="+mn-lt"/>
              </a:rPr>
              <a:t>、兼容低带宽、跨</a:t>
            </a:r>
            <a:r>
              <a:rPr lang="en-US" altLang="zh-CN" sz="1600" dirty="0" smtClean="0">
                <a:cs typeface="+mn-ea"/>
                <a:sym typeface="+mn-lt"/>
              </a:rPr>
              <a:t>VLAN</a:t>
            </a:r>
            <a:r>
              <a:rPr lang="zh-CN" altLang="en-US" sz="1600" dirty="0" smtClean="0">
                <a:cs typeface="+mn-ea"/>
                <a:sym typeface="+mn-lt"/>
              </a:rPr>
              <a:t>等复杂的网络环境，兼容复合</a:t>
            </a:r>
            <a:r>
              <a:rPr lang="en-US" altLang="zh-CN" sz="1600" dirty="0" smtClean="0">
                <a:cs typeface="+mn-ea"/>
                <a:sym typeface="+mn-lt"/>
              </a:rPr>
              <a:t>/</a:t>
            </a:r>
            <a:r>
              <a:rPr lang="zh-CN" altLang="en-US" sz="1600" dirty="0" smtClean="0">
                <a:cs typeface="+mn-ea"/>
                <a:sym typeface="+mn-lt"/>
              </a:rPr>
              <a:t>大型</a:t>
            </a:r>
            <a:r>
              <a:rPr lang="en-US" altLang="zh-CN" sz="1600" dirty="0" smtClean="0">
                <a:cs typeface="+mn-ea"/>
                <a:sym typeface="+mn-lt"/>
              </a:rPr>
              <a:t>/</a:t>
            </a:r>
            <a:r>
              <a:rPr lang="zh-CN" altLang="en-US" sz="1600" dirty="0" smtClean="0">
                <a:cs typeface="+mn-ea"/>
                <a:sym typeface="+mn-lt"/>
              </a:rPr>
              <a:t>多种类的外设仪器应用环境，轻松应对所有复杂应用环境，保障系统正常运行。</a:t>
            </a:r>
          </a:p>
          <a:p>
            <a:pPr marL="0" marR="0" lvl="0" indent="0" algn="l" defTabSz="1218565" rtl="0" eaLnBrk="1" fontAlgn="auto" latinLnBrk="0" hangingPunct="1">
              <a:lnSpc>
                <a:spcPct val="100000"/>
              </a:lnSpc>
              <a:spcBef>
                <a:spcPts val="0"/>
              </a:spcBef>
              <a:spcAft>
                <a:spcPts val="0"/>
              </a:spcAft>
              <a:buClrTx/>
              <a:buSzTx/>
              <a:buFontTx/>
              <a:buNone/>
              <a:tabLst/>
              <a:defRPr/>
            </a:pPr>
            <a:endParaRPr lang="zh-CN" altLang="en-US" sz="1600" dirty="0" smtClean="0">
              <a:cs typeface="+mn-ea"/>
              <a:sym typeface="+mn-lt"/>
            </a:endParaRPr>
          </a:p>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24</a:t>
            </a:fld>
            <a:endParaRPr lang="en-US" dirty="0"/>
          </a:p>
        </p:txBody>
      </p:sp>
    </p:spTree>
    <p:extLst>
      <p:ext uri="{BB962C8B-B14F-4D97-AF65-F5344CB8AC3E}">
        <p14:creationId xmlns:p14="http://schemas.microsoft.com/office/powerpoint/2010/main" val="3499713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25</a:t>
            </a:fld>
            <a:endParaRPr lang="en-US" dirty="0"/>
          </a:p>
        </p:txBody>
      </p:sp>
    </p:spTree>
    <p:extLst>
      <p:ext uri="{BB962C8B-B14F-4D97-AF65-F5344CB8AC3E}">
        <p14:creationId xmlns:p14="http://schemas.microsoft.com/office/powerpoint/2010/main" val="137744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26</a:t>
            </a:fld>
            <a:endParaRPr lang="en-US" dirty="0"/>
          </a:p>
        </p:txBody>
      </p:sp>
    </p:spTree>
    <p:extLst>
      <p:ext uri="{BB962C8B-B14F-4D97-AF65-F5344CB8AC3E}">
        <p14:creationId xmlns:p14="http://schemas.microsoft.com/office/powerpoint/2010/main" val="2456387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3</a:t>
            </a:fld>
            <a:endParaRPr lang="en-US" dirty="0"/>
          </a:p>
        </p:txBody>
      </p:sp>
    </p:spTree>
    <p:extLst>
      <p:ext uri="{BB962C8B-B14F-4D97-AF65-F5344CB8AC3E}">
        <p14:creationId xmlns:p14="http://schemas.microsoft.com/office/powerpoint/2010/main" val="22157479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27</a:t>
            </a:fld>
            <a:endParaRPr lang="en-US" dirty="0"/>
          </a:p>
        </p:txBody>
      </p:sp>
    </p:spTree>
    <p:extLst>
      <p:ext uri="{BB962C8B-B14F-4D97-AF65-F5344CB8AC3E}">
        <p14:creationId xmlns:p14="http://schemas.microsoft.com/office/powerpoint/2010/main" val="3522467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28</a:t>
            </a:fld>
            <a:endParaRPr lang="en-US" dirty="0"/>
          </a:p>
        </p:txBody>
      </p:sp>
    </p:spTree>
    <p:extLst>
      <p:ext uri="{BB962C8B-B14F-4D97-AF65-F5344CB8AC3E}">
        <p14:creationId xmlns:p14="http://schemas.microsoft.com/office/powerpoint/2010/main" val="963263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29</a:t>
            </a:fld>
            <a:endParaRPr lang="en-US" dirty="0"/>
          </a:p>
        </p:txBody>
      </p:sp>
    </p:spTree>
    <p:extLst>
      <p:ext uri="{BB962C8B-B14F-4D97-AF65-F5344CB8AC3E}">
        <p14:creationId xmlns:p14="http://schemas.microsoft.com/office/powerpoint/2010/main" val="2340002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4AED87EB-65D7-4500-873C-410831173A82}" type="slidenum">
              <a:rPr lang="en-US" smtClean="0"/>
              <a:t>39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42</a:t>
            </a:fld>
            <a:endParaRPr lang="en-US" dirty="0"/>
          </a:p>
        </p:txBody>
      </p:sp>
    </p:spTree>
    <p:extLst>
      <p:ext uri="{BB962C8B-B14F-4D97-AF65-F5344CB8AC3E}">
        <p14:creationId xmlns:p14="http://schemas.microsoft.com/office/powerpoint/2010/main" val="2406636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4</a:t>
            </a:fld>
            <a:endParaRPr lang="en-US" dirty="0"/>
          </a:p>
        </p:txBody>
      </p:sp>
    </p:spTree>
    <p:extLst>
      <p:ext uri="{BB962C8B-B14F-4D97-AF65-F5344CB8AC3E}">
        <p14:creationId xmlns:p14="http://schemas.microsoft.com/office/powerpoint/2010/main" val="3301346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5</a:t>
            </a:fld>
            <a:endParaRPr lang="en-US" dirty="0"/>
          </a:p>
        </p:txBody>
      </p:sp>
    </p:spTree>
    <p:extLst>
      <p:ext uri="{BB962C8B-B14F-4D97-AF65-F5344CB8AC3E}">
        <p14:creationId xmlns:p14="http://schemas.microsoft.com/office/powerpoint/2010/main" val="2230417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7</a:t>
            </a:fld>
            <a:endParaRPr lang="en-US" dirty="0"/>
          </a:p>
        </p:txBody>
      </p:sp>
    </p:spTree>
    <p:extLst>
      <p:ext uri="{BB962C8B-B14F-4D97-AF65-F5344CB8AC3E}">
        <p14:creationId xmlns:p14="http://schemas.microsoft.com/office/powerpoint/2010/main" val="47697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8</a:t>
            </a:fld>
            <a:endParaRPr lang="en-US" dirty="0"/>
          </a:p>
        </p:txBody>
      </p:sp>
    </p:spTree>
    <p:extLst>
      <p:ext uri="{BB962C8B-B14F-4D97-AF65-F5344CB8AC3E}">
        <p14:creationId xmlns:p14="http://schemas.microsoft.com/office/powerpoint/2010/main" val="407788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9</a:t>
            </a:fld>
            <a:endParaRPr lang="en-US" dirty="0"/>
          </a:p>
        </p:txBody>
      </p:sp>
    </p:spTree>
    <p:extLst>
      <p:ext uri="{BB962C8B-B14F-4D97-AF65-F5344CB8AC3E}">
        <p14:creationId xmlns:p14="http://schemas.microsoft.com/office/powerpoint/2010/main" val="3420285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10</a:t>
            </a:fld>
            <a:endParaRPr lang="en-US" dirty="0"/>
          </a:p>
        </p:txBody>
      </p:sp>
    </p:spTree>
    <p:extLst>
      <p:ext uri="{BB962C8B-B14F-4D97-AF65-F5344CB8AC3E}">
        <p14:creationId xmlns:p14="http://schemas.microsoft.com/office/powerpoint/2010/main" val="1091112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1</a:t>
            </a:r>
            <a:r>
              <a:rPr lang="zh-CN" altLang="en-US" dirty="0" smtClean="0">
                <a:solidFill>
                  <a:schemeClr val="tx1"/>
                </a:solidFill>
                <a:latin typeface="微软雅黑" pitchFamily="34" charset="-122"/>
                <a:ea typeface="微软雅黑" pitchFamily="34" charset="-122"/>
              </a:rPr>
              <a:t>、</a:t>
            </a:r>
            <a:r>
              <a:rPr lang="zh-CN" altLang="zh-CN" dirty="0" smtClean="0">
                <a:solidFill>
                  <a:schemeClr val="tx1"/>
                </a:solidFill>
                <a:latin typeface="+mn-lt"/>
                <a:ea typeface="+mn-ea"/>
                <a:cs typeface="+mn-ea"/>
                <a:sym typeface="+mn-lt"/>
              </a:rPr>
              <a:t>机房应用环境多样，</a:t>
            </a:r>
            <a:r>
              <a:rPr lang="zh-CN" altLang="en-US" dirty="0" smtClean="0">
                <a:solidFill>
                  <a:schemeClr val="tx1"/>
                </a:solidFill>
                <a:latin typeface="+mn-lt"/>
                <a:ea typeface="+mn-ea"/>
                <a:cs typeface="+mn-ea"/>
                <a:sym typeface="+mn-lt"/>
              </a:rPr>
              <a:t>网络环境一般，</a:t>
            </a:r>
            <a:r>
              <a:rPr lang="zh-CN" altLang="zh-CN" dirty="0" smtClean="0">
                <a:solidFill>
                  <a:schemeClr val="tx1"/>
                </a:solidFill>
                <a:latin typeface="+mn-lt"/>
                <a:ea typeface="+mn-ea"/>
                <a:cs typeface="+mn-ea"/>
                <a:sym typeface="+mn-lt"/>
              </a:rPr>
              <a:t>部署困难</a:t>
            </a: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a:t>
            </a:r>
            <a:r>
              <a:rPr lang="en-US" altLang="zh-CN" dirty="0" smtClean="0">
                <a:solidFill>
                  <a:schemeClr val="tx1"/>
                </a:solidFill>
                <a:latin typeface="+mn-lt"/>
                <a:ea typeface="+mn-ea"/>
                <a:cs typeface="+mn-ea"/>
                <a:sym typeface="+mn-lt"/>
              </a:rPr>
              <a:t>PC</a:t>
            </a:r>
            <a:r>
              <a:rPr lang="zh-CN" altLang="zh-CN" dirty="0" smtClean="0">
                <a:solidFill>
                  <a:schemeClr val="tx1"/>
                </a:solidFill>
                <a:latin typeface="+mn-lt"/>
                <a:ea typeface="+mn-ea"/>
                <a:cs typeface="+mn-ea"/>
                <a:sym typeface="+mn-lt"/>
              </a:rPr>
              <a:t>品牌繁杂，无法统一管理</a:t>
            </a:r>
            <a:r>
              <a:rPr lang="zh-CN" altLang="en-US" dirty="0" smtClean="0">
                <a:solidFill>
                  <a:schemeClr val="tx1"/>
                </a:solidFill>
                <a:latin typeface="+mn-lt"/>
                <a:ea typeface="+mn-ea"/>
                <a:cs typeface="+mn-ea"/>
                <a:sym typeface="+mn-lt"/>
              </a:rPr>
              <a:t>，教学维护工作繁杂</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微软雅黑" pitchFamily="34" charset="-122"/>
                <a:ea typeface="微软雅黑" pitchFamily="34" charset="-122"/>
              </a:rPr>
              <a:t>3</a:t>
            </a:r>
            <a:r>
              <a:rPr lang="zh-CN" altLang="en-US" dirty="0" smtClean="0">
                <a:solidFill>
                  <a:schemeClr val="tx1"/>
                </a:solidFill>
                <a:latin typeface="微软雅黑" pitchFamily="34" charset="-122"/>
                <a:ea typeface="微软雅黑" pitchFamily="34" charset="-122"/>
              </a:rPr>
              <a:t>、</a:t>
            </a:r>
            <a:r>
              <a:rPr lang="zh-CN" altLang="en-US" dirty="0" smtClean="0">
                <a:solidFill>
                  <a:schemeClr val="tx1"/>
                </a:solidFill>
                <a:latin typeface="+mn-lt"/>
                <a:ea typeface="+mn-ea"/>
                <a:cs typeface="+mn-ea"/>
              </a:rPr>
              <a:t>瘦客户机不能断网，考试时不能用，考试时完全不能限制外设接口，</a:t>
            </a:r>
            <a:r>
              <a:rPr lang="zh-CN" altLang="zh-CN" dirty="0" smtClean="0">
                <a:solidFill>
                  <a:schemeClr val="tx1"/>
                </a:solidFill>
                <a:latin typeface="+mn-lt"/>
                <a:ea typeface="+mn-ea"/>
                <a:cs typeface="+mn-ea"/>
                <a:sym typeface="+mn-lt"/>
              </a:rPr>
              <a:t>高性能的软件不能在瘦客户端用</a:t>
            </a:r>
            <a:r>
              <a:rPr lang="zh-CN" altLang="en-US" dirty="0" smtClean="0">
                <a:solidFill>
                  <a:schemeClr val="tx1"/>
                </a:solidFill>
                <a:latin typeface="+mn-lt"/>
                <a:ea typeface="+mn-ea"/>
                <a:cs typeface="+mn-ea"/>
                <a:sym typeface="+mn-lt"/>
              </a:rPr>
              <a:t>，不能回溯</a:t>
            </a:r>
            <a:endParaRPr lang="zh-CN" altLang="zh-CN" dirty="0" smtClean="0">
              <a:solidFill>
                <a:schemeClr val="tx1"/>
              </a:solidFill>
              <a:latin typeface="+mn-lt"/>
              <a:ea typeface="+mn-ea"/>
              <a:cs typeface="+mn-ea"/>
              <a:sym typeface="+mn-lt"/>
            </a:endParaRPr>
          </a:p>
          <a:p>
            <a:pPr lvl="0" rtl="0"/>
            <a:r>
              <a:rPr lang="en-US" altLang="zh-CN" dirty="0" smtClean="0">
                <a:solidFill>
                  <a:schemeClr val="tx1"/>
                </a:solidFill>
                <a:latin typeface="微软雅黑" pitchFamily="34" charset="-122"/>
                <a:ea typeface="微软雅黑" pitchFamily="34" charset="-122"/>
              </a:rPr>
              <a:t>4</a:t>
            </a:r>
            <a:r>
              <a:rPr lang="zh-CN" altLang="en-US" dirty="0" smtClean="0">
                <a:solidFill>
                  <a:schemeClr val="tx1"/>
                </a:solidFill>
                <a:latin typeface="微软雅黑" pitchFamily="34" charset="-122"/>
                <a:ea typeface="微软雅黑" pitchFamily="34" charset="-122"/>
              </a:rPr>
              <a:t>、想做信息化设备的使用时长的统计，形成可视化的报告，用于汇报给上级</a:t>
            </a:r>
            <a:endParaRPr lang="zh-CN" altLang="zh-CN" dirty="0" smtClean="0">
              <a:solidFill>
                <a:schemeClr val="tx1"/>
              </a:solidFill>
              <a:latin typeface="+mn-lt"/>
              <a:ea typeface="+mn-ea"/>
              <a:cs typeface="+mn-ea"/>
              <a:sym typeface="+mn-lt"/>
            </a:endParaRPr>
          </a:p>
          <a:p>
            <a:pPr marL="0" marR="0" lvl="0" indent="0" algn="l" defTabSz="1218565" rtl="0" eaLnBrk="1" fontAlgn="auto" latinLnBrk="0" hangingPunct="1">
              <a:lnSpc>
                <a:spcPct val="100000"/>
              </a:lnSpc>
              <a:spcBef>
                <a:spcPts val="0"/>
              </a:spcBef>
              <a:spcAft>
                <a:spcPts val="0"/>
              </a:spcAft>
              <a:buClrTx/>
              <a:buSzTx/>
              <a:buFontTx/>
              <a:buNone/>
              <a:tabLst/>
              <a:defRPr/>
            </a:pPr>
            <a:r>
              <a:rPr lang="en-US" altLang="zh-CN" dirty="0" smtClean="0">
                <a:solidFill>
                  <a:schemeClr val="tx1"/>
                </a:solidFill>
                <a:latin typeface="+mn-lt"/>
                <a:ea typeface="+mn-ea"/>
                <a:cs typeface="+mn-ea"/>
                <a:sym typeface="+mn-lt"/>
              </a:rPr>
              <a:t>5</a:t>
            </a:r>
            <a:r>
              <a:rPr lang="zh-CN" altLang="en-US" dirty="0" smtClean="0">
                <a:solidFill>
                  <a:schemeClr val="tx1"/>
                </a:solidFill>
                <a:latin typeface="+mn-lt"/>
                <a:ea typeface="+mn-ea"/>
                <a:cs typeface="+mn-ea"/>
                <a:sym typeface="+mn-lt"/>
              </a:rPr>
              <a:t>、</a:t>
            </a:r>
            <a:r>
              <a:rPr lang="zh-CN" altLang="en-US" dirty="0" smtClean="0">
                <a:solidFill>
                  <a:schemeClr val="tx1"/>
                </a:solidFill>
                <a:latin typeface="微软雅黑" pitchFamily="34" charset="-122"/>
                <a:ea typeface="微软雅黑" pitchFamily="34" charset="-122"/>
              </a:rPr>
              <a:t>学校多数用</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，我们通过构建底层虚拟化，解决安装</a:t>
            </a:r>
            <a:r>
              <a:rPr lang="en-US" altLang="zh-CN" dirty="0" smtClean="0">
                <a:solidFill>
                  <a:schemeClr val="tx1"/>
                </a:solidFill>
                <a:latin typeface="微软雅黑" pitchFamily="34" charset="-122"/>
                <a:ea typeface="微软雅黑" pitchFamily="34" charset="-122"/>
              </a:rPr>
              <a:t>win7 </a:t>
            </a:r>
            <a:r>
              <a:rPr lang="zh-CN" altLang="en-US" dirty="0" smtClean="0">
                <a:solidFill>
                  <a:schemeClr val="tx1"/>
                </a:solidFill>
                <a:latin typeface="微软雅黑" pitchFamily="34" charset="-122"/>
                <a:ea typeface="微软雅黑" pitchFamily="34" charset="-122"/>
              </a:rPr>
              <a:t>的问题</a:t>
            </a:r>
            <a:endParaRPr lang="en-US" altLang="zh-CN" dirty="0" smtClean="0">
              <a:solidFill>
                <a:schemeClr val="tx1"/>
              </a:solidFill>
              <a:latin typeface="微软雅黑" pitchFamily="34" charset="-122"/>
              <a:ea typeface="微软雅黑" pitchFamily="34" charset="-122"/>
            </a:endParaRPr>
          </a:p>
          <a:p>
            <a:pPr lvl="0" rtl="0"/>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11</a:t>
            </a:fld>
            <a:endParaRPr lang="en-US" dirty="0"/>
          </a:p>
        </p:txBody>
      </p:sp>
    </p:spTree>
    <p:extLst>
      <p:ext uri="{BB962C8B-B14F-4D97-AF65-F5344CB8AC3E}">
        <p14:creationId xmlns:p14="http://schemas.microsoft.com/office/powerpoint/2010/main" val="1973766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8" y="1"/>
            <a:ext cx="12209463"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135737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8621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387839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198"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198"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2224104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16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232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552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511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7" y="1"/>
            <a:ext cx="12209463" cy="6858000"/>
          </a:xfrm>
          <a:prstGeom prst="rect">
            <a:avLst/>
          </a:prstGeom>
        </p:spPr>
      </p:pic>
    </p:spTree>
    <p:extLst>
      <p:ext uri="{BB962C8B-B14F-4D97-AF65-F5344CB8AC3E}">
        <p14:creationId xmlns:p14="http://schemas.microsoft.com/office/powerpoint/2010/main" val="2412642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5"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3912083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5"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248631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198"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198"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357080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750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427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0374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565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Title Only - No Background">
    <p:bg>
      <p:bgPr>
        <a:solidFill>
          <a:schemeClr val="bg1"/>
        </a:solidFill>
        <a:effectLst/>
      </p:bgPr>
    </p:bg>
    <p:spTree>
      <p:nvGrpSpPr>
        <p:cNvPr id="1" name=""/>
        <p:cNvGrpSpPr/>
        <p:nvPr/>
      </p:nvGrpSpPr>
      <p:grpSpPr>
        <a:xfrm>
          <a:off x="0" y="0"/>
          <a:ext cx="0" cy="0"/>
          <a:chOff x="0" y="0"/>
          <a:chExt cx="0" cy="0"/>
        </a:xfrm>
      </p:grpSpPr>
      <p:sp>
        <p:nvSpPr>
          <p:cNvPr id="5122" name="Freeform 5"/>
          <p:cNvSpPr>
            <a:spLocks noChangeAspect="1" noEditPoints="1"/>
          </p:cNvSpPr>
          <p:nvPr/>
        </p:nvSpPr>
        <p:spPr>
          <a:xfrm>
            <a:off x="204790" y="423867"/>
            <a:ext cx="201613" cy="200025"/>
          </a:xfrm>
          <a:custGeom>
            <a:avLst/>
            <a:gdLst/>
            <a:ahLst/>
            <a:cxnLst>
              <a:cxn ang="0">
                <a:pos x="100293" y="0"/>
              </a:cxn>
              <a:cxn ang="0">
                <a:pos x="0" y="100293"/>
              </a:cxn>
              <a:cxn ang="0">
                <a:pos x="100293" y="200587"/>
              </a:cxn>
              <a:cxn ang="0">
                <a:pos x="200587" y="100293"/>
              </a:cxn>
              <a:cxn ang="0">
                <a:pos x="100293" y="0"/>
              </a:cxn>
              <a:cxn ang="0">
                <a:pos x="156598" y="102346"/>
              </a:cxn>
              <a:cxn ang="0">
                <a:pos x="142668" y="116275"/>
              </a:cxn>
              <a:cxn ang="0">
                <a:pos x="116275" y="116275"/>
              </a:cxn>
              <a:cxn ang="0">
                <a:pos x="116275" y="142668"/>
              </a:cxn>
              <a:cxn ang="0">
                <a:pos x="102346" y="156598"/>
              </a:cxn>
              <a:cxn ang="0">
                <a:pos x="98240" y="156598"/>
              </a:cxn>
              <a:cxn ang="0">
                <a:pos x="84457" y="142668"/>
              </a:cxn>
              <a:cxn ang="0">
                <a:pos x="84457" y="116275"/>
              </a:cxn>
              <a:cxn ang="0">
                <a:pos x="58064" y="116275"/>
              </a:cxn>
              <a:cxn ang="0">
                <a:pos x="44135" y="102346"/>
              </a:cxn>
              <a:cxn ang="0">
                <a:pos x="44135" y="98387"/>
              </a:cxn>
              <a:cxn ang="0">
                <a:pos x="58064" y="84457"/>
              </a:cxn>
              <a:cxn ang="0">
                <a:pos x="84457" y="84457"/>
              </a:cxn>
              <a:cxn ang="0">
                <a:pos x="84457" y="58064"/>
              </a:cxn>
              <a:cxn ang="0">
                <a:pos x="98240" y="44135"/>
              </a:cxn>
              <a:cxn ang="0">
                <a:pos x="102346" y="44135"/>
              </a:cxn>
              <a:cxn ang="0">
                <a:pos x="116275" y="58064"/>
              </a:cxn>
              <a:cxn ang="0">
                <a:pos x="116275" y="84457"/>
              </a:cxn>
              <a:cxn ang="0">
                <a:pos x="142668" y="84457"/>
              </a:cxn>
              <a:cxn ang="0">
                <a:pos x="156598" y="98387"/>
              </a:cxn>
              <a:cxn ang="0">
                <a:pos x="156598" y="102346"/>
              </a:cxn>
            </a:cxnLst>
            <a:rect l="0" t="0" r="0" b="0"/>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w="9525">
            <a:noFill/>
          </a:ln>
        </p:spPr>
        <p:txBody>
          <a:bodyPr lIns="121867" tIns="60933" rIns="121867" bIns="60933"/>
          <a:lstStyle/>
          <a:p>
            <a:endParaRPr lang="zh-CN" altLang="en-US" sz="1799" dirty="0"/>
          </a:p>
        </p:txBody>
      </p:sp>
      <p:sp>
        <p:nvSpPr>
          <p:cNvPr id="12" name="Rectangle 11"/>
          <p:cNvSpPr/>
          <p:nvPr/>
        </p:nvSpPr>
        <p:spPr bwMode="gray">
          <a:xfrm>
            <a:off x="11749088" y="6396041"/>
            <a:ext cx="442913" cy="322263"/>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lIns="121867" tIns="60933" rIns="121867" bIns="60933" rtlCol="0" anchor="ctr"/>
          <a:lstStyle/>
          <a:p>
            <a:pPr algn="ctr" fontAlgn="auto"/>
            <a:endParaRPr lang="en-US" sz="1799" strike="noStrike" noProof="1"/>
          </a:p>
        </p:txBody>
      </p:sp>
      <p:sp>
        <p:nvSpPr>
          <p:cNvPr id="5124" name="TextBox slide number"/>
          <p:cNvSpPr txBox="1"/>
          <p:nvPr/>
        </p:nvSpPr>
        <p:spPr>
          <a:xfrm>
            <a:off x="11749089" y="6389691"/>
            <a:ext cx="449262" cy="246063"/>
          </a:xfrm>
          <a:prstGeom prst="rect">
            <a:avLst/>
          </a:prstGeom>
          <a:noFill/>
          <a:ln w="9525">
            <a:noFill/>
          </a:ln>
        </p:spPr>
        <p:txBody>
          <a:bodyPr lIns="0" tIns="0" rIns="0" bIns="0" anchor="b"/>
          <a:lstStyle/>
          <a:p>
            <a:pPr lvl="0" algn="ctr"/>
            <a:fld id="{9A0DB2DC-4C9A-4742-B13C-FB6460FD3503}" type="slidenum">
              <a:rPr lang="en-US" altLang="en-US" sz="1000">
                <a:solidFill>
                  <a:schemeClr val="bg1"/>
                </a:solidFill>
              </a:rPr>
              <a:pPr lvl="0" algn="ctr"/>
              <a:t>‹#›</a:t>
            </a:fld>
            <a:endParaRPr lang="en-US" altLang="en-US" sz="1000" dirty="0">
              <a:solidFill>
                <a:schemeClr val="bg1"/>
              </a:solidFill>
            </a:endParaRPr>
          </a:p>
        </p:txBody>
      </p:sp>
      <p:pic>
        <p:nvPicPr>
          <p:cNvPr id="5125" name="Picture 14"/>
          <p:cNvPicPr>
            <a:picLocks noChangeAspect="1"/>
          </p:cNvPicPr>
          <p:nvPr/>
        </p:nvPicPr>
        <p:blipFill>
          <a:blip r:embed="rId2" cstate="print"/>
          <a:stretch>
            <a:fillRect/>
          </a:stretch>
        </p:blipFill>
        <p:spPr>
          <a:xfrm rot="-5400000">
            <a:off x="11304416" y="5505510"/>
            <a:ext cx="1332259" cy="442798"/>
          </a:xfrm>
          <a:prstGeom prst="rect">
            <a:avLst/>
          </a:prstGeom>
          <a:noFill/>
          <a:ln w="9525">
            <a:noFill/>
          </a:ln>
        </p:spPr>
      </p:pic>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7986" rtl="0" eaLnBrk="1" latinLnBrk="0" hangingPunct="1">
              <a:lnSpc>
                <a:spcPct val="100000"/>
              </a:lnSpc>
              <a:spcBef>
                <a:spcPct val="0"/>
              </a:spcBef>
              <a:buNone/>
              <a:tabLst>
                <a:tab pos="1217986" algn="l"/>
              </a:tabLst>
              <a:defRPr lang="en-US" sz="3599" kern="1200" cap="none" spc="0" baseline="0" dirty="0">
                <a:solidFill>
                  <a:schemeClr val="tx1"/>
                </a:solidFill>
                <a:latin typeface="Arial" panose="020B0604020202020204" pitchFamily="34" charset="0"/>
                <a:ea typeface="+mn-ea"/>
                <a:cs typeface="Arial" panose="020B0604020202020204" pitchFamily="34" charset="0"/>
              </a:defRPr>
            </a:lvl1pPr>
          </a:lstStyle>
          <a:p>
            <a:pPr fontAlgn="auto"/>
            <a:r>
              <a:rPr lang="en-US" strike="noStrike" noProof="1"/>
              <a:t>Click To Edit Master Title</a:t>
            </a:r>
          </a:p>
        </p:txBody>
      </p:sp>
      <p:sp>
        <p:nvSpPr>
          <p:cNvPr id="10" name="Footer Placeholder 9"/>
          <p:cNvSpPr>
            <a:spLocks noGrp="1"/>
          </p:cNvSpPr>
          <p:nvPr>
            <p:ph type="ftr" sz="quarter" idx="10"/>
          </p:nvPr>
        </p:nvSpPr>
        <p:spPr>
          <a:xfrm>
            <a:off x="549275" y="6473875"/>
            <a:ext cx="2413001" cy="153888"/>
          </a:xfrm>
          <a:prstGeom prst="rect">
            <a:avLst/>
          </a:prstGeom>
        </p:spPr>
        <p:txBody>
          <a:bodyPr vert="horz" wrap="square" lIns="0" tIns="0" rIns="0" bIns="0" rtlCol="0" anchor="ctr">
            <a:spAutoFit/>
          </a:bodyPr>
          <a:lstStyle>
            <a:lvl1pPr>
              <a:defRPr cap="none"/>
            </a:lvl1pPr>
          </a:lstStyle>
          <a:p>
            <a:r>
              <a:rPr lang="en-US" sz="1000" noProof="1">
                <a:solidFill>
                  <a:srgbClr val="939598"/>
                </a:solidFill>
                <a:latin typeface="+mn-lt"/>
                <a:ea typeface="+mn-ea"/>
                <a:cs typeface="Arial" panose="020B0604020202020204" pitchFamily="34" charset="0"/>
              </a:rPr>
              <a:t>2015 Lenovo Internal. All rights reserved.</a:t>
            </a:r>
            <a:endParaRPr lang="en-US" sz="1000" noProof="1">
              <a:solidFill>
                <a:srgbClr val="939598"/>
              </a:solidFill>
              <a:cs typeface="Arial" panose="020B0604020202020204" pitchFamily="34" charset="0"/>
            </a:endParaRPr>
          </a:p>
        </p:txBody>
      </p:sp>
    </p:spTree>
    <p:extLst>
      <p:ext uri="{BB962C8B-B14F-4D97-AF65-F5344CB8AC3E}">
        <p14:creationId xmlns:p14="http://schemas.microsoft.com/office/powerpoint/2010/main" val="191942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_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548640" y="6473952"/>
            <a:ext cx="4114800" cy="153888"/>
          </a:xfrm>
        </p:spPr>
        <p:txBody>
          <a:bodyPr/>
          <a:lstStyle>
            <a:lvl1pPr>
              <a:defRPr>
                <a:solidFill>
                  <a:schemeClr val="tx1"/>
                </a:solidFill>
              </a:defRPr>
            </a:lvl1pPr>
          </a:lstStyle>
          <a:p>
            <a:r>
              <a:rPr lang="en-US" dirty="0" smtClean="0"/>
              <a:t>2018 Lenovo Internal. All rights reserved.</a:t>
            </a:r>
            <a:endParaRPr lang="en-US" dirty="0"/>
          </a:p>
        </p:txBody>
      </p:sp>
      <p:sp>
        <p:nvSpPr>
          <p:cNvPr id="56" name="Title 16"/>
          <p:cNvSpPr>
            <a:spLocks noGrp="1"/>
          </p:cNvSpPr>
          <p:nvPr userDrawn="1">
            <p:ph type="title" hasCustomPrompt="1"/>
          </p:nvPr>
        </p:nvSpPr>
        <p:spPr bwMode="gray">
          <a:xfrm>
            <a:off x="548640" y="1437136"/>
            <a:ext cx="9960236" cy="3026868"/>
          </a:xfrm>
          <a:prstGeom prst="rect">
            <a:avLst/>
          </a:prstGeom>
        </p:spPr>
        <p:txBody>
          <a:bodyPr lIns="0" tIns="60949" rIns="121899" bIns="60949" anchor="b" anchorCtr="0"/>
          <a:lstStyle>
            <a:lvl1pPr marL="0" algn="l" defTabSz="1218987" rtl="0" eaLnBrk="1" latinLnBrk="0" hangingPunct="1">
              <a:lnSpc>
                <a:spcPts val="7000"/>
              </a:lnSpc>
              <a:spcBef>
                <a:spcPct val="0"/>
              </a:spcBef>
              <a:buNone/>
              <a:defRPr lang="en-US" sz="8000" b="1" kern="1200" cap="none" spc="-150" baseline="0" dirty="0">
                <a:solidFill>
                  <a:schemeClr val="tx1"/>
                </a:solidFill>
                <a:latin typeface="Arial" pitchFamily="34" charset="0"/>
                <a:ea typeface="+mn-ea"/>
                <a:cs typeface="Arial" pitchFamily="34" charset="0"/>
              </a:defRPr>
            </a:lvl1pPr>
          </a:lstStyle>
          <a:p>
            <a:r>
              <a:rPr lang="en-US" dirty="0" smtClean="0"/>
              <a:t>Presentation</a:t>
            </a:r>
            <a:br>
              <a:rPr lang="en-US" dirty="0" smtClean="0"/>
            </a:br>
            <a:r>
              <a:rPr lang="en-US" dirty="0" smtClean="0"/>
              <a:t>Title Here</a:t>
            </a:r>
            <a:br>
              <a:rPr lang="en-US" dirty="0" smtClean="0"/>
            </a:br>
            <a:r>
              <a:rPr lang="en-US" dirty="0" smtClean="0"/>
              <a:t>Three Lines</a:t>
            </a:r>
            <a:endParaRPr lang="en-US" dirty="0"/>
          </a:p>
        </p:txBody>
      </p:sp>
      <p:sp>
        <p:nvSpPr>
          <p:cNvPr id="55" name="Subtitle 2"/>
          <p:cNvSpPr>
            <a:spLocks noGrp="1"/>
          </p:cNvSpPr>
          <p:nvPr userDrawn="1">
            <p:ph type="subTitle" idx="1" hasCustomPrompt="1"/>
          </p:nvPr>
        </p:nvSpPr>
        <p:spPr bwMode="gray">
          <a:xfrm>
            <a:off x="548640" y="5205790"/>
            <a:ext cx="9949796" cy="457200"/>
          </a:xfrm>
          <a:prstGeom prst="rect">
            <a:avLst/>
          </a:prstGeom>
        </p:spPr>
        <p:txBody>
          <a:bodyPr lIns="0" tIns="0" rIns="0" bIns="0" anchor="b" anchorCtr="0"/>
          <a:lstStyle>
            <a:lvl1pPr marL="0" indent="0" algn="l" defTabSz="1218987" rtl="0" eaLnBrk="1" latinLnBrk="0" hangingPunct="1">
              <a:lnSpc>
                <a:spcPct val="90000"/>
              </a:lnSpc>
              <a:spcBef>
                <a:spcPct val="0"/>
              </a:spcBef>
              <a:buNone/>
              <a:defRPr lang="en-US" sz="2600" b="0" kern="1200" cap="none" spc="0" baseline="0" dirty="0">
                <a:solidFill>
                  <a:schemeClr val="accent4"/>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dirty="0" smtClean="0"/>
              <a:t>Speaker Name | Date</a:t>
            </a:r>
          </a:p>
        </p:txBody>
      </p:sp>
      <p:grpSp>
        <p:nvGrpSpPr>
          <p:cNvPr id="2118" name="Group 2117"/>
          <p:cNvGrpSpPr/>
          <p:nvPr userDrawn="1"/>
        </p:nvGrpSpPr>
        <p:grpSpPr>
          <a:xfrm rot="16200000">
            <a:off x="10141743" y="2414686"/>
            <a:ext cx="3070226" cy="1023937"/>
            <a:chOff x="12801600" y="2792413"/>
            <a:chExt cx="3070226" cy="1023937"/>
          </a:xfrm>
        </p:grpSpPr>
        <p:sp>
          <p:nvSpPr>
            <p:cNvPr id="122"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2"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5"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6"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82452677"/>
      </p:ext>
    </p:extLst>
  </p:cSld>
  <p:clrMapOvr>
    <a:masterClrMapping/>
  </p:clrMapOvr>
  <p:transition spd="med"/>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_Black">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548640" y="6473952"/>
            <a:ext cx="4114800" cy="153888"/>
          </a:xfrm>
        </p:spPr>
        <p:txBody>
          <a:bodyPr/>
          <a:lstStyle>
            <a:lvl1pPr>
              <a:defRPr>
                <a:solidFill>
                  <a:schemeClr val="bg1"/>
                </a:solidFill>
              </a:defRPr>
            </a:lvl1pPr>
          </a:lstStyle>
          <a:p>
            <a:r>
              <a:rPr lang="en-US" dirty="0" smtClean="0"/>
              <a:t>2018 Lenovo Internal. All rights reserved.</a:t>
            </a:r>
            <a:endParaRPr lang="en-US" dirty="0"/>
          </a:p>
        </p:txBody>
      </p:sp>
      <p:sp>
        <p:nvSpPr>
          <p:cNvPr id="56" name="Title 16"/>
          <p:cNvSpPr>
            <a:spLocks noGrp="1"/>
          </p:cNvSpPr>
          <p:nvPr userDrawn="1">
            <p:ph type="title" hasCustomPrompt="1"/>
          </p:nvPr>
        </p:nvSpPr>
        <p:spPr bwMode="gray">
          <a:xfrm>
            <a:off x="548640" y="1437136"/>
            <a:ext cx="9960236" cy="3026868"/>
          </a:xfrm>
          <a:prstGeom prst="rect">
            <a:avLst/>
          </a:prstGeom>
        </p:spPr>
        <p:txBody>
          <a:bodyPr lIns="0" tIns="60949" rIns="121899" bIns="60949" anchor="b" anchorCtr="0"/>
          <a:lstStyle>
            <a:lvl1pPr marL="0" algn="l" defTabSz="1218987" rtl="0" eaLnBrk="1" latinLnBrk="0" hangingPunct="1">
              <a:lnSpc>
                <a:spcPts val="7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dirty="0" smtClean="0"/>
              <a:t>Presentation</a:t>
            </a:r>
            <a:br>
              <a:rPr lang="en-US" dirty="0" smtClean="0"/>
            </a:br>
            <a:r>
              <a:rPr lang="en-US" dirty="0" smtClean="0"/>
              <a:t>Title Here</a:t>
            </a:r>
            <a:br>
              <a:rPr lang="en-US" dirty="0" smtClean="0"/>
            </a:br>
            <a:r>
              <a:rPr lang="en-US" dirty="0" smtClean="0"/>
              <a:t>Three Lines</a:t>
            </a:r>
            <a:endParaRPr lang="en-US" dirty="0"/>
          </a:p>
        </p:txBody>
      </p:sp>
      <p:sp>
        <p:nvSpPr>
          <p:cNvPr id="55" name="Subtitle 2"/>
          <p:cNvSpPr>
            <a:spLocks noGrp="1"/>
          </p:cNvSpPr>
          <p:nvPr userDrawn="1">
            <p:ph type="subTitle" idx="1" hasCustomPrompt="1"/>
          </p:nvPr>
        </p:nvSpPr>
        <p:spPr bwMode="gray">
          <a:xfrm>
            <a:off x="548640" y="5205790"/>
            <a:ext cx="9949796" cy="457200"/>
          </a:xfrm>
          <a:prstGeom prst="rect">
            <a:avLst/>
          </a:prstGeom>
        </p:spPr>
        <p:txBody>
          <a:bodyPr lIns="0" tIns="0" rIns="0" bIns="0" anchor="b" anchorCtr="0"/>
          <a:lstStyle>
            <a:lvl1pPr marL="0" indent="0" algn="l" defTabSz="1218987" rtl="0" eaLnBrk="1" latinLnBrk="0" hangingPunct="1">
              <a:lnSpc>
                <a:spcPct val="90000"/>
              </a:lnSpc>
              <a:spcBef>
                <a:spcPct val="0"/>
              </a:spcBef>
              <a:buNone/>
              <a:defRPr lang="en-US" sz="2600" b="0" kern="1200" cap="none" spc="0" baseline="0" dirty="0">
                <a:solidFill>
                  <a:schemeClr val="accent6"/>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dirty="0" smtClean="0"/>
              <a:t>Speaker Name | Date</a:t>
            </a:r>
          </a:p>
        </p:txBody>
      </p:sp>
      <p:grpSp>
        <p:nvGrpSpPr>
          <p:cNvPr id="2118" name="Group 2117"/>
          <p:cNvGrpSpPr/>
          <p:nvPr userDrawn="1"/>
        </p:nvGrpSpPr>
        <p:grpSpPr>
          <a:xfrm rot="16200000">
            <a:off x="10141743" y="2414686"/>
            <a:ext cx="3070226" cy="1023937"/>
            <a:chOff x="12801600" y="2792413"/>
            <a:chExt cx="3070226" cy="1023937"/>
          </a:xfrm>
        </p:grpSpPr>
        <p:sp>
          <p:nvSpPr>
            <p:cNvPr id="122"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2"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5"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6"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82460927"/>
      </p:ext>
    </p:extLst>
  </p:cSld>
  <p:clrMapOvr>
    <a:masterClrMapping/>
  </p:clrMapOvr>
  <p:transition spd="med"/>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548639" y="1391543"/>
            <a:ext cx="9957816" cy="2405203"/>
          </a:xfrm>
          <a:prstGeom prst="rect">
            <a:avLst/>
          </a:prstGeom>
        </p:spPr>
        <p:txBody>
          <a:bodyPr lIns="0" tIns="0" rIns="0" bIns="0" anchor="b" anchorCtr="0"/>
          <a:lstStyle>
            <a:lvl1pPr marL="0" algn="l" defTabSz="1218987" rtl="0" eaLnBrk="1" latinLnBrk="0" hangingPunct="1">
              <a:lnSpc>
                <a:spcPts val="5000"/>
              </a:lnSpc>
              <a:spcBef>
                <a:spcPct val="0"/>
              </a:spcBef>
              <a:buNone/>
              <a:defRPr lang="en-US" sz="6000" b="1" kern="1200" cap="none" spc="-150" baseline="0" dirty="0">
                <a:solidFill>
                  <a:schemeClr val="tx1"/>
                </a:solidFill>
                <a:latin typeface="Arial" pitchFamily="34" charset="0"/>
                <a:ea typeface="+mn-ea"/>
                <a:cs typeface="Arial" pitchFamily="34" charset="0"/>
              </a:defRPr>
            </a:lvl1pPr>
          </a:lstStyle>
          <a:p>
            <a:r>
              <a:rPr lang="en-US" dirty="0" smtClean="0"/>
              <a:t>Section Header</a:t>
            </a:r>
            <a:endParaRPr lang="en-US" dirty="0"/>
          </a:p>
        </p:txBody>
      </p:sp>
      <p:sp>
        <p:nvSpPr>
          <p:cNvPr id="11" name="Text Placeholder 2"/>
          <p:cNvSpPr>
            <a:spLocks noGrp="1"/>
          </p:cNvSpPr>
          <p:nvPr>
            <p:ph type="body" idx="1" hasCustomPrompt="1"/>
          </p:nvPr>
        </p:nvSpPr>
        <p:spPr bwMode="white">
          <a:xfrm>
            <a:off x="548640" y="3999750"/>
            <a:ext cx="9957816" cy="462018"/>
          </a:xfrm>
          <a:prstGeom prst="rect">
            <a:avLst/>
          </a:prstGeom>
        </p:spPr>
        <p:txBody>
          <a:bodyPr lIns="0" tIns="0" rIns="0" bIns="0"/>
          <a:lstStyle>
            <a:lvl1pPr marL="0" indent="0">
              <a:lnSpc>
                <a:spcPts val="2400"/>
              </a:lnSpc>
              <a:spcBef>
                <a:spcPts val="0"/>
              </a:spcBef>
              <a:buNone/>
              <a:defRPr sz="2500" spc="0"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Subhead here</a:t>
            </a:r>
          </a:p>
        </p:txBody>
      </p:sp>
      <p:grpSp>
        <p:nvGrpSpPr>
          <p:cNvPr id="29" name="Group 28"/>
          <p:cNvGrpSpPr/>
          <p:nvPr userDrawn="1"/>
        </p:nvGrpSpPr>
        <p:grpSpPr>
          <a:xfrm rot="16200000">
            <a:off x="10141743" y="2414686"/>
            <a:ext cx="3070226" cy="1023937"/>
            <a:chOff x="12801600" y="2792413"/>
            <a:chExt cx="3070226" cy="1023937"/>
          </a:xfrm>
        </p:grpSpPr>
        <p:sp>
          <p:nvSpPr>
            <p:cNvPr id="30"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3" name="Footer Placeholder 1"/>
          <p:cNvSpPr>
            <a:spLocks noGrp="1"/>
          </p:cNvSpPr>
          <p:nvPr>
            <p:ph type="ftr" sz="quarter" idx="10"/>
          </p:nvPr>
        </p:nvSpPr>
        <p:spPr>
          <a:xfrm>
            <a:off x="548640" y="6473952"/>
            <a:ext cx="4114800" cy="153888"/>
          </a:xfrm>
        </p:spPr>
        <p:txBody>
          <a:bodyPr/>
          <a:lstStyle>
            <a:lvl1pPr>
              <a:defRPr>
                <a:solidFill>
                  <a:schemeClr val="tx1"/>
                </a:solidFill>
              </a:defRPr>
            </a:lvl1pPr>
          </a:lstStyle>
          <a:p>
            <a:r>
              <a:rPr lang="en-US" dirty="0" smtClean="0"/>
              <a:t>2018 Lenovo Internal. All rights reserved.</a:t>
            </a:r>
            <a:endParaRPr lang="en-US" dirty="0"/>
          </a:p>
        </p:txBody>
      </p:sp>
      <p:sp>
        <p:nvSpPr>
          <p:cNvPr id="5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79868914"/>
      </p:ext>
    </p:extLst>
  </p:cSld>
  <p:clrMapOvr>
    <a:masterClrMapping/>
  </p:clrMapOvr>
  <p:transition spd="med"/>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_Black">
    <p:bg>
      <p:bgPr>
        <a:solidFill>
          <a:schemeClr val="tx1"/>
        </a:solidFill>
        <a:effectLst/>
      </p:bgPr>
    </p:bg>
    <p:spTree>
      <p:nvGrpSpPr>
        <p:cNvPr id="1" name=""/>
        <p:cNvGrpSpPr/>
        <p:nvPr/>
      </p:nvGrpSpPr>
      <p:grpSpPr>
        <a:xfrm>
          <a:off x="0" y="0"/>
          <a:ext cx="0" cy="0"/>
          <a:chOff x="0" y="0"/>
          <a:chExt cx="0" cy="0"/>
        </a:xfrm>
      </p:grpSpPr>
      <p:sp>
        <p:nvSpPr>
          <p:cNvPr id="46" name="Title 16"/>
          <p:cNvSpPr>
            <a:spLocks noGrp="1"/>
          </p:cNvSpPr>
          <p:nvPr>
            <p:ph type="title" hasCustomPrompt="1"/>
          </p:nvPr>
        </p:nvSpPr>
        <p:spPr bwMode="gray">
          <a:xfrm>
            <a:off x="548639" y="1391543"/>
            <a:ext cx="9957816" cy="2405203"/>
          </a:xfrm>
          <a:prstGeom prst="rect">
            <a:avLst/>
          </a:prstGeom>
        </p:spPr>
        <p:txBody>
          <a:bodyPr lIns="0" tIns="0" rIns="0" bIns="0" anchor="b" anchorCtr="0"/>
          <a:lstStyle>
            <a:lvl1pPr marL="0" algn="l" defTabSz="1218987" rtl="0" eaLnBrk="1" latinLnBrk="0" hangingPunct="1">
              <a:lnSpc>
                <a:spcPts val="5000"/>
              </a:lnSpc>
              <a:spcBef>
                <a:spcPct val="0"/>
              </a:spcBef>
              <a:buNone/>
              <a:defRPr lang="en-US" sz="6000" b="1" kern="1200" cap="none" spc="-150" baseline="0" dirty="0">
                <a:solidFill>
                  <a:schemeClr val="bg1"/>
                </a:solidFill>
                <a:latin typeface="Arial" pitchFamily="34" charset="0"/>
                <a:ea typeface="+mn-ea"/>
                <a:cs typeface="Arial" pitchFamily="34" charset="0"/>
              </a:defRPr>
            </a:lvl1pPr>
          </a:lstStyle>
          <a:p>
            <a:r>
              <a:rPr lang="en-US" dirty="0" smtClean="0"/>
              <a:t>Section Header</a:t>
            </a:r>
            <a:endParaRPr lang="en-US" dirty="0"/>
          </a:p>
        </p:txBody>
      </p:sp>
      <p:sp>
        <p:nvSpPr>
          <p:cNvPr id="11" name="Text Placeholder 2"/>
          <p:cNvSpPr>
            <a:spLocks noGrp="1"/>
          </p:cNvSpPr>
          <p:nvPr>
            <p:ph type="body" idx="1" hasCustomPrompt="1"/>
          </p:nvPr>
        </p:nvSpPr>
        <p:spPr bwMode="white">
          <a:xfrm>
            <a:off x="548640" y="3999750"/>
            <a:ext cx="9957816" cy="462018"/>
          </a:xfrm>
          <a:prstGeom prst="rect">
            <a:avLst/>
          </a:prstGeom>
        </p:spPr>
        <p:txBody>
          <a:bodyPr lIns="0" tIns="0" rIns="0" bIns="0"/>
          <a:lstStyle>
            <a:lvl1pPr marL="0" indent="0">
              <a:lnSpc>
                <a:spcPts val="2400"/>
              </a:lnSpc>
              <a:spcBef>
                <a:spcPts val="0"/>
              </a:spcBef>
              <a:buNone/>
              <a:defRPr sz="2500" spc="0" baseline="0">
                <a:solidFill>
                  <a:schemeClr val="accent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Subhead here</a:t>
            </a:r>
          </a:p>
        </p:txBody>
      </p:sp>
      <p:grpSp>
        <p:nvGrpSpPr>
          <p:cNvPr id="29" name="Group 28"/>
          <p:cNvGrpSpPr/>
          <p:nvPr userDrawn="1"/>
        </p:nvGrpSpPr>
        <p:grpSpPr>
          <a:xfrm rot="16200000">
            <a:off x="10141743" y="2414686"/>
            <a:ext cx="3070226" cy="1023937"/>
            <a:chOff x="12801600" y="2792413"/>
            <a:chExt cx="3070226" cy="1023937"/>
          </a:xfrm>
        </p:grpSpPr>
        <p:sp>
          <p:nvSpPr>
            <p:cNvPr id="30"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Footer Placeholder 1"/>
          <p:cNvSpPr>
            <a:spLocks noGrp="1"/>
          </p:cNvSpPr>
          <p:nvPr>
            <p:ph type="ftr" sz="quarter" idx="10"/>
          </p:nvPr>
        </p:nvSpPr>
        <p:spPr>
          <a:xfrm>
            <a:off x="548640" y="6473952"/>
            <a:ext cx="4114800" cy="153888"/>
          </a:xfrm>
        </p:spPr>
        <p:txBody>
          <a:bodyPr/>
          <a:lstStyle>
            <a:lvl1pPr>
              <a:defRPr>
                <a:solidFill>
                  <a:schemeClr val="bg1"/>
                </a:solidFill>
              </a:defRPr>
            </a:lvl1pPr>
          </a:lstStyle>
          <a:p>
            <a:r>
              <a:rPr lang="en-US" smtClean="0"/>
              <a:t>2018 Lenovo Internal. All rights reserved.</a:t>
            </a:r>
            <a:endParaRPr lang="en-US" dirty="0"/>
          </a:p>
        </p:txBody>
      </p:sp>
      <p:sp>
        <p:nvSpPr>
          <p:cNvPr id="5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3657432"/>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3579360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4" name="Footer Placeholder 3"/>
          <p:cNvSpPr>
            <a:spLocks noGrp="1"/>
          </p:cNvSpPr>
          <p:nvPr>
            <p:ph type="ftr" sz="quarter" idx="10"/>
          </p:nvPr>
        </p:nvSpPr>
        <p:spPr/>
        <p:txBody>
          <a:bodyPr/>
          <a:lstStyle/>
          <a:p>
            <a:r>
              <a:rPr lang="en-US" smtClean="0"/>
              <a:t>2018 Lenovo Internal. All rights reserved.</a:t>
            </a:r>
            <a:endParaRPr lang="en-US" dirty="0"/>
          </a:p>
        </p:txBody>
      </p:sp>
      <p:sp>
        <p:nvSpPr>
          <p:cNvPr id="1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43408257"/>
      </p:ext>
    </p:extLst>
  </p:cSld>
  <p:clrMapOvr>
    <a:masterClrMapping/>
  </p:clrMapOvr>
  <p:transition spd="med"/>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_Black">
    <p:bg>
      <p:bgPr>
        <a:solidFill>
          <a:schemeClr val="tx1"/>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4" name="Footer Placeholder 3"/>
          <p:cNvSpPr>
            <a:spLocks noGrp="1"/>
          </p:cNvSpPr>
          <p:nvPr>
            <p:ph type="ftr" sz="quarter" idx="10"/>
          </p:nvPr>
        </p:nvSpPr>
        <p:spPr/>
        <p:txBody>
          <a:bodyPr/>
          <a:lstStyle>
            <a:lvl1pPr>
              <a:defRPr>
                <a:solidFill>
                  <a:schemeClr val="bg1"/>
                </a:solidFill>
              </a:defRPr>
            </a:lvl1pPr>
          </a:lstStyle>
          <a:p>
            <a:r>
              <a:rPr lang="en-US" dirty="0" smtClean="0"/>
              <a:t>2018 Lenovo Internal. All rights reserved.</a:t>
            </a:r>
            <a:endParaRPr lang="en-US" dirty="0"/>
          </a:p>
        </p:txBody>
      </p:sp>
      <p:sp>
        <p:nvSpPr>
          <p:cNvPr id="10"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87134123"/>
      </p:ext>
    </p:extLst>
  </p:cSld>
  <p:clrMapOvr>
    <a:masterClrMapping/>
  </p:clrMapOvr>
  <p:transition spd="med"/>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22"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0"/>
          </p:nvPr>
        </p:nvSpPr>
        <p:spPr/>
        <p:txBody>
          <a:bodyPr/>
          <a:lstStyle/>
          <a:p>
            <a:r>
              <a:rPr lang="en-US" smtClean="0"/>
              <a:t>2018 Lenovo Internal. All rights reserved.</a:t>
            </a:r>
            <a:endParaRPr lang="en-US" dirty="0"/>
          </a:p>
        </p:txBody>
      </p:sp>
      <p:sp>
        <p:nvSpPr>
          <p:cNvPr id="15"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67597688"/>
      </p:ext>
    </p:extLst>
  </p:cSld>
  <p:clrMapOvr>
    <a:masterClrMapping/>
  </p:clrMapOvr>
  <p:transition spd="med"/>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22"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en-US" dirty="0" smtClean="0"/>
              <a:t>2018 Lenovo Internal. All rights reserved.</a:t>
            </a:r>
            <a:endParaRPr lang="en-US" dirty="0"/>
          </a:p>
        </p:txBody>
      </p:sp>
      <p:sp>
        <p:nvSpPr>
          <p:cNvPr id="1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05330981"/>
      </p:ext>
    </p:extLst>
  </p:cSld>
  <p:clrMapOvr>
    <a:masterClrMapping/>
  </p:clrMapOvr>
  <p:transition spd="med"/>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with Subtitle Content">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640" y="1591056"/>
            <a:ext cx="11073384"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2"/>
          <p:cNvSpPr>
            <a:spLocks noGrp="1"/>
          </p:cNvSpPr>
          <p:nvPr>
            <p:ph type="body" idx="10"/>
          </p:nvPr>
        </p:nvSpPr>
        <p:spPr bwMode="gray">
          <a:xfrm>
            <a:off x="557784" y="914400"/>
            <a:ext cx="11073384" cy="292608"/>
          </a:xfrm>
          <a:prstGeom prst="rect">
            <a:avLst/>
          </a:prstGeom>
        </p:spPr>
        <p:txBody>
          <a:bodyPr lIns="0" tIns="0" rIns="0" bIns="0" anchor="ctr" anchorCtr="0">
            <a:noAutofit/>
          </a:bodyPr>
          <a:lstStyle>
            <a:lvl1pPr marL="0" indent="0">
              <a:spcBef>
                <a:spcPts val="0"/>
              </a:spcBef>
              <a:buNone/>
              <a:defRPr sz="22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dirty="0" smtClean="0"/>
              <a:t>Click to edit Master text styles</a:t>
            </a:r>
          </a:p>
        </p:txBody>
      </p:sp>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2" name="Footer Placeholder 1"/>
          <p:cNvSpPr>
            <a:spLocks noGrp="1"/>
          </p:cNvSpPr>
          <p:nvPr>
            <p:ph type="ftr" sz="quarter" idx="11"/>
          </p:nvPr>
        </p:nvSpPr>
        <p:spPr/>
        <p:txBody>
          <a:bodyPr/>
          <a:lstStyle/>
          <a:p>
            <a:r>
              <a:rPr lang="en-US" smtClean="0"/>
              <a:t>2018 Lenovo Internal. All rights reserved.</a:t>
            </a:r>
            <a:endParaRPr lang="en-US" dirty="0"/>
          </a:p>
        </p:txBody>
      </p:sp>
      <p:sp>
        <p:nvSpPr>
          <p:cNvPr id="16"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55491135"/>
      </p:ext>
    </p:extLst>
  </p:cSld>
  <p:clrMapOvr>
    <a:masterClrMapping/>
  </p:clrMapOvr>
  <p:transition spd="med"/>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with Subtitle Content_Black">
    <p:bg>
      <p:bgPr>
        <a:solidFill>
          <a:schemeClr val="tx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640" y="1591056"/>
            <a:ext cx="11073384"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 name="Text Placeholder 2"/>
          <p:cNvSpPr>
            <a:spLocks noGrp="1"/>
          </p:cNvSpPr>
          <p:nvPr>
            <p:ph type="body" idx="10"/>
          </p:nvPr>
        </p:nvSpPr>
        <p:spPr bwMode="gray">
          <a:xfrm>
            <a:off x="557784" y="914400"/>
            <a:ext cx="11073384" cy="292608"/>
          </a:xfrm>
          <a:prstGeom prst="rect">
            <a:avLst/>
          </a:prstGeom>
        </p:spPr>
        <p:txBody>
          <a:bodyPr lIns="0" tIns="0" rIns="0" bIns="0" anchor="ctr" anchorCtr="0">
            <a:noAutofit/>
          </a:bodyPr>
          <a:lstStyle>
            <a:lvl1pPr marL="0" indent="0">
              <a:spcBef>
                <a:spcPts val="0"/>
              </a:spcBef>
              <a:buNone/>
              <a:defRPr sz="2200" b="0">
                <a:solidFill>
                  <a:schemeClr val="bg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dirty="0" smtClean="0"/>
              <a:t>Click to edit Master text styles</a:t>
            </a:r>
          </a:p>
        </p:txBody>
      </p:sp>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2" name="Footer Placeholder 1"/>
          <p:cNvSpPr>
            <a:spLocks noGrp="1"/>
          </p:cNvSpPr>
          <p:nvPr>
            <p:ph type="ftr" sz="quarter" idx="11"/>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63708461"/>
      </p:ext>
    </p:extLst>
  </p:cSld>
  <p:clrMapOvr>
    <a:masterClrMapping/>
  </p:clrMapOvr>
  <p:transition spd="med"/>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2"/>
          <p:cNvSpPr>
            <a:spLocks noGrp="1"/>
          </p:cNvSpPr>
          <p:nvPr>
            <p:ph sz="half" idx="14"/>
          </p:nvPr>
        </p:nvSpPr>
        <p:spPr bwMode="gray">
          <a:xfrm>
            <a:off x="6243066" y="1188761"/>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5"/>
          </p:nvPr>
        </p:nvSpPr>
        <p:spPr/>
        <p:txBody>
          <a:bodyPr/>
          <a:lstStyle/>
          <a:p>
            <a:r>
              <a:rPr lang="en-US" smtClean="0"/>
              <a:t>2018 Lenovo Internal. All rights reserved.</a:t>
            </a:r>
            <a:endParaRPr lang="en-US" dirty="0"/>
          </a:p>
        </p:txBody>
      </p:sp>
      <p:sp>
        <p:nvSpPr>
          <p:cNvPr id="17"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59706502"/>
      </p:ext>
    </p:extLst>
  </p:cSld>
  <p:clrMapOvr>
    <a:masterClrMapping/>
  </p:clrMapOvr>
  <p:transition spd="med"/>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Slide_Black">
    <p:bg>
      <p:bgPr>
        <a:solidFill>
          <a:schemeClr val="tx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2"/>
          <p:cNvSpPr>
            <a:spLocks noGrp="1"/>
          </p:cNvSpPr>
          <p:nvPr>
            <p:ph sz="half" idx="14"/>
          </p:nvPr>
        </p:nvSpPr>
        <p:spPr bwMode="gray">
          <a:xfrm>
            <a:off x="6243066" y="1188761"/>
            <a:ext cx="537895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5"/>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6553246"/>
      </p:ext>
    </p:extLst>
  </p:cSld>
  <p:clrMapOvr>
    <a:masterClrMapping/>
  </p:clrMapOvr>
  <p:transition spd="med"/>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w/Imag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603671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603671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8"/>
          <p:cNvSpPr>
            <a:spLocks noGrp="1"/>
          </p:cNvSpPr>
          <p:nvPr>
            <p:ph type="pic" sz="quarter" idx="16"/>
          </p:nvPr>
        </p:nvSpPr>
        <p:spPr>
          <a:xfrm>
            <a:off x="6835285" y="0"/>
            <a:ext cx="5353539"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2" name="Footer Placeholder 1"/>
          <p:cNvSpPr>
            <a:spLocks noGrp="1"/>
          </p:cNvSpPr>
          <p:nvPr>
            <p:ph type="ftr" sz="quarter" idx="17"/>
          </p:nvPr>
        </p:nvSpPr>
        <p:spPr/>
        <p:txBody>
          <a:bodyPr/>
          <a:lstStyle/>
          <a:p>
            <a:r>
              <a:rPr lang="en-US"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4065347"/>
      </p:ext>
    </p:extLst>
  </p:cSld>
  <p:clrMapOvr>
    <a:masterClrMapping/>
  </p:clrMapOvr>
  <p:transition spd="med"/>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w/Image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603671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16" name="Content Placeholder 2"/>
          <p:cNvSpPr>
            <a:spLocks noGrp="1"/>
          </p:cNvSpPr>
          <p:nvPr>
            <p:ph sz="half" idx="1"/>
          </p:nvPr>
        </p:nvSpPr>
        <p:spPr bwMode="gray">
          <a:xfrm>
            <a:off x="548640" y="1179575"/>
            <a:ext cx="603671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Picture Placeholder 8"/>
          <p:cNvSpPr>
            <a:spLocks noGrp="1"/>
          </p:cNvSpPr>
          <p:nvPr>
            <p:ph type="pic" sz="quarter" idx="16"/>
          </p:nvPr>
        </p:nvSpPr>
        <p:spPr>
          <a:xfrm>
            <a:off x="6835285" y="0"/>
            <a:ext cx="5353539"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2" name="Footer Placeholder 1"/>
          <p:cNvSpPr>
            <a:spLocks noGrp="1"/>
          </p:cNvSpPr>
          <p:nvPr>
            <p:ph type="ftr" sz="quarter" idx="17"/>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1260924"/>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 Statement">
    <p:spTree>
      <p:nvGrpSpPr>
        <p:cNvPr id="1" name=""/>
        <p:cNvGrpSpPr/>
        <p:nvPr/>
      </p:nvGrpSpPr>
      <p:grpSpPr>
        <a:xfrm>
          <a:off x="0" y="0"/>
          <a:ext cx="0" cy="0"/>
          <a:chOff x="0" y="0"/>
          <a:chExt cx="0" cy="0"/>
        </a:xfrm>
      </p:grpSpPr>
      <p:sp>
        <p:nvSpPr>
          <p:cNvPr id="3" name="Rectangle 2"/>
          <p:cNvSpPr/>
          <p:nvPr userDrawn="1"/>
        </p:nvSpPr>
        <p:spPr>
          <a:xfrm>
            <a:off x="0" y="0"/>
            <a:ext cx="406179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8"/>
          <p:cNvSpPr>
            <a:spLocks noGrp="1"/>
          </p:cNvSpPr>
          <p:nvPr>
            <p:ph type="pic" sz="quarter" idx="16"/>
          </p:nvPr>
        </p:nvSpPr>
        <p:spPr>
          <a:xfrm>
            <a:off x="4061791" y="0"/>
            <a:ext cx="8127034"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14" name="Text Placeholder 3"/>
          <p:cNvSpPr>
            <a:spLocks noGrp="1"/>
          </p:cNvSpPr>
          <p:nvPr>
            <p:ph type="body" sz="quarter" idx="18" hasCustomPrompt="1"/>
          </p:nvPr>
        </p:nvSpPr>
        <p:spPr>
          <a:xfrm>
            <a:off x="548640" y="849535"/>
            <a:ext cx="3513151"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Photo Plus</a:t>
            </a:r>
            <a:br>
              <a:rPr lang="en-US" dirty="0" smtClean="0"/>
            </a:br>
            <a:r>
              <a:rPr lang="en-US" dirty="0" smtClean="0"/>
              <a:t>Statement</a:t>
            </a:r>
            <a:br>
              <a:rPr lang="en-US" dirty="0" smtClean="0"/>
            </a:br>
            <a:r>
              <a:rPr lang="en-US" dirty="0" smtClean="0"/>
              <a:t>Layout</a:t>
            </a:r>
            <a:endParaRPr lang="en-US" dirty="0"/>
          </a:p>
        </p:txBody>
      </p:sp>
      <p:sp>
        <p:nvSpPr>
          <p:cNvPr id="8" name="Text Placeholder 7"/>
          <p:cNvSpPr>
            <a:spLocks noGrp="1"/>
          </p:cNvSpPr>
          <p:nvPr>
            <p:ph type="body" sz="quarter" idx="19" hasCustomPrompt="1"/>
          </p:nvPr>
        </p:nvSpPr>
        <p:spPr>
          <a:xfrm>
            <a:off x="548641" y="2943638"/>
            <a:ext cx="3513150" cy="1641615"/>
          </a:xfrm>
          <a:prstGeom prst="rect">
            <a:avLst/>
          </a:prstGeom>
        </p:spPr>
        <p:txBody>
          <a:bodyPr lIns="0" tIns="0" rIns="0" bIns="0"/>
          <a:lstStyle>
            <a:lvl1pPr marL="0" indent="0">
              <a:lnSpc>
                <a:spcPts val="2400"/>
              </a:lnSpc>
              <a:spcBef>
                <a:spcPts val="0"/>
              </a:spcBef>
              <a:buNone/>
              <a:defRPr sz="2400" baseline="0">
                <a:solidFill>
                  <a:schemeClr val="tx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dirty="0" smtClean="0"/>
              <a:t>Subtitle goes here</a:t>
            </a:r>
            <a:endParaRPr lang="en-US" dirty="0"/>
          </a:p>
        </p:txBody>
      </p:sp>
      <p:sp>
        <p:nvSpPr>
          <p:cNvPr id="2" name="Footer Placeholder 1"/>
          <p:cNvSpPr>
            <a:spLocks noGrp="1"/>
          </p:cNvSpPr>
          <p:nvPr>
            <p:ph type="ftr" sz="quarter" idx="20"/>
          </p:nvPr>
        </p:nvSpPr>
        <p:spPr/>
        <p:txBody>
          <a:bodyPr/>
          <a:lstStyle/>
          <a:p>
            <a:r>
              <a:rPr lang="en-US" dirty="0"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70564437"/>
      </p:ext>
    </p:extLst>
  </p:cSld>
  <p:clrMapOvr>
    <a:masterClrMapping/>
  </p:clrMapOvr>
  <p:transition spd="med"/>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 Statement_Black">
    <p:bg>
      <p:bgPr>
        <a:solidFill>
          <a:schemeClr val="tx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4061791"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8"/>
          <p:cNvSpPr>
            <a:spLocks noGrp="1"/>
          </p:cNvSpPr>
          <p:nvPr>
            <p:ph type="pic" sz="quarter" idx="16"/>
          </p:nvPr>
        </p:nvSpPr>
        <p:spPr>
          <a:xfrm>
            <a:off x="4061791" y="0"/>
            <a:ext cx="8127034"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14" name="Text Placeholder 3"/>
          <p:cNvSpPr>
            <a:spLocks noGrp="1"/>
          </p:cNvSpPr>
          <p:nvPr>
            <p:ph type="body" sz="quarter" idx="18" hasCustomPrompt="1"/>
          </p:nvPr>
        </p:nvSpPr>
        <p:spPr>
          <a:xfrm>
            <a:off x="548640" y="849535"/>
            <a:ext cx="3513151"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Photo Plus</a:t>
            </a:r>
            <a:br>
              <a:rPr lang="en-US" dirty="0" smtClean="0"/>
            </a:br>
            <a:r>
              <a:rPr lang="en-US" dirty="0" smtClean="0"/>
              <a:t>Statement</a:t>
            </a:r>
            <a:br>
              <a:rPr lang="en-US" dirty="0" smtClean="0"/>
            </a:br>
            <a:r>
              <a:rPr lang="en-US" dirty="0" smtClean="0"/>
              <a:t>Layout</a:t>
            </a:r>
            <a:endParaRPr lang="en-US" dirty="0"/>
          </a:p>
        </p:txBody>
      </p:sp>
      <p:sp>
        <p:nvSpPr>
          <p:cNvPr id="8" name="Text Placeholder 7"/>
          <p:cNvSpPr>
            <a:spLocks noGrp="1"/>
          </p:cNvSpPr>
          <p:nvPr>
            <p:ph type="body" sz="quarter" idx="19" hasCustomPrompt="1"/>
          </p:nvPr>
        </p:nvSpPr>
        <p:spPr>
          <a:xfrm>
            <a:off x="548641" y="2943638"/>
            <a:ext cx="3513150" cy="1641615"/>
          </a:xfrm>
          <a:prstGeom prst="rect">
            <a:avLst/>
          </a:prstGeom>
        </p:spPr>
        <p:txBody>
          <a:bodyPr lIns="0" tIns="0" rIns="0" bIns="0"/>
          <a:lstStyle>
            <a:lvl1pPr marL="0" indent="0">
              <a:lnSpc>
                <a:spcPts val="2400"/>
              </a:lnSpc>
              <a:spcBef>
                <a:spcPts val="0"/>
              </a:spcBef>
              <a:buNone/>
              <a:defRPr sz="2400" baseline="0">
                <a:solidFill>
                  <a:schemeClr val="bg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dirty="0" smtClean="0"/>
              <a:t>Subtitle goes here</a:t>
            </a:r>
            <a:endParaRPr lang="en-US" dirty="0"/>
          </a:p>
        </p:txBody>
      </p:sp>
      <p:sp>
        <p:nvSpPr>
          <p:cNvPr id="2" name="Footer Placeholder 1"/>
          <p:cNvSpPr>
            <a:spLocks noGrp="1"/>
          </p:cNvSpPr>
          <p:nvPr>
            <p:ph type="ftr" sz="quarter" idx="20"/>
          </p:nvPr>
        </p:nvSpPr>
        <p:spPr/>
        <p:txBody>
          <a:bodyPr/>
          <a:lstStyle>
            <a:lvl1pPr>
              <a:defRPr>
                <a:solidFill>
                  <a:schemeClr val="bg1"/>
                </a:solidFill>
              </a:defRPr>
            </a:lvl1pPr>
          </a:lstStyle>
          <a:p>
            <a:r>
              <a:rPr lang="en-US" smtClean="0"/>
              <a:t>2018 Lenovo Internal. All rights reserved.</a:t>
            </a:r>
            <a:endParaRPr lang="en-US" dirty="0"/>
          </a:p>
        </p:txBody>
      </p:sp>
      <p:sp>
        <p:nvSpPr>
          <p:cNvPr id="13"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59332113"/>
      </p:ext>
    </p:extLst>
  </p:cSld>
  <p:clrMapOvr>
    <a:masterClrMapping/>
  </p:clrMapOvr>
  <p:transition spd="med"/>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Layout">
    <p:bg>
      <p:bgPr>
        <a:solidFill>
          <a:schemeClr val="bg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548640" y="1276349"/>
            <a:ext cx="10165080" cy="3242641"/>
          </a:xfrm>
          <a:prstGeom prst="rect">
            <a:avLst/>
          </a:prstGeom>
        </p:spPr>
        <p:txBody>
          <a:bodyPr anchor="t">
            <a:normAutofit/>
          </a:bodyPr>
          <a:lstStyle>
            <a:lvl1pPr marL="0" indent="0" algn="l">
              <a:lnSpc>
                <a:spcPct val="100000"/>
              </a:lnSpc>
              <a:buNone/>
              <a:defRPr sz="4400" b="1" spc="-150">
                <a:solidFill>
                  <a:schemeClr val="tx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dirty="0" smtClean="0"/>
              <a:t>Click to edit quote</a:t>
            </a:r>
            <a:endParaRPr lang="en-US" dirty="0"/>
          </a:p>
        </p:txBody>
      </p:sp>
      <p:sp>
        <p:nvSpPr>
          <p:cNvPr id="17" name="Text Placeholder 110"/>
          <p:cNvSpPr>
            <a:spLocks noGrp="1"/>
          </p:cNvSpPr>
          <p:nvPr>
            <p:ph type="body" sz="quarter" idx="19" hasCustomPrompt="1"/>
          </p:nvPr>
        </p:nvSpPr>
        <p:spPr>
          <a:xfrm>
            <a:off x="554337" y="4623890"/>
            <a:ext cx="10159383" cy="876300"/>
          </a:xfrm>
          <a:prstGeom prst="rect">
            <a:avLst/>
          </a:prstGeom>
        </p:spPr>
        <p:txBody>
          <a:bodyPr/>
          <a:lstStyle>
            <a:lvl1pPr marL="0" indent="0" algn="l">
              <a:buNone/>
              <a:defRPr sz="2400" b="1" spc="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Click to edit quote source</a:t>
            </a:r>
            <a:endParaRPr lang="en-US" dirty="0"/>
          </a:p>
        </p:txBody>
      </p:sp>
      <p:sp>
        <p:nvSpPr>
          <p:cNvPr id="2" name="Footer Placeholder 1"/>
          <p:cNvSpPr>
            <a:spLocks noGrp="1"/>
          </p:cNvSpPr>
          <p:nvPr>
            <p:ph type="ftr" sz="quarter" idx="20"/>
          </p:nvPr>
        </p:nvSpPr>
        <p:spPr/>
        <p:txBody>
          <a:bodyPr/>
          <a:lstStyle/>
          <a:p>
            <a:r>
              <a:rPr lang="en-US" smtClean="0"/>
              <a:t>2018 Lenovo Internal. All rights reserved.</a:t>
            </a:r>
            <a:endParaRPr lang="en-US" dirty="0"/>
          </a:p>
        </p:txBody>
      </p:sp>
      <p:grpSp>
        <p:nvGrpSpPr>
          <p:cNvPr id="12" name="Group 11"/>
          <p:cNvGrpSpPr/>
          <p:nvPr userDrawn="1"/>
        </p:nvGrpSpPr>
        <p:grpSpPr>
          <a:xfrm>
            <a:off x="657226" y="398463"/>
            <a:ext cx="990600" cy="735013"/>
            <a:chOff x="657226" y="398463"/>
            <a:chExt cx="990600" cy="735013"/>
          </a:xfrm>
          <a:solidFill>
            <a:schemeClr val="accent6"/>
          </a:solidFill>
        </p:grpSpPr>
        <p:sp>
          <p:nvSpPr>
            <p:cNvPr id="7" name="Freeform 5"/>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41493700"/>
      </p:ext>
    </p:extLst>
  </p:cSld>
  <p:clrMapOvr>
    <a:masterClrMapping/>
  </p:clrMapOvr>
  <p:transition spd="med"/>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Layout_Black">
    <p:bg>
      <p:bgPr>
        <a:solidFill>
          <a:schemeClr val="tx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548640" y="1276349"/>
            <a:ext cx="10165080" cy="3242641"/>
          </a:xfrm>
          <a:prstGeom prst="rect">
            <a:avLst/>
          </a:prstGeom>
        </p:spPr>
        <p:txBody>
          <a:bodyPr anchor="t">
            <a:normAutofit/>
          </a:bodyPr>
          <a:lstStyle>
            <a:lvl1pPr marL="0" indent="0" algn="l">
              <a:lnSpc>
                <a:spcPct val="100000"/>
              </a:lnSpc>
              <a:buNone/>
              <a:defRPr sz="4400" b="1" spc="-150">
                <a:solidFill>
                  <a:schemeClr val="bg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dirty="0" smtClean="0"/>
              <a:t>Click to edit quote</a:t>
            </a:r>
            <a:endParaRPr lang="en-US" dirty="0"/>
          </a:p>
        </p:txBody>
      </p:sp>
      <p:sp>
        <p:nvSpPr>
          <p:cNvPr id="17" name="Text Placeholder 110"/>
          <p:cNvSpPr>
            <a:spLocks noGrp="1"/>
          </p:cNvSpPr>
          <p:nvPr>
            <p:ph type="body" sz="quarter" idx="19" hasCustomPrompt="1"/>
          </p:nvPr>
        </p:nvSpPr>
        <p:spPr>
          <a:xfrm>
            <a:off x="554337" y="4623890"/>
            <a:ext cx="10159383" cy="876300"/>
          </a:xfrm>
          <a:prstGeom prst="rect">
            <a:avLst/>
          </a:prstGeom>
        </p:spPr>
        <p:txBody>
          <a:bodyPr/>
          <a:lstStyle>
            <a:lvl1pPr marL="0" indent="0" algn="l">
              <a:buNone/>
              <a:defRPr sz="2400" b="1" spc="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smtClean="0"/>
              <a:t>Click to edit quote source</a:t>
            </a:r>
            <a:endParaRPr lang="en-US" dirty="0"/>
          </a:p>
        </p:txBody>
      </p:sp>
      <p:sp>
        <p:nvSpPr>
          <p:cNvPr id="2" name="Footer Placeholder 1"/>
          <p:cNvSpPr>
            <a:spLocks noGrp="1"/>
          </p:cNvSpPr>
          <p:nvPr>
            <p:ph type="ftr" sz="quarter" idx="20"/>
          </p:nvPr>
        </p:nvSpPr>
        <p:spPr/>
        <p:txBody>
          <a:bodyPr/>
          <a:lstStyle>
            <a:lvl1pPr>
              <a:defRPr>
                <a:solidFill>
                  <a:schemeClr val="bg1"/>
                </a:solidFill>
              </a:defRPr>
            </a:lvl1pPr>
          </a:lstStyle>
          <a:p>
            <a:r>
              <a:rPr lang="en-US" smtClean="0"/>
              <a:t>2018 Lenovo Internal. All rights reserved.</a:t>
            </a:r>
            <a:endParaRPr lang="en-US" dirty="0"/>
          </a:p>
        </p:txBody>
      </p:sp>
      <p:grpSp>
        <p:nvGrpSpPr>
          <p:cNvPr id="12" name="Group 11"/>
          <p:cNvGrpSpPr/>
          <p:nvPr userDrawn="1"/>
        </p:nvGrpSpPr>
        <p:grpSpPr>
          <a:xfrm>
            <a:off x="657226" y="398463"/>
            <a:ext cx="990600" cy="735013"/>
            <a:chOff x="657226" y="398463"/>
            <a:chExt cx="990600" cy="735013"/>
          </a:xfrm>
          <a:solidFill>
            <a:schemeClr val="accent6"/>
          </a:solidFill>
        </p:grpSpPr>
        <p:sp>
          <p:nvSpPr>
            <p:cNvPr id="7" name="Freeform 5"/>
            <p:cNvSpPr>
              <a:spLocks/>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28209962"/>
      </p:ext>
    </p:extLst>
  </p:cSld>
  <p:clrMapOvr>
    <a:masterClrMapping/>
  </p:clrMapOvr>
  <p:transition spd="med"/>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 Product">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566888"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9" name="Content Placeholder 2"/>
          <p:cNvSpPr>
            <a:spLocks noGrp="1"/>
          </p:cNvSpPr>
          <p:nvPr>
            <p:ph sz="half" idx="18"/>
          </p:nvPr>
        </p:nvSpPr>
        <p:spPr bwMode="gray">
          <a:xfrm>
            <a:off x="6835284" y="1179575"/>
            <a:ext cx="4707555"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28"/>
          <p:cNvSpPr>
            <a:spLocks noGrp="1"/>
          </p:cNvSpPr>
          <p:nvPr>
            <p:ph type="title" hasCustomPrompt="1"/>
          </p:nvPr>
        </p:nvSpPr>
        <p:spPr bwMode="gray">
          <a:xfrm>
            <a:off x="6835283" y="274320"/>
            <a:ext cx="4707555"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Title</a:t>
            </a:r>
            <a:endParaRPr lang="en-US" dirty="0"/>
          </a:p>
        </p:txBody>
      </p:sp>
      <p:sp>
        <p:nvSpPr>
          <p:cNvPr id="2" name="Footer Placeholder 1"/>
          <p:cNvSpPr>
            <a:spLocks noGrp="1"/>
          </p:cNvSpPr>
          <p:nvPr>
            <p:ph type="ftr" sz="quarter" idx="19"/>
          </p:nvPr>
        </p:nvSpPr>
        <p:spPr/>
        <p:txBody>
          <a:bodyPr/>
          <a:lstStyle/>
          <a:p>
            <a:r>
              <a:rPr lang="en-US" smtClean="0"/>
              <a:t>2018 Lenovo Internal. All rights reserved.</a:t>
            </a:r>
            <a:endParaRPr lang="en-US" dirty="0"/>
          </a:p>
        </p:txBody>
      </p:sp>
      <p:sp>
        <p:nvSpPr>
          <p:cNvPr id="18"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92180423"/>
      </p:ext>
    </p:extLst>
  </p:cSld>
  <p:clrMapOvr>
    <a:masterClrMapping/>
  </p:clrMapOvr>
  <p:transition spd="med"/>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w/ Product_Black">
    <p:bg>
      <p:bgPr>
        <a:solidFill>
          <a:schemeClr val="tx1"/>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7"/>
          </p:nvPr>
        </p:nvSpPr>
        <p:spPr>
          <a:xfrm>
            <a:off x="0" y="0"/>
            <a:ext cx="6566888" cy="6858000"/>
          </a:xfrm>
          <a:prstGeom prst="rect">
            <a:avLst/>
          </a:prstGeom>
        </p:spPr>
        <p:txBody>
          <a:bodyPr anchor="ctr"/>
          <a:lstStyle>
            <a:lvl1pPr marL="0" indent="0" algn="ctr">
              <a:buNone/>
              <a:defRPr sz="2400">
                <a:solidFill>
                  <a:schemeClr val="accent1"/>
                </a:solidFill>
              </a:defRPr>
            </a:lvl1pPr>
          </a:lstStyle>
          <a:p>
            <a:endParaRPr lang="en-US" dirty="0"/>
          </a:p>
        </p:txBody>
      </p:sp>
      <p:sp>
        <p:nvSpPr>
          <p:cNvPr id="9" name="Content Placeholder 2"/>
          <p:cNvSpPr>
            <a:spLocks noGrp="1"/>
          </p:cNvSpPr>
          <p:nvPr>
            <p:ph sz="half" idx="18"/>
          </p:nvPr>
        </p:nvSpPr>
        <p:spPr bwMode="gray">
          <a:xfrm>
            <a:off x="6835284" y="1179575"/>
            <a:ext cx="4707555"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bg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bg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bg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28"/>
          <p:cNvSpPr>
            <a:spLocks noGrp="1"/>
          </p:cNvSpPr>
          <p:nvPr>
            <p:ph type="title" hasCustomPrompt="1"/>
          </p:nvPr>
        </p:nvSpPr>
        <p:spPr bwMode="gray">
          <a:xfrm>
            <a:off x="6835283" y="274320"/>
            <a:ext cx="4707555"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Title</a:t>
            </a:r>
            <a:endParaRPr lang="en-US" dirty="0"/>
          </a:p>
        </p:txBody>
      </p:sp>
      <p:sp>
        <p:nvSpPr>
          <p:cNvPr id="2" name="Footer Placeholder 1"/>
          <p:cNvSpPr>
            <a:spLocks noGrp="1"/>
          </p:cNvSpPr>
          <p:nvPr>
            <p:ph type="ftr" sz="quarter" idx="19"/>
          </p:nvPr>
        </p:nvSpPr>
        <p:spPr/>
        <p:txBody>
          <a:bodyPr/>
          <a:lstStyle>
            <a:lvl1pPr>
              <a:defRPr>
                <a:solidFill>
                  <a:schemeClr val="bg1"/>
                </a:solidFill>
              </a:defRPr>
            </a:lvl1p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3238166"/>
      </p:ext>
    </p:extLst>
  </p:cSld>
  <p:clrMapOvr>
    <a:masterClrMapping/>
  </p:clrMapOvr>
  <p:transition spd="med"/>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9" name="Chart Placeholder 2"/>
          <p:cNvSpPr>
            <a:spLocks noGrp="1"/>
          </p:cNvSpPr>
          <p:nvPr>
            <p:ph type="chart" sz="quarter" idx="10" hasCustomPrompt="1"/>
          </p:nvPr>
        </p:nvSpPr>
        <p:spPr bwMode="gray">
          <a:xfrm>
            <a:off x="548639" y="1179575"/>
            <a:ext cx="11073385" cy="5212835"/>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dirty="0" smtClean="0"/>
              <a:t>Click icon to create chart</a:t>
            </a:r>
            <a:endParaRPr lang="en-US" dirty="0"/>
          </a:p>
        </p:txBody>
      </p:sp>
      <p:sp>
        <p:nvSpPr>
          <p:cNvPr id="2" name="Footer Placeholder 1"/>
          <p:cNvSpPr>
            <a:spLocks noGrp="1"/>
          </p:cNvSpPr>
          <p:nvPr>
            <p:ph type="ftr" sz="quarter" idx="11"/>
          </p:nvPr>
        </p:nvSpPr>
        <p:spPr/>
        <p:txBody>
          <a:bodyPr/>
          <a:lstStyle/>
          <a:p>
            <a:r>
              <a:rPr lang="en-US" smtClean="0"/>
              <a:t>2018 Lenovo Internal. All rights reserved.</a:t>
            </a:r>
            <a:endParaRPr lang="en-US" dirty="0"/>
          </a:p>
        </p:txBody>
      </p:sp>
      <p:sp>
        <p:nvSpPr>
          <p:cNvPr id="16"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31710072"/>
      </p:ext>
    </p:extLst>
  </p:cSld>
  <p:clrMapOvr>
    <a:masterClrMapping/>
  </p:clrMapOvr>
  <p:transition spd="med"/>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rt Slide_Black">
    <p:bg>
      <p:bgPr>
        <a:solidFill>
          <a:schemeClr val="tx1"/>
        </a:solidFill>
        <a:effectLst/>
      </p:bgPr>
    </p:bg>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smtClean="0"/>
              <a:t>Click To Edit Master Title</a:t>
            </a:r>
            <a:endParaRPr lang="en-US" dirty="0"/>
          </a:p>
        </p:txBody>
      </p:sp>
      <p:sp>
        <p:nvSpPr>
          <p:cNvPr id="9" name="Chart Placeholder 2"/>
          <p:cNvSpPr>
            <a:spLocks noGrp="1"/>
          </p:cNvSpPr>
          <p:nvPr>
            <p:ph type="chart" sz="quarter" idx="10" hasCustomPrompt="1"/>
          </p:nvPr>
        </p:nvSpPr>
        <p:spPr bwMode="gray">
          <a:xfrm>
            <a:off x="548639" y="1179575"/>
            <a:ext cx="11073385" cy="5212835"/>
          </a:xfrm>
          <a:prstGeom prst="rect">
            <a:avLst/>
          </a:prstGeom>
        </p:spPr>
        <p:txBody>
          <a:bodyPr lIns="121899" tIns="853291" rIns="121899" bIns="60949" anchor="ctr" anchorCtr="0"/>
          <a:lstStyle>
            <a:lvl1pPr marL="0" indent="0" algn="ctr">
              <a:buFontTx/>
              <a:buNone/>
              <a:defRPr sz="2400" baseline="0">
                <a:solidFill>
                  <a:schemeClr val="bg1"/>
                </a:solidFill>
              </a:defRPr>
            </a:lvl1pPr>
          </a:lstStyle>
          <a:p>
            <a:r>
              <a:rPr lang="en-US" dirty="0" smtClean="0"/>
              <a:t>Click icon to create chart</a:t>
            </a:r>
            <a:endParaRPr lang="en-US" dirty="0"/>
          </a:p>
        </p:txBody>
      </p:sp>
      <p:sp>
        <p:nvSpPr>
          <p:cNvPr id="2" name="Footer Placeholder 1"/>
          <p:cNvSpPr>
            <a:spLocks noGrp="1"/>
          </p:cNvSpPr>
          <p:nvPr>
            <p:ph type="ftr" sz="quarter" idx="11"/>
          </p:nvPr>
        </p:nvSpPr>
        <p:spPr/>
        <p:txBody>
          <a:bodyPr/>
          <a:lstStyle>
            <a:lvl1pPr>
              <a:defRPr>
                <a:solidFill>
                  <a:schemeClr val="bg1"/>
                </a:solidFill>
              </a:defRPr>
            </a:lvl1pPr>
          </a:lstStyle>
          <a:p>
            <a:r>
              <a:rPr lang="en-US" smtClean="0"/>
              <a:t>2018 Lenovo Internal. All rights reserved.</a:t>
            </a:r>
            <a:endParaRPr lang="en-US" dirty="0"/>
          </a:p>
        </p:txBody>
      </p:sp>
      <p:sp>
        <p:nvSpPr>
          <p:cNvPr id="11"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14334766"/>
      </p:ext>
    </p:extLst>
  </p:cSld>
  <p:clrMapOvr>
    <a:masterClrMapping/>
  </p:clrMapOvr>
  <p:transition spd="med"/>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2018 Lenovo Internal. All rights reserved.</a:t>
            </a:r>
            <a:endParaRPr lang="en-US" dirty="0"/>
          </a:p>
        </p:txBody>
      </p:sp>
      <p:sp>
        <p:nvSpPr>
          <p:cNvPr id="12"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56987950"/>
      </p:ext>
    </p:extLst>
  </p:cSld>
  <p:clrMapOvr>
    <a:masterClrMapping/>
  </p:clrMapOvr>
  <p:transition spd="med"/>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Slide_Black">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solidFill>
                  <a:schemeClr val="bg1"/>
                </a:solidFill>
              </a:defRPr>
            </a:lvl1pPr>
          </a:lstStyle>
          <a:p>
            <a:r>
              <a:rPr lang="en-US" smtClean="0"/>
              <a:t>2018 Lenovo Internal. All rights reserved.</a:t>
            </a:r>
            <a:endParaRPr lang="en-US" dirty="0"/>
          </a:p>
        </p:txBody>
      </p:sp>
      <p:sp>
        <p:nvSpPr>
          <p:cNvPr id="9"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06941260"/>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0719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grpSp>
        <p:nvGrpSpPr>
          <p:cNvPr id="81" name="Group 80"/>
          <p:cNvGrpSpPr/>
          <p:nvPr userDrawn="1"/>
        </p:nvGrpSpPr>
        <p:grpSpPr>
          <a:xfrm>
            <a:off x="541049" y="2649538"/>
            <a:ext cx="9285724" cy="2092325"/>
            <a:chOff x="541049" y="2649538"/>
            <a:chExt cx="9285724" cy="2092325"/>
          </a:xfrm>
          <a:solidFill>
            <a:schemeClr val="tx1"/>
          </a:solidFill>
        </p:grpSpPr>
        <p:sp>
          <p:nvSpPr>
            <p:cNvPr id="5" name="Freeform 5"/>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1"/>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userDrawn="1"/>
        </p:nvGrpSpPr>
        <p:grpSpPr>
          <a:xfrm rot="16200000">
            <a:off x="10815105" y="3319884"/>
            <a:ext cx="2060313" cy="687126"/>
            <a:chOff x="12801600" y="2792413"/>
            <a:chExt cx="3070226" cy="1023937"/>
          </a:xfrm>
        </p:grpSpPr>
        <p:sp>
          <p:nvSpPr>
            <p:cNvPr id="18"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79"/>
          <p:cNvGrpSpPr/>
          <p:nvPr userDrawn="1"/>
        </p:nvGrpSpPr>
        <p:grpSpPr>
          <a:xfrm>
            <a:off x="570712" y="5119163"/>
            <a:ext cx="3076727" cy="280831"/>
            <a:chOff x="146050" y="879475"/>
            <a:chExt cx="12192000" cy="1112838"/>
          </a:xfrm>
          <a:solidFill>
            <a:schemeClr val="accent1"/>
          </a:solidFill>
        </p:grpSpPr>
        <p:sp>
          <p:nvSpPr>
            <p:cNvPr id="64" name="Freeform 15"/>
            <p:cNvSpPr>
              <a:spLocks noEditPoints="1"/>
            </p:cNvSpPr>
            <p:nvPr userDrawn="1"/>
          </p:nvSpPr>
          <p:spPr bwMode="auto">
            <a:xfrm>
              <a:off x="146050" y="935038"/>
              <a:ext cx="952500" cy="1039813"/>
            </a:xfrm>
            <a:custGeom>
              <a:avLst/>
              <a:gdLst>
                <a:gd name="T0" fmla="*/ 0 w 332"/>
                <a:gd name="T1" fmla="*/ 0 h 360"/>
                <a:gd name="T2" fmla="*/ 140 w 332"/>
                <a:gd name="T3" fmla="*/ 0 h 360"/>
                <a:gd name="T4" fmla="*/ 332 w 332"/>
                <a:gd name="T5" fmla="*/ 179 h 360"/>
                <a:gd name="T6" fmla="*/ 332 w 332"/>
                <a:gd name="T7" fmla="*/ 180 h 360"/>
                <a:gd name="T8" fmla="*/ 140 w 332"/>
                <a:gd name="T9" fmla="*/ 360 h 360"/>
                <a:gd name="T10" fmla="*/ 0 w 332"/>
                <a:gd name="T11" fmla="*/ 360 h 360"/>
                <a:gd name="T12" fmla="*/ 0 w 332"/>
                <a:gd name="T13" fmla="*/ 0 h 360"/>
                <a:gd name="T14" fmla="*/ 79 w 332"/>
                <a:gd name="T15" fmla="*/ 71 h 360"/>
                <a:gd name="T16" fmla="*/ 79 w 332"/>
                <a:gd name="T17" fmla="*/ 289 h 360"/>
                <a:gd name="T18" fmla="*/ 140 w 332"/>
                <a:gd name="T19" fmla="*/ 289 h 360"/>
                <a:gd name="T20" fmla="*/ 249 w 332"/>
                <a:gd name="T21" fmla="*/ 181 h 360"/>
                <a:gd name="T22" fmla="*/ 249 w 332"/>
                <a:gd name="T23" fmla="*/ 180 h 360"/>
                <a:gd name="T24" fmla="*/ 140 w 332"/>
                <a:gd name="T25" fmla="*/ 71 h 360"/>
                <a:gd name="T26" fmla="*/ 79 w 332"/>
                <a:gd name="T27" fmla="*/ 71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2" h="360">
                  <a:moveTo>
                    <a:pt x="0" y="0"/>
                  </a:moveTo>
                  <a:cubicBezTo>
                    <a:pt x="140" y="0"/>
                    <a:pt x="140" y="0"/>
                    <a:pt x="140" y="0"/>
                  </a:cubicBezTo>
                  <a:cubicBezTo>
                    <a:pt x="254" y="0"/>
                    <a:pt x="332" y="77"/>
                    <a:pt x="332" y="179"/>
                  </a:cubicBezTo>
                  <a:cubicBezTo>
                    <a:pt x="332" y="180"/>
                    <a:pt x="332" y="180"/>
                    <a:pt x="332" y="180"/>
                  </a:cubicBezTo>
                  <a:cubicBezTo>
                    <a:pt x="332" y="281"/>
                    <a:pt x="254" y="360"/>
                    <a:pt x="140" y="360"/>
                  </a:cubicBezTo>
                  <a:cubicBezTo>
                    <a:pt x="0" y="360"/>
                    <a:pt x="0" y="360"/>
                    <a:pt x="0" y="360"/>
                  </a:cubicBezTo>
                  <a:lnTo>
                    <a:pt x="0" y="0"/>
                  </a:lnTo>
                  <a:close/>
                  <a:moveTo>
                    <a:pt x="79" y="71"/>
                  </a:moveTo>
                  <a:cubicBezTo>
                    <a:pt x="79" y="289"/>
                    <a:pt x="79" y="289"/>
                    <a:pt x="79" y="289"/>
                  </a:cubicBezTo>
                  <a:cubicBezTo>
                    <a:pt x="140" y="289"/>
                    <a:pt x="140" y="289"/>
                    <a:pt x="140" y="289"/>
                  </a:cubicBezTo>
                  <a:cubicBezTo>
                    <a:pt x="205" y="289"/>
                    <a:pt x="249" y="245"/>
                    <a:pt x="249" y="181"/>
                  </a:cubicBezTo>
                  <a:cubicBezTo>
                    <a:pt x="249" y="180"/>
                    <a:pt x="249" y="180"/>
                    <a:pt x="249" y="180"/>
                  </a:cubicBezTo>
                  <a:cubicBezTo>
                    <a:pt x="249" y="116"/>
                    <a:pt x="205" y="71"/>
                    <a:pt x="140" y="71"/>
                  </a:cubicBezTo>
                  <a:lnTo>
                    <a:pt x="79" y="7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6"/>
            <p:cNvSpPr>
              <a:spLocks noEditPoints="1"/>
            </p:cNvSpPr>
            <p:nvPr userDrawn="1"/>
          </p:nvSpPr>
          <p:spPr bwMode="auto">
            <a:xfrm>
              <a:off x="1222375"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4 w 148"/>
                <a:gd name="T11" fmla="*/ 182 h 685"/>
                <a:gd name="T12" fmla="*/ 145 w 148"/>
                <a:gd name="T13" fmla="*/ 182 h 685"/>
                <a:gd name="T14" fmla="*/ 145 w 148"/>
                <a:gd name="T15" fmla="*/ 685 h 685"/>
                <a:gd name="T16" fmla="*/ 4 w 148"/>
                <a:gd name="T17" fmla="*/ 685 h 685"/>
                <a:gd name="T18" fmla="*/ 4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4" y="182"/>
                  </a:moveTo>
                  <a:lnTo>
                    <a:pt x="145" y="182"/>
                  </a:lnTo>
                  <a:lnTo>
                    <a:pt x="145" y="685"/>
                  </a:lnTo>
                  <a:lnTo>
                    <a:pt x="4" y="685"/>
                  </a:lnTo>
                  <a:lnTo>
                    <a:pt x="4" y="1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7"/>
            <p:cNvSpPr>
              <a:spLocks noEditPoints="1"/>
            </p:cNvSpPr>
            <p:nvPr userDrawn="1"/>
          </p:nvSpPr>
          <p:spPr bwMode="auto">
            <a:xfrm>
              <a:off x="1549400" y="879475"/>
              <a:ext cx="1065213" cy="1095375"/>
            </a:xfrm>
            <a:custGeom>
              <a:avLst/>
              <a:gdLst>
                <a:gd name="T0" fmla="*/ 33 w 371"/>
                <a:gd name="T1" fmla="*/ 170 h 379"/>
                <a:gd name="T2" fmla="*/ 0 w 371"/>
                <a:gd name="T3" fmla="*/ 170 h 379"/>
                <a:gd name="T4" fmla="*/ 0 w 371"/>
                <a:gd name="T5" fmla="*/ 106 h 379"/>
                <a:gd name="T6" fmla="*/ 33 w 371"/>
                <a:gd name="T7" fmla="*/ 106 h 379"/>
                <a:gd name="T8" fmla="*/ 33 w 371"/>
                <a:gd name="T9" fmla="*/ 88 h 379"/>
                <a:gd name="T10" fmla="*/ 55 w 371"/>
                <a:gd name="T11" fmla="*/ 21 h 379"/>
                <a:gd name="T12" fmla="*/ 118 w 371"/>
                <a:gd name="T13" fmla="*/ 0 h 379"/>
                <a:gd name="T14" fmla="*/ 174 w 371"/>
                <a:gd name="T15" fmla="*/ 7 h 379"/>
                <a:gd name="T16" fmla="*/ 174 w 371"/>
                <a:gd name="T17" fmla="*/ 72 h 379"/>
                <a:gd name="T18" fmla="*/ 138 w 371"/>
                <a:gd name="T19" fmla="*/ 66 h 379"/>
                <a:gd name="T20" fmla="*/ 110 w 371"/>
                <a:gd name="T21" fmla="*/ 95 h 379"/>
                <a:gd name="T22" fmla="*/ 110 w 371"/>
                <a:gd name="T23" fmla="*/ 106 h 379"/>
                <a:gd name="T24" fmla="*/ 173 w 371"/>
                <a:gd name="T25" fmla="*/ 106 h 379"/>
                <a:gd name="T26" fmla="*/ 173 w 371"/>
                <a:gd name="T27" fmla="*/ 170 h 379"/>
                <a:gd name="T28" fmla="*/ 111 w 371"/>
                <a:gd name="T29" fmla="*/ 170 h 379"/>
                <a:gd name="T30" fmla="*/ 111 w 371"/>
                <a:gd name="T31" fmla="*/ 379 h 379"/>
                <a:gd name="T32" fmla="*/ 33 w 371"/>
                <a:gd name="T33" fmla="*/ 379 h 379"/>
                <a:gd name="T34" fmla="*/ 33 w 371"/>
                <a:gd name="T35" fmla="*/ 170 h 379"/>
                <a:gd name="T36" fmla="*/ 230 w 371"/>
                <a:gd name="T37" fmla="*/ 170 h 379"/>
                <a:gd name="T38" fmla="*/ 197 w 371"/>
                <a:gd name="T39" fmla="*/ 170 h 379"/>
                <a:gd name="T40" fmla="*/ 197 w 371"/>
                <a:gd name="T41" fmla="*/ 106 h 379"/>
                <a:gd name="T42" fmla="*/ 230 w 371"/>
                <a:gd name="T43" fmla="*/ 106 h 379"/>
                <a:gd name="T44" fmla="*/ 230 w 371"/>
                <a:gd name="T45" fmla="*/ 88 h 379"/>
                <a:gd name="T46" fmla="*/ 252 w 371"/>
                <a:gd name="T47" fmla="*/ 21 h 379"/>
                <a:gd name="T48" fmla="*/ 315 w 371"/>
                <a:gd name="T49" fmla="*/ 0 h 379"/>
                <a:gd name="T50" fmla="*/ 371 w 371"/>
                <a:gd name="T51" fmla="*/ 7 h 379"/>
                <a:gd name="T52" fmla="*/ 371 w 371"/>
                <a:gd name="T53" fmla="*/ 72 h 379"/>
                <a:gd name="T54" fmla="*/ 335 w 371"/>
                <a:gd name="T55" fmla="*/ 66 h 379"/>
                <a:gd name="T56" fmla="*/ 307 w 371"/>
                <a:gd name="T57" fmla="*/ 95 h 379"/>
                <a:gd name="T58" fmla="*/ 307 w 371"/>
                <a:gd name="T59" fmla="*/ 106 h 379"/>
                <a:gd name="T60" fmla="*/ 370 w 371"/>
                <a:gd name="T61" fmla="*/ 106 h 379"/>
                <a:gd name="T62" fmla="*/ 370 w 371"/>
                <a:gd name="T63" fmla="*/ 170 h 379"/>
                <a:gd name="T64" fmla="*/ 308 w 371"/>
                <a:gd name="T65" fmla="*/ 170 h 379"/>
                <a:gd name="T66" fmla="*/ 308 w 371"/>
                <a:gd name="T67" fmla="*/ 379 h 379"/>
                <a:gd name="T68" fmla="*/ 230 w 371"/>
                <a:gd name="T69" fmla="*/ 379 h 379"/>
                <a:gd name="T70" fmla="*/ 230 w 371"/>
                <a:gd name="T71" fmla="*/ 1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1" h="379">
                  <a:moveTo>
                    <a:pt x="33" y="170"/>
                  </a:moveTo>
                  <a:cubicBezTo>
                    <a:pt x="0" y="170"/>
                    <a:pt x="0" y="170"/>
                    <a:pt x="0" y="170"/>
                  </a:cubicBezTo>
                  <a:cubicBezTo>
                    <a:pt x="0" y="106"/>
                    <a:pt x="0" y="106"/>
                    <a:pt x="0" y="106"/>
                  </a:cubicBezTo>
                  <a:cubicBezTo>
                    <a:pt x="33" y="106"/>
                    <a:pt x="33" y="106"/>
                    <a:pt x="33" y="106"/>
                  </a:cubicBezTo>
                  <a:cubicBezTo>
                    <a:pt x="33" y="88"/>
                    <a:pt x="33" y="88"/>
                    <a:pt x="33" y="88"/>
                  </a:cubicBezTo>
                  <a:cubicBezTo>
                    <a:pt x="33" y="58"/>
                    <a:pt x="41" y="36"/>
                    <a:pt x="55" y="21"/>
                  </a:cubicBezTo>
                  <a:cubicBezTo>
                    <a:pt x="69" y="7"/>
                    <a:pt x="91" y="0"/>
                    <a:pt x="118" y="0"/>
                  </a:cubicBezTo>
                  <a:cubicBezTo>
                    <a:pt x="143" y="0"/>
                    <a:pt x="160" y="3"/>
                    <a:pt x="174" y="7"/>
                  </a:cubicBezTo>
                  <a:cubicBezTo>
                    <a:pt x="174" y="72"/>
                    <a:pt x="174" y="72"/>
                    <a:pt x="174" y="72"/>
                  </a:cubicBezTo>
                  <a:cubicBezTo>
                    <a:pt x="163" y="68"/>
                    <a:pt x="152" y="66"/>
                    <a:pt x="138" y="66"/>
                  </a:cubicBezTo>
                  <a:cubicBezTo>
                    <a:pt x="120" y="66"/>
                    <a:pt x="110" y="75"/>
                    <a:pt x="110" y="95"/>
                  </a:cubicBezTo>
                  <a:cubicBezTo>
                    <a:pt x="110" y="106"/>
                    <a:pt x="110" y="106"/>
                    <a:pt x="110" y="106"/>
                  </a:cubicBezTo>
                  <a:cubicBezTo>
                    <a:pt x="173" y="106"/>
                    <a:pt x="173" y="106"/>
                    <a:pt x="173" y="106"/>
                  </a:cubicBezTo>
                  <a:cubicBezTo>
                    <a:pt x="173" y="170"/>
                    <a:pt x="173" y="170"/>
                    <a:pt x="173" y="170"/>
                  </a:cubicBezTo>
                  <a:cubicBezTo>
                    <a:pt x="111" y="170"/>
                    <a:pt x="111" y="170"/>
                    <a:pt x="111" y="170"/>
                  </a:cubicBezTo>
                  <a:cubicBezTo>
                    <a:pt x="111" y="379"/>
                    <a:pt x="111" y="379"/>
                    <a:pt x="111" y="379"/>
                  </a:cubicBezTo>
                  <a:cubicBezTo>
                    <a:pt x="33" y="379"/>
                    <a:pt x="33" y="379"/>
                    <a:pt x="33" y="379"/>
                  </a:cubicBezTo>
                  <a:lnTo>
                    <a:pt x="33" y="170"/>
                  </a:lnTo>
                  <a:close/>
                  <a:moveTo>
                    <a:pt x="230" y="170"/>
                  </a:moveTo>
                  <a:cubicBezTo>
                    <a:pt x="197" y="170"/>
                    <a:pt x="197" y="170"/>
                    <a:pt x="197" y="170"/>
                  </a:cubicBezTo>
                  <a:cubicBezTo>
                    <a:pt x="197" y="106"/>
                    <a:pt x="197" y="106"/>
                    <a:pt x="197" y="106"/>
                  </a:cubicBezTo>
                  <a:cubicBezTo>
                    <a:pt x="230" y="106"/>
                    <a:pt x="230" y="106"/>
                    <a:pt x="230" y="106"/>
                  </a:cubicBezTo>
                  <a:cubicBezTo>
                    <a:pt x="230" y="88"/>
                    <a:pt x="230" y="88"/>
                    <a:pt x="230" y="88"/>
                  </a:cubicBezTo>
                  <a:cubicBezTo>
                    <a:pt x="230" y="58"/>
                    <a:pt x="237" y="36"/>
                    <a:pt x="252" y="21"/>
                  </a:cubicBezTo>
                  <a:cubicBezTo>
                    <a:pt x="266" y="7"/>
                    <a:pt x="287" y="0"/>
                    <a:pt x="315" y="0"/>
                  </a:cubicBezTo>
                  <a:cubicBezTo>
                    <a:pt x="340" y="0"/>
                    <a:pt x="356" y="3"/>
                    <a:pt x="371" y="7"/>
                  </a:cubicBezTo>
                  <a:cubicBezTo>
                    <a:pt x="371" y="72"/>
                    <a:pt x="371" y="72"/>
                    <a:pt x="371" y="72"/>
                  </a:cubicBezTo>
                  <a:cubicBezTo>
                    <a:pt x="359" y="68"/>
                    <a:pt x="349" y="66"/>
                    <a:pt x="335" y="66"/>
                  </a:cubicBezTo>
                  <a:cubicBezTo>
                    <a:pt x="317" y="66"/>
                    <a:pt x="307" y="75"/>
                    <a:pt x="307" y="95"/>
                  </a:cubicBezTo>
                  <a:cubicBezTo>
                    <a:pt x="307" y="106"/>
                    <a:pt x="307" y="106"/>
                    <a:pt x="307" y="106"/>
                  </a:cubicBezTo>
                  <a:cubicBezTo>
                    <a:pt x="370" y="106"/>
                    <a:pt x="370" y="106"/>
                    <a:pt x="370" y="106"/>
                  </a:cubicBezTo>
                  <a:cubicBezTo>
                    <a:pt x="370" y="170"/>
                    <a:pt x="370" y="170"/>
                    <a:pt x="370" y="170"/>
                  </a:cubicBezTo>
                  <a:cubicBezTo>
                    <a:pt x="308" y="170"/>
                    <a:pt x="308" y="170"/>
                    <a:pt x="308" y="170"/>
                  </a:cubicBezTo>
                  <a:cubicBezTo>
                    <a:pt x="308" y="379"/>
                    <a:pt x="308" y="379"/>
                    <a:pt x="308" y="379"/>
                  </a:cubicBezTo>
                  <a:cubicBezTo>
                    <a:pt x="230" y="379"/>
                    <a:pt x="230" y="379"/>
                    <a:pt x="230" y="379"/>
                  </a:cubicBezTo>
                  <a:lnTo>
                    <a:pt x="230"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8"/>
            <p:cNvSpPr>
              <a:spLocks noEditPoints="1"/>
            </p:cNvSpPr>
            <p:nvPr userDrawn="1"/>
          </p:nvSpPr>
          <p:spPr bwMode="auto">
            <a:xfrm>
              <a:off x="2622550"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9"/>
            <p:cNvSpPr>
              <a:spLocks/>
            </p:cNvSpPr>
            <p:nvPr userDrawn="1"/>
          </p:nvSpPr>
          <p:spPr bwMode="auto">
            <a:xfrm>
              <a:off x="3506788" y="1157288"/>
              <a:ext cx="476250" cy="817563"/>
            </a:xfrm>
            <a:custGeom>
              <a:avLst/>
              <a:gdLst>
                <a:gd name="T0" fmla="*/ 0 w 166"/>
                <a:gd name="T1" fmla="*/ 7 h 283"/>
                <a:gd name="T2" fmla="*/ 78 w 166"/>
                <a:gd name="T3" fmla="*/ 7 h 283"/>
                <a:gd name="T4" fmla="*/ 78 w 166"/>
                <a:gd name="T5" fmla="*/ 63 h 283"/>
                <a:gd name="T6" fmla="*/ 166 w 166"/>
                <a:gd name="T7" fmla="*/ 2 h 283"/>
                <a:gd name="T8" fmla="*/ 166 w 166"/>
                <a:gd name="T9" fmla="*/ 84 h 283"/>
                <a:gd name="T10" fmla="*/ 162 w 166"/>
                <a:gd name="T11" fmla="*/ 84 h 283"/>
                <a:gd name="T12" fmla="*/ 78 w 166"/>
                <a:gd name="T13" fmla="*/ 181 h 283"/>
                <a:gd name="T14" fmla="*/ 78 w 166"/>
                <a:gd name="T15" fmla="*/ 283 h 283"/>
                <a:gd name="T16" fmla="*/ 0 w 166"/>
                <a:gd name="T17" fmla="*/ 283 h 283"/>
                <a:gd name="T18" fmla="*/ 0 w 166"/>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83">
                  <a:moveTo>
                    <a:pt x="0" y="7"/>
                  </a:moveTo>
                  <a:cubicBezTo>
                    <a:pt x="78" y="7"/>
                    <a:pt x="78" y="7"/>
                    <a:pt x="78" y="7"/>
                  </a:cubicBezTo>
                  <a:cubicBezTo>
                    <a:pt x="78" y="63"/>
                    <a:pt x="78" y="63"/>
                    <a:pt x="78" y="63"/>
                  </a:cubicBezTo>
                  <a:cubicBezTo>
                    <a:pt x="94" y="25"/>
                    <a:pt x="120" y="0"/>
                    <a:pt x="166" y="2"/>
                  </a:cubicBezTo>
                  <a:cubicBezTo>
                    <a:pt x="166" y="84"/>
                    <a:pt x="166" y="84"/>
                    <a:pt x="166" y="84"/>
                  </a:cubicBezTo>
                  <a:cubicBezTo>
                    <a:pt x="162" y="84"/>
                    <a:pt x="162" y="84"/>
                    <a:pt x="162" y="84"/>
                  </a:cubicBezTo>
                  <a:cubicBezTo>
                    <a:pt x="110" y="84"/>
                    <a:pt x="78" y="115"/>
                    <a:pt x="78" y="181"/>
                  </a:cubicBezTo>
                  <a:cubicBezTo>
                    <a:pt x="78" y="283"/>
                    <a:pt x="78" y="283"/>
                    <a:pt x="78" y="283"/>
                  </a:cubicBezTo>
                  <a:cubicBezTo>
                    <a:pt x="0" y="283"/>
                    <a:pt x="0" y="283"/>
                    <a:pt x="0" y="283"/>
                  </a:cubicBezTo>
                  <a:lnTo>
                    <a:pt x="0" y="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p:cNvSpPr>
              <a:spLocks noEditPoints="1"/>
            </p:cNvSpPr>
            <p:nvPr userDrawn="1"/>
          </p:nvSpPr>
          <p:spPr bwMode="auto">
            <a:xfrm>
              <a:off x="4005263"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1"/>
            <p:cNvSpPr>
              <a:spLocks/>
            </p:cNvSpPr>
            <p:nvPr userDrawn="1"/>
          </p:nvSpPr>
          <p:spPr bwMode="auto">
            <a:xfrm>
              <a:off x="4889500" y="1162050"/>
              <a:ext cx="725488" cy="812800"/>
            </a:xfrm>
            <a:custGeom>
              <a:avLst/>
              <a:gdLst>
                <a:gd name="T0" fmla="*/ 0 w 253"/>
                <a:gd name="T1" fmla="*/ 5 h 281"/>
                <a:gd name="T2" fmla="*/ 78 w 253"/>
                <a:gd name="T3" fmla="*/ 5 h 281"/>
                <a:gd name="T4" fmla="*/ 78 w 253"/>
                <a:gd name="T5" fmla="*/ 44 h 281"/>
                <a:gd name="T6" fmla="*/ 159 w 253"/>
                <a:gd name="T7" fmla="*/ 0 h 281"/>
                <a:gd name="T8" fmla="*/ 253 w 253"/>
                <a:gd name="T9" fmla="*/ 102 h 281"/>
                <a:gd name="T10" fmla="*/ 253 w 253"/>
                <a:gd name="T11" fmla="*/ 281 h 281"/>
                <a:gd name="T12" fmla="*/ 175 w 253"/>
                <a:gd name="T13" fmla="*/ 281 h 281"/>
                <a:gd name="T14" fmla="*/ 175 w 253"/>
                <a:gd name="T15" fmla="*/ 127 h 281"/>
                <a:gd name="T16" fmla="*/ 127 w 253"/>
                <a:gd name="T17" fmla="*/ 71 h 281"/>
                <a:gd name="T18" fmla="*/ 78 w 253"/>
                <a:gd name="T19" fmla="*/ 127 h 281"/>
                <a:gd name="T20" fmla="*/ 78 w 253"/>
                <a:gd name="T21" fmla="*/ 281 h 281"/>
                <a:gd name="T22" fmla="*/ 0 w 253"/>
                <a:gd name="T23" fmla="*/ 281 h 281"/>
                <a:gd name="T24" fmla="*/ 0 w 253"/>
                <a:gd name="T25" fmla="*/ 5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3" h="281">
                  <a:moveTo>
                    <a:pt x="0" y="5"/>
                  </a:moveTo>
                  <a:cubicBezTo>
                    <a:pt x="78" y="5"/>
                    <a:pt x="78" y="5"/>
                    <a:pt x="78" y="5"/>
                  </a:cubicBezTo>
                  <a:cubicBezTo>
                    <a:pt x="78" y="44"/>
                    <a:pt x="78" y="44"/>
                    <a:pt x="78" y="44"/>
                  </a:cubicBezTo>
                  <a:cubicBezTo>
                    <a:pt x="96" y="21"/>
                    <a:pt x="120" y="0"/>
                    <a:pt x="159" y="0"/>
                  </a:cubicBezTo>
                  <a:cubicBezTo>
                    <a:pt x="218" y="0"/>
                    <a:pt x="253" y="39"/>
                    <a:pt x="253" y="102"/>
                  </a:cubicBezTo>
                  <a:cubicBezTo>
                    <a:pt x="253" y="281"/>
                    <a:pt x="253" y="281"/>
                    <a:pt x="253" y="281"/>
                  </a:cubicBezTo>
                  <a:cubicBezTo>
                    <a:pt x="175" y="281"/>
                    <a:pt x="175" y="281"/>
                    <a:pt x="175" y="281"/>
                  </a:cubicBezTo>
                  <a:cubicBezTo>
                    <a:pt x="175" y="127"/>
                    <a:pt x="175" y="127"/>
                    <a:pt x="175" y="127"/>
                  </a:cubicBezTo>
                  <a:cubicBezTo>
                    <a:pt x="175" y="90"/>
                    <a:pt x="157" y="71"/>
                    <a:pt x="127" y="71"/>
                  </a:cubicBezTo>
                  <a:cubicBezTo>
                    <a:pt x="97" y="71"/>
                    <a:pt x="78" y="90"/>
                    <a:pt x="78" y="127"/>
                  </a:cubicBezTo>
                  <a:cubicBezTo>
                    <a:pt x="78" y="281"/>
                    <a:pt x="78" y="281"/>
                    <a:pt x="78" y="281"/>
                  </a:cubicBezTo>
                  <a:cubicBezTo>
                    <a:pt x="0" y="281"/>
                    <a:pt x="0" y="281"/>
                    <a:pt x="0" y="281"/>
                  </a:cubicBezTo>
                  <a:lnTo>
                    <a:pt x="0"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p:cNvSpPr>
              <a:spLocks/>
            </p:cNvSpPr>
            <p:nvPr userDrawn="1"/>
          </p:nvSpPr>
          <p:spPr bwMode="auto">
            <a:xfrm>
              <a:off x="56927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7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7" y="282"/>
                  </a:cubicBezTo>
                  <a:cubicBezTo>
                    <a:pt x="151" y="282"/>
                    <a:pt x="164" y="278"/>
                    <a:pt x="175" y="272"/>
                  </a:cubicBezTo>
                  <a:cubicBezTo>
                    <a:pt x="175" y="335"/>
                    <a:pt x="175" y="335"/>
                    <a:pt x="175" y="335"/>
                  </a:cubicBezTo>
                  <a:cubicBezTo>
                    <a:pt x="159" y="345"/>
                    <a:pt x="140" y="351"/>
                    <a:pt x="113" y="351"/>
                  </a:cubicBezTo>
                  <a:cubicBezTo>
                    <a:pt x="66"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3"/>
            <p:cNvSpPr>
              <a:spLocks noEditPoints="1"/>
            </p:cNvSpPr>
            <p:nvPr userDrawn="1"/>
          </p:nvSpPr>
          <p:spPr bwMode="auto">
            <a:xfrm>
              <a:off x="6694488"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3 w 148"/>
                <a:gd name="T11" fmla="*/ 182 h 685"/>
                <a:gd name="T12" fmla="*/ 144 w 148"/>
                <a:gd name="T13" fmla="*/ 182 h 685"/>
                <a:gd name="T14" fmla="*/ 144 w 148"/>
                <a:gd name="T15" fmla="*/ 685 h 685"/>
                <a:gd name="T16" fmla="*/ 3 w 148"/>
                <a:gd name="T17" fmla="*/ 685 h 685"/>
                <a:gd name="T18" fmla="*/ 3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3" y="182"/>
                  </a:moveTo>
                  <a:lnTo>
                    <a:pt x="144" y="182"/>
                  </a:lnTo>
                  <a:lnTo>
                    <a:pt x="144" y="685"/>
                  </a:lnTo>
                  <a:lnTo>
                    <a:pt x="3" y="685"/>
                  </a:lnTo>
                  <a:lnTo>
                    <a:pt x="3" y="1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
            <p:cNvSpPr>
              <a:spLocks/>
            </p:cNvSpPr>
            <p:nvPr userDrawn="1"/>
          </p:nvSpPr>
          <p:spPr bwMode="auto">
            <a:xfrm>
              <a:off x="7013575" y="1165225"/>
              <a:ext cx="644525" cy="823913"/>
            </a:xfrm>
            <a:custGeom>
              <a:avLst/>
              <a:gdLst>
                <a:gd name="T0" fmla="*/ 0 w 225"/>
                <a:gd name="T1" fmla="*/ 244 h 285"/>
                <a:gd name="T2" fmla="*/ 34 w 225"/>
                <a:gd name="T3" fmla="*/ 192 h 285"/>
                <a:gd name="T4" fmla="*/ 121 w 225"/>
                <a:gd name="T5" fmla="*/ 225 h 285"/>
                <a:gd name="T6" fmla="*/ 154 w 225"/>
                <a:gd name="T7" fmla="*/ 205 h 285"/>
                <a:gd name="T8" fmla="*/ 154 w 225"/>
                <a:gd name="T9" fmla="*/ 203 h 285"/>
                <a:gd name="T10" fmla="*/ 97 w 225"/>
                <a:gd name="T11" fmla="*/ 172 h 285"/>
                <a:gd name="T12" fmla="*/ 14 w 225"/>
                <a:gd name="T13" fmla="*/ 89 h 285"/>
                <a:gd name="T14" fmla="*/ 14 w 225"/>
                <a:gd name="T15" fmla="*/ 88 h 285"/>
                <a:gd name="T16" fmla="*/ 115 w 225"/>
                <a:gd name="T17" fmla="*/ 0 h 285"/>
                <a:gd name="T18" fmla="*/ 218 w 225"/>
                <a:gd name="T19" fmla="*/ 32 h 285"/>
                <a:gd name="T20" fmla="*/ 188 w 225"/>
                <a:gd name="T21" fmla="*/ 86 h 285"/>
                <a:gd name="T22" fmla="*/ 114 w 225"/>
                <a:gd name="T23" fmla="*/ 60 h 285"/>
                <a:gd name="T24" fmla="*/ 85 w 225"/>
                <a:gd name="T25" fmla="*/ 79 h 285"/>
                <a:gd name="T26" fmla="*/ 85 w 225"/>
                <a:gd name="T27" fmla="*/ 80 h 285"/>
                <a:gd name="T28" fmla="*/ 141 w 225"/>
                <a:gd name="T29" fmla="*/ 113 h 285"/>
                <a:gd name="T30" fmla="*/ 225 w 225"/>
                <a:gd name="T31" fmla="*/ 195 h 285"/>
                <a:gd name="T32" fmla="*/ 225 w 225"/>
                <a:gd name="T33" fmla="*/ 196 h 285"/>
                <a:gd name="T34" fmla="*/ 119 w 225"/>
                <a:gd name="T35" fmla="*/ 285 h 285"/>
                <a:gd name="T36" fmla="*/ 0 w 225"/>
                <a:gd name="T37" fmla="*/ 24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 h="285">
                  <a:moveTo>
                    <a:pt x="0" y="244"/>
                  </a:moveTo>
                  <a:cubicBezTo>
                    <a:pt x="34" y="192"/>
                    <a:pt x="34" y="192"/>
                    <a:pt x="34" y="192"/>
                  </a:cubicBezTo>
                  <a:cubicBezTo>
                    <a:pt x="64" y="214"/>
                    <a:pt x="95" y="225"/>
                    <a:pt x="121" y="225"/>
                  </a:cubicBezTo>
                  <a:cubicBezTo>
                    <a:pt x="144" y="225"/>
                    <a:pt x="154" y="217"/>
                    <a:pt x="154" y="205"/>
                  </a:cubicBezTo>
                  <a:cubicBezTo>
                    <a:pt x="154" y="203"/>
                    <a:pt x="154" y="203"/>
                    <a:pt x="154" y="203"/>
                  </a:cubicBezTo>
                  <a:cubicBezTo>
                    <a:pt x="154" y="186"/>
                    <a:pt x="127" y="181"/>
                    <a:pt x="97" y="172"/>
                  </a:cubicBezTo>
                  <a:cubicBezTo>
                    <a:pt x="58" y="160"/>
                    <a:pt x="14" y="142"/>
                    <a:pt x="14" y="89"/>
                  </a:cubicBezTo>
                  <a:cubicBezTo>
                    <a:pt x="14" y="88"/>
                    <a:pt x="14" y="88"/>
                    <a:pt x="14" y="88"/>
                  </a:cubicBezTo>
                  <a:cubicBezTo>
                    <a:pt x="14" y="31"/>
                    <a:pt x="60" y="0"/>
                    <a:pt x="115" y="0"/>
                  </a:cubicBezTo>
                  <a:cubicBezTo>
                    <a:pt x="150" y="0"/>
                    <a:pt x="188" y="12"/>
                    <a:pt x="218" y="32"/>
                  </a:cubicBezTo>
                  <a:cubicBezTo>
                    <a:pt x="188" y="86"/>
                    <a:pt x="188" y="86"/>
                    <a:pt x="188" y="86"/>
                  </a:cubicBezTo>
                  <a:cubicBezTo>
                    <a:pt x="161" y="70"/>
                    <a:pt x="134" y="60"/>
                    <a:pt x="114" y="60"/>
                  </a:cubicBezTo>
                  <a:cubicBezTo>
                    <a:pt x="95" y="60"/>
                    <a:pt x="85" y="69"/>
                    <a:pt x="85" y="79"/>
                  </a:cubicBezTo>
                  <a:cubicBezTo>
                    <a:pt x="85" y="80"/>
                    <a:pt x="85" y="80"/>
                    <a:pt x="85" y="80"/>
                  </a:cubicBezTo>
                  <a:cubicBezTo>
                    <a:pt x="85" y="96"/>
                    <a:pt x="111" y="103"/>
                    <a:pt x="141" y="113"/>
                  </a:cubicBezTo>
                  <a:cubicBezTo>
                    <a:pt x="180" y="126"/>
                    <a:pt x="225" y="145"/>
                    <a:pt x="225" y="195"/>
                  </a:cubicBezTo>
                  <a:cubicBezTo>
                    <a:pt x="225" y="196"/>
                    <a:pt x="225" y="196"/>
                    <a:pt x="225" y="196"/>
                  </a:cubicBezTo>
                  <a:cubicBezTo>
                    <a:pt x="225" y="258"/>
                    <a:pt x="179" y="285"/>
                    <a:pt x="119" y="285"/>
                  </a:cubicBezTo>
                  <a:cubicBezTo>
                    <a:pt x="80" y="285"/>
                    <a:pt x="37" y="272"/>
                    <a:pt x="0" y="24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5"/>
            <p:cNvSpPr>
              <a:spLocks noEditPoints="1"/>
            </p:cNvSpPr>
            <p:nvPr userDrawn="1"/>
          </p:nvSpPr>
          <p:spPr bwMode="auto">
            <a:xfrm>
              <a:off x="8143875" y="887413"/>
              <a:ext cx="831850" cy="1101725"/>
            </a:xfrm>
            <a:custGeom>
              <a:avLst/>
              <a:gdLst>
                <a:gd name="T0" fmla="*/ 78 w 290"/>
                <a:gd name="T1" fmla="*/ 340 h 381"/>
                <a:gd name="T2" fmla="*/ 78 w 290"/>
                <a:gd name="T3" fmla="*/ 376 h 381"/>
                <a:gd name="T4" fmla="*/ 0 w 290"/>
                <a:gd name="T5" fmla="*/ 376 h 381"/>
                <a:gd name="T6" fmla="*/ 0 w 290"/>
                <a:gd name="T7" fmla="*/ 0 h 381"/>
                <a:gd name="T8" fmla="*/ 78 w 290"/>
                <a:gd name="T9" fmla="*/ 0 h 381"/>
                <a:gd name="T10" fmla="*/ 78 w 290"/>
                <a:gd name="T11" fmla="*/ 140 h 381"/>
                <a:gd name="T12" fmla="*/ 164 w 290"/>
                <a:gd name="T13" fmla="*/ 95 h 381"/>
                <a:gd name="T14" fmla="*/ 290 w 290"/>
                <a:gd name="T15" fmla="*/ 238 h 381"/>
                <a:gd name="T16" fmla="*/ 290 w 290"/>
                <a:gd name="T17" fmla="*/ 239 h 381"/>
                <a:gd name="T18" fmla="*/ 164 w 290"/>
                <a:gd name="T19" fmla="*/ 381 h 381"/>
                <a:gd name="T20" fmla="*/ 78 w 290"/>
                <a:gd name="T21" fmla="*/ 340 h 381"/>
                <a:gd name="T22" fmla="*/ 212 w 290"/>
                <a:gd name="T23" fmla="*/ 239 h 381"/>
                <a:gd name="T24" fmla="*/ 212 w 290"/>
                <a:gd name="T25" fmla="*/ 238 h 381"/>
                <a:gd name="T26" fmla="*/ 144 w 290"/>
                <a:gd name="T27" fmla="*/ 161 h 381"/>
                <a:gd name="T28" fmla="*/ 77 w 290"/>
                <a:gd name="T29" fmla="*/ 238 h 381"/>
                <a:gd name="T30" fmla="*/ 77 w 290"/>
                <a:gd name="T31" fmla="*/ 239 h 381"/>
                <a:gd name="T32" fmla="*/ 144 w 290"/>
                <a:gd name="T33" fmla="*/ 315 h 381"/>
                <a:gd name="T34" fmla="*/ 212 w 290"/>
                <a:gd name="T35" fmla="*/ 23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81">
                  <a:moveTo>
                    <a:pt x="78" y="340"/>
                  </a:moveTo>
                  <a:cubicBezTo>
                    <a:pt x="78" y="376"/>
                    <a:pt x="78" y="376"/>
                    <a:pt x="78" y="376"/>
                  </a:cubicBezTo>
                  <a:cubicBezTo>
                    <a:pt x="0" y="376"/>
                    <a:pt x="0" y="376"/>
                    <a:pt x="0" y="376"/>
                  </a:cubicBezTo>
                  <a:cubicBezTo>
                    <a:pt x="0" y="0"/>
                    <a:pt x="0" y="0"/>
                    <a:pt x="0" y="0"/>
                  </a:cubicBezTo>
                  <a:cubicBezTo>
                    <a:pt x="78" y="0"/>
                    <a:pt x="78" y="0"/>
                    <a:pt x="78" y="0"/>
                  </a:cubicBezTo>
                  <a:cubicBezTo>
                    <a:pt x="78" y="140"/>
                    <a:pt x="78" y="140"/>
                    <a:pt x="78" y="140"/>
                  </a:cubicBezTo>
                  <a:cubicBezTo>
                    <a:pt x="97" y="114"/>
                    <a:pt x="123" y="95"/>
                    <a:pt x="164" y="95"/>
                  </a:cubicBezTo>
                  <a:cubicBezTo>
                    <a:pt x="229" y="95"/>
                    <a:pt x="290" y="145"/>
                    <a:pt x="290" y="238"/>
                  </a:cubicBezTo>
                  <a:cubicBezTo>
                    <a:pt x="290" y="239"/>
                    <a:pt x="290" y="239"/>
                    <a:pt x="290" y="239"/>
                  </a:cubicBezTo>
                  <a:cubicBezTo>
                    <a:pt x="290" y="331"/>
                    <a:pt x="230" y="381"/>
                    <a:pt x="164" y="381"/>
                  </a:cubicBezTo>
                  <a:cubicBezTo>
                    <a:pt x="122" y="381"/>
                    <a:pt x="97" y="362"/>
                    <a:pt x="78" y="340"/>
                  </a:cubicBezTo>
                  <a:close/>
                  <a:moveTo>
                    <a:pt x="212" y="239"/>
                  </a:moveTo>
                  <a:cubicBezTo>
                    <a:pt x="212" y="238"/>
                    <a:pt x="212" y="238"/>
                    <a:pt x="212" y="238"/>
                  </a:cubicBezTo>
                  <a:cubicBezTo>
                    <a:pt x="212" y="192"/>
                    <a:pt x="181" y="161"/>
                    <a:pt x="144" y="161"/>
                  </a:cubicBezTo>
                  <a:cubicBezTo>
                    <a:pt x="108" y="161"/>
                    <a:pt x="77" y="192"/>
                    <a:pt x="77" y="238"/>
                  </a:cubicBezTo>
                  <a:cubicBezTo>
                    <a:pt x="77" y="239"/>
                    <a:pt x="77" y="239"/>
                    <a:pt x="77" y="239"/>
                  </a:cubicBezTo>
                  <a:cubicBezTo>
                    <a:pt x="77" y="285"/>
                    <a:pt x="108" y="315"/>
                    <a:pt x="144" y="315"/>
                  </a:cubicBezTo>
                  <a:cubicBezTo>
                    <a:pt x="181" y="315"/>
                    <a:pt x="212" y="285"/>
                    <a:pt x="212" y="23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
            <p:cNvSpPr>
              <a:spLocks noEditPoints="1"/>
            </p:cNvSpPr>
            <p:nvPr userDrawn="1"/>
          </p:nvSpPr>
          <p:spPr bwMode="auto">
            <a:xfrm>
              <a:off x="9040813" y="1162050"/>
              <a:ext cx="777875" cy="830263"/>
            </a:xfrm>
            <a:custGeom>
              <a:avLst/>
              <a:gdLst>
                <a:gd name="T0" fmla="*/ 0 w 271"/>
                <a:gd name="T1" fmla="*/ 145 h 287"/>
                <a:gd name="T2" fmla="*/ 0 w 271"/>
                <a:gd name="T3" fmla="*/ 144 h 287"/>
                <a:gd name="T4" fmla="*/ 137 w 271"/>
                <a:gd name="T5" fmla="*/ 0 h 287"/>
                <a:gd name="T6" fmla="*/ 271 w 271"/>
                <a:gd name="T7" fmla="*/ 150 h 287"/>
                <a:gd name="T8" fmla="*/ 270 w 271"/>
                <a:gd name="T9" fmla="*/ 170 h 287"/>
                <a:gd name="T10" fmla="*/ 78 w 271"/>
                <a:gd name="T11" fmla="*/ 170 h 287"/>
                <a:gd name="T12" fmla="*/ 146 w 271"/>
                <a:gd name="T13" fmla="*/ 225 h 287"/>
                <a:gd name="T14" fmla="*/ 213 w 271"/>
                <a:gd name="T15" fmla="*/ 196 h 287"/>
                <a:gd name="T16" fmla="*/ 257 w 271"/>
                <a:gd name="T17" fmla="*/ 236 h 287"/>
                <a:gd name="T18" fmla="*/ 145 w 271"/>
                <a:gd name="T19" fmla="*/ 287 h 287"/>
                <a:gd name="T20" fmla="*/ 0 w 271"/>
                <a:gd name="T21" fmla="*/ 145 h 287"/>
                <a:gd name="T22" fmla="*/ 195 w 271"/>
                <a:gd name="T23" fmla="*/ 122 h 287"/>
                <a:gd name="T24" fmla="*/ 137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7" y="0"/>
                    <a:pt x="137" y="0"/>
                  </a:cubicBezTo>
                  <a:cubicBezTo>
                    <a:pt x="229" y="0"/>
                    <a:pt x="271" y="72"/>
                    <a:pt x="271" y="150"/>
                  </a:cubicBezTo>
                  <a:cubicBezTo>
                    <a:pt x="271" y="156"/>
                    <a:pt x="271" y="163"/>
                    <a:pt x="270" y="170"/>
                  </a:cubicBezTo>
                  <a:cubicBezTo>
                    <a:pt x="78" y="170"/>
                    <a:pt x="78" y="170"/>
                    <a:pt x="78" y="170"/>
                  </a:cubicBezTo>
                  <a:cubicBezTo>
                    <a:pt x="86" y="206"/>
                    <a:pt x="111" y="225"/>
                    <a:pt x="146" y="225"/>
                  </a:cubicBezTo>
                  <a:cubicBezTo>
                    <a:pt x="172" y="225"/>
                    <a:pt x="191" y="216"/>
                    <a:pt x="213" y="196"/>
                  </a:cubicBezTo>
                  <a:cubicBezTo>
                    <a:pt x="257" y="236"/>
                    <a:pt x="257" y="236"/>
                    <a:pt x="257" y="236"/>
                  </a:cubicBezTo>
                  <a:cubicBezTo>
                    <a:pt x="232" y="268"/>
                    <a:pt x="195" y="287"/>
                    <a:pt x="145" y="287"/>
                  </a:cubicBezTo>
                  <a:cubicBezTo>
                    <a:pt x="62" y="287"/>
                    <a:pt x="0" y="229"/>
                    <a:pt x="0" y="145"/>
                  </a:cubicBezTo>
                  <a:close/>
                  <a:moveTo>
                    <a:pt x="195" y="122"/>
                  </a:moveTo>
                  <a:cubicBezTo>
                    <a:pt x="190" y="87"/>
                    <a:pt x="170" y="63"/>
                    <a:pt x="137" y="63"/>
                  </a:cubicBezTo>
                  <a:cubicBezTo>
                    <a:pt x="104" y="63"/>
                    <a:pt x="83" y="86"/>
                    <a:pt x="77" y="122"/>
                  </a:cubicBezTo>
                  <a:lnTo>
                    <a:pt x="195"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7"/>
            <p:cNvSpPr>
              <a:spLocks/>
            </p:cNvSpPr>
            <p:nvPr userDrawn="1"/>
          </p:nvSpPr>
          <p:spPr bwMode="auto">
            <a:xfrm>
              <a:off x="98710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8"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8"/>
            <p:cNvSpPr>
              <a:spLocks/>
            </p:cNvSpPr>
            <p:nvPr userDrawn="1"/>
          </p:nvSpPr>
          <p:spPr bwMode="auto">
            <a:xfrm>
              <a:off x="10425113"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9"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9"/>
            <p:cNvSpPr>
              <a:spLocks noEditPoints="1"/>
            </p:cNvSpPr>
            <p:nvPr userDrawn="1"/>
          </p:nvSpPr>
          <p:spPr bwMode="auto">
            <a:xfrm>
              <a:off x="10975975" y="1162050"/>
              <a:ext cx="776288"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8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5 w 271"/>
                <a:gd name="T23" fmla="*/ 122 h 287"/>
                <a:gd name="T24" fmla="*/ 136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9" y="0"/>
                    <a:pt x="271" y="72"/>
                    <a:pt x="271" y="150"/>
                  </a:cubicBezTo>
                  <a:cubicBezTo>
                    <a:pt x="271" y="156"/>
                    <a:pt x="270" y="163"/>
                    <a:pt x="270" y="170"/>
                  </a:cubicBezTo>
                  <a:cubicBezTo>
                    <a:pt x="78" y="170"/>
                    <a:pt x="78" y="170"/>
                    <a:pt x="78" y="170"/>
                  </a:cubicBezTo>
                  <a:cubicBezTo>
                    <a:pt x="85" y="206"/>
                    <a:pt x="110" y="225"/>
                    <a:pt x="145" y="225"/>
                  </a:cubicBezTo>
                  <a:cubicBezTo>
                    <a:pt x="171" y="225"/>
                    <a:pt x="191" y="216"/>
                    <a:pt x="212" y="196"/>
                  </a:cubicBezTo>
                  <a:cubicBezTo>
                    <a:pt x="257" y="236"/>
                    <a:pt x="257" y="236"/>
                    <a:pt x="257" y="236"/>
                  </a:cubicBezTo>
                  <a:cubicBezTo>
                    <a:pt x="231" y="268"/>
                    <a:pt x="194" y="287"/>
                    <a:pt x="144" y="287"/>
                  </a:cubicBezTo>
                  <a:cubicBezTo>
                    <a:pt x="61" y="287"/>
                    <a:pt x="0" y="229"/>
                    <a:pt x="0" y="145"/>
                  </a:cubicBezTo>
                  <a:close/>
                  <a:moveTo>
                    <a:pt x="195" y="122"/>
                  </a:moveTo>
                  <a:cubicBezTo>
                    <a:pt x="190" y="87"/>
                    <a:pt x="169" y="63"/>
                    <a:pt x="136" y="63"/>
                  </a:cubicBezTo>
                  <a:cubicBezTo>
                    <a:pt x="104" y="63"/>
                    <a:pt x="83" y="86"/>
                    <a:pt x="77" y="122"/>
                  </a:cubicBezTo>
                  <a:lnTo>
                    <a:pt x="195"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0"/>
            <p:cNvSpPr>
              <a:spLocks/>
            </p:cNvSpPr>
            <p:nvPr userDrawn="1"/>
          </p:nvSpPr>
          <p:spPr bwMode="auto">
            <a:xfrm>
              <a:off x="11858625" y="1157288"/>
              <a:ext cx="479425" cy="817563"/>
            </a:xfrm>
            <a:custGeom>
              <a:avLst/>
              <a:gdLst>
                <a:gd name="T0" fmla="*/ 0 w 167"/>
                <a:gd name="T1" fmla="*/ 7 h 283"/>
                <a:gd name="T2" fmla="*/ 79 w 167"/>
                <a:gd name="T3" fmla="*/ 7 h 283"/>
                <a:gd name="T4" fmla="*/ 79 w 167"/>
                <a:gd name="T5" fmla="*/ 63 h 283"/>
                <a:gd name="T6" fmla="*/ 167 w 167"/>
                <a:gd name="T7" fmla="*/ 2 h 283"/>
                <a:gd name="T8" fmla="*/ 167 w 167"/>
                <a:gd name="T9" fmla="*/ 84 h 283"/>
                <a:gd name="T10" fmla="*/ 163 w 167"/>
                <a:gd name="T11" fmla="*/ 84 h 283"/>
                <a:gd name="T12" fmla="*/ 79 w 167"/>
                <a:gd name="T13" fmla="*/ 181 h 283"/>
                <a:gd name="T14" fmla="*/ 79 w 167"/>
                <a:gd name="T15" fmla="*/ 283 h 283"/>
                <a:gd name="T16" fmla="*/ 0 w 167"/>
                <a:gd name="T17" fmla="*/ 283 h 283"/>
                <a:gd name="T18" fmla="*/ 0 w 167"/>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283">
                  <a:moveTo>
                    <a:pt x="0" y="7"/>
                  </a:moveTo>
                  <a:cubicBezTo>
                    <a:pt x="79" y="7"/>
                    <a:pt x="79" y="7"/>
                    <a:pt x="79" y="7"/>
                  </a:cubicBezTo>
                  <a:cubicBezTo>
                    <a:pt x="79" y="63"/>
                    <a:pt x="79" y="63"/>
                    <a:pt x="79" y="63"/>
                  </a:cubicBezTo>
                  <a:cubicBezTo>
                    <a:pt x="95" y="25"/>
                    <a:pt x="120" y="0"/>
                    <a:pt x="167" y="2"/>
                  </a:cubicBezTo>
                  <a:cubicBezTo>
                    <a:pt x="167" y="84"/>
                    <a:pt x="167" y="84"/>
                    <a:pt x="167" y="84"/>
                  </a:cubicBezTo>
                  <a:cubicBezTo>
                    <a:pt x="163" y="84"/>
                    <a:pt x="163" y="84"/>
                    <a:pt x="163" y="84"/>
                  </a:cubicBezTo>
                  <a:cubicBezTo>
                    <a:pt x="111" y="84"/>
                    <a:pt x="79" y="115"/>
                    <a:pt x="79" y="181"/>
                  </a:cubicBezTo>
                  <a:cubicBezTo>
                    <a:pt x="79" y="283"/>
                    <a:pt x="79" y="283"/>
                    <a:pt x="79" y="283"/>
                  </a:cubicBezTo>
                  <a:cubicBezTo>
                    <a:pt x="0" y="283"/>
                    <a:pt x="0" y="283"/>
                    <a:pt x="0" y="283"/>
                  </a:cubicBezTo>
                  <a:lnTo>
                    <a:pt x="0" y="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71344073"/>
      </p:ext>
    </p:extLst>
  </p:cSld>
  <p:clrMapOvr>
    <a:masterClrMapping/>
  </p:clrMapOvr>
  <p:transition spd="med"/>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losing Slide_Black">
    <p:bg>
      <p:bgPr>
        <a:solidFill>
          <a:schemeClr val="tx1"/>
        </a:solidFill>
        <a:effectLst/>
      </p:bgPr>
    </p:bg>
    <p:spTree>
      <p:nvGrpSpPr>
        <p:cNvPr id="1" name=""/>
        <p:cNvGrpSpPr/>
        <p:nvPr/>
      </p:nvGrpSpPr>
      <p:grpSpPr>
        <a:xfrm>
          <a:off x="0" y="0"/>
          <a:ext cx="0" cy="0"/>
          <a:chOff x="0" y="0"/>
          <a:chExt cx="0" cy="0"/>
        </a:xfrm>
      </p:grpSpPr>
      <p:grpSp>
        <p:nvGrpSpPr>
          <p:cNvPr id="81" name="Group 80"/>
          <p:cNvGrpSpPr/>
          <p:nvPr userDrawn="1"/>
        </p:nvGrpSpPr>
        <p:grpSpPr>
          <a:xfrm>
            <a:off x="541049" y="2649538"/>
            <a:ext cx="9285724" cy="2092325"/>
            <a:chOff x="541049" y="2649538"/>
            <a:chExt cx="9285724" cy="2092325"/>
          </a:xfrm>
          <a:solidFill>
            <a:schemeClr val="bg1"/>
          </a:solidFill>
        </p:grpSpPr>
        <p:sp>
          <p:nvSpPr>
            <p:cNvPr id="5" name="Freeform 5"/>
            <p:cNvSpPr>
              <a:spLocks/>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p:cNvSpPr>
              <a:spLocks/>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1"/>
            <p:cNvSpPr>
              <a:spLocks noChangeArrowheads="1"/>
            </p:cNvSpPr>
            <p:nvPr userDrawn="1"/>
          </p:nvSpPr>
          <p:spPr bwMode="auto">
            <a:xfrm>
              <a:off x="9282260" y="4167188"/>
              <a:ext cx="544513" cy="54610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p:cNvGrpSpPr/>
          <p:nvPr userDrawn="1"/>
        </p:nvGrpSpPr>
        <p:grpSpPr>
          <a:xfrm rot="16200000">
            <a:off x="10815105" y="3319884"/>
            <a:ext cx="2060313" cy="687126"/>
            <a:chOff x="12801600" y="2792413"/>
            <a:chExt cx="3070226" cy="1023937"/>
          </a:xfrm>
        </p:grpSpPr>
        <p:sp>
          <p:nvSpPr>
            <p:cNvPr id="18" name="Freeform 137"/>
            <p:cNvSpPr>
              <a:spLocks/>
            </p:cNvSpPr>
            <p:nvPr userDrawn="1"/>
          </p:nvSpPr>
          <p:spPr bwMode="auto">
            <a:xfrm>
              <a:off x="15401925" y="3484563"/>
              <a:ext cx="469900" cy="293687"/>
            </a:xfrm>
            <a:custGeom>
              <a:avLst/>
              <a:gdLst>
                <a:gd name="T0" fmla="*/ 295 w 296"/>
                <a:gd name="T1" fmla="*/ 0 h 185"/>
                <a:gd name="T2" fmla="*/ 0 w 296"/>
                <a:gd name="T3" fmla="*/ 2 h 185"/>
                <a:gd name="T4" fmla="*/ 108 w 296"/>
                <a:gd name="T5" fmla="*/ 185 h 185"/>
                <a:gd name="T6" fmla="*/ 295 w 296"/>
                <a:gd name="T7" fmla="*/ 128 h 185"/>
                <a:gd name="T8" fmla="*/ 296 w 296"/>
                <a:gd name="T9" fmla="*/ 128 h 185"/>
                <a:gd name="T10" fmla="*/ 296 w 296"/>
                <a:gd name="T11" fmla="*/ 0 h 185"/>
                <a:gd name="T12" fmla="*/ 295 w 296"/>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96" h="185">
                  <a:moveTo>
                    <a:pt x="295" y="0"/>
                  </a:moveTo>
                  <a:lnTo>
                    <a:pt x="0" y="2"/>
                  </a:lnTo>
                  <a:lnTo>
                    <a:pt x="108" y="185"/>
                  </a:lnTo>
                  <a:lnTo>
                    <a:pt x="295" y="128"/>
                  </a:lnTo>
                  <a:lnTo>
                    <a:pt x="296" y="128"/>
                  </a:lnTo>
                  <a:lnTo>
                    <a:pt x="296" y="0"/>
                  </a:lnTo>
                  <a:lnTo>
                    <a:pt x="295"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38"/>
            <p:cNvSpPr>
              <a:spLocks/>
            </p:cNvSpPr>
            <p:nvPr userDrawn="1"/>
          </p:nvSpPr>
          <p:spPr bwMode="auto">
            <a:xfrm>
              <a:off x="14303375" y="2792413"/>
              <a:ext cx="806450" cy="171450"/>
            </a:xfrm>
            <a:custGeom>
              <a:avLst/>
              <a:gdLst>
                <a:gd name="T0" fmla="*/ 100 w 508"/>
                <a:gd name="T1" fmla="*/ 9 h 108"/>
                <a:gd name="T2" fmla="*/ 0 w 508"/>
                <a:gd name="T3" fmla="*/ 108 h 108"/>
                <a:gd name="T4" fmla="*/ 465 w 508"/>
                <a:gd name="T5" fmla="*/ 9 h 108"/>
                <a:gd name="T6" fmla="*/ 508 w 508"/>
                <a:gd name="T7" fmla="*/ 0 h 108"/>
                <a:gd name="T8" fmla="*/ 109 w 508"/>
                <a:gd name="T9" fmla="*/ 0 h 108"/>
                <a:gd name="T10" fmla="*/ 100 w 508"/>
                <a:gd name="T11" fmla="*/ 9 h 108"/>
              </a:gdLst>
              <a:ahLst/>
              <a:cxnLst>
                <a:cxn ang="0">
                  <a:pos x="T0" y="T1"/>
                </a:cxn>
                <a:cxn ang="0">
                  <a:pos x="T2" y="T3"/>
                </a:cxn>
                <a:cxn ang="0">
                  <a:pos x="T4" y="T5"/>
                </a:cxn>
                <a:cxn ang="0">
                  <a:pos x="T6" y="T7"/>
                </a:cxn>
                <a:cxn ang="0">
                  <a:pos x="T8" y="T9"/>
                </a:cxn>
                <a:cxn ang="0">
                  <a:pos x="T10" y="T11"/>
                </a:cxn>
              </a:cxnLst>
              <a:rect l="0" t="0" r="r" b="b"/>
              <a:pathLst>
                <a:path w="508" h="108">
                  <a:moveTo>
                    <a:pt x="100" y="9"/>
                  </a:moveTo>
                  <a:lnTo>
                    <a:pt x="0" y="108"/>
                  </a:lnTo>
                  <a:lnTo>
                    <a:pt x="465" y="9"/>
                  </a:lnTo>
                  <a:lnTo>
                    <a:pt x="508" y="0"/>
                  </a:lnTo>
                  <a:lnTo>
                    <a:pt x="109" y="0"/>
                  </a:lnTo>
                  <a:lnTo>
                    <a:pt x="100" y="9"/>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39"/>
            <p:cNvSpPr>
              <a:spLocks/>
            </p:cNvSpPr>
            <p:nvPr userDrawn="1"/>
          </p:nvSpPr>
          <p:spPr bwMode="auto">
            <a:xfrm>
              <a:off x="12812713" y="3275013"/>
              <a:ext cx="393700" cy="541337"/>
            </a:xfrm>
            <a:custGeom>
              <a:avLst/>
              <a:gdLst>
                <a:gd name="T0" fmla="*/ 66 w 248"/>
                <a:gd name="T1" fmla="*/ 0 h 341"/>
                <a:gd name="T2" fmla="*/ 3 w 248"/>
                <a:gd name="T3" fmla="*/ 329 h 341"/>
                <a:gd name="T4" fmla="*/ 0 w 248"/>
                <a:gd name="T5" fmla="*/ 341 h 341"/>
                <a:gd name="T6" fmla="*/ 3 w 248"/>
                <a:gd name="T7" fmla="*/ 341 h 341"/>
                <a:gd name="T8" fmla="*/ 192 w 248"/>
                <a:gd name="T9" fmla="*/ 341 h 341"/>
                <a:gd name="T10" fmla="*/ 248 w 248"/>
                <a:gd name="T11" fmla="*/ 341 h 341"/>
                <a:gd name="T12" fmla="*/ 245 w 248"/>
                <a:gd name="T13" fmla="*/ 336 h 341"/>
                <a:gd name="T14" fmla="*/ 66 w 248"/>
                <a:gd name="T15" fmla="*/ 0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41">
                  <a:moveTo>
                    <a:pt x="66" y="0"/>
                  </a:moveTo>
                  <a:lnTo>
                    <a:pt x="3" y="329"/>
                  </a:lnTo>
                  <a:lnTo>
                    <a:pt x="0" y="341"/>
                  </a:lnTo>
                  <a:lnTo>
                    <a:pt x="3" y="341"/>
                  </a:lnTo>
                  <a:lnTo>
                    <a:pt x="192" y="341"/>
                  </a:lnTo>
                  <a:lnTo>
                    <a:pt x="248" y="341"/>
                  </a:lnTo>
                  <a:lnTo>
                    <a:pt x="245" y="336"/>
                  </a:lnTo>
                  <a:lnTo>
                    <a:pt x="66" y="0"/>
                  </a:lnTo>
                  <a:close/>
                </a:path>
              </a:pathLst>
            </a:custGeom>
            <a:solidFill>
              <a:srgbClr val="FFDC00"/>
            </a:solidFill>
            <a:ln w="3175">
              <a:solidFill>
                <a:srgbClr val="FFDC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0"/>
            <p:cNvSpPr>
              <a:spLocks/>
            </p:cNvSpPr>
            <p:nvPr userDrawn="1"/>
          </p:nvSpPr>
          <p:spPr bwMode="auto">
            <a:xfrm>
              <a:off x="15241588" y="3487738"/>
              <a:ext cx="168275" cy="328612"/>
            </a:xfrm>
            <a:custGeom>
              <a:avLst/>
              <a:gdLst>
                <a:gd name="T0" fmla="*/ 101 w 106"/>
                <a:gd name="T1" fmla="*/ 0 h 207"/>
                <a:gd name="T2" fmla="*/ 0 w 106"/>
                <a:gd name="T3" fmla="*/ 171 h 207"/>
                <a:gd name="T4" fmla="*/ 20 w 106"/>
                <a:gd name="T5" fmla="*/ 207 h 207"/>
                <a:gd name="T6" fmla="*/ 106 w 106"/>
                <a:gd name="T7" fmla="*/ 207 h 207"/>
                <a:gd name="T8" fmla="*/ 101 w 106"/>
                <a:gd name="T9" fmla="*/ 0 h 207"/>
              </a:gdLst>
              <a:ahLst/>
              <a:cxnLst>
                <a:cxn ang="0">
                  <a:pos x="T0" y="T1"/>
                </a:cxn>
                <a:cxn ang="0">
                  <a:pos x="T2" y="T3"/>
                </a:cxn>
                <a:cxn ang="0">
                  <a:pos x="T4" y="T5"/>
                </a:cxn>
                <a:cxn ang="0">
                  <a:pos x="T6" y="T7"/>
                </a:cxn>
                <a:cxn ang="0">
                  <a:pos x="T8" y="T9"/>
                </a:cxn>
              </a:cxnLst>
              <a:rect l="0" t="0" r="r" b="b"/>
              <a:pathLst>
                <a:path w="106" h="207">
                  <a:moveTo>
                    <a:pt x="101" y="0"/>
                  </a:moveTo>
                  <a:lnTo>
                    <a:pt x="0" y="171"/>
                  </a:lnTo>
                  <a:lnTo>
                    <a:pt x="20" y="207"/>
                  </a:lnTo>
                  <a:lnTo>
                    <a:pt x="106" y="207"/>
                  </a:lnTo>
                  <a:lnTo>
                    <a:pt x="101" y="0"/>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41"/>
            <p:cNvSpPr>
              <a:spLocks/>
            </p:cNvSpPr>
            <p:nvPr userDrawn="1"/>
          </p:nvSpPr>
          <p:spPr bwMode="auto">
            <a:xfrm>
              <a:off x="14303375" y="2963863"/>
              <a:ext cx="268288" cy="741362"/>
            </a:xfrm>
            <a:custGeom>
              <a:avLst/>
              <a:gdLst>
                <a:gd name="T0" fmla="*/ 30 w 169"/>
                <a:gd name="T1" fmla="*/ 467 h 467"/>
                <a:gd name="T2" fmla="*/ 169 w 169"/>
                <a:gd name="T3" fmla="*/ 103 h 467"/>
                <a:gd name="T4" fmla="*/ 0 w 169"/>
                <a:gd name="T5" fmla="*/ 0 h 467"/>
                <a:gd name="T6" fmla="*/ 30 w 169"/>
                <a:gd name="T7" fmla="*/ 467 h 467"/>
              </a:gdLst>
              <a:ahLst/>
              <a:cxnLst>
                <a:cxn ang="0">
                  <a:pos x="T0" y="T1"/>
                </a:cxn>
                <a:cxn ang="0">
                  <a:pos x="T2" y="T3"/>
                </a:cxn>
                <a:cxn ang="0">
                  <a:pos x="T4" y="T5"/>
                </a:cxn>
                <a:cxn ang="0">
                  <a:pos x="T6" y="T7"/>
                </a:cxn>
              </a:cxnLst>
              <a:rect l="0" t="0" r="r" b="b"/>
              <a:pathLst>
                <a:path w="169" h="467">
                  <a:moveTo>
                    <a:pt x="30" y="467"/>
                  </a:moveTo>
                  <a:lnTo>
                    <a:pt x="169" y="103"/>
                  </a:lnTo>
                  <a:lnTo>
                    <a:pt x="0" y="0"/>
                  </a:lnTo>
                  <a:lnTo>
                    <a:pt x="30" y="467"/>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42"/>
            <p:cNvSpPr>
              <a:spLocks/>
            </p:cNvSpPr>
            <p:nvPr userDrawn="1"/>
          </p:nvSpPr>
          <p:spPr bwMode="auto">
            <a:xfrm>
              <a:off x="12801600" y="3275013"/>
              <a:ext cx="115888" cy="541337"/>
            </a:xfrm>
            <a:custGeom>
              <a:avLst/>
              <a:gdLst>
                <a:gd name="T0" fmla="*/ 0 w 73"/>
                <a:gd name="T1" fmla="*/ 82 h 341"/>
                <a:gd name="T2" fmla="*/ 0 w 73"/>
                <a:gd name="T3" fmla="*/ 341 h 341"/>
                <a:gd name="T4" fmla="*/ 6 w 73"/>
                <a:gd name="T5" fmla="*/ 341 h 341"/>
                <a:gd name="T6" fmla="*/ 7 w 73"/>
                <a:gd name="T7" fmla="*/ 341 h 341"/>
                <a:gd name="T8" fmla="*/ 10 w 73"/>
                <a:gd name="T9" fmla="*/ 329 h 341"/>
                <a:gd name="T10" fmla="*/ 73 w 73"/>
                <a:gd name="T11" fmla="*/ 0 h 341"/>
                <a:gd name="T12" fmla="*/ 10 w 73"/>
                <a:gd name="T13" fmla="*/ 71 h 341"/>
                <a:gd name="T14" fmla="*/ 0 w 73"/>
                <a:gd name="T15" fmla="*/ 82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341">
                  <a:moveTo>
                    <a:pt x="0" y="82"/>
                  </a:moveTo>
                  <a:lnTo>
                    <a:pt x="0" y="341"/>
                  </a:lnTo>
                  <a:lnTo>
                    <a:pt x="6" y="341"/>
                  </a:lnTo>
                  <a:lnTo>
                    <a:pt x="7" y="341"/>
                  </a:lnTo>
                  <a:lnTo>
                    <a:pt x="10" y="329"/>
                  </a:lnTo>
                  <a:lnTo>
                    <a:pt x="73" y="0"/>
                  </a:lnTo>
                  <a:lnTo>
                    <a:pt x="10" y="71"/>
                  </a:lnTo>
                  <a:lnTo>
                    <a:pt x="0" y="82"/>
                  </a:lnTo>
                  <a:close/>
                </a:path>
              </a:pathLst>
            </a:custGeom>
            <a:solidFill>
              <a:srgbClr val="F36C21"/>
            </a:solidFill>
            <a:ln w="3175">
              <a:solidFill>
                <a:srgbClr val="F36C2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43"/>
            <p:cNvSpPr>
              <a:spLocks/>
            </p:cNvSpPr>
            <p:nvPr userDrawn="1"/>
          </p:nvSpPr>
          <p:spPr bwMode="auto">
            <a:xfrm>
              <a:off x="12917488" y="2963863"/>
              <a:ext cx="1385888" cy="311150"/>
            </a:xfrm>
            <a:custGeom>
              <a:avLst/>
              <a:gdLst>
                <a:gd name="T0" fmla="*/ 655 w 873"/>
                <a:gd name="T1" fmla="*/ 187 h 196"/>
                <a:gd name="T2" fmla="*/ 873 w 873"/>
                <a:gd name="T3" fmla="*/ 0 h 196"/>
                <a:gd name="T4" fmla="*/ 0 w 873"/>
                <a:gd name="T5" fmla="*/ 196 h 196"/>
                <a:gd name="T6" fmla="*/ 655 w 873"/>
                <a:gd name="T7" fmla="*/ 187 h 196"/>
              </a:gdLst>
              <a:ahLst/>
              <a:cxnLst>
                <a:cxn ang="0">
                  <a:pos x="T0" y="T1"/>
                </a:cxn>
                <a:cxn ang="0">
                  <a:pos x="T2" y="T3"/>
                </a:cxn>
                <a:cxn ang="0">
                  <a:pos x="T4" y="T5"/>
                </a:cxn>
                <a:cxn ang="0">
                  <a:pos x="T6" y="T7"/>
                </a:cxn>
              </a:cxnLst>
              <a:rect l="0" t="0" r="r" b="b"/>
              <a:pathLst>
                <a:path w="873" h="196">
                  <a:moveTo>
                    <a:pt x="655" y="187"/>
                  </a:moveTo>
                  <a:lnTo>
                    <a:pt x="873" y="0"/>
                  </a:lnTo>
                  <a:lnTo>
                    <a:pt x="0" y="196"/>
                  </a:lnTo>
                  <a:lnTo>
                    <a:pt x="655" y="187"/>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44"/>
            <p:cNvSpPr>
              <a:spLocks/>
            </p:cNvSpPr>
            <p:nvPr userDrawn="1"/>
          </p:nvSpPr>
          <p:spPr bwMode="auto">
            <a:xfrm>
              <a:off x="14351000" y="2792413"/>
              <a:ext cx="822325" cy="912812"/>
            </a:xfrm>
            <a:custGeom>
              <a:avLst/>
              <a:gdLst>
                <a:gd name="T0" fmla="*/ 513 w 518"/>
                <a:gd name="T1" fmla="*/ 0 h 575"/>
                <a:gd name="T2" fmla="*/ 505 w 518"/>
                <a:gd name="T3" fmla="*/ 9 h 575"/>
                <a:gd name="T4" fmla="*/ 499 w 518"/>
                <a:gd name="T5" fmla="*/ 16 h 575"/>
                <a:gd name="T6" fmla="*/ 0 w 518"/>
                <a:gd name="T7" fmla="*/ 575 h 575"/>
                <a:gd name="T8" fmla="*/ 410 w 518"/>
                <a:gd name="T9" fmla="*/ 246 h 575"/>
                <a:gd name="T10" fmla="*/ 512 w 518"/>
                <a:gd name="T11" fmla="*/ 14 h 575"/>
                <a:gd name="T12" fmla="*/ 514 w 518"/>
                <a:gd name="T13" fmla="*/ 9 h 575"/>
                <a:gd name="T14" fmla="*/ 518 w 518"/>
                <a:gd name="T15" fmla="*/ 0 h 575"/>
                <a:gd name="T16" fmla="*/ 513 w 518"/>
                <a:gd name="T17" fmla="*/ 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575">
                  <a:moveTo>
                    <a:pt x="513" y="0"/>
                  </a:moveTo>
                  <a:lnTo>
                    <a:pt x="505" y="9"/>
                  </a:lnTo>
                  <a:lnTo>
                    <a:pt x="499" y="16"/>
                  </a:lnTo>
                  <a:lnTo>
                    <a:pt x="0" y="575"/>
                  </a:lnTo>
                  <a:lnTo>
                    <a:pt x="410" y="246"/>
                  </a:lnTo>
                  <a:lnTo>
                    <a:pt x="512" y="14"/>
                  </a:lnTo>
                  <a:lnTo>
                    <a:pt x="514" y="9"/>
                  </a:lnTo>
                  <a:lnTo>
                    <a:pt x="518" y="0"/>
                  </a:lnTo>
                  <a:lnTo>
                    <a:pt x="513"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45"/>
            <p:cNvSpPr>
              <a:spLocks/>
            </p:cNvSpPr>
            <p:nvPr userDrawn="1"/>
          </p:nvSpPr>
          <p:spPr bwMode="auto">
            <a:xfrm>
              <a:off x="12801600" y="3143250"/>
              <a:ext cx="115888" cy="131762"/>
            </a:xfrm>
            <a:custGeom>
              <a:avLst/>
              <a:gdLst>
                <a:gd name="T0" fmla="*/ 0 w 73"/>
                <a:gd name="T1" fmla="*/ 0 h 83"/>
                <a:gd name="T2" fmla="*/ 0 w 73"/>
                <a:gd name="T3" fmla="*/ 52 h 83"/>
                <a:gd name="T4" fmla="*/ 10 w 73"/>
                <a:gd name="T5" fmla="*/ 56 h 83"/>
                <a:gd name="T6" fmla="*/ 73 w 73"/>
                <a:gd name="T7" fmla="*/ 83 h 83"/>
                <a:gd name="T8" fmla="*/ 10 w 73"/>
                <a:gd name="T9" fmla="*/ 11 h 83"/>
                <a:gd name="T10" fmla="*/ 0 w 73"/>
                <a:gd name="T11" fmla="*/ 0 h 83"/>
              </a:gdLst>
              <a:ahLst/>
              <a:cxnLst>
                <a:cxn ang="0">
                  <a:pos x="T0" y="T1"/>
                </a:cxn>
                <a:cxn ang="0">
                  <a:pos x="T2" y="T3"/>
                </a:cxn>
                <a:cxn ang="0">
                  <a:pos x="T4" y="T5"/>
                </a:cxn>
                <a:cxn ang="0">
                  <a:pos x="T6" y="T7"/>
                </a:cxn>
                <a:cxn ang="0">
                  <a:pos x="T8" y="T9"/>
                </a:cxn>
                <a:cxn ang="0">
                  <a:pos x="T10" y="T11"/>
                </a:cxn>
              </a:cxnLst>
              <a:rect l="0" t="0" r="r" b="b"/>
              <a:pathLst>
                <a:path w="73" h="83">
                  <a:moveTo>
                    <a:pt x="0" y="0"/>
                  </a:moveTo>
                  <a:lnTo>
                    <a:pt x="0" y="52"/>
                  </a:lnTo>
                  <a:lnTo>
                    <a:pt x="10" y="56"/>
                  </a:lnTo>
                  <a:lnTo>
                    <a:pt x="73" y="83"/>
                  </a:lnTo>
                  <a:lnTo>
                    <a:pt x="10" y="11"/>
                  </a:lnTo>
                  <a:lnTo>
                    <a:pt x="0" y="0"/>
                  </a:lnTo>
                  <a:close/>
                </a:path>
              </a:pathLst>
            </a:custGeom>
            <a:solidFill>
              <a:srgbClr val="6EBE4C"/>
            </a:solidFill>
            <a:ln w="3175">
              <a:solidFill>
                <a:srgbClr val="6EBE4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46"/>
            <p:cNvSpPr>
              <a:spLocks/>
            </p:cNvSpPr>
            <p:nvPr userDrawn="1"/>
          </p:nvSpPr>
          <p:spPr bwMode="auto">
            <a:xfrm>
              <a:off x="15228888" y="2792413"/>
              <a:ext cx="642938" cy="136525"/>
            </a:xfrm>
            <a:custGeom>
              <a:avLst/>
              <a:gdLst>
                <a:gd name="T0" fmla="*/ 404 w 405"/>
                <a:gd name="T1" fmla="*/ 0 h 86"/>
                <a:gd name="T2" fmla="*/ 40 w 405"/>
                <a:gd name="T3" fmla="*/ 0 h 86"/>
                <a:gd name="T4" fmla="*/ 0 w 405"/>
                <a:gd name="T5" fmla="*/ 0 h 86"/>
                <a:gd name="T6" fmla="*/ 14 w 405"/>
                <a:gd name="T7" fmla="*/ 4 h 86"/>
                <a:gd name="T8" fmla="*/ 30 w 405"/>
                <a:gd name="T9" fmla="*/ 9 h 86"/>
                <a:gd name="T10" fmla="*/ 290 w 405"/>
                <a:gd name="T11" fmla="*/ 86 h 86"/>
                <a:gd name="T12" fmla="*/ 404 w 405"/>
                <a:gd name="T13" fmla="*/ 44 h 86"/>
                <a:gd name="T14" fmla="*/ 405 w 405"/>
                <a:gd name="T15" fmla="*/ 43 h 86"/>
                <a:gd name="T16" fmla="*/ 405 w 405"/>
                <a:gd name="T17" fmla="*/ 9 h 86"/>
                <a:gd name="T18" fmla="*/ 405 w 405"/>
                <a:gd name="T19" fmla="*/ 0 h 86"/>
                <a:gd name="T20" fmla="*/ 404 w 405"/>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86">
                  <a:moveTo>
                    <a:pt x="404" y="0"/>
                  </a:moveTo>
                  <a:lnTo>
                    <a:pt x="40" y="0"/>
                  </a:lnTo>
                  <a:lnTo>
                    <a:pt x="0" y="0"/>
                  </a:lnTo>
                  <a:lnTo>
                    <a:pt x="14" y="4"/>
                  </a:lnTo>
                  <a:lnTo>
                    <a:pt x="30" y="9"/>
                  </a:lnTo>
                  <a:lnTo>
                    <a:pt x="290" y="86"/>
                  </a:lnTo>
                  <a:lnTo>
                    <a:pt x="404" y="44"/>
                  </a:lnTo>
                  <a:lnTo>
                    <a:pt x="405" y="43"/>
                  </a:lnTo>
                  <a:lnTo>
                    <a:pt x="405" y="9"/>
                  </a:lnTo>
                  <a:lnTo>
                    <a:pt x="405" y="0"/>
                  </a:lnTo>
                  <a:lnTo>
                    <a:pt x="404"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47"/>
            <p:cNvSpPr>
              <a:spLocks/>
            </p:cNvSpPr>
            <p:nvPr userDrawn="1"/>
          </p:nvSpPr>
          <p:spPr bwMode="auto">
            <a:xfrm>
              <a:off x="12917488" y="3260725"/>
              <a:ext cx="1433513" cy="444500"/>
            </a:xfrm>
            <a:custGeom>
              <a:avLst/>
              <a:gdLst>
                <a:gd name="T0" fmla="*/ 0 w 903"/>
                <a:gd name="T1" fmla="*/ 9 h 280"/>
                <a:gd name="T2" fmla="*/ 903 w 903"/>
                <a:gd name="T3" fmla="*/ 280 h 280"/>
                <a:gd name="T4" fmla="*/ 655 w 903"/>
                <a:gd name="T5" fmla="*/ 0 h 280"/>
                <a:gd name="T6" fmla="*/ 0 w 903"/>
                <a:gd name="T7" fmla="*/ 9 h 280"/>
              </a:gdLst>
              <a:ahLst/>
              <a:cxnLst>
                <a:cxn ang="0">
                  <a:pos x="T0" y="T1"/>
                </a:cxn>
                <a:cxn ang="0">
                  <a:pos x="T2" y="T3"/>
                </a:cxn>
                <a:cxn ang="0">
                  <a:pos x="T4" y="T5"/>
                </a:cxn>
                <a:cxn ang="0">
                  <a:pos x="T6" y="T7"/>
                </a:cxn>
              </a:cxnLst>
              <a:rect l="0" t="0" r="r" b="b"/>
              <a:pathLst>
                <a:path w="903" h="280">
                  <a:moveTo>
                    <a:pt x="0" y="9"/>
                  </a:moveTo>
                  <a:lnTo>
                    <a:pt x="903" y="280"/>
                  </a:lnTo>
                  <a:lnTo>
                    <a:pt x="655" y="0"/>
                  </a:lnTo>
                  <a:lnTo>
                    <a:pt x="0" y="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48"/>
            <p:cNvSpPr>
              <a:spLocks/>
            </p:cNvSpPr>
            <p:nvPr userDrawn="1"/>
          </p:nvSpPr>
          <p:spPr bwMode="auto">
            <a:xfrm>
              <a:off x="14303375" y="2792413"/>
              <a:ext cx="173038" cy="171450"/>
            </a:xfrm>
            <a:custGeom>
              <a:avLst/>
              <a:gdLst>
                <a:gd name="T0" fmla="*/ 109 w 109"/>
                <a:gd name="T1" fmla="*/ 0 h 108"/>
                <a:gd name="T2" fmla="*/ 26 w 109"/>
                <a:gd name="T3" fmla="*/ 0 h 108"/>
                <a:gd name="T4" fmla="*/ 24 w 109"/>
                <a:gd name="T5" fmla="*/ 9 h 108"/>
                <a:gd name="T6" fmla="*/ 0 w 109"/>
                <a:gd name="T7" fmla="*/ 108 h 108"/>
                <a:gd name="T8" fmla="*/ 100 w 109"/>
                <a:gd name="T9" fmla="*/ 9 h 108"/>
                <a:gd name="T10" fmla="*/ 109 w 109"/>
                <a:gd name="T11" fmla="*/ 0 h 108"/>
              </a:gdLst>
              <a:ahLst/>
              <a:cxnLst>
                <a:cxn ang="0">
                  <a:pos x="T0" y="T1"/>
                </a:cxn>
                <a:cxn ang="0">
                  <a:pos x="T2" y="T3"/>
                </a:cxn>
                <a:cxn ang="0">
                  <a:pos x="T4" y="T5"/>
                </a:cxn>
                <a:cxn ang="0">
                  <a:pos x="T6" y="T7"/>
                </a:cxn>
                <a:cxn ang="0">
                  <a:pos x="T8" y="T9"/>
                </a:cxn>
                <a:cxn ang="0">
                  <a:pos x="T10" y="T11"/>
                </a:cxn>
              </a:cxnLst>
              <a:rect l="0" t="0" r="r" b="b"/>
              <a:pathLst>
                <a:path w="109" h="108">
                  <a:moveTo>
                    <a:pt x="109" y="0"/>
                  </a:moveTo>
                  <a:lnTo>
                    <a:pt x="26" y="0"/>
                  </a:lnTo>
                  <a:lnTo>
                    <a:pt x="24" y="9"/>
                  </a:lnTo>
                  <a:lnTo>
                    <a:pt x="0" y="108"/>
                  </a:lnTo>
                  <a:lnTo>
                    <a:pt x="100" y="9"/>
                  </a:lnTo>
                  <a:lnTo>
                    <a:pt x="109" y="0"/>
                  </a:lnTo>
                  <a:close/>
                </a:path>
              </a:pathLst>
            </a:custGeom>
            <a:solidFill>
              <a:srgbClr val="4CC2E2"/>
            </a:solidFill>
            <a:ln w="3175">
              <a:solidFill>
                <a:schemeClr val="accent5"/>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49"/>
            <p:cNvSpPr>
              <a:spLocks/>
            </p:cNvSpPr>
            <p:nvPr userDrawn="1"/>
          </p:nvSpPr>
          <p:spPr bwMode="auto">
            <a:xfrm>
              <a:off x="14351000" y="3487738"/>
              <a:ext cx="1050925" cy="271462"/>
            </a:xfrm>
            <a:custGeom>
              <a:avLst/>
              <a:gdLst>
                <a:gd name="T0" fmla="*/ 561 w 662"/>
                <a:gd name="T1" fmla="*/ 171 h 171"/>
                <a:gd name="T2" fmla="*/ 662 w 662"/>
                <a:gd name="T3" fmla="*/ 0 h 171"/>
                <a:gd name="T4" fmla="*/ 0 w 662"/>
                <a:gd name="T5" fmla="*/ 137 h 171"/>
                <a:gd name="T6" fmla="*/ 561 w 662"/>
                <a:gd name="T7" fmla="*/ 171 h 171"/>
              </a:gdLst>
              <a:ahLst/>
              <a:cxnLst>
                <a:cxn ang="0">
                  <a:pos x="T0" y="T1"/>
                </a:cxn>
                <a:cxn ang="0">
                  <a:pos x="T2" y="T3"/>
                </a:cxn>
                <a:cxn ang="0">
                  <a:pos x="T4" y="T5"/>
                </a:cxn>
                <a:cxn ang="0">
                  <a:pos x="T6" y="T7"/>
                </a:cxn>
              </a:cxnLst>
              <a:rect l="0" t="0" r="r" b="b"/>
              <a:pathLst>
                <a:path w="662" h="171">
                  <a:moveTo>
                    <a:pt x="561" y="171"/>
                  </a:moveTo>
                  <a:lnTo>
                    <a:pt x="662" y="0"/>
                  </a:lnTo>
                  <a:lnTo>
                    <a:pt x="0" y="137"/>
                  </a:lnTo>
                  <a:lnTo>
                    <a:pt x="561" y="171"/>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50"/>
            <p:cNvSpPr>
              <a:spLocks/>
            </p:cNvSpPr>
            <p:nvPr userDrawn="1"/>
          </p:nvSpPr>
          <p:spPr bwMode="auto">
            <a:xfrm>
              <a:off x="12801600" y="3275013"/>
              <a:ext cx="115888" cy="130175"/>
            </a:xfrm>
            <a:custGeom>
              <a:avLst/>
              <a:gdLst>
                <a:gd name="T0" fmla="*/ 0 w 73"/>
                <a:gd name="T1" fmla="*/ 29 h 82"/>
                <a:gd name="T2" fmla="*/ 0 w 73"/>
                <a:gd name="T3" fmla="*/ 82 h 82"/>
                <a:gd name="T4" fmla="*/ 10 w 73"/>
                <a:gd name="T5" fmla="*/ 71 h 82"/>
                <a:gd name="T6" fmla="*/ 73 w 73"/>
                <a:gd name="T7" fmla="*/ 0 h 82"/>
                <a:gd name="T8" fmla="*/ 10 w 73"/>
                <a:gd name="T9" fmla="*/ 25 h 82"/>
                <a:gd name="T10" fmla="*/ 0 w 73"/>
                <a:gd name="T11" fmla="*/ 29 h 82"/>
              </a:gdLst>
              <a:ahLst/>
              <a:cxnLst>
                <a:cxn ang="0">
                  <a:pos x="T0" y="T1"/>
                </a:cxn>
                <a:cxn ang="0">
                  <a:pos x="T2" y="T3"/>
                </a:cxn>
                <a:cxn ang="0">
                  <a:pos x="T4" y="T5"/>
                </a:cxn>
                <a:cxn ang="0">
                  <a:pos x="T6" y="T7"/>
                </a:cxn>
                <a:cxn ang="0">
                  <a:pos x="T8" y="T9"/>
                </a:cxn>
                <a:cxn ang="0">
                  <a:pos x="T10" y="T11"/>
                </a:cxn>
              </a:cxnLst>
              <a:rect l="0" t="0" r="r" b="b"/>
              <a:pathLst>
                <a:path w="73" h="82">
                  <a:moveTo>
                    <a:pt x="0" y="29"/>
                  </a:moveTo>
                  <a:lnTo>
                    <a:pt x="0" y="82"/>
                  </a:lnTo>
                  <a:lnTo>
                    <a:pt x="10" y="71"/>
                  </a:lnTo>
                  <a:lnTo>
                    <a:pt x="73" y="0"/>
                  </a:lnTo>
                  <a:lnTo>
                    <a:pt x="10" y="25"/>
                  </a:lnTo>
                  <a:lnTo>
                    <a:pt x="0" y="29"/>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51"/>
            <p:cNvSpPr>
              <a:spLocks/>
            </p:cNvSpPr>
            <p:nvPr userDrawn="1"/>
          </p:nvSpPr>
          <p:spPr bwMode="auto">
            <a:xfrm>
              <a:off x="12801600" y="2792413"/>
              <a:ext cx="322263" cy="482600"/>
            </a:xfrm>
            <a:custGeom>
              <a:avLst/>
              <a:gdLst>
                <a:gd name="T0" fmla="*/ 203 w 203"/>
                <a:gd name="T1" fmla="*/ 0 h 304"/>
                <a:gd name="T2" fmla="*/ 0 w 203"/>
                <a:gd name="T3" fmla="*/ 0 h 304"/>
                <a:gd name="T4" fmla="*/ 0 w 203"/>
                <a:gd name="T5" fmla="*/ 98 h 304"/>
                <a:gd name="T6" fmla="*/ 10 w 203"/>
                <a:gd name="T7" fmla="*/ 126 h 304"/>
                <a:gd name="T8" fmla="*/ 73 w 203"/>
                <a:gd name="T9" fmla="*/ 304 h 304"/>
                <a:gd name="T10" fmla="*/ 199 w 203"/>
                <a:gd name="T11" fmla="*/ 9 h 304"/>
                <a:gd name="T12" fmla="*/ 203 w 203"/>
                <a:gd name="T13" fmla="*/ 0 h 304"/>
              </a:gdLst>
              <a:ahLst/>
              <a:cxnLst>
                <a:cxn ang="0">
                  <a:pos x="T0" y="T1"/>
                </a:cxn>
                <a:cxn ang="0">
                  <a:pos x="T2" y="T3"/>
                </a:cxn>
                <a:cxn ang="0">
                  <a:pos x="T4" y="T5"/>
                </a:cxn>
                <a:cxn ang="0">
                  <a:pos x="T6" y="T7"/>
                </a:cxn>
                <a:cxn ang="0">
                  <a:pos x="T8" y="T9"/>
                </a:cxn>
                <a:cxn ang="0">
                  <a:pos x="T10" y="T11"/>
                </a:cxn>
                <a:cxn ang="0">
                  <a:pos x="T12" y="T13"/>
                </a:cxn>
              </a:cxnLst>
              <a:rect l="0" t="0" r="r" b="b"/>
              <a:pathLst>
                <a:path w="203" h="304">
                  <a:moveTo>
                    <a:pt x="203" y="0"/>
                  </a:moveTo>
                  <a:lnTo>
                    <a:pt x="0" y="0"/>
                  </a:lnTo>
                  <a:lnTo>
                    <a:pt x="0" y="98"/>
                  </a:lnTo>
                  <a:lnTo>
                    <a:pt x="10" y="126"/>
                  </a:lnTo>
                  <a:lnTo>
                    <a:pt x="73" y="304"/>
                  </a:lnTo>
                  <a:lnTo>
                    <a:pt x="199" y="9"/>
                  </a:lnTo>
                  <a:lnTo>
                    <a:pt x="203" y="0"/>
                  </a:lnTo>
                  <a:close/>
                </a:path>
              </a:pathLst>
            </a:custGeom>
            <a:solidFill>
              <a:srgbClr val="4CC2E2"/>
            </a:solidFill>
            <a:ln w="3175">
              <a:solidFill>
                <a:srgbClr val="4CC2E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52"/>
            <p:cNvSpPr>
              <a:spLocks/>
            </p:cNvSpPr>
            <p:nvPr userDrawn="1"/>
          </p:nvSpPr>
          <p:spPr bwMode="auto">
            <a:xfrm>
              <a:off x="14351000" y="2792413"/>
              <a:ext cx="814388" cy="912812"/>
            </a:xfrm>
            <a:custGeom>
              <a:avLst/>
              <a:gdLst>
                <a:gd name="T0" fmla="*/ 490 w 513"/>
                <a:gd name="T1" fmla="*/ 9 h 575"/>
                <a:gd name="T2" fmla="*/ 468 w 513"/>
                <a:gd name="T3" fmla="*/ 22 h 575"/>
                <a:gd name="T4" fmla="*/ 139 w 513"/>
                <a:gd name="T5" fmla="*/ 211 h 575"/>
                <a:gd name="T6" fmla="*/ 0 w 513"/>
                <a:gd name="T7" fmla="*/ 575 h 575"/>
                <a:gd name="T8" fmla="*/ 499 w 513"/>
                <a:gd name="T9" fmla="*/ 16 h 575"/>
                <a:gd name="T10" fmla="*/ 505 w 513"/>
                <a:gd name="T11" fmla="*/ 9 h 575"/>
                <a:gd name="T12" fmla="*/ 513 w 513"/>
                <a:gd name="T13" fmla="*/ 0 h 575"/>
                <a:gd name="T14" fmla="*/ 505 w 513"/>
                <a:gd name="T15" fmla="*/ 0 h 575"/>
                <a:gd name="T16" fmla="*/ 490 w 513"/>
                <a:gd name="T17" fmla="*/ 9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575">
                  <a:moveTo>
                    <a:pt x="490" y="9"/>
                  </a:moveTo>
                  <a:lnTo>
                    <a:pt x="468" y="22"/>
                  </a:lnTo>
                  <a:lnTo>
                    <a:pt x="139" y="211"/>
                  </a:lnTo>
                  <a:lnTo>
                    <a:pt x="0" y="575"/>
                  </a:lnTo>
                  <a:lnTo>
                    <a:pt x="499" y="16"/>
                  </a:lnTo>
                  <a:lnTo>
                    <a:pt x="505" y="9"/>
                  </a:lnTo>
                  <a:lnTo>
                    <a:pt x="513" y="0"/>
                  </a:lnTo>
                  <a:lnTo>
                    <a:pt x="505" y="0"/>
                  </a:lnTo>
                  <a:lnTo>
                    <a:pt x="490"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53"/>
            <p:cNvSpPr>
              <a:spLocks/>
            </p:cNvSpPr>
            <p:nvPr userDrawn="1"/>
          </p:nvSpPr>
          <p:spPr bwMode="auto">
            <a:xfrm>
              <a:off x="15184438" y="2792413"/>
              <a:ext cx="504825" cy="695325"/>
            </a:xfrm>
            <a:custGeom>
              <a:avLst/>
              <a:gdLst>
                <a:gd name="T0" fmla="*/ 58 w 318"/>
                <a:gd name="T1" fmla="*/ 9 h 438"/>
                <a:gd name="T2" fmla="*/ 42 w 318"/>
                <a:gd name="T3" fmla="*/ 4 h 438"/>
                <a:gd name="T4" fmla="*/ 28 w 318"/>
                <a:gd name="T5" fmla="*/ 0 h 438"/>
                <a:gd name="T6" fmla="*/ 0 w 318"/>
                <a:gd name="T7" fmla="*/ 0 h 438"/>
                <a:gd name="T8" fmla="*/ 3 w 318"/>
                <a:gd name="T9" fmla="*/ 9 h 438"/>
                <a:gd name="T10" fmla="*/ 3 w 318"/>
                <a:gd name="T11" fmla="*/ 11 h 438"/>
                <a:gd name="T12" fmla="*/ 137 w 318"/>
                <a:gd name="T13" fmla="*/ 438 h 438"/>
                <a:gd name="T14" fmla="*/ 318 w 318"/>
                <a:gd name="T15" fmla="*/ 86 h 438"/>
                <a:gd name="T16" fmla="*/ 58 w 318"/>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38">
                  <a:moveTo>
                    <a:pt x="58" y="9"/>
                  </a:moveTo>
                  <a:lnTo>
                    <a:pt x="42" y="4"/>
                  </a:lnTo>
                  <a:lnTo>
                    <a:pt x="28" y="0"/>
                  </a:lnTo>
                  <a:lnTo>
                    <a:pt x="0" y="0"/>
                  </a:lnTo>
                  <a:lnTo>
                    <a:pt x="3" y="9"/>
                  </a:lnTo>
                  <a:lnTo>
                    <a:pt x="3" y="11"/>
                  </a:lnTo>
                  <a:lnTo>
                    <a:pt x="137" y="438"/>
                  </a:lnTo>
                  <a:lnTo>
                    <a:pt x="318" y="86"/>
                  </a:lnTo>
                  <a:lnTo>
                    <a:pt x="58"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54"/>
            <p:cNvSpPr>
              <a:spLocks/>
            </p:cNvSpPr>
            <p:nvPr userDrawn="1"/>
          </p:nvSpPr>
          <p:spPr bwMode="auto">
            <a:xfrm>
              <a:off x="13995400" y="3705225"/>
              <a:ext cx="639763" cy="111125"/>
            </a:xfrm>
            <a:custGeom>
              <a:avLst/>
              <a:gdLst>
                <a:gd name="T0" fmla="*/ 403 w 403"/>
                <a:gd name="T1" fmla="*/ 70 h 70"/>
                <a:gd name="T2" fmla="*/ 224 w 403"/>
                <a:gd name="T3" fmla="*/ 0 h 70"/>
                <a:gd name="T4" fmla="*/ 0 w 403"/>
                <a:gd name="T5" fmla="*/ 70 h 70"/>
                <a:gd name="T6" fmla="*/ 403 w 403"/>
                <a:gd name="T7" fmla="*/ 70 h 70"/>
              </a:gdLst>
              <a:ahLst/>
              <a:cxnLst>
                <a:cxn ang="0">
                  <a:pos x="T0" y="T1"/>
                </a:cxn>
                <a:cxn ang="0">
                  <a:pos x="T2" y="T3"/>
                </a:cxn>
                <a:cxn ang="0">
                  <a:pos x="T4" y="T5"/>
                </a:cxn>
                <a:cxn ang="0">
                  <a:pos x="T6" y="T7"/>
                </a:cxn>
              </a:cxnLst>
              <a:rect l="0" t="0" r="r" b="b"/>
              <a:pathLst>
                <a:path w="403" h="70">
                  <a:moveTo>
                    <a:pt x="403" y="70"/>
                  </a:moveTo>
                  <a:lnTo>
                    <a:pt x="224" y="0"/>
                  </a:lnTo>
                  <a:lnTo>
                    <a:pt x="0" y="70"/>
                  </a:lnTo>
                  <a:lnTo>
                    <a:pt x="403" y="7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55"/>
            <p:cNvSpPr>
              <a:spLocks/>
            </p:cNvSpPr>
            <p:nvPr userDrawn="1"/>
          </p:nvSpPr>
          <p:spPr bwMode="auto">
            <a:xfrm>
              <a:off x="12801600" y="2949575"/>
              <a:ext cx="115888" cy="325437"/>
            </a:xfrm>
            <a:custGeom>
              <a:avLst/>
              <a:gdLst>
                <a:gd name="T0" fmla="*/ 0 w 73"/>
                <a:gd name="T1" fmla="*/ 0 h 205"/>
                <a:gd name="T2" fmla="*/ 0 w 73"/>
                <a:gd name="T3" fmla="*/ 122 h 205"/>
                <a:gd name="T4" fmla="*/ 10 w 73"/>
                <a:gd name="T5" fmla="*/ 133 h 205"/>
                <a:gd name="T6" fmla="*/ 73 w 73"/>
                <a:gd name="T7" fmla="*/ 205 h 205"/>
                <a:gd name="T8" fmla="*/ 10 w 73"/>
                <a:gd name="T9" fmla="*/ 28 h 205"/>
                <a:gd name="T10" fmla="*/ 0 w 73"/>
                <a:gd name="T11" fmla="*/ 0 h 205"/>
              </a:gdLst>
              <a:ahLst/>
              <a:cxnLst>
                <a:cxn ang="0">
                  <a:pos x="T0" y="T1"/>
                </a:cxn>
                <a:cxn ang="0">
                  <a:pos x="T2" y="T3"/>
                </a:cxn>
                <a:cxn ang="0">
                  <a:pos x="T4" y="T5"/>
                </a:cxn>
                <a:cxn ang="0">
                  <a:pos x="T6" y="T7"/>
                </a:cxn>
                <a:cxn ang="0">
                  <a:pos x="T8" y="T9"/>
                </a:cxn>
                <a:cxn ang="0">
                  <a:pos x="T10" y="T11"/>
                </a:cxn>
              </a:cxnLst>
              <a:rect l="0" t="0" r="r" b="b"/>
              <a:pathLst>
                <a:path w="73" h="205">
                  <a:moveTo>
                    <a:pt x="0" y="0"/>
                  </a:moveTo>
                  <a:lnTo>
                    <a:pt x="0" y="122"/>
                  </a:lnTo>
                  <a:lnTo>
                    <a:pt x="10" y="133"/>
                  </a:lnTo>
                  <a:lnTo>
                    <a:pt x="73" y="205"/>
                  </a:lnTo>
                  <a:lnTo>
                    <a:pt x="10" y="28"/>
                  </a:lnTo>
                  <a:lnTo>
                    <a:pt x="0" y="0"/>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56"/>
            <p:cNvSpPr>
              <a:spLocks/>
            </p:cNvSpPr>
            <p:nvPr userDrawn="1"/>
          </p:nvSpPr>
          <p:spPr bwMode="auto">
            <a:xfrm>
              <a:off x="13708063" y="2792413"/>
              <a:ext cx="595313" cy="171450"/>
            </a:xfrm>
            <a:custGeom>
              <a:avLst/>
              <a:gdLst>
                <a:gd name="T0" fmla="*/ 236 w 375"/>
                <a:gd name="T1" fmla="*/ 9 h 108"/>
                <a:gd name="T2" fmla="*/ 223 w 375"/>
                <a:gd name="T3" fmla="*/ 0 h 108"/>
                <a:gd name="T4" fmla="*/ 0 w 375"/>
                <a:gd name="T5" fmla="*/ 0 h 108"/>
                <a:gd name="T6" fmla="*/ 31 w 375"/>
                <a:gd name="T7" fmla="*/ 9 h 108"/>
                <a:gd name="T8" fmla="*/ 375 w 375"/>
                <a:gd name="T9" fmla="*/ 108 h 108"/>
                <a:gd name="T10" fmla="*/ 236 w 375"/>
                <a:gd name="T11" fmla="*/ 9 h 108"/>
              </a:gdLst>
              <a:ahLst/>
              <a:cxnLst>
                <a:cxn ang="0">
                  <a:pos x="T0" y="T1"/>
                </a:cxn>
                <a:cxn ang="0">
                  <a:pos x="T2" y="T3"/>
                </a:cxn>
                <a:cxn ang="0">
                  <a:pos x="T4" y="T5"/>
                </a:cxn>
                <a:cxn ang="0">
                  <a:pos x="T6" y="T7"/>
                </a:cxn>
                <a:cxn ang="0">
                  <a:pos x="T8" y="T9"/>
                </a:cxn>
                <a:cxn ang="0">
                  <a:pos x="T10" y="T11"/>
                </a:cxn>
              </a:cxnLst>
              <a:rect l="0" t="0" r="r" b="b"/>
              <a:pathLst>
                <a:path w="375" h="108">
                  <a:moveTo>
                    <a:pt x="236" y="9"/>
                  </a:moveTo>
                  <a:lnTo>
                    <a:pt x="223" y="0"/>
                  </a:lnTo>
                  <a:lnTo>
                    <a:pt x="0" y="0"/>
                  </a:lnTo>
                  <a:lnTo>
                    <a:pt x="31" y="9"/>
                  </a:lnTo>
                  <a:lnTo>
                    <a:pt x="375" y="108"/>
                  </a:lnTo>
                  <a:lnTo>
                    <a:pt x="236" y="9"/>
                  </a:lnTo>
                  <a:close/>
                </a:path>
              </a:pathLst>
            </a:custGeom>
            <a:solidFill>
              <a:srgbClr val="707372"/>
            </a:solidFill>
            <a:ln w="3175">
              <a:solidFill>
                <a:srgbClr val="707372"/>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157"/>
            <p:cNvSpPr>
              <a:spLocks/>
            </p:cNvSpPr>
            <p:nvPr userDrawn="1"/>
          </p:nvSpPr>
          <p:spPr bwMode="auto">
            <a:xfrm>
              <a:off x="15401925" y="2860675"/>
              <a:ext cx="469900" cy="627062"/>
            </a:xfrm>
            <a:custGeom>
              <a:avLst/>
              <a:gdLst>
                <a:gd name="T0" fmla="*/ 295 w 296"/>
                <a:gd name="T1" fmla="*/ 1 h 395"/>
                <a:gd name="T2" fmla="*/ 181 w 296"/>
                <a:gd name="T3" fmla="*/ 43 h 395"/>
                <a:gd name="T4" fmla="*/ 0 w 296"/>
                <a:gd name="T5" fmla="*/ 395 h 395"/>
                <a:gd name="T6" fmla="*/ 295 w 296"/>
                <a:gd name="T7" fmla="*/ 120 h 395"/>
                <a:gd name="T8" fmla="*/ 296 w 296"/>
                <a:gd name="T9" fmla="*/ 119 h 395"/>
                <a:gd name="T10" fmla="*/ 296 w 296"/>
                <a:gd name="T11" fmla="*/ 0 h 395"/>
                <a:gd name="T12" fmla="*/ 295 w 296"/>
                <a:gd name="T13" fmla="*/ 1 h 395"/>
              </a:gdLst>
              <a:ahLst/>
              <a:cxnLst>
                <a:cxn ang="0">
                  <a:pos x="T0" y="T1"/>
                </a:cxn>
                <a:cxn ang="0">
                  <a:pos x="T2" y="T3"/>
                </a:cxn>
                <a:cxn ang="0">
                  <a:pos x="T4" y="T5"/>
                </a:cxn>
                <a:cxn ang="0">
                  <a:pos x="T6" y="T7"/>
                </a:cxn>
                <a:cxn ang="0">
                  <a:pos x="T8" y="T9"/>
                </a:cxn>
                <a:cxn ang="0">
                  <a:pos x="T10" y="T11"/>
                </a:cxn>
                <a:cxn ang="0">
                  <a:pos x="T12" y="T13"/>
                </a:cxn>
              </a:cxnLst>
              <a:rect l="0" t="0" r="r" b="b"/>
              <a:pathLst>
                <a:path w="296" h="395">
                  <a:moveTo>
                    <a:pt x="295" y="1"/>
                  </a:moveTo>
                  <a:lnTo>
                    <a:pt x="181" y="43"/>
                  </a:lnTo>
                  <a:lnTo>
                    <a:pt x="0" y="395"/>
                  </a:lnTo>
                  <a:lnTo>
                    <a:pt x="295" y="120"/>
                  </a:lnTo>
                  <a:lnTo>
                    <a:pt x="296" y="119"/>
                  </a:lnTo>
                  <a:lnTo>
                    <a:pt x="296" y="0"/>
                  </a:lnTo>
                  <a:lnTo>
                    <a:pt x="295" y="1"/>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158"/>
            <p:cNvSpPr>
              <a:spLocks/>
            </p:cNvSpPr>
            <p:nvPr userDrawn="1"/>
          </p:nvSpPr>
          <p:spPr bwMode="auto">
            <a:xfrm>
              <a:off x="15552738" y="3687763"/>
              <a:ext cx="319088" cy="128587"/>
            </a:xfrm>
            <a:custGeom>
              <a:avLst/>
              <a:gdLst>
                <a:gd name="T0" fmla="*/ 13 w 201"/>
                <a:gd name="T1" fmla="*/ 57 h 81"/>
                <a:gd name="T2" fmla="*/ 0 w 201"/>
                <a:gd name="T3" fmla="*/ 81 h 81"/>
                <a:gd name="T4" fmla="*/ 200 w 201"/>
                <a:gd name="T5" fmla="*/ 81 h 81"/>
                <a:gd name="T6" fmla="*/ 201 w 201"/>
                <a:gd name="T7" fmla="*/ 81 h 81"/>
                <a:gd name="T8" fmla="*/ 201 w 201"/>
                <a:gd name="T9" fmla="*/ 0 h 81"/>
                <a:gd name="T10" fmla="*/ 200 w 201"/>
                <a:gd name="T11" fmla="*/ 0 h 81"/>
                <a:gd name="T12" fmla="*/ 13 w 201"/>
                <a:gd name="T13" fmla="*/ 57 h 81"/>
              </a:gdLst>
              <a:ahLst/>
              <a:cxnLst>
                <a:cxn ang="0">
                  <a:pos x="T0" y="T1"/>
                </a:cxn>
                <a:cxn ang="0">
                  <a:pos x="T2" y="T3"/>
                </a:cxn>
                <a:cxn ang="0">
                  <a:pos x="T4" y="T5"/>
                </a:cxn>
                <a:cxn ang="0">
                  <a:pos x="T6" y="T7"/>
                </a:cxn>
                <a:cxn ang="0">
                  <a:pos x="T8" y="T9"/>
                </a:cxn>
                <a:cxn ang="0">
                  <a:pos x="T10" y="T11"/>
                </a:cxn>
                <a:cxn ang="0">
                  <a:pos x="T12" y="T13"/>
                </a:cxn>
              </a:cxnLst>
              <a:rect l="0" t="0" r="r" b="b"/>
              <a:pathLst>
                <a:path w="201" h="81">
                  <a:moveTo>
                    <a:pt x="13" y="57"/>
                  </a:moveTo>
                  <a:lnTo>
                    <a:pt x="0" y="81"/>
                  </a:lnTo>
                  <a:lnTo>
                    <a:pt x="200" y="81"/>
                  </a:lnTo>
                  <a:lnTo>
                    <a:pt x="201" y="81"/>
                  </a:lnTo>
                  <a:lnTo>
                    <a:pt x="201" y="0"/>
                  </a:lnTo>
                  <a:lnTo>
                    <a:pt x="200" y="0"/>
                  </a:lnTo>
                  <a:lnTo>
                    <a:pt x="13" y="57"/>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159"/>
            <p:cNvSpPr>
              <a:spLocks/>
            </p:cNvSpPr>
            <p:nvPr userDrawn="1"/>
          </p:nvSpPr>
          <p:spPr bwMode="auto">
            <a:xfrm>
              <a:off x="13303250" y="3705225"/>
              <a:ext cx="1047750" cy="111125"/>
            </a:xfrm>
            <a:custGeom>
              <a:avLst/>
              <a:gdLst>
                <a:gd name="T0" fmla="*/ 436 w 660"/>
                <a:gd name="T1" fmla="*/ 70 h 70"/>
                <a:gd name="T2" fmla="*/ 660 w 660"/>
                <a:gd name="T3" fmla="*/ 0 h 70"/>
                <a:gd name="T4" fmla="*/ 0 w 660"/>
                <a:gd name="T5" fmla="*/ 70 h 70"/>
                <a:gd name="T6" fmla="*/ 436 w 660"/>
                <a:gd name="T7" fmla="*/ 70 h 70"/>
              </a:gdLst>
              <a:ahLst/>
              <a:cxnLst>
                <a:cxn ang="0">
                  <a:pos x="T0" y="T1"/>
                </a:cxn>
                <a:cxn ang="0">
                  <a:pos x="T2" y="T3"/>
                </a:cxn>
                <a:cxn ang="0">
                  <a:pos x="T4" y="T5"/>
                </a:cxn>
                <a:cxn ang="0">
                  <a:pos x="T6" y="T7"/>
                </a:cxn>
              </a:cxnLst>
              <a:rect l="0" t="0" r="r" b="b"/>
              <a:pathLst>
                <a:path w="660" h="70">
                  <a:moveTo>
                    <a:pt x="436" y="70"/>
                  </a:moveTo>
                  <a:lnTo>
                    <a:pt x="660" y="0"/>
                  </a:lnTo>
                  <a:lnTo>
                    <a:pt x="0" y="70"/>
                  </a:lnTo>
                  <a:lnTo>
                    <a:pt x="436" y="7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60"/>
            <p:cNvSpPr>
              <a:spLocks/>
            </p:cNvSpPr>
            <p:nvPr userDrawn="1"/>
          </p:nvSpPr>
          <p:spPr bwMode="auto">
            <a:xfrm>
              <a:off x="12917488" y="2792413"/>
              <a:ext cx="555625" cy="482600"/>
            </a:xfrm>
            <a:custGeom>
              <a:avLst/>
              <a:gdLst>
                <a:gd name="T0" fmla="*/ 350 w 350"/>
                <a:gd name="T1" fmla="*/ 0 h 304"/>
                <a:gd name="T2" fmla="*/ 130 w 350"/>
                <a:gd name="T3" fmla="*/ 0 h 304"/>
                <a:gd name="T4" fmla="*/ 126 w 350"/>
                <a:gd name="T5" fmla="*/ 9 h 304"/>
                <a:gd name="T6" fmla="*/ 0 w 350"/>
                <a:gd name="T7" fmla="*/ 304 h 304"/>
                <a:gd name="T8" fmla="*/ 339 w 350"/>
                <a:gd name="T9" fmla="*/ 9 h 304"/>
                <a:gd name="T10" fmla="*/ 350 w 350"/>
                <a:gd name="T11" fmla="*/ 0 h 304"/>
              </a:gdLst>
              <a:ahLst/>
              <a:cxnLst>
                <a:cxn ang="0">
                  <a:pos x="T0" y="T1"/>
                </a:cxn>
                <a:cxn ang="0">
                  <a:pos x="T2" y="T3"/>
                </a:cxn>
                <a:cxn ang="0">
                  <a:pos x="T4" y="T5"/>
                </a:cxn>
                <a:cxn ang="0">
                  <a:pos x="T6" y="T7"/>
                </a:cxn>
                <a:cxn ang="0">
                  <a:pos x="T8" y="T9"/>
                </a:cxn>
                <a:cxn ang="0">
                  <a:pos x="T10" y="T11"/>
                </a:cxn>
              </a:cxnLst>
              <a:rect l="0" t="0" r="r" b="b"/>
              <a:pathLst>
                <a:path w="350" h="304">
                  <a:moveTo>
                    <a:pt x="350" y="0"/>
                  </a:moveTo>
                  <a:lnTo>
                    <a:pt x="130" y="0"/>
                  </a:lnTo>
                  <a:lnTo>
                    <a:pt x="126" y="9"/>
                  </a:lnTo>
                  <a:lnTo>
                    <a:pt x="0" y="304"/>
                  </a:lnTo>
                  <a:lnTo>
                    <a:pt x="339" y="9"/>
                  </a:lnTo>
                  <a:lnTo>
                    <a:pt x="350" y="0"/>
                  </a:lnTo>
                  <a:close/>
                </a:path>
              </a:pathLst>
            </a:custGeom>
            <a:solidFill>
              <a:srgbClr val="E74783"/>
            </a:solidFill>
            <a:ln w="3175">
              <a:solidFill>
                <a:srgbClr val="E74783"/>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161"/>
            <p:cNvSpPr>
              <a:spLocks/>
            </p:cNvSpPr>
            <p:nvPr userDrawn="1"/>
          </p:nvSpPr>
          <p:spPr bwMode="auto">
            <a:xfrm>
              <a:off x="15401925" y="3276600"/>
              <a:ext cx="469900" cy="211137"/>
            </a:xfrm>
            <a:custGeom>
              <a:avLst/>
              <a:gdLst>
                <a:gd name="T0" fmla="*/ 295 w 296"/>
                <a:gd name="T1" fmla="*/ 0 h 133"/>
                <a:gd name="T2" fmla="*/ 0 w 296"/>
                <a:gd name="T3" fmla="*/ 133 h 133"/>
                <a:gd name="T4" fmla="*/ 295 w 296"/>
                <a:gd name="T5" fmla="*/ 131 h 133"/>
                <a:gd name="T6" fmla="*/ 296 w 296"/>
                <a:gd name="T7" fmla="*/ 131 h 133"/>
                <a:gd name="T8" fmla="*/ 296 w 296"/>
                <a:gd name="T9" fmla="*/ 0 h 133"/>
                <a:gd name="T10" fmla="*/ 295 w 296"/>
                <a:gd name="T11" fmla="*/ 0 h 133"/>
              </a:gdLst>
              <a:ahLst/>
              <a:cxnLst>
                <a:cxn ang="0">
                  <a:pos x="T0" y="T1"/>
                </a:cxn>
                <a:cxn ang="0">
                  <a:pos x="T2" y="T3"/>
                </a:cxn>
                <a:cxn ang="0">
                  <a:pos x="T4" y="T5"/>
                </a:cxn>
                <a:cxn ang="0">
                  <a:pos x="T6" y="T7"/>
                </a:cxn>
                <a:cxn ang="0">
                  <a:pos x="T8" y="T9"/>
                </a:cxn>
                <a:cxn ang="0">
                  <a:pos x="T10" y="T11"/>
                </a:cxn>
              </a:cxnLst>
              <a:rect l="0" t="0" r="r" b="b"/>
              <a:pathLst>
                <a:path w="296" h="133">
                  <a:moveTo>
                    <a:pt x="295" y="0"/>
                  </a:moveTo>
                  <a:lnTo>
                    <a:pt x="0" y="133"/>
                  </a:lnTo>
                  <a:lnTo>
                    <a:pt x="295" y="131"/>
                  </a:lnTo>
                  <a:lnTo>
                    <a:pt x="296" y="131"/>
                  </a:lnTo>
                  <a:lnTo>
                    <a:pt x="296" y="0"/>
                  </a:lnTo>
                  <a:lnTo>
                    <a:pt x="295"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162"/>
            <p:cNvSpPr>
              <a:spLocks/>
            </p:cNvSpPr>
            <p:nvPr userDrawn="1"/>
          </p:nvSpPr>
          <p:spPr bwMode="auto">
            <a:xfrm>
              <a:off x="14303375" y="2792413"/>
              <a:ext cx="849313" cy="334962"/>
            </a:xfrm>
            <a:custGeom>
              <a:avLst/>
              <a:gdLst>
                <a:gd name="T0" fmla="*/ 498 w 535"/>
                <a:gd name="T1" fmla="*/ 22 h 211"/>
                <a:gd name="T2" fmla="*/ 520 w 535"/>
                <a:gd name="T3" fmla="*/ 9 h 211"/>
                <a:gd name="T4" fmla="*/ 535 w 535"/>
                <a:gd name="T5" fmla="*/ 0 h 211"/>
                <a:gd name="T6" fmla="*/ 508 w 535"/>
                <a:gd name="T7" fmla="*/ 0 h 211"/>
                <a:gd name="T8" fmla="*/ 465 w 535"/>
                <a:gd name="T9" fmla="*/ 9 h 211"/>
                <a:gd name="T10" fmla="*/ 0 w 535"/>
                <a:gd name="T11" fmla="*/ 108 h 211"/>
                <a:gd name="T12" fmla="*/ 169 w 535"/>
                <a:gd name="T13" fmla="*/ 211 h 211"/>
                <a:gd name="T14" fmla="*/ 498 w 535"/>
                <a:gd name="T15" fmla="*/ 22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5" h="211">
                  <a:moveTo>
                    <a:pt x="498" y="22"/>
                  </a:moveTo>
                  <a:lnTo>
                    <a:pt x="520" y="9"/>
                  </a:lnTo>
                  <a:lnTo>
                    <a:pt x="535" y="0"/>
                  </a:lnTo>
                  <a:lnTo>
                    <a:pt x="508" y="0"/>
                  </a:lnTo>
                  <a:lnTo>
                    <a:pt x="465" y="9"/>
                  </a:lnTo>
                  <a:lnTo>
                    <a:pt x="0" y="108"/>
                  </a:lnTo>
                  <a:lnTo>
                    <a:pt x="169" y="211"/>
                  </a:lnTo>
                  <a:lnTo>
                    <a:pt x="498" y="22"/>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163"/>
            <p:cNvSpPr>
              <a:spLocks/>
            </p:cNvSpPr>
            <p:nvPr userDrawn="1"/>
          </p:nvSpPr>
          <p:spPr bwMode="auto">
            <a:xfrm>
              <a:off x="14270038" y="2792413"/>
              <a:ext cx="74613" cy="171450"/>
            </a:xfrm>
            <a:custGeom>
              <a:avLst/>
              <a:gdLst>
                <a:gd name="T0" fmla="*/ 47 w 47"/>
                <a:gd name="T1" fmla="*/ 0 h 108"/>
                <a:gd name="T2" fmla="*/ 0 w 47"/>
                <a:gd name="T3" fmla="*/ 0 h 108"/>
                <a:gd name="T4" fmla="*/ 2 w 47"/>
                <a:gd name="T5" fmla="*/ 9 h 108"/>
                <a:gd name="T6" fmla="*/ 21 w 47"/>
                <a:gd name="T7" fmla="*/ 108 h 108"/>
                <a:gd name="T8" fmla="*/ 45 w 47"/>
                <a:gd name="T9" fmla="*/ 9 h 108"/>
                <a:gd name="T10" fmla="*/ 47 w 47"/>
                <a:gd name="T11" fmla="*/ 0 h 108"/>
              </a:gdLst>
              <a:ahLst/>
              <a:cxnLst>
                <a:cxn ang="0">
                  <a:pos x="T0" y="T1"/>
                </a:cxn>
                <a:cxn ang="0">
                  <a:pos x="T2" y="T3"/>
                </a:cxn>
                <a:cxn ang="0">
                  <a:pos x="T4" y="T5"/>
                </a:cxn>
                <a:cxn ang="0">
                  <a:pos x="T6" y="T7"/>
                </a:cxn>
                <a:cxn ang="0">
                  <a:pos x="T8" y="T9"/>
                </a:cxn>
                <a:cxn ang="0">
                  <a:pos x="T10" y="T11"/>
                </a:cxn>
              </a:cxnLst>
              <a:rect l="0" t="0" r="r" b="b"/>
              <a:pathLst>
                <a:path w="47" h="108">
                  <a:moveTo>
                    <a:pt x="47" y="0"/>
                  </a:moveTo>
                  <a:lnTo>
                    <a:pt x="0" y="0"/>
                  </a:lnTo>
                  <a:lnTo>
                    <a:pt x="2" y="9"/>
                  </a:lnTo>
                  <a:lnTo>
                    <a:pt x="21" y="108"/>
                  </a:lnTo>
                  <a:lnTo>
                    <a:pt x="45" y="9"/>
                  </a:lnTo>
                  <a:lnTo>
                    <a:pt x="47" y="0"/>
                  </a:lnTo>
                  <a:close/>
                </a:path>
              </a:pathLst>
            </a:custGeom>
            <a:solidFill>
              <a:srgbClr val="E32726"/>
            </a:solidFill>
            <a:ln w="3175">
              <a:solidFill>
                <a:schemeClr val="accent1"/>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64"/>
            <p:cNvSpPr>
              <a:spLocks/>
            </p:cNvSpPr>
            <p:nvPr userDrawn="1"/>
          </p:nvSpPr>
          <p:spPr bwMode="auto">
            <a:xfrm>
              <a:off x="14351000" y="3182938"/>
              <a:ext cx="1050925" cy="522287"/>
            </a:xfrm>
            <a:custGeom>
              <a:avLst/>
              <a:gdLst>
                <a:gd name="T0" fmla="*/ 0 w 662"/>
                <a:gd name="T1" fmla="*/ 329 h 329"/>
                <a:gd name="T2" fmla="*/ 662 w 662"/>
                <a:gd name="T3" fmla="*/ 192 h 329"/>
                <a:gd name="T4" fmla="*/ 410 w 662"/>
                <a:gd name="T5" fmla="*/ 0 h 329"/>
                <a:gd name="T6" fmla="*/ 0 w 662"/>
                <a:gd name="T7" fmla="*/ 329 h 329"/>
              </a:gdLst>
              <a:ahLst/>
              <a:cxnLst>
                <a:cxn ang="0">
                  <a:pos x="T0" y="T1"/>
                </a:cxn>
                <a:cxn ang="0">
                  <a:pos x="T2" y="T3"/>
                </a:cxn>
                <a:cxn ang="0">
                  <a:pos x="T4" y="T5"/>
                </a:cxn>
                <a:cxn ang="0">
                  <a:pos x="T6" y="T7"/>
                </a:cxn>
              </a:cxnLst>
              <a:rect l="0" t="0" r="r" b="b"/>
              <a:pathLst>
                <a:path w="662" h="329">
                  <a:moveTo>
                    <a:pt x="0" y="329"/>
                  </a:moveTo>
                  <a:lnTo>
                    <a:pt x="662" y="192"/>
                  </a:lnTo>
                  <a:lnTo>
                    <a:pt x="410" y="0"/>
                  </a:lnTo>
                  <a:lnTo>
                    <a:pt x="0" y="329"/>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65"/>
            <p:cNvSpPr>
              <a:spLocks/>
            </p:cNvSpPr>
            <p:nvPr userDrawn="1"/>
          </p:nvSpPr>
          <p:spPr bwMode="auto">
            <a:xfrm>
              <a:off x="15401925" y="3487738"/>
              <a:ext cx="171450" cy="328612"/>
            </a:xfrm>
            <a:custGeom>
              <a:avLst/>
              <a:gdLst>
                <a:gd name="T0" fmla="*/ 95 w 108"/>
                <a:gd name="T1" fmla="*/ 207 h 207"/>
                <a:gd name="T2" fmla="*/ 108 w 108"/>
                <a:gd name="T3" fmla="*/ 183 h 207"/>
                <a:gd name="T4" fmla="*/ 0 w 108"/>
                <a:gd name="T5" fmla="*/ 0 h 207"/>
                <a:gd name="T6" fmla="*/ 5 w 108"/>
                <a:gd name="T7" fmla="*/ 207 h 207"/>
                <a:gd name="T8" fmla="*/ 95 w 108"/>
                <a:gd name="T9" fmla="*/ 207 h 207"/>
              </a:gdLst>
              <a:ahLst/>
              <a:cxnLst>
                <a:cxn ang="0">
                  <a:pos x="T0" y="T1"/>
                </a:cxn>
                <a:cxn ang="0">
                  <a:pos x="T2" y="T3"/>
                </a:cxn>
                <a:cxn ang="0">
                  <a:pos x="T4" y="T5"/>
                </a:cxn>
                <a:cxn ang="0">
                  <a:pos x="T6" y="T7"/>
                </a:cxn>
                <a:cxn ang="0">
                  <a:pos x="T8" y="T9"/>
                </a:cxn>
              </a:cxnLst>
              <a:rect l="0" t="0" r="r" b="b"/>
              <a:pathLst>
                <a:path w="108" h="207">
                  <a:moveTo>
                    <a:pt x="95" y="207"/>
                  </a:moveTo>
                  <a:lnTo>
                    <a:pt x="108" y="183"/>
                  </a:lnTo>
                  <a:lnTo>
                    <a:pt x="0" y="0"/>
                  </a:lnTo>
                  <a:lnTo>
                    <a:pt x="5" y="207"/>
                  </a:lnTo>
                  <a:lnTo>
                    <a:pt x="95" y="20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66"/>
            <p:cNvSpPr>
              <a:spLocks/>
            </p:cNvSpPr>
            <p:nvPr userDrawn="1"/>
          </p:nvSpPr>
          <p:spPr bwMode="auto">
            <a:xfrm>
              <a:off x="13957300" y="2963863"/>
              <a:ext cx="393700" cy="741362"/>
            </a:xfrm>
            <a:custGeom>
              <a:avLst/>
              <a:gdLst>
                <a:gd name="T0" fmla="*/ 0 w 248"/>
                <a:gd name="T1" fmla="*/ 187 h 467"/>
                <a:gd name="T2" fmla="*/ 248 w 248"/>
                <a:gd name="T3" fmla="*/ 467 h 467"/>
                <a:gd name="T4" fmla="*/ 218 w 248"/>
                <a:gd name="T5" fmla="*/ 0 h 467"/>
                <a:gd name="T6" fmla="*/ 0 w 248"/>
                <a:gd name="T7" fmla="*/ 187 h 467"/>
              </a:gdLst>
              <a:ahLst/>
              <a:cxnLst>
                <a:cxn ang="0">
                  <a:pos x="T0" y="T1"/>
                </a:cxn>
                <a:cxn ang="0">
                  <a:pos x="T2" y="T3"/>
                </a:cxn>
                <a:cxn ang="0">
                  <a:pos x="T4" y="T5"/>
                </a:cxn>
                <a:cxn ang="0">
                  <a:pos x="T6" y="T7"/>
                </a:cxn>
              </a:cxnLst>
              <a:rect l="0" t="0" r="r" b="b"/>
              <a:pathLst>
                <a:path w="248" h="467">
                  <a:moveTo>
                    <a:pt x="0" y="187"/>
                  </a:moveTo>
                  <a:lnTo>
                    <a:pt x="248" y="467"/>
                  </a:lnTo>
                  <a:lnTo>
                    <a:pt x="218" y="0"/>
                  </a:lnTo>
                  <a:lnTo>
                    <a:pt x="0" y="187"/>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67"/>
            <p:cNvSpPr>
              <a:spLocks/>
            </p:cNvSpPr>
            <p:nvPr userDrawn="1"/>
          </p:nvSpPr>
          <p:spPr bwMode="auto">
            <a:xfrm>
              <a:off x="12801600" y="3225800"/>
              <a:ext cx="115888" cy="95250"/>
            </a:xfrm>
            <a:custGeom>
              <a:avLst/>
              <a:gdLst>
                <a:gd name="T0" fmla="*/ 0 w 73"/>
                <a:gd name="T1" fmla="*/ 0 h 60"/>
                <a:gd name="T2" fmla="*/ 0 w 73"/>
                <a:gd name="T3" fmla="*/ 60 h 60"/>
                <a:gd name="T4" fmla="*/ 10 w 73"/>
                <a:gd name="T5" fmla="*/ 56 h 60"/>
                <a:gd name="T6" fmla="*/ 73 w 73"/>
                <a:gd name="T7" fmla="*/ 31 h 60"/>
                <a:gd name="T8" fmla="*/ 10 w 73"/>
                <a:gd name="T9" fmla="*/ 4 h 60"/>
                <a:gd name="T10" fmla="*/ 0 w 73"/>
                <a:gd name="T11" fmla="*/ 0 h 60"/>
              </a:gdLst>
              <a:ahLst/>
              <a:cxnLst>
                <a:cxn ang="0">
                  <a:pos x="T0" y="T1"/>
                </a:cxn>
                <a:cxn ang="0">
                  <a:pos x="T2" y="T3"/>
                </a:cxn>
                <a:cxn ang="0">
                  <a:pos x="T4" y="T5"/>
                </a:cxn>
                <a:cxn ang="0">
                  <a:pos x="T6" y="T7"/>
                </a:cxn>
                <a:cxn ang="0">
                  <a:pos x="T8" y="T9"/>
                </a:cxn>
                <a:cxn ang="0">
                  <a:pos x="T10" y="T11"/>
                </a:cxn>
              </a:cxnLst>
              <a:rect l="0" t="0" r="r" b="b"/>
              <a:pathLst>
                <a:path w="73" h="60">
                  <a:moveTo>
                    <a:pt x="0" y="0"/>
                  </a:moveTo>
                  <a:lnTo>
                    <a:pt x="0" y="60"/>
                  </a:lnTo>
                  <a:lnTo>
                    <a:pt x="10" y="56"/>
                  </a:lnTo>
                  <a:lnTo>
                    <a:pt x="73" y="31"/>
                  </a:lnTo>
                  <a:lnTo>
                    <a:pt x="10" y="4"/>
                  </a:lnTo>
                  <a:lnTo>
                    <a:pt x="0"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68"/>
            <p:cNvSpPr>
              <a:spLocks/>
            </p:cNvSpPr>
            <p:nvPr userDrawn="1"/>
          </p:nvSpPr>
          <p:spPr bwMode="auto">
            <a:xfrm>
              <a:off x="12917488" y="2792413"/>
              <a:ext cx="1385888" cy="482600"/>
            </a:xfrm>
            <a:custGeom>
              <a:avLst/>
              <a:gdLst>
                <a:gd name="T0" fmla="*/ 498 w 873"/>
                <a:gd name="T1" fmla="*/ 0 h 304"/>
                <a:gd name="T2" fmla="*/ 351 w 873"/>
                <a:gd name="T3" fmla="*/ 0 h 304"/>
                <a:gd name="T4" fmla="*/ 350 w 873"/>
                <a:gd name="T5" fmla="*/ 0 h 304"/>
                <a:gd name="T6" fmla="*/ 339 w 873"/>
                <a:gd name="T7" fmla="*/ 9 h 304"/>
                <a:gd name="T8" fmla="*/ 0 w 873"/>
                <a:gd name="T9" fmla="*/ 304 h 304"/>
                <a:gd name="T10" fmla="*/ 873 w 873"/>
                <a:gd name="T11" fmla="*/ 108 h 304"/>
                <a:gd name="T12" fmla="*/ 529 w 873"/>
                <a:gd name="T13" fmla="*/ 9 h 304"/>
                <a:gd name="T14" fmla="*/ 498 w 873"/>
                <a:gd name="T15" fmla="*/ 0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3" h="304">
                  <a:moveTo>
                    <a:pt x="498" y="0"/>
                  </a:moveTo>
                  <a:lnTo>
                    <a:pt x="351" y="0"/>
                  </a:lnTo>
                  <a:lnTo>
                    <a:pt x="350" y="0"/>
                  </a:lnTo>
                  <a:lnTo>
                    <a:pt x="339" y="9"/>
                  </a:lnTo>
                  <a:lnTo>
                    <a:pt x="0" y="304"/>
                  </a:lnTo>
                  <a:lnTo>
                    <a:pt x="873" y="108"/>
                  </a:lnTo>
                  <a:lnTo>
                    <a:pt x="529" y="9"/>
                  </a:lnTo>
                  <a:lnTo>
                    <a:pt x="498" y="0"/>
                  </a:lnTo>
                  <a:close/>
                </a:path>
              </a:pathLst>
            </a:custGeom>
            <a:solidFill>
              <a:srgbClr val="E32726"/>
            </a:solidFill>
            <a:ln w="3175">
              <a:solidFill>
                <a:srgbClr val="E32726"/>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69"/>
            <p:cNvSpPr>
              <a:spLocks/>
            </p:cNvSpPr>
            <p:nvPr userDrawn="1"/>
          </p:nvSpPr>
          <p:spPr bwMode="auto">
            <a:xfrm>
              <a:off x="15401925" y="3049588"/>
              <a:ext cx="469900" cy="438150"/>
            </a:xfrm>
            <a:custGeom>
              <a:avLst/>
              <a:gdLst>
                <a:gd name="T0" fmla="*/ 295 w 296"/>
                <a:gd name="T1" fmla="*/ 1 h 276"/>
                <a:gd name="T2" fmla="*/ 0 w 296"/>
                <a:gd name="T3" fmla="*/ 276 h 276"/>
                <a:gd name="T4" fmla="*/ 295 w 296"/>
                <a:gd name="T5" fmla="*/ 143 h 276"/>
                <a:gd name="T6" fmla="*/ 296 w 296"/>
                <a:gd name="T7" fmla="*/ 143 h 276"/>
                <a:gd name="T8" fmla="*/ 296 w 296"/>
                <a:gd name="T9" fmla="*/ 0 h 276"/>
                <a:gd name="T10" fmla="*/ 295 w 296"/>
                <a:gd name="T11" fmla="*/ 1 h 276"/>
              </a:gdLst>
              <a:ahLst/>
              <a:cxnLst>
                <a:cxn ang="0">
                  <a:pos x="T0" y="T1"/>
                </a:cxn>
                <a:cxn ang="0">
                  <a:pos x="T2" y="T3"/>
                </a:cxn>
                <a:cxn ang="0">
                  <a:pos x="T4" y="T5"/>
                </a:cxn>
                <a:cxn ang="0">
                  <a:pos x="T6" y="T7"/>
                </a:cxn>
                <a:cxn ang="0">
                  <a:pos x="T8" y="T9"/>
                </a:cxn>
                <a:cxn ang="0">
                  <a:pos x="T10" y="T11"/>
                </a:cxn>
              </a:cxnLst>
              <a:rect l="0" t="0" r="r" b="b"/>
              <a:pathLst>
                <a:path w="296" h="276">
                  <a:moveTo>
                    <a:pt x="295" y="1"/>
                  </a:moveTo>
                  <a:lnTo>
                    <a:pt x="0" y="276"/>
                  </a:lnTo>
                  <a:lnTo>
                    <a:pt x="295" y="143"/>
                  </a:lnTo>
                  <a:lnTo>
                    <a:pt x="296" y="143"/>
                  </a:lnTo>
                  <a:lnTo>
                    <a:pt x="296" y="0"/>
                  </a:lnTo>
                  <a:lnTo>
                    <a:pt x="295" y="1"/>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70"/>
            <p:cNvSpPr>
              <a:spLocks/>
            </p:cNvSpPr>
            <p:nvPr userDrawn="1"/>
          </p:nvSpPr>
          <p:spPr bwMode="auto">
            <a:xfrm>
              <a:off x="15001875" y="2792413"/>
              <a:ext cx="400050" cy="695325"/>
            </a:xfrm>
            <a:custGeom>
              <a:avLst/>
              <a:gdLst>
                <a:gd name="T0" fmla="*/ 118 w 252"/>
                <a:gd name="T1" fmla="*/ 9 h 438"/>
                <a:gd name="T2" fmla="*/ 115 w 252"/>
                <a:gd name="T3" fmla="*/ 0 h 438"/>
                <a:gd name="T4" fmla="*/ 108 w 252"/>
                <a:gd name="T5" fmla="*/ 0 h 438"/>
                <a:gd name="T6" fmla="*/ 104 w 252"/>
                <a:gd name="T7" fmla="*/ 9 h 438"/>
                <a:gd name="T8" fmla="*/ 102 w 252"/>
                <a:gd name="T9" fmla="*/ 14 h 438"/>
                <a:gd name="T10" fmla="*/ 0 w 252"/>
                <a:gd name="T11" fmla="*/ 246 h 438"/>
                <a:gd name="T12" fmla="*/ 252 w 252"/>
                <a:gd name="T13" fmla="*/ 438 h 438"/>
                <a:gd name="T14" fmla="*/ 118 w 252"/>
                <a:gd name="T15" fmla="*/ 11 h 438"/>
                <a:gd name="T16" fmla="*/ 118 w 252"/>
                <a:gd name="T17" fmla="*/ 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438">
                  <a:moveTo>
                    <a:pt x="118" y="9"/>
                  </a:moveTo>
                  <a:lnTo>
                    <a:pt x="115" y="0"/>
                  </a:lnTo>
                  <a:lnTo>
                    <a:pt x="108" y="0"/>
                  </a:lnTo>
                  <a:lnTo>
                    <a:pt x="104" y="9"/>
                  </a:lnTo>
                  <a:lnTo>
                    <a:pt x="102" y="14"/>
                  </a:lnTo>
                  <a:lnTo>
                    <a:pt x="0" y="246"/>
                  </a:lnTo>
                  <a:lnTo>
                    <a:pt x="252" y="438"/>
                  </a:lnTo>
                  <a:lnTo>
                    <a:pt x="118" y="11"/>
                  </a:lnTo>
                  <a:lnTo>
                    <a:pt x="118" y="9"/>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71"/>
            <p:cNvSpPr>
              <a:spLocks/>
            </p:cNvSpPr>
            <p:nvPr userDrawn="1"/>
          </p:nvSpPr>
          <p:spPr bwMode="auto">
            <a:xfrm>
              <a:off x="14351000" y="3705225"/>
              <a:ext cx="922338" cy="111125"/>
            </a:xfrm>
            <a:custGeom>
              <a:avLst/>
              <a:gdLst>
                <a:gd name="T0" fmla="*/ 0 w 581"/>
                <a:gd name="T1" fmla="*/ 0 h 70"/>
                <a:gd name="T2" fmla="*/ 179 w 581"/>
                <a:gd name="T3" fmla="*/ 70 h 70"/>
                <a:gd name="T4" fmla="*/ 581 w 581"/>
                <a:gd name="T5" fmla="*/ 70 h 70"/>
                <a:gd name="T6" fmla="*/ 561 w 581"/>
                <a:gd name="T7" fmla="*/ 34 h 70"/>
                <a:gd name="T8" fmla="*/ 0 w 581"/>
                <a:gd name="T9" fmla="*/ 0 h 70"/>
              </a:gdLst>
              <a:ahLst/>
              <a:cxnLst>
                <a:cxn ang="0">
                  <a:pos x="T0" y="T1"/>
                </a:cxn>
                <a:cxn ang="0">
                  <a:pos x="T2" y="T3"/>
                </a:cxn>
                <a:cxn ang="0">
                  <a:pos x="T4" y="T5"/>
                </a:cxn>
                <a:cxn ang="0">
                  <a:pos x="T6" y="T7"/>
                </a:cxn>
                <a:cxn ang="0">
                  <a:pos x="T8" y="T9"/>
                </a:cxn>
              </a:cxnLst>
              <a:rect l="0" t="0" r="r" b="b"/>
              <a:pathLst>
                <a:path w="581" h="70">
                  <a:moveTo>
                    <a:pt x="0" y="0"/>
                  </a:moveTo>
                  <a:lnTo>
                    <a:pt x="179" y="70"/>
                  </a:lnTo>
                  <a:lnTo>
                    <a:pt x="581" y="70"/>
                  </a:lnTo>
                  <a:lnTo>
                    <a:pt x="561" y="34"/>
                  </a:lnTo>
                  <a:lnTo>
                    <a:pt x="0" y="0"/>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72"/>
            <p:cNvSpPr>
              <a:spLocks/>
            </p:cNvSpPr>
            <p:nvPr userDrawn="1"/>
          </p:nvSpPr>
          <p:spPr bwMode="auto">
            <a:xfrm>
              <a:off x="12917488" y="3275013"/>
              <a:ext cx="1433513" cy="541337"/>
            </a:xfrm>
            <a:custGeom>
              <a:avLst/>
              <a:gdLst>
                <a:gd name="T0" fmla="*/ 179 w 903"/>
                <a:gd name="T1" fmla="*/ 336 h 341"/>
                <a:gd name="T2" fmla="*/ 182 w 903"/>
                <a:gd name="T3" fmla="*/ 341 h 341"/>
                <a:gd name="T4" fmla="*/ 243 w 903"/>
                <a:gd name="T5" fmla="*/ 341 h 341"/>
                <a:gd name="T6" fmla="*/ 903 w 903"/>
                <a:gd name="T7" fmla="*/ 271 h 341"/>
                <a:gd name="T8" fmla="*/ 0 w 903"/>
                <a:gd name="T9" fmla="*/ 0 h 341"/>
                <a:gd name="T10" fmla="*/ 179 w 903"/>
                <a:gd name="T11" fmla="*/ 336 h 341"/>
              </a:gdLst>
              <a:ahLst/>
              <a:cxnLst>
                <a:cxn ang="0">
                  <a:pos x="T0" y="T1"/>
                </a:cxn>
                <a:cxn ang="0">
                  <a:pos x="T2" y="T3"/>
                </a:cxn>
                <a:cxn ang="0">
                  <a:pos x="T4" y="T5"/>
                </a:cxn>
                <a:cxn ang="0">
                  <a:pos x="T6" y="T7"/>
                </a:cxn>
                <a:cxn ang="0">
                  <a:pos x="T8" y="T9"/>
                </a:cxn>
                <a:cxn ang="0">
                  <a:pos x="T10" y="T11"/>
                </a:cxn>
              </a:cxnLst>
              <a:rect l="0" t="0" r="r" b="b"/>
              <a:pathLst>
                <a:path w="903" h="341">
                  <a:moveTo>
                    <a:pt x="179" y="336"/>
                  </a:moveTo>
                  <a:lnTo>
                    <a:pt x="182" y="341"/>
                  </a:lnTo>
                  <a:lnTo>
                    <a:pt x="243" y="341"/>
                  </a:lnTo>
                  <a:lnTo>
                    <a:pt x="903" y="271"/>
                  </a:lnTo>
                  <a:lnTo>
                    <a:pt x="0" y="0"/>
                  </a:lnTo>
                  <a:lnTo>
                    <a:pt x="179" y="336"/>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73"/>
            <p:cNvSpPr>
              <a:spLocks/>
            </p:cNvSpPr>
            <p:nvPr userDrawn="1"/>
          </p:nvSpPr>
          <p:spPr bwMode="auto">
            <a:xfrm>
              <a:off x="14062075" y="2792413"/>
              <a:ext cx="241300" cy="171450"/>
            </a:xfrm>
            <a:custGeom>
              <a:avLst/>
              <a:gdLst>
                <a:gd name="T0" fmla="*/ 152 w 152"/>
                <a:gd name="T1" fmla="*/ 108 h 108"/>
                <a:gd name="T2" fmla="*/ 133 w 152"/>
                <a:gd name="T3" fmla="*/ 9 h 108"/>
                <a:gd name="T4" fmla="*/ 131 w 152"/>
                <a:gd name="T5" fmla="*/ 0 h 108"/>
                <a:gd name="T6" fmla="*/ 0 w 152"/>
                <a:gd name="T7" fmla="*/ 0 h 108"/>
                <a:gd name="T8" fmla="*/ 13 w 152"/>
                <a:gd name="T9" fmla="*/ 9 h 108"/>
                <a:gd name="T10" fmla="*/ 152 w 152"/>
                <a:gd name="T11" fmla="*/ 108 h 108"/>
              </a:gdLst>
              <a:ahLst/>
              <a:cxnLst>
                <a:cxn ang="0">
                  <a:pos x="T0" y="T1"/>
                </a:cxn>
                <a:cxn ang="0">
                  <a:pos x="T2" y="T3"/>
                </a:cxn>
                <a:cxn ang="0">
                  <a:pos x="T4" y="T5"/>
                </a:cxn>
                <a:cxn ang="0">
                  <a:pos x="T6" y="T7"/>
                </a:cxn>
                <a:cxn ang="0">
                  <a:pos x="T8" y="T9"/>
                </a:cxn>
                <a:cxn ang="0">
                  <a:pos x="T10" y="T11"/>
                </a:cxn>
              </a:cxnLst>
              <a:rect l="0" t="0" r="r" b="b"/>
              <a:pathLst>
                <a:path w="152" h="108">
                  <a:moveTo>
                    <a:pt x="152" y="108"/>
                  </a:moveTo>
                  <a:lnTo>
                    <a:pt x="133" y="9"/>
                  </a:lnTo>
                  <a:lnTo>
                    <a:pt x="131" y="0"/>
                  </a:lnTo>
                  <a:lnTo>
                    <a:pt x="0" y="0"/>
                  </a:lnTo>
                  <a:lnTo>
                    <a:pt x="13" y="9"/>
                  </a:lnTo>
                  <a:lnTo>
                    <a:pt x="152" y="108"/>
                  </a:lnTo>
                  <a:close/>
                </a:path>
              </a:pathLst>
            </a:custGeom>
            <a:solidFill>
              <a:srgbClr val="498BCA"/>
            </a:solidFill>
            <a:ln w="3175">
              <a:solidFill>
                <a:srgbClr val="498BCA"/>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74"/>
            <p:cNvSpPr>
              <a:spLocks/>
            </p:cNvSpPr>
            <p:nvPr userDrawn="1"/>
          </p:nvSpPr>
          <p:spPr bwMode="auto">
            <a:xfrm>
              <a:off x="13903325" y="3136900"/>
              <a:ext cx="395288" cy="400050"/>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75"/>
            <p:cNvSpPr>
              <a:spLocks/>
            </p:cNvSpPr>
            <p:nvPr userDrawn="1"/>
          </p:nvSpPr>
          <p:spPr bwMode="auto">
            <a:xfrm>
              <a:off x="14747875" y="3143250"/>
              <a:ext cx="441325" cy="393700"/>
            </a:xfrm>
            <a:custGeom>
              <a:avLst/>
              <a:gdLst>
                <a:gd name="T0" fmla="*/ 200 w 278"/>
                <a:gd name="T1" fmla="*/ 0 h 248"/>
                <a:gd name="T2" fmla="*/ 139 w 278"/>
                <a:gd name="T3" fmla="*/ 169 h 248"/>
                <a:gd name="T4" fmla="*/ 77 w 278"/>
                <a:gd name="T5" fmla="*/ 0 h 248"/>
                <a:gd name="T6" fmla="*/ 0 w 278"/>
                <a:gd name="T7" fmla="*/ 0 h 248"/>
                <a:gd name="T8" fmla="*/ 102 w 278"/>
                <a:gd name="T9" fmla="*/ 248 h 248"/>
                <a:gd name="T10" fmla="*/ 176 w 278"/>
                <a:gd name="T11" fmla="*/ 248 h 248"/>
                <a:gd name="T12" fmla="*/ 278 w 278"/>
                <a:gd name="T13" fmla="*/ 0 h 248"/>
                <a:gd name="T14" fmla="*/ 200 w 278"/>
                <a:gd name="T15" fmla="*/ 0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8">
                  <a:moveTo>
                    <a:pt x="200" y="0"/>
                  </a:moveTo>
                  <a:lnTo>
                    <a:pt x="139" y="169"/>
                  </a:lnTo>
                  <a:lnTo>
                    <a:pt x="77" y="0"/>
                  </a:lnTo>
                  <a:lnTo>
                    <a:pt x="0" y="0"/>
                  </a:lnTo>
                  <a:lnTo>
                    <a:pt x="102" y="248"/>
                  </a:lnTo>
                  <a:lnTo>
                    <a:pt x="176" y="248"/>
                  </a:lnTo>
                  <a:lnTo>
                    <a:pt x="278" y="0"/>
                  </a:lnTo>
                  <a:lnTo>
                    <a:pt x="20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76"/>
            <p:cNvSpPr>
              <a:spLocks noEditPoints="1"/>
            </p:cNvSpPr>
            <p:nvPr userDrawn="1"/>
          </p:nvSpPr>
          <p:spPr bwMode="auto">
            <a:xfrm>
              <a:off x="13454063" y="3136900"/>
              <a:ext cx="409575" cy="406400"/>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77"/>
            <p:cNvSpPr>
              <a:spLocks/>
            </p:cNvSpPr>
            <p:nvPr userDrawn="1"/>
          </p:nvSpPr>
          <p:spPr bwMode="auto">
            <a:xfrm>
              <a:off x="13087350" y="3025775"/>
              <a:ext cx="355600" cy="511175"/>
            </a:xfrm>
            <a:custGeom>
              <a:avLst/>
              <a:gdLst>
                <a:gd name="T0" fmla="*/ 224 w 224"/>
                <a:gd name="T1" fmla="*/ 259 h 322"/>
                <a:gd name="T2" fmla="*/ 69 w 224"/>
                <a:gd name="T3" fmla="*/ 259 h 322"/>
                <a:gd name="T4" fmla="*/ 69 w 224"/>
                <a:gd name="T5" fmla="*/ 0 h 322"/>
                <a:gd name="T6" fmla="*/ 0 w 224"/>
                <a:gd name="T7" fmla="*/ 0 h 322"/>
                <a:gd name="T8" fmla="*/ 0 w 224"/>
                <a:gd name="T9" fmla="*/ 322 h 322"/>
                <a:gd name="T10" fmla="*/ 224 w 224"/>
                <a:gd name="T11" fmla="*/ 322 h 322"/>
                <a:gd name="T12" fmla="*/ 224 w 224"/>
                <a:gd name="T13" fmla="*/ 259 h 322"/>
              </a:gdLst>
              <a:ahLst/>
              <a:cxnLst>
                <a:cxn ang="0">
                  <a:pos x="T0" y="T1"/>
                </a:cxn>
                <a:cxn ang="0">
                  <a:pos x="T2" y="T3"/>
                </a:cxn>
                <a:cxn ang="0">
                  <a:pos x="T4" y="T5"/>
                </a:cxn>
                <a:cxn ang="0">
                  <a:pos x="T6" y="T7"/>
                </a:cxn>
                <a:cxn ang="0">
                  <a:pos x="T8" y="T9"/>
                </a:cxn>
                <a:cxn ang="0">
                  <a:pos x="T10" y="T11"/>
                </a:cxn>
                <a:cxn ang="0">
                  <a:pos x="T12" y="T13"/>
                </a:cxn>
              </a:cxnLst>
              <a:rect l="0" t="0" r="r" b="b"/>
              <a:pathLst>
                <a:path w="224" h="322">
                  <a:moveTo>
                    <a:pt x="224" y="259"/>
                  </a:moveTo>
                  <a:lnTo>
                    <a:pt x="69" y="259"/>
                  </a:lnTo>
                  <a:lnTo>
                    <a:pt x="69" y="0"/>
                  </a:lnTo>
                  <a:lnTo>
                    <a:pt x="0" y="0"/>
                  </a:lnTo>
                  <a:lnTo>
                    <a:pt x="0" y="322"/>
                  </a:lnTo>
                  <a:lnTo>
                    <a:pt x="224" y="322"/>
                  </a:lnTo>
                  <a:lnTo>
                    <a:pt x="224" y="25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78"/>
            <p:cNvSpPr>
              <a:spLocks noEditPoints="1"/>
            </p:cNvSpPr>
            <p:nvPr userDrawn="1"/>
          </p:nvSpPr>
          <p:spPr bwMode="auto">
            <a:xfrm>
              <a:off x="15173325" y="3136900"/>
              <a:ext cx="422275" cy="406400"/>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79"/>
            <p:cNvSpPr>
              <a:spLocks noEditPoints="1"/>
            </p:cNvSpPr>
            <p:nvPr userDrawn="1"/>
          </p:nvSpPr>
          <p:spPr bwMode="auto">
            <a:xfrm>
              <a:off x="14341475" y="3136900"/>
              <a:ext cx="422275" cy="406400"/>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oup 79"/>
          <p:cNvGrpSpPr/>
          <p:nvPr userDrawn="1"/>
        </p:nvGrpSpPr>
        <p:grpSpPr>
          <a:xfrm>
            <a:off x="570712" y="5119163"/>
            <a:ext cx="3076727" cy="280831"/>
            <a:chOff x="146050" y="879475"/>
            <a:chExt cx="12192000" cy="1112838"/>
          </a:xfrm>
          <a:solidFill>
            <a:schemeClr val="accent6"/>
          </a:solidFill>
        </p:grpSpPr>
        <p:sp>
          <p:nvSpPr>
            <p:cNvPr id="64" name="Freeform 15"/>
            <p:cNvSpPr>
              <a:spLocks noEditPoints="1"/>
            </p:cNvSpPr>
            <p:nvPr userDrawn="1"/>
          </p:nvSpPr>
          <p:spPr bwMode="auto">
            <a:xfrm>
              <a:off x="146050" y="935038"/>
              <a:ext cx="952500" cy="1039813"/>
            </a:xfrm>
            <a:custGeom>
              <a:avLst/>
              <a:gdLst>
                <a:gd name="T0" fmla="*/ 0 w 332"/>
                <a:gd name="T1" fmla="*/ 0 h 360"/>
                <a:gd name="T2" fmla="*/ 140 w 332"/>
                <a:gd name="T3" fmla="*/ 0 h 360"/>
                <a:gd name="T4" fmla="*/ 332 w 332"/>
                <a:gd name="T5" fmla="*/ 179 h 360"/>
                <a:gd name="T6" fmla="*/ 332 w 332"/>
                <a:gd name="T7" fmla="*/ 180 h 360"/>
                <a:gd name="T8" fmla="*/ 140 w 332"/>
                <a:gd name="T9" fmla="*/ 360 h 360"/>
                <a:gd name="T10" fmla="*/ 0 w 332"/>
                <a:gd name="T11" fmla="*/ 360 h 360"/>
                <a:gd name="T12" fmla="*/ 0 w 332"/>
                <a:gd name="T13" fmla="*/ 0 h 360"/>
                <a:gd name="T14" fmla="*/ 79 w 332"/>
                <a:gd name="T15" fmla="*/ 71 h 360"/>
                <a:gd name="T16" fmla="*/ 79 w 332"/>
                <a:gd name="T17" fmla="*/ 289 h 360"/>
                <a:gd name="T18" fmla="*/ 140 w 332"/>
                <a:gd name="T19" fmla="*/ 289 h 360"/>
                <a:gd name="T20" fmla="*/ 249 w 332"/>
                <a:gd name="T21" fmla="*/ 181 h 360"/>
                <a:gd name="T22" fmla="*/ 249 w 332"/>
                <a:gd name="T23" fmla="*/ 180 h 360"/>
                <a:gd name="T24" fmla="*/ 140 w 332"/>
                <a:gd name="T25" fmla="*/ 71 h 360"/>
                <a:gd name="T26" fmla="*/ 79 w 332"/>
                <a:gd name="T27" fmla="*/ 71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2" h="360">
                  <a:moveTo>
                    <a:pt x="0" y="0"/>
                  </a:moveTo>
                  <a:cubicBezTo>
                    <a:pt x="140" y="0"/>
                    <a:pt x="140" y="0"/>
                    <a:pt x="140" y="0"/>
                  </a:cubicBezTo>
                  <a:cubicBezTo>
                    <a:pt x="254" y="0"/>
                    <a:pt x="332" y="77"/>
                    <a:pt x="332" y="179"/>
                  </a:cubicBezTo>
                  <a:cubicBezTo>
                    <a:pt x="332" y="180"/>
                    <a:pt x="332" y="180"/>
                    <a:pt x="332" y="180"/>
                  </a:cubicBezTo>
                  <a:cubicBezTo>
                    <a:pt x="332" y="281"/>
                    <a:pt x="254" y="360"/>
                    <a:pt x="140" y="360"/>
                  </a:cubicBezTo>
                  <a:cubicBezTo>
                    <a:pt x="0" y="360"/>
                    <a:pt x="0" y="360"/>
                    <a:pt x="0" y="360"/>
                  </a:cubicBezTo>
                  <a:lnTo>
                    <a:pt x="0" y="0"/>
                  </a:lnTo>
                  <a:close/>
                  <a:moveTo>
                    <a:pt x="79" y="71"/>
                  </a:moveTo>
                  <a:cubicBezTo>
                    <a:pt x="79" y="289"/>
                    <a:pt x="79" y="289"/>
                    <a:pt x="79" y="289"/>
                  </a:cubicBezTo>
                  <a:cubicBezTo>
                    <a:pt x="140" y="289"/>
                    <a:pt x="140" y="289"/>
                    <a:pt x="140" y="289"/>
                  </a:cubicBezTo>
                  <a:cubicBezTo>
                    <a:pt x="205" y="289"/>
                    <a:pt x="249" y="245"/>
                    <a:pt x="249" y="181"/>
                  </a:cubicBezTo>
                  <a:cubicBezTo>
                    <a:pt x="249" y="180"/>
                    <a:pt x="249" y="180"/>
                    <a:pt x="249" y="180"/>
                  </a:cubicBezTo>
                  <a:cubicBezTo>
                    <a:pt x="249" y="116"/>
                    <a:pt x="205" y="71"/>
                    <a:pt x="140" y="71"/>
                  </a:cubicBezTo>
                  <a:lnTo>
                    <a:pt x="79" y="7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6"/>
            <p:cNvSpPr>
              <a:spLocks noEditPoints="1"/>
            </p:cNvSpPr>
            <p:nvPr userDrawn="1"/>
          </p:nvSpPr>
          <p:spPr bwMode="auto">
            <a:xfrm>
              <a:off x="1222375"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4 w 148"/>
                <a:gd name="T11" fmla="*/ 182 h 685"/>
                <a:gd name="T12" fmla="*/ 145 w 148"/>
                <a:gd name="T13" fmla="*/ 182 h 685"/>
                <a:gd name="T14" fmla="*/ 145 w 148"/>
                <a:gd name="T15" fmla="*/ 685 h 685"/>
                <a:gd name="T16" fmla="*/ 4 w 148"/>
                <a:gd name="T17" fmla="*/ 685 h 685"/>
                <a:gd name="T18" fmla="*/ 4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4" y="182"/>
                  </a:moveTo>
                  <a:lnTo>
                    <a:pt x="145" y="182"/>
                  </a:lnTo>
                  <a:lnTo>
                    <a:pt x="145" y="685"/>
                  </a:lnTo>
                  <a:lnTo>
                    <a:pt x="4" y="685"/>
                  </a:lnTo>
                  <a:lnTo>
                    <a:pt x="4" y="1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7"/>
            <p:cNvSpPr>
              <a:spLocks noEditPoints="1"/>
            </p:cNvSpPr>
            <p:nvPr userDrawn="1"/>
          </p:nvSpPr>
          <p:spPr bwMode="auto">
            <a:xfrm>
              <a:off x="1549400" y="879475"/>
              <a:ext cx="1065213" cy="1095375"/>
            </a:xfrm>
            <a:custGeom>
              <a:avLst/>
              <a:gdLst>
                <a:gd name="T0" fmla="*/ 33 w 371"/>
                <a:gd name="T1" fmla="*/ 170 h 379"/>
                <a:gd name="T2" fmla="*/ 0 w 371"/>
                <a:gd name="T3" fmla="*/ 170 h 379"/>
                <a:gd name="T4" fmla="*/ 0 w 371"/>
                <a:gd name="T5" fmla="*/ 106 h 379"/>
                <a:gd name="T6" fmla="*/ 33 w 371"/>
                <a:gd name="T7" fmla="*/ 106 h 379"/>
                <a:gd name="T8" fmla="*/ 33 w 371"/>
                <a:gd name="T9" fmla="*/ 88 h 379"/>
                <a:gd name="T10" fmla="*/ 55 w 371"/>
                <a:gd name="T11" fmla="*/ 21 h 379"/>
                <a:gd name="T12" fmla="*/ 118 w 371"/>
                <a:gd name="T13" fmla="*/ 0 h 379"/>
                <a:gd name="T14" fmla="*/ 174 w 371"/>
                <a:gd name="T15" fmla="*/ 7 h 379"/>
                <a:gd name="T16" fmla="*/ 174 w 371"/>
                <a:gd name="T17" fmla="*/ 72 h 379"/>
                <a:gd name="T18" fmla="*/ 138 w 371"/>
                <a:gd name="T19" fmla="*/ 66 h 379"/>
                <a:gd name="T20" fmla="*/ 110 w 371"/>
                <a:gd name="T21" fmla="*/ 95 h 379"/>
                <a:gd name="T22" fmla="*/ 110 w 371"/>
                <a:gd name="T23" fmla="*/ 106 h 379"/>
                <a:gd name="T24" fmla="*/ 173 w 371"/>
                <a:gd name="T25" fmla="*/ 106 h 379"/>
                <a:gd name="T26" fmla="*/ 173 w 371"/>
                <a:gd name="T27" fmla="*/ 170 h 379"/>
                <a:gd name="T28" fmla="*/ 111 w 371"/>
                <a:gd name="T29" fmla="*/ 170 h 379"/>
                <a:gd name="T30" fmla="*/ 111 w 371"/>
                <a:gd name="T31" fmla="*/ 379 h 379"/>
                <a:gd name="T32" fmla="*/ 33 w 371"/>
                <a:gd name="T33" fmla="*/ 379 h 379"/>
                <a:gd name="T34" fmla="*/ 33 w 371"/>
                <a:gd name="T35" fmla="*/ 170 h 379"/>
                <a:gd name="T36" fmla="*/ 230 w 371"/>
                <a:gd name="T37" fmla="*/ 170 h 379"/>
                <a:gd name="T38" fmla="*/ 197 w 371"/>
                <a:gd name="T39" fmla="*/ 170 h 379"/>
                <a:gd name="T40" fmla="*/ 197 w 371"/>
                <a:gd name="T41" fmla="*/ 106 h 379"/>
                <a:gd name="T42" fmla="*/ 230 w 371"/>
                <a:gd name="T43" fmla="*/ 106 h 379"/>
                <a:gd name="T44" fmla="*/ 230 w 371"/>
                <a:gd name="T45" fmla="*/ 88 h 379"/>
                <a:gd name="T46" fmla="*/ 252 w 371"/>
                <a:gd name="T47" fmla="*/ 21 h 379"/>
                <a:gd name="T48" fmla="*/ 315 w 371"/>
                <a:gd name="T49" fmla="*/ 0 h 379"/>
                <a:gd name="T50" fmla="*/ 371 w 371"/>
                <a:gd name="T51" fmla="*/ 7 h 379"/>
                <a:gd name="T52" fmla="*/ 371 w 371"/>
                <a:gd name="T53" fmla="*/ 72 h 379"/>
                <a:gd name="T54" fmla="*/ 335 w 371"/>
                <a:gd name="T55" fmla="*/ 66 h 379"/>
                <a:gd name="T56" fmla="*/ 307 w 371"/>
                <a:gd name="T57" fmla="*/ 95 h 379"/>
                <a:gd name="T58" fmla="*/ 307 w 371"/>
                <a:gd name="T59" fmla="*/ 106 h 379"/>
                <a:gd name="T60" fmla="*/ 370 w 371"/>
                <a:gd name="T61" fmla="*/ 106 h 379"/>
                <a:gd name="T62" fmla="*/ 370 w 371"/>
                <a:gd name="T63" fmla="*/ 170 h 379"/>
                <a:gd name="T64" fmla="*/ 308 w 371"/>
                <a:gd name="T65" fmla="*/ 170 h 379"/>
                <a:gd name="T66" fmla="*/ 308 w 371"/>
                <a:gd name="T67" fmla="*/ 379 h 379"/>
                <a:gd name="T68" fmla="*/ 230 w 371"/>
                <a:gd name="T69" fmla="*/ 379 h 379"/>
                <a:gd name="T70" fmla="*/ 230 w 371"/>
                <a:gd name="T71" fmla="*/ 170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1" h="379">
                  <a:moveTo>
                    <a:pt x="33" y="170"/>
                  </a:moveTo>
                  <a:cubicBezTo>
                    <a:pt x="0" y="170"/>
                    <a:pt x="0" y="170"/>
                    <a:pt x="0" y="170"/>
                  </a:cubicBezTo>
                  <a:cubicBezTo>
                    <a:pt x="0" y="106"/>
                    <a:pt x="0" y="106"/>
                    <a:pt x="0" y="106"/>
                  </a:cubicBezTo>
                  <a:cubicBezTo>
                    <a:pt x="33" y="106"/>
                    <a:pt x="33" y="106"/>
                    <a:pt x="33" y="106"/>
                  </a:cubicBezTo>
                  <a:cubicBezTo>
                    <a:pt x="33" y="88"/>
                    <a:pt x="33" y="88"/>
                    <a:pt x="33" y="88"/>
                  </a:cubicBezTo>
                  <a:cubicBezTo>
                    <a:pt x="33" y="58"/>
                    <a:pt x="41" y="36"/>
                    <a:pt x="55" y="21"/>
                  </a:cubicBezTo>
                  <a:cubicBezTo>
                    <a:pt x="69" y="7"/>
                    <a:pt x="91" y="0"/>
                    <a:pt x="118" y="0"/>
                  </a:cubicBezTo>
                  <a:cubicBezTo>
                    <a:pt x="143" y="0"/>
                    <a:pt x="160" y="3"/>
                    <a:pt x="174" y="7"/>
                  </a:cubicBezTo>
                  <a:cubicBezTo>
                    <a:pt x="174" y="72"/>
                    <a:pt x="174" y="72"/>
                    <a:pt x="174" y="72"/>
                  </a:cubicBezTo>
                  <a:cubicBezTo>
                    <a:pt x="163" y="68"/>
                    <a:pt x="152" y="66"/>
                    <a:pt x="138" y="66"/>
                  </a:cubicBezTo>
                  <a:cubicBezTo>
                    <a:pt x="120" y="66"/>
                    <a:pt x="110" y="75"/>
                    <a:pt x="110" y="95"/>
                  </a:cubicBezTo>
                  <a:cubicBezTo>
                    <a:pt x="110" y="106"/>
                    <a:pt x="110" y="106"/>
                    <a:pt x="110" y="106"/>
                  </a:cubicBezTo>
                  <a:cubicBezTo>
                    <a:pt x="173" y="106"/>
                    <a:pt x="173" y="106"/>
                    <a:pt x="173" y="106"/>
                  </a:cubicBezTo>
                  <a:cubicBezTo>
                    <a:pt x="173" y="170"/>
                    <a:pt x="173" y="170"/>
                    <a:pt x="173" y="170"/>
                  </a:cubicBezTo>
                  <a:cubicBezTo>
                    <a:pt x="111" y="170"/>
                    <a:pt x="111" y="170"/>
                    <a:pt x="111" y="170"/>
                  </a:cubicBezTo>
                  <a:cubicBezTo>
                    <a:pt x="111" y="379"/>
                    <a:pt x="111" y="379"/>
                    <a:pt x="111" y="379"/>
                  </a:cubicBezTo>
                  <a:cubicBezTo>
                    <a:pt x="33" y="379"/>
                    <a:pt x="33" y="379"/>
                    <a:pt x="33" y="379"/>
                  </a:cubicBezTo>
                  <a:lnTo>
                    <a:pt x="33" y="170"/>
                  </a:lnTo>
                  <a:close/>
                  <a:moveTo>
                    <a:pt x="230" y="170"/>
                  </a:moveTo>
                  <a:cubicBezTo>
                    <a:pt x="197" y="170"/>
                    <a:pt x="197" y="170"/>
                    <a:pt x="197" y="170"/>
                  </a:cubicBezTo>
                  <a:cubicBezTo>
                    <a:pt x="197" y="106"/>
                    <a:pt x="197" y="106"/>
                    <a:pt x="197" y="106"/>
                  </a:cubicBezTo>
                  <a:cubicBezTo>
                    <a:pt x="230" y="106"/>
                    <a:pt x="230" y="106"/>
                    <a:pt x="230" y="106"/>
                  </a:cubicBezTo>
                  <a:cubicBezTo>
                    <a:pt x="230" y="88"/>
                    <a:pt x="230" y="88"/>
                    <a:pt x="230" y="88"/>
                  </a:cubicBezTo>
                  <a:cubicBezTo>
                    <a:pt x="230" y="58"/>
                    <a:pt x="237" y="36"/>
                    <a:pt x="252" y="21"/>
                  </a:cubicBezTo>
                  <a:cubicBezTo>
                    <a:pt x="266" y="7"/>
                    <a:pt x="287" y="0"/>
                    <a:pt x="315" y="0"/>
                  </a:cubicBezTo>
                  <a:cubicBezTo>
                    <a:pt x="340" y="0"/>
                    <a:pt x="356" y="3"/>
                    <a:pt x="371" y="7"/>
                  </a:cubicBezTo>
                  <a:cubicBezTo>
                    <a:pt x="371" y="72"/>
                    <a:pt x="371" y="72"/>
                    <a:pt x="371" y="72"/>
                  </a:cubicBezTo>
                  <a:cubicBezTo>
                    <a:pt x="359" y="68"/>
                    <a:pt x="349" y="66"/>
                    <a:pt x="335" y="66"/>
                  </a:cubicBezTo>
                  <a:cubicBezTo>
                    <a:pt x="317" y="66"/>
                    <a:pt x="307" y="75"/>
                    <a:pt x="307" y="95"/>
                  </a:cubicBezTo>
                  <a:cubicBezTo>
                    <a:pt x="307" y="106"/>
                    <a:pt x="307" y="106"/>
                    <a:pt x="307" y="106"/>
                  </a:cubicBezTo>
                  <a:cubicBezTo>
                    <a:pt x="370" y="106"/>
                    <a:pt x="370" y="106"/>
                    <a:pt x="370" y="106"/>
                  </a:cubicBezTo>
                  <a:cubicBezTo>
                    <a:pt x="370" y="170"/>
                    <a:pt x="370" y="170"/>
                    <a:pt x="370" y="170"/>
                  </a:cubicBezTo>
                  <a:cubicBezTo>
                    <a:pt x="308" y="170"/>
                    <a:pt x="308" y="170"/>
                    <a:pt x="308" y="170"/>
                  </a:cubicBezTo>
                  <a:cubicBezTo>
                    <a:pt x="308" y="379"/>
                    <a:pt x="308" y="379"/>
                    <a:pt x="308" y="379"/>
                  </a:cubicBezTo>
                  <a:cubicBezTo>
                    <a:pt x="230" y="379"/>
                    <a:pt x="230" y="379"/>
                    <a:pt x="230" y="379"/>
                  </a:cubicBezTo>
                  <a:lnTo>
                    <a:pt x="230"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8"/>
            <p:cNvSpPr>
              <a:spLocks noEditPoints="1"/>
            </p:cNvSpPr>
            <p:nvPr userDrawn="1"/>
          </p:nvSpPr>
          <p:spPr bwMode="auto">
            <a:xfrm>
              <a:off x="2622550"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9"/>
            <p:cNvSpPr>
              <a:spLocks/>
            </p:cNvSpPr>
            <p:nvPr userDrawn="1"/>
          </p:nvSpPr>
          <p:spPr bwMode="auto">
            <a:xfrm>
              <a:off x="3506788" y="1157288"/>
              <a:ext cx="476250" cy="817563"/>
            </a:xfrm>
            <a:custGeom>
              <a:avLst/>
              <a:gdLst>
                <a:gd name="T0" fmla="*/ 0 w 166"/>
                <a:gd name="T1" fmla="*/ 7 h 283"/>
                <a:gd name="T2" fmla="*/ 78 w 166"/>
                <a:gd name="T3" fmla="*/ 7 h 283"/>
                <a:gd name="T4" fmla="*/ 78 w 166"/>
                <a:gd name="T5" fmla="*/ 63 h 283"/>
                <a:gd name="T6" fmla="*/ 166 w 166"/>
                <a:gd name="T7" fmla="*/ 2 h 283"/>
                <a:gd name="T8" fmla="*/ 166 w 166"/>
                <a:gd name="T9" fmla="*/ 84 h 283"/>
                <a:gd name="T10" fmla="*/ 162 w 166"/>
                <a:gd name="T11" fmla="*/ 84 h 283"/>
                <a:gd name="T12" fmla="*/ 78 w 166"/>
                <a:gd name="T13" fmla="*/ 181 h 283"/>
                <a:gd name="T14" fmla="*/ 78 w 166"/>
                <a:gd name="T15" fmla="*/ 283 h 283"/>
                <a:gd name="T16" fmla="*/ 0 w 166"/>
                <a:gd name="T17" fmla="*/ 283 h 283"/>
                <a:gd name="T18" fmla="*/ 0 w 166"/>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83">
                  <a:moveTo>
                    <a:pt x="0" y="7"/>
                  </a:moveTo>
                  <a:cubicBezTo>
                    <a:pt x="78" y="7"/>
                    <a:pt x="78" y="7"/>
                    <a:pt x="78" y="7"/>
                  </a:cubicBezTo>
                  <a:cubicBezTo>
                    <a:pt x="78" y="63"/>
                    <a:pt x="78" y="63"/>
                    <a:pt x="78" y="63"/>
                  </a:cubicBezTo>
                  <a:cubicBezTo>
                    <a:pt x="94" y="25"/>
                    <a:pt x="120" y="0"/>
                    <a:pt x="166" y="2"/>
                  </a:cubicBezTo>
                  <a:cubicBezTo>
                    <a:pt x="166" y="84"/>
                    <a:pt x="166" y="84"/>
                    <a:pt x="166" y="84"/>
                  </a:cubicBezTo>
                  <a:cubicBezTo>
                    <a:pt x="162" y="84"/>
                    <a:pt x="162" y="84"/>
                    <a:pt x="162" y="84"/>
                  </a:cubicBezTo>
                  <a:cubicBezTo>
                    <a:pt x="110" y="84"/>
                    <a:pt x="78" y="115"/>
                    <a:pt x="78" y="181"/>
                  </a:cubicBezTo>
                  <a:cubicBezTo>
                    <a:pt x="78" y="283"/>
                    <a:pt x="78" y="283"/>
                    <a:pt x="78" y="283"/>
                  </a:cubicBezTo>
                  <a:cubicBezTo>
                    <a:pt x="0" y="283"/>
                    <a:pt x="0" y="283"/>
                    <a:pt x="0" y="283"/>
                  </a:cubicBezTo>
                  <a:lnTo>
                    <a:pt x="0" y="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p:cNvSpPr>
              <a:spLocks noEditPoints="1"/>
            </p:cNvSpPr>
            <p:nvPr userDrawn="1"/>
          </p:nvSpPr>
          <p:spPr bwMode="auto">
            <a:xfrm>
              <a:off x="4005263" y="1162050"/>
              <a:ext cx="777875"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7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4 w 271"/>
                <a:gd name="T23" fmla="*/ 122 h 287"/>
                <a:gd name="T24" fmla="*/ 136 w 271"/>
                <a:gd name="T25" fmla="*/ 63 h 287"/>
                <a:gd name="T26" fmla="*/ 76 w 271"/>
                <a:gd name="T27" fmla="*/ 122 h 287"/>
                <a:gd name="T28" fmla="*/ 194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8" y="0"/>
                    <a:pt x="271" y="72"/>
                    <a:pt x="271" y="150"/>
                  </a:cubicBezTo>
                  <a:cubicBezTo>
                    <a:pt x="271" y="156"/>
                    <a:pt x="270" y="163"/>
                    <a:pt x="270" y="170"/>
                  </a:cubicBezTo>
                  <a:cubicBezTo>
                    <a:pt x="77" y="170"/>
                    <a:pt x="77" y="170"/>
                    <a:pt x="77" y="170"/>
                  </a:cubicBezTo>
                  <a:cubicBezTo>
                    <a:pt x="85" y="206"/>
                    <a:pt x="110" y="225"/>
                    <a:pt x="145" y="225"/>
                  </a:cubicBezTo>
                  <a:cubicBezTo>
                    <a:pt x="171" y="225"/>
                    <a:pt x="190" y="216"/>
                    <a:pt x="212" y="196"/>
                  </a:cubicBezTo>
                  <a:cubicBezTo>
                    <a:pt x="257" y="236"/>
                    <a:pt x="257" y="236"/>
                    <a:pt x="257" y="236"/>
                  </a:cubicBezTo>
                  <a:cubicBezTo>
                    <a:pt x="231" y="268"/>
                    <a:pt x="194" y="287"/>
                    <a:pt x="144" y="287"/>
                  </a:cubicBezTo>
                  <a:cubicBezTo>
                    <a:pt x="61" y="287"/>
                    <a:pt x="0" y="229"/>
                    <a:pt x="0" y="145"/>
                  </a:cubicBezTo>
                  <a:close/>
                  <a:moveTo>
                    <a:pt x="194" y="122"/>
                  </a:moveTo>
                  <a:cubicBezTo>
                    <a:pt x="190" y="87"/>
                    <a:pt x="169" y="63"/>
                    <a:pt x="136" y="63"/>
                  </a:cubicBezTo>
                  <a:cubicBezTo>
                    <a:pt x="104" y="63"/>
                    <a:pt x="83" y="86"/>
                    <a:pt x="76" y="122"/>
                  </a:cubicBezTo>
                  <a:lnTo>
                    <a:pt x="194"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1"/>
            <p:cNvSpPr>
              <a:spLocks/>
            </p:cNvSpPr>
            <p:nvPr userDrawn="1"/>
          </p:nvSpPr>
          <p:spPr bwMode="auto">
            <a:xfrm>
              <a:off x="4889500" y="1162050"/>
              <a:ext cx="725488" cy="812800"/>
            </a:xfrm>
            <a:custGeom>
              <a:avLst/>
              <a:gdLst>
                <a:gd name="T0" fmla="*/ 0 w 253"/>
                <a:gd name="T1" fmla="*/ 5 h 281"/>
                <a:gd name="T2" fmla="*/ 78 w 253"/>
                <a:gd name="T3" fmla="*/ 5 h 281"/>
                <a:gd name="T4" fmla="*/ 78 w 253"/>
                <a:gd name="T5" fmla="*/ 44 h 281"/>
                <a:gd name="T6" fmla="*/ 159 w 253"/>
                <a:gd name="T7" fmla="*/ 0 h 281"/>
                <a:gd name="T8" fmla="*/ 253 w 253"/>
                <a:gd name="T9" fmla="*/ 102 h 281"/>
                <a:gd name="T10" fmla="*/ 253 w 253"/>
                <a:gd name="T11" fmla="*/ 281 h 281"/>
                <a:gd name="T12" fmla="*/ 175 w 253"/>
                <a:gd name="T13" fmla="*/ 281 h 281"/>
                <a:gd name="T14" fmla="*/ 175 w 253"/>
                <a:gd name="T15" fmla="*/ 127 h 281"/>
                <a:gd name="T16" fmla="*/ 127 w 253"/>
                <a:gd name="T17" fmla="*/ 71 h 281"/>
                <a:gd name="T18" fmla="*/ 78 w 253"/>
                <a:gd name="T19" fmla="*/ 127 h 281"/>
                <a:gd name="T20" fmla="*/ 78 w 253"/>
                <a:gd name="T21" fmla="*/ 281 h 281"/>
                <a:gd name="T22" fmla="*/ 0 w 253"/>
                <a:gd name="T23" fmla="*/ 281 h 281"/>
                <a:gd name="T24" fmla="*/ 0 w 253"/>
                <a:gd name="T25" fmla="*/ 5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3" h="281">
                  <a:moveTo>
                    <a:pt x="0" y="5"/>
                  </a:moveTo>
                  <a:cubicBezTo>
                    <a:pt x="78" y="5"/>
                    <a:pt x="78" y="5"/>
                    <a:pt x="78" y="5"/>
                  </a:cubicBezTo>
                  <a:cubicBezTo>
                    <a:pt x="78" y="44"/>
                    <a:pt x="78" y="44"/>
                    <a:pt x="78" y="44"/>
                  </a:cubicBezTo>
                  <a:cubicBezTo>
                    <a:pt x="96" y="21"/>
                    <a:pt x="120" y="0"/>
                    <a:pt x="159" y="0"/>
                  </a:cubicBezTo>
                  <a:cubicBezTo>
                    <a:pt x="218" y="0"/>
                    <a:pt x="253" y="39"/>
                    <a:pt x="253" y="102"/>
                  </a:cubicBezTo>
                  <a:cubicBezTo>
                    <a:pt x="253" y="281"/>
                    <a:pt x="253" y="281"/>
                    <a:pt x="253" y="281"/>
                  </a:cubicBezTo>
                  <a:cubicBezTo>
                    <a:pt x="175" y="281"/>
                    <a:pt x="175" y="281"/>
                    <a:pt x="175" y="281"/>
                  </a:cubicBezTo>
                  <a:cubicBezTo>
                    <a:pt x="175" y="127"/>
                    <a:pt x="175" y="127"/>
                    <a:pt x="175" y="127"/>
                  </a:cubicBezTo>
                  <a:cubicBezTo>
                    <a:pt x="175" y="90"/>
                    <a:pt x="157" y="71"/>
                    <a:pt x="127" y="71"/>
                  </a:cubicBezTo>
                  <a:cubicBezTo>
                    <a:pt x="97" y="71"/>
                    <a:pt x="78" y="90"/>
                    <a:pt x="78" y="127"/>
                  </a:cubicBezTo>
                  <a:cubicBezTo>
                    <a:pt x="78" y="281"/>
                    <a:pt x="78" y="281"/>
                    <a:pt x="78" y="281"/>
                  </a:cubicBezTo>
                  <a:cubicBezTo>
                    <a:pt x="0" y="281"/>
                    <a:pt x="0" y="281"/>
                    <a:pt x="0" y="281"/>
                  </a:cubicBezTo>
                  <a:lnTo>
                    <a:pt x="0"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p:cNvSpPr>
              <a:spLocks/>
            </p:cNvSpPr>
            <p:nvPr userDrawn="1"/>
          </p:nvSpPr>
          <p:spPr bwMode="auto">
            <a:xfrm>
              <a:off x="56927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7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7" y="282"/>
                  </a:cubicBezTo>
                  <a:cubicBezTo>
                    <a:pt x="151" y="282"/>
                    <a:pt x="164" y="278"/>
                    <a:pt x="175" y="272"/>
                  </a:cubicBezTo>
                  <a:cubicBezTo>
                    <a:pt x="175" y="335"/>
                    <a:pt x="175" y="335"/>
                    <a:pt x="175" y="335"/>
                  </a:cubicBezTo>
                  <a:cubicBezTo>
                    <a:pt x="159" y="345"/>
                    <a:pt x="140" y="351"/>
                    <a:pt x="113" y="351"/>
                  </a:cubicBezTo>
                  <a:cubicBezTo>
                    <a:pt x="66"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3"/>
            <p:cNvSpPr>
              <a:spLocks noEditPoints="1"/>
            </p:cNvSpPr>
            <p:nvPr userDrawn="1"/>
          </p:nvSpPr>
          <p:spPr bwMode="auto">
            <a:xfrm>
              <a:off x="6694488" y="887413"/>
              <a:ext cx="234950" cy="1087438"/>
            </a:xfrm>
            <a:custGeom>
              <a:avLst/>
              <a:gdLst>
                <a:gd name="T0" fmla="*/ 0 w 148"/>
                <a:gd name="T1" fmla="*/ 0 h 685"/>
                <a:gd name="T2" fmla="*/ 148 w 148"/>
                <a:gd name="T3" fmla="*/ 0 h 685"/>
                <a:gd name="T4" fmla="*/ 148 w 148"/>
                <a:gd name="T5" fmla="*/ 128 h 685"/>
                <a:gd name="T6" fmla="*/ 0 w 148"/>
                <a:gd name="T7" fmla="*/ 128 h 685"/>
                <a:gd name="T8" fmla="*/ 0 w 148"/>
                <a:gd name="T9" fmla="*/ 0 h 685"/>
                <a:gd name="T10" fmla="*/ 3 w 148"/>
                <a:gd name="T11" fmla="*/ 182 h 685"/>
                <a:gd name="T12" fmla="*/ 144 w 148"/>
                <a:gd name="T13" fmla="*/ 182 h 685"/>
                <a:gd name="T14" fmla="*/ 144 w 148"/>
                <a:gd name="T15" fmla="*/ 685 h 685"/>
                <a:gd name="T16" fmla="*/ 3 w 148"/>
                <a:gd name="T17" fmla="*/ 685 h 685"/>
                <a:gd name="T18" fmla="*/ 3 w 148"/>
                <a:gd name="T19" fmla="*/ 18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685">
                  <a:moveTo>
                    <a:pt x="0" y="0"/>
                  </a:moveTo>
                  <a:lnTo>
                    <a:pt x="148" y="0"/>
                  </a:lnTo>
                  <a:lnTo>
                    <a:pt x="148" y="128"/>
                  </a:lnTo>
                  <a:lnTo>
                    <a:pt x="0" y="128"/>
                  </a:lnTo>
                  <a:lnTo>
                    <a:pt x="0" y="0"/>
                  </a:lnTo>
                  <a:close/>
                  <a:moveTo>
                    <a:pt x="3" y="182"/>
                  </a:moveTo>
                  <a:lnTo>
                    <a:pt x="144" y="182"/>
                  </a:lnTo>
                  <a:lnTo>
                    <a:pt x="144" y="685"/>
                  </a:lnTo>
                  <a:lnTo>
                    <a:pt x="3" y="685"/>
                  </a:lnTo>
                  <a:lnTo>
                    <a:pt x="3" y="1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
            <p:cNvSpPr>
              <a:spLocks/>
            </p:cNvSpPr>
            <p:nvPr userDrawn="1"/>
          </p:nvSpPr>
          <p:spPr bwMode="auto">
            <a:xfrm>
              <a:off x="7013575" y="1165225"/>
              <a:ext cx="644525" cy="823913"/>
            </a:xfrm>
            <a:custGeom>
              <a:avLst/>
              <a:gdLst>
                <a:gd name="T0" fmla="*/ 0 w 225"/>
                <a:gd name="T1" fmla="*/ 244 h 285"/>
                <a:gd name="T2" fmla="*/ 34 w 225"/>
                <a:gd name="T3" fmla="*/ 192 h 285"/>
                <a:gd name="T4" fmla="*/ 121 w 225"/>
                <a:gd name="T5" fmla="*/ 225 h 285"/>
                <a:gd name="T6" fmla="*/ 154 w 225"/>
                <a:gd name="T7" fmla="*/ 205 h 285"/>
                <a:gd name="T8" fmla="*/ 154 w 225"/>
                <a:gd name="T9" fmla="*/ 203 h 285"/>
                <a:gd name="T10" fmla="*/ 97 w 225"/>
                <a:gd name="T11" fmla="*/ 172 h 285"/>
                <a:gd name="T12" fmla="*/ 14 w 225"/>
                <a:gd name="T13" fmla="*/ 89 h 285"/>
                <a:gd name="T14" fmla="*/ 14 w 225"/>
                <a:gd name="T15" fmla="*/ 88 h 285"/>
                <a:gd name="T16" fmla="*/ 115 w 225"/>
                <a:gd name="T17" fmla="*/ 0 h 285"/>
                <a:gd name="T18" fmla="*/ 218 w 225"/>
                <a:gd name="T19" fmla="*/ 32 h 285"/>
                <a:gd name="T20" fmla="*/ 188 w 225"/>
                <a:gd name="T21" fmla="*/ 86 h 285"/>
                <a:gd name="T22" fmla="*/ 114 w 225"/>
                <a:gd name="T23" fmla="*/ 60 h 285"/>
                <a:gd name="T24" fmla="*/ 85 w 225"/>
                <a:gd name="T25" fmla="*/ 79 h 285"/>
                <a:gd name="T26" fmla="*/ 85 w 225"/>
                <a:gd name="T27" fmla="*/ 80 h 285"/>
                <a:gd name="T28" fmla="*/ 141 w 225"/>
                <a:gd name="T29" fmla="*/ 113 h 285"/>
                <a:gd name="T30" fmla="*/ 225 w 225"/>
                <a:gd name="T31" fmla="*/ 195 h 285"/>
                <a:gd name="T32" fmla="*/ 225 w 225"/>
                <a:gd name="T33" fmla="*/ 196 h 285"/>
                <a:gd name="T34" fmla="*/ 119 w 225"/>
                <a:gd name="T35" fmla="*/ 285 h 285"/>
                <a:gd name="T36" fmla="*/ 0 w 225"/>
                <a:gd name="T37" fmla="*/ 24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 h="285">
                  <a:moveTo>
                    <a:pt x="0" y="244"/>
                  </a:moveTo>
                  <a:cubicBezTo>
                    <a:pt x="34" y="192"/>
                    <a:pt x="34" y="192"/>
                    <a:pt x="34" y="192"/>
                  </a:cubicBezTo>
                  <a:cubicBezTo>
                    <a:pt x="64" y="214"/>
                    <a:pt x="95" y="225"/>
                    <a:pt x="121" y="225"/>
                  </a:cubicBezTo>
                  <a:cubicBezTo>
                    <a:pt x="144" y="225"/>
                    <a:pt x="154" y="217"/>
                    <a:pt x="154" y="205"/>
                  </a:cubicBezTo>
                  <a:cubicBezTo>
                    <a:pt x="154" y="203"/>
                    <a:pt x="154" y="203"/>
                    <a:pt x="154" y="203"/>
                  </a:cubicBezTo>
                  <a:cubicBezTo>
                    <a:pt x="154" y="186"/>
                    <a:pt x="127" y="181"/>
                    <a:pt x="97" y="172"/>
                  </a:cubicBezTo>
                  <a:cubicBezTo>
                    <a:pt x="58" y="160"/>
                    <a:pt x="14" y="142"/>
                    <a:pt x="14" y="89"/>
                  </a:cubicBezTo>
                  <a:cubicBezTo>
                    <a:pt x="14" y="88"/>
                    <a:pt x="14" y="88"/>
                    <a:pt x="14" y="88"/>
                  </a:cubicBezTo>
                  <a:cubicBezTo>
                    <a:pt x="14" y="31"/>
                    <a:pt x="60" y="0"/>
                    <a:pt x="115" y="0"/>
                  </a:cubicBezTo>
                  <a:cubicBezTo>
                    <a:pt x="150" y="0"/>
                    <a:pt x="188" y="12"/>
                    <a:pt x="218" y="32"/>
                  </a:cubicBezTo>
                  <a:cubicBezTo>
                    <a:pt x="188" y="86"/>
                    <a:pt x="188" y="86"/>
                    <a:pt x="188" y="86"/>
                  </a:cubicBezTo>
                  <a:cubicBezTo>
                    <a:pt x="161" y="70"/>
                    <a:pt x="134" y="60"/>
                    <a:pt x="114" y="60"/>
                  </a:cubicBezTo>
                  <a:cubicBezTo>
                    <a:pt x="95" y="60"/>
                    <a:pt x="85" y="69"/>
                    <a:pt x="85" y="79"/>
                  </a:cubicBezTo>
                  <a:cubicBezTo>
                    <a:pt x="85" y="80"/>
                    <a:pt x="85" y="80"/>
                    <a:pt x="85" y="80"/>
                  </a:cubicBezTo>
                  <a:cubicBezTo>
                    <a:pt x="85" y="96"/>
                    <a:pt x="111" y="103"/>
                    <a:pt x="141" y="113"/>
                  </a:cubicBezTo>
                  <a:cubicBezTo>
                    <a:pt x="180" y="126"/>
                    <a:pt x="225" y="145"/>
                    <a:pt x="225" y="195"/>
                  </a:cubicBezTo>
                  <a:cubicBezTo>
                    <a:pt x="225" y="196"/>
                    <a:pt x="225" y="196"/>
                    <a:pt x="225" y="196"/>
                  </a:cubicBezTo>
                  <a:cubicBezTo>
                    <a:pt x="225" y="258"/>
                    <a:pt x="179" y="285"/>
                    <a:pt x="119" y="285"/>
                  </a:cubicBezTo>
                  <a:cubicBezTo>
                    <a:pt x="80" y="285"/>
                    <a:pt x="37" y="272"/>
                    <a:pt x="0" y="24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5"/>
            <p:cNvSpPr>
              <a:spLocks noEditPoints="1"/>
            </p:cNvSpPr>
            <p:nvPr userDrawn="1"/>
          </p:nvSpPr>
          <p:spPr bwMode="auto">
            <a:xfrm>
              <a:off x="8143875" y="887413"/>
              <a:ext cx="831850" cy="1101725"/>
            </a:xfrm>
            <a:custGeom>
              <a:avLst/>
              <a:gdLst>
                <a:gd name="T0" fmla="*/ 78 w 290"/>
                <a:gd name="T1" fmla="*/ 340 h 381"/>
                <a:gd name="T2" fmla="*/ 78 w 290"/>
                <a:gd name="T3" fmla="*/ 376 h 381"/>
                <a:gd name="T4" fmla="*/ 0 w 290"/>
                <a:gd name="T5" fmla="*/ 376 h 381"/>
                <a:gd name="T6" fmla="*/ 0 w 290"/>
                <a:gd name="T7" fmla="*/ 0 h 381"/>
                <a:gd name="T8" fmla="*/ 78 w 290"/>
                <a:gd name="T9" fmla="*/ 0 h 381"/>
                <a:gd name="T10" fmla="*/ 78 w 290"/>
                <a:gd name="T11" fmla="*/ 140 h 381"/>
                <a:gd name="T12" fmla="*/ 164 w 290"/>
                <a:gd name="T13" fmla="*/ 95 h 381"/>
                <a:gd name="T14" fmla="*/ 290 w 290"/>
                <a:gd name="T15" fmla="*/ 238 h 381"/>
                <a:gd name="T16" fmla="*/ 290 w 290"/>
                <a:gd name="T17" fmla="*/ 239 h 381"/>
                <a:gd name="T18" fmla="*/ 164 w 290"/>
                <a:gd name="T19" fmla="*/ 381 h 381"/>
                <a:gd name="T20" fmla="*/ 78 w 290"/>
                <a:gd name="T21" fmla="*/ 340 h 381"/>
                <a:gd name="T22" fmla="*/ 212 w 290"/>
                <a:gd name="T23" fmla="*/ 239 h 381"/>
                <a:gd name="T24" fmla="*/ 212 w 290"/>
                <a:gd name="T25" fmla="*/ 238 h 381"/>
                <a:gd name="T26" fmla="*/ 144 w 290"/>
                <a:gd name="T27" fmla="*/ 161 h 381"/>
                <a:gd name="T28" fmla="*/ 77 w 290"/>
                <a:gd name="T29" fmla="*/ 238 h 381"/>
                <a:gd name="T30" fmla="*/ 77 w 290"/>
                <a:gd name="T31" fmla="*/ 239 h 381"/>
                <a:gd name="T32" fmla="*/ 144 w 290"/>
                <a:gd name="T33" fmla="*/ 315 h 381"/>
                <a:gd name="T34" fmla="*/ 212 w 290"/>
                <a:gd name="T35" fmla="*/ 23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81">
                  <a:moveTo>
                    <a:pt x="78" y="340"/>
                  </a:moveTo>
                  <a:cubicBezTo>
                    <a:pt x="78" y="376"/>
                    <a:pt x="78" y="376"/>
                    <a:pt x="78" y="376"/>
                  </a:cubicBezTo>
                  <a:cubicBezTo>
                    <a:pt x="0" y="376"/>
                    <a:pt x="0" y="376"/>
                    <a:pt x="0" y="376"/>
                  </a:cubicBezTo>
                  <a:cubicBezTo>
                    <a:pt x="0" y="0"/>
                    <a:pt x="0" y="0"/>
                    <a:pt x="0" y="0"/>
                  </a:cubicBezTo>
                  <a:cubicBezTo>
                    <a:pt x="78" y="0"/>
                    <a:pt x="78" y="0"/>
                    <a:pt x="78" y="0"/>
                  </a:cubicBezTo>
                  <a:cubicBezTo>
                    <a:pt x="78" y="140"/>
                    <a:pt x="78" y="140"/>
                    <a:pt x="78" y="140"/>
                  </a:cubicBezTo>
                  <a:cubicBezTo>
                    <a:pt x="97" y="114"/>
                    <a:pt x="123" y="95"/>
                    <a:pt x="164" y="95"/>
                  </a:cubicBezTo>
                  <a:cubicBezTo>
                    <a:pt x="229" y="95"/>
                    <a:pt x="290" y="145"/>
                    <a:pt x="290" y="238"/>
                  </a:cubicBezTo>
                  <a:cubicBezTo>
                    <a:pt x="290" y="239"/>
                    <a:pt x="290" y="239"/>
                    <a:pt x="290" y="239"/>
                  </a:cubicBezTo>
                  <a:cubicBezTo>
                    <a:pt x="290" y="331"/>
                    <a:pt x="230" y="381"/>
                    <a:pt x="164" y="381"/>
                  </a:cubicBezTo>
                  <a:cubicBezTo>
                    <a:pt x="122" y="381"/>
                    <a:pt x="97" y="362"/>
                    <a:pt x="78" y="340"/>
                  </a:cubicBezTo>
                  <a:close/>
                  <a:moveTo>
                    <a:pt x="212" y="239"/>
                  </a:moveTo>
                  <a:cubicBezTo>
                    <a:pt x="212" y="238"/>
                    <a:pt x="212" y="238"/>
                    <a:pt x="212" y="238"/>
                  </a:cubicBezTo>
                  <a:cubicBezTo>
                    <a:pt x="212" y="192"/>
                    <a:pt x="181" y="161"/>
                    <a:pt x="144" y="161"/>
                  </a:cubicBezTo>
                  <a:cubicBezTo>
                    <a:pt x="108" y="161"/>
                    <a:pt x="77" y="192"/>
                    <a:pt x="77" y="238"/>
                  </a:cubicBezTo>
                  <a:cubicBezTo>
                    <a:pt x="77" y="239"/>
                    <a:pt x="77" y="239"/>
                    <a:pt x="77" y="239"/>
                  </a:cubicBezTo>
                  <a:cubicBezTo>
                    <a:pt x="77" y="285"/>
                    <a:pt x="108" y="315"/>
                    <a:pt x="144" y="315"/>
                  </a:cubicBezTo>
                  <a:cubicBezTo>
                    <a:pt x="181" y="315"/>
                    <a:pt x="212" y="285"/>
                    <a:pt x="212" y="23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
            <p:cNvSpPr>
              <a:spLocks noEditPoints="1"/>
            </p:cNvSpPr>
            <p:nvPr userDrawn="1"/>
          </p:nvSpPr>
          <p:spPr bwMode="auto">
            <a:xfrm>
              <a:off x="9040813" y="1162050"/>
              <a:ext cx="777875" cy="830263"/>
            </a:xfrm>
            <a:custGeom>
              <a:avLst/>
              <a:gdLst>
                <a:gd name="T0" fmla="*/ 0 w 271"/>
                <a:gd name="T1" fmla="*/ 145 h 287"/>
                <a:gd name="T2" fmla="*/ 0 w 271"/>
                <a:gd name="T3" fmla="*/ 144 h 287"/>
                <a:gd name="T4" fmla="*/ 137 w 271"/>
                <a:gd name="T5" fmla="*/ 0 h 287"/>
                <a:gd name="T6" fmla="*/ 271 w 271"/>
                <a:gd name="T7" fmla="*/ 150 h 287"/>
                <a:gd name="T8" fmla="*/ 270 w 271"/>
                <a:gd name="T9" fmla="*/ 170 h 287"/>
                <a:gd name="T10" fmla="*/ 78 w 271"/>
                <a:gd name="T11" fmla="*/ 170 h 287"/>
                <a:gd name="T12" fmla="*/ 146 w 271"/>
                <a:gd name="T13" fmla="*/ 225 h 287"/>
                <a:gd name="T14" fmla="*/ 213 w 271"/>
                <a:gd name="T15" fmla="*/ 196 h 287"/>
                <a:gd name="T16" fmla="*/ 257 w 271"/>
                <a:gd name="T17" fmla="*/ 236 h 287"/>
                <a:gd name="T18" fmla="*/ 145 w 271"/>
                <a:gd name="T19" fmla="*/ 287 h 287"/>
                <a:gd name="T20" fmla="*/ 0 w 271"/>
                <a:gd name="T21" fmla="*/ 145 h 287"/>
                <a:gd name="T22" fmla="*/ 195 w 271"/>
                <a:gd name="T23" fmla="*/ 122 h 287"/>
                <a:gd name="T24" fmla="*/ 137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7" y="0"/>
                    <a:pt x="137" y="0"/>
                  </a:cubicBezTo>
                  <a:cubicBezTo>
                    <a:pt x="229" y="0"/>
                    <a:pt x="271" y="72"/>
                    <a:pt x="271" y="150"/>
                  </a:cubicBezTo>
                  <a:cubicBezTo>
                    <a:pt x="271" y="156"/>
                    <a:pt x="271" y="163"/>
                    <a:pt x="270" y="170"/>
                  </a:cubicBezTo>
                  <a:cubicBezTo>
                    <a:pt x="78" y="170"/>
                    <a:pt x="78" y="170"/>
                    <a:pt x="78" y="170"/>
                  </a:cubicBezTo>
                  <a:cubicBezTo>
                    <a:pt x="86" y="206"/>
                    <a:pt x="111" y="225"/>
                    <a:pt x="146" y="225"/>
                  </a:cubicBezTo>
                  <a:cubicBezTo>
                    <a:pt x="172" y="225"/>
                    <a:pt x="191" y="216"/>
                    <a:pt x="213" y="196"/>
                  </a:cubicBezTo>
                  <a:cubicBezTo>
                    <a:pt x="257" y="236"/>
                    <a:pt x="257" y="236"/>
                    <a:pt x="257" y="236"/>
                  </a:cubicBezTo>
                  <a:cubicBezTo>
                    <a:pt x="232" y="268"/>
                    <a:pt x="195" y="287"/>
                    <a:pt x="145" y="287"/>
                  </a:cubicBezTo>
                  <a:cubicBezTo>
                    <a:pt x="62" y="287"/>
                    <a:pt x="0" y="229"/>
                    <a:pt x="0" y="145"/>
                  </a:cubicBezTo>
                  <a:close/>
                  <a:moveTo>
                    <a:pt x="195" y="122"/>
                  </a:moveTo>
                  <a:cubicBezTo>
                    <a:pt x="190" y="87"/>
                    <a:pt x="170" y="63"/>
                    <a:pt x="137" y="63"/>
                  </a:cubicBezTo>
                  <a:cubicBezTo>
                    <a:pt x="104" y="63"/>
                    <a:pt x="83" y="86"/>
                    <a:pt x="77" y="122"/>
                  </a:cubicBezTo>
                  <a:lnTo>
                    <a:pt x="195"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7"/>
            <p:cNvSpPr>
              <a:spLocks/>
            </p:cNvSpPr>
            <p:nvPr userDrawn="1"/>
          </p:nvSpPr>
          <p:spPr bwMode="auto">
            <a:xfrm>
              <a:off x="9871075"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8"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8"/>
            <p:cNvSpPr>
              <a:spLocks/>
            </p:cNvSpPr>
            <p:nvPr userDrawn="1"/>
          </p:nvSpPr>
          <p:spPr bwMode="auto">
            <a:xfrm>
              <a:off x="10425113" y="974725"/>
              <a:ext cx="504825" cy="1014413"/>
            </a:xfrm>
            <a:custGeom>
              <a:avLst/>
              <a:gdLst>
                <a:gd name="T0" fmla="*/ 33 w 176"/>
                <a:gd name="T1" fmla="*/ 268 h 351"/>
                <a:gd name="T2" fmla="*/ 33 w 176"/>
                <a:gd name="T3" fmla="*/ 137 h 351"/>
                <a:gd name="T4" fmla="*/ 0 w 176"/>
                <a:gd name="T5" fmla="*/ 137 h 351"/>
                <a:gd name="T6" fmla="*/ 0 w 176"/>
                <a:gd name="T7" fmla="*/ 70 h 351"/>
                <a:gd name="T8" fmla="*/ 33 w 176"/>
                <a:gd name="T9" fmla="*/ 70 h 351"/>
                <a:gd name="T10" fmla="*/ 33 w 176"/>
                <a:gd name="T11" fmla="*/ 0 h 351"/>
                <a:gd name="T12" fmla="*/ 111 w 176"/>
                <a:gd name="T13" fmla="*/ 0 h 351"/>
                <a:gd name="T14" fmla="*/ 111 w 176"/>
                <a:gd name="T15" fmla="*/ 70 h 351"/>
                <a:gd name="T16" fmla="*/ 176 w 176"/>
                <a:gd name="T17" fmla="*/ 70 h 351"/>
                <a:gd name="T18" fmla="*/ 176 w 176"/>
                <a:gd name="T19" fmla="*/ 137 h 351"/>
                <a:gd name="T20" fmla="*/ 111 w 176"/>
                <a:gd name="T21" fmla="*/ 137 h 351"/>
                <a:gd name="T22" fmla="*/ 111 w 176"/>
                <a:gd name="T23" fmla="*/ 255 h 351"/>
                <a:gd name="T24" fmla="*/ 136 w 176"/>
                <a:gd name="T25" fmla="*/ 282 h 351"/>
                <a:gd name="T26" fmla="*/ 175 w 176"/>
                <a:gd name="T27" fmla="*/ 272 h 351"/>
                <a:gd name="T28" fmla="*/ 175 w 176"/>
                <a:gd name="T29" fmla="*/ 335 h 351"/>
                <a:gd name="T30" fmla="*/ 113 w 176"/>
                <a:gd name="T31" fmla="*/ 351 h 351"/>
                <a:gd name="T32" fmla="*/ 33 w 176"/>
                <a:gd name="T33" fmla="*/ 268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351">
                  <a:moveTo>
                    <a:pt x="33" y="268"/>
                  </a:moveTo>
                  <a:cubicBezTo>
                    <a:pt x="33" y="137"/>
                    <a:pt x="33" y="137"/>
                    <a:pt x="33" y="137"/>
                  </a:cubicBezTo>
                  <a:cubicBezTo>
                    <a:pt x="0" y="137"/>
                    <a:pt x="0" y="137"/>
                    <a:pt x="0" y="137"/>
                  </a:cubicBezTo>
                  <a:cubicBezTo>
                    <a:pt x="0" y="70"/>
                    <a:pt x="0" y="70"/>
                    <a:pt x="0" y="70"/>
                  </a:cubicBezTo>
                  <a:cubicBezTo>
                    <a:pt x="33" y="70"/>
                    <a:pt x="33" y="70"/>
                    <a:pt x="33" y="70"/>
                  </a:cubicBezTo>
                  <a:cubicBezTo>
                    <a:pt x="33" y="0"/>
                    <a:pt x="33" y="0"/>
                    <a:pt x="33" y="0"/>
                  </a:cubicBezTo>
                  <a:cubicBezTo>
                    <a:pt x="111" y="0"/>
                    <a:pt x="111" y="0"/>
                    <a:pt x="111" y="0"/>
                  </a:cubicBezTo>
                  <a:cubicBezTo>
                    <a:pt x="111" y="70"/>
                    <a:pt x="111" y="70"/>
                    <a:pt x="111" y="70"/>
                  </a:cubicBezTo>
                  <a:cubicBezTo>
                    <a:pt x="176" y="70"/>
                    <a:pt x="176" y="70"/>
                    <a:pt x="176" y="70"/>
                  </a:cubicBezTo>
                  <a:cubicBezTo>
                    <a:pt x="176" y="137"/>
                    <a:pt x="176" y="137"/>
                    <a:pt x="176" y="137"/>
                  </a:cubicBezTo>
                  <a:cubicBezTo>
                    <a:pt x="111" y="137"/>
                    <a:pt x="111" y="137"/>
                    <a:pt x="111" y="137"/>
                  </a:cubicBezTo>
                  <a:cubicBezTo>
                    <a:pt x="111" y="255"/>
                    <a:pt x="111" y="255"/>
                    <a:pt x="111" y="255"/>
                  </a:cubicBezTo>
                  <a:cubicBezTo>
                    <a:pt x="111" y="273"/>
                    <a:pt x="119" y="282"/>
                    <a:pt x="136" y="282"/>
                  </a:cubicBezTo>
                  <a:cubicBezTo>
                    <a:pt x="151" y="282"/>
                    <a:pt x="164" y="278"/>
                    <a:pt x="175" y="272"/>
                  </a:cubicBezTo>
                  <a:cubicBezTo>
                    <a:pt x="175" y="335"/>
                    <a:pt x="175" y="335"/>
                    <a:pt x="175" y="335"/>
                  </a:cubicBezTo>
                  <a:cubicBezTo>
                    <a:pt x="159" y="345"/>
                    <a:pt x="139" y="351"/>
                    <a:pt x="113" y="351"/>
                  </a:cubicBezTo>
                  <a:cubicBezTo>
                    <a:pt x="65" y="351"/>
                    <a:pt x="33" y="332"/>
                    <a:pt x="33" y="2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9"/>
            <p:cNvSpPr>
              <a:spLocks noEditPoints="1"/>
            </p:cNvSpPr>
            <p:nvPr userDrawn="1"/>
          </p:nvSpPr>
          <p:spPr bwMode="auto">
            <a:xfrm>
              <a:off x="10975975" y="1162050"/>
              <a:ext cx="776288" cy="830263"/>
            </a:xfrm>
            <a:custGeom>
              <a:avLst/>
              <a:gdLst>
                <a:gd name="T0" fmla="*/ 0 w 271"/>
                <a:gd name="T1" fmla="*/ 145 h 287"/>
                <a:gd name="T2" fmla="*/ 0 w 271"/>
                <a:gd name="T3" fmla="*/ 144 h 287"/>
                <a:gd name="T4" fmla="*/ 136 w 271"/>
                <a:gd name="T5" fmla="*/ 0 h 287"/>
                <a:gd name="T6" fmla="*/ 271 w 271"/>
                <a:gd name="T7" fmla="*/ 150 h 287"/>
                <a:gd name="T8" fmla="*/ 270 w 271"/>
                <a:gd name="T9" fmla="*/ 170 h 287"/>
                <a:gd name="T10" fmla="*/ 78 w 271"/>
                <a:gd name="T11" fmla="*/ 170 h 287"/>
                <a:gd name="T12" fmla="*/ 145 w 271"/>
                <a:gd name="T13" fmla="*/ 225 h 287"/>
                <a:gd name="T14" fmla="*/ 212 w 271"/>
                <a:gd name="T15" fmla="*/ 196 h 287"/>
                <a:gd name="T16" fmla="*/ 257 w 271"/>
                <a:gd name="T17" fmla="*/ 236 h 287"/>
                <a:gd name="T18" fmla="*/ 144 w 271"/>
                <a:gd name="T19" fmla="*/ 287 h 287"/>
                <a:gd name="T20" fmla="*/ 0 w 271"/>
                <a:gd name="T21" fmla="*/ 145 h 287"/>
                <a:gd name="T22" fmla="*/ 195 w 271"/>
                <a:gd name="T23" fmla="*/ 122 h 287"/>
                <a:gd name="T24" fmla="*/ 136 w 271"/>
                <a:gd name="T25" fmla="*/ 63 h 287"/>
                <a:gd name="T26" fmla="*/ 77 w 271"/>
                <a:gd name="T27" fmla="*/ 122 h 287"/>
                <a:gd name="T28" fmla="*/ 195 w 271"/>
                <a:gd name="T29" fmla="*/ 1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87">
                  <a:moveTo>
                    <a:pt x="0" y="145"/>
                  </a:moveTo>
                  <a:cubicBezTo>
                    <a:pt x="0" y="144"/>
                    <a:pt x="0" y="144"/>
                    <a:pt x="0" y="144"/>
                  </a:cubicBezTo>
                  <a:cubicBezTo>
                    <a:pt x="0" y="65"/>
                    <a:pt x="56" y="0"/>
                    <a:pt x="136" y="0"/>
                  </a:cubicBezTo>
                  <a:cubicBezTo>
                    <a:pt x="229" y="0"/>
                    <a:pt x="271" y="72"/>
                    <a:pt x="271" y="150"/>
                  </a:cubicBezTo>
                  <a:cubicBezTo>
                    <a:pt x="271" y="156"/>
                    <a:pt x="270" y="163"/>
                    <a:pt x="270" y="170"/>
                  </a:cubicBezTo>
                  <a:cubicBezTo>
                    <a:pt x="78" y="170"/>
                    <a:pt x="78" y="170"/>
                    <a:pt x="78" y="170"/>
                  </a:cubicBezTo>
                  <a:cubicBezTo>
                    <a:pt x="85" y="206"/>
                    <a:pt x="110" y="225"/>
                    <a:pt x="145" y="225"/>
                  </a:cubicBezTo>
                  <a:cubicBezTo>
                    <a:pt x="171" y="225"/>
                    <a:pt x="191" y="216"/>
                    <a:pt x="212" y="196"/>
                  </a:cubicBezTo>
                  <a:cubicBezTo>
                    <a:pt x="257" y="236"/>
                    <a:pt x="257" y="236"/>
                    <a:pt x="257" y="236"/>
                  </a:cubicBezTo>
                  <a:cubicBezTo>
                    <a:pt x="231" y="268"/>
                    <a:pt x="194" y="287"/>
                    <a:pt x="144" y="287"/>
                  </a:cubicBezTo>
                  <a:cubicBezTo>
                    <a:pt x="61" y="287"/>
                    <a:pt x="0" y="229"/>
                    <a:pt x="0" y="145"/>
                  </a:cubicBezTo>
                  <a:close/>
                  <a:moveTo>
                    <a:pt x="195" y="122"/>
                  </a:moveTo>
                  <a:cubicBezTo>
                    <a:pt x="190" y="87"/>
                    <a:pt x="169" y="63"/>
                    <a:pt x="136" y="63"/>
                  </a:cubicBezTo>
                  <a:cubicBezTo>
                    <a:pt x="104" y="63"/>
                    <a:pt x="83" y="86"/>
                    <a:pt x="77" y="122"/>
                  </a:cubicBezTo>
                  <a:lnTo>
                    <a:pt x="195"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0"/>
            <p:cNvSpPr>
              <a:spLocks/>
            </p:cNvSpPr>
            <p:nvPr userDrawn="1"/>
          </p:nvSpPr>
          <p:spPr bwMode="auto">
            <a:xfrm>
              <a:off x="11858625" y="1157288"/>
              <a:ext cx="479425" cy="817563"/>
            </a:xfrm>
            <a:custGeom>
              <a:avLst/>
              <a:gdLst>
                <a:gd name="T0" fmla="*/ 0 w 167"/>
                <a:gd name="T1" fmla="*/ 7 h 283"/>
                <a:gd name="T2" fmla="*/ 79 w 167"/>
                <a:gd name="T3" fmla="*/ 7 h 283"/>
                <a:gd name="T4" fmla="*/ 79 w 167"/>
                <a:gd name="T5" fmla="*/ 63 h 283"/>
                <a:gd name="T6" fmla="*/ 167 w 167"/>
                <a:gd name="T7" fmla="*/ 2 h 283"/>
                <a:gd name="T8" fmla="*/ 167 w 167"/>
                <a:gd name="T9" fmla="*/ 84 h 283"/>
                <a:gd name="T10" fmla="*/ 163 w 167"/>
                <a:gd name="T11" fmla="*/ 84 h 283"/>
                <a:gd name="T12" fmla="*/ 79 w 167"/>
                <a:gd name="T13" fmla="*/ 181 h 283"/>
                <a:gd name="T14" fmla="*/ 79 w 167"/>
                <a:gd name="T15" fmla="*/ 283 h 283"/>
                <a:gd name="T16" fmla="*/ 0 w 167"/>
                <a:gd name="T17" fmla="*/ 283 h 283"/>
                <a:gd name="T18" fmla="*/ 0 w 167"/>
                <a:gd name="T19" fmla="*/ 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283">
                  <a:moveTo>
                    <a:pt x="0" y="7"/>
                  </a:moveTo>
                  <a:cubicBezTo>
                    <a:pt x="79" y="7"/>
                    <a:pt x="79" y="7"/>
                    <a:pt x="79" y="7"/>
                  </a:cubicBezTo>
                  <a:cubicBezTo>
                    <a:pt x="79" y="63"/>
                    <a:pt x="79" y="63"/>
                    <a:pt x="79" y="63"/>
                  </a:cubicBezTo>
                  <a:cubicBezTo>
                    <a:pt x="95" y="25"/>
                    <a:pt x="120" y="0"/>
                    <a:pt x="167" y="2"/>
                  </a:cubicBezTo>
                  <a:cubicBezTo>
                    <a:pt x="167" y="84"/>
                    <a:pt x="167" y="84"/>
                    <a:pt x="167" y="84"/>
                  </a:cubicBezTo>
                  <a:cubicBezTo>
                    <a:pt x="163" y="84"/>
                    <a:pt x="163" y="84"/>
                    <a:pt x="163" y="84"/>
                  </a:cubicBezTo>
                  <a:cubicBezTo>
                    <a:pt x="111" y="84"/>
                    <a:pt x="79" y="115"/>
                    <a:pt x="79" y="181"/>
                  </a:cubicBezTo>
                  <a:cubicBezTo>
                    <a:pt x="79" y="283"/>
                    <a:pt x="79" y="283"/>
                    <a:pt x="79" y="283"/>
                  </a:cubicBezTo>
                  <a:cubicBezTo>
                    <a:pt x="0" y="283"/>
                    <a:pt x="0" y="283"/>
                    <a:pt x="0" y="283"/>
                  </a:cubicBezTo>
                  <a:lnTo>
                    <a:pt x="0" y="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98331176"/>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7" y="1"/>
            <a:ext cx="12209463" cy="6858000"/>
          </a:xfrm>
          <a:prstGeom prst="rect">
            <a:avLst/>
          </a:prstGeom>
        </p:spPr>
      </p:pic>
    </p:spTree>
    <p:extLst>
      <p:ext uri="{BB962C8B-B14F-4D97-AF65-F5344CB8AC3E}">
        <p14:creationId xmlns:p14="http://schemas.microsoft.com/office/powerpoint/2010/main" val="323703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3.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5" r:id="rId5"/>
    <p:sldLayoutId id="2147483652" r:id="rId6"/>
    <p:sldLayoutId id="2147483653" r:id="rId7"/>
    <p:sldLayoutId id="2147483654" r:id="rId8"/>
  </p:sldLayoutIdLst>
  <p:hf sldNum="0" hdr="0" dt="0"/>
  <p:txStyles>
    <p:titleStyle>
      <a:lvl1pPr algn="ctr" defTabSz="1218565" rtl="0" eaLnBrk="1" latinLnBrk="0" hangingPunct="1">
        <a:spcBef>
          <a:spcPct val="0"/>
        </a:spcBef>
        <a:buNone/>
        <a:defRPr sz="4300" kern="1200" cap="all" baseline="0">
          <a:solidFill>
            <a:schemeClr val="tx1"/>
          </a:solidFill>
          <a:latin typeface="Arial" panose="020B0604020202020204" pitchFamily="34" charset="0"/>
          <a:ea typeface="+mj-ea"/>
          <a:cs typeface="Arial" panose="020B0604020202020204" pitchFamily="34" charset="0"/>
        </a:defRPr>
      </a:lvl1pPr>
    </p:titleStyle>
    <p:body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84080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dt="0"/>
  <p:txStyles>
    <p:titleStyle>
      <a:lvl1pPr algn="ctr" defTabSz="1218199" rtl="0" eaLnBrk="1" latinLnBrk="0" hangingPunct="1">
        <a:spcBef>
          <a:spcPct val="0"/>
        </a:spcBef>
        <a:buNone/>
        <a:defRPr sz="4299" kern="1200" cap="all" baseline="0">
          <a:solidFill>
            <a:schemeClr val="tx1"/>
          </a:solidFill>
          <a:latin typeface="Arial" panose="020B0604020202020204" pitchFamily="34" charset="0"/>
          <a:ea typeface="+mj-ea"/>
          <a:cs typeface="Arial" panose="020B0604020202020204" pitchFamily="34" charset="0"/>
        </a:defRPr>
      </a:lvl1pPr>
    </p:titleStyle>
    <p:bodyStyle>
      <a:lvl1pPr marL="457063" indent="-457063" algn="l" defTabSz="1218199" rtl="0" eaLnBrk="1" latinLnBrk="0" hangingPunct="1">
        <a:spcBef>
          <a:spcPct val="20000"/>
        </a:spcBef>
        <a:buClr>
          <a:schemeClr val="tx2"/>
        </a:buClr>
        <a:buFont typeface="Wingdings" panose="05000000000000000000" pitchFamily="2" charset="2"/>
        <a:buChar char="§"/>
        <a:defRPr sz="4299" kern="1200">
          <a:solidFill>
            <a:schemeClr val="tx1"/>
          </a:solidFill>
          <a:latin typeface="Arial" panose="020B0604020202020204" pitchFamily="34" charset="0"/>
          <a:ea typeface="+mn-ea"/>
          <a:cs typeface="Arial" panose="020B0604020202020204" pitchFamily="34" charset="0"/>
        </a:defRPr>
      </a:lvl1pPr>
      <a:lvl2pPr marL="990303" indent="-380886" algn="l" defTabSz="1218199" rtl="0" eaLnBrk="1" latinLnBrk="0" hangingPunct="1">
        <a:spcBef>
          <a:spcPct val="20000"/>
        </a:spcBef>
        <a:buClr>
          <a:schemeClr val="tx2"/>
        </a:buClr>
        <a:buFont typeface="Wingdings" panose="05000000000000000000" pitchFamily="2" charset="2"/>
        <a:buChar char="§"/>
        <a:defRPr sz="3699" kern="1200">
          <a:solidFill>
            <a:schemeClr val="tx1"/>
          </a:solidFill>
          <a:latin typeface="Arial" panose="020B0604020202020204" pitchFamily="34" charset="0"/>
          <a:ea typeface="+mn-ea"/>
          <a:cs typeface="Arial" panose="020B0604020202020204" pitchFamily="34" charset="0"/>
        </a:defRPr>
      </a:lvl2pPr>
      <a:lvl3pPr marL="1523543" indent="-304709" algn="l" defTabSz="1218199" rtl="0" eaLnBrk="1" latinLnBrk="0" hangingPunct="1">
        <a:spcBef>
          <a:spcPct val="20000"/>
        </a:spcBef>
        <a:buClr>
          <a:schemeClr val="tx2"/>
        </a:buClr>
        <a:buFont typeface="Wingdings" panose="05000000000000000000" pitchFamily="2" charset="2"/>
        <a:buChar char="§"/>
        <a:defRPr sz="3199" kern="1200">
          <a:solidFill>
            <a:schemeClr val="tx1"/>
          </a:solidFill>
          <a:latin typeface="Arial" panose="020B0604020202020204" pitchFamily="34" charset="0"/>
          <a:ea typeface="+mn-ea"/>
          <a:cs typeface="Arial" panose="020B0604020202020204" pitchFamily="34" charset="0"/>
        </a:defRPr>
      </a:lvl3pPr>
      <a:lvl4pPr marL="2132325"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4pPr>
      <a:lvl5pPr marL="2741742"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5pPr>
      <a:lvl6pPr marL="3351159"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6pPr>
      <a:lvl7pPr marL="3960576"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7pPr>
      <a:lvl8pPr marL="4569994"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8pPr>
      <a:lvl9pPr marL="5179411"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9pPr>
    </p:bodyStyle>
    <p:otherStyle>
      <a:defPPr>
        <a:defRPr lang="en-US"/>
      </a:defPPr>
      <a:lvl1pPr marL="0" algn="l" defTabSz="1218199" rtl="0" eaLnBrk="1" latinLnBrk="0" hangingPunct="1">
        <a:defRPr sz="2399" kern="1200">
          <a:solidFill>
            <a:schemeClr val="tx1"/>
          </a:solidFill>
          <a:latin typeface="+mn-lt"/>
          <a:ea typeface="+mn-ea"/>
          <a:cs typeface="+mn-cs"/>
        </a:defRPr>
      </a:lvl1pPr>
      <a:lvl2pPr marL="609417" algn="l" defTabSz="1218199" rtl="0" eaLnBrk="1" latinLnBrk="0" hangingPunct="1">
        <a:defRPr sz="2399" kern="1200">
          <a:solidFill>
            <a:schemeClr val="tx1"/>
          </a:solidFill>
          <a:latin typeface="+mn-lt"/>
          <a:ea typeface="+mn-ea"/>
          <a:cs typeface="+mn-cs"/>
        </a:defRPr>
      </a:lvl2pPr>
      <a:lvl3pPr marL="1218834" algn="l" defTabSz="1218199" rtl="0" eaLnBrk="1" latinLnBrk="0" hangingPunct="1">
        <a:defRPr sz="2399" kern="1200">
          <a:solidFill>
            <a:schemeClr val="tx1"/>
          </a:solidFill>
          <a:latin typeface="+mn-lt"/>
          <a:ea typeface="+mn-ea"/>
          <a:cs typeface="+mn-cs"/>
        </a:defRPr>
      </a:lvl3pPr>
      <a:lvl4pPr marL="1827617" algn="l" defTabSz="1218199" rtl="0" eaLnBrk="1" latinLnBrk="0" hangingPunct="1">
        <a:defRPr sz="2399" kern="1200">
          <a:solidFill>
            <a:schemeClr val="tx1"/>
          </a:solidFill>
          <a:latin typeface="+mn-lt"/>
          <a:ea typeface="+mn-ea"/>
          <a:cs typeface="+mn-cs"/>
        </a:defRPr>
      </a:lvl4pPr>
      <a:lvl5pPr marL="2437034" algn="l" defTabSz="1218199" rtl="0" eaLnBrk="1" latinLnBrk="0" hangingPunct="1">
        <a:defRPr sz="2399" kern="1200">
          <a:solidFill>
            <a:schemeClr val="tx1"/>
          </a:solidFill>
          <a:latin typeface="+mn-lt"/>
          <a:ea typeface="+mn-ea"/>
          <a:cs typeface="+mn-cs"/>
        </a:defRPr>
      </a:lvl5pPr>
      <a:lvl6pPr marL="3046451" algn="l" defTabSz="1218199" rtl="0" eaLnBrk="1" latinLnBrk="0" hangingPunct="1">
        <a:defRPr sz="2399" kern="1200">
          <a:solidFill>
            <a:schemeClr val="tx1"/>
          </a:solidFill>
          <a:latin typeface="+mn-lt"/>
          <a:ea typeface="+mn-ea"/>
          <a:cs typeface="+mn-cs"/>
        </a:defRPr>
      </a:lvl6pPr>
      <a:lvl7pPr marL="3655868" algn="l" defTabSz="1218199" rtl="0" eaLnBrk="1" latinLnBrk="0" hangingPunct="1">
        <a:defRPr sz="2399" kern="1200">
          <a:solidFill>
            <a:schemeClr val="tx1"/>
          </a:solidFill>
          <a:latin typeface="+mn-lt"/>
          <a:ea typeface="+mn-ea"/>
          <a:cs typeface="+mn-cs"/>
        </a:defRPr>
      </a:lvl7pPr>
      <a:lvl8pPr marL="4265285" algn="l" defTabSz="1218199" rtl="0" eaLnBrk="1" latinLnBrk="0" hangingPunct="1">
        <a:defRPr sz="2399" kern="1200">
          <a:solidFill>
            <a:schemeClr val="tx1"/>
          </a:solidFill>
          <a:latin typeface="+mn-lt"/>
          <a:ea typeface="+mn-ea"/>
          <a:cs typeface="+mn-cs"/>
        </a:defRPr>
      </a:lvl8pPr>
      <a:lvl9pPr marL="4874702" algn="l" defTabSz="1218199"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924847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hf sldNum="0" hdr="0" dt="0"/>
  <p:txStyles>
    <p:titleStyle>
      <a:lvl1pPr algn="ctr" defTabSz="1218199" rtl="0" eaLnBrk="1" latinLnBrk="0" hangingPunct="1">
        <a:spcBef>
          <a:spcPct val="0"/>
        </a:spcBef>
        <a:buNone/>
        <a:defRPr sz="4299" kern="1200" cap="all" baseline="0">
          <a:solidFill>
            <a:schemeClr val="tx1"/>
          </a:solidFill>
          <a:latin typeface="Arial" panose="020B0604020202020204" pitchFamily="34" charset="0"/>
          <a:ea typeface="+mj-ea"/>
          <a:cs typeface="Arial" panose="020B0604020202020204" pitchFamily="34" charset="0"/>
        </a:defRPr>
      </a:lvl1pPr>
    </p:titleStyle>
    <p:bodyStyle>
      <a:lvl1pPr marL="457063" indent="-457063" algn="l" defTabSz="1218199" rtl="0" eaLnBrk="1" latinLnBrk="0" hangingPunct="1">
        <a:spcBef>
          <a:spcPct val="20000"/>
        </a:spcBef>
        <a:buClr>
          <a:schemeClr val="tx2"/>
        </a:buClr>
        <a:buFont typeface="Wingdings" panose="05000000000000000000" pitchFamily="2" charset="2"/>
        <a:buChar char="§"/>
        <a:defRPr sz="4299" kern="1200">
          <a:solidFill>
            <a:schemeClr val="tx1"/>
          </a:solidFill>
          <a:latin typeface="Arial" panose="020B0604020202020204" pitchFamily="34" charset="0"/>
          <a:ea typeface="+mn-ea"/>
          <a:cs typeface="Arial" panose="020B0604020202020204" pitchFamily="34" charset="0"/>
        </a:defRPr>
      </a:lvl1pPr>
      <a:lvl2pPr marL="990303" indent="-380886" algn="l" defTabSz="1218199" rtl="0" eaLnBrk="1" latinLnBrk="0" hangingPunct="1">
        <a:spcBef>
          <a:spcPct val="20000"/>
        </a:spcBef>
        <a:buClr>
          <a:schemeClr val="tx2"/>
        </a:buClr>
        <a:buFont typeface="Wingdings" panose="05000000000000000000" pitchFamily="2" charset="2"/>
        <a:buChar char="§"/>
        <a:defRPr sz="3699" kern="1200">
          <a:solidFill>
            <a:schemeClr val="tx1"/>
          </a:solidFill>
          <a:latin typeface="Arial" panose="020B0604020202020204" pitchFamily="34" charset="0"/>
          <a:ea typeface="+mn-ea"/>
          <a:cs typeface="Arial" panose="020B0604020202020204" pitchFamily="34" charset="0"/>
        </a:defRPr>
      </a:lvl2pPr>
      <a:lvl3pPr marL="1523543" indent="-304709" algn="l" defTabSz="1218199" rtl="0" eaLnBrk="1" latinLnBrk="0" hangingPunct="1">
        <a:spcBef>
          <a:spcPct val="20000"/>
        </a:spcBef>
        <a:buClr>
          <a:schemeClr val="tx2"/>
        </a:buClr>
        <a:buFont typeface="Wingdings" panose="05000000000000000000" pitchFamily="2" charset="2"/>
        <a:buChar char="§"/>
        <a:defRPr sz="3199" kern="1200">
          <a:solidFill>
            <a:schemeClr val="tx1"/>
          </a:solidFill>
          <a:latin typeface="Arial" panose="020B0604020202020204" pitchFamily="34" charset="0"/>
          <a:ea typeface="+mn-ea"/>
          <a:cs typeface="Arial" panose="020B0604020202020204" pitchFamily="34" charset="0"/>
        </a:defRPr>
      </a:lvl3pPr>
      <a:lvl4pPr marL="2132325"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4pPr>
      <a:lvl5pPr marL="2741742"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5pPr>
      <a:lvl6pPr marL="3351159"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6pPr>
      <a:lvl7pPr marL="3960576"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7pPr>
      <a:lvl8pPr marL="4569994"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8pPr>
      <a:lvl9pPr marL="5179411"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9pPr>
    </p:bodyStyle>
    <p:otherStyle>
      <a:defPPr>
        <a:defRPr lang="en-US"/>
      </a:defPPr>
      <a:lvl1pPr marL="0" algn="l" defTabSz="1218199" rtl="0" eaLnBrk="1" latinLnBrk="0" hangingPunct="1">
        <a:defRPr sz="2399" kern="1200">
          <a:solidFill>
            <a:schemeClr val="tx1"/>
          </a:solidFill>
          <a:latin typeface="+mn-lt"/>
          <a:ea typeface="+mn-ea"/>
          <a:cs typeface="+mn-cs"/>
        </a:defRPr>
      </a:lvl1pPr>
      <a:lvl2pPr marL="609417" algn="l" defTabSz="1218199" rtl="0" eaLnBrk="1" latinLnBrk="0" hangingPunct="1">
        <a:defRPr sz="2399" kern="1200">
          <a:solidFill>
            <a:schemeClr val="tx1"/>
          </a:solidFill>
          <a:latin typeface="+mn-lt"/>
          <a:ea typeface="+mn-ea"/>
          <a:cs typeface="+mn-cs"/>
        </a:defRPr>
      </a:lvl2pPr>
      <a:lvl3pPr marL="1218834" algn="l" defTabSz="1218199" rtl="0" eaLnBrk="1" latinLnBrk="0" hangingPunct="1">
        <a:defRPr sz="2399" kern="1200">
          <a:solidFill>
            <a:schemeClr val="tx1"/>
          </a:solidFill>
          <a:latin typeface="+mn-lt"/>
          <a:ea typeface="+mn-ea"/>
          <a:cs typeface="+mn-cs"/>
        </a:defRPr>
      </a:lvl3pPr>
      <a:lvl4pPr marL="1827617" algn="l" defTabSz="1218199" rtl="0" eaLnBrk="1" latinLnBrk="0" hangingPunct="1">
        <a:defRPr sz="2399" kern="1200">
          <a:solidFill>
            <a:schemeClr val="tx1"/>
          </a:solidFill>
          <a:latin typeface="+mn-lt"/>
          <a:ea typeface="+mn-ea"/>
          <a:cs typeface="+mn-cs"/>
        </a:defRPr>
      </a:lvl4pPr>
      <a:lvl5pPr marL="2437034" algn="l" defTabSz="1218199" rtl="0" eaLnBrk="1" latinLnBrk="0" hangingPunct="1">
        <a:defRPr sz="2399" kern="1200">
          <a:solidFill>
            <a:schemeClr val="tx1"/>
          </a:solidFill>
          <a:latin typeface="+mn-lt"/>
          <a:ea typeface="+mn-ea"/>
          <a:cs typeface="+mn-cs"/>
        </a:defRPr>
      </a:lvl5pPr>
      <a:lvl6pPr marL="3046451" algn="l" defTabSz="1218199" rtl="0" eaLnBrk="1" latinLnBrk="0" hangingPunct="1">
        <a:defRPr sz="2399" kern="1200">
          <a:solidFill>
            <a:schemeClr val="tx1"/>
          </a:solidFill>
          <a:latin typeface="+mn-lt"/>
          <a:ea typeface="+mn-ea"/>
          <a:cs typeface="+mn-cs"/>
        </a:defRPr>
      </a:lvl6pPr>
      <a:lvl7pPr marL="3655868" algn="l" defTabSz="1218199" rtl="0" eaLnBrk="1" latinLnBrk="0" hangingPunct="1">
        <a:defRPr sz="2399" kern="1200">
          <a:solidFill>
            <a:schemeClr val="tx1"/>
          </a:solidFill>
          <a:latin typeface="+mn-lt"/>
          <a:ea typeface="+mn-ea"/>
          <a:cs typeface="+mn-cs"/>
        </a:defRPr>
      </a:lvl7pPr>
      <a:lvl8pPr marL="4265285" algn="l" defTabSz="1218199" rtl="0" eaLnBrk="1" latinLnBrk="0" hangingPunct="1">
        <a:defRPr sz="2399" kern="1200">
          <a:solidFill>
            <a:schemeClr val="tx1"/>
          </a:solidFill>
          <a:latin typeface="+mn-lt"/>
          <a:ea typeface="+mn-ea"/>
          <a:cs typeface="+mn-cs"/>
        </a:defRPr>
      </a:lvl8pPr>
      <a:lvl9pPr marL="4874702" algn="l" defTabSz="1218199"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ooter Placeholder 6"/>
          <p:cNvSpPr>
            <a:spLocks noGrp="1"/>
          </p:cNvSpPr>
          <p:nvPr>
            <p:ph type="ftr" sz="quarter" idx="3"/>
          </p:nvPr>
        </p:nvSpPr>
        <p:spPr>
          <a:xfrm>
            <a:off x="1396214" y="6473952"/>
            <a:ext cx="4114800" cy="153888"/>
          </a:xfrm>
          <a:prstGeom prst="rect">
            <a:avLst/>
          </a:prstGeom>
        </p:spPr>
        <p:txBody>
          <a:bodyPr vert="horz" lIns="0" tIns="0" rIns="0" bIns="0" rtlCol="0" anchor="ctr">
            <a:noAutofit/>
          </a:bodyPr>
          <a:lstStyle>
            <a:lvl1pPr algn="l">
              <a:defRPr sz="1000">
                <a:solidFill>
                  <a:schemeClr val="tx1"/>
                </a:solidFill>
              </a:defRPr>
            </a:lvl1pPr>
          </a:lstStyle>
          <a:p>
            <a:r>
              <a:rPr lang="en-US" dirty="0" smtClean="0"/>
              <a:t>2018 Lenovo Internal. All rights reserved.</a:t>
            </a:r>
            <a:endParaRPr lang="en-US" dirty="0"/>
          </a:p>
        </p:txBody>
      </p:sp>
      <p:sp>
        <p:nvSpPr>
          <p:cNvPr id="4"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grpSp>
        <p:nvGrpSpPr>
          <p:cNvPr id="5" name="Group 4"/>
          <p:cNvGrpSpPr/>
          <p:nvPr userDrawn="1"/>
        </p:nvGrpSpPr>
        <p:grpSpPr>
          <a:xfrm>
            <a:off x="554338" y="6421482"/>
            <a:ext cx="734356" cy="245008"/>
            <a:chOff x="547688" y="952500"/>
            <a:chExt cx="12190413" cy="4067175"/>
          </a:xfrm>
        </p:grpSpPr>
        <p:sp>
          <p:nvSpPr>
            <p:cNvPr id="6" name="Rectangle 5"/>
            <p:cNvSpPr>
              <a:spLocks noChangeArrowheads="1"/>
            </p:cNvSpPr>
            <p:nvPr userDrawn="1"/>
          </p:nvSpPr>
          <p:spPr bwMode="auto">
            <a:xfrm>
              <a:off x="547688" y="952500"/>
              <a:ext cx="12190413" cy="4067175"/>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4922838" y="2319338"/>
              <a:ext cx="1571625" cy="1590675"/>
            </a:xfrm>
            <a:custGeom>
              <a:avLst/>
              <a:gdLst>
                <a:gd name="T0" fmla="*/ 492 w 825"/>
                <a:gd name="T1" fmla="*/ 0 h 834"/>
                <a:gd name="T2" fmla="*/ 225 w 825"/>
                <a:gd name="T3" fmla="*/ 132 h 834"/>
                <a:gd name="T4" fmla="*/ 225 w 825"/>
                <a:gd name="T5" fmla="*/ 132 h 834"/>
                <a:gd name="T6" fmla="*/ 225 w 825"/>
                <a:gd name="T7" fmla="*/ 132 h 834"/>
                <a:gd name="T8" fmla="*/ 225 w 825"/>
                <a:gd name="T9" fmla="*/ 14 h 834"/>
                <a:gd name="T10" fmla="*/ 0 w 825"/>
                <a:gd name="T11" fmla="*/ 14 h 834"/>
                <a:gd name="T12" fmla="*/ 0 w 825"/>
                <a:gd name="T13" fmla="*/ 834 h 834"/>
                <a:gd name="T14" fmla="*/ 225 w 825"/>
                <a:gd name="T15" fmla="*/ 834 h 834"/>
                <a:gd name="T16" fmla="*/ 225 w 825"/>
                <a:gd name="T17" fmla="*/ 367 h 834"/>
                <a:gd name="T18" fmla="*/ 411 w 825"/>
                <a:gd name="T19" fmla="*/ 194 h 834"/>
                <a:gd name="T20" fmla="*/ 600 w 825"/>
                <a:gd name="T21" fmla="*/ 367 h 834"/>
                <a:gd name="T22" fmla="*/ 600 w 825"/>
                <a:gd name="T23" fmla="*/ 834 h 834"/>
                <a:gd name="T24" fmla="*/ 825 w 825"/>
                <a:gd name="T25" fmla="*/ 834 h 834"/>
                <a:gd name="T26" fmla="*/ 825 w 825"/>
                <a:gd name="T27" fmla="*/ 326 h 834"/>
                <a:gd name="T28" fmla="*/ 492 w 825"/>
                <a:gd name="T29" fmla="*/ 0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5" h="834">
                  <a:moveTo>
                    <a:pt x="492" y="0"/>
                  </a:moveTo>
                  <a:cubicBezTo>
                    <a:pt x="398" y="0"/>
                    <a:pt x="291" y="44"/>
                    <a:pt x="225" y="132"/>
                  </a:cubicBezTo>
                  <a:cubicBezTo>
                    <a:pt x="225" y="132"/>
                    <a:pt x="225" y="132"/>
                    <a:pt x="225" y="132"/>
                  </a:cubicBezTo>
                  <a:cubicBezTo>
                    <a:pt x="225" y="132"/>
                    <a:pt x="225" y="132"/>
                    <a:pt x="225" y="132"/>
                  </a:cubicBezTo>
                  <a:cubicBezTo>
                    <a:pt x="225" y="14"/>
                    <a:pt x="225" y="14"/>
                    <a:pt x="225" y="14"/>
                  </a:cubicBezTo>
                  <a:cubicBezTo>
                    <a:pt x="0" y="14"/>
                    <a:pt x="0" y="14"/>
                    <a:pt x="0" y="14"/>
                  </a:cubicBezTo>
                  <a:cubicBezTo>
                    <a:pt x="0" y="834"/>
                    <a:pt x="0" y="834"/>
                    <a:pt x="0" y="834"/>
                  </a:cubicBezTo>
                  <a:cubicBezTo>
                    <a:pt x="225" y="834"/>
                    <a:pt x="225" y="834"/>
                    <a:pt x="225" y="834"/>
                  </a:cubicBezTo>
                  <a:cubicBezTo>
                    <a:pt x="225" y="367"/>
                    <a:pt x="225" y="367"/>
                    <a:pt x="225" y="367"/>
                  </a:cubicBezTo>
                  <a:cubicBezTo>
                    <a:pt x="225" y="283"/>
                    <a:pt x="290" y="194"/>
                    <a:pt x="411" y="194"/>
                  </a:cubicBezTo>
                  <a:cubicBezTo>
                    <a:pt x="504" y="194"/>
                    <a:pt x="600" y="259"/>
                    <a:pt x="600" y="367"/>
                  </a:cubicBezTo>
                  <a:cubicBezTo>
                    <a:pt x="600" y="834"/>
                    <a:pt x="600" y="834"/>
                    <a:pt x="600" y="834"/>
                  </a:cubicBezTo>
                  <a:cubicBezTo>
                    <a:pt x="825" y="834"/>
                    <a:pt x="825" y="834"/>
                    <a:pt x="825" y="834"/>
                  </a:cubicBezTo>
                  <a:cubicBezTo>
                    <a:pt x="825" y="326"/>
                    <a:pt x="825" y="326"/>
                    <a:pt x="825" y="326"/>
                  </a:cubicBezTo>
                  <a:cubicBezTo>
                    <a:pt x="825" y="137"/>
                    <a:pt x="690" y="0"/>
                    <a:pt x="492" y="0"/>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8277225" y="2346325"/>
              <a:ext cx="1755775" cy="1563688"/>
            </a:xfrm>
            <a:custGeom>
              <a:avLst/>
              <a:gdLst>
                <a:gd name="T0" fmla="*/ 797 w 1106"/>
                <a:gd name="T1" fmla="*/ 0 h 985"/>
                <a:gd name="T2" fmla="*/ 553 w 1106"/>
                <a:gd name="T3" fmla="*/ 671 h 985"/>
                <a:gd name="T4" fmla="*/ 308 w 1106"/>
                <a:gd name="T5" fmla="*/ 0 h 985"/>
                <a:gd name="T6" fmla="*/ 0 w 1106"/>
                <a:gd name="T7" fmla="*/ 0 h 985"/>
                <a:gd name="T8" fmla="*/ 405 w 1106"/>
                <a:gd name="T9" fmla="*/ 985 h 985"/>
                <a:gd name="T10" fmla="*/ 701 w 1106"/>
                <a:gd name="T11" fmla="*/ 985 h 985"/>
                <a:gd name="T12" fmla="*/ 1106 w 1106"/>
                <a:gd name="T13" fmla="*/ 0 h 985"/>
                <a:gd name="T14" fmla="*/ 797 w 1106"/>
                <a:gd name="T15" fmla="*/ 0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985">
                  <a:moveTo>
                    <a:pt x="797" y="0"/>
                  </a:moveTo>
                  <a:lnTo>
                    <a:pt x="553" y="671"/>
                  </a:lnTo>
                  <a:lnTo>
                    <a:pt x="308" y="0"/>
                  </a:lnTo>
                  <a:lnTo>
                    <a:pt x="0" y="0"/>
                  </a:lnTo>
                  <a:lnTo>
                    <a:pt x="405" y="985"/>
                  </a:lnTo>
                  <a:lnTo>
                    <a:pt x="701" y="985"/>
                  </a:lnTo>
                  <a:lnTo>
                    <a:pt x="1106" y="0"/>
                  </a:lnTo>
                  <a:lnTo>
                    <a:pt x="797"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noEditPoints="1"/>
            </p:cNvSpPr>
            <p:nvPr userDrawn="1"/>
          </p:nvSpPr>
          <p:spPr bwMode="auto">
            <a:xfrm>
              <a:off x="3138488" y="2319338"/>
              <a:ext cx="1630363" cy="1617663"/>
            </a:xfrm>
            <a:custGeom>
              <a:avLst/>
              <a:gdLst>
                <a:gd name="T0" fmla="*/ 697 w 856"/>
                <a:gd name="T1" fmla="*/ 582 h 848"/>
                <a:gd name="T2" fmla="*/ 462 w 856"/>
                <a:gd name="T3" fmla="*/ 669 h 848"/>
                <a:gd name="T4" fmla="*/ 280 w 856"/>
                <a:gd name="T5" fmla="*/ 602 h 848"/>
                <a:gd name="T6" fmla="*/ 856 w 856"/>
                <a:gd name="T7" fmla="*/ 363 h 848"/>
                <a:gd name="T8" fmla="*/ 758 w 856"/>
                <a:gd name="T9" fmla="*/ 135 h 848"/>
                <a:gd name="T10" fmla="*/ 434 w 856"/>
                <a:gd name="T11" fmla="*/ 0 h 848"/>
                <a:gd name="T12" fmla="*/ 0 w 856"/>
                <a:gd name="T13" fmla="*/ 424 h 848"/>
                <a:gd name="T14" fmla="*/ 459 w 856"/>
                <a:gd name="T15" fmla="*/ 848 h 848"/>
                <a:gd name="T16" fmla="*/ 840 w 856"/>
                <a:gd name="T17" fmla="*/ 691 h 848"/>
                <a:gd name="T18" fmla="*/ 697 w 856"/>
                <a:gd name="T19" fmla="*/ 582 h 848"/>
                <a:gd name="T20" fmla="*/ 265 w 856"/>
                <a:gd name="T21" fmla="*/ 261 h 848"/>
                <a:gd name="T22" fmla="*/ 438 w 856"/>
                <a:gd name="T23" fmla="*/ 179 h 848"/>
                <a:gd name="T24" fmla="*/ 612 w 856"/>
                <a:gd name="T25" fmla="*/ 294 h 848"/>
                <a:gd name="T26" fmla="*/ 219 w 856"/>
                <a:gd name="T27" fmla="*/ 457 h 848"/>
                <a:gd name="T28" fmla="*/ 265 w 856"/>
                <a:gd name="T29" fmla="*/ 2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6" h="848">
                  <a:moveTo>
                    <a:pt x="697" y="582"/>
                  </a:moveTo>
                  <a:cubicBezTo>
                    <a:pt x="602" y="652"/>
                    <a:pt x="548" y="669"/>
                    <a:pt x="462" y="669"/>
                  </a:cubicBezTo>
                  <a:cubicBezTo>
                    <a:pt x="384" y="669"/>
                    <a:pt x="323" y="645"/>
                    <a:pt x="280" y="602"/>
                  </a:cubicBezTo>
                  <a:cubicBezTo>
                    <a:pt x="856" y="363"/>
                    <a:pt x="856" y="363"/>
                    <a:pt x="856" y="363"/>
                  </a:cubicBezTo>
                  <a:cubicBezTo>
                    <a:pt x="843" y="275"/>
                    <a:pt x="810" y="195"/>
                    <a:pt x="758" y="135"/>
                  </a:cubicBezTo>
                  <a:cubicBezTo>
                    <a:pt x="682" y="47"/>
                    <a:pt x="570" y="0"/>
                    <a:pt x="434" y="0"/>
                  </a:cubicBezTo>
                  <a:cubicBezTo>
                    <a:pt x="186" y="0"/>
                    <a:pt x="0" y="183"/>
                    <a:pt x="0" y="424"/>
                  </a:cubicBezTo>
                  <a:cubicBezTo>
                    <a:pt x="0" y="672"/>
                    <a:pt x="187" y="848"/>
                    <a:pt x="459" y="848"/>
                  </a:cubicBezTo>
                  <a:cubicBezTo>
                    <a:pt x="611" y="848"/>
                    <a:pt x="767" y="776"/>
                    <a:pt x="840" y="691"/>
                  </a:cubicBezTo>
                  <a:lnTo>
                    <a:pt x="697" y="582"/>
                  </a:lnTo>
                  <a:close/>
                  <a:moveTo>
                    <a:pt x="265" y="261"/>
                  </a:moveTo>
                  <a:cubicBezTo>
                    <a:pt x="303" y="210"/>
                    <a:pt x="364" y="179"/>
                    <a:pt x="438" y="179"/>
                  </a:cubicBezTo>
                  <a:cubicBezTo>
                    <a:pt x="519" y="179"/>
                    <a:pt x="581" y="226"/>
                    <a:pt x="612" y="294"/>
                  </a:cubicBezTo>
                  <a:cubicBezTo>
                    <a:pt x="219" y="457"/>
                    <a:pt x="219" y="457"/>
                    <a:pt x="219" y="457"/>
                  </a:cubicBezTo>
                  <a:cubicBezTo>
                    <a:pt x="208" y="374"/>
                    <a:pt x="230" y="308"/>
                    <a:pt x="265" y="26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685925" y="1879600"/>
              <a:ext cx="1409700" cy="2030413"/>
            </a:xfrm>
            <a:custGeom>
              <a:avLst/>
              <a:gdLst>
                <a:gd name="T0" fmla="*/ 888 w 888"/>
                <a:gd name="T1" fmla="*/ 1030 h 1279"/>
                <a:gd name="T2" fmla="*/ 274 w 888"/>
                <a:gd name="T3" fmla="*/ 1030 h 1279"/>
                <a:gd name="T4" fmla="*/ 274 w 888"/>
                <a:gd name="T5" fmla="*/ 0 h 1279"/>
                <a:gd name="T6" fmla="*/ 0 w 888"/>
                <a:gd name="T7" fmla="*/ 0 h 1279"/>
                <a:gd name="T8" fmla="*/ 0 w 888"/>
                <a:gd name="T9" fmla="*/ 1279 h 1279"/>
                <a:gd name="T10" fmla="*/ 888 w 888"/>
                <a:gd name="T11" fmla="*/ 1279 h 1279"/>
                <a:gd name="T12" fmla="*/ 888 w 888"/>
                <a:gd name="T13" fmla="*/ 1030 h 1279"/>
              </a:gdLst>
              <a:ahLst/>
              <a:cxnLst>
                <a:cxn ang="0">
                  <a:pos x="T0" y="T1"/>
                </a:cxn>
                <a:cxn ang="0">
                  <a:pos x="T2" y="T3"/>
                </a:cxn>
                <a:cxn ang="0">
                  <a:pos x="T4" y="T5"/>
                </a:cxn>
                <a:cxn ang="0">
                  <a:pos x="T6" y="T7"/>
                </a:cxn>
                <a:cxn ang="0">
                  <a:pos x="T8" y="T9"/>
                </a:cxn>
                <a:cxn ang="0">
                  <a:pos x="T10" y="T11"/>
                </a:cxn>
                <a:cxn ang="0">
                  <a:pos x="T12" y="T13"/>
                </a:cxn>
              </a:cxnLst>
              <a:rect l="0" t="0" r="r" b="b"/>
              <a:pathLst>
                <a:path w="888" h="1279">
                  <a:moveTo>
                    <a:pt x="888" y="1030"/>
                  </a:moveTo>
                  <a:lnTo>
                    <a:pt x="274" y="1030"/>
                  </a:lnTo>
                  <a:lnTo>
                    <a:pt x="274" y="0"/>
                  </a:lnTo>
                  <a:lnTo>
                    <a:pt x="0" y="0"/>
                  </a:lnTo>
                  <a:lnTo>
                    <a:pt x="0" y="1279"/>
                  </a:lnTo>
                  <a:lnTo>
                    <a:pt x="888" y="1279"/>
                  </a:lnTo>
                  <a:lnTo>
                    <a:pt x="888" y="103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noEditPoints="1"/>
            </p:cNvSpPr>
            <p:nvPr userDrawn="1"/>
          </p:nvSpPr>
          <p:spPr bwMode="auto">
            <a:xfrm>
              <a:off x="9966325" y="2319338"/>
              <a:ext cx="1677988" cy="1617663"/>
            </a:xfrm>
            <a:custGeom>
              <a:avLst/>
              <a:gdLst>
                <a:gd name="T0" fmla="*/ 439 w 881"/>
                <a:gd name="T1" fmla="*/ 848 h 848"/>
                <a:gd name="T2" fmla="*/ 0 w 881"/>
                <a:gd name="T3" fmla="*/ 424 h 848"/>
                <a:gd name="T4" fmla="*/ 442 w 881"/>
                <a:gd name="T5" fmla="*/ 0 h 848"/>
                <a:gd name="T6" fmla="*/ 881 w 881"/>
                <a:gd name="T7" fmla="*/ 424 h 848"/>
                <a:gd name="T8" fmla="*/ 439 w 881"/>
                <a:gd name="T9" fmla="*/ 848 h 848"/>
                <a:gd name="T10" fmla="*/ 439 w 881"/>
                <a:gd name="T11" fmla="*/ 193 h 848"/>
                <a:gd name="T12" fmla="*/ 222 w 881"/>
                <a:gd name="T13" fmla="*/ 424 h 848"/>
                <a:gd name="T14" fmla="*/ 442 w 881"/>
                <a:gd name="T15" fmla="*/ 655 h 848"/>
                <a:gd name="T16" fmla="*/ 659 w 881"/>
                <a:gd name="T17" fmla="*/ 424 h 848"/>
                <a:gd name="T18" fmla="*/ 439 w 881"/>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1" h="848">
                  <a:moveTo>
                    <a:pt x="439" y="848"/>
                  </a:moveTo>
                  <a:cubicBezTo>
                    <a:pt x="193" y="848"/>
                    <a:pt x="0" y="664"/>
                    <a:pt x="0" y="424"/>
                  </a:cubicBezTo>
                  <a:cubicBezTo>
                    <a:pt x="0" y="186"/>
                    <a:pt x="194" y="0"/>
                    <a:pt x="442" y="0"/>
                  </a:cubicBezTo>
                  <a:cubicBezTo>
                    <a:pt x="688" y="0"/>
                    <a:pt x="881" y="184"/>
                    <a:pt x="881" y="424"/>
                  </a:cubicBezTo>
                  <a:cubicBezTo>
                    <a:pt x="881" y="662"/>
                    <a:pt x="687" y="848"/>
                    <a:pt x="439" y="848"/>
                  </a:cubicBezTo>
                  <a:moveTo>
                    <a:pt x="439" y="193"/>
                  </a:moveTo>
                  <a:cubicBezTo>
                    <a:pt x="313" y="193"/>
                    <a:pt x="222" y="288"/>
                    <a:pt x="222" y="424"/>
                  </a:cubicBezTo>
                  <a:cubicBezTo>
                    <a:pt x="222" y="553"/>
                    <a:pt x="319" y="655"/>
                    <a:pt x="442" y="655"/>
                  </a:cubicBezTo>
                  <a:cubicBezTo>
                    <a:pt x="568" y="655"/>
                    <a:pt x="659" y="557"/>
                    <a:pt x="659" y="424"/>
                  </a:cubicBezTo>
                  <a:cubicBezTo>
                    <a:pt x="659" y="295"/>
                    <a:pt x="562"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noEditPoints="1"/>
            </p:cNvSpPr>
            <p:nvPr userDrawn="1"/>
          </p:nvSpPr>
          <p:spPr bwMode="auto">
            <a:xfrm>
              <a:off x="6664325" y="2319338"/>
              <a:ext cx="1679575" cy="1617663"/>
            </a:xfrm>
            <a:custGeom>
              <a:avLst/>
              <a:gdLst>
                <a:gd name="T0" fmla="*/ 439 w 882"/>
                <a:gd name="T1" fmla="*/ 848 h 848"/>
                <a:gd name="T2" fmla="*/ 0 w 882"/>
                <a:gd name="T3" fmla="*/ 424 h 848"/>
                <a:gd name="T4" fmla="*/ 442 w 882"/>
                <a:gd name="T5" fmla="*/ 0 h 848"/>
                <a:gd name="T6" fmla="*/ 882 w 882"/>
                <a:gd name="T7" fmla="*/ 424 h 848"/>
                <a:gd name="T8" fmla="*/ 439 w 882"/>
                <a:gd name="T9" fmla="*/ 848 h 848"/>
                <a:gd name="T10" fmla="*/ 439 w 882"/>
                <a:gd name="T11" fmla="*/ 193 h 848"/>
                <a:gd name="T12" fmla="*/ 222 w 882"/>
                <a:gd name="T13" fmla="*/ 424 h 848"/>
                <a:gd name="T14" fmla="*/ 442 w 882"/>
                <a:gd name="T15" fmla="*/ 655 h 848"/>
                <a:gd name="T16" fmla="*/ 660 w 882"/>
                <a:gd name="T17" fmla="*/ 424 h 848"/>
                <a:gd name="T18" fmla="*/ 439 w 882"/>
                <a:gd name="T19" fmla="*/ 19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2" h="848">
                  <a:moveTo>
                    <a:pt x="439" y="848"/>
                  </a:moveTo>
                  <a:cubicBezTo>
                    <a:pt x="193" y="848"/>
                    <a:pt x="0" y="664"/>
                    <a:pt x="0" y="424"/>
                  </a:cubicBezTo>
                  <a:cubicBezTo>
                    <a:pt x="0" y="186"/>
                    <a:pt x="195" y="0"/>
                    <a:pt x="442" y="0"/>
                  </a:cubicBezTo>
                  <a:cubicBezTo>
                    <a:pt x="689" y="0"/>
                    <a:pt x="882" y="184"/>
                    <a:pt x="882" y="424"/>
                  </a:cubicBezTo>
                  <a:cubicBezTo>
                    <a:pt x="882" y="662"/>
                    <a:pt x="687" y="848"/>
                    <a:pt x="439" y="848"/>
                  </a:cubicBezTo>
                  <a:moveTo>
                    <a:pt x="439" y="193"/>
                  </a:moveTo>
                  <a:cubicBezTo>
                    <a:pt x="314" y="193"/>
                    <a:pt x="222" y="288"/>
                    <a:pt x="222" y="424"/>
                  </a:cubicBezTo>
                  <a:cubicBezTo>
                    <a:pt x="222" y="553"/>
                    <a:pt x="319" y="655"/>
                    <a:pt x="442" y="655"/>
                  </a:cubicBezTo>
                  <a:cubicBezTo>
                    <a:pt x="568" y="655"/>
                    <a:pt x="660" y="557"/>
                    <a:pt x="660" y="424"/>
                  </a:cubicBezTo>
                  <a:cubicBezTo>
                    <a:pt x="660" y="295"/>
                    <a:pt x="563" y="193"/>
                    <a:pt x="439" y="193"/>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4621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Lst>
  <p:transition spd="med"/>
  <p:timing>
    <p:tnLst>
      <p:par>
        <p:cTn id="1" dur="indefinite" restart="never" nodeType="tmRoot"/>
      </p:par>
    </p:tnLst>
  </p:timing>
  <p:hf hdr="0" dt="0"/>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jpeg"/><Relationship Id="rId18" Type="http://schemas.openxmlformats.org/officeDocument/2006/relationships/slide" Target="slide15.xml"/><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39.png"/><Relationship Id="rId16" Type="http://schemas.openxmlformats.org/officeDocument/2006/relationships/image" Target="../media/image53.png"/><Relationship Id="rId20"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slide" Target="slide3.xml"/><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slide" Target="slide23.xml"/><Relationship Id="rId3"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slide" Target="slide24.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8.jpeg"/><Relationship Id="rId11" Type="http://schemas.microsoft.com/office/2007/relationships/hdphoto" Target="../media/hdphoto2.wdp"/><Relationship Id="rId5" Type="http://schemas.openxmlformats.org/officeDocument/2006/relationships/image" Target="../media/image57.jpeg"/><Relationship Id="rId10" Type="http://schemas.openxmlformats.org/officeDocument/2006/relationships/image" Target="../media/image61.png"/><Relationship Id="rId4" Type="http://schemas.microsoft.com/office/2007/relationships/hdphoto" Target="../media/hdphoto1.wdp"/><Relationship Id="rId9"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4.jpeg"/><Relationship Id="rId5" Type="http://schemas.microsoft.com/office/2007/relationships/hdphoto" Target="../media/hdphoto3.wdp"/><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jpeg"/><Relationship Id="rId4" Type="http://schemas.openxmlformats.org/officeDocument/2006/relationships/image" Target="../media/image68.png"/><Relationship Id="rId9"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jpe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2.png"/><Relationship Id="rId2" Type="http://schemas.openxmlformats.org/officeDocument/2006/relationships/image" Target="../media/image7.jpeg"/><Relationship Id="rId16" Type="http://schemas.openxmlformats.org/officeDocument/2006/relationships/image" Target="../media/image21.jpeg"/><Relationship Id="rId20"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5" Type="http://schemas.openxmlformats.org/officeDocument/2006/relationships/image" Target="../media/image20.jpeg"/><Relationship Id="rId23" Type="http://schemas.openxmlformats.org/officeDocument/2006/relationships/image" Target="../media/image28.png"/><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png"/><Relationship Id="rId22"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1.jp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85.jpeg"/></Relationships>
</file>

<file path=ppt/slides/_rels/slide29.xml.rels><?xml version="1.0" encoding="UTF-8" standalone="yes"?>
<Relationships xmlns="http://schemas.openxmlformats.org/package/2006/relationships"><Relationship Id="rId8" Type="http://schemas.openxmlformats.org/officeDocument/2006/relationships/image" Target="../media/image91.jpg"/><Relationship Id="rId3" Type="http://schemas.openxmlformats.org/officeDocument/2006/relationships/image" Target="../media/image86.png"/><Relationship Id="rId7" Type="http://schemas.openxmlformats.org/officeDocument/2006/relationships/image" Target="../media/image90.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image" Target="../media/image88.png"/><Relationship Id="rId10" Type="http://schemas.microsoft.com/office/2007/relationships/hdphoto" Target="../media/hdphoto4.wdp"/><Relationship Id="rId4" Type="http://schemas.openxmlformats.org/officeDocument/2006/relationships/image" Target="../media/image87.png"/><Relationship Id="rId9" Type="http://schemas.openxmlformats.org/officeDocument/2006/relationships/image" Target="../media/image92.png"/></Relationships>
</file>

<file path=ppt/slides/_rels/slide3.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mailto:chenqt@Lenovo.com" TargetMode="External"/><Relationship Id="rId5" Type="http://schemas.openxmlformats.org/officeDocument/2006/relationships/image" Target="../media/image93.wmf"/><Relationship Id="rId4" Type="http://schemas.openxmlformats.org/officeDocument/2006/relationships/oleObject" Target="file:///C:\Users\chenQT\Desktop\&#24453;&#24402;&#26723;&#25991;&#20214;\3-IDV&#39033;&#30446;&#23454;&#26045;\0-&#23385;&#39134;&#20998;&#20139;&#25991;&#20214;\&#39033;&#30446;&#23454;&#26045;&#20449;&#24687;-&#25945;&#32946;&#34892;&#19994;&#23458;&#25143;&#32463;&#29702;&#25552;&#20132;-V1.2.xlsx" TargetMode="Externa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5.emf"/><Relationship Id="rId5" Type="http://schemas.openxmlformats.org/officeDocument/2006/relationships/oleObject" Target="../embeddings/oleObject2.bin"/><Relationship Id="rId4" Type="http://schemas.openxmlformats.org/officeDocument/2006/relationships/image" Target="../media/image94.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97.png"/><Relationship Id="rId4" Type="http://schemas.openxmlformats.org/officeDocument/2006/relationships/image" Target="../media/image96.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2.xml.rels><?xml version="1.0" encoding="UTF-8" standalone="yes"?>
<Relationships xmlns="http://schemas.openxmlformats.org/package/2006/relationships"><Relationship Id="rId8" Type="http://schemas.openxmlformats.org/officeDocument/2006/relationships/image" Target="../media/image104.jpg"/><Relationship Id="rId3" Type="http://schemas.openxmlformats.org/officeDocument/2006/relationships/image" Target="../media/image100.png"/><Relationship Id="rId7" Type="http://schemas.openxmlformats.org/officeDocument/2006/relationships/image" Target="../media/image103.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62.png"/><Relationship Id="rId9" Type="http://schemas.openxmlformats.org/officeDocument/2006/relationships/image" Target="../media/image10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5.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slide" Target="slide3.xml"/><Relationship Id="rId4" Type="http://schemas.openxmlformats.org/officeDocument/2006/relationships/image" Target="../media/image31.jpeg"/><Relationship Id="rId9" Type="http://schemas.openxmlformats.org/officeDocument/2006/relationships/slide" Target="slide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894"/>
            <a:ext cx="12185651" cy="6856214"/>
          </a:xfrm>
          <a:prstGeom prst="rect">
            <a:avLst/>
          </a:prstGeom>
        </p:spPr>
      </p:pic>
      <p:sp>
        <p:nvSpPr>
          <p:cNvPr id="36" name="矩形 35">
            <a:extLst>
              <a:ext uri="{FF2B5EF4-FFF2-40B4-BE49-F238E27FC236}">
                <a16:creationId xmlns:a16="http://schemas.microsoft.com/office/drawing/2014/main" id="{3A7EE396-CFF0-3143-9CFF-138F18FBE559}"/>
              </a:ext>
            </a:extLst>
          </p:cNvPr>
          <p:cNvSpPr/>
          <p:nvPr/>
        </p:nvSpPr>
        <p:spPr>
          <a:xfrm>
            <a:off x="-50801" y="893"/>
            <a:ext cx="9368572" cy="6856215"/>
          </a:xfrm>
          <a:prstGeom prst="rect">
            <a:avLst/>
          </a:prstGeom>
          <a:gradFill flip="none" rotWithShape="1">
            <a:gsLst>
              <a:gs pos="1000">
                <a:schemeClr val="tx1">
                  <a:alpha val="56000"/>
                </a:schemeClr>
              </a:gs>
              <a:gs pos="100000">
                <a:schemeClr val="tx1">
                  <a:alpha val="0"/>
                </a:schemeClr>
              </a:gs>
            </a:gsLst>
            <a:lin ang="0" scaled="1"/>
            <a:tileRect/>
          </a:gradFill>
          <a:ln>
            <a:noFill/>
          </a:ln>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endParaRPr kumimoji="1" lang="zh-CN" altLang="en-US" sz="7198" dirty="0">
              <a:solidFill>
                <a:srgbClr val="333D48"/>
              </a:solidFill>
              <a:cs typeface="+mn-ea"/>
              <a:sym typeface="+mn-lt"/>
            </a:endParaRPr>
          </a:p>
        </p:txBody>
      </p:sp>
      <p:grpSp>
        <p:nvGrpSpPr>
          <p:cNvPr id="37" name="组合 36">
            <a:extLst>
              <a:ext uri="{FF2B5EF4-FFF2-40B4-BE49-F238E27FC236}">
                <a16:creationId xmlns:a16="http://schemas.microsoft.com/office/drawing/2014/main" id="{B63F3DDA-0F58-EE44-BD39-BAA568825FBF}"/>
              </a:ext>
            </a:extLst>
          </p:cNvPr>
          <p:cNvGrpSpPr/>
          <p:nvPr/>
        </p:nvGrpSpPr>
        <p:grpSpPr>
          <a:xfrm>
            <a:off x="502779" y="2388855"/>
            <a:ext cx="8030033" cy="1484453"/>
            <a:chOff x="501321" y="2858561"/>
            <a:chExt cx="8032125" cy="1484839"/>
          </a:xfrm>
        </p:grpSpPr>
        <p:grpSp>
          <p:nvGrpSpPr>
            <p:cNvPr id="17" name="组合 16">
              <a:extLst>
                <a:ext uri="{FF2B5EF4-FFF2-40B4-BE49-F238E27FC236}">
                  <a16:creationId xmlns:a16="http://schemas.microsoft.com/office/drawing/2014/main" id="{EF98D735-0CCA-BA47-A7B5-AE3E2FECC227}"/>
                </a:ext>
              </a:extLst>
            </p:cNvPr>
            <p:cNvGrpSpPr/>
            <p:nvPr/>
          </p:nvGrpSpPr>
          <p:grpSpPr>
            <a:xfrm>
              <a:off x="2040101" y="2858561"/>
              <a:ext cx="2455291" cy="400110"/>
              <a:chOff x="1994392" y="1550475"/>
              <a:chExt cx="2455291" cy="400110"/>
            </a:xfrm>
          </p:grpSpPr>
          <p:sp>
            <p:nvSpPr>
              <p:cNvPr id="4" name="文本框 3">
                <a:extLst>
                  <a:ext uri="{FF2B5EF4-FFF2-40B4-BE49-F238E27FC236}">
                    <a16:creationId xmlns:a16="http://schemas.microsoft.com/office/drawing/2014/main" id="{284FA621-B78A-6D41-BCBB-14BB4CF214DB}"/>
                  </a:ext>
                </a:extLst>
              </p:cNvPr>
              <p:cNvSpPr txBox="1"/>
              <p:nvPr/>
            </p:nvSpPr>
            <p:spPr>
              <a:xfrm>
                <a:off x="2056079" y="1550475"/>
                <a:ext cx="2393604" cy="400110"/>
              </a:xfrm>
              <a:prstGeom prst="rect">
                <a:avLst/>
              </a:prstGeom>
              <a:noFill/>
            </p:spPr>
            <p:txBody>
              <a:bodyPr wrap="none" rtlCol="0">
                <a:spAutoFit/>
              </a:bodyPr>
              <a:lstStyle/>
              <a:p>
                <a:pPr defTabSz="1218199"/>
                <a:r>
                  <a:rPr lang="zh-CN" altLang="en-US" sz="1999" dirty="0">
                    <a:solidFill>
                      <a:prstClr val="white"/>
                    </a:solidFill>
                    <a:cs typeface="+mn-ea"/>
                    <a:sym typeface="+mn-lt"/>
                  </a:rPr>
                  <a:t>因为专注  所以专业</a:t>
                </a:r>
              </a:p>
            </p:txBody>
          </p:sp>
          <p:cxnSp>
            <p:nvCxnSpPr>
              <p:cNvPr id="10" name="直线连接符 9">
                <a:extLst>
                  <a:ext uri="{FF2B5EF4-FFF2-40B4-BE49-F238E27FC236}">
                    <a16:creationId xmlns:a16="http://schemas.microsoft.com/office/drawing/2014/main" id="{9EBA79A5-665E-0C4E-976A-5D65CDF0DC48}"/>
                  </a:ext>
                </a:extLst>
              </p:cNvPr>
              <p:cNvCxnSpPr/>
              <p:nvPr/>
            </p:nvCxnSpPr>
            <p:spPr>
              <a:xfrm>
                <a:off x="1994392" y="1581253"/>
                <a:ext cx="0" cy="30480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grpSp>
        <p:sp>
          <p:nvSpPr>
            <p:cNvPr id="27" name="矩形 26">
              <a:extLst>
                <a:ext uri="{FF2B5EF4-FFF2-40B4-BE49-F238E27FC236}">
                  <a16:creationId xmlns:a16="http://schemas.microsoft.com/office/drawing/2014/main" id="{E19EA04B-4FB7-0E48-95E1-A99921505865}"/>
                </a:ext>
              </a:extLst>
            </p:cNvPr>
            <p:cNvSpPr/>
            <p:nvPr/>
          </p:nvSpPr>
          <p:spPr>
            <a:xfrm>
              <a:off x="501321" y="3258672"/>
              <a:ext cx="8032125" cy="1015927"/>
            </a:xfrm>
            <a:prstGeom prst="rect">
              <a:avLst/>
            </a:prstGeom>
          </p:spPr>
          <p:txBody>
            <a:bodyPr wrap="square">
              <a:spAutoFit/>
            </a:bodyPr>
            <a:lstStyle/>
            <a:p>
              <a:pPr algn="dist" defTabSz="1218199"/>
              <a:r>
                <a:rPr lang="zh-CN" altLang="en-US" sz="6000" dirty="0" smtClean="0">
                  <a:solidFill>
                    <a:prstClr val="white"/>
                  </a:solidFill>
                  <a:effectLst>
                    <a:outerShdw blurRad="38100" dist="38100" dir="2700000" algn="tl">
                      <a:srgbClr val="000000">
                        <a:alpha val="43137"/>
                      </a:srgbClr>
                    </a:outerShdw>
                  </a:effectLst>
                  <a:cs typeface="+mn-ea"/>
                  <a:sym typeface="+mn-lt"/>
                </a:rPr>
                <a:t>联想商用</a:t>
              </a:r>
              <a:r>
                <a:rPr lang="en-US" altLang="zh-CN" sz="6000" dirty="0" smtClean="0">
                  <a:solidFill>
                    <a:prstClr val="white"/>
                  </a:solidFill>
                  <a:effectLst>
                    <a:outerShdw blurRad="38100" dist="38100" dir="2700000" algn="tl">
                      <a:srgbClr val="000000">
                        <a:alpha val="43137"/>
                      </a:srgbClr>
                    </a:outerShdw>
                  </a:effectLst>
                  <a:cs typeface="+mn-ea"/>
                  <a:sym typeface="+mn-lt"/>
                </a:rPr>
                <a:t>IDV</a:t>
              </a:r>
              <a:r>
                <a:rPr lang="zh-CN" altLang="en-US" sz="6000" dirty="0" smtClean="0">
                  <a:solidFill>
                    <a:prstClr val="white"/>
                  </a:solidFill>
                  <a:effectLst>
                    <a:outerShdw blurRad="38100" dist="38100" dir="2700000" algn="tl">
                      <a:srgbClr val="000000">
                        <a:alpha val="43137"/>
                      </a:srgbClr>
                    </a:outerShdw>
                  </a:effectLst>
                  <a:cs typeface="+mn-ea"/>
                  <a:sym typeface="+mn-lt"/>
                </a:rPr>
                <a:t>解决方案</a:t>
              </a:r>
              <a:endParaRPr lang="zh-CN" altLang="en-US" sz="6000" dirty="0">
                <a:solidFill>
                  <a:prstClr val="white"/>
                </a:solidFill>
                <a:effectLst>
                  <a:outerShdw blurRad="38100" dist="38100" dir="2700000" algn="tl">
                    <a:srgbClr val="000000">
                      <a:alpha val="43137"/>
                    </a:srgbClr>
                  </a:outerShdw>
                </a:effectLst>
                <a:cs typeface="+mn-ea"/>
                <a:sym typeface="+mn-lt"/>
              </a:endParaRPr>
            </a:p>
          </p:txBody>
        </p:sp>
        <p:grpSp>
          <p:nvGrpSpPr>
            <p:cNvPr id="29" name="组合 28">
              <a:extLst>
                <a:ext uri="{FF2B5EF4-FFF2-40B4-BE49-F238E27FC236}">
                  <a16:creationId xmlns:a16="http://schemas.microsoft.com/office/drawing/2014/main" id="{0A03658A-8EA2-B441-89E4-E7DA7B3D5304}"/>
                </a:ext>
              </a:extLst>
            </p:cNvPr>
            <p:cNvGrpSpPr/>
            <p:nvPr/>
          </p:nvGrpSpPr>
          <p:grpSpPr>
            <a:xfrm>
              <a:off x="608012" y="4297681"/>
              <a:ext cx="3295541" cy="45719"/>
              <a:chOff x="1929687" y="3949262"/>
              <a:chExt cx="3200400" cy="1600200"/>
            </a:xfrm>
          </p:grpSpPr>
          <p:sp>
            <p:nvSpPr>
              <p:cNvPr id="30" name="矩形 29">
                <a:extLst>
                  <a:ext uri="{FF2B5EF4-FFF2-40B4-BE49-F238E27FC236}">
                    <a16:creationId xmlns:a16="http://schemas.microsoft.com/office/drawing/2014/main" id="{57802F40-41B6-C849-8A8D-9D80A806C475}"/>
                  </a:ext>
                </a:extLst>
              </p:cNvPr>
              <p:cNvSpPr/>
              <p:nvPr/>
            </p:nvSpPr>
            <p:spPr>
              <a:xfrm>
                <a:off x="1929687" y="3949262"/>
                <a:ext cx="1600200" cy="1600200"/>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sp>
            <p:nvSpPr>
              <p:cNvPr id="31" name="矩形 30">
                <a:extLst>
                  <a:ext uri="{FF2B5EF4-FFF2-40B4-BE49-F238E27FC236}">
                    <a16:creationId xmlns:a16="http://schemas.microsoft.com/office/drawing/2014/main" id="{5F0BADAE-1B9D-FF41-BE9B-016CA09B86F7}"/>
                  </a:ext>
                </a:extLst>
              </p:cNvPr>
              <p:cNvSpPr/>
              <p:nvPr/>
            </p:nvSpPr>
            <p:spPr>
              <a:xfrm>
                <a:off x="3529887" y="3949262"/>
                <a:ext cx="1600200" cy="160020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grpSp>
      </p:grpSp>
      <p:pic>
        <p:nvPicPr>
          <p:cNvPr id="33" name="图片 32">
            <a:extLst>
              <a:ext uri="{FF2B5EF4-FFF2-40B4-BE49-F238E27FC236}">
                <a16:creationId xmlns:a16="http://schemas.microsoft.com/office/drawing/2014/main" id="{A9998C81-8EC4-9344-B932-C4A52B0EDF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441" y="894"/>
            <a:ext cx="1670419" cy="338225"/>
          </a:xfrm>
          <a:prstGeom prst="rect">
            <a:avLst/>
          </a:prstGeom>
        </p:spPr>
      </p:pic>
      <p:sp>
        <p:nvSpPr>
          <p:cNvPr id="16" name="矩形 15">
            <a:extLst>
              <a:ext uri="{FF2B5EF4-FFF2-40B4-BE49-F238E27FC236}">
                <a16:creationId xmlns:a16="http://schemas.microsoft.com/office/drawing/2014/main" id="{2F14800F-9AB0-FE4A-80C7-D65953F7332E}"/>
              </a:ext>
            </a:extLst>
          </p:cNvPr>
          <p:cNvSpPr/>
          <p:nvPr/>
        </p:nvSpPr>
        <p:spPr>
          <a:xfrm>
            <a:off x="1157364" y="5512313"/>
            <a:ext cx="4479848" cy="762974"/>
          </a:xfrm>
          <a:prstGeom prst="rect">
            <a:avLst/>
          </a:prstGeom>
          <a:solidFill>
            <a:srgbClr val="00B4E5"/>
          </a:solidFill>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r>
              <a:rPr kumimoji="1" lang="zh-CN" altLang="en-US" sz="2000" spc="300" dirty="0">
                <a:cs typeface="+mn-ea"/>
                <a:sym typeface="+mn-lt"/>
              </a:rPr>
              <a:t>商用解决</a:t>
            </a:r>
            <a:r>
              <a:rPr kumimoji="1" lang="zh-CN" altLang="en-US" sz="2000" spc="300" dirty="0" smtClean="0">
                <a:cs typeface="+mn-ea"/>
                <a:sym typeface="+mn-lt"/>
              </a:rPr>
              <a:t>方案中心           孙飞                      </a:t>
            </a:r>
            <a:endParaRPr kumimoji="1" lang="zh-CN" altLang="en-US" sz="2000" spc="300" dirty="0">
              <a:cs typeface="+mn-ea"/>
              <a:sym typeface="+mn-lt"/>
            </a:endParaRPr>
          </a:p>
        </p:txBody>
      </p:sp>
    </p:spTree>
    <p:extLst>
      <p:ext uri="{BB962C8B-B14F-4D97-AF65-F5344CB8AC3E}">
        <p14:creationId xmlns:p14="http://schemas.microsoft.com/office/powerpoint/2010/main" val="24223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pic>
        <p:nvPicPr>
          <p:cNvPr id="6" name="Picture 9" descr="F:\蔡悦-10月\研讨会\线.png">
            <a:extLst>
              <a:ext uri="{FF2B5EF4-FFF2-40B4-BE49-F238E27FC236}">
                <a16:creationId xmlns:a16="http://schemas.microsoft.com/office/drawing/2014/main" id="{BE5DB6C7-A6D2-42A5-AB10-88AD5E1A9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242" y="2528171"/>
            <a:ext cx="775132" cy="42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a:extLst>
              <a:ext uri="{FF2B5EF4-FFF2-40B4-BE49-F238E27FC236}">
                <a16:creationId xmlns:a16="http://schemas.microsoft.com/office/drawing/2014/main" id="{B7AB97FD-FF58-4A55-966A-DD82E3E4FA62}"/>
              </a:ext>
            </a:extLst>
          </p:cNvPr>
          <p:cNvCxnSpPr/>
          <p:nvPr/>
        </p:nvCxnSpPr>
        <p:spPr>
          <a:xfrm rot="10800000" flipV="1">
            <a:off x="5363083" y="3952739"/>
            <a:ext cx="548497" cy="380901"/>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10" descr="F:\蔡悦-10月\研讨会\线2.png">
            <a:extLst>
              <a:ext uri="{FF2B5EF4-FFF2-40B4-BE49-F238E27FC236}">
                <a16:creationId xmlns:a16="http://schemas.microsoft.com/office/drawing/2014/main" id="{5DBAADAF-F2DC-419A-84A2-F6BADBEF5F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6148" y="3919411"/>
            <a:ext cx="904640" cy="493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a:extLst>
              <a:ext uri="{FF2B5EF4-FFF2-40B4-BE49-F238E27FC236}">
                <a16:creationId xmlns:a16="http://schemas.microsoft.com/office/drawing/2014/main" id="{6278A7D4-0AD0-4A1E-B2E2-243AED6C1B29}"/>
              </a:ext>
            </a:extLst>
          </p:cNvPr>
          <p:cNvPicPr>
            <a:picLocks noChangeAspect="1"/>
          </p:cNvPicPr>
          <p:nvPr/>
        </p:nvPicPr>
        <p:blipFill>
          <a:blip r:embed="rId5"/>
          <a:stretch>
            <a:fillRect/>
          </a:stretch>
        </p:blipFill>
        <p:spPr>
          <a:xfrm>
            <a:off x="4709636" y="1807616"/>
            <a:ext cx="7479189" cy="3457357"/>
          </a:xfrm>
          <a:prstGeom prst="rect">
            <a:avLst/>
          </a:prstGeom>
        </p:spPr>
      </p:pic>
      <p:sp>
        <p:nvSpPr>
          <p:cNvPr id="10" name="文本框 9">
            <a:extLst>
              <a:ext uri="{FF2B5EF4-FFF2-40B4-BE49-F238E27FC236}">
                <a16:creationId xmlns:a16="http://schemas.microsoft.com/office/drawing/2014/main" id="{494C73E7-CE88-41F7-AA76-5A1AC2043EEC}"/>
              </a:ext>
            </a:extLst>
          </p:cNvPr>
          <p:cNvSpPr txBox="1"/>
          <p:nvPr/>
        </p:nvSpPr>
        <p:spPr>
          <a:xfrm>
            <a:off x="75804" y="1600200"/>
            <a:ext cx="4661070" cy="4247317"/>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系统监控</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可查看所管理的</a:t>
            </a:r>
            <a:r>
              <a:rPr lang="en-US" altLang="zh-CN" sz="2000" dirty="0">
                <a:cs typeface="+mn-ea"/>
                <a:sym typeface="+mn-lt"/>
              </a:rPr>
              <a:t>PC</a:t>
            </a:r>
            <a:r>
              <a:rPr lang="zh-CN" altLang="en-US" sz="2000" dirty="0">
                <a:cs typeface="+mn-ea"/>
                <a:sym typeface="+mn-lt"/>
              </a:rPr>
              <a:t>在线数量，服务器在线数量，</a:t>
            </a:r>
            <a:r>
              <a:rPr lang="en-US" altLang="zh-CN" sz="2000" dirty="0">
                <a:cs typeface="+mn-ea"/>
                <a:sym typeface="+mn-lt"/>
              </a:rPr>
              <a:t>PC</a:t>
            </a:r>
            <a:r>
              <a:rPr lang="zh-CN" altLang="en-US" sz="2000" dirty="0">
                <a:cs typeface="+mn-ea"/>
                <a:sym typeface="+mn-lt"/>
              </a:rPr>
              <a:t>资产信息、硬件信息状态，</a:t>
            </a:r>
            <a:r>
              <a:rPr lang="en-US" altLang="zh-CN" sz="2000" dirty="0">
                <a:cs typeface="+mn-ea"/>
                <a:sym typeface="+mn-lt"/>
              </a:rPr>
              <a:t>PC</a:t>
            </a:r>
            <a:r>
              <a:rPr lang="zh-CN" altLang="en-US" sz="2000" dirty="0">
                <a:cs typeface="+mn-ea"/>
                <a:sym typeface="+mn-lt"/>
              </a:rPr>
              <a:t>在线使用时长。</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可以给学校出具信息化使用的可视化的数据报告，形成</a:t>
            </a:r>
            <a:r>
              <a:rPr lang="en-US" altLang="zh-CN" sz="2000" dirty="0">
                <a:cs typeface="+mn-ea"/>
                <a:sym typeface="+mn-lt"/>
              </a:rPr>
              <a:t>PC</a:t>
            </a:r>
            <a:r>
              <a:rPr lang="zh-CN" altLang="en-US" sz="2000" dirty="0">
                <a:cs typeface="+mn-ea"/>
                <a:sym typeface="+mn-lt"/>
              </a:rPr>
              <a:t>使用信息的数据，包含在线使用时间、数量、各</a:t>
            </a:r>
            <a:r>
              <a:rPr lang="en-US" altLang="zh-CN" sz="2000" dirty="0">
                <a:cs typeface="+mn-ea"/>
                <a:sym typeface="+mn-lt"/>
              </a:rPr>
              <a:t>PC</a:t>
            </a:r>
            <a:r>
              <a:rPr lang="zh-CN" altLang="en-US" sz="2000" dirty="0">
                <a:cs typeface="+mn-ea"/>
                <a:sym typeface="+mn-lt"/>
              </a:rPr>
              <a:t>的资产信息、资产变更信息、以及硬盘、</a:t>
            </a:r>
            <a:r>
              <a:rPr lang="en-US" altLang="zh-CN" sz="2000" dirty="0">
                <a:cs typeface="+mn-ea"/>
                <a:sym typeface="+mn-lt"/>
              </a:rPr>
              <a:t>CPU</a:t>
            </a:r>
            <a:r>
              <a:rPr lang="zh-CN" altLang="en-US" sz="2000" dirty="0">
                <a:cs typeface="+mn-ea"/>
                <a:sym typeface="+mn-lt"/>
              </a:rPr>
              <a:t>的温度。</a:t>
            </a:r>
          </a:p>
        </p:txBody>
      </p:sp>
      <p:grpSp>
        <p:nvGrpSpPr>
          <p:cNvPr id="11" name="Group 96"/>
          <p:cNvGrpSpPr>
            <a:grpSpLocks/>
          </p:cNvGrpSpPr>
          <p:nvPr/>
        </p:nvGrpSpPr>
        <p:grpSpPr bwMode="auto">
          <a:xfrm>
            <a:off x="10959455" y="533400"/>
            <a:ext cx="1165870" cy="592907"/>
            <a:chOff x="1016388" y="913002"/>
            <a:chExt cx="731924" cy="428904"/>
          </a:xfrm>
        </p:grpSpPr>
        <p:sp>
          <p:nvSpPr>
            <p:cNvPr id="12" name="Parallelogram 6">
              <a:hlinkClick r:id="rId6"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3" name="TextBox 7">
              <a:hlinkClick r:id="rId7" action="ppaction://hlinksldjump"/>
            </p:cNvPr>
            <p:cNvSpPr txBox="1">
              <a:spLocks noChangeArrowheads="1"/>
            </p:cNvSpPr>
            <p:nvPr/>
          </p:nvSpPr>
          <p:spPr bwMode="auto">
            <a:xfrm>
              <a:off x="1122004" y="954850"/>
              <a:ext cx="626308" cy="274134"/>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3514498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5142755" cy="707886"/>
          </a:xfrm>
          <a:prstGeom prst="rect">
            <a:avLst/>
          </a:prstGeom>
          <a:noFill/>
        </p:spPr>
        <p:txBody>
          <a:bodyPr wrap="none" rtlCol="0">
            <a:spAutoFit/>
          </a:bodyPr>
          <a:lstStyle/>
          <a:p>
            <a:r>
              <a:rPr lang="en-US" altLang="zh-CN" sz="4000" kern="0" dirty="0" smtClean="0">
                <a:cs typeface="+mn-ea"/>
                <a:sym typeface="+mn-lt"/>
              </a:rPr>
              <a:t>IDV</a:t>
            </a:r>
            <a:r>
              <a:rPr lang="zh-CN" altLang="en-US" sz="4000" kern="0" dirty="0" smtClean="0">
                <a:cs typeface="+mn-ea"/>
                <a:sym typeface="+mn-lt"/>
              </a:rPr>
              <a:t>解决方案行业痛点</a:t>
            </a:r>
            <a:endParaRPr lang="zh-CN" altLang="en-US" sz="4000"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机房多，跨校区，统一管理体验差</a:t>
            </a:r>
            <a:endParaRPr lang="en-US" altLang="zh-CN" sz="2000" b="0"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kern="0" dirty="0" smtClean="0">
                <a:solidFill>
                  <a:schemeClr val="bg1"/>
                </a:solidFill>
                <a:latin typeface="微软雅黑" pitchFamily="34" charset="-122"/>
                <a:ea typeface="微软雅黑" pitchFamily="34" charset="-122"/>
              </a:rPr>
              <a:t>VDI</a:t>
            </a:r>
            <a:r>
              <a:rPr lang="zh-CN" altLang="en-US" sz="2000" b="0" kern="0" dirty="0">
                <a:solidFill>
                  <a:schemeClr val="bg1"/>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无</a:t>
            </a:r>
            <a:r>
              <a:rPr lang="zh-CN" altLang="en-US" sz="2000" b="0" kern="0" dirty="0">
                <a:solidFill>
                  <a:schemeClr val="bg1"/>
                </a:solidFill>
                <a:latin typeface="微软雅黑" pitchFamily="34" charset="-122"/>
                <a:ea typeface="微软雅黑" pitchFamily="34" charset="-122"/>
              </a:rPr>
              <a:t>资产配置管理和系统监控功能</a:t>
            </a: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八代</a:t>
            </a:r>
            <a:r>
              <a:rPr lang="en-US" altLang="zh-CN" sz="2000" b="0" u="sng" kern="0" dirty="0">
                <a:solidFill>
                  <a:schemeClr val="accent5">
                    <a:lumMod val="75000"/>
                  </a:schemeClr>
                </a:solidFill>
                <a:latin typeface="微软雅黑" pitchFamily="34" charset="-122"/>
                <a:ea typeface="微软雅黑" pitchFamily="34" charset="-122"/>
              </a:rPr>
              <a:t>CPU</a:t>
            </a:r>
            <a:r>
              <a:rPr lang="zh-CN" altLang="en-US" sz="2000" b="0" u="sng" kern="0" dirty="0">
                <a:solidFill>
                  <a:schemeClr val="accent5">
                    <a:lumMod val="75000"/>
                  </a:schemeClr>
                </a:solidFill>
                <a:latin typeface="微软雅黑" pitchFamily="34" charset="-122"/>
                <a:ea typeface="微软雅黑" pitchFamily="34" charset="-122"/>
              </a:rPr>
              <a:t>无法安装</a:t>
            </a:r>
            <a:r>
              <a:rPr lang="en-US" altLang="zh-CN" sz="2000" b="0" u="sng" kern="0" dirty="0">
                <a:solidFill>
                  <a:schemeClr val="accent5">
                    <a:lumMod val="75000"/>
                  </a:schemeClr>
                </a:solidFill>
                <a:latin typeface="微软雅黑" pitchFamily="34" charset="-122"/>
                <a:ea typeface="微软雅黑" pitchFamily="34" charset="-122"/>
              </a:rPr>
              <a:t>Win 7</a:t>
            </a:r>
          </a:p>
        </p:txBody>
      </p:sp>
      <p:sp>
        <p:nvSpPr>
          <p:cNvPr id="7" name="TextBox 8"/>
          <p:cNvSpPr txBox="1"/>
          <p:nvPr/>
        </p:nvSpPr>
        <p:spPr>
          <a:xfrm>
            <a:off x="7352003" y="1614936"/>
            <a:ext cx="321256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联想商用</a:t>
            </a:r>
            <a:r>
              <a:rPr lang="en-US" altLang="zh-CN" b="1" dirty="0" smtClean="0">
                <a:latin typeface="微软雅黑" pitchFamily="34" charset="-122"/>
                <a:ea typeface="微软雅黑" pitchFamily="34" charset="-122"/>
                <a:cs typeface="Arial" pitchFamily="34" charset="0"/>
              </a:rPr>
              <a:t>IDV</a:t>
            </a:r>
            <a:r>
              <a:rPr lang="zh-CN" altLang="en-US" b="1" dirty="0" smtClean="0">
                <a:latin typeface="微软雅黑" pitchFamily="34" charset="-122"/>
                <a:ea typeface="微软雅黑" pitchFamily="34" charset="-122"/>
                <a:cs typeface="Arial" pitchFamily="34" charset="0"/>
              </a:rPr>
              <a:t>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构建分级管理体系</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屏蔽品牌属性，无差别适配</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支持</a:t>
            </a:r>
            <a:r>
              <a:rPr lang="zh-CN" altLang="en-US" sz="2000" b="0" u="sng" kern="0" dirty="0">
                <a:solidFill>
                  <a:schemeClr val="bg1"/>
                </a:solidFill>
                <a:latin typeface="微软雅黑" pitchFamily="34" charset="-122"/>
                <a:ea typeface="微软雅黑" pitchFamily="34" charset="-122"/>
              </a:rPr>
              <a:t>独立运行，断网亦可正常工作</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增加</a:t>
            </a:r>
            <a:r>
              <a:rPr lang="zh-CN" altLang="en-US" sz="2000" b="0" u="sng" kern="0" dirty="0">
                <a:solidFill>
                  <a:schemeClr val="bg1"/>
                </a:solidFill>
                <a:latin typeface="微软雅黑" pitchFamily="34" charset="-122"/>
                <a:ea typeface="微软雅黑" pitchFamily="34" charset="-122"/>
              </a:rPr>
              <a:t>资源配置和系统监控功能</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构建底层虚拟化，屏蔽硬件差别</a:t>
            </a:r>
            <a:endParaRPr lang="en-US" altLang="zh-CN" sz="2000" b="0" u="sng" kern="0" dirty="0">
              <a:solidFill>
                <a:schemeClr val="accent5">
                  <a:lumMod val="75000"/>
                </a:schemeClr>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22048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629794" cy="707886"/>
          </a:xfrm>
          <a:prstGeom prst="rect">
            <a:avLst/>
          </a:prstGeom>
          <a:noFill/>
        </p:spPr>
        <p:txBody>
          <a:bodyPr wrap="none" rtlCol="0">
            <a:spAutoFit/>
          </a:bodyPr>
          <a:lstStyle/>
          <a:p>
            <a:r>
              <a:rPr lang="zh-CN" altLang="en-US" sz="4000" kern="0" dirty="0" smtClean="0">
                <a:cs typeface="+mn-ea"/>
                <a:sym typeface="+mn-lt"/>
              </a:rPr>
              <a:t>联想商用</a:t>
            </a:r>
            <a:r>
              <a:rPr lang="en-US" altLang="zh-CN" sz="4000" kern="0" dirty="0" smtClean="0">
                <a:cs typeface="+mn-ea"/>
                <a:sym typeface="+mn-lt"/>
              </a:rPr>
              <a:t>IDV</a:t>
            </a:r>
            <a:r>
              <a:rPr lang="zh-CN" altLang="en-US" sz="4000" kern="0" dirty="0" smtClean="0">
                <a:cs typeface="+mn-ea"/>
                <a:sym typeface="+mn-lt"/>
              </a:rPr>
              <a:t>架构图</a:t>
            </a:r>
            <a:endParaRPr lang="zh-CN" altLang="en-US" sz="4000" kern="0" dirty="0">
              <a:cs typeface="+mn-ea"/>
              <a:sym typeface="+mn-lt"/>
            </a:endParaRPr>
          </a:p>
        </p:txBody>
      </p:sp>
      <p:grpSp>
        <p:nvGrpSpPr>
          <p:cNvPr id="3" name="组合 2"/>
          <p:cNvGrpSpPr/>
          <p:nvPr/>
        </p:nvGrpSpPr>
        <p:grpSpPr>
          <a:xfrm>
            <a:off x="1607517" y="1832799"/>
            <a:ext cx="9471987" cy="4223604"/>
            <a:chOff x="6130714" y="2253396"/>
            <a:chExt cx="5320885" cy="2508231"/>
          </a:xfrm>
        </p:grpSpPr>
        <p:grpSp>
          <p:nvGrpSpPr>
            <p:cNvPr id="82" name="组合 81"/>
            <p:cNvGrpSpPr/>
            <p:nvPr/>
          </p:nvGrpSpPr>
          <p:grpSpPr>
            <a:xfrm>
              <a:off x="8185683" y="3052466"/>
              <a:ext cx="3202231" cy="1470619"/>
              <a:chOff x="5921423" y="2723818"/>
              <a:chExt cx="5302014" cy="2470935"/>
            </a:xfrm>
          </p:grpSpPr>
          <p:pic>
            <p:nvPicPr>
              <p:cNvPr id="83" name="图片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7477" y="2723818"/>
                <a:ext cx="621160" cy="67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 name="矩形 83"/>
              <p:cNvSpPr/>
              <p:nvPr/>
            </p:nvSpPr>
            <p:spPr bwMode="auto">
              <a:xfrm>
                <a:off x="7009723" y="4217106"/>
                <a:ext cx="4213714" cy="274565"/>
              </a:xfrm>
              <a:prstGeom prst="rect">
                <a:avLst/>
              </a:prstGeom>
              <a:solidFill>
                <a:srgbClr val="62D7E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smtClean="0">
                    <a:solidFill>
                      <a:srgbClr val="0070C0"/>
                    </a:solidFill>
                    <a:sym typeface="+mn-ea"/>
                  </a:rPr>
                  <a:t>虚拟化</a:t>
                </a:r>
                <a:r>
                  <a:rPr lang="en-US" altLang="zh-CN" sz="1200" dirty="0" smtClean="0">
                    <a:solidFill>
                      <a:srgbClr val="0070C0"/>
                    </a:solidFill>
                    <a:sym typeface="+mn-ea"/>
                  </a:rPr>
                  <a:t> </a:t>
                </a:r>
                <a:r>
                  <a:rPr lang="en-US" altLang="zh-CN" sz="1200" dirty="0">
                    <a:solidFill>
                      <a:srgbClr val="0070C0"/>
                    </a:solidFill>
                    <a:sym typeface="+mn-ea"/>
                  </a:rPr>
                  <a:t>+ Hypervisor</a:t>
                </a:r>
                <a:endParaRPr lang="zh-CN" altLang="en-US" sz="1200" dirty="0">
                  <a:solidFill>
                    <a:srgbClr val="0070C0"/>
                  </a:solidFill>
                  <a:sym typeface="+mn-ea"/>
                </a:endParaRPr>
              </a:p>
            </p:txBody>
          </p:sp>
          <p:pic>
            <p:nvPicPr>
              <p:cNvPr id="85"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60" y="4622695"/>
                <a:ext cx="544103" cy="5415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6" name="图片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7215" y="4565858"/>
                <a:ext cx="756173" cy="6288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7" name="图片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5658" y="4580797"/>
                <a:ext cx="856029" cy="587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 name="图片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5035" y="4699319"/>
                <a:ext cx="560369" cy="373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9" name="图片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96263" y="4579251"/>
                <a:ext cx="357299" cy="587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 name="图片 4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88937" y="3610755"/>
                <a:ext cx="380119" cy="3783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1" name="图片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68352" y="3568671"/>
                <a:ext cx="556073" cy="46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 name="图片 4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91306" y="3657929"/>
                <a:ext cx="439628" cy="3019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3" name="图片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41041" y="3669639"/>
                <a:ext cx="560369" cy="373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4" name="图片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39027" y="3582737"/>
                <a:ext cx="258867" cy="425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5" name="矩形 94"/>
              <p:cNvSpPr/>
              <p:nvPr/>
            </p:nvSpPr>
            <p:spPr bwMode="auto">
              <a:xfrm>
                <a:off x="7118183" y="3529793"/>
                <a:ext cx="3985873" cy="575295"/>
              </a:xfrm>
              <a:prstGeom prst="rect">
                <a:avLst/>
              </a:prstGeom>
              <a:solidFill>
                <a:srgbClr val="62D7ED">
                  <a:alpha val="24000"/>
                </a:srgbClr>
              </a:solidFill>
              <a:ln>
                <a:solidFill>
                  <a:srgbClr val="62D7E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0070C0"/>
                  </a:solidFill>
                </a:endParaRPr>
              </a:p>
            </p:txBody>
          </p:sp>
          <p:sp>
            <p:nvSpPr>
              <p:cNvPr id="96" name="文本框 8"/>
              <p:cNvSpPr txBox="1">
                <a:spLocks noChangeArrowheads="1"/>
              </p:cNvSpPr>
              <p:nvPr/>
            </p:nvSpPr>
            <p:spPr bwMode="auto">
              <a:xfrm>
                <a:off x="5976521" y="4765013"/>
                <a:ext cx="1194652"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a:solidFill>
                      <a:srgbClr val="0070C0"/>
                    </a:solidFill>
                    <a:latin typeface="微软雅黑" panose="020B0503020204020204" charset="-122"/>
                    <a:ea typeface="微软雅黑" panose="020B0503020204020204" charset="-122"/>
                  </a:rPr>
                  <a:t>硬件设备</a:t>
                </a:r>
              </a:p>
            </p:txBody>
          </p:sp>
          <p:sp>
            <p:nvSpPr>
              <p:cNvPr id="97" name="文本框 35"/>
              <p:cNvSpPr txBox="1">
                <a:spLocks noChangeArrowheads="1"/>
              </p:cNvSpPr>
              <p:nvPr/>
            </p:nvSpPr>
            <p:spPr bwMode="auto">
              <a:xfrm>
                <a:off x="5921423" y="2867961"/>
                <a:ext cx="1194652"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a:solidFill>
                      <a:srgbClr val="0070C0"/>
                    </a:solidFill>
                    <a:latin typeface="微软雅黑" panose="020B0503020204020204" charset="-122"/>
                    <a:ea typeface="微软雅黑" panose="020B0503020204020204" charset="-122"/>
                  </a:rPr>
                  <a:t> 操作系统</a:t>
                </a:r>
              </a:p>
            </p:txBody>
          </p:sp>
          <p:sp>
            <p:nvSpPr>
              <p:cNvPr id="98" name="文本框 13"/>
              <p:cNvSpPr txBox="1">
                <a:spLocks noChangeArrowheads="1"/>
              </p:cNvSpPr>
              <p:nvPr/>
            </p:nvSpPr>
            <p:spPr bwMode="auto">
              <a:xfrm>
                <a:off x="5981547" y="4201090"/>
                <a:ext cx="1060078"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dirty="0">
                    <a:solidFill>
                      <a:srgbClr val="0070C0"/>
                    </a:solidFill>
                    <a:latin typeface="微软雅黑" panose="020B0503020204020204" charset="-122"/>
                    <a:ea typeface="微软雅黑" panose="020B0503020204020204" charset="-122"/>
                  </a:rPr>
                  <a:t>软件定义</a:t>
                </a:r>
              </a:p>
            </p:txBody>
          </p:sp>
          <p:sp>
            <p:nvSpPr>
              <p:cNvPr id="99" name="文本框 15"/>
              <p:cNvSpPr txBox="1">
                <a:spLocks noChangeArrowheads="1"/>
              </p:cNvSpPr>
              <p:nvPr/>
            </p:nvSpPr>
            <p:spPr bwMode="auto">
              <a:xfrm>
                <a:off x="5947956" y="3625689"/>
                <a:ext cx="1121653" cy="38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a:lnSpc>
                    <a:spcPct val="100000"/>
                  </a:lnSpc>
                  <a:spcBef>
                    <a:spcPct val="0"/>
                  </a:spcBef>
                  <a:buFont typeface="Arial" panose="020B0604020202020204" pitchFamily="34" charset="0"/>
                  <a:buNone/>
                </a:pPr>
                <a:r>
                  <a:rPr lang="zh-CN" altLang="en-US" sz="900" dirty="0">
                    <a:solidFill>
                      <a:srgbClr val="0070C0"/>
                    </a:solidFill>
                    <a:latin typeface="微软雅黑" panose="020B0503020204020204" charset="-122"/>
                    <a:ea typeface="微软雅黑" panose="020B0503020204020204" charset="-122"/>
                  </a:rPr>
                  <a:t>虚拟硬件</a:t>
                </a:r>
              </a:p>
            </p:txBody>
          </p:sp>
        </p:grpSp>
        <p:pic>
          <p:nvPicPr>
            <p:cNvPr id="101" name="图片 10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67729" y="2608854"/>
              <a:ext cx="994121" cy="395510"/>
            </a:xfrm>
            <a:prstGeom prst="rect">
              <a:avLst/>
            </a:prstGeom>
          </p:spPr>
        </p:pic>
        <p:sp>
          <p:nvSpPr>
            <p:cNvPr id="102" name="下箭头 101"/>
            <p:cNvSpPr/>
            <p:nvPr/>
          </p:nvSpPr>
          <p:spPr>
            <a:xfrm>
              <a:off x="6723947" y="3093353"/>
              <a:ext cx="731009" cy="156611"/>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3" name="图片 102"/>
            <p:cNvPicPr>
              <a:picLocks noChangeAspect="1"/>
            </p:cNvPicPr>
            <p:nvPr/>
          </p:nvPicPr>
          <p:blipFill>
            <a:blip r:embed="rId12"/>
            <a:stretch>
              <a:fillRect/>
            </a:stretch>
          </p:blipFill>
          <p:spPr>
            <a:xfrm>
              <a:off x="6130714" y="3296146"/>
              <a:ext cx="345982" cy="1184136"/>
            </a:xfrm>
            <a:prstGeom prst="rect">
              <a:avLst/>
            </a:prstGeom>
          </p:spPr>
        </p:pic>
        <p:pic>
          <p:nvPicPr>
            <p:cNvPr id="104" name="图片 103"/>
            <p:cNvPicPr>
              <a:picLocks noChangeAspect="1"/>
            </p:cNvPicPr>
            <p:nvPr/>
          </p:nvPicPr>
          <p:blipFill>
            <a:blip r:embed="rId12"/>
            <a:stretch>
              <a:fillRect/>
            </a:stretch>
          </p:blipFill>
          <p:spPr>
            <a:xfrm>
              <a:off x="6481445" y="3296146"/>
              <a:ext cx="345982" cy="1184136"/>
            </a:xfrm>
            <a:prstGeom prst="rect">
              <a:avLst/>
            </a:prstGeom>
          </p:spPr>
        </p:pic>
        <p:sp>
          <p:nvSpPr>
            <p:cNvPr id="105" name="文本框 104"/>
            <p:cNvSpPr txBox="1"/>
            <p:nvPr/>
          </p:nvSpPr>
          <p:spPr>
            <a:xfrm>
              <a:off x="6819761" y="3591749"/>
              <a:ext cx="492443" cy="461665"/>
            </a:xfrm>
            <a:prstGeom prst="rect">
              <a:avLst/>
            </a:prstGeom>
            <a:noFill/>
          </p:spPr>
          <p:txBody>
            <a:bodyPr wrap="none" rtlCol="0">
              <a:spAutoFit/>
            </a:bodyPr>
            <a:lstStyle/>
            <a:p>
              <a:r>
                <a:rPr lang="en-US" altLang="zh-CN" dirty="0" smtClean="0">
                  <a:latin typeface="Arial" pitchFamily="34" charset="0"/>
                  <a:cs typeface="Arial" pitchFamily="34" charset="0"/>
                </a:rPr>
                <a:t>…</a:t>
              </a:r>
              <a:endParaRPr lang="zh-CN" altLang="en-US" dirty="0" smtClean="0">
                <a:latin typeface="Arial" pitchFamily="34" charset="0"/>
                <a:cs typeface="Arial" pitchFamily="34" charset="0"/>
              </a:endParaRPr>
            </a:p>
          </p:txBody>
        </p:sp>
        <p:pic>
          <p:nvPicPr>
            <p:cNvPr id="106" name="图片 105"/>
            <p:cNvPicPr>
              <a:picLocks noChangeAspect="1"/>
            </p:cNvPicPr>
            <p:nvPr/>
          </p:nvPicPr>
          <p:blipFill>
            <a:blip r:embed="rId12"/>
            <a:stretch>
              <a:fillRect/>
            </a:stretch>
          </p:blipFill>
          <p:spPr>
            <a:xfrm>
              <a:off x="7313905" y="3296146"/>
              <a:ext cx="345982" cy="1184136"/>
            </a:xfrm>
            <a:prstGeom prst="rect">
              <a:avLst/>
            </a:prstGeom>
          </p:spPr>
        </p:pic>
        <p:pic>
          <p:nvPicPr>
            <p:cNvPr id="107" name="图片 106"/>
            <p:cNvPicPr>
              <a:picLocks noChangeAspect="1"/>
            </p:cNvPicPr>
            <p:nvPr/>
          </p:nvPicPr>
          <p:blipFill>
            <a:blip r:embed="rId12"/>
            <a:stretch>
              <a:fillRect/>
            </a:stretch>
          </p:blipFill>
          <p:spPr>
            <a:xfrm>
              <a:off x="7664636" y="3296146"/>
              <a:ext cx="345982" cy="1184136"/>
            </a:xfrm>
            <a:prstGeom prst="rect">
              <a:avLst/>
            </a:prstGeom>
          </p:spPr>
        </p:pic>
        <p:sp>
          <p:nvSpPr>
            <p:cNvPr id="108" name="矩形标注 107"/>
            <p:cNvSpPr/>
            <p:nvPr/>
          </p:nvSpPr>
          <p:spPr>
            <a:xfrm>
              <a:off x="8221997" y="2907486"/>
              <a:ext cx="3229602" cy="1723335"/>
            </a:xfrm>
            <a:prstGeom prst="wedgeRectCallout">
              <a:avLst>
                <a:gd name="adj1" fmla="val -58177"/>
                <a:gd name="adj2" fmla="val 38181"/>
              </a:avLst>
            </a:prstGeom>
            <a:noFill/>
            <a:ln>
              <a:solidFill>
                <a:srgbClr val="F36C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文本框 108"/>
            <p:cNvSpPr txBox="1"/>
            <p:nvPr/>
          </p:nvSpPr>
          <p:spPr>
            <a:xfrm>
              <a:off x="7722893" y="2253396"/>
              <a:ext cx="1128186" cy="155360"/>
            </a:xfrm>
            <a:prstGeom prst="rect">
              <a:avLst/>
            </a:prstGeom>
            <a:noFill/>
          </p:spPr>
          <p:txBody>
            <a:bodyPr wrap="square" rtlCol="0">
              <a:spAutoFit/>
            </a:bodyPr>
            <a:lstStyle/>
            <a:p>
              <a:r>
                <a:rPr lang="zh-CN" altLang="en-US" sz="1100" dirty="0" smtClean="0">
                  <a:latin typeface="Arial" pitchFamily="34" charset="0"/>
                  <a:cs typeface="Arial" pitchFamily="34" charset="0"/>
                </a:rPr>
                <a:t>管理机</a:t>
              </a:r>
            </a:p>
          </p:txBody>
        </p:sp>
        <p:sp>
          <p:nvSpPr>
            <p:cNvPr id="110" name="文本框 109"/>
            <p:cNvSpPr txBox="1"/>
            <p:nvPr/>
          </p:nvSpPr>
          <p:spPr>
            <a:xfrm>
              <a:off x="6531701" y="4500017"/>
              <a:ext cx="1128186" cy="261610"/>
            </a:xfrm>
            <a:prstGeom prst="rect">
              <a:avLst/>
            </a:prstGeom>
            <a:noFill/>
          </p:spPr>
          <p:txBody>
            <a:bodyPr wrap="square" rtlCol="0">
              <a:spAutoFit/>
            </a:bodyPr>
            <a:lstStyle/>
            <a:p>
              <a:pPr algn="ctr"/>
              <a:r>
                <a:rPr lang="zh-CN" altLang="en-US" sz="1100" dirty="0" smtClean="0">
                  <a:latin typeface="Arial" pitchFamily="34" charset="0"/>
                  <a:cs typeface="Arial" pitchFamily="34" charset="0"/>
                </a:rPr>
                <a:t>标准</a:t>
              </a:r>
              <a:r>
                <a:rPr lang="en-US" altLang="zh-CN" sz="1100" dirty="0" smtClean="0">
                  <a:latin typeface="Arial" pitchFamily="34" charset="0"/>
                  <a:cs typeface="Arial" pitchFamily="34" charset="0"/>
                </a:rPr>
                <a:t>PC</a:t>
              </a:r>
              <a:endParaRPr lang="zh-CN" altLang="en-US" sz="1100" dirty="0" smtClean="0">
                <a:latin typeface="Arial" pitchFamily="34" charset="0"/>
                <a:cs typeface="Arial" pitchFamily="34" charset="0"/>
              </a:endParaRPr>
            </a:p>
          </p:txBody>
        </p:sp>
      </p:grpSp>
      <p:pic>
        <p:nvPicPr>
          <p:cNvPr id="34" name="Picture 4" descr="D:\office\user\desktop\images副本.jpg"/>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b="8829"/>
          <a:stretch/>
        </p:blipFill>
        <p:spPr bwMode="auto">
          <a:xfrm>
            <a:off x="9416839" y="3090373"/>
            <a:ext cx="850415" cy="771900"/>
          </a:xfrm>
          <a:prstGeom prst="rect">
            <a:avLst/>
          </a:prstGeom>
          <a:noFill/>
          <a:effectLst>
            <a:reflection blurRad="6350" stA="52000" endA="300" endPos="15000" dist="38100" dir="5400000" sy="-100000" algn="bl" rotWithShape="0"/>
          </a:effectLst>
          <a:extLst>
            <a:ext uri="{909E8E84-426E-40DD-AFC4-6F175D3DCCD1}">
              <a14:hiddenFill xmlns:a14="http://schemas.microsoft.com/office/drawing/2010/main">
                <a:solidFill>
                  <a:srgbClr val="FFFFFF"/>
                </a:solidFill>
              </a14:hiddenFill>
            </a:ext>
          </a:extLst>
        </p:spPr>
      </p:pic>
      <p:pic>
        <p:nvPicPr>
          <p:cNvPr id="35" name="Picture 5" descr="D:\office\user\Downloads\20140420093635435_easyicon_net_58.png"/>
          <p:cNvPicPr>
            <a:picLocks noChangeAspect="1" noChangeArrowheads="1"/>
          </p:cNvPicPr>
          <p:nvPr/>
        </p:nvPicPr>
        <p:blipFill rotWithShape="1">
          <a:blip r:embed="rId14">
            <a:extLst>
              <a:ext uri="{28A0092B-C50C-407E-A947-70E740481C1C}">
                <a14:useLocalDpi xmlns:a14="http://schemas.microsoft.com/office/drawing/2010/main" val="0"/>
              </a:ext>
            </a:extLst>
          </a:blip>
          <a:srcRect t="-6182" b="-1523"/>
          <a:stretch/>
        </p:blipFill>
        <p:spPr bwMode="auto">
          <a:xfrm>
            <a:off x="10238240" y="3090373"/>
            <a:ext cx="683863" cy="736517"/>
          </a:xfrm>
          <a:prstGeom prst="rect">
            <a:avLst/>
          </a:prstGeom>
          <a:noFill/>
          <a:effectLst>
            <a:reflection blurRad="6350" stA="52000" endA="300" endPos="15000" dist="25400" dir="5400000" sy="-100000" algn="bl" rotWithShape="0"/>
          </a:effectLst>
          <a:extLst>
            <a:ext uri="{909E8E84-426E-40DD-AFC4-6F175D3DCCD1}">
              <a14:hiddenFill xmlns:a14="http://schemas.microsoft.com/office/drawing/2010/main">
                <a:solidFill>
                  <a:srgbClr val="FFFFFF"/>
                </a:solidFill>
              </a14:hiddenFill>
            </a:ext>
          </a:extLst>
        </p:spPr>
      </p:pic>
      <p:pic>
        <p:nvPicPr>
          <p:cNvPr id="36" name="Picture 6" descr="D:\office\user\Downloads\20140420093810655_easyicon_net_256.pn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761" b="2523"/>
          <a:stretch/>
        </p:blipFill>
        <p:spPr bwMode="auto">
          <a:xfrm>
            <a:off x="7219268" y="3090373"/>
            <a:ext cx="751470" cy="753266"/>
          </a:xfrm>
          <a:prstGeom prst="rect">
            <a:avLst/>
          </a:prstGeom>
          <a:noFill/>
          <a:effectLst>
            <a:reflection blurRad="6350" stA="860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37" name="Picture 12" descr="D:\office\user\desktop\start_here_suse.png"/>
          <p:cNvPicPr>
            <a:picLocks noChangeAspect="1" noChangeArrowheads="1"/>
          </p:cNvPicPr>
          <p:nvPr/>
        </p:nvPicPr>
        <p:blipFill rotWithShape="1">
          <a:blip r:embed="rId16">
            <a:extLst>
              <a:ext uri="{28A0092B-C50C-407E-A947-70E740481C1C}">
                <a14:useLocalDpi xmlns:a14="http://schemas.microsoft.com/office/drawing/2010/main" val="0"/>
              </a:ext>
            </a:extLst>
          </a:blip>
          <a:srcRect t="-1842" b="2"/>
          <a:stretch/>
        </p:blipFill>
        <p:spPr bwMode="auto">
          <a:xfrm>
            <a:off x="7994347" y="3119401"/>
            <a:ext cx="671580" cy="683953"/>
          </a:xfrm>
          <a:prstGeom prst="rect">
            <a:avLst/>
          </a:prstGeom>
          <a:noFill/>
          <a:effectLst>
            <a:reflection blurRad="6350" stA="52000" endPos="15000" dist="38100" dir="5400000" sy="-100000" algn="bl" rotWithShape="0"/>
          </a:effectLst>
          <a:extLst>
            <a:ext uri="{909E8E84-426E-40DD-AFC4-6F175D3DCCD1}">
              <a14:hiddenFill xmlns:a14="http://schemas.microsoft.com/office/drawing/2010/main">
                <a:solidFill>
                  <a:srgbClr val="FFFFFF"/>
                </a:solidFill>
              </a14:hiddenFill>
            </a:ext>
          </a:extLst>
        </p:spPr>
      </p:pic>
      <p:pic>
        <p:nvPicPr>
          <p:cNvPr id="38" name="Picture 15" descr="D:\office\user\desktop\下载 (1).jpg"/>
          <p:cNvPicPr>
            <a:picLocks noChangeAspect="1" noChangeArrowheads="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536" y="3124450"/>
            <a:ext cx="703694" cy="703694"/>
          </a:xfrm>
          <a:prstGeom prst="rect">
            <a:avLst/>
          </a:prstGeom>
          <a:noFill/>
          <a:effectLst>
            <a:reflection blurRad="6350" stA="52000" endA="300" endPos="15000" dist="63500" dir="5400000" sy="-100000" algn="bl" rotWithShape="0"/>
          </a:effectLst>
          <a:extLst>
            <a:ext uri="{909E8E84-426E-40DD-AFC4-6F175D3DCCD1}">
              <a14:hiddenFill xmlns:a14="http://schemas.microsoft.com/office/drawing/2010/main">
                <a:solidFill>
                  <a:srgbClr val="FFFFFF"/>
                </a:solidFill>
              </a14:hiddenFill>
            </a:ext>
          </a:extLst>
        </p:spPr>
      </p:pic>
      <p:sp>
        <p:nvSpPr>
          <p:cNvPr id="39" name="文本框 38"/>
          <p:cNvSpPr txBox="1"/>
          <p:nvPr/>
        </p:nvSpPr>
        <p:spPr>
          <a:xfrm>
            <a:off x="6825338" y="1434074"/>
            <a:ext cx="4836357" cy="923330"/>
          </a:xfrm>
          <a:prstGeom prst="rect">
            <a:avLst/>
          </a:prstGeom>
          <a:noFill/>
        </p:spPr>
        <p:txBody>
          <a:bodyPr wrap="square" rtlCol="0">
            <a:spAutoFit/>
          </a:bodyPr>
          <a:lstStyle/>
          <a:p>
            <a:pPr marL="171450" marR="0" lvl="0" indent="-171450" algn="l" defTabSz="121898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rPr>
              <a:t>系统架构：虚拟化、分布式架构</a:t>
            </a:r>
            <a:endParaRPr kumimoji="0" lang="en-US" altLang="zh-CN"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endParaRPr>
          </a:p>
          <a:p>
            <a:pPr marL="171450" marR="0" lvl="0" indent="-171450" algn="l" defTabSz="121898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1200" cap="none" spc="0" normalizeH="0" baseline="0" noProof="0" dirty="0" smtClean="0">
                <a:ln>
                  <a:noFill/>
                </a:ln>
                <a:solidFill>
                  <a:srgbClr val="F36C21"/>
                </a:solidFill>
                <a:effectLst/>
                <a:uLnTx/>
                <a:uFillTx/>
                <a:latin typeface="Arial" pitchFamily="34" charset="0"/>
                <a:ea typeface="黑体" panose="02010609060101010101" pitchFamily="49" charset="-122"/>
                <a:cs typeface="Arial" pitchFamily="34" charset="0"/>
              </a:rPr>
              <a:t>主要优势：用户体验、可靠性（终端只运行一个虚拟机）、不依赖网络</a:t>
            </a:r>
          </a:p>
        </p:txBody>
      </p:sp>
      <p:grpSp>
        <p:nvGrpSpPr>
          <p:cNvPr id="40" name="Group 96"/>
          <p:cNvGrpSpPr>
            <a:grpSpLocks/>
          </p:cNvGrpSpPr>
          <p:nvPr/>
        </p:nvGrpSpPr>
        <p:grpSpPr bwMode="auto">
          <a:xfrm>
            <a:off x="10964460" y="533400"/>
            <a:ext cx="1165870" cy="592907"/>
            <a:chOff x="1016388" y="913002"/>
            <a:chExt cx="731924" cy="428904"/>
          </a:xfrm>
        </p:grpSpPr>
        <p:sp>
          <p:nvSpPr>
            <p:cNvPr id="41" name="Parallelogram 6">
              <a:hlinkClick r:id="rId18"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42" name="TextBox 7">
              <a:hlinkClick r:id="rId19" action="ppaction://hlinksldjump"/>
            </p:cNvPr>
            <p:cNvSpPr txBox="1">
              <a:spLocks noChangeArrowheads="1"/>
            </p:cNvSpPr>
            <p:nvPr/>
          </p:nvSpPr>
          <p:spPr bwMode="auto">
            <a:xfrm>
              <a:off x="1122004" y="954850"/>
              <a:ext cx="626308" cy="274134"/>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pic>
        <p:nvPicPr>
          <p:cNvPr id="43"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720864" y="1434074"/>
            <a:ext cx="1356474" cy="85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436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6">
            <a:extLst>
              <a:ext uri="{FF2B5EF4-FFF2-40B4-BE49-F238E27FC236}">
                <a16:creationId xmlns:a16="http://schemas.microsoft.com/office/drawing/2014/main" id="{C0AB1D14-D4F8-4909-A43B-9F9C24B8D7DA}"/>
              </a:ext>
            </a:extLst>
          </p:cNvPr>
          <p:cNvSpPr/>
          <p:nvPr/>
        </p:nvSpPr>
        <p:spPr>
          <a:xfrm>
            <a:off x="1997233" y="4448936"/>
            <a:ext cx="7074196" cy="748598"/>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9" name="Rectangle 6">
            <a:extLst>
              <a:ext uri="{FF2B5EF4-FFF2-40B4-BE49-F238E27FC236}">
                <a16:creationId xmlns:a16="http://schemas.microsoft.com/office/drawing/2014/main" id="{C0AB1D14-D4F8-4909-A43B-9F9C24B8D7DA}"/>
              </a:ext>
            </a:extLst>
          </p:cNvPr>
          <p:cNvSpPr/>
          <p:nvPr/>
        </p:nvSpPr>
        <p:spPr>
          <a:xfrm>
            <a:off x="1997233" y="1895038"/>
            <a:ext cx="7074196" cy="2515066"/>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28" name="TextBox 27">
            <a:extLst>
              <a:ext uri="{FF2B5EF4-FFF2-40B4-BE49-F238E27FC236}">
                <a16:creationId xmlns:a16="http://schemas.microsoft.com/office/drawing/2014/main" id="{DB224C42-4806-40A1-A3A0-25A8F3AC8645}"/>
              </a:ext>
            </a:extLst>
          </p:cNvPr>
          <p:cNvSpPr txBox="1"/>
          <p:nvPr/>
        </p:nvSpPr>
        <p:spPr>
          <a:xfrm>
            <a:off x="2200317"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普教</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31" name="Rectangle 6">
            <a:extLst>
              <a:ext uri="{FF2B5EF4-FFF2-40B4-BE49-F238E27FC236}">
                <a16:creationId xmlns:a16="http://schemas.microsoft.com/office/drawing/2014/main" id="{968CC1FB-5908-40E2-B222-56FF415E9805}"/>
              </a:ext>
            </a:extLst>
          </p:cNvPr>
          <p:cNvSpPr/>
          <p:nvPr/>
        </p:nvSpPr>
        <p:spPr>
          <a:xfrm>
            <a:off x="2200317" y="2374600"/>
            <a:ext cx="1630507" cy="1945319"/>
          </a:xfrm>
          <a:prstGeom prst="rect">
            <a:avLst/>
          </a:prstGeom>
          <a:noFill/>
          <a:ln w="9525" cap="flat" cmpd="sng" algn="ctr">
            <a:solidFill>
              <a:sysClr val="window" lastClr="FFFFFF"/>
            </a:solidFill>
            <a:prstDash val="solid"/>
          </a:ln>
          <a:effectLst/>
        </p:spPr>
        <p:txBody>
          <a:bodyPr rtlCol="0" anchor="t" anchorCtr="0"/>
          <a:lstStyle/>
          <a:p>
            <a:pPr defTabSz="913765">
              <a:defRPr/>
            </a:pPr>
            <a:r>
              <a:rPr lang="en-US" altLang="zh-CN" sz="1100" kern="0" dirty="0">
                <a:solidFill>
                  <a:schemeClr val="bg1"/>
                </a:solidFill>
                <a:cs typeface="+mn-ea"/>
                <a:sym typeface="+mn-lt"/>
              </a:rPr>
              <a:t>- </a:t>
            </a:r>
            <a:r>
              <a:rPr lang="zh-CN" altLang="en-US" sz="1100" kern="0" dirty="0" smtClean="0">
                <a:solidFill>
                  <a:schemeClr val="bg1"/>
                </a:solidFill>
                <a:cs typeface="+mn-ea"/>
                <a:sym typeface="+mn-lt"/>
              </a:rPr>
              <a:t>电子教室</a:t>
            </a:r>
            <a:endParaRPr lang="en-US" altLang="zh-CN" sz="1100" kern="0" dirty="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语音教室</a:t>
            </a:r>
            <a:endParaRPr lang="en-US" altLang="zh-CN" sz="1100" kern="0" dirty="0" smtClean="0">
              <a:solidFill>
                <a:schemeClr val="bg1"/>
              </a:solidFill>
              <a:cs typeface="+mn-ea"/>
              <a:sym typeface="+mn-lt"/>
            </a:endParaRPr>
          </a:p>
          <a:p>
            <a:pPr marL="171450" indent="-171450" defTabSz="913765">
              <a:buFontTx/>
              <a:buChar char="-"/>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教师办公</a:t>
            </a:r>
            <a:endParaRPr lang="en-US" altLang="zh-CN" sz="1100" kern="0" dirty="0" smtClean="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图书馆</a:t>
            </a:r>
            <a:endParaRPr lang="en-US" altLang="zh-CN" sz="1100" kern="0" dirty="0" smtClean="0">
              <a:solidFill>
                <a:schemeClr val="bg1"/>
              </a:solidFill>
              <a:cs typeface="+mn-ea"/>
              <a:sym typeface="+mn-lt"/>
            </a:endParaRPr>
          </a:p>
          <a:p>
            <a:pPr defTabSz="913765">
              <a:defRPr/>
            </a:pPr>
            <a:endParaRPr lang="en-US" altLang="zh-CN" sz="1100" kern="0" dirty="0" smtClean="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电子阅览室</a:t>
            </a:r>
            <a:endParaRPr lang="en-US" altLang="zh-CN" sz="1100" kern="0" dirty="0">
              <a:solidFill>
                <a:schemeClr val="bg1"/>
              </a:solidFill>
              <a:cs typeface="+mn-ea"/>
              <a:sym typeface="+mn-lt"/>
            </a:endParaRPr>
          </a:p>
        </p:txBody>
      </p:sp>
      <p:sp>
        <p:nvSpPr>
          <p:cNvPr id="39" name="矩形 38">
            <a:extLst>
              <a:ext uri="{FF2B5EF4-FFF2-40B4-BE49-F238E27FC236}">
                <a16:creationId xmlns:a16="http://schemas.microsoft.com/office/drawing/2014/main" id="{4495A28E-28AC-4453-915E-504CF5C3310C}"/>
              </a:ext>
            </a:extLst>
          </p:cNvPr>
          <p:cNvSpPr/>
          <p:nvPr/>
        </p:nvSpPr>
        <p:spPr>
          <a:xfrm>
            <a:off x="-21489" y="-101794"/>
            <a:ext cx="6681637" cy="707886"/>
          </a:xfrm>
          <a:prstGeom prst="rect">
            <a:avLst/>
          </a:prstGeom>
          <a:noFill/>
        </p:spPr>
        <p:txBody>
          <a:bodyPr wrap="none" rtlCol="0">
            <a:spAutoFit/>
          </a:bodyPr>
          <a:lstStyle/>
          <a:p>
            <a:r>
              <a:rPr lang="zh-CN" altLang="en-US" sz="4000" kern="0" dirty="0" smtClean="0">
                <a:solidFill>
                  <a:schemeClr val="bg1"/>
                </a:solidFill>
                <a:cs typeface="+mn-ea"/>
                <a:sym typeface="+mn-lt"/>
              </a:rPr>
              <a:t>联想商用</a:t>
            </a:r>
            <a:r>
              <a:rPr lang="en-US" altLang="zh-CN" sz="4000" kern="0" dirty="0" smtClean="0">
                <a:solidFill>
                  <a:schemeClr val="bg1"/>
                </a:solidFill>
                <a:cs typeface="+mn-ea"/>
                <a:sym typeface="+mn-lt"/>
              </a:rPr>
              <a:t>IDV</a:t>
            </a:r>
            <a:r>
              <a:rPr lang="zh-CN" altLang="en-US" sz="4000" kern="0" dirty="0" smtClean="0">
                <a:solidFill>
                  <a:schemeClr val="bg1"/>
                </a:solidFill>
                <a:cs typeface="+mn-ea"/>
                <a:sym typeface="+mn-lt"/>
              </a:rPr>
              <a:t>解决方案全景图</a:t>
            </a:r>
            <a:endParaRPr lang="zh-CN" altLang="en-US" sz="4000" kern="0" dirty="0">
              <a:solidFill>
                <a:schemeClr val="bg1"/>
              </a:solidFill>
              <a:cs typeface="+mn-ea"/>
              <a:sym typeface="+mn-lt"/>
            </a:endParaRPr>
          </a:p>
        </p:txBody>
      </p:sp>
      <p:sp>
        <p:nvSpPr>
          <p:cNvPr id="82" name="Freeform 28">
            <a:extLst>
              <a:ext uri="{FF2B5EF4-FFF2-40B4-BE49-F238E27FC236}">
                <a16:creationId xmlns:a16="http://schemas.microsoft.com/office/drawing/2014/main" id="{7C86C1C2-A0E1-458D-8CF9-573ABEE8B3E1}"/>
              </a:ext>
            </a:extLst>
          </p:cNvPr>
          <p:cNvSpPr/>
          <p:nvPr/>
        </p:nvSpPr>
        <p:spPr bwMode="auto">
          <a:xfrm>
            <a:off x="3175780"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a:solidFill>
                  <a:schemeClr val="bg1"/>
                </a:solidFill>
              </a:rPr>
              <a:t>系统监控</a:t>
            </a:r>
            <a:endParaRPr kumimoji="0" lang="en-US" sz="1100" b="1" i="0" u="none" strike="noStrike" kern="0" cap="none" spc="0" normalizeH="0" baseline="0" noProof="0" dirty="0">
              <a:ln>
                <a:noFill/>
              </a:ln>
              <a:solidFill>
                <a:schemeClr val="bg1"/>
              </a:solidFill>
              <a:effectLst/>
              <a:uLnTx/>
              <a:uFillTx/>
              <a:cs typeface="+mn-cs"/>
            </a:endParaRPr>
          </a:p>
        </p:txBody>
      </p:sp>
      <p:sp>
        <p:nvSpPr>
          <p:cNvPr id="87" name="Rectangle 59">
            <a:extLst>
              <a:ext uri="{FF2B5EF4-FFF2-40B4-BE49-F238E27FC236}">
                <a16:creationId xmlns:a16="http://schemas.microsoft.com/office/drawing/2014/main" id="{55A21B8E-3530-41C1-AF86-43D60EE9B1E0}"/>
              </a:ext>
            </a:extLst>
          </p:cNvPr>
          <p:cNvSpPr/>
          <p:nvPr/>
        </p:nvSpPr>
        <p:spPr>
          <a:xfrm>
            <a:off x="2030667" y="4524246"/>
            <a:ext cx="1025577" cy="564683"/>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smtClean="0">
                <a:ln>
                  <a:noFill/>
                </a:ln>
                <a:solidFill>
                  <a:schemeClr val="bg1"/>
                </a:solidFill>
                <a:effectLst/>
                <a:uLnTx/>
                <a:uFillTx/>
                <a:cs typeface="Arial"/>
                <a:sym typeface="Arial"/>
              </a:rPr>
              <a:t>IDV</a:t>
            </a:r>
            <a:r>
              <a:rPr kumimoji="0" lang="zh-CN" altLang="en-US" sz="1600" b="1" i="0" u="none" strike="noStrike" kern="1200" cap="none" spc="0" normalizeH="0" baseline="0" noProof="0" dirty="0" smtClean="0">
                <a:ln>
                  <a:noFill/>
                </a:ln>
                <a:solidFill>
                  <a:schemeClr val="bg1"/>
                </a:solidFill>
                <a:effectLst/>
                <a:uLnTx/>
                <a:uFillTx/>
                <a:cs typeface="Arial"/>
                <a:sym typeface="Arial"/>
              </a:rPr>
              <a:t>云桌面</a:t>
            </a:r>
            <a:endParaRPr kumimoji="0" lang="en-US" altLang="zh-CN" sz="1600" b="1" i="0" u="none" strike="noStrike" kern="1200" cap="none" spc="0" normalizeH="0" baseline="0" noProof="0" dirty="0" smtClean="0">
              <a:ln>
                <a:noFill/>
              </a:ln>
              <a:solidFill>
                <a:schemeClr val="bg1"/>
              </a:solidFill>
              <a:effectLst/>
              <a:uLnTx/>
              <a:uFillTx/>
              <a:cs typeface="Arial"/>
              <a:sym typeface="Arial"/>
            </a:endParaRPr>
          </a:p>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Arial"/>
                <a:sym typeface="Arial"/>
              </a:rPr>
              <a:t>管理平台</a:t>
            </a:r>
            <a:endParaRPr kumimoji="0" lang="en-US" sz="1600" b="1" i="0" u="none" strike="noStrike" kern="1200" cap="none" spc="0" normalizeH="0" baseline="0" noProof="0" dirty="0">
              <a:ln>
                <a:noFill/>
              </a:ln>
              <a:solidFill>
                <a:schemeClr val="bg1"/>
              </a:solidFill>
              <a:effectLst/>
              <a:uLnTx/>
              <a:uFillTx/>
              <a:cs typeface="Arial"/>
              <a:sym typeface="Arial"/>
            </a:endParaRPr>
          </a:p>
        </p:txBody>
      </p:sp>
      <p:sp>
        <p:nvSpPr>
          <p:cNvPr id="97" name="Rectangle 40">
            <a:extLst>
              <a:ext uri="{FF2B5EF4-FFF2-40B4-BE49-F238E27FC236}">
                <a16:creationId xmlns:a16="http://schemas.microsoft.com/office/drawing/2014/main" id="{A3A5EFF6-B909-4E27-8B4D-C70D8F0D8D51}"/>
              </a:ext>
            </a:extLst>
          </p:cNvPr>
          <p:cNvSpPr/>
          <p:nvPr/>
        </p:nvSpPr>
        <p:spPr>
          <a:xfrm>
            <a:off x="1997233" y="5223434"/>
            <a:ext cx="7074195" cy="1281628"/>
          </a:xfrm>
          <a:prstGeom prst="rect">
            <a:avLst/>
          </a:prstGeom>
          <a:solidFill>
            <a:schemeClr val="bg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cs typeface="Arial"/>
              <a:sym typeface="Arial"/>
            </a:endParaRPr>
          </a:p>
        </p:txBody>
      </p:sp>
      <p:pic>
        <p:nvPicPr>
          <p:cNvPr id="99" name="Picture 6" descr="http://a.hiphotos.baidu.com/image/pic/item/962bd40735fae6cd1b67e78905b30f2443a70f02.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951498" y="5317546"/>
            <a:ext cx="1321036" cy="77819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 descr="https://timgsa.baidu.com/timg?image&amp;quality=80&amp;size=b9999_10000&amp;sec=1526635198834&amp;di=faa031622f1404e778d5c5c7dacc95be&amp;imgtype=0&amp;src=http%3A%2F%2Fstatic.fuwo.com%2Fupload%2Fattachment%2F1601%2F14%2Fbb6d644cba8e11e59ec000163e00254c.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9636" y="5317546"/>
            <a:ext cx="1086608" cy="853206"/>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53">
            <a:extLst>
              <a:ext uri="{FF2B5EF4-FFF2-40B4-BE49-F238E27FC236}">
                <a16:creationId xmlns:a16="http://schemas.microsoft.com/office/drawing/2014/main" id="{24221CA5-657D-4F0E-A056-5F9A7E9713B0}"/>
              </a:ext>
            </a:extLst>
          </p:cNvPr>
          <p:cNvSpPr/>
          <p:nvPr/>
        </p:nvSpPr>
        <p:spPr>
          <a:xfrm>
            <a:off x="3089678" y="4596590"/>
            <a:ext cx="5894093" cy="457123"/>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cs typeface="Arial"/>
              <a:sym typeface="Arial"/>
            </a:endParaRPr>
          </a:p>
        </p:txBody>
      </p:sp>
      <p:pic>
        <p:nvPicPr>
          <p:cNvPr id="47" name="图片 42">
            <a:extLst>
              <a:ext uri="{FF2B5EF4-FFF2-40B4-BE49-F238E27FC236}">
                <a16:creationId xmlns:a16="http://schemas.microsoft.com/office/drawing/2014/main" id="{0B7D9353-341B-411C-8C7C-ACE8DDDC53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0154" y="5463346"/>
            <a:ext cx="1103041" cy="540000"/>
          </a:xfrm>
          <a:prstGeom prst="rect">
            <a:avLst/>
          </a:prstGeom>
          <a:ln>
            <a:noFill/>
          </a:ln>
          <a:effectLst>
            <a:softEdge rad="38100"/>
          </a:effectLst>
        </p:spPr>
      </p:pic>
      <p:sp>
        <p:nvSpPr>
          <p:cNvPr id="61" name="Freeform 28">
            <a:extLst>
              <a:ext uri="{FF2B5EF4-FFF2-40B4-BE49-F238E27FC236}">
                <a16:creationId xmlns:a16="http://schemas.microsoft.com/office/drawing/2014/main" id="{7C86C1C2-A0E1-458D-8CF9-573ABEE8B3E1}"/>
              </a:ext>
            </a:extLst>
          </p:cNvPr>
          <p:cNvSpPr/>
          <p:nvPr/>
        </p:nvSpPr>
        <p:spPr bwMode="auto">
          <a:xfrm>
            <a:off x="2329316"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分体机</a:t>
            </a:r>
            <a:endParaRPr kumimoji="0" lang="en-US" sz="1100" b="1" i="0" u="none" strike="noStrike" kern="0" cap="none" spc="0" normalizeH="0" baseline="0" noProof="0" dirty="0">
              <a:ln>
                <a:noFill/>
              </a:ln>
              <a:effectLst/>
              <a:uLnTx/>
              <a:uFillTx/>
              <a:cs typeface="+mn-cs"/>
            </a:endParaRPr>
          </a:p>
        </p:txBody>
      </p:sp>
      <p:sp>
        <p:nvSpPr>
          <p:cNvPr id="62" name="Freeform 28">
            <a:extLst>
              <a:ext uri="{FF2B5EF4-FFF2-40B4-BE49-F238E27FC236}">
                <a16:creationId xmlns:a16="http://schemas.microsoft.com/office/drawing/2014/main" id="{7C86C1C2-A0E1-458D-8CF9-573ABEE8B3E1}"/>
              </a:ext>
            </a:extLst>
          </p:cNvPr>
          <p:cNvSpPr/>
          <p:nvPr/>
        </p:nvSpPr>
        <p:spPr bwMode="auto">
          <a:xfrm>
            <a:off x="3299288"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笔记本</a:t>
            </a:r>
            <a:endParaRPr kumimoji="0" lang="en-US" sz="1100" b="1" i="0" u="none" strike="noStrike" kern="0" cap="none" spc="0" normalizeH="0" baseline="0" noProof="0" dirty="0">
              <a:ln>
                <a:noFill/>
              </a:ln>
              <a:effectLst/>
              <a:uLnTx/>
              <a:uFillTx/>
              <a:cs typeface="+mn-cs"/>
            </a:endParaRPr>
          </a:p>
        </p:txBody>
      </p:sp>
      <p:sp>
        <p:nvSpPr>
          <p:cNvPr id="63" name="Freeform 28">
            <a:extLst>
              <a:ext uri="{FF2B5EF4-FFF2-40B4-BE49-F238E27FC236}">
                <a16:creationId xmlns:a16="http://schemas.microsoft.com/office/drawing/2014/main" id="{7C86C1C2-A0E1-458D-8CF9-573ABEE8B3E1}"/>
              </a:ext>
            </a:extLst>
          </p:cNvPr>
          <p:cNvSpPr/>
          <p:nvPr/>
        </p:nvSpPr>
        <p:spPr bwMode="auto">
          <a:xfrm>
            <a:off x="4269260"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智慧黑板</a:t>
            </a:r>
            <a:endParaRPr kumimoji="0" lang="en-US" sz="1100" b="1" i="0" u="none" strike="noStrike" kern="0" cap="none" spc="0" normalizeH="0" baseline="0" noProof="0" dirty="0">
              <a:ln>
                <a:noFill/>
              </a:ln>
              <a:effectLst/>
              <a:uLnTx/>
              <a:uFillTx/>
              <a:cs typeface="+mn-cs"/>
            </a:endParaRPr>
          </a:p>
        </p:txBody>
      </p:sp>
      <p:sp>
        <p:nvSpPr>
          <p:cNvPr id="65" name="Freeform 28">
            <a:extLst>
              <a:ext uri="{FF2B5EF4-FFF2-40B4-BE49-F238E27FC236}">
                <a16:creationId xmlns:a16="http://schemas.microsoft.com/office/drawing/2014/main" id="{7C86C1C2-A0E1-458D-8CF9-573ABEE8B3E1}"/>
              </a:ext>
            </a:extLst>
          </p:cNvPr>
          <p:cNvSpPr/>
          <p:nvPr/>
        </p:nvSpPr>
        <p:spPr bwMode="auto">
          <a:xfrm>
            <a:off x="5239232"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互动大屏</a:t>
            </a:r>
            <a:endParaRPr kumimoji="0" lang="en-US" sz="1100" b="1" i="0" u="none" strike="noStrike" kern="0" cap="none" spc="0" normalizeH="0" baseline="0" noProof="0" dirty="0">
              <a:ln>
                <a:noFill/>
              </a:ln>
              <a:effectLst/>
              <a:uLnTx/>
              <a:uFillTx/>
              <a:cs typeface="+mn-cs"/>
            </a:endParaRPr>
          </a:p>
        </p:txBody>
      </p:sp>
      <p:pic>
        <p:nvPicPr>
          <p:cNvPr id="66" name="图片 5">
            <a:extLst>
              <a:ext uri="{FF2B5EF4-FFF2-40B4-BE49-F238E27FC236}">
                <a16:creationId xmlns:a16="http://schemas.microsoft.com/office/drawing/2014/main" id="{7DA2FAA6-1901-41B1-A9EA-1A4027C7FD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28640" y="5393746"/>
            <a:ext cx="1032209" cy="620878"/>
          </a:xfrm>
          <a:prstGeom prst="rect">
            <a:avLst/>
          </a:prstGeom>
        </p:spPr>
      </p:pic>
      <p:pic>
        <p:nvPicPr>
          <p:cNvPr id="68" name="图片 6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94096" y="5377304"/>
            <a:ext cx="568771" cy="674099"/>
          </a:xfrm>
          <a:prstGeom prst="rect">
            <a:avLst/>
          </a:prstGeom>
        </p:spPr>
      </p:pic>
      <p:sp>
        <p:nvSpPr>
          <p:cNvPr id="69" name="Freeform 28">
            <a:extLst>
              <a:ext uri="{FF2B5EF4-FFF2-40B4-BE49-F238E27FC236}">
                <a16:creationId xmlns:a16="http://schemas.microsoft.com/office/drawing/2014/main" id="{7C86C1C2-A0E1-458D-8CF9-573ABEE8B3E1}"/>
              </a:ext>
            </a:extLst>
          </p:cNvPr>
          <p:cNvSpPr/>
          <p:nvPr/>
        </p:nvSpPr>
        <p:spPr bwMode="auto">
          <a:xfrm>
            <a:off x="6209204"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一体机</a:t>
            </a:r>
            <a:endParaRPr kumimoji="0" lang="en-US" sz="1100" b="1" i="0" u="none" strike="noStrike" kern="0" cap="none" spc="0" normalizeH="0" baseline="0" noProof="0" dirty="0">
              <a:ln>
                <a:noFill/>
              </a:ln>
              <a:effectLst/>
              <a:uLnTx/>
              <a:uFillTx/>
              <a:cs typeface="+mn-cs"/>
            </a:endParaRPr>
          </a:p>
        </p:txBody>
      </p:sp>
      <p:pic>
        <p:nvPicPr>
          <p:cNvPr id="73"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023555" y="5393746"/>
            <a:ext cx="875416" cy="554812"/>
          </a:xfrm>
          <a:prstGeom prst="rect">
            <a:avLst/>
          </a:prstGeom>
          <a:noFill/>
          <a:extLst>
            <a:ext uri="{909E8E84-426E-40DD-AFC4-6F175D3DCCD1}">
              <a14:hiddenFill xmlns:a14="http://schemas.microsoft.com/office/drawing/2010/main">
                <a:solidFill>
                  <a:srgbClr val="FFFFFF"/>
                </a:solidFill>
              </a14:hiddenFill>
            </a:ext>
          </a:extLst>
        </p:spPr>
      </p:pic>
      <p:sp>
        <p:nvSpPr>
          <p:cNvPr id="80" name="Freeform 28">
            <a:extLst>
              <a:ext uri="{FF2B5EF4-FFF2-40B4-BE49-F238E27FC236}">
                <a16:creationId xmlns:a16="http://schemas.microsoft.com/office/drawing/2014/main" id="{7C86C1C2-A0E1-458D-8CF9-573ABEE8B3E1}"/>
              </a:ext>
            </a:extLst>
          </p:cNvPr>
          <p:cNvSpPr/>
          <p:nvPr/>
        </p:nvSpPr>
        <p:spPr bwMode="auto">
          <a:xfrm>
            <a:off x="7179176"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工作站</a:t>
            </a:r>
            <a:endParaRPr kumimoji="0" lang="en-US" sz="1100" b="1" i="0" u="none" strike="noStrike" kern="0" cap="none" spc="0" normalizeH="0" baseline="0" noProof="0" dirty="0">
              <a:ln>
                <a:noFill/>
              </a:ln>
              <a:effectLst/>
              <a:uLnTx/>
              <a:uFillTx/>
              <a:cs typeface="+mn-cs"/>
            </a:endParaRPr>
          </a:p>
        </p:txBody>
      </p:sp>
      <p:pic>
        <p:nvPicPr>
          <p:cNvPr id="2" name="图片 1"/>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4290" r="97690">
                        <a14:backgroundMark x1="18977" y1="13571" x2="18977" y2="13571"/>
                        <a14:backgroundMark x1="30198" y1="5714" x2="30198" y2="5714"/>
                        <a14:backgroundMark x1="74257" y1="17857" x2="74257" y2="17857"/>
                        <a14:backgroundMark x1="71122" y1="5357" x2="71122" y2="5357"/>
                        <a14:backgroundMark x1="91419" y1="5714" x2="91419" y2="5714"/>
                        <a14:backgroundMark x1="93894" y1="74286" x2="93894" y2="74286"/>
                        <a14:backgroundMark x1="60891" y1="97143" x2="60891" y2="97143"/>
                        <a14:backgroundMark x1="1650" y1="76071" x2="1650" y2="76071"/>
                      </a14:backgroundRemoval>
                    </a14:imgEffect>
                  </a14:imgLayer>
                </a14:imgProps>
              </a:ext>
              <a:ext uri="{28A0092B-C50C-407E-A947-70E740481C1C}">
                <a14:useLocalDpi xmlns:a14="http://schemas.microsoft.com/office/drawing/2010/main" val="0"/>
              </a:ext>
            </a:extLst>
          </a:blip>
          <a:stretch>
            <a:fillRect/>
          </a:stretch>
        </p:blipFill>
        <p:spPr>
          <a:xfrm>
            <a:off x="7830782" y="5466229"/>
            <a:ext cx="1156235" cy="534234"/>
          </a:xfrm>
          <a:prstGeom prst="rect">
            <a:avLst/>
          </a:prstGeom>
        </p:spPr>
      </p:pic>
      <p:sp>
        <p:nvSpPr>
          <p:cNvPr id="81" name="Freeform 28">
            <a:extLst>
              <a:ext uri="{FF2B5EF4-FFF2-40B4-BE49-F238E27FC236}">
                <a16:creationId xmlns:a16="http://schemas.microsoft.com/office/drawing/2014/main" id="{7C86C1C2-A0E1-458D-8CF9-573ABEE8B3E1}"/>
              </a:ext>
            </a:extLst>
          </p:cNvPr>
          <p:cNvSpPr/>
          <p:nvPr/>
        </p:nvSpPr>
        <p:spPr bwMode="auto">
          <a:xfrm>
            <a:off x="8149148" y="6190759"/>
            <a:ext cx="651606" cy="280239"/>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tx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effectLst/>
                <a:uLnTx/>
                <a:uFillTx/>
                <a:cs typeface="+mn-cs"/>
              </a:rPr>
              <a:t>服务器</a:t>
            </a:r>
            <a:endParaRPr kumimoji="0" lang="en-US" sz="1100" b="1" i="0" u="none" strike="noStrike" kern="0" cap="none" spc="0" normalizeH="0" baseline="0" noProof="0" dirty="0">
              <a:ln>
                <a:noFill/>
              </a:ln>
              <a:effectLst/>
              <a:uLnTx/>
              <a:uFillTx/>
              <a:cs typeface="+mn-cs"/>
            </a:endParaRPr>
          </a:p>
        </p:txBody>
      </p:sp>
      <p:sp>
        <p:nvSpPr>
          <p:cNvPr id="3" name="等腰三角形 2"/>
          <p:cNvSpPr/>
          <p:nvPr/>
        </p:nvSpPr>
        <p:spPr>
          <a:xfrm>
            <a:off x="2017989" y="838200"/>
            <a:ext cx="7053440" cy="1017984"/>
          </a:xfrm>
          <a:prstGeom prst="triangle">
            <a:avLst/>
          </a:prstGeom>
          <a:solidFill>
            <a:srgbClr val="0094BC"/>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1600" dirty="0">
              <a:solidFill>
                <a:srgbClr val="333D48"/>
              </a:solidFill>
              <a:latin typeface="FZLanTingHeiS-B-GB" panose="02000000000000000000" pitchFamily="2" charset="-122"/>
              <a:ea typeface="FZLanTingHeiS-B-GB" panose="02000000000000000000" pitchFamily="2" charset="-122"/>
              <a:cs typeface="+mn-ea"/>
              <a:sym typeface="+mn-lt"/>
            </a:endParaRPr>
          </a:p>
        </p:txBody>
      </p:sp>
      <p:sp>
        <p:nvSpPr>
          <p:cNvPr id="88" name="TextBox 27">
            <a:hlinkClick r:id="rId12" action="ppaction://hlinksldjump"/>
            <a:extLst>
              <a:ext uri="{FF2B5EF4-FFF2-40B4-BE49-F238E27FC236}">
                <a16:creationId xmlns:a16="http://schemas.microsoft.com/office/drawing/2014/main" id="{DB224C42-4806-40A1-A3A0-25A8F3AC8645}"/>
              </a:ext>
            </a:extLst>
          </p:cNvPr>
          <p:cNvSpPr txBox="1"/>
          <p:nvPr/>
        </p:nvSpPr>
        <p:spPr>
          <a:xfrm>
            <a:off x="3461369"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灵活</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91" name="TextBox 27">
            <a:hlinkClick r:id="rId13" action="ppaction://hlinksldjump"/>
            <a:extLst>
              <a:ext uri="{FF2B5EF4-FFF2-40B4-BE49-F238E27FC236}">
                <a16:creationId xmlns:a16="http://schemas.microsoft.com/office/drawing/2014/main" id="{DB224C42-4806-40A1-A3A0-25A8F3AC8645}"/>
              </a:ext>
            </a:extLst>
          </p:cNvPr>
          <p:cNvSpPr txBox="1"/>
          <p:nvPr/>
        </p:nvSpPr>
        <p:spPr>
          <a:xfrm>
            <a:off x="4297232"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高效</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6" name="TextBox 27">
            <a:hlinkClick r:id="rId12" action="ppaction://hlinksldjump"/>
            <a:extLst>
              <a:ext uri="{FF2B5EF4-FFF2-40B4-BE49-F238E27FC236}">
                <a16:creationId xmlns:a16="http://schemas.microsoft.com/office/drawing/2014/main" id="{DB224C42-4806-40A1-A3A0-25A8F3AC8645}"/>
              </a:ext>
            </a:extLst>
          </p:cNvPr>
          <p:cNvSpPr txBox="1"/>
          <p:nvPr/>
        </p:nvSpPr>
        <p:spPr>
          <a:xfrm>
            <a:off x="5133095"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稳定</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7" name="TextBox 27">
            <a:hlinkClick r:id="rId13" action="ppaction://hlinksldjump"/>
            <a:extLst>
              <a:ext uri="{FF2B5EF4-FFF2-40B4-BE49-F238E27FC236}">
                <a16:creationId xmlns:a16="http://schemas.microsoft.com/office/drawing/2014/main" id="{DB224C42-4806-40A1-A3A0-25A8F3AC8645}"/>
              </a:ext>
            </a:extLst>
          </p:cNvPr>
          <p:cNvSpPr txBox="1"/>
          <p:nvPr/>
        </p:nvSpPr>
        <p:spPr>
          <a:xfrm>
            <a:off x="5968958"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易用</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8" name="TextBox 27">
            <a:hlinkClick r:id="rId12" action="ppaction://hlinksldjump"/>
            <a:extLst>
              <a:ext uri="{FF2B5EF4-FFF2-40B4-BE49-F238E27FC236}">
                <a16:creationId xmlns:a16="http://schemas.microsoft.com/office/drawing/2014/main" id="{DB224C42-4806-40A1-A3A0-25A8F3AC8645}"/>
              </a:ext>
            </a:extLst>
          </p:cNvPr>
          <p:cNvSpPr txBox="1"/>
          <p:nvPr/>
        </p:nvSpPr>
        <p:spPr>
          <a:xfrm>
            <a:off x="6804821" y="1447800"/>
            <a:ext cx="615812"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安全</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109" name="Freeform 28">
            <a:extLst>
              <a:ext uri="{FF2B5EF4-FFF2-40B4-BE49-F238E27FC236}">
                <a16:creationId xmlns:a16="http://schemas.microsoft.com/office/drawing/2014/main" id="{7C86C1C2-A0E1-458D-8CF9-573ABEE8B3E1}"/>
              </a:ext>
            </a:extLst>
          </p:cNvPr>
          <p:cNvSpPr/>
          <p:nvPr/>
        </p:nvSpPr>
        <p:spPr bwMode="auto">
          <a:xfrm>
            <a:off x="4157431"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集群管理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0" name="Freeform 28">
            <a:extLst>
              <a:ext uri="{FF2B5EF4-FFF2-40B4-BE49-F238E27FC236}">
                <a16:creationId xmlns:a16="http://schemas.microsoft.com/office/drawing/2014/main" id="{7C86C1C2-A0E1-458D-8CF9-573ABEE8B3E1}"/>
              </a:ext>
            </a:extLst>
          </p:cNvPr>
          <p:cNvSpPr/>
          <p:nvPr/>
        </p:nvSpPr>
        <p:spPr bwMode="auto">
          <a:xfrm>
            <a:off x="5139082"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noProof="0" dirty="0" smtClean="0">
                <a:solidFill>
                  <a:schemeClr val="bg1"/>
                </a:solidFill>
              </a:rPr>
              <a:t>计算机管理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1" name="Freeform 28">
            <a:extLst>
              <a:ext uri="{FF2B5EF4-FFF2-40B4-BE49-F238E27FC236}">
                <a16:creationId xmlns:a16="http://schemas.microsoft.com/office/drawing/2014/main" id="{7C86C1C2-A0E1-458D-8CF9-573ABEE8B3E1}"/>
              </a:ext>
            </a:extLst>
          </p:cNvPr>
          <p:cNvSpPr/>
          <p:nvPr/>
        </p:nvSpPr>
        <p:spPr bwMode="auto">
          <a:xfrm>
            <a:off x="6120733"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组策略管理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2" name="Freeform 28">
            <a:extLst>
              <a:ext uri="{FF2B5EF4-FFF2-40B4-BE49-F238E27FC236}">
                <a16:creationId xmlns:a16="http://schemas.microsoft.com/office/drawing/2014/main" id="{7C86C1C2-A0E1-458D-8CF9-573ABEE8B3E1}"/>
              </a:ext>
            </a:extLst>
          </p:cNvPr>
          <p:cNvSpPr/>
          <p:nvPr/>
        </p:nvSpPr>
        <p:spPr bwMode="auto">
          <a:xfrm>
            <a:off x="7102384"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安全管理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114" name="Freeform 28">
            <a:extLst>
              <a:ext uri="{FF2B5EF4-FFF2-40B4-BE49-F238E27FC236}">
                <a16:creationId xmlns:a16="http://schemas.microsoft.com/office/drawing/2014/main" id="{7C86C1C2-A0E1-458D-8CF9-573ABEE8B3E1}"/>
              </a:ext>
            </a:extLst>
          </p:cNvPr>
          <p:cNvSpPr/>
          <p:nvPr/>
        </p:nvSpPr>
        <p:spPr bwMode="auto">
          <a:xfrm>
            <a:off x="8084036" y="4634403"/>
            <a:ext cx="851682" cy="38872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lang="zh-CN" altLang="en-US" sz="1100" b="1" kern="0" dirty="0" smtClean="0">
                <a:solidFill>
                  <a:schemeClr val="bg1"/>
                </a:solidFill>
              </a:rPr>
              <a:t>计划任务</a:t>
            </a:r>
            <a:endParaRPr kumimoji="0" lang="en-US" sz="1100" b="1" i="0" u="none" strike="noStrike" kern="0" cap="none" spc="0" normalizeH="0" baseline="0" noProof="0" dirty="0">
              <a:ln>
                <a:noFill/>
              </a:ln>
              <a:solidFill>
                <a:schemeClr val="bg1"/>
              </a:solidFill>
              <a:effectLst/>
              <a:uLnTx/>
              <a:uFillTx/>
              <a:cs typeface="+mn-cs"/>
            </a:endParaRPr>
          </a:p>
        </p:txBody>
      </p:sp>
      <p:sp>
        <p:nvSpPr>
          <p:cNvPr id="46" name="TextBox 27">
            <a:extLst>
              <a:ext uri="{FF2B5EF4-FFF2-40B4-BE49-F238E27FC236}">
                <a16:creationId xmlns:a16="http://schemas.microsoft.com/office/drawing/2014/main" id="{DB224C42-4806-40A1-A3A0-25A8F3AC8645}"/>
              </a:ext>
            </a:extLst>
          </p:cNvPr>
          <p:cNvSpPr txBox="1"/>
          <p:nvPr/>
        </p:nvSpPr>
        <p:spPr>
          <a:xfrm>
            <a:off x="3890911"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zh-CN" altLang="en-US" sz="1600" b="1" dirty="0">
                <a:solidFill>
                  <a:schemeClr val="bg1"/>
                </a:solidFill>
                <a:cs typeface="+mn-ea"/>
                <a:sym typeface="+mn-lt"/>
              </a:rPr>
              <a:t>高校</a:t>
            </a:r>
            <a:endParaRPr lang="en-US" altLang="en-GB" sz="1600" b="1" dirty="0">
              <a:solidFill>
                <a:schemeClr val="bg1"/>
              </a:solidFill>
              <a:cs typeface="+mn-ea"/>
              <a:sym typeface="+mn-lt"/>
            </a:endParaRPr>
          </a:p>
        </p:txBody>
      </p:sp>
      <p:sp>
        <p:nvSpPr>
          <p:cNvPr id="48" name="Rectangle 6">
            <a:extLst>
              <a:ext uri="{FF2B5EF4-FFF2-40B4-BE49-F238E27FC236}">
                <a16:creationId xmlns:a16="http://schemas.microsoft.com/office/drawing/2014/main" id="{968CC1FB-5908-40E2-B222-56FF415E9805}"/>
              </a:ext>
            </a:extLst>
          </p:cNvPr>
          <p:cNvSpPr/>
          <p:nvPr/>
        </p:nvSpPr>
        <p:spPr>
          <a:xfrm>
            <a:off x="3890911" y="2374600"/>
            <a:ext cx="1630507" cy="1945319"/>
          </a:xfrm>
          <a:prstGeom prst="rect">
            <a:avLst/>
          </a:prstGeom>
          <a:noFill/>
          <a:ln w="9525" cap="flat" cmpd="sng" algn="ctr">
            <a:solidFill>
              <a:sysClr val="window" lastClr="FFFFFF"/>
            </a:solidFill>
            <a:prstDash val="solid"/>
          </a:ln>
          <a:effectLst/>
        </p:spPr>
        <p:txBody>
          <a:bodyPr rtlCol="0" anchor="t" anchorCtr="0"/>
          <a:lstStyle/>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网络机房</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a:t>
            </a:r>
            <a:r>
              <a:rPr lang="zh-CN" altLang="en-US" sz="1100" kern="0" dirty="0">
                <a:solidFill>
                  <a:schemeClr val="bg1"/>
                </a:solidFill>
                <a:cs typeface="+mn-ea"/>
                <a:sym typeface="+mn-lt"/>
              </a:rPr>
              <a:t> 大数据实训室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英语口语教室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图书馆</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图形设计室</a:t>
            </a: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
        <p:nvSpPr>
          <p:cNvPr id="49" name="TextBox 27">
            <a:extLst>
              <a:ext uri="{FF2B5EF4-FFF2-40B4-BE49-F238E27FC236}">
                <a16:creationId xmlns:a16="http://schemas.microsoft.com/office/drawing/2014/main" id="{DB224C42-4806-40A1-A3A0-25A8F3AC8645}"/>
              </a:ext>
            </a:extLst>
          </p:cNvPr>
          <p:cNvSpPr txBox="1"/>
          <p:nvPr/>
        </p:nvSpPr>
        <p:spPr>
          <a:xfrm>
            <a:off x="5581505"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普教</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50" name="Rectangle 6">
            <a:extLst>
              <a:ext uri="{FF2B5EF4-FFF2-40B4-BE49-F238E27FC236}">
                <a16:creationId xmlns:a16="http://schemas.microsoft.com/office/drawing/2014/main" id="{968CC1FB-5908-40E2-B222-56FF415E9805}"/>
              </a:ext>
            </a:extLst>
          </p:cNvPr>
          <p:cNvSpPr/>
          <p:nvPr/>
        </p:nvSpPr>
        <p:spPr>
          <a:xfrm>
            <a:off x="5581505" y="2374600"/>
            <a:ext cx="1630507" cy="1945319"/>
          </a:xfrm>
          <a:prstGeom prst="rect">
            <a:avLst/>
          </a:prstGeom>
          <a:noFill/>
          <a:ln w="9525" cap="flat" cmpd="sng" algn="ctr">
            <a:solidFill>
              <a:sysClr val="window" lastClr="FFFFFF"/>
            </a:solidFill>
            <a:prstDash val="solid"/>
          </a:ln>
          <a:effectLst/>
        </p:spPr>
        <p:txBody>
          <a:bodyPr rtlCol="0" anchor="t" anchorCtr="0"/>
          <a:lstStyle/>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网络机房</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实验室</a:t>
            </a:r>
            <a:r>
              <a:rPr lang="en-US" altLang="zh-CN" sz="1100" kern="0" dirty="0">
                <a:solidFill>
                  <a:schemeClr val="bg1"/>
                </a:solidFill>
                <a:cs typeface="+mn-ea"/>
                <a:sym typeface="+mn-lt"/>
              </a:rPr>
              <a:t> </a:t>
            </a: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多媒体教室</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
        <p:nvSpPr>
          <p:cNvPr id="51" name="TextBox 27">
            <a:extLst>
              <a:ext uri="{FF2B5EF4-FFF2-40B4-BE49-F238E27FC236}">
                <a16:creationId xmlns:a16="http://schemas.microsoft.com/office/drawing/2014/main" id="{DB224C42-4806-40A1-A3A0-25A8F3AC8645}"/>
              </a:ext>
            </a:extLst>
          </p:cNvPr>
          <p:cNvSpPr txBox="1"/>
          <p:nvPr/>
        </p:nvSpPr>
        <p:spPr>
          <a:xfrm>
            <a:off x="7272100" y="2016349"/>
            <a:ext cx="1630504"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noProof="0" dirty="0" smtClean="0">
                <a:solidFill>
                  <a:schemeClr val="bg1"/>
                </a:solidFill>
                <a:cs typeface="+mn-ea"/>
                <a:sym typeface="+mn-lt"/>
              </a:rPr>
              <a:t>其它机构</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52" name="Rectangle 6">
            <a:extLst>
              <a:ext uri="{FF2B5EF4-FFF2-40B4-BE49-F238E27FC236}">
                <a16:creationId xmlns:a16="http://schemas.microsoft.com/office/drawing/2014/main" id="{968CC1FB-5908-40E2-B222-56FF415E9805}"/>
              </a:ext>
            </a:extLst>
          </p:cNvPr>
          <p:cNvSpPr/>
          <p:nvPr/>
        </p:nvSpPr>
        <p:spPr>
          <a:xfrm>
            <a:off x="7272100" y="2374600"/>
            <a:ext cx="1630507" cy="1945319"/>
          </a:xfrm>
          <a:prstGeom prst="rect">
            <a:avLst/>
          </a:prstGeom>
          <a:noFill/>
          <a:ln w="9525" cap="flat" cmpd="sng" algn="ctr">
            <a:solidFill>
              <a:sysClr val="window" lastClr="FFFFFF"/>
            </a:solidFill>
            <a:prstDash val="solid"/>
          </a:ln>
          <a:effectLst/>
        </p:spPr>
        <p:txBody>
          <a:bodyPr rtlCol="0" anchor="t" anchorCtr="0"/>
          <a:lstStyle/>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多媒体教室</a:t>
            </a:r>
            <a:endParaRPr lang="en-US" altLang="zh-CN" sz="1100" kern="0" dirty="0">
              <a:solidFill>
                <a:schemeClr val="bg1"/>
              </a:solidFill>
              <a:cs typeface="+mn-ea"/>
              <a:sym typeface="+mn-lt"/>
            </a:endParaRPr>
          </a:p>
          <a:p>
            <a:pPr lvl="0" defTabSz="913765">
              <a:defRPr/>
            </a:pPr>
            <a:endParaRPr lang="en-US" altLang="zh-CN" sz="1100"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实验室</a:t>
            </a:r>
            <a:endParaRPr lang="en-US" altLang="zh-CN" sz="1100" kern="0" dirty="0">
              <a:solidFill>
                <a:schemeClr val="bg1"/>
              </a:solidFill>
              <a:cs typeface="+mn-ea"/>
              <a:sym typeface="+mn-lt"/>
            </a:endParaRPr>
          </a:p>
          <a:p>
            <a:pPr lvl="0" defTabSz="913765">
              <a:defRPr/>
            </a:pPr>
            <a:endParaRPr lang="en-US" altLang="zh-CN" sz="1100" b="1" kern="0" dirty="0">
              <a:solidFill>
                <a:schemeClr val="bg1"/>
              </a:solidFill>
              <a:cs typeface="+mn-ea"/>
              <a:sym typeface="+mn-lt"/>
            </a:endParaRPr>
          </a:p>
          <a:p>
            <a:pPr lvl="0"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教师办公</a:t>
            </a:r>
            <a:endParaRPr lang="en-US" altLang="zh-CN" sz="1100" kern="0" dirty="0">
              <a:solidFill>
                <a:schemeClr val="bg1"/>
              </a:solidFill>
              <a:cs typeface="+mn-ea"/>
              <a:sym typeface="+mn-lt"/>
            </a:endParaRPr>
          </a:p>
        </p:txBody>
      </p:sp>
    </p:spTree>
    <p:extLst>
      <p:ext uri="{BB962C8B-B14F-4D97-AF65-F5344CB8AC3E}">
        <p14:creationId xmlns:p14="http://schemas.microsoft.com/office/powerpoint/2010/main" val="25637242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5232523"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a:t>
            </a:r>
            <a:r>
              <a:rPr lang="zh-CN" altLang="en-US" b="1" dirty="0" smtClean="0">
                <a:latin typeface="+mn-lt"/>
                <a:ea typeface="+mn-ea"/>
                <a:sym typeface="+mn-lt"/>
              </a:rPr>
              <a:t>商用</a:t>
            </a:r>
            <a:r>
              <a:rPr lang="en-US" altLang="zh-CN" b="1" dirty="0" smtClean="0">
                <a:latin typeface="+mn-lt"/>
                <a:ea typeface="+mn-ea"/>
                <a:sym typeface="+mn-lt"/>
              </a:rPr>
              <a:t>IDV</a:t>
            </a:r>
            <a:r>
              <a:rPr lang="zh-CN" altLang="en-US" b="1" dirty="0" smtClean="0">
                <a:latin typeface="+mn-lt"/>
                <a:ea typeface="+mn-ea"/>
                <a:sym typeface="+mn-lt"/>
              </a:rPr>
              <a:t>解决</a:t>
            </a:r>
            <a:r>
              <a:rPr lang="zh-CN" altLang="en-US" b="1" dirty="0">
                <a:latin typeface="+mn-lt"/>
                <a:ea typeface="+mn-ea"/>
                <a:sym typeface="+mn-lt"/>
              </a:rPr>
              <a:t>方案</a:t>
            </a:r>
            <a:endParaRPr lang="zh-CN" altLang="en-US" b="1" dirty="0">
              <a:solidFill>
                <a:srgbClr val="343E48"/>
              </a:solidFill>
              <a:latin typeface="+mn-lt"/>
              <a:ea typeface="+mn-ea"/>
              <a:sym typeface="+mn-lt"/>
            </a:endParaRPr>
          </a:p>
        </p:txBody>
      </p:sp>
      <p:pic>
        <p:nvPicPr>
          <p:cNvPr id="6" name="Picture 2">
            <a:extLst>
              <a:ext uri="{FF2B5EF4-FFF2-40B4-BE49-F238E27FC236}">
                <a16:creationId xmlns:a16="http://schemas.microsoft.com/office/drawing/2014/main" id="{25A072B0-2E4B-4C1C-88DD-F38310066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341" y="2036465"/>
            <a:ext cx="2633730" cy="188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本框 6">
            <a:extLst>
              <a:ext uri="{FF2B5EF4-FFF2-40B4-BE49-F238E27FC236}">
                <a16:creationId xmlns:a16="http://schemas.microsoft.com/office/drawing/2014/main" id="{D1E8D35F-F399-481F-AE03-80CD90A0486C}"/>
              </a:ext>
            </a:extLst>
          </p:cNvPr>
          <p:cNvSpPr txBox="1"/>
          <p:nvPr/>
        </p:nvSpPr>
        <p:spPr>
          <a:xfrm>
            <a:off x="1652504" y="1445691"/>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电子教室</a:t>
            </a:r>
          </a:p>
        </p:txBody>
      </p:sp>
      <p:sp>
        <p:nvSpPr>
          <p:cNvPr id="15" name="矩形 44">
            <a:extLst>
              <a:ext uri="{FF2B5EF4-FFF2-40B4-BE49-F238E27FC236}">
                <a16:creationId xmlns:a16="http://schemas.microsoft.com/office/drawing/2014/main" id="{3F6BA90C-8A5A-4818-BDF5-D396BB719BD8}"/>
              </a:ext>
            </a:extLst>
          </p:cNvPr>
          <p:cNvSpPr/>
          <p:nvPr/>
        </p:nvSpPr>
        <p:spPr>
          <a:xfrm>
            <a:off x="4646612" y="2504914"/>
            <a:ext cx="7237413" cy="3438685"/>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sz="2000" b="1" spc="20" dirty="0" smtClean="0">
                <a:solidFill>
                  <a:srgbClr val="231F20"/>
                </a:solidFill>
                <a:cs typeface="+mn-ea"/>
                <a:sym typeface="+mn-lt"/>
              </a:rPr>
              <a:t>基于</a:t>
            </a:r>
            <a:r>
              <a:rPr lang="en-US" altLang="zh-CN" sz="2000" b="1" spc="20" dirty="0">
                <a:solidFill>
                  <a:srgbClr val="231F20"/>
                </a:solidFill>
                <a:cs typeface="+mn-ea"/>
                <a:sym typeface="+mn-lt"/>
              </a:rPr>
              <a:t>IDV</a:t>
            </a:r>
            <a:r>
              <a:rPr lang="zh-CN" altLang="en-US" sz="2000" b="1" spc="20" dirty="0">
                <a:solidFill>
                  <a:srgbClr val="231F20"/>
                </a:solidFill>
                <a:cs typeface="+mn-ea"/>
                <a:sym typeface="+mn-lt"/>
              </a:rPr>
              <a:t>虚拟化技术</a:t>
            </a:r>
            <a:r>
              <a:rPr lang="zh-CN" altLang="en-US" sz="2000" b="1" spc="20" dirty="0" smtClean="0">
                <a:solidFill>
                  <a:srgbClr val="231F20"/>
                </a:solidFill>
                <a:cs typeface="+mn-ea"/>
                <a:sym typeface="+mn-lt"/>
              </a:rPr>
              <a:t>面向教育的</a:t>
            </a:r>
            <a:r>
              <a:rPr lang="zh-CN" altLang="en-US" sz="2000" b="1" spc="20" dirty="0">
                <a:solidFill>
                  <a:srgbClr val="231F20"/>
                </a:solidFill>
                <a:cs typeface="+mn-ea"/>
                <a:sym typeface="+mn-lt"/>
              </a:rPr>
              <a:t>专业云桌面虚拟化解决方案</a:t>
            </a:r>
            <a:r>
              <a:rPr lang="zh-CN" altLang="en-US" sz="2000" b="1" spc="20" dirty="0" smtClean="0">
                <a:solidFill>
                  <a:srgbClr val="231F20"/>
                </a:solidFill>
                <a:cs typeface="+mn-ea"/>
                <a:sym typeface="+mn-lt"/>
              </a:rPr>
              <a:t>。</a:t>
            </a:r>
            <a:endParaRPr lang="en-US" altLang="zh-CN" sz="2000" b="1" spc="20" dirty="0" smtClean="0">
              <a:solidFill>
                <a:srgbClr val="231F20"/>
              </a:solidFill>
              <a:cs typeface="+mn-ea"/>
              <a:sym typeface="+mn-lt"/>
            </a:endParaRPr>
          </a:p>
          <a:p>
            <a:pPr>
              <a:lnSpc>
                <a:spcPct val="150000"/>
              </a:lnSpc>
            </a:pPr>
            <a:r>
              <a:rPr lang="zh-CN" altLang="en-US" sz="2000" b="1" spc="20" dirty="0" smtClean="0">
                <a:solidFill>
                  <a:srgbClr val="231F20"/>
                </a:solidFill>
                <a:cs typeface="+mn-ea"/>
                <a:sym typeface="+mn-lt"/>
              </a:rPr>
              <a:t>包含云桌面管理平台和云课堂互动平台</a:t>
            </a:r>
            <a:endParaRPr lang="en-US" altLang="zh-CN" sz="2000" b="1" spc="20" dirty="0" smtClean="0">
              <a:solidFill>
                <a:srgbClr val="231F20"/>
              </a:solidFill>
              <a:cs typeface="+mn-ea"/>
              <a:sym typeface="+mn-lt"/>
            </a:endParaRPr>
          </a:p>
          <a:p>
            <a:pPr>
              <a:lnSpc>
                <a:spcPct val="150000"/>
              </a:lnSpc>
            </a:pPr>
            <a:r>
              <a:rPr lang="en-US" altLang="zh-CN" sz="2000" dirty="0" smtClean="0">
                <a:solidFill>
                  <a:schemeClr val="tx1"/>
                </a:solidFill>
                <a:cs typeface="+mn-ea"/>
                <a:sym typeface="+mn-lt"/>
              </a:rPr>
              <a:t>- </a:t>
            </a:r>
            <a:r>
              <a:rPr lang="zh-CN" altLang="en-US" sz="2000" dirty="0" smtClean="0">
                <a:solidFill>
                  <a:schemeClr val="tx1"/>
                </a:solidFill>
                <a:cs typeface="+mn-ea"/>
                <a:sym typeface="+mn-lt"/>
              </a:rPr>
              <a:t>可</a:t>
            </a:r>
            <a:r>
              <a:rPr lang="zh-CN" altLang="en-US" sz="2000" dirty="0">
                <a:solidFill>
                  <a:schemeClr val="tx1"/>
                </a:solidFill>
                <a:cs typeface="+mn-ea"/>
                <a:sym typeface="+mn-lt"/>
              </a:rPr>
              <a:t>实现统一管理，统一部署不同品牌，不同配置的</a:t>
            </a:r>
            <a:r>
              <a:rPr lang="en-US" altLang="zh-CN" sz="2000" dirty="0">
                <a:solidFill>
                  <a:schemeClr val="tx1"/>
                </a:solidFill>
                <a:cs typeface="+mn-ea"/>
                <a:sym typeface="+mn-lt"/>
              </a:rPr>
              <a:t>X86</a:t>
            </a:r>
            <a:r>
              <a:rPr lang="zh-CN" altLang="en-US" sz="2000" dirty="0">
                <a:solidFill>
                  <a:schemeClr val="tx1"/>
                </a:solidFill>
                <a:cs typeface="+mn-ea"/>
                <a:sym typeface="+mn-lt"/>
              </a:rPr>
              <a:t>终端</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网络断网、终端依旧能正常使用</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管理机、</a:t>
            </a:r>
            <a:r>
              <a:rPr lang="zh-CN" altLang="en-US" sz="2000" dirty="0" smtClean="0">
                <a:solidFill>
                  <a:schemeClr val="tx1"/>
                </a:solidFill>
                <a:cs typeface="+mn-ea"/>
                <a:sym typeface="+mn-lt"/>
              </a:rPr>
              <a:t>网络依赖性低</a:t>
            </a:r>
            <a:endParaRPr lang="en-US" altLang="zh-CN" sz="2000" dirty="0" smtClean="0">
              <a:solidFill>
                <a:schemeClr val="tx1"/>
              </a:solidFill>
              <a:cs typeface="+mn-ea"/>
              <a:sym typeface="+mn-lt"/>
            </a:endParaRPr>
          </a:p>
          <a:p>
            <a:pPr marL="171450" indent="-171450">
              <a:lnSpc>
                <a:spcPct val="150000"/>
              </a:lnSpc>
              <a:buFontTx/>
              <a:buChar char="-"/>
            </a:pPr>
            <a:r>
              <a:rPr lang="zh-CN" altLang="en-US" sz="2000" dirty="0" smtClean="0">
                <a:solidFill>
                  <a:schemeClr val="tx1"/>
                </a:solidFill>
                <a:cs typeface="+mn-ea"/>
                <a:sym typeface="+mn-lt"/>
              </a:rPr>
              <a:t>提升</a:t>
            </a:r>
            <a:r>
              <a:rPr lang="zh-CN" altLang="en-US" sz="2000" dirty="0">
                <a:solidFill>
                  <a:schemeClr val="tx1"/>
                </a:solidFill>
                <a:cs typeface="+mn-ea"/>
                <a:sym typeface="+mn-lt"/>
              </a:rPr>
              <a:t>系统安全性、简化教学</a:t>
            </a:r>
            <a:endParaRPr lang="en-US" altLang="zh-CN" sz="2000" dirty="0">
              <a:solidFill>
                <a:schemeClr val="tx1"/>
              </a:solidFill>
              <a:cs typeface="+mn-ea"/>
              <a:sym typeface="+mn-lt"/>
            </a:endParaRPr>
          </a:p>
          <a:p>
            <a:pPr marL="171450" indent="-171450">
              <a:lnSpc>
                <a:spcPct val="150000"/>
              </a:lnSpc>
              <a:buFontTx/>
              <a:buChar char="-"/>
            </a:pPr>
            <a:r>
              <a:rPr lang="zh-CN" altLang="en-US" sz="2000" dirty="0">
                <a:solidFill>
                  <a:schemeClr val="tx1"/>
                </a:solidFill>
                <a:cs typeface="+mn-ea"/>
                <a:sym typeface="+mn-lt"/>
              </a:rPr>
              <a:t>融入云课堂互动平台、个性化</a:t>
            </a:r>
            <a:r>
              <a:rPr lang="zh-CN" altLang="en-US" sz="2000" dirty="0" smtClean="0">
                <a:solidFill>
                  <a:schemeClr val="tx1"/>
                </a:solidFill>
                <a:cs typeface="+mn-ea"/>
                <a:sym typeface="+mn-lt"/>
              </a:rPr>
              <a:t>教室，满足</a:t>
            </a:r>
            <a:r>
              <a:rPr lang="en-US" altLang="zh-CN" sz="2000" dirty="0" smtClean="0">
                <a:solidFill>
                  <a:schemeClr val="tx1"/>
                </a:solidFill>
                <a:cs typeface="+mn-ea"/>
                <a:sym typeface="+mn-lt"/>
              </a:rPr>
              <a:t>K12</a:t>
            </a:r>
            <a:r>
              <a:rPr lang="zh-CN" altLang="en-US" sz="2000" dirty="0" smtClean="0">
                <a:solidFill>
                  <a:schemeClr val="tx1"/>
                </a:solidFill>
                <a:cs typeface="+mn-ea"/>
                <a:sym typeface="+mn-lt"/>
              </a:rPr>
              <a:t>个性化需求</a:t>
            </a:r>
            <a:endParaRPr lang="en-US" altLang="zh-CN" sz="2000" dirty="0">
              <a:solidFill>
                <a:schemeClr val="tx1"/>
              </a:solidFill>
              <a:cs typeface="+mn-ea"/>
              <a:sym typeface="+mn-lt"/>
            </a:endParaRPr>
          </a:p>
        </p:txBody>
      </p:sp>
      <p:grpSp>
        <p:nvGrpSpPr>
          <p:cNvPr id="3" name="组合 2"/>
          <p:cNvGrpSpPr/>
          <p:nvPr/>
        </p:nvGrpSpPr>
        <p:grpSpPr>
          <a:xfrm>
            <a:off x="921573" y="4028915"/>
            <a:ext cx="2829956" cy="2618917"/>
            <a:chOff x="4149455" y="1735886"/>
            <a:chExt cx="3840042" cy="3524723"/>
          </a:xfrm>
        </p:grpSpPr>
        <p:grpSp>
          <p:nvGrpSpPr>
            <p:cNvPr id="8" name="组合 7"/>
            <p:cNvGrpSpPr/>
            <p:nvPr/>
          </p:nvGrpSpPr>
          <p:grpSpPr>
            <a:xfrm>
              <a:off x="4149455" y="1735886"/>
              <a:ext cx="3840042" cy="3524723"/>
              <a:chOff x="519781" y="1692009"/>
              <a:chExt cx="4557545" cy="4227930"/>
            </a:xfrm>
          </p:grpSpPr>
          <p:pic>
            <p:nvPicPr>
              <p:cNvPr id="9" name="图片 8"/>
              <p:cNvPicPr>
                <a:picLocks noChangeAspect="1"/>
              </p:cNvPicPr>
              <p:nvPr/>
            </p:nvPicPr>
            <p:blipFill rotWithShape="1">
              <a:blip r:embed="rId4">
                <a:extLst>
                  <a:ext uri="{BEBA8EAE-BF5A-486C-A8C5-ECC9F3942E4B}">
                    <a14:imgProps xmlns:a14="http://schemas.microsoft.com/office/drawing/2010/main">
                      <a14:imgLayer r:embed="rId5">
                        <a14:imgEffect>
                          <a14:backgroundRemoval t="4399" b="98816" l="252" r="39748"/>
                        </a14:imgEffect>
                      </a14:imgLayer>
                    </a14:imgProps>
                  </a:ext>
                </a:extLst>
              </a:blip>
              <a:srcRect r="59806"/>
              <a:stretch/>
            </p:blipFill>
            <p:spPr>
              <a:xfrm>
                <a:off x="519781" y="1692009"/>
                <a:ext cx="4557545" cy="4227930"/>
              </a:xfrm>
              <a:prstGeom prst="rect">
                <a:avLst/>
              </a:prstGeom>
            </p:spPr>
          </p:pic>
          <p:pic>
            <p:nvPicPr>
              <p:cNvPr id="10" name="图片 9" descr="student-eye-exam.jpeg"/>
              <p:cNvPicPr>
                <a:picLocks noChangeAspect="1"/>
              </p:cNvPicPr>
              <p:nvPr/>
            </p:nvPicPr>
            <p:blipFill>
              <a:blip r:embed="rId6" cstate="print"/>
              <a:stretch>
                <a:fillRect/>
              </a:stretch>
            </p:blipFill>
            <p:spPr>
              <a:xfrm>
                <a:off x="907576" y="2279082"/>
                <a:ext cx="3822599" cy="2369653"/>
              </a:xfrm>
              <a:prstGeom prst="rect">
                <a:avLst/>
              </a:prstGeom>
            </p:spPr>
          </p:pic>
        </p:grpSp>
        <p:pic>
          <p:nvPicPr>
            <p:cNvPr id="16" name="图片 15">
              <a:extLst>
                <a:ext uri="{FF2B5EF4-FFF2-40B4-BE49-F238E27FC236}">
                  <a16:creationId xmlns:a16="http://schemas.microsoft.com/office/drawing/2014/main" id="{943B0E5A-80E5-46C0-926A-4824EFCCE9D2}"/>
                </a:ext>
              </a:extLst>
            </p:cNvPr>
            <p:cNvPicPr>
              <a:picLocks noChangeAspect="1"/>
            </p:cNvPicPr>
            <p:nvPr/>
          </p:nvPicPr>
          <p:blipFill>
            <a:blip r:embed="rId7"/>
            <a:stretch>
              <a:fillRect/>
            </a:stretch>
          </p:blipFill>
          <p:spPr>
            <a:xfrm>
              <a:off x="4445045" y="2209801"/>
              <a:ext cx="3260679" cy="1993900"/>
            </a:xfrm>
            <a:prstGeom prst="rect">
              <a:avLst/>
            </a:prstGeom>
          </p:spPr>
        </p:pic>
      </p:grpSp>
    </p:spTree>
    <p:extLst>
      <p:ext uri="{BB962C8B-B14F-4D97-AF65-F5344CB8AC3E}">
        <p14:creationId xmlns:p14="http://schemas.microsoft.com/office/powerpoint/2010/main" val="1319335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4288353" cy="707886"/>
          </a:xfrm>
          <a:prstGeom prst="rect">
            <a:avLst/>
          </a:prstGeom>
          <a:noFill/>
        </p:spPr>
        <p:txBody>
          <a:bodyPr wrap="none" rtlCol="0">
            <a:spAutoFit/>
          </a:bodyPr>
          <a:lstStyle/>
          <a:p>
            <a:r>
              <a:rPr lang="zh-CN" altLang="en-US" sz="4000" dirty="0">
                <a:cs typeface="+mn-ea"/>
                <a:sym typeface="+mn-lt"/>
              </a:rPr>
              <a:t>云桌面虚拟化平台</a:t>
            </a: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233" y="1358525"/>
            <a:ext cx="6838979" cy="453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8">
            <a:extLst>
              <a:ext uri="{FF2B5EF4-FFF2-40B4-BE49-F238E27FC236}">
                <a16:creationId xmlns:a16="http://schemas.microsoft.com/office/drawing/2014/main" id="{87761499-4194-4897-BD6D-913F5CA963A9}"/>
              </a:ext>
            </a:extLst>
          </p:cNvPr>
          <p:cNvSpPr txBox="1"/>
          <p:nvPr/>
        </p:nvSpPr>
        <p:spPr>
          <a:xfrm>
            <a:off x="715372" y="1727188"/>
            <a:ext cx="4178861" cy="4522777"/>
          </a:xfrm>
          <a:prstGeom prst="rect">
            <a:avLst/>
          </a:prstGeom>
          <a:noFill/>
        </p:spPr>
        <p:txBody>
          <a:bodyPr wrap="square" rtlCol="0">
            <a:spAutoFit/>
          </a:bodyPr>
          <a:lstStyle/>
          <a:p>
            <a:pPr>
              <a:lnSpc>
                <a:spcPct val="150000"/>
              </a:lnSpc>
            </a:pPr>
            <a:r>
              <a:rPr lang="zh-CN" altLang="en-US" sz="1999" b="1" dirty="0">
                <a:cs typeface="+mn-ea"/>
                <a:sym typeface="+mn-lt"/>
              </a:rPr>
              <a:t>云桌面虚拟化平台</a:t>
            </a:r>
            <a:r>
              <a:rPr lang="zh-CN" altLang="en-US" sz="1999" dirty="0">
                <a:cs typeface="+mn-ea"/>
                <a:sym typeface="+mn-lt"/>
              </a:rPr>
              <a:t>是基于</a:t>
            </a:r>
            <a:r>
              <a:rPr lang="en-US" altLang="zh-CN" sz="1999" dirty="0">
                <a:cs typeface="+mn-ea"/>
                <a:sym typeface="+mn-lt"/>
              </a:rPr>
              <a:t>IDV </a:t>
            </a:r>
            <a:r>
              <a:rPr lang="en-US" altLang="zh-CN" sz="1999" dirty="0" smtClean="0">
                <a:cs typeface="+mn-ea"/>
                <a:sym typeface="+mn-lt"/>
              </a:rPr>
              <a:t>(</a:t>
            </a:r>
            <a:r>
              <a:rPr lang="en-US" altLang="zh-CN" sz="2000" dirty="0">
                <a:cs typeface="+mn-ea"/>
                <a:sym typeface="+mn-lt"/>
              </a:rPr>
              <a:t>Intelligent Desktop Virtualization </a:t>
            </a:r>
            <a:r>
              <a:rPr lang="en-US" altLang="zh-CN" sz="1999" dirty="0" smtClean="0">
                <a:cs typeface="+mn-ea"/>
                <a:sym typeface="+mn-lt"/>
              </a:rPr>
              <a:t>)</a:t>
            </a:r>
            <a:r>
              <a:rPr lang="zh-CN" altLang="en-US" sz="1999" dirty="0">
                <a:cs typeface="+mn-ea"/>
                <a:sym typeface="+mn-lt"/>
              </a:rPr>
              <a:t>架构的桌面虚拟化产品，通过将分散的终端软资源</a:t>
            </a:r>
            <a:r>
              <a:rPr lang="en-US" altLang="zh-CN" sz="1999" dirty="0">
                <a:cs typeface="+mn-ea"/>
                <a:sym typeface="+mn-lt"/>
              </a:rPr>
              <a:t>(</a:t>
            </a:r>
            <a:r>
              <a:rPr lang="zh-CN" altLang="en-US" sz="1999" dirty="0">
                <a:cs typeface="+mn-ea"/>
                <a:sym typeface="+mn-lt"/>
              </a:rPr>
              <a:t>含操作系统、客户应用策略、应用软件、客户数据</a:t>
            </a:r>
            <a:r>
              <a:rPr lang="en-US" altLang="zh-CN" sz="1999" dirty="0">
                <a:cs typeface="+mn-ea"/>
                <a:sym typeface="+mn-lt"/>
              </a:rPr>
              <a:t>)</a:t>
            </a:r>
            <a:r>
              <a:rPr lang="zh-CN" altLang="en-US" sz="1999" dirty="0">
                <a:cs typeface="+mn-ea"/>
                <a:sym typeface="+mn-lt"/>
              </a:rPr>
              <a:t>集中地在服务器管理起来，实现对终端</a:t>
            </a:r>
            <a:r>
              <a:rPr lang="en-US" altLang="zh-CN" sz="1999" dirty="0">
                <a:cs typeface="+mn-ea"/>
                <a:sym typeface="+mn-lt"/>
              </a:rPr>
              <a:t>PC</a:t>
            </a:r>
            <a:r>
              <a:rPr lang="zh-CN" altLang="en-US" sz="1999" dirty="0">
                <a:cs typeface="+mn-ea"/>
                <a:sym typeface="+mn-lt"/>
              </a:rPr>
              <a:t>桌面有效地统一管理和交付，按需分配等，管理数千台</a:t>
            </a:r>
            <a:r>
              <a:rPr lang="en-US" altLang="zh-CN" sz="1999" dirty="0">
                <a:cs typeface="+mn-ea"/>
                <a:sym typeface="+mn-lt"/>
              </a:rPr>
              <a:t>PC</a:t>
            </a:r>
            <a:r>
              <a:rPr lang="zh-CN" altLang="en-US" sz="1999" dirty="0">
                <a:cs typeface="+mn-ea"/>
                <a:sym typeface="+mn-lt"/>
              </a:rPr>
              <a:t>等同于管理一台</a:t>
            </a:r>
            <a:r>
              <a:rPr lang="en-US" altLang="zh-CN" sz="1999" dirty="0">
                <a:cs typeface="+mn-ea"/>
                <a:sym typeface="+mn-lt"/>
              </a:rPr>
              <a:t>PC</a:t>
            </a:r>
            <a:r>
              <a:rPr lang="zh-CN" altLang="en-US" sz="1999" dirty="0">
                <a:cs typeface="+mn-ea"/>
                <a:sym typeface="+mn-lt"/>
              </a:rPr>
              <a:t>桌面</a:t>
            </a:r>
          </a:p>
          <a:p>
            <a:pPr marL="285664" indent="-285664">
              <a:lnSpc>
                <a:spcPct val="150000"/>
              </a:lnSpc>
              <a:buFont typeface="Wingdings" panose="05000000000000000000" pitchFamily="2" charset="2"/>
              <a:buChar char="ü"/>
            </a:pPr>
            <a:endParaRPr lang="zh-CN" altLang="en-US" sz="1200" dirty="0">
              <a:cs typeface="+mn-ea"/>
              <a:sym typeface="+mn-lt"/>
            </a:endParaRPr>
          </a:p>
        </p:txBody>
      </p:sp>
    </p:spTree>
    <p:extLst>
      <p:ext uri="{BB962C8B-B14F-4D97-AF65-F5344CB8AC3E}">
        <p14:creationId xmlns:p14="http://schemas.microsoft.com/office/powerpoint/2010/main" val="40395714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4792" y="1953662"/>
            <a:ext cx="239694" cy="257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2" descr="dataStre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826" y="2997652"/>
            <a:ext cx="1251967" cy="2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2" descr="dataStre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5256" y="2219095"/>
            <a:ext cx="1159068" cy="7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D:\office\user\Downloads\20140420103401310_easyicon_net_25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2511" y="2756151"/>
            <a:ext cx="1570453" cy="15704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D:\office\user\desktop\folde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8166" y="2119130"/>
            <a:ext cx="1259486" cy="102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D:\office\user\Downloads\20140420075014105_easyicon_net_25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52724" y="3609414"/>
            <a:ext cx="1993267" cy="19932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1052" y="2499466"/>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3"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3392" y="2504426"/>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4" name="Picture 3" descr="D:\office\user\Downloads\20140420092153278_easyicon_net_256.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86" b="10790"/>
          <a:stretch/>
        </p:blipFill>
        <p:spPr bwMode="auto">
          <a:xfrm>
            <a:off x="5211052" y="2498035"/>
            <a:ext cx="422146" cy="377471"/>
          </a:xfrm>
          <a:prstGeom prst="rect">
            <a:avLst/>
          </a:prstGeom>
          <a:noFill/>
          <a:effectLst>
            <a:reflection stA="52000" endA="300" endPos="15000" dir="5400000" sy="-100000" algn="bl" rotWithShape="0"/>
          </a:effectLst>
          <a:extLst>
            <a:ext uri="{909E8E84-426E-40DD-AFC4-6F175D3DCCD1}">
              <a14:hiddenFill xmlns:a14="http://schemas.microsoft.com/office/drawing/2010/main">
                <a:solidFill>
                  <a:srgbClr val="FFFFFF"/>
                </a:solidFill>
              </a14:hiddenFill>
            </a:ext>
          </a:extLst>
        </p:spPr>
      </p:pic>
      <p:pic>
        <p:nvPicPr>
          <p:cNvPr id="15" name="Picture 2" descr="D:\office\user\desktop\wKioJlK3pRzwOiIlAAdWmFeQ_iA35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878116" y="4051812"/>
            <a:ext cx="1354639" cy="74037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D:\office\user\Downloads\20140420075014105_easyicon_net_25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60054" y="1277076"/>
            <a:ext cx="1993267" cy="19932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D:\office\user\desktop\wKioJlK3pRzwOiIlAAdWmFeQ_iA35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685447" y="1719475"/>
            <a:ext cx="1354639" cy="7403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2" descr="dataStre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5256" y="4051812"/>
            <a:ext cx="1159068" cy="7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4"/>
          <p:cNvSpPr>
            <a:spLocks noChangeArrowheads="1"/>
          </p:cNvSpPr>
          <p:nvPr/>
        </p:nvSpPr>
        <p:spPr bwMode="auto">
          <a:xfrm>
            <a:off x="588652" y="2092806"/>
            <a:ext cx="8764072" cy="39692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marL="342797" indent="-342797">
              <a:lnSpc>
                <a:spcPct val="150000"/>
              </a:lnSpc>
              <a:buFont typeface="Wingdings" panose="05000000000000000000" pitchFamily="2" charset="2"/>
              <a:buChar char="ü"/>
            </a:pPr>
            <a:r>
              <a:rPr lang="zh-CN" altLang="en-US" sz="2399" dirty="0">
                <a:cs typeface="+mn-ea"/>
                <a:sym typeface="+mn-lt"/>
              </a:rPr>
              <a:t>集中派发桌面</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集中控制、分组管理</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个性化定制、形成桌面池</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一机多用、多系统</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支持云部署和远程维护</a:t>
            </a:r>
            <a:endParaRPr lang="en-US" altLang="zh-CN" sz="2399" dirty="0">
              <a:cs typeface="+mn-ea"/>
              <a:sym typeface="+mn-lt"/>
            </a:endParaRPr>
          </a:p>
          <a:p>
            <a:pPr marL="342797" indent="-342797">
              <a:lnSpc>
                <a:spcPct val="150000"/>
              </a:lnSpc>
              <a:buFont typeface="Wingdings" panose="05000000000000000000" pitchFamily="2" charset="2"/>
              <a:buChar char="ü"/>
            </a:pPr>
            <a:r>
              <a:rPr lang="zh-CN" altLang="en-US" sz="2399" dirty="0">
                <a:cs typeface="+mn-ea"/>
                <a:sym typeface="+mn-lt"/>
              </a:rPr>
              <a:t>远程开机、重启、关机、发送指定命令远程执行，发送消息</a:t>
            </a:r>
            <a:endParaRPr lang="en-US" altLang="zh-CN" sz="2399" dirty="0">
              <a:cs typeface="+mn-ea"/>
              <a:sym typeface="+mn-lt"/>
            </a:endParaRPr>
          </a:p>
          <a:p>
            <a:pPr marL="342797" indent="-342797">
              <a:lnSpc>
                <a:spcPct val="150000"/>
              </a:lnSpc>
              <a:buFont typeface="Wingdings" panose="05000000000000000000" pitchFamily="2" charset="2"/>
              <a:buChar char="ü"/>
            </a:pPr>
            <a:endParaRPr lang="zh-CN" altLang="en-US" sz="2399" dirty="0">
              <a:cs typeface="+mn-ea"/>
              <a:sym typeface="+mn-lt"/>
            </a:endParaRPr>
          </a:p>
        </p:txBody>
      </p:sp>
    </p:spTree>
    <p:extLst>
      <p:ext uri="{BB962C8B-B14F-4D97-AF65-F5344CB8AC3E}">
        <p14:creationId xmlns:p14="http://schemas.microsoft.com/office/powerpoint/2010/main" val="37409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a:t>
            </a:r>
            <a:r>
              <a:rPr lang="zh-CN" altLang="en-US" sz="4000" dirty="0" smtClean="0">
                <a:cs typeface="+mn-ea"/>
                <a:sym typeface="+mn-lt"/>
              </a:rPr>
              <a:t>平台功能特点</a:t>
            </a:r>
            <a:endParaRPr lang="zh-CN" altLang="en-US" sz="4000" dirty="0">
              <a:cs typeface="+mn-ea"/>
              <a:sym typeface="+mn-lt"/>
            </a:endParaRPr>
          </a:p>
        </p:txBody>
      </p:sp>
      <p:sp>
        <p:nvSpPr>
          <p:cNvPr id="3" name="文本框 2">
            <a:extLst>
              <a:ext uri="{FF2B5EF4-FFF2-40B4-BE49-F238E27FC236}">
                <a16:creationId xmlns:a16="http://schemas.microsoft.com/office/drawing/2014/main" id="{01A45BE4-61BC-49A3-A377-4C0A6EEC10E3}"/>
              </a:ext>
            </a:extLst>
          </p:cNvPr>
          <p:cNvSpPr txBox="1"/>
          <p:nvPr/>
        </p:nvSpPr>
        <p:spPr>
          <a:xfrm>
            <a:off x="0" y="1742921"/>
            <a:ext cx="4505164" cy="3323987"/>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计划任务</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计划任务可供管理人员在一定的时间内设置某些既定策略，到时间自动执行。</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有特定的时间特定的课程模式进行计划任务的设定，可以保持任务的自动启动，简便每次手动设置的繁琐。</a:t>
            </a:r>
          </a:p>
        </p:txBody>
      </p:sp>
      <p:pic>
        <p:nvPicPr>
          <p:cNvPr id="4" name="图片 3"/>
          <p:cNvPicPr>
            <a:picLocks noChangeAspect="1"/>
          </p:cNvPicPr>
          <p:nvPr/>
        </p:nvPicPr>
        <p:blipFill>
          <a:blip r:embed="rId3"/>
          <a:stretch>
            <a:fillRect/>
          </a:stretch>
        </p:blipFill>
        <p:spPr>
          <a:xfrm>
            <a:off x="4637850" y="1742921"/>
            <a:ext cx="7423825" cy="3536289"/>
          </a:xfrm>
          <a:prstGeom prst="rect">
            <a:avLst/>
          </a:prstGeom>
        </p:spPr>
      </p:pic>
    </p:spTree>
    <p:extLst>
      <p:ext uri="{BB962C8B-B14F-4D97-AF65-F5344CB8AC3E}">
        <p14:creationId xmlns:p14="http://schemas.microsoft.com/office/powerpoint/2010/main" val="37392778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6340197" cy="707886"/>
          </a:xfrm>
          <a:prstGeom prst="rect">
            <a:avLst/>
          </a:prstGeom>
          <a:noFill/>
        </p:spPr>
        <p:txBody>
          <a:bodyPr wrap="none" rtlCol="0">
            <a:spAutoFit/>
          </a:bodyPr>
          <a:lstStyle/>
          <a:p>
            <a:r>
              <a:rPr lang="zh-CN" altLang="en-US" sz="4000" dirty="0">
                <a:cs typeface="+mn-ea"/>
                <a:sym typeface="+mn-lt"/>
              </a:rPr>
              <a:t>云桌面虚拟化平台常规功能</a:t>
            </a:r>
          </a:p>
        </p:txBody>
      </p:sp>
      <p:sp>
        <p:nvSpPr>
          <p:cNvPr id="3" name="文本框 2">
            <a:extLst>
              <a:ext uri="{FF2B5EF4-FFF2-40B4-BE49-F238E27FC236}">
                <a16:creationId xmlns:a16="http://schemas.microsoft.com/office/drawing/2014/main" id="{2D8F70AC-275F-4195-87EF-42BDE0BA1EE7}"/>
              </a:ext>
            </a:extLst>
          </p:cNvPr>
          <p:cNvSpPr txBox="1"/>
          <p:nvPr/>
        </p:nvSpPr>
        <p:spPr>
          <a:xfrm>
            <a:off x="223580" y="1985354"/>
            <a:ext cx="3739201" cy="3785652"/>
          </a:xfrm>
          <a:prstGeom prst="rect">
            <a:avLst/>
          </a:prstGeom>
          <a:noFill/>
        </p:spPr>
        <p:txBody>
          <a:bodyPr wrap="square" rtlCol="0">
            <a:spAutoFit/>
          </a:bodyPr>
          <a:lstStyle/>
          <a:p>
            <a:pPr>
              <a:lnSpc>
                <a:spcPct val="150000"/>
              </a:lnSpc>
            </a:pPr>
            <a:r>
              <a:rPr lang="zh-CN" altLang="en-US" sz="2000" b="1" dirty="0">
                <a:cs typeface="+mn-ea"/>
                <a:sym typeface="+mn-lt"/>
              </a:rPr>
              <a:t>功能名称：</a:t>
            </a:r>
            <a:r>
              <a:rPr lang="zh-CN" altLang="en-US" sz="2000" dirty="0">
                <a:cs typeface="+mn-ea"/>
                <a:sym typeface="+mn-lt"/>
              </a:rPr>
              <a:t>学生机外设管理功能</a:t>
            </a:r>
            <a:endParaRPr lang="en-US" altLang="zh-CN" sz="2000" dirty="0">
              <a:cs typeface="+mn-ea"/>
              <a:sym typeface="+mn-lt"/>
            </a:endParaRPr>
          </a:p>
          <a:p>
            <a:pPr>
              <a:lnSpc>
                <a:spcPct val="150000"/>
              </a:lnSpc>
            </a:pPr>
            <a:r>
              <a:rPr lang="zh-CN" altLang="en-US" sz="2000" b="1" dirty="0">
                <a:cs typeface="+mn-ea"/>
                <a:sym typeface="+mn-lt"/>
              </a:rPr>
              <a:t>功能描述：</a:t>
            </a:r>
            <a:r>
              <a:rPr lang="zh-CN" altLang="en-US" sz="2000" dirty="0">
                <a:cs typeface="+mn-ea"/>
                <a:sym typeface="+mn-lt"/>
              </a:rPr>
              <a:t>可以针对不同的教室内的</a:t>
            </a:r>
            <a:r>
              <a:rPr lang="en-US" altLang="zh-CN" sz="2000" dirty="0">
                <a:cs typeface="+mn-ea"/>
                <a:sym typeface="+mn-lt"/>
              </a:rPr>
              <a:t>PC</a:t>
            </a:r>
            <a:r>
              <a:rPr lang="zh-CN" altLang="en-US" sz="2000" dirty="0">
                <a:cs typeface="+mn-ea"/>
                <a:sym typeface="+mn-lt"/>
              </a:rPr>
              <a:t>或者一间教室中不同组之间设置不同的外设禁止策略。</a:t>
            </a:r>
            <a:endParaRPr lang="en-US" altLang="zh-CN" sz="2000" dirty="0">
              <a:cs typeface="+mn-ea"/>
              <a:sym typeface="+mn-lt"/>
            </a:endParaRPr>
          </a:p>
          <a:p>
            <a:pPr>
              <a:lnSpc>
                <a:spcPct val="150000"/>
              </a:lnSpc>
            </a:pPr>
            <a:r>
              <a:rPr lang="zh-CN" altLang="en-US" sz="2000" b="1" dirty="0">
                <a:cs typeface="+mn-ea"/>
                <a:sym typeface="+mn-lt"/>
              </a:rPr>
              <a:t>场景：</a:t>
            </a:r>
            <a:r>
              <a:rPr lang="zh-CN" altLang="en-US" sz="2000" dirty="0">
                <a:cs typeface="+mn-ea"/>
                <a:sym typeface="+mn-lt"/>
              </a:rPr>
              <a:t>针对有特殊教学场景、考试环境而设置的禁止外设等行为管控功能。保证考试环境不出现作弊行为。</a:t>
            </a:r>
          </a:p>
        </p:txBody>
      </p:sp>
      <p:pic>
        <p:nvPicPr>
          <p:cNvPr id="4" name="图片 3"/>
          <p:cNvPicPr>
            <a:picLocks noChangeAspect="1"/>
          </p:cNvPicPr>
          <p:nvPr/>
        </p:nvPicPr>
        <p:blipFill>
          <a:blip r:embed="rId3"/>
          <a:stretch>
            <a:fillRect/>
          </a:stretch>
        </p:blipFill>
        <p:spPr>
          <a:xfrm>
            <a:off x="3962782" y="1539948"/>
            <a:ext cx="8056271" cy="3954548"/>
          </a:xfrm>
          <a:prstGeom prst="rect">
            <a:avLst/>
          </a:prstGeom>
        </p:spPr>
      </p:pic>
    </p:spTree>
    <p:extLst>
      <p:ext uri="{BB962C8B-B14F-4D97-AF65-F5344CB8AC3E}">
        <p14:creationId xmlns:p14="http://schemas.microsoft.com/office/powerpoint/2010/main" val="32146901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801314" cy="707886"/>
          </a:xfrm>
          <a:prstGeom prst="rect">
            <a:avLst/>
          </a:prstGeom>
          <a:noFill/>
        </p:spPr>
        <p:txBody>
          <a:bodyPr wrap="none" rtlCol="0">
            <a:spAutoFit/>
          </a:bodyPr>
          <a:lstStyle/>
          <a:p>
            <a:r>
              <a:rPr lang="zh-CN" altLang="en-US" sz="4000" kern="0" dirty="0">
                <a:cs typeface="+mn-ea"/>
                <a:sym typeface="+mn-lt"/>
              </a:rPr>
              <a:t>产品核心</a:t>
            </a:r>
            <a:r>
              <a:rPr lang="zh-CN" altLang="en-US" sz="4000" kern="0" dirty="0" smtClean="0">
                <a:cs typeface="+mn-ea"/>
                <a:sym typeface="+mn-lt"/>
              </a:rPr>
              <a:t>优势（一）</a:t>
            </a:r>
            <a:endParaRPr lang="zh-CN" altLang="en-US" sz="4000" kern="0" dirty="0">
              <a:cs typeface="+mn-ea"/>
              <a:sym typeface="+mn-lt"/>
            </a:endParaRPr>
          </a:p>
        </p:txBody>
      </p:sp>
      <p:sp>
        <p:nvSpPr>
          <p:cNvPr id="23" name="矩形 22"/>
          <p:cNvSpPr/>
          <p:nvPr/>
        </p:nvSpPr>
        <p:spPr>
          <a:xfrm>
            <a:off x="745002" y="1800971"/>
            <a:ext cx="10568051" cy="4093429"/>
          </a:xfrm>
          <a:prstGeom prst="rect">
            <a:avLst/>
          </a:prstGeom>
        </p:spPr>
        <p:txBody>
          <a:bodyPr wrap="square">
            <a:spAutoFit/>
          </a:bodyPr>
          <a:lstStyle/>
          <a:p>
            <a:pPr marL="342900"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高效性</a:t>
            </a: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a:t>
            </a: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与物理机</a:t>
            </a: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一致的用户极致体验</a:t>
            </a:r>
            <a:endParaRPr kumimoji="1" lang="en-US" altLang="zh-CN"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0" lang="zh-CN" altLang="en-US" sz="28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sym typeface="+mn-ea"/>
              </a:rPr>
              <a:t>面向交互体验的</a:t>
            </a:r>
            <a:r>
              <a:rPr kumimoji="0" lang="en-US" altLang="zh-CN" sz="2800" b="0" i="0" u="none" strike="noStrike" kern="1200" cap="none" spc="0" normalizeH="0" baseline="0" noProof="0" dirty="0" err="1">
                <a:ln>
                  <a:noFill/>
                </a:ln>
                <a:solidFill>
                  <a:srgbClr val="000000"/>
                </a:solidFill>
                <a:effectLst/>
                <a:uLnTx/>
                <a:uFillTx/>
                <a:latin typeface="Arial"/>
                <a:ea typeface="黑体" panose="02010609060101010101" pitchFamily="49" charset="-122"/>
                <a:cs typeface="+mn-cs"/>
                <a:sym typeface="+mn-ea"/>
              </a:rPr>
              <a:t>vCPU</a:t>
            </a:r>
            <a:r>
              <a:rPr kumimoji="0" lang="zh-CN" altLang="en-US" sz="2800" b="0" i="0" u="none" strike="noStrike" kern="1200" cap="none" spc="0" normalizeH="0" baseline="0" noProof="0" dirty="0" smtClean="0">
                <a:ln>
                  <a:noFill/>
                </a:ln>
                <a:solidFill>
                  <a:srgbClr val="000000"/>
                </a:solidFill>
                <a:effectLst/>
                <a:uLnTx/>
                <a:uFillTx/>
                <a:latin typeface="Arial"/>
                <a:ea typeface="黑体" panose="02010609060101010101" pitchFamily="49" charset="-122"/>
                <a:cs typeface="+mn-cs"/>
                <a:sym typeface="+mn-ea"/>
              </a:rPr>
              <a:t>多线程调度优化</a:t>
            </a:r>
            <a:endParaRPr kumimoji="0" lang="en-US" altLang="zh-CN" sz="28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sym typeface="+mn-ea"/>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高兼容性的无损硬件穿透</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易用性：快速简便的部署、运维、管理</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自动化部署，客户端联网后自动配置，</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无需手动干预</a:t>
            </a:r>
            <a:r>
              <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	</a:t>
            </a: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P2P</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增量部署技术，实现点对点、点对</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多的快速</a:t>
            </a:r>
            <a:r>
              <a:rPr kumimoji="0" lang="zh-CN" altLang="en-US" sz="280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压缩传输和增</a:t>
            </a:r>
            <a:r>
              <a:rPr kumimoji="0" lang="zh-CN" altLang="en-US" sz="2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量同传</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操作界面简洁易用，支持跨网络远程</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更新</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p:txBody>
      </p:sp>
    </p:spTree>
    <p:extLst>
      <p:ext uri="{BB962C8B-B14F-4D97-AF65-F5344CB8AC3E}">
        <p14:creationId xmlns:p14="http://schemas.microsoft.com/office/powerpoint/2010/main" val="3369050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2948243" cy="707886"/>
          </a:xfrm>
          <a:prstGeom prst="rect">
            <a:avLst/>
          </a:prstGeom>
          <a:noFill/>
        </p:spPr>
        <p:txBody>
          <a:bodyPr wrap="none" rtlCol="0">
            <a:spAutoFit/>
          </a:bodyPr>
          <a:lstStyle/>
          <a:p>
            <a:r>
              <a:rPr lang="en-US" altLang="zh-CN" sz="4000" kern="0" dirty="0" smtClean="0">
                <a:cs typeface="+mn-ea"/>
                <a:sym typeface="+mn-lt"/>
              </a:rPr>
              <a:t>PC</a:t>
            </a:r>
            <a:r>
              <a:rPr lang="zh-CN" altLang="en-US" sz="4000" kern="0" dirty="0" smtClean="0">
                <a:cs typeface="+mn-ea"/>
                <a:sym typeface="+mn-lt"/>
              </a:rPr>
              <a:t>使用现状</a:t>
            </a:r>
            <a:endParaRPr lang="zh-CN" altLang="en-US" sz="4000" kern="0" dirty="0">
              <a:cs typeface="+mn-ea"/>
              <a:sym typeface="+mn-lt"/>
            </a:endParaRPr>
          </a:p>
        </p:txBody>
      </p:sp>
      <p:pic>
        <p:nvPicPr>
          <p:cNvPr id="21" name="图片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26895">
            <a:off x="7968941" y="4550034"/>
            <a:ext cx="672075" cy="443711"/>
          </a:xfrm>
          <a:prstGeom prst="rect">
            <a:avLst/>
          </a:prstGeom>
          <a:effectLst>
            <a:outerShdw blurRad="50800" dist="38100" dir="2700000" algn="tl" rotWithShape="0">
              <a:prstClr val="black">
                <a:alpha val="40000"/>
              </a:prstClr>
            </a:outerShdw>
            <a:softEdge rad="12700"/>
          </a:effectLst>
        </p:spPr>
      </p:pic>
      <p:pic>
        <p:nvPicPr>
          <p:cNvPr id="22" name="Picture 4" descr="http://image20.it168.com/201202_500x375/953/27da5984a19a8fc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7082" y="3676995"/>
            <a:ext cx="361335" cy="238557"/>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3" name="Picture 6" descr="http://www1.oc.com.tw/uimgs/ui56/20by15_72616_43732508_801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61944" y="3688542"/>
            <a:ext cx="339564" cy="227740"/>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7081" y="3909671"/>
            <a:ext cx="370736" cy="244763"/>
          </a:xfrm>
          <a:prstGeom prst="rect">
            <a:avLst/>
          </a:prstGeom>
          <a:effectLst>
            <a:outerShdw blurRad="50800" dist="38100" dir="2700000" algn="tl" rotWithShape="0">
              <a:prstClr val="black">
                <a:alpha val="40000"/>
              </a:prstClr>
            </a:outerShdw>
            <a:softEdge rad="12700"/>
          </a:effectLst>
        </p:spPr>
      </p:pic>
      <p:pic>
        <p:nvPicPr>
          <p:cNvPr id="25" name="Picture 8" descr="http://files.opensuse.org/opensuse/cn/8/8f/Screeny102_deskto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65471" y="3918213"/>
            <a:ext cx="336037" cy="21413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308289">
            <a:off x="7887637" y="2729761"/>
            <a:ext cx="672075" cy="443711"/>
          </a:xfrm>
          <a:prstGeom prst="rect">
            <a:avLst/>
          </a:prstGeom>
          <a:effectLst>
            <a:outerShdw blurRad="50800" dist="38100" dir="2700000" algn="tl" rotWithShape="0">
              <a:prstClr val="black">
                <a:alpha val="40000"/>
              </a:prstClr>
            </a:outerShdw>
            <a:softEdge rad="12700"/>
          </a:effectLst>
        </p:spPr>
      </p:pic>
      <p:pic>
        <p:nvPicPr>
          <p:cNvPr id="27" name="图片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943144">
            <a:off x="4116792" y="4924693"/>
            <a:ext cx="672075" cy="443711"/>
          </a:xfrm>
          <a:prstGeom prst="rect">
            <a:avLst/>
          </a:prstGeom>
          <a:effectLst>
            <a:outerShdw blurRad="50800" dist="38100" dir="2700000" algn="tl" rotWithShape="0">
              <a:prstClr val="black">
                <a:alpha val="40000"/>
              </a:prstClr>
            </a:outerShdw>
            <a:softEdge rad="12700"/>
          </a:effectLst>
        </p:spPr>
      </p:pic>
      <p:pic>
        <p:nvPicPr>
          <p:cNvPr id="28" name="图片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51748">
            <a:off x="4076974" y="2737289"/>
            <a:ext cx="672075" cy="443711"/>
          </a:xfrm>
          <a:prstGeom prst="rect">
            <a:avLst/>
          </a:prstGeom>
          <a:effectLst>
            <a:outerShdw blurRad="50800" dist="38100" dir="2700000" algn="tl" rotWithShape="0">
              <a:prstClr val="black">
                <a:alpha val="40000"/>
              </a:prstClr>
            </a:outerShdw>
            <a:softEdge rad="12700"/>
          </a:effectLst>
        </p:spPr>
      </p:pic>
      <p:pic>
        <p:nvPicPr>
          <p:cNvPr id="29" name="图片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4259" y="1143527"/>
            <a:ext cx="1069476" cy="1248141"/>
          </a:xfrm>
          <a:prstGeom prst="rect">
            <a:avLst/>
          </a:prstGeom>
        </p:spPr>
      </p:pic>
      <p:pic>
        <p:nvPicPr>
          <p:cNvPr id="30" name="图片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23570" y="3478704"/>
            <a:ext cx="960107" cy="960107"/>
          </a:xfrm>
          <a:prstGeom prst="rect">
            <a:avLst/>
          </a:prstGeom>
        </p:spPr>
      </p:pic>
      <p:pic>
        <p:nvPicPr>
          <p:cNvPr id="31" name="图片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05774" y="3455981"/>
            <a:ext cx="960107" cy="960107"/>
          </a:xfrm>
          <a:prstGeom prst="rect">
            <a:avLst/>
          </a:prstGeom>
        </p:spPr>
      </p:pic>
      <p:sp>
        <p:nvSpPr>
          <p:cNvPr id="32" name="矩形 31"/>
          <p:cNvSpPr/>
          <p:nvPr/>
        </p:nvSpPr>
        <p:spPr>
          <a:xfrm>
            <a:off x="4768660" y="1171807"/>
            <a:ext cx="2688299" cy="1721513"/>
          </a:xfrm>
          <a:prstGeom prst="rect">
            <a:avLst/>
          </a:prstGeom>
          <a:noFill/>
          <a:ln w="952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33" name="图片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1902" y="1864226"/>
            <a:ext cx="672075" cy="443711"/>
          </a:xfrm>
          <a:prstGeom prst="rect">
            <a:avLst/>
          </a:prstGeom>
          <a:effectLst>
            <a:outerShdw blurRad="50800" dist="38100" dir="2700000" algn="tl" rotWithShape="0">
              <a:prstClr val="black">
                <a:alpha val="40000"/>
              </a:prstClr>
            </a:outerShdw>
            <a:softEdge rad="12700"/>
          </a:effectLst>
        </p:spPr>
      </p:pic>
      <p:pic>
        <p:nvPicPr>
          <p:cNvPr id="34" name="Picture 4" descr="http://image20.it168.com/201202_500x375/953/27da5984a19a8fc7.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71902" y="1322766"/>
            <a:ext cx="672075" cy="44371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35" name="Picture 6" descr="http://www1.oc.com.tw/uimgs/ui56/20by15_72616_43732508_801c.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04300" y="1322766"/>
            <a:ext cx="661581" cy="44371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36" name="Picture 8" descr="http://files.opensuse.org/opensuse/cn/8/8f/Screeny102_desktop.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17050" y="1879675"/>
            <a:ext cx="672075" cy="42826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cxnSp>
        <p:nvCxnSpPr>
          <p:cNvPr id="37" name="直接连接符 36"/>
          <p:cNvCxnSpPr/>
          <p:nvPr/>
        </p:nvCxnSpPr>
        <p:spPr>
          <a:xfrm>
            <a:off x="6090383" y="2894883"/>
            <a:ext cx="25885" cy="268829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下箭头 37"/>
          <p:cNvSpPr/>
          <p:nvPr/>
        </p:nvSpPr>
        <p:spPr>
          <a:xfrm>
            <a:off x="5268996" y="2687897"/>
            <a:ext cx="174660" cy="790809"/>
          </a:xfrm>
          <a:prstGeom prst="downArrow">
            <a:avLst/>
          </a:prstGeom>
          <a:solidFill>
            <a:srgbClr val="53B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39" name="下箭头 38"/>
          <p:cNvSpPr/>
          <p:nvPr/>
        </p:nvSpPr>
        <p:spPr>
          <a:xfrm>
            <a:off x="6785828" y="2687896"/>
            <a:ext cx="174660" cy="790809"/>
          </a:xfrm>
          <a:prstGeom prst="downArrow">
            <a:avLst/>
          </a:prstGeom>
          <a:solidFill>
            <a:srgbClr val="53B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40" name="Picture 4" descr="http://image20.it168.com/201202_500x375/953/27da5984a19a8fc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4748" y="3889500"/>
            <a:ext cx="361335" cy="238557"/>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41" name="Picture 6" descr="http://www1.oc.com.tw/uimgs/ui56/20by15_72616_43732508_801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9611" y="3901047"/>
            <a:ext cx="339564" cy="227740"/>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42" name="图片 4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46212" y="4122177"/>
            <a:ext cx="389272" cy="257001"/>
          </a:xfrm>
          <a:prstGeom prst="rect">
            <a:avLst/>
          </a:prstGeom>
          <a:effectLst>
            <a:outerShdw blurRad="50800" dist="38100" dir="2700000" algn="tl" rotWithShape="0">
              <a:prstClr val="black">
                <a:alpha val="40000"/>
              </a:prstClr>
            </a:outerShdw>
            <a:softEdge rad="12700"/>
          </a:effectLst>
        </p:spPr>
      </p:pic>
      <p:pic>
        <p:nvPicPr>
          <p:cNvPr id="43" name="Picture 8" descr="http://files.opensuse.org/opensuse/cn/8/8f/Screeny102_deskto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3137" y="4130719"/>
            <a:ext cx="336037" cy="21413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sp>
        <p:nvSpPr>
          <p:cNvPr id="44" name="左箭头 43"/>
          <p:cNvSpPr/>
          <p:nvPr/>
        </p:nvSpPr>
        <p:spPr>
          <a:xfrm rot="1315072">
            <a:off x="3441884" y="2372365"/>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5" name="左箭头 44"/>
          <p:cNvSpPr/>
          <p:nvPr/>
        </p:nvSpPr>
        <p:spPr>
          <a:xfrm>
            <a:off x="3154748" y="3565957"/>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6" name="左箭头 45"/>
          <p:cNvSpPr/>
          <p:nvPr/>
        </p:nvSpPr>
        <p:spPr>
          <a:xfrm rot="19744172">
            <a:off x="3459111" y="4738613"/>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7" name="左箭头 46"/>
          <p:cNvSpPr/>
          <p:nvPr/>
        </p:nvSpPr>
        <p:spPr>
          <a:xfrm rot="9474455">
            <a:off x="7828092" y="2262745"/>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8" name="左箭头 47"/>
          <p:cNvSpPr/>
          <p:nvPr/>
        </p:nvSpPr>
        <p:spPr>
          <a:xfrm rot="10800000">
            <a:off x="7912608" y="3366387"/>
            <a:ext cx="160575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49" name="左箭头 48"/>
          <p:cNvSpPr/>
          <p:nvPr/>
        </p:nvSpPr>
        <p:spPr>
          <a:xfrm rot="12525341">
            <a:off x="7908247" y="4434586"/>
            <a:ext cx="1498245" cy="1075615"/>
          </a:xfrm>
          <a:prstGeom prst="leftArrow">
            <a:avLst/>
          </a:prstGeom>
          <a:gradFill flip="none" rotWithShape="1">
            <a:gsLst>
              <a:gs pos="0">
                <a:srgbClr val="04AEDA"/>
              </a:gs>
              <a:gs pos="20000">
                <a:srgbClr val="58BBE9"/>
              </a:gs>
              <a:gs pos="80000">
                <a:schemeClr val="bg1">
                  <a:alpha val="0"/>
                </a:schemeClr>
              </a:gs>
            </a:gsLst>
            <a:lin ang="2700000" scaled="1"/>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pic>
        <p:nvPicPr>
          <p:cNvPr id="50"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87479" y="1709326"/>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1" name="图片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84207" y="1864073"/>
            <a:ext cx="649948" cy="649948"/>
          </a:xfrm>
          <a:prstGeom prst="rect">
            <a:avLst/>
          </a:prstGeom>
        </p:spPr>
      </p:pic>
      <p:pic>
        <p:nvPicPr>
          <p:cNvPr id="52"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14154" y="362504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20355" y="5208137"/>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54" name="图片 5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48861" y="1879675"/>
            <a:ext cx="612513" cy="309373"/>
          </a:xfrm>
          <a:prstGeom prst="rect">
            <a:avLst/>
          </a:prstGeom>
          <a:effectLst>
            <a:outerShdw blurRad="50800" dist="38100" dir="2700000" algn="tl" rotWithShape="0">
              <a:prstClr val="black">
                <a:alpha val="40000"/>
              </a:prstClr>
            </a:outerShdw>
            <a:softEdge rad="12700"/>
          </a:effectLst>
        </p:spPr>
      </p:pic>
      <p:pic>
        <p:nvPicPr>
          <p:cNvPr id="55" name="Picture 4" descr="http://image20.it168.com/201202_500x375/953/27da5984a19a8fc7.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804915" y="3653446"/>
            <a:ext cx="607441" cy="345671"/>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56" name="图片 5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32806" y="5248384"/>
            <a:ext cx="747777" cy="747777"/>
          </a:xfrm>
          <a:prstGeom prst="rect">
            <a:avLst/>
          </a:prstGeom>
          <a:ln>
            <a:noFill/>
          </a:ln>
          <a:effectLst>
            <a:outerShdw blurRad="190500" algn="tl" rotWithShape="0">
              <a:srgbClr val="000000">
                <a:alpha val="70000"/>
              </a:srgbClr>
            </a:outerShdw>
          </a:effectLst>
        </p:spPr>
      </p:pic>
      <p:pic>
        <p:nvPicPr>
          <p:cNvPr id="57" name="图片 5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67617" y="3712125"/>
            <a:ext cx="647723" cy="647723"/>
          </a:xfrm>
          <a:prstGeom prst="rect">
            <a:avLst/>
          </a:prstGeom>
          <a:ln>
            <a:noFill/>
          </a:ln>
          <a:effectLst>
            <a:reflection blurRad="12700" stA="30000" endPos="13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8" name="图片 57"/>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410009" y="5360619"/>
            <a:ext cx="597792" cy="394668"/>
          </a:xfrm>
          <a:prstGeom prst="rect">
            <a:avLst/>
          </a:prstGeom>
          <a:effectLst>
            <a:outerShdw blurRad="50800" dist="38100" dir="2700000" algn="tl" rotWithShape="0">
              <a:prstClr val="black">
                <a:alpha val="40000"/>
              </a:prstClr>
            </a:outerShdw>
            <a:softEdge rad="12700"/>
          </a:effectLst>
        </p:spPr>
      </p:pic>
      <p:pic>
        <p:nvPicPr>
          <p:cNvPr id="59"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513487" y="194180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572837" y="3466082"/>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7" descr="D:\office\user\Downloads\20140420075014105_easyicon_net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572837" y="5208137"/>
            <a:ext cx="939905" cy="939905"/>
          </a:xfrm>
          <a:prstGeom prst="rect">
            <a:avLst/>
          </a:prstGeom>
          <a:noFill/>
          <a:extLst>
            <a:ext uri="{909E8E84-426E-40DD-AFC4-6F175D3DCCD1}">
              <a14:hiddenFill xmlns:a14="http://schemas.microsoft.com/office/drawing/2010/main">
                <a:solidFill>
                  <a:srgbClr val="FFFFFF"/>
                </a:solidFill>
              </a14:hiddenFill>
            </a:ext>
          </a:extLst>
        </p:spPr>
      </p:pic>
      <p:pic>
        <p:nvPicPr>
          <p:cNvPr id="62" name="图片 6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842521" y="5362375"/>
            <a:ext cx="597792" cy="392912"/>
          </a:xfrm>
          <a:prstGeom prst="rect">
            <a:avLst/>
          </a:prstGeom>
          <a:effectLst>
            <a:outerShdw blurRad="50800" dist="38100" dir="2700000" algn="tl" rotWithShape="0">
              <a:prstClr val="black">
                <a:alpha val="40000"/>
              </a:prstClr>
            </a:outerShdw>
            <a:softEdge rad="12700"/>
          </a:effectLst>
        </p:spPr>
      </p:pic>
      <p:pic>
        <p:nvPicPr>
          <p:cNvPr id="63" name="图片 6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781961" y="2086080"/>
            <a:ext cx="597792" cy="392912"/>
          </a:xfrm>
          <a:prstGeom prst="rect">
            <a:avLst/>
          </a:prstGeom>
          <a:effectLst>
            <a:outerShdw blurRad="50800" dist="38100" dir="2700000" algn="tl" rotWithShape="0">
              <a:prstClr val="black">
                <a:alpha val="40000"/>
              </a:prstClr>
            </a:outerShdw>
            <a:softEdge rad="12700"/>
          </a:effectLst>
        </p:spPr>
      </p:pic>
      <p:pic>
        <p:nvPicPr>
          <p:cNvPr id="64" name="Picture 6" descr="http://www1.oc.com.tw/uimgs/ui56/20by15_72616_43732508_801c.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842522" y="3622014"/>
            <a:ext cx="626340" cy="411833"/>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pic>
        <p:nvPicPr>
          <p:cNvPr id="65" name="图片 6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512742" y="2099954"/>
            <a:ext cx="623927" cy="623927"/>
          </a:xfrm>
          <a:prstGeom prst="rect">
            <a:avLst/>
          </a:prstGeom>
          <a:effectLst>
            <a:reflection blurRad="6350" stA="52000" endA="300" endPos="20000" dir="5400000" sy="-100000" algn="bl" rotWithShape="0"/>
          </a:effectLst>
        </p:spPr>
      </p:pic>
      <p:pic>
        <p:nvPicPr>
          <p:cNvPr id="66" name="图片 65"/>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475420" y="3510495"/>
            <a:ext cx="672757" cy="672757"/>
          </a:xfrm>
          <a:prstGeom prst="rect">
            <a:avLst/>
          </a:prstGeom>
          <a:effectLst>
            <a:reflection blurRad="6350" stA="52000" endA="300" endPos="15000" dir="5400000" sy="-100000" algn="bl" rotWithShape="0"/>
          </a:effectLst>
        </p:spPr>
      </p:pic>
      <p:pic>
        <p:nvPicPr>
          <p:cNvPr id="67" name="图片 6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556440" y="5106362"/>
            <a:ext cx="939229" cy="939229"/>
          </a:xfrm>
          <a:prstGeom prst="rect">
            <a:avLst/>
          </a:prstGeom>
        </p:spPr>
      </p:pic>
      <p:sp>
        <p:nvSpPr>
          <p:cNvPr id="68" name="矩形 67"/>
          <p:cNvSpPr/>
          <p:nvPr/>
        </p:nvSpPr>
        <p:spPr>
          <a:xfrm>
            <a:off x="1845776" y="26842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微机室</a:t>
            </a:r>
          </a:p>
        </p:txBody>
      </p:sp>
      <p:sp>
        <p:nvSpPr>
          <p:cNvPr id="69" name="矩形 68"/>
          <p:cNvSpPr/>
          <p:nvPr/>
        </p:nvSpPr>
        <p:spPr>
          <a:xfrm>
            <a:off x="1826149" y="4594563"/>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effectLst>
                  <a:outerShdw blurRad="38100" dist="38100" dir="2700000" algn="tl">
                    <a:srgbClr val="000000">
                      <a:alpha val="43137"/>
                    </a:srgbClr>
                  </a:outerShdw>
                </a:effectLst>
                <a:cs typeface="+mn-ea"/>
                <a:sym typeface="+mn-lt"/>
              </a:rPr>
              <a:t>办公</a:t>
            </a:r>
            <a:endParaRPr lang="zh-CN" altLang="en-US" sz="1600" dirty="0">
              <a:solidFill>
                <a:schemeClr val="tx1"/>
              </a:solidFill>
              <a:effectLst>
                <a:outerShdw blurRad="38100" dist="38100" dir="2700000" algn="tl">
                  <a:srgbClr val="000000">
                    <a:alpha val="43137"/>
                  </a:srgbClr>
                </a:outerShdw>
              </a:effectLst>
              <a:cs typeface="+mn-ea"/>
              <a:sym typeface="+mn-lt"/>
            </a:endParaRPr>
          </a:p>
        </p:txBody>
      </p:sp>
      <p:sp>
        <p:nvSpPr>
          <p:cNvPr id="70" name="矩形 69"/>
          <p:cNvSpPr/>
          <p:nvPr/>
        </p:nvSpPr>
        <p:spPr>
          <a:xfrm>
            <a:off x="1826149" y="62661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多媒体教室</a:t>
            </a:r>
          </a:p>
        </p:txBody>
      </p:sp>
      <p:sp>
        <p:nvSpPr>
          <p:cNvPr id="71" name="矩形 70"/>
          <p:cNvSpPr/>
          <p:nvPr/>
        </p:nvSpPr>
        <p:spPr>
          <a:xfrm>
            <a:off x="9557334" y="2918887"/>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图形开发</a:t>
            </a:r>
          </a:p>
        </p:txBody>
      </p:sp>
      <p:sp>
        <p:nvSpPr>
          <p:cNvPr id="72" name="矩形 71"/>
          <p:cNvSpPr/>
          <p:nvPr/>
        </p:nvSpPr>
        <p:spPr>
          <a:xfrm>
            <a:off x="9572836" y="4590657"/>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实验机房</a:t>
            </a:r>
          </a:p>
        </p:txBody>
      </p:sp>
      <p:sp>
        <p:nvSpPr>
          <p:cNvPr id="73" name="矩形 72"/>
          <p:cNvSpPr/>
          <p:nvPr/>
        </p:nvSpPr>
        <p:spPr>
          <a:xfrm>
            <a:off x="9584257" y="6266140"/>
            <a:ext cx="1465088" cy="374123"/>
          </a:xfrm>
          <a:prstGeom prst="rect">
            <a:avLst/>
          </a:prstGeom>
          <a:solidFill>
            <a:srgbClr val="04AEDA"/>
          </a:solidFill>
          <a:ln w="19050">
            <a:solidFill>
              <a:srgbClr val="04AED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effectLst>
                  <a:outerShdw blurRad="38100" dist="38100" dir="2700000" algn="tl">
                    <a:srgbClr val="000000">
                      <a:alpha val="43137"/>
                    </a:srgbClr>
                  </a:outerShdw>
                </a:effectLst>
                <a:cs typeface="+mn-ea"/>
                <a:sym typeface="+mn-lt"/>
              </a:rPr>
              <a:t>图书馆</a:t>
            </a:r>
          </a:p>
        </p:txBody>
      </p:sp>
      <p:sp>
        <p:nvSpPr>
          <p:cNvPr id="74" name="文本框 73"/>
          <p:cNvSpPr txBox="1"/>
          <p:nvPr/>
        </p:nvSpPr>
        <p:spPr>
          <a:xfrm>
            <a:off x="4818773" y="4494366"/>
            <a:ext cx="1032655" cy="256545"/>
          </a:xfrm>
          <a:prstGeom prst="rect">
            <a:avLst/>
          </a:prstGeom>
          <a:solidFill>
            <a:srgbClr val="53B9E8"/>
          </a:solidFill>
        </p:spPr>
        <p:txBody>
          <a:bodyPr wrap="none" rtlCol="0">
            <a:spAutoFit/>
          </a:bodyPr>
          <a:lstStyle/>
          <a:p>
            <a:r>
              <a:rPr lang="en-US" altLang="zh-CN" sz="1067" dirty="0">
                <a:cs typeface="+mn-ea"/>
                <a:sym typeface="+mn-lt"/>
              </a:rPr>
              <a:t>Cache Server</a:t>
            </a:r>
            <a:endParaRPr lang="zh-CN" altLang="en-US" sz="1067" dirty="0">
              <a:cs typeface="+mn-ea"/>
              <a:sym typeface="+mn-lt"/>
            </a:endParaRPr>
          </a:p>
        </p:txBody>
      </p:sp>
      <p:sp>
        <p:nvSpPr>
          <p:cNvPr id="75" name="文本框 74"/>
          <p:cNvSpPr txBox="1"/>
          <p:nvPr/>
        </p:nvSpPr>
        <p:spPr>
          <a:xfrm>
            <a:off x="6392049" y="4473918"/>
            <a:ext cx="1032655" cy="256545"/>
          </a:xfrm>
          <a:prstGeom prst="rect">
            <a:avLst/>
          </a:prstGeom>
          <a:solidFill>
            <a:srgbClr val="53B9E8"/>
          </a:solidFill>
        </p:spPr>
        <p:txBody>
          <a:bodyPr wrap="none" rtlCol="0">
            <a:spAutoFit/>
          </a:bodyPr>
          <a:lstStyle/>
          <a:p>
            <a:r>
              <a:rPr lang="en-US" altLang="zh-CN" sz="1067" dirty="0">
                <a:cs typeface="+mn-ea"/>
                <a:sym typeface="+mn-lt"/>
              </a:rPr>
              <a:t>Cache Server</a:t>
            </a:r>
            <a:endParaRPr lang="zh-CN" altLang="en-US" sz="1067" dirty="0">
              <a:cs typeface="+mn-ea"/>
              <a:sym typeface="+mn-lt"/>
            </a:endParaRPr>
          </a:p>
        </p:txBody>
      </p:sp>
      <p:sp>
        <p:nvSpPr>
          <p:cNvPr id="76" name="矩形 75"/>
          <p:cNvSpPr/>
          <p:nvPr/>
        </p:nvSpPr>
        <p:spPr>
          <a:xfrm>
            <a:off x="516706" y="1300193"/>
            <a:ext cx="5447260" cy="5589600"/>
          </a:xfrm>
          <a:prstGeom prst="rect">
            <a:avLst/>
          </a:prstGeom>
          <a:noFill/>
          <a:ln w="12700">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77" name="矩形 76"/>
          <p:cNvSpPr/>
          <p:nvPr/>
        </p:nvSpPr>
        <p:spPr>
          <a:xfrm>
            <a:off x="6407753" y="1322766"/>
            <a:ext cx="5372608" cy="5567028"/>
          </a:xfrm>
          <a:prstGeom prst="rect">
            <a:avLst/>
          </a:prstGeom>
          <a:noFill/>
          <a:ln w="12700">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cs typeface="+mn-ea"/>
              <a:sym typeface="+mn-lt"/>
            </a:endParaRPr>
          </a:p>
        </p:txBody>
      </p:sp>
      <p:sp>
        <p:nvSpPr>
          <p:cNvPr id="78" name="文本框 77"/>
          <p:cNvSpPr txBox="1"/>
          <p:nvPr/>
        </p:nvSpPr>
        <p:spPr>
          <a:xfrm>
            <a:off x="4994678" y="6424052"/>
            <a:ext cx="805029" cy="318100"/>
          </a:xfrm>
          <a:prstGeom prst="rect">
            <a:avLst/>
          </a:prstGeom>
          <a:solidFill>
            <a:srgbClr val="53B9E8"/>
          </a:solidFill>
        </p:spPr>
        <p:txBody>
          <a:bodyPr wrap="none" rtlCol="0">
            <a:spAutoFit/>
          </a:bodyPr>
          <a:lstStyle/>
          <a:p>
            <a:r>
              <a:rPr lang="en-US" altLang="zh-CN" sz="1467" dirty="0">
                <a:cs typeface="+mn-ea"/>
                <a:sym typeface="+mn-lt"/>
              </a:rPr>
              <a:t>A  </a:t>
            </a:r>
            <a:r>
              <a:rPr lang="zh-CN" altLang="en-US" sz="1467" dirty="0">
                <a:cs typeface="+mn-ea"/>
                <a:sym typeface="+mn-lt"/>
              </a:rPr>
              <a:t>校区</a:t>
            </a:r>
          </a:p>
        </p:txBody>
      </p:sp>
      <p:sp>
        <p:nvSpPr>
          <p:cNvPr id="79" name="文本框 78"/>
          <p:cNvSpPr txBox="1"/>
          <p:nvPr/>
        </p:nvSpPr>
        <p:spPr>
          <a:xfrm>
            <a:off x="6523494" y="6424052"/>
            <a:ext cx="790601" cy="318100"/>
          </a:xfrm>
          <a:prstGeom prst="rect">
            <a:avLst/>
          </a:prstGeom>
          <a:solidFill>
            <a:srgbClr val="53B9E8"/>
          </a:solidFill>
        </p:spPr>
        <p:txBody>
          <a:bodyPr wrap="none" rtlCol="0">
            <a:spAutoFit/>
          </a:bodyPr>
          <a:lstStyle/>
          <a:p>
            <a:r>
              <a:rPr lang="en-US" altLang="zh-CN" sz="1467" dirty="0">
                <a:cs typeface="+mn-ea"/>
                <a:sym typeface="+mn-lt"/>
              </a:rPr>
              <a:t>B  </a:t>
            </a:r>
            <a:r>
              <a:rPr lang="zh-CN" altLang="en-US" sz="1467" dirty="0">
                <a:cs typeface="+mn-ea"/>
                <a:sym typeface="+mn-lt"/>
              </a:rPr>
              <a:t>校区</a:t>
            </a:r>
          </a:p>
        </p:txBody>
      </p:sp>
      <p:sp>
        <p:nvSpPr>
          <p:cNvPr id="80" name="文本框 79"/>
          <p:cNvSpPr txBox="1"/>
          <p:nvPr/>
        </p:nvSpPr>
        <p:spPr>
          <a:xfrm>
            <a:off x="5694014" y="2391506"/>
            <a:ext cx="939681" cy="318100"/>
          </a:xfrm>
          <a:prstGeom prst="rect">
            <a:avLst/>
          </a:prstGeom>
          <a:solidFill>
            <a:srgbClr val="53B9E8"/>
          </a:solidFill>
        </p:spPr>
        <p:txBody>
          <a:bodyPr wrap="none" rtlCol="0">
            <a:spAutoFit/>
          </a:bodyPr>
          <a:lstStyle/>
          <a:p>
            <a:r>
              <a:rPr lang="en-US" altLang="zh-CN" sz="1467" dirty="0">
                <a:cs typeface="+mn-ea"/>
                <a:sym typeface="+mn-lt"/>
              </a:rPr>
              <a:t>IDC </a:t>
            </a:r>
            <a:r>
              <a:rPr lang="zh-CN" altLang="en-US" sz="1467" dirty="0">
                <a:cs typeface="+mn-ea"/>
                <a:sym typeface="+mn-lt"/>
              </a:rPr>
              <a:t>机房</a:t>
            </a:r>
          </a:p>
        </p:txBody>
      </p:sp>
      <p:pic>
        <p:nvPicPr>
          <p:cNvPr id="81" name="图片 80">
            <a:extLst>
              <a:ext uri="{FF2B5EF4-FFF2-40B4-BE49-F238E27FC236}">
                <a16:creationId xmlns:a16="http://schemas.microsoft.com/office/drawing/2014/main" id="{16A500EB-302E-49F7-8D8C-91DDBE6F8DE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395627" y="3790624"/>
            <a:ext cx="597792" cy="392912"/>
          </a:xfrm>
          <a:prstGeom prst="rect">
            <a:avLst/>
          </a:prstGeom>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3856957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4801314" cy="707886"/>
          </a:xfrm>
          <a:prstGeom prst="rect">
            <a:avLst/>
          </a:prstGeom>
          <a:noFill/>
        </p:spPr>
        <p:txBody>
          <a:bodyPr wrap="none" rtlCol="0">
            <a:spAutoFit/>
          </a:bodyPr>
          <a:lstStyle/>
          <a:p>
            <a:r>
              <a:rPr lang="zh-CN" altLang="en-US" sz="4000" dirty="0"/>
              <a:t>产品核心优势（二）</a:t>
            </a:r>
            <a:endParaRPr lang="zh-CN" altLang="en-US" sz="4000" kern="0" dirty="0">
              <a:cs typeface="+mn-ea"/>
              <a:sym typeface="+mn-lt"/>
            </a:endParaRPr>
          </a:p>
        </p:txBody>
      </p:sp>
      <p:sp>
        <p:nvSpPr>
          <p:cNvPr id="4" name="矩形 3"/>
          <p:cNvSpPr/>
          <p:nvPr/>
        </p:nvSpPr>
        <p:spPr>
          <a:xfrm>
            <a:off x="745002" y="1530039"/>
            <a:ext cx="11216809" cy="5016758"/>
          </a:xfrm>
          <a:prstGeom prst="rect">
            <a:avLst/>
          </a:prstGeom>
        </p:spPr>
        <p:txBody>
          <a:bodyPr wrap="square">
            <a:spAutoFit/>
          </a:bodyPr>
          <a:lstStyle/>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灵活性：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支持多操作系统、多教学环境的灵活切换</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支持多种集中管理策略，如：还原模式、数据存储模式等</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智能镜像管理技术，支持差异镜像</a:t>
            </a:r>
            <a:r>
              <a:rPr kumimoji="1" lang="en-US" altLang="en-US" sz="2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镜像快照自动备份和回滚</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稳</a:t>
            </a:r>
            <a:r>
              <a:rPr kumimoji="1" lang="zh-CN" altLang="en-US"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rPr>
              <a:t>定性：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支持云桌面断网离线单机运</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行</a:t>
            </a:r>
            <a:endParaRPr kumimoji="1" lang="en-US" altLang="zh-CN"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rPr>
              <a:t>分布式虚拟化，提供高可靠性，可实现管理端快速恢复</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en-US" altLang="en-US" sz="28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支持网盘双待，</a:t>
            </a: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保证业务系统使用的连续性</a:t>
            </a:r>
            <a:endParaRPr kumimoji="1" lang="en-US" altLang="zh-CN" sz="2800" b="0" i="0" u="none" strike="noStrike" kern="1200" cap="none" spc="0" normalizeH="0" baseline="0" noProof="0" dirty="0" smtClean="0">
              <a:ln>
                <a:noFill/>
              </a:ln>
              <a:solidFill>
                <a:srgbClr val="000000"/>
              </a:solidFill>
              <a:effectLst/>
              <a:uLnTx/>
              <a:uFillTx/>
              <a:latin typeface="Arial" pitchFamily="34" charset="0"/>
              <a:ea typeface="黑体" panose="02010609060101010101" pitchFamily="49" charset="-122"/>
              <a:cs typeface="Arial" pitchFamily="34" charset="0"/>
            </a:endParaRPr>
          </a:p>
          <a:p>
            <a:pPr marL="342900" marR="0" lvl="0"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3200" b="0" i="0" u="none" strike="noStrike" kern="1200" cap="none" spc="0" normalizeH="0" baseline="0" noProof="0" dirty="0" smtClean="0">
                <a:ln>
                  <a:noFill/>
                </a:ln>
                <a:solidFill>
                  <a:srgbClr val="E1140A"/>
                </a:solidFill>
                <a:effectLst/>
                <a:uLnTx/>
                <a:uFillTx/>
                <a:latin typeface="Arial" pitchFamily="34" charset="0"/>
                <a:ea typeface="黑体" panose="02010609060101010101" pitchFamily="49" charset="-122"/>
                <a:cs typeface="Arial" pitchFamily="34" charset="0"/>
              </a:rPr>
              <a:t>安全性：</a:t>
            </a:r>
            <a:endParaRPr kumimoji="1" lang="en-US" altLang="zh-CN" sz="3200" b="0" i="0" u="none" strike="noStrike" kern="1200" cap="none" spc="0" normalizeH="0" baseline="0" noProof="0" dirty="0">
              <a:ln>
                <a:noFill/>
              </a:ln>
              <a:solidFill>
                <a:srgbClr val="E1140A"/>
              </a:solidFill>
              <a:effectLst/>
              <a:uLnTx/>
              <a:uFillTx/>
              <a:latin typeface="Arial" pitchFamily="34" charset="0"/>
              <a:ea typeface="黑体" panose="02010609060101010101" pitchFamily="49" charset="-122"/>
              <a:cs typeface="Arial" pitchFamily="34" charset="0"/>
            </a:endParaRPr>
          </a:p>
          <a:p>
            <a:pPr marL="952393" marR="0" lvl="1" indent="-342900" algn="l" defTabSz="1218987" rtl="0" eaLnBrk="1" fontAlgn="auto" latinLnBrk="0" hangingPunct="1">
              <a:lnSpc>
                <a:spcPct val="100000"/>
              </a:lnSpc>
              <a:spcBef>
                <a:spcPts val="0"/>
              </a:spcBef>
              <a:spcAft>
                <a:spcPts val="0"/>
              </a:spcAft>
              <a:buClrTx/>
              <a:buSzTx/>
              <a:buFont typeface="Arial"/>
              <a:buChar char="•"/>
              <a:tabLst/>
              <a:defRPr/>
            </a:pPr>
            <a:r>
              <a:rPr kumimoji="1" lang="zh-CN" altLang="en-US" sz="2800" b="0" i="0" u="none" strike="noStrike" kern="1200" cap="none" spc="0" normalizeH="0" baseline="0" noProof="0" dirty="0">
                <a:ln>
                  <a:noFill/>
                </a:ln>
                <a:solidFill>
                  <a:srgbClr val="000000"/>
                </a:solidFill>
                <a:effectLst/>
                <a:uLnTx/>
                <a:uFillTx/>
                <a:latin typeface="Arial" pitchFamily="34" charset="0"/>
                <a:ea typeface="黑体" panose="02010609060101010101" pitchFamily="49" charset="-122"/>
                <a:cs typeface="Arial" pitchFamily="34" charset="0"/>
              </a:rPr>
              <a:t>客户端支持软件定义防火墙，可集中管控，实现云桌面的网络安全防护</a:t>
            </a:r>
          </a:p>
        </p:txBody>
      </p:sp>
    </p:spTree>
    <p:extLst>
      <p:ext uri="{BB962C8B-B14F-4D97-AF65-F5344CB8AC3E}">
        <p14:creationId xmlns:p14="http://schemas.microsoft.com/office/powerpoint/2010/main" val="40269844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4801314" cy="707886"/>
          </a:xfrm>
          <a:prstGeom prst="rect">
            <a:avLst/>
          </a:prstGeom>
          <a:noFill/>
        </p:spPr>
        <p:txBody>
          <a:bodyPr wrap="none" rtlCol="0">
            <a:spAutoFit/>
          </a:bodyPr>
          <a:lstStyle/>
          <a:p>
            <a:r>
              <a:rPr lang="zh-CN" altLang="en-US" sz="4000" dirty="0">
                <a:cs typeface="+mn-ea"/>
                <a:sym typeface="+mn-lt"/>
              </a:rPr>
              <a:t>联想</a:t>
            </a:r>
            <a:r>
              <a:rPr lang="zh-CN" altLang="en-US" sz="4000" dirty="0" smtClean="0">
                <a:cs typeface="+mn-ea"/>
                <a:sym typeface="+mn-lt"/>
              </a:rPr>
              <a:t>云</a:t>
            </a:r>
            <a:r>
              <a:rPr lang="zh-CN" altLang="en-US" sz="4000" dirty="0">
                <a:cs typeface="+mn-ea"/>
                <a:sym typeface="+mn-lt"/>
              </a:rPr>
              <a:t>课堂</a:t>
            </a:r>
            <a:r>
              <a:rPr lang="zh-CN" altLang="en-US" sz="4000" dirty="0" smtClean="0">
                <a:cs typeface="+mn-ea"/>
                <a:sym typeface="+mn-lt"/>
              </a:rPr>
              <a:t>互动平台</a:t>
            </a:r>
            <a:endParaRPr lang="zh-CN" altLang="en-US" sz="4000" dirty="0">
              <a:cs typeface="+mn-ea"/>
              <a:sym typeface="+mn-lt"/>
            </a:endParaRPr>
          </a:p>
        </p:txBody>
      </p:sp>
      <p:pic>
        <p:nvPicPr>
          <p:cNvPr id="4" name="图片 3">
            <a:extLst>
              <a:ext uri="{FF2B5EF4-FFF2-40B4-BE49-F238E27FC236}">
                <a16:creationId xmlns:a16="http://schemas.microsoft.com/office/drawing/2014/main" id="{5A9F2418-1C9F-4611-A629-31215713C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726" y="1752600"/>
            <a:ext cx="5943600" cy="3938965"/>
          </a:xfrm>
          <a:prstGeom prst="rect">
            <a:avLst/>
          </a:prstGeom>
          <a:ln>
            <a:solidFill>
              <a:srgbClr val="800000"/>
            </a:solidFill>
          </a:ln>
        </p:spPr>
      </p:pic>
      <p:sp>
        <p:nvSpPr>
          <p:cNvPr id="6" name="内容占位符 2">
            <a:extLst>
              <a:ext uri="{FF2B5EF4-FFF2-40B4-BE49-F238E27FC236}">
                <a16:creationId xmlns:a16="http://schemas.microsoft.com/office/drawing/2014/main" id="{22EEAE24-3B18-4B92-ACD1-22A3C1B594CC}"/>
              </a:ext>
            </a:extLst>
          </p:cNvPr>
          <p:cNvSpPr txBox="1">
            <a:spLocks/>
          </p:cNvSpPr>
          <p:nvPr/>
        </p:nvSpPr>
        <p:spPr>
          <a:xfrm>
            <a:off x="6704012" y="1981200"/>
            <a:ext cx="5408613" cy="333440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lnSpc>
                <a:spcPct val="150000"/>
              </a:lnSpc>
              <a:defRPr sz="2000" b="1" spc="20">
                <a:solidFill>
                  <a:srgbClr val="231F20"/>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smtClean="0">
                <a:sym typeface="+mn-lt"/>
              </a:rPr>
              <a:t>全面协助教师在各种网络环境下进行课堂教学及师生互动推出的课堂互动解决方案。</a:t>
            </a:r>
            <a:endParaRPr lang="en-US" altLang="zh-CN" dirty="0" smtClean="0">
              <a:sym typeface="+mn-lt"/>
            </a:endParaRPr>
          </a:p>
          <a:p>
            <a:pPr marL="342900" indent="-342900">
              <a:lnSpc>
                <a:spcPct val="200000"/>
              </a:lnSpc>
              <a:buFontTx/>
              <a:buChar char="-"/>
            </a:pPr>
            <a:r>
              <a:rPr lang="zh-CN" altLang="en-US" sz="1800" b="0" dirty="0" smtClean="0">
                <a:sym typeface="+mn-lt"/>
              </a:rPr>
              <a:t>与桌面虚拟化完美融合；</a:t>
            </a:r>
            <a:endParaRPr lang="en-US" altLang="zh-CN" sz="1800" b="0" dirty="0">
              <a:sym typeface="+mn-lt"/>
            </a:endParaRPr>
          </a:p>
          <a:p>
            <a:pPr marL="342900" indent="-342900">
              <a:lnSpc>
                <a:spcPct val="200000"/>
              </a:lnSpc>
              <a:buFontTx/>
              <a:buChar char="-"/>
            </a:pPr>
            <a:r>
              <a:rPr lang="zh-CN" altLang="en-US" sz="1800" b="0" dirty="0" smtClean="0">
                <a:sym typeface="+mn-lt"/>
              </a:rPr>
              <a:t>增强计算机教室的使用和管理体验；</a:t>
            </a:r>
            <a:endParaRPr lang="en-US" altLang="zh-CN" sz="1800" b="0" dirty="0">
              <a:sym typeface="+mn-lt"/>
            </a:endParaRPr>
          </a:p>
          <a:p>
            <a:pPr marL="342900" indent="-342900">
              <a:lnSpc>
                <a:spcPct val="200000"/>
              </a:lnSpc>
              <a:buFontTx/>
              <a:buChar char="-"/>
            </a:pPr>
            <a:r>
              <a:rPr lang="zh-CN" altLang="en-US" sz="1800" b="0" dirty="0" smtClean="0">
                <a:sym typeface="+mn-lt"/>
              </a:rPr>
              <a:t>推新了多媒体教室</a:t>
            </a:r>
            <a:r>
              <a:rPr lang="en-US" altLang="zh-CN" sz="1800" b="0" dirty="0" smtClean="0">
                <a:sym typeface="+mn-lt"/>
              </a:rPr>
              <a:t>/</a:t>
            </a:r>
            <a:r>
              <a:rPr lang="zh-CN" altLang="en-US" sz="1800" b="0" dirty="0" smtClean="0">
                <a:sym typeface="+mn-lt"/>
              </a:rPr>
              <a:t>电子教室的教学模式；</a:t>
            </a:r>
            <a:endParaRPr lang="en-US" altLang="zh-CN" sz="1800" b="0" dirty="0" smtClean="0">
              <a:sym typeface="+mn-lt"/>
            </a:endParaRPr>
          </a:p>
          <a:p>
            <a:pPr marL="342900" indent="-342900">
              <a:lnSpc>
                <a:spcPct val="200000"/>
              </a:lnSpc>
              <a:buFontTx/>
              <a:buChar char="-"/>
            </a:pPr>
            <a:r>
              <a:rPr lang="zh-CN" altLang="en-US" sz="1800" b="0" dirty="0" smtClean="0">
                <a:sym typeface="+mn-lt"/>
              </a:rPr>
              <a:t>优化了教学设备管理。</a:t>
            </a:r>
          </a:p>
          <a:p>
            <a:pPr lvl="1"/>
            <a:endParaRPr lang="zh-CN" altLang="en-US" dirty="0">
              <a:sym typeface="+mn-lt"/>
            </a:endParaRPr>
          </a:p>
          <a:p>
            <a:pPr lvl="1"/>
            <a:endParaRPr lang="zh-CN" altLang="en-US" dirty="0">
              <a:sym typeface="+mn-lt"/>
            </a:endParaRPr>
          </a:p>
        </p:txBody>
      </p:sp>
    </p:spTree>
    <p:extLst>
      <p:ext uri="{BB962C8B-B14F-4D97-AF65-F5344CB8AC3E}">
        <p14:creationId xmlns:p14="http://schemas.microsoft.com/office/powerpoint/2010/main" val="3058370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5998758" cy="707886"/>
          </a:xfrm>
          <a:prstGeom prst="rect">
            <a:avLst/>
          </a:prstGeom>
          <a:noFill/>
        </p:spPr>
        <p:txBody>
          <a:bodyPr wrap="none" rtlCol="0">
            <a:spAutoFit/>
          </a:bodyPr>
          <a:lstStyle/>
          <a:p>
            <a:r>
              <a:rPr lang="zh-CN" altLang="en-US" sz="4000" kern="0" dirty="0" smtClean="0">
                <a:cs typeface="+mn-ea"/>
                <a:sym typeface="+mn-lt"/>
              </a:rPr>
              <a:t>联想云桌面终端</a:t>
            </a:r>
            <a:r>
              <a:rPr lang="en-US" altLang="zh-CN" sz="4000" kern="0" dirty="0" smtClean="0">
                <a:cs typeface="+mn-ea"/>
                <a:sym typeface="+mn-lt"/>
              </a:rPr>
              <a:t>——A710</a:t>
            </a:r>
            <a:endParaRPr lang="zh-CN" altLang="en-US" sz="4000" kern="0" dirty="0">
              <a:cs typeface="+mn-ea"/>
              <a:sym typeface="+mn-lt"/>
            </a:endParaRPr>
          </a:p>
        </p:txBody>
      </p:sp>
      <p:graphicFrame>
        <p:nvGraphicFramePr>
          <p:cNvPr id="4" name="Group 4"/>
          <p:cNvGraphicFramePr>
            <a:graphicFrameLocks noGrp="1"/>
          </p:cNvGraphicFramePr>
          <p:nvPr>
            <p:extLst/>
          </p:nvPr>
        </p:nvGraphicFramePr>
        <p:xfrm>
          <a:off x="220979" y="1752600"/>
          <a:ext cx="8021683" cy="4386000"/>
        </p:xfrm>
        <a:graphic>
          <a:graphicData uri="http://schemas.openxmlformats.org/drawingml/2006/table">
            <a:tbl>
              <a:tblPr firstRow="1">
                <a:tableStyleId>{7DF18680-E054-41AD-8BC1-D1AEF772440D}</a:tableStyleId>
              </a:tblPr>
              <a:tblGrid>
                <a:gridCol w="782949">
                  <a:extLst>
                    <a:ext uri="{9D8B030D-6E8A-4147-A177-3AD203B41FA5}">
                      <a16:colId xmlns:a16="http://schemas.microsoft.com/office/drawing/2014/main" val="20000"/>
                    </a:ext>
                  </a:extLst>
                </a:gridCol>
                <a:gridCol w="3619367">
                  <a:extLst>
                    <a:ext uri="{9D8B030D-6E8A-4147-A177-3AD203B41FA5}">
                      <a16:colId xmlns:a16="http://schemas.microsoft.com/office/drawing/2014/main" val="20001"/>
                    </a:ext>
                  </a:extLst>
                </a:gridCol>
                <a:gridCol w="3619367">
                  <a:extLst>
                    <a:ext uri="{9D8B030D-6E8A-4147-A177-3AD203B41FA5}">
                      <a16:colId xmlns:a16="http://schemas.microsoft.com/office/drawing/2014/main" val="3900519376"/>
                    </a:ext>
                  </a:extLst>
                </a:gridCol>
              </a:tblGrid>
              <a:tr h="31251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600" u="none" strike="noStrike" cap="none" normalizeH="0" baseline="0" dirty="0" smtClean="0">
                          <a:ln>
                            <a:noFill/>
                          </a:ln>
                          <a:effectLst/>
                          <a:latin typeface="+mn-lt"/>
                          <a:ea typeface="+mn-ea"/>
                          <a:cs typeface="+mn-ea"/>
                          <a:sym typeface="+mn-lt"/>
                        </a:rPr>
                        <a:t> </a:t>
                      </a:r>
                      <a:endParaRPr kumimoji="0" lang="en-US" altLang="zh-CN" sz="16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800" u="none" strike="noStrike" cap="none" normalizeH="0" baseline="0" dirty="0" smtClean="0">
                          <a:ln>
                            <a:noFill/>
                          </a:ln>
                          <a:effectLst/>
                          <a:latin typeface="+mn-lt"/>
                          <a:ea typeface="+mn-ea"/>
                          <a:cs typeface="+mn-ea"/>
                          <a:sym typeface="+mn-lt"/>
                        </a:rPr>
                        <a:t>启天</a:t>
                      </a:r>
                      <a:r>
                        <a:rPr kumimoji="0" lang="en-US" altLang="zh-CN" sz="1800" u="none" strike="noStrike" cap="none" normalizeH="0" baseline="0" dirty="0" smtClean="0">
                          <a:ln>
                            <a:noFill/>
                          </a:ln>
                          <a:effectLst/>
                          <a:latin typeface="+mn-lt"/>
                          <a:ea typeface="+mn-ea"/>
                          <a:cs typeface="+mn-ea"/>
                          <a:sym typeface="+mn-lt"/>
                        </a:rPr>
                        <a:t>A710</a:t>
                      </a:r>
                      <a:endParaRPr kumimoji="0" lang="en-US" altLang="zh-CN" sz="1800" b="1" i="0" u="none" strike="noStrike" cap="none" normalizeH="0" baseline="0" dirty="0" smtClean="0">
                        <a:ln>
                          <a:noFill/>
                        </a:ln>
                        <a:solidFill>
                          <a:schemeClr val="bg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800" u="none" strike="noStrike" cap="none" normalizeH="0" baseline="0" dirty="0" smtClean="0">
                          <a:ln>
                            <a:noFill/>
                          </a:ln>
                          <a:effectLst/>
                          <a:latin typeface="+mn-lt"/>
                          <a:ea typeface="+mn-ea"/>
                          <a:cs typeface="+mn-ea"/>
                          <a:sym typeface="+mn-lt"/>
                        </a:rPr>
                        <a:t>启天</a:t>
                      </a:r>
                      <a:r>
                        <a:rPr kumimoji="0" lang="en-US" altLang="zh-CN" sz="1800" u="none" strike="noStrike" cap="none" normalizeH="0" baseline="0" dirty="0" smtClean="0">
                          <a:ln>
                            <a:noFill/>
                          </a:ln>
                          <a:effectLst/>
                          <a:latin typeface="+mn-lt"/>
                          <a:ea typeface="+mn-ea"/>
                          <a:cs typeface="+mn-ea"/>
                          <a:sym typeface="+mn-lt"/>
                        </a:rPr>
                        <a:t>A710</a:t>
                      </a:r>
                      <a:endParaRPr kumimoji="0" lang="en-US" altLang="zh-CN" sz="1800" b="1" i="0" u="none" strike="noStrike" cap="none" normalizeH="0" baseline="0" dirty="0" smtClean="0">
                        <a:ln>
                          <a:noFill/>
                        </a:ln>
                        <a:solidFill>
                          <a:schemeClr val="bg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0"/>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平台</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B360</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B360</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1"/>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屏幕</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19.5”(1600*900)</a:t>
                      </a:r>
                      <a:endParaRPr kumimoji="0" lang="zh-CN" altLang="en-US" sz="1400" b="0" i="0" u="none" strike="sngStrike" kern="1200" cap="none" normalizeH="0" baseline="0" dirty="0" smtClean="0">
                        <a:ln>
                          <a:noFill/>
                        </a:ln>
                        <a:solidFill>
                          <a:srgbClr val="FF0000"/>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19.5”(1600*900)</a:t>
                      </a:r>
                      <a:endParaRPr kumimoji="0" lang="zh-CN" altLang="en-US" sz="1400" b="0" i="0" u="none" strike="sngStrike" kern="1200" cap="none" normalizeH="0" baseline="0" dirty="0" smtClean="0">
                        <a:ln>
                          <a:noFill/>
                        </a:ln>
                        <a:solidFill>
                          <a:srgbClr val="FF0000"/>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2"/>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触摸</a:t>
                      </a:r>
                      <a:endParaRPr kumimoji="0" lang="en-US" altLang="zh-CN" sz="1400" b="1" i="0" u="none" strike="noStrike" kern="1200"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非触摸</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非触摸</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3"/>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CPU</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Core i3-8100 3.6GHz/4C/6M/2400/LGA 65W</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Core i3-8100 3.6GHz/4C/6M/2400/LGA 65W</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4"/>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 显卡</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400" u="none" strike="noStrike" kern="1200" cap="none" normalizeH="0" baseline="0" dirty="0" smtClean="0">
                          <a:ln>
                            <a:noFill/>
                          </a:ln>
                          <a:effectLst/>
                          <a:latin typeface="+mn-lt"/>
                          <a:ea typeface="+mn-ea"/>
                          <a:cs typeface="+mn-ea"/>
                          <a:sym typeface="+mn-lt"/>
                        </a:rPr>
                        <a:t>集成显卡</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400" u="none" strike="noStrike" kern="1200" cap="none" normalizeH="0" baseline="0" dirty="0" smtClean="0">
                          <a:ln>
                            <a:noFill/>
                          </a:ln>
                          <a:effectLst/>
                          <a:latin typeface="+mn-lt"/>
                          <a:ea typeface="+mn-ea"/>
                          <a:cs typeface="+mn-ea"/>
                          <a:sym typeface="+mn-lt"/>
                        </a:rPr>
                        <a:t>集成显卡</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5"/>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内存</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kern="1200" cap="none" normalizeH="0" baseline="0" dirty="0" smtClean="0">
                          <a:ln>
                            <a:noFill/>
                          </a:ln>
                          <a:effectLst/>
                          <a:latin typeface="+mn-lt"/>
                          <a:ea typeface="+mn-ea"/>
                          <a:cs typeface="+mn-ea"/>
                          <a:sym typeface="+mn-lt"/>
                        </a:rPr>
                        <a:t>2-SODIMM/DDR4-2666</a:t>
                      </a:r>
                      <a:r>
                        <a:rPr kumimoji="0" lang="zh-CN" altLang="en-US" sz="1400" u="none" strike="noStrike" kern="1200" cap="none" normalizeH="0" baseline="0" dirty="0" smtClean="0">
                          <a:ln>
                            <a:noFill/>
                          </a:ln>
                          <a:effectLst/>
                          <a:latin typeface="+mn-lt"/>
                          <a:ea typeface="+mn-ea"/>
                          <a:cs typeface="+mn-ea"/>
                          <a:sym typeface="+mn-lt"/>
                        </a:rPr>
                        <a:t>或</a:t>
                      </a:r>
                      <a:r>
                        <a:rPr kumimoji="0" lang="en-US" altLang="zh-CN" sz="1400" u="none" strike="noStrike" kern="1200" cap="none" normalizeH="0" baseline="0" dirty="0" smtClean="0">
                          <a:ln>
                            <a:noFill/>
                          </a:ln>
                          <a:effectLst/>
                          <a:latin typeface="+mn-lt"/>
                          <a:ea typeface="+mn-ea"/>
                          <a:cs typeface="+mn-ea"/>
                          <a:sym typeface="+mn-lt"/>
                        </a:rPr>
                        <a:t>2400/</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dirty="0" smtClean="0">
                          <a:ln>
                            <a:noFill/>
                          </a:ln>
                          <a:effectLst/>
                          <a:latin typeface="+mn-lt"/>
                          <a:ea typeface="+mn-ea"/>
                          <a:cs typeface="+mn-ea"/>
                          <a:sym typeface="+mn-lt"/>
                        </a:rPr>
                        <a:t>4GB</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kern="1200" cap="none" normalizeH="0" baseline="0" dirty="0" smtClean="0">
                          <a:ln>
                            <a:noFill/>
                          </a:ln>
                          <a:effectLst/>
                          <a:latin typeface="+mn-lt"/>
                          <a:ea typeface="+mn-ea"/>
                          <a:cs typeface="+mn-ea"/>
                          <a:sym typeface="+mn-lt"/>
                        </a:rPr>
                        <a:t>2-SODIMM/DDR4-2666</a:t>
                      </a:r>
                      <a:r>
                        <a:rPr kumimoji="0" lang="zh-CN" altLang="en-US" sz="1400" u="none" strike="noStrike" kern="1200" cap="none" normalizeH="0" baseline="0" dirty="0" smtClean="0">
                          <a:ln>
                            <a:noFill/>
                          </a:ln>
                          <a:effectLst/>
                          <a:latin typeface="+mn-lt"/>
                          <a:ea typeface="+mn-ea"/>
                          <a:cs typeface="+mn-ea"/>
                          <a:sym typeface="+mn-lt"/>
                        </a:rPr>
                        <a:t>或</a:t>
                      </a:r>
                      <a:r>
                        <a:rPr kumimoji="0" lang="en-US" altLang="zh-CN" sz="1400" u="none" strike="noStrike" kern="1200" cap="none" normalizeH="0" baseline="0" dirty="0" smtClean="0">
                          <a:ln>
                            <a:noFill/>
                          </a:ln>
                          <a:effectLst/>
                          <a:latin typeface="+mn-lt"/>
                          <a:ea typeface="+mn-ea"/>
                          <a:cs typeface="+mn-ea"/>
                          <a:sym typeface="+mn-lt"/>
                        </a:rPr>
                        <a:t>2400/</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dirty="0" smtClean="0">
                          <a:ln>
                            <a:noFill/>
                          </a:ln>
                          <a:effectLst/>
                          <a:latin typeface="+mn-lt"/>
                          <a:ea typeface="+mn-ea"/>
                          <a:cs typeface="+mn-ea"/>
                          <a:sym typeface="+mn-lt"/>
                        </a:rPr>
                        <a:t>4GB</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6"/>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电源</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外置</a:t>
                      </a:r>
                      <a:r>
                        <a:rPr kumimoji="0" lang="en-US" altLang="zh-CN" sz="1400" u="none" strike="noStrike" cap="none" normalizeH="0" baseline="0" dirty="0" smtClean="0">
                          <a:ln>
                            <a:noFill/>
                          </a:ln>
                          <a:effectLst/>
                          <a:latin typeface="+mn-lt"/>
                          <a:ea typeface="+mn-ea"/>
                          <a:cs typeface="+mn-ea"/>
                          <a:sym typeface="+mn-lt"/>
                        </a:rPr>
                        <a:t>120W</a:t>
                      </a:r>
                      <a:r>
                        <a:rPr kumimoji="0" lang="zh-CN" altLang="en-US" sz="1400" u="none" strike="noStrike" cap="none" normalizeH="0" baseline="0" dirty="0" smtClean="0">
                          <a:ln>
                            <a:noFill/>
                          </a:ln>
                          <a:effectLst/>
                          <a:latin typeface="+mn-lt"/>
                          <a:ea typeface="+mn-ea"/>
                          <a:cs typeface="+mn-ea"/>
                          <a:sym typeface="+mn-lt"/>
                        </a:rPr>
                        <a:t>电源适配器，能效高达</a:t>
                      </a:r>
                      <a:r>
                        <a:rPr kumimoji="0" lang="en-US" altLang="zh-CN" sz="1400" u="none" strike="noStrike" cap="none" normalizeH="0" baseline="0" dirty="0" smtClean="0">
                          <a:ln>
                            <a:noFill/>
                          </a:ln>
                          <a:effectLst/>
                          <a:latin typeface="+mn-lt"/>
                          <a:ea typeface="+mn-ea"/>
                          <a:cs typeface="+mn-ea"/>
                          <a:sym typeface="+mn-lt"/>
                        </a:rPr>
                        <a:t>89% </a:t>
                      </a:r>
                      <a:r>
                        <a:rPr kumimoji="0" lang="zh-CN" altLang="en-US" sz="1400" u="none" strike="noStrike" cap="none" normalizeH="0" baseline="0" dirty="0" smtClean="0">
                          <a:ln>
                            <a:noFill/>
                          </a:ln>
                          <a:effectLst/>
                          <a:latin typeface="+mn-lt"/>
                          <a:ea typeface="+mn-ea"/>
                          <a:cs typeface="+mn-ea"/>
                          <a:sym typeface="+mn-lt"/>
                        </a:rPr>
                        <a:t>标配</a:t>
                      </a:r>
                      <a:endParaRPr kumimoji="0" lang="en-US" altLang="zh-CN" sz="1400" b="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外置</a:t>
                      </a:r>
                      <a:r>
                        <a:rPr kumimoji="0" lang="en-US" altLang="zh-CN" sz="1400" u="none" strike="noStrike" cap="none" normalizeH="0" baseline="0" dirty="0" smtClean="0">
                          <a:ln>
                            <a:noFill/>
                          </a:ln>
                          <a:effectLst/>
                          <a:latin typeface="+mn-lt"/>
                          <a:ea typeface="+mn-ea"/>
                          <a:cs typeface="+mn-ea"/>
                          <a:sym typeface="+mn-lt"/>
                        </a:rPr>
                        <a:t>120W</a:t>
                      </a:r>
                      <a:r>
                        <a:rPr kumimoji="0" lang="zh-CN" altLang="en-US" sz="1400" u="none" strike="noStrike" cap="none" normalizeH="0" baseline="0" dirty="0" smtClean="0">
                          <a:ln>
                            <a:noFill/>
                          </a:ln>
                          <a:effectLst/>
                          <a:latin typeface="+mn-lt"/>
                          <a:ea typeface="+mn-ea"/>
                          <a:cs typeface="+mn-ea"/>
                          <a:sym typeface="+mn-lt"/>
                        </a:rPr>
                        <a:t>电源适配器，能效高达</a:t>
                      </a:r>
                      <a:r>
                        <a:rPr kumimoji="0" lang="en-US" altLang="zh-CN" sz="1400" u="none" strike="noStrike" cap="none" normalizeH="0" baseline="0" dirty="0" smtClean="0">
                          <a:ln>
                            <a:noFill/>
                          </a:ln>
                          <a:effectLst/>
                          <a:latin typeface="+mn-lt"/>
                          <a:ea typeface="+mn-ea"/>
                          <a:cs typeface="+mn-ea"/>
                          <a:sym typeface="+mn-lt"/>
                        </a:rPr>
                        <a:t>89% </a:t>
                      </a:r>
                      <a:r>
                        <a:rPr kumimoji="0" lang="zh-CN" altLang="en-US" sz="1400" u="none" strike="noStrike" cap="none" normalizeH="0" baseline="0" dirty="0" smtClean="0">
                          <a:ln>
                            <a:noFill/>
                          </a:ln>
                          <a:effectLst/>
                          <a:latin typeface="+mn-lt"/>
                          <a:ea typeface="+mn-ea"/>
                          <a:cs typeface="+mn-ea"/>
                          <a:sym typeface="+mn-lt"/>
                        </a:rPr>
                        <a:t>标配</a:t>
                      </a:r>
                      <a:endParaRPr kumimoji="0" lang="en-US" altLang="zh-CN" sz="1400" b="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7"/>
                  </a:ext>
                </a:extLst>
              </a:tr>
              <a:tr h="73324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b="1" i="0" u="none" strike="noStrike" cap="none" normalizeH="0" baseline="0" dirty="0" smtClean="0">
                          <a:ln>
                            <a:noFill/>
                          </a:ln>
                          <a:solidFill>
                            <a:schemeClr val="tx1">
                              <a:lumMod val="65000"/>
                              <a:lumOff val="35000"/>
                            </a:schemeClr>
                          </a:solidFill>
                          <a:effectLst/>
                          <a:latin typeface="+mn-lt"/>
                          <a:ea typeface="+mn-ea"/>
                          <a:cs typeface="+mn-ea"/>
                          <a:sym typeface="+mn-lt"/>
                        </a:rPr>
                        <a:t>硬盘</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500GB 7200rpm 3.5</a:t>
                      </a:r>
                      <a:r>
                        <a:rPr kumimoji="0" lang="zh-CN" altLang="en-US" sz="1400" u="none" strike="noStrike" kern="1200" cap="none" normalizeH="0" baseline="0" dirty="0" smtClean="0">
                          <a:ln>
                            <a:noFill/>
                          </a:ln>
                          <a:effectLst/>
                          <a:latin typeface="+mn-lt"/>
                          <a:ea typeface="+mn-ea"/>
                          <a:cs typeface="+mn-ea"/>
                          <a:sym typeface="+mn-lt"/>
                        </a:rPr>
                        <a:t>英寸 </a:t>
                      </a:r>
                      <a:r>
                        <a:rPr kumimoji="0" lang="en-US" altLang="zh-CN" sz="1400" u="none" strike="noStrike" kern="1200" cap="none" normalizeH="0" baseline="0" dirty="0" smtClean="0">
                          <a:ln>
                            <a:noFill/>
                          </a:ln>
                          <a:effectLst/>
                          <a:latin typeface="+mn-lt"/>
                          <a:ea typeface="+mn-ea"/>
                          <a:cs typeface="+mn-ea"/>
                          <a:sym typeface="+mn-lt"/>
                        </a:rPr>
                        <a:t>SATA3</a:t>
                      </a:r>
                      <a:r>
                        <a:rPr kumimoji="0" lang="zh-CN" altLang="en-US" sz="1400" u="none" strike="noStrike" kern="1200" cap="none" normalizeH="0" baseline="0" dirty="0" smtClean="0">
                          <a:ln>
                            <a:noFill/>
                          </a:ln>
                          <a:effectLst/>
                          <a:latin typeface="+mn-lt"/>
                          <a:ea typeface="+mn-ea"/>
                          <a:cs typeface="+mn-ea"/>
                          <a:sym typeface="+mn-lt"/>
                        </a:rPr>
                        <a:t>接口</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128GB M.2</a:t>
                      </a:r>
                      <a:r>
                        <a:rPr kumimoji="0" lang="zh-CN" altLang="en-US" sz="1400" u="none" strike="noStrike" kern="1200" cap="none" normalizeH="0" baseline="0" dirty="0" smtClean="0">
                          <a:ln>
                            <a:noFill/>
                          </a:ln>
                          <a:effectLst/>
                          <a:latin typeface="+mn-lt"/>
                          <a:ea typeface="+mn-ea"/>
                          <a:cs typeface="+mn-ea"/>
                          <a:sym typeface="+mn-lt"/>
                        </a:rPr>
                        <a:t>接口 </a:t>
                      </a:r>
                      <a:r>
                        <a:rPr kumimoji="0" lang="en-US" altLang="zh-CN" sz="1400" u="none" strike="noStrike" kern="1200" cap="none" normalizeH="0" baseline="0" dirty="0" smtClean="0">
                          <a:ln>
                            <a:noFill/>
                          </a:ln>
                          <a:effectLst/>
                          <a:latin typeface="+mn-lt"/>
                          <a:ea typeface="+mn-ea"/>
                          <a:cs typeface="+mn-ea"/>
                          <a:sym typeface="+mn-lt"/>
                        </a:rPr>
                        <a:t>2242 </a:t>
                      </a:r>
                      <a:r>
                        <a:rPr kumimoji="0" lang="en-US" altLang="zh-CN" sz="1400" u="none" strike="noStrike" kern="1200" cap="none" normalizeH="0" baseline="0" dirty="0" err="1" smtClean="0">
                          <a:ln>
                            <a:noFill/>
                          </a:ln>
                          <a:effectLst/>
                          <a:latin typeface="+mn-lt"/>
                          <a:ea typeface="+mn-ea"/>
                          <a:cs typeface="+mn-ea"/>
                          <a:sym typeface="+mn-lt"/>
                        </a:rPr>
                        <a:t>NVMe</a:t>
                      </a:r>
                      <a:r>
                        <a:rPr kumimoji="0" lang="zh-CN" altLang="en-US" sz="1400" u="none" strike="noStrike" kern="1200" cap="none" normalizeH="0" baseline="0" dirty="0" smtClean="0">
                          <a:ln>
                            <a:noFill/>
                          </a:ln>
                          <a:effectLst/>
                          <a:latin typeface="+mn-lt"/>
                          <a:ea typeface="+mn-ea"/>
                          <a:cs typeface="+mn-ea"/>
                          <a:sym typeface="+mn-lt"/>
                        </a:rPr>
                        <a:t>协议 </a:t>
                      </a:r>
                      <a:r>
                        <a:rPr kumimoji="0" lang="en-US" altLang="zh-CN" sz="1400" u="none" strike="noStrike" kern="1200" cap="none" normalizeH="0" baseline="0" dirty="0" smtClean="0">
                          <a:ln>
                            <a:noFill/>
                          </a:ln>
                          <a:effectLst/>
                          <a:latin typeface="+mn-lt"/>
                          <a:ea typeface="+mn-ea"/>
                          <a:cs typeface="+mn-ea"/>
                          <a:sym typeface="+mn-lt"/>
                        </a:rPr>
                        <a:t>TLC</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9"/>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 底座</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kern="1200" cap="none" normalizeH="0" baseline="0" dirty="0" smtClean="0">
                          <a:ln>
                            <a:noFill/>
                          </a:ln>
                          <a:effectLst/>
                          <a:latin typeface="+mn-lt"/>
                          <a:ea typeface="+mn-ea"/>
                          <a:cs typeface="+mn-ea"/>
                          <a:sym typeface="+mn-lt"/>
                        </a:rPr>
                        <a:t>可俯仰底座</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kern="1200" cap="none" normalizeH="0" baseline="0" dirty="0" smtClean="0">
                          <a:ln>
                            <a:noFill/>
                          </a:ln>
                          <a:effectLst/>
                          <a:latin typeface="+mn-lt"/>
                          <a:ea typeface="+mn-ea"/>
                          <a:cs typeface="+mn-ea"/>
                          <a:sym typeface="+mn-lt"/>
                        </a:rPr>
                        <a:t>可俯仰底座</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4044037359"/>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OS</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DOS</a:t>
                      </a:r>
                      <a:r>
                        <a:rPr kumimoji="0" lang="zh-CN" altLang="en-US" sz="1400" u="none" strike="noStrike" kern="1200" cap="none" normalizeH="0" baseline="0" dirty="0" smtClean="0">
                          <a:ln>
                            <a:noFill/>
                          </a:ln>
                          <a:effectLst/>
                          <a:latin typeface="+mn-lt"/>
                          <a:ea typeface="+mn-ea"/>
                          <a:cs typeface="+mn-ea"/>
                          <a:sym typeface="+mn-lt"/>
                        </a:rPr>
                        <a:t>，</a:t>
                      </a:r>
                      <a:r>
                        <a:rPr kumimoji="0" lang="en-US" altLang="zh-CN" sz="1400" u="none" strike="noStrike" kern="1200" cap="none" normalizeH="0" baseline="0" dirty="0" smtClean="0">
                          <a:ln>
                            <a:noFill/>
                          </a:ln>
                          <a:effectLst/>
                          <a:latin typeface="+mn-lt"/>
                          <a:ea typeface="+mn-ea"/>
                          <a:cs typeface="+mn-ea"/>
                          <a:sym typeface="+mn-lt"/>
                        </a:rPr>
                        <a:t>Windows 10 home</a:t>
                      </a:r>
                      <a:r>
                        <a:rPr kumimoji="0" lang="zh-CN" altLang="en-US" sz="1400" u="none" strike="noStrike" kern="1200" cap="none" normalizeH="0" baseline="0" dirty="0" smtClean="0">
                          <a:ln>
                            <a:noFill/>
                          </a:ln>
                          <a:effectLst/>
                          <a:latin typeface="+mn-lt"/>
                          <a:ea typeface="+mn-ea"/>
                          <a:cs typeface="+mn-ea"/>
                          <a:sym typeface="+mn-lt"/>
                        </a:rPr>
                        <a:t>版</a:t>
                      </a:r>
                      <a:r>
                        <a:rPr kumimoji="0" lang="en-US" altLang="zh-CN" sz="1400" u="none" strike="noStrike" kern="1200" cap="none" normalizeH="0" baseline="0" dirty="0" smtClean="0">
                          <a:ln>
                            <a:noFill/>
                          </a:ln>
                          <a:effectLst/>
                          <a:latin typeface="+mn-lt"/>
                          <a:ea typeface="+mn-ea"/>
                          <a:cs typeface="+mn-ea"/>
                          <a:sym typeface="+mn-lt"/>
                        </a:rPr>
                        <a:t>/</a:t>
                      </a:r>
                      <a:r>
                        <a:rPr kumimoji="0" lang="zh-CN" altLang="en-US" sz="1400" u="none" strike="noStrike" kern="1200" cap="none" normalizeH="0" baseline="0" dirty="0" smtClean="0">
                          <a:ln>
                            <a:noFill/>
                          </a:ln>
                          <a:effectLst/>
                          <a:latin typeface="+mn-lt"/>
                          <a:ea typeface="+mn-ea"/>
                          <a:cs typeface="+mn-ea"/>
                          <a:sym typeface="+mn-lt"/>
                        </a:rPr>
                        <a:t>专业版</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DOS</a:t>
                      </a:r>
                      <a:r>
                        <a:rPr kumimoji="0" lang="zh-CN" altLang="en-US" sz="1400" u="none" strike="noStrike" kern="1200" cap="none" normalizeH="0" baseline="0" dirty="0" smtClean="0">
                          <a:ln>
                            <a:noFill/>
                          </a:ln>
                          <a:effectLst/>
                          <a:latin typeface="+mn-lt"/>
                          <a:ea typeface="+mn-ea"/>
                          <a:cs typeface="+mn-ea"/>
                          <a:sym typeface="+mn-lt"/>
                        </a:rPr>
                        <a:t>，</a:t>
                      </a:r>
                      <a:r>
                        <a:rPr kumimoji="0" lang="en-US" altLang="zh-CN" sz="1400" u="none" strike="noStrike" kern="1200" cap="none" normalizeH="0" baseline="0" dirty="0" smtClean="0">
                          <a:ln>
                            <a:noFill/>
                          </a:ln>
                          <a:effectLst/>
                          <a:latin typeface="+mn-lt"/>
                          <a:ea typeface="+mn-ea"/>
                          <a:cs typeface="+mn-ea"/>
                          <a:sym typeface="+mn-lt"/>
                        </a:rPr>
                        <a:t>Windows 10 home</a:t>
                      </a:r>
                      <a:r>
                        <a:rPr kumimoji="0" lang="zh-CN" altLang="en-US" sz="1400" u="none" strike="noStrike" kern="1200" cap="none" normalizeH="0" baseline="0" dirty="0" smtClean="0">
                          <a:ln>
                            <a:noFill/>
                          </a:ln>
                          <a:effectLst/>
                          <a:latin typeface="+mn-lt"/>
                          <a:ea typeface="+mn-ea"/>
                          <a:cs typeface="+mn-ea"/>
                          <a:sym typeface="+mn-lt"/>
                        </a:rPr>
                        <a:t>版</a:t>
                      </a:r>
                      <a:r>
                        <a:rPr kumimoji="0" lang="en-US" altLang="zh-CN" sz="1400" u="none" strike="noStrike" kern="1200" cap="none" normalizeH="0" baseline="0" dirty="0" smtClean="0">
                          <a:ln>
                            <a:noFill/>
                          </a:ln>
                          <a:effectLst/>
                          <a:latin typeface="+mn-lt"/>
                          <a:ea typeface="+mn-ea"/>
                          <a:cs typeface="+mn-ea"/>
                          <a:sym typeface="+mn-lt"/>
                        </a:rPr>
                        <a:t>/</a:t>
                      </a:r>
                      <a:r>
                        <a:rPr kumimoji="0" lang="zh-CN" altLang="en-US" sz="1400" u="none" strike="noStrike" kern="1200" cap="none" normalizeH="0" baseline="0" dirty="0" smtClean="0">
                          <a:ln>
                            <a:noFill/>
                          </a:ln>
                          <a:effectLst/>
                          <a:latin typeface="+mn-lt"/>
                          <a:ea typeface="+mn-ea"/>
                          <a:cs typeface="+mn-ea"/>
                          <a:sym typeface="+mn-lt"/>
                        </a:rPr>
                        <a:t>专业版</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67038464"/>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lumMod val="65000"/>
                              <a:lumOff val="35000"/>
                            </a:schemeClr>
                          </a:solidFill>
                          <a:effectLst/>
                          <a:latin typeface="+mn-lt"/>
                          <a:ea typeface="+mn-ea"/>
                          <a:cs typeface="+mn-ea"/>
                          <a:sym typeface="+mn-lt"/>
                        </a:rPr>
                        <a:t>其它</a:t>
                      </a:r>
                      <a:endParaRPr kumimoji="0" lang="en-US" altLang="zh-CN" sz="1400" b="0"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b="0" i="0" u="none" strike="noStrike" kern="1200" cap="none" normalizeH="0" baseline="0" dirty="0" smtClean="0">
                          <a:ln>
                            <a:noFill/>
                          </a:ln>
                          <a:solidFill>
                            <a:schemeClr val="tx1"/>
                          </a:solidFill>
                          <a:effectLst/>
                          <a:latin typeface="+mn-lt"/>
                          <a:ea typeface="+mn-ea"/>
                          <a:cs typeface="+mn-ea"/>
                          <a:sym typeface="+mn-lt"/>
                        </a:rPr>
                        <a:t>USB</a:t>
                      </a:r>
                      <a:r>
                        <a:rPr kumimoji="0" lang="zh-CN" altLang="en-US" sz="1400" b="0" i="0" u="none" strike="noStrike" kern="1200" cap="none" normalizeH="0" baseline="0" dirty="0" smtClean="0">
                          <a:ln>
                            <a:noFill/>
                          </a:ln>
                          <a:solidFill>
                            <a:schemeClr val="tx1"/>
                          </a:solidFill>
                          <a:effectLst/>
                          <a:latin typeface="+mn-lt"/>
                          <a:ea typeface="+mn-ea"/>
                          <a:cs typeface="+mn-ea"/>
                          <a:sym typeface="+mn-lt"/>
                        </a:rPr>
                        <a:t>键鼠</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b="0" i="0" u="none" strike="noStrike" kern="1200" cap="none" normalizeH="0" baseline="0" dirty="0" smtClean="0">
                          <a:ln>
                            <a:noFill/>
                          </a:ln>
                          <a:solidFill>
                            <a:schemeClr val="tx1"/>
                          </a:solidFill>
                          <a:effectLst/>
                          <a:latin typeface="+mn-lt"/>
                          <a:ea typeface="+mn-ea"/>
                          <a:cs typeface="+mn-ea"/>
                          <a:sym typeface="+mn-lt"/>
                        </a:rPr>
                        <a:t>USB</a:t>
                      </a:r>
                      <a:r>
                        <a:rPr kumimoji="0" lang="zh-CN" altLang="en-US" sz="1400" b="0" i="0" u="none" strike="noStrike" kern="1200" cap="none" normalizeH="0" baseline="0" dirty="0" smtClean="0">
                          <a:ln>
                            <a:noFill/>
                          </a:ln>
                          <a:solidFill>
                            <a:schemeClr val="tx1"/>
                          </a:solidFill>
                          <a:effectLst/>
                          <a:latin typeface="+mn-lt"/>
                          <a:ea typeface="+mn-ea"/>
                          <a:cs typeface="+mn-ea"/>
                          <a:sym typeface="+mn-lt"/>
                        </a:rPr>
                        <a:t>键鼠</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2102457061"/>
                  </a:ext>
                </a:extLst>
              </a:tr>
            </a:tbl>
          </a:graphicData>
        </a:graphic>
      </p:graphicFrame>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9770" y="1727200"/>
            <a:ext cx="4991560" cy="3327409"/>
          </a:xfrm>
          <a:prstGeom prst="rect">
            <a:avLst/>
          </a:prstGeom>
        </p:spPr>
      </p:pic>
    </p:spTree>
    <p:extLst>
      <p:ext uri="{BB962C8B-B14F-4D97-AF65-F5344CB8AC3E}">
        <p14:creationId xmlns:p14="http://schemas.microsoft.com/office/powerpoint/2010/main" val="806659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5998758" cy="707886"/>
          </a:xfrm>
          <a:prstGeom prst="rect">
            <a:avLst/>
          </a:prstGeom>
          <a:noFill/>
        </p:spPr>
        <p:txBody>
          <a:bodyPr wrap="none" rtlCol="0">
            <a:spAutoFit/>
          </a:bodyPr>
          <a:lstStyle/>
          <a:p>
            <a:r>
              <a:rPr lang="zh-CN" altLang="en-US" sz="4000" kern="0" dirty="0" smtClean="0">
                <a:cs typeface="+mn-ea"/>
                <a:sym typeface="+mn-lt"/>
              </a:rPr>
              <a:t>联想云桌面终端</a:t>
            </a:r>
            <a:r>
              <a:rPr lang="en-US" altLang="zh-CN" sz="4000" kern="0" dirty="0" smtClean="0">
                <a:cs typeface="+mn-ea"/>
                <a:sym typeface="+mn-lt"/>
              </a:rPr>
              <a:t>——A310</a:t>
            </a:r>
            <a:endParaRPr lang="zh-CN" altLang="en-US" sz="4000" kern="0" dirty="0">
              <a:cs typeface="+mn-ea"/>
              <a:sym typeface="+mn-lt"/>
            </a:endParaRPr>
          </a:p>
        </p:txBody>
      </p:sp>
      <p:pic>
        <p:nvPicPr>
          <p:cNvPr id="82" name="图片 8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7795" y="1918071"/>
            <a:ext cx="3523977" cy="2944694"/>
          </a:xfrm>
          <a:prstGeom prst="rect">
            <a:avLst/>
          </a:prstGeom>
        </p:spPr>
      </p:pic>
      <p:graphicFrame>
        <p:nvGraphicFramePr>
          <p:cNvPr id="83" name="Group 4"/>
          <p:cNvGraphicFramePr>
            <a:graphicFrameLocks noGrp="1"/>
          </p:cNvGraphicFramePr>
          <p:nvPr>
            <p:extLst/>
          </p:nvPr>
        </p:nvGraphicFramePr>
        <p:xfrm>
          <a:off x="220979" y="1752600"/>
          <a:ext cx="8021683" cy="4386000"/>
        </p:xfrm>
        <a:graphic>
          <a:graphicData uri="http://schemas.openxmlformats.org/drawingml/2006/table">
            <a:tbl>
              <a:tblPr firstRow="1">
                <a:tableStyleId>{7DF18680-E054-41AD-8BC1-D1AEF772440D}</a:tableStyleId>
              </a:tblPr>
              <a:tblGrid>
                <a:gridCol w="782949">
                  <a:extLst>
                    <a:ext uri="{9D8B030D-6E8A-4147-A177-3AD203B41FA5}">
                      <a16:colId xmlns:a16="http://schemas.microsoft.com/office/drawing/2014/main" val="20000"/>
                    </a:ext>
                  </a:extLst>
                </a:gridCol>
                <a:gridCol w="3619367">
                  <a:extLst>
                    <a:ext uri="{9D8B030D-6E8A-4147-A177-3AD203B41FA5}">
                      <a16:colId xmlns:a16="http://schemas.microsoft.com/office/drawing/2014/main" val="20001"/>
                    </a:ext>
                  </a:extLst>
                </a:gridCol>
                <a:gridCol w="3619367">
                  <a:extLst>
                    <a:ext uri="{9D8B030D-6E8A-4147-A177-3AD203B41FA5}">
                      <a16:colId xmlns:a16="http://schemas.microsoft.com/office/drawing/2014/main" val="3900519376"/>
                    </a:ext>
                  </a:extLst>
                </a:gridCol>
              </a:tblGrid>
              <a:tr h="31251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600" u="none" strike="noStrike" cap="none" normalizeH="0" baseline="0" dirty="0" smtClean="0">
                          <a:ln>
                            <a:noFill/>
                          </a:ln>
                          <a:effectLst/>
                          <a:latin typeface="+mn-lt"/>
                          <a:ea typeface="+mn-ea"/>
                          <a:cs typeface="+mn-ea"/>
                          <a:sym typeface="+mn-lt"/>
                        </a:rPr>
                        <a:t> </a:t>
                      </a:r>
                      <a:endParaRPr kumimoji="0" lang="en-US" altLang="zh-CN" sz="16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800" u="none" strike="noStrike" cap="none" normalizeH="0" baseline="0" dirty="0" smtClean="0">
                          <a:ln>
                            <a:noFill/>
                          </a:ln>
                          <a:effectLst/>
                          <a:latin typeface="+mn-lt"/>
                          <a:ea typeface="+mn-ea"/>
                          <a:cs typeface="+mn-ea"/>
                          <a:sym typeface="+mn-lt"/>
                        </a:rPr>
                        <a:t>启天</a:t>
                      </a:r>
                      <a:r>
                        <a:rPr kumimoji="0" lang="en-US" altLang="zh-CN" sz="1800" u="none" strike="noStrike" cap="none" normalizeH="0" baseline="0" dirty="0" smtClean="0">
                          <a:ln>
                            <a:noFill/>
                          </a:ln>
                          <a:effectLst/>
                          <a:latin typeface="+mn-lt"/>
                          <a:ea typeface="+mn-ea"/>
                          <a:cs typeface="+mn-ea"/>
                          <a:sym typeface="+mn-lt"/>
                        </a:rPr>
                        <a:t>A310</a:t>
                      </a:r>
                      <a:endParaRPr kumimoji="0" lang="en-US" altLang="zh-CN" sz="1800" b="1" i="0" u="none" strike="noStrike" cap="none" normalizeH="0" baseline="0" dirty="0" smtClean="0">
                        <a:ln>
                          <a:noFill/>
                        </a:ln>
                        <a:solidFill>
                          <a:schemeClr val="bg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800" u="none" strike="noStrike" cap="none" normalizeH="0" baseline="0" dirty="0" smtClean="0">
                          <a:ln>
                            <a:noFill/>
                          </a:ln>
                          <a:effectLst/>
                          <a:latin typeface="+mn-lt"/>
                          <a:ea typeface="+mn-ea"/>
                          <a:cs typeface="+mn-ea"/>
                          <a:sym typeface="+mn-lt"/>
                        </a:rPr>
                        <a:t>启天</a:t>
                      </a:r>
                      <a:r>
                        <a:rPr kumimoji="0" lang="en-US" altLang="zh-CN" sz="1800" u="none" strike="noStrike" cap="none" normalizeH="0" baseline="0" dirty="0" smtClean="0">
                          <a:ln>
                            <a:noFill/>
                          </a:ln>
                          <a:effectLst/>
                          <a:latin typeface="+mn-lt"/>
                          <a:ea typeface="+mn-ea"/>
                          <a:cs typeface="+mn-ea"/>
                          <a:sym typeface="+mn-lt"/>
                        </a:rPr>
                        <a:t>A310</a:t>
                      </a:r>
                      <a:endParaRPr kumimoji="0" lang="en-US" altLang="zh-CN" sz="1800" b="1" i="0" u="none" strike="noStrike" cap="none" normalizeH="0" baseline="0" dirty="0" smtClean="0">
                        <a:ln>
                          <a:noFill/>
                        </a:ln>
                        <a:solidFill>
                          <a:schemeClr val="bg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0"/>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平台</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Gemini Lake</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Gemini Lake</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1"/>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屏幕</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19.5” </a:t>
                      </a:r>
                      <a:r>
                        <a:rPr lang="en-US" altLang="zh-CN" sz="1400" dirty="0" smtClean="0">
                          <a:latin typeface="+mn-lt"/>
                          <a:ea typeface="+mn-ea"/>
                          <a:cs typeface="+mn-ea"/>
                          <a:sym typeface="+mn-lt"/>
                        </a:rPr>
                        <a:t>16:10 (1440*900) WVA</a:t>
                      </a:r>
                      <a:r>
                        <a:rPr lang="zh-CN" altLang="en-US" sz="1400" dirty="0" smtClean="0">
                          <a:latin typeface="+mn-lt"/>
                          <a:ea typeface="+mn-ea"/>
                          <a:cs typeface="+mn-ea"/>
                          <a:sym typeface="+mn-lt"/>
                        </a:rPr>
                        <a:t> </a:t>
                      </a:r>
                      <a:r>
                        <a:rPr lang="en-US" altLang="zh-TW" sz="1400" dirty="0" smtClean="0">
                          <a:latin typeface="+mn-lt"/>
                          <a:ea typeface="+mn-ea"/>
                          <a:cs typeface="+mn-ea"/>
                          <a:sym typeface="+mn-lt"/>
                        </a:rPr>
                        <a:t> 250nits</a:t>
                      </a:r>
                      <a:endParaRPr kumimoji="0" lang="zh-CN" altLang="en-US" sz="1400" b="0" i="0" u="none" strike="sngStrike" kern="1200" cap="none" normalizeH="0" baseline="0" dirty="0" smtClean="0">
                        <a:ln>
                          <a:noFill/>
                        </a:ln>
                        <a:solidFill>
                          <a:srgbClr val="FF0000"/>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19.5” </a:t>
                      </a:r>
                      <a:r>
                        <a:rPr lang="en-US" altLang="zh-CN" sz="1400" dirty="0" smtClean="0">
                          <a:latin typeface="+mn-lt"/>
                          <a:ea typeface="+mn-ea"/>
                          <a:cs typeface="+mn-ea"/>
                          <a:sym typeface="+mn-lt"/>
                        </a:rPr>
                        <a:t>16:10 (1440*900) WVA</a:t>
                      </a:r>
                      <a:r>
                        <a:rPr lang="zh-CN" altLang="en-US" sz="1400" dirty="0" smtClean="0">
                          <a:latin typeface="+mn-lt"/>
                          <a:ea typeface="+mn-ea"/>
                          <a:cs typeface="+mn-ea"/>
                          <a:sym typeface="+mn-lt"/>
                        </a:rPr>
                        <a:t> </a:t>
                      </a:r>
                      <a:r>
                        <a:rPr lang="en-US" altLang="zh-TW" sz="1400" dirty="0" smtClean="0">
                          <a:latin typeface="+mn-lt"/>
                          <a:ea typeface="+mn-ea"/>
                          <a:cs typeface="+mn-ea"/>
                          <a:sym typeface="+mn-lt"/>
                        </a:rPr>
                        <a:t> 250nits</a:t>
                      </a:r>
                      <a:endParaRPr kumimoji="0" lang="zh-CN" altLang="en-US" sz="1400" b="0" i="0" u="none" strike="sngStrike" kern="1200" cap="none" normalizeH="0" baseline="0" dirty="0" smtClean="0">
                        <a:ln>
                          <a:noFill/>
                        </a:ln>
                        <a:solidFill>
                          <a:srgbClr val="FF0000"/>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2"/>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触摸</a:t>
                      </a:r>
                      <a:endParaRPr kumimoji="0" lang="en-US" altLang="zh-CN" sz="1400" b="1" i="0" u="none" strike="noStrike" kern="1200"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非触摸</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非触摸</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3"/>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CPU</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Celeron J4005</a:t>
                      </a:r>
                      <a:r>
                        <a:rPr kumimoji="0" lang="zh-CN" altLang="en-US" sz="1400" u="none" strike="noStrike" cap="none" normalizeH="0" baseline="0" dirty="0" smtClean="0">
                          <a:ln>
                            <a:noFill/>
                          </a:ln>
                          <a:effectLst/>
                          <a:latin typeface="+mn-lt"/>
                          <a:ea typeface="+mn-ea"/>
                          <a:cs typeface="+mn-ea"/>
                          <a:sym typeface="+mn-lt"/>
                        </a:rPr>
                        <a:t>处理器 （</a:t>
                      </a:r>
                      <a:r>
                        <a:rPr kumimoji="0" lang="en-US" altLang="zh-CN" sz="1400" u="none" strike="noStrike" cap="none" normalizeH="0" baseline="0" dirty="0" smtClean="0">
                          <a:ln>
                            <a:noFill/>
                          </a:ln>
                          <a:effectLst/>
                          <a:latin typeface="+mn-lt"/>
                          <a:ea typeface="+mn-ea"/>
                          <a:cs typeface="+mn-ea"/>
                          <a:sym typeface="+mn-lt"/>
                        </a:rPr>
                        <a:t>2</a:t>
                      </a:r>
                      <a:r>
                        <a:rPr kumimoji="0" lang="zh-CN" altLang="en-US" sz="1400" u="none" strike="noStrike" cap="none" normalizeH="0" baseline="0" dirty="0" smtClean="0">
                          <a:ln>
                            <a:noFill/>
                          </a:ln>
                          <a:effectLst/>
                          <a:latin typeface="+mn-lt"/>
                          <a:ea typeface="+mn-ea"/>
                          <a:cs typeface="+mn-ea"/>
                          <a:sym typeface="+mn-lt"/>
                        </a:rPr>
                        <a:t>核，</a:t>
                      </a:r>
                      <a:r>
                        <a:rPr kumimoji="0" lang="en-US" altLang="zh-CN" sz="1400" u="none" strike="noStrike" cap="none" normalizeH="0" baseline="0" dirty="0" smtClean="0">
                          <a:ln>
                            <a:noFill/>
                          </a:ln>
                          <a:effectLst/>
                          <a:latin typeface="+mn-lt"/>
                          <a:ea typeface="+mn-ea"/>
                          <a:cs typeface="+mn-ea"/>
                          <a:sym typeface="+mn-lt"/>
                        </a:rPr>
                        <a:t>2.0GHz</a:t>
                      </a:r>
                      <a:r>
                        <a:rPr kumimoji="0" lang="zh-CN" altLang="en-US" sz="1400" u="none" strike="noStrike" cap="none" normalizeH="0" baseline="0" dirty="0" smtClean="0">
                          <a:ln>
                            <a:noFill/>
                          </a:ln>
                          <a:effectLst/>
                          <a:latin typeface="+mn-lt"/>
                          <a:ea typeface="+mn-ea"/>
                          <a:cs typeface="+mn-ea"/>
                          <a:sym typeface="+mn-lt"/>
                        </a:rPr>
                        <a:t>主频，</a:t>
                      </a:r>
                      <a:r>
                        <a:rPr kumimoji="0" lang="en-US" altLang="zh-CN" sz="1400" u="none" strike="noStrike" cap="none" normalizeH="0" baseline="0" dirty="0" smtClean="0">
                          <a:ln>
                            <a:noFill/>
                          </a:ln>
                          <a:effectLst/>
                          <a:latin typeface="+mn-lt"/>
                          <a:ea typeface="+mn-ea"/>
                          <a:cs typeface="+mn-ea"/>
                          <a:sym typeface="+mn-lt"/>
                        </a:rPr>
                        <a:t>4MB</a:t>
                      </a:r>
                      <a:r>
                        <a:rPr kumimoji="0" lang="zh-CN" altLang="en-US" sz="1400" u="none" strike="noStrike" cap="none" normalizeH="0" baseline="0" dirty="0" smtClean="0">
                          <a:ln>
                            <a:noFill/>
                          </a:ln>
                          <a:effectLst/>
                          <a:latin typeface="+mn-lt"/>
                          <a:ea typeface="+mn-ea"/>
                          <a:cs typeface="+mn-ea"/>
                          <a:sym typeface="+mn-lt"/>
                        </a:rPr>
                        <a:t>缓存）</a:t>
                      </a:r>
                      <a:r>
                        <a:rPr kumimoji="0" lang="en-US" altLang="zh-CN" sz="1400" u="none" strike="noStrike" cap="none" normalizeH="0" baseline="0" dirty="0" smtClean="0">
                          <a:ln>
                            <a:noFill/>
                          </a:ln>
                          <a:effectLst/>
                          <a:latin typeface="+mn-lt"/>
                          <a:ea typeface="+mn-ea"/>
                          <a:cs typeface="+mn-ea"/>
                          <a:sym typeface="+mn-lt"/>
                        </a:rPr>
                        <a:t>10W</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Intel Celeron J4005</a:t>
                      </a:r>
                      <a:r>
                        <a:rPr kumimoji="0" lang="zh-CN" altLang="en-US" sz="1400" u="none" strike="noStrike" cap="none" normalizeH="0" baseline="0" dirty="0" smtClean="0">
                          <a:ln>
                            <a:noFill/>
                          </a:ln>
                          <a:effectLst/>
                          <a:latin typeface="+mn-lt"/>
                          <a:ea typeface="+mn-ea"/>
                          <a:cs typeface="+mn-ea"/>
                          <a:sym typeface="+mn-lt"/>
                        </a:rPr>
                        <a:t>处理器 （</a:t>
                      </a:r>
                      <a:r>
                        <a:rPr kumimoji="0" lang="en-US" altLang="zh-CN" sz="1400" u="none" strike="noStrike" cap="none" normalizeH="0" baseline="0" dirty="0" smtClean="0">
                          <a:ln>
                            <a:noFill/>
                          </a:ln>
                          <a:effectLst/>
                          <a:latin typeface="+mn-lt"/>
                          <a:ea typeface="+mn-ea"/>
                          <a:cs typeface="+mn-ea"/>
                          <a:sym typeface="+mn-lt"/>
                        </a:rPr>
                        <a:t>2</a:t>
                      </a:r>
                      <a:r>
                        <a:rPr kumimoji="0" lang="zh-CN" altLang="en-US" sz="1400" u="none" strike="noStrike" cap="none" normalizeH="0" baseline="0" dirty="0" smtClean="0">
                          <a:ln>
                            <a:noFill/>
                          </a:ln>
                          <a:effectLst/>
                          <a:latin typeface="+mn-lt"/>
                          <a:ea typeface="+mn-ea"/>
                          <a:cs typeface="+mn-ea"/>
                          <a:sym typeface="+mn-lt"/>
                        </a:rPr>
                        <a:t>核，</a:t>
                      </a:r>
                      <a:r>
                        <a:rPr kumimoji="0" lang="en-US" altLang="zh-CN" sz="1400" u="none" strike="noStrike" cap="none" normalizeH="0" baseline="0" dirty="0" smtClean="0">
                          <a:ln>
                            <a:noFill/>
                          </a:ln>
                          <a:effectLst/>
                          <a:latin typeface="+mn-lt"/>
                          <a:ea typeface="+mn-ea"/>
                          <a:cs typeface="+mn-ea"/>
                          <a:sym typeface="+mn-lt"/>
                        </a:rPr>
                        <a:t>2.0GHz</a:t>
                      </a:r>
                      <a:r>
                        <a:rPr kumimoji="0" lang="zh-CN" altLang="en-US" sz="1400" u="none" strike="noStrike" cap="none" normalizeH="0" baseline="0" dirty="0" smtClean="0">
                          <a:ln>
                            <a:noFill/>
                          </a:ln>
                          <a:effectLst/>
                          <a:latin typeface="+mn-lt"/>
                          <a:ea typeface="+mn-ea"/>
                          <a:cs typeface="+mn-ea"/>
                          <a:sym typeface="+mn-lt"/>
                        </a:rPr>
                        <a:t>主频，</a:t>
                      </a:r>
                      <a:r>
                        <a:rPr kumimoji="0" lang="en-US" altLang="zh-CN" sz="1400" u="none" strike="noStrike" cap="none" normalizeH="0" baseline="0" dirty="0" smtClean="0">
                          <a:ln>
                            <a:noFill/>
                          </a:ln>
                          <a:effectLst/>
                          <a:latin typeface="+mn-lt"/>
                          <a:ea typeface="+mn-ea"/>
                          <a:cs typeface="+mn-ea"/>
                          <a:sym typeface="+mn-lt"/>
                        </a:rPr>
                        <a:t>4MB</a:t>
                      </a:r>
                      <a:r>
                        <a:rPr kumimoji="0" lang="zh-CN" altLang="en-US" sz="1400" u="none" strike="noStrike" cap="none" normalizeH="0" baseline="0" dirty="0" smtClean="0">
                          <a:ln>
                            <a:noFill/>
                          </a:ln>
                          <a:effectLst/>
                          <a:latin typeface="+mn-lt"/>
                          <a:ea typeface="+mn-ea"/>
                          <a:cs typeface="+mn-ea"/>
                          <a:sym typeface="+mn-lt"/>
                        </a:rPr>
                        <a:t>缓存）</a:t>
                      </a:r>
                      <a:r>
                        <a:rPr kumimoji="0" lang="en-US" altLang="zh-CN" sz="1400" u="none" strike="noStrike" cap="none" normalizeH="0" baseline="0" dirty="0" smtClean="0">
                          <a:ln>
                            <a:noFill/>
                          </a:ln>
                          <a:effectLst/>
                          <a:latin typeface="+mn-lt"/>
                          <a:ea typeface="+mn-ea"/>
                          <a:cs typeface="+mn-ea"/>
                          <a:sym typeface="+mn-lt"/>
                        </a:rPr>
                        <a:t>10W</a:t>
                      </a:r>
                      <a:endParaRPr kumimoji="0" lang="zh-CN" altLang="en-US" sz="1400" b="0" i="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4"/>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 显卡</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400" u="none" strike="noStrike" kern="1200" cap="none" normalizeH="0" baseline="0" dirty="0" smtClean="0">
                          <a:ln>
                            <a:noFill/>
                          </a:ln>
                          <a:effectLst/>
                          <a:latin typeface="+mn-lt"/>
                          <a:ea typeface="+mn-ea"/>
                          <a:cs typeface="+mn-ea"/>
                          <a:sym typeface="+mn-lt"/>
                        </a:rPr>
                        <a:t>集成显卡</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zh-CN" altLang="en-US" sz="1400" u="none" strike="noStrike" kern="1200" cap="none" normalizeH="0" baseline="0" dirty="0" smtClean="0">
                          <a:ln>
                            <a:noFill/>
                          </a:ln>
                          <a:effectLst/>
                          <a:latin typeface="+mn-lt"/>
                          <a:ea typeface="+mn-ea"/>
                          <a:cs typeface="+mn-ea"/>
                          <a:sym typeface="+mn-lt"/>
                        </a:rPr>
                        <a:t>集成显卡</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5"/>
                  </a:ext>
                </a:extLst>
              </a:tr>
              <a:tr h="48278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内存</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kern="1200" cap="none" normalizeH="0" baseline="0" dirty="0" smtClean="0">
                          <a:ln>
                            <a:noFill/>
                          </a:ln>
                          <a:effectLst/>
                          <a:latin typeface="+mn-lt"/>
                          <a:ea typeface="+mn-ea"/>
                          <a:cs typeface="+mn-ea"/>
                          <a:sym typeface="+mn-lt"/>
                        </a:rPr>
                        <a:t>单插槽</a:t>
                      </a:r>
                      <a:r>
                        <a:rPr kumimoji="0" lang="en-US" altLang="zh-CN" sz="1400" u="none" strike="noStrike" kern="1200" cap="none" normalizeH="0" baseline="0" dirty="0" smtClean="0">
                          <a:ln>
                            <a:noFill/>
                          </a:ln>
                          <a:effectLst/>
                          <a:latin typeface="+mn-lt"/>
                          <a:ea typeface="+mn-ea"/>
                          <a:cs typeface="+mn-ea"/>
                          <a:sym typeface="+mn-lt"/>
                        </a:rPr>
                        <a:t>/ DDR4 SODIMM 2400MHz</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dirty="0" smtClean="0">
                          <a:ln>
                            <a:noFill/>
                          </a:ln>
                          <a:effectLst/>
                          <a:latin typeface="+mn-lt"/>
                          <a:ea typeface="+mn-ea"/>
                          <a:cs typeface="+mn-ea"/>
                          <a:sym typeface="+mn-lt"/>
                        </a:rPr>
                        <a:t>/</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dirty="0" smtClean="0">
                          <a:ln>
                            <a:noFill/>
                          </a:ln>
                          <a:effectLst/>
                          <a:latin typeface="+mn-lt"/>
                          <a:ea typeface="+mn-ea"/>
                          <a:cs typeface="+mn-ea"/>
                          <a:sym typeface="+mn-lt"/>
                        </a:rPr>
                        <a:t>4GB</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kern="1200" cap="none" normalizeH="0" baseline="0" dirty="0" smtClean="0">
                          <a:ln>
                            <a:noFill/>
                          </a:ln>
                          <a:effectLst/>
                          <a:latin typeface="+mn-lt"/>
                          <a:ea typeface="+mn-ea"/>
                          <a:cs typeface="+mn-ea"/>
                          <a:sym typeface="+mn-lt"/>
                        </a:rPr>
                        <a:t>单插槽</a:t>
                      </a:r>
                      <a:r>
                        <a:rPr kumimoji="0" lang="en-US" altLang="zh-CN" sz="1400" u="none" strike="noStrike" kern="1200" cap="none" normalizeH="0" baseline="0" dirty="0" smtClean="0">
                          <a:ln>
                            <a:noFill/>
                          </a:ln>
                          <a:effectLst/>
                          <a:latin typeface="+mn-lt"/>
                          <a:ea typeface="+mn-ea"/>
                          <a:cs typeface="+mn-ea"/>
                          <a:sym typeface="+mn-lt"/>
                        </a:rPr>
                        <a:t>/ DDR4 SODIMM 2400MHz</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dirty="0" smtClean="0">
                          <a:ln>
                            <a:noFill/>
                          </a:ln>
                          <a:effectLst/>
                          <a:latin typeface="+mn-lt"/>
                          <a:ea typeface="+mn-ea"/>
                          <a:cs typeface="+mn-ea"/>
                          <a:sym typeface="+mn-lt"/>
                        </a:rPr>
                        <a:t>/</a:t>
                      </a:r>
                      <a:r>
                        <a:rPr kumimoji="0" lang="zh-CN" altLang="en-US" sz="1400" u="none" strike="noStrike" kern="1200" cap="none" normalizeH="0" baseline="0" dirty="0" smtClean="0">
                          <a:ln>
                            <a:noFill/>
                          </a:ln>
                          <a:effectLst/>
                          <a:latin typeface="+mn-lt"/>
                          <a:ea typeface="+mn-ea"/>
                          <a:cs typeface="+mn-ea"/>
                          <a:sym typeface="+mn-lt"/>
                        </a:rPr>
                        <a:t> </a:t>
                      </a:r>
                      <a:r>
                        <a:rPr kumimoji="0" lang="en-US" altLang="zh-CN" sz="1400" u="none" strike="noStrike" kern="1200" cap="none" normalizeH="0" baseline="0" smtClean="0">
                          <a:ln>
                            <a:noFill/>
                          </a:ln>
                          <a:effectLst/>
                          <a:latin typeface="+mn-lt"/>
                          <a:ea typeface="+mn-ea"/>
                          <a:cs typeface="+mn-ea"/>
                          <a:sym typeface="+mn-lt"/>
                        </a:rPr>
                        <a:t>4GB</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6"/>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a:t>
                      </a:r>
                      <a:r>
                        <a:rPr kumimoji="0" lang="zh-CN" altLang="en-US" sz="1400" u="none" strike="noStrike" cap="none" normalizeH="0" baseline="0" dirty="0" smtClean="0">
                          <a:ln>
                            <a:noFill/>
                          </a:ln>
                          <a:effectLst/>
                          <a:latin typeface="+mn-lt"/>
                          <a:ea typeface="+mn-ea"/>
                          <a:cs typeface="+mn-ea"/>
                          <a:sym typeface="+mn-lt"/>
                        </a:rPr>
                        <a:t>电源</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65W 88%</a:t>
                      </a:r>
                      <a:endParaRPr kumimoji="0" lang="en-US" altLang="zh-CN" sz="1400" b="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65W 88%</a:t>
                      </a:r>
                      <a:endParaRPr kumimoji="0" lang="en-US" altLang="zh-CN" sz="1400" b="0" u="none" strike="noStrike"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7"/>
                  </a:ext>
                </a:extLst>
              </a:tr>
              <a:tr h="73324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b="1" i="0" u="none" strike="noStrike" cap="none" normalizeH="0" baseline="0" dirty="0" smtClean="0">
                          <a:ln>
                            <a:noFill/>
                          </a:ln>
                          <a:solidFill>
                            <a:schemeClr val="tx1">
                              <a:lumMod val="65000"/>
                              <a:lumOff val="35000"/>
                            </a:schemeClr>
                          </a:solidFill>
                          <a:effectLst/>
                          <a:latin typeface="+mn-lt"/>
                          <a:ea typeface="+mn-ea"/>
                          <a:cs typeface="+mn-ea"/>
                          <a:sym typeface="+mn-lt"/>
                        </a:rPr>
                        <a:t>硬盘</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2.5” , 500G 7200rpm</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M.2 </a:t>
                      </a:r>
                      <a:r>
                        <a:rPr lang="en-US" altLang="zh-CN" sz="1400" dirty="0" err="1" smtClean="0"/>
                        <a:t>NVMe</a:t>
                      </a:r>
                      <a:r>
                        <a:rPr kumimoji="0" lang="en-US" altLang="zh-CN" sz="1400" u="none" strike="noStrike" kern="1200" cap="none" normalizeH="0" baseline="0" dirty="0" smtClean="0">
                          <a:ln>
                            <a:noFill/>
                          </a:ln>
                          <a:effectLst/>
                          <a:latin typeface="+mn-lt"/>
                          <a:ea typeface="+mn-ea"/>
                          <a:cs typeface="+mn-ea"/>
                          <a:sym typeface="+mn-lt"/>
                        </a:rPr>
                        <a:t>, 128GB SSD</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09"/>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u="none" strike="noStrike" cap="none" normalizeH="0" baseline="0" dirty="0" smtClean="0">
                          <a:ln>
                            <a:noFill/>
                          </a:ln>
                          <a:effectLst/>
                          <a:latin typeface="+mn-lt"/>
                          <a:ea typeface="+mn-ea"/>
                          <a:cs typeface="+mn-ea"/>
                          <a:sym typeface="+mn-lt"/>
                        </a:rPr>
                        <a:t> 底座</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kern="1200" cap="none" normalizeH="0" baseline="0" dirty="0" smtClean="0">
                          <a:ln>
                            <a:noFill/>
                          </a:ln>
                          <a:effectLst/>
                          <a:latin typeface="+mn-lt"/>
                          <a:ea typeface="+mn-ea"/>
                          <a:cs typeface="+mn-ea"/>
                          <a:sym typeface="+mn-lt"/>
                        </a:rPr>
                        <a:t>-2~65</a:t>
                      </a:r>
                      <a:r>
                        <a:rPr kumimoji="0" lang="zh-CN" altLang="en-US" sz="1400" u="none" strike="noStrike" kern="1200" cap="none" normalizeH="0" baseline="0" dirty="0" smtClean="0">
                          <a:ln>
                            <a:noFill/>
                          </a:ln>
                          <a:effectLst/>
                          <a:latin typeface="+mn-lt"/>
                          <a:ea typeface="+mn-ea"/>
                          <a:cs typeface="+mn-ea"/>
                          <a:sym typeface="+mn-lt"/>
                        </a:rPr>
                        <a:t>度可俯仰底座</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kern="1200" cap="none" normalizeH="0" baseline="0" dirty="0" smtClean="0">
                          <a:ln>
                            <a:noFill/>
                          </a:ln>
                          <a:effectLst/>
                          <a:latin typeface="+mn-lt"/>
                          <a:ea typeface="+mn-ea"/>
                          <a:cs typeface="+mn-ea"/>
                          <a:sym typeface="+mn-lt"/>
                        </a:rPr>
                        <a:t>-2~65</a:t>
                      </a:r>
                      <a:r>
                        <a:rPr kumimoji="0" lang="zh-CN" altLang="en-US" sz="1400" u="none" strike="noStrike" kern="1200" cap="none" normalizeH="0" baseline="0" dirty="0" smtClean="0">
                          <a:ln>
                            <a:noFill/>
                          </a:ln>
                          <a:effectLst/>
                          <a:latin typeface="+mn-lt"/>
                          <a:ea typeface="+mn-ea"/>
                          <a:cs typeface="+mn-ea"/>
                          <a:sym typeface="+mn-lt"/>
                        </a:rPr>
                        <a:t>度可俯仰底座</a:t>
                      </a:r>
                      <a:endParaRPr kumimoji="0" lang="zh-CN" altLang="en-US"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19"/>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en-US" altLang="zh-CN" sz="1400" u="none" strike="noStrike" cap="none" normalizeH="0" baseline="0" dirty="0" smtClean="0">
                          <a:ln>
                            <a:noFill/>
                          </a:ln>
                          <a:effectLst/>
                          <a:latin typeface="+mn-lt"/>
                          <a:ea typeface="+mn-ea"/>
                          <a:cs typeface="+mn-ea"/>
                          <a:sym typeface="+mn-lt"/>
                        </a:rPr>
                        <a:t> OS</a:t>
                      </a:r>
                      <a:endParaRPr kumimoji="0" lang="en-US" altLang="zh-CN" sz="1400" b="1"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DOS</a:t>
                      </a:r>
                      <a:r>
                        <a:rPr kumimoji="0" lang="zh-CN" altLang="en-US" sz="1400" u="none" strike="noStrike" kern="1200" cap="none" normalizeH="0" baseline="0" dirty="0" smtClean="0">
                          <a:ln>
                            <a:noFill/>
                          </a:ln>
                          <a:effectLst/>
                          <a:latin typeface="+mn-lt"/>
                          <a:ea typeface="+mn-ea"/>
                          <a:cs typeface="+mn-ea"/>
                          <a:sym typeface="+mn-lt"/>
                        </a:rPr>
                        <a:t>，</a:t>
                      </a:r>
                      <a:r>
                        <a:rPr kumimoji="0" lang="en-US" altLang="zh-CN" sz="1400" u="none" strike="noStrike" kern="1200" cap="none" normalizeH="0" baseline="0" dirty="0" smtClean="0">
                          <a:ln>
                            <a:noFill/>
                          </a:ln>
                          <a:effectLst/>
                          <a:latin typeface="+mn-lt"/>
                          <a:ea typeface="+mn-ea"/>
                          <a:cs typeface="+mn-ea"/>
                          <a:sym typeface="+mn-lt"/>
                        </a:rPr>
                        <a:t>Windows 10 home</a:t>
                      </a:r>
                      <a:r>
                        <a:rPr kumimoji="0" lang="zh-CN" altLang="en-US" sz="1400" u="none" strike="noStrike" kern="1200" cap="none" normalizeH="0" baseline="0" dirty="0" smtClean="0">
                          <a:ln>
                            <a:noFill/>
                          </a:ln>
                          <a:effectLst/>
                          <a:latin typeface="+mn-lt"/>
                          <a:ea typeface="+mn-ea"/>
                          <a:cs typeface="+mn-ea"/>
                          <a:sym typeface="+mn-lt"/>
                        </a:rPr>
                        <a:t>版</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u="none" strike="noStrike" kern="1200" cap="none" normalizeH="0" baseline="0" dirty="0" smtClean="0">
                          <a:ln>
                            <a:noFill/>
                          </a:ln>
                          <a:effectLst/>
                          <a:latin typeface="+mn-lt"/>
                          <a:ea typeface="+mn-ea"/>
                          <a:cs typeface="+mn-ea"/>
                          <a:sym typeface="+mn-lt"/>
                        </a:rPr>
                        <a:t>DOS</a:t>
                      </a:r>
                      <a:r>
                        <a:rPr kumimoji="0" lang="zh-CN" altLang="en-US" sz="1400" u="none" strike="noStrike" kern="1200" cap="none" normalizeH="0" baseline="0" dirty="0" smtClean="0">
                          <a:ln>
                            <a:noFill/>
                          </a:ln>
                          <a:effectLst/>
                          <a:latin typeface="+mn-lt"/>
                          <a:ea typeface="+mn-ea"/>
                          <a:cs typeface="+mn-ea"/>
                          <a:sym typeface="+mn-lt"/>
                        </a:rPr>
                        <a:t>，</a:t>
                      </a:r>
                      <a:r>
                        <a:rPr kumimoji="0" lang="en-US" altLang="zh-CN" sz="1400" u="none" strike="noStrike" kern="1200" cap="none" normalizeH="0" baseline="0" dirty="0" smtClean="0">
                          <a:ln>
                            <a:noFill/>
                          </a:ln>
                          <a:effectLst/>
                          <a:latin typeface="+mn-lt"/>
                          <a:ea typeface="+mn-ea"/>
                          <a:cs typeface="+mn-ea"/>
                          <a:sym typeface="+mn-lt"/>
                        </a:rPr>
                        <a:t>Windows 10 home</a:t>
                      </a:r>
                      <a:r>
                        <a:rPr kumimoji="0" lang="zh-CN" altLang="en-US" sz="1400" u="none" strike="noStrike" kern="1200" cap="none" normalizeH="0" baseline="0" dirty="0" smtClean="0">
                          <a:ln>
                            <a:noFill/>
                          </a:ln>
                          <a:effectLst/>
                          <a:latin typeface="+mn-lt"/>
                          <a:ea typeface="+mn-ea"/>
                          <a:cs typeface="+mn-ea"/>
                          <a:sym typeface="+mn-lt"/>
                        </a:rPr>
                        <a:t>版</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10022"/>
                  </a:ext>
                </a:extLst>
              </a:tr>
              <a:tr h="270268">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zh-CN" altLang="en-US" sz="1400" b="0" i="0" u="none" strike="noStrike" cap="none" normalizeH="0" baseline="0" dirty="0" smtClean="0">
                          <a:ln>
                            <a:noFill/>
                          </a:ln>
                          <a:solidFill>
                            <a:schemeClr val="tx1">
                              <a:lumMod val="65000"/>
                              <a:lumOff val="35000"/>
                            </a:schemeClr>
                          </a:solidFill>
                          <a:effectLst/>
                          <a:latin typeface="+mn-lt"/>
                          <a:ea typeface="+mn-ea"/>
                          <a:cs typeface="+mn-ea"/>
                          <a:sym typeface="+mn-lt"/>
                        </a:rPr>
                        <a:t>其它</a:t>
                      </a:r>
                      <a:endParaRPr kumimoji="0" lang="en-US" altLang="zh-CN" sz="1400" b="0" i="0" u="none" strike="noStrike" cap="none" normalizeH="0" baseline="0" dirty="0" smtClean="0">
                        <a:ln>
                          <a:noFill/>
                        </a:ln>
                        <a:solidFill>
                          <a:schemeClr val="tx1">
                            <a:lumMod val="65000"/>
                            <a:lumOff val="35000"/>
                          </a:schemeClr>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b="0" i="0" u="none" strike="noStrike" kern="1200" cap="none" normalizeH="0" baseline="0" dirty="0" smtClean="0">
                          <a:ln>
                            <a:noFill/>
                          </a:ln>
                          <a:solidFill>
                            <a:schemeClr val="tx1"/>
                          </a:solidFill>
                          <a:effectLst/>
                          <a:latin typeface="+mn-lt"/>
                          <a:ea typeface="+mn-ea"/>
                          <a:cs typeface="+mn-ea"/>
                          <a:sym typeface="+mn-lt"/>
                        </a:rPr>
                        <a:t>USB</a:t>
                      </a:r>
                      <a:r>
                        <a:rPr kumimoji="0" lang="zh-CN" altLang="en-US" sz="1400" b="0" i="0" u="none" strike="noStrike" kern="1200" cap="none" normalizeH="0" baseline="0" dirty="0" smtClean="0">
                          <a:ln>
                            <a:noFill/>
                          </a:ln>
                          <a:solidFill>
                            <a:schemeClr val="tx1"/>
                          </a:solidFill>
                          <a:effectLst/>
                          <a:latin typeface="+mn-lt"/>
                          <a:ea typeface="+mn-ea"/>
                          <a:cs typeface="+mn-ea"/>
                          <a:sym typeface="+mn-lt"/>
                        </a:rPr>
                        <a:t>键鼠</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0" lang="en-US" altLang="zh-CN" sz="1400" b="0" i="0" u="none" strike="noStrike" kern="1200" cap="none" normalizeH="0" baseline="0" dirty="0" smtClean="0">
                          <a:ln>
                            <a:noFill/>
                          </a:ln>
                          <a:solidFill>
                            <a:schemeClr val="tx1"/>
                          </a:solidFill>
                          <a:effectLst/>
                          <a:latin typeface="+mn-lt"/>
                          <a:ea typeface="+mn-ea"/>
                          <a:cs typeface="+mn-ea"/>
                          <a:sym typeface="+mn-lt"/>
                        </a:rPr>
                        <a:t>USB</a:t>
                      </a:r>
                      <a:r>
                        <a:rPr kumimoji="0" lang="zh-CN" altLang="en-US" sz="1400" b="0" i="0" u="none" strike="noStrike" kern="1200" cap="none" normalizeH="0" baseline="0" dirty="0" smtClean="0">
                          <a:ln>
                            <a:noFill/>
                          </a:ln>
                          <a:solidFill>
                            <a:schemeClr val="tx1"/>
                          </a:solidFill>
                          <a:effectLst/>
                          <a:latin typeface="+mn-lt"/>
                          <a:ea typeface="+mn-ea"/>
                          <a:cs typeface="+mn-ea"/>
                          <a:sym typeface="+mn-lt"/>
                        </a:rPr>
                        <a:t>键鼠</a:t>
                      </a:r>
                      <a:endParaRPr kumimoji="0" lang="en-US" altLang="zh-CN" sz="1400" b="0" i="0" u="none" strike="noStrike" kern="1200" cap="none" normalizeH="0" baseline="0" dirty="0" smtClean="0">
                        <a:ln>
                          <a:noFill/>
                        </a:ln>
                        <a:solidFill>
                          <a:schemeClr val="tx1"/>
                        </a:solidFill>
                        <a:effectLst/>
                        <a:latin typeface="+mn-lt"/>
                        <a:ea typeface="+mn-ea"/>
                        <a:cs typeface="+mn-ea"/>
                        <a:sym typeface="+mn-lt"/>
                      </a:endParaRPr>
                    </a:p>
                  </a:txBody>
                  <a:tcPr marL="7199" marR="7199" marT="5400" marB="0" anchor="ctr" horzOverflow="overflow"/>
                </a:tc>
                <a:extLst>
                  <a:ext uri="{0D108BD9-81ED-4DB2-BD59-A6C34878D82A}">
                    <a16:rowId xmlns:a16="http://schemas.microsoft.com/office/drawing/2014/main" val="2102457061"/>
                  </a:ext>
                </a:extLst>
              </a:tr>
            </a:tbl>
          </a:graphicData>
        </a:graphic>
      </p:graphicFrame>
    </p:spTree>
    <p:extLst>
      <p:ext uri="{BB962C8B-B14F-4D97-AF65-F5344CB8AC3E}">
        <p14:creationId xmlns:p14="http://schemas.microsoft.com/office/powerpoint/2010/main" val="3349725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2236510" cy="707886"/>
          </a:xfrm>
          <a:prstGeom prst="rect">
            <a:avLst/>
          </a:prstGeom>
          <a:noFill/>
        </p:spPr>
        <p:txBody>
          <a:bodyPr wrap="none" rtlCol="0">
            <a:spAutoFit/>
          </a:bodyPr>
          <a:lstStyle/>
          <a:p>
            <a:r>
              <a:rPr lang="zh-CN" altLang="en-US" sz="4000" kern="0" dirty="0" smtClean="0">
                <a:cs typeface="+mn-ea"/>
                <a:sym typeface="+mn-lt"/>
              </a:rPr>
              <a:t>客户收益</a:t>
            </a:r>
            <a:endParaRPr lang="zh-CN" altLang="en-US" sz="4000" kern="0" dirty="0">
              <a:cs typeface="+mn-ea"/>
              <a:sym typeface="+mn-lt"/>
            </a:endParaRPr>
          </a:p>
        </p:txBody>
      </p:sp>
      <p:graphicFrame>
        <p:nvGraphicFramePr>
          <p:cNvPr id="21" name="图示 20"/>
          <p:cNvGraphicFramePr/>
          <p:nvPr>
            <p:extLst>
              <p:ext uri="{D42A27DB-BD31-4B8C-83A1-F6EECF244321}">
                <p14:modId xmlns:p14="http://schemas.microsoft.com/office/powerpoint/2010/main" val="159956372"/>
              </p:ext>
            </p:extLst>
          </p:nvPr>
        </p:nvGraphicFramePr>
        <p:xfrm>
          <a:off x="1720395" y="1747584"/>
          <a:ext cx="8915400" cy="4552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4553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8392041"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洛阳理工学院艺术学院实训机房</a:t>
            </a:r>
            <a:r>
              <a:rPr lang="zh-CN" altLang="en-US" sz="4000" b="1" dirty="0" smtClean="0">
                <a:cs typeface="+mn-ea"/>
                <a:sym typeface="+mn-lt"/>
              </a:rPr>
              <a:t>项目</a:t>
            </a:r>
            <a:endParaRPr lang="en-US" altLang="zh-CN" sz="4000" b="1" dirty="0">
              <a:cs typeface="+mn-ea"/>
              <a:sym typeface="+mn-lt"/>
            </a:endParaRPr>
          </a:p>
        </p:txBody>
      </p:sp>
      <p:sp>
        <p:nvSpPr>
          <p:cNvPr id="7" name="矩形 117"/>
          <p:cNvSpPr>
            <a:spLocks noChangeArrowheads="1"/>
          </p:cNvSpPr>
          <p:nvPr/>
        </p:nvSpPr>
        <p:spPr bwMode="auto">
          <a:xfrm>
            <a:off x="366600" y="1219200"/>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客户简介</a:t>
            </a:r>
            <a:endParaRPr lang="zh-CN" altLang="en-US" sz="1600" b="1" dirty="0">
              <a:latin typeface="+mn-lt"/>
              <a:cs typeface="+mn-ea"/>
              <a:sym typeface="+mn-lt"/>
            </a:endParaRPr>
          </a:p>
        </p:txBody>
      </p:sp>
      <p:sp>
        <p:nvSpPr>
          <p:cNvPr id="9" name="矩形 124"/>
          <p:cNvSpPr>
            <a:spLocks noChangeArrowheads="1"/>
          </p:cNvSpPr>
          <p:nvPr/>
        </p:nvSpPr>
        <p:spPr bwMode="auto">
          <a:xfrm>
            <a:off x="303212" y="1555912"/>
            <a:ext cx="5715000" cy="19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zh-CN" sz="1300" dirty="0" smtClean="0">
                <a:latin typeface="+mn-lt"/>
                <a:cs typeface="+mn-ea"/>
                <a:sym typeface="+mn-lt"/>
              </a:rPr>
              <a:t>洛阳理工学院是省属全日制普通本科院校</a:t>
            </a:r>
            <a:r>
              <a:rPr lang="en-US" altLang="zh-CN" sz="1300" dirty="0" smtClean="0">
                <a:latin typeface="+mn-lt"/>
                <a:cs typeface="+mn-ea"/>
                <a:sym typeface="+mn-lt"/>
              </a:rPr>
              <a:t>,</a:t>
            </a:r>
            <a:r>
              <a:rPr lang="zh-CN" altLang="zh-CN" sz="1300" dirty="0" smtClean="0">
                <a:latin typeface="+mn-lt"/>
                <a:cs typeface="+mn-ea"/>
                <a:sym typeface="+mn-lt"/>
              </a:rPr>
              <a:t>坐落于首批国家历史文化名城洛阳。</a:t>
            </a:r>
            <a:r>
              <a:rPr lang="zh-CN" altLang="en-US" sz="1300" dirty="0" smtClean="0">
                <a:latin typeface="+mn-lt"/>
                <a:cs typeface="+mn-ea"/>
                <a:sym typeface="+mn-lt"/>
              </a:rPr>
              <a:t>现有</a:t>
            </a:r>
            <a:r>
              <a:rPr lang="en-US" altLang="zh-CN" sz="1300" dirty="0" smtClean="0">
                <a:latin typeface="+mn-lt"/>
                <a:cs typeface="+mn-ea"/>
                <a:sym typeface="+mn-lt"/>
              </a:rPr>
              <a:t>53</a:t>
            </a:r>
            <a:r>
              <a:rPr lang="zh-CN" altLang="en-US" sz="1300" dirty="0" smtClean="0">
                <a:latin typeface="+mn-lt"/>
                <a:cs typeface="+mn-ea"/>
                <a:sym typeface="+mn-lt"/>
              </a:rPr>
              <a:t>个本科专业，</a:t>
            </a:r>
            <a:r>
              <a:rPr lang="en-US" altLang="zh-CN" sz="1300" dirty="0" smtClean="0">
                <a:latin typeface="+mn-lt"/>
                <a:cs typeface="+mn-ea"/>
                <a:sym typeface="+mn-lt"/>
              </a:rPr>
              <a:t>5</a:t>
            </a:r>
            <a:r>
              <a:rPr lang="zh-CN" altLang="en-US" sz="1300" dirty="0" smtClean="0">
                <a:latin typeface="+mn-lt"/>
                <a:cs typeface="+mn-ea"/>
                <a:sym typeface="+mn-lt"/>
              </a:rPr>
              <a:t>个省级重点学科，</a:t>
            </a:r>
            <a:r>
              <a:rPr lang="en-US" altLang="zh-CN" sz="1300" dirty="0" smtClean="0">
                <a:latin typeface="+mn-lt"/>
                <a:cs typeface="+mn-ea"/>
                <a:sym typeface="+mn-lt"/>
              </a:rPr>
              <a:t>6</a:t>
            </a:r>
            <a:r>
              <a:rPr lang="zh-CN" altLang="en-US" sz="1300" dirty="0" smtClean="0">
                <a:latin typeface="+mn-lt"/>
                <a:cs typeface="+mn-ea"/>
                <a:sym typeface="+mn-lt"/>
              </a:rPr>
              <a:t>个省级特色专业建设点，</a:t>
            </a:r>
            <a:r>
              <a:rPr lang="en-US" altLang="zh-CN" sz="1300" dirty="0" smtClean="0">
                <a:latin typeface="+mn-lt"/>
                <a:cs typeface="+mn-ea"/>
                <a:sym typeface="+mn-lt"/>
              </a:rPr>
              <a:t>3</a:t>
            </a:r>
            <a:r>
              <a:rPr lang="zh-CN" altLang="en-US" sz="1300" dirty="0" smtClean="0">
                <a:latin typeface="+mn-lt"/>
                <a:cs typeface="+mn-ea"/>
                <a:sym typeface="+mn-lt"/>
              </a:rPr>
              <a:t>个省级卓越工程师项目专业，</a:t>
            </a:r>
            <a:r>
              <a:rPr lang="en-US" altLang="zh-CN" sz="1300" dirty="0" smtClean="0">
                <a:latin typeface="+mn-lt"/>
                <a:cs typeface="+mn-ea"/>
                <a:sym typeface="+mn-lt"/>
              </a:rPr>
              <a:t>8</a:t>
            </a:r>
            <a:r>
              <a:rPr lang="zh-CN" altLang="en-US" sz="1300" dirty="0" smtClean="0">
                <a:latin typeface="+mn-lt"/>
                <a:cs typeface="+mn-ea"/>
                <a:sym typeface="+mn-lt"/>
              </a:rPr>
              <a:t>个省级专业综合改革试点专业，</a:t>
            </a:r>
            <a:r>
              <a:rPr lang="en-US" altLang="zh-CN" sz="1300" dirty="0" smtClean="0">
                <a:latin typeface="+mn-lt"/>
                <a:cs typeface="+mn-ea"/>
                <a:sym typeface="+mn-lt"/>
              </a:rPr>
              <a:t>2</a:t>
            </a:r>
            <a:r>
              <a:rPr lang="zh-CN" altLang="en-US" sz="1300" dirty="0" smtClean="0">
                <a:latin typeface="+mn-lt"/>
                <a:cs typeface="+mn-ea"/>
                <a:sym typeface="+mn-lt"/>
              </a:rPr>
              <a:t>门国家级精品课程，</a:t>
            </a:r>
            <a:r>
              <a:rPr lang="en-US" altLang="zh-CN" sz="1300" dirty="0" smtClean="0">
                <a:latin typeface="+mn-lt"/>
                <a:cs typeface="+mn-ea"/>
                <a:sym typeface="+mn-lt"/>
              </a:rPr>
              <a:t>4</a:t>
            </a:r>
            <a:r>
              <a:rPr lang="zh-CN" altLang="en-US" sz="1300" dirty="0" smtClean="0">
                <a:latin typeface="+mn-lt"/>
                <a:cs typeface="+mn-ea"/>
                <a:sym typeface="+mn-lt"/>
              </a:rPr>
              <a:t>门省级精品课程，</a:t>
            </a:r>
            <a:r>
              <a:rPr lang="en-US" altLang="zh-CN" sz="1300" dirty="0" smtClean="0">
                <a:latin typeface="+mn-lt"/>
                <a:cs typeface="+mn-ea"/>
                <a:sym typeface="+mn-lt"/>
              </a:rPr>
              <a:t>6</a:t>
            </a:r>
            <a:r>
              <a:rPr lang="zh-CN" altLang="en-US" sz="1300" dirty="0" smtClean="0">
                <a:latin typeface="+mn-lt"/>
                <a:cs typeface="+mn-ea"/>
                <a:sym typeface="+mn-lt"/>
              </a:rPr>
              <a:t>个河南省高等学校实验教学示范中心建设点，</a:t>
            </a:r>
            <a:r>
              <a:rPr lang="en-US" altLang="zh-CN" sz="1300" dirty="0" smtClean="0">
                <a:latin typeface="+mn-lt"/>
                <a:cs typeface="+mn-ea"/>
                <a:sym typeface="+mn-lt"/>
              </a:rPr>
              <a:t>3</a:t>
            </a:r>
            <a:r>
              <a:rPr lang="zh-CN" altLang="en-US" sz="1300" dirty="0" smtClean="0">
                <a:latin typeface="+mn-lt"/>
                <a:cs typeface="+mn-ea"/>
                <a:sym typeface="+mn-lt"/>
              </a:rPr>
              <a:t>个省级教学团队。</a:t>
            </a:r>
            <a:endParaRPr lang="zh-CN"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现有全日制在校本专科学生</a:t>
            </a:r>
            <a:r>
              <a:rPr lang="en-US" altLang="zh-CN" sz="1300" dirty="0" smtClean="0">
                <a:latin typeface="+mn-lt"/>
                <a:cs typeface="+mn-ea"/>
                <a:sym typeface="+mn-lt"/>
              </a:rPr>
              <a:t>2.9</a:t>
            </a:r>
            <a:r>
              <a:rPr lang="zh-CN" altLang="en-US" sz="1300" dirty="0" smtClean="0">
                <a:latin typeface="+mn-lt"/>
                <a:cs typeface="+mn-ea"/>
                <a:sym typeface="+mn-lt"/>
              </a:rPr>
              <a:t>万人，以工学为主，理学、管理学、文学、经济学、法学、教育学、艺术学等多学科协调发展。</a:t>
            </a:r>
            <a:endParaRPr lang="zh-CN" altLang="en-US" sz="1300" dirty="0">
              <a:latin typeface="+mn-lt"/>
              <a:cs typeface="+mn-ea"/>
              <a:sym typeface="+mn-lt"/>
            </a:endParaRPr>
          </a:p>
        </p:txBody>
      </p:sp>
      <p:cxnSp>
        <p:nvCxnSpPr>
          <p:cNvPr id="10" name="直接连接符 9"/>
          <p:cNvCxnSpPr/>
          <p:nvPr/>
        </p:nvCxnSpPr>
        <p:spPr>
          <a:xfrm>
            <a:off x="445954" y="155591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1" name="矩形 117"/>
          <p:cNvSpPr>
            <a:spLocks noChangeArrowheads="1"/>
          </p:cNvSpPr>
          <p:nvPr/>
        </p:nvSpPr>
        <p:spPr bwMode="auto">
          <a:xfrm>
            <a:off x="416539" y="3429321"/>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客户需求</a:t>
            </a:r>
            <a:endParaRPr lang="zh-CN" altLang="en-US" sz="1600" b="1" dirty="0">
              <a:latin typeface="+mn-lt"/>
              <a:cs typeface="+mn-ea"/>
              <a:sym typeface="+mn-lt"/>
            </a:endParaRPr>
          </a:p>
        </p:txBody>
      </p:sp>
      <p:sp>
        <p:nvSpPr>
          <p:cNvPr id="12" name="矩形 124"/>
          <p:cNvSpPr>
            <a:spLocks noChangeArrowheads="1"/>
          </p:cNvSpPr>
          <p:nvPr/>
        </p:nvSpPr>
        <p:spPr bwMode="auto">
          <a:xfrm>
            <a:off x="344243" y="3854794"/>
            <a:ext cx="5638800" cy="19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多</a:t>
            </a:r>
            <a:r>
              <a:rPr lang="zh-CN" altLang="en-US" sz="1300" dirty="0">
                <a:latin typeface="+mn-lt"/>
                <a:cs typeface="+mn-ea"/>
                <a:sym typeface="+mn-lt"/>
              </a:rPr>
              <a:t>环境快速部署 每台机房计算机由于各学科使用，需要五种以上不同环境，并且快速部署调用，单台机器数据量在</a:t>
            </a:r>
            <a:r>
              <a:rPr lang="en-US" altLang="zh-CN" sz="1300" dirty="0">
                <a:latin typeface="+mn-lt"/>
                <a:cs typeface="+mn-ea"/>
                <a:sym typeface="+mn-lt"/>
              </a:rPr>
              <a:t>300G</a:t>
            </a:r>
            <a:r>
              <a:rPr lang="zh-CN" altLang="en-US" sz="1300" dirty="0">
                <a:latin typeface="+mn-lt"/>
                <a:cs typeface="+mn-ea"/>
                <a:sym typeface="+mn-lt"/>
              </a:rPr>
              <a:t>以上。</a:t>
            </a:r>
          </a:p>
          <a:p>
            <a:pPr>
              <a:lnSpc>
                <a:spcPct val="130000"/>
              </a:lnSpc>
              <a:buFont typeface="Wingdings" panose="05000000000000000000" pitchFamily="2" charset="2"/>
              <a:buChar char="l"/>
            </a:pPr>
            <a:r>
              <a:rPr lang="zh-CN" altLang="en-US" sz="1300" dirty="0" smtClean="0">
                <a:latin typeface="+mn-lt"/>
                <a:cs typeface="+mn-ea"/>
                <a:sym typeface="+mn-lt"/>
              </a:rPr>
              <a:t>要求</a:t>
            </a:r>
            <a:r>
              <a:rPr lang="zh-CN" altLang="en-US" sz="1300" dirty="0">
                <a:latin typeface="+mn-lt"/>
                <a:cs typeface="+mn-ea"/>
                <a:sym typeface="+mn-lt"/>
              </a:rPr>
              <a:t>整体机房使用稳定性，可脱网，保证脱网可以正常教学使用</a:t>
            </a:r>
          </a:p>
          <a:p>
            <a:pPr>
              <a:lnSpc>
                <a:spcPct val="130000"/>
              </a:lnSpc>
              <a:buFont typeface="Wingdings" panose="05000000000000000000" pitchFamily="2" charset="2"/>
              <a:buChar char="l"/>
            </a:pPr>
            <a:r>
              <a:rPr lang="zh-CN" altLang="en-US" sz="1300" dirty="0" smtClean="0">
                <a:latin typeface="+mn-lt"/>
                <a:cs typeface="+mn-ea"/>
                <a:sym typeface="+mn-lt"/>
              </a:rPr>
              <a:t>可</a:t>
            </a:r>
            <a:r>
              <a:rPr lang="zh-CN" altLang="en-US" sz="1300" dirty="0">
                <a:latin typeface="+mn-lt"/>
                <a:cs typeface="+mn-ea"/>
                <a:sym typeface="+mn-lt"/>
              </a:rPr>
              <a:t>跨网段、多校区管理</a:t>
            </a:r>
          </a:p>
          <a:p>
            <a:pPr>
              <a:lnSpc>
                <a:spcPct val="130000"/>
              </a:lnSpc>
              <a:buFont typeface="Wingdings" panose="05000000000000000000" pitchFamily="2" charset="2"/>
              <a:buChar char="l"/>
            </a:pPr>
            <a:r>
              <a:rPr lang="zh-CN" altLang="en-US" sz="1300" dirty="0" smtClean="0">
                <a:latin typeface="+mn-lt"/>
                <a:cs typeface="+mn-ea"/>
                <a:sym typeface="+mn-lt"/>
              </a:rPr>
              <a:t>支持</a:t>
            </a:r>
            <a:r>
              <a:rPr lang="zh-CN" altLang="en-US" sz="1300" dirty="0">
                <a:latin typeface="+mn-lt"/>
                <a:cs typeface="+mn-ea"/>
                <a:sym typeface="+mn-lt"/>
              </a:rPr>
              <a:t>云部署、统一部署、分发，提高</a:t>
            </a:r>
            <a:r>
              <a:rPr lang="en-US" altLang="zh-CN" sz="1300" dirty="0">
                <a:latin typeface="+mn-lt"/>
                <a:cs typeface="+mn-ea"/>
                <a:sym typeface="+mn-lt"/>
              </a:rPr>
              <a:t>IT</a:t>
            </a:r>
            <a:r>
              <a:rPr lang="zh-CN" altLang="en-US" sz="1300" dirty="0">
                <a:latin typeface="+mn-lt"/>
                <a:cs typeface="+mn-ea"/>
                <a:sym typeface="+mn-lt"/>
              </a:rPr>
              <a:t>资源使用率</a:t>
            </a:r>
          </a:p>
          <a:p>
            <a:pPr>
              <a:lnSpc>
                <a:spcPct val="130000"/>
              </a:lnSpc>
              <a:buFont typeface="Wingdings" panose="05000000000000000000" pitchFamily="2" charset="2"/>
              <a:buChar char="l"/>
            </a:pPr>
            <a:r>
              <a:rPr lang="zh-CN" altLang="en-US" sz="1300" dirty="0" smtClean="0">
                <a:latin typeface="+mn-lt"/>
                <a:cs typeface="+mn-ea"/>
                <a:sym typeface="+mn-lt"/>
              </a:rPr>
              <a:t>由于</a:t>
            </a:r>
            <a:r>
              <a:rPr lang="zh-CN" altLang="en-US" sz="1300" dirty="0">
                <a:latin typeface="+mn-lt"/>
                <a:cs typeface="+mn-ea"/>
                <a:sym typeface="+mn-lt"/>
              </a:rPr>
              <a:t>客户有艺术类教学，对于</a:t>
            </a:r>
            <a:r>
              <a:rPr lang="en-US" altLang="zh-CN" sz="1300" dirty="0">
                <a:latin typeface="+mn-lt"/>
                <a:cs typeface="+mn-ea"/>
                <a:sym typeface="+mn-lt"/>
              </a:rPr>
              <a:t>3D</a:t>
            </a:r>
            <a:r>
              <a:rPr lang="zh-CN" altLang="en-US" sz="1300" dirty="0">
                <a:latin typeface="+mn-lt"/>
                <a:cs typeface="+mn-ea"/>
                <a:sym typeface="+mn-lt"/>
              </a:rPr>
              <a:t>图形处理有很高的需求</a:t>
            </a:r>
          </a:p>
          <a:p>
            <a:pPr>
              <a:lnSpc>
                <a:spcPct val="130000"/>
              </a:lnSpc>
              <a:buFont typeface="Wingdings" panose="05000000000000000000" pitchFamily="2" charset="2"/>
              <a:buChar char="l"/>
            </a:pPr>
            <a:r>
              <a:rPr lang="zh-CN" altLang="en-US" sz="1300" dirty="0" smtClean="0">
                <a:latin typeface="+mn-lt"/>
                <a:cs typeface="+mn-ea"/>
                <a:sym typeface="+mn-lt"/>
              </a:rPr>
              <a:t>客户</a:t>
            </a:r>
            <a:r>
              <a:rPr lang="zh-CN" altLang="en-US" sz="1300" dirty="0">
                <a:latin typeface="+mn-lt"/>
                <a:cs typeface="+mn-ea"/>
                <a:sym typeface="+mn-lt"/>
              </a:rPr>
              <a:t>对于成功控制，</a:t>
            </a:r>
            <a:r>
              <a:rPr lang="zh-CN" altLang="en-US" sz="1300" dirty="0" smtClean="0">
                <a:latin typeface="+mn-lt"/>
                <a:cs typeface="+mn-ea"/>
                <a:sym typeface="+mn-lt"/>
              </a:rPr>
              <a:t>外设</a:t>
            </a:r>
            <a:endParaRPr lang="zh-CN" altLang="en-US" sz="1300" dirty="0">
              <a:latin typeface="+mn-lt"/>
              <a:cs typeface="+mn-ea"/>
              <a:sym typeface="+mn-lt"/>
            </a:endParaRPr>
          </a:p>
        </p:txBody>
      </p:sp>
      <p:cxnSp>
        <p:nvCxnSpPr>
          <p:cNvPr id="13" name="直接连接符 12"/>
          <p:cNvCxnSpPr/>
          <p:nvPr/>
        </p:nvCxnSpPr>
        <p:spPr>
          <a:xfrm>
            <a:off x="495891" y="379865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4" name="矩形 117"/>
          <p:cNvSpPr>
            <a:spLocks noChangeArrowheads="1"/>
          </p:cNvSpPr>
          <p:nvPr/>
        </p:nvSpPr>
        <p:spPr bwMode="auto">
          <a:xfrm>
            <a:off x="6274520" y="3984251"/>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客户价值</a:t>
            </a:r>
            <a:endParaRPr lang="zh-CN" altLang="en-US" sz="1600" b="1" dirty="0">
              <a:latin typeface="+mn-lt"/>
              <a:cs typeface="+mn-ea"/>
              <a:sym typeface="+mn-lt"/>
            </a:endParaRPr>
          </a:p>
        </p:txBody>
      </p:sp>
      <p:sp>
        <p:nvSpPr>
          <p:cNvPr id="15" name="矩形 124"/>
          <p:cNvSpPr>
            <a:spLocks noChangeArrowheads="1"/>
          </p:cNvSpPr>
          <p:nvPr/>
        </p:nvSpPr>
        <p:spPr bwMode="auto">
          <a:xfrm>
            <a:off x="6202224" y="4409724"/>
            <a:ext cx="5683388" cy="220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满足客户一机多用、多系统、多环境的需求</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通过</a:t>
            </a:r>
            <a:r>
              <a:rPr lang="en-US" altLang="zh-CN" sz="1300" dirty="0">
                <a:latin typeface="+mn-lt"/>
                <a:cs typeface="+mn-ea"/>
                <a:sym typeface="+mn-lt"/>
              </a:rPr>
              <a:t>web</a:t>
            </a:r>
            <a:r>
              <a:rPr lang="zh-CN" altLang="en-US" sz="1300" dirty="0">
                <a:latin typeface="+mn-lt"/>
                <a:cs typeface="+mn-ea"/>
                <a:sym typeface="+mn-lt"/>
              </a:rPr>
              <a:t>端统一管理</a:t>
            </a:r>
            <a:r>
              <a:rPr lang="zh-CN" altLang="en-US" sz="1300" dirty="0" smtClean="0">
                <a:latin typeface="+mn-lt"/>
                <a:cs typeface="+mn-ea"/>
                <a:sym typeface="+mn-lt"/>
              </a:rPr>
              <a:t>，实现跨网段、跨校区进行管理，教师</a:t>
            </a:r>
            <a:r>
              <a:rPr lang="zh-CN" altLang="en-US" sz="1300" dirty="0">
                <a:latin typeface="+mn-lt"/>
                <a:cs typeface="+mn-ea"/>
                <a:sym typeface="+mn-lt"/>
              </a:rPr>
              <a:t>能摆脱繁杂的桌面设备管理维护工作，抽出更多的时间来研究教学</a:t>
            </a:r>
            <a:r>
              <a:rPr lang="zh-CN" altLang="en-US" sz="1300" dirty="0" smtClean="0">
                <a:latin typeface="+mn-lt"/>
                <a:cs typeface="+mn-ea"/>
                <a:sym typeface="+mn-lt"/>
              </a:rPr>
              <a:t>课程</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能满足客户在断网的条件下，教师办公机和学生机都能够正常教学使用</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不同</a:t>
            </a:r>
            <a:r>
              <a:rPr lang="zh-CN" altLang="en-US" sz="1300" dirty="0">
                <a:latin typeface="+mn-lt"/>
                <a:cs typeface="+mn-ea"/>
                <a:sym typeface="+mn-lt"/>
              </a:rPr>
              <a:t>实验课程和教学桌面应用需求，以达到统一管理。能解决桌面部署周期较长的</a:t>
            </a:r>
            <a:r>
              <a:rPr lang="zh-CN" altLang="en-US" sz="1300" dirty="0" smtClean="0">
                <a:latin typeface="+mn-lt"/>
                <a:cs typeface="+mn-ea"/>
                <a:sym typeface="+mn-lt"/>
              </a:rPr>
              <a:t>问题</a:t>
            </a:r>
            <a:endParaRPr lang="zh-CN" altLang="en-US"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能降低终端持续更新费用、提高资源利用率。能降低学校的运营成本、节能降噪、节省办公</a:t>
            </a:r>
            <a:r>
              <a:rPr lang="zh-CN" altLang="en-US" sz="1300" dirty="0" smtClean="0">
                <a:latin typeface="+mn-lt"/>
                <a:cs typeface="+mn-ea"/>
                <a:sym typeface="+mn-lt"/>
              </a:rPr>
              <a:t>空间</a:t>
            </a:r>
            <a:endParaRPr lang="zh-CN" altLang="en-US" sz="1300" dirty="0">
              <a:latin typeface="+mn-lt"/>
              <a:cs typeface="+mn-ea"/>
              <a:sym typeface="+mn-lt"/>
            </a:endParaRPr>
          </a:p>
        </p:txBody>
      </p:sp>
      <p:cxnSp>
        <p:nvCxnSpPr>
          <p:cNvPr id="16" name="直接连接符 15"/>
          <p:cNvCxnSpPr/>
          <p:nvPr/>
        </p:nvCxnSpPr>
        <p:spPr>
          <a:xfrm>
            <a:off x="6353872" y="435358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8053" y="1735549"/>
            <a:ext cx="2911773" cy="2183830"/>
          </a:xfrm>
          <a:prstGeom prst="rect">
            <a:avLst/>
          </a:prstGeom>
        </p:spPr>
      </p:pic>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9971" y="1735549"/>
            <a:ext cx="2855897" cy="2141923"/>
          </a:xfrm>
          <a:prstGeom prst="rect">
            <a:avLst/>
          </a:prstGeom>
        </p:spPr>
      </p:pic>
      <p:sp>
        <p:nvSpPr>
          <p:cNvPr id="19" name="矩形 117"/>
          <p:cNvSpPr>
            <a:spLocks noChangeArrowheads="1"/>
          </p:cNvSpPr>
          <p:nvPr/>
        </p:nvSpPr>
        <p:spPr bwMode="auto">
          <a:xfrm>
            <a:off x="327630" y="5769237"/>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客户清单</a:t>
            </a:r>
          </a:p>
        </p:txBody>
      </p:sp>
      <p:sp>
        <p:nvSpPr>
          <p:cNvPr id="20" name="矩形 124"/>
          <p:cNvSpPr>
            <a:spLocks noChangeArrowheads="1"/>
          </p:cNvSpPr>
          <p:nvPr/>
        </p:nvSpPr>
        <p:spPr bwMode="auto">
          <a:xfrm>
            <a:off x="327630" y="6138569"/>
            <a:ext cx="5316741" cy="617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硬件：</a:t>
            </a:r>
            <a:r>
              <a:rPr lang="en-US" altLang="zh-CN" sz="1300" dirty="0" smtClean="0">
                <a:latin typeface="+mn-lt"/>
                <a:cs typeface="+mn-ea"/>
                <a:sym typeface="+mn-lt"/>
              </a:rPr>
              <a:t>M610 122</a:t>
            </a:r>
            <a:r>
              <a:rPr lang="zh-CN" altLang="en-US" sz="1300" dirty="0" smtClean="0">
                <a:latin typeface="+mn-lt"/>
                <a:cs typeface="+mn-ea"/>
                <a:sym typeface="+mn-lt"/>
              </a:rPr>
              <a:t>点</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软件：</a:t>
            </a:r>
            <a:r>
              <a:rPr lang="en-US" altLang="zh-CN" sz="1300" dirty="0" smtClean="0">
                <a:latin typeface="+mn-lt"/>
                <a:cs typeface="+mn-ea"/>
                <a:sym typeface="+mn-lt"/>
              </a:rPr>
              <a:t>IDV</a:t>
            </a:r>
            <a:r>
              <a:rPr lang="zh-CN" altLang="en-US" sz="1300" dirty="0">
                <a:latin typeface="+mn-lt"/>
                <a:cs typeface="+mn-ea"/>
                <a:sym typeface="+mn-lt"/>
              </a:rPr>
              <a:t>云桌面</a:t>
            </a:r>
            <a:r>
              <a:rPr lang="zh-CN" altLang="en-US" sz="1300" dirty="0" smtClean="0">
                <a:latin typeface="+mn-lt"/>
                <a:cs typeface="+mn-ea"/>
                <a:sym typeface="+mn-lt"/>
              </a:rPr>
              <a:t>管理平台</a:t>
            </a:r>
            <a:endParaRPr lang="zh-CN" altLang="en-US" sz="1300" dirty="0">
              <a:latin typeface="+mn-lt"/>
              <a:cs typeface="+mn-ea"/>
              <a:sym typeface="+mn-lt"/>
            </a:endParaRPr>
          </a:p>
        </p:txBody>
      </p:sp>
      <p:cxnSp>
        <p:nvCxnSpPr>
          <p:cNvPr id="21" name="直接连接符 20"/>
          <p:cNvCxnSpPr/>
          <p:nvPr/>
        </p:nvCxnSpPr>
        <p:spPr>
          <a:xfrm>
            <a:off x="406982" y="6138568"/>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93326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5828840"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smtClean="0">
                <a:cs typeface="+mn-ea"/>
                <a:sym typeface="+mn-lt"/>
              </a:rPr>
              <a:t>瑞泉中学</a:t>
            </a:r>
            <a:r>
              <a:rPr lang="en-US" altLang="zh-CN" sz="4000" b="1" dirty="0" smtClean="0">
                <a:cs typeface="+mn-ea"/>
                <a:sym typeface="+mn-lt"/>
              </a:rPr>
              <a:t>-</a:t>
            </a:r>
            <a:r>
              <a:rPr lang="zh-CN" altLang="en-US" sz="4000" b="1" dirty="0" smtClean="0">
                <a:cs typeface="+mn-ea"/>
                <a:sym typeface="+mn-lt"/>
              </a:rPr>
              <a:t>教室办公</a:t>
            </a:r>
            <a:r>
              <a:rPr lang="en-US" altLang="zh-CN" sz="4000" b="1" dirty="0" smtClean="0">
                <a:cs typeface="+mn-ea"/>
                <a:sym typeface="+mn-lt"/>
              </a:rPr>
              <a:t>450</a:t>
            </a:r>
            <a:r>
              <a:rPr lang="zh-CN" altLang="en-US" sz="4000" b="1" dirty="0" smtClean="0">
                <a:cs typeface="+mn-ea"/>
                <a:sym typeface="+mn-lt"/>
              </a:rPr>
              <a:t>点</a:t>
            </a:r>
            <a:endParaRPr lang="en-US" altLang="zh-CN" sz="4000" b="1" dirty="0">
              <a:cs typeface="+mn-ea"/>
              <a:sym typeface="+mn-lt"/>
            </a:endParaRPr>
          </a:p>
        </p:txBody>
      </p:sp>
      <p:sp>
        <p:nvSpPr>
          <p:cNvPr id="7" name="矩形 117"/>
          <p:cNvSpPr>
            <a:spLocks noChangeArrowheads="1"/>
          </p:cNvSpPr>
          <p:nvPr/>
        </p:nvSpPr>
        <p:spPr bwMode="auto">
          <a:xfrm>
            <a:off x="366600" y="1219200"/>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客户简介</a:t>
            </a:r>
            <a:endParaRPr lang="zh-CN" altLang="en-US" sz="1600" b="1" dirty="0">
              <a:latin typeface="+mn-lt"/>
              <a:cs typeface="+mn-ea"/>
              <a:sym typeface="+mn-lt"/>
            </a:endParaRPr>
          </a:p>
        </p:txBody>
      </p:sp>
      <p:sp>
        <p:nvSpPr>
          <p:cNvPr id="9" name="矩形 124"/>
          <p:cNvSpPr>
            <a:spLocks noChangeArrowheads="1"/>
          </p:cNvSpPr>
          <p:nvPr/>
        </p:nvSpPr>
        <p:spPr bwMode="auto">
          <a:xfrm>
            <a:off x="303212" y="1555912"/>
            <a:ext cx="5715000" cy="139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渭南瑞泉中学创立于</a:t>
            </a:r>
            <a:r>
              <a:rPr lang="en-US" altLang="zh-CN" sz="1300" dirty="0">
                <a:latin typeface="+mn-lt"/>
                <a:cs typeface="+mn-ea"/>
                <a:sym typeface="+mn-lt"/>
              </a:rPr>
              <a:t>1938</a:t>
            </a:r>
            <a:r>
              <a:rPr lang="zh-CN" altLang="en-US" sz="1300" dirty="0">
                <a:latin typeface="+mn-lt"/>
                <a:cs typeface="+mn-ea"/>
                <a:sym typeface="+mn-lt"/>
              </a:rPr>
              <a:t>年，是陕西省示范高级中学，也是陕西省首批十所重点中学之一。瑞泉中学于</a:t>
            </a:r>
            <a:r>
              <a:rPr lang="en-US" altLang="zh-CN" sz="1300" dirty="0">
                <a:latin typeface="+mn-lt"/>
                <a:cs typeface="+mn-ea"/>
                <a:sym typeface="+mn-lt"/>
              </a:rPr>
              <a:t>2016</a:t>
            </a:r>
            <a:r>
              <a:rPr lang="zh-CN" altLang="en-US" sz="1300" dirty="0">
                <a:latin typeface="+mn-lt"/>
                <a:cs typeface="+mn-ea"/>
                <a:sym typeface="+mn-lt"/>
              </a:rPr>
              <a:t>年进行了新校区项目的建设，于</a:t>
            </a:r>
            <a:r>
              <a:rPr lang="en-US" altLang="zh-CN" sz="1300" dirty="0">
                <a:latin typeface="+mn-lt"/>
                <a:cs typeface="+mn-ea"/>
                <a:sym typeface="+mn-lt"/>
              </a:rPr>
              <a:t>2018</a:t>
            </a:r>
            <a:r>
              <a:rPr lang="zh-CN" altLang="en-US" sz="1300" dirty="0">
                <a:latin typeface="+mn-lt"/>
                <a:cs typeface="+mn-ea"/>
                <a:sym typeface="+mn-lt"/>
              </a:rPr>
              <a:t>年</a:t>
            </a:r>
            <a:r>
              <a:rPr lang="en-US" altLang="zh-CN" sz="1300" dirty="0">
                <a:latin typeface="+mn-lt"/>
                <a:cs typeface="+mn-ea"/>
                <a:sym typeface="+mn-lt"/>
              </a:rPr>
              <a:t>9</a:t>
            </a:r>
            <a:r>
              <a:rPr lang="zh-CN" altLang="en-US" sz="1300" dirty="0">
                <a:latin typeface="+mn-lt"/>
                <a:cs typeface="+mn-ea"/>
                <a:sym typeface="+mn-lt"/>
              </a:rPr>
              <a:t>月投入教学使用。新校区项目属于</a:t>
            </a:r>
            <a:r>
              <a:rPr lang="en-US" altLang="zh-CN" sz="1300" dirty="0">
                <a:latin typeface="+mn-lt"/>
                <a:cs typeface="+mn-ea"/>
                <a:sym typeface="+mn-lt"/>
              </a:rPr>
              <a:t>PPP</a:t>
            </a:r>
            <a:r>
              <a:rPr lang="zh-CN" altLang="en-US" sz="1300" dirty="0">
                <a:latin typeface="+mn-lt"/>
                <a:cs typeface="+mn-ea"/>
                <a:sym typeface="+mn-lt"/>
              </a:rPr>
              <a:t>项目，截至</a:t>
            </a:r>
            <a:r>
              <a:rPr lang="en-US" altLang="zh-CN" sz="1300" dirty="0">
                <a:latin typeface="+mn-lt"/>
                <a:cs typeface="+mn-ea"/>
                <a:sym typeface="+mn-lt"/>
              </a:rPr>
              <a:t>2019</a:t>
            </a:r>
            <a:r>
              <a:rPr lang="zh-CN" altLang="en-US" sz="1300" dirty="0">
                <a:latin typeface="+mn-lt"/>
                <a:cs typeface="+mn-ea"/>
                <a:sym typeface="+mn-lt"/>
              </a:rPr>
              <a:t>年学校全面竣工预计将花费</a:t>
            </a:r>
            <a:r>
              <a:rPr lang="en-US" altLang="zh-CN" sz="1300" dirty="0">
                <a:latin typeface="+mn-lt"/>
                <a:cs typeface="+mn-ea"/>
                <a:sym typeface="+mn-lt"/>
              </a:rPr>
              <a:t>12</a:t>
            </a:r>
            <a:r>
              <a:rPr lang="zh-CN" altLang="en-US" sz="1300" dirty="0">
                <a:latin typeface="+mn-lt"/>
                <a:cs typeface="+mn-ea"/>
                <a:sym typeface="+mn-lt"/>
              </a:rPr>
              <a:t>亿左右。校方此次采购仅包含全校老师使用的办公电脑，未来的学生机及机房项目预计在</a:t>
            </a:r>
            <a:r>
              <a:rPr lang="en-US" altLang="zh-CN" sz="1300" dirty="0">
                <a:latin typeface="+mn-lt"/>
                <a:cs typeface="+mn-ea"/>
                <a:sym typeface="+mn-lt"/>
              </a:rPr>
              <a:t>2019</a:t>
            </a:r>
            <a:r>
              <a:rPr lang="zh-CN" altLang="en-US" sz="1300" dirty="0">
                <a:latin typeface="+mn-lt"/>
                <a:cs typeface="+mn-ea"/>
                <a:sym typeface="+mn-lt"/>
              </a:rPr>
              <a:t>年年中采购。</a:t>
            </a:r>
          </a:p>
        </p:txBody>
      </p:sp>
      <p:cxnSp>
        <p:nvCxnSpPr>
          <p:cNvPr id="10" name="直接连接符 9"/>
          <p:cNvCxnSpPr/>
          <p:nvPr/>
        </p:nvCxnSpPr>
        <p:spPr>
          <a:xfrm>
            <a:off x="445954" y="155591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1" name="矩形 117"/>
          <p:cNvSpPr>
            <a:spLocks noChangeArrowheads="1"/>
          </p:cNvSpPr>
          <p:nvPr/>
        </p:nvSpPr>
        <p:spPr bwMode="auto">
          <a:xfrm>
            <a:off x="356794" y="3199955"/>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客户需求</a:t>
            </a:r>
            <a:endParaRPr lang="zh-CN" altLang="en-US" sz="1600" b="1" dirty="0">
              <a:latin typeface="+mn-lt"/>
              <a:cs typeface="+mn-ea"/>
              <a:sym typeface="+mn-lt"/>
            </a:endParaRPr>
          </a:p>
        </p:txBody>
      </p:sp>
      <p:sp>
        <p:nvSpPr>
          <p:cNvPr id="12" name="矩形 124"/>
          <p:cNvSpPr>
            <a:spLocks noChangeArrowheads="1"/>
          </p:cNvSpPr>
          <p:nvPr/>
        </p:nvSpPr>
        <p:spPr bwMode="auto">
          <a:xfrm>
            <a:off x="284498" y="3625428"/>
            <a:ext cx="5638800" cy="90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多</a:t>
            </a:r>
            <a:r>
              <a:rPr lang="zh-CN" altLang="en-US" sz="1300" dirty="0">
                <a:latin typeface="+mn-lt"/>
                <a:cs typeface="+mn-ea"/>
                <a:sym typeface="+mn-lt"/>
              </a:rPr>
              <a:t>环境快速部署 </a:t>
            </a:r>
            <a:r>
              <a:rPr lang="zh-CN" altLang="en-US" sz="1300" dirty="0" smtClean="0">
                <a:latin typeface="+mn-lt"/>
                <a:cs typeface="+mn-ea"/>
                <a:sym typeface="+mn-lt"/>
              </a:rPr>
              <a:t>供教师机使用。</a:t>
            </a:r>
            <a:endParaRPr lang="zh-CN" altLang="en-US" sz="1300" dirty="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要求</a:t>
            </a:r>
            <a:r>
              <a:rPr lang="zh-CN" altLang="en-US" sz="1300" dirty="0">
                <a:latin typeface="+mn-lt"/>
                <a:cs typeface="+mn-ea"/>
                <a:sym typeface="+mn-lt"/>
              </a:rPr>
              <a:t>整体机房使用稳定性，可脱网，保证脱网可以正常教学使用</a:t>
            </a:r>
          </a:p>
          <a:p>
            <a:pPr>
              <a:lnSpc>
                <a:spcPct val="130000"/>
              </a:lnSpc>
              <a:buFont typeface="Wingdings" panose="05000000000000000000" pitchFamily="2" charset="2"/>
              <a:buChar char="l"/>
            </a:pPr>
            <a:r>
              <a:rPr lang="zh-CN" altLang="en-US" sz="1300" dirty="0" smtClean="0">
                <a:latin typeface="+mn-lt"/>
                <a:cs typeface="+mn-ea"/>
                <a:sym typeface="+mn-lt"/>
              </a:rPr>
              <a:t>支持</a:t>
            </a:r>
            <a:r>
              <a:rPr lang="zh-CN" altLang="en-US" sz="1300" dirty="0">
                <a:latin typeface="+mn-lt"/>
                <a:cs typeface="+mn-ea"/>
                <a:sym typeface="+mn-lt"/>
              </a:rPr>
              <a:t>云部署、统一部署、分发，提高</a:t>
            </a:r>
            <a:r>
              <a:rPr lang="en-US" altLang="zh-CN" sz="1300" dirty="0">
                <a:latin typeface="+mn-lt"/>
                <a:cs typeface="+mn-ea"/>
                <a:sym typeface="+mn-lt"/>
              </a:rPr>
              <a:t>IT</a:t>
            </a:r>
            <a:r>
              <a:rPr lang="zh-CN" altLang="en-US" sz="1300" dirty="0">
                <a:latin typeface="+mn-lt"/>
                <a:cs typeface="+mn-ea"/>
                <a:sym typeface="+mn-lt"/>
              </a:rPr>
              <a:t>资源</a:t>
            </a:r>
            <a:r>
              <a:rPr lang="zh-CN" altLang="en-US" sz="1300" dirty="0" smtClean="0">
                <a:latin typeface="+mn-lt"/>
                <a:cs typeface="+mn-ea"/>
                <a:sym typeface="+mn-lt"/>
              </a:rPr>
              <a:t>使用率</a:t>
            </a:r>
            <a:endParaRPr lang="zh-CN" altLang="en-US" sz="1300" dirty="0">
              <a:latin typeface="+mn-lt"/>
              <a:cs typeface="+mn-ea"/>
              <a:sym typeface="+mn-lt"/>
            </a:endParaRPr>
          </a:p>
        </p:txBody>
      </p:sp>
      <p:cxnSp>
        <p:nvCxnSpPr>
          <p:cNvPr id="13" name="直接连接符 12"/>
          <p:cNvCxnSpPr/>
          <p:nvPr/>
        </p:nvCxnSpPr>
        <p:spPr>
          <a:xfrm>
            <a:off x="436146" y="3569286"/>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4" name="矩形 117"/>
          <p:cNvSpPr>
            <a:spLocks noChangeArrowheads="1"/>
          </p:cNvSpPr>
          <p:nvPr/>
        </p:nvSpPr>
        <p:spPr bwMode="auto">
          <a:xfrm>
            <a:off x="6274520" y="3984251"/>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客户价值</a:t>
            </a:r>
            <a:endParaRPr lang="zh-CN" altLang="en-US" sz="1600" b="1" dirty="0">
              <a:latin typeface="+mn-lt"/>
              <a:cs typeface="+mn-ea"/>
              <a:sym typeface="+mn-lt"/>
            </a:endParaRPr>
          </a:p>
        </p:txBody>
      </p:sp>
      <p:sp>
        <p:nvSpPr>
          <p:cNvPr id="15" name="矩形 124"/>
          <p:cNvSpPr>
            <a:spLocks noChangeArrowheads="1"/>
          </p:cNvSpPr>
          <p:nvPr/>
        </p:nvSpPr>
        <p:spPr bwMode="auto">
          <a:xfrm>
            <a:off x="6202224" y="4409724"/>
            <a:ext cx="5683388" cy="198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满足客户多环境快速恢复的问题</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不同课程和</a:t>
            </a:r>
            <a:r>
              <a:rPr lang="zh-CN" altLang="en-US" sz="1300" dirty="0">
                <a:latin typeface="+mn-lt"/>
                <a:cs typeface="+mn-ea"/>
                <a:sym typeface="+mn-lt"/>
              </a:rPr>
              <a:t>教学桌面应用需求，以达到统一管理。能解决桌面部署周期较长的</a:t>
            </a:r>
            <a:r>
              <a:rPr lang="zh-CN" altLang="en-US" sz="1300" dirty="0" smtClean="0">
                <a:latin typeface="+mn-lt"/>
                <a:cs typeface="+mn-ea"/>
                <a:sym typeface="+mn-lt"/>
              </a:rPr>
              <a:t>问题</a:t>
            </a:r>
            <a:endParaRPr lang="zh-CN" altLang="en-US"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能降低终端持续更新费用、提高资源利用率。能降低学校的运营成本、节能降噪、节省办公</a:t>
            </a:r>
            <a:r>
              <a:rPr lang="zh-CN" altLang="en-US" sz="1300" dirty="0" smtClean="0">
                <a:latin typeface="+mn-lt"/>
                <a:cs typeface="+mn-ea"/>
                <a:sym typeface="+mn-lt"/>
              </a:rPr>
              <a:t>空间</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400" dirty="0"/>
              <a:t>西部首例实施完毕的</a:t>
            </a:r>
            <a:r>
              <a:rPr lang="en-US" altLang="zh-CN" sz="1400" dirty="0"/>
              <a:t>IDV</a:t>
            </a:r>
            <a:r>
              <a:rPr lang="zh-CN" altLang="en-US" sz="1400" dirty="0"/>
              <a:t>项目，</a:t>
            </a:r>
            <a:r>
              <a:rPr lang="zh-CN" altLang="en-US" sz="1400" dirty="0" smtClean="0"/>
              <a:t>也成为</a:t>
            </a:r>
            <a:r>
              <a:rPr lang="zh-CN" altLang="en-US" sz="1400" dirty="0"/>
              <a:t>联想在整个区域内关于</a:t>
            </a:r>
            <a:r>
              <a:rPr lang="en-US" altLang="zh-CN" sz="1400" dirty="0"/>
              <a:t>IDV</a:t>
            </a:r>
            <a:r>
              <a:rPr lang="zh-CN" altLang="en-US" sz="1400" dirty="0"/>
              <a:t>方案的极具影响力的标杆项目</a:t>
            </a:r>
            <a:r>
              <a:rPr lang="zh-CN" altLang="en-US" sz="1400" dirty="0" smtClean="0"/>
              <a:t>。</a:t>
            </a:r>
            <a:endParaRPr lang="zh-CN" altLang="en-US" sz="1300" dirty="0">
              <a:latin typeface="+mn-lt"/>
              <a:cs typeface="+mn-ea"/>
              <a:sym typeface="+mn-lt"/>
            </a:endParaRPr>
          </a:p>
        </p:txBody>
      </p:sp>
      <p:cxnSp>
        <p:nvCxnSpPr>
          <p:cNvPr id="16" name="直接连接符 15"/>
          <p:cNvCxnSpPr/>
          <p:nvPr/>
        </p:nvCxnSpPr>
        <p:spPr>
          <a:xfrm>
            <a:off x="6353872" y="4353582"/>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9" name="矩形 117"/>
          <p:cNvSpPr>
            <a:spLocks noChangeArrowheads="1"/>
          </p:cNvSpPr>
          <p:nvPr/>
        </p:nvSpPr>
        <p:spPr bwMode="auto">
          <a:xfrm>
            <a:off x="327630" y="5410200"/>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客户清单</a:t>
            </a:r>
          </a:p>
        </p:txBody>
      </p:sp>
      <p:sp>
        <p:nvSpPr>
          <p:cNvPr id="20" name="矩形 124"/>
          <p:cNvSpPr>
            <a:spLocks noChangeArrowheads="1"/>
          </p:cNvSpPr>
          <p:nvPr/>
        </p:nvSpPr>
        <p:spPr bwMode="auto">
          <a:xfrm>
            <a:off x="327630" y="5779532"/>
            <a:ext cx="5316741" cy="64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smtClean="0">
                <a:latin typeface="+mn-lt"/>
                <a:cs typeface="+mn-ea"/>
                <a:sym typeface="+mn-lt"/>
              </a:rPr>
              <a:t>硬件</a:t>
            </a:r>
            <a:r>
              <a:rPr lang="zh-CN" altLang="en-US" sz="1300" dirty="0">
                <a:latin typeface="+mn-lt"/>
                <a:cs typeface="+mn-ea"/>
                <a:sym typeface="+mn-lt"/>
              </a:rPr>
              <a:t>：启天</a:t>
            </a:r>
            <a:r>
              <a:rPr lang="en-US" altLang="zh-CN" sz="1300" dirty="0">
                <a:latin typeface="+mn-lt"/>
                <a:cs typeface="+mn-ea"/>
                <a:sym typeface="+mn-lt"/>
              </a:rPr>
              <a:t>M420  </a:t>
            </a:r>
            <a:r>
              <a:rPr lang="en-US" altLang="zh-CN" sz="1300" dirty="0" smtClean="0">
                <a:latin typeface="+mn-lt"/>
                <a:cs typeface="+mn-ea"/>
                <a:sym typeface="+mn-lt"/>
              </a:rPr>
              <a:t>450</a:t>
            </a:r>
            <a:r>
              <a:rPr lang="zh-CN" altLang="en-US" sz="1300" dirty="0" smtClean="0">
                <a:latin typeface="+mn-lt"/>
                <a:cs typeface="+mn-ea"/>
                <a:sym typeface="+mn-lt"/>
              </a:rPr>
              <a:t>台</a:t>
            </a:r>
            <a:endParaRPr lang="en-US" altLang="zh-CN" sz="1300" dirty="0" smtClean="0">
              <a:latin typeface="+mn-lt"/>
              <a:cs typeface="+mn-ea"/>
              <a:sym typeface="+mn-lt"/>
            </a:endParaRPr>
          </a:p>
          <a:p>
            <a:pPr>
              <a:lnSpc>
                <a:spcPct val="130000"/>
              </a:lnSpc>
              <a:buFont typeface="Wingdings" panose="05000000000000000000" pitchFamily="2" charset="2"/>
              <a:buChar char="l"/>
            </a:pPr>
            <a:r>
              <a:rPr lang="zh-CN" altLang="en-US" sz="1300" dirty="0" smtClean="0">
                <a:latin typeface="+mn-lt"/>
                <a:cs typeface="+mn-ea"/>
                <a:sym typeface="+mn-lt"/>
              </a:rPr>
              <a:t>软件：</a:t>
            </a:r>
            <a:r>
              <a:rPr lang="en-US" altLang="zh-CN" sz="1300" dirty="0" smtClean="0">
                <a:latin typeface="+mn-lt"/>
                <a:cs typeface="+mn-ea"/>
                <a:sym typeface="+mn-lt"/>
              </a:rPr>
              <a:t>IDV</a:t>
            </a:r>
            <a:r>
              <a:rPr lang="zh-CN" altLang="en-US" sz="1300" dirty="0">
                <a:latin typeface="+mn-lt"/>
                <a:cs typeface="+mn-ea"/>
                <a:sym typeface="+mn-lt"/>
              </a:rPr>
              <a:t>云桌面</a:t>
            </a:r>
            <a:r>
              <a:rPr lang="zh-CN" altLang="en-US" sz="1300" dirty="0" smtClean="0">
                <a:latin typeface="+mn-lt"/>
                <a:cs typeface="+mn-ea"/>
                <a:sym typeface="+mn-lt"/>
              </a:rPr>
              <a:t>管理平台</a:t>
            </a:r>
            <a:endParaRPr lang="zh-CN" altLang="en-US" sz="1300" dirty="0">
              <a:latin typeface="+mn-lt"/>
              <a:cs typeface="+mn-ea"/>
              <a:sym typeface="+mn-lt"/>
            </a:endParaRPr>
          </a:p>
        </p:txBody>
      </p:sp>
      <p:cxnSp>
        <p:nvCxnSpPr>
          <p:cNvPr id="21" name="直接连接符 20"/>
          <p:cNvCxnSpPr/>
          <p:nvPr/>
        </p:nvCxnSpPr>
        <p:spPr>
          <a:xfrm>
            <a:off x="406982" y="5779531"/>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872" y="1480867"/>
            <a:ext cx="5322704" cy="2328370"/>
          </a:xfrm>
          <a:prstGeom prst="rect">
            <a:avLst/>
          </a:prstGeom>
        </p:spPr>
      </p:pic>
    </p:spTree>
    <p:extLst>
      <p:ext uri="{BB962C8B-B14F-4D97-AF65-F5344CB8AC3E}">
        <p14:creationId xmlns:p14="http://schemas.microsoft.com/office/powerpoint/2010/main" val="439854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2143" y="534154"/>
            <a:ext cx="7877028" cy="707702"/>
          </a:xfrm>
          <a:prstGeom prst="rect">
            <a:avLst/>
          </a:prstGeom>
          <a:noFill/>
        </p:spPr>
        <p:txBody>
          <a:bodyPr wrap="none" rtlCol="0">
            <a:spAutoFit/>
          </a:bodyPr>
          <a:lstStyle/>
          <a:p>
            <a:pPr defTabSz="1217986">
              <a:spcBef>
                <a:spcPct val="0"/>
              </a:spcBef>
              <a:tabLst>
                <a:tab pos="1217986" algn="l"/>
              </a:tabLst>
              <a:defRPr/>
            </a:pPr>
            <a:r>
              <a:rPr lang="zh-CN" altLang="en-US" sz="3999" b="1" dirty="0" smtClean="0">
                <a:cs typeface="+mn-ea"/>
                <a:sym typeface="+mn-lt"/>
              </a:rPr>
              <a:t>广水教育局</a:t>
            </a:r>
            <a:r>
              <a:rPr lang="en-US" altLang="zh-CN" sz="3999" b="1" dirty="0" smtClean="0">
                <a:cs typeface="+mn-ea"/>
                <a:sym typeface="+mn-lt"/>
              </a:rPr>
              <a:t>-IDV</a:t>
            </a:r>
            <a:r>
              <a:rPr lang="zh-CN" altLang="en-US" sz="3999" b="1" dirty="0" smtClean="0">
                <a:cs typeface="+mn-ea"/>
                <a:sym typeface="+mn-lt"/>
              </a:rPr>
              <a:t>通过测试获得项目</a:t>
            </a:r>
            <a:endParaRPr lang="en-US" altLang="zh-CN" sz="3999" b="1" dirty="0">
              <a:cs typeface="+mn-ea"/>
              <a:sym typeface="+mn-lt"/>
            </a:endParaRPr>
          </a:p>
        </p:txBody>
      </p:sp>
      <p:sp>
        <p:nvSpPr>
          <p:cNvPr id="22" name="矩形 117"/>
          <p:cNvSpPr>
            <a:spLocks noChangeArrowheads="1"/>
          </p:cNvSpPr>
          <p:nvPr/>
        </p:nvSpPr>
        <p:spPr bwMode="auto">
          <a:xfrm>
            <a:off x="6680323" y="4673430"/>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客户价值</a:t>
            </a:r>
          </a:p>
        </p:txBody>
      </p:sp>
      <p:sp>
        <p:nvSpPr>
          <p:cNvPr id="23" name="矩形 124"/>
          <p:cNvSpPr>
            <a:spLocks noChangeArrowheads="1"/>
          </p:cNvSpPr>
          <p:nvPr/>
        </p:nvSpPr>
        <p:spPr bwMode="auto">
          <a:xfrm>
            <a:off x="6680329" y="5014925"/>
            <a:ext cx="4822875" cy="222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zh-CN" altLang="en-US" sz="1300" dirty="0">
                <a:latin typeface="+mn-lt"/>
                <a:cs typeface="+mn-ea"/>
                <a:sym typeface="+mn-lt"/>
              </a:rPr>
              <a:t>满足了客户整体管理所有下属乡镇所有大屏的管理需求，能够管理不同品牌，不同配置</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客户能将大屏统一管理</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能够出具向上级部门汇报相关信息化硬件使用的数据证明</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大大减少了维护工作量，信息化管理统一</a:t>
            </a:r>
            <a:endParaRPr lang="en-US" altLang="zh-CN" sz="1300" dirty="0">
              <a:latin typeface="+mn-lt"/>
              <a:cs typeface="+mn-ea"/>
              <a:sym typeface="+mn-lt"/>
            </a:endParaRPr>
          </a:p>
          <a:p>
            <a:pPr>
              <a:lnSpc>
                <a:spcPct val="150000"/>
              </a:lnSpc>
              <a:buFont typeface="Wingdings" panose="05000000000000000000" pitchFamily="2" charset="2"/>
              <a:buChar char="l"/>
            </a:pPr>
            <a:r>
              <a:rPr lang="zh-CN" altLang="en-US" sz="1300" dirty="0">
                <a:latin typeface="+mn-lt"/>
                <a:cs typeface="+mn-ea"/>
                <a:sym typeface="+mn-lt"/>
              </a:rPr>
              <a:t>未来将会和下属乡镇的</a:t>
            </a:r>
            <a:r>
              <a:rPr lang="en-US" altLang="zh-CN" sz="1300" dirty="0">
                <a:latin typeface="+mn-lt"/>
                <a:cs typeface="+mn-ea"/>
                <a:sym typeface="+mn-lt"/>
              </a:rPr>
              <a:t>8000</a:t>
            </a:r>
            <a:r>
              <a:rPr lang="zh-CN" altLang="en-US" sz="1300" dirty="0">
                <a:latin typeface="+mn-lt"/>
                <a:cs typeface="+mn-ea"/>
                <a:sym typeface="+mn-lt"/>
              </a:rPr>
              <a:t>台</a:t>
            </a:r>
            <a:r>
              <a:rPr lang="en-US" altLang="zh-CN" sz="1300" dirty="0">
                <a:latin typeface="+mn-lt"/>
                <a:cs typeface="+mn-ea"/>
                <a:sym typeface="+mn-lt"/>
              </a:rPr>
              <a:t>PC</a:t>
            </a:r>
            <a:r>
              <a:rPr lang="zh-CN" altLang="en-US" sz="1300" dirty="0">
                <a:latin typeface="+mn-lt"/>
                <a:cs typeface="+mn-ea"/>
                <a:sym typeface="+mn-lt"/>
              </a:rPr>
              <a:t>统一做管理</a:t>
            </a:r>
            <a:endParaRPr lang="en-US" altLang="zh-CN" sz="1300" dirty="0">
              <a:latin typeface="+mn-lt"/>
              <a:cs typeface="+mn-ea"/>
              <a:sym typeface="+mn-lt"/>
            </a:endParaRPr>
          </a:p>
          <a:p>
            <a:pPr>
              <a:lnSpc>
                <a:spcPct val="150000"/>
              </a:lnSpc>
              <a:buFont typeface="Wingdings" panose="05000000000000000000" pitchFamily="2" charset="2"/>
              <a:buChar char="l"/>
            </a:pPr>
            <a:endParaRPr lang="zh-CN" altLang="en-US" sz="1300" dirty="0">
              <a:latin typeface="+mn-lt"/>
              <a:cs typeface="+mn-ea"/>
              <a:sym typeface="+mn-lt"/>
            </a:endParaRPr>
          </a:p>
        </p:txBody>
      </p:sp>
      <p:cxnSp>
        <p:nvCxnSpPr>
          <p:cNvPr id="24" name="直接连接符 23"/>
          <p:cNvCxnSpPr/>
          <p:nvPr/>
        </p:nvCxnSpPr>
        <p:spPr>
          <a:xfrm>
            <a:off x="6759659" y="5015459"/>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25" name="矩形 117"/>
          <p:cNvSpPr>
            <a:spLocks noChangeArrowheads="1"/>
          </p:cNvSpPr>
          <p:nvPr/>
        </p:nvSpPr>
        <p:spPr bwMode="auto">
          <a:xfrm>
            <a:off x="440981" y="1537715"/>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客户简介</a:t>
            </a:r>
          </a:p>
        </p:txBody>
      </p:sp>
      <p:sp>
        <p:nvSpPr>
          <p:cNvPr id="26" name="矩形 124"/>
          <p:cNvSpPr>
            <a:spLocks noChangeArrowheads="1"/>
          </p:cNvSpPr>
          <p:nvPr/>
        </p:nvSpPr>
        <p:spPr bwMode="auto">
          <a:xfrm>
            <a:off x="440982" y="1874341"/>
            <a:ext cx="5729610" cy="1943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广水教育局是广水政府直辖的一级政府职能部门，该部门主要负责广水教育工作。贯彻落实起草广水地方性教育法规、规章草案；协调指导广水教育系统人事和劳动工资工作；研究提出国家举办的各级各类学校编制标准；指导学校内部管理体制改革；主管广水学校教师和管理人员的队伍建设、教师资格认定和技术职务管理工作；研究拟订广水地区高等教育、中等教育招生计划；负责广水各类教育考试的组织和管理工作潜在规模等</a:t>
            </a:r>
          </a:p>
        </p:txBody>
      </p:sp>
      <p:cxnSp>
        <p:nvCxnSpPr>
          <p:cNvPr id="27" name="直接连接符 26"/>
          <p:cNvCxnSpPr/>
          <p:nvPr/>
        </p:nvCxnSpPr>
        <p:spPr>
          <a:xfrm>
            <a:off x="520315" y="1874339"/>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28" name="矩形 117"/>
          <p:cNvSpPr>
            <a:spLocks noChangeArrowheads="1"/>
          </p:cNvSpPr>
          <p:nvPr/>
        </p:nvSpPr>
        <p:spPr bwMode="auto">
          <a:xfrm>
            <a:off x="440981" y="3986823"/>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客户需求</a:t>
            </a:r>
          </a:p>
        </p:txBody>
      </p:sp>
      <p:sp>
        <p:nvSpPr>
          <p:cNvPr id="29" name="矩形 124"/>
          <p:cNvSpPr>
            <a:spLocks noChangeArrowheads="1"/>
          </p:cNvSpPr>
          <p:nvPr/>
        </p:nvSpPr>
        <p:spPr bwMode="auto">
          <a:xfrm>
            <a:off x="440982" y="4356060"/>
            <a:ext cx="5315356" cy="116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广水市大屏的管理比较单一，没有办法统一管理，大大增加工作难度，同时，不清楚信息化使用率的情况。</a:t>
            </a:r>
            <a:endParaRPr lang="en-US" altLang="zh-CN"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由于电教老师水平能力差异，大大影响了客户工作效率以及工作质量。</a:t>
            </a:r>
          </a:p>
        </p:txBody>
      </p:sp>
      <p:cxnSp>
        <p:nvCxnSpPr>
          <p:cNvPr id="30" name="直接连接符 29"/>
          <p:cNvCxnSpPr/>
          <p:nvPr/>
        </p:nvCxnSpPr>
        <p:spPr>
          <a:xfrm>
            <a:off x="520313" y="4356058"/>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31" name="图片 5">
            <a:extLst>
              <a:ext uri="{FF2B5EF4-FFF2-40B4-BE49-F238E27FC236}">
                <a16:creationId xmlns:a16="http://schemas.microsoft.com/office/drawing/2014/main" id="{7DA2FAA6-1901-41B1-A9EA-1A4027C7F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7661" y="1352006"/>
            <a:ext cx="4651277" cy="2797762"/>
          </a:xfrm>
          <a:prstGeom prst="rect">
            <a:avLst/>
          </a:prstGeom>
        </p:spPr>
      </p:pic>
      <p:sp>
        <p:nvSpPr>
          <p:cNvPr id="32" name="矩形 117"/>
          <p:cNvSpPr>
            <a:spLocks noChangeArrowheads="1"/>
          </p:cNvSpPr>
          <p:nvPr/>
        </p:nvSpPr>
        <p:spPr bwMode="auto">
          <a:xfrm>
            <a:off x="440981" y="5519161"/>
            <a:ext cx="1066638"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67" tIns="60933" rIns="121867" bIns="60933">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客户清单</a:t>
            </a:r>
          </a:p>
        </p:txBody>
      </p:sp>
      <p:sp>
        <p:nvSpPr>
          <p:cNvPr id="33" name="矩形 124"/>
          <p:cNvSpPr>
            <a:spLocks noChangeArrowheads="1"/>
          </p:cNvSpPr>
          <p:nvPr/>
        </p:nvSpPr>
        <p:spPr bwMode="auto">
          <a:xfrm>
            <a:off x="440982" y="5888399"/>
            <a:ext cx="5315356" cy="6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67" tIns="60933" rIns="121867" bIns="60933">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硬件：希沃、鸿合等大屏</a:t>
            </a:r>
            <a:r>
              <a:rPr lang="en-US" altLang="zh-CN" sz="1300" dirty="0">
                <a:latin typeface="+mn-lt"/>
                <a:cs typeface="+mn-ea"/>
                <a:sym typeface="+mn-lt"/>
              </a:rPr>
              <a:t>1500</a:t>
            </a:r>
            <a:r>
              <a:rPr lang="zh-CN" altLang="en-US" sz="1300" dirty="0">
                <a:latin typeface="+mn-lt"/>
                <a:cs typeface="+mn-ea"/>
                <a:sym typeface="+mn-lt"/>
              </a:rPr>
              <a:t>点</a:t>
            </a:r>
            <a:endParaRPr lang="en-US" altLang="zh-CN"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软件：</a:t>
            </a:r>
            <a:r>
              <a:rPr lang="en-US" altLang="zh-CN" sz="1300" dirty="0">
                <a:latin typeface="+mn-lt"/>
                <a:cs typeface="+mn-ea"/>
                <a:sym typeface="+mn-lt"/>
              </a:rPr>
              <a:t>IDV</a:t>
            </a:r>
            <a:r>
              <a:rPr lang="zh-CN" altLang="en-US" sz="1300" dirty="0">
                <a:latin typeface="+mn-lt"/>
                <a:cs typeface="+mn-ea"/>
                <a:sym typeface="+mn-lt"/>
              </a:rPr>
              <a:t>云桌面管理平台</a:t>
            </a:r>
          </a:p>
        </p:txBody>
      </p:sp>
      <p:cxnSp>
        <p:nvCxnSpPr>
          <p:cNvPr id="34" name="直接连接符 33"/>
          <p:cNvCxnSpPr/>
          <p:nvPr/>
        </p:nvCxnSpPr>
        <p:spPr>
          <a:xfrm>
            <a:off x="520313" y="5888396"/>
            <a:ext cx="1848476"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3095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875AC8E-6719-4532-9CB0-105B9E755BED}"/>
              </a:ext>
            </a:extLst>
          </p:cNvPr>
          <p:cNvSpPr/>
          <p:nvPr/>
        </p:nvSpPr>
        <p:spPr>
          <a:xfrm>
            <a:off x="1674812" y="533400"/>
            <a:ext cx="7879080"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smtClean="0">
                <a:cs typeface="+mn-ea"/>
                <a:sym typeface="+mn-lt"/>
              </a:rPr>
              <a:t>济南历城初级实验中学</a:t>
            </a:r>
            <a:r>
              <a:rPr lang="en-US" altLang="zh-CN" sz="4000" b="1" dirty="0" smtClean="0">
                <a:cs typeface="+mn-ea"/>
                <a:sym typeface="+mn-lt"/>
              </a:rPr>
              <a:t>——</a:t>
            </a:r>
            <a:r>
              <a:rPr lang="zh-CN" altLang="en-US" sz="4000" b="1" dirty="0" smtClean="0">
                <a:cs typeface="+mn-ea"/>
                <a:sym typeface="+mn-lt"/>
              </a:rPr>
              <a:t>样板间</a:t>
            </a:r>
            <a:endParaRPr lang="en-US" altLang="zh-CN" sz="4000" b="1" dirty="0">
              <a:cs typeface="+mn-ea"/>
              <a:sym typeface="+mn-lt"/>
            </a:endParaRPr>
          </a:p>
        </p:txBody>
      </p:sp>
      <p:sp>
        <p:nvSpPr>
          <p:cNvPr id="9" name="矩形 117"/>
          <p:cNvSpPr>
            <a:spLocks noChangeArrowheads="1"/>
          </p:cNvSpPr>
          <p:nvPr/>
        </p:nvSpPr>
        <p:spPr bwMode="auto">
          <a:xfrm>
            <a:off x="7161208" y="4592836"/>
            <a:ext cx="120726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客户价值</a:t>
            </a:r>
            <a:endParaRPr lang="zh-CN" altLang="en-US" sz="1600" b="1" dirty="0">
              <a:latin typeface="+mn-lt"/>
              <a:cs typeface="+mn-ea"/>
              <a:sym typeface="+mn-lt"/>
            </a:endParaRPr>
          </a:p>
        </p:txBody>
      </p:sp>
      <p:sp>
        <p:nvSpPr>
          <p:cNvPr id="10" name="矩形 124"/>
          <p:cNvSpPr>
            <a:spLocks noChangeArrowheads="1"/>
          </p:cNvSpPr>
          <p:nvPr/>
        </p:nvSpPr>
        <p:spPr bwMode="auto">
          <a:xfrm>
            <a:off x="7161212" y="4934419"/>
            <a:ext cx="5027613" cy="1623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zh-CN" altLang="en-US" sz="1300" dirty="0">
                <a:cs typeface="+mn-ea"/>
                <a:sym typeface="+mn-lt"/>
              </a:rPr>
              <a:t>提升学校整体信息化素养，在历城区树立一标杆。</a:t>
            </a:r>
            <a:endParaRPr lang="en-US" altLang="zh-CN" sz="1300" dirty="0">
              <a:cs typeface="+mn-ea"/>
              <a:sym typeface="+mn-lt"/>
            </a:endParaRPr>
          </a:p>
          <a:p>
            <a:pPr>
              <a:lnSpc>
                <a:spcPct val="150000"/>
              </a:lnSpc>
              <a:buFont typeface="Wingdings" panose="05000000000000000000" pitchFamily="2" charset="2"/>
              <a:buChar char="l"/>
            </a:pPr>
            <a:r>
              <a:rPr lang="zh-CN" altLang="en-US" sz="1300" dirty="0">
                <a:cs typeface="+mn-ea"/>
                <a:sym typeface="+mn-lt"/>
              </a:rPr>
              <a:t>充分利旧设备，实现了设备统一管理，统一</a:t>
            </a:r>
            <a:r>
              <a:rPr lang="zh-CN" altLang="en-US" sz="1300" dirty="0" smtClean="0">
                <a:cs typeface="+mn-ea"/>
                <a:sym typeface="+mn-lt"/>
              </a:rPr>
              <a:t>部署</a:t>
            </a:r>
            <a:endParaRPr lang="en-US" altLang="zh-CN" sz="1300" dirty="0" smtClean="0">
              <a:cs typeface="+mn-ea"/>
              <a:sym typeface="+mn-lt"/>
            </a:endParaRPr>
          </a:p>
          <a:p>
            <a:pPr>
              <a:lnSpc>
                <a:spcPct val="150000"/>
              </a:lnSpc>
              <a:buFont typeface="Wingdings" panose="05000000000000000000" pitchFamily="2" charset="2"/>
              <a:buChar char="l"/>
            </a:pPr>
            <a:r>
              <a:rPr lang="zh-CN" altLang="en-US" sz="1300" dirty="0">
                <a:cs typeface="+mn-ea"/>
                <a:sym typeface="+mn-lt"/>
              </a:rPr>
              <a:t>充分</a:t>
            </a:r>
            <a:r>
              <a:rPr lang="zh-CN" altLang="en-US" sz="1300" dirty="0" smtClean="0">
                <a:cs typeface="+mn-ea"/>
                <a:sym typeface="+mn-lt"/>
              </a:rPr>
              <a:t>利用智慧课堂，建立起互动教学的模式，使得老师和家长可实时获得学生的课堂表现</a:t>
            </a:r>
            <a:endParaRPr lang="en-US" altLang="zh-CN" sz="1300" dirty="0" smtClean="0">
              <a:cs typeface="+mn-ea"/>
              <a:sym typeface="+mn-lt"/>
            </a:endParaRPr>
          </a:p>
          <a:p>
            <a:pPr>
              <a:lnSpc>
                <a:spcPct val="150000"/>
              </a:lnSpc>
              <a:buFont typeface="Wingdings" panose="05000000000000000000" pitchFamily="2" charset="2"/>
              <a:buChar char="l"/>
            </a:pPr>
            <a:r>
              <a:rPr lang="zh-CN" altLang="en-US" sz="1300" dirty="0" smtClean="0">
                <a:cs typeface="+mn-ea"/>
                <a:sym typeface="+mn-lt"/>
              </a:rPr>
              <a:t>实现考勤的电子化，让家长和老师实时获得学生在校信息</a:t>
            </a:r>
            <a:endParaRPr lang="zh-CN" altLang="en-US" sz="1300" dirty="0">
              <a:cs typeface="+mn-ea"/>
              <a:sym typeface="+mn-lt"/>
            </a:endParaRPr>
          </a:p>
        </p:txBody>
      </p:sp>
      <p:cxnSp>
        <p:nvCxnSpPr>
          <p:cNvPr id="11" name="直接连接符 10"/>
          <p:cNvCxnSpPr/>
          <p:nvPr/>
        </p:nvCxnSpPr>
        <p:spPr>
          <a:xfrm>
            <a:off x="7240563" y="4934954"/>
            <a:ext cx="2092182"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2" name="矩形 117"/>
          <p:cNvSpPr>
            <a:spLocks noChangeArrowheads="1"/>
          </p:cNvSpPr>
          <p:nvPr/>
        </p:nvSpPr>
        <p:spPr bwMode="auto">
          <a:xfrm>
            <a:off x="439508" y="1340245"/>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客户简介</a:t>
            </a:r>
            <a:endParaRPr lang="zh-CN" altLang="en-US" sz="1600" b="1" dirty="0">
              <a:latin typeface="+mn-lt"/>
              <a:cs typeface="+mn-ea"/>
              <a:sym typeface="+mn-lt"/>
            </a:endParaRPr>
          </a:p>
        </p:txBody>
      </p:sp>
      <p:sp>
        <p:nvSpPr>
          <p:cNvPr id="13" name="矩形 124"/>
          <p:cNvSpPr>
            <a:spLocks noChangeArrowheads="1"/>
          </p:cNvSpPr>
          <p:nvPr/>
        </p:nvSpPr>
        <p:spPr bwMode="auto">
          <a:xfrm>
            <a:off x="439508" y="1676958"/>
            <a:ext cx="6320321" cy="19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latin typeface="+mn-lt"/>
                <a:cs typeface="+mn-ea"/>
                <a:sym typeface="+mn-lt"/>
              </a:rPr>
              <a:t>济南市历城区初级实验中学建于</a:t>
            </a:r>
            <a:r>
              <a:rPr lang="en-US" altLang="zh-CN" sz="1300" dirty="0">
                <a:latin typeface="+mn-lt"/>
                <a:cs typeface="+mn-ea"/>
                <a:sym typeface="+mn-lt"/>
              </a:rPr>
              <a:t>2014</a:t>
            </a:r>
            <a:r>
              <a:rPr lang="zh-CN" altLang="en-US" sz="1300" dirty="0">
                <a:latin typeface="+mn-lt"/>
                <a:cs typeface="+mn-ea"/>
                <a:sym typeface="+mn-lt"/>
              </a:rPr>
              <a:t>年</a:t>
            </a:r>
            <a:r>
              <a:rPr lang="en-US" altLang="zh-CN" sz="1300" dirty="0">
                <a:latin typeface="+mn-lt"/>
                <a:cs typeface="+mn-ea"/>
                <a:sym typeface="+mn-lt"/>
              </a:rPr>
              <a:t>9</a:t>
            </a:r>
            <a:r>
              <a:rPr lang="zh-CN" altLang="en-US" sz="1300" dirty="0">
                <a:latin typeface="+mn-lt"/>
                <a:cs typeface="+mn-ea"/>
                <a:sym typeface="+mn-lt"/>
              </a:rPr>
              <a:t>月，位于山东省济南市历城区辛甸中路。学校占地</a:t>
            </a:r>
            <a:r>
              <a:rPr lang="en-US" altLang="zh-CN" sz="1300" dirty="0">
                <a:latin typeface="+mn-lt"/>
                <a:cs typeface="+mn-ea"/>
                <a:sym typeface="+mn-lt"/>
              </a:rPr>
              <a:t>2.7</a:t>
            </a:r>
            <a:r>
              <a:rPr lang="zh-CN" altLang="en-US" sz="1300" dirty="0">
                <a:latin typeface="+mn-lt"/>
                <a:cs typeface="+mn-ea"/>
                <a:sym typeface="+mn-lt"/>
              </a:rPr>
              <a:t>公顷，建有办公教学楼、综合楼、体育馆、学生公寓楼等，总建筑面积</a:t>
            </a:r>
            <a:r>
              <a:rPr lang="en-US" altLang="zh-CN" sz="1300" dirty="0">
                <a:latin typeface="+mn-lt"/>
                <a:cs typeface="+mn-ea"/>
                <a:sym typeface="+mn-lt"/>
              </a:rPr>
              <a:t>18886</a:t>
            </a:r>
            <a:r>
              <a:rPr lang="zh-CN" altLang="en-US" sz="1300" dirty="0">
                <a:latin typeface="+mn-lt"/>
                <a:cs typeface="+mn-ea"/>
                <a:sym typeface="+mn-lt"/>
              </a:rPr>
              <a:t>平方米。学校各类教学设施齐全，拥有</a:t>
            </a:r>
            <a:r>
              <a:rPr lang="en-US" altLang="zh-CN" sz="1300" dirty="0">
                <a:latin typeface="+mn-lt"/>
                <a:cs typeface="+mn-ea"/>
                <a:sym typeface="+mn-lt"/>
              </a:rPr>
              <a:t>300</a:t>
            </a:r>
            <a:r>
              <a:rPr lang="zh-CN" altLang="en-US" sz="1300" dirty="0">
                <a:latin typeface="+mn-lt"/>
                <a:cs typeface="+mn-ea"/>
                <a:sym typeface="+mn-lt"/>
              </a:rPr>
              <a:t>米塑胶跑道体育场、多媒体报告厅、微机室、实验室、图书室、阅览室、音乐室、舞蹈室、美术室、自动录播室、心理咨询室和现代化的办公系统</a:t>
            </a:r>
            <a:r>
              <a:rPr lang="zh-CN" altLang="en-US" sz="1300" dirty="0" smtClean="0">
                <a:latin typeface="+mn-lt"/>
                <a:cs typeface="+mn-ea"/>
                <a:sym typeface="+mn-lt"/>
              </a:rPr>
              <a:t>。</a:t>
            </a:r>
            <a:endParaRPr lang="zh-CN" altLang="en-US" sz="1300" dirty="0">
              <a:latin typeface="+mn-lt"/>
              <a:cs typeface="+mn-ea"/>
              <a:sym typeface="+mn-lt"/>
            </a:endParaRPr>
          </a:p>
          <a:p>
            <a:pPr>
              <a:lnSpc>
                <a:spcPct val="130000"/>
              </a:lnSpc>
              <a:buFont typeface="Wingdings" panose="05000000000000000000" pitchFamily="2" charset="2"/>
              <a:buChar char="l"/>
            </a:pPr>
            <a:r>
              <a:rPr lang="zh-CN" altLang="en-US" sz="1300" dirty="0">
                <a:latin typeface="+mn-lt"/>
                <a:cs typeface="+mn-ea"/>
                <a:sym typeface="+mn-lt"/>
              </a:rPr>
              <a:t>学校现有</a:t>
            </a:r>
            <a:r>
              <a:rPr lang="en-US" altLang="zh-CN" sz="1300" dirty="0">
                <a:latin typeface="+mn-lt"/>
                <a:cs typeface="+mn-ea"/>
                <a:sym typeface="+mn-lt"/>
              </a:rPr>
              <a:t>16</a:t>
            </a:r>
            <a:r>
              <a:rPr lang="zh-CN" altLang="en-US" sz="1300" dirty="0">
                <a:latin typeface="+mn-lt"/>
                <a:cs typeface="+mn-ea"/>
                <a:sym typeface="+mn-lt"/>
              </a:rPr>
              <a:t>个教学班，共有在校生</a:t>
            </a:r>
            <a:r>
              <a:rPr lang="en-US" altLang="zh-CN" sz="1300" dirty="0">
                <a:latin typeface="+mn-lt"/>
                <a:cs typeface="+mn-ea"/>
                <a:sym typeface="+mn-lt"/>
              </a:rPr>
              <a:t>750</a:t>
            </a:r>
            <a:r>
              <a:rPr lang="zh-CN" altLang="en-US" sz="1300" dirty="0">
                <a:latin typeface="+mn-lt"/>
                <a:cs typeface="+mn-ea"/>
                <a:sym typeface="+mn-lt"/>
              </a:rPr>
              <a:t>人。现有教职工</a:t>
            </a:r>
            <a:r>
              <a:rPr lang="en-US" altLang="zh-CN" sz="1300" dirty="0">
                <a:latin typeface="+mn-lt"/>
                <a:cs typeface="+mn-ea"/>
                <a:sym typeface="+mn-lt"/>
              </a:rPr>
              <a:t>63</a:t>
            </a:r>
            <a:r>
              <a:rPr lang="zh-CN" altLang="en-US" sz="1300" dirty="0">
                <a:latin typeface="+mn-lt"/>
                <a:cs typeface="+mn-ea"/>
                <a:sym typeface="+mn-lt"/>
              </a:rPr>
              <a:t>人，其中高级专业技术职务</a:t>
            </a:r>
            <a:r>
              <a:rPr lang="en-US" altLang="zh-CN" sz="1300" dirty="0">
                <a:latin typeface="+mn-lt"/>
                <a:cs typeface="+mn-ea"/>
                <a:sym typeface="+mn-lt"/>
              </a:rPr>
              <a:t>11</a:t>
            </a:r>
            <a:r>
              <a:rPr lang="zh-CN" altLang="en-US" sz="1300" dirty="0">
                <a:latin typeface="+mn-lt"/>
                <a:cs typeface="+mn-ea"/>
                <a:sym typeface="+mn-lt"/>
              </a:rPr>
              <a:t>人，中级专业技术职务</a:t>
            </a:r>
            <a:r>
              <a:rPr lang="en-US" altLang="zh-CN" sz="1300" dirty="0">
                <a:latin typeface="+mn-lt"/>
                <a:cs typeface="+mn-ea"/>
                <a:sym typeface="+mn-lt"/>
              </a:rPr>
              <a:t>22</a:t>
            </a:r>
            <a:r>
              <a:rPr lang="zh-CN" altLang="en-US" sz="1300" dirty="0">
                <a:latin typeface="+mn-lt"/>
                <a:cs typeface="+mn-ea"/>
                <a:sym typeface="+mn-lt"/>
              </a:rPr>
              <a:t>人。</a:t>
            </a:r>
          </a:p>
        </p:txBody>
      </p:sp>
      <p:cxnSp>
        <p:nvCxnSpPr>
          <p:cNvPr id="14" name="直接连接符 13"/>
          <p:cNvCxnSpPr/>
          <p:nvPr/>
        </p:nvCxnSpPr>
        <p:spPr>
          <a:xfrm>
            <a:off x="518860" y="1676957"/>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5" name="矩形 117"/>
          <p:cNvSpPr>
            <a:spLocks noChangeArrowheads="1"/>
          </p:cNvSpPr>
          <p:nvPr/>
        </p:nvSpPr>
        <p:spPr bwMode="auto">
          <a:xfrm>
            <a:off x="439508" y="3581400"/>
            <a:ext cx="1066916"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smtClean="0">
                <a:latin typeface="+mn-lt"/>
                <a:cs typeface="+mn-ea"/>
                <a:sym typeface="+mn-lt"/>
              </a:rPr>
              <a:t>客户需求</a:t>
            </a:r>
            <a:endParaRPr lang="zh-CN" altLang="en-US" sz="1600" b="1" dirty="0">
              <a:latin typeface="+mn-lt"/>
              <a:cs typeface="+mn-ea"/>
              <a:sym typeface="+mn-lt"/>
            </a:endParaRPr>
          </a:p>
        </p:txBody>
      </p:sp>
      <p:sp>
        <p:nvSpPr>
          <p:cNvPr id="16" name="矩形 124"/>
          <p:cNvSpPr>
            <a:spLocks noChangeArrowheads="1"/>
          </p:cNvSpPr>
          <p:nvPr/>
        </p:nvSpPr>
        <p:spPr bwMode="auto">
          <a:xfrm>
            <a:off x="439508" y="3950732"/>
            <a:ext cx="5316741" cy="1423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30000"/>
              </a:lnSpc>
              <a:buFont typeface="Wingdings" panose="05000000000000000000" pitchFamily="2" charset="2"/>
              <a:buChar char="l"/>
            </a:pPr>
            <a:r>
              <a:rPr lang="zh-CN" altLang="en-US" sz="1300" dirty="0">
                <a:cs typeface="+mn-ea"/>
                <a:sym typeface="+mn-lt"/>
              </a:rPr>
              <a:t>响应市教育局的号召，建立联想共建学校，提升学校信息化</a:t>
            </a:r>
            <a:endParaRPr lang="en-US" altLang="zh-CN" sz="1300" dirty="0">
              <a:cs typeface="+mn-ea"/>
              <a:sym typeface="+mn-lt"/>
            </a:endParaRPr>
          </a:p>
          <a:p>
            <a:pPr>
              <a:lnSpc>
                <a:spcPct val="130000"/>
              </a:lnSpc>
              <a:buFont typeface="Wingdings" panose="05000000000000000000" pitchFamily="2" charset="2"/>
              <a:buChar char="l"/>
            </a:pPr>
            <a:r>
              <a:rPr lang="zh-CN" altLang="en-US" sz="1300" dirty="0">
                <a:cs typeface="+mn-ea"/>
                <a:sym typeface="+mn-lt"/>
              </a:rPr>
              <a:t>帮助教师提高教学效率，掌握全班所有学生的个性特点、学习行为与学业成果，实现精准地指导每位学生的学习，因材施教</a:t>
            </a:r>
            <a:endParaRPr lang="en-US" altLang="zh-CN" sz="1300" dirty="0">
              <a:cs typeface="+mn-ea"/>
              <a:sym typeface="+mn-lt"/>
            </a:endParaRPr>
          </a:p>
          <a:p>
            <a:pPr>
              <a:lnSpc>
                <a:spcPct val="130000"/>
              </a:lnSpc>
              <a:buFont typeface="Wingdings" panose="05000000000000000000" pitchFamily="2" charset="2"/>
              <a:buChar char="l"/>
            </a:pPr>
            <a:r>
              <a:rPr lang="zh-CN" altLang="en-US" sz="1300" dirty="0">
                <a:cs typeface="+mn-ea"/>
                <a:sym typeface="+mn-lt"/>
              </a:rPr>
              <a:t>统一管理、统一部署所有电子教室的</a:t>
            </a:r>
            <a:r>
              <a:rPr lang="en-US" altLang="zh-CN" sz="1300" dirty="0">
                <a:cs typeface="+mn-ea"/>
                <a:sym typeface="+mn-lt"/>
              </a:rPr>
              <a:t>PC</a:t>
            </a:r>
          </a:p>
          <a:p>
            <a:pPr>
              <a:lnSpc>
                <a:spcPct val="130000"/>
              </a:lnSpc>
              <a:buFont typeface="Wingdings" panose="05000000000000000000" pitchFamily="2" charset="2"/>
              <a:buChar char="l"/>
            </a:pPr>
            <a:r>
              <a:rPr lang="zh-CN" altLang="en-US" sz="1300" dirty="0">
                <a:cs typeface="+mn-ea"/>
                <a:sym typeface="+mn-lt"/>
              </a:rPr>
              <a:t>班牌电子化，能够快速宣传班级文化，用于学生签到</a:t>
            </a:r>
            <a:endParaRPr lang="en-US" altLang="zh-CN" sz="1300" dirty="0">
              <a:cs typeface="+mn-ea"/>
              <a:sym typeface="+mn-lt"/>
            </a:endParaRPr>
          </a:p>
        </p:txBody>
      </p:sp>
      <p:cxnSp>
        <p:nvCxnSpPr>
          <p:cNvPr id="17" name="直接连接符 16"/>
          <p:cNvCxnSpPr/>
          <p:nvPr/>
        </p:nvCxnSpPr>
        <p:spPr>
          <a:xfrm>
            <a:off x="518860" y="3950731"/>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sp>
        <p:nvSpPr>
          <p:cNvPr id="19" name="矩形 117"/>
          <p:cNvSpPr>
            <a:spLocks noChangeArrowheads="1"/>
          </p:cNvSpPr>
          <p:nvPr/>
        </p:nvSpPr>
        <p:spPr bwMode="auto">
          <a:xfrm>
            <a:off x="439508" y="5453245"/>
            <a:ext cx="1272101" cy="36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49" rIns="121899" bIns="60949">
            <a:spAutoFit/>
          </a:bodyPr>
          <a:lstStyle>
            <a:lvl1pPr>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r>
              <a:rPr lang="zh-CN" altLang="en-US" sz="1600" b="1" dirty="0">
                <a:latin typeface="+mn-lt"/>
                <a:cs typeface="+mn-ea"/>
                <a:sym typeface="+mn-lt"/>
              </a:rPr>
              <a:t>设备清单：</a:t>
            </a:r>
          </a:p>
        </p:txBody>
      </p:sp>
      <p:sp>
        <p:nvSpPr>
          <p:cNvPr id="20" name="矩形 124"/>
          <p:cNvSpPr>
            <a:spLocks noChangeArrowheads="1"/>
          </p:cNvSpPr>
          <p:nvPr/>
        </p:nvSpPr>
        <p:spPr bwMode="auto">
          <a:xfrm>
            <a:off x="439508" y="5967116"/>
            <a:ext cx="5219146" cy="387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marL="285750" indent="-285750">
              <a:buFont typeface="Arial" pitchFamily="34" charset="0"/>
              <a:defRPr sz="2400">
                <a:solidFill>
                  <a:schemeClr val="tx1"/>
                </a:solidFill>
                <a:latin typeface="Arial" pitchFamily="34" charset="0"/>
              </a:defRPr>
            </a:lvl1pPr>
            <a:lvl2pPr marL="742950" indent="-285750">
              <a:buFont typeface="Arial" pitchFamily="34" charset="0"/>
              <a:defRPr sz="2400">
                <a:solidFill>
                  <a:schemeClr val="tx1"/>
                </a:solidFill>
                <a:latin typeface="Arial" pitchFamily="34" charset="0"/>
              </a:defRPr>
            </a:lvl2pPr>
            <a:lvl3pPr marL="1143000" indent="-228600">
              <a:buFont typeface="Arial" pitchFamily="34" charset="0"/>
              <a:defRPr sz="2400">
                <a:solidFill>
                  <a:schemeClr val="tx1"/>
                </a:solidFill>
                <a:latin typeface="Arial" pitchFamily="34" charset="0"/>
              </a:defRPr>
            </a:lvl3pPr>
            <a:lvl4pPr marL="1600200" indent="-228600">
              <a:buFont typeface="Arial" pitchFamily="34" charset="0"/>
              <a:defRPr sz="2400">
                <a:solidFill>
                  <a:schemeClr val="tx1"/>
                </a:solidFill>
                <a:latin typeface="Arial" pitchFamily="34" charset="0"/>
              </a:defRPr>
            </a:lvl4pPr>
            <a:lvl5pPr marL="2057400" indent="-228600">
              <a:buFont typeface="Arial" pitchFamily="34" charset="0"/>
              <a:defRPr sz="2400">
                <a:solidFill>
                  <a:schemeClr val="tx1"/>
                </a:solidFill>
                <a:latin typeface="Arial" pitchFamily="34" charset="0"/>
              </a:defRPr>
            </a:lvl5pPr>
            <a:lvl6pPr marL="25146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6pPr>
            <a:lvl7pPr marL="29718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7pPr>
            <a:lvl8pPr marL="34290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8pPr>
            <a:lvl9pPr marL="3886200" indent="-228600" defTabSz="1219200" eaLnBrk="0" fontAlgn="base" hangingPunct="0">
              <a:spcBef>
                <a:spcPct val="0"/>
              </a:spcBef>
              <a:spcAft>
                <a:spcPct val="0"/>
              </a:spcAft>
              <a:buFont typeface="Arial" pitchFamily="34" charset="0"/>
              <a:defRPr sz="2400">
                <a:solidFill>
                  <a:schemeClr val="tx1"/>
                </a:solidFill>
                <a:latin typeface="Arial" pitchFamily="34" charset="0"/>
              </a:defRPr>
            </a:lvl9pPr>
          </a:lstStyle>
          <a:p>
            <a:pPr>
              <a:lnSpc>
                <a:spcPct val="150000"/>
              </a:lnSpc>
              <a:buFont typeface="Wingdings" panose="05000000000000000000" pitchFamily="2" charset="2"/>
              <a:buChar char="l"/>
            </a:pPr>
            <a:r>
              <a:rPr lang="en-US" altLang="zh-CN" sz="1300" dirty="0">
                <a:latin typeface="+mn-lt"/>
                <a:cs typeface="+mn-ea"/>
                <a:sym typeface="+mn-lt"/>
              </a:rPr>
              <a:t>IDV</a:t>
            </a:r>
            <a:r>
              <a:rPr lang="zh-CN" altLang="en-US" sz="1300" dirty="0">
                <a:latin typeface="+mn-lt"/>
                <a:cs typeface="+mn-ea"/>
                <a:sym typeface="+mn-lt"/>
              </a:rPr>
              <a:t>、智慧课堂、智慧录播</a:t>
            </a:r>
            <a:r>
              <a:rPr lang="zh-CN" altLang="en-US" sz="1300" dirty="0" smtClean="0">
                <a:latin typeface="+mn-lt"/>
                <a:cs typeface="+mn-ea"/>
                <a:sym typeface="+mn-lt"/>
              </a:rPr>
              <a:t>、智慧</a:t>
            </a:r>
            <a:r>
              <a:rPr lang="zh-CN" altLang="en-US" sz="1300" dirty="0">
                <a:latin typeface="+mn-lt"/>
                <a:cs typeface="+mn-ea"/>
                <a:sym typeface="+mn-lt"/>
              </a:rPr>
              <a:t>班</a:t>
            </a:r>
            <a:r>
              <a:rPr lang="zh-CN" altLang="en-US" sz="1300" dirty="0" smtClean="0">
                <a:latin typeface="+mn-lt"/>
                <a:cs typeface="+mn-ea"/>
                <a:sym typeface="+mn-lt"/>
              </a:rPr>
              <a:t>牌</a:t>
            </a:r>
            <a:endParaRPr lang="zh-CN" altLang="en-US" sz="1300" dirty="0">
              <a:latin typeface="+mn-lt"/>
              <a:cs typeface="+mn-ea"/>
              <a:sym typeface="+mn-lt"/>
            </a:endParaRPr>
          </a:p>
        </p:txBody>
      </p:sp>
      <p:cxnSp>
        <p:nvCxnSpPr>
          <p:cNvPr id="21" name="直接连接符 20"/>
          <p:cNvCxnSpPr/>
          <p:nvPr/>
        </p:nvCxnSpPr>
        <p:spPr>
          <a:xfrm>
            <a:off x="518860" y="5795363"/>
            <a:ext cx="1848957" cy="0"/>
          </a:xfrm>
          <a:prstGeom prst="line">
            <a:avLst/>
          </a:prstGeom>
          <a:ln>
            <a:solidFill>
              <a:srgbClr val="394956"/>
            </a:solidFil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0218" y="1828799"/>
            <a:ext cx="2516892" cy="1887669"/>
          </a:xfrm>
          <a:prstGeom prst="rect">
            <a:avLst/>
          </a:prstGeom>
        </p:spPr>
      </p:pic>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7499" y="1815675"/>
            <a:ext cx="2544313" cy="1908235"/>
          </a:xfrm>
          <a:prstGeom prst="rect">
            <a:avLst/>
          </a:prstGeom>
        </p:spPr>
      </p:pic>
    </p:spTree>
    <p:extLst>
      <p:ext uri="{BB962C8B-B14F-4D97-AF65-F5344CB8AC3E}">
        <p14:creationId xmlns:p14="http://schemas.microsoft.com/office/powerpoint/2010/main" val="15073876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875AC8E-6719-4532-9CB0-105B9E755BED}"/>
              </a:ext>
            </a:extLst>
          </p:cNvPr>
          <p:cNvSpPr/>
          <p:nvPr/>
        </p:nvSpPr>
        <p:spPr>
          <a:xfrm>
            <a:off x="1674812" y="533400"/>
            <a:ext cx="2236510"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smtClean="0">
                <a:cs typeface="+mn-ea"/>
                <a:sym typeface="+mn-lt"/>
              </a:rPr>
              <a:t>案例喜报</a:t>
            </a:r>
            <a:endParaRPr lang="en-US" altLang="zh-CN" sz="4000" b="1" dirty="0">
              <a:cs typeface="+mn-ea"/>
              <a:sym typeface="+mn-lt"/>
            </a:endParaRPr>
          </a:p>
        </p:txBody>
      </p:sp>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7289" y="1567588"/>
            <a:ext cx="3381872" cy="1527710"/>
          </a:xfrm>
          <a:prstGeom prst="rect">
            <a:avLst/>
          </a:prstGeom>
        </p:spPr>
      </p:pic>
      <p:pic>
        <p:nvPicPr>
          <p:cNvPr id="24" name="图片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0974" y="1567589"/>
            <a:ext cx="3394865" cy="1527709"/>
          </a:xfrm>
          <a:prstGeom prst="rect">
            <a:avLst/>
          </a:prstGeom>
        </p:spPr>
      </p:pic>
      <p:pic>
        <p:nvPicPr>
          <p:cNvPr id="25" name="图片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071" y="3209078"/>
            <a:ext cx="3437700" cy="1720033"/>
          </a:xfrm>
          <a:prstGeom prst="rect">
            <a:avLst/>
          </a:prstGeom>
        </p:spPr>
      </p:pic>
      <p:pic>
        <p:nvPicPr>
          <p:cNvPr id="26" name="图片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6041" y="3209077"/>
            <a:ext cx="3393120" cy="1720033"/>
          </a:xfrm>
          <a:prstGeom prst="rect">
            <a:avLst/>
          </a:prstGeom>
        </p:spPr>
      </p:pic>
      <p:sp>
        <p:nvSpPr>
          <p:cNvPr id="27" name="圆角矩形 26"/>
          <p:cNvSpPr/>
          <p:nvPr/>
        </p:nvSpPr>
        <p:spPr>
          <a:xfrm>
            <a:off x="8858952" y="5023366"/>
            <a:ext cx="2067298" cy="485062"/>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126">
              <a:defRPr/>
            </a:pPr>
            <a:r>
              <a:rPr lang="zh-CN" altLang="en-US" sz="1400" dirty="0" smtClean="0">
                <a:solidFill>
                  <a:prstClr val="white"/>
                </a:solidFill>
                <a:latin typeface="Arial"/>
                <a:ea typeface="Microsoft YaHei"/>
              </a:rPr>
              <a:t>职业院校</a:t>
            </a:r>
            <a:endParaRPr lang="zh-CN" altLang="en-US" sz="1400" dirty="0">
              <a:solidFill>
                <a:prstClr val="white"/>
              </a:solidFill>
              <a:latin typeface="Arial"/>
              <a:ea typeface="Microsoft YaHei"/>
            </a:endParaRPr>
          </a:p>
        </p:txBody>
      </p:sp>
      <p:sp>
        <p:nvSpPr>
          <p:cNvPr id="28" name="圆角矩形 27"/>
          <p:cNvSpPr/>
          <p:nvPr/>
        </p:nvSpPr>
        <p:spPr>
          <a:xfrm>
            <a:off x="1468272" y="5023366"/>
            <a:ext cx="2067298" cy="485062"/>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126">
              <a:defRPr/>
            </a:pPr>
            <a:r>
              <a:rPr lang="en-US" altLang="zh-CN" sz="1400" dirty="0" smtClean="0">
                <a:solidFill>
                  <a:prstClr val="white"/>
                </a:solidFill>
                <a:latin typeface="Arial"/>
                <a:ea typeface="Microsoft YaHei"/>
              </a:rPr>
              <a:t>K12</a:t>
            </a:r>
            <a:r>
              <a:rPr lang="zh-CN" altLang="en-US" sz="1400" dirty="0" smtClean="0">
                <a:solidFill>
                  <a:prstClr val="white"/>
                </a:solidFill>
                <a:latin typeface="Arial"/>
                <a:ea typeface="Microsoft YaHei"/>
              </a:rPr>
              <a:t>普教</a:t>
            </a:r>
            <a:endParaRPr lang="zh-CN" altLang="en-US" sz="1400" dirty="0">
              <a:solidFill>
                <a:prstClr val="white"/>
              </a:solidFill>
              <a:latin typeface="Arial"/>
              <a:ea typeface="Microsoft YaHei"/>
            </a:endParaRPr>
          </a:p>
        </p:txBody>
      </p:sp>
      <p:sp>
        <p:nvSpPr>
          <p:cNvPr id="29" name="圆角矩形 28"/>
          <p:cNvSpPr/>
          <p:nvPr/>
        </p:nvSpPr>
        <p:spPr>
          <a:xfrm>
            <a:off x="5174757" y="5023366"/>
            <a:ext cx="2067298" cy="485062"/>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126">
              <a:defRPr/>
            </a:pPr>
            <a:r>
              <a:rPr lang="zh-CN" altLang="en-US" sz="1400" dirty="0" smtClean="0">
                <a:solidFill>
                  <a:prstClr val="white"/>
                </a:solidFill>
                <a:latin typeface="Arial"/>
                <a:ea typeface="Microsoft YaHei"/>
              </a:rPr>
              <a:t>高等院校</a:t>
            </a:r>
            <a:endParaRPr lang="zh-CN" altLang="en-US" sz="1400" dirty="0">
              <a:solidFill>
                <a:prstClr val="white"/>
              </a:solidFill>
              <a:latin typeface="Arial"/>
              <a:ea typeface="Microsoft YaHei"/>
            </a:endParaRPr>
          </a:p>
        </p:txBody>
      </p:sp>
      <p:pic>
        <p:nvPicPr>
          <p:cNvPr id="30" name="图片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0973" y="3209077"/>
            <a:ext cx="3394865" cy="1720033"/>
          </a:xfrm>
          <a:prstGeom prst="rect">
            <a:avLst/>
          </a:prstGeom>
        </p:spPr>
      </p:pic>
      <p:grpSp>
        <p:nvGrpSpPr>
          <p:cNvPr id="32" name="组合 31"/>
          <p:cNvGrpSpPr/>
          <p:nvPr/>
        </p:nvGrpSpPr>
        <p:grpSpPr>
          <a:xfrm>
            <a:off x="794183" y="1676400"/>
            <a:ext cx="3352752" cy="1385764"/>
            <a:chOff x="1773304" y="31693"/>
            <a:chExt cx="8729012" cy="4531156"/>
          </a:xfrm>
        </p:grpSpPr>
        <p:pic>
          <p:nvPicPr>
            <p:cNvPr id="33" name="图片 32"/>
            <p:cNvPicPr>
              <a:picLocks noChangeAspect="1"/>
            </p:cNvPicPr>
            <p:nvPr/>
          </p:nvPicPr>
          <p:blipFill rotWithShape="1">
            <a:blip r:embed="rId8">
              <a:extLst>
                <a:ext uri="{28A0092B-C50C-407E-A947-70E740481C1C}">
                  <a14:useLocalDpi xmlns:a14="http://schemas.microsoft.com/office/drawing/2010/main" val="0"/>
                </a:ext>
              </a:extLst>
            </a:blip>
            <a:srcRect t="26090" b="4402"/>
            <a:stretch/>
          </p:blipFill>
          <p:spPr>
            <a:xfrm>
              <a:off x="1773304" y="31693"/>
              <a:ext cx="8714948" cy="3319110"/>
            </a:xfrm>
            <a:prstGeom prst="rect">
              <a:avLst/>
            </a:prstGeom>
          </p:spPr>
        </p:pic>
        <p:sp>
          <p:nvSpPr>
            <p:cNvPr id="34" name="矩形 33"/>
            <p:cNvSpPr/>
            <p:nvPr/>
          </p:nvSpPr>
          <p:spPr>
            <a:xfrm>
              <a:off x="1775432" y="1715457"/>
              <a:ext cx="4131460" cy="1184259"/>
            </a:xfrm>
            <a:prstGeom prst="rect">
              <a:avLst/>
            </a:prstGeom>
            <a:blipFill dpi="0" rotWithShape="1">
              <a:blip r:embed="rId9">
                <a:alphaModFix amt="67000"/>
                <a:extLst>
                  <a:ext uri="{BEBA8EAE-BF5A-486C-A8C5-ECC9F3942E4B}">
                    <a14:imgProps xmlns:a14="http://schemas.microsoft.com/office/drawing/2010/main">
                      <a14:imgLayer r:embed="rId10">
                        <a14:imgEffect>
                          <a14:saturation sat="4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600"/>
            </a:p>
          </p:txBody>
        </p:sp>
        <p:sp>
          <p:nvSpPr>
            <p:cNvPr id="35" name="文本框 3"/>
            <p:cNvSpPr txBox="1"/>
            <p:nvPr/>
          </p:nvSpPr>
          <p:spPr>
            <a:xfrm>
              <a:off x="1814841" y="1778182"/>
              <a:ext cx="4232690" cy="1037185"/>
            </a:xfrm>
            <a:prstGeom prst="rect">
              <a:avLst/>
            </a:prstGeom>
            <a:noFill/>
            <a:ln w="6350">
              <a:noFill/>
            </a:ln>
          </p:spPr>
          <p:txBody>
            <a:bodyPr rot="0" spcFirstLastPara="0" vert="horz" wrap="square" lIns="91416" tIns="45708" rIns="91416" bIns="45708" numCol="1" spcCol="0" rtlCol="0" fromWordArt="0" anchor="t"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zh-CN" altLang="en-US" sz="900"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Arial" panose="020B0604020202020204" pitchFamily="34" charset="0"/>
                </a:rPr>
                <a:t>联想商用解决方案中心</a:t>
              </a:r>
              <a:endParaRPr lang="en-US" altLang="zh-CN" sz="900"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Arial" panose="020B0604020202020204" pitchFamily="34" charset="0"/>
              </a:endParaRPr>
            </a:p>
            <a:p>
              <a:pPr>
                <a:lnSpc>
                  <a:spcPct val="125000"/>
                </a:lnSpc>
              </a:pPr>
              <a:r>
                <a:rPr lang="zh-CN" altLang="en-US" sz="900"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Arial" panose="020B0604020202020204" pitchFamily="34" charset="0"/>
                </a:rPr>
                <a:t>斩获</a:t>
              </a:r>
              <a:r>
                <a:rPr lang="en-US" altLang="zh-CN" sz="900"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Arial" panose="020B0604020202020204" pitchFamily="34" charset="0"/>
                </a:rPr>
                <a:t>IDV</a:t>
              </a:r>
              <a:r>
                <a:rPr lang="zh-CN" altLang="en-US" sz="900"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Arial" panose="020B0604020202020204" pitchFamily="34" charset="0"/>
                </a:rPr>
                <a:t>大单</a:t>
              </a:r>
            </a:p>
          </p:txBody>
        </p:sp>
        <p:sp>
          <p:nvSpPr>
            <p:cNvPr id="36" name="矩形 35"/>
            <p:cNvSpPr/>
            <p:nvPr/>
          </p:nvSpPr>
          <p:spPr>
            <a:xfrm>
              <a:off x="1773305" y="3738049"/>
              <a:ext cx="8729011" cy="76630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p>
          </p:txBody>
        </p:sp>
        <p:sp>
          <p:nvSpPr>
            <p:cNvPr id="37" name="文本框 11"/>
            <p:cNvSpPr txBox="1"/>
            <p:nvPr/>
          </p:nvSpPr>
          <p:spPr>
            <a:xfrm>
              <a:off x="2763796" y="3858393"/>
              <a:ext cx="7738520" cy="7044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800" b="1" spc="300" dirty="0">
                  <a:solidFill>
                    <a:srgbClr val="C00000"/>
                  </a:solidFill>
                  <a:latin typeface="微软雅黑" panose="020B0503020204020204" pitchFamily="34" charset="-122"/>
                  <a:ea typeface="微软雅黑" panose="020B0503020204020204" pitchFamily="34" charset="-122"/>
                </a:rPr>
                <a:t>联想方案中心助力邹城六中</a:t>
              </a:r>
              <a:r>
                <a:rPr lang="en-US" altLang="zh-CN" sz="800" b="1" spc="300" dirty="0">
                  <a:solidFill>
                    <a:srgbClr val="C00000"/>
                  </a:solidFill>
                  <a:latin typeface="微软雅黑" panose="020B0503020204020204" pitchFamily="34" charset="-122"/>
                  <a:ea typeface="微软雅黑" panose="020B0503020204020204" pitchFamily="34" charset="-122"/>
                </a:rPr>
                <a:t>IDV</a:t>
              </a:r>
              <a:r>
                <a:rPr lang="zh-CN" altLang="en-US" sz="800" b="1" spc="300" dirty="0">
                  <a:solidFill>
                    <a:srgbClr val="C00000"/>
                  </a:solidFill>
                  <a:latin typeface="微软雅黑" panose="020B0503020204020204" pitchFamily="34" charset="-122"/>
                  <a:ea typeface="微软雅黑" panose="020B0503020204020204" pitchFamily="34" charset="-122"/>
                </a:rPr>
                <a:t>云教室搭建</a:t>
              </a:r>
              <a:endParaRPr lang="zh-CN" altLang="en-US" sz="800" spc="300" dirty="0">
                <a:solidFill>
                  <a:srgbClr val="C00000"/>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216612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5142755" cy="707886"/>
          </a:xfrm>
          <a:prstGeom prst="rect">
            <a:avLst/>
          </a:prstGeom>
          <a:noFill/>
        </p:spPr>
        <p:txBody>
          <a:bodyPr wrap="none" rtlCol="0">
            <a:spAutoFit/>
          </a:bodyPr>
          <a:lstStyle/>
          <a:p>
            <a:r>
              <a:rPr lang="en-US" altLang="zh-CN" sz="4000" kern="0" dirty="0" smtClean="0">
                <a:cs typeface="+mn-ea"/>
                <a:sym typeface="+mn-lt"/>
              </a:rPr>
              <a:t>IDV</a:t>
            </a:r>
            <a:r>
              <a:rPr lang="zh-CN" altLang="en-US" sz="4000" kern="0" dirty="0" smtClean="0">
                <a:cs typeface="+mn-ea"/>
                <a:sym typeface="+mn-lt"/>
              </a:rPr>
              <a:t>解决方案行业痛点</a:t>
            </a:r>
            <a:endParaRPr lang="zh-CN" altLang="en-US" sz="4000"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机房多，跨校区，统一管理体验差</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kern="0" dirty="0" smtClean="0">
                <a:solidFill>
                  <a:schemeClr val="bg1"/>
                </a:solidFill>
                <a:latin typeface="微软雅黑" pitchFamily="34" charset="-122"/>
                <a:ea typeface="微软雅黑" pitchFamily="34" charset="-122"/>
              </a:rPr>
              <a:t>VDI</a:t>
            </a:r>
            <a:r>
              <a:rPr lang="zh-CN" altLang="en-US" sz="2000" b="0" kern="0" dirty="0">
                <a:solidFill>
                  <a:schemeClr val="bg1"/>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无</a:t>
            </a:r>
            <a:r>
              <a:rPr lang="zh-CN" altLang="en-US" sz="2000" b="0" kern="0" dirty="0">
                <a:solidFill>
                  <a:schemeClr val="bg1"/>
                </a:solidFill>
                <a:latin typeface="微软雅黑" pitchFamily="34" charset="-122"/>
                <a:ea typeface="微软雅黑" pitchFamily="34" charset="-122"/>
              </a:rPr>
              <a:t>资产配置管理和系统监控功能</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八</a:t>
            </a:r>
            <a:r>
              <a:rPr lang="zh-CN" altLang="en-US" sz="2000" b="0" kern="0" dirty="0">
                <a:solidFill>
                  <a:schemeClr val="bg1"/>
                </a:solidFill>
                <a:latin typeface="微软雅黑" pitchFamily="34" charset="-122"/>
                <a:ea typeface="微软雅黑" pitchFamily="34" charset="-122"/>
              </a:rPr>
              <a:t>代</a:t>
            </a:r>
            <a:r>
              <a:rPr lang="en-US" altLang="zh-CN" sz="2000" b="0" kern="0" dirty="0">
                <a:solidFill>
                  <a:schemeClr val="bg1"/>
                </a:solidFill>
                <a:latin typeface="微软雅黑" pitchFamily="34" charset="-122"/>
                <a:ea typeface="微软雅黑" pitchFamily="34" charset="-122"/>
              </a:rPr>
              <a:t>CPU</a:t>
            </a:r>
            <a:r>
              <a:rPr lang="zh-CN" altLang="en-US" sz="2000" b="0" kern="0" dirty="0">
                <a:solidFill>
                  <a:schemeClr val="bg1"/>
                </a:solidFill>
                <a:latin typeface="微软雅黑" pitchFamily="34" charset="-122"/>
                <a:ea typeface="微软雅黑" pitchFamily="34" charset="-122"/>
              </a:rPr>
              <a:t>无法安装</a:t>
            </a:r>
            <a:r>
              <a:rPr lang="en-US" altLang="zh-CN" sz="2000" b="0" kern="0" dirty="0">
                <a:solidFill>
                  <a:schemeClr val="bg1"/>
                </a:solidFill>
                <a:latin typeface="微软雅黑" pitchFamily="34" charset="-122"/>
                <a:ea typeface="微软雅黑" pitchFamily="34" charset="-122"/>
              </a:rPr>
              <a:t>Win </a:t>
            </a:r>
            <a:r>
              <a:rPr lang="en-US" altLang="zh-CN" sz="2000" b="0" kern="0" dirty="0" smtClean="0">
                <a:solidFill>
                  <a:schemeClr val="bg1"/>
                </a:solidFill>
                <a:latin typeface="微软雅黑" pitchFamily="34" charset="-122"/>
                <a:ea typeface="微软雅黑" pitchFamily="34" charset="-122"/>
              </a:rPr>
              <a:t>7</a:t>
            </a:r>
            <a:endParaRPr lang="en-US" altLang="zh-CN" sz="2000" b="0" kern="0" dirty="0">
              <a:solidFill>
                <a:schemeClr val="bg1"/>
              </a:solidFill>
              <a:latin typeface="微软雅黑" pitchFamily="34" charset="-122"/>
              <a:ea typeface="微软雅黑" pitchFamily="34" charset="-122"/>
            </a:endParaRPr>
          </a:p>
        </p:txBody>
      </p:sp>
      <p:sp>
        <p:nvSpPr>
          <p:cNvPr id="7" name="TextBox 8"/>
          <p:cNvSpPr txBox="1"/>
          <p:nvPr/>
        </p:nvSpPr>
        <p:spPr>
          <a:xfrm>
            <a:off x="7352003" y="1614936"/>
            <a:ext cx="321256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联想商用</a:t>
            </a:r>
            <a:r>
              <a:rPr lang="en-US" altLang="zh-CN" b="1" dirty="0" smtClean="0">
                <a:latin typeface="微软雅黑" pitchFamily="34" charset="-122"/>
                <a:ea typeface="微软雅黑" pitchFamily="34" charset="-122"/>
                <a:cs typeface="Arial" pitchFamily="34" charset="0"/>
              </a:rPr>
              <a:t>IDV</a:t>
            </a:r>
            <a:r>
              <a:rPr lang="zh-CN" altLang="en-US" b="1" dirty="0" smtClean="0">
                <a:latin typeface="微软雅黑" pitchFamily="34" charset="-122"/>
                <a:ea typeface="微软雅黑" pitchFamily="34" charset="-122"/>
                <a:cs typeface="Arial" pitchFamily="34" charset="0"/>
              </a:rPr>
              <a:t>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hlinkClick r:id="rId3" action="ppaction://hlinksldjump"/>
              </a:rPr>
              <a:t>构建分级管理体系</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屏蔽品牌属性，无差别适配</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支持</a:t>
            </a:r>
            <a:r>
              <a:rPr lang="zh-CN" altLang="en-US" sz="2000" b="0" u="sng" kern="0" dirty="0">
                <a:solidFill>
                  <a:schemeClr val="bg1"/>
                </a:solidFill>
                <a:latin typeface="微软雅黑" pitchFamily="34" charset="-122"/>
                <a:ea typeface="微软雅黑" pitchFamily="34" charset="-122"/>
              </a:rPr>
              <a:t>独立运行，断网亦可正常工作</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增加</a:t>
            </a:r>
            <a:r>
              <a:rPr lang="zh-CN" altLang="en-US" sz="2000" b="0" u="sng" kern="0" dirty="0">
                <a:solidFill>
                  <a:schemeClr val="bg1"/>
                </a:solidFill>
                <a:latin typeface="微软雅黑" pitchFamily="34" charset="-122"/>
                <a:ea typeface="微软雅黑" pitchFamily="34" charset="-122"/>
              </a:rPr>
              <a:t>资源配置和系统监控功能</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构建</a:t>
            </a:r>
            <a:r>
              <a:rPr lang="zh-CN" altLang="en-US" sz="2000" b="0" u="sng" kern="0" dirty="0">
                <a:solidFill>
                  <a:schemeClr val="bg1"/>
                </a:solidFill>
                <a:latin typeface="微软雅黑" pitchFamily="34" charset="-122"/>
                <a:ea typeface="微软雅黑" pitchFamily="34" charset="-122"/>
              </a:rPr>
              <a:t>底层虚拟化，屏蔽硬件</a:t>
            </a:r>
            <a:r>
              <a:rPr lang="zh-CN" altLang="en-US" sz="2000" b="0" u="sng" kern="0" dirty="0" smtClean="0">
                <a:solidFill>
                  <a:schemeClr val="bg1"/>
                </a:solidFill>
                <a:latin typeface="微软雅黑" pitchFamily="34" charset="-122"/>
                <a:ea typeface="微软雅黑" pitchFamily="34" charset="-122"/>
              </a:rPr>
              <a:t>差别</a:t>
            </a:r>
            <a:endParaRPr lang="en-US" altLang="zh-CN" sz="2000" b="0" u="sng" kern="0" dirty="0">
              <a:solidFill>
                <a:schemeClr val="bg1"/>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44546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01">
            <a:extLst>
              <a:ext uri="{FF2B5EF4-FFF2-40B4-BE49-F238E27FC236}">
                <a16:creationId xmlns:a16="http://schemas.microsoft.com/office/drawing/2014/main" id="{AFC072D0-51D9-4F42-8918-9EC9F9777D4B}"/>
              </a:ext>
            </a:extLst>
          </p:cNvPr>
          <p:cNvCxnSpPr/>
          <p:nvPr/>
        </p:nvCxnSpPr>
        <p:spPr>
          <a:xfrm>
            <a:off x="9423761" y="2595812"/>
            <a:ext cx="0" cy="718164"/>
          </a:xfrm>
          <a:prstGeom prst="line">
            <a:avLst/>
          </a:prstGeom>
          <a:ln>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 name="表格 5">
            <a:extLst>
              <a:ext uri="{FF2B5EF4-FFF2-40B4-BE49-F238E27FC236}">
                <a16:creationId xmlns:a16="http://schemas.microsoft.com/office/drawing/2014/main" id="{23A14190-C3EB-4BAA-9ABB-87CD45888C41}"/>
              </a:ext>
            </a:extLst>
          </p:cNvPr>
          <p:cNvGraphicFramePr>
            <a:graphicFrameLocks noGrp="1"/>
          </p:cNvGraphicFramePr>
          <p:nvPr>
            <p:extLst>
              <p:ext uri="{D42A27DB-BD31-4B8C-83A1-F6EECF244321}">
                <p14:modId xmlns:p14="http://schemas.microsoft.com/office/powerpoint/2010/main" val="1736993804"/>
              </p:ext>
            </p:extLst>
          </p:nvPr>
        </p:nvGraphicFramePr>
        <p:xfrm>
          <a:off x="549035" y="2096547"/>
          <a:ext cx="11502894" cy="2094692"/>
        </p:xfrm>
        <a:graphic>
          <a:graphicData uri="http://schemas.openxmlformats.org/drawingml/2006/table">
            <a:tbl>
              <a:tblPr/>
              <a:tblGrid>
                <a:gridCol w="1232447">
                  <a:extLst>
                    <a:ext uri="{9D8B030D-6E8A-4147-A177-3AD203B41FA5}">
                      <a16:colId xmlns:a16="http://schemas.microsoft.com/office/drawing/2014/main" val="3447161794"/>
                    </a:ext>
                  </a:extLst>
                </a:gridCol>
                <a:gridCol w="1564240">
                  <a:extLst>
                    <a:ext uri="{9D8B030D-6E8A-4147-A177-3AD203B41FA5}">
                      <a16:colId xmlns:a16="http://schemas.microsoft.com/office/drawing/2014/main" val="1989170020"/>
                    </a:ext>
                  </a:extLst>
                </a:gridCol>
                <a:gridCol w="695361">
                  <a:extLst>
                    <a:ext uri="{9D8B030D-6E8A-4147-A177-3AD203B41FA5}">
                      <a16:colId xmlns:a16="http://schemas.microsoft.com/office/drawing/2014/main" val="2535024047"/>
                    </a:ext>
                  </a:extLst>
                </a:gridCol>
                <a:gridCol w="282356">
                  <a:extLst>
                    <a:ext uri="{9D8B030D-6E8A-4147-A177-3AD203B41FA5}">
                      <a16:colId xmlns:a16="http://schemas.microsoft.com/office/drawing/2014/main" val="4104109134"/>
                    </a:ext>
                  </a:extLst>
                </a:gridCol>
                <a:gridCol w="282356">
                  <a:extLst>
                    <a:ext uri="{9D8B030D-6E8A-4147-A177-3AD203B41FA5}">
                      <a16:colId xmlns:a16="http://schemas.microsoft.com/office/drawing/2014/main" val="3451154198"/>
                    </a:ext>
                  </a:extLst>
                </a:gridCol>
                <a:gridCol w="282356">
                  <a:extLst>
                    <a:ext uri="{9D8B030D-6E8A-4147-A177-3AD203B41FA5}">
                      <a16:colId xmlns:a16="http://schemas.microsoft.com/office/drawing/2014/main" val="4039026288"/>
                    </a:ext>
                  </a:extLst>
                </a:gridCol>
                <a:gridCol w="282356">
                  <a:extLst>
                    <a:ext uri="{9D8B030D-6E8A-4147-A177-3AD203B41FA5}">
                      <a16:colId xmlns:a16="http://schemas.microsoft.com/office/drawing/2014/main" val="1663452925"/>
                    </a:ext>
                  </a:extLst>
                </a:gridCol>
                <a:gridCol w="282356">
                  <a:extLst>
                    <a:ext uri="{9D8B030D-6E8A-4147-A177-3AD203B41FA5}">
                      <a16:colId xmlns:a16="http://schemas.microsoft.com/office/drawing/2014/main" val="31319947"/>
                    </a:ext>
                  </a:extLst>
                </a:gridCol>
                <a:gridCol w="282356">
                  <a:extLst>
                    <a:ext uri="{9D8B030D-6E8A-4147-A177-3AD203B41FA5}">
                      <a16:colId xmlns:a16="http://schemas.microsoft.com/office/drawing/2014/main" val="557051654"/>
                    </a:ext>
                  </a:extLst>
                </a:gridCol>
                <a:gridCol w="282356">
                  <a:extLst>
                    <a:ext uri="{9D8B030D-6E8A-4147-A177-3AD203B41FA5}">
                      <a16:colId xmlns:a16="http://schemas.microsoft.com/office/drawing/2014/main" val="3754061699"/>
                    </a:ext>
                  </a:extLst>
                </a:gridCol>
                <a:gridCol w="282356">
                  <a:extLst>
                    <a:ext uri="{9D8B030D-6E8A-4147-A177-3AD203B41FA5}">
                      <a16:colId xmlns:a16="http://schemas.microsoft.com/office/drawing/2014/main" val="3873643826"/>
                    </a:ext>
                  </a:extLst>
                </a:gridCol>
                <a:gridCol w="282356">
                  <a:extLst>
                    <a:ext uri="{9D8B030D-6E8A-4147-A177-3AD203B41FA5}">
                      <a16:colId xmlns:a16="http://schemas.microsoft.com/office/drawing/2014/main" val="2117956435"/>
                    </a:ext>
                  </a:extLst>
                </a:gridCol>
                <a:gridCol w="346895">
                  <a:extLst>
                    <a:ext uri="{9D8B030D-6E8A-4147-A177-3AD203B41FA5}">
                      <a16:colId xmlns:a16="http://schemas.microsoft.com/office/drawing/2014/main" val="71103541"/>
                    </a:ext>
                  </a:extLst>
                </a:gridCol>
                <a:gridCol w="346895">
                  <a:extLst>
                    <a:ext uri="{9D8B030D-6E8A-4147-A177-3AD203B41FA5}">
                      <a16:colId xmlns:a16="http://schemas.microsoft.com/office/drawing/2014/main" val="2298231593"/>
                    </a:ext>
                  </a:extLst>
                </a:gridCol>
                <a:gridCol w="346895">
                  <a:extLst>
                    <a:ext uri="{9D8B030D-6E8A-4147-A177-3AD203B41FA5}">
                      <a16:colId xmlns:a16="http://schemas.microsoft.com/office/drawing/2014/main" val="1909335607"/>
                    </a:ext>
                  </a:extLst>
                </a:gridCol>
                <a:gridCol w="282356">
                  <a:extLst>
                    <a:ext uri="{9D8B030D-6E8A-4147-A177-3AD203B41FA5}">
                      <a16:colId xmlns:a16="http://schemas.microsoft.com/office/drawing/2014/main" val="2243410764"/>
                    </a:ext>
                  </a:extLst>
                </a:gridCol>
                <a:gridCol w="282356">
                  <a:extLst>
                    <a:ext uri="{9D8B030D-6E8A-4147-A177-3AD203B41FA5}">
                      <a16:colId xmlns:a16="http://schemas.microsoft.com/office/drawing/2014/main" val="1279676131"/>
                    </a:ext>
                  </a:extLst>
                </a:gridCol>
                <a:gridCol w="282356">
                  <a:extLst>
                    <a:ext uri="{9D8B030D-6E8A-4147-A177-3AD203B41FA5}">
                      <a16:colId xmlns:a16="http://schemas.microsoft.com/office/drawing/2014/main" val="3083257521"/>
                    </a:ext>
                  </a:extLst>
                </a:gridCol>
                <a:gridCol w="282356">
                  <a:extLst>
                    <a:ext uri="{9D8B030D-6E8A-4147-A177-3AD203B41FA5}">
                      <a16:colId xmlns:a16="http://schemas.microsoft.com/office/drawing/2014/main" val="239325039"/>
                    </a:ext>
                  </a:extLst>
                </a:gridCol>
                <a:gridCol w="282356">
                  <a:extLst>
                    <a:ext uri="{9D8B030D-6E8A-4147-A177-3AD203B41FA5}">
                      <a16:colId xmlns:a16="http://schemas.microsoft.com/office/drawing/2014/main" val="549964465"/>
                    </a:ext>
                  </a:extLst>
                </a:gridCol>
                <a:gridCol w="282356">
                  <a:extLst>
                    <a:ext uri="{9D8B030D-6E8A-4147-A177-3AD203B41FA5}">
                      <a16:colId xmlns:a16="http://schemas.microsoft.com/office/drawing/2014/main" val="693421983"/>
                    </a:ext>
                  </a:extLst>
                </a:gridCol>
                <a:gridCol w="282356">
                  <a:extLst>
                    <a:ext uri="{9D8B030D-6E8A-4147-A177-3AD203B41FA5}">
                      <a16:colId xmlns:a16="http://schemas.microsoft.com/office/drawing/2014/main" val="3451147109"/>
                    </a:ext>
                  </a:extLst>
                </a:gridCol>
                <a:gridCol w="282356">
                  <a:extLst>
                    <a:ext uri="{9D8B030D-6E8A-4147-A177-3AD203B41FA5}">
                      <a16:colId xmlns:a16="http://schemas.microsoft.com/office/drawing/2014/main" val="2045998165"/>
                    </a:ext>
                  </a:extLst>
                </a:gridCol>
                <a:gridCol w="282356">
                  <a:extLst>
                    <a:ext uri="{9D8B030D-6E8A-4147-A177-3AD203B41FA5}">
                      <a16:colId xmlns:a16="http://schemas.microsoft.com/office/drawing/2014/main" val="1987283204"/>
                    </a:ext>
                  </a:extLst>
                </a:gridCol>
                <a:gridCol w="346895">
                  <a:extLst>
                    <a:ext uri="{9D8B030D-6E8A-4147-A177-3AD203B41FA5}">
                      <a16:colId xmlns:a16="http://schemas.microsoft.com/office/drawing/2014/main" val="2207188726"/>
                    </a:ext>
                  </a:extLst>
                </a:gridCol>
                <a:gridCol w="346895">
                  <a:extLst>
                    <a:ext uri="{9D8B030D-6E8A-4147-A177-3AD203B41FA5}">
                      <a16:colId xmlns:a16="http://schemas.microsoft.com/office/drawing/2014/main" val="2286723002"/>
                    </a:ext>
                  </a:extLst>
                </a:gridCol>
                <a:gridCol w="346895">
                  <a:extLst>
                    <a:ext uri="{9D8B030D-6E8A-4147-A177-3AD203B41FA5}">
                      <a16:colId xmlns:a16="http://schemas.microsoft.com/office/drawing/2014/main" val="299005657"/>
                    </a:ext>
                  </a:extLst>
                </a:gridCol>
                <a:gridCol w="282356">
                  <a:extLst>
                    <a:ext uri="{9D8B030D-6E8A-4147-A177-3AD203B41FA5}">
                      <a16:colId xmlns:a16="http://schemas.microsoft.com/office/drawing/2014/main" val="1318886039"/>
                    </a:ext>
                  </a:extLst>
                </a:gridCol>
                <a:gridCol w="282356">
                  <a:extLst>
                    <a:ext uri="{9D8B030D-6E8A-4147-A177-3AD203B41FA5}">
                      <a16:colId xmlns:a16="http://schemas.microsoft.com/office/drawing/2014/main" val="2258266650"/>
                    </a:ext>
                  </a:extLst>
                </a:gridCol>
                <a:gridCol w="282356">
                  <a:extLst>
                    <a:ext uri="{9D8B030D-6E8A-4147-A177-3AD203B41FA5}">
                      <a16:colId xmlns:a16="http://schemas.microsoft.com/office/drawing/2014/main" val="2567074293"/>
                    </a:ext>
                  </a:extLst>
                </a:gridCol>
              </a:tblGrid>
              <a:tr h="298522">
                <a:tc rowSpan="2">
                  <a:txBody>
                    <a:bodyPr/>
                    <a:lstStyle/>
                    <a:p>
                      <a:pPr lvl="0" algn="ctr" fontAlgn="ctr"/>
                      <a:r>
                        <a:rPr lang="zh-CN" altLang="en-US" sz="1100" b="1" i="0" u="none" strike="noStrike" dirty="0">
                          <a:solidFill>
                            <a:schemeClr val="tx1"/>
                          </a:solidFill>
                          <a:effectLst/>
                          <a:latin typeface="微软雅黑" panose="020B0503020204020204" pitchFamily="34" charset="-122"/>
                          <a:ea typeface="微软雅黑" panose="020B0503020204020204" pitchFamily="34" charset="-122"/>
                        </a:rPr>
                        <a:t>方案分类</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rowSpan="2">
                  <a:txBody>
                    <a:bodyPr/>
                    <a:lstStyle/>
                    <a:p>
                      <a:pPr lvl="0" algn="ctr" fontAlgn="ctr"/>
                      <a:r>
                        <a:rPr lang="zh-CN" altLang="en-US" sz="1100" b="1" i="0" u="none" strike="noStrike" dirty="0">
                          <a:solidFill>
                            <a:schemeClr val="tx1"/>
                          </a:solidFill>
                          <a:effectLst/>
                          <a:latin typeface="微软雅黑" panose="020B0503020204020204" pitchFamily="34" charset="-122"/>
                          <a:ea typeface="微软雅黑" panose="020B0503020204020204" pitchFamily="34" charset="-122"/>
                        </a:rPr>
                        <a:t>方案简称</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rowSpan="2">
                  <a:txBody>
                    <a:bodyPr/>
                    <a:lstStyle/>
                    <a:p>
                      <a:pPr algn="ctr" fontAlgn="ctr"/>
                      <a:r>
                        <a:rPr lang="zh-CN" altLang="en-US" sz="1100" b="1" i="0" u="none" strike="noStrike" dirty="0">
                          <a:solidFill>
                            <a:schemeClr val="tx1"/>
                          </a:solidFill>
                          <a:effectLst/>
                          <a:latin typeface="微软雅黑" panose="020B0503020204020204" pitchFamily="34" charset="-122"/>
                          <a:ea typeface="微软雅黑" panose="020B0503020204020204" pitchFamily="34" charset="-122"/>
                        </a:rPr>
                        <a:t>状态</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FY17 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FY18 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FY18 Q2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FY18 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FY18 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FY19 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FY19 Q2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FY19 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en-US" sz="1100" b="1" i="0" u="none" strike="noStrike" dirty="0">
                          <a:solidFill>
                            <a:schemeClr val="tx1"/>
                          </a:solidFill>
                          <a:effectLst/>
                          <a:latin typeface="微软雅黑" panose="020B0503020204020204" pitchFamily="34" charset="-122"/>
                          <a:ea typeface="微软雅黑" panose="020B0503020204020204" pitchFamily="34" charset="-122"/>
                        </a:rPr>
                        <a:t>FY19 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710029864"/>
                  </a:ext>
                </a:extLst>
              </a:tr>
              <a:tr h="286082">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2</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3</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4</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5</a:t>
                      </a:r>
                      <a:r>
                        <a:rPr lang="zh-CN" altLang="en-US" sz="1050" b="0" i="0" u="none" strike="noStrike">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6</a:t>
                      </a:r>
                      <a:r>
                        <a:rPr lang="zh-CN" altLang="en-US" sz="1050" b="0" i="0" u="none" strike="noStrike">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7</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8</a:t>
                      </a:r>
                      <a:r>
                        <a:rPr lang="zh-CN" altLang="en-US" sz="1050" b="0" i="0" u="none" strike="noStrike">
                          <a:solidFill>
                            <a:schemeClr val="tx1"/>
                          </a:solidFill>
                          <a:effectLst/>
                          <a:latin typeface="等线" panose="02010600030101010101" pitchFamily="2" charset="-122"/>
                          <a:ea typeface="等线" panose="02010600030101010101" pitchFamily="2" charset="-122"/>
                        </a:rPr>
                        <a:t>月</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9</a:t>
                      </a:r>
                      <a:r>
                        <a:rPr lang="zh-CN" altLang="en-US" sz="1050" b="0" i="0" u="none" strike="noStrike">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10</a:t>
                      </a:r>
                      <a:r>
                        <a:rPr lang="zh-CN" altLang="en-US" sz="1050" b="0" i="0" u="none" strike="noStrike">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11</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12</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2</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3</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4</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5</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6</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7</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8</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9</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10</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11</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12</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1</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2</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ctr" fontAlgn="ctr"/>
                      <a:r>
                        <a:rPr lang="en-US" altLang="zh-CN" sz="1050" b="0" i="0" u="none" strike="noStrike" dirty="0">
                          <a:solidFill>
                            <a:schemeClr val="tx1"/>
                          </a:solidFill>
                          <a:effectLst/>
                          <a:latin typeface="等线" panose="02010600030101010101" pitchFamily="2" charset="-122"/>
                          <a:ea typeface="等线" panose="02010600030101010101" pitchFamily="2" charset="-122"/>
                        </a:rPr>
                        <a:t>3</a:t>
                      </a:r>
                      <a:r>
                        <a:rPr lang="zh-CN" altLang="en-US" sz="1050" b="0" i="0" u="none" strike="noStrike" dirty="0">
                          <a:solidFill>
                            <a:schemeClr val="tx1"/>
                          </a:solidFill>
                          <a:effectLst/>
                          <a:latin typeface="等线" panose="02010600030101010101" pitchFamily="2" charset="-122"/>
                          <a:ea typeface="等线" panose="02010600030101010101" pitchFamily="2" charset="-122"/>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3884742084"/>
                  </a:ext>
                </a:extLst>
              </a:tr>
              <a:tr h="286082">
                <a:tc rowSpan="5">
                  <a:txBody>
                    <a:bodyPr/>
                    <a:lstStyle/>
                    <a:p>
                      <a:pPr algn="ctr"/>
                      <a:r>
                        <a:rPr lang="zh-CN" altLang="en-US" sz="1400" dirty="0">
                          <a:solidFill>
                            <a:schemeClr val="tx1"/>
                          </a:solidFill>
                        </a:rPr>
                        <a:t>教育方案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72000" lvl="1" algn="l" defTabSz="914400" rtl="0" eaLnBrk="1" fontAlgn="ctr" latinLnBrk="0" hangingPunct="1"/>
                      <a:r>
                        <a:rPr 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IDV</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云桌面</a:t>
                      </a:r>
                      <a:endParaRPr lang="en-US" sz="1200" b="1" i="0" u="none" strike="noStrike" kern="1200" dirty="0">
                        <a:solidFill>
                          <a:srgbClr val="FF0000"/>
                        </a:solidFill>
                        <a:effectLst/>
                        <a:latin typeface="微软雅黑" panose="020B0503020204020204" pitchFamily="34" charset="-122"/>
                        <a:ea typeface="微软雅黑" panose="020B0503020204020204" pitchFamily="34" charset="-122"/>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100" b="0" i="0" u="none" strike="noStrike" dirty="0">
                          <a:solidFill>
                            <a:schemeClr val="tx1"/>
                          </a:solidFill>
                          <a:effectLst/>
                          <a:latin typeface="微软雅黑" panose="020B0503020204020204" pitchFamily="34" charset="-122"/>
                          <a:ea typeface="微软雅黑" panose="020B0503020204020204" pitchFamily="34" charset="-122"/>
                        </a:rPr>
                        <a:t>已上市</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62606351"/>
                  </a:ext>
                </a:extLst>
              </a:tr>
              <a:tr h="286082">
                <a:tc vMerge="1">
                  <a:txBody>
                    <a:bodyPr/>
                    <a:lstStyle/>
                    <a:p>
                      <a:endParaRPr lang="zh-CN" altLang="en-US"/>
                    </a:p>
                  </a:txBody>
                  <a:tcPr/>
                </a:tc>
                <a:tc>
                  <a:txBody>
                    <a:bodyPr/>
                    <a:lstStyle/>
                    <a:p>
                      <a:pPr marL="72000" marR="0" lvl="1" indent="0" algn="l" defTabSz="914400" rtl="0" eaLnBrk="1" fontAlgn="ctr" latinLnBrk="0" hangingPunct="1">
                        <a:lnSpc>
                          <a:spcPct val="100000"/>
                        </a:lnSpc>
                        <a:spcBef>
                          <a:spcPts val="0"/>
                        </a:spcBef>
                        <a:spcAft>
                          <a:spcPts val="0"/>
                        </a:spcAft>
                        <a:buClrTx/>
                        <a:buSzTx/>
                        <a:buFontTx/>
                        <a:buNone/>
                        <a:tabLst/>
                        <a:defRPr/>
                      </a:pPr>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IDV</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云桌面</a:t>
                      </a:r>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云教室</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zh-CN" altLang="en-US" sz="1100" b="0" i="0" u="none" strike="noStrike" dirty="0">
                        <a:solidFill>
                          <a:schemeClr val="tx1"/>
                        </a:solidFill>
                        <a:effectLst/>
                        <a:latin typeface="微软雅黑" panose="020B0503020204020204" pitchFamily="34" charset="-122"/>
                        <a:ea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60331131"/>
                  </a:ext>
                </a:extLst>
              </a:tr>
              <a:tr h="286082">
                <a:tc vMerge="1">
                  <a:txBody>
                    <a:bodyPr/>
                    <a:lstStyle/>
                    <a:p>
                      <a:endParaRPr lang="zh-CN" altLang="en-US" dirty="0"/>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72000" lvl="1" algn="l" defTabSz="914400" rtl="0" eaLnBrk="1" fontAlgn="ctr" latinLnBrk="0" hangingPunct="1"/>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IDV</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云桌面</a:t>
                      </a:r>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智慧课堂</a:t>
                      </a:r>
                      <a:endParaRPr lang="zh-CN" altLang="en-US" sz="1200" b="1" i="0" u="none" strike="noStrike" kern="1200" dirty="0">
                        <a:solidFill>
                          <a:srgbClr val="FF0000"/>
                        </a:solidFill>
                        <a:effectLst/>
                        <a:latin typeface="微软雅黑" panose="020B0503020204020204" pitchFamily="34" charset="-122"/>
                        <a:ea typeface="微软雅黑" panose="020B0503020204020204" pitchFamily="34" charset="-122"/>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100" b="0" i="0" u="none" strike="noStrike" dirty="0" smtClean="0">
                          <a:solidFill>
                            <a:schemeClr val="tx1"/>
                          </a:solidFill>
                          <a:effectLst/>
                          <a:latin typeface="微软雅黑" panose="020B0503020204020204" pitchFamily="34" charset="-122"/>
                          <a:ea typeface="微软雅黑" panose="020B0503020204020204" pitchFamily="34" charset="-122"/>
                        </a:rPr>
                        <a:t>进行中</a:t>
                      </a:r>
                      <a:endParaRPr lang="zh-CN" altLang="en-US" sz="1100" b="0" i="0" u="none" strike="noStrike" dirty="0">
                        <a:solidFill>
                          <a:schemeClr val="tx1"/>
                        </a:solidFill>
                        <a:effectLst/>
                        <a:latin typeface="微软雅黑" panose="020B0503020204020204" pitchFamily="34" charset="-122"/>
                        <a:ea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56465901"/>
                  </a:ext>
                </a:extLst>
              </a:tr>
              <a:tr h="286082">
                <a:tc vMerge="1">
                  <a:txBody>
                    <a:bodyPr/>
                    <a:lstStyle/>
                    <a:p>
                      <a:endParaRPr lang="zh-CN" altLang="en-US"/>
                    </a:p>
                  </a:txBody>
                  <a:tcPr/>
                </a:tc>
                <a:tc>
                  <a:txBody>
                    <a:bodyPr/>
                    <a:lstStyle/>
                    <a:p>
                      <a:pPr marL="72000" lvl="1" algn="l" defTabSz="914400" rtl="0" eaLnBrk="1" fontAlgn="ctr" latinLnBrk="0" hangingPunct="1"/>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IDV</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云桌面</a:t>
                      </a:r>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口讯教室</a:t>
                      </a:r>
                      <a:endParaRPr lang="zh-CN" altLang="en-US" sz="1200" b="1" i="0" u="none" strike="noStrike" kern="1200" dirty="0">
                        <a:solidFill>
                          <a:srgbClr val="FF0000"/>
                        </a:solidFill>
                        <a:effectLst/>
                        <a:latin typeface="微软雅黑" panose="020B0503020204020204" pitchFamily="34" charset="-122"/>
                        <a:ea typeface="微软雅黑" panose="020B0503020204020204" pitchFamily="34" charset="-122"/>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100" b="0" i="0" u="none" strike="noStrike" dirty="0" smtClean="0">
                          <a:solidFill>
                            <a:schemeClr val="tx1"/>
                          </a:solidFill>
                          <a:effectLst/>
                          <a:latin typeface="微软雅黑" panose="020B0503020204020204" pitchFamily="34" charset="-122"/>
                          <a:ea typeface="微软雅黑" panose="020B0503020204020204" pitchFamily="34" charset="-122"/>
                        </a:rPr>
                        <a:t>进行中</a:t>
                      </a:r>
                      <a:endParaRPr lang="zh-CN" altLang="en-US" sz="1100" b="0" i="0" u="none" strike="noStrike" dirty="0">
                        <a:solidFill>
                          <a:schemeClr val="tx1"/>
                        </a:solidFill>
                        <a:effectLst/>
                        <a:latin typeface="微软雅黑" panose="020B0503020204020204" pitchFamily="34" charset="-122"/>
                        <a:ea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zh-CN" altLang="en-US" dirty="0"/>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endParaRPr lang="zh-CN" altLang="en-US" sz="1050" b="0" i="0" u="none" strike="noStrike" dirty="0">
                        <a:solidFill>
                          <a:schemeClr val="tx1"/>
                        </a:solidFill>
                        <a:effectLst/>
                        <a:latin typeface="等线" panose="02010600030101010101" pitchFamily="2" charset="-122"/>
                        <a:ea typeface="等线" panose="02010600030101010101" pitchFamily="2" charset="-122"/>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95042860"/>
                  </a:ext>
                </a:extLst>
              </a:tr>
              <a:tr h="286082">
                <a:tc vMerge="1">
                  <a:txBody>
                    <a:bodyPr/>
                    <a:lstStyle/>
                    <a:p>
                      <a:endParaRPr lang="zh-CN" altLang="en-US" dirty="0"/>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72000" lvl="1" algn="l" defTabSz="914400" rtl="0" eaLnBrk="1" fontAlgn="ctr" latinLnBrk="0" hangingPunct="1"/>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IDV</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云桌面</a:t>
                      </a:r>
                      <a:r>
                        <a:rPr lang="en-US" altLang="zh-CN"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a:t>
                      </a:r>
                      <a:r>
                        <a:rPr lang="zh-CN" altLang="en-US" sz="1200" b="1" i="0" u="none" strike="noStrike" kern="1200" dirty="0" smtClean="0">
                          <a:solidFill>
                            <a:srgbClr val="FF0000"/>
                          </a:solidFill>
                          <a:effectLst/>
                          <a:latin typeface="微软雅黑" panose="020B0503020204020204" pitchFamily="34" charset="-122"/>
                          <a:ea typeface="微软雅黑" panose="020B0503020204020204" pitchFamily="34" charset="-122"/>
                          <a:cs typeface="+mn-cs"/>
                        </a:rPr>
                        <a:t>编程教室</a:t>
                      </a:r>
                      <a:endParaRPr lang="zh-CN" altLang="en-US" sz="1200" b="1" i="0" u="none" strike="noStrike" kern="1200" dirty="0">
                        <a:solidFill>
                          <a:srgbClr val="FF0000"/>
                        </a:solidFill>
                        <a:effectLst/>
                        <a:latin typeface="微软雅黑" panose="020B0503020204020204" pitchFamily="34" charset="-122"/>
                        <a:ea typeface="微软雅黑" panose="020B0503020204020204" pitchFamily="34" charset="-122"/>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100" b="0" i="0" u="none" strike="noStrike" dirty="0" smtClean="0">
                          <a:solidFill>
                            <a:schemeClr val="tx1"/>
                          </a:solidFill>
                          <a:effectLst/>
                          <a:latin typeface="微软雅黑" panose="020B0503020204020204" pitchFamily="34" charset="-122"/>
                          <a:ea typeface="微软雅黑" panose="020B0503020204020204" pitchFamily="34" charset="-122"/>
                        </a:rPr>
                        <a:t>进行中</a:t>
                      </a:r>
                      <a:endParaRPr lang="zh-CN" altLang="en-US" sz="1100" b="0" i="0" u="none" strike="noStrike" dirty="0">
                        <a:solidFill>
                          <a:schemeClr val="tx1"/>
                        </a:solidFill>
                        <a:effectLst/>
                        <a:latin typeface="微软雅黑" panose="020B0503020204020204" pitchFamily="34" charset="-122"/>
                        <a:ea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zh-CN" altLang="en-US" sz="1050" b="0" i="0" u="none" strike="noStrike" dirty="0">
                          <a:solidFill>
                            <a:schemeClr val="tx1"/>
                          </a:solidFill>
                          <a:effectLst/>
                          <a:latin typeface="等线" panose="02010600030101010101" pitchFamily="2" charset="-122"/>
                          <a:ea typeface="等线" panose="02010600030101010101" pitchFamily="2" charset="-122"/>
                        </a:rPr>
                        <a:t>　</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78882005"/>
                  </a:ext>
                </a:extLst>
              </a:tr>
            </a:tbl>
          </a:graphicData>
        </a:graphic>
      </p:graphicFrame>
      <p:cxnSp>
        <p:nvCxnSpPr>
          <p:cNvPr id="4" name="直接箭头连接符 32">
            <a:extLst>
              <a:ext uri="{FF2B5EF4-FFF2-40B4-BE49-F238E27FC236}">
                <a16:creationId xmlns:a16="http://schemas.microsoft.com/office/drawing/2014/main" id="{EC0EE7DD-4DF1-4A6E-8D0A-0529A3978ADE}"/>
              </a:ext>
            </a:extLst>
          </p:cNvPr>
          <p:cNvCxnSpPr>
            <a:cxnSpLocks/>
          </p:cNvCxnSpPr>
          <p:nvPr/>
        </p:nvCxnSpPr>
        <p:spPr>
          <a:xfrm>
            <a:off x="4064005" y="3094281"/>
            <a:ext cx="7987924" cy="17862"/>
          </a:xfrm>
          <a:prstGeom prst="straightConnector1">
            <a:avLst/>
          </a:prstGeom>
          <a:ln w="28575">
            <a:solidFill>
              <a:schemeClr val="accent6">
                <a:lumMod val="75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5" name="直接箭头连接符 36">
            <a:extLst>
              <a:ext uri="{FF2B5EF4-FFF2-40B4-BE49-F238E27FC236}">
                <a16:creationId xmlns:a16="http://schemas.microsoft.com/office/drawing/2014/main" id="{9C9113EB-F8EF-41FF-8321-F1F1D5C2A178}"/>
              </a:ext>
            </a:extLst>
          </p:cNvPr>
          <p:cNvCxnSpPr>
            <a:cxnSpLocks/>
          </p:cNvCxnSpPr>
          <p:nvPr/>
        </p:nvCxnSpPr>
        <p:spPr>
          <a:xfrm>
            <a:off x="4078627" y="2804565"/>
            <a:ext cx="5336109" cy="0"/>
          </a:xfrm>
          <a:prstGeom prst="straightConnector1">
            <a:avLst/>
          </a:prstGeom>
          <a:ln w="28575">
            <a:solidFill>
              <a:schemeClr val="accent6">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6" name="Isosceles Triangle 21">
            <a:extLst>
              <a:ext uri="{FF2B5EF4-FFF2-40B4-BE49-F238E27FC236}">
                <a16:creationId xmlns:a16="http://schemas.microsoft.com/office/drawing/2014/main" id="{0D59446E-8612-4583-A21B-AF1896B598A5}"/>
              </a:ext>
            </a:extLst>
          </p:cNvPr>
          <p:cNvSpPr/>
          <p:nvPr/>
        </p:nvSpPr>
        <p:spPr>
          <a:xfrm>
            <a:off x="5935560" y="2699829"/>
            <a:ext cx="188384" cy="239928"/>
          </a:xfrm>
          <a:prstGeom prst="triangle">
            <a:avLst/>
          </a:pr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Isosceles Triangle 22">
            <a:extLst>
              <a:ext uri="{FF2B5EF4-FFF2-40B4-BE49-F238E27FC236}">
                <a16:creationId xmlns:a16="http://schemas.microsoft.com/office/drawing/2014/main" id="{59689635-AE40-429A-A8C1-4FA35AAB260C}"/>
              </a:ext>
            </a:extLst>
          </p:cNvPr>
          <p:cNvSpPr/>
          <p:nvPr/>
        </p:nvSpPr>
        <p:spPr>
          <a:xfrm>
            <a:off x="8643025" y="2678519"/>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23">
            <a:extLst>
              <a:ext uri="{FF2B5EF4-FFF2-40B4-BE49-F238E27FC236}">
                <a16:creationId xmlns:a16="http://schemas.microsoft.com/office/drawing/2014/main" id="{51B8F371-F8E2-4A17-91FB-1806E7A8F6D5}"/>
              </a:ext>
            </a:extLst>
          </p:cNvPr>
          <p:cNvSpPr txBox="1"/>
          <p:nvPr/>
        </p:nvSpPr>
        <p:spPr>
          <a:xfrm>
            <a:off x="6016272" y="2650670"/>
            <a:ext cx="553357" cy="307777"/>
          </a:xfrm>
          <a:prstGeom prst="rect">
            <a:avLst/>
          </a:prstGeom>
          <a:noFill/>
        </p:spPr>
        <p:txBody>
          <a:bodyPr wrap="none" rtlCol="0">
            <a:spAutoFit/>
          </a:bodyPr>
          <a:lstStyle/>
          <a:p>
            <a:r>
              <a:rPr lang="en-US" altLang="zh-CN" sz="1400" b="1" dirty="0"/>
              <a:t>V1.0</a:t>
            </a:r>
            <a:endParaRPr lang="zh-CN" altLang="en-US" sz="1400" b="1" dirty="0"/>
          </a:p>
        </p:txBody>
      </p:sp>
      <p:sp>
        <p:nvSpPr>
          <p:cNvPr id="9" name="TextBox 24">
            <a:extLst>
              <a:ext uri="{FF2B5EF4-FFF2-40B4-BE49-F238E27FC236}">
                <a16:creationId xmlns:a16="http://schemas.microsoft.com/office/drawing/2014/main" id="{80058F76-1E18-4ABF-97EF-C8F6E741BC0A}"/>
              </a:ext>
            </a:extLst>
          </p:cNvPr>
          <p:cNvSpPr txBox="1"/>
          <p:nvPr/>
        </p:nvSpPr>
        <p:spPr>
          <a:xfrm>
            <a:off x="7460647" y="2660611"/>
            <a:ext cx="1261884" cy="307777"/>
          </a:xfrm>
          <a:prstGeom prst="rect">
            <a:avLst/>
          </a:prstGeom>
          <a:noFill/>
        </p:spPr>
        <p:txBody>
          <a:bodyPr wrap="none" rtlCol="0">
            <a:spAutoFit/>
          </a:bodyPr>
          <a:lstStyle/>
          <a:p>
            <a:r>
              <a:rPr lang="zh-CN" altLang="en-US" sz="1400" b="1" dirty="0"/>
              <a:t>（教育）</a:t>
            </a:r>
            <a:r>
              <a:rPr lang="en-US" altLang="zh-CN" sz="1400" b="1" dirty="0"/>
              <a:t>V2.0</a:t>
            </a:r>
            <a:endParaRPr lang="zh-CN" altLang="en-US" sz="1400" b="1" dirty="0"/>
          </a:p>
        </p:txBody>
      </p:sp>
      <p:sp>
        <p:nvSpPr>
          <p:cNvPr id="10" name="TextBox 26">
            <a:extLst>
              <a:ext uri="{FF2B5EF4-FFF2-40B4-BE49-F238E27FC236}">
                <a16:creationId xmlns:a16="http://schemas.microsoft.com/office/drawing/2014/main" id="{C5EEF511-C038-4AC0-9267-771C53A07566}"/>
              </a:ext>
            </a:extLst>
          </p:cNvPr>
          <p:cNvSpPr txBox="1"/>
          <p:nvPr/>
        </p:nvSpPr>
        <p:spPr>
          <a:xfrm>
            <a:off x="8173947" y="3303464"/>
            <a:ext cx="553357" cy="307777"/>
          </a:xfrm>
          <a:prstGeom prst="rect">
            <a:avLst/>
          </a:prstGeom>
          <a:noFill/>
        </p:spPr>
        <p:txBody>
          <a:bodyPr wrap="none" rtlCol="0">
            <a:spAutoFit/>
          </a:bodyPr>
          <a:lstStyle/>
          <a:p>
            <a:r>
              <a:rPr lang="en-US" altLang="zh-CN" sz="1400" b="1" dirty="0"/>
              <a:t>V1.0</a:t>
            </a:r>
            <a:endParaRPr lang="zh-CN" altLang="en-US" sz="1400" b="1" dirty="0"/>
          </a:p>
        </p:txBody>
      </p:sp>
      <p:sp>
        <p:nvSpPr>
          <p:cNvPr id="11" name="TextBox 30">
            <a:extLst>
              <a:ext uri="{FF2B5EF4-FFF2-40B4-BE49-F238E27FC236}">
                <a16:creationId xmlns:a16="http://schemas.microsoft.com/office/drawing/2014/main" id="{B7AF9425-B2CC-4875-ACDB-3708C9705380}"/>
              </a:ext>
            </a:extLst>
          </p:cNvPr>
          <p:cNvSpPr txBox="1"/>
          <p:nvPr/>
        </p:nvSpPr>
        <p:spPr>
          <a:xfrm>
            <a:off x="6036282" y="2920154"/>
            <a:ext cx="553357" cy="307777"/>
          </a:xfrm>
          <a:prstGeom prst="rect">
            <a:avLst/>
          </a:prstGeom>
          <a:noFill/>
        </p:spPr>
        <p:txBody>
          <a:bodyPr wrap="none" rtlCol="0">
            <a:spAutoFit/>
          </a:bodyPr>
          <a:lstStyle/>
          <a:p>
            <a:r>
              <a:rPr lang="en-US" altLang="zh-CN" sz="1400" b="1" dirty="0"/>
              <a:t>V1.0</a:t>
            </a:r>
            <a:endParaRPr lang="zh-CN" altLang="en-US" sz="1400" b="1" dirty="0"/>
          </a:p>
        </p:txBody>
      </p:sp>
      <p:cxnSp>
        <p:nvCxnSpPr>
          <p:cNvPr id="12" name="直接箭头连接符 43">
            <a:extLst>
              <a:ext uri="{FF2B5EF4-FFF2-40B4-BE49-F238E27FC236}">
                <a16:creationId xmlns:a16="http://schemas.microsoft.com/office/drawing/2014/main" id="{C55B9615-7D8B-4E56-A86B-3CB14CB79BDC}"/>
              </a:ext>
            </a:extLst>
          </p:cNvPr>
          <p:cNvCxnSpPr>
            <a:cxnSpLocks/>
          </p:cNvCxnSpPr>
          <p:nvPr/>
        </p:nvCxnSpPr>
        <p:spPr>
          <a:xfrm>
            <a:off x="6931310" y="3439025"/>
            <a:ext cx="5109448" cy="15130"/>
          </a:xfrm>
          <a:prstGeom prst="straightConnector1">
            <a:avLst/>
          </a:prstGeom>
          <a:ln w="28575">
            <a:solidFill>
              <a:schemeClr val="accent6">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13" name="Isosceles Triangle 22">
            <a:extLst>
              <a:ext uri="{FF2B5EF4-FFF2-40B4-BE49-F238E27FC236}">
                <a16:creationId xmlns:a16="http://schemas.microsoft.com/office/drawing/2014/main" id="{59689635-AE40-429A-A8C1-4FA35AAB260C}"/>
              </a:ext>
            </a:extLst>
          </p:cNvPr>
          <p:cNvSpPr/>
          <p:nvPr/>
        </p:nvSpPr>
        <p:spPr>
          <a:xfrm>
            <a:off x="9395366" y="2684593"/>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24">
            <a:extLst>
              <a:ext uri="{FF2B5EF4-FFF2-40B4-BE49-F238E27FC236}">
                <a16:creationId xmlns:a16="http://schemas.microsoft.com/office/drawing/2014/main" id="{80058F76-1E18-4ABF-97EF-C8F6E741BC0A}"/>
              </a:ext>
            </a:extLst>
          </p:cNvPr>
          <p:cNvSpPr txBox="1"/>
          <p:nvPr/>
        </p:nvSpPr>
        <p:spPr>
          <a:xfrm>
            <a:off x="9432082" y="2650677"/>
            <a:ext cx="1261884" cy="307777"/>
          </a:xfrm>
          <a:prstGeom prst="rect">
            <a:avLst/>
          </a:prstGeom>
          <a:noFill/>
        </p:spPr>
        <p:txBody>
          <a:bodyPr wrap="none" rtlCol="0">
            <a:spAutoFit/>
          </a:bodyPr>
          <a:lstStyle/>
          <a:p>
            <a:r>
              <a:rPr lang="zh-CN" altLang="en-US" sz="1400" b="1" dirty="0"/>
              <a:t>（医疗）</a:t>
            </a:r>
            <a:r>
              <a:rPr lang="en-US" altLang="zh-CN" sz="1400" b="1" dirty="0"/>
              <a:t>V2.0</a:t>
            </a:r>
            <a:endParaRPr lang="zh-CN" altLang="en-US" sz="1400" b="1" dirty="0"/>
          </a:p>
        </p:txBody>
      </p:sp>
      <p:sp>
        <p:nvSpPr>
          <p:cNvPr id="15" name="Isosceles Triangle 28">
            <a:extLst>
              <a:ext uri="{FF2B5EF4-FFF2-40B4-BE49-F238E27FC236}">
                <a16:creationId xmlns:a16="http://schemas.microsoft.com/office/drawing/2014/main" id="{966EA11B-486F-4E84-BA0A-7F2A1A0CF4CE}"/>
              </a:ext>
            </a:extLst>
          </p:cNvPr>
          <p:cNvSpPr/>
          <p:nvPr/>
        </p:nvSpPr>
        <p:spPr>
          <a:xfrm>
            <a:off x="5920527" y="3010446"/>
            <a:ext cx="188384" cy="239928"/>
          </a:xfrm>
          <a:prstGeom prst="triangle">
            <a:avLst/>
          </a:prstGeom>
          <a:solidFill>
            <a:srgbClr val="92D05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箭头连接符 39">
            <a:extLst>
              <a:ext uri="{FF2B5EF4-FFF2-40B4-BE49-F238E27FC236}">
                <a16:creationId xmlns:a16="http://schemas.microsoft.com/office/drawing/2014/main" id="{EECCAC47-C92A-4F5B-BF3F-0441E00498EE}"/>
              </a:ext>
            </a:extLst>
          </p:cNvPr>
          <p:cNvCxnSpPr>
            <a:cxnSpLocks/>
          </p:cNvCxnSpPr>
          <p:nvPr/>
        </p:nvCxnSpPr>
        <p:spPr>
          <a:xfrm flipV="1">
            <a:off x="7870097" y="3711825"/>
            <a:ext cx="4181832" cy="2471"/>
          </a:xfrm>
          <a:prstGeom prst="straightConnector1">
            <a:avLst/>
          </a:prstGeom>
          <a:ln w="28575">
            <a:solidFill>
              <a:schemeClr val="accent6">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17" name="Isosceles Triangle 31">
            <a:extLst>
              <a:ext uri="{FF2B5EF4-FFF2-40B4-BE49-F238E27FC236}">
                <a16:creationId xmlns:a16="http://schemas.microsoft.com/office/drawing/2014/main" id="{EB58D662-5473-4F02-9628-B4650994D278}"/>
              </a:ext>
            </a:extLst>
          </p:cNvPr>
          <p:cNvSpPr/>
          <p:nvPr/>
        </p:nvSpPr>
        <p:spPr>
          <a:xfrm>
            <a:off x="9279621" y="3914799"/>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32">
            <a:extLst>
              <a:ext uri="{FF2B5EF4-FFF2-40B4-BE49-F238E27FC236}">
                <a16:creationId xmlns:a16="http://schemas.microsoft.com/office/drawing/2014/main" id="{E1DBFA8E-BD3B-4BF6-A419-5357E24A83FA}"/>
              </a:ext>
            </a:extLst>
          </p:cNvPr>
          <p:cNvSpPr txBox="1"/>
          <p:nvPr/>
        </p:nvSpPr>
        <p:spPr>
          <a:xfrm>
            <a:off x="11371334" y="3566087"/>
            <a:ext cx="553357" cy="307777"/>
          </a:xfrm>
          <a:prstGeom prst="rect">
            <a:avLst/>
          </a:prstGeom>
          <a:noFill/>
        </p:spPr>
        <p:txBody>
          <a:bodyPr wrap="none" rtlCol="0">
            <a:spAutoFit/>
          </a:bodyPr>
          <a:lstStyle/>
          <a:p>
            <a:r>
              <a:rPr lang="en-US" altLang="zh-CN" sz="1400" b="1" dirty="0"/>
              <a:t>V2.0</a:t>
            </a:r>
            <a:endParaRPr lang="zh-CN" altLang="en-US" sz="1400" b="1" dirty="0"/>
          </a:p>
        </p:txBody>
      </p:sp>
      <p:sp>
        <p:nvSpPr>
          <p:cNvPr id="19" name="Isosceles Triangle 31">
            <a:extLst>
              <a:ext uri="{FF2B5EF4-FFF2-40B4-BE49-F238E27FC236}">
                <a16:creationId xmlns:a16="http://schemas.microsoft.com/office/drawing/2014/main" id="{EB58D662-5473-4F02-9628-B4650994D278}"/>
              </a:ext>
            </a:extLst>
          </p:cNvPr>
          <p:cNvSpPr/>
          <p:nvPr/>
        </p:nvSpPr>
        <p:spPr>
          <a:xfrm>
            <a:off x="11924691" y="3586427"/>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32">
            <a:extLst>
              <a:ext uri="{FF2B5EF4-FFF2-40B4-BE49-F238E27FC236}">
                <a16:creationId xmlns:a16="http://schemas.microsoft.com/office/drawing/2014/main" id="{E1DBFA8E-BD3B-4BF6-A419-5357E24A83FA}"/>
              </a:ext>
            </a:extLst>
          </p:cNvPr>
          <p:cNvSpPr txBox="1"/>
          <p:nvPr/>
        </p:nvSpPr>
        <p:spPr>
          <a:xfrm>
            <a:off x="8737217" y="3560408"/>
            <a:ext cx="553357" cy="307777"/>
          </a:xfrm>
          <a:prstGeom prst="rect">
            <a:avLst/>
          </a:prstGeom>
          <a:noFill/>
        </p:spPr>
        <p:txBody>
          <a:bodyPr wrap="none" rtlCol="0">
            <a:spAutoFit/>
          </a:bodyPr>
          <a:lstStyle/>
          <a:p>
            <a:r>
              <a:rPr lang="en-US" altLang="zh-CN" sz="1400" b="1" dirty="0" smtClean="0"/>
              <a:t>V1.0</a:t>
            </a:r>
            <a:endParaRPr lang="zh-CN" altLang="en-US" sz="1400" b="1" dirty="0"/>
          </a:p>
        </p:txBody>
      </p:sp>
      <p:sp>
        <p:nvSpPr>
          <p:cNvPr id="21" name="Isosceles Triangle 31">
            <a:extLst>
              <a:ext uri="{FF2B5EF4-FFF2-40B4-BE49-F238E27FC236}">
                <a16:creationId xmlns:a16="http://schemas.microsoft.com/office/drawing/2014/main" id="{EB58D662-5473-4F02-9628-B4650994D278}"/>
              </a:ext>
            </a:extLst>
          </p:cNvPr>
          <p:cNvSpPr/>
          <p:nvPr/>
        </p:nvSpPr>
        <p:spPr>
          <a:xfrm>
            <a:off x="9268667" y="3600012"/>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Isosceles Triangle 22">
            <a:extLst>
              <a:ext uri="{FF2B5EF4-FFF2-40B4-BE49-F238E27FC236}">
                <a16:creationId xmlns:a16="http://schemas.microsoft.com/office/drawing/2014/main" id="{59689635-AE40-429A-A8C1-4FA35AAB260C}"/>
              </a:ext>
            </a:extLst>
          </p:cNvPr>
          <p:cNvSpPr/>
          <p:nvPr/>
        </p:nvSpPr>
        <p:spPr>
          <a:xfrm>
            <a:off x="8643025" y="3303994"/>
            <a:ext cx="188384" cy="239928"/>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TextBox 32">
            <a:extLst>
              <a:ext uri="{FF2B5EF4-FFF2-40B4-BE49-F238E27FC236}">
                <a16:creationId xmlns:a16="http://schemas.microsoft.com/office/drawing/2014/main" id="{E1DBFA8E-BD3B-4BF6-A419-5357E24A83FA}"/>
              </a:ext>
            </a:extLst>
          </p:cNvPr>
          <p:cNvSpPr txBox="1"/>
          <p:nvPr/>
        </p:nvSpPr>
        <p:spPr>
          <a:xfrm>
            <a:off x="8737217" y="3915179"/>
            <a:ext cx="553357" cy="307777"/>
          </a:xfrm>
          <a:prstGeom prst="rect">
            <a:avLst/>
          </a:prstGeom>
          <a:noFill/>
        </p:spPr>
        <p:txBody>
          <a:bodyPr wrap="none" rtlCol="0">
            <a:spAutoFit/>
          </a:bodyPr>
          <a:lstStyle/>
          <a:p>
            <a:r>
              <a:rPr lang="en-US" altLang="zh-CN" sz="1400" b="1" dirty="0" smtClean="0"/>
              <a:t>V1.0</a:t>
            </a:r>
            <a:endParaRPr lang="zh-CN" altLang="en-US" sz="1400" b="1" dirty="0"/>
          </a:p>
        </p:txBody>
      </p:sp>
      <p:cxnSp>
        <p:nvCxnSpPr>
          <p:cNvPr id="24" name="直接箭头连接符 39">
            <a:extLst>
              <a:ext uri="{FF2B5EF4-FFF2-40B4-BE49-F238E27FC236}">
                <a16:creationId xmlns:a16="http://schemas.microsoft.com/office/drawing/2014/main" id="{EECCAC47-C92A-4F5B-BF3F-0441E00498EE}"/>
              </a:ext>
            </a:extLst>
          </p:cNvPr>
          <p:cNvCxnSpPr>
            <a:cxnSpLocks/>
          </p:cNvCxnSpPr>
          <p:nvPr/>
        </p:nvCxnSpPr>
        <p:spPr>
          <a:xfrm flipV="1">
            <a:off x="8450625" y="4058594"/>
            <a:ext cx="3590133" cy="10473"/>
          </a:xfrm>
          <a:prstGeom prst="straightConnector1">
            <a:avLst/>
          </a:prstGeom>
          <a:ln w="28575">
            <a:solidFill>
              <a:schemeClr val="accent6">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25" name="矩形 24">
            <a:extLst>
              <a:ext uri="{FF2B5EF4-FFF2-40B4-BE49-F238E27FC236}">
                <a16:creationId xmlns:a16="http://schemas.microsoft.com/office/drawing/2014/main" id="{C875AC8E-6719-4532-9CB0-105B9E755BED}"/>
              </a:ext>
            </a:extLst>
          </p:cNvPr>
          <p:cNvSpPr/>
          <p:nvPr/>
        </p:nvSpPr>
        <p:spPr>
          <a:xfrm>
            <a:off x="1674812" y="533400"/>
            <a:ext cx="6965368" cy="707886"/>
          </a:xfrm>
          <a:prstGeom prst="rect">
            <a:avLst/>
          </a:prstGeom>
          <a:noFill/>
        </p:spPr>
        <p:txBody>
          <a:bodyPr wrap="none" rtlCol="0">
            <a:spAutoFit/>
          </a:bodyPr>
          <a:lstStyle/>
          <a:p>
            <a:pPr lvl="0" defTabSz="1218352">
              <a:spcBef>
                <a:spcPct val="0"/>
              </a:spcBef>
              <a:tabLst>
                <a:tab pos="1218352" algn="l"/>
              </a:tabLst>
              <a:defRPr/>
            </a:pPr>
            <a:r>
              <a:rPr lang="en-US" altLang="zh-CN" sz="4000" b="1" dirty="0" smtClean="0">
                <a:cs typeface="+mn-ea"/>
                <a:sym typeface="+mn-lt"/>
              </a:rPr>
              <a:t>IDV</a:t>
            </a:r>
            <a:r>
              <a:rPr lang="zh-CN" altLang="en-US" sz="4000" b="1" dirty="0" smtClean="0">
                <a:cs typeface="+mn-ea"/>
                <a:sym typeface="+mn-lt"/>
              </a:rPr>
              <a:t>云桌面增值方案</a:t>
            </a:r>
            <a:r>
              <a:rPr lang="en-US" altLang="zh-CN" sz="4000" b="1" dirty="0" smtClean="0">
                <a:cs typeface="+mn-ea"/>
                <a:sym typeface="+mn-lt"/>
              </a:rPr>
              <a:t>Roadmap</a:t>
            </a:r>
            <a:endParaRPr lang="en-US" altLang="zh-CN" sz="4000" b="1" dirty="0">
              <a:cs typeface="+mn-ea"/>
              <a:sym typeface="+mn-lt"/>
            </a:endParaRPr>
          </a:p>
        </p:txBody>
      </p:sp>
    </p:spTree>
    <p:extLst>
      <p:ext uri="{BB962C8B-B14F-4D97-AF65-F5344CB8AC3E}">
        <p14:creationId xmlns:p14="http://schemas.microsoft.com/office/powerpoint/2010/main" val="537204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609633422"/>
              </p:ext>
            </p:extLst>
          </p:nvPr>
        </p:nvGraphicFramePr>
        <p:xfrm>
          <a:off x="227012" y="776124"/>
          <a:ext cx="11734802" cy="5805048"/>
        </p:xfrm>
        <a:graphic>
          <a:graphicData uri="http://schemas.openxmlformats.org/drawingml/2006/table">
            <a:tbl>
              <a:tblPr>
                <a:tableStyleId>{775DCB02-9BB8-47FD-8907-85C794F793BA}</a:tableStyleId>
              </a:tblPr>
              <a:tblGrid>
                <a:gridCol w="448087">
                  <a:extLst>
                    <a:ext uri="{9D8B030D-6E8A-4147-A177-3AD203B41FA5}">
                      <a16:colId xmlns:a16="http://schemas.microsoft.com/office/drawing/2014/main" val="2881832839"/>
                    </a:ext>
                  </a:extLst>
                </a:gridCol>
                <a:gridCol w="990600">
                  <a:extLst>
                    <a:ext uri="{9D8B030D-6E8A-4147-A177-3AD203B41FA5}">
                      <a16:colId xmlns:a16="http://schemas.microsoft.com/office/drawing/2014/main" val="20008750"/>
                    </a:ext>
                  </a:extLst>
                </a:gridCol>
                <a:gridCol w="3320814">
                  <a:extLst>
                    <a:ext uri="{9D8B030D-6E8A-4147-A177-3AD203B41FA5}">
                      <a16:colId xmlns:a16="http://schemas.microsoft.com/office/drawing/2014/main" val="41157898"/>
                    </a:ext>
                  </a:extLst>
                </a:gridCol>
                <a:gridCol w="574500">
                  <a:extLst>
                    <a:ext uri="{9D8B030D-6E8A-4147-A177-3AD203B41FA5}">
                      <a16:colId xmlns:a16="http://schemas.microsoft.com/office/drawing/2014/main" val="314664888"/>
                    </a:ext>
                  </a:extLst>
                </a:gridCol>
                <a:gridCol w="838200">
                  <a:extLst>
                    <a:ext uri="{9D8B030D-6E8A-4147-A177-3AD203B41FA5}">
                      <a16:colId xmlns:a16="http://schemas.microsoft.com/office/drawing/2014/main" val="1909075772"/>
                    </a:ext>
                  </a:extLst>
                </a:gridCol>
                <a:gridCol w="685800">
                  <a:extLst>
                    <a:ext uri="{9D8B030D-6E8A-4147-A177-3AD203B41FA5}">
                      <a16:colId xmlns:a16="http://schemas.microsoft.com/office/drawing/2014/main" val="1414338975"/>
                    </a:ext>
                  </a:extLst>
                </a:gridCol>
                <a:gridCol w="1057686">
                  <a:extLst>
                    <a:ext uri="{9D8B030D-6E8A-4147-A177-3AD203B41FA5}">
                      <a16:colId xmlns:a16="http://schemas.microsoft.com/office/drawing/2014/main" val="3621886766"/>
                    </a:ext>
                  </a:extLst>
                </a:gridCol>
                <a:gridCol w="3819115">
                  <a:extLst>
                    <a:ext uri="{9D8B030D-6E8A-4147-A177-3AD203B41FA5}">
                      <a16:colId xmlns:a16="http://schemas.microsoft.com/office/drawing/2014/main" val="124088534"/>
                    </a:ext>
                  </a:extLst>
                </a:gridCol>
              </a:tblGrid>
              <a:tr h="231928">
                <a:tc gridSpan="3">
                  <a:txBody>
                    <a:bodyPr/>
                    <a:lstStyle/>
                    <a:p>
                      <a:pPr algn="ctr" fontAlgn="b"/>
                      <a:r>
                        <a:rPr lang="zh-CN" altLang="en-US" sz="900" u="none" strike="noStrike">
                          <a:effectLst/>
                        </a:rPr>
                        <a:t>产品功能</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900" u="none" strike="noStrike" dirty="0">
                          <a:effectLst/>
                        </a:rPr>
                        <a:t>标准</a:t>
                      </a:r>
                      <a:r>
                        <a:rPr lang="zh-CN" altLang="en-US" sz="900" u="none" strike="noStrike" dirty="0" smtClean="0">
                          <a:effectLst/>
                        </a:rPr>
                        <a:t>版</a:t>
                      </a:r>
                      <a:endParaRPr lang="zh-CN" altLang="en-US" sz="900" b="0" i="0" u="none" strike="noStrike" dirty="0">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高级版</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旗舰版</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发布时间</a:t>
                      </a:r>
                      <a:endParaRPr lang="zh-CN" altLang="en-US" sz="900" b="0" i="0" u="none" strike="noStrike">
                        <a:solidFill>
                          <a:srgbClr val="0061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dirty="0">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3635587307"/>
                  </a:ext>
                </a:extLst>
              </a:tr>
              <a:tr h="149928">
                <a:tc>
                  <a:txBody>
                    <a:bodyPr/>
                    <a:lstStyle/>
                    <a:p>
                      <a:pPr algn="ctr" fontAlgn="b"/>
                      <a:r>
                        <a:rPr lang="zh-CN" altLang="en-US" sz="900" u="none" strike="noStrike">
                          <a:effectLst/>
                        </a:rPr>
                        <a:t>序号</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功能</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注释</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是否支持</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是否支持</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是否支持</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294129357"/>
                  </a:ext>
                </a:extLst>
              </a:tr>
              <a:tr h="306254">
                <a:tc>
                  <a:txBody>
                    <a:bodyPr/>
                    <a:lstStyle/>
                    <a:p>
                      <a:pPr algn="ctr" fontAlgn="b"/>
                      <a:r>
                        <a:rPr lang="en-US" altLang="zh-CN" sz="900" u="none" strike="noStrike">
                          <a:effectLst/>
                        </a:rPr>
                        <a:t>1</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系统概况</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（开机状况，下载速度，预计下载时间，网络流量）</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月底（部分信息）</a:t>
                      </a:r>
                      <a:br>
                        <a:rPr lang="zh-CN" altLang="en-US" sz="900" u="none" strike="noStrike">
                          <a:effectLst/>
                        </a:rPr>
                      </a:br>
                      <a:r>
                        <a:rPr lang="en-US" altLang="zh-CN" sz="900" u="none" strike="noStrike">
                          <a:effectLst/>
                        </a:rPr>
                        <a:t>6</a:t>
                      </a:r>
                      <a:r>
                        <a:rPr lang="zh-CN" altLang="en-US" sz="900" u="none" strike="noStrike">
                          <a:effectLst/>
                        </a:rPr>
                        <a:t>月底（完整信息）</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机器数量、主机状态、物理配置、容量、</a:t>
                      </a:r>
                      <a:r>
                        <a:rPr lang="en-US" altLang="zh-CN" sz="900" u="none" strike="noStrike">
                          <a:effectLst/>
                        </a:rPr>
                        <a:t>IP</a:t>
                      </a:r>
                      <a:r>
                        <a:rPr lang="zh-CN" altLang="en-US" sz="900" u="none" strike="noStrike">
                          <a:effectLst/>
                        </a:rPr>
                        <a:t>地址、服务器</a:t>
                      </a:r>
                      <a:r>
                        <a:rPr lang="en-US" altLang="zh-CN" sz="900" u="none" strike="noStrike">
                          <a:effectLst/>
                        </a:rPr>
                        <a:t>CPU </a:t>
                      </a:r>
                      <a:r>
                        <a:rPr lang="zh-CN" altLang="en-US" sz="900" u="none" strike="noStrike">
                          <a:effectLst/>
                        </a:rPr>
                        <a:t>内存 网络  全网在线数 当前任务计划执行情况 当前镜像载入进度等</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4084189453"/>
                  </a:ext>
                </a:extLst>
              </a:tr>
              <a:tr h="157851">
                <a:tc>
                  <a:txBody>
                    <a:bodyPr/>
                    <a:lstStyle/>
                    <a:p>
                      <a:pPr algn="ctr" fontAlgn="b"/>
                      <a:r>
                        <a:rPr lang="en-US" altLang="zh-CN" sz="900" u="none" strike="noStrike">
                          <a:effectLst/>
                        </a:rPr>
                        <a:t>2</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群组管理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针对</a:t>
                      </a:r>
                      <a:r>
                        <a:rPr lang="en-US" altLang="zh-CN" sz="900" u="none" strike="noStrike">
                          <a:effectLst/>
                        </a:rPr>
                        <a:t>pc</a:t>
                      </a:r>
                      <a:r>
                        <a:rPr lang="zh-CN" altLang="en-US" sz="900" u="none" strike="noStrike">
                          <a:effectLst/>
                        </a:rPr>
                        <a:t>教室  办公  不同使用进行群组管理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校区 教学楼 教室 企业部门 </a:t>
                      </a:r>
                      <a:r>
                        <a:rPr lang="en-US" altLang="zh-CN" sz="900" u="none" strike="noStrike">
                          <a:effectLst/>
                        </a:rPr>
                        <a:t>AD OU</a:t>
                      </a:r>
                      <a:r>
                        <a:rPr lang="zh-CN" altLang="en-US" sz="900" u="none" strike="noStrike">
                          <a:effectLst/>
                        </a:rPr>
                        <a:t>配置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737001516"/>
                  </a:ext>
                </a:extLst>
              </a:tr>
              <a:tr h="249270">
                <a:tc>
                  <a:txBody>
                    <a:bodyPr/>
                    <a:lstStyle/>
                    <a:p>
                      <a:pPr algn="ctr" fontAlgn="b"/>
                      <a:r>
                        <a:rPr lang="en-US" altLang="zh-CN" sz="900" u="none" strike="noStrike">
                          <a:effectLst/>
                        </a:rPr>
                        <a:t>3</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镜像管理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不同机型镜像维护 制作，</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镜像创建 树型差异创建 快照合并 树型快照生成 管理 合并 导出  备份恢复 上传 下载套用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804981254"/>
                  </a:ext>
                </a:extLst>
              </a:tr>
              <a:tr h="292737">
                <a:tc>
                  <a:txBody>
                    <a:bodyPr/>
                    <a:lstStyle/>
                    <a:p>
                      <a:pPr algn="ctr" fontAlgn="b"/>
                      <a:r>
                        <a:rPr lang="en-US" altLang="zh-CN" sz="900" u="none" strike="noStrike">
                          <a:effectLst/>
                        </a:rPr>
                        <a:t>4</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虚机管理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针对虚机赋予不同镜像  数据盘  各种应用策略</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虚拟机模板创建 编辑 修改 虚拟机启动菜单进行管理 数据盘的快速生成 生成还原不还原的各种应用组合</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354743304"/>
                  </a:ext>
                </a:extLst>
              </a:tr>
              <a:tr h="326367">
                <a:tc>
                  <a:txBody>
                    <a:bodyPr/>
                    <a:lstStyle/>
                    <a:p>
                      <a:pPr algn="ctr" fontAlgn="b"/>
                      <a:r>
                        <a:rPr lang="en-US" altLang="zh-CN" sz="900" u="none" strike="noStrike">
                          <a:effectLst/>
                        </a:rPr>
                        <a:t>5</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更新系统</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做远程更新镜像，更新软件 ，数据操作</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服务器自动生成模板虚拟机 利用</a:t>
                      </a:r>
                      <a:r>
                        <a:rPr lang="en-US" altLang="zh-CN" sz="900" u="none" strike="noStrike">
                          <a:effectLst/>
                        </a:rPr>
                        <a:t>VNC</a:t>
                      </a:r>
                      <a:r>
                        <a:rPr lang="zh-CN" altLang="en-US" sz="900" u="none" strike="noStrike">
                          <a:effectLst/>
                        </a:rPr>
                        <a:t>直接在任意</a:t>
                      </a:r>
                      <a:r>
                        <a:rPr lang="en-US" altLang="zh-CN" sz="900" u="none" strike="noStrike">
                          <a:effectLst/>
                        </a:rPr>
                        <a:t>WEB</a:t>
                      </a:r>
                      <a:r>
                        <a:rPr lang="zh-CN" altLang="en-US" sz="900" u="none" strike="noStrike">
                          <a:effectLst/>
                        </a:rPr>
                        <a:t>端直接更新镜像 更新镜像模板，客户端直接套用更新状态，区分自动套用 手工套用几种自动化更新方式。</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782189577"/>
                  </a:ext>
                </a:extLst>
              </a:tr>
              <a:tr h="168211">
                <a:tc>
                  <a:txBody>
                    <a:bodyPr/>
                    <a:lstStyle/>
                    <a:p>
                      <a:pPr algn="ctr" fontAlgn="b"/>
                      <a:r>
                        <a:rPr lang="en-US" altLang="zh-CN" sz="900" u="none" strike="noStrike">
                          <a:effectLst/>
                        </a:rPr>
                        <a:t>6</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行为管控</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u</a:t>
                      </a:r>
                      <a:r>
                        <a:rPr lang="zh-CN" altLang="en-US" sz="900" u="none" strike="noStrike">
                          <a:effectLst/>
                        </a:rPr>
                        <a:t>口，断网等行为策略</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端口策略 不同模板应用不同的端口组合，区分考试环境 办公多种应用场景</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3341076120"/>
                  </a:ext>
                </a:extLst>
              </a:tr>
              <a:tr h="168211">
                <a:tc>
                  <a:txBody>
                    <a:bodyPr/>
                    <a:lstStyle/>
                    <a:p>
                      <a:pPr algn="ctr" fontAlgn="b"/>
                      <a:r>
                        <a:rPr lang="en-US" altLang="zh-CN" sz="900" u="none" strike="noStrike">
                          <a:effectLst/>
                        </a:rPr>
                        <a:t>7</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教师管理端</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一键上下课，快速切换学生端使用上课镜像</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5</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利用老师机，快捷管理页面直接唤醒 开关机 切换教学环境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4169361920"/>
                  </a:ext>
                </a:extLst>
              </a:tr>
              <a:tr h="168211">
                <a:tc>
                  <a:txBody>
                    <a:bodyPr/>
                    <a:lstStyle/>
                    <a:p>
                      <a:pPr algn="ctr" fontAlgn="b"/>
                      <a:r>
                        <a:rPr lang="en-US" altLang="zh-CN" sz="900" u="none" strike="noStrike">
                          <a:effectLst/>
                        </a:rPr>
                        <a:t>8</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sz="900" u="none" strike="noStrike">
                          <a:effectLst/>
                        </a:rPr>
                        <a:t>OS</a:t>
                      </a:r>
                      <a:r>
                        <a:rPr lang="zh-CN" altLang="en-US" sz="900" u="none" strike="noStrike">
                          <a:effectLst/>
                        </a:rPr>
                        <a:t>支持</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sz="900" u="none" strike="noStrike">
                          <a:effectLst/>
                        </a:rPr>
                        <a:t>WIN 10、WIN 7、XP 、Linux（</a:t>
                      </a:r>
                      <a:r>
                        <a:rPr lang="zh-CN" altLang="en-US" sz="900" u="none" strike="noStrike">
                          <a:effectLst/>
                        </a:rPr>
                        <a:t>不受限</a:t>
                      </a:r>
                      <a:r>
                        <a:rPr lang="en-US" sz="900" u="none" strike="noStrike">
                          <a:effectLst/>
                        </a:rPr>
                        <a:t>CPU</a:t>
                      </a:r>
                      <a:r>
                        <a:rPr lang="zh-CN" altLang="en-US" sz="900" u="none" strike="noStrike">
                          <a:effectLst/>
                        </a:rPr>
                        <a:t>针对</a:t>
                      </a:r>
                      <a:r>
                        <a:rPr lang="en-US" sz="900" u="none" strike="noStrike">
                          <a:effectLst/>
                        </a:rPr>
                        <a:t>Windows</a:t>
                      </a:r>
                      <a:r>
                        <a:rPr lang="zh-CN" altLang="en-US" sz="900" u="none" strike="noStrike">
                          <a:effectLst/>
                        </a:rPr>
                        <a:t>的限制）</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196011262"/>
                  </a:ext>
                </a:extLst>
              </a:tr>
              <a:tr h="307474">
                <a:tc>
                  <a:txBody>
                    <a:bodyPr/>
                    <a:lstStyle/>
                    <a:p>
                      <a:pPr algn="ctr" fontAlgn="b"/>
                      <a:r>
                        <a:rPr lang="en-US" altLang="zh-CN" sz="900" u="none" strike="noStrike">
                          <a:effectLst/>
                        </a:rPr>
                        <a:t>9</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任务计划</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做镜像任务切换，定时开机，关机，预约，</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4</a:t>
                      </a:r>
                      <a:r>
                        <a:rPr lang="zh-CN" altLang="en-US" sz="900" u="none" strike="noStrike">
                          <a:effectLst/>
                        </a:rPr>
                        <a:t>月底（定时开关机）</a:t>
                      </a:r>
                      <a:br>
                        <a:rPr lang="zh-CN" altLang="en-US" sz="900" u="none" strike="noStrike">
                          <a:effectLst/>
                        </a:rPr>
                      </a:br>
                      <a:r>
                        <a:rPr lang="en-US" altLang="zh-CN" sz="900" u="none" strike="noStrike">
                          <a:effectLst/>
                        </a:rPr>
                        <a:t>6</a:t>
                      </a:r>
                      <a:r>
                        <a:rPr lang="zh-CN" altLang="en-US" sz="900" u="none" strike="noStrike">
                          <a:effectLst/>
                        </a:rPr>
                        <a:t>月底（其它任务）</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根据计划进行任务设计  与课程表进行对接根据课程要求自动切换系统 设置自动化载入等其它运维计划</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540722711"/>
                  </a:ext>
                </a:extLst>
              </a:tr>
              <a:tr h="292737">
                <a:tc>
                  <a:txBody>
                    <a:bodyPr/>
                    <a:lstStyle/>
                    <a:p>
                      <a:pPr algn="ctr" fontAlgn="b"/>
                      <a:r>
                        <a:rPr lang="en-US" altLang="zh-CN" sz="900" u="none" strike="noStrike">
                          <a:effectLst/>
                        </a:rPr>
                        <a:t>10</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用户管理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用户管理，通过账号和用户名密码管理，使用记录，上机管理，网行为数据</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机房上机管理  身份认证系统 提高安全性，采集使用记录 对用户行为 机房利用率 使用率 考勤多种数据应用提供数据源</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538365170"/>
                  </a:ext>
                </a:extLst>
              </a:tr>
              <a:tr h="292737">
                <a:tc>
                  <a:txBody>
                    <a:bodyPr/>
                    <a:lstStyle/>
                    <a:p>
                      <a:pPr algn="ctr" fontAlgn="b"/>
                      <a:r>
                        <a:rPr lang="en-US" altLang="zh-CN" sz="900" u="none" strike="noStrike">
                          <a:effectLst/>
                        </a:rPr>
                        <a:t>11</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数据管理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各种日志，与数据采集可以提现在整个数据信息展示平台</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采集服务器 、客户端、虚拟机运行日志 机器使用日志  用户使用日志  针对数据产生分析报表 对管理提供参考</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3909753058"/>
                  </a:ext>
                </a:extLst>
              </a:tr>
              <a:tr h="212702">
                <a:tc>
                  <a:txBody>
                    <a:bodyPr/>
                    <a:lstStyle/>
                    <a:p>
                      <a:pPr algn="ctr" fontAlgn="b"/>
                      <a:r>
                        <a:rPr lang="en-US" altLang="zh-CN" sz="900" u="none" strike="noStrike">
                          <a:effectLst/>
                        </a:rPr>
                        <a:t>12</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数据漫游（网盘）</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个人数据可以跟账号管理实现数据网盘漫游</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为老师 办公等场景 提供网盘 </a:t>
                      </a:r>
                      <a:r>
                        <a:rPr lang="en-US" altLang="zh-CN" sz="900" u="none" strike="noStrike">
                          <a:effectLst/>
                        </a:rPr>
                        <a:t>NAS</a:t>
                      </a:r>
                      <a:r>
                        <a:rPr lang="zh-CN" altLang="en-US" sz="900" u="none" strike="noStrike">
                          <a:effectLst/>
                        </a:rPr>
                        <a:t>类的数据存储功能</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79558377"/>
                  </a:ext>
                </a:extLst>
              </a:tr>
              <a:tr h="176134">
                <a:tc>
                  <a:txBody>
                    <a:bodyPr/>
                    <a:lstStyle/>
                    <a:p>
                      <a:pPr algn="ctr" fontAlgn="b"/>
                      <a:r>
                        <a:rPr lang="en-US" altLang="zh-CN" sz="900" u="none" strike="noStrike">
                          <a:effectLst/>
                        </a:rPr>
                        <a:t>13</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硬盘空间预警</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当硬盘缓存空间达到一定容量，平台会提示终端空间预警</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650087668"/>
                  </a:ext>
                </a:extLst>
              </a:tr>
              <a:tr h="436820">
                <a:tc>
                  <a:txBody>
                    <a:bodyPr/>
                    <a:lstStyle/>
                    <a:p>
                      <a:pPr algn="ctr" fontAlgn="b"/>
                      <a:r>
                        <a:rPr lang="en-US" altLang="zh-CN" sz="900" u="none" strike="noStrike">
                          <a:effectLst/>
                        </a:rPr>
                        <a:t>14</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镜像备份</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可以做云平台镜像下载与镜像备份</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月后</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可从云端下载对应机型的镜像文件 挂载后直接应用 减少部署时间。可根据机型的镜像文件备份当前学校的教学差异部分及相关配置信息。服务器重建后可以从云端自动化恢复服务即可</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051461345"/>
                  </a:ext>
                </a:extLst>
              </a:tr>
              <a:tr h="436820">
                <a:tc>
                  <a:txBody>
                    <a:bodyPr/>
                    <a:lstStyle/>
                    <a:p>
                      <a:pPr algn="ctr" fontAlgn="b"/>
                      <a:r>
                        <a:rPr lang="en-US" altLang="zh-CN" sz="900" u="none" strike="noStrike">
                          <a:effectLst/>
                        </a:rPr>
                        <a:t>15</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管理端高可用</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服务器端宕机 管理平台一样可以管理</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月后</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服务器 客户端松偶合设计 客户端无条件套用服务器端策略 连接不上保留上一次连机状态脱机使用 在服务器管理的基础上 同一机房可随意挑一台机器将自己的状态复制到其它机器  多种应用保障机制 确保业务教学连续不断</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624865754"/>
                  </a:ext>
                </a:extLst>
              </a:tr>
              <a:tr h="189847">
                <a:tc>
                  <a:txBody>
                    <a:bodyPr/>
                    <a:lstStyle/>
                    <a:p>
                      <a:pPr algn="ctr" fontAlgn="b"/>
                      <a:r>
                        <a:rPr lang="en-US" altLang="zh-CN" sz="900" u="none" strike="noStrike">
                          <a:effectLst/>
                        </a:rPr>
                        <a:t>16</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桌面移动端漫游</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可以使用移动端登录账户，实现桌面在移动端使用</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月后</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3333802113"/>
                  </a:ext>
                </a:extLst>
              </a:tr>
              <a:tr h="436820">
                <a:tc>
                  <a:txBody>
                    <a:bodyPr/>
                    <a:lstStyle/>
                    <a:p>
                      <a:pPr algn="ctr" fontAlgn="b"/>
                      <a:r>
                        <a:rPr lang="en-US" altLang="zh-CN" sz="900" u="none" strike="noStrike">
                          <a:effectLst/>
                        </a:rPr>
                        <a:t>17</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分布式防火墙</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桌面端独立防火墙增强安全性，</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r>
                        <a:rPr lang="zh-CN" altLang="en-US" sz="900" u="none" strike="noStrike">
                          <a:effectLst/>
                        </a:rPr>
                        <a:t>每个终端带独立硬件</a:t>
                      </a:r>
                      <a:r>
                        <a:rPr lang="en-US" altLang="zh-CN" sz="900" u="none" strike="noStrike">
                          <a:effectLst/>
                        </a:rPr>
                        <a:t>Linux</a:t>
                      </a:r>
                      <a:r>
                        <a:rPr lang="zh-CN" altLang="en-US" sz="900" u="none" strike="noStrike">
                          <a:effectLst/>
                        </a:rPr>
                        <a:t>防火墙  服务器端可管理任意一台的防火墙策略 亦可批量导入管理策略 可根据群组设计动态防火墙策略与第三方安全进行关联及访问环境设置 全面提供终端安全性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3699528297"/>
                  </a:ext>
                </a:extLst>
              </a:tr>
              <a:tr h="249270">
                <a:tc>
                  <a:txBody>
                    <a:bodyPr/>
                    <a:lstStyle/>
                    <a:p>
                      <a:pPr algn="ctr" fontAlgn="b"/>
                      <a:r>
                        <a:rPr lang="en-US" altLang="zh-CN" sz="900" u="none" strike="noStrike">
                          <a:effectLst/>
                        </a:rPr>
                        <a:t>18</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盘网双待</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保证业务系统使用的连续性</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月后</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2070848763"/>
                  </a:ext>
                </a:extLst>
              </a:tr>
              <a:tr h="436820">
                <a:tc>
                  <a:txBody>
                    <a:bodyPr/>
                    <a:lstStyle/>
                    <a:p>
                      <a:pPr algn="ctr" fontAlgn="b"/>
                      <a:r>
                        <a:rPr lang="en-US" altLang="zh-CN" sz="900" u="none" strike="noStrike">
                          <a:effectLst/>
                        </a:rPr>
                        <a:t>19</a:t>
                      </a:r>
                      <a:endParaRPr lang="en-US" altLang="zh-CN"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桌面端双硬盘热备</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实现</a:t>
                      </a:r>
                      <a:r>
                        <a:rPr lang="en-US" altLang="zh-CN" sz="900" u="none" strike="noStrike">
                          <a:effectLst/>
                        </a:rPr>
                        <a:t>pc</a:t>
                      </a:r>
                      <a:r>
                        <a:rPr lang="zh-CN" altLang="en-US" sz="900" u="none" strike="noStrike">
                          <a:effectLst/>
                        </a:rPr>
                        <a:t>端双盘缓存系统双硬盘热备，坏掉一块盘可以起另外一块硬盘备份系统，本地数据不丢失。（专门针对联想双硬盘机型销售）</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　</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zh-CN" altLang="en-US" sz="900" u="none" strike="noStrike">
                          <a:effectLst/>
                        </a:rPr>
                        <a:t>✔</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ctr"/>
                      <a:r>
                        <a:rPr lang="en-US" altLang="zh-CN" sz="900" u="none" strike="noStrike">
                          <a:effectLst/>
                        </a:rPr>
                        <a:t>6</a:t>
                      </a:r>
                      <a:r>
                        <a:rPr lang="zh-CN" altLang="en-US" sz="900" u="none" strike="noStrike">
                          <a:effectLst/>
                        </a:rPr>
                        <a:t>月底</a:t>
                      </a:r>
                      <a:endParaRPr lang="zh-CN" altLang="en-US" sz="900" b="0" i="0" u="none" strike="noStrike">
                        <a:solidFill>
                          <a:srgbClr val="000000"/>
                        </a:solidFill>
                        <a:effectLst/>
                        <a:latin typeface="等线" panose="02010600030101010101" pitchFamily="2" charset="-122"/>
                        <a:ea typeface="等线" panose="02010600030101010101" pitchFamily="2" charset="-122"/>
                      </a:endParaRPr>
                    </a:p>
                  </a:txBody>
                  <a:tcPr marL="3868" marR="3868" marT="3868" marB="0" anchor="ctr"/>
                </a:tc>
                <a:tc>
                  <a:txBody>
                    <a:bodyPr/>
                    <a:lstStyle/>
                    <a:p>
                      <a:pPr algn="ctr" fontAlgn="b"/>
                      <a:endParaRPr lang="zh-CN" altLang="en-US" sz="900" b="0" i="0" u="none" strike="noStrike" dirty="0">
                        <a:solidFill>
                          <a:srgbClr val="000000"/>
                        </a:solidFill>
                        <a:effectLst/>
                        <a:latin typeface="等线" panose="02010600030101010101" pitchFamily="2" charset="-122"/>
                        <a:ea typeface="等线" panose="02010600030101010101" pitchFamily="2" charset="-122"/>
                      </a:endParaRPr>
                    </a:p>
                  </a:txBody>
                  <a:tcPr marL="3868" marR="3868" marT="3868" marB="0" anchor="ctr"/>
                </a:tc>
                <a:extLst>
                  <a:ext uri="{0D108BD9-81ED-4DB2-BD59-A6C34878D82A}">
                    <a16:rowId xmlns:a16="http://schemas.microsoft.com/office/drawing/2014/main" val="1939604989"/>
                  </a:ext>
                </a:extLst>
              </a:tr>
            </a:tbl>
          </a:graphicData>
        </a:graphic>
      </p:graphicFrame>
    </p:spTree>
    <p:extLst>
      <p:ext uri="{BB962C8B-B14F-4D97-AF65-F5344CB8AC3E}">
        <p14:creationId xmlns:p14="http://schemas.microsoft.com/office/powerpoint/2010/main" val="1029577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3733800" cy="707886"/>
          </a:xfrm>
          <a:prstGeom prst="rect">
            <a:avLst/>
          </a:prstGeom>
          <a:noFill/>
        </p:spPr>
        <p:txBody>
          <a:bodyPr wrap="square" rtlCol="0">
            <a:spAutoFit/>
          </a:bodyPr>
          <a:lstStyle/>
          <a:p>
            <a:pPr lvl="0" defTabSz="1218352">
              <a:spcBef>
                <a:spcPct val="0"/>
              </a:spcBef>
              <a:tabLst>
                <a:tab pos="1218352" algn="l"/>
              </a:tabLst>
              <a:defRPr/>
            </a:pPr>
            <a:r>
              <a:rPr lang="zh-CN" altLang="en-US" sz="4000" b="1" dirty="0" smtClean="0">
                <a:cs typeface="+mn-ea"/>
                <a:sym typeface="+mn-lt"/>
              </a:rPr>
              <a:t>收费原则</a:t>
            </a:r>
            <a:endParaRPr lang="en-US" altLang="zh-CN" sz="4000" b="1" dirty="0">
              <a:cs typeface="+mn-ea"/>
              <a:sym typeface="+mn-lt"/>
            </a:endParaRPr>
          </a:p>
        </p:txBody>
      </p:sp>
      <p:graphicFrame>
        <p:nvGraphicFramePr>
          <p:cNvPr id="4" name="表格 3"/>
          <p:cNvGraphicFramePr>
            <a:graphicFrameLocks noGrp="1"/>
          </p:cNvGraphicFramePr>
          <p:nvPr>
            <p:extLst>
              <p:ext uri="{D42A27DB-BD31-4B8C-83A1-F6EECF244321}">
                <p14:modId xmlns:p14="http://schemas.microsoft.com/office/powerpoint/2010/main" val="4166722250"/>
              </p:ext>
            </p:extLst>
          </p:nvPr>
        </p:nvGraphicFramePr>
        <p:xfrm>
          <a:off x="1421870" y="1828800"/>
          <a:ext cx="9930343" cy="3200399"/>
        </p:xfrm>
        <a:graphic>
          <a:graphicData uri="http://schemas.openxmlformats.org/drawingml/2006/table">
            <a:tbl>
              <a:tblPr firstRow="1" bandRow="1">
                <a:tableStyleId>{00A15C55-8517-42AA-B614-E9B94910E393}</a:tableStyleId>
              </a:tblPr>
              <a:tblGrid>
                <a:gridCol w="1212770">
                  <a:extLst>
                    <a:ext uri="{9D8B030D-6E8A-4147-A177-3AD203B41FA5}">
                      <a16:colId xmlns:a16="http://schemas.microsoft.com/office/drawing/2014/main" val="867954448"/>
                    </a:ext>
                  </a:extLst>
                </a:gridCol>
                <a:gridCol w="2392972">
                  <a:extLst>
                    <a:ext uri="{9D8B030D-6E8A-4147-A177-3AD203B41FA5}">
                      <a16:colId xmlns:a16="http://schemas.microsoft.com/office/drawing/2014/main" val="1297426481"/>
                    </a:ext>
                  </a:extLst>
                </a:gridCol>
                <a:gridCol w="3657600">
                  <a:extLst>
                    <a:ext uri="{9D8B030D-6E8A-4147-A177-3AD203B41FA5}">
                      <a16:colId xmlns:a16="http://schemas.microsoft.com/office/drawing/2014/main" val="1090830821"/>
                    </a:ext>
                  </a:extLst>
                </a:gridCol>
                <a:gridCol w="2667001">
                  <a:extLst>
                    <a:ext uri="{9D8B030D-6E8A-4147-A177-3AD203B41FA5}">
                      <a16:colId xmlns:a16="http://schemas.microsoft.com/office/drawing/2014/main" val="519790297"/>
                    </a:ext>
                  </a:extLst>
                </a:gridCol>
              </a:tblGrid>
              <a:tr h="695739">
                <a:tc>
                  <a:txBody>
                    <a:bodyPr/>
                    <a:lstStyle/>
                    <a:p>
                      <a:pPr algn="ctr"/>
                      <a:r>
                        <a:rPr lang="zh-CN" altLang="en-US" dirty="0" smtClean="0"/>
                        <a:t>序号</a:t>
                      </a:r>
                      <a:endParaRPr lang="zh-CN" altLang="en-US" dirty="0"/>
                    </a:p>
                  </a:txBody>
                  <a:tcPr anchor="ctr"/>
                </a:tc>
                <a:tc>
                  <a:txBody>
                    <a:bodyPr/>
                    <a:lstStyle/>
                    <a:p>
                      <a:pPr algn="ctr"/>
                      <a:r>
                        <a:rPr lang="zh-CN" altLang="en-US" dirty="0" smtClean="0"/>
                        <a:t>使用场景</a:t>
                      </a:r>
                      <a:endParaRPr lang="zh-CN" altLang="en-US" dirty="0"/>
                    </a:p>
                  </a:txBody>
                  <a:tcPr anchor="ctr"/>
                </a:tc>
                <a:tc>
                  <a:txBody>
                    <a:bodyPr/>
                    <a:lstStyle/>
                    <a:p>
                      <a:pPr algn="ctr"/>
                      <a:r>
                        <a:rPr lang="zh-CN" altLang="en-US" dirty="0" smtClean="0"/>
                        <a:t>配置</a:t>
                      </a:r>
                      <a:endParaRPr lang="zh-CN" altLang="en-US" dirty="0"/>
                    </a:p>
                  </a:txBody>
                  <a:tcPr anchor="ctr"/>
                </a:tc>
                <a:tc>
                  <a:txBody>
                    <a:bodyPr/>
                    <a:lstStyle/>
                    <a:p>
                      <a:pPr algn="ctr"/>
                      <a:r>
                        <a:rPr lang="zh-CN" altLang="en-US" dirty="0" smtClean="0"/>
                        <a:t>计算点数原则</a:t>
                      </a:r>
                      <a:endParaRPr lang="zh-CN" altLang="en-US" dirty="0"/>
                    </a:p>
                  </a:txBody>
                  <a:tcPr anchor="ctr"/>
                </a:tc>
                <a:extLst>
                  <a:ext uri="{0D108BD9-81ED-4DB2-BD59-A6C34878D82A}">
                    <a16:rowId xmlns:a16="http://schemas.microsoft.com/office/drawing/2014/main" val="3163487679"/>
                  </a:ext>
                </a:extLst>
              </a:tr>
              <a:tr h="1252330">
                <a:tc>
                  <a:txBody>
                    <a:bodyPr/>
                    <a:lstStyle/>
                    <a:p>
                      <a:pPr algn="ctr"/>
                      <a:r>
                        <a:rPr lang="en-US" altLang="zh-CN" dirty="0" smtClean="0"/>
                        <a:t>1</a:t>
                      </a:r>
                      <a:endParaRPr lang="zh-CN" altLang="en-US" dirty="0"/>
                    </a:p>
                  </a:txBody>
                  <a:tcPr anchor="ctr"/>
                </a:tc>
                <a:tc>
                  <a:txBody>
                    <a:bodyPr/>
                    <a:lstStyle/>
                    <a:p>
                      <a:pPr algn="ctr"/>
                      <a:r>
                        <a:rPr lang="zh-CN" altLang="en-US" dirty="0" smtClean="0"/>
                        <a:t>微机室、实训室等（含教师机）</a:t>
                      </a:r>
                      <a:endParaRPr lang="zh-CN" altLang="en-US" dirty="0"/>
                    </a:p>
                  </a:txBody>
                  <a:tcPr anchor="ctr"/>
                </a:tc>
                <a:tc>
                  <a:txBody>
                    <a:bodyPr/>
                    <a:lstStyle/>
                    <a:p>
                      <a:pPr algn="ctr"/>
                      <a:r>
                        <a:rPr lang="en-US" altLang="zh-CN" dirty="0" smtClean="0"/>
                        <a:t>1</a:t>
                      </a:r>
                      <a:r>
                        <a:rPr lang="zh-CN" altLang="en-US" dirty="0" smtClean="0"/>
                        <a:t>个管理机</a:t>
                      </a:r>
                      <a:r>
                        <a:rPr lang="en-US" altLang="zh-CN" dirty="0" smtClean="0"/>
                        <a:t>+N</a:t>
                      </a:r>
                      <a:r>
                        <a:rPr lang="zh-CN" altLang="en-US" dirty="0" smtClean="0"/>
                        <a:t>个教师机</a:t>
                      </a:r>
                      <a:r>
                        <a:rPr lang="en-US" altLang="zh-CN" dirty="0" smtClean="0"/>
                        <a:t>+N*50\55\60…</a:t>
                      </a:r>
                      <a:r>
                        <a:rPr lang="zh-CN" altLang="en-US" dirty="0" smtClean="0"/>
                        <a:t>学生机</a:t>
                      </a:r>
                      <a:endParaRPr lang="zh-CN" altLang="en-US" dirty="0"/>
                    </a:p>
                  </a:txBody>
                  <a:tcPr anchor="ctr"/>
                </a:tc>
                <a:tc>
                  <a:txBody>
                    <a:bodyPr/>
                    <a:lstStyle/>
                    <a:p>
                      <a:pPr algn="ctr"/>
                      <a:r>
                        <a:rPr lang="zh-CN" altLang="en-US" dirty="0" smtClean="0"/>
                        <a:t>计算教师机和学生机的数量</a:t>
                      </a:r>
                      <a:endParaRPr lang="zh-CN" altLang="en-US" dirty="0"/>
                    </a:p>
                  </a:txBody>
                  <a:tcPr anchor="ctr"/>
                </a:tc>
                <a:extLst>
                  <a:ext uri="{0D108BD9-81ED-4DB2-BD59-A6C34878D82A}">
                    <a16:rowId xmlns:a16="http://schemas.microsoft.com/office/drawing/2014/main" val="1287958810"/>
                  </a:ext>
                </a:extLst>
              </a:tr>
              <a:tr h="1252330">
                <a:tc>
                  <a:txBody>
                    <a:bodyPr/>
                    <a:lstStyle/>
                    <a:p>
                      <a:pPr algn="ctr"/>
                      <a:r>
                        <a:rPr lang="en-US" altLang="zh-CN" dirty="0" smtClean="0"/>
                        <a:t>2</a:t>
                      </a:r>
                      <a:endParaRPr lang="zh-CN" altLang="en-US" dirty="0"/>
                    </a:p>
                  </a:txBody>
                  <a:tcPr anchor="ctr"/>
                </a:tc>
                <a:tc>
                  <a:txBody>
                    <a:bodyPr/>
                    <a:lstStyle/>
                    <a:p>
                      <a:pPr algn="ctr"/>
                      <a:r>
                        <a:rPr lang="zh-CN" altLang="en-US" dirty="0" smtClean="0"/>
                        <a:t>办公、网络机房（不含教师机）</a:t>
                      </a:r>
                      <a:endParaRPr lang="zh-CN" altLang="en-US" dirty="0"/>
                    </a:p>
                  </a:txBody>
                  <a:tcPr anchor="ctr"/>
                </a:tc>
                <a:tc>
                  <a:txBody>
                    <a:bodyPr/>
                    <a:lstStyle/>
                    <a:p>
                      <a:pPr algn="ctr"/>
                      <a:r>
                        <a:rPr lang="en-US" altLang="zh-CN" dirty="0" smtClean="0"/>
                        <a:t>1</a:t>
                      </a:r>
                      <a:r>
                        <a:rPr lang="zh-CN" altLang="en-US" dirty="0" smtClean="0"/>
                        <a:t>个管理机</a:t>
                      </a:r>
                      <a:r>
                        <a:rPr lang="en-US" altLang="zh-CN" dirty="0" smtClean="0"/>
                        <a:t>+N</a:t>
                      </a:r>
                      <a:r>
                        <a:rPr lang="zh-CN" altLang="en-US" dirty="0" smtClean="0"/>
                        <a:t>个终端</a:t>
                      </a:r>
                      <a:endParaRPr lang="zh-CN" altLang="en-US" dirty="0"/>
                    </a:p>
                  </a:txBody>
                  <a:tcPr anchor="ctr"/>
                </a:tc>
                <a:tc>
                  <a:txBody>
                    <a:bodyPr/>
                    <a:lstStyle/>
                    <a:p>
                      <a:pPr algn="ctr"/>
                      <a:r>
                        <a:rPr lang="zh-CN" altLang="en-US" dirty="0" smtClean="0"/>
                        <a:t>计算终端的数量</a:t>
                      </a:r>
                      <a:endParaRPr lang="zh-CN" altLang="en-US" dirty="0"/>
                    </a:p>
                  </a:txBody>
                  <a:tcPr anchor="ctr"/>
                </a:tc>
                <a:extLst>
                  <a:ext uri="{0D108BD9-81ED-4DB2-BD59-A6C34878D82A}">
                    <a16:rowId xmlns:a16="http://schemas.microsoft.com/office/drawing/2014/main" val="3326815820"/>
                  </a:ext>
                </a:extLst>
              </a:tr>
            </a:tbl>
          </a:graphicData>
        </a:graphic>
      </p:graphicFrame>
    </p:spTree>
    <p:extLst>
      <p:ext uri="{BB962C8B-B14F-4D97-AF65-F5344CB8AC3E}">
        <p14:creationId xmlns:p14="http://schemas.microsoft.com/office/powerpoint/2010/main" val="1472615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3262432"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服务保修政策</a:t>
            </a:r>
            <a:endParaRPr lang="en-US" altLang="zh-CN" sz="4000" b="1" dirty="0">
              <a:cs typeface="+mn-ea"/>
              <a:sym typeface="+mn-lt"/>
            </a:endParaRPr>
          </a:p>
        </p:txBody>
      </p:sp>
      <p:sp>
        <p:nvSpPr>
          <p:cNvPr id="4" name="文本框 4"/>
          <p:cNvSpPr txBox="1"/>
          <p:nvPr/>
        </p:nvSpPr>
        <p:spPr>
          <a:xfrm>
            <a:off x="1133635" y="1646110"/>
            <a:ext cx="2878278" cy="707702"/>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1</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、基础保修服务</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54271428"/>
              </p:ext>
            </p:extLst>
          </p:nvPr>
        </p:nvGraphicFramePr>
        <p:xfrm>
          <a:off x="1627143" y="2548210"/>
          <a:ext cx="9519207" cy="1907817"/>
        </p:xfrm>
        <a:graphic>
          <a:graphicData uri="http://schemas.openxmlformats.org/drawingml/2006/table">
            <a:tbl>
              <a:tblPr>
                <a:tableStyleId>{5C22544A-7EE6-4342-B048-85BDC9FD1C3A}</a:tableStyleId>
              </a:tblPr>
              <a:tblGrid>
                <a:gridCol w="2036992">
                  <a:extLst>
                    <a:ext uri="{9D8B030D-6E8A-4147-A177-3AD203B41FA5}">
                      <a16:colId xmlns:a16="http://schemas.microsoft.com/office/drawing/2014/main" val="1245610478"/>
                    </a:ext>
                  </a:extLst>
                </a:gridCol>
                <a:gridCol w="3073319">
                  <a:extLst>
                    <a:ext uri="{9D8B030D-6E8A-4147-A177-3AD203B41FA5}">
                      <a16:colId xmlns:a16="http://schemas.microsoft.com/office/drawing/2014/main" val="1167698592"/>
                    </a:ext>
                  </a:extLst>
                </a:gridCol>
                <a:gridCol w="4408896">
                  <a:extLst>
                    <a:ext uri="{9D8B030D-6E8A-4147-A177-3AD203B41FA5}">
                      <a16:colId xmlns:a16="http://schemas.microsoft.com/office/drawing/2014/main" val="4210076853"/>
                    </a:ext>
                  </a:extLst>
                </a:gridCol>
              </a:tblGrid>
              <a:tr h="635939">
                <a:tc>
                  <a:txBody>
                    <a:bodyPr/>
                    <a:lstStyle/>
                    <a:p>
                      <a:pPr algn="ctr" fontAlgn="ctr"/>
                      <a:r>
                        <a:rPr lang="zh-CN" altLang="en-US" sz="1800" u="none" strike="noStrike" dirty="0">
                          <a:effectLst/>
                        </a:rPr>
                        <a:t>产品类型</a:t>
                      </a:r>
                      <a:endParaRPr lang="zh-CN" altLang="en-US" sz="1800" b="0" i="0" u="none" strike="noStrike" dirty="0">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ctr" fontAlgn="ctr"/>
                      <a:r>
                        <a:rPr lang="zh-CN" altLang="en-US" sz="1800" u="none" strike="noStrike" dirty="0">
                          <a:effectLst/>
                        </a:rPr>
                        <a:t>基础保修</a:t>
                      </a:r>
                      <a:endParaRPr lang="zh-CN" altLang="en-US" sz="1800" b="0" i="0" u="none" strike="noStrike" dirty="0">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ctr" fontAlgn="ctr"/>
                      <a:r>
                        <a:rPr lang="zh-CN" altLang="en-US" sz="1800" u="none" strike="noStrike">
                          <a:effectLst/>
                        </a:rPr>
                        <a:t>特殊说明</a:t>
                      </a:r>
                      <a:endParaRPr lang="zh-CN" altLang="en-US" sz="1800" b="0" i="0" u="none" strike="noStrike">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extLst>
                  <a:ext uri="{0D108BD9-81ED-4DB2-BD59-A6C34878D82A}">
                    <a16:rowId xmlns:a16="http://schemas.microsoft.com/office/drawing/2014/main" val="3809608936"/>
                  </a:ext>
                </a:extLst>
              </a:tr>
              <a:tr h="635939">
                <a:tc>
                  <a:txBody>
                    <a:bodyPr/>
                    <a:lstStyle/>
                    <a:p>
                      <a:pPr algn="ctr" fontAlgn="ctr"/>
                      <a:r>
                        <a:rPr lang="zh-CN" altLang="en-US" sz="1800" u="none" strike="noStrike">
                          <a:effectLst/>
                        </a:rPr>
                        <a:t>硬件</a:t>
                      </a:r>
                      <a:endParaRPr lang="zh-CN" altLang="en-US" sz="1800" b="0" i="0" u="none" strike="noStrike">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ctr" fontAlgn="ctr"/>
                      <a:r>
                        <a:rPr lang="zh-CN" altLang="en-US" sz="1800" u="none" strike="noStrike" dirty="0" smtClean="0">
                          <a:effectLst/>
                        </a:rPr>
                        <a:t>与</a:t>
                      </a:r>
                      <a:r>
                        <a:rPr lang="en-US" sz="1800" u="none" strike="noStrike" dirty="0" smtClean="0">
                          <a:effectLst/>
                        </a:rPr>
                        <a:t>PC</a:t>
                      </a:r>
                      <a:r>
                        <a:rPr lang="zh-CN" altLang="en-US" sz="1800" u="none" strike="noStrike" dirty="0">
                          <a:effectLst/>
                        </a:rPr>
                        <a:t>标准</a:t>
                      </a:r>
                      <a:r>
                        <a:rPr lang="zh-CN" altLang="en-US" sz="1800" u="none" strike="noStrike" dirty="0" smtClean="0">
                          <a:effectLst/>
                        </a:rPr>
                        <a:t>保修一致</a:t>
                      </a:r>
                      <a:endParaRPr lang="zh-CN" altLang="en-US" sz="1800" b="0" i="0" u="none" strike="noStrike" dirty="0">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l" fontAlgn="ctr"/>
                      <a:r>
                        <a:rPr lang="zh-CN" altLang="en-US" sz="1800" u="none" strike="noStrike" dirty="0" smtClean="0">
                          <a:effectLst/>
                        </a:rPr>
                        <a:t>详见</a:t>
                      </a:r>
                      <a:r>
                        <a:rPr lang="en-US" sz="1800" u="none" strike="noStrike" dirty="0" smtClean="0">
                          <a:effectLst/>
                        </a:rPr>
                        <a:t>Warranty</a:t>
                      </a:r>
                      <a:r>
                        <a:rPr lang="zh-CN" altLang="en-US" sz="1800" u="none" strike="noStrike" dirty="0">
                          <a:effectLst/>
                        </a:rPr>
                        <a:t>保修</a:t>
                      </a:r>
                      <a:r>
                        <a:rPr lang="zh-CN" altLang="en-US" sz="1800" u="none" strike="noStrike" dirty="0" smtClean="0">
                          <a:effectLst/>
                        </a:rPr>
                        <a:t>政策</a:t>
                      </a:r>
                      <a:endParaRPr lang="zh-CN" altLang="en-US" sz="1800" b="0" i="0" u="none" strike="noStrike" dirty="0">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extLst>
                  <a:ext uri="{0D108BD9-81ED-4DB2-BD59-A6C34878D82A}">
                    <a16:rowId xmlns:a16="http://schemas.microsoft.com/office/drawing/2014/main" val="2591978894"/>
                  </a:ext>
                </a:extLst>
              </a:tr>
              <a:tr h="635939">
                <a:tc>
                  <a:txBody>
                    <a:bodyPr/>
                    <a:lstStyle/>
                    <a:p>
                      <a:pPr algn="ctr" fontAlgn="ctr"/>
                      <a:r>
                        <a:rPr lang="zh-CN" altLang="en-US" sz="1800" u="none" strike="noStrike">
                          <a:effectLst/>
                        </a:rPr>
                        <a:t>软件</a:t>
                      </a:r>
                      <a:endParaRPr lang="zh-CN" altLang="en-US" sz="1800" b="0" i="0" u="none" strike="noStrike">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ctr" fontAlgn="ctr"/>
                      <a:r>
                        <a:rPr lang="zh-CN" altLang="en-US" sz="1800" u="none" strike="noStrike" dirty="0">
                          <a:solidFill>
                            <a:srgbClr val="0000FF"/>
                          </a:solidFill>
                          <a:effectLst/>
                        </a:rPr>
                        <a:t>软件支持</a:t>
                      </a:r>
                      <a:r>
                        <a:rPr lang="en-US" altLang="zh-CN" sz="1800" u="none" strike="noStrike" dirty="0">
                          <a:solidFill>
                            <a:srgbClr val="0000FF"/>
                          </a:solidFill>
                          <a:effectLst/>
                        </a:rPr>
                        <a:t>1</a:t>
                      </a:r>
                      <a:r>
                        <a:rPr lang="zh-CN" altLang="en-US" sz="1800" u="none" strike="noStrike" dirty="0" smtClean="0">
                          <a:solidFill>
                            <a:srgbClr val="0000FF"/>
                          </a:solidFill>
                          <a:effectLst/>
                        </a:rPr>
                        <a:t>年</a:t>
                      </a:r>
                      <a:endParaRPr lang="zh-CN" altLang="en-US" sz="1800" b="0" i="0" u="none" strike="noStrike" dirty="0">
                        <a:solidFill>
                          <a:srgbClr val="0000FF"/>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tc>
                  <a:txBody>
                    <a:bodyPr/>
                    <a:lstStyle/>
                    <a:p>
                      <a:pPr algn="l" fontAlgn="ctr"/>
                      <a:r>
                        <a:rPr lang="zh-CN" altLang="en-US" sz="1800" u="none" strike="noStrike" dirty="0">
                          <a:effectLst/>
                        </a:rPr>
                        <a:t>服务热线：</a:t>
                      </a:r>
                      <a:r>
                        <a:rPr lang="en-US" altLang="zh-CN" sz="1800" u="none" strike="noStrike" dirty="0" smtClean="0">
                          <a:effectLst/>
                        </a:rPr>
                        <a:t>400-810-8869</a:t>
                      </a:r>
                      <a:endParaRPr lang="en-US" altLang="zh-CN" sz="1800" b="0" i="0" u="none" strike="noStrike" dirty="0">
                        <a:solidFill>
                          <a:srgbClr val="000000"/>
                        </a:solidFill>
                        <a:effectLst/>
                        <a:latin typeface="黑体" panose="02010609060101010101" pitchFamily="49" charset="-122"/>
                        <a:ea typeface="黑体" panose="02010609060101010101" pitchFamily="49" charset="-122"/>
                      </a:endParaRPr>
                    </a:p>
                  </a:txBody>
                  <a:tcPr marL="6348" marR="6348" marT="6348" marB="0" anchor="ctr">
                    <a:solidFill>
                      <a:srgbClr val="CCECFF"/>
                    </a:solidFill>
                  </a:tcPr>
                </a:tc>
                <a:extLst>
                  <a:ext uri="{0D108BD9-81ED-4DB2-BD59-A6C34878D82A}">
                    <a16:rowId xmlns:a16="http://schemas.microsoft.com/office/drawing/2014/main" val="2981214202"/>
                  </a:ext>
                </a:extLst>
              </a:tr>
            </a:tbl>
          </a:graphicData>
        </a:graphic>
      </p:graphicFrame>
    </p:spTree>
    <p:extLst>
      <p:ext uri="{BB962C8B-B14F-4D97-AF65-F5344CB8AC3E}">
        <p14:creationId xmlns:p14="http://schemas.microsoft.com/office/powerpoint/2010/main" val="2525182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3262432"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服务支持内容</a:t>
            </a:r>
            <a:endParaRPr lang="en-US" altLang="zh-CN" sz="4000" b="1" dirty="0">
              <a:cs typeface="+mn-ea"/>
              <a:sym typeface="+mn-lt"/>
            </a:endParaRPr>
          </a:p>
        </p:txBody>
      </p:sp>
      <p:sp>
        <p:nvSpPr>
          <p:cNvPr id="6" name="文本框 4"/>
          <p:cNvSpPr txBox="1"/>
          <p:nvPr/>
        </p:nvSpPr>
        <p:spPr>
          <a:xfrm>
            <a:off x="1191214" y="1684501"/>
            <a:ext cx="4140220" cy="707702"/>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1</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a:t>
            </a: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POC</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测试</a:t>
            </a: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&amp;</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会议支持</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sp>
        <p:nvSpPr>
          <p:cNvPr id="7" name="文本框 4"/>
          <p:cNvSpPr txBox="1"/>
          <p:nvPr/>
        </p:nvSpPr>
        <p:spPr>
          <a:xfrm>
            <a:off x="1598612" y="2362659"/>
            <a:ext cx="8631537" cy="707702"/>
          </a:xfrm>
          <a:prstGeom prst="rect">
            <a:avLst/>
          </a:prstGeom>
          <a:noFill/>
        </p:spPr>
        <p:txBody>
          <a:bodyPr wrap="square" rtlCol="0">
            <a:spAutoFit/>
          </a:bodyPr>
          <a:lstStyle/>
          <a:p>
            <a:pPr>
              <a:lnSpc>
                <a:spcPct val="200000"/>
              </a:lnSpc>
            </a:pPr>
            <a:r>
              <a:rPr lang="zh-CN" altLang="en-US" sz="1999" dirty="0">
                <a:latin typeface="微软雅黑" panose="020B0503020204020204" pitchFamily="34" charset="-122"/>
                <a:ea typeface="微软雅黑" panose="020B0503020204020204" pitchFamily="34" charset="-122"/>
                <a:cs typeface="Arial" pitchFamily="34" charset="0"/>
              </a:rPr>
              <a:t>针对</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rPr>
              <a:t>售前</a:t>
            </a:r>
            <a:r>
              <a:rPr lang="zh-CN" altLang="en-US" sz="1999" dirty="0">
                <a:latin typeface="微软雅黑" panose="020B0503020204020204" pitchFamily="34" charset="-122"/>
                <a:ea typeface="微软雅黑" panose="020B0503020204020204" pitchFamily="34" charset="-122"/>
                <a:cs typeface="Arial" pitchFamily="34" charset="0"/>
              </a:rPr>
              <a:t>阶段，按照客户</a:t>
            </a:r>
            <a:r>
              <a:rPr lang="en-US" altLang="zh-CN" sz="1999" dirty="0">
                <a:latin typeface="微软雅黑" panose="020B0503020204020204" pitchFamily="34" charset="-122"/>
                <a:ea typeface="微软雅黑" panose="020B0503020204020204" pitchFamily="34" charset="-122"/>
                <a:cs typeface="Arial" pitchFamily="34" charset="0"/>
              </a:rPr>
              <a:t>POC</a:t>
            </a:r>
            <a:r>
              <a:rPr lang="zh-CN" altLang="en-US" sz="1999" dirty="0">
                <a:latin typeface="微软雅黑" panose="020B0503020204020204" pitchFamily="34" charset="-122"/>
                <a:ea typeface="微软雅黑" panose="020B0503020204020204" pitchFamily="34" charset="-122"/>
                <a:cs typeface="Arial" pitchFamily="34" charset="0"/>
              </a:rPr>
              <a:t>测试需求，安排技术人员搭建测试环境。</a:t>
            </a:r>
            <a:endParaRPr lang="en-US" altLang="zh-CN" sz="1999" dirty="0">
              <a:latin typeface="微软雅黑" panose="020B0503020204020204" pitchFamily="34" charset="-122"/>
              <a:ea typeface="微软雅黑" panose="020B0503020204020204" pitchFamily="34" charset="-122"/>
              <a:cs typeface="Arial" pitchFamily="34" charset="0"/>
            </a:endParaRPr>
          </a:p>
        </p:txBody>
      </p:sp>
      <p:sp>
        <p:nvSpPr>
          <p:cNvPr id="8" name="文本框 4"/>
          <p:cNvSpPr txBox="1"/>
          <p:nvPr/>
        </p:nvSpPr>
        <p:spPr>
          <a:xfrm>
            <a:off x="1191214" y="3267331"/>
            <a:ext cx="2242339" cy="707446"/>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2</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、订单交付</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sp>
        <p:nvSpPr>
          <p:cNvPr id="9" name="文本框 4"/>
          <p:cNvSpPr txBox="1"/>
          <p:nvPr/>
        </p:nvSpPr>
        <p:spPr>
          <a:xfrm>
            <a:off x="1191214" y="4769378"/>
            <a:ext cx="2451007" cy="707446"/>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3</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、售后运维服务</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sp>
        <p:nvSpPr>
          <p:cNvPr id="10" name="文本框 4"/>
          <p:cNvSpPr txBox="1"/>
          <p:nvPr/>
        </p:nvSpPr>
        <p:spPr>
          <a:xfrm>
            <a:off x="1598611" y="3975033"/>
            <a:ext cx="9416524" cy="707702"/>
          </a:xfrm>
          <a:prstGeom prst="rect">
            <a:avLst/>
          </a:prstGeom>
          <a:noFill/>
        </p:spPr>
        <p:txBody>
          <a:bodyPr wrap="square" rtlCol="0">
            <a:spAutoFit/>
          </a:bodyPr>
          <a:lstStyle/>
          <a:p>
            <a:pPr>
              <a:lnSpc>
                <a:spcPct val="200000"/>
              </a:lnSpc>
            </a:pPr>
            <a:r>
              <a:rPr lang="zh-CN" altLang="en-US" sz="1999" dirty="0">
                <a:latin typeface="微软雅黑" panose="020B0503020204020204" pitchFamily="34" charset="-122"/>
                <a:ea typeface="微软雅黑" panose="020B0503020204020204" pitchFamily="34" charset="-122"/>
                <a:cs typeface="Arial" pitchFamily="34" charset="0"/>
              </a:rPr>
              <a:t>针对</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rPr>
              <a:t>售中</a:t>
            </a:r>
            <a:r>
              <a:rPr lang="zh-CN" altLang="en-US" sz="1999" dirty="0">
                <a:latin typeface="微软雅黑" panose="020B0503020204020204" pitchFamily="34" charset="-122"/>
                <a:ea typeface="微软雅黑" panose="020B0503020204020204" pitchFamily="34" charset="-122"/>
                <a:cs typeface="Arial" pitchFamily="34" charset="0"/>
              </a:rPr>
              <a:t>阶段，按照销售订单内容，安排技术人员实施、交付</a:t>
            </a:r>
            <a:r>
              <a:rPr lang="en-US" altLang="zh-CN" sz="1999" dirty="0">
                <a:latin typeface="微软雅黑" panose="020B0503020204020204" pitchFamily="34" charset="-122"/>
                <a:ea typeface="微软雅黑" panose="020B0503020204020204" pitchFamily="34" charset="-122"/>
                <a:cs typeface="Arial" pitchFamily="34" charset="0"/>
              </a:rPr>
              <a:t>IDV</a:t>
            </a:r>
            <a:r>
              <a:rPr lang="zh-CN" altLang="en-US" sz="1999" dirty="0">
                <a:latin typeface="微软雅黑" panose="020B0503020204020204" pitchFamily="34" charset="-122"/>
                <a:ea typeface="微软雅黑" panose="020B0503020204020204" pitchFamily="34" charset="-122"/>
                <a:cs typeface="Arial" pitchFamily="34" charset="0"/>
              </a:rPr>
              <a:t>解决方案。</a:t>
            </a:r>
            <a:endParaRPr lang="en-US" altLang="zh-CN" sz="1999" dirty="0">
              <a:latin typeface="微软雅黑" panose="020B0503020204020204" pitchFamily="34" charset="-122"/>
              <a:ea typeface="微软雅黑" panose="020B0503020204020204" pitchFamily="34" charset="-122"/>
              <a:cs typeface="Arial" pitchFamily="34" charset="0"/>
            </a:endParaRPr>
          </a:p>
        </p:txBody>
      </p:sp>
      <p:sp>
        <p:nvSpPr>
          <p:cNvPr id="11" name="文本框 4"/>
          <p:cNvSpPr txBox="1"/>
          <p:nvPr/>
        </p:nvSpPr>
        <p:spPr>
          <a:xfrm>
            <a:off x="1598610" y="5437830"/>
            <a:ext cx="9416524" cy="707446"/>
          </a:xfrm>
          <a:prstGeom prst="rect">
            <a:avLst/>
          </a:prstGeom>
          <a:noFill/>
        </p:spPr>
        <p:txBody>
          <a:bodyPr wrap="square" rtlCol="0">
            <a:spAutoFit/>
          </a:bodyPr>
          <a:lstStyle/>
          <a:p>
            <a:pPr>
              <a:lnSpc>
                <a:spcPct val="200000"/>
              </a:lnSpc>
            </a:pPr>
            <a:r>
              <a:rPr lang="zh-CN" altLang="en-US" sz="1999" dirty="0">
                <a:latin typeface="微软雅黑" panose="020B0503020204020204" pitchFamily="34" charset="-122"/>
                <a:ea typeface="微软雅黑" panose="020B0503020204020204" pitchFamily="34" charset="-122"/>
                <a:cs typeface="Arial" pitchFamily="34" charset="0"/>
              </a:rPr>
              <a:t>针对</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rPr>
              <a:t>售后</a:t>
            </a:r>
            <a:r>
              <a:rPr lang="zh-CN" altLang="en-US" sz="1999" dirty="0">
                <a:latin typeface="微软雅黑" panose="020B0503020204020204" pitchFamily="34" charset="-122"/>
                <a:ea typeface="微软雅黑" panose="020B0503020204020204" pitchFamily="34" charset="-122"/>
                <a:cs typeface="Arial" pitchFamily="34" charset="0"/>
              </a:rPr>
              <a:t>阶段，按照销售订单内容，提供技术支持服务（包括电话和现场）。</a:t>
            </a:r>
            <a:endParaRPr lang="en-US" altLang="zh-CN" sz="1999" dirty="0">
              <a:latin typeface="微软雅黑" panose="020B0503020204020204" pitchFamily="34" charset="-122"/>
              <a:ea typeface="微软雅黑" panose="020B0503020204020204" pitchFamily="34" charset="-122"/>
              <a:cs typeface="Arial" pitchFamily="34" charset="0"/>
            </a:endParaRPr>
          </a:p>
        </p:txBody>
      </p:sp>
    </p:spTree>
    <p:extLst>
      <p:ext uri="{BB962C8B-B14F-4D97-AF65-F5344CB8AC3E}">
        <p14:creationId xmlns:p14="http://schemas.microsoft.com/office/powerpoint/2010/main" val="2706664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3262432"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a:cs typeface="+mn-ea"/>
                <a:sym typeface="+mn-lt"/>
              </a:rPr>
              <a:t>服务实施流程</a:t>
            </a:r>
            <a:endParaRPr lang="en-US" altLang="zh-CN" sz="4000" b="1" dirty="0">
              <a:cs typeface="+mn-ea"/>
              <a:sym typeface="+mn-lt"/>
            </a:endParaRPr>
          </a:p>
        </p:txBody>
      </p:sp>
      <p:sp>
        <p:nvSpPr>
          <p:cNvPr id="12" name="文本框 4"/>
          <p:cNvSpPr txBox="1"/>
          <p:nvPr/>
        </p:nvSpPr>
        <p:spPr>
          <a:xfrm>
            <a:off x="639257" y="976799"/>
            <a:ext cx="10122018" cy="707702"/>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1</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a:t>
            </a: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POC</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测试</a:t>
            </a: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&amp;</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会议支持、订单交付： </a:t>
            </a:r>
            <a:r>
              <a:rPr lang="en-US" altLang="zh-CN" sz="1999" b="1" dirty="0">
                <a:latin typeface="微软雅黑" panose="020B0503020204020204" pitchFamily="34" charset="-122"/>
                <a:ea typeface="微软雅黑" panose="020B0503020204020204" pitchFamily="34" charset="-122"/>
                <a:cs typeface="Arial" pitchFamily="34" charset="0"/>
              </a:rPr>
              <a:t>2</a:t>
            </a:r>
            <a:r>
              <a:rPr lang="zh-CN" altLang="en-US" sz="1999" b="1" dirty="0">
                <a:latin typeface="微软雅黑" panose="020B0503020204020204" pitchFamily="34" charset="-122"/>
                <a:ea typeface="微软雅黑" panose="020B0503020204020204" pitchFamily="34" charset="-122"/>
                <a:cs typeface="Arial" pitchFamily="34" charset="0"/>
              </a:rPr>
              <a:t>个关键点。</a:t>
            </a:r>
            <a:r>
              <a:rPr lang="zh-CN" altLang="en-US" sz="1999" dirty="0">
                <a:latin typeface="微软雅黑" panose="020B0503020204020204" pitchFamily="34" charset="-122"/>
                <a:ea typeface="微软雅黑" panose="020B0503020204020204" pitchFamily="34" charset="-122"/>
                <a:cs typeface="Arial" pitchFamily="34" charset="0"/>
              </a:rPr>
              <a:t>（流程图见</a:t>
            </a:r>
            <a:r>
              <a:rPr lang="en-US" altLang="zh-CN" sz="1999" dirty="0">
                <a:latin typeface="微软雅黑" panose="020B0503020204020204" pitchFamily="34" charset="-122"/>
                <a:ea typeface="微软雅黑" panose="020B0503020204020204" pitchFamily="34" charset="-122"/>
                <a:cs typeface="Arial" pitchFamily="34" charset="0"/>
              </a:rPr>
              <a:t>word</a:t>
            </a:r>
            <a:r>
              <a:rPr lang="zh-CN" altLang="en-US" sz="1999" dirty="0">
                <a:latin typeface="微软雅黑" panose="020B0503020204020204" pitchFamily="34" charset="-122"/>
                <a:ea typeface="微软雅黑" panose="020B0503020204020204" pitchFamily="34" charset="-122"/>
                <a:cs typeface="Arial" pitchFamily="34" charset="0"/>
              </a:rPr>
              <a:t>文件）</a:t>
            </a:r>
            <a:r>
              <a:rPr lang="zh-CN" altLang="en-US" sz="1999" b="1" dirty="0">
                <a:latin typeface="微软雅黑" panose="020B0503020204020204" pitchFamily="34" charset="-122"/>
                <a:ea typeface="微软雅黑" panose="020B0503020204020204" pitchFamily="34" charset="-122"/>
                <a:cs typeface="Arial" pitchFamily="34" charset="0"/>
              </a:rPr>
              <a:t> </a:t>
            </a:r>
            <a:endParaRPr lang="en-US" altLang="zh-CN" sz="1999" b="1" dirty="0">
              <a:latin typeface="微软雅黑" panose="020B0503020204020204" pitchFamily="34" charset="-122"/>
              <a:ea typeface="微软雅黑" panose="020B0503020204020204" pitchFamily="34" charset="-122"/>
              <a:cs typeface="Arial" pitchFamily="34" charset="0"/>
            </a:endParaRPr>
          </a:p>
        </p:txBody>
      </p:sp>
      <p:sp>
        <p:nvSpPr>
          <p:cNvPr id="13" name="文本框 4"/>
          <p:cNvSpPr txBox="1"/>
          <p:nvPr/>
        </p:nvSpPr>
        <p:spPr>
          <a:xfrm>
            <a:off x="639257" y="2747709"/>
            <a:ext cx="3335359" cy="707702"/>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2</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、售后运维服务</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graphicFrame>
        <p:nvGraphicFramePr>
          <p:cNvPr id="14" name="表格 13"/>
          <p:cNvGraphicFramePr>
            <a:graphicFrameLocks noGrp="1"/>
          </p:cNvGraphicFramePr>
          <p:nvPr>
            <p:extLst>
              <p:ext uri="{D42A27DB-BD31-4B8C-83A1-F6EECF244321}">
                <p14:modId xmlns:p14="http://schemas.microsoft.com/office/powerpoint/2010/main" val="2276482003"/>
              </p:ext>
            </p:extLst>
          </p:nvPr>
        </p:nvGraphicFramePr>
        <p:xfrm>
          <a:off x="1122828" y="3465400"/>
          <a:ext cx="10155148" cy="1613071"/>
        </p:xfrm>
        <a:graphic>
          <a:graphicData uri="http://schemas.openxmlformats.org/drawingml/2006/table">
            <a:tbl>
              <a:tblPr>
                <a:tableStyleId>{5C22544A-7EE6-4342-B048-85BDC9FD1C3A}</a:tableStyleId>
              </a:tblPr>
              <a:tblGrid>
                <a:gridCol w="1928502">
                  <a:extLst>
                    <a:ext uri="{9D8B030D-6E8A-4147-A177-3AD203B41FA5}">
                      <a16:colId xmlns:a16="http://schemas.microsoft.com/office/drawing/2014/main" val="3365684800"/>
                    </a:ext>
                  </a:extLst>
                </a:gridCol>
                <a:gridCol w="4711403">
                  <a:extLst>
                    <a:ext uri="{9D8B030D-6E8A-4147-A177-3AD203B41FA5}">
                      <a16:colId xmlns:a16="http://schemas.microsoft.com/office/drawing/2014/main" val="744761757"/>
                    </a:ext>
                  </a:extLst>
                </a:gridCol>
                <a:gridCol w="3515243">
                  <a:extLst>
                    <a:ext uri="{9D8B030D-6E8A-4147-A177-3AD203B41FA5}">
                      <a16:colId xmlns:a16="http://schemas.microsoft.com/office/drawing/2014/main" val="138091361"/>
                    </a:ext>
                  </a:extLst>
                </a:gridCol>
              </a:tblGrid>
              <a:tr h="510115">
                <a:tc>
                  <a:txBody>
                    <a:bodyPr/>
                    <a:lstStyle/>
                    <a:p>
                      <a:pPr algn="ctr" fontAlgn="ctr"/>
                      <a:r>
                        <a:rPr lang="zh-CN" altLang="en-US" sz="1800" u="none" strike="noStrike" dirty="0">
                          <a:effectLst/>
                          <a:latin typeface="+mn-ea"/>
                          <a:ea typeface="+mn-ea"/>
                        </a:rPr>
                        <a:t>关键要素</a:t>
                      </a:r>
                      <a:endParaRPr lang="zh-CN" altLang="en-US" sz="1800" b="0" i="0" u="none" strike="noStrike" dirty="0">
                        <a:solidFill>
                          <a:srgbClr val="000000"/>
                        </a:solidFill>
                        <a:effectLst/>
                        <a:latin typeface="+mn-ea"/>
                        <a:ea typeface="+mn-ea"/>
                      </a:endParaRPr>
                    </a:p>
                  </a:txBody>
                  <a:tcPr marL="6348" marR="6348" marT="6348" marB="0" anchor="ctr"/>
                </a:tc>
                <a:tc>
                  <a:txBody>
                    <a:bodyPr/>
                    <a:lstStyle/>
                    <a:p>
                      <a:pPr algn="ctr" fontAlgn="ctr"/>
                      <a:r>
                        <a:rPr lang="zh-CN" altLang="en-US" sz="1800" u="none" strike="noStrike" dirty="0">
                          <a:effectLst/>
                          <a:latin typeface="+mn-ea"/>
                          <a:ea typeface="+mn-ea"/>
                        </a:rPr>
                        <a:t>主要内容描述</a:t>
                      </a:r>
                      <a:endParaRPr lang="zh-CN" altLang="en-US" sz="1800" b="0" i="0" u="none" strike="noStrike" dirty="0">
                        <a:solidFill>
                          <a:srgbClr val="000000"/>
                        </a:solidFill>
                        <a:effectLst/>
                        <a:latin typeface="+mn-ea"/>
                        <a:ea typeface="+mn-ea"/>
                      </a:endParaRPr>
                    </a:p>
                  </a:txBody>
                  <a:tcPr marL="6348" marR="6348" marT="6348" marB="0" anchor="ctr"/>
                </a:tc>
                <a:tc>
                  <a:txBody>
                    <a:bodyPr/>
                    <a:lstStyle/>
                    <a:p>
                      <a:pPr algn="ctr" fontAlgn="ctr"/>
                      <a:r>
                        <a:rPr lang="zh-CN" altLang="en-US" sz="1800" u="none" strike="noStrike">
                          <a:effectLst/>
                          <a:latin typeface="+mn-ea"/>
                          <a:ea typeface="+mn-ea"/>
                        </a:rPr>
                        <a:t>特殊说明</a:t>
                      </a:r>
                      <a:endParaRPr lang="zh-CN" altLang="en-US" sz="1800" b="0" i="0" u="none" strike="noStrike">
                        <a:solidFill>
                          <a:srgbClr val="000000"/>
                        </a:solidFill>
                        <a:effectLst/>
                        <a:latin typeface="+mn-ea"/>
                        <a:ea typeface="+mn-ea"/>
                      </a:endParaRPr>
                    </a:p>
                  </a:txBody>
                  <a:tcPr marL="6348" marR="6348" marT="6348" marB="0" anchor="ctr"/>
                </a:tc>
                <a:extLst>
                  <a:ext uri="{0D108BD9-81ED-4DB2-BD59-A6C34878D82A}">
                    <a16:rowId xmlns:a16="http://schemas.microsoft.com/office/drawing/2014/main" val="2406540016"/>
                  </a:ext>
                </a:extLst>
              </a:tr>
              <a:tr h="546510">
                <a:tc>
                  <a:txBody>
                    <a:bodyPr/>
                    <a:lstStyle/>
                    <a:p>
                      <a:pPr algn="l" fontAlgn="ctr"/>
                      <a:r>
                        <a:rPr lang="en-US" sz="1800" b="1" u="none" strike="noStrike" dirty="0">
                          <a:effectLst/>
                          <a:latin typeface="+mn-ea"/>
                          <a:ea typeface="+mn-ea"/>
                        </a:rPr>
                        <a:t>Call Center</a:t>
                      </a:r>
                      <a:endParaRPr lang="en-US" sz="1800" b="1" i="0" u="none" strike="noStrike" dirty="0">
                        <a:solidFill>
                          <a:srgbClr val="000000"/>
                        </a:solidFill>
                        <a:effectLst/>
                        <a:latin typeface="+mn-ea"/>
                        <a:ea typeface="+mn-ea"/>
                      </a:endParaRPr>
                    </a:p>
                  </a:txBody>
                  <a:tcPr marL="6348" marR="6348" marT="6348" marB="0" anchor="ctr"/>
                </a:tc>
                <a:tc>
                  <a:txBody>
                    <a:bodyPr/>
                    <a:lstStyle/>
                    <a:p>
                      <a:pPr algn="l" fontAlgn="ctr"/>
                      <a:r>
                        <a:rPr lang="en-US" altLang="zh-CN" sz="1800" u="none" strike="noStrike" dirty="0">
                          <a:solidFill>
                            <a:srgbClr val="0000FF"/>
                          </a:solidFill>
                          <a:effectLst/>
                          <a:latin typeface="+mn-ea"/>
                          <a:ea typeface="+mn-ea"/>
                        </a:rPr>
                        <a:t>400-810-8869</a:t>
                      </a:r>
                      <a:r>
                        <a:rPr lang="zh-CN" altLang="en-US" sz="1800" u="none" strike="noStrike" dirty="0">
                          <a:effectLst/>
                          <a:latin typeface="+mn-ea"/>
                          <a:ea typeface="+mn-ea"/>
                        </a:rPr>
                        <a:t>，商用方案中心服务热线</a:t>
                      </a:r>
                      <a:endParaRPr lang="zh-CN" altLang="en-US" sz="1800" b="0" i="0" u="none" strike="noStrike" dirty="0">
                        <a:solidFill>
                          <a:srgbClr val="000000"/>
                        </a:solidFill>
                        <a:effectLst/>
                        <a:latin typeface="+mn-ea"/>
                        <a:ea typeface="+mn-ea"/>
                      </a:endParaRPr>
                    </a:p>
                  </a:txBody>
                  <a:tcPr marL="6348" marR="6348" marT="6348" marB="0" anchor="ctr"/>
                </a:tc>
                <a:tc>
                  <a:txBody>
                    <a:bodyPr/>
                    <a:lstStyle/>
                    <a:p>
                      <a:pPr algn="l" fontAlgn="ctr"/>
                      <a:r>
                        <a:rPr lang="en-US" altLang="zh-CN" sz="1800" u="none" strike="noStrike" dirty="0">
                          <a:solidFill>
                            <a:srgbClr val="0000FF"/>
                          </a:solidFill>
                          <a:effectLst/>
                          <a:latin typeface="+mn-ea"/>
                          <a:ea typeface="+mn-ea"/>
                        </a:rPr>
                        <a:t>5*9</a:t>
                      </a:r>
                      <a:r>
                        <a:rPr lang="zh-CN" altLang="en-US" sz="1800" u="none" strike="noStrike" dirty="0">
                          <a:effectLst/>
                          <a:latin typeface="+mn-ea"/>
                          <a:ea typeface="+mn-ea"/>
                        </a:rPr>
                        <a:t>，周一至周五，</a:t>
                      </a:r>
                      <a:r>
                        <a:rPr lang="en-US" altLang="zh-CN" sz="1800" u="none" strike="noStrike" dirty="0">
                          <a:effectLst/>
                          <a:latin typeface="+mn-ea"/>
                          <a:ea typeface="+mn-ea"/>
                        </a:rPr>
                        <a:t>9:00-18:00</a:t>
                      </a:r>
                      <a:endParaRPr lang="en-US" altLang="zh-CN" sz="1800" b="0" i="0" u="none" strike="noStrike" dirty="0">
                        <a:solidFill>
                          <a:srgbClr val="000000"/>
                        </a:solidFill>
                        <a:effectLst/>
                        <a:latin typeface="+mn-ea"/>
                        <a:ea typeface="+mn-ea"/>
                      </a:endParaRPr>
                    </a:p>
                  </a:txBody>
                  <a:tcPr marL="6348" marR="6348" marT="6348" marB="0" anchor="ctr"/>
                </a:tc>
                <a:extLst>
                  <a:ext uri="{0D108BD9-81ED-4DB2-BD59-A6C34878D82A}">
                    <a16:rowId xmlns:a16="http://schemas.microsoft.com/office/drawing/2014/main" val="1251526808"/>
                  </a:ext>
                </a:extLst>
              </a:tr>
              <a:tr h="556446">
                <a:tc>
                  <a:txBody>
                    <a:bodyPr/>
                    <a:lstStyle/>
                    <a:p>
                      <a:pPr algn="l" fontAlgn="ctr"/>
                      <a:r>
                        <a:rPr lang="zh-CN" altLang="en-US" sz="1800" b="1" u="none" strike="noStrike" dirty="0">
                          <a:effectLst/>
                          <a:latin typeface="+mn-ea"/>
                          <a:ea typeface="+mn-ea"/>
                        </a:rPr>
                        <a:t>技术支持</a:t>
                      </a:r>
                      <a:endParaRPr lang="zh-CN" altLang="en-US" sz="1800" b="1" i="0" u="none" strike="noStrike" dirty="0">
                        <a:solidFill>
                          <a:srgbClr val="000000"/>
                        </a:solidFill>
                        <a:effectLst/>
                        <a:latin typeface="+mn-ea"/>
                        <a:ea typeface="+mn-ea"/>
                      </a:endParaRPr>
                    </a:p>
                  </a:txBody>
                  <a:tcPr marL="6348" marR="6348" marT="6348" marB="0" anchor="ctr"/>
                </a:tc>
                <a:tc>
                  <a:txBody>
                    <a:bodyPr/>
                    <a:lstStyle/>
                    <a:p>
                      <a:pPr algn="l" fontAlgn="ctr"/>
                      <a:r>
                        <a:rPr lang="zh-CN" altLang="en-US" sz="1800" u="none" strike="noStrike" dirty="0">
                          <a:effectLst/>
                          <a:latin typeface="+mn-ea"/>
                          <a:ea typeface="+mn-ea"/>
                        </a:rPr>
                        <a:t>远程</a:t>
                      </a:r>
                      <a:r>
                        <a:rPr lang="en-US" altLang="zh-CN" sz="1800" u="none" strike="noStrike" dirty="0">
                          <a:effectLst/>
                          <a:latin typeface="+mn-ea"/>
                          <a:ea typeface="+mn-ea"/>
                        </a:rPr>
                        <a:t>&amp;</a:t>
                      </a:r>
                      <a:r>
                        <a:rPr lang="zh-CN" altLang="en-US" sz="1800" u="none" strike="noStrike" dirty="0">
                          <a:effectLst/>
                          <a:latin typeface="+mn-ea"/>
                          <a:ea typeface="+mn-ea"/>
                        </a:rPr>
                        <a:t>现场技术咨询与服务</a:t>
                      </a:r>
                      <a:endParaRPr lang="zh-CN" altLang="en-US" sz="1800" b="0" i="0" u="none" strike="noStrike" dirty="0">
                        <a:solidFill>
                          <a:srgbClr val="000000"/>
                        </a:solidFill>
                        <a:effectLst/>
                        <a:latin typeface="+mn-ea"/>
                        <a:ea typeface="+mn-ea"/>
                      </a:endParaRPr>
                    </a:p>
                  </a:txBody>
                  <a:tcPr marL="6348" marR="6348" marT="6348" marB="0" anchor="ctr"/>
                </a:tc>
                <a:tc>
                  <a:txBody>
                    <a:bodyPr/>
                    <a:lstStyle/>
                    <a:p>
                      <a:pPr algn="l" fontAlgn="ctr"/>
                      <a:r>
                        <a:rPr lang="zh-CN" altLang="en-US" sz="1800" u="none" strike="noStrike" dirty="0">
                          <a:effectLst/>
                          <a:latin typeface="+mn-ea"/>
                          <a:ea typeface="+mn-ea"/>
                        </a:rPr>
                        <a:t>　</a:t>
                      </a:r>
                      <a:endParaRPr lang="zh-CN" altLang="en-US" sz="1800" b="0" i="0" u="none" strike="noStrike" dirty="0">
                        <a:solidFill>
                          <a:srgbClr val="000000"/>
                        </a:solidFill>
                        <a:effectLst/>
                        <a:latin typeface="+mn-ea"/>
                        <a:ea typeface="+mn-ea"/>
                      </a:endParaRPr>
                    </a:p>
                  </a:txBody>
                  <a:tcPr marL="6348" marR="6348" marT="6348" marB="0" anchor="ctr"/>
                </a:tc>
                <a:extLst>
                  <a:ext uri="{0D108BD9-81ED-4DB2-BD59-A6C34878D82A}">
                    <a16:rowId xmlns:a16="http://schemas.microsoft.com/office/drawing/2014/main" val="1283270587"/>
                  </a:ext>
                </a:extLst>
              </a:tr>
            </a:tbl>
          </a:graphicData>
        </a:graphic>
      </p:graphicFrame>
      <p:sp>
        <p:nvSpPr>
          <p:cNvPr id="15" name="文本框 4"/>
          <p:cNvSpPr txBox="1"/>
          <p:nvPr/>
        </p:nvSpPr>
        <p:spPr>
          <a:xfrm>
            <a:off x="1046655" y="1654957"/>
            <a:ext cx="8631537" cy="1015399"/>
          </a:xfrm>
          <a:prstGeom prst="rect">
            <a:avLst/>
          </a:prstGeom>
          <a:noFill/>
        </p:spPr>
        <p:txBody>
          <a:bodyPr wrap="square" rtlCol="0">
            <a:spAutoFit/>
          </a:bodyPr>
          <a:lstStyle/>
          <a:p>
            <a:pPr>
              <a:lnSpc>
                <a:spcPct val="150000"/>
              </a:lnSpc>
            </a:pPr>
            <a:r>
              <a:rPr lang="en-US" altLang="zh-CN" sz="1999" dirty="0">
                <a:latin typeface="微软雅黑" panose="020B0503020204020204" pitchFamily="34" charset="-122"/>
                <a:ea typeface="微软雅黑" panose="020B0503020204020204" pitchFamily="34" charset="-122"/>
                <a:cs typeface="Arial" pitchFamily="34" charset="0"/>
              </a:rPr>
              <a:t>1</a:t>
            </a:r>
            <a:r>
              <a:rPr lang="zh-CN" altLang="en-US" sz="1999" dirty="0">
                <a:latin typeface="微软雅黑" panose="020B0503020204020204" pitchFamily="34" charset="-122"/>
                <a:ea typeface="微软雅黑" panose="020B0503020204020204" pitchFamily="34" charset="-122"/>
                <a:cs typeface="Arial" pitchFamily="34" charset="0"/>
              </a:rPr>
              <a:t>）</a:t>
            </a:r>
            <a:r>
              <a:rPr lang="en-US" altLang="zh-CN" sz="1999" dirty="0">
                <a:latin typeface="微软雅黑" panose="020B0503020204020204" pitchFamily="34" charset="-122"/>
                <a:ea typeface="微软雅黑" panose="020B0503020204020204" pitchFamily="34" charset="-122"/>
                <a:cs typeface="Arial" pitchFamily="34" charset="0"/>
              </a:rPr>
              <a:t>sales</a:t>
            </a:r>
            <a:r>
              <a:rPr lang="zh-CN" altLang="en-US" sz="1999" dirty="0">
                <a:latin typeface="微软雅黑" panose="020B0503020204020204" pitchFamily="34" charset="-122"/>
                <a:ea typeface="微软雅黑" panose="020B0503020204020204" pitchFamily="34" charset="-122"/>
                <a:cs typeface="Arial" pitchFamily="34" charset="0"/>
              </a:rPr>
              <a:t>需要</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rPr>
              <a:t>提前</a:t>
            </a:r>
            <a:r>
              <a:rPr lang="en-US" altLang="zh-CN" sz="1999" dirty="0">
                <a:solidFill>
                  <a:srgbClr val="FF0000"/>
                </a:solidFill>
                <a:latin typeface="微软雅黑" panose="020B0503020204020204" pitchFamily="34" charset="-122"/>
                <a:ea typeface="微软雅黑" panose="020B0503020204020204" pitchFamily="34" charset="-122"/>
                <a:cs typeface="Arial" pitchFamily="34" charset="0"/>
              </a:rPr>
              <a:t>5</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rPr>
              <a:t>个工作日</a:t>
            </a:r>
            <a:r>
              <a:rPr lang="zh-CN" altLang="en-US" sz="1999" dirty="0">
                <a:latin typeface="微软雅黑" panose="020B0503020204020204" pitchFamily="34" charset="-122"/>
                <a:ea typeface="微软雅黑" panose="020B0503020204020204" pitchFamily="34" charset="-122"/>
                <a:cs typeface="Arial" pitchFamily="34" charset="0"/>
              </a:rPr>
              <a:t>提交实施申请，否则不能保证现场实施资源；</a:t>
            </a:r>
            <a:endParaRPr lang="en-US" altLang="zh-CN" sz="1999" dirty="0">
              <a:latin typeface="微软雅黑" panose="020B0503020204020204" pitchFamily="34" charset="-122"/>
              <a:ea typeface="微软雅黑" panose="020B0503020204020204" pitchFamily="34" charset="-122"/>
              <a:cs typeface="Arial" pitchFamily="34" charset="0"/>
            </a:endParaRPr>
          </a:p>
          <a:p>
            <a:pPr>
              <a:lnSpc>
                <a:spcPct val="150000"/>
              </a:lnSpc>
            </a:pPr>
            <a:r>
              <a:rPr lang="en-US" altLang="zh-CN" sz="1999" dirty="0">
                <a:latin typeface="微软雅黑" panose="020B0503020204020204" pitchFamily="34" charset="-122"/>
                <a:ea typeface="微软雅黑" panose="020B0503020204020204" pitchFamily="34" charset="-122"/>
                <a:cs typeface="Arial" pitchFamily="34" charset="0"/>
              </a:rPr>
              <a:t>2</a:t>
            </a:r>
            <a:r>
              <a:rPr lang="zh-CN" altLang="en-US" sz="1999" dirty="0">
                <a:latin typeface="微软雅黑" panose="020B0503020204020204" pitchFamily="34" charset="-122"/>
                <a:ea typeface="微软雅黑" panose="020B0503020204020204" pitchFamily="34" charset="-122"/>
                <a:cs typeface="Arial" pitchFamily="34" charset="0"/>
              </a:rPr>
              <a:t>）</a:t>
            </a:r>
            <a:r>
              <a:rPr lang="en-US" altLang="zh-CN" sz="1999" dirty="0">
                <a:latin typeface="微软雅黑" panose="020B0503020204020204" pitchFamily="34" charset="-122"/>
                <a:ea typeface="微软雅黑" panose="020B0503020204020204" pitchFamily="34" charset="-122"/>
                <a:cs typeface="Arial" pitchFamily="34" charset="0"/>
              </a:rPr>
              <a:t>《</a:t>
            </a:r>
            <a:r>
              <a:rPr lang="zh-CN" altLang="en-US" sz="1999" dirty="0">
                <a:latin typeface="微软雅黑" panose="020B0503020204020204" pitchFamily="34" charset="-122"/>
                <a:ea typeface="微软雅黑" panose="020B0503020204020204" pitchFamily="34" charset="-122"/>
                <a:cs typeface="Arial" pitchFamily="34" charset="0"/>
              </a:rPr>
              <a:t>实施申请</a:t>
            </a:r>
            <a:r>
              <a:rPr lang="en-US" altLang="zh-CN" sz="1999" dirty="0">
                <a:latin typeface="微软雅黑" panose="020B0503020204020204" pitchFamily="34" charset="-122"/>
                <a:ea typeface="微软雅黑" panose="020B0503020204020204" pitchFamily="34" charset="-122"/>
                <a:cs typeface="Arial" pitchFamily="34" charset="0"/>
              </a:rPr>
              <a:t>》</a:t>
            </a:r>
            <a:r>
              <a:rPr lang="zh-CN" altLang="en-US" sz="1999" dirty="0">
                <a:latin typeface="微软雅黑" panose="020B0503020204020204" pitchFamily="34" charset="-122"/>
                <a:ea typeface="微软雅黑" panose="020B0503020204020204" pitchFamily="34" charset="-122"/>
                <a:cs typeface="Arial" pitchFamily="34" charset="0"/>
              </a:rPr>
              <a:t>的</a:t>
            </a:r>
            <a:r>
              <a:rPr lang="zh-CN" altLang="en-US" sz="1999" dirty="0">
                <a:solidFill>
                  <a:srgbClr val="FF0000"/>
                </a:solidFill>
                <a:latin typeface="微软雅黑" panose="020B0503020204020204" pitchFamily="34" charset="-122"/>
                <a:ea typeface="微软雅黑" panose="020B0503020204020204" pitchFamily="34" charset="-122"/>
                <a:cs typeface="Arial" pitchFamily="34" charset="0"/>
                <a:hlinkClick r:id="rId3" action="ppaction://hlinksldjump"/>
              </a:rPr>
              <a:t>填写规范</a:t>
            </a:r>
            <a:r>
              <a:rPr lang="zh-CN" altLang="en-US" sz="1999" dirty="0">
                <a:latin typeface="微软雅黑" panose="020B0503020204020204" pitchFamily="34" charset="-122"/>
                <a:ea typeface="微软雅黑" panose="020B0503020204020204" pitchFamily="34" charset="-122"/>
                <a:cs typeface="Arial" pitchFamily="34" charset="0"/>
              </a:rPr>
              <a:t>。</a:t>
            </a:r>
            <a:endParaRPr lang="en-US" altLang="zh-CN" sz="1999" dirty="0">
              <a:latin typeface="微软雅黑" panose="020B0503020204020204" pitchFamily="34" charset="-122"/>
              <a:ea typeface="微软雅黑" panose="020B0503020204020204" pitchFamily="34" charset="-122"/>
              <a:cs typeface="Arial" pitchFamily="34" charset="0"/>
            </a:endParaRPr>
          </a:p>
        </p:txBody>
      </p:sp>
      <p:graphicFrame>
        <p:nvGraphicFramePr>
          <p:cNvPr id="16" name="对象 15"/>
          <p:cNvGraphicFramePr>
            <a:graphicFrameLocks noChangeAspect="1"/>
          </p:cNvGraphicFramePr>
          <p:nvPr>
            <p:extLst>
              <p:ext uri="{D42A27DB-BD31-4B8C-83A1-F6EECF244321}">
                <p14:modId xmlns:p14="http://schemas.microsoft.com/office/powerpoint/2010/main" val="2170519446"/>
              </p:ext>
            </p:extLst>
          </p:nvPr>
        </p:nvGraphicFramePr>
        <p:xfrm>
          <a:off x="9356662" y="1684275"/>
          <a:ext cx="1921314" cy="1062903"/>
        </p:xfrm>
        <a:graphic>
          <a:graphicData uri="http://schemas.openxmlformats.org/presentationml/2006/ole">
            <mc:AlternateContent xmlns:mc="http://schemas.openxmlformats.org/markup-compatibility/2006">
              <mc:Choice xmlns:v="urn:schemas-microsoft-com:vml" Requires="v">
                <p:oleObj spid="_x0000_s2062" name="工作表" showAsIcon="1" r:id="rId4" imgW="914400" imgH="787320" progId="Excel.Sheet.12">
                  <p:link updateAutomatic="1"/>
                </p:oleObj>
              </mc:Choice>
              <mc:Fallback>
                <p:oleObj name="工作表" showAsIcon="1" r:id="rId4" imgW="914400" imgH="787320" progId="Excel.Sheet.12">
                  <p:link updateAutomatic="1"/>
                  <p:pic>
                    <p:nvPicPr>
                      <p:cNvPr id="4" name="对象 3"/>
                      <p:cNvPicPr/>
                      <p:nvPr/>
                    </p:nvPicPr>
                    <p:blipFill>
                      <a:blip r:embed="rId5"/>
                      <a:stretch>
                        <a:fillRect/>
                      </a:stretch>
                    </p:blipFill>
                    <p:spPr>
                      <a:xfrm>
                        <a:off x="9356662" y="1684275"/>
                        <a:ext cx="1921314" cy="1062903"/>
                      </a:xfrm>
                      <a:prstGeom prst="rect">
                        <a:avLst/>
                      </a:prstGeom>
                    </p:spPr>
                  </p:pic>
                </p:oleObj>
              </mc:Fallback>
            </mc:AlternateContent>
          </a:graphicData>
        </a:graphic>
      </p:graphicFrame>
      <p:sp>
        <p:nvSpPr>
          <p:cNvPr id="17" name="文本框 16"/>
          <p:cNvSpPr txBox="1"/>
          <p:nvPr/>
        </p:nvSpPr>
        <p:spPr>
          <a:xfrm>
            <a:off x="639257" y="5272518"/>
            <a:ext cx="7001615" cy="707702"/>
          </a:xfrm>
          <a:prstGeom prst="rect">
            <a:avLst/>
          </a:prstGeom>
          <a:noFill/>
        </p:spPr>
        <p:txBody>
          <a:bodyPr wrap="square" rtlCol="0">
            <a:spAutoFit/>
          </a:bodyPr>
          <a:lstStyle/>
          <a:p>
            <a:pPr>
              <a:lnSpc>
                <a:spcPct val="200000"/>
              </a:lnSpc>
            </a:pPr>
            <a:r>
              <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rPr>
              <a:t>3</a:t>
            </a:r>
            <a:r>
              <a:rPr lang="zh-CN" altLang="en-US" sz="1999" b="1" dirty="0">
                <a:solidFill>
                  <a:srgbClr val="0000FF"/>
                </a:solidFill>
                <a:latin typeface="微软雅黑" panose="020B0503020204020204" pitchFamily="34" charset="-122"/>
                <a:ea typeface="微软雅黑" panose="020B0503020204020204" pitchFamily="34" charset="-122"/>
                <a:cs typeface="Arial" pitchFamily="34" charset="0"/>
              </a:rPr>
              <a:t>、服务实施管理接口人</a:t>
            </a:r>
            <a:endParaRPr lang="en-US" altLang="zh-CN" sz="1999" b="1" dirty="0">
              <a:solidFill>
                <a:srgbClr val="0000FF"/>
              </a:solidFill>
              <a:latin typeface="微软雅黑" panose="020B0503020204020204" pitchFamily="34" charset="-122"/>
              <a:ea typeface="微软雅黑" panose="020B0503020204020204" pitchFamily="34" charset="-122"/>
              <a:cs typeface="Arial" pitchFamily="34" charset="0"/>
            </a:endParaRPr>
          </a:p>
        </p:txBody>
      </p:sp>
      <p:sp>
        <p:nvSpPr>
          <p:cNvPr id="18" name="文本框 4"/>
          <p:cNvSpPr txBox="1"/>
          <p:nvPr/>
        </p:nvSpPr>
        <p:spPr>
          <a:xfrm>
            <a:off x="1046655" y="5934341"/>
            <a:ext cx="9247602" cy="553662"/>
          </a:xfrm>
          <a:prstGeom prst="rect">
            <a:avLst/>
          </a:prstGeom>
          <a:noFill/>
        </p:spPr>
        <p:txBody>
          <a:bodyPr wrap="square" rtlCol="0">
            <a:spAutoFit/>
          </a:bodyPr>
          <a:lstStyle/>
          <a:p>
            <a:pPr>
              <a:lnSpc>
                <a:spcPct val="150000"/>
              </a:lnSpc>
            </a:pPr>
            <a:r>
              <a:rPr lang="en-US" altLang="zh-CN" sz="1999" dirty="0">
                <a:latin typeface="微软雅黑" panose="020B0503020204020204" pitchFamily="34" charset="-122"/>
                <a:ea typeface="微软雅黑" panose="020B0503020204020204" pitchFamily="34" charset="-122"/>
                <a:cs typeface="Arial" pitchFamily="34" charset="0"/>
              </a:rPr>
              <a:t>Service Manager</a:t>
            </a:r>
            <a:r>
              <a:rPr lang="zh-CN" altLang="en-US" sz="1999" dirty="0">
                <a:latin typeface="微软雅黑" panose="020B0503020204020204" pitchFamily="34" charset="-122"/>
                <a:ea typeface="微软雅黑" panose="020B0503020204020204" pitchFamily="34" charset="-122"/>
                <a:cs typeface="Arial" pitchFamily="34" charset="0"/>
              </a:rPr>
              <a:t>： 陈泉汀，</a:t>
            </a:r>
            <a:r>
              <a:rPr lang="en-US" altLang="zh-CN" sz="1999" dirty="0">
                <a:latin typeface="微软雅黑" panose="020B0503020204020204" pitchFamily="34" charset="-122"/>
                <a:ea typeface="微软雅黑" panose="020B0503020204020204" pitchFamily="34" charset="-122"/>
                <a:cs typeface="Arial" pitchFamily="34" charset="0"/>
              </a:rPr>
              <a:t>13910088718</a:t>
            </a:r>
            <a:r>
              <a:rPr lang="zh-CN" altLang="en-US" sz="1999" dirty="0">
                <a:latin typeface="微软雅黑" panose="020B0503020204020204" pitchFamily="34" charset="-122"/>
                <a:ea typeface="微软雅黑" panose="020B0503020204020204" pitchFamily="34" charset="-122"/>
                <a:cs typeface="Arial" pitchFamily="34" charset="0"/>
              </a:rPr>
              <a:t>，</a:t>
            </a:r>
            <a:r>
              <a:rPr lang="en-US" altLang="zh-CN" sz="1999" dirty="0">
                <a:latin typeface="微软雅黑" panose="020B0503020204020204" pitchFamily="34" charset="-122"/>
                <a:ea typeface="微软雅黑" panose="020B0503020204020204" pitchFamily="34" charset="-122"/>
                <a:cs typeface="Arial" pitchFamily="34" charset="0"/>
                <a:hlinkClick r:id="rId6"/>
              </a:rPr>
              <a:t>chenqt@Lenovo.com</a:t>
            </a:r>
            <a:r>
              <a:rPr lang="zh-CN" altLang="en-US" sz="1999" dirty="0">
                <a:latin typeface="微软雅黑" panose="020B0503020204020204" pitchFamily="34" charset="-122"/>
                <a:ea typeface="微软雅黑" panose="020B0503020204020204" pitchFamily="34" charset="-122"/>
                <a:cs typeface="Arial" pitchFamily="34" charset="0"/>
              </a:rPr>
              <a:t>。</a:t>
            </a:r>
            <a:endParaRPr lang="en-US" altLang="zh-CN" sz="1999" dirty="0">
              <a:latin typeface="微软雅黑" panose="020B0503020204020204" pitchFamily="34" charset="-122"/>
              <a:ea typeface="微软雅黑" panose="020B0503020204020204" pitchFamily="34" charset="-122"/>
              <a:cs typeface="Arial" pitchFamily="34" charset="0"/>
            </a:endParaRPr>
          </a:p>
        </p:txBody>
      </p:sp>
    </p:spTree>
    <p:extLst>
      <p:ext uri="{BB962C8B-B14F-4D97-AF65-F5344CB8AC3E}">
        <p14:creationId xmlns:p14="http://schemas.microsoft.com/office/powerpoint/2010/main" val="4242483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2236510"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smtClean="0">
                <a:cs typeface="+mn-ea"/>
                <a:sym typeface="+mn-lt"/>
              </a:rPr>
              <a:t>服务流程</a:t>
            </a:r>
            <a:endParaRPr lang="en-US" altLang="zh-CN" sz="4000" b="1" dirty="0">
              <a:cs typeface="+mn-ea"/>
              <a:sym typeface="+mn-lt"/>
            </a:endParaRPr>
          </a:p>
        </p:txBody>
      </p:sp>
      <p:sp>
        <p:nvSpPr>
          <p:cNvPr id="2" name="Rectangle 2"/>
          <p:cNvSpPr>
            <a:spLocks noChangeArrowheads="1"/>
          </p:cNvSpPr>
          <p:nvPr/>
        </p:nvSpPr>
        <p:spPr bwMode="auto">
          <a:xfrm flipV="1">
            <a:off x="1141412" y="-852559"/>
            <a:ext cx="1075614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4" name="对象 3"/>
          <p:cNvGraphicFramePr>
            <a:graphicFrameLocks noChangeAspect="1"/>
          </p:cNvGraphicFramePr>
          <p:nvPr>
            <p:extLst>
              <p:ext uri="{D42A27DB-BD31-4B8C-83A1-F6EECF244321}">
                <p14:modId xmlns:p14="http://schemas.microsoft.com/office/powerpoint/2010/main" val="3646320630"/>
              </p:ext>
            </p:extLst>
          </p:nvPr>
        </p:nvGraphicFramePr>
        <p:xfrm>
          <a:off x="1141412" y="1241286"/>
          <a:ext cx="5105400" cy="5364232"/>
        </p:xfrm>
        <a:graphic>
          <a:graphicData uri="http://schemas.openxmlformats.org/presentationml/2006/ole">
            <mc:AlternateContent xmlns:mc="http://schemas.openxmlformats.org/markup-compatibility/2006">
              <mc:Choice xmlns:v="urn:schemas-microsoft-com:vml" Requires="v">
                <p:oleObj spid="_x0000_s4117" r:id="rId3" imgW="6514631" imgH="9214551" progId="Visio.Drawing.11">
                  <p:embed/>
                </p:oleObj>
              </mc:Choice>
              <mc:Fallback>
                <p:oleObj r:id="rId3" imgW="6514631" imgH="9214551"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1412" y="1241286"/>
                        <a:ext cx="5105400" cy="5364232"/>
                      </a:xfrm>
                      <a:prstGeom prst="rect">
                        <a:avLst/>
                      </a:prstGeom>
                      <a:noFill/>
                    </p:spPr>
                  </p:pic>
                </p:oleObj>
              </mc:Fallback>
            </mc:AlternateContent>
          </a:graphicData>
        </a:graphic>
      </p:graphicFrame>
      <p:sp>
        <p:nvSpPr>
          <p:cNvPr id="5" name="Rectangle 4"/>
          <p:cNvSpPr>
            <a:spLocks noChangeArrowheads="1"/>
          </p:cNvSpPr>
          <p:nvPr/>
        </p:nvSpPr>
        <p:spPr bwMode="auto">
          <a:xfrm flipV="1">
            <a:off x="6246812" y="-860635"/>
            <a:ext cx="9931665" cy="53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6" name="对象 5"/>
          <p:cNvGraphicFramePr>
            <a:graphicFrameLocks noChangeAspect="1"/>
          </p:cNvGraphicFramePr>
          <p:nvPr>
            <p:extLst>
              <p:ext uri="{D42A27DB-BD31-4B8C-83A1-F6EECF244321}">
                <p14:modId xmlns:p14="http://schemas.microsoft.com/office/powerpoint/2010/main" val="3297896749"/>
              </p:ext>
            </p:extLst>
          </p:nvPr>
        </p:nvGraphicFramePr>
        <p:xfrm>
          <a:off x="6246812" y="1210891"/>
          <a:ext cx="4876800" cy="5394627"/>
        </p:xfrm>
        <a:graphic>
          <a:graphicData uri="http://schemas.openxmlformats.org/presentationml/2006/ole">
            <mc:AlternateContent xmlns:mc="http://schemas.openxmlformats.org/markup-compatibility/2006">
              <mc:Choice xmlns:v="urn:schemas-microsoft-com:vml" Requires="v">
                <p:oleObj spid="_x0000_s4118" r:id="rId5" imgW="6514631" imgH="9214551" progId="Visio.Drawing.11">
                  <p:embed/>
                </p:oleObj>
              </mc:Choice>
              <mc:Fallback>
                <p:oleObj r:id="rId5" imgW="6514631" imgH="9214551" progId="Visio.Drawing.11">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6812" y="1210891"/>
                        <a:ext cx="4876800" cy="5394627"/>
                      </a:xfrm>
                      <a:prstGeom prst="rect">
                        <a:avLst/>
                      </a:prstGeom>
                      <a:noFill/>
                    </p:spPr>
                  </p:pic>
                </p:oleObj>
              </mc:Fallback>
            </mc:AlternateContent>
          </a:graphicData>
        </a:graphic>
      </p:graphicFrame>
    </p:spTree>
    <p:extLst>
      <p:ext uri="{BB962C8B-B14F-4D97-AF65-F5344CB8AC3E}">
        <p14:creationId xmlns:p14="http://schemas.microsoft.com/office/powerpoint/2010/main" val="29627619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A0E08F-CF16-413B-8101-E7A0A84CEB08}"/>
              </a:ext>
            </a:extLst>
          </p:cNvPr>
          <p:cNvSpPr/>
          <p:nvPr/>
        </p:nvSpPr>
        <p:spPr>
          <a:xfrm>
            <a:off x="1751012" y="533400"/>
            <a:ext cx="3262432" cy="707886"/>
          </a:xfrm>
          <a:prstGeom prst="rect">
            <a:avLst/>
          </a:prstGeom>
          <a:noFill/>
        </p:spPr>
        <p:txBody>
          <a:bodyPr wrap="none" rtlCol="0">
            <a:spAutoFit/>
          </a:bodyPr>
          <a:lstStyle/>
          <a:p>
            <a:pPr lvl="0" defTabSz="1218352">
              <a:spcBef>
                <a:spcPct val="0"/>
              </a:spcBef>
              <a:tabLst>
                <a:tab pos="1218352" algn="l"/>
              </a:tabLst>
              <a:defRPr/>
            </a:pPr>
            <a:r>
              <a:rPr lang="zh-CN" altLang="en-US" sz="4000" b="1" dirty="0" smtClean="0">
                <a:cs typeface="+mn-ea"/>
                <a:sym typeface="+mn-lt"/>
              </a:rPr>
              <a:t>填写表的规范</a:t>
            </a:r>
            <a:endParaRPr lang="en-US" altLang="zh-CN" sz="4000" b="1" dirty="0">
              <a:cs typeface="+mn-ea"/>
              <a:sym typeface="+mn-lt"/>
            </a:endParaRPr>
          </a:p>
        </p:txBody>
      </p:sp>
      <p:graphicFrame>
        <p:nvGraphicFramePr>
          <p:cNvPr id="10" name="表格 9"/>
          <p:cNvGraphicFramePr>
            <a:graphicFrameLocks noGrp="1"/>
          </p:cNvGraphicFramePr>
          <p:nvPr>
            <p:extLst>
              <p:ext uri="{D42A27DB-BD31-4B8C-83A1-F6EECF244321}">
                <p14:modId xmlns:p14="http://schemas.microsoft.com/office/powerpoint/2010/main" val="1634335864"/>
              </p:ext>
            </p:extLst>
          </p:nvPr>
        </p:nvGraphicFramePr>
        <p:xfrm>
          <a:off x="1146810" y="1669574"/>
          <a:ext cx="9582149" cy="1569323"/>
        </p:xfrm>
        <a:graphic>
          <a:graphicData uri="http://schemas.openxmlformats.org/drawingml/2006/table">
            <a:tbl>
              <a:tblPr>
                <a:tableStyleId>{5C22544A-7EE6-4342-B048-85BDC9FD1C3A}</a:tableStyleId>
              </a:tblPr>
              <a:tblGrid>
                <a:gridCol w="919602">
                  <a:extLst>
                    <a:ext uri="{9D8B030D-6E8A-4147-A177-3AD203B41FA5}">
                      <a16:colId xmlns:a16="http://schemas.microsoft.com/office/drawing/2014/main" val="2383083427"/>
                    </a:ext>
                  </a:extLst>
                </a:gridCol>
                <a:gridCol w="919602">
                  <a:extLst>
                    <a:ext uri="{9D8B030D-6E8A-4147-A177-3AD203B41FA5}">
                      <a16:colId xmlns:a16="http://schemas.microsoft.com/office/drawing/2014/main" val="333720978"/>
                    </a:ext>
                  </a:extLst>
                </a:gridCol>
                <a:gridCol w="919602">
                  <a:extLst>
                    <a:ext uri="{9D8B030D-6E8A-4147-A177-3AD203B41FA5}">
                      <a16:colId xmlns:a16="http://schemas.microsoft.com/office/drawing/2014/main" val="2778486141"/>
                    </a:ext>
                  </a:extLst>
                </a:gridCol>
                <a:gridCol w="919602">
                  <a:extLst>
                    <a:ext uri="{9D8B030D-6E8A-4147-A177-3AD203B41FA5}">
                      <a16:colId xmlns:a16="http://schemas.microsoft.com/office/drawing/2014/main" val="642513158"/>
                    </a:ext>
                  </a:extLst>
                </a:gridCol>
                <a:gridCol w="919602">
                  <a:extLst>
                    <a:ext uri="{9D8B030D-6E8A-4147-A177-3AD203B41FA5}">
                      <a16:colId xmlns:a16="http://schemas.microsoft.com/office/drawing/2014/main" val="2089899134"/>
                    </a:ext>
                  </a:extLst>
                </a:gridCol>
                <a:gridCol w="1096846">
                  <a:extLst>
                    <a:ext uri="{9D8B030D-6E8A-4147-A177-3AD203B41FA5}">
                      <a16:colId xmlns:a16="http://schemas.microsoft.com/office/drawing/2014/main" val="1428489380"/>
                    </a:ext>
                  </a:extLst>
                </a:gridCol>
                <a:gridCol w="1278793">
                  <a:extLst>
                    <a:ext uri="{9D8B030D-6E8A-4147-A177-3AD203B41FA5}">
                      <a16:colId xmlns:a16="http://schemas.microsoft.com/office/drawing/2014/main" val="826840973"/>
                    </a:ext>
                  </a:extLst>
                </a:gridCol>
                <a:gridCol w="825929">
                  <a:extLst>
                    <a:ext uri="{9D8B030D-6E8A-4147-A177-3AD203B41FA5}">
                      <a16:colId xmlns:a16="http://schemas.microsoft.com/office/drawing/2014/main" val="3747727913"/>
                    </a:ext>
                  </a:extLst>
                </a:gridCol>
                <a:gridCol w="923501">
                  <a:extLst>
                    <a:ext uri="{9D8B030D-6E8A-4147-A177-3AD203B41FA5}">
                      <a16:colId xmlns:a16="http://schemas.microsoft.com/office/drawing/2014/main" val="3287787134"/>
                    </a:ext>
                  </a:extLst>
                </a:gridCol>
                <a:gridCol w="859070">
                  <a:extLst>
                    <a:ext uri="{9D8B030D-6E8A-4147-A177-3AD203B41FA5}">
                      <a16:colId xmlns:a16="http://schemas.microsoft.com/office/drawing/2014/main" val="1155935695"/>
                    </a:ext>
                  </a:extLst>
                </a:gridCol>
              </a:tblGrid>
              <a:tr h="724773">
                <a:tc>
                  <a:txBody>
                    <a:bodyPr/>
                    <a:lstStyle/>
                    <a:p>
                      <a:pPr algn="ctr" fontAlgn="ctr"/>
                      <a:r>
                        <a:rPr lang="zh-CN" altLang="en-US" sz="1100" u="none" strike="noStrike" dirty="0">
                          <a:effectLst/>
                        </a:rPr>
                        <a:t>立项编码</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algn="ctr" fontAlgn="ctr"/>
                      <a:r>
                        <a:rPr lang="zh-CN" altLang="en-US" sz="1100" u="none" strike="noStrike" dirty="0">
                          <a:effectLst/>
                        </a:rPr>
                        <a:t>分区</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algn="ctr" fontAlgn="ctr"/>
                      <a:r>
                        <a:rPr lang="zh-CN" altLang="en-US" sz="1100" u="none" strike="noStrike" dirty="0">
                          <a:effectLst/>
                        </a:rPr>
                        <a:t>客户经理姓名及联系方式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algn="ctr" fontAlgn="ctr"/>
                      <a:r>
                        <a:rPr lang="zh-CN" altLang="en-US" sz="1100" u="none" strike="noStrike" dirty="0" smtClean="0">
                          <a:effectLst/>
                        </a:rPr>
                        <a:t>渠道联系人姓名</a:t>
                      </a:r>
                      <a:endParaRPr lang="en-US" altLang="zh-CN" sz="1100" u="none" strike="noStrike" dirty="0" smtClean="0">
                        <a:effectLst/>
                      </a:endParaRPr>
                    </a:p>
                    <a:p>
                      <a:pPr algn="ctr" fontAlgn="ctr"/>
                      <a:r>
                        <a:rPr lang="zh-CN" altLang="en-US" sz="1100" u="none" strike="noStrike" dirty="0" smtClean="0">
                          <a:effectLst/>
                        </a:rPr>
                        <a:t>及联系方式</a:t>
                      </a:r>
                      <a:endParaRPr lang="zh-CN" altLang="en-US" sz="1100" b="0" i="0" u="none" strike="noStrike" dirty="0" smtClean="0">
                        <a:solidFill>
                          <a:srgbClr val="000000"/>
                        </a:solidFill>
                        <a:effectLst/>
                        <a:latin typeface="等线" panose="02010600030101010101" pitchFamily="2" charset="-122"/>
                        <a:ea typeface="等线" panose="02010600030101010101" pitchFamily="2" charset="-122"/>
                      </a:endParaRPr>
                    </a:p>
                    <a:p>
                      <a:pPr algn="ctr" fontAlgn="ct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solidFill>
                            <a:srgbClr val="FF0000"/>
                          </a:solidFill>
                          <a:effectLst/>
                        </a:rPr>
                        <a:t>项目属性</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使用场景</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solidFill>
                            <a:srgbClr val="FF0000"/>
                          </a:solidFill>
                          <a:effectLst/>
                        </a:rPr>
                        <a:t>工程师上门时间</a:t>
                      </a:r>
                      <a:br>
                        <a:rPr lang="zh-CN" altLang="en-US" sz="1100" u="none" strike="noStrike" dirty="0">
                          <a:solidFill>
                            <a:srgbClr val="FF0000"/>
                          </a:solidFill>
                          <a:effectLst/>
                        </a:rPr>
                      </a:br>
                      <a:r>
                        <a:rPr lang="zh-CN" altLang="en-US" sz="1100" u="none" strike="noStrike" dirty="0">
                          <a:solidFill>
                            <a:srgbClr val="FF0000"/>
                          </a:solidFill>
                          <a:effectLst/>
                        </a:rPr>
                        <a:t>（至少提前五个工作日）</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a:effectLst/>
                        </a:rPr>
                        <a:t>客户名称</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客户联系人</a:t>
                      </a:r>
                      <a:br>
                        <a:rPr lang="zh-CN" altLang="en-US" sz="1100" u="none" strike="noStrike" dirty="0">
                          <a:effectLst/>
                        </a:rPr>
                      </a:br>
                      <a:r>
                        <a:rPr lang="zh-CN" altLang="en-US" sz="1100" u="none" strike="noStrike" dirty="0">
                          <a:effectLst/>
                        </a:rPr>
                        <a:t>及联系方式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a:effectLst/>
                        </a:rPr>
                        <a:t>地址</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extLst>
                  <a:ext uri="{0D108BD9-81ED-4DB2-BD59-A6C34878D82A}">
                    <a16:rowId xmlns:a16="http://schemas.microsoft.com/office/drawing/2014/main" val="786685562"/>
                  </a:ext>
                </a:extLst>
              </a:tr>
              <a:tr h="724773">
                <a:tc>
                  <a:txBody>
                    <a:bodyPr/>
                    <a:lstStyle/>
                    <a:p>
                      <a:pPr algn="ctr" fontAlgn="ctr"/>
                      <a:r>
                        <a:rPr lang="en-US" sz="1100" u="none" strike="noStrike">
                          <a:effectLst/>
                        </a:rPr>
                        <a:t>B802RJQD-001L</a:t>
                      </a:r>
                      <a:endParaRPr lang="en-US" sz="11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algn="ctr" fontAlgn="ctr"/>
                      <a:r>
                        <a:rPr lang="zh-CN" altLang="en-US" sz="1100" u="none" strike="noStrike" dirty="0">
                          <a:effectLst/>
                        </a:rPr>
                        <a:t>安徽</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algn="ctr" fontAlgn="ctr"/>
                      <a:r>
                        <a:rPr lang="zh-CN" altLang="en-US" sz="1100" u="none" strike="noStrike" dirty="0" smtClean="0">
                          <a:effectLst/>
                        </a:rPr>
                        <a:t>李四</a:t>
                      </a:r>
                      <a:r>
                        <a:rPr lang="en-US" altLang="zh-CN" sz="1100" u="none" strike="noStrike" dirty="0" smtClean="0">
                          <a:effectLst/>
                        </a:rPr>
                        <a:t>/13811111111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ctr">
                    <a:solidFill>
                      <a:srgbClr val="99CCFF"/>
                    </a:solidFill>
                  </a:tcP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100" u="none" strike="noStrike" dirty="0" smtClean="0">
                          <a:effectLst/>
                        </a:rPr>
                        <a:t>张三</a:t>
                      </a:r>
                      <a:r>
                        <a:rPr lang="en-US" altLang="zh-CN" sz="1100" u="none" strike="noStrike" dirty="0" smtClean="0">
                          <a:effectLst/>
                        </a:rPr>
                        <a:t>/13810000000</a:t>
                      </a:r>
                      <a:endParaRPr lang="en-US" altLang="zh-CN" sz="1100" b="0" i="0" u="none" strike="noStrike" dirty="0" smtClean="0">
                        <a:solidFill>
                          <a:srgbClr val="FF0000"/>
                        </a:solidFill>
                        <a:effectLst/>
                        <a:latin typeface="等线" panose="02010600030101010101" pitchFamily="2" charset="-122"/>
                        <a:ea typeface="等线" panose="02010600030101010101" pitchFamily="2" charset="-122"/>
                      </a:endParaRPr>
                    </a:p>
                    <a:p>
                      <a:pPr algn="ctr" fontAlgn="ctr"/>
                      <a:endParaRPr lang="en-US" altLang="zh-CN"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smtClean="0">
                          <a:effectLst/>
                        </a:rPr>
                        <a:t>实施</a:t>
                      </a:r>
                      <a:r>
                        <a:rPr lang="en-US" altLang="zh-CN" sz="1100" u="none" strike="noStrike" dirty="0" smtClean="0">
                          <a:effectLst/>
                        </a:rPr>
                        <a:t>/</a:t>
                      </a:r>
                      <a:r>
                        <a:rPr lang="zh-CN" altLang="en-US" sz="1100" u="none" strike="noStrike" dirty="0" smtClean="0">
                          <a:effectLst/>
                        </a:rPr>
                        <a:t>测试</a:t>
                      </a:r>
                      <a:r>
                        <a:rPr lang="en-US" altLang="zh-CN" sz="1100" u="none" strike="noStrike" dirty="0" smtClean="0">
                          <a:effectLst/>
                        </a:rPr>
                        <a:t>/</a:t>
                      </a:r>
                      <a:r>
                        <a:rPr lang="zh-CN" altLang="en-US" sz="1100" u="none" strike="noStrike" dirty="0" smtClean="0">
                          <a:effectLst/>
                        </a:rPr>
                        <a:t>售后</a:t>
                      </a:r>
                      <a:r>
                        <a:rPr lang="en-US" altLang="zh-CN" sz="1100" u="none" strike="noStrike" dirty="0" smtClean="0">
                          <a:effectLst/>
                        </a:rPr>
                        <a:t>/</a:t>
                      </a:r>
                      <a:r>
                        <a:rPr lang="zh-CN" altLang="en-US" sz="1100" u="none" strike="noStrike" dirty="0" smtClean="0">
                          <a:effectLst/>
                        </a:rPr>
                        <a:t>会议支持</a:t>
                      </a:r>
                      <a:r>
                        <a:rPr lang="zh-CN" altLang="en-US" sz="1100" u="none" strike="noStrike" dirty="0">
                          <a:effectLst/>
                        </a:rPr>
                        <a:t/>
                      </a:r>
                      <a:br>
                        <a:rPr lang="zh-CN" altLang="en-US" sz="1100" u="none" strike="noStrike" dirty="0">
                          <a:effectLst/>
                        </a:rPr>
                      </a:br>
                      <a:r>
                        <a:rPr lang="zh-CN" altLang="en-US" sz="1100" u="none" strike="noStrike" dirty="0" smtClean="0">
                          <a:effectLst/>
                        </a:rPr>
                        <a:t>（四选</a:t>
                      </a:r>
                      <a:r>
                        <a:rPr lang="zh-CN" altLang="en-US" sz="1100" u="none" strike="noStrike" dirty="0">
                          <a:effectLst/>
                        </a:rPr>
                        <a:t>一，或者还有其它属性）</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教室办公</a:t>
                      </a:r>
                      <a:r>
                        <a:rPr lang="en-US" altLang="zh-CN" sz="1100" u="none" strike="noStrike" dirty="0">
                          <a:effectLst/>
                        </a:rPr>
                        <a:t>/</a:t>
                      </a:r>
                      <a:r>
                        <a:rPr lang="zh-CN" altLang="en-US" sz="1100" u="none" strike="noStrike" dirty="0">
                          <a:effectLst/>
                        </a:rPr>
                        <a:t>电子教室</a:t>
                      </a:r>
                      <a:r>
                        <a:rPr lang="en-US" altLang="zh-CN" sz="1100" u="none" strike="noStrike" dirty="0" smtClean="0">
                          <a:effectLst/>
                        </a:rPr>
                        <a:t>/</a:t>
                      </a:r>
                    </a:p>
                    <a:p>
                      <a:pPr algn="ctr" fontAlgn="ctr"/>
                      <a:r>
                        <a:rPr lang="zh-CN" altLang="en-US" sz="1100" u="none" strike="noStrike" dirty="0" smtClean="0">
                          <a:effectLst/>
                        </a:rPr>
                        <a:t>微机室</a:t>
                      </a:r>
                      <a:r>
                        <a:rPr lang="en-US" altLang="zh-CN" sz="1100" u="none" strike="noStrike" dirty="0">
                          <a:effectLst/>
                        </a:rPr>
                        <a:t>/</a:t>
                      </a:r>
                      <a:r>
                        <a:rPr lang="zh-CN" altLang="en-US" sz="1100" u="none" strike="noStrike" dirty="0">
                          <a:effectLst/>
                        </a:rPr>
                        <a:t>多媒体教室等</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en-US" altLang="zh-CN" sz="1100" u="none" strike="noStrike" dirty="0">
                          <a:effectLst/>
                        </a:rPr>
                        <a:t>2018</a:t>
                      </a:r>
                      <a:r>
                        <a:rPr lang="zh-CN" altLang="en-US" sz="1100" u="none" strike="noStrike" dirty="0">
                          <a:effectLst/>
                        </a:rPr>
                        <a:t>年</a:t>
                      </a:r>
                      <a:r>
                        <a:rPr lang="en-US" altLang="zh-CN" sz="1100" u="none" strike="noStrike" dirty="0">
                          <a:effectLst/>
                        </a:rPr>
                        <a:t>12</a:t>
                      </a:r>
                      <a:r>
                        <a:rPr lang="zh-CN" altLang="en-US" sz="1100" u="none" strike="noStrike" dirty="0">
                          <a:effectLst/>
                        </a:rPr>
                        <a:t>月</a:t>
                      </a:r>
                      <a:r>
                        <a:rPr lang="en-US" altLang="zh-CN" sz="1100" u="none" strike="noStrike" dirty="0">
                          <a:effectLst/>
                        </a:rPr>
                        <a:t>12</a:t>
                      </a:r>
                      <a:r>
                        <a:rPr lang="zh-CN" altLang="en-US" sz="1100" u="none" strike="noStrike" dirty="0">
                          <a:effectLst/>
                        </a:rPr>
                        <a:t>日上午</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湖北某中学</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王五</a:t>
                      </a:r>
                      <a:br>
                        <a:rPr lang="zh-CN" altLang="en-US" sz="1100" u="none" strike="noStrike" dirty="0">
                          <a:effectLst/>
                        </a:rPr>
                      </a:br>
                      <a:r>
                        <a:rPr lang="en-US" altLang="zh-CN" sz="1100" u="none" strike="noStrike" dirty="0">
                          <a:effectLst/>
                        </a:rPr>
                        <a:t>18911111111</a:t>
                      </a:r>
                      <a:endParaRPr lang="en-US" altLang="zh-CN"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tc>
                  <a:txBody>
                    <a:bodyPr/>
                    <a:lstStyle/>
                    <a:p>
                      <a:pPr algn="ctr" fontAlgn="ctr"/>
                      <a:r>
                        <a:rPr lang="zh-CN" altLang="en-US" sz="1100" u="none" strike="noStrike" dirty="0">
                          <a:effectLst/>
                        </a:rPr>
                        <a:t>实际地址</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99CCFF"/>
                    </a:solidFill>
                  </a:tcPr>
                </a:tc>
                <a:extLst>
                  <a:ext uri="{0D108BD9-81ED-4DB2-BD59-A6C34878D82A}">
                    <a16:rowId xmlns:a16="http://schemas.microsoft.com/office/drawing/2014/main" val="4221285338"/>
                  </a:ext>
                </a:extLst>
              </a:tr>
            </a:tbl>
          </a:graphicData>
        </a:graphic>
      </p:graphicFrame>
      <p:graphicFrame>
        <p:nvGraphicFramePr>
          <p:cNvPr id="11" name="表格 10"/>
          <p:cNvGraphicFramePr>
            <a:graphicFrameLocks noGrp="1"/>
          </p:cNvGraphicFramePr>
          <p:nvPr>
            <p:extLst>
              <p:ext uri="{D42A27DB-BD31-4B8C-83A1-F6EECF244321}">
                <p14:modId xmlns:p14="http://schemas.microsoft.com/office/powerpoint/2010/main" val="2003426592"/>
              </p:ext>
            </p:extLst>
          </p:nvPr>
        </p:nvGraphicFramePr>
        <p:xfrm>
          <a:off x="1146810" y="3905050"/>
          <a:ext cx="9592310" cy="1637252"/>
        </p:xfrm>
        <a:graphic>
          <a:graphicData uri="http://schemas.openxmlformats.org/drawingml/2006/table">
            <a:tbl>
              <a:tblPr>
                <a:tableStyleId>{5C22544A-7EE6-4342-B048-85BDC9FD1C3A}</a:tableStyleId>
              </a:tblPr>
              <a:tblGrid>
                <a:gridCol w="1211526">
                  <a:extLst>
                    <a:ext uri="{9D8B030D-6E8A-4147-A177-3AD203B41FA5}">
                      <a16:colId xmlns:a16="http://schemas.microsoft.com/office/drawing/2014/main" val="1800055490"/>
                    </a:ext>
                  </a:extLst>
                </a:gridCol>
                <a:gridCol w="791264">
                  <a:extLst>
                    <a:ext uri="{9D8B030D-6E8A-4147-A177-3AD203B41FA5}">
                      <a16:colId xmlns:a16="http://schemas.microsoft.com/office/drawing/2014/main" val="2777726368"/>
                    </a:ext>
                  </a:extLst>
                </a:gridCol>
                <a:gridCol w="1463040">
                  <a:extLst>
                    <a:ext uri="{9D8B030D-6E8A-4147-A177-3AD203B41FA5}">
                      <a16:colId xmlns:a16="http://schemas.microsoft.com/office/drawing/2014/main" val="305691163"/>
                    </a:ext>
                  </a:extLst>
                </a:gridCol>
                <a:gridCol w="762000">
                  <a:extLst>
                    <a:ext uri="{9D8B030D-6E8A-4147-A177-3AD203B41FA5}">
                      <a16:colId xmlns:a16="http://schemas.microsoft.com/office/drawing/2014/main" val="2523273839"/>
                    </a:ext>
                  </a:extLst>
                </a:gridCol>
                <a:gridCol w="1341120">
                  <a:extLst>
                    <a:ext uri="{9D8B030D-6E8A-4147-A177-3AD203B41FA5}">
                      <a16:colId xmlns:a16="http://schemas.microsoft.com/office/drawing/2014/main" val="521569500"/>
                    </a:ext>
                  </a:extLst>
                </a:gridCol>
                <a:gridCol w="791560">
                  <a:extLst>
                    <a:ext uri="{9D8B030D-6E8A-4147-A177-3AD203B41FA5}">
                      <a16:colId xmlns:a16="http://schemas.microsoft.com/office/drawing/2014/main" val="4077357896"/>
                    </a:ext>
                  </a:extLst>
                </a:gridCol>
                <a:gridCol w="735569">
                  <a:extLst>
                    <a:ext uri="{9D8B030D-6E8A-4147-A177-3AD203B41FA5}">
                      <a16:colId xmlns:a16="http://schemas.microsoft.com/office/drawing/2014/main" val="3485823956"/>
                    </a:ext>
                  </a:extLst>
                </a:gridCol>
                <a:gridCol w="1211526">
                  <a:extLst>
                    <a:ext uri="{9D8B030D-6E8A-4147-A177-3AD203B41FA5}">
                      <a16:colId xmlns:a16="http://schemas.microsoft.com/office/drawing/2014/main" val="4249465125"/>
                    </a:ext>
                  </a:extLst>
                </a:gridCol>
                <a:gridCol w="1284705">
                  <a:extLst>
                    <a:ext uri="{9D8B030D-6E8A-4147-A177-3AD203B41FA5}">
                      <a16:colId xmlns:a16="http://schemas.microsoft.com/office/drawing/2014/main" val="1938276710"/>
                    </a:ext>
                  </a:extLst>
                </a:gridCol>
              </a:tblGrid>
              <a:tr h="818626">
                <a:tc>
                  <a:txBody>
                    <a:bodyPr/>
                    <a:lstStyle/>
                    <a:p>
                      <a:pPr algn="ctr" fontAlgn="ctr"/>
                      <a:r>
                        <a:rPr lang="zh-CN" altLang="en-US" sz="1100" u="none" strike="noStrike" dirty="0">
                          <a:solidFill>
                            <a:srgbClr val="FF0000"/>
                          </a:solidFill>
                          <a:effectLst/>
                        </a:rPr>
                        <a:t>学生机型号配置</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学</a:t>
                      </a:r>
                      <a:r>
                        <a:rPr lang="zh-CN" altLang="en-US" sz="1100" u="none" strike="noStrike" dirty="0" smtClean="0">
                          <a:effectLst/>
                        </a:rPr>
                        <a:t>生机</a:t>
                      </a:r>
                      <a:endParaRPr lang="en-US" altLang="zh-CN" sz="1100" u="none" strike="noStrike" dirty="0" smtClean="0">
                        <a:effectLst/>
                      </a:endParaRPr>
                    </a:p>
                    <a:p>
                      <a:pPr algn="ctr" fontAlgn="ctr"/>
                      <a:r>
                        <a:rPr lang="zh-CN" altLang="en-US" sz="1100" u="none" strike="noStrike" dirty="0" smtClean="0">
                          <a:effectLst/>
                        </a:rPr>
                        <a:t>数量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教师机型号</a:t>
                      </a:r>
                      <a:r>
                        <a:rPr lang="zh-CN" altLang="en-US" sz="1100" u="none" strike="noStrike" dirty="0" smtClean="0">
                          <a:effectLst/>
                        </a:rPr>
                        <a:t>配置</a:t>
                      </a:r>
                      <a:endParaRPr lang="en-US" altLang="zh-CN" sz="1100" u="none" strike="noStrike" dirty="0" smtClean="0">
                        <a:effectLst/>
                      </a:endParaRPr>
                    </a:p>
                    <a:p>
                      <a:pPr algn="ctr" fontAlgn="ctr"/>
                      <a:r>
                        <a:rPr lang="zh-CN" altLang="en-US" sz="1100" u="none" strike="noStrike" dirty="0" smtClean="0">
                          <a:effectLst/>
                        </a:rPr>
                        <a:t>（</a:t>
                      </a:r>
                      <a:r>
                        <a:rPr lang="zh-CN" altLang="en-US" sz="1100" u="none" strike="noStrike" dirty="0">
                          <a:effectLst/>
                        </a:rPr>
                        <a:t>与管理机不</a:t>
                      </a:r>
                      <a:r>
                        <a:rPr lang="zh-CN" altLang="en-US" sz="1100" u="none" strike="noStrike" dirty="0" smtClean="0">
                          <a:effectLst/>
                        </a:rPr>
                        <a:t>为</a:t>
                      </a:r>
                      <a:endParaRPr lang="en-US" altLang="zh-CN" sz="1100" u="none" strike="noStrike" dirty="0" smtClean="0">
                        <a:effectLst/>
                      </a:endParaRPr>
                    </a:p>
                    <a:p>
                      <a:pPr algn="ctr" fontAlgn="ctr"/>
                      <a:r>
                        <a:rPr lang="zh-CN" altLang="en-US" sz="1100" u="none" strike="noStrike" dirty="0" smtClean="0">
                          <a:effectLst/>
                        </a:rPr>
                        <a:t>同</a:t>
                      </a:r>
                      <a:r>
                        <a:rPr lang="zh-CN" altLang="en-US" sz="1100" u="none" strike="noStrike" dirty="0">
                          <a:effectLst/>
                        </a:rPr>
                        <a:t>一机器）</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教师</a:t>
                      </a:r>
                      <a:r>
                        <a:rPr lang="zh-CN" altLang="en-US" sz="1100" u="none" strike="noStrike" dirty="0" smtClean="0">
                          <a:effectLst/>
                        </a:rPr>
                        <a:t>机</a:t>
                      </a:r>
                      <a:endParaRPr lang="en-US" altLang="zh-CN" sz="1100" u="none" strike="noStrike" dirty="0" smtClean="0">
                        <a:effectLst/>
                      </a:endParaRPr>
                    </a:p>
                    <a:p>
                      <a:pPr algn="ctr" fontAlgn="ctr"/>
                      <a:r>
                        <a:rPr lang="zh-CN" altLang="en-US" sz="1100" u="none" strike="noStrike" dirty="0" smtClean="0">
                          <a:effectLst/>
                        </a:rPr>
                        <a:t>数量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管理机型号</a:t>
                      </a:r>
                      <a:r>
                        <a:rPr lang="zh-CN" altLang="en-US" sz="1100" u="none" strike="noStrike" dirty="0" smtClean="0">
                          <a:effectLst/>
                        </a:rPr>
                        <a:t>配置</a:t>
                      </a:r>
                      <a:endParaRPr lang="en-US" altLang="zh-CN" sz="1100" u="none" strike="noStrike" dirty="0" smtClean="0">
                        <a:effectLst/>
                      </a:endParaRPr>
                    </a:p>
                    <a:p>
                      <a:pPr algn="ctr" fontAlgn="ctr"/>
                      <a:r>
                        <a:rPr lang="zh-CN" altLang="en-US" sz="1100" u="none" strike="noStrike" dirty="0" smtClean="0">
                          <a:effectLst/>
                        </a:rPr>
                        <a:t>（</a:t>
                      </a:r>
                      <a:r>
                        <a:rPr lang="zh-CN" altLang="en-US" sz="1100" u="none" strike="noStrike" dirty="0">
                          <a:effectLst/>
                        </a:rPr>
                        <a:t>与教师机不</a:t>
                      </a:r>
                      <a:r>
                        <a:rPr lang="zh-CN" altLang="en-US" sz="1100" u="none" strike="noStrike" dirty="0" smtClean="0">
                          <a:effectLst/>
                        </a:rPr>
                        <a:t>为</a:t>
                      </a:r>
                      <a:endParaRPr lang="en-US" altLang="zh-CN" sz="1100" u="none" strike="noStrike" dirty="0" smtClean="0">
                        <a:effectLst/>
                      </a:endParaRPr>
                    </a:p>
                    <a:p>
                      <a:pPr algn="ctr" fontAlgn="ctr"/>
                      <a:r>
                        <a:rPr lang="zh-CN" altLang="en-US" sz="1100" u="none" strike="noStrike" dirty="0" smtClean="0">
                          <a:effectLst/>
                        </a:rPr>
                        <a:t>同</a:t>
                      </a:r>
                      <a:r>
                        <a:rPr lang="zh-CN" altLang="en-US" sz="1100" u="none" strike="noStrike" dirty="0">
                          <a:effectLst/>
                        </a:rPr>
                        <a:t>一机器）</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管理</a:t>
                      </a:r>
                      <a:r>
                        <a:rPr lang="zh-CN" altLang="en-US" sz="1100" u="none" strike="noStrike" dirty="0" smtClean="0">
                          <a:effectLst/>
                        </a:rPr>
                        <a:t>机</a:t>
                      </a:r>
                      <a:endParaRPr lang="en-US" altLang="zh-CN" sz="1100" u="none" strike="noStrike" dirty="0" smtClean="0">
                        <a:effectLst/>
                      </a:endParaRPr>
                    </a:p>
                    <a:p>
                      <a:pPr algn="ctr" fontAlgn="ctr"/>
                      <a:r>
                        <a:rPr lang="zh-CN" altLang="en-US" sz="1100" u="none" strike="noStrike" dirty="0" smtClean="0">
                          <a:effectLst/>
                        </a:rPr>
                        <a:t>数量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教室数量</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solidFill>
                            <a:srgbClr val="FF0000"/>
                          </a:solidFill>
                          <a:effectLst/>
                        </a:rPr>
                        <a:t>网络</a:t>
                      </a:r>
                      <a:r>
                        <a:rPr lang="zh-CN" altLang="en-US" sz="1100" u="none" strike="noStrike" dirty="0" smtClean="0">
                          <a:solidFill>
                            <a:srgbClr val="FF0000"/>
                          </a:solidFill>
                          <a:effectLst/>
                        </a:rPr>
                        <a:t>条件</a:t>
                      </a:r>
                      <a:endParaRPr lang="en-US" altLang="zh-CN" sz="1100" u="none" strike="noStrike" dirty="0" smtClean="0">
                        <a:solidFill>
                          <a:srgbClr val="FF0000"/>
                        </a:solidFill>
                        <a:effectLst/>
                      </a:endParaRPr>
                    </a:p>
                    <a:p>
                      <a:pPr algn="ctr" fontAlgn="ctr"/>
                      <a:r>
                        <a:rPr lang="zh-CN" altLang="en-US" sz="1100" u="none" strike="noStrike" dirty="0" smtClean="0">
                          <a:solidFill>
                            <a:srgbClr val="FF0000"/>
                          </a:solidFill>
                          <a:effectLst/>
                        </a:rPr>
                        <a:t>（</a:t>
                      </a:r>
                      <a:r>
                        <a:rPr lang="zh-CN" altLang="en-US" sz="1100" u="none" strike="noStrike" dirty="0">
                          <a:solidFill>
                            <a:srgbClr val="FF0000"/>
                          </a:solidFill>
                          <a:effectLst/>
                        </a:rPr>
                        <a:t>百兆或者千兆）</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设备上电</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extLst>
                  <a:ext uri="{0D108BD9-81ED-4DB2-BD59-A6C34878D82A}">
                    <a16:rowId xmlns:a16="http://schemas.microsoft.com/office/drawing/2014/main" val="1163069649"/>
                  </a:ext>
                </a:extLst>
              </a:tr>
              <a:tr h="818626">
                <a:tc>
                  <a:txBody>
                    <a:bodyPr/>
                    <a:lstStyle/>
                    <a:p>
                      <a:pPr algn="ctr" fontAlgn="ctr"/>
                      <a:r>
                        <a:rPr lang="zh-CN" altLang="en-US" sz="1100" u="none" strike="noStrike">
                          <a:effectLst/>
                        </a:rPr>
                        <a:t>启天</a:t>
                      </a:r>
                      <a:r>
                        <a:rPr lang="en-US" sz="1100" u="none" strike="noStrike">
                          <a:effectLst/>
                        </a:rPr>
                        <a:t>A310-B001 J4005 4G500</a:t>
                      </a:r>
                      <a:endParaRPr lang="en-US"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en-US" altLang="zh-CN" sz="1100" u="none" strike="noStrike">
                          <a:effectLst/>
                        </a:rPr>
                        <a:t>50</a:t>
                      </a:r>
                      <a:endParaRPr lang="en-US" altLang="zh-CN"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a:effectLst/>
                        </a:rPr>
                        <a:t>启天</a:t>
                      </a:r>
                      <a:r>
                        <a:rPr lang="en-US" sz="1100" u="none" strike="noStrike">
                          <a:effectLst/>
                        </a:rPr>
                        <a:t>A5000-D136 A10 Pro-8770 4G128</a:t>
                      </a:r>
                      <a:endParaRPr lang="en-US"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en-US" altLang="zh-CN" sz="1100" u="none" strike="noStrike">
                          <a:effectLst/>
                        </a:rPr>
                        <a:t>1</a:t>
                      </a:r>
                      <a:endParaRPr lang="en-US" altLang="zh-CN"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en-US" sz="1100" u="none" strike="noStrike">
                          <a:effectLst/>
                        </a:rPr>
                        <a:t>P318</a:t>
                      </a:r>
                      <a:r>
                        <a:rPr lang="zh-CN" altLang="en-US" sz="1100" u="none" strike="noStrike">
                          <a:effectLst/>
                        </a:rPr>
                        <a:t>工作站</a:t>
                      </a:r>
                      <a:endParaRPr lang="zh-CN" altLang="en-US"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en-US" altLang="zh-CN" sz="1100" u="none" strike="noStrike" dirty="0">
                          <a:effectLst/>
                        </a:rPr>
                        <a:t>1</a:t>
                      </a:r>
                      <a:endParaRPr lang="en-US" altLang="zh-CN"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en-US" altLang="zh-CN" sz="1100" u="none" strike="noStrike" dirty="0">
                          <a:effectLst/>
                        </a:rPr>
                        <a:t>1</a:t>
                      </a:r>
                      <a:endParaRPr lang="en-US" altLang="zh-CN"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a:effectLst/>
                        </a:rPr>
                        <a:t>百兆已具备</a:t>
                      </a:r>
                      <a:endParaRPr lang="zh-CN" altLang="en-US" sz="1100" b="0" i="0" u="none" strike="noStrike">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tc>
                  <a:txBody>
                    <a:bodyPr/>
                    <a:lstStyle/>
                    <a:p>
                      <a:pPr algn="ctr" fontAlgn="ctr"/>
                      <a:r>
                        <a:rPr lang="zh-CN" altLang="en-US" sz="1100" u="none" strike="noStrike" dirty="0">
                          <a:effectLst/>
                        </a:rPr>
                        <a:t>已完成</a:t>
                      </a:r>
                      <a:endParaRPr lang="zh-CN" altLang="en-US" sz="11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solidFill>
                      <a:srgbClr val="00FFFF"/>
                    </a:solidFill>
                  </a:tcPr>
                </a:tc>
                <a:extLst>
                  <a:ext uri="{0D108BD9-81ED-4DB2-BD59-A6C34878D82A}">
                    <a16:rowId xmlns:a16="http://schemas.microsoft.com/office/drawing/2014/main" val="1257606250"/>
                  </a:ext>
                </a:extLst>
              </a:tr>
            </a:tbl>
          </a:graphicData>
        </a:graphic>
      </p:graphicFrame>
      <p:sp>
        <p:nvSpPr>
          <p:cNvPr id="19" name="文本框 4"/>
          <p:cNvSpPr txBox="1"/>
          <p:nvPr/>
        </p:nvSpPr>
        <p:spPr>
          <a:xfrm>
            <a:off x="629264" y="970302"/>
            <a:ext cx="4384180" cy="830997"/>
          </a:xfrm>
          <a:prstGeom prst="rect">
            <a:avLst/>
          </a:prstGeom>
          <a:noFill/>
        </p:spPr>
        <p:txBody>
          <a:bodyPr wrap="square" rtlCol="0">
            <a:spAutoFit/>
          </a:bodyPr>
          <a:lstStyle/>
          <a:p>
            <a:pPr>
              <a:lnSpc>
                <a:spcPct val="200000"/>
              </a:lnSpc>
            </a:pPr>
            <a:r>
              <a:rPr lang="en-US" altLang="zh-CN" dirty="0">
                <a:latin typeface="微软雅黑" panose="020B0503020204020204" pitchFamily="34" charset="-122"/>
                <a:ea typeface="微软雅黑" panose="020B0503020204020204" pitchFamily="34" charset="-122"/>
                <a:cs typeface="Arial" pitchFamily="34" charset="0"/>
              </a:rPr>
              <a:t>1</a:t>
            </a:r>
            <a:r>
              <a:rPr lang="zh-CN" altLang="en-US" dirty="0" smtClean="0">
                <a:latin typeface="微软雅黑" panose="020B0503020204020204" pitchFamily="34" charset="-122"/>
                <a:ea typeface="微软雅黑" panose="020B0503020204020204" pitchFamily="34" charset="-122"/>
                <a:cs typeface="Arial" pitchFamily="34" charset="0"/>
              </a:rPr>
              <a:t>、项目及用户基本信息</a:t>
            </a:r>
            <a:endParaRPr lang="en-US" altLang="zh-CN" dirty="0" smtClean="0">
              <a:latin typeface="微软雅黑" panose="020B0503020204020204" pitchFamily="34" charset="-122"/>
              <a:ea typeface="微软雅黑" panose="020B0503020204020204" pitchFamily="34" charset="-122"/>
              <a:cs typeface="Arial" pitchFamily="34" charset="0"/>
            </a:endParaRPr>
          </a:p>
        </p:txBody>
      </p:sp>
      <p:sp>
        <p:nvSpPr>
          <p:cNvPr id="20" name="文本框 4"/>
          <p:cNvSpPr txBox="1"/>
          <p:nvPr/>
        </p:nvSpPr>
        <p:spPr>
          <a:xfrm>
            <a:off x="680064" y="3256302"/>
            <a:ext cx="4804748" cy="830997"/>
          </a:xfrm>
          <a:prstGeom prst="rect">
            <a:avLst/>
          </a:prstGeom>
          <a:noFill/>
        </p:spPr>
        <p:txBody>
          <a:bodyPr wrap="square" rtlCol="0">
            <a:spAutoFit/>
          </a:bodyPr>
          <a:lstStyle/>
          <a:p>
            <a:pPr>
              <a:lnSpc>
                <a:spcPct val="200000"/>
              </a:lnSpc>
            </a:pPr>
            <a:r>
              <a:rPr lang="en-US" altLang="zh-CN" dirty="0" smtClean="0">
                <a:latin typeface="微软雅黑" panose="020B0503020204020204" pitchFamily="34" charset="-122"/>
                <a:ea typeface="微软雅黑" panose="020B0503020204020204" pitchFamily="34" charset="-122"/>
                <a:cs typeface="Arial" pitchFamily="34" charset="0"/>
              </a:rPr>
              <a:t>2</a:t>
            </a:r>
            <a:r>
              <a:rPr lang="zh-CN" altLang="en-US" dirty="0" smtClean="0">
                <a:latin typeface="微软雅黑" panose="020B0503020204020204" pitchFamily="34" charset="-122"/>
                <a:ea typeface="微软雅黑" panose="020B0503020204020204" pitchFamily="34" charset="-122"/>
                <a:cs typeface="Arial" pitchFamily="34" charset="0"/>
              </a:rPr>
              <a:t>、机型型号、数量及网络条件</a:t>
            </a:r>
            <a:endParaRPr lang="en-US" altLang="zh-CN" dirty="0" smtClean="0">
              <a:latin typeface="微软雅黑" panose="020B0503020204020204" pitchFamily="34" charset="-122"/>
              <a:ea typeface="微软雅黑" panose="020B0503020204020204" pitchFamily="34" charset="-122"/>
              <a:cs typeface="Arial" pitchFamily="34" charset="0"/>
            </a:endParaRPr>
          </a:p>
        </p:txBody>
      </p:sp>
    </p:spTree>
    <p:extLst>
      <p:ext uri="{BB962C8B-B14F-4D97-AF65-F5344CB8AC3E}">
        <p14:creationId xmlns:p14="http://schemas.microsoft.com/office/powerpoint/2010/main" val="33709247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3262432"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dirty="0" smtClean="0">
                <a:latin typeface="+mn-lt"/>
                <a:ea typeface="+mn-ea"/>
                <a:sym typeface="+mn-lt"/>
              </a:rPr>
              <a:t>方案支持人员</a:t>
            </a:r>
            <a:endParaRPr lang="zh-CN" altLang="en-US" dirty="0">
              <a:latin typeface="+mn-lt"/>
              <a:ea typeface="+mn-ea"/>
              <a:sym typeface="+mn-lt"/>
            </a:endParaRPr>
          </a:p>
        </p:txBody>
      </p:sp>
      <p:graphicFrame>
        <p:nvGraphicFramePr>
          <p:cNvPr id="4" name="表格 3"/>
          <p:cNvGraphicFramePr>
            <a:graphicFrameLocks noGrp="1"/>
          </p:cNvGraphicFramePr>
          <p:nvPr>
            <p:extLst>
              <p:ext uri="{D42A27DB-BD31-4B8C-83A1-F6EECF244321}">
                <p14:modId xmlns:p14="http://schemas.microsoft.com/office/powerpoint/2010/main" val="150812081"/>
              </p:ext>
            </p:extLst>
          </p:nvPr>
        </p:nvGraphicFramePr>
        <p:xfrm>
          <a:off x="227013" y="2133600"/>
          <a:ext cx="11810999" cy="4078140"/>
        </p:xfrm>
        <a:graphic>
          <a:graphicData uri="http://schemas.openxmlformats.org/drawingml/2006/table">
            <a:tbl>
              <a:tblPr>
                <a:tableStyleId>{22838BEF-8BB2-4498-84A7-C5851F593DF1}</a:tableStyleId>
              </a:tblPr>
              <a:tblGrid>
                <a:gridCol w="2571963">
                  <a:extLst>
                    <a:ext uri="{9D8B030D-6E8A-4147-A177-3AD203B41FA5}">
                      <a16:colId xmlns:a16="http://schemas.microsoft.com/office/drawing/2014/main" val="557824021"/>
                    </a:ext>
                  </a:extLst>
                </a:gridCol>
                <a:gridCol w="4145754">
                  <a:extLst>
                    <a:ext uri="{9D8B030D-6E8A-4147-A177-3AD203B41FA5}">
                      <a16:colId xmlns:a16="http://schemas.microsoft.com/office/drawing/2014/main" val="3268863511"/>
                    </a:ext>
                  </a:extLst>
                </a:gridCol>
                <a:gridCol w="1476759">
                  <a:extLst>
                    <a:ext uri="{9D8B030D-6E8A-4147-A177-3AD203B41FA5}">
                      <a16:colId xmlns:a16="http://schemas.microsoft.com/office/drawing/2014/main" val="707141793"/>
                    </a:ext>
                  </a:extLst>
                </a:gridCol>
                <a:gridCol w="1787723">
                  <a:extLst>
                    <a:ext uri="{9D8B030D-6E8A-4147-A177-3AD203B41FA5}">
                      <a16:colId xmlns:a16="http://schemas.microsoft.com/office/drawing/2014/main" val="3473527153"/>
                    </a:ext>
                  </a:extLst>
                </a:gridCol>
                <a:gridCol w="1828800">
                  <a:extLst>
                    <a:ext uri="{9D8B030D-6E8A-4147-A177-3AD203B41FA5}">
                      <a16:colId xmlns:a16="http://schemas.microsoft.com/office/drawing/2014/main" val="1986655724"/>
                    </a:ext>
                  </a:extLst>
                </a:gridCol>
              </a:tblGrid>
              <a:tr h="439668">
                <a:tc>
                  <a:txBody>
                    <a:bodyPr/>
                    <a:lstStyle/>
                    <a:p>
                      <a:pPr algn="ctr" fontAlgn="ctr"/>
                      <a:r>
                        <a:rPr lang="zh-CN" altLang="en-US" sz="1600" b="1" u="none" strike="noStrike" dirty="0">
                          <a:effectLst/>
                          <a:latin typeface="+mn-lt"/>
                          <a:ea typeface="+mj-ea"/>
                          <a:sym typeface="+mn-lt"/>
                        </a:rPr>
                        <a:t>区域</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省市</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姓名</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手机</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公司邮箱</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3417010267"/>
                  </a:ext>
                </a:extLst>
              </a:tr>
              <a:tr h="439668">
                <a:tc>
                  <a:txBody>
                    <a:bodyPr/>
                    <a:lstStyle/>
                    <a:p>
                      <a:pPr algn="ctr" fontAlgn="ctr"/>
                      <a:r>
                        <a:rPr lang="zh-CN" altLang="en-US" sz="1600" u="none" strike="noStrike" dirty="0">
                          <a:effectLst/>
                          <a:latin typeface="Arial" panose="020B0604020202020204" pitchFamily="34" charset="0"/>
                          <a:ea typeface="+mn-ea"/>
                          <a:cs typeface="Arial" panose="020B0604020202020204" pitchFamily="34" charset="0"/>
                          <a:sym typeface="+mn-lt"/>
                        </a:rPr>
                        <a:t>总负责人</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u="none" strike="noStrike" dirty="0" smtClean="0">
                          <a:effectLst/>
                          <a:latin typeface="Arial" panose="020B0604020202020204" pitchFamily="34" charset="0"/>
                          <a:ea typeface="+mn-ea"/>
                          <a:cs typeface="Arial" panose="020B0604020202020204" pitchFamily="34" charset="0"/>
                          <a:sym typeface="+mn-lt"/>
                        </a:rPr>
                        <a:t>全国兼北区（</a:t>
                      </a:r>
                      <a:r>
                        <a:rPr lang="zh-CN" altLang="en-US" sz="1600" u="none" strike="noStrike" kern="1200" dirty="0" smtClean="0">
                          <a:solidFill>
                            <a:schemeClr val="dk1"/>
                          </a:solidFill>
                          <a:effectLst/>
                          <a:latin typeface="Arial" panose="020B0604020202020204" pitchFamily="34" charset="0"/>
                          <a:ea typeface="+mn-ea"/>
                          <a:cs typeface="Arial" panose="020B0604020202020204" pitchFamily="34" charset="0"/>
                        </a:rPr>
                        <a:t>黑、吉、辽、晋、蒙、豫、京、津、冀、中央、山东</a:t>
                      </a:r>
                      <a:r>
                        <a:rPr lang="zh-CN" altLang="en-US" sz="1600" u="none" strike="noStrike" dirty="0" smtClean="0">
                          <a:effectLst/>
                          <a:latin typeface="Arial" panose="020B0604020202020204" pitchFamily="34" charset="0"/>
                          <a:ea typeface="+mn-ea"/>
                          <a:cs typeface="Arial" panose="020B0604020202020204" pitchFamily="34" charset="0"/>
                          <a:sym typeface="+mn-lt"/>
                        </a:rPr>
                        <a:t>）</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u="none" strike="noStrike" dirty="0" smtClean="0">
                          <a:effectLst/>
                          <a:latin typeface="Arial" panose="020B0604020202020204" pitchFamily="34" charset="0"/>
                          <a:ea typeface="+mn-ea"/>
                          <a:cs typeface="Arial" panose="020B0604020202020204" pitchFamily="34" charset="0"/>
                          <a:sym typeface="+mn-lt"/>
                        </a:rPr>
                        <a:t>赵洋</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a:r>
                        <a:rPr lang="en-US" altLang="zh-CN" sz="1600" u="none" strike="noStrike" kern="1200" dirty="0" smtClean="0">
                          <a:solidFill>
                            <a:schemeClr val="dk1"/>
                          </a:solidFill>
                          <a:effectLst/>
                          <a:latin typeface="Arial" panose="020B0604020202020204" pitchFamily="34" charset="0"/>
                          <a:ea typeface="+mn-ea"/>
                          <a:cs typeface="Arial" panose="020B0604020202020204" pitchFamily="34" charset="0"/>
                        </a:rPr>
                        <a:t>18911775229</a:t>
                      </a:r>
                      <a:endParaRPr lang="zh-CN" altLang="en-US" sz="16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tc>
                  <a:txBody>
                    <a:bodyPr/>
                    <a:lstStyle/>
                    <a:p>
                      <a:pPr algn="ctr"/>
                      <a:r>
                        <a:rPr lang="en-US" altLang="zh-CN" sz="1600" u="none" strike="noStrike" kern="1200" dirty="0" err="1" smtClean="0">
                          <a:solidFill>
                            <a:schemeClr val="dk1"/>
                          </a:solidFill>
                          <a:effectLst/>
                          <a:latin typeface="Arial" panose="020B0604020202020204" pitchFamily="34" charset="0"/>
                          <a:ea typeface="+mn-ea"/>
                          <a:cs typeface="Arial" panose="020B0604020202020204" pitchFamily="34" charset="0"/>
                        </a:rPr>
                        <a:t>zhaoyanga</a:t>
                      </a:r>
                      <a:endParaRPr lang="zh-CN" altLang="en-US" sz="16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2622992111"/>
                  </a:ext>
                </a:extLst>
              </a:tr>
              <a:tr h="557650">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sym typeface="+mn-lt"/>
                        </a:rPr>
                        <a:t>东区方案销售负责人</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上海、浙江、安徽、江苏、江西、福建</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铁磊</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15692168166</a:t>
                      </a: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tielei1</a:t>
                      </a: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5241533"/>
                  </a:ext>
                </a:extLst>
              </a:tr>
              <a:tr h="438291">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sym typeface="+mn-lt"/>
                        </a:rPr>
                        <a:t>南区方案销售负责人</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深圳、广西、广东、海南、湖北、湖南</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a:spcAft>
                          <a:spcPts val="0"/>
                        </a:spcAft>
                      </a:pPr>
                      <a:r>
                        <a:rPr lang="zh-CN" sz="1600" b="0" i="0" u="none" strike="noStrike" kern="1200" dirty="0">
                          <a:solidFill>
                            <a:srgbClr val="000000"/>
                          </a:solidFill>
                          <a:effectLst/>
                          <a:latin typeface="Arial" panose="020B0604020202020204" pitchFamily="34" charset="0"/>
                          <a:ea typeface="+mn-ea"/>
                          <a:cs typeface="Arial" panose="020B0604020202020204" pitchFamily="34" charset="0"/>
                        </a:rPr>
                        <a:t>武志远</a:t>
                      </a:r>
                    </a:p>
                  </a:txBody>
                  <a:tcPr marL="9525" marR="9525" marT="9525" marB="0" anchor="ctr"/>
                </a:tc>
                <a:tc>
                  <a:txBody>
                    <a:bodyPr/>
                    <a:lstStyle/>
                    <a:p>
                      <a:pPr algn="ctr">
                        <a:spcAft>
                          <a:spcPts val="0"/>
                        </a:spcAft>
                      </a:pPr>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13627125500</a:t>
                      </a:r>
                      <a:endParaRPr lang="zh-CN" sz="16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ctr"/>
                </a:tc>
                <a:tc>
                  <a:txBody>
                    <a:bodyPr/>
                    <a:lstStyle/>
                    <a:p>
                      <a:pPr algn="ctr">
                        <a:spcAft>
                          <a:spcPts val="0"/>
                        </a:spcAft>
                      </a:pPr>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wuzy5</a:t>
                      </a:r>
                      <a:endParaRPr lang="zh-CN" sz="16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362409997"/>
                  </a:ext>
                </a:extLst>
              </a:tr>
              <a:tr h="482178">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sym typeface="+mn-lt"/>
                        </a:rPr>
                        <a:t>西区方案销售负责人</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u="none" strike="noStrike" dirty="0" smtClean="0">
                          <a:effectLst/>
                          <a:latin typeface="Arial" panose="020B0604020202020204" pitchFamily="34" charset="0"/>
                          <a:ea typeface="+mn-ea"/>
                          <a:cs typeface="Arial" panose="020B0604020202020204" pitchFamily="34" charset="0"/>
                          <a:sym typeface="+mn-lt"/>
                        </a:rPr>
                        <a:t>新、陕、甘、青、宁、云、贵、川、渝</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u="none" strike="noStrike" dirty="0" smtClean="0">
                          <a:effectLst/>
                          <a:latin typeface="Arial" panose="020B0604020202020204" pitchFamily="34" charset="0"/>
                          <a:ea typeface="+mn-ea"/>
                          <a:cs typeface="Arial" panose="020B0604020202020204" pitchFamily="34" charset="0"/>
                          <a:sym typeface="+mn-lt"/>
                        </a:rPr>
                        <a:t>张励</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u="none" strike="noStrike" dirty="0" smtClean="0">
                          <a:effectLst/>
                          <a:latin typeface="Arial" panose="020B0604020202020204" pitchFamily="34" charset="0"/>
                          <a:ea typeface="+mn-ea"/>
                          <a:cs typeface="Arial" panose="020B0604020202020204" pitchFamily="34" charset="0"/>
                          <a:sym typeface="+mn-lt"/>
                        </a:rPr>
                        <a:t>13997188889</a:t>
                      </a: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u="none" strike="noStrike" dirty="0" err="1" smtClean="0">
                          <a:effectLst/>
                          <a:latin typeface="Arial" panose="020B0604020202020204" pitchFamily="34" charset="0"/>
                          <a:ea typeface="+mn-ea"/>
                          <a:cs typeface="Arial" panose="020B0604020202020204" pitchFamily="34" charset="0"/>
                          <a:sym typeface="+mn-lt"/>
                        </a:rPr>
                        <a:t>zhanglia</a:t>
                      </a: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1233414846"/>
                  </a:ext>
                </a:extLst>
              </a:tr>
              <a:tr h="391906">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解决方案总负责人</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全国</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顾晓东</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18910867417</a:t>
                      </a: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guxd1</a:t>
                      </a: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3111870208"/>
                  </a:ext>
                </a:extLst>
              </a:tr>
              <a:tr h="391906">
                <a:tc>
                  <a:txBody>
                    <a:bodyPr/>
                    <a:lstStyle/>
                    <a:p>
                      <a:pPr algn="ctr" fontAlgn="ctr"/>
                      <a:r>
                        <a:rPr lang="en-US" altLang="zh-CN" sz="1600" u="none" strike="noStrike" dirty="0" smtClean="0">
                          <a:effectLst/>
                          <a:latin typeface="Arial" panose="020B0604020202020204" pitchFamily="34" charset="0"/>
                          <a:ea typeface="+mn-ea"/>
                          <a:cs typeface="Arial" panose="020B0604020202020204" pitchFamily="34" charset="0"/>
                          <a:sym typeface="+mn-lt"/>
                        </a:rPr>
                        <a:t>IDV</a:t>
                      </a:r>
                      <a:r>
                        <a:rPr lang="zh-CN" altLang="en-US" sz="1600" u="none" strike="noStrike" dirty="0" smtClean="0">
                          <a:effectLst/>
                          <a:latin typeface="Arial" panose="020B0604020202020204" pitchFamily="34" charset="0"/>
                          <a:ea typeface="+mn-ea"/>
                          <a:cs typeface="Arial" panose="020B0604020202020204" pitchFamily="34" charset="0"/>
                          <a:sym typeface="+mn-lt"/>
                        </a:rPr>
                        <a:t>解决</a:t>
                      </a:r>
                      <a:r>
                        <a:rPr lang="zh-CN" altLang="en-US" sz="1600" u="none" strike="noStrike" dirty="0" smtClean="0">
                          <a:effectLst/>
                          <a:latin typeface="Arial" panose="020B0604020202020204" pitchFamily="34" charset="0"/>
                          <a:ea typeface="+mn-ea"/>
                          <a:cs typeface="Arial" panose="020B0604020202020204" pitchFamily="34" charset="0"/>
                          <a:sym typeface="+mn-lt"/>
                        </a:rPr>
                        <a:t>方案产品经理</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u="none" strike="noStrike" kern="1200" dirty="0" smtClean="0">
                          <a:solidFill>
                            <a:schemeClr val="dk1"/>
                          </a:solidFill>
                          <a:effectLst/>
                          <a:latin typeface="Arial" panose="020B0604020202020204" pitchFamily="34" charset="0"/>
                          <a:ea typeface="+mn-ea"/>
                          <a:cs typeface="Arial" panose="020B0604020202020204" pitchFamily="34" charset="0"/>
                          <a:sym typeface="+mn-lt"/>
                        </a:rPr>
                        <a:t>全国</a:t>
                      </a:r>
                      <a:r>
                        <a:rPr lang="zh-CN" altLang="en-US" sz="1600" u="none" strike="noStrike" dirty="0">
                          <a:effectLst/>
                          <a:latin typeface="Arial" panose="020B0604020202020204" pitchFamily="34" charset="0"/>
                          <a:ea typeface="+mn-ea"/>
                          <a:cs typeface="Arial" panose="020B0604020202020204" pitchFamily="34" charset="0"/>
                          <a:sym typeface="+mn-lt"/>
                        </a:rPr>
                        <a:t>　</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zh-CN" altLang="en-US" sz="1600" u="none" strike="noStrike" dirty="0">
                          <a:effectLst/>
                          <a:latin typeface="Arial" panose="020B0604020202020204" pitchFamily="34" charset="0"/>
                          <a:ea typeface="+mn-ea"/>
                          <a:cs typeface="Arial" panose="020B0604020202020204" pitchFamily="34" charset="0"/>
                          <a:sym typeface="+mn-lt"/>
                        </a:rPr>
                        <a:t>孙飞</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u="none" strike="noStrike" dirty="0" smtClean="0">
                          <a:effectLst/>
                          <a:latin typeface="Arial" panose="020B0604020202020204" pitchFamily="34" charset="0"/>
                          <a:ea typeface="+mn-ea"/>
                          <a:cs typeface="Arial" panose="020B0604020202020204" pitchFamily="34" charset="0"/>
                          <a:sym typeface="+mn-lt"/>
                        </a:rPr>
                        <a:t>18911779719</a:t>
                      </a: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sz="1600" u="none" strike="noStrike" dirty="0">
                          <a:effectLst/>
                          <a:latin typeface="Arial" panose="020B0604020202020204" pitchFamily="34" charset="0"/>
                          <a:ea typeface="+mn-ea"/>
                          <a:cs typeface="Arial" panose="020B0604020202020204" pitchFamily="34" charset="0"/>
                          <a:sym typeface="+mn-lt"/>
                        </a:rPr>
                        <a:t>sunfei8</a:t>
                      </a: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3047679315"/>
                  </a:ext>
                </a:extLst>
              </a:tr>
              <a:tr h="439668">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实施</a:t>
                      </a: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a:t>
                      </a: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测试</a:t>
                      </a:r>
                      <a:r>
                        <a:rPr lang="en-US" altLang="zh-CN"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a:t>
                      </a: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售后负责</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kern="1200" dirty="0" smtClean="0">
                          <a:solidFill>
                            <a:srgbClr val="000000"/>
                          </a:solidFill>
                          <a:effectLst/>
                          <a:latin typeface="Arial" panose="020B0604020202020204" pitchFamily="34" charset="0"/>
                          <a:ea typeface="+mn-ea"/>
                          <a:cs typeface="Arial" panose="020B0604020202020204" pitchFamily="34" charset="0"/>
                          <a:sym typeface="+mn-lt"/>
                        </a:rPr>
                        <a:t>全国</a:t>
                      </a:r>
                    </a:p>
                  </a:txBody>
                  <a:tcPr marL="9525" marR="9525" marT="9525" marB="0" anchor="ctr"/>
                </a:tc>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陈泉汀</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dirty="0" smtClean="0">
                          <a:latin typeface="Arial" panose="020B0604020202020204" pitchFamily="34" charset="0"/>
                          <a:ea typeface="+mn-ea"/>
                          <a:cs typeface="Arial" panose="020B0604020202020204" pitchFamily="34" charset="0"/>
                        </a:rPr>
                        <a:t>13910088718</a:t>
                      </a: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r>
                        <a:rPr lang="en-US" altLang="zh-CN" sz="1600" b="0" i="0" u="none" strike="noStrike" dirty="0" err="1" smtClean="0">
                          <a:solidFill>
                            <a:srgbClr val="000000"/>
                          </a:solidFill>
                          <a:effectLst/>
                          <a:latin typeface="Arial" panose="020B0604020202020204" pitchFamily="34" charset="0"/>
                          <a:ea typeface="+mn-ea"/>
                          <a:cs typeface="Arial" panose="020B0604020202020204" pitchFamily="34" charset="0"/>
                          <a:sym typeface="+mn-lt"/>
                        </a:rPr>
                        <a:t>chenqt</a:t>
                      </a: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3163242233"/>
                  </a:ext>
                </a:extLst>
              </a:tr>
              <a:tr h="439668">
                <a:tc>
                  <a:txBody>
                    <a:bodyPr/>
                    <a:lstStyle/>
                    <a:p>
                      <a:pPr algn="ctr" fontAlgn="ctr"/>
                      <a:r>
                        <a:rPr lang="zh-CN" altLang="en-US" sz="1600" b="0" i="0" u="none" strike="noStrike" dirty="0" smtClean="0">
                          <a:solidFill>
                            <a:srgbClr val="000000"/>
                          </a:solidFill>
                          <a:effectLst/>
                          <a:latin typeface="Arial" panose="020B0604020202020204" pitchFamily="34" charset="0"/>
                          <a:ea typeface="+mn-ea"/>
                          <a:cs typeface="Arial" panose="020B0604020202020204" pitchFamily="34" charset="0"/>
                          <a:sym typeface="+mn-lt"/>
                        </a:rPr>
                        <a:t>区域平板支撑</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kern="1200" smtClean="0">
                          <a:solidFill>
                            <a:srgbClr val="000000"/>
                          </a:solidFill>
                          <a:effectLst/>
                          <a:latin typeface="Arial" panose="020B0604020202020204" pitchFamily="34" charset="0"/>
                          <a:ea typeface="+mn-ea"/>
                          <a:cs typeface="Arial" panose="020B0604020202020204" pitchFamily="34" charset="0"/>
                          <a:sym typeface="+mn-lt"/>
                        </a:rPr>
                        <a:t>全国</a:t>
                      </a:r>
                      <a:endParaRPr lang="zh-CN" altLang="en-US" sz="1600" b="0" i="0" u="none" strike="noStrike" kern="1200" dirty="0" smtClean="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kern="1200" dirty="0" smtClean="0">
                          <a:solidFill>
                            <a:srgbClr val="000000"/>
                          </a:solidFill>
                          <a:effectLst/>
                          <a:latin typeface="Arial" panose="020B0604020202020204" pitchFamily="34" charset="0"/>
                          <a:ea typeface="+mn-ea"/>
                          <a:cs typeface="Arial" panose="020B0604020202020204" pitchFamily="34" charset="0"/>
                          <a:sym typeface="+mn-lt"/>
                        </a:rPr>
                        <a:t>各地售前</a:t>
                      </a:r>
                      <a:endParaRPr lang="zh-CN" alt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endParaRPr lang="en-US" altLang="zh-CN"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tc>
                  <a:txBody>
                    <a:bodyPr/>
                    <a:lstStyle/>
                    <a:p>
                      <a:pPr algn="ctr" fontAlgn="ctr"/>
                      <a:endParaRPr lang="en-US" sz="1600" b="0" i="0" u="none" strike="noStrike" dirty="0">
                        <a:solidFill>
                          <a:srgbClr val="000000"/>
                        </a:solidFill>
                        <a:effectLst/>
                        <a:latin typeface="Arial" panose="020B0604020202020204" pitchFamily="34" charset="0"/>
                        <a:ea typeface="+mn-ea"/>
                        <a:cs typeface="Arial" panose="020B0604020202020204" pitchFamily="34" charset="0"/>
                        <a:sym typeface="+mn-lt"/>
                      </a:endParaRPr>
                    </a:p>
                  </a:txBody>
                  <a:tcPr marL="9525" marR="9525" marT="9525" marB="0" anchor="ctr"/>
                </a:tc>
                <a:extLst>
                  <a:ext uri="{0D108BD9-81ED-4DB2-BD59-A6C34878D82A}">
                    <a16:rowId xmlns:a16="http://schemas.microsoft.com/office/drawing/2014/main" val="3295351378"/>
                  </a:ext>
                </a:extLst>
              </a:tr>
            </a:tbl>
          </a:graphicData>
        </a:graphic>
      </p:graphicFrame>
    </p:spTree>
    <p:extLst>
      <p:ext uri="{BB962C8B-B14F-4D97-AF65-F5344CB8AC3E}">
        <p14:creationId xmlns:p14="http://schemas.microsoft.com/office/powerpoint/2010/main" val="37772911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661" b="-1"/>
          <a:stretch>
            <a:fillRect/>
          </a:stretch>
        </p:blipFill>
        <p:spPr>
          <a:xfrm>
            <a:off x="-1" y="-45354"/>
            <a:ext cx="12188825" cy="6903354"/>
          </a:xfrm>
          <a:prstGeom prst="rect">
            <a:avLst/>
          </a:prstGeom>
        </p:spPr>
      </p:pic>
      <p:sp>
        <p:nvSpPr>
          <p:cNvPr id="21" name="矩形 2"/>
          <p:cNvSpPr/>
          <p:nvPr/>
        </p:nvSpPr>
        <p:spPr>
          <a:xfrm>
            <a:off x="-1" y="3884453"/>
            <a:ext cx="12226925" cy="297354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45975"/>
              <a:gd name="connsiteY0-62" fmla="*/ 858364 h 2401414"/>
              <a:gd name="connsiteX1-63" fmla="*/ 12245975 w 12245975"/>
              <a:gd name="connsiteY1-64" fmla="*/ 1114 h 2401414"/>
              <a:gd name="connsiteX2-65" fmla="*/ 12207875 w 12245975"/>
              <a:gd name="connsiteY2-66" fmla="*/ 2401414 h 2401414"/>
              <a:gd name="connsiteX3-67" fmla="*/ 19050 w 12245975"/>
              <a:gd name="connsiteY3-68" fmla="*/ 2401414 h 2401414"/>
              <a:gd name="connsiteX4-69" fmla="*/ 0 w 12245975"/>
              <a:gd name="connsiteY4-70" fmla="*/ 858364 h 2401414"/>
              <a:gd name="connsiteX0-71" fmla="*/ 0 w 12226925"/>
              <a:gd name="connsiteY0-72" fmla="*/ 326303 h 2402753"/>
              <a:gd name="connsiteX1-73" fmla="*/ 12226925 w 12226925"/>
              <a:gd name="connsiteY1-74" fmla="*/ 2453 h 2402753"/>
              <a:gd name="connsiteX2-75" fmla="*/ 12188825 w 12226925"/>
              <a:gd name="connsiteY2-76" fmla="*/ 2402753 h 2402753"/>
              <a:gd name="connsiteX3-77" fmla="*/ 0 w 12226925"/>
              <a:gd name="connsiteY3-78" fmla="*/ 2402753 h 2402753"/>
              <a:gd name="connsiteX4-79" fmla="*/ 0 w 12226925"/>
              <a:gd name="connsiteY4-80" fmla="*/ 326303 h 2402753"/>
              <a:gd name="connsiteX0-81" fmla="*/ 0 w 12226925"/>
              <a:gd name="connsiteY0-82" fmla="*/ 457344 h 2533794"/>
              <a:gd name="connsiteX1-83" fmla="*/ 5467351 w 12226925"/>
              <a:gd name="connsiteY1-84" fmla="*/ 323995 h 2533794"/>
              <a:gd name="connsiteX2-85" fmla="*/ 12226925 w 12226925"/>
              <a:gd name="connsiteY2-86" fmla="*/ 133494 h 2533794"/>
              <a:gd name="connsiteX3-87" fmla="*/ 12188825 w 12226925"/>
              <a:gd name="connsiteY3-88" fmla="*/ 2533794 h 2533794"/>
              <a:gd name="connsiteX4-89" fmla="*/ 0 w 12226925"/>
              <a:gd name="connsiteY4-90" fmla="*/ 2533794 h 2533794"/>
              <a:gd name="connsiteX5" fmla="*/ 0 w 12226925"/>
              <a:gd name="connsiteY5" fmla="*/ 457344 h 2533794"/>
              <a:gd name="connsiteX0-91" fmla="*/ 0 w 12226925"/>
              <a:gd name="connsiteY0-92" fmla="*/ 902507 h 2978957"/>
              <a:gd name="connsiteX1-93" fmla="*/ 5772151 w 12226925"/>
              <a:gd name="connsiteY1-94" fmla="*/ 7158 h 2978957"/>
              <a:gd name="connsiteX2-95" fmla="*/ 12226925 w 12226925"/>
              <a:gd name="connsiteY2-96" fmla="*/ 578657 h 2978957"/>
              <a:gd name="connsiteX3-97" fmla="*/ 12188825 w 12226925"/>
              <a:gd name="connsiteY3-98" fmla="*/ 2978957 h 2978957"/>
              <a:gd name="connsiteX4-99" fmla="*/ 0 w 12226925"/>
              <a:gd name="connsiteY4-100" fmla="*/ 2978957 h 2978957"/>
              <a:gd name="connsiteX5-101" fmla="*/ 0 w 12226925"/>
              <a:gd name="connsiteY5-102" fmla="*/ 902507 h 2978957"/>
              <a:gd name="connsiteX0-103" fmla="*/ 0 w 12226925"/>
              <a:gd name="connsiteY0-104" fmla="*/ 902507 h 2978957"/>
              <a:gd name="connsiteX1-105" fmla="*/ 5772151 w 12226925"/>
              <a:gd name="connsiteY1-106" fmla="*/ 7158 h 2978957"/>
              <a:gd name="connsiteX2-107" fmla="*/ 12226925 w 12226925"/>
              <a:gd name="connsiteY2-108" fmla="*/ 578657 h 2978957"/>
              <a:gd name="connsiteX3-109" fmla="*/ 12188825 w 12226925"/>
              <a:gd name="connsiteY3-110" fmla="*/ 2978957 h 2978957"/>
              <a:gd name="connsiteX4-111" fmla="*/ 0 w 12226925"/>
              <a:gd name="connsiteY4-112" fmla="*/ 2978957 h 2978957"/>
              <a:gd name="connsiteX5-113" fmla="*/ 0 w 12226925"/>
              <a:gd name="connsiteY5-114" fmla="*/ 902507 h 2978957"/>
              <a:gd name="connsiteX0-115" fmla="*/ 0 w 12226925"/>
              <a:gd name="connsiteY0-116" fmla="*/ 897999 h 2974449"/>
              <a:gd name="connsiteX1-117" fmla="*/ 5772151 w 12226925"/>
              <a:gd name="connsiteY1-118" fmla="*/ 2650 h 2974449"/>
              <a:gd name="connsiteX2-119" fmla="*/ 12226925 w 12226925"/>
              <a:gd name="connsiteY2-120" fmla="*/ 574149 h 2974449"/>
              <a:gd name="connsiteX3-121" fmla="*/ 12188825 w 12226925"/>
              <a:gd name="connsiteY3-122" fmla="*/ 2974449 h 2974449"/>
              <a:gd name="connsiteX4-123" fmla="*/ 0 w 12226925"/>
              <a:gd name="connsiteY4-124" fmla="*/ 2974449 h 2974449"/>
              <a:gd name="connsiteX5-125" fmla="*/ 0 w 12226925"/>
              <a:gd name="connsiteY5-126" fmla="*/ 897999 h 2974449"/>
              <a:gd name="connsiteX0-127" fmla="*/ 0 w 12226925"/>
              <a:gd name="connsiteY0-128" fmla="*/ 1191914 h 2974449"/>
              <a:gd name="connsiteX1-129" fmla="*/ 5772151 w 12226925"/>
              <a:gd name="connsiteY1-130" fmla="*/ 2650 h 2974449"/>
              <a:gd name="connsiteX2-131" fmla="*/ 12226925 w 12226925"/>
              <a:gd name="connsiteY2-132" fmla="*/ 574149 h 2974449"/>
              <a:gd name="connsiteX3-133" fmla="*/ 12188825 w 12226925"/>
              <a:gd name="connsiteY3-134" fmla="*/ 2974449 h 2974449"/>
              <a:gd name="connsiteX4-135" fmla="*/ 0 w 12226925"/>
              <a:gd name="connsiteY4-136" fmla="*/ 2974449 h 2974449"/>
              <a:gd name="connsiteX5-137" fmla="*/ 0 w 12226925"/>
              <a:gd name="connsiteY5-138" fmla="*/ 1191914 h 2974449"/>
              <a:gd name="connsiteX0-139" fmla="*/ 0 w 12226925"/>
              <a:gd name="connsiteY0-140" fmla="*/ 1190847 h 2973382"/>
              <a:gd name="connsiteX1-141" fmla="*/ 5772151 w 12226925"/>
              <a:gd name="connsiteY1-142" fmla="*/ 1583 h 2973382"/>
              <a:gd name="connsiteX2-143" fmla="*/ 12226925 w 12226925"/>
              <a:gd name="connsiteY2-144" fmla="*/ 1128253 h 2973382"/>
              <a:gd name="connsiteX3-145" fmla="*/ 12188825 w 12226925"/>
              <a:gd name="connsiteY3-146" fmla="*/ 2973382 h 2973382"/>
              <a:gd name="connsiteX4-147" fmla="*/ 0 w 12226925"/>
              <a:gd name="connsiteY4-148" fmla="*/ 2973382 h 2973382"/>
              <a:gd name="connsiteX5-149" fmla="*/ 0 w 12226925"/>
              <a:gd name="connsiteY5-150" fmla="*/ 1190847 h 2973382"/>
              <a:gd name="connsiteX0-151" fmla="*/ 0 w 12226925"/>
              <a:gd name="connsiteY0-152" fmla="*/ 1191010 h 2973545"/>
              <a:gd name="connsiteX1-153" fmla="*/ 5772151 w 12226925"/>
              <a:gd name="connsiteY1-154" fmla="*/ 1746 h 2973545"/>
              <a:gd name="connsiteX2-155" fmla="*/ 12226925 w 12226925"/>
              <a:gd name="connsiteY2-156" fmla="*/ 1128416 h 2973545"/>
              <a:gd name="connsiteX3-157" fmla="*/ 12188825 w 12226925"/>
              <a:gd name="connsiteY3-158" fmla="*/ 2973545 h 2973545"/>
              <a:gd name="connsiteX4-159" fmla="*/ 0 w 12226925"/>
              <a:gd name="connsiteY4-160" fmla="*/ 2973545 h 2973545"/>
              <a:gd name="connsiteX5-161" fmla="*/ 0 w 12226925"/>
              <a:gd name="connsiteY5-162" fmla="*/ 1191010 h 29735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01" y="connsiteY5-102"/>
              </a:cxn>
            </a:cxnLst>
            <a:rect l="l" t="t" r="r" b="b"/>
            <a:pathLst>
              <a:path w="12226925" h="2973545">
                <a:moveTo>
                  <a:pt x="0" y="1191010"/>
                </a:moveTo>
                <a:cubicBezTo>
                  <a:pt x="3711575" y="1070360"/>
                  <a:pt x="3734330" y="55721"/>
                  <a:pt x="5772151" y="1746"/>
                </a:cubicBezTo>
                <a:cubicBezTo>
                  <a:pt x="7809972" y="-52229"/>
                  <a:pt x="10162343" y="1162887"/>
                  <a:pt x="12226925" y="1128416"/>
                </a:cubicBezTo>
                <a:lnTo>
                  <a:pt x="12188825" y="2973545"/>
                </a:lnTo>
                <a:lnTo>
                  <a:pt x="0" y="2973545"/>
                </a:lnTo>
                <a:lnTo>
                  <a:pt x="0" y="1191010"/>
                </a:lnTo>
                <a:close/>
              </a:path>
            </a:pathLst>
          </a:custGeom>
          <a:solidFill>
            <a:srgbClr val="0070C0">
              <a:alpha val="6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
          <p:cNvSpPr/>
          <p:nvPr/>
        </p:nvSpPr>
        <p:spPr>
          <a:xfrm>
            <a:off x="-1" y="4019494"/>
            <a:ext cx="12207875" cy="2838506"/>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502123 h 2319797"/>
              <a:gd name="connsiteX1-133" fmla="*/ 12207875 w 12207875"/>
              <a:gd name="connsiteY1-134" fmla="*/ 251545 h 2319797"/>
              <a:gd name="connsiteX2-135" fmla="*/ 12188825 w 12207875"/>
              <a:gd name="connsiteY2-136" fmla="*/ 2319797 h 2319797"/>
              <a:gd name="connsiteX3-137" fmla="*/ 0 w 12207875"/>
              <a:gd name="connsiteY3-138" fmla="*/ 2319797 h 2319797"/>
              <a:gd name="connsiteX4-139" fmla="*/ 0 w 12207875"/>
              <a:gd name="connsiteY4-140" fmla="*/ 502123 h 2319797"/>
              <a:gd name="connsiteX0-141" fmla="*/ 0 w 12207875"/>
              <a:gd name="connsiteY0-142" fmla="*/ 832711 h 2650385"/>
              <a:gd name="connsiteX1-143" fmla="*/ 12207875 w 12207875"/>
              <a:gd name="connsiteY1-144" fmla="*/ 582133 h 2650385"/>
              <a:gd name="connsiteX2-145" fmla="*/ 12188825 w 12207875"/>
              <a:gd name="connsiteY2-146" fmla="*/ 2650385 h 2650385"/>
              <a:gd name="connsiteX3-147" fmla="*/ 0 w 12207875"/>
              <a:gd name="connsiteY3-148" fmla="*/ 2650385 h 2650385"/>
              <a:gd name="connsiteX4-149" fmla="*/ 0 w 12207875"/>
              <a:gd name="connsiteY4-150" fmla="*/ 832711 h 2650385"/>
              <a:gd name="connsiteX0-151" fmla="*/ 0 w 12207875"/>
              <a:gd name="connsiteY0-152" fmla="*/ 905297 h 2722971"/>
              <a:gd name="connsiteX1-153" fmla="*/ 12207875 w 12207875"/>
              <a:gd name="connsiteY1-154" fmla="*/ 654719 h 2722971"/>
              <a:gd name="connsiteX2-155" fmla="*/ 12188825 w 12207875"/>
              <a:gd name="connsiteY2-156" fmla="*/ 2722971 h 2722971"/>
              <a:gd name="connsiteX3-157" fmla="*/ 0 w 12207875"/>
              <a:gd name="connsiteY3-158" fmla="*/ 2722971 h 2722971"/>
              <a:gd name="connsiteX4-159" fmla="*/ 0 w 12207875"/>
              <a:gd name="connsiteY4-160" fmla="*/ 905297 h 2722971"/>
              <a:gd name="connsiteX0-161" fmla="*/ 0 w 12207875"/>
              <a:gd name="connsiteY0-162" fmla="*/ 860726 h 2678400"/>
              <a:gd name="connsiteX1-163" fmla="*/ 6534151 w 12207875"/>
              <a:gd name="connsiteY1-164" fmla="*/ 5387 h 2678400"/>
              <a:gd name="connsiteX2-165" fmla="*/ 12207875 w 12207875"/>
              <a:gd name="connsiteY2-166" fmla="*/ 610148 h 2678400"/>
              <a:gd name="connsiteX3-167" fmla="*/ 12188825 w 12207875"/>
              <a:gd name="connsiteY3-168" fmla="*/ 2678400 h 2678400"/>
              <a:gd name="connsiteX4-169" fmla="*/ 0 w 12207875"/>
              <a:gd name="connsiteY4-170" fmla="*/ 2678400 h 2678400"/>
              <a:gd name="connsiteX5" fmla="*/ 0 w 12207875"/>
              <a:gd name="connsiteY5" fmla="*/ 860726 h 2678400"/>
              <a:gd name="connsiteX0-171" fmla="*/ 0 w 12207875"/>
              <a:gd name="connsiteY0-172" fmla="*/ 860726 h 2678400"/>
              <a:gd name="connsiteX1-173" fmla="*/ 6534151 w 12207875"/>
              <a:gd name="connsiteY1-174" fmla="*/ 5387 h 2678400"/>
              <a:gd name="connsiteX2-175" fmla="*/ 12207875 w 12207875"/>
              <a:gd name="connsiteY2-176" fmla="*/ 610148 h 2678400"/>
              <a:gd name="connsiteX3-177" fmla="*/ 12188825 w 12207875"/>
              <a:gd name="connsiteY3-178" fmla="*/ 2678400 h 2678400"/>
              <a:gd name="connsiteX4-179" fmla="*/ 0 w 12207875"/>
              <a:gd name="connsiteY4-180" fmla="*/ 2678400 h 2678400"/>
              <a:gd name="connsiteX5-181" fmla="*/ 0 w 12207875"/>
              <a:gd name="connsiteY5-182" fmla="*/ 860726 h 2678400"/>
              <a:gd name="connsiteX0-183" fmla="*/ 0 w 12207875"/>
              <a:gd name="connsiteY0-184" fmla="*/ 857063 h 2674737"/>
              <a:gd name="connsiteX1-185" fmla="*/ 6534151 w 12207875"/>
              <a:gd name="connsiteY1-186" fmla="*/ 1724 h 2674737"/>
              <a:gd name="connsiteX2-187" fmla="*/ 12207875 w 12207875"/>
              <a:gd name="connsiteY2-188" fmla="*/ 606485 h 2674737"/>
              <a:gd name="connsiteX3-189" fmla="*/ 12188825 w 12207875"/>
              <a:gd name="connsiteY3-190" fmla="*/ 2674737 h 2674737"/>
              <a:gd name="connsiteX4-191" fmla="*/ 0 w 12207875"/>
              <a:gd name="connsiteY4-192" fmla="*/ 2674737 h 2674737"/>
              <a:gd name="connsiteX5-193" fmla="*/ 0 w 12207875"/>
              <a:gd name="connsiteY5-194" fmla="*/ 857063 h 2674737"/>
              <a:gd name="connsiteX0-195" fmla="*/ 0 w 12207875"/>
              <a:gd name="connsiteY0-196" fmla="*/ 858148 h 2675822"/>
              <a:gd name="connsiteX1-197" fmla="*/ 6534151 w 12207875"/>
              <a:gd name="connsiteY1-198" fmla="*/ 2809 h 2675822"/>
              <a:gd name="connsiteX2-199" fmla="*/ 12207875 w 12207875"/>
              <a:gd name="connsiteY2-200" fmla="*/ 314637 h 2675822"/>
              <a:gd name="connsiteX3-201" fmla="*/ 12188825 w 12207875"/>
              <a:gd name="connsiteY3-202" fmla="*/ 2675822 h 2675822"/>
              <a:gd name="connsiteX4-203" fmla="*/ 0 w 12207875"/>
              <a:gd name="connsiteY4-204" fmla="*/ 2675822 h 2675822"/>
              <a:gd name="connsiteX5-205" fmla="*/ 0 w 12207875"/>
              <a:gd name="connsiteY5-206" fmla="*/ 858148 h 2675822"/>
              <a:gd name="connsiteX0-207" fmla="*/ 0 w 12207875"/>
              <a:gd name="connsiteY0-208" fmla="*/ 856418 h 2674092"/>
              <a:gd name="connsiteX1-209" fmla="*/ 6534151 w 12207875"/>
              <a:gd name="connsiteY1-210" fmla="*/ 1079 h 2674092"/>
              <a:gd name="connsiteX2-211" fmla="*/ 12207875 w 12207875"/>
              <a:gd name="connsiteY2-212" fmla="*/ 312907 h 2674092"/>
              <a:gd name="connsiteX3-213" fmla="*/ 12188825 w 12207875"/>
              <a:gd name="connsiteY3-214" fmla="*/ 2674092 h 2674092"/>
              <a:gd name="connsiteX4-215" fmla="*/ 0 w 12207875"/>
              <a:gd name="connsiteY4-216" fmla="*/ 2674092 h 2674092"/>
              <a:gd name="connsiteX5-217" fmla="*/ 0 w 12207875"/>
              <a:gd name="connsiteY5-218" fmla="*/ 856418 h 2674092"/>
              <a:gd name="connsiteX0-219" fmla="*/ 0 w 12207875"/>
              <a:gd name="connsiteY0-220" fmla="*/ 856276 h 2673950"/>
              <a:gd name="connsiteX1-221" fmla="*/ 6534151 w 12207875"/>
              <a:gd name="connsiteY1-222" fmla="*/ 937 h 2673950"/>
              <a:gd name="connsiteX2-223" fmla="*/ 12207875 w 12207875"/>
              <a:gd name="connsiteY2-224" fmla="*/ 495848 h 2673950"/>
              <a:gd name="connsiteX3-225" fmla="*/ 12188825 w 12207875"/>
              <a:gd name="connsiteY3-226" fmla="*/ 2673950 h 2673950"/>
              <a:gd name="connsiteX4-227" fmla="*/ 0 w 12207875"/>
              <a:gd name="connsiteY4-228" fmla="*/ 2673950 h 2673950"/>
              <a:gd name="connsiteX5-229" fmla="*/ 0 w 12207875"/>
              <a:gd name="connsiteY5-230" fmla="*/ 856276 h 2673950"/>
              <a:gd name="connsiteX0-231" fmla="*/ 0 w 12207875"/>
              <a:gd name="connsiteY0-232" fmla="*/ 856730 h 2674404"/>
              <a:gd name="connsiteX1-233" fmla="*/ 6534151 w 12207875"/>
              <a:gd name="connsiteY1-234" fmla="*/ 1391 h 2674404"/>
              <a:gd name="connsiteX2-235" fmla="*/ 12207875 w 12207875"/>
              <a:gd name="connsiteY2-236" fmla="*/ 496302 h 2674404"/>
              <a:gd name="connsiteX3-237" fmla="*/ 12188825 w 12207875"/>
              <a:gd name="connsiteY3-238" fmla="*/ 2674404 h 2674404"/>
              <a:gd name="connsiteX4-239" fmla="*/ 0 w 12207875"/>
              <a:gd name="connsiteY4-240" fmla="*/ 2674404 h 2674404"/>
              <a:gd name="connsiteX5-241" fmla="*/ 0 w 12207875"/>
              <a:gd name="connsiteY5-242" fmla="*/ 856730 h 2674404"/>
              <a:gd name="connsiteX0-243" fmla="*/ 0 w 12207875"/>
              <a:gd name="connsiteY0-244" fmla="*/ 893295 h 2710969"/>
              <a:gd name="connsiteX1-245" fmla="*/ 7924801 w 12207875"/>
              <a:gd name="connsiteY1-246" fmla="*/ 1339 h 2710969"/>
              <a:gd name="connsiteX2-247" fmla="*/ 12207875 w 12207875"/>
              <a:gd name="connsiteY2-248" fmla="*/ 532867 h 2710969"/>
              <a:gd name="connsiteX3-249" fmla="*/ 12188825 w 12207875"/>
              <a:gd name="connsiteY3-250" fmla="*/ 2710969 h 2710969"/>
              <a:gd name="connsiteX4-251" fmla="*/ 0 w 12207875"/>
              <a:gd name="connsiteY4-252" fmla="*/ 2710969 h 2710969"/>
              <a:gd name="connsiteX5-253" fmla="*/ 0 w 12207875"/>
              <a:gd name="connsiteY5-254" fmla="*/ 893295 h 2710969"/>
              <a:gd name="connsiteX0-255" fmla="*/ 0 w 12207875"/>
              <a:gd name="connsiteY0-256" fmla="*/ 911579 h 2729253"/>
              <a:gd name="connsiteX1-257" fmla="*/ 7505701 w 12207875"/>
              <a:gd name="connsiteY1-258" fmla="*/ 1314 h 2729253"/>
              <a:gd name="connsiteX2-259" fmla="*/ 12207875 w 12207875"/>
              <a:gd name="connsiteY2-260" fmla="*/ 551151 h 2729253"/>
              <a:gd name="connsiteX3-261" fmla="*/ 12188825 w 12207875"/>
              <a:gd name="connsiteY3-262" fmla="*/ 2729253 h 2729253"/>
              <a:gd name="connsiteX4-263" fmla="*/ 0 w 12207875"/>
              <a:gd name="connsiteY4-264" fmla="*/ 2729253 h 2729253"/>
              <a:gd name="connsiteX5-265" fmla="*/ 0 w 12207875"/>
              <a:gd name="connsiteY5-266" fmla="*/ 911579 h 2729253"/>
              <a:gd name="connsiteX0-267" fmla="*/ 0 w 12207875"/>
              <a:gd name="connsiteY0-268" fmla="*/ 911281 h 2728955"/>
              <a:gd name="connsiteX1-269" fmla="*/ 7505701 w 12207875"/>
              <a:gd name="connsiteY1-270" fmla="*/ 1016 h 2728955"/>
              <a:gd name="connsiteX2-271" fmla="*/ 12207875 w 12207875"/>
              <a:gd name="connsiteY2-272" fmla="*/ 843787 h 2728955"/>
              <a:gd name="connsiteX3-273" fmla="*/ 12188825 w 12207875"/>
              <a:gd name="connsiteY3-274" fmla="*/ 2728955 h 2728955"/>
              <a:gd name="connsiteX4-275" fmla="*/ 0 w 12207875"/>
              <a:gd name="connsiteY4-276" fmla="*/ 2728955 h 2728955"/>
              <a:gd name="connsiteX5-277" fmla="*/ 0 w 12207875"/>
              <a:gd name="connsiteY5-278" fmla="*/ 911281 h 2728955"/>
              <a:gd name="connsiteX0-279" fmla="*/ 0 w 12207875"/>
              <a:gd name="connsiteY0-280" fmla="*/ 929057 h 2746731"/>
              <a:gd name="connsiteX1-281" fmla="*/ 7505701 w 12207875"/>
              <a:gd name="connsiteY1-282" fmla="*/ 18792 h 2746731"/>
              <a:gd name="connsiteX2-283" fmla="*/ 12207875 w 12207875"/>
              <a:gd name="connsiteY2-284" fmla="*/ 861563 h 2746731"/>
              <a:gd name="connsiteX3-285" fmla="*/ 12188825 w 12207875"/>
              <a:gd name="connsiteY3-286" fmla="*/ 2746731 h 2746731"/>
              <a:gd name="connsiteX4-287" fmla="*/ 0 w 12207875"/>
              <a:gd name="connsiteY4-288" fmla="*/ 2746731 h 2746731"/>
              <a:gd name="connsiteX5-289" fmla="*/ 0 w 12207875"/>
              <a:gd name="connsiteY5-290" fmla="*/ 929057 h 2746731"/>
              <a:gd name="connsiteX0-291" fmla="*/ 0 w 12207875"/>
              <a:gd name="connsiteY0-292" fmla="*/ 913250 h 2730924"/>
              <a:gd name="connsiteX1-293" fmla="*/ 7505701 w 12207875"/>
              <a:gd name="connsiteY1-294" fmla="*/ 2985 h 2730924"/>
              <a:gd name="connsiteX2-295" fmla="*/ 12207875 w 12207875"/>
              <a:gd name="connsiteY2-296" fmla="*/ 845756 h 2730924"/>
              <a:gd name="connsiteX3-297" fmla="*/ 12188825 w 12207875"/>
              <a:gd name="connsiteY3-298" fmla="*/ 2730924 h 2730924"/>
              <a:gd name="connsiteX4-299" fmla="*/ 0 w 12207875"/>
              <a:gd name="connsiteY4-300" fmla="*/ 2730924 h 2730924"/>
              <a:gd name="connsiteX5-301" fmla="*/ 0 w 12207875"/>
              <a:gd name="connsiteY5-302" fmla="*/ 913250 h 2730924"/>
              <a:gd name="connsiteX0-303" fmla="*/ 0 w 12207875"/>
              <a:gd name="connsiteY0-304" fmla="*/ 910319 h 2727993"/>
              <a:gd name="connsiteX1-305" fmla="*/ 7505701 w 12207875"/>
              <a:gd name="connsiteY1-306" fmla="*/ 54 h 2727993"/>
              <a:gd name="connsiteX2-307" fmla="*/ 12207875 w 12207875"/>
              <a:gd name="connsiteY2-308" fmla="*/ 842825 h 2727993"/>
              <a:gd name="connsiteX3-309" fmla="*/ 12188825 w 12207875"/>
              <a:gd name="connsiteY3-310" fmla="*/ 2727993 h 2727993"/>
              <a:gd name="connsiteX4-311" fmla="*/ 0 w 12207875"/>
              <a:gd name="connsiteY4-312" fmla="*/ 2727993 h 2727993"/>
              <a:gd name="connsiteX5-313" fmla="*/ 0 w 12207875"/>
              <a:gd name="connsiteY5-314" fmla="*/ 910319 h 27279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81" y="connsiteY5-182"/>
              </a:cxn>
            </a:cxnLst>
            <a:rect l="l" t="t" r="r" b="b"/>
            <a:pathLst>
              <a:path w="12207875" h="2727993">
                <a:moveTo>
                  <a:pt x="0" y="910319"/>
                </a:moveTo>
                <a:cubicBezTo>
                  <a:pt x="5146675" y="702825"/>
                  <a:pt x="5471055" y="41817"/>
                  <a:pt x="7505701" y="54"/>
                </a:cubicBezTo>
                <a:cubicBezTo>
                  <a:pt x="9159347" y="-5092"/>
                  <a:pt x="11265429" y="360707"/>
                  <a:pt x="12207875" y="842825"/>
                </a:cubicBezTo>
                <a:lnTo>
                  <a:pt x="12188825" y="2727993"/>
                </a:lnTo>
                <a:lnTo>
                  <a:pt x="0" y="2727993"/>
                </a:lnTo>
                <a:lnTo>
                  <a:pt x="0" y="910319"/>
                </a:lnTo>
                <a:close/>
              </a:path>
            </a:pathLst>
          </a:custGeom>
          <a:solidFill>
            <a:schemeClr val="bg1">
              <a:alpha val="63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矩形 2"/>
          <p:cNvSpPr/>
          <p:nvPr/>
        </p:nvSpPr>
        <p:spPr>
          <a:xfrm>
            <a:off x="-19050" y="4007524"/>
            <a:ext cx="12210596" cy="285047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07875"/>
              <a:gd name="connsiteY0-62" fmla="*/ 1440334 h 2983384"/>
              <a:gd name="connsiteX1-63" fmla="*/ 12207875 w 12207875"/>
              <a:gd name="connsiteY1-64" fmla="*/ 698 h 2983384"/>
              <a:gd name="connsiteX2-65" fmla="*/ 12207875 w 12207875"/>
              <a:gd name="connsiteY2-66" fmla="*/ 2983384 h 2983384"/>
              <a:gd name="connsiteX3-67" fmla="*/ 19050 w 12207875"/>
              <a:gd name="connsiteY3-68" fmla="*/ 2983384 h 2983384"/>
              <a:gd name="connsiteX4-69" fmla="*/ 0 w 12207875"/>
              <a:gd name="connsiteY4-70" fmla="*/ 1440334 h 2983384"/>
              <a:gd name="connsiteX0-71" fmla="*/ 0 w 12207875"/>
              <a:gd name="connsiteY0-72" fmla="*/ 1447695 h 2990745"/>
              <a:gd name="connsiteX1-73" fmla="*/ 12207875 w 12207875"/>
              <a:gd name="connsiteY1-74" fmla="*/ 8059 h 2990745"/>
              <a:gd name="connsiteX2-75" fmla="*/ 12207875 w 12207875"/>
              <a:gd name="connsiteY2-76" fmla="*/ 2990745 h 2990745"/>
              <a:gd name="connsiteX3-77" fmla="*/ 19050 w 12207875"/>
              <a:gd name="connsiteY3-78" fmla="*/ 2990745 h 2990745"/>
              <a:gd name="connsiteX4-79" fmla="*/ 0 w 12207875"/>
              <a:gd name="connsiteY4-80" fmla="*/ 1447695 h 2990745"/>
              <a:gd name="connsiteX0-81" fmla="*/ 0 w 12207875"/>
              <a:gd name="connsiteY0-82" fmla="*/ 1025789 h 2568839"/>
              <a:gd name="connsiteX1-83" fmla="*/ 12191546 w 12207875"/>
              <a:gd name="connsiteY1-84" fmla="*/ 10696 h 2568839"/>
              <a:gd name="connsiteX2-85" fmla="*/ 12207875 w 12207875"/>
              <a:gd name="connsiteY2-86" fmla="*/ 2568839 h 2568839"/>
              <a:gd name="connsiteX3-87" fmla="*/ 19050 w 12207875"/>
              <a:gd name="connsiteY3-88" fmla="*/ 2568839 h 2568839"/>
              <a:gd name="connsiteX4-89" fmla="*/ 0 w 12207875"/>
              <a:gd name="connsiteY4-90" fmla="*/ 1025789 h 2568839"/>
              <a:gd name="connsiteX0-91" fmla="*/ 0 w 12207875"/>
              <a:gd name="connsiteY0-92" fmla="*/ 1307425 h 2850475"/>
              <a:gd name="connsiteX1-93" fmla="*/ 12191546 w 12207875"/>
              <a:gd name="connsiteY1-94" fmla="*/ 292332 h 2850475"/>
              <a:gd name="connsiteX2-95" fmla="*/ 12207875 w 12207875"/>
              <a:gd name="connsiteY2-96" fmla="*/ 2850475 h 2850475"/>
              <a:gd name="connsiteX3-97" fmla="*/ 19050 w 12207875"/>
              <a:gd name="connsiteY3-98" fmla="*/ 2850475 h 2850475"/>
              <a:gd name="connsiteX4-99" fmla="*/ 0 w 12207875"/>
              <a:gd name="connsiteY4-100" fmla="*/ 1307425 h 2850475"/>
              <a:gd name="connsiteX0-101" fmla="*/ 0 w 12210596"/>
              <a:gd name="connsiteY0-102" fmla="*/ 1307425 h 2850475"/>
              <a:gd name="connsiteX1-103" fmla="*/ 12210596 w 12210596"/>
              <a:gd name="connsiteY1-104" fmla="*/ 292332 h 2850475"/>
              <a:gd name="connsiteX2-105" fmla="*/ 12207875 w 12210596"/>
              <a:gd name="connsiteY2-106" fmla="*/ 2850475 h 2850475"/>
              <a:gd name="connsiteX3-107" fmla="*/ 19050 w 12210596"/>
              <a:gd name="connsiteY3-108" fmla="*/ 2850475 h 2850475"/>
              <a:gd name="connsiteX4-109" fmla="*/ 0 w 12210596"/>
              <a:gd name="connsiteY4-110" fmla="*/ 1307425 h 28504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10596" h="2850475">
                <a:moveTo>
                  <a:pt x="0" y="1307425"/>
                </a:moveTo>
                <a:cubicBezTo>
                  <a:pt x="5250392" y="1364575"/>
                  <a:pt x="9469361" y="-758140"/>
                  <a:pt x="12210596" y="292332"/>
                </a:cubicBezTo>
                <a:lnTo>
                  <a:pt x="12207875" y="2850475"/>
                </a:lnTo>
                <a:lnTo>
                  <a:pt x="19050" y="2850475"/>
                </a:lnTo>
                <a:lnTo>
                  <a:pt x="0" y="1307425"/>
                </a:lnTo>
                <a:close/>
              </a:path>
            </a:pathLst>
          </a:custGeom>
          <a:solidFill>
            <a:srgbClr val="0070C0">
              <a:alpha val="73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2"/>
          <p:cNvSpPr/>
          <p:nvPr/>
        </p:nvSpPr>
        <p:spPr>
          <a:xfrm>
            <a:off x="-38101" y="3897741"/>
            <a:ext cx="12245975" cy="2960259"/>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303896 h 2689128"/>
              <a:gd name="connsiteX1-133" fmla="*/ 12207875 w 12207875"/>
              <a:gd name="connsiteY1-134" fmla="*/ 1041967 h 2689128"/>
              <a:gd name="connsiteX2-135" fmla="*/ 12188825 w 12207875"/>
              <a:gd name="connsiteY2-136" fmla="*/ 2689128 h 2689128"/>
              <a:gd name="connsiteX3-137" fmla="*/ 0 w 12207875"/>
              <a:gd name="connsiteY3-138" fmla="*/ 2689128 h 2689128"/>
              <a:gd name="connsiteX4-139" fmla="*/ 0 w 12207875"/>
              <a:gd name="connsiteY4-140" fmla="*/ 303896 h 2689128"/>
              <a:gd name="connsiteX0-141" fmla="*/ 0 w 12207875"/>
              <a:gd name="connsiteY0-142" fmla="*/ 245116 h 2630348"/>
              <a:gd name="connsiteX1-143" fmla="*/ 12207875 w 12207875"/>
              <a:gd name="connsiteY1-144" fmla="*/ 983187 h 2630348"/>
              <a:gd name="connsiteX2-145" fmla="*/ 12188825 w 12207875"/>
              <a:gd name="connsiteY2-146" fmla="*/ 2630348 h 2630348"/>
              <a:gd name="connsiteX3-147" fmla="*/ 0 w 12207875"/>
              <a:gd name="connsiteY3-148" fmla="*/ 2630348 h 2630348"/>
              <a:gd name="connsiteX4-149" fmla="*/ 0 w 12207875"/>
              <a:gd name="connsiteY4-150" fmla="*/ 245116 h 2630348"/>
              <a:gd name="connsiteX0-151" fmla="*/ 0 w 12207875"/>
              <a:gd name="connsiteY0-152" fmla="*/ 459773 h 2845005"/>
              <a:gd name="connsiteX1-153" fmla="*/ 12207875 w 12207875"/>
              <a:gd name="connsiteY1-154" fmla="*/ 1197844 h 2845005"/>
              <a:gd name="connsiteX2-155" fmla="*/ 12188825 w 12207875"/>
              <a:gd name="connsiteY2-156" fmla="*/ 2845005 h 2845005"/>
              <a:gd name="connsiteX3-157" fmla="*/ 0 w 12207875"/>
              <a:gd name="connsiteY3-158" fmla="*/ 2845005 h 2845005"/>
              <a:gd name="connsiteX4-159" fmla="*/ 0 w 12207875"/>
              <a:gd name="connsiteY4-160" fmla="*/ 459773 h 2845005"/>
              <a:gd name="connsiteX0-161" fmla="*/ 0 w 12245975"/>
              <a:gd name="connsiteY0-162" fmla="*/ 459773 h 2845005"/>
              <a:gd name="connsiteX1-163" fmla="*/ 12245975 w 12245975"/>
              <a:gd name="connsiteY1-164" fmla="*/ 1197844 h 2845005"/>
              <a:gd name="connsiteX2-165" fmla="*/ 12226925 w 12245975"/>
              <a:gd name="connsiteY2-166" fmla="*/ 2845005 h 2845005"/>
              <a:gd name="connsiteX3-167" fmla="*/ 38100 w 12245975"/>
              <a:gd name="connsiteY3-168" fmla="*/ 2845005 h 2845005"/>
              <a:gd name="connsiteX4-169" fmla="*/ 0 w 12245975"/>
              <a:gd name="connsiteY4-170" fmla="*/ 459773 h 28450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5975" h="2845005">
                <a:moveTo>
                  <a:pt x="0" y="459773"/>
                </a:moveTo>
                <a:cubicBezTo>
                  <a:pt x="2392892" y="-1112517"/>
                  <a:pt x="8691033" y="1910384"/>
                  <a:pt x="12245975" y="1197844"/>
                </a:cubicBezTo>
                <a:lnTo>
                  <a:pt x="12226925" y="2845005"/>
                </a:lnTo>
                <a:lnTo>
                  <a:pt x="38100" y="2845005"/>
                </a:lnTo>
                <a:lnTo>
                  <a:pt x="0" y="459773"/>
                </a:ln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 name="组合 1">
            <a:extLst>
              <a:ext uri="{FF2B5EF4-FFF2-40B4-BE49-F238E27FC236}">
                <a16:creationId xmlns:a16="http://schemas.microsoft.com/office/drawing/2014/main" id="{8329610F-C4B5-42A8-882D-678AEC02EF06}"/>
              </a:ext>
            </a:extLst>
          </p:cNvPr>
          <p:cNvGrpSpPr/>
          <p:nvPr/>
        </p:nvGrpSpPr>
        <p:grpSpPr>
          <a:xfrm>
            <a:off x="608012" y="5943600"/>
            <a:ext cx="3295542" cy="45719"/>
            <a:chOff x="608012" y="4297681"/>
            <a:chExt cx="3295542" cy="45719"/>
          </a:xfrm>
        </p:grpSpPr>
        <p:sp>
          <p:nvSpPr>
            <p:cNvPr id="9" name="矩形 8">
              <a:extLst>
                <a:ext uri="{FF2B5EF4-FFF2-40B4-BE49-F238E27FC236}">
                  <a16:creationId xmlns:a16="http://schemas.microsoft.com/office/drawing/2014/main" id="{7A9AA84F-ABBD-4E42-AD1F-5BAA7F4214AE}"/>
                </a:ext>
              </a:extLst>
            </p:cNvPr>
            <p:cNvSpPr/>
            <p:nvPr/>
          </p:nvSpPr>
          <p:spPr>
            <a:xfrm>
              <a:off x="608012" y="4297681"/>
              <a:ext cx="1647771" cy="45719"/>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1" name="矩形 10">
              <a:extLst>
                <a:ext uri="{FF2B5EF4-FFF2-40B4-BE49-F238E27FC236}">
                  <a16:creationId xmlns:a16="http://schemas.microsoft.com/office/drawing/2014/main" id="{58787A24-B0A1-4437-9616-4EEBE32FD6B1}"/>
                </a:ext>
              </a:extLst>
            </p:cNvPr>
            <p:cNvSpPr/>
            <p:nvPr/>
          </p:nvSpPr>
          <p:spPr>
            <a:xfrm>
              <a:off x="2255783" y="4297681"/>
              <a:ext cx="1647771" cy="45719"/>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grpSp>
      <p:pic>
        <p:nvPicPr>
          <p:cNvPr id="6" name="图片 5">
            <a:extLst>
              <a:ext uri="{FF2B5EF4-FFF2-40B4-BE49-F238E27FC236}">
                <a16:creationId xmlns:a16="http://schemas.microsoft.com/office/drawing/2014/main" id="{8C16AEAD-FCD4-4881-81A6-AE8F6C131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0558" y="5901306"/>
            <a:ext cx="2769654" cy="569820"/>
          </a:xfrm>
          <a:prstGeom prst="rect">
            <a:avLst/>
          </a:prstGeom>
        </p:spPr>
      </p:pic>
      <p:pic>
        <p:nvPicPr>
          <p:cNvPr id="4" name="图片 3">
            <a:extLst>
              <a:ext uri="{FF2B5EF4-FFF2-40B4-BE49-F238E27FC236}">
                <a16:creationId xmlns:a16="http://schemas.microsoft.com/office/drawing/2014/main" id="{A11D7A36-B795-44B6-B6DA-C700EDC77786}"/>
              </a:ext>
            </a:extLst>
          </p:cNvPr>
          <p:cNvPicPr>
            <a:picLocks noChangeAspect="1"/>
          </p:cNvPicPr>
          <p:nvPr/>
        </p:nvPicPr>
        <p:blipFill>
          <a:blip r:embed="rId5"/>
          <a:stretch>
            <a:fillRect/>
          </a:stretch>
        </p:blipFill>
        <p:spPr>
          <a:xfrm>
            <a:off x="196864" y="4865829"/>
            <a:ext cx="7413379" cy="14570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3262432" cy="707886"/>
          </a:xfrm>
          <a:prstGeom prst="rect">
            <a:avLst/>
          </a:prstGeom>
          <a:noFill/>
        </p:spPr>
        <p:txBody>
          <a:bodyPr wrap="none" rtlCol="0">
            <a:spAutoFit/>
          </a:bodyPr>
          <a:lstStyle/>
          <a:p>
            <a:r>
              <a:rPr lang="zh-CN" altLang="en-US" sz="4000" dirty="0" smtClean="0">
                <a:cs typeface="+mn-ea"/>
                <a:sym typeface="+mn-lt"/>
              </a:rPr>
              <a:t>分级部署管理</a:t>
            </a:r>
            <a:endParaRPr lang="zh-CN" altLang="en-US" sz="4000" dirty="0">
              <a:cs typeface="+mn-ea"/>
              <a:sym typeface="+mn-lt"/>
            </a:endParaRPr>
          </a:p>
        </p:txBody>
      </p:sp>
      <p:pic>
        <p:nvPicPr>
          <p:cNvPr id="55" name="图片 5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412" y="1222236"/>
            <a:ext cx="9247657" cy="5790500"/>
          </a:xfrm>
          <a:prstGeom prst="rect">
            <a:avLst/>
          </a:prstGeom>
        </p:spPr>
      </p:pic>
      <p:sp>
        <p:nvSpPr>
          <p:cNvPr id="2" name="矩形 1"/>
          <p:cNvSpPr/>
          <p:nvPr/>
        </p:nvSpPr>
        <p:spPr>
          <a:xfrm>
            <a:off x="1598612" y="1524000"/>
            <a:ext cx="914400" cy="381000"/>
          </a:xfrm>
          <a:prstGeom prst="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kumimoji="1" lang="zh-CN" altLang="en-US" sz="1400" dirty="0" smtClean="0">
                <a:ln>
                  <a:solidFill>
                    <a:schemeClr val="tx1"/>
                  </a:solidFill>
                </a:ln>
                <a:latin typeface="微软雅黑" panose="020B0503020204020204" pitchFamily="34" charset="-122"/>
                <a:ea typeface="微软雅黑" panose="020B0503020204020204" pitchFamily="34" charset="-122"/>
                <a:cs typeface="+mn-ea"/>
                <a:sym typeface="+mn-lt"/>
              </a:rPr>
              <a:t>学校</a:t>
            </a:r>
            <a:r>
              <a:rPr kumimoji="1" lang="en-US" altLang="zh-CN" sz="1400" dirty="0" smtClean="0">
                <a:ln>
                  <a:solidFill>
                    <a:schemeClr val="tx1"/>
                  </a:solidFill>
                </a:ln>
                <a:latin typeface="微软雅黑" panose="020B0503020204020204" pitchFamily="34" charset="-122"/>
                <a:ea typeface="微软雅黑" panose="020B0503020204020204" pitchFamily="34" charset="-122"/>
                <a:cs typeface="+mn-ea"/>
                <a:sym typeface="+mn-lt"/>
              </a:rPr>
              <a:t>1</a:t>
            </a:r>
            <a:endParaRPr kumimoji="1" lang="zh-CN" altLang="en-US" sz="1400" dirty="0">
              <a:ln>
                <a:solidFill>
                  <a:schemeClr val="tx1"/>
                </a:solidFill>
              </a:ln>
              <a:latin typeface="微软雅黑" panose="020B0503020204020204" pitchFamily="34" charset="-122"/>
              <a:ea typeface="微软雅黑" panose="020B0503020204020204" pitchFamily="34" charset="-122"/>
              <a:cs typeface="+mn-ea"/>
              <a:sym typeface="+mn-lt"/>
            </a:endParaRPr>
          </a:p>
        </p:txBody>
      </p:sp>
      <p:sp>
        <p:nvSpPr>
          <p:cNvPr id="8" name="矩形 7"/>
          <p:cNvSpPr/>
          <p:nvPr/>
        </p:nvSpPr>
        <p:spPr>
          <a:xfrm>
            <a:off x="1598612" y="4195798"/>
            <a:ext cx="914400" cy="381000"/>
          </a:xfrm>
          <a:prstGeom prst="rect">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r>
              <a:rPr kumimoji="1" lang="zh-CN" altLang="en-US" sz="1400" dirty="0" smtClean="0">
                <a:ln>
                  <a:solidFill>
                    <a:schemeClr val="tx1"/>
                  </a:solidFill>
                </a:ln>
                <a:latin typeface="微软雅黑" panose="020B0503020204020204" pitchFamily="34" charset="-122"/>
                <a:ea typeface="微软雅黑" panose="020B0503020204020204" pitchFamily="34" charset="-122"/>
                <a:cs typeface="+mn-ea"/>
                <a:sym typeface="+mn-lt"/>
              </a:rPr>
              <a:t>学校</a:t>
            </a:r>
            <a:r>
              <a:rPr kumimoji="1" lang="en-US" altLang="zh-CN" sz="1400" dirty="0" smtClean="0">
                <a:ln>
                  <a:solidFill>
                    <a:schemeClr val="tx1"/>
                  </a:solidFill>
                </a:ln>
                <a:latin typeface="微软雅黑" panose="020B0503020204020204" pitchFamily="34" charset="-122"/>
                <a:ea typeface="微软雅黑" panose="020B0503020204020204" pitchFamily="34" charset="-122"/>
                <a:cs typeface="+mn-ea"/>
                <a:sym typeface="+mn-lt"/>
              </a:rPr>
              <a:t>N</a:t>
            </a:r>
            <a:endParaRPr kumimoji="1" lang="zh-CN" altLang="en-US" sz="1400" dirty="0">
              <a:ln>
                <a:solidFill>
                  <a:schemeClr val="tx1"/>
                </a:solidFill>
              </a:ln>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563779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6340197" cy="707886"/>
          </a:xfrm>
          <a:prstGeom prst="rect">
            <a:avLst/>
          </a:prstGeom>
          <a:noFill/>
        </p:spPr>
        <p:txBody>
          <a:bodyPr wrap="none" rtlCol="0">
            <a:spAutoFit/>
          </a:bodyPr>
          <a:lstStyle/>
          <a:p>
            <a:r>
              <a:rPr lang="zh-CN" altLang="en-US" sz="4000" kern="0" dirty="0" smtClean="0">
                <a:cs typeface="+mn-ea"/>
                <a:sym typeface="+mn-lt"/>
              </a:rPr>
              <a:t>新一代云桌面桌面</a:t>
            </a:r>
            <a:r>
              <a:rPr lang="zh-CN" altLang="en-US" sz="4000" kern="0" dirty="0">
                <a:cs typeface="+mn-ea"/>
                <a:sym typeface="+mn-lt"/>
              </a:rPr>
              <a:t>启动流程</a:t>
            </a:r>
          </a:p>
        </p:txBody>
      </p:sp>
      <p:sp>
        <p:nvSpPr>
          <p:cNvPr id="25" name="椭圆 24"/>
          <p:cNvSpPr/>
          <p:nvPr/>
        </p:nvSpPr>
        <p:spPr>
          <a:xfrm>
            <a:off x="4310901" y="1847141"/>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物理机上电</a:t>
            </a:r>
          </a:p>
        </p:txBody>
      </p:sp>
      <p:sp>
        <p:nvSpPr>
          <p:cNvPr id="26" name="椭圆 25"/>
          <p:cNvSpPr/>
          <p:nvPr/>
        </p:nvSpPr>
        <p:spPr>
          <a:xfrm>
            <a:off x="6004788" y="1847141"/>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物理</a:t>
            </a: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BIOS</a:t>
            </a:r>
            <a:endPar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p:txBody>
      </p:sp>
      <p:sp>
        <p:nvSpPr>
          <p:cNvPr id="27" name="椭圆 26"/>
          <p:cNvSpPr/>
          <p:nvPr/>
        </p:nvSpPr>
        <p:spPr>
          <a:xfrm>
            <a:off x="7752452" y="1847141"/>
            <a:ext cx="2097196"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AES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加密的虚拟化引导程序</a:t>
            </a:r>
          </a:p>
        </p:txBody>
      </p:sp>
      <p:sp>
        <p:nvSpPr>
          <p:cNvPr id="28" name="椭圆 27"/>
          <p:cNvSpPr/>
          <p:nvPr/>
        </p:nvSpPr>
        <p:spPr>
          <a:xfrm>
            <a:off x="8077337" y="3791976"/>
            <a:ext cx="1483272"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虚拟化启动</a:t>
            </a:r>
          </a:p>
        </p:txBody>
      </p:sp>
      <p:sp>
        <p:nvSpPr>
          <p:cNvPr id="29" name="椭圆 28"/>
          <p:cNvSpPr/>
          <p:nvPr/>
        </p:nvSpPr>
        <p:spPr>
          <a:xfrm>
            <a:off x="3107819" y="3173573"/>
            <a:ext cx="4418919" cy="72595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虚拟机管理、监控、安全策略</a:t>
            </a:r>
          </a:p>
        </p:txBody>
      </p:sp>
      <p:sp>
        <p:nvSpPr>
          <p:cNvPr id="30" name="椭圆 29"/>
          <p:cNvSpPr/>
          <p:nvPr/>
        </p:nvSpPr>
        <p:spPr>
          <a:xfrm>
            <a:off x="4920460" y="4719162"/>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a:t>
            </a: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BIOS</a:t>
            </a:r>
            <a:endPar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p:txBody>
      </p:sp>
      <p:sp>
        <p:nvSpPr>
          <p:cNvPr id="31" name="椭圆 30"/>
          <p:cNvSpPr/>
          <p:nvPr/>
        </p:nvSpPr>
        <p:spPr>
          <a:xfrm>
            <a:off x="3107820" y="4719163"/>
            <a:ext cx="1433979"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Windows</a:t>
            </a: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启动</a:t>
            </a:r>
          </a:p>
        </p:txBody>
      </p:sp>
      <p:cxnSp>
        <p:nvCxnSpPr>
          <p:cNvPr id="32" name="直接箭头连接符 31"/>
          <p:cNvCxnSpPr>
            <a:stCxn id="25" idx="6"/>
            <a:endCxn id="26" idx="2"/>
          </p:cNvCxnSpPr>
          <p:nvPr/>
        </p:nvCxnSpPr>
        <p:spPr>
          <a:xfrm>
            <a:off x="5484971" y="2322147"/>
            <a:ext cx="519818" cy="0"/>
          </a:xfrm>
          <a:prstGeom prst="straightConnector1">
            <a:avLst/>
          </a:prstGeom>
          <a:noFill/>
          <a:ln w="38100" cap="flat" cmpd="sng" algn="ctr">
            <a:solidFill>
              <a:srgbClr val="92D050"/>
            </a:solidFill>
            <a:prstDash val="solid"/>
            <a:tailEnd type="triangle"/>
          </a:ln>
          <a:effectLst/>
        </p:spPr>
      </p:cxnSp>
      <p:cxnSp>
        <p:nvCxnSpPr>
          <p:cNvPr id="33" name="直接箭头连接符 32"/>
          <p:cNvCxnSpPr>
            <a:stCxn id="26" idx="6"/>
            <a:endCxn id="27" idx="2"/>
          </p:cNvCxnSpPr>
          <p:nvPr/>
        </p:nvCxnSpPr>
        <p:spPr>
          <a:xfrm>
            <a:off x="7178859" y="2322147"/>
            <a:ext cx="573594" cy="0"/>
          </a:xfrm>
          <a:prstGeom prst="straightConnector1">
            <a:avLst/>
          </a:prstGeom>
          <a:noFill/>
          <a:ln w="38100" cap="flat" cmpd="sng" algn="ctr">
            <a:solidFill>
              <a:srgbClr val="92D050"/>
            </a:solidFill>
            <a:prstDash val="solid"/>
            <a:tailEnd type="triangle"/>
          </a:ln>
          <a:effectLst/>
        </p:spPr>
      </p:cxnSp>
      <p:cxnSp>
        <p:nvCxnSpPr>
          <p:cNvPr id="34" name="直接箭头连接符 33"/>
          <p:cNvCxnSpPr>
            <a:stCxn id="27" idx="4"/>
            <a:endCxn id="28" idx="0"/>
          </p:cNvCxnSpPr>
          <p:nvPr/>
        </p:nvCxnSpPr>
        <p:spPr>
          <a:xfrm>
            <a:off x="8801050" y="2797153"/>
            <a:ext cx="17923" cy="994823"/>
          </a:xfrm>
          <a:prstGeom prst="straightConnector1">
            <a:avLst/>
          </a:prstGeom>
          <a:noFill/>
          <a:ln w="38100" cap="flat" cmpd="sng" algn="ctr">
            <a:solidFill>
              <a:srgbClr val="92D050"/>
            </a:solidFill>
            <a:prstDash val="solid"/>
            <a:tailEnd type="triangle"/>
          </a:ln>
          <a:effectLst/>
        </p:spPr>
      </p:cxnSp>
      <p:cxnSp>
        <p:nvCxnSpPr>
          <p:cNvPr id="35" name="直接箭头连接符 34"/>
          <p:cNvCxnSpPr>
            <a:stCxn id="28" idx="1"/>
            <a:endCxn id="29" idx="6"/>
          </p:cNvCxnSpPr>
          <p:nvPr/>
        </p:nvCxnSpPr>
        <p:spPr>
          <a:xfrm flipH="1" flipV="1">
            <a:off x="7526738" y="3536550"/>
            <a:ext cx="767820" cy="394552"/>
          </a:xfrm>
          <a:prstGeom prst="straightConnector1">
            <a:avLst/>
          </a:prstGeom>
          <a:noFill/>
          <a:ln w="38100" cap="flat" cmpd="sng" algn="ctr">
            <a:solidFill>
              <a:srgbClr val="92D050"/>
            </a:solidFill>
            <a:prstDash val="solid"/>
            <a:tailEnd type="triangle"/>
          </a:ln>
          <a:effectLst/>
        </p:spPr>
      </p:cxnSp>
      <p:cxnSp>
        <p:nvCxnSpPr>
          <p:cNvPr id="36" name="直接箭头连接符 35"/>
          <p:cNvCxnSpPr>
            <a:stCxn id="28" idx="3"/>
            <a:endCxn id="37" idx="7"/>
          </p:cNvCxnSpPr>
          <p:nvPr/>
        </p:nvCxnSpPr>
        <p:spPr>
          <a:xfrm flipH="1">
            <a:off x="7526738" y="4602862"/>
            <a:ext cx="767820" cy="255426"/>
          </a:xfrm>
          <a:prstGeom prst="straightConnector1">
            <a:avLst/>
          </a:prstGeom>
          <a:noFill/>
          <a:ln w="38100" cap="flat" cmpd="sng" algn="ctr">
            <a:solidFill>
              <a:srgbClr val="92D050"/>
            </a:solidFill>
            <a:prstDash val="solid"/>
            <a:tailEnd type="triangle"/>
          </a:ln>
          <a:effectLst/>
        </p:spPr>
      </p:cxnSp>
      <p:sp>
        <p:nvSpPr>
          <p:cNvPr id="37" name="椭圆 36"/>
          <p:cNvSpPr/>
          <p:nvPr/>
        </p:nvSpPr>
        <p:spPr>
          <a:xfrm>
            <a:off x="6524606" y="4719162"/>
            <a:ext cx="1174070" cy="950012"/>
          </a:xfrm>
          <a:prstGeom prst="ellipse">
            <a:avLst/>
          </a:prstGeom>
          <a:solidFill>
            <a:srgbClr val="0094BC"/>
          </a:solidFill>
          <a:ln w="25400" cap="flat" cmpd="sng" algn="ctr">
            <a:solidFill>
              <a:schemeClr val="accent5">
                <a:lumMod val="50000"/>
              </a:scheme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初始化</a:t>
            </a:r>
            <a:endParaRPr kumimoji="0" lang="en-US" altLang="zh-CN"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endParaRP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600" b="0" i="0" u="none" strike="noStrike" kern="0" cap="none" spc="0" normalizeH="0" baseline="0" noProof="0" dirty="0" smtClean="0">
                <a:ln>
                  <a:noFill/>
                </a:ln>
                <a:solidFill>
                  <a:prstClr val="white"/>
                </a:solidFill>
                <a:effectLst/>
                <a:uLnTx/>
                <a:uFillTx/>
                <a:latin typeface="Arial"/>
                <a:ea typeface="黑体" panose="02010609060101010101" pitchFamily="49" charset="-122"/>
                <a:cs typeface="+mn-cs"/>
              </a:rPr>
              <a:t>虚拟机</a:t>
            </a:r>
          </a:p>
        </p:txBody>
      </p:sp>
      <p:cxnSp>
        <p:nvCxnSpPr>
          <p:cNvPr id="38" name="直接箭头连接符 37"/>
          <p:cNvCxnSpPr>
            <a:stCxn id="37" idx="2"/>
          </p:cNvCxnSpPr>
          <p:nvPr/>
        </p:nvCxnSpPr>
        <p:spPr>
          <a:xfrm flipH="1" flipV="1">
            <a:off x="6094530" y="5194166"/>
            <a:ext cx="430076" cy="2"/>
          </a:xfrm>
          <a:prstGeom prst="straightConnector1">
            <a:avLst/>
          </a:prstGeom>
          <a:noFill/>
          <a:ln w="38100" cap="flat" cmpd="sng" algn="ctr">
            <a:solidFill>
              <a:srgbClr val="92D050"/>
            </a:solidFill>
            <a:prstDash val="solid"/>
            <a:tailEnd type="triangle"/>
          </a:ln>
          <a:effectLst/>
        </p:spPr>
      </p:cxnSp>
      <p:cxnSp>
        <p:nvCxnSpPr>
          <p:cNvPr id="39" name="直接箭头连接符 38"/>
          <p:cNvCxnSpPr>
            <a:stCxn id="30" idx="2"/>
            <a:endCxn id="31" idx="6"/>
          </p:cNvCxnSpPr>
          <p:nvPr/>
        </p:nvCxnSpPr>
        <p:spPr>
          <a:xfrm flipH="1">
            <a:off x="4541799" y="5194169"/>
            <a:ext cx="378661" cy="1"/>
          </a:xfrm>
          <a:prstGeom prst="straightConnector1">
            <a:avLst/>
          </a:prstGeom>
          <a:noFill/>
          <a:ln w="38100" cap="flat" cmpd="sng" algn="ctr">
            <a:solidFill>
              <a:srgbClr val="92D050"/>
            </a:solidFill>
            <a:prstDash val="solid"/>
            <a:tailEnd type="triangle"/>
          </a:ln>
          <a:effectLst/>
        </p:spPr>
      </p:cxnSp>
      <p:sp>
        <p:nvSpPr>
          <p:cNvPr id="40" name="下箭头 39"/>
          <p:cNvSpPr/>
          <p:nvPr/>
        </p:nvSpPr>
        <p:spPr>
          <a:xfrm>
            <a:off x="3970331" y="4089974"/>
            <a:ext cx="2850035" cy="470315"/>
          </a:xfrm>
          <a:prstGeom prst="downArrow">
            <a:avLst/>
          </a:prstGeom>
          <a:solidFill>
            <a:srgbClr val="E1140A">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zh-CN" altLang="en-US" sz="2399" b="0" i="0" u="none" strike="noStrike" kern="0" cap="none" spc="0" normalizeH="0" baseline="0" noProof="0" smtClean="0">
              <a:ln>
                <a:noFill/>
              </a:ln>
              <a:solidFill>
                <a:prstClr val="white"/>
              </a:solidFill>
              <a:effectLst/>
              <a:uLnTx/>
              <a:uFillTx/>
              <a:latin typeface="Arial"/>
              <a:ea typeface="黑体" panose="02010609060101010101" pitchFamily="49" charset="-122"/>
              <a:cs typeface="+mn-cs"/>
            </a:endParaRPr>
          </a:p>
        </p:txBody>
      </p:sp>
      <p:sp>
        <p:nvSpPr>
          <p:cNvPr id="41" name="圆角矩形标注 40"/>
          <p:cNvSpPr/>
          <p:nvPr/>
        </p:nvSpPr>
        <p:spPr>
          <a:xfrm>
            <a:off x="9560609" y="3052580"/>
            <a:ext cx="2024310" cy="717411"/>
          </a:xfrm>
          <a:prstGeom prst="wedgeRoundRectCallout">
            <a:avLst>
              <a:gd name="adj1" fmla="val -61389"/>
              <a:gd name="adj2" fmla="val 104388"/>
              <a:gd name="adj3" fmla="val 16667"/>
            </a:avLst>
          </a:prstGeom>
          <a:solidFill>
            <a:srgbClr val="46C8E1">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IP1</a:t>
            </a: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：管理</a:t>
            </a:r>
            <a:endPar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endParaRP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物理网卡</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MAC</a:t>
            </a: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与管理服务器连接</a:t>
            </a:r>
          </a:p>
        </p:txBody>
      </p:sp>
      <p:sp>
        <p:nvSpPr>
          <p:cNvPr id="42" name="圆角矩形标注 41"/>
          <p:cNvSpPr/>
          <p:nvPr/>
        </p:nvSpPr>
        <p:spPr>
          <a:xfrm>
            <a:off x="4263964" y="5790137"/>
            <a:ext cx="1740824" cy="596418"/>
          </a:xfrm>
          <a:prstGeom prst="wedgeRoundRectCallout">
            <a:avLst>
              <a:gd name="adj1" fmla="val -50417"/>
              <a:gd name="adj2" fmla="val -116372"/>
              <a:gd name="adj3" fmla="val 16667"/>
            </a:avLst>
          </a:prstGeom>
          <a:solidFill>
            <a:srgbClr val="46C8E1">
              <a:lumMod val="20000"/>
              <a:lumOff val="80000"/>
            </a:srgbClr>
          </a:solidFill>
          <a:ln w="25400" cap="flat" cmpd="sng" algn="ctr">
            <a:solidFill>
              <a:srgbClr val="46C8E1">
                <a:lumMod val="20000"/>
                <a:lumOff val="80000"/>
              </a:srgbClr>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IP2</a:t>
            </a: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Windows</a:t>
            </a:r>
          </a:p>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虚拟网卡</a:t>
            </a:r>
            <a:r>
              <a:rPr kumimoji="0" lang="en-US" altLang="zh-CN"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rPr>
              <a:t>MAC</a:t>
            </a:r>
            <a:endParaRPr kumimoji="0" lang="zh-CN" altLang="en-US" sz="1400" b="0" i="0" u="none" strike="noStrike" kern="0" cap="none" spc="0" normalizeH="0" baseline="0" noProof="0" dirty="0" smtClean="0">
              <a:ln>
                <a:noFill/>
              </a:ln>
              <a:solidFill>
                <a:srgbClr val="FF6A00"/>
              </a:solidFill>
              <a:effectLst/>
              <a:uLnTx/>
              <a:uFillTx/>
              <a:latin typeface="Arial"/>
              <a:ea typeface="黑体" panose="02010609060101010101" pitchFamily="49" charset="-122"/>
              <a:cs typeface="+mn-cs"/>
            </a:endParaRPr>
          </a:p>
        </p:txBody>
      </p:sp>
      <p:sp>
        <p:nvSpPr>
          <p:cNvPr id="43" name="左大括号 42"/>
          <p:cNvSpPr/>
          <p:nvPr/>
        </p:nvSpPr>
        <p:spPr>
          <a:xfrm>
            <a:off x="2554497" y="3463475"/>
            <a:ext cx="349623" cy="1967780"/>
          </a:xfrm>
          <a:prstGeom prst="leftBrace">
            <a:avLst/>
          </a:prstGeom>
          <a:noFill/>
          <a:ln w="9525" cap="flat" cmpd="sng" algn="ctr">
            <a:solidFill>
              <a:srgbClr val="92D050"/>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latin typeface="Arial"/>
              <a:ea typeface="黑体" panose="02010609060101010101" pitchFamily="49" charset="-122"/>
              <a:cs typeface="+mn-cs"/>
            </a:endParaRPr>
          </a:p>
        </p:txBody>
      </p:sp>
      <p:sp>
        <p:nvSpPr>
          <p:cNvPr id="44" name="文本框 43"/>
          <p:cNvSpPr txBox="1"/>
          <p:nvPr/>
        </p:nvSpPr>
        <p:spPr>
          <a:xfrm>
            <a:off x="1446501" y="4266982"/>
            <a:ext cx="1107996" cy="369332"/>
          </a:xfrm>
          <a:prstGeom prst="rect">
            <a:avLst/>
          </a:prstGeom>
          <a:noFill/>
        </p:spPr>
        <p:txBody>
          <a:bodyPr wrap="none" rtlCol="0">
            <a:spAutoFit/>
          </a:bodyPr>
          <a:lstStyle/>
          <a:p>
            <a:pPr defTabSz="1218987"/>
            <a:r>
              <a:rPr lang="zh-CN" altLang="en-US" sz="1800" dirty="0" smtClean="0">
                <a:solidFill>
                  <a:srgbClr val="000000"/>
                </a:solidFill>
                <a:ea typeface="黑体" panose="02010609060101010101" pitchFamily="49" charset="-122"/>
                <a:cs typeface="Arial" pitchFamily="34" charset="0"/>
              </a:rPr>
              <a:t>同时运行</a:t>
            </a:r>
          </a:p>
        </p:txBody>
      </p:sp>
    </p:spTree>
    <p:extLst>
      <p:ext uri="{BB962C8B-B14F-4D97-AF65-F5344CB8AC3E}">
        <p14:creationId xmlns:p14="http://schemas.microsoft.com/office/powerpoint/2010/main" val="4223641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760412" y="3751864"/>
            <a:ext cx="4888227" cy="2666305"/>
          </a:xfrm>
          <a:prstGeom prst="rect">
            <a:avLst/>
          </a:prstGeom>
        </p:spPr>
      </p:pic>
      <p:sp>
        <p:nvSpPr>
          <p:cNvPr id="3" name="矩形 2">
            <a:extLst>
              <a:ext uri="{FF2B5EF4-FFF2-40B4-BE49-F238E27FC236}">
                <a16:creationId xmlns:a16="http://schemas.microsoft.com/office/drawing/2014/main" id="{2F1D1F33-36FD-4AE3-A75A-7A7A5A1A5FDB}"/>
              </a:ext>
            </a:extLst>
          </p:cNvPr>
          <p:cNvSpPr/>
          <p:nvPr/>
        </p:nvSpPr>
        <p:spPr>
          <a:xfrm>
            <a:off x="1752144" y="534154"/>
            <a:ext cx="4458272" cy="707758"/>
          </a:xfrm>
          <a:prstGeom prst="rect">
            <a:avLst/>
          </a:prstGeom>
          <a:noFill/>
        </p:spPr>
        <p:txBody>
          <a:bodyPr wrap="none" rtlCol="0">
            <a:spAutoFit/>
          </a:bodyPr>
          <a:lstStyle/>
          <a:p>
            <a:pPr defTabSz="1218199"/>
            <a:r>
              <a:rPr lang="en-US" altLang="zh-CN" sz="3999" b="1" kern="0" dirty="0" smtClean="0">
                <a:solidFill>
                  <a:srgbClr val="000000"/>
                </a:solidFill>
                <a:latin typeface="Arial"/>
                <a:ea typeface="Microsoft YaHei"/>
                <a:cs typeface="+mn-ea"/>
                <a:sym typeface="+mn-lt"/>
              </a:rPr>
              <a:t>VDI</a:t>
            </a:r>
            <a:r>
              <a:rPr lang="zh-CN" altLang="en-US" sz="3999" b="1" kern="0" dirty="0" smtClean="0">
                <a:solidFill>
                  <a:srgbClr val="000000"/>
                </a:solidFill>
                <a:latin typeface="Arial"/>
                <a:ea typeface="Microsoft YaHei"/>
                <a:cs typeface="+mn-ea"/>
                <a:sym typeface="+mn-lt"/>
              </a:rPr>
              <a:t>和</a:t>
            </a:r>
            <a:r>
              <a:rPr lang="en-US" altLang="zh-CN" sz="3999" b="1" kern="0" dirty="0" smtClean="0">
                <a:solidFill>
                  <a:srgbClr val="000000"/>
                </a:solidFill>
                <a:latin typeface="Arial"/>
                <a:ea typeface="Microsoft YaHei"/>
                <a:cs typeface="+mn-ea"/>
                <a:sym typeface="+mn-lt"/>
              </a:rPr>
              <a:t>IDV</a:t>
            </a:r>
            <a:r>
              <a:rPr lang="zh-CN" altLang="en-US" sz="3999" b="1" kern="0" dirty="0">
                <a:solidFill>
                  <a:srgbClr val="000000"/>
                </a:solidFill>
                <a:latin typeface="Arial"/>
                <a:ea typeface="Microsoft YaHei"/>
                <a:cs typeface="+mn-ea"/>
                <a:sym typeface="+mn-lt"/>
              </a:rPr>
              <a:t>架构对比</a:t>
            </a:r>
          </a:p>
        </p:txBody>
      </p:sp>
      <p:sp>
        <p:nvSpPr>
          <p:cNvPr id="4" name="文本框 3"/>
          <p:cNvSpPr txBox="1"/>
          <p:nvPr/>
        </p:nvSpPr>
        <p:spPr>
          <a:xfrm>
            <a:off x="760412" y="1353544"/>
            <a:ext cx="5029200" cy="1938223"/>
          </a:xfrm>
          <a:prstGeom prst="rect">
            <a:avLst/>
          </a:prstGeom>
          <a:noFill/>
        </p:spPr>
        <p:txBody>
          <a:bodyPr wrap="square" rtlCol="0">
            <a:spAutoFit/>
          </a:bodyPr>
          <a:lstStyle/>
          <a:p>
            <a:pPr marL="342900" indent="-342900" defTabSz="1218199">
              <a:buFont typeface="Wingdings" panose="05000000000000000000" pitchFamily="2" charset="2"/>
              <a:buChar char="Ø"/>
            </a:pPr>
            <a:r>
              <a:rPr lang="en-US" altLang="zh-CN" sz="1999" dirty="0">
                <a:solidFill>
                  <a:srgbClr val="FF6A00"/>
                </a:solidFill>
                <a:latin typeface="Arial" panose="020B0604020202020204" pitchFamily="34" charset="0"/>
                <a:ea typeface="Microsoft YaHei"/>
                <a:cs typeface="Arial" panose="020B0604020202020204" pitchFamily="34" charset="0"/>
              </a:rPr>
              <a:t>VDI </a:t>
            </a:r>
            <a:r>
              <a:rPr lang="zh-CN" altLang="en-US" sz="1999" dirty="0">
                <a:solidFill>
                  <a:srgbClr val="FF6A00"/>
                </a:solidFill>
                <a:latin typeface="Arial" panose="020B0604020202020204" pitchFamily="34" charset="0"/>
                <a:ea typeface="Microsoft YaHei"/>
                <a:cs typeface="Arial" panose="020B0604020202020204" pitchFamily="34" charset="0"/>
              </a:rPr>
              <a:t>所有运算和存储都在服务器进行，终端几乎没有运算</a:t>
            </a:r>
            <a:r>
              <a:rPr lang="zh-CN" altLang="en-US" sz="1999" dirty="0" smtClean="0">
                <a:solidFill>
                  <a:srgbClr val="FF6A00"/>
                </a:solidFill>
                <a:latin typeface="Arial" panose="020B0604020202020204" pitchFamily="34" charset="0"/>
                <a:ea typeface="Microsoft YaHei"/>
                <a:cs typeface="Arial" panose="020B0604020202020204" pitchFamily="34" charset="0"/>
              </a:rPr>
              <a:t>能力</a:t>
            </a:r>
            <a:endParaRPr lang="en-US" altLang="zh-CN" sz="1999" dirty="0" smtClean="0">
              <a:solidFill>
                <a:srgbClr val="FF6A00"/>
              </a:solidFill>
              <a:latin typeface="Arial" panose="020B0604020202020204" pitchFamily="34" charset="0"/>
              <a:ea typeface="Microsoft YaHei"/>
              <a:cs typeface="Arial" panose="020B0604020202020204" pitchFamily="34" charset="0"/>
            </a:endParaRPr>
          </a:p>
          <a:p>
            <a:pPr marL="342900" indent="-342900" defTabSz="1218199">
              <a:buFont typeface="Wingdings" panose="05000000000000000000" pitchFamily="2" charset="2"/>
              <a:buChar char="Ø"/>
            </a:pPr>
            <a:r>
              <a:rPr lang="zh-CN" altLang="en-US" sz="1999" dirty="0" smtClean="0">
                <a:solidFill>
                  <a:srgbClr val="FF6A00"/>
                </a:solidFill>
                <a:latin typeface="Arial" panose="020B0604020202020204" pitchFamily="34" charset="0"/>
                <a:ea typeface="Microsoft YaHei"/>
                <a:cs typeface="Arial" panose="020B0604020202020204" pitchFamily="34" charset="0"/>
              </a:rPr>
              <a:t>随着</a:t>
            </a:r>
            <a:r>
              <a:rPr lang="zh-CN" altLang="en-US" sz="1999">
                <a:solidFill>
                  <a:srgbClr val="FF6A00"/>
                </a:solidFill>
                <a:latin typeface="Arial" panose="020B0604020202020204" pitchFamily="34" charset="0"/>
                <a:ea typeface="Microsoft YaHei"/>
                <a:cs typeface="Arial" panose="020B0604020202020204" pitchFamily="34" charset="0"/>
              </a:rPr>
              <a:t>数据</a:t>
            </a:r>
            <a:r>
              <a:rPr lang="zh-CN" altLang="en-US" sz="1999" smtClean="0">
                <a:solidFill>
                  <a:srgbClr val="FF6A00"/>
                </a:solidFill>
                <a:latin typeface="Arial" panose="020B0604020202020204" pitchFamily="34" charset="0"/>
                <a:ea typeface="Microsoft YaHei"/>
                <a:cs typeface="Arial" panose="020B0604020202020204" pitchFamily="34" charset="0"/>
              </a:rPr>
              <a:t>和应用</a:t>
            </a:r>
            <a:r>
              <a:rPr lang="zh-CN" altLang="en-US" sz="1999" dirty="0">
                <a:solidFill>
                  <a:srgbClr val="FF6A00"/>
                </a:solidFill>
                <a:latin typeface="Arial" panose="020B0604020202020204" pitchFamily="34" charset="0"/>
                <a:ea typeface="Microsoft YaHei"/>
                <a:cs typeface="Arial" panose="020B0604020202020204" pitchFamily="34" charset="0"/>
              </a:rPr>
              <a:t>增加，使用体验会随着网络带宽限制越来越</a:t>
            </a:r>
            <a:r>
              <a:rPr lang="zh-CN" altLang="en-US" sz="1999" dirty="0" smtClean="0">
                <a:solidFill>
                  <a:srgbClr val="FF6A00"/>
                </a:solidFill>
                <a:latin typeface="Arial" panose="020B0604020202020204" pitchFamily="34" charset="0"/>
                <a:ea typeface="Microsoft YaHei"/>
                <a:cs typeface="Arial" panose="020B0604020202020204" pitchFamily="34" charset="0"/>
              </a:rPr>
              <a:t>差</a:t>
            </a:r>
            <a:endParaRPr lang="en-US" altLang="zh-CN" sz="1999" dirty="0" smtClean="0">
              <a:solidFill>
                <a:srgbClr val="FF6A00"/>
              </a:solidFill>
              <a:latin typeface="Arial" panose="020B0604020202020204" pitchFamily="34" charset="0"/>
              <a:ea typeface="Microsoft YaHei"/>
              <a:cs typeface="Arial" panose="020B0604020202020204" pitchFamily="34" charset="0"/>
            </a:endParaRPr>
          </a:p>
          <a:p>
            <a:pPr marL="342900" indent="-342900" defTabSz="1218199">
              <a:buFont typeface="Wingdings" panose="05000000000000000000" pitchFamily="2" charset="2"/>
              <a:buChar char="Ø"/>
            </a:pPr>
            <a:r>
              <a:rPr lang="zh-CN" altLang="en-US" sz="1999" dirty="0" smtClean="0">
                <a:solidFill>
                  <a:srgbClr val="FF6A00"/>
                </a:solidFill>
                <a:latin typeface="Arial" panose="020B0604020202020204" pitchFamily="34" charset="0"/>
                <a:ea typeface="Microsoft YaHei"/>
                <a:cs typeface="Arial" panose="020B0604020202020204" pitchFamily="34" charset="0"/>
              </a:rPr>
              <a:t>对于</a:t>
            </a:r>
            <a:r>
              <a:rPr lang="zh-CN" altLang="en-US" sz="1999" dirty="0">
                <a:solidFill>
                  <a:srgbClr val="FF6A00"/>
                </a:solidFill>
                <a:latin typeface="Arial" panose="020B0604020202020204" pitchFamily="34" charset="0"/>
                <a:ea typeface="Microsoft YaHei"/>
                <a:cs typeface="Arial" panose="020B0604020202020204" pitchFamily="34" charset="0"/>
              </a:rPr>
              <a:t>服务器和网络</a:t>
            </a:r>
            <a:r>
              <a:rPr lang="en-US" altLang="zh-CN" sz="1999" dirty="0">
                <a:solidFill>
                  <a:srgbClr val="FF6A00"/>
                </a:solidFill>
                <a:latin typeface="Arial" panose="020B0604020202020204" pitchFamily="34" charset="0"/>
                <a:ea typeface="Microsoft YaHei"/>
                <a:cs typeface="Arial" panose="020B0604020202020204" pitchFamily="34" charset="0"/>
              </a:rPr>
              <a:t>100%</a:t>
            </a:r>
            <a:r>
              <a:rPr lang="zh-CN" altLang="en-US" sz="1999" dirty="0">
                <a:solidFill>
                  <a:srgbClr val="FF6A00"/>
                </a:solidFill>
                <a:latin typeface="Arial" panose="020B0604020202020204" pitchFamily="34" charset="0"/>
                <a:ea typeface="Microsoft YaHei"/>
                <a:cs typeface="Arial" panose="020B0604020202020204" pitchFamily="34" charset="0"/>
              </a:rPr>
              <a:t>依赖，断网服务器宕机都无法使用，开机风暴无法避免</a:t>
            </a:r>
          </a:p>
        </p:txBody>
      </p:sp>
      <p:sp>
        <p:nvSpPr>
          <p:cNvPr id="6" name="文本框 5"/>
          <p:cNvSpPr txBox="1"/>
          <p:nvPr/>
        </p:nvSpPr>
        <p:spPr>
          <a:xfrm>
            <a:off x="6234228" y="1353544"/>
            <a:ext cx="5246245" cy="1938223"/>
          </a:xfrm>
          <a:prstGeom prst="rect">
            <a:avLst/>
          </a:prstGeom>
          <a:noFill/>
        </p:spPr>
        <p:txBody>
          <a:bodyPr wrap="square" rtlCol="0">
            <a:spAutoFit/>
          </a:bodyPr>
          <a:lstStyle/>
          <a:p>
            <a:pPr marL="342900" indent="-342900" defTabSz="1218199">
              <a:buFont typeface="Wingdings" panose="05000000000000000000" pitchFamily="2" charset="2"/>
              <a:buChar char="Ø"/>
            </a:pPr>
            <a:r>
              <a:rPr lang="en-US" altLang="zh-CN" sz="1999" dirty="0">
                <a:solidFill>
                  <a:srgbClr val="FF6A00"/>
                </a:solidFill>
                <a:latin typeface="Arial" panose="020B0604020202020204" pitchFamily="34" charset="0"/>
                <a:ea typeface="Microsoft YaHei"/>
                <a:cs typeface="Arial" panose="020B0604020202020204" pitchFamily="34" charset="0"/>
              </a:rPr>
              <a:t>IDV </a:t>
            </a:r>
            <a:r>
              <a:rPr lang="zh-CN" altLang="en-US" sz="1999" dirty="0">
                <a:solidFill>
                  <a:srgbClr val="FF6A00"/>
                </a:solidFill>
                <a:latin typeface="Arial" panose="020B0604020202020204" pitchFamily="34" charset="0"/>
                <a:ea typeface="Microsoft YaHei"/>
                <a:cs typeface="Arial" panose="020B0604020202020204" pitchFamily="34" charset="0"/>
              </a:rPr>
              <a:t>依靠前端终端的计算能力，不受网络和带宽</a:t>
            </a:r>
            <a:r>
              <a:rPr lang="zh-CN" altLang="en-US" sz="1999" dirty="0" smtClean="0">
                <a:solidFill>
                  <a:srgbClr val="FF6A00"/>
                </a:solidFill>
                <a:latin typeface="Arial" panose="020B0604020202020204" pitchFamily="34" charset="0"/>
                <a:ea typeface="Microsoft YaHei"/>
                <a:cs typeface="Arial" panose="020B0604020202020204" pitchFamily="34" charset="0"/>
              </a:rPr>
              <a:t>限制</a:t>
            </a:r>
            <a:endParaRPr lang="en-US" altLang="zh-CN" sz="1999" dirty="0" smtClean="0">
              <a:solidFill>
                <a:srgbClr val="FF6A00"/>
              </a:solidFill>
              <a:latin typeface="Arial" panose="020B0604020202020204" pitchFamily="34" charset="0"/>
              <a:ea typeface="Microsoft YaHei"/>
              <a:cs typeface="Arial" panose="020B0604020202020204" pitchFamily="34" charset="0"/>
            </a:endParaRPr>
          </a:p>
          <a:p>
            <a:pPr marL="342900" indent="-342900" defTabSz="1218199">
              <a:buFont typeface="Wingdings" panose="05000000000000000000" pitchFamily="2" charset="2"/>
              <a:buChar char="Ø"/>
            </a:pPr>
            <a:r>
              <a:rPr lang="zh-CN" altLang="en-US" sz="1999" dirty="0" smtClean="0">
                <a:solidFill>
                  <a:srgbClr val="FF6A00"/>
                </a:solidFill>
                <a:latin typeface="Arial" panose="020B0604020202020204" pitchFamily="34" charset="0"/>
                <a:ea typeface="Microsoft YaHei"/>
                <a:cs typeface="Arial" panose="020B0604020202020204" pitchFamily="34" charset="0"/>
              </a:rPr>
              <a:t>服务器只</a:t>
            </a:r>
            <a:r>
              <a:rPr lang="zh-CN" altLang="en-US" sz="1999" dirty="0">
                <a:solidFill>
                  <a:srgbClr val="FF6A00"/>
                </a:solidFill>
                <a:latin typeface="Arial" panose="020B0604020202020204" pitchFamily="34" charset="0"/>
                <a:ea typeface="Microsoft YaHei"/>
                <a:cs typeface="Arial" panose="020B0604020202020204" pitchFamily="34" charset="0"/>
              </a:rPr>
              <a:t>做</a:t>
            </a:r>
            <a:r>
              <a:rPr lang="zh-CN" altLang="en-US" sz="1999" dirty="0" smtClean="0">
                <a:solidFill>
                  <a:srgbClr val="FF6A00"/>
                </a:solidFill>
                <a:latin typeface="Arial" panose="020B0604020202020204" pitchFamily="34" charset="0"/>
                <a:ea typeface="Microsoft YaHei"/>
                <a:cs typeface="Arial" panose="020B0604020202020204" pitchFamily="34" charset="0"/>
              </a:rPr>
              <a:t>管理，配置</a:t>
            </a:r>
            <a:r>
              <a:rPr lang="zh-CN" altLang="en-US" sz="1999" dirty="0">
                <a:solidFill>
                  <a:srgbClr val="FF6A00"/>
                </a:solidFill>
                <a:latin typeface="Arial" panose="020B0604020202020204" pitchFamily="34" charset="0"/>
                <a:ea typeface="Microsoft YaHei"/>
                <a:cs typeface="Arial" panose="020B0604020202020204" pitchFamily="34" charset="0"/>
              </a:rPr>
              <a:t>要求</a:t>
            </a:r>
            <a:r>
              <a:rPr lang="zh-CN" altLang="en-US" sz="1999" dirty="0" smtClean="0">
                <a:solidFill>
                  <a:srgbClr val="FF6A00"/>
                </a:solidFill>
                <a:latin typeface="Arial" panose="020B0604020202020204" pitchFamily="34" charset="0"/>
                <a:ea typeface="Microsoft YaHei"/>
                <a:cs typeface="Arial" panose="020B0604020202020204" pitchFamily="34" charset="0"/>
              </a:rPr>
              <a:t>低</a:t>
            </a:r>
            <a:endParaRPr lang="en-US" altLang="zh-CN" sz="1999" dirty="0" smtClean="0">
              <a:solidFill>
                <a:srgbClr val="FF6A00"/>
              </a:solidFill>
              <a:latin typeface="Arial" panose="020B0604020202020204" pitchFamily="34" charset="0"/>
              <a:ea typeface="Microsoft YaHei"/>
              <a:cs typeface="Arial" panose="020B0604020202020204" pitchFamily="34" charset="0"/>
            </a:endParaRPr>
          </a:p>
          <a:p>
            <a:pPr marL="342900" indent="-342900" defTabSz="1218199">
              <a:buFont typeface="Wingdings" panose="05000000000000000000" pitchFamily="2" charset="2"/>
              <a:buChar char="Ø"/>
            </a:pPr>
            <a:r>
              <a:rPr lang="zh-CN" altLang="en-US" sz="1999" dirty="0">
                <a:solidFill>
                  <a:srgbClr val="FF6A00"/>
                </a:solidFill>
                <a:latin typeface="Arial" panose="020B0604020202020204" pitchFamily="34" charset="0"/>
                <a:ea typeface="Microsoft YaHei"/>
                <a:cs typeface="Arial" panose="020B0604020202020204" pitchFamily="34" charset="0"/>
              </a:rPr>
              <a:t>终端</a:t>
            </a:r>
            <a:r>
              <a:rPr lang="zh-CN" altLang="en-US" sz="1999" dirty="0" smtClean="0">
                <a:solidFill>
                  <a:srgbClr val="FF6A00"/>
                </a:solidFill>
                <a:latin typeface="Arial" panose="020B0604020202020204" pitchFamily="34" charset="0"/>
                <a:ea typeface="Microsoft YaHei"/>
                <a:cs typeface="Arial" panose="020B0604020202020204" pitchFamily="34" charset="0"/>
              </a:rPr>
              <a:t>可以</a:t>
            </a:r>
            <a:r>
              <a:rPr lang="zh-CN" altLang="en-US" sz="1999" dirty="0">
                <a:solidFill>
                  <a:srgbClr val="FF6A00"/>
                </a:solidFill>
                <a:latin typeface="Arial" panose="020B0604020202020204" pitchFamily="34" charset="0"/>
                <a:ea typeface="Microsoft YaHei"/>
                <a:cs typeface="Arial" panose="020B0604020202020204" pitchFamily="34" charset="0"/>
              </a:rPr>
              <a:t>支持</a:t>
            </a:r>
            <a:r>
              <a:rPr lang="en-US" altLang="zh-CN" sz="1999" dirty="0">
                <a:solidFill>
                  <a:srgbClr val="FF6A00"/>
                </a:solidFill>
                <a:latin typeface="Arial" panose="020B0604020202020204" pitchFamily="34" charset="0"/>
                <a:ea typeface="Microsoft YaHei"/>
                <a:cs typeface="Arial" panose="020B0604020202020204" pitchFamily="34" charset="0"/>
              </a:rPr>
              <a:t>3D</a:t>
            </a:r>
            <a:r>
              <a:rPr lang="zh-CN" altLang="en-US" sz="1999" dirty="0">
                <a:solidFill>
                  <a:srgbClr val="FF6A00"/>
                </a:solidFill>
                <a:latin typeface="Arial" panose="020B0604020202020204" pitchFamily="34" charset="0"/>
                <a:ea typeface="Microsoft YaHei"/>
                <a:cs typeface="Arial" panose="020B0604020202020204" pitchFamily="34" charset="0"/>
              </a:rPr>
              <a:t>应用，多外设原生</a:t>
            </a:r>
            <a:r>
              <a:rPr lang="en-US" altLang="zh-CN" sz="1999" dirty="0">
                <a:solidFill>
                  <a:srgbClr val="FF6A00"/>
                </a:solidFill>
                <a:latin typeface="Arial" panose="020B0604020202020204" pitchFamily="34" charset="0"/>
                <a:ea typeface="Microsoft YaHei"/>
                <a:cs typeface="Arial" panose="020B0604020202020204" pitchFamily="34" charset="0"/>
              </a:rPr>
              <a:t>IO</a:t>
            </a:r>
            <a:r>
              <a:rPr lang="zh-CN" altLang="en-US" sz="1999" dirty="0">
                <a:solidFill>
                  <a:srgbClr val="FF6A00"/>
                </a:solidFill>
                <a:latin typeface="Arial" panose="020B0604020202020204" pitchFamily="34" charset="0"/>
                <a:ea typeface="Microsoft YaHei"/>
                <a:cs typeface="Arial" panose="020B0604020202020204" pitchFamily="34" charset="0"/>
              </a:rPr>
              <a:t>，满足客户所有应用</a:t>
            </a:r>
            <a:r>
              <a:rPr lang="zh-CN" altLang="en-US" sz="1999" dirty="0" smtClean="0">
                <a:solidFill>
                  <a:srgbClr val="FF6A00"/>
                </a:solidFill>
                <a:latin typeface="Arial" panose="020B0604020202020204" pitchFamily="34" charset="0"/>
                <a:ea typeface="Microsoft YaHei"/>
                <a:cs typeface="Arial" panose="020B0604020202020204" pitchFamily="34" charset="0"/>
              </a:rPr>
              <a:t>需求</a:t>
            </a:r>
            <a:endParaRPr lang="en-US" altLang="zh-CN" sz="1999" dirty="0" smtClean="0">
              <a:solidFill>
                <a:srgbClr val="FF6A00"/>
              </a:solidFill>
              <a:latin typeface="Arial" panose="020B0604020202020204" pitchFamily="34" charset="0"/>
              <a:ea typeface="Microsoft YaHei"/>
              <a:cs typeface="Arial" panose="020B0604020202020204" pitchFamily="34" charset="0"/>
            </a:endParaRPr>
          </a:p>
          <a:p>
            <a:pPr marL="342900" indent="-342900" defTabSz="1218199">
              <a:buFont typeface="Wingdings" panose="05000000000000000000" pitchFamily="2" charset="2"/>
              <a:buChar char="Ø"/>
            </a:pPr>
            <a:r>
              <a:rPr lang="zh-CN" altLang="en-US" sz="1999" dirty="0" smtClean="0">
                <a:solidFill>
                  <a:srgbClr val="FF6A00"/>
                </a:solidFill>
                <a:latin typeface="Arial" panose="020B0604020202020204" pitchFamily="34" charset="0"/>
                <a:ea typeface="Microsoft YaHei"/>
                <a:cs typeface="Arial" panose="020B0604020202020204" pitchFamily="34" charset="0"/>
              </a:rPr>
              <a:t>断</a:t>
            </a:r>
            <a:r>
              <a:rPr lang="zh-CN" altLang="en-US" sz="1999" dirty="0">
                <a:solidFill>
                  <a:srgbClr val="FF6A00"/>
                </a:solidFill>
                <a:latin typeface="Arial" panose="020B0604020202020204" pitchFamily="34" charset="0"/>
                <a:ea typeface="Microsoft YaHei"/>
                <a:cs typeface="Arial" panose="020B0604020202020204" pitchFamily="34" charset="0"/>
              </a:rPr>
              <a:t>网、服务器宕机终端依然可以正常</a:t>
            </a:r>
            <a:r>
              <a:rPr lang="zh-CN" altLang="en-US" sz="1999" dirty="0" smtClean="0">
                <a:solidFill>
                  <a:srgbClr val="FF6A00"/>
                </a:solidFill>
                <a:latin typeface="Arial" panose="020B0604020202020204" pitchFamily="34" charset="0"/>
                <a:ea typeface="Microsoft YaHei"/>
                <a:cs typeface="Arial" panose="020B0604020202020204" pitchFamily="34" charset="0"/>
              </a:rPr>
              <a:t>使用</a:t>
            </a:r>
            <a:endParaRPr lang="zh-CN" altLang="en-US" sz="1999" dirty="0">
              <a:solidFill>
                <a:srgbClr val="FF6A00"/>
              </a:solidFill>
              <a:latin typeface="Arial" panose="020B0604020202020204" pitchFamily="34" charset="0"/>
              <a:ea typeface="Microsoft YaHei"/>
              <a:cs typeface="Arial" panose="020B0604020202020204" pitchFamily="34" charset="0"/>
            </a:endParaRPr>
          </a:p>
        </p:txBody>
      </p:sp>
      <p:pic>
        <p:nvPicPr>
          <p:cNvPr id="7" name="图片 6">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9212" y="3751864"/>
            <a:ext cx="5227994" cy="2666305"/>
          </a:xfrm>
          <a:prstGeom prst="rect">
            <a:avLst/>
          </a:prstGeom>
        </p:spPr>
      </p:pic>
    </p:spTree>
    <p:extLst>
      <p:ext uri="{BB962C8B-B14F-4D97-AF65-F5344CB8AC3E}">
        <p14:creationId xmlns:p14="http://schemas.microsoft.com/office/powerpoint/2010/main" val="7738180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5232523"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latin typeface="+mn-lt"/>
                <a:ea typeface="+mn-ea"/>
                <a:sym typeface="+mn-lt"/>
              </a:rPr>
              <a:t>联想</a:t>
            </a:r>
            <a:r>
              <a:rPr lang="zh-CN" altLang="en-US" b="1" dirty="0" smtClean="0">
                <a:latin typeface="+mn-lt"/>
                <a:ea typeface="+mn-ea"/>
                <a:sym typeface="+mn-lt"/>
              </a:rPr>
              <a:t>商用</a:t>
            </a:r>
            <a:r>
              <a:rPr lang="en-US" altLang="zh-CN" b="1" dirty="0" smtClean="0">
                <a:latin typeface="+mn-lt"/>
                <a:ea typeface="+mn-ea"/>
                <a:sym typeface="+mn-lt"/>
              </a:rPr>
              <a:t>IDV</a:t>
            </a:r>
            <a:r>
              <a:rPr lang="zh-CN" altLang="en-US" b="1" dirty="0" smtClean="0">
                <a:latin typeface="+mn-lt"/>
                <a:ea typeface="+mn-ea"/>
                <a:sym typeface="+mn-lt"/>
              </a:rPr>
              <a:t>解决</a:t>
            </a:r>
            <a:r>
              <a:rPr lang="zh-CN" altLang="en-US" b="1" dirty="0">
                <a:latin typeface="+mn-lt"/>
                <a:ea typeface="+mn-ea"/>
                <a:sym typeface="+mn-lt"/>
              </a:rPr>
              <a:t>方案</a:t>
            </a:r>
            <a:endParaRPr lang="zh-CN" altLang="en-US" b="1" dirty="0">
              <a:solidFill>
                <a:srgbClr val="343E48"/>
              </a:solidFill>
              <a:latin typeface="+mn-lt"/>
              <a:ea typeface="+mn-ea"/>
              <a:sym typeface="+mn-lt"/>
            </a:endParaRPr>
          </a:p>
        </p:txBody>
      </p:sp>
      <p:pic>
        <p:nvPicPr>
          <p:cNvPr id="5" name="图片 3">
            <a:extLst>
              <a:ext uri="{FF2B5EF4-FFF2-40B4-BE49-F238E27FC236}">
                <a16:creationId xmlns:a16="http://schemas.microsoft.com/office/drawing/2014/main" id="{EE13D6FE-4A31-496F-8C52-63E16A0F89A6}"/>
              </a:ext>
            </a:extLst>
          </p:cNvPr>
          <p:cNvPicPr>
            <a:picLocks noChangeAspect="1"/>
          </p:cNvPicPr>
          <p:nvPr/>
        </p:nvPicPr>
        <p:blipFill>
          <a:blip r:embed="rId3"/>
          <a:stretch>
            <a:fillRect/>
          </a:stretch>
        </p:blipFill>
        <p:spPr>
          <a:xfrm>
            <a:off x="315330" y="1395219"/>
            <a:ext cx="5025368" cy="2880703"/>
          </a:xfrm>
          <a:prstGeom prst="rect">
            <a:avLst/>
          </a:prstGeom>
        </p:spPr>
      </p:pic>
      <p:pic>
        <p:nvPicPr>
          <p:cNvPr id="6" name="Picture 2">
            <a:extLst>
              <a:ext uri="{FF2B5EF4-FFF2-40B4-BE49-F238E27FC236}">
                <a16:creationId xmlns:a16="http://schemas.microsoft.com/office/drawing/2014/main" id="{25A072B0-2E4B-4C1C-88DD-F38310066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98" y="4900564"/>
            <a:ext cx="2633730" cy="188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本框 6">
            <a:extLst>
              <a:ext uri="{FF2B5EF4-FFF2-40B4-BE49-F238E27FC236}">
                <a16:creationId xmlns:a16="http://schemas.microsoft.com/office/drawing/2014/main" id="{D1E8D35F-F399-481F-AE03-80CD90A0486C}"/>
              </a:ext>
            </a:extLst>
          </p:cNvPr>
          <p:cNvSpPr txBox="1"/>
          <p:nvPr/>
        </p:nvSpPr>
        <p:spPr>
          <a:xfrm>
            <a:off x="713006" y="4531329"/>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电子教室</a:t>
            </a:r>
          </a:p>
        </p:txBody>
      </p:sp>
      <p:grpSp>
        <p:nvGrpSpPr>
          <p:cNvPr id="8" name="组合 11">
            <a:extLst>
              <a:ext uri="{FF2B5EF4-FFF2-40B4-BE49-F238E27FC236}">
                <a16:creationId xmlns:a16="http://schemas.microsoft.com/office/drawing/2014/main" id="{B7854EE2-4A5B-4794-B900-C6B11894DB8D}"/>
              </a:ext>
            </a:extLst>
          </p:cNvPr>
          <p:cNvGrpSpPr>
            <a:grpSpLocks noChangeAspect="1"/>
          </p:cNvGrpSpPr>
          <p:nvPr/>
        </p:nvGrpSpPr>
        <p:grpSpPr>
          <a:xfrm>
            <a:off x="3053894" y="4857704"/>
            <a:ext cx="2478495" cy="1887246"/>
            <a:chOff x="5706697" y="1594264"/>
            <a:chExt cx="6156896" cy="5104376"/>
          </a:xfrm>
        </p:grpSpPr>
        <p:pic>
          <p:nvPicPr>
            <p:cNvPr id="9" name="图片 12">
              <a:extLst>
                <a:ext uri="{FF2B5EF4-FFF2-40B4-BE49-F238E27FC236}">
                  <a16:creationId xmlns:a16="http://schemas.microsoft.com/office/drawing/2014/main" id="{7BE57725-40B1-4912-B426-5D1E1B6C81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8865" y="1594264"/>
              <a:ext cx="4510215" cy="2243832"/>
            </a:xfrm>
            <a:prstGeom prst="rect">
              <a:avLst/>
            </a:prstGeom>
            <a:ln w="28575">
              <a:solidFill>
                <a:srgbClr val="FF6600"/>
              </a:solidFill>
            </a:ln>
          </p:spPr>
        </p:pic>
        <p:pic>
          <p:nvPicPr>
            <p:cNvPr id="10" name="图片 13">
              <a:extLst>
                <a:ext uri="{FF2B5EF4-FFF2-40B4-BE49-F238E27FC236}">
                  <a16:creationId xmlns:a16="http://schemas.microsoft.com/office/drawing/2014/main" id="{12FFE205-85E6-4458-BD69-1E0648F9C0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6697" y="2765486"/>
              <a:ext cx="2690714" cy="2009731"/>
            </a:xfrm>
            <a:prstGeom prst="rect">
              <a:avLst/>
            </a:prstGeom>
            <a:ln w="19050">
              <a:solidFill>
                <a:srgbClr val="87EBEB"/>
              </a:solidFill>
            </a:ln>
          </p:spPr>
        </p:pic>
        <p:pic>
          <p:nvPicPr>
            <p:cNvPr id="11" name="图片 14">
              <a:extLst>
                <a:ext uri="{FF2B5EF4-FFF2-40B4-BE49-F238E27FC236}">
                  <a16:creationId xmlns:a16="http://schemas.microsoft.com/office/drawing/2014/main" id="{CB47EC51-D270-4532-B9F0-BA2B0040E7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59012" y="4775217"/>
              <a:ext cx="2814960" cy="1874763"/>
            </a:xfrm>
            <a:prstGeom prst="rect">
              <a:avLst/>
            </a:prstGeom>
            <a:ln w="28575">
              <a:solidFill>
                <a:srgbClr val="00B050"/>
              </a:solidFill>
            </a:ln>
          </p:spPr>
        </p:pic>
        <p:pic>
          <p:nvPicPr>
            <p:cNvPr id="12" name="图片 15">
              <a:extLst>
                <a:ext uri="{FF2B5EF4-FFF2-40B4-BE49-F238E27FC236}">
                  <a16:creationId xmlns:a16="http://schemas.microsoft.com/office/drawing/2014/main" id="{BC777799-56A7-4F07-AC4A-687239981A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04815" y="3882912"/>
              <a:ext cx="2690714" cy="1829686"/>
            </a:xfrm>
            <a:prstGeom prst="rect">
              <a:avLst/>
            </a:prstGeom>
            <a:ln w="19050">
              <a:solidFill>
                <a:srgbClr val="FFC000"/>
              </a:solidFill>
            </a:ln>
          </p:spPr>
        </p:pic>
        <p:pic>
          <p:nvPicPr>
            <p:cNvPr id="13" name="图片 16">
              <a:extLst>
                <a:ext uri="{FF2B5EF4-FFF2-40B4-BE49-F238E27FC236}">
                  <a16:creationId xmlns:a16="http://schemas.microsoft.com/office/drawing/2014/main" id="{35484A30-8872-4E09-9B69-DEC5740E018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3694" y="5070070"/>
              <a:ext cx="2319899" cy="1628570"/>
            </a:xfrm>
            <a:prstGeom prst="rect">
              <a:avLst/>
            </a:prstGeom>
            <a:ln w="19050">
              <a:solidFill>
                <a:srgbClr val="A6D185"/>
              </a:solidFill>
            </a:ln>
          </p:spPr>
        </p:pic>
      </p:grpSp>
      <p:sp>
        <p:nvSpPr>
          <p:cNvPr id="14" name="文本框 17">
            <a:extLst>
              <a:ext uri="{FF2B5EF4-FFF2-40B4-BE49-F238E27FC236}">
                <a16:creationId xmlns:a16="http://schemas.microsoft.com/office/drawing/2014/main" id="{08DB85B9-069A-4614-A211-BC86AEC747FA}"/>
              </a:ext>
            </a:extLst>
          </p:cNvPr>
          <p:cNvSpPr txBox="1"/>
          <p:nvPr/>
        </p:nvSpPr>
        <p:spPr>
          <a:xfrm>
            <a:off x="4066560" y="4486855"/>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创客教室</a:t>
            </a:r>
          </a:p>
        </p:txBody>
      </p:sp>
      <p:sp>
        <p:nvSpPr>
          <p:cNvPr id="15" name="矩形 44">
            <a:extLst>
              <a:ext uri="{FF2B5EF4-FFF2-40B4-BE49-F238E27FC236}">
                <a16:creationId xmlns:a16="http://schemas.microsoft.com/office/drawing/2014/main" id="{3F6BA90C-8A5A-4818-BDF5-D396BB719BD8}"/>
              </a:ext>
            </a:extLst>
          </p:cNvPr>
          <p:cNvSpPr/>
          <p:nvPr/>
        </p:nvSpPr>
        <p:spPr>
          <a:xfrm>
            <a:off x="5700764" y="1286646"/>
            <a:ext cx="6458572" cy="54911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 </a:t>
            </a:r>
            <a:r>
              <a:rPr lang="en-US" altLang="zh-CN" sz="1400" b="1" dirty="0">
                <a:solidFill>
                  <a:schemeClr val="tx1"/>
                </a:solidFill>
                <a:cs typeface="+mn-ea"/>
                <a:sym typeface="+mn-lt"/>
              </a:rPr>
              <a:t>What is:</a:t>
            </a:r>
          </a:p>
          <a:p>
            <a:r>
              <a:rPr lang="zh-CN" altLang="zh-CN" sz="1200" dirty="0" smtClean="0">
                <a:solidFill>
                  <a:schemeClr val="tx1"/>
                </a:solidFill>
                <a:cs typeface="+mn-ea"/>
                <a:sym typeface="+mn-lt"/>
              </a:rPr>
              <a:t>联想</a:t>
            </a:r>
            <a:r>
              <a:rPr lang="zh-CN" altLang="en-US" sz="1200" dirty="0" smtClean="0">
                <a:solidFill>
                  <a:schemeClr val="tx1"/>
                </a:solidFill>
                <a:cs typeface="+mn-ea"/>
                <a:sym typeface="+mn-lt"/>
              </a:rPr>
              <a:t>商用</a:t>
            </a:r>
            <a:r>
              <a:rPr lang="en-US" altLang="zh-CN" sz="1200" dirty="0" smtClean="0">
                <a:solidFill>
                  <a:schemeClr val="tx1"/>
                </a:solidFill>
                <a:cs typeface="+mn-ea"/>
                <a:sym typeface="+mn-lt"/>
              </a:rPr>
              <a:t>IDV</a:t>
            </a:r>
            <a:r>
              <a:rPr lang="zh-CN" altLang="zh-CN" sz="1200" dirty="0" smtClean="0">
                <a:solidFill>
                  <a:schemeClr val="tx1"/>
                </a:solidFill>
                <a:cs typeface="+mn-ea"/>
                <a:sym typeface="+mn-lt"/>
              </a:rPr>
              <a:t>解决</a:t>
            </a:r>
            <a:r>
              <a:rPr lang="zh-CN" altLang="zh-CN" sz="1200" dirty="0">
                <a:solidFill>
                  <a:schemeClr val="tx1"/>
                </a:solidFill>
                <a:cs typeface="+mn-ea"/>
                <a:sym typeface="+mn-lt"/>
              </a:rPr>
              <a:t>方案</a:t>
            </a:r>
            <a:r>
              <a:rPr lang="zh-CN" altLang="en-US" sz="1200" spc="20" dirty="0">
                <a:solidFill>
                  <a:srgbClr val="231F20"/>
                </a:solidFill>
                <a:cs typeface="+mn-ea"/>
                <a:sym typeface="+mn-lt"/>
              </a:rPr>
              <a:t>是基于</a:t>
            </a:r>
            <a:r>
              <a:rPr lang="en-US" altLang="zh-CN" sz="1200" spc="20" dirty="0">
                <a:solidFill>
                  <a:srgbClr val="231F20"/>
                </a:solidFill>
                <a:cs typeface="+mn-ea"/>
                <a:sym typeface="+mn-lt"/>
              </a:rPr>
              <a:t>IDV</a:t>
            </a:r>
            <a:r>
              <a:rPr lang="zh-CN" altLang="en-US" sz="1200" spc="20" dirty="0">
                <a:solidFill>
                  <a:srgbClr val="231F20"/>
                </a:solidFill>
                <a:cs typeface="+mn-ea"/>
                <a:sym typeface="+mn-lt"/>
              </a:rPr>
              <a:t>虚拟化技术</a:t>
            </a:r>
            <a:r>
              <a:rPr lang="zh-CN" altLang="en-US" sz="1200" spc="20" dirty="0" smtClean="0">
                <a:solidFill>
                  <a:srgbClr val="231F20"/>
                </a:solidFill>
                <a:cs typeface="+mn-ea"/>
                <a:sym typeface="+mn-lt"/>
              </a:rPr>
              <a:t>面向教育的</a:t>
            </a:r>
            <a:r>
              <a:rPr lang="zh-CN" altLang="en-US" sz="1200" spc="20" dirty="0">
                <a:solidFill>
                  <a:srgbClr val="231F20"/>
                </a:solidFill>
                <a:cs typeface="+mn-ea"/>
                <a:sym typeface="+mn-lt"/>
              </a:rPr>
              <a:t>专业云桌面虚拟化解决方案</a:t>
            </a:r>
            <a:r>
              <a:rPr lang="zh-CN" altLang="en-US" sz="1200" spc="20" dirty="0" smtClean="0">
                <a:solidFill>
                  <a:srgbClr val="231F20"/>
                </a:solidFill>
                <a:cs typeface="+mn-ea"/>
                <a:sym typeface="+mn-lt"/>
              </a:rPr>
              <a:t>。它的最大特点是把桌面虚拟化与云课堂互动平台无缝集成在一起，使得</a:t>
            </a:r>
            <a:r>
              <a:rPr lang="zh-CN" altLang="en-US" sz="1200" spc="20" dirty="0">
                <a:solidFill>
                  <a:srgbClr val="231F20"/>
                </a:solidFill>
                <a:cs typeface="+mn-ea"/>
                <a:sym typeface="+mn-lt"/>
              </a:rPr>
              <a:t>日常教学业务能够便利地使用云桌面的功能，形成了教学准备、教学实施、个性化教学、虚拟化系统维护和系统安</a:t>
            </a:r>
            <a:r>
              <a:rPr lang="zh-CN" altLang="en-US" sz="1200" dirty="0">
                <a:solidFill>
                  <a:srgbClr val="231F20"/>
                </a:solidFill>
                <a:cs typeface="+mn-ea"/>
                <a:sym typeface="+mn-lt"/>
              </a:rPr>
              <a:t>全的一揽子解决方案</a:t>
            </a:r>
            <a:r>
              <a:rPr lang="zh-CN" altLang="en-US" sz="1200" dirty="0" smtClean="0">
                <a:solidFill>
                  <a:srgbClr val="231F20"/>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 </a:t>
            </a:r>
            <a:r>
              <a:rPr lang="en-US" altLang="zh-CN" sz="1400" b="1" dirty="0">
                <a:solidFill>
                  <a:schemeClr val="tx1"/>
                </a:solidFill>
                <a:cs typeface="+mn-ea"/>
                <a:sym typeface="+mn-lt"/>
              </a:rPr>
              <a:t>Key Features:</a:t>
            </a:r>
          </a:p>
          <a:p>
            <a:pPr marL="285664" indent="-285664">
              <a:buFont typeface="Arial" panose="020B0604020202020204" pitchFamily="34" charset="0"/>
              <a:buChar char="•"/>
            </a:pPr>
            <a:r>
              <a:rPr lang="zh-CN" altLang="en-US" sz="1200" b="1" dirty="0">
                <a:solidFill>
                  <a:schemeClr val="tx1"/>
                </a:solidFill>
                <a:cs typeface="+mn-ea"/>
                <a:sym typeface="+mn-lt"/>
              </a:rPr>
              <a:t>硬件：管理主机</a:t>
            </a:r>
            <a:r>
              <a:rPr lang="en-US" altLang="zh-CN" sz="1200" b="1" dirty="0">
                <a:solidFill>
                  <a:schemeClr val="tx1"/>
                </a:solidFill>
                <a:cs typeface="+mn-ea"/>
                <a:sym typeface="+mn-lt"/>
              </a:rPr>
              <a:t>+</a:t>
            </a:r>
            <a:r>
              <a:rPr lang="zh-CN" altLang="en-US" sz="1200" b="1" dirty="0">
                <a:solidFill>
                  <a:schemeClr val="tx1"/>
                </a:solidFill>
                <a:cs typeface="+mn-ea"/>
                <a:sym typeface="+mn-lt"/>
              </a:rPr>
              <a:t>教师机</a:t>
            </a:r>
            <a:r>
              <a:rPr lang="en-US" altLang="zh-CN" sz="1200" b="1" dirty="0">
                <a:solidFill>
                  <a:schemeClr val="tx1"/>
                </a:solidFill>
                <a:cs typeface="+mn-ea"/>
                <a:sym typeface="+mn-lt"/>
              </a:rPr>
              <a:t>+</a:t>
            </a:r>
            <a:r>
              <a:rPr lang="zh-CN" altLang="en-US" sz="1200" b="1" dirty="0">
                <a:solidFill>
                  <a:schemeClr val="tx1"/>
                </a:solidFill>
                <a:cs typeface="+mn-ea"/>
                <a:sym typeface="+mn-lt"/>
              </a:rPr>
              <a:t>学生机</a:t>
            </a:r>
            <a:r>
              <a:rPr lang="en-US" altLang="zh-CN" sz="1200" b="1" dirty="0">
                <a:solidFill>
                  <a:schemeClr val="tx1"/>
                </a:solidFill>
                <a:cs typeface="+mn-ea"/>
                <a:sym typeface="+mn-lt"/>
              </a:rPr>
              <a:t>+</a:t>
            </a:r>
            <a:r>
              <a:rPr lang="zh-CN" altLang="en-US" sz="1200" b="1" dirty="0">
                <a:solidFill>
                  <a:schemeClr val="tx1"/>
                </a:solidFill>
                <a:cs typeface="+mn-ea"/>
                <a:sym typeface="+mn-lt"/>
              </a:rPr>
              <a:t>网络设备（可选）</a:t>
            </a:r>
            <a:endParaRPr lang="en-US" altLang="zh-CN" sz="1200" b="1" dirty="0">
              <a:solidFill>
                <a:schemeClr val="tx1"/>
              </a:solidFill>
              <a:cs typeface="+mn-ea"/>
              <a:sym typeface="+mn-lt"/>
            </a:endParaRPr>
          </a:p>
          <a:p>
            <a:pPr marL="285664" indent="-285664">
              <a:buFont typeface="Arial" panose="020B0604020202020204" pitchFamily="34" charset="0"/>
              <a:buChar char="•"/>
            </a:pPr>
            <a:r>
              <a:rPr lang="zh-CN" altLang="en-US" sz="1200" b="1" dirty="0">
                <a:solidFill>
                  <a:schemeClr val="tx1"/>
                </a:solidFill>
                <a:cs typeface="+mn-ea"/>
                <a:sym typeface="+mn-lt"/>
              </a:rPr>
              <a:t>软件：云桌面虚拟化平台（必选）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利用</a:t>
            </a:r>
            <a:r>
              <a:rPr lang="en-US" altLang="zh-CN" sz="1200" dirty="0">
                <a:solidFill>
                  <a:schemeClr val="tx1"/>
                </a:solidFill>
                <a:cs typeface="+mn-ea"/>
                <a:sym typeface="+mn-lt"/>
              </a:rPr>
              <a:t>PC</a:t>
            </a:r>
            <a:r>
              <a:rPr lang="zh-CN" altLang="en-US" sz="1200" dirty="0">
                <a:solidFill>
                  <a:schemeClr val="tx1"/>
                </a:solidFill>
                <a:cs typeface="+mn-ea"/>
                <a:sym typeface="+mn-lt"/>
              </a:rPr>
              <a:t>本地计算能力（</a:t>
            </a:r>
            <a:r>
              <a:rPr lang="en-US" altLang="zh-CN" sz="1200" dirty="0">
                <a:solidFill>
                  <a:schemeClr val="tx1"/>
                </a:solidFill>
                <a:cs typeface="+mn-ea"/>
                <a:sym typeface="+mn-lt"/>
              </a:rPr>
              <a:t>CPU/GPU</a:t>
            </a:r>
            <a:r>
              <a:rPr lang="zh-CN" altLang="en-US" sz="1200" dirty="0">
                <a:solidFill>
                  <a:schemeClr val="tx1"/>
                </a:solidFill>
                <a:cs typeface="+mn-ea"/>
                <a:sym typeface="+mn-lt"/>
              </a:rPr>
              <a:t>）和本地存储、支持所有</a:t>
            </a:r>
            <a:r>
              <a:rPr lang="en-US" altLang="zh-CN" sz="1200" dirty="0">
                <a:solidFill>
                  <a:schemeClr val="tx1"/>
                </a:solidFill>
                <a:cs typeface="+mn-ea"/>
                <a:sym typeface="+mn-lt"/>
              </a:rPr>
              <a:t>PC</a:t>
            </a:r>
            <a:r>
              <a:rPr lang="zh-CN" altLang="en-US" sz="1200" dirty="0">
                <a:solidFill>
                  <a:schemeClr val="tx1"/>
                </a:solidFill>
                <a:cs typeface="+mn-ea"/>
                <a:sym typeface="+mn-lt"/>
              </a:rPr>
              <a:t>支持的外设，在本地</a:t>
            </a:r>
            <a:r>
              <a:rPr lang="en-US" altLang="zh-CN" sz="1200" dirty="0">
                <a:solidFill>
                  <a:schemeClr val="tx1"/>
                </a:solidFill>
                <a:cs typeface="+mn-ea"/>
                <a:sym typeface="+mn-lt"/>
              </a:rPr>
              <a:t>PC</a:t>
            </a:r>
            <a:r>
              <a:rPr lang="zh-CN" altLang="en-US" sz="1200" dirty="0">
                <a:solidFill>
                  <a:schemeClr val="tx1"/>
                </a:solidFill>
                <a:cs typeface="+mn-ea"/>
                <a:sym typeface="+mn-lt"/>
              </a:rPr>
              <a:t>上运行虚拟桌面（虚拟机）；</a:t>
            </a:r>
            <a:endParaRPr lang="en-US" altLang="zh-CN" sz="12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服务器端</a:t>
            </a:r>
            <a:r>
              <a:rPr lang="zh-CN" altLang="en-US" sz="1100" dirty="0">
                <a:solidFill>
                  <a:schemeClr val="tx1"/>
                </a:solidFill>
                <a:cs typeface="+mn-ea"/>
                <a:sym typeface="+mn-lt"/>
              </a:rPr>
              <a:t>：镜像建立</a:t>
            </a:r>
            <a:r>
              <a:rPr lang="en-US" altLang="zh-CN" sz="1100" dirty="0">
                <a:solidFill>
                  <a:schemeClr val="tx1"/>
                </a:solidFill>
                <a:cs typeface="+mn-ea"/>
                <a:sym typeface="+mn-lt"/>
              </a:rPr>
              <a:t>/</a:t>
            </a:r>
            <a:r>
              <a:rPr lang="zh-CN" altLang="en-US" sz="1100" dirty="0">
                <a:solidFill>
                  <a:schemeClr val="tx1"/>
                </a:solidFill>
                <a:cs typeface="+mn-ea"/>
                <a:sym typeface="+mn-lt"/>
              </a:rPr>
              <a:t>上传</a:t>
            </a:r>
            <a:r>
              <a:rPr lang="en-US" altLang="zh-CN" sz="1100" dirty="0">
                <a:solidFill>
                  <a:schemeClr val="tx1"/>
                </a:solidFill>
                <a:cs typeface="+mn-ea"/>
                <a:sym typeface="+mn-lt"/>
              </a:rPr>
              <a:t>/</a:t>
            </a:r>
            <a:r>
              <a:rPr lang="zh-CN" altLang="en-US" sz="1100" dirty="0">
                <a:solidFill>
                  <a:schemeClr val="tx1"/>
                </a:solidFill>
                <a:cs typeface="+mn-ea"/>
                <a:sym typeface="+mn-lt"/>
              </a:rPr>
              <a:t>分发、镜像管理、桌面监控、系统监控、数据集中、终端连接管理、终端离线管理、日志审计、第三方接口；</a:t>
            </a:r>
            <a:endParaRPr lang="en-US" altLang="zh-CN" sz="11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客户端</a:t>
            </a:r>
            <a:r>
              <a:rPr lang="zh-CN" altLang="en-US" sz="1100" dirty="0">
                <a:solidFill>
                  <a:schemeClr val="tx1"/>
                </a:solidFill>
                <a:cs typeface="+mn-ea"/>
                <a:sym typeface="+mn-lt"/>
              </a:rPr>
              <a:t>：集中派发桌面、集中控制、个性化定制、分布计算、一机多用</a:t>
            </a:r>
            <a:r>
              <a:rPr lang="en-US" altLang="zh-CN" sz="1100" dirty="0">
                <a:solidFill>
                  <a:schemeClr val="tx1"/>
                </a:solidFill>
                <a:cs typeface="+mn-ea"/>
                <a:sym typeface="+mn-lt"/>
              </a:rPr>
              <a:t>/</a:t>
            </a:r>
            <a:r>
              <a:rPr lang="zh-CN" altLang="en-US" sz="1100" dirty="0">
                <a:solidFill>
                  <a:schemeClr val="tx1"/>
                </a:solidFill>
                <a:cs typeface="+mn-ea"/>
                <a:sym typeface="+mn-lt"/>
              </a:rPr>
              <a:t>多系统、本地虚拟磁盘数据加密、按需读取</a:t>
            </a:r>
            <a:r>
              <a:rPr lang="zh-CN" altLang="en-US" sz="1100" dirty="0" smtClean="0">
                <a:solidFill>
                  <a:schemeClr val="tx1"/>
                </a:solidFill>
                <a:cs typeface="+mn-ea"/>
                <a:sym typeface="+mn-lt"/>
              </a:rPr>
              <a:t>数据</a:t>
            </a:r>
            <a:endParaRPr lang="en-US" altLang="zh-CN" sz="1200" dirty="0" smtClean="0">
              <a:solidFill>
                <a:schemeClr val="tx1"/>
              </a:solidFill>
              <a:cs typeface="+mn-ea"/>
              <a:sym typeface="+mn-lt"/>
            </a:endParaRPr>
          </a:p>
          <a:p>
            <a:pPr marL="285664" lvl="1" indent="-285664">
              <a:lnSpc>
                <a:spcPct val="150000"/>
              </a:lnSpc>
              <a:buFont typeface="Arial" panose="020B0604020202020204" pitchFamily="34" charset="0"/>
              <a:buChar char="•"/>
            </a:pPr>
            <a:r>
              <a:rPr lang="zh-CN" altLang="en-US" sz="1200" b="1" dirty="0" smtClean="0">
                <a:solidFill>
                  <a:schemeClr val="tx1"/>
                </a:solidFill>
                <a:cs typeface="+mn-ea"/>
                <a:sym typeface="+mn-lt"/>
              </a:rPr>
              <a:t>软件：云课堂互动平台（必选）</a:t>
            </a:r>
            <a:endParaRPr lang="en-US" altLang="zh-CN" sz="1200" b="1" dirty="0" smtClean="0">
              <a:solidFill>
                <a:schemeClr val="tx1"/>
              </a:solidFill>
              <a:cs typeface="+mn-ea"/>
              <a:sym typeface="+mn-lt"/>
            </a:endParaRPr>
          </a:p>
          <a:p>
            <a:r>
              <a:rPr lang="zh-CN" altLang="en-US" sz="1200" dirty="0" smtClean="0">
                <a:solidFill>
                  <a:schemeClr val="tx1"/>
                </a:solidFill>
                <a:cs typeface="+mn-ea"/>
                <a:sym typeface="+mn-lt"/>
              </a:rPr>
              <a:t>与虚拟桌面集成在一起的教学互动软件，功能包括：</a:t>
            </a:r>
            <a:endParaRPr lang="en-US" altLang="zh-CN" sz="1200" b="1"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课前准备：教师账户管理、教师登录；</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课堂教学：教师演示、学生演示、视频广播、视频直播；</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课堂管理：管理班级、学生签到、实时监控、远程命令、学生策略、黑屏控制；</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课堂互动：共享白板、讨论、分组教学、文件分发、文件收集；</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课堂测验：标准考试、答题卡考试、调查；</a:t>
            </a:r>
            <a:endParaRPr lang="en-US" altLang="zh-CN" sz="1200" dirty="0" smtClean="0">
              <a:solidFill>
                <a:schemeClr val="tx1"/>
              </a:solidFill>
              <a:cs typeface="+mn-ea"/>
              <a:sym typeface="+mn-lt"/>
            </a:endParaRPr>
          </a:p>
          <a:p>
            <a:r>
              <a:rPr lang="en-US" altLang="zh-CN" sz="1200" dirty="0" smtClean="0">
                <a:solidFill>
                  <a:schemeClr val="tx1"/>
                </a:solidFill>
                <a:cs typeface="+mn-ea"/>
                <a:sym typeface="+mn-lt"/>
              </a:rPr>
              <a:t>- </a:t>
            </a:r>
            <a:r>
              <a:rPr lang="zh-CN" altLang="zh-CN" sz="1200" dirty="0" smtClean="0">
                <a:solidFill>
                  <a:schemeClr val="tx1"/>
                </a:solidFill>
                <a:cs typeface="+mn-ea"/>
                <a:sym typeface="+mn-lt"/>
              </a:rPr>
              <a:t>学生上课：举手、发送消息、文件提交。</a:t>
            </a:r>
          </a:p>
          <a:p>
            <a:pPr marL="285664" indent="-285664">
              <a:buFont typeface="Arial" panose="020B0604020202020204" pitchFamily="34" charset="0"/>
              <a:buChar char="•"/>
            </a:pPr>
            <a:r>
              <a:rPr lang="zh-CN" altLang="en-US" sz="1200" b="1" dirty="0" smtClean="0">
                <a:solidFill>
                  <a:schemeClr val="tx1"/>
                </a:solidFill>
                <a:cs typeface="+mn-ea"/>
                <a:sym typeface="+mn-lt"/>
              </a:rPr>
              <a:t>服务</a:t>
            </a:r>
            <a:r>
              <a:rPr lang="zh-CN" altLang="en-US" sz="1200" b="1" dirty="0">
                <a:solidFill>
                  <a:schemeClr val="tx1"/>
                </a:solidFill>
                <a:cs typeface="+mn-ea"/>
                <a:sym typeface="+mn-lt"/>
              </a:rPr>
              <a:t>：提供一站式安装实施服务、一年远程</a:t>
            </a:r>
            <a:r>
              <a:rPr lang="en-US" altLang="zh-CN" sz="1200" b="1" dirty="0">
                <a:solidFill>
                  <a:schemeClr val="tx1"/>
                </a:solidFill>
                <a:cs typeface="+mn-ea"/>
                <a:sym typeface="+mn-lt"/>
              </a:rPr>
              <a:t>/</a:t>
            </a:r>
            <a:r>
              <a:rPr lang="zh-CN" altLang="en-US" sz="1200" b="1" dirty="0">
                <a:solidFill>
                  <a:schemeClr val="tx1"/>
                </a:solidFill>
                <a:cs typeface="+mn-ea"/>
                <a:sym typeface="+mn-lt"/>
              </a:rPr>
              <a:t>现场支持（必选</a:t>
            </a:r>
            <a:r>
              <a:rPr lang="zh-CN" altLang="en-US" sz="1200" b="1" dirty="0" smtClean="0">
                <a:solidFill>
                  <a:schemeClr val="tx1"/>
                </a:solidFill>
                <a:cs typeface="+mn-ea"/>
                <a:sym typeface="+mn-lt"/>
              </a:rPr>
              <a:t>）</a:t>
            </a: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 </a:t>
            </a:r>
            <a:r>
              <a:rPr lang="en-US" altLang="zh-CN" sz="1400" b="1" dirty="0">
                <a:solidFill>
                  <a:schemeClr val="tx1"/>
                </a:solidFill>
                <a:cs typeface="+mn-ea"/>
                <a:sym typeface="+mn-lt"/>
              </a:rPr>
              <a:t>WOW Factors / Key Differentiators: </a:t>
            </a:r>
          </a:p>
          <a:p>
            <a:pPr marL="171450" indent="-171450">
              <a:buFontTx/>
              <a:buChar char="-"/>
            </a:pPr>
            <a:r>
              <a:rPr lang="zh-CN" altLang="en-US" sz="1200" dirty="0" smtClean="0">
                <a:solidFill>
                  <a:schemeClr val="tx1"/>
                </a:solidFill>
                <a:cs typeface="+mn-ea"/>
                <a:sym typeface="+mn-lt"/>
              </a:rPr>
              <a:t>统一管理、统一部署所有</a:t>
            </a:r>
            <a:r>
              <a:rPr lang="en-US" altLang="zh-CN" sz="1200" dirty="0" smtClean="0">
                <a:solidFill>
                  <a:schemeClr val="tx1"/>
                </a:solidFill>
                <a:cs typeface="+mn-ea"/>
                <a:sym typeface="+mn-lt"/>
              </a:rPr>
              <a:t>X86</a:t>
            </a:r>
            <a:r>
              <a:rPr lang="zh-CN" altLang="en-US" sz="1200" dirty="0" smtClean="0">
                <a:solidFill>
                  <a:schemeClr val="tx1"/>
                </a:solidFill>
                <a:cs typeface="+mn-ea"/>
                <a:sym typeface="+mn-lt"/>
              </a:rPr>
              <a:t>终端</a:t>
            </a:r>
            <a:endParaRPr lang="en-US" altLang="zh-CN" sz="1200" dirty="0" smtClean="0">
              <a:solidFill>
                <a:schemeClr val="tx1"/>
              </a:solidFill>
              <a:cs typeface="+mn-ea"/>
              <a:sym typeface="+mn-lt"/>
            </a:endParaRPr>
          </a:p>
          <a:p>
            <a:pPr marL="171450" indent="-171450">
              <a:buFontTx/>
              <a:buChar char="-"/>
            </a:pPr>
            <a:r>
              <a:rPr lang="zh-CN" altLang="en-US" sz="1200" dirty="0">
                <a:solidFill>
                  <a:schemeClr val="tx1"/>
                </a:solidFill>
                <a:cs typeface="+mn-ea"/>
                <a:sym typeface="+mn-lt"/>
              </a:rPr>
              <a:t>可</a:t>
            </a:r>
            <a:r>
              <a:rPr lang="zh-CN" altLang="en-US" sz="1200" dirty="0" smtClean="0">
                <a:solidFill>
                  <a:schemeClr val="tx1"/>
                </a:solidFill>
                <a:cs typeface="+mn-ea"/>
                <a:sym typeface="+mn-lt"/>
              </a:rPr>
              <a:t>管理所有利旧的、不同品牌的</a:t>
            </a:r>
            <a:r>
              <a:rPr lang="en-US" altLang="zh-CN" sz="1200" dirty="0" smtClean="0">
                <a:solidFill>
                  <a:schemeClr val="tx1"/>
                </a:solidFill>
                <a:cs typeface="+mn-ea"/>
                <a:sym typeface="+mn-lt"/>
              </a:rPr>
              <a:t>PC</a:t>
            </a:r>
          </a:p>
          <a:p>
            <a:pPr marL="171450" indent="-171450">
              <a:buFontTx/>
              <a:buChar char="-"/>
            </a:pPr>
            <a:r>
              <a:rPr lang="zh-CN" altLang="en-US" sz="1200" dirty="0">
                <a:solidFill>
                  <a:schemeClr val="tx1"/>
                </a:solidFill>
                <a:cs typeface="+mn-ea"/>
                <a:sym typeface="+mn-lt"/>
              </a:rPr>
              <a:t>网络断</a:t>
            </a:r>
            <a:r>
              <a:rPr lang="zh-CN" altLang="en-US" sz="1200" dirty="0" smtClean="0">
                <a:solidFill>
                  <a:schemeClr val="tx1"/>
                </a:solidFill>
                <a:cs typeface="+mn-ea"/>
                <a:sym typeface="+mn-lt"/>
              </a:rPr>
              <a:t>网、终端依旧能正常使用</a:t>
            </a:r>
            <a:endParaRPr lang="en-US" altLang="zh-CN" sz="1200" dirty="0" smtClean="0">
              <a:solidFill>
                <a:schemeClr val="tx1"/>
              </a:solidFill>
              <a:cs typeface="+mn-ea"/>
              <a:sym typeface="+mn-lt"/>
            </a:endParaRPr>
          </a:p>
          <a:p>
            <a:pPr marL="171450" indent="-171450">
              <a:buFontTx/>
              <a:buChar char="-"/>
            </a:pPr>
            <a:r>
              <a:rPr lang="zh-CN" altLang="en-US" sz="1200" dirty="0">
                <a:solidFill>
                  <a:schemeClr val="tx1"/>
                </a:solidFill>
                <a:cs typeface="+mn-ea"/>
                <a:sym typeface="+mn-lt"/>
              </a:rPr>
              <a:t>管理</a:t>
            </a:r>
            <a:r>
              <a:rPr lang="zh-CN" altLang="en-US" sz="1200" dirty="0" smtClean="0">
                <a:solidFill>
                  <a:schemeClr val="tx1"/>
                </a:solidFill>
                <a:cs typeface="+mn-ea"/>
                <a:sym typeface="+mn-lt"/>
              </a:rPr>
              <a:t>机、网络要求低、提升系统安全性、简化教学</a:t>
            </a:r>
            <a:endParaRPr lang="en-US" altLang="zh-CN" sz="1200" dirty="0" smtClean="0">
              <a:solidFill>
                <a:schemeClr val="tx1"/>
              </a:solidFill>
              <a:cs typeface="+mn-ea"/>
              <a:sym typeface="+mn-lt"/>
            </a:endParaRPr>
          </a:p>
          <a:p>
            <a:pPr marL="171450" indent="-171450">
              <a:buFontTx/>
              <a:buChar char="-"/>
            </a:pPr>
            <a:r>
              <a:rPr lang="zh-CN" altLang="en-US" sz="1200" dirty="0" smtClean="0">
                <a:solidFill>
                  <a:schemeClr val="tx1"/>
                </a:solidFill>
                <a:cs typeface="+mn-ea"/>
                <a:sym typeface="+mn-lt"/>
              </a:rPr>
              <a:t>融入云课堂互动平台、个性化教室</a:t>
            </a:r>
            <a:endParaRPr lang="en-US" altLang="zh-CN" sz="1200" dirty="0" smtClean="0">
              <a:solidFill>
                <a:schemeClr val="tx1"/>
              </a:solidFill>
              <a:cs typeface="+mn-ea"/>
              <a:sym typeface="+mn-lt"/>
            </a:endParaRPr>
          </a:p>
        </p:txBody>
      </p:sp>
    </p:spTree>
    <p:extLst>
      <p:ext uri="{BB962C8B-B14F-4D97-AF65-F5344CB8AC3E}">
        <p14:creationId xmlns:p14="http://schemas.microsoft.com/office/powerpoint/2010/main" val="38587673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1784920" y="457200"/>
            <a:ext cx="11073384" cy="629093"/>
          </a:xfrm>
          <a:prstGeom prst="rect">
            <a:avLst/>
          </a:prstGeom>
        </p:spPr>
        <p:txBody>
          <a:bodyPr/>
          <a:lstStyle>
            <a:lvl1pPr algn="ctr" defTabSz="1218565" rtl="0" eaLnBrk="1" latinLnBrk="0" hangingPunct="1">
              <a:spcBef>
                <a:spcPct val="0"/>
              </a:spcBef>
              <a:buNone/>
              <a:defRPr sz="4300" kern="1200" cap="all" baseline="0">
                <a:solidFill>
                  <a:schemeClr val="tx1"/>
                </a:solidFill>
                <a:latin typeface="Arial" panose="020B0604020202020204" pitchFamily="34" charset="0"/>
                <a:ea typeface="+mj-ea"/>
                <a:cs typeface="Arial" panose="020B0604020202020204" pitchFamily="34" charset="0"/>
              </a:defRPr>
            </a:lvl1pPr>
          </a:lstStyle>
          <a:p>
            <a:pPr algn="l"/>
            <a:r>
              <a:rPr lang="en-US" altLang="zh-CN" b="1" dirty="0" smtClean="0">
                <a:latin typeface="+mn-ea"/>
                <a:cs typeface="+mn-ea"/>
                <a:sym typeface="+mn-lt"/>
              </a:rPr>
              <a:t>IDV</a:t>
            </a:r>
            <a:r>
              <a:rPr lang="zh-CN" altLang="en-US" b="1" dirty="0" smtClean="0">
                <a:latin typeface="+mn-ea"/>
                <a:cs typeface="+mn-ea"/>
                <a:sym typeface="+mn-lt"/>
              </a:rPr>
              <a:t>的部分案例</a:t>
            </a:r>
            <a:endParaRPr lang="zh-CN" altLang="en-US" dirty="0"/>
          </a:p>
        </p:txBody>
      </p:sp>
      <p:graphicFrame>
        <p:nvGraphicFramePr>
          <p:cNvPr id="3" name="表格 2"/>
          <p:cNvGraphicFramePr>
            <a:graphicFrameLocks noGrp="1"/>
          </p:cNvGraphicFramePr>
          <p:nvPr>
            <p:extLst/>
          </p:nvPr>
        </p:nvGraphicFramePr>
        <p:xfrm>
          <a:off x="2173224" y="1234234"/>
          <a:ext cx="5334000" cy="5295016"/>
        </p:xfrm>
        <a:graphic>
          <a:graphicData uri="http://schemas.openxmlformats.org/drawingml/2006/table">
            <a:tbl>
              <a:tblPr>
                <a:tableStyleId>{5C22544A-7EE6-4342-B048-85BDC9FD1C3A}</a:tableStyleId>
              </a:tblPr>
              <a:tblGrid>
                <a:gridCol w="5334000">
                  <a:extLst>
                    <a:ext uri="{9D8B030D-6E8A-4147-A177-3AD203B41FA5}">
                      <a16:colId xmlns:a16="http://schemas.microsoft.com/office/drawing/2014/main" val="4110095532"/>
                    </a:ext>
                  </a:extLst>
                </a:gridCol>
              </a:tblGrid>
              <a:tr h="5295016">
                <a:tc>
                  <a:txBody>
                    <a:bodyPr/>
                    <a:lstStyle/>
                    <a:p>
                      <a:pPr algn="l" fontAlgn="b">
                        <a:lnSpc>
                          <a:spcPct val="100000"/>
                        </a:lnSpc>
                      </a:pPr>
                      <a:r>
                        <a:rPr lang="zh-CN" altLang="en-US" sz="1600" b="0" i="0" u="none" strike="noStrike" dirty="0" smtClean="0">
                          <a:effectLst/>
                          <a:latin typeface="+mn-ea"/>
                          <a:ea typeface="+mn-ea"/>
                          <a:cs typeface="+mn-ea"/>
                          <a:sym typeface="+mn-lt"/>
                        </a:rPr>
                        <a:t>济南历城初级实验中学</a:t>
                      </a:r>
                      <a:endParaRPr lang="en-US" altLang="zh-CN" sz="1600" b="0" i="0" u="none" strike="noStrike" dirty="0" smtClean="0">
                        <a:effectLst/>
                        <a:latin typeface="+mn-ea"/>
                        <a:ea typeface="+mn-ea"/>
                        <a:cs typeface="+mn-ea"/>
                        <a:sym typeface="+mn-lt"/>
                      </a:endParaRPr>
                    </a:p>
                    <a:p>
                      <a:pPr algn="l" fontAlgn="b">
                        <a:lnSpc>
                          <a:spcPct val="100000"/>
                        </a:lnSpc>
                      </a:pPr>
                      <a:r>
                        <a:rPr lang="zh-CN" altLang="en-US" sz="1600" b="0" i="0" u="none" strike="noStrike" dirty="0" smtClean="0">
                          <a:effectLst/>
                          <a:latin typeface="+mn-ea"/>
                          <a:ea typeface="+mn-ea"/>
                          <a:cs typeface="+mn-ea"/>
                          <a:sym typeface="+mn-lt"/>
                        </a:rPr>
                        <a:t>广水市实验高中</a:t>
                      </a:r>
                      <a:endParaRPr lang="en-US" altLang="zh-CN" sz="1600" b="0" i="0" u="none" strike="noStrike" dirty="0" smtClean="0">
                        <a:effectLst/>
                        <a:latin typeface="+mn-ea"/>
                        <a:ea typeface="+mn-ea"/>
                        <a:cs typeface="+mn-ea"/>
                        <a:sym typeface="+mn-lt"/>
                      </a:endParaRPr>
                    </a:p>
                    <a:p>
                      <a:pPr algn="l" fontAlgn="b">
                        <a:lnSpc>
                          <a:spcPct val="100000"/>
                        </a:lnSpc>
                      </a:pPr>
                      <a:r>
                        <a:rPr lang="zh-CN" altLang="en-US" sz="1600" b="0" i="0" u="none" strike="noStrike" dirty="0" smtClean="0">
                          <a:effectLst/>
                          <a:latin typeface="+mn-ea"/>
                          <a:ea typeface="+mn-ea"/>
                          <a:cs typeface="+mn-ea"/>
                          <a:sym typeface="+mn-lt"/>
                        </a:rPr>
                        <a:t>广水市四中</a:t>
                      </a:r>
                      <a:endParaRPr lang="en-US" altLang="zh-CN" sz="1600" b="0" i="0" u="none" strike="noStrike" dirty="0" smtClean="0">
                        <a:effectLst/>
                        <a:latin typeface="+mn-ea"/>
                        <a:ea typeface="+mn-ea"/>
                        <a:cs typeface="+mn-ea"/>
                        <a:sym typeface="+mn-lt"/>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b="0" i="0" u="none" strike="noStrike" dirty="0" smtClean="0">
                          <a:effectLst/>
                          <a:latin typeface="+mn-ea"/>
                          <a:ea typeface="+mn-ea"/>
                          <a:cs typeface="+mn-ea"/>
                          <a:sym typeface="+mn-lt"/>
                        </a:rPr>
                        <a:t>恩施州宣恩县一中</a:t>
                      </a:r>
                    </a:p>
                    <a:p>
                      <a:pPr algn="l" fontAlgn="b">
                        <a:lnSpc>
                          <a:spcPct val="100000"/>
                        </a:lnSpc>
                      </a:pPr>
                      <a:r>
                        <a:rPr lang="zh-CN" altLang="en-US" sz="1600" b="0" i="0" u="none" strike="noStrike" dirty="0" smtClean="0">
                          <a:effectLst/>
                          <a:latin typeface="+mn-ea"/>
                          <a:ea typeface="+mn-ea"/>
                          <a:cs typeface="+mn-ea"/>
                          <a:sym typeface="+mn-lt"/>
                        </a:rPr>
                        <a:t>济南市历城区实验初级中学</a:t>
                      </a:r>
                    </a:p>
                    <a:p>
                      <a:pPr algn="l" fontAlgn="b">
                        <a:lnSpc>
                          <a:spcPct val="100000"/>
                        </a:lnSpc>
                      </a:pPr>
                      <a:r>
                        <a:rPr lang="zh-CN" altLang="en-US" sz="1600" b="0" i="0" u="none" strike="noStrike" dirty="0" smtClean="0">
                          <a:effectLst/>
                          <a:latin typeface="+mn-ea"/>
                          <a:ea typeface="+mn-ea"/>
                          <a:cs typeface="+mn-ea"/>
                          <a:sym typeface="+mn-lt"/>
                        </a:rPr>
                        <a:t>邹城六中、四中</a:t>
                      </a:r>
                    </a:p>
                    <a:p>
                      <a:pPr algn="l" fontAlgn="b">
                        <a:lnSpc>
                          <a:spcPct val="100000"/>
                        </a:lnSpc>
                      </a:pPr>
                      <a:r>
                        <a:rPr lang="zh-CN" altLang="en-US" sz="1600" b="0" i="0" u="none" strike="noStrike" dirty="0" smtClean="0">
                          <a:effectLst/>
                          <a:latin typeface="+mn-ea"/>
                          <a:ea typeface="+mn-ea"/>
                          <a:cs typeface="+mn-ea"/>
                          <a:sym typeface="+mn-lt"/>
                        </a:rPr>
                        <a:t>泰安师范附属学校</a:t>
                      </a:r>
                      <a:endParaRPr lang="en-US" altLang="zh-CN" sz="1600" b="0" i="0" u="none" strike="noStrike" dirty="0" smtClean="0">
                        <a:effectLst/>
                        <a:latin typeface="+mn-ea"/>
                        <a:ea typeface="+mn-ea"/>
                        <a:cs typeface="+mn-ea"/>
                        <a:sym typeface="+mn-lt"/>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费县一中</a:t>
                      </a:r>
                      <a:endParaRPr lang="en-US" altLang="zh-CN" sz="1600" u="none" strike="noStrike" dirty="0" smtClean="0">
                        <a:effectLst/>
                        <a:latin typeface="+mn-ea"/>
                        <a:ea typeface="+mn-ea"/>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b="0" i="0" u="none" strike="noStrike" dirty="0" smtClean="0">
                          <a:effectLst/>
                          <a:latin typeface="+mn-ea"/>
                          <a:ea typeface="+mn-ea"/>
                          <a:cs typeface="+mn-ea"/>
                          <a:sym typeface="+mn-lt"/>
                        </a:rPr>
                        <a:t>渭南瑞泉中学</a:t>
                      </a:r>
                      <a:endParaRPr lang="en-US" altLang="zh-CN" sz="1600" b="0" i="0" u="none" strike="noStrike" dirty="0" smtClean="0">
                        <a:effectLst/>
                        <a:latin typeface="+mn-ea"/>
                        <a:ea typeface="+mn-ea"/>
                        <a:cs typeface="+mn-ea"/>
                        <a:sym typeface="+mn-lt"/>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大冶市第一中学</a:t>
                      </a:r>
                      <a:endParaRPr lang="en-US" altLang="zh-CN" sz="1600" u="none" strike="noStrike" dirty="0" smtClean="0">
                        <a:effectLst/>
                        <a:latin typeface="+mn-ea"/>
                        <a:ea typeface="+mn-ea"/>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汉阳西大街小学英才校区</a:t>
                      </a:r>
                      <a:endParaRPr lang="en-US" altLang="zh-CN" sz="1600" u="none" strike="noStrike" dirty="0" smtClean="0">
                        <a:effectLst/>
                        <a:latin typeface="+mn-ea"/>
                        <a:ea typeface="+mn-ea"/>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惠州市仲恺高新区惠环古塘坳小学 </a:t>
                      </a:r>
                      <a:endParaRPr lang="zh-CN" altLang="en-US" sz="1600" b="0" i="0" u="none" strike="noStrike" dirty="0" smtClean="0">
                        <a:solidFill>
                          <a:srgbClr val="FF0000"/>
                        </a:solidFill>
                        <a:effectLst/>
                        <a:latin typeface="+mn-ea"/>
                        <a:ea typeface="+mn-ea"/>
                      </a:endParaRPr>
                    </a:p>
                    <a:p>
                      <a:pPr algn="l" fontAlgn="ctr">
                        <a:lnSpc>
                          <a:spcPct val="100000"/>
                        </a:lnSpc>
                      </a:pPr>
                      <a:r>
                        <a:rPr lang="zh-CN" altLang="en-US" sz="1600" u="none" strike="noStrike" dirty="0" smtClean="0">
                          <a:effectLst/>
                          <a:latin typeface="+mn-ea"/>
                          <a:ea typeface="+mn-ea"/>
                        </a:rPr>
                        <a:t>淳安县临岐小学</a:t>
                      </a:r>
                      <a:endParaRPr lang="en-US" altLang="zh-CN" sz="1600" u="none" strike="noStrike" dirty="0" smtClean="0">
                        <a:effectLst/>
                        <a:latin typeface="+mn-ea"/>
                        <a:ea typeface="+mn-ea"/>
                      </a:endParaRPr>
                    </a:p>
                    <a:p>
                      <a:pPr marL="0" marR="0" lvl="0" indent="0" algn="l" defTabSz="1218672" rtl="0" eaLnBrk="1" fontAlgn="ctr"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青田县实验小学</a:t>
                      </a:r>
                      <a:endParaRPr lang="zh-CN" altLang="en-US" sz="1600" b="0" i="0" u="none" strike="noStrike" dirty="0" smtClean="0">
                        <a:solidFill>
                          <a:srgbClr val="FF0000"/>
                        </a:solidFill>
                        <a:effectLst/>
                        <a:latin typeface="+mn-ea"/>
                        <a:ea typeface="+mn-ea"/>
                      </a:endParaRPr>
                    </a:p>
                    <a:p>
                      <a:pPr marL="0" marR="0" lvl="0" indent="0" algn="l" defTabSz="1218672" rtl="0" eaLnBrk="1" fontAlgn="ctr"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卢湾区教师进修学院附属中山学校</a:t>
                      </a:r>
                      <a:endParaRPr lang="zh-CN" altLang="en-US" sz="1600" b="0" i="0" u="none" strike="noStrike" dirty="0" smtClean="0">
                        <a:solidFill>
                          <a:srgbClr val="FF0000"/>
                        </a:solidFill>
                        <a:effectLst/>
                        <a:latin typeface="+mn-ea"/>
                        <a:ea typeface="+mn-ea"/>
                      </a:endParaRPr>
                    </a:p>
                    <a:p>
                      <a:pPr algn="l" fontAlgn="ctr">
                        <a:lnSpc>
                          <a:spcPct val="100000"/>
                        </a:lnSpc>
                      </a:pPr>
                      <a:r>
                        <a:rPr lang="en-US" altLang="zh-CN" sz="1600" b="0" i="0" u="none" strike="noStrike" dirty="0" smtClean="0">
                          <a:solidFill>
                            <a:srgbClr val="FF0000"/>
                          </a:solidFill>
                          <a:effectLst/>
                          <a:latin typeface="+mn-ea"/>
                          <a:ea typeface="+mn-ea"/>
                        </a:rPr>
                        <a:t>……</a:t>
                      </a:r>
                      <a:endParaRPr lang="zh-CN" altLang="en-US" sz="1600" b="0" i="0" u="none" strike="noStrike" dirty="0">
                        <a:solidFill>
                          <a:srgbClr val="FF0000"/>
                        </a:solidFill>
                        <a:effectLst/>
                        <a:latin typeface="+mn-ea"/>
                        <a:ea typeface="+mn-ea"/>
                      </a:endParaRPr>
                    </a:p>
                  </a:txBody>
                  <a:tcPr marL="6736" marR="6736" marT="6736" marB="0" anchor="ctr">
                    <a:noFill/>
                  </a:tcPr>
                </a:tc>
                <a:extLst>
                  <a:ext uri="{0D108BD9-81ED-4DB2-BD59-A6C34878D82A}">
                    <a16:rowId xmlns:a16="http://schemas.microsoft.com/office/drawing/2014/main" val="2478297263"/>
                  </a:ext>
                </a:extLst>
              </a:tr>
            </a:tbl>
          </a:graphicData>
        </a:graphic>
      </p:graphicFrame>
      <p:graphicFrame>
        <p:nvGraphicFramePr>
          <p:cNvPr id="4" name="表格 3"/>
          <p:cNvGraphicFramePr>
            <a:graphicFrameLocks noGrp="1"/>
          </p:cNvGraphicFramePr>
          <p:nvPr>
            <p:extLst/>
          </p:nvPr>
        </p:nvGraphicFramePr>
        <p:xfrm>
          <a:off x="5907024" y="1971212"/>
          <a:ext cx="2397188" cy="4558038"/>
        </p:xfrm>
        <a:graphic>
          <a:graphicData uri="http://schemas.openxmlformats.org/drawingml/2006/table">
            <a:tbl>
              <a:tblPr>
                <a:tableStyleId>{5C22544A-7EE6-4342-B048-85BDC9FD1C3A}</a:tableStyleId>
              </a:tblPr>
              <a:tblGrid>
                <a:gridCol w="2397188">
                  <a:extLst>
                    <a:ext uri="{9D8B030D-6E8A-4147-A177-3AD203B41FA5}">
                      <a16:colId xmlns:a16="http://schemas.microsoft.com/office/drawing/2014/main" val="4110095532"/>
                    </a:ext>
                  </a:extLst>
                </a:gridCol>
              </a:tblGrid>
              <a:tr h="4558038">
                <a:tc>
                  <a:txBody>
                    <a:bodyPr/>
                    <a:lstStyle/>
                    <a:p>
                      <a:pPr algn="l" fontAlgn="b">
                        <a:lnSpc>
                          <a:spcPct val="100000"/>
                        </a:lnSpc>
                      </a:pPr>
                      <a:r>
                        <a:rPr lang="zh-CN" altLang="en-US" sz="1600" b="0" i="0" u="none" strike="noStrike" dirty="0" smtClean="0">
                          <a:effectLst/>
                          <a:latin typeface="+mn-ea"/>
                          <a:ea typeface="+mn-ea"/>
                          <a:cs typeface="+mn-ea"/>
                          <a:sym typeface="+mn-lt"/>
                        </a:rPr>
                        <a:t>邹城高职</a:t>
                      </a:r>
                    </a:p>
                    <a:p>
                      <a:pPr algn="l" fontAlgn="b">
                        <a:lnSpc>
                          <a:spcPct val="100000"/>
                        </a:lnSpc>
                      </a:pPr>
                      <a:r>
                        <a:rPr lang="zh-CN" altLang="en-US" sz="1600" b="0" i="0" u="none" strike="noStrike" dirty="0" smtClean="0">
                          <a:effectLst/>
                          <a:latin typeface="+mn-ea"/>
                          <a:ea typeface="+mn-ea"/>
                          <a:cs typeface="+mn-ea"/>
                          <a:sym typeface="+mn-lt"/>
                        </a:rPr>
                        <a:t>枣庄市警察学校</a:t>
                      </a: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山东建筑大学</a:t>
                      </a:r>
                      <a:endParaRPr lang="zh-CN" altLang="en-US" sz="1600" b="0" i="0" u="none" strike="noStrike" dirty="0" smtClean="0">
                        <a:solidFill>
                          <a:srgbClr val="FF0000"/>
                        </a:solidFill>
                        <a:effectLst/>
                        <a:latin typeface="+mn-ea"/>
                        <a:ea typeface="+mn-ea"/>
                      </a:endParaRPr>
                    </a:p>
                    <a:p>
                      <a:pPr marL="0" marR="0" lvl="0" indent="0" algn="l" defTabSz="1218672" rtl="0" eaLnBrk="1" fontAlgn="b" latinLnBrk="0" hangingPunct="1">
                        <a:lnSpc>
                          <a:spcPct val="100000"/>
                        </a:lnSpc>
                        <a:spcBef>
                          <a:spcPts val="0"/>
                        </a:spcBef>
                        <a:spcAft>
                          <a:spcPts val="0"/>
                        </a:spcAft>
                        <a:buClrTx/>
                        <a:buSzTx/>
                        <a:buFontTx/>
                        <a:buNone/>
                        <a:tabLst/>
                        <a:defRPr/>
                      </a:pPr>
                      <a:r>
                        <a:rPr lang="zh-CN" altLang="en-US" sz="1600" u="none" strike="noStrike" dirty="0" smtClean="0">
                          <a:effectLst/>
                          <a:latin typeface="+mn-ea"/>
                          <a:ea typeface="+mn-ea"/>
                        </a:rPr>
                        <a:t>济南职业学院</a:t>
                      </a:r>
                      <a:endParaRPr lang="zh-CN" altLang="en-US" sz="1600" b="0" i="0" u="none" strike="noStrike" dirty="0" smtClean="0">
                        <a:solidFill>
                          <a:srgbClr val="FF0000"/>
                        </a:solidFill>
                        <a:effectLst/>
                        <a:latin typeface="+mn-ea"/>
                        <a:ea typeface="+mn-ea"/>
                      </a:endParaRPr>
                    </a:p>
                    <a:p>
                      <a:pPr algn="l" fontAlgn="ctr">
                        <a:lnSpc>
                          <a:spcPct val="100000"/>
                        </a:lnSpc>
                      </a:pPr>
                      <a:r>
                        <a:rPr lang="zh-CN" altLang="en-US" sz="1600" u="none" strike="noStrike" dirty="0" smtClean="0">
                          <a:effectLst/>
                          <a:latin typeface="+mn-ea"/>
                          <a:ea typeface="+mn-ea"/>
                        </a:rPr>
                        <a:t>安徽城市管理职业学院</a:t>
                      </a:r>
                      <a:endParaRPr lang="zh-CN" altLang="en-US" sz="1600" b="0" i="0" u="none" strike="noStrike" dirty="0">
                        <a:solidFill>
                          <a:srgbClr val="000000"/>
                        </a:solidFill>
                        <a:effectLst/>
                        <a:latin typeface="+mn-ea"/>
                        <a:ea typeface="+mn-ea"/>
                      </a:endParaRPr>
                    </a:p>
                    <a:p>
                      <a:pPr algn="l" fontAlgn="ctr">
                        <a:lnSpc>
                          <a:spcPct val="100000"/>
                        </a:lnSpc>
                      </a:pPr>
                      <a:r>
                        <a:rPr lang="zh-CN" altLang="en-US" sz="1600" u="none" strike="noStrike" dirty="0" smtClean="0">
                          <a:effectLst/>
                          <a:latin typeface="+mn-ea"/>
                          <a:ea typeface="+mn-ea"/>
                        </a:rPr>
                        <a:t>钦</a:t>
                      </a:r>
                      <a:r>
                        <a:rPr lang="zh-CN" altLang="en-US" sz="1600" u="none" strike="noStrike" dirty="0">
                          <a:effectLst/>
                          <a:latin typeface="+mn-ea"/>
                          <a:ea typeface="+mn-ea"/>
                        </a:rPr>
                        <a:t>州市技工学校</a:t>
                      </a:r>
                      <a:endParaRPr lang="zh-CN" altLang="en-US" sz="1600" b="0" i="0" u="none" strike="noStrike" dirty="0">
                        <a:solidFill>
                          <a:srgbClr val="000000"/>
                        </a:solidFill>
                        <a:effectLst/>
                        <a:latin typeface="+mn-ea"/>
                        <a:ea typeface="+mn-ea"/>
                      </a:endParaRPr>
                    </a:p>
                    <a:p>
                      <a:pPr algn="l" fontAlgn="ctr">
                        <a:lnSpc>
                          <a:spcPct val="100000"/>
                        </a:lnSpc>
                      </a:pPr>
                      <a:r>
                        <a:rPr lang="zh-CN" altLang="en-US" sz="1600" u="none" strike="noStrike" dirty="0" smtClean="0">
                          <a:effectLst/>
                          <a:latin typeface="+mn-ea"/>
                          <a:ea typeface="+mn-ea"/>
                        </a:rPr>
                        <a:t>无锡</a:t>
                      </a:r>
                      <a:r>
                        <a:rPr lang="zh-CN" altLang="en-US" sz="1600" u="none" strike="noStrike" dirty="0">
                          <a:effectLst/>
                          <a:latin typeface="+mn-ea"/>
                          <a:ea typeface="+mn-ea"/>
                        </a:rPr>
                        <a:t>灵山慈恩佛学</a:t>
                      </a:r>
                      <a:r>
                        <a:rPr lang="zh-CN" altLang="en-US" sz="1600" u="none" strike="noStrike" dirty="0" smtClean="0">
                          <a:effectLst/>
                          <a:latin typeface="+mn-ea"/>
                          <a:ea typeface="+mn-ea"/>
                        </a:rPr>
                        <a:t>院</a:t>
                      </a:r>
                      <a:endParaRPr lang="en-US" altLang="zh-CN" sz="1600" u="none" strike="noStrike" dirty="0" smtClean="0">
                        <a:effectLst/>
                        <a:latin typeface="+mn-ea"/>
                        <a:ea typeface="+mn-ea"/>
                      </a:endParaRPr>
                    </a:p>
                    <a:p>
                      <a:pPr algn="l" fontAlgn="ctr">
                        <a:lnSpc>
                          <a:spcPct val="100000"/>
                        </a:lnSpc>
                      </a:pPr>
                      <a:r>
                        <a:rPr lang="en-US" altLang="zh-CN" sz="1600" b="0" i="0" u="none" strike="noStrike" dirty="0" smtClean="0">
                          <a:solidFill>
                            <a:srgbClr val="FF0000"/>
                          </a:solidFill>
                          <a:effectLst/>
                          <a:latin typeface="+mn-ea"/>
                          <a:ea typeface="+mn-ea"/>
                        </a:rPr>
                        <a:t>……</a:t>
                      </a:r>
                      <a:endParaRPr lang="zh-CN" altLang="en-US" sz="1600" b="0" i="0" u="none" strike="noStrike" dirty="0">
                        <a:solidFill>
                          <a:srgbClr val="FF0000"/>
                        </a:solidFill>
                        <a:effectLst/>
                        <a:latin typeface="+mn-ea"/>
                        <a:ea typeface="+mn-ea"/>
                      </a:endParaRPr>
                    </a:p>
                  </a:txBody>
                  <a:tcPr marL="6736" marR="6736" marT="6736" marB="0">
                    <a:noFill/>
                  </a:tcPr>
                </a:tc>
                <a:extLst>
                  <a:ext uri="{0D108BD9-81ED-4DB2-BD59-A6C34878D82A}">
                    <a16:rowId xmlns:a16="http://schemas.microsoft.com/office/drawing/2014/main" val="2478297263"/>
                  </a:ext>
                </a:extLst>
              </a:tr>
            </a:tbl>
          </a:graphicData>
        </a:graphic>
      </p:graphicFrame>
    </p:spTree>
    <p:extLst>
      <p:ext uri="{BB962C8B-B14F-4D97-AF65-F5344CB8AC3E}">
        <p14:creationId xmlns:p14="http://schemas.microsoft.com/office/powerpoint/2010/main" val="14764522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1D1F33-36FD-4AE3-A75A-7A7A5A1A5FDB}"/>
              </a:ext>
            </a:extLst>
          </p:cNvPr>
          <p:cNvSpPr/>
          <p:nvPr/>
        </p:nvSpPr>
        <p:spPr>
          <a:xfrm>
            <a:off x="1763478" y="458035"/>
            <a:ext cx="4457111" cy="707702"/>
          </a:xfrm>
          <a:prstGeom prst="rect">
            <a:avLst/>
          </a:prstGeom>
          <a:noFill/>
        </p:spPr>
        <p:txBody>
          <a:bodyPr wrap="none" rtlCol="0">
            <a:spAutoFit/>
          </a:bodyPr>
          <a:lstStyle/>
          <a:p>
            <a:pPr defTabSz="1218199"/>
            <a:r>
              <a:rPr lang="en-US" altLang="zh-CN" sz="3999" b="1" kern="0" dirty="0">
                <a:solidFill>
                  <a:srgbClr val="000000"/>
                </a:solidFill>
                <a:latin typeface="Arial"/>
                <a:ea typeface="Microsoft YaHei"/>
                <a:cs typeface="+mn-ea"/>
                <a:sym typeface="+mn-lt"/>
              </a:rPr>
              <a:t>VDI</a:t>
            </a:r>
            <a:r>
              <a:rPr lang="zh-CN" altLang="en-US" sz="3999" b="1" kern="0" dirty="0">
                <a:solidFill>
                  <a:srgbClr val="000000"/>
                </a:solidFill>
                <a:latin typeface="Arial"/>
                <a:ea typeface="Microsoft YaHei"/>
                <a:cs typeface="+mn-ea"/>
                <a:sym typeface="+mn-lt"/>
              </a:rPr>
              <a:t>和</a:t>
            </a:r>
            <a:r>
              <a:rPr lang="en-US" altLang="zh-CN" sz="3999" b="1" kern="0" dirty="0">
                <a:solidFill>
                  <a:srgbClr val="000000"/>
                </a:solidFill>
                <a:latin typeface="Arial"/>
                <a:ea typeface="Microsoft YaHei"/>
                <a:cs typeface="+mn-ea"/>
                <a:sym typeface="+mn-lt"/>
              </a:rPr>
              <a:t>IDV</a:t>
            </a:r>
            <a:r>
              <a:rPr lang="zh-CN" altLang="en-US" sz="3999" b="1" kern="0" dirty="0">
                <a:solidFill>
                  <a:srgbClr val="000000"/>
                </a:solidFill>
                <a:latin typeface="Arial"/>
                <a:ea typeface="Microsoft YaHei"/>
                <a:cs typeface="+mn-ea"/>
                <a:sym typeface="+mn-lt"/>
              </a:rPr>
              <a:t>详细对比</a:t>
            </a:r>
          </a:p>
        </p:txBody>
      </p:sp>
      <p:graphicFrame>
        <p:nvGraphicFramePr>
          <p:cNvPr id="2" name="表格 1"/>
          <p:cNvGraphicFramePr>
            <a:graphicFrameLocks noGrp="1"/>
          </p:cNvGraphicFramePr>
          <p:nvPr/>
        </p:nvGraphicFramePr>
        <p:xfrm>
          <a:off x="1141411" y="1219201"/>
          <a:ext cx="9677400" cy="5635836"/>
        </p:xfrm>
        <a:graphic>
          <a:graphicData uri="http://schemas.openxmlformats.org/drawingml/2006/table">
            <a:tbl>
              <a:tblPr>
                <a:tableStyleId>{ED083AE6-46FA-4A59-8FB0-9F97EB10719F}</a:tableStyleId>
              </a:tblPr>
              <a:tblGrid>
                <a:gridCol w="2743201">
                  <a:extLst>
                    <a:ext uri="{9D8B030D-6E8A-4147-A177-3AD203B41FA5}">
                      <a16:colId xmlns:a16="http://schemas.microsoft.com/office/drawing/2014/main" val="453998613"/>
                    </a:ext>
                  </a:extLst>
                </a:gridCol>
                <a:gridCol w="2888729">
                  <a:extLst>
                    <a:ext uri="{9D8B030D-6E8A-4147-A177-3AD203B41FA5}">
                      <a16:colId xmlns:a16="http://schemas.microsoft.com/office/drawing/2014/main" val="37680289"/>
                    </a:ext>
                  </a:extLst>
                </a:gridCol>
                <a:gridCol w="1983074">
                  <a:extLst>
                    <a:ext uri="{9D8B030D-6E8A-4147-A177-3AD203B41FA5}">
                      <a16:colId xmlns:a16="http://schemas.microsoft.com/office/drawing/2014/main" val="2467189056"/>
                    </a:ext>
                  </a:extLst>
                </a:gridCol>
                <a:gridCol w="2062396">
                  <a:extLst>
                    <a:ext uri="{9D8B030D-6E8A-4147-A177-3AD203B41FA5}">
                      <a16:colId xmlns:a16="http://schemas.microsoft.com/office/drawing/2014/main" val="2438269075"/>
                    </a:ext>
                  </a:extLst>
                </a:gridCol>
              </a:tblGrid>
              <a:tr h="267947">
                <a:tc>
                  <a:txBody>
                    <a:bodyPr/>
                    <a:lstStyle/>
                    <a:p>
                      <a:pPr algn="ctr" rtl="0" fontAlgn="ctr"/>
                      <a:r>
                        <a:rPr lang="zh-CN" altLang="en-US" sz="1000" b="1" u="none" strike="noStrike" dirty="0">
                          <a:effectLst/>
                        </a:rPr>
                        <a:t>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en-US" sz="1200" b="1" u="none" strike="noStrike" dirty="0" err="1">
                          <a:effectLst/>
                        </a:rPr>
                        <a:t>Cirtix</a:t>
                      </a:r>
                      <a:endParaRPr 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200" b="1" u="none" strike="noStrike" dirty="0">
                          <a:effectLst/>
                        </a:rPr>
                        <a:t>锐捷</a:t>
                      </a:r>
                      <a:endParaRPr lang="zh-CN" alt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200" b="1" u="none" strike="noStrike" dirty="0">
                          <a:effectLst/>
                        </a:rPr>
                        <a:t>联想</a:t>
                      </a:r>
                      <a:r>
                        <a:rPr lang="en-US" sz="1200" b="1" u="none" strike="noStrike" dirty="0">
                          <a:effectLst/>
                        </a:rPr>
                        <a:t>IDV</a:t>
                      </a:r>
                      <a:endParaRPr lang="en-US" sz="12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1822222164"/>
                  </a:ext>
                </a:extLst>
              </a:tr>
              <a:tr h="192612">
                <a:tc>
                  <a:txBody>
                    <a:bodyPr/>
                    <a:lstStyle/>
                    <a:p>
                      <a:pPr algn="ctr" rtl="0" fontAlgn="ctr"/>
                      <a:r>
                        <a:rPr lang="zh-CN" altLang="en-US" sz="1000" b="1" u="none" strike="noStrike" dirty="0">
                          <a:effectLst/>
                        </a:rPr>
                        <a:t>桌面虚拟</a:t>
                      </a:r>
                      <a:r>
                        <a:rPr lang="zh-CN" altLang="en-US" sz="1000" b="1" u="none" strike="noStrike" dirty="0" smtClean="0">
                          <a:effectLst/>
                        </a:rPr>
                        <a:t>化资源</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集中</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集中</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分布</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4203001923"/>
                  </a:ext>
                </a:extLst>
              </a:tr>
              <a:tr h="192612">
                <a:tc>
                  <a:txBody>
                    <a:bodyPr/>
                    <a:lstStyle/>
                    <a:p>
                      <a:pPr algn="ctr" rtl="0" fontAlgn="ctr"/>
                      <a:r>
                        <a:rPr lang="zh-CN" altLang="en-US" sz="1000" b="1" u="none" strike="noStrike" dirty="0">
                          <a:effectLst/>
                        </a:rPr>
                        <a:t>桌面端运行速度</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刷屏方式</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刷屏方式</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37193174"/>
                  </a:ext>
                </a:extLst>
              </a:tr>
              <a:tr h="192612">
                <a:tc>
                  <a:txBody>
                    <a:bodyPr/>
                    <a:lstStyle/>
                    <a:p>
                      <a:pPr algn="ctr" rtl="0" fontAlgn="ctr"/>
                      <a:r>
                        <a:rPr lang="zh-CN" altLang="en-US" sz="1000" b="1" u="none" strike="noStrike">
                          <a:effectLst/>
                        </a:rPr>
                        <a:t>桌面端用户体验</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一般</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差</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917378119"/>
                  </a:ext>
                </a:extLst>
              </a:tr>
              <a:tr h="192612">
                <a:tc>
                  <a:txBody>
                    <a:bodyPr/>
                    <a:lstStyle/>
                    <a:p>
                      <a:pPr algn="ctr" rtl="0" fontAlgn="ctr"/>
                      <a:r>
                        <a:rPr lang="zh-CN" altLang="en-US" sz="1000" b="1" u="none" strike="noStrike">
                          <a:effectLst/>
                        </a:rPr>
                        <a:t>服务器投入成本</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极高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极高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极低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884407295"/>
                  </a:ext>
                </a:extLst>
              </a:tr>
              <a:tr h="192612">
                <a:tc>
                  <a:txBody>
                    <a:bodyPr/>
                    <a:lstStyle/>
                    <a:p>
                      <a:pPr algn="ctr" rtl="0" fontAlgn="ctr"/>
                      <a:r>
                        <a:rPr lang="zh-CN" altLang="en-US" sz="1000" b="1" u="none" strike="noStrike">
                          <a:effectLst/>
                        </a:rPr>
                        <a:t>未来应用未知风险</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未知</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未知</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a:t>
                      </a:r>
                      <a:r>
                        <a:rPr lang="en-US" sz="1000" b="0" u="none" strike="noStrike" dirty="0">
                          <a:effectLst/>
                        </a:rPr>
                        <a:t>PC</a:t>
                      </a:r>
                      <a:r>
                        <a:rPr lang="zh-CN" altLang="en-US" sz="1000" b="0" u="none" strike="noStrike" dirty="0">
                          <a:effectLst/>
                        </a:rPr>
                        <a:t>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745012433"/>
                  </a:ext>
                </a:extLst>
              </a:tr>
              <a:tr h="192612">
                <a:tc>
                  <a:txBody>
                    <a:bodyPr/>
                    <a:lstStyle/>
                    <a:p>
                      <a:pPr algn="ctr" rtl="0" fontAlgn="ctr"/>
                      <a:r>
                        <a:rPr lang="zh-CN" altLang="en-US" sz="1000" b="1" u="none" strike="noStrike" dirty="0">
                          <a:effectLst/>
                        </a:rPr>
                        <a:t>总拥有成本</a:t>
                      </a:r>
                      <a:r>
                        <a:rPr lang="en-US" sz="1000" b="1" u="none" strike="noStrike" dirty="0">
                          <a:effectLst/>
                        </a:rPr>
                        <a:t>TCO</a:t>
                      </a:r>
                      <a:endParaRPr 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solidFill>
                            <a:srgbClr val="FF0000"/>
                          </a:solidFill>
                          <a:effectLst/>
                        </a:rPr>
                        <a:t>极高</a:t>
                      </a:r>
                      <a:endParaRPr lang="zh-CN" altLang="en-US" sz="1000" b="0" i="0" u="none" strike="noStrike" dirty="0">
                        <a:solidFill>
                          <a:srgbClr val="FF0000"/>
                        </a:solidFill>
                        <a:effectLst/>
                        <a:latin typeface="宋体" panose="02010600030101010101" pitchFamily="2" charset="-122"/>
                        <a:ea typeface="宋体" panose="02010600030101010101" pitchFamily="2" charset="-122"/>
                      </a:endParaRPr>
                    </a:p>
                  </a:txBody>
                  <a:tcPr marT="21600" marB="21600" anchor="ctr">
                    <a:solidFill>
                      <a:srgbClr val="FFFF00"/>
                    </a:solidFill>
                  </a:tcPr>
                </a:tc>
                <a:tc>
                  <a:txBody>
                    <a:bodyPr/>
                    <a:lstStyle/>
                    <a:p>
                      <a:pPr algn="ctr" rtl="0" fontAlgn="ctr"/>
                      <a:r>
                        <a:rPr lang="zh-CN" altLang="en-US" sz="1000" b="0" u="none" strike="noStrike" dirty="0">
                          <a:effectLst/>
                        </a:rPr>
                        <a:t>较高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37165417"/>
                  </a:ext>
                </a:extLst>
              </a:tr>
              <a:tr h="192612">
                <a:tc>
                  <a:txBody>
                    <a:bodyPr/>
                    <a:lstStyle/>
                    <a:p>
                      <a:pPr algn="ctr" rtl="0" fontAlgn="ctr"/>
                      <a:r>
                        <a:rPr lang="zh-CN" altLang="en-US" sz="1000" b="1" u="none" strike="noStrike">
                          <a:effectLst/>
                        </a:rPr>
                        <a:t>多媒体及音频支持</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弱</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弱</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流畅运行</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1684269411"/>
                  </a:ext>
                </a:extLst>
              </a:tr>
              <a:tr h="194085">
                <a:tc>
                  <a:txBody>
                    <a:bodyPr/>
                    <a:lstStyle/>
                    <a:p>
                      <a:pPr algn="ctr" rtl="0" fontAlgn="ctr"/>
                      <a:r>
                        <a:rPr lang="zh-CN" altLang="en-US" sz="1000" b="1" u="none" strike="noStrike">
                          <a:effectLst/>
                        </a:rPr>
                        <a:t>大型图形设计软件支持（</a:t>
                      </a:r>
                      <a:r>
                        <a:rPr lang="en-US" altLang="zh-CN" sz="1000" b="1" u="none" strike="noStrike">
                          <a:effectLst/>
                        </a:rPr>
                        <a:t>3DMax</a:t>
                      </a:r>
                      <a:r>
                        <a:rPr lang="zh-CN" altLang="en-US" sz="1000" b="1" u="none" strike="noStrike">
                          <a:effectLst/>
                        </a:rPr>
                        <a:t>等）</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无法使用</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无法使用</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和图形工作站效果一样</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347842163"/>
                  </a:ext>
                </a:extLst>
              </a:tr>
              <a:tr h="192612">
                <a:tc>
                  <a:txBody>
                    <a:bodyPr/>
                    <a:lstStyle/>
                    <a:p>
                      <a:pPr algn="ctr" rtl="0" fontAlgn="ctr"/>
                      <a:r>
                        <a:rPr lang="zh-CN" altLang="en-US" sz="1000" b="1" u="none" strike="noStrike">
                          <a:effectLst/>
                        </a:rPr>
                        <a:t>用户工作时带宽占用</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低</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699811618"/>
                  </a:ext>
                </a:extLst>
              </a:tr>
              <a:tr h="192612">
                <a:tc>
                  <a:txBody>
                    <a:bodyPr/>
                    <a:lstStyle/>
                    <a:p>
                      <a:pPr algn="ctr" rtl="0" fontAlgn="ctr"/>
                      <a:r>
                        <a:rPr lang="zh-CN" altLang="en-US" sz="1000" b="1" u="none" strike="noStrike">
                          <a:effectLst/>
                        </a:rPr>
                        <a:t>传输与介质加密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部分支持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部分支持</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441714726"/>
                  </a:ext>
                </a:extLst>
              </a:tr>
              <a:tr h="192612">
                <a:tc>
                  <a:txBody>
                    <a:bodyPr/>
                    <a:lstStyle/>
                    <a:p>
                      <a:pPr algn="ctr" rtl="0" fontAlgn="ctr"/>
                      <a:r>
                        <a:rPr lang="zh-CN" altLang="en-US" sz="1000" b="1" u="none" strike="noStrike" dirty="0">
                          <a:effectLst/>
                        </a:rPr>
                        <a:t>离线工作模式</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不支持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不支持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778409810"/>
                  </a:ext>
                </a:extLst>
              </a:tr>
              <a:tr h="192612">
                <a:tc>
                  <a:txBody>
                    <a:bodyPr/>
                    <a:lstStyle/>
                    <a:p>
                      <a:pPr algn="ctr" rtl="0" fontAlgn="ctr"/>
                      <a:r>
                        <a:rPr lang="zh-CN" altLang="en-US" sz="1000" b="1" u="none" strike="noStrike">
                          <a:effectLst/>
                        </a:rPr>
                        <a:t>网络故障保护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594811590"/>
                  </a:ext>
                </a:extLst>
              </a:tr>
              <a:tr h="192612">
                <a:tc>
                  <a:txBody>
                    <a:bodyPr/>
                    <a:lstStyle/>
                    <a:p>
                      <a:pPr algn="ctr" rtl="0" fontAlgn="ctr"/>
                      <a:r>
                        <a:rPr lang="zh-CN" altLang="en-US" sz="1000" b="1" u="none" strike="noStrike" dirty="0">
                          <a:effectLst/>
                        </a:rPr>
                        <a:t>对</a:t>
                      </a:r>
                      <a:r>
                        <a:rPr lang="en-US" altLang="zh-CN" sz="1000" b="1" u="none" strike="noStrike" dirty="0">
                          <a:effectLst/>
                        </a:rPr>
                        <a:t>IT</a:t>
                      </a:r>
                      <a:r>
                        <a:rPr lang="zh-CN" altLang="en-US" sz="1000" b="1" u="none" strike="noStrike" dirty="0">
                          <a:effectLst/>
                        </a:rPr>
                        <a:t>基础架构的适应性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323509974"/>
                  </a:ext>
                </a:extLst>
              </a:tr>
              <a:tr h="192612">
                <a:tc>
                  <a:txBody>
                    <a:bodyPr/>
                    <a:lstStyle/>
                    <a:p>
                      <a:pPr algn="ctr" rtl="0" fontAlgn="ctr"/>
                      <a:r>
                        <a:rPr lang="en-US" altLang="zh-CN" sz="1000" b="1" u="none" strike="noStrike">
                          <a:effectLst/>
                        </a:rPr>
                        <a:t>PC</a:t>
                      </a:r>
                      <a:r>
                        <a:rPr lang="zh-CN" altLang="en-US" sz="1000" b="1" u="none" strike="noStrike">
                          <a:effectLst/>
                        </a:rPr>
                        <a:t>（终端）架构安全性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高</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424679759"/>
                  </a:ext>
                </a:extLst>
              </a:tr>
              <a:tr h="192612">
                <a:tc>
                  <a:txBody>
                    <a:bodyPr/>
                    <a:lstStyle/>
                    <a:p>
                      <a:pPr algn="ctr" rtl="0" fontAlgn="ctr"/>
                      <a:r>
                        <a:rPr lang="zh-CN" altLang="en-US" sz="1000" b="1" u="none" strike="noStrike">
                          <a:effectLst/>
                        </a:rPr>
                        <a:t>批量支持正版操作系统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347506101"/>
                  </a:ext>
                </a:extLst>
              </a:tr>
              <a:tr h="192612">
                <a:tc>
                  <a:txBody>
                    <a:bodyPr/>
                    <a:lstStyle/>
                    <a:p>
                      <a:pPr algn="ctr" rtl="0" fontAlgn="ctr"/>
                      <a:r>
                        <a:rPr lang="zh-CN" altLang="en-US" sz="1000" b="1" u="none" strike="noStrike">
                          <a:effectLst/>
                        </a:rPr>
                        <a:t>批量支持应用软件授权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222784712"/>
                  </a:ext>
                </a:extLst>
              </a:tr>
              <a:tr h="192612">
                <a:tc>
                  <a:txBody>
                    <a:bodyPr/>
                    <a:lstStyle/>
                    <a:p>
                      <a:pPr algn="ctr" rtl="0" fontAlgn="ctr"/>
                      <a:r>
                        <a:rPr lang="zh-CN" altLang="en-US" sz="1000" b="1" u="none" strike="noStrike">
                          <a:effectLst/>
                        </a:rPr>
                        <a:t>云用户数据本地加速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201663514"/>
                  </a:ext>
                </a:extLst>
              </a:tr>
              <a:tr h="192612">
                <a:tc>
                  <a:txBody>
                    <a:bodyPr/>
                    <a:lstStyle/>
                    <a:p>
                      <a:pPr algn="ctr" rtl="0" fontAlgn="ctr"/>
                      <a:r>
                        <a:rPr lang="zh-CN" altLang="en-US" sz="1000" b="1" u="none" strike="noStrike" dirty="0">
                          <a:effectLst/>
                        </a:rPr>
                        <a:t>桌面形态 </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终端机，虚拟机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终端机，虚拟机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标准</a:t>
                      </a:r>
                      <a:r>
                        <a:rPr lang="en-US" altLang="zh-CN" sz="1000" b="0" u="none" strike="noStrike" dirty="0">
                          <a:effectLst/>
                        </a:rPr>
                        <a:t>PC</a:t>
                      </a:r>
                      <a:r>
                        <a:rPr lang="zh-CN" altLang="en-US" sz="1000" b="0" u="none" strike="noStrike" dirty="0">
                          <a:effectLst/>
                        </a:rPr>
                        <a:t>，虚拟机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890166099"/>
                  </a:ext>
                </a:extLst>
              </a:tr>
              <a:tr h="192612">
                <a:tc>
                  <a:txBody>
                    <a:bodyPr/>
                    <a:lstStyle/>
                    <a:p>
                      <a:pPr algn="ctr" rtl="0" fontAlgn="ctr"/>
                      <a:r>
                        <a:rPr lang="zh-CN" altLang="en-US" sz="1000" b="1" u="none" strike="noStrike">
                          <a:effectLst/>
                        </a:rPr>
                        <a:t>桌面性能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solidFill>
                            <a:schemeClr val="tx1"/>
                          </a:solidFill>
                          <a:effectLst/>
                        </a:rPr>
                        <a:t>高 </a:t>
                      </a:r>
                      <a:endParaRPr lang="zh-CN" altLang="en-US" sz="1000" b="0" i="0" u="none" strike="noStrike" dirty="0">
                        <a:solidFill>
                          <a:schemeClr val="tx1"/>
                        </a:solidFill>
                        <a:effectLst/>
                        <a:latin typeface="宋体" panose="02010600030101010101" pitchFamily="2" charset="-122"/>
                        <a:ea typeface="宋体" panose="02010600030101010101" pitchFamily="2" charset="-122"/>
                      </a:endParaRPr>
                    </a:p>
                  </a:txBody>
                  <a:tcPr marT="21600" marB="21600" anchor="ctr">
                    <a:solidFill>
                      <a:schemeClr val="accent6">
                        <a:lumMod val="75000"/>
                      </a:schemeClr>
                    </a:solidFill>
                  </a:tcPr>
                </a:tc>
                <a:extLst>
                  <a:ext uri="{0D108BD9-81ED-4DB2-BD59-A6C34878D82A}">
                    <a16:rowId xmlns:a16="http://schemas.microsoft.com/office/drawing/2014/main" val="3327762384"/>
                  </a:ext>
                </a:extLst>
              </a:tr>
              <a:tr h="192612">
                <a:tc>
                  <a:txBody>
                    <a:bodyPr/>
                    <a:lstStyle/>
                    <a:p>
                      <a:pPr algn="ctr" rtl="0" fontAlgn="ctr"/>
                      <a:r>
                        <a:rPr lang="zh-CN" altLang="en-US" sz="1000" b="1" u="none" strike="noStrike">
                          <a:effectLst/>
                        </a:rPr>
                        <a:t>多层交换网络支持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有条件支持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3886981328"/>
                  </a:ext>
                </a:extLst>
              </a:tr>
              <a:tr h="192612">
                <a:tc>
                  <a:txBody>
                    <a:bodyPr/>
                    <a:lstStyle/>
                    <a:p>
                      <a:pPr algn="ctr" rtl="0" fontAlgn="ctr"/>
                      <a:r>
                        <a:rPr lang="zh-CN" altLang="en-US" sz="1000" b="1" u="none" strike="noStrike">
                          <a:effectLst/>
                        </a:rPr>
                        <a:t>跨网段和</a:t>
                      </a:r>
                      <a:r>
                        <a:rPr lang="en-US" sz="1000" b="1" u="none" strike="noStrike">
                          <a:effectLst/>
                        </a:rPr>
                        <a:t>VLAN </a:t>
                      </a:r>
                      <a:endParaRPr 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有条件支持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172442756"/>
                  </a:ext>
                </a:extLst>
              </a:tr>
              <a:tr h="192612">
                <a:tc>
                  <a:txBody>
                    <a:bodyPr/>
                    <a:lstStyle/>
                    <a:p>
                      <a:pPr algn="ctr" rtl="0" fontAlgn="ctr"/>
                      <a:r>
                        <a:rPr lang="zh-CN" altLang="en-US" sz="1000" b="1" u="none" strike="noStrike">
                          <a:effectLst/>
                        </a:rPr>
                        <a:t>支持</a:t>
                      </a:r>
                      <a:r>
                        <a:rPr lang="en-US" sz="1000" b="1" u="none" strike="noStrike">
                          <a:effectLst/>
                        </a:rPr>
                        <a:t>NAT</a:t>
                      </a:r>
                      <a:r>
                        <a:rPr lang="zh-CN" altLang="en-US" sz="1000" b="1" u="none" strike="noStrike">
                          <a:effectLst/>
                        </a:rPr>
                        <a:t>和远程</a:t>
                      </a:r>
                      <a:r>
                        <a:rPr lang="en-US" sz="1000" b="1" u="none" strike="noStrike">
                          <a:effectLst/>
                        </a:rPr>
                        <a:t>VPN </a:t>
                      </a:r>
                      <a:endParaRPr 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无条件支持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无条件支持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638337862"/>
                  </a:ext>
                </a:extLst>
              </a:tr>
              <a:tr h="192612">
                <a:tc>
                  <a:txBody>
                    <a:bodyPr/>
                    <a:lstStyle/>
                    <a:p>
                      <a:pPr algn="ctr" rtl="0" fontAlgn="ctr"/>
                      <a:r>
                        <a:rPr lang="zh-CN" altLang="en-US" sz="1000" b="1" u="none" strike="noStrike">
                          <a:effectLst/>
                        </a:rPr>
                        <a:t>应用软件运行性能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高（标准</a:t>
                      </a:r>
                      <a:r>
                        <a:rPr lang="en-US" sz="1000" b="0" u="none" strike="noStrike" dirty="0">
                          <a:effectLst/>
                        </a:rPr>
                        <a:t>PC） </a:t>
                      </a:r>
                      <a:endParaRPr 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840271767"/>
                  </a:ext>
                </a:extLst>
              </a:tr>
              <a:tr h="203062">
                <a:tc>
                  <a:txBody>
                    <a:bodyPr/>
                    <a:lstStyle/>
                    <a:p>
                      <a:pPr algn="ctr" rtl="0" fontAlgn="ctr"/>
                      <a:r>
                        <a:rPr lang="zh-CN" altLang="en-US" sz="1000" b="1" u="none" strike="noStrike">
                          <a:effectLst/>
                        </a:rPr>
                        <a:t>多媒体计算性能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较高（仅</a:t>
                      </a:r>
                      <a:r>
                        <a:rPr lang="en-US" altLang="zh-CN" sz="1000" b="0" u="none" strike="noStrike">
                          <a:effectLst/>
                        </a:rPr>
                        <a:t>HDX</a:t>
                      </a:r>
                      <a:r>
                        <a:rPr lang="zh-CN" altLang="en-US" sz="1000" b="0" u="none" strike="noStrike">
                          <a:effectLst/>
                        </a:rPr>
                        <a:t>机型）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低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高（标准</a:t>
                      </a:r>
                      <a:r>
                        <a:rPr lang="en-US" sz="1000" b="0" u="none" strike="noStrike" dirty="0">
                          <a:effectLst/>
                        </a:rPr>
                        <a:t>PC）</a:t>
                      </a:r>
                      <a:endParaRPr 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solidFill>
                      <a:schemeClr val="accent6">
                        <a:lumMod val="75000"/>
                      </a:schemeClr>
                    </a:solidFill>
                  </a:tcPr>
                </a:tc>
                <a:extLst>
                  <a:ext uri="{0D108BD9-81ED-4DB2-BD59-A6C34878D82A}">
                    <a16:rowId xmlns:a16="http://schemas.microsoft.com/office/drawing/2014/main" val="3019229036"/>
                  </a:ext>
                </a:extLst>
              </a:tr>
              <a:tr h="192612">
                <a:tc>
                  <a:txBody>
                    <a:bodyPr/>
                    <a:lstStyle/>
                    <a:p>
                      <a:pPr algn="ctr" rtl="0" fontAlgn="ctr"/>
                      <a:r>
                        <a:rPr lang="zh-CN" altLang="en-US" sz="1000" b="1" u="none" strike="noStrike">
                          <a:effectLst/>
                        </a:rPr>
                        <a:t>高性能本地缓存技术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 </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683173683"/>
                  </a:ext>
                </a:extLst>
              </a:tr>
              <a:tr h="192612">
                <a:tc>
                  <a:txBody>
                    <a:bodyPr/>
                    <a:lstStyle/>
                    <a:p>
                      <a:pPr algn="ctr" rtl="0" fontAlgn="ctr"/>
                      <a:r>
                        <a:rPr lang="en-US" sz="1000" b="1" u="none" strike="noStrike">
                          <a:effectLst/>
                        </a:rPr>
                        <a:t>PXE</a:t>
                      </a:r>
                      <a:r>
                        <a:rPr lang="zh-CN" altLang="en-US" sz="1000" b="1" u="none" strike="noStrike">
                          <a:effectLst/>
                        </a:rPr>
                        <a:t>扩展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44734773"/>
                  </a:ext>
                </a:extLst>
              </a:tr>
              <a:tr h="274827">
                <a:tc>
                  <a:txBody>
                    <a:bodyPr/>
                    <a:lstStyle/>
                    <a:p>
                      <a:pPr algn="ctr" rtl="0" fontAlgn="ctr"/>
                      <a:r>
                        <a:rPr lang="zh-CN" altLang="en-US" sz="1000" b="1" u="none" strike="noStrike">
                          <a:effectLst/>
                        </a:rPr>
                        <a:t>利用单一镜像管理多品牌物理和虚拟桌面 </a:t>
                      </a:r>
                      <a:endParaRPr lang="zh-CN" altLang="en-US" sz="1000" b="1"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支持</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a:effectLst/>
                        </a:rPr>
                        <a:t>不支持 </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T="21600" marB="21600" anchor="ctr"/>
                </a:tc>
                <a:tc>
                  <a:txBody>
                    <a:bodyPr/>
                    <a:lstStyle/>
                    <a:p>
                      <a:pPr algn="ctr" rtl="0" fontAlgn="ctr"/>
                      <a:r>
                        <a:rPr lang="zh-CN" altLang="en-US" sz="1000" b="0" u="none" strike="noStrike" dirty="0">
                          <a:effectLst/>
                        </a:rPr>
                        <a:t>支持</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T="21600" marB="21600" anchor="ctr"/>
                </a:tc>
                <a:extLst>
                  <a:ext uri="{0D108BD9-81ED-4DB2-BD59-A6C34878D82A}">
                    <a16:rowId xmlns:a16="http://schemas.microsoft.com/office/drawing/2014/main" val="2156025865"/>
                  </a:ext>
                </a:extLst>
              </a:tr>
            </a:tbl>
          </a:graphicData>
        </a:graphic>
      </p:graphicFrame>
      <p:grpSp>
        <p:nvGrpSpPr>
          <p:cNvPr id="4" name="Group 96"/>
          <p:cNvGrpSpPr>
            <a:grpSpLocks/>
          </p:cNvGrpSpPr>
          <p:nvPr/>
        </p:nvGrpSpPr>
        <p:grpSpPr bwMode="auto">
          <a:xfrm>
            <a:off x="10895012" y="533400"/>
            <a:ext cx="1165870" cy="592907"/>
            <a:chOff x="1016388" y="913002"/>
            <a:chExt cx="731924" cy="428904"/>
          </a:xfrm>
        </p:grpSpPr>
        <p:sp>
          <p:nvSpPr>
            <p:cNvPr id="5"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6" name="TextBox 7">
              <a:hlinkClick r:id="rId3" action="ppaction://hlinksldjump"/>
            </p:cNvPr>
            <p:cNvSpPr txBox="1">
              <a:spLocks noChangeArrowheads="1"/>
            </p:cNvSpPr>
            <p:nvPr/>
          </p:nvSpPr>
          <p:spPr bwMode="auto">
            <a:xfrm>
              <a:off x="1122004" y="954850"/>
              <a:ext cx="626308" cy="333965"/>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hlinkClick r:id="rId4" action="ppaction://hlinksldjump"/>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2786235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5142755" cy="707886"/>
          </a:xfrm>
          <a:prstGeom prst="rect">
            <a:avLst/>
          </a:prstGeom>
          <a:noFill/>
        </p:spPr>
        <p:txBody>
          <a:bodyPr wrap="none" rtlCol="0">
            <a:spAutoFit/>
          </a:bodyPr>
          <a:lstStyle/>
          <a:p>
            <a:r>
              <a:rPr lang="en-US" altLang="zh-CN" sz="4000" kern="0" dirty="0" smtClean="0">
                <a:cs typeface="+mn-ea"/>
                <a:sym typeface="+mn-lt"/>
              </a:rPr>
              <a:t>IDV</a:t>
            </a:r>
            <a:r>
              <a:rPr lang="zh-CN" altLang="en-US" sz="4000" kern="0" dirty="0" smtClean="0">
                <a:cs typeface="+mn-ea"/>
                <a:sym typeface="+mn-lt"/>
              </a:rPr>
              <a:t>解决方案行业痛点</a:t>
            </a:r>
            <a:endParaRPr lang="zh-CN" altLang="en-US" sz="4000"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机房多，跨校区，统一管理体验差</a:t>
            </a:r>
            <a:endParaRPr lang="en-US" altLang="zh-CN" sz="2000" b="0"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kern="0" dirty="0" smtClean="0">
                <a:solidFill>
                  <a:schemeClr val="bg1"/>
                </a:solidFill>
                <a:latin typeface="微软雅黑" pitchFamily="34" charset="-122"/>
                <a:ea typeface="微软雅黑" pitchFamily="34" charset="-122"/>
              </a:rPr>
              <a:t>VDI</a:t>
            </a:r>
            <a:r>
              <a:rPr lang="zh-CN" altLang="en-US" sz="2000" b="0" kern="0" dirty="0">
                <a:solidFill>
                  <a:schemeClr val="bg1"/>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无</a:t>
            </a:r>
            <a:r>
              <a:rPr lang="zh-CN" altLang="en-US" sz="2000" b="0" kern="0" dirty="0">
                <a:solidFill>
                  <a:schemeClr val="bg1"/>
                </a:solidFill>
                <a:latin typeface="微软雅黑" pitchFamily="34" charset="-122"/>
                <a:ea typeface="微软雅黑" pitchFamily="34" charset="-122"/>
              </a:rPr>
              <a:t>资产配置管理和系统监控功能</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八</a:t>
            </a:r>
            <a:r>
              <a:rPr lang="zh-CN" altLang="en-US" sz="2000" b="0" kern="0" dirty="0">
                <a:solidFill>
                  <a:schemeClr val="bg1"/>
                </a:solidFill>
                <a:latin typeface="微软雅黑" pitchFamily="34" charset="-122"/>
                <a:ea typeface="微软雅黑" pitchFamily="34" charset="-122"/>
              </a:rPr>
              <a:t>代</a:t>
            </a:r>
            <a:r>
              <a:rPr lang="en-US" altLang="zh-CN" sz="2000" b="0" kern="0" dirty="0">
                <a:solidFill>
                  <a:schemeClr val="bg1"/>
                </a:solidFill>
                <a:latin typeface="微软雅黑" pitchFamily="34" charset="-122"/>
                <a:ea typeface="微软雅黑" pitchFamily="34" charset="-122"/>
              </a:rPr>
              <a:t>CPU</a:t>
            </a:r>
            <a:r>
              <a:rPr lang="zh-CN" altLang="en-US" sz="2000" b="0" kern="0" dirty="0">
                <a:solidFill>
                  <a:schemeClr val="bg1"/>
                </a:solidFill>
                <a:latin typeface="微软雅黑" pitchFamily="34" charset="-122"/>
                <a:ea typeface="微软雅黑" pitchFamily="34" charset="-122"/>
              </a:rPr>
              <a:t>无法安装</a:t>
            </a:r>
            <a:r>
              <a:rPr lang="en-US" altLang="zh-CN" sz="2000" b="0" kern="0" dirty="0">
                <a:solidFill>
                  <a:schemeClr val="bg1"/>
                </a:solidFill>
                <a:latin typeface="微软雅黑" pitchFamily="34" charset="-122"/>
                <a:ea typeface="微软雅黑" pitchFamily="34" charset="-122"/>
              </a:rPr>
              <a:t>Win </a:t>
            </a:r>
            <a:r>
              <a:rPr lang="en-US" altLang="zh-CN" sz="2000" b="0" kern="0" dirty="0" smtClean="0">
                <a:solidFill>
                  <a:schemeClr val="bg1"/>
                </a:solidFill>
                <a:latin typeface="微软雅黑" pitchFamily="34" charset="-122"/>
                <a:ea typeface="微软雅黑" pitchFamily="34" charset="-122"/>
              </a:rPr>
              <a:t>7</a:t>
            </a:r>
            <a:endParaRPr lang="en-US" altLang="zh-CN" sz="2000" b="0" kern="0" dirty="0">
              <a:solidFill>
                <a:schemeClr val="bg1"/>
              </a:solidFill>
              <a:latin typeface="微软雅黑" pitchFamily="34" charset="-122"/>
              <a:ea typeface="微软雅黑" pitchFamily="34" charset="-122"/>
            </a:endParaRPr>
          </a:p>
        </p:txBody>
      </p:sp>
      <p:sp>
        <p:nvSpPr>
          <p:cNvPr id="7" name="TextBox 8"/>
          <p:cNvSpPr txBox="1"/>
          <p:nvPr/>
        </p:nvSpPr>
        <p:spPr>
          <a:xfrm>
            <a:off x="7352003" y="1614936"/>
            <a:ext cx="321256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联想商用</a:t>
            </a:r>
            <a:r>
              <a:rPr lang="en-US" altLang="zh-CN" b="1" dirty="0" smtClean="0">
                <a:latin typeface="微软雅黑" pitchFamily="34" charset="-122"/>
                <a:ea typeface="微软雅黑" pitchFamily="34" charset="-122"/>
                <a:cs typeface="Arial" pitchFamily="34" charset="0"/>
              </a:rPr>
              <a:t>IDV</a:t>
            </a:r>
            <a:r>
              <a:rPr lang="zh-CN" altLang="en-US" b="1" dirty="0" smtClean="0">
                <a:latin typeface="微软雅黑" pitchFamily="34" charset="-122"/>
                <a:ea typeface="微软雅黑" pitchFamily="34" charset="-122"/>
                <a:cs typeface="Arial" pitchFamily="34" charset="0"/>
              </a:rPr>
              <a:t>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构建分级管理体系</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屏蔽品牌属性，无差别适配</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支持</a:t>
            </a:r>
            <a:r>
              <a:rPr lang="zh-CN" altLang="en-US" sz="2000" b="0" u="sng" kern="0" dirty="0">
                <a:solidFill>
                  <a:schemeClr val="bg1"/>
                </a:solidFill>
                <a:latin typeface="微软雅黑" pitchFamily="34" charset="-122"/>
                <a:ea typeface="微软雅黑" pitchFamily="34" charset="-122"/>
              </a:rPr>
              <a:t>独立运行，断网亦可正常工作</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增加</a:t>
            </a:r>
            <a:r>
              <a:rPr lang="zh-CN" altLang="en-US" sz="2000" b="0" u="sng" kern="0" dirty="0">
                <a:solidFill>
                  <a:schemeClr val="bg1"/>
                </a:solidFill>
                <a:latin typeface="微软雅黑" pitchFamily="34" charset="-122"/>
                <a:ea typeface="微软雅黑" pitchFamily="34" charset="-122"/>
              </a:rPr>
              <a:t>资源配置和系统监控功能</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构建</a:t>
            </a:r>
            <a:r>
              <a:rPr lang="zh-CN" altLang="en-US" sz="2000" b="0" u="sng" kern="0" dirty="0">
                <a:solidFill>
                  <a:schemeClr val="bg1"/>
                </a:solidFill>
                <a:latin typeface="微软雅黑" pitchFamily="34" charset="-122"/>
                <a:ea typeface="微软雅黑" pitchFamily="34" charset="-122"/>
              </a:rPr>
              <a:t>底层虚拟化，屏蔽硬件</a:t>
            </a:r>
            <a:r>
              <a:rPr lang="zh-CN" altLang="en-US" sz="2000" b="0" u="sng" kern="0" dirty="0" smtClean="0">
                <a:solidFill>
                  <a:schemeClr val="bg1"/>
                </a:solidFill>
                <a:latin typeface="微软雅黑" pitchFamily="34" charset="-122"/>
                <a:ea typeface="微软雅黑" pitchFamily="34" charset="-122"/>
              </a:rPr>
              <a:t>差别</a:t>
            </a:r>
            <a:endParaRPr lang="en-US" altLang="zh-CN" sz="2000" b="0" u="sng" kern="0" dirty="0">
              <a:solidFill>
                <a:schemeClr val="bg1"/>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30582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A0E08F-CF16-413B-8101-E7A0A84CEB08}"/>
              </a:ext>
            </a:extLst>
          </p:cNvPr>
          <p:cNvSpPr/>
          <p:nvPr/>
        </p:nvSpPr>
        <p:spPr>
          <a:xfrm>
            <a:off x="1751012" y="533400"/>
            <a:ext cx="5827236" cy="707886"/>
          </a:xfrm>
          <a:prstGeom prst="rect">
            <a:avLst/>
          </a:prstGeom>
          <a:noFill/>
        </p:spPr>
        <p:txBody>
          <a:bodyPr wrap="none" rtlCol="0">
            <a:spAutoFit/>
          </a:bodyPr>
          <a:lstStyle/>
          <a:p>
            <a:r>
              <a:rPr lang="zh-CN" altLang="en-US" sz="4000" kern="0" dirty="0">
                <a:cs typeface="+mn-ea"/>
                <a:sym typeface="+mn-lt"/>
              </a:rPr>
              <a:t>软件定义一切的核心思想</a:t>
            </a:r>
          </a:p>
        </p:txBody>
      </p:sp>
      <p:sp>
        <p:nvSpPr>
          <p:cNvPr id="4" name="内容占位符 2"/>
          <p:cNvSpPr txBox="1">
            <a:spLocks/>
          </p:cNvSpPr>
          <p:nvPr/>
        </p:nvSpPr>
        <p:spPr>
          <a:xfrm>
            <a:off x="875772" y="1672115"/>
            <a:ext cx="10437281" cy="4500180"/>
          </a:xfrm>
          <a:prstGeom prst="rect">
            <a:avLst/>
          </a:prstGeom>
        </p:spPr>
        <p:txBody>
          <a:bodyPr/>
          <a:lst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799963" lvl="1" indent="-342900">
              <a:buFont typeface="Wingdings" charset="2"/>
              <a:buChar char="l"/>
            </a:pPr>
            <a:r>
              <a:rPr lang="zh-CN" altLang="en-US" sz="3200" smtClean="0">
                <a:sym typeface="+mn-ea"/>
              </a:rPr>
              <a:t>解耦物理设备和上层应用</a:t>
            </a:r>
            <a:endParaRPr lang="en-US" altLang="zh-CN" sz="3200" smtClean="0"/>
          </a:p>
          <a:p>
            <a:pPr marL="799963" lvl="1" indent="-342900">
              <a:buFont typeface="Wingdings" charset="2"/>
              <a:buChar char="l"/>
            </a:pPr>
            <a:r>
              <a:rPr lang="zh-CN" altLang="en-US" sz="3200" smtClean="0">
                <a:sym typeface="+mn-ea"/>
              </a:rPr>
              <a:t>使用软件技术将物理设备定义为标准的、可编程的、动态可调整的逻辑设备供上层应用使用</a:t>
            </a:r>
            <a:endParaRPr lang="zh-CN" altLang="en-US" sz="3200" dirty="0"/>
          </a:p>
        </p:txBody>
      </p:sp>
      <p:sp>
        <p:nvSpPr>
          <p:cNvPr id="5" name="文本框 4"/>
          <p:cNvSpPr txBox="1"/>
          <p:nvPr/>
        </p:nvSpPr>
        <p:spPr>
          <a:xfrm>
            <a:off x="2915991" y="4904131"/>
            <a:ext cx="2670786" cy="400110"/>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物理设备</a:t>
            </a:r>
            <a:r>
              <a:rPr kumimoji="0" lang="en-US" altLang="zh-CN"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设备的集合</a:t>
            </a:r>
          </a:p>
        </p:txBody>
      </p:sp>
      <p:sp>
        <p:nvSpPr>
          <p:cNvPr id="6" name="文本框 5"/>
          <p:cNvSpPr txBox="1"/>
          <p:nvPr/>
        </p:nvSpPr>
        <p:spPr>
          <a:xfrm>
            <a:off x="2915991" y="4079593"/>
            <a:ext cx="2670786" cy="46141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399"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应用层</a:t>
            </a:r>
          </a:p>
        </p:txBody>
      </p:sp>
      <p:sp>
        <p:nvSpPr>
          <p:cNvPr id="7" name="下箭头 6"/>
          <p:cNvSpPr/>
          <p:nvPr/>
        </p:nvSpPr>
        <p:spPr>
          <a:xfrm>
            <a:off x="3749491" y="4590464"/>
            <a:ext cx="1030674" cy="2419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8" name="文本框 8"/>
          <p:cNvSpPr txBox="1">
            <a:spLocks noChangeArrowheads="1"/>
          </p:cNvSpPr>
          <p:nvPr/>
        </p:nvSpPr>
        <p:spPr bwMode="auto">
          <a:xfrm>
            <a:off x="1339121" y="4590464"/>
            <a:ext cx="140127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marL="0" marR="0" lvl="0" indent="0" algn="l" defTabSz="1218987"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传统</a:t>
            </a:r>
            <a:r>
              <a:rPr kumimoji="0" lang="en-US" altLang="zh-CN"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IT</a:t>
            </a:r>
            <a:endPar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endParaRPr>
          </a:p>
        </p:txBody>
      </p:sp>
      <p:sp>
        <p:nvSpPr>
          <p:cNvPr id="9" name="文本框 8"/>
          <p:cNvSpPr txBox="1"/>
          <p:nvPr/>
        </p:nvSpPr>
        <p:spPr>
          <a:xfrm>
            <a:off x="8280081" y="4993562"/>
            <a:ext cx="2670786" cy="400110"/>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物理设备</a:t>
            </a:r>
            <a:r>
              <a:rPr kumimoji="0" lang="en-US" altLang="zh-CN"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20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设备的集合</a:t>
            </a:r>
          </a:p>
        </p:txBody>
      </p:sp>
      <p:sp>
        <p:nvSpPr>
          <p:cNvPr id="10" name="下箭头 9"/>
          <p:cNvSpPr/>
          <p:nvPr/>
        </p:nvSpPr>
        <p:spPr>
          <a:xfrm>
            <a:off x="9100137" y="4814307"/>
            <a:ext cx="1030674" cy="152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11" name="文本框 8"/>
          <p:cNvSpPr txBox="1">
            <a:spLocks noChangeArrowheads="1"/>
          </p:cNvSpPr>
          <p:nvPr/>
        </p:nvSpPr>
        <p:spPr bwMode="auto">
          <a:xfrm>
            <a:off x="6154433" y="4593341"/>
            <a:ext cx="195987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120000"/>
              </a:lnSpc>
              <a:spcBef>
                <a:spcPts val="1000"/>
              </a:spcBef>
              <a:buFont typeface="Arial" panose="020B0604020202020204" pitchFamily="34" charset="0"/>
              <a:buChar char="•"/>
              <a:defRPr sz="2000">
                <a:solidFill>
                  <a:schemeClr val="tx1"/>
                </a:solidFill>
                <a:latin typeface="Rockwell" panose="02060603020205020403" pitchFamily="18" charset="0"/>
              </a:defRPr>
            </a:lvl1pPr>
            <a:lvl2pPr marL="685800" indent="-228600">
              <a:lnSpc>
                <a:spcPct val="120000"/>
              </a:lnSpc>
              <a:spcBef>
                <a:spcPts val="500"/>
              </a:spcBef>
              <a:buFont typeface="Arial" panose="020B0604020202020204" pitchFamily="34" charset="0"/>
              <a:buChar char="•"/>
              <a:defRPr sz="2000">
                <a:solidFill>
                  <a:schemeClr val="tx1"/>
                </a:solidFill>
                <a:latin typeface="Rockwell" panose="02060603020205020403" pitchFamily="18" charset="0"/>
              </a:defRPr>
            </a:lvl2pPr>
            <a:lvl3pPr marL="1143000" indent="-228600">
              <a:lnSpc>
                <a:spcPct val="120000"/>
              </a:lnSpc>
              <a:spcBef>
                <a:spcPts val="500"/>
              </a:spcBef>
              <a:buFont typeface="Arial" panose="020B0604020202020204" pitchFamily="34" charset="0"/>
              <a:buChar char="•"/>
              <a:defRPr sz="1600">
                <a:solidFill>
                  <a:schemeClr val="tx1"/>
                </a:solidFill>
                <a:latin typeface="Rockwell" panose="02060603020205020403" pitchFamily="18" charset="0"/>
              </a:defRPr>
            </a:lvl3pPr>
            <a:lvl4pPr marL="1600200" indent="-228600">
              <a:lnSpc>
                <a:spcPct val="120000"/>
              </a:lnSpc>
              <a:spcBef>
                <a:spcPts val="500"/>
              </a:spcBef>
              <a:buFont typeface="Arial" panose="020B0604020202020204" pitchFamily="34" charset="0"/>
              <a:buChar char="•"/>
              <a:defRPr sz="1400">
                <a:solidFill>
                  <a:schemeClr val="tx1"/>
                </a:solidFill>
                <a:latin typeface="Rockwell" panose="02060603020205020403" pitchFamily="18" charset="0"/>
              </a:defRPr>
            </a:lvl4pPr>
            <a:lvl5pPr marL="2057400" indent="-228600">
              <a:lnSpc>
                <a:spcPct val="120000"/>
              </a:lnSpc>
              <a:spcBef>
                <a:spcPts val="500"/>
              </a:spcBef>
              <a:buFont typeface="Arial" panose="020B0604020202020204" pitchFamily="34" charset="0"/>
              <a:buChar char="•"/>
              <a:defRPr sz="1200">
                <a:solidFill>
                  <a:schemeClr val="tx1"/>
                </a:solidFill>
                <a:latin typeface="Rockwell" panose="02060603020205020403" pitchFamily="18" charset="0"/>
              </a:defRPr>
            </a:lvl5pPr>
            <a:lvl6pPr marL="25146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6pPr>
            <a:lvl7pPr marL="29718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7pPr>
            <a:lvl8pPr marL="34290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8pPr>
            <a:lvl9pPr marL="3886200" indent="-228600" eaLnBrk="0" fontAlgn="base" hangingPunct="0">
              <a:lnSpc>
                <a:spcPct val="120000"/>
              </a:lnSpc>
              <a:spcBef>
                <a:spcPts val="500"/>
              </a:spcBef>
              <a:spcAft>
                <a:spcPct val="0"/>
              </a:spcAft>
              <a:buFont typeface="Arial" panose="020B0604020202020204" pitchFamily="34" charset="0"/>
              <a:buChar char="•"/>
              <a:defRPr sz="1200">
                <a:solidFill>
                  <a:schemeClr val="tx1"/>
                </a:solidFill>
                <a:latin typeface="Rockwell" panose="02060603020205020403" pitchFamily="18" charset="0"/>
              </a:defRPr>
            </a:lvl9pPr>
          </a:lstStyle>
          <a:p>
            <a:pPr marL="0" marR="0" lvl="0" indent="0" algn="l" defTabSz="1218987"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软件定义</a:t>
            </a:r>
            <a:r>
              <a:rPr kumimoji="0" lang="en-US" altLang="zh-CN"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rPr>
              <a:t>IT</a:t>
            </a:r>
            <a:endParaRPr kumimoji="0" lang="zh-CN" altLang="en-US" sz="28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cs"/>
            </a:endParaRPr>
          </a:p>
        </p:txBody>
      </p:sp>
      <p:sp>
        <p:nvSpPr>
          <p:cNvPr id="12" name="文本框 11"/>
          <p:cNvSpPr txBox="1"/>
          <p:nvPr/>
        </p:nvSpPr>
        <p:spPr>
          <a:xfrm>
            <a:off x="8280081" y="4459088"/>
            <a:ext cx="2670786" cy="33709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逻辑</a:t>
            </a:r>
            <a:r>
              <a:rPr kumimoji="0" lang="en-US" altLang="zh-CN"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a:t>
            </a:r>
            <a:r>
              <a:rPr kumimoji="0" lang="zh-CN" altLang="en-US" sz="1600"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虚拟设备</a:t>
            </a:r>
          </a:p>
        </p:txBody>
      </p:sp>
      <p:sp>
        <p:nvSpPr>
          <p:cNvPr id="13" name="下箭头 12"/>
          <p:cNvSpPr/>
          <p:nvPr/>
        </p:nvSpPr>
        <p:spPr>
          <a:xfrm>
            <a:off x="9086693" y="4302448"/>
            <a:ext cx="1030674" cy="152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Arial"/>
              <a:ea typeface="黑体" panose="02010609060101010101" pitchFamily="49" charset="-122"/>
              <a:cs typeface="+mn-cs"/>
            </a:endParaRPr>
          </a:p>
        </p:txBody>
      </p:sp>
      <p:sp>
        <p:nvSpPr>
          <p:cNvPr id="14" name="文本框 13"/>
          <p:cNvSpPr txBox="1"/>
          <p:nvPr/>
        </p:nvSpPr>
        <p:spPr>
          <a:xfrm>
            <a:off x="8334424" y="3796815"/>
            <a:ext cx="2670786" cy="461417"/>
          </a:xfrm>
          <a:prstGeom prst="rect">
            <a:avLst/>
          </a:prstGeom>
          <a:solidFill>
            <a:schemeClr val="accent1">
              <a:lumMod val="20000"/>
              <a:lumOff val="80000"/>
            </a:schemeClr>
          </a:solidFill>
        </p:spPr>
        <p:txBody>
          <a:bodyPr wrap="square" rtlCol="0">
            <a:sp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399" b="0" i="0" u="none" strike="noStrike" kern="1200" cap="none" spc="0" normalizeH="0" baseline="0" noProof="0" dirty="0">
                <a:ln>
                  <a:noFill/>
                </a:ln>
                <a:solidFill>
                  <a:srgbClr val="000000"/>
                </a:solidFill>
                <a:effectLst/>
                <a:uLnTx/>
                <a:uFillTx/>
                <a:latin typeface="Arial"/>
                <a:ea typeface="黑体" panose="02010609060101010101" pitchFamily="49" charset="-122"/>
                <a:cs typeface="+mn-cs"/>
              </a:rPr>
              <a:t>应用层</a:t>
            </a:r>
          </a:p>
        </p:txBody>
      </p:sp>
      <p:grpSp>
        <p:nvGrpSpPr>
          <p:cNvPr id="15" name="Group 96"/>
          <p:cNvGrpSpPr>
            <a:grpSpLocks/>
          </p:cNvGrpSpPr>
          <p:nvPr/>
        </p:nvGrpSpPr>
        <p:grpSpPr bwMode="auto">
          <a:xfrm>
            <a:off x="10992338" y="533400"/>
            <a:ext cx="1165870" cy="592907"/>
            <a:chOff x="1016388" y="913002"/>
            <a:chExt cx="731924" cy="428904"/>
          </a:xfrm>
        </p:grpSpPr>
        <p:sp>
          <p:nvSpPr>
            <p:cNvPr id="16" name="Parallelogram 6">
              <a:hlinkClick r:id="rId2"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17" name="TextBox 7">
              <a:hlinkClick r:id="rId3" action="ppaction://hlinksldjump"/>
            </p:cNvPr>
            <p:cNvSpPr txBox="1">
              <a:spLocks noChangeArrowheads="1"/>
            </p:cNvSpPr>
            <p:nvPr/>
          </p:nvSpPr>
          <p:spPr bwMode="auto">
            <a:xfrm>
              <a:off x="1122004" y="954850"/>
              <a:ext cx="626308" cy="274134"/>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210843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5142755" cy="707886"/>
          </a:xfrm>
          <a:prstGeom prst="rect">
            <a:avLst/>
          </a:prstGeom>
          <a:noFill/>
        </p:spPr>
        <p:txBody>
          <a:bodyPr wrap="none" rtlCol="0">
            <a:spAutoFit/>
          </a:bodyPr>
          <a:lstStyle/>
          <a:p>
            <a:r>
              <a:rPr lang="en-US" altLang="zh-CN" sz="4000" kern="0" dirty="0" smtClean="0">
                <a:cs typeface="+mn-ea"/>
                <a:sym typeface="+mn-lt"/>
              </a:rPr>
              <a:t>IDV</a:t>
            </a:r>
            <a:r>
              <a:rPr lang="zh-CN" altLang="en-US" sz="4000" kern="0" dirty="0" smtClean="0">
                <a:cs typeface="+mn-ea"/>
                <a:sym typeface="+mn-lt"/>
              </a:rPr>
              <a:t>解决方案行业痛点</a:t>
            </a:r>
            <a:endParaRPr lang="zh-CN" altLang="en-US" sz="4000"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机房多，跨校区，统一管理体验差</a:t>
            </a:r>
            <a:endParaRPr lang="en-US" altLang="zh-CN" sz="2000" b="0"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u="sng" kern="0" dirty="0">
                <a:solidFill>
                  <a:schemeClr val="accent5">
                    <a:lumMod val="75000"/>
                  </a:schemeClr>
                </a:solidFill>
                <a:latin typeface="微软雅黑" pitchFamily="34" charset="-122"/>
                <a:ea typeface="微软雅黑" pitchFamily="34" charset="-122"/>
              </a:rPr>
              <a:t>VDI</a:t>
            </a:r>
            <a:r>
              <a:rPr lang="zh-CN" altLang="en-US" sz="2000" b="0" u="sng" kern="0" dirty="0">
                <a:solidFill>
                  <a:schemeClr val="accent5">
                    <a:lumMod val="75000"/>
                  </a:schemeClr>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无</a:t>
            </a:r>
            <a:r>
              <a:rPr lang="zh-CN" altLang="en-US" sz="2000" b="0" kern="0" dirty="0">
                <a:solidFill>
                  <a:schemeClr val="bg1"/>
                </a:solidFill>
                <a:latin typeface="微软雅黑" pitchFamily="34" charset="-122"/>
                <a:ea typeface="微软雅黑" pitchFamily="34" charset="-122"/>
              </a:rPr>
              <a:t>资产配置管理和系统监控功能</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八</a:t>
            </a:r>
            <a:r>
              <a:rPr lang="zh-CN" altLang="en-US" sz="2000" b="0" kern="0" dirty="0">
                <a:solidFill>
                  <a:schemeClr val="bg1"/>
                </a:solidFill>
                <a:latin typeface="微软雅黑" pitchFamily="34" charset="-122"/>
                <a:ea typeface="微软雅黑" pitchFamily="34" charset="-122"/>
              </a:rPr>
              <a:t>代</a:t>
            </a:r>
            <a:r>
              <a:rPr lang="en-US" altLang="zh-CN" sz="2000" b="0" kern="0" dirty="0">
                <a:solidFill>
                  <a:schemeClr val="bg1"/>
                </a:solidFill>
                <a:latin typeface="微软雅黑" pitchFamily="34" charset="-122"/>
                <a:ea typeface="微软雅黑" pitchFamily="34" charset="-122"/>
              </a:rPr>
              <a:t>CPU</a:t>
            </a:r>
            <a:r>
              <a:rPr lang="zh-CN" altLang="en-US" sz="2000" b="0" kern="0" dirty="0">
                <a:solidFill>
                  <a:schemeClr val="bg1"/>
                </a:solidFill>
                <a:latin typeface="微软雅黑" pitchFamily="34" charset="-122"/>
                <a:ea typeface="微软雅黑" pitchFamily="34" charset="-122"/>
              </a:rPr>
              <a:t>无法安装</a:t>
            </a:r>
            <a:r>
              <a:rPr lang="en-US" altLang="zh-CN" sz="2000" b="0" kern="0" dirty="0">
                <a:solidFill>
                  <a:schemeClr val="bg1"/>
                </a:solidFill>
                <a:latin typeface="微软雅黑" pitchFamily="34" charset="-122"/>
                <a:ea typeface="微软雅黑" pitchFamily="34" charset="-122"/>
              </a:rPr>
              <a:t>Win </a:t>
            </a:r>
            <a:r>
              <a:rPr lang="en-US" altLang="zh-CN" sz="2000" b="0" kern="0" dirty="0" smtClean="0">
                <a:solidFill>
                  <a:schemeClr val="bg1"/>
                </a:solidFill>
                <a:latin typeface="微软雅黑" pitchFamily="34" charset="-122"/>
                <a:ea typeface="微软雅黑" pitchFamily="34" charset="-122"/>
              </a:rPr>
              <a:t>7</a:t>
            </a:r>
            <a:endParaRPr lang="en-US" altLang="zh-CN" sz="2000" b="0" kern="0" dirty="0">
              <a:solidFill>
                <a:schemeClr val="bg1"/>
              </a:solidFill>
              <a:latin typeface="微软雅黑" pitchFamily="34" charset="-122"/>
              <a:ea typeface="微软雅黑" pitchFamily="34" charset="-122"/>
            </a:endParaRPr>
          </a:p>
        </p:txBody>
      </p:sp>
      <p:sp>
        <p:nvSpPr>
          <p:cNvPr id="7" name="TextBox 8"/>
          <p:cNvSpPr txBox="1"/>
          <p:nvPr/>
        </p:nvSpPr>
        <p:spPr>
          <a:xfrm>
            <a:off x="7352003" y="1614936"/>
            <a:ext cx="321256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联想商用</a:t>
            </a:r>
            <a:r>
              <a:rPr lang="en-US" altLang="zh-CN" b="1" dirty="0" smtClean="0">
                <a:latin typeface="微软雅黑" pitchFamily="34" charset="-122"/>
                <a:ea typeface="微软雅黑" pitchFamily="34" charset="-122"/>
                <a:cs typeface="Arial" pitchFamily="34" charset="0"/>
              </a:rPr>
              <a:t>IDV</a:t>
            </a:r>
            <a:r>
              <a:rPr lang="zh-CN" altLang="en-US" b="1" dirty="0" smtClean="0">
                <a:latin typeface="微软雅黑" pitchFamily="34" charset="-122"/>
                <a:ea typeface="微软雅黑" pitchFamily="34" charset="-122"/>
                <a:cs typeface="Arial" pitchFamily="34" charset="0"/>
              </a:rPr>
              <a:t>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构建分级管理体系</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屏蔽品牌属性，无差别适配</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支持独立运行，断网亦可正常工作</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增加</a:t>
            </a:r>
            <a:r>
              <a:rPr lang="zh-CN" altLang="en-US" sz="2000" b="0" u="sng" kern="0" dirty="0">
                <a:solidFill>
                  <a:schemeClr val="bg1"/>
                </a:solidFill>
                <a:latin typeface="微软雅黑" pitchFamily="34" charset="-122"/>
                <a:ea typeface="微软雅黑" pitchFamily="34" charset="-122"/>
              </a:rPr>
              <a:t>资源配置和系统监控功能</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构建</a:t>
            </a:r>
            <a:r>
              <a:rPr lang="zh-CN" altLang="en-US" sz="2000" b="0" u="sng" kern="0" dirty="0">
                <a:solidFill>
                  <a:schemeClr val="bg1"/>
                </a:solidFill>
                <a:latin typeface="微软雅黑" pitchFamily="34" charset="-122"/>
                <a:ea typeface="微软雅黑" pitchFamily="34" charset="-122"/>
              </a:rPr>
              <a:t>底层虚拟化，屏蔽硬件</a:t>
            </a:r>
            <a:r>
              <a:rPr lang="zh-CN" altLang="en-US" sz="2000" b="0" u="sng" kern="0" dirty="0" smtClean="0">
                <a:solidFill>
                  <a:schemeClr val="bg1"/>
                </a:solidFill>
                <a:latin typeface="微软雅黑" pitchFamily="34" charset="-122"/>
                <a:ea typeface="微软雅黑" pitchFamily="34" charset="-122"/>
              </a:rPr>
              <a:t>差别</a:t>
            </a:r>
            <a:endParaRPr lang="en-US" altLang="zh-CN" sz="2000" b="0" u="sng" kern="0" dirty="0">
              <a:solidFill>
                <a:schemeClr val="bg1"/>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76822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2749471" cy="707886"/>
          </a:xfrm>
          <a:prstGeom prst="rect">
            <a:avLst/>
          </a:prstGeom>
          <a:noFill/>
        </p:spPr>
        <p:txBody>
          <a:bodyPr wrap="none" rtlCol="0">
            <a:spAutoFit/>
          </a:bodyPr>
          <a:lstStyle/>
          <a:p>
            <a:r>
              <a:rPr lang="zh-CN" altLang="en-US" sz="4000" dirty="0" smtClean="0">
                <a:cs typeface="+mn-ea"/>
                <a:sym typeface="+mn-lt"/>
              </a:rPr>
              <a:t>单教室部署</a:t>
            </a:r>
            <a:endParaRPr lang="zh-CN" altLang="en-US" sz="4000" dirty="0">
              <a:cs typeface="+mn-ea"/>
              <a:sym typeface="+mn-lt"/>
            </a:endParaRPr>
          </a:p>
        </p:txBody>
      </p:sp>
      <p:pic>
        <p:nvPicPr>
          <p:cNvPr id="6" name="图片 5">
            <a:extLst>
              <a:ext uri="{FF2B5EF4-FFF2-40B4-BE49-F238E27FC236}">
                <a16:creationId xmlns:a16="http://schemas.microsoft.com/office/drawing/2014/main" id="{80AAB370-A21C-4B22-9F82-032DFA4EEC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818" y="3953614"/>
            <a:ext cx="3954325" cy="2142386"/>
          </a:xfrm>
          <a:prstGeom prst="rect">
            <a:avLst/>
          </a:prstGeom>
        </p:spPr>
      </p:pic>
      <p:pic>
        <p:nvPicPr>
          <p:cNvPr id="7" name="图片 6">
            <a:extLst>
              <a:ext uri="{FF2B5EF4-FFF2-40B4-BE49-F238E27FC236}">
                <a16:creationId xmlns:a16="http://schemas.microsoft.com/office/drawing/2014/main" id="{5766A050-BA56-4366-B12E-82E0D3AF60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996" y="1405360"/>
            <a:ext cx="3877991" cy="2142386"/>
          </a:xfrm>
          <a:prstGeom prst="rect">
            <a:avLst/>
          </a:prstGeom>
          <a:ln>
            <a:solidFill>
              <a:srgbClr val="0070C0"/>
            </a:solidFill>
          </a:ln>
        </p:spPr>
      </p:pic>
      <p:sp>
        <p:nvSpPr>
          <p:cNvPr id="8" name="矩形: 圆角 60">
            <a:extLst>
              <a:ext uri="{FF2B5EF4-FFF2-40B4-BE49-F238E27FC236}">
                <a16:creationId xmlns:a16="http://schemas.microsoft.com/office/drawing/2014/main" id="{3EDCD887-A17C-4A90-AD37-7C2792DE99D3}"/>
              </a:ext>
            </a:extLst>
          </p:cNvPr>
          <p:cNvSpPr/>
          <p:nvPr/>
        </p:nvSpPr>
        <p:spPr>
          <a:xfrm>
            <a:off x="4755221" y="1648049"/>
            <a:ext cx="2214887" cy="1830399"/>
          </a:xfrm>
          <a:prstGeom prst="roundRect">
            <a:avLst/>
          </a:prstGeom>
          <a:solidFill>
            <a:schemeClr val="bg1">
              <a:lumMod val="95000"/>
            </a:schemeClr>
          </a:solidFill>
          <a:ln>
            <a:no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t" anchorCtr="0" forceAA="0" compatLnSpc="1">
            <a:prstTxWarp prst="textNoShape">
              <a:avLst/>
            </a:prstTxWarp>
            <a:noAutofit/>
          </a:bodyPr>
          <a:lstStyle/>
          <a:p>
            <a:pPr algn="l"/>
            <a:endParaRPr lang="zh-CN" altLang="en-US" sz="2399" dirty="0">
              <a:cs typeface="+mn-ea"/>
              <a:sym typeface="+mn-lt"/>
            </a:endParaRPr>
          </a:p>
        </p:txBody>
      </p:sp>
      <p:sp>
        <p:nvSpPr>
          <p:cNvPr id="9" name="矩形 59">
            <a:extLst>
              <a:ext uri="{FF2B5EF4-FFF2-40B4-BE49-F238E27FC236}">
                <a16:creationId xmlns:a16="http://schemas.microsoft.com/office/drawing/2014/main" id="{83495906-5E81-4613-BDB8-1F9A4BE4E0DA}"/>
              </a:ext>
            </a:extLst>
          </p:cNvPr>
          <p:cNvSpPr/>
          <p:nvPr/>
        </p:nvSpPr>
        <p:spPr>
          <a:xfrm>
            <a:off x="8434088" y="1361045"/>
            <a:ext cx="2204465" cy="1853478"/>
          </a:xfrm>
          <a:prstGeom prst="rect">
            <a:avLst/>
          </a:prstGeom>
          <a:solidFill>
            <a:schemeClr val="bg1">
              <a:lumMod val="95000"/>
            </a:schemeClr>
          </a:solidFill>
          <a:ln>
            <a:solidFill>
              <a:srgbClr val="FF0000"/>
            </a:solidFill>
          </a:ln>
          <a:effectLst>
            <a:glow rad="1016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t" anchorCtr="0" forceAA="0" compatLnSpc="1">
            <a:prstTxWarp prst="textNoShape">
              <a:avLst/>
            </a:prstTxWarp>
            <a:noAutofit/>
          </a:bodyPr>
          <a:lstStyle/>
          <a:p>
            <a:pPr algn="l"/>
            <a:endParaRPr lang="zh-CN" altLang="en-US" sz="2399" dirty="0">
              <a:cs typeface="+mn-ea"/>
              <a:sym typeface="+mn-lt"/>
            </a:endParaRPr>
          </a:p>
        </p:txBody>
      </p:sp>
      <p:sp>
        <p:nvSpPr>
          <p:cNvPr id="10" name="矩形 7">
            <a:extLst>
              <a:ext uri="{FF2B5EF4-FFF2-40B4-BE49-F238E27FC236}">
                <a16:creationId xmlns:a16="http://schemas.microsoft.com/office/drawing/2014/main" id="{1BFDE410-7DBD-45DD-A6DA-F679595CCF27}"/>
              </a:ext>
            </a:extLst>
          </p:cNvPr>
          <p:cNvSpPr/>
          <p:nvPr/>
        </p:nvSpPr>
        <p:spPr>
          <a:xfrm>
            <a:off x="10755883" y="1989199"/>
            <a:ext cx="748729"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集中管理</a:t>
            </a:r>
          </a:p>
        </p:txBody>
      </p:sp>
      <p:sp>
        <p:nvSpPr>
          <p:cNvPr id="11" name="矩形 8">
            <a:extLst>
              <a:ext uri="{FF2B5EF4-FFF2-40B4-BE49-F238E27FC236}">
                <a16:creationId xmlns:a16="http://schemas.microsoft.com/office/drawing/2014/main" id="{D5BFFFED-6738-468A-8FBA-4259C8BE5508}"/>
              </a:ext>
            </a:extLst>
          </p:cNvPr>
          <p:cNvSpPr/>
          <p:nvPr/>
        </p:nvSpPr>
        <p:spPr>
          <a:xfrm>
            <a:off x="10755883" y="1631012"/>
            <a:ext cx="748729"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桌面交付</a:t>
            </a:r>
          </a:p>
        </p:txBody>
      </p:sp>
      <p:pic>
        <p:nvPicPr>
          <p:cNvPr id="12" name="Picture 3">
            <a:extLst>
              <a:ext uri="{FF2B5EF4-FFF2-40B4-BE49-F238E27FC236}">
                <a16:creationId xmlns:a16="http://schemas.microsoft.com/office/drawing/2014/main" id="{56A63796-3986-4954-8611-858FC092F8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1912" y="2096282"/>
            <a:ext cx="630194" cy="1231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直接箭头连接符 11">
            <a:extLst>
              <a:ext uri="{FF2B5EF4-FFF2-40B4-BE49-F238E27FC236}">
                <a16:creationId xmlns:a16="http://schemas.microsoft.com/office/drawing/2014/main" id="{95ECDF96-FF21-45E8-BFF4-7FE6D7D98146}"/>
              </a:ext>
            </a:extLst>
          </p:cNvPr>
          <p:cNvCxnSpPr>
            <a:cxnSpLocks/>
          </p:cNvCxnSpPr>
          <p:nvPr/>
        </p:nvCxnSpPr>
        <p:spPr>
          <a:xfrm flipH="1" flipV="1">
            <a:off x="6771223" y="2480290"/>
            <a:ext cx="1729444" cy="15180"/>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4" name="直接箭头连接符 12">
            <a:extLst>
              <a:ext uri="{FF2B5EF4-FFF2-40B4-BE49-F238E27FC236}">
                <a16:creationId xmlns:a16="http://schemas.microsoft.com/office/drawing/2014/main" id="{C7B3E307-8DCD-4C49-9381-FC97D79E5116}"/>
              </a:ext>
            </a:extLst>
          </p:cNvPr>
          <p:cNvCxnSpPr>
            <a:cxnSpLocks/>
          </p:cNvCxnSpPr>
          <p:nvPr/>
        </p:nvCxnSpPr>
        <p:spPr>
          <a:xfrm flipH="1">
            <a:off x="9470338" y="2711028"/>
            <a:ext cx="31761" cy="1211278"/>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5" name="矩形 13">
            <a:extLst>
              <a:ext uri="{FF2B5EF4-FFF2-40B4-BE49-F238E27FC236}">
                <a16:creationId xmlns:a16="http://schemas.microsoft.com/office/drawing/2014/main" id="{378E365F-0B36-486E-84D5-8A73DF1A9ACE}"/>
              </a:ext>
            </a:extLst>
          </p:cNvPr>
          <p:cNvSpPr/>
          <p:nvPr/>
        </p:nvSpPr>
        <p:spPr>
          <a:xfrm>
            <a:off x="8816137" y="2345782"/>
            <a:ext cx="1628161" cy="261542"/>
          </a:xfrm>
          <a:prstGeom prst="rect">
            <a:avLst/>
          </a:prstGeom>
        </p:spPr>
        <p:txBody>
          <a:bodyPr wrap="square">
            <a:spAutoFit/>
          </a:bodyPr>
          <a:lstStyle/>
          <a:p>
            <a:pPr algn="ctr"/>
            <a:r>
              <a:rPr lang="zh-CN" altLang="en-US" sz="1100" b="1" dirty="0">
                <a:cs typeface="+mn-ea"/>
                <a:sym typeface="+mn-lt"/>
              </a:rPr>
              <a:t>联想商用</a:t>
            </a:r>
            <a:r>
              <a:rPr lang="en-US" altLang="zh-CN" sz="1100" b="1" dirty="0">
                <a:cs typeface="+mn-ea"/>
                <a:sym typeface="+mn-lt"/>
              </a:rPr>
              <a:t>IDV</a:t>
            </a:r>
            <a:r>
              <a:rPr lang="zh-CN" altLang="en-US" sz="1100" b="1" dirty="0">
                <a:cs typeface="+mn-ea"/>
                <a:sym typeface="+mn-lt"/>
              </a:rPr>
              <a:t>管理主机</a:t>
            </a:r>
          </a:p>
        </p:txBody>
      </p:sp>
      <p:pic>
        <p:nvPicPr>
          <p:cNvPr id="16" name="图片 14" descr="服务器2">
            <a:extLst>
              <a:ext uri="{FF2B5EF4-FFF2-40B4-BE49-F238E27FC236}">
                <a16:creationId xmlns:a16="http://schemas.microsoft.com/office/drawing/2014/main" id="{AF7017C3-299D-40A0-8EE2-A6C0E54E1E3D}"/>
              </a:ext>
            </a:extLst>
          </p:cNvPr>
          <p:cNvPicPr>
            <a:picLocks noChangeAspect="1"/>
          </p:cNvPicPr>
          <p:nvPr/>
        </p:nvPicPr>
        <p:blipFill>
          <a:blip r:embed="rId6"/>
          <a:stretch>
            <a:fillRect/>
          </a:stretch>
        </p:blipFill>
        <p:spPr>
          <a:xfrm>
            <a:off x="8536839" y="1818715"/>
            <a:ext cx="2153504" cy="1440298"/>
          </a:xfrm>
          <a:prstGeom prst="rect">
            <a:avLst/>
          </a:prstGeom>
          <a:ln>
            <a:noFill/>
          </a:ln>
          <a:effectLst>
            <a:outerShdw blurRad="50800" dist="38100" algn="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17" name="图片 15">
            <a:extLst>
              <a:ext uri="{FF2B5EF4-FFF2-40B4-BE49-F238E27FC236}">
                <a16:creationId xmlns:a16="http://schemas.microsoft.com/office/drawing/2014/main" id="{2EBA3B05-3943-4EC7-9207-AC3DEAB149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3180" y="2012207"/>
            <a:ext cx="1551612" cy="957424"/>
          </a:xfrm>
          <a:prstGeom prst="rect">
            <a:avLst/>
          </a:prstGeom>
        </p:spPr>
      </p:pic>
      <p:sp>
        <p:nvSpPr>
          <p:cNvPr id="18" name="矩形: 圆角 129">
            <a:extLst>
              <a:ext uri="{FF2B5EF4-FFF2-40B4-BE49-F238E27FC236}">
                <a16:creationId xmlns:a16="http://schemas.microsoft.com/office/drawing/2014/main" id="{8F0F4EE1-C716-49B3-AF98-24B17FE228D9}"/>
              </a:ext>
            </a:extLst>
          </p:cNvPr>
          <p:cNvSpPr/>
          <p:nvPr/>
        </p:nvSpPr>
        <p:spPr>
          <a:xfrm rot="16200000">
            <a:off x="7014129" y="1995898"/>
            <a:ext cx="1936329" cy="5884207"/>
          </a:xfrm>
          <a:prstGeom prst="roundRect">
            <a:avLst/>
          </a:prstGeom>
          <a:solidFill>
            <a:schemeClr val="bg1"/>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dirty="0">
              <a:cs typeface="+mn-ea"/>
              <a:sym typeface="+mn-lt"/>
            </a:endParaRPr>
          </a:p>
        </p:txBody>
      </p:sp>
      <p:pic>
        <p:nvPicPr>
          <p:cNvPr id="19" name="图片 17">
            <a:extLst>
              <a:ext uri="{FF2B5EF4-FFF2-40B4-BE49-F238E27FC236}">
                <a16:creationId xmlns:a16="http://schemas.microsoft.com/office/drawing/2014/main" id="{988A10EF-332B-416E-9EB0-E39C0E31208C}"/>
              </a:ext>
            </a:extLst>
          </p:cNvPr>
          <p:cNvPicPr>
            <a:picLocks noChangeAspect="1"/>
          </p:cNvPicPr>
          <p:nvPr/>
        </p:nvPicPr>
        <p:blipFill>
          <a:blip r:embed="rId8" cstate="print"/>
          <a:stretch>
            <a:fillRect/>
          </a:stretch>
        </p:blipFill>
        <p:spPr>
          <a:xfrm>
            <a:off x="5227383" y="5203443"/>
            <a:ext cx="466672" cy="528546"/>
          </a:xfrm>
          <a:prstGeom prst="rect">
            <a:avLst/>
          </a:prstGeom>
        </p:spPr>
      </p:pic>
      <p:pic>
        <p:nvPicPr>
          <p:cNvPr id="20" name="图片 18">
            <a:extLst>
              <a:ext uri="{FF2B5EF4-FFF2-40B4-BE49-F238E27FC236}">
                <a16:creationId xmlns:a16="http://schemas.microsoft.com/office/drawing/2014/main" id="{384E6480-9C61-46A8-ACC6-9527E34FC091}"/>
              </a:ext>
            </a:extLst>
          </p:cNvPr>
          <p:cNvPicPr>
            <a:picLocks noChangeAspect="1"/>
          </p:cNvPicPr>
          <p:nvPr/>
        </p:nvPicPr>
        <p:blipFill>
          <a:blip r:embed="rId8" cstate="print"/>
          <a:stretch>
            <a:fillRect/>
          </a:stretch>
        </p:blipFill>
        <p:spPr>
          <a:xfrm>
            <a:off x="5951551" y="5194882"/>
            <a:ext cx="466672" cy="528546"/>
          </a:xfrm>
          <a:prstGeom prst="rect">
            <a:avLst/>
          </a:prstGeom>
        </p:spPr>
      </p:pic>
      <p:pic>
        <p:nvPicPr>
          <p:cNvPr id="21" name="图片 19">
            <a:extLst>
              <a:ext uri="{FF2B5EF4-FFF2-40B4-BE49-F238E27FC236}">
                <a16:creationId xmlns:a16="http://schemas.microsoft.com/office/drawing/2014/main" id="{966A67B8-437D-40E2-B053-EFB65E3E102A}"/>
              </a:ext>
            </a:extLst>
          </p:cNvPr>
          <p:cNvPicPr>
            <a:picLocks noChangeAspect="1"/>
          </p:cNvPicPr>
          <p:nvPr/>
        </p:nvPicPr>
        <p:blipFill>
          <a:blip r:embed="rId8" cstate="print"/>
          <a:stretch>
            <a:fillRect/>
          </a:stretch>
        </p:blipFill>
        <p:spPr>
          <a:xfrm>
            <a:off x="6673416" y="5203443"/>
            <a:ext cx="466672" cy="528546"/>
          </a:xfrm>
          <a:prstGeom prst="rect">
            <a:avLst/>
          </a:prstGeom>
        </p:spPr>
      </p:pic>
      <p:pic>
        <p:nvPicPr>
          <p:cNvPr id="22" name="图片 20">
            <a:extLst>
              <a:ext uri="{FF2B5EF4-FFF2-40B4-BE49-F238E27FC236}">
                <a16:creationId xmlns:a16="http://schemas.microsoft.com/office/drawing/2014/main" id="{824D4512-3503-4B82-857E-8FFCC8CC0EBC}"/>
              </a:ext>
            </a:extLst>
          </p:cNvPr>
          <p:cNvPicPr>
            <a:picLocks noChangeAspect="1"/>
          </p:cNvPicPr>
          <p:nvPr/>
        </p:nvPicPr>
        <p:blipFill>
          <a:blip r:embed="rId8" cstate="print"/>
          <a:stretch>
            <a:fillRect/>
          </a:stretch>
        </p:blipFill>
        <p:spPr>
          <a:xfrm>
            <a:off x="7343199" y="5203443"/>
            <a:ext cx="466672" cy="528546"/>
          </a:xfrm>
          <a:prstGeom prst="rect">
            <a:avLst/>
          </a:prstGeom>
        </p:spPr>
      </p:pic>
      <p:sp>
        <p:nvSpPr>
          <p:cNvPr id="23" name="矩形 21">
            <a:extLst>
              <a:ext uri="{FF2B5EF4-FFF2-40B4-BE49-F238E27FC236}">
                <a16:creationId xmlns:a16="http://schemas.microsoft.com/office/drawing/2014/main" id="{93780913-BCFE-49BE-9286-33BE911EAE79}"/>
              </a:ext>
            </a:extLst>
          </p:cNvPr>
          <p:cNvSpPr/>
          <p:nvPr/>
        </p:nvSpPr>
        <p:spPr>
          <a:xfrm>
            <a:off x="5040190" y="4972527"/>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4" name="矩形 23">
            <a:extLst>
              <a:ext uri="{FF2B5EF4-FFF2-40B4-BE49-F238E27FC236}">
                <a16:creationId xmlns:a16="http://schemas.microsoft.com/office/drawing/2014/main" id="{8E28F295-821F-4C26-A230-3436D7234A48}"/>
              </a:ext>
            </a:extLst>
          </p:cNvPr>
          <p:cNvSpPr/>
          <p:nvPr/>
        </p:nvSpPr>
        <p:spPr>
          <a:xfrm>
            <a:off x="5881036" y="497965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5" name="矩形 24">
            <a:extLst>
              <a:ext uri="{FF2B5EF4-FFF2-40B4-BE49-F238E27FC236}">
                <a16:creationId xmlns:a16="http://schemas.microsoft.com/office/drawing/2014/main" id="{AEBBEF48-C225-434D-81FA-AFF82C718156}"/>
              </a:ext>
            </a:extLst>
          </p:cNvPr>
          <p:cNvSpPr/>
          <p:nvPr/>
        </p:nvSpPr>
        <p:spPr>
          <a:xfrm>
            <a:off x="6649773" y="497742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26" name="矩形 25">
            <a:extLst>
              <a:ext uri="{FF2B5EF4-FFF2-40B4-BE49-F238E27FC236}">
                <a16:creationId xmlns:a16="http://schemas.microsoft.com/office/drawing/2014/main" id="{91023425-2DA5-4CED-A76B-E6AE2046F6CA}"/>
              </a:ext>
            </a:extLst>
          </p:cNvPr>
          <p:cNvSpPr/>
          <p:nvPr/>
        </p:nvSpPr>
        <p:spPr>
          <a:xfrm>
            <a:off x="7325464" y="497742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27" name="图片 26">
            <a:extLst>
              <a:ext uri="{FF2B5EF4-FFF2-40B4-BE49-F238E27FC236}">
                <a16:creationId xmlns:a16="http://schemas.microsoft.com/office/drawing/2014/main" id="{3F9A6397-4DA6-46A0-9C99-F0CB11D0740C}"/>
              </a:ext>
            </a:extLst>
          </p:cNvPr>
          <p:cNvPicPr>
            <a:picLocks noChangeAspect="1"/>
          </p:cNvPicPr>
          <p:nvPr/>
        </p:nvPicPr>
        <p:blipFill>
          <a:blip r:embed="rId8" cstate="print"/>
          <a:stretch>
            <a:fillRect/>
          </a:stretch>
        </p:blipFill>
        <p:spPr>
          <a:xfrm>
            <a:off x="5240202" y="4323183"/>
            <a:ext cx="466672" cy="528546"/>
          </a:xfrm>
          <a:prstGeom prst="rect">
            <a:avLst/>
          </a:prstGeom>
        </p:spPr>
      </p:pic>
      <p:pic>
        <p:nvPicPr>
          <p:cNvPr id="28" name="图片 27">
            <a:extLst>
              <a:ext uri="{FF2B5EF4-FFF2-40B4-BE49-F238E27FC236}">
                <a16:creationId xmlns:a16="http://schemas.microsoft.com/office/drawing/2014/main" id="{BBBC3977-8D24-44B6-8168-EE0567C3CE37}"/>
              </a:ext>
            </a:extLst>
          </p:cNvPr>
          <p:cNvPicPr>
            <a:picLocks noChangeAspect="1"/>
          </p:cNvPicPr>
          <p:nvPr/>
        </p:nvPicPr>
        <p:blipFill>
          <a:blip r:embed="rId8" cstate="print"/>
          <a:stretch>
            <a:fillRect/>
          </a:stretch>
        </p:blipFill>
        <p:spPr>
          <a:xfrm>
            <a:off x="5964370" y="4314623"/>
            <a:ext cx="466672" cy="528546"/>
          </a:xfrm>
          <a:prstGeom prst="rect">
            <a:avLst/>
          </a:prstGeom>
        </p:spPr>
      </p:pic>
      <p:pic>
        <p:nvPicPr>
          <p:cNvPr id="29" name="图片 28">
            <a:extLst>
              <a:ext uri="{FF2B5EF4-FFF2-40B4-BE49-F238E27FC236}">
                <a16:creationId xmlns:a16="http://schemas.microsoft.com/office/drawing/2014/main" id="{94E14AEE-6613-4BAA-810C-A03BFE95DCED}"/>
              </a:ext>
            </a:extLst>
          </p:cNvPr>
          <p:cNvPicPr>
            <a:picLocks noChangeAspect="1"/>
          </p:cNvPicPr>
          <p:nvPr/>
        </p:nvPicPr>
        <p:blipFill>
          <a:blip r:embed="rId8" cstate="print"/>
          <a:stretch>
            <a:fillRect/>
          </a:stretch>
        </p:blipFill>
        <p:spPr>
          <a:xfrm>
            <a:off x="6686235" y="4323183"/>
            <a:ext cx="466672" cy="528546"/>
          </a:xfrm>
          <a:prstGeom prst="rect">
            <a:avLst/>
          </a:prstGeom>
        </p:spPr>
      </p:pic>
      <p:pic>
        <p:nvPicPr>
          <p:cNvPr id="30" name="图片 29">
            <a:extLst>
              <a:ext uri="{FF2B5EF4-FFF2-40B4-BE49-F238E27FC236}">
                <a16:creationId xmlns:a16="http://schemas.microsoft.com/office/drawing/2014/main" id="{CEE310AA-26F0-43F8-8B51-4DFAF4168664}"/>
              </a:ext>
            </a:extLst>
          </p:cNvPr>
          <p:cNvPicPr>
            <a:picLocks noChangeAspect="1"/>
          </p:cNvPicPr>
          <p:nvPr/>
        </p:nvPicPr>
        <p:blipFill>
          <a:blip r:embed="rId8" cstate="print"/>
          <a:stretch>
            <a:fillRect/>
          </a:stretch>
        </p:blipFill>
        <p:spPr>
          <a:xfrm>
            <a:off x="7356018" y="4323183"/>
            <a:ext cx="466672" cy="528546"/>
          </a:xfrm>
          <a:prstGeom prst="rect">
            <a:avLst/>
          </a:prstGeom>
        </p:spPr>
      </p:pic>
      <p:sp>
        <p:nvSpPr>
          <p:cNvPr id="31" name="矩形 30">
            <a:extLst>
              <a:ext uri="{FF2B5EF4-FFF2-40B4-BE49-F238E27FC236}">
                <a16:creationId xmlns:a16="http://schemas.microsoft.com/office/drawing/2014/main" id="{345D6EB2-71F4-4B42-855B-EE1CEE780D3D}"/>
              </a:ext>
            </a:extLst>
          </p:cNvPr>
          <p:cNvSpPr/>
          <p:nvPr/>
        </p:nvSpPr>
        <p:spPr>
          <a:xfrm>
            <a:off x="5893855" y="409939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2" name="矩形 31">
            <a:extLst>
              <a:ext uri="{FF2B5EF4-FFF2-40B4-BE49-F238E27FC236}">
                <a16:creationId xmlns:a16="http://schemas.microsoft.com/office/drawing/2014/main" id="{F9E8A9D6-A720-47E3-821C-F1806EF67356}"/>
              </a:ext>
            </a:extLst>
          </p:cNvPr>
          <p:cNvSpPr/>
          <p:nvPr/>
        </p:nvSpPr>
        <p:spPr>
          <a:xfrm>
            <a:off x="6662592" y="409716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3" name="矩形 32">
            <a:extLst>
              <a:ext uri="{FF2B5EF4-FFF2-40B4-BE49-F238E27FC236}">
                <a16:creationId xmlns:a16="http://schemas.microsoft.com/office/drawing/2014/main" id="{2139DF44-7B1F-4CE1-A4A3-13DED697E856}"/>
              </a:ext>
            </a:extLst>
          </p:cNvPr>
          <p:cNvSpPr/>
          <p:nvPr/>
        </p:nvSpPr>
        <p:spPr>
          <a:xfrm>
            <a:off x="7338283" y="4097166"/>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34" name="图片 33">
            <a:extLst>
              <a:ext uri="{FF2B5EF4-FFF2-40B4-BE49-F238E27FC236}">
                <a16:creationId xmlns:a16="http://schemas.microsoft.com/office/drawing/2014/main" id="{321B9C4A-806A-4042-BF4C-807CB9C424E9}"/>
              </a:ext>
            </a:extLst>
          </p:cNvPr>
          <p:cNvPicPr>
            <a:picLocks noChangeAspect="1"/>
          </p:cNvPicPr>
          <p:nvPr/>
        </p:nvPicPr>
        <p:blipFill>
          <a:blip r:embed="rId8" cstate="print"/>
          <a:stretch>
            <a:fillRect/>
          </a:stretch>
        </p:blipFill>
        <p:spPr>
          <a:xfrm>
            <a:off x="8056065" y="4311251"/>
            <a:ext cx="466672" cy="528546"/>
          </a:xfrm>
          <a:prstGeom prst="rect">
            <a:avLst/>
          </a:prstGeom>
        </p:spPr>
      </p:pic>
      <p:pic>
        <p:nvPicPr>
          <p:cNvPr id="35" name="图片 34">
            <a:extLst>
              <a:ext uri="{FF2B5EF4-FFF2-40B4-BE49-F238E27FC236}">
                <a16:creationId xmlns:a16="http://schemas.microsoft.com/office/drawing/2014/main" id="{9A2B3897-4D76-4B10-8FD6-4C62FD11F541}"/>
              </a:ext>
            </a:extLst>
          </p:cNvPr>
          <p:cNvPicPr>
            <a:picLocks noChangeAspect="1"/>
          </p:cNvPicPr>
          <p:nvPr/>
        </p:nvPicPr>
        <p:blipFill>
          <a:blip r:embed="rId8" cstate="print"/>
          <a:stretch>
            <a:fillRect/>
          </a:stretch>
        </p:blipFill>
        <p:spPr>
          <a:xfrm>
            <a:off x="8780234" y="4302691"/>
            <a:ext cx="466672" cy="528546"/>
          </a:xfrm>
          <a:prstGeom prst="rect">
            <a:avLst/>
          </a:prstGeom>
        </p:spPr>
      </p:pic>
      <p:pic>
        <p:nvPicPr>
          <p:cNvPr id="36" name="图片 35">
            <a:extLst>
              <a:ext uri="{FF2B5EF4-FFF2-40B4-BE49-F238E27FC236}">
                <a16:creationId xmlns:a16="http://schemas.microsoft.com/office/drawing/2014/main" id="{0F6AF467-2F9C-4A04-B9F8-93C72DA29CE2}"/>
              </a:ext>
            </a:extLst>
          </p:cNvPr>
          <p:cNvPicPr>
            <a:picLocks noChangeAspect="1"/>
          </p:cNvPicPr>
          <p:nvPr/>
        </p:nvPicPr>
        <p:blipFill>
          <a:blip r:embed="rId8" cstate="print"/>
          <a:stretch>
            <a:fillRect/>
          </a:stretch>
        </p:blipFill>
        <p:spPr>
          <a:xfrm>
            <a:off x="9502099" y="4311251"/>
            <a:ext cx="466672" cy="528546"/>
          </a:xfrm>
          <a:prstGeom prst="rect">
            <a:avLst/>
          </a:prstGeom>
        </p:spPr>
      </p:pic>
      <p:pic>
        <p:nvPicPr>
          <p:cNvPr id="37" name="图片 36">
            <a:extLst>
              <a:ext uri="{FF2B5EF4-FFF2-40B4-BE49-F238E27FC236}">
                <a16:creationId xmlns:a16="http://schemas.microsoft.com/office/drawing/2014/main" id="{6E622AD1-F30F-41CD-B0D9-E0D612EE2BF3}"/>
              </a:ext>
            </a:extLst>
          </p:cNvPr>
          <p:cNvPicPr>
            <a:picLocks noChangeAspect="1"/>
          </p:cNvPicPr>
          <p:nvPr/>
        </p:nvPicPr>
        <p:blipFill>
          <a:blip r:embed="rId8" cstate="print"/>
          <a:stretch>
            <a:fillRect/>
          </a:stretch>
        </p:blipFill>
        <p:spPr>
          <a:xfrm>
            <a:off x="10171881" y="4311251"/>
            <a:ext cx="466672" cy="528546"/>
          </a:xfrm>
          <a:prstGeom prst="rect">
            <a:avLst/>
          </a:prstGeom>
        </p:spPr>
      </p:pic>
      <p:sp>
        <p:nvSpPr>
          <p:cNvPr id="38" name="矩形 37">
            <a:extLst>
              <a:ext uri="{FF2B5EF4-FFF2-40B4-BE49-F238E27FC236}">
                <a16:creationId xmlns:a16="http://schemas.microsoft.com/office/drawing/2014/main" id="{4B9DDDA9-5DCA-4811-A2FE-F65A6BDD8C4B}"/>
              </a:ext>
            </a:extLst>
          </p:cNvPr>
          <p:cNvSpPr/>
          <p:nvPr/>
        </p:nvSpPr>
        <p:spPr>
          <a:xfrm>
            <a:off x="7868872" y="4080335"/>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39" name="矩形 38">
            <a:extLst>
              <a:ext uri="{FF2B5EF4-FFF2-40B4-BE49-F238E27FC236}">
                <a16:creationId xmlns:a16="http://schemas.microsoft.com/office/drawing/2014/main" id="{E15A8AD4-56DE-4991-85DF-0DAFE3D67CC0}"/>
              </a:ext>
            </a:extLst>
          </p:cNvPr>
          <p:cNvSpPr/>
          <p:nvPr/>
        </p:nvSpPr>
        <p:spPr>
          <a:xfrm>
            <a:off x="8709719" y="4087462"/>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0" name="矩形 39">
            <a:extLst>
              <a:ext uri="{FF2B5EF4-FFF2-40B4-BE49-F238E27FC236}">
                <a16:creationId xmlns:a16="http://schemas.microsoft.com/office/drawing/2014/main" id="{AFCEF415-A9B9-477F-A45B-2F6BA58126E2}"/>
              </a:ext>
            </a:extLst>
          </p:cNvPr>
          <p:cNvSpPr/>
          <p:nvPr/>
        </p:nvSpPr>
        <p:spPr>
          <a:xfrm>
            <a:off x="9478455" y="408523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1" name="矩形 40">
            <a:extLst>
              <a:ext uri="{FF2B5EF4-FFF2-40B4-BE49-F238E27FC236}">
                <a16:creationId xmlns:a16="http://schemas.microsoft.com/office/drawing/2014/main" id="{B40942DF-B938-4B32-A802-D917240926C1}"/>
              </a:ext>
            </a:extLst>
          </p:cNvPr>
          <p:cNvSpPr/>
          <p:nvPr/>
        </p:nvSpPr>
        <p:spPr>
          <a:xfrm>
            <a:off x="10154146" y="4085234"/>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pic>
        <p:nvPicPr>
          <p:cNvPr id="42" name="图片 41">
            <a:extLst>
              <a:ext uri="{FF2B5EF4-FFF2-40B4-BE49-F238E27FC236}">
                <a16:creationId xmlns:a16="http://schemas.microsoft.com/office/drawing/2014/main" id="{3F0F5BEA-4C97-4B26-A2A6-68A734598D3C}"/>
              </a:ext>
            </a:extLst>
          </p:cNvPr>
          <p:cNvPicPr>
            <a:picLocks noChangeAspect="1"/>
          </p:cNvPicPr>
          <p:nvPr/>
        </p:nvPicPr>
        <p:blipFill>
          <a:blip r:embed="rId8" cstate="print"/>
          <a:stretch>
            <a:fillRect/>
          </a:stretch>
        </p:blipFill>
        <p:spPr>
          <a:xfrm>
            <a:off x="8107855" y="5214692"/>
            <a:ext cx="466672" cy="528546"/>
          </a:xfrm>
          <a:prstGeom prst="rect">
            <a:avLst/>
          </a:prstGeom>
        </p:spPr>
      </p:pic>
      <p:pic>
        <p:nvPicPr>
          <p:cNvPr id="43" name="图片 42">
            <a:extLst>
              <a:ext uri="{FF2B5EF4-FFF2-40B4-BE49-F238E27FC236}">
                <a16:creationId xmlns:a16="http://schemas.microsoft.com/office/drawing/2014/main" id="{FB371D6F-A918-4704-B617-F4824101E629}"/>
              </a:ext>
            </a:extLst>
          </p:cNvPr>
          <p:cNvPicPr>
            <a:picLocks noChangeAspect="1"/>
          </p:cNvPicPr>
          <p:nvPr/>
        </p:nvPicPr>
        <p:blipFill>
          <a:blip r:embed="rId8" cstate="print"/>
          <a:stretch>
            <a:fillRect/>
          </a:stretch>
        </p:blipFill>
        <p:spPr>
          <a:xfrm>
            <a:off x="8832023" y="5206131"/>
            <a:ext cx="466672" cy="528546"/>
          </a:xfrm>
          <a:prstGeom prst="rect">
            <a:avLst/>
          </a:prstGeom>
        </p:spPr>
      </p:pic>
      <p:pic>
        <p:nvPicPr>
          <p:cNvPr id="44" name="图片 43">
            <a:extLst>
              <a:ext uri="{FF2B5EF4-FFF2-40B4-BE49-F238E27FC236}">
                <a16:creationId xmlns:a16="http://schemas.microsoft.com/office/drawing/2014/main" id="{CD08A5EE-2D6E-4144-BD0C-F93FC763724D}"/>
              </a:ext>
            </a:extLst>
          </p:cNvPr>
          <p:cNvPicPr>
            <a:picLocks noChangeAspect="1"/>
          </p:cNvPicPr>
          <p:nvPr/>
        </p:nvPicPr>
        <p:blipFill>
          <a:blip r:embed="rId8" cstate="print"/>
          <a:stretch>
            <a:fillRect/>
          </a:stretch>
        </p:blipFill>
        <p:spPr>
          <a:xfrm>
            <a:off x="9553888" y="5214692"/>
            <a:ext cx="466672" cy="528546"/>
          </a:xfrm>
          <a:prstGeom prst="rect">
            <a:avLst/>
          </a:prstGeom>
        </p:spPr>
      </p:pic>
      <p:pic>
        <p:nvPicPr>
          <p:cNvPr id="45" name="图片 44">
            <a:extLst>
              <a:ext uri="{FF2B5EF4-FFF2-40B4-BE49-F238E27FC236}">
                <a16:creationId xmlns:a16="http://schemas.microsoft.com/office/drawing/2014/main" id="{6A3926E3-BA20-49F0-8B5E-9C1EFAF0A569}"/>
              </a:ext>
            </a:extLst>
          </p:cNvPr>
          <p:cNvPicPr>
            <a:picLocks noChangeAspect="1"/>
          </p:cNvPicPr>
          <p:nvPr/>
        </p:nvPicPr>
        <p:blipFill>
          <a:blip r:embed="rId8" cstate="print"/>
          <a:stretch>
            <a:fillRect/>
          </a:stretch>
        </p:blipFill>
        <p:spPr>
          <a:xfrm>
            <a:off x="10223671" y="5214692"/>
            <a:ext cx="466672" cy="528546"/>
          </a:xfrm>
          <a:prstGeom prst="rect">
            <a:avLst/>
          </a:prstGeom>
        </p:spPr>
      </p:pic>
      <p:sp>
        <p:nvSpPr>
          <p:cNvPr id="46" name="矩形 45">
            <a:extLst>
              <a:ext uri="{FF2B5EF4-FFF2-40B4-BE49-F238E27FC236}">
                <a16:creationId xmlns:a16="http://schemas.microsoft.com/office/drawing/2014/main" id="{B6B4A7CB-EF70-4DC4-A5E1-5D369515C1AF}"/>
              </a:ext>
            </a:extLst>
          </p:cNvPr>
          <p:cNvSpPr/>
          <p:nvPr/>
        </p:nvSpPr>
        <p:spPr>
          <a:xfrm>
            <a:off x="7920662" y="4983776"/>
            <a:ext cx="748728"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7" name="矩形 46">
            <a:extLst>
              <a:ext uri="{FF2B5EF4-FFF2-40B4-BE49-F238E27FC236}">
                <a16:creationId xmlns:a16="http://schemas.microsoft.com/office/drawing/2014/main" id="{D9EBB872-D56A-4E69-B1BE-6397C392AF62}"/>
              </a:ext>
            </a:extLst>
          </p:cNvPr>
          <p:cNvSpPr/>
          <p:nvPr/>
        </p:nvSpPr>
        <p:spPr>
          <a:xfrm>
            <a:off x="8761508" y="4990903"/>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8" name="矩形 47">
            <a:extLst>
              <a:ext uri="{FF2B5EF4-FFF2-40B4-BE49-F238E27FC236}">
                <a16:creationId xmlns:a16="http://schemas.microsoft.com/office/drawing/2014/main" id="{AAF29E91-8545-45D6-8829-05188D8B4374}"/>
              </a:ext>
            </a:extLst>
          </p:cNvPr>
          <p:cNvSpPr/>
          <p:nvPr/>
        </p:nvSpPr>
        <p:spPr>
          <a:xfrm>
            <a:off x="9530245" y="4988675"/>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49" name="矩形 48">
            <a:extLst>
              <a:ext uri="{FF2B5EF4-FFF2-40B4-BE49-F238E27FC236}">
                <a16:creationId xmlns:a16="http://schemas.microsoft.com/office/drawing/2014/main" id="{E49C6BD5-6A8E-46B7-A265-D8C37E65714F}"/>
              </a:ext>
            </a:extLst>
          </p:cNvPr>
          <p:cNvSpPr/>
          <p:nvPr/>
        </p:nvSpPr>
        <p:spPr>
          <a:xfrm>
            <a:off x="10205936" y="4988675"/>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50" name="矩形 51">
            <a:extLst>
              <a:ext uri="{FF2B5EF4-FFF2-40B4-BE49-F238E27FC236}">
                <a16:creationId xmlns:a16="http://schemas.microsoft.com/office/drawing/2014/main" id="{DE00AF1F-F345-4E6C-9311-298B61D74F63}"/>
              </a:ext>
            </a:extLst>
          </p:cNvPr>
          <p:cNvSpPr/>
          <p:nvPr/>
        </p:nvSpPr>
        <p:spPr>
          <a:xfrm>
            <a:off x="5260969" y="2975345"/>
            <a:ext cx="1165305" cy="461417"/>
          </a:xfrm>
          <a:prstGeom prst="rect">
            <a:avLst/>
          </a:prstGeom>
        </p:spPr>
        <p:txBody>
          <a:bodyPr wrap="square">
            <a:spAutoFit/>
          </a:bodyPr>
          <a:lstStyle/>
          <a:p>
            <a:pPr algn="ctr"/>
            <a:r>
              <a:rPr lang="zh-CN" altLang="en-US" sz="2399" b="1" dirty="0">
                <a:solidFill>
                  <a:schemeClr val="tx1">
                    <a:lumMod val="65000"/>
                    <a:lumOff val="35000"/>
                  </a:schemeClr>
                </a:solidFill>
                <a:cs typeface="+mn-ea"/>
                <a:sym typeface="+mn-lt"/>
              </a:rPr>
              <a:t>教师机</a:t>
            </a:r>
          </a:p>
        </p:txBody>
      </p:sp>
      <p:sp>
        <p:nvSpPr>
          <p:cNvPr id="51" name="矩形 52">
            <a:extLst>
              <a:ext uri="{FF2B5EF4-FFF2-40B4-BE49-F238E27FC236}">
                <a16:creationId xmlns:a16="http://schemas.microsoft.com/office/drawing/2014/main" id="{3F3C8B3F-9043-4D65-9EDE-FC4428156B32}"/>
              </a:ext>
            </a:extLst>
          </p:cNvPr>
          <p:cNvSpPr/>
          <p:nvPr/>
        </p:nvSpPr>
        <p:spPr>
          <a:xfrm>
            <a:off x="5185215" y="4124192"/>
            <a:ext cx="607702" cy="261542"/>
          </a:xfrm>
          <a:prstGeom prst="rect">
            <a:avLst/>
          </a:prstGeom>
        </p:spPr>
        <p:txBody>
          <a:bodyPr wrap="square">
            <a:spAutoFit/>
          </a:bodyPr>
          <a:lstStyle/>
          <a:p>
            <a:pPr algn="ctr"/>
            <a:r>
              <a:rPr lang="zh-CN" altLang="en-US" sz="1100" b="1" dirty="0">
                <a:solidFill>
                  <a:schemeClr val="tx1">
                    <a:lumMod val="65000"/>
                    <a:lumOff val="35000"/>
                  </a:schemeClr>
                </a:solidFill>
                <a:cs typeface="+mn-ea"/>
                <a:sym typeface="+mn-lt"/>
              </a:rPr>
              <a:t>学生机</a:t>
            </a:r>
          </a:p>
        </p:txBody>
      </p:sp>
      <p:sp>
        <p:nvSpPr>
          <p:cNvPr id="52" name="矩形 56">
            <a:extLst>
              <a:ext uri="{FF2B5EF4-FFF2-40B4-BE49-F238E27FC236}">
                <a16:creationId xmlns:a16="http://schemas.microsoft.com/office/drawing/2014/main" id="{D1848B60-D680-4D78-8922-60FB117FDA0A}"/>
              </a:ext>
            </a:extLst>
          </p:cNvPr>
          <p:cNvSpPr/>
          <p:nvPr/>
        </p:nvSpPr>
        <p:spPr>
          <a:xfrm>
            <a:off x="8899386" y="1560671"/>
            <a:ext cx="1141904" cy="237564"/>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solidFill>
                  <a:schemeClr val="bg1"/>
                </a:solidFill>
                <a:cs typeface="+mn-ea"/>
                <a:sym typeface="+mn-lt"/>
              </a:rPr>
              <a:t>用户个性化</a:t>
            </a:r>
          </a:p>
        </p:txBody>
      </p:sp>
      <p:sp>
        <p:nvSpPr>
          <p:cNvPr id="53" name="矩形 57">
            <a:extLst>
              <a:ext uri="{FF2B5EF4-FFF2-40B4-BE49-F238E27FC236}">
                <a16:creationId xmlns:a16="http://schemas.microsoft.com/office/drawing/2014/main" id="{691F1B19-F1BB-4D88-B282-076E5D15A370}"/>
              </a:ext>
            </a:extLst>
          </p:cNvPr>
          <p:cNvSpPr/>
          <p:nvPr/>
        </p:nvSpPr>
        <p:spPr>
          <a:xfrm>
            <a:off x="8899415" y="1800584"/>
            <a:ext cx="1141904" cy="215968"/>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solidFill>
                  <a:schemeClr val="bg1"/>
                </a:solidFill>
                <a:cs typeface="+mn-ea"/>
                <a:sym typeface="+mn-lt"/>
              </a:rPr>
              <a:t>应用程序</a:t>
            </a:r>
          </a:p>
        </p:txBody>
      </p:sp>
      <p:sp>
        <p:nvSpPr>
          <p:cNvPr id="54" name="矩形 58">
            <a:extLst>
              <a:ext uri="{FF2B5EF4-FFF2-40B4-BE49-F238E27FC236}">
                <a16:creationId xmlns:a16="http://schemas.microsoft.com/office/drawing/2014/main" id="{4D724455-1D6F-465F-A84C-FAEBB3A567B0}"/>
              </a:ext>
            </a:extLst>
          </p:cNvPr>
          <p:cNvSpPr/>
          <p:nvPr/>
        </p:nvSpPr>
        <p:spPr>
          <a:xfrm>
            <a:off x="8899386" y="1989199"/>
            <a:ext cx="1141904" cy="215968"/>
          </a:xfrm>
          <a:prstGeom prst="rect">
            <a:avLst/>
          </a:prstGeom>
          <a:solidFill>
            <a:schemeClr val="accent6"/>
          </a:solidFill>
          <a:ln>
            <a:solidFill>
              <a:srgbClr val="FFFF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200" b="1" dirty="0">
                <a:cs typeface="+mn-ea"/>
                <a:sym typeface="+mn-lt"/>
              </a:rPr>
              <a:t>操作系统</a:t>
            </a:r>
            <a:endParaRPr lang="zh-CN" altLang="en-US" sz="1400" b="1" dirty="0">
              <a:cs typeface="+mn-ea"/>
              <a:sym typeface="+mn-lt"/>
            </a:endParaRPr>
          </a:p>
        </p:txBody>
      </p:sp>
      <p:cxnSp>
        <p:nvCxnSpPr>
          <p:cNvPr id="55" name="直接箭头连接符 12">
            <a:extLst>
              <a:ext uri="{FF2B5EF4-FFF2-40B4-BE49-F238E27FC236}">
                <a16:creationId xmlns:a16="http://schemas.microsoft.com/office/drawing/2014/main" id="{C7B3E307-8DCD-4C49-9381-FC97D79E5116}"/>
              </a:ext>
            </a:extLst>
          </p:cNvPr>
          <p:cNvCxnSpPr>
            <a:cxnSpLocks/>
          </p:cNvCxnSpPr>
          <p:nvPr/>
        </p:nvCxnSpPr>
        <p:spPr>
          <a:xfrm flipH="1">
            <a:off x="6431042" y="3547746"/>
            <a:ext cx="1" cy="405868"/>
          </a:xfrm>
          <a:prstGeom prst="straightConnector1">
            <a:avLst/>
          </a:prstGeom>
          <a:ln>
            <a:tailEnd type="arrow"/>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nvGrpSpPr>
          <p:cNvPr id="56" name="Group 96"/>
          <p:cNvGrpSpPr>
            <a:grpSpLocks/>
          </p:cNvGrpSpPr>
          <p:nvPr/>
        </p:nvGrpSpPr>
        <p:grpSpPr bwMode="auto">
          <a:xfrm>
            <a:off x="10944580" y="533400"/>
            <a:ext cx="1165870" cy="592907"/>
            <a:chOff x="1016388" y="913002"/>
            <a:chExt cx="731924" cy="428904"/>
          </a:xfrm>
        </p:grpSpPr>
        <p:sp>
          <p:nvSpPr>
            <p:cNvPr id="57" name="Parallelogram 6">
              <a:hlinkClick r:id="rId9" action="ppaction://hlinksldjump"/>
            </p:cNvPr>
            <p:cNvSpPr/>
            <p:nvPr/>
          </p:nvSpPr>
          <p:spPr bwMode="auto">
            <a:xfrm>
              <a:off x="1016388" y="913002"/>
              <a:ext cx="731924" cy="428904"/>
            </a:xfrm>
            <a:prstGeom prst="parallelogram">
              <a:avLst>
                <a:gd name="adj" fmla="val 28140"/>
              </a:avLst>
            </a:prstGeom>
            <a:gradFill flip="none" rotWithShape="1">
              <a:gsLst>
                <a:gs pos="0">
                  <a:srgbClr val="5AF300"/>
                </a:gs>
                <a:gs pos="100000">
                  <a:srgbClr val="208A00"/>
                </a:gs>
              </a:gsLst>
              <a:path path="shape">
                <a:fillToRect l="50000" t="50000" r="50000" b="50000"/>
              </a:path>
              <a:tileRect/>
            </a:gradFill>
            <a:ln w="25400" cap="flat" cmpd="sng" algn="ctr">
              <a:solidFill>
                <a:srgbClr val="00B050"/>
              </a:solidFill>
              <a:prstDash val="solid"/>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libri"/>
              </a:endParaRPr>
            </a:p>
          </p:txBody>
        </p:sp>
        <p:sp>
          <p:nvSpPr>
            <p:cNvPr id="58" name="TextBox 7">
              <a:hlinkClick r:id="rId10" action="ppaction://hlinksldjump"/>
            </p:cNvPr>
            <p:cNvSpPr txBox="1">
              <a:spLocks noChangeArrowheads="1"/>
            </p:cNvSpPr>
            <p:nvPr/>
          </p:nvSpPr>
          <p:spPr bwMode="auto">
            <a:xfrm>
              <a:off x="1122004" y="954850"/>
              <a:ext cx="626308" cy="274134"/>
            </a:xfrm>
            <a:prstGeom prst="rect">
              <a:avLst/>
            </a:prstGeom>
            <a:noFill/>
            <a:ln w="9525">
              <a:noFill/>
              <a:miter lim="800000"/>
              <a:headEnd/>
              <a:tailEnd/>
            </a:ln>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CN"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rPr>
                <a:t>BACK</a:t>
              </a:r>
              <a:endParaRPr kumimoji="0" lang="en-US" b="1" i="0" u="none" strike="noStrike" kern="0" cap="none" spc="0" normalizeH="0" baseline="0" noProof="0" dirty="0" smtClean="0">
                <a:ln>
                  <a:noFill/>
                </a:ln>
                <a:solidFill>
                  <a:prstClr val="white"/>
                </a:solidFill>
                <a:effectLst/>
                <a:uLnTx/>
                <a:uFillTx/>
                <a:latin typeface="Calibri" pitchFamily="-108" charset="0"/>
                <a:ea typeface="ＭＳ Ｐゴシック" pitchFamily="-108" charset="-128"/>
              </a:endParaRPr>
            </a:p>
          </p:txBody>
        </p:sp>
      </p:grpSp>
    </p:spTree>
    <p:extLst>
      <p:ext uri="{BB962C8B-B14F-4D97-AF65-F5344CB8AC3E}">
        <p14:creationId xmlns:p14="http://schemas.microsoft.com/office/powerpoint/2010/main" val="1482281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2F1D1F33-36FD-4AE3-A75A-7A7A5A1A5FDB}"/>
              </a:ext>
            </a:extLst>
          </p:cNvPr>
          <p:cNvSpPr/>
          <p:nvPr/>
        </p:nvSpPr>
        <p:spPr>
          <a:xfrm>
            <a:off x="1751012" y="533400"/>
            <a:ext cx="5142755" cy="707886"/>
          </a:xfrm>
          <a:prstGeom prst="rect">
            <a:avLst/>
          </a:prstGeom>
          <a:noFill/>
        </p:spPr>
        <p:txBody>
          <a:bodyPr wrap="none" rtlCol="0">
            <a:spAutoFit/>
          </a:bodyPr>
          <a:lstStyle/>
          <a:p>
            <a:r>
              <a:rPr lang="en-US" altLang="zh-CN" sz="4000" kern="0" dirty="0" smtClean="0">
                <a:cs typeface="+mn-ea"/>
                <a:sym typeface="+mn-lt"/>
              </a:rPr>
              <a:t>IDV</a:t>
            </a:r>
            <a:r>
              <a:rPr lang="zh-CN" altLang="en-US" sz="4000" kern="0" dirty="0" smtClean="0">
                <a:cs typeface="+mn-ea"/>
                <a:sym typeface="+mn-lt"/>
              </a:rPr>
              <a:t>解决方案行业痛点</a:t>
            </a:r>
            <a:endParaRPr lang="zh-CN" altLang="en-US" sz="4000" kern="0" dirty="0">
              <a:cs typeface="+mn-ea"/>
              <a:sym typeface="+mn-lt"/>
            </a:endParaRPr>
          </a:p>
        </p:txBody>
      </p:sp>
      <p:sp>
        <p:nvSpPr>
          <p:cNvPr id="4" name="矩形 3"/>
          <p:cNvSpPr/>
          <p:nvPr/>
        </p:nvSpPr>
        <p:spPr>
          <a:xfrm>
            <a:off x="626130" y="2171754"/>
            <a:ext cx="465830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6" name="Rectangle 14"/>
          <p:cNvSpPr>
            <a:spLocks noChangeArrowheads="1"/>
          </p:cNvSpPr>
          <p:nvPr/>
        </p:nvSpPr>
        <p:spPr bwMode="auto">
          <a:xfrm>
            <a:off x="729141" y="2786017"/>
            <a:ext cx="44738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机房多，跨校区，统一管理体验差</a:t>
            </a:r>
            <a:endParaRPr lang="en-US" altLang="zh-CN" sz="2000" b="0"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kern="0" dirty="0">
                <a:solidFill>
                  <a:schemeClr val="bg1"/>
                </a:solidFill>
                <a:latin typeface="微软雅黑" pitchFamily="34" charset="-122"/>
                <a:ea typeface="微软雅黑" pitchFamily="34" charset="-122"/>
              </a:rPr>
              <a:t>软件兼容性低</a:t>
            </a:r>
          </a:p>
          <a:p>
            <a:pPr indent="457200">
              <a:lnSpc>
                <a:spcPct val="150000"/>
              </a:lnSpc>
              <a:buFont typeface="Arial" pitchFamily="34" charset="0"/>
              <a:buChar char="•"/>
            </a:pPr>
            <a:r>
              <a:rPr lang="en-US" altLang="zh-CN" sz="2000" b="0" kern="0" dirty="0" smtClean="0">
                <a:solidFill>
                  <a:schemeClr val="bg1"/>
                </a:solidFill>
                <a:latin typeface="微软雅黑" pitchFamily="34" charset="-122"/>
                <a:ea typeface="微软雅黑" pitchFamily="34" charset="-122"/>
              </a:rPr>
              <a:t>VDI</a:t>
            </a:r>
            <a:r>
              <a:rPr lang="zh-CN" altLang="en-US" sz="2000" b="0" kern="0" dirty="0">
                <a:solidFill>
                  <a:schemeClr val="bg1"/>
                </a:solidFill>
                <a:latin typeface="微软雅黑" pitchFamily="34" charset="-122"/>
                <a:ea typeface="微软雅黑" pitchFamily="34" charset="-122"/>
              </a:rPr>
              <a:t>网络依赖性高，可持续性有缺陷</a:t>
            </a: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无资产配置管理和系统监控功能</a:t>
            </a:r>
          </a:p>
          <a:p>
            <a:pPr indent="457200">
              <a:lnSpc>
                <a:spcPct val="150000"/>
              </a:lnSpc>
              <a:buFont typeface="Arial" pitchFamily="34" charset="0"/>
              <a:buChar char="•"/>
            </a:pPr>
            <a:r>
              <a:rPr lang="zh-CN" altLang="en-US" sz="2000" b="0" kern="0" dirty="0" smtClean="0">
                <a:solidFill>
                  <a:schemeClr val="bg1"/>
                </a:solidFill>
                <a:latin typeface="微软雅黑" pitchFamily="34" charset="-122"/>
                <a:ea typeface="微软雅黑" pitchFamily="34" charset="-122"/>
              </a:rPr>
              <a:t>八</a:t>
            </a:r>
            <a:r>
              <a:rPr lang="zh-CN" altLang="en-US" sz="2000" b="0" kern="0" dirty="0">
                <a:solidFill>
                  <a:schemeClr val="bg1"/>
                </a:solidFill>
                <a:latin typeface="微软雅黑" pitchFamily="34" charset="-122"/>
                <a:ea typeface="微软雅黑" pitchFamily="34" charset="-122"/>
              </a:rPr>
              <a:t>代</a:t>
            </a:r>
            <a:r>
              <a:rPr lang="en-US" altLang="zh-CN" sz="2000" b="0" kern="0" dirty="0">
                <a:solidFill>
                  <a:schemeClr val="bg1"/>
                </a:solidFill>
                <a:latin typeface="微软雅黑" pitchFamily="34" charset="-122"/>
                <a:ea typeface="微软雅黑" pitchFamily="34" charset="-122"/>
              </a:rPr>
              <a:t>CPU</a:t>
            </a:r>
            <a:r>
              <a:rPr lang="zh-CN" altLang="en-US" sz="2000" b="0" kern="0" dirty="0">
                <a:solidFill>
                  <a:schemeClr val="bg1"/>
                </a:solidFill>
                <a:latin typeface="微软雅黑" pitchFamily="34" charset="-122"/>
                <a:ea typeface="微软雅黑" pitchFamily="34" charset="-122"/>
              </a:rPr>
              <a:t>无法安装</a:t>
            </a:r>
            <a:r>
              <a:rPr lang="en-US" altLang="zh-CN" sz="2000" b="0" kern="0" dirty="0">
                <a:solidFill>
                  <a:schemeClr val="bg1"/>
                </a:solidFill>
                <a:latin typeface="微软雅黑" pitchFamily="34" charset="-122"/>
                <a:ea typeface="微软雅黑" pitchFamily="34" charset="-122"/>
              </a:rPr>
              <a:t>Win </a:t>
            </a:r>
            <a:r>
              <a:rPr lang="en-US" altLang="zh-CN" sz="2000" b="0" kern="0" dirty="0" smtClean="0">
                <a:solidFill>
                  <a:schemeClr val="bg1"/>
                </a:solidFill>
                <a:latin typeface="微软雅黑" pitchFamily="34" charset="-122"/>
                <a:ea typeface="微软雅黑" pitchFamily="34" charset="-122"/>
              </a:rPr>
              <a:t>7</a:t>
            </a:r>
            <a:endParaRPr lang="en-US" altLang="zh-CN" sz="2000" b="0" kern="0" dirty="0">
              <a:solidFill>
                <a:schemeClr val="bg1"/>
              </a:solidFill>
              <a:latin typeface="微软雅黑" pitchFamily="34" charset="-122"/>
              <a:ea typeface="微软雅黑" pitchFamily="34" charset="-122"/>
            </a:endParaRPr>
          </a:p>
        </p:txBody>
      </p:sp>
      <p:sp>
        <p:nvSpPr>
          <p:cNvPr id="7" name="TextBox 8"/>
          <p:cNvSpPr txBox="1"/>
          <p:nvPr/>
        </p:nvSpPr>
        <p:spPr>
          <a:xfrm>
            <a:off x="7352003" y="1614936"/>
            <a:ext cx="321256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联想商用</a:t>
            </a:r>
            <a:r>
              <a:rPr lang="en-US" altLang="zh-CN" b="1" dirty="0" smtClean="0">
                <a:latin typeface="微软雅黑" pitchFamily="34" charset="-122"/>
                <a:ea typeface="微软雅黑" pitchFamily="34" charset="-122"/>
                <a:cs typeface="Arial" pitchFamily="34" charset="0"/>
              </a:rPr>
              <a:t>IDV</a:t>
            </a:r>
            <a:r>
              <a:rPr lang="zh-CN" altLang="en-US" b="1" dirty="0" smtClean="0">
                <a:latin typeface="微软雅黑" pitchFamily="34" charset="-122"/>
                <a:ea typeface="微软雅黑" pitchFamily="34" charset="-122"/>
                <a:cs typeface="Arial" pitchFamily="34" charset="0"/>
              </a:rPr>
              <a:t>解决方案</a:t>
            </a:r>
          </a:p>
        </p:txBody>
      </p:sp>
      <p:sp>
        <p:nvSpPr>
          <p:cNvPr id="8" name="TextBox 9"/>
          <p:cNvSpPr txBox="1"/>
          <p:nvPr/>
        </p:nvSpPr>
        <p:spPr>
          <a:xfrm>
            <a:off x="1579270" y="1619331"/>
            <a:ext cx="2646705" cy="461578"/>
          </a:xfrm>
          <a:prstGeom prst="rect">
            <a:avLst/>
          </a:prstGeom>
          <a:noFill/>
        </p:spPr>
        <p:txBody>
          <a:bodyPr wrap="none" lIns="91354" tIns="45677" rIns="91354" bIns="45677" rtlCol="0">
            <a:spAutoFit/>
          </a:bodyPr>
          <a:lstStyle/>
          <a:p>
            <a:r>
              <a:rPr lang="zh-CN" altLang="en-US" b="1" dirty="0" smtClean="0">
                <a:latin typeface="微软雅黑" pitchFamily="34" charset="-122"/>
                <a:ea typeface="微软雅黑" pitchFamily="34" charset="-122"/>
                <a:cs typeface="Arial" pitchFamily="34" charset="0"/>
              </a:rPr>
              <a:t>教育行业客户痛点</a:t>
            </a:r>
          </a:p>
        </p:txBody>
      </p:sp>
      <p:cxnSp>
        <p:nvCxnSpPr>
          <p:cNvPr id="10" name="直接箭头连接符 9"/>
          <p:cNvCxnSpPr/>
          <p:nvPr/>
        </p:nvCxnSpPr>
        <p:spPr>
          <a:xfrm>
            <a:off x="5330713" y="3046009"/>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1" name="直接箭头连接符 10"/>
          <p:cNvCxnSpPr/>
          <p:nvPr/>
        </p:nvCxnSpPr>
        <p:spPr>
          <a:xfrm>
            <a:off x="5315599" y="351676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2" name="直接箭头连接符 11"/>
          <p:cNvCxnSpPr/>
          <p:nvPr/>
        </p:nvCxnSpPr>
        <p:spPr>
          <a:xfrm>
            <a:off x="5330713" y="3970275"/>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cxnSp>
        <p:nvCxnSpPr>
          <p:cNvPr id="13" name="直接箭头连接符 12"/>
          <p:cNvCxnSpPr/>
          <p:nvPr/>
        </p:nvCxnSpPr>
        <p:spPr>
          <a:xfrm>
            <a:off x="5330713" y="44323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
        <p:nvSpPr>
          <p:cNvPr id="14" name="矩形 13"/>
          <p:cNvSpPr/>
          <p:nvPr/>
        </p:nvSpPr>
        <p:spPr>
          <a:xfrm>
            <a:off x="6777902" y="2168877"/>
            <a:ext cx="4675343" cy="3182018"/>
          </a:xfrm>
          <a:prstGeom prst="rect">
            <a:avLst/>
          </a:prstGeom>
          <a:solidFill>
            <a:schemeClr val="tx1">
              <a:lumMod val="75000"/>
              <a:lumOff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4">
              <a:shade val="50000"/>
            </a:schemeClr>
          </a:lnRef>
          <a:fillRef idx="1">
            <a:schemeClr val="accent4"/>
          </a:fillRef>
          <a:effectRef idx="0">
            <a:schemeClr val="accent4"/>
          </a:effectRef>
          <a:fontRef idx="minor">
            <a:schemeClr val="lt1"/>
          </a:fontRef>
        </p:style>
        <p:txBody>
          <a:bodyPr lIns="91354" tIns="45677" rIns="91354" bIns="45677" rtlCol="0" anchor="ctr"/>
          <a:lstStyle/>
          <a:p>
            <a:pPr algn="ctr"/>
            <a:endParaRPr lang="zh-CN" altLang="en-US" sz="1600" b="1" dirty="0" smtClean="0">
              <a:latin typeface="微软雅黑" panose="020B0503020204020204" pitchFamily="34" charset="-122"/>
              <a:ea typeface="微软雅黑" panose="020B0503020204020204" pitchFamily="34" charset="-122"/>
            </a:endParaRPr>
          </a:p>
        </p:txBody>
      </p:sp>
      <p:sp>
        <p:nvSpPr>
          <p:cNvPr id="15" name="Rectangle 14"/>
          <p:cNvSpPr>
            <a:spLocks noChangeArrowheads="1"/>
          </p:cNvSpPr>
          <p:nvPr/>
        </p:nvSpPr>
        <p:spPr bwMode="auto">
          <a:xfrm>
            <a:off x="6917179" y="2786017"/>
            <a:ext cx="43225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330200">
              <a:tabLst>
                <a:tab pos="8521700" algn="r"/>
              </a:tabLst>
              <a:defRPr kumimoji="1" sz="1700" b="1">
                <a:solidFill>
                  <a:srgbClr val="000000"/>
                </a:solidFill>
                <a:latin typeface="Arial" panose="020B0604020202020204" pitchFamily="34" charset="0"/>
                <a:ea typeface="宋体" panose="02010600030101010101" pitchFamily="2" charset="-122"/>
              </a:defRPr>
            </a:lvl1pPr>
            <a:lvl2pPr marL="161925"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2pPr>
            <a:lvl3pPr marL="352425" indent="-188913"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3pPr>
            <a:lvl4pPr marL="514350" indent="-160338" defTabSz="330200">
              <a:buChar char="-"/>
              <a:tabLst>
                <a:tab pos="8521700" algn="r"/>
              </a:tabLst>
              <a:defRPr kumimoji="1" sz="1700">
                <a:solidFill>
                  <a:srgbClr val="000000"/>
                </a:solidFill>
                <a:latin typeface="Arial" panose="020B0604020202020204" pitchFamily="34" charset="0"/>
                <a:ea typeface="宋体" panose="02010600030101010101" pitchFamily="2" charset="-122"/>
              </a:defRPr>
            </a:lvl4pPr>
            <a:lvl5pPr marL="1511300" indent="-328613" algn="ctr" defTabSz="330200">
              <a:lnSpc>
                <a:spcPts val="1600"/>
              </a:lnSpc>
              <a:tabLst>
                <a:tab pos="8521700" algn="r"/>
              </a:tabLst>
              <a:defRPr kumimoji="1" sz="1400" b="1">
                <a:solidFill>
                  <a:srgbClr val="000000"/>
                </a:solidFill>
                <a:latin typeface="Arial" panose="020B0604020202020204" pitchFamily="34" charset="0"/>
                <a:ea typeface="宋体" panose="02010600030101010101" pitchFamily="2" charset="-122"/>
              </a:defRPr>
            </a:lvl5pPr>
            <a:lvl6pPr marL="19685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6pPr>
            <a:lvl7pPr marL="24257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7pPr>
            <a:lvl8pPr marL="28829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8pPr>
            <a:lvl9pPr marL="3340100" indent="-328613" algn="ctr" defTabSz="330200" eaLnBrk="0" fontAlgn="base" hangingPunct="0">
              <a:lnSpc>
                <a:spcPts val="1600"/>
              </a:lnSpc>
              <a:spcBef>
                <a:spcPct val="0"/>
              </a:spcBef>
              <a:spcAft>
                <a:spcPct val="0"/>
              </a:spcAft>
              <a:tabLst>
                <a:tab pos="8521700" algn="r"/>
              </a:tabLst>
              <a:defRPr kumimoji="1" sz="1400" b="1">
                <a:solidFill>
                  <a:srgbClr val="000000"/>
                </a:solidFill>
                <a:latin typeface="Arial" panose="020B0604020202020204" pitchFamily="34" charset="0"/>
                <a:ea typeface="宋体" panose="02010600030101010101" pitchFamily="2" charset="-122"/>
              </a:defRPr>
            </a:lvl9pPr>
          </a:lstStyle>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构建分级管理体系</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bg1"/>
                </a:solidFill>
                <a:latin typeface="微软雅黑" pitchFamily="34" charset="-122"/>
                <a:ea typeface="微软雅黑" pitchFamily="34" charset="-122"/>
              </a:rPr>
              <a:t>屏蔽品牌属性，无差别适配</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支持</a:t>
            </a:r>
            <a:r>
              <a:rPr lang="zh-CN" altLang="en-US" sz="2000" b="0" u="sng" kern="0" dirty="0">
                <a:solidFill>
                  <a:schemeClr val="bg1"/>
                </a:solidFill>
                <a:latin typeface="微软雅黑" pitchFamily="34" charset="-122"/>
                <a:ea typeface="微软雅黑" pitchFamily="34" charset="-122"/>
              </a:rPr>
              <a:t>独立运行，断网亦可正常工作</a:t>
            </a:r>
            <a:endParaRPr lang="en-US" altLang="zh-CN" sz="2000" b="0" u="sng" kern="0" dirty="0">
              <a:solidFill>
                <a:schemeClr val="bg1"/>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a:solidFill>
                  <a:schemeClr val="accent5">
                    <a:lumMod val="75000"/>
                  </a:schemeClr>
                </a:solidFill>
                <a:latin typeface="微软雅黑" pitchFamily="34" charset="-122"/>
                <a:ea typeface="微软雅黑" pitchFamily="34" charset="-122"/>
              </a:rPr>
              <a:t>增加资源配置和系统监控功能</a:t>
            </a:r>
            <a:endParaRPr lang="en-US" altLang="zh-CN" sz="2000" b="0" u="sng" kern="0" dirty="0">
              <a:solidFill>
                <a:schemeClr val="accent5">
                  <a:lumMod val="75000"/>
                </a:schemeClr>
              </a:solidFill>
              <a:latin typeface="微软雅黑" pitchFamily="34" charset="-122"/>
              <a:ea typeface="微软雅黑" pitchFamily="34" charset="-122"/>
            </a:endParaRPr>
          </a:p>
          <a:p>
            <a:pPr indent="457200">
              <a:lnSpc>
                <a:spcPct val="150000"/>
              </a:lnSpc>
              <a:buFont typeface="Arial" pitchFamily="34" charset="0"/>
              <a:buChar char="•"/>
            </a:pPr>
            <a:r>
              <a:rPr lang="zh-CN" altLang="en-US" sz="2000" b="0" u="sng" kern="0" dirty="0" smtClean="0">
                <a:solidFill>
                  <a:schemeClr val="bg1"/>
                </a:solidFill>
                <a:latin typeface="微软雅黑" pitchFamily="34" charset="-122"/>
                <a:ea typeface="微软雅黑" pitchFamily="34" charset="-122"/>
              </a:rPr>
              <a:t>构建</a:t>
            </a:r>
            <a:r>
              <a:rPr lang="zh-CN" altLang="en-US" sz="2000" b="0" u="sng" kern="0" dirty="0">
                <a:solidFill>
                  <a:schemeClr val="bg1"/>
                </a:solidFill>
                <a:latin typeface="微软雅黑" pitchFamily="34" charset="-122"/>
                <a:ea typeface="微软雅黑" pitchFamily="34" charset="-122"/>
              </a:rPr>
              <a:t>底层虚拟化，屏蔽硬件</a:t>
            </a:r>
            <a:r>
              <a:rPr lang="zh-CN" altLang="en-US" sz="2000" b="0" u="sng" kern="0" dirty="0" smtClean="0">
                <a:solidFill>
                  <a:schemeClr val="bg1"/>
                </a:solidFill>
                <a:latin typeface="微软雅黑" pitchFamily="34" charset="-122"/>
                <a:ea typeface="微软雅黑" pitchFamily="34" charset="-122"/>
              </a:rPr>
              <a:t>差别</a:t>
            </a:r>
            <a:endParaRPr lang="en-US" altLang="zh-CN" sz="2000" b="0" u="sng" kern="0" dirty="0">
              <a:solidFill>
                <a:schemeClr val="bg1"/>
              </a:solidFill>
              <a:latin typeface="微软雅黑" pitchFamily="34" charset="-122"/>
              <a:ea typeface="微软雅黑" pitchFamily="34" charset="-122"/>
            </a:endParaRPr>
          </a:p>
        </p:txBody>
      </p:sp>
      <p:cxnSp>
        <p:nvCxnSpPr>
          <p:cNvPr id="16" name="直接箭头连接符 15"/>
          <p:cNvCxnSpPr/>
          <p:nvPr/>
        </p:nvCxnSpPr>
        <p:spPr>
          <a:xfrm>
            <a:off x="5330713" y="4889524"/>
            <a:ext cx="1385949" cy="0"/>
          </a:xfrm>
          <a:prstGeom prst="straightConnector1">
            <a:avLst/>
          </a:prstGeom>
          <a:ln w="19050">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803050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k2ve0gsx">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k2ve0gsx">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pylabi3q">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Lenovo Master">
  <a:themeElements>
    <a:clrScheme name="Lenovo Colors">
      <a:dk1>
        <a:srgbClr val="000000"/>
      </a:dk1>
      <a:lt1>
        <a:sysClr val="window" lastClr="FFFFFF"/>
      </a:lt1>
      <a:dk2>
        <a:srgbClr val="8246AF"/>
      </a:dk2>
      <a:lt2>
        <a:srgbClr val="333F48"/>
      </a:lt2>
      <a:accent1>
        <a:srgbClr val="E1140A"/>
      </a:accent1>
      <a:accent2>
        <a:srgbClr val="FF6A00"/>
      </a:accent2>
      <a:accent3>
        <a:srgbClr val="F04187"/>
      </a:accent3>
      <a:accent4>
        <a:srgbClr val="3E8DDD"/>
      </a:accent4>
      <a:accent5>
        <a:srgbClr val="46C8E1"/>
      </a:accent5>
      <a:accent6>
        <a:srgbClr val="6AC346"/>
      </a:accent6>
      <a:hlink>
        <a:srgbClr val="4AC0E0"/>
      </a:hlink>
      <a:folHlink>
        <a:srgbClr val="4AC0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Arial" pitchFamily="34" charset="0"/>
            <a:cs typeface="Arial" pitchFamily="34"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8180</TotalTime>
  <Words>6209</Words>
  <Application>Microsoft Office PowerPoint</Application>
  <PresentationFormat>自定义</PresentationFormat>
  <Paragraphs>1058</Paragraphs>
  <Slides>44</Slides>
  <Notes>24</Notes>
  <HiddenSlides>0</HiddenSlides>
  <MMClips>0</MMClips>
  <ScaleCrop>false</ScaleCrop>
  <HeadingPairs>
    <vt:vector size="10" baseType="variant">
      <vt:variant>
        <vt:lpstr>已用的字体</vt:lpstr>
      </vt:variant>
      <vt:variant>
        <vt:i4>10</vt:i4>
      </vt:variant>
      <vt:variant>
        <vt:lpstr>主题</vt:lpstr>
      </vt:variant>
      <vt:variant>
        <vt:i4>4</vt:i4>
      </vt:variant>
      <vt:variant>
        <vt:lpstr>链接</vt:lpstr>
      </vt:variant>
      <vt:variant>
        <vt:i4>1</vt:i4>
      </vt:variant>
      <vt:variant>
        <vt:lpstr>嵌入 OLE 服务器</vt:lpstr>
      </vt:variant>
      <vt:variant>
        <vt:i4>1</vt:i4>
      </vt:variant>
      <vt:variant>
        <vt:lpstr>幻灯片标题</vt:lpstr>
      </vt:variant>
      <vt:variant>
        <vt:i4>44</vt:i4>
      </vt:variant>
    </vt:vector>
  </HeadingPairs>
  <TitlesOfParts>
    <vt:vector size="60" baseType="lpstr">
      <vt:lpstr>FZLanTingHeiS-B-GB</vt:lpstr>
      <vt:lpstr>ＭＳ Ｐゴシック</vt:lpstr>
      <vt:lpstr>等线</vt:lpstr>
      <vt:lpstr>黑体</vt:lpstr>
      <vt:lpstr>宋体</vt:lpstr>
      <vt:lpstr>微软雅黑</vt:lpstr>
      <vt:lpstr>微软雅黑</vt:lpstr>
      <vt:lpstr>Arial</vt:lpstr>
      <vt:lpstr>Calibri</vt:lpstr>
      <vt:lpstr>Wingdings</vt:lpstr>
      <vt:lpstr>Lenovo Master</vt:lpstr>
      <vt:lpstr>1_Lenovo Master</vt:lpstr>
      <vt:lpstr>2_Lenovo Master</vt:lpstr>
      <vt:lpstr>3_Lenovo Master</vt:lpstr>
      <vt:lpstr>file:///C:\Users\chenQT\Desktop\待归档文件\3-IDV项目实施\0-孙飞分享文件\项目实施信息-教育行业客户经理提交-V1.2.xlsx</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Lenovo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 and Goes up to Two Lines</dc:title>
  <dc:subject/>
  <dc:creator>kathyp</dc:creator>
  <cp:keywords/>
  <dc:description/>
  <cp:lastModifiedBy>Fei Fei8 Sun</cp:lastModifiedBy>
  <cp:revision>776</cp:revision>
  <cp:lastPrinted>2018-09-27T14:28:57Z</cp:lastPrinted>
  <dcterms:created xsi:type="dcterms:W3CDTF">2015-04-23T17:39:00Z</dcterms:created>
  <dcterms:modified xsi:type="dcterms:W3CDTF">2019-04-10T01:14:49Z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