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pptx" ContentType="application/vnd.openxmlformats-officedocument.presentationml.presentation"/>
  <Default Extension="vml" ContentType="application/vnd.openxmlformats-officedocument.vmlDrawing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</p:sldMasterIdLst>
  <p:notesMasterIdLst>
    <p:notesMasterId r:id="rId69"/>
  </p:notesMasterIdLst>
  <p:handoutMasterIdLst>
    <p:handoutMasterId r:id="rId70"/>
  </p:handoutMasterIdLst>
  <p:sldIdLst>
    <p:sldId id="1023" r:id="rId3"/>
    <p:sldId id="945" r:id="rId4"/>
    <p:sldId id="1015" r:id="rId5"/>
    <p:sldId id="1020" r:id="rId6"/>
    <p:sldId id="867" r:id="rId7"/>
    <p:sldId id="1013" r:id="rId8"/>
    <p:sldId id="973" r:id="rId9"/>
    <p:sldId id="869" r:id="rId10"/>
    <p:sldId id="1026" r:id="rId11"/>
    <p:sldId id="956" r:id="rId12"/>
    <p:sldId id="957" r:id="rId13"/>
    <p:sldId id="1006" r:id="rId14"/>
    <p:sldId id="1085" r:id="rId15"/>
    <p:sldId id="1086" r:id="rId16"/>
    <p:sldId id="1022" r:id="rId17"/>
    <p:sldId id="964" r:id="rId18"/>
    <p:sldId id="977" r:id="rId19"/>
    <p:sldId id="1054" r:id="rId20"/>
    <p:sldId id="1059" r:id="rId21"/>
    <p:sldId id="1058" r:id="rId22"/>
    <p:sldId id="1084" r:id="rId23"/>
    <p:sldId id="1060" r:id="rId24"/>
    <p:sldId id="1062" r:id="rId25"/>
    <p:sldId id="1063" r:id="rId26"/>
    <p:sldId id="1087" r:id="rId27"/>
    <p:sldId id="1099" r:id="rId28"/>
    <p:sldId id="1088" r:id="rId29"/>
    <p:sldId id="1104" r:id="rId30"/>
    <p:sldId id="1089" r:id="rId31"/>
    <p:sldId id="1090" r:id="rId32"/>
    <p:sldId id="1100" r:id="rId33"/>
    <p:sldId id="1107" r:id="rId34"/>
    <p:sldId id="1093" r:id="rId35"/>
    <p:sldId id="1092" r:id="rId36"/>
    <p:sldId id="1105" r:id="rId37"/>
    <p:sldId id="1091" r:id="rId38"/>
    <p:sldId id="1095" r:id="rId39"/>
    <p:sldId id="932" r:id="rId40"/>
    <p:sldId id="1102" r:id="rId41"/>
    <p:sldId id="1106" r:id="rId42"/>
    <p:sldId id="1081" r:id="rId43"/>
    <p:sldId id="1103" r:id="rId44"/>
    <p:sldId id="1101" r:id="rId45"/>
    <p:sldId id="1115" r:id="rId46"/>
    <p:sldId id="1116" r:id="rId47"/>
    <p:sldId id="1039" r:id="rId48"/>
    <p:sldId id="1052" r:id="rId49"/>
    <p:sldId id="1040" r:id="rId50"/>
    <p:sldId id="1042" r:id="rId51"/>
    <p:sldId id="1053" r:id="rId52"/>
    <p:sldId id="1043" r:id="rId53"/>
    <p:sldId id="1049" r:id="rId54"/>
    <p:sldId id="934" r:id="rId55"/>
    <p:sldId id="1111" r:id="rId56"/>
    <p:sldId id="1112" r:id="rId57"/>
    <p:sldId id="1114" r:id="rId58"/>
    <p:sldId id="972" r:id="rId59"/>
    <p:sldId id="1024" r:id="rId60"/>
    <p:sldId id="1025" r:id="rId61"/>
    <p:sldId id="975" r:id="rId62"/>
    <p:sldId id="997" r:id="rId63"/>
    <p:sldId id="998" r:id="rId64"/>
    <p:sldId id="999" r:id="rId65"/>
    <p:sldId id="1017" r:id="rId66"/>
    <p:sldId id="1113" r:id="rId67"/>
    <p:sldId id="967" r:id="rId68"/>
  </p:sldIdLst>
  <p:sldSz cx="12188825" cy="6858000"/>
  <p:notesSz cx="6858000" cy="9144000"/>
  <p:custDataLst>
    <p:tags r:id="rId71"/>
  </p:custDataLst>
  <p:defaultTextStyle>
    <a:defPPr>
      <a:defRPr lang="en-US"/>
    </a:defPPr>
    <a:lvl1pPr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608013" indent="-1508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1217613" indent="-3032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827213" indent="-4556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2436813" indent="-6080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3">
          <p15:clr>
            <a:srgbClr val="A4A3A4"/>
          </p15:clr>
        </p15:guide>
        <p15:guide id="2" orient="horz" pos="4212">
          <p15:clr>
            <a:srgbClr val="A4A3A4"/>
          </p15:clr>
        </p15:guide>
        <p15:guide id="3" orient="horz" pos="3887">
          <p15:clr>
            <a:srgbClr val="A4A3A4"/>
          </p15:clr>
        </p15:guide>
        <p15:guide id="4" pos="3943">
          <p15:clr>
            <a:srgbClr val="A4A3A4"/>
          </p15:clr>
        </p15:guide>
        <p15:guide id="5" pos="2279">
          <p15:clr>
            <a:srgbClr val="A4A3A4"/>
          </p15:clr>
        </p15:guide>
        <p15:guide id="6" pos="54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C808"/>
    <a:srgbClr val="1B1B1B"/>
    <a:srgbClr val="E2231A"/>
    <a:srgbClr val="4FAAEA"/>
    <a:srgbClr val="FF0000"/>
    <a:srgbClr val="F91F21"/>
    <a:srgbClr val="FC1C1E"/>
    <a:srgbClr val="FF3802"/>
    <a:srgbClr val="EE2E24"/>
    <a:srgbClr val="FFC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主题样式 1 - 强调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2973" autoAdjust="0"/>
  </p:normalViewPr>
  <p:slideViewPr>
    <p:cSldViewPr snapToGrid="0" snapToObjects="1">
      <p:cViewPr varScale="1">
        <p:scale>
          <a:sx n="67" d="100"/>
          <a:sy n="67" d="100"/>
        </p:scale>
        <p:origin x="792" y="66"/>
      </p:cViewPr>
      <p:guideLst>
        <p:guide orient="horz" pos="463"/>
        <p:guide orient="horz" pos="4212"/>
        <p:guide orient="horz" pos="3887"/>
        <p:guide pos="3943"/>
        <p:guide pos="2279"/>
        <p:guide pos="5452"/>
      </p:guideLst>
    </p:cSldViewPr>
  </p:slideViewPr>
  <p:outlineViewPr>
    <p:cViewPr>
      <p:scale>
        <a:sx n="33" d="100"/>
        <a:sy n="33" d="100"/>
      </p:scale>
      <p:origin x="0" y="109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#1">
  <dgm:title val=""/>
  <dgm:desc val=""/>
  <dgm:catLst>
    <dgm:cat type="accent1" pri="11400"/>
  </dgm:catLst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C17988-E1F3-4696-AA87-4AC1FFD989B0}" type="doc">
      <dgm:prSet loTypeId="urn:microsoft.com/office/officeart/2005/8/layout/radial6#1" loCatId="relationship" qsTypeId="urn:microsoft.com/office/officeart/2005/8/quickstyle/3d4#1" qsCatId="3D" csTypeId="urn:microsoft.com/office/officeart/2005/8/colors/accent1_4#1" csCatId="accent1" phldr="1"/>
      <dgm:spPr/>
      <dgm:t>
        <a:bodyPr/>
        <a:lstStyle/>
        <a:p>
          <a:endParaRPr lang="zh-CN" altLang="en-US"/>
        </a:p>
      </dgm:t>
    </dgm:pt>
    <dgm:pt modelId="{0DD8AA79-FA20-4D1A-A331-DE2AE0163AE5}">
      <dgm:prSet phldrT="[文本]"/>
      <dgm:spPr/>
      <dgm:t>
        <a:bodyPr/>
        <a:lstStyle/>
        <a:p>
          <a:r>
            <a:rPr lang="zh-CN" altLang="en-US" dirty="0"/>
            <a:t>安全</a:t>
          </a:r>
        </a:p>
      </dgm:t>
    </dgm:pt>
    <dgm:pt modelId="{9152A195-5D5F-48E7-9231-99434F3C2537}" type="parTrans" cxnId="{0BB9B49B-C1E3-4B57-9621-761A8061395B}">
      <dgm:prSet/>
      <dgm:spPr/>
      <dgm:t>
        <a:bodyPr/>
        <a:lstStyle/>
        <a:p>
          <a:endParaRPr lang="zh-CN" altLang="en-US"/>
        </a:p>
      </dgm:t>
    </dgm:pt>
    <dgm:pt modelId="{C4BCB6DC-9809-48AC-BCAB-B3EC41978B48}" type="sibTrans" cxnId="{0BB9B49B-C1E3-4B57-9621-761A8061395B}">
      <dgm:prSet/>
      <dgm:spPr/>
      <dgm:t>
        <a:bodyPr/>
        <a:lstStyle/>
        <a:p>
          <a:endParaRPr lang="zh-CN" altLang="en-US"/>
        </a:p>
      </dgm:t>
    </dgm:pt>
    <dgm:pt modelId="{56AB9390-B1C5-430D-A998-BF0E88E57F76}">
      <dgm:prSet phldrT="[文本]"/>
      <dgm:spPr/>
      <dgm:t>
        <a:bodyPr/>
        <a:lstStyle/>
        <a:p>
          <a:r>
            <a:rPr lang="zh-CN" altLang="en-US" b="1" dirty="0"/>
            <a:t>数据丢失</a:t>
          </a:r>
          <a:endParaRPr lang="en-US" altLang="zh-CN" b="1" dirty="0"/>
        </a:p>
      </dgm:t>
    </dgm:pt>
    <dgm:pt modelId="{543A9CCD-FBCB-4307-8837-2F5FA77E4AA2}" type="parTrans" cxnId="{11479379-409C-4994-841F-5E54DD8D59DC}">
      <dgm:prSet/>
      <dgm:spPr/>
      <dgm:t>
        <a:bodyPr/>
        <a:lstStyle/>
        <a:p>
          <a:endParaRPr lang="zh-CN" altLang="en-US"/>
        </a:p>
      </dgm:t>
    </dgm:pt>
    <dgm:pt modelId="{73D247A9-1870-45B4-B6E8-1E4DDFC0D358}" type="sibTrans" cxnId="{11479379-409C-4994-841F-5E54DD8D59DC}">
      <dgm:prSet/>
      <dgm:spPr/>
      <dgm:t>
        <a:bodyPr/>
        <a:lstStyle/>
        <a:p>
          <a:endParaRPr lang="zh-CN" altLang="en-US"/>
        </a:p>
      </dgm:t>
    </dgm:pt>
    <dgm:pt modelId="{F354E356-BC4E-4EF7-9CC9-DE51FBF37EE0}">
      <dgm:prSet phldrT="[文本]"/>
      <dgm:spPr/>
      <dgm:t>
        <a:bodyPr/>
        <a:lstStyle/>
        <a:p>
          <a:r>
            <a:rPr lang="zh-CN" altLang="en-US" dirty="0"/>
            <a:t>黑客</a:t>
          </a:r>
        </a:p>
      </dgm:t>
    </dgm:pt>
    <dgm:pt modelId="{570260F7-1AB0-4AEE-A72D-902DD636D454}" type="parTrans" cxnId="{6C0F69C0-1ED3-404C-B6E5-65495FAC4516}">
      <dgm:prSet/>
      <dgm:spPr/>
      <dgm:t>
        <a:bodyPr/>
        <a:lstStyle/>
        <a:p>
          <a:endParaRPr lang="zh-CN" altLang="en-US"/>
        </a:p>
      </dgm:t>
    </dgm:pt>
    <dgm:pt modelId="{42B3D062-D724-4194-A89C-7334241BB590}" type="sibTrans" cxnId="{6C0F69C0-1ED3-404C-B6E5-65495FAC4516}">
      <dgm:prSet/>
      <dgm:spPr/>
      <dgm:t>
        <a:bodyPr/>
        <a:lstStyle/>
        <a:p>
          <a:endParaRPr lang="zh-CN" altLang="en-US"/>
        </a:p>
      </dgm:t>
    </dgm:pt>
    <dgm:pt modelId="{4F284F95-C958-4637-A49B-BA73EA751E75}">
      <dgm:prSet phldrT="[文本]"/>
      <dgm:spPr/>
      <dgm:t>
        <a:bodyPr/>
        <a:lstStyle/>
        <a:p>
          <a:r>
            <a:rPr lang="zh-CN" altLang="en-US" dirty="0"/>
            <a:t>病毒</a:t>
          </a:r>
        </a:p>
      </dgm:t>
    </dgm:pt>
    <dgm:pt modelId="{28B24988-31D4-49DE-AB4B-748349C3714B}" type="parTrans" cxnId="{37E95103-5024-4209-9A79-4E30A6F8E454}">
      <dgm:prSet/>
      <dgm:spPr/>
      <dgm:t>
        <a:bodyPr/>
        <a:lstStyle/>
        <a:p>
          <a:endParaRPr lang="zh-CN" altLang="en-US"/>
        </a:p>
      </dgm:t>
    </dgm:pt>
    <dgm:pt modelId="{E338C7B4-39F7-4B8C-B2B5-174BFF7D77AB}" type="sibTrans" cxnId="{37E95103-5024-4209-9A79-4E30A6F8E454}">
      <dgm:prSet/>
      <dgm:spPr/>
      <dgm:t>
        <a:bodyPr/>
        <a:lstStyle/>
        <a:p>
          <a:endParaRPr lang="zh-CN" altLang="en-US"/>
        </a:p>
      </dgm:t>
    </dgm:pt>
    <dgm:pt modelId="{067A5861-F6A5-4187-A698-8BC9C305633E}">
      <dgm:prSet phldrT="[文本]"/>
      <dgm:spPr/>
      <dgm:t>
        <a:bodyPr/>
        <a:lstStyle/>
        <a:p>
          <a:r>
            <a:rPr lang="zh-CN" altLang="en-US" dirty="0"/>
            <a:t>非法登录</a:t>
          </a:r>
        </a:p>
      </dgm:t>
    </dgm:pt>
    <dgm:pt modelId="{311BD28C-1A56-46D6-92BF-258FCDD9F432}" type="sibTrans" cxnId="{7D914D98-4459-48D7-AA60-D24AA767093C}">
      <dgm:prSet/>
      <dgm:spPr/>
      <dgm:t>
        <a:bodyPr/>
        <a:lstStyle/>
        <a:p>
          <a:endParaRPr lang="zh-CN" altLang="en-US"/>
        </a:p>
      </dgm:t>
    </dgm:pt>
    <dgm:pt modelId="{438C7ADE-78D2-49DB-9CDD-DAD7ADC96E07}" type="parTrans" cxnId="{7D914D98-4459-48D7-AA60-D24AA767093C}">
      <dgm:prSet/>
      <dgm:spPr/>
      <dgm:t>
        <a:bodyPr/>
        <a:lstStyle/>
        <a:p>
          <a:endParaRPr lang="zh-CN" altLang="en-US"/>
        </a:p>
      </dgm:t>
    </dgm:pt>
    <dgm:pt modelId="{653B1089-B385-44DA-9EA6-35381A00B522}" type="pres">
      <dgm:prSet presAssocID="{75C17988-E1F3-4696-AA87-4AC1FFD989B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7083446-E472-4E48-A6CA-1DF41BD18368}" type="pres">
      <dgm:prSet presAssocID="{0DD8AA79-FA20-4D1A-A331-DE2AE0163AE5}" presName="centerShape" presStyleLbl="node0" presStyleIdx="0" presStyleCnt="1"/>
      <dgm:spPr/>
    </dgm:pt>
    <dgm:pt modelId="{52193966-9095-4CA0-93FC-385B165F3E58}" type="pres">
      <dgm:prSet presAssocID="{56AB9390-B1C5-430D-A998-BF0E88E57F76}" presName="node" presStyleLbl="node1" presStyleIdx="0" presStyleCnt="4" custScaleX="163793">
        <dgm:presLayoutVars>
          <dgm:bulletEnabled val="1"/>
        </dgm:presLayoutVars>
      </dgm:prSet>
      <dgm:spPr/>
    </dgm:pt>
    <dgm:pt modelId="{28D643B9-A27C-4044-B2E6-DBCA3BD4BEAF}" type="pres">
      <dgm:prSet presAssocID="{56AB9390-B1C5-430D-A998-BF0E88E57F76}" presName="dummy" presStyleCnt="0"/>
      <dgm:spPr/>
    </dgm:pt>
    <dgm:pt modelId="{C62A0089-B916-42D5-B547-0D9ECADA0342}" type="pres">
      <dgm:prSet presAssocID="{73D247A9-1870-45B4-B6E8-1E4DDFC0D358}" presName="sibTrans" presStyleLbl="sibTrans2D1" presStyleIdx="0" presStyleCnt="4"/>
      <dgm:spPr/>
    </dgm:pt>
    <dgm:pt modelId="{A7D9C4AD-750D-45E2-8594-14FB3914BB7E}" type="pres">
      <dgm:prSet presAssocID="{F354E356-BC4E-4EF7-9CC9-DE51FBF37EE0}" presName="node" presStyleLbl="node1" presStyleIdx="1" presStyleCnt="4" custScaleX="103498">
        <dgm:presLayoutVars>
          <dgm:bulletEnabled val="1"/>
        </dgm:presLayoutVars>
      </dgm:prSet>
      <dgm:spPr/>
    </dgm:pt>
    <dgm:pt modelId="{04E34B8E-7009-4EA0-B9DF-8048C9A13FF9}" type="pres">
      <dgm:prSet presAssocID="{F354E356-BC4E-4EF7-9CC9-DE51FBF37EE0}" presName="dummy" presStyleCnt="0"/>
      <dgm:spPr/>
    </dgm:pt>
    <dgm:pt modelId="{EC25A06C-B680-4529-8A6B-0F821F9A3F19}" type="pres">
      <dgm:prSet presAssocID="{42B3D062-D724-4194-A89C-7334241BB590}" presName="sibTrans" presStyleLbl="sibTrans2D1" presStyleIdx="1" presStyleCnt="4"/>
      <dgm:spPr/>
    </dgm:pt>
    <dgm:pt modelId="{5974989D-77D2-4073-9C55-B3BFA3C604C1}" type="pres">
      <dgm:prSet presAssocID="{067A5861-F6A5-4187-A698-8BC9C305633E}" presName="node" presStyleLbl="node1" presStyleIdx="2" presStyleCnt="4" custScaleX="184383">
        <dgm:presLayoutVars>
          <dgm:bulletEnabled val="1"/>
        </dgm:presLayoutVars>
      </dgm:prSet>
      <dgm:spPr/>
    </dgm:pt>
    <dgm:pt modelId="{738442F1-E0C0-489F-9F28-16CE534D468A}" type="pres">
      <dgm:prSet presAssocID="{067A5861-F6A5-4187-A698-8BC9C305633E}" presName="dummy" presStyleCnt="0"/>
      <dgm:spPr/>
    </dgm:pt>
    <dgm:pt modelId="{F5583ED2-3AB9-4C85-B3ED-D9C9E1660A55}" type="pres">
      <dgm:prSet presAssocID="{311BD28C-1A56-46D6-92BF-258FCDD9F432}" presName="sibTrans" presStyleLbl="sibTrans2D1" presStyleIdx="2" presStyleCnt="4"/>
      <dgm:spPr/>
    </dgm:pt>
    <dgm:pt modelId="{CAC9565E-E8A1-4632-8690-A24279F4BDA2}" type="pres">
      <dgm:prSet presAssocID="{4F284F95-C958-4637-A49B-BA73EA751E75}" presName="node" presStyleLbl="node1" presStyleIdx="3" presStyleCnt="4">
        <dgm:presLayoutVars>
          <dgm:bulletEnabled val="1"/>
        </dgm:presLayoutVars>
      </dgm:prSet>
      <dgm:spPr/>
    </dgm:pt>
    <dgm:pt modelId="{BD5F2550-25AE-45D8-B5C2-81B27E29724D}" type="pres">
      <dgm:prSet presAssocID="{4F284F95-C958-4637-A49B-BA73EA751E75}" presName="dummy" presStyleCnt="0"/>
      <dgm:spPr/>
    </dgm:pt>
    <dgm:pt modelId="{1F5A524A-583B-4A1A-A087-3EE33C96B0BB}" type="pres">
      <dgm:prSet presAssocID="{E338C7B4-39F7-4B8C-B2B5-174BFF7D77AB}" presName="sibTrans" presStyleLbl="sibTrans2D1" presStyleIdx="3" presStyleCnt="4"/>
      <dgm:spPr/>
    </dgm:pt>
  </dgm:ptLst>
  <dgm:cxnLst>
    <dgm:cxn modelId="{55392E01-969A-4EAD-84D7-720D7D003EBB}" type="presOf" srcId="{067A5861-F6A5-4187-A698-8BC9C305633E}" destId="{5974989D-77D2-4073-9C55-B3BFA3C604C1}" srcOrd="0" destOrd="0" presId="urn:microsoft.com/office/officeart/2005/8/layout/radial6#1"/>
    <dgm:cxn modelId="{37E95103-5024-4209-9A79-4E30A6F8E454}" srcId="{0DD8AA79-FA20-4D1A-A331-DE2AE0163AE5}" destId="{4F284F95-C958-4637-A49B-BA73EA751E75}" srcOrd="3" destOrd="0" parTransId="{28B24988-31D4-49DE-AB4B-748349C3714B}" sibTransId="{E338C7B4-39F7-4B8C-B2B5-174BFF7D77AB}"/>
    <dgm:cxn modelId="{9F6A3418-5956-405A-BECA-0175902C5CB6}" type="presOf" srcId="{42B3D062-D724-4194-A89C-7334241BB590}" destId="{EC25A06C-B680-4529-8A6B-0F821F9A3F19}" srcOrd="0" destOrd="0" presId="urn:microsoft.com/office/officeart/2005/8/layout/radial6#1"/>
    <dgm:cxn modelId="{0D19F620-33FF-4B01-804B-65DC16A2D791}" type="presOf" srcId="{73D247A9-1870-45B4-B6E8-1E4DDFC0D358}" destId="{C62A0089-B916-42D5-B547-0D9ECADA0342}" srcOrd="0" destOrd="0" presId="urn:microsoft.com/office/officeart/2005/8/layout/radial6#1"/>
    <dgm:cxn modelId="{38B9CE25-8ABF-447F-BB37-D286A5D4636F}" type="presOf" srcId="{56AB9390-B1C5-430D-A998-BF0E88E57F76}" destId="{52193966-9095-4CA0-93FC-385B165F3E58}" srcOrd="0" destOrd="0" presId="urn:microsoft.com/office/officeart/2005/8/layout/radial6#1"/>
    <dgm:cxn modelId="{22F0D231-7CA1-4EAC-A549-C91CF287DA6C}" type="presOf" srcId="{4F284F95-C958-4637-A49B-BA73EA751E75}" destId="{CAC9565E-E8A1-4632-8690-A24279F4BDA2}" srcOrd="0" destOrd="0" presId="urn:microsoft.com/office/officeart/2005/8/layout/radial6#1"/>
    <dgm:cxn modelId="{1BFE0A4C-D776-4A4E-9467-C701426A17CA}" type="presOf" srcId="{F354E356-BC4E-4EF7-9CC9-DE51FBF37EE0}" destId="{A7D9C4AD-750D-45E2-8594-14FB3914BB7E}" srcOrd="0" destOrd="0" presId="urn:microsoft.com/office/officeart/2005/8/layout/radial6#1"/>
    <dgm:cxn modelId="{6147E657-9340-428C-AF9A-F0AFD3A8FBDB}" type="presOf" srcId="{75C17988-E1F3-4696-AA87-4AC1FFD989B0}" destId="{653B1089-B385-44DA-9EA6-35381A00B522}" srcOrd="0" destOrd="0" presId="urn:microsoft.com/office/officeart/2005/8/layout/radial6#1"/>
    <dgm:cxn modelId="{11479379-409C-4994-841F-5E54DD8D59DC}" srcId="{0DD8AA79-FA20-4D1A-A331-DE2AE0163AE5}" destId="{56AB9390-B1C5-430D-A998-BF0E88E57F76}" srcOrd="0" destOrd="0" parTransId="{543A9CCD-FBCB-4307-8837-2F5FA77E4AA2}" sibTransId="{73D247A9-1870-45B4-B6E8-1E4DDFC0D358}"/>
    <dgm:cxn modelId="{7D914D98-4459-48D7-AA60-D24AA767093C}" srcId="{0DD8AA79-FA20-4D1A-A331-DE2AE0163AE5}" destId="{067A5861-F6A5-4187-A698-8BC9C305633E}" srcOrd="2" destOrd="0" parTransId="{438C7ADE-78D2-49DB-9CDD-DAD7ADC96E07}" sibTransId="{311BD28C-1A56-46D6-92BF-258FCDD9F432}"/>
    <dgm:cxn modelId="{E052939B-47A0-4E78-8574-CE4056C021CA}" type="presOf" srcId="{311BD28C-1A56-46D6-92BF-258FCDD9F432}" destId="{F5583ED2-3AB9-4C85-B3ED-D9C9E1660A55}" srcOrd="0" destOrd="0" presId="urn:microsoft.com/office/officeart/2005/8/layout/radial6#1"/>
    <dgm:cxn modelId="{0BB9B49B-C1E3-4B57-9621-761A8061395B}" srcId="{75C17988-E1F3-4696-AA87-4AC1FFD989B0}" destId="{0DD8AA79-FA20-4D1A-A331-DE2AE0163AE5}" srcOrd="0" destOrd="0" parTransId="{9152A195-5D5F-48E7-9231-99434F3C2537}" sibTransId="{C4BCB6DC-9809-48AC-BCAB-B3EC41978B48}"/>
    <dgm:cxn modelId="{6C0F69C0-1ED3-404C-B6E5-65495FAC4516}" srcId="{0DD8AA79-FA20-4D1A-A331-DE2AE0163AE5}" destId="{F354E356-BC4E-4EF7-9CC9-DE51FBF37EE0}" srcOrd="1" destOrd="0" parTransId="{570260F7-1AB0-4AEE-A72D-902DD636D454}" sibTransId="{42B3D062-D724-4194-A89C-7334241BB590}"/>
    <dgm:cxn modelId="{A839CCC0-42B6-4607-8572-1441140995C6}" type="presOf" srcId="{0DD8AA79-FA20-4D1A-A331-DE2AE0163AE5}" destId="{C7083446-E472-4E48-A6CA-1DF41BD18368}" srcOrd="0" destOrd="0" presId="urn:microsoft.com/office/officeart/2005/8/layout/radial6#1"/>
    <dgm:cxn modelId="{0F2151CC-F535-42B4-81BB-BF6E22BE8D79}" type="presOf" srcId="{E338C7B4-39F7-4B8C-B2B5-174BFF7D77AB}" destId="{1F5A524A-583B-4A1A-A087-3EE33C96B0BB}" srcOrd="0" destOrd="0" presId="urn:microsoft.com/office/officeart/2005/8/layout/radial6#1"/>
    <dgm:cxn modelId="{981AEACD-25ED-4234-9104-3E6CFACED456}" type="presParOf" srcId="{653B1089-B385-44DA-9EA6-35381A00B522}" destId="{C7083446-E472-4E48-A6CA-1DF41BD18368}" srcOrd="0" destOrd="0" presId="urn:microsoft.com/office/officeart/2005/8/layout/radial6#1"/>
    <dgm:cxn modelId="{B1159139-8499-4195-8C5A-5210EB36DCF9}" type="presParOf" srcId="{653B1089-B385-44DA-9EA6-35381A00B522}" destId="{52193966-9095-4CA0-93FC-385B165F3E58}" srcOrd="1" destOrd="0" presId="urn:microsoft.com/office/officeart/2005/8/layout/radial6#1"/>
    <dgm:cxn modelId="{6E5925F8-EB4A-43AD-A67E-A4A33571595D}" type="presParOf" srcId="{653B1089-B385-44DA-9EA6-35381A00B522}" destId="{28D643B9-A27C-4044-B2E6-DBCA3BD4BEAF}" srcOrd="2" destOrd="0" presId="urn:microsoft.com/office/officeart/2005/8/layout/radial6#1"/>
    <dgm:cxn modelId="{91D12BDD-CE97-4060-BE5B-36F275A9071C}" type="presParOf" srcId="{653B1089-B385-44DA-9EA6-35381A00B522}" destId="{C62A0089-B916-42D5-B547-0D9ECADA0342}" srcOrd="3" destOrd="0" presId="urn:microsoft.com/office/officeart/2005/8/layout/radial6#1"/>
    <dgm:cxn modelId="{E5B22F43-AF30-46F4-8DCC-27104299D886}" type="presParOf" srcId="{653B1089-B385-44DA-9EA6-35381A00B522}" destId="{A7D9C4AD-750D-45E2-8594-14FB3914BB7E}" srcOrd="4" destOrd="0" presId="urn:microsoft.com/office/officeart/2005/8/layout/radial6#1"/>
    <dgm:cxn modelId="{38923DA3-6B20-40C1-BE0B-7FD25B980C00}" type="presParOf" srcId="{653B1089-B385-44DA-9EA6-35381A00B522}" destId="{04E34B8E-7009-4EA0-B9DF-8048C9A13FF9}" srcOrd="5" destOrd="0" presId="urn:microsoft.com/office/officeart/2005/8/layout/radial6#1"/>
    <dgm:cxn modelId="{57C6D608-DD51-4A83-90AB-35EA438BC998}" type="presParOf" srcId="{653B1089-B385-44DA-9EA6-35381A00B522}" destId="{EC25A06C-B680-4529-8A6B-0F821F9A3F19}" srcOrd="6" destOrd="0" presId="urn:microsoft.com/office/officeart/2005/8/layout/radial6#1"/>
    <dgm:cxn modelId="{DCA6F434-F6C9-4FA1-8F37-487857D7C7F2}" type="presParOf" srcId="{653B1089-B385-44DA-9EA6-35381A00B522}" destId="{5974989D-77D2-4073-9C55-B3BFA3C604C1}" srcOrd="7" destOrd="0" presId="urn:microsoft.com/office/officeart/2005/8/layout/radial6#1"/>
    <dgm:cxn modelId="{203D8957-AD8C-41CA-A2ED-C60EAD707268}" type="presParOf" srcId="{653B1089-B385-44DA-9EA6-35381A00B522}" destId="{738442F1-E0C0-489F-9F28-16CE534D468A}" srcOrd="8" destOrd="0" presId="urn:microsoft.com/office/officeart/2005/8/layout/radial6#1"/>
    <dgm:cxn modelId="{AEC89DD1-30DB-4893-9238-C75B0979CE9B}" type="presParOf" srcId="{653B1089-B385-44DA-9EA6-35381A00B522}" destId="{F5583ED2-3AB9-4C85-B3ED-D9C9E1660A55}" srcOrd="9" destOrd="0" presId="urn:microsoft.com/office/officeart/2005/8/layout/radial6#1"/>
    <dgm:cxn modelId="{25E7B965-5BE5-4CED-B948-481FB90D9EC6}" type="presParOf" srcId="{653B1089-B385-44DA-9EA6-35381A00B522}" destId="{CAC9565E-E8A1-4632-8690-A24279F4BDA2}" srcOrd="10" destOrd="0" presId="urn:microsoft.com/office/officeart/2005/8/layout/radial6#1"/>
    <dgm:cxn modelId="{3B0FFDFE-B8CF-4CB0-8462-7C6629F384C3}" type="presParOf" srcId="{653B1089-B385-44DA-9EA6-35381A00B522}" destId="{BD5F2550-25AE-45D8-B5C2-81B27E29724D}" srcOrd="11" destOrd="0" presId="urn:microsoft.com/office/officeart/2005/8/layout/radial6#1"/>
    <dgm:cxn modelId="{A0422DBF-3F02-40B1-8880-D32F4BD2E7F5}" type="presParOf" srcId="{653B1089-B385-44DA-9EA6-35381A00B522}" destId="{1F5A524A-583B-4A1A-A087-3EE33C96B0BB}" srcOrd="12" destOrd="0" presId="urn:microsoft.com/office/officeart/2005/8/layout/radial6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A524A-583B-4A1A-A087-3EE33C96B0BB}">
      <dsp:nvSpPr>
        <dsp:cNvPr id="0" name=""/>
        <dsp:cNvSpPr/>
      </dsp:nvSpPr>
      <dsp:spPr>
        <a:xfrm>
          <a:off x="1884002" y="499007"/>
          <a:ext cx="3321686" cy="3321686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shade val="90000"/>
            <a:hueOff val="0"/>
            <a:satOff val="0"/>
            <a:lumOff val="1951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583ED2-3AB9-4C85-B3ED-D9C9E1660A55}">
      <dsp:nvSpPr>
        <dsp:cNvPr id="0" name=""/>
        <dsp:cNvSpPr/>
      </dsp:nvSpPr>
      <dsp:spPr>
        <a:xfrm>
          <a:off x="1884002" y="499007"/>
          <a:ext cx="3321686" cy="3321686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1">
            <a:shade val="90000"/>
            <a:hueOff val="0"/>
            <a:satOff val="0"/>
            <a:lumOff val="3903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5A06C-B680-4529-8A6B-0F821F9A3F19}">
      <dsp:nvSpPr>
        <dsp:cNvPr id="0" name=""/>
        <dsp:cNvSpPr/>
      </dsp:nvSpPr>
      <dsp:spPr>
        <a:xfrm>
          <a:off x="1884002" y="499007"/>
          <a:ext cx="3321686" cy="3321686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1">
            <a:shade val="90000"/>
            <a:hueOff val="0"/>
            <a:satOff val="0"/>
            <a:lumOff val="1951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A0089-B916-42D5-B547-0D9ECADA0342}">
      <dsp:nvSpPr>
        <dsp:cNvPr id="0" name=""/>
        <dsp:cNvSpPr/>
      </dsp:nvSpPr>
      <dsp:spPr>
        <a:xfrm>
          <a:off x="1884002" y="499007"/>
          <a:ext cx="3321686" cy="3321686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083446-E472-4E48-A6CA-1DF41BD18368}">
      <dsp:nvSpPr>
        <dsp:cNvPr id="0" name=""/>
        <dsp:cNvSpPr/>
      </dsp:nvSpPr>
      <dsp:spPr>
        <a:xfrm>
          <a:off x="2780378" y="1395384"/>
          <a:ext cx="1528932" cy="1528932"/>
        </a:xfrm>
        <a:prstGeom prst="ellipse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安全</a:t>
          </a:r>
        </a:p>
      </dsp:txBody>
      <dsp:txXfrm>
        <a:off x="3004285" y="1619291"/>
        <a:ext cx="1081118" cy="1081118"/>
      </dsp:txXfrm>
    </dsp:sp>
    <dsp:sp modelId="{52193966-9095-4CA0-93FC-385B165F3E58}">
      <dsp:nvSpPr>
        <dsp:cNvPr id="0" name=""/>
        <dsp:cNvSpPr/>
      </dsp:nvSpPr>
      <dsp:spPr>
        <a:xfrm>
          <a:off x="2668345" y="2410"/>
          <a:ext cx="1752999" cy="1070252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b="1" kern="1200" dirty="0"/>
            <a:t>数据丢失</a:t>
          </a:r>
          <a:endParaRPr lang="en-US" altLang="zh-CN" sz="2300" b="1" kern="1200" dirty="0"/>
        </a:p>
      </dsp:txBody>
      <dsp:txXfrm>
        <a:off x="2925066" y="159145"/>
        <a:ext cx="1239557" cy="756782"/>
      </dsp:txXfrm>
    </dsp:sp>
    <dsp:sp modelId="{A7D9C4AD-750D-45E2-8594-14FB3914BB7E}">
      <dsp:nvSpPr>
        <dsp:cNvPr id="0" name=""/>
        <dsp:cNvSpPr/>
      </dsp:nvSpPr>
      <dsp:spPr>
        <a:xfrm>
          <a:off x="4613313" y="1624724"/>
          <a:ext cx="1107690" cy="1070252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2415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黑客</a:t>
          </a:r>
        </a:p>
      </dsp:txBody>
      <dsp:txXfrm>
        <a:off x="4775530" y="1781459"/>
        <a:ext cx="783256" cy="756782"/>
      </dsp:txXfrm>
    </dsp:sp>
    <dsp:sp modelId="{5974989D-77D2-4073-9C55-B3BFA3C604C1}">
      <dsp:nvSpPr>
        <dsp:cNvPr id="0" name=""/>
        <dsp:cNvSpPr/>
      </dsp:nvSpPr>
      <dsp:spPr>
        <a:xfrm>
          <a:off x="2558162" y="3247038"/>
          <a:ext cx="1973364" cy="1070252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4830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非法登录</a:t>
          </a:r>
        </a:p>
      </dsp:txBody>
      <dsp:txXfrm>
        <a:off x="2847154" y="3403773"/>
        <a:ext cx="1395380" cy="756782"/>
      </dsp:txXfrm>
    </dsp:sp>
    <dsp:sp modelId="{CAC9565E-E8A1-4632-8690-A24279F4BDA2}">
      <dsp:nvSpPr>
        <dsp:cNvPr id="0" name=""/>
        <dsp:cNvSpPr/>
      </dsp:nvSpPr>
      <dsp:spPr>
        <a:xfrm>
          <a:off x="1387404" y="1624724"/>
          <a:ext cx="1070252" cy="1070252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2415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病毒</a:t>
          </a:r>
        </a:p>
      </dsp:txBody>
      <dsp:txXfrm>
        <a:off x="1544139" y="1781459"/>
        <a:ext cx="756782" cy="7567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#1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dstNode" val="node"/>
                    <dgm:param type="begSty" val="noArr"/>
                    <dgm:param type="endSty" val="noArr"/>
                    <dgm:param type="connRout" val="curve"/>
                    <dgm:param type="begPts" val="ctr"/>
                    <dgm:param type="endPts" val="ctr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srcNode" val="dummyConnPt"/>
                    <dgm:param type="dstNode" val="dummyConnPt"/>
                    <dgm:param type="begSty" val="noArr"/>
                    <dgm:param type="endSty" val="noArr"/>
                    <dgm:param type="connRout" val="longCurve"/>
                    <dgm:param type="begPts" val="bCtr"/>
                    <dgm:param type="endPts" val="tCtr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#1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emf"/><Relationship Id="rId1" Type="http://schemas.openxmlformats.org/officeDocument/2006/relationships/image" Target="../media/image20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png"/><Relationship Id="rId1" Type="http://schemas.openxmlformats.org/officeDocument/2006/relationships/image" Target="../media/image26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fld id="{4DEE3DA0-DC28-44AB-9752-68B8E0C52007}" type="datetimeFigureOut">
              <a:rPr lang="en-US" altLang="zh-CN"/>
              <a:pPr>
                <a:defRPr/>
              </a:pPr>
              <a:t>7/16/2018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fontAlgn="auto">
              <a:spcBef>
                <a:spcPts val="0"/>
              </a:spcBef>
              <a:spcAft>
                <a:spcPts val="0"/>
              </a:spcAft>
              <a:defRPr sz="800" cap="all">
                <a:solidFill>
                  <a:srgbClr val="939598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2011 LENOVO CONFIDENTIAL.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fld id="{FE0B2AF8-7E26-499E-992D-92EBAF0D4A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931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fld id="{4F334805-4BC8-4E66-BA89-D241A6FEEC9B}" type="datetimeFigureOut">
              <a:rPr lang="en-US" altLang="zh-CN"/>
              <a:pPr>
                <a:defRPr/>
              </a:pPr>
              <a:t>7/16/2018</a:t>
            </a:fld>
            <a:endParaRPr lang="en-US" altLang="zh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fontAlgn="auto">
              <a:spcBef>
                <a:spcPts val="0"/>
              </a:spcBef>
              <a:spcAft>
                <a:spcPts val="0"/>
              </a:spcAft>
              <a:defRPr sz="800" cap="all">
                <a:solidFill>
                  <a:srgbClr val="939598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fld id="{75D1A241-D2F8-4219-97F8-492DE4DC25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3941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0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6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72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68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531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6205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6516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因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0927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谈了这么多关于架构安全，企业网盘系统，传输加速也是企业较为看重的点，时间是金钱，效率是生命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8197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1067D-7520-454E-A8AF-3D3D46B8B97A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446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6092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同时，联想数据中心针对一带一路国家，会进行网络与数据中心持续扩增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49862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6359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26902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首先看看联想在架构及安全防护领域，做了哪些工作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1636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联想企业网盘，属于联想四大业务集团中的云服务业务集团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448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黑客攻击  电脑损坏 </a:t>
            </a:r>
            <a:r>
              <a:rPr lang="zh-CN" altLang="en-US" b="1">
                <a:latin typeface="+mn-ea"/>
                <a:cs typeface="Times New Roman" panose="02020603050405020304" pitchFamily="18" charset="0"/>
                <a:sym typeface="+mn-ea"/>
              </a:rPr>
              <a:t>用户终端数据无合理备份  用户文件存储不合规（存储</a:t>
            </a:r>
            <a:r>
              <a:rPr lang="en-US" altLang="zh-CN" b="1">
                <a:latin typeface="+mn-ea"/>
                <a:cs typeface="Times New Roman" panose="02020603050405020304" pitchFamily="18" charset="0"/>
                <a:sym typeface="+mn-ea"/>
              </a:rPr>
              <a:t>FTP</a:t>
            </a:r>
            <a:r>
              <a:rPr lang="zh-CN" altLang="en-US" b="1">
                <a:latin typeface="+mn-ea"/>
                <a:cs typeface="Times New Roman" panose="02020603050405020304" pitchFamily="18" charset="0"/>
                <a:sym typeface="+mn-ea"/>
              </a:rPr>
              <a:t>等确少有效保护）  用户文件存储不合规（存储</a:t>
            </a:r>
            <a:r>
              <a:rPr lang="en-US" altLang="zh-CN" b="1">
                <a:latin typeface="+mn-ea"/>
                <a:cs typeface="Times New Roman" panose="02020603050405020304" pitchFamily="18" charset="0"/>
                <a:sym typeface="+mn-ea"/>
              </a:rPr>
              <a:t>FTP</a:t>
            </a:r>
            <a:r>
              <a:rPr lang="zh-CN" altLang="en-US" b="1">
                <a:latin typeface="+mn-ea"/>
                <a:cs typeface="Times New Roman" panose="02020603050405020304" pitchFamily="18" charset="0"/>
                <a:sym typeface="+mn-ea"/>
              </a:rPr>
              <a:t>等确少有效保护）</a:t>
            </a:r>
            <a:endParaRPr lang="zh-CN" altLang="en-US" b="1" dirty="0">
              <a:latin typeface="+mn-ea"/>
              <a:cs typeface="Times New Roman" panose="02020603050405020304" pitchFamily="18" charset="0"/>
            </a:endParaRPr>
          </a:p>
          <a:p>
            <a:endParaRPr lang="zh-CN" altLang="en-US" b="1" dirty="0">
              <a:latin typeface="+mn-ea"/>
              <a:cs typeface="Times New Roman" panose="02020603050405020304" pitchFamily="18" charset="0"/>
            </a:endParaRPr>
          </a:p>
          <a:p>
            <a:endParaRPr lang="zh-CN" altLang="en-US" b="1" dirty="0">
              <a:latin typeface="+mn-ea"/>
              <a:cs typeface="Times New Roman" panose="02020603050405020304" pitchFamily="18" charset="0"/>
            </a:endParaRPr>
          </a:p>
          <a:p>
            <a:r>
              <a:rPr lang="zh-CN" altLang="en-US"/>
              <a:t> 密码被盗</a:t>
            </a:r>
          </a:p>
        </p:txBody>
      </p:sp>
    </p:spTree>
    <p:extLst>
      <p:ext uri="{BB962C8B-B14F-4D97-AF65-F5344CB8AC3E}">
        <p14:creationId xmlns:p14="http://schemas.microsoft.com/office/powerpoint/2010/main" val="18792676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91193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6222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谈了这么多底层优势，接下来看看与用户息息相关的功能体验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38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75738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91100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40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95202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41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90480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42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9492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4438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119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ED87EB-65D7-4500-873C-410831173A82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88492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797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46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42880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49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0983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57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29943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01067D-7520-454E-A8AF-3D3D46B8B97A}" type="slidenum">
              <a:rPr lang="zh-CN" altLang="en-US" smtClean="0"/>
              <a:pPr/>
              <a:t>66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470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9509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联想云注册资金</a:t>
            </a:r>
            <a:r>
              <a:rPr lang="en-US" altLang="zh-CN" dirty="0"/>
              <a:t>1.6</a:t>
            </a:r>
            <a:r>
              <a:rPr lang="zh-CN" altLang="en-US" dirty="0"/>
              <a:t>亿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4205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6098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当然，在市场领域，也获得了骄人成绩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5233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6109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D1A241-D2F8-4219-97F8-492DE4DC254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4408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jpe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26.png"/><Relationship Id="rId18" Type="http://schemas.openxmlformats.org/officeDocument/2006/relationships/image" Target="../media/image21.png"/><Relationship Id="rId3" Type="http://schemas.openxmlformats.org/officeDocument/2006/relationships/image" Target="../media/image40.png"/><Relationship Id="rId21" Type="http://schemas.openxmlformats.org/officeDocument/2006/relationships/image" Target="../media/image47.png"/><Relationship Id="rId7" Type="http://schemas.openxmlformats.org/officeDocument/2006/relationships/image" Target="../media/image16.png"/><Relationship Id="rId12" Type="http://schemas.openxmlformats.org/officeDocument/2006/relationships/image" Target="../media/image43.png"/><Relationship Id="rId17" Type="http://schemas.openxmlformats.org/officeDocument/2006/relationships/image" Target="../media/image46.png"/><Relationship Id="rId2" Type="http://schemas.openxmlformats.org/officeDocument/2006/relationships/image" Target="../media/image39.jpeg"/><Relationship Id="rId16" Type="http://schemas.openxmlformats.org/officeDocument/2006/relationships/image" Target="../media/image22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45.png"/><Relationship Id="rId10" Type="http://schemas.openxmlformats.org/officeDocument/2006/relationships/image" Target="../media/image18.png"/><Relationship Id="rId19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14" Type="http://schemas.openxmlformats.org/officeDocument/2006/relationships/image" Target="../media/image44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26.png"/><Relationship Id="rId18" Type="http://schemas.openxmlformats.org/officeDocument/2006/relationships/image" Target="../media/image21.png"/><Relationship Id="rId3" Type="http://schemas.openxmlformats.org/officeDocument/2006/relationships/image" Target="../media/image40.png"/><Relationship Id="rId21" Type="http://schemas.openxmlformats.org/officeDocument/2006/relationships/image" Target="../media/image47.png"/><Relationship Id="rId7" Type="http://schemas.openxmlformats.org/officeDocument/2006/relationships/image" Target="../media/image16.png"/><Relationship Id="rId12" Type="http://schemas.openxmlformats.org/officeDocument/2006/relationships/image" Target="../media/image43.png"/><Relationship Id="rId17" Type="http://schemas.openxmlformats.org/officeDocument/2006/relationships/image" Target="../media/image46.png"/><Relationship Id="rId2" Type="http://schemas.openxmlformats.org/officeDocument/2006/relationships/image" Target="../media/image39.jpeg"/><Relationship Id="rId16" Type="http://schemas.openxmlformats.org/officeDocument/2006/relationships/image" Target="../media/image22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45.png"/><Relationship Id="rId10" Type="http://schemas.openxmlformats.org/officeDocument/2006/relationships/image" Target="../media/image18.png"/><Relationship Id="rId19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14" Type="http://schemas.openxmlformats.org/officeDocument/2006/relationships/image" Target="../media/image4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26.pn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16.png"/><Relationship Id="rId12" Type="http://schemas.openxmlformats.org/officeDocument/2006/relationships/image" Target="../media/image43.png"/><Relationship Id="rId17" Type="http://schemas.openxmlformats.org/officeDocument/2006/relationships/image" Target="../media/image46.png"/><Relationship Id="rId2" Type="http://schemas.openxmlformats.org/officeDocument/2006/relationships/image" Target="../media/image38.jpeg"/><Relationship Id="rId16" Type="http://schemas.openxmlformats.org/officeDocument/2006/relationships/image" Target="../media/image54.png"/><Relationship Id="rId20" Type="http://schemas.openxmlformats.org/officeDocument/2006/relationships/image" Target="../media/image5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53.png"/><Relationship Id="rId10" Type="http://schemas.openxmlformats.org/officeDocument/2006/relationships/image" Target="../media/image18.png"/><Relationship Id="rId19" Type="http://schemas.openxmlformats.org/officeDocument/2006/relationships/image" Target="../media/image5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14" Type="http://schemas.openxmlformats.org/officeDocument/2006/relationships/image" Target="../media/image52.png"/><Relationship Id="rId22" Type="http://schemas.openxmlformats.org/officeDocument/2006/relationships/image" Target="../media/image4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ags" Target="../tags/tag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59.emf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3.png"/><Relationship Id="rId18" Type="http://schemas.openxmlformats.org/officeDocument/2006/relationships/image" Target="../media/image46.png"/><Relationship Id="rId3" Type="http://schemas.openxmlformats.org/officeDocument/2006/relationships/image" Target="../media/image60.png"/><Relationship Id="rId21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42.png"/><Relationship Id="rId17" Type="http://schemas.openxmlformats.org/officeDocument/2006/relationships/image" Target="../media/image22.png"/><Relationship Id="rId2" Type="http://schemas.openxmlformats.org/officeDocument/2006/relationships/image" Target="../media/image39.jpeg"/><Relationship Id="rId16" Type="http://schemas.openxmlformats.org/officeDocument/2006/relationships/image" Target="../media/image45.png"/><Relationship Id="rId20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11" Type="http://schemas.openxmlformats.org/officeDocument/2006/relationships/image" Target="../media/image18.png"/><Relationship Id="rId5" Type="http://schemas.openxmlformats.org/officeDocument/2006/relationships/image" Target="../media/image17.png"/><Relationship Id="rId15" Type="http://schemas.openxmlformats.org/officeDocument/2006/relationships/image" Target="../media/image44.png"/><Relationship Id="rId10" Type="http://schemas.openxmlformats.org/officeDocument/2006/relationships/image" Target="../media/image25.png"/><Relationship Id="rId19" Type="http://schemas.openxmlformats.org/officeDocument/2006/relationships/image" Target="../media/image21.png"/><Relationship Id="rId4" Type="http://schemas.openxmlformats.org/officeDocument/2006/relationships/image" Target="../media/image40.png"/><Relationship Id="rId9" Type="http://schemas.openxmlformats.org/officeDocument/2006/relationships/image" Target="../media/image41.png"/><Relationship Id="rId14" Type="http://schemas.openxmlformats.org/officeDocument/2006/relationships/image" Target="../media/image26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3.png"/><Relationship Id="rId18" Type="http://schemas.openxmlformats.org/officeDocument/2006/relationships/image" Target="../media/image46.png"/><Relationship Id="rId3" Type="http://schemas.openxmlformats.org/officeDocument/2006/relationships/image" Target="../media/image60.png"/><Relationship Id="rId21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42.png"/><Relationship Id="rId17" Type="http://schemas.openxmlformats.org/officeDocument/2006/relationships/image" Target="../media/image22.png"/><Relationship Id="rId2" Type="http://schemas.openxmlformats.org/officeDocument/2006/relationships/image" Target="../media/image38.jpeg"/><Relationship Id="rId16" Type="http://schemas.openxmlformats.org/officeDocument/2006/relationships/image" Target="../media/image45.png"/><Relationship Id="rId20" Type="http://schemas.openxmlformats.org/officeDocument/2006/relationships/image" Target="../media/image3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11" Type="http://schemas.openxmlformats.org/officeDocument/2006/relationships/image" Target="../media/image18.png"/><Relationship Id="rId5" Type="http://schemas.openxmlformats.org/officeDocument/2006/relationships/image" Target="../media/image17.png"/><Relationship Id="rId15" Type="http://schemas.openxmlformats.org/officeDocument/2006/relationships/image" Target="../media/image44.png"/><Relationship Id="rId10" Type="http://schemas.openxmlformats.org/officeDocument/2006/relationships/image" Target="../media/image25.png"/><Relationship Id="rId19" Type="http://schemas.openxmlformats.org/officeDocument/2006/relationships/image" Target="../media/image21.png"/><Relationship Id="rId4" Type="http://schemas.openxmlformats.org/officeDocument/2006/relationships/image" Target="../media/image40.png"/><Relationship Id="rId9" Type="http://schemas.openxmlformats.org/officeDocument/2006/relationships/image" Target="../media/image41.png"/><Relationship Id="rId14" Type="http://schemas.openxmlformats.org/officeDocument/2006/relationships/image" Target="../media/image26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9"/>
          <p:cNvSpPr/>
          <p:nvPr userDrawn="1"/>
        </p:nvSpPr>
        <p:spPr>
          <a:xfrm>
            <a:off x="0" y="0"/>
            <a:ext cx="12188825" cy="6856413"/>
          </a:xfrm>
          <a:prstGeom prst="rect">
            <a:avLst/>
          </a:prstGeom>
          <a:solidFill>
            <a:srgbClr val="7F7F7F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CN">
              <a:solidFill>
                <a:srgbClr val="FFFFFF"/>
              </a:solidFill>
              <a:ea typeface="宋体" pitchFamily="2" charset="-122"/>
            </a:endParaRPr>
          </a:p>
        </p:txBody>
      </p:sp>
      <p:pic>
        <p:nvPicPr>
          <p:cNvPr id="5" name="Picture 60" descr="title-back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50"/>
          <p:cNvSpPr/>
          <p:nvPr userDrawn="1"/>
        </p:nvSpPr>
        <p:spPr>
          <a:xfrm rot="20340000">
            <a:off x="-938213" y="1196975"/>
            <a:ext cx="13625513" cy="2724150"/>
          </a:xfrm>
          <a:custGeom>
            <a:avLst/>
            <a:gdLst>
              <a:gd name="connsiteX0" fmla="*/ 0 w 12200027"/>
              <a:gd name="connsiteY0" fmla="*/ 0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0 w 12200027"/>
              <a:gd name="connsiteY4" fmla="*/ 0 h 2717800"/>
              <a:gd name="connsiteX0" fmla="*/ 167130 w 12200027"/>
              <a:gd name="connsiteY0" fmla="*/ 23345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167130 w 12200027"/>
              <a:gd name="connsiteY4" fmla="*/ 23345 h 2717800"/>
              <a:gd name="connsiteX0" fmla="*/ 1025170 w 13058067"/>
              <a:gd name="connsiteY0" fmla="*/ 23345 h 2717800"/>
              <a:gd name="connsiteX1" fmla="*/ 13058067 w 13058067"/>
              <a:gd name="connsiteY1" fmla="*/ 0 h 2717800"/>
              <a:gd name="connsiteX2" fmla="*/ 13058067 w 13058067"/>
              <a:gd name="connsiteY2" fmla="*/ 2717800 h 2717800"/>
              <a:gd name="connsiteX3" fmla="*/ 0 w 13058067"/>
              <a:gd name="connsiteY3" fmla="*/ 2694004 h 2717800"/>
              <a:gd name="connsiteX4" fmla="*/ 1025170 w 13058067"/>
              <a:gd name="connsiteY4" fmla="*/ 23345 h 2717800"/>
              <a:gd name="connsiteX0" fmla="*/ 1025170 w 13058067"/>
              <a:gd name="connsiteY0" fmla="*/ 0 h 2694455"/>
              <a:gd name="connsiteX1" fmla="*/ 12001451 w 13058067"/>
              <a:gd name="connsiteY1" fmla="*/ 992749 h 2694455"/>
              <a:gd name="connsiteX2" fmla="*/ 13058067 w 13058067"/>
              <a:gd name="connsiteY2" fmla="*/ 2694455 h 2694455"/>
              <a:gd name="connsiteX3" fmla="*/ 0 w 13058067"/>
              <a:gd name="connsiteY3" fmla="*/ 2670659 h 2694455"/>
              <a:gd name="connsiteX4" fmla="*/ 1025170 w 13058067"/>
              <a:gd name="connsiteY4" fmla="*/ 0 h 2694455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3058067 w 13058067"/>
              <a:gd name="connsiteY2" fmla="*/ 2739044 h 2739044"/>
              <a:gd name="connsiteX3" fmla="*/ 0 w 13058067"/>
              <a:gd name="connsiteY3" fmla="*/ 2715248 h 2739044"/>
              <a:gd name="connsiteX4" fmla="*/ 1025170 w 13058067"/>
              <a:gd name="connsiteY4" fmla="*/ 44589 h 2739044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1594561 w 13058067"/>
              <a:gd name="connsiteY2" fmla="*/ 1357272 h 2739044"/>
              <a:gd name="connsiteX3" fmla="*/ 13058067 w 13058067"/>
              <a:gd name="connsiteY3" fmla="*/ 2739044 h 2739044"/>
              <a:gd name="connsiteX4" fmla="*/ 0 w 13058067"/>
              <a:gd name="connsiteY4" fmla="*/ 2715248 h 2739044"/>
              <a:gd name="connsiteX5" fmla="*/ 1025170 w 13058067"/>
              <a:gd name="connsiteY5" fmla="*/ 44589 h 2739044"/>
              <a:gd name="connsiteX0" fmla="*/ 1025170 w 13595398"/>
              <a:gd name="connsiteY0" fmla="*/ 44589 h 2739044"/>
              <a:gd name="connsiteX1" fmla="*/ 10185052 w 13595398"/>
              <a:gd name="connsiteY1" fmla="*/ 0 h 2739044"/>
              <a:gd name="connsiteX2" fmla="*/ 13595398 w 13595398"/>
              <a:gd name="connsiteY2" fmla="*/ 1310066 h 2739044"/>
              <a:gd name="connsiteX3" fmla="*/ 13058067 w 13595398"/>
              <a:gd name="connsiteY3" fmla="*/ 2739044 h 2739044"/>
              <a:gd name="connsiteX4" fmla="*/ 0 w 13595398"/>
              <a:gd name="connsiteY4" fmla="*/ 2715248 h 2739044"/>
              <a:gd name="connsiteX5" fmla="*/ 1025170 w 13595398"/>
              <a:gd name="connsiteY5" fmla="*/ 44589 h 273904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112020 w 13595398"/>
              <a:gd name="connsiteY3" fmla="*/ 256930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47154"/>
              <a:gd name="connsiteX1" fmla="*/ 10185052 w 13595398"/>
              <a:gd name="connsiteY1" fmla="*/ 0 h 2747154"/>
              <a:gd name="connsiteX2" fmla="*/ 13595398 w 13595398"/>
              <a:gd name="connsiteY2" fmla="*/ 1310066 h 2747154"/>
              <a:gd name="connsiteX3" fmla="*/ 13043751 w 13595398"/>
              <a:gd name="connsiteY3" fmla="*/ 2747154 h 2747154"/>
              <a:gd name="connsiteX4" fmla="*/ 0 w 13595398"/>
              <a:gd name="connsiteY4" fmla="*/ 2715248 h 2747154"/>
              <a:gd name="connsiteX5" fmla="*/ 1025170 w 13595398"/>
              <a:gd name="connsiteY5" fmla="*/ 44589 h 274715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098366 w 13595398"/>
              <a:gd name="connsiteY3" fmla="*/ 260487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23442"/>
              <a:gd name="connsiteX1" fmla="*/ 10185052 w 13595398"/>
              <a:gd name="connsiteY1" fmla="*/ 0 h 2723442"/>
              <a:gd name="connsiteX2" fmla="*/ 13595398 w 13595398"/>
              <a:gd name="connsiteY2" fmla="*/ 1310066 h 2723442"/>
              <a:gd name="connsiteX3" fmla="*/ 13052853 w 13595398"/>
              <a:gd name="connsiteY3" fmla="*/ 2723442 h 2723442"/>
              <a:gd name="connsiteX4" fmla="*/ 0 w 13595398"/>
              <a:gd name="connsiteY4" fmla="*/ 2715248 h 2723442"/>
              <a:gd name="connsiteX5" fmla="*/ 1025170 w 13595398"/>
              <a:gd name="connsiteY5" fmla="*/ 44589 h 2723442"/>
              <a:gd name="connsiteX0" fmla="*/ 1025170 w 13595398"/>
              <a:gd name="connsiteY0" fmla="*/ 44341 h 2723194"/>
              <a:gd name="connsiteX1" fmla="*/ 10406499 w 13595398"/>
              <a:gd name="connsiteY1" fmla="*/ 0 h 2723194"/>
              <a:gd name="connsiteX2" fmla="*/ 13595398 w 13595398"/>
              <a:gd name="connsiteY2" fmla="*/ 1309818 h 2723194"/>
              <a:gd name="connsiteX3" fmla="*/ 13052853 w 13595398"/>
              <a:gd name="connsiteY3" fmla="*/ 2723194 h 2723194"/>
              <a:gd name="connsiteX4" fmla="*/ 0 w 13595398"/>
              <a:gd name="connsiteY4" fmla="*/ 2715000 h 2723194"/>
              <a:gd name="connsiteX5" fmla="*/ 1025170 w 13595398"/>
              <a:gd name="connsiteY5" fmla="*/ 44341 h 2723194"/>
              <a:gd name="connsiteX0" fmla="*/ 1025170 w 13624074"/>
              <a:gd name="connsiteY0" fmla="*/ 44341 h 2723194"/>
              <a:gd name="connsiteX1" fmla="*/ 10406499 w 13624074"/>
              <a:gd name="connsiteY1" fmla="*/ 0 h 2723194"/>
              <a:gd name="connsiteX2" fmla="*/ 13624074 w 13624074"/>
              <a:gd name="connsiteY2" fmla="*/ 1235111 h 2723194"/>
              <a:gd name="connsiteX3" fmla="*/ 13052853 w 13624074"/>
              <a:gd name="connsiteY3" fmla="*/ 2723194 h 2723194"/>
              <a:gd name="connsiteX4" fmla="*/ 0 w 13624074"/>
              <a:gd name="connsiteY4" fmla="*/ 2715000 h 2723194"/>
              <a:gd name="connsiteX5" fmla="*/ 1025170 w 13624074"/>
              <a:gd name="connsiteY5" fmla="*/ 44341 h 272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4074" h="2723194">
                <a:moveTo>
                  <a:pt x="1025170" y="44341"/>
                </a:moveTo>
                <a:lnTo>
                  <a:pt x="10406499" y="0"/>
                </a:lnTo>
                <a:lnTo>
                  <a:pt x="13624074" y="1235111"/>
                </a:lnTo>
                <a:lnTo>
                  <a:pt x="13052853" y="2723194"/>
                </a:lnTo>
                <a:lnTo>
                  <a:pt x="0" y="2715000"/>
                </a:lnTo>
                <a:lnTo>
                  <a:pt x="1025170" y="44341"/>
                </a:lnTo>
                <a:close/>
              </a:path>
            </a:pathLst>
          </a:cu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52"/>
          <p:cNvSpPr/>
          <p:nvPr userDrawn="1"/>
        </p:nvSpPr>
        <p:spPr>
          <a:xfrm rot="20340000">
            <a:off x="2659063" y="3340100"/>
            <a:ext cx="9999662" cy="771525"/>
          </a:xfrm>
          <a:custGeom>
            <a:avLst/>
            <a:gdLst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10017679 w 10017679"/>
              <a:gd name="connsiteY2" fmla="*/ 763723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9726277 w 10017679"/>
              <a:gd name="connsiteY2" fmla="*/ 706279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9708073 w 10017679"/>
              <a:gd name="connsiteY2" fmla="*/ 753704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9999997"/>
              <a:gd name="connsiteY0" fmla="*/ 6788 h 770511"/>
              <a:gd name="connsiteX1" fmla="*/ 9999997 w 9999997"/>
              <a:gd name="connsiteY1" fmla="*/ 0 h 770511"/>
              <a:gd name="connsiteX2" fmla="*/ 9708073 w 9999997"/>
              <a:gd name="connsiteY2" fmla="*/ 760492 h 770511"/>
              <a:gd name="connsiteX3" fmla="*/ 0 w 9999997"/>
              <a:gd name="connsiteY3" fmla="*/ 770511 h 770511"/>
              <a:gd name="connsiteX4" fmla="*/ 0 w 9999997"/>
              <a:gd name="connsiteY4" fmla="*/ 6788 h 77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9997" h="770511">
                <a:moveTo>
                  <a:pt x="0" y="6788"/>
                </a:moveTo>
                <a:lnTo>
                  <a:pt x="9999997" y="0"/>
                </a:lnTo>
                <a:lnTo>
                  <a:pt x="9708073" y="760492"/>
                </a:lnTo>
                <a:lnTo>
                  <a:pt x="0" y="770511"/>
                </a:lnTo>
                <a:lnTo>
                  <a:pt x="0" y="6788"/>
                </a:lnTo>
                <a:close/>
              </a:path>
            </a:pathLst>
          </a:custGeom>
          <a:solidFill>
            <a:srgbClr val="41404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53" descr="LenovoLockup-POS-Color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20340000">
            <a:off x="566738" y="715963"/>
            <a:ext cx="3244850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7" descr="Kickoff2013-POS-Color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7888" y="4154488"/>
            <a:ext cx="3325812" cy="24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Subtitle 2"/>
          <p:cNvSpPr>
            <a:spLocks noGrp="1"/>
          </p:cNvSpPr>
          <p:nvPr>
            <p:ph type="subTitle" idx="1"/>
          </p:nvPr>
        </p:nvSpPr>
        <p:spPr bwMode="gray">
          <a:xfrm rot="-1260000">
            <a:off x="2702615" y="3447160"/>
            <a:ext cx="9513216" cy="713913"/>
          </a:xfrm>
          <a:prstGeom prst="rect">
            <a:avLst/>
          </a:prstGeom>
        </p:spPr>
        <p:txBody>
          <a:bodyPr lIns="121899" tIns="60949" rIns="121899" bIns="60949" anchor="ctr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6" name="Title 16"/>
          <p:cNvSpPr>
            <a:spLocks noGrp="1"/>
          </p:cNvSpPr>
          <p:nvPr>
            <p:ph type="title"/>
          </p:nvPr>
        </p:nvSpPr>
        <p:spPr bwMode="gray">
          <a:xfrm rot="-1260000">
            <a:off x="206968" y="1899200"/>
            <a:ext cx="9792873" cy="1972279"/>
          </a:xfrm>
          <a:prstGeom prst="rect">
            <a:avLst/>
          </a:prstGeom>
        </p:spPr>
        <p:txBody>
          <a:bodyPr lIns="121899" tIns="60949" rIns="121899" bIns="60949" anchor="ctr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accent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Footer Placeholder 6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1" name="Rectangle 11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D22B9691-C26C-48FF-8A09-855A29DD9954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795884"/>
            <a:ext cx="11723382" cy="464923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489079" y="225133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reeform 5"/>
          <p:cNvSpPr>
            <a:spLocks noChangeAspect="1" noEditPoints="1"/>
          </p:cNvSpPr>
          <p:nvPr userDrawn="1"/>
        </p:nvSpPr>
        <p:spPr bwMode="black">
          <a:xfrm>
            <a:off x="205354" y="423406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2" y="5505441"/>
            <a:ext cx="1330737" cy="44330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pic>
        <p:nvPicPr>
          <p:cNvPr id="6" name="Picture 24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8" y="254000"/>
            <a:ext cx="11984037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8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 userDrawn="1"/>
        </p:nvSpPr>
        <p:spPr bwMode="invGray">
          <a:xfrm>
            <a:off x="100013" y="6445250"/>
            <a:ext cx="40322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D19E96A7-A0C4-4CAE-A365-E497D2A6C49D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reeform 12"/>
          <p:cNvSpPr>
            <a:spLocks/>
          </p:cNvSpPr>
          <p:nvPr userDrawn="1"/>
        </p:nvSpPr>
        <p:spPr bwMode="gray">
          <a:xfrm>
            <a:off x="0" y="254000"/>
            <a:ext cx="204788" cy="79216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83464" y="1335024"/>
            <a:ext cx="5605289" cy="5048191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 bwMode="gray">
          <a:xfrm>
            <a:off x="6247870" y="1335024"/>
            <a:ext cx="5735513" cy="5048191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8" name="Rectangle 15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37239DF4-9661-4BA6-B6ED-9CC903D06D54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12" name="Freeform 12"/>
          <p:cNvSpPr>
            <a:spLocks/>
          </p:cNvSpPr>
          <p:nvPr userDrawn="1"/>
        </p:nvSpPr>
        <p:spPr bwMode="gray">
          <a:xfrm>
            <a:off x="0" y="254000"/>
            <a:ext cx="204788" cy="79216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83464" y="1335024"/>
            <a:ext cx="5605289" cy="5048191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 bwMode="gray">
          <a:xfrm>
            <a:off x="6247870" y="1335024"/>
            <a:ext cx="5735513" cy="5048191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pic>
        <p:nvPicPr>
          <p:cNvPr id="5" name="Picture 12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8" y="254000"/>
            <a:ext cx="11984037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12"/>
          <p:cNvSpPr>
            <a:spLocks/>
          </p:cNvSpPr>
          <p:nvPr userDrawn="1"/>
        </p:nvSpPr>
        <p:spPr bwMode="gray">
          <a:xfrm>
            <a:off x="0" y="254000"/>
            <a:ext cx="204788" cy="79216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8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invGray">
          <a:xfrm>
            <a:off x="100013" y="6445250"/>
            <a:ext cx="40322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30730E76-3DD7-4D85-8417-804E0301A759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 bwMode="gray">
          <a:xfrm>
            <a:off x="222365" y="1456767"/>
            <a:ext cx="11744096" cy="4881880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单击图标添加图表</a:t>
            </a:r>
            <a:endParaRPr lang="en-US" noProof="0" dirty="0"/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invGray">
          <a:xfrm>
            <a:off x="100013" y="6445250"/>
            <a:ext cx="40322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8E1E6D52-3158-4122-B9A3-8D3E1138B93F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4" y="423406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2" y="5505441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795884"/>
            <a:ext cx="11723382" cy="464923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28"/>
          <p:cNvSpPr>
            <a:spLocks noGrp="1"/>
          </p:cNvSpPr>
          <p:nvPr>
            <p:ph type="title"/>
          </p:nvPr>
        </p:nvSpPr>
        <p:spPr bwMode="gray">
          <a:xfrm>
            <a:off x="611295" y="239678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1" name="Rectangle 11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D22B9691-C26C-48FF-8A09-855A29DD9954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795884"/>
            <a:ext cx="11723382" cy="464923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489079" y="225133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reeform 5"/>
          <p:cNvSpPr>
            <a:spLocks noChangeAspect="1" noEditPoints="1"/>
          </p:cNvSpPr>
          <p:nvPr userDrawn="1"/>
        </p:nvSpPr>
        <p:spPr bwMode="black">
          <a:xfrm>
            <a:off x="205354" y="423406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2" y="5505441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6464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3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A10AA5DA-6E99-4011-8002-4EB1C0F33640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  <p:pic>
        <p:nvPicPr>
          <p:cNvPr id="7" name="图片 6" descr="shutterstock_275789708.jpg"/>
          <p:cNvPicPr>
            <a:picLocks noChangeAspect="1"/>
          </p:cNvPicPr>
          <p:nvPr userDrawn="1"/>
        </p:nvPicPr>
        <p:blipFill>
          <a:blip r:embed="rId3" cstate="email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10196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4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3E7F4628-F809-45F0-A8EC-FE70E057340A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 userDrawn="1"/>
        </p:nvSpPr>
        <p:spPr>
          <a:xfrm>
            <a:off x="0" y="1588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CN">
              <a:solidFill>
                <a:srgbClr val="FFFFFF"/>
              </a:solidFill>
              <a:ea typeface="宋体" pitchFamily="2" charset="-122"/>
            </a:endParaRPr>
          </a:p>
        </p:txBody>
      </p:sp>
      <p:pic>
        <p:nvPicPr>
          <p:cNvPr id="3" name="Picture 8" descr="segue-back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Kathy\Documents\Corporate PPT Template\FINAL\ppt-images\NoTexture_Closing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20340000">
            <a:off x="1019175" y="3187700"/>
            <a:ext cx="10150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grpSp>
        <p:nvGrpSpPr>
          <p:cNvPr id="4" name="组合 3"/>
          <p:cNvGrpSpPr/>
          <p:nvPr userDrawn="1"/>
        </p:nvGrpSpPr>
        <p:grpSpPr>
          <a:xfrm>
            <a:off x="9978887" y="6054897"/>
            <a:ext cx="1908313" cy="674514"/>
            <a:chOff x="5844209" y="4106827"/>
            <a:chExt cx="1908313" cy="674514"/>
          </a:xfrm>
        </p:grpSpPr>
        <p:sp>
          <p:nvSpPr>
            <p:cNvPr id="5" name="矩形 4"/>
            <p:cNvSpPr/>
            <p:nvPr userDrawn="1"/>
          </p:nvSpPr>
          <p:spPr>
            <a:xfrm>
              <a:off x="5844209" y="4106827"/>
              <a:ext cx="1908313" cy="6745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8008" b="27625"/>
            <a:stretch>
              <a:fillRect/>
            </a:stretch>
          </p:blipFill>
          <p:spPr bwMode="gray">
            <a:xfrm>
              <a:off x="5951434" y="4187788"/>
              <a:ext cx="1693862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矩形 6"/>
          <p:cNvSpPr/>
          <p:nvPr userDrawn="1"/>
        </p:nvSpPr>
        <p:spPr>
          <a:xfrm>
            <a:off x="152400" y="6437311"/>
            <a:ext cx="3733800" cy="292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zh-CN" sz="1800" dirty="0">
                <a:solidFill>
                  <a:schemeClr val="accent3"/>
                </a:solidFill>
                <a:ea typeface="+mn-ea"/>
              </a:rPr>
              <a:t></a:t>
            </a:r>
            <a:r>
              <a:rPr lang="en-US" altLang="zh-CN" sz="900" kern="1200" dirty="0">
                <a:solidFill>
                  <a:schemeClr val="accent3"/>
                </a:solidFill>
                <a:latin typeface="Arial" charset="0"/>
                <a:ea typeface="+mn-ea"/>
                <a:cs typeface="+mn-cs"/>
              </a:rPr>
              <a:t>© 2014 Lenovo Confidential. All rights reserved.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6"/>
          <p:cNvSpPr/>
          <p:nvPr userDrawn="1"/>
        </p:nvSpPr>
        <p:spPr>
          <a:xfrm>
            <a:off x="0" y="1588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CN">
              <a:solidFill>
                <a:srgbClr val="FFFFFF"/>
              </a:solidFill>
              <a:ea typeface="宋体" pitchFamily="2" charset="-122"/>
            </a:endParaRPr>
          </a:p>
        </p:txBody>
      </p:sp>
      <p:pic>
        <p:nvPicPr>
          <p:cNvPr id="4" name="Picture 47" descr="segue-back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Kickoff2013-POS-Color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7888" y="4154488"/>
            <a:ext cx="3325812" cy="24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itle 16"/>
          <p:cNvSpPr>
            <a:spLocks noGrp="1"/>
          </p:cNvSpPr>
          <p:nvPr>
            <p:ph type="title"/>
          </p:nvPr>
        </p:nvSpPr>
        <p:spPr bwMode="gray">
          <a:xfrm rot="-1260000">
            <a:off x="125964" y="3113242"/>
            <a:ext cx="12251916" cy="737846"/>
          </a:xfrm>
          <a:prstGeom prst="rect">
            <a:avLst/>
          </a:prstGeom>
        </p:spPr>
        <p:txBody>
          <a:bodyPr lIns="121899" tIns="60949" rIns="121899" bIns="60949" anchor="ctr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Footer Placeholder 50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812588" y="2288383"/>
            <a:ext cx="10985912" cy="228123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6183"/>
          </a:xfrm>
          <a:prstGeom prst="rect">
            <a:avLst/>
          </a:prstGeom>
        </p:spPr>
        <p:txBody>
          <a:bodyPr/>
          <a:lstStyle/>
          <a:p>
            <a:fld id="{8CF883C5-E3C1-4DF3-ACF9-0C60E6ACB909}" type="datetimeFigureOut">
              <a:rPr lang="zh-CN" altLang="en-US" smtClean="0"/>
              <a:pPr/>
              <a:t>2018/7/16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6183"/>
          </a:xfrm>
          <a:prstGeom prst="rect">
            <a:avLst/>
          </a:prstGeom>
        </p:spPr>
        <p:txBody>
          <a:bodyPr/>
          <a:lstStyle/>
          <a:p>
            <a:fld id="{850820AE-A264-422E-9708-E162FA4547B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5" name="图片 4" descr="shutterstock_275789708.jpg"/>
          <p:cNvPicPr>
            <a:picLocks noChangeAspect="1"/>
          </p:cNvPicPr>
          <p:nvPr userDrawn="1"/>
        </p:nvPicPr>
        <p:blipFill>
          <a:blip r:embed="rId2" cstate="email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10196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848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" y="-1"/>
            <a:ext cx="12190412" cy="6857107"/>
          </a:xfrm>
          <a:prstGeom prst="rect">
            <a:avLst/>
          </a:prstGeom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57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Oval 76"/>
          <p:cNvSpPr/>
          <p:nvPr userDrawn="1"/>
        </p:nvSpPr>
        <p:spPr>
          <a:xfrm>
            <a:off x="3460129" y="5468108"/>
            <a:ext cx="310896" cy="31089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17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Oval 73"/>
          <p:cNvSpPr/>
          <p:nvPr userDrawn="1"/>
        </p:nvSpPr>
        <p:spPr>
          <a:xfrm>
            <a:off x="2364346" y="5468108"/>
            <a:ext cx="310896" cy="3108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pic>
        <p:nvPicPr>
          <p:cNvPr id="73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Oval 70"/>
          <p:cNvSpPr/>
          <p:nvPr userDrawn="1"/>
        </p:nvSpPr>
        <p:spPr>
          <a:xfrm>
            <a:off x="6307302" y="5468108"/>
            <a:ext cx="310896" cy="31089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sp>
        <p:nvSpPr>
          <p:cNvPr id="67" name="Oval 66"/>
          <p:cNvSpPr/>
          <p:nvPr userDrawn="1"/>
        </p:nvSpPr>
        <p:spPr>
          <a:xfrm>
            <a:off x="597030" y="5468108"/>
            <a:ext cx="310896" cy="3108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pic>
        <p:nvPicPr>
          <p:cNvPr id="68" name="Picture 5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212" y="5515986"/>
            <a:ext cx="214533" cy="215141"/>
          </a:xfrm>
          <a:prstGeom prst="rect">
            <a:avLst/>
          </a:prstGeom>
          <a:noFill/>
        </p:spPr>
      </p:pic>
      <p:grpSp>
        <p:nvGrpSpPr>
          <p:cNvPr id="2" name="Group 1"/>
          <p:cNvGrpSpPr/>
          <p:nvPr userDrawn="1"/>
        </p:nvGrpSpPr>
        <p:grpSpPr>
          <a:xfrm>
            <a:off x="5236131" y="5463092"/>
            <a:ext cx="310896" cy="315912"/>
            <a:chOff x="5236131" y="5463092"/>
            <a:chExt cx="310896" cy="315912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7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3092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8" name="Group 47"/>
          <p:cNvGrpSpPr/>
          <p:nvPr userDrawn="1"/>
        </p:nvGrpSpPr>
        <p:grpSpPr>
          <a:xfrm>
            <a:off x="1304766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1" name="Group 50"/>
          <p:cNvGrpSpPr/>
          <p:nvPr userDrawn="1"/>
        </p:nvGrpSpPr>
        <p:grpSpPr>
          <a:xfrm>
            <a:off x="4495905" y="5442941"/>
            <a:ext cx="365760" cy="365760"/>
            <a:chOff x="2355828" y="5442941"/>
            <a:chExt cx="365760" cy="365760"/>
          </a:xfrm>
        </p:grpSpPr>
        <p:sp>
          <p:nvSpPr>
            <p:cNvPr id="54" name="Oval 53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63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text, two lines maximum</a:t>
            </a:r>
          </a:p>
        </p:txBody>
      </p:sp>
      <p:sp>
        <p:nvSpPr>
          <p:cNvPr id="62" name="Footer Placeholder 61"/>
          <p:cNvSpPr>
            <a:spLocks noGrp="1"/>
          </p:cNvSpPr>
          <p:nvPr userDrawn="1"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000" dirty="0">
                <a:solidFill>
                  <a:srgbClr val="939598"/>
                </a:solidFill>
                <a:cs typeface="Arial" pitchFamily="34" charset="0"/>
              </a:rPr>
              <a:t>2016 Lenovo Internal. All rights reserved.</a:t>
            </a:r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 userDrawn="1"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0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0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465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52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57" name="Picture 6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35867" y="5521169"/>
              <a:ext cx="196609" cy="194742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 userDrawn="1"/>
        </p:nvGrpSpPr>
        <p:grpSpPr>
          <a:xfrm>
            <a:off x="5949915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60" name="Picture 8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07100" y="5527072"/>
              <a:ext cx="185758" cy="188431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444977" y="2920589"/>
            <a:ext cx="2616181" cy="871514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3094779" y="5468108"/>
            <a:ext cx="311523" cy="315559"/>
            <a:chOff x="3094779" y="5468108"/>
            <a:chExt cx="311523" cy="315559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69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406" y="5472771"/>
              <a:ext cx="310896" cy="310896"/>
            </a:xfrm>
            <a:prstGeom prst="rect">
              <a:avLst/>
            </a:prstGeom>
            <a:noFill/>
          </p:spPr>
        </p:pic>
      </p:grpSp>
      <p:sp>
        <p:nvSpPr>
          <p:cNvPr id="40" name="Oval 39"/>
          <p:cNvSpPr/>
          <p:nvPr userDrawn="1"/>
        </p:nvSpPr>
        <p:spPr>
          <a:xfrm>
            <a:off x="953427" y="5468108"/>
            <a:ext cx="310896" cy="31089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pic>
        <p:nvPicPr>
          <p:cNvPr id="72" name="Picture 5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777" y="5515986"/>
            <a:ext cx="204196" cy="215141"/>
          </a:xfrm>
          <a:prstGeom prst="rect">
            <a:avLst/>
          </a:prstGeom>
          <a:noFill/>
        </p:spPr>
      </p:pic>
      <p:pic>
        <p:nvPicPr>
          <p:cNvPr id="78" name="Picture 5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7858" y="5540155"/>
            <a:ext cx="238430" cy="145035"/>
          </a:xfrm>
          <a:prstGeom prst="rect">
            <a:avLst/>
          </a:prstGeom>
          <a:noFill/>
        </p:spPr>
      </p:pic>
      <p:pic>
        <p:nvPicPr>
          <p:cNvPr id="79" name="Picture 5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6727" y="5508038"/>
            <a:ext cx="197701" cy="197481"/>
          </a:xfrm>
          <a:prstGeom prst="rect">
            <a:avLst/>
          </a:prstGeom>
          <a:noFill/>
        </p:spPr>
      </p:pic>
      <p:pic>
        <p:nvPicPr>
          <p:cNvPr id="80" name="Picture 5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5757" y="5552717"/>
            <a:ext cx="233986" cy="1658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744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686" y="3867150"/>
            <a:ext cx="463139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496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0" y="0"/>
            <a:ext cx="12188825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矩形 1"/>
            <p:cNvSpPr/>
            <p:nvPr userDrawn="1"/>
          </p:nvSpPr>
          <p:spPr>
            <a:xfrm>
              <a:off x="0" y="67377"/>
              <a:ext cx="12108581" cy="721895"/>
            </a:xfrm>
            <a:prstGeom prst="rect">
              <a:avLst/>
            </a:prstGeom>
            <a:solidFill>
              <a:srgbClr val="04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99"/>
            </a:p>
          </p:txBody>
        </p:sp>
      </p:grpSp>
    </p:spTree>
    <p:extLst>
      <p:ext uri="{BB962C8B-B14F-4D97-AF65-F5344CB8AC3E}">
        <p14:creationId xmlns:p14="http://schemas.microsoft.com/office/powerpoint/2010/main" val="3285285425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83C5-E3C1-4DF3-ACF9-0C60E6ACB909}" type="datetimeFigureOut">
              <a:rPr lang="zh-CN" altLang="en-US" smtClean="0"/>
              <a:pPr/>
              <a:t>2018/7/16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20AE-A264-422E-9708-E162FA4547B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2202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7982" y="2215299"/>
            <a:ext cx="10512862" cy="3961664"/>
          </a:xfrm>
        </p:spPr>
        <p:txBody>
          <a:bodyPr/>
          <a:lstStyle>
            <a:lvl1pPr>
              <a:defRPr sz="2399">
                <a:solidFill>
                  <a:srgbClr val="0166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199">
                <a:solidFill>
                  <a:srgbClr val="0166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solidFill>
                  <a:srgbClr val="0166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solidFill>
                  <a:srgbClr val="0166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solidFill>
                  <a:srgbClr val="0166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686" y="3867150"/>
            <a:ext cx="463139" cy="1390650"/>
          </a:xfrm>
          <a:prstGeom prst="rect">
            <a:avLst/>
          </a:prstGeom>
        </p:spPr>
      </p:pic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837982" y="619649"/>
            <a:ext cx="10512862" cy="1325563"/>
          </a:xfrm>
        </p:spPr>
        <p:txBody>
          <a:bodyPr>
            <a:normAutofit/>
          </a:bodyPr>
          <a:lstStyle>
            <a:lvl1pPr>
              <a:defRPr sz="2399" b="1">
                <a:solidFill>
                  <a:srgbClr val="0166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66059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text, two lines maximum</a:t>
            </a:r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black">
          <a:xfrm>
            <a:off x="548641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48641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29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08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42" name="Group 41"/>
          <p:cNvGrpSpPr/>
          <p:nvPr userDrawn="1"/>
        </p:nvGrpSpPr>
        <p:grpSpPr>
          <a:xfrm>
            <a:off x="2355829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 userDrawn="1"/>
        </p:nvGrpSpPr>
        <p:grpSpPr>
          <a:xfrm>
            <a:off x="5236132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8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2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 userDrawn="1"/>
        </p:nvGrpSpPr>
        <p:grpSpPr>
          <a:xfrm>
            <a:off x="5949916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9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048256"/>
            <a:ext cx="8723376" cy="1581912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60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text, two lines maximum</a:t>
            </a:r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 lIns="0"/>
          <a:lstStyle>
            <a:lvl1pPr>
              <a:defRPr cap="none"/>
            </a:lvl1pPr>
          </a:lstStyle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5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48640" y="4059936"/>
            <a:ext cx="8714232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 placeholder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" y="4800600"/>
            <a:ext cx="6409944" cy="512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pic>
        <p:nvPicPr>
          <p:cNvPr id="23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824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11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92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76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6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50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29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13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708" y="5468108"/>
            <a:ext cx="311886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 userDrawn="1"/>
        </p:nvGrpSpPr>
        <p:grpSpPr>
          <a:xfrm>
            <a:off x="2024598" y="5468108"/>
            <a:ext cx="310896" cy="310896"/>
            <a:chOff x="2024598" y="5468108"/>
            <a:chExt cx="310896" cy="310896"/>
          </a:xfrm>
        </p:grpSpPr>
        <p:sp>
          <p:nvSpPr>
            <p:cNvPr id="34" name="Oval 33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 userDrawn="1"/>
        </p:nvGrpSpPr>
        <p:grpSpPr>
          <a:xfrm>
            <a:off x="3094779" y="5468108"/>
            <a:ext cx="310896" cy="310896"/>
            <a:chOff x="3094779" y="5468108"/>
            <a:chExt cx="310896" cy="310896"/>
          </a:xfrm>
        </p:grpSpPr>
        <p:sp>
          <p:nvSpPr>
            <p:cNvPr id="37" name="Oval 3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38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 userDrawn="1"/>
        </p:nvGrpSpPr>
        <p:grpSpPr>
          <a:xfrm>
            <a:off x="953427" y="5468108"/>
            <a:ext cx="310896" cy="310896"/>
            <a:chOff x="953427" y="5468108"/>
            <a:chExt cx="310896" cy="310896"/>
          </a:xfrm>
        </p:grpSpPr>
        <p:sp>
          <p:nvSpPr>
            <p:cNvPr id="40" name="Oval 39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41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42" name="Group 41"/>
          <p:cNvGrpSpPr/>
          <p:nvPr userDrawn="1"/>
        </p:nvGrpSpPr>
        <p:grpSpPr>
          <a:xfrm>
            <a:off x="2355829" y="5442941"/>
            <a:ext cx="365760" cy="365760"/>
            <a:chOff x="2355828" y="5442941"/>
            <a:chExt cx="365760" cy="365760"/>
          </a:xfrm>
        </p:grpSpPr>
        <p:sp>
          <p:nvSpPr>
            <p:cNvPr id="43" name="Oval 42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44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 userDrawn="1"/>
        </p:nvGrpSpPr>
        <p:grpSpPr>
          <a:xfrm>
            <a:off x="5236132" y="5468108"/>
            <a:ext cx="310896" cy="310896"/>
            <a:chOff x="5236131" y="5468108"/>
            <a:chExt cx="310896" cy="310896"/>
          </a:xfrm>
        </p:grpSpPr>
        <p:sp>
          <p:nvSpPr>
            <p:cNvPr id="46" name="Oval 4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47" name="Picture 46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48" name="Group 47"/>
          <p:cNvGrpSpPr/>
          <p:nvPr userDrawn="1"/>
        </p:nvGrpSpPr>
        <p:grpSpPr>
          <a:xfrm>
            <a:off x="4523337" y="5468108"/>
            <a:ext cx="310896" cy="310896"/>
            <a:chOff x="4523337" y="5468108"/>
            <a:chExt cx="310896" cy="310896"/>
          </a:xfrm>
        </p:grpSpPr>
        <p:sp>
          <p:nvSpPr>
            <p:cNvPr id="49" name="Oval 48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50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2" name="Group 51"/>
          <p:cNvGrpSpPr/>
          <p:nvPr userDrawn="1"/>
        </p:nvGrpSpPr>
        <p:grpSpPr>
          <a:xfrm>
            <a:off x="4879734" y="5468108"/>
            <a:ext cx="310896" cy="310896"/>
            <a:chOff x="4879734" y="5468108"/>
            <a:chExt cx="310896" cy="310896"/>
          </a:xfrm>
        </p:grpSpPr>
        <p:sp>
          <p:nvSpPr>
            <p:cNvPr id="53" name="Oval 5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57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 userDrawn="1"/>
        </p:nvGrpSpPr>
        <p:grpSpPr>
          <a:xfrm>
            <a:off x="5949916" y="5468108"/>
            <a:ext cx="310896" cy="310896"/>
            <a:chOff x="5949915" y="5468108"/>
            <a:chExt cx="310896" cy="310896"/>
          </a:xfrm>
        </p:grpSpPr>
        <p:sp>
          <p:nvSpPr>
            <p:cNvPr id="59" name="Oval 5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pic>
          <p:nvPicPr>
            <p:cNvPr id="60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  <p:sp>
        <p:nvSpPr>
          <p:cNvPr id="6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815121" y="3464892"/>
            <a:ext cx="1200544" cy="1199183"/>
          </a:xfrm>
          <a:prstGeom prst="rect">
            <a:avLst/>
          </a:prstGeom>
          <a:ln w="38100">
            <a:noFill/>
          </a:ln>
          <a:effectLst/>
        </p:spPr>
        <p:txBody>
          <a:bodyPr/>
          <a:lstStyle>
            <a:lvl1pPr>
              <a:defRPr sz="1000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9158288" y="4770440"/>
            <a:ext cx="1689100" cy="198437"/>
          </a:xfrm>
          <a:prstGeom prst="rect">
            <a:avLst/>
          </a:prstGeom>
        </p:spPr>
        <p:txBody>
          <a:bodyPr lIns="0" tIns="45720" rIns="45720"/>
          <a:lstStyle>
            <a:lvl1pPr marL="0" indent="0" algn="r">
              <a:buFontTx/>
              <a:buNone/>
              <a:defRPr sz="1100"/>
            </a:lvl1pPr>
            <a:lvl2pPr marL="341313" indent="0" algn="r">
              <a:buFontTx/>
              <a:buNone/>
              <a:defRPr sz="1100"/>
            </a:lvl2pPr>
            <a:lvl3pPr marL="679450" indent="0" algn="r">
              <a:buFontTx/>
              <a:buNone/>
              <a:defRPr sz="1100"/>
            </a:lvl3pPr>
            <a:lvl4pPr marL="966787" indent="0" algn="r">
              <a:buFontTx/>
              <a:buNone/>
              <a:defRPr sz="1100"/>
            </a:lvl4pPr>
            <a:lvl5pPr marL="1146175" indent="0" algn="r">
              <a:buFontTx/>
              <a:buNone/>
              <a:defRPr sz="1100"/>
            </a:lvl5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@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twitterhandle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8" name="Group 67"/>
          <p:cNvGrpSpPr/>
          <p:nvPr userDrawn="1"/>
        </p:nvGrpSpPr>
        <p:grpSpPr>
          <a:xfrm>
            <a:off x="9815121" y="4664439"/>
            <a:ext cx="1200544" cy="305126"/>
            <a:chOff x="9815120" y="4664439"/>
            <a:chExt cx="1200544" cy="305126"/>
          </a:xfrm>
          <a:solidFill>
            <a:srgbClr val="4AC0E0"/>
          </a:solidFill>
        </p:grpSpPr>
        <p:sp>
          <p:nvSpPr>
            <p:cNvPr id="69" name="Rectangle 68"/>
            <p:cNvSpPr/>
            <p:nvPr userDrawn="1"/>
          </p:nvSpPr>
          <p:spPr bwMode="black">
            <a:xfrm>
              <a:off x="9815120" y="4664439"/>
              <a:ext cx="1200544" cy="106726"/>
            </a:xfrm>
            <a:prstGeom prst="rect">
              <a:avLst/>
            </a:pr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Rectangle 45"/>
            <p:cNvSpPr/>
            <p:nvPr userDrawn="1"/>
          </p:nvSpPr>
          <p:spPr bwMode="black">
            <a:xfrm>
              <a:off x="10853530" y="4771165"/>
              <a:ext cx="162133" cy="198400"/>
            </a:xfrm>
            <a:custGeom>
              <a:avLst/>
              <a:gdLst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1200544 w 1200544"/>
                <a:gd name="connsiteY2" fmla="*/ 106726 h 106726"/>
                <a:gd name="connsiteX3" fmla="*/ 0 w 1200544"/>
                <a:gd name="connsiteY3" fmla="*/ 106726 h 106726"/>
                <a:gd name="connsiteX4" fmla="*/ 0 w 1200544"/>
                <a:gd name="connsiteY4" fmla="*/ 0 h 106726"/>
                <a:gd name="connsiteX0" fmla="*/ 0 w 1200544"/>
                <a:gd name="connsiteY0" fmla="*/ 0 h 106726"/>
                <a:gd name="connsiteX1" fmla="*/ 1200544 w 1200544"/>
                <a:gd name="connsiteY1" fmla="*/ 0 h 106726"/>
                <a:gd name="connsiteX2" fmla="*/ 0 w 1200544"/>
                <a:gd name="connsiteY2" fmla="*/ 106726 h 106726"/>
                <a:gd name="connsiteX3" fmla="*/ 0 w 1200544"/>
                <a:gd name="connsiteY3" fmla="*/ 0 h 1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44" h="106726">
                  <a:moveTo>
                    <a:pt x="0" y="0"/>
                  </a:moveTo>
                  <a:lnTo>
                    <a:pt x="1200544" y="0"/>
                  </a:lnTo>
                  <a:lnTo>
                    <a:pt x="0" y="1067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4" name="Rectangle 53"/>
          <p:cNvSpPr/>
          <p:nvPr userDrawn="1"/>
        </p:nvSpPr>
        <p:spPr bwMode="black">
          <a:xfrm>
            <a:off x="548641" y="4557713"/>
            <a:ext cx="1097683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548641" y="4664439"/>
            <a:ext cx="1041909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9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RED">
    <p:bg>
      <p:bgPr>
        <a:solidFill>
          <a:schemeClr val="bg2">
            <a:lumMod val="50000"/>
            <a:lumOff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black">
          <a:xfrm>
            <a:off x="0" y="6384633"/>
            <a:ext cx="12192000" cy="4733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384631"/>
            <a:ext cx="12188952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25400" dist="127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3860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>
                <a:cs typeface="Arial" pitchFamily="34" charset="0"/>
              </a:rPr>
              <a:t>2015 Lenovo Internal. All rights reserved.</a:t>
            </a:r>
            <a:endParaRPr lang="en-US" sz="1000" dirty="0">
              <a:cs typeface="Arial" pitchFamily="34" charset="0"/>
            </a:endParaRPr>
          </a:p>
        </p:txBody>
      </p: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1764792" y="1709928"/>
            <a:ext cx="9582912" cy="285292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section header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1524" y="0"/>
            <a:ext cx="12188952" cy="7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1764792" y="4589465"/>
            <a:ext cx="958265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 text</a:t>
            </a:r>
          </a:p>
        </p:txBody>
      </p:sp>
      <p:cxnSp>
        <p:nvCxnSpPr>
          <p:cNvPr id="12" name="Straight Connector 11"/>
          <p:cNvCxnSpPr/>
          <p:nvPr userDrawn="1"/>
        </p:nvCxnSpPr>
        <p:spPr bwMode="white">
          <a:xfrm>
            <a:off x="1651781" y="4563269"/>
            <a:ext cx="0" cy="1816894"/>
          </a:xfrm>
          <a:prstGeom prst="line">
            <a:avLst/>
          </a:prstGeom>
          <a:ln w="1270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 bwMode="gray">
          <a:xfrm>
            <a:off x="1592346" y="6329604"/>
            <a:ext cx="118872" cy="1188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sp>
        <p:nvSpPr>
          <p:cNvPr id="16" name="Freeform 5"/>
          <p:cNvSpPr>
            <a:spLocks noEditPoints="1"/>
          </p:cNvSpPr>
          <p:nvPr userDrawn="1"/>
        </p:nvSpPr>
        <p:spPr bwMode="white">
          <a:xfrm>
            <a:off x="1171991" y="4087551"/>
            <a:ext cx="347589" cy="346881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206 w 412"/>
              <a:gd name="T11" fmla="*/ 376 h 412"/>
              <a:gd name="T12" fmla="*/ 36 w 412"/>
              <a:gd name="T13" fmla="*/ 206 h 412"/>
              <a:gd name="T14" fmla="*/ 206 w 412"/>
              <a:gd name="T15" fmla="*/ 36 h 412"/>
              <a:gd name="T16" fmla="*/ 376 w 412"/>
              <a:gd name="T17" fmla="*/ 206 h 412"/>
              <a:gd name="T18" fmla="*/ 206 w 412"/>
              <a:gd name="T19" fmla="*/ 376 h 412"/>
              <a:gd name="T20" fmla="*/ 328 w 412"/>
              <a:gd name="T21" fmla="*/ 206 h 412"/>
              <a:gd name="T22" fmla="*/ 260 w 412"/>
              <a:gd name="T23" fmla="*/ 274 h 412"/>
              <a:gd name="T24" fmla="*/ 222 w 412"/>
              <a:gd name="T25" fmla="*/ 274 h 412"/>
              <a:gd name="T26" fmla="*/ 271 w 412"/>
              <a:gd name="T27" fmla="*/ 225 h 412"/>
              <a:gd name="T28" fmla="*/ 90 w 412"/>
              <a:gd name="T29" fmla="*/ 225 h 412"/>
              <a:gd name="T30" fmla="*/ 90 w 412"/>
              <a:gd name="T31" fmla="*/ 218 h 412"/>
              <a:gd name="T32" fmla="*/ 90 w 412"/>
              <a:gd name="T33" fmla="*/ 194 h 412"/>
              <a:gd name="T34" fmla="*/ 90 w 412"/>
              <a:gd name="T35" fmla="*/ 187 h 412"/>
              <a:gd name="T36" fmla="*/ 271 w 412"/>
              <a:gd name="T37" fmla="*/ 187 h 412"/>
              <a:gd name="T38" fmla="*/ 222 w 412"/>
              <a:gd name="T39" fmla="*/ 138 h 412"/>
              <a:gd name="T40" fmla="*/ 260 w 412"/>
              <a:gd name="T41" fmla="*/ 138 h 412"/>
              <a:gd name="T42" fmla="*/ 328 w 412"/>
              <a:gd name="T43" fmla="*/ 206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19"/>
                  <a:pt x="92" y="412"/>
                  <a:pt x="206" y="412"/>
                </a:cubicBezTo>
                <a:cubicBezTo>
                  <a:pt x="320" y="412"/>
                  <a:pt x="412" y="319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206" y="376"/>
                </a:moveTo>
                <a:cubicBezTo>
                  <a:pt x="112" y="376"/>
                  <a:pt x="36" y="300"/>
                  <a:pt x="36" y="206"/>
                </a:cubicBezTo>
                <a:cubicBezTo>
                  <a:pt x="36" y="112"/>
                  <a:pt x="112" y="36"/>
                  <a:pt x="206" y="36"/>
                </a:cubicBezTo>
                <a:cubicBezTo>
                  <a:pt x="300" y="36"/>
                  <a:pt x="376" y="112"/>
                  <a:pt x="376" y="206"/>
                </a:cubicBezTo>
                <a:cubicBezTo>
                  <a:pt x="376" y="300"/>
                  <a:pt x="300" y="376"/>
                  <a:pt x="206" y="376"/>
                </a:cubicBezTo>
                <a:close/>
                <a:moveTo>
                  <a:pt x="328" y="206"/>
                </a:moveTo>
                <a:cubicBezTo>
                  <a:pt x="260" y="274"/>
                  <a:pt x="260" y="274"/>
                  <a:pt x="260" y="274"/>
                </a:cubicBezTo>
                <a:cubicBezTo>
                  <a:pt x="222" y="274"/>
                  <a:pt x="222" y="274"/>
                  <a:pt x="222" y="274"/>
                </a:cubicBezTo>
                <a:cubicBezTo>
                  <a:pt x="271" y="225"/>
                  <a:pt x="271" y="225"/>
                  <a:pt x="271" y="225"/>
                </a:cubicBezTo>
                <a:cubicBezTo>
                  <a:pt x="90" y="225"/>
                  <a:pt x="90" y="225"/>
                  <a:pt x="90" y="225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90" y="187"/>
                  <a:pt x="90" y="187"/>
                  <a:pt x="90" y="187"/>
                </a:cubicBezTo>
                <a:cubicBezTo>
                  <a:pt x="271" y="187"/>
                  <a:pt x="271" y="187"/>
                  <a:pt x="271" y="187"/>
                </a:cubicBezTo>
                <a:cubicBezTo>
                  <a:pt x="222" y="138"/>
                  <a:pt x="222" y="138"/>
                  <a:pt x="222" y="138"/>
                </a:cubicBezTo>
                <a:cubicBezTo>
                  <a:pt x="260" y="138"/>
                  <a:pt x="260" y="138"/>
                  <a:pt x="260" y="138"/>
                </a:cubicBezTo>
                <a:lnTo>
                  <a:pt x="328" y="2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8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 - TOC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6"/>
          <p:cNvSpPr/>
          <p:nvPr userDrawn="1"/>
        </p:nvSpPr>
        <p:spPr>
          <a:xfrm>
            <a:off x="0" y="1588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zh-CN">
              <a:solidFill>
                <a:srgbClr val="FFFFFF"/>
              </a:solidFill>
              <a:ea typeface="宋体" pitchFamily="2" charset="-122"/>
            </a:endParaRPr>
          </a:p>
        </p:txBody>
      </p:sp>
      <p:pic>
        <p:nvPicPr>
          <p:cNvPr id="4" name="Picture 47" descr="segue-back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itle 16"/>
          <p:cNvSpPr>
            <a:spLocks noGrp="1"/>
          </p:cNvSpPr>
          <p:nvPr>
            <p:ph type="title"/>
          </p:nvPr>
        </p:nvSpPr>
        <p:spPr bwMode="gray">
          <a:xfrm rot="-1260000">
            <a:off x="125964" y="3113242"/>
            <a:ext cx="12251916" cy="737846"/>
          </a:xfrm>
          <a:prstGeom prst="rect">
            <a:avLst/>
          </a:prstGeom>
        </p:spPr>
        <p:txBody>
          <a:bodyPr lIns="121899" tIns="60949" rIns="121899" bIns="60949" anchor="ctr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7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4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52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012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54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1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57784" y="1591056"/>
            <a:ext cx="11064240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114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1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3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596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1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3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7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Imag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6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3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1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6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 bwMode="invGray">
          <a:xfrm>
            <a:off x="6985955" y="6330313"/>
            <a:ext cx="4422614" cy="39216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902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pic>
        <p:nvPicPr>
          <p:cNvPr id="4" name="Picture 8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8" y="254000"/>
            <a:ext cx="11984037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12"/>
          <p:cNvSpPr>
            <a:spLocks/>
          </p:cNvSpPr>
          <p:nvPr userDrawn="1"/>
        </p:nvSpPr>
        <p:spPr bwMode="gray">
          <a:xfrm>
            <a:off x="0" y="254000"/>
            <a:ext cx="204788" cy="79216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invGray">
          <a:xfrm>
            <a:off x="100013" y="6445250"/>
            <a:ext cx="40322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2E8B9740-58DF-4A12-A207-560F2DB850DE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8882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000">
                <a:cs typeface="Arial" pitchFamily="34" charset="0"/>
              </a:rPr>
              <a:t>2015 Lenovo Internal. All rights reserved.</a:t>
            </a:r>
            <a:endParaRPr lang="en-US" sz="1000" dirty="0"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13" name="Text Placeholder 5"/>
          <p:cNvSpPr>
            <a:spLocks noGrp="1"/>
          </p:cNvSpPr>
          <p:nvPr>
            <p:ph type="body" sz="quarter" idx="19"/>
          </p:nvPr>
        </p:nvSpPr>
        <p:spPr bwMode="invGray">
          <a:xfrm>
            <a:off x="568982" y="151553"/>
            <a:ext cx="4422614" cy="39216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1" y="3525796"/>
            <a:ext cx="7884015" cy="229080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lIns="548640" tIns="182880" rIns="548640" bIns="182880" anchor="ctr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70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90494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- Sapph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 userDrawn="1"/>
        </p:nvGrpSpPr>
        <p:grpSpPr bwMode="gray">
          <a:xfrm>
            <a:off x="1828171" y="993484"/>
            <a:ext cx="8535661" cy="4341742"/>
            <a:chOff x="1828170" y="1258957"/>
            <a:chExt cx="8535661" cy="4341742"/>
          </a:xfrm>
        </p:grpSpPr>
        <p:sp>
          <p:nvSpPr>
            <p:cNvPr id="9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ounded Rectangle 9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2042663" y="1276351"/>
            <a:ext cx="8106674" cy="32426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13483"/>
            <a:ext cx="10058400" cy="681925"/>
          </a:xfrm>
          <a:prstGeom prst="rect">
            <a:avLst/>
          </a:prstGeom>
        </p:spPr>
      </p:pic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2042663" y="5555972"/>
            <a:ext cx="8106674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/>
              <a:t>Click to edit quote source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5800725" y="4633137"/>
            <a:ext cx="590550" cy="104775"/>
            <a:chOff x="5738813" y="4606631"/>
            <a:chExt cx="590550" cy="104775"/>
          </a:xfrm>
          <a:solidFill>
            <a:schemeClr val="accent5"/>
          </a:solidFill>
        </p:grpSpPr>
        <p:sp>
          <p:nvSpPr>
            <p:cNvPr id="19" name="Oval 18"/>
            <p:cNvSpPr/>
            <p:nvPr userDrawn="1"/>
          </p:nvSpPr>
          <p:spPr>
            <a:xfrm>
              <a:off x="5738813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81700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224588" y="4606631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 userDrawn="1"/>
        </p:nvGrpSpPr>
        <p:grpSpPr bwMode="gray">
          <a:xfrm>
            <a:off x="5853433" y="734066"/>
            <a:ext cx="485134" cy="485134"/>
            <a:chOff x="5853433" y="734066"/>
            <a:chExt cx="485134" cy="485134"/>
          </a:xfrm>
        </p:grpSpPr>
        <p:sp>
          <p:nvSpPr>
            <p:cNvPr id="24" name="Oval 23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Rectangle 28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7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/Produc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473952"/>
            <a:ext cx="2413343" cy="153888"/>
          </a:xfrm>
        </p:spPr>
        <p:txBody>
          <a:bodyPr/>
          <a:lstStyle/>
          <a:p>
            <a:r>
              <a:rPr lang="en-US" sz="10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08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/>
              <a:t>Click To Edit Product Text</a:t>
            </a:r>
          </a:p>
        </p:txBody>
      </p: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1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7" name="Rectangle 6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cxnSp>
        <p:nvCxnSpPr>
          <p:cNvPr id="70" name="Straight Connector 69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00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Produc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 userDrawn="1"/>
        </p:nvSpPr>
        <p:spPr>
          <a:xfrm>
            <a:off x="5931017" y="0"/>
            <a:ext cx="6260983" cy="6858000"/>
          </a:xfrm>
          <a:prstGeom prst="ellipse">
            <a:avLst/>
          </a:prstGeom>
          <a:gradFill flip="none" rotWithShape="1">
            <a:gsLst>
              <a:gs pos="0">
                <a:srgbClr val="515151"/>
              </a:gs>
              <a:gs pos="56000">
                <a:schemeClr val="bg2">
                  <a:lumMod val="45000"/>
                  <a:lumOff val="55000"/>
                  <a:alpha val="71000"/>
                </a:schemeClr>
              </a:gs>
              <a:gs pos="100000">
                <a:schemeClr val="bg2">
                  <a:lumMod val="30000"/>
                  <a:lumOff val="7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>
          <a:xfrm>
            <a:off x="548640" y="6473952"/>
            <a:ext cx="2413343" cy="153888"/>
          </a:xfrm>
        </p:spPr>
        <p:txBody>
          <a:bodyPr/>
          <a:lstStyle/>
          <a:p>
            <a:r>
              <a:rPr lang="en-US" sz="1000" dirty="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</a:p>
        </p:txBody>
      </p:sp>
      <p:sp>
        <p:nvSpPr>
          <p:cNvPr id="50" name="Rectangle 49"/>
          <p:cNvSpPr/>
          <p:nvPr userDrawn="1"/>
        </p:nvSpPr>
        <p:spPr bwMode="white">
          <a:xfrm>
            <a:off x="6800850" y="840981"/>
            <a:ext cx="4815286" cy="6017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28"/>
          <p:cNvGrpSpPr>
            <a:grpSpLocks noChangeAspect="1"/>
          </p:cNvGrpSpPr>
          <p:nvPr userDrawn="1"/>
        </p:nvGrpSpPr>
        <p:grpSpPr bwMode="gray">
          <a:xfrm>
            <a:off x="6988336" y="6341251"/>
            <a:ext cx="4416552" cy="289610"/>
            <a:chOff x="-1225" y="1829"/>
            <a:chExt cx="10126" cy="664"/>
          </a:xfrm>
        </p:grpSpPr>
        <p:sp>
          <p:nvSpPr>
            <p:cNvPr id="52" name="Oval 29"/>
            <p:cNvSpPr>
              <a:spLocks noChangeArrowheads="1"/>
            </p:cNvSpPr>
            <p:nvPr userDrawn="1"/>
          </p:nvSpPr>
          <p:spPr bwMode="gray">
            <a:xfrm>
              <a:off x="356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30"/>
            <p:cNvSpPr>
              <a:spLocks noChangeArrowheads="1"/>
            </p:cNvSpPr>
            <p:nvPr userDrawn="1"/>
          </p:nvSpPr>
          <p:spPr bwMode="gray">
            <a:xfrm>
              <a:off x="500" y="2283"/>
              <a:ext cx="83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31"/>
            <p:cNvSpPr>
              <a:spLocks noChangeArrowheads="1"/>
            </p:cNvSpPr>
            <p:nvPr userDrawn="1"/>
          </p:nvSpPr>
          <p:spPr bwMode="gray">
            <a:xfrm>
              <a:off x="640" y="2283"/>
              <a:ext cx="87" cy="88"/>
            </a:xfrm>
            <a:prstGeom prst="ellipse">
              <a:avLst/>
            </a:pr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gray">
            <a:xfrm>
              <a:off x="8520" y="2152"/>
              <a:ext cx="274" cy="315"/>
            </a:xfrm>
            <a:custGeom>
              <a:avLst/>
              <a:gdLst>
                <a:gd name="T0" fmla="*/ 102 w 116"/>
                <a:gd name="T1" fmla="*/ 114 h 132"/>
                <a:gd name="T2" fmla="*/ 93 w 116"/>
                <a:gd name="T3" fmla="*/ 130 h 132"/>
                <a:gd name="T4" fmla="*/ 73 w 116"/>
                <a:gd name="T5" fmla="*/ 131 h 132"/>
                <a:gd name="T6" fmla="*/ 53 w 116"/>
                <a:gd name="T7" fmla="*/ 129 h 132"/>
                <a:gd name="T8" fmla="*/ 43 w 116"/>
                <a:gd name="T9" fmla="*/ 128 h 132"/>
                <a:gd name="T10" fmla="*/ 34 w 116"/>
                <a:gd name="T11" fmla="*/ 125 h 132"/>
                <a:gd name="T12" fmla="*/ 17 w 116"/>
                <a:gd name="T13" fmla="*/ 126 h 132"/>
                <a:gd name="T14" fmla="*/ 0 w 116"/>
                <a:gd name="T15" fmla="*/ 128 h 132"/>
                <a:gd name="T16" fmla="*/ 0 w 116"/>
                <a:gd name="T17" fmla="*/ 70 h 132"/>
                <a:gd name="T18" fmla="*/ 20 w 116"/>
                <a:gd name="T19" fmla="*/ 70 h 132"/>
                <a:gd name="T20" fmla="*/ 29 w 116"/>
                <a:gd name="T21" fmla="*/ 58 h 132"/>
                <a:gd name="T22" fmla="*/ 36 w 116"/>
                <a:gd name="T23" fmla="*/ 45 h 132"/>
                <a:gd name="T24" fmla="*/ 44 w 116"/>
                <a:gd name="T25" fmla="*/ 37 h 132"/>
                <a:gd name="T26" fmla="*/ 51 w 116"/>
                <a:gd name="T27" fmla="*/ 15 h 132"/>
                <a:gd name="T28" fmla="*/ 52 w 116"/>
                <a:gd name="T29" fmla="*/ 0 h 132"/>
                <a:gd name="T30" fmla="*/ 66 w 116"/>
                <a:gd name="T31" fmla="*/ 36 h 132"/>
                <a:gd name="T32" fmla="*/ 67 w 116"/>
                <a:gd name="T33" fmla="*/ 50 h 132"/>
                <a:gd name="T34" fmla="*/ 84 w 116"/>
                <a:gd name="T35" fmla="*/ 50 h 132"/>
                <a:gd name="T36" fmla="*/ 108 w 116"/>
                <a:gd name="T37" fmla="*/ 57 h 132"/>
                <a:gd name="T38" fmla="*/ 114 w 116"/>
                <a:gd name="T39" fmla="*/ 64 h 132"/>
                <a:gd name="T40" fmla="*/ 112 w 116"/>
                <a:gd name="T41" fmla="*/ 73 h 132"/>
                <a:gd name="T42" fmla="*/ 115 w 116"/>
                <a:gd name="T43" fmla="*/ 84 h 132"/>
                <a:gd name="T44" fmla="*/ 111 w 116"/>
                <a:gd name="T45" fmla="*/ 94 h 132"/>
                <a:gd name="T46" fmla="*/ 112 w 116"/>
                <a:gd name="T47" fmla="*/ 102 h 132"/>
                <a:gd name="T48" fmla="*/ 102 w 116"/>
                <a:gd name="T49" fmla="*/ 11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32">
                  <a:moveTo>
                    <a:pt x="102" y="114"/>
                  </a:moveTo>
                  <a:cubicBezTo>
                    <a:pt x="103" y="121"/>
                    <a:pt x="99" y="128"/>
                    <a:pt x="93" y="130"/>
                  </a:cubicBezTo>
                  <a:cubicBezTo>
                    <a:pt x="88" y="132"/>
                    <a:pt x="79" y="131"/>
                    <a:pt x="73" y="131"/>
                  </a:cubicBezTo>
                  <a:cubicBezTo>
                    <a:pt x="66" y="131"/>
                    <a:pt x="60" y="130"/>
                    <a:pt x="53" y="129"/>
                  </a:cubicBezTo>
                  <a:cubicBezTo>
                    <a:pt x="49" y="129"/>
                    <a:pt x="46" y="129"/>
                    <a:pt x="43" y="128"/>
                  </a:cubicBezTo>
                  <a:cubicBezTo>
                    <a:pt x="40" y="127"/>
                    <a:pt x="37" y="126"/>
                    <a:pt x="34" y="125"/>
                  </a:cubicBezTo>
                  <a:cubicBezTo>
                    <a:pt x="28" y="125"/>
                    <a:pt x="22" y="126"/>
                    <a:pt x="17" y="126"/>
                  </a:cubicBezTo>
                  <a:cubicBezTo>
                    <a:pt x="11" y="127"/>
                    <a:pt x="6" y="127"/>
                    <a:pt x="0" y="128"/>
                  </a:cubicBezTo>
                  <a:cubicBezTo>
                    <a:pt x="0" y="108"/>
                    <a:pt x="0" y="89"/>
                    <a:pt x="0" y="70"/>
                  </a:cubicBezTo>
                  <a:cubicBezTo>
                    <a:pt x="6" y="69"/>
                    <a:pt x="14" y="71"/>
                    <a:pt x="20" y="70"/>
                  </a:cubicBezTo>
                  <a:cubicBezTo>
                    <a:pt x="24" y="69"/>
                    <a:pt x="27" y="62"/>
                    <a:pt x="29" y="58"/>
                  </a:cubicBezTo>
                  <a:cubicBezTo>
                    <a:pt x="32" y="54"/>
                    <a:pt x="34" y="49"/>
                    <a:pt x="36" y="45"/>
                  </a:cubicBezTo>
                  <a:cubicBezTo>
                    <a:pt x="38" y="42"/>
                    <a:pt x="42" y="40"/>
                    <a:pt x="44" y="37"/>
                  </a:cubicBezTo>
                  <a:cubicBezTo>
                    <a:pt x="47" y="31"/>
                    <a:pt x="50" y="23"/>
                    <a:pt x="51" y="15"/>
                  </a:cubicBezTo>
                  <a:cubicBezTo>
                    <a:pt x="51" y="10"/>
                    <a:pt x="50" y="5"/>
                    <a:pt x="52" y="0"/>
                  </a:cubicBezTo>
                  <a:cubicBezTo>
                    <a:pt x="68" y="0"/>
                    <a:pt x="68" y="19"/>
                    <a:pt x="66" y="36"/>
                  </a:cubicBezTo>
                  <a:cubicBezTo>
                    <a:pt x="66" y="40"/>
                    <a:pt x="64" y="47"/>
                    <a:pt x="67" y="50"/>
                  </a:cubicBezTo>
                  <a:cubicBezTo>
                    <a:pt x="70" y="51"/>
                    <a:pt x="79" y="50"/>
                    <a:pt x="84" y="50"/>
                  </a:cubicBezTo>
                  <a:cubicBezTo>
                    <a:pt x="96" y="50"/>
                    <a:pt x="102" y="52"/>
                    <a:pt x="108" y="57"/>
                  </a:cubicBezTo>
                  <a:cubicBezTo>
                    <a:pt x="110" y="58"/>
                    <a:pt x="114" y="61"/>
                    <a:pt x="114" y="64"/>
                  </a:cubicBezTo>
                  <a:cubicBezTo>
                    <a:pt x="115" y="67"/>
                    <a:pt x="112" y="70"/>
                    <a:pt x="112" y="73"/>
                  </a:cubicBezTo>
                  <a:cubicBezTo>
                    <a:pt x="112" y="77"/>
                    <a:pt x="116" y="81"/>
                    <a:pt x="115" y="84"/>
                  </a:cubicBezTo>
                  <a:cubicBezTo>
                    <a:pt x="115" y="87"/>
                    <a:pt x="111" y="90"/>
                    <a:pt x="111" y="94"/>
                  </a:cubicBezTo>
                  <a:cubicBezTo>
                    <a:pt x="110" y="96"/>
                    <a:pt x="112" y="99"/>
                    <a:pt x="112" y="102"/>
                  </a:cubicBezTo>
                  <a:cubicBezTo>
                    <a:pt x="111" y="108"/>
                    <a:pt x="104" y="109"/>
                    <a:pt x="102" y="114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gray">
            <a:xfrm>
              <a:off x="-1136" y="2183"/>
              <a:ext cx="272" cy="286"/>
            </a:xfrm>
            <a:custGeom>
              <a:avLst/>
              <a:gdLst>
                <a:gd name="T0" fmla="*/ 154 w 272"/>
                <a:gd name="T1" fmla="*/ 0 h 286"/>
                <a:gd name="T2" fmla="*/ 154 w 272"/>
                <a:gd name="T3" fmla="*/ 126 h 286"/>
                <a:gd name="T4" fmla="*/ 272 w 272"/>
                <a:gd name="T5" fmla="*/ 126 h 286"/>
                <a:gd name="T6" fmla="*/ 272 w 272"/>
                <a:gd name="T7" fmla="*/ 160 h 286"/>
                <a:gd name="T8" fmla="*/ 154 w 272"/>
                <a:gd name="T9" fmla="*/ 160 h 286"/>
                <a:gd name="T10" fmla="*/ 154 w 272"/>
                <a:gd name="T11" fmla="*/ 286 h 286"/>
                <a:gd name="T12" fmla="*/ 119 w 272"/>
                <a:gd name="T13" fmla="*/ 286 h 286"/>
                <a:gd name="T14" fmla="*/ 119 w 272"/>
                <a:gd name="T15" fmla="*/ 160 h 286"/>
                <a:gd name="T16" fmla="*/ 0 w 272"/>
                <a:gd name="T17" fmla="*/ 160 h 286"/>
                <a:gd name="T18" fmla="*/ 0 w 272"/>
                <a:gd name="T19" fmla="*/ 126 h 286"/>
                <a:gd name="T20" fmla="*/ 119 w 272"/>
                <a:gd name="T21" fmla="*/ 126 h 286"/>
                <a:gd name="T22" fmla="*/ 119 w 272"/>
                <a:gd name="T23" fmla="*/ 0 h 286"/>
                <a:gd name="T24" fmla="*/ 154 w 272"/>
                <a:gd name="T25" fmla="*/ 0 h 286"/>
                <a:gd name="T26" fmla="*/ 154 w 272"/>
                <a:gd name="T27" fmla="*/ 0 h 286"/>
                <a:gd name="T28" fmla="*/ 154 w 272"/>
                <a:gd name="T2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2" h="286">
                  <a:moveTo>
                    <a:pt x="154" y="0"/>
                  </a:moveTo>
                  <a:lnTo>
                    <a:pt x="154" y="126"/>
                  </a:lnTo>
                  <a:lnTo>
                    <a:pt x="272" y="126"/>
                  </a:lnTo>
                  <a:lnTo>
                    <a:pt x="272" y="160"/>
                  </a:lnTo>
                  <a:lnTo>
                    <a:pt x="154" y="160"/>
                  </a:lnTo>
                  <a:lnTo>
                    <a:pt x="154" y="286"/>
                  </a:lnTo>
                  <a:lnTo>
                    <a:pt x="119" y="286"/>
                  </a:lnTo>
                  <a:lnTo>
                    <a:pt x="119" y="160"/>
                  </a:lnTo>
                  <a:lnTo>
                    <a:pt x="0" y="160"/>
                  </a:lnTo>
                  <a:lnTo>
                    <a:pt x="0" y="126"/>
                  </a:lnTo>
                  <a:lnTo>
                    <a:pt x="119" y="126"/>
                  </a:lnTo>
                  <a:lnTo>
                    <a:pt x="119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gray">
            <a:xfrm>
              <a:off x="-441" y="2159"/>
              <a:ext cx="350" cy="334"/>
            </a:xfrm>
            <a:custGeom>
              <a:avLst/>
              <a:gdLst>
                <a:gd name="T0" fmla="*/ 126 w 148"/>
                <a:gd name="T1" fmla="*/ 97 h 140"/>
                <a:gd name="T2" fmla="*/ 111 w 148"/>
                <a:gd name="T3" fmla="*/ 104 h 140"/>
                <a:gd name="T4" fmla="*/ 43 w 148"/>
                <a:gd name="T5" fmla="*/ 72 h 140"/>
                <a:gd name="T6" fmla="*/ 43 w 148"/>
                <a:gd name="T7" fmla="*/ 71 h 140"/>
                <a:gd name="T8" fmla="*/ 113 w 148"/>
                <a:gd name="T9" fmla="*/ 39 h 140"/>
                <a:gd name="T10" fmla="*/ 126 w 148"/>
                <a:gd name="T11" fmla="*/ 43 h 140"/>
                <a:gd name="T12" fmla="*/ 148 w 148"/>
                <a:gd name="T13" fmla="*/ 21 h 140"/>
                <a:gd name="T14" fmla="*/ 126 w 148"/>
                <a:gd name="T15" fmla="*/ 0 h 140"/>
                <a:gd name="T16" fmla="*/ 105 w 148"/>
                <a:gd name="T17" fmla="*/ 21 h 140"/>
                <a:gd name="T18" fmla="*/ 105 w 148"/>
                <a:gd name="T19" fmla="*/ 26 h 140"/>
                <a:gd name="T20" fmla="*/ 39 w 148"/>
                <a:gd name="T21" fmla="*/ 57 h 140"/>
                <a:gd name="T22" fmla="*/ 22 w 148"/>
                <a:gd name="T23" fmla="*/ 49 h 140"/>
                <a:gd name="T24" fmla="*/ 0 w 148"/>
                <a:gd name="T25" fmla="*/ 70 h 140"/>
                <a:gd name="T26" fmla="*/ 22 w 148"/>
                <a:gd name="T27" fmla="*/ 92 h 140"/>
                <a:gd name="T28" fmla="*/ 37 w 148"/>
                <a:gd name="T29" fmla="*/ 85 h 140"/>
                <a:gd name="T30" fmla="*/ 105 w 148"/>
                <a:gd name="T31" fmla="*/ 117 h 140"/>
                <a:gd name="T32" fmla="*/ 105 w 148"/>
                <a:gd name="T33" fmla="*/ 119 h 140"/>
                <a:gd name="T34" fmla="*/ 126 w 148"/>
                <a:gd name="T35" fmla="*/ 140 h 140"/>
                <a:gd name="T36" fmla="*/ 148 w 148"/>
                <a:gd name="T37" fmla="*/ 119 h 140"/>
                <a:gd name="T38" fmla="*/ 126 w 148"/>
                <a:gd name="T39" fmla="*/ 9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140">
                  <a:moveTo>
                    <a:pt x="126" y="97"/>
                  </a:moveTo>
                  <a:cubicBezTo>
                    <a:pt x="120" y="97"/>
                    <a:pt x="115" y="100"/>
                    <a:pt x="111" y="104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2"/>
                    <a:pt x="43" y="71"/>
                    <a:pt x="43" y="7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7" y="41"/>
                    <a:pt x="121" y="43"/>
                    <a:pt x="126" y="43"/>
                  </a:cubicBezTo>
                  <a:cubicBezTo>
                    <a:pt x="138" y="43"/>
                    <a:pt x="148" y="33"/>
                    <a:pt x="148" y="21"/>
                  </a:cubicBezTo>
                  <a:cubicBezTo>
                    <a:pt x="148" y="9"/>
                    <a:pt x="138" y="0"/>
                    <a:pt x="126" y="0"/>
                  </a:cubicBezTo>
                  <a:cubicBezTo>
                    <a:pt x="114" y="0"/>
                    <a:pt x="105" y="9"/>
                    <a:pt x="105" y="21"/>
                  </a:cubicBezTo>
                  <a:cubicBezTo>
                    <a:pt x="105" y="23"/>
                    <a:pt x="105" y="24"/>
                    <a:pt x="105" y="2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5" y="52"/>
                    <a:pt x="29" y="49"/>
                    <a:pt x="22" y="49"/>
                  </a:cubicBezTo>
                  <a:cubicBezTo>
                    <a:pt x="10" y="49"/>
                    <a:pt x="0" y="58"/>
                    <a:pt x="0" y="70"/>
                  </a:cubicBezTo>
                  <a:cubicBezTo>
                    <a:pt x="0" y="82"/>
                    <a:pt x="10" y="92"/>
                    <a:pt x="22" y="92"/>
                  </a:cubicBezTo>
                  <a:cubicBezTo>
                    <a:pt x="28" y="92"/>
                    <a:pt x="33" y="89"/>
                    <a:pt x="37" y="85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5" y="118"/>
                    <a:pt x="105" y="118"/>
                    <a:pt x="105" y="119"/>
                  </a:cubicBezTo>
                  <a:cubicBezTo>
                    <a:pt x="105" y="131"/>
                    <a:pt x="114" y="140"/>
                    <a:pt x="126" y="140"/>
                  </a:cubicBezTo>
                  <a:cubicBezTo>
                    <a:pt x="138" y="140"/>
                    <a:pt x="148" y="131"/>
                    <a:pt x="148" y="119"/>
                  </a:cubicBezTo>
                  <a:cubicBezTo>
                    <a:pt x="148" y="107"/>
                    <a:pt x="138" y="97"/>
                    <a:pt x="126" y="97"/>
                  </a:cubicBezTo>
                </a:path>
              </a:pathLst>
            </a:custGeom>
            <a:solidFill>
              <a:srgbClr val="8D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gray">
            <a:xfrm>
              <a:off x="-1225" y="1829"/>
              <a:ext cx="1862" cy="132"/>
            </a:xfrm>
            <a:custGeom>
              <a:avLst/>
              <a:gdLst>
                <a:gd name="T0" fmla="*/ 0 w 1862"/>
                <a:gd name="T1" fmla="*/ 0 h 132"/>
                <a:gd name="T2" fmla="*/ 1862 w 1862"/>
                <a:gd name="T3" fmla="*/ 0 h 132"/>
                <a:gd name="T4" fmla="*/ 1862 w 1862"/>
                <a:gd name="T5" fmla="*/ 132 h 132"/>
                <a:gd name="T6" fmla="*/ 0 w 1862"/>
                <a:gd name="T7" fmla="*/ 132 h 132"/>
                <a:gd name="T8" fmla="*/ 0 w 1862"/>
                <a:gd name="T9" fmla="*/ 0 h 132"/>
                <a:gd name="T10" fmla="*/ 0 w 1862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2" h="132">
                  <a:moveTo>
                    <a:pt x="0" y="0"/>
                  </a:moveTo>
                  <a:lnTo>
                    <a:pt x="1862" y="0"/>
                  </a:lnTo>
                  <a:lnTo>
                    <a:pt x="1862" y="132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7"/>
            <p:cNvSpPr>
              <a:spLocks noChangeArrowheads="1"/>
            </p:cNvSpPr>
            <p:nvPr userDrawn="1"/>
          </p:nvSpPr>
          <p:spPr bwMode="gray">
            <a:xfrm>
              <a:off x="-1225" y="1958"/>
              <a:ext cx="10126" cy="21"/>
            </a:xfrm>
            <a:prstGeom prst="rect">
              <a:avLst/>
            </a:prstGeom>
            <a:solidFill>
              <a:srgbClr val="8D8F8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Title 1"/>
          <p:cNvSpPr>
            <a:spLocks noGrp="1"/>
          </p:cNvSpPr>
          <p:nvPr>
            <p:ph type="title" hasCustomPrompt="1"/>
          </p:nvPr>
        </p:nvSpPr>
        <p:spPr>
          <a:xfrm>
            <a:off x="6921408" y="961121"/>
            <a:ext cx="4556458" cy="808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800" cap="none"/>
            </a:lvl1pPr>
          </a:lstStyle>
          <a:p>
            <a:r>
              <a:rPr lang="en-US" dirty="0"/>
              <a:t>Click To Edit Product Text</a:t>
            </a:r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6922008" y="1908190"/>
            <a:ext cx="4553712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icture Placeholder 186"/>
          <p:cNvSpPr>
            <a:spLocks noGrp="1"/>
          </p:cNvSpPr>
          <p:nvPr>
            <p:ph type="pic" sz="quarter" idx="15"/>
          </p:nvPr>
        </p:nvSpPr>
        <p:spPr>
          <a:xfrm>
            <a:off x="548641" y="556260"/>
            <a:ext cx="6048375" cy="55793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6922008" y="2020824"/>
            <a:ext cx="4553712" cy="4114800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Rectangle 21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3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7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create chart</a:t>
            </a:r>
          </a:p>
        </p:txBody>
      </p:sp>
    </p:spTree>
    <p:extLst>
      <p:ext uri="{BB962C8B-B14F-4D97-AF65-F5344CB8AC3E}">
        <p14:creationId xmlns:p14="http://schemas.microsoft.com/office/powerpoint/2010/main" val="126175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7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create chart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1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 &amp; She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" y="4639112"/>
            <a:ext cx="12188825" cy="221916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40" y="1179576"/>
            <a:ext cx="11073385" cy="5209682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create chart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55" y="423408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2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82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34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 bwMode="gray">
          <a:xfrm>
            <a:off x="1828171" y="1519963"/>
            <a:ext cx="8535661" cy="4341742"/>
            <a:chOff x="1828170" y="1258957"/>
            <a:chExt cx="8535661" cy="4341742"/>
          </a:xfrm>
          <a:solidFill>
            <a:schemeClr val="bg1">
              <a:lumMod val="85000"/>
            </a:schemeClr>
          </a:solidFill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5610226" y="4994274"/>
              <a:ext cx="974725" cy="606425"/>
            </a:xfrm>
            <a:custGeom>
              <a:avLst/>
              <a:gdLst>
                <a:gd name="T0" fmla="*/ 122 w 257"/>
                <a:gd name="T1" fmla="*/ 155 h 159"/>
                <a:gd name="T2" fmla="*/ 4 w 257"/>
                <a:gd name="T3" fmla="*/ 12 h 159"/>
                <a:gd name="T4" fmla="*/ 10 w 257"/>
                <a:gd name="T5" fmla="*/ 0 h 159"/>
                <a:gd name="T6" fmla="*/ 247 w 257"/>
                <a:gd name="T7" fmla="*/ 0 h 159"/>
                <a:gd name="T8" fmla="*/ 253 w 257"/>
                <a:gd name="T9" fmla="*/ 12 h 159"/>
                <a:gd name="T10" fmla="*/ 134 w 257"/>
                <a:gd name="T11" fmla="*/ 155 h 159"/>
                <a:gd name="T12" fmla="*/ 122 w 257"/>
                <a:gd name="T13" fmla="*/ 15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159">
                  <a:moveTo>
                    <a:pt x="122" y="155"/>
                  </a:moveTo>
                  <a:cubicBezTo>
                    <a:pt x="4" y="12"/>
                    <a:pt x="4" y="12"/>
                    <a:pt x="4" y="12"/>
                  </a:cubicBezTo>
                  <a:cubicBezTo>
                    <a:pt x="0" y="7"/>
                    <a:pt x="3" y="0"/>
                    <a:pt x="10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3" y="0"/>
                    <a:pt x="257" y="7"/>
                    <a:pt x="253" y="12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1" y="159"/>
                    <a:pt x="125" y="159"/>
                    <a:pt x="122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ounded Rectangle 7"/>
            <p:cNvSpPr/>
            <p:nvPr userDrawn="1"/>
          </p:nvSpPr>
          <p:spPr bwMode="gray">
            <a:xfrm>
              <a:off x="1828170" y="1258957"/>
              <a:ext cx="8535661" cy="3893151"/>
            </a:xfrm>
            <a:prstGeom prst="roundRect">
              <a:avLst>
                <a:gd name="adj" fmla="val 54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1" y="893"/>
            <a:ext cx="12188825" cy="6857107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25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 userDrawn="1"/>
        </p:nvGrpSpPr>
        <p:grpSpPr bwMode="gray">
          <a:xfrm>
            <a:off x="5853433" y="1260545"/>
            <a:ext cx="485134" cy="485134"/>
            <a:chOff x="5853433" y="734066"/>
            <a:chExt cx="485134" cy="485134"/>
          </a:xfrm>
        </p:grpSpPr>
        <p:sp>
          <p:nvSpPr>
            <p:cNvPr id="10" name="Oval 9"/>
            <p:cNvSpPr/>
            <p:nvPr userDrawn="1"/>
          </p:nvSpPr>
          <p:spPr bwMode="gray">
            <a:xfrm>
              <a:off x="5886450" y="767634"/>
              <a:ext cx="419098" cy="4190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dirty="0"/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gray">
            <a:xfrm>
              <a:off x="5853433" y="734066"/>
              <a:ext cx="485134" cy="485134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206 w 412"/>
                <a:gd name="T11" fmla="*/ 376 h 412"/>
                <a:gd name="T12" fmla="*/ 36 w 412"/>
                <a:gd name="T13" fmla="*/ 206 h 412"/>
                <a:gd name="T14" fmla="*/ 206 w 412"/>
                <a:gd name="T15" fmla="*/ 36 h 412"/>
                <a:gd name="T16" fmla="*/ 376 w 412"/>
                <a:gd name="T17" fmla="*/ 206 h 412"/>
                <a:gd name="T18" fmla="*/ 206 w 412"/>
                <a:gd name="T19" fmla="*/ 376 h 412"/>
                <a:gd name="T20" fmla="*/ 189 w 412"/>
                <a:gd name="T21" fmla="*/ 262 h 412"/>
                <a:gd name="T22" fmla="*/ 125 w 412"/>
                <a:gd name="T23" fmla="*/ 262 h 412"/>
                <a:gd name="T24" fmla="*/ 125 w 412"/>
                <a:gd name="T25" fmla="*/ 216 h 412"/>
                <a:gd name="T26" fmla="*/ 130 w 412"/>
                <a:gd name="T27" fmla="*/ 172 h 412"/>
                <a:gd name="T28" fmla="*/ 148 w 412"/>
                <a:gd name="T29" fmla="*/ 143 h 412"/>
                <a:gd name="T30" fmla="*/ 182 w 412"/>
                <a:gd name="T31" fmla="*/ 123 h 412"/>
                <a:gd name="T32" fmla="*/ 194 w 412"/>
                <a:gd name="T33" fmla="*/ 150 h 412"/>
                <a:gd name="T34" fmla="*/ 167 w 412"/>
                <a:gd name="T35" fmla="*/ 167 h 412"/>
                <a:gd name="T36" fmla="*/ 158 w 412"/>
                <a:gd name="T37" fmla="*/ 198 h 412"/>
                <a:gd name="T38" fmla="*/ 189 w 412"/>
                <a:gd name="T39" fmla="*/ 198 h 412"/>
                <a:gd name="T40" fmla="*/ 189 w 412"/>
                <a:gd name="T41" fmla="*/ 262 h 412"/>
                <a:gd name="T42" fmla="*/ 278 w 412"/>
                <a:gd name="T43" fmla="*/ 262 h 412"/>
                <a:gd name="T44" fmla="*/ 214 w 412"/>
                <a:gd name="T45" fmla="*/ 262 h 412"/>
                <a:gd name="T46" fmla="*/ 214 w 412"/>
                <a:gd name="T47" fmla="*/ 216 h 412"/>
                <a:gd name="T48" fmla="*/ 219 w 412"/>
                <a:gd name="T49" fmla="*/ 172 h 412"/>
                <a:gd name="T50" fmla="*/ 237 w 412"/>
                <a:gd name="T51" fmla="*/ 143 h 412"/>
                <a:gd name="T52" fmla="*/ 270 w 412"/>
                <a:gd name="T53" fmla="*/ 123 h 412"/>
                <a:gd name="T54" fmla="*/ 283 w 412"/>
                <a:gd name="T55" fmla="*/ 150 h 412"/>
                <a:gd name="T56" fmla="*/ 255 w 412"/>
                <a:gd name="T57" fmla="*/ 167 h 412"/>
                <a:gd name="T58" fmla="*/ 247 w 412"/>
                <a:gd name="T59" fmla="*/ 198 h 412"/>
                <a:gd name="T60" fmla="*/ 278 w 412"/>
                <a:gd name="T61" fmla="*/ 198 h 412"/>
                <a:gd name="T62" fmla="*/ 278 w 412"/>
                <a:gd name="T63" fmla="*/ 26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3"/>
                    <a:pt x="320" y="0"/>
                    <a:pt x="206" y="0"/>
                  </a:cubicBezTo>
                  <a:close/>
                  <a:moveTo>
                    <a:pt x="206" y="376"/>
                  </a:moveTo>
                  <a:cubicBezTo>
                    <a:pt x="112" y="376"/>
                    <a:pt x="36" y="300"/>
                    <a:pt x="36" y="206"/>
                  </a:cubicBezTo>
                  <a:cubicBezTo>
                    <a:pt x="36" y="112"/>
                    <a:pt x="112" y="36"/>
                    <a:pt x="206" y="36"/>
                  </a:cubicBezTo>
                  <a:cubicBezTo>
                    <a:pt x="300" y="36"/>
                    <a:pt x="376" y="112"/>
                    <a:pt x="376" y="206"/>
                  </a:cubicBezTo>
                  <a:cubicBezTo>
                    <a:pt x="376" y="300"/>
                    <a:pt x="300" y="376"/>
                    <a:pt x="206" y="376"/>
                  </a:cubicBezTo>
                  <a:close/>
                  <a:moveTo>
                    <a:pt x="189" y="262"/>
                  </a:moveTo>
                  <a:cubicBezTo>
                    <a:pt x="125" y="262"/>
                    <a:pt x="125" y="262"/>
                    <a:pt x="125" y="262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25" y="197"/>
                    <a:pt x="127" y="183"/>
                    <a:pt x="130" y="172"/>
                  </a:cubicBezTo>
                  <a:cubicBezTo>
                    <a:pt x="133" y="161"/>
                    <a:pt x="139" y="152"/>
                    <a:pt x="148" y="143"/>
                  </a:cubicBezTo>
                  <a:cubicBezTo>
                    <a:pt x="157" y="135"/>
                    <a:pt x="168" y="128"/>
                    <a:pt x="182" y="123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82" y="154"/>
                    <a:pt x="172" y="160"/>
                    <a:pt x="167" y="167"/>
                  </a:cubicBezTo>
                  <a:cubicBezTo>
                    <a:pt x="161" y="175"/>
                    <a:pt x="158" y="185"/>
                    <a:pt x="158" y="198"/>
                  </a:cubicBezTo>
                  <a:cubicBezTo>
                    <a:pt x="189" y="198"/>
                    <a:pt x="189" y="198"/>
                    <a:pt x="189" y="198"/>
                  </a:cubicBezTo>
                  <a:lnTo>
                    <a:pt x="189" y="262"/>
                  </a:lnTo>
                  <a:close/>
                  <a:moveTo>
                    <a:pt x="278" y="262"/>
                  </a:moveTo>
                  <a:cubicBezTo>
                    <a:pt x="214" y="262"/>
                    <a:pt x="214" y="262"/>
                    <a:pt x="214" y="262"/>
                  </a:cubicBezTo>
                  <a:cubicBezTo>
                    <a:pt x="214" y="216"/>
                    <a:pt x="214" y="216"/>
                    <a:pt x="214" y="216"/>
                  </a:cubicBezTo>
                  <a:cubicBezTo>
                    <a:pt x="214" y="197"/>
                    <a:pt x="215" y="182"/>
                    <a:pt x="219" y="172"/>
                  </a:cubicBezTo>
                  <a:cubicBezTo>
                    <a:pt x="222" y="161"/>
                    <a:pt x="228" y="152"/>
                    <a:pt x="237" y="143"/>
                  </a:cubicBezTo>
                  <a:cubicBezTo>
                    <a:pt x="246" y="135"/>
                    <a:pt x="257" y="128"/>
                    <a:pt x="270" y="12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70" y="154"/>
                    <a:pt x="261" y="160"/>
                    <a:pt x="255" y="167"/>
                  </a:cubicBezTo>
                  <a:cubicBezTo>
                    <a:pt x="250" y="175"/>
                    <a:pt x="247" y="185"/>
                    <a:pt x="247" y="198"/>
                  </a:cubicBezTo>
                  <a:cubicBezTo>
                    <a:pt x="278" y="198"/>
                    <a:pt x="278" y="198"/>
                    <a:pt x="278" y="198"/>
                  </a:cubicBezTo>
                  <a:lnTo>
                    <a:pt x="278" y="2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2795849" y="4437853"/>
            <a:ext cx="660030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 userDrawn="1"/>
        </p:nvGrpSpPr>
        <p:grpSpPr>
          <a:xfrm>
            <a:off x="3619913" y="4738254"/>
            <a:ext cx="4952177" cy="283924"/>
            <a:chOff x="587076" y="4891945"/>
            <a:chExt cx="6379553" cy="365760"/>
          </a:xfrm>
        </p:grpSpPr>
        <p:pic>
          <p:nvPicPr>
            <p:cNvPr id="14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7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860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247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42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2212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599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986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3564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7348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743" y="4917112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4" name="Group 175"/>
            <p:cNvGrpSpPr/>
            <p:nvPr userDrawn="1"/>
          </p:nvGrpSpPr>
          <p:grpSpPr>
            <a:xfrm>
              <a:off x="2015634" y="4917112"/>
              <a:ext cx="310896" cy="310896"/>
              <a:chOff x="2024598" y="5468108"/>
              <a:chExt cx="310896" cy="310896"/>
            </a:xfrm>
          </p:grpSpPr>
          <p:sp>
            <p:nvSpPr>
              <p:cNvPr id="46" name="Oval 45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/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 userDrawn="1"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25" name="Group 178"/>
            <p:cNvGrpSpPr/>
            <p:nvPr userDrawn="1"/>
          </p:nvGrpSpPr>
          <p:grpSpPr>
            <a:xfrm>
              <a:off x="3085815" y="4917112"/>
              <a:ext cx="310896" cy="310896"/>
              <a:chOff x="3094779" y="5468108"/>
              <a:chExt cx="310896" cy="310896"/>
            </a:xfrm>
          </p:grpSpPr>
          <p:sp>
            <p:nvSpPr>
              <p:cNvPr id="44" name="Oval 43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/>
              </a:p>
            </p:txBody>
          </p:sp>
          <p:pic>
            <p:nvPicPr>
              <p:cNvPr id="45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" name="Group 181"/>
            <p:cNvGrpSpPr/>
            <p:nvPr userDrawn="1"/>
          </p:nvGrpSpPr>
          <p:grpSpPr>
            <a:xfrm>
              <a:off x="944463" y="4917112"/>
              <a:ext cx="310896" cy="310896"/>
              <a:chOff x="953427" y="5468108"/>
              <a:chExt cx="310896" cy="310896"/>
            </a:xfrm>
          </p:grpSpPr>
          <p:sp>
            <p:nvSpPr>
              <p:cNvPr id="42" name="Oval 41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/>
              </a:p>
            </p:txBody>
          </p:sp>
          <p:pic>
            <p:nvPicPr>
              <p:cNvPr id="43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7" name="Group 255"/>
            <p:cNvGrpSpPr/>
            <p:nvPr userDrawn="1"/>
          </p:nvGrpSpPr>
          <p:grpSpPr>
            <a:xfrm>
              <a:off x="2346864" y="4891945"/>
              <a:ext cx="365760" cy="365760"/>
              <a:chOff x="2355828" y="5442941"/>
              <a:chExt cx="365760" cy="365760"/>
            </a:xfrm>
          </p:grpSpPr>
          <p:sp>
            <p:nvSpPr>
              <p:cNvPr id="40" name="Oval 39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/>
              </a:p>
            </p:txBody>
          </p:sp>
          <p:pic>
            <p:nvPicPr>
              <p:cNvPr id="41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8" name="Group 258"/>
            <p:cNvGrpSpPr/>
            <p:nvPr userDrawn="1"/>
          </p:nvGrpSpPr>
          <p:grpSpPr>
            <a:xfrm>
              <a:off x="5227167" y="4917112"/>
              <a:ext cx="310896" cy="310896"/>
              <a:chOff x="5236131" y="5468108"/>
              <a:chExt cx="310896" cy="310896"/>
            </a:xfrm>
          </p:grpSpPr>
          <p:sp>
            <p:nvSpPr>
              <p:cNvPr id="38" name="Oval 37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/>
              </a:p>
            </p:txBody>
          </p:sp>
          <p:pic>
            <p:nvPicPr>
              <p:cNvPr id="39" name="Picture 38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9" name="Group 261"/>
            <p:cNvGrpSpPr/>
            <p:nvPr userDrawn="1"/>
          </p:nvGrpSpPr>
          <p:grpSpPr>
            <a:xfrm>
              <a:off x="4514373" y="4917112"/>
              <a:ext cx="310896" cy="310896"/>
              <a:chOff x="4523337" y="5468108"/>
              <a:chExt cx="310896" cy="310896"/>
            </a:xfrm>
          </p:grpSpPr>
          <p:sp>
            <p:nvSpPr>
              <p:cNvPr id="36" name="Oval 35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/>
              </a:p>
            </p:txBody>
          </p:sp>
          <p:pic>
            <p:nvPicPr>
              <p:cNvPr id="37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30" name="Group 264"/>
            <p:cNvGrpSpPr/>
            <p:nvPr userDrawn="1"/>
          </p:nvGrpSpPr>
          <p:grpSpPr>
            <a:xfrm>
              <a:off x="4870770" y="4917112"/>
              <a:ext cx="310896" cy="310896"/>
              <a:chOff x="4879734" y="5468108"/>
              <a:chExt cx="310896" cy="310896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/>
              </a:p>
            </p:txBody>
          </p:sp>
          <p:pic>
            <p:nvPicPr>
              <p:cNvPr id="35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31" name="Group 267"/>
            <p:cNvGrpSpPr/>
            <p:nvPr userDrawn="1"/>
          </p:nvGrpSpPr>
          <p:grpSpPr>
            <a:xfrm>
              <a:off x="5940951" y="4917112"/>
              <a:ext cx="310896" cy="310896"/>
              <a:chOff x="5949915" y="5468108"/>
              <a:chExt cx="310896" cy="310896"/>
            </a:xfrm>
          </p:grpSpPr>
          <p:sp>
            <p:nvSpPr>
              <p:cNvPr id="32" name="Oval 31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dirty="0"/>
              </a:p>
            </p:txBody>
          </p:sp>
          <p:pic>
            <p:nvPicPr>
              <p:cNvPr id="33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88" y="2009776"/>
            <a:ext cx="6971627" cy="223153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3" y="3056112"/>
            <a:ext cx="2412866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1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880D5161-BEFF-490E-ADE9-5DD82B1F480B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335026"/>
            <a:ext cx="11723382" cy="503939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56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7" name="Freeform 12"/>
          <p:cNvSpPr>
            <a:spLocks/>
          </p:cNvSpPr>
          <p:nvPr userDrawn="1"/>
        </p:nvSpPr>
        <p:spPr bwMode="gray">
          <a:xfrm>
            <a:off x="48" y="25358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61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_NO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2"/>
          <p:cNvSpPr>
            <a:spLocks/>
          </p:cNvSpPr>
          <p:nvPr userDrawn="1"/>
        </p:nvSpPr>
        <p:spPr bwMode="gray">
          <a:xfrm>
            <a:off x="0" y="254002"/>
            <a:ext cx="204788" cy="79216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2" rIns="121885" bIns="60942" anchor="ctr"/>
          <a:lstStyle/>
          <a:p>
            <a:pPr algn="ctr" defTabSz="12188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4" name="Rectangle 11"/>
          <p:cNvSpPr>
            <a:spLocks noChangeArrowheads="1"/>
          </p:cNvSpPr>
          <p:nvPr userDrawn="1"/>
        </p:nvSpPr>
        <p:spPr bwMode="gray">
          <a:xfrm flipH="1">
            <a:off x="205453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2" rIns="121885" bIns="60942" anchor="ctr"/>
          <a:lstStyle/>
          <a:p>
            <a:pPr algn="ctr" defTabSz="12188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invGray">
          <a:xfrm flipH="1">
            <a:off x="82806" y="6501797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2" rIns="121885" bIns="60942" anchor="ctr"/>
          <a:lstStyle/>
          <a:p>
            <a:pPr algn="ctr" defTabSz="12188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6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2" rIns="121885" bIns="60942" anchor="ctr"/>
          <a:lstStyle/>
          <a:p>
            <a:pPr algn="ctr" defTabSz="12188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invGray">
          <a:xfrm>
            <a:off x="100014" y="6445253"/>
            <a:ext cx="403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85" tIns="60942" rIns="121885" bIns="60942">
            <a:spAutoFit/>
          </a:bodyPr>
          <a:lstStyle/>
          <a:p>
            <a:pPr algn="ctr"/>
            <a:fld id="{664A3692-F426-E941-930A-33CD20160E40}" type="slidenum">
              <a:rPr lang="en-US" sz="100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900" y="6530978"/>
            <a:ext cx="10096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ontent-back-withTex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9" y="254000"/>
            <a:ext cx="11984037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27" y="255906"/>
            <a:ext cx="11905100" cy="597132"/>
          </a:xfrm>
          <a:prstGeom prst="rect">
            <a:avLst/>
          </a:prstGeom>
        </p:spPr>
        <p:txBody>
          <a:bodyPr wrap="square" lIns="121885" tIns="60942" rIns="121885" bIns="60942" anchor="ctr" anchorCtr="0"/>
          <a:lstStyle>
            <a:lvl1pPr marL="0" algn="l" defTabSz="1218849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849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074703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3" name="think-cell Slide" r:id="rId8" imgW="270" imgH="270" progId="">
                  <p:embed/>
                </p:oleObj>
              </mc:Choice>
              <mc:Fallback>
                <p:oleObj name="think-cell Slide" r:id="rId8" imgW="270" imgH="270" progId="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 userDrawn="1">
            <p:custDataLst>
              <p:tags r:id="rId3"/>
            </p:custDataLst>
          </p:nvPr>
        </p:nvSpPr>
        <p:spPr>
          <a:xfrm>
            <a:off x="8409905" y="566672"/>
            <a:ext cx="3780000" cy="2550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4" tIns="45587" rIns="91174" bIns="45587" rtlCol="0" anchor="ctr"/>
          <a:lstStyle/>
          <a:p>
            <a:pPr algn="ctr" defTabSz="1198703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Freeform 12"/>
          <p:cNvSpPr>
            <a:spLocks/>
          </p:cNvSpPr>
          <p:nvPr userDrawn="1">
            <p:custDataLst>
              <p:tags r:id="rId4"/>
            </p:custDataLst>
          </p:nvPr>
        </p:nvSpPr>
        <p:spPr bwMode="gray">
          <a:xfrm>
            <a:off x="19" y="253553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536" tIns="60765" rIns="121536" bIns="607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98703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gray">
          <a:xfrm flipH="1">
            <a:off x="205457" y="255906"/>
            <a:ext cx="11983374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536" tIns="60765" rIns="121536" bIns="607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98703"/>
            <a:endParaRPr lang="en-US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 bwMode="gray">
          <a:xfrm>
            <a:off x="283752" y="255906"/>
            <a:ext cx="11905101" cy="597132"/>
          </a:xfrm>
          <a:prstGeom prst="rect">
            <a:avLst/>
          </a:prstGeom>
        </p:spPr>
        <p:txBody>
          <a:bodyPr wrap="square" lIns="121536" tIns="60765" rIns="121536" bIns="60765" anchor="ctr" anchorCtr="0"/>
          <a:lstStyle>
            <a:lvl1pPr marL="0" algn="l" defTabSz="1215349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5349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32919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427"/>
            <a:ext cx="10360025" cy="1470025"/>
          </a:xfrm>
          <a:prstGeom prst="rect">
            <a:avLst/>
          </a:prstGeom>
        </p:spPr>
        <p:txBody>
          <a:bodyPr lIns="91426" tIns="45713" rIns="91426" bIns="4571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1225" cy="1752600"/>
          </a:xfrm>
          <a:prstGeom prst="rect">
            <a:avLst/>
          </a:prstGeom>
        </p:spPr>
        <p:txBody>
          <a:bodyPr lIns="91426" tIns="45713" rIns="91426" bIns="45713"/>
          <a:lstStyle>
            <a:lvl1pPr marL="0" indent="0" algn="ctr">
              <a:buNone/>
              <a:defRPr/>
            </a:lvl1pPr>
            <a:lvl2pPr marL="457131" indent="0" algn="ctr">
              <a:buNone/>
              <a:defRPr/>
            </a:lvl2pPr>
            <a:lvl3pPr marL="914262" indent="0" algn="ctr">
              <a:buNone/>
              <a:defRPr/>
            </a:lvl3pPr>
            <a:lvl4pPr marL="1371394" indent="0" algn="ctr">
              <a:buNone/>
              <a:defRPr/>
            </a:lvl4pPr>
            <a:lvl5pPr marL="1828526" indent="0" algn="ctr">
              <a:buNone/>
              <a:defRPr/>
            </a:lvl5pPr>
            <a:lvl6pPr marL="2285657" indent="0" algn="ctr">
              <a:buNone/>
              <a:defRPr/>
            </a:lvl6pPr>
            <a:lvl7pPr marL="2742788" indent="0" algn="ctr">
              <a:buNone/>
              <a:defRPr/>
            </a:lvl7pPr>
            <a:lvl8pPr marL="3199920" indent="0" algn="ctr">
              <a:buNone/>
              <a:defRPr/>
            </a:lvl8pPr>
            <a:lvl9pPr marL="3657051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3969130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 bwMode="auto"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2434" y="2043301"/>
            <a:ext cx="8721495" cy="1580962"/>
          </a:xfrm>
          <a:prstGeom prst="rect">
            <a:avLst/>
          </a:prstGeom>
        </p:spPr>
        <p:txBody>
          <a:bodyPr anchor="b"/>
          <a:lstStyle>
            <a:lvl1pPr marL="0" indent="-457200" algn="l">
              <a:defRPr sz="6000" baseline="0"/>
            </a:lvl1pPr>
          </a:lstStyle>
          <a:p>
            <a:r>
              <a:rPr lang="en-US" dirty="0"/>
              <a:t>Click to edit text, 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2749" y="4059667"/>
            <a:ext cx="8706955" cy="456544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 placeholder</a:t>
            </a:r>
          </a:p>
        </p:txBody>
      </p:sp>
      <p:sp>
        <p:nvSpPr>
          <p:cNvPr id="114" name="Text Placeholder 113"/>
          <p:cNvSpPr>
            <a:spLocks noGrp="1"/>
          </p:cNvSpPr>
          <p:nvPr>
            <p:ph type="body" sz="quarter" idx="10"/>
          </p:nvPr>
        </p:nvSpPr>
        <p:spPr>
          <a:xfrm>
            <a:off x="567513" y="4799013"/>
            <a:ext cx="6406263" cy="514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41313" indent="0">
              <a:buNone/>
              <a:defRPr sz="1400"/>
            </a:lvl2pPr>
            <a:lvl3pPr marL="679450" indent="0">
              <a:buNone/>
              <a:defRPr sz="1200"/>
            </a:lvl3pPr>
            <a:lvl4pPr marL="966787" indent="0">
              <a:buNone/>
              <a:defRPr sz="1100"/>
            </a:lvl4pPr>
            <a:lvl5pPr marL="1146175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Rectangle 48"/>
          <p:cNvSpPr/>
          <p:nvPr userDrawn="1"/>
        </p:nvSpPr>
        <p:spPr bwMode="black">
          <a:xfrm>
            <a:off x="595886" y="4557713"/>
            <a:ext cx="1097397" cy="106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07" name="Straight Connector 106"/>
          <p:cNvCxnSpPr/>
          <p:nvPr userDrawn="1"/>
        </p:nvCxnSpPr>
        <p:spPr>
          <a:xfrm>
            <a:off x="595885" y="4664439"/>
            <a:ext cx="1041638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0603" y="3056217"/>
            <a:ext cx="2412869" cy="803577"/>
          </a:xfrm>
          <a:prstGeom prst="rect">
            <a:avLst/>
          </a:prstGeom>
        </p:spPr>
      </p:pic>
      <p:pic>
        <p:nvPicPr>
          <p:cNvPr id="1026" name="Picture 2" descr="C:\Users\kathyp\Documents\00_Brand-Resources\Multimode Elements\Multimode Icons\PNG\Multimode-Icon_HA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86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thyp\Documents\00_Brand-Resources\Multimode Elements\Multimode Icons\PNG\Multimode-Icon_HOLD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484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athyp\Documents\00_Brand-Resources\Multimode Elements\Multimode Icons\PNG\Multimode-Icon_LAPTOP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778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kathyp\Documents\00_Brand-Resources\Multimode Elements\Multimode Icons\PNG\Multimode-Icon_STAND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679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athyp\Documents\00_Brand-Resources\Multimode Elements\Multimode Icons\PNG\Multimode-Icon_STAND-Tablet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277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kathyp\Documents\00_Brand-Resources\Multimode Elements\Multimode Icons\PNG\Multimode-Icon_TABLE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571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kathyp\Documents\00_Brand-Resources\Multimode Elements\Multimode Icons\PNG\Multimode-Icon_TABLET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865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kathyp\Documents\00_Brand-Resources\Multimode Elements\Multimode Icons\PNG\Multimode-Icon_TENT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073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kathyp\Documents\00_Brand-Resources\Multimode Elements\Multimode Icons\PNG\Multimode-Icon_TILT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671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kathyp\Documents\00_Brand-Resources\Multimode Elements\Multimode Icons\PNG\Multimode-Icon_TV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973" y="5468108"/>
            <a:ext cx="311805" cy="31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 userDrawn="1"/>
        </p:nvGrpSpPr>
        <p:grpSpPr>
          <a:xfrm>
            <a:off x="2024072" y="5468108"/>
            <a:ext cx="310815" cy="310896"/>
            <a:chOff x="2024598" y="5468108"/>
            <a:chExt cx="310896" cy="310896"/>
          </a:xfrm>
        </p:grpSpPr>
        <p:sp>
          <p:nvSpPr>
            <p:cNvPr id="51" name="Oval 50"/>
            <p:cNvSpPr/>
            <p:nvPr userDrawn="1"/>
          </p:nvSpPr>
          <p:spPr>
            <a:xfrm>
              <a:off x="2024598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00"/>
              <a:endParaRPr lang="en-US" sz="1800" dirty="0">
                <a:solidFill>
                  <a:prstClr val="white"/>
                </a:solidFill>
              </a:endParaRPr>
            </a:p>
          </p:txBody>
        </p:sp>
        <p:pic>
          <p:nvPicPr>
            <p:cNvPr id="52" name="Picture 51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14" y="5509256"/>
              <a:ext cx="122464" cy="22860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 userDrawn="1"/>
        </p:nvGrpSpPr>
        <p:grpSpPr>
          <a:xfrm>
            <a:off x="3093973" y="5468108"/>
            <a:ext cx="310815" cy="310896"/>
            <a:chOff x="3094779" y="5468108"/>
            <a:chExt cx="310896" cy="310896"/>
          </a:xfrm>
        </p:grpSpPr>
        <p:sp>
          <p:nvSpPr>
            <p:cNvPr id="57" name="Oval 56"/>
            <p:cNvSpPr/>
            <p:nvPr userDrawn="1"/>
          </p:nvSpPr>
          <p:spPr>
            <a:xfrm>
              <a:off x="3094779" y="5468108"/>
              <a:ext cx="310896" cy="3108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00"/>
              <a:endParaRPr lang="en-US" sz="1800" dirty="0">
                <a:solidFill>
                  <a:prstClr val="white"/>
                </a:solidFill>
              </a:endParaRPr>
            </a:p>
          </p:txBody>
        </p:sp>
        <p:pic>
          <p:nvPicPr>
            <p:cNvPr id="71" name="Picture 9" descr="C:\Users\yhwang\Desktop\WW Design\Multimode Icons\twitter-01.png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779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953180" y="5468108"/>
            <a:ext cx="310815" cy="310896"/>
            <a:chOff x="953427" y="5468108"/>
            <a:chExt cx="310896" cy="310896"/>
          </a:xfrm>
        </p:grpSpPr>
        <p:sp>
          <p:nvSpPr>
            <p:cNvPr id="6" name="Oval 5"/>
            <p:cNvSpPr/>
            <p:nvPr userDrawn="1"/>
          </p:nvSpPr>
          <p:spPr>
            <a:xfrm>
              <a:off x="953427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00"/>
              <a:endParaRPr lang="en-US" sz="1800" dirty="0">
                <a:solidFill>
                  <a:prstClr val="white"/>
                </a:solidFill>
              </a:endParaRPr>
            </a:p>
          </p:txBody>
        </p:sp>
        <p:pic>
          <p:nvPicPr>
            <p:cNvPr id="72" name="Picture 5" descr="C:\Users\yhwang\Desktop\WW Design\Multimode Icons\globe-01.png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859" y="5495540"/>
              <a:ext cx="256032" cy="256032"/>
            </a:xfrm>
            <a:prstGeom prst="rect">
              <a:avLst/>
            </a:prstGeom>
            <a:noFill/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2355214" y="5442941"/>
            <a:ext cx="365665" cy="365760"/>
            <a:chOff x="2355828" y="5442941"/>
            <a:chExt cx="365760" cy="365760"/>
          </a:xfrm>
        </p:grpSpPr>
        <p:sp>
          <p:nvSpPr>
            <p:cNvPr id="54" name="Oval 53"/>
            <p:cNvSpPr/>
            <p:nvPr userDrawn="1"/>
          </p:nvSpPr>
          <p:spPr>
            <a:xfrm>
              <a:off x="2380995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00"/>
              <a:endParaRPr lang="en-US" sz="1800" dirty="0">
                <a:solidFill>
                  <a:prstClr val="white"/>
                </a:solidFill>
              </a:endParaRPr>
            </a:p>
          </p:txBody>
        </p:sp>
        <p:pic>
          <p:nvPicPr>
            <p:cNvPr id="73" name="Picture 2" descr="C:\Users\yhwang\Desktop\WW Design\Multimode Icons\chain-01.png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28" y="5442941"/>
              <a:ext cx="365760" cy="365760"/>
            </a:xfrm>
            <a:prstGeom prst="rect">
              <a:avLst/>
            </a:prstGeom>
            <a:noFill/>
          </p:spPr>
        </p:pic>
      </p:grpSp>
      <p:grpSp>
        <p:nvGrpSpPr>
          <p:cNvPr id="10" name="Group 9"/>
          <p:cNvGrpSpPr/>
          <p:nvPr userDrawn="1"/>
        </p:nvGrpSpPr>
        <p:grpSpPr>
          <a:xfrm>
            <a:off x="5234767" y="5468108"/>
            <a:ext cx="310815" cy="310896"/>
            <a:chOff x="5236131" y="5468108"/>
            <a:chExt cx="310896" cy="310896"/>
          </a:xfrm>
        </p:grpSpPr>
        <p:sp>
          <p:nvSpPr>
            <p:cNvPr id="66" name="Oval 65"/>
            <p:cNvSpPr/>
            <p:nvPr userDrawn="1"/>
          </p:nvSpPr>
          <p:spPr>
            <a:xfrm>
              <a:off x="5236131" y="5468108"/>
              <a:ext cx="310896" cy="3108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00"/>
              <a:endParaRPr lang="en-US" sz="1800" dirty="0">
                <a:solidFill>
                  <a:prstClr val="white"/>
                </a:solidFill>
              </a:endParaRPr>
            </a:p>
          </p:txBody>
        </p:sp>
        <p:pic>
          <p:nvPicPr>
            <p:cNvPr id="74" name="Picture 73" descr="C:\Users\yhwang\Desktop\WW Design\Multimode Icons\facebook-01.png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131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2" name="Group 11"/>
          <p:cNvGrpSpPr/>
          <p:nvPr userDrawn="1"/>
        </p:nvGrpSpPr>
        <p:grpSpPr>
          <a:xfrm>
            <a:off x="4522159" y="5468108"/>
            <a:ext cx="310815" cy="310896"/>
            <a:chOff x="4523337" y="5468108"/>
            <a:chExt cx="310896" cy="310896"/>
          </a:xfrm>
        </p:grpSpPr>
        <p:sp>
          <p:nvSpPr>
            <p:cNvPr id="60" name="Oval 59"/>
            <p:cNvSpPr/>
            <p:nvPr userDrawn="1"/>
          </p:nvSpPr>
          <p:spPr>
            <a:xfrm>
              <a:off x="4523337" y="5468108"/>
              <a:ext cx="310896" cy="310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00"/>
              <a:endParaRPr lang="en-US" sz="1800" dirty="0">
                <a:solidFill>
                  <a:prstClr val="white"/>
                </a:solidFill>
              </a:endParaRPr>
            </a:p>
          </p:txBody>
        </p:sp>
        <p:pic>
          <p:nvPicPr>
            <p:cNvPr id="75" name="Picture 7" descr="C:\Users\yhwang\Desktop\WW Design\Multimode Icons\server-01.png"/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3337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11" name="Group 10"/>
          <p:cNvGrpSpPr/>
          <p:nvPr userDrawn="1"/>
        </p:nvGrpSpPr>
        <p:grpSpPr>
          <a:xfrm>
            <a:off x="4878463" y="5468108"/>
            <a:ext cx="310815" cy="310896"/>
            <a:chOff x="4879734" y="5468108"/>
            <a:chExt cx="310896" cy="310896"/>
          </a:xfrm>
        </p:grpSpPr>
        <p:sp>
          <p:nvSpPr>
            <p:cNvPr id="63" name="Oval 62"/>
            <p:cNvSpPr/>
            <p:nvPr userDrawn="1"/>
          </p:nvSpPr>
          <p:spPr>
            <a:xfrm>
              <a:off x="4879734" y="5468108"/>
              <a:ext cx="310896" cy="3108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00"/>
              <a:endParaRPr lang="en-US" sz="1800" dirty="0">
                <a:solidFill>
                  <a:prstClr val="white"/>
                </a:solidFill>
              </a:endParaRPr>
            </a:p>
          </p:txBody>
        </p:sp>
        <p:pic>
          <p:nvPicPr>
            <p:cNvPr id="76" name="Picture 6" descr="C:\Users\yhwang\Desktop\WW Design\Multimode Icons\network-01.png"/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734" y="5468108"/>
              <a:ext cx="310896" cy="310896"/>
            </a:xfrm>
            <a:prstGeom prst="rect">
              <a:avLst/>
            </a:prstGeom>
            <a:noFill/>
          </p:spPr>
        </p:pic>
      </p:grpSp>
      <p:grpSp>
        <p:nvGrpSpPr>
          <p:cNvPr id="9" name="Group 8"/>
          <p:cNvGrpSpPr/>
          <p:nvPr userDrawn="1"/>
        </p:nvGrpSpPr>
        <p:grpSpPr>
          <a:xfrm>
            <a:off x="5948367" y="5468108"/>
            <a:ext cx="310815" cy="310896"/>
            <a:chOff x="5949915" y="5468108"/>
            <a:chExt cx="310896" cy="310896"/>
          </a:xfrm>
        </p:grpSpPr>
        <p:sp>
          <p:nvSpPr>
            <p:cNvPr id="69" name="Oval 68"/>
            <p:cNvSpPr/>
            <p:nvPr userDrawn="1"/>
          </p:nvSpPr>
          <p:spPr>
            <a:xfrm>
              <a:off x="5949915" y="5468108"/>
              <a:ext cx="310896" cy="3108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400"/>
              <a:endParaRPr lang="en-US" sz="1800" dirty="0">
                <a:solidFill>
                  <a:prstClr val="white"/>
                </a:solidFill>
              </a:endParaRPr>
            </a:p>
          </p:txBody>
        </p:sp>
        <p:pic>
          <p:nvPicPr>
            <p:cNvPr id="77" name="Picture 8" descr="C:\Users\yhwang\Desktop\WW Design\Multimode Icons\think_light-01.png"/>
            <p:cNvPicPr>
              <a:picLocks noChangeAspect="1" noChangeArrowheads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915" y="5468108"/>
              <a:ext cx="310896" cy="31089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37167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35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Straight Connector 106"/>
          <p:cNvCxnSpPr/>
          <p:nvPr userDrawn="1"/>
        </p:nvCxnSpPr>
        <p:spPr>
          <a:xfrm flipV="1">
            <a:off x="548499" y="4659525"/>
            <a:ext cx="1042876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2"/>
          <p:cNvGrpSpPr>
            <a:grpSpLocks noChangeAspect="1"/>
          </p:cNvGrpSpPr>
          <p:nvPr userDrawn="1"/>
        </p:nvGrpSpPr>
        <p:grpSpPr bwMode="black">
          <a:xfrm>
            <a:off x="548499" y="3015615"/>
            <a:ext cx="3427252" cy="1479042"/>
            <a:chOff x="-1037" y="57"/>
            <a:chExt cx="9758" cy="4210"/>
          </a:xfrm>
          <a:solidFill>
            <a:schemeClr val="tx2"/>
          </a:solidFill>
        </p:grpSpPr>
        <p:sp>
          <p:nvSpPr>
            <p:cNvPr id="32" name="Freeform 23"/>
            <p:cNvSpPr>
              <a:spLocks/>
            </p:cNvSpPr>
            <p:nvPr userDrawn="1"/>
          </p:nvSpPr>
          <p:spPr bwMode="black">
            <a:xfrm>
              <a:off x="3627" y="3777"/>
              <a:ext cx="438" cy="490"/>
            </a:xfrm>
            <a:custGeom>
              <a:avLst/>
              <a:gdLst>
                <a:gd name="T0" fmla="*/ 159 w 185"/>
                <a:gd name="T1" fmla="*/ 125 h 207"/>
                <a:gd name="T2" fmla="*/ 159 w 185"/>
                <a:gd name="T3" fmla="*/ 162 h 207"/>
                <a:gd name="T4" fmla="*/ 134 w 185"/>
                <a:gd name="T5" fmla="*/ 176 h 207"/>
                <a:gd name="T6" fmla="*/ 100 w 185"/>
                <a:gd name="T7" fmla="*/ 183 h 207"/>
                <a:gd name="T8" fmla="*/ 63 w 185"/>
                <a:gd name="T9" fmla="*/ 174 h 207"/>
                <a:gd name="T10" fmla="*/ 36 w 185"/>
                <a:gd name="T11" fmla="*/ 147 h 207"/>
                <a:gd name="T12" fmla="*/ 27 w 185"/>
                <a:gd name="T13" fmla="*/ 103 h 207"/>
                <a:gd name="T14" fmla="*/ 35 w 185"/>
                <a:gd name="T15" fmla="*/ 62 h 207"/>
                <a:gd name="T16" fmla="*/ 47 w 185"/>
                <a:gd name="T17" fmla="*/ 43 h 207"/>
                <a:gd name="T18" fmla="*/ 69 w 185"/>
                <a:gd name="T19" fmla="*/ 28 h 207"/>
                <a:gd name="T20" fmla="*/ 100 w 185"/>
                <a:gd name="T21" fmla="*/ 22 h 207"/>
                <a:gd name="T22" fmla="*/ 128 w 185"/>
                <a:gd name="T23" fmla="*/ 28 h 207"/>
                <a:gd name="T24" fmla="*/ 147 w 185"/>
                <a:gd name="T25" fmla="*/ 42 h 207"/>
                <a:gd name="T26" fmla="*/ 158 w 185"/>
                <a:gd name="T27" fmla="*/ 66 h 207"/>
                <a:gd name="T28" fmla="*/ 182 w 185"/>
                <a:gd name="T29" fmla="*/ 59 h 207"/>
                <a:gd name="T30" fmla="*/ 167 w 185"/>
                <a:gd name="T31" fmla="*/ 26 h 207"/>
                <a:gd name="T32" fmla="*/ 139 w 185"/>
                <a:gd name="T33" fmla="*/ 7 h 207"/>
                <a:gd name="T34" fmla="*/ 100 w 185"/>
                <a:gd name="T35" fmla="*/ 0 h 207"/>
                <a:gd name="T36" fmla="*/ 47 w 185"/>
                <a:gd name="T37" fmla="*/ 12 h 207"/>
                <a:gd name="T38" fmla="*/ 12 w 185"/>
                <a:gd name="T39" fmla="*/ 50 h 207"/>
                <a:gd name="T40" fmla="*/ 0 w 185"/>
                <a:gd name="T41" fmla="*/ 104 h 207"/>
                <a:gd name="T42" fmla="*/ 12 w 185"/>
                <a:gd name="T43" fmla="*/ 158 h 207"/>
                <a:gd name="T44" fmla="*/ 48 w 185"/>
                <a:gd name="T45" fmla="*/ 194 h 207"/>
                <a:gd name="T46" fmla="*/ 102 w 185"/>
                <a:gd name="T47" fmla="*/ 207 h 207"/>
                <a:gd name="T48" fmla="*/ 145 w 185"/>
                <a:gd name="T49" fmla="*/ 199 h 207"/>
                <a:gd name="T50" fmla="*/ 185 w 185"/>
                <a:gd name="T51" fmla="*/ 176 h 207"/>
                <a:gd name="T52" fmla="*/ 185 w 185"/>
                <a:gd name="T53" fmla="*/ 101 h 207"/>
                <a:gd name="T54" fmla="*/ 100 w 185"/>
                <a:gd name="T55" fmla="*/ 101 h 207"/>
                <a:gd name="T56" fmla="*/ 100 w 185"/>
                <a:gd name="T57" fmla="*/ 125 h 207"/>
                <a:gd name="T58" fmla="*/ 159 w 185"/>
                <a:gd name="T59" fmla="*/ 12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" h="207">
                  <a:moveTo>
                    <a:pt x="159" y="125"/>
                  </a:moveTo>
                  <a:cubicBezTo>
                    <a:pt x="159" y="162"/>
                    <a:pt x="159" y="162"/>
                    <a:pt x="159" y="162"/>
                  </a:cubicBezTo>
                  <a:cubicBezTo>
                    <a:pt x="153" y="167"/>
                    <a:pt x="145" y="172"/>
                    <a:pt x="134" y="176"/>
                  </a:cubicBezTo>
                  <a:cubicBezTo>
                    <a:pt x="123" y="181"/>
                    <a:pt x="112" y="183"/>
                    <a:pt x="100" y="183"/>
                  </a:cubicBezTo>
                  <a:cubicBezTo>
                    <a:pt x="87" y="183"/>
                    <a:pt x="75" y="180"/>
                    <a:pt x="63" y="174"/>
                  </a:cubicBezTo>
                  <a:cubicBezTo>
                    <a:pt x="51" y="168"/>
                    <a:pt x="42" y="159"/>
                    <a:pt x="36" y="147"/>
                  </a:cubicBezTo>
                  <a:cubicBezTo>
                    <a:pt x="30" y="135"/>
                    <a:pt x="27" y="120"/>
                    <a:pt x="27" y="103"/>
                  </a:cubicBezTo>
                  <a:cubicBezTo>
                    <a:pt x="27" y="88"/>
                    <a:pt x="30" y="75"/>
                    <a:pt x="35" y="62"/>
                  </a:cubicBezTo>
                  <a:cubicBezTo>
                    <a:pt x="38" y="55"/>
                    <a:pt x="42" y="49"/>
                    <a:pt x="47" y="43"/>
                  </a:cubicBezTo>
                  <a:cubicBezTo>
                    <a:pt x="53" y="37"/>
                    <a:pt x="60" y="32"/>
                    <a:pt x="69" y="28"/>
                  </a:cubicBezTo>
                  <a:cubicBezTo>
                    <a:pt x="77" y="24"/>
                    <a:pt x="88" y="22"/>
                    <a:pt x="100" y="22"/>
                  </a:cubicBezTo>
                  <a:cubicBezTo>
                    <a:pt x="110" y="22"/>
                    <a:pt x="119" y="24"/>
                    <a:pt x="128" y="28"/>
                  </a:cubicBezTo>
                  <a:cubicBezTo>
                    <a:pt x="136" y="31"/>
                    <a:pt x="142" y="36"/>
                    <a:pt x="147" y="42"/>
                  </a:cubicBezTo>
                  <a:cubicBezTo>
                    <a:pt x="151" y="48"/>
                    <a:pt x="155" y="56"/>
                    <a:pt x="158" y="66"/>
                  </a:cubicBezTo>
                  <a:cubicBezTo>
                    <a:pt x="182" y="59"/>
                    <a:pt x="182" y="59"/>
                    <a:pt x="182" y="59"/>
                  </a:cubicBezTo>
                  <a:cubicBezTo>
                    <a:pt x="178" y="46"/>
                    <a:pt x="173" y="35"/>
                    <a:pt x="167" y="26"/>
                  </a:cubicBezTo>
                  <a:cubicBezTo>
                    <a:pt x="160" y="18"/>
                    <a:pt x="151" y="12"/>
                    <a:pt x="139" y="7"/>
                  </a:cubicBezTo>
                  <a:cubicBezTo>
                    <a:pt x="127" y="2"/>
                    <a:pt x="114" y="0"/>
                    <a:pt x="100" y="0"/>
                  </a:cubicBezTo>
                  <a:cubicBezTo>
                    <a:pt x="80" y="0"/>
                    <a:pt x="62" y="4"/>
                    <a:pt x="47" y="12"/>
                  </a:cubicBezTo>
                  <a:cubicBezTo>
                    <a:pt x="32" y="20"/>
                    <a:pt x="20" y="33"/>
                    <a:pt x="12" y="50"/>
                  </a:cubicBezTo>
                  <a:cubicBezTo>
                    <a:pt x="4" y="67"/>
                    <a:pt x="0" y="85"/>
                    <a:pt x="0" y="104"/>
                  </a:cubicBezTo>
                  <a:cubicBezTo>
                    <a:pt x="0" y="124"/>
                    <a:pt x="4" y="142"/>
                    <a:pt x="12" y="158"/>
                  </a:cubicBezTo>
                  <a:cubicBezTo>
                    <a:pt x="20" y="174"/>
                    <a:pt x="32" y="186"/>
                    <a:pt x="48" y="194"/>
                  </a:cubicBezTo>
                  <a:cubicBezTo>
                    <a:pt x="64" y="203"/>
                    <a:pt x="82" y="207"/>
                    <a:pt x="102" y="207"/>
                  </a:cubicBezTo>
                  <a:cubicBezTo>
                    <a:pt x="117" y="207"/>
                    <a:pt x="131" y="204"/>
                    <a:pt x="145" y="199"/>
                  </a:cubicBezTo>
                  <a:cubicBezTo>
                    <a:pt x="158" y="194"/>
                    <a:pt x="172" y="186"/>
                    <a:pt x="185" y="176"/>
                  </a:cubicBezTo>
                  <a:cubicBezTo>
                    <a:pt x="185" y="101"/>
                    <a:pt x="185" y="101"/>
                    <a:pt x="185" y="10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100" y="125"/>
                    <a:pt x="100" y="125"/>
                    <a:pt x="100" y="125"/>
                  </a:cubicBezTo>
                  <a:lnTo>
                    <a:pt x="159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3" name="Freeform 24"/>
            <p:cNvSpPr>
              <a:spLocks noEditPoints="1"/>
            </p:cNvSpPr>
            <p:nvPr userDrawn="1"/>
          </p:nvSpPr>
          <p:spPr bwMode="black">
            <a:xfrm>
              <a:off x="4124" y="3785"/>
              <a:ext cx="418" cy="473"/>
            </a:xfrm>
            <a:custGeom>
              <a:avLst/>
              <a:gdLst>
                <a:gd name="T0" fmla="*/ 27 w 177"/>
                <a:gd name="T1" fmla="*/ 200 h 200"/>
                <a:gd name="T2" fmla="*/ 27 w 177"/>
                <a:gd name="T3" fmla="*/ 111 h 200"/>
                <a:gd name="T4" fmla="*/ 58 w 177"/>
                <a:gd name="T5" fmla="*/ 111 h 200"/>
                <a:gd name="T6" fmla="*/ 72 w 177"/>
                <a:gd name="T7" fmla="*/ 112 h 200"/>
                <a:gd name="T8" fmla="*/ 84 w 177"/>
                <a:gd name="T9" fmla="*/ 118 h 200"/>
                <a:gd name="T10" fmla="*/ 98 w 177"/>
                <a:gd name="T11" fmla="*/ 131 h 200"/>
                <a:gd name="T12" fmla="*/ 117 w 177"/>
                <a:gd name="T13" fmla="*/ 159 h 200"/>
                <a:gd name="T14" fmla="*/ 143 w 177"/>
                <a:gd name="T15" fmla="*/ 200 h 200"/>
                <a:gd name="T16" fmla="*/ 177 w 177"/>
                <a:gd name="T17" fmla="*/ 200 h 200"/>
                <a:gd name="T18" fmla="*/ 142 w 177"/>
                <a:gd name="T19" fmla="*/ 146 h 200"/>
                <a:gd name="T20" fmla="*/ 120 w 177"/>
                <a:gd name="T21" fmla="*/ 119 h 200"/>
                <a:gd name="T22" fmla="*/ 104 w 177"/>
                <a:gd name="T23" fmla="*/ 109 h 200"/>
                <a:gd name="T24" fmla="*/ 147 w 177"/>
                <a:gd name="T25" fmla="*/ 91 h 200"/>
                <a:gd name="T26" fmla="*/ 160 w 177"/>
                <a:gd name="T27" fmla="*/ 55 h 200"/>
                <a:gd name="T28" fmla="*/ 152 w 177"/>
                <a:gd name="T29" fmla="*/ 25 h 200"/>
                <a:gd name="T30" fmla="*/ 130 w 177"/>
                <a:gd name="T31" fmla="*/ 6 h 200"/>
                <a:gd name="T32" fmla="*/ 89 w 177"/>
                <a:gd name="T33" fmla="*/ 0 h 200"/>
                <a:gd name="T34" fmla="*/ 0 w 177"/>
                <a:gd name="T35" fmla="*/ 0 h 200"/>
                <a:gd name="T36" fmla="*/ 0 w 177"/>
                <a:gd name="T37" fmla="*/ 200 h 200"/>
                <a:gd name="T38" fmla="*/ 27 w 177"/>
                <a:gd name="T39" fmla="*/ 200 h 200"/>
                <a:gd name="T40" fmla="*/ 27 w 177"/>
                <a:gd name="T41" fmla="*/ 22 h 200"/>
                <a:gd name="T42" fmla="*/ 90 w 177"/>
                <a:gd name="T43" fmla="*/ 22 h 200"/>
                <a:gd name="T44" fmla="*/ 123 w 177"/>
                <a:gd name="T45" fmla="*/ 31 h 200"/>
                <a:gd name="T46" fmla="*/ 133 w 177"/>
                <a:gd name="T47" fmla="*/ 55 h 200"/>
                <a:gd name="T48" fmla="*/ 128 w 177"/>
                <a:gd name="T49" fmla="*/ 73 h 200"/>
                <a:gd name="T50" fmla="*/ 112 w 177"/>
                <a:gd name="T51" fmla="*/ 85 h 200"/>
                <a:gd name="T52" fmla="*/ 84 w 177"/>
                <a:gd name="T53" fmla="*/ 89 h 200"/>
                <a:gd name="T54" fmla="*/ 27 w 177"/>
                <a:gd name="T55" fmla="*/ 89 h 200"/>
                <a:gd name="T56" fmla="*/ 27 w 177"/>
                <a:gd name="T57" fmla="*/ 2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7" h="200">
                  <a:moveTo>
                    <a:pt x="27" y="200"/>
                  </a:moveTo>
                  <a:cubicBezTo>
                    <a:pt x="27" y="111"/>
                    <a:pt x="27" y="111"/>
                    <a:pt x="27" y="111"/>
                  </a:cubicBezTo>
                  <a:cubicBezTo>
                    <a:pt x="58" y="111"/>
                    <a:pt x="58" y="111"/>
                    <a:pt x="58" y="111"/>
                  </a:cubicBezTo>
                  <a:cubicBezTo>
                    <a:pt x="64" y="111"/>
                    <a:pt x="69" y="112"/>
                    <a:pt x="72" y="112"/>
                  </a:cubicBezTo>
                  <a:cubicBezTo>
                    <a:pt x="76" y="113"/>
                    <a:pt x="80" y="115"/>
                    <a:pt x="84" y="118"/>
                  </a:cubicBezTo>
                  <a:cubicBezTo>
                    <a:pt x="88" y="120"/>
                    <a:pt x="93" y="125"/>
                    <a:pt x="98" y="131"/>
                  </a:cubicBezTo>
                  <a:cubicBezTo>
                    <a:pt x="103" y="138"/>
                    <a:pt x="109" y="147"/>
                    <a:pt x="117" y="159"/>
                  </a:cubicBezTo>
                  <a:cubicBezTo>
                    <a:pt x="143" y="200"/>
                    <a:pt x="143" y="200"/>
                    <a:pt x="143" y="200"/>
                  </a:cubicBezTo>
                  <a:cubicBezTo>
                    <a:pt x="177" y="200"/>
                    <a:pt x="177" y="200"/>
                    <a:pt x="177" y="200"/>
                  </a:cubicBezTo>
                  <a:cubicBezTo>
                    <a:pt x="142" y="146"/>
                    <a:pt x="142" y="146"/>
                    <a:pt x="142" y="146"/>
                  </a:cubicBezTo>
                  <a:cubicBezTo>
                    <a:pt x="135" y="135"/>
                    <a:pt x="128" y="126"/>
                    <a:pt x="120" y="119"/>
                  </a:cubicBezTo>
                  <a:cubicBezTo>
                    <a:pt x="116" y="116"/>
                    <a:pt x="111" y="113"/>
                    <a:pt x="104" y="109"/>
                  </a:cubicBezTo>
                  <a:cubicBezTo>
                    <a:pt x="123" y="107"/>
                    <a:pt x="137" y="100"/>
                    <a:pt x="147" y="91"/>
                  </a:cubicBezTo>
                  <a:cubicBezTo>
                    <a:pt x="156" y="81"/>
                    <a:pt x="160" y="69"/>
                    <a:pt x="160" y="55"/>
                  </a:cubicBezTo>
                  <a:cubicBezTo>
                    <a:pt x="160" y="44"/>
                    <a:pt x="158" y="34"/>
                    <a:pt x="152" y="25"/>
                  </a:cubicBezTo>
                  <a:cubicBezTo>
                    <a:pt x="146" y="16"/>
                    <a:pt x="139" y="9"/>
                    <a:pt x="130" y="6"/>
                  </a:cubicBezTo>
                  <a:cubicBezTo>
                    <a:pt x="120" y="2"/>
                    <a:pt x="107" y="0"/>
                    <a:pt x="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7" y="200"/>
                  </a:lnTo>
                  <a:close/>
                  <a:moveTo>
                    <a:pt x="27" y="22"/>
                  </a:moveTo>
                  <a:cubicBezTo>
                    <a:pt x="90" y="22"/>
                    <a:pt x="90" y="22"/>
                    <a:pt x="90" y="22"/>
                  </a:cubicBezTo>
                  <a:cubicBezTo>
                    <a:pt x="105" y="22"/>
                    <a:pt x="116" y="25"/>
                    <a:pt x="123" y="31"/>
                  </a:cubicBezTo>
                  <a:cubicBezTo>
                    <a:pt x="130" y="38"/>
                    <a:pt x="133" y="45"/>
                    <a:pt x="133" y="55"/>
                  </a:cubicBezTo>
                  <a:cubicBezTo>
                    <a:pt x="133" y="61"/>
                    <a:pt x="131" y="67"/>
                    <a:pt x="128" y="73"/>
                  </a:cubicBezTo>
                  <a:cubicBezTo>
                    <a:pt x="124" y="78"/>
                    <a:pt x="119" y="82"/>
                    <a:pt x="112" y="85"/>
                  </a:cubicBezTo>
                  <a:cubicBezTo>
                    <a:pt x="105" y="87"/>
                    <a:pt x="96" y="89"/>
                    <a:pt x="84" y="89"/>
                  </a:cubicBezTo>
                  <a:cubicBezTo>
                    <a:pt x="27" y="89"/>
                    <a:pt x="27" y="89"/>
                    <a:pt x="27" y="89"/>
                  </a:cubicBezTo>
                  <a:lnTo>
                    <a:pt x="27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4" name="Freeform 25"/>
            <p:cNvSpPr>
              <a:spLocks noEditPoints="1"/>
            </p:cNvSpPr>
            <p:nvPr userDrawn="1"/>
          </p:nvSpPr>
          <p:spPr bwMode="black">
            <a:xfrm>
              <a:off x="4542" y="3785"/>
              <a:ext cx="442" cy="473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40 h 200"/>
                <a:gd name="T4" fmla="*/ 134 w 187"/>
                <a:gd name="T5" fmla="*/ 140 h 200"/>
                <a:gd name="T6" fmla="*/ 157 w 187"/>
                <a:gd name="T7" fmla="*/ 200 h 200"/>
                <a:gd name="T8" fmla="*/ 187 w 187"/>
                <a:gd name="T9" fmla="*/ 200 h 200"/>
                <a:gd name="T10" fmla="*/ 106 w 187"/>
                <a:gd name="T11" fmla="*/ 0 h 200"/>
                <a:gd name="T12" fmla="*/ 77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80 w 187"/>
                <a:gd name="T19" fmla="*/ 59 h 200"/>
                <a:gd name="T20" fmla="*/ 91 w 187"/>
                <a:gd name="T21" fmla="*/ 21 h 200"/>
                <a:gd name="T22" fmla="*/ 105 w 187"/>
                <a:gd name="T23" fmla="*/ 63 h 200"/>
                <a:gd name="T24" fmla="*/ 126 w 187"/>
                <a:gd name="T25" fmla="*/ 118 h 200"/>
                <a:gd name="T26" fmla="*/ 58 w 187"/>
                <a:gd name="T27" fmla="*/ 118 h 200"/>
                <a:gd name="T28" fmla="*/ 80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40"/>
                    <a:pt x="50" y="140"/>
                    <a:pt x="50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4" y="47"/>
                    <a:pt x="88" y="34"/>
                    <a:pt x="91" y="21"/>
                  </a:cubicBezTo>
                  <a:cubicBezTo>
                    <a:pt x="94" y="32"/>
                    <a:pt x="98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5" name="Freeform 26"/>
            <p:cNvSpPr>
              <a:spLocks/>
            </p:cNvSpPr>
            <p:nvPr userDrawn="1"/>
          </p:nvSpPr>
          <p:spPr bwMode="black">
            <a:xfrm>
              <a:off x="5010" y="3777"/>
              <a:ext cx="419" cy="490"/>
            </a:xfrm>
            <a:custGeom>
              <a:avLst/>
              <a:gdLst>
                <a:gd name="T0" fmla="*/ 130 w 177"/>
                <a:gd name="T1" fmla="*/ 171 h 207"/>
                <a:gd name="T2" fmla="*/ 92 w 177"/>
                <a:gd name="T3" fmla="*/ 184 h 207"/>
                <a:gd name="T4" fmla="*/ 58 w 177"/>
                <a:gd name="T5" fmla="*/ 175 h 207"/>
                <a:gd name="T6" fmla="*/ 35 w 177"/>
                <a:gd name="T7" fmla="*/ 146 h 207"/>
                <a:gd name="T8" fmla="*/ 27 w 177"/>
                <a:gd name="T9" fmla="*/ 102 h 207"/>
                <a:gd name="T10" fmla="*/ 34 w 177"/>
                <a:gd name="T11" fmla="*/ 63 h 207"/>
                <a:gd name="T12" fmla="*/ 56 w 177"/>
                <a:gd name="T13" fmla="*/ 34 h 207"/>
                <a:gd name="T14" fmla="*/ 94 w 177"/>
                <a:gd name="T15" fmla="*/ 22 h 207"/>
                <a:gd name="T16" fmla="*/ 127 w 177"/>
                <a:gd name="T17" fmla="*/ 32 h 207"/>
                <a:gd name="T18" fmla="*/ 148 w 177"/>
                <a:gd name="T19" fmla="*/ 64 h 207"/>
                <a:gd name="T20" fmla="*/ 174 w 177"/>
                <a:gd name="T21" fmla="*/ 58 h 207"/>
                <a:gd name="T22" fmla="*/ 145 w 177"/>
                <a:gd name="T23" fmla="*/ 15 h 207"/>
                <a:gd name="T24" fmla="*/ 95 w 177"/>
                <a:gd name="T25" fmla="*/ 0 h 207"/>
                <a:gd name="T26" fmla="*/ 46 w 177"/>
                <a:gd name="T27" fmla="*/ 12 h 207"/>
                <a:gd name="T28" fmla="*/ 12 w 177"/>
                <a:gd name="T29" fmla="*/ 47 h 207"/>
                <a:gd name="T30" fmla="*/ 0 w 177"/>
                <a:gd name="T31" fmla="*/ 102 h 207"/>
                <a:gd name="T32" fmla="*/ 11 w 177"/>
                <a:gd name="T33" fmla="*/ 155 h 207"/>
                <a:gd name="T34" fmla="*/ 42 w 177"/>
                <a:gd name="T35" fmla="*/ 194 h 207"/>
                <a:gd name="T36" fmla="*/ 94 w 177"/>
                <a:gd name="T37" fmla="*/ 207 h 207"/>
                <a:gd name="T38" fmla="*/ 147 w 177"/>
                <a:gd name="T39" fmla="*/ 190 h 207"/>
                <a:gd name="T40" fmla="*/ 177 w 177"/>
                <a:gd name="T41" fmla="*/ 140 h 207"/>
                <a:gd name="T42" fmla="*/ 151 w 177"/>
                <a:gd name="T43" fmla="*/ 133 h 207"/>
                <a:gd name="T44" fmla="*/ 130 w 177"/>
                <a:gd name="T45" fmla="*/ 17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7" h="207">
                  <a:moveTo>
                    <a:pt x="130" y="171"/>
                  </a:moveTo>
                  <a:cubicBezTo>
                    <a:pt x="119" y="180"/>
                    <a:pt x="107" y="184"/>
                    <a:pt x="92" y="184"/>
                  </a:cubicBezTo>
                  <a:cubicBezTo>
                    <a:pt x="80" y="184"/>
                    <a:pt x="69" y="181"/>
                    <a:pt x="58" y="175"/>
                  </a:cubicBezTo>
                  <a:cubicBezTo>
                    <a:pt x="48" y="168"/>
                    <a:pt x="40" y="159"/>
                    <a:pt x="35" y="146"/>
                  </a:cubicBezTo>
                  <a:cubicBezTo>
                    <a:pt x="30" y="134"/>
                    <a:pt x="27" y="119"/>
                    <a:pt x="27" y="102"/>
                  </a:cubicBezTo>
                  <a:cubicBezTo>
                    <a:pt x="27" y="88"/>
                    <a:pt x="30" y="76"/>
                    <a:pt x="34" y="63"/>
                  </a:cubicBezTo>
                  <a:cubicBezTo>
                    <a:pt x="38" y="51"/>
                    <a:pt x="45" y="41"/>
                    <a:pt x="56" y="34"/>
                  </a:cubicBezTo>
                  <a:cubicBezTo>
                    <a:pt x="66" y="26"/>
                    <a:pt x="79" y="22"/>
                    <a:pt x="94" y="22"/>
                  </a:cubicBezTo>
                  <a:cubicBezTo>
                    <a:pt x="108" y="22"/>
                    <a:pt x="119" y="26"/>
                    <a:pt x="127" y="32"/>
                  </a:cubicBezTo>
                  <a:cubicBezTo>
                    <a:pt x="136" y="39"/>
                    <a:pt x="143" y="50"/>
                    <a:pt x="148" y="64"/>
                  </a:cubicBezTo>
                  <a:cubicBezTo>
                    <a:pt x="174" y="58"/>
                    <a:pt x="174" y="58"/>
                    <a:pt x="174" y="58"/>
                  </a:cubicBezTo>
                  <a:cubicBezTo>
                    <a:pt x="168" y="40"/>
                    <a:pt x="159" y="25"/>
                    <a:pt x="145" y="15"/>
                  </a:cubicBezTo>
                  <a:cubicBezTo>
                    <a:pt x="132" y="5"/>
                    <a:pt x="115" y="0"/>
                    <a:pt x="95" y="0"/>
                  </a:cubicBezTo>
                  <a:cubicBezTo>
                    <a:pt x="77" y="0"/>
                    <a:pt x="61" y="4"/>
                    <a:pt x="46" y="12"/>
                  </a:cubicBezTo>
                  <a:cubicBezTo>
                    <a:pt x="31" y="20"/>
                    <a:pt x="20" y="32"/>
                    <a:pt x="12" y="47"/>
                  </a:cubicBezTo>
                  <a:cubicBezTo>
                    <a:pt x="4" y="63"/>
                    <a:pt x="0" y="81"/>
                    <a:pt x="0" y="102"/>
                  </a:cubicBezTo>
                  <a:cubicBezTo>
                    <a:pt x="0" y="121"/>
                    <a:pt x="4" y="139"/>
                    <a:pt x="11" y="155"/>
                  </a:cubicBezTo>
                  <a:cubicBezTo>
                    <a:pt x="18" y="172"/>
                    <a:pt x="28" y="185"/>
                    <a:pt x="42" y="194"/>
                  </a:cubicBezTo>
                  <a:cubicBezTo>
                    <a:pt x="55" y="202"/>
                    <a:pt x="73" y="207"/>
                    <a:pt x="94" y="207"/>
                  </a:cubicBezTo>
                  <a:cubicBezTo>
                    <a:pt x="115" y="207"/>
                    <a:pt x="133" y="201"/>
                    <a:pt x="147" y="190"/>
                  </a:cubicBezTo>
                  <a:cubicBezTo>
                    <a:pt x="162" y="178"/>
                    <a:pt x="172" y="162"/>
                    <a:pt x="177" y="140"/>
                  </a:cubicBezTo>
                  <a:cubicBezTo>
                    <a:pt x="151" y="133"/>
                    <a:pt x="151" y="133"/>
                    <a:pt x="151" y="133"/>
                  </a:cubicBezTo>
                  <a:cubicBezTo>
                    <a:pt x="147" y="150"/>
                    <a:pt x="140" y="163"/>
                    <a:pt x="130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6" name="Rectangle 27"/>
            <p:cNvSpPr>
              <a:spLocks noChangeArrowheads="1"/>
            </p:cNvSpPr>
            <p:nvPr userDrawn="1"/>
          </p:nvSpPr>
          <p:spPr bwMode="black">
            <a:xfrm>
              <a:off x="5509" y="3785"/>
              <a:ext cx="64" cy="47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7" name="Freeform 28"/>
            <p:cNvSpPr>
              <a:spLocks noEditPoints="1"/>
            </p:cNvSpPr>
            <p:nvPr userDrawn="1"/>
          </p:nvSpPr>
          <p:spPr bwMode="black">
            <a:xfrm>
              <a:off x="5625" y="3785"/>
              <a:ext cx="442" cy="473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40 h 200"/>
                <a:gd name="T4" fmla="*/ 134 w 187"/>
                <a:gd name="T5" fmla="*/ 140 h 200"/>
                <a:gd name="T6" fmla="*/ 157 w 187"/>
                <a:gd name="T7" fmla="*/ 200 h 200"/>
                <a:gd name="T8" fmla="*/ 187 w 187"/>
                <a:gd name="T9" fmla="*/ 200 h 200"/>
                <a:gd name="T10" fmla="*/ 105 w 187"/>
                <a:gd name="T11" fmla="*/ 0 h 200"/>
                <a:gd name="T12" fmla="*/ 77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80 w 187"/>
                <a:gd name="T19" fmla="*/ 59 h 200"/>
                <a:gd name="T20" fmla="*/ 90 w 187"/>
                <a:gd name="T21" fmla="*/ 21 h 200"/>
                <a:gd name="T22" fmla="*/ 105 w 187"/>
                <a:gd name="T23" fmla="*/ 63 h 200"/>
                <a:gd name="T24" fmla="*/ 126 w 187"/>
                <a:gd name="T25" fmla="*/ 118 h 200"/>
                <a:gd name="T26" fmla="*/ 58 w 187"/>
                <a:gd name="T27" fmla="*/ 118 h 200"/>
                <a:gd name="T28" fmla="*/ 80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40"/>
                    <a:pt x="50" y="140"/>
                    <a:pt x="50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4" y="47"/>
                    <a:pt x="88" y="34"/>
                    <a:pt x="90" y="21"/>
                  </a:cubicBezTo>
                  <a:cubicBezTo>
                    <a:pt x="94" y="32"/>
                    <a:pt x="98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8" name="Freeform 29"/>
            <p:cNvSpPr>
              <a:spLocks/>
            </p:cNvSpPr>
            <p:nvPr userDrawn="1"/>
          </p:nvSpPr>
          <p:spPr bwMode="black">
            <a:xfrm>
              <a:off x="6090" y="3777"/>
              <a:ext cx="376" cy="490"/>
            </a:xfrm>
            <a:custGeom>
              <a:avLst/>
              <a:gdLst>
                <a:gd name="T0" fmla="*/ 11 w 159"/>
                <a:gd name="T1" fmla="*/ 175 h 207"/>
                <a:gd name="T2" fmla="*/ 39 w 159"/>
                <a:gd name="T3" fmla="*/ 199 h 207"/>
                <a:gd name="T4" fmla="*/ 85 w 159"/>
                <a:gd name="T5" fmla="*/ 207 h 207"/>
                <a:gd name="T6" fmla="*/ 124 w 159"/>
                <a:gd name="T7" fmla="*/ 199 h 207"/>
                <a:gd name="T8" fmla="*/ 150 w 159"/>
                <a:gd name="T9" fmla="*/ 177 h 207"/>
                <a:gd name="T10" fmla="*/ 159 w 159"/>
                <a:gd name="T11" fmla="*/ 147 h 207"/>
                <a:gd name="T12" fmla="*/ 151 w 159"/>
                <a:gd name="T13" fmla="*/ 118 h 207"/>
                <a:gd name="T14" fmla="*/ 125 w 159"/>
                <a:gd name="T15" fmla="*/ 98 h 207"/>
                <a:gd name="T16" fmla="*/ 81 w 159"/>
                <a:gd name="T17" fmla="*/ 85 h 207"/>
                <a:gd name="T18" fmla="*/ 41 w 159"/>
                <a:gd name="T19" fmla="*/ 71 h 207"/>
                <a:gd name="T20" fmla="*/ 33 w 159"/>
                <a:gd name="T21" fmla="*/ 53 h 207"/>
                <a:gd name="T22" fmla="*/ 44 w 159"/>
                <a:gd name="T23" fmla="*/ 32 h 207"/>
                <a:gd name="T24" fmla="*/ 79 w 159"/>
                <a:gd name="T25" fmla="*/ 23 h 207"/>
                <a:gd name="T26" fmla="*/ 114 w 159"/>
                <a:gd name="T27" fmla="*/ 33 h 207"/>
                <a:gd name="T28" fmla="*/ 128 w 159"/>
                <a:gd name="T29" fmla="*/ 62 h 207"/>
                <a:gd name="T30" fmla="*/ 153 w 159"/>
                <a:gd name="T31" fmla="*/ 60 h 207"/>
                <a:gd name="T32" fmla="*/ 143 w 159"/>
                <a:gd name="T33" fmla="*/ 28 h 207"/>
                <a:gd name="T34" fmla="*/ 117 w 159"/>
                <a:gd name="T35" fmla="*/ 7 h 207"/>
                <a:gd name="T36" fmla="*/ 78 w 159"/>
                <a:gd name="T37" fmla="*/ 0 h 207"/>
                <a:gd name="T38" fmla="*/ 41 w 159"/>
                <a:gd name="T39" fmla="*/ 7 h 207"/>
                <a:gd name="T40" fmla="*/ 16 w 159"/>
                <a:gd name="T41" fmla="*/ 27 h 207"/>
                <a:gd name="T42" fmla="*/ 7 w 159"/>
                <a:gd name="T43" fmla="*/ 55 h 207"/>
                <a:gd name="T44" fmla="*/ 14 w 159"/>
                <a:gd name="T45" fmla="*/ 80 h 207"/>
                <a:gd name="T46" fmla="*/ 36 w 159"/>
                <a:gd name="T47" fmla="*/ 99 h 207"/>
                <a:gd name="T48" fmla="*/ 74 w 159"/>
                <a:gd name="T49" fmla="*/ 111 h 207"/>
                <a:gd name="T50" fmla="*/ 110 w 159"/>
                <a:gd name="T51" fmla="*/ 121 h 207"/>
                <a:gd name="T52" fmla="*/ 128 w 159"/>
                <a:gd name="T53" fmla="*/ 133 h 207"/>
                <a:gd name="T54" fmla="*/ 133 w 159"/>
                <a:gd name="T55" fmla="*/ 149 h 207"/>
                <a:gd name="T56" fmla="*/ 128 w 159"/>
                <a:gd name="T57" fmla="*/ 166 h 207"/>
                <a:gd name="T58" fmla="*/ 111 w 159"/>
                <a:gd name="T59" fmla="*/ 179 h 207"/>
                <a:gd name="T60" fmla="*/ 84 w 159"/>
                <a:gd name="T61" fmla="*/ 183 h 207"/>
                <a:gd name="T62" fmla="*/ 53 w 159"/>
                <a:gd name="T63" fmla="*/ 177 h 207"/>
                <a:gd name="T64" fmla="*/ 33 w 159"/>
                <a:gd name="T65" fmla="*/ 162 h 207"/>
                <a:gd name="T66" fmla="*/ 25 w 159"/>
                <a:gd name="T67" fmla="*/ 137 h 207"/>
                <a:gd name="T68" fmla="*/ 0 w 159"/>
                <a:gd name="T69" fmla="*/ 139 h 207"/>
                <a:gd name="T70" fmla="*/ 11 w 159"/>
                <a:gd name="T71" fmla="*/ 17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9" h="207">
                  <a:moveTo>
                    <a:pt x="11" y="175"/>
                  </a:moveTo>
                  <a:cubicBezTo>
                    <a:pt x="18" y="186"/>
                    <a:pt x="27" y="194"/>
                    <a:pt x="39" y="199"/>
                  </a:cubicBezTo>
                  <a:cubicBezTo>
                    <a:pt x="52" y="204"/>
                    <a:pt x="67" y="207"/>
                    <a:pt x="85" y="207"/>
                  </a:cubicBezTo>
                  <a:cubicBezTo>
                    <a:pt x="99" y="207"/>
                    <a:pt x="112" y="204"/>
                    <a:pt x="124" y="199"/>
                  </a:cubicBezTo>
                  <a:cubicBezTo>
                    <a:pt x="135" y="194"/>
                    <a:pt x="144" y="186"/>
                    <a:pt x="150" y="177"/>
                  </a:cubicBezTo>
                  <a:cubicBezTo>
                    <a:pt x="156" y="168"/>
                    <a:pt x="159" y="158"/>
                    <a:pt x="159" y="147"/>
                  </a:cubicBezTo>
                  <a:cubicBezTo>
                    <a:pt x="159" y="136"/>
                    <a:pt x="156" y="127"/>
                    <a:pt x="151" y="118"/>
                  </a:cubicBezTo>
                  <a:cubicBezTo>
                    <a:pt x="145" y="110"/>
                    <a:pt x="136" y="103"/>
                    <a:pt x="125" y="98"/>
                  </a:cubicBezTo>
                  <a:cubicBezTo>
                    <a:pt x="117" y="94"/>
                    <a:pt x="102" y="90"/>
                    <a:pt x="81" y="85"/>
                  </a:cubicBezTo>
                  <a:cubicBezTo>
                    <a:pt x="59" y="80"/>
                    <a:pt x="46" y="76"/>
                    <a:pt x="41" y="71"/>
                  </a:cubicBezTo>
                  <a:cubicBezTo>
                    <a:pt x="35" y="66"/>
                    <a:pt x="33" y="60"/>
                    <a:pt x="33" y="53"/>
                  </a:cubicBezTo>
                  <a:cubicBezTo>
                    <a:pt x="33" y="45"/>
                    <a:pt x="36" y="38"/>
                    <a:pt x="44" y="32"/>
                  </a:cubicBezTo>
                  <a:cubicBezTo>
                    <a:pt x="51" y="26"/>
                    <a:pt x="63" y="23"/>
                    <a:pt x="79" y="23"/>
                  </a:cubicBezTo>
                  <a:cubicBezTo>
                    <a:pt x="94" y="23"/>
                    <a:pt x="106" y="26"/>
                    <a:pt x="114" y="33"/>
                  </a:cubicBezTo>
                  <a:cubicBezTo>
                    <a:pt x="122" y="39"/>
                    <a:pt x="126" y="49"/>
                    <a:pt x="128" y="62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153" y="48"/>
                    <a:pt x="149" y="37"/>
                    <a:pt x="143" y="28"/>
                  </a:cubicBezTo>
                  <a:cubicBezTo>
                    <a:pt x="137" y="19"/>
                    <a:pt x="128" y="12"/>
                    <a:pt x="117" y="7"/>
                  </a:cubicBezTo>
                  <a:cubicBezTo>
                    <a:pt x="106" y="2"/>
                    <a:pt x="93" y="0"/>
                    <a:pt x="78" y="0"/>
                  </a:cubicBezTo>
                  <a:cubicBezTo>
                    <a:pt x="64" y="0"/>
                    <a:pt x="52" y="2"/>
                    <a:pt x="41" y="7"/>
                  </a:cubicBezTo>
                  <a:cubicBezTo>
                    <a:pt x="30" y="11"/>
                    <a:pt x="22" y="18"/>
                    <a:pt x="16" y="27"/>
                  </a:cubicBezTo>
                  <a:cubicBezTo>
                    <a:pt x="10" y="35"/>
                    <a:pt x="7" y="45"/>
                    <a:pt x="7" y="55"/>
                  </a:cubicBezTo>
                  <a:cubicBezTo>
                    <a:pt x="7" y="64"/>
                    <a:pt x="10" y="72"/>
                    <a:pt x="14" y="80"/>
                  </a:cubicBezTo>
                  <a:cubicBezTo>
                    <a:pt x="19" y="87"/>
                    <a:pt x="26" y="94"/>
                    <a:pt x="36" y="99"/>
                  </a:cubicBezTo>
                  <a:cubicBezTo>
                    <a:pt x="43" y="102"/>
                    <a:pt x="56" y="107"/>
                    <a:pt x="74" y="111"/>
                  </a:cubicBezTo>
                  <a:cubicBezTo>
                    <a:pt x="93" y="115"/>
                    <a:pt x="105" y="119"/>
                    <a:pt x="110" y="121"/>
                  </a:cubicBezTo>
                  <a:cubicBezTo>
                    <a:pt x="118" y="124"/>
                    <a:pt x="124" y="128"/>
                    <a:pt x="128" y="133"/>
                  </a:cubicBezTo>
                  <a:cubicBezTo>
                    <a:pt x="132" y="137"/>
                    <a:pt x="133" y="143"/>
                    <a:pt x="133" y="149"/>
                  </a:cubicBezTo>
                  <a:cubicBezTo>
                    <a:pt x="133" y="155"/>
                    <a:pt x="132" y="161"/>
                    <a:pt x="128" y="166"/>
                  </a:cubicBezTo>
                  <a:cubicBezTo>
                    <a:pt x="124" y="171"/>
                    <a:pt x="118" y="176"/>
                    <a:pt x="111" y="179"/>
                  </a:cubicBezTo>
                  <a:cubicBezTo>
                    <a:pt x="103" y="182"/>
                    <a:pt x="94" y="183"/>
                    <a:pt x="84" y="183"/>
                  </a:cubicBezTo>
                  <a:cubicBezTo>
                    <a:pt x="72" y="183"/>
                    <a:pt x="62" y="181"/>
                    <a:pt x="53" y="177"/>
                  </a:cubicBezTo>
                  <a:cubicBezTo>
                    <a:pt x="44" y="173"/>
                    <a:pt x="37" y="168"/>
                    <a:pt x="33" y="162"/>
                  </a:cubicBezTo>
                  <a:cubicBezTo>
                    <a:pt x="29" y="155"/>
                    <a:pt x="26" y="147"/>
                    <a:pt x="25" y="137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52"/>
                    <a:pt x="4" y="164"/>
                    <a:pt x="11" y="1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9" name="Freeform 30"/>
            <p:cNvSpPr>
              <a:spLocks/>
            </p:cNvSpPr>
            <p:nvPr userDrawn="1"/>
          </p:nvSpPr>
          <p:spPr bwMode="black">
            <a:xfrm>
              <a:off x="2098" y="1896"/>
              <a:ext cx="418" cy="490"/>
            </a:xfrm>
            <a:custGeom>
              <a:avLst/>
              <a:gdLst>
                <a:gd name="T0" fmla="*/ 130 w 177"/>
                <a:gd name="T1" fmla="*/ 171 h 207"/>
                <a:gd name="T2" fmla="*/ 92 w 177"/>
                <a:gd name="T3" fmla="*/ 184 h 207"/>
                <a:gd name="T4" fmla="*/ 58 w 177"/>
                <a:gd name="T5" fmla="*/ 175 h 207"/>
                <a:gd name="T6" fmla="*/ 35 w 177"/>
                <a:gd name="T7" fmla="*/ 146 h 207"/>
                <a:gd name="T8" fmla="*/ 27 w 177"/>
                <a:gd name="T9" fmla="*/ 102 h 207"/>
                <a:gd name="T10" fmla="*/ 34 w 177"/>
                <a:gd name="T11" fmla="*/ 63 h 207"/>
                <a:gd name="T12" fmla="*/ 55 w 177"/>
                <a:gd name="T13" fmla="*/ 33 h 207"/>
                <a:gd name="T14" fmla="*/ 94 w 177"/>
                <a:gd name="T15" fmla="*/ 22 h 207"/>
                <a:gd name="T16" fmla="*/ 127 w 177"/>
                <a:gd name="T17" fmla="*/ 32 h 207"/>
                <a:gd name="T18" fmla="*/ 147 w 177"/>
                <a:gd name="T19" fmla="*/ 64 h 207"/>
                <a:gd name="T20" fmla="*/ 174 w 177"/>
                <a:gd name="T21" fmla="*/ 58 h 207"/>
                <a:gd name="T22" fmla="*/ 145 w 177"/>
                <a:gd name="T23" fmla="*/ 15 h 207"/>
                <a:gd name="T24" fmla="*/ 95 w 177"/>
                <a:gd name="T25" fmla="*/ 0 h 207"/>
                <a:gd name="T26" fmla="*/ 46 w 177"/>
                <a:gd name="T27" fmla="*/ 12 h 207"/>
                <a:gd name="T28" fmla="*/ 12 w 177"/>
                <a:gd name="T29" fmla="*/ 47 h 207"/>
                <a:gd name="T30" fmla="*/ 0 w 177"/>
                <a:gd name="T31" fmla="*/ 102 h 207"/>
                <a:gd name="T32" fmla="*/ 11 w 177"/>
                <a:gd name="T33" fmla="*/ 155 h 207"/>
                <a:gd name="T34" fmla="*/ 41 w 177"/>
                <a:gd name="T35" fmla="*/ 194 h 207"/>
                <a:gd name="T36" fmla="*/ 94 w 177"/>
                <a:gd name="T37" fmla="*/ 207 h 207"/>
                <a:gd name="T38" fmla="*/ 147 w 177"/>
                <a:gd name="T39" fmla="*/ 190 h 207"/>
                <a:gd name="T40" fmla="*/ 177 w 177"/>
                <a:gd name="T41" fmla="*/ 140 h 207"/>
                <a:gd name="T42" fmla="*/ 151 w 177"/>
                <a:gd name="T43" fmla="*/ 133 h 207"/>
                <a:gd name="T44" fmla="*/ 130 w 177"/>
                <a:gd name="T45" fmla="*/ 17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7" h="207">
                  <a:moveTo>
                    <a:pt x="130" y="171"/>
                  </a:moveTo>
                  <a:cubicBezTo>
                    <a:pt x="119" y="180"/>
                    <a:pt x="107" y="184"/>
                    <a:pt x="92" y="184"/>
                  </a:cubicBezTo>
                  <a:cubicBezTo>
                    <a:pt x="80" y="184"/>
                    <a:pt x="68" y="181"/>
                    <a:pt x="58" y="175"/>
                  </a:cubicBezTo>
                  <a:cubicBezTo>
                    <a:pt x="47" y="168"/>
                    <a:pt x="40" y="159"/>
                    <a:pt x="35" y="146"/>
                  </a:cubicBezTo>
                  <a:cubicBezTo>
                    <a:pt x="30" y="133"/>
                    <a:pt x="27" y="119"/>
                    <a:pt x="27" y="102"/>
                  </a:cubicBezTo>
                  <a:cubicBezTo>
                    <a:pt x="27" y="88"/>
                    <a:pt x="29" y="76"/>
                    <a:pt x="34" y="63"/>
                  </a:cubicBezTo>
                  <a:cubicBezTo>
                    <a:pt x="38" y="51"/>
                    <a:pt x="45" y="41"/>
                    <a:pt x="55" y="33"/>
                  </a:cubicBezTo>
                  <a:cubicBezTo>
                    <a:pt x="66" y="26"/>
                    <a:pt x="79" y="22"/>
                    <a:pt x="94" y="22"/>
                  </a:cubicBezTo>
                  <a:cubicBezTo>
                    <a:pt x="107" y="22"/>
                    <a:pt x="118" y="26"/>
                    <a:pt x="127" y="32"/>
                  </a:cubicBezTo>
                  <a:cubicBezTo>
                    <a:pt x="136" y="39"/>
                    <a:pt x="143" y="50"/>
                    <a:pt x="147" y="64"/>
                  </a:cubicBezTo>
                  <a:cubicBezTo>
                    <a:pt x="174" y="58"/>
                    <a:pt x="174" y="58"/>
                    <a:pt x="174" y="58"/>
                  </a:cubicBezTo>
                  <a:cubicBezTo>
                    <a:pt x="168" y="39"/>
                    <a:pt x="159" y="25"/>
                    <a:pt x="145" y="15"/>
                  </a:cubicBezTo>
                  <a:cubicBezTo>
                    <a:pt x="131" y="5"/>
                    <a:pt x="115" y="0"/>
                    <a:pt x="95" y="0"/>
                  </a:cubicBezTo>
                  <a:cubicBezTo>
                    <a:pt x="77" y="0"/>
                    <a:pt x="61" y="4"/>
                    <a:pt x="46" y="12"/>
                  </a:cubicBezTo>
                  <a:cubicBezTo>
                    <a:pt x="31" y="20"/>
                    <a:pt x="20" y="32"/>
                    <a:pt x="12" y="47"/>
                  </a:cubicBezTo>
                  <a:cubicBezTo>
                    <a:pt x="4" y="63"/>
                    <a:pt x="0" y="81"/>
                    <a:pt x="0" y="102"/>
                  </a:cubicBezTo>
                  <a:cubicBezTo>
                    <a:pt x="0" y="121"/>
                    <a:pt x="4" y="139"/>
                    <a:pt x="11" y="155"/>
                  </a:cubicBezTo>
                  <a:cubicBezTo>
                    <a:pt x="18" y="172"/>
                    <a:pt x="28" y="185"/>
                    <a:pt x="41" y="194"/>
                  </a:cubicBezTo>
                  <a:cubicBezTo>
                    <a:pt x="55" y="202"/>
                    <a:pt x="73" y="207"/>
                    <a:pt x="94" y="207"/>
                  </a:cubicBezTo>
                  <a:cubicBezTo>
                    <a:pt x="115" y="207"/>
                    <a:pt x="133" y="201"/>
                    <a:pt x="147" y="190"/>
                  </a:cubicBezTo>
                  <a:cubicBezTo>
                    <a:pt x="161" y="178"/>
                    <a:pt x="171" y="162"/>
                    <a:pt x="177" y="140"/>
                  </a:cubicBezTo>
                  <a:cubicBezTo>
                    <a:pt x="151" y="133"/>
                    <a:pt x="151" y="133"/>
                    <a:pt x="151" y="133"/>
                  </a:cubicBezTo>
                  <a:cubicBezTo>
                    <a:pt x="147" y="150"/>
                    <a:pt x="140" y="163"/>
                    <a:pt x="130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0" name="Freeform 31"/>
            <p:cNvSpPr>
              <a:spLocks/>
            </p:cNvSpPr>
            <p:nvPr userDrawn="1"/>
          </p:nvSpPr>
          <p:spPr bwMode="black">
            <a:xfrm>
              <a:off x="2587" y="1903"/>
              <a:ext cx="374" cy="474"/>
            </a:xfrm>
            <a:custGeom>
              <a:avLst/>
              <a:gdLst>
                <a:gd name="T0" fmla="*/ 0 w 374"/>
                <a:gd name="T1" fmla="*/ 474 h 474"/>
                <a:gd name="T2" fmla="*/ 64 w 374"/>
                <a:gd name="T3" fmla="*/ 474 h 474"/>
                <a:gd name="T4" fmla="*/ 64 w 374"/>
                <a:gd name="T5" fmla="*/ 57 h 474"/>
                <a:gd name="T6" fmla="*/ 310 w 374"/>
                <a:gd name="T7" fmla="*/ 57 h 474"/>
                <a:gd name="T8" fmla="*/ 310 w 374"/>
                <a:gd name="T9" fmla="*/ 474 h 474"/>
                <a:gd name="T10" fmla="*/ 374 w 374"/>
                <a:gd name="T11" fmla="*/ 474 h 474"/>
                <a:gd name="T12" fmla="*/ 374 w 374"/>
                <a:gd name="T13" fmla="*/ 0 h 474"/>
                <a:gd name="T14" fmla="*/ 0 w 374"/>
                <a:gd name="T15" fmla="*/ 0 h 474"/>
                <a:gd name="T16" fmla="*/ 0 w 374"/>
                <a:gd name="T17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4" h="474">
                  <a:moveTo>
                    <a:pt x="0" y="474"/>
                  </a:moveTo>
                  <a:lnTo>
                    <a:pt x="64" y="474"/>
                  </a:lnTo>
                  <a:lnTo>
                    <a:pt x="64" y="57"/>
                  </a:lnTo>
                  <a:lnTo>
                    <a:pt x="310" y="57"/>
                  </a:lnTo>
                  <a:lnTo>
                    <a:pt x="310" y="474"/>
                  </a:lnTo>
                  <a:lnTo>
                    <a:pt x="374" y="474"/>
                  </a:lnTo>
                  <a:lnTo>
                    <a:pt x="374" y="0"/>
                  </a:lnTo>
                  <a:lnTo>
                    <a:pt x="0" y="0"/>
                  </a:lnTo>
                  <a:lnTo>
                    <a:pt x="0" y="4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1" name="Freeform 32"/>
            <p:cNvSpPr>
              <a:spLocks noEditPoints="1"/>
            </p:cNvSpPr>
            <p:nvPr userDrawn="1"/>
          </p:nvSpPr>
          <p:spPr bwMode="black">
            <a:xfrm>
              <a:off x="3003" y="1903"/>
              <a:ext cx="442" cy="474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40 h 200"/>
                <a:gd name="T4" fmla="*/ 134 w 187"/>
                <a:gd name="T5" fmla="*/ 140 h 200"/>
                <a:gd name="T6" fmla="*/ 157 w 187"/>
                <a:gd name="T7" fmla="*/ 200 h 200"/>
                <a:gd name="T8" fmla="*/ 187 w 187"/>
                <a:gd name="T9" fmla="*/ 200 h 200"/>
                <a:gd name="T10" fmla="*/ 105 w 187"/>
                <a:gd name="T11" fmla="*/ 0 h 200"/>
                <a:gd name="T12" fmla="*/ 77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80 w 187"/>
                <a:gd name="T19" fmla="*/ 59 h 200"/>
                <a:gd name="T20" fmla="*/ 91 w 187"/>
                <a:gd name="T21" fmla="*/ 21 h 200"/>
                <a:gd name="T22" fmla="*/ 105 w 187"/>
                <a:gd name="T23" fmla="*/ 63 h 200"/>
                <a:gd name="T24" fmla="*/ 126 w 187"/>
                <a:gd name="T25" fmla="*/ 118 h 200"/>
                <a:gd name="T26" fmla="*/ 58 w 187"/>
                <a:gd name="T27" fmla="*/ 118 h 200"/>
                <a:gd name="T28" fmla="*/ 80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40"/>
                    <a:pt x="50" y="140"/>
                    <a:pt x="50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4" y="47"/>
                    <a:pt x="88" y="34"/>
                    <a:pt x="91" y="21"/>
                  </a:cubicBezTo>
                  <a:cubicBezTo>
                    <a:pt x="94" y="32"/>
                    <a:pt x="98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2" name="Freeform 33"/>
            <p:cNvSpPr>
              <a:spLocks/>
            </p:cNvSpPr>
            <p:nvPr userDrawn="1"/>
          </p:nvSpPr>
          <p:spPr bwMode="black">
            <a:xfrm>
              <a:off x="3457" y="1896"/>
              <a:ext cx="419" cy="490"/>
            </a:xfrm>
            <a:custGeom>
              <a:avLst/>
              <a:gdLst>
                <a:gd name="T0" fmla="*/ 130 w 177"/>
                <a:gd name="T1" fmla="*/ 171 h 207"/>
                <a:gd name="T2" fmla="*/ 92 w 177"/>
                <a:gd name="T3" fmla="*/ 184 h 207"/>
                <a:gd name="T4" fmla="*/ 58 w 177"/>
                <a:gd name="T5" fmla="*/ 175 h 207"/>
                <a:gd name="T6" fmla="*/ 35 w 177"/>
                <a:gd name="T7" fmla="*/ 146 h 207"/>
                <a:gd name="T8" fmla="*/ 27 w 177"/>
                <a:gd name="T9" fmla="*/ 102 h 207"/>
                <a:gd name="T10" fmla="*/ 34 w 177"/>
                <a:gd name="T11" fmla="*/ 63 h 207"/>
                <a:gd name="T12" fmla="*/ 55 w 177"/>
                <a:gd name="T13" fmla="*/ 33 h 207"/>
                <a:gd name="T14" fmla="*/ 94 w 177"/>
                <a:gd name="T15" fmla="*/ 22 h 207"/>
                <a:gd name="T16" fmla="*/ 127 w 177"/>
                <a:gd name="T17" fmla="*/ 32 h 207"/>
                <a:gd name="T18" fmla="*/ 147 w 177"/>
                <a:gd name="T19" fmla="*/ 64 h 207"/>
                <a:gd name="T20" fmla="*/ 174 w 177"/>
                <a:gd name="T21" fmla="*/ 58 h 207"/>
                <a:gd name="T22" fmla="*/ 145 w 177"/>
                <a:gd name="T23" fmla="*/ 15 h 207"/>
                <a:gd name="T24" fmla="*/ 94 w 177"/>
                <a:gd name="T25" fmla="*/ 0 h 207"/>
                <a:gd name="T26" fmla="*/ 46 w 177"/>
                <a:gd name="T27" fmla="*/ 12 h 207"/>
                <a:gd name="T28" fmla="*/ 12 w 177"/>
                <a:gd name="T29" fmla="*/ 47 h 207"/>
                <a:gd name="T30" fmla="*/ 0 w 177"/>
                <a:gd name="T31" fmla="*/ 102 h 207"/>
                <a:gd name="T32" fmla="*/ 11 w 177"/>
                <a:gd name="T33" fmla="*/ 155 h 207"/>
                <a:gd name="T34" fmla="*/ 41 w 177"/>
                <a:gd name="T35" fmla="*/ 194 h 207"/>
                <a:gd name="T36" fmla="*/ 94 w 177"/>
                <a:gd name="T37" fmla="*/ 207 h 207"/>
                <a:gd name="T38" fmla="*/ 147 w 177"/>
                <a:gd name="T39" fmla="*/ 190 h 207"/>
                <a:gd name="T40" fmla="*/ 177 w 177"/>
                <a:gd name="T41" fmla="*/ 140 h 207"/>
                <a:gd name="T42" fmla="*/ 150 w 177"/>
                <a:gd name="T43" fmla="*/ 133 h 207"/>
                <a:gd name="T44" fmla="*/ 130 w 177"/>
                <a:gd name="T45" fmla="*/ 17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7" h="207">
                  <a:moveTo>
                    <a:pt x="130" y="171"/>
                  </a:moveTo>
                  <a:cubicBezTo>
                    <a:pt x="119" y="180"/>
                    <a:pt x="107" y="184"/>
                    <a:pt x="92" y="184"/>
                  </a:cubicBezTo>
                  <a:cubicBezTo>
                    <a:pt x="80" y="184"/>
                    <a:pt x="68" y="181"/>
                    <a:pt x="58" y="175"/>
                  </a:cubicBezTo>
                  <a:cubicBezTo>
                    <a:pt x="47" y="168"/>
                    <a:pt x="40" y="159"/>
                    <a:pt x="35" y="146"/>
                  </a:cubicBezTo>
                  <a:cubicBezTo>
                    <a:pt x="30" y="133"/>
                    <a:pt x="27" y="119"/>
                    <a:pt x="27" y="102"/>
                  </a:cubicBezTo>
                  <a:cubicBezTo>
                    <a:pt x="27" y="88"/>
                    <a:pt x="29" y="76"/>
                    <a:pt x="34" y="63"/>
                  </a:cubicBezTo>
                  <a:cubicBezTo>
                    <a:pt x="38" y="51"/>
                    <a:pt x="45" y="41"/>
                    <a:pt x="55" y="33"/>
                  </a:cubicBezTo>
                  <a:cubicBezTo>
                    <a:pt x="66" y="26"/>
                    <a:pt x="79" y="22"/>
                    <a:pt x="94" y="22"/>
                  </a:cubicBezTo>
                  <a:cubicBezTo>
                    <a:pt x="107" y="22"/>
                    <a:pt x="118" y="26"/>
                    <a:pt x="127" y="32"/>
                  </a:cubicBezTo>
                  <a:cubicBezTo>
                    <a:pt x="136" y="39"/>
                    <a:pt x="143" y="50"/>
                    <a:pt x="147" y="64"/>
                  </a:cubicBezTo>
                  <a:cubicBezTo>
                    <a:pt x="174" y="58"/>
                    <a:pt x="174" y="58"/>
                    <a:pt x="174" y="58"/>
                  </a:cubicBezTo>
                  <a:cubicBezTo>
                    <a:pt x="168" y="39"/>
                    <a:pt x="159" y="25"/>
                    <a:pt x="145" y="15"/>
                  </a:cubicBezTo>
                  <a:cubicBezTo>
                    <a:pt x="131" y="5"/>
                    <a:pt x="115" y="0"/>
                    <a:pt x="94" y="0"/>
                  </a:cubicBezTo>
                  <a:cubicBezTo>
                    <a:pt x="77" y="0"/>
                    <a:pt x="61" y="4"/>
                    <a:pt x="46" y="12"/>
                  </a:cubicBezTo>
                  <a:cubicBezTo>
                    <a:pt x="31" y="20"/>
                    <a:pt x="20" y="32"/>
                    <a:pt x="12" y="47"/>
                  </a:cubicBezTo>
                  <a:cubicBezTo>
                    <a:pt x="4" y="63"/>
                    <a:pt x="0" y="81"/>
                    <a:pt x="0" y="102"/>
                  </a:cubicBezTo>
                  <a:cubicBezTo>
                    <a:pt x="0" y="121"/>
                    <a:pt x="4" y="139"/>
                    <a:pt x="11" y="155"/>
                  </a:cubicBezTo>
                  <a:cubicBezTo>
                    <a:pt x="18" y="172"/>
                    <a:pt x="28" y="185"/>
                    <a:pt x="41" y="194"/>
                  </a:cubicBezTo>
                  <a:cubicBezTo>
                    <a:pt x="55" y="202"/>
                    <a:pt x="73" y="207"/>
                    <a:pt x="94" y="207"/>
                  </a:cubicBezTo>
                  <a:cubicBezTo>
                    <a:pt x="115" y="207"/>
                    <a:pt x="133" y="201"/>
                    <a:pt x="147" y="190"/>
                  </a:cubicBezTo>
                  <a:cubicBezTo>
                    <a:pt x="161" y="178"/>
                    <a:pt x="171" y="162"/>
                    <a:pt x="177" y="140"/>
                  </a:cubicBezTo>
                  <a:cubicBezTo>
                    <a:pt x="150" y="133"/>
                    <a:pt x="150" y="133"/>
                    <a:pt x="150" y="133"/>
                  </a:cubicBezTo>
                  <a:cubicBezTo>
                    <a:pt x="147" y="150"/>
                    <a:pt x="140" y="163"/>
                    <a:pt x="130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3" name="Freeform 34"/>
            <p:cNvSpPr>
              <a:spLocks/>
            </p:cNvSpPr>
            <p:nvPr userDrawn="1"/>
          </p:nvSpPr>
          <p:spPr bwMode="black">
            <a:xfrm>
              <a:off x="3946" y="1903"/>
              <a:ext cx="372" cy="474"/>
            </a:xfrm>
            <a:custGeom>
              <a:avLst/>
              <a:gdLst>
                <a:gd name="T0" fmla="*/ 0 w 372"/>
                <a:gd name="T1" fmla="*/ 474 h 474"/>
                <a:gd name="T2" fmla="*/ 64 w 372"/>
                <a:gd name="T3" fmla="*/ 474 h 474"/>
                <a:gd name="T4" fmla="*/ 315 w 372"/>
                <a:gd name="T5" fmla="*/ 100 h 474"/>
                <a:gd name="T6" fmla="*/ 315 w 372"/>
                <a:gd name="T7" fmla="*/ 474 h 474"/>
                <a:gd name="T8" fmla="*/ 372 w 372"/>
                <a:gd name="T9" fmla="*/ 474 h 474"/>
                <a:gd name="T10" fmla="*/ 372 w 372"/>
                <a:gd name="T11" fmla="*/ 0 h 474"/>
                <a:gd name="T12" fmla="*/ 310 w 372"/>
                <a:gd name="T13" fmla="*/ 0 h 474"/>
                <a:gd name="T14" fmla="*/ 57 w 372"/>
                <a:gd name="T15" fmla="*/ 376 h 474"/>
                <a:gd name="T16" fmla="*/ 57 w 372"/>
                <a:gd name="T17" fmla="*/ 0 h 474"/>
                <a:gd name="T18" fmla="*/ 0 w 372"/>
                <a:gd name="T19" fmla="*/ 0 h 474"/>
                <a:gd name="T20" fmla="*/ 0 w 372"/>
                <a:gd name="T21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2" h="474">
                  <a:moveTo>
                    <a:pt x="0" y="474"/>
                  </a:moveTo>
                  <a:lnTo>
                    <a:pt x="64" y="474"/>
                  </a:lnTo>
                  <a:lnTo>
                    <a:pt x="315" y="100"/>
                  </a:lnTo>
                  <a:lnTo>
                    <a:pt x="315" y="474"/>
                  </a:lnTo>
                  <a:lnTo>
                    <a:pt x="372" y="474"/>
                  </a:lnTo>
                  <a:lnTo>
                    <a:pt x="372" y="0"/>
                  </a:lnTo>
                  <a:lnTo>
                    <a:pt x="310" y="0"/>
                  </a:lnTo>
                  <a:lnTo>
                    <a:pt x="57" y="376"/>
                  </a:lnTo>
                  <a:lnTo>
                    <a:pt x="57" y="0"/>
                  </a:lnTo>
                  <a:lnTo>
                    <a:pt x="0" y="0"/>
                  </a:lnTo>
                  <a:lnTo>
                    <a:pt x="0" y="4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4" name="Freeform 35"/>
            <p:cNvSpPr>
              <a:spLocks noEditPoints="1"/>
            </p:cNvSpPr>
            <p:nvPr userDrawn="1"/>
          </p:nvSpPr>
          <p:spPr bwMode="black">
            <a:xfrm>
              <a:off x="4417" y="1903"/>
              <a:ext cx="357" cy="474"/>
            </a:xfrm>
            <a:custGeom>
              <a:avLst/>
              <a:gdLst>
                <a:gd name="T0" fmla="*/ 0 w 151"/>
                <a:gd name="T1" fmla="*/ 200 h 200"/>
                <a:gd name="T2" fmla="*/ 79 w 151"/>
                <a:gd name="T3" fmla="*/ 200 h 200"/>
                <a:gd name="T4" fmla="*/ 124 w 151"/>
                <a:gd name="T5" fmla="*/ 192 h 200"/>
                <a:gd name="T6" fmla="*/ 144 w 151"/>
                <a:gd name="T7" fmla="*/ 170 h 200"/>
                <a:gd name="T8" fmla="*/ 151 w 151"/>
                <a:gd name="T9" fmla="*/ 142 h 200"/>
                <a:gd name="T10" fmla="*/ 142 w 151"/>
                <a:gd name="T11" fmla="*/ 110 h 200"/>
                <a:gd name="T12" fmla="*/ 117 w 151"/>
                <a:gd name="T13" fmla="*/ 90 h 200"/>
                <a:gd name="T14" fmla="*/ 75 w 151"/>
                <a:gd name="T15" fmla="*/ 85 h 200"/>
                <a:gd name="T16" fmla="*/ 27 w 151"/>
                <a:gd name="T17" fmla="*/ 85 h 200"/>
                <a:gd name="T18" fmla="*/ 27 w 151"/>
                <a:gd name="T19" fmla="*/ 24 h 200"/>
                <a:gd name="T20" fmla="*/ 130 w 151"/>
                <a:gd name="T21" fmla="*/ 24 h 200"/>
                <a:gd name="T22" fmla="*/ 130 w 151"/>
                <a:gd name="T23" fmla="*/ 0 h 200"/>
                <a:gd name="T24" fmla="*/ 0 w 151"/>
                <a:gd name="T25" fmla="*/ 0 h 200"/>
                <a:gd name="T26" fmla="*/ 0 w 151"/>
                <a:gd name="T27" fmla="*/ 200 h 200"/>
                <a:gd name="T28" fmla="*/ 27 w 151"/>
                <a:gd name="T29" fmla="*/ 108 h 200"/>
                <a:gd name="T30" fmla="*/ 62 w 151"/>
                <a:gd name="T31" fmla="*/ 108 h 200"/>
                <a:gd name="T32" fmla="*/ 99 w 151"/>
                <a:gd name="T33" fmla="*/ 111 h 200"/>
                <a:gd name="T34" fmla="*/ 116 w 151"/>
                <a:gd name="T35" fmla="*/ 122 h 200"/>
                <a:gd name="T36" fmla="*/ 123 w 151"/>
                <a:gd name="T37" fmla="*/ 143 h 200"/>
                <a:gd name="T38" fmla="*/ 112 w 151"/>
                <a:gd name="T39" fmla="*/ 169 h 200"/>
                <a:gd name="T40" fmla="*/ 80 w 151"/>
                <a:gd name="T41" fmla="*/ 178 h 200"/>
                <a:gd name="T42" fmla="*/ 27 w 151"/>
                <a:gd name="T43" fmla="*/ 178 h 200"/>
                <a:gd name="T44" fmla="*/ 27 w 151"/>
                <a:gd name="T45" fmla="*/ 10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1" h="200">
                  <a:moveTo>
                    <a:pt x="0" y="200"/>
                  </a:moveTo>
                  <a:cubicBezTo>
                    <a:pt x="79" y="200"/>
                    <a:pt x="79" y="200"/>
                    <a:pt x="79" y="200"/>
                  </a:cubicBezTo>
                  <a:cubicBezTo>
                    <a:pt x="100" y="200"/>
                    <a:pt x="115" y="197"/>
                    <a:pt x="124" y="192"/>
                  </a:cubicBezTo>
                  <a:cubicBezTo>
                    <a:pt x="133" y="186"/>
                    <a:pt x="140" y="179"/>
                    <a:pt x="144" y="170"/>
                  </a:cubicBezTo>
                  <a:cubicBezTo>
                    <a:pt x="149" y="162"/>
                    <a:pt x="151" y="152"/>
                    <a:pt x="151" y="142"/>
                  </a:cubicBezTo>
                  <a:cubicBezTo>
                    <a:pt x="151" y="130"/>
                    <a:pt x="148" y="119"/>
                    <a:pt x="142" y="110"/>
                  </a:cubicBezTo>
                  <a:cubicBezTo>
                    <a:pt x="135" y="100"/>
                    <a:pt x="127" y="94"/>
                    <a:pt x="117" y="90"/>
                  </a:cubicBezTo>
                  <a:cubicBezTo>
                    <a:pt x="106" y="87"/>
                    <a:pt x="92" y="85"/>
                    <a:pt x="75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130" y="24"/>
                    <a:pt x="130" y="24"/>
                    <a:pt x="130" y="24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00"/>
                  </a:lnTo>
                  <a:close/>
                  <a:moveTo>
                    <a:pt x="27" y="108"/>
                  </a:moveTo>
                  <a:cubicBezTo>
                    <a:pt x="62" y="108"/>
                    <a:pt x="62" y="108"/>
                    <a:pt x="62" y="108"/>
                  </a:cubicBezTo>
                  <a:cubicBezTo>
                    <a:pt x="80" y="108"/>
                    <a:pt x="92" y="109"/>
                    <a:pt x="99" y="111"/>
                  </a:cubicBezTo>
                  <a:cubicBezTo>
                    <a:pt x="107" y="113"/>
                    <a:pt x="112" y="116"/>
                    <a:pt x="116" y="122"/>
                  </a:cubicBezTo>
                  <a:cubicBezTo>
                    <a:pt x="121" y="128"/>
                    <a:pt x="123" y="134"/>
                    <a:pt x="123" y="143"/>
                  </a:cubicBezTo>
                  <a:cubicBezTo>
                    <a:pt x="123" y="154"/>
                    <a:pt x="119" y="163"/>
                    <a:pt x="112" y="169"/>
                  </a:cubicBezTo>
                  <a:cubicBezTo>
                    <a:pt x="105" y="175"/>
                    <a:pt x="94" y="178"/>
                    <a:pt x="80" y="178"/>
                  </a:cubicBezTo>
                  <a:cubicBezTo>
                    <a:pt x="27" y="178"/>
                    <a:pt x="27" y="178"/>
                    <a:pt x="27" y="178"/>
                  </a:cubicBezTo>
                  <a:lnTo>
                    <a:pt x="27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5" name="Freeform 36"/>
            <p:cNvSpPr>
              <a:spLocks noEditPoints="1"/>
            </p:cNvSpPr>
            <p:nvPr userDrawn="1"/>
          </p:nvSpPr>
          <p:spPr bwMode="black">
            <a:xfrm>
              <a:off x="4816" y="1896"/>
              <a:ext cx="452" cy="490"/>
            </a:xfrm>
            <a:custGeom>
              <a:avLst/>
              <a:gdLst>
                <a:gd name="T0" fmla="*/ 11 w 191"/>
                <a:gd name="T1" fmla="*/ 156 h 207"/>
                <a:gd name="T2" fmla="*/ 45 w 191"/>
                <a:gd name="T3" fmla="*/ 193 h 207"/>
                <a:gd name="T4" fmla="*/ 95 w 191"/>
                <a:gd name="T5" fmla="*/ 207 h 207"/>
                <a:gd name="T6" fmla="*/ 144 w 191"/>
                <a:gd name="T7" fmla="*/ 194 h 207"/>
                <a:gd name="T8" fmla="*/ 179 w 191"/>
                <a:gd name="T9" fmla="*/ 158 h 207"/>
                <a:gd name="T10" fmla="*/ 191 w 191"/>
                <a:gd name="T11" fmla="*/ 103 h 207"/>
                <a:gd name="T12" fmla="*/ 179 w 191"/>
                <a:gd name="T13" fmla="*/ 50 h 207"/>
                <a:gd name="T14" fmla="*/ 145 w 191"/>
                <a:gd name="T15" fmla="*/ 13 h 207"/>
                <a:gd name="T16" fmla="*/ 95 w 191"/>
                <a:gd name="T17" fmla="*/ 0 h 207"/>
                <a:gd name="T18" fmla="*/ 26 w 191"/>
                <a:gd name="T19" fmla="*/ 28 h 207"/>
                <a:gd name="T20" fmla="*/ 0 w 191"/>
                <a:gd name="T21" fmla="*/ 106 h 207"/>
                <a:gd name="T22" fmla="*/ 11 w 191"/>
                <a:gd name="T23" fmla="*/ 156 h 207"/>
                <a:gd name="T24" fmla="*/ 47 w 191"/>
                <a:gd name="T25" fmla="*/ 42 h 207"/>
                <a:gd name="T26" fmla="*/ 96 w 191"/>
                <a:gd name="T27" fmla="*/ 22 h 207"/>
                <a:gd name="T28" fmla="*/ 131 w 191"/>
                <a:gd name="T29" fmla="*/ 32 h 207"/>
                <a:gd name="T30" fmla="*/ 155 w 191"/>
                <a:gd name="T31" fmla="*/ 61 h 207"/>
                <a:gd name="T32" fmla="*/ 164 w 191"/>
                <a:gd name="T33" fmla="*/ 103 h 207"/>
                <a:gd name="T34" fmla="*/ 144 w 191"/>
                <a:gd name="T35" fmla="*/ 163 h 207"/>
                <a:gd name="T36" fmla="*/ 95 w 191"/>
                <a:gd name="T37" fmla="*/ 184 h 207"/>
                <a:gd name="T38" fmla="*/ 46 w 191"/>
                <a:gd name="T39" fmla="*/ 163 h 207"/>
                <a:gd name="T40" fmla="*/ 27 w 191"/>
                <a:gd name="T41" fmla="*/ 106 h 207"/>
                <a:gd name="T42" fmla="*/ 47 w 191"/>
                <a:gd name="T43" fmla="*/ 4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1" h="207">
                  <a:moveTo>
                    <a:pt x="11" y="156"/>
                  </a:moveTo>
                  <a:cubicBezTo>
                    <a:pt x="19" y="171"/>
                    <a:pt x="30" y="184"/>
                    <a:pt x="45" y="193"/>
                  </a:cubicBezTo>
                  <a:cubicBezTo>
                    <a:pt x="60" y="202"/>
                    <a:pt x="76" y="207"/>
                    <a:pt x="95" y="207"/>
                  </a:cubicBezTo>
                  <a:cubicBezTo>
                    <a:pt x="113" y="207"/>
                    <a:pt x="129" y="203"/>
                    <a:pt x="144" y="194"/>
                  </a:cubicBezTo>
                  <a:cubicBezTo>
                    <a:pt x="159" y="186"/>
                    <a:pt x="171" y="174"/>
                    <a:pt x="179" y="158"/>
                  </a:cubicBezTo>
                  <a:cubicBezTo>
                    <a:pt x="187" y="142"/>
                    <a:pt x="191" y="124"/>
                    <a:pt x="191" y="103"/>
                  </a:cubicBezTo>
                  <a:cubicBezTo>
                    <a:pt x="191" y="83"/>
                    <a:pt x="187" y="66"/>
                    <a:pt x="179" y="50"/>
                  </a:cubicBezTo>
                  <a:cubicBezTo>
                    <a:pt x="172" y="34"/>
                    <a:pt x="160" y="22"/>
                    <a:pt x="145" y="13"/>
                  </a:cubicBezTo>
                  <a:cubicBezTo>
                    <a:pt x="131" y="4"/>
                    <a:pt x="114" y="0"/>
                    <a:pt x="95" y="0"/>
                  </a:cubicBezTo>
                  <a:cubicBezTo>
                    <a:pt x="67" y="0"/>
                    <a:pt x="44" y="9"/>
                    <a:pt x="26" y="28"/>
                  </a:cubicBezTo>
                  <a:cubicBezTo>
                    <a:pt x="8" y="47"/>
                    <a:pt x="0" y="73"/>
                    <a:pt x="0" y="106"/>
                  </a:cubicBezTo>
                  <a:cubicBezTo>
                    <a:pt x="0" y="123"/>
                    <a:pt x="3" y="140"/>
                    <a:pt x="11" y="156"/>
                  </a:cubicBezTo>
                  <a:close/>
                  <a:moveTo>
                    <a:pt x="47" y="42"/>
                  </a:moveTo>
                  <a:cubicBezTo>
                    <a:pt x="61" y="29"/>
                    <a:pt x="77" y="22"/>
                    <a:pt x="96" y="22"/>
                  </a:cubicBezTo>
                  <a:cubicBezTo>
                    <a:pt x="109" y="22"/>
                    <a:pt x="121" y="26"/>
                    <a:pt x="131" y="32"/>
                  </a:cubicBezTo>
                  <a:cubicBezTo>
                    <a:pt x="142" y="39"/>
                    <a:pt x="150" y="48"/>
                    <a:pt x="155" y="61"/>
                  </a:cubicBezTo>
                  <a:cubicBezTo>
                    <a:pt x="161" y="73"/>
                    <a:pt x="164" y="87"/>
                    <a:pt x="164" y="103"/>
                  </a:cubicBezTo>
                  <a:cubicBezTo>
                    <a:pt x="164" y="129"/>
                    <a:pt x="157" y="149"/>
                    <a:pt x="144" y="163"/>
                  </a:cubicBezTo>
                  <a:cubicBezTo>
                    <a:pt x="132" y="177"/>
                    <a:pt x="115" y="184"/>
                    <a:pt x="95" y="184"/>
                  </a:cubicBezTo>
                  <a:cubicBezTo>
                    <a:pt x="76" y="184"/>
                    <a:pt x="59" y="177"/>
                    <a:pt x="46" y="163"/>
                  </a:cubicBezTo>
                  <a:cubicBezTo>
                    <a:pt x="33" y="149"/>
                    <a:pt x="27" y="130"/>
                    <a:pt x="27" y="106"/>
                  </a:cubicBezTo>
                  <a:cubicBezTo>
                    <a:pt x="27" y="76"/>
                    <a:pt x="34" y="55"/>
                    <a:pt x="47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6" name="Freeform 37"/>
            <p:cNvSpPr>
              <a:spLocks noEditPoints="1"/>
            </p:cNvSpPr>
            <p:nvPr userDrawn="1"/>
          </p:nvSpPr>
          <p:spPr bwMode="black">
            <a:xfrm>
              <a:off x="7594" y="3754"/>
              <a:ext cx="503" cy="511"/>
            </a:xfrm>
            <a:custGeom>
              <a:avLst/>
              <a:gdLst>
                <a:gd name="T0" fmla="*/ 143 w 213"/>
                <a:gd name="T1" fmla="*/ 87 h 216"/>
                <a:gd name="T2" fmla="*/ 144 w 213"/>
                <a:gd name="T3" fmla="*/ 100 h 216"/>
                <a:gd name="T4" fmla="*/ 141 w 213"/>
                <a:gd name="T5" fmla="*/ 25 h 216"/>
                <a:gd name="T6" fmla="*/ 123 w 213"/>
                <a:gd name="T7" fmla="*/ 6 h 216"/>
                <a:gd name="T8" fmla="*/ 95 w 213"/>
                <a:gd name="T9" fmla="*/ 25 h 216"/>
                <a:gd name="T10" fmla="*/ 76 w 213"/>
                <a:gd name="T11" fmla="*/ 129 h 216"/>
                <a:gd name="T12" fmla="*/ 73 w 213"/>
                <a:gd name="T13" fmla="*/ 147 h 216"/>
                <a:gd name="T14" fmla="*/ 65 w 213"/>
                <a:gd name="T15" fmla="*/ 198 h 216"/>
                <a:gd name="T16" fmla="*/ 123 w 213"/>
                <a:gd name="T17" fmla="*/ 159 h 216"/>
                <a:gd name="T18" fmla="*/ 117 w 213"/>
                <a:gd name="T19" fmla="*/ 198 h 216"/>
                <a:gd name="T20" fmla="*/ 106 w 213"/>
                <a:gd name="T21" fmla="*/ 216 h 216"/>
                <a:gd name="T22" fmla="*/ 138 w 213"/>
                <a:gd name="T23" fmla="*/ 209 h 216"/>
                <a:gd name="T24" fmla="*/ 141 w 213"/>
                <a:gd name="T25" fmla="*/ 130 h 216"/>
                <a:gd name="T26" fmla="*/ 158 w 213"/>
                <a:gd name="T27" fmla="*/ 139 h 216"/>
                <a:gd name="T28" fmla="*/ 158 w 213"/>
                <a:gd name="T29" fmla="*/ 81 h 216"/>
                <a:gd name="T30" fmla="*/ 95 w 213"/>
                <a:gd name="T31" fmla="*/ 43 h 216"/>
                <a:gd name="T32" fmla="*/ 123 w 213"/>
                <a:gd name="T33" fmla="*/ 57 h 216"/>
                <a:gd name="T34" fmla="*/ 95 w 213"/>
                <a:gd name="T35" fmla="*/ 91 h 216"/>
                <a:gd name="T36" fmla="*/ 123 w 213"/>
                <a:gd name="T37" fmla="*/ 74 h 216"/>
                <a:gd name="T38" fmla="*/ 95 w 213"/>
                <a:gd name="T39" fmla="*/ 91 h 216"/>
                <a:gd name="T40" fmla="*/ 95 w 213"/>
                <a:gd name="T41" fmla="*/ 108 h 216"/>
                <a:gd name="T42" fmla="*/ 123 w 213"/>
                <a:gd name="T43" fmla="*/ 124 h 216"/>
                <a:gd name="T44" fmla="*/ 213 w 213"/>
                <a:gd name="T45" fmla="*/ 54 h 216"/>
                <a:gd name="T46" fmla="*/ 198 w 213"/>
                <a:gd name="T47" fmla="*/ 4 h 216"/>
                <a:gd name="T48" fmla="*/ 180 w 213"/>
                <a:gd name="T49" fmla="*/ 54 h 216"/>
                <a:gd name="T50" fmla="*/ 147 w 213"/>
                <a:gd name="T51" fmla="*/ 71 h 216"/>
                <a:gd name="T52" fmla="*/ 180 w 213"/>
                <a:gd name="T53" fmla="*/ 190 h 216"/>
                <a:gd name="T54" fmla="*/ 153 w 213"/>
                <a:gd name="T55" fmla="*/ 198 h 216"/>
                <a:gd name="T56" fmla="*/ 190 w 213"/>
                <a:gd name="T57" fmla="*/ 209 h 216"/>
                <a:gd name="T58" fmla="*/ 198 w 213"/>
                <a:gd name="T59" fmla="*/ 71 h 216"/>
                <a:gd name="T60" fmla="*/ 213 w 213"/>
                <a:gd name="T61" fmla="*/ 54 h 216"/>
                <a:gd name="T62" fmla="*/ 9 w 213"/>
                <a:gd name="T63" fmla="*/ 6 h 216"/>
                <a:gd name="T64" fmla="*/ 68 w 213"/>
                <a:gd name="T65" fmla="*/ 23 h 216"/>
                <a:gd name="T66" fmla="*/ 73 w 213"/>
                <a:gd name="T67" fmla="*/ 38 h 216"/>
                <a:gd name="T68" fmla="*/ 0 w 213"/>
                <a:gd name="T69" fmla="*/ 55 h 216"/>
                <a:gd name="T70" fmla="*/ 73 w 213"/>
                <a:gd name="T71" fmla="*/ 38 h 216"/>
                <a:gd name="T72" fmla="*/ 9 w 213"/>
                <a:gd name="T73" fmla="*/ 68 h 216"/>
                <a:gd name="T74" fmla="*/ 68 w 213"/>
                <a:gd name="T75" fmla="*/ 85 h 216"/>
                <a:gd name="T76" fmla="*/ 68 w 213"/>
                <a:gd name="T77" fmla="*/ 98 h 216"/>
                <a:gd name="T78" fmla="*/ 9 w 213"/>
                <a:gd name="T79" fmla="*/ 116 h 216"/>
                <a:gd name="T80" fmla="*/ 68 w 213"/>
                <a:gd name="T81" fmla="*/ 98 h 216"/>
                <a:gd name="T82" fmla="*/ 11 w 213"/>
                <a:gd name="T83" fmla="*/ 132 h 216"/>
                <a:gd name="T84" fmla="*/ 29 w 213"/>
                <a:gd name="T85" fmla="*/ 212 h 216"/>
                <a:gd name="T86" fmla="*/ 66 w 213"/>
                <a:gd name="T87" fmla="*/ 195 h 216"/>
                <a:gd name="T88" fmla="*/ 29 w 213"/>
                <a:gd name="T89" fmla="*/ 178 h 216"/>
                <a:gd name="T90" fmla="*/ 48 w 213"/>
                <a:gd name="T91" fmla="*/ 150 h 216"/>
                <a:gd name="T92" fmla="*/ 29 w 213"/>
                <a:gd name="T93" fmla="*/ 17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3" h="216">
                  <a:moveTo>
                    <a:pt x="158" y="81"/>
                  </a:moveTo>
                  <a:cubicBezTo>
                    <a:pt x="143" y="87"/>
                    <a:pt x="143" y="87"/>
                    <a:pt x="143" y="87"/>
                  </a:cubicBezTo>
                  <a:cubicBezTo>
                    <a:pt x="146" y="93"/>
                    <a:pt x="150" y="100"/>
                    <a:pt x="152" y="107"/>
                  </a:cubicBezTo>
                  <a:cubicBezTo>
                    <a:pt x="144" y="100"/>
                    <a:pt x="144" y="100"/>
                    <a:pt x="144" y="100"/>
                  </a:cubicBezTo>
                  <a:cubicBezTo>
                    <a:pt x="141" y="103"/>
                    <a:pt x="141" y="103"/>
                    <a:pt x="141" y="103"/>
                  </a:cubicBezTo>
                  <a:cubicBezTo>
                    <a:pt x="141" y="25"/>
                    <a:pt x="141" y="25"/>
                    <a:pt x="141" y="25"/>
                  </a:cubicBezTo>
                  <a:cubicBezTo>
                    <a:pt x="114" y="25"/>
                    <a:pt x="114" y="25"/>
                    <a:pt x="114" y="25"/>
                  </a:cubicBezTo>
                  <a:cubicBezTo>
                    <a:pt x="118" y="21"/>
                    <a:pt x="121" y="15"/>
                    <a:pt x="123" y="6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2" y="11"/>
                    <a:pt x="99" y="19"/>
                    <a:pt x="9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6" y="129"/>
                    <a:pt x="76" y="129"/>
                    <a:pt x="76" y="129"/>
                  </a:cubicBezTo>
                  <a:cubicBezTo>
                    <a:pt x="68" y="130"/>
                    <a:pt x="68" y="130"/>
                    <a:pt x="68" y="130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116" y="141"/>
                    <a:pt x="116" y="141"/>
                    <a:pt x="116" y="141"/>
                  </a:cubicBezTo>
                  <a:cubicBezTo>
                    <a:pt x="97" y="168"/>
                    <a:pt x="80" y="187"/>
                    <a:pt x="65" y="198"/>
                  </a:cubicBezTo>
                  <a:cubicBezTo>
                    <a:pt x="77" y="212"/>
                    <a:pt x="77" y="212"/>
                    <a:pt x="77" y="212"/>
                  </a:cubicBezTo>
                  <a:cubicBezTo>
                    <a:pt x="96" y="196"/>
                    <a:pt x="111" y="178"/>
                    <a:pt x="123" y="159"/>
                  </a:cubicBezTo>
                  <a:cubicBezTo>
                    <a:pt x="123" y="191"/>
                    <a:pt x="123" y="191"/>
                    <a:pt x="123" y="191"/>
                  </a:cubicBezTo>
                  <a:cubicBezTo>
                    <a:pt x="123" y="196"/>
                    <a:pt x="121" y="198"/>
                    <a:pt x="117" y="198"/>
                  </a:cubicBezTo>
                  <a:cubicBezTo>
                    <a:pt x="98" y="198"/>
                    <a:pt x="98" y="198"/>
                    <a:pt x="98" y="198"/>
                  </a:cubicBezTo>
                  <a:cubicBezTo>
                    <a:pt x="106" y="216"/>
                    <a:pt x="106" y="216"/>
                    <a:pt x="106" y="216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31" y="216"/>
                    <a:pt x="135" y="214"/>
                    <a:pt x="138" y="209"/>
                  </a:cubicBezTo>
                  <a:cubicBezTo>
                    <a:pt x="140" y="204"/>
                    <a:pt x="141" y="200"/>
                    <a:pt x="141" y="197"/>
                  </a:cubicBezTo>
                  <a:cubicBezTo>
                    <a:pt x="141" y="130"/>
                    <a:pt x="141" y="130"/>
                    <a:pt x="141" y="130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7" y="122"/>
                    <a:pt x="158" y="131"/>
                    <a:pt x="158" y="139"/>
                  </a:cubicBezTo>
                  <a:cubicBezTo>
                    <a:pt x="175" y="135"/>
                    <a:pt x="175" y="135"/>
                    <a:pt x="175" y="135"/>
                  </a:cubicBezTo>
                  <a:cubicBezTo>
                    <a:pt x="174" y="114"/>
                    <a:pt x="168" y="96"/>
                    <a:pt x="158" y="81"/>
                  </a:cubicBezTo>
                  <a:close/>
                  <a:moveTo>
                    <a:pt x="95" y="57"/>
                  </a:moveTo>
                  <a:cubicBezTo>
                    <a:pt x="95" y="43"/>
                    <a:pt x="95" y="43"/>
                    <a:pt x="95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95" y="57"/>
                  </a:lnTo>
                  <a:close/>
                  <a:moveTo>
                    <a:pt x="95" y="91"/>
                  </a:moveTo>
                  <a:cubicBezTo>
                    <a:pt x="95" y="74"/>
                    <a:pt x="95" y="74"/>
                    <a:pt x="95" y="74"/>
                  </a:cubicBezTo>
                  <a:cubicBezTo>
                    <a:pt x="123" y="74"/>
                    <a:pt x="123" y="74"/>
                    <a:pt x="123" y="74"/>
                  </a:cubicBezTo>
                  <a:cubicBezTo>
                    <a:pt x="123" y="91"/>
                    <a:pt x="123" y="91"/>
                    <a:pt x="123" y="91"/>
                  </a:cubicBezTo>
                  <a:lnTo>
                    <a:pt x="95" y="91"/>
                  </a:lnTo>
                  <a:close/>
                  <a:moveTo>
                    <a:pt x="95" y="127"/>
                  </a:moveTo>
                  <a:cubicBezTo>
                    <a:pt x="95" y="108"/>
                    <a:pt x="95" y="108"/>
                    <a:pt x="95" y="108"/>
                  </a:cubicBezTo>
                  <a:cubicBezTo>
                    <a:pt x="123" y="108"/>
                    <a:pt x="123" y="108"/>
                    <a:pt x="123" y="108"/>
                  </a:cubicBezTo>
                  <a:cubicBezTo>
                    <a:pt x="123" y="124"/>
                    <a:pt x="123" y="124"/>
                    <a:pt x="123" y="124"/>
                  </a:cubicBezTo>
                  <a:lnTo>
                    <a:pt x="95" y="127"/>
                  </a:lnTo>
                  <a:close/>
                  <a:moveTo>
                    <a:pt x="213" y="54"/>
                  </a:moveTo>
                  <a:cubicBezTo>
                    <a:pt x="198" y="54"/>
                    <a:pt x="198" y="54"/>
                    <a:pt x="198" y="54"/>
                  </a:cubicBezTo>
                  <a:cubicBezTo>
                    <a:pt x="198" y="4"/>
                    <a:pt x="198" y="4"/>
                    <a:pt x="198" y="4"/>
                  </a:cubicBezTo>
                  <a:cubicBezTo>
                    <a:pt x="180" y="4"/>
                    <a:pt x="180" y="4"/>
                    <a:pt x="180" y="4"/>
                  </a:cubicBezTo>
                  <a:cubicBezTo>
                    <a:pt x="180" y="54"/>
                    <a:pt x="180" y="54"/>
                    <a:pt x="180" y="54"/>
                  </a:cubicBezTo>
                  <a:cubicBezTo>
                    <a:pt x="147" y="54"/>
                    <a:pt x="147" y="54"/>
                    <a:pt x="147" y="54"/>
                  </a:cubicBezTo>
                  <a:cubicBezTo>
                    <a:pt x="147" y="71"/>
                    <a:pt x="147" y="71"/>
                    <a:pt x="147" y="71"/>
                  </a:cubicBezTo>
                  <a:cubicBezTo>
                    <a:pt x="180" y="71"/>
                    <a:pt x="180" y="71"/>
                    <a:pt x="180" y="71"/>
                  </a:cubicBezTo>
                  <a:cubicBezTo>
                    <a:pt x="180" y="190"/>
                    <a:pt x="180" y="190"/>
                    <a:pt x="180" y="190"/>
                  </a:cubicBezTo>
                  <a:cubicBezTo>
                    <a:pt x="180" y="195"/>
                    <a:pt x="177" y="198"/>
                    <a:pt x="172" y="198"/>
                  </a:cubicBezTo>
                  <a:cubicBezTo>
                    <a:pt x="153" y="198"/>
                    <a:pt x="153" y="198"/>
                    <a:pt x="153" y="198"/>
                  </a:cubicBezTo>
                  <a:cubicBezTo>
                    <a:pt x="160" y="216"/>
                    <a:pt x="160" y="216"/>
                    <a:pt x="160" y="216"/>
                  </a:cubicBezTo>
                  <a:cubicBezTo>
                    <a:pt x="175" y="216"/>
                    <a:pt x="185" y="213"/>
                    <a:pt x="190" y="209"/>
                  </a:cubicBezTo>
                  <a:cubicBezTo>
                    <a:pt x="195" y="204"/>
                    <a:pt x="198" y="197"/>
                    <a:pt x="198" y="187"/>
                  </a:cubicBezTo>
                  <a:cubicBezTo>
                    <a:pt x="198" y="71"/>
                    <a:pt x="198" y="71"/>
                    <a:pt x="198" y="71"/>
                  </a:cubicBezTo>
                  <a:cubicBezTo>
                    <a:pt x="213" y="71"/>
                    <a:pt x="213" y="71"/>
                    <a:pt x="213" y="71"/>
                  </a:cubicBezTo>
                  <a:lnTo>
                    <a:pt x="213" y="54"/>
                  </a:lnTo>
                  <a:close/>
                  <a:moveTo>
                    <a:pt x="68" y="6"/>
                  </a:moveTo>
                  <a:cubicBezTo>
                    <a:pt x="9" y="6"/>
                    <a:pt x="9" y="6"/>
                    <a:pt x="9" y="6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8" y="23"/>
                    <a:pt x="68" y="23"/>
                    <a:pt x="68" y="23"/>
                  </a:cubicBezTo>
                  <a:lnTo>
                    <a:pt x="68" y="6"/>
                  </a:lnTo>
                  <a:close/>
                  <a:moveTo>
                    <a:pt x="73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73" y="55"/>
                    <a:pt x="73" y="55"/>
                    <a:pt x="73" y="55"/>
                  </a:cubicBezTo>
                  <a:lnTo>
                    <a:pt x="73" y="38"/>
                  </a:lnTo>
                  <a:close/>
                  <a:moveTo>
                    <a:pt x="68" y="68"/>
                  </a:moveTo>
                  <a:cubicBezTo>
                    <a:pt x="9" y="68"/>
                    <a:pt x="9" y="68"/>
                    <a:pt x="9" y="68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68" y="85"/>
                    <a:pt x="68" y="85"/>
                    <a:pt x="68" y="85"/>
                  </a:cubicBezTo>
                  <a:lnTo>
                    <a:pt x="68" y="68"/>
                  </a:lnTo>
                  <a:close/>
                  <a:moveTo>
                    <a:pt x="68" y="98"/>
                  </a:moveTo>
                  <a:cubicBezTo>
                    <a:pt x="9" y="98"/>
                    <a:pt x="9" y="98"/>
                    <a:pt x="9" y="98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68" y="116"/>
                    <a:pt x="68" y="116"/>
                    <a:pt x="68" y="116"/>
                  </a:cubicBezTo>
                  <a:lnTo>
                    <a:pt x="68" y="98"/>
                  </a:lnTo>
                  <a:close/>
                  <a:moveTo>
                    <a:pt x="66" y="132"/>
                  </a:moveTo>
                  <a:cubicBezTo>
                    <a:pt x="11" y="132"/>
                    <a:pt x="11" y="132"/>
                    <a:pt x="11" y="132"/>
                  </a:cubicBezTo>
                  <a:cubicBezTo>
                    <a:pt x="11" y="212"/>
                    <a:pt x="11" y="212"/>
                    <a:pt x="11" y="212"/>
                  </a:cubicBezTo>
                  <a:cubicBezTo>
                    <a:pt x="29" y="212"/>
                    <a:pt x="29" y="212"/>
                    <a:pt x="29" y="212"/>
                  </a:cubicBezTo>
                  <a:cubicBezTo>
                    <a:pt x="29" y="195"/>
                    <a:pt x="29" y="195"/>
                    <a:pt x="29" y="195"/>
                  </a:cubicBezTo>
                  <a:cubicBezTo>
                    <a:pt x="66" y="195"/>
                    <a:pt x="66" y="195"/>
                    <a:pt x="66" y="195"/>
                  </a:cubicBezTo>
                  <a:lnTo>
                    <a:pt x="66" y="132"/>
                  </a:lnTo>
                  <a:close/>
                  <a:moveTo>
                    <a:pt x="29" y="178"/>
                  </a:moveTo>
                  <a:cubicBezTo>
                    <a:pt x="29" y="150"/>
                    <a:pt x="29" y="150"/>
                    <a:pt x="29" y="150"/>
                  </a:cubicBezTo>
                  <a:cubicBezTo>
                    <a:pt x="48" y="150"/>
                    <a:pt x="48" y="150"/>
                    <a:pt x="48" y="150"/>
                  </a:cubicBezTo>
                  <a:cubicBezTo>
                    <a:pt x="48" y="178"/>
                    <a:pt x="48" y="178"/>
                    <a:pt x="48" y="178"/>
                  </a:cubicBezTo>
                  <a:lnTo>
                    <a:pt x="29" y="1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7" name="Freeform 38"/>
            <p:cNvSpPr>
              <a:spLocks noEditPoints="1"/>
            </p:cNvSpPr>
            <p:nvPr userDrawn="1"/>
          </p:nvSpPr>
          <p:spPr bwMode="black">
            <a:xfrm>
              <a:off x="8161" y="3754"/>
              <a:ext cx="506" cy="511"/>
            </a:xfrm>
            <a:custGeom>
              <a:avLst/>
              <a:gdLst>
                <a:gd name="T0" fmla="*/ 143 w 214"/>
                <a:gd name="T1" fmla="*/ 87 h 216"/>
                <a:gd name="T2" fmla="*/ 144 w 214"/>
                <a:gd name="T3" fmla="*/ 100 h 216"/>
                <a:gd name="T4" fmla="*/ 141 w 214"/>
                <a:gd name="T5" fmla="*/ 25 h 216"/>
                <a:gd name="T6" fmla="*/ 123 w 214"/>
                <a:gd name="T7" fmla="*/ 6 h 216"/>
                <a:gd name="T8" fmla="*/ 96 w 214"/>
                <a:gd name="T9" fmla="*/ 25 h 216"/>
                <a:gd name="T10" fmla="*/ 77 w 214"/>
                <a:gd name="T11" fmla="*/ 129 h 216"/>
                <a:gd name="T12" fmla="*/ 73 w 214"/>
                <a:gd name="T13" fmla="*/ 147 h 216"/>
                <a:gd name="T14" fmla="*/ 65 w 214"/>
                <a:gd name="T15" fmla="*/ 198 h 216"/>
                <a:gd name="T16" fmla="*/ 123 w 214"/>
                <a:gd name="T17" fmla="*/ 159 h 216"/>
                <a:gd name="T18" fmla="*/ 117 w 214"/>
                <a:gd name="T19" fmla="*/ 198 h 216"/>
                <a:gd name="T20" fmla="*/ 107 w 214"/>
                <a:gd name="T21" fmla="*/ 216 h 216"/>
                <a:gd name="T22" fmla="*/ 138 w 214"/>
                <a:gd name="T23" fmla="*/ 209 h 216"/>
                <a:gd name="T24" fmla="*/ 141 w 214"/>
                <a:gd name="T25" fmla="*/ 130 h 216"/>
                <a:gd name="T26" fmla="*/ 158 w 214"/>
                <a:gd name="T27" fmla="*/ 139 h 216"/>
                <a:gd name="T28" fmla="*/ 158 w 214"/>
                <a:gd name="T29" fmla="*/ 81 h 216"/>
                <a:gd name="T30" fmla="*/ 95 w 214"/>
                <a:gd name="T31" fmla="*/ 43 h 216"/>
                <a:gd name="T32" fmla="*/ 123 w 214"/>
                <a:gd name="T33" fmla="*/ 57 h 216"/>
                <a:gd name="T34" fmla="*/ 95 w 214"/>
                <a:gd name="T35" fmla="*/ 91 h 216"/>
                <a:gd name="T36" fmla="*/ 123 w 214"/>
                <a:gd name="T37" fmla="*/ 74 h 216"/>
                <a:gd name="T38" fmla="*/ 95 w 214"/>
                <a:gd name="T39" fmla="*/ 91 h 216"/>
                <a:gd name="T40" fmla="*/ 95 w 214"/>
                <a:gd name="T41" fmla="*/ 108 h 216"/>
                <a:gd name="T42" fmla="*/ 123 w 214"/>
                <a:gd name="T43" fmla="*/ 124 h 216"/>
                <a:gd name="T44" fmla="*/ 214 w 214"/>
                <a:gd name="T45" fmla="*/ 54 h 216"/>
                <a:gd name="T46" fmla="*/ 198 w 214"/>
                <a:gd name="T47" fmla="*/ 4 h 216"/>
                <a:gd name="T48" fmla="*/ 180 w 214"/>
                <a:gd name="T49" fmla="*/ 54 h 216"/>
                <a:gd name="T50" fmla="*/ 147 w 214"/>
                <a:gd name="T51" fmla="*/ 71 h 216"/>
                <a:gd name="T52" fmla="*/ 180 w 214"/>
                <a:gd name="T53" fmla="*/ 190 h 216"/>
                <a:gd name="T54" fmla="*/ 153 w 214"/>
                <a:gd name="T55" fmla="*/ 198 h 216"/>
                <a:gd name="T56" fmla="*/ 191 w 214"/>
                <a:gd name="T57" fmla="*/ 209 h 216"/>
                <a:gd name="T58" fmla="*/ 198 w 214"/>
                <a:gd name="T59" fmla="*/ 71 h 216"/>
                <a:gd name="T60" fmla="*/ 214 w 214"/>
                <a:gd name="T61" fmla="*/ 54 h 216"/>
                <a:gd name="T62" fmla="*/ 9 w 214"/>
                <a:gd name="T63" fmla="*/ 6 h 216"/>
                <a:gd name="T64" fmla="*/ 68 w 214"/>
                <a:gd name="T65" fmla="*/ 23 h 216"/>
                <a:gd name="T66" fmla="*/ 73 w 214"/>
                <a:gd name="T67" fmla="*/ 38 h 216"/>
                <a:gd name="T68" fmla="*/ 0 w 214"/>
                <a:gd name="T69" fmla="*/ 55 h 216"/>
                <a:gd name="T70" fmla="*/ 73 w 214"/>
                <a:gd name="T71" fmla="*/ 38 h 216"/>
                <a:gd name="T72" fmla="*/ 9 w 214"/>
                <a:gd name="T73" fmla="*/ 68 h 216"/>
                <a:gd name="T74" fmla="*/ 68 w 214"/>
                <a:gd name="T75" fmla="*/ 85 h 216"/>
                <a:gd name="T76" fmla="*/ 68 w 214"/>
                <a:gd name="T77" fmla="*/ 98 h 216"/>
                <a:gd name="T78" fmla="*/ 9 w 214"/>
                <a:gd name="T79" fmla="*/ 116 h 216"/>
                <a:gd name="T80" fmla="*/ 68 w 214"/>
                <a:gd name="T81" fmla="*/ 98 h 216"/>
                <a:gd name="T82" fmla="*/ 12 w 214"/>
                <a:gd name="T83" fmla="*/ 132 h 216"/>
                <a:gd name="T84" fmla="*/ 30 w 214"/>
                <a:gd name="T85" fmla="*/ 212 h 216"/>
                <a:gd name="T86" fmla="*/ 66 w 214"/>
                <a:gd name="T87" fmla="*/ 195 h 216"/>
                <a:gd name="T88" fmla="*/ 30 w 214"/>
                <a:gd name="T89" fmla="*/ 178 h 216"/>
                <a:gd name="T90" fmla="*/ 48 w 214"/>
                <a:gd name="T91" fmla="*/ 150 h 216"/>
                <a:gd name="T92" fmla="*/ 30 w 214"/>
                <a:gd name="T93" fmla="*/ 17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4" h="216">
                  <a:moveTo>
                    <a:pt x="158" y="81"/>
                  </a:moveTo>
                  <a:cubicBezTo>
                    <a:pt x="143" y="87"/>
                    <a:pt x="143" y="87"/>
                    <a:pt x="143" y="87"/>
                  </a:cubicBezTo>
                  <a:cubicBezTo>
                    <a:pt x="147" y="93"/>
                    <a:pt x="150" y="100"/>
                    <a:pt x="152" y="107"/>
                  </a:cubicBezTo>
                  <a:cubicBezTo>
                    <a:pt x="144" y="100"/>
                    <a:pt x="144" y="100"/>
                    <a:pt x="144" y="100"/>
                  </a:cubicBezTo>
                  <a:cubicBezTo>
                    <a:pt x="141" y="103"/>
                    <a:pt x="141" y="103"/>
                    <a:pt x="141" y="103"/>
                  </a:cubicBezTo>
                  <a:cubicBezTo>
                    <a:pt x="141" y="25"/>
                    <a:pt x="141" y="25"/>
                    <a:pt x="141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8" y="21"/>
                    <a:pt x="121" y="15"/>
                    <a:pt x="123" y="6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03" y="11"/>
                    <a:pt x="99" y="19"/>
                    <a:pt x="9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129"/>
                    <a:pt x="77" y="129"/>
                    <a:pt x="77" y="129"/>
                  </a:cubicBezTo>
                  <a:cubicBezTo>
                    <a:pt x="68" y="130"/>
                    <a:pt x="68" y="130"/>
                    <a:pt x="68" y="130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116" y="141"/>
                    <a:pt x="116" y="141"/>
                    <a:pt x="116" y="141"/>
                  </a:cubicBezTo>
                  <a:cubicBezTo>
                    <a:pt x="97" y="168"/>
                    <a:pt x="80" y="187"/>
                    <a:pt x="65" y="198"/>
                  </a:cubicBezTo>
                  <a:cubicBezTo>
                    <a:pt x="78" y="212"/>
                    <a:pt x="78" y="212"/>
                    <a:pt x="78" y="212"/>
                  </a:cubicBezTo>
                  <a:cubicBezTo>
                    <a:pt x="96" y="196"/>
                    <a:pt x="111" y="178"/>
                    <a:pt x="123" y="159"/>
                  </a:cubicBezTo>
                  <a:cubicBezTo>
                    <a:pt x="123" y="191"/>
                    <a:pt x="123" y="191"/>
                    <a:pt x="123" y="191"/>
                  </a:cubicBezTo>
                  <a:cubicBezTo>
                    <a:pt x="123" y="196"/>
                    <a:pt x="121" y="198"/>
                    <a:pt x="117" y="198"/>
                  </a:cubicBezTo>
                  <a:cubicBezTo>
                    <a:pt x="98" y="198"/>
                    <a:pt x="98" y="198"/>
                    <a:pt x="98" y="198"/>
                  </a:cubicBezTo>
                  <a:cubicBezTo>
                    <a:pt x="107" y="216"/>
                    <a:pt x="107" y="216"/>
                    <a:pt x="107" y="216"/>
                  </a:cubicBezTo>
                  <a:cubicBezTo>
                    <a:pt x="125" y="216"/>
                    <a:pt x="125" y="216"/>
                    <a:pt x="125" y="216"/>
                  </a:cubicBezTo>
                  <a:cubicBezTo>
                    <a:pt x="131" y="216"/>
                    <a:pt x="135" y="214"/>
                    <a:pt x="138" y="209"/>
                  </a:cubicBezTo>
                  <a:cubicBezTo>
                    <a:pt x="140" y="204"/>
                    <a:pt x="141" y="200"/>
                    <a:pt x="141" y="197"/>
                  </a:cubicBezTo>
                  <a:cubicBezTo>
                    <a:pt x="141" y="130"/>
                    <a:pt x="141" y="130"/>
                    <a:pt x="141" y="130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7" y="122"/>
                    <a:pt x="158" y="131"/>
                    <a:pt x="158" y="139"/>
                  </a:cubicBezTo>
                  <a:cubicBezTo>
                    <a:pt x="175" y="135"/>
                    <a:pt x="175" y="135"/>
                    <a:pt x="175" y="135"/>
                  </a:cubicBezTo>
                  <a:cubicBezTo>
                    <a:pt x="174" y="114"/>
                    <a:pt x="168" y="96"/>
                    <a:pt x="158" y="81"/>
                  </a:cubicBezTo>
                  <a:close/>
                  <a:moveTo>
                    <a:pt x="95" y="57"/>
                  </a:moveTo>
                  <a:cubicBezTo>
                    <a:pt x="95" y="43"/>
                    <a:pt x="95" y="43"/>
                    <a:pt x="95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95" y="57"/>
                  </a:lnTo>
                  <a:close/>
                  <a:moveTo>
                    <a:pt x="95" y="91"/>
                  </a:moveTo>
                  <a:cubicBezTo>
                    <a:pt x="95" y="74"/>
                    <a:pt x="95" y="74"/>
                    <a:pt x="95" y="74"/>
                  </a:cubicBezTo>
                  <a:cubicBezTo>
                    <a:pt x="123" y="74"/>
                    <a:pt x="123" y="74"/>
                    <a:pt x="123" y="74"/>
                  </a:cubicBezTo>
                  <a:cubicBezTo>
                    <a:pt x="123" y="91"/>
                    <a:pt x="123" y="91"/>
                    <a:pt x="123" y="91"/>
                  </a:cubicBezTo>
                  <a:lnTo>
                    <a:pt x="95" y="91"/>
                  </a:lnTo>
                  <a:close/>
                  <a:moveTo>
                    <a:pt x="95" y="127"/>
                  </a:moveTo>
                  <a:cubicBezTo>
                    <a:pt x="95" y="108"/>
                    <a:pt x="95" y="108"/>
                    <a:pt x="95" y="108"/>
                  </a:cubicBezTo>
                  <a:cubicBezTo>
                    <a:pt x="123" y="108"/>
                    <a:pt x="123" y="108"/>
                    <a:pt x="123" y="108"/>
                  </a:cubicBezTo>
                  <a:cubicBezTo>
                    <a:pt x="123" y="124"/>
                    <a:pt x="123" y="124"/>
                    <a:pt x="123" y="124"/>
                  </a:cubicBezTo>
                  <a:lnTo>
                    <a:pt x="95" y="127"/>
                  </a:lnTo>
                  <a:close/>
                  <a:moveTo>
                    <a:pt x="214" y="54"/>
                  </a:moveTo>
                  <a:cubicBezTo>
                    <a:pt x="198" y="54"/>
                    <a:pt x="198" y="54"/>
                    <a:pt x="198" y="54"/>
                  </a:cubicBezTo>
                  <a:cubicBezTo>
                    <a:pt x="198" y="4"/>
                    <a:pt x="198" y="4"/>
                    <a:pt x="198" y="4"/>
                  </a:cubicBezTo>
                  <a:cubicBezTo>
                    <a:pt x="180" y="4"/>
                    <a:pt x="180" y="4"/>
                    <a:pt x="180" y="4"/>
                  </a:cubicBezTo>
                  <a:cubicBezTo>
                    <a:pt x="180" y="54"/>
                    <a:pt x="180" y="54"/>
                    <a:pt x="180" y="54"/>
                  </a:cubicBezTo>
                  <a:cubicBezTo>
                    <a:pt x="147" y="54"/>
                    <a:pt x="147" y="54"/>
                    <a:pt x="147" y="54"/>
                  </a:cubicBezTo>
                  <a:cubicBezTo>
                    <a:pt x="147" y="71"/>
                    <a:pt x="147" y="71"/>
                    <a:pt x="147" y="71"/>
                  </a:cubicBezTo>
                  <a:cubicBezTo>
                    <a:pt x="180" y="71"/>
                    <a:pt x="180" y="71"/>
                    <a:pt x="180" y="71"/>
                  </a:cubicBezTo>
                  <a:cubicBezTo>
                    <a:pt x="180" y="190"/>
                    <a:pt x="180" y="190"/>
                    <a:pt x="180" y="190"/>
                  </a:cubicBezTo>
                  <a:cubicBezTo>
                    <a:pt x="180" y="195"/>
                    <a:pt x="177" y="198"/>
                    <a:pt x="172" y="198"/>
                  </a:cubicBezTo>
                  <a:cubicBezTo>
                    <a:pt x="153" y="198"/>
                    <a:pt x="153" y="198"/>
                    <a:pt x="153" y="198"/>
                  </a:cubicBezTo>
                  <a:cubicBezTo>
                    <a:pt x="161" y="216"/>
                    <a:pt x="161" y="216"/>
                    <a:pt x="161" y="216"/>
                  </a:cubicBezTo>
                  <a:cubicBezTo>
                    <a:pt x="176" y="216"/>
                    <a:pt x="186" y="213"/>
                    <a:pt x="191" y="209"/>
                  </a:cubicBezTo>
                  <a:cubicBezTo>
                    <a:pt x="195" y="204"/>
                    <a:pt x="198" y="197"/>
                    <a:pt x="198" y="187"/>
                  </a:cubicBezTo>
                  <a:cubicBezTo>
                    <a:pt x="198" y="71"/>
                    <a:pt x="198" y="71"/>
                    <a:pt x="198" y="71"/>
                  </a:cubicBezTo>
                  <a:cubicBezTo>
                    <a:pt x="214" y="71"/>
                    <a:pt x="214" y="71"/>
                    <a:pt x="214" y="71"/>
                  </a:cubicBezTo>
                  <a:lnTo>
                    <a:pt x="214" y="54"/>
                  </a:lnTo>
                  <a:close/>
                  <a:moveTo>
                    <a:pt x="68" y="6"/>
                  </a:moveTo>
                  <a:cubicBezTo>
                    <a:pt x="9" y="6"/>
                    <a:pt x="9" y="6"/>
                    <a:pt x="9" y="6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8" y="23"/>
                    <a:pt x="68" y="23"/>
                    <a:pt x="68" y="23"/>
                  </a:cubicBezTo>
                  <a:lnTo>
                    <a:pt x="68" y="6"/>
                  </a:lnTo>
                  <a:close/>
                  <a:moveTo>
                    <a:pt x="73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73" y="55"/>
                    <a:pt x="73" y="55"/>
                    <a:pt x="73" y="55"/>
                  </a:cubicBezTo>
                  <a:lnTo>
                    <a:pt x="73" y="38"/>
                  </a:lnTo>
                  <a:close/>
                  <a:moveTo>
                    <a:pt x="68" y="68"/>
                  </a:moveTo>
                  <a:cubicBezTo>
                    <a:pt x="9" y="68"/>
                    <a:pt x="9" y="68"/>
                    <a:pt x="9" y="68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68" y="85"/>
                    <a:pt x="68" y="85"/>
                    <a:pt x="68" y="85"/>
                  </a:cubicBezTo>
                  <a:lnTo>
                    <a:pt x="68" y="68"/>
                  </a:lnTo>
                  <a:close/>
                  <a:moveTo>
                    <a:pt x="68" y="98"/>
                  </a:moveTo>
                  <a:cubicBezTo>
                    <a:pt x="9" y="98"/>
                    <a:pt x="9" y="98"/>
                    <a:pt x="9" y="98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68" y="116"/>
                    <a:pt x="68" y="116"/>
                    <a:pt x="68" y="116"/>
                  </a:cubicBezTo>
                  <a:lnTo>
                    <a:pt x="68" y="98"/>
                  </a:lnTo>
                  <a:close/>
                  <a:moveTo>
                    <a:pt x="66" y="132"/>
                  </a:moveTo>
                  <a:cubicBezTo>
                    <a:pt x="12" y="132"/>
                    <a:pt x="12" y="132"/>
                    <a:pt x="12" y="132"/>
                  </a:cubicBezTo>
                  <a:cubicBezTo>
                    <a:pt x="12" y="212"/>
                    <a:pt x="12" y="212"/>
                    <a:pt x="12" y="212"/>
                  </a:cubicBezTo>
                  <a:cubicBezTo>
                    <a:pt x="30" y="212"/>
                    <a:pt x="30" y="212"/>
                    <a:pt x="30" y="212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66" y="195"/>
                    <a:pt x="66" y="195"/>
                    <a:pt x="66" y="195"/>
                  </a:cubicBezTo>
                  <a:lnTo>
                    <a:pt x="66" y="132"/>
                  </a:lnTo>
                  <a:close/>
                  <a:moveTo>
                    <a:pt x="30" y="178"/>
                  </a:moveTo>
                  <a:cubicBezTo>
                    <a:pt x="30" y="150"/>
                    <a:pt x="30" y="150"/>
                    <a:pt x="30" y="150"/>
                  </a:cubicBezTo>
                  <a:cubicBezTo>
                    <a:pt x="48" y="150"/>
                    <a:pt x="48" y="150"/>
                    <a:pt x="48" y="150"/>
                  </a:cubicBezTo>
                  <a:cubicBezTo>
                    <a:pt x="48" y="178"/>
                    <a:pt x="48" y="178"/>
                    <a:pt x="48" y="178"/>
                  </a:cubicBezTo>
                  <a:lnTo>
                    <a:pt x="30" y="1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48" name="Freeform 39"/>
            <p:cNvSpPr>
              <a:spLocks/>
            </p:cNvSpPr>
            <p:nvPr userDrawn="1"/>
          </p:nvSpPr>
          <p:spPr bwMode="black">
            <a:xfrm>
              <a:off x="5930" y="1913"/>
              <a:ext cx="437" cy="490"/>
            </a:xfrm>
            <a:custGeom>
              <a:avLst/>
              <a:gdLst>
                <a:gd name="T0" fmla="*/ 159 w 185"/>
                <a:gd name="T1" fmla="*/ 125 h 207"/>
                <a:gd name="T2" fmla="*/ 159 w 185"/>
                <a:gd name="T3" fmla="*/ 162 h 207"/>
                <a:gd name="T4" fmla="*/ 134 w 185"/>
                <a:gd name="T5" fmla="*/ 176 h 207"/>
                <a:gd name="T6" fmla="*/ 101 w 185"/>
                <a:gd name="T7" fmla="*/ 183 h 207"/>
                <a:gd name="T8" fmla="*/ 63 w 185"/>
                <a:gd name="T9" fmla="*/ 174 h 207"/>
                <a:gd name="T10" fmla="*/ 37 w 185"/>
                <a:gd name="T11" fmla="*/ 147 h 207"/>
                <a:gd name="T12" fmla="*/ 27 w 185"/>
                <a:gd name="T13" fmla="*/ 102 h 207"/>
                <a:gd name="T14" fmla="*/ 35 w 185"/>
                <a:gd name="T15" fmla="*/ 62 h 207"/>
                <a:gd name="T16" fmla="*/ 48 w 185"/>
                <a:gd name="T17" fmla="*/ 42 h 207"/>
                <a:gd name="T18" fmla="*/ 69 w 185"/>
                <a:gd name="T19" fmla="*/ 28 h 207"/>
                <a:gd name="T20" fmla="*/ 100 w 185"/>
                <a:gd name="T21" fmla="*/ 22 h 207"/>
                <a:gd name="T22" fmla="*/ 128 w 185"/>
                <a:gd name="T23" fmla="*/ 28 h 207"/>
                <a:gd name="T24" fmla="*/ 147 w 185"/>
                <a:gd name="T25" fmla="*/ 42 h 207"/>
                <a:gd name="T26" fmla="*/ 158 w 185"/>
                <a:gd name="T27" fmla="*/ 66 h 207"/>
                <a:gd name="T28" fmla="*/ 182 w 185"/>
                <a:gd name="T29" fmla="*/ 59 h 207"/>
                <a:gd name="T30" fmla="*/ 167 w 185"/>
                <a:gd name="T31" fmla="*/ 26 h 207"/>
                <a:gd name="T32" fmla="*/ 140 w 185"/>
                <a:gd name="T33" fmla="*/ 7 h 207"/>
                <a:gd name="T34" fmla="*/ 100 w 185"/>
                <a:gd name="T35" fmla="*/ 0 h 207"/>
                <a:gd name="T36" fmla="*/ 47 w 185"/>
                <a:gd name="T37" fmla="*/ 12 h 207"/>
                <a:gd name="T38" fmla="*/ 12 w 185"/>
                <a:gd name="T39" fmla="*/ 49 h 207"/>
                <a:gd name="T40" fmla="*/ 0 w 185"/>
                <a:gd name="T41" fmla="*/ 104 h 207"/>
                <a:gd name="T42" fmla="*/ 12 w 185"/>
                <a:gd name="T43" fmla="*/ 157 h 207"/>
                <a:gd name="T44" fmla="*/ 49 w 185"/>
                <a:gd name="T45" fmla="*/ 194 h 207"/>
                <a:gd name="T46" fmla="*/ 102 w 185"/>
                <a:gd name="T47" fmla="*/ 207 h 207"/>
                <a:gd name="T48" fmla="*/ 145 w 185"/>
                <a:gd name="T49" fmla="*/ 199 h 207"/>
                <a:gd name="T50" fmla="*/ 185 w 185"/>
                <a:gd name="T51" fmla="*/ 175 h 207"/>
                <a:gd name="T52" fmla="*/ 185 w 185"/>
                <a:gd name="T53" fmla="*/ 101 h 207"/>
                <a:gd name="T54" fmla="*/ 100 w 185"/>
                <a:gd name="T55" fmla="*/ 101 h 207"/>
                <a:gd name="T56" fmla="*/ 100 w 185"/>
                <a:gd name="T57" fmla="*/ 125 h 207"/>
                <a:gd name="T58" fmla="*/ 159 w 185"/>
                <a:gd name="T59" fmla="*/ 12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" h="207">
                  <a:moveTo>
                    <a:pt x="159" y="125"/>
                  </a:moveTo>
                  <a:cubicBezTo>
                    <a:pt x="159" y="162"/>
                    <a:pt x="159" y="162"/>
                    <a:pt x="159" y="162"/>
                  </a:cubicBezTo>
                  <a:cubicBezTo>
                    <a:pt x="154" y="167"/>
                    <a:pt x="145" y="172"/>
                    <a:pt x="134" y="176"/>
                  </a:cubicBezTo>
                  <a:cubicBezTo>
                    <a:pt x="123" y="180"/>
                    <a:pt x="112" y="183"/>
                    <a:pt x="101" y="183"/>
                  </a:cubicBezTo>
                  <a:cubicBezTo>
                    <a:pt x="88" y="183"/>
                    <a:pt x="75" y="180"/>
                    <a:pt x="63" y="174"/>
                  </a:cubicBezTo>
                  <a:cubicBezTo>
                    <a:pt x="52" y="168"/>
                    <a:pt x="43" y="159"/>
                    <a:pt x="37" y="147"/>
                  </a:cubicBezTo>
                  <a:cubicBezTo>
                    <a:pt x="30" y="135"/>
                    <a:pt x="27" y="120"/>
                    <a:pt x="27" y="102"/>
                  </a:cubicBezTo>
                  <a:cubicBezTo>
                    <a:pt x="27" y="88"/>
                    <a:pt x="30" y="75"/>
                    <a:pt x="35" y="62"/>
                  </a:cubicBezTo>
                  <a:cubicBezTo>
                    <a:pt x="38" y="55"/>
                    <a:pt x="42" y="48"/>
                    <a:pt x="48" y="42"/>
                  </a:cubicBezTo>
                  <a:cubicBezTo>
                    <a:pt x="53" y="36"/>
                    <a:pt x="60" y="31"/>
                    <a:pt x="69" y="28"/>
                  </a:cubicBezTo>
                  <a:cubicBezTo>
                    <a:pt x="78" y="24"/>
                    <a:pt x="88" y="22"/>
                    <a:pt x="100" y="22"/>
                  </a:cubicBezTo>
                  <a:cubicBezTo>
                    <a:pt x="110" y="22"/>
                    <a:pt x="120" y="24"/>
                    <a:pt x="128" y="28"/>
                  </a:cubicBezTo>
                  <a:cubicBezTo>
                    <a:pt x="136" y="31"/>
                    <a:pt x="143" y="36"/>
                    <a:pt x="147" y="42"/>
                  </a:cubicBezTo>
                  <a:cubicBezTo>
                    <a:pt x="152" y="47"/>
                    <a:pt x="155" y="55"/>
                    <a:pt x="158" y="66"/>
                  </a:cubicBezTo>
                  <a:cubicBezTo>
                    <a:pt x="182" y="59"/>
                    <a:pt x="182" y="59"/>
                    <a:pt x="182" y="59"/>
                  </a:cubicBezTo>
                  <a:cubicBezTo>
                    <a:pt x="179" y="46"/>
                    <a:pt x="174" y="35"/>
                    <a:pt x="167" y="26"/>
                  </a:cubicBezTo>
                  <a:cubicBezTo>
                    <a:pt x="160" y="18"/>
                    <a:pt x="151" y="11"/>
                    <a:pt x="140" y="7"/>
                  </a:cubicBezTo>
                  <a:cubicBezTo>
                    <a:pt x="128" y="2"/>
                    <a:pt x="115" y="0"/>
                    <a:pt x="100" y="0"/>
                  </a:cubicBezTo>
                  <a:cubicBezTo>
                    <a:pt x="80" y="0"/>
                    <a:pt x="63" y="4"/>
                    <a:pt x="47" y="12"/>
                  </a:cubicBezTo>
                  <a:cubicBezTo>
                    <a:pt x="32" y="20"/>
                    <a:pt x="20" y="33"/>
                    <a:pt x="12" y="49"/>
                  </a:cubicBezTo>
                  <a:cubicBezTo>
                    <a:pt x="4" y="66"/>
                    <a:pt x="0" y="85"/>
                    <a:pt x="0" y="104"/>
                  </a:cubicBezTo>
                  <a:cubicBezTo>
                    <a:pt x="0" y="124"/>
                    <a:pt x="4" y="142"/>
                    <a:pt x="12" y="157"/>
                  </a:cubicBezTo>
                  <a:cubicBezTo>
                    <a:pt x="20" y="173"/>
                    <a:pt x="33" y="186"/>
                    <a:pt x="49" y="194"/>
                  </a:cubicBezTo>
                  <a:cubicBezTo>
                    <a:pt x="65" y="202"/>
                    <a:pt x="83" y="207"/>
                    <a:pt x="102" y="207"/>
                  </a:cubicBezTo>
                  <a:cubicBezTo>
                    <a:pt x="117" y="207"/>
                    <a:pt x="131" y="204"/>
                    <a:pt x="145" y="199"/>
                  </a:cubicBezTo>
                  <a:cubicBezTo>
                    <a:pt x="159" y="194"/>
                    <a:pt x="172" y="186"/>
                    <a:pt x="185" y="175"/>
                  </a:cubicBezTo>
                  <a:cubicBezTo>
                    <a:pt x="185" y="101"/>
                    <a:pt x="185" y="101"/>
                    <a:pt x="185" y="10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100" y="125"/>
                    <a:pt x="100" y="125"/>
                    <a:pt x="100" y="125"/>
                  </a:cubicBezTo>
                  <a:lnTo>
                    <a:pt x="159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50" name="Freeform 40"/>
            <p:cNvSpPr>
              <a:spLocks noEditPoints="1"/>
            </p:cNvSpPr>
            <p:nvPr userDrawn="1"/>
          </p:nvSpPr>
          <p:spPr bwMode="black">
            <a:xfrm>
              <a:off x="6455" y="1920"/>
              <a:ext cx="416" cy="473"/>
            </a:xfrm>
            <a:custGeom>
              <a:avLst/>
              <a:gdLst>
                <a:gd name="T0" fmla="*/ 26 w 176"/>
                <a:gd name="T1" fmla="*/ 200 h 200"/>
                <a:gd name="T2" fmla="*/ 26 w 176"/>
                <a:gd name="T3" fmla="*/ 111 h 200"/>
                <a:gd name="T4" fmla="*/ 57 w 176"/>
                <a:gd name="T5" fmla="*/ 111 h 200"/>
                <a:gd name="T6" fmla="*/ 72 w 176"/>
                <a:gd name="T7" fmla="*/ 112 h 200"/>
                <a:gd name="T8" fmla="*/ 84 w 176"/>
                <a:gd name="T9" fmla="*/ 118 h 200"/>
                <a:gd name="T10" fmla="*/ 97 w 176"/>
                <a:gd name="T11" fmla="*/ 131 h 200"/>
                <a:gd name="T12" fmla="*/ 116 w 176"/>
                <a:gd name="T13" fmla="*/ 159 h 200"/>
                <a:gd name="T14" fmla="*/ 143 w 176"/>
                <a:gd name="T15" fmla="*/ 200 h 200"/>
                <a:gd name="T16" fmla="*/ 176 w 176"/>
                <a:gd name="T17" fmla="*/ 200 h 200"/>
                <a:gd name="T18" fmla="*/ 141 w 176"/>
                <a:gd name="T19" fmla="*/ 146 h 200"/>
                <a:gd name="T20" fmla="*/ 119 w 176"/>
                <a:gd name="T21" fmla="*/ 119 h 200"/>
                <a:gd name="T22" fmla="*/ 104 w 176"/>
                <a:gd name="T23" fmla="*/ 109 h 200"/>
                <a:gd name="T24" fmla="*/ 146 w 176"/>
                <a:gd name="T25" fmla="*/ 91 h 200"/>
                <a:gd name="T26" fmla="*/ 160 w 176"/>
                <a:gd name="T27" fmla="*/ 55 h 200"/>
                <a:gd name="T28" fmla="*/ 152 w 176"/>
                <a:gd name="T29" fmla="*/ 24 h 200"/>
                <a:gd name="T30" fmla="*/ 129 w 176"/>
                <a:gd name="T31" fmla="*/ 5 h 200"/>
                <a:gd name="T32" fmla="*/ 89 w 176"/>
                <a:gd name="T33" fmla="*/ 0 h 200"/>
                <a:gd name="T34" fmla="*/ 0 w 176"/>
                <a:gd name="T35" fmla="*/ 0 h 200"/>
                <a:gd name="T36" fmla="*/ 0 w 176"/>
                <a:gd name="T37" fmla="*/ 200 h 200"/>
                <a:gd name="T38" fmla="*/ 26 w 176"/>
                <a:gd name="T39" fmla="*/ 200 h 200"/>
                <a:gd name="T40" fmla="*/ 26 w 176"/>
                <a:gd name="T41" fmla="*/ 22 h 200"/>
                <a:gd name="T42" fmla="*/ 90 w 176"/>
                <a:gd name="T43" fmla="*/ 22 h 200"/>
                <a:gd name="T44" fmla="*/ 122 w 176"/>
                <a:gd name="T45" fmla="*/ 31 h 200"/>
                <a:gd name="T46" fmla="*/ 133 w 176"/>
                <a:gd name="T47" fmla="*/ 55 h 200"/>
                <a:gd name="T48" fmla="*/ 127 w 176"/>
                <a:gd name="T49" fmla="*/ 73 h 200"/>
                <a:gd name="T50" fmla="*/ 112 w 176"/>
                <a:gd name="T51" fmla="*/ 85 h 200"/>
                <a:gd name="T52" fmla="*/ 83 w 176"/>
                <a:gd name="T53" fmla="*/ 88 h 200"/>
                <a:gd name="T54" fmla="*/ 26 w 176"/>
                <a:gd name="T55" fmla="*/ 88 h 200"/>
                <a:gd name="T56" fmla="*/ 26 w 176"/>
                <a:gd name="T57" fmla="*/ 2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6" h="200">
                  <a:moveTo>
                    <a:pt x="26" y="200"/>
                  </a:moveTo>
                  <a:cubicBezTo>
                    <a:pt x="26" y="111"/>
                    <a:pt x="26" y="111"/>
                    <a:pt x="26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64" y="111"/>
                    <a:pt x="69" y="112"/>
                    <a:pt x="72" y="112"/>
                  </a:cubicBezTo>
                  <a:cubicBezTo>
                    <a:pt x="76" y="113"/>
                    <a:pt x="80" y="115"/>
                    <a:pt x="84" y="118"/>
                  </a:cubicBezTo>
                  <a:cubicBezTo>
                    <a:pt x="88" y="120"/>
                    <a:pt x="92" y="125"/>
                    <a:pt x="97" y="131"/>
                  </a:cubicBezTo>
                  <a:cubicBezTo>
                    <a:pt x="102" y="137"/>
                    <a:pt x="109" y="147"/>
                    <a:pt x="116" y="159"/>
                  </a:cubicBezTo>
                  <a:cubicBezTo>
                    <a:pt x="143" y="200"/>
                    <a:pt x="143" y="200"/>
                    <a:pt x="143" y="200"/>
                  </a:cubicBezTo>
                  <a:cubicBezTo>
                    <a:pt x="176" y="200"/>
                    <a:pt x="176" y="200"/>
                    <a:pt x="176" y="200"/>
                  </a:cubicBezTo>
                  <a:cubicBezTo>
                    <a:pt x="141" y="146"/>
                    <a:pt x="141" y="146"/>
                    <a:pt x="141" y="146"/>
                  </a:cubicBezTo>
                  <a:cubicBezTo>
                    <a:pt x="135" y="135"/>
                    <a:pt x="127" y="126"/>
                    <a:pt x="119" y="119"/>
                  </a:cubicBezTo>
                  <a:cubicBezTo>
                    <a:pt x="116" y="116"/>
                    <a:pt x="111" y="112"/>
                    <a:pt x="104" y="109"/>
                  </a:cubicBezTo>
                  <a:cubicBezTo>
                    <a:pt x="123" y="106"/>
                    <a:pt x="137" y="100"/>
                    <a:pt x="146" y="91"/>
                  </a:cubicBezTo>
                  <a:cubicBezTo>
                    <a:pt x="155" y="81"/>
                    <a:pt x="160" y="69"/>
                    <a:pt x="160" y="55"/>
                  </a:cubicBezTo>
                  <a:cubicBezTo>
                    <a:pt x="160" y="44"/>
                    <a:pt x="157" y="34"/>
                    <a:pt x="152" y="24"/>
                  </a:cubicBezTo>
                  <a:cubicBezTo>
                    <a:pt x="146" y="15"/>
                    <a:pt x="139" y="9"/>
                    <a:pt x="129" y="5"/>
                  </a:cubicBezTo>
                  <a:cubicBezTo>
                    <a:pt x="120" y="2"/>
                    <a:pt x="106" y="0"/>
                    <a:pt x="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6" y="200"/>
                  </a:lnTo>
                  <a:close/>
                  <a:moveTo>
                    <a:pt x="26" y="22"/>
                  </a:moveTo>
                  <a:cubicBezTo>
                    <a:pt x="90" y="22"/>
                    <a:pt x="90" y="22"/>
                    <a:pt x="90" y="22"/>
                  </a:cubicBezTo>
                  <a:cubicBezTo>
                    <a:pt x="105" y="22"/>
                    <a:pt x="115" y="25"/>
                    <a:pt x="122" y="31"/>
                  </a:cubicBezTo>
                  <a:cubicBezTo>
                    <a:pt x="129" y="37"/>
                    <a:pt x="133" y="45"/>
                    <a:pt x="133" y="55"/>
                  </a:cubicBezTo>
                  <a:cubicBezTo>
                    <a:pt x="133" y="61"/>
                    <a:pt x="131" y="67"/>
                    <a:pt x="127" y="73"/>
                  </a:cubicBezTo>
                  <a:cubicBezTo>
                    <a:pt x="124" y="78"/>
                    <a:pt x="119" y="82"/>
                    <a:pt x="112" y="85"/>
                  </a:cubicBezTo>
                  <a:cubicBezTo>
                    <a:pt x="105" y="87"/>
                    <a:pt x="95" y="88"/>
                    <a:pt x="83" y="88"/>
                  </a:cubicBezTo>
                  <a:cubicBezTo>
                    <a:pt x="26" y="88"/>
                    <a:pt x="26" y="88"/>
                    <a:pt x="26" y="88"/>
                  </a:cubicBezTo>
                  <a:lnTo>
                    <a:pt x="26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51" name="Freeform 41"/>
            <p:cNvSpPr>
              <a:spLocks noEditPoints="1"/>
            </p:cNvSpPr>
            <p:nvPr userDrawn="1"/>
          </p:nvSpPr>
          <p:spPr bwMode="black">
            <a:xfrm>
              <a:off x="6873" y="1920"/>
              <a:ext cx="442" cy="473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40 h 200"/>
                <a:gd name="T4" fmla="*/ 133 w 187"/>
                <a:gd name="T5" fmla="*/ 140 h 200"/>
                <a:gd name="T6" fmla="*/ 157 w 187"/>
                <a:gd name="T7" fmla="*/ 200 h 200"/>
                <a:gd name="T8" fmla="*/ 187 w 187"/>
                <a:gd name="T9" fmla="*/ 200 h 200"/>
                <a:gd name="T10" fmla="*/ 105 w 187"/>
                <a:gd name="T11" fmla="*/ 0 h 200"/>
                <a:gd name="T12" fmla="*/ 77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79 w 187"/>
                <a:gd name="T19" fmla="*/ 59 h 200"/>
                <a:gd name="T20" fmla="*/ 90 w 187"/>
                <a:gd name="T21" fmla="*/ 21 h 200"/>
                <a:gd name="T22" fmla="*/ 104 w 187"/>
                <a:gd name="T23" fmla="*/ 63 h 200"/>
                <a:gd name="T24" fmla="*/ 125 w 187"/>
                <a:gd name="T25" fmla="*/ 118 h 200"/>
                <a:gd name="T26" fmla="*/ 57 w 187"/>
                <a:gd name="T27" fmla="*/ 118 h 200"/>
                <a:gd name="T28" fmla="*/ 79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40"/>
                    <a:pt x="50" y="140"/>
                    <a:pt x="50" y="140"/>
                  </a:cubicBezTo>
                  <a:cubicBezTo>
                    <a:pt x="133" y="140"/>
                    <a:pt x="133" y="140"/>
                    <a:pt x="133" y="14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79" y="59"/>
                  </a:moveTo>
                  <a:cubicBezTo>
                    <a:pt x="84" y="47"/>
                    <a:pt x="88" y="34"/>
                    <a:pt x="90" y="21"/>
                  </a:cubicBezTo>
                  <a:cubicBezTo>
                    <a:pt x="93" y="32"/>
                    <a:pt x="98" y="46"/>
                    <a:pt x="104" y="63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57" y="118"/>
                    <a:pt x="57" y="118"/>
                    <a:pt x="57" y="118"/>
                  </a:cubicBezTo>
                  <a:lnTo>
                    <a:pt x="79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52" name="Freeform 42"/>
            <p:cNvSpPr>
              <a:spLocks/>
            </p:cNvSpPr>
            <p:nvPr userDrawn="1"/>
          </p:nvSpPr>
          <p:spPr bwMode="black">
            <a:xfrm>
              <a:off x="7320" y="1920"/>
              <a:ext cx="376" cy="473"/>
            </a:xfrm>
            <a:custGeom>
              <a:avLst/>
              <a:gdLst>
                <a:gd name="T0" fmla="*/ 159 w 159"/>
                <a:gd name="T1" fmla="*/ 200 h 200"/>
                <a:gd name="T2" fmla="*/ 159 w 159"/>
                <a:gd name="T3" fmla="*/ 177 h 200"/>
                <a:gd name="T4" fmla="*/ 31 w 159"/>
                <a:gd name="T5" fmla="*/ 177 h 200"/>
                <a:gd name="T6" fmla="*/ 43 w 159"/>
                <a:gd name="T7" fmla="*/ 162 h 200"/>
                <a:gd name="T8" fmla="*/ 155 w 159"/>
                <a:gd name="T9" fmla="*/ 24 h 200"/>
                <a:gd name="T10" fmla="*/ 155 w 159"/>
                <a:gd name="T11" fmla="*/ 0 h 200"/>
                <a:gd name="T12" fmla="*/ 12 w 159"/>
                <a:gd name="T13" fmla="*/ 0 h 200"/>
                <a:gd name="T14" fmla="*/ 12 w 159"/>
                <a:gd name="T15" fmla="*/ 24 h 200"/>
                <a:gd name="T16" fmla="*/ 124 w 159"/>
                <a:gd name="T17" fmla="*/ 24 h 200"/>
                <a:gd name="T18" fmla="*/ 103 w 159"/>
                <a:gd name="T19" fmla="*/ 47 h 200"/>
                <a:gd name="T20" fmla="*/ 0 w 159"/>
                <a:gd name="T21" fmla="*/ 176 h 200"/>
                <a:gd name="T22" fmla="*/ 0 w 159"/>
                <a:gd name="T23" fmla="*/ 200 h 200"/>
                <a:gd name="T24" fmla="*/ 159 w 159"/>
                <a:gd name="T25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200">
                  <a:moveTo>
                    <a:pt x="159" y="200"/>
                  </a:moveTo>
                  <a:cubicBezTo>
                    <a:pt x="159" y="177"/>
                    <a:pt x="159" y="177"/>
                    <a:pt x="159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43" y="162"/>
                    <a:pt x="43" y="162"/>
                    <a:pt x="43" y="162"/>
                  </a:cubicBezTo>
                  <a:cubicBezTo>
                    <a:pt x="155" y="24"/>
                    <a:pt x="155" y="24"/>
                    <a:pt x="155" y="24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17" y="30"/>
                    <a:pt x="110" y="38"/>
                    <a:pt x="103" y="47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159" y="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83" name="Rectangle 43"/>
            <p:cNvSpPr>
              <a:spLocks noChangeArrowheads="1"/>
            </p:cNvSpPr>
            <p:nvPr userDrawn="1"/>
          </p:nvSpPr>
          <p:spPr bwMode="black">
            <a:xfrm>
              <a:off x="7766" y="1920"/>
              <a:ext cx="62" cy="47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84" name="Freeform 44"/>
            <p:cNvSpPr>
              <a:spLocks noEditPoints="1"/>
            </p:cNvSpPr>
            <p:nvPr userDrawn="1"/>
          </p:nvSpPr>
          <p:spPr bwMode="black">
            <a:xfrm>
              <a:off x="7880" y="1920"/>
              <a:ext cx="444" cy="473"/>
            </a:xfrm>
            <a:custGeom>
              <a:avLst/>
              <a:gdLst>
                <a:gd name="T0" fmla="*/ 28 w 188"/>
                <a:gd name="T1" fmla="*/ 200 h 200"/>
                <a:gd name="T2" fmla="*/ 50 w 188"/>
                <a:gd name="T3" fmla="*/ 140 h 200"/>
                <a:gd name="T4" fmla="*/ 134 w 188"/>
                <a:gd name="T5" fmla="*/ 140 h 200"/>
                <a:gd name="T6" fmla="*/ 157 w 188"/>
                <a:gd name="T7" fmla="*/ 200 h 200"/>
                <a:gd name="T8" fmla="*/ 188 w 188"/>
                <a:gd name="T9" fmla="*/ 200 h 200"/>
                <a:gd name="T10" fmla="*/ 106 w 188"/>
                <a:gd name="T11" fmla="*/ 0 h 200"/>
                <a:gd name="T12" fmla="*/ 77 w 188"/>
                <a:gd name="T13" fmla="*/ 0 h 200"/>
                <a:gd name="T14" fmla="*/ 0 w 188"/>
                <a:gd name="T15" fmla="*/ 200 h 200"/>
                <a:gd name="T16" fmla="*/ 28 w 188"/>
                <a:gd name="T17" fmla="*/ 200 h 200"/>
                <a:gd name="T18" fmla="*/ 80 w 188"/>
                <a:gd name="T19" fmla="*/ 59 h 200"/>
                <a:gd name="T20" fmla="*/ 91 w 188"/>
                <a:gd name="T21" fmla="*/ 21 h 200"/>
                <a:gd name="T22" fmla="*/ 105 w 188"/>
                <a:gd name="T23" fmla="*/ 63 h 200"/>
                <a:gd name="T24" fmla="*/ 126 w 188"/>
                <a:gd name="T25" fmla="*/ 118 h 200"/>
                <a:gd name="T26" fmla="*/ 58 w 188"/>
                <a:gd name="T27" fmla="*/ 118 h 200"/>
                <a:gd name="T28" fmla="*/ 80 w 188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200">
                  <a:moveTo>
                    <a:pt x="28" y="200"/>
                  </a:moveTo>
                  <a:cubicBezTo>
                    <a:pt x="50" y="140"/>
                    <a:pt x="50" y="140"/>
                    <a:pt x="50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8" y="200"/>
                    <a:pt x="188" y="200"/>
                    <a:pt x="188" y="20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5" y="47"/>
                    <a:pt x="88" y="34"/>
                    <a:pt x="91" y="21"/>
                  </a:cubicBezTo>
                  <a:cubicBezTo>
                    <a:pt x="94" y="32"/>
                    <a:pt x="99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85" name="Freeform 45"/>
            <p:cNvSpPr>
              <a:spLocks/>
            </p:cNvSpPr>
            <p:nvPr userDrawn="1"/>
          </p:nvSpPr>
          <p:spPr bwMode="black">
            <a:xfrm>
              <a:off x="8346" y="1913"/>
              <a:ext cx="375" cy="490"/>
            </a:xfrm>
            <a:custGeom>
              <a:avLst/>
              <a:gdLst>
                <a:gd name="T0" fmla="*/ 11 w 159"/>
                <a:gd name="T1" fmla="*/ 175 h 207"/>
                <a:gd name="T2" fmla="*/ 40 w 159"/>
                <a:gd name="T3" fmla="*/ 199 h 207"/>
                <a:gd name="T4" fmla="*/ 85 w 159"/>
                <a:gd name="T5" fmla="*/ 207 h 207"/>
                <a:gd name="T6" fmla="*/ 124 w 159"/>
                <a:gd name="T7" fmla="*/ 199 h 207"/>
                <a:gd name="T8" fmla="*/ 150 w 159"/>
                <a:gd name="T9" fmla="*/ 177 h 207"/>
                <a:gd name="T10" fmla="*/ 159 w 159"/>
                <a:gd name="T11" fmla="*/ 147 h 207"/>
                <a:gd name="T12" fmla="*/ 151 w 159"/>
                <a:gd name="T13" fmla="*/ 118 h 207"/>
                <a:gd name="T14" fmla="*/ 125 w 159"/>
                <a:gd name="T15" fmla="*/ 98 h 207"/>
                <a:gd name="T16" fmla="*/ 81 w 159"/>
                <a:gd name="T17" fmla="*/ 85 h 207"/>
                <a:gd name="T18" fmla="*/ 41 w 159"/>
                <a:gd name="T19" fmla="*/ 71 h 207"/>
                <a:gd name="T20" fmla="*/ 33 w 159"/>
                <a:gd name="T21" fmla="*/ 53 h 207"/>
                <a:gd name="T22" fmla="*/ 44 w 159"/>
                <a:gd name="T23" fmla="*/ 32 h 207"/>
                <a:gd name="T24" fmla="*/ 79 w 159"/>
                <a:gd name="T25" fmla="*/ 23 h 207"/>
                <a:gd name="T26" fmla="*/ 114 w 159"/>
                <a:gd name="T27" fmla="*/ 33 h 207"/>
                <a:gd name="T28" fmla="*/ 128 w 159"/>
                <a:gd name="T29" fmla="*/ 61 h 207"/>
                <a:gd name="T30" fmla="*/ 153 w 159"/>
                <a:gd name="T31" fmla="*/ 59 h 207"/>
                <a:gd name="T32" fmla="*/ 144 w 159"/>
                <a:gd name="T33" fmla="*/ 28 h 207"/>
                <a:gd name="T34" fmla="*/ 117 w 159"/>
                <a:gd name="T35" fmla="*/ 7 h 207"/>
                <a:gd name="T36" fmla="*/ 78 w 159"/>
                <a:gd name="T37" fmla="*/ 0 h 207"/>
                <a:gd name="T38" fmla="*/ 41 w 159"/>
                <a:gd name="T39" fmla="*/ 6 h 207"/>
                <a:gd name="T40" fmla="*/ 16 w 159"/>
                <a:gd name="T41" fmla="*/ 26 h 207"/>
                <a:gd name="T42" fmla="*/ 8 w 159"/>
                <a:gd name="T43" fmla="*/ 55 h 207"/>
                <a:gd name="T44" fmla="*/ 15 w 159"/>
                <a:gd name="T45" fmla="*/ 80 h 207"/>
                <a:gd name="T46" fmla="*/ 36 w 159"/>
                <a:gd name="T47" fmla="*/ 98 h 207"/>
                <a:gd name="T48" fmla="*/ 75 w 159"/>
                <a:gd name="T49" fmla="*/ 111 h 207"/>
                <a:gd name="T50" fmla="*/ 110 w 159"/>
                <a:gd name="T51" fmla="*/ 121 h 207"/>
                <a:gd name="T52" fmla="*/ 128 w 159"/>
                <a:gd name="T53" fmla="*/ 132 h 207"/>
                <a:gd name="T54" fmla="*/ 134 w 159"/>
                <a:gd name="T55" fmla="*/ 149 h 207"/>
                <a:gd name="T56" fmla="*/ 128 w 159"/>
                <a:gd name="T57" fmla="*/ 166 h 207"/>
                <a:gd name="T58" fmla="*/ 111 w 159"/>
                <a:gd name="T59" fmla="*/ 178 h 207"/>
                <a:gd name="T60" fmla="*/ 84 w 159"/>
                <a:gd name="T61" fmla="*/ 183 h 207"/>
                <a:gd name="T62" fmla="*/ 53 w 159"/>
                <a:gd name="T63" fmla="*/ 177 h 207"/>
                <a:gd name="T64" fmla="*/ 33 w 159"/>
                <a:gd name="T65" fmla="*/ 161 h 207"/>
                <a:gd name="T66" fmla="*/ 25 w 159"/>
                <a:gd name="T67" fmla="*/ 137 h 207"/>
                <a:gd name="T68" fmla="*/ 0 w 159"/>
                <a:gd name="T69" fmla="*/ 139 h 207"/>
                <a:gd name="T70" fmla="*/ 11 w 159"/>
                <a:gd name="T71" fmla="*/ 17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9" h="207">
                  <a:moveTo>
                    <a:pt x="11" y="175"/>
                  </a:moveTo>
                  <a:cubicBezTo>
                    <a:pt x="18" y="185"/>
                    <a:pt x="28" y="193"/>
                    <a:pt x="40" y="199"/>
                  </a:cubicBezTo>
                  <a:cubicBezTo>
                    <a:pt x="52" y="204"/>
                    <a:pt x="67" y="207"/>
                    <a:pt x="85" y="207"/>
                  </a:cubicBezTo>
                  <a:cubicBezTo>
                    <a:pt x="100" y="207"/>
                    <a:pt x="113" y="204"/>
                    <a:pt x="124" y="199"/>
                  </a:cubicBezTo>
                  <a:cubicBezTo>
                    <a:pt x="135" y="194"/>
                    <a:pt x="144" y="186"/>
                    <a:pt x="150" y="177"/>
                  </a:cubicBezTo>
                  <a:cubicBezTo>
                    <a:pt x="156" y="167"/>
                    <a:pt x="159" y="157"/>
                    <a:pt x="159" y="147"/>
                  </a:cubicBezTo>
                  <a:cubicBezTo>
                    <a:pt x="159" y="136"/>
                    <a:pt x="157" y="126"/>
                    <a:pt x="151" y="118"/>
                  </a:cubicBezTo>
                  <a:cubicBezTo>
                    <a:pt x="146" y="110"/>
                    <a:pt x="137" y="103"/>
                    <a:pt x="125" y="98"/>
                  </a:cubicBezTo>
                  <a:cubicBezTo>
                    <a:pt x="117" y="94"/>
                    <a:pt x="102" y="90"/>
                    <a:pt x="81" y="85"/>
                  </a:cubicBezTo>
                  <a:cubicBezTo>
                    <a:pt x="59" y="80"/>
                    <a:pt x="46" y="75"/>
                    <a:pt x="41" y="71"/>
                  </a:cubicBezTo>
                  <a:cubicBezTo>
                    <a:pt x="36" y="66"/>
                    <a:pt x="33" y="60"/>
                    <a:pt x="33" y="53"/>
                  </a:cubicBezTo>
                  <a:cubicBezTo>
                    <a:pt x="33" y="45"/>
                    <a:pt x="37" y="38"/>
                    <a:pt x="44" y="32"/>
                  </a:cubicBezTo>
                  <a:cubicBezTo>
                    <a:pt x="52" y="26"/>
                    <a:pt x="63" y="23"/>
                    <a:pt x="79" y="23"/>
                  </a:cubicBezTo>
                  <a:cubicBezTo>
                    <a:pt x="95" y="23"/>
                    <a:pt x="106" y="26"/>
                    <a:pt x="114" y="33"/>
                  </a:cubicBezTo>
                  <a:cubicBezTo>
                    <a:pt x="122" y="39"/>
                    <a:pt x="127" y="49"/>
                    <a:pt x="128" y="61"/>
                  </a:cubicBezTo>
                  <a:cubicBezTo>
                    <a:pt x="153" y="59"/>
                    <a:pt x="153" y="59"/>
                    <a:pt x="153" y="59"/>
                  </a:cubicBezTo>
                  <a:cubicBezTo>
                    <a:pt x="153" y="48"/>
                    <a:pt x="150" y="37"/>
                    <a:pt x="144" y="28"/>
                  </a:cubicBezTo>
                  <a:cubicBezTo>
                    <a:pt x="137" y="19"/>
                    <a:pt x="129" y="12"/>
                    <a:pt x="117" y="7"/>
                  </a:cubicBezTo>
                  <a:cubicBezTo>
                    <a:pt x="106" y="2"/>
                    <a:pt x="93" y="0"/>
                    <a:pt x="78" y="0"/>
                  </a:cubicBezTo>
                  <a:cubicBezTo>
                    <a:pt x="65" y="0"/>
                    <a:pt x="52" y="2"/>
                    <a:pt x="41" y="6"/>
                  </a:cubicBezTo>
                  <a:cubicBezTo>
                    <a:pt x="30" y="11"/>
                    <a:pt x="22" y="18"/>
                    <a:pt x="16" y="26"/>
                  </a:cubicBezTo>
                  <a:cubicBezTo>
                    <a:pt x="11" y="35"/>
                    <a:pt x="8" y="45"/>
                    <a:pt x="8" y="55"/>
                  </a:cubicBezTo>
                  <a:cubicBezTo>
                    <a:pt x="8" y="64"/>
                    <a:pt x="10" y="72"/>
                    <a:pt x="15" y="80"/>
                  </a:cubicBezTo>
                  <a:cubicBezTo>
                    <a:pt x="19" y="87"/>
                    <a:pt x="27" y="93"/>
                    <a:pt x="36" y="98"/>
                  </a:cubicBezTo>
                  <a:cubicBezTo>
                    <a:pt x="43" y="102"/>
                    <a:pt x="56" y="106"/>
                    <a:pt x="75" y="111"/>
                  </a:cubicBezTo>
                  <a:cubicBezTo>
                    <a:pt x="93" y="115"/>
                    <a:pt x="105" y="118"/>
                    <a:pt x="110" y="121"/>
                  </a:cubicBezTo>
                  <a:cubicBezTo>
                    <a:pt x="119" y="124"/>
                    <a:pt x="125" y="128"/>
                    <a:pt x="128" y="132"/>
                  </a:cubicBezTo>
                  <a:cubicBezTo>
                    <a:pt x="132" y="137"/>
                    <a:pt x="134" y="143"/>
                    <a:pt x="134" y="149"/>
                  </a:cubicBezTo>
                  <a:cubicBezTo>
                    <a:pt x="134" y="155"/>
                    <a:pt x="132" y="161"/>
                    <a:pt x="128" y="166"/>
                  </a:cubicBezTo>
                  <a:cubicBezTo>
                    <a:pt x="124" y="171"/>
                    <a:pt x="119" y="175"/>
                    <a:pt x="111" y="178"/>
                  </a:cubicBezTo>
                  <a:cubicBezTo>
                    <a:pt x="103" y="181"/>
                    <a:pt x="94" y="183"/>
                    <a:pt x="84" y="183"/>
                  </a:cubicBezTo>
                  <a:cubicBezTo>
                    <a:pt x="73" y="183"/>
                    <a:pt x="63" y="181"/>
                    <a:pt x="53" y="177"/>
                  </a:cubicBezTo>
                  <a:cubicBezTo>
                    <a:pt x="44" y="173"/>
                    <a:pt x="38" y="168"/>
                    <a:pt x="33" y="161"/>
                  </a:cubicBezTo>
                  <a:cubicBezTo>
                    <a:pt x="29" y="155"/>
                    <a:pt x="26" y="147"/>
                    <a:pt x="25" y="137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52"/>
                    <a:pt x="4" y="164"/>
                    <a:pt x="11" y="1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86" name="Freeform 46"/>
            <p:cNvSpPr>
              <a:spLocks noEditPoints="1"/>
            </p:cNvSpPr>
            <p:nvPr userDrawn="1"/>
          </p:nvSpPr>
          <p:spPr bwMode="black">
            <a:xfrm>
              <a:off x="6495" y="2902"/>
              <a:ext cx="392" cy="473"/>
            </a:xfrm>
            <a:custGeom>
              <a:avLst/>
              <a:gdLst>
                <a:gd name="T0" fmla="*/ 72 w 166"/>
                <a:gd name="T1" fmla="*/ 200 h 200"/>
                <a:gd name="T2" fmla="*/ 105 w 166"/>
                <a:gd name="T3" fmla="*/ 196 h 200"/>
                <a:gd name="T4" fmla="*/ 129 w 166"/>
                <a:gd name="T5" fmla="*/ 186 h 200"/>
                <a:gd name="T6" fmla="*/ 147 w 166"/>
                <a:gd name="T7" fmla="*/ 168 h 200"/>
                <a:gd name="T8" fmla="*/ 160 w 166"/>
                <a:gd name="T9" fmla="*/ 139 h 200"/>
                <a:gd name="T10" fmla="*/ 166 w 166"/>
                <a:gd name="T11" fmla="*/ 99 h 200"/>
                <a:gd name="T12" fmla="*/ 158 w 166"/>
                <a:gd name="T13" fmla="*/ 51 h 200"/>
                <a:gd name="T14" fmla="*/ 134 w 166"/>
                <a:gd name="T15" fmla="*/ 17 h 200"/>
                <a:gd name="T16" fmla="*/ 105 w 166"/>
                <a:gd name="T17" fmla="*/ 3 h 200"/>
                <a:gd name="T18" fmla="*/ 69 w 166"/>
                <a:gd name="T19" fmla="*/ 0 h 200"/>
                <a:gd name="T20" fmla="*/ 0 w 166"/>
                <a:gd name="T21" fmla="*/ 0 h 200"/>
                <a:gd name="T22" fmla="*/ 0 w 166"/>
                <a:gd name="T23" fmla="*/ 200 h 200"/>
                <a:gd name="T24" fmla="*/ 72 w 166"/>
                <a:gd name="T25" fmla="*/ 200 h 200"/>
                <a:gd name="T26" fmla="*/ 27 w 166"/>
                <a:gd name="T27" fmla="*/ 23 h 200"/>
                <a:gd name="T28" fmla="*/ 69 w 166"/>
                <a:gd name="T29" fmla="*/ 23 h 200"/>
                <a:gd name="T30" fmla="*/ 103 w 166"/>
                <a:gd name="T31" fmla="*/ 27 h 200"/>
                <a:gd name="T32" fmla="*/ 128 w 166"/>
                <a:gd name="T33" fmla="*/ 50 h 200"/>
                <a:gd name="T34" fmla="*/ 138 w 166"/>
                <a:gd name="T35" fmla="*/ 98 h 200"/>
                <a:gd name="T36" fmla="*/ 133 w 166"/>
                <a:gd name="T37" fmla="*/ 137 h 200"/>
                <a:gd name="T38" fmla="*/ 119 w 166"/>
                <a:gd name="T39" fmla="*/ 162 h 200"/>
                <a:gd name="T40" fmla="*/ 101 w 166"/>
                <a:gd name="T41" fmla="*/ 173 h 200"/>
                <a:gd name="T42" fmla="*/ 69 w 166"/>
                <a:gd name="T43" fmla="*/ 176 h 200"/>
                <a:gd name="T44" fmla="*/ 27 w 166"/>
                <a:gd name="T45" fmla="*/ 176 h 200"/>
                <a:gd name="T46" fmla="*/ 27 w 166"/>
                <a:gd name="T47" fmla="*/ 2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6" h="200">
                  <a:moveTo>
                    <a:pt x="72" y="200"/>
                  </a:moveTo>
                  <a:cubicBezTo>
                    <a:pt x="85" y="200"/>
                    <a:pt x="95" y="199"/>
                    <a:pt x="105" y="196"/>
                  </a:cubicBezTo>
                  <a:cubicBezTo>
                    <a:pt x="114" y="194"/>
                    <a:pt x="122" y="191"/>
                    <a:pt x="129" y="186"/>
                  </a:cubicBezTo>
                  <a:cubicBezTo>
                    <a:pt x="135" y="182"/>
                    <a:pt x="141" y="176"/>
                    <a:pt x="147" y="168"/>
                  </a:cubicBezTo>
                  <a:cubicBezTo>
                    <a:pt x="152" y="161"/>
                    <a:pt x="157" y="151"/>
                    <a:pt x="160" y="139"/>
                  </a:cubicBezTo>
                  <a:cubicBezTo>
                    <a:pt x="164" y="127"/>
                    <a:pt x="166" y="114"/>
                    <a:pt x="166" y="99"/>
                  </a:cubicBezTo>
                  <a:cubicBezTo>
                    <a:pt x="166" y="81"/>
                    <a:pt x="163" y="65"/>
                    <a:pt x="158" y="51"/>
                  </a:cubicBezTo>
                  <a:cubicBezTo>
                    <a:pt x="153" y="37"/>
                    <a:pt x="145" y="26"/>
                    <a:pt x="134" y="17"/>
                  </a:cubicBezTo>
                  <a:cubicBezTo>
                    <a:pt x="126" y="10"/>
                    <a:pt x="116" y="5"/>
                    <a:pt x="105" y="3"/>
                  </a:cubicBezTo>
                  <a:cubicBezTo>
                    <a:pt x="97" y="1"/>
                    <a:pt x="85" y="0"/>
                    <a:pt x="6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72" y="200"/>
                  </a:lnTo>
                  <a:close/>
                  <a:moveTo>
                    <a:pt x="27" y="23"/>
                  </a:moveTo>
                  <a:cubicBezTo>
                    <a:pt x="69" y="23"/>
                    <a:pt x="69" y="23"/>
                    <a:pt x="69" y="23"/>
                  </a:cubicBezTo>
                  <a:cubicBezTo>
                    <a:pt x="85" y="23"/>
                    <a:pt x="96" y="25"/>
                    <a:pt x="103" y="27"/>
                  </a:cubicBezTo>
                  <a:cubicBezTo>
                    <a:pt x="113" y="31"/>
                    <a:pt x="121" y="39"/>
                    <a:pt x="128" y="50"/>
                  </a:cubicBezTo>
                  <a:cubicBezTo>
                    <a:pt x="135" y="61"/>
                    <a:pt x="138" y="77"/>
                    <a:pt x="138" y="98"/>
                  </a:cubicBezTo>
                  <a:cubicBezTo>
                    <a:pt x="138" y="113"/>
                    <a:pt x="137" y="126"/>
                    <a:pt x="133" y="137"/>
                  </a:cubicBezTo>
                  <a:cubicBezTo>
                    <a:pt x="130" y="147"/>
                    <a:pt x="125" y="156"/>
                    <a:pt x="119" y="162"/>
                  </a:cubicBezTo>
                  <a:cubicBezTo>
                    <a:pt x="114" y="167"/>
                    <a:pt x="108" y="170"/>
                    <a:pt x="101" y="173"/>
                  </a:cubicBezTo>
                  <a:cubicBezTo>
                    <a:pt x="93" y="175"/>
                    <a:pt x="83" y="176"/>
                    <a:pt x="69" y="176"/>
                  </a:cubicBezTo>
                  <a:cubicBezTo>
                    <a:pt x="27" y="176"/>
                    <a:pt x="27" y="176"/>
                    <a:pt x="27" y="176"/>
                  </a:cubicBezTo>
                  <a:lnTo>
                    <a:pt x="27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87" name="Freeform 47"/>
            <p:cNvSpPr>
              <a:spLocks noEditPoints="1"/>
            </p:cNvSpPr>
            <p:nvPr userDrawn="1"/>
          </p:nvSpPr>
          <p:spPr bwMode="black">
            <a:xfrm>
              <a:off x="6913" y="2902"/>
              <a:ext cx="444" cy="473"/>
            </a:xfrm>
            <a:custGeom>
              <a:avLst/>
              <a:gdLst>
                <a:gd name="T0" fmla="*/ 29 w 188"/>
                <a:gd name="T1" fmla="*/ 200 h 200"/>
                <a:gd name="T2" fmla="*/ 51 w 188"/>
                <a:gd name="T3" fmla="*/ 139 h 200"/>
                <a:gd name="T4" fmla="*/ 134 w 188"/>
                <a:gd name="T5" fmla="*/ 139 h 200"/>
                <a:gd name="T6" fmla="*/ 158 w 188"/>
                <a:gd name="T7" fmla="*/ 200 h 200"/>
                <a:gd name="T8" fmla="*/ 188 w 188"/>
                <a:gd name="T9" fmla="*/ 200 h 200"/>
                <a:gd name="T10" fmla="*/ 106 w 188"/>
                <a:gd name="T11" fmla="*/ 0 h 200"/>
                <a:gd name="T12" fmla="*/ 77 w 188"/>
                <a:gd name="T13" fmla="*/ 0 h 200"/>
                <a:gd name="T14" fmla="*/ 0 w 188"/>
                <a:gd name="T15" fmla="*/ 200 h 200"/>
                <a:gd name="T16" fmla="*/ 29 w 188"/>
                <a:gd name="T17" fmla="*/ 200 h 200"/>
                <a:gd name="T18" fmla="*/ 80 w 188"/>
                <a:gd name="T19" fmla="*/ 59 h 200"/>
                <a:gd name="T20" fmla="*/ 91 w 188"/>
                <a:gd name="T21" fmla="*/ 21 h 200"/>
                <a:gd name="T22" fmla="*/ 105 w 188"/>
                <a:gd name="T23" fmla="*/ 62 h 200"/>
                <a:gd name="T24" fmla="*/ 126 w 188"/>
                <a:gd name="T25" fmla="*/ 118 h 200"/>
                <a:gd name="T26" fmla="*/ 58 w 188"/>
                <a:gd name="T27" fmla="*/ 118 h 200"/>
                <a:gd name="T28" fmla="*/ 80 w 188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200">
                  <a:moveTo>
                    <a:pt x="29" y="200"/>
                  </a:moveTo>
                  <a:cubicBezTo>
                    <a:pt x="51" y="139"/>
                    <a:pt x="51" y="139"/>
                    <a:pt x="51" y="139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58" y="200"/>
                    <a:pt x="158" y="200"/>
                    <a:pt x="158" y="200"/>
                  </a:cubicBezTo>
                  <a:cubicBezTo>
                    <a:pt x="188" y="200"/>
                    <a:pt x="188" y="200"/>
                    <a:pt x="188" y="20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9" y="200"/>
                  </a:lnTo>
                  <a:close/>
                  <a:moveTo>
                    <a:pt x="80" y="59"/>
                  </a:moveTo>
                  <a:cubicBezTo>
                    <a:pt x="85" y="46"/>
                    <a:pt x="88" y="34"/>
                    <a:pt x="91" y="21"/>
                  </a:cubicBezTo>
                  <a:cubicBezTo>
                    <a:pt x="94" y="32"/>
                    <a:pt x="99" y="45"/>
                    <a:pt x="105" y="62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88" name="Freeform 48"/>
            <p:cNvSpPr>
              <a:spLocks/>
            </p:cNvSpPr>
            <p:nvPr userDrawn="1"/>
          </p:nvSpPr>
          <p:spPr bwMode="black">
            <a:xfrm>
              <a:off x="7400" y="2902"/>
              <a:ext cx="374" cy="473"/>
            </a:xfrm>
            <a:custGeom>
              <a:avLst/>
              <a:gdLst>
                <a:gd name="T0" fmla="*/ 59 w 374"/>
                <a:gd name="T1" fmla="*/ 473 h 473"/>
                <a:gd name="T2" fmla="*/ 59 w 374"/>
                <a:gd name="T3" fmla="*/ 102 h 473"/>
                <a:gd name="T4" fmla="*/ 307 w 374"/>
                <a:gd name="T5" fmla="*/ 473 h 473"/>
                <a:gd name="T6" fmla="*/ 374 w 374"/>
                <a:gd name="T7" fmla="*/ 473 h 473"/>
                <a:gd name="T8" fmla="*/ 374 w 374"/>
                <a:gd name="T9" fmla="*/ 0 h 473"/>
                <a:gd name="T10" fmla="*/ 312 w 374"/>
                <a:gd name="T11" fmla="*/ 0 h 473"/>
                <a:gd name="T12" fmla="*/ 312 w 374"/>
                <a:gd name="T13" fmla="*/ 371 h 473"/>
                <a:gd name="T14" fmla="*/ 64 w 374"/>
                <a:gd name="T15" fmla="*/ 0 h 473"/>
                <a:gd name="T16" fmla="*/ 0 w 374"/>
                <a:gd name="T17" fmla="*/ 0 h 473"/>
                <a:gd name="T18" fmla="*/ 0 w 374"/>
                <a:gd name="T19" fmla="*/ 473 h 473"/>
                <a:gd name="T20" fmla="*/ 59 w 374"/>
                <a:gd name="T21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4" h="473">
                  <a:moveTo>
                    <a:pt x="59" y="473"/>
                  </a:moveTo>
                  <a:lnTo>
                    <a:pt x="59" y="102"/>
                  </a:lnTo>
                  <a:lnTo>
                    <a:pt x="307" y="473"/>
                  </a:lnTo>
                  <a:lnTo>
                    <a:pt x="374" y="473"/>
                  </a:lnTo>
                  <a:lnTo>
                    <a:pt x="374" y="0"/>
                  </a:lnTo>
                  <a:lnTo>
                    <a:pt x="312" y="0"/>
                  </a:lnTo>
                  <a:lnTo>
                    <a:pt x="312" y="371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59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89" name="Freeform 49"/>
            <p:cNvSpPr>
              <a:spLocks/>
            </p:cNvSpPr>
            <p:nvPr userDrawn="1"/>
          </p:nvSpPr>
          <p:spPr bwMode="black">
            <a:xfrm>
              <a:off x="7868" y="2902"/>
              <a:ext cx="392" cy="473"/>
            </a:xfrm>
            <a:custGeom>
              <a:avLst/>
              <a:gdLst>
                <a:gd name="T0" fmla="*/ 64 w 392"/>
                <a:gd name="T1" fmla="*/ 473 h 473"/>
                <a:gd name="T2" fmla="*/ 64 w 392"/>
                <a:gd name="T3" fmla="*/ 310 h 473"/>
                <a:gd name="T4" fmla="*/ 142 w 392"/>
                <a:gd name="T5" fmla="*/ 234 h 473"/>
                <a:gd name="T6" fmla="*/ 310 w 392"/>
                <a:gd name="T7" fmla="*/ 473 h 473"/>
                <a:gd name="T8" fmla="*/ 392 w 392"/>
                <a:gd name="T9" fmla="*/ 473 h 473"/>
                <a:gd name="T10" fmla="*/ 184 w 392"/>
                <a:gd name="T11" fmla="*/ 192 h 473"/>
                <a:gd name="T12" fmla="*/ 383 w 392"/>
                <a:gd name="T13" fmla="*/ 0 h 473"/>
                <a:gd name="T14" fmla="*/ 298 w 392"/>
                <a:gd name="T15" fmla="*/ 0 h 473"/>
                <a:gd name="T16" fmla="*/ 64 w 392"/>
                <a:gd name="T17" fmla="*/ 234 h 473"/>
                <a:gd name="T18" fmla="*/ 64 w 392"/>
                <a:gd name="T19" fmla="*/ 0 h 473"/>
                <a:gd name="T20" fmla="*/ 0 w 392"/>
                <a:gd name="T21" fmla="*/ 0 h 473"/>
                <a:gd name="T22" fmla="*/ 0 w 392"/>
                <a:gd name="T23" fmla="*/ 473 h 473"/>
                <a:gd name="T24" fmla="*/ 64 w 392"/>
                <a:gd name="T2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2" h="473">
                  <a:moveTo>
                    <a:pt x="64" y="473"/>
                  </a:moveTo>
                  <a:lnTo>
                    <a:pt x="64" y="310"/>
                  </a:lnTo>
                  <a:lnTo>
                    <a:pt x="142" y="234"/>
                  </a:lnTo>
                  <a:lnTo>
                    <a:pt x="310" y="473"/>
                  </a:lnTo>
                  <a:lnTo>
                    <a:pt x="392" y="473"/>
                  </a:lnTo>
                  <a:lnTo>
                    <a:pt x="184" y="192"/>
                  </a:lnTo>
                  <a:lnTo>
                    <a:pt x="383" y="0"/>
                  </a:lnTo>
                  <a:lnTo>
                    <a:pt x="298" y="0"/>
                  </a:lnTo>
                  <a:lnTo>
                    <a:pt x="64" y="234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64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0" name="Freeform 50"/>
            <p:cNvSpPr>
              <a:spLocks/>
            </p:cNvSpPr>
            <p:nvPr userDrawn="1"/>
          </p:nvSpPr>
          <p:spPr bwMode="black">
            <a:xfrm>
              <a:off x="8308" y="2902"/>
              <a:ext cx="352" cy="473"/>
            </a:xfrm>
            <a:custGeom>
              <a:avLst/>
              <a:gdLst>
                <a:gd name="T0" fmla="*/ 352 w 352"/>
                <a:gd name="T1" fmla="*/ 473 h 473"/>
                <a:gd name="T2" fmla="*/ 352 w 352"/>
                <a:gd name="T3" fmla="*/ 416 h 473"/>
                <a:gd name="T4" fmla="*/ 61 w 352"/>
                <a:gd name="T5" fmla="*/ 416 h 473"/>
                <a:gd name="T6" fmla="*/ 61 w 352"/>
                <a:gd name="T7" fmla="*/ 255 h 473"/>
                <a:gd name="T8" fmla="*/ 324 w 352"/>
                <a:gd name="T9" fmla="*/ 255 h 473"/>
                <a:gd name="T10" fmla="*/ 324 w 352"/>
                <a:gd name="T11" fmla="*/ 201 h 473"/>
                <a:gd name="T12" fmla="*/ 61 w 352"/>
                <a:gd name="T13" fmla="*/ 201 h 473"/>
                <a:gd name="T14" fmla="*/ 61 w 352"/>
                <a:gd name="T15" fmla="*/ 54 h 473"/>
                <a:gd name="T16" fmla="*/ 340 w 352"/>
                <a:gd name="T17" fmla="*/ 54 h 473"/>
                <a:gd name="T18" fmla="*/ 340 w 352"/>
                <a:gd name="T19" fmla="*/ 0 h 473"/>
                <a:gd name="T20" fmla="*/ 0 w 352"/>
                <a:gd name="T21" fmla="*/ 0 h 473"/>
                <a:gd name="T22" fmla="*/ 0 w 352"/>
                <a:gd name="T23" fmla="*/ 473 h 473"/>
                <a:gd name="T24" fmla="*/ 352 w 352"/>
                <a:gd name="T2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2" h="473">
                  <a:moveTo>
                    <a:pt x="352" y="473"/>
                  </a:moveTo>
                  <a:lnTo>
                    <a:pt x="352" y="416"/>
                  </a:lnTo>
                  <a:lnTo>
                    <a:pt x="61" y="416"/>
                  </a:lnTo>
                  <a:lnTo>
                    <a:pt x="61" y="255"/>
                  </a:lnTo>
                  <a:lnTo>
                    <a:pt x="324" y="255"/>
                  </a:lnTo>
                  <a:lnTo>
                    <a:pt x="324" y="201"/>
                  </a:lnTo>
                  <a:lnTo>
                    <a:pt x="61" y="201"/>
                  </a:lnTo>
                  <a:lnTo>
                    <a:pt x="61" y="54"/>
                  </a:lnTo>
                  <a:lnTo>
                    <a:pt x="340" y="54"/>
                  </a:lnTo>
                  <a:lnTo>
                    <a:pt x="340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352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1" name="Freeform 51"/>
            <p:cNvSpPr>
              <a:spLocks/>
            </p:cNvSpPr>
            <p:nvPr userDrawn="1"/>
          </p:nvSpPr>
          <p:spPr bwMode="black">
            <a:xfrm>
              <a:off x="-963" y="1037"/>
              <a:ext cx="451" cy="473"/>
            </a:xfrm>
            <a:custGeom>
              <a:avLst/>
              <a:gdLst>
                <a:gd name="T0" fmla="*/ 26 w 191"/>
                <a:gd name="T1" fmla="*/ 200 h 200"/>
                <a:gd name="T2" fmla="*/ 26 w 191"/>
                <a:gd name="T3" fmla="*/ 30 h 200"/>
                <a:gd name="T4" fmla="*/ 83 w 191"/>
                <a:gd name="T5" fmla="*/ 200 h 200"/>
                <a:gd name="T6" fmla="*/ 107 w 191"/>
                <a:gd name="T7" fmla="*/ 200 h 200"/>
                <a:gd name="T8" fmla="*/ 166 w 191"/>
                <a:gd name="T9" fmla="*/ 32 h 200"/>
                <a:gd name="T10" fmla="*/ 166 w 191"/>
                <a:gd name="T11" fmla="*/ 200 h 200"/>
                <a:gd name="T12" fmla="*/ 191 w 191"/>
                <a:gd name="T13" fmla="*/ 200 h 200"/>
                <a:gd name="T14" fmla="*/ 191 w 191"/>
                <a:gd name="T15" fmla="*/ 0 h 200"/>
                <a:gd name="T16" fmla="*/ 155 w 191"/>
                <a:gd name="T17" fmla="*/ 0 h 200"/>
                <a:gd name="T18" fmla="*/ 107 w 191"/>
                <a:gd name="T19" fmla="*/ 139 h 200"/>
                <a:gd name="T20" fmla="*/ 97 w 191"/>
                <a:gd name="T21" fmla="*/ 171 h 200"/>
                <a:gd name="T22" fmla="*/ 87 w 191"/>
                <a:gd name="T23" fmla="*/ 142 h 200"/>
                <a:gd name="T24" fmla="*/ 40 w 191"/>
                <a:gd name="T25" fmla="*/ 0 h 200"/>
                <a:gd name="T26" fmla="*/ 0 w 191"/>
                <a:gd name="T27" fmla="*/ 0 h 200"/>
                <a:gd name="T28" fmla="*/ 0 w 191"/>
                <a:gd name="T29" fmla="*/ 200 h 200"/>
                <a:gd name="T30" fmla="*/ 26 w 191"/>
                <a:gd name="T31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1" h="200">
                  <a:moveTo>
                    <a:pt x="26" y="200"/>
                  </a:moveTo>
                  <a:cubicBezTo>
                    <a:pt x="26" y="30"/>
                    <a:pt x="26" y="30"/>
                    <a:pt x="26" y="30"/>
                  </a:cubicBezTo>
                  <a:cubicBezTo>
                    <a:pt x="83" y="200"/>
                    <a:pt x="83" y="200"/>
                    <a:pt x="83" y="200"/>
                  </a:cubicBezTo>
                  <a:cubicBezTo>
                    <a:pt x="107" y="200"/>
                    <a:pt x="107" y="200"/>
                    <a:pt x="107" y="200"/>
                  </a:cubicBezTo>
                  <a:cubicBezTo>
                    <a:pt x="166" y="32"/>
                    <a:pt x="166" y="32"/>
                    <a:pt x="166" y="32"/>
                  </a:cubicBezTo>
                  <a:cubicBezTo>
                    <a:pt x="166" y="200"/>
                    <a:pt x="166" y="200"/>
                    <a:pt x="166" y="200"/>
                  </a:cubicBezTo>
                  <a:cubicBezTo>
                    <a:pt x="191" y="200"/>
                    <a:pt x="191" y="200"/>
                    <a:pt x="191" y="20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07" y="139"/>
                    <a:pt x="107" y="139"/>
                    <a:pt x="107" y="139"/>
                  </a:cubicBezTo>
                  <a:cubicBezTo>
                    <a:pt x="103" y="153"/>
                    <a:pt x="99" y="164"/>
                    <a:pt x="97" y="171"/>
                  </a:cubicBezTo>
                  <a:cubicBezTo>
                    <a:pt x="95" y="165"/>
                    <a:pt x="92" y="155"/>
                    <a:pt x="87" y="14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6" y="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2" name="Freeform 52"/>
            <p:cNvSpPr>
              <a:spLocks/>
            </p:cNvSpPr>
            <p:nvPr userDrawn="1"/>
          </p:nvSpPr>
          <p:spPr bwMode="black">
            <a:xfrm>
              <a:off x="-415" y="1037"/>
              <a:ext cx="352" cy="473"/>
            </a:xfrm>
            <a:custGeom>
              <a:avLst/>
              <a:gdLst>
                <a:gd name="T0" fmla="*/ 352 w 352"/>
                <a:gd name="T1" fmla="*/ 473 h 473"/>
                <a:gd name="T2" fmla="*/ 352 w 352"/>
                <a:gd name="T3" fmla="*/ 417 h 473"/>
                <a:gd name="T4" fmla="*/ 62 w 352"/>
                <a:gd name="T5" fmla="*/ 417 h 473"/>
                <a:gd name="T6" fmla="*/ 62 w 352"/>
                <a:gd name="T7" fmla="*/ 256 h 473"/>
                <a:gd name="T8" fmla="*/ 324 w 352"/>
                <a:gd name="T9" fmla="*/ 256 h 473"/>
                <a:gd name="T10" fmla="*/ 324 w 352"/>
                <a:gd name="T11" fmla="*/ 201 h 473"/>
                <a:gd name="T12" fmla="*/ 62 w 352"/>
                <a:gd name="T13" fmla="*/ 201 h 473"/>
                <a:gd name="T14" fmla="*/ 62 w 352"/>
                <a:gd name="T15" fmla="*/ 54 h 473"/>
                <a:gd name="T16" fmla="*/ 341 w 352"/>
                <a:gd name="T17" fmla="*/ 54 h 473"/>
                <a:gd name="T18" fmla="*/ 341 w 352"/>
                <a:gd name="T19" fmla="*/ 0 h 473"/>
                <a:gd name="T20" fmla="*/ 0 w 352"/>
                <a:gd name="T21" fmla="*/ 0 h 473"/>
                <a:gd name="T22" fmla="*/ 0 w 352"/>
                <a:gd name="T23" fmla="*/ 473 h 473"/>
                <a:gd name="T24" fmla="*/ 352 w 352"/>
                <a:gd name="T2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2" h="473">
                  <a:moveTo>
                    <a:pt x="352" y="473"/>
                  </a:moveTo>
                  <a:lnTo>
                    <a:pt x="352" y="417"/>
                  </a:lnTo>
                  <a:lnTo>
                    <a:pt x="62" y="417"/>
                  </a:lnTo>
                  <a:lnTo>
                    <a:pt x="62" y="256"/>
                  </a:lnTo>
                  <a:lnTo>
                    <a:pt x="324" y="256"/>
                  </a:lnTo>
                  <a:lnTo>
                    <a:pt x="324" y="201"/>
                  </a:lnTo>
                  <a:lnTo>
                    <a:pt x="62" y="201"/>
                  </a:lnTo>
                  <a:lnTo>
                    <a:pt x="62" y="54"/>
                  </a:lnTo>
                  <a:lnTo>
                    <a:pt x="341" y="54"/>
                  </a:lnTo>
                  <a:lnTo>
                    <a:pt x="341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352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3" name="Freeform 53"/>
            <p:cNvSpPr>
              <a:spLocks noEditPoints="1"/>
            </p:cNvSpPr>
            <p:nvPr userDrawn="1"/>
          </p:nvSpPr>
          <p:spPr bwMode="black">
            <a:xfrm>
              <a:off x="18" y="1037"/>
              <a:ext cx="418" cy="473"/>
            </a:xfrm>
            <a:custGeom>
              <a:avLst/>
              <a:gdLst>
                <a:gd name="T0" fmla="*/ 27 w 177"/>
                <a:gd name="T1" fmla="*/ 200 h 200"/>
                <a:gd name="T2" fmla="*/ 27 w 177"/>
                <a:gd name="T3" fmla="*/ 111 h 200"/>
                <a:gd name="T4" fmla="*/ 57 w 177"/>
                <a:gd name="T5" fmla="*/ 111 h 200"/>
                <a:gd name="T6" fmla="*/ 72 w 177"/>
                <a:gd name="T7" fmla="*/ 112 h 200"/>
                <a:gd name="T8" fmla="*/ 84 w 177"/>
                <a:gd name="T9" fmla="*/ 117 h 200"/>
                <a:gd name="T10" fmla="*/ 98 w 177"/>
                <a:gd name="T11" fmla="*/ 131 h 200"/>
                <a:gd name="T12" fmla="*/ 117 w 177"/>
                <a:gd name="T13" fmla="*/ 158 h 200"/>
                <a:gd name="T14" fmla="*/ 143 w 177"/>
                <a:gd name="T15" fmla="*/ 200 h 200"/>
                <a:gd name="T16" fmla="*/ 177 w 177"/>
                <a:gd name="T17" fmla="*/ 200 h 200"/>
                <a:gd name="T18" fmla="*/ 142 w 177"/>
                <a:gd name="T19" fmla="*/ 145 h 200"/>
                <a:gd name="T20" fmla="*/ 120 w 177"/>
                <a:gd name="T21" fmla="*/ 119 h 200"/>
                <a:gd name="T22" fmla="*/ 104 w 177"/>
                <a:gd name="T23" fmla="*/ 109 h 200"/>
                <a:gd name="T24" fmla="*/ 146 w 177"/>
                <a:gd name="T25" fmla="*/ 90 h 200"/>
                <a:gd name="T26" fmla="*/ 160 w 177"/>
                <a:gd name="T27" fmla="*/ 54 h 200"/>
                <a:gd name="T28" fmla="*/ 152 w 177"/>
                <a:gd name="T29" fmla="*/ 24 h 200"/>
                <a:gd name="T30" fmla="*/ 130 w 177"/>
                <a:gd name="T31" fmla="*/ 5 h 200"/>
                <a:gd name="T32" fmla="*/ 89 w 177"/>
                <a:gd name="T33" fmla="*/ 0 h 200"/>
                <a:gd name="T34" fmla="*/ 0 w 177"/>
                <a:gd name="T35" fmla="*/ 0 h 200"/>
                <a:gd name="T36" fmla="*/ 0 w 177"/>
                <a:gd name="T37" fmla="*/ 200 h 200"/>
                <a:gd name="T38" fmla="*/ 27 w 177"/>
                <a:gd name="T39" fmla="*/ 200 h 200"/>
                <a:gd name="T40" fmla="*/ 27 w 177"/>
                <a:gd name="T41" fmla="*/ 22 h 200"/>
                <a:gd name="T42" fmla="*/ 90 w 177"/>
                <a:gd name="T43" fmla="*/ 22 h 200"/>
                <a:gd name="T44" fmla="*/ 123 w 177"/>
                <a:gd name="T45" fmla="*/ 31 h 200"/>
                <a:gd name="T46" fmla="*/ 133 w 177"/>
                <a:gd name="T47" fmla="*/ 54 h 200"/>
                <a:gd name="T48" fmla="*/ 128 w 177"/>
                <a:gd name="T49" fmla="*/ 72 h 200"/>
                <a:gd name="T50" fmla="*/ 112 w 177"/>
                <a:gd name="T51" fmla="*/ 84 h 200"/>
                <a:gd name="T52" fmla="*/ 84 w 177"/>
                <a:gd name="T53" fmla="*/ 88 h 200"/>
                <a:gd name="T54" fmla="*/ 27 w 177"/>
                <a:gd name="T55" fmla="*/ 88 h 200"/>
                <a:gd name="T56" fmla="*/ 27 w 177"/>
                <a:gd name="T57" fmla="*/ 2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7" h="200">
                  <a:moveTo>
                    <a:pt x="27" y="200"/>
                  </a:moveTo>
                  <a:cubicBezTo>
                    <a:pt x="27" y="111"/>
                    <a:pt x="27" y="111"/>
                    <a:pt x="27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64" y="111"/>
                    <a:pt x="69" y="111"/>
                    <a:pt x="72" y="112"/>
                  </a:cubicBezTo>
                  <a:cubicBezTo>
                    <a:pt x="76" y="113"/>
                    <a:pt x="80" y="115"/>
                    <a:pt x="84" y="117"/>
                  </a:cubicBezTo>
                  <a:cubicBezTo>
                    <a:pt x="88" y="120"/>
                    <a:pt x="93" y="124"/>
                    <a:pt x="98" y="131"/>
                  </a:cubicBezTo>
                  <a:cubicBezTo>
                    <a:pt x="103" y="137"/>
                    <a:pt x="109" y="146"/>
                    <a:pt x="117" y="158"/>
                  </a:cubicBezTo>
                  <a:cubicBezTo>
                    <a:pt x="143" y="200"/>
                    <a:pt x="143" y="200"/>
                    <a:pt x="143" y="200"/>
                  </a:cubicBezTo>
                  <a:cubicBezTo>
                    <a:pt x="177" y="200"/>
                    <a:pt x="177" y="200"/>
                    <a:pt x="177" y="200"/>
                  </a:cubicBezTo>
                  <a:cubicBezTo>
                    <a:pt x="142" y="145"/>
                    <a:pt x="142" y="145"/>
                    <a:pt x="142" y="145"/>
                  </a:cubicBezTo>
                  <a:cubicBezTo>
                    <a:pt x="135" y="135"/>
                    <a:pt x="128" y="126"/>
                    <a:pt x="120" y="119"/>
                  </a:cubicBezTo>
                  <a:cubicBezTo>
                    <a:pt x="116" y="116"/>
                    <a:pt x="111" y="112"/>
                    <a:pt x="104" y="109"/>
                  </a:cubicBezTo>
                  <a:cubicBezTo>
                    <a:pt x="123" y="106"/>
                    <a:pt x="137" y="100"/>
                    <a:pt x="146" y="90"/>
                  </a:cubicBezTo>
                  <a:cubicBezTo>
                    <a:pt x="156" y="81"/>
                    <a:pt x="160" y="69"/>
                    <a:pt x="160" y="54"/>
                  </a:cubicBezTo>
                  <a:cubicBezTo>
                    <a:pt x="160" y="43"/>
                    <a:pt x="157" y="33"/>
                    <a:pt x="152" y="24"/>
                  </a:cubicBezTo>
                  <a:cubicBezTo>
                    <a:pt x="146" y="15"/>
                    <a:pt x="139" y="9"/>
                    <a:pt x="130" y="5"/>
                  </a:cubicBezTo>
                  <a:cubicBezTo>
                    <a:pt x="120" y="2"/>
                    <a:pt x="107" y="0"/>
                    <a:pt x="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7" y="200"/>
                  </a:lnTo>
                  <a:close/>
                  <a:moveTo>
                    <a:pt x="27" y="22"/>
                  </a:moveTo>
                  <a:cubicBezTo>
                    <a:pt x="90" y="22"/>
                    <a:pt x="90" y="22"/>
                    <a:pt x="90" y="22"/>
                  </a:cubicBezTo>
                  <a:cubicBezTo>
                    <a:pt x="105" y="22"/>
                    <a:pt x="116" y="25"/>
                    <a:pt x="123" y="31"/>
                  </a:cubicBezTo>
                  <a:cubicBezTo>
                    <a:pt x="129" y="37"/>
                    <a:pt x="133" y="45"/>
                    <a:pt x="133" y="54"/>
                  </a:cubicBezTo>
                  <a:cubicBezTo>
                    <a:pt x="133" y="61"/>
                    <a:pt x="131" y="67"/>
                    <a:pt x="128" y="72"/>
                  </a:cubicBezTo>
                  <a:cubicBezTo>
                    <a:pt x="124" y="78"/>
                    <a:pt x="119" y="82"/>
                    <a:pt x="112" y="84"/>
                  </a:cubicBezTo>
                  <a:cubicBezTo>
                    <a:pt x="105" y="87"/>
                    <a:pt x="96" y="88"/>
                    <a:pt x="84" y="88"/>
                  </a:cubicBezTo>
                  <a:cubicBezTo>
                    <a:pt x="27" y="88"/>
                    <a:pt x="27" y="88"/>
                    <a:pt x="27" y="88"/>
                  </a:cubicBezTo>
                  <a:lnTo>
                    <a:pt x="27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4" name="Freeform 54"/>
            <p:cNvSpPr>
              <a:spLocks/>
            </p:cNvSpPr>
            <p:nvPr userDrawn="1"/>
          </p:nvSpPr>
          <p:spPr bwMode="black">
            <a:xfrm>
              <a:off x="469" y="1028"/>
              <a:ext cx="419" cy="489"/>
            </a:xfrm>
            <a:custGeom>
              <a:avLst/>
              <a:gdLst>
                <a:gd name="T0" fmla="*/ 130 w 177"/>
                <a:gd name="T1" fmla="*/ 172 h 207"/>
                <a:gd name="T2" fmla="*/ 92 w 177"/>
                <a:gd name="T3" fmla="*/ 185 h 207"/>
                <a:gd name="T4" fmla="*/ 58 w 177"/>
                <a:gd name="T5" fmla="*/ 175 h 207"/>
                <a:gd name="T6" fmla="*/ 35 w 177"/>
                <a:gd name="T7" fmla="*/ 147 h 207"/>
                <a:gd name="T8" fmla="*/ 28 w 177"/>
                <a:gd name="T9" fmla="*/ 102 h 207"/>
                <a:gd name="T10" fmla="*/ 34 w 177"/>
                <a:gd name="T11" fmla="*/ 64 h 207"/>
                <a:gd name="T12" fmla="*/ 56 w 177"/>
                <a:gd name="T13" fmla="*/ 34 h 207"/>
                <a:gd name="T14" fmla="*/ 94 w 177"/>
                <a:gd name="T15" fmla="*/ 23 h 207"/>
                <a:gd name="T16" fmla="*/ 128 w 177"/>
                <a:gd name="T17" fmla="*/ 33 h 207"/>
                <a:gd name="T18" fmla="*/ 148 w 177"/>
                <a:gd name="T19" fmla="*/ 65 h 207"/>
                <a:gd name="T20" fmla="*/ 174 w 177"/>
                <a:gd name="T21" fmla="*/ 59 h 207"/>
                <a:gd name="T22" fmla="*/ 145 w 177"/>
                <a:gd name="T23" fmla="*/ 16 h 207"/>
                <a:gd name="T24" fmla="*/ 95 w 177"/>
                <a:gd name="T25" fmla="*/ 0 h 207"/>
                <a:gd name="T26" fmla="*/ 46 w 177"/>
                <a:gd name="T27" fmla="*/ 12 h 207"/>
                <a:gd name="T28" fmla="*/ 12 w 177"/>
                <a:gd name="T29" fmla="*/ 48 h 207"/>
                <a:gd name="T30" fmla="*/ 0 w 177"/>
                <a:gd name="T31" fmla="*/ 102 h 207"/>
                <a:gd name="T32" fmla="*/ 11 w 177"/>
                <a:gd name="T33" fmla="*/ 156 h 207"/>
                <a:gd name="T34" fmla="*/ 42 w 177"/>
                <a:gd name="T35" fmla="*/ 194 h 207"/>
                <a:gd name="T36" fmla="*/ 94 w 177"/>
                <a:gd name="T37" fmla="*/ 207 h 207"/>
                <a:gd name="T38" fmla="*/ 147 w 177"/>
                <a:gd name="T39" fmla="*/ 190 h 207"/>
                <a:gd name="T40" fmla="*/ 177 w 177"/>
                <a:gd name="T41" fmla="*/ 140 h 207"/>
                <a:gd name="T42" fmla="*/ 151 w 177"/>
                <a:gd name="T43" fmla="*/ 134 h 207"/>
                <a:gd name="T44" fmla="*/ 130 w 177"/>
                <a:gd name="T45" fmla="*/ 17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7" h="207">
                  <a:moveTo>
                    <a:pt x="130" y="172"/>
                  </a:moveTo>
                  <a:cubicBezTo>
                    <a:pt x="120" y="180"/>
                    <a:pt x="107" y="185"/>
                    <a:pt x="92" y="185"/>
                  </a:cubicBezTo>
                  <a:cubicBezTo>
                    <a:pt x="80" y="185"/>
                    <a:pt x="69" y="182"/>
                    <a:pt x="58" y="175"/>
                  </a:cubicBezTo>
                  <a:cubicBezTo>
                    <a:pt x="48" y="169"/>
                    <a:pt x="40" y="159"/>
                    <a:pt x="35" y="147"/>
                  </a:cubicBezTo>
                  <a:cubicBezTo>
                    <a:pt x="30" y="134"/>
                    <a:pt x="28" y="119"/>
                    <a:pt x="28" y="102"/>
                  </a:cubicBezTo>
                  <a:cubicBezTo>
                    <a:pt x="28" y="89"/>
                    <a:pt x="30" y="76"/>
                    <a:pt x="34" y="64"/>
                  </a:cubicBezTo>
                  <a:cubicBezTo>
                    <a:pt x="38" y="51"/>
                    <a:pt x="45" y="41"/>
                    <a:pt x="56" y="34"/>
                  </a:cubicBezTo>
                  <a:cubicBezTo>
                    <a:pt x="66" y="27"/>
                    <a:pt x="79" y="23"/>
                    <a:pt x="94" y="23"/>
                  </a:cubicBezTo>
                  <a:cubicBezTo>
                    <a:pt x="108" y="23"/>
                    <a:pt x="119" y="26"/>
                    <a:pt x="128" y="33"/>
                  </a:cubicBezTo>
                  <a:cubicBezTo>
                    <a:pt x="136" y="40"/>
                    <a:pt x="143" y="50"/>
                    <a:pt x="148" y="65"/>
                  </a:cubicBezTo>
                  <a:cubicBezTo>
                    <a:pt x="174" y="59"/>
                    <a:pt x="174" y="59"/>
                    <a:pt x="174" y="59"/>
                  </a:cubicBezTo>
                  <a:cubicBezTo>
                    <a:pt x="168" y="40"/>
                    <a:pt x="159" y="26"/>
                    <a:pt x="145" y="16"/>
                  </a:cubicBezTo>
                  <a:cubicBezTo>
                    <a:pt x="132" y="5"/>
                    <a:pt x="115" y="0"/>
                    <a:pt x="95" y="0"/>
                  </a:cubicBezTo>
                  <a:cubicBezTo>
                    <a:pt x="77" y="0"/>
                    <a:pt x="61" y="4"/>
                    <a:pt x="46" y="12"/>
                  </a:cubicBezTo>
                  <a:cubicBezTo>
                    <a:pt x="32" y="20"/>
                    <a:pt x="20" y="32"/>
                    <a:pt x="12" y="48"/>
                  </a:cubicBezTo>
                  <a:cubicBezTo>
                    <a:pt x="4" y="63"/>
                    <a:pt x="0" y="82"/>
                    <a:pt x="0" y="102"/>
                  </a:cubicBezTo>
                  <a:cubicBezTo>
                    <a:pt x="0" y="121"/>
                    <a:pt x="4" y="139"/>
                    <a:pt x="11" y="156"/>
                  </a:cubicBezTo>
                  <a:cubicBezTo>
                    <a:pt x="18" y="173"/>
                    <a:pt x="28" y="185"/>
                    <a:pt x="42" y="194"/>
                  </a:cubicBezTo>
                  <a:cubicBezTo>
                    <a:pt x="55" y="203"/>
                    <a:pt x="73" y="207"/>
                    <a:pt x="94" y="207"/>
                  </a:cubicBezTo>
                  <a:cubicBezTo>
                    <a:pt x="115" y="207"/>
                    <a:pt x="133" y="202"/>
                    <a:pt x="147" y="190"/>
                  </a:cubicBezTo>
                  <a:cubicBezTo>
                    <a:pt x="162" y="179"/>
                    <a:pt x="172" y="162"/>
                    <a:pt x="177" y="140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47" y="151"/>
                    <a:pt x="140" y="163"/>
                    <a:pt x="130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5" name="Rectangle 55"/>
            <p:cNvSpPr>
              <a:spLocks noChangeArrowheads="1"/>
            </p:cNvSpPr>
            <p:nvPr userDrawn="1"/>
          </p:nvSpPr>
          <p:spPr bwMode="black">
            <a:xfrm>
              <a:off x="970" y="1037"/>
              <a:ext cx="62" cy="47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6" name="Freeform 56"/>
            <p:cNvSpPr>
              <a:spLocks noEditPoints="1"/>
            </p:cNvSpPr>
            <p:nvPr userDrawn="1"/>
          </p:nvSpPr>
          <p:spPr bwMode="black">
            <a:xfrm>
              <a:off x="-973" y="74"/>
              <a:ext cx="393" cy="473"/>
            </a:xfrm>
            <a:custGeom>
              <a:avLst/>
              <a:gdLst>
                <a:gd name="T0" fmla="*/ 72 w 166"/>
                <a:gd name="T1" fmla="*/ 200 h 200"/>
                <a:gd name="T2" fmla="*/ 105 w 166"/>
                <a:gd name="T3" fmla="*/ 197 h 200"/>
                <a:gd name="T4" fmla="*/ 129 w 166"/>
                <a:gd name="T5" fmla="*/ 187 h 200"/>
                <a:gd name="T6" fmla="*/ 147 w 166"/>
                <a:gd name="T7" fmla="*/ 169 h 200"/>
                <a:gd name="T8" fmla="*/ 160 w 166"/>
                <a:gd name="T9" fmla="*/ 140 h 200"/>
                <a:gd name="T10" fmla="*/ 166 w 166"/>
                <a:gd name="T11" fmla="*/ 99 h 200"/>
                <a:gd name="T12" fmla="*/ 158 w 166"/>
                <a:gd name="T13" fmla="*/ 52 h 200"/>
                <a:gd name="T14" fmla="*/ 134 w 166"/>
                <a:gd name="T15" fmla="*/ 17 h 200"/>
                <a:gd name="T16" fmla="*/ 105 w 166"/>
                <a:gd name="T17" fmla="*/ 3 h 200"/>
                <a:gd name="T18" fmla="*/ 69 w 166"/>
                <a:gd name="T19" fmla="*/ 0 h 200"/>
                <a:gd name="T20" fmla="*/ 0 w 166"/>
                <a:gd name="T21" fmla="*/ 0 h 200"/>
                <a:gd name="T22" fmla="*/ 0 w 166"/>
                <a:gd name="T23" fmla="*/ 200 h 200"/>
                <a:gd name="T24" fmla="*/ 72 w 166"/>
                <a:gd name="T25" fmla="*/ 200 h 200"/>
                <a:gd name="T26" fmla="*/ 27 w 166"/>
                <a:gd name="T27" fmla="*/ 24 h 200"/>
                <a:gd name="T28" fmla="*/ 69 w 166"/>
                <a:gd name="T29" fmla="*/ 24 h 200"/>
                <a:gd name="T30" fmla="*/ 103 w 166"/>
                <a:gd name="T31" fmla="*/ 28 h 200"/>
                <a:gd name="T32" fmla="*/ 128 w 166"/>
                <a:gd name="T33" fmla="*/ 51 h 200"/>
                <a:gd name="T34" fmla="*/ 138 w 166"/>
                <a:gd name="T35" fmla="*/ 99 h 200"/>
                <a:gd name="T36" fmla="*/ 133 w 166"/>
                <a:gd name="T37" fmla="*/ 137 h 200"/>
                <a:gd name="T38" fmla="*/ 118 w 166"/>
                <a:gd name="T39" fmla="*/ 163 h 200"/>
                <a:gd name="T40" fmla="*/ 101 w 166"/>
                <a:gd name="T41" fmla="*/ 173 h 200"/>
                <a:gd name="T42" fmla="*/ 69 w 166"/>
                <a:gd name="T43" fmla="*/ 177 h 200"/>
                <a:gd name="T44" fmla="*/ 27 w 166"/>
                <a:gd name="T45" fmla="*/ 177 h 200"/>
                <a:gd name="T46" fmla="*/ 27 w 166"/>
                <a:gd name="T47" fmla="*/ 24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6" h="200">
                  <a:moveTo>
                    <a:pt x="72" y="200"/>
                  </a:moveTo>
                  <a:cubicBezTo>
                    <a:pt x="85" y="200"/>
                    <a:pt x="95" y="199"/>
                    <a:pt x="105" y="197"/>
                  </a:cubicBezTo>
                  <a:cubicBezTo>
                    <a:pt x="114" y="195"/>
                    <a:pt x="122" y="191"/>
                    <a:pt x="129" y="187"/>
                  </a:cubicBezTo>
                  <a:cubicBezTo>
                    <a:pt x="135" y="183"/>
                    <a:pt x="141" y="176"/>
                    <a:pt x="147" y="169"/>
                  </a:cubicBezTo>
                  <a:cubicBezTo>
                    <a:pt x="152" y="161"/>
                    <a:pt x="157" y="151"/>
                    <a:pt x="160" y="140"/>
                  </a:cubicBezTo>
                  <a:cubicBezTo>
                    <a:pt x="164" y="128"/>
                    <a:pt x="166" y="114"/>
                    <a:pt x="166" y="99"/>
                  </a:cubicBezTo>
                  <a:cubicBezTo>
                    <a:pt x="166" y="81"/>
                    <a:pt x="163" y="66"/>
                    <a:pt x="158" y="52"/>
                  </a:cubicBezTo>
                  <a:cubicBezTo>
                    <a:pt x="153" y="38"/>
                    <a:pt x="145" y="26"/>
                    <a:pt x="134" y="17"/>
                  </a:cubicBezTo>
                  <a:cubicBezTo>
                    <a:pt x="126" y="11"/>
                    <a:pt x="116" y="6"/>
                    <a:pt x="105" y="3"/>
                  </a:cubicBezTo>
                  <a:cubicBezTo>
                    <a:pt x="97" y="1"/>
                    <a:pt x="85" y="0"/>
                    <a:pt x="6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72" y="200"/>
                  </a:lnTo>
                  <a:close/>
                  <a:moveTo>
                    <a:pt x="27" y="24"/>
                  </a:moveTo>
                  <a:cubicBezTo>
                    <a:pt x="69" y="24"/>
                    <a:pt x="69" y="24"/>
                    <a:pt x="69" y="24"/>
                  </a:cubicBezTo>
                  <a:cubicBezTo>
                    <a:pt x="85" y="24"/>
                    <a:pt x="96" y="25"/>
                    <a:pt x="103" y="28"/>
                  </a:cubicBezTo>
                  <a:cubicBezTo>
                    <a:pt x="113" y="32"/>
                    <a:pt x="121" y="39"/>
                    <a:pt x="128" y="51"/>
                  </a:cubicBezTo>
                  <a:cubicBezTo>
                    <a:pt x="135" y="62"/>
                    <a:pt x="138" y="78"/>
                    <a:pt x="138" y="99"/>
                  </a:cubicBezTo>
                  <a:cubicBezTo>
                    <a:pt x="138" y="114"/>
                    <a:pt x="137" y="127"/>
                    <a:pt x="133" y="137"/>
                  </a:cubicBezTo>
                  <a:cubicBezTo>
                    <a:pt x="130" y="148"/>
                    <a:pt x="125" y="156"/>
                    <a:pt x="118" y="163"/>
                  </a:cubicBezTo>
                  <a:cubicBezTo>
                    <a:pt x="114" y="167"/>
                    <a:pt x="108" y="171"/>
                    <a:pt x="101" y="173"/>
                  </a:cubicBezTo>
                  <a:cubicBezTo>
                    <a:pt x="93" y="176"/>
                    <a:pt x="83" y="177"/>
                    <a:pt x="69" y="177"/>
                  </a:cubicBezTo>
                  <a:cubicBezTo>
                    <a:pt x="27" y="177"/>
                    <a:pt x="27" y="177"/>
                    <a:pt x="27" y="177"/>
                  </a:cubicBezTo>
                  <a:lnTo>
                    <a:pt x="27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7" name="Freeform 57"/>
            <p:cNvSpPr>
              <a:spLocks noEditPoints="1"/>
            </p:cNvSpPr>
            <p:nvPr userDrawn="1"/>
          </p:nvSpPr>
          <p:spPr bwMode="black">
            <a:xfrm>
              <a:off x="-554" y="74"/>
              <a:ext cx="444" cy="473"/>
            </a:xfrm>
            <a:custGeom>
              <a:avLst/>
              <a:gdLst>
                <a:gd name="T0" fmla="*/ 29 w 188"/>
                <a:gd name="T1" fmla="*/ 200 h 200"/>
                <a:gd name="T2" fmla="*/ 51 w 188"/>
                <a:gd name="T3" fmla="*/ 140 h 200"/>
                <a:gd name="T4" fmla="*/ 134 w 188"/>
                <a:gd name="T5" fmla="*/ 140 h 200"/>
                <a:gd name="T6" fmla="*/ 158 w 188"/>
                <a:gd name="T7" fmla="*/ 200 h 200"/>
                <a:gd name="T8" fmla="*/ 188 w 188"/>
                <a:gd name="T9" fmla="*/ 200 h 200"/>
                <a:gd name="T10" fmla="*/ 106 w 188"/>
                <a:gd name="T11" fmla="*/ 0 h 200"/>
                <a:gd name="T12" fmla="*/ 77 w 188"/>
                <a:gd name="T13" fmla="*/ 0 h 200"/>
                <a:gd name="T14" fmla="*/ 0 w 188"/>
                <a:gd name="T15" fmla="*/ 200 h 200"/>
                <a:gd name="T16" fmla="*/ 29 w 188"/>
                <a:gd name="T17" fmla="*/ 200 h 200"/>
                <a:gd name="T18" fmla="*/ 80 w 188"/>
                <a:gd name="T19" fmla="*/ 59 h 200"/>
                <a:gd name="T20" fmla="*/ 91 w 188"/>
                <a:gd name="T21" fmla="*/ 21 h 200"/>
                <a:gd name="T22" fmla="*/ 105 w 188"/>
                <a:gd name="T23" fmla="*/ 63 h 200"/>
                <a:gd name="T24" fmla="*/ 126 w 188"/>
                <a:gd name="T25" fmla="*/ 118 h 200"/>
                <a:gd name="T26" fmla="*/ 58 w 188"/>
                <a:gd name="T27" fmla="*/ 118 h 200"/>
                <a:gd name="T28" fmla="*/ 80 w 188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200">
                  <a:moveTo>
                    <a:pt x="29" y="200"/>
                  </a:moveTo>
                  <a:cubicBezTo>
                    <a:pt x="51" y="140"/>
                    <a:pt x="51" y="140"/>
                    <a:pt x="51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8" y="200"/>
                    <a:pt x="158" y="200"/>
                    <a:pt x="158" y="200"/>
                  </a:cubicBezTo>
                  <a:cubicBezTo>
                    <a:pt x="188" y="200"/>
                    <a:pt x="188" y="200"/>
                    <a:pt x="188" y="20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9" y="200"/>
                  </a:lnTo>
                  <a:close/>
                  <a:moveTo>
                    <a:pt x="80" y="59"/>
                  </a:moveTo>
                  <a:cubicBezTo>
                    <a:pt x="85" y="47"/>
                    <a:pt x="88" y="34"/>
                    <a:pt x="91" y="21"/>
                  </a:cubicBezTo>
                  <a:cubicBezTo>
                    <a:pt x="94" y="32"/>
                    <a:pt x="99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8" name="Freeform 58"/>
            <p:cNvSpPr>
              <a:spLocks/>
            </p:cNvSpPr>
            <p:nvPr userDrawn="1"/>
          </p:nvSpPr>
          <p:spPr bwMode="black">
            <a:xfrm>
              <a:off x="-70" y="74"/>
              <a:ext cx="393" cy="473"/>
            </a:xfrm>
            <a:custGeom>
              <a:avLst/>
              <a:gdLst>
                <a:gd name="T0" fmla="*/ 64 w 393"/>
                <a:gd name="T1" fmla="*/ 473 h 473"/>
                <a:gd name="T2" fmla="*/ 64 w 393"/>
                <a:gd name="T3" fmla="*/ 310 h 473"/>
                <a:gd name="T4" fmla="*/ 140 w 393"/>
                <a:gd name="T5" fmla="*/ 234 h 473"/>
                <a:gd name="T6" fmla="*/ 310 w 393"/>
                <a:gd name="T7" fmla="*/ 473 h 473"/>
                <a:gd name="T8" fmla="*/ 393 w 393"/>
                <a:gd name="T9" fmla="*/ 473 h 473"/>
                <a:gd name="T10" fmla="*/ 185 w 393"/>
                <a:gd name="T11" fmla="*/ 192 h 473"/>
                <a:gd name="T12" fmla="*/ 383 w 393"/>
                <a:gd name="T13" fmla="*/ 0 h 473"/>
                <a:gd name="T14" fmla="*/ 298 w 393"/>
                <a:gd name="T15" fmla="*/ 0 h 473"/>
                <a:gd name="T16" fmla="*/ 64 w 393"/>
                <a:gd name="T17" fmla="*/ 234 h 473"/>
                <a:gd name="T18" fmla="*/ 64 w 393"/>
                <a:gd name="T19" fmla="*/ 0 h 473"/>
                <a:gd name="T20" fmla="*/ 0 w 393"/>
                <a:gd name="T21" fmla="*/ 0 h 473"/>
                <a:gd name="T22" fmla="*/ 0 w 393"/>
                <a:gd name="T23" fmla="*/ 473 h 473"/>
                <a:gd name="T24" fmla="*/ 64 w 393"/>
                <a:gd name="T2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3" h="473">
                  <a:moveTo>
                    <a:pt x="64" y="473"/>
                  </a:moveTo>
                  <a:lnTo>
                    <a:pt x="64" y="310"/>
                  </a:lnTo>
                  <a:lnTo>
                    <a:pt x="140" y="234"/>
                  </a:lnTo>
                  <a:lnTo>
                    <a:pt x="310" y="473"/>
                  </a:lnTo>
                  <a:lnTo>
                    <a:pt x="393" y="473"/>
                  </a:lnTo>
                  <a:lnTo>
                    <a:pt x="185" y="192"/>
                  </a:lnTo>
                  <a:lnTo>
                    <a:pt x="383" y="0"/>
                  </a:lnTo>
                  <a:lnTo>
                    <a:pt x="298" y="0"/>
                  </a:lnTo>
                  <a:lnTo>
                    <a:pt x="64" y="234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64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199" name="Freeform 59"/>
            <p:cNvSpPr>
              <a:spLocks/>
            </p:cNvSpPr>
            <p:nvPr userDrawn="1"/>
          </p:nvSpPr>
          <p:spPr bwMode="black">
            <a:xfrm>
              <a:off x="368" y="74"/>
              <a:ext cx="373" cy="483"/>
            </a:xfrm>
            <a:custGeom>
              <a:avLst/>
              <a:gdLst>
                <a:gd name="T0" fmla="*/ 131 w 158"/>
                <a:gd name="T1" fmla="*/ 116 h 204"/>
                <a:gd name="T2" fmla="*/ 119 w 158"/>
                <a:gd name="T3" fmla="*/ 167 h 204"/>
                <a:gd name="T4" fmla="*/ 77 w 158"/>
                <a:gd name="T5" fmla="*/ 180 h 204"/>
                <a:gd name="T6" fmla="*/ 48 w 158"/>
                <a:gd name="T7" fmla="*/ 173 h 204"/>
                <a:gd name="T8" fmla="*/ 32 w 158"/>
                <a:gd name="T9" fmla="*/ 154 h 204"/>
                <a:gd name="T10" fmla="*/ 27 w 158"/>
                <a:gd name="T11" fmla="*/ 116 h 204"/>
                <a:gd name="T12" fmla="*/ 27 w 158"/>
                <a:gd name="T13" fmla="*/ 0 h 204"/>
                <a:gd name="T14" fmla="*/ 0 w 158"/>
                <a:gd name="T15" fmla="*/ 0 h 204"/>
                <a:gd name="T16" fmla="*/ 0 w 158"/>
                <a:gd name="T17" fmla="*/ 116 h 204"/>
                <a:gd name="T18" fmla="*/ 8 w 158"/>
                <a:gd name="T19" fmla="*/ 166 h 204"/>
                <a:gd name="T20" fmla="*/ 33 w 158"/>
                <a:gd name="T21" fmla="*/ 194 h 204"/>
                <a:gd name="T22" fmla="*/ 79 w 158"/>
                <a:gd name="T23" fmla="*/ 204 h 204"/>
                <a:gd name="T24" fmla="*/ 126 w 158"/>
                <a:gd name="T25" fmla="*/ 193 h 204"/>
                <a:gd name="T26" fmla="*/ 151 w 158"/>
                <a:gd name="T27" fmla="*/ 164 h 204"/>
                <a:gd name="T28" fmla="*/ 158 w 158"/>
                <a:gd name="T29" fmla="*/ 116 h 204"/>
                <a:gd name="T30" fmla="*/ 158 w 158"/>
                <a:gd name="T31" fmla="*/ 0 h 204"/>
                <a:gd name="T32" fmla="*/ 131 w 158"/>
                <a:gd name="T33" fmla="*/ 0 h 204"/>
                <a:gd name="T34" fmla="*/ 131 w 158"/>
                <a:gd name="T35" fmla="*/ 11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8" h="204">
                  <a:moveTo>
                    <a:pt x="131" y="116"/>
                  </a:moveTo>
                  <a:cubicBezTo>
                    <a:pt x="131" y="141"/>
                    <a:pt x="127" y="158"/>
                    <a:pt x="119" y="167"/>
                  </a:cubicBezTo>
                  <a:cubicBezTo>
                    <a:pt x="111" y="176"/>
                    <a:pt x="97" y="180"/>
                    <a:pt x="77" y="180"/>
                  </a:cubicBezTo>
                  <a:cubicBezTo>
                    <a:pt x="66" y="180"/>
                    <a:pt x="56" y="178"/>
                    <a:pt x="48" y="173"/>
                  </a:cubicBezTo>
                  <a:cubicBezTo>
                    <a:pt x="40" y="169"/>
                    <a:pt x="35" y="162"/>
                    <a:pt x="32" y="154"/>
                  </a:cubicBezTo>
                  <a:cubicBezTo>
                    <a:pt x="28" y="146"/>
                    <a:pt x="27" y="133"/>
                    <a:pt x="27" y="116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37"/>
                    <a:pt x="3" y="154"/>
                    <a:pt x="8" y="166"/>
                  </a:cubicBezTo>
                  <a:cubicBezTo>
                    <a:pt x="13" y="178"/>
                    <a:pt x="22" y="188"/>
                    <a:pt x="33" y="194"/>
                  </a:cubicBezTo>
                  <a:cubicBezTo>
                    <a:pt x="45" y="201"/>
                    <a:pt x="61" y="204"/>
                    <a:pt x="79" y="204"/>
                  </a:cubicBezTo>
                  <a:cubicBezTo>
                    <a:pt x="99" y="204"/>
                    <a:pt x="114" y="200"/>
                    <a:pt x="126" y="193"/>
                  </a:cubicBezTo>
                  <a:cubicBezTo>
                    <a:pt x="138" y="185"/>
                    <a:pt x="146" y="176"/>
                    <a:pt x="151" y="164"/>
                  </a:cubicBezTo>
                  <a:cubicBezTo>
                    <a:pt x="155" y="152"/>
                    <a:pt x="158" y="136"/>
                    <a:pt x="158" y="116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31" y="0"/>
                    <a:pt x="131" y="0"/>
                    <a:pt x="131" y="0"/>
                  </a:cubicBezTo>
                  <a:lnTo>
                    <a:pt x="131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0" name="Freeform 60"/>
            <p:cNvSpPr>
              <a:spLocks/>
            </p:cNvSpPr>
            <p:nvPr userDrawn="1"/>
          </p:nvSpPr>
          <p:spPr bwMode="black">
            <a:xfrm>
              <a:off x="805" y="74"/>
              <a:ext cx="262" cy="483"/>
            </a:xfrm>
            <a:custGeom>
              <a:avLst/>
              <a:gdLst>
                <a:gd name="T0" fmla="*/ 14 w 111"/>
                <a:gd name="T1" fmla="*/ 189 h 204"/>
                <a:gd name="T2" fmla="*/ 54 w 111"/>
                <a:gd name="T3" fmla="*/ 204 h 204"/>
                <a:gd name="T4" fmla="*/ 85 w 111"/>
                <a:gd name="T5" fmla="*/ 197 h 204"/>
                <a:gd name="T6" fmla="*/ 105 w 111"/>
                <a:gd name="T7" fmla="*/ 176 h 204"/>
                <a:gd name="T8" fmla="*/ 111 w 111"/>
                <a:gd name="T9" fmla="*/ 137 h 204"/>
                <a:gd name="T10" fmla="*/ 111 w 111"/>
                <a:gd name="T11" fmla="*/ 0 h 204"/>
                <a:gd name="T12" fmla="*/ 84 w 111"/>
                <a:gd name="T13" fmla="*/ 0 h 204"/>
                <a:gd name="T14" fmla="*/ 84 w 111"/>
                <a:gd name="T15" fmla="*/ 138 h 204"/>
                <a:gd name="T16" fmla="*/ 81 w 111"/>
                <a:gd name="T17" fmla="*/ 163 h 204"/>
                <a:gd name="T18" fmla="*/ 71 w 111"/>
                <a:gd name="T19" fmla="*/ 176 h 204"/>
                <a:gd name="T20" fmla="*/ 54 w 111"/>
                <a:gd name="T21" fmla="*/ 180 h 204"/>
                <a:gd name="T22" fmla="*/ 33 w 111"/>
                <a:gd name="T23" fmla="*/ 172 h 204"/>
                <a:gd name="T24" fmla="*/ 24 w 111"/>
                <a:gd name="T25" fmla="*/ 140 h 204"/>
                <a:gd name="T26" fmla="*/ 1 w 111"/>
                <a:gd name="T27" fmla="*/ 144 h 204"/>
                <a:gd name="T28" fmla="*/ 14 w 111"/>
                <a:gd name="T29" fmla="*/ 18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204">
                  <a:moveTo>
                    <a:pt x="14" y="189"/>
                  </a:moveTo>
                  <a:cubicBezTo>
                    <a:pt x="23" y="199"/>
                    <a:pt x="37" y="204"/>
                    <a:pt x="54" y="204"/>
                  </a:cubicBezTo>
                  <a:cubicBezTo>
                    <a:pt x="66" y="204"/>
                    <a:pt x="76" y="201"/>
                    <a:pt x="85" y="197"/>
                  </a:cubicBezTo>
                  <a:cubicBezTo>
                    <a:pt x="94" y="192"/>
                    <a:pt x="100" y="185"/>
                    <a:pt x="105" y="176"/>
                  </a:cubicBezTo>
                  <a:cubicBezTo>
                    <a:pt x="109" y="166"/>
                    <a:pt x="111" y="153"/>
                    <a:pt x="111" y="137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138"/>
                    <a:pt x="84" y="138"/>
                    <a:pt x="84" y="138"/>
                  </a:cubicBezTo>
                  <a:cubicBezTo>
                    <a:pt x="84" y="150"/>
                    <a:pt x="83" y="158"/>
                    <a:pt x="81" y="163"/>
                  </a:cubicBezTo>
                  <a:cubicBezTo>
                    <a:pt x="80" y="168"/>
                    <a:pt x="76" y="173"/>
                    <a:pt x="71" y="176"/>
                  </a:cubicBezTo>
                  <a:cubicBezTo>
                    <a:pt x="67" y="179"/>
                    <a:pt x="61" y="180"/>
                    <a:pt x="54" y="180"/>
                  </a:cubicBezTo>
                  <a:cubicBezTo>
                    <a:pt x="45" y="180"/>
                    <a:pt x="38" y="177"/>
                    <a:pt x="33" y="172"/>
                  </a:cubicBezTo>
                  <a:cubicBezTo>
                    <a:pt x="28" y="166"/>
                    <a:pt x="25" y="156"/>
                    <a:pt x="24" y="140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0" y="164"/>
                    <a:pt x="5" y="179"/>
                    <a:pt x="14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1" name="Freeform 61"/>
            <p:cNvSpPr>
              <a:spLocks/>
            </p:cNvSpPr>
            <p:nvPr userDrawn="1"/>
          </p:nvSpPr>
          <p:spPr bwMode="black">
            <a:xfrm>
              <a:off x="1164" y="74"/>
              <a:ext cx="352" cy="473"/>
            </a:xfrm>
            <a:custGeom>
              <a:avLst/>
              <a:gdLst>
                <a:gd name="T0" fmla="*/ 352 w 352"/>
                <a:gd name="T1" fmla="*/ 473 h 473"/>
                <a:gd name="T2" fmla="*/ 352 w 352"/>
                <a:gd name="T3" fmla="*/ 419 h 473"/>
                <a:gd name="T4" fmla="*/ 62 w 352"/>
                <a:gd name="T5" fmla="*/ 419 h 473"/>
                <a:gd name="T6" fmla="*/ 62 w 352"/>
                <a:gd name="T7" fmla="*/ 258 h 473"/>
                <a:gd name="T8" fmla="*/ 324 w 352"/>
                <a:gd name="T9" fmla="*/ 258 h 473"/>
                <a:gd name="T10" fmla="*/ 324 w 352"/>
                <a:gd name="T11" fmla="*/ 201 h 473"/>
                <a:gd name="T12" fmla="*/ 62 w 352"/>
                <a:gd name="T13" fmla="*/ 201 h 473"/>
                <a:gd name="T14" fmla="*/ 62 w 352"/>
                <a:gd name="T15" fmla="*/ 57 h 473"/>
                <a:gd name="T16" fmla="*/ 341 w 352"/>
                <a:gd name="T17" fmla="*/ 57 h 473"/>
                <a:gd name="T18" fmla="*/ 341 w 352"/>
                <a:gd name="T19" fmla="*/ 0 h 473"/>
                <a:gd name="T20" fmla="*/ 0 w 352"/>
                <a:gd name="T21" fmla="*/ 0 h 473"/>
                <a:gd name="T22" fmla="*/ 0 w 352"/>
                <a:gd name="T23" fmla="*/ 473 h 473"/>
                <a:gd name="T24" fmla="*/ 352 w 352"/>
                <a:gd name="T2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2" h="473">
                  <a:moveTo>
                    <a:pt x="352" y="473"/>
                  </a:moveTo>
                  <a:lnTo>
                    <a:pt x="352" y="419"/>
                  </a:lnTo>
                  <a:lnTo>
                    <a:pt x="62" y="419"/>
                  </a:lnTo>
                  <a:lnTo>
                    <a:pt x="62" y="258"/>
                  </a:lnTo>
                  <a:lnTo>
                    <a:pt x="324" y="258"/>
                  </a:lnTo>
                  <a:lnTo>
                    <a:pt x="324" y="201"/>
                  </a:lnTo>
                  <a:lnTo>
                    <a:pt x="62" y="201"/>
                  </a:lnTo>
                  <a:lnTo>
                    <a:pt x="62" y="57"/>
                  </a:lnTo>
                  <a:lnTo>
                    <a:pt x="341" y="57"/>
                  </a:lnTo>
                  <a:lnTo>
                    <a:pt x="341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352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2" name="Freeform 62"/>
            <p:cNvSpPr>
              <a:spLocks/>
            </p:cNvSpPr>
            <p:nvPr userDrawn="1"/>
          </p:nvSpPr>
          <p:spPr bwMode="black">
            <a:xfrm>
              <a:off x="1594" y="74"/>
              <a:ext cx="452" cy="473"/>
            </a:xfrm>
            <a:custGeom>
              <a:avLst/>
              <a:gdLst>
                <a:gd name="T0" fmla="*/ 26 w 191"/>
                <a:gd name="T1" fmla="*/ 200 h 200"/>
                <a:gd name="T2" fmla="*/ 26 w 191"/>
                <a:gd name="T3" fmla="*/ 30 h 200"/>
                <a:gd name="T4" fmla="*/ 83 w 191"/>
                <a:gd name="T5" fmla="*/ 200 h 200"/>
                <a:gd name="T6" fmla="*/ 107 w 191"/>
                <a:gd name="T7" fmla="*/ 200 h 200"/>
                <a:gd name="T8" fmla="*/ 165 w 191"/>
                <a:gd name="T9" fmla="*/ 33 h 200"/>
                <a:gd name="T10" fmla="*/ 165 w 191"/>
                <a:gd name="T11" fmla="*/ 200 h 200"/>
                <a:gd name="T12" fmla="*/ 191 w 191"/>
                <a:gd name="T13" fmla="*/ 200 h 200"/>
                <a:gd name="T14" fmla="*/ 191 w 191"/>
                <a:gd name="T15" fmla="*/ 0 h 200"/>
                <a:gd name="T16" fmla="*/ 155 w 191"/>
                <a:gd name="T17" fmla="*/ 0 h 200"/>
                <a:gd name="T18" fmla="*/ 107 w 191"/>
                <a:gd name="T19" fmla="*/ 140 h 200"/>
                <a:gd name="T20" fmla="*/ 97 w 191"/>
                <a:gd name="T21" fmla="*/ 172 h 200"/>
                <a:gd name="T22" fmla="*/ 87 w 191"/>
                <a:gd name="T23" fmla="*/ 142 h 200"/>
                <a:gd name="T24" fmla="*/ 40 w 191"/>
                <a:gd name="T25" fmla="*/ 0 h 200"/>
                <a:gd name="T26" fmla="*/ 0 w 191"/>
                <a:gd name="T27" fmla="*/ 0 h 200"/>
                <a:gd name="T28" fmla="*/ 0 w 191"/>
                <a:gd name="T29" fmla="*/ 200 h 200"/>
                <a:gd name="T30" fmla="*/ 26 w 191"/>
                <a:gd name="T31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1" h="200">
                  <a:moveTo>
                    <a:pt x="26" y="200"/>
                  </a:moveTo>
                  <a:cubicBezTo>
                    <a:pt x="26" y="30"/>
                    <a:pt x="26" y="30"/>
                    <a:pt x="26" y="30"/>
                  </a:cubicBezTo>
                  <a:cubicBezTo>
                    <a:pt x="83" y="200"/>
                    <a:pt x="83" y="200"/>
                    <a:pt x="83" y="200"/>
                  </a:cubicBezTo>
                  <a:cubicBezTo>
                    <a:pt x="107" y="200"/>
                    <a:pt x="107" y="200"/>
                    <a:pt x="107" y="200"/>
                  </a:cubicBezTo>
                  <a:cubicBezTo>
                    <a:pt x="165" y="33"/>
                    <a:pt x="165" y="33"/>
                    <a:pt x="165" y="33"/>
                  </a:cubicBezTo>
                  <a:cubicBezTo>
                    <a:pt x="165" y="200"/>
                    <a:pt x="165" y="200"/>
                    <a:pt x="165" y="200"/>
                  </a:cubicBezTo>
                  <a:cubicBezTo>
                    <a:pt x="191" y="200"/>
                    <a:pt x="191" y="200"/>
                    <a:pt x="191" y="20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07" y="140"/>
                    <a:pt x="107" y="140"/>
                    <a:pt x="107" y="140"/>
                  </a:cubicBezTo>
                  <a:cubicBezTo>
                    <a:pt x="103" y="154"/>
                    <a:pt x="99" y="164"/>
                    <a:pt x="97" y="172"/>
                  </a:cubicBezTo>
                  <a:cubicBezTo>
                    <a:pt x="95" y="165"/>
                    <a:pt x="92" y="155"/>
                    <a:pt x="87" y="14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6" y="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3" name="Freeform 63"/>
            <p:cNvSpPr>
              <a:spLocks noEditPoints="1"/>
            </p:cNvSpPr>
            <p:nvPr userDrawn="1"/>
          </p:nvSpPr>
          <p:spPr bwMode="black">
            <a:xfrm>
              <a:off x="2162" y="1018"/>
              <a:ext cx="357" cy="473"/>
            </a:xfrm>
            <a:custGeom>
              <a:avLst/>
              <a:gdLst>
                <a:gd name="T0" fmla="*/ 0 w 151"/>
                <a:gd name="T1" fmla="*/ 200 h 200"/>
                <a:gd name="T2" fmla="*/ 78 w 151"/>
                <a:gd name="T3" fmla="*/ 200 h 200"/>
                <a:gd name="T4" fmla="*/ 124 w 151"/>
                <a:gd name="T5" fmla="*/ 192 h 200"/>
                <a:gd name="T6" fmla="*/ 144 w 151"/>
                <a:gd name="T7" fmla="*/ 170 h 200"/>
                <a:gd name="T8" fmla="*/ 151 w 151"/>
                <a:gd name="T9" fmla="*/ 142 h 200"/>
                <a:gd name="T10" fmla="*/ 141 w 151"/>
                <a:gd name="T11" fmla="*/ 109 h 200"/>
                <a:gd name="T12" fmla="*/ 116 w 151"/>
                <a:gd name="T13" fmla="*/ 90 h 200"/>
                <a:gd name="T14" fmla="*/ 74 w 151"/>
                <a:gd name="T15" fmla="*/ 85 h 200"/>
                <a:gd name="T16" fmla="*/ 26 w 151"/>
                <a:gd name="T17" fmla="*/ 85 h 200"/>
                <a:gd name="T18" fmla="*/ 26 w 151"/>
                <a:gd name="T19" fmla="*/ 24 h 200"/>
                <a:gd name="T20" fmla="*/ 130 w 151"/>
                <a:gd name="T21" fmla="*/ 24 h 200"/>
                <a:gd name="T22" fmla="*/ 130 w 151"/>
                <a:gd name="T23" fmla="*/ 0 h 200"/>
                <a:gd name="T24" fmla="*/ 0 w 151"/>
                <a:gd name="T25" fmla="*/ 0 h 200"/>
                <a:gd name="T26" fmla="*/ 0 w 151"/>
                <a:gd name="T27" fmla="*/ 200 h 200"/>
                <a:gd name="T28" fmla="*/ 26 w 151"/>
                <a:gd name="T29" fmla="*/ 108 h 200"/>
                <a:gd name="T30" fmla="*/ 62 w 151"/>
                <a:gd name="T31" fmla="*/ 108 h 200"/>
                <a:gd name="T32" fmla="*/ 99 w 151"/>
                <a:gd name="T33" fmla="*/ 111 h 200"/>
                <a:gd name="T34" fmla="*/ 116 w 151"/>
                <a:gd name="T35" fmla="*/ 122 h 200"/>
                <a:gd name="T36" fmla="*/ 122 w 151"/>
                <a:gd name="T37" fmla="*/ 143 h 200"/>
                <a:gd name="T38" fmla="*/ 111 w 151"/>
                <a:gd name="T39" fmla="*/ 169 h 200"/>
                <a:gd name="T40" fmla="*/ 79 w 151"/>
                <a:gd name="T41" fmla="*/ 178 h 200"/>
                <a:gd name="T42" fmla="*/ 26 w 151"/>
                <a:gd name="T43" fmla="*/ 178 h 200"/>
                <a:gd name="T44" fmla="*/ 26 w 151"/>
                <a:gd name="T45" fmla="*/ 10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1" h="200">
                  <a:moveTo>
                    <a:pt x="0" y="200"/>
                  </a:moveTo>
                  <a:cubicBezTo>
                    <a:pt x="78" y="200"/>
                    <a:pt x="78" y="200"/>
                    <a:pt x="78" y="200"/>
                  </a:cubicBezTo>
                  <a:cubicBezTo>
                    <a:pt x="100" y="200"/>
                    <a:pt x="115" y="197"/>
                    <a:pt x="124" y="192"/>
                  </a:cubicBezTo>
                  <a:cubicBezTo>
                    <a:pt x="133" y="186"/>
                    <a:pt x="139" y="179"/>
                    <a:pt x="144" y="170"/>
                  </a:cubicBezTo>
                  <a:cubicBezTo>
                    <a:pt x="148" y="162"/>
                    <a:pt x="151" y="152"/>
                    <a:pt x="151" y="142"/>
                  </a:cubicBezTo>
                  <a:cubicBezTo>
                    <a:pt x="151" y="130"/>
                    <a:pt x="148" y="119"/>
                    <a:pt x="141" y="109"/>
                  </a:cubicBezTo>
                  <a:cubicBezTo>
                    <a:pt x="135" y="100"/>
                    <a:pt x="127" y="94"/>
                    <a:pt x="116" y="90"/>
                  </a:cubicBezTo>
                  <a:cubicBezTo>
                    <a:pt x="106" y="87"/>
                    <a:pt x="92" y="85"/>
                    <a:pt x="74" y="85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30" y="24"/>
                    <a:pt x="130" y="24"/>
                    <a:pt x="130" y="24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00"/>
                  </a:lnTo>
                  <a:close/>
                  <a:moveTo>
                    <a:pt x="26" y="108"/>
                  </a:moveTo>
                  <a:cubicBezTo>
                    <a:pt x="62" y="108"/>
                    <a:pt x="62" y="108"/>
                    <a:pt x="62" y="108"/>
                  </a:cubicBezTo>
                  <a:cubicBezTo>
                    <a:pt x="79" y="108"/>
                    <a:pt x="92" y="109"/>
                    <a:pt x="99" y="111"/>
                  </a:cubicBezTo>
                  <a:cubicBezTo>
                    <a:pt x="106" y="113"/>
                    <a:pt x="112" y="116"/>
                    <a:pt x="116" y="122"/>
                  </a:cubicBezTo>
                  <a:cubicBezTo>
                    <a:pt x="120" y="128"/>
                    <a:pt x="122" y="134"/>
                    <a:pt x="122" y="143"/>
                  </a:cubicBezTo>
                  <a:cubicBezTo>
                    <a:pt x="122" y="154"/>
                    <a:pt x="119" y="163"/>
                    <a:pt x="111" y="169"/>
                  </a:cubicBezTo>
                  <a:cubicBezTo>
                    <a:pt x="104" y="175"/>
                    <a:pt x="94" y="178"/>
                    <a:pt x="79" y="178"/>
                  </a:cubicBezTo>
                  <a:cubicBezTo>
                    <a:pt x="26" y="178"/>
                    <a:pt x="26" y="178"/>
                    <a:pt x="26" y="178"/>
                  </a:cubicBezTo>
                  <a:lnTo>
                    <a:pt x="26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4" name="Freeform 64"/>
            <p:cNvSpPr>
              <a:spLocks/>
            </p:cNvSpPr>
            <p:nvPr userDrawn="1"/>
          </p:nvSpPr>
          <p:spPr bwMode="black">
            <a:xfrm>
              <a:off x="2540" y="1018"/>
              <a:ext cx="376" cy="483"/>
            </a:xfrm>
            <a:custGeom>
              <a:avLst/>
              <a:gdLst>
                <a:gd name="T0" fmla="*/ 34 w 159"/>
                <a:gd name="T1" fmla="*/ 141 h 204"/>
                <a:gd name="T2" fmla="*/ 29 w 159"/>
                <a:gd name="T3" fmla="*/ 173 h 204"/>
                <a:gd name="T4" fmla="*/ 16 w 159"/>
                <a:gd name="T5" fmla="*/ 180 h 204"/>
                <a:gd name="T6" fmla="*/ 5 w 159"/>
                <a:gd name="T7" fmla="*/ 177 h 204"/>
                <a:gd name="T8" fmla="*/ 0 w 159"/>
                <a:gd name="T9" fmla="*/ 200 h 204"/>
                <a:gd name="T10" fmla="*/ 21 w 159"/>
                <a:gd name="T11" fmla="*/ 204 h 204"/>
                <a:gd name="T12" fmla="*/ 45 w 159"/>
                <a:gd name="T13" fmla="*/ 196 h 204"/>
                <a:gd name="T14" fmla="*/ 58 w 159"/>
                <a:gd name="T15" fmla="*/ 173 h 204"/>
                <a:gd name="T16" fmla="*/ 60 w 159"/>
                <a:gd name="T17" fmla="*/ 127 h 204"/>
                <a:gd name="T18" fmla="*/ 60 w 159"/>
                <a:gd name="T19" fmla="*/ 24 h 204"/>
                <a:gd name="T20" fmla="*/ 133 w 159"/>
                <a:gd name="T21" fmla="*/ 24 h 204"/>
                <a:gd name="T22" fmla="*/ 133 w 159"/>
                <a:gd name="T23" fmla="*/ 200 h 204"/>
                <a:gd name="T24" fmla="*/ 159 w 159"/>
                <a:gd name="T25" fmla="*/ 200 h 204"/>
                <a:gd name="T26" fmla="*/ 159 w 159"/>
                <a:gd name="T27" fmla="*/ 0 h 204"/>
                <a:gd name="T28" fmla="*/ 34 w 159"/>
                <a:gd name="T29" fmla="*/ 0 h 204"/>
                <a:gd name="T30" fmla="*/ 34 w 159"/>
                <a:gd name="T31" fmla="*/ 14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204">
                  <a:moveTo>
                    <a:pt x="34" y="141"/>
                  </a:moveTo>
                  <a:cubicBezTo>
                    <a:pt x="34" y="158"/>
                    <a:pt x="32" y="168"/>
                    <a:pt x="29" y="173"/>
                  </a:cubicBezTo>
                  <a:cubicBezTo>
                    <a:pt x="26" y="177"/>
                    <a:pt x="22" y="180"/>
                    <a:pt x="16" y="180"/>
                  </a:cubicBezTo>
                  <a:cubicBezTo>
                    <a:pt x="13" y="180"/>
                    <a:pt x="9" y="179"/>
                    <a:pt x="5" y="177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8" y="203"/>
                    <a:pt x="15" y="204"/>
                    <a:pt x="21" y="204"/>
                  </a:cubicBezTo>
                  <a:cubicBezTo>
                    <a:pt x="31" y="204"/>
                    <a:pt x="39" y="201"/>
                    <a:pt x="45" y="196"/>
                  </a:cubicBezTo>
                  <a:cubicBezTo>
                    <a:pt x="51" y="190"/>
                    <a:pt x="56" y="183"/>
                    <a:pt x="58" y="173"/>
                  </a:cubicBezTo>
                  <a:cubicBezTo>
                    <a:pt x="59" y="163"/>
                    <a:pt x="60" y="148"/>
                    <a:pt x="60" y="127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33" y="200"/>
                    <a:pt x="133" y="200"/>
                    <a:pt x="133" y="200"/>
                  </a:cubicBezTo>
                  <a:cubicBezTo>
                    <a:pt x="159" y="200"/>
                    <a:pt x="159" y="200"/>
                    <a:pt x="159" y="20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34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5" name="Freeform 65"/>
            <p:cNvSpPr>
              <a:spLocks noEditPoints="1"/>
            </p:cNvSpPr>
            <p:nvPr userDrawn="1"/>
          </p:nvSpPr>
          <p:spPr bwMode="black">
            <a:xfrm>
              <a:off x="2961" y="1018"/>
              <a:ext cx="442" cy="473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40 h 200"/>
                <a:gd name="T4" fmla="*/ 134 w 187"/>
                <a:gd name="T5" fmla="*/ 140 h 200"/>
                <a:gd name="T6" fmla="*/ 157 w 187"/>
                <a:gd name="T7" fmla="*/ 200 h 200"/>
                <a:gd name="T8" fmla="*/ 187 w 187"/>
                <a:gd name="T9" fmla="*/ 200 h 200"/>
                <a:gd name="T10" fmla="*/ 106 w 187"/>
                <a:gd name="T11" fmla="*/ 0 h 200"/>
                <a:gd name="T12" fmla="*/ 77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80 w 187"/>
                <a:gd name="T19" fmla="*/ 59 h 200"/>
                <a:gd name="T20" fmla="*/ 91 w 187"/>
                <a:gd name="T21" fmla="*/ 21 h 200"/>
                <a:gd name="T22" fmla="*/ 105 w 187"/>
                <a:gd name="T23" fmla="*/ 63 h 200"/>
                <a:gd name="T24" fmla="*/ 126 w 187"/>
                <a:gd name="T25" fmla="*/ 118 h 200"/>
                <a:gd name="T26" fmla="*/ 58 w 187"/>
                <a:gd name="T27" fmla="*/ 118 h 200"/>
                <a:gd name="T28" fmla="*/ 80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40"/>
                    <a:pt x="50" y="140"/>
                    <a:pt x="50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5" y="47"/>
                    <a:pt x="88" y="34"/>
                    <a:pt x="91" y="21"/>
                  </a:cubicBezTo>
                  <a:cubicBezTo>
                    <a:pt x="94" y="32"/>
                    <a:pt x="98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6" name="Freeform 66"/>
            <p:cNvSpPr>
              <a:spLocks/>
            </p:cNvSpPr>
            <p:nvPr userDrawn="1"/>
          </p:nvSpPr>
          <p:spPr bwMode="black">
            <a:xfrm>
              <a:off x="3448" y="1018"/>
              <a:ext cx="307" cy="473"/>
            </a:xfrm>
            <a:custGeom>
              <a:avLst/>
              <a:gdLst>
                <a:gd name="T0" fmla="*/ 0 w 307"/>
                <a:gd name="T1" fmla="*/ 473 h 473"/>
                <a:gd name="T2" fmla="*/ 64 w 307"/>
                <a:gd name="T3" fmla="*/ 473 h 473"/>
                <a:gd name="T4" fmla="*/ 64 w 307"/>
                <a:gd name="T5" fmla="*/ 57 h 473"/>
                <a:gd name="T6" fmla="*/ 307 w 307"/>
                <a:gd name="T7" fmla="*/ 57 h 473"/>
                <a:gd name="T8" fmla="*/ 307 w 307"/>
                <a:gd name="T9" fmla="*/ 0 h 473"/>
                <a:gd name="T10" fmla="*/ 0 w 307"/>
                <a:gd name="T11" fmla="*/ 0 h 473"/>
                <a:gd name="T12" fmla="*/ 0 w 307"/>
                <a:gd name="T13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7" h="473">
                  <a:moveTo>
                    <a:pt x="0" y="473"/>
                  </a:moveTo>
                  <a:lnTo>
                    <a:pt x="64" y="473"/>
                  </a:lnTo>
                  <a:lnTo>
                    <a:pt x="64" y="57"/>
                  </a:lnTo>
                  <a:lnTo>
                    <a:pt x="307" y="57"/>
                  </a:lnTo>
                  <a:lnTo>
                    <a:pt x="307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7" name="Freeform 67"/>
            <p:cNvSpPr>
              <a:spLocks noEditPoints="1"/>
            </p:cNvSpPr>
            <p:nvPr userDrawn="1"/>
          </p:nvSpPr>
          <p:spPr bwMode="black">
            <a:xfrm>
              <a:off x="3743" y="1009"/>
              <a:ext cx="452" cy="492"/>
            </a:xfrm>
            <a:custGeom>
              <a:avLst/>
              <a:gdLst>
                <a:gd name="T0" fmla="*/ 11 w 191"/>
                <a:gd name="T1" fmla="*/ 157 h 208"/>
                <a:gd name="T2" fmla="*/ 45 w 191"/>
                <a:gd name="T3" fmla="*/ 194 h 208"/>
                <a:gd name="T4" fmla="*/ 95 w 191"/>
                <a:gd name="T5" fmla="*/ 208 h 208"/>
                <a:gd name="T6" fmla="*/ 144 w 191"/>
                <a:gd name="T7" fmla="*/ 195 h 208"/>
                <a:gd name="T8" fmla="*/ 179 w 191"/>
                <a:gd name="T9" fmla="*/ 159 h 208"/>
                <a:gd name="T10" fmla="*/ 191 w 191"/>
                <a:gd name="T11" fmla="*/ 104 h 208"/>
                <a:gd name="T12" fmla="*/ 179 w 191"/>
                <a:gd name="T13" fmla="*/ 51 h 208"/>
                <a:gd name="T14" fmla="*/ 146 w 191"/>
                <a:gd name="T15" fmla="*/ 14 h 208"/>
                <a:gd name="T16" fmla="*/ 96 w 191"/>
                <a:gd name="T17" fmla="*/ 0 h 208"/>
                <a:gd name="T18" fmla="*/ 26 w 191"/>
                <a:gd name="T19" fmla="*/ 29 h 208"/>
                <a:gd name="T20" fmla="*/ 0 w 191"/>
                <a:gd name="T21" fmla="*/ 107 h 208"/>
                <a:gd name="T22" fmla="*/ 11 w 191"/>
                <a:gd name="T23" fmla="*/ 157 h 208"/>
                <a:gd name="T24" fmla="*/ 47 w 191"/>
                <a:gd name="T25" fmla="*/ 43 h 208"/>
                <a:gd name="T26" fmla="*/ 96 w 191"/>
                <a:gd name="T27" fmla="*/ 23 h 208"/>
                <a:gd name="T28" fmla="*/ 131 w 191"/>
                <a:gd name="T29" fmla="*/ 33 h 208"/>
                <a:gd name="T30" fmla="*/ 156 w 191"/>
                <a:gd name="T31" fmla="*/ 62 h 208"/>
                <a:gd name="T32" fmla="*/ 164 w 191"/>
                <a:gd name="T33" fmla="*/ 104 h 208"/>
                <a:gd name="T34" fmla="*/ 145 w 191"/>
                <a:gd name="T35" fmla="*/ 164 h 208"/>
                <a:gd name="T36" fmla="*/ 95 w 191"/>
                <a:gd name="T37" fmla="*/ 185 h 208"/>
                <a:gd name="T38" fmla="*/ 46 w 191"/>
                <a:gd name="T39" fmla="*/ 164 h 208"/>
                <a:gd name="T40" fmla="*/ 27 w 191"/>
                <a:gd name="T41" fmla="*/ 107 h 208"/>
                <a:gd name="T42" fmla="*/ 47 w 191"/>
                <a:gd name="T43" fmla="*/ 43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1" h="208">
                  <a:moveTo>
                    <a:pt x="11" y="157"/>
                  </a:moveTo>
                  <a:cubicBezTo>
                    <a:pt x="19" y="172"/>
                    <a:pt x="30" y="185"/>
                    <a:pt x="45" y="194"/>
                  </a:cubicBezTo>
                  <a:cubicBezTo>
                    <a:pt x="60" y="203"/>
                    <a:pt x="77" y="208"/>
                    <a:pt x="95" y="208"/>
                  </a:cubicBezTo>
                  <a:cubicBezTo>
                    <a:pt x="113" y="208"/>
                    <a:pt x="129" y="204"/>
                    <a:pt x="144" y="195"/>
                  </a:cubicBezTo>
                  <a:cubicBezTo>
                    <a:pt x="159" y="187"/>
                    <a:pt x="171" y="175"/>
                    <a:pt x="179" y="159"/>
                  </a:cubicBezTo>
                  <a:cubicBezTo>
                    <a:pt x="187" y="143"/>
                    <a:pt x="191" y="125"/>
                    <a:pt x="191" y="104"/>
                  </a:cubicBezTo>
                  <a:cubicBezTo>
                    <a:pt x="191" y="84"/>
                    <a:pt x="187" y="66"/>
                    <a:pt x="179" y="51"/>
                  </a:cubicBezTo>
                  <a:cubicBezTo>
                    <a:pt x="172" y="35"/>
                    <a:pt x="160" y="23"/>
                    <a:pt x="146" y="14"/>
                  </a:cubicBezTo>
                  <a:cubicBezTo>
                    <a:pt x="131" y="5"/>
                    <a:pt x="114" y="0"/>
                    <a:pt x="96" y="0"/>
                  </a:cubicBezTo>
                  <a:cubicBezTo>
                    <a:pt x="67" y="0"/>
                    <a:pt x="44" y="10"/>
                    <a:pt x="26" y="29"/>
                  </a:cubicBezTo>
                  <a:cubicBezTo>
                    <a:pt x="9" y="47"/>
                    <a:pt x="0" y="74"/>
                    <a:pt x="0" y="107"/>
                  </a:cubicBezTo>
                  <a:cubicBezTo>
                    <a:pt x="0" y="124"/>
                    <a:pt x="4" y="141"/>
                    <a:pt x="11" y="157"/>
                  </a:cubicBezTo>
                  <a:close/>
                  <a:moveTo>
                    <a:pt x="47" y="43"/>
                  </a:moveTo>
                  <a:cubicBezTo>
                    <a:pt x="61" y="30"/>
                    <a:pt x="77" y="23"/>
                    <a:pt x="96" y="23"/>
                  </a:cubicBezTo>
                  <a:cubicBezTo>
                    <a:pt x="109" y="23"/>
                    <a:pt x="121" y="27"/>
                    <a:pt x="131" y="33"/>
                  </a:cubicBezTo>
                  <a:cubicBezTo>
                    <a:pt x="142" y="40"/>
                    <a:pt x="150" y="49"/>
                    <a:pt x="156" y="62"/>
                  </a:cubicBezTo>
                  <a:cubicBezTo>
                    <a:pt x="161" y="74"/>
                    <a:pt x="164" y="88"/>
                    <a:pt x="164" y="104"/>
                  </a:cubicBezTo>
                  <a:cubicBezTo>
                    <a:pt x="164" y="130"/>
                    <a:pt x="157" y="150"/>
                    <a:pt x="145" y="164"/>
                  </a:cubicBezTo>
                  <a:cubicBezTo>
                    <a:pt x="132" y="178"/>
                    <a:pt x="115" y="185"/>
                    <a:pt x="95" y="185"/>
                  </a:cubicBezTo>
                  <a:cubicBezTo>
                    <a:pt x="76" y="185"/>
                    <a:pt x="59" y="178"/>
                    <a:pt x="46" y="164"/>
                  </a:cubicBezTo>
                  <a:cubicBezTo>
                    <a:pt x="34" y="150"/>
                    <a:pt x="27" y="131"/>
                    <a:pt x="27" y="107"/>
                  </a:cubicBezTo>
                  <a:cubicBezTo>
                    <a:pt x="27" y="77"/>
                    <a:pt x="34" y="55"/>
                    <a:pt x="47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8" name="Freeform 68"/>
            <p:cNvSpPr>
              <a:spLocks noEditPoints="1"/>
            </p:cNvSpPr>
            <p:nvPr userDrawn="1"/>
          </p:nvSpPr>
          <p:spPr bwMode="black">
            <a:xfrm>
              <a:off x="4204" y="1018"/>
              <a:ext cx="423" cy="585"/>
            </a:xfrm>
            <a:custGeom>
              <a:avLst/>
              <a:gdLst>
                <a:gd name="T0" fmla="*/ 40 w 179"/>
                <a:gd name="T1" fmla="*/ 29 h 247"/>
                <a:gd name="T2" fmla="*/ 15 w 179"/>
                <a:gd name="T3" fmla="*/ 177 h 247"/>
                <a:gd name="T4" fmla="*/ 0 w 179"/>
                <a:gd name="T5" fmla="*/ 177 h 247"/>
                <a:gd name="T6" fmla="*/ 0 w 179"/>
                <a:gd name="T7" fmla="*/ 247 h 247"/>
                <a:gd name="T8" fmla="*/ 23 w 179"/>
                <a:gd name="T9" fmla="*/ 247 h 247"/>
                <a:gd name="T10" fmla="*/ 23 w 179"/>
                <a:gd name="T11" fmla="*/ 200 h 247"/>
                <a:gd name="T12" fmla="*/ 156 w 179"/>
                <a:gd name="T13" fmla="*/ 200 h 247"/>
                <a:gd name="T14" fmla="*/ 156 w 179"/>
                <a:gd name="T15" fmla="*/ 247 h 247"/>
                <a:gd name="T16" fmla="*/ 179 w 179"/>
                <a:gd name="T17" fmla="*/ 247 h 247"/>
                <a:gd name="T18" fmla="*/ 179 w 179"/>
                <a:gd name="T19" fmla="*/ 177 h 247"/>
                <a:gd name="T20" fmla="*/ 161 w 179"/>
                <a:gd name="T21" fmla="*/ 177 h 247"/>
                <a:gd name="T22" fmla="*/ 161 w 179"/>
                <a:gd name="T23" fmla="*/ 0 h 247"/>
                <a:gd name="T24" fmla="*/ 40 w 179"/>
                <a:gd name="T25" fmla="*/ 0 h 247"/>
                <a:gd name="T26" fmla="*/ 40 w 179"/>
                <a:gd name="T27" fmla="*/ 29 h 247"/>
                <a:gd name="T28" fmla="*/ 135 w 179"/>
                <a:gd name="T29" fmla="*/ 177 h 247"/>
                <a:gd name="T30" fmla="*/ 43 w 179"/>
                <a:gd name="T31" fmla="*/ 177 h 247"/>
                <a:gd name="T32" fmla="*/ 60 w 179"/>
                <a:gd name="T33" fmla="*/ 104 h 247"/>
                <a:gd name="T34" fmla="*/ 65 w 179"/>
                <a:gd name="T35" fmla="*/ 34 h 247"/>
                <a:gd name="T36" fmla="*/ 65 w 179"/>
                <a:gd name="T37" fmla="*/ 24 h 247"/>
                <a:gd name="T38" fmla="*/ 135 w 179"/>
                <a:gd name="T39" fmla="*/ 24 h 247"/>
                <a:gd name="T40" fmla="*/ 135 w 179"/>
                <a:gd name="T41" fmla="*/ 17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9" h="247">
                  <a:moveTo>
                    <a:pt x="40" y="29"/>
                  </a:moveTo>
                  <a:cubicBezTo>
                    <a:pt x="40" y="103"/>
                    <a:pt x="31" y="152"/>
                    <a:pt x="15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23" y="247"/>
                    <a:pt x="23" y="247"/>
                    <a:pt x="23" y="247"/>
                  </a:cubicBezTo>
                  <a:cubicBezTo>
                    <a:pt x="23" y="200"/>
                    <a:pt x="23" y="200"/>
                    <a:pt x="23" y="200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56" y="247"/>
                    <a:pt x="156" y="247"/>
                    <a:pt x="156" y="247"/>
                  </a:cubicBezTo>
                  <a:cubicBezTo>
                    <a:pt x="179" y="247"/>
                    <a:pt x="179" y="247"/>
                    <a:pt x="179" y="247"/>
                  </a:cubicBezTo>
                  <a:cubicBezTo>
                    <a:pt x="179" y="177"/>
                    <a:pt x="179" y="177"/>
                    <a:pt x="179" y="177"/>
                  </a:cubicBezTo>
                  <a:cubicBezTo>
                    <a:pt x="161" y="177"/>
                    <a:pt x="161" y="177"/>
                    <a:pt x="161" y="177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40" y="0"/>
                    <a:pt x="40" y="0"/>
                    <a:pt x="40" y="0"/>
                  </a:cubicBezTo>
                  <a:lnTo>
                    <a:pt x="40" y="29"/>
                  </a:lnTo>
                  <a:close/>
                  <a:moveTo>
                    <a:pt x="135" y="177"/>
                  </a:moveTo>
                  <a:cubicBezTo>
                    <a:pt x="43" y="177"/>
                    <a:pt x="43" y="177"/>
                    <a:pt x="43" y="177"/>
                  </a:cubicBezTo>
                  <a:cubicBezTo>
                    <a:pt x="51" y="158"/>
                    <a:pt x="57" y="133"/>
                    <a:pt x="60" y="104"/>
                  </a:cubicBezTo>
                  <a:cubicBezTo>
                    <a:pt x="64" y="74"/>
                    <a:pt x="65" y="51"/>
                    <a:pt x="65" y="34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135" y="24"/>
                    <a:pt x="135" y="24"/>
                    <a:pt x="135" y="24"/>
                  </a:cubicBezTo>
                  <a:lnTo>
                    <a:pt x="135" y="1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09" name="Freeform 69"/>
            <p:cNvSpPr>
              <a:spLocks noEditPoints="1"/>
            </p:cNvSpPr>
            <p:nvPr userDrawn="1"/>
          </p:nvSpPr>
          <p:spPr bwMode="black">
            <a:xfrm>
              <a:off x="4644" y="1018"/>
              <a:ext cx="442" cy="473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40 h 200"/>
                <a:gd name="T4" fmla="*/ 134 w 187"/>
                <a:gd name="T5" fmla="*/ 140 h 200"/>
                <a:gd name="T6" fmla="*/ 157 w 187"/>
                <a:gd name="T7" fmla="*/ 200 h 200"/>
                <a:gd name="T8" fmla="*/ 187 w 187"/>
                <a:gd name="T9" fmla="*/ 200 h 200"/>
                <a:gd name="T10" fmla="*/ 105 w 187"/>
                <a:gd name="T11" fmla="*/ 0 h 200"/>
                <a:gd name="T12" fmla="*/ 77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80 w 187"/>
                <a:gd name="T19" fmla="*/ 59 h 200"/>
                <a:gd name="T20" fmla="*/ 91 w 187"/>
                <a:gd name="T21" fmla="*/ 21 h 200"/>
                <a:gd name="T22" fmla="*/ 105 w 187"/>
                <a:gd name="T23" fmla="*/ 63 h 200"/>
                <a:gd name="T24" fmla="*/ 126 w 187"/>
                <a:gd name="T25" fmla="*/ 118 h 200"/>
                <a:gd name="T26" fmla="*/ 58 w 187"/>
                <a:gd name="T27" fmla="*/ 118 h 200"/>
                <a:gd name="T28" fmla="*/ 80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40"/>
                    <a:pt x="50" y="140"/>
                    <a:pt x="50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4" y="47"/>
                    <a:pt x="88" y="34"/>
                    <a:pt x="91" y="21"/>
                  </a:cubicBezTo>
                  <a:cubicBezTo>
                    <a:pt x="94" y="32"/>
                    <a:pt x="98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0" name="Freeform 70"/>
            <p:cNvSpPr>
              <a:spLocks noEditPoints="1"/>
            </p:cNvSpPr>
            <p:nvPr userDrawn="1"/>
          </p:nvSpPr>
          <p:spPr bwMode="black">
            <a:xfrm>
              <a:off x="5131" y="1018"/>
              <a:ext cx="361" cy="473"/>
            </a:xfrm>
            <a:custGeom>
              <a:avLst/>
              <a:gdLst>
                <a:gd name="T0" fmla="*/ 26 w 153"/>
                <a:gd name="T1" fmla="*/ 200 h 200"/>
                <a:gd name="T2" fmla="*/ 26 w 153"/>
                <a:gd name="T3" fmla="*/ 119 h 200"/>
                <a:gd name="T4" fmla="*/ 78 w 153"/>
                <a:gd name="T5" fmla="*/ 119 h 200"/>
                <a:gd name="T6" fmla="*/ 136 w 153"/>
                <a:gd name="T7" fmla="*/ 101 h 200"/>
                <a:gd name="T8" fmla="*/ 153 w 153"/>
                <a:gd name="T9" fmla="*/ 58 h 200"/>
                <a:gd name="T10" fmla="*/ 146 w 153"/>
                <a:gd name="T11" fmla="*/ 31 h 200"/>
                <a:gd name="T12" fmla="*/ 130 w 153"/>
                <a:gd name="T13" fmla="*/ 11 h 200"/>
                <a:gd name="T14" fmla="*/ 106 w 153"/>
                <a:gd name="T15" fmla="*/ 2 h 200"/>
                <a:gd name="T16" fmla="*/ 75 w 153"/>
                <a:gd name="T17" fmla="*/ 0 h 200"/>
                <a:gd name="T18" fmla="*/ 0 w 153"/>
                <a:gd name="T19" fmla="*/ 0 h 200"/>
                <a:gd name="T20" fmla="*/ 0 w 153"/>
                <a:gd name="T21" fmla="*/ 200 h 200"/>
                <a:gd name="T22" fmla="*/ 26 w 153"/>
                <a:gd name="T23" fmla="*/ 200 h 200"/>
                <a:gd name="T24" fmla="*/ 26 w 153"/>
                <a:gd name="T25" fmla="*/ 24 h 200"/>
                <a:gd name="T26" fmla="*/ 77 w 153"/>
                <a:gd name="T27" fmla="*/ 24 h 200"/>
                <a:gd name="T28" fmla="*/ 102 w 153"/>
                <a:gd name="T29" fmla="*/ 25 h 200"/>
                <a:gd name="T30" fmla="*/ 119 w 153"/>
                <a:gd name="T31" fmla="*/ 37 h 200"/>
                <a:gd name="T32" fmla="*/ 125 w 153"/>
                <a:gd name="T33" fmla="*/ 59 h 200"/>
                <a:gd name="T34" fmla="*/ 114 w 153"/>
                <a:gd name="T35" fmla="*/ 86 h 200"/>
                <a:gd name="T36" fmla="*/ 78 w 153"/>
                <a:gd name="T37" fmla="*/ 95 h 200"/>
                <a:gd name="T38" fmla="*/ 26 w 153"/>
                <a:gd name="T39" fmla="*/ 95 h 200"/>
                <a:gd name="T40" fmla="*/ 26 w 153"/>
                <a:gd name="T41" fmla="*/ 24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3" h="200">
                  <a:moveTo>
                    <a:pt x="26" y="200"/>
                  </a:moveTo>
                  <a:cubicBezTo>
                    <a:pt x="26" y="119"/>
                    <a:pt x="26" y="119"/>
                    <a:pt x="26" y="119"/>
                  </a:cubicBezTo>
                  <a:cubicBezTo>
                    <a:pt x="78" y="119"/>
                    <a:pt x="78" y="119"/>
                    <a:pt x="78" y="119"/>
                  </a:cubicBezTo>
                  <a:cubicBezTo>
                    <a:pt x="106" y="119"/>
                    <a:pt x="125" y="113"/>
                    <a:pt x="136" y="101"/>
                  </a:cubicBezTo>
                  <a:cubicBezTo>
                    <a:pt x="147" y="89"/>
                    <a:pt x="153" y="75"/>
                    <a:pt x="153" y="58"/>
                  </a:cubicBezTo>
                  <a:cubicBezTo>
                    <a:pt x="153" y="48"/>
                    <a:pt x="150" y="39"/>
                    <a:pt x="146" y="31"/>
                  </a:cubicBezTo>
                  <a:cubicBezTo>
                    <a:pt x="142" y="22"/>
                    <a:pt x="137" y="16"/>
                    <a:pt x="130" y="11"/>
                  </a:cubicBezTo>
                  <a:cubicBezTo>
                    <a:pt x="124" y="7"/>
                    <a:pt x="116" y="4"/>
                    <a:pt x="106" y="2"/>
                  </a:cubicBezTo>
                  <a:cubicBezTo>
                    <a:pt x="99" y="1"/>
                    <a:pt x="89" y="0"/>
                    <a:pt x="7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6" y="200"/>
                  </a:lnTo>
                  <a:close/>
                  <a:moveTo>
                    <a:pt x="26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89" y="24"/>
                    <a:pt x="98" y="24"/>
                    <a:pt x="102" y="25"/>
                  </a:cubicBezTo>
                  <a:cubicBezTo>
                    <a:pt x="109" y="27"/>
                    <a:pt x="115" y="31"/>
                    <a:pt x="119" y="37"/>
                  </a:cubicBezTo>
                  <a:cubicBezTo>
                    <a:pt x="123" y="43"/>
                    <a:pt x="125" y="50"/>
                    <a:pt x="125" y="59"/>
                  </a:cubicBezTo>
                  <a:cubicBezTo>
                    <a:pt x="125" y="70"/>
                    <a:pt x="122" y="79"/>
                    <a:pt x="114" y="86"/>
                  </a:cubicBezTo>
                  <a:cubicBezTo>
                    <a:pt x="107" y="92"/>
                    <a:pt x="95" y="95"/>
                    <a:pt x="78" y="95"/>
                  </a:cubicBezTo>
                  <a:cubicBezTo>
                    <a:pt x="26" y="95"/>
                    <a:pt x="26" y="95"/>
                    <a:pt x="26" y="95"/>
                  </a:cubicBezTo>
                  <a:lnTo>
                    <a:pt x="26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1" name="Freeform 71"/>
            <p:cNvSpPr>
              <a:spLocks noEditPoints="1"/>
            </p:cNvSpPr>
            <p:nvPr userDrawn="1"/>
          </p:nvSpPr>
          <p:spPr bwMode="black">
            <a:xfrm>
              <a:off x="5507" y="1018"/>
              <a:ext cx="418" cy="473"/>
            </a:xfrm>
            <a:custGeom>
              <a:avLst/>
              <a:gdLst>
                <a:gd name="T0" fmla="*/ 150 w 177"/>
                <a:gd name="T1" fmla="*/ 200 h 200"/>
                <a:gd name="T2" fmla="*/ 150 w 177"/>
                <a:gd name="T3" fmla="*/ 111 h 200"/>
                <a:gd name="T4" fmla="*/ 120 w 177"/>
                <a:gd name="T5" fmla="*/ 111 h 200"/>
                <a:gd name="T6" fmla="*/ 105 w 177"/>
                <a:gd name="T7" fmla="*/ 112 h 200"/>
                <a:gd name="T8" fmla="*/ 93 w 177"/>
                <a:gd name="T9" fmla="*/ 118 h 200"/>
                <a:gd name="T10" fmla="*/ 79 w 177"/>
                <a:gd name="T11" fmla="*/ 131 h 200"/>
                <a:gd name="T12" fmla="*/ 60 w 177"/>
                <a:gd name="T13" fmla="*/ 159 h 200"/>
                <a:gd name="T14" fmla="*/ 34 w 177"/>
                <a:gd name="T15" fmla="*/ 200 h 200"/>
                <a:gd name="T16" fmla="*/ 0 w 177"/>
                <a:gd name="T17" fmla="*/ 200 h 200"/>
                <a:gd name="T18" fmla="*/ 35 w 177"/>
                <a:gd name="T19" fmla="*/ 146 h 200"/>
                <a:gd name="T20" fmla="*/ 57 w 177"/>
                <a:gd name="T21" fmla="*/ 119 h 200"/>
                <a:gd name="T22" fmla="*/ 73 w 177"/>
                <a:gd name="T23" fmla="*/ 109 h 200"/>
                <a:gd name="T24" fmla="*/ 30 w 177"/>
                <a:gd name="T25" fmla="*/ 91 h 200"/>
                <a:gd name="T26" fmla="*/ 17 w 177"/>
                <a:gd name="T27" fmla="*/ 55 h 200"/>
                <a:gd name="T28" fmla="*/ 25 w 177"/>
                <a:gd name="T29" fmla="*/ 24 h 200"/>
                <a:gd name="T30" fmla="*/ 47 w 177"/>
                <a:gd name="T31" fmla="*/ 5 h 200"/>
                <a:gd name="T32" fmla="*/ 88 w 177"/>
                <a:gd name="T33" fmla="*/ 0 h 200"/>
                <a:gd name="T34" fmla="*/ 177 w 177"/>
                <a:gd name="T35" fmla="*/ 0 h 200"/>
                <a:gd name="T36" fmla="*/ 177 w 177"/>
                <a:gd name="T37" fmla="*/ 200 h 200"/>
                <a:gd name="T38" fmla="*/ 150 w 177"/>
                <a:gd name="T39" fmla="*/ 200 h 200"/>
                <a:gd name="T40" fmla="*/ 150 w 177"/>
                <a:gd name="T41" fmla="*/ 22 h 200"/>
                <a:gd name="T42" fmla="*/ 87 w 177"/>
                <a:gd name="T43" fmla="*/ 22 h 200"/>
                <a:gd name="T44" fmla="*/ 54 w 177"/>
                <a:gd name="T45" fmla="*/ 31 h 200"/>
                <a:gd name="T46" fmla="*/ 44 w 177"/>
                <a:gd name="T47" fmla="*/ 55 h 200"/>
                <a:gd name="T48" fmla="*/ 49 w 177"/>
                <a:gd name="T49" fmla="*/ 73 h 200"/>
                <a:gd name="T50" fmla="*/ 65 w 177"/>
                <a:gd name="T51" fmla="*/ 85 h 200"/>
                <a:gd name="T52" fmla="*/ 93 w 177"/>
                <a:gd name="T53" fmla="*/ 88 h 200"/>
                <a:gd name="T54" fmla="*/ 150 w 177"/>
                <a:gd name="T55" fmla="*/ 88 h 200"/>
                <a:gd name="T56" fmla="*/ 150 w 177"/>
                <a:gd name="T57" fmla="*/ 2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7" h="200">
                  <a:moveTo>
                    <a:pt x="150" y="200"/>
                  </a:moveTo>
                  <a:cubicBezTo>
                    <a:pt x="150" y="111"/>
                    <a:pt x="150" y="111"/>
                    <a:pt x="150" y="111"/>
                  </a:cubicBezTo>
                  <a:cubicBezTo>
                    <a:pt x="120" y="111"/>
                    <a:pt x="120" y="111"/>
                    <a:pt x="120" y="111"/>
                  </a:cubicBezTo>
                  <a:cubicBezTo>
                    <a:pt x="113" y="111"/>
                    <a:pt x="108" y="112"/>
                    <a:pt x="105" y="112"/>
                  </a:cubicBezTo>
                  <a:cubicBezTo>
                    <a:pt x="101" y="113"/>
                    <a:pt x="97" y="115"/>
                    <a:pt x="93" y="118"/>
                  </a:cubicBezTo>
                  <a:cubicBezTo>
                    <a:pt x="89" y="120"/>
                    <a:pt x="84" y="125"/>
                    <a:pt x="79" y="131"/>
                  </a:cubicBezTo>
                  <a:cubicBezTo>
                    <a:pt x="74" y="137"/>
                    <a:pt x="68" y="147"/>
                    <a:pt x="60" y="159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42" y="135"/>
                    <a:pt x="49" y="126"/>
                    <a:pt x="57" y="119"/>
                  </a:cubicBezTo>
                  <a:cubicBezTo>
                    <a:pt x="61" y="116"/>
                    <a:pt x="66" y="113"/>
                    <a:pt x="73" y="109"/>
                  </a:cubicBezTo>
                  <a:cubicBezTo>
                    <a:pt x="54" y="107"/>
                    <a:pt x="40" y="100"/>
                    <a:pt x="30" y="91"/>
                  </a:cubicBezTo>
                  <a:cubicBezTo>
                    <a:pt x="21" y="81"/>
                    <a:pt x="17" y="69"/>
                    <a:pt x="17" y="55"/>
                  </a:cubicBezTo>
                  <a:cubicBezTo>
                    <a:pt x="17" y="44"/>
                    <a:pt x="19" y="34"/>
                    <a:pt x="25" y="24"/>
                  </a:cubicBezTo>
                  <a:cubicBezTo>
                    <a:pt x="31" y="15"/>
                    <a:pt x="38" y="9"/>
                    <a:pt x="47" y="5"/>
                  </a:cubicBezTo>
                  <a:cubicBezTo>
                    <a:pt x="57" y="2"/>
                    <a:pt x="70" y="0"/>
                    <a:pt x="88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200"/>
                    <a:pt x="177" y="200"/>
                    <a:pt x="177" y="200"/>
                  </a:cubicBezTo>
                  <a:lnTo>
                    <a:pt x="150" y="200"/>
                  </a:lnTo>
                  <a:close/>
                  <a:moveTo>
                    <a:pt x="150" y="22"/>
                  </a:moveTo>
                  <a:cubicBezTo>
                    <a:pt x="87" y="22"/>
                    <a:pt x="87" y="22"/>
                    <a:pt x="87" y="22"/>
                  </a:cubicBezTo>
                  <a:cubicBezTo>
                    <a:pt x="72" y="22"/>
                    <a:pt x="61" y="25"/>
                    <a:pt x="54" y="31"/>
                  </a:cubicBezTo>
                  <a:cubicBezTo>
                    <a:pt x="47" y="37"/>
                    <a:pt x="44" y="45"/>
                    <a:pt x="44" y="55"/>
                  </a:cubicBezTo>
                  <a:cubicBezTo>
                    <a:pt x="44" y="61"/>
                    <a:pt x="46" y="67"/>
                    <a:pt x="49" y="73"/>
                  </a:cubicBezTo>
                  <a:cubicBezTo>
                    <a:pt x="53" y="78"/>
                    <a:pt x="58" y="82"/>
                    <a:pt x="65" y="85"/>
                  </a:cubicBezTo>
                  <a:cubicBezTo>
                    <a:pt x="72" y="87"/>
                    <a:pt x="81" y="88"/>
                    <a:pt x="93" y="88"/>
                  </a:cubicBezTo>
                  <a:cubicBezTo>
                    <a:pt x="150" y="88"/>
                    <a:pt x="150" y="88"/>
                    <a:pt x="150" y="88"/>
                  </a:cubicBezTo>
                  <a:lnTo>
                    <a:pt x="150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2" name="Freeform 72"/>
            <p:cNvSpPr>
              <a:spLocks noEditPoints="1"/>
            </p:cNvSpPr>
            <p:nvPr userDrawn="1"/>
          </p:nvSpPr>
          <p:spPr bwMode="black">
            <a:xfrm>
              <a:off x="5745" y="57"/>
              <a:ext cx="357" cy="474"/>
            </a:xfrm>
            <a:custGeom>
              <a:avLst/>
              <a:gdLst>
                <a:gd name="T0" fmla="*/ 77 w 151"/>
                <a:gd name="T1" fmla="*/ 200 h 200"/>
                <a:gd name="T2" fmla="*/ 109 w 151"/>
                <a:gd name="T3" fmla="*/ 197 h 200"/>
                <a:gd name="T4" fmla="*/ 131 w 151"/>
                <a:gd name="T5" fmla="*/ 187 h 200"/>
                <a:gd name="T6" fmla="*/ 145 w 151"/>
                <a:gd name="T7" fmla="*/ 168 h 200"/>
                <a:gd name="T8" fmla="*/ 151 w 151"/>
                <a:gd name="T9" fmla="*/ 142 h 200"/>
                <a:gd name="T10" fmla="*/ 142 w 151"/>
                <a:gd name="T11" fmla="*/ 112 h 200"/>
                <a:gd name="T12" fmla="*/ 114 w 151"/>
                <a:gd name="T13" fmla="*/ 94 h 200"/>
                <a:gd name="T14" fmla="*/ 135 w 151"/>
                <a:gd name="T15" fmla="*/ 75 h 200"/>
                <a:gd name="T16" fmla="*/ 142 w 151"/>
                <a:gd name="T17" fmla="*/ 51 h 200"/>
                <a:gd name="T18" fmla="*/ 134 w 151"/>
                <a:gd name="T19" fmla="*/ 25 h 200"/>
                <a:gd name="T20" fmla="*/ 112 w 151"/>
                <a:gd name="T21" fmla="*/ 6 h 200"/>
                <a:gd name="T22" fmla="*/ 75 w 151"/>
                <a:gd name="T23" fmla="*/ 0 h 200"/>
                <a:gd name="T24" fmla="*/ 0 w 151"/>
                <a:gd name="T25" fmla="*/ 0 h 200"/>
                <a:gd name="T26" fmla="*/ 0 w 151"/>
                <a:gd name="T27" fmla="*/ 200 h 200"/>
                <a:gd name="T28" fmla="*/ 77 w 151"/>
                <a:gd name="T29" fmla="*/ 200 h 200"/>
                <a:gd name="T30" fmla="*/ 27 w 151"/>
                <a:gd name="T31" fmla="*/ 23 h 200"/>
                <a:gd name="T32" fmla="*/ 67 w 151"/>
                <a:gd name="T33" fmla="*/ 23 h 200"/>
                <a:gd name="T34" fmla="*/ 97 w 151"/>
                <a:gd name="T35" fmla="*/ 26 h 200"/>
                <a:gd name="T36" fmla="*/ 111 w 151"/>
                <a:gd name="T37" fmla="*/ 37 h 200"/>
                <a:gd name="T38" fmla="*/ 116 w 151"/>
                <a:gd name="T39" fmla="*/ 54 h 200"/>
                <a:gd name="T40" fmla="*/ 110 w 151"/>
                <a:gd name="T41" fmla="*/ 72 h 200"/>
                <a:gd name="T42" fmla="*/ 95 w 151"/>
                <a:gd name="T43" fmla="*/ 82 h 200"/>
                <a:gd name="T44" fmla="*/ 70 w 151"/>
                <a:gd name="T45" fmla="*/ 84 h 200"/>
                <a:gd name="T46" fmla="*/ 27 w 151"/>
                <a:gd name="T47" fmla="*/ 84 h 200"/>
                <a:gd name="T48" fmla="*/ 27 w 151"/>
                <a:gd name="T49" fmla="*/ 23 h 200"/>
                <a:gd name="T50" fmla="*/ 27 w 151"/>
                <a:gd name="T51" fmla="*/ 108 h 200"/>
                <a:gd name="T52" fmla="*/ 73 w 151"/>
                <a:gd name="T53" fmla="*/ 108 h 200"/>
                <a:gd name="T54" fmla="*/ 102 w 151"/>
                <a:gd name="T55" fmla="*/ 111 h 200"/>
                <a:gd name="T56" fmla="*/ 118 w 151"/>
                <a:gd name="T57" fmla="*/ 123 h 200"/>
                <a:gd name="T58" fmla="*/ 124 w 151"/>
                <a:gd name="T59" fmla="*/ 142 h 200"/>
                <a:gd name="T60" fmla="*/ 120 w 151"/>
                <a:gd name="T61" fmla="*/ 159 h 200"/>
                <a:gd name="T62" fmla="*/ 110 w 151"/>
                <a:gd name="T63" fmla="*/ 170 h 200"/>
                <a:gd name="T64" fmla="*/ 95 w 151"/>
                <a:gd name="T65" fmla="*/ 175 h 200"/>
                <a:gd name="T66" fmla="*/ 77 w 151"/>
                <a:gd name="T67" fmla="*/ 176 h 200"/>
                <a:gd name="T68" fmla="*/ 27 w 151"/>
                <a:gd name="T69" fmla="*/ 176 h 200"/>
                <a:gd name="T70" fmla="*/ 27 w 151"/>
                <a:gd name="T71" fmla="*/ 10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1" h="200">
                  <a:moveTo>
                    <a:pt x="77" y="200"/>
                  </a:moveTo>
                  <a:cubicBezTo>
                    <a:pt x="89" y="200"/>
                    <a:pt x="100" y="199"/>
                    <a:pt x="109" y="197"/>
                  </a:cubicBezTo>
                  <a:cubicBezTo>
                    <a:pt x="118" y="194"/>
                    <a:pt x="125" y="191"/>
                    <a:pt x="131" y="187"/>
                  </a:cubicBezTo>
                  <a:cubicBezTo>
                    <a:pt x="137" y="182"/>
                    <a:pt x="141" y="176"/>
                    <a:pt x="145" y="168"/>
                  </a:cubicBezTo>
                  <a:cubicBezTo>
                    <a:pt x="149" y="160"/>
                    <a:pt x="151" y="151"/>
                    <a:pt x="151" y="142"/>
                  </a:cubicBezTo>
                  <a:cubicBezTo>
                    <a:pt x="151" y="130"/>
                    <a:pt x="148" y="120"/>
                    <a:pt x="142" y="112"/>
                  </a:cubicBezTo>
                  <a:cubicBezTo>
                    <a:pt x="135" y="103"/>
                    <a:pt x="126" y="97"/>
                    <a:pt x="114" y="94"/>
                  </a:cubicBezTo>
                  <a:cubicBezTo>
                    <a:pt x="123" y="89"/>
                    <a:pt x="130" y="83"/>
                    <a:pt x="135" y="75"/>
                  </a:cubicBezTo>
                  <a:cubicBezTo>
                    <a:pt x="139" y="68"/>
                    <a:pt x="142" y="60"/>
                    <a:pt x="142" y="51"/>
                  </a:cubicBezTo>
                  <a:cubicBezTo>
                    <a:pt x="142" y="42"/>
                    <a:pt x="139" y="33"/>
                    <a:pt x="134" y="25"/>
                  </a:cubicBezTo>
                  <a:cubicBezTo>
                    <a:pt x="129" y="16"/>
                    <a:pt x="121" y="10"/>
                    <a:pt x="112" y="6"/>
                  </a:cubicBezTo>
                  <a:cubicBezTo>
                    <a:pt x="103" y="2"/>
                    <a:pt x="91" y="0"/>
                    <a:pt x="7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77" y="200"/>
                  </a:lnTo>
                  <a:close/>
                  <a:moveTo>
                    <a:pt x="27" y="23"/>
                  </a:moveTo>
                  <a:cubicBezTo>
                    <a:pt x="67" y="23"/>
                    <a:pt x="67" y="23"/>
                    <a:pt x="67" y="23"/>
                  </a:cubicBezTo>
                  <a:cubicBezTo>
                    <a:pt x="81" y="23"/>
                    <a:pt x="91" y="24"/>
                    <a:pt x="97" y="26"/>
                  </a:cubicBezTo>
                  <a:cubicBezTo>
                    <a:pt x="103" y="28"/>
                    <a:pt x="108" y="32"/>
                    <a:pt x="111" y="37"/>
                  </a:cubicBezTo>
                  <a:cubicBezTo>
                    <a:pt x="114" y="42"/>
                    <a:pt x="116" y="48"/>
                    <a:pt x="116" y="54"/>
                  </a:cubicBezTo>
                  <a:cubicBezTo>
                    <a:pt x="116" y="61"/>
                    <a:pt x="114" y="67"/>
                    <a:pt x="110" y="72"/>
                  </a:cubicBezTo>
                  <a:cubicBezTo>
                    <a:pt x="107" y="76"/>
                    <a:pt x="102" y="80"/>
                    <a:pt x="95" y="82"/>
                  </a:cubicBezTo>
                  <a:cubicBezTo>
                    <a:pt x="90" y="83"/>
                    <a:pt x="82" y="84"/>
                    <a:pt x="70" y="84"/>
                  </a:cubicBezTo>
                  <a:cubicBezTo>
                    <a:pt x="27" y="84"/>
                    <a:pt x="27" y="84"/>
                    <a:pt x="27" y="84"/>
                  </a:cubicBezTo>
                  <a:lnTo>
                    <a:pt x="27" y="23"/>
                  </a:lnTo>
                  <a:close/>
                  <a:moveTo>
                    <a:pt x="27" y="108"/>
                  </a:moveTo>
                  <a:cubicBezTo>
                    <a:pt x="73" y="108"/>
                    <a:pt x="73" y="108"/>
                    <a:pt x="73" y="108"/>
                  </a:cubicBezTo>
                  <a:cubicBezTo>
                    <a:pt x="86" y="108"/>
                    <a:pt x="95" y="109"/>
                    <a:pt x="102" y="111"/>
                  </a:cubicBezTo>
                  <a:cubicBezTo>
                    <a:pt x="109" y="113"/>
                    <a:pt x="114" y="117"/>
                    <a:pt x="118" y="123"/>
                  </a:cubicBezTo>
                  <a:cubicBezTo>
                    <a:pt x="122" y="128"/>
                    <a:pt x="124" y="135"/>
                    <a:pt x="124" y="142"/>
                  </a:cubicBezTo>
                  <a:cubicBezTo>
                    <a:pt x="124" y="148"/>
                    <a:pt x="123" y="154"/>
                    <a:pt x="120" y="159"/>
                  </a:cubicBezTo>
                  <a:cubicBezTo>
                    <a:pt x="117" y="164"/>
                    <a:pt x="114" y="167"/>
                    <a:pt x="110" y="170"/>
                  </a:cubicBezTo>
                  <a:cubicBezTo>
                    <a:pt x="106" y="173"/>
                    <a:pt x="101" y="174"/>
                    <a:pt x="95" y="175"/>
                  </a:cubicBezTo>
                  <a:cubicBezTo>
                    <a:pt x="91" y="176"/>
                    <a:pt x="85" y="176"/>
                    <a:pt x="77" y="176"/>
                  </a:cubicBezTo>
                  <a:cubicBezTo>
                    <a:pt x="27" y="176"/>
                    <a:pt x="27" y="176"/>
                    <a:pt x="27" y="176"/>
                  </a:cubicBezTo>
                  <a:lnTo>
                    <a:pt x="27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3" name="Freeform 73"/>
            <p:cNvSpPr>
              <a:spLocks/>
            </p:cNvSpPr>
            <p:nvPr userDrawn="1"/>
          </p:nvSpPr>
          <p:spPr bwMode="black">
            <a:xfrm>
              <a:off x="6185" y="57"/>
              <a:ext cx="352" cy="474"/>
            </a:xfrm>
            <a:custGeom>
              <a:avLst/>
              <a:gdLst>
                <a:gd name="T0" fmla="*/ 352 w 352"/>
                <a:gd name="T1" fmla="*/ 474 h 474"/>
                <a:gd name="T2" fmla="*/ 352 w 352"/>
                <a:gd name="T3" fmla="*/ 417 h 474"/>
                <a:gd name="T4" fmla="*/ 61 w 352"/>
                <a:gd name="T5" fmla="*/ 417 h 474"/>
                <a:gd name="T6" fmla="*/ 61 w 352"/>
                <a:gd name="T7" fmla="*/ 256 h 474"/>
                <a:gd name="T8" fmla="*/ 324 w 352"/>
                <a:gd name="T9" fmla="*/ 256 h 474"/>
                <a:gd name="T10" fmla="*/ 324 w 352"/>
                <a:gd name="T11" fmla="*/ 201 h 474"/>
                <a:gd name="T12" fmla="*/ 61 w 352"/>
                <a:gd name="T13" fmla="*/ 201 h 474"/>
                <a:gd name="T14" fmla="*/ 61 w 352"/>
                <a:gd name="T15" fmla="*/ 55 h 474"/>
                <a:gd name="T16" fmla="*/ 340 w 352"/>
                <a:gd name="T17" fmla="*/ 55 h 474"/>
                <a:gd name="T18" fmla="*/ 340 w 352"/>
                <a:gd name="T19" fmla="*/ 0 h 474"/>
                <a:gd name="T20" fmla="*/ 0 w 352"/>
                <a:gd name="T21" fmla="*/ 0 h 474"/>
                <a:gd name="T22" fmla="*/ 0 w 352"/>
                <a:gd name="T23" fmla="*/ 474 h 474"/>
                <a:gd name="T24" fmla="*/ 352 w 352"/>
                <a:gd name="T25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2" h="474">
                  <a:moveTo>
                    <a:pt x="352" y="474"/>
                  </a:moveTo>
                  <a:lnTo>
                    <a:pt x="352" y="417"/>
                  </a:lnTo>
                  <a:lnTo>
                    <a:pt x="61" y="417"/>
                  </a:lnTo>
                  <a:lnTo>
                    <a:pt x="61" y="256"/>
                  </a:lnTo>
                  <a:lnTo>
                    <a:pt x="324" y="256"/>
                  </a:lnTo>
                  <a:lnTo>
                    <a:pt x="324" y="201"/>
                  </a:lnTo>
                  <a:lnTo>
                    <a:pt x="61" y="201"/>
                  </a:lnTo>
                  <a:lnTo>
                    <a:pt x="61" y="55"/>
                  </a:lnTo>
                  <a:lnTo>
                    <a:pt x="340" y="55"/>
                  </a:lnTo>
                  <a:lnTo>
                    <a:pt x="340" y="0"/>
                  </a:lnTo>
                  <a:lnTo>
                    <a:pt x="0" y="0"/>
                  </a:lnTo>
                  <a:lnTo>
                    <a:pt x="0" y="474"/>
                  </a:lnTo>
                  <a:lnTo>
                    <a:pt x="352" y="4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4" name="Freeform 74"/>
            <p:cNvSpPr>
              <a:spLocks noEditPoints="1"/>
            </p:cNvSpPr>
            <p:nvPr userDrawn="1"/>
          </p:nvSpPr>
          <p:spPr bwMode="black">
            <a:xfrm>
              <a:off x="6603" y="57"/>
              <a:ext cx="393" cy="474"/>
            </a:xfrm>
            <a:custGeom>
              <a:avLst/>
              <a:gdLst>
                <a:gd name="T0" fmla="*/ 72 w 166"/>
                <a:gd name="T1" fmla="*/ 200 h 200"/>
                <a:gd name="T2" fmla="*/ 105 w 166"/>
                <a:gd name="T3" fmla="*/ 197 h 200"/>
                <a:gd name="T4" fmla="*/ 128 w 166"/>
                <a:gd name="T5" fmla="*/ 187 h 200"/>
                <a:gd name="T6" fmla="*/ 147 w 166"/>
                <a:gd name="T7" fmla="*/ 168 h 200"/>
                <a:gd name="T8" fmla="*/ 160 w 166"/>
                <a:gd name="T9" fmla="*/ 139 h 200"/>
                <a:gd name="T10" fmla="*/ 166 w 166"/>
                <a:gd name="T11" fmla="*/ 99 h 200"/>
                <a:gd name="T12" fmla="*/ 158 w 166"/>
                <a:gd name="T13" fmla="*/ 51 h 200"/>
                <a:gd name="T14" fmla="*/ 134 w 166"/>
                <a:gd name="T15" fmla="*/ 17 h 200"/>
                <a:gd name="T16" fmla="*/ 105 w 166"/>
                <a:gd name="T17" fmla="*/ 3 h 200"/>
                <a:gd name="T18" fmla="*/ 69 w 166"/>
                <a:gd name="T19" fmla="*/ 0 h 200"/>
                <a:gd name="T20" fmla="*/ 0 w 166"/>
                <a:gd name="T21" fmla="*/ 0 h 200"/>
                <a:gd name="T22" fmla="*/ 0 w 166"/>
                <a:gd name="T23" fmla="*/ 200 h 200"/>
                <a:gd name="T24" fmla="*/ 72 w 166"/>
                <a:gd name="T25" fmla="*/ 200 h 200"/>
                <a:gd name="T26" fmla="*/ 27 w 166"/>
                <a:gd name="T27" fmla="*/ 23 h 200"/>
                <a:gd name="T28" fmla="*/ 69 w 166"/>
                <a:gd name="T29" fmla="*/ 23 h 200"/>
                <a:gd name="T30" fmla="*/ 103 w 166"/>
                <a:gd name="T31" fmla="*/ 28 h 200"/>
                <a:gd name="T32" fmla="*/ 128 w 166"/>
                <a:gd name="T33" fmla="*/ 50 h 200"/>
                <a:gd name="T34" fmla="*/ 138 w 166"/>
                <a:gd name="T35" fmla="*/ 98 h 200"/>
                <a:gd name="T36" fmla="*/ 133 w 166"/>
                <a:gd name="T37" fmla="*/ 137 h 200"/>
                <a:gd name="T38" fmla="*/ 118 w 166"/>
                <a:gd name="T39" fmla="*/ 162 h 200"/>
                <a:gd name="T40" fmla="*/ 100 w 166"/>
                <a:gd name="T41" fmla="*/ 173 h 200"/>
                <a:gd name="T42" fmla="*/ 69 w 166"/>
                <a:gd name="T43" fmla="*/ 176 h 200"/>
                <a:gd name="T44" fmla="*/ 27 w 166"/>
                <a:gd name="T45" fmla="*/ 176 h 200"/>
                <a:gd name="T46" fmla="*/ 27 w 166"/>
                <a:gd name="T47" fmla="*/ 2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6" h="200">
                  <a:moveTo>
                    <a:pt x="72" y="200"/>
                  </a:moveTo>
                  <a:cubicBezTo>
                    <a:pt x="85" y="200"/>
                    <a:pt x="95" y="199"/>
                    <a:pt x="105" y="197"/>
                  </a:cubicBezTo>
                  <a:cubicBezTo>
                    <a:pt x="114" y="194"/>
                    <a:pt x="122" y="191"/>
                    <a:pt x="128" y="187"/>
                  </a:cubicBezTo>
                  <a:cubicBezTo>
                    <a:pt x="135" y="182"/>
                    <a:pt x="141" y="176"/>
                    <a:pt x="147" y="168"/>
                  </a:cubicBezTo>
                  <a:cubicBezTo>
                    <a:pt x="152" y="161"/>
                    <a:pt x="157" y="151"/>
                    <a:pt x="160" y="139"/>
                  </a:cubicBezTo>
                  <a:cubicBezTo>
                    <a:pt x="164" y="128"/>
                    <a:pt x="166" y="114"/>
                    <a:pt x="166" y="99"/>
                  </a:cubicBezTo>
                  <a:cubicBezTo>
                    <a:pt x="166" y="81"/>
                    <a:pt x="163" y="65"/>
                    <a:pt x="158" y="51"/>
                  </a:cubicBezTo>
                  <a:cubicBezTo>
                    <a:pt x="153" y="37"/>
                    <a:pt x="145" y="26"/>
                    <a:pt x="134" y="17"/>
                  </a:cubicBezTo>
                  <a:cubicBezTo>
                    <a:pt x="126" y="10"/>
                    <a:pt x="116" y="5"/>
                    <a:pt x="105" y="3"/>
                  </a:cubicBezTo>
                  <a:cubicBezTo>
                    <a:pt x="97" y="1"/>
                    <a:pt x="85" y="0"/>
                    <a:pt x="6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72" y="200"/>
                  </a:lnTo>
                  <a:close/>
                  <a:moveTo>
                    <a:pt x="27" y="23"/>
                  </a:moveTo>
                  <a:cubicBezTo>
                    <a:pt x="69" y="23"/>
                    <a:pt x="69" y="23"/>
                    <a:pt x="69" y="23"/>
                  </a:cubicBezTo>
                  <a:cubicBezTo>
                    <a:pt x="84" y="23"/>
                    <a:pt x="96" y="25"/>
                    <a:pt x="103" y="28"/>
                  </a:cubicBezTo>
                  <a:cubicBezTo>
                    <a:pt x="113" y="31"/>
                    <a:pt x="121" y="39"/>
                    <a:pt x="128" y="50"/>
                  </a:cubicBezTo>
                  <a:cubicBezTo>
                    <a:pt x="135" y="61"/>
                    <a:pt x="138" y="78"/>
                    <a:pt x="138" y="98"/>
                  </a:cubicBezTo>
                  <a:cubicBezTo>
                    <a:pt x="138" y="114"/>
                    <a:pt x="137" y="126"/>
                    <a:pt x="133" y="137"/>
                  </a:cubicBezTo>
                  <a:cubicBezTo>
                    <a:pt x="130" y="148"/>
                    <a:pt x="125" y="156"/>
                    <a:pt x="118" y="162"/>
                  </a:cubicBezTo>
                  <a:cubicBezTo>
                    <a:pt x="114" y="167"/>
                    <a:pt x="108" y="170"/>
                    <a:pt x="100" y="173"/>
                  </a:cubicBezTo>
                  <a:cubicBezTo>
                    <a:pt x="93" y="175"/>
                    <a:pt x="83" y="176"/>
                    <a:pt x="69" y="176"/>
                  </a:cubicBezTo>
                  <a:cubicBezTo>
                    <a:pt x="27" y="176"/>
                    <a:pt x="27" y="176"/>
                    <a:pt x="27" y="176"/>
                  </a:cubicBezTo>
                  <a:lnTo>
                    <a:pt x="27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5" name="Freeform 75"/>
            <p:cNvSpPr>
              <a:spLocks noEditPoints="1"/>
            </p:cNvSpPr>
            <p:nvPr userDrawn="1"/>
          </p:nvSpPr>
          <p:spPr bwMode="black">
            <a:xfrm>
              <a:off x="7001" y="57"/>
              <a:ext cx="442" cy="474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39 h 200"/>
                <a:gd name="T4" fmla="*/ 134 w 187"/>
                <a:gd name="T5" fmla="*/ 139 h 200"/>
                <a:gd name="T6" fmla="*/ 157 w 187"/>
                <a:gd name="T7" fmla="*/ 200 h 200"/>
                <a:gd name="T8" fmla="*/ 187 w 187"/>
                <a:gd name="T9" fmla="*/ 200 h 200"/>
                <a:gd name="T10" fmla="*/ 105 w 187"/>
                <a:gd name="T11" fmla="*/ 0 h 200"/>
                <a:gd name="T12" fmla="*/ 77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80 w 187"/>
                <a:gd name="T19" fmla="*/ 59 h 200"/>
                <a:gd name="T20" fmla="*/ 90 w 187"/>
                <a:gd name="T21" fmla="*/ 21 h 200"/>
                <a:gd name="T22" fmla="*/ 105 w 187"/>
                <a:gd name="T23" fmla="*/ 62 h 200"/>
                <a:gd name="T24" fmla="*/ 125 w 187"/>
                <a:gd name="T25" fmla="*/ 118 h 200"/>
                <a:gd name="T26" fmla="*/ 58 w 187"/>
                <a:gd name="T27" fmla="*/ 118 h 200"/>
                <a:gd name="T28" fmla="*/ 80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39"/>
                    <a:pt x="50" y="139"/>
                    <a:pt x="50" y="139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4" y="46"/>
                    <a:pt x="88" y="34"/>
                    <a:pt x="90" y="21"/>
                  </a:cubicBezTo>
                  <a:cubicBezTo>
                    <a:pt x="93" y="32"/>
                    <a:pt x="98" y="46"/>
                    <a:pt x="105" y="62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6" name="Freeform 76"/>
            <p:cNvSpPr>
              <a:spLocks/>
            </p:cNvSpPr>
            <p:nvPr userDrawn="1"/>
          </p:nvSpPr>
          <p:spPr bwMode="black">
            <a:xfrm>
              <a:off x="7485" y="57"/>
              <a:ext cx="374" cy="474"/>
            </a:xfrm>
            <a:custGeom>
              <a:avLst/>
              <a:gdLst>
                <a:gd name="T0" fmla="*/ 62 w 374"/>
                <a:gd name="T1" fmla="*/ 474 h 474"/>
                <a:gd name="T2" fmla="*/ 62 w 374"/>
                <a:gd name="T3" fmla="*/ 102 h 474"/>
                <a:gd name="T4" fmla="*/ 310 w 374"/>
                <a:gd name="T5" fmla="*/ 474 h 474"/>
                <a:gd name="T6" fmla="*/ 374 w 374"/>
                <a:gd name="T7" fmla="*/ 474 h 474"/>
                <a:gd name="T8" fmla="*/ 374 w 374"/>
                <a:gd name="T9" fmla="*/ 0 h 474"/>
                <a:gd name="T10" fmla="*/ 315 w 374"/>
                <a:gd name="T11" fmla="*/ 0 h 474"/>
                <a:gd name="T12" fmla="*/ 315 w 374"/>
                <a:gd name="T13" fmla="*/ 372 h 474"/>
                <a:gd name="T14" fmla="*/ 64 w 374"/>
                <a:gd name="T15" fmla="*/ 0 h 474"/>
                <a:gd name="T16" fmla="*/ 0 w 374"/>
                <a:gd name="T17" fmla="*/ 0 h 474"/>
                <a:gd name="T18" fmla="*/ 0 w 374"/>
                <a:gd name="T19" fmla="*/ 474 h 474"/>
                <a:gd name="T20" fmla="*/ 62 w 374"/>
                <a:gd name="T21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4" h="474">
                  <a:moveTo>
                    <a:pt x="62" y="474"/>
                  </a:moveTo>
                  <a:lnTo>
                    <a:pt x="62" y="102"/>
                  </a:lnTo>
                  <a:lnTo>
                    <a:pt x="310" y="474"/>
                  </a:lnTo>
                  <a:lnTo>
                    <a:pt x="374" y="474"/>
                  </a:lnTo>
                  <a:lnTo>
                    <a:pt x="374" y="0"/>
                  </a:lnTo>
                  <a:lnTo>
                    <a:pt x="315" y="0"/>
                  </a:lnTo>
                  <a:lnTo>
                    <a:pt x="315" y="372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4"/>
                  </a:lnTo>
                  <a:lnTo>
                    <a:pt x="62" y="4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7" name="Freeform 77"/>
            <p:cNvSpPr>
              <a:spLocks/>
            </p:cNvSpPr>
            <p:nvPr userDrawn="1"/>
          </p:nvSpPr>
          <p:spPr bwMode="black">
            <a:xfrm>
              <a:off x="7941" y="57"/>
              <a:ext cx="393" cy="474"/>
            </a:xfrm>
            <a:custGeom>
              <a:avLst/>
              <a:gdLst>
                <a:gd name="T0" fmla="*/ 64 w 393"/>
                <a:gd name="T1" fmla="*/ 474 h 474"/>
                <a:gd name="T2" fmla="*/ 64 w 393"/>
                <a:gd name="T3" fmla="*/ 310 h 474"/>
                <a:gd name="T4" fmla="*/ 140 w 393"/>
                <a:gd name="T5" fmla="*/ 235 h 474"/>
                <a:gd name="T6" fmla="*/ 310 w 393"/>
                <a:gd name="T7" fmla="*/ 474 h 474"/>
                <a:gd name="T8" fmla="*/ 393 w 393"/>
                <a:gd name="T9" fmla="*/ 474 h 474"/>
                <a:gd name="T10" fmla="*/ 185 w 393"/>
                <a:gd name="T11" fmla="*/ 192 h 474"/>
                <a:gd name="T12" fmla="*/ 383 w 393"/>
                <a:gd name="T13" fmla="*/ 0 h 474"/>
                <a:gd name="T14" fmla="*/ 298 w 393"/>
                <a:gd name="T15" fmla="*/ 0 h 474"/>
                <a:gd name="T16" fmla="*/ 64 w 393"/>
                <a:gd name="T17" fmla="*/ 235 h 474"/>
                <a:gd name="T18" fmla="*/ 64 w 393"/>
                <a:gd name="T19" fmla="*/ 0 h 474"/>
                <a:gd name="T20" fmla="*/ 0 w 393"/>
                <a:gd name="T21" fmla="*/ 0 h 474"/>
                <a:gd name="T22" fmla="*/ 0 w 393"/>
                <a:gd name="T23" fmla="*/ 474 h 474"/>
                <a:gd name="T24" fmla="*/ 64 w 393"/>
                <a:gd name="T25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3" h="474">
                  <a:moveTo>
                    <a:pt x="64" y="474"/>
                  </a:moveTo>
                  <a:lnTo>
                    <a:pt x="64" y="310"/>
                  </a:lnTo>
                  <a:lnTo>
                    <a:pt x="140" y="235"/>
                  </a:lnTo>
                  <a:lnTo>
                    <a:pt x="310" y="474"/>
                  </a:lnTo>
                  <a:lnTo>
                    <a:pt x="393" y="474"/>
                  </a:lnTo>
                  <a:lnTo>
                    <a:pt x="185" y="192"/>
                  </a:lnTo>
                  <a:lnTo>
                    <a:pt x="383" y="0"/>
                  </a:lnTo>
                  <a:lnTo>
                    <a:pt x="298" y="0"/>
                  </a:lnTo>
                  <a:lnTo>
                    <a:pt x="64" y="235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4"/>
                  </a:lnTo>
                  <a:lnTo>
                    <a:pt x="64" y="4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8" name="Freeform 78"/>
            <p:cNvSpPr>
              <a:spLocks/>
            </p:cNvSpPr>
            <p:nvPr userDrawn="1"/>
          </p:nvSpPr>
          <p:spPr bwMode="black">
            <a:xfrm>
              <a:off x="8343" y="57"/>
              <a:ext cx="376" cy="474"/>
            </a:xfrm>
            <a:custGeom>
              <a:avLst/>
              <a:gdLst>
                <a:gd name="T0" fmla="*/ 218 w 376"/>
                <a:gd name="T1" fmla="*/ 474 h 474"/>
                <a:gd name="T2" fmla="*/ 218 w 376"/>
                <a:gd name="T3" fmla="*/ 55 h 474"/>
                <a:gd name="T4" fmla="*/ 376 w 376"/>
                <a:gd name="T5" fmla="*/ 55 h 474"/>
                <a:gd name="T6" fmla="*/ 376 w 376"/>
                <a:gd name="T7" fmla="*/ 0 h 474"/>
                <a:gd name="T8" fmla="*/ 0 w 376"/>
                <a:gd name="T9" fmla="*/ 0 h 474"/>
                <a:gd name="T10" fmla="*/ 0 w 376"/>
                <a:gd name="T11" fmla="*/ 55 h 474"/>
                <a:gd name="T12" fmla="*/ 156 w 376"/>
                <a:gd name="T13" fmla="*/ 55 h 474"/>
                <a:gd name="T14" fmla="*/ 156 w 376"/>
                <a:gd name="T15" fmla="*/ 474 h 474"/>
                <a:gd name="T16" fmla="*/ 218 w 376"/>
                <a:gd name="T17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6" h="474">
                  <a:moveTo>
                    <a:pt x="218" y="474"/>
                  </a:moveTo>
                  <a:lnTo>
                    <a:pt x="218" y="55"/>
                  </a:lnTo>
                  <a:lnTo>
                    <a:pt x="376" y="55"/>
                  </a:lnTo>
                  <a:lnTo>
                    <a:pt x="376" y="0"/>
                  </a:lnTo>
                  <a:lnTo>
                    <a:pt x="0" y="0"/>
                  </a:lnTo>
                  <a:lnTo>
                    <a:pt x="0" y="55"/>
                  </a:lnTo>
                  <a:lnTo>
                    <a:pt x="156" y="55"/>
                  </a:lnTo>
                  <a:lnTo>
                    <a:pt x="156" y="474"/>
                  </a:lnTo>
                  <a:lnTo>
                    <a:pt x="218" y="4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19" name="Freeform 79"/>
            <p:cNvSpPr>
              <a:spLocks/>
            </p:cNvSpPr>
            <p:nvPr userDrawn="1"/>
          </p:nvSpPr>
          <p:spPr bwMode="black">
            <a:xfrm>
              <a:off x="7041" y="1025"/>
              <a:ext cx="376" cy="476"/>
            </a:xfrm>
            <a:custGeom>
              <a:avLst/>
              <a:gdLst>
                <a:gd name="T0" fmla="*/ 220 w 376"/>
                <a:gd name="T1" fmla="*/ 476 h 476"/>
                <a:gd name="T2" fmla="*/ 220 w 376"/>
                <a:gd name="T3" fmla="*/ 57 h 476"/>
                <a:gd name="T4" fmla="*/ 376 w 376"/>
                <a:gd name="T5" fmla="*/ 57 h 476"/>
                <a:gd name="T6" fmla="*/ 376 w 376"/>
                <a:gd name="T7" fmla="*/ 0 h 476"/>
                <a:gd name="T8" fmla="*/ 0 w 376"/>
                <a:gd name="T9" fmla="*/ 0 h 476"/>
                <a:gd name="T10" fmla="*/ 0 w 376"/>
                <a:gd name="T11" fmla="*/ 57 h 476"/>
                <a:gd name="T12" fmla="*/ 156 w 376"/>
                <a:gd name="T13" fmla="*/ 57 h 476"/>
                <a:gd name="T14" fmla="*/ 156 w 376"/>
                <a:gd name="T15" fmla="*/ 476 h 476"/>
                <a:gd name="T16" fmla="*/ 220 w 376"/>
                <a:gd name="T17" fmla="*/ 47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6" h="476">
                  <a:moveTo>
                    <a:pt x="220" y="476"/>
                  </a:moveTo>
                  <a:lnTo>
                    <a:pt x="220" y="57"/>
                  </a:lnTo>
                  <a:lnTo>
                    <a:pt x="376" y="57"/>
                  </a:lnTo>
                  <a:lnTo>
                    <a:pt x="376" y="0"/>
                  </a:lnTo>
                  <a:lnTo>
                    <a:pt x="0" y="0"/>
                  </a:lnTo>
                  <a:lnTo>
                    <a:pt x="0" y="57"/>
                  </a:lnTo>
                  <a:lnTo>
                    <a:pt x="156" y="57"/>
                  </a:lnTo>
                  <a:lnTo>
                    <a:pt x="156" y="476"/>
                  </a:lnTo>
                  <a:lnTo>
                    <a:pt x="220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0" name="Freeform 80"/>
            <p:cNvSpPr>
              <a:spLocks noEditPoints="1"/>
            </p:cNvSpPr>
            <p:nvPr userDrawn="1"/>
          </p:nvSpPr>
          <p:spPr bwMode="black">
            <a:xfrm>
              <a:off x="7372" y="1025"/>
              <a:ext cx="444" cy="476"/>
            </a:xfrm>
            <a:custGeom>
              <a:avLst/>
              <a:gdLst>
                <a:gd name="T0" fmla="*/ 29 w 188"/>
                <a:gd name="T1" fmla="*/ 201 h 201"/>
                <a:gd name="T2" fmla="*/ 51 w 188"/>
                <a:gd name="T3" fmla="*/ 140 h 201"/>
                <a:gd name="T4" fmla="*/ 134 w 188"/>
                <a:gd name="T5" fmla="*/ 140 h 201"/>
                <a:gd name="T6" fmla="*/ 158 w 188"/>
                <a:gd name="T7" fmla="*/ 201 h 201"/>
                <a:gd name="T8" fmla="*/ 188 w 188"/>
                <a:gd name="T9" fmla="*/ 201 h 201"/>
                <a:gd name="T10" fmla="*/ 106 w 188"/>
                <a:gd name="T11" fmla="*/ 0 h 201"/>
                <a:gd name="T12" fmla="*/ 77 w 188"/>
                <a:gd name="T13" fmla="*/ 0 h 201"/>
                <a:gd name="T14" fmla="*/ 0 w 188"/>
                <a:gd name="T15" fmla="*/ 201 h 201"/>
                <a:gd name="T16" fmla="*/ 29 w 188"/>
                <a:gd name="T17" fmla="*/ 201 h 201"/>
                <a:gd name="T18" fmla="*/ 80 w 188"/>
                <a:gd name="T19" fmla="*/ 60 h 201"/>
                <a:gd name="T20" fmla="*/ 91 w 188"/>
                <a:gd name="T21" fmla="*/ 21 h 201"/>
                <a:gd name="T22" fmla="*/ 105 w 188"/>
                <a:gd name="T23" fmla="*/ 63 h 201"/>
                <a:gd name="T24" fmla="*/ 126 w 188"/>
                <a:gd name="T25" fmla="*/ 118 h 201"/>
                <a:gd name="T26" fmla="*/ 58 w 188"/>
                <a:gd name="T27" fmla="*/ 118 h 201"/>
                <a:gd name="T28" fmla="*/ 80 w 188"/>
                <a:gd name="T29" fmla="*/ 6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201">
                  <a:moveTo>
                    <a:pt x="29" y="201"/>
                  </a:moveTo>
                  <a:cubicBezTo>
                    <a:pt x="51" y="140"/>
                    <a:pt x="51" y="140"/>
                    <a:pt x="51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8" y="201"/>
                    <a:pt x="158" y="201"/>
                    <a:pt x="158" y="201"/>
                  </a:cubicBezTo>
                  <a:cubicBezTo>
                    <a:pt x="188" y="201"/>
                    <a:pt x="188" y="201"/>
                    <a:pt x="188" y="201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1"/>
                    <a:pt x="0" y="201"/>
                    <a:pt x="0" y="201"/>
                  </a:cubicBezTo>
                  <a:lnTo>
                    <a:pt x="29" y="201"/>
                  </a:lnTo>
                  <a:close/>
                  <a:moveTo>
                    <a:pt x="80" y="60"/>
                  </a:moveTo>
                  <a:cubicBezTo>
                    <a:pt x="85" y="47"/>
                    <a:pt x="88" y="34"/>
                    <a:pt x="91" y="21"/>
                  </a:cubicBezTo>
                  <a:cubicBezTo>
                    <a:pt x="94" y="32"/>
                    <a:pt x="99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1" name="Freeform 81"/>
            <p:cNvSpPr>
              <a:spLocks/>
            </p:cNvSpPr>
            <p:nvPr userDrawn="1"/>
          </p:nvSpPr>
          <p:spPr bwMode="black">
            <a:xfrm>
              <a:off x="7856" y="1025"/>
              <a:ext cx="393" cy="476"/>
            </a:xfrm>
            <a:custGeom>
              <a:avLst/>
              <a:gdLst>
                <a:gd name="T0" fmla="*/ 64 w 393"/>
                <a:gd name="T1" fmla="*/ 476 h 476"/>
                <a:gd name="T2" fmla="*/ 64 w 393"/>
                <a:gd name="T3" fmla="*/ 310 h 476"/>
                <a:gd name="T4" fmla="*/ 140 w 393"/>
                <a:gd name="T5" fmla="*/ 235 h 476"/>
                <a:gd name="T6" fmla="*/ 310 w 393"/>
                <a:gd name="T7" fmla="*/ 476 h 476"/>
                <a:gd name="T8" fmla="*/ 393 w 393"/>
                <a:gd name="T9" fmla="*/ 476 h 476"/>
                <a:gd name="T10" fmla="*/ 185 w 393"/>
                <a:gd name="T11" fmla="*/ 194 h 476"/>
                <a:gd name="T12" fmla="*/ 383 w 393"/>
                <a:gd name="T13" fmla="*/ 0 h 476"/>
                <a:gd name="T14" fmla="*/ 298 w 393"/>
                <a:gd name="T15" fmla="*/ 0 h 476"/>
                <a:gd name="T16" fmla="*/ 64 w 393"/>
                <a:gd name="T17" fmla="*/ 237 h 476"/>
                <a:gd name="T18" fmla="*/ 64 w 393"/>
                <a:gd name="T19" fmla="*/ 0 h 476"/>
                <a:gd name="T20" fmla="*/ 0 w 393"/>
                <a:gd name="T21" fmla="*/ 0 h 476"/>
                <a:gd name="T22" fmla="*/ 0 w 393"/>
                <a:gd name="T23" fmla="*/ 476 h 476"/>
                <a:gd name="T24" fmla="*/ 64 w 393"/>
                <a:gd name="T25" fmla="*/ 47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3" h="476">
                  <a:moveTo>
                    <a:pt x="64" y="476"/>
                  </a:moveTo>
                  <a:lnTo>
                    <a:pt x="64" y="310"/>
                  </a:lnTo>
                  <a:lnTo>
                    <a:pt x="140" y="235"/>
                  </a:lnTo>
                  <a:lnTo>
                    <a:pt x="310" y="476"/>
                  </a:lnTo>
                  <a:lnTo>
                    <a:pt x="393" y="476"/>
                  </a:lnTo>
                  <a:lnTo>
                    <a:pt x="185" y="194"/>
                  </a:lnTo>
                  <a:lnTo>
                    <a:pt x="383" y="0"/>
                  </a:lnTo>
                  <a:lnTo>
                    <a:pt x="298" y="0"/>
                  </a:lnTo>
                  <a:lnTo>
                    <a:pt x="64" y="237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6"/>
                  </a:lnTo>
                  <a:lnTo>
                    <a:pt x="64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2" name="Freeform 82"/>
            <p:cNvSpPr>
              <a:spLocks/>
            </p:cNvSpPr>
            <p:nvPr userDrawn="1"/>
          </p:nvSpPr>
          <p:spPr bwMode="black">
            <a:xfrm>
              <a:off x="8291" y="1025"/>
              <a:ext cx="390" cy="476"/>
            </a:xfrm>
            <a:custGeom>
              <a:avLst/>
              <a:gdLst>
                <a:gd name="T0" fmla="*/ 62 w 390"/>
                <a:gd name="T1" fmla="*/ 476 h 476"/>
                <a:gd name="T2" fmla="*/ 62 w 390"/>
                <a:gd name="T3" fmla="*/ 310 h 476"/>
                <a:gd name="T4" fmla="*/ 140 w 390"/>
                <a:gd name="T5" fmla="*/ 235 h 476"/>
                <a:gd name="T6" fmla="*/ 308 w 390"/>
                <a:gd name="T7" fmla="*/ 476 h 476"/>
                <a:gd name="T8" fmla="*/ 390 w 390"/>
                <a:gd name="T9" fmla="*/ 476 h 476"/>
                <a:gd name="T10" fmla="*/ 185 w 390"/>
                <a:gd name="T11" fmla="*/ 194 h 476"/>
                <a:gd name="T12" fmla="*/ 383 w 390"/>
                <a:gd name="T13" fmla="*/ 0 h 476"/>
                <a:gd name="T14" fmla="*/ 298 w 390"/>
                <a:gd name="T15" fmla="*/ 0 h 476"/>
                <a:gd name="T16" fmla="*/ 62 w 390"/>
                <a:gd name="T17" fmla="*/ 237 h 476"/>
                <a:gd name="T18" fmla="*/ 62 w 390"/>
                <a:gd name="T19" fmla="*/ 0 h 476"/>
                <a:gd name="T20" fmla="*/ 0 w 390"/>
                <a:gd name="T21" fmla="*/ 0 h 476"/>
                <a:gd name="T22" fmla="*/ 0 w 390"/>
                <a:gd name="T23" fmla="*/ 476 h 476"/>
                <a:gd name="T24" fmla="*/ 62 w 390"/>
                <a:gd name="T25" fmla="*/ 47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0" h="476">
                  <a:moveTo>
                    <a:pt x="62" y="476"/>
                  </a:moveTo>
                  <a:lnTo>
                    <a:pt x="62" y="310"/>
                  </a:lnTo>
                  <a:lnTo>
                    <a:pt x="140" y="235"/>
                  </a:lnTo>
                  <a:lnTo>
                    <a:pt x="308" y="476"/>
                  </a:lnTo>
                  <a:lnTo>
                    <a:pt x="390" y="476"/>
                  </a:lnTo>
                  <a:lnTo>
                    <a:pt x="185" y="194"/>
                  </a:lnTo>
                  <a:lnTo>
                    <a:pt x="383" y="0"/>
                  </a:lnTo>
                  <a:lnTo>
                    <a:pt x="298" y="0"/>
                  </a:lnTo>
                  <a:lnTo>
                    <a:pt x="62" y="237"/>
                  </a:lnTo>
                  <a:lnTo>
                    <a:pt x="62" y="0"/>
                  </a:lnTo>
                  <a:lnTo>
                    <a:pt x="0" y="0"/>
                  </a:lnTo>
                  <a:lnTo>
                    <a:pt x="0" y="476"/>
                  </a:lnTo>
                  <a:lnTo>
                    <a:pt x="6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3" name="Freeform 83"/>
            <p:cNvSpPr>
              <a:spLocks noEditPoints="1"/>
            </p:cNvSpPr>
            <p:nvPr userDrawn="1"/>
          </p:nvSpPr>
          <p:spPr bwMode="black">
            <a:xfrm>
              <a:off x="3053" y="67"/>
              <a:ext cx="392" cy="473"/>
            </a:xfrm>
            <a:custGeom>
              <a:avLst/>
              <a:gdLst>
                <a:gd name="T0" fmla="*/ 72 w 166"/>
                <a:gd name="T1" fmla="*/ 200 h 200"/>
                <a:gd name="T2" fmla="*/ 105 w 166"/>
                <a:gd name="T3" fmla="*/ 197 h 200"/>
                <a:gd name="T4" fmla="*/ 128 w 166"/>
                <a:gd name="T5" fmla="*/ 187 h 200"/>
                <a:gd name="T6" fmla="*/ 147 w 166"/>
                <a:gd name="T7" fmla="*/ 169 h 200"/>
                <a:gd name="T8" fmla="*/ 160 w 166"/>
                <a:gd name="T9" fmla="*/ 140 h 200"/>
                <a:gd name="T10" fmla="*/ 166 w 166"/>
                <a:gd name="T11" fmla="*/ 99 h 200"/>
                <a:gd name="T12" fmla="*/ 158 w 166"/>
                <a:gd name="T13" fmla="*/ 52 h 200"/>
                <a:gd name="T14" fmla="*/ 134 w 166"/>
                <a:gd name="T15" fmla="*/ 17 h 200"/>
                <a:gd name="T16" fmla="*/ 105 w 166"/>
                <a:gd name="T17" fmla="*/ 3 h 200"/>
                <a:gd name="T18" fmla="*/ 69 w 166"/>
                <a:gd name="T19" fmla="*/ 0 h 200"/>
                <a:gd name="T20" fmla="*/ 0 w 166"/>
                <a:gd name="T21" fmla="*/ 0 h 200"/>
                <a:gd name="T22" fmla="*/ 0 w 166"/>
                <a:gd name="T23" fmla="*/ 200 h 200"/>
                <a:gd name="T24" fmla="*/ 72 w 166"/>
                <a:gd name="T25" fmla="*/ 200 h 200"/>
                <a:gd name="T26" fmla="*/ 27 w 166"/>
                <a:gd name="T27" fmla="*/ 24 h 200"/>
                <a:gd name="T28" fmla="*/ 69 w 166"/>
                <a:gd name="T29" fmla="*/ 24 h 200"/>
                <a:gd name="T30" fmla="*/ 103 w 166"/>
                <a:gd name="T31" fmla="*/ 28 h 200"/>
                <a:gd name="T32" fmla="*/ 128 w 166"/>
                <a:gd name="T33" fmla="*/ 51 h 200"/>
                <a:gd name="T34" fmla="*/ 138 w 166"/>
                <a:gd name="T35" fmla="*/ 99 h 200"/>
                <a:gd name="T36" fmla="*/ 133 w 166"/>
                <a:gd name="T37" fmla="*/ 137 h 200"/>
                <a:gd name="T38" fmla="*/ 118 w 166"/>
                <a:gd name="T39" fmla="*/ 163 h 200"/>
                <a:gd name="T40" fmla="*/ 100 w 166"/>
                <a:gd name="T41" fmla="*/ 173 h 200"/>
                <a:gd name="T42" fmla="*/ 69 w 166"/>
                <a:gd name="T43" fmla="*/ 177 h 200"/>
                <a:gd name="T44" fmla="*/ 27 w 166"/>
                <a:gd name="T45" fmla="*/ 177 h 200"/>
                <a:gd name="T46" fmla="*/ 27 w 166"/>
                <a:gd name="T47" fmla="*/ 24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6" h="200">
                  <a:moveTo>
                    <a:pt x="72" y="200"/>
                  </a:moveTo>
                  <a:cubicBezTo>
                    <a:pt x="84" y="200"/>
                    <a:pt x="95" y="199"/>
                    <a:pt x="105" y="197"/>
                  </a:cubicBezTo>
                  <a:cubicBezTo>
                    <a:pt x="114" y="195"/>
                    <a:pt x="122" y="191"/>
                    <a:pt x="128" y="187"/>
                  </a:cubicBezTo>
                  <a:cubicBezTo>
                    <a:pt x="135" y="183"/>
                    <a:pt x="141" y="177"/>
                    <a:pt x="147" y="169"/>
                  </a:cubicBezTo>
                  <a:cubicBezTo>
                    <a:pt x="152" y="161"/>
                    <a:pt x="157" y="151"/>
                    <a:pt x="160" y="140"/>
                  </a:cubicBezTo>
                  <a:cubicBezTo>
                    <a:pt x="164" y="128"/>
                    <a:pt x="166" y="114"/>
                    <a:pt x="166" y="99"/>
                  </a:cubicBezTo>
                  <a:cubicBezTo>
                    <a:pt x="166" y="81"/>
                    <a:pt x="163" y="66"/>
                    <a:pt x="158" y="52"/>
                  </a:cubicBezTo>
                  <a:cubicBezTo>
                    <a:pt x="153" y="38"/>
                    <a:pt x="145" y="26"/>
                    <a:pt x="134" y="17"/>
                  </a:cubicBezTo>
                  <a:cubicBezTo>
                    <a:pt x="126" y="11"/>
                    <a:pt x="116" y="6"/>
                    <a:pt x="105" y="3"/>
                  </a:cubicBezTo>
                  <a:cubicBezTo>
                    <a:pt x="97" y="1"/>
                    <a:pt x="85" y="0"/>
                    <a:pt x="6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72" y="200"/>
                  </a:lnTo>
                  <a:close/>
                  <a:moveTo>
                    <a:pt x="27" y="24"/>
                  </a:moveTo>
                  <a:cubicBezTo>
                    <a:pt x="69" y="24"/>
                    <a:pt x="69" y="24"/>
                    <a:pt x="69" y="24"/>
                  </a:cubicBezTo>
                  <a:cubicBezTo>
                    <a:pt x="84" y="24"/>
                    <a:pt x="96" y="25"/>
                    <a:pt x="103" y="28"/>
                  </a:cubicBezTo>
                  <a:cubicBezTo>
                    <a:pt x="113" y="32"/>
                    <a:pt x="121" y="39"/>
                    <a:pt x="128" y="51"/>
                  </a:cubicBezTo>
                  <a:cubicBezTo>
                    <a:pt x="135" y="62"/>
                    <a:pt x="138" y="78"/>
                    <a:pt x="138" y="99"/>
                  </a:cubicBezTo>
                  <a:cubicBezTo>
                    <a:pt x="138" y="114"/>
                    <a:pt x="137" y="127"/>
                    <a:pt x="133" y="137"/>
                  </a:cubicBezTo>
                  <a:cubicBezTo>
                    <a:pt x="130" y="148"/>
                    <a:pt x="125" y="156"/>
                    <a:pt x="118" y="163"/>
                  </a:cubicBezTo>
                  <a:cubicBezTo>
                    <a:pt x="114" y="167"/>
                    <a:pt x="108" y="171"/>
                    <a:pt x="100" y="173"/>
                  </a:cubicBezTo>
                  <a:cubicBezTo>
                    <a:pt x="93" y="176"/>
                    <a:pt x="83" y="177"/>
                    <a:pt x="69" y="177"/>
                  </a:cubicBezTo>
                  <a:cubicBezTo>
                    <a:pt x="27" y="177"/>
                    <a:pt x="27" y="177"/>
                    <a:pt x="27" y="177"/>
                  </a:cubicBezTo>
                  <a:lnTo>
                    <a:pt x="27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4" name="Freeform 84"/>
            <p:cNvSpPr>
              <a:spLocks noEditPoints="1"/>
            </p:cNvSpPr>
            <p:nvPr userDrawn="1"/>
          </p:nvSpPr>
          <p:spPr bwMode="black">
            <a:xfrm>
              <a:off x="3471" y="67"/>
              <a:ext cx="445" cy="473"/>
            </a:xfrm>
            <a:custGeom>
              <a:avLst/>
              <a:gdLst>
                <a:gd name="T0" fmla="*/ 28 w 188"/>
                <a:gd name="T1" fmla="*/ 200 h 200"/>
                <a:gd name="T2" fmla="*/ 50 w 188"/>
                <a:gd name="T3" fmla="*/ 140 h 200"/>
                <a:gd name="T4" fmla="*/ 134 w 188"/>
                <a:gd name="T5" fmla="*/ 140 h 200"/>
                <a:gd name="T6" fmla="*/ 158 w 188"/>
                <a:gd name="T7" fmla="*/ 200 h 200"/>
                <a:gd name="T8" fmla="*/ 188 w 188"/>
                <a:gd name="T9" fmla="*/ 200 h 200"/>
                <a:gd name="T10" fmla="*/ 106 w 188"/>
                <a:gd name="T11" fmla="*/ 0 h 200"/>
                <a:gd name="T12" fmla="*/ 77 w 188"/>
                <a:gd name="T13" fmla="*/ 0 h 200"/>
                <a:gd name="T14" fmla="*/ 0 w 188"/>
                <a:gd name="T15" fmla="*/ 200 h 200"/>
                <a:gd name="T16" fmla="*/ 28 w 188"/>
                <a:gd name="T17" fmla="*/ 200 h 200"/>
                <a:gd name="T18" fmla="*/ 80 w 188"/>
                <a:gd name="T19" fmla="*/ 59 h 200"/>
                <a:gd name="T20" fmla="*/ 91 w 188"/>
                <a:gd name="T21" fmla="*/ 21 h 200"/>
                <a:gd name="T22" fmla="*/ 105 w 188"/>
                <a:gd name="T23" fmla="*/ 63 h 200"/>
                <a:gd name="T24" fmla="*/ 126 w 188"/>
                <a:gd name="T25" fmla="*/ 118 h 200"/>
                <a:gd name="T26" fmla="*/ 58 w 188"/>
                <a:gd name="T27" fmla="*/ 118 h 200"/>
                <a:gd name="T28" fmla="*/ 80 w 188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200">
                  <a:moveTo>
                    <a:pt x="28" y="200"/>
                  </a:moveTo>
                  <a:cubicBezTo>
                    <a:pt x="50" y="140"/>
                    <a:pt x="50" y="140"/>
                    <a:pt x="50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58" y="200"/>
                    <a:pt x="158" y="200"/>
                    <a:pt x="158" y="200"/>
                  </a:cubicBezTo>
                  <a:cubicBezTo>
                    <a:pt x="188" y="200"/>
                    <a:pt x="188" y="200"/>
                    <a:pt x="188" y="20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5" y="47"/>
                    <a:pt x="88" y="34"/>
                    <a:pt x="91" y="21"/>
                  </a:cubicBezTo>
                  <a:cubicBezTo>
                    <a:pt x="94" y="32"/>
                    <a:pt x="99" y="46"/>
                    <a:pt x="105" y="63"/>
                  </a:cubicBezTo>
                  <a:cubicBezTo>
                    <a:pt x="126" y="118"/>
                    <a:pt x="126" y="118"/>
                    <a:pt x="126" y="118"/>
                  </a:cubicBezTo>
                  <a:cubicBezTo>
                    <a:pt x="58" y="118"/>
                    <a:pt x="58" y="118"/>
                    <a:pt x="58" y="118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" name="Freeform 85"/>
            <p:cNvSpPr>
              <a:spLocks/>
            </p:cNvSpPr>
            <p:nvPr userDrawn="1"/>
          </p:nvSpPr>
          <p:spPr bwMode="black">
            <a:xfrm>
              <a:off x="3958" y="67"/>
              <a:ext cx="374" cy="473"/>
            </a:xfrm>
            <a:custGeom>
              <a:avLst/>
              <a:gdLst>
                <a:gd name="T0" fmla="*/ 59 w 374"/>
                <a:gd name="T1" fmla="*/ 473 h 473"/>
                <a:gd name="T2" fmla="*/ 59 w 374"/>
                <a:gd name="T3" fmla="*/ 102 h 473"/>
                <a:gd name="T4" fmla="*/ 308 w 374"/>
                <a:gd name="T5" fmla="*/ 473 h 473"/>
                <a:gd name="T6" fmla="*/ 374 w 374"/>
                <a:gd name="T7" fmla="*/ 473 h 473"/>
                <a:gd name="T8" fmla="*/ 374 w 374"/>
                <a:gd name="T9" fmla="*/ 0 h 473"/>
                <a:gd name="T10" fmla="*/ 312 w 374"/>
                <a:gd name="T11" fmla="*/ 0 h 473"/>
                <a:gd name="T12" fmla="*/ 312 w 374"/>
                <a:gd name="T13" fmla="*/ 371 h 473"/>
                <a:gd name="T14" fmla="*/ 64 w 374"/>
                <a:gd name="T15" fmla="*/ 0 h 473"/>
                <a:gd name="T16" fmla="*/ 0 w 374"/>
                <a:gd name="T17" fmla="*/ 0 h 473"/>
                <a:gd name="T18" fmla="*/ 0 w 374"/>
                <a:gd name="T19" fmla="*/ 473 h 473"/>
                <a:gd name="T20" fmla="*/ 59 w 374"/>
                <a:gd name="T21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4" h="473">
                  <a:moveTo>
                    <a:pt x="59" y="473"/>
                  </a:moveTo>
                  <a:lnTo>
                    <a:pt x="59" y="102"/>
                  </a:lnTo>
                  <a:lnTo>
                    <a:pt x="308" y="473"/>
                  </a:lnTo>
                  <a:lnTo>
                    <a:pt x="374" y="473"/>
                  </a:lnTo>
                  <a:lnTo>
                    <a:pt x="374" y="0"/>
                  </a:lnTo>
                  <a:lnTo>
                    <a:pt x="312" y="0"/>
                  </a:lnTo>
                  <a:lnTo>
                    <a:pt x="312" y="371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59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6" name="Freeform 86"/>
            <p:cNvSpPr>
              <a:spLocks/>
            </p:cNvSpPr>
            <p:nvPr userDrawn="1"/>
          </p:nvSpPr>
          <p:spPr bwMode="black">
            <a:xfrm>
              <a:off x="4426" y="67"/>
              <a:ext cx="393" cy="473"/>
            </a:xfrm>
            <a:custGeom>
              <a:avLst/>
              <a:gdLst>
                <a:gd name="T0" fmla="*/ 64 w 393"/>
                <a:gd name="T1" fmla="*/ 473 h 473"/>
                <a:gd name="T2" fmla="*/ 64 w 393"/>
                <a:gd name="T3" fmla="*/ 310 h 473"/>
                <a:gd name="T4" fmla="*/ 140 w 393"/>
                <a:gd name="T5" fmla="*/ 234 h 473"/>
                <a:gd name="T6" fmla="*/ 310 w 393"/>
                <a:gd name="T7" fmla="*/ 473 h 473"/>
                <a:gd name="T8" fmla="*/ 393 w 393"/>
                <a:gd name="T9" fmla="*/ 473 h 473"/>
                <a:gd name="T10" fmla="*/ 185 w 393"/>
                <a:gd name="T11" fmla="*/ 191 h 473"/>
                <a:gd name="T12" fmla="*/ 383 w 393"/>
                <a:gd name="T13" fmla="*/ 0 h 473"/>
                <a:gd name="T14" fmla="*/ 298 w 393"/>
                <a:gd name="T15" fmla="*/ 0 h 473"/>
                <a:gd name="T16" fmla="*/ 64 w 393"/>
                <a:gd name="T17" fmla="*/ 236 h 473"/>
                <a:gd name="T18" fmla="*/ 64 w 393"/>
                <a:gd name="T19" fmla="*/ 0 h 473"/>
                <a:gd name="T20" fmla="*/ 0 w 393"/>
                <a:gd name="T21" fmla="*/ 0 h 473"/>
                <a:gd name="T22" fmla="*/ 0 w 393"/>
                <a:gd name="T23" fmla="*/ 473 h 473"/>
                <a:gd name="T24" fmla="*/ 64 w 393"/>
                <a:gd name="T2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3" h="473">
                  <a:moveTo>
                    <a:pt x="64" y="473"/>
                  </a:moveTo>
                  <a:lnTo>
                    <a:pt x="64" y="310"/>
                  </a:lnTo>
                  <a:lnTo>
                    <a:pt x="140" y="234"/>
                  </a:lnTo>
                  <a:lnTo>
                    <a:pt x="310" y="473"/>
                  </a:lnTo>
                  <a:lnTo>
                    <a:pt x="393" y="473"/>
                  </a:lnTo>
                  <a:lnTo>
                    <a:pt x="185" y="191"/>
                  </a:lnTo>
                  <a:lnTo>
                    <a:pt x="383" y="0"/>
                  </a:lnTo>
                  <a:lnTo>
                    <a:pt x="298" y="0"/>
                  </a:lnTo>
                  <a:lnTo>
                    <a:pt x="64" y="236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64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7" name="Freeform 87"/>
            <p:cNvSpPr>
              <a:spLocks noEditPoints="1"/>
            </p:cNvSpPr>
            <p:nvPr userDrawn="1"/>
          </p:nvSpPr>
          <p:spPr bwMode="black">
            <a:xfrm>
              <a:off x="-1037" y="1936"/>
              <a:ext cx="433" cy="483"/>
            </a:xfrm>
            <a:custGeom>
              <a:avLst/>
              <a:gdLst>
                <a:gd name="T0" fmla="*/ 82 w 183"/>
                <a:gd name="T1" fmla="*/ 50 h 204"/>
                <a:gd name="T2" fmla="*/ 157 w 183"/>
                <a:gd name="T3" fmla="*/ 40 h 204"/>
                <a:gd name="T4" fmla="*/ 154 w 183"/>
                <a:gd name="T5" fmla="*/ 18 h 204"/>
                <a:gd name="T6" fmla="*/ 82 w 183"/>
                <a:gd name="T7" fmla="*/ 26 h 204"/>
                <a:gd name="T8" fmla="*/ 85 w 183"/>
                <a:gd name="T9" fmla="*/ 1 h 204"/>
                <a:gd name="T10" fmla="*/ 62 w 183"/>
                <a:gd name="T11" fmla="*/ 0 h 204"/>
                <a:gd name="T12" fmla="*/ 60 w 183"/>
                <a:gd name="T13" fmla="*/ 30 h 204"/>
                <a:gd name="T14" fmla="*/ 11 w 183"/>
                <a:gd name="T15" fmla="*/ 36 h 204"/>
                <a:gd name="T16" fmla="*/ 13 w 183"/>
                <a:gd name="T17" fmla="*/ 57 h 204"/>
                <a:gd name="T18" fmla="*/ 60 w 183"/>
                <a:gd name="T19" fmla="*/ 52 h 204"/>
                <a:gd name="T20" fmla="*/ 60 w 183"/>
                <a:gd name="T21" fmla="*/ 77 h 204"/>
                <a:gd name="T22" fmla="*/ 16 w 183"/>
                <a:gd name="T23" fmla="*/ 104 h 204"/>
                <a:gd name="T24" fmla="*/ 0 w 183"/>
                <a:gd name="T25" fmla="*/ 146 h 204"/>
                <a:gd name="T26" fmla="*/ 11 w 183"/>
                <a:gd name="T27" fmla="*/ 175 h 204"/>
                <a:gd name="T28" fmla="*/ 39 w 183"/>
                <a:gd name="T29" fmla="*/ 186 h 204"/>
                <a:gd name="T30" fmla="*/ 75 w 183"/>
                <a:gd name="T31" fmla="*/ 176 h 204"/>
                <a:gd name="T32" fmla="*/ 78 w 183"/>
                <a:gd name="T33" fmla="*/ 185 h 204"/>
                <a:gd name="T34" fmla="*/ 100 w 183"/>
                <a:gd name="T35" fmla="*/ 176 h 204"/>
                <a:gd name="T36" fmla="*/ 94 w 183"/>
                <a:gd name="T37" fmla="*/ 162 h 204"/>
                <a:gd name="T38" fmla="*/ 134 w 183"/>
                <a:gd name="T39" fmla="*/ 96 h 204"/>
                <a:gd name="T40" fmla="*/ 154 w 183"/>
                <a:gd name="T41" fmla="*/ 111 h 204"/>
                <a:gd name="T42" fmla="*/ 161 w 183"/>
                <a:gd name="T43" fmla="*/ 133 h 204"/>
                <a:gd name="T44" fmla="*/ 107 w 183"/>
                <a:gd name="T45" fmla="*/ 184 h 204"/>
                <a:gd name="T46" fmla="*/ 120 w 183"/>
                <a:gd name="T47" fmla="*/ 204 h 204"/>
                <a:gd name="T48" fmla="*/ 166 w 183"/>
                <a:gd name="T49" fmla="*/ 173 h 204"/>
                <a:gd name="T50" fmla="*/ 183 w 183"/>
                <a:gd name="T51" fmla="*/ 131 h 204"/>
                <a:gd name="T52" fmla="*/ 161 w 183"/>
                <a:gd name="T53" fmla="*/ 87 h 204"/>
                <a:gd name="T54" fmla="*/ 109 w 183"/>
                <a:gd name="T55" fmla="*/ 69 h 204"/>
                <a:gd name="T56" fmla="*/ 82 w 183"/>
                <a:gd name="T57" fmla="*/ 72 h 204"/>
                <a:gd name="T58" fmla="*/ 82 w 183"/>
                <a:gd name="T59" fmla="*/ 50 h 204"/>
                <a:gd name="T60" fmla="*/ 88 w 183"/>
                <a:gd name="T61" fmla="*/ 136 h 204"/>
                <a:gd name="T62" fmla="*/ 84 w 183"/>
                <a:gd name="T63" fmla="*/ 94 h 204"/>
                <a:gd name="T64" fmla="*/ 106 w 183"/>
                <a:gd name="T65" fmla="*/ 92 h 204"/>
                <a:gd name="T66" fmla="*/ 112 w 183"/>
                <a:gd name="T67" fmla="*/ 92 h 204"/>
                <a:gd name="T68" fmla="*/ 88 w 183"/>
                <a:gd name="T69" fmla="*/ 136 h 204"/>
                <a:gd name="T70" fmla="*/ 42 w 183"/>
                <a:gd name="T71" fmla="*/ 163 h 204"/>
                <a:gd name="T72" fmla="*/ 27 w 183"/>
                <a:gd name="T73" fmla="*/ 158 h 204"/>
                <a:gd name="T74" fmla="*/ 22 w 183"/>
                <a:gd name="T75" fmla="*/ 144 h 204"/>
                <a:gd name="T76" fmla="*/ 33 w 183"/>
                <a:gd name="T77" fmla="*/ 118 h 204"/>
                <a:gd name="T78" fmla="*/ 62 w 183"/>
                <a:gd name="T79" fmla="*/ 99 h 204"/>
                <a:gd name="T80" fmla="*/ 68 w 183"/>
                <a:gd name="T81" fmla="*/ 154 h 204"/>
                <a:gd name="T82" fmla="*/ 42 w 183"/>
                <a:gd name="T83" fmla="*/ 163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3" h="204">
                  <a:moveTo>
                    <a:pt x="82" y="5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4" y="18"/>
                    <a:pt x="154" y="18"/>
                    <a:pt x="154" y="18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3" y="15"/>
                    <a:pt x="84" y="7"/>
                    <a:pt x="85" y="1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60" y="63"/>
                    <a:pt x="60" y="71"/>
                    <a:pt x="60" y="77"/>
                  </a:cubicBezTo>
                  <a:cubicBezTo>
                    <a:pt x="42" y="83"/>
                    <a:pt x="27" y="92"/>
                    <a:pt x="16" y="104"/>
                  </a:cubicBezTo>
                  <a:cubicBezTo>
                    <a:pt x="5" y="117"/>
                    <a:pt x="0" y="131"/>
                    <a:pt x="0" y="146"/>
                  </a:cubicBezTo>
                  <a:cubicBezTo>
                    <a:pt x="0" y="158"/>
                    <a:pt x="4" y="167"/>
                    <a:pt x="11" y="175"/>
                  </a:cubicBezTo>
                  <a:cubicBezTo>
                    <a:pt x="19" y="183"/>
                    <a:pt x="28" y="186"/>
                    <a:pt x="39" y="186"/>
                  </a:cubicBezTo>
                  <a:cubicBezTo>
                    <a:pt x="52" y="186"/>
                    <a:pt x="64" y="183"/>
                    <a:pt x="75" y="176"/>
                  </a:cubicBezTo>
                  <a:cubicBezTo>
                    <a:pt x="78" y="185"/>
                    <a:pt x="78" y="185"/>
                    <a:pt x="78" y="185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7" y="171"/>
                    <a:pt x="95" y="167"/>
                    <a:pt x="94" y="162"/>
                  </a:cubicBezTo>
                  <a:cubicBezTo>
                    <a:pt x="110" y="149"/>
                    <a:pt x="124" y="127"/>
                    <a:pt x="134" y="96"/>
                  </a:cubicBezTo>
                  <a:cubicBezTo>
                    <a:pt x="142" y="99"/>
                    <a:pt x="149" y="104"/>
                    <a:pt x="154" y="111"/>
                  </a:cubicBezTo>
                  <a:cubicBezTo>
                    <a:pt x="159" y="117"/>
                    <a:pt x="161" y="125"/>
                    <a:pt x="161" y="133"/>
                  </a:cubicBezTo>
                  <a:cubicBezTo>
                    <a:pt x="161" y="152"/>
                    <a:pt x="143" y="169"/>
                    <a:pt x="107" y="184"/>
                  </a:cubicBezTo>
                  <a:cubicBezTo>
                    <a:pt x="120" y="204"/>
                    <a:pt x="120" y="204"/>
                    <a:pt x="120" y="204"/>
                  </a:cubicBezTo>
                  <a:cubicBezTo>
                    <a:pt x="138" y="197"/>
                    <a:pt x="154" y="186"/>
                    <a:pt x="166" y="173"/>
                  </a:cubicBezTo>
                  <a:cubicBezTo>
                    <a:pt x="177" y="159"/>
                    <a:pt x="183" y="146"/>
                    <a:pt x="183" y="131"/>
                  </a:cubicBezTo>
                  <a:cubicBezTo>
                    <a:pt x="183" y="113"/>
                    <a:pt x="176" y="98"/>
                    <a:pt x="161" y="87"/>
                  </a:cubicBezTo>
                  <a:cubicBezTo>
                    <a:pt x="146" y="75"/>
                    <a:pt x="129" y="69"/>
                    <a:pt x="109" y="69"/>
                  </a:cubicBezTo>
                  <a:cubicBezTo>
                    <a:pt x="97" y="69"/>
                    <a:pt x="88" y="70"/>
                    <a:pt x="82" y="72"/>
                  </a:cubicBezTo>
                  <a:lnTo>
                    <a:pt x="82" y="50"/>
                  </a:lnTo>
                  <a:close/>
                  <a:moveTo>
                    <a:pt x="88" y="136"/>
                  </a:moveTo>
                  <a:cubicBezTo>
                    <a:pt x="86" y="126"/>
                    <a:pt x="85" y="112"/>
                    <a:pt x="84" y="94"/>
                  </a:cubicBezTo>
                  <a:cubicBezTo>
                    <a:pt x="91" y="93"/>
                    <a:pt x="98" y="92"/>
                    <a:pt x="106" y="92"/>
                  </a:cubicBezTo>
                  <a:cubicBezTo>
                    <a:pt x="109" y="92"/>
                    <a:pt x="111" y="92"/>
                    <a:pt x="112" y="92"/>
                  </a:cubicBezTo>
                  <a:cubicBezTo>
                    <a:pt x="104" y="114"/>
                    <a:pt x="96" y="128"/>
                    <a:pt x="88" y="136"/>
                  </a:cubicBezTo>
                  <a:close/>
                  <a:moveTo>
                    <a:pt x="42" y="163"/>
                  </a:moveTo>
                  <a:cubicBezTo>
                    <a:pt x="36" y="163"/>
                    <a:pt x="31" y="162"/>
                    <a:pt x="27" y="158"/>
                  </a:cubicBezTo>
                  <a:cubicBezTo>
                    <a:pt x="24" y="154"/>
                    <a:pt x="22" y="150"/>
                    <a:pt x="22" y="144"/>
                  </a:cubicBezTo>
                  <a:cubicBezTo>
                    <a:pt x="22" y="135"/>
                    <a:pt x="26" y="126"/>
                    <a:pt x="33" y="118"/>
                  </a:cubicBezTo>
                  <a:cubicBezTo>
                    <a:pt x="41" y="109"/>
                    <a:pt x="50" y="103"/>
                    <a:pt x="62" y="99"/>
                  </a:cubicBezTo>
                  <a:cubicBezTo>
                    <a:pt x="62" y="115"/>
                    <a:pt x="65" y="133"/>
                    <a:pt x="68" y="154"/>
                  </a:cubicBezTo>
                  <a:cubicBezTo>
                    <a:pt x="58" y="160"/>
                    <a:pt x="50" y="163"/>
                    <a:pt x="42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8" name="Freeform 88"/>
            <p:cNvSpPr>
              <a:spLocks noEditPoints="1"/>
            </p:cNvSpPr>
            <p:nvPr userDrawn="1"/>
          </p:nvSpPr>
          <p:spPr bwMode="black">
            <a:xfrm>
              <a:off x="-526" y="1941"/>
              <a:ext cx="338" cy="492"/>
            </a:xfrm>
            <a:custGeom>
              <a:avLst/>
              <a:gdLst>
                <a:gd name="T0" fmla="*/ 117 w 143"/>
                <a:gd name="T1" fmla="*/ 2 h 208"/>
                <a:gd name="T2" fmla="*/ 120 w 143"/>
                <a:gd name="T3" fmla="*/ 66 h 208"/>
                <a:gd name="T4" fmla="*/ 117 w 143"/>
                <a:gd name="T5" fmla="*/ 117 h 208"/>
                <a:gd name="T6" fmla="*/ 102 w 143"/>
                <a:gd name="T7" fmla="*/ 158 h 208"/>
                <a:gd name="T8" fmla="*/ 68 w 143"/>
                <a:gd name="T9" fmla="*/ 189 h 208"/>
                <a:gd name="T10" fmla="*/ 84 w 143"/>
                <a:gd name="T11" fmla="*/ 208 h 208"/>
                <a:gd name="T12" fmla="*/ 128 w 143"/>
                <a:gd name="T13" fmla="*/ 160 h 208"/>
                <a:gd name="T14" fmla="*/ 143 w 143"/>
                <a:gd name="T15" fmla="*/ 67 h 208"/>
                <a:gd name="T16" fmla="*/ 140 w 143"/>
                <a:gd name="T17" fmla="*/ 0 h 208"/>
                <a:gd name="T18" fmla="*/ 117 w 143"/>
                <a:gd name="T19" fmla="*/ 2 h 208"/>
                <a:gd name="T20" fmla="*/ 39 w 143"/>
                <a:gd name="T21" fmla="*/ 68 h 208"/>
                <a:gd name="T22" fmla="*/ 25 w 143"/>
                <a:gd name="T23" fmla="*/ 98 h 208"/>
                <a:gd name="T24" fmla="*/ 25 w 143"/>
                <a:gd name="T25" fmla="*/ 98 h 208"/>
                <a:gd name="T26" fmla="*/ 22 w 143"/>
                <a:gd name="T27" fmla="*/ 57 h 208"/>
                <a:gd name="T28" fmla="*/ 27 w 143"/>
                <a:gd name="T29" fmla="*/ 10 h 208"/>
                <a:gd name="T30" fmla="*/ 5 w 143"/>
                <a:gd name="T31" fmla="*/ 6 h 208"/>
                <a:gd name="T32" fmla="*/ 0 w 143"/>
                <a:gd name="T33" fmla="*/ 57 h 208"/>
                <a:gd name="T34" fmla="*/ 4 w 143"/>
                <a:gd name="T35" fmla="*/ 104 h 208"/>
                <a:gd name="T36" fmla="*/ 14 w 143"/>
                <a:gd name="T37" fmla="*/ 155 h 208"/>
                <a:gd name="T38" fmla="*/ 30 w 143"/>
                <a:gd name="T39" fmla="*/ 155 h 208"/>
                <a:gd name="T40" fmla="*/ 56 w 143"/>
                <a:gd name="T41" fmla="*/ 78 h 208"/>
                <a:gd name="T42" fmla="*/ 39 w 143"/>
                <a:gd name="T43" fmla="*/ 6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3" h="208">
                  <a:moveTo>
                    <a:pt x="117" y="2"/>
                  </a:moveTo>
                  <a:cubicBezTo>
                    <a:pt x="119" y="19"/>
                    <a:pt x="120" y="40"/>
                    <a:pt x="120" y="66"/>
                  </a:cubicBezTo>
                  <a:cubicBezTo>
                    <a:pt x="120" y="85"/>
                    <a:pt x="119" y="103"/>
                    <a:pt x="117" y="117"/>
                  </a:cubicBezTo>
                  <a:cubicBezTo>
                    <a:pt x="114" y="132"/>
                    <a:pt x="109" y="145"/>
                    <a:pt x="102" y="158"/>
                  </a:cubicBezTo>
                  <a:cubicBezTo>
                    <a:pt x="94" y="170"/>
                    <a:pt x="83" y="181"/>
                    <a:pt x="68" y="189"/>
                  </a:cubicBezTo>
                  <a:cubicBezTo>
                    <a:pt x="84" y="208"/>
                    <a:pt x="84" y="208"/>
                    <a:pt x="84" y="208"/>
                  </a:cubicBezTo>
                  <a:cubicBezTo>
                    <a:pt x="104" y="196"/>
                    <a:pt x="118" y="180"/>
                    <a:pt x="128" y="160"/>
                  </a:cubicBezTo>
                  <a:cubicBezTo>
                    <a:pt x="138" y="140"/>
                    <a:pt x="143" y="109"/>
                    <a:pt x="143" y="67"/>
                  </a:cubicBezTo>
                  <a:cubicBezTo>
                    <a:pt x="143" y="49"/>
                    <a:pt x="142" y="27"/>
                    <a:pt x="140" y="0"/>
                  </a:cubicBezTo>
                  <a:lnTo>
                    <a:pt x="117" y="2"/>
                  </a:lnTo>
                  <a:close/>
                  <a:moveTo>
                    <a:pt x="39" y="68"/>
                  </a:moveTo>
                  <a:cubicBezTo>
                    <a:pt x="34" y="75"/>
                    <a:pt x="30" y="85"/>
                    <a:pt x="25" y="98"/>
                  </a:cubicBezTo>
                  <a:cubicBezTo>
                    <a:pt x="25" y="98"/>
                    <a:pt x="25" y="98"/>
                    <a:pt x="25" y="98"/>
                  </a:cubicBezTo>
                  <a:cubicBezTo>
                    <a:pt x="23" y="82"/>
                    <a:pt x="22" y="68"/>
                    <a:pt x="22" y="57"/>
                  </a:cubicBezTo>
                  <a:cubicBezTo>
                    <a:pt x="22" y="38"/>
                    <a:pt x="24" y="23"/>
                    <a:pt x="27" y="10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18"/>
                    <a:pt x="0" y="35"/>
                    <a:pt x="0" y="57"/>
                  </a:cubicBezTo>
                  <a:cubicBezTo>
                    <a:pt x="0" y="69"/>
                    <a:pt x="2" y="85"/>
                    <a:pt x="4" y="104"/>
                  </a:cubicBezTo>
                  <a:cubicBezTo>
                    <a:pt x="7" y="124"/>
                    <a:pt x="10" y="141"/>
                    <a:pt x="14" y="155"/>
                  </a:cubicBezTo>
                  <a:cubicBezTo>
                    <a:pt x="30" y="155"/>
                    <a:pt x="30" y="155"/>
                    <a:pt x="30" y="155"/>
                  </a:cubicBezTo>
                  <a:cubicBezTo>
                    <a:pt x="34" y="129"/>
                    <a:pt x="43" y="103"/>
                    <a:pt x="56" y="78"/>
                  </a:cubicBezTo>
                  <a:lnTo>
                    <a:pt x="39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29" name="Freeform 89"/>
            <p:cNvSpPr>
              <a:spLocks noEditPoints="1"/>
            </p:cNvSpPr>
            <p:nvPr userDrawn="1"/>
          </p:nvSpPr>
          <p:spPr bwMode="black">
            <a:xfrm>
              <a:off x="-91" y="1915"/>
              <a:ext cx="511" cy="488"/>
            </a:xfrm>
            <a:custGeom>
              <a:avLst/>
              <a:gdLst>
                <a:gd name="T0" fmla="*/ 205 w 216"/>
                <a:gd name="T1" fmla="*/ 0 h 206"/>
                <a:gd name="T2" fmla="*/ 187 w 216"/>
                <a:gd name="T3" fmla="*/ 8 h 206"/>
                <a:gd name="T4" fmla="*/ 199 w 216"/>
                <a:gd name="T5" fmla="*/ 40 h 206"/>
                <a:gd name="T6" fmla="*/ 216 w 216"/>
                <a:gd name="T7" fmla="*/ 33 h 206"/>
                <a:gd name="T8" fmla="*/ 205 w 216"/>
                <a:gd name="T9" fmla="*/ 0 h 206"/>
                <a:gd name="T10" fmla="*/ 102 w 216"/>
                <a:gd name="T11" fmla="*/ 8 h 206"/>
                <a:gd name="T12" fmla="*/ 80 w 216"/>
                <a:gd name="T13" fmla="*/ 3 h 206"/>
                <a:gd name="T14" fmla="*/ 66 w 216"/>
                <a:gd name="T15" fmla="*/ 55 h 206"/>
                <a:gd name="T16" fmla="*/ 18 w 216"/>
                <a:gd name="T17" fmla="*/ 60 h 206"/>
                <a:gd name="T18" fmla="*/ 21 w 216"/>
                <a:gd name="T19" fmla="*/ 83 h 206"/>
                <a:gd name="T20" fmla="*/ 59 w 216"/>
                <a:gd name="T21" fmla="*/ 78 h 206"/>
                <a:gd name="T22" fmla="*/ 0 w 216"/>
                <a:gd name="T23" fmla="*/ 184 h 206"/>
                <a:gd name="T24" fmla="*/ 21 w 216"/>
                <a:gd name="T25" fmla="*/ 196 h 206"/>
                <a:gd name="T26" fmla="*/ 48 w 216"/>
                <a:gd name="T27" fmla="*/ 157 h 206"/>
                <a:gd name="T28" fmla="*/ 82 w 216"/>
                <a:gd name="T29" fmla="*/ 76 h 206"/>
                <a:gd name="T30" fmla="*/ 93 w 216"/>
                <a:gd name="T31" fmla="*/ 76 h 206"/>
                <a:gd name="T32" fmla="*/ 109 w 216"/>
                <a:gd name="T33" fmla="*/ 79 h 206"/>
                <a:gd name="T34" fmla="*/ 118 w 216"/>
                <a:gd name="T35" fmla="*/ 88 h 206"/>
                <a:gd name="T36" fmla="*/ 120 w 216"/>
                <a:gd name="T37" fmla="*/ 105 h 206"/>
                <a:gd name="T38" fmla="*/ 117 w 216"/>
                <a:gd name="T39" fmla="*/ 154 h 206"/>
                <a:gd name="T40" fmla="*/ 108 w 216"/>
                <a:gd name="T41" fmla="*/ 179 h 206"/>
                <a:gd name="T42" fmla="*/ 95 w 216"/>
                <a:gd name="T43" fmla="*/ 185 h 206"/>
                <a:gd name="T44" fmla="*/ 71 w 216"/>
                <a:gd name="T45" fmla="*/ 179 h 206"/>
                <a:gd name="T46" fmla="*/ 68 w 216"/>
                <a:gd name="T47" fmla="*/ 202 h 206"/>
                <a:gd name="T48" fmla="*/ 94 w 216"/>
                <a:gd name="T49" fmla="*/ 206 h 206"/>
                <a:gd name="T50" fmla="*/ 121 w 216"/>
                <a:gd name="T51" fmla="*/ 199 h 206"/>
                <a:gd name="T52" fmla="*/ 137 w 216"/>
                <a:gd name="T53" fmla="*/ 165 h 206"/>
                <a:gd name="T54" fmla="*/ 142 w 216"/>
                <a:gd name="T55" fmla="*/ 106 h 206"/>
                <a:gd name="T56" fmla="*/ 141 w 216"/>
                <a:gd name="T57" fmla="*/ 89 h 206"/>
                <a:gd name="T58" fmla="*/ 137 w 216"/>
                <a:gd name="T59" fmla="*/ 75 h 206"/>
                <a:gd name="T60" fmla="*/ 125 w 216"/>
                <a:gd name="T61" fmla="*/ 62 h 206"/>
                <a:gd name="T62" fmla="*/ 108 w 216"/>
                <a:gd name="T63" fmla="*/ 56 h 206"/>
                <a:gd name="T64" fmla="*/ 89 w 216"/>
                <a:gd name="T65" fmla="*/ 55 h 206"/>
                <a:gd name="T66" fmla="*/ 102 w 216"/>
                <a:gd name="T67" fmla="*/ 8 h 206"/>
                <a:gd name="T68" fmla="*/ 178 w 216"/>
                <a:gd name="T69" fmla="*/ 10 h 206"/>
                <a:gd name="T70" fmla="*/ 160 w 216"/>
                <a:gd name="T71" fmla="*/ 17 h 206"/>
                <a:gd name="T72" fmla="*/ 172 w 216"/>
                <a:gd name="T73" fmla="*/ 50 h 206"/>
                <a:gd name="T74" fmla="*/ 189 w 216"/>
                <a:gd name="T75" fmla="*/ 43 h 206"/>
                <a:gd name="T76" fmla="*/ 178 w 216"/>
                <a:gd name="T77" fmla="*/ 10 h 206"/>
                <a:gd name="T78" fmla="*/ 146 w 216"/>
                <a:gd name="T79" fmla="*/ 23 h 206"/>
                <a:gd name="T80" fmla="*/ 124 w 216"/>
                <a:gd name="T81" fmla="*/ 33 h 206"/>
                <a:gd name="T82" fmla="*/ 153 w 216"/>
                <a:gd name="T83" fmla="*/ 105 h 206"/>
                <a:gd name="T84" fmla="*/ 176 w 216"/>
                <a:gd name="T85" fmla="*/ 99 h 206"/>
                <a:gd name="T86" fmla="*/ 146 w 216"/>
                <a:gd name="T87" fmla="*/ 2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6" h="206">
                  <a:moveTo>
                    <a:pt x="205" y="0"/>
                  </a:moveTo>
                  <a:cubicBezTo>
                    <a:pt x="187" y="8"/>
                    <a:pt x="187" y="8"/>
                    <a:pt x="187" y="8"/>
                  </a:cubicBezTo>
                  <a:cubicBezTo>
                    <a:pt x="192" y="16"/>
                    <a:pt x="196" y="27"/>
                    <a:pt x="199" y="40"/>
                  </a:cubicBezTo>
                  <a:cubicBezTo>
                    <a:pt x="216" y="33"/>
                    <a:pt x="216" y="33"/>
                    <a:pt x="216" y="33"/>
                  </a:cubicBezTo>
                  <a:cubicBezTo>
                    <a:pt x="213" y="20"/>
                    <a:pt x="210" y="9"/>
                    <a:pt x="205" y="0"/>
                  </a:cubicBezTo>
                  <a:close/>
                  <a:moveTo>
                    <a:pt x="102" y="8"/>
                  </a:moveTo>
                  <a:cubicBezTo>
                    <a:pt x="80" y="3"/>
                    <a:pt x="80" y="3"/>
                    <a:pt x="80" y="3"/>
                  </a:cubicBezTo>
                  <a:cubicBezTo>
                    <a:pt x="79" y="13"/>
                    <a:pt x="74" y="31"/>
                    <a:pt x="66" y="55"/>
                  </a:cubicBezTo>
                  <a:cubicBezTo>
                    <a:pt x="55" y="56"/>
                    <a:pt x="39" y="57"/>
                    <a:pt x="18" y="60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33" y="81"/>
                    <a:pt x="46" y="79"/>
                    <a:pt x="59" y="78"/>
                  </a:cubicBezTo>
                  <a:cubicBezTo>
                    <a:pt x="41" y="129"/>
                    <a:pt x="21" y="165"/>
                    <a:pt x="0" y="184"/>
                  </a:cubicBezTo>
                  <a:cubicBezTo>
                    <a:pt x="21" y="196"/>
                    <a:pt x="21" y="196"/>
                    <a:pt x="21" y="196"/>
                  </a:cubicBezTo>
                  <a:cubicBezTo>
                    <a:pt x="29" y="187"/>
                    <a:pt x="38" y="173"/>
                    <a:pt x="48" y="157"/>
                  </a:cubicBezTo>
                  <a:cubicBezTo>
                    <a:pt x="57" y="140"/>
                    <a:pt x="69" y="113"/>
                    <a:pt x="82" y="76"/>
                  </a:cubicBezTo>
                  <a:cubicBezTo>
                    <a:pt x="93" y="76"/>
                    <a:pt x="93" y="76"/>
                    <a:pt x="93" y="76"/>
                  </a:cubicBezTo>
                  <a:cubicBezTo>
                    <a:pt x="99" y="76"/>
                    <a:pt x="104" y="77"/>
                    <a:pt x="109" y="79"/>
                  </a:cubicBezTo>
                  <a:cubicBezTo>
                    <a:pt x="114" y="81"/>
                    <a:pt x="117" y="84"/>
                    <a:pt x="118" y="88"/>
                  </a:cubicBezTo>
                  <a:cubicBezTo>
                    <a:pt x="120" y="91"/>
                    <a:pt x="120" y="97"/>
                    <a:pt x="120" y="105"/>
                  </a:cubicBezTo>
                  <a:cubicBezTo>
                    <a:pt x="120" y="125"/>
                    <a:pt x="119" y="141"/>
                    <a:pt x="117" y="154"/>
                  </a:cubicBezTo>
                  <a:cubicBezTo>
                    <a:pt x="115" y="168"/>
                    <a:pt x="112" y="176"/>
                    <a:pt x="108" y="179"/>
                  </a:cubicBezTo>
                  <a:cubicBezTo>
                    <a:pt x="104" y="183"/>
                    <a:pt x="100" y="185"/>
                    <a:pt x="95" y="185"/>
                  </a:cubicBezTo>
                  <a:cubicBezTo>
                    <a:pt x="89" y="185"/>
                    <a:pt x="81" y="183"/>
                    <a:pt x="71" y="179"/>
                  </a:cubicBezTo>
                  <a:cubicBezTo>
                    <a:pt x="68" y="202"/>
                    <a:pt x="68" y="202"/>
                    <a:pt x="68" y="202"/>
                  </a:cubicBezTo>
                  <a:cubicBezTo>
                    <a:pt x="79" y="205"/>
                    <a:pt x="88" y="206"/>
                    <a:pt x="94" y="206"/>
                  </a:cubicBezTo>
                  <a:cubicBezTo>
                    <a:pt x="105" y="206"/>
                    <a:pt x="114" y="204"/>
                    <a:pt x="121" y="199"/>
                  </a:cubicBezTo>
                  <a:cubicBezTo>
                    <a:pt x="128" y="193"/>
                    <a:pt x="133" y="182"/>
                    <a:pt x="137" y="165"/>
                  </a:cubicBezTo>
                  <a:cubicBezTo>
                    <a:pt x="140" y="147"/>
                    <a:pt x="142" y="128"/>
                    <a:pt x="142" y="106"/>
                  </a:cubicBezTo>
                  <a:cubicBezTo>
                    <a:pt x="142" y="99"/>
                    <a:pt x="142" y="93"/>
                    <a:pt x="141" y="89"/>
                  </a:cubicBezTo>
                  <a:cubicBezTo>
                    <a:pt x="141" y="84"/>
                    <a:pt x="139" y="80"/>
                    <a:pt x="137" y="75"/>
                  </a:cubicBezTo>
                  <a:cubicBezTo>
                    <a:pt x="135" y="70"/>
                    <a:pt x="131" y="66"/>
                    <a:pt x="125" y="62"/>
                  </a:cubicBezTo>
                  <a:cubicBezTo>
                    <a:pt x="120" y="59"/>
                    <a:pt x="114" y="57"/>
                    <a:pt x="108" y="56"/>
                  </a:cubicBezTo>
                  <a:cubicBezTo>
                    <a:pt x="102" y="55"/>
                    <a:pt x="96" y="55"/>
                    <a:pt x="89" y="55"/>
                  </a:cubicBezTo>
                  <a:cubicBezTo>
                    <a:pt x="93" y="42"/>
                    <a:pt x="97" y="26"/>
                    <a:pt x="102" y="8"/>
                  </a:cubicBezTo>
                  <a:close/>
                  <a:moveTo>
                    <a:pt x="178" y="10"/>
                  </a:moveTo>
                  <a:cubicBezTo>
                    <a:pt x="160" y="17"/>
                    <a:pt x="160" y="17"/>
                    <a:pt x="160" y="17"/>
                  </a:cubicBezTo>
                  <a:cubicBezTo>
                    <a:pt x="165" y="26"/>
                    <a:pt x="169" y="37"/>
                    <a:pt x="172" y="50"/>
                  </a:cubicBezTo>
                  <a:cubicBezTo>
                    <a:pt x="189" y="43"/>
                    <a:pt x="189" y="43"/>
                    <a:pt x="189" y="43"/>
                  </a:cubicBezTo>
                  <a:cubicBezTo>
                    <a:pt x="186" y="30"/>
                    <a:pt x="183" y="19"/>
                    <a:pt x="178" y="10"/>
                  </a:cubicBezTo>
                  <a:close/>
                  <a:moveTo>
                    <a:pt x="146" y="23"/>
                  </a:moveTo>
                  <a:cubicBezTo>
                    <a:pt x="124" y="33"/>
                    <a:pt x="124" y="33"/>
                    <a:pt x="124" y="33"/>
                  </a:cubicBezTo>
                  <a:cubicBezTo>
                    <a:pt x="140" y="53"/>
                    <a:pt x="150" y="77"/>
                    <a:pt x="153" y="105"/>
                  </a:cubicBezTo>
                  <a:cubicBezTo>
                    <a:pt x="176" y="99"/>
                    <a:pt x="176" y="99"/>
                    <a:pt x="176" y="99"/>
                  </a:cubicBezTo>
                  <a:cubicBezTo>
                    <a:pt x="173" y="74"/>
                    <a:pt x="163" y="49"/>
                    <a:pt x="14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0" name="Freeform 90"/>
            <p:cNvSpPr>
              <a:spLocks/>
            </p:cNvSpPr>
            <p:nvPr userDrawn="1"/>
          </p:nvSpPr>
          <p:spPr bwMode="black">
            <a:xfrm>
              <a:off x="481" y="1939"/>
              <a:ext cx="381" cy="440"/>
            </a:xfrm>
            <a:custGeom>
              <a:avLst/>
              <a:gdLst>
                <a:gd name="T0" fmla="*/ 157 w 161"/>
                <a:gd name="T1" fmla="*/ 159 h 186"/>
                <a:gd name="T2" fmla="*/ 96 w 161"/>
                <a:gd name="T3" fmla="*/ 165 h 186"/>
                <a:gd name="T4" fmla="*/ 43 w 161"/>
                <a:gd name="T5" fmla="*/ 158 h 186"/>
                <a:gd name="T6" fmla="*/ 23 w 161"/>
                <a:gd name="T7" fmla="*/ 138 h 186"/>
                <a:gd name="T8" fmla="*/ 35 w 161"/>
                <a:gd name="T9" fmla="*/ 111 h 186"/>
                <a:gd name="T10" fmla="*/ 77 w 161"/>
                <a:gd name="T11" fmla="*/ 88 h 186"/>
                <a:gd name="T12" fmla="*/ 146 w 161"/>
                <a:gd name="T13" fmla="*/ 73 h 186"/>
                <a:gd name="T14" fmla="*/ 140 w 161"/>
                <a:gd name="T15" fmla="*/ 50 h 186"/>
                <a:gd name="T16" fmla="*/ 64 w 161"/>
                <a:gd name="T17" fmla="*/ 69 h 186"/>
                <a:gd name="T18" fmla="*/ 54 w 161"/>
                <a:gd name="T19" fmla="*/ 0 h 186"/>
                <a:gd name="T20" fmla="*/ 29 w 161"/>
                <a:gd name="T21" fmla="*/ 4 h 186"/>
                <a:gd name="T22" fmla="*/ 43 w 161"/>
                <a:gd name="T23" fmla="*/ 79 h 186"/>
                <a:gd name="T24" fmla="*/ 12 w 161"/>
                <a:gd name="T25" fmla="*/ 104 h 186"/>
                <a:gd name="T26" fmla="*/ 0 w 161"/>
                <a:gd name="T27" fmla="*/ 137 h 186"/>
                <a:gd name="T28" fmla="*/ 20 w 161"/>
                <a:gd name="T29" fmla="*/ 173 h 186"/>
                <a:gd name="T30" fmla="*/ 107 w 161"/>
                <a:gd name="T31" fmla="*/ 186 h 186"/>
                <a:gd name="T32" fmla="*/ 161 w 161"/>
                <a:gd name="T33" fmla="*/ 184 h 186"/>
                <a:gd name="T34" fmla="*/ 157 w 161"/>
                <a:gd name="T35" fmla="*/ 15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86">
                  <a:moveTo>
                    <a:pt x="157" y="159"/>
                  </a:moveTo>
                  <a:cubicBezTo>
                    <a:pt x="137" y="163"/>
                    <a:pt x="117" y="165"/>
                    <a:pt x="96" y="165"/>
                  </a:cubicBezTo>
                  <a:cubicBezTo>
                    <a:pt x="74" y="165"/>
                    <a:pt x="56" y="163"/>
                    <a:pt x="43" y="158"/>
                  </a:cubicBezTo>
                  <a:cubicBezTo>
                    <a:pt x="29" y="154"/>
                    <a:pt x="23" y="148"/>
                    <a:pt x="23" y="138"/>
                  </a:cubicBezTo>
                  <a:cubicBezTo>
                    <a:pt x="23" y="129"/>
                    <a:pt x="27" y="120"/>
                    <a:pt x="35" y="111"/>
                  </a:cubicBezTo>
                  <a:cubicBezTo>
                    <a:pt x="43" y="103"/>
                    <a:pt x="57" y="95"/>
                    <a:pt x="77" y="88"/>
                  </a:cubicBezTo>
                  <a:cubicBezTo>
                    <a:pt x="97" y="81"/>
                    <a:pt x="120" y="76"/>
                    <a:pt x="146" y="73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13" y="54"/>
                    <a:pt x="88" y="61"/>
                    <a:pt x="64" y="69"/>
                  </a:cubicBezTo>
                  <a:cubicBezTo>
                    <a:pt x="57" y="50"/>
                    <a:pt x="54" y="27"/>
                    <a:pt x="54" y="0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2" y="30"/>
                    <a:pt x="36" y="55"/>
                    <a:pt x="43" y="79"/>
                  </a:cubicBezTo>
                  <a:cubicBezTo>
                    <a:pt x="30" y="85"/>
                    <a:pt x="20" y="93"/>
                    <a:pt x="12" y="104"/>
                  </a:cubicBezTo>
                  <a:cubicBezTo>
                    <a:pt x="4" y="114"/>
                    <a:pt x="0" y="125"/>
                    <a:pt x="0" y="137"/>
                  </a:cubicBezTo>
                  <a:cubicBezTo>
                    <a:pt x="0" y="151"/>
                    <a:pt x="7" y="163"/>
                    <a:pt x="20" y="173"/>
                  </a:cubicBezTo>
                  <a:cubicBezTo>
                    <a:pt x="33" y="182"/>
                    <a:pt x="62" y="186"/>
                    <a:pt x="107" y="186"/>
                  </a:cubicBezTo>
                  <a:cubicBezTo>
                    <a:pt x="123" y="186"/>
                    <a:pt x="141" y="186"/>
                    <a:pt x="161" y="184"/>
                  </a:cubicBezTo>
                  <a:lnTo>
                    <a:pt x="157" y="1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1" name="Freeform 91"/>
            <p:cNvSpPr>
              <a:spLocks noEditPoints="1"/>
            </p:cNvSpPr>
            <p:nvPr userDrawn="1"/>
          </p:nvSpPr>
          <p:spPr bwMode="black">
            <a:xfrm>
              <a:off x="885" y="1948"/>
              <a:ext cx="400" cy="459"/>
            </a:xfrm>
            <a:custGeom>
              <a:avLst/>
              <a:gdLst>
                <a:gd name="T0" fmla="*/ 119 w 169"/>
                <a:gd name="T1" fmla="*/ 13 h 194"/>
                <a:gd name="T2" fmla="*/ 42 w 169"/>
                <a:gd name="T3" fmla="*/ 0 h 194"/>
                <a:gd name="T4" fmla="*/ 35 w 169"/>
                <a:gd name="T5" fmla="*/ 22 h 194"/>
                <a:gd name="T6" fmla="*/ 133 w 169"/>
                <a:gd name="T7" fmla="*/ 35 h 194"/>
                <a:gd name="T8" fmla="*/ 138 w 169"/>
                <a:gd name="T9" fmla="*/ 12 h 194"/>
                <a:gd name="T10" fmla="*/ 119 w 169"/>
                <a:gd name="T11" fmla="*/ 13 h 194"/>
                <a:gd name="T12" fmla="*/ 14 w 169"/>
                <a:gd name="T13" fmla="*/ 102 h 194"/>
                <a:gd name="T14" fmla="*/ 105 w 169"/>
                <a:gd name="T15" fmla="*/ 73 h 194"/>
                <a:gd name="T16" fmla="*/ 136 w 169"/>
                <a:gd name="T17" fmla="*/ 82 h 194"/>
                <a:gd name="T18" fmla="*/ 147 w 169"/>
                <a:gd name="T19" fmla="*/ 109 h 194"/>
                <a:gd name="T20" fmla="*/ 120 w 169"/>
                <a:gd name="T21" fmla="*/ 151 h 194"/>
                <a:gd name="T22" fmla="*/ 38 w 169"/>
                <a:gd name="T23" fmla="*/ 171 h 194"/>
                <a:gd name="T24" fmla="*/ 48 w 169"/>
                <a:gd name="T25" fmla="*/ 194 h 194"/>
                <a:gd name="T26" fmla="*/ 104 w 169"/>
                <a:gd name="T27" fmla="*/ 182 h 194"/>
                <a:gd name="T28" fmla="*/ 152 w 169"/>
                <a:gd name="T29" fmla="*/ 151 h 194"/>
                <a:gd name="T30" fmla="*/ 169 w 169"/>
                <a:gd name="T31" fmla="*/ 107 h 194"/>
                <a:gd name="T32" fmla="*/ 151 w 169"/>
                <a:gd name="T33" fmla="*/ 66 h 194"/>
                <a:gd name="T34" fmla="*/ 106 w 169"/>
                <a:gd name="T35" fmla="*/ 51 h 194"/>
                <a:gd name="T36" fmla="*/ 0 w 169"/>
                <a:gd name="T37" fmla="*/ 82 h 194"/>
                <a:gd name="T38" fmla="*/ 14 w 169"/>
                <a:gd name="T39" fmla="*/ 10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" h="194">
                  <a:moveTo>
                    <a:pt x="119" y="13"/>
                  </a:moveTo>
                  <a:cubicBezTo>
                    <a:pt x="90" y="13"/>
                    <a:pt x="64" y="9"/>
                    <a:pt x="42" y="0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64" y="31"/>
                    <a:pt x="97" y="35"/>
                    <a:pt x="133" y="35"/>
                  </a:cubicBezTo>
                  <a:cubicBezTo>
                    <a:pt x="138" y="12"/>
                    <a:pt x="138" y="12"/>
                    <a:pt x="138" y="12"/>
                  </a:cubicBezTo>
                  <a:cubicBezTo>
                    <a:pt x="134" y="12"/>
                    <a:pt x="128" y="13"/>
                    <a:pt x="119" y="13"/>
                  </a:cubicBezTo>
                  <a:close/>
                  <a:moveTo>
                    <a:pt x="14" y="102"/>
                  </a:moveTo>
                  <a:cubicBezTo>
                    <a:pt x="43" y="83"/>
                    <a:pt x="73" y="73"/>
                    <a:pt x="105" y="73"/>
                  </a:cubicBezTo>
                  <a:cubicBezTo>
                    <a:pt x="118" y="73"/>
                    <a:pt x="128" y="76"/>
                    <a:pt x="136" y="82"/>
                  </a:cubicBezTo>
                  <a:cubicBezTo>
                    <a:pt x="144" y="89"/>
                    <a:pt x="147" y="98"/>
                    <a:pt x="147" y="109"/>
                  </a:cubicBezTo>
                  <a:cubicBezTo>
                    <a:pt x="147" y="125"/>
                    <a:pt x="138" y="138"/>
                    <a:pt x="120" y="151"/>
                  </a:cubicBezTo>
                  <a:cubicBezTo>
                    <a:pt x="101" y="163"/>
                    <a:pt x="74" y="170"/>
                    <a:pt x="38" y="171"/>
                  </a:cubicBezTo>
                  <a:cubicBezTo>
                    <a:pt x="48" y="194"/>
                    <a:pt x="48" y="194"/>
                    <a:pt x="48" y="194"/>
                  </a:cubicBezTo>
                  <a:cubicBezTo>
                    <a:pt x="65" y="193"/>
                    <a:pt x="83" y="189"/>
                    <a:pt x="104" y="182"/>
                  </a:cubicBezTo>
                  <a:cubicBezTo>
                    <a:pt x="125" y="175"/>
                    <a:pt x="141" y="164"/>
                    <a:pt x="152" y="151"/>
                  </a:cubicBezTo>
                  <a:cubicBezTo>
                    <a:pt x="164" y="137"/>
                    <a:pt x="169" y="123"/>
                    <a:pt x="169" y="107"/>
                  </a:cubicBezTo>
                  <a:cubicBezTo>
                    <a:pt x="169" y="90"/>
                    <a:pt x="163" y="77"/>
                    <a:pt x="151" y="66"/>
                  </a:cubicBezTo>
                  <a:cubicBezTo>
                    <a:pt x="139" y="56"/>
                    <a:pt x="124" y="51"/>
                    <a:pt x="106" y="51"/>
                  </a:cubicBezTo>
                  <a:cubicBezTo>
                    <a:pt x="72" y="51"/>
                    <a:pt x="37" y="61"/>
                    <a:pt x="0" y="82"/>
                  </a:cubicBezTo>
                  <a:lnTo>
                    <a:pt x="14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2" name="Freeform 92"/>
            <p:cNvSpPr>
              <a:spLocks noEditPoints="1"/>
            </p:cNvSpPr>
            <p:nvPr userDrawn="1"/>
          </p:nvSpPr>
          <p:spPr bwMode="black">
            <a:xfrm>
              <a:off x="-1001" y="3770"/>
              <a:ext cx="454" cy="490"/>
            </a:xfrm>
            <a:custGeom>
              <a:avLst/>
              <a:gdLst>
                <a:gd name="T0" fmla="*/ 12 w 192"/>
                <a:gd name="T1" fmla="*/ 156 h 207"/>
                <a:gd name="T2" fmla="*/ 46 w 192"/>
                <a:gd name="T3" fmla="*/ 193 h 207"/>
                <a:gd name="T4" fmla="*/ 96 w 192"/>
                <a:gd name="T5" fmla="*/ 207 h 207"/>
                <a:gd name="T6" fmla="*/ 145 w 192"/>
                <a:gd name="T7" fmla="*/ 195 h 207"/>
                <a:gd name="T8" fmla="*/ 180 w 192"/>
                <a:gd name="T9" fmla="*/ 158 h 207"/>
                <a:gd name="T10" fmla="*/ 192 w 192"/>
                <a:gd name="T11" fmla="*/ 104 h 207"/>
                <a:gd name="T12" fmla="*/ 180 w 192"/>
                <a:gd name="T13" fmla="*/ 50 h 207"/>
                <a:gd name="T14" fmla="*/ 146 w 192"/>
                <a:gd name="T15" fmla="*/ 13 h 207"/>
                <a:gd name="T16" fmla="*/ 96 w 192"/>
                <a:gd name="T17" fmla="*/ 0 h 207"/>
                <a:gd name="T18" fmla="*/ 27 w 192"/>
                <a:gd name="T19" fmla="*/ 28 h 207"/>
                <a:gd name="T20" fmla="*/ 0 w 192"/>
                <a:gd name="T21" fmla="*/ 106 h 207"/>
                <a:gd name="T22" fmla="*/ 12 w 192"/>
                <a:gd name="T23" fmla="*/ 156 h 207"/>
                <a:gd name="T24" fmla="*/ 48 w 192"/>
                <a:gd name="T25" fmla="*/ 42 h 207"/>
                <a:gd name="T26" fmla="*/ 96 w 192"/>
                <a:gd name="T27" fmla="*/ 23 h 207"/>
                <a:gd name="T28" fmla="*/ 132 w 192"/>
                <a:gd name="T29" fmla="*/ 33 h 207"/>
                <a:gd name="T30" fmla="*/ 156 w 192"/>
                <a:gd name="T31" fmla="*/ 61 h 207"/>
                <a:gd name="T32" fmla="*/ 165 w 192"/>
                <a:gd name="T33" fmla="*/ 104 h 207"/>
                <a:gd name="T34" fmla="*/ 145 w 192"/>
                <a:gd name="T35" fmla="*/ 163 h 207"/>
                <a:gd name="T36" fmla="*/ 96 w 192"/>
                <a:gd name="T37" fmla="*/ 184 h 207"/>
                <a:gd name="T38" fmla="*/ 47 w 192"/>
                <a:gd name="T39" fmla="*/ 164 h 207"/>
                <a:gd name="T40" fmla="*/ 28 w 192"/>
                <a:gd name="T41" fmla="*/ 107 h 207"/>
                <a:gd name="T42" fmla="*/ 48 w 192"/>
                <a:gd name="T43" fmla="*/ 4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2" h="207">
                  <a:moveTo>
                    <a:pt x="12" y="156"/>
                  </a:moveTo>
                  <a:cubicBezTo>
                    <a:pt x="19" y="172"/>
                    <a:pt x="31" y="184"/>
                    <a:pt x="46" y="193"/>
                  </a:cubicBezTo>
                  <a:cubicBezTo>
                    <a:pt x="60" y="203"/>
                    <a:pt x="77" y="207"/>
                    <a:pt x="96" y="207"/>
                  </a:cubicBezTo>
                  <a:cubicBezTo>
                    <a:pt x="113" y="207"/>
                    <a:pt x="130" y="203"/>
                    <a:pt x="145" y="195"/>
                  </a:cubicBezTo>
                  <a:cubicBezTo>
                    <a:pt x="160" y="187"/>
                    <a:pt x="171" y="174"/>
                    <a:pt x="180" y="158"/>
                  </a:cubicBezTo>
                  <a:cubicBezTo>
                    <a:pt x="188" y="142"/>
                    <a:pt x="192" y="124"/>
                    <a:pt x="192" y="104"/>
                  </a:cubicBezTo>
                  <a:cubicBezTo>
                    <a:pt x="192" y="84"/>
                    <a:pt x="188" y="66"/>
                    <a:pt x="180" y="50"/>
                  </a:cubicBezTo>
                  <a:cubicBezTo>
                    <a:pt x="172" y="34"/>
                    <a:pt x="161" y="22"/>
                    <a:pt x="146" y="13"/>
                  </a:cubicBezTo>
                  <a:cubicBezTo>
                    <a:pt x="131" y="4"/>
                    <a:pt x="115" y="0"/>
                    <a:pt x="96" y="0"/>
                  </a:cubicBezTo>
                  <a:cubicBezTo>
                    <a:pt x="68" y="0"/>
                    <a:pt x="45" y="9"/>
                    <a:pt x="27" y="28"/>
                  </a:cubicBezTo>
                  <a:cubicBezTo>
                    <a:pt x="9" y="47"/>
                    <a:pt x="0" y="73"/>
                    <a:pt x="0" y="106"/>
                  </a:cubicBezTo>
                  <a:cubicBezTo>
                    <a:pt x="0" y="124"/>
                    <a:pt x="4" y="140"/>
                    <a:pt x="12" y="156"/>
                  </a:cubicBezTo>
                  <a:close/>
                  <a:moveTo>
                    <a:pt x="48" y="42"/>
                  </a:moveTo>
                  <a:cubicBezTo>
                    <a:pt x="61" y="29"/>
                    <a:pt x="78" y="23"/>
                    <a:pt x="96" y="23"/>
                  </a:cubicBezTo>
                  <a:cubicBezTo>
                    <a:pt x="110" y="23"/>
                    <a:pt x="121" y="26"/>
                    <a:pt x="132" y="33"/>
                  </a:cubicBezTo>
                  <a:cubicBezTo>
                    <a:pt x="143" y="39"/>
                    <a:pt x="151" y="49"/>
                    <a:pt x="156" y="61"/>
                  </a:cubicBezTo>
                  <a:cubicBezTo>
                    <a:pt x="162" y="73"/>
                    <a:pt x="165" y="87"/>
                    <a:pt x="165" y="104"/>
                  </a:cubicBezTo>
                  <a:cubicBezTo>
                    <a:pt x="165" y="130"/>
                    <a:pt x="158" y="149"/>
                    <a:pt x="145" y="163"/>
                  </a:cubicBezTo>
                  <a:cubicBezTo>
                    <a:pt x="132" y="177"/>
                    <a:pt x="116" y="184"/>
                    <a:pt x="96" y="184"/>
                  </a:cubicBezTo>
                  <a:cubicBezTo>
                    <a:pt x="76" y="184"/>
                    <a:pt x="60" y="178"/>
                    <a:pt x="47" y="164"/>
                  </a:cubicBezTo>
                  <a:cubicBezTo>
                    <a:pt x="34" y="150"/>
                    <a:pt x="28" y="131"/>
                    <a:pt x="28" y="107"/>
                  </a:cubicBezTo>
                  <a:cubicBezTo>
                    <a:pt x="28" y="76"/>
                    <a:pt x="34" y="55"/>
                    <a:pt x="48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3" name="Freeform 93"/>
            <p:cNvSpPr>
              <a:spLocks noEditPoints="1"/>
            </p:cNvSpPr>
            <p:nvPr userDrawn="1"/>
          </p:nvSpPr>
          <p:spPr bwMode="black">
            <a:xfrm>
              <a:off x="-491" y="3780"/>
              <a:ext cx="360" cy="473"/>
            </a:xfrm>
            <a:custGeom>
              <a:avLst/>
              <a:gdLst>
                <a:gd name="T0" fmla="*/ 77 w 152"/>
                <a:gd name="T1" fmla="*/ 200 h 200"/>
                <a:gd name="T2" fmla="*/ 109 w 152"/>
                <a:gd name="T3" fmla="*/ 196 h 200"/>
                <a:gd name="T4" fmla="*/ 131 w 152"/>
                <a:gd name="T5" fmla="*/ 186 h 200"/>
                <a:gd name="T6" fmla="*/ 146 w 152"/>
                <a:gd name="T7" fmla="*/ 168 h 200"/>
                <a:gd name="T8" fmla="*/ 152 w 152"/>
                <a:gd name="T9" fmla="*/ 142 h 200"/>
                <a:gd name="T10" fmla="*/ 142 w 152"/>
                <a:gd name="T11" fmla="*/ 111 h 200"/>
                <a:gd name="T12" fmla="*/ 114 w 152"/>
                <a:gd name="T13" fmla="*/ 93 h 200"/>
                <a:gd name="T14" fmla="*/ 135 w 152"/>
                <a:gd name="T15" fmla="*/ 75 h 200"/>
                <a:gd name="T16" fmla="*/ 142 w 152"/>
                <a:gd name="T17" fmla="*/ 51 h 200"/>
                <a:gd name="T18" fmla="*/ 134 w 152"/>
                <a:gd name="T19" fmla="*/ 24 h 200"/>
                <a:gd name="T20" fmla="*/ 112 w 152"/>
                <a:gd name="T21" fmla="*/ 6 h 200"/>
                <a:gd name="T22" fmla="*/ 76 w 152"/>
                <a:gd name="T23" fmla="*/ 0 h 200"/>
                <a:gd name="T24" fmla="*/ 0 w 152"/>
                <a:gd name="T25" fmla="*/ 0 h 200"/>
                <a:gd name="T26" fmla="*/ 0 w 152"/>
                <a:gd name="T27" fmla="*/ 200 h 200"/>
                <a:gd name="T28" fmla="*/ 77 w 152"/>
                <a:gd name="T29" fmla="*/ 200 h 200"/>
                <a:gd name="T30" fmla="*/ 27 w 152"/>
                <a:gd name="T31" fmla="*/ 23 h 200"/>
                <a:gd name="T32" fmla="*/ 67 w 152"/>
                <a:gd name="T33" fmla="*/ 23 h 200"/>
                <a:gd name="T34" fmla="*/ 97 w 152"/>
                <a:gd name="T35" fmla="*/ 26 h 200"/>
                <a:gd name="T36" fmla="*/ 111 w 152"/>
                <a:gd name="T37" fmla="*/ 36 h 200"/>
                <a:gd name="T38" fmla="*/ 116 w 152"/>
                <a:gd name="T39" fmla="*/ 54 h 200"/>
                <a:gd name="T40" fmla="*/ 111 w 152"/>
                <a:gd name="T41" fmla="*/ 71 h 200"/>
                <a:gd name="T42" fmla="*/ 96 w 152"/>
                <a:gd name="T43" fmla="*/ 81 h 200"/>
                <a:gd name="T44" fmla="*/ 70 w 152"/>
                <a:gd name="T45" fmla="*/ 84 h 200"/>
                <a:gd name="T46" fmla="*/ 27 w 152"/>
                <a:gd name="T47" fmla="*/ 84 h 200"/>
                <a:gd name="T48" fmla="*/ 27 w 152"/>
                <a:gd name="T49" fmla="*/ 23 h 200"/>
                <a:gd name="T50" fmla="*/ 27 w 152"/>
                <a:gd name="T51" fmla="*/ 107 h 200"/>
                <a:gd name="T52" fmla="*/ 73 w 152"/>
                <a:gd name="T53" fmla="*/ 107 h 200"/>
                <a:gd name="T54" fmla="*/ 103 w 152"/>
                <a:gd name="T55" fmla="*/ 111 h 200"/>
                <a:gd name="T56" fmla="*/ 118 w 152"/>
                <a:gd name="T57" fmla="*/ 122 h 200"/>
                <a:gd name="T58" fmla="*/ 124 w 152"/>
                <a:gd name="T59" fmla="*/ 142 h 200"/>
                <a:gd name="T60" fmla="*/ 120 w 152"/>
                <a:gd name="T61" fmla="*/ 159 h 200"/>
                <a:gd name="T62" fmla="*/ 110 w 152"/>
                <a:gd name="T63" fmla="*/ 170 h 200"/>
                <a:gd name="T64" fmla="*/ 95 w 152"/>
                <a:gd name="T65" fmla="*/ 175 h 200"/>
                <a:gd name="T66" fmla="*/ 77 w 152"/>
                <a:gd name="T67" fmla="*/ 176 h 200"/>
                <a:gd name="T68" fmla="*/ 27 w 152"/>
                <a:gd name="T69" fmla="*/ 176 h 200"/>
                <a:gd name="T70" fmla="*/ 27 w 152"/>
                <a:gd name="T71" fmla="*/ 107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2" h="200">
                  <a:moveTo>
                    <a:pt x="77" y="200"/>
                  </a:moveTo>
                  <a:cubicBezTo>
                    <a:pt x="90" y="200"/>
                    <a:pt x="100" y="199"/>
                    <a:pt x="109" y="196"/>
                  </a:cubicBezTo>
                  <a:cubicBezTo>
                    <a:pt x="118" y="194"/>
                    <a:pt x="125" y="191"/>
                    <a:pt x="131" y="186"/>
                  </a:cubicBezTo>
                  <a:cubicBezTo>
                    <a:pt x="137" y="182"/>
                    <a:pt x="142" y="176"/>
                    <a:pt x="146" y="168"/>
                  </a:cubicBezTo>
                  <a:cubicBezTo>
                    <a:pt x="150" y="160"/>
                    <a:pt x="152" y="151"/>
                    <a:pt x="152" y="142"/>
                  </a:cubicBezTo>
                  <a:cubicBezTo>
                    <a:pt x="152" y="130"/>
                    <a:pt x="148" y="120"/>
                    <a:pt x="142" y="111"/>
                  </a:cubicBezTo>
                  <a:cubicBezTo>
                    <a:pt x="135" y="103"/>
                    <a:pt x="126" y="97"/>
                    <a:pt x="114" y="93"/>
                  </a:cubicBezTo>
                  <a:cubicBezTo>
                    <a:pt x="123" y="89"/>
                    <a:pt x="130" y="82"/>
                    <a:pt x="135" y="75"/>
                  </a:cubicBezTo>
                  <a:cubicBezTo>
                    <a:pt x="140" y="67"/>
                    <a:pt x="142" y="59"/>
                    <a:pt x="142" y="51"/>
                  </a:cubicBezTo>
                  <a:cubicBezTo>
                    <a:pt x="142" y="42"/>
                    <a:pt x="139" y="33"/>
                    <a:pt x="134" y="24"/>
                  </a:cubicBezTo>
                  <a:cubicBezTo>
                    <a:pt x="129" y="16"/>
                    <a:pt x="122" y="10"/>
                    <a:pt x="112" y="6"/>
                  </a:cubicBezTo>
                  <a:cubicBezTo>
                    <a:pt x="103" y="2"/>
                    <a:pt x="91" y="0"/>
                    <a:pt x="7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77" y="200"/>
                  </a:lnTo>
                  <a:close/>
                  <a:moveTo>
                    <a:pt x="27" y="23"/>
                  </a:moveTo>
                  <a:cubicBezTo>
                    <a:pt x="67" y="23"/>
                    <a:pt x="67" y="23"/>
                    <a:pt x="67" y="23"/>
                  </a:cubicBezTo>
                  <a:cubicBezTo>
                    <a:pt x="81" y="23"/>
                    <a:pt x="92" y="24"/>
                    <a:pt x="97" y="26"/>
                  </a:cubicBezTo>
                  <a:cubicBezTo>
                    <a:pt x="103" y="28"/>
                    <a:pt x="108" y="31"/>
                    <a:pt x="111" y="36"/>
                  </a:cubicBezTo>
                  <a:cubicBezTo>
                    <a:pt x="114" y="41"/>
                    <a:pt x="116" y="47"/>
                    <a:pt x="116" y="54"/>
                  </a:cubicBezTo>
                  <a:cubicBezTo>
                    <a:pt x="116" y="61"/>
                    <a:pt x="114" y="67"/>
                    <a:pt x="111" y="71"/>
                  </a:cubicBezTo>
                  <a:cubicBezTo>
                    <a:pt x="107" y="76"/>
                    <a:pt x="102" y="79"/>
                    <a:pt x="96" y="81"/>
                  </a:cubicBezTo>
                  <a:cubicBezTo>
                    <a:pt x="90" y="83"/>
                    <a:pt x="82" y="84"/>
                    <a:pt x="70" y="84"/>
                  </a:cubicBezTo>
                  <a:cubicBezTo>
                    <a:pt x="27" y="84"/>
                    <a:pt x="27" y="84"/>
                    <a:pt x="27" y="84"/>
                  </a:cubicBezTo>
                  <a:lnTo>
                    <a:pt x="27" y="23"/>
                  </a:lnTo>
                  <a:close/>
                  <a:moveTo>
                    <a:pt x="27" y="107"/>
                  </a:moveTo>
                  <a:cubicBezTo>
                    <a:pt x="73" y="107"/>
                    <a:pt x="73" y="107"/>
                    <a:pt x="73" y="107"/>
                  </a:cubicBezTo>
                  <a:cubicBezTo>
                    <a:pt x="86" y="107"/>
                    <a:pt x="96" y="108"/>
                    <a:pt x="103" y="111"/>
                  </a:cubicBezTo>
                  <a:cubicBezTo>
                    <a:pt x="109" y="113"/>
                    <a:pt x="115" y="117"/>
                    <a:pt x="118" y="122"/>
                  </a:cubicBezTo>
                  <a:cubicBezTo>
                    <a:pt x="122" y="128"/>
                    <a:pt x="124" y="134"/>
                    <a:pt x="124" y="142"/>
                  </a:cubicBezTo>
                  <a:cubicBezTo>
                    <a:pt x="124" y="148"/>
                    <a:pt x="123" y="154"/>
                    <a:pt x="120" y="159"/>
                  </a:cubicBezTo>
                  <a:cubicBezTo>
                    <a:pt x="118" y="163"/>
                    <a:pt x="114" y="167"/>
                    <a:pt x="110" y="170"/>
                  </a:cubicBezTo>
                  <a:cubicBezTo>
                    <a:pt x="106" y="172"/>
                    <a:pt x="101" y="174"/>
                    <a:pt x="95" y="175"/>
                  </a:cubicBezTo>
                  <a:cubicBezTo>
                    <a:pt x="91" y="176"/>
                    <a:pt x="85" y="176"/>
                    <a:pt x="77" y="176"/>
                  </a:cubicBezTo>
                  <a:cubicBezTo>
                    <a:pt x="27" y="176"/>
                    <a:pt x="27" y="176"/>
                    <a:pt x="27" y="176"/>
                  </a:cubicBezTo>
                  <a:lnTo>
                    <a:pt x="27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4" name="Freeform 94"/>
            <p:cNvSpPr>
              <a:spLocks noEditPoints="1"/>
            </p:cNvSpPr>
            <p:nvPr userDrawn="1"/>
          </p:nvSpPr>
          <p:spPr bwMode="black">
            <a:xfrm>
              <a:off x="-51" y="3780"/>
              <a:ext cx="416" cy="473"/>
            </a:xfrm>
            <a:custGeom>
              <a:avLst/>
              <a:gdLst>
                <a:gd name="T0" fmla="*/ 26 w 176"/>
                <a:gd name="T1" fmla="*/ 200 h 200"/>
                <a:gd name="T2" fmla="*/ 26 w 176"/>
                <a:gd name="T3" fmla="*/ 111 h 200"/>
                <a:gd name="T4" fmla="*/ 57 w 176"/>
                <a:gd name="T5" fmla="*/ 111 h 200"/>
                <a:gd name="T6" fmla="*/ 72 w 176"/>
                <a:gd name="T7" fmla="*/ 112 h 200"/>
                <a:gd name="T8" fmla="*/ 84 w 176"/>
                <a:gd name="T9" fmla="*/ 117 h 200"/>
                <a:gd name="T10" fmla="*/ 97 w 176"/>
                <a:gd name="T11" fmla="*/ 130 h 200"/>
                <a:gd name="T12" fmla="*/ 116 w 176"/>
                <a:gd name="T13" fmla="*/ 158 h 200"/>
                <a:gd name="T14" fmla="*/ 143 w 176"/>
                <a:gd name="T15" fmla="*/ 200 h 200"/>
                <a:gd name="T16" fmla="*/ 176 w 176"/>
                <a:gd name="T17" fmla="*/ 200 h 200"/>
                <a:gd name="T18" fmla="*/ 141 w 176"/>
                <a:gd name="T19" fmla="*/ 145 h 200"/>
                <a:gd name="T20" fmla="*/ 119 w 176"/>
                <a:gd name="T21" fmla="*/ 119 h 200"/>
                <a:gd name="T22" fmla="*/ 103 w 176"/>
                <a:gd name="T23" fmla="*/ 109 h 200"/>
                <a:gd name="T24" fmla="*/ 146 w 176"/>
                <a:gd name="T25" fmla="*/ 90 h 200"/>
                <a:gd name="T26" fmla="*/ 160 w 176"/>
                <a:gd name="T27" fmla="*/ 54 h 200"/>
                <a:gd name="T28" fmla="*/ 151 w 176"/>
                <a:gd name="T29" fmla="*/ 24 h 200"/>
                <a:gd name="T30" fmla="*/ 129 w 176"/>
                <a:gd name="T31" fmla="*/ 5 h 200"/>
                <a:gd name="T32" fmla="*/ 88 w 176"/>
                <a:gd name="T33" fmla="*/ 0 h 200"/>
                <a:gd name="T34" fmla="*/ 0 w 176"/>
                <a:gd name="T35" fmla="*/ 0 h 200"/>
                <a:gd name="T36" fmla="*/ 0 w 176"/>
                <a:gd name="T37" fmla="*/ 200 h 200"/>
                <a:gd name="T38" fmla="*/ 26 w 176"/>
                <a:gd name="T39" fmla="*/ 200 h 200"/>
                <a:gd name="T40" fmla="*/ 26 w 176"/>
                <a:gd name="T41" fmla="*/ 22 h 200"/>
                <a:gd name="T42" fmla="*/ 90 w 176"/>
                <a:gd name="T43" fmla="*/ 22 h 200"/>
                <a:gd name="T44" fmla="*/ 122 w 176"/>
                <a:gd name="T45" fmla="*/ 31 h 200"/>
                <a:gd name="T46" fmla="*/ 132 w 176"/>
                <a:gd name="T47" fmla="*/ 54 h 200"/>
                <a:gd name="T48" fmla="*/ 127 w 176"/>
                <a:gd name="T49" fmla="*/ 72 h 200"/>
                <a:gd name="T50" fmla="*/ 112 w 176"/>
                <a:gd name="T51" fmla="*/ 84 h 200"/>
                <a:gd name="T52" fmla="*/ 83 w 176"/>
                <a:gd name="T53" fmla="*/ 88 h 200"/>
                <a:gd name="T54" fmla="*/ 26 w 176"/>
                <a:gd name="T55" fmla="*/ 88 h 200"/>
                <a:gd name="T56" fmla="*/ 26 w 176"/>
                <a:gd name="T57" fmla="*/ 2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6" h="200">
                  <a:moveTo>
                    <a:pt x="26" y="200"/>
                  </a:moveTo>
                  <a:cubicBezTo>
                    <a:pt x="26" y="111"/>
                    <a:pt x="26" y="111"/>
                    <a:pt x="26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64" y="111"/>
                    <a:pt x="69" y="111"/>
                    <a:pt x="72" y="112"/>
                  </a:cubicBezTo>
                  <a:cubicBezTo>
                    <a:pt x="76" y="113"/>
                    <a:pt x="80" y="115"/>
                    <a:pt x="84" y="117"/>
                  </a:cubicBezTo>
                  <a:cubicBezTo>
                    <a:pt x="88" y="120"/>
                    <a:pt x="92" y="124"/>
                    <a:pt x="97" y="130"/>
                  </a:cubicBezTo>
                  <a:cubicBezTo>
                    <a:pt x="102" y="137"/>
                    <a:pt x="109" y="146"/>
                    <a:pt x="116" y="158"/>
                  </a:cubicBezTo>
                  <a:cubicBezTo>
                    <a:pt x="143" y="200"/>
                    <a:pt x="143" y="200"/>
                    <a:pt x="143" y="200"/>
                  </a:cubicBezTo>
                  <a:cubicBezTo>
                    <a:pt x="176" y="200"/>
                    <a:pt x="176" y="200"/>
                    <a:pt x="176" y="200"/>
                  </a:cubicBezTo>
                  <a:cubicBezTo>
                    <a:pt x="141" y="145"/>
                    <a:pt x="141" y="145"/>
                    <a:pt x="141" y="145"/>
                  </a:cubicBezTo>
                  <a:cubicBezTo>
                    <a:pt x="134" y="135"/>
                    <a:pt x="127" y="126"/>
                    <a:pt x="119" y="119"/>
                  </a:cubicBezTo>
                  <a:cubicBezTo>
                    <a:pt x="116" y="115"/>
                    <a:pt x="110" y="112"/>
                    <a:pt x="103" y="109"/>
                  </a:cubicBezTo>
                  <a:cubicBezTo>
                    <a:pt x="123" y="106"/>
                    <a:pt x="137" y="100"/>
                    <a:pt x="146" y="90"/>
                  </a:cubicBezTo>
                  <a:cubicBezTo>
                    <a:pt x="155" y="80"/>
                    <a:pt x="160" y="68"/>
                    <a:pt x="160" y="54"/>
                  </a:cubicBezTo>
                  <a:cubicBezTo>
                    <a:pt x="160" y="43"/>
                    <a:pt x="157" y="33"/>
                    <a:pt x="151" y="24"/>
                  </a:cubicBezTo>
                  <a:cubicBezTo>
                    <a:pt x="146" y="15"/>
                    <a:pt x="138" y="8"/>
                    <a:pt x="129" y="5"/>
                  </a:cubicBezTo>
                  <a:cubicBezTo>
                    <a:pt x="120" y="1"/>
                    <a:pt x="106" y="0"/>
                    <a:pt x="8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6" y="200"/>
                  </a:lnTo>
                  <a:close/>
                  <a:moveTo>
                    <a:pt x="26" y="22"/>
                  </a:moveTo>
                  <a:cubicBezTo>
                    <a:pt x="90" y="22"/>
                    <a:pt x="90" y="22"/>
                    <a:pt x="90" y="22"/>
                  </a:cubicBezTo>
                  <a:cubicBezTo>
                    <a:pt x="104" y="22"/>
                    <a:pt x="115" y="25"/>
                    <a:pt x="122" y="31"/>
                  </a:cubicBezTo>
                  <a:cubicBezTo>
                    <a:pt x="129" y="37"/>
                    <a:pt x="132" y="45"/>
                    <a:pt x="132" y="54"/>
                  </a:cubicBezTo>
                  <a:cubicBezTo>
                    <a:pt x="132" y="61"/>
                    <a:pt x="131" y="67"/>
                    <a:pt x="127" y="72"/>
                  </a:cubicBezTo>
                  <a:cubicBezTo>
                    <a:pt x="124" y="78"/>
                    <a:pt x="118" y="82"/>
                    <a:pt x="112" y="84"/>
                  </a:cubicBezTo>
                  <a:cubicBezTo>
                    <a:pt x="105" y="87"/>
                    <a:pt x="95" y="88"/>
                    <a:pt x="83" y="88"/>
                  </a:cubicBezTo>
                  <a:cubicBezTo>
                    <a:pt x="26" y="88"/>
                    <a:pt x="26" y="88"/>
                    <a:pt x="26" y="88"/>
                  </a:cubicBezTo>
                  <a:lnTo>
                    <a:pt x="26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" name="Rectangle 95"/>
            <p:cNvSpPr>
              <a:spLocks noChangeArrowheads="1"/>
            </p:cNvSpPr>
            <p:nvPr userDrawn="1"/>
          </p:nvSpPr>
          <p:spPr bwMode="black">
            <a:xfrm>
              <a:off x="429" y="3780"/>
              <a:ext cx="61" cy="47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6" name="Freeform 96"/>
            <p:cNvSpPr>
              <a:spLocks/>
            </p:cNvSpPr>
            <p:nvPr userDrawn="1"/>
          </p:nvSpPr>
          <p:spPr bwMode="black">
            <a:xfrm>
              <a:off x="580" y="3770"/>
              <a:ext cx="438" cy="490"/>
            </a:xfrm>
            <a:custGeom>
              <a:avLst/>
              <a:gdLst>
                <a:gd name="T0" fmla="*/ 159 w 185"/>
                <a:gd name="T1" fmla="*/ 125 h 207"/>
                <a:gd name="T2" fmla="*/ 159 w 185"/>
                <a:gd name="T3" fmla="*/ 162 h 207"/>
                <a:gd name="T4" fmla="*/ 134 w 185"/>
                <a:gd name="T5" fmla="*/ 177 h 207"/>
                <a:gd name="T6" fmla="*/ 100 w 185"/>
                <a:gd name="T7" fmla="*/ 183 h 207"/>
                <a:gd name="T8" fmla="*/ 63 w 185"/>
                <a:gd name="T9" fmla="*/ 174 h 207"/>
                <a:gd name="T10" fmla="*/ 36 w 185"/>
                <a:gd name="T11" fmla="*/ 148 h 207"/>
                <a:gd name="T12" fmla="*/ 27 w 185"/>
                <a:gd name="T13" fmla="*/ 103 h 207"/>
                <a:gd name="T14" fmla="*/ 35 w 185"/>
                <a:gd name="T15" fmla="*/ 63 h 207"/>
                <a:gd name="T16" fmla="*/ 47 w 185"/>
                <a:gd name="T17" fmla="*/ 43 h 207"/>
                <a:gd name="T18" fmla="*/ 69 w 185"/>
                <a:gd name="T19" fmla="*/ 28 h 207"/>
                <a:gd name="T20" fmla="*/ 100 w 185"/>
                <a:gd name="T21" fmla="*/ 23 h 207"/>
                <a:gd name="T22" fmla="*/ 128 w 185"/>
                <a:gd name="T23" fmla="*/ 28 h 207"/>
                <a:gd name="T24" fmla="*/ 147 w 185"/>
                <a:gd name="T25" fmla="*/ 42 h 207"/>
                <a:gd name="T26" fmla="*/ 158 w 185"/>
                <a:gd name="T27" fmla="*/ 66 h 207"/>
                <a:gd name="T28" fmla="*/ 182 w 185"/>
                <a:gd name="T29" fmla="*/ 59 h 207"/>
                <a:gd name="T30" fmla="*/ 167 w 185"/>
                <a:gd name="T31" fmla="*/ 27 h 207"/>
                <a:gd name="T32" fmla="*/ 139 w 185"/>
                <a:gd name="T33" fmla="*/ 7 h 207"/>
                <a:gd name="T34" fmla="*/ 100 w 185"/>
                <a:gd name="T35" fmla="*/ 0 h 207"/>
                <a:gd name="T36" fmla="*/ 47 w 185"/>
                <a:gd name="T37" fmla="*/ 12 h 207"/>
                <a:gd name="T38" fmla="*/ 12 w 185"/>
                <a:gd name="T39" fmla="*/ 50 h 207"/>
                <a:gd name="T40" fmla="*/ 0 w 185"/>
                <a:gd name="T41" fmla="*/ 105 h 207"/>
                <a:gd name="T42" fmla="*/ 12 w 185"/>
                <a:gd name="T43" fmla="*/ 158 h 207"/>
                <a:gd name="T44" fmla="*/ 48 w 185"/>
                <a:gd name="T45" fmla="*/ 194 h 207"/>
                <a:gd name="T46" fmla="*/ 102 w 185"/>
                <a:gd name="T47" fmla="*/ 207 h 207"/>
                <a:gd name="T48" fmla="*/ 145 w 185"/>
                <a:gd name="T49" fmla="*/ 199 h 207"/>
                <a:gd name="T50" fmla="*/ 185 w 185"/>
                <a:gd name="T51" fmla="*/ 176 h 207"/>
                <a:gd name="T52" fmla="*/ 185 w 185"/>
                <a:gd name="T53" fmla="*/ 102 h 207"/>
                <a:gd name="T54" fmla="*/ 100 w 185"/>
                <a:gd name="T55" fmla="*/ 102 h 207"/>
                <a:gd name="T56" fmla="*/ 100 w 185"/>
                <a:gd name="T57" fmla="*/ 125 h 207"/>
                <a:gd name="T58" fmla="*/ 159 w 185"/>
                <a:gd name="T59" fmla="*/ 12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" h="207">
                  <a:moveTo>
                    <a:pt x="159" y="125"/>
                  </a:moveTo>
                  <a:cubicBezTo>
                    <a:pt x="159" y="162"/>
                    <a:pt x="159" y="162"/>
                    <a:pt x="159" y="162"/>
                  </a:cubicBezTo>
                  <a:cubicBezTo>
                    <a:pt x="153" y="167"/>
                    <a:pt x="145" y="172"/>
                    <a:pt x="134" y="177"/>
                  </a:cubicBezTo>
                  <a:cubicBezTo>
                    <a:pt x="123" y="181"/>
                    <a:pt x="112" y="183"/>
                    <a:pt x="100" y="183"/>
                  </a:cubicBezTo>
                  <a:cubicBezTo>
                    <a:pt x="87" y="183"/>
                    <a:pt x="75" y="180"/>
                    <a:pt x="63" y="174"/>
                  </a:cubicBezTo>
                  <a:cubicBezTo>
                    <a:pt x="51" y="169"/>
                    <a:pt x="42" y="160"/>
                    <a:pt x="36" y="148"/>
                  </a:cubicBezTo>
                  <a:cubicBezTo>
                    <a:pt x="30" y="136"/>
                    <a:pt x="27" y="121"/>
                    <a:pt x="27" y="103"/>
                  </a:cubicBezTo>
                  <a:cubicBezTo>
                    <a:pt x="27" y="88"/>
                    <a:pt x="30" y="75"/>
                    <a:pt x="35" y="63"/>
                  </a:cubicBezTo>
                  <a:cubicBezTo>
                    <a:pt x="38" y="55"/>
                    <a:pt x="42" y="49"/>
                    <a:pt x="47" y="43"/>
                  </a:cubicBezTo>
                  <a:cubicBezTo>
                    <a:pt x="53" y="37"/>
                    <a:pt x="60" y="32"/>
                    <a:pt x="69" y="28"/>
                  </a:cubicBezTo>
                  <a:cubicBezTo>
                    <a:pt x="77" y="25"/>
                    <a:pt x="88" y="23"/>
                    <a:pt x="100" y="23"/>
                  </a:cubicBezTo>
                  <a:cubicBezTo>
                    <a:pt x="110" y="23"/>
                    <a:pt x="119" y="25"/>
                    <a:pt x="128" y="28"/>
                  </a:cubicBezTo>
                  <a:cubicBezTo>
                    <a:pt x="136" y="32"/>
                    <a:pt x="142" y="36"/>
                    <a:pt x="147" y="42"/>
                  </a:cubicBezTo>
                  <a:cubicBezTo>
                    <a:pt x="151" y="48"/>
                    <a:pt x="155" y="56"/>
                    <a:pt x="158" y="66"/>
                  </a:cubicBezTo>
                  <a:cubicBezTo>
                    <a:pt x="182" y="59"/>
                    <a:pt x="182" y="59"/>
                    <a:pt x="182" y="59"/>
                  </a:cubicBezTo>
                  <a:cubicBezTo>
                    <a:pt x="178" y="46"/>
                    <a:pt x="173" y="35"/>
                    <a:pt x="167" y="27"/>
                  </a:cubicBezTo>
                  <a:cubicBezTo>
                    <a:pt x="160" y="18"/>
                    <a:pt x="151" y="12"/>
                    <a:pt x="139" y="7"/>
                  </a:cubicBezTo>
                  <a:cubicBezTo>
                    <a:pt x="127" y="2"/>
                    <a:pt x="114" y="0"/>
                    <a:pt x="100" y="0"/>
                  </a:cubicBezTo>
                  <a:cubicBezTo>
                    <a:pt x="80" y="0"/>
                    <a:pt x="62" y="4"/>
                    <a:pt x="47" y="12"/>
                  </a:cubicBezTo>
                  <a:cubicBezTo>
                    <a:pt x="32" y="21"/>
                    <a:pt x="20" y="33"/>
                    <a:pt x="12" y="50"/>
                  </a:cubicBezTo>
                  <a:cubicBezTo>
                    <a:pt x="4" y="67"/>
                    <a:pt x="0" y="85"/>
                    <a:pt x="0" y="105"/>
                  </a:cubicBezTo>
                  <a:cubicBezTo>
                    <a:pt x="0" y="124"/>
                    <a:pt x="4" y="142"/>
                    <a:pt x="12" y="158"/>
                  </a:cubicBezTo>
                  <a:cubicBezTo>
                    <a:pt x="20" y="174"/>
                    <a:pt x="32" y="186"/>
                    <a:pt x="48" y="194"/>
                  </a:cubicBezTo>
                  <a:cubicBezTo>
                    <a:pt x="64" y="203"/>
                    <a:pt x="82" y="207"/>
                    <a:pt x="102" y="207"/>
                  </a:cubicBezTo>
                  <a:cubicBezTo>
                    <a:pt x="117" y="207"/>
                    <a:pt x="131" y="204"/>
                    <a:pt x="145" y="199"/>
                  </a:cubicBezTo>
                  <a:cubicBezTo>
                    <a:pt x="158" y="194"/>
                    <a:pt x="172" y="186"/>
                    <a:pt x="185" y="176"/>
                  </a:cubicBezTo>
                  <a:cubicBezTo>
                    <a:pt x="185" y="102"/>
                    <a:pt x="185" y="102"/>
                    <a:pt x="185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0" y="125"/>
                    <a:pt x="100" y="125"/>
                    <a:pt x="100" y="125"/>
                  </a:cubicBezTo>
                  <a:lnTo>
                    <a:pt x="159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7" name="Freeform 97"/>
            <p:cNvSpPr>
              <a:spLocks noEditPoints="1"/>
            </p:cNvSpPr>
            <p:nvPr userDrawn="1"/>
          </p:nvSpPr>
          <p:spPr bwMode="black">
            <a:xfrm>
              <a:off x="1051" y="3780"/>
              <a:ext cx="442" cy="473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39 h 200"/>
                <a:gd name="T4" fmla="*/ 134 w 187"/>
                <a:gd name="T5" fmla="*/ 139 h 200"/>
                <a:gd name="T6" fmla="*/ 157 w 187"/>
                <a:gd name="T7" fmla="*/ 200 h 200"/>
                <a:gd name="T8" fmla="*/ 187 w 187"/>
                <a:gd name="T9" fmla="*/ 200 h 200"/>
                <a:gd name="T10" fmla="*/ 106 w 187"/>
                <a:gd name="T11" fmla="*/ 0 h 200"/>
                <a:gd name="T12" fmla="*/ 77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80 w 187"/>
                <a:gd name="T19" fmla="*/ 59 h 200"/>
                <a:gd name="T20" fmla="*/ 91 w 187"/>
                <a:gd name="T21" fmla="*/ 21 h 200"/>
                <a:gd name="T22" fmla="*/ 105 w 187"/>
                <a:gd name="T23" fmla="*/ 62 h 200"/>
                <a:gd name="T24" fmla="*/ 126 w 187"/>
                <a:gd name="T25" fmla="*/ 117 h 200"/>
                <a:gd name="T26" fmla="*/ 58 w 187"/>
                <a:gd name="T27" fmla="*/ 117 h 200"/>
                <a:gd name="T28" fmla="*/ 80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39"/>
                    <a:pt x="50" y="139"/>
                    <a:pt x="50" y="139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80" y="59"/>
                  </a:moveTo>
                  <a:cubicBezTo>
                    <a:pt x="85" y="46"/>
                    <a:pt x="88" y="33"/>
                    <a:pt x="91" y="21"/>
                  </a:cubicBezTo>
                  <a:cubicBezTo>
                    <a:pt x="94" y="31"/>
                    <a:pt x="99" y="45"/>
                    <a:pt x="105" y="62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58" y="117"/>
                    <a:pt x="58" y="117"/>
                    <a:pt x="58" y="117"/>
                  </a:cubicBezTo>
                  <a:lnTo>
                    <a:pt x="80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8" name="Freeform 98"/>
            <p:cNvSpPr>
              <a:spLocks noEditPoints="1"/>
            </p:cNvSpPr>
            <p:nvPr userDrawn="1"/>
          </p:nvSpPr>
          <p:spPr bwMode="black">
            <a:xfrm>
              <a:off x="1538" y="3780"/>
              <a:ext cx="390" cy="473"/>
            </a:xfrm>
            <a:custGeom>
              <a:avLst/>
              <a:gdLst>
                <a:gd name="T0" fmla="*/ 72 w 165"/>
                <a:gd name="T1" fmla="*/ 200 h 200"/>
                <a:gd name="T2" fmla="*/ 104 w 165"/>
                <a:gd name="T3" fmla="*/ 196 h 200"/>
                <a:gd name="T4" fmla="*/ 128 w 165"/>
                <a:gd name="T5" fmla="*/ 186 h 200"/>
                <a:gd name="T6" fmla="*/ 146 w 165"/>
                <a:gd name="T7" fmla="*/ 168 h 200"/>
                <a:gd name="T8" fmla="*/ 160 w 165"/>
                <a:gd name="T9" fmla="*/ 139 h 200"/>
                <a:gd name="T10" fmla="*/ 165 w 165"/>
                <a:gd name="T11" fmla="*/ 99 h 200"/>
                <a:gd name="T12" fmla="*/ 158 w 165"/>
                <a:gd name="T13" fmla="*/ 51 h 200"/>
                <a:gd name="T14" fmla="*/ 134 w 165"/>
                <a:gd name="T15" fmla="*/ 17 h 200"/>
                <a:gd name="T16" fmla="*/ 104 w 165"/>
                <a:gd name="T17" fmla="*/ 2 h 200"/>
                <a:gd name="T18" fmla="*/ 69 w 165"/>
                <a:gd name="T19" fmla="*/ 0 h 200"/>
                <a:gd name="T20" fmla="*/ 0 w 165"/>
                <a:gd name="T21" fmla="*/ 0 h 200"/>
                <a:gd name="T22" fmla="*/ 0 w 165"/>
                <a:gd name="T23" fmla="*/ 200 h 200"/>
                <a:gd name="T24" fmla="*/ 72 w 165"/>
                <a:gd name="T25" fmla="*/ 200 h 200"/>
                <a:gd name="T26" fmla="*/ 26 w 165"/>
                <a:gd name="T27" fmla="*/ 23 h 200"/>
                <a:gd name="T28" fmla="*/ 68 w 165"/>
                <a:gd name="T29" fmla="*/ 23 h 200"/>
                <a:gd name="T30" fmla="*/ 103 w 165"/>
                <a:gd name="T31" fmla="*/ 27 h 200"/>
                <a:gd name="T32" fmla="*/ 128 w 165"/>
                <a:gd name="T33" fmla="*/ 50 h 200"/>
                <a:gd name="T34" fmla="*/ 138 w 165"/>
                <a:gd name="T35" fmla="*/ 98 h 200"/>
                <a:gd name="T36" fmla="*/ 133 w 165"/>
                <a:gd name="T37" fmla="*/ 137 h 200"/>
                <a:gd name="T38" fmla="*/ 118 w 165"/>
                <a:gd name="T39" fmla="*/ 162 h 200"/>
                <a:gd name="T40" fmla="*/ 100 w 165"/>
                <a:gd name="T41" fmla="*/ 172 h 200"/>
                <a:gd name="T42" fmla="*/ 69 w 165"/>
                <a:gd name="T43" fmla="*/ 176 h 200"/>
                <a:gd name="T44" fmla="*/ 26 w 165"/>
                <a:gd name="T45" fmla="*/ 176 h 200"/>
                <a:gd name="T46" fmla="*/ 26 w 165"/>
                <a:gd name="T47" fmla="*/ 2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5" h="200">
                  <a:moveTo>
                    <a:pt x="72" y="200"/>
                  </a:moveTo>
                  <a:cubicBezTo>
                    <a:pt x="84" y="200"/>
                    <a:pt x="95" y="199"/>
                    <a:pt x="104" y="196"/>
                  </a:cubicBezTo>
                  <a:cubicBezTo>
                    <a:pt x="114" y="194"/>
                    <a:pt x="122" y="191"/>
                    <a:pt x="128" y="186"/>
                  </a:cubicBezTo>
                  <a:cubicBezTo>
                    <a:pt x="135" y="182"/>
                    <a:pt x="141" y="176"/>
                    <a:pt x="146" y="168"/>
                  </a:cubicBezTo>
                  <a:cubicBezTo>
                    <a:pt x="152" y="160"/>
                    <a:pt x="156" y="151"/>
                    <a:pt x="160" y="139"/>
                  </a:cubicBezTo>
                  <a:cubicBezTo>
                    <a:pt x="164" y="127"/>
                    <a:pt x="165" y="114"/>
                    <a:pt x="165" y="99"/>
                  </a:cubicBezTo>
                  <a:cubicBezTo>
                    <a:pt x="165" y="81"/>
                    <a:pt x="163" y="65"/>
                    <a:pt x="158" y="51"/>
                  </a:cubicBezTo>
                  <a:cubicBezTo>
                    <a:pt x="152" y="37"/>
                    <a:pt x="144" y="26"/>
                    <a:pt x="134" y="17"/>
                  </a:cubicBezTo>
                  <a:cubicBezTo>
                    <a:pt x="126" y="10"/>
                    <a:pt x="116" y="5"/>
                    <a:pt x="104" y="2"/>
                  </a:cubicBezTo>
                  <a:cubicBezTo>
                    <a:pt x="96" y="0"/>
                    <a:pt x="84" y="0"/>
                    <a:pt x="6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72" y="200"/>
                  </a:lnTo>
                  <a:close/>
                  <a:moveTo>
                    <a:pt x="26" y="23"/>
                  </a:moveTo>
                  <a:cubicBezTo>
                    <a:pt x="68" y="23"/>
                    <a:pt x="68" y="23"/>
                    <a:pt x="68" y="23"/>
                  </a:cubicBezTo>
                  <a:cubicBezTo>
                    <a:pt x="84" y="23"/>
                    <a:pt x="96" y="24"/>
                    <a:pt x="103" y="27"/>
                  </a:cubicBezTo>
                  <a:cubicBezTo>
                    <a:pt x="113" y="31"/>
                    <a:pt x="121" y="39"/>
                    <a:pt x="128" y="50"/>
                  </a:cubicBezTo>
                  <a:cubicBezTo>
                    <a:pt x="135" y="61"/>
                    <a:pt x="138" y="77"/>
                    <a:pt x="138" y="98"/>
                  </a:cubicBezTo>
                  <a:cubicBezTo>
                    <a:pt x="138" y="113"/>
                    <a:pt x="136" y="126"/>
                    <a:pt x="133" y="137"/>
                  </a:cubicBezTo>
                  <a:cubicBezTo>
                    <a:pt x="129" y="147"/>
                    <a:pt x="124" y="156"/>
                    <a:pt x="118" y="162"/>
                  </a:cubicBezTo>
                  <a:cubicBezTo>
                    <a:pt x="114" y="166"/>
                    <a:pt x="108" y="170"/>
                    <a:pt x="100" y="172"/>
                  </a:cubicBezTo>
                  <a:cubicBezTo>
                    <a:pt x="93" y="175"/>
                    <a:pt x="82" y="176"/>
                    <a:pt x="69" y="176"/>
                  </a:cubicBezTo>
                  <a:cubicBezTo>
                    <a:pt x="26" y="176"/>
                    <a:pt x="26" y="176"/>
                    <a:pt x="26" y="176"/>
                  </a:cubicBezTo>
                  <a:lnTo>
                    <a:pt x="2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39" name="Freeform 99"/>
            <p:cNvSpPr>
              <a:spLocks noEditPoints="1"/>
            </p:cNvSpPr>
            <p:nvPr userDrawn="1"/>
          </p:nvSpPr>
          <p:spPr bwMode="black">
            <a:xfrm>
              <a:off x="1989" y="3770"/>
              <a:ext cx="452" cy="490"/>
            </a:xfrm>
            <a:custGeom>
              <a:avLst/>
              <a:gdLst>
                <a:gd name="T0" fmla="*/ 11 w 191"/>
                <a:gd name="T1" fmla="*/ 156 h 207"/>
                <a:gd name="T2" fmla="*/ 45 w 191"/>
                <a:gd name="T3" fmla="*/ 193 h 207"/>
                <a:gd name="T4" fmla="*/ 96 w 191"/>
                <a:gd name="T5" fmla="*/ 207 h 207"/>
                <a:gd name="T6" fmla="*/ 144 w 191"/>
                <a:gd name="T7" fmla="*/ 195 h 207"/>
                <a:gd name="T8" fmla="*/ 179 w 191"/>
                <a:gd name="T9" fmla="*/ 158 h 207"/>
                <a:gd name="T10" fmla="*/ 191 w 191"/>
                <a:gd name="T11" fmla="*/ 104 h 207"/>
                <a:gd name="T12" fmla="*/ 180 w 191"/>
                <a:gd name="T13" fmla="*/ 50 h 207"/>
                <a:gd name="T14" fmla="*/ 146 w 191"/>
                <a:gd name="T15" fmla="*/ 13 h 207"/>
                <a:gd name="T16" fmla="*/ 96 w 191"/>
                <a:gd name="T17" fmla="*/ 0 h 207"/>
                <a:gd name="T18" fmla="*/ 27 w 191"/>
                <a:gd name="T19" fmla="*/ 28 h 207"/>
                <a:gd name="T20" fmla="*/ 0 w 191"/>
                <a:gd name="T21" fmla="*/ 106 h 207"/>
                <a:gd name="T22" fmla="*/ 11 w 191"/>
                <a:gd name="T23" fmla="*/ 156 h 207"/>
                <a:gd name="T24" fmla="*/ 48 w 191"/>
                <a:gd name="T25" fmla="*/ 42 h 207"/>
                <a:gd name="T26" fmla="*/ 96 w 191"/>
                <a:gd name="T27" fmla="*/ 23 h 207"/>
                <a:gd name="T28" fmla="*/ 132 w 191"/>
                <a:gd name="T29" fmla="*/ 33 h 207"/>
                <a:gd name="T30" fmla="*/ 156 w 191"/>
                <a:gd name="T31" fmla="*/ 61 h 207"/>
                <a:gd name="T32" fmla="*/ 164 w 191"/>
                <a:gd name="T33" fmla="*/ 104 h 207"/>
                <a:gd name="T34" fmla="*/ 145 w 191"/>
                <a:gd name="T35" fmla="*/ 163 h 207"/>
                <a:gd name="T36" fmla="*/ 96 w 191"/>
                <a:gd name="T37" fmla="*/ 184 h 207"/>
                <a:gd name="T38" fmla="*/ 47 w 191"/>
                <a:gd name="T39" fmla="*/ 164 h 207"/>
                <a:gd name="T40" fmla="*/ 27 w 191"/>
                <a:gd name="T41" fmla="*/ 107 h 207"/>
                <a:gd name="T42" fmla="*/ 48 w 191"/>
                <a:gd name="T43" fmla="*/ 4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1" h="207">
                  <a:moveTo>
                    <a:pt x="11" y="156"/>
                  </a:moveTo>
                  <a:cubicBezTo>
                    <a:pt x="19" y="172"/>
                    <a:pt x="30" y="184"/>
                    <a:pt x="45" y="193"/>
                  </a:cubicBezTo>
                  <a:cubicBezTo>
                    <a:pt x="60" y="203"/>
                    <a:pt x="77" y="207"/>
                    <a:pt x="96" y="207"/>
                  </a:cubicBezTo>
                  <a:cubicBezTo>
                    <a:pt x="113" y="207"/>
                    <a:pt x="129" y="203"/>
                    <a:pt x="144" y="195"/>
                  </a:cubicBezTo>
                  <a:cubicBezTo>
                    <a:pt x="159" y="187"/>
                    <a:pt x="171" y="174"/>
                    <a:pt x="179" y="158"/>
                  </a:cubicBezTo>
                  <a:cubicBezTo>
                    <a:pt x="187" y="142"/>
                    <a:pt x="191" y="124"/>
                    <a:pt x="191" y="104"/>
                  </a:cubicBezTo>
                  <a:cubicBezTo>
                    <a:pt x="191" y="84"/>
                    <a:pt x="188" y="66"/>
                    <a:pt x="180" y="50"/>
                  </a:cubicBezTo>
                  <a:cubicBezTo>
                    <a:pt x="172" y="34"/>
                    <a:pt x="161" y="22"/>
                    <a:pt x="146" y="13"/>
                  </a:cubicBezTo>
                  <a:cubicBezTo>
                    <a:pt x="131" y="4"/>
                    <a:pt x="114" y="0"/>
                    <a:pt x="96" y="0"/>
                  </a:cubicBezTo>
                  <a:cubicBezTo>
                    <a:pt x="68" y="0"/>
                    <a:pt x="45" y="9"/>
                    <a:pt x="27" y="28"/>
                  </a:cubicBezTo>
                  <a:cubicBezTo>
                    <a:pt x="9" y="47"/>
                    <a:pt x="0" y="73"/>
                    <a:pt x="0" y="106"/>
                  </a:cubicBezTo>
                  <a:cubicBezTo>
                    <a:pt x="0" y="124"/>
                    <a:pt x="4" y="140"/>
                    <a:pt x="11" y="156"/>
                  </a:cubicBezTo>
                  <a:close/>
                  <a:moveTo>
                    <a:pt x="48" y="42"/>
                  </a:moveTo>
                  <a:cubicBezTo>
                    <a:pt x="61" y="29"/>
                    <a:pt x="77" y="23"/>
                    <a:pt x="96" y="23"/>
                  </a:cubicBezTo>
                  <a:cubicBezTo>
                    <a:pt x="109" y="23"/>
                    <a:pt x="121" y="26"/>
                    <a:pt x="132" y="33"/>
                  </a:cubicBezTo>
                  <a:cubicBezTo>
                    <a:pt x="142" y="39"/>
                    <a:pt x="150" y="49"/>
                    <a:pt x="156" y="61"/>
                  </a:cubicBezTo>
                  <a:cubicBezTo>
                    <a:pt x="161" y="73"/>
                    <a:pt x="164" y="87"/>
                    <a:pt x="164" y="104"/>
                  </a:cubicBezTo>
                  <a:cubicBezTo>
                    <a:pt x="164" y="130"/>
                    <a:pt x="158" y="149"/>
                    <a:pt x="145" y="163"/>
                  </a:cubicBezTo>
                  <a:cubicBezTo>
                    <a:pt x="132" y="177"/>
                    <a:pt x="116" y="184"/>
                    <a:pt x="96" y="184"/>
                  </a:cubicBezTo>
                  <a:cubicBezTo>
                    <a:pt x="76" y="184"/>
                    <a:pt x="60" y="178"/>
                    <a:pt x="47" y="164"/>
                  </a:cubicBezTo>
                  <a:cubicBezTo>
                    <a:pt x="34" y="150"/>
                    <a:pt x="27" y="131"/>
                    <a:pt x="27" y="107"/>
                  </a:cubicBezTo>
                  <a:cubicBezTo>
                    <a:pt x="27" y="76"/>
                    <a:pt x="34" y="55"/>
                    <a:pt x="48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0" name="Freeform 100"/>
            <p:cNvSpPr>
              <a:spLocks/>
            </p:cNvSpPr>
            <p:nvPr userDrawn="1"/>
          </p:nvSpPr>
          <p:spPr bwMode="black">
            <a:xfrm>
              <a:off x="-994" y="2895"/>
              <a:ext cx="437" cy="490"/>
            </a:xfrm>
            <a:custGeom>
              <a:avLst/>
              <a:gdLst>
                <a:gd name="T0" fmla="*/ 159 w 185"/>
                <a:gd name="T1" fmla="*/ 125 h 207"/>
                <a:gd name="T2" fmla="*/ 159 w 185"/>
                <a:gd name="T3" fmla="*/ 163 h 207"/>
                <a:gd name="T4" fmla="*/ 134 w 185"/>
                <a:gd name="T5" fmla="*/ 177 h 207"/>
                <a:gd name="T6" fmla="*/ 101 w 185"/>
                <a:gd name="T7" fmla="*/ 183 h 207"/>
                <a:gd name="T8" fmla="*/ 63 w 185"/>
                <a:gd name="T9" fmla="*/ 175 h 207"/>
                <a:gd name="T10" fmla="*/ 36 w 185"/>
                <a:gd name="T11" fmla="*/ 148 h 207"/>
                <a:gd name="T12" fmla="*/ 27 w 185"/>
                <a:gd name="T13" fmla="*/ 103 h 207"/>
                <a:gd name="T14" fmla="*/ 35 w 185"/>
                <a:gd name="T15" fmla="*/ 63 h 207"/>
                <a:gd name="T16" fmla="*/ 48 w 185"/>
                <a:gd name="T17" fmla="*/ 43 h 207"/>
                <a:gd name="T18" fmla="*/ 69 w 185"/>
                <a:gd name="T19" fmla="*/ 28 h 207"/>
                <a:gd name="T20" fmla="*/ 100 w 185"/>
                <a:gd name="T21" fmla="*/ 23 h 207"/>
                <a:gd name="T22" fmla="*/ 128 w 185"/>
                <a:gd name="T23" fmla="*/ 28 h 207"/>
                <a:gd name="T24" fmla="*/ 147 w 185"/>
                <a:gd name="T25" fmla="*/ 42 h 207"/>
                <a:gd name="T26" fmla="*/ 158 w 185"/>
                <a:gd name="T27" fmla="*/ 66 h 207"/>
                <a:gd name="T28" fmla="*/ 182 w 185"/>
                <a:gd name="T29" fmla="*/ 60 h 207"/>
                <a:gd name="T30" fmla="*/ 167 w 185"/>
                <a:gd name="T31" fmla="*/ 27 h 207"/>
                <a:gd name="T32" fmla="*/ 139 w 185"/>
                <a:gd name="T33" fmla="*/ 7 h 207"/>
                <a:gd name="T34" fmla="*/ 100 w 185"/>
                <a:gd name="T35" fmla="*/ 0 h 207"/>
                <a:gd name="T36" fmla="*/ 47 w 185"/>
                <a:gd name="T37" fmla="*/ 13 h 207"/>
                <a:gd name="T38" fmla="*/ 12 w 185"/>
                <a:gd name="T39" fmla="*/ 50 h 207"/>
                <a:gd name="T40" fmla="*/ 0 w 185"/>
                <a:gd name="T41" fmla="*/ 105 h 207"/>
                <a:gd name="T42" fmla="*/ 12 w 185"/>
                <a:gd name="T43" fmla="*/ 158 h 207"/>
                <a:gd name="T44" fmla="*/ 49 w 185"/>
                <a:gd name="T45" fmla="*/ 195 h 207"/>
                <a:gd name="T46" fmla="*/ 102 w 185"/>
                <a:gd name="T47" fmla="*/ 207 h 207"/>
                <a:gd name="T48" fmla="*/ 145 w 185"/>
                <a:gd name="T49" fmla="*/ 199 h 207"/>
                <a:gd name="T50" fmla="*/ 185 w 185"/>
                <a:gd name="T51" fmla="*/ 176 h 207"/>
                <a:gd name="T52" fmla="*/ 185 w 185"/>
                <a:gd name="T53" fmla="*/ 102 h 207"/>
                <a:gd name="T54" fmla="*/ 100 w 185"/>
                <a:gd name="T55" fmla="*/ 102 h 207"/>
                <a:gd name="T56" fmla="*/ 100 w 185"/>
                <a:gd name="T57" fmla="*/ 125 h 207"/>
                <a:gd name="T58" fmla="*/ 159 w 185"/>
                <a:gd name="T59" fmla="*/ 12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" h="207">
                  <a:moveTo>
                    <a:pt x="159" y="125"/>
                  </a:moveTo>
                  <a:cubicBezTo>
                    <a:pt x="159" y="163"/>
                    <a:pt x="159" y="163"/>
                    <a:pt x="159" y="163"/>
                  </a:cubicBezTo>
                  <a:cubicBezTo>
                    <a:pt x="153" y="168"/>
                    <a:pt x="145" y="172"/>
                    <a:pt x="134" y="177"/>
                  </a:cubicBezTo>
                  <a:cubicBezTo>
                    <a:pt x="123" y="181"/>
                    <a:pt x="112" y="183"/>
                    <a:pt x="101" y="183"/>
                  </a:cubicBezTo>
                  <a:cubicBezTo>
                    <a:pt x="87" y="183"/>
                    <a:pt x="75" y="180"/>
                    <a:pt x="63" y="175"/>
                  </a:cubicBezTo>
                  <a:cubicBezTo>
                    <a:pt x="52" y="169"/>
                    <a:pt x="43" y="160"/>
                    <a:pt x="36" y="148"/>
                  </a:cubicBezTo>
                  <a:cubicBezTo>
                    <a:pt x="30" y="136"/>
                    <a:pt x="27" y="121"/>
                    <a:pt x="27" y="103"/>
                  </a:cubicBezTo>
                  <a:cubicBezTo>
                    <a:pt x="27" y="89"/>
                    <a:pt x="30" y="75"/>
                    <a:pt x="35" y="63"/>
                  </a:cubicBezTo>
                  <a:cubicBezTo>
                    <a:pt x="38" y="56"/>
                    <a:pt x="42" y="49"/>
                    <a:pt x="48" y="43"/>
                  </a:cubicBezTo>
                  <a:cubicBezTo>
                    <a:pt x="53" y="37"/>
                    <a:pt x="60" y="32"/>
                    <a:pt x="69" y="28"/>
                  </a:cubicBezTo>
                  <a:cubicBezTo>
                    <a:pt x="78" y="25"/>
                    <a:pt x="88" y="23"/>
                    <a:pt x="100" y="23"/>
                  </a:cubicBezTo>
                  <a:cubicBezTo>
                    <a:pt x="110" y="23"/>
                    <a:pt x="120" y="25"/>
                    <a:pt x="128" y="28"/>
                  </a:cubicBezTo>
                  <a:cubicBezTo>
                    <a:pt x="136" y="32"/>
                    <a:pt x="143" y="36"/>
                    <a:pt x="147" y="42"/>
                  </a:cubicBezTo>
                  <a:cubicBezTo>
                    <a:pt x="151" y="48"/>
                    <a:pt x="155" y="56"/>
                    <a:pt x="158" y="66"/>
                  </a:cubicBezTo>
                  <a:cubicBezTo>
                    <a:pt x="182" y="60"/>
                    <a:pt x="182" y="60"/>
                    <a:pt x="182" y="60"/>
                  </a:cubicBezTo>
                  <a:cubicBezTo>
                    <a:pt x="179" y="46"/>
                    <a:pt x="174" y="35"/>
                    <a:pt x="167" y="27"/>
                  </a:cubicBezTo>
                  <a:cubicBezTo>
                    <a:pt x="160" y="19"/>
                    <a:pt x="151" y="12"/>
                    <a:pt x="139" y="7"/>
                  </a:cubicBezTo>
                  <a:cubicBezTo>
                    <a:pt x="128" y="3"/>
                    <a:pt x="115" y="0"/>
                    <a:pt x="100" y="0"/>
                  </a:cubicBezTo>
                  <a:cubicBezTo>
                    <a:pt x="80" y="0"/>
                    <a:pt x="63" y="4"/>
                    <a:pt x="47" y="13"/>
                  </a:cubicBezTo>
                  <a:cubicBezTo>
                    <a:pt x="32" y="21"/>
                    <a:pt x="20" y="33"/>
                    <a:pt x="12" y="50"/>
                  </a:cubicBezTo>
                  <a:cubicBezTo>
                    <a:pt x="4" y="67"/>
                    <a:pt x="0" y="85"/>
                    <a:pt x="0" y="105"/>
                  </a:cubicBezTo>
                  <a:cubicBezTo>
                    <a:pt x="0" y="124"/>
                    <a:pt x="4" y="142"/>
                    <a:pt x="12" y="158"/>
                  </a:cubicBezTo>
                  <a:cubicBezTo>
                    <a:pt x="20" y="174"/>
                    <a:pt x="33" y="186"/>
                    <a:pt x="49" y="195"/>
                  </a:cubicBezTo>
                  <a:cubicBezTo>
                    <a:pt x="65" y="203"/>
                    <a:pt x="83" y="207"/>
                    <a:pt x="102" y="207"/>
                  </a:cubicBezTo>
                  <a:cubicBezTo>
                    <a:pt x="117" y="207"/>
                    <a:pt x="131" y="205"/>
                    <a:pt x="145" y="199"/>
                  </a:cubicBezTo>
                  <a:cubicBezTo>
                    <a:pt x="159" y="194"/>
                    <a:pt x="172" y="186"/>
                    <a:pt x="185" y="176"/>
                  </a:cubicBezTo>
                  <a:cubicBezTo>
                    <a:pt x="185" y="102"/>
                    <a:pt x="185" y="102"/>
                    <a:pt x="185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0" y="125"/>
                    <a:pt x="100" y="125"/>
                    <a:pt x="100" y="125"/>
                  </a:cubicBezTo>
                  <a:lnTo>
                    <a:pt x="159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1" name="Freeform 101"/>
            <p:cNvSpPr>
              <a:spLocks noEditPoints="1"/>
            </p:cNvSpPr>
            <p:nvPr userDrawn="1"/>
          </p:nvSpPr>
          <p:spPr bwMode="black">
            <a:xfrm>
              <a:off x="-469" y="2904"/>
              <a:ext cx="416" cy="474"/>
            </a:xfrm>
            <a:custGeom>
              <a:avLst/>
              <a:gdLst>
                <a:gd name="T0" fmla="*/ 26 w 176"/>
                <a:gd name="T1" fmla="*/ 200 h 200"/>
                <a:gd name="T2" fmla="*/ 26 w 176"/>
                <a:gd name="T3" fmla="*/ 111 h 200"/>
                <a:gd name="T4" fmla="*/ 57 w 176"/>
                <a:gd name="T5" fmla="*/ 111 h 200"/>
                <a:gd name="T6" fmla="*/ 72 w 176"/>
                <a:gd name="T7" fmla="*/ 112 h 200"/>
                <a:gd name="T8" fmla="*/ 84 w 176"/>
                <a:gd name="T9" fmla="*/ 117 h 200"/>
                <a:gd name="T10" fmla="*/ 97 w 176"/>
                <a:gd name="T11" fmla="*/ 131 h 200"/>
                <a:gd name="T12" fmla="*/ 116 w 176"/>
                <a:gd name="T13" fmla="*/ 158 h 200"/>
                <a:gd name="T14" fmla="*/ 143 w 176"/>
                <a:gd name="T15" fmla="*/ 200 h 200"/>
                <a:gd name="T16" fmla="*/ 176 w 176"/>
                <a:gd name="T17" fmla="*/ 200 h 200"/>
                <a:gd name="T18" fmla="*/ 141 w 176"/>
                <a:gd name="T19" fmla="*/ 145 h 200"/>
                <a:gd name="T20" fmla="*/ 119 w 176"/>
                <a:gd name="T21" fmla="*/ 119 h 200"/>
                <a:gd name="T22" fmla="*/ 103 w 176"/>
                <a:gd name="T23" fmla="*/ 109 h 200"/>
                <a:gd name="T24" fmla="*/ 146 w 176"/>
                <a:gd name="T25" fmla="*/ 90 h 200"/>
                <a:gd name="T26" fmla="*/ 160 w 176"/>
                <a:gd name="T27" fmla="*/ 54 h 200"/>
                <a:gd name="T28" fmla="*/ 151 w 176"/>
                <a:gd name="T29" fmla="*/ 24 h 200"/>
                <a:gd name="T30" fmla="*/ 129 w 176"/>
                <a:gd name="T31" fmla="*/ 5 h 200"/>
                <a:gd name="T32" fmla="*/ 89 w 176"/>
                <a:gd name="T33" fmla="*/ 0 h 200"/>
                <a:gd name="T34" fmla="*/ 0 w 176"/>
                <a:gd name="T35" fmla="*/ 0 h 200"/>
                <a:gd name="T36" fmla="*/ 0 w 176"/>
                <a:gd name="T37" fmla="*/ 200 h 200"/>
                <a:gd name="T38" fmla="*/ 26 w 176"/>
                <a:gd name="T39" fmla="*/ 200 h 200"/>
                <a:gd name="T40" fmla="*/ 26 w 176"/>
                <a:gd name="T41" fmla="*/ 22 h 200"/>
                <a:gd name="T42" fmla="*/ 90 w 176"/>
                <a:gd name="T43" fmla="*/ 22 h 200"/>
                <a:gd name="T44" fmla="*/ 122 w 176"/>
                <a:gd name="T45" fmla="*/ 31 h 200"/>
                <a:gd name="T46" fmla="*/ 132 w 176"/>
                <a:gd name="T47" fmla="*/ 54 h 200"/>
                <a:gd name="T48" fmla="*/ 127 w 176"/>
                <a:gd name="T49" fmla="*/ 72 h 200"/>
                <a:gd name="T50" fmla="*/ 112 w 176"/>
                <a:gd name="T51" fmla="*/ 84 h 200"/>
                <a:gd name="T52" fmla="*/ 83 w 176"/>
                <a:gd name="T53" fmla="*/ 88 h 200"/>
                <a:gd name="T54" fmla="*/ 26 w 176"/>
                <a:gd name="T55" fmla="*/ 88 h 200"/>
                <a:gd name="T56" fmla="*/ 26 w 176"/>
                <a:gd name="T57" fmla="*/ 2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6" h="200">
                  <a:moveTo>
                    <a:pt x="26" y="200"/>
                  </a:moveTo>
                  <a:cubicBezTo>
                    <a:pt x="26" y="111"/>
                    <a:pt x="26" y="111"/>
                    <a:pt x="26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64" y="111"/>
                    <a:pt x="69" y="111"/>
                    <a:pt x="72" y="112"/>
                  </a:cubicBezTo>
                  <a:cubicBezTo>
                    <a:pt x="76" y="113"/>
                    <a:pt x="80" y="115"/>
                    <a:pt x="84" y="117"/>
                  </a:cubicBezTo>
                  <a:cubicBezTo>
                    <a:pt x="88" y="120"/>
                    <a:pt x="92" y="124"/>
                    <a:pt x="97" y="131"/>
                  </a:cubicBezTo>
                  <a:cubicBezTo>
                    <a:pt x="102" y="137"/>
                    <a:pt x="109" y="146"/>
                    <a:pt x="116" y="158"/>
                  </a:cubicBezTo>
                  <a:cubicBezTo>
                    <a:pt x="143" y="200"/>
                    <a:pt x="143" y="200"/>
                    <a:pt x="143" y="200"/>
                  </a:cubicBezTo>
                  <a:cubicBezTo>
                    <a:pt x="176" y="200"/>
                    <a:pt x="176" y="200"/>
                    <a:pt x="176" y="200"/>
                  </a:cubicBezTo>
                  <a:cubicBezTo>
                    <a:pt x="141" y="145"/>
                    <a:pt x="141" y="145"/>
                    <a:pt x="141" y="145"/>
                  </a:cubicBezTo>
                  <a:cubicBezTo>
                    <a:pt x="134" y="135"/>
                    <a:pt x="127" y="126"/>
                    <a:pt x="119" y="119"/>
                  </a:cubicBezTo>
                  <a:cubicBezTo>
                    <a:pt x="116" y="115"/>
                    <a:pt x="110" y="112"/>
                    <a:pt x="103" y="109"/>
                  </a:cubicBezTo>
                  <a:cubicBezTo>
                    <a:pt x="123" y="106"/>
                    <a:pt x="137" y="100"/>
                    <a:pt x="146" y="90"/>
                  </a:cubicBezTo>
                  <a:cubicBezTo>
                    <a:pt x="155" y="80"/>
                    <a:pt x="160" y="69"/>
                    <a:pt x="160" y="54"/>
                  </a:cubicBezTo>
                  <a:cubicBezTo>
                    <a:pt x="160" y="43"/>
                    <a:pt x="157" y="33"/>
                    <a:pt x="151" y="24"/>
                  </a:cubicBezTo>
                  <a:cubicBezTo>
                    <a:pt x="146" y="15"/>
                    <a:pt x="138" y="9"/>
                    <a:pt x="129" y="5"/>
                  </a:cubicBezTo>
                  <a:cubicBezTo>
                    <a:pt x="120" y="1"/>
                    <a:pt x="106" y="0"/>
                    <a:pt x="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6" y="200"/>
                  </a:lnTo>
                  <a:close/>
                  <a:moveTo>
                    <a:pt x="26" y="22"/>
                  </a:moveTo>
                  <a:cubicBezTo>
                    <a:pt x="90" y="22"/>
                    <a:pt x="90" y="22"/>
                    <a:pt x="90" y="22"/>
                  </a:cubicBezTo>
                  <a:cubicBezTo>
                    <a:pt x="104" y="22"/>
                    <a:pt x="115" y="25"/>
                    <a:pt x="122" y="31"/>
                  </a:cubicBezTo>
                  <a:cubicBezTo>
                    <a:pt x="129" y="37"/>
                    <a:pt x="132" y="45"/>
                    <a:pt x="132" y="54"/>
                  </a:cubicBezTo>
                  <a:cubicBezTo>
                    <a:pt x="132" y="61"/>
                    <a:pt x="131" y="67"/>
                    <a:pt x="127" y="72"/>
                  </a:cubicBezTo>
                  <a:cubicBezTo>
                    <a:pt x="124" y="78"/>
                    <a:pt x="118" y="82"/>
                    <a:pt x="112" y="84"/>
                  </a:cubicBezTo>
                  <a:cubicBezTo>
                    <a:pt x="105" y="87"/>
                    <a:pt x="95" y="88"/>
                    <a:pt x="83" y="88"/>
                  </a:cubicBezTo>
                  <a:cubicBezTo>
                    <a:pt x="26" y="88"/>
                    <a:pt x="26" y="88"/>
                    <a:pt x="26" y="88"/>
                  </a:cubicBezTo>
                  <a:lnTo>
                    <a:pt x="26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2" name="Freeform 102"/>
            <p:cNvSpPr>
              <a:spLocks noEditPoints="1"/>
            </p:cNvSpPr>
            <p:nvPr userDrawn="1"/>
          </p:nvSpPr>
          <p:spPr bwMode="black">
            <a:xfrm>
              <a:off x="-51" y="2904"/>
              <a:ext cx="442" cy="474"/>
            </a:xfrm>
            <a:custGeom>
              <a:avLst/>
              <a:gdLst>
                <a:gd name="T0" fmla="*/ 28 w 187"/>
                <a:gd name="T1" fmla="*/ 200 h 200"/>
                <a:gd name="T2" fmla="*/ 50 w 187"/>
                <a:gd name="T3" fmla="*/ 139 h 200"/>
                <a:gd name="T4" fmla="*/ 133 w 187"/>
                <a:gd name="T5" fmla="*/ 139 h 200"/>
                <a:gd name="T6" fmla="*/ 157 w 187"/>
                <a:gd name="T7" fmla="*/ 200 h 200"/>
                <a:gd name="T8" fmla="*/ 187 w 187"/>
                <a:gd name="T9" fmla="*/ 200 h 200"/>
                <a:gd name="T10" fmla="*/ 105 w 187"/>
                <a:gd name="T11" fmla="*/ 0 h 200"/>
                <a:gd name="T12" fmla="*/ 76 w 187"/>
                <a:gd name="T13" fmla="*/ 0 h 200"/>
                <a:gd name="T14" fmla="*/ 0 w 187"/>
                <a:gd name="T15" fmla="*/ 200 h 200"/>
                <a:gd name="T16" fmla="*/ 28 w 187"/>
                <a:gd name="T17" fmla="*/ 200 h 200"/>
                <a:gd name="T18" fmla="*/ 79 w 187"/>
                <a:gd name="T19" fmla="*/ 59 h 200"/>
                <a:gd name="T20" fmla="*/ 90 w 187"/>
                <a:gd name="T21" fmla="*/ 21 h 200"/>
                <a:gd name="T22" fmla="*/ 104 w 187"/>
                <a:gd name="T23" fmla="*/ 62 h 200"/>
                <a:gd name="T24" fmla="*/ 125 w 187"/>
                <a:gd name="T25" fmla="*/ 118 h 200"/>
                <a:gd name="T26" fmla="*/ 57 w 187"/>
                <a:gd name="T27" fmla="*/ 118 h 200"/>
                <a:gd name="T28" fmla="*/ 79 w 187"/>
                <a:gd name="T29" fmla="*/ 5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200">
                  <a:moveTo>
                    <a:pt x="28" y="200"/>
                  </a:moveTo>
                  <a:cubicBezTo>
                    <a:pt x="50" y="139"/>
                    <a:pt x="50" y="139"/>
                    <a:pt x="50" y="139"/>
                  </a:cubicBezTo>
                  <a:cubicBezTo>
                    <a:pt x="133" y="139"/>
                    <a:pt x="133" y="139"/>
                    <a:pt x="133" y="139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28" y="200"/>
                  </a:lnTo>
                  <a:close/>
                  <a:moveTo>
                    <a:pt x="79" y="59"/>
                  </a:moveTo>
                  <a:cubicBezTo>
                    <a:pt x="84" y="46"/>
                    <a:pt x="88" y="34"/>
                    <a:pt x="90" y="21"/>
                  </a:cubicBezTo>
                  <a:cubicBezTo>
                    <a:pt x="93" y="32"/>
                    <a:pt x="98" y="45"/>
                    <a:pt x="104" y="62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57" y="118"/>
                    <a:pt x="57" y="118"/>
                    <a:pt x="57" y="118"/>
                  </a:cubicBezTo>
                  <a:lnTo>
                    <a:pt x="79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3" name="Freeform 103"/>
            <p:cNvSpPr>
              <a:spLocks/>
            </p:cNvSpPr>
            <p:nvPr userDrawn="1"/>
          </p:nvSpPr>
          <p:spPr bwMode="black">
            <a:xfrm>
              <a:off x="396" y="2904"/>
              <a:ext cx="376" cy="474"/>
            </a:xfrm>
            <a:custGeom>
              <a:avLst/>
              <a:gdLst>
                <a:gd name="T0" fmla="*/ 159 w 159"/>
                <a:gd name="T1" fmla="*/ 200 h 200"/>
                <a:gd name="T2" fmla="*/ 159 w 159"/>
                <a:gd name="T3" fmla="*/ 176 h 200"/>
                <a:gd name="T4" fmla="*/ 31 w 159"/>
                <a:gd name="T5" fmla="*/ 176 h 200"/>
                <a:gd name="T6" fmla="*/ 43 w 159"/>
                <a:gd name="T7" fmla="*/ 162 h 200"/>
                <a:gd name="T8" fmla="*/ 155 w 159"/>
                <a:gd name="T9" fmla="*/ 23 h 200"/>
                <a:gd name="T10" fmla="*/ 155 w 159"/>
                <a:gd name="T11" fmla="*/ 0 h 200"/>
                <a:gd name="T12" fmla="*/ 12 w 159"/>
                <a:gd name="T13" fmla="*/ 0 h 200"/>
                <a:gd name="T14" fmla="*/ 12 w 159"/>
                <a:gd name="T15" fmla="*/ 23 h 200"/>
                <a:gd name="T16" fmla="*/ 124 w 159"/>
                <a:gd name="T17" fmla="*/ 23 h 200"/>
                <a:gd name="T18" fmla="*/ 103 w 159"/>
                <a:gd name="T19" fmla="*/ 47 h 200"/>
                <a:gd name="T20" fmla="*/ 0 w 159"/>
                <a:gd name="T21" fmla="*/ 175 h 200"/>
                <a:gd name="T22" fmla="*/ 0 w 159"/>
                <a:gd name="T23" fmla="*/ 200 h 200"/>
                <a:gd name="T24" fmla="*/ 159 w 159"/>
                <a:gd name="T25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200">
                  <a:moveTo>
                    <a:pt x="159" y="200"/>
                  </a:moveTo>
                  <a:cubicBezTo>
                    <a:pt x="159" y="176"/>
                    <a:pt x="159" y="176"/>
                    <a:pt x="159" y="176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43" y="162"/>
                    <a:pt x="43" y="162"/>
                    <a:pt x="43" y="162"/>
                  </a:cubicBezTo>
                  <a:cubicBezTo>
                    <a:pt x="155" y="23"/>
                    <a:pt x="155" y="23"/>
                    <a:pt x="155" y="23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17" y="30"/>
                    <a:pt x="110" y="38"/>
                    <a:pt x="103" y="47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159" y="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4" name="Rectangle 104"/>
            <p:cNvSpPr>
              <a:spLocks noChangeArrowheads="1"/>
            </p:cNvSpPr>
            <p:nvPr userDrawn="1"/>
          </p:nvSpPr>
          <p:spPr bwMode="black">
            <a:xfrm>
              <a:off x="843" y="2904"/>
              <a:ext cx="61" cy="4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5" name="Freeform 105"/>
            <p:cNvSpPr>
              <a:spLocks/>
            </p:cNvSpPr>
            <p:nvPr userDrawn="1"/>
          </p:nvSpPr>
          <p:spPr bwMode="black">
            <a:xfrm>
              <a:off x="1011" y="2904"/>
              <a:ext cx="352" cy="474"/>
            </a:xfrm>
            <a:custGeom>
              <a:avLst/>
              <a:gdLst>
                <a:gd name="T0" fmla="*/ 352 w 352"/>
                <a:gd name="T1" fmla="*/ 474 h 474"/>
                <a:gd name="T2" fmla="*/ 352 w 352"/>
                <a:gd name="T3" fmla="*/ 417 h 474"/>
                <a:gd name="T4" fmla="*/ 61 w 352"/>
                <a:gd name="T5" fmla="*/ 417 h 474"/>
                <a:gd name="T6" fmla="*/ 61 w 352"/>
                <a:gd name="T7" fmla="*/ 256 h 474"/>
                <a:gd name="T8" fmla="*/ 323 w 352"/>
                <a:gd name="T9" fmla="*/ 256 h 474"/>
                <a:gd name="T10" fmla="*/ 323 w 352"/>
                <a:gd name="T11" fmla="*/ 201 h 474"/>
                <a:gd name="T12" fmla="*/ 61 w 352"/>
                <a:gd name="T13" fmla="*/ 201 h 474"/>
                <a:gd name="T14" fmla="*/ 61 w 352"/>
                <a:gd name="T15" fmla="*/ 55 h 474"/>
                <a:gd name="T16" fmla="*/ 340 w 352"/>
                <a:gd name="T17" fmla="*/ 55 h 474"/>
                <a:gd name="T18" fmla="*/ 340 w 352"/>
                <a:gd name="T19" fmla="*/ 0 h 474"/>
                <a:gd name="T20" fmla="*/ 0 w 352"/>
                <a:gd name="T21" fmla="*/ 0 h 474"/>
                <a:gd name="T22" fmla="*/ 0 w 352"/>
                <a:gd name="T23" fmla="*/ 474 h 474"/>
                <a:gd name="T24" fmla="*/ 352 w 352"/>
                <a:gd name="T25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2" h="474">
                  <a:moveTo>
                    <a:pt x="352" y="474"/>
                  </a:moveTo>
                  <a:lnTo>
                    <a:pt x="352" y="417"/>
                  </a:lnTo>
                  <a:lnTo>
                    <a:pt x="61" y="417"/>
                  </a:lnTo>
                  <a:lnTo>
                    <a:pt x="61" y="256"/>
                  </a:lnTo>
                  <a:lnTo>
                    <a:pt x="323" y="256"/>
                  </a:lnTo>
                  <a:lnTo>
                    <a:pt x="323" y="201"/>
                  </a:lnTo>
                  <a:lnTo>
                    <a:pt x="61" y="201"/>
                  </a:lnTo>
                  <a:lnTo>
                    <a:pt x="61" y="55"/>
                  </a:lnTo>
                  <a:lnTo>
                    <a:pt x="340" y="55"/>
                  </a:lnTo>
                  <a:lnTo>
                    <a:pt x="340" y="0"/>
                  </a:lnTo>
                  <a:lnTo>
                    <a:pt x="0" y="0"/>
                  </a:lnTo>
                  <a:lnTo>
                    <a:pt x="0" y="474"/>
                  </a:lnTo>
                  <a:lnTo>
                    <a:pt x="352" y="4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6" name="Freeform 106"/>
            <p:cNvSpPr>
              <a:spLocks noEditPoints="1"/>
            </p:cNvSpPr>
            <p:nvPr userDrawn="1"/>
          </p:nvSpPr>
          <p:spPr bwMode="black">
            <a:xfrm>
              <a:off x="2412" y="2909"/>
              <a:ext cx="393" cy="473"/>
            </a:xfrm>
            <a:custGeom>
              <a:avLst/>
              <a:gdLst>
                <a:gd name="T0" fmla="*/ 73 w 166"/>
                <a:gd name="T1" fmla="*/ 200 h 200"/>
                <a:gd name="T2" fmla="*/ 105 w 166"/>
                <a:gd name="T3" fmla="*/ 196 h 200"/>
                <a:gd name="T4" fmla="*/ 129 w 166"/>
                <a:gd name="T5" fmla="*/ 186 h 200"/>
                <a:gd name="T6" fmla="*/ 147 w 166"/>
                <a:gd name="T7" fmla="*/ 168 h 200"/>
                <a:gd name="T8" fmla="*/ 161 w 166"/>
                <a:gd name="T9" fmla="*/ 139 h 200"/>
                <a:gd name="T10" fmla="*/ 166 w 166"/>
                <a:gd name="T11" fmla="*/ 99 h 200"/>
                <a:gd name="T12" fmla="*/ 158 w 166"/>
                <a:gd name="T13" fmla="*/ 51 h 200"/>
                <a:gd name="T14" fmla="*/ 134 w 166"/>
                <a:gd name="T15" fmla="*/ 17 h 200"/>
                <a:gd name="T16" fmla="*/ 105 w 166"/>
                <a:gd name="T17" fmla="*/ 2 h 200"/>
                <a:gd name="T18" fmla="*/ 69 w 166"/>
                <a:gd name="T19" fmla="*/ 0 h 200"/>
                <a:gd name="T20" fmla="*/ 0 w 166"/>
                <a:gd name="T21" fmla="*/ 0 h 200"/>
                <a:gd name="T22" fmla="*/ 0 w 166"/>
                <a:gd name="T23" fmla="*/ 200 h 200"/>
                <a:gd name="T24" fmla="*/ 73 w 166"/>
                <a:gd name="T25" fmla="*/ 200 h 200"/>
                <a:gd name="T26" fmla="*/ 27 w 166"/>
                <a:gd name="T27" fmla="*/ 23 h 200"/>
                <a:gd name="T28" fmla="*/ 69 w 166"/>
                <a:gd name="T29" fmla="*/ 23 h 200"/>
                <a:gd name="T30" fmla="*/ 103 w 166"/>
                <a:gd name="T31" fmla="*/ 27 h 200"/>
                <a:gd name="T32" fmla="*/ 128 w 166"/>
                <a:gd name="T33" fmla="*/ 50 h 200"/>
                <a:gd name="T34" fmla="*/ 139 w 166"/>
                <a:gd name="T35" fmla="*/ 98 h 200"/>
                <a:gd name="T36" fmla="*/ 133 w 166"/>
                <a:gd name="T37" fmla="*/ 137 h 200"/>
                <a:gd name="T38" fmla="*/ 119 w 166"/>
                <a:gd name="T39" fmla="*/ 162 h 200"/>
                <a:gd name="T40" fmla="*/ 101 w 166"/>
                <a:gd name="T41" fmla="*/ 172 h 200"/>
                <a:gd name="T42" fmla="*/ 70 w 166"/>
                <a:gd name="T43" fmla="*/ 176 h 200"/>
                <a:gd name="T44" fmla="*/ 27 w 166"/>
                <a:gd name="T45" fmla="*/ 176 h 200"/>
                <a:gd name="T46" fmla="*/ 27 w 166"/>
                <a:gd name="T47" fmla="*/ 2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6" h="200">
                  <a:moveTo>
                    <a:pt x="73" y="200"/>
                  </a:moveTo>
                  <a:cubicBezTo>
                    <a:pt x="85" y="200"/>
                    <a:pt x="95" y="199"/>
                    <a:pt x="105" y="196"/>
                  </a:cubicBezTo>
                  <a:cubicBezTo>
                    <a:pt x="114" y="194"/>
                    <a:pt x="122" y="191"/>
                    <a:pt x="129" y="186"/>
                  </a:cubicBezTo>
                  <a:cubicBezTo>
                    <a:pt x="135" y="182"/>
                    <a:pt x="141" y="176"/>
                    <a:pt x="147" y="168"/>
                  </a:cubicBezTo>
                  <a:cubicBezTo>
                    <a:pt x="152" y="160"/>
                    <a:pt x="157" y="151"/>
                    <a:pt x="161" y="139"/>
                  </a:cubicBezTo>
                  <a:cubicBezTo>
                    <a:pt x="164" y="127"/>
                    <a:pt x="166" y="114"/>
                    <a:pt x="166" y="99"/>
                  </a:cubicBezTo>
                  <a:cubicBezTo>
                    <a:pt x="166" y="81"/>
                    <a:pt x="163" y="65"/>
                    <a:pt x="158" y="51"/>
                  </a:cubicBezTo>
                  <a:cubicBezTo>
                    <a:pt x="153" y="37"/>
                    <a:pt x="145" y="26"/>
                    <a:pt x="134" y="17"/>
                  </a:cubicBezTo>
                  <a:cubicBezTo>
                    <a:pt x="126" y="10"/>
                    <a:pt x="116" y="5"/>
                    <a:pt x="105" y="2"/>
                  </a:cubicBezTo>
                  <a:cubicBezTo>
                    <a:pt x="97" y="0"/>
                    <a:pt x="85" y="0"/>
                    <a:pt x="6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73" y="200"/>
                  </a:lnTo>
                  <a:close/>
                  <a:moveTo>
                    <a:pt x="27" y="23"/>
                  </a:moveTo>
                  <a:cubicBezTo>
                    <a:pt x="69" y="23"/>
                    <a:pt x="69" y="23"/>
                    <a:pt x="69" y="23"/>
                  </a:cubicBezTo>
                  <a:cubicBezTo>
                    <a:pt x="85" y="23"/>
                    <a:pt x="96" y="25"/>
                    <a:pt x="103" y="27"/>
                  </a:cubicBezTo>
                  <a:cubicBezTo>
                    <a:pt x="113" y="31"/>
                    <a:pt x="121" y="39"/>
                    <a:pt x="128" y="50"/>
                  </a:cubicBezTo>
                  <a:cubicBezTo>
                    <a:pt x="135" y="61"/>
                    <a:pt x="139" y="77"/>
                    <a:pt x="139" y="98"/>
                  </a:cubicBezTo>
                  <a:cubicBezTo>
                    <a:pt x="139" y="113"/>
                    <a:pt x="137" y="126"/>
                    <a:pt x="133" y="137"/>
                  </a:cubicBezTo>
                  <a:cubicBezTo>
                    <a:pt x="130" y="147"/>
                    <a:pt x="125" y="156"/>
                    <a:pt x="119" y="162"/>
                  </a:cubicBezTo>
                  <a:cubicBezTo>
                    <a:pt x="114" y="166"/>
                    <a:pt x="108" y="170"/>
                    <a:pt x="101" y="172"/>
                  </a:cubicBezTo>
                  <a:cubicBezTo>
                    <a:pt x="93" y="175"/>
                    <a:pt x="83" y="176"/>
                    <a:pt x="70" y="176"/>
                  </a:cubicBezTo>
                  <a:cubicBezTo>
                    <a:pt x="27" y="176"/>
                    <a:pt x="27" y="176"/>
                    <a:pt x="27" y="176"/>
                  </a:cubicBezTo>
                  <a:lnTo>
                    <a:pt x="27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7" name="Freeform 107"/>
            <p:cNvSpPr>
              <a:spLocks/>
            </p:cNvSpPr>
            <p:nvPr userDrawn="1"/>
          </p:nvSpPr>
          <p:spPr bwMode="black">
            <a:xfrm>
              <a:off x="2847" y="2909"/>
              <a:ext cx="374" cy="473"/>
            </a:xfrm>
            <a:custGeom>
              <a:avLst/>
              <a:gdLst>
                <a:gd name="T0" fmla="*/ 158 w 158"/>
                <a:gd name="T1" fmla="*/ 200 h 200"/>
                <a:gd name="T2" fmla="*/ 158 w 158"/>
                <a:gd name="T3" fmla="*/ 176 h 200"/>
                <a:gd name="T4" fmla="*/ 30 w 158"/>
                <a:gd name="T5" fmla="*/ 176 h 200"/>
                <a:gd name="T6" fmla="*/ 42 w 158"/>
                <a:gd name="T7" fmla="*/ 162 h 200"/>
                <a:gd name="T8" fmla="*/ 155 w 158"/>
                <a:gd name="T9" fmla="*/ 23 h 200"/>
                <a:gd name="T10" fmla="*/ 155 w 158"/>
                <a:gd name="T11" fmla="*/ 0 h 200"/>
                <a:gd name="T12" fmla="*/ 11 w 158"/>
                <a:gd name="T13" fmla="*/ 0 h 200"/>
                <a:gd name="T14" fmla="*/ 11 w 158"/>
                <a:gd name="T15" fmla="*/ 23 h 200"/>
                <a:gd name="T16" fmla="*/ 123 w 158"/>
                <a:gd name="T17" fmla="*/ 23 h 200"/>
                <a:gd name="T18" fmla="*/ 102 w 158"/>
                <a:gd name="T19" fmla="*/ 47 h 200"/>
                <a:gd name="T20" fmla="*/ 0 w 158"/>
                <a:gd name="T21" fmla="*/ 175 h 200"/>
                <a:gd name="T22" fmla="*/ 0 w 158"/>
                <a:gd name="T23" fmla="*/ 200 h 200"/>
                <a:gd name="T24" fmla="*/ 158 w 158"/>
                <a:gd name="T25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200">
                  <a:moveTo>
                    <a:pt x="158" y="200"/>
                  </a:moveTo>
                  <a:cubicBezTo>
                    <a:pt x="158" y="176"/>
                    <a:pt x="158" y="176"/>
                    <a:pt x="158" y="176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42" y="162"/>
                    <a:pt x="42" y="162"/>
                    <a:pt x="42" y="162"/>
                  </a:cubicBezTo>
                  <a:cubicBezTo>
                    <a:pt x="155" y="23"/>
                    <a:pt x="155" y="23"/>
                    <a:pt x="155" y="23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23" y="23"/>
                    <a:pt x="123" y="23"/>
                    <a:pt x="123" y="23"/>
                  </a:cubicBezTo>
                  <a:cubicBezTo>
                    <a:pt x="116" y="30"/>
                    <a:pt x="109" y="38"/>
                    <a:pt x="102" y="47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158" y="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8" name="Rectangle 108"/>
            <p:cNvSpPr>
              <a:spLocks noChangeArrowheads="1"/>
            </p:cNvSpPr>
            <p:nvPr userDrawn="1"/>
          </p:nvSpPr>
          <p:spPr bwMode="black">
            <a:xfrm>
              <a:off x="3292" y="2909"/>
              <a:ext cx="63" cy="47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49" name="Freeform 109"/>
            <p:cNvSpPr>
              <a:spLocks noEditPoints="1"/>
            </p:cNvSpPr>
            <p:nvPr userDrawn="1"/>
          </p:nvSpPr>
          <p:spPr bwMode="black">
            <a:xfrm>
              <a:off x="3459" y="2909"/>
              <a:ext cx="353" cy="611"/>
            </a:xfrm>
            <a:custGeom>
              <a:avLst/>
              <a:gdLst>
                <a:gd name="T0" fmla="*/ 149 w 149"/>
                <a:gd name="T1" fmla="*/ 200 h 258"/>
                <a:gd name="T2" fmla="*/ 149 w 149"/>
                <a:gd name="T3" fmla="*/ 176 h 258"/>
                <a:gd name="T4" fmla="*/ 27 w 149"/>
                <a:gd name="T5" fmla="*/ 176 h 258"/>
                <a:gd name="T6" fmla="*/ 27 w 149"/>
                <a:gd name="T7" fmla="*/ 108 h 258"/>
                <a:gd name="T8" fmla="*/ 137 w 149"/>
                <a:gd name="T9" fmla="*/ 108 h 258"/>
                <a:gd name="T10" fmla="*/ 137 w 149"/>
                <a:gd name="T11" fmla="*/ 84 h 258"/>
                <a:gd name="T12" fmla="*/ 27 w 149"/>
                <a:gd name="T13" fmla="*/ 84 h 258"/>
                <a:gd name="T14" fmla="*/ 27 w 149"/>
                <a:gd name="T15" fmla="*/ 23 h 258"/>
                <a:gd name="T16" fmla="*/ 145 w 149"/>
                <a:gd name="T17" fmla="*/ 23 h 258"/>
                <a:gd name="T18" fmla="*/ 145 w 149"/>
                <a:gd name="T19" fmla="*/ 0 h 258"/>
                <a:gd name="T20" fmla="*/ 0 w 149"/>
                <a:gd name="T21" fmla="*/ 0 h 258"/>
                <a:gd name="T22" fmla="*/ 0 w 149"/>
                <a:gd name="T23" fmla="*/ 200 h 258"/>
                <a:gd name="T24" fmla="*/ 149 w 149"/>
                <a:gd name="T25" fmla="*/ 200 h 258"/>
                <a:gd name="T26" fmla="*/ 122 w 149"/>
                <a:gd name="T27" fmla="*/ 200 h 258"/>
                <a:gd name="T28" fmla="*/ 108 w 149"/>
                <a:gd name="T29" fmla="*/ 216 h 258"/>
                <a:gd name="T30" fmla="*/ 103 w 149"/>
                <a:gd name="T31" fmla="*/ 233 h 258"/>
                <a:gd name="T32" fmla="*/ 105 w 149"/>
                <a:gd name="T33" fmla="*/ 243 h 258"/>
                <a:gd name="T34" fmla="*/ 110 w 149"/>
                <a:gd name="T35" fmla="*/ 251 h 258"/>
                <a:gd name="T36" fmla="*/ 119 w 149"/>
                <a:gd name="T37" fmla="*/ 256 h 258"/>
                <a:gd name="T38" fmla="*/ 131 w 149"/>
                <a:gd name="T39" fmla="*/ 258 h 258"/>
                <a:gd name="T40" fmla="*/ 149 w 149"/>
                <a:gd name="T41" fmla="*/ 254 h 258"/>
                <a:gd name="T42" fmla="*/ 149 w 149"/>
                <a:gd name="T43" fmla="*/ 236 h 258"/>
                <a:gd name="T44" fmla="*/ 143 w 149"/>
                <a:gd name="T45" fmla="*/ 239 h 258"/>
                <a:gd name="T46" fmla="*/ 137 w 149"/>
                <a:gd name="T47" fmla="*/ 239 h 258"/>
                <a:gd name="T48" fmla="*/ 127 w 149"/>
                <a:gd name="T49" fmla="*/ 235 h 258"/>
                <a:gd name="T50" fmla="*/ 124 w 149"/>
                <a:gd name="T51" fmla="*/ 226 h 258"/>
                <a:gd name="T52" fmla="*/ 128 w 149"/>
                <a:gd name="T53" fmla="*/ 212 h 258"/>
                <a:gd name="T54" fmla="*/ 140 w 149"/>
                <a:gd name="T55" fmla="*/ 200 h 258"/>
                <a:gd name="T56" fmla="*/ 122 w 149"/>
                <a:gd name="T57" fmla="*/ 20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9" h="258">
                  <a:moveTo>
                    <a:pt x="149" y="200"/>
                  </a:moveTo>
                  <a:cubicBezTo>
                    <a:pt x="149" y="176"/>
                    <a:pt x="149" y="176"/>
                    <a:pt x="149" y="176"/>
                  </a:cubicBezTo>
                  <a:cubicBezTo>
                    <a:pt x="27" y="176"/>
                    <a:pt x="27" y="176"/>
                    <a:pt x="27" y="176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149" y="200"/>
                  </a:lnTo>
                  <a:close/>
                  <a:moveTo>
                    <a:pt x="122" y="200"/>
                  </a:moveTo>
                  <a:cubicBezTo>
                    <a:pt x="116" y="205"/>
                    <a:pt x="111" y="210"/>
                    <a:pt x="108" y="216"/>
                  </a:cubicBezTo>
                  <a:cubicBezTo>
                    <a:pt x="105" y="222"/>
                    <a:pt x="103" y="227"/>
                    <a:pt x="103" y="233"/>
                  </a:cubicBezTo>
                  <a:cubicBezTo>
                    <a:pt x="103" y="237"/>
                    <a:pt x="104" y="240"/>
                    <a:pt x="105" y="243"/>
                  </a:cubicBezTo>
                  <a:cubicBezTo>
                    <a:pt x="106" y="246"/>
                    <a:pt x="108" y="249"/>
                    <a:pt x="110" y="251"/>
                  </a:cubicBezTo>
                  <a:cubicBezTo>
                    <a:pt x="112" y="253"/>
                    <a:pt x="115" y="255"/>
                    <a:pt x="119" y="256"/>
                  </a:cubicBezTo>
                  <a:cubicBezTo>
                    <a:pt x="122" y="258"/>
                    <a:pt x="126" y="258"/>
                    <a:pt x="131" y="258"/>
                  </a:cubicBezTo>
                  <a:cubicBezTo>
                    <a:pt x="137" y="258"/>
                    <a:pt x="143" y="257"/>
                    <a:pt x="149" y="254"/>
                  </a:cubicBezTo>
                  <a:cubicBezTo>
                    <a:pt x="149" y="236"/>
                    <a:pt x="149" y="236"/>
                    <a:pt x="149" y="236"/>
                  </a:cubicBezTo>
                  <a:cubicBezTo>
                    <a:pt x="148" y="237"/>
                    <a:pt x="146" y="238"/>
                    <a:pt x="143" y="239"/>
                  </a:cubicBezTo>
                  <a:cubicBezTo>
                    <a:pt x="141" y="239"/>
                    <a:pt x="139" y="239"/>
                    <a:pt x="137" y="239"/>
                  </a:cubicBezTo>
                  <a:cubicBezTo>
                    <a:pt x="132" y="239"/>
                    <a:pt x="129" y="238"/>
                    <a:pt x="127" y="235"/>
                  </a:cubicBezTo>
                  <a:cubicBezTo>
                    <a:pt x="125" y="233"/>
                    <a:pt x="124" y="230"/>
                    <a:pt x="124" y="226"/>
                  </a:cubicBezTo>
                  <a:cubicBezTo>
                    <a:pt x="124" y="221"/>
                    <a:pt x="125" y="216"/>
                    <a:pt x="128" y="212"/>
                  </a:cubicBezTo>
                  <a:cubicBezTo>
                    <a:pt x="131" y="207"/>
                    <a:pt x="135" y="203"/>
                    <a:pt x="140" y="200"/>
                  </a:cubicBezTo>
                  <a:lnTo>
                    <a:pt x="122" y="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50" name="Freeform 110"/>
            <p:cNvSpPr>
              <a:spLocks/>
            </p:cNvSpPr>
            <p:nvPr userDrawn="1"/>
          </p:nvSpPr>
          <p:spPr bwMode="black">
            <a:xfrm>
              <a:off x="3890" y="2909"/>
              <a:ext cx="392" cy="473"/>
            </a:xfrm>
            <a:custGeom>
              <a:avLst/>
              <a:gdLst>
                <a:gd name="T0" fmla="*/ 64 w 392"/>
                <a:gd name="T1" fmla="*/ 473 h 473"/>
                <a:gd name="T2" fmla="*/ 64 w 392"/>
                <a:gd name="T3" fmla="*/ 308 h 473"/>
                <a:gd name="T4" fmla="*/ 139 w 392"/>
                <a:gd name="T5" fmla="*/ 232 h 473"/>
                <a:gd name="T6" fmla="*/ 309 w 392"/>
                <a:gd name="T7" fmla="*/ 473 h 473"/>
                <a:gd name="T8" fmla="*/ 392 w 392"/>
                <a:gd name="T9" fmla="*/ 473 h 473"/>
                <a:gd name="T10" fmla="*/ 184 w 392"/>
                <a:gd name="T11" fmla="*/ 192 h 473"/>
                <a:gd name="T12" fmla="*/ 383 w 392"/>
                <a:gd name="T13" fmla="*/ 0 h 473"/>
                <a:gd name="T14" fmla="*/ 298 w 392"/>
                <a:gd name="T15" fmla="*/ 0 h 473"/>
                <a:gd name="T16" fmla="*/ 64 w 392"/>
                <a:gd name="T17" fmla="*/ 234 h 473"/>
                <a:gd name="T18" fmla="*/ 64 w 392"/>
                <a:gd name="T19" fmla="*/ 0 h 473"/>
                <a:gd name="T20" fmla="*/ 0 w 392"/>
                <a:gd name="T21" fmla="*/ 0 h 473"/>
                <a:gd name="T22" fmla="*/ 0 w 392"/>
                <a:gd name="T23" fmla="*/ 473 h 473"/>
                <a:gd name="T24" fmla="*/ 64 w 392"/>
                <a:gd name="T2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2" h="473">
                  <a:moveTo>
                    <a:pt x="64" y="473"/>
                  </a:moveTo>
                  <a:lnTo>
                    <a:pt x="64" y="308"/>
                  </a:lnTo>
                  <a:lnTo>
                    <a:pt x="139" y="232"/>
                  </a:lnTo>
                  <a:lnTo>
                    <a:pt x="309" y="473"/>
                  </a:lnTo>
                  <a:lnTo>
                    <a:pt x="392" y="473"/>
                  </a:lnTo>
                  <a:lnTo>
                    <a:pt x="184" y="192"/>
                  </a:lnTo>
                  <a:lnTo>
                    <a:pt x="383" y="0"/>
                  </a:lnTo>
                  <a:lnTo>
                    <a:pt x="298" y="0"/>
                  </a:lnTo>
                  <a:lnTo>
                    <a:pt x="64" y="234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64" y="4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51" name="Freeform 111"/>
            <p:cNvSpPr>
              <a:spLocks/>
            </p:cNvSpPr>
            <p:nvPr userDrawn="1"/>
          </p:nvSpPr>
          <p:spPr bwMode="black">
            <a:xfrm>
              <a:off x="4327" y="2909"/>
              <a:ext cx="374" cy="480"/>
            </a:xfrm>
            <a:custGeom>
              <a:avLst/>
              <a:gdLst>
                <a:gd name="T0" fmla="*/ 131 w 158"/>
                <a:gd name="T1" fmla="*/ 115 h 203"/>
                <a:gd name="T2" fmla="*/ 119 w 158"/>
                <a:gd name="T3" fmla="*/ 166 h 203"/>
                <a:gd name="T4" fmla="*/ 77 w 158"/>
                <a:gd name="T5" fmla="*/ 179 h 203"/>
                <a:gd name="T6" fmla="*/ 48 w 158"/>
                <a:gd name="T7" fmla="*/ 173 h 203"/>
                <a:gd name="T8" fmla="*/ 32 w 158"/>
                <a:gd name="T9" fmla="*/ 153 h 203"/>
                <a:gd name="T10" fmla="*/ 27 w 158"/>
                <a:gd name="T11" fmla="*/ 115 h 203"/>
                <a:gd name="T12" fmla="*/ 27 w 158"/>
                <a:gd name="T13" fmla="*/ 0 h 203"/>
                <a:gd name="T14" fmla="*/ 0 w 158"/>
                <a:gd name="T15" fmla="*/ 0 h 203"/>
                <a:gd name="T16" fmla="*/ 0 w 158"/>
                <a:gd name="T17" fmla="*/ 115 h 203"/>
                <a:gd name="T18" fmla="*/ 8 w 158"/>
                <a:gd name="T19" fmla="*/ 165 h 203"/>
                <a:gd name="T20" fmla="*/ 34 w 158"/>
                <a:gd name="T21" fmla="*/ 193 h 203"/>
                <a:gd name="T22" fmla="*/ 80 w 158"/>
                <a:gd name="T23" fmla="*/ 203 h 203"/>
                <a:gd name="T24" fmla="*/ 126 w 158"/>
                <a:gd name="T25" fmla="*/ 192 h 203"/>
                <a:gd name="T26" fmla="*/ 151 w 158"/>
                <a:gd name="T27" fmla="*/ 163 h 203"/>
                <a:gd name="T28" fmla="*/ 158 w 158"/>
                <a:gd name="T29" fmla="*/ 115 h 203"/>
                <a:gd name="T30" fmla="*/ 158 w 158"/>
                <a:gd name="T31" fmla="*/ 0 h 203"/>
                <a:gd name="T32" fmla="*/ 131 w 158"/>
                <a:gd name="T33" fmla="*/ 0 h 203"/>
                <a:gd name="T34" fmla="*/ 131 w 158"/>
                <a:gd name="T35" fmla="*/ 115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8" h="203">
                  <a:moveTo>
                    <a:pt x="131" y="115"/>
                  </a:moveTo>
                  <a:cubicBezTo>
                    <a:pt x="131" y="140"/>
                    <a:pt x="127" y="157"/>
                    <a:pt x="119" y="166"/>
                  </a:cubicBezTo>
                  <a:cubicBezTo>
                    <a:pt x="111" y="175"/>
                    <a:pt x="97" y="179"/>
                    <a:pt x="77" y="179"/>
                  </a:cubicBezTo>
                  <a:cubicBezTo>
                    <a:pt x="66" y="179"/>
                    <a:pt x="56" y="177"/>
                    <a:pt x="48" y="173"/>
                  </a:cubicBezTo>
                  <a:cubicBezTo>
                    <a:pt x="41" y="168"/>
                    <a:pt x="35" y="162"/>
                    <a:pt x="32" y="153"/>
                  </a:cubicBezTo>
                  <a:cubicBezTo>
                    <a:pt x="28" y="145"/>
                    <a:pt x="27" y="132"/>
                    <a:pt x="27" y="115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36"/>
                    <a:pt x="3" y="153"/>
                    <a:pt x="8" y="165"/>
                  </a:cubicBezTo>
                  <a:cubicBezTo>
                    <a:pt x="13" y="178"/>
                    <a:pt x="22" y="187"/>
                    <a:pt x="34" y="193"/>
                  </a:cubicBezTo>
                  <a:cubicBezTo>
                    <a:pt x="45" y="200"/>
                    <a:pt x="61" y="203"/>
                    <a:pt x="80" y="203"/>
                  </a:cubicBezTo>
                  <a:cubicBezTo>
                    <a:pt x="99" y="203"/>
                    <a:pt x="114" y="199"/>
                    <a:pt x="126" y="192"/>
                  </a:cubicBezTo>
                  <a:cubicBezTo>
                    <a:pt x="138" y="185"/>
                    <a:pt x="146" y="175"/>
                    <a:pt x="151" y="163"/>
                  </a:cubicBezTo>
                  <a:cubicBezTo>
                    <a:pt x="156" y="151"/>
                    <a:pt x="158" y="135"/>
                    <a:pt x="158" y="115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31" y="0"/>
                    <a:pt x="131" y="0"/>
                    <a:pt x="131" y="0"/>
                  </a:cubicBezTo>
                  <a:lnTo>
                    <a:pt x="131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52" name="Freeform 112"/>
            <p:cNvSpPr>
              <a:spLocks/>
            </p:cNvSpPr>
            <p:nvPr userDrawn="1"/>
          </p:nvSpPr>
          <p:spPr bwMode="black">
            <a:xfrm>
              <a:off x="4764" y="2909"/>
              <a:ext cx="263" cy="480"/>
            </a:xfrm>
            <a:custGeom>
              <a:avLst/>
              <a:gdLst>
                <a:gd name="T0" fmla="*/ 14 w 111"/>
                <a:gd name="T1" fmla="*/ 188 h 203"/>
                <a:gd name="T2" fmla="*/ 54 w 111"/>
                <a:gd name="T3" fmla="*/ 203 h 203"/>
                <a:gd name="T4" fmla="*/ 85 w 111"/>
                <a:gd name="T5" fmla="*/ 196 h 203"/>
                <a:gd name="T6" fmla="*/ 105 w 111"/>
                <a:gd name="T7" fmla="*/ 175 h 203"/>
                <a:gd name="T8" fmla="*/ 111 w 111"/>
                <a:gd name="T9" fmla="*/ 136 h 203"/>
                <a:gd name="T10" fmla="*/ 111 w 111"/>
                <a:gd name="T11" fmla="*/ 0 h 203"/>
                <a:gd name="T12" fmla="*/ 84 w 111"/>
                <a:gd name="T13" fmla="*/ 0 h 203"/>
                <a:gd name="T14" fmla="*/ 84 w 111"/>
                <a:gd name="T15" fmla="*/ 137 h 203"/>
                <a:gd name="T16" fmla="*/ 81 w 111"/>
                <a:gd name="T17" fmla="*/ 163 h 203"/>
                <a:gd name="T18" fmla="*/ 72 w 111"/>
                <a:gd name="T19" fmla="*/ 175 h 203"/>
                <a:gd name="T20" fmla="*/ 54 w 111"/>
                <a:gd name="T21" fmla="*/ 180 h 203"/>
                <a:gd name="T22" fmla="*/ 33 w 111"/>
                <a:gd name="T23" fmla="*/ 171 h 203"/>
                <a:gd name="T24" fmla="*/ 25 w 111"/>
                <a:gd name="T25" fmla="*/ 140 h 203"/>
                <a:gd name="T26" fmla="*/ 1 w 111"/>
                <a:gd name="T27" fmla="*/ 143 h 203"/>
                <a:gd name="T28" fmla="*/ 14 w 111"/>
                <a:gd name="T29" fmla="*/ 18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203">
                  <a:moveTo>
                    <a:pt x="14" y="188"/>
                  </a:moveTo>
                  <a:cubicBezTo>
                    <a:pt x="23" y="198"/>
                    <a:pt x="37" y="203"/>
                    <a:pt x="54" y="203"/>
                  </a:cubicBezTo>
                  <a:cubicBezTo>
                    <a:pt x="66" y="203"/>
                    <a:pt x="77" y="201"/>
                    <a:pt x="85" y="196"/>
                  </a:cubicBezTo>
                  <a:cubicBezTo>
                    <a:pt x="94" y="191"/>
                    <a:pt x="101" y="184"/>
                    <a:pt x="105" y="175"/>
                  </a:cubicBezTo>
                  <a:cubicBezTo>
                    <a:pt x="109" y="166"/>
                    <a:pt x="111" y="153"/>
                    <a:pt x="111" y="136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137"/>
                    <a:pt x="84" y="137"/>
                    <a:pt x="84" y="137"/>
                  </a:cubicBezTo>
                  <a:cubicBezTo>
                    <a:pt x="84" y="149"/>
                    <a:pt x="83" y="157"/>
                    <a:pt x="81" y="163"/>
                  </a:cubicBezTo>
                  <a:cubicBezTo>
                    <a:pt x="80" y="168"/>
                    <a:pt x="76" y="172"/>
                    <a:pt x="72" y="175"/>
                  </a:cubicBezTo>
                  <a:cubicBezTo>
                    <a:pt x="67" y="178"/>
                    <a:pt x="61" y="180"/>
                    <a:pt x="54" y="180"/>
                  </a:cubicBezTo>
                  <a:cubicBezTo>
                    <a:pt x="45" y="180"/>
                    <a:pt x="38" y="177"/>
                    <a:pt x="33" y="171"/>
                  </a:cubicBezTo>
                  <a:cubicBezTo>
                    <a:pt x="28" y="165"/>
                    <a:pt x="25" y="155"/>
                    <a:pt x="25" y="140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0" y="163"/>
                    <a:pt x="5" y="178"/>
                    <a:pt x="14" y="1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253" name="Freeform 113"/>
            <p:cNvSpPr>
              <a:spLocks noEditPoints="1"/>
            </p:cNvSpPr>
            <p:nvPr userDrawn="1"/>
          </p:nvSpPr>
          <p:spPr bwMode="black">
            <a:xfrm>
              <a:off x="5124" y="2909"/>
              <a:ext cx="352" cy="611"/>
            </a:xfrm>
            <a:custGeom>
              <a:avLst/>
              <a:gdLst>
                <a:gd name="T0" fmla="*/ 149 w 149"/>
                <a:gd name="T1" fmla="*/ 200 h 258"/>
                <a:gd name="T2" fmla="*/ 149 w 149"/>
                <a:gd name="T3" fmla="*/ 176 h 258"/>
                <a:gd name="T4" fmla="*/ 26 w 149"/>
                <a:gd name="T5" fmla="*/ 176 h 258"/>
                <a:gd name="T6" fmla="*/ 26 w 149"/>
                <a:gd name="T7" fmla="*/ 108 h 258"/>
                <a:gd name="T8" fmla="*/ 137 w 149"/>
                <a:gd name="T9" fmla="*/ 108 h 258"/>
                <a:gd name="T10" fmla="*/ 137 w 149"/>
                <a:gd name="T11" fmla="*/ 84 h 258"/>
                <a:gd name="T12" fmla="*/ 26 w 149"/>
                <a:gd name="T13" fmla="*/ 84 h 258"/>
                <a:gd name="T14" fmla="*/ 26 w 149"/>
                <a:gd name="T15" fmla="*/ 23 h 258"/>
                <a:gd name="T16" fmla="*/ 144 w 149"/>
                <a:gd name="T17" fmla="*/ 23 h 258"/>
                <a:gd name="T18" fmla="*/ 144 w 149"/>
                <a:gd name="T19" fmla="*/ 0 h 258"/>
                <a:gd name="T20" fmla="*/ 0 w 149"/>
                <a:gd name="T21" fmla="*/ 0 h 258"/>
                <a:gd name="T22" fmla="*/ 0 w 149"/>
                <a:gd name="T23" fmla="*/ 200 h 258"/>
                <a:gd name="T24" fmla="*/ 149 w 149"/>
                <a:gd name="T25" fmla="*/ 200 h 258"/>
                <a:gd name="T26" fmla="*/ 122 w 149"/>
                <a:gd name="T27" fmla="*/ 200 h 258"/>
                <a:gd name="T28" fmla="*/ 108 w 149"/>
                <a:gd name="T29" fmla="*/ 216 h 258"/>
                <a:gd name="T30" fmla="*/ 103 w 149"/>
                <a:gd name="T31" fmla="*/ 233 h 258"/>
                <a:gd name="T32" fmla="*/ 105 w 149"/>
                <a:gd name="T33" fmla="*/ 243 h 258"/>
                <a:gd name="T34" fmla="*/ 110 w 149"/>
                <a:gd name="T35" fmla="*/ 251 h 258"/>
                <a:gd name="T36" fmla="*/ 118 w 149"/>
                <a:gd name="T37" fmla="*/ 256 h 258"/>
                <a:gd name="T38" fmla="*/ 131 w 149"/>
                <a:gd name="T39" fmla="*/ 258 h 258"/>
                <a:gd name="T40" fmla="*/ 149 w 149"/>
                <a:gd name="T41" fmla="*/ 254 h 258"/>
                <a:gd name="T42" fmla="*/ 149 w 149"/>
                <a:gd name="T43" fmla="*/ 236 h 258"/>
                <a:gd name="T44" fmla="*/ 143 w 149"/>
                <a:gd name="T45" fmla="*/ 239 h 258"/>
                <a:gd name="T46" fmla="*/ 137 w 149"/>
                <a:gd name="T47" fmla="*/ 239 h 258"/>
                <a:gd name="T48" fmla="*/ 126 w 149"/>
                <a:gd name="T49" fmla="*/ 235 h 258"/>
                <a:gd name="T50" fmla="*/ 123 w 149"/>
                <a:gd name="T51" fmla="*/ 226 h 258"/>
                <a:gd name="T52" fmla="*/ 128 w 149"/>
                <a:gd name="T53" fmla="*/ 212 h 258"/>
                <a:gd name="T54" fmla="*/ 140 w 149"/>
                <a:gd name="T55" fmla="*/ 200 h 258"/>
                <a:gd name="T56" fmla="*/ 122 w 149"/>
                <a:gd name="T57" fmla="*/ 20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9" h="258">
                  <a:moveTo>
                    <a:pt x="149" y="200"/>
                  </a:moveTo>
                  <a:cubicBezTo>
                    <a:pt x="149" y="176"/>
                    <a:pt x="149" y="176"/>
                    <a:pt x="149" y="176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6" y="108"/>
                    <a:pt x="26" y="108"/>
                    <a:pt x="26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149" y="200"/>
                  </a:lnTo>
                  <a:close/>
                  <a:moveTo>
                    <a:pt x="122" y="200"/>
                  </a:moveTo>
                  <a:cubicBezTo>
                    <a:pt x="116" y="205"/>
                    <a:pt x="111" y="210"/>
                    <a:pt x="108" y="216"/>
                  </a:cubicBezTo>
                  <a:cubicBezTo>
                    <a:pt x="104" y="222"/>
                    <a:pt x="103" y="227"/>
                    <a:pt x="103" y="233"/>
                  </a:cubicBezTo>
                  <a:cubicBezTo>
                    <a:pt x="103" y="237"/>
                    <a:pt x="103" y="240"/>
                    <a:pt x="105" y="243"/>
                  </a:cubicBezTo>
                  <a:cubicBezTo>
                    <a:pt x="106" y="246"/>
                    <a:pt x="107" y="249"/>
                    <a:pt x="110" y="251"/>
                  </a:cubicBezTo>
                  <a:cubicBezTo>
                    <a:pt x="112" y="253"/>
                    <a:pt x="115" y="255"/>
                    <a:pt x="118" y="256"/>
                  </a:cubicBezTo>
                  <a:cubicBezTo>
                    <a:pt x="122" y="258"/>
                    <a:pt x="126" y="258"/>
                    <a:pt x="131" y="258"/>
                  </a:cubicBezTo>
                  <a:cubicBezTo>
                    <a:pt x="136" y="258"/>
                    <a:pt x="142" y="257"/>
                    <a:pt x="149" y="254"/>
                  </a:cubicBezTo>
                  <a:cubicBezTo>
                    <a:pt x="149" y="236"/>
                    <a:pt x="149" y="236"/>
                    <a:pt x="149" y="236"/>
                  </a:cubicBezTo>
                  <a:cubicBezTo>
                    <a:pt x="147" y="237"/>
                    <a:pt x="145" y="238"/>
                    <a:pt x="143" y="239"/>
                  </a:cubicBezTo>
                  <a:cubicBezTo>
                    <a:pt x="141" y="239"/>
                    <a:pt x="139" y="239"/>
                    <a:pt x="137" y="239"/>
                  </a:cubicBezTo>
                  <a:cubicBezTo>
                    <a:pt x="132" y="239"/>
                    <a:pt x="129" y="238"/>
                    <a:pt x="126" y="235"/>
                  </a:cubicBezTo>
                  <a:cubicBezTo>
                    <a:pt x="124" y="233"/>
                    <a:pt x="123" y="230"/>
                    <a:pt x="123" y="226"/>
                  </a:cubicBezTo>
                  <a:cubicBezTo>
                    <a:pt x="123" y="221"/>
                    <a:pt x="125" y="216"/>
                    <a:pt x="128" y="212"/>
                  </a:cubicBezTo>
                  <a:cubicBezTo>
                    <a:pt x="130" y="207"/>
                    <a:pt x="135" y="203"/>
                    <a:pt x="140" y="200"/>
                  </a:cubicBezTo>
                  <a:lnTo>
                    <a:pt x="122" y="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>
                <a:solidFill>
                  <a:srgbClr val="000000"/>
                </a:solidFill>
              </a:endParaRPr>
            </a:p>
          </p:txBody>
        </p:sp>
      </p:grpSp>
      <p:pic>
        <p:nvPicPr>
          <p:cNvPr id="131" name="Picture 1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0602" y="3056217"/>
            <a:ext cx="2412869" cy="803577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595885" y="4829192"/>
            <a:ext cx="6377892" cy="365760"/>
            <a:chOff x="596040" y="5442941"/>
            <a:chExt cx="6379553" cy="365760"/>
          </a:xfrm>
        </p:grpSpPr>
        <p:pic>
          <p:nvPicPr>
            <p:cNvPr id="166" name="Picture 2" descr="C:\Users\kathyp\Documents\00_Brand-Resources\Multimode Elements\Multimode Icons\PNG\Multimode-Icon_HAN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040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7" name="Picture 3" descr="C:\Users\kathyp\Documents\00_Brand-Resources\Multimode Elements\Multimode Icons\PNG\Multimode-Icon_HOLD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9824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8" name="Picture 4" descr="C:\Users\kathyp\Documents\00_Brand-Resources\Multimode Elements\Multimode Icons\PNG\Multimode-Icon_LAPTOP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7211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9" name="Picture 5" descr="C:\Users\kathyp\Documents\00_Brand-Resources\Multimode Elements\Multimode Icons\PNG\Multimode-Icon_STAND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7392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0" name="Picture 6" descr="C:\Users\kathyp\Documents\00_Brand-Resources\Multimode Elements\Multimode Icons\PNG\Multimode-Icon_STAND-Tablet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1176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1" name="Picture 7" descr="C:\Users\kathyp\Documents\00_Brand-Resources\Multimode Elements\Multimode Icons\PNG\Multimode-Icon_TABLE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8563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2" name="Picture 8" descr="C:\Users\kathyp\Documents\00_Brand-Resources\Multimode Elements\Multimode Icons\PNG\Multimode-Icon_TABLET.pn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5950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3" name="Picture 9" descr="C:\Users\kathyp\Documents\00_Brand-Resources\Multimode Elements\Multimode Icons\PNG\Multimode-Icon_TENT.pn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2528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" name="Picture 10" descr="C:\Users\kathyp\Documents\00_Brand-Resources\Multimode Elements\Multimode Icons\PNG\Multimode-Icon_TILT.png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6312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5" name="Picture 11" descr="C:\Users\kathyp\Documents\00_Brand-Resources\Multimode Elements\Multimode Icons\PNG\Multimode-Icon_TV.png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3707" y="5468108"/>
              <a:ext cx="311886" cy="31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6" name="Group 175"/>
            <p:cNvGrpSpPr/>
            <p:nvPr userDrawn="1"/>
          </p:nvGrpSpPr>
          <p:grpSpPr>
            <a:xfrm>
              <a:off x="2024598" y="5468108"/>
              <a:ext cx="310896" cy="310896"/>
              <a:chOff x="2024598" y="5468108"/>
              <a:chExt cx="310896" cy="310896"/>
            </a:xfrm>
          </p:grpSpPr>
          <p:sp>
            <p:nvSpPr>
              <p:cNvPr id="177" name="Oval 176"/>
              <p:cNvSpPr/>
              <p:nvPr userDrawn="1"/>
            </p:nvSpPr>
            <p:spPr>
              <a:xfrm>
                <a:off x="2024598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400"/>
                <a:endParaRPr lang="en-US" sz="18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178" name="Picture 177"/>
              <p:cNvPicPr>
                <a:picLocks noChangeAspect="1"/>
              </p:cNvPicPr>
              <p:nvPr userDrawn="1"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814" y="5509256"/>
                <a:ext cx="122464" cy="228600"/>
              </a:xfrm>
              <a:prstGeom prst="rect">
                <a:avLst/>
              </a:prstGeom>
            </p:spPr>
          </p:pic>
        </p:grpSp>
        <p:grpSp>
          <p:nvGrpSpPr>
            <p:cNvPr id="179" name="Group 178"/>
            <p:cNvGrpSpPr/>
            <p:nvPr userDrawn="1"/>
          </p:nvGrpSpPr>
          <p:grpSpPr>
            <a:xfrm>
              <a:off x="3094779" y="5468108"/>
              <a:ext cx="310896" cy="310896"/>
              <a:chOff x="3094779" y="5468108"/>
              <a:chExt cx="310896" cy="310896"/>
            </a:xfrm>
          </p:grpSpPr>
          <p:sp>
            <p:nvSpPr>
              <p:cNvPr id="180" name="Oval 179"/>
              <p:cNvSpPr/>
              <p:nvPr userDrawn="1"/>
            </p:nvSpPr>
            <p:spPr>
              <a:xfrm>
                <a:off x="3094779" y="5468108"/>
                <a:ext cx="310896" cy="31089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400"/>
                <a:endParaRPr lang="en-US" sz="18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181" name="Picture 9" descr="C:\Users\yhwang\Desktop\WW Design\Multimode Icons\twitter-01.png"/>
              <p:cNvPicPr>
                <a:picLocks noChangeAspect="1" noChangeArrowheads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4779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182" name="Group 181"/>
            <p:cNvGrpSpPr/>
            <p:nvPr userDrawn="1"/>
          </p:nvGrpSpPr>
          <p:grpSpPr>
            <a:xfrm>
              <a:off x="953427" y="5468108"/>
              <a:ext cx="310896" cy="310896"/>
              <a:chOff x="953427" y="5468108"/>
              <a:chExt cx="310896" cy="310896"/>
            </a:xfrm>
          </p:grpSpPr>
          <p:sp>
            <p:nvSpPr>
              <p:cNvPr id="254" name="Oval 253"/>
              <p:cNvSpPr/>
              <p:nvPr userDrawn="1"/>
            </p:nvSpPr>
            <p:spPr>
              <a:xfrm>
                <a:off x="953427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400"/>
                <a:endParaRPr lang="en-US" sz="18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55" name="Picture 5" descr="C:\Users\yhwang\Desktop\WW Design\Multimode Icons\globe-01.png"/>
              <p:cNvPicPr>
                <a:picLocks noChangeAspect="1" noChangeArrowheads="1"/>
              </p:cNvPicPr>
              <p:nvPr userDrawn="1"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859" y="5495540"/>
                <a:ext cx="256032" cy="256032"/>
              </a:xfrm>
              <a:prstGeom prst="rect">
                <a:avLst/>
              </a:prstGeom>
              <a:noFill/>
            </p:spPr>
          </p:pic>
        </p:grpSp>
        <p:grpSp>
          <p:nvGrpSpPr>
            <p:cNvPr id="256" name="Group 255"/>
            <p:cNvGrpSpPr/>
            <p:nvPr userDrawn="1"/>
          </p:nvGrpSpPr>
          <p:grpSpPr>
            <a:xfrm>
              <a:off x="2355828" y="5442941"/>
              <a:ext cx="365760" cy="365760"/>
              <a:chOff x="2355828" y="5442941"/>
              <a:chExt cx="365760" cy="365760"/>
            </a:xfrm>
          </p:grpSpPr>
          <p:sp>
            <p:nvSpPr>
              <p:cNvPr id="257" name="Oval 256"/>
              <p:cNvSpPr/>
              <p:nvPr userDrawn="1"/>
            </p:nvSpPr>
            <p:spPr>
              <a:xfrm>
                <a:off x="2380995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400"/>
                <a:endParaRPr lang="en-US" sz="18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58" name="Picture 2" descr="C:\Users\yhwang\Desktop\WW Design\Multimode Icons\chain-01.png"/>
              <p:cNvPicPr>
                <a:picLocks noChangeAspect="1" noChangeArrowheads="1"/>
              </p:cNvPicPr>
              <p:nvPr userDrawn="1"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5828" y="5442941"/>
                <a:ext cx="365760" cy="365760"/>
              </a:xfrm>
              <a:prstGeom prst="rect">
                <a:avLst/>
              </a:prstGeom>
              <a:noFill/>
            </p:spPr>
          </p:pic>
        </p:grpSp>
        <p:grpSp>
          <p:nvGrpSpPr>
            <p:cNvPr id="259" name="Group 258"/>
            <p:cNvGrpSpPr/>
            <p:nvPr userDrawn="1"/>
          </p:nvGrpSpPr>
          <p:grpSpPr>
            <a:xfrm>
              <a:off x="5236131" y="5468108"/>
              <a:ext cx="310896" cy="310896"/>
              <a:chOff x="5236131" y="5468108"/>
              <a:chExt cx="310896" cy="310896"/>
            </a:xfrm>
          </p:grpSpPr>
          <p:sp>
            <p:nvSpPr>
              <p:cNvPr id="260" name="Oval 259"/>
              <p:cNvSpPr/>
              <p:nvPr userDrawn="1"/>
            </p:nvSpPr>
            <p:spPr>
              <a:xfrm>
                <a:off x="5236131" y="546810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400"/>
                <a:endParaRPr lang="en-US" sz="18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61" name="Picture 260" descr="C:\Users\yhwang\Desktop\WW Design\Multimode Icons\facebook-01.png"/>
              <p:cNvPicPr>
                <a:picLocks noChangeAspect="1" noChangeArrowheads="1"/>
              </p:cNvPicPr>
              <p:nvPr userDrawn="1"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6131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2" name="Group 261"/>
            <p:cNvGrpSpPr/>
            <p:nvPr userDrawn="1"/>
          </p:nvGrpSpPr>
          <p:grpSpPr>
            <a:xfrm>
              <a:off x="4523337" y="5468108"/>
              <a:ext cx="310896" cy="310896"/>
              <a:chOff x="4523337" y="5468108"/>
              <a:chExt cx="310896" cy="310896"/>
            </a:xfrm>
          </p:grpSpPr>
          <p:sp>
            <p:nvSpPr>
              <p:cNvPr id="263" name="Oval 262"/>
              <p:cNvSpPr/>
              <p:nvPr userDrawn="1"/>
            </p:nvSpPr>
            <p:spPr>
              <a:xfrm>
                <a:off x="4523337" y="5468108"/>
                <a:ext cx="310896" cy="31089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400"/>
                <a:endParaRPr lang="en-US" sz="18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64" name="Picture 7" descr="C:\Users\yhwang\Desktop\WW Design\Multimode Icons\server-01.png"/>
              <p:cNvPicPr>
                <a:picLocks noChangeAspect="1" noChangeArrowheads="1"/>
              </p:cNvPicPr>
              <p:nvPr userDrawn="1"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337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5" name="Group 264"/>
            <p:cNvGrpSpPr/>
            <p:nvPr userDrawn="1"/>
          </p:nvGrpSpPr>
          <p:grpSpPr>
            <a:xfrm>
              <a:off x="4879734" y="5468108"/>
              <a:ext cx="310896" cy="310896"/>
              <a:chOff x="4879734" y="5468108"/>
              <a:chExt cx="310896" cy="310896"/>
            </a:xfrm>
          </p:grpSpPr>
          <p:sp>
            <p:nvSpPr>
              <p:cNvPr id="266" name="Oval 265"/>
              <p:cNvSpPr/>
              <p:nvPr userDrawn="1"/>
            </p:nvSpPr>
            <p:spPr>
              <a:xfrm>
                <a:off x="4879734" y="5468108"/>
                <a:ext cx="310896" cy="3108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400"/>
                <a:endParaRPr lang="en-US" sz="18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67" name="Picture 6" descr="C:\Users\yhwang\Desktop\WW Design\Multimode Icons\network-01.png"/>
              <p:cNvPicPr>
                <a:picLocks noChangeAspect="1" noChangeArrowheads="1"/>
              </p:cNvPicPr>
              <p:nvPr userDrawn="1"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734" y="5468108"/>
                <a:ext cx="310896" cy="310896"/>
              </a:xfrm>
              <a:prstGeom prst="rect">
                <a:avLst/>
              </a:prstGeom>
              <a:noFill/>
            </p:spPr>
          </p:pic>
        </p:grpSp>
        <p:grpSp>
          <p:nvGrpSpPr>
            <p:cNvPr id="268" name="Group 267"/>
            <p:cNvGrpSpPr/>
            <p:nvPr userDrawn="1"/>
          </p:nvGrpSpPr>
          <p:grpSpPr>
            <a:xfrm>
              <a:off x="5949915" y="5468108"/>
              <a:ext cx="310896" cy="310896"/>
              <a:chOff x="5949915" y="5468108"/>
              <a:chExt cx="310896" cy="310896"/>
            </a:xfrm>
          </p:grpSpPr>
          <p:sp>
            <p:nvSpPr>
              <p:cNvPr id="269" name="Oval 268"/>
              <p:cNvSpPr/>
              <p:nvPr userDrawn="1"/>
            </p:nvSpPr>
            <p:spPr>
              <a:xfrm>
                <a:off x="5949915" y="5468108"/>
                <a:ext cx="310896" cy="31089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14400"/>
                <a:endParaRPr lang="en-US" sz="18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70" name="Picture 8" descr="C:\Users\yhwang\Desktop\WW Design\Multimode Icons\think_light-01.png"/>
              <p:cNvPicPr>
                <a:picLocks noChangeAspect="1" noChangeArrowheads="1"/>
              </p:cNvPicPr>
              <p:nvPr userDrawn="1"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9915" y="5468108"/>
                <a:ext cx="310896" cy="310896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271" name="TextBox 270"/>
          <p:cNvSpPr txBox="1"/>
          <p:nvPr userDrawn="1"/>
        </p:nvSpPr>
        <p:spPr>
          <a:xfrm>
            <a:off x="4352629" y="2864616"/>
            <a:ext cx="2796089" cy="6155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/>
            <a:r>
              <a:rPr lang="en-US" sz="3400" dirty="0">
                <a:solidFill>
                  <a:srgbClr val="4AC0E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0481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1"/>
          <p:cNvSpPr>
            <a:spLocks noChangeArrowheads="1"/>
          </p:cNvSpPr>
          <p:nvPr userDrawn="1"/>
        </p:nvSpPr>
        <p:spPr bwMode="gray">
          <a:xfrm flipH="1">
            <a:off x="2" y="255909"/>
            <a:ext cx="12047857" cy="624291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305" y="0"/>
            <a:ext cx="1374552" cy="880196"/>
          </a:xfrm>
          <a:prstGeom prst="rect">
            <a:avLst/>
          </a:prstGeom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invGray">
          <a:xfrm flipH="1">
            <a:off x="2" y="6501798"/>
            <a:ext cx="502612" cy="191767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4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7" y="255906"/>
            <a:ext cx="11736977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Rectangle 12"/>
          <p:cNvSpPr/>
          <p:nvPr userDrawn="1"/>
        </p:nvSpPr>
        <p:spPr bwMode="invGray">
          <a:xfrm>
            <a:off x="99340" y="6518624"/>
            <a:ext cx="403273" cy="153888"/>
          </a:xfrm>
          <a:prstGeom prst="rect">
            <a:avLst/>
          </a:prstGeom>
        </p:spPr>
        <p:txBody>
          <a:bodyPr wrap="none" lIns="121899" tIns="0" rIns="121899" bIns="0" anchor="ctr">
            <a:spAutoFit/>
          </a:bodyPr>
          <a:lstStyle/>
          <a:p>
            <a:pPr algn="ctr" defTabSz="914400"/>
            <a:fld id="{259F4B34-A25D-4DEF-97BC-C4D92417BF9B}" type="slidenum">
              <a:rPr lang="en-US" sz="1000" smtClean="0">
                <a:solidFill>
                  <a:prstClr val="white"/>
                </a:solidFill>
                <a:cs typeface="Arial" pitchFamily="34" charset="0"/>
              </a:rPr>
              <a:pPr algn="ctr" defTabSz="914400"/>
              <a:t>‹#›</a:t>
            </a:fld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57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>
            <a:spLocks noChangeArrowheads="1"/>
          </p:cNvSpPr>
          <p:nvPr userDrawn="1"/>
        </p:nvSpPr>
        <p:spPr bwMode="invGray">
          <a:xfrm flipH="1">
            <a:off x="2" y="6501798"/>
            <a:ext cx="502612" cy="191767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gray">
          <a:xfrm flipH="1">
            <a:off x="2" y="255909"/>
            <a:ext cx="12047857" cy="624291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305" y="0"/>
            <a:ext cx="1374552" cy="880196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795887"/>
            <a:ext cx="11723382" cy="464923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5F5F5F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5F5F5F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5F5F5F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5F5F5F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270421" y="853040"/>
            <a:ext cx="11723382" cy="639763"/>
          </a:xfrm>
          <a:prstGeom prst="rect">
            <a:avLst/>
          </a:prstGeom>
        </p:spPr>
        <p:txBody>
          <a:bodyPr lIns="121899" tIns="60949" rIns="121899" bIns="60949" anchor="ctr" anchorCtr="0">
            <a:normAutofit/>
          </a:bodyPr>
          <a:lstStyle>
            <a:lvl1pPr marL="0" indent="0">
              <a:buNone/>
              <a:defRPr sz="3200" b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4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7" y="255906"/>
            <a:ext cx="11736977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8" name="Rectangle 17"/>
          <p:cNvSpPr/>
          <p:nvPr userDrawn="1"/>
        </p:nvSpPr>
        <p:spPr bwMode="invGray">
          <a:xfrm>
            <a:off x="99340" y="6518624"/>
            <a:ext cx="403273" cy="153888"/>
          </a:xfrm>
          <a:prstGeom prst="rect">
            <a:avLst/>
          </a:prstGeom>
        </p:spPr>
        <p:txBody>
          <a:bodyPr wrap="none" lIns="121899" tIns="0" rIns="121899" bIns="0" anchor="ctr">
            <a:spAutoFit/>
          </a:bodyPr>
          <a:lstStyle/>
          <a:p>
            <a:pPr algn="ctr" defTabSz="914400"/>
            <a:fld id="{259F4B34-A25D-4DEF-97BC-C4D92417BF9B}" type="slidenum">
              <a:rPr lang="en-US" sz="1000" smtClean="0">
                <a:solidFill>
                  <a:prstClr val="white"/>
                </a:solidFill>
                <a:cs typeface="Arial" pitchFamily="34" charset="0"/>
              </a:rPr>
              <a:pPr algn="ctr" defTabSz="914400"/>
              <a:t>‹#›</a:t>
            </a:fld>
            <a:endParaRPr lang="en-US" sz="10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8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 userDrawn="1"/>
        </p:nvSpPr>
        <p:spPr bwMode="gray">
          <a:xfrm flipH="1">
            <a:off x="-1" y="191933"/>
            <a:ext cx="12059392" cy="44784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09" y="1880"/>
            <a:ext cx="1327883" cy="637900"/>
          </a:xfrm>
          <a:prstGeom prst="rect">
            <a:avLst/>
          </a:prstGeom>
        </p:spPr>
      </p:pic>
      <p:sp>
        <p:nvSpPr>
          <p:cNvPr id="11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222365" y="1092576"/>
            <a:ext cx="11744096" cy="5232025"/>
          </a:xfrm>
          <a:prstGeom prst="rect">
            <a:avLst/>
          </a:prstGeom>
        </p:spPr>
        <p:txBody>
          <a:bodyPr lIns="91436" tIns="640054" rIns="91436" bIns="45718" anchor="ctr" anchorCtr="0"/>
          <a:lstStyle>
            <a:lvl1pPr marL="0" indent="0" algn="ctr">
              <a:buFontTx/>
              <a:buNone/>
              <a:defRPr sz="180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create chart</a:t>
            </a:r>
          </a:p>
        </p:txBody>
      </p:sp>
      <p:sp>
        <p:nvSpPr>
          <p:cNvPr id="6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5" y="190816"/>
            <a:ext cx="11775666" cy="448964"/>
          </a:xfrm>
          <a:prstGeom prst="rect">
            <a:avLst/>
          </a:prstGeom>
        </p:spPr>
        <p:txBody>
          <a:bodyPr lIns="91436" tIns="45718" rIns="91436" bIns="45718" anchor="ctr" anchorCtr="0"/>
          <a:lstStyle>
            <a:lvl1pPr marL="0" algn="l" defTabSz="914362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914362" algn="l"/>
              </a:tabLst>
              <a:defRPr lang="en-US" sz="28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73" y="6553204"/>
            <a:ext cx="1009936" cy="12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630056" y="6541755"/>
            <a:ext cx="5483541" cy="123111"/>
          </a:xfrm>
          <a:prstGeom prst="rect">
            <a:avLst/>
          </a:prstGeom>
        </p:spPr>
        <p:txBody>
          <a:bodyPr/>
          <a:lstStyle/>
          <a:p>
            <a:pPr defTabSz="914400"/>
            <a:r>
              <a:rPr lang="en-US" sz="800" cap="all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8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invGray">
          <a:xfrm flipH="1">
            <a:off x="0" y="6530958"/>
            <a:ext cx="510719" cy="133904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>
              <a:solidFill>
                <a:prstClr val="white"/>
              </a:solidFill>
              <a:latin typeface="Foundry Gridnik Medium" pitchFamily="50" charset="0"/>
            </a:endParaRPr>
          </a:p>
        </p:txBody>
      </p:sp>
      <p:sp>
        <p:nvSpPr>
          <p:cNvPr id="19" name="Rectangle 18"/>
          <p:cNvSpPr/>
          <p:nvPr userDrawn="1"/>
        </p:nvSpPr>
        <p:spPr bwMode="invGray">
          <a:xfrm>
            <a:off x="146173" y="6488453"/>
            <a:ext cx="309611" cy="215440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 defTabSz="914400"/>
            <a:fld id="{259F4B34-A25D-4DEF-97BC-C4D92417BF9B}" type="slidenum">
              <a:rPr lang="en-US" sz="800" smtClean="0">
                <a:solidFill>
                  <a:prstClr val="white"/>
                </a:solidFill>
                <a:cs typeface="Arial" pitchFamily="34" charset="0"/>
              </a:rPr>
              <a:pPr algn="ctr" defTabSz="914400"/>
              <a:t>‹#›</a:t>
            </a:fld>
            <a:endParaRPr lang="en-US" sz="80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44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Subtitle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2" cy="6857107"/>
          </a:xfrm>
          <a:prstGeom prst="rect">
            <a:avLst/>
          </a:prstGeom>
        </p:spPr>
      </p:pic>
      <p:sp>
        <p:nvSpPr>
          <p:cNvPr id="11" name="Rectangle 11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D22B9691-C26C-48FF-8A09-855A29DD9954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795884"/>
            <a:ext cx="11723382" cy="464923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489079" y="225133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200" b="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reeform 5"/>
          <p:cNvSpPr>
            <a:spLocks noChangeAspect="1" noEditPoints="1"/>
          </p:cNvSpPr>
          <p:nvPr userDrawn="1"/>
        </p:nvSpPr>
        <p:spPr bwMode="black">
          <a:xfrm>
            <a:off x="205354" y="423406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2" y="5505441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14674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gue Slide -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 userDrawn="1"/>
        </p:nvSpPr>
        <p:spPr>
          <a:xfrm>
            <a:off x="2" y="893"/>
            <a:ext cx="12188825" cy="6858000"/>
          </a:xfrm>
          <a:prstGeom prst="rect">
            <a:avLst/>
          </a:prstGeom>
          <a:solidFill>
            <a:srgbClr val="414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523" y="2268248"/>
            <a:ext cx="4843303" cy="45897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2"/>
            <a:ext cx="5151291" cy="2896205"/>
          </a:xfrm>
          <a:prstGeom prst="rect">
            <a:avLst/>
          </a:prstGeom>
        </p:spPr>
      </p:pic>
      <p:sp>
        <p:nvSpPr>
          <p:cNvPr id="88" name="Title 16"/>
          <p:cNvSpPr>
            <a:spLocks noGrp="1"/>
          </p:cNvSpPr>
          <p:nvPr>
            <p:ph type="title" hasCustomPrompt="1"/>
          </p:nvPr>
        </p:nvSpPr>
        <p:spPr bwMode="gray">
          <a:xfrm rot="-1260000">
            <a:off x="320508" y="3730914"/>
            <a:ext cx="11736646" cy="737846"/>
          </a:xfrm>
          <a:prstGeom prst="rect">
            <a:avLst/>
          </a:prstGeom>
        </p:spPr>
        <p:txBody>
          <a:bodyPr lIns="121899" tIns="60949" rIns="121899" bIns="60949" anchor="ctr" anchorCtr="0"/>
          <a:lstStyle>
            <a:lvl1pPr marL="0" algn="l" defTabSz="1218987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lang="en-US" sz="54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85" name="Footer Placeholder 84"/>
          <p:cNvSpPr>
            <a:spLocks noGrp="1"/>
          </p:cNvSpPr>
          <p:nvPr>
            <p:ph type="ftr" sz="quarter" idx="10"/>
          </p:nvPr>
        </p:nvSpPr>
        <p:spPr>
          <a:xfrm>
            <a:off x="630056" y="6541755"/>
            <a:ext cx="5483541" cy="1231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defTabSz="914400"/>
            <a:r>
              <a:rPr lang="en-US" sz="800" cap="all">
                <a:solidFill>
                  <a:srgbClr val="6ABF4A"/>
                </a:solidFill>
                <a:cs typeface="Arial" pitchFamily="34" charset="0"/>
              </a:rPr>
              <a:t>2013 LENOVO INTERNAL. ALL RIGHTS RESERVED.</a:t>
            </a:r>
            <a:endParaRPr lang="en-US" sz="800" cap="all" dirty="0">
              <a:solidFill>
                <a:srgbClr val="6ABF4A"/>
              </a:solidFill>
              <a:cs typeface="Arial" pitchFamily="34" charset="0"/>
            </a:endParaRPr>
          </a:p>
        </p:txBody>
      </p:sp>
      <p:sp>
        <p:nvSpPr>
          <p:cNvPr id="10" name="Freeform 9"/>
          <p:cNvSpPr/>
          <p:nvPr userDrawn="1"/>
        </p:nvSpPr>
        <p:spPr>
          <a:xfrm rot="-1260000">
            <a:off x="-814809" y="3324386"/>
            <a:ext cx="13823034" cy="1484771"/>
          </a:xfrm>
          <a:custGeom>
            <a:avLst/>
            <a:gdLst>
              <a:gd name="connsiteX0" fmla="*/ 0 w 12200027"/>
              <a:gd name="connsiteY0" fmla="*/ 0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0 w 12200027"/>
              <a:gd name="connsiteY4" fmla="*/ 0 h 2717800"/>
              <a:gd name="connsiteX0" fmla="*/ 167130 w 12200027"/>
              <a:gd name="connsiteY0" fmla="*/ 23345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167130 w 12200027"/>
              <a:gd name="connsiteY4" fmla="*/ 23345 h 2717800"/>
              <a:gd name="connsiteX0" fmla="*/ 1025170 w 13058067"/>
              <a:gd name="connsiteY0" fmla="*/ 23345 h 2717800"/>
              <a:gd name="connsiteX1" fmla="*/ 13058067 w 13058067"/>
              <a:gd name="connsiteY1" fmla="*/ 0 h 2717800"/>
              <a:gd name="connsiteX2" fmla="*/ 13058067 w 13058067"/>
              <a:gd name="connsiteY2" fmla="*/ 2717800 h 2717800"/>
              <a:gd name="connsiteX3" fmla="*/ 0 w 13058067"/>
              <a:gd name="connsiteY3" fmla="*/ 2694004 h 2717800"/>
              <a:gd name="connsiteX4" fmla="*/ 1025170 w 13058067"/>
              <a:gd name="connsiteY4" fmla="*/ 23345 h 2717800"/>
              <a:gd name="connsiteX0" fmla="*/ 1025170 w 13058067"/>
              <a:gd name="connsiteY0" fmla="*/ 0 h 2694455"/>
              <a:gd name="connsiteX1" fmla="*/ 12001451 w 13058067"/>
              <a:gd name="connsiteY1" fmla="*/ 992749 h 2694455"/>
              <a:gd name="connsiteX2" fmla="*/ 13058067 w 13058067"/>
              <a:gd name="connsiteY2" fmla="*/ 2694455 h 2694455"/>
              <a:gd name="connsiteX3" fmla="*/ 0 w 13058067"/>
              <a:gd name="connsiteY3" fmla="*/ 2670659 h 2694455"/>
              <a:gd name="connsiteX4" fmla="*/ 1025170 w 13058067"/>
              <a:gd name="connsiteY4" fmla="*/ 0 h 2694455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3058067 w 13058067"/>
              <a:gd name="connsiteY2" fmla="*/ 2739044 h 2739044"/>
              <a:gd name="connsiteX3" fmla="*/ 0 w 13058067"/>
              <a:gd name="connsiteY3" fmla="*/ 2715248 h 2739044"/>
              <a:gd name="connsiteX4" fmla="*/ 1025170 w 13058067"/>
              <a:gd name="connsiteY4" fmla="*/ 44589 h 2739044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1594561 w 13058067"/>
              <a:gd name="connsiteY2" fmla="*/ 1357272 h 2739044"/>
              <a:gd name="connsiteX3" fmla="*/ 13058067 w 13058067"/>
              <a:gd name="connsiteY3" fmla="*/ 2739044 h 2739044"/>
              <a:gd name="connsiteX4" fmla="*/ 0 w 13058067"/>
              <a:gd name="connsiteY4" fmla="*/ 2715248 h 2739044"/>
              <a:gd name="connsiteX5" fmla="*/ 1025170 w 13058067"/>
              <a:gd name="connsiteY5" fmla="*/ 44589 h 2739044"/>
              <a:gd name="connsiteX0" fmla="*/ 1025170 w 13595398"/>
              <a:gd name="connsiteY0" fmla="*/ 44589 h 2739044"/>
              <a:gd name="connsiteX1" fmla="*/ 10185052 w 13595398"/>
              <a:gd name="connsiteY1" fmla="*/ 0 h 2739044"/>
              <a:gd name="connsiteX2" fmla="*/ 13595398 w 13595398"/>
              <a:gd name="connsiteY2" fmla="*/ 1310066 h 2739044"/>
              <a:gd name="connsiteX3" fmla="*/ 13058067 w 13595398"/>
              <a:gd name="connsiteY3" fmla="*/ 2739044 h 2739044"/>
              <a:gd name="connsiteX4" fmla="*/ 0 w 13595398"/>
              <a:gd name="connsiteY4" fmla="*/ 2715248 h 2739044"/>
              <a:gd name="connsiteX5" fmla="*/ 1025170 w 13595398"/>
              <a:gd name="connsiteY5" fmla="*/ 44589 h 273904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112020 w 13595398"/>
              <a:gd name="connsiteY3" fmla="*/ 256930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47154"/>
              <a:gd name="connsiteX1" fmla="*/ 10185052 w 13595398"/>
              <a:gd name="connsiteY1" fmla="*/ 0 h 2747154"/>
              <a:gd name="connsiteX2" fmla="*/ 13595398 w 13595398"/>
              <a:gd name="connsiteY2" fmla="*/ 1310066 h 2747154"/>
              <a:gd name="connsiteX3" fmla="*/ 13043751 w 13595398"/>
              <a:gd name="connsiteY3" fmla="*/ 2747154 h 2747154"/>
              <a:gd name="connsiteX4" fmla="*/ 0 w 13595398"/>
              <a:gd name="connsiteY4" fmla="*/ 2715248 h 2747154"/>
              <a:gd name="connsiteX5" fmla="*/ 1025170 w 13595398"/>
              <a:gd name="connsiteY5" fmla="*/ 44589 h 274715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098366 w 13595398"/>
              <a:gd name="connsiteY3" fmla="*/ 260487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23442"/>
              <a:gd name="connsiteX1" fmla="*/ 10185052 w 13595398"/>
              <a:gd name="connsiteY1" fmla="*/ 0 h 2723442"/>
              <a:gd name="connsiteX2" fmla="*/ 13595398 w 13595398"/>
              <a:gd name="connsiteY2" fmla="*/ 1310066 h 2723442"/>
              <a:gd name="connsiteX3" fmla="*/ 13052853 w 13595398"/>
              <a:gd name="connsiteY3" fmla="*/ 2723442 h 2723442"/>
              <a:gd name="connsiteX4" fmla="*/ 0 w 13595398"/>
              <a:gd name="connsiteY4" fmla="*/ 2715248 h 2723442"/>
              <a:gd name="connsiteX5" fmla="*/ 1025170 w 13595398"/>
              <a:gd name="connsiteY5" fmla="*/ 44589 h 2723442"/>
              <a:gd name="connsiteX0" fmla="*/ 1025170 w 13595398"/>
              <a:gd name="connsiteY0" fmla="*/ 44341 h 2723194"/>
              <a:gd name="connsiteX1" fmla="*/ 10406499 w 13595398"/>
              <a:gd name="connsiteY1" fmla="*/ 0 h 2723194"/>
              <a:gd name="connsiteX2" fmla="*/ 13595398 w 13595398"/>
              <a:gd name="connsiteY2" fmla="*/ 1309818 h 2723194"/>
              <a:gd name="connsiteX3" fmla="*/ 13052853 w 13595398"/>
              <a:gd name="connsiteY3" fmla="*/ 2723194 h 2723194"/>
              <a:gd name="connsiteX4" fmla="*/ 0 w 13595398"/>
              <a:gd name="connsiteY4" fmla="*/ 2715000 h 2723194"/>
              <a:gd name="connsiteX5" fmla="*/ 1025170 w 13595398"/>
              <a:gd name="connsiteY5" fmla="*/ 44341 h 2723194"/>
              <a:gd name="connsiteX0" fmla="*/ 1025170 w 13624074"/>
              <a:gd name="connsiteY0" fmla="*/ 44341 h 2723194"/>
              <a:gd name="connsiteX1" fmla="*/ 10406499 w 13624074"/>
              <a:gd name="connsiteY1" fmla="*/ 0 h 2723194"/>
              <a:gd name="connsiteX2" fmla="*/ 13624074 w 13624074"/>
              <a:gd name="connsiteY2" fmla="*/ 1235111 h 2723194"/>
              <a:gd name="connsiteX3" fmla="*/ 13052853 w 13624074"/>
              <a:gd name="connsiteY3" fmla="*/ 2723194 h 2723194"/>
              <a:gd name="connsiteX4" fmla="*/ 0 w 13624074"/>
              <a:gd name="connsiteY4" fmla="*/ 2715000 h 2723194"/>
              <a:gd name="connsiteX5" fmla="*/ 1025170 w 13624074"/>
              <a:gd name="connsiteY5" fmla="*/ 44341 h 2723194"/>
              <a:gd name="connsiteX0" fmla="*/ 1025170 w 13624074"/>
              <a:gd name="connsiteY0" fmla="*/ 47047 h 2725900"/>
              <a:gd name="connsiteX1" fmla="*/ 11561549 w 13624074"/>
              <a:gd name="connsiteY1" fmla="*/ 0 h 2725900"/>
              <a:gd name="connsiteX2" fmla="*/ 13624074 w 13624074"/>
              <a:gd name="connsiteY2" fmla="*/ 1237817 h 2725900"/>
              <a:gd name="connsiteX3" fmla="*/ 13052853 w 13624074"/>
              <a:gd name="connsiteY3" fmla="*/ 2725900 h 2725900"/>
              <a:gd name="connsiteX4" fmla="*/ 0 w 13624074"/>
              <a:gd name="connsiteY4" fmla="*/ 2717706 h 2725900"/>
              <a:gd name="connsiteX5" fmla="*/ 1025170 w 13624074"/>
              <a:gd name="connsiteY5" fmla="*/ 47047 h 2725900"/>
              <a:gd name="connsiteX0" fmla="*/ 1025170 w 13775283"/>
              <a:gd name="connsiteY0" fmla="*/ 47047 h 2725900"/>
              <a:gd name="connsiteX1" fmla="*/ 11561549 w 13775283"/>
              <a:gd name="connsiteY1" fmla="*/ 0 h 2725900"/>
              <a:gd name="connsiteX2" fmla="*/ 13775283 w 13775283"/>
              <a:gd name="connsiteY2" fmla="*/ 869169 h 2725900"/>
              <a:gd name="connsiteX3" fmla="*/ 13052853 w 13775283"/>
              <a:gd name="connsiteY3" fmla="*/ 2725900 h 2725900"/>
              <a:gd name="connsiteX4" fmla="*/ 0 w 13775283"/>
              <a:gd name="connsiteY4" fmla="*/ 2717706 h 2725900"/>
              <a:gd name="connsiteX5" fmla="*/ 1025170 w 13775283"/>
              <a:gd name="connsiteY5" fmla="*/ 47047 h 2725900"/>
              <a:gd name="connsiteX0" fmla="*/ 796160 w 13775283"/>
              <a:gd name="connsiteY0" fmla="*/ 52963 h 2725900"/>
              <a:gd name="connsiteX1" fmla="*/ 11561549 w 13775283"/>
              <a:gd name="connsiteY1" fmla="*/ 0 h 2725900"/>
              <a:gd name="connsiteX2" fmla="*/ 13775283 w 13775283"/>
              <a:gd name="connsiteY2" fmla="*/ 869169 h 2725900"/>
              <a:gd name="connsiteX3" fmla="*/ 13052853 w 13775283"/>
              <a:gd name="connsiteY3" fmla="*/ 2725900 h 2725900"/>
              <a:gd name="connsiteX4" fmla="*/ 0 w 13775283"/>
              <a:gd name="connsiteY4" fmla="*/ 2717706 h 2725900"/>
              <a:gd name="connsiteX5" fmla="*/ 796160 w 13775283"/>
              <a:gd name="connsiteY5" fmla="*/ 52963 h 2725900"/>
              <a:gd name="connsiteX0" fmla="*/ 792349 w 13775283"/>
              <a:gd name="connsiteY0" fmla="*/ 71293 h 2725900"/>
              <a:gd name="connsiteX1" fmla="*/ 11561549 w 13775283"/>
              <a:gd name="connsiteY1" fmla="*/ 0 h 2725900"/>
              <a:gd name="connsiteX2" fmla="*/ 13775283 w 13775283"/>
              <a:gd name="connsiteY2" fmla="*/ 869169 h 2725900"/>
              <a:gd name="connsiteX3" fmla="*/ 13052853 w 13775283"/>
              <a:gd name="connsiteY3" fmla="*/ 2725900 h 2725900"/>
              <a:gd name="connsiteX4" fmla="*/ 0 w 13775283"/>
              <a:gd name="connsiteY4" fmla="*/ 2717706 h 2725900"/>
              <a:gd name="connsiteX5" fmla="*/ 792349 w 13775283"/>
              <a:gd name="connsiteY5" fmla="*/ 71293 h 2725900"/>
              <a:gd name="connsiteX0" fmla="*/ 577076 w 13560010"/>
              <a:gd name="connsiteY0" fmla="*/ 71293 h 2725900"/>
              <a:gd name="connsiteX1" fmla="*/ 11346276 w 13560010"/>
              <a:gd name="connsiteY1" fmla="*/ 0 h 2725900"/>
              <a:gd name="connsiteX2" fmla="*/ 13560010 w 13560010"/>
              <a:gd name="connsiteY2" fmla="*/ 869169 h 2725900"/>
              <a:gd name="connsiteX3" fmla="*/ 12837580 w 13560010"/>
              <a:gd name="connsiteY3" fmla="*/ 2725900 h 2725900"/>
              <a:gd name="connsiteX4" fmla="*/ 0 w 13560010"/>
              <a:gd name="connsiteY4" fmla="*/ 2723085 h 2725900"/>
              <a:gd name="connsiteX5" fmla="*/ 577076 w 13560010"/>
              <a:gd name="connsiteY5" fmla="*/ 71293 h 2725900"/>
              <a:gd name="connsiteX0" fmla="*/ 577076 w 13560010"/>
              <a:gd name="connsiteY0" fmla="*/ 90117 h 2744724"/>
              <a:gd name="connsiteX1" fmla="*/ 12921872 w 13560010"/>
              <a:gd name="connsiteY1" fmla="*/ 1 h 2744724"/>
              <a:gd name="connsiteX2" fmla="*/ 13560010 w 13560010"/>
              <a:gd name="connsiteY2" fmla="*/ 887993 h 2744724"/>
              <a:gd name="connsiteX3" fmla="*/ 12837580 w 13560010"/>
              <a:gd name="connsiteY3" fmla="*/ 2744724 h 2744724"/>
              <a:gd name="connsiteX4" fmla="*/ 0 w 13560010"/>
              <a:gd name="connsiteY4" fmla="*/ 2741909 h 2744724"/>
              <a:gd name="connsiteX5" fmla="*/ 577076 w 13560010"/>
              <a:gd name="connsiteY5" fmla="*/ 90117 h 2744724"/>
              <a:gd name="connsiteX0" fmla="*/ 577076 w 13558311"/>
              <a:gd name="connsiteY0" fmla="*/ 90115 h 2744722"/>
              <a:gd name="connsiteX1" fmla="*/ 12921872 w 13558311"/>
              <a:gd name="connsiteY1" fmla="*/ -1 h 2744722"/>
              <a:gd name="connsiteX2" fmla="*/ 13558311 w 13558311"/>
              <a:gd name="connsiteY2" fmla="*/ 403041 h 2744722"/>
              <a:gd name="connsiteX3" fmla="*/ 12837580 w 13558311"/>
              <a:gd name="connsiteY3" fmla="*/ 2744722 h 2744722"/>
              <a:gd name="connsiteX4" fmla="*/ 0 w 13558311"/>
              <a:gd name="connsiteY4" fmla="*/ 2741907 h 2744722"/>
              <a:gd name="connsiteX5" fmla="*/ 577076 w 13558311"/>
              <a:gd name="connsiteY5" fmla="*/ 90115 h 2744722"/>
              <a:gd name="connsiteX0" fmla="*/ 577076 w 13558311"/>
              <a:gd name="connsiteY0" fmla="*/ 90117 h 2750103"/>
              <a:gd name="connsiteX1" fmla="*/ 12921872 w 13558311"/>
              <a:gd name="connsiteY1" fmla="*/ 1 h 2750103"/>
              <a:gd name="connsiteX2" fmla="*/ 13558311 w 13558311"/>
              <a:gd name="connsiteY2" fmla="*/ 403043 h 2750103"/>
              <a:gd name="connsiteX3" fmla="*/ 13052853 w 13558311"/>
              <a:gd name="connsiteY3" fmla="*/ 2750103 h 2750103"/>
              <a:gd name="connsiteX4" fmla="*/ 0 w 13558311"/>
              <a:gd name="connsiteY4" fmla="*/ 2741909 h 2750103"/>
              <a:gd name="connsiteX5" fmla="*/ 577076 w 13558311"/>
              <a:gd name="connsiteY5" fmla="*/ 90117 h 2750103"/>
              <a:gd name="connsiteX0" fmla="*/ 567277 w 13558311"/>
              <a:gd name="connsiteY0" fmla="*/ 106660 h 2750101"/>
              <a:gd name="connsiteX1" fmla="*/ 12921872 w 13558311"/>
              <a:gd name="connsiteY1" fmla="*/ -1 h 2750101"/>
              <a:gd name="connsiteX2" fmla="*/ 13558311 w 13558311"/>
              <a:gd name="connsiteY2" fmla="*/ 403041 h 2750101"/>
              <a:gd name="connsiteX3" fmla="*/ 13052853 w 13558311"/>
              <a:gd name="connsiteY3" fmla="*/ 2750101 h 2750101"/>
              <a:gd name="connsiteX4" fmla="*/ 0 w 13558311"/>
              <a:gd name="connsiteY4" fmla="*/ 2741907 h 2750101"/>
              <a:gd name="connsiteX5" fmla="*/ 567277 w 13558311"/>
              <a:gd name="connsiteY5" fmla="*/ 106660 h 2750101"/>
              <a:gd name="connsiteX0" fmla="*/ 554063 w 13545097"/>
              <a:gd name="connsiteY0" fmla="*/ 106662 h 2750103"/>
              <a:gd name="connsiteX1" fmla="*/ 12908658 w 13545097"/>
              <a:gd name="connsiteY1" fmla="*/ 1 h 2750103"/>
              <a:gd name="connsiteX2" fmla="*/ 13545097 w 13545097"/>
              <a:gd name="connsiteY2" fmla="*/ 403043 h 2750103"/>
              <a:gd name="connsiteX3" fmla="*/ 13039639 w 13545097"/>
              <a:gd name="connsiteY3" fmla="*/ 2750103 h 2750103"/>
              <a:gd name="connsiteX4" fmla="*/ 0 w 13545097"/>
              <a:gd name="connsiteY4" fmla="*/ 2739533 h 2750103"/>
              <a:gd name="connsiteX5" fmla="*/ 554063 w 13545097"/>
              <a:gd name="connsiteY5" fmla="*/ 106662 h 2750103"/>
              <a:gd name="connsiteX0" fmla="*/ 618008 w 13609042"/>
              <a:gd name="connsiteY0" fmla="*/ 106660 h 2750101"/>
              <a:gd name="connsiteX1" fmla="*/ 12972603 w 13609042"/>
              <a:gd name="connsiteY1" fmla="*/ -1 h 2750101"/>
              <a:gd name="connsiteX2" fmla="*/ 13609042 w 13609042"/>
              <a:gd name="connsiteY2" fmla="*/ 403041 h 2750101"/>
              <a:gd name="connsiteX3" fmla="*/ 13103584 w 13609042"/>
              <a:gd name="connsiteY3" fmla="*/ 2750101 h 2750101"/>
              <a:gd name="connsiteX4" fmla="*/ 0 w 13609042"/>
              <a:gd name="connsiteY4" fmla="*/ 2741183 h 2750101"/>
              <a:gd name="connsiteX5" fmla="*/ 618008 w 13609042"/>
              <a:gd name="connsiteY5" fmla="*/ 106660 h 2750101"/>
              <a:gd name="connsiteX0" fmla="*/ 548519 w 13609042"/>
              <a:gd name="connsiteY0" fmla="*/ 104385 h 2750103"/>
              <a:gd name="connsiteX1" fmla="*/ 12972603 w 13609042"/>
              <a:gd name="connsiteY1" fmla="*/ 1 h 2750103"/>
              <a:gd name="connsiteX2" fmla="*/ 13609042 w 13609042"/>
              <a:gd name="connsiteY2" fmla="*/ 403043 h 2750103"/>
              <a:gd name="connsiteX3" fmla="*/ 13103584 w 13609042"/>
              <a:gd name="connsiteY3" fmla="*/ 2750103 h 2750103"/>
              <a:gd name="connsiteX4" fmla="*/ 0 w 13609042"/>
              <a:gd name="connsiteY4" fmla="*/ 2741185 h 2750103"/>
              <a:gd name="connsiteX5" fmla="*/ 548519 w 13609042"/>
              <a:gd name="connsiteY5" fmla="*/ 104385 h 2750103"/>
              <a:gd name="connsiteX0" fmla="*/ 548519 w 13609042"/>
              <a:gd name="connsiteY0" fmla="*/ 104383 h 2747724"/>
              <a:gd name="connsiteX1" fmla="*/ 12972603 w 13609042"/>
              <a:gd name="connsiteY1" fmla="*/ -1 h 2747724"/>
              <a:gd name="connsiteX2" fmla="*/ 13609042 w 13609042"/>
              <a:gd name="connsiteY2" fmla="*/ 403041 h 2747724"/>
              <a:gd name="connsiteX3" fmla="*/ 13116798 w 13609042"/>
              <a:gd name="connsiteY3" fmla="*/ 2747725 h 2747724"/>
              <a:gd name="connsiteX4" fmla="*/ 0 w 13609042"/>
              <a:gd name="connsiteY4" fmla="*/ 2741183 h 2747724"/>
              <a:gd name="connsiteX5" fmla="*/ 548519 w 13609042"/>
              <a:gd name="connsiteY5" fmla="*/ 104383 h 2747724"/>
              <a:gd name="connsiteX0" fmla="*/ 548519 w 13594988"/>
              <a:gd name="connsiteY0" fmla="*/ 104385 h 2747728"/>
              <a:gd name="connsiteX1" fmla="*/ 12972603 w 13594988"/>
              <a:gd name="connsiteY1" fmla="*/ 1 h 2747728"/>
              <a:gd name="connsiteX2" fmla="*/ 13594988 w 13594988"/>
              <a:gd name="connsiteY2" fmla="*/ 440060 h 2747728"/>
              <a:gd name="connsiteX3" fmla="*/ 13116798 w 13594988"/>
              <a:gd name="connsiteY3" fmla="*/ 2747727 h 2747728"/>
              <a:gd name="connsiteX4" fmla="*/ 0 w 13594988"/>
              <a:gd name="connsiteY4" fmla="*/ 2741185 h 2747728"/>
              <a:gd name="connsiteX5" fmla="*/ 548519 w 13594988"/>
              <a:gd name="connsiteY5" fmla="*/ 104385 h 2747728"/>
              <a:gd name="connsiteX0" fmla="*/ 548519 w 13594988"/>
              <a:gd name="connsiteY0" fmla="*/ 98900 h 2742241"/>
              <a:gd name="connsiteX1" fmla="*/ 12996905 w 13594988"/>
              <a:gd name="connsiteY1" fmla="*/ 0 h 2742241"/>
              <a:gd name="connsiteX2" fmla="*/ 13594988 w 13594988"/>
              <a:gd name="connsiteY2" fmla="*/ 434575 h 2742241"/>
              <a:gd name="connsiteX3" fmla="*/ 13116798 w 13594988"/>
              <a:gd name="connsiteY3" fmla="*/ 2742242 h 2742241"/>
              <a:gd name="connsiteX4" fmla="*/ 0 w 13594988"/>
              <a:gd name="connsiteY4" fmla="*/ 2735700 h 2742241"/>
              <a:gd name="connsiteX5" fmla="*/ 548519 w 13594988"/>
              <a:gd name="connsiteY5" fmla="*/ 98900 h 2742241"/>
              <a:gd name="connsiteX0" fmla="*/ 548519 w 13594988"/>
              <a:gd name="connsiteY0" fmla="*/ 98900 h 2742243"/>
              <a:gd name="connsiteX1" fmla="*/ 12996905 w 13594988"/>
              <a:gd name="connsiteY1" fmla="*/ 0 h 2742243"/>
              <a:gd name="connsiteX2" fmla="*/ 13594988 w 13594988"/>
              <a:gd name="connsiteY2" fmla="*/ 434576 h 2742243"/>
              <a:gd name="connsiteX3" fmla="*/ 13116798 w 13594988"/>
              <a:gd name="connsiteY3" fmla="*/ 2742242 h 2742243"/>
              <a:gd name="connsiteX4" fmla="*/ 0 w 13594988"/>
              <a:gd name="connsiteY4" fmla="*/ 2735700 h 2742243"/>
              <a:gd name="connsiteX5" fmla="*/ 548519 w 13594988"/>
              <a:gd name="connsiteY5" fmla="*/ 98900 h 2742243"/>
              <a:gd name="connsiteX0" fmla="*/ 612463 w 13594988"/>
              <a:gd name="connsiteY0" fmla="*/ 97249 h 2742241"/>
              <a:gd name="connsiteX1" fmla="*/ 12996905 w 13594988"/>
              <a:gd name="connsiteY1" fmla="*/ 0 h 2742241"/>
              <a:gd name="connsiteX2" fmla="*/ 13594988 w 13594988"/>
              <a:gd name="connsiteY2" fmla="*/ 434576 h 2742241"/>
              <a:gd name="connsiteX3" fmla="*/ 13116798 w 13594988"/>
              <a:gd name="connsiteY3" fmla="*/ 2742242 h 2742241"/>
              <a:gd name="connsiteX4" fmla="*/ 0 w 13594988"/>
              <a:gd name="connsiteY4" fmla="*/ 2735700 h 2742241"/>
              <a:gd name="connsiteX5" fmla="*/ 612463 w 13594988"/>
              <a:gd name="connsiteY5" fmla="*/ 97249 h 2742241"/>
              <a:gd name="connsiteX0" fmla="*/ 546391 w 13528916"/>
              <a:gd name="connsiteY0" fmla="*/ 97249 h 2742243"/>
              <a:gd name="connsiteX1" fmla="*/ 12930833 w 13528916"/>
              <a:gd name="connsiteY1" fmla="*/ 0 h 2742243"/>
              <a:gd name="connsiteX2" fmla="*/ 13528916 w 13528916"/>
              <a:gd name="connsiteY2" fmla="*/ 434576 h 2742243"/>
              <a:gd name="connsiteX3" fmla="*/ 13050726 w 13528916"/>
              <a:gd name="connsiteY3" fmla="*/ 2742242 h 2742243"/>
              <a:gd name="connsiteX4" fmla="*/ 0 w 13528916"/>
              <a:gd name="connsiteY4" fmla="*/ 2723810 h 2742243"/>
              <a:gd name="connsiteX5" fmla="*/ 546391 w 13528916"/>
              <a:gd name="connsiteY5" fmla="*/ 97249 h 2742243"/>
              <a:gd name="connsiteX0" fmla="*/ 546391 w 13628695"/>
              <a:gd name="connsiteY0" fmla="*/ 104398 h 2749390"/>
              <a:gd name="connsiteX1" fmla="*/ 13628695 w 13628695"/>
              <a:gd name="connsiteY1" fmla="*/ 0 h 2749390"/>
              <a:gd name="connsiteX2" fmla="*/ 13528916 w 13628695"/>
              <a:gd name="connsiteY2" fmla="*/ 441725 h 2749390"/>
              <a:gd name="connsiteX3" fmla="*/ 13050726 w 13628695"/>
              <a:gd name="connsiteY3" fmla="*/ 2749391 h 2749390"/>
              <a:gd name="connsiteX4" fmla="*/ 0 w 13628695"/>
              <a:gd name="connsiteY4" fmla="*/ 2730959 h 2749390"/>
              <a:gd name="connsiteX5" fmla="*/ 546391 w 13628695"/>
              <a:gd name="connsiteY5" fmla="*/ 104398 h 2749390"/>
              <a:gd name="connsiteX0" fmla="*/ 546391 w 13628695"/>
              <a:gd name="connsiteY0" fmla="*/ 104398 h 2749392"/>
              <a:gd name="connsiteX1" fmla="*/ 13628695 w 13628695"/>
              <a:gd name="connsiteY1" fmla="*/ 0 h 2749392"/>
              <a:gd name="connsiteX2" fmla="*/ 13050726 w 13628695"/>
              <a:gd name="connsiteY2" fmla="*/ 2749391 h 2749392"/>
              <a:gd name="connsiteX3" fmla="*/ 0 w 13628695"/>
              <a:gd name="connsiteY3" fmla="*/ 2730959 h 2749392"/>
              <a:gd name="connsiteX4" fmla="*/ 546391 w 13628695"/>
              <a:gd name="connsiteY4" fmla="*/ 104398 h 2749392"/>
              <a:gd name="connsiteX0" fmla="*/ 546391 w 13487568"/>
              <a:gd name="connsiteY0" fmla="*/ 105951 h 2750943"/>
              <a:gd name="connsiteX1" fmla="*/ 13487568 w 13487568"/>
              <a:gd name="connsiteY1" fmla="*/ 0 h 2750943"/>
              <a:gd name="connsiteX2" fmla="*/ 13050726 w 13487568"/>
              <a:gd name="connsiteY2" fmla="*/ 2750944 h 2750943"/>
              <a:gd name="connsiteX3" fmla="*/ 0 w 13487568"/>
              <a:gd name="connsiteY3" fmla="*/ 2732512 h 2750943"/>
              <a:gd name="connsiteX4" fmla="*/ 546391 w 13487568"/>
              <a:gd name="connsiteY4" fmla="*/ 105951 h 2750943"/>
              <a:gd name="connsiteX0" fmla="*/ 546391 w 13487568"/>
              <a:gd name="connsiteY0" fmla="*/ 105951 h 2741977"/>
              <a:gd name="connsiteX1" fmla="*/ 13487568 w 13487568"/>
              <a:gd name="connsiteY1" fmla="*/ 0 h 2741977"/>
              <a:gd name="connsiteX2" fmla="*/ 12734671 w 13487568"/>
              <a:gd name="connsiteY2" fmla="*/ 2741978 h 2741977"/>
              <a:gd name="connsiteX3" fmla="*/ 0 w 13487568"/>
              <a:gd name="connsiteY3" fmla="*/ 2732512 h 2741977"/>
              <a:gd name="connsiteX4" fmla="*/ 546391 w 13487568"/>
              <a:gd name="connsiteY4" fmla="*/ 105951 h 2741977"/>
              <a:gd name="connsiteX0" fmla="*/ 721044 w 13487568"/>
              <a:gd name="connsiteY0" fmla="*/ 102482 h 2741979"/>
              <a:gd name="connsiteX1" fmla="*/ 13487568 w 13487568"/>
              <a:gd name="connsiteY1" fmla="*/ 0 h 2741979"/>
              <a:gd name="connsiteX2" fmla="*/ 12734671 w 13487568"/>
              <a:gd name="connsiteY2" fmla="*/ 2741978 h 2741979"/>
              <a:gd name="connsiteX3" fmla="*/ 0 w 13487568"/>
              <a:gd name="connsiteY3" fmla="*/ 2732512 h 2741979"/>
              <a:gd name="connsiteX4" fmla="*/ 721044 w 13487568"/>
              <a:gd name="connsiteY4" fmla="*/ 102482 h 2741979"/>
              <a:gd name="connsiteX0" fmla="*/ 721044 w 13487568"/>
              <a:gd name="connsiteY0" fmla="*/ 102482 h 2741977"/>
              <a:gd name="connsiteX1" fmla="*/ 13487568 w 13487568"/>
              <a:gd name="connsiteY1" fmla="*/ 0 h 2741977"/>
              <a:gd name="connsiteX2" fmla="*/ 12734671 w 13487568"/>
              <a:gd name="connsiteY2" fmla="*/ 2741978 h 2741977"/>
              <a:gd name="connsiteX3" fmla="*/ 0 w 13487568"/>
              <a:gd name="connsiteY3" fmla="*/ 2732513 h 2741977"/>
              <a:gd name="connsiteX4" fmla="*/ 721044 w 13487568"/>
              <a:gd name="connsiteY4" fmla="*/ 102482 h 2741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87568" h="2741977">
                <a:moveTo>
                  <a:pt x="721044" y="102482"/>
                </a:moveTo>
                <a:lnTo>
                  <a:pt x="13487568" y="0"/>
                </a:lnTo>
                <a:lnTo>
                  <a:pt x="12734671" y="2741978"/>
                </a:lnTo>
                <a:lnTo>
                  <a:pt x="0" y="2732513"/>
                </a:lnTo>
                <a:lnTo>
                  <a:pt x="721044" y="102482"/>
                </a:lnTo>
                <a:close/>
              </a:path>
            </a:pathLst>
          </a:custGeom>
          <a:solidFill>
            <a:schemeClr val="bg2"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12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2413343" cy="153888"/>
          </a:xfrm>
          <a:prstGeom prst="rect">
            <a:avLst/>
          </a:prstGeom>
        </p:spPr>
        <p:txBody>
          <a:bodyPr/>
          <a:lstStyle>
            <a:lvl1pPr>
              <a:defRPr cap="none"/>
            </a:lvl1pPr>
          </a:lstStyle>
          <a:p>
            <a:pPr defTabSz="914400"/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Freeform 5"/>
          <p:cNvSpPr>
            <a:spLocks noChangeAspect="1" noEditPoints="1"/>
          </p:cNvSpPr>
          <p:nvPr userDrawn="1"/>
        </p:nvSpPr>
        <p:spPr bwMode="black">
          <a:xfrm>
            <a:off x="205356" y="423410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11748699" y="6395718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TextBox slide number"/>
          <p:cNvSpPr txBox="1"/>
          <p:nvPr userDrawn="1"/>
        </p:nvSpPr>
        <p:spPr bwMode="white">
          <a:xfrm>
            <a:off x="11748699" y="638926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defTabSz="914400"/>
            <a:fld id="{6EA5B71A-1B18-4E34-A48F-65DC4937AA99}" type="slidenum">
              <a:rPr lang="en-US" smtClean="0">
                <a:solidFill>
                  <a:prstClr val="white"/>
                </a:solidFill>
              </a:rPr>
              <a:pPr defTabSz="9144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4" y="5505443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pic>
        <p:nvPicPr>
          <p:cNvPr id="5" name="Picture 13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8" y="254000"/>
            <a:ext cx="11984037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/>
          </p:cNvSpPr>
          <p:nvPr userDrawn="1"/>
        </p:nvSpPr>
        <p:spPr bwMode="gray">
          <a:xfrm>
            <a:off x="0" y="254000"/>
            <a:ext cx="204788" cy="79216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CE2D6427-4602-4CF1-BF32-9C01C3735958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335024"/>
            <a:ext cx="11723382" cy="503939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7" name="Freeform 12"/>
          <p:cNvSpPr>
            <a:spLocks/>
          </p:cNvSpPr>
          <p:nvPr userDrawn="1"/>
        </p:nvSpPr>
        <p:spPr bwMode="gray">
          <a:xfrm>
            <a:off x="0" y="254000"/>
            <a:ext cx="204788" cy="79216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invGray">
          <a:xfrm>
            <a:off x="101600" y="6445250"/>
            <a:ext cx="400050" cy="273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C9E931E5-CFC3-408D-B2D6-6935DF37CE3D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335024"/>
            <a:ext cx="11723382" cy="503939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pic>
        <p:nvPicPr>
          <p:cNvPr id="6" name="Picture 13" descr="content-back-withTex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8" y="254000"/>
            <a:ext cx="11984037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/>
          </p:cNvSpPr>
          <p:nvPr userDrawn="1"/>
        </p:nvSpPr>
        <p:spPr bwMode="gray">
          <a:xfrm>
            <a:off x="0" y="254000"/>
            <a:ext cx="204788" cy="792163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Foundry Gridnik Medium"/>
              <a:ea typeface="宋体" pitchFamily="2" charset="-122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0" y="6502400"/>
            <a:ext cx="82550" cy="2603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Foundry Gridnik Medium" pitchFamily="50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invGray">
          <a:xfrm>
            <a:off x="100013" y="6445250"/>
            <a:ext cx="40322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21899" tIns="60949" rIns="121899" bIns="60949">
            <a:spAutoFit/>
          </a:bodyPr>
          <a:lstStyle/>
          <a:p>
            <a:pPr algn="ctr">
              <a:defRPr/>
            </a:pPr>
            <a:fld id="{E678B7ED-1436-4600-805E-A185CD5411A2}" type="slidenum">
              <a:rPr lang="en-US" altLang="zh-CN" sz="1000">
                <a:solidFill>
                  <a:schemeClr val="bg1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pPr algn="ctr">
                <a:defRPr/>
              </a:pPr>
              <a:t>‹#›</a:t>
            </a:fld>
            <a:endParaRPr lang="en-US" altLang="zh-CN" sz="1000">
              <a:solidFill>
                <a:schemeClr val="bg1"/>
              </a:solidFill>
              <a:latin typeface="Arial" pitchFamily="34" charset="0"/>
              <a:ea typeface="宋体" pitchFamily="2" charset="-122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010900" y="6530975"/>
            <a:ext cx="10096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795884"/>
            <a:ext cx="11723382" cy="464923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270421" y="853038"/>
            <a:ext cx="11723382" cy="639763"/>
          </a:xfrm>
          <a:prstGeom prst="rect">
            <a:avLst/>
          </a:prstGeom>
        </p:spPr>
        <p:txBody>
          <a:bodyPr lIns="121899" tIns="60949" rIns="121899" bIns="60949" anchor="ctr" anchorCtr="0">
            <a:normAutofit/>
          </a:bodyPr>
          <a:lstStyle>
            <a:lvl1pPr marL="0" indent="0">
              <a:buNone/>
              <a:defRPr sz="32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60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38" Type="http://schemas.openxmlformats.org/officeDocument/2006/relationships/image" Target="../media/image11.png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5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37" Type="http://schemas.openxmlformats.org/officeDocument/2006/relationships/image" Target="../media/image38.jpeg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31" Type="http://schemas.openxmlformats.org/officeDocument/2006/relationships/slideLayout" Target="../slideLayouts/slideLayout57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1338" y="6515100"/>
            <a:ext cx="3860800" cy="153988"/>
          </a:xfrm>
          <a:prstGeom prst="rect">
            <a:avLst/>
          </a:prstGeom>
        </p:spPr>
        <p:txBody>
          <a:bodyPr vert="horz" lIns="9144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cap="all">
                <a:solidFill>
                  <a:srgbClr val="939598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2013 LENOVO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92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93" r:id="rId15"/>
    <p:sldLayoutId id="2147483678" r:id="rId16"/>
    <p:sldLayoutId id="2147483679" r:id="rId17"/>
    <p:sldLayoutId id="2147483680" r:id="rId18"/>
    <p:sldLayoutId id="2147483686" r:id="rId19"/>
    <p:sldLayoutId id="2147483688" r:id="rId20"/>
    <p:sldLayoutId id="2147483689" r:id="rId21"/>
    <p:sldLayoutId id="2147483694" r:id="rId22"/>
    <p:sldLayoutId id="2147483695" r:id="rId23"/>
    <p:sldLayoutId id="2147483696" r:id="rId24"/>
    <p:sldLayoutId id="2147483697" r:id="rId25"/>
    <p:sldLayoutId id="2147483698" r:id="rId26"/>
  </p:sldLayoutIdLst>
  <p:transition spd="med">
    <p:fade/>
  </p:transition>
  <p:hf sldNum="0" hdr="0" dt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4300" kern="1200" cap="all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473952"/>
            <a:ext cx="2413343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cap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>
                <a:solidFill>
                  <a:srgbClr val="939598"/>
                </a:solidFill>
                <a:cs typeface="Arial" pitchFamily="34" charset="0"/>
              </a:rPr>
              <a:t>2015 Lenovo Internal. All rights reserved.</a:t>
            </a:r>
            <a:endParaRPr lang="en-US" sz="1000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11748699" y="6395716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slide number"/>
          <p:cNvSpPr txBox="1"/>
          <p:nvPr userDrawn="1"/>
        </p:nvSpPr>
        <p:spPr bwMode="white">
          <a:xfrm>
            <a:off x="11748699" y="6389260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3" y="5505442"/>
            <a:ext cx="1330737" cy="4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1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5.jpeg"/><Relationship Id="rId18" Type="http://schemas.openxmlformats.org/officeDocument/2006/relationships/image" Target="../media/image100.png"/><Relationship Id="rId26" Type="http://schemas.openxmlformats.org/officeDocument/2006/relationships/image" Target="../media/image108.jpeg"/><Relationship Id="rId39" Type="http://schemas.openxmlformats.org/officeDocument/2006/relationships/image" Target="../media/image121.png"/><Relationship Id="rId21" Type="http://schemas.openxmlformats.org/officeDocument/2006/relationships/image" Target="../media/image103.jpeg"/><Relationship Id="rId34" Type="http://schemas.openxmlformats.org/officeDocument/2006/relationships/image" Target="../media/image116.png"/><Relationship Id="rId42" Type="http://schemas.openxmlformats.org/officeDocument/2006/relationships/image" Target="../media/image124.jpeg"/><Relationship Id="rId47" Type="http://schemas.openxmlformats.org/officeDocument/2006/relationships/image" Target="../media/image129.jpeg"/><Relationship Id="rId50" Type="http://schemas.openxmlformats.org/officeDocument/2006/relationships/image" Target="../media/image132.png"/><Relationship Id="rId55" Type="http://schemas.openxmlformats.org/officeDocument/2006/relationships/image" Target="../media/image137.gif"/><Relationship Id="rId63" Type="http://schemas.openxmlformats.org/officeDocument/2006/relationships/image" Target="../media/image14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8.jpeg"/><Relationship Id="rId29" Type="http://schemas.openxmlformats.org/officeDocument/2006/relationships/image" Target="../media/image1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24" Type="http://schemas.openxmlformats.org/officeDocument/2006/relationships/image" Target="../media/image106.png"/><Relationship Id="rId32" Type="http://schemas.openxmlformats.org/officeDocument/2006/relationships/image" Target="../media/image114.jpeg"/><Relationship Id="rId37" Type="http://schemas.openxmlformats.org/officeDocument/2006/relationships/image" Target="../media/image119.png"/><Relationship Id="rId40" Type="http://schemas.openxmlformats.org/officeDocument/2006/relationships/image" Target="../media/image122.png"/><Relationship Id="rId45" Type="http://schemas.openxmlformats.org/officeDocument/2006/relationships/image" Target="../media/image127.jpeg"/><Relationship Id="rId53" Type="http://schemas.openxmlformats.org/officeDocument/2006/relationships/image" Target="../media/image135.png"/><Relationship Id="rId58" Type="http://schemas.openxmlformats.org/officeDocument/2006/relationships/image" Target="../media/image140.jpeg"/><Relationship Id="rId66" Type="http://schemas.openxmlformats.org/officeDocument/2006/relationships/image" Target="../media/image148.png"/><Relationship Id="rId5" Type="http://schemas.openxmlformats.org/officeDocument/2006/relationships/image" Target="../media/image87.png"/><Relationship Id="rId15" Type="http://schemas.openxmlformats.org/officeDocument/2006/relationships/image" Target="../media/image97.jpeg"/><Relationship Id="rId23" Type="http://schemas.openxmlformats.org/officeDocument/2006/relationships/image" Target="../media/image105.jpeg"/><Relationship Id="rId28" Type="http://schemas.openxmlformats.org/officeDocument/2006/relationships/image" Target="../media/image110.jpeg"/><Relationship Id="rId36" Type="http://schemas.openxmlformats.org/officeDocument/2006/relationships/image" Target="../media/image118.png"/><Relationship Id="rId49" Type="http://schemas.openxmlformats.org/officeDocument/2006/relationships/image" Target="../media/image131.jpeg"/><Relationship Id="rId57" Type="http://schemas.openxmlformats.org/officeDocument/2006/relationships/image" Target="../media/image139.png"/><Relationship Id="rId61" Type="http://schemas.openxmlformats.org/officeDocument/2006/relationships/image" Target="../media/image143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31" Type="http://schemas.openxmlformats.org/officeDocument/2006/relationships/image" Target="../media/image113.png"/><Relationship Id="rId44" Type="http://schemas.openxmlformats.org/officeDocument/2006/relationships/image" Target="../media/image126.png"/><Relationship Id="rId52" Type="http://schemas.openxmlformats.org/officeDocument/2006/relationships/image" Target="../media/image134.png"/><Relationship Id="rId60" Type="http://schemas.openxmlformats.org/officeDocument/2006/relationships/image" Target="../media/image142.png"/><Relationship Id="rId65" Type="http://schemas.openxmlformats.org/officeDocument/2006/relationships/image" Target="../media/image147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jpeg"/><Relationship Id="rId22" Type="http://schemas.openxmlformats.org/officeDocument/2006/relationships/image" Target="../media/image104.jpeg"/><Relationship Id="rId27" Type="http://schemas.openxmlformats.org/officeDocument/2006/relationships/image" Target="../media/image109.jpeg"/><Relationship Id="rId30" Type="http://schemas.openxmlformats.org/officeDocument/2006/relationships/image" Target="../media/image112.jpeg"/><Relationship Id="rId35" Type="http://schemas.openxmlformats.org/officeDocument/2006/relationships/image" Target="../media/image117.jpeg"/><Relationship Id="rId43" Type="http://schemas.openxmlformats.org/officeDocument/2006/relationships/image" Target="../media/image125.png"/><Relationship Id="rId48" Type="http://schemas.openxmlformats.org/officeDocument/2006/relationships/image" Target="../media/image130.png"/><Relationship Id="rId56" Type="http://schemas.openxmlformats.org/officeDocument/2006/relationships/image" Target="../media/image138.png"/><Relationship Id="rId64" Type="http://schemas.openxmlformats.org/officeDocument/2006/relationships/image" Target="../media/image146.png"/><Relationship Id="rId8" Type="http://schemas.openxmlformats.org/officeDocument/2006/relationships/image" Target="../media/image90.png"/><Relationship Id="rId51" Type="http://schemas.openxmlformats.org/officeDocument/2006/relationships/image" Target="../media/image133.png"/><Relationship Id="rId3" Type="http://schemas.openxmlformats.org/officeDocument/2006/relationships/image" Target="../media/image85.png"/><Relationship Id="rId12" Type="http://schemas.openxmlformats.org/officeDocument/2006/relationships/image" Target="../media/image94.jpeg"/><Relationship Id="rId17" Type="http://schemas.openxmlformats.org/officeDocument/2006/relationships/image" Target="../media/image99.png"/><Relationship Id="rId25" Type="http://schemas.openxmlformats.org/officeDocument/2006/relationships/image" Target="../media/image107.jpeg"/><Relationship Id="rId33" Type="http://schemas.openxmlformats.org/officeDocument/2006/relationships/image" Target="../media/image115.jpeg"/><Relationship Id="rId38" Type="http://schemas.openxmlformats.org/officeDocument/2006/relationships/image" Target="../media/image120.png"/><Relationship Id="rId46" Type="http://schemas.openxmlformats.org/officeDocument/2006/relationships/image" Target="../media/image128.jpeg"/><Relationship Id="rId59" Type="http://schemas.openxmlformats.org/officeDocument/2006/relationships/image" Target="../media/image141.png"/><Relationship Id="rId67" Type="http://schemas.openxmlformats.org/officeDocument/2006/relationships/image" Target="../media/image149.png"/><Relationship Id="rId20" Type="http://schemas.openxmlformats.org/officeDocument/2006/relationships/image" Target="../media/image102.png"/><Relationship Id="rId41" Type="http://schemas.openxmlformats.org/officeDocument/2006/relationships/image" Target="../media/image123.png"/><Relationship Id="rId54" Type="http://schemas.openxmlformats.org/officeDocument/2006/relationships/image" Target="../media/image136.png"/><Relationship Id="rId62" Type="http://schemas.openxmlformats.org/officeDocument/2006/relationships/image" Target="../media/image14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50.jpe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10" Type="http://schemas.openxmlformats.org/officeDocument/2006/relationships/image" Target="../media/image156.png"/><Relationship Id="rId4" Type="http://schemas.openxmlformats.org/officeDocument/2006/relationships/image" Target="../media/image137.gif"/><Relationship Id="rId9" Type="http://schemas.openxmlformats.org/officeDocument/2006/relationships/image" Target="../media/image1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4.png"/><Relationship Id="rId5" Type="http://schemas.openxmlformats.org/officeDocument/2006/relationships/image" Target="../media/image173.png"/><Relationship Id="rId4" Type="http://schemas.openxmlformats.org/officeDocument/2006/relationships/image" Target="../media/image17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78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77.jpeg"/><Relationship Id="rId4" Type="http://schemas.openxmlformats.org/officeDocument/2006/relationships/diagramData" Target="../diagrams/data1.xml"/><Relationship Id="rId9" Type="http://schemas.openxmlformats.org/officeDocument/2006/relationships/image" Target="../media/image1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214.jpe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09.jpeg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213.jpe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212.jpeg"/><Relationship Id="rId20" Type="http://schemas.openxmlformats.org/officeDocument/2006/relationships/image" Target="../media/image171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8.jpeg"/><Relationship Id="rId11" Type="http://schemas.openxmlformats.org/officeDocument/2006/relationships/image" Target="../media/image205.emf"/><Relationship Id="rId5" Type="http://schemas.openxmlformats.org/officeDocument/2006/relationships/image" Target="../media/image207.jpeg"/><Relationship Id="rId15" Type="http://schemas.openxmlformats.org/officeDocument/2006/relationships/image" Target="../media/image211.png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215.emf"/><Relationship Id="rId4" Type="http://schemas.openxmlformats.org/officeDocument/2006/relationships/image" Target="../media/image206.jpeg"/><Relationship Id="rId9" Type="http://schemas.openxmlformats.org/officeDocument/2006/relationships/image" Target="../media/image204.emf"/><Relationship Id="rId14" Type="http://schemas.openxmlformats.org/officeDocument/2006/relationships/image" Target="../media/image2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tiff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7" Type="http://schemas.openxmlformats.org/officeDocument/2006/relationships/image" Target="../media/image251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0.png"/><Relationship Id="rId5" Type="http://schemas.openxmlformats.org/officeDocument/2006/relationships/image" Target="../media/image249.png"/><Relationship Id="rId4" Type="http://schemas.openxmlformats.org/officeDocument/2006/relationships/image" Target="../media/image24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56.png"/><Relationship Id="rId5" Type="http://schemas.openxmlformats.org/officeDocument/2006/relationships/image" Target="../media/image255.png"/><Relationship Id="rId4" Type="http://schemas.openxmlformats.org/officeDocument/2006/relationships/image" Target="../media/image25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55.png"/><Relationship Id="rId4" Type="http://schemas.openxmlformats.org/officeDocument/2006/relationships/image" Target="../media/image2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63.png"/><Relationship Id="rId5" Type="http://schemas.openxmlformats.org/officeDocument/2006/relationships/image" Target="../media/image262.png"/><Relationship Id="rId4" Type="http://schemas.openxmlformats.org/officeDocument/2006/relationships/image" Target="../media/image2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jpeg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67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3" Type="http://schemas.openxmlformats.org/officeDocument/2006/relationships/image" Target="../media/image270.jpeg"/><Relationship Id="rId7" Type="http://schemas.openxmlformats.org/officeDocument/2006/relationships/image" Target="../media/image272.png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8.png"/><Relationship Id="rId5" Type="http://schemas.openxmlformats.org/officeDocument/2006/relationships/package" Target="../embeddings/Microsoft_PowerPoint_Presentation.pptx"/><Relationship Id="rId10" Type="http://schemas.openxmlformats.org/officeDocument/2006/relationships/image" Target="../media/image269.png"/><Relationship Id="rId4" Type="http://schemas.openxmlformats.org/officeDocument/2006/relationships/image" Target="../media/image271.png"/><Relationship Id="rId9" Type="http://schemas.openxmlformats.org/officeDocument/2006/relationships/package" Target="../embeddings/Microsoft_PowerPoint_Presentation1.pptx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76.png"/><Relationship Id="rId4" Type="http://schemas.openxmlformats.org/officeDocument/2006/relationships/image" Target="../media/image2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jpeg"/><Relationship Id="rId9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48640" y="1973942"/>
            <a:ext cx="9509760" cy="803552"/>
          </a:xfrm>
        </p:spPr>
        <p:txBody>
          <a:bodyPr/>
          <a:lstStyle/>
          <a:p>
            <a:pPr>
              <a:lnSpc>
                <a:spcPts val="4000"/>
              </a:lnSpc>
              <a:defRPr/>
            </a:pPr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charset="0"/>
                <a:cs typeface="微软雅黑" charset="0"/>
              </a:rPr>
              <a:t>文件共享平台项目</a:t>
            </a:r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charset="0"/>
                <a:cs typeface="微软雅黑" charset="0"/>
              </a:rPr>
              <a:t>-</a:t>
            </a:r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charset="0"/>
                <a:cs typeface="微软雅黑" charset="0"/>
              </a:rPr>
              <a:t>联想汇报方案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主讲人：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48640" y="3013704"/>
            <a:ext cx="8081283" cy="1225949"/>
          </a:xfrm>
          <a:prstGeom prst="rect">
            <a:avLst/>
          </a:prstGeom>
        </p:spPr>
        <p:txBody>
          <a:bodyPr lIns="0" tIns="60949" rIns="121899" bIns="60949" anchor="b" anchorCtr="0"/>
          <a:lstStyle/>
          <a:p>
            <a:pPr defTabSz="1218987">
              <a:lnSpc>
                <a:spcPts val="4000"/>
              </a:lnSpc>
            </a:pPr>
            <a:r>
              <a:rPr lang="zh-CN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charset="0"/>
                <a:cs typeface="微软雅黑" charset="0"/>
              </a:rPr>
              <a:t>标书编号：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charset="0"/>
                <a:cs typeface="微软雅黑" charset="0"/>
              </a:rPr>
              <a:t>201805</a:t>
            </a:r>
            <a:endParaRPr lang="zh-CN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charset="0"/>
              <a:cs typeface="微软雅黑" charset="0"/>
            </a:endParaRPr>
          </a:p>
          <a:p>
            <a:pPr defTabSz="1218987">
              <a:lnSpc>
                <a:spcPts val="4000"/>
              </a:lnSpc>
            </a:pPr>
            <a:r>
              <a:rPr lang="zh-CN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charset="0"/>
                <a:cs typeface="微软雅黑" charset="0"/>
              </a:rPr>
              <a:t>项目名称：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charset="0"/>
                <a:cs typeface="微软雅黑" charset="0"/>
              </a:rPr>
              <a:t>某某某</a:t>
            </a:r>
            <a:r>
              <a:rPr lang="zh-CN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charset="0"/>
                <a:cs typeface="微软雅黑" charset="0"/>
              </a:rPr>
              <a:t>集团文件共享平台建设项目</a:t>
            </a:r>
          </a:p>
        </p:txBody>
      </p:sp>
    </p:spTree>
    <p:extLst>
      <p:ext uri="{BB962C8B-B14F-4D97-AF65-F5344CB8AC3E}">
        <p14:creationId xmlns:p14="http://schemas.microsoft.com/office/powerpoint/2010/main" val="166171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217613">
              <a:tabLst>
                <a:tab pos="1217613" algn="l"/>
              </a:tabLst>
              <a:defRPr/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联想企业网盘已经安全运营十二年</a:t>
            </a:r>
          </a:p>
        </p:txBody>
      </p:sp>
      <p:sp>
        <p:nvSpPr>
          <p:cNvPr id="14" name="标题 1"/>
          <p:cNvSpPr txBox="1">
            <a:spLocks noChangeArrowheads="1"/>
          </p:cNvSpPr>
          <p:nvPr/>
        </p:nvSpPr>
        <p:spPr bwMode="auto">
          <a:xfrm>
            <a:off x="1716167" y="1199830"/>
            <a:ext cx="8661904" cy="5572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marL="914400" indent="-914400" algn="ctr">
              <a:lnSpc>
                <a:spcPct val="90000"/>
              </a:lnSpc>
            </a:pPr>
            <a:r>
              <a:rPr lang="zh-CN" altLang="en-US" b="1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服务50+核心行业，</a:t>
            </a:r>
            <a:r>
              <a:rPr lang="en-US" altLang="zh-CN" b="1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5</a:t>
            </a:r>
            <a:r>
              <a:rPr lang="zh-CN" altLang="en-US" b="1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00+龙头企业，</a:t>
            </a:r>
            <a:r>
              <a:rPr lang="en-US" altLang="zh-CN" b="1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100</a:t>
            </a:r>
            <a:r>
              <a:rPr lang="zh-CN" altLang="en-US" b="1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0,000+企业用户</a:t>
            </a:r>
            <a:br>
              <a:rPr lang="zh-CN" altLang="en-US" b="1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</a:br>
            <a:endParaRPr lang="zh-CN" altLang="en-US" b="1" dirty="0">
              <a:latin typeface="微软雅黑" charset="0"/>
              <a:ea typeface="微软雅黑" charset="0"/>
              <a:cs typeface="微软雅黑" charset="0"/>
              <a:sym typeface="微软雅黑" charset="0"/>
            </a:endParaRPr>
          </a:p>
        </p:txBody>
      </p:sp>
      <p:grpSp>
        <p:nvGrpSpPr>
          <p:cNvPr id="7" name="矩形 8"/>
          <p:cNvGrpSpPr>
            <a:grpSpLocks/>
          </p:cNvGrpSpPr>
          <p:nvPr/>
        </p:nvGrpSpPr>
        <p:grpSpPr bwMode="auto">
          <a:xfrm>
            <a:off x="4154428" y="2258792"/>
            <a:ext cx="1281890" cy="3499564"/>
            <a:chOff x="0" y="0"/>
            <a:chExt cx="960" cy="2500"/>
          </a:xfrm>
        </p:grpSpPr>
        <p:pic>
          <p:nvPicPr>
            <p:cNvPr id="8" name="矩形 8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43" y="34"/>
              <a:ext cx="880" cy="2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矩形 9"/>
          <p:cNvGrpSpPr>
            <a:grpSpLocks/>
          </p:cNvGrpSpPr>
          <p:nvPr/>
        </p:nvGrpSpPr>
        <p:grpSpPr bwMode="auto">
          <a:xfrm>
            <a:off x="6687764" y="4264647"/>
            <a:ext cx="1281890" cy="1468697"/>
            <a:chOff x="0" y="0"/>
            <a:chExt cx="960" cy="1049"/>
          </a:xfrm>
        </p:grpSpPr>
        <p:pic>
          <p:nvPicPr>
            <p:cNvPr id="15" name="矩形 9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1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43" y="36"/>
              <a:ext cx="880" cy="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矩形 10"/>
          <p:cNvGrpSpPr>
            <a:grpSpLocks/>
          </p:cNvGrpSpPr>
          <p:nvPr/>
        </p:nvGrpSpPr>
        <p:grpSpPr bwMode="auto">
          <a:xfrm>
            <a:off x="10492637" y="2281189"/>
            <a:ext cx="1281890" cy="2224043"/>
            <a:chOff x="0" y="0"/>
            <a:chExt cx="960" cy="1589"/>
          </a:xfrm>
        </p:grpSpPr>
        <p:pic>
          <p:nvPicPr>
            <p:cNvPr id="18" name="矩形 10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40" y="34"/>
              <a:ext cx="880" cy="1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20" name="圆角矩形 11"/>
          <p:cNvGrpSpPr>
            <a:grpSpLocks/>
          </p:cNvGrpSpPr>
          <p:nvPr/>
        </p:nvGrpSpPr>
        <p:grpSpPr bwMode="auto">
          <a:xfrm>
            <a:off x="5430977" y="4463237"/>
            <a:ext cx="1318211" cy="543132"/>
            <a:chOff x="0" y="0"/>
            <a:chExt cx="987" cy="388"/>
          </a:xfrm>
        </p:grpSpPr>
        <p:pic>
          <p:nvPicPr>
            <p:cNvPr id="21" name="圆角矩形 11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87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4"/>
            <p:cNvSpPr txBox="1">
              <a:spLocks noChangeArrowheads="1"/>
            </p:cNvSpPr>
            <p:nvPr/>
          </p:nvSpPr>
          <p:spPr bwMode="auto">
            <a:xfrm>
              <a:off x="56" y="50"/>
              <a:ext cx="877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 dirty="0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政府</a:t>
              </a:r>
            </a:p>
          </p:txBody>
        </p:sp>
      </p:grpSp>
      <p:grpSp>
        <p:nvGrpSpPr>
          <p:cNvPr id="23" name="矩形 14"/>
          <p:cNvGrpSpPr>
            <a:grpSpLocks/>
          </p:cNvGrpSpPr>
          <p:nvPr/>
        </p:nvGrpSpPr>
        <p:grpSpPr bwMode="auto">
          <a:xfrm>
            <a:off x="6714379" y="2036559"/>
            <a:ext cx="1260526" cy="1855049"/>
            <a:chOff x="0" y="0"/>
            <a:chExt cx="944" cy="1325"/>
          </a:xfrm>
        </p:grpSpPr>
        <p:pic>
          <p:nvPicPr>
            <p:cNvPr id="24" name="矩形 14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44" cy="1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>
              <a:off x="41" y="35"/>
              <a:ext cx="864" cy="1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26" name="矩形 15"/>
          <p:cNvGrpSpPr>
            <a:grpSpLocks/>
          </p:cNvGrpSpPr>
          <p:nvPr/>
        </p:nvGrpSpPr>
        <p:grpSpPr bwMode="auto">
          <a:xfrm>
            <a:off x="5447001" y="4860787"/>
            <a:ext cx="1281890" cy="903167"/>
            <a:chOff x="0" y="0"/>
            <a:chExt cx="960" cy="645"/>
          </a:xfrm>
        </p:grpSpPr>
        <p:pic>
          <p:nvPicPr>
            <p:cNvPr id="27" name="矩形 15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20"/>
            <p:cNvSpPr txBox="1">
              <a:spLocks noChangeArrowheads="1"/>
            </p:cNvSpPr>
            <p:nvPr/>
          </p:nvSpPr>
          <p:spPr bwMode="auto">
            <a:xfrm>
              <a:off x="42" y="35"/>
              <a:ext cx="880" cy="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29" name="矩形 17"/>
          <p:cNvGrpSpPr>
            <a:grpSpLocks/>
          </p:cNvGrpSpPr>
          <p:nvPr/>
        </p:nvGrpSpPr>
        <p:grpSpPr bwMode="auto">
          <a:xfrm>
            <a:off x="2892835" y="2264391"/>
            <a:ext cx="1287231" cy="3499564"/>
            <a:chOff x="0" y="0"/>
            <a:chExt cx="964" cy="2500"/>
          </a:xfrm>
        </p:grpSpPr>
        <p:pic>
          <p:nvPicPr>
            <p:cNvPr id="30" name="矩形 17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4" cy="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26"/>
            <p:cNvSpPr txBox="1">
              <a:spLocks noChangeArrowheads="1"/>
            </p:cNvSpPr>
            <p:nvPr/>
          </p:nvSpPr>
          <p:spPr bwMode="auto">
            <a:xfrm>
              <a:off x="44" y="35"/>
              <a:ext cx="880" cy="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32" name="矩形 18"/>
          <p:cNvGrpSpPr>
            <a:grpSpLocks/>
          </p:cNvGrpSpPr>
          <p:nvPr/>
        </p:nvGrpSpPr>
        <p:grpSpPr bwMode="auto">
          <a:xfrm>
            <a:off x="1636048" y="2264391"/>
            <a:ext cx="1281890" cy="3499564"/>
            <a:chOff x="0" y="0"/>
            <a:chExt cx="960" cy="2500"/>
          </a:xfrm>
        </p:grpSpPr>
        <p:pic>
          <p:nvPicPr>
            <p:cNvPr id="33" name="矩形 18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42" y="35"/>
              <a:ext cx="880" cy="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35" name="矩形 19"/>
          <p:cNvGrpSpPr>
            <a:grpSpLocks/>
          </p:cNvGrpSpPr>
          <p:nvPr/>
        </p:nvGrpSpPr>
        <p:grpSpPr bwMode="auto">
          <a:xfrm>
            <a:off x="375523" y="2264391"/>
            <a:ext cx="1287231" cy="3499564"/>
            <a:chOff x="0" y="0"/>
            <a:chExt cx="964" cy="2500"/>
          </a:xfrm>
        </p:grpSpPr>
        <p:pic>
          <p:nvPicPr>
            <p:cNvPr id="36" name="矩形 19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4" cy="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44" y="35"/>
              <a:ext cx="879" cy="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38" name="图片 20" descr="http://img.zwbk.org/baike/bpic/2011/05/27/20110527051049910_7349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77" y="2953106"/>
            <a:ext cx="819876" cy="42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21" descr="http://www.hugesight.com/upimg/image/20130125/2013012515276520652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77" y="3544951"/>
            <a:ext cx="810795" cy="56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图片 22" descr="http://www.cssqt.com/a/images/qccb/b12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6" r="24213" b="-218"/>
          <a:stretch>
            <a:fillRect/>
          </a:stretch>
        </p:blipFill>
        <p:spPr bwMode="auto">
          <a:xfrm>
            <a:off x="615877" y="4275660"/>
            <a:ext cx="810795" cy="5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图片 23" descr="http://img1.gtimg.com/auto/pics/hv1/123/93/721/46906863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77" y="5052844"/>
            <a:ext cx="810795" cy="53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图片 24" descr="http://www.sn.xinhuanet.com/2007-07/24/xin_110704241103468104336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77" y="2477164"/>
            <a:ext cx="810795" cy="33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圆角矩形 26"/>
          <p:cNvGrpSpPr>
            <a:grpSpLocks/>
          </p:cNvGrpSpPr>
          <p:nvPr/>
        </p:nvGrpSpPr>
        <p:grpSpPr bwMode="auto">
          <a:xfrm>
            <a:off x="1610944" y="1839964"/>
            <a:ext cx="1317677" cy="543132"/>
            <a:chOff x="0" y="0"/>
            <a:chExt cx="987" cy="388"/>
          </a:xfrm>
        </p:grpSpPr>
        <p:pic>
          <p:nvPicPr>
            <p:cNvPr id="44" name="圆角矩形 26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87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Text Box 40"/>
            <p:cNvSpPr txBox="1">
              <a:spLocks noChangeArrowheads="1"/>
            </p:cNvSpPr>
            <p:nvPr/>
          </p:nvSpPr>
          <p:spPr bwMode="auto">
            <a:xfrm>
              <a:off x="57" y="49"/>
              <a:ext cx="876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制造</a:t>
              </a:r>
            </a:p>
          </p:txBody>
        </p:sp>
      </p:grpSp>
      <p:grpSp>
        <p:nvGrpSpPr>
          <p:cNvPr id="46" name="圆角矩形 27"/>
          <p:cNvGrpSpPr>
            <a:grpSpLocks/>
          </p:cNvGrpSpPr>
          <p:nvPr/>
        </p:nvGrpSpPr>
        <p:grpSpPr bwMode="auto">
          <a:xfrm>
            <a:off x="2903517" y="1828765"/>
            <a:ext cx="1281890" cy="543132"/>
            <a:chOff x="0" y="0"/>
            <a:chExt cx="960" cy="388"/>
          </a:xfrm>
        </p:grpSpPr>
        <p:pic>
          <p:nvPicPr>
            <p:cNvPr id="47" name="圆角矩形 27"/>
            <p:cNvPicPr>
              <a:picLocks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56" y="48"/>
              <a:ext cx="850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房地产</a:t>
              </a:r>
            </a:p>
          </p:txBody>
        </p:sp>
      </p:grpSp>
      <p:grpSp>
        <p:nvGrpSpPr>
          <p:cNvPr id="49" name="圆角矩形 29"/>
          <p:cNvGrpSpPr>
            <a:grpSpLocks/>
          </p:cNvGrpSpPr>
          <p:nvPr/>
        </p:nvGrpSpPr>
        <p:grpSpPr bwMode="auto">
          <a:xfrm>
            <a:off x="6677082" y="3813904"/>
            <a:ext cx="1297914" cy="543132"/>
            <a:chOff x="0" y="0"/>
            <a:chExt cx="972" cy="388"/>
          </a:xfrm>
        </p:grpSpPr>
        <p:pic>
          <p:nvPicPr>
            <p:cNvPr id="50" name="圆角矩形 29"/>
            <p:cNvPicPr>
              <a:picLocks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72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Text Box 49"/>
            <p:cNvSpPr txBox="1">
              <a:spLocks noChangeArrowheads="1"/>
            </p:cNvSpPr>
            <p:nvPr/>
          </p:nvSpPr>
          <p:spPr bwMode="auto">
            <a:xfrm>
              <a:off x="55" y="49"/>
              <a:ext cx="864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教</a:t>
              </a:r>
              <a:r>
                <a:rPr kumimoji="0" lang="en-US" altLang="zh-CN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  </a:t>
              </a:r>
              <a:r>
                <a:rPr kumimoji="0" lang="zh-CN" altLang="en-US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育</a:t>
              </a:r>
              <a:r>
                <a:rPr kumimoji="0" lang="en-US" altLang="zh-CN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 </a:t>
              </a:r>
            </a:p>
          </p:txBody>
        </p:sp>
      </p:grpSp>
      <p:grpSp>
        <p:nvGrpSpPr>
          <p:cNvPr id="52" name="圆角矩形 30"/>
          <p:cNvGrpSpPr>
            <a:grpSpLocks/>
          </p:cNvGrpSpPr>
          <p:nvPr/>
        </p:nvGrpSpPr>
        <p:grpSpPr bwMode="auto">
          <a:xfrm>
            <a:off x="4149088" y="1839964"/>
            <a:ext cx="1287231" cy="543132"/>
            <a:chOff x="0" y="0"/>
            <a:chExt cx="964" cy="388"/>
          </a:xfrm>
        </p:grpSpPr>
        <p:pic>
          <p:nvPicPr>
            <p:cNvPr id="53" name="圆角矩形 30"/>
            <p:cNvPicPr>
              <a:picLocks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4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Text Box 52"/>
            <p:cNvSpPr txBox="1">
              <a:spLocks noChangeArrowheads="1"/>
            </p:cNvSpPr>
            <p:nvPr/>
          </p:nvSpPr>
          <p:spPr bwMode="auto">
            <a:xfrm>
              <a:off x="59" y="49"/>
              <a:ext cx="850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 dirty="0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能源</a:t>
              </a:r>
              <a:r>
                <a:rPr kumimoji="0" lang="en-US" altLang="zh-CN" sz="1600" b="1" dirty="0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 </a:t>
              </a:r>
            </a:p>
          </p:txBody>
        </p:sp>
      </p:grpSp>
      <p:pic>
        <p:nvPicPr>
          <p:cNvPr id="55" name="图片 31" descr="http://pic.house365.com/newcms/2011/11/21/13218584134ec9f56d953eb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5" r="1021" b="32098"/>
          <a:stretch>
            <a:fillRect/>
          </a:stretch>
        </p:blipFill>
        <p:spPr bwMode="auto">
          <a:xfrm>
            <a:off x="3014832" y="5102178"/>
            <a:ext cx="1002811" cy="49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图片 34" descr="http://baike.brandcn.com/uploads/201302/1361954321gUtbe9Ew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4922" y="2563953"/>
            <a:ext cx="853526" cy="43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图片 35" descr="http://3.adquan.com/upload2/2011_04_28_1303975684_62837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5" t="16019" r="16879" b="25728"/>
          <a:stretch>
            <a:fillRect/>
          </a:stretch>
        </p:blipFill>
        <p:spPr bwMode="auto">
          <a:xfrm>
            <a:off x="10601065" y="3239789"/>
            <a:ext cx="1021239" cy="47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9" name="圆角矩形 40"/>
          <p:cNvGrpSpPr>
            <a:grpSpLocks/>
          </p:cNvGrpSpPr>
          <p:nvPr/>
        </p:nvGrpSpPr>
        <p:grpSpPr bwMode="auto">
          <a:xfrm>
            <a:off x="10462194" y="1828765"/>
            <a:ext cx="1317677" cy="543132"/>
            <a:chOff x="0" y="0"/>
            <a:chExt cx="987" cy="388"/>
          </a:xfrm>
        </p:grpSpPr>
        <p:pic>
          <p:nvPicPr>
            <p:cNvPr id="60" name="圆角矩形 40"/>
            <p:cNvPicPr>
              <a:picLocks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87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 Box 61"/>
            <p:cNvSpPr txBox="1">
              <a:spLocks noChangeArrowheads="1"/>
            </p:cNvSpPr>
            <p:nvPr/>
          </p:nvSpPr>
          <p:spPr bwMode="auto">
            <a:xfrm>
              <a:off x="57" y="48"/>
              <a:ext cx="876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 dirty="0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广告咨询</a:t>
              </a:r>
            </a:p>
          </p:txBody>
        </p:sp>
      </p:grpSp>
      <p:pic>
        <p:nvPicPr>
          <p:cNvPr id="64" name="图片 46" descr="http://special.zhaopin.com/sh/2008/qianwei061017/images/11385_01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58" b="59746"/>
          <a:stretch>
            <a:fillRect/>
          </a:stretch>
        </p:blipFill>
        <p:spPr bwMode="auto">
          <a:xfrm>
            <a:off x="10618157" y="3861311"/>
            <a:ext cx="1028183" cy="41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图片 47" descr="http://pic1a.nipic.com/2009-01-12/2009112133634992_2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041" y="3113305"/>
            <a:ext cx="737087" cy="629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图片 48" descr="http://pica.nipic.com/2008-07-10/2008710174641828_2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946" y="2600969"/>
            <a:ext cx="825217" cy="34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图片 51" descr="http://www.deemay.com/wp-content/uploads/2011/09/cnpc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11115" r="28468" b="13017"/>
          <a:stretch>
            <a:fillRect/>
          </a:stretch>
        </p:blipFill>
        <p:spPr bwMode="auto">
          <a:xfrm>
            <a:off x="4500539" y="2380855"/>
            <a:ext cx="577919" cy="636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0" name="圆角矩形 52"/>
          <p:cNvGrpSpPr>
            <a:grpSpLocks/>
          </p:cNvGrpSpPr>
          <p:nvPr/>
        </p:nvGrpSpPr>
        <p:grpSpPr bwMode="auto">
          <a:xfrm>
            <a:off x="375523" y="1839964"/>
            <a:ext cx="1287231" cy="543132"/>
            <a:chOff x="0" y="0"/>
            <a:chExt cx="964" cy="388"/>
          </a:xfrm>
        </p:grpSpPr>
        <p:pic>
          <p:nvPicPr>
            <p:cNvPr id="71" name="圆角矩形 52"/>
            <p:cNvPicPr>
              <a:picLocks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4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" name="Text Box 75"/>
            <p:cNvSpPr txBox="1">
              <a:spLocks noChangeArrowheads="1"/>
            </p:cNvSpPr>
            <p:nvPr/>
          </p:nvSpPr>
          <p:spPr bwMode="auto">
            <a:xfrm>
              <a:off x="59" y="49"/>
              <a:ext cx="850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汽</a:t>
              </a:r>
              <a:r>
                <a:rPr kumimoji="0" lang="en-US" altLang="zh-CN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  </a:t>
              </a:r>
              <a:r>
                <a:rPr kumimoji="0" lang="zh-CN" altLang="en-US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车</a:t>
              </a:r>
            </a:p>
          </p:txBody>
        </p:sp>
      </p:grpSp>
      <p:pic>
        <p:nvPicPr>
          <p:cNvPr id="73" name="图片 55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1"/>
          <a:stretch>
            <a:fillRect/>
          </a:stretch>
        </p:blipFill>
        <p:spPr bwMode="auto">
          <a:xfrm>
            <a:off x="3081532" y="4330268"/>
            <a:ext cx="908006" cy="57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" name="圆角矩形 13"/>
          <p:cNvGrpSpPr>
            <a:grpSpLocks/>
          </p:cNvGrpSpPr>
          <p:nvPr/>
        </p:nvGrpSpPr>
        <p:grpSpPr bwMode="auto">
          <a:xfrm>
            <a:off x="6687672" y="1844611"/>
            <a:ext cx="1292573" cy="543132"/>
            <a:chOff x="0" y="0"/>
            <a:chExt cx="968" cy="388"/>
          </a:xfrm>
        </p:grpSpPr>
        <p:pic>
          <p:nvPicPr>
            <p:cNvPr id="75" name="圆角矩形 13"/>
            <p:cNvPicPr>
              <a:picLocks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Text Box 81"/>
            <p:cNvSpPr txBox="1">
              <a:spLocks noChangeArrowheads="1"/>
            </p:cNvSpPr>
            <p:nvPr/>
          </p:nvSpPr>
          <p:spPr bwMode="auto">
            <a:xfrm>
              <a:off x="58" y="49"/>
              <a:ext cx="857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 dirty="0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交通运输</a:t>
              </a:r>
              <a:r>
                <a:rPr kumimoji="0" lang="en-US" altLang="zh-CN" sz="1600" b="1" dirty="0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      </a:t>
              </a:r>
            </a:p>
          </p:txBody>
        </p:sp>
      </p:grpSp>
      <p:pic>
        <p:nvPicPr>
          <p:cNvPr id="77" name="Picture 1" descr="C:\Users\lice\AppData\Roaming\Tencent\Users\980176491\QQ\WinTemp\RichOle\(TSVDEZ%~B_K(6Y0JYQ92]9.jp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109" y="5162051"/>
            <a:ext cx="1114446" cy="42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图片 6" descr="79f0f736afc379312a426450e9c4b74543a911a4.jp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795" y="3007278"/>
            <a:ext cx="787828" cy="76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" name="矩形 53"/>
          <p:cNvGrpSpPr>
            <a:grpSpLocks/>
          </p:cNvGrpSpPr>
          <p:nvPr/>
        </p:nvGrpSpPr>
        <p:grpSpPr bwMode="auto">
          <a:xfrm>
            <a:off x="9215224" y="2254312"/>
            <a:ext cx="1281890" cy="3498443"/>
            <a:chOff x="0" y="0"/>
            <a:chExt cx="960" cy="2499"/>
          </a:xfrm>
        </p:grpSpPr>
        <p:pic>
          <p:nvPicPr>
            <p:cNvPr id="80" name="矩形 53"/>
            <p:cNvPicPr>
              <a:picLocks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2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Text Box 87"/>
            <p:cNvSpPr txBox="1">
              <a:spLocks noChangeArrowheads="1"/>
            </p:cNvSpPr>
            <p:nvPr/>
          </p:nvSpPr>
          <p:spPr bwMode="auto">
            <a:xfrm>
              <a:off x="41" y="36"/>
              <a:ext cx="880" cy="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82" name="Picture 2" descr="c:\users\chen\appdata\roaming\360se6\User Data\temp\1337852225396.jp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19" y="2976089"/>
            <a:ext cx="969219" cy="82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5" descr="C:\Users\chen\Desktop\QQ截图20150629112230.png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76" y="4187486"/>
            <a:ext cx="1098687" cy="28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圆角矩形 58"/>
          <p:cNvPicPr>
            <a:picLocks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463" y="1839964"/>
            <a:ext cx="1312335" cy="54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 Box 99"/>
          <p:cNvSpPr txBox="1">
            <a:spLocks noChangeArrowheads="1"/>
          </p:cNvSpPr>
          <p:nvPr/>
        </p:nvSpPr>
        <p:spPr bwMode="auto">
          <a:xfrm>
            <a:off x="9268890" y="1909955"/>
            <a:ext cx="1169487" cy="38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/>
            <a:r>
              <a:rPr kumimoji="0" lang="zh-CN" altLang="en-US" sz="1600" b="1" dirty="0">
                <a:solidFill>
                  <a:srgbClr val="FFFFFF"/>
                </a:solidFill>
                <a:latin typeface="微软雅黑" charset="0"/>
                <a:ea typeface="微软雅黑" charset="0"/>
                <a:cs typeface="微软雅黑" charset="0"/>
              </a:rPr>
              <a:t>保险</a:t>
            </a:r>
          </a:p>
        </p:txBody>
      </p:sp>
      <p:grpSp>
        <p:nvGrpSpPr>
          <p:cNvPr id="89" name="矩形 10"/>
          <p:cNvGrpSpPr>
            <a:grpSpLocks/>
          </p:cNvGrpSpPr>
          <p:nvPr/>
        </p:nvGrpSpPr>
        <p:grpSpPr bwMode="auto">
          <a:xfrm>
            <a:off x="5444264" y="2293893"/>
            <a:ext cx="1281890" cy="2224043"/>
            <a:chOff x="0" y="0"/>
            <a:chExt cx="960" cy="1589"/>
          </a:xfrm>
        </p:grpSpPr>
        <p:pic>
          <p:nvPicPr>
            <p:cNvPr id="90" name="矩形 10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" name="Text Box 11"/>
            <p:cNvSpPr txBox="1">
              <a:spLocks noChangeArrowheads="1"/>
            </p:cNvSpPr>
            <p:nvPr/>
          </p:nvSpPr>
          <p:spPr bwMode="auto">
            <a:xfrm>
              <a:off x="40" y="34"/>
              <a:ext cx="880" cy="1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92" name="圆角矩形 11"/>
          <p:cNvGrpSpPr>
            <a:grpSpLocks/>
          </p:cNvGrpSpPr>
          <p:nvPr/>
        </p:nvGrpSpPr>
        <p:grpSpPr bwMode="auto">
          <a:xfrm>
            <a:off x="10484554" y="4475940"/>
            <a:ext cx="1318211" cy="543132"/>
            <a:chOff x="0" y="0"/>
            <a:chExt cx="987" cy="388"/>
          </a:xfrm>
        </p:grpSpPr>
        <p:pic>
          <p:nvPicPr>
            <p:cNvPr id="93" name="圆角矩形 11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87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" name="Text Box 14"/>
            <p:cNvSpPr txBox="1">
              <a:spLocks noChangeArrowheads="1"/>
            </p:cNvSpPr>
            <p:nvPr/>
          </p:nvSpPr>
          <p:spPr bwMode="auto">
            <a:xfrm>
              <a:off x="56" y="50"/>
              <a:ext cx="877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 dirty="0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法律</a:t>
              </a:r>
            </a:p>
          </p:txBody>
        </p:sp>
      </p:grpSp>
      <p:grpSp>
        <p:nvGrpSpPr>
          <p:cNvPr id="95" name="矩形 15"/>
          <p:cNvGrpSpPr>
            <a:grpSpLocks/>
          </p:cNvGrpSpPr>
          <p:nvPr/>
        </p:nvGrpSpPr>
        <p:grpSpPr bwMode="auto">
          <a:xfrm>
            <a:off x="10500578" y="4873491"/>
            <a:ext cx="1281890" cy="903167"/>
            <a:chOff x="0" y="0"/>
            <a:chExt cx="960" cy="645"/>
          </a:xfrm>
        </p:grpSpPr>
        <p:pic>
          <p:nvPicPr>
            <p:cNvPr id="96" name="矩形 15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" name="Text Box 20"/>
            <p:cNvSpPr txBox="1">
              <a:spLocks noChangeArrowheads="1"/>
            </p:cNvSpPr>
            <p:nvPr/>
          </p:nvSpPr>
          <p:spPr bwMode="auto">
            <a:xfrm>
              <a:off x="42" y="35"/>
              <a:ext cx="880" cy="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98" name="圆角矩形 40"/>
          <p:cNvGrpSpPr>
            <a:grpSpLocks/>
          </p:cNvGrpSpPr>
          <p:nvPr/>
        </p:nvGrpSpPr>
        <p:grpSpPr bwMode="auto">
          <a:xfrm>
            <a:off x="5413821" y="1841469"/>
            <a:ext cx="1317677" cy="543132"/>
            <a:chOff x="0" y="0"/>
            <a:chExt cx="987" cy="388"/>
          </a:xfrm>
        </p:grpSpPr>
        <p:pic>
          <p:nvPicPr>
            <p:cNvPr id="99" name="圆角矩形 40"/>
            <p:cNvPicPr>
              <a:picLocks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87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0" name="Text Box 61"/>
            <p:cNvSpPr txBox="1">
              <a:spLocks noChangeArrowheads="1"/>
            </p:cNvSpPr>
            <p:nvPr/>
          </p:nvSpPr>
          <p:spPr bwMode="auto">
            <a:xfrm>
              <a:off x="57" y="48"/>
              <a:ext cx="876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 dirty="0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金融</a:t>
              </a:r>
            </a:p>
          </p:txBody>
        </p:sp>
      </p:grpSp>
      <p:pic>
        <p:nvPicPr>
          <p:cNvPr id="101" name="Picture 16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896" y="3023107"/>
            <a:ext cx="1044815" cy="441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4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10640569" y="4993214"/>
            <a:ext cx="1027288" cy="28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" name="Picture 7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9546803" y="2389825"/>
            <a:ext cx="657284" cy="70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" name="Picture 8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5591725" y="3360684"/>
            <a:ext cx="1015017" cy="551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6" name="Picture 9" descr="C:\Users\zhangying27\Desktop\1.jpg"/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5683386" y="4936519"/>
            <a:ext cx="869455" cy="709759"/>
          </a:xfrm>
          <a:prstGeom prst="rect">
            <a:avLst/>
          </a:prstGeom>
          <a:noFill/>
        </p:spPr>
      </p:pic>
      <p:pic>
        <p:nvPicPr>
          <p:cNvPr id="107" name="Picture 10"/>
          <p:cNvPicPr>
            <a:picLocks noChangeAspect="1" noChangeArrowheads="1"/>
          </p:cNvPicPr>
          <p:nvPr/>
        </p:nvPicPr>
        <p:blipFill>
          <a:blip r:embed="rId43" cstate="print"/>
          <a:srcRect/>
          <a:stretch>
            <a:fillRect/>
          </a:stretch>
        </p:blipFill>
        <p:spPr bwMode="auto">
          <a:xfrm>
            <a:off x="10747717" y="5281602"/>
            <a:ext cx="844249" cy="40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8" name="Picture 3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643" y="4387227"/>
            <a:ext cx="1045542" cy="33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图片 108" descr="万达.jpg"/>
          <p:cNvPicPr/>
          <p:nvPr/>
        </p:nvPicPr>
        <p:blipFill rotWithShape="1"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" t="11975" r="2828" b="9911"/>
          <a:stretch/>
        </p:blipFill>
        <p:spPr>
          <a:xfrm>
            <a:off x="3022460" y="3743226"/>
            <a:ext cx="1026150" cy="339629"/>
          </a:xfrm>
          <a:prstGeom prst="rect">
            <a:avLst/>
          </a:prstGeom>
        </p:spPr>
      </p:pic>
      <p:pic>
        <p:nvPicPr>
          <p:cNvPr id="110" name="Picture 2" descr="中海地产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638" y="2448572"/>
            <a:ext cx="1032470" cy="49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图片 110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776" y="3866868"/>
            <a:ext cx="774866" cy="480288"/>
          </a:xfrm>
          <a:prstGeom prst="rect">
            <a:avLst/>
          </a:prstGeom>
        </p:spPr>
      </p:pic>
      <p:pic>
        <p:nvPicPr>
          <p:cNvPr id="112" name="图片 111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012" y="3943808"/>
            <a:ext cx="980081" cy="980081"/>
          </a:xfrm>
          <a:prstGeom prst="rect">
            <a:avLst/>
          </a:prstGeom>
        </p:spPr>
      </p:pic>
      <p:pic>
        <p:nvPicPr>
          <p:cNvPr id="113" name="图片 112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831" y="3033275"/>
            <a:ext cx="1000351" cy="1000351"/>
          </a:xfrm>
          <a:prstGeom prst="rect">
            <a:avLst/>
          </a:prstGeom>
        </p:spPr>
      </p:pic>
      <p:pic>
        <p:nvPicPr>
          <p:cNvPr id="114" name="图片 113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369" y="4876820"/>
            <a:ext cx="1006839" cy="792754"/>
          </a:xfrm>
          <a:prstGeom prst="rect">
            <a:avLst/>
          </a:prstGeom>
        </p:spPr>
      </p:pic>
      <p:grpSp>
        <p:nvGrpSpPr>
          <p:cNvPr id="115" name="矩形 16">
            <a:extLst>
              <a:ext uri="{FF2B5EF4-FFF2-40B4-BE49-F238E27FC236}">
                <a16:creationId xmlns:a16="http://schemas.microsoft.com/office/drawing/2014/main" id="{4C82F141-00B0-4C73-932B-23001658CE6F}"/>
              </a:ext>
            </a:extLst>
          </p:cNvPr>
          <p:cNvGrpSpPr>
            <a:grpSpLocks/>
          </p:cNvGrpSpPr>
          <p:nvPr/>
        </p:nvGrpSpPr>
        <p:grpSpPr bwMode="auto">
          <a:xfrm>
            <a:off x="7938676" y="2264391"/>
            <a:ext cx="1281890" cy="3499564"/>
            <a:chOff x="0" y="0"/>
            <a:chExt cx="960" cy="2500"/>
          </a:xfrm>
        </p:grpSpPr>
        <p:pic>
          <p:nvPicPr>
            <p:cNvPr id="116" name="矩形 16">
              <a:extLst>
                <a:ext uri="{FF2B5EF4-FFF2-40B4-BE49-F238E27FC236}">
                  <a16:creationId xmlns:a16="http://schemas.microsoft.com/office/drawing/2014/main" id="{ED8A25E3-09D6-4FE8-8171-A78C9479123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60" cy="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" name="Text Box 23">
              <a:extLst>
                <a:ext uri="{FF2B5EF4-FFF2-40B4-BE49-F238E27FC236}">
                  <a16:creationId xmlns:a16="http://schemas.microsoft.com/office/drawing/2014/main" id="{F8AAE29E-C4AB-40D2-B8A5-AC0641AF7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" y="36"/>
              <a:ext cx="879" cy="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endParaRPr kumimoji="0" lang="zh-CN" alt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118" name="圆角矩形 28">
            <a:extLst>
              <a:ext uri="{FF2B5EF4-FFF2-40B4-BE49-F238E27FC236}">
                <a16:creationId xmlns:a16="http://schemas.microsoft.com/office/drawing/2014/main" id="{D003A3B1-F6A5-4955-B926-12649ABBCAFE}"/>
              </a:ext>
            </a:extLst>
          </p:cNvPr>
          <p:cNvGrpSpPr>
            <a:grpSpLocks/>
          </p:cNvGrpSpPr>
          <p:nvPr/>
        </p:nvGrpSpPr>
        <p:grpSpPr bwMode="auto">
          <a:xfrm>
            <a:off x="7922652" y="1839964"/>
            <a:ext cx="1318211" cy="543132"/>
            <a:chOff x="0" y="0"/>
            <a:chExt cx="987" cy="388"/>
          </a:xfrm>
        </p:grpSpPr>
        <p:pic>
          <p:nvPicPr>
            <p:cNvPr id="119" name="圆角矩形 28">
              <a:extLst>
                <a:ext uri="{FF2B5EF4-FFF2-40B4-BE49-F238E27FC236}">
                  <a16:creationId xmlns:a16="http://schemas.microsoft.com/office/drawing/2014/main" id="{81F77377-6BF9-4FB1-B9D1-8B18041C752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87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" name="Text Box 46">
              <a:extLst>
                <a:ext uri="{FF2B5EF4-FFF2-40B4-BE49-F238E27FC236}">
                  <a16:creationId xmlns:a16="http://schemas.microsoft.com/office/drawing/2014/main" id="{4A6EF215-0D9E-401E-BEA0-3E2A15965A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" y="51"/>
              <a:ext cx="879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/>
              <a:r>
                <a:rPr kumimoji="0" lang="zh-CN" altLang="en-US" sz="1600" b="1">
                  <a:solidFill>
                    <a:srgbClr val="FFFFFF"/>
                  </a:solidFill>
                  <a:latin typeface="微软雅黑" charset="0"/>
                  <a:ea typeface="微软雅黑" charset="0"/>
                  <a:cs typeface="微软雅黑" charset="0"/>
                </a:rPr>
                <a:t>快消餐饮</a:t>
              </a:r>
            </a:p>
          </p:txBody>
        </p:sp>
      </p:grpSp>
      <p:pic>
        <p:nvPicPr>
          <p:cNvPr id="124" name="图片 57" descr="http://image.trusee.com/images/newcompany/logo/2009/4/17/20090417142334578541.gif">
            <a:extLst>
              <a:ext uri="{FF2B5EF4-FFF2-40B4-BE49-F238E27FC236}">
                <a16:creationId xmlns:a16="http://schemas.microsoft.com/office/drawing/2014/main" id="{76BFA8AC-D5B6-44E2-9B64-DC85FAFAC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332" y="4973028"/>
            <a:ext cx="881602" cy="52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" name="图片 125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036736" y="3107534"/>
            <a:ext cx="1046182" cy="311206"/>
          </a:xfrm>
          <a:prstGeom prst="rect">
            <a:avLst/>
          </a:prstGeom>
        </p:spPr>
      </p:pic>
      <p:pic>
        <p:nvPicPr>
          <p:cNvPr id="127" name="Picture 2" descr="C:\Users\Administrator\Desktop\u=2040504439,2859170552&amp;fm=27&amp;gp=0.jpg"/>
          <p:cNvPicPr>
            <a:picLocks noChangeAspect="1" noChangeArrowheads="1"/>
          </p:cNvPicPr>
          <p:nvPr/>
        </p:nvPicPr>
        <p:blipFill>
          <a:blip r:embed="rId55" cstate="print"/>
          <a:srcRect/>
          <a:stretch>
            <a:fillRect/>
          </a:stretch>
        </p:blipFill>
        <p:spPr bwMode="auto">
          <a:xfrm>
            <a:off x="5621138" y="2418938"/>
            <a:ext cx="903042" cy="648016"/>
          </a:xfrm>
          <a:prstGeom prst="rect">
            <a:avLst/>
          </a:prstGeom>
          <a:noFill/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4354130" y="3776495"/>
            <a:ext cx="812754" cy="7525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4305851" y="4583646"/>
            <a:ext cx="918154" cy="532263"/>
          </a:xfrm>
          <a:prstGeom prst="rect">
            <a:avLst/>
          </a:prstGeom>
        </p:spPr>
      </p:pic>
      <p:pic>
        <p:nvPicPr>
          <p:cNvPr id="2050" name="Picture 2" descr="https://timgsa.baidu.com/timg?image&amp;quality=80&amp;size=b9999_10000&amp;sec=1523815093342&amp;di=9366b0a58689c4236d8b0d162be93d5e&amp;imgtype=0&amp;src=http%3A%2F%2Fcms.meipo360.com%2FUpload%2Fimage%2F2012%2F0821%2F20120821165021251268.jpg"/>
          <p:cNvPicPr>
            <a:picLocks noChangeAspect="1" noChangeArrowheads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71" y="3007132"/>
            <a:ext cx="943456" cy="66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8116183" y="3841123"/>
            <a:ext cx="912355" cy="3219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8044892" y="4415935"/>
            <a:ext cx="1069457" cy="37764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1765838" y="2513356"/>
            <a:ext cx="975815" cy="46419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1779056" y="3690850"/>
            <a:ext cx="972571" cy="2395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1772708" y="4671520"/>
            <a:ext cx="1013911" cy="321694"/>
          </a:xfrm>
          <a:prstGeom prst="rect">
            <a:avLst/>
          </a:prstGeom>
        </p:spPr>
      </p:pic>
      <p:pic>
        <p:nvPicPr>
          <p:cNvPr id="2048" name="图片 2047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6823752" y="4793285"/>
            <a:ext cx="1021078" cy="302894"/>
          </a:xfrm>
          <a:prstGeom prst="rect">
            <a:avLst/>
          </a:prstGeom>
        </p:spPr>
      </p:pic>
      <p:pic>
        <p:nvPicPr>
          <p:cNvPr id="2049" name="图片 2048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6812799" y="5216323"/>
            <a:ext cx="1030427" cy="359504"/>
          </a:xfrm>
          <a:prstGeom prst="rect">
            <a:avLst/>
          </a:prstGeom>
        </p:spPr>
      </p:pic>
      <p:pic>
        <p:nvPicPr>
          <p:cNvPr id="2053" name="图片 2052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1760062" y="5140258"/>
            <a:ext cx="1010558" cy="441171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8032486" y="2571941"/>
            <a:ext cx="1020026" cy="30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217613">
              <a:tabLst>
                <a:tab pos="1217613" algn="l"/>
              </a:tabLst>
              <a:defRPr/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与本项目相似的典型项目成功案例</a:t>
            </a:r>
          </a:p>
        </p:txBody>
      </p:sp>
      <p:sp>
        <p:nvSpPr>
          <p:cNvPr id="11" name="TextBox 2"/>
          <p:cNvSpPr txBox="1"/>
          <p:nvPr/>
        </p:nvSpPr>
        <p:spPr>
          <a:xfrm>
            <a:off x="9587294" y="55355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服务热线：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400-810-0688</a:t>
            </a:r>
            <a:endParaRPr lang="zh-CN" altLang="en-US" sz="1400" b="1" dirty="0" err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26207"/>
              </p:ext>
            </p:extLst>
          </p:nvPr>
        </p:nvGraphicFramePr>
        <p:xfrm>
          <a:off x="1422074" y="1285875"/>
          <a:ext cx="9344676" cy="490937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672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2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45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徐工集团</a:t>
                      </a:r>
                      <a:endParaRPr lang="zh-CN" altLang="zh-CN" sz="18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marR="0" indent="0" algn="ctr" defTabSz="91424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浙江吉利控股集团汽车销售有限公司</a:t>
                      </a:r>
                      <a:endParaRPr lang="zh-CN" altLang="zh-CN" sz="18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5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仅一包装</a:t>
                      </a:r>
                      <a:endParaRPr lang="zh-CN" altLang="zh-CN" sz="18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中国能建（广东电力设计院）</a:t>
                      </a:r>
                      <a:endParaRPr lang="zh-CN" altLang="zh-CN" sz="18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5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上汽通用五菱汽车股份有限公司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宝骏新能源</a:t>
                      </a:r>
                      <a:endParaRPr lang="zh-CN" altLang="zh-CN" sz="1800" b="1" i="0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marR="0" lvl="0" indent="0" algn="ctr" defTabSz="91424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江淮汽车多功能商用车公司</a:t>
                      </a:r>
                      <a:endParaRPr lang="zh-CN" altLang="zh-CN" sz="1800" b="1" kern="12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5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奇瑞捷豹路虎汽车有限公司</a:t>
                      </a:r>
                      <a:endParaRPr lang="zh-CN" altLang="en-US" sz="1800" b="1" i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algn="ctr" defTabSz="91424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浙江苍南仪表集团有限公司 </a:t>
                      </a:r>
                      <a:endParaRPr lang="zh-CN" altLang="zh-CN" sz="18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462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kern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上汽通用五菱汽车股份有限公司</a:t>
                      </a:r>
                      <a:r>
                        <a:rPr lang="en-US" altLang="zh-CN" sz="1800" kern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800" kern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广州市拓维信息有限公司 </a:t>
                      </a:r>
                      <a:endParaRPr lang="zh-CN" altLang="zh-CN" sz="1800" b="1" i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浙江金峰汽车零部件制造有限公司</a:t>
                      </a:r>
                      <a:endParaRPr lang="zh-CN" altLang="zh-CN" sz="1800" b="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7525"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上海通用汽车有限公司</a:t>
                      </a:r>
                      <a:endParaRPr lang="zh-CN" altLang="zh-CN" sz="18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algn="ctr" defTabSz="91424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东风汽车</a:t>
                      </a:r>
                      <a:endParaRPr lang="zh-CN" altLang="zh-CN" sz="18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52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b="1" i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上海汽车集团股份有限公司</a:t>
                      </a:r>
                      <a:endParaRPr lang="zh-CN" altLang="zh-CN" sz="1800" b="1" i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algn="ctr" defTabSz="91424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b="1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招商局重工（江苏）有限公司</a:t>
                      </a:r>
                      <a:endParaRPr lang="zh-CN" altLang="zh-CN" sz="18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7525">
                <a:tc>
                  <a:txBody>
                    <a:bodyPr/>
                    <a:lstStyle/>
                    <a:p>
                      <a:pPr marL="0" algn="ctr" defTabSz="1218987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b="1" i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柯马（上海）工程有限公司</a:t>
                      </a:r>
                      <a:endParaRPr lang="zh-CN" altLang="zh-CN" sz="1800" b="1" i="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algn="ctr" defTabSz="91424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嘉兴敏惠汽车零部件有限公司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endParaRPr lang="zh-CN" altLang="zh-CN" sz="18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75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上海微创医疗器械（集团）有限公司</a:t>
                      </a:r>
                      <a:endParaRPr lang="zh-CN" altLang="zh-CN" sz="18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algn="ctr" defTabSz="91424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宁波华艺服饰有限公司</a:t>
                      </a:r>
                      <a:r>
                        <a:rPr lang="en-US" altLang="zh-CN" sz="18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8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斐戈集团股份有限公司</a:t>
                      </a:r>
                      <a:endParaRPr lang="zh-CN" altLang="zh-CN" sz="18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7525"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中日龙（襄阳）机电技术开发有限公司</a:t>
                      </a:r>
                      <a:endParaRPr lang="zh-CN" altLang="zh-CN" sz="1800" b="1" i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marL="0" algn="ctr" defTabSz="91424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kern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南京埃斯顿自动化股份有限公司</a:t>
                      </a:r>
                      <a:endParaRPr lang="zh-CN" altLang="zh-CN" sz="18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2471650" y="6275403"/>
            <a:ext cx="8423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注：红色标记客户的案例合同复印件已经放入标书文件</a:t>
            </a:r>
          </a:p>
        </p:txBody>
      </p:sp>
    </p:spTree>
    <p:extLst>
      <p:ext uri="{BB962C8B-B14F-4D97-AF65-F5344CB8AC3E}">
        <p14:creationId xmlns:p14="http://schemas.microsoft.com/office/powerpoint/2010/main" val="398134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imgsa.baidu.com/timg?image&amp;quality=80&amp;size=b9999_10000&amp;sec=1523598193336&amp;di=2d9b8c78ac9f94d647a04fc25b8265a1&amp;imgtype=0&amp;src=http%3A%2F%2Fimgsrc.baidu.com%2Fimage%2Fc0%253Dshijue1%252C0%252C0%252C294%252C40%2Fsign%3Dc4e1623d61600c33e474d68b72253b7a%2F8644ebf81a4c510f767b43336a59252dd42aa5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821"/>
            <a:ext cx="3941421" cy="525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/>
          <p:cNvSpPr/>
          <p:nvPr/>
        </p:nvSpPr>
        <p:spPr bwMode="auto">
          <a:xfrm>
            <a:off x="-5" y="355234"/>
            <a:ext cx="3941426" cy="5242561"/>
          </a:xfrm>
          <a:prstGeom prst="rect">
            <a:avLst/>
          </a:prstGeom>
          <a:solidFill>
            <a:srgbClr val="005CEA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" name="等腰三角形 1"/>
          <p:cNvSpPr/>
          <p:nvPr/>
        </p:nvSpPr>
        <p:spPr bwMode="auto">
          <a:xfrm rot="5400000">
            <a:off x="-24723" y="680986"/>
            <a:ext cx="380814" cy="328203"/>
          </a:xfrm>
          <a:prstGeom prst="triangl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867" tIns="60933" rIns="121867" bIns="60933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800" dirty="0">
              <a:ea typeface="宋体" charset="0"/>
              <a:cs typeface="宋体" charset="0"/>
            </a:endParaRPr>
          </a:p>
        </p:txBody>
      </p:sp>
      <p:sp>
        <p:nvSpPr>
          <p:cNvPr id="21" name="等腰三角形 20"/>
          <p:cNvSpPr/>
          <p:nvPr/>
        </p:nvSpPr>
        <p:spPr bwMode="auto">
          <a:xfrm rot="5400000">
            <a:off x="-26268" y="680944"/>
            <a:ext cx="380814" cy="328288"/>
          </a:xfrm>
          <a:prstGeom prst="triangl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888" tIns="60944" rIns="121888" bIns="60944" numCol="1" rtlCol="0" anchor="t" anchorCtr="0" compatLnSpc="1">
            <a:prstTxWarp prst="textNoShape">
              <a:avLst/>
            </a:prstTxWarp>
          </a:bodyPr>
          <a:lstStyle/>
          <a:p>
            <a:pPr defTabSz="1218895"/>
            <a:endParaRPr lang="zh-CN" altLang="en-US" sz="2399">
              <a:solidFill>
                <a:schemeClr val="bg1"/>
              </a:solidFill>
              <a:ea typeface="宋体" charset="0"/>
              <a:cs typeface="宋体" charset="0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89342" y="607547"/>
            <a:ext cx="3689518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666" b="1" dirty="0">
                <a:solidFill>
                  <a:schemeClr val="bg1"/>
                </a:solidFill>
                <a:ea typeface="微软雅黑" charset="0"/>
                <a:cs typeface="微软雅黑" charset="0"/>
              </a:rPr>
              <a:t>中信集团（正部级央企）</a:t>
            </a:r>
          </a:p>
        </p:txBody>
      </p:sp>
      <p:grpSp>
        <p:nvGrpSpPr>
          <p:cNvPr id="25" name="组合 21"/>
          <p:cNvGrpSpPr/>
          <p:nvPr/>
        </p:nvGrpSpPr>
        <p:grpSpPr>
          <a:xfrm>
            <a:off x="4344610" y="654681"/>
            <a:ext cx="6901904" cy="2736802"/>
            <a:chOff x="3905927" y="811818"/>
            <a:chExt cx="4923953" cy="1997380"/>
          </a:xfrm>
        </p:grpSpPr>
        <p:sp>
          <p:nvSpPr>
            <p:cNvPr id="29" name="矩形 28"/>
            <p:cNvSpPr/>
            <p:nvPr/>
          </p:nvSpPr>
          <p:spPr>
            <a:xfrm>
              <a:off x="3905927" y="811818"/>
              <a:ext cx="1562459" cy="3762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多业态适配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3905927" y="1188056"/>
              <a:ext cx="1562460" cy="16211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zh-CN" altLang="en-US" sz="1400" dirty="0">
                  <a:latin typeface="微软雅黑" charset="0"/>
                  <a:ea typeface="微软雅黑" charset="0"/>
                  <a:cs typeface="微软雅黑" charset="0"/>
                </a:rPr>
                <a:t>中信系的公司业态多种多样，金融，建筑，制造业，农业，每一种业态的功能，安全，甚至部署需求都不尽相同，联想企业网盘可以适配中信系的各种业态的公司使用场景。</a:t>
              </a:r>
              <a:endParaRPr lang="en-US" altLang="zh-CN" sz="1400" dirty="0">
                <a:latin typeface="微软雅黑" charset="0"/>
                <a:ea typeface="微软雅黑" charset="0"/>
                <a:cs typeface="微软雅黑" charset="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5586673" y="811818"/>
              <a:ext cx="1562460" cy="3762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联合运营 </a:t>
              </a:r>
            </a:p>
          </p:txBody>
        </p:sp>
        <p:sp>
          <p:nvSpPr>
            <p:cNvPr id="32" name="矩形 31"/>
            <p:cNvSpPr/>
            <p:nvPr/>
          </p:nvSpPr>
          <p:spPr>
            <a:xfrm>
              <a:off x="5586673" y="1188056"/>
              <a:ext cx="1562460" cy="16211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/>
                  </a:solidFill>
                  <a:latin typeface="微软雅黑" charset="0"/>
                  <a:ea typeface="微软雅黑" charset="0"/>
                  <a:cs typeface="微软雅黑" charset="0"/>
                </a:rPr>
                <a:t>中信云网公司联合联想网盘共同运营，实现了中信云网公司对下属单位网盘的统一管理，统一运营，基础架构资源可以共享使用。</a:t>
              </a:r>
              <a:endParaRPr lang="en-US" altLang="zh-CN" sz="1400" dirty="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accent1"/>
                  </a:solidFill>
                  <a:latin typeface="微软雅黑" charset="0"/>
                  <a:ea typeface="微软雅黑" charset="0"/>
                  <a:cs typeface="微软雅黑" charset="0"/>
                </a:rPr>
                <a:t>中信云</a:t>
              </a:r>
              <a:r>
                <a:rPr lang="en-US" altLang="zh-CN" sz="1400" dirty="0">
                  <a:solidFill>
                    <a:schemeClr val="accent1"/>
                  </a:solidFill>
                  <a:latin typeface="微软雅黑" charset="0"/>
                  <a:ea typeface="微软雅黑" charset="0"/>
                  <a:cs typeface="微软雅黑" charset="0"/>
                </a:rPr>
                <a:t>+</a:t>
              </a:r>
              <a:r>
                <a:rPr lang="zh-CN" altLang="en-US" sz="1400" dirty="0">
                  <a:solidFill>
                    <a:schemeClr val="accent1"/>
                  </a:solidFill>
                  <a:latin typeface="微软雅黑" charset="0"/>
                  <a:ea typeface="微软雅黑" charset="0"/>
                  <a:cs typeface="微软雅黑" charset="0"/>
                </a:rPr>
                <a:t>联想云</a:t>
              </a:r>
              <a:endParaRPr lang="en-US" altLang="zh-CN" sz="1400" dirty="0">
                <a:solidFill>
                  <a:schemeClr val="accent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accent1"/>
                  </a:solidFill>
                  <a:latin typeface="微软雅黑" charset="0"/>
                  <a:ea typeface="微软雅黑" charset="0"/>
                  <a:cs typeface="微软雅黑" charset="0"/>
                </a:rPr>
                <a:t>专有云融合部署</a:t>
              </a:r>
              <a:endParaRPr lang="en-US" altLang="zh-CN" sz="1400" dirty="0">
                <a:solidFill>
                  <a:schemeClr val="accent1"/>
                </a:solidFill>
                <a:latin typeface="微软雅黑" charset="0"/>
                <a:ea typeface="微软雅黑" charset="0"/>
                <a:cs typeface="微软雅黑" charset="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267420" y="811818"/>
              <a:ext cx="1562460" cy="37623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跨地区传输</a:t>
              </a:r>
            </a:p>
          </p:txBody>
        </p:sp>
        <p:sp>
          <p:nvSpPr>
            <p:cNvPr id="34" name="矩形 33"/>
            <p:cNvSpPr/>
            <p:nvPr/>
          </p:nvSpPr>
          <p:spPr>
            <a:xfrm>
              <a:off x="7267420" y="1188689"/>
              <a:ext cx="1550878" cy="15697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tx1"/>
                  </a:solidFill>
                  <a:latin typeface="微软雅黑" charset="0"/>
                  <a:ea typeface="微软雅黑" charset="0"/>
                  <a:cs typeface="微软雅黑" charset="0"/>
                </a:rPr>
                <a:t>1.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charset="0"/>
                  <a:ea typeface="微软雅黑" charset="0"/>
                  <a:cs typeface="微软雅黑" charset="0"/>
                </a:rPr>
                <a:t>全球加速方案</a:t>
              </a:r>
              <a:r>
                <a:rPr lang="zh-CN" altLang="zh-CN" sz="1400" dirty="0">
                  <a:solidFill>
                    <a:schemeClr val="tx1"/>
                  </a:solidFill>
                  <a:latin typeface="微软雅黑" charset="0"/>
                  <a:ea typeface="微软雅黑" charset="0"/>
                  <a:cs typeface="微软雅黑" charset="0"/>
                </a:rPr>
                <a:t>，海内外随时随地登录网盘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charset="0"/>
                  <a:ea typeface="微软雅黑" charset="0"/>
                  <a:cs typeface="微软雅黑" charset="0"/>
                </a:rPr>
                <a:t>，中港两地沟通无界限</a:t>
              </a:r>
              <a:endParaRPr lang="en-US" altLang="zh-CN" sz="1400" dirty="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tx1"/>
                  </a:solidFill>
                  <a:latin typeface="微软雅黑" charset="0"/>
                  <a:ea typeface="微软雅黑" charset="0"/>
                  <a:cs typeface="微软雅黑" charset="0"/>
                </a:rPr>
                <a:t>2.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charset="0"/>
                  <a:ea typeface="微软雅黑" charset="0"/>
                  <a:cs typeface="微软雅黑" charset="0"/>
                </a:rPr>
                <a:t>路由抵近传输，协议加速，文件差分传输，</a:t>
              </a:r>
              <a:r>
                <a:rPr lang="zh-CN" altLang="zh-CN" sz="1400" dirty="0">
                  <a:solidFill>
                    <a:schemeClr val="tx1"/>
                  </a:solidFill>
                  <a:latin typeface="微软雅黑" charset="0"/>
                  <a:ea typeface="微软雅黑" charset="0"/>
                  <a:cs typeface="微软雅黑" charset="0"/>
                </a:rPr>
                <a:t>自动断点续传，保证高效跨国文件协作共享</a:t>
              </a:r>
              <a:endParaRPr lang="en-US" altLang="zh-CN" sz="1400" dirty="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endParaRPr>
            </a:p>
          </p:txBody>
        </p:sp>
      </p:grpSp>
      <p:pic>
        <p:nvPicPr>
          <p:cNvPr id="40" name="Picture 2" descr="C:\Users\Administrator\Desktop\u=2040504439,2859170552&amp;fm=27&amp;gp=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454" y="5646375"/>
            <a:ext cx="1176254" cy="1160930"/>
          </a:xfrm>
          <a:prstGeom prst="rect">
            <a:avLst/>
          </a:prstGeom>
          <a:noFill/>
        </p:spPr>
      </p:pic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2290015" y="5646375"/>
            <a:ext cx="9898810" cy="104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67" tIns="60933" rIns="121867" bIns="60933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0" sz="1500">
                <a:solidFill>
                  <a:schemeClr val="bg1"/>
                </a:solidFill>
                <a:latin typeface="黑体" charset="0"/>
                <a:ea typeface="黑体" charset="0"/>
                <a:cs typeface="黑体" charset="0"/>
              </a:defRPr>
            </a:lvl1pPr>
            <a:lvl2pPr marL="742950" indent="-285750">
              <a:defRPr kumimoji="1">
                <a:ea typeface="宋体" charset="0"/>
              </a:defRPr>
            </a:lvl2pPr>
            <a:lvl3pPr marL="1143000" indent="-228600">
              <a:defRPr kumimoji="1">
                <a:ea typeface="宋体" charset="0"/>
              </a:defRPr>
            </a:lvl3pPr>
            <a:lvl4pPr marL="1600200" indent="-228600">
              <a:defRPr kumimoji="1">
                <a:ea typeface="宋体" charset="0"/>
              </a:defRPr>
            </a:lvl4pPr>
            <a:lvl5pPr marL="2057400" indent="-228600">
              <a:defRPr kumimoji="1"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>
                <a:ea typeface="宋体" charset="0"/>
              </a:defRPr>
            </a:lvl9pPr>
          </a:lstStyle>
          <a:p>
            <a:r>
              <a:rPr lang="zh-CN" altLang="en-US" sz="1400" dirty="0">
                <a:solidFill>
                  <a:schemeClr val="tx1"/>
                </a:solidFill>
              </a:rPr>
              <a:t>“集团下属上百家单位，业务领域涵盖金融、地产、工程建设、文化、能源等，分别采购网盘存储，十分耗费人力、物力成本。与联想企业网盘的合作实现了对下属单位的统一管理、满足各业务板块共享协作的需求，同时融合云架构灵活支撑各业务板块的云上云下灵活扩展，效率与安全的完美结合                                          </a:t>
            </a:r>
            <a:r>
              <a:rPr lang="en-US" altLang="zh-CN" sz="1400" dirty="0">
                <a:solidFill>
                  <a:schemeClr val="tx1"/>
                </a:solidFill>
              </a:rPr>
              <a:t> ——</a:t>
            </a:r>
            <a:r>
              <a:rPr lang="zh-CN" altLang="en-US" sz="1400" dirty="0">
                <a:solidFill>
                  <a:schemeClr val="tx1"/>
                </a:solidFill>
              </a:rPr>
              <a:t>中信   贾经理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62074" y="4677219"/>
            <a:ext cx="1769870" cy="648331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4822" y="3702250"/>
            <a:ext cx="2588916" cy="690765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38770" y="4554059"/>
            <a:ext cx="2904634" cy="74110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6" b="24052"/>
          <a:stretch/>
        </p:blipFill>
        <p:spPr>
          <a:xfrm>
            <a:off x="4238770" y="3675129"/>
            <a:ext cx="2184247" cy="862912"/>
          </a:xfrm>
          <a:prstGeom prst="rect">
            <a:avLst/>
          </a:prstGeom>
          <a:effectLst>
            <a:outerShdw blurRad="50800" dist="1270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9"/>
          <a:srcRect t="35578" b="34998"/>
          <a:stretch/>
        </p:blipFill>
        <p:spPr>
          <a:xfrm>
            <a:off x="9233738" y="3702250"/>
            <a:ext cx="2223212" cy="654144"/>
          </a:xfrm>
          <a:prstGeom prst="rect">
            <a:avLst/>
          </a:prstGeom>
        </p:spPr>
      </p:pic>
      <p:pic>
        <p:nvPicPr>
          <p:cNvPr id="7170" name="Picture 2" descr="http://www.guoan.citic.com/images/log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436" y="4707059"/>
            <a:ext cx="2791499" cy="49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21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414" y="347937"/>
            <a:ext cx="3958322" cy="524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矩形 21"/>
          <p:cNvSpPr/>
          <p:nvPr/>
        </p:nvSpPr>
        <p:spPr bwMode="auto">
          <a:xfrm>
            <a:off x="-22413" y="345820"/>
            <a:ext cx="3934975" cy="5299708"/>
          </a:xfrm>
          <a:prstGeom prst="rect">
            <a:avLst/>
          </a:prstGeom>
          <a:solidFill>
            <a:srgbClr val="005CEA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888" tIns="60944" rIns="121888" bIns="60944" numCol="1" rtlCol="0" anchor="t" anchorCtr="0" compatLnSpc="1">
            <a:prstTxWarp prst="textNoShape">
              <a:avLst/>
            </a:prstTxWarp>
          </a:bodyPr>
          <a:lstStyle/>
          <a:p>
            <a:pPr defTabSz="1218895"/>
            <a:endParaRPr lang="zh-CN" altLang="en-US" sz="2399">
              <a:ea typeface="宋体" charset="0"/>
              <a:cs typeface="宋体" charset="0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415410" y="5831243"/>
            <a:ext cx="8142379" cy="76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1466" dirty="0">
                <a:latin typeface="黑体" charset="0"/>
                <a:ea typeface="黑体" charset="0"/>
                <a:cs typeface="黑体" charset="0"/>
              </a:rPr>
              <a:t>“</a:t>
            </a:r>
            <a:r>
              <a:rPr kumimoji="0" lang="en-US" altLang="zh-CN" sz="1466" dirty="0">
                <a:latin typeface="黑体" charset="0"/>
                <a:ea typeface="黑体" charset="0"/>
                <a:cs typeface="黑体" charset="0"/>
              </a:rPr>
              <a:t>300</a:t>
            </a:r>
            <a:r>
              <a:rPr kumimoji="0" lang="zh-CN" altLang="en-US" sz="1466" dirty="0">
                <a:latin typeface="黑体" charset="0"/>
                <a:ea typeface="黑体" charset="0"/>
                <a:cs typeface="黑体" charset="0"/>
              </a:rPr>
              <a:t>个城市，</a:t>
            </a:r>
            <a:r>
              <a:rPr kumimoji="0" lang="en-US" altLang="zh-CN" sz="1466" dirty="0">
                <a:latin typeface="黑体" charset="0"/>
                <a:ea typeface="黑体" charset="0"/>
                <a:cs typeface="黑体" charset="0"/>
              </a:rPr>
              <a:t>2000</a:t>
            </a:r>
            <a:r>
              <a:rPr kumimoji="0" lang="zh-CN" altLang="en-US" sz="1466" dirty="0">
                <a:latin typeface="黑体" charset="0"/>
                <a:ea typeface="黑体" charset="0"/>
                <a:cs typeface="黑体" charset="0"/>
              </a:rPr>
              <a:t>家分店，向总部汇总数据，批量下载，都比原来邮件方式效率提高了；数据统一管理，在安全环境里实现了合规、可控。”</a:t>
            </a:r>
          </a:p>
          <a:p>
            <a:pPr algn="r"/>
            <a:r>
              <a:rPr kumimoji="0" lang="en-US" altLang="zh-CN" sz="1466" dirty="0">
                <a:latin typeface="黑体" charset="0"/>
                <a:ea typeface="黑体" charset="0"/>
                <a:cs typeface="黑体" charset="0"/>
              </a:rPr>
              <a:t>——</a:t>
            </a:r>
            <a:r>
              <a:rPr kumimoji="0" lang="zh-CN" altLang="en-US" sz="1466" dirty="0">
                <a:latin typeface="黑体" charset="0"/>
                <a:ea typeface="黑体" charset="0"/>
                <a:cs typeface="黑体" charset="0"/>
              </a:rPr>
              <a:t>七天连锁酒店 何经理</a:t>
            </a:r>
          </a:p>
        </p:txBody>
      </p:sp>
      <p:sp>
        <p:nvSpPr>
          <p:cNvPr id="2" name="等腰三角形 1"/>
          <p:cNvSpPr/>
          <p:nvPr/>
        </p:nvSpPr>
        <p:spPr bwMode="auto">
          <a:xfrm rot="5400000">
            <a:off x="-26268" y="680944"/>
            <a:ext cx="380814" cy="328288"/>
          </a:xfrm>
          <a:prstGeom prst="triangl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888" tIns="60944" rIns="121888" bIns="60944" numCol="1" rtlCol="0" anchor="t" anchorCtr="0" compatLnSpc="1">
            <a:prstTxWarp prst="textNoShape">
              <a:avLst/>
            </a:prstTxWarp>
          </a:bodyPr>
          <a:lstStyle/>
          <a:p>
            <a:pPr defTabSz="1218895"/>
            <a:endParaRPr lang="zh-CN" altLang="en-US" sz="2399">
              <a:ea typeface="宋体" charset="0"/>
              <a:cs typeface="宋体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454558" y="581384"/>
            <a:ext cx="2960851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2666" b="1" dirty="0">
                <a:solidFill>
                  <a:schemeClr val="bg1"/>
                </a:solidFill>
                <a:ea typeface="微软雅黑" charset="0"/>
                <a:cs typeface="微软雅黑" charset="0"/>
              </a:rPr>
              <a:t>7</a:t>
            </a:r>
            <a:r>
              <a:rPr kumimoji="0" lang="zh-CN" altLang="en-US" sz="2666" b="1" dirty="0">
                <a:solidFill>
                  <a:schemeClr val="bg1"/>
                </a:solidFill>
                <a:ea typeface="微软雅黑" charset="0"/>
                <a:cs typeface="微软雅黑" charset="0"/>
              </a:rPr>
              <a:t>天酒店连锁集团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484" y="5802662"/>
            <a:ext cx="2307146" cy="79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488981" y="543454"/>
            <a:ext cx="1972220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133" b="1" dirty="0">
                <a:ea typeface="微软雅黑" charset="0"/>
                <a:cs typeface="微软雅黑" charset="0"/>
              </a:rPr>
              <a:t>用户需求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4083941" y="1191242"/>
            <a:ext cx="8106838" cy="132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zh-CN" altLang="en-US" sz="1333" b="1" dirty="0">
                <a:latin typeface="微软雅黑" charset="0"/>
                <a:ea typeface="微软雅黑" charset="0"/>
                <a:cs typeface="微软雅黑" charset="0"/>
              </a:rPr>
              <a:t>传输需求：</a:t>
            </a:r>
            <a:r>
              <a:rPr kumimoji="0" lang="zh-CN" altLang="en-US" sz="1333" dirty="0">
                <a:latin typeface="微软雅黑" charset="0"/>
                <a:ea typeface="微软雅黑" charset="0"/>
                <a:cs typeface="微软雅黑" charset="0"/>
              </a:rPr>
              <a:t>存放大文件、复杂资料的云端存储空间，高速、稳定的传输通道</a:t>
            </a:r>
          </a:p>
          <a:p>
            <a:pPr>
              <a:lnSpc>
                <a:spcPct val="150000"/>
              </a:lnSpc>
            </a:pPr>
            <a:r>
              <a:rPr kumimoji="0" lang="zh-CN" altLang="en-US" sz="1333" b="1" dirty="0">
                <a:latin typeface="微软雅黑" charset="0"/>
                <a:ea typeface="微软雅黑" charset="0"/>
                <a:cs typeface="微软雅黑" charset="0"/>
              </a:rPr>
              <a:t>共享需求：</a:t>
            </a:r>
            <a:r>
              <a:rPr kumimoji="0" lang="zh-CN" altLang="en-US" sz="1333" dirty="0">
                <a:latin typeface="微软雅黑" charset="0"/>
                <a:ea typeface="微软雅黑" charset="0"/>
                <a:cs typeface="微软雅黑" charset="0"/>
              </a:rPr>
              <a:t>不同的分支机构能够拥有不同的操作权限，保证机密文件的安全性</a:t>
            </a:r>
          </a:p>
          <a:p>
            <a:pPr>
              <a:lnSpc>
                <a:spcPct val="150000"/>
              </a:lnSpc>
            </a:pPr>
            <a:r>
              <a:rPr kumimoji="0" lang="zh-CN" altLang="en-US" sz="1333" b="1" dirty="0">
                <a:latin typeface="微软雅黑" charset="0"/>
                <a:ea typeface="微软雅黑" charset="0"/>
                <a:cs typeface="微软雅黑" charset="0"/>
              </a:rPr>
              <a:t>便捷需求：</a:t>
            </a:r>
            <a:r>
              <a:rPr kumimoji="0" lang="zh-CN" altLang="en-US" sz="1333" dirty="0">
                <a:latin typeface="微软雅黑" charset="0"/>
                <a:ea typeface="微软雅黑" charset="0"/>
                <a:cs typeface="微软雅黑" charset="0"/>
              </a:rPr>
              <a:t>进入主页面后，有搜索的功能。可以很方便的搜索到相应的项目资料</a:t>
            </a:r>
          </a:p>
          <a:p>
            <a:pPr>
              <a:lnSpc>
                <a:spcPct val="150000"/>
              </a:lnSpc>
            </a:pPr>
            <a:r>
              <a:rPr kumimoji="0" lang="zh-CN" altLang="en-US" sz="1333" b="1" dirty="0">
                <a:latin typeface="微软雅黑" charset="0"/>
                <a:ea typeface="微软雅黑" charset="0"/>
                <a:cs typeface="微软雅黑" charset="0"/>
              </a:rPr>
              <a:t>数据统计：</a:t>
            </a:r>
            <a:r>
              <a:rPr kumimoji="0" lang="zh-CN" altLang="en-US" sz="1333" dirty="0">
                <a:latin typeface="微软雅黑" charset="0"/>
                <a:ea typeface="微软雅黑" charset="0"/>
                <a:cs typeface="微软雅黑" charset="0"/>
              </a:rPr>
              <a:t>能够根据上传项目名称自动生成周期表格，进行数据的统计</a:t>
            </a:r>
          </a:p>
        </p:txBody>
      </p:sp>
      <p:pic>
        <p:nvPicPr>
          <p:cNvPr id="24" name="Picture 10" descr="icon-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941" y="581544"/>
            <a:ext cx="330114" cy="33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4488981" y="2916503"/>
            <a:ext cx="1972220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133" b="1" dirty="0">
                <a:ea typeface="微软雅黑" charset="0"/>
                <a:cs typeface="微软雅黑" charset="0"/>
              </a:rPr>
              <a:t>解决方案</a:t>
            </a:r>
          </a:p>
        </p:txBody>
      </p:sp>
      <p:pic>
        <p:nvPicPr>
          <p:cNvPr id="26" name="Picture 13" descr="icon-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941" y="2956265"/>
            <a:ext cx="389365" cy="3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圆角矩形 13"/>
          <p:cNvSpPr/>
          <p:nvPr/>
        </p:nvSpPr>
        <p:spPr>
          <a:xfrm>
            <a:off x="4856330" y="3869171"/>
            <a:ext cx="2837110" cy="1433317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高速传输通道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多数据中心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上传加速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8336069" y="3869287"/>
            <a:ext cx="2733436" cy="1418414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实时多人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在线编辑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表单内权限控制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791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469884" y="573994"/>
            <a:ext cx="1971706" cy="4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7" tIns="60933" rIns="121867" bIns="6093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099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charset="0"/>
              </a:rPr>
              <a:t>用户需求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997791" y="899708"/>
            <a:ext cx="8104728" cy="242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7" tIns="60933" rIns="121867" bIns="6093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zh-CN" altLang="en-US" sz="1999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charset="0"/>
              </a:rPr>
              <a:t>海量传输需求：</a:t>
            </a:r>
            <a:r>
              <a:rPr kumimoji="0" lang="zh-CN" altLang="en-US" sz="1999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charset="0"/>
              </a:rPr>
              <a:t>公司总部以及与各战区、各个项目之间、以及集团总部内部部门之间共享，分发，汇总文件等资料，每天访问量，传输量很大，提供高速、稳定的传输通道</a:t>
            </a:r>
          </a:p>
          <a:p>
            <a:pPr>
              <a:lnSpc>
                <a:spcPct val="150000"/>
              </a:lnSpc>
            </a:pPr>
            <a:r>
              <a:rPr kumimoji="0" lang="zh-CN" altLang="en-US" sz="1999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charset="0"/>
              </a:rPr>
              <a:t>移动办公：</a:t>
            </a:r>
            <a:r>
              <a:rPr kumimoji="0" lang="zh-CN" altLang="en-US" sz="1999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charset="0"/>
              </a:rPr>
              <a:t>各个项目的员工用手机、Pad也能查阅和使用文件，并且与钉钉，蓝凌，</a:t>
            </a:r>
            <a:r>
              <a:rPr kumimoji="0" lang="en-US" altLang="zh-CN" sz="1999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charset="0"/>
              </a:rPr>
              <a:t>PeopleSoft</a:t>
            </a:r>
            <a:r>
              <a:rPr kumimoji="0" lang="zh-CN" altLang="en-US" sz="1999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charset="0"/>
              </a:rPr>
              <a:t>集成</a:t>
            </a:r>
            <a:endParaRPr kumimoji="0" lang="en-US" altLang="zh-CN" sz="1999" dirty="0">
              <a:latin typeface="微软雅黑" panose="020B0503020204020204" pitchFamily="34" charset="-122"/>
              <a:ea typeface="微软雅黑" panose="020B0503020204020204" pitchFamily="34" charset="-122"/>
              <a:cs typeface="微软雅黑" charset="0"/>
            </a:endParaRPr>
          </a:p>
        </p:txBody>
      </p:sp>
      <p:pic>
        <p:nvPicPr>
          <p:cNvPr id="12" name="Picture 10" descr="icon-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949" y="612084"/>
            <a:ext cx="330029" cy="33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558077" y="3261067"/>
            <a:ext cx="1971706" cy="4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67" tIns="60933" rIns="121867" bIns="6093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099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charset="0"/>
              </a:rPr>
              <a:t>解决方案</a:t>
            </a:r>
          </a:p>
        </p:txBody>
      </p:sp>
      <p:pic>
        <p:nvPicPr>
          <p:cNvPr id="15" name="Picture 13" descr="icon-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563" y="3290875"/>
            <a:ext cx="389264" cy="38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2316481" y="5628202"/>
            <a:ext cx="945713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67" tIns="60933" rIns="121867" bIns="6093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marL="412487" lvl="1" indent="0">
              <a:spcBef>
                <a:spcPts val="1067"/>
              </a:spcBef>
              <a:buClr>
                <a:schemeClr val="bg1"/>
              </a:buClr>
            </a:pPr>
            <a:r>
              <a:rPr kumimoji="0"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黑体" charset="0"/>
              </a:rPr>
              <a:t>“我们全国的战区以及全国项目和公司内部用联想企业网盘进行文件、设计图纸、市场宣传材料等的汇总分发，数据高速传输，比原来用钉钉和</a:t>
            </a:r>
            <a:r>
              <a:rPr kumimoji="0"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黑体" charset="0"/>
              </a:rPr>
              <a:t>BPM</a:t>
            </a:r>
            <a:r>
              <a:rPr kumimoji="0"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黑体" charset="0"/>
              </a:rPr>
              <a:t>系统的效率提高了几倍，最让我们感到高兴的是，集团的中南物业，中南商业可以共享网盘基础架构和存储，分权独立管理</a:t>
            </a:r>
            <a:r>
              <a:rPr kumimoji="0"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黑体" charset="0"/>
              </a:rPr>
              <a:t>”</a:t>
            </a:r>
            <a:r>
              <a:rPr kumimoji="0"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黑体" charset="0"/>
              </a:rPr>
              <a:t>。</a:t>
            </a:r>
            <a:endParaRPr kumimoji="0"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黑体" charset="0"/>
            </a:endParaRPr>
          </a:p>
          <a:p>
            <a:pPr marL="698151" lvl="1" algn="r">
              <a:spcBef>
                <a:spcPts val="1067"/>
              </a:spcBef>
              <a:buClr>
                <a:schemeClr val="bg1"/>
              </a:buClr>
            </a:pPr>
            <a:r>
              <a:rPr kumimoji="0"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黑体" charset="0"/>
              </a:rPr>
              <a:t>                                                </a:t>
            </a:r>
            <a:r>
              <a:rPr kumimoji="0"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黑体" charset="0"/>
              </a:rPr>
              <a:t>——中南置地  赵经理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796" y="6010401"/>
            <a:ext cx="1674337" cy="686722"/>
          </a:xfrm>
          <a:prstGeom prst="rect">
            <a:avLst/>
          </a:prstGeom>
        </p:spPr>
      </p:pic>
      <p:sp>
        <p:nvSpPr>
          <p:cNvPr id="21" name="圆角矩形 20"/>
          <p:cNvSpPr/>
          <p:nvPr/>
        </p:nvSpPr>
        <p:spPr>
          <a:xfrm>
            <a:off x="4856330" y="3869171"/>
            <a:ext cx="2837110" cy="1433317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钉钉，蓝凌</a:t>
            </a:r>
            <a:r>
              <a:rPr lang="en-US" altLang="zh-CN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PeopleSoft</a:t>
            </a:r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集成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家子公司</a:t>
            </a:r>
          </a:p>
        </p:txBody>
      </p:sp>
      <p:sp>
        <p:nvSpPr>
          <p:cNvPr id="22" name="圆角矩形 21"/>
          <p:cNvSpPr/>
          <p:nvPr/>
        </p:nvSpPr>
        <p:spPr>
          <a:xfrm>
            <a:off x="8336069" y="3869287"/>
            <a:ext cx="2733436" cy="1418414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联想云</a:t>
            </a:r>
            <a:r>
              <a:rPr lang="en-US" altLang="zh-CN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阿里云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专有云融合部署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8500</a:t>
            </a:r>
            <a:r>
              <a:rPr lang="zh-CN" altLang="en-US" sz="23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en-US" altLang="zh-CN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3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16" y="331116"/>
            <a:ext cx="3708234" cy="4971372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 bwMode="auto">
          <a:xfrm>
            <a:off x="22322" y="329213"/>
            <a:ext cx="3697812" cy="4966464"/>
          </a:xfrm>
          <a:prstGeom prst="rect">
            <a:avLst/>
          </a:prstGeom>
          <a:solidFill>
            <a:srgbClr val="005CEA">
              <a:alpha val="4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867" tIns="60933" rIns="121867" bIns="60933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399" dirty="0">
              <a:latin typeface="微软雅黑" panose="020B0503020204020204" pitchFamily="34" charset="-122"/>
              <a:ea typeface="微软雅黑" panose="020B0503020204020204" pitchFamily="34" charset="-122"/>
              <a:cs typeface="宋体" charset="0"/>
            </a:endParaRPr>
          </a:p>
        </p:txBody>
      </p:sp>
      <p:sp>
        <p:nvSpPr>
          <p:cNvPr id="18" name="等腰三角形 17"/>
          <p:cNvSpPr/>
          <p:nvPr/>
        </p:nvSpPr>
        <p:spPr bwMode="auto">
          <a:xfrm rot="5400000">
            <a:off x="-21057" y="553782"/>
            <a:ext cx="380814" cy="328288"/>
          </a:xfrm>
          <a:prstGeom prst="triangl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21888" tIns="60944" rIns="121888" bIns="60944" numCol="1" rtlCol="0" anchor="t" anchorCtr="0" compatLnSpc="1">
            <a:prstTxWarp prst="textNoShape">
              <a:avLst/>
            </a:prstTxWarp>
          </a:bodyPr>
          <a:lstStyle/>
          <a:p>
            <a:pPr defTabSz="1218895"/>
            <a:endParaRPr lang="zh-CN" altLang="en-US" sz="2399">
              <a:ea typeface="宋体" charset="0"/>
              <a:cs typeface="宋体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06673" y="474103"/>
            <a:ext cx="3737384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666" b="1" dirty="0">
                <a:solidFill>
                  <a:schemeClr val="bg1"/>
                </a:solidFill>
                <a:ea typeface="微软雅黑" charset="0"/>
                <a:cs typeface="微软雅黑" charset="0"/>
              </a:rPr>
              <a:t>中南置地</a:t>
            </a:r>
          </a:p>
        </p:txBody>
      </p:sp>
    </p:spTree>
    <p:extLst>
      <p:ext uri="{BB962C8B-B14F-4D97-AF65-F5344CB8AC3E}">
        <p14:creationId xmlns:p14="http://schemas.microsoft.com/office/powerpoint/2010/main" val="3074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/>
          <p:cNvSpPr>
            <a:spLocks noChangeArrowheads="1"/>
          </p:cNvSpPr>
          <p:nvPr/>
        </p:nvSpPr>
        <p:spPr bwMode="auto">
          <a:xfrm>
            <a:off x="4438737" y="2081670"/>
            <a:ext cx="5708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联想企业网盘介绍</a:t>
            </a:r>
          </a:p>
        </p:txBody>
      </p:sp>
      <p:sp>
        <p:nvSpPr>
          <p:cNvPr id="10" name="TextBox 8"/>
          <p:cNvSpPr>
            <a:spLocks noChangeArrowheads="1"/>
          </p:cNvSpPr>
          <p:nvPr/>
        </p:nvSpPr>
        <p:spPr bwMode="auto">
          <a:xfrm>
            <a:off x="4438738" y="3290594"/>
            <a:ext cx="5708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需求分析及解决方案</a:t>
            </a:r>
          </a:p>
        </p:txBody>
      </p:sp>
      <p:sp>
        <p:nvSpPr>
          <p:cNvPr id="11" name="TextBox 8"/>
          <p:cNvSpPr>
            <a:spLocks noChangeArrowheads="1"/>
          </p:cNvSpPr>
          <p:nvPr/>
        </p:nvSpPr>
        <p:spPr bwMode="auto">
          <a:xfrm>
            <a:off x="4415218" y="4513690"/>
            <a:ext cx="61656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项目实施助力客户成功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391956" y="459961"/>
            <a:ext cx="1913456" cy="954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目 录</a:t>
            </a:r>
            <a:endParaRPr lang="en-US" altLang="zh-CN" sz="5400" b="1" dirty="0">
              <a:solidFill>
                <a:srgbClr val="FF0000"/>
              </a:solidFill>
              <a:effectLst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0560" y="2651990"/>
            <a:ext cx="636248" cy="191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5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3"/>
          <p:cNvSpPr>
            <a:spLocks noGrp="1"/>
          </p:cNvSpPr>
          <p:nvPr>
            <p:ph type="title"/>
          </p:nvPr>
        </p:nvSpPr>
        <p:spPr>
          <a:xfrm>
            <a:off x="541338" y="223407"/>
            <a:ext cx="11905100" cy="597132"/>
          </a:xfrm>
        </p:spPr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某某某集团的多元化业务需要信息资源高速高效</a:t>
            </a:r>
          </a:p>
        </p:txBody>
      </p:sp>
      <p:sp>
        <p:nvSpPr>
          <p:cNvPr id="7" name="矩形 6"/>
          <p:cNvSpPr/>
          <p:nvPr/>
        </p:nvSpPr>
        <p:spPr>
          <a:xfrm>
            <a:off x="691788" y="1952644"/>
            <a:ext cx="593619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某某某集团有限公司是中央直接管理的国有重要骨干企业，也是总部在香港的三家中央企业之一。集团业务覆盖旅游文化，旅游地產、旅游金融等领域。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某某某集团布局全球，其某某行社业务遍布全球，拥有两千多家网点，区域内外对资料共享的需求非常迫切。</a:t>
            </a: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建设一套企业级网盘系统，来促进各业务单元进行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资料共享，项目协同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，同时要求满足香港、深圳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多地部署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，跨区域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高效传输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的需求。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这套企业级网盘系统，必须解决文件共享权限管理问题，访问性能问题，数据可靠性与安全等问题。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而相比功能，平台的可靠性，架构的可扩展性，更为重要。是否可以持续扩容，轻松满足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员工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全球化部署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的需求。是否可以持续集成，来适配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100+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不同类型业态的分子公司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的使用场景，是本次企业级网盘系统的建设的重要目标。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2281" y="1075405"/>
            <a:ext cx="4182184" cy="54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1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整体方案说明</a:t>
            </a:r>
          </a:p>
        </p:txBody>
      </p:sp>
      <p:sp>
        <p:nvSpPr>
          <p:cNvPr id="6" name="Freeform 5"/>
          <p:cNvSpPr/>
          <p:nvPr/>
        </p:nvSpPr>
        <p:spPr bwMode="auto">
          <a:xfrm>
            <a:off x="4437241" y="2158403"/>
            <a:ext cx="1740368" cy="1581924"/>
          </a:xfrm>
          <a:custGeom>
            <a:avLst/>
            <a:gdLst>
              <a:gd name="T0" fmla="*/ 138 w 963"/>
              <a:gd name="T1" fmla="*/ 745 h 875"/>
              <a:gd name="T2" fmla="*/ 10 w 963"/>
              <a:gd name="T3" fmla="*/ 760 h 875"/>
              <a:gd name="T4" fmla="*/ 0 w 963"/>
              <a:gd name="T5" fmla="*/ 875 h 875"/>
              <a:gd name="T6" fmla="*/ 165 w 963"/>
              <a:gd name="T7" fmla="*/ 875 h 875"/>
              <a:gd name="T8" fmla="*/ 296 w 963"/>
              <a:gd name="T9" fmla="*/ 776 h 875"/>
              <a:gd name="T10" fmla="*/ 428 w 963"/>
              <a:gd name="T11" fmla="*/ 875 h 875"/>
              <a:gd name="T12" fmla="*/ 458 w 963"/>
              <a:gd name="T13" fmla="*/ 875 h 875"/>
              <a:gd name="T14" fmla="*/ 475 w 963"/>
              <a:gd name="T15" fmla="*/ 769 h 875"/>
              <a:gd name="T16" fmla="*/ 592 w 963"/>
              <a:gd name="T17" fmla="*/ 578 h 875"/>
              <a:gd name="T18" fmla="*/ 788 w 963"/>
              <a:gd name="T19" fmla="*/ 470 h 875"/>
              <a:gd name="T20" fmla="*/ 867 w 963"/>
              <a:gd name="T21" fmla="*/ 459 h 875"/>
              <a:gd name="T22" fmla="*/ 867 w 963"/>
              <a:gd name="T23" fmla="*/ 372 h 875"/>
              <a:gd name="T24" fmla="*/ 884 w 963"/>
              <a:gd name="T25" fmla="*/ 369 h 875"/>
              <a:gd name="T26" fmla="*/ 963 w 963"/>
              <a:gd name="T27" fmla="*/ 274 h 875"/>
              <a:gd name="T28" fmla="*/ 884 w 963"/>
              <a:gd name="T29" fmla="*/ 178 h 875"/>
              <a:gd name="T30" fmla="*/ 867 w 963"/>
              <a:gd name="T31" fmla="*/ 175 h 875"/>
              <a:gd name="T32" fmla="*/ 867 w 963"/>
              <a:gd name="T33" fmla="*/ 0 h 875"/>
              <a:gd name="T34" fmla="*/ 799 w 963"/>
              <a:gd name="T35" fmla="*/ 5 h 875"/>
              <a:gd name="T36" fmla="*/ 778 w 963"/>
              <a:gd name="T37" fmla="*/ 132 h 875"/>
              <a:gd name="T38" fmla="*/ 708 w 963"/>
              <a:gd name="T39" fmla="*/ 145 h 875"/>
              <a:gd name="T40" fmla="*/ 640 w 963"/>
              <a:gd name="T41" fmla="*/ 166 h 875"/>
              <a:gd name="T42" fmla="*/ 563 w 963"/>
              <a:gd name="T43" fmla="*/ 63 h 875"/>
              <a:gd name="T44" fmla="*/ 369 w 963"/>
              <a:gd name="T45" fmla="*/ 169 h 875"/>
              <a:gd name="T46" fmla="*/ 414 w 963"/>
              <a:gd name="T47" fmla="*/ 289 h 875"/>
              <a:gd name="T48" fmla="*/ 360 w 963"/>
              <a:gd name="T49" fmla="*/ 336 h 875"/>
              <a:gd name="T50" fmla="*/ 311 w 963"/>
              <a:gd name="T51" fmla="*/ 388 h 875"/>
              <a:gd name="T52" fmla="*/ 193 w 963"/>
              <a:gd name="T53" fmla="*/ 337 h 875"/>
              <a:gd name="T54" fmla="*/ 78 w 963"/>
              <a:gd name="T55" fmla="*/ 526 h 875"/>
              <a:gd name="T56" fmla="*/ 178 w 963"/>
              <a:gd name="T57" fmla="*/ 608 h 875"/>
              <a:gd name="T58" fmla="*/ 154 w 963"/>
              <a:gd name="T59" fmla="*/ 675 h 875"/>
              <a:gd name="T60" fmla="*/ 138 w 963"/>
              <a:gd name="T61" fmla="*/ 745 h 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63" h="875">
                <a:moveTo>
                  <a:pt x="138" y="745"/>
                </a:moveTo>
                <a:cubicBezTo>
                  <a:pt x="95" y="748"/>
                  <a:pt x="51" y="753"/>
                  <a:pt x="10" y="760"/>
                </a:cubicBezTo>
                <a:cubicBezTo>
                  <a:pt x="4" y="798"/>
                  <a:pt x="1" y="836"/>
                  <a:pt x="0" y="875"/>
                </a:cubicBezTo>
                <a:cubicBezTo>
                  <a:pt x="165" y="875"/>
                  <a:pt x="165" y="875"/>
                  <a:pt x="165" y="875"/>
                </a:cubicBezTo>
                <a:cubicBezTo>
                  <a:pt x="181" y="817"/>
                  <a:pt x="234" y="776"/>
                  <a:pt x="296" y="776"/>
                </a:cubicBezTo>
                <a:cubicBezTo>
                  <a:pt x="358" y="776"/>
                  <a:pt x="411" y="817"/>
                  <a:pt x="428" y="875"/>
                </a:cubicBezTo>
                <a:cubicBezTo>
                  <a:pt x="458" y="875"/>
                  <a:pt x="458" y="875"/>
                  <a:pt x="458" y="875"/>
                </a:cubicBezTo>
                <a:cubicBezTo>
                  <a:pt x="459" y="839"/>
                  <a:pt x="465" y="804"/>
                  <a:pt x="475" y="769"/>
                </a:cubicBezTo>
                <a:cubicBezTo>
                  <a:pt x="496" y="697"/>
                  <a:pt x="537" y="630"/>
                  <a:pt x="592" y="578"/>
                </a:cubicBezTo>
                <a:cubicBezTo>
                  <a:pt x="645" y="525"/>
                  <a:pt x="714" y="490"/>
                  <a:pt x="788" y="470"/>
                </a:cubicBezTo>
                <a:cubicBezTo>
                  <a:pt x="814" y="464"/>
                  <a:pt x="840" y="461"/>
                  <a:pt x="867" y="459"/>
                </a:cubicBezTo>
                <a:cubicBezTo>
                  <a:pt x="867" y="372"/>
                  <a:pt x="867" y="372"/>
                  <a:pt x="867" y="372"/>
                </a:cubicBezTo>
                <a:cubicBezTo>
                  <a:pt x="884" y="369"/>
                  <a:pt x="884" y="369"/>
                  <a:pt x="884" y="369"/>
                </a:cubicBezTo>
                <a:cubicBezTo>
                  <a:pt x="930" y="361"/>
                  <a:pt x="963" y="322"/>
                  <a:pt x="963" y="274"/>
                </a:cubicBezTo>
                <a:cubicBezTo>
                  <a:pt x="963" y="226"/>
                  <a:pt x="930" y="186"/>
                  <a:pt x="884" y="178"/>
                </a:cubicBezTo>
                <a:cubicBezTo>
                  <a:pt x="867" y="175"/>
                  <a:pt x="867" y="175"/>
                  <a:pt x="867" y="175"/>
                </a:cubicBezTo>
                <a:cubicBezTo>
                  <a:pt x="867" y="0"/>
                  <a:pt x="867" y="0"/>
                  <a:pt x="867" y="0"/>
                </a:cubicBezTo>
                <a:cubicBezTo>
                  <a:pt x="844" y="1"/>
                  <a:pt x="822" y="2"/>
                  <a:pt x="799" y="5"/>
                </a:cubicBezTo>
                <a:cubicBezTo>
                  <a:pt x="790" y="48"/>
                  <a:pt x="783" y="89"/>
                  <a:pt x="778" y="132"/>
                </a:cubicBezTo>
                <a:cubicBezTo>
                  <a:pt x="708" y="145"/>
                  <a:pt x="708" y="145"/>
                  <a:pt x="708" y="145"/>
                </a:cubicBezTo>
                <a:cubicBezTo>
                  <a:pt x="640" y="166"/>
                  <a:pt x="640" y="166"/>
                  <a:pt x="640" y="166"/>
                </a:cubicBezTo>
                <a:cubicBezTo>
                  <a:pt x="616" y="130"/>
                  <a:pt x="590" y="96"/>
                  <a:pt x="563" y="63"/>
                </a:cubicBezTo>
                <a:cubicBezTo>
                  <a:pt x="494" y="89"/>
                  <a:pt x="429" y="126"/>
                  <a:pt x="369" y="169"/>
                </a:cubicBezTo>
                <a:cubicBezTo>
                  <a:pt x="382" y="209"/>
                  <a:pt x="397" y="250"/>
                  <a:pt x="414" y="289"/>
                </a:cubicBezTo>
                <a:cubicBezTo>
                  <a:pt x="396" y="305"/>
                  <a:pt x="377" y="319"/>
                  <a:pt x="360" y="336"/>
                </a:cubicBezTo>
                <a:cubicBezTo>
                  <a:pt x="344" y="353"/>
                  <a:pt x="326" y="369"/>
                  <a:pt x="311" y="388"/>
                </a:cubicBezTo>
                <a:cubicBezTo>
                  <a:pt x="273" y="370"/>
                  <a:pt x="233" y="353"/>
                  <a:pt x="193" y="337"/>
                </a:cubicBezTo>
                <a:cubicBezTo>
                  <a:pt x="147" y="395"/>
                  <a:pt x="108" y="459"/>
                  <a:pt x="78" y="526"/>
                </a:cubicBezTo>
                <a:cubicBezTo>
                  <a:pt x="111" y="555"/>
                  <a:pt x="144" y="582"/>
                  <a:pt x="178" y="608"/>
                </a:cubicBezTo>
                <a:cubicBezTo>
                  <a:pt x="167" y="630"/>
                  <a:pt x="162" y="653"/>
                  <a:pt x="154" y="675"/>
                </a:cubicBezTo>
                <a:cubicBezTo>
                  <a:pt x="146" y="698"/>
                  <a:pt x="143" y="721"/>
                  <a:pt x="138" y="745"/>
                </a:cubicBezTo>
                <a:close/>
              </a:path>
            </a:pathLst>
          </a:custGeom>
          <a:noFill/>
          <a:ln>
            <a:solidFill>
              <a:srgbClr val="E2231A"/>
            </a:solidFill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050">
              <a:solidFill>
                <a:schemeClr val="bg1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6075752" y="2158401"/>
            <a:ext cx="1578150" cy="1755458"/>
          </a:xfrm>
          <a:custGeom>
            <a:avLst/>
            <a:gdLst>
              <a:gd name="T0" fmla="*/ 0 w 873"/>
              <a:gd name="T1" fmla="*/ 143 h 971"/>
              <a:gd name="T2" fmla="*/ 96 w 873"/>
              <a:gd name="T3" fmla="*/ 274 h 971"/>
              <a:gd name="T4" fmla="*/ 0 w 873"/>
              <a:gd name="T5" fmla="*/ 405 h 971"/>
              <a:gd name="T6" fmla="*/ 0 w 873"/>
              <a:gd name="T7" fmla="*/ 458 h 971"/>
              <a:gd name="T8" fmla="*/ 104 w 873"/>
              <a:gd name="T9" fmla="*/ 475 h 971"/>
              <a:gd name="T10" fmla="*/ 296 w 873"/>
              <a:gd name="T11" fmla="*/ 592 h 971"/>
              <a:gd name="T12" fmla="*/ 403 w 873"/>
              <a:gd name="T13" fmla="*/ 788 h 971"/>
              <a:gd name="T14" fmla="*/ 415 w 873"/>
              <a:gd name="T15" fmla="*/ 871 h 971"/>
              <a:gd name="T16" fmla="*/ 516 w 873"/>
              <a:gd name="T17" fmla="*/ 871 h 971"/>
              <a:gd name="T18" fmla="*/ 519 w 873"/>
              <a:gd name="T19" fmla="*/ 888 h 971"/>
              <a:gd name="T20" fmla="*/ 615 w 873"/>
              <a:gd name="T21" fmla="*/ 971 h 971"/>
              <a:gd name="T22" fmla="*/ 711 w 873"/>
              <a:gd name="T23" fmla="*/ 889 h 971"/>
              <a:gd name="T24" fmla="*/ 713 w 873"/>
              <a:gd name="T25" fmla="*/ 871 h 971"/>
              <a:gd name="T26" fmla="*/ 873 w 873"/>
              <a:gd name="T27" fmla="*/ 871 h 971"/>
              <a:gd name="T28" fmla="*/ 868 w 873"/>
              <a:gd name="T29" fmla="*/ 799 h 971"/>
              <a:gd name="T30" fmla="*/ 742 w 873"/>
              <a:gd name="T31" fmla="*/ 778 h 971"/>
              <a:gd name="T32" fmla="*/ 728 w 873"/>
              <a:gd name="T33" fmla="*/ 708 h 971"/>
              <a:gd name="T34" fmla="*/ 708 w 873"/>
              <a:gd name="T35" fmla="*/ 640 h 971"/>
              <a:gd name="T36" fmla="*/ 811 w 873"/>
              <a:gd name="T37" fmla="*/ 563 h 971"/>
              <a:gd name="T38" fmla="*/ 705 w 873"/>
              <a:gd name="T39" fmla="*/ 369 h 971"/>
              <a:gd name="T40" fmla="*/ 584 w 873"/>
              <a:gd name="T41" fmla="*/ 414 h 971"/>
              <a:gd name="T42" fmla="*/ 537 w 873"/>
              <a:gd name="T43" fmla="*/ 360 h 971"/>
              <a:gd name="T44" fmla="*/ 485 w 873"/>
              <a:gd name="T45" fmla="*/ 311 h 971"/>
              <a:gd name="T46" fmla="*/ 536 w 873"/>
              <a:gd name="T47" fmla="*/ 193 h 971"/>
              <a:gd name="T48" fmla="*/ 347 w 873"/>
              <a:gd name="T49" fmla="*/ 78 h 971"/>
              <a:gd name="T50" fmla="*/ 266 w 873"/>
              <a:gd name="T51" fmla="*/ 178 h 971"/>
              <a:gd name="T52" fmla="*/ 198 w 873"/>
              <a:gd name="T53" fmla="*/ 154 h 971"/>
              <a:gd name="T54" fmla="*/ 129 w 873"/>
              <a:gd name="T55" fmla="*/ 138 h 971"/>
              <a:gd name="T56" fmla="*/ 113 w 873"/>
              <a:gd name="T57" fmla="*/ 9 h 971"/>
              <a:gd name="T58" fmla="*/ 0 w 873"/>
              <a:gd name="T59" fmla="*/ 0 h 971"/>
              <a:gd name="T60" fmla="*/ 0 w 873"/>
              <a:gd name="T61" fmla="*/ 143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73" h="971">
                <a:moveTo>
                  <a:pt x="0" y="143"/>
                </a:moveTo>
                <a:cubicBezTo>
                  <a:pt x="57" y="160"/>
                  <a:pt x="96" y="213"/>
                  <a:pt x="96" y="274"/>
                </a:cubicBezTo>
                <a:cubicBezTo>
                  <a:pt x="96" y="335"/>
                  <a:pt x="57" y="387"/>
                  <a:pt x="0" y="405"/>
                </a:cubicBezTo>
                <a:cubicBezTo>
                  <a:pt x="0" y="458"/>
                  <a:pt x="0" y="458"/>
                  <a:pt x="0" y="458"/>
                </a:cubicBezTo>
                <a:cubicBezTo>
                  <a:pt x="35" y="460"/>
                  <a:pt x="70" y="465"/>
                  <a:pt x="104" y="475"/>
                </a:cubicBezTo>
                <a:cubicBezTo>
                  <a:pt x="177" y="496"/>
                  <a:pt x="244" y="537"/>
                  <a:pt x="296" y="592"/>
                </a:cubicBezTo>
                <a:cubicBezTo>
                  <a:pt x="349" y="646"/>
                  <a:pt x="384" y="714"/>
                  <a:pt x="403" y="788"/>
                </a:cubicBezTo>
                <a:cubicBezTo>
                  <a:pt x="409" y="815"/>
                  <a:pt x="413" y="843"/>
                  <a:pt x="415" y="871"/>
                </a:cubicBezTo>
                <a:cubicBezTo>
                  <a:pt x="516" y="871"/>
                  <a:pt x="516" y="871"/>
                  <a:pt x="516" y="871"/>
                </a:cubicBezTo>
                <a:cubicBezTo>
                  <a:pt x="519" y="888"/>
                  <a:pt x="519" y="888"/>
                  <a:pt x="519" y="888"/>
                </a:cubicBezTo>
                <a:cubicBezTo>
                  <a:pt x="526" y="936"/>
                  <a:pt x="567" y="971"/>
                  <a:pt x="615" y="971"/>
                </a:cubicBezTo>
                <a:cubicBezTo>
                  <a:pt x="663" y="971"/>
                  <a:pt x="703" y="936"/>
                  <a:pt x="711" y="889"/>
                </a:cubicBezTo>
                <a:cubicBezTo>
                  <a:pt x="713" y="871"/>
                  <a:pt x="713" y="871"/>
                  <a:pt x="713" y="871"/>
                </a:cubicBezTo>
                <a:cubicBezTo>
                  <a:pt x="873" y="871"/>
                  <a:pt x="873" y="871"/>
                  <a:pt x="873" y="871"/>
                </a:cubicBezTo>
                <a:cubicBezTo>
                  <a:pt x="873" y="847"/>
                  <a:pt x="871" y="823"/>
                  <a:pt x="868" y="799"/>
                </a:cubicBezTo>
                <a:cubicBezTo>
                  <a:pt x="826" y="791"/>
                  <a:pt x="785" y="783"/>
                  <a:pt x="742" y="778"/>
                </a:cubicBezTo>
                <a:cubicBezTo>
                  <a:pt x="728" y="708"/>
                  <a:pt x="728" y="708"/>
                  <a:pt x="728" y="708"/>
                </a:cubicBezTo>
                <a:cubicBezTo>
                  <a:pt x="708" y="640"/>
                  <a:pt x="708" y="640"/>
                  <a:pt x="708" y="640"/>
                </a:cubicBezTo>
                <a:cubicBezTo>
                  <a:pt x="744" y="616"/>
                  <a:pt x="777" y="590"/>
                  <a:pt x="811" y="563"/>
                </a:cubicBezTo>
                <a:cubicBezTo>
                  <a:pt x="785" y="494"/>
                  <a:pt x="747" y="429"/>
                  <a:pt x="705" y="369"/>
                </a:cubicBezTo>
                <a:cubicBezTo>
                  <a:pt x="664" y="382"/>
                  <a:pt x="623" y="398"/>
                  <a:pt x="584" y="414"/>
                </a:cubicBezTo>
                <a:cubicBezTo>
                  <a:pt x="569" y="396"/>
                  <a:pt x="555" y="377"/>
                  <a:pt x="537" y="360"/>
                </a:cubicBezTo>
                <a:cubicBezTo>
                  <a:pt x="520" y="344"/>
                  <a:pt x="504" y="326"/>
                  <a:pt x="485" y="311"/>
                </a:cubicBezTo>
                <a:cubicBezTo>
                  <a:pt x="504" y="273"/>
                  <a:pt x="521" y="233"/>
                  <a:pt x="536" y="193"/>
                </a:cubicBezTo>
                <a:cubicBezTo>
                  <a:pt x="478" y="147"/>
                  <a:pt x="415" y="108"/>
                  <a:pt x="347" y="78"/>
                </a:cubicBezTo>
                <a:cubicBezTo>
                  <a:pt x="318" y="111"/>
                  <a:pt x="291" y="144"/>
                  <a:pt x="266" y="178"/>
                </a:cubicBezTo>
                <a:cubicBezTo>
                  <a:pt x="244" y="168"/>
                  <a:pt x="221" y="162"/>
                  <a:pt x="198" y="154"/>
                </a:cubicBezTo>
                <a:cubicBezTo>
                  <a:pt x="176" y="147"/>
                  <a:pt x="152" y="143"/>
                  <a:pt x="129" y="138"/>
                </a:cubicBezTo>
                <a:cubicBezTo>
                  <a:pt x="125" y="95"/>
                  <a:pt x="121" y="51"/>
                  <a:pt x="113" y="9"/>
                </a:cubicBezTo>
                <a:cubicBezTo>
                  <a:pt x="76" y="5"/>
                  <a:pt x="38" y="1"/>
                  <a:pt x="0" y="0"/>
                </a:cubicBezTo>
                <a:lnTo>
                  <a:pt x="0" y="143"/>
                </a:lnTo>
                <a:close/>
              </a:path>
            </a:pathLst>
          </a:custGeom>
          <a:solidFill>
            <a:srgbClr val="E2231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050">
              <a:solidFill>
                <a:schemeClr val="bg1"/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437244" y="3634697"/>
            <a:ext cx="1566833" cy="1741625"/>
          </a:xfrm>
          <a:custGeom>
            <a:avLst/>
            <a:gdLst>
              <a:gd name="T0" fmla="*/ 867 w 867"/>
              <a:gd name="T1" fmla="*/ 827 h 964"/>
              <a:gd name="T2" fmla="*/ 772 w 867"/>
              <a:gd name="T3" fmla="*/ 696 h 964"/>
              <a:gd name="T4" fmla="*/ 867 w 867"/>
              <a:gd name="T5" fmla="*/ 566 h 964"/>
              <a:gd name="T6" fmla="*/ 867 w 867"/>
              <a:gd name="T7" fmla="*/ 506 h 964"/>
              <a:gd name="T8" fmla="*/ 769 w 867"/>
              <a:gd name="T9" fmla="*/ 489 h 964"/>
              <a:gd name="T10" fmla="*/ 578 w 867"/>
              <a:gd name="T11" fmla="*/ 373 h 964"/>
              <a:gd name="T12" fmla="*/ 470 w 867"/>
              <a:gd name="T13" fmla="*/ 177 h 964"/>
              <a:gd name="T14" fmla="*/ 459 w 867"/>
              <a:gd name="T15" fmla="*/ 99 h 964"/>
              <a:gd name="T16" fmla="*/ 395 w 867"/>
              <a:gd name="T17" fmla="*/ 99 h 964"/>
              <a:gd name="T18" fmla="*/ 392 w 867"/>
              <a:gd name="T19" fmla="*/ 82 h 964"/>
              <a:gd name="T20" fmla="*/ 296 w 867"/>
              <a:gd name="T21" fmla="*/ 0 h 964"/>
              <a:gd name="T22" fmla="*/ 200 w 867"/>
              <a:gd name="T23" fmla="*/ 82 h 964"/>
              <a:gd name="T24" fmla="*/ 198 w 867"/>
              <a:gd name="T25" fmla="*/ 99 h 964"/>
              <a:gd name="T26" fmla="*/ 0 w 867"/>
              <a:gd name="T27" fmla="*/ 99 h 964"/>
              <a:gd name="T28" fmla="*/ 5 w 867"/>
              <a:gd name="T29" fmla="*/ 165 h 964"/>
              <a:gd name="T30" fmla="*/ 132 w 867"/>
              <a:gd name="T31" fmla="*/ 186 h 964"/>
              <a:gd name="T32" fmla="*/ 145 w 867"/>
              <a:gd name="T33" fmla="*/ 256 h 964"/>
              <a:gd name="T34" fmla="*/ 165 w 867"/>
              <a:gd name="T35" fmla="*/ 324 h 964"/>
              <a:gd name="T36" fmla="*/ 63 w 867"/>
              <a:gd name="T37" fmla="*/ 401 h 964"/>
              <a:gd name="T38" fmla="*/ 169 w 867"/>
              <a:gd name="T39" fmla="*/ 596 h 964"/>
              <a:gd name="T40" fmla="*/ 289 w 867"/>
              <a:gd name="T41" fmla="*/ 550 h 964"/>
              <a:gd name="T42" fmla="*/ 336 w 867"/>
              <a:gd name="T43" fmla="*/ 604 h 964"/>
              <a:gd name="T44" fmla="*/ 388 w 867"/>
              <a:gd name="T45" fmla="*/ 653 h 964"/>
              <a:gd name="T46" fmla="*/ 338 w 867"/>
              <a:gd name="T47" fmla="*/ 772 h 964"/>
              <a:gd name="T48" fmla="*/ 526 w 867"/>
              <a:gd name="T49" fmla="*/ 886 h 964"/>
              <a:gd name="T50" fmla="*/ 608 w 867"/>
              <a:gd name="T51" fmla="*/ 787 h 964"/>
              <a:gd name="T52" fmla="*/ 675 w 867"/>
              <a:gd name="T53" fmla="*/ 810 h 964"/>
              <a:gd name="T54" fmla="*/ 745 w 867"/>
              <a:gd name="T55" fmla="*/ 827 h 964"/>
              <a:gd name="T56" fmla="*/ 760 w 867"/>
              <a:gd name="T57" fmla="*/ 955 h 964"/>
              <a:gd name="T58" fmla="*/ 867 w 867"/>
              <a:gd name="T59" fmla="*/ 964 h 964"/>
              <a:gd name="T60" fmla="*/ 867 w 867"/>
              <a:gd name="T61" fmla="*/ 827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67" h="964">
                <a:moveTo>
                  <a:pt x="867" y="827"/>
                </a:moveTo>
                <a:cubicBezTo>
                  <a:pt x="811" y="809"/>
                  <a:pt x="772" y="758"/>
                  <a:pt x="772" y="696"/>
                </a:cubicBezTo>
                <a:cubicBezTo>
                  <a:pt x="772" y="635"/>
                  <a:pt x="811" y="583"/>
                  <a:pt x="867" y="566"/>
                </a:cubicBezTo>
                <a:cubicBezTo>
                  <a:pt x="867" y="506"/>
                  <a:pt x="867" y="506"/>
                  <a:pt x="867" y="506"/>
                </a:cubicBezTo>
                <a:cubicBezTo>
                  <a:pt x="834" y="504"/>
                  <a:pt x="801" y="499"/>
                  <a:pt x="769" y="489"/>
                </a:cubicBezTo>
                <a:cubicBezTo>
                  <a:pt x="697" y="468"/>
                  <a:pt x="630" y="428"/>
                  <a:pt x="578" y="373"/>
                </a:cubicBezTo>
                <a:cubicBezTo>
                  <a:pt x="525" y="319"/>
                  <a:pt x="490" y="250"/>
                  <a:pt x="470" y="177"/>
                </a:cubicBezTo>
                <a:cubicBezTo>
                  <a:pt x="464" y="151"/>
                  <a:pt x="461" y="125"/>
                  <a:pt x="459" y="99"/>
                </a:cubicBezTo>
                <a:cubicBezTo>
                  <a:pt x="395" y="99"/>
                  <a:pt x="395" y="99"/>
                  <a:pt x="395" y="99"/>
                </a:cubicBezTo>
                <a:cubicBezTo>
                  <a:pt x="392" y="82"/>
                  <a:pt x="392" y="82"/>
                  <a:pt x="392" y="82"/>
                </a:cubicBezTo>
                <a:cubicBezTo>
                  <a:pt x="385" y="35"/>
                  <a:pt x="344" y="0"/>
                  <a:pt x="296" y="0"/>
                </a:cubicBezTo>
                <a:cubicBezTo>
                  <a:pt x="248" y="0"/>
                  <a:pt x="208" y="35"/>
                  <a:pt x="200" y="82"/>
                </a:cubicBezTo>
                <a:cubicBezTo>
                  <a:pt x="198" y="99"/>
                  <a:pt x="198" y="99"/>
                  <a:pt x="198" y="99"/>
                </a:cubicBezTo>
                <a:cubicBezTo>
                  <a:pt x="0" y="99"/>
                  <a:pt x="0" y="99"/>
                  <a:pt x="0" y="99"/>
                </a:cubicBezTo>
                <a:cubicBezTo>
                  <a:pt x="1" y="121"/>
                  <a:pt x="3" y="143"/>
                  <a:pt x="5" y="165"/>
                </a:cubicBezTo>
                <a:cubicBezTo>
                  <a:pt x="48" y="174"/>
                  <a:pt x="89" y="181"/>
                  <a:pt x="132" y="186"/>
                </a:cubicBezTo>
                <a:cubicBezTo>
                  <a:pt x="145" y="256"/>
                  <a:pt x="145" y="256"/>
                  <a:pt x="145" y="256"/>
                </a:cubicBezTo>
                <a:cubicBezTo>
                  <a:pt x="165" y="324"/>
                  <a:pt x="165" y="324"/>
                  <a:pt x="165" y="324"/>
                </a:cubicBezTo>
                <a:cubicBezTo>
                  <a:pt x="130" y="349"/>
                  <a:pt x="96" y="374"/>
                  <a:pt x="63" y="401"/>
                </a:cubicBezTo>
                <a:cubicBezTo>
                  <a:pt x="89" y="471"/>
                  <a:pt x="126" y="535"/>
                  <a:pt x="169" y="596"/>
                </a:cubicBezTo>
                <a:cubicBezTo>
                  <a:pt x="209" y="583"/>
                  <a:pt x="250" y="567"/>
                  <a:pt x="289" y="550"/>
                </a:cubicBezTo>
                <a:cubicBezTo>
                  <a:pt x="305" y="568"/>
                  <a:pt x="319" y="588"/>
                  <a:pt x="336" y="604"/>
                </a:cubicBezTo>
                <a:cubicBezTo>
                  <a:pt x="353" y="621"/>
                  <a:pt x="369" y="639"/>
                  <a:pt x="388" y="653"/>
                </a:cubicBezTo>
                <a:cubicBezTo>
                  <a:pt x="370" y="692"/>
                  <a:pt x="353" y="731"/>
                  <a:pt x="338" y="772"/>
                </a:cubicBezTo>
                <a:cubicBezTo>
                  <a:pt x="395" y="818"/>
                  <a:pt x="459" y="856"/>
                  <a:pt x="526" y="886"/>
                </a:cubicBezTo>
                <a:cubicBezTo>
                  <a:pt x="555" y="854"/>
                  <a:pt x="582" y="821"/>
                  <a:pt x="608" y="787"/>
                </a:cubicBezTo>
                <a:cubicBezTo>
                  <a:pt x="629" y="797"/>
                  <a:pt x="653" y="802"/>
                  <a:pt x="675" y="810"/>
                </a:cubicBezTo>
                <a:cubicBezTo>
                  <a:pt x="698" y="818"/>
                  <a:pt x="721" y="822"/>
                  <a:pt x="745" y="827"/>
                </a:cubicBezTo>
                <a:cubicBezTo>
                  <a:pt x="748" y="870"/>
                  <a:pt x="753" y="913"/>
                  <a:pt x="760" y="955"/>
                </a:cubicBezTo>
                <a:cubicBezTo>
                  <a:pt x="795" y="960"/>
                  <a:pt x="831" y="963"/>
                  <a:pt x="867" y="964"/>
                </a:cubicBezTo>
                <a:lnTo>
                  <a:pt x="867" y="827"/>
                </a:lnTo>
                <a:close/>
              </a:path>
            </a:pathLst>
          </a:custGeom>
          <a:solidFill>
            <a:srgbClr val="E2231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050">
              <a:solidFill>
                <a:schemeClr val="bg1"/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5902219" y="3805715"/>
            <a:ext cx="1751684" cy="1570607"/>
          </a:xfrm>
          <a:custGeom>
            <a:avLst/>
            <a:gdLst>
              <a:gd name="T0" fmla="*/ 832 w 969"/>
              <a:gd name="T1" fmla="*/ 125 h 869"/>
              <a:gd name="T2" fmla="*/ 960 w 969"/>
              <a:gd name="T3" fmla="*/ 110 h 869"/>
              <a:gd name="T4" fmla="*/ 969 w 969"/>
              <a:gd name="T5" fmla="*/ 0 h 869"/>
              <a:gd name="T6" fmla="*/ 842 w 969"/>
              <a:gd name="T7" fmla="*/ 0 h 869"/>
              <a:gd name="T8" fmla="*/ 711 w 969"/>
              <a:gd name="T9" fmla="*/ 99 h 869"/>
              <a:gd name="T10" fmla="*/ 579 w 969"/>
              <a:gd name="T11" fmla="*/ 0 h 869"/>
              <a:gd name="T12" fmla="*/ 511 w 969"/>
              <a:gd name="T13" fmla="*/ 0 h 869"/>
              <a:gd name="T14" fmla="*/ 494 w 969"/>
              <a:gd name="T15" fmla="*/ 100 h 869"/>
              <a:gd name="T16" fmla="*/ 378 w 969"/>
              <a:gd name="T17" fmla="*/ 292 h 869"/>
              <a:gd name="T18" fmla="*/ 182 w 969"/>
              <a:gd name="T19" fmla="*/ 400 h 869"/>
              <a:gd name="T20" fmla="*/ 96 w 969"/>
              <a:gd name="T21" fmla="*/ 411 h 869"/>
              <a:gd name="T22" fmla="*/ 96 w 969"/>
              <a:gd name="T23" fmla="*/ 503 h 869"/>
              <a:gd name="T24" fmla="*/ 79 w 969"/>
              <a:gd name="T25" fmla="*/ 506 h 869"/>
              <a:gd name="T26" fmla="*/ 0 w 969"/>
              <a:gd name="T27" fmla="*/ 601 h 869"/>
              <a:gd name="T28" fmla="*/ 79 w 969"/>
              <a:gd name="T29" fmla="*/ 697 h 869"/>
              <a:gd name="T30" fmla="*/ 96 w 969"/>
              <a:gd name="T31" fmla="*/ 700 h 869"/>
              <a:gd name="T32" fmla="*/ 96 w 969"/>
              <a:gd name="T33" fmla="*/ 869 h 869"/>
              <a:gd name="T34" fmla="*/ 170 w 969"/>
              <a:gd name="T35" fmla="*/ 864 h 869"/>
              <a:gd name="T36" fmla="*/ 191 w 969"/>
              <a:gd name="T37" fmla="*/ 738 h 869"/>
              <a:gd name="T38" fmla="*/ 261 w 969"/>
              <a:gd name="T39" fmla="*/ 725 h 869"/>
              <a:gd name="T40" fmla="*/ 330 w 969"/>
              <a:gd name="T41" fmla="*/ 704 h 869"/>
              <a:gd name="T42" fmla="*/ 406 w 969"/>
              <a:gd name="T43" fmla="*/ 807 h 869"/>
              <a:gd name="T44" fmla="*/ 601 w 969"/>
              <a:gd name="T45" fmla="*/ 701 h 869"/>
              <a:gd name="T46" fmla="*/ 555 w 969"/>
              <a:gd name="T47" fmla="*/ 580 h 869"/>
              <a:gd name="T48" fmla="*/ 609 w 969"/>
              <a:gd name="T49" fmla="*/ 533 h 869"/>
              <a:gd name="T50" fmla="*/ 658 w 969"/>
              <a:gd name="T51" fmla="*/ 482 h 869"/>
              <a:gd name="T52" fmla="*/ 777 w 969"/>
              <a:gd name="T53" fmla="*/ 532 h 869"/>
              <a:gd name="T54" fmla="*/ 891 w 969"/>
              <a:gd name="T55" fmla="*/ 343 h 869"/>
              <a:gd name="T56" fmla="*/ 792 w 969"/>
              <a:gd name="T57" fmla="*/ 262 h 869"/>
              <a:gd name="T58" fmla="*/ 815 w 969"/>
              <a:gd name="T59" fmla="*/ 194 h 869"/>
              <a:gd name="T60" fmla="*/ 832 w 969"/>
              <a:gd name="T61" fmla="*/ 125 h 8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69" h="869">
                <a:moveTo>
                  <a:pt x="832" y="125"/>
                </a:moveTo>
                <a:cubicBezTo>
                  <a:pt x="874" y="121"/>
                  <a:pt x="918" y="117"/>
                  <a:pt x="960" y="110"/>
                </a:cubicBezTo>
                <a:cubicBezTo>
                  <a:pt x="965" y="73"/>
                  <a:pt x="968" y="37"/>
                  <a:pt x="969" y="0"/>
                </a:cubicBezTo>
                <a:cubicBezTo>
                  <a:pt x="842" y="0"/>
                  <a:pt x="842" y="0"/>
                  <a:pt x="842" y="0"/>
                </a:cubicBezTo>
                <a:cubicBezTo>
                  <a:pt x="826" y="60"/>
                  <a:pt x="773" y="99"/>
                  <a:pt x="711" y="99"/>
                </a:cubicBezTo>
                <a:cubicBezTo>
                  <a:pt x="649" y="99"/>
                  <a:pt x="596" y="60"/>
                  <a:pt x="579" y="0"/>
                </a:cubicBezTo>
                <a:cubicBezTo>
                  <a:pt x="511" y="0"/>
                  <a:pt x="511" y="0"/>
                  <a:pt x="511" y="0"/>
                </a:cubicBezTo>
                <a:cubicBezTo>
                  <a:pt x="509" y="34"/>
                  <a:pt x="504" y="67"/>
                  <a:pt x="494" y="100"/>
                </a:cubicBezTo>
                <a:cubicBezTo>
                  <a:pt x="473" y="173"/>
                  <a:pt x="432" y="239"/>
                  <a:pt x="378" y="292"/>
                </a:cubicBezTo>
                <a:cubicBezTo>
                  <a:pt x="324" y="345"/>
                  <a:pt x="255" y="380"/>
                  <a:pt x="182" y="400"/>
                </a:cubicBezTo>
                <a:cubicBezTo>
                  <a:pt x="154" y="406"/>
                  <a:pt x="125" y="410"/>
                  <a:pt x="96" y="411"/>
                </a:cubicBezTo>
                <a:cubicBezTo>
                  <a:pt x="96" y="503"/>
                  <a:pt x="96" y="503"/>
                  <a:pt x="96" y="503"/>
                </a:cubicBezTo>
                <a:cubicBezTo>
                  <a:pt x="79" y="506"/>
                  <a:pt x="79" y="506"/>
                  <a:pt x="79" y="506"/>
                </a:cubicBezTo>
                <a:cubicBezTo>
                  <a:pt x="33" y="515"/>
                  <a:pt x="0" y="554"/>
                  <a:pt x="0" y="601"/>
                </a:cubicBezTo>
                <a:cubicBezTo>
                  <a:pt x="0" y="649"/>
                  <a:pt x="33" y="688"/>
                  <a:pt x="79" y="697"/>
                </a:cubicBezTo>
                <a:cubicBezTo>
                  <a:pt x="96" y="700"/>
                  <a:pt x="96" y="700"/>
                  <a:pt x="96" y="700"/>
                </a:cubicBezTo>
                <a:cubicBezTo>
                  <a:pt x="96" y="869"/>
                  <a:pt x="96" y="869"/>
                  <a:pt x="96" y="869"/>
                </a:cubicBezTo>
                <a:cubicBezTo>
                  <a:pt x="121" y="869"/>
                  <a:pt x="146" y="867"/>
                  <a:pt x="170" y="864"/>
                </a:cubicBezTo>
                <a:cubicBezTo>
                  <a:pt x="179" y="822"/>
                  <a:pt x="186" y="781"/>
                  <a:pt x="191" y="738"/>
                </a:cubicBezTo>
                <a:cubicBezTo>
                  <a:pt x="261" y="725"/>
                  <a:pt x="261" y="725"/>
                  <a:pt x="261" y="725"/>
                </a:cubicBezTo>
                <a:cubicBezTo>
                  <a:pt x="330" y="704"/>
                  <a:pt x="330" y="704"/>
                  <a:pt x="330" y="704"/>
                </a:cubicBezTo>
                <a:cubicBezTo>
                  <a:pt x="354" y="740"/>
                  <a:pt x="379" y="773"/>
                  <a:pt x="406" y="807"/>
                </a:cubicBezTo>
                <a:cubicBezTo>
                  <a:pt x="476" y="781"/>
                  <a:pt x="540" y="743"/>
                  <a:pt x="601" y="701"/>
                </a:cubicBezTo>
                <a:cubicBezTo>
                  <a:pt x="588" y="660"/>
                  <a:pt x="572" y="619"/>
                  <a:pt x="555" y="580"/>
                </a:cubicBezTo>
                <a:cubicBezTo>
                  <a:pt x="573" y="565"/>
                  <a:pt x="593" y="551"/>
                  <a:pt x="609" y="533"/>
                </a:cubicBezTo>
                <a:cubicBezTo>
                  <a:pt x="626" y="516"/>
                  <a:pt x="644" y="501"/>
                  <a:pt x="658" y="482"/>
                </a:cubicBezTo>
                <a:cubicBezTo>
                  <a:pt x="696" y="500"/>
                  <a:pt x="736" y="516"/>
                  <a:pt x="777" y="532"/>
                </a:cubicBezTo>
                <a:cubicBezTo>
                  <a:pt x="823" y="474"/>
                  <a:pt x="861" y="411"/>
                  <a:pt x="891" y="343"/>
                </a:cubicBezTo>
                <a:cubicBezTo>
                  <a:pt x="859" y="314"/>
                  <a:pt x="826" y="287"/>
                  <a:pt x="792" y="262"/>
                </a:cubicBezTo>
                <a:cubicBezTo>
                  <a:pt x="802" y="240"/>
                  <a:pt x="807" y="217"/>
                  <a:pt x="815" y="194"/>
                </a:cubicBezTo>
                <a:cubicBezTo>
                  <a:pt x="823" y="172"/>
                  <a:pt x="826" y="148"/>
                  <a:pt x="832" y="125"/>
                </a:cubicBezTo>
                <a:close/>
              </a:path>
            </a:pathLst>
          </a:custGeom>
          <a:noFill/>
          <a:ln>
            <a:solidFill>
              <a:srgbClr val="E2231A"/>
            </a:solidFill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050">
              <a:solidFill>
                <a:schemeClr val="bg1"/>
              </a:solidFill>
            </a:endParaRPr>
          </a:p>
        </p:txBody>
      </p:sp>
      <p:cxnSp>
        <p:nvCxnSpPr>
          <p:cNvPr id="10" name="Straight Connector 4"/>
          <p:cNvCxnSpPr/>
          <p:nvPr/>
        </p:nvCxnSpPr>
        <p:spPr>
          <a:xfrm flipV="1">
            <a:off x="3856065" y="2548074"/>
            <a:ext cx="933416" cy="1"/>
          </a:xfrm>
          <a:prstGeom prst="line">
            <a:avLst/>
          </a:prstGeom>
          <a:ln>
            <a:solidFill>
              <a:srgbClr val="E2231A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6"/>
          <p:cNvCxnSpPr/>
          <p:nvPr/>
        </p:nvCxnSpPr>
        <p:spPr>
          <a:xfrm flipV="1">
            <a:off x="3861963" y="4638009"/>
            <a:ext cx="503606" cy="1"/>
          </a:xfrm>
          <a:prstGeom prst="line">
            <a:avLst/>
          </a:prstGeom>
          <a:ln>
            <a:solidFill>
              <a:srgbClr val="E2231A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8"/>
          <p:cNvCxnSpPr/>
          <p:nvPr/>
        </p:nvCxnSpPr>
        <p:spPr>
          <a:xfrm flipH="1">
            <a:off x="7219352" y="2337889"/>
            <a:ext cx="939227" cy="0"/>
          </a:xfrm>
          <a:prstGeom prst="line">
            <a:avLst/>
          </a:prstGeom>
          <a:ln>
            <a:solidFill>
              <a:srgbClr val="E2231A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6"/>
          <p:cNvCxnSpPr/>
          <p:nvPr/>
        </p:nvCxnSpPr>
        <p:spPr>
          <a:xfrm flipH="1" flipV="1">
            <a:off x="7463337" y="4631024"/>
            <a:ext cx="715887" cy="1"/>
          </a:xfrm>
          <a:prstGeom prst="line">
            <a:avLst/>
          </a:prstGeom>
          <a:ln>
            <a:solidFill>
              <a:srgbClr val="E2231A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606310" y="1547764"/>
            <a:ext cx="11113340" cy="4925618"/>
            <a:chOff x="606310" y="1547764"/>
            <a:chExt cx="11113340" cy="4925618"/>
          </a:xfrm>
        </p:grpSpPr>
        <p:sp>
          <p:nvSpPr>
            <p:cNvPr id="21" name="文本框 20"/>
            <p:cNvSpPr txBox="1"/>
            <p:nvPr/>
          </p:nvSpPr>
          <p:spPr>
            <a:xfrm>
              <a:off x="8070631" y="1684570"/>
              <a:ext cx="3518912" cy="40011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>
                  <a:solidFill>
                    <a:srgbClr val="E2231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云上云下灵活处理的部署架构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8474487" y="4190908"/>
              <a:ext cx="2492990" cy="40011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E2231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数据安全与精细管理</a:t>
              </a:r>
              <a:endParaRPr lang="zh-CN" altLang="en-US" sz="1200" dirty="0">
                <a:solidFill>
                  <a:srgbClr val="E2231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778528" y="1547764"/>
              <a:ext cx="3506790" cy="40011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E2231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全球范围内的服务能力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56172" y="3783646"/>
              <a:ext cx="3005951" cy="40011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rgbClr val="E2231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简单易用的智能协同平台</a:t>
              </a:r>
              <a:endParaRPr lang="zh-CN" altLang="en-US" sz="1200" dirty="0">
                <a:solidFill>
                  <a:srgbClr val="E2231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文本框 344"/>
            <p:cNvSpPr txBox="1"/>
            <p:nvPr/>
          </p:nvSpPr>
          <p:spPr>
            <a:xfrm>
              <a:off x="667657" y="2113055"/>
              <a:ext cx="3083805" cy="1141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171450" indent="-171450" algn="ctr">
                <a:spcBef>
                  <a:spcPts val="450"/>
                </a:spcBef>
                <a:buClr>
                  <a:srgbClr val="E2231A"/>
                </a:buClr>
                <a:buFont typeface="Wingdings" panose="05000000000000000000" pitchFamily="2" charset="2"/>
                <a:buChar char="ü"/>
                <a:defRPr sz="16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l"/>
              <a:r>
                <a:rPr lang="zh-CN" altLang="en-US" dirty="0"/>
                <a:t>具备港澳台、大陆以及海内外区域的数据加速能力</a:t>
              </a:r>
              <a:endParaRPr lang="en-US" altLang="zh-CN" dirty="0"/>
            </a:p>
            <a:p>
              <a:pPr algn="l"/>
              <a:r>
                <a:rPr lang="zh-CN" altLang="en-US" dirty="0"/>
                <a:t>全球范围的软硬件服务支撑能力</a:t>
              </a:r>
              <a:endParaRPr lang="en-US" altLang="zh-CN" dirty="0"/>
            </a:p>
          </p:txBody>
        </p:sp>
        <p:sp>
          <p:nvSpPr>
            <p:cNvPr id="26" name="文本框 344"/>
            <p:cNvSpPr txBox="1"/>
            <p:nvPr/>
          </p:nvSpPr>
          <p:spPr>
            <a:xfrm>
              <a:off x="8287816" y="4751429"/>
              <a:ext cx="3301727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171450" indent="-171450">
                <a:spcBef>
                  <a:spcPts val="450"/>
                </a:spcBef>
                <a:buClr>
                  <a:srgbClr val="E2231A"/>
                </a:buClr>
                <a:buFont typeface="Wingdings" panose="05000000000000000000" pitchFamily="2" charset="2"/>
                <a:buChar char="ü"/>
                <a:defRPr sz="16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管理员分级控制管理，配置过程简单高效</a:t>
              </a:r>
              <a:endParaRPr lang="en-US" altLang="zh-CN" dirty="0"/>
            </a:p>
            <a:p>
              <a:r>
                <a:rPr lang="zh-CN" altLang="en-US" dirty="0"/>
                <a:t>自动化运维与全程审计监控服务</a:t>
              </a:r>
              <a:endParaRPr lang="en-US" altLang="zh-CN" dirty="0"/>
            </a:p>
            <a:p>
              <a:r>
                <a:rPr lang="zh-CN" altLang="en-US" dirty="0"/>
                <a:t>数据防泄密与外链审批，满足企业合规要求</a:t>
              </a:r>
              <a:endParaRPr lang="zh-CN" dirty="0"/>
            </a:p>
          </p:txBody>
        </p:sp>
        <p:sp>
          <p:nvSpPr>
            <p:cNvPr id="27" name="文本框 344"/>
            <p:cNvSpPr txBox="1"/>
            <p:nvPr/>
          </p:nvSpPr>
          <p:spPr>
            <a:xfrm>
              <a:off x="8324858" y="2453875"/>
              <a:ext cx="3394792" cy="89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spcBef>
                  <a:spcPts val="450"/>
                </a:spcBef>
                <a:buClr>
                  <a:srgbClr val="E2231A"/>
                </a:buClr>
                <a:buFont typeface="Wingdings" panose="05000000000000000000" pitchFamily="2" charset="2"/>
                <a:buChar char="ü"/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具备云上云下存储、处理的能力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 marL="171450" indent="-171450">
                <a:spcBef>
                  <a:spcPts val="450"/>
                </a:spcBef>
                <a:buClr>
                  <a:srgbClr val="E2231A"/>
                </a:buClr>
                <a:buFont typeface="Wingdings" panose="05000000000000000000" pitchFamily="2" charset="2"/>
                <a:buChar char="ü"/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满足异地多数据中心数据按需漫游，兼顾效率与安全的部署架构</a:t>
              </a:r>
              <a:endParaRPr 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文本框 344"/>
            <p:cNvSpPr txBox="1"/>
            <p:nvPr/>
          </p:nvSpPr>
          <p:spPr>
            <a:xfrm>
              <a:off x="606310" y="4283039"/>
              <a:ext cx="3386402" cy="2190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171450" indent="-171450">
                <a:spcBef>
                  <a:spcPts val="450"/>
                </a:spcBef>
                <a:buClr>
                  <a:srgbClr val="E2231A"/>
                </a:buClr>
                <a:buFont typeface="Wingdings" panose="05000000000000000000" pitchFamily="2" charset="2"/>
                <a:buChar char="ü"/>
                <a:defRPr sz="16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>
                  <a:sym typeface="Helvetica"/>
                </a:rPr>
                <a:t>与上下游伙伴、公司同事均能实现跨团队，跨区域协作，可分配独立隔离工作区</a:t>
              </a:r>
              <a:endParaRPr lang="en-US" altLang="zh-CN" dirty="0">
                <a:sym typeface="Helvetica"/>
              </a:endParaRPr>
            </a:p>
            <a:p>
              <a:r>
                <a:rPr lang="zh-CN" altLang="en-US" dirty="0">
                  <a:sym typeface="Helvetica"/>
                </a:rPr>
                <a:t>满足全终端及移动办公需求，无论是在工地还是在办公室，均能随时访问数据</a:t>
              </a:r>
              <a:endParaRPr lang="en-US" altLang="zh-CN" dirty="0">
                <a:sym typeface="Helvetica"/>
              </a:endParaRPr>
            </a:p>
            <a:p>
              <a:r>
                <a:rPr lang="zh-CN" altLang="en-US" dirty="0">
                  <a:sym typeface="Helvetica"/>
                </a:rPr>
                <a:t>支持业务系统集成，实现单点登录</a:t>
              </a:r>
              <a:endParaRPr lang="en-US" altLang="zh-CN" dirty="0">
                <a:sym typeface="Helvetica"/>
              </a:endParaRPr>
            </a:p>
          </p:txBody>
        </p:sp>
      </p:grpSp>
      <p:sp>
        <p:nvSpPr>
          <p:cNvPr id="30" name="cloud-storage_1710"/>
          <p:cNvSpPr>
            <a:spLocks noChangeAspect="1"/>
          </p:cNvSpPr>
          <p:nvPr/>
        </p:nvSpPr>
        <p:spPr bwMode="auto">
          <a:xfrm>
            <a:off x="5718983" y="3461909"/>
            <a:ext cx="713537" cy="556835"/>
          </a:xfrm>
          <a:custGeom>
            <a:avLst/>
            <a:gdLst>
              <a:gd name="connsiteX0" fmla="*/ 340351 w 573131"/>
              <a:gd name="connsiteY0" fmla="*/ 361349 h 447264"/>
              <a:gd name="connsiteX1" fmla="*/ 340351 w 573131"/>
              <a:gd name="connsiteY1" fmla="*/ 382828 h 447264"/>
              <a:gd name="connsiteX2" fmla="*/ 422207 w 573131"/>
              <a:gd name="connsiteY2" fmla="*/ 382828 h 447264"/>
              <a:gd name="connsiteX3" fmla="*/ 422207 w 573131"/>
              <a:gd name="connsiteY3" fmla="*/ 361349 h 447264"/>
              <a:gd name="connsiteX4" fmla="*/ 30157 w 573131"/>
              <a:gd name="connsiteY4" fmla="*/ 296912 h 447264"/>
              <a:gd name="connsiteX5" fmla="*/ 450211 w 573131"/>
              <a:gd name="connsiteY5" fmla="*/ 296912 h 447264"/>
              <a:gd name="connsiteX6" fmla="*/ 480368 w 573131"/>
              <a:gd name="connsiteY6" fmla="*/ 326983 h 447264"/>
              <a:gd name="connsiteX7" fmla="*/ 480368 w 573131"/>
              <a:gd name="connsiteY7" fmla="*/ 417194 h 447264"/>
              <a:gd name="connsiteX8" fmla="*/ 450211 w 573131"/>
              <a:gd name="connsiteY8" fmla="*/ 447264 h 447264"/>
              <a:gd name="connsiteX9" fmla="*/ 30157 w 573131"/>
              <a:gd name="connsiteY9" fmla="*/ 447264 h 447264"/>
              <a:gd name="connsiteX10" fmla="*/ 0 w 573131"/>
              <a:gd name="connsiteY10" fmla="*/ 417194 h 447264"/>
              <a:gd name="connsiteX11" fmla="*/ 0 w 573131"/>
              <a:gd name="connsiteY11" fmla="*/ 326983 h 447264"/>
              <a:gd name="connsiteX12" fmla="*/ 30157 w 573131"/>
              <a:gd name="connsiteY12" fmla="*/ 296912 h 447264"/>
              <a:gd name="connsiteX13" fmla="*/ 105554 w 573131"/>
              <a:gd name="connsiteY13" fmla="*/ 68624 h 447264"/>
              <a:gd name="connsiteX14" fmla="*/ 258493 w 573131"/>
              <a:gd name="connsiteY14" fmla="*/ 68624 h 447264"/>
              <a:gd name="connsiteX15" fmla="*/ 247723 w 573131"/>
              <a:gd name="connsiteY15" fmla="*/ 118093 h 447264"/>
              <a:gd name="connsiteX16" fmla="*/ 379122 w 573131"/>
              <a:gd name="connsiteY16" fmla="*/ 225635 h 447264"/>
              <a:gd name="connsiteX17" fmla="*/ 450206 w 573131"/>
              <a:gd name="connsiteY17" fmla="*/ 225635 h 447264"/>
              <a:gd name="connsiteX18" fmla="*/ 471747 w 573131"/>
              <a:gd name="connsiteY18" fmla="*/ 277255 h 447264"/>
              <a:gd name="connsiteX19" fmla="*/ 450206 w 573131"/>
              <a:gd name="connsiteY19" fmla="*/ 268652 h 447264"/>
              <a:gd name="connsiteX20" fmla="*/ 30161 w 573131"/>
              <a:gd name="connsiteY20" fmla="*/ 268652 h 447264"/>
              <a:gd name="connsiteX21" fmla="*/ 8621 w 573131"/>
              <a:gd name="connsiteY21" fmla="*/ 277255 h 447264"/>
              <a:gd name="connsiteX22" fmla="*/ 75397 w 573131"/>
              <a:gd name="connsiteY22" fmla="*/ 98736 h 447264"/>
              <a:gd name="connsiteX23" fmla="*/ 105554 w 573131"/>
              <a:gd name="connsiteY23" fmla="*/ 68624 h 447264"/>
              <a:gd name="connsiteX24" fmla="*/ 437349 w 573131"/>
              <a:gd name="connsiteY24" fmla="*/ 30124 h 447264"/>
              <a:gd name="connsiteX25" fmla="*/ 398554 w 573131"/>
              <a:gd name="connsiteY25" fmla="*/ 53792 h 447264"/>
              <a:gd name="connsiteX26" fmla="*/ 392088 w 573131"/>
              <a:gd name="connsiteY26" fmla="*/ 66702 h 447264"/>
              <a:gd name="connsiteX27" fmla="*/ 379156 w 573131"/>
              <a:gd name="connsiteY27" fmla="*/ 62399 h 447264"/>
              <a:gd name="connsiteX28" fmla="*/ 361914 w 573131"/>
              <a:gd name="connsiteY28" fmla="*/ 60247 h 447264"/>
              <a:gd name="connsiteX29" fmla="*/ 301566 w 573131"/>
              <a:gd name="connsiteY29" fmla="*/ 118343 h 447264"/>
              <a:gd name="connsiteX30" fmla="*/ 381311 w 573131"/>
              <a:gd name="connsiteY30" fmla="*/ 176439 h 447264"/>
              <a:gd name="connsiteX31" fmla="*/ 491231 w 573131"/>
              <a:gd name="connsiteY31" fmla="*/ 174287 h 447264"/>
              <a:gd name="connsiteX32" fmla="*/ 542957 w 573131"/>
              <a:gd name="connsiteY32" fmla="*/ 118343 h 447264"/>
              <a:gd name="connsiteX33" fmla="*/ 486920 w 573131"/>
              <a:gd name="connsiteY33" fmla="*/ 62399 h 447264"/>
              <a:gd name="connsiteX34" fmla="*/ 478299 w 573131"/>
              <a:gd name="connsiteY34" fmla="*/ 62399 h 447264"/>
              <a:gd name="connsiteX35" fmla="*/ 473988 w 573131"/>
              <a:gd name="connsiteY35" fmla="*/ 53792 h 447264"/>
              <a:gd name="connsiteX36" fmla="*/ 437349 w 573131"/>
              <a:gd name="connsiteY36" fmla="*/ 30124 h 447264"/>
              <a:gd name="connsiteX37" fmla="*/ 437349 w 573131"/>
              <a:gd name="connsiteY37" fmla="*/ 0 h 447264"/>
              <a:gd name="connsiteX38" fmla="*/ 497696 w 573131"/>
              <a:gd name="connsiteY38" fmla="*/ 34427 h 447264"/>
              <a:gd name="connsiteX39" fmla="*/ 573131 w 573131"/>
              <a:gd name="connsiteY39" fmla="*/ 118343 h 447264"/>
              <a:gd name="connsiteX40" fmla="*/ 493386 w 573131"/>
              <a:gd name="connsiteY40" fmla="*/ 204410 h 447264"/>
              <a:gd name="connsiteX41" fmla="*/ 491231 w 573131"/>
              <a:gd name="connsiteY41" fmla="*/ 204410 h 447264"/>
              <a:gd name="connsiteX42" fmla="*/ 381311 w 573131"/>
              <a:gd name="connsiteY42" fmla="*/ 206562 h 447264"/>
              <a:gd name="connsiteX43" fmla="*/ 271392 w 573131"/>
              <a:gd name="connsiteY43" fmla="*/ 118343 h 447264"/>
              <a:gd name="connsiteX44" fmla="*/ 361914 w 573131"/>
              <a:gd name="connsiteY44" fmla="*/ 30124 h 447264"/>
              <a:gd name="connsiteX45" fmla="*/ 377001 w 573131"/>
              <a:gd name="connsiteY45" fmla="*/ 30124 h 447264"/>
              <a:gd name="connsiteX46" fmla="*/ 437349 w 573131"/>
              <a:gd name="connsiteY46" fmla="*/ 0 h 44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3131" h="447264">
                <a:moveTo>
                  <a:pt x="340351" y="361349"/>
                </a:moveTo>
                <a:lnTo>
                  <a:pt x="340351" y="382828"/>
                </a:lnTo>
                <a:lnTo>
                  <a:pt x="422207" y="382828"/>
                </a:lnTo>
                <a:lnTo>
                  <a:pt x="422207" y="361349"/>
                </a:lnTo>
                <a:close/>
                <a:moveTo>
                  <a:pt x="30157" y="296912"/>
                </a:moveTo>
                <a:lnTo>
                  <a:pt x="450211" y="296912"/>
                </a:lnTo>
                <a:cubicBezTo>
                  <a:pt x="467444" y="296912"/>
                  <a:pt x="480368" y="311947"/>
                  <a:pt x="480368" y="326983"/>
                </a:cubicBezTo>
                <a:lnTo>
                  <a:pt x="480368" y="417194"/>
                </a:lnTo>
                <a:cubicBezTo>
                  <a:pt x="480368" y="432229"/>
                  <a:pt x="467444" y="447264"/>
                  <a:pt x="450211" y="447264"/>
                </a:cubicBezTo>
                <a:lnTo>
                  <a:pt x="30157" y="447264"/>
                </a:lnTo>
                <a:cubicBezTo>
                  <a:pt x="12924" y="447264"/>
                  <a:pt x="0" y="432229"/>
                  <a:pt x="0" y="417194"/>
                </a:cubicBezTo>
                <a:lnTo>
                  <a:pt x="0" y="326983"/>
                </a:lnTo>
                <a:cubicBezTo>
                  <a:pt x="0" y="311947"/>
                  <a:pt x="12924" y="296912"/>
                  <a:pt x="30157" y="296912"/>
                </a:cubicBezTo>
                <a:close/>
                <a:moveTo>
                  <a:pt x="105554" y="68624"/>
                </a:moveTo>
                <a:lnTo>
                  <a:pt x="258493" y="68624"/>
                </a:lnTo>
                <a:cubicBezTo>
                  <a:pt x="252031" y="83680"/>
                  <a:pt x="247723" y="98736"/>
                  <a:pt x="247723" y="118093"/>
                </a:cubicBezTo>
                <a:cubicBezTo>
                  <a:pt x="247723" y="180468"/>
                  <a:pt x="303729" y="225635"/>
                  <a:pt x="379122" y="225635"/>
                </a:cubicBezTo>
                <a:lnTo>
                  <a:pt x="450206" y="225635"/>
                </a:lnTo>
                <a:lnTo>
                  <a:pt x="471747" y="277255"/>
                </a:lnTo>
                <a:cubicBezTo>
                  <a:pt x="465285" y="270803"/>
                  <a:pt x="458823" y="268652"/>
                  <a:pt x="450206" y="268652"/>
                </a:cubicBezTo>
                <a:lnTo>
                  <a:pt x="30161" y="268652"/>
                </a:lnTo>
                <a:cubicBezTo>
                  <a:pt x="21545" y="268652"/>
                  <a:pt x="12929" y="270803"/>
                  <a:pt x="8621" y="277255"/>
                </a:cubicBezTo>
                <a:lnTo>
                  <a:pt x="75397" y="98736"/>
                </a:lnTo>
                <a:cubicBezTo>
                  <a:pt x="75397" y="81529"/>
                  <a:pt x="90476" y="68624"/>
                  <a:pt x="105554" y="68624"/>
                </a:cubicBezTo>
                <a:close/>
                <a:moveTo>
                  <a:pt x="437349" y="30124"/>
                </a:moveTo>
                <a:cubicBezTo>
                  <a:pt x="420106" y="30124"/>
                  <a:pt x="405020" y="38731"/>
                  <a:pt x="398554" y="53792"/>
                </a:cubicBezTo>
                <a:lnTo>
                  <a:pt x="392088" y="66702"/>
                </a:lnTo>
                <a:lnTo>
                  <a:pt x="379156" y="62399"/>
                </a:lnTo>
                <a:cubicBezTo>
                  <a:pt x="374846" y="60247"/>
                  <a:pt x="368380" y="60247"/>
                  <a:pt x="361914" y="60247"/>
                </a:cubicBezTo>
                <a:cubicBezTo>
                  <a:pt x="329585" y="60247"/>
                  <a:pt x="301566" y="86068"/>
                  <a:pt x="301566" y="118343"/>
                </a:cubicBezTo>
                <a:cubicBezTo>
                  <a:pt x="301566" y="152770"/>
                  <a:pt x="333895" y="176439"/>
                  <a:pt x="381311" y="176439"/>
                </a:cubicBezTo>
                <a:lnTo>
                  <a:pt x="491231" y="174287"/>
                </a:lnTo>
                <a:cubicBezTo>
                  <a:pt x="519249" y="172135"/>
                  <a:pt x="542957" y="148467"/>
                  <a:pt x="542957" y="118343"/>
                </a:cubicBezTo>
                <a:cubicBezTo>
                  <a:pt x="542957" y="88219"/>
                  <a:pt x="519249" y="64551"/>
                  <a:pt x="486920" y="62399"/>
                </a:cubicBezTo>
                <a:lnTo>
                  <a:pt x="478299" y="62399"/>
                </a:lnTo>
                <a:lnTo>
                  <a:pt x="473988" y="53792"/>
                </a:lnTo>
                <a:cubicBezTo>
                  <a:pt x="467523" y="38731"/>
                  <a:pt x="452436" y="30124"/>
                  <a:pt x="437349" y="30124"/>
                </a:cubicBezTo>
                <a:close/>
                <a:moveTo>
                  <a:pt x="437349" y="0"/>
                </a:moveTo>
                <a:cubicBezTo>
                  <a:pt x="461057" y="0"/>
                  <a:pt x="484765" y="12910"/>
                  <a:pt x="497696" y="34427"/>
                </a:cubicBezTo>
                <a:cubicBezTo>
                  <a:pt x="540802" y="38731"/>
                  <a:pt x="573131" y="75309"/>
                  <a:pt x="573131" y="118343"/>
                </a:cubicBezTo>
                <a:cubicBezTo>
                  <a:pt x="573131" y="163528"/>
                  <a:pt x="536491" y="200107"/>
                  <a:pt x="493386" y="204410"/>
                </a:cubicBezTo>
                <a:lnTo>
                  <a:pt x="491231" y="204410"/>
                </a:lnTo>
                <a:lnTo>
                  <a:pt x="381311" y="206562"/>
                </a:lnTo>
                <a:cubicBezTo>
                  <a:pt x="316653" y="206562"/>
                  <a:pt x="271392" y="169983"/>
                  <a:pt x="271392" y="118343"/>
                </a:cubicBezTo>
                <a:cubicBezTo>
                  <a:pt x="271392" y="68854"/>
                  <a:pt x="312343" y="30124"/>
                  <a:pt x="361914" y="30124"/>
                </a:cubicBezTo>
                <a:cubicBezTo>
                  <a:pt x="366225" y="30124"/>
                  <a:pt x="372690" y="30124"/>
                  <a:pt x="377001" y="30124"/>
                </a:cubicBezTo>
                <a:cubicBezTo>
                  <a:pt x="389933" y="10759"/>
                  <a:pt x="413641" y="0"/>
                  <a:pt x="437349" y="0"/>
                </a:cubicBezTo>
                <a:close/>
              </a:path>
            </a:pathLst>
          </a:custGeom>
          <a:solidFill>
            <a:srgbClr val="E2231A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6508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" y="2661115"/>
            <a:ext cx="12188825" cy="1343799"/>
          </a:xfrm>
          <a:prstGeom prst="rect">
            <a:avLst/>
          </a:prstGeom>
          <a:solidFill>
            <a:srgbClr val="E22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8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联想企业网盘解决方案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568336" y="4004914"/>
            <a:ext cx="9138458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332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全球加速与云上云下架构</a:t>
            </a:r>
          </a:p>
        </p:txBody>
      </p:sp>
    </p:spTree>
    <p:extLst>
      <p:ext uri="{BB962C8B-B14F-4D97-AF65-F5344CB8AC3E}">
        <p14:creationId xmlns:p14="http://schemas.microsoft.com/office/powerpoint/2010/main" val="357534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矩形 2058"/>
          <p:cNvSpPr/>
          <p:nvPr/>
        </p:nvSpPr>
        <p:spPr>
          <a:xfrm>
            <a:off x="422542" y="1939363"/>
            <a:ext cx="5201018" cy="2964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052" indent="-457052">
              <a:buFont typeface="+mj-lt"/>
              <a:buAutoNum type="arabicPeriod"/>
            </a:pP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全球高质量的基础设施建设，保证跨区域传输无死角</a:t>
            </a:r>
            <a:endParaRPr lang="en-US" altLang="zh-CN" sz="1866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052" indent="-457052">
              <a:buFont typeface="+mj-lt"/>
              <a:buAutoNum type="arabicPeriod"/>
            </a:pP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lang="en-US" altLang="zh-CN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大洲建立</a:t>
            </a:r>
            <a:r>
              <a:rPr lang="en-US" altLang="zh-CN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个数据中心，包含国内</a:t>
            </a:r>
            <a:r>
              <a:rPr lang="en-US" altLang="zh-CN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个数据中心，保证在全球范围内文件传输无阻碍</a:t>
            </a:r>
          </a:p>
          <a:p>
            <a:pPr marL="457052" indent="-457052">
              <a:buFont typeface="+mj-lt"/>
              <a:buAutoNum type="arabicPeriod"/>
            </a:pP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国内接入全球高速骨干网络，保证带宽和服务品质</a:t>
            </a:r>
            <a:endParaRPr lang="en-US" altLang="zh-CN" sz="1866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052" indent="-457052">
              <a:buFont typeface="+mj-lt"/>
              <a:buAutoNum type="arabicPeriod"/>
            </a:pP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全球加速，境内外数据中心均可高速上传下载</a:t>
            </a:r>
            <a:endParaRPr lang="en-US" altLang="zh-CN" sz="1866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866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247703" y="155685"/>
            <a:ext cx="11859820" cy="5230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Arial" charset="0"/>
              </a:defRPr>
            </a:lvl9pPr>
          </a:lstStyle>
          <a:p>
            <a:r>
              <a:rPr lang="zh-CN" altLang="en-US" sz="27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快速传输大文件的诀窍</a:t>
            </a:r>
            <a:r>
              <a:rPr lang="en-US" altLang="zh-CN" sz="27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7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：优化技术治不了根本，该砸钱还是要砸钱的！</a:t>
            </a:r>
            <a:endParaRPr lang="en-US" altLang="zh-CN" sz="2799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108" y="1091097"/>
            <a:ext cx="3392100" cy="57943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22542" y="4636194"/>
            <a:ext cx="5560240" cy="1528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1866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66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联想企业网盘三不限：</a:t>
            </a:r>
          </a:p>
          <a:p>
            <a:pPr marL="380876" indent="-380876">
              <a:buFont typeface="Wingdings" panose="05000000000000000000" pitchFamily="2" charset="2"/>
              <a:buChar char="ü"/>
            </a:pP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不限网速，上传下载都不限制</a:t>
            </a:r>
          </a:p>
          <a:p>
            <a:pPr marL="380876" indent="-380876">
              <a:buFont typeface="Wingdings" panose="05000000000000000000" pitchFamily="2" charset="2"/>
              <a:buChar char="ü"/>
            </a:pP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不限连接数，分发给上万用户下载外链也没问题</a:t>
            </a:r>
          </a:p>
          <a:p>
            <a:pPr marL="380876" indent="-380876">
              <a:buFont typeface="Wingdings" panose="05000000000000000000" pitchFamily="2" charset="2"/>
              <a:buChar char="ü"/>
            </a:pP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不限文件大小，</a:t>
            </a:r>
            <a:r>
              <a:rPr lang="en-US" altLang="zh-CN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100GB</a:t>
            </a:r>
            <a:r>
              <a:rPr lang="zh-CN" altLang="en-US" sz="1866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的文件照样上传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1310974-C976-450D-A950-949676471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914" y="1263384"/>
            <a:ext cx="5699338" cy="2814884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055192" y="5516378"/>
            <a:ext cx="1846426" cy="91883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最快最好最宽的带宽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7901617" y="5111310"/>
            <a:ext cx="2000295" cy="91883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同时配置多种广域网加速服务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随时准备切换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9901913" y="4706241"/>
            <a:ext cx="1846426" cy="91883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最新的，最好的数据中心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联想企业网盘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--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全球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25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个数据中心的多云架构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55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/>
          <p:cNvSpPr>
            <a:spLocks noChangeArrowheads="1"/>
          </p:cNvSpPr>
          <p:nvPr/>
        </p:nvSpPr>
        <p:spPr bwMode="auto">
          <a:xfrm>
            <a:off x="4438737" y="2081670"/>
            <a:ext cx="5708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联想企业网盘介绍</a:t>
            </a:r>
          </a:p>
        </p:txBody>
      </p:sp>
      <p:sp>
        <p:nvSpPr>
          <p:cNvPr id="10" name="TextBox 8"/>
          <p:cNvSpPr>
            <a:spLocks noChangeArrowheads="1"/>
          </p:cNvSpPr>
          <p:nvPr/>
        </p:nvSpPr>
        <p:spPr bwMode="auto">
          <a:xfrm>
            <a:off x="4438738" y="3290594"/>
            <a:ext cx="5708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需求分析及解决方案</a:t>
            </a:r>
          </a:p>
        </p:txBody>
      </p:sp>
      <p:sp>
        <p:nvSpPr>
          <p:cNvPr id="11" name="TextBox 8"/>
          <p:cNvSpPr>
            <a:spLocks noChangeArrowheads="1"/>
          </p:cNvSpPr>
          <p:nvPr/>
        </p:nvSpPr>
        <p:spPr bwMode="auto">
          <a:xfrm>
            <a:off x="4415218" y="4513690"/>
            <a:ext cx="61656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项目实施助力客户成功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391956" y="459961"/>
            <a:ext cx="1913456" cy="954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目 录</a:t>
            </a:r>
            <a:endParaRPr lang="en-US" altLang="zh-CN" sz="5400" b="1" dirty="0">
              <a:solidFill>
                <a:srgbClr val="FF0000"/>
              </a:solidFill>
              <a:effectLst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0560" y="2651990"/>
            <a:ext cx="636248" cy="191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7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/>
                <a:ea typeface="微软雅黑" panose="020B0503020204020204" pitchFamily="34" charset="-122"/>
              </a:rPr>
              <a:t>联想企业网盘的全球高质量传输服务，受到“最苛刻”用户的青睐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/>
          <a:srcRect b="6892"/>
          <a:stretch/>
        </p:blipFill>
        <p:spPr>
          <a:xfrm>
            <a:off x="4954459" y="1056484"/>
            <a:ext cx="5274232" cy="4438516"/>
          </a:xfrm>
          <a:prstGeom prst="rect">
            <a:avLst/>
          </a:prstGeom>
        </p:spPr>
      </p:pic>
      <p:sp>
        <p:nvSpPr>
          <p:cNvPr id="6" name="Rectangle 5" descr="textbox"/>
          <p:cNvSpPr>
            <a:spLocks noChangeArrowheads="1"/>
          </p:cNvSpPr>
          <p:nvPr/>
        </p:nvSpPr>
        <p:spPr bwMode="auto">
          <a:xfrm>
            <a:off x="5059680" y="5398506"/>
            <a:ext cx="6804614" cy="137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1600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19963" tIns="62381" rIns="119963" bIns="6238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Clr>
                <a:srgbClr val="595959"/>
              </a:buClr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深圳传音控股有限公司实测值 （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2018/1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595959"/>
              </a:buClr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注：传音控股为非洲单一市场最大的手机供应商，市场占有率超过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45%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，主要业务在非洲和中亚网络基础设施落后区域。</a:t>
            </a:r>
            <a:endParaRPr lang="zh-CN" altLang="zh-CN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5" descr="textbox"/>
          <p:cNvSpPr>
            <a:spLocks noChangeArrowheads="1"/>
          </p:cNvSpPr>
          <p:nvPr/>
        </p:nvSpPr>
        <p:spPr bwMode="auto">
          <a:xfrm>
            <a:off x="1295678" y="5326474"/>
            <a:ext cx="3281384" cy="137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1600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19963" tIns="62381" rIns="119963" bIns="6238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Clr>
                <a:srgbClr val="595959"/>
              </a:buClr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联想企业网盘</a:t>
            </a:r>
          </a:p>
          <a:p>
            <a:pPr>
              <a:lnSpc>
                <a:spcPct val="150000"/>
              </a:lnSpc>
              <a:buClr>
                <a:srgbClr val="595959"/>
              </a:buClr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全球加速接入框架是速度，可靠性的完美结合。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8286" y="1469413"/>
            <a:ext cx="1896008" cy="549987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444844" y="1809055"/>
            <a:ext cx="2327769" cy="3182420"/>
            <a:chOff x="1183427" y="1608205"/>
            <a:chExt cx="2327769" cy="3182420"/>
          </a:xfrm>
        </p:grpSpPr>
        <p:grpSp>
          <p:nvGrpSpPr>
            <p:cNvPr id="9" name="组合 8"/>
            <p:cNvGrpSpPr/>
            <p:nvPr/>
          </p:nvGrpSpPr>
          <p:grpSpPr>
            <a:xfrm>
              <a:off x="1183427" y="1608205"/>
              <a:ext cx="2230875" cy="3182420"/>
              <a:chOff x="6377539" y="1388267"/>
              <a:chExt cx="2231456" cy="3183249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6377539" y="1388267"/>
                <a:ext cx="2231456" cy="3183249"/>
                <a:chOff x="7045693" y="1323121"/>
                <a:chExt cx="2231456" cy="3183249"/>
              </a:xfrm>
            </p:grpSpPr>
            <p:cxnSp>
              <p:nvCxnSpPr>
                <p:cNvPr id="14" name="直接连接符 13"/>
                <p:cNvCxnSpPr/>
                <p:nvPr/>
              </p:nvCxnSpPr>
              <p:spPr>
                <a:xfrm>
                  <a:off x="8956307" y="1323121"/>
                  <a:ext cx="259882" cy="173255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矩形 14"/>
                <p:cNvSpPr/>
                <p:nvPr/>
              </p:nvSpPr>
              <p:spPr>
                <a:xfrm>
                  <a:off x="7045693" y="1400125"/>
                  <a:ext cx="2040555" cy="2892742"/>
                </a:xfrm>
                <a:prstGeom prst="rect">
                  <a:avLst/>
                </a:prstGeom>
                <a:noFill/>
                <a:ln w="76200">
                  <a:solidFill>
                    <a:srgbClr val="FF0000"/>
                  </a:solidFill>
                </a:ln>
                <a:scene3d>
                  <a:camera prst="isometricOffAxis1Righ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399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>
                  <a:off x="7236594" y="1533521"/>
                  <a:ext cx="2040555" cy="2892742"/>
                </a:xfrm>
                <a:prstGeom prst="rect">
                  <a:avLst/>
                </a:prstGeom>
                <a:noFill/>
                <a:ln w="76200">
                  <a:solidFill>
                    <a:srgbClr val="FF0000"/>
                  </a:solidFill>
                </a:ln>
                <a:scene3d>
                  <a:camera prst="isometricOffAxis1Righ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399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17" name="直接连接符 16"/>
                <p:cNvCxnSpPr/>
                <p:nvPr/>
              </p:nvCxnSpPr>
              <p:spPr>
                <a:xfrm>
                  <a:off x="7132320" y="1607419"/>
                  <a:ext cx="259882" cy="173255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接连接符 17"/>
                <p:cNvCxnSpPr/>
                <p:nvPr/>
              </p:nvCxnSpPr>
              <p:spPr>
                <a:xfrm>
                  <a:off x="7132320" y="4333115"/>
                  <a:ext cx="259882" cy="173255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/>
              </p:nvCxnSpPr>
              <p:spPr>
                <a:xfrm>
                  <a:off x="8930640" y="4053109"/>
                  <a:ext cx="259882" cy="173255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29925" y="2006350"/>
                <a:ext cx="1364097" cy="454415"/>
              </a:xfrm>
              <a:prstGeom prst="rect">
                <a:avLst/>
              </a:prstGeom>
              <a:scene3d>
                <a:camera prst="isometricOffAxis1Right"/>
                <a:lightRig rig="threePt" dir="t"/>
              </a:scene3d>
            </p:spPr>
          </p:pic>
          <p:sp>
            <p:nvSpPr>
              <p:cNvPr id="12" name="椭圆 11"/>
              <p:cNvSpPr/>
              <p:nvPr/>
            </p:nvSpPr>
            <p:spPr>
              <a:xfrm>
                <a:off x="6829925" y="3205213"/>
                <a:ext cx="206142" cy="192505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399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6910939" y="3276923"/>
                <a:ext cx="48126" cy="4571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399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1280321" y="2673167"/>
              <a:ext cx="2230875" cy="1015663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联想云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全球加速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接入框架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23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/>
                <a:ea typeface="微软雅黑" panose="020B0503020204020204" pitchFamily="34" charset="-122"/>
              </a:rPr>
              <a:t>传输效果示例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Content Placeholder 1"/>
          <p:cNvSpPr txBox="1"/>
          <p:nvPr/>
        </p:nvSpPr>
        <p:spPr bwMode="gray">
          <a:xfrm>
            <a:off x="1399" y="1346752"/>
            <a:ext cx="10591119" cy="148246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24" tIns="45712" rIns="91424" bIns="45712"/>
          <a:lstStyle/>
          <a:p>
            <a:pPr marL="625316" lvl="1" indent="-169069" eaLnBrk="0" hangingPunct="0">
              <a:lnSpc>
                <a:spcPct val="95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五大洲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个数据中心，确保全球业务数据可以快速接入最近的数据中心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5316" lvl="1" indent="-169069" eaLnBrk="0" hangingPunct="0">
              <a:lnSpc>
                <a:spcPct val="95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针对一带一路的沿线国家进行网络与数据中心持续扩增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8B7A0B4-D186-44CB-BA5E-EE9319A1244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55634"/>
            <a:ext cx="12188825" cy="372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6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3191" y="255588"/>
            <a:ext cx="11904662" cy="596900"/>
          </a:xfrm>
        </p:spPr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全球范围的高速接入框架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+CDN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访问加速，满足本项目需求</a:t>
            </a:r>
          </a:p>
        </p:txBody>
      </p:sp>
      <p:sp>
        <p:nvSpPr>
          <p:cNvPr id="96" name="TextBox 2"/>
          <p:cNvSpPr txBox="1"/>
          <p:nvPr/>
        </p:nvSpPr>
        <p:spPr>
          <a:xfrm>
            <a:off x="9587294" y="55355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服务热线：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400-810-0688</a:t>
            </a:r>
            <a:endParaRPr lang="zh-CN" altLang="en-US" sz="1400" b="1" dirty="0" err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512" y="1159301"/>
            <a:ext cx="10383002" cy="522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3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全球加速的大融合架构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二期规划（本地数据漫游加速）</a:t>
            </a:r>
          </a:p>
        </p:txBody>
      </p:sp>
      <p:sp>
        <p:nvSpPr>
          <p:cNvPr id="115" name="AutoShape 196"/>
          <p:cNvSpPr>
            <a:spLocks noChangeArrowheads="1"/>
          </p:cNvSpPr>
          <p:nvPr/>
        </p:nvSpPr>
        <p:spPr bwMode="ltGray">
          <a:xfrm>
            <a:off x="651678" y="2478511"/>
            <a:ext cx="10569762" cy="3836244"/>
          </a:xfrm>
          <a:prstGeom prst="roundRect">
            <a:avLst>
              <a:gd name="adj" fmla="val 2961"/>
            </a:avLst>
          </a:prstGeom>
          <a:solidFill>
            <a:srgbClr val="EAEAEA"/>
          </a:solidFill>
          <a:ln w="25400" algn="ctr">
            <a:noFill/>
            <a:round/>
            <a:headEnd/>
            <a:tailEnd/>
          </a:ln>
          <a:effectLst/>
        </p:spPr>
        <p:txBody>
          <a:bodyPr vert="eaVert" anchor="b"/>
          <a:lstStyle/>
          <a:p>
            <a:pPr algn="ctr" defTabSz="910587">
              <a:defRPr/>
            </a:pPr>
            <a:endParaRPr lang="en-US" sz="1000" b="1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9F31233E-2032-4162-A137-D95E70C12B3F}"/>
              </a:ext>
            </a:extLst>
          </p:cNvPr>
          <p:cNvSpPr/>
          <p:nvPr/>
        </p:nvSpPr>
        <p:spPr bwMode="auto">
          <a:xfrm>
            <a:off x="6311841" y="5054760"/>
            <a:ext cx="4804515" cy="1154483"/>
          </a:xfrm>
          <a:prstGeom prst="rect">
            <a:avLst/>
          </a:prstGeom>
          <a:solidFill>
            <a:srgbClr val="BFBFBF"/>
          </a:solidFill>
          <a:ln w="12700" algn="ctr">
            <a:solidFill>
              <a:srgbClr val="BFBFB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6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616A97B0-784B-4771-B196-8839A857B284}"/>
              </a:ext>
            </a:extLst>
          </p:cNvPr>
          <p:cNvSpPr/>
          <p:nvPr/>
        </p:nvSpPr>
        <p:spPr bwMode="auto">
          <a:xfrm>
            <a:off x="830739" y="5078342"/>
            <a:ext cx="4730869" cy="1154483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algn="ctr">
            <a:solidFill>
              <a:srgbClr val="BFBFB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6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139" name="AutoShape 196"/>
          <p:cNvSpPr>
            <a:spLocks noChangeArrowheads="1"/>
          </p:cNvSpPr>
          <p:nvPr/>
        </p:nvSpPr>
        <p:spPr bwMode="ltGray">
          <a:xfrm>
            <a:off x="808822" y="2561783"/>
            <a:ext cx="10262520" cy="310976"/>
          </a:xfrm>
          <a:prstGeom prst="roundRect">
            <a:avLst>
              <a:gd name="adj" fmla="val 6449"/>
            </a:avLst>
          </a:prstGeom>
          <a:solidFill>
            <a:srgbClr val="C00000"/>
          </a:solidFill>
          <a:ln>
            <a:noFill/>
            <a:headEnd/>
            <a:tailEnd/>
          </a:ln>
          <a:effectLst/>
        </p:spPr>
        <p:txBody>
          <a:bodyPr wrap="none" lIns="91412" tIns="45707" rIns="91412" bIns="45707" anchor="ctr">
            <a:flatTx/>
          </a:bodyPr>
          <a:lstStyle/>
          <a:p>
            <a:pPr algn="ctr" defTabSz="910587">
              <a:defRPr/>
            </a:pPr>
            <a:r>
              <a:rPr lang="en-US" altLang="zh-CN" sz="1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Enterprise Data Bus </a:t>
            </a:r>
            <a:r>
              <a:rPr lang="zh-CN" altLang="en-US" sz="1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企业数据总线</a:t>
            </a:r>
            <a:endParaRPr lang="en-US" altLang="zh-CN" sz="10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064B39A5-5A66-495B-87F4-EDFAF44CF978}"/>
              </a:ext>
            </a:extLst>
          </p:cNvPr>
          <p:cNvSpPr/>
          <p:nvPr/>
        </p:nvSpPr>
        <p:spPr bwMode="auto">
          <a:xfrm>
            <a:off x="6267293" y="1093936"/>
            <a:ext cx="4970012" cy="1285146"/>
          </a:xfrm>
          <a:prstGeom prst="rect">
            <a:avLst/>
          </a:prstGeom>
          <a:noFill/>
          <a:ln w="12700" algn="ctr">
            <a:solidFill>
              <a:schemeClr val="bg1">
                <a:lumMod val="50000"/>
              </a:schemeClr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000" b="1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CC708A32-DE6A-4F30-BAC7-89EEDBC3AD01}"/>
              </a:ext>
            </a:extLst>
          </p:cNvPr>
          <p:cNvSpPr/>
          <p:nvPr/>
        </p:nvSpPr>
        <p:spPr bwMode="auto">
          <a:xfrm>
            <a:off x="663959" y="1093936"/>
            <a:ext cx="4891263" cy="1285146"/>
          </a:xfrm>
          <a:prstGeom prst="rect">
            <a:avLst/>
          </a:prstGeom>
          <a:noFill/>
          <a:ln w="12700" algn="ctr">
            <a:solidFill>
              <a:schemeClr val="bg1">
                <a:lumMod val="50000"/>
              </a:schemeClr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000" b="1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grpSp>
        <p:nvGrpSpPr>
          <p:cNvPr id="142" name="组合 141">
            <a:extLst>
              <a:ext uri="{FF2B5EF4-FFF2-40B4-BE49-F238E27FC236}">
                <a16:creationId xmlns:a16="http://schemas.microsoft.com/office/drawing/2014/main" id="{82A979BD-FBD0-4703-9815-B8895F983B4D}"/>
              </a:ext>
            </a:extLst>
          </p:cNvPr>
          <p:cNvGrpSpPr/>
          <p:nvPr/>
        </p:nvGrpSpPr>
        <p:grpSpPr>
          <a:xfrm>
            <a:off x="5720651" y="1352047"/>
            <a:ext cx="390336" cy="865190"/>
            <a:chOff x="2090738" y="319088"/>
            <a:chExt cx="563563" cy="458787"/>
          </a:xfrm>
          <a:solidFill>
            <a:srgbClr val="C00000"/>
          </a:solidFill>
        </p:grpSpPr>
        <p:sp>
          <p:nvSpPr>
            <p:cNvPr id="143" name="Rectangle 5">
              <a:extLst>
                <a:ext uri="{FF2B5EF4-FFF2-40B4-BE49-F238E27FC236}">
                  <a16:creationId xmlns:a16="http://schemas.microsoft.com/office/drawing/2014/main" id="{D63A783E-47F9-4AB3-9C09-22B7FEAA9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4563" y="511175"/>
              <a:ext cx="153988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4" name="Rectangle 6">
              <a:extLst>
                <a:ext uri="{FF2B5EF4-FFF2-40B4-BE49-F238E27FC236}">
                  <a16:creationId xmlns:a16="http://schemas.microsoft.com/office/drawing/2014/main" id="{B857D900-7792-45F2-A5E7-74D2FB6EA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511175"/>
              <a:ext cx="112713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5" name="Rectangle 7">
              <a:extLst>
                <a:ext uri="{FF2B5EF4-FFF2-40B4-BE49-F238E27FC236}">
                  <a16:creationId xmlns:a16="http://schemas.microsoft.com/office/drawing/2014/main" id="{ADA40F5A-F647-4180-934C-5A29373A5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3913" y="600075"/>
              <a:ext cx="153988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6" name="Rectangle 8">
              <a:extLst>
                <a:ext uri="{FF2B5EF4-FFF2-40B4-BE49-F238E27FC236}">
                  <a16:creationId xmlns:a16="http://schemas.microsoft.com/office/drawing/2014/main" id="{493B9A38-F543-424D-96D5-AEAC4913D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3913" y="695325"/>
              <a:ext cx="109538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7" name="Rectangle 9">
              <a:extLst>
                <a:ext uri="{FF2B5EF4-FFF2-40B4-BE49-F238E27FC236}">
                  <a16:creationId xmlns:a16="http://schemas.microsoft.com/office/drawing/2014/main" id="{49F5CEED-AF06-499D-A26E-7A06506C1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1388" y="695325"/>
              <a:ext cx="15716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8" name="Rectangle 10">
              <a:extLst>
                <a:ext uri="{FF2B5EF4-FFF2-40B4-BE49-F238E27FC236}">
                  <a16:creationId xmlns:a16="http://schemas.microsoft.com/office/drawing/2014/main" id="{F9B5CB0D-468D-425D-B5FC-DC2825CC4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838" y="60007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9" name="Rectangle 11">
              <a:extLst>
                <a:ext uri="{FF2B5EF4-FFF2-40B4-BE49-F238E27FC236}">
                  <a16:creationId xmlns:a16="http://schemas.microsoft.com/office/drawing/2014/main" id="{F9E9B6BC-858D-417A-820C-22BF18E1B0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319088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0" name="Rectangle 12">
              <a:extLst>
                <a:ext uri="{FF2B5EF4-FFF2-40B4-BE49-F238E27FC236}">
                  <a16:creationId xmlns:a16="http://schemas.microsoft.com/office/drawing/2014/main" id="{ACABF48F-CF3E-412F-A078-060CB5B5C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838" y="319088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1" name="Rectangle 13">
              <a:extLst>
                <a:ext uri="{FF2B5EF4-FFF2-40B4-BE49-F238E27FC236}">
                  <a16:creationId xmlns:a16="http://schemas.microsoft.com/office/drawing/2014/main" id="{7C93072E-1DF4-45E6-B509-04A08281B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412750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2" name="Rectangle 14">
              <a:extLst>
                <a:ext uri="{FF2B5EF4-FFF2-40B4-BE49-F238E27FC236}">
                  <a16:creationId xmlns:a16="http://schemas.microsoft.com/office/drawing/2014/main" id="{D254B2CD-0649-479A-BEEA-8796F7444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1388" y="412750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3" name="Rectangle 15">
              <a:extLst>
                <a:ext uri="{FF2B5EF4-FFF2-40B4-BE49-F238E27FC236}">
                  <a16:creationId xmlns:a16="http://schemas.microsoft.com/office/drawing/2014/main" id="{9EE2AE81-A6C2-488F-9C8B-7F4815804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69532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4" name="Rectangle 16">
              <a:extLst>
                <a:ext uri="{FF2B5EF4-FFF2-40B4-BE49-F238E27FC236}">
                  <a16:creationId xmlns:a16="http://schemas.microsoft.com/office/drawing/2014/main" id="{7816B3ED-6E5E-4B37-BD02-75E1C6F65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588" y="60007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5" name="Rectangle 17">
              <a:extLst>
                <a:ext uri="{FF2B5EF4-FFF2-40B4-BE49-F238E27FC236}">
                  <a16:creationId xmlns:a16="http://schemas.microsoft.com/office/drawing/2014/main" id="{4A9C3D41-1D4A-455A-9FCB-CB880C2A5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695325"/>
              <a:ext cx="158750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6" name="Rectangle 18">
              <a:extLst>
                <a:ext uri="{FF2B5EF4-FFF2-40B4-BE49-F238E27FC236}">
                  <a16:creationId xmlns:a16="http://schemas.microsoft.com/office/drawing/2014/main" id="{4EF778C9-5CEC-4770-AFB7-BF5DBAAB0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511175"/>
              <a:ext cx="158750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7" name="Rectangle 19">
              <a:extLst>
                <a:ext uri="{FF2B5EF4-FFF2-40B4-BE49-F238E27FC236}">
                  <a16:creationId xmlns:a16="http://schemas.microsoft.com/office/drawing/2014/main" id="{148BFAFA-E0FC-42FD-B01C-BBAAA5925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511175"/>
              <a:ext cx="112713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8" name="Rectangle 20">
              <a:extLst>
                <a:ext uri="{FF2B5EF4-FFF2-40B4-BE49-F238E27FC236}">
                  <a16:creationId xmlns:a16="http://schemas.microsoft.com/office/drawing/2014/main" id="{99D7CCD9-04A8-41BE-9EDC-87F90818A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600075"/>
              <a:ext cx="15716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9" name="Rectangle 21">
              <a:extLst>
                <a:ext uri="{FF2B5EF4-FFF2-40B4-BE49-F238E27FC236}">
                  <a16:creationId xmlns:a16="http://schemas.microsoft.com/office/drawing/2014/main" id="{0E6F07C8-BAB1-47CD-B4CA-9D0B3E340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588" y="319088"/>
              <a:ext cx="107950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0" name="Rectangle 22">
              <a:extLst>
                <a:ext uri="{FF2B5EF4-FFF2-40B4-BE49-F238E27FC236}">
                  <a16:creationId xmlns:a16="http://schemas.microsoft.com/office/drawing/2014/main" id="{0EE16FE2-20B4-4BB8-B93E-8F13E9416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412750"/>
              <a:ext cx="158750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1" name="Rectangle 23">
              <a:extLst>
                <a:ext uri="{FF2B5EF4-FFF2-40B4-BE49-F238E27FC236}">
                  <a16:creationId xmlns:a16="http://schemas.microsoft.com/office/drawing/2014/main" id="{C5F89F4F-9D0C-4FBD-B05E-8ED084763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319088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2" name="Rectangle 24">
              <a:extLst>
                <a:ext uri="{FF2B5EF4-FFF2-40B4-BE49-F238E27FC236}">
                  <a16:creationId xmlns:a16="http://schemas.microsoft.com/office/drawing/2014/main" id="{9DD6A2B6-B2E1-4461-A337-D0D9C61A0C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412750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167" name="文本框 166">
            <a:extLst>
              <a:ext uri="{FF2B5EF4-FFF2-40B4-BE49-F238E27FC236}">
                <a16:creationId xmlns:a16="http://schemas.microsoft.com/office/drawing/2014/main" id="{6292D0B4-31A5-4B68-9677-BB122B5F780A}"/>
              </a:ext>
            </a:extLst>
          </p:cNvPr>
          <p:cNvSpPr txBox="1"/>
          <p:nvPr/>
        </p:nvSpPr>
        <p:spPr>
          <a:xfrm>
            <a:off x="1341826" y="5099748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Arial" pitchFamily="34" charset="0"/>
                <a:cs typeface="Arial" pitchFamily="34" charset="0"/>
              </a:rPr>
              <a:t>国外数据中心</a:t>
            </a:r>
          </a:p>
        </p:txBody>
      </p:sp>
      <p:sp>
        <p:nvSpPr>
          <p:cNvPr id="168" name="文本框 167">
            <a:extLst>
              <a:ext uri="{FF2B5EF4-FFF2-40B4-BE49-F238E27FC236}">
                <a16:creationId xmlns:a16="http://schemas.microsoft.com/office/drawing/2014/main" id="{96471A66-6B13-4A2A-B1E7-105EEE8832B1}"/>
              </a:ext>
            </a:extLst>
          </p:cNvPr>
          <p:cNvSpPr txBox="1"/>
          <p:nvPr/>
        </p:nvSpPr>
        <p:spPr>
          <a:xfrm>
            <a:off x="3684192" y="5066475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Arial" pitchFamily="34" charset="0"/>
                <a:cs typeface="Arial" pitchFamily="34" charset="0"/>
              </a:rPr>
              <a:t>香港数据中心</a:t>
            </a:r>
          </a:p>
        </p:txBody>
      </p:sp>
      <p:cxnSp>
        <p:nvCxnSpPr>
          <p:cNvPr id="169" name="直接连接符 168">
            <a:extLst>
              <a:ext uri="{FF2B5EF4-FFF2-40B4-BE49-F238E27FC236}">
                <a16:creationId xmlns:a16="http://schemas.microsoft.com/office/drawing/2014/main" id="{3F11DF24-4A3D-41B3-9EBC-BF3492166897}"/>
              </a:ext>
            </a:extLst>
          </p:cNvPr>
          <p:cNvCxnSpPr>
            <a:cxnSpLocks/>
          </p:cNvCxnSpPr>
          <p:nvPr/>
        </p:nvCxnSpPr>
        <p:spPr>
          <a:xfrm>
            <a:off x="3228256" y="5099997"/>
            <a:ext cx="0" cy="1154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0" name="组合 169">
            <a:extLst>
              <a:ext uri="{FF2B5EF4-FFF2-40B4-BE49-F238E27FC236}">
                <a16:creationId xmlns:a16="http://schemas.microsoft.com/office/drawing/2014/main" id="{9C9BDC35-E499-4C7D-9DC6-56C2D92ED7D7}"/>
              </a:ext>
            </a:extLst>
          </p:cNvPr>
          <p:cNvGrpSpPr/>
          <p:nvPr/>
        </p:nvGrpSpPr>
        <p:grpSpPr>
          <a:xfrm>
            <a:off x="4548470" y="1158904"/>
            <a:ext cx="954107" cy="529247"/>
            <a:chOff x="2002659" y="870278"/>
            <a:chExt cx="954107" cy="529247"/>
          </a:xfrm>
        </p:grpSpPr>
        <p:sp>
          <p:nvSpPr>
            <p:cNvPr id="171" name="KSO_Shape">
              <a:extLst>
                <a:ext uri="{FF2B5EF4-FFF2-40B4-BE49-F238E27FC236}">
                  <a16:creationId xmlns:a16="http://schemas.microsoft.com/office/drawing/2014/main" id="{453A1ADB-9D26-401F-9DC5-FB44E8B93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406" y="870278"/>
              <a:ext cx="293233" cy="235968"/>
            </a:xfrm>
            <a:custGeom>
              <a:avLst/>
              <a:gdLst>
                <a:gd name="T0" fmla="*/ 1404182 w 2301875"/>
                <a:gd name="T1" fmla="*/ 160202 h 1517650"/>
                <a:gd name="T2" fmla="*/ 1454632 w 2301875"/>
                <a:gd name="T3" fmla="*/ 203392 h 1517650"/>
                <a:gd name="T4" fmla="*/ 1481695 w 2301875"/>
                <a:gd name="T5" fmla="*/ 269233 h 1517650"/>
                <a:gd name="T6" fmla="*/ 1476178 w 2301875"/>
                <a:gd name="T7" fmla="*/ 358248 h 1517650"/>
                <a:gd name="T8" fmla="*/ 1431772 w 2301875"/>
                <a:gd name="T9" fmla="*/ 449897 h 1517650"/>
                <a:gd name="T10" fmla="*/ 1361353 w 2301875"/>
                <a:gd name="T11" fmla="*/ 570516 h 1517650"/>
                <a:gd name="T12" fmla="*/ 1334026 w 2301875"/>
                <a:gd name="T13" fmla="*/ 562352 h 1517650"/>
                <a:gd name="T14" fmla="*/ 1263343 w 2301875"/>
                <a:gd name="T15" fmla="*/ 433569 h 1517650"/>
                <a:gd name="T16" fmla="*/ 1225769 w 2301875"/>
                <a:gd name="T17" fmla="*/ 338233 h 1517650"/>
                <a:gd name="T18" fmla="*/ 1227871 w 2301875"/>
                <a:gd name="T19" fmla="*/ 254748 h 1517650"/>
                <a:gd name="T20" fmla="*/ 1260190 w 2301875"/>
                <a:gd name="T21" fmla="*/ 192595 h 1517650"/>
                <a:gd name="T22" fmla="*/ 1314319 w 2301875"/>
                <a:gd name="T23" fmla="*/ 155461 h 1517650"/>
                <a:gd name="T24" fmla="*/ 1864798 w 2301875"/>
                <a:gd name="T25" fmla="*/ 31302 h 1517650"/>
                <a:gd name="T26" fmla="*/ 1902636 w 2301875"/>
                <a:gd name="T27" fmla="*/ 68926 h 1517650"/>
                <a:gd name="T28" fmla="*/ 1895278 w 2301875"/>
                <a:gd name="T29" fmla="*/ 811666 h 1517650"/>
                <a:gd name="T30" fmla="*/ 1847982 w 2301875"/>
                <a:gd name="T31" fmla="*/ 837186 h 1517650"/>
                <a:gd name="T32" fmla="*/ 1397876 w 2301875"/>
                <a:gd name="T33" fmla="*/ 950058 h 1517650"/>
                <a:gd name="T34" fmla="*/ 1362141 w 2301875"/>
                <a:gd name="T35" fmla="*/ 862181 h 1517650"/>
                <a:gd name="T36" fmla="*/ 1303808 w 2301875"/>
                <a:gd name="T37" fmla="*/ 792459 h 1517650"/>
                <a:gd name="T38" fmla="*/ 1085455 w 2301875"/>
                <a:gd name="T39" fmla="*/ 693269 h 1517650"/>
                <a:gd name="T40" fmla="*/ 1038685 w 2301875"/>
                <a:gd name="T41" fmla="*/ 609866 h 1517650"/>
                <a:gd name="T42" fmla="*/ 1119352 w 2301875"/>
                <a:gd name="T43" fmla="*/ 571189 h 1517650"/>
                <a:gd name="T44" fmla="*/ 1317209 w 2301875"/>
                <a:gd name="T45" fmla="*/ 779830 h 1517650"/>
                <a:gd name="T46" fmla="*/ 1313005 w 2301875"/>
                <a:gd name="T47" fmla="*/ 631177 h 1517650"/>
                <a:gd name="T48" fmla="*/ 1349528 w 2301875"/>
                <a:gd name="T49" fmla="*/ 583555 h 1517650"/>
                <a:gd name="T50" fmla="*/ 1395774 w 2301875"/>
                <a:gd name="T51" fmla="*/ 623284 h 1517650"/>
                <a:gd name="T52" fmla="*/ 1376855 w 2301875"/>
                <a:gd name="T53" fmla="*/ 692743 h 1517650"/>
                <a:gd name="T54" fmla="*/ 1498775 w 2301875"/>
                <a:gd name="T55" fmla="*/ 541985 h 1517650"/>
                <a:gd name="T56" fmla="*/ 1650387 w 2301875"/>
                <a:gd name="T57" fmla="*/ 594868 h 1517650"/>
                <a:gd name="T58" fmla="*/ 1684545 w 2301875"/>
                <a:gd name="T59" fmla="*/ 637491 h 1517650"/>
                <a:gd name="T60" fmla="*/ 1703464 w 2301875"/>
                <a:gd name="T61" fmla="*/ 732472 h 1517650"/>
                <a:gd name="T62" fmla="*/ 1690851 w 2301875"/>
                <a:gd name="T63" fmla="*/ 770095 h 1517650"/>
                <a:gd name="T64" fmla="*/ 933319 w 2301875"/>
                <a:gd name="T65" fmla="*/ 56297 h 1517650"/>
                <a:gd name="T66" fmla="*/ 694461 w 2301875"/>
                <a:gd name="T67" fmla="*/ 1315 h 1517650"/>
                <a:gd name="T68" fmla="*/ 808979 w 2301875"/>
                <a:gd name="T69" fmla="*/ 48914 h 1517650"/>
                <a:gd name="T70" fmla="*/ 888826 w 2301875"/>
                <a:gd name="T71" fmla="*/ 150424 h 1517650"/>
                <a:gd name="T72" fmla="*/ 919031 w 2301875"/>
                <a:gd name="T73" fmla="*/ 287436 h 1517650"/>
                <a:gd name="T74" fmla="*/ 908000 w 2301875"/>
                <a:gd name="T75" fmla="*/ 380267 h 1517650"/>
                <a:gd name="T76" fmla="*/ 877006 w 2301875"/>
                <a:gd name="T77" fmla="*/ 473888 h 1517650"/>
                <a:gd name="T78" fmla="*/ 829466 w 2301875"/>
                <a:gd name="T79" fmla="*/ 558566 h 1517650"/>
                <a:gd name="T80" fmla="*/ 1100263 w 2301875"/>
                <a:gd name="T81" fmla="*/ 792617 h 1517650"/>
                <a:gd name="T82" fmla="*/ 1254967 w 2301875"/>
                <a:gd name="T83" fmla="*/ 864410 h 1517650"/>
                <a:gd name="T84" fmla="*/ 1299619 w 2301875"/>
                <a:gd name="T85" fmla="*/ 932259 h 1517650"/>
                <a:gd name="T86" fmla="*/ 1329562 w 2301875"/>
                <a:gd name="T87" fmla="*/ 1050074 h 1517650"/>
                <a:gd name="T88" fmla="*/ 1335602 w 2301875"/>
                <a:gd name="T89" fmla="*/ 1162365 h 1517650"/>
                <a:gd name="T90" fmla="*/ 1288062 w 2301875"/>
                <a:gd name="T91" fmla="*/ 1196552 h 1517650"/>
                <a:gd name="T92" fmla="*/ 1137036 w 2301875"/>
                <a:gd name="T93" fmla="*/ 1234158 h 1517650"/>
                <a:gd name="T94" fmla="*/ 882260 w 2301875"/>
                <a:gd name="T95" fmla="*/ 1255459 h 1517650"/>
                <a:gd name="T96" fmla="*/ 367980 w 2301875"/>
                <a:gd name="T97" fmla="*/ 1251515 h 1517650"/>
                <a:gd name="T98" fmla="*/ 137894 w 2301875"/>
                <a:gd name="T99" fmla="*/ 1222850 h 1517650"/>
                <a:gd name="T100" fmla="*/ 19174 w 2301875"/>
                <a:gd name="T101" fmla="*/ 1180773 h 1517650"/>
                <a:gd name="T102" fmla="*/ 0 w 2301875"/>
                <a:gd name="T103" fmla="*/ 1154212 h 1517650"/>
                <a:gd name="T104" fmla="*/ 16810 w 2301875"/>
                <a:gd name="T105" fmla="*/ 1002474 h 1517650"/>
                <a:gd name="T106" fmla="*/ 58835 w 2301875"/>
                <a:gd name="T107" fmla="*/ 891497 h 1517650"/>
                <a:gd name="T108" fmla="*/ 98758 w 2301875"/>
                <a:gd name="T109" fmla="*/ 852839 h 1517650"/>
                <a:gd name="T110" fmla="*/ 435220 w 2301875"/>
                <a:gd name="T111" fmla="*/ 711620 h 1517650"/>
                <a:gd name="T112" fmla="*/ 487489 w 2301875"/>
                <a:gd name="T113" fmla="*/ 526483 h 1517650"/>
                <a:gd name="T114" fmla="*/ 445989 w 2301875"/>
                <a:gd name="T115" fmla="*/ 437071 h 1517650"/>
                <a:gd name="T116" fmla="*/ 422875 w 2301875"/>
                <a:gd name="T117" fmla="*/ 342398 h 1517650"/>
                <a:gd name="T118" fmla="*/ 423664 w 2301875"/>
                <a:gd name="T119" fmla="*/ 229581 h 1517650"/>
                <a:gd name="T120" fmla="*/ 475669 w 2301875"/>
                <a:gd name="T121" fmla="*/ 104402 h 1517650"/>
                <a:gd name="T122" fmla="*/ 571275 w 2301875"/>
                <a:gd name="T123" fmla="*/ 22617 h 15176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5" h="1517650">
                  <a:moveTo>
                    <a:pt x="1627188" y="179387"/>
                  </a:moveTo>
                  <a:lnTo>
                    <a:pt x="1635125" y="179387"/>
                  </a:lnTo>
                  <a:lnTo>
                    <a:pt x="1643380" y="179387"/>
                  </a:lnTo>
                  <a:lnTo>
                    <a:pt x="1651635" y="180023"/>
                  </a:lnTo>
                  <a:lnTo>
                    <a:pt x="1659255" y="181295"/>
                  </a:lnTo>
                  <a:lnTo>
                    <a:pt x="1667510" y="183202"/>
                  </a:lnTo>
                  <a:lnTo>
                    <a:pt x="1674812" y="184791"/>
                  </a:lnTo>
                  <a:lnTo>
                    <a:pt x="1682432" y="187652"/>
                  </a:lnTo>
                  <a:lnTo>
                    <a:pt x="1689735" y="190514"/>
                  </a:lnTo>
                  <a:lnTo>
                    <a:pt x="1696720" y="193375"/>
                  </a:lnTo>
                  <a:lnTo>
                    <a:pt x="1703705" y="197189"/>
                  </a:lnTo>
                  <a:lnTo>
                    <a:pt x="1711008" y="201322"/>
                  </a:lnTo>
                  <a:lnTo>
                    <a:pt x="1717358" y="205455"/>
                  </a:lnTo>
                  <a:lnTo>
                    <a:pt x="1723708" y="210541"/>
                  </a:lnTo>
                  <a:lnTo>
                    <a:pt x="1730058" y="215627"/>
                  </a:lnTo>
                  <a:lnTo>
                    <a:pt x="1736408" y="220713"/>
                  </a:lnTo>
                  <a:lnTo>
                    <a:pt x="1741805" y="226753"/>
                  </a:lnTo>
                  <a:lnTo>
                    <a:pt x="1747520" y="232476"/>
                  </a:lnTo>
                  <a:lnTo>
                    <a:pt x="1752600" y="239151"/>
                  </a:lnTo>
                  <a:lnTo>
                    <a:pt x="1757680" y="245509"/>
                  </a:lnTo>
                  <a:lnTo>
                    <a:pt x="1762442" y="252503"/>
                  </a:lnTo>
                  <a:lnTo>
                    <a:pt x="1766888" y="259497"/>
                  </a:lnTo>
                  <a:lnTo>
                    <a:pt x="1771015" y="266808"/>
                  </a:lnTo>
                  <a:lnTo>
                    <a:pt x="1774508" y="274755"/>
                  </a:lnTo>
                  <a:lnTo>
                    <a:pt x="1778318" y="282385"/>
                  </a:lnTo>
                  <a:lnTo>
                    <a:pt x="1781175" y="290650"/>
                  </a:lnTo>
                  <a:lnTo>
                    <a:pt x="1784350" y="298915"/>
                  </a:lnTo>
                  <a:lnTo>
                    <a:pt x="1786890" y="307499"/>
                  </a:lnTo>
                  <a:lnTo>
                    <a:pt x="1789112" y="316082"/>
                  </a:lnTo>
                  <a:lnTo>
                    <a:pt x="1790382" y="324983"/>
                  </a:lnTo>
                  <a:lnTo>
                    <a:pt x="1791970" y="333566"/>
                  </a:lnTo>
                  <a:lnTo>
                    <a:pt x="1793240" y="342785"/>
                  </a:lnTo>
                  <a:lnTo>
                    <a:pt x="1793875" y="352322"/>
                  </a:lnTo>
                  <a:lnTo>
                    <a:pt x="1793875" y="361858"/>
                  </a:lnTo>
                  <a:lnTo>
                    <a:pt x="1793558" y="372985"/>
                  </a:lnTo>
                  <a:lnTo>
                    <a:pt x="1792605" y="384747"/>
                  </a:lnTo>
                  <a:lnTo>
                    <a:pt x="1791335" y="396509"/>
                  </a:lnTo>
                  <a:lnTo>
                    <a:pt x="1789430" y="408271"/>
                  </a:lnTo>
                  <a:lnTo>
                    <a:pt x="1786890" y="420351"/>
                  </a:lnTo>
                  <a:lnTo>
                    <a:pt x="1783715" y="432431"/>
                  </a:lnTo>
                  <a:lnTo>
                    <a:pt x="1780222" y="444511"/>
                  </a:lnTo>
                  <a:lnTo>
                    <a:pt x="1776412" y="456273"/>
                  </a:lnTo>
                  <a:lnTo>
                    <a:pt x="1771968" y="468035"/>
                  </a:lnTo>
                  <a:lnTo>
                    <a:pt x="1767205" y="479797"/>
                  </a:lnTo>
                  <a:lnTo>
                    <a:pt x="1761808" y="491241"/>
                  </a:lnTo>
                  <a:lnTo>
                    <a:pt x="1756092" y="502368"/>
                  </a:lnTo>
                  <a:lnTo>
                    <a:pt x="1750378" y="513176"/>
                  </a:lnTo>
                  <a:lnTo>
                    <a:pt x="1743710" y="523349"/>
                  </a:lnTo>
                  <a:lnTo>
                    <a:pt x="1737042" y="533521"/>
                  </a:lnTo>
                  <a:lnTo>
                    <a:pt x="1730058" y="543058"/>
                  </a:lnTo>
                  <a:lnTo>
                    <a:pt x="1730058" y="606637"/>
                  </a:lnTo>
                  <a:lnTo>
                    <a:pt x="1717992" y="620306"/>
                  </a:lnTo>
                  <a:lnTo>
                    <a:pt x="1704975" y="633976"/>
                  </a:lnTo>
                  <a:lnTo>
                    <a:pt x="1689735" y="649235"/>
                  </a:lnTo>
                  <a:lnTo>
                    <a:pt x="1681798" y="657500"/>
                  </a:lnTo>
                  <a:lnTo>
                    <a:pt x="1673860" y="665129"/>
                  </a:lnTo>
                  <a:lnTo>
                    <a:pt x="1665922" y="672123"/>
                  </a:lnTo>
                  <a:lnTo>
                    <a:pt x="1657985" y="678799"/>
                  </a:lnTo>
                  <a:lnTo>
                    <a:pt x="1651000" y="684521"/>
                  </a:lnTo>
                  <a:lnTo>
                    <a:pt x="1644968" y="688653"/>
                  </a:lnTo>
                  <a:lnTo>
                    <a:pt x="1642428" y="689925"/>
                  </a:lnTo>
                  <a:lnTo>
                    <a:pt x="1639570" y="691197"/>
                  </a:lnTo>
                  <a:lnTo>
                    <a:pt x="1637030" y="691832"/>
                  </a:lnTo>
                  <a:lnTo>
                    <a:pt x="1635125" y="692150"/>
                  </a:lnTo>
                  <a:lnTo>
                    <a:pt x="1633220" y="691832"/>
                  </a:lnTo>
                  <a:lnTo>
                    <a:pt x="1630998" y="691197"/>
                  </a:lnTo>
                  <a:lnTo>
                    <a:pt x="1628140" y="689925"/>
                  </a:lnTo>
                  <a:lnTo>
                    <a:pt x="1625600" y="688653"/>
                  </a:lnTo>
                  <a:lnTo>
                    <a:pt x="1618932" y="684521"/>
                  </a:lnTo>
                  <a:lnTo>
                    <a:pt x="1611948" y="678799"/>
                  </a:lnTo>
                  <a:lnTo>
                    <a:pt x="1604645" y="672123"/>
                  </a:lnTo>
                  <a:lnTo>
                    <a:pt x="1596708" y="665129"/>
                  </a:lnTo>
                  <a:lnTo>
                    <a:pt x="1588452" y="657500"/>
                  </a:lnTo>
                  <a:lnTo>
                    <a:pt x="1580198" y="649235"/>
                  </a:lnTo>
                  <a:lnTo>
                    <a:pt x="1565275" y="633976"/>
                  </a:lnTo>
                  <a:lnTo>
                    <a:pt x="1552575" y="620306"/>
                  </a:lnTo>
                  <a:lnTo>
                    <a:pt x="1540510" y="606637"/>
                  </a:lnTo>
                  <a:lnTo>
                    <a:pt x="1540510" y="543058"/>
                  </a:lnTo>
                  <a:lnTo>
                    <a:pt x="1533525" y="533521"/>
                  </a:lnTo>
                  <a:lnTo>
                    <a:pt x="1526540" y="523349"/>
                  </a:lnTo>
                  <a:lnTo>
                    <a:pt x="1520190" y="513176"/>
                  </a:lnTo>
                  <a:lnTo>
                    <a:pt x="1513840" y="502368"/>
                  </a:lnTo>
                  <a:lnTo>
                    <a:pt x="1508442" y="491241"/>
                  </a:lnTo>
                  <a:lnTo>
                    <a:pt x="1503362" y="479797"/>
                  </a:lnTo>
                  <a:lnTo>
                    <a:pt x="1498600" y="468035"/>
                  </a:lnTo>
                  <a:lnTo>
                    <a:pt x="1494155" y="456273"/>
                  </a:lnTo>
                  <a:lnTo>
                    <a:pt x="1490028" y="444511"/>
                  </a:lnTo>
                  <a:lnTo>
                    <a:pt x="1486535" y="432431"/>
                  </a:lnTo>
                  <a:lnTo>
                    <a:pt x="1483360" y="420351"/>
                  </a:lnTo>
                  <a:lnTo>
                    <a:pt x="1481138" y="408271"/>
                  </a:lnTo>
                  <a:lnTo>
                    <a:pt x="1478915" y="396509"/>
                  </a:lnTo>
                  <a:lnTo>
                    <a:pt x="1477962" y="384747"/>
                  </a:lnTo>
                  <a:lnTo>
                    <a:pt x="1476692" y="372985"/>
                  </a:lnTo>
                  <a:lnTo>
                    <a:pt x="1476375" y="361858"/>
                  </a:lnTo>
                  <a:lnTo>
                    <a:pt x="1476692" y="352322"/>
                  </a:lnTo>
                  <a:lnTo>
                    <a:pt x="1477328" y="342785"/>
                  </a:lnTo>
                  <a:lnTo>
                    <a:pt x="1478280" y="333566"/>
                  </a:lnTo>
                  <a:lnTo>
                    <a:pt x="1479550" y="324983"/>
                  </a:lnTo>
                  <a:lnTo>
                    <a:pt x="1481455" y="316082"/>
                  </a:lnTo>
                  <a:lnTo>
                    <a:pt x="1483678" y="307499"/>
                  </a:lnTo>
                  <a:lnTo>
                    <a:pt x="1486218" y="298915"/>
                  </a:lnTo>
                  <a:lnTo>
                    <a:pt x="1488758" y="290650"/>
                  </a:lnTo>
                  <a:lnTo>
                    <a:pt x="1492250" y="282385"/>
                  </a:lnTo>
                  <a:lnTo>
                    <a:pt x="1495425" y="274755"/>
                  </a:lnTo>
                  <a:lnTo>
                    <a:pt x="1499552" y="266808"/>
                  </a:lnTo>
                  <a:lnTo>
                    <a:pt x="1503680" y="259497"/>
                  </a:lnTo>
                  <a:lnTo>
                    <a:pt x="1508125" y="252503"/>
                  </a:lnTo>
                  <a:lnTo>
                    <a:pt x="1512888" y="245509"/>
                  </a:lnTo>
                  <a:lnTo>
                    <a:pt x="1517650" y="239151"/>
                  </a:lnTo>
                  <a:lnTo>
                    <a:pt x="1522730" y="232476"/>
                  </a:lnTo>
                  <a:lnTo>
                    <a:pt x="1528445" y="226753"/>
                  </a:lnTo>
                  <a:lnTo>
                    <a:pt x="1534160" y="220713"/>
                  </a:lnTo>
                  <a:lnTo>
                    <a:pt x="1540192" y="215627"/>
                  </a:lnTo>
                  <a:lnTo>
                    <a:pt x="1546542" y="210541"/>
                  </a:lnTo>
                  <a:lnTo>
                    <a:pt x="1553210" y="205455"/>
                  </a:lnTo>
                  <a:lnTo>
                    <a:pt x="1559560" y="201322"/>
                  </a:lnTo>
                  <a:lnTo>
                    <a:pt x="1566228" y="197189"/>
                  </a:lnTo>
                  <a:lnTo>
                    <a:pt x="1573212" y="193375"/>
                  </a:lnTo>
                  <a:lnTo>
                    <a:pt x="1580832" y="190514"/>
                  </a:lnTo>
                  <a:lnTo>
                    <a:pt x="1588135" y="187652"/>
                  </a:lnTo>
                  <a:lnTo>
                    <a:pt x="1595438" y="184791"/>
                  </a:lnTo>
                  <a:lnTo>
                    <a:pt x="1603058" y="183202"/>
                  </a:lnTo>
                  <a:lnTo>
                    <a:pt x="1610995" y="181295"/>
                  </a:lnTo>
                  <a:lnTo>
                    <a:pt x="1618932" y="180023"/>
                  </a:lnTo>
                  <a:lnTo>
                    <a:pt x="1627188" y="179387"/>
                  </a:lnTo>
                  <a:close/>
                  <a:moveTo>
                    <a:pt x="1101725" y="34925"/>
                  </a:moveTo>
                  <a:lnTo>
                    <a:pt x="2232978" y="34925"/>
                  </a:lnTo>
                  <a:lnTo>
                    <a:pt x="2239962" y="35243"/>
                  </a:lnTo>
                  <a:lnTo>
                    <a:pt x="2246948" y="36196"/>
                  </a:lnTo>
                  <a:lnTo>
                    <a:pt x="2253298" y="37784"/>
                  </a:lnTo>
                  <a:lnTo>
                    <a:pt x="2259965" y="40007"/>
                  </a:lnTo>
                  <a:lnTo>
                    <a:pt x="2265680" y="42865"/>
                  </a:lnTo>
                  <a:lnTo>
                    <a:pt x="2271395" y="46676"/>
                  </a:lnTo>
                  <a:lnTo>
                    <a:pt x="2276792" y="50169"/>
                  </a:lnTo>
                  <a:lnTo>
                    <a:pt x="2281555" y="54615"/>
                  </a:lnTo>
                  <a:lnTo>
                    <a:pt x="2286000" y="60014"/>
                  </a:lnTo>
                  <a:lnTo>
                    <a:pt x="2290128" y="65096"/>
                  </a:lnTo>
                  <a:lnTo>
                    <a:pt x="2293302" y="71130"/>
                  </a:lnTo>
                  <a:lnTo>
                    <a:pt x="2296478" y="76846"/>
                  </a:lnTo>
                  <a:lnTo>
                    <a:pt x="2299018" y="83198"/>
                  </a:lnTo>
                  <a:lnTo>
                    <a:pt x="2300288" y="89867"/>
                  </a:lnTo>
                  <a:lnTo>
                    <a:pt x="2301558" y="96537"/>
                  </a:lnTo>
                  <a:lnTo>
                    <a:pt x="2301875" y="103841"/>
                  </a:lnTo>
                  <a:lnTo>
                    <a:pt x="2301875" y="941310"/>
                  </a:lnTo>
                  <a:lnTo>
                    <a:pt x="2301558" y="948614"/>
                  </a:lnTo>
                  <a:lnTo>
                    <a:pt x="2300288" y="954966"/>
                  </a:lnTo>
                  <a:lnTo>
                    <a:pt x="2299018" y="961635"/>
                  </a:lnTo>
                  <a:lnTo>
                    <a:pt x="2296478" y="967987"/>
                  </a:lnTo>
                  <a:lnTo>
                    <a:pt x="2293302" y="974339"/>
                  </a:lnTo>
                  <a:lnTo>
                    <a:pt x="2290128" y="979738"/>
                  </a:lnTo>
                  <a:lnTo>
                    <a:pt x="2286000" y="985137"/>
                  </a:lnTo>
                  <a:lnTo>
                    <a:pt x="2281555" y="990218"/>
                  </a:lnTo>
                  <a:lnTo>
                    <a:pt x="2276792" y="994664"/>
                  </a:lnTo>
                  <a:lnTo>
                    <a:pt x="2271395" y="998475"/>
                  </a:lnTo>
                  <a:lnTo>
                    <a:pt x="2265680" y="1001969"/>
                  </a:lnTo>
                  <a:lnTo>
                    <a:pt x="2259965" y="1004827"/>
                  </a:lnTo>
                  <a:lnTo>
                    <a:pt x="2253298" y="1007050"/>
                  </a:lnTo>
                  <a:lnTo>
                    <a:pt x="2246948" y="1008955"/>
                  </a:lnTo>
                  <a:lnTo>
                    <a:pt x="2239962" y="1009908"/>
                  </a:lnTo>
                  <a:lnTo>
                    <a:pt x="2232978" y="1010543"/>
                  </a:lnTo>
                  <a:lnTo>
                    <a:pt x="1762125" y="1010543"/>
                  </a:lnTo>
                  <a:lnTo>
                    <a:pt x="1762125" y="1154726"/>
                  </a:lnTo>
                  <a:lnTo>
                    <a:pt x="2059622" y="1154726"/>
                  </a:lnTo>
                  <a:lnTo>
                    <a:pt x="2059622" y="1235075"/>
                  </a:lnTo>
                  <a:lnTo>
                    <a:pt x="1762125" y="1235075"/>
                  </a:lnTo>
                  <a:lnTo>
                    <a:pt x="1708150" y="1235075"/>
                  </a:lnTo>
                  <a:lnTo>
                    <a:pt x="1704658" y="1213162"/>
                  </a:lnTo>
                  <a:lnTo>
                    <a:pt x="1700212" y="1191566"/>
                  </a:lnTo>
                  <a:lnTo>
                    <a:pt x="1694815" y="1169335"/>
                  </a:lnTo>
                  <a:lnTo>
                    <a:pt x="1689100" y="1146787"/>
                  </a:lnTo>
                  <a:lnTo>
                    <a:pt x="1685608" y="1135989"/>
                  </a:lnTo>
                  <a:lnTo>
                    <a:pt x="1682115" y="1124874"/>
                  </a:lnTo>
                  <a:lnTo>
                    <a:pt x="1678305" y="1114076"/>
                  </a:lnTo>
                  <a:lnTo>
                    <a:pt x="1674812" y="1102960"/>
                  </a:lnTo>
                  <a:lnTo>
                    <a:pt x="1670368" y="1092162"/>
                  </a:lnTo>
                  <a:lnTo>
                    <a:pt x="1666240" y="1081682"/>
                  </a:lnTo>
                  <a:lnTo>
                    <a:pt x="1661478" y="1071202"/>
                  </a:lnTo>
                  <a:lnTo>
                    <a:pt x="1656715" y="1061039"/>
                  </a:lnTo>
                  <a:lnTo>
                    <a:pt x="1651318" y="1050559"/>
                  </a:lnTo>
                  <a:lnTo>
                    <a:pt x="1645920" y="1040714"/>
                  </a:lnTo>
                  <a:lnTo>
                    <a:pt x="1640522" y="1031186"/>
                  </a:lnTo>
                  <a:lnTo>
                    <a:pt x="1634172" y="1021341"/>
                  </a:lnTo>
                  <a:lnTo>
                    <a:pt x="1627822" y="1012131"/>
                  </a:lnTo>
                  <a:lnTo>
                    <a:pt x="1621472" y="1003556"/>
                  </a:lnTo>
                  <a:lnTo>
                    <a:pt x="1614488" y="994664"/>
                  </a:lnTo>
                  <a:lnTo>
                    <a:pt x="1607185" y="986407"/>
                  </a:lnTo>
                  <a:lnTo>
                    <a:pt x="1599882" y="978467"/>
                  </a:lnTo>
                  <a:lnTo>
                    <a:pt x="1591945" y="970528"/>
                  </a:lnTo>
                  <a:lnTo>
                    <a:pt x="1584008" y="963223"/>
                  </a:lnTo>
                  <a:lnTo>
                    <a:pt x="1575435" y="956554"/>
                  </a:lnTo>
                  <a:lnTo>
                    <a:pt x="1566545" y="949885"/>
                  </a:lnTo>
                  <a:lnTo>
                    <a:pt x="1557338" y="943533"/>
                  </a:lnTo>
                  <a:lnTo>
                    <a:pt x="1548130" y="938134"/>
                  </a:lnTo>
                  <a:lnTo>
                    <a:pt x="1538288" y="933053"/>
                  </a:lnTo>
                  <a:lnTo>
                    <a:pt x="1515428" y="922255"/>
                  </a:lnTo>
                  <a:lnTo>
                    <a:pt x="1490980" y="911140"/>
                  </a:lnTo>
                  <a:lnTo>
                    <a:pt x="1464945" y="899706"/>
                  </a:lnTo>
                  <a:lnTo>
                    <a:pt x="1437322" y="887956"/>
                  </a:lnTo>
                  <a:lnTo>
                    <a:pt x="1376998" y="863184"/>
                  </a:lnTo>
                  <a:lnTo>
                    <a:pt x="1311592" y="836825"/>
                  </a:lnTo>
                  <a:lnTo>
                    <a:pt x="1225233" y="801573"/>
                  </a:lnTo>
                  <a:lnTo>
                    <a:pt x="1229043" y="788235"/>
                  </a:lnTo>
                  <a:lnTo>
                    <a:pt x="1233488" y="775214"/>
                  </a:lnTo>
                  <a:lnTo>
                    <a:pt x="1236028" y="768862"/>
                  </a:lnTo>
                  <a:lnTo>
                    <a:pt x="1238568" y="762510"/>
                  </a:lnTo>
                  <a:lnTo>
                    <a:pt x="1241425" y="756794"/>
                  </a:lnTo>
                  <a:lnTo>
                    <a:pt x="1244283" y="751077"/>
                  </a:lnTo>
                  <a:lnTo>
                    <a:pt x="1247775" y="745678"/>
                  </a:lnTo>
                  <a:lnTo>
                    <a:pt x="1251268" y="740914"/>
                  </a:lnTo>
                  <a:lnTo>
                    <a:pt x="1255078" y="736151"/>
                  </a:lnTo>
                  <a:lnTo>
                    <a:pt x="1258888" y="731705"/>
                  </a:lnTo>
                  <a:lnTo>
                    <a:pt x="1263333" y="727576"/>
                  </a:lnTo>
                  <a:lnTo>
                    <a:pt x="1267143" y="723765"/>
                  </a:lnTo>
                  <a:lnTo>
                    <a:pt x="1271905" y="720907"/>
                  </a:lnTo>
                  <a:lnTo>
                    <a:pt x="1276985" y="718048"/>
                  </a:lnTo>
                  <a:lnTo>
                    <a:pt x="1288415" y="712650"/>
                  </a:lnTo>
                  <a:lnTo>
                    <a:pt x="1300162" y="707886"/>
                  </a:lnTo>
                  <a:lnTo>
                    <a:pt x="1312545" y="703122"/>
                  </a:lnTo>
                  <a:lnTo>
                    <a:pt x="1325562" y="698676"/>
                  </a:lnTo>
                  <a:lnTo>
                    <a:pt x="1352550" y="689466"/>
                  </a:lnTo>
                  <a:lnTo>
                    <a:pt x="1381442" y="680574"/>
                  </a:lnTo>
                  <a:lnTo>
                    <a:pt x="1411922" y="670728"/>
                  </a:lnTo>
                  <a:lnTo>
                    <a:pt x="1427798" y="665647"/>
                  </a:lnTo>
                  <a:lnTo>
                    <a:pt x="1443355" y="659931"/>
                  </a:lnTo>
                  <a:lnTo>
                    <a:pt x="1460182" y="654214"/>
                  </a:lnTo>
                  <a:lnTo>
                    <a:pt x="1476692" y="647545"/>
                  </a:lnTo>
                  <a:lnTo>
                    <a:pt x="1493202" y="640558"/>
                  </a:lnTo>
                  <a:lnTo>
                    <a:pt x="1510665" y="632618"/>
                  </a:lnTo>
                  <a:lnTo>
                    <a:pt x="1561148" y="941310"/>
                  </a:lnTo>
                  <a:lnTo>
                    <a:pt x="1591628" y="941310"/>
                  </a:lnTo>
                  <a:lnTo>
                    <a:pt x="1593850" y="917491"/>
                  </a:lnTo>
                  <a:lnTo>
                    <a:pt x="1596390" y="894943"/>
                  </a:lnTo>
                  <a:lnTo>
                    <a:pt x="1599882" y="873665"/>
                  </a:lnTo>
                  <a:lnTo>
                    <a:pt x="1603375" y="853974"/>
                  </a:lnTo>
                  <a:lnTo>
                    <a:pt x="1607185" y="836190"/>
                  </a:lnTo>
                  <a:lnTo>
                    <a:pt x="1611630" y="820946"/>
                  </a:lnTo>
                  <a:lnTo>
                    <a:pt x="1615758" y="806972"/>
                  </a:lnTo>
                  <a:lnTo>
                    <a:pt x="1620202" y="795857"/>
                  </a:lnTo>
                  <a:lnTo>
                    <a:pt x="1588452" y="763781"/>
                  </a:lnTo>
                  <a:lnTo>
                    <a:pt x="1586548" y="761875"/>
                  </a:lnTo>
                  <a:lnTo>
                    <a:pt x="1585595" y="759652"/>
                  </a:lnTo>
                  <a:lnTo>
                    <a:pt x="1584642" y="757111"/>
                  </a:lnTo>
                  <a:lnTo>
                    <a:pt x="1584325" y="754571"/>
                  </a:lnTo>
                  <a:lnTo>
                    <a:pt x="1584642" y="752348"/>
                  </a:lnTo>
                  <a:lnTo>
                    <a:pt x="1585595" y="749807"/>
                  </a:lnTo>
                  <a:lnTo>
                    <a:pt x="1586548" y="747584"/>
                  </a:lnTo>
                  <a:lnTo>
                    <a:pt x="1588452" y="745361"/>
                  </a:lnTo>
                  <a:lnTo>
                    <a:pt x="1626235" y="707251"/>
                  </a:lnTo>
                  <a:lnTo>
                    <a:pt x="1628140" y="705663"/>
                  </a:lnTo>
                  <a:lnTo>
                    <a:pt x="1630680" y="704392"/>
                  </a:lnTo>
                  <a:lnTo>
                    <a:pt x="1632902" y="703440"/>
                  </a:lnTo>
                  <a:lnTo>
                    <a:pt x="1635442" y="703440"/>
                  </a:lnTo>
                  <a:lnTo>
                    <a:pt x="1638300" y="703440"/>
                  </a:lnTo>
                  <a:lnTo>
                    <a:pt x="1640522" y="704392"/>
                  </a:lnTo>
                  <a:lnTo>
                    <a:pt x="1642745" y="705663"/>
                  </a:lnTo>
                  <a:lnTo>
                    <a:pt x="1644968" y="707251"/>
                  </a:lnTo>
                  <a:lnTo>
                    <a:pt x="1682750" y="745361"/>
                  </a:lnTo>
                  <a:lnTo>
                    <a:pt x="1684655" y="747584"/>
                  </a:lnTo>
                  <a:lnTo>
                    <a:pt x="1685608" y="749807"/>
                  </a:lnTo>
                  <a:lnTo>
                    <a:pt x="1686560" y="752348"/>
                  </a:lnTo>
                  <a:lnTo>
                    <a:pt x="1686560" y="754571"/>
                  </a:lnTo>
                  <a:lnTo>
                    <a:pt x="1686560" y="757111"/>
                  </a:lnTo>
                  <a:lnTo>
                    <a:pt x="1685608" y="759652"/>
                  </a:lnTo>
                  <a:lnTo>
                    <a:pt x="1684655" y="761875"/>
                  </a:lnTo>
                  <a:lnTo>
                    <a:pt x="1682750" y="763781"/>
                  </a:lnTo>
                  <a:lnTo>
                    <a:pt x="1651000" y="795857"/>
                  </a:lnTo>
                  <a:lnTo>
                    <a:pt x="1653222" y="800938"/>
                  </a:lnTo>
                  <a:lnTo>
                    <a:pt x="1655445" y="807290"/>
                  </a:lnTo>
                  <a:lnTo>
                    <a:pt x="1659572" y="820946"/>
                  </a:lnTo>
                  <a:lnTo>
                    <a:pt x="1663700" y="836190"/>
                  </a:lnTo>
                  <a:lnTo>
                    <a:pt x="1667828" y="854292"/>
                  </a:lnTo>
                  <a:lnTo>
                    <a:pt x="1671320" y="873665"/>
                  </a:lnTo>
                  <a:lnTo>
                    <a:pt x="1674178" y="894943"/>
                  </a:lnTo>
                  <a:lnTo>
                    <a:pt x="1677035" y="917491"/>
                  </a:lnTo>
                  <a:lnTo>
                    <a:pt x="1679258" y="941310"/>
                  </a:lnTo>
                  <a:lnTo>
                    <a:pt x="1709738" y="941310"/>
                  </a:lnTo>
                  <a:lnTo>
                    <a:pt x="1760538" y="632618"/>
                  </a:lnTo>
                  <a:lnTo>
                    <a:pt x="1777682" y="640558"/>
                  </a:lnTo>
                  <a:lnTo>
                    <a:pt x="1794510" y="647545"/>
                  </a:lnTo>
                  <a:lnTo>
                    <a:pt x="1811020" y="654214"/>
                  </a:lnTo>
                  <a:lnTo>
                    <a:pt x="1827212" y="659931"/>
                  </a:lnTo>
                  <a:lnTo>
                    <a:pt x="1843405" y="665647"/>
                  </a:lnTo>
                  <a:lnTo>
                    <a:pt x="1858962" y="670728"/>
                  </a:lnTo>
                  <a:lnTo>
                    <a:pt x="1889760" y="680574"/>
                  </a:lnTo>
                  <a:lnTo>
                    <a:pt x="1918335" y="689466"/>
                  </a:lnTo>
                  <a:lnTo>
                    <a:pt x="1945640" y="698676"/>
                  </a:lnTo>
                  <a:lnTo>
                    <a:pt x="1958658" y="703122"/>
                  </a:lnTo>
                  <a:lnTo>
                    <a:pt x="1971040" y="707886"/>
                  </a:lnTo>
                  <a:lnTo>
                    <a:pt x="1982788" y="712650"/>
                  </a:lnTo>
                  <a:lnTo>
                    <a:pt x="1994218" y="718048"/>
                  </a:lnTo>
                  <a:lnTo>
                    <a:pt x="1999615" y="721224"/>
                  </a:lnTo>
                  <a:lnTo>
                    <a:pt x="2004695" y="724718"/>
                  </a:lnTo>
                  <a:lnTo>
                    <a:pt x="2009458" y="728846"/>
                  </a:lnTo>
                  <a:lnTo>
                    <a:pt x="2013902" y="733292"/>
                  </a:lnTo>
                  <a:lnTo>
                    <a:pt x="2018348" y="738691"/>
                  </a:lnTo>
                  <a:lnTo>
                    <a:pt x="2022475" y="744090"/>
                  </a:lnTo>
                  <a:lnTo>
                    <a:pt x="2025968" y="750124"/>
                  </a:lnTo>
                  <a:lnTo>
                    <a:pt x="2029460" y="756159"/>
                  </a:lnTo>
                  <a:lnTo>
                    <a:pt x="2032635" y="762828"/>
                  </a:lnTo>
                  <a:lnTo>
                    <a:pt x="2035492" y="769497"/>
                  </a:lnTo>
                  <a:lnTo>
                    <a:pt x="2038350" y="776801"/>
                  </a:lnTo>
                  <a:lnTo>
                    <a:pt x="2040890" y="784106"/>
                  </a:lnTo>
                  <a:lnTo>
                    <a:pt x="2043112" y="791410"/>
                  </a:lnTo>
                  <a:lnTo>
                    <a:pt x="2045335" y="799032"/>
                  </a:lnTo>
                  <a:lnTo>
                    <a:pt x="2048828" y="814276"/>
                  </a:lnTo>
                  <a:lnTo>
                    <a:pt x="2052002" y="829838"/>
                  </a:lnTo>
                  <a:lnTo>
                    <a:pt x="2054542" y="844447"/>
                  </a:lnTo>
                  <a:lnTo>
                    <a:pt x="2056448" y="858738"/>
                  </a:lnTo>
                  <a:lnTo>
                    <a:pt x="2057718" y="872077"/>
                  </a:lnTo>
                  <a:lnTo>
                    <a:pt x="2058352" y="884145"/>
                  </a:lnTo>
                  <a:lnTo>
                    <a:pt x="2059305" y="894943"/>
                  </a:lnTo>
                  <a:lnTo>
                    <a:pt x="2059622" y="910504"/>
                  </a:lnTo>
                  <a:lnTo>
                    <a:pt x="2059305" y="912410"/>
                  </a:lnTo>
                  <a:lnTo>
                    <a:pt x="2058988" y="914315"/>
                  </a:lnTo>
                  <a:lnTo>
                    <a:pt x="2058035" y="915903"/>
                  </a:lnTo>
                  <a:lnTo>
                    <a:pt x="2057082" y="918126"/>
                  </a:lnTo>
                  <a:lnTo>
                    <a:pt x="2055495" y="920032"/>
                  </a:lnTo>
                  <a:lnTo>
                    <a:pt x="2053590" y="921937"/>
                  </a:lnTo>
                  <a:lnTo>
                    <a:pt x="2048828" y="926066"/>
                  </a:lnTo>
                  <a:lnTo>
                    <a:pt x="2043112" y="929559"/>
                  </a:lnTo>
                  <a:lnTo>
                    <a:pt x="2036128" y="933688"/>
                  </a:lnTo>
                  <a:lnTo>
                    <a:pt x="2027555" y="937499"/>
                  </a:lnTo>
                  <a:lnTo>
                    <a:pt x="2017712" y="941310"/>
                  </a:lnTo>
                  <a:lnTo>
                    <a:pt x="2232978" y="941310"/>
                  </a:lnTo>
                  <a:lnTo>
                    <a:pt x="2232978" y="103841"/>
                  </a:lnTo>
                  <a:lnTo>
                    <a:pt x="1150620" y="103841"/>
                  </a:lnTo>
                  <a:lnTo>
                    <a:pt x="1145223" y="94631"/>
                  </a:lnTo>
                  <a:lnTo>
                    <a:pt x="1139825" y="85421"/>
                  </a:lnTo>
                  <a:lnTo>
                    <a:pt x="1133793" y="76529"/>
                  </a:lnTo>
                  <a:lnTo>
                    <a:pt x="1127760" y="67954"/>
                  </a:lnTo>
                  <a:lnTo>
                    <a:pt x="1121728" y="59062"/>
                  </a:lnTo>
                  <a:lnTo>
                    <a:pt x="1115060" y="51122"/>
                  </a:lnTo>
                  <a:lnTo>
                    <a:pt x="1108710" y="42547"/>
                  </a:lnTo>
                  <a:lnTo>
                    <a:pt x="1101725" y="34925"/>
                  </a:lnTo>
                  <a:close/>
                  <a:moveTo>
                    <a:pt x="800738" y="0"/>
                  </a:moveTo>
                  <a:lnTo>
                    <a:pt x="808355" y="0"/>
                  </a:lnTo>
                  <a:lnTo>
                    <a:pt x="815972" y="0"/>
                  </a:lnTo>
                  <a:lnTo>
                    <a:pt x="823906" y="318"/>
                  </a:lnTo>
                  <a:lnTo>
                    <a:pt x="831523" y="635"/>
                  </a:lnTo>
                  <a:lnTo>
                    <a:pt x="839140" y="1587"/>
                  </a:lnTo>
                  <a:lnTo>
                    <a:pt x="854375" y="3492"/>
                  </a:lnTo>
                  <a:lnTo>
                    <a:pt x="869291" y="6984"/>
                  </a:lnTo>
                  <a:lnTo>
                    <a:pt x="883890" y="10793"/>
                  </a:lnTo>
                  <a:lnTo>
                    <a:pt x="898172" y="15554"/>
                  </a:lnTo>
                  <a:lnTo>
                    <a:pt x="912137" y="20951"/>
                  </a:lnTo>
                  <a:lnTo>
                    <a:pt x="925784" y="27300"/>
                  </a:lnTo>
                  <a:lnTo>
                    <a:pt x="939431" y="33966"/>
                  </a:lnTo>
                  <a:lnTo>
                    <a:pt x="952443" y="41584"/>
                  </a:lnTo>
                  <a:lnTo>
                    <a:pt x="964821" y="50155"/>
                  </a:lnTo>
                  <a:lnTo>
                    <a:pt x="977516" y="59043"/>
                  </a:lnTo>
                  <a:lnTo>
                    <a:pt x="989259" y="68883"/>
                  </a:lnTo>
                  <a:lnTo>
                    <a:pt x="1000685" y="79359"/>
                  </a:lnTo>
                  <a:lnTo>
                    <a:pt x="1011793" y="89834"/>
                  </a:lnTo>
                  <a:lnTo>
                    <a:pt x="1021949" y="101262"/>
                  </a:lnTo>
                  <a:lnTo>
                    <a:pt x="1032105" y="113641"/>
                  </a:lnTo>
                  <a:lnTo>
                    <a:pt x="1041626" y="126021"/>
                  </a:lnTo>
                  <a:lnTo>
                    <a:pt x="1050512" y="139354"/>
                  </a:lnTo>
                  <a:lnTo>
                    <a:pt x="1059082" y="153003"/>
                  </a:lnTo>
                  <a:lnTo>
                    <a:pt x="1067016" y="166970"/>
                  </a:lnTo>
                  <a:lnTo>
                    <a:pt x="1073998" y="181572"/>
                  </a:lnTo>
                  <a:lnTo>
                    <a:pt x="1080980" y="196492"/>
                  </a:lnTo>
                  <a:lnTo>
                    <a:pt x="1087011" y="212046"/>
                  </a:lnTo>
                  <a:lnTo>
                    <a:pt x="1092406" y="227918"/>
                  </a:lnTo>
                  <a:lnTo>
                    <a:pt x="1097167" y="243789"/>
                  </a:lnTo>
                  <a:lnTo>
                    <a:pt x="1101292" y="260296"/>
                  </a:lnTo>
                  <a:lnTo>
                    <a:pt x="1104784" y="277120"/>
                  </a:lnTo>
                  <a:lnTo>
                    <a:pt x="1107323" y="294261"/>
                  </a:lnTo>
                  <a:lnTo>
                    <a:pt x="1109227" y="311403"/>
                  </a:lnTo>
                  <a:lnTo>
                    <a:pt x="1110179" y="329179"/>
                  </a:lnTo>
                  <a:lnTo>
                    <a:pt x="1110496" y="346955"/>
                  </a:lnTo>
                  <a:lnTo>
                    <a:pt x="1110496" y="358065"/>
                  </a:lnTo>
                  <a:lnTo>
                    <a:pt x="1110179" y="368541"/>
                  </a:lnTo>
                  <a:lnTo>
                    <a:pt x="1109544" y="379651"/>
                  </a:lnTo>
                  <a:lnTo>
                    <a:pt x="1108275" y="390761"/>
                  </a:lnTo>
                  <a:lnTo>
                    <a:pt x="1107323" y="402189"/>
                  </a:lnTo>
                  <a:lnTo>
                    <a:pt x="1105736" y="413299"/>
                  </a:lnTo>
                  <a:lnTo>
                    <a:pt x="1103831" y="424726"/>
                  </a:lnTo>
                  <a:lnTo>
                    <a:pt x="1101927" y="436154"/>
                  </a:lnTo>
                  <a:lnTo>
                    <a:pt x="1099706" y="447582"/>
                  </a:lnTo>
                  <a:lnTo>
                    <a:pt x="1097167" y="459009"/>
                  </a:lnTo>
                  <a:lnTo>
                    <a:pt x="1094628" y="470437"/>
                  </a:lnTo>
                  <a:lnTo>
                    <a:pt x="1091771" y="481864"/>
                  </a:lnTo>
                  <a:lnTo>
                    <a:pt x="1088280" y="493292"/>
                  </a:lnTo>
                  <a:lnTo>
                    <a:pt x="1085106" y="504720"/>
                  </a:lnTo>
                  <a:lnTo>
                    <a:pt x="1081298" y="516147"/>
                  </a:lnTo>
                  <a:lnTo>
                    <a:pt x="1077489" y="527575"/>
                  </a:lnTo>
                  <a:lnTo>
                    <a:pt x="1073363" y="538685"/>
                  </a:lnTo>
                  <a:lnTo>
                    <a:pt x="1068920" y="550113"/>
                  </a:lnTo>
                  <a:lnTo>
                    <a:pt x="1064477" y="561223"/>
                  </a:lnTo>
                  <a:lnTo>
                    <a:pt x="1059716" y="572016"/>
                  </a:lnTo>
                  <a:lnTo>
                    <a:pt x="1054956" y="583126"/>
                  </a:lnTo>
                  <a:lnTo>
                    <a:pt x="1049878" y="593918"/>
                  </a:lnTo>
                  <a:lnTo>
                    <a:pt x="1044482" y="604711"/>
                  </a:lnTo>
                  <a:lnTo>
                    <a:pt x="1039087" y="614869"/>
                  </a:lnTo>
                  <a:lnTo>
                    <a:pt x="1033057" y="625344"/>
                  </a:lnTo>
                  <a:lnTo>
                    <a:pt x="1027344" y="635502"/>
                  </a:lnTo>
                  <a:lnTo>
                    <a:pt x="1021314" y="645660"/>
                  </a:lnTo>
                  <a:lnTo>
                    <a:pt x="1014966" y="655501"/>
                  </a:lnTo>
                  <a:lnTo>
                    <a:pt x="1008936" y="665024"/>
                  </a:lnTo>
                  <a:lnTo>
                    <a:pt x="1002271" y="674229"/>
                  </a:lnTo>
                  <a:lnTo>
                    <a:pt x="995607" y="683435"/>
                  </a:lnTo>
                  <a:lnTo>
                    <a:pt x="988624" y="692323"/>
                  </a:lnTo>
                  <a:lnTo>
                    <a:pt x="988624" y="813583"/>
                  </a:lnTo>
                  <a:lnTo>
                    <a:pt x="1021631" y="828819"/>
                  </a:lnTo>
                  <a:lnTo>
                    <a:pt x="1055908" y="843739"/>
                  </a:lnTo>
                  <a:lnTo>
                    <a:pt x="1090184" y="858976"/>
                  </a:lnTo>
                  <a:lnTo>
                    <a:pt x="1125413" y="873260"/>
                  </a:lnTo>
                  <a:lnTo>
                    <a:pt x="1194918" y="902464"/>
                  </a:lnTo>
                  <a:lnTo>
                    <a:pt x="1263471" y="930081"/>
                  </a:lnTo>
                  <a:lnTo>
                    <a:pt x="1329485" y="956745"/>
                  </a:lnTo>
                  <a:lnTo>
                    <a:pt x="1390421" y="981822"/>
                  </a:lnTo>
                  <a:lnTo>
                    <a:pt x="1418668" y="993567"/>
                  </a:lnTo>
                  <a:lnTo>
                    <a:pt x="1445327" y="1004995"/>
                  </a:lnTo>
                  <a:lnTo>
                    <a:pt x="1469448" y="1016105"/>
                  </a:lnTo>
                  <a:lnTo>
                    <a:pt x="1491981" y="1026580"/>
                  </a:lnTo>
                  <a:lnTo>
                    <a:pt x="1497059" y="1029437"/>
                  </a:lnTo>
                  <a:lnTo>
                    <a:pt x="1501820" y="1032612"/>
                  </a:lnTo>
                  <a:lnTo>
                    <a:pt x="1507215" y="1035786"/>
                  </a:lnTo>
                  <a:lnTo>
                    <a:pt x="1511976" y="1039278"/>
                  </a:lnTo>
                  <a:lnTo>
                    <a:pt x="1516419" y="1043404"/>
                  </a:lnTo>
                  <a:lnTo>
                    <a:pt x="1520862" y="1047214"/>
                  </a:lnTo>
                  <a:lnTo>
                    <a:pt x="1525306" y="1051340"/>
                  </a:lnTo>
                  <a:lnTo>
                    <a:pt x="1529749" y="1056102"/>
                  </a:lnTo>
                  <a:lnTo>
                    <a:pt x="1533557" y="1060546"/>
                  </a:lnTo>
                  <a:lnTo>
                    <a:pt x="1537683" y="1065942"/>
                  </a:lnTo>
                  <a:lnTo>
                    <a:pt x="1544983" y="1076100"/>
                  </a:lnTo>
                  <a:lnTo>
                    <a:pt x="1551965" y="1087528"/>
                  </a:lnTo>
                  <a:lnTo>
                    <a:pt x="1558630" y="1099273"/>
                  </a:lnTo>
                  <a:lnTo>
                    <a:pt x="1564978" y="1111970"/>
                  </a:lnTo>
                  <a:lnTo>
                    <a:pt x="1570373" y="1125302"/>
                  </a:lnTo>
                  <a:lnTo>
                    <a:pt x="1576086" y="1138317"/>
                  </a:lnTo>
                  <a:lnTo>
                    <a:pt x="1580846" y="1152284"/>
                  </a:lnTo>
                  <a:lnTo>
                    <a:pt x="1585290" y="1166569"/>
                  </a:lnTo>
                  <a:lnTo>
                    <a:pt x="1589416" y="1180853"/>
                  </a:lnTo>
                  <a:lnTo>
                    <a:pt x="1592907" y="1195138"/>
                  </a:lnTo>
                  <a:lnTo>
                    <a:pt x="1596398" y="1210057"/>
                  </a:lnTo>
                  <a:lnTo>
                    <a:pt x="1599254" y="1224342"/>
                  </a:lnTo>
                  <a:lnTo>
                    <a:pt x="1602110" y="1238943"/>
                  </a:lnTo>
                  <a:lnTo>
                    <a:pt x="1604332" y="1253545"/>
                  </a:lnTo>
                  <a:lnTo>
                    <a:pt x="1606554" y="1267513"/>
                  </a:lnTo>
                  <a:lnTo>
                    <a:pt x="1610362" y="1294812"/>
                  </a:lnTo>
                  <a:lnTo>
                    <a:pt x="1612901" y="1320524"/>
                  </a:lnTo>
                  <a:lnTo>
                    <a:pt x="1614488" y="1343697"/>
                  </a:lnTo>
                  <a:lnTo>
                    <a:pt x="1615440" y="1364012"/>
                  </a:lnTo>
                  <a:lnTo>
                    <a:pt x="1616075" y="1380519"/>
                  </a:lnTo>
                  <a:lnTo>
                    <a:pt x="1616075" y="1393216"/>
                  </a:lnTo>
                  <a:lnTo>
                    <a:pt x="1616075" y="1395756"/>
                  </a:lnTo>
                  <a:lnTo>
                    <a:pt x="1615758" y="1398295"/>
                  </a:lnTo>
                  <a:lnTo>
                    <a:pt x="1615123" y="1400835"/>
                  </a:lnTo>
                  <a:lnTo>
                    <a:pt x="1613853" y="1403057"/>
                  </a:lnTo>
                  <a:lnTo>
                    <a:pt x="1612584" y="1405596"/>
                  </a:lnTo>
                  <a:lnTo>
                    <a:pt x="1610997" y="1408136"/>
                  </a:lnTo>
                  <a:lnTo>
                    <a:pt x="1609093" y="1410993"/>
                  </a:lnTo>
                  <a:lnTo>
                    <a:pt x="1606871" y="1413532"/>
                  </a:lnTo>
                  <a:lnTo>
                    <a:pt x="1601476" y="1418611"/>
                  </a:lnTo>
                  <a:lnTo>
                    <a:pt x="1594811" y="1423690"/>
                  </a:lnTo>
                  <a:lnTo>
                    <a:pt x="1587194" y="1429086"/>
                  </a:lnTo>
                  <a:lnTo>
                    <a:pt x="1578307" y="1434165"/>
                  </a:lnTo>
                  <a:lnTo>
                    <a:pt x="1567834" y="1439244"/>
                  </a:lnTo>
                  <a:lnTo>
                    <a:pt x="1556408" y="1444323"/>
                  </a:lnTo>
                  <a:lnTo>
                    <a:pt x="1543713" y="1449719"/>
                  </a:lnTo>
                  <a:lnTo>
                    <a:pt x="1530066" y="1454481"/>
                  </a:lnTo>
                  <a:lnTo>
                    <a:pt x="1514832" y="1459242"/>
                  </a:lnTo>
                  <a:lnTo>
                    <a:pt x="1498329" y="1464004"/>
                  </a:lnTo>
                  <a:lnTo>
                    <a:pt x="1480873" y="1468765"/>
                  </a:lnTo>
                  <a:lnTo>
                    <a:pt x="1461831" y="1473209"/>
                  </a:lnTo>
                  <a:lnTo>
                    <a:pt x="1441836" y="1477654"/>
                  </a:lnTo>
                  <a:lnTo>
                    <a:pt x="1420572" y="1481780"/>
                  </a:lnTo>
                  <a:lnTo>
                    <a:pt x="1398038" y="1485589"/>
                  </a:lnTo>
                  <a:lnTo>
                    <a:pt x="1373918" y="1489716"/>
                  </a:lnTo>
                  <a:lnTo>
                    <a:pt x="1349162" y="1493525"/>
                  </a:lnTo>
                  <a:lnTo>
                    <a:pt x="1322820" y="1496700"/>
                  </a:lnTo>
                  <a:lnTo>
                    <a:pt x="1295209" y="1500191"/>
                  </a:lnTo>
                  <a:lnTo>
                    <a:pt x="1266010" y="1503048"/>
                  </a:lnTo>
                  <a:lnTo>
                    <a:pt x="1235860" y="1505905"/>
                  </a:lnTo>
                  <a:lnTo>
                    <a:pt x="1204439" y="1508445"/>
                  </a:lnTo>
                  <a:lnTo>
                    <a:pt x="1171750" y="1510667"/>
                  </a:lnTo>
                  <a:lnTo>
                    <a:pt x="1137791" y="1512571"/>
                  </a:lnTo>
                  <a:lnTo>
                    <a:pt x="1102562" y="1514158"/>
                  </a:lnTo>
                  <a:lnTo>
                    <a:pt x="1066064" y="1515428"/>
                  </a:lnTo>
                  <a:lnTo>
                    <a:pt x="1027979" y="1516698"/>
                  </a:lnTo>
                  <a:lnTo>
                    <a:pt x="988942" y="1517015"/>
                  </a:lnTo>
                  <a:lnTo>
                    <a:pt x="988624" y="1517650"/>
                  </a:lnTo>
                  <a:lnTo>
                    <a:pt x="677596" y="1517650"/>
                  </a:lnTo>
                  <a:lnTo>
                    <a:pt x="635068" y="1517333"/>
                  </a:lnTo>
                  <a:lnTo>
                    <a:pt x="594127" y="1516698"/>
                  </a:lnTo>
                  <a:lnTo>
                    <a:pt x="554772" y="1516063"/>
                  </a:lnTo>
                  <a:lnTo>
                    <a:pt x="516370" y="1514476"/>
                  </a:lnTo>
                  <a:lnTo>
                    <a:pt x="479872" y="1512889"/>
                  </a:lnTo>
                  <a:lnTo>
                    <a:pt x="444643" y="1510667"/>
                  </a:lnTo>
                  <a:lnTo>
                    <a:pt x="410366" y="1508445"/>
                  </a:lnTo>
                  <a:lnTo>
                    <a:pt x="377994" y="1505905"/>
                  </a:lnTo>
                  <a:lnTo>
                    <a:pt x="346574" y="1503048"/>
                  </a:lnTo>
                  <a:lnTo>
                    <a:pt x="316741" y="1499874"/>
                  </a:lnTo>
                  <a:lnTo>
                    <a:pt x="288177" y="1496382"/>
                  </a:lnTo>
                  <a:lnTo>
                    <a:pt x="261517" y="1492573"/>
                  </a:lnTo>
                  <a:lnTo>
                    <a:pt x="235493" y="1489081"/>
                  </a:lnTo>
                  <a:lnTo>
                    <a:pt x="211372" y="1484955"/>
                  </a:lnTo>
                  <a:lnTo>
                    <a:pt x="187886" y="1480510"/>
                  </a:lnTo>
                  <a:lnTo>
                    <a:pt x="166622" y="1476066"/>
                  </a:lnTo>
                  <a:lnTo>
                    <a:pt x="146310" y="1471305"/>
                  </a:lnTo>
                  <a:lnTo>
                    <a:pt x="127268" y="1466543"/>
                  </a:lnTo>
                  <a:lnTo>
                    <a:pt x="109495" y="1461782"/>
                  </a:lnTo>
                  <a:lnTo>
                    <a:pt x="93309" y="1456703"/>
                  </a:lnTo>
                  <a:lnTo>
                    <a:pt x="78075" y="1451941"/>
                  </a:lnTo>
                  <a:lnTo>
                    <a:pt x="64427" y="1446228"/>
                  </a:lnTo>
                  <a:lnTo>
                    <a:pt x="52367" y="1441149"/>
                  </a:lnTo>
                  <a:lnTo>
                    <a:pt x="41259" y="1436070"/>
                  </a:lnTo>
                  <a:lnTo>
                    <a:pt x="31738" y="1430356"/>
                  </a:lnTo>
                  <a:lnTo>
                    <a:pt x="23169" y="1425277"/>
                  </a:lnTo>
                  <a:lnTo>
                    <a:pt x="16186" y="1419563"/>
                  </a:lnTo>
                  <a:lnTo>
                    <a:pt x="10474" y="1414167"/>
                  </a:lnTo>
                  <a:lnTo>
                    <a:pt x="8252" y="1411627"/>
                  </a:lnTo>
                  <a:lnTo>
                    <a:pt x="6030" y="1409088"/>
                  </a:lnTo>
                  <a:lnTo>
                    <a:pt x="4126" y="1406548"/>
                  </a:lnTo>
                  <a:lnTo>
                    <a:pt x="2539" y="1403374"/>
                  </a:lnTo>
                  <a:lnTo>
                    <a:pt x="1587" y="1400835"/>
                  </a:lnTo>
                  <a:lnTo>
                    <a:pt x="952" y="1398295"/>
                  </a:lnTo>
                  <a:lnTo>
                    <a:pt x="318" y="1395756"/>
                  </a:lnTo>
                  <a:lnTo>
                    <a:pt x="0" y="1393216"/>
                  </a:lnTo>
                  <a:lnTo>
                    <a:pt x="318" y="1380519"/>
                  </a:lnTo>
                  <a:lnTo>
                    <a:pt x="952" y="1364012"/>
                  </a:lnTo>
                  <a:lnTo>
                    <a:pt x="1905" y="1343697"/>
                  </a:lnTo>
                  <a:lnTo>
                    <a:pt x="3809" y="1320524"/>
                  </a:lnTo>
                  <a:lnTo>
                    <a:pt x="6348" y="1294812"/>
                  </a:lnTo>
                  <a:lnTo>
                    <a:pt x="10156" y="1267513"/>
                  </a:lnTo>
                  <a:lnTo>
                    <a:pt x="11743" y="1253545"/>
                  </a:lnTo>
                  <a:lnTo>
                    <a:pt x="14600" y="1238943"/>
                  </a:lnTo>
                  <a:lnTo>
                    <a:pt x="17139" y="1224342"/>
                  </a:lnTo>
                  <a:lnTo>
                    <a:pt x="20312" y="1210057"/>
                  </a:lnTo>
                  <a:lnTo>
                    <a:pt x="23803" y="1195138"/>
                  </a:lnTo>
                  <a:lnTo>
                    <a:pt x="27295" y="1180853"/>
                  </a:lnTo>
                  <a:lnTo>
                    <a:pt x="31420" y="1166569"/>
                  </a:lnTo>
                  <a:lnTo>
                    <a:pt x="35864" y="1152284"/>
                  </a:lnTo>
                  <a:lnTo>
                    <a:pt x="40624" y="1138317"/>
                  </a:lnTo>
                  <a:lnTo>
                    <a:pt x="45702" y="1125302"/>
                  </a:lnTo>
                  <a:lnTo>
                    <a:pt x="51732" y="1111970"/>
                  </a:lnTo>
                  <a:lnTo>
                    <a:pt x="57445" y="1099273"/>
                  </a:lnTo>
                  <a:lnTo>
                    <a:pt x="64110" y="1087528"/>
                  </a:lnTo>
                  <a:lnTo>
                    <a:pt x="71092" y="1076100"/>
                  </a:lnTo>
                  <a:lnTo>
                    <a:pt x="79027" y="1065942"/>
                  </a:lnTo>
                  <a:lnTo>
                    <a:pt x="83153" y="1060546"/>
                  </a:lnTo>
                  <a:lnTo>
                    <a:pt x="86961" y="1056102"/>
                  </a:lnTo>
                  <a:lnTo>
                    <a:pt x="91087" y="1051340"/>
                  </a:lnTo>
                  <a:lnTo>
                    <a:pt x="95530" y="1047214"/>
                  </a:lnTo>
                  <a:lnTo>
                    <a:pt x="99973" y="1043404"/>
                  </a:lnTo>
                  <a:lnTo>
                    <a:pt x="104734" y="1039278"/>
                  </a:lnTo>
                  <a:lnTo>
                    <a:pt x="109495" y="1035786"/>
                  </a:lnTo>
                  <a:lnTo>
                    <a:pt x="114255" y="1032612"/>
                  </a:lnTo>
                  <a:lnTo>
                    <a:pt x="119333" y="1029437"/>
                  </a:lnTo>
                  <a:lnTo>
                    <a:pt x="124729" y="1026580"/>
                  </a:lnTo>
                  <a:lnTo>
                    <a:pt x="146628" y="1016105"/>
                  </a:lnTo>
                  <a:lnTo>
                    <a:pt x="171383" y="1004995"/>
                  </a:lnTo>
                  <a:lnTo>
                    <a:pt x="198042" y="993567"/>
                  </a:lnTo>
                  <a:lnTo>
                    <a:pt x="225971" y="981822"/>
                  </a:lnTo>
                  <a:lnTo>
                    <a:pt x="287225" y="956745"/>
                  </a:lnTo>
                  <a:lnTo>
                    <a:pt x="352922" y="930081"/>
                  </a:lnTo>
                  <a:lnTo>
                    <a:pt x="421475" y="902464"/>
                  </a:lnTo>
                  <a:lnTo>
                    <a:pt x="491297" y="873260"/>
                  </a:lnTo>
                  <a:lnTo>
                    <a:pt x="525891" y="858976"/>
                  </a:lnTo>
                  <a:lnTo>
                    <a:pt x="560802" y="843739"/>
                  </a:lnTo>
                  <a:lnTo>
                    <a:pt x="594444" y="828819"/>
                  </a:lnTo>
                  <a:lnTo>
                    <a:pt x="627769" y="813583"/>
                  </a:lnTo>
                  <a:lnTo>
                    <a:pt x="627769" y="692323"/>
                  </a:lnTo>
                  <a:lnTo>
                    <a:pt x="621104" y="683435"/>
                  </a:lnTo>
                  <a:lnTo>
                    <a:pt x="614121" y="674229"/>
                  </a:lnTo>
                  <a:lnTo>
                    <a:pt x="607774" y="665024"/>
                  </a:lnTo>
                  <a:lnTo>
                    <a:pt x="601109" y="655501"/>
                  </a:lnTo>
                  <a:lnTo>
                    <a:pt x="595079" y="645660"/>
                  </a:lnTo>
                  <a:lnTo>
                    <a:pt x="589049" y="635502"/>
                  </a:lnTo>
                  <a:lnTo>
                    <a:pt x="583019" y="625344"/>
                  </a:lnTo>
                  <a:lnTo>
                    <a:pt x="577623" y="614869"/>
                  </a:lnTo>
                  <a:lnTo>
                    <a:pt x="572228" y="604711"/>
                  </a:lnTo>
                  <a:lnTo>
                    <a:pt x="566515" y="593918"/>
                  </a:lnTo>
                  <a:lnTo>
                    <a:pt x="561754" y="583126"/>
                  </a:lnTo>
                  <a:lnTo>
                    <a:pt x="556676" y="572016"/>
                  </a:lnTo>
                  <a:lnTo>
                    <a:pt x="551916" y="561223"/>
                  </a:lnTo>
                  <a:lnTo>
                    <a:pt x="547473" y="550113"/>
                  </a:lnTo>
                  <a:lnTo>
                    <a:pt x="543347" y="538685"/>
                  </a:lnTo>
                  <a:lnTo>
                    <a:pt x="538903" y="527575"/>
                  </a:lnTo>
                  <a:lnTo>
                    <a:pt x="535095" y="516147"/>
                  </a:lnTo>
                  <a:lnTo>
                    <a:pt x="531604" y="504720"/>
                  </a:lnTo>
                  <a:lnTo>
                    <a:pt x="528113" y="493292"/>
                  </a:lnTo>
                  <a:lnTo>
                    <a:pt x="524939" y="481864"/>
                  </a:lnTo>
                  <a:lnTo>
                    <a:pt x="522083" y="470437"/>
                  </a:lnTo>
                  <a:lnTo>
                    <a:pt x="519226" y="459009"/>
                  </a:lnTo>
                  <a:lnTo>
                    <a:pt x="516687" y="447582"/>
                  </a:lnTo>
                  <a:lnTo>
                    <a:pt x="514466" y="436154"/>
                  </a:lnTo>
                  <a:lnTo>
                    <a:pt x="512244" y="424726"/>
                  </a:lnTo>
                  <a:lnTo>
                    <a:pt x="510974" y="413299"/>
                  </a:lnTo>
                  <a:lnTo>
                    <a:pt x="509388" y="402189"/>
                  </a:lnTo>
                  <a:lnTo>
                    <a:pt x="507801" y="390761"/>
                  </a:lnTo>
                  <a:lnTo>
                    <a:pt x="507166" y="379651"/>
                  </a:lnTo>
                  <a:lnTo>
                    <a:pt x="506531" y="368541"/>
                  </a:lnTo>
                  <a:lnTo>
                    <a:pt x="506214" y="358065"/>
                  </a:lnTo>
                  <a:lnTo>
                    <a:pt x="505579" y="346955"/>
                  </a:lnTo>
                  <a:lnTo>
                    <a:pt x="506214" y="329179"/>
                  </a:lnTo>
                  <a:lnTo>
                    <a:pt x="507166" y="311403"/>
                  </a:lnTo>
                  <a:lnTo>
                    <a:pt x="509388" y="294261"/>
                  </a:lnTo>
                  <a:lnTo>
                    <a:pt x="511927" y="277120"/>
                  </a:lnTo>
                  <a:lnTo>
                    <a:pt x="515418" y="260296"/>
                  </a:lnTo>
                  <a:lnTo>
                    <a:pt x="519226" y="243789"/>
                  </a:lnTo>
                  <a:lnTo>
                    <a:pt x="524304" y="227918"/>
                  </a:lnTo>
                  <a:lnTo>
                    <a:pt x="529700" y="212046"/>
                  </a:lnTo>
                  <a:lnTo>
                    <a:pt x="535730" y="196492"/>
                  </a:lnTo>
                  <a:lnTo>
                    <a:pt x="542077" y="181572"/>
                  </a:lnTo>
                  <a:lnTo>
                    <a:pt x="549694" y="166970"/>
                  </a:lnTo>
                  <a:lnTo>
                    <a:pt x="557311" y="153003"/>
                  </a:lnTo>
                  <a:lnTo>
                    <a:pt x="565880" y="139354"/>
                  </a:lnTo>
                  <a:lnTo>
                    <a:pt x="574767" y="126021"/>
                  </a:lnTo>
                  <a:lnTo>
                    <a:pt x="584288" y="113641"/>
                  </a:lnTo>
                  <a:lnTo>
                    <a:pt x="594127" y="101262"/>
                  </a:lnTo>
                  <a:lnTo>
                    <a:pt x="604918" y="89834"/>
                  </a:lnTo>
                  <a:lnTo>
                    <a:pt x="616026" y="79359"/>
                  </a:lnTo>
                  <a:lnTo>
                    <a:pt x="627451" y="68883"/>
                  </a:lnTo>
                  <a:lnTo>
                    <a:pt x="639194" y="59043"/>
                  </a:lnTo>
                  <a:lnTo>
                    <a:pt x="651254" y="50155"/>
                  </a:lnTo>
                  <a:lnTo>
                    <a:pt x="664267" y="41584"/>
                  </a:lnTo>
                  <a:lnTo>
                    <a:pt x="676962" y="33966"/>
                  </a:lnTo>
                  <a:lnTo>
                    <a:pt x="690291" y="27300"/>
                  </a:lnTo>
                  <a:lnTo>
                    <a:pt x="704256" y="20951"/>
                  </a:lnTo>
                  <a:lnTo>
                    <a:pt x="718538" y="15554"/>
                  </a:lnTo>
                  <a:lnTo>
                    <a:pt x="732820" y="10793"/>
                  </a:lnTo>
                  <a:lnTo>
                    <a:pt x="747102" y="6984"/>
                  </a:lnTo>
                  <a:lnTo>
                    <a:pt x="762336" y="3492"/>
                  </a:lnTo>
                  <a:lnTo>
                    <a:pt x="777252" y="1587"/>
                  </a:lnTo>
                  <a:lnTo>
                    <a:pt x="785187" y="635"/>
                  </a:lnTo>
                  <a:lnTo>
                    <a:pt x="792804" y="318"/>
                  </a:lnTo>
                  <a:lnTo>
                    <a:pt x="800738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2" name="矩形 171">
              <a:extLst>
                <a:ext uri="{FF2B5EF4-FFF2-40B4-BE49-F238E27FC236}">
                  <a16:creationId xmlns:a16="http://schemas.microsoft.com/office/drawing/2014/main" id="{3A56391C-B80B-4265-95CA-A6EA05ED9898}"/>
                </a:ext>
              </a:extLst>
            </p:cNvPr>
            <p:cNvSpPr/>
            <p:nvPr/>
          </p:nvSpPr>
          <p:spPr>
            <a:xfrm>
              <a:off x="2002659" y="1153304"/>
              <a:ext cx="954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香港办公人员</a:t>
              </a:r>
              <a:endParaRPr lang="zh-CN" altLang="en-US" sz="1000" dirty="0"/>
            </a:p>
          </p:txBody>
        </p:sp>
      </p:grp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37314381-EAB2-4C55-BFEA-B7014C324148}"/>
              </a:ext>
            </a:extLst>
          </p:cNvPr>
          <p:cNvGrpSpPr/>
          <p:nvPr/>
        </p:nvGrpSpPr>
        <p:grpSpPr>
          <a:xfrm>
            <a:off x="6385985" y="1181618"/>
            <a:ext cx="954107" cy="506533"/>
            <a:chOff x="4131073" y="883205"/>
            <a:chExt cx="954107" cy="506533"/>
          </a:xfrm>
        </p:grpSpPr>
        <p:sp>
          <p:nvSpPr>
            <p:cNvPr id="174" name="KSO_Shape">
              <a:extLst>
                <a:ext uri="{FF2B5EF4-FFF2-40B4-BE49-F238E27FC236}">
                  <a16:creationId xmlns:a16="http://schemas.microsoft.com/office/drawing/2014/main" id="{32E02C3D-50F9-4719-A70F-C0477864F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958" y="883205"/>
              <a:ext cx="293233" cy="235968"/>
            </a:xfrm>
            <a:custGeom>
              <a:avLst/>
              <a:gdLst>
                <a:gd name="T0" fmla="*/ 1404182 w 2301875"/>
                <a:gd name="T1" fmla="*/ 160202 h 1517650"/>
                <a:gd name="T2" fmla="*/ 1454632 w 2301875"/>
                <a:gd name="T3" fmla="*/ 203392 h 1517650"/>
                <a:gd name="T4" fmla="*/ 1481695 w 2301875"/>
                <a:gd name="T5" fmla="*/ 269233 h 1517650"/>
                <a:gd name="T6" fmla="*/ 1476178 w 2301875"/>
                <a:gd name="T7" fmla="*/ 358248 h 1517650"/>
                <a:gd name="T8" fmla="*/ 1431772 w 2301875"/>
                <a:gd name="T9" fmla="*/ 449897 h 1517650"/>
                <a:gd name="T10" fmla="*/ 1361353 w 2301875"/>
                <a:gd name="T11" fmla="*/ 570516 h 1517650"/>
                <a:gd name="T12" fmla="*/ 1334026 w 2301875"/>
                <a:gd name="T13" fmla="*/ 562352 h 1517650"/>
                <a:gd name="T14" fmla="*/ 1263343 w 2301875"/>
                <a:gd name="T15" fmla="*/ 433569 h 1517650"/>
                <a:gd name="T16" fmla="*/ 1225769 w 2301875"/>
                <a:gd name="T17" fmla="*/ 338233 h 1517650"/>
                <a:gd name="T18" fmla="*/ 1227871 w 2301875"/>
                <a:gd name="T19" fmla="*/ 254748 h 1517650"/>
                <a:gd name="T20" fmla="*/ 1260190 w 2301875"/>
                <a:gd name="T21" fmla="*/ 192595 h 1517650"/>
                <a:gd name="T22" fmla="*/ 1314319 w 2301875"/>
                <a:gd name="T23" fmla="*/ 155461 h 1517650"/>
                <a:gd name="T24" fmla="*/ 1864798 w 2301875"/>
                <a:gd name="T25" fmla="*/ 31302 h 1517650"/>
                <a:gd name="T26" fmla="*/ 1902636 w 2301875"/>
                <a:gd name="T27" fmla="*/ 68926 h 1517650"/>
                <a:gd name="T28" fmla="*/ 1895278 w 2301875"/>
                <a:gd name="T29" fmla="*/ 811666 h 1517650"/>
                <a:gd name="T30" fmla="*/ 1847982 w 2301875"/>
                <a:gd name="T31" fmla="*/ 837186 h 1517650"/>
                <a:gd name="T32" fmla="*/ 1397876 w 2301875"/>
                <a:gd name="T33" fmla="*/ 950058 h 1517650"/>
                <a:gd name="T34" fmla="*/ 1362141 w 2301875"/>
                <a:gd name="T35" fmla="*/ 862181 h 1517650"/>
                <a:gd name="T36" fmla="*/ 1303808 w 2301875"/>
                <a:gd name="T37" fmla="*/ 792459 h 1517650"/>
                <a:gd name="T38" fmla="*/ 1085455 w 2301875"/>
                <a:gd name="T39" fmla="*/ 693269 h 1517650"/>
                <a:gd name="T40" fmla="*/ 1038685 w 2301875"/>
                <a:gd name="T41" fmla="*/ 609866 h 1517650"/>
                <a:gd name="T42" fmla="*/ 1119352 w 2301875"/>
                <a:gd name="T43" fmla="*/ 571189 h 1517650"/>
                <a:gd name="T44" fmla="*/ 1317209 w 2301875"/>
                <a:gd name="T45" fmla="*/ 779830 h 1517650"/>
                <a:gd name="T46" fmla="*/ 1313005 w 2301875"/>
                <a:gd name="T47" fmla="*/ 631177 h 1517650"/>
                <a:gd name="T48" fmla="*/ 1349528 w 2301875"/>
                <a:gd name="T49" fmla="*/ 583555 h 1517650"/>
                <a:gd name="T50" fmla="*/ 1395774 w 2301875"/>
                <a:gd name="T51" fmla="*/ 623284 h 1517650"/>
                <a:gd name="T52" fmla="*/ 1376855 w 2301875"/>
                <a:gd name="T53" fmla="*/ 692743 h 1517650"/>
                <a:gd name="T54" fmla="*/ 1498775 w 2301875"/>
                <a:gd name="T55" fmla="*/ 541985 h 1517650"/>
                <a:gd name="T56" fmla="*/ 1650387 w 2301875"/>
                <a:gd name="T57" fmla="*/ 594868 h 1517650"/>
                <a:gd name="T58" fmla="*/ 1684545 w 2301875"/>
                <a:gd name="T59" fmla="*/ 637491 h 1517650"/>
                <a:gd name="T60" fmla="*/ 1703464 w 2301875"/>
                <a:gd name="T61" fmla="*/ 732472 h 1517650"/>
                <a:gd name="T62" fmla="*/ 1690851 w 2301875"/>
                <a:gd name="T63" fmla="*/ 770095 h 1517650"/>
                <a:gd name="T64" fmla="*/ 933319 w 2301875"/>
                <a:gd name="T65" fmla="*/ 56297 h 1517650"/>
                <a:gd name="T66" fmla="*/ 694461 w 2301875"/>
                <a:gd name="T67" fmla="*/ 1315 h 1517650"/>
                <a:gd name="T68" fmla="*/ 808979 w 2301875"/>
                <a:gd name="T69" fmla="*/ 48914 h 1517650"/>
                <a:gd name="T70" fmla="*/ 888826 w 2301875"/>
                <a:gd name="T71" fmla="*/ 150424 h 1517650"/>
                <a:gd name="T72" fmla="*/ 919031 w 2301875"/>
                <a:gd name="T73" fmla="*/ 287436 h 1517650"/>
                <a:gd name="T74" fmla="*/ 908000 w 2301875"/>
                <a:gd name="T75" fmla="*/ 380267 h 1517650"/>
                <a:gd name="T76" fmla="*/ 877006 w 2301875"/>
                <a:gd name="T77" fmla="*/ 473888 h 1517650"/>
                <a:gd name="T78" fmla="*/ 829466 w 2301875"/>
                <a:gd name="T79" fmla="*/ 558566 h 1517650"/>
                <a:gd name="T80" fmla="*/ 1100263 w 2301875"/>
                <a:gd name="T81" fmla="*/ 792617 h 1517650"/>
                <a:gd name="T82" fmla="*/ 1254967 w 2301875"/>
                <a:gd name="T83" fmla="*/ 864410 h 1517650"/>
                <a:gd name="T84" fmla="*/ 1299619 w 2301875"/>
                <a:gd name="T85" fmla="*/ 932259 h 1517650"/>
                <a:gd name="T86" fmla="*/ 1329562 w 2301875"/>
                <a:gd name="T87" fmla="*/ 1050074 h 1517650"/>
                <a:gd name="T88" fmla="*/ 1335602 w 2301875"/>
                <a:gd name="T89" fmla="*/ 1162365 h 1517650"/>
                <a:gd name="T90" fmla="*/ 1288062 w 2301875"/>
                <a:gd name="T91" fmla="*/ 1196552 h 1517650"/>
                <a:gd name="T92" fmla="*/ 1137036 w 2301875"/>
                <a:gd name="T93" fmla="*/ 1234158 h 1517650"/>
                <a:gd name="T94" fmla="*/ 882260 w 2301875"/>
                <a:gd name="T95" fmla="*/ 1255459 h 1517650"/>
                <a:gd name="T96" fmla="*/ 367980 w 2301875"/>
                <a:gd name="T97" fmla="*/ 1251515 h 1517650"/>
                <a:gd name="T98" fmla="*/ 137894 w 2301875"/>
                <a:gd name="T99" fmla="*/ 1222850 h 1517650"/>
                <a:gd name="T100" fmla="*/ 19174 w 2301875"/>
                <a:gd name="T101" fmla="*/ 1180773 h 1517650"/>
                <a:gd name="T102" fmla="*/ 0 w 2301875"/>
                <a:gd name="T103" fmla="*/ 1154212 h 1517650"/>
                <a:gd name="T104" fmla="*/ 16810 w 2301875"/>
                <a:gd name="T105" fmla="*/ 1002474 h 1517650"/>
                <a:gd name="T106" fmla="*/ 58835 w 2301875"/>
                <a:gd name="T107" fmla="*/ 891497 h 1517650"/>
                <a:gd name="T108" fmla="*/ 98758 w 2301875"/>
                <a:gd name="T109" fmla="*/ 852839 h 1517650"/>
                <a:gd name="T110" fmla="*/ 435220 w 2301875"/>
                <a:gd name="T111" fmla="*/ 711620 h 1517650"/>
                <a:gd name="T112" fmla="*/ 487489 w 2301875"/>
                <a:gd name="T113" fmla="*/ 526483 h 1517650"/>
                <a:gd name="T114" fmla="*/ 445989 w 2301875"/>
                <a:gd name="T115" fmla="*/ 437071 h 1517650"/>
                <a:gd name="T116" fmla="*/ 422875 w 2301875"/>
                <a:gd name="T117" fmla="*/ 342398 h 1517650"/>
                <a:gd name="T118" fmla="*/ 423664 w 2301875"/>
                <a:gd name="T119" fmla="*/ 229581 h 1517650"/>
                <a:gd name="T120" fmla="*/ 475669 w 2301875"/>
                <a:gd name="T121" fmla="*/ 104402 h 1517650"/>
                <a:gd name="T122" fmla="*/ 571275 w 2301875"/>
                <a:gd name="T123" fmla="*/ 22617 h 15176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5" h="1517650">
                  <a:moveTo>
                    <a:pt x="1627188" y="179387"/>
                  </a:moveTo>
                  <a:lnTo>
                    <a:pt x="1635125" y="179387"/>
                  </a:lnTo>
                  <a:lnTo>
                    <a:pt x="1643380" y="179387"/>
                  </a:lnTo>
                  <a:lnTo>
                    <a:pt x="1651635" y="180023"/>
                  </a:lnTo>
                  <a:lnTo>
                    <a:pt x="1659255" y="181295"/>
                  </a:lnTo>
                  <a:lnTo>
                    <a:pt x="1667510" y="183202"/>
                  </a:lnTo>
                  <a:lnTo>
                    <a:pt x="1674812" y="184791"/>
                  </a:lnTo>
                  <a:lnTo>
                    <a:pt x="1682432" y="187652"/>
                  </a:lnTo>
                  <a:lnTo>
                    <a:pt x="1689735" y="190514"/>
                  </a:lnTo>
                  <a:lnTo>
                    <a:pt x="1696720" y="193375"/>
                  </a:lnTo>
                  <a:lnTo>
                    <a:pt x="1703705" y="197189"/>
                  </a:lnTo>
                  <a:lnTo>
                    <a:pt x="1711008" y="201322"/>
                  </a:lnTo>
                  <a:lnTo>
                    <a:pt x="1717358" y="205455"/>
                  </a:lnTo>
                  <a:lnTo>
                    <a:pt x="1723708" y="210541"/>
                  </a:lnTo>
                  <a:lnTo>
                    <a:pt x="1730058" y="215627"/>
                  </a:lnTo>
                  <a:lnTo>
                    <a:pt x="1736408" y="220713"/>
                  </a:lnTo>
                  <a:lnTo>
                    <a:pt x="1741805" y="226753"/>
                  </a:lnTo>
                  <a:lnTo>
                    <a:pt x="1747520" y="232476"/>
                  </a:lnTo>
                  <a:lnTo>
                    <a:pt x="1752600" y="239151"/>
                  </a:lnTo>
                  <a:lnTo>
                    <a:pt x="1757680" y="245509"/>
                  </a:lnTo>
                  <a:lnTo>
                    <a:pt x="1762442" y="252503"/>
                  </a:lnTo>
                  <a:lnTo>
                    <a:pt x="1766888" y="259497"/>
                  </a:lnTo>
                  <a:lnTo>
                    <a:pt x="1771015" y="266808"/>
                  </a:lnTo>
                  <a:lnTo>
                    <a:pt x="1774508" y="274755"/>
                  </a:lnTo>
                  <a:lnTo>
                    <a:pt x="1778318" y="282385"/>
                  </a:lnTo>
                  <a:lnTo>
                    <a:pt x="1781175" y="290650"/>
                  </a:lnTo>
                  <a:lnTo>
                    <a:pt x="1784350" y="298915"/>
                  </a:lnTo>
                  <a:lnTo>
                    <a:pt x="1786890" y="307499"/>
                  </a:lnTo>
                  <a:lnTo>
                    <a:pt x="1789112" y="316082"/>
                  </a:lnTo>
                  <a:lnTo>
                    <a:pt x="1790382" y="324983"/>
                  </a:lnTo>
                  <a:lnTo>
                    <a:pt x="1791970" y="333566"/>
                  </a:lnTo>
                  <a:lnTo>
                    <a:pt x="1793240" y="342785"/>
                  </a:lnTo>
                  <a:lnTo>
                    <a:pt x="1793875" y="352322"/>
                  </a:lnTo>
                  <a:lnTo>
                    <a:pt x="1793875" y="361858"/>
                  </a:lnTo>
                  <a:lnTo>
                    <a:pt x="1793558" y="372985"/>
                  </a:lnTo>
                  <a:lnTo>
                    <a:pt x="1792605" y="384747"/>
                  </a:lnTo>
                  <a:lnTo>
                    <a:pt x="1791335" y="396509"/>
                  </a:lnTo>
                  <a:lnTo>
                    <a:pt x="1789430" y="408271"/>
                  </a:lnTo>
                  <a:lnTo>
                    <a:pt x="1786890" y="420351"/>
                  </a:lnTo>
                  <a:lnTo>
                    <a:pt x="1783715" y="432431"/>
                  </a:lnTo>
                  <a:lnTo>
                    <a:pt x="1780222" y="444511"/>
                  </a:lnTo>
                  <a:lnTo>
                    <a:pt x="1776412" y="456273"/>
                  </a:lnTo>
                  <a:lnTo>
                    <a:pt x="1771968" y="468035"/>
                  </a:lnTo>
                  <a:lnTo>
                    <a:pt x="1767205" y="479797"/>
                  </a:lnTo>
                  <a:lnTo>
                    <a:pt x="1761808" y="491241"/>
                  </a:lnTo>
                  <a:lnTo>
                    <a:pt x="1756092" y="502368"/>
                  </a:lnTo>
                  <a:lnTo>
                    <a:pt x="1750378" y="513176"/>
                  </a:lnTo>
                  <a:lnTo>
                    <a:pt x="1743710" y="523349"/>
                  </a:lnTo>
                  <a:lnTo>
                    <a:pt x="1737042" y="533521"/>
                  </a:lnTo>
                  <a:lnTo>
                    <a:pt x="1730058" y="543058"/>
                  </a:lnTo>
                  <a:lnTo>
                    <a:pt x="1730058" y="606637"/>
                  </a:lnTo>
                  <a:lnTo>
                    <a:pt x="1717992" y="620306"/>
                  </a:lnTo>
                  <a:lnTo>
                    <a:pt x="1704975" y="633976"/>
                  </a:lnTo>
                  <a:lnTo>
                    <a:pt x="1689735" y="649235"/>
                  </a:lnTo>
                  <a:lnTo>
                    <a:pt x="1681798" y="657500"/>
                  </a:lnTo>
                  <a:lnTo>
                    <a:pt x="1673860" y="665129"/>
                  </a:lnTo>
                  <a:lnTo>
                    <a:pt x="1665922" y="672123"/>
                  </a:lnTo>
                  <a:lnTo>
                    <a:pt x="1657985" y="678799"/>
                  </a:lnTo>
                  <a:lnTo>
                    <a:pt x="1651000" y="684521"/>
                  </a:lnTo>
                  <a:lnTo>
                    <a:pt x="1644968" y="688653"/>
                  </a:lnTo>
                  <a:lnTo>
                    <a:pt x="1642428" y="689925"/>
                  </a:lnTo>
                  <a:lnTo>
                    <a:pt x="1639570" y="691197"/>
                  </a:lnTo>
                  <a:lnTo>
                    <a:pt x="1637030" y="691832"/>
                  </a:lnTo>
                  <a:lnTo>
                    <a:pt x="1635125" y="692150"/>
                  </a:lnTo>
                  <a:lnTo>
                    <a:pt x="1633220" y="691832"/>
                  </a:lnTo>
                  <a:lnTo>
                    <a:pt x="1630998" y="691197"/>
                  </a:lnTo>
                  <a:lnTo>
                    <a:pt x="1628140" y="689925"/>
                  </a:lnTo>
                  <a:lnTo>
                    <a:pt x="1625600" y="688653"/>
                  </a:lnTo>
                  <a:lnTo>
                    <a:pt x="1618932" y="684521"/>
                  </a:lnTo>
                  <a:lnTo>
                    <a:pt x="1611948" y="678799"/>
                  </a:lnTo>
                  <a:lnTo>
                    <a:pt x="1604645" y="672123"/>
                  </a:lnTo>
                  <a:lnTo>
                    <a:pt x="1596708" y="665129"/>
                  </a:lnTo>
                  <a:lnTo>
                    <a:pt x="1588452" y="657500"/>
                  </a:lnTo>
                  <a:lnTo>
                    <a:pt x="1580198" y="649235"/>
                  </a:lnTo>
                  <a:lnTo>
                    <a:pt x="1565275" y="633976"/>
                  </a:lnTo>
                  <a:lnTo>
                    <a:pt x="1552575" y="620306"/>
                  </a:lnTo>
                  <a:lnTo>
                    <a:pt x="1540510" y="606637"/>
                  </a:lnTo>
                  <a:lnTo>
                    <a:pt x="1540510" y="543058"/>
                  </a:lnTo>
                  <a:lnTo>
                    <a:pt x="1533525" y="533521"/>
                  </a:lnTo>
                  <a:lnTo>
                    <a:pt x="1526540" y="523349"/>
                  </a:lnTo>
                  <a:lnTo>
                    <a:pt x="1520190" y="513176"/>
                  </a:lnTo>
                  <a:lnTo>
                    <a:pt x="1513840" y="502368"/>
                  </a:lnTo>
                  <a:lnTo>
                    <a:pt x="1508442" y="491241"/>
                  </a:lnTo>
                  <a:lnTo>
                    <a:pt x="1503362" y="479797"/>
                  </a:lnTo>
                  <a:lnTo>
                    <a:pt x="1498600" y="468035"/>
                  </a:lnTo>
                  <a:lnTo>
                    <a:pt x="1494155" y="456273"/>
                  </a:lnTo>
                  <a:lnTo>
                    <a:pt x="1490028" y="444511"/>
                  </a:lnTo>
                  <a:lnTo>
                    <a:pt x="1486535" y="432431"/>
                  </a:lnTo>
                  <a:lnTo>
                    <a:pt x="1483360" y="420351"/>
                  </a:lnTo>
                  <a:lnTo>
                    <a:pt x="1481138" y="408271"/>
                  </a:lnTo>
                  <a:lnTo>
                    <a:pt x="1478915" y="396509"/>
                  </a:lnTo>
                  <a:lnTo>
                    <a:pt x="1477962" y="384747"/>
                  </a:lnTo>
                  <a:lnTo>
                    <a:pt x="1476692" y="372985"/>
                  </a:lnTo>
                  <a:lnTo>
                    <a:pt x="1476375" y="361858"/>
                  </a:lnTo>
                  <a:lnTo>
                    <a:pt x="1476692" y="352322"/>
                  </a:lnTo>
                  <a:lnTo>
                    <a:pt x="1477328" y="342785"/>
                  </a:lnTo>
                  <a:lnTo>
                    <a:pt x="1478280" y="333566"/>
                  </a:lnTo>
                  <a:lnTo>
                    <a:pt x="1479550" y="324983"/>
                  </a:lnTo>
                  <a:lnTo>
                    <a:pt x="1481455" y="316082"/>
                  </a:lnTo>
                  <a:lnTo>
                    <a:pt x="1483678" y="307499"/>
                  </a:lnTo>
                  <a:lnTo>
                    <a:pt x="1486218" y="298915"/>
                  </a:lnTo>
                  <a:lnTo>
                    <a:pt x="1488758" y="290650"/>
                  </a:lnTo>
                  <a:lnTo>
                    <a:pt x="1492250" y="282385"/>
                  </a:lnTo>
                  <a:lnTo>
                    <a:pt x="1495425" y="274755"/>
                  </a:lnTo>
                  <a:lnTo>
                    <a:pt x="1499552" y="266808"/>
                  </a:lnTo>
                  <a:lnTo>
                    <a:pt x="1503680" y="259497"/>
                  </a:lnTo>
                  <a:lnTo>
                    <a:pt x="1508125" y="252503"/>
                  </a:lnTo>
                  <a:lnTo>
                    <a:pt x="1512888" y="245509"/>
                  </a:lnTo>
                  <a:lnTo>
                    <a:pt x="1517650" y="239151"/>
                  </a:lnTo>
                  <a:lnTo>
                    <a:pt x="1522730" y="232476"/>
                  </a:lnTo>
                  <a:lnTo>
                    <a:pt x="1528445" y="226753"/>
                  </a:lnTo>
                  <a:lnTo>
                    <a:pt x="1534160" y="220713"/>
                  </a:lnTo>
                  <a:lnTo>
                    <a:pt x="1540192" y="215627"/>
                  </a:lnTo>
                  <a:lnTo>
                    <a:pt x="1546542" y="210541"/>
                  </a:lnTo>
                  <a:lnTo>
                    <a:pt x="1553210" y="205455"/>
                  </a:lnTo>
                  <a:lnTo>
                    <a:pt x="1559560" y="201322"/>
                  </a:lnTo>
                  <a:lnTo>
                    <a:pt x="1566228" y="197189"/>
                  </a:lnTo>
                  <a:lnTo>
                    <a:pt x="1573212" y="193375"/>
                  </a:lnTo>
                  <a:lnTo>
                    <a:pt x="1580832" y="190514"/>
                  </a:lnTo>
                  <a:lnTo>
                    <a:pt x="1588135" y="187652"/>
                  </a:lnTo>
                  <a:lnTo>
                    <a:pt x="1595438" y="184791"/>
                  </a:lnTo>
                  <a:lnTo>
                    <a:pt x="1603058" y="183202"/>
                  </a:lnTo>
                  <a:lnTo>
                    <a:pt x="1610995" y="181295"/>
                  </a:lnTo>
                  <a:lnTo>
                    <a:pt x="1618932" y="180023"/>
                  </a:lnTo>
                  <a:lnTo>
                    <a:pt x="1627188" y="179387"/>
                  </a:lnTo>
                  <a:close/>
                  <a:moveTo>
                    <a:pt x="1101725" y="34925"/>
                  </a:moveTo>
                  <a:lnTo>
                    <a:pt x="2232978" y="34925"/>
                  </a:lnTo>
                  <a:lnTo>
                    <a:pt x="2239962" y="35243"/>
                  </a:lnTo>
                  <a:lnTo>
                    <a:pt x="2246948" y="36196"/>
                  </a:lnTo>
                  <a:lnTo>
                    <a:pt x="2253298" y="37784"/>
                  </a:lnTo>
                  <a:lnTo>
                    <a:pt x="2259965" y="40007"/>
                  </a:lnTo>
                  <a:lnTo>
                    <a:pt x="2265680" y="42865"/>
                  </a:lnTo>
                  <a:lnTo>
                    <a:pt x="2271395" y="46676"/>
                  </a:lnTo>
                  <a:lnTo>
                    <a:pt x="2276792" y="50169"/>
                  </a:lnTo>
                  <a:lnTo>
                    <a:pt x="2281555" y="54615"/>
                  </a:lnTo>
                  <a:lnTo>
                    <a:pt x="2286000" y="60014"/>
                  </a:lnTo>
                  <a:lnTo>
                    <a:pt x="2290128" y="65096"/>
                  </a:lnTo>
                  <a:lnTo>
                    <a:pt x="2293302" y="71130"/>
                  </a:lnTo>
                  <a:lnTo>
                    <a:pt x="2296478" y="76846"/>
                  </a:lnTo>
                  <a:lnTo>
                    <a:pt x="2299018" y="83198"/>
                  </a:lnTo>
                  <a:lnTo>
                    <a:pt x="2300288" y="89867"/>
                  </a:lnTo>
                  <a:lnTo>
                    <a:pt x="2301558" y="96537"/>
                  </a:lnTo>
                  <a:lnTo>
                    <a:pt x="2301875" y="103841"/>
                  </a:lnTo>
                  <a:lnTo>
                    <a:pt x="2301875" y="941310"/>
                  </a:lnTo>
                  <a:lnTo>
                    <a:pt x="2301558" y="948614"/>
                  </a:lnTo>
                  <a:lnTo>
                    <a:pt x="2300288" y="954966"/>
                  </a:lnTo>
                  <a:lnTo>
                    <a:pt x="2299018" y="961635"/>
                  </a:lnTo>
                  <a:lnTo>
                    <a:pt x="2296478" y="967987"/>
                  </a:lnTo>
                  <a:lnTo>
                    <a:pt x="2293302" y="974339"/>
                  </a:lnTo>
                  <a:lnTo>
                    <a:pt x="2290128" y="979738"/>
                  </a:lnTo>
                  <a:lnTo>
                    <a:pt x="2286000" y="985137"/>
                  </a:lnTo>
                  <a:lnTo>
                    <a:pt x="2281555" y="990218"/>
                  </a:lnTo>
                  <a:lnTo>
                    <a:pt x="2276792" y="994664"/>
                  </a:lnTo>
                  <a:lnTo>
                    <a:pt x="2271395" y="998475"/>
                  </a:lnTo>
                  <a:lnTo>
                    <a:pt x="2265680" y="1001969"/>
                  </a:lnTo>
                  <a:lnTo>
                    <a:pt x="2259965" y="1004827"/>
                  </a:lnTo>
                  <a:lnTo>
                    <a:pt x="2253298" y="1007050"/>
                  </a:lnTo>
                  <a:lnTo>
                    <a:pt x="2246948" y="1008955"/>
                  </a:lnTo>
                  <a:lnTo>
                    <a:pt x="2239962" y="1009908"/>
                  </a:lnTo>
                  <a:lnTo>
                    <a:pt x="2232978" y="1010543"/>
                  </a:lnTo>
                  <a:lnTo>
                    <a:pt x="1762125" y="1010543"/>
                  </a:lnTo>
                  <a:lnTo>
                    <a:pt x="1762125" y="1154726"/>
                  </a:lnTo>
                  <a:lnTo>
                    <a:pt x="2059622" y="1154726"/>
                  </a:lnTo>
                  <a:lnTo>
                    <a:pt x="2059622" y="1235075"/>
                  </a:lnTo>
                  <a:lnTo>
                    <a:pt x="1762125" y="1235075"/>
                  </a:lnTo>
                  <a:lnTo>
                    <a:pt x="1708150" y="1235075"/>
                  </a:lnTo>
                  <a:lnTo>
                    <a:pt x="1704658" y="1213162"/>
                  </a:lnTo>
                  <a:lnTo>
                    <a:pt x="1700212" y="1191566"/>
                  </a:lnTo>
                  <a:lnTo>
                    <a:pt x="1694815" y="1169335"/>
                  </a:lnTo>
                  <a:lnTo>
                    <a:pt x="1689100" y="1146787"/>
                  </a:lnTo>
                  <a:lnTo>
                    <a:pt x="1685608" y="1135989"/>
                  </a:lnTo>
                  <a:lnTo>
                    <a:pt x="1682115" y="1124874"/>
                  </a:lnTo>
                  <a:lnTo>
                    <a:pt x="1678305" y="1114076"/>
                  </a:lnTo>
                  <a:lnTo>
                    <a:pt x="1674812" y="1102960"/>
                  </a:lnTo>
                  <a:lnTo>
                    <a:pt x="1670368" y="1092162"/>
                  </a:lnTo>
                  <a:lnTo>
                    <a:pt x="1666240" y="1081682"/>
                  </a:lnTo>
                  <a:lnTo>
                    <a:pt x="1661478" y="1071202"/>
                  </a:lnTo>
                  <a:lnTo>
                    <a:pt x="1656715" y="1061039"/>
                  </a:lnTo>
                  <a:lnTo>
                    <a:pt x="1651318" y="1050559"/>
                  </a:lnTo>
                  <a:lnTo>
                    <a:pt x="1645920" y="1040714"/>
                  </a:lnTo>
                  <a:lnTo>
                    <a:pt x="1640522" y="1031186"/>
                  </a:lnTo>
                  <a:lnTo>
                    <a:pt x="1634172" y="1021341"/>
                  </a:lnTo>
                  <a:lnTo>
                    <a:pt x="1627822" y="1012131"/>
                  </a:lnTo>
                  <a:lnTo>
                    <a:pt x="1621472" y="1003556"/>
                  </a:lnTo>
                  <a:lnTo>
                    <a:pt x="1614488" y="994664"/>
                  </a:lnTo>
                  <a:lnTo>
                    <a:pt x="1607185" y="986407"/>
                  </a:lnTo>
                  <a:lnTo>
                    <a:pt x="1599882" y="978467"/>
                  </a:lnTo>
                  <a:lnTo>
                    <a:pt x="1591945" y="970528"/>
                  </a:lnTo>
                  <a:lnTo>
                    <a:pt x="1584008" y="963223"/>
                  </a:lnTo>
                  <a:lnTo>
                    <a:pt x="1575435" y="956554"/>
                  </a:lnTo>
                  <a:lnTo>
                    <a:pt x="1566545" y="949885"/>
                  </a:lnTo>
                  <a:lnTo>
                    <a:pt x="1557338" y="943533"/>
                  </a:lnTo>
                  <a:lnTo>
                    <a:pt x="1548130" y="938134"/>
                  </a:lnTo>
                  <a:lnTo>
                    <a:pt x="1538288" y="933053"/>
                  </a:lnTo>
                  <a:lnTo>
                    <a:pt x="1515428" y="922255"/>
                  </a:lnTo>
                  <a:lnTo>
                    <a:pt x="1490980" y="911140"/>
                  </a:lnTo>
                  <a:lnTo>
                    <a:pt x="1464945" y="899706"/>
                  </a:lnTo>
                  <a:lnTo>
                    <a:pt x="1437322" y="887956"/>
                  </a:lnTo>
                  <a:lnTo>
                    <a:pt x="1376998" y="863184"/>
                  </a:lnTo>
                  <a:lnTo>
                    <a:pt x="1311592" y="836825"/>
                  </a:lnTo>
                  <a:lnTo>
                    <a:pt x="1225233" y="801573"/>
                  </a:lnTo>
                  <a:lnTo>
                    <a:pt x="1229043" y="788235"/>
                  </a:lnTo>
                  <a:lnTo>
                    <a:pt x="1233488" y="775214"/>
                  </a:lnTo>
                  <a:lnTo>
                    <a:pt x="1236028" y="768862"/>
                  </a:lnTo>
                  <a:lnTo>
                    <a:pt x="1238568" y="762510"/>
                  </a:lnTo>
                  <a:lnTo>
                    <a:pt x="1241425" y="756794"/>
                  </a:lnTo>
                  <a:lnTo>
                    <a:pt x="1244283" y="751077"/>
                  </a:lnTo>
                  <a:lnTo>
                    <a:pt x="1247775" y="745678"/>
                  </a:lnTo>
                  <a:lnTo>
                    <a:pt x="1251268" y="740914"/>
                  </a:lnTo>
                  <a:lnTo>
                    <a:pt x="1255078" y="736151"/>
                  </a:lnTo>
                  <a:lnTo>
                    <a:pt x="1258888" y="731705"/>
                  </a:lnTo>
                  <a:lnTo>
                    <a:pt x="1263333" y="727576"/>
                  </a:lnTo>
                  <a:lnTo>
                    <a:pt x="1267143" y="723765"/>
                  </a:lnTo>
                  <a:lnTo>
                    <a:pt x="1271905" y="720907"/>
                  </a:lnTo>
                  <a:lnTo>
                    <a:pt x="1276985" y="718048"/>
                  </a:lnTo>
                  <a:lnTo>
                    <a:pt x="1288415" y="712650"/>
                  </a:lnTo>
                  <a:lnTo>
                    <a:pt x="1300162" y="707886"/>
                  </a:lnTo>
                  <a:lnTo>
                    <a:pt x="1312545" y="703122"/>
                  </a:lnTo>
                  <a:lnTo>
                    <a:pt x="1325562" y="698676"/>
                  </a:lnTo>
                  <a:lnTo>
                    <a:pt x="1352550" y="689466"/>
                  </a:lnTo>
                  <a:lnTo>
                    <a:pt x="1381442" y="680574"/>
                  </a:lnTo>
                  <a:lnTo>
                    <a:pt x="1411922" y="670728"/>
                  </a:lnTo>
                  <a:lnTo>
                    <a:pt x="1427798" y="665647"/>
                  </a:lnTo>
                  <a:lnTo>
                    <a:pt x="1443355" y="659931"/>
                  </a:lnTo>
                  <a:lnTo>
                    <a:pt x="1460182" y="654214"/>
                  </a:lnTo>
                  <a:lnTo>
                    <a:pt x="1476692" y="647545"/>
                  </a:lnTo>
                  <a:lnTo>
                    <a:pt x="1493202" y="640558"/>
                  </a:lnTo>
                  <a:lnTo>
                    <a:pt x="1510665" y="632618"/>
                  </a:lnTo>
                  <a:lnTo>
                    <a:pt x="1561148" y="941310"/>
                  </a:lnTo>
                  <a:lnTo>
                    <a:pt x="1591628" y="941310"/>
                  </a:lnTo>
                  <a:lnTo>
                    <a:pt x="1593850" y="917491"/>
                  </a:lnTo>
                  <a:lnTo>
                    <a:pt x="1596390" y="894943"/>
                  </a:lnTo>
                  <a:lnTo>
                    <a:pt x="1599882" y="873665"/>
                  </a:lnTo>
                  <a:lnTo>
                    <a:pt x="1603375" y="853974"/>
                  </a:lnTo>
                  <a:lnTo>
                    <a:pt x="1607185" y="836190"/>
                  </a:lnTo>
                  <a:lnTo>
                    <a:pt x="1611630" y="820946"/>
                  </a:lnTo>
                  <a:lnTo>
                    <a:pt x="1615758" y="806972"/>
                  </a:lnTo>
                  <a:lnTo>
                    <a:pt x="1620202" y="795857"/>
                  </a:lnTo>
                  <a:lnTo>
                    <a:pt x="1588452" y="763781"/>
                  </a:lnTo>
                  <a:lnTo>
                    <a:pt x="1586548" y="761875"/>
                  </a:lnTo>
                  <a:lnTo>
                    <a:pt x="1585595" y="759652"/>
                  </a:lnTo>
                  <a:lnTo>
                    <a:pt x="1584642" y="757111"/>
                  </a:lnTo>
                  <a:lnTo>
                    <a:pt x="1584325" y="754571"/>
                  </a:lnTo>
                  <a:lnTo>
                    <a:pt x="1584642" y="752348"/>
                  </a:lnTo>
                  <a:lnTo>
                    <a:pt x="1585595" y="749807"/>
                  </a:lnTo>
                  <a:lnTo>
                    <a:pt x="1586548" y="747584"/>
                  </a:lnTo>
                  <a:lnTo>
                    <a:pt x="1588452" y="745361"/>
                  </a:lnTo>
                  <a:lnTo>
                    <a:pt x="1626235" y="707251"/>
                  </a:lnTo>
                  <a:lnTo>
                    <a:pt x="1628140" y="705663"/>
                  </a:lnTo>
                  <a:lnTo>
                    <a:pt x="1630680" y="704392"/>
                  </a:lnTo>
                  <a:lnTo>
                    <a:pt x="1632902" y="703440"/>
                  </a:lnTo>
                  <a:lnTo>
                    <a:pt x="1635442" y="703440"/>
                  </a:lnTo>
                  <a:lnTo>
                    <a:pt x="1638300" y="703440"/>
                  </a:lnTo>
                  <a:lnTo>
                    <a:pt x="1640522" y="704392"/>
                  </a:lnTo>
                  <a:lnTo>
                    <a:pt x="1642745" y="705663"/>
                  </a:lnTo>
                  <a:lnTo>
                    <a:pt x="1644968" y="707251"/>
                  </a:lnTo>
                  <a:lnTo>
                    <a:pt x="1682750" y="745361"/>
                  </a:lnTo>
                  <a:lnTo>
                    <a:pt x="1684655" y="747584"/>
                  </a:lnTo>
                  <a:lnTo>
                    <a:pt x="1685608" y="749807"/>
                  </a:lnTo>
                  <a:lnTo>
                    <a:pt x="1686560" y="752348"/>
                  </a:lnTo>
                  <a:lnTo>
                    <a:pt x="1686560" y="754571"/>
                  </a:lnTo>
                  <a:lnTo>
                    <a:pt x="1686560" y="757111"/>
                  </a:lnTo>
                  <a:lnTo>
                    <a:pt x="1685608" y="759652"/>
                  </a:lnTo>
                  <a:lnTo>
                    <a:pt x="1684655" y="761875"/>
                  </a:lnTo>
                  <a:lnTo>
                    <a:pt x="1682750" y="763781"/>
                  </a:lnTo>
                  <a:lnTo>
                    <a:pt x="1651000" y="795857"/>
                  </a:lnTo>
                  <a:lnTo>
                    <a:pt x="1653222" y="800938"/>
                  </a:lnTo>
                  <a:lnTo>
                    <a:pt x="1655445" y="807290"/>
                  </a:lnTo>
                  <a:lnTo>
                    <a:pt x="1659572" y="820946"/>
                  </a:lnTo>
                  <a:lnTo>
                    <a:pt x="1663700" y="836190"/>
                  </a:lnTo>
                  <a:lnTo>
                    <a:pt x="1667828" y="854292"/>
                  </a:lnTo>
                  <a:lnTo>
                    <a:pt x="1671320" y="873665"/>
                  </a:lnTo>
                  <a:lnTo>
                    <a:pt x="1674178" y="894943"/>
                  </a:lnTo>
                  <a:lnTo>
                    <a:pt x="1677035" y="917491"/>
                  </a:lnTo>
                  <a:lnTo>
                    <a:pt x="1679258" y="941310"/>
                  </a:lnTo>
                  <a:lnTo>
                    <a:pt x="1709738" y="941310"/>
                  </a:lnTo>
                  <a:lnTo>
                    <a:pt x="1760538" y="632618"/>
                  </a:lnTo>
                  <a:lnTo>
                    <a:pt x="1777682" y="640558"/>
                  </a:lnTo>
                  <a:lnTo>
                    <a:pt x="1794510" y="647545"/>
                  </a:lnTo>
                  <a:lnTo>
                    <a:pt x="1811020" y="654214"/>
                  </a:lnTo>
                  <a:lnTo>
                    <a:pt x="1827212" y="659931"/>
                  </a:lnTo>
                  <a:lnTo>
                    <a:pt x="1843405" y="665647"/>
                  </a:lnTo>
                  <a:lnTo>
                    <a:pt x="1858962" y="670728"/>
                  </a:lnTo>
                  <a:lnTo>
                    <a:pt x="1889760" y="680574"/>
                  </a:lnTo>
                  <a:lnTo>
                    <a:pt x="1918335" y="689466"/>
                  </a:lnTo>
                  <a:lnTo>
                    <a:pt x="1945640" y="698676"/>
                  </a:lnTo>
                  <a:lnTo>
                    <a:pt x="1958658" y="703122"/>
                  </a:lnTo>
                  <a:lnTo>
                    <a:pt x="1971040" y="707886"/>
                  </a:lnTo>
                  <a:lnTo>
                    <a:pt x="1982788" y="712650"/>
                  </a:lnTo>
                  <a:lnTo>
                    <a:pt x="1994218" y="718048"/>
                  </a:lnTo>
                  <a:lnTo>
                    <a:pt x="1999615" y="721224"/>
                  </a:lnTo>
                  <a:lnTo>
                    <a:pt x="2004695" y="724718"/>
                  </a:lnTo>
                  <a:lnTo>
                    <a:pt x="2009458" y="728846"/>
                  </a:lnTo>
                  <a:lnTo>
                    <a:pt x="2013902" y="733292"/>
                  </a:lnTo>
                  <a:lnTo>
                    <a:pt x="2018348" y="738691"/>
                  </a:lnTo>
                  <a:lnTo>
                    <a:pt x="2022475" y="744090"/>
                  </a:lnTo>
                  <a:lnTo>
                    <a:pt x="2025968" y="750124"/>
                  </a:lnTo>
                  <a:lnTo>
                    <a:pt x="2029460" y="756159"/>
                  </a:lnTo>
                  <a:lnTo>
                    <a:pt x="2032635" y="762828"/>
                  </a:lnTo>
                  <a:lnTo>
                    <a:pt x="2035492" y="769497"/>
                  </a:lnTo>
                  <a:lnTo>
                    <a:pt x="2038350" y="776801"/>
                  </a:lnTo>
                  <a:lnTo>
                    <a:pt x="2040890" y="784106"/>
                  </a:lnTo>
                  <a:lnTo>
                    <a:pt x="2043112" y="791410"/>
                  </a:lnTo>
                  <a:lnTo>
                    <a:pt x="2045335" y="799032"/>
                  </a:lnTo>
                  <a:lnTo>
                    <a:pt x="2048828" y="814276"/>
                  </a:lnTo>
                  <a:lnTo>
                    <a:pt x="2052002" y="829838"/>
                  </a:lnTo>
                  <a:lnTo>
                    <a:pt x="2054542" y="844447"/>
                  </a:lnTo>
                  <a:lnTo>
                    <a:pt x="2056448" y="858738"/>
                  </a:lnTo>
                  <a:lnTo>
                    <a:pt x="2057718" y="872077"/>
                  </a:lnTo>
                  <a:lnTo>
                    <a:pt x="2058352" y="884145"/>
                  </a:lnTo>
                  <a:lnTo>
                    <a:pt x="2059305" y="894943"/>
                  </a:lnTo>
                  <a:lnTo>
                    <a:pt x="2059622" y="910504"/>
                  </a:lnTo>
                  <a:lnTo>
                    <a:pt x="2059305" y="912410"/>
                  </a:lnTo>
                  <a:lnTo>
                    <a:pt x="2058988" y="914315"/>
                  </a:lnTo>
                  <a:lnTo>
                    <a:pt x="2058035" y="915903"/>
                  </a:lnTo>
                  <a:lnTo>
                    <a:pt x="2057082" y="918126"/>
                  </a:lnTo>
                  <a:lnTo>
                    <a:pt x="2055495" y="920032"/>
                  </a:lnTo>
                  <a:lnTo>
                    <a:pt x="2053590" y="921937"/>
                  </a:lnTo>
                  <a:lnTo>
                    <a:pt x="2048828" y="926066"/>
                  </a:lnTo>
                  <a:lnTo>
                    <a:pt x="2043112" y="929559"/>
                  </a:lnTo>
                  <a:lnTo>
                    <a:pt x="2036128" y="933688"/>
                  </a:lnTo>
                  <a:lnTo>
                    <a:pt x="2027555" y="937499"/>
                  </a:lnTo>
                  <a:lnTo>
                    <a:pt x="2017712" y="941310"/>
                  </a:lnTo>
                  <a:lnTo>
                    <a:pt x="2232978" y="941310"/>
                  </a:lnTo>
                  <a:lnTo>
                    <a:pt x="2232978" y="103841"/>
                  </a:lnTo>
                  <a:lnTo>
                    <a:pt x="1150620" y="103841"/>
                  </a:lnTo>
                  <a:lnTo>
                    <a:pt x="1145223" y="94631"/>
                  </a:lnTo>
                  <a:lnTo>
                    <a:pt x="1139825" y="85421"/>
                  </a:lnTo>
                  <a:lnTo>
                    <a:pt x="1133793" y="76529"/>
                  </a:lnTo>
                  <a:lnTo>
                    <a:pt x="1127760" y="67954"/>
                  </a:lnTo>
                  <a:lnTo>
                    <a:pt x="1121728" y="59062"/>
                  </a:lnTo>
                  <a:lnTo>
                    <a:pt x="1115060" y="51122"/>
                  </a:lnTo>
                  <a:lnTo>
                    <a:pt x="1108710" y="42547"/>
                  </a:lnTo>
                  <a:lnTo>
                    <a:pt x="1101725" y="34925"/>
                  </a:lnTo>
                  <a:close/>
                  <a:moveTo>
                    <a:pt x="800738" y="0"/>
                  </a:moveTo>
                  <a:lnTo>
                    <a:pt x="808355" y="0"/>
                  </a:lnTo>
                  <a:lnTo>
                    <a:pt x="815972" y="0"/>
                  </a:lnTo>
                  <a:lnTo>
                    <a:pt x="823906" y="318"/>
                  </a:lnTo>
                  <a:lnTo>
                    <a:pt x="831523" y="635"/>
                  </a:lnTo>
                  <a:lnTo>
                    <a:pt x="839140" y="1587"/>
                  </a:lnTo>
                  <a:lnTo>
                    <a:pt x="854375" y="3492"/>
                  </a:lnTo>
                  <a:lnTo>
                    <a:pt x="869291" y="6984"/>
                  </a:lnTo>
                  <a:lnTo>
                    <a:pt x="883890" y="10793"/>
                  </a:lnTo>
                  <a:lnTo>
                    <a:pt x="898172" y="15554"/>
                  </a:lnTo>
                  <a:lnTo>
                    <a:pt x="912137" y="20951"/>
                  </a:lnTo>
                  <a:lnTo>
                    <a:pt x="925784" y="27300"/>
                  </a:lnTo>
                  <a:lnTo>
                    <a:pt x="939431" y="33966"/>
                  </a:lnTo>
                  <a:lnTo>
                    <a:pt x="952443" y="41584"/>
                  </a:lnTo>
                  <a:lnTo>
                    <a:pt x="964821" y="50155"/>
                  </a:lnTo>
                  <a:lnTo>
                    <a:pt x="977516" y="59043"/>
                  </a:lnTo>
                  <a:lnTo>
                    <a:pt x="989259" y="68883"/>
                  </a:lnTo>
                  <a:lnTo>
                    <a:pt x="1000685" y="79359"/>
                  </a:lnTo>
                  <a:lnTo>
                    <a:pt x="1011793" y="89834"/>
                  </a:lnTo>
                  <a:lnTo>
                    <a:pt x="1021949" y="101262"/>
                  </a:lnTo>
                  <a:lnTo>
                    <a:pt x="1032105" y="113641"/>
                  </a:lnTo>
                  <a:lnTo>
                    <a:pt x="1041626" y="126021"/>
                  </a:lnTo>
                  <a:lnTo>
                    <a:pt x="1050512" y="139354"/>
                  </a:lnTo>
                  <a:lnTo>
                    <a:pt x="1059082" y="153003"/>
                  </a:lnTo>
                  <a:lnTo>
                    <a:pt x="1067016" y="166970"/>
                  </a:lnTo>
                  <a:lnTo>
                    <a:pt x="1073998" y="181572"/>
                  </a:lnTo>
                  <a:lnTo>
                    <a:pt x="1080980" y="196492"/>
                  </a:lnTo>
                  <a:lnTo>
                    <a:pt x="1087011" y="212046"/>
                  </a:lnTo>
                  <a:lnTo>
                    <a:pt x="1092406" y="227918"/>
                  </a:lnTo>
                  <a:lnTo>
                    <a:pt x="1097167" y="243789"/>
                  </a:lnTo>
                  <a:lnTo>
                    <a:pt x="1101292" y="260296"/>
                  </a:lnTo>
                  <a:lnTo>
                    <a:pt x="1104784" y="277120"/>
                  </a:lnTo>
                  <a:lnTo>
                    <a:pt x="1107323" y="294261"/>
                  </a:lnTo>
                  <a:lnTo>
                    <a:pt x="1109227" y="311403"/>
                  </a:lnTo>
                  <a:lnTo>
                    <a:pt x="1110179" y="329179"/>
                  </a:lnTo>
                  <a:lnTo>
                    <a:pt x="1110496" y="346955"/>
                  </a:lnTo>
                  <a:lnTo>
                    <a:pt x="1110496" y="358065"/>
                  </a:lnTo>
                  <a:lnTo>
                    <a:pt x="1110179" y="368541"/>
                  </a:lnTo>
                  <a:lnTo>
                    <a:pt x="1109544" y="379651"/>
                  </a:lnTo>
                  <a:lnTo>
                    <a:pt x="1108275" y="390761"/>
                  </a:lnTo>
                  <a:lnTo>
                    <a:pt x="1107323" y="402189"/>
                  </a:lnTo>
                  <a:lnTo>
                    <a:pt x="1105736" y="413299"/>
                  </a:lnTo>
                  <a:lnTo>
                    <a:pt x="1103831" y="424726"/>
                  </a:lnTo>
                  <a:lnTo>
                    <a:pt x="1101927" y="436154"/>
                  </a:lnTo>
                  <a:lnTo>
                    <a:pt x="1099706" y="447582"/>
                  </a:lnTo>
                  <a:lnTo>
                    <a:pt x="1097167" y="459009"/>
                  </a:lnTo>
                  <a:lnTo>
                    <a:pt x="1094628" y="470437"/>
                  </a:lnTo>
                  <a:lnTo>
                    <a:pt x="1091771" y="481864"/>
                  </a:lnTo>
                  <a:lnTo>
                    <a:pt x="1088280" y="493292"/>
                  </a:lnTo>
                  <a:lnTo>
                    <a:pt x="1085106" y="504720"/>
                  </a:lnTo>
                  <a:lnTo>
                    <a:pt x="1081298" y="516147"/>
                  </a:lnTo>
                  <a:lnTo>
                    <a:pt x="1077489" y="527575"/>
                  </a:lnTo>
                  <a:lnTo>
                    <a:pt x="1073363" y="538685"/>
                  </a:lnTo>
                  <a:lnTo>
                    <a:pt x="1068920" y="550113"/>
                  </a:lnTo>
                  <a:lnTo>
                    <a:pt x="1064477" y="561223"/>
                  </a:lnTo>
                  <a:lnTo>
                    <a:pt x="1059716" y="572016"/>
                  </a:lnTo>
                  <a:lnTo>
                    <a:pt x="1054956" y="583126"/>
                  </a:lnTo>
                  <a:lnTo>
                    <a:pt x="1049878" y="593918"/>
                  </a:lnTo>
                  <a:lnTo>
                    <a:pt x="1044482" y="604711"/>
                  </a:lnTo>
                  <a:lnTo>
                    <a:pt x="1039087" y="614869"/>
                  </a:lnTo>
                  <a:lnTo>
                    <a:pt x="1033057" y="625344"/>
                  </a:lnTo>
                  <a:lnTo>
                    <a:pt x="1027344" y="635502"/>
                  </a:lnTo>
                  <a:lnTo>
                    <a:pt x="1021314" y="645660"/>
                  </a:lnTo>
                  <a:lnTo>
                    <a:pt x="1014966" y="655501"/>
                  </a:lnTo>
                  <a:lnTo>
                    <a:pt x="1008936" y="665024"/>
                  </a:lnTo>
                  <a:lnTo>
                    <a:pt x="1002271" y="674229"/>
                  </a:lnTo>
                  <a:lnTo>
                    <a:pt x="995607" y="683435"/>
                  </a:lnTo>
                  <a:lnTo>
                    <a:pt x="988624" y="692323"/>
                  </a:lnTo>
                  <a:lnTo>
                    <a:pt x="988624" y="813583"/>
                  </a:lnTo>
                  <a:lnTo>
                    <a:pt x="1021631" y="828819"/>
                  </a:lnTo>
                  <a:lnTo>
                    <a:pt x="1055908" y="843739"/>
                  </a:lnTo>
                  <a:lnTo>
                    <a:pt x="1090184" y="858976"/>
                  </a:lnTo>
                  <a:lnTo>
                    <a:pt x="1125413" y="873260"/>
                  </a:lnTo>
                  <a:lnTo>
                    <a:pt x="1194918" y="902464"/>
                  </a:lnTo>
                  <a:lnTo>
                    <a:pt x="1263471" y="930081"/>
                  </a:lnTo>
                  <a:lnTo>
                    <a:pt x="1329485" y="956745"/>
                  </a:lnTo>
                  <a:lnTo>
                    <a:pt x="1390421" y="981822"/>
                  </a:lnTo>
                  <a:lnTo>
                    <a:pt x="1418668" y="993567"/>
                  </a:lnTo>
                  <a:lnTo>
                    <a:pt x="1445327" y="1004995"/>
                  </a:lnTo>
                  <a:lnTo>
                    <a:pt x="1469448" y="1016105"/>
                  </a:lnTo>
                  <a:lnTo>
                    <a:pt x="1491981" y="1026580"/>
                  </a:lnTo>
                  <a:lnTo>
                    <a:pt x="1497059" y="1029437"/>
                  </a:lnTo>
                  <a:lnTo>
                    <a:pt x="1501820" y="1032612"/>
                  </a:lnTo>
                  <a:lnTo>
                    <a:pt x="1507215" y="1035786"/>
                  </a:lnTo>
                  <a:lnTo>
                    <a:pt x="1511976" y="1039278"/>
                  </a:lnTo>
                  <a:lnTo>
                    <a:pt x="1516419" y="1043404"/>
                  </a:lnTo>
                  <a:lnTo>
                    <a:pt x="1520862" y="1047214"/>
                  </a:lnTo>
                  <a:lnTo>
                    <a:pt x="1525306" y="1051340"/>
                  </a:lnTo>
                  <a:lnTo>
                    <a:pt x="1529749" y="1056102"/>
                  </a:lnTo>
                  <a:lnTo>
                    <a:pt x="1533557" y="1060546"/>
                  </a:lnTo>
                  <a:lnTo>
                    <a:pt x="1537683" y="1065942"/>
                  </a:lnTo>
                  <a:lnTo>
                    <a:pt x="1544983" y="1076100"/>
                  </a:lnTo>
                  <a:lnTo>
                    <a:pt x="1551965" y="1087528"/>
                  </a:lnTo>
                  <a:lnTo>
                    <a:pt x="1558630" y="1099273"/>
                  </a:lnTo>
                  <a:lnTo>
                    <a:pt x="1564978" y="1111970"/>
                  </a:lnTo>
                  <a:lnTo>
                    <a:pt x="1570373" y="1125302"/>
                  </a:lnTo>
                  <a:lnTo>
                    <a:pt x="1576086" y="1138317"/>
                  </a:lnTo>
                  <a:lnTo>
                    <a:pt x="1580846" y="1152284"/>
                  </a:lnTo>
                  <a:lnTo>
                    <a:pt x="1585290" y="1166569"/>
                  </a:lnTo>
                  <a:lnTo>
                    <a:pt x="1589416" y="1180853"/>
                  </a:lnTo>
                  <a:lnTo>
                    <a:pt x="1592907" y="1195138"/>
                  </a:lnTo>
                  <a:lnTo>
                    <a:pt x="1596398" y="1210057"/>
                  </a:lnTo>
                  <a:lnTo>
                    <a:pt x="1599254" y="1224342"/>
                  </a:lnTo>
                  <a:lnTo>
                    <a:pt x="1602110" y="1238943"/>
                  </a:lnTo>
                  <a:lnTo>
                    <a:pt x="1604332" y="1253545"/>
                  </a:lnTo>
                  <a:lnTo>
                    <a:pt x="1606554" y="1267513"/>
                  </a:lnTo>
                  <a:lnTo>
                    <a:pt x="1610362" y="1294812"/>
                  </a:lnTo>
                  <a:lnTo>
                    <a:pt x="1612901" y="1320524"/>
                  </a:lnTo>
                  <a:lnTo>
                    <a:pt x="1614488" y="1343697"/>
                  </a:lnTo>
                  <a:lnTo>
                    <a:pt x="1615440" y="1364012"/>
                  </a:lnTo>
                  <a:lnTo>
                    <a:pt x="1616075" y="1380519"/>
                  </a:lnTo>
                  <a:lnTo>
                    <a:pt x="1616075" y="1393216"/>
                  </a:lnTo>
                  <a:lnTo>
                    <a:pt x="1616075" y="1395756"/>
                  </a:lnTo>
                  <a:lnTo>
                    <a:pt x="1615758" y="1398295"/>
                  </a:lnTo>
                  <a:lnTo>
                    <a:pt x="1615123" y="1400835"/>
                  </a:lnTo>
                  <a:lnTo>
                    <a:pt x="1613853" y="1403057"/>
                  </a:lnTo>
                  <a:lnTo>
                    <a:pt x="1612584" y="1405596"/>
                  </a:lnTo>
                  <a:lnTo>
                    <a:pt x="1610997" y="1408136"/>
                  </a:lnTo>
                  <a:lnTo>
                    <a:pt x="1609093" y="1410993"/>
                  </a:lnTo>
                  <a:lnTo>
                    <a:pt x="1606871" y="1413532"/>
                  </a:lnTo>
                  <a:lnTo>
                    <a:pt x="1601476" y="1418611"/>
                  </a:lnTo>
                  <a:lnTo>
                    <a:pt x="1594811" y="1423690"/>
                  </a:lnTo>
                  <a:lnTo>
                    <a:pt x="1587194" y="1429086"/>
                  </a:lnTo>
                  <a:lnTo>
                    <a:pt x="1578307" y="1434165"/>
                  </a:lnTo>
                  <a:lnTo>
                    <a:pt x="1567834" y="1439244"/>
                  </a:lnTo>
                  <a:lnTo>
                    <a:pt x="1556408" y="1444323"/>
                  </a:lnTo>
                  <a:lnTo>
                    <a:pt x="1543713" y="1449719"/>
                  </a:lnTo>
                  <a:lnTo>
                    <a:pt x="1530066" y="1454481"/>
                  </a:lnTo>
                  <a:lnTo>
                    <a:pt x="1514832" y="1459242"/>
                  </a:lnTo>
                  <a:lnTo>
                    <a:pt x="1498329" y="1464004"/>
                  </a:lnTo>
                  <a:lnTo>
                    <a:pt x="1480873" y="1468765"/>
                  </a:lnTo>
                  <a:lnTo>
                    <a:pt x="1461831" y="1473209"/>
                  </a:lnTo>
                  <a:lnTo>
                    <a:pt x="1441836" y="1477654"/>
                  </a:lnTo>
                  <a:lnTo>
                    <a:pt x="1420572" y="1481780"/>
                  </a:lnTo>
                  <a:lnTo>
                    <a:pt x="1398038" y="1485589"/>
                  </a:lnTo>
                  <a:lnTo>
                    <a:pt x="1373918" y="1489716"/>
                  </a:lnTo>
                  <a:lnTo>
                    <a:pt x="1349162" y="1493525"/>
                  </a:lnTo>
                  <a:lnTo>
                    <a:pt x="1322820" y="1496700"/>
                  </a:lnTo>
                  <a:lnTo>
                    <a:pt x="1295209" y="1500191"/>
                  </a:lnTo>
                  <a:lnTo>
                    <a:pt x="1266010" y="1503048"/>
                  </a:lnTo>
                  <a:lnTo>
                    <a:pt x="1235860" y="1505905"/>
                  </a:lnTo>
                  <a:lnTo>
                    <a:pt x="1204439" y="1508445"/>
                  </a:lnTo>
                  <a:lnTo>
                    <a:pt x="1171750" y="1510667"/>
                  </a:lnTo>
                  <a:lnTo>
                    <a:pt x="1137791" y="1512571"/>
                  </a:lnTo>
                  <a:lnTo>
                    <a:pt x="1102562" y="1514158"/>
                  </a:lnTo>
                  <a:lnTo>
                    <a:pt x="1066064" y="1515428"/>
                  </a:lnTo>
                  <a:lnTo>
                    <a:pt x="1027979" y="1516698"/>
                  </a:lnTo>
                  <a:lnTo>
                    <a:pt x="988942" y="1517015"/>
                  </a:lnTo>
                  <a:lnTo>
                    <a:pt x="988624" y="1517650"/>
                  </a:lnTo>
                  <a:lnTo>
                    <a:pt x="677596" y="1517650"/>
                  </a:lnTo>
                  <a:lnTo>
                    <a:pt x="635068" y="1517333"/>
                  </a:lnTo>
                  <a:lnTo>
                    <a:pt x="594127" y="1516698"/>
                  </a:lnTo>
                  <a:lnTo>
                    <a:pt x="554772" y="1516063"/>
                  </a:lnTo>
                  <a:lnTo>
                    <a:pt x="516370" y="1514476"/>
                  </a:lnTo>
                  <a:lnTo>
                    <a:pt x="479872" y="1512889"/>
                  </a:lnTo>
                  <a:lnTo>
                    <a:pt x="444643" y="1510667"/>
                  </a:lnTo>
                  <a:lnTo>
                    <a:pt x="410366" y="1508445"/>
                  </a:lnTo>
                  <a:lnTo>
                    <a:pt x="377994" y="1505905"/>
                  </a:lnTo>
                  <a:lnTo>
                    <a:pt x="346574" y="1503048"/>
                  </a:lnTo>
                  <a:lnTo>
                    <a:pt x="316741" y="1499874"/>
                  </a:lnTo>
                  <a:lnTo>
                    <a:pt x="288177" y="1496382"/>
                  </a:lnTo>
                  <a:lnTo>
                    <a:pt x="261517" y="1492573"/>
                  </a:lnTo>
                  <a:lnTo>
                    <a:pt x="235493" y="1489081"/>
                  </a:lnTo>
                  <a:lnTo>
                    <a:pt x="211372" y="1484955"/>
                  </a:lnTo>
                  <a:lnTo>
                    <a:pt x="187886" y="1480510"/>
                  </a:lnTo>
                  <a:lnTo>
                    <a:pt x="166622" y="1476066"/>
                  </a:lnTo>
                  <a:lnTo>
                    <a:pt x="146310" y="1471305"/>
                  </a:lnTo>
                  <a:lnTo>
                    <a:pt x="127268" y="1466543"/>
                  </a:lnTo>
                  <a:lnTo>
                    <a:pt x="109495" y="1461782"/>
                  </a:lnTo>
                  <a:lnTo>
                    <a:pt x="93309" y="1456703"/>
                  </a:lnTo>
                  <a:lnTo>
                    <a:pt x="78075" y="1451941"/>
                  </a:lnTo>
                  <a:lnTo>
                    <a:pt x="64427" y="1446228"/>
                  </a:lnTo>
                  <a:lnTo>
                    <a:pt x="52367" y="1441149"/>
                  </a:lnTo>
                  <a:lnTo>
                    <a:pt x="41259" y="1436070"/>
                  </a:lnTo>
                  <a:lnTo>
                    <a:pt x="31738" y="1430356"/>
                  </a:lnTo>
                  <a:lnTo>
                    <a:pt x="23169" y="1425277"/>
                  </a:lnTo>
                  <a:lnTo>
                    <a:pt x="16186" y="1419563"/>
                  </a:lnTo>
                  <a:lnTo>
                    <a:pt x="10474" y="1414167"/>
                  </a:lnTo>
                  <a:lnTo>
                    <a:pt x="8252" y="1411627"/>
                  </a:lnTo>
                  <a:lnTo>
                    <a:pt x="6030" y="1409088"/>
                  </a:lnTo>
                  <a:lnTo>
                    <a:pt x="4126" y="1406548"/>
                  </a:lnTo>
                  <a:lnTo>
                    <a:pt x="2539" y="1403374"/>
                  </a:lnTo>
                  <a:lnTo>
                    <a:pt x="1587" y="1400835"/>
                  </a:lnTo>
                  <a:lnTo>
                    <a:pt x="952" y="1398295"/>
                  </a:lnTo>
                  <a:lnTo>
                    <a:pt x="318" y="1395756"/>
                  </a:lnTo>
                  <a:lnTo>
                    <a:pt x="0" y="1393216"/>
                  </a:lnTo>
                  <a:lnTo>
                    <a:pt x="318" y="1380519"/>
                  </a:lnTo>
                  <a:lnTo>
                    <a:pt x="952" y="1364012"/>
                  </a:lnTo>
                  <a:lnTo>
                    <a:pt x="1905" y="1343697"/>
                  </a:lnTo>
                  <a:lnTo>
                    <a:pt x="3809" y="1320524"/>
                  </a:lnTo>
                  <a:lnTo>
                    <a:pt x="6348" y="1294812"/>
                  </a:lnTo>
                  <a:lnTo>
                    <a:pt x="10156" y="1267513"/>
                  </a:lnTo>
                  <a:lnTo>
                    <a:pt x="11743" y="1253545"/>
                  </a:lnTo>
                  <a:lnTo>
                    <a:pt x="14600" y="1238943"/>
                  </a:lnTo>
                  <a:lnTo>
                    <a:pt x="17139" y="1224342"/>
                  </a:lnTo>
                  <a:lnTo>
                    <a:pt x="20312" y="1210057"/>
                  </a:lnTo>
                  <a:lnTo>
                    <a:pt x="23803" y="1195138"/>
                  </a:lnTo>
                  <a:lnTo>
                    <a:pt x="27295" y="1180853"/>
                  </a:lnTo>
                  <a:lnTo>
                    <a:pt x="31420" y="1166569"/>
                  </a:lnTo>
                  <a:lnTo>
                    <a:pt x="35864" y="1152284"/>
                  </a:lnTo>
                  <a:lnTo>
                    <a:pt x="40624" y="1138317"/>
                  </a:lnTo>
                  <a:lnTo>
                    <a:pt x="45702" y="1125302"/>
                  </a:lnTo>
                  <a:lnTo>
                    <a:pt x="51732" y="1111970"/>
                  </a:lnTo>
                  <a:lnTo>
                    <a:pt x="57445" y="1099273"/>
                  </a:lnTo>
                  <a:lnTo>
                    <a:pt x="64110" y="1087528"/>
                  </a:lnTo>
                  <a:lnTo>
                    <a:pt x="71092" y="1076100"/>
                  </a:lnTo>
                  <a:lnTo>
                    <a:pt x="79027" y="1065942"/>
                  </a:lnTo>
                  <a:lnTo>
                    <a:pt x="83153" y="1060546"/>
                  </a:lnTo>
                  <a:lnTo>
                    <a:pt x="86961" y="1056102"/>
                  </a:lnTo>
                  <a:lnTo>
                    <a:pt x="91087" y="1051340"/>
                  </a:lnTo>
                  <a:lnTo>
                    <a:pt x="95530" y="1047214"/>
                  </a:lnTo>
                  <a:lnTo>
                    <a:pt x="99973" y="1043404"/>
                  </a:lnTo>
                  <a:lnTo>
                    <a:pt x="104734" y="1039278"/>
                  </a:lnTo>
                  <a:lnTo>
                    <a:pt x="109495" y="1035786"/>
                  </a:lnTo>
                  <a:lnTo>
                    <a:pt x="114255" y="1032612"/>
                  </a:lnTo>
                  <a:lnTo>
                    <a:pt x="119333" y="1029437"/>
                  </a:lnTo>
                  <a:lnTo>
                    <a:pt x="124729" y="1026580"/>
                  </a:lnTo>
                  <a:lnTo>
                    <a:pt x="146628" y="1016105"/>
                  </a:lnTo>
                  <a:lnTo>
                    <a:pt x="171383" y="1004995"/>
                  </a:lnTo>
                  <a:lnTo>
                    <a:pt x="198042" y="993567"/>
                  </a:lnTo>
                  <a:lnTo>
                    <a:pt x="225971" y="981822"/>
                  </a:lnTo>
                  <a:lnTo>
                    <a:pt x="287225" y="956745"/>
                  </a:lnTo>
                  <a:lnTo>
                    <a:pt x="352922" y="930081"/>
                  </a:lnTo>
                  <a:lnTo>
                    <a:pt x="421475" y="902464"/>
                  </a:lnTo>
                  <a:lnTo>
                    <a:pt x="491297" y="873260"/>
                  </a:lnTo>
                  <a:lnTo>
                    <a:pt x="525891" y="858976"/>
                  </a:lnTo>
                  <a:lnTo>
                    <a:pt x="560802" y="843739"/>
                  </a:lnTo>
                  <a:lnTo>
                    <a:pt x="594444" y="828819"/>
                  </a:lnTo>
                  <a:lnTo>
                    <a:pt x="627769" y="813583"/>
                  </a:lnTo>
                  <a:lnTo>
                    <a:pt x="627769" y="692323"/>
                  </a:lnTo>
                  <a:lnTo>
                    <a:pt x="621104" y="683435"/>
                  </a:lnTo>
                  <a:lnTo>
                    <a:pt x="614121" y="674229"/>
                  </a:lnTo>
                  <a:lnTo>
                    <a:pt x="607774" y="665024"/>
                  </a:lnTo>
                  <a:lnTo>
                    <a:pt x="601109" y="655501"/>
                  </a:lnTo>
                  <a:lnTo>
                    <a:pt x="595079" y="645660"/>
                  </a:lnTo>
                  <a:lnTo>
                    <a:pt x="589049" y="635502"/>
                  </a:lnTo>
                  <a:lnTo>
                    <a:pt x="583019" y="625344"/>
                  </a:lnTo>
                  <a:lnTo>
                    <a:pt x="577623" y="614869"/>
                  </a:lnTo>
                  <a:lnTo>
                    <a:pt x="572228" y="604711"/>
                  </a:lnTo>
                  <a:lnTo>
                    <a:pt x="566515" y="593918"/>
                  </a:lnTo>
                  <a:lnTo>
                    <a:pt x="561754" y="583126"/>
                  </a:lnTo>
                  <a:lnTo>
                    <a:pt x="556676" y="572016"/>
                  </a:lnTo>
                  <a:lnTo>
                    <a:pt x="551916" y="561223"/>
                  </a:lnTo>
                  <a:lnTo>
                    <a:pt x="547473" y="550113"/>
                  </a:lnTo>
                  <a:lnTo>
                    <a:pt x="543347" y="538685"/>
                  </a:lnTo>
                  <a:lnTo>
                    <a:pt x="538903" y="527575"/>
                  </a:lnTo>
                  <a:lnTo>
                    <a:pt x="535095" y="516147"/>
                  </a:lnTo>
                  <a:lnTo>
                    <a:pt x="531604" y="504720"/>
                  </a:lnTo>
                  <a:lnTo>
                    <a:pt x="528113" y="493292"/>
                  </a:lnTo>
                  <a:lnTo>
                    <a:pt x="524939" y="481864"/>
                  </a:lnTo>
                  <a:lnTo>
                    <a:pt x="522083" y="470437"/>
                  </a:lnTo>
                  <a:lnTo>
                    <a:pt x="519226" y="459009"/>
                  </a:lnTo>
                  <a:lnTo>
                    <a:pt x="516687" y="447582"/>
                  </a:lnTo>
                  <a:lnTo>
                    <a:pt x="514466" y="436154"/>
                  </a:lnTo>
                  <a:lnTo>
                    <a:pt x="512244" y="424726"/>
                  </a:lnTo>
                  <a:lnTo>
                    <a:pt x="510974" y="413299"/>
                  </a:lnTo>
                  <a:lnTo>
                    <a:pt x="509388" y="402189"/>
                  </a:lnTo>
                  <a:lnTo>
                    <a:pt x="507801" y="390761"/>
                  </a:lnTo>
                  <a:lnTo>
                    <a:pt x="507166" y="379651"/>
                  </a:lnTo>
                  <a:lnTo>
                    <a:pt x="506531" y="368541"/>
                  </a:lnTo>
                  <a:lnTo>
                    <a:pt x="506214" y="358065"/>
                  </a:lnTo>
                  <a:lnTo>
                    <a:pt x="505579" y="346955"/>
                  </a:lnTo>
                  <a:lnTo>
                    <a:pt x="506214" y="329179"/>
                  </a:lnTo>
                  <a:lnTo>
                    <a:pt x="507166" y="311403"/>
                  </a:lnTo>
                  <a:lnTo>
                    <a:pt x="509388" y="294261"/>
                  </a:lnTo>
                  <a:lnTo>
                    <a:pt x="511927" y="277120"/>
                  </a:lnTo>
                  <a:lnTo>
                    <a:pt x="515418" y="260296"/>
                  </a:lnTo>
                  <a:lnTo>
                    <a:pt x="519226" y="243789"/>
                  </a:lnTo>
                  <a:lnTo>
                    <a:pt x="524304" y="227918"/>
                  </a:lnTo>
                  <a:lnTo>
                    <a:pt x="529700" y="212046"/>
                  </a:lnTo>
                  <a:lnTo>
                    <a:pt x="535730" y="196492"/>
                  </a:lnTo>
                  <a:lnTo>
                    <a:pt x="542077" y="181572"/>
                  </a:lnTo>
                  <a:lnTo>
                    <a:pt x="549694" y="166970"/>
                  </a:lnTo>
                  <a:lnTo>
                    <a:pt x="557311" y="153003"/>
                  </a:lnTo>
                  <a:lnTo>
                    <a:pt x="565880" y="139354"/>
                  </a:lnTo>
                  <a:lnTo>
                    <a:pt x="574767" y="126021"/>
                  </a:lnTo>
                  <a:lnTo>
                    <a:pt x="584288" y="113641"/>
                  </a:lnTo>
                  <a:lnTo>
                    <a:pt x="594127" y="101262"/>
                  </a:lnTo>
                  <a:lnTo>
                    <a:pt x="604918" y="89834"/>
                  </a:lnTo>
                  <a:lnTo>
                    <a:pt x="616026" y="79359"/>
                  </a:lnTo>
                  <a:lnTo>
                    <a:pt x="627451" y="68883"/>
                  </a:lnTo>
                  <a:lnTo>
                    <a:pt x="639194" y="59043"/>
                  </a:lnTo>
                  <a:lnTo>
                    <a:pt x="651254" y="50155"/>
                  </a:lnTo>
                  <a:lnTo>
                    <a:pt x="664267" y="41584"/>
                  </a:lnTo>
                  <a:lnTo>
                    <a:pt x="676962" y="33966"/>
                  </a:lnTo>
                  <a:lnTo>
                    <a:pt x="690291" y="27300"/>
                  </a:lnTo>
                  <a:lnTo>
                    <a:pt x="704256" y="20951"/>
                  </a:lnTo>
                  <a:lnTo>
                    <a:pt x="718538" y="15554"/>
                  </a:lnTo>
                  <a:lnTo>
                    <a:pt x="732820" y="10793"/>
                  </a:lnTo>
                  <a:lnTo>
                    <a:pt x="747102" y="6984"/>
                  </a:lnTo>
                  <a:lnTo>
                    <a:pt x="762336" y="3492"/>
                  </a:lnTo>
                  <a:lnTo>
                    <a:pt x="777252" y="1587"/>
                  </a:lnTo>
                  <a:lnTo>
                    <a:pt x="785187" y="635"/>
                  </a:lnTo>
                  <a:lnTo>
                    <a:pt x="792804" y="318"/>
                  </a:lnTo>
                  <a:lnTo>
                    <a:pt x="8007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75" name="矩形 174">
              <a:extLst>
                <a:ext uri="{FF2B5EF4-FFF2-40B4-BE49-F238E27FC236}">
                  <a16:creationId xmlns:a16="http://schemas.microsoft.com/office/drawing/2014/main" id="{2F4E21E1-D350-4BFE-93E7-3965A7EFE4FE}"/>
                </a:ext>
              </a:extLst>
            </p:cNvPr>
            <p:cNvSpPr/>
            <p:nvPr/>
          </p:nvSpPr>
          <p:spPr>
            <a:xfrm>
              <a:off x="4131073" y="1143517"/>
              <a:ext cx="954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大陆办公人员</a:t>
              </a:r>
              <a:endParaRPr lang="zh-CN" altLang="en-US" sz="1000" dirty="0"/>
            </a:p>
          </p:txBody>
        </p:sp>
      </p:grpSp>
      <p:sp>
        <p:nvSpPr>
          <p:cNvPr id="180" name="AutoShape 196">
            <a:extLst>
              <a:ext uri="{FF2B5EF4-FFF2-40B4-BE49-F238E27FC236}">
                <a16:creationId xmlns:a16="http://schemas.microsoft.com/office/drawing/2014/main" id="{14693F60-A519-4CFB-8F68-40526002D9A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8822" y="2982632"/>
            <a:ext cx="10255475" cy="297693"/>
          </a:xfrm>
          <a:prstGeom prst="roundRect">
            <a:avLst>
              <a:gd name="adj" fmla="val 6449"/>
            </a:avLst>
          </a:prstGeom>
          <a:solidFill>
            <a:srgbClr val="C00000"/>
          </a:solidFill>
          <a:ln>
            <a:noFill/>
            <a:headEnd/>
            <a:tailEnd/>
          </a:ln>
          <a:effectLst/>
        </p:spPr>
        <p:txBody>
          <a:bodyPr wrap="none" lIns="91412" tIns="45707" rIns="91412" bIns="45707" anchor="ctr">
            <a:flatTx/>
          </a:bodyPr>
          <a:lstStyle/>
          <a:p>
            <a:pPr algn="ctr" defTabSz="910587">
              <a:defRPr/>
            </a:pPr>
            <a:r>
              <a:rPr lang="zh-CN" altLang="en-US" sz="1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全球数据路由</a:t>
            </a:r>
            <a:r>
              <a:rPr lang="en-US" altLang="zh-CN" sz="1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Service</a:t>
            </a:r>
          </a:p>
        </p:txBody>
      </p:sp>
      <p:pic>
        <p:nvPicPr>
          <p:cNvPr id="181" name="图片 180" descr="联想企业网盘LOGO-02.png">
            <a:extLst>
              <a:ext uri="{FF2B5EF4-FFF2-40B4-BE49-F238E27FC236}">
                <a16:creationId xmlns:a16="http://schemas.microsoft.com/office/drawing/2014/main" id="{3F797E31-A773-496D-A66B-2185767C30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9" r="30110" b="40733"/>
          <a:stretch/>
        </p:blipFill>
        <p:spPr>
          <a:xfrm flipH="1">
            <a:off x="4887257" y="5424325"/>
            <a:ext cx="514664" cy="503026"/>
          </a:xfrm>
          <a:prstGeom prst="rect">
            <a:avLst/>
          </a:prstGeom>
        </p:spPr>
      </p:pic>
      <p:grpSp>
        <p:nvGrpSpPr>
          <p:cNvPr id="182" name="组合 181">
            <a:extLst>
              <a:ext uri="{FF2B5EF4-FFF2-40B4-BE49-F238E27FC236}">
                <a16:creationId xmlns:a16="http://schemas.microsoft.com/office/drawing/2014/main" id="{C41D597C-A933-49DF-BB5F-655ED6EC6453}"/>
              </a:ext>
            </a:extLst>
          </p:cNvPr>
          <p:cNvGrpSpPr/>
          <p:nvPr/>
        </p:nvGrpSpPr>
        <p:grpSpPr>
          <a:xfrm>
            <a:off x="923380" y="5443025"/>
            <a:ext cx="1529146" cy="708202"/>
            <a:chOff x="1064271" y="5253401"/>
            <a:chExt cx="1529146" cy="708202"/>
          </a:xfrm>
        </p:grpSpPr>
        <p:sp>
          <p:nvSpPr>
            <p:cNvPr id="183" name="矩形 182">
              <a:extLst>
                <a:ext uri="{FF2B5EF4-FFF2-40B4-BE49-F238E27FC236}">
                  <a16:creationId xmlns:a16="http://schemas.microsoft.com/office/drawing/2014/main" id="{EE5A667A-D523-41D7-B21D-8AACC764935D}"/>
                </a:ext>
              </a:extLst>
            </p:cNvPr>
            <p:cNvSpPr/>
            <p:nvPr/>
          </p:nvSpPr>
          <p:spPr>
            <a:xfrm>
              <a:off x="1064271" y="5746159"/>
              <a:ext cx="81485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美洲存储节点</a:t>
              </a:r>
              <a:endParaRPr lang="zh-CN" altLang="en-US" sz="800" b="1" dirty="0"/>
            </a:p>
          </p:txBody>
        </p:sp>
        <p:sp>
          <p:nvSpPr>
            <p:cNvPr id="184" name="data-cloud_80464">
              <a:extLst>
                <a:ext uri="{FF2B5EF4-FFF2-40B4-BE49-F238E27FC236}">
                  <a16:creationId xmlns:a16="http://schemas.microsoft.com/office/drawing/2014/main" id="{8CC2ACCF-EF07-43D9-AF4D-961FECDE6E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151946" y="5257370"/>
              <a:ext cx="495351" cy="488789"/>
            </a:xfrm>
            <a:custGeom>
              <a:avLst/>
              <a:gdLst>
                <a:gd name="connsiteX0" fmla="*/ 451419 w 607215"/>
                <a:gd name="connsiteY0" fmla="*/ 554678 h 599171"/>
                <a:gd name="connsiteX1" fmla="*/ 451419 w 607215"/>
                <a:gd name="connsiteY1" fmla="*/ 577944 h 599171"/>
                <a:gd name="connsiteX2" fmla="*/ 562834 w 607215"/>
                <a:gd name="connsiteY2" fmla="*/ 577944 h 599171"/>
                <a:gd name="connsiteX3" fmla="*/ 562834 w 607215"/>
                <a:gd name="connsiteY3" fmla="*/ 554678 h 599171"/>
                <a:gd name="connsiteX4" fmla="*/ 180958 w 607215"/>
                <a:gd name="connsiteY4" fmla="*/ 554678 h 599171"/>
                <a:gd name="connsiteX5" fmla="*/ 180958 w 607215"/>
                <a:gd name="connsiteY5" fmla="*/ 577944 h 599171"/>
                <a:gd name="connsiteX6" fmla="*/ 292373 w 607215"/>
                <a:gd name="connsiteY6" fmla="*/ 577944 h 599171"/>
                <a:gd name="connsiteX7" fmla="*/ 292373 w 607215"/>
                <a:gd name="connsiteY7" fmla="*/ 554678 h 599171"/>
                <a:gd name="connsiteX8" fmla="*/ 353652 w 607215"/>
                <a:gd name="connsiteY8" fmla="*/ 515469 h 599171"/>
                <a:gd name="connsiteX9" fmla="*/ 353652 w 607215"/>
                <a:gd name="connsiteY9" fmla="*/ 537067 h 599171"/>
                <a:gd name="connsiteX10" fmla="*/ 348359 w 607215"/>
                <a:gd name="connsiteY10" fmla="*/ 542350 h 599171"/>
                <a:gd name="connsiteX11" fmla="*/ 312521 w 607215"/>
                <a:gd name="connsiteY11" fmla="*/ 542350 h 599171"/>
                <a:gd name="connsiteX12" fmla="*/ 302865 w 607215"/>
                <a:gd name="connsiteY12" fmla="*/ 551898 h 599171"/>
                <a:gd name="connsiteX13" fmla="*/ 302865 w 607215"/>
                <a:gd name="connsiteY13" fmla="*/ 579149 h 599171"/>
                <a:gd name="connsiteX14" fmla="*/ 312521 w 607215"/>
                <a:gd name="connsiteY14" fmla="*/ 588697 h 599171"/>
                <a:gd name="connsiteX15" fmla="*/ 431364 w 607215"/>
                <a:gd name="connsiteY15" fmla="*/ 588697 h 599171"/>
                <a:gd name="connsiteX16" fmla="*/ 440927 w 607215"/>
                <a:gd name="connsiteY16" fmla="*/ 579149 h 599171"/>
                <a:gd name="connsiteX17" fmla="*/ 440927 w 607215"/>
                <a:gd name="connsiteY17" fmla="*/ 551898 h 599171"/>
                <a:gd name="connsiteX18" fmla="*/ 431364 w 607215"/>
                <a:gd name="connsiteY18" fmla="*/ 542350 h 599171"/>
                <a:gd name="connsiteX19" fmla="*/ 395433 w 607215"/>
                <a:gd name="connsiteY19" fmla="*/ 542350 h 599171"/>
                <a:gd name="connsiteX20" fmla="*/ 390140 w 607215"/>
                <a:gd name="connsiteY20" fmla="*/ 537067 h 599171"/>
                <a:gd name="connsiteX21" fmla="*/ 390140 w 607215"/>
                <a:gd name="connsiteY21" fmla="*/ 516767 h 599171"/>
                <a:gd name="connsiteX22" fmla="*/ 375749 w 607215"/>
                <a:gd name="connsiteY22" fmla="*/ 525294 h 599171"/>
                <a:gd name="connsiteX23" fmla="*/ 373057 w 607215"/>
                <a:gd name="connsiteY23" fmla="*/ 526036 h 599171"/>
                <a:gd name="connsiteX24" fmla="*/ 370364 w 607215"/>
                <a:gd name="connsiteY24" fmla="*/ 525294 h 599171"/>
                <a:gd name="connsiteX25" fmla="*/ 526903 w 607215"/>
                <a:gd name="connsiteY25" fmla="*/ 263064 h 599171"/>
                <a:gd name="connsiteX26" fmla="*/ 378349 w 607215"/>
                <a:gd name="connsiteY26" fmla="*/ 350938 h 599171"/>
                <a:gd name="connsiteX27" fmla="*/ 378349 w 607215"/>
                <a:gd name="connsiteY27" fmla="*/ 511576 h 599171"/>
                <a:gd name="connsiteX28" fmla="*/ 526903 w 607215"/>
                <a:gd name="connsiteY28" fmla="*/ 423702 h 599171"/>
                <a:gd name="connsiteX29" fmla="*/ 526903 w 607215"/>
                <a:gd name="connsiteY29" fmla="*/ 363452 h 599171"/>
                <a:gd name="connsiteX30" fmla="*/ 526903 w 607215"/>
                <a:gd name="connsiteY30" fmla="*/ 362988 h 599171"/>
                <a:gd name="connsiteX31" fmla="*/ 219117 w 607215"/>
                <a:gd name="connsiteY31" fmla="*/ 263064 h 599171"/>
                <a:gd name="connsiteX32" fmla="*/ 219117 w 607215"/>
                <a:gd name="connsiteY32" fmla="*/ 314231 h 599171"/>
                <a:gd name="connsiteX33" fmla="*/ 313542 w 607215"/>
                <a:gd name="connsiteY33" fmla="*/ 369940 h 599171"/>
                <a:gd name="connsiteX34" fmla="*/ 315399 w 607215"/>
                <a:gd name="connsiteY34" fmla="*/ 377170 h 599171"/>
                <a:gd name="connsiteX35" fmla="*/ 310850 w 607215"/>
                <a:gd name="connsiteY35" fmla="*/ 379766 h 599171"/>
                <a:gd name="connsiteX36" fmla="*/ 308157 w 607215"/>
                <a:gd name="connsiteY36" fmla="*/ 379024 h 599171"/>
                <a:gd name="connsiteX37" fmla="*/ 219117 w 607215"/>
                <a:gd name="connsiteY37" fmla="*/ 326374 h 599171"/>
                <a:gd name="connsiteX38" fmla="*/ 219117 w 607215"/>
                <a:gd name="connsiteY38" fmla="*/ 423702 h 599171"/>
                <a:gd name="connsiteX39" fmla="*/ 367764 w 607215"/>
                <a:gd name="connsiteY39" fmla="*/ 511576 h 599171"/>
                <a:gd name="connsiteX40" fmla="*/ 367764 w 607215"/>
                <a:gd name="connsiteY40" fmla="*/ 350938 h 599171"/>
                <a:gd name="connsiteX41" fmla="*/ 373057 w 607215"/>
                <a:gd name="connsiteY41" fmla="*/ 165922 h 599171"/>
                <a:gd name="connsiteX42" fmla="*/ 224224 w 607215"/>
                <a:gd name="connsiteY42" fmla="*/ 253888 h 599171"/>
                <a:gd name="connsiteX43" fmla="*/ 373057 w 607215"/>
                <a:gd name="connsiteY43" fmla="*/ 341854 h 599171"/>
                <a:gd name="connsiteX44" fmla="*/ 521889 w 607215"/>
                <a:gd name="connsiteY44" fmla="*/ 253888 h 599171"/>
                <a:gd name="connsiteX45" fmla="*/ 258197 w 607215"/>
                <a:gd name="connsiteY45" fmla="*/ 40011 h 599171"/>
                <a:gd name="connsiteX46" fmla="*/ 302749 w 607215"/>
                <a:gd name="connsiteY46" fmla="*/ 40011 h 599171"/>
                <a:gd name="connsiteX47" fmla="*/ 307947 w 607215"/>
                <a:gd name="connsiteY47" fmla="*/ 45304 h 599171"/>
                <a:gd name="connsiteX48" fmla="*/ 302749 w 607215"/>
                <a:gd name="connsiteY48" fmla="*/ 50596 h 599171"/>
                <a:gd name="connsiteX49" fmla="*/ 258197 w 607215"/>
                <a:gd name="connsiteY49" fmla="*/ 50596 h 599171"/>
                <a:gd name="connsiteX50" fmla="*/ 252906 w 607215"/>
                <a:gd name="connsiteY50" fmla="*/ 45304 h 599171"/>
                <a:gd name="connsiteX51" fmla="*/ 258197 w 607215"/>
                <a:gd name="connsiteY51" fmla="*/ 40011 h 599171"/>
                <a:gd name="connsiteX52" fmla="*/ 309828 w 607215"/>
                <a:gd name="connsiteY52" fmla="*/ 10475 h 599171"/>
                <a:gd name="connsiteX53" fmla="*/ 184114 w 607215"/>
                <a:gd name="connsiteY53" fmla="*/ 82312 h 599171"/>
                <a:gd name="connsiteX54" fmla="*/ 179193 w 607215"/>
                <a:gd name="connsiteY54" fmla="*/ 84908 h 599171"/>
                <a:gd name="connsiteX55" fmla="*/ 173623 w 607215"/>
                <a:gd name="connsiteY55" fmla="*/ 84629 h 599171"/>
                <a:gd name="connsiteX56" fmla="*/ 102131 w 607215"/>
                <a:gd name="connsiteY56" fmla="*/ 155355 h 599171"/>
                <a:gd name="connsiteX57" fmla="*/ 177429 w 607215"/>
                <a:gd name="connsiteY57" fmla="*/ 155355 h 599171"/>
                <a:gd name="connsiteX58" fmla="*/ 182722 w 607215"/>
                <a:gd name="connsiteY58" fmla="*/ 160638 h 599171"/>
                <a:gd name="connsiteX59" fmla="*/ 177429 w 607215"/>
                <a:gd name="connsiteY59" fmla="*/ 165922 h 599171"/>
                <a:gd name="connsiteX60" fmla="*/ 97582 w 607215"/>
                <a:gd name="connsiteY60" fmla="*/ 165922 h 599171"/>
                <a:gd name="connsiteX61" fmla="*/ 10492 w 607215"/>
                <a:gd name="connsiteY61" fmla="*/ 272148 h 599171"/>
                <a:gd name="connsiteX62" fmla="*/ 119122 w 607215"/>
                <a:gd name="connsiteY62" fmla="*/ 380600 h 599171"/>
                <a:gd name="connsiteX63" fmla="*/ 208626 w 607215"/>
                <a:gd name="connsiteY63" fmla="*/ 380600 h 599171"/>
                <a:gd name="connsiteX64" fmla="*/ 208626 w 607215"/>
                <a:gd name="connsiteY64" fmla="*/ 342596 h 599171"/>
                <a:gd name="connsiteX65" fmla="*/ 112437 w 607215"/>
                <a:gd name="connsiteY65" fmla="*/ 342596 h 599171"/>
                <a:gd name="connsiteX66" fmla="*/ 107238 w 607215"/>
                <a:gd name="connsiteY66" fmla="*/ 337312 h 599171"/>
                <a:gd name="connsiteX67" fmla="*/ 112437 w 607215"/>
                <a:gd name="connsiteY67" fmla="*/ 332028 h 599171"/>
                <a:gd name="connsiteX68" fmla="*/ 208626 w 607215"/>
                <a:gd name="connsiteY68" fmla="*/ 332028 h 599171"/>
                <a:gd name="connsiteX69" fmla="*/ 208626 w 607215"/>
                <a:gd name="connsiteY69" fmla="*/ 253888 h 599171"/>
                <a:gd name="connsiteX70" fmla="*/ 211225 w 607215"/>
                <a:gd name="connsiteY70" fmla="*/ 249346 h 599171"/>
                <a:gd name="connsiteX71" fmla="*/ 370364 w 607215"/>
                <a:gd name="connsiteY71" fmla="*/ 155262 h 599171"/>
                <a:gd name="connsiteX72" fmla="*/ 375749 w 607215"/>
                <a:gd name="connsiteY72" fmla="*/ 155262 h 599171"/>
                <a:gd name="connsiteX73" fmla="*/ 534888 w 607215"/>
                <a:gd name="connsiteY73" fmla="*/ 249346 h 599171"/>
                <a:gd name="connsiteX74" fmla="*/ 534981 w 607215"/>
                <a:gd name="connsiteY74" fmla="*/ 249439 h 599171"/>
                <a:gd name="connsiteX75" fmla="*/ 537487 w 607215"/>
                <a:gd name="connsiteY75" fmla="*/ 253888 h 599171"/>
                <a:gd name="connsiteX76" fmla="*/ 537487 w 607215"/>
                <a:gd name="connsiteY76" fmla="*/ 353441 h 599171"/>
                <a:gd name="connsiteX77" fmla="*/ 596723 w 607215"/>
                <a:gd name="connsiteY77" fmla="*/ 237574 h 599171"/>
                <a:gd name="connsiteX78" fmla="*/ 453369 w 607215"/>
                <a:gd name="connsiteY78" fmla="*/ 94548 h 599171"/>
                <a:gd name="connsiteX79" fmla="*/ 445662 w 607215"/>
                <a:gd name="connsiteY79" fmla="*/ 94733 h 599171"/>
                <a:gd name="connsiteX80" fmla="*/ 440649 w 607215"/>
                <a:gd name="connsiteY80" fmla="*/ 91860 h 599171"/>
                <a:gd name="connsiteX81" fmla="*/ 410474 w 607215"/>
                <a:gd name="connsiteY81" fmla="*/ 50611 h 599171"/>
                <a:gd name="connsiteX82" fmla="*/ 339910 w 607215"/>
                <a:gd name="connsiteY82" fmla="*/ 50611 h 599171"/>
                <a:gd name="connsiteX83" fmla="*/ 334618 w 607215"/>
                <a:gd name="connsiteY83" fmla="*/ 45327 h 599171"/>
                <a:gd name="connsiteX84" fmla="*/ 339910 w 607215"/>
                <a:gd name="connsiteY84" fmla="*/ 40044 h 599171"/>
                <a:gd name="connsiteX85" fmla="*/ 398125 w 607215"/>
                <a:gd name="connsiteY85" fmla="*/ 40044 h 599171"/>
                <a:gd name="connsiteX86" fmla="*/ 309828 w 607215"/>
                <a:gd name="connsiteY86" fmla="*/ 10475 h 599171"/>
                <a:gd name="connsiteX87" fmla="*/ 309828 w 607215"/>
                <a:gd name="connsiteY87" fmla="*/ 0 h 599171"/>
                <a:gd name="connsiteX88" fmla="*/ 393483 w 607215"/>
                <a:gd name="connsiteY88" fmla="*/ 24193 h 599171"/>
                <a:gd name="connsiteX89" fmla="*/ 448541 w 607215"/>
                <a:gd name="connsiteY89" fmla="*/ 84073 h 599171"/>
                <a:gd name="connsiteX90" fmla="*/ 453369 w 607215"/>
                <a:gd name="connsiteY90" fmla="*/ 83981 h 599171"/>
                <a:gd name="connsiteX91" fmla="*/ 607215 w 607215"/>
                <a:gd name="connsiteY91" fmla="*/ 237574 h 599171"/>
                <a:gd name="connsiteX92" fmla="*/ 537487 w 607215"/>
                <a:gd name="connsiteY92" fmla="*/ 366232 h 599171"/>
                <a:gd name="connsiteX93" fmla="*/ 537487 w 607215"/>
                <a:gd name="connsiteY93" fmla="*/ 426761 h 599171"/>
                <a:gd name="connsiteX94" fmla="*/ 534888 w 607215"/>
                <a:gd name="connsiteY94" fmla="*/ 431211 h 599171"/>
                <a:gd name="connsiteX95" fmla="*/ 400725 w 607215"/>
                <a:gd name="connsiteY95" fmla="*/ 510556 h 599171"/>
                <a:gd name="connsiteX96" fmla="*/ 400725 w 607215"/>
                <a:gd name="connsiteY96" fmla="*/ 531876 h 599171"/>
                <a:gd name="connsiteX97" fmla="*/ 431364 w 607215"/>
                <a:gd name="connsiteY97" fmla="*/ 531876 h 599171"/>
                <a:gd name="connsiteX98" fmla="*/ 449933 w 607215"/>
                <a:gd name="connsiteY98" fmla="*/ 544204 h 599171"/>
                <a:gd name="connsiteX99" fmla="*/ 568034 w 607215"/>
                <a:gd name="connsiteY99" fmla="*/ 544204 h 599171"/>
                <a:gd name="connsiteX100" fmla="*/ 573326 w 607215"/>
                <a:gd name="connsiteY100" fmla="*/ 549487 h 599171"/>
                <a:gd name="connsiteX101" fmla="*/ 573326 w 607215"/>
                <a:gd name="connsiteY101" fmla="*/ 583228 h 599171"/>
                <a:gd name="connsiteX102" fmla="*/ 568034 w 607215"/>
                <a:gd name="connsiteY102" fmla="*/ 588511 h 599171"/>
                <a:gd name="connsiteX103" fmla="*/ 449098 w 607215"/>
                <a:gd name="connsiteY103" fmla="*/ 588511 h 599171"/>
                <a:gd name="connsiteX104" fmla="*/ 431364 w 607215"/>
                <a:gd name="connsiteY104" fmla="*/ 599171 h 599171"/>
                <a:gd name="connsiteX105" fmla="*/ 312521 w 607215"/>
                <a:gd name="connsiteY105" fmla="*/ 599171 h 599171"/>
                <a:gd name="connsiteX106" fmla="*/ 294694 w 607215"/>
                <a:gd name="connsiteY106" fmla="*/ 588511 h 599171"/>
                <a:gd name="connsiteX107" fmla="*/ 175758 w 607215"/>
                <a:gd name="connsiteY107" fmla="*/ 588511 h 599171"/>
                <a:gd name="connsiteX108" fmla="*/ 170466 w 607215"/>
                <a:gd name="connsiteY108" fmla="*/ 583228 h 599171"/>
                <a:gd name="connsiteX109" fmla="*/ 170466 w 607215"/>
                <a:gd name="connsiteY109" fmla="*/ 549487 h 599171"/>
                <a:gd name="connsiteX110" fmla="*/ 175758 w 607215"/>
                <a:gd name="connsiteY110" fmla="*/ 544204 h 599171"/>
                <a:gd name="connsiteX111" fmla="*/ 293951 w 607215"/>
                <a:gd name="connsiteY111" fmla="*/ 544204 h 599171"/>
                <a:gd name="connsiteX112" fmla="*/ 312521 w 607215"/>
                <a:gd name="connsiteY112" fmla="*/ 531876 h 599171"/>
                <a:gd name="connsiteX113" fmla="*/ 343160 w 607215"/>
                <a:gd name="connsiteY113" fmla="*/ 531876 h 599171"/>
                <a:gd name="connsiteX114" fmla="*/ 343160 w 607215"/>
                <a:gd name="connsiteY114" fmla="*/ 509166 h 599171"/>
                <a:gd name="connsiteX115" fmla="*/ 211225 w 607215"/>
                <a:gd name="connsiteY115" fmla="*/ 431211 h 599171"/>
                <a:gd name="connsiteX116" fmla="*/ 208626 w 607215"/>
                <a:gd name="connsiteY116" fmla="*/ 426761 h 599171"/>
                <a:gd name="connsiteX117" fmla="*/ 208626 w 607215"/>
                <a:gd name="connsiteY117" fmla="*/ 391167 h 599171"/>
                <a:gd name="connsiteX118" fmla="*/ 119122 w 607215"/>
                <a:gd name="connsiteY118" fmla="*/ 391167 h 599171"/>
                <a:gd name="connsiteX119" fmla="*/ 0 w 607215"/>
                <a:gd name="connsiteY119" fmla="*/ 272148 h 599171"/>
                <a:gd name="connsiteX120" fmla="*/ 91639 w 607215"/>
                <a:gd name="connsiteY120" fmla="*/ 156467 h 599171"/>
                <a:gd name="connsiteX121" fmla="*/ 91639 w 607215"/>
                <a:gd name="connsiteY121" fmla="*/ 156003 h 599171"/>
                <a:gd name="connsiteX122" fmla="*/ 173623 w 607215"/>
                <a:gd name="connsiteY122" fmla="*/ 74155 h 599171"/>
                <a:gd name="connsiteX123" fmla="*/ 176687 w 607215"/>
                <a:gd name="connsiteY123" fmla="*/ 74248 h 599171"/>
                <a:gd name="connsiteX124" fmla="*/ 231095 w 607215"/>
                <a:gd name="connsiteY124" fmla="*/ 21227 h 599171"/>
                <a:gd name="connsiteX125" fmla="*/ 309828 w 607215"/>
                <a:gd name="connsiteY125" fmla="*/ 0 h 599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07215" h="599171">
                  <a:moveTo>
                    <a:pt x="451419" y="554678"/>
                  </a:moveTo>
                  <a:lnTo>
                    <a:pt x="451419" y="577944"/>
                  </a:lnTo>
                  <a:lnTo>
                    <a:pt x="562834" y="577944"/>
                  </a:lnTo>
                  <a:lnTo>
                    <a:pt x="562834" y="554678"/>
                  </a:lnTo>
                  <a:close/>
                  <a:moveTo>
                    <a:pt x="180958" y="554678"/>
                  </a:moveTo>
                  <a:lnTo>
                    <a:pt x="180958" y="577944"/>
                  </a:lnTo>
                  <a:lnTo>
                    <a:pt x="292373" y="577944"/>
                  </a:lnTo>
                  <a:lnTo>
                    <a:pt x="292373" y="554678"/>
                  </a:lnTo>
                  <a:close/>
                  <a:moveTo>
                    <a:pt x="353652" y="515469"/>
                  </a:moveTo>
                  <a:lnTo>
                    <a:pt x="353652" y="537067"/>
                  </a:lnTo>
                  <a:cubicBezTo>
                    <a:pt x="353652" y="540033"/>
                    <a:pt x="351331" y="542350"/>
                    <a:pt x="348359" y="542350"/>
                  </a:cubicBezTo>
                  <a:lnTo>
                    <a:pt x="312521" y="542350"/>
                  </a:lnTo>
                  <a:cubicBezTo>
                    <a:pt x="307229" y="542350"/>
                    <a:pt x="302865" y="546614"/>
                    <a:pt x="302865" y="551898"/>
                  </a:cubicBezTo>
                  <a:lnTo>
                    <a:pt x="302865" y="579149"/>
                  </a:lnTo>
                  <a:cubicBezTo>
                    <a:pt x="302865" y="584433"/>
                    <a:pt x="307229" y="588697"/>
                    <a:pt x="312521" y="588697"/>
                  </a:cubicBezTo>
                  <a:lnTo>
                    <a:pt x="431364" y="588697"/>
                  </a:lnTo>
                  <a:cubicBezTo>
                    <a:pt x="436656" y="588697"/>
                    <a:pt x="440927" y="584433"/>
                    <a:pt x="440927" y="579149"/>
                  </a:cubicBezTo>
                  <a:lnTo>
                    <a:pt x="440927" y="551898"/>
                  </a:lnTo>
                  <a:cubicBezTo>
                    <a:pt x="440927" y="546614"/>
                    <a:pt x="436656" y="542350"/>
                    <a:pt x="431364" y="542350"/>
                  </a:cubicBezTo>
                  <a:lnTo>
                    <a:pt x="395433" y="542350"/>
                  </a:lnTo>
                  <a:cubicBezTo>
                    <a:pt x="392554" y="542350"/>
                    <a:pt x="390140" y="540033"/>
                    <a:pt x="390140" y="537067"/>
                  </a:cubicBezTo>
                  <a:lnTo>
                    <a:pt x="390140" y="516767"/>
                  </a:lnTo>
                  <a:lnTo>
                    <a:pt x="375749" y="525294"/>
                  </a:lnTo>
                  <a:cubicBezTo>
                    <a:pt x="374913" y="525758"/>
                    <a:pt x="373985" y="526036"/>
                    <a:pt x="373057" y="526036"/>
                  </a:cubicBezTo>
                  <a:cubicBezTo>
                    <a:pt x="372128" y="526036"/>
                    <a:pt x="371200" y="525758"/>
                    <a:pt x="370364" y="525294"/>
                  </a:cubicBezTo>
                  <a:close/>
                  <a:moveTo>
                    <a:pt x="526903" y="263064"/>
                  </a:moveTo>
                  <a:lnTo>
                    <a:pt x="378349" y="350938"/>
                  </a:lnTo>
                  <a:lnTo>
                    <a:pt x="378349" y="511576"/>
                  </a:lnTo>
                  <a:lnTo>
                    <a:pt x="526903" y="423702"/>
                  </a:lnTo>
                  <a:lnTo>
                    <a:pt x="526903" y="363452"/>
                  </a:lnTo>
                  <a:cubicBezTo>
                    <a:pt x="526903" y="363359"/>
                    <a:pt x="526903" y="363173"/>
                    <a:pt x="526903" y="362988"/>
                  </a:cubicBezTo>
                  <a:close/>
                  <a:moveTo>
                    <a:pt x="219117" y="263064"/>
                  </a:moveTo>
                  <a:lnTo>
                    <a:pt x="219117" y="314231"/>
                  </a:lnTo>
                  <a:lnTo>
                    <a:pt x="313542" y="369940"/>
                  </a:lnTo>
                  <a:cubicBezTo>
                    <a:pt x="316049" y="371423"/>
                    <a:pt x="316792" y="374667"/>
                    <a:pt x="315399" y="377170"/>
                  </a:cubicBezTo>
                  <a:cubicBezTo>
                    <a:pt x="314378" y="378839"/>
                    <a:pt x="312614" y="379766"/>
                    <a:pt x="310850" y="379766"/>
                  </a:cubicBezTo>
                  <a:cubicBezTo>
                    <a:pt x="309921" y="379766"/>
                    <a:pt x="308993" y="379488"/>
                    <a:pt x="308157" y="379024"/>
                  </a:cubicBezTo>
                  <a:lnTo>
                    <a:pt x="219117" y="326374"/>
                  </a:lnTo>
                  <a:lnTo>
                    <a:pt x="219117" y="423702"/>
                  </a:lnTo>
                  <a:lnTo>
                    <a:pt x="367764" y="511576"/>
                  </a:lnTo>
                  <a:lnTo>
                    <a:pt x="367764" y="350938"/>
                  </a:lnTo>
                  <a:close/>
                  <a:moveTo>
                    <a:pt x="373057" y="165922"/>
                  </a:moveTo>
                  <a:lnTo>
                    <a:pt x="224224" y="253888"/>
                  </a:lnTo>
                  <a:lnTo>
                    <a:pt x="373057" y="341854"/>
                  </a:lnTo>
                  <a:lnTo>
                    <a:pt x="521889" y="253888"/>
                  </a:lnTo>
                  <a:close/>
                  <a:moveTo>
                    <a:pt x="258197" y="40011"/>
                  </a:moveTo>
                  <a:lnTo>
                    <a:pt x="302749" y="40011"/>
                  </a:lnTo>
                  <a:cubicBezTo>
                    <a:pt x="305627" y="40011"/>
                    <a:pt x="307947" y="42425"/>
                    <a:pt x="307947" y="45304"/>
                  </a:cubicBezTo>
                  <a:cubicBezTo>
                    <a:pt x="307947" y="48182"/>
                    <a:pt x="305627" y="50596"/>
                    <a:pt x="302749" y="50596"/>
                  </a:cubicBezTo>
                  <a:lnTo>
                    <a:pt x="258197" y="50596"/>
                  </a:lnTo>
                  <a:cubicBezTo>
                    <a:pt x="255319" y="50596"/>
                    <a:pt x="252906" y="48182"/>
                    <a:pt x="252906" y="45304"/>
                  </a:cubicBezTo>
                  <a:cubicBezTo>
                    <a:pt x="252906" y="42425"/>
                    <a:pt x="255319" y="40011"/>
                    <a:pt x="258197" y="40011"/>
                  </a:cubicBezTo>
                  <a:close/>
                  <a:moveTo>
                    <a:pt x="309828" y="10475"/>
                  </a:moveTo>
                  <a:cubicBezTo>
                    <a:pt x="258391" y="10475"/>
                    <a:pt x="210204" y="38005"/>
                    <a:pt x="184114" y="82312"/>
                  </a:cubicBezTo>
                  <a:cubicBezTo>
                    <a:pt x="183093" y="84073"/>
                    <a:pt x="181143" y="85000"/>
                    <a:pt x="179193" y="84908"/>
                  </a:cubicBezTo>
                  <a:cubicBezTo>
                    <a:pt x="177058" y="84722"/>
                    <a:pt x="175294" y="84629"/>
                    <a:pt x="173623" y="84629"/>
                  </a:cubicBezTo>
                  <a:cubicBezTo>
                    <a:pt x="134441" y="84629"/>
                    <a:pt x="102502" y="116331"/>
                    <a:pt x="102131" y="155355"/>
                  </a:cubicBezTo>
                  <a:lnTo>
                    <a:pt x="177429" y="155355"/>
                  </a:lnTo>
                  <a:cubicBezTo>
                    <a:pt x="180400" y="155355"/>
                    <a:pt x="182722" y="157765"/>
                    <a:pt x="182722" y="160638"/>
                  </a:cubicBezTo>
                  <a:cubicBezTo>
                    <a:pt x="182722" y="163512"/>
                    <a:pt x="180400" y="165922"/>
                    <a:pt x="177429" y="165922"/>
                  </a:cubicBezTo>
                  <a:lnTo>
                    <a:pt x="97582" y="165922"/>
                  </a:lnTo>
                  <a:cubicBezTo>
                    <a:pt x="47073" y="176025"/>
                    <a:pt x="10492" y="220704"/>
                    <a:pt x="10492" y="272148"/>
                  </a:cubicBezTo>
                  <a:cubicBezTo>
                    <a:pt x="10492" y="332028"/>
                    <a:pt x="59236" y="380600"/>
                    <a:pt x="119122" y="380600"/>
                  </a:cubicBezTo>
                  <a:lnTo>
                    <a:pt x="208626" y="380600"/>
                  </a:lnTo>
                  <a:lnTo>
                    <a:pt x="208626" y="342596"/>
                  </a:lnTo>
                  <a:lnTo>
                    <a:pt x="112437" y="342596"/>
                  </a:lnTo>
                  <a:cubicBezTo>
                    <a:pt x="109559" y="342596"/>
                    <a:pt x="107238" y="340186"/>
                    <a:pt x="107238" y="337312"/>
                  </a:cubicBezTo>
                  <a:cubicBezTo>
                    <a:pt x="107238" y="334439"/>
                    <a:pt x="109559" y="332028"/>
                    <a:pt x="112437" y="332028"/>
                  </a:cubicBezTo>
                  <a:lnTo>
                    <a:pt x="208626" y="332028"/>
                  </a:lnTo>
                  <a:lnTo>
                    <a:pt x="208626" y="253888"/>
                  </a:lnTo>
                  <a:cubicBezTo>
                    <a:pt x="208626" y="251941"/>
                    <a:pt x="209647" y="250273"/>
                    <a:pt x="211225" y="249346"/>
                  </a:cubicBezTo>
                  <a:lnTo>
                    <a:pt x="370364" y="155262"/>
                  </a:lnTo>
                  <a:cubicBezTo>
                    <a:pt x="372035" y="154335"/>
                    <a:pt x="374078" y="154335"/>
                    <a:pt x="375749" y="155262"/>
                  </a:cubicBezTo>
                  <a:lnTo>
                    <a:pt x="534888" y="249346"/>
                  </a:lnTo>
                  <a:cubicBezTo>
                    <a:pt x="534888" y="249346"/>
                    <a:pt x="534981" y="249439"/>
                    <a:pt x="534981" y="249439"/>
                  </a:cubicBezTo>
                  <a:cubicBezTo>
                    <a:pt x="536466" y="250365"/>
                    <a:pt x="537487" y="252034"/>
                    <a:pt x="537487" y="253888"/>
                  </a:cubicBezTo>
                  <a:lnTo>
                    <a:pt x="537487" y="353441"/>
                  </a:lnTo>
                  <a:cubicBezTo>
                    <a:pt x="574719" y="326560"/>
                    <a:pt x="596723" y="283921"/>
                    <a:pt x="596723" y="237574"/>
                  </a:cubicBezTo>
                  <a:cubicBezTo>
                    <a:pt x="596723" y="158692"/>
                    <a:pt x="532381" y="94548"/>
                    <a:pt x="453369" y="94548"/>
                  </a:cubicBezTo>
                  <a:cubicBezTo>
                    <a:pt x="450862" y="94548"/>
                    <a:pt x="448262" y="94640"/>
                    <a:pt x="445662" y="94733"/>
                  </a:cubicBezTo>
                  <a:cubicBezTo>
                    <a:pt x="443527" y="94826"/>
                    <a:pt x="441577" y="93713"/>
                    <a:pt x="440649" y="91860"/>
                  </a:cubicBezTo>
                  <a:cubicBezTo>
                    <a:pt x="432850" y="76102"/>
                    <a:pt x="422637" y="62198"/>
                    <a:pt x="410474" y="50611"/>
                  </a:cubicBezTo>
                  <a:lnTo>
                    <a:pt x="339910" y="50611"/>
                  </a:lnTo>
                  <a:cubicBezTo>
                    <a:pt x="336939" y="50611"/>
                    <a:pt x="334618" y="48201"/>
                    <a:pt x="334618" y="45327"/>
                  </a:cubicBezTo>
                  <a:cubicBezTo>
                    <a:pt x="334618" y="42454"/>
                    <a:pt x="336939" y="40044"/>
                    <a:pt x="339910" y="40044"/>
                  </a:cubicBezTo>
                  <a:lnTo>
                    <a:pt x="398125" y="40044"/>
                  </a:lnTo>
                  <a:cubicBezTo>
                    <a:pt x="373242" y="21134"/>
                    <a:pt x="342510" y="10475"/>
                    <a:pt x="309828" y="10475"/>
                  </a:cubicBezTo>
                  <a:close/>
                  <a:moveTo>
                    <a:pt x="309828" y="0"/>
                  </a:moveTo>
                  <a:cubicBezTo>
                    <a:pt x="339539" y="0"/>
                    <a:pt x="368507" y="8343"/>
                    <a:pt x="393483" y="24193"/>
                  </a:cubicBezTo>
                  <a:cubicBezTo>
                    <a:pt x="416787" y="39024"/>
                    <a:pt x="435821" y="59695"/>
                    <a:pt x="448541" y="84073"/>
                  </a:cubicBezTo>
                  <a:cubicBezTo>
                    <a:pt x="450212" y="84073"/>
                    <a:pt x="451790" y="83981"/>
                    <a:pt x="453369" y="83981"/>
                  </a:cubicBezTo>
                  <a:cubicBezTo>
                    <a:pt x="538230" y="83981"/>
                    <a:pt x="607215" y="152945"/>
                    <a:pt x="607215" y="237574"/>
                  </a:cubicBezTo>
                  <a:cubicBezTo>
                    <a:pt x="607215" y="289853"/>
                    <a:pt x="581218" y="337683"/>
                    <a:pt x="537487" y="366232"/>
                  </a:cubicBezTo>
                  <a:lnTo>
                    <a:pt x="537487" y="426761"/>
                  </a:lnTo>
                  <a:cubicBezTo>
                    <a:pt x="537487" y="428615"/>
                    <a:pt x="536466" y="430284"/>
                    <a:pt x="534888" y="431211"/>
                  </a:cubicBezTo>
                  <a:lnTo>
                    <a:pt x="400725" y="510556"/>
                  </a:lnTo>
                  <a:lnTo>
                    <a:pt x="400725" y="531876"/>
                  </a:lnTo>
                  <a:lnTo>
                    <a:pt x="431364" y="531876"/>
                  </a:lnTo>
                  <a:cubicBezTo>
                    <a:pt x="439720" y="531876"/>
                    <a:pt x="446869" y="536974"/>
                    <a:pt x="449933" y="544204"/>
                  </a:cubicBezTo>
                  <a:lnTo>
                    <a:pt x="568034" y="544204"/>
                  </a:lnTo>
                  <a:cubicBezTo>
                    <a:pt x="571005" y="544204"/>
                    <a:pt x="573326" y="546521"/>
                    <a:pt x="573326" y="549487"/>
                  </a:cubicBezTo>
                  <a:lnTo>
                    <a:pt x="573326" y="583228"/>
                  </a:lnTo>
                  <a:cubicBezTo>
                    <a:pt x="573326" y="586101"/>
                    <a:pt x="571005" y="588511"/>
                    <a:pt x="568034" y="588511"/>
                  </a:cubicBezTo>
                  <a:lnTo>
                    <a:pt x="449098" y="588511"/>
                  </a:lnTo>
                  <a:cubicBezTo>
                    <a:pt x="445755" y="594815"/>
                    <a:pt x="439070" y="599171"/>
                    <a:pt x="431364" y="599171"/>
                  </a:cubicBezTo>
                  <a:lnTo>
                    <a:pt x="312521" y="599171"/>
                  </a:lnTo>
                  <a:cubicBezTo>
                    <a:pt x="304815" y="599171"/>
                    <a:pt x="298037" y="594815"/>
                    <a:pt x="294694" y="588511"/>
                  </a:cubicBezTo>
                  <a:lnTo>
                    <a:pt x="175758" y="588511"/>
                  </a:lnTo>
                  <a:cubicBezTo>
                    <a:pt x="172787" y="588511"/>
                    <a:pt x="170466" y="586101"/>
                    <a:pt x="170466" y="583228"/>
                  </a:cubicBezTo>
                  <a:lnTo>
                    <a:pt x="170466" y="549487"/>
                  </a:lnTo>
                  <a:cubicBezTo>
                    <a:pt x="170466" y="546521"/>
                    <a:pt x="172787" y="544204"/>
                    <a:pt x="175758" y="544204"/>
                  </a:cubicBezTo>
                  <a:lnTo>
                    <a:pt x="293951" y="544204"/>
                  </a:lnTo>
                  <a:cubicBezTo>
                    <a:pt x="296923" y="536974"/>
                    <a:pt x="304165" y="531876"/>
                    <a:pt x="312521" y="531876"/>
                  </a:cubicBezTo>
                  <a:lnTo>
                    <a:pt x="343160" y="531876"/>
                  </a:lnTo>
                  <a:lnTo>
                    <a:pt x="343160" y="509166"/>
                  </a:lnTo>
                  <a:lnTo>
                    <a:pt x="211225" y="431211"/>
                  </a:lnTo>
                  <a:cubicBezTo>
                    <a:pt x="209647" y="430284"/>
                    <a:pt x="208626" y="428615"/>
                    <a:pt x="208626" y="426761"/>
                  </a:cubicBezTo>
                  <a:lnTo>
                    <a:pt x="208626" y="391167"/>
                  </a:lnTo>
                  <a:lnTo>
                    <a:pt x="119122" y="391167"/>
                  </a:lnTo>
                  <a:cubicBezTo>
                    <a:pt x="53479" y="391167"/>
                    <a:pt x="0" y="337775"/>
                    <a:pt x="0" y="272148"/>
                  </a:cubicBezTo>
                  <a:cubicBezTo>
                    <a:pt x="0" y="216996"/>
                    <a:pt x="38253" y="169073"/>
                    <a:pt x="91639" y="156467"/>
                  </a:cubicBezTo>
                  <a:cubicBezTo>
                    <a:pt x="91639" y="156282"/>
                    <a:pt x="91639" y="156189"/>
                    <a:pt x="91639" y="156003"/>
                  </a:cubicBezTo>
                  <a:cubicBezTo>
                    <a:pt x="91639" y="110862"/>
                    <a:pt x="128406" y="74155"/>
                    <a:pt x="173623" y="74155"/>
                  </a:cubicBezTo>
                  <a:cubicBezTo>
                    <a:pt x="174644" y="74155"/>
                    <a:pt x="175665" y="74155"/>
                    <a:pt x="176687" y="74248"/>
                  </a:cubicBezTo>
                  <a:cubicBezTo>
                    <a:pt x="190149" y="52372"/>
                    <a:pt x="208904" y="34111"/>
                    <a:pt x="231095" y="21227"/>
                  </a:cubicBezTo>
                  <a:cubicBezTo>
                    <a:pt x="254863" y="7323"/>
                    <a:pt x="282067" y="0"/>
                    <a:pt x="30982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</p:sp>
        <p:sp>
          <p:nvSpPr>
            <p:cNvPr id="185" name="矩形 184">
              <a:extLst>
                <a:ext uri="{FF2B5EF4-FFF2-40B4-BE49-F238E27FC236}">
                  <a16:creationId xmlns:a16="http://schemas.microsoft.com/office/drawing/2014/main" id="{E97E9450-5310-412F-A612-34717FE0ECD9}"/>
                </a:ext>
              </a:extLst>
            </p:cNvPr>
            <p:cNvSpPr/>
            <p:nvPr/>
          </p:nvSpPr>
          <p:spPr>
            <a:xfrm>
              <a:off x="1778565" y="5742190"/>
              <a:ext cx="81485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亚洲存储节点</a:t>
              </a:r>
              <a:endParaRPr lang="zh-CN" altLang="en-US" sz="800" b="1" dirty="0"/>
            </a:p>
          </p:txBody>
        </p:sp>
        <p:sp>
          <p:nvSpPr>
            <p:cNvPr id="186" name="data-cloud_80464">
              <a:extLst>
                <a:ext uri="{FF2B5EF4-FFF2-40B4-BE49-F238E27FC236}">
                  <a16:creationId xmlns:a16="http://schemas.microsoft.com/office/drawing/2014/main" id="{AD1E2953-2D83-413A-BEBE-139E76C779A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66240" y="5253401"/>
              <a:ext cx="495351" cy="488789"/>
            </a:xfrm>
            <a:custGeom>
              <a:avLst/>
              <a:gdLst>
                <a:gd name="connsiteX0" fmla="*/ 451419 w 607215"/>
                <a:gd name="connsiteY0" fmla="*/ 554678 h 599171"/>
                <a:gd name="connsiteX1" fmla="*/ 451419 w 607215"/>
                <a:gd name="connsiteY1" fmla="*/ 577944 h 599171"/>
                <a:gd name="connsiteX2" fmla="*/ 562834 w 607215"/>
                <a:gd name="connsiteY2" fmla="*/ 577944 h 599171"/>
                <a:gd name="connsiteX3" fmla="*/ 562834 w 607215"/>
                <a:gd name="connsiteY3" fmla="*/ 554678 h 599171"/>
                <a:gd name="connsiteX4" fmla="*/ 180958 w 607215"/>
                <a:gd name="connsiteY4" fmla="*/ 554678 h 599171"/>
                <a:gd name="connsiteX5" fmla="*/ 180958 w 607215"/>
                <a:gd name="connsiteY5" fmla="*/ 577944 h 599171"/>
                <a:gd name="connsiteX6" fmla="*/ 292373 w 607215"/>
                <a:gd name="connsiteY6" fmla="*/ 577944 h 599171"/>
                <a:gd name="connsiteX7" fmla="*/ 292373 w 607215"/>
                <a:gd name="connsiteY7" fmla="*/ 554678 h 599171"/>
                <a:gd name="connsiteX8" fmla="*/ 353652 w 607215"/>
                <a:gd name="connsiteY8" fmla="*/ 515469 h 599171"/>
                <a:gd name="connsiteX9" fmla="*/ 353652 w 607215"/>
                <a:gd name="connsiteY9" fmla="*/ 537067 h 599171"/>
                <a:gd name="connsiteX10" fmla="*/ 348359 w 607215"/>
                <a:gd name="connsiteY10" fmla="*/ 542350 h 599171"/>
                <a:gd name="connsiteX11" fmla="*/ 312521 w 607215"/>
                <a:gd name="connsiteY11" fmla="*/ 542350 h 599171"/>
                <a:gd name="connsiteX12" fmla="*/ 302865 w 607215"/>
                <a:gd name="connsiteY12" fmla="*/ 551898 h 599171"/>
                <a:gd name="connsiteX13" fmla="*/ 302865 w 607215"/>
                <a:gd name="connsiteY13" fmla="*/ 579149 h 599171"/>
                <a:gd name="connsiteX14" fmla="*/ 312521 w 607215"/>
                <a:gd name="connsiteY14" fmla="*/ 588697 h 599171"/>
                <a:gd name="connsiteX15" fmla="*/ 431364 w 607215"/>
                <a:gd name="connsiteY15" fmla="*/ 588697 h 599171"/>
                <a:gd name="connsiteX16" fmla="*/ 440927 w 607215"/>
                <a:gd name="connsiteY16" fmla="*/ 579149 h 599171"/>
                <a:gd name="connsiteX17" fmla="*/ 440927 w 607215"/>
                <a:gd name="connsiteY17" fmla="*/ 551898 h 599171"/>
                <a:gd name="connsiteX18" fmla="*/ 431364 w 607215"/>
                <a:gd name="connsiteY18" fmla="*/ 542350 h 599171"/>
                <a:gd name="connsiteX19" fmla="*/ 395433 w 607215"/>
                <a:gd name="connsiteY19" fmla="*/ 542350 h 599171"/>
                <a:gd name="connsiteX20" fmla="*/ 390140 w 607215"/>
                <a:gd name="connsiteY20" fmla="*/ 537067 h 599171"/>
                <a:gd name="connsiteX21" fmla="*/ 390140 w 607215"/>
                <a:gd name="connsiteY21" fmla="*/ 516767 h 599171"/>
                <a:gd name="connsiteX22" fmla="*/ 375749 w 607215"/>
                <a:gd name="connsiteY22" fmla="*/ 525294 h 599171"/>
                <a:gd name="connsiteX23" fmla="*/ 373057 w 607215"/>
                <a:gd name="connsiteY23" fmla="*/ 526036 h 599171"/>
                <a:gd name="connsiteX24" fmla="*/ 370364 w 607215"/>
                <a:gd name="connsiteY24" fmla="*/ 525294 h 599171"/>
                <a:gd name="connsiteX25" fmla="*/ 526903 w 607215"/>
                <a:gd name="connsiteY25" fmla="*/ 263064 h 599171"/>
                <a:gd name="connsiteX26" fmla="*/ 378349 w 607215"/>
                <a:gd name="connsiteY26" fmla="*/ 350938 h 599171"/>
                <a:gd name="connsiteX27" fmla="*/ 378349 w 607215"/>
                <a:gd name="connsiteY27" fmla="*/ 511576 h 599171"/>
                <a:gd name="connsiteX28" fmla="*/ 526903 w 607215"/>
                <a:gd name="connsiteY28" fmla="*/ 423702 h 599171"/>
                <a:gd name="connsiteX29" fmla="*/ 526903 w 607215"/>
                <a:gd name="connsiteY29" fmla="*/ 363452 h 599171"/>
                <a:gd name="connsiteX30" fmla="*/ 526903 w 607215"/>
                <a:gd name="connsiteY30" fmla="*/ 362988 h 599171"/>
                <a:gd name="connsiteX31" fmla="*/ 219117 w 607215"/>
                <a:gd name="connsiteY31" fmla="*/ 263064 h 599171"/>
                <a:gd name="connsiteX32" fmla="*/ 219117 w 607215"/>
                <a:gd name="connsiteY32" fmla="*/ 314231 h 599171"/>
                <a:gd name="connsiteX33" fmla="*/ 313542 w 607215"/>
                <a:gd name="connsiteY33" fmla="*/ 369940 h 599171"/>
                <a:gd name="connsiteX34" fmla="*/ 315399 w 607215"/>
                <a:gd name="connsiteY34" fmla="*/ 377170 h 599171"/>
                <a:gd name="connsiteX35" fmla="*/ 310850 w 607215"/>
                <a:gd name="connsiteY35" fmla="*/ 379766 h 599171"/>
                <a:gd name="connsiteX36" fmla="*/ 308157 w 607215"/>
                <a:gd name="connsiteY36" fmla="*/ 379024 h 599171"/>
                <a:gd name="connsiteX37" fmla="*/ 219117 w 607215"/>
                <a:gd name="connsiteY37" fmla="*/ 326374 h 599171"/>
                <a:gd name="connsiteX38" fmla="*/ 219117 w 607215"/>
                <a:gd name="connsiteY38" fmla="*/ 423702 h 599171"/>
                <a:gd name="connsiteX39" fmla="*/ 367764 w 607215"/>
                <a:gd name="connsiteY39" fmla="*/ 511576 h 599171"/>
                <a:gd name="connsiteX40" fmla="*/ 367764 w 607215"/>
                <a:gd name="connsiteY40" fmla="*/ 350938 h 599171"/>
                <a:gd name="connsiteX41" fmla="*/ 373057 w 607215"/>
                <a:gd name="connsiteY41" fmla="*/ 165922 h 599171"/>
                <a:gd name="connsiteX42" fmla="*/ 224224 w 607215"/>
                <a:gd name="connsiteY42" fmla="*/ 253888 h 599171"/>
                <a:gd name="connsiteX43" fmla="*/ 373057 w 607215"/>
                <a:gd name="connsiteY43" fmla="*/ 341854 h 599171"/>
                <a:gd name="connsiteX44" fmla="*/ 521889 w 607215"/>
                <a:gd name="connsiteY44" fmla="*/ 253888 h 599171"/>
                <a:gd name="connsiteX45" fmla="*/ 258197 w 607215"/>
                <a:gd name="connsiteY45" fmla="*/ 40011 h 599171"/>
                <a:gd name="connsiteX46" fmla="*/ 302749 w 607215"/>
                <a:gd name="connsiteY46" fmla="*/ 40011 h 599171"/>
                <a:gd name="connsiteX47" fmla="*/ 307947 w 607215"/>
                <a:gd name="connsiteY47" fmla="*/ 45304 h 599171"/>
                <a:gd name="connsiteX48" fmla="*/ 302749 w 607215"/>
                <a:gd name="connsiteY48" fmla="*/ 50596 h 599171"/>
                <a:gd name="connsiteX49" fmla="*/ 258197 w 607215"/>
                <a:gd name="connsiteY49" fmla="*/ 50596 h 599171"/>
                <a:gd name="connsiteX50" fmla="*/ 252906 w 607215"/>
                <a:gd name="connsiteY50" fmla="*/ 45304 h 599171"/>
                <a:gd name="connsiteX51" fmla="*/ 258197 w 607215"/>
                <a:gd name="connsiteY51" fmla="*/ 40011 h 599171"/>
                <a:gd name="connsiteX52" fmla="*/ 309828 w 607215"/>
                <a:gd name="connsiteY52" fmla="*/ 10475 h 599171"/>
                <a:gd name="connsiteX53" fmla="*/ 184114 w 607215"/>
                <a:gd name="connsiteY53" fmla="*/ 82312 h 599171"/>
                <a:gd name="connsiteX54" fmla="*/ 179193 w 607215"/>
                <a:gd name="connsiteY54" fmla="*/ 84908 h 599171"/>
                <a:gd name="connsiteX55" fmla="*/ 173623 w 607215"/>
                <a:gd name="connsiteY55" fmla="*/ 84629 h 599171"/>
                <a:gd name="connsiteX56" fmla="*/ 102131 w 607215"/>
                <a:gd name="connsiteY56" fmla="*/ 155355 h 599171"/>
                <a:gd name="connsiteX57" fmla="*/ 177429 w 607215"/>
                <a:gd name="connsiteY57" fmla="*/ 155355 h 599171"/>
                <a:gd name="connsiteX58" fmla="*/ 182722 w 607215"/>
                <a:gd name="connsiteY58" fmla="*/ 160638 h 599171"/>
                <a:gd name="connsiteX59" fmla="*/ 177429 w 607215"/>
                <a:gd name="connsiteY59" fmla="*/ 165922 h 599171"/>
                <a:gd name="connsiteX60" fmla="*/ 97582 w 607215"/>
                <a:gd name="connsiteY60" fmla="*/ 165922 h 599171"/>
                <a:gd name="connsiteX61" fmla="*/ 10492 w 607215"/>
                <a:gd name="connsiteY61" fmla="*/ 272148 h 599171"/>
                <a:gd name="connsiteX62" fmla="*/ 119122 w 607215"/>
                <a:gd name="connsiteY62" fmla="*/ 380600 h 599171"/>
                <a:gd name="connsiteX63" fmla="*/ 208626 w 607215"/>
                <a:gd name="connsiteY63" fmla="*/ 380600 h 599171"/>
                <a:gd name="connsiteX64" fmla="*/ 208626 w 607215"/>
                <a:gd name="connsiteY64" fmla="*/ 342596 h 599171"/>
                <a:gd name="connsiteX65" fmla="*/ 112437 w 607215"/>
                <a:gd name="connsiteY65" fmla="*/ 342596 h 599171"/>
                <a:gd name="connsiteX66" fmla="*/ 107238 w 607215"/>
                <a:gd name="connsiteY66" fmla="*/ 337312 h 599171"/>
                <a:gd name="connsiteX67" fmla="*/ 112437 w 607215"/>
                <a:gd name="connsiteY67" fmla="*/ 332028 h 599171"/>
                <a:gd name="connsiteX68" fmla="*/ 208626 w 607215"/>
                <a:gd name="connsiteY68" fmla="*/ 332028 h 599171"/>
                <a:gd name="connsiteX69" fmla="*/ 208626 w 607215"/>
                <a:gd name="connsiteY69" fmla="*/ 253888 h 599171"/>
                <a:gd name="connsiteX70" fmla="*/ 211225 w 607215"/>
                <a:gd name="connsiteY70" fmla="*/ 249346 h 599171"/>
                <a:gd name="connsiteX71" fmla="*/ 370364 w 607215"/>
                <a:gd name="connsiteY71" fmla="*/ 155262 h 599171"/>
                <a:gd name="connsiteX72" fmla="*/ 375749 w 607215"/>
                <a:gd name="connsiteY72" fmla="*/ 155262 h 599171"/>
                <a:gd name="connsiteX73" fmla="*/ 534888 w 607215"/>
                <a:gd name="connsiteY73" fmla="*/ 249346 h 599171"/>
                <a:gd name="connsiteX74" fmla="*/ 534981 w 607215"/>
                <a:gd name="connsiteY74" fmla="*/ 249439 h 599171"/>
                <a:gd name="connsiteX75" fmla="*/ 537487 w 607215"/>
                <a:gd name="connsiteY75" fmla="*/ 253888 h 599171"/>
                <a:gd name="connsiteX76" fmla="*/ 537487 w 607215"/>
                <a:gd name="connsiteY76" fmla="*/ 353441 h 599171"/>
                <a:gd name="connsiteX77" fmla="*/ 596723 w 607215"/>
                <a:gd name="connsiteY77" fmla="*/ 237574 h 599171"/>
                <a:gd name="connsiteX78" fmla="*/ 453369 w 607215"/>
                <a:gd name="connsiteY78" fmla="*/ 94548 h 599171"/>
                <a:gd name="connsiteX79" fmla="*/ 445662 w 607215"/>
                <a:gd name="connsiteY79" fmla="*/ 94733 h 599171"/>
                <a:gd name="connsiteX80" fmla="*/ 440649 w 607215"/>
                <a:gd name="connsiteY80" fmla="*/ 91860 h 599171"/>
                <a:gd name="connsiteX81" fmla="*/ 410474 w 607215"/>
                <a:gd name="connsiteY81" fmla="*/ 50611 h 599171"/>
                <a:gd name="connsiteX82" fmla="*/ 339910 w 607215"/>
                <a:gd name="connsiteY82" fmla="*/ 50611 h 599171"/>
                <a:gd name="connsiteX83" fmla="*/ 334618 w 607215"/>
                <a:gd name="connsiteY83" fmla="*/ 45327 h 599171"/>
                <a:gd name="connsiteX84" fmla="*/ 339910 w 607215"/>
                <a:gd name="connsiteY84" fmla="*/ 40044 h 599171"/>
                <a:gd name="connsiteX85" fmla="*/ 398125 w 607215"/>
                <a:gd name="connsiteY85" fmla="*/ 40044 h 599171"/>
                <a:gd name="connsiteX86" fmla="*/ 309828 w 607215"/>
                <a:gd name="connsiteY86" fmla="*/ 10475 h 599171"/>
                <a:gd name="connsiteX87" fmla="*/ 309828 w 607215"/>
                <a:gd name="connsiteY87" fmla="*/ 0 h 599171"/>
                <a:gd name="connsiteX88" fmla="*/ 393483 w 607215"/>
                <a:gd name="connsiteY88" fmla="*/ 24193 h 599171"/>
                <a:gd name="connsiteX89" fmla="*/ 448541 w 607215"/>
                <a:gd name="connsiteY89" fmla="*/ 84073 h 599171"/>
                <a:gd name="connsiteX90" fmla="*/ 453369 w 607215"/>
                <a:gd name="connsiteY90" fmla="*/ 83981 h 599171"/>
                <a:gd name="connsiteX91" fmla="*/ 607215 w 607215"/>
                <a:gd name="connsiteY91" fmla="*/ 237574 h 599171"/>
                <a:gd name="connsiteX92" fmla="*/ 537487 w 607215"/>
                <a:gd name="connsiteY92" fmla="*/ 366232 h 599171"/>
                <a:gd name="connsiteX93" fmla="*/ 537487 w 607215"/>
                <a:gd name="connsiteY93" fmla="*/ 426761 h 599171"/>
                <a:gd name="connsiteX94" fmla="*/ 534888 w 607215"/>
                <a:gd name="connsiteY94" fmla="*/ 431211 h 599171"/>
                <a:gd name="connsiteX95" fmla="*/ 400725 w 607215"/>
                <a:gd name="connsiteY95" fmla="*/ 510556 h 599171"/>
                <a:gd name="connsiteX96" fmla="*/ 400725 w 607215"/>
                <a:gd name="connsiteY96" fmla="*/ 531876 h 599171"/>
                <a:gd name="connsiteX97" fmla="*/ 431364 w 607215"/>
                <a:gd name="connsiteY97" fmla="*/ 531876 h 599171"/>
                <a:gd name="connsiteX98" fmla="*/ 449933 w 607215"/>
                <a:gd name="connsiteY98" fmla="*/ 544204 h 599171"/>
                <a:gd name="connsiteX99" fmla="*/ 568034 w 607215"/>
                <a:gd name="connsiteY99" fmla="*/ 544204 h 599171"/>
                <a:gd name="connsiteX100" fmla="*/ 573326 w 607215"/>
                <a:gd name="connsiteY100" fmla="*/ 549487 h 599171"/>
                <a:gd name="connsiteX101" fmla="*/ 573326 w 607215"/>
                <a:gd name="connsiteY101" fmla="*/ 583228 h 599171"/>
                <a:gd name="connsiteX102" fmla="*/ 568034 w 607215"/>
                <a:gd name="connsiteY102" fmla="*/ 588511 h 599171"/>
                <a:gd name="connsiteX103" fmla="*/ 449098 w 607215"/>
                <a:gd name="connsiteY103" fmla="*/ 588511 h 599171"/>
                <a:gd name="connsiteX104" fmla="*/ 431364 w 607215"/>
                <a:gd name="connsiteY104" fmla="*/ 599171 h 599171"/>
                <a:gd name="connsiteX105" fmla="*/ 312521 w 607215"/>
                <a:gd name="connsiteY105" fmla="*/ 599171 h 599171"/>
                <a:gd name="connsiteX106" fmla="*/ 294694 w 607215"/>
                <a:gd name="connsiteY106" fmla="*/ 588511 h 599171"/>
                <a:gd name="connsiteX107" fmla="*/ 175758 w 607215"/>
                <a:gd name="connsiteY107" fmla="*/ 588511 h 599171"/>
                <a:gd name="connsiteX108" fmla="*/ 170466 w 607215"/>
                <a:gd name="connsiteY108" fmla="*/ 583228 h 599171"/>
                <a:gd name="connsiteX109" fmla="*/ 170466 w 607215"/>
                <a:gd name="connsiteY109" fmla="*/ 549487 h 599171"/>
                <a:gd name="connsiteX110" fmla="*/ 175758 w 607215"/>
                <a:gd name="connsiteY110" fmla="*/ 544204 h 599171"/>
                <a:gd name="connsiteX111" fmla="*/ 293951 w 607215"/>
                <a:gd name="connsiteY111" fmla="*/ 544204 h 599171"/>
                <a:gd name="connsiteX112" fmla="*/ 312521 w 607215"/>
                <a:gd name="connsiteY112" fmla="*/ 531876 h 599171"/>
                <a:gd name="connsiteX113" fmla="*/ 343160 w 607215"/>
                <a:gd name="connsiteY113" fmla="*/ 531876 h 599171"/>
                <a:gd name="connsiteX114" fmla="*/ 343160 w 607215"/>
                <a:gd name="connsiteY114" fmla="*/ 509166 h 599171"/>
                <a:gd name="connsiteX115" fmla="*/ 211225 w 607215"/>
                <a:gd name="connsiteY115" fmla="*/ 431211 h 599171"/>
                <a:gd name="connsiteX116" fmla="*/ 208626 w 607215"/>
                <a:gd name="connsiteY116" fmla="*/ 426761 h 599171"/>
                <a:gd name="connsiteX117" fmla="*/ 208626 w 607215"/>
                <a:gd name="connsiteY117" fmla="*/ 391167 h 599171"/>
                <a:gd name="connsiteX118" fmla="*/ 119122 w 607215"/>
                <a:gd name="connsiteY118" fmla="*/ 391167 h 599171"/>
                <a:gd name="connsiteX119" fmla="*/ 0 w 607215"/>
                <a:gd name="connsiteY119" fmla="*/ 272148 h 599171"/>
                <a:gd name="connsiteX120" fmla="*/ 91639 w 607215"/>
                <a:gd name="connsiteY120" fmla="*/ 156467 h 599171"/>
                <a:gd name="connsiteX121" fmla="*/ 91639 w 607215"/>
                <a:gd name="connsiteY121" fmla="*/ 156003 h 599171"/>
                <a:gd name="connsiteX122" fmla="*/ 173623 w 607215"/>
                <a:gd name="connsiteY122" fmla="*/ 74155 h 599171"/>
                <a:gd name="connsiteX123" fmla="*/ 176687 w 607215"/>
                <a:gd name="connsiteY123" fmla="*/ 74248 h 599171"/>
                <a:gd name="connsiteX124" fmla="*/ 231095 w 607215"/>
                <a:gd name="connsiteY124" fmla="*/ 21227 h 599171"/>
                <a:gd name="connsiteX125" fmla="*/ 309828 w 607215"/>
                <a:gd name="connsiteY125" fmla="*/ 0 h 599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07215" h="599171">
                  <a:moveTo>
                    <a:pt x="451419" y="554678"/>
                  </a:moveTo>
                  <a:lnTo>
                    <a:pt x="451419" y="577944"/>
                  </a:lnTo>
                  <a:lnTo>
                    <a:pt x="562834" y="577944"/>
                  </a:lnTo>
                  <a:lnTo>
                    <a:pt x="562834" y="554678"/>
                  </a:lnTo>
                  <a:close/>
                  <a:moveTo>
                    <a:pt x="180958" y="554678"/>
                  </a:moveTo>
                  <a:lnTo>
                    <a:pt x="180958" y="577944"/>
                  </a:lnTo>
                  <a:lnTo>
                    <a:pt x="292373" y="577944"/>
                  </a:lnTo>
                  <a:lnTo>
                    <a:pt x="292373" y="554678"/>
                  </a:lnTo>
                  <a:close/>
                  <a:moveTo>
                    <a:pt x="353652" y="515469"/>
                  </a:moveTo>
                  <a:lnTo>
                    <a:pt x="353652" y="537067"/>
                  </a:lnTo>
                  <a:cubicBezTo>
                    <a:pt x="353652" y="540033"/>
                    <a:pt x="351331" y="542350"/>
                    <a:pt x="348359" y="542350"/>
                  </a:cubicBezTo>
                  <a:lnTo>
                    <a:pt x="312521" y="542350"/>
                  </a:lnTo>
                  <a:cubicBezTo>
                    <a:pt x="307229" y="542350"/>
                    <a:pt x="302865" y="546614"/>
                    <a:pt x="302865" y="551898"/>
                  </a:cubicBezTo>
                  <a:lnTo>
                    <a:pt x="302865" y="579149"/>
                  </a:lnTo>
                  <a:cubicBezTo>
                    <a:pt x="302865" y="584433"/>
                    <a:pt x="307229" y="588697"/>
                    <a:pt x="312521" y="588697"/>
                  </a:cubicBezTo>
                  <a:lnTo>
                    <a:pt x="431364" y="588697"/>
                  </a:lnTo>
                  <a:cubicBezTo>
                    <a:pt x="436656" y="588697"/>
                    <a:pt x="440927" y="584433"/>
                    <a:pt x="440927" y="579149"/>
                  </a:cubicBezTo>
                  <a:lnTo>
                    <a:pt x="440927" y="551898"/>
                  </a:lnTo>
                  <a:cubicBezTo>
                    <a:pt x="440927" y="546614"/>
                    <a:pt x="436656" y="542350"/>
                    <a:pt x="431364" y="542350"/>
                  </a:cubicBezTo>
                  <a:lnTo>
                    <a:pt x="395433" y="542350"/>
                  </a:lnTo>
                  <a:cubicBezTo>
                    <a:pt x="392554" y="542350"/>
                    <a:pt x="390140" y="540033"/>
                    <a:pt x="390140" y="537067"/>
                  </a:cubicBezTo>
                  <a:lnTo>
                    <a:pt x="390140" y="516767"/>
                  </a:lnTo>
                  <a:lnTo>
                    <a:pt x="375749" y="525294"/>
                  </a:lnTo>
                  <a:cubicBezTo>
                    <a:pt x="374913" y="525758"/>
                    <a:pt x="373985" y="526036"/>
                    <a:pt x="373057" y="526036"/>
                  </a:cubicBezTo>
                  <a:cubicBezTo>
                    <a:pt x="372128" y="526036"/>
                    <a:pt x="371200" y="525758"/>
                    <a:pt x="370364" y="525294"/>
                  </a:cubicBezTo>
                  <a:close/>
                  <a:moveTo>
                    <a:pt x="526903" y="263064"/>
                  </a:moveTo>
                  <a:lnTo>
                    <a:pt x="378349" y="350938"/>
                  </a:lnTo>
                  <a:lnTo>
                    <a:pt x="378349" y="511576"/>
                  </a:lnTo>
                  <a:lnTo>
                    <a:pt x="526903" y="423702"/>
                  </a:lnTo>
                  <a:lnTo>
                    <a:pt x="526903" y="363452"/>
                  </a:lnTo>
                  <a:cubicBezTo>
                    <a:pt x="526903" y="363359"/>
                    <a:pt x="526903" y="363173"/>
                    <a:pt x="526903" y="362988"/>
                  </a:cubicBezTo>
                  <a:close/>
                  <a:moveTo>
                    <a:pt x="219117" y="263064"/>
                  </a:moveTo>
                  <a:lnTo>
                    <a:pt x="219117" y="314231"/>
                  </a:lnTo>
                  <a:lnTo>
                    <a:pt x="313542" y="369940"/>
                  </a:lnTo>
                  <a:cubicBezTo>
                    <a:pt x="316049" y="371423"/>
                    <a:pt x="316792" y="374667"/>
                    <a:pt x="315399" y="377170"/>
                  </a:cubicBezTo>
                  <a:cubicBezTo>
                    <a:pt x="314378" y="378839"/>
                    <a:pt x="312614" y="379766"/>
                    <a:pt x="310850" y="379766"/>
                  </a:cubicBezTo>
                  <a:cubicBezTo>
                    <a:pt x="309921" y="379766"/>
                    <a:pt x="308993" y="379488"/>
                    <a:pt x="308157" y="379024"/>
                  </a:cubicBezTo>
                  <a:lnTo>
                    <a:pt x="219117" y="326374"/>
                  </a:lnTo>
                  <a:lnTo>
                    <a:pt x="219117" y="423702"/>
                  </a:lnTo>
                  <a:lnTo>
                    <a:pt x="367764" y="511576"/>
                  </a:lnTo>
                  <a:lnTo>
                    <a:pt x="367764" y="350938"/>
                  </a:lnTo>
                  <a:close/>
                  <a:moveTo>
                    <a:pt x="373057" y="165922"/>
                  </a:moveTo>
                  <a:lnTo>
                    <a:pt x="224224" y="253888"/>
                  </a:lnTo>
                  <a:lnTo>
                    <a:pt x="373057" y="341854"/>
                  </a:lnTo>
                  <a:lnTo>
                    <a:pt x="521889" y="253888"/>
                  </a:lnTo>
                  <a:close/>
                  <a:moveTo>
                    <a:pt x="258197" y="40011"/>
                  </a:moveTo>
                  <a:lnTo>
                    <a:pt x="302749" y="40011"/>
                  </a:lnTo>
                  <a:cubicBezTo>
                    <a:pt x="305627" y="40011"/>
                    <a:pt x="307947" y="42425"/>
                    <a:pt x="307947" y="45304"/>
                  </a:cubicBezTo>
                  <a:cubicBezTo>
                    <a:pt x="307947" y="48182"/>
                    <a:pt x="305627" y="50596"/>
                    <a:pt x="302749" y="50596"/>
                  </a:cubicBezTo>
                  <a:lnTo>
                    <a:pt x="258197" y="50596"/>
                  </a:lnTo>
                  <a:cubicBezTo>
                    <a:pt x="255319" y="50596"/>
                    <a:pt x="252906" y="48182"/>
                    <a:pt x="252906" y="45304"/>
                  </a:cubicBezTo>
                  <a:cubicBezTo>
                    <a:pt x="252906" y="42425"/>
                    <a:pt x="255319" y="40011"/>
                    <a:pt x="258197" y="40011"/>
                  </a:cubicBezTo>
                  <a:close/>
                  <a:moveTo>
                    <a:pt x="309828" y="10475"/>
                  </a:moveTo>
                  <a:cubicBezTo>
                    <a:pt x="258391" y="10475"/>
                    <a:pt x="210204" y="38005"/>
                    <a:pt x="184114" y="82312"/>
                  </a:cubicBezTo>
                  <a:cubicBezTo>
                    <a:pt x="183093" y="84073"/>
                    <a:pt x="181143" y="85000"/>
                    <a:pt x="179193" y="84908"/>
                  </a:cubicBezTo>
                  <a:cubicBezTo>
                    <a:pt x="177058" y="84722"/>
                    <a:pt x="175294" y="84629"/>
                    <a:pt x="173623" y="84629"/>
                  </a:cubicBezTo>
                  <a:cubicBezTo>
                    <a:pt x="134441" y="84629"/>
                    <a:pt x="102502" y="116331"/>
                    <a:pt x="102131" y="155355"/>
                  </a:cubicBezTo>
                  <a:lnTo>
                    <a:pt x="177429" y="155355"/>
                  </a:lnTo>
                  <a:cubicBezTo>
                    <a:pt x="180400" y="155355"/>
                    <a:pt x="182722" y="157765"/>
                    <a:pt x="182722" y="160638"/>
                  </a:cubicBezTo>
                  <a:cubicBezTo>
                    <a:pt x="182722" y="163512"/>
                    <a:pt x="180400" y="165922"/>
                    <a:pt x="177429" y="165922"/>
                  </a:cubicBezTo>
                  <a:lnTo>
                    <a:pt x="97582" y="165922"/>
                  </a:lnTo>
                  <a:cubicBezTo>
                    <a:pt x="47073" y="176025"/>
                    <a:pt x="10492" y="220704"/>
                    <a:pt x="10492" y="272148"/>
                  </a:cubicBezTo>
                  <a:cubicBezTo>
                    <a:pt x="10492" y="332028"/>
                    <a:pt x="59236" y="380600"/>
                    <a:pt x="119122" y="380600"/>
                  </a:cubicBezTo>
                  <a:lnTo>
                    <a:pt x="208626" y="380600"/>
                  </a:lnTo>
                  <a:lnTo>
                    <a:pt x="208626" y="342596"/>
                  </a:lnTo>
                  <a:lnTo>
                    <a:pt x="112437" y="342596"/>
                  </a:lnTo>
                  <a:cubicBezTo>
                    <a:pt x="109559" y="342596"/>
                    <a:pt x="107238" y="340186"/>
                    <a:pt x="107238" y="337312"/>
                  </a:cubicBezTo>
                  <a:cubicBezTo>
                    <a:pt x="107238" y="334439"/>
                    <a:pt x="109559" y="332028"/>
                    <a:pt x="112437" y="332028"/>
                  </a:cubicBezTo>
                  <a:lnTo>
                    <a:pt x="208626" y="332028"/>
                  </a:lnTo>
                  <a:lnTo>
                    <a:pt x="208626" y="253888"/>
                  </a:lnTo>
                  <a:cubicBezTo>
                    <a:pt x="208626" y="251941"/>
                    <a:pt x="209647" y="250273"/>
                    <a:pt x="211225" y="249346"/>
                  </a:cubicBezTo>
                  <a:lnTo>
                    <a:pt x="370364" y="155262"/>
                  </a:lnTo>
                  <a:cubicBezTo>
                    <a:pt x="372035" y="154335"/>
                    <a:pt x="374078" y="154335"/>
                    <a:pt x="375749" y="155262"/>
                  </a:cubicBezTo>
                  <a:lnTo>
                    <a:pt x="534888" y="249346"/>
                  </a:lnTo>
                  <a:cubicBezTo>
                    <a:pt x="534888" y="249346"/>
                    <a:pt x="534981" y="249439"/>
                    <a:pt x="534981" y="249439"/>
                  </a:cubicBezTo>
                  <a:cubicBezTo>
                    <a:pt x="536466" y="250365"/>
                    <a:pt x="537487" y="252034"/>
                    <a:pt x="537487" y="253888"/>
                  </a:cubicBezTo>
                  <a:lnTo>
                    <a:pt x="537487" y="353441"/>
                  </a:lnTo>
                  <a:cubicBezTo>
                    <a:pt x="574719" y="326560"/>
                    <a:pt x="596723" y="283921"/>
                    <a:pt x="596723" y="237574"/>
                  </a:cubicBezTo>
                  <a:cubicBezTo>
                    <a:pt x="596723" y="158692"/>
                    <a:pt x="532381" y="94548"/>
                    <a:pt x="453369" y="94548"/>
                  </a:cubicBezTo>
                  <a:cubicBezTo>
                    <a:pt x="450862" y="94548"/>
                    <a:pt x="448262" y="94640"/>
                    <a:pt x="445662" y="94733"/>
                  </a:cubicBezTo>
                  <a:cubicBezTo>
                    <a:pt x="443527" y="94826"/>
                    <a:pt x="441577" y="93713"/>
                    <a:pt x="440649" y="91860"/>
                  </a:cubicBezTo>
                  <a:cubicBezTo>
                    <a:pt x="432850" y="76102"/>
                    <a:pt x="422637" y="62198"/>
                    <a:pt x="410474" y="50611"/>
                  </a:cubicBezTo>
                  <a:lnTo>
                    <a:pt x="339910" y="50611"/>
                  </a:lnTo>
                  <a:cubicBezTo>
                    <a:pt x="336939" y="50611"/>
                    <a:pt x="334618" y="48201"/>
                    <a:pt x="334618" y="45327"/>
                  </a:cubicBezTo>
                  <a:cubicBezTo>
                    <a:pt x="334618" y="42454"/>
                    <a:pt x="336939" y="40044"/>
                    <a:pt x="339910" y="40044"/>
                  </a:cubicBezTo>
                  <a:lnTo>
                    <a:pt x="398125" y="40044"/>
                  </a:lnTo>
                  <a:cubicBezTo>
                    <a:pt x="373242" y="21134"/>
                    <a:pt x="342510" y="10475"/>
                    <a:pt x="309828" y="10475"/>
                  </a:cubicBezTo>
                  <a:close/>
                  <a:moveTo>
                    <a:pt x="309828" y="0"/>
                  </a:moveTo>
                  <a:cubicBezTo>
                    <a:pt x="339539" y="0"/>
                    <a:pt x="368507" y="8343"/>
                    <a:pt x="393483" y="24193"/>
                  </a:cubicBezTo>
                  <a:cubicBezTo>
                    <a:pt x="416787" y="39024"/>
                    <a:pt x="435821" y="59695"/>
                    <a:pt x="448541" y="84073"/>
                  </a:cubicBezTo>
                  <a:cubicBezTo>
                    <a:pt x="450212" y="84073"/>
                    <a:pt x="451790" y="83981"/>
                    <a:pt x="453369" y="83981"/>
                  </a:cubicBezTo>
                  <a:cubicBezTo>
                    <a:pt x="538230" y="83981"/>
                    <a:pt x="607215" y="152945"/>
                    <a:pt x="607215" y="237574"/>
                  </a:cubicBezTo>
                  <a:cubicBezTo>
                    <a:pt x="607215" y="289853"/>
                    <a:pt x="581218" y="337683"/>
                    <a:pt x="537487" y="366232"/>
                  </a:cubicBezTo>
                  <a:lnTo>
                    <a:pt x="537487" y="426761"/>
                  </a:lnTo>
                  <a:cubicBezTo>
                    <a:pt x="537487" y="428615"/>
                    <a:pt x="536466" y="430284"/>
                    <a:pt x="534888" y="431211"/>
                  </a:cubicBezTo>
                  <a:lnTo>
                    <a:pt x="400725" y="510556"/>
                  </a:lnTo>
                  <a:lnTo>
                    <a:pt x="400725" y="531876"/>
                  </a:lnTo>
                  <a:lnTo>
                    <a:pt x="431364" y="531876"/>
                  </a:lnTo>
                  <a:cubicBezTo>
                    <a:pt x="439720" y="531876"/>
                    <a:pt x="446869" y="536974"/>
                    <a:pt x="449933" y="544204"/>
                  </a:cubicBezTo>
                  <a:lnTo>
                    <a:pt x="568034" y="544204"/>
                  </a:lnTo>
                  <a:cubicBezTo>
                    <a:pt x="571005" y="544204"/>
                    <a:pt x="573326" y="546521"/>
                    <a:pt x="573326" y="549487"/>
                  </a:cubicBezTo>
                  <a:lnTo>
                    <a:pt x="573326" y="583228"/>
                  </a:lnTo>
                  <a:cubicBezTo>
                    <a:pt x="573326" y="586101"/>
                    <a:pt x="571005" y="588511"/>
                    <a:pt x="568034" y="588511"/>
                  </a:cubicBezTo>
                  <a:lnTo>
                    <a:pt x="449098" y="588511"/>
                  </a:lnTo>
                  <a:cubicBezTo>
                    <a:pt x="445755" y="594815"/>
                    <a:pt x="439070" y="599171"/>
                    <a:pt x="431364" y="599171"/>
                  </a:cubicBezTo>
                  <a:lnTo>
                    <a:pt x="312521" y="599171"/>
                  </a:lnTo>
                  <a:cubicBezTo>
                    <a:pt x="304815" y="599171"/>
                    <a:pt x="298037" y="594815"/>
                    <a:pt x="294694" y="588511"/>
                  </a:cubicBezTo>
                  <a:lnTo>
                    <a:pt x="175758" y="588511"/>
                  </a:lnTo>
                  <a:cubicBezTo>
                    <a:pt x="172787" y="588511"/>
                    <a:pt x="170466" y="586101"/>
                    <a:pt x="170466" y="583228"/>
                  </a:cubicBezTo>
                  <a:lnTo>
                    <a:pt x="170466" y="549487"/>
                  </a:lnTo>
                  <a:cubicBezTo>
                    <a:pt x="170466" y="546521"/>
                    <a:pt x="172787" y="544204"/>
                    <a:pt x="175758" y="544204"/>
                  </a:cubicBezTo>
                  <a:lnTo>
                    <a:pt x="293951" y="544204"/>
                  </a:lnTo>
                  <a:cubicBezTo>
                    <a:pt x="296923" y="536974"/>
                    <a:pt x="304165" y="531876"/>
                    <a:pt x="312521" y="531876"/>
                  </a:cubicBezTo>
                  <a:lnTo>
                    <a:pt x="343160" y="531876"/>
                  </a:lnTo>
                  <a:lnTo>
                    <a:pt x="343160" y="509166"/>
                  </a:lnTo>
                  <a:lnTo>
                    <a:pt x="211225" y="431211"/>
                  </a:lnTo>
                  <a:cubicBezTo>
                    <a:pt x="209647" y="430284"/>
                    <a:pt x="208626" y="428615"/>
                    <a:pt x="208626" y="426761"/>
                  </a:cubicBezTo>
                  <a:lnTo>
                    <a:pt x="208626" y="391167"/>
                  </a:lnTo>
                  <a:lnTo>
                    <a:pt x="119122" y="391167"/>
                  </a:lnTo>
                  <a:cubicBezTo>
                    <a:pt x="53479" y="391167"/>
                    <a:pt x="0" y="337775"/>
                    <a:pt x="0" y="272148"/>
                  </a:cubicBezTo>
                  <a:cubicBezTo>
                    <a:pt x="0" y="216996"/>
                    <a:pt x="38253" y="169073"/>
                    <a:pt x="91639" y="156467"/>
                  </a:cubicBezTo>
                  <a:cubicBezTo>
                    <a:pt x="91639" y="156282"/>
                    <a:pt x="91639" y="156189"/>
                    <a:pt x="91639" y="156003"/>
                  </a:cubicBezTo>
                  <a:cubicBezTo>
                    <a:pt x="91639" y="110862"/>
                    <a:pt x="128406" y="74155"/>
                    <a:pt x="173623" y="74155"/>
                  </a:cubicBezTo>
                  <a:cubicBezTo>
                    <a:pt x="174644" y="74155"/>
                    <a:pt x="175665" y="74155"/>
                    <a:pt x="176687" y="74248"/>
                  </a:cubicBezTo>
                  <a:cubicBezTo>
                    <a:pt x="190149" y="52372"/>
                    <a:pt x="208904" y="34111"/>
                    <a:pt x="231095" y="21227"/>
                  </a:cubicBezTo>
                  <a:cubicBezTo>
                    <a:pt x="254863" y="7323"/>
                    <a:pt x="282067" y="0"/>
                    <a:pt x="30982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</p:sp>
      </p:grpSp>
      <p:sp>
        <p:nvSpPr>
          <p:cNvPr id="188" name="矩形 187">
            <a:extLst>
              <a:ext uri="{FF2B5EF4-FFF2-40B4-BE49-F238E27FC236}">
                <a16:creationId xmlns:a16="http://schemas.microsoft.com/office/drawing/2014/main" id="{302F6C2B-D617-415B-AB21-329C4E0BE5DA}"/>
              </a:ext>
            </a:extLst>
          </p:cNvPr>
          <p:cNvSpPr/>
          <p:nvPr/>
        </p:nvSpPr>
        <p:spPr>
          <a:xfrm>
            <a:off x="2404523" y="5928872"/>
            <a:ext cx="81485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欧洲存储节点</a:t>
            </a:r>
            <a:endParaRPr lang="zh-CN" altLang="en-US" sz="800" b="1" dirty="0"/>
          </a:p>
        </p:txBody>
      </p:sp>
      <p:sp>
        <p:nvSpPr>
          <p:cNvPr id="189" name="data-cloud_80464">
            <a:extLst>
              <a:ext uri="{FF2B5EF4-FFF2-40B4-BE49-F238E27FC236}">
                <a16:creationId xmlns:a16="http://schemas.microsoft.com/office/drawing/2014/main" id="{B3036203-A922-4F4D-A742-B9F2C6248871}"/>
              </a:ext>
            </a:extLst>
          </p:cNvPr>
          <p:cNvSpPr>
            <a:spLocks noChangeAspect="1"/>
          </p:cNvSpPr>
          <p:nvPr/>
        </p:nvSpPr>
        <p:spPr bwMode="auto">
          <a:xfrm>
            <a:off x="2462218" y="5440083"/>
            <a:ext cx="495351" cy="488789"/>
          </a:xfrm>
          <a:custGeom>
            <a:avLst/>
            <a:gdLst>
              <a:gd name="connsiteX0" fmla="*/ 451419 w 607215"/>
              <a:gd name="connsiteY0" fmla="*/ 554678 h 599171"/>
              <a:gd name="connsiteX1" fmla="*/ 451419 w 607215"/>
              <a:gd name="connsiteY1" fmla="*/ 577944 h 599171"/>
              <a:gd name="connsiteX2" fmla="*/ 562834 w 607215"/>
              <a:gd name="connsiteY2" fmla="*/ 577944 h 599171"/>
              <a:gd name="connsiteX3" fmla="*/ 562834 w 607215"/>
              <a:gd name="connsiteY3" fmla="*/ 554678 h 599171"/>
              <a:gd name="connsiteX4" fmla="*/ 180958 w 607215"/>
              <a:gd name="connsiteY4" fmla="*/ 554678 h 599171"/>
              <a:gd name="connsiteX5" fmla="*/ 180958 w 607215"/>
              <a:gd name="connsiteY5" fmla="*/ 577944 h 599171"/>
              <a:gd name="connsiteX6" fmla="*/ 292373 w 607215"/>
              <a:gd name="connsiteY6" fmla="*/ 577944 h 599171"/>
              <a:gd name="connsiteX7" fmla="*/ 292373 w 607215"/>
              <a:gd name="connsiteY7" fmla="*/ 554678 h 599171"/>
              <a:gd name="connsiteX8" fmla="*/ 353652 w 607215"/>
              <a:gd name="connsiteY8" fmla="*/ 515469 h 599171"/>
              <a:gd name="connsiteX9" fmla="*/ 353652 w 607215"/>
              <a:gd name="connsiteY9" fmla="*/ 537067 h 599171"/>
              <a:gd name="connsiteX10" fmla="*/ 348359 w 607215"/>
              <a:gd name="connsiteY10" fmla="*/ 542350 h 599171"/>
              <a:gd name="connsiteX11" fmla="*/ 312521 w 607215"/>
              <a:gd name="connsiteY11" fmla="*/ 542350 h 599171"/>
              <a:gd name="connsiteX12" fmla="*/ 302865 w 607215"/>
              <a:gd name="connsiteY12" fmla="*/ 551898 h 599171"/>
              <a:gd name="connsiteX13" fmla="*/ 302865 w 607215"/>
              <a:gd name="connsiteY13" fmla="*/ 579149 h 599171"/>
              <a:gd name="connsiteX14" fmla="*/ 312521 w 607215"/>
              <a:gd name="connsiteY14" fmla="*/ 588697 h 599171"/>
              <a:gd name="connsiteX15" fmla="*/ 431364 w 607215"/>
              <a:gd name="connsiteY15" fmla="*/ 588697 h 599171"/>
              <a:gd name="connsiteX16" fmla="*/ 440927 w 607215"/>
              <a:gd name="connsiteY16" fmla="*/ 579149 h 599171"/>
              <a:gd name="connsiteX17" fmla="*/ 440927 w 607215"/>
              <a:gd name="connsiteY17" fmla="*/ 551898 h 599171"/>
              <a:gd name="connsiteX18" fmla="*/ 431364 w 607215"/>
              <a:gd name="connsiteY18" fmla="*/ 542350 h 599171"/>
              <a:gd name="connsiteX19" fmla="*/ 395433 w 607215"/>
              <a:gd name="connsiteY19" fmla="*/ 542350 h 599171"/>
              <a:gd name="connsiteX20" fmla="*/ 390140 w 607215"/>
              <a:gd name="connsiteY20" fmla="*/ 537067 h 599171"/>
              <a:gd name="connsiteX21" fmla="*/ 390140 w 607215"/>
              <a:gd name="connsiteY21" fmla="*/ 516767 h 599171"/>
              <a:gd name="connsiteX22" fmla="*/ 375749 w 607215"/>
              <a:gd name="connsiteY22" fmla="*/ 525294 h 599171"/>
              <a:gd name="connsiteX23" fmla="*/ 373057 w 607215"/>
              <a:gd name="connsiteY23" fmla="*/ 526036 h 599171"/>
              <a:gd name="connsiteX24" fmla="*/ 370364 w 607215"/>
              <a:gd name="connsiteY24" fmla="*/ 525294 h 599171"/>
              <a:gd name="connsiteX25" fmla="*/ 526903 w 607215"/>
              <a:gd name="connsiteY25" fmla="*/ 263064 h 599171"/>
              <a:gd name="connsiteX26" fmla="*/ 378349 w 607215"/>
              <a:gd name="connsiteY26" fmla="*/ 350938 h 599171"/>
              <a:gd name="connsiteX27" fmla="*/ 378349 w 607215"/>
              <a:gd name="connsiteY27" fmla="*/ 511576 h 599171"/>
              <a:gd name="connsiteX28" fmla="*/ 526903 w 607215"/>
              <a:gd name="connsiteY28" fmla="*/ 423702 h 599171"/>
              <a:gd name="connsiteX29" fmla="*/ 526903 w 607215"/>
              <a:gd name="connsiteY29" fmla="*/ 363452 h 599171"/>
              <a:gd name="connsiteX30" fmla="*/ 526903 w 607215"/>
              <a:gd name="connsiteY30" fmla="*/ 362988 h 599171"/>
              <a:gd name="connsiteX31" fmla="*/ 219117 w 607215"/>
              <a:gd name="connsiteY31" fmla="*/ 263064 h 599171"/>
              <a:gd name="connsiteX32" fmla="*/ 219117 w 607215"/>
              <a:gd name="connsiteY32" fmla="*/ 314231 h 599171"/>
              <a:gd name="connsiteX33" fmla="*/ 313542 w 607215"/>
              <a:gd name="connsiteY33" fmla="*/ 369940 h 599171"/>
              <a:gd name="connsiteX34" fmla="*/ 315399 w 607215"/>
              <a:gd name="connsiteY34" fmla="*/ 377170 h 599171"/>
              <a:gd name="connsiteX35" fmla="*/ 310850 w 607215"/>
              <a:gd name="connsiteY35" fmla="*/ 379766 h 599171"/>
              <a:gd name="connsiteX36" fmla="*/ 308157 w 607215"/>
              <a:gd name="connsiteY36" fmla="*/ 379024 h 599171"/>
              <a:gd name="connsiteX37" fmla="*/ 219117 w 607215"/>
              <a:gd name="connsiteY37" fmla="*/ 326374 h 599171"/>
              <a:gd name="connsiteX38" fmla="*/ 219117 w 607215"/>
              <a:gd name="connsiteY38" fmla="*/ 423702 h 599171"/>
              <a:gd name="connsiteX39" fmla="*/ 367764 w 607215"/>
              <a:gd name="connsiteY39" fmla="*/ 511576 h 599171"/>
              <a:gd name="connsiteX40" fmla="*/ 367764 w 607215"/>
              <a:gd name="connsiteY40" fmla="*/ 350938 h 599171"/>
              <a:gd name="connsiteX41" fmla="*/ 373057 w 607215"/>
              <a:gd name="connsiteY41" fmla="*/ 165922 h 599171"/>
              <a:gd name="connsiteX42" fmla="*/ 224224 w 607215"/>
              <a:gd name="connsiteY42" fmla="*/ 253888 h 599171"/>
              <a:gd name="connsiteX43" fmla="*/ 373057 w 607215"/>
              <a:gd name="connsiteY43" fmla="*/ 341854 h 599171"/>
              <a:gd name="connsiteX44" fmla="*/ 521889 w 607215"/>
              <a:gd name="connsiteY44" fmla="*/ 253888 h 599171"/>
              <a:gd name="connsiteX45" fmla="*/ 258197 w 607215"/>
              <a:gd name="connsiteY45" fmla="*/ 40011 h 599171"/>
              <a:gd name="connsiteX46" fmla="*/ 302749 w 607215"/>
              <a:gd name="connsiteY46" fmla="*/ 40011 h 599171"/>
              <a:gd name="connsiteX47" fmla="*/ 307947 w 607215"/>
              <a:gd name="connsiteY47" fmla="*/ 45304 h 599171"/>
              <a:gd name="connsiteX48" fmla="*/ 302749 w 607215"/>
              <a:gd name="connsiteY48" fmla="*/ 50596 h 599171"/>
              <a:gd name="connsiteX49" fmla="*/ 258197 w 607215"/>
              <a:gd name="connsiteY49" fmla="*/ 50596 h 599171"/>
              <a:gd name="connsiteX50" fmla="*/ 252906 w 607215"/>
              <a:gd name="connsiteY50" fmla="*/ 45304 h 599171"/>
              <a:gd name="connsiteX51" fmla="*/ 258197 w 607215"/>
              <a:gd name="connsiteY51" fmla="*/ 40011 h 599171"/>
              <a:gd name="connsiteX52" fmla="*/ 309828 w 607215"/>
              <a:gd name="connsiteY52" fmla="*/ 10475 h 599171"/>
              <a:gd name="connsiteX53" fmla="*/ 184114 w 607215"/>
              <a:gd name="connsiteY53" fmla="*/ 82312 h 599171"/>
              <a:gd name="connsiteX54" fmla="*/ 179193 w 607215"/>
              <a:gd name="connsiteY54" fmla="*/ 84908 h 599171"/>
              <a:gd name="connsiteX55" fmla="*/ 173623 w 607215"/>
              <a:gd name="connsiteY55" fmla="*/ 84629 h 599171"/>
              <a:gd name="connsiteX56" fmla="*/ 102131 w 607215"/>
              <a:gd name="connsiteY56" fmla="*/ 155355 h 599171"/>
              <a:gd name="connsiteX57" fmla="*/ 177429 w 607215"/>
              <a:gd name="connsiteY57" fmla="*/ 155355 h 599171"/>
              <a:gd name="connsiteX58" fmla="*/ 182722 w 607215"/>
              <a:gd name="connsiteY58" fmla="*/ 160638 h 599171"/>
              <a:gd name="connsiteX59" fmla="*/ 177429 w 607215"/>
              <a:gd name="connsiteY59" fmla="*/ 165922 h 599171"/>
              <a:gd name="connsiteX60" fmla="*/ 97582 w 607215"/>
              <a:gd name="connsiteY60" fmla="*/ 165922 h 599171"/>
              <a:gd name="connsiteX61" fmla="*/ 10492 w 607215"/>
              <a:gd name="connsiteY61" fmla="*/ 272148 h 599171"/>
              <a:gd name="connsiteX62" fmla="*/ 119122 w 607215"/>
              <a:gd name="connsiteY62" fmla="*/ 380600 h 599171"/>
              <a:gd name="connsiteX63" fmla="*/ 208626 w 607215"/>
              <a:gd name="connsiteY63" fmla="*/ 380600 h 599171"/>
              <a:gd name="connsiteX64" fmla="*/ 208626 w 607215"/>
              <a:gd name="connsiteY64" fmla="*/ 342596 h 599171"/>
              <a:gd name="connsiteX65" fmla="*/ 112437 w 607215"/>
              <a:gd name="connsiteY65" fmla="*/ 342596 h 599171"/>
              <a:gd name="connsiteX66" fmla="*/ 107238 w 607215"/>
              <a:gd name="connsiteY66" fmla="*/ 337312 h 599171"/>
              <a:gd name="connsiteX67" fmla="*/ 112437 w 607215"/>
              <a:gd name="connsiteY67" fmla="*/ 332028 h 599171"/>
              <a:gd name="connsiteX68" fmla="*/ 208626 w 607215"/>
              <a:gd name="connsiteY68" fmla="*/ 332028 h 599171"/>
              <a:gd name="connsiteX69" fmla="*/ 208626 w 607215"/>
              <a:gd name="connsiteY69" fmla="*/ 253888 h 599171"/>
              <a:gd name="connsiteX70" fmla="*/ 211225 w 607215"/>
              <a:gd name="connsiteY70" fmla="*/ 249346 h 599171"/>
              <a:gd name="connsiteX71" fmla="*/ 370364 w 607215"/>
              <a:gd name="connsiteY71" fmla="*/ 155262 h 599171"/>
              <a:gd name="connsiteX72" fmla="*/ 375749 w 607215"/>
              <a:gd name="connsiteY72" fmla="*/ 155262 h 599171"/>
              <a:gd name="connsiteX73" fmla="*/ 534888 w 607215"/>
              <a:gd name="connsiteY73" fmla="*/ 249346 h 599171"/>
              <a:gd name="connsiteX74" fmla="*/ 534981 w 607215"/>
              <a:gd name="connsiteY74" fmla="*/ 249439 h 599171"/>
              <a:gd name="connsiteX75" fmla="*/ 537487 w 607215"/>
              <a:gd name="connsiteY75" fmla="*/ 253888 h 599171"/>
              <a:gd name="connsiteX76" fmla="*/ 537487 w 607215"/>
              <a:gd name="connsiteY76" fmla="*/ 353441 h 599171"/>
              <a:gd name="connsiteX77" fmla="*/ 596723 w 607215"/>
              <a:gd name="connsiteY77" fmla="*/ 237574 h 599171"/>
              <a:gd name="connsiteX78" fmla="*/ 453369 w 607215"/>
              <a:gd name="connsiteY78" fmla="*/ 94548 h 599171"/>
              <a:gd name="connsiteX79" fmla="*/ 445662 w 607215"/>
              <a:gd name="connsiteY79" fmla="*/ 94733 h 599171"/>
              <a:gd name="connsiteX80" fmla="*/ 440649 w 607215"/>
              <a:gd name="connsiteY80" fmla="*/ 91860 h 599171"/>
              <a:gd name="connsiteX81" fmla="*/ 410474 w 607215"/>
              <a:gd name="connsiteY81" fmla="*/ 50611 h 599171"/>
              <a:gd name="connsiteX82" fmla="*/ 339910 w 607215"/>
              <a:gd name="connsiteY82" fmla="*/ 50611 h 599171"/>
              <a:gd name="connsiteX83" fmla="*/ 334618 w 607215"/>
              <a:gd name="connsiteY83" fmla="*/ 45327 h 599171"/>
              <a:gd name="connsiteX84" fmla="*/ 339910 w 607215"/>
              <a:gd name="connsiteY84" fmla="*/ 40044 h 599171"/>
              <a:gd name="connsiteX85" fmla="*/ 398125 w 607215"/>
              <a:gd name="connsiteY85" fmla="*/ 40044 h 599171"/>
              <a:gd name="connsiteX86" fmla="*/ 309828 w 607215"/>
              <a:gd name="connsiteY86" fmla="*/ 10475 h 599171"/>
              <a:gd name="connsiteX87" fmla="*/ 309828 w 607215"/>
              <a:gd name="connsiteY87" fmla="*/ 0 h 599171"/>
              <a:gd name="connsiteX88" fmla="*/ 393483 w 607215"/>
              <a:gd name="connsiteY88" fmla="*/ 24193 h 599171"/>
              <a:gd name="connsiteX89" fmla="*/ 448541 w 607215"/>
              <a:gd name="connsiteY89" fmla="*/ 84073 h 599171"/>
              <a:gd name="connsiteX90" fmla="*/ 453369 w 607215"/>
              <a:gd name="connsiteY90" fmla="*/ 83981 h 599171"/>
              <a:gd name="connsiteX91" fmla="*/ 607215 w 607215"/>
              <a:gd name="connsiteY91" fmla="*/ 237574 h 599171"/>
              <a:gd name="connsiteX92" fmla="*/ 537487 w 607215"/>
              <a:gd name="connsiteY92" fmla="*/ 366232 h 599171"/>
              <a:gd name="connsiteX93" fmla="*/ 537487 w 607215"/>
              <a:gd name="connsiteY93" fmla="*/ 426761 h 599171"/>
              <a:gd name="connsiteX94" fmla="*/ 534888 w 607215"/>
              <a:gd name="connsiteY94" fmla="*/ 431211 h 599171"/>
              <a:gd name="connsiteX95" fmla="*/ 400725 w 607215"/>
              <a:gd name="connsiteY95" fmla="*/ 510556 h 599171"/>
              <a:gd name="connsiteX96" fmla="*/ 400725 w 607215"/>
              <a:gd name="connsiteY96" fmla="*/ 531876 h 599171"/>
              <a:gd name="connsiteX97" fmla="*/ 431364 w 607215"/>
              <a:gd name="connsiteY97" fmla="*/ 531876 h 599171"/>
              <a:gd name="connsiteX98" fmla="*/ 449933 w 607215"/>
              <a:gd name="connsiteY98" fmla="*/ 544204 h 599171"/>
              <a:gd name="connsiteX99" fmla="*/ 568034 w 607215"/>
              <a:gd name="connsiteY99" fmla="*/ 544204 h 599171"/>
              <a:gd name="connsiteX100" fmla="*/ 573326 w 607215"/>
              <a:gd name="connsiteY100" fmla="*/ 549487 h 599171"/>
              <a:gd name="connsiteX101" fmla="*/ 573326 w 607215"/>
              <a:gd name="connsiteY101" fmla="*/ 583228 h 599171"/>
              <a:gd name="connsiteX102" fmla="*/ 568034 w 607215"/>
              <a:gd name="connsiteY102" fmla="*/ 588511 h 599171"/>
              <a:gd name="connsiteX103" fmla="*/ 449098 w 607215"/>
              <a:gd name="connsiteY103" fmla="*/ 588511 h 599171"/>
              <a:gd name="connsiteX104" fmla="*/ 431364 w 607215"/>
              <a:gd name="connsiteY104" fmla="*/ 599171 h 599171"/>
              <a:gd name="connsiteX105" fmla="*/ 312521 w 607215"/>
              <a:gd name="connsiteY105" fmla="*/ 599171 h 599171"/>
              <a:gd name="connsiteX106" fmla="*/ 294694 w 607215"/>
              <a:gd name="connsiteY106" fmla="*/ 588511 h 599171"/>
              <a:gd name="connsiteX107" fmla="*/ 175758 w 607215"/>
              <a:gd name="connsiteY107" fmla="*/ 588511 h 599171"/>
              <a:gd name="connsiteX108" fmla="*/ 170466 w 607215"/>
              <a:gd name="connsiteY108" fmla="*/ 583228 h 599171"/>
              <a:gd name="connsiteX109" fmla="*/ 170466 w 607215"/>
              <a:gd name="connsiteY109" fmla="*/ 549487 h 599171"/>
              <a:gd name="connsiteX110" fmla="*/ 175758 w 607215"/>
              <a:gd name="connsiteY110" fmla="*/ 544204 h 599171"/>
              <a:gd name="connsiteX111" fmla="*/ 293951 w 607215"/>
              <a:gd name="connsiteY111" fmla="*/ 544204 h 599171"/>
              <a:gd name="connsiteX112" fmla="*/ 312521 w 607215"/>
              <a:gd name="connsiteY112" fmla="*/ 531876 h 599171"/>
              <a:gd name="connsiteX113" fmla="*/ 343160 w 607215"/>
              <a:gd name="connsiteY113" fmla="*/ 531876 h 599171"/>
              <a:gd name="connsiteX114" fmla="*/ 343160 w 607215"/>
              <a:gd name="connsiteY114" fmla="*/ 509166 h 599171"/>
              <a:gd name="connsiteX115" fmla="*/ 211225 w 607215"/>
              <a:gd name="connsiteY115" fmla="*/ 431211 h 599171"/>
              <a:gd name="connsiteX116" fmla="*/ 208626 w 607215"/>
              <a:gd name="connsiteY116" fmla="*/ 426761 h 599171"/>
              <a:gd name="connsiteX117" fmla="*/ 208626 w 607215"/>
              <a:gd name="connsiteY117" fmla="*/ 391167 h 599171"/>
              <a:gd name="connsiteX118" fmla="*/ 119122 w 607215"/>
              <a:gd name="connsiteY118" fmla="*/ 391167 h 599171"/>
              <a:gd name="connsiteX119" fmla="*/ 0 w 607215"/>
              <a:gd name="connsiteY119" fmla="*/ 272148 h 599171"/>
              <a:gd name="connsiteX120" fmla="*/ 91639 w 607215"/>
              <a:gd name="connsiteY120" fmla="*/ 156467 h 599171"/>
              <a:gd name="connsiteX121" fmla="*/ 91639 w 607215"/>
              <a:gd name="connsiteY121" fmla="*/ 156003 h 599171"/>
              <a:gd name="connsiteX122" fmla="*/ 173623 w 607215"/>
              <a:gd name="connsiteY122" fmla="*/ 74155 h 599171"/>
              <a:gd name="connsiteX123" fmla="*/ 176687 w 607215"/>
              <a:gd name="connsiteY123" fmla="*/ 74248 h 599171"/>
              <a:gd name="connsiteX124" fmla="*/ 231095 w 607215"/>
              <a:gd name="connsiteY124" fmla="*/ 21227 h 599171"/>
              <a:gd name="connsiteX125" fmla="*/ 309828 w 607215"/>
              <a:gd name="connsiteY125" fmla="*/ 0 h 59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607215" h="599171">
                <a:moveTo>
                  <a:pt x="451419" y="554678"/>
                </a:moveTo>
                <a:lnTo>
                  <a:pt x="451419" y="577944"/>
                </a:lnTo>
                <a:lnTo>
                  <a:pt x="562834" y="577944"/>
                </a:lnTo>
                <a:lnTo>
                  <a:pt x="562834" y="554678"/>
                </a:lnTo>
                <a:close/>
                <a:moveTo>
                  <a:pt x="180958" y="554678"/>
                </a:moveTo>
                <a:lnTo>
                  <a:pt x="180958" y="577944"/>
                </a:lnTo>
                <a:lnTo>
                  <a:pt x="292373" y="577944"/>
                </a:lnTo>
                <a:lnTo>
                  <a:pt x="292373" y="554678"/>
                </a:lnTo>
                <a:close/>
                <a:moveTo>
                  <a:pt x="353652" y="515469"/>
                </a:moveTo>
                <a:lnTo>
                  <a:pt x="353652" y="537067"/>
                </a:lnTo>
                <a:cubicBezTo>
                  <a:pt x="353652" y="540033"/>
                  <a:pt x="351331" y="542350"/>
                  <a:pt x="348359" y="542350"/>
                </a:cubicBezTo>
                <a:lnTo>
                  <a:pt x="312521" y="542350"/>
                </a:lnTo>
                <a:cubicBezTo>
                  <a:pt x="307229" y="542350"/>
                  <a:pt x="302865" y="546614"/>
                  <a:pt x="302865" y="551898"/>
                </a:cubicBezTo>
                <a:lnTo>
                  <a:pt x="302865" y="579149"/>
                </a:lnTo>
                <a:cubicBezTo>
                  <a:pt x="302865" y="584433"/>
                  <a:pt x="307229" y="588697"/>
                  <a:pt x="312521" y="588697"/>
                </a:cubicBezTo>
                <a:lnTo>
                  <a:pt x="431364" y="588697"/>
                </a:lnTo>
                <a:cubicBezTo>
                  <a:pt x="436656" y="588697"/>
                  <a:pt x="440927" y="584433"/>
                  <a:pt x="440927" y="579149"/>
                </a:cubicBezTo>
                <a:lnTo>
                  <a:pt x="440927" y="551898"/>
                </a:lnTo>
                <a:cubicBezTo>
                  <a:pt x="440927" y="546614"/>
                  <a:pt x="436656" y="542350"/>
                  <a:pt x="431364" y="542350"/>
                </a:cubicBezTo>
                <a:lnTo>
                  <a:pt x="395433" y="542350"/>
                </a:lnTo>
                <a:cubicBezTo>
                  <a:pt x="392554" y="542350"/>
                  <a:pt x="390140" y="540033"/>
                  <a:pt x="390140" y="537067"/>
                </a:cubicBezTo>
                <a:lnTo>
                  <a:pt x="390140" y="516767"/>
                </a:lnTo>
                <a:lnTo>
                  <a:pt x="375749" y="525294"/>
                </a:lnTo>
                <a:cubicBezTo>
                  <a:pt x="374913" y="525758"/>
                  <a:pt x="373985" y="526036"/>
                  <a:pt x="373057" y="526036"/>
                </a:cubicBezTo>
                <a:cubicBezTo>
                  <a:pt x="372128" y="526036"/>
                  <a:pt x="371200" y="525758"/>
                  <a:pt x="370364" y="525294"/>
                </a:cubicBezTo>
                <a:close/>
                <a:moveTo>
                  <a:pt x="526903" y="263064"/>
                </a:moveTo>
                <a:lnTo>
                  <a:pt x="378349" y="350938"/>
                </a:lnTo>
                <a:lnTo>
                  <a:pt x="378349" y="511576"/>
                </a:lnTo>
                <a:lnTo>
                  <a:pt x="526903" y="423702"/>
                </a:lnTo>
                <a:lnTo>
                  <a:pt x="526903" y="363452"/>
                </a:lnTo>
                <a:cubicBezTo>
                  <a:pt x="526903" y="363359"/>
                  <a:pt x="526903" y="363173"/>
                  <a:pt x="526903" y="362988"/>
                </a:cubicBezTo>
                <a:close/>
                <a:moveTo>
                  <a:pt x="219117" y="263064"/>
                </a:moveTo>
                <a:lnTo>
                  <a:pt x="219117" y="314231"/>
                </a:lnTo>
                <a:lnTo>
                  <a:pt x="313542" y="369940"/>
                </a:lnTo>
                <a:cubicBezTo>
                  <a:pt x="316049" y="371423"/>
                  <a:pt x="316792" y="374667"/>
                  <a:pt x="315399" y="377170"/>
                </a:cubicBezTo>
                <a:cubicBezTo>
                  <a:pt x="314378" y="378839"/>
                  <a:pt x="312614" y="379766"/>
                  <a:pt x="310850" y="379766"/>
                </a:cubicBezTo>
                <a:cubicBezTo>
                  <a:pt x="309921" y="379766"/>
                  <a:pt x="308993" y="379488"/>
                  <a:pt x="308157" y="379024"/>
                </a:cubicBezTo>
                <a:lnTo>
                  <a:pt x="219117" y="326374"/>
                </a:lnTo>
                <a:lnTo>
                  <a:pt x="219117" y="423702"/>
                </a:lnTo>
                <a:lnTo>
                  <a:pt x="367764" y="511576"/>
                </a:lnTo>
                <a:lnTo>
                  <a:pt x="367764" y="350938"/>
                </a:lnTo>
                <a:close/>
                <a:moveTo>
                  <a:pt x="373057" y="165922"/>
                </a:moveTo>
                <a:lnTo>
                  <a:pt x="224224" y="253888"/>
                </a:lnTo>
                <a:lnTo>
                  <a:pt x="373057" y="341854"/>
                </a:lnTo>
                <a:lnTo>
                  <a:pt x="521889" y="253888"/>
                </a:lnTo>
                <a:close/>
                <a:moveTo>
                  <a:pt x="258197" y="40011"/>
                </a:moveTo>
                <a:lnTo>
                  <a:pt x="302749" y="40011"/>
                </a:lnTo>
                <a:cubicBezTo>
                  <a:pt x="305627" y="40011"/>
                  <a:pt x="307947" y="42425"/>
                  <a:pt x="307947" y="45304"/>
                </a:cubicBezTo>
                <a:cubicBezTo>
                  <a:pt x="307947" y="48182"/>
                  <a:pt x="305627" y="50596"/>
                  <a:pt x="302749" y="50596"/>
                </a:cubicBezTo>
                <a:lnTo>
                  <a:pt x="258197" y="50596"/>
                </a:lnTo>
                <a:cubicBezTo>
                  <a:pt x="255319" y="50596"/>
                  <a:pt x="252906" y="48182"/>
                  <a:pt x="252906" y="45304"/>
                </a:cubicBezTo>
                <a:cubicBezTo>
                  <a:pt x="252906" y="42425"/>
                  <a:pt x="255319" y="40011"/>
                  <a:pt x="258197" y="40011"/>
                </a:cubicBezTo>
                <a:close/>
                <a:moveTo>
                  <a:pt x="309828" y="10475"/>
                </a:moveTo>
                <a:cubicBezTo>
                  <a:pt x="258391" y="10475"/>
                  <a:pt x="210204" y="38005"/>
                  <a:pt x="184114" y="82312"/>
                </a:cubicBezTo>
                <a:cubicBezTo>
                  <a:pt x="183093" y="84073"/>
                  <a:pt x="181143" y="85000"/>
                  <a:pt x="179193" y="84908"/>
                </a:cubicBezTo>
                <a:cubicBezTo>
                  <a:pt x="177058" y="84722"/>
                  <a:pt x="175294" y="84629"/>
                  <a:pt x="173623" y="84629"/>
                </a:cubicBezTo>
                <a:cubicBezTo>
                  <a:pt x="134441" y="84629"/>
                  <a:pt x="102502" y="116331"/>
                  <a:pt x="102131" y="155355"/>
                </a:cubicBezTo>
                <a:lnTo>
                  <a:pt x="177429" y="155355"/>
                </a:lnTo>
                <a:cubicBezTo>
                  <a:pt x="180400" y="155355"/>
                  <a:pt x="182722" y="157765"/>
                  <a:pt x="182722" y="160638"/>
                </a:cubicBezTo>
                <a:cubicBezTo>
                  <a:pt x="182722" y="163512"/>
                  <a:pt x="180400" y="165922"/>
                  <a:pt x="177429" y="165922"/>
                </a:cubicBezTo>
                <a:lnTo>
                  <a:pt x="97582" y="165922"/>
                </a:lnTo>
                <a:cubicBezTo>
                  <a:pt x="47073" y="176025"/>
                  <a:pt x="10492" y="220704"/>
                  <a:pt x="10492" y="272148"/>
                </a:cubicBezTo>
                <a:cubicBezTo>
                  <a:pt x="10492" y="332028"/>
                  <a:pt x="59236" y="380600"/>
                  <a:pt x="119122" y="380600"/>
                </a:cubicBezTo>
                <a:lnTo>
                  <a:pt x="208626" y="380600"/>
                </a:lnTo>
                <a:lnTo>
                  <a:pt x="208626" y="342596"/>
                </a:lnTo>
                <a:lnTo>
                  <a:pt x="112437" y="342596"/>
                </a:lnTo>
                <a:cubicBezTo>
                  <a:pt x="109559" y="342596"/>
                  <a:pt x="107238" y="340186"/>
                  <a:pt x="107238" y="337312"/>
                </a:cubicBezTo>
                <a:cubicBezTo>
                  <a:pt x="107238" y="334439"/>
                  <a:pt x="109559" y="332028"/>
                  <a:pt x="112437" y="332028"/>
                </a:cubicBezTo>
                <a:lnTo>
                  <a:pt x="208626" y="332028"/>
                </a:lnTo>
                <a:lnTo>
                  <a:pt x="208626" y="253888"/>
                </a:lnTo>
                <a:cubicBezTo>
                  <a:pt x="208626" y="251941"/>
                  <a:pt x="209647" y="250273"/>
                  <a:pt x="211225" y="249346"/>
                </a:cubicBezTo>
                <a:lnTo>
                  <a:pt x="370364" y="155262"/>
                </a:lnTo>
                <a:cubicBezTo>
                  <a:pt x="372035" y="154335"/>
                  <a:pt x="374078" y="154335"/>
                  <a:pt x="375749" y="155262"/>
                </a:cubicBezTo>
                <a:lnTo>
                  <a:pt x="534888" y="249346"/>
                </a:lnTo>
                <a:cubicBezTo>
                  <a:pt x="534888" y="249346"/>
                  <a:pt x="534981" y="249439"/>
                  <a:pt x="534981" y="249439"/>
                </a:cubicBezTo>
                <a:cubicBezTo>
                  <a:pt x="536466" y="250365"/>
                  <a:pt x="537487" y="252034"/>
                  <a:pt x="537487" y="253888"/>
                </a:cubicBezTo>
                <a:lnTo>
                  <a:pt x="537487" y="353441"/>
                </a:lnTo>
                <a:cubicBezTo>
                  <a:pt x="574719" y="326560"/>
                  <a:pt x="596723" y="283921"/>
                  <a:pt x="596723" y="237574"/>
                </a:cubicBezTo>
                <a:cubicBezTo>
                  <a:pt x="596723" y="158692"/>
                  <a:pt x="532381" y="94548"/>
                  <a:pt x="453369" y="94548"/>
                </a:cubicBezTo>
                <a:cubicBezTo>
                  <a:pt x="450862" y="94548"/>
                  <a:pt x="448262" y="94640"/>
                  <a:pt x="445662" y="94733"/>
                </a:cubicBezTo>
                <a:cubicBezTo>
                  <a:pt x="443527" y="94826"/>
                  <a:pt x="441577" y="93713"/>
                  <a:pt x="440649" y="91860"/>
                </a:cubicBezTo>
                <a:cubicBezTo>
                  <a:pt x="432850" y="76102"/>
                  <a:pt x="422637" y="62198"/>
                  <a:pt x="410474" y="50611"/>
                </a:cubicBezTo>
                <a:lnTo>
                  <a:pt x="339910" y="50611"/>
                </a:lnTo>
                <a:cubicBezTo>
                  <a:pt x="336939" y="50611"/>
                  <a:pt x="334618" y="48201"/>
                  <a:pt x="334618" y="45327"/>
                </a:cubicBezTo>
                <a:cubicBezTo>
                  <a:pt x="334618" y="42454"/>
                  <a:pt x="336939" y="40044"/>
                  <a:pt x="339910" y="40044"/>
                </a:cubicBezTo>
                <a:lnTo>
                  <a:pt x="398125" y="40044"/>
                </a:lnTo>
                <a:cubicBezTo>
                  <a:pt x="373242" y="21134"/>
                  <a:pt x="342510" y="10475"/>
                  <a:pt x="309828" y="10475"/>
                </a:cubicBezTo>
                <a:close/>
                <a:moveTo>
                  <a:pt x="309828" y="0"/>
                </a:moveTo>
                <a:cubicBezTo>
                  <a:pt x="339539" y="0"/>
                  <a:pt x="368507" y="8343"/>
                  <a:pt x="393483" y="24193"/>
                </a:cubicBezTo>
                <a:cubicBezTo>
                  <a:pt x="416787" y="39024"/>
                  <a:pt x="435821" y="59695"/>
                  <a:pt x="448541" y="84073"/>
                </a:cubicBezTo>
                <a:cubicBezTo>
                  <a:pt x="450212" y="84073"/>
                  <a:pt x="451790" y="83981"/>
                  <a:pt x="453369" y="83981"/>
                </a:cubicBezTo>
                <a:cubicBezTo>
                  <a:pt x="538230" y="83981"/>
                  <a:pt x="607215" y="152945"/>
                  <a:pt x="607215" y="237574"/>
                </a:cubicBezTo>
                <a:cubicBezTo>
                  <a:pt x="607215" y="289853"/>
                  <a:pt x="581218" y="337683"/>
                  <a:pt x="537487" y="366232"/>
                </a:cubicBezTo>
                <a:lnTo>
                  <a:pt x="537487" y="426761"/>
                </a:lnTo>
                <a:cubicBezTo>
                  <a:pt x="537487" y="428615"/>
                  <a:pt x="536466" y="430284"/>
                  <a:pt x="534888" y="431211"/>
                </a:cubicBezTo>
                <a:lnTo>
                  <a:pt x="400725" y="510556"/>
                </a:lnTo>
                <a:lnTo>
                  <a:pt x="400725" y="531876"/>
                </a:lnTo>
                <a:lnTo>
                  <a:pt x="431364" y="531876"/>
                </a:lnTo>
                <a:cubicBezTo>
                  <a:pt x="439720" y="531876"/>
                  <a:pt x="446869" y="536974"/>
                  <a:pt x="449933" y="544204"/>
                </a:cubicBezTo>
                <a:lnTo>
                  <a:pt x="568034" y="544204"/>
                </a:lnTo>
                <a:cubicBezTo>
                  <a:pt x="571005" y="544204"/>
                  <a:pt x="573326" y="546521"/>
                  <a:pt x="573326" y="549487"/>
                </a:cubicBezTo>
                <a:lnTo>
                  <a:pt x="573326" y="583228"/>
                </a:lnTo>
                <a:cubicBezTo>
                  <a:pt x="573326" y="586101"/>
                  <a:pt x="571005" y="588511"/>
                  <a:pt x="568034" y="588511"/>
                </a:cubicBezTo>
                <a:lnTo>
                  <a:pt x="449098" y="588511"/>
                </a:lnTo>
                <a:cubicBezTo>
                  <a:pt x="445755" y="594815"/>
                  <a:pt x="439070" y="599171"/>
                  <a:pt x="431364" y="599171"/>
                </a:cubicBezTo>
                <a:lnTo>
                  <a:pt x="312521" y="599171"/>
                </a:lnTo>
                <a:cubicBezTo>
                  <a:pt x="304815" y="599171"/>
                  <a:pt x="298037" y="594815"/>
                  <a:pt x="294694" y="588511"/>
                </a:cubicBezTo>
                <a:lnTo>
                  <a:pt x="175758" y="588511"/>
                </a:lnTo>
                <a:cubicBezTo>
                  <a:pt x="172787" y="588511"/>
                  <a:pt x="170466" y="586101"/>
                  <a:pt x="170466" y="583228"/>
                </a:cubicBezTo>
                <a:lnTo>
                  <a:pt x="170466" y="549487"/>
                </a:lnTo>
                <a:cubicBezTo>
                  <a:pt x="170466" y="546521"/>
                  <a:pt x="172787" y="544204"/>
                  <a:pt x="175758" y="544204"/>
                </a:cubicBezTo>
                <a:lnTo>
                  <a:pt x="293951" y="544204"/>
                </a:lnTo>
                <a:cubicBezTo>
                  <a:pt x="296923" y="536974"/>
                  <a:pt x="304165" y="531876"/>
                  <a:pt x="312521" y="531876"/>
                </a:cubicBezTo>
                <a:lnTo>
                  <a:pt x="343160" y="531876"/>
                </a:lnTo>
                <a:lnTo>
                  <a:pt x="343160" y="509166"/>
                </a:lnTo>
                <a:lnTo>
                  <a:pt x="211225" y="431211"/>
                </a:lnTo>
                <a:cubicBezTo>
                  <a:pt x="209647" y="430284"/>
                  <a:pt x="208626" y="428615"/>
                  <a:pt x="208626" y="426761"/>
                </a:cubicBezTo>
                <a:lnTo>
                  <a:pt x="208626" y="391167"/>
                </a:lnTo>
                <a:lnTo>
                  <a:pt x="119122" y="391167"/>
                </a:lnTo>
                <a:cubicBezTo>
                  <a:pt x="53479" y="391167"/>
                  <a:pt x="0" y="337775"/>
                  <a:pt x="0" y="272148"/>
                </a:cubicBezTo>
                <a:cubicBezTo>
                  <a:pt x="0" y="216996"/>
                  <a:pt x="38253" y="169073"/>
                  <a:pt x="91639" y="156467"/>
                </a:cubicBezTo>
                <a:cubicBezTo>
                  <a:pt x="91639" y="156282"/>
                  <a:pt x="91639" y="156189"/>
                  <a:pt x="91639" y="156003"/>
                </a:cubicBezTo>
                <a:cubicBezTo>
                  <a:pt x="91639" y="110862"/>
                  <a:pt x="128406" y="74155"/>
                  <a:pt x="173623" y="74155"/>
                </a:cubicBezTo>
                <a:cubicBezTo>
                  <a:pt x="174644" y="74155"/>
                  <a:pt x="175665" y="74155"/>
                  <a:pt x="176687" y="74248"/>
                </a:cubicBezTo>
                <a:cubicBezTo>
                  <a:pt x="190149" y="52372"/>
                  <a:pt x="208904" y="34111"/>
                  <a:pt x="231095" y="21227"/>
                </a:cubicBezTo>
                <a:cubicBezTo>
                  <a:pt x="254863" y="7323"/>
                  <a:pt x="282067" y="0"/>
                  <a:pt x="30982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</p:sp>
      <p:sp>
        <p:nvSpPr>
          <p:cNvPr id="190" name="矩形 189">
            <a:extLst>
              <a:ext uri="{FF2B5EF4-FFF2-40B4-BE49-F238E27FC236}">
                <a16:creationId xmlns:a16="http://schemas.microsoft.com/office/drawing/2014/main" id="{DE98C641-CDF1-4900-B19B-78FDF67C5652}"/>
              </a:ext>
            </a:extLst>
          </p:cNvPr>
          <p:cNvSpPr/>
          <p:nvPr/>
        </p:nvSpPr>
        <p:spPr>
          <a:xfrm>
            <a:off x="3298697" y="5939893"/>
            <a:ext cx="81485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香港存储节点</a:t>
            </a:r>
            <a:endParaRPr lang="zh-CN" altLang="en-US" sz="800" b="1" dirty="0"/>
          </a:p>
        </p:txBody>
      </p:sp>
      <p:sp>
        <p:nvSpPr>
          <p:cNvPr id="191" name="data-cloud_80464">
            <a:extLst>
              <a:ext uri="{FF2B5EF4-FFF2-40B4-BE49-F238E27FC236}">
                <a16:creationId xmlns:a16="http://schemas.microsoft.com/office/drawing/2014/main" id="{053E9466-FA6D-493A-9D2F-E480D35E0260}"/>
              </a:ext>
            </a:extLst>
          </p:cNvPr>
          <p:cNvSpPr>
            <a:spLocks noChangeAspect="1"/>
          </p:cNvSpPr>
          <p:nvPr/>
        </p:nvSpPr>
        <p:spPr bwMode="auto">
          <a:xfrm>
            <a:off x="3431342" y="5436114"/>
            <a:ext cx="495351" cy="488789"/>
          </a:xfrm>
          <a:custGeom>
            <a:avLst/>
            <a:gdLst>
              <a:gd name="connsiteX0" fmla="*/ 451419 w 607215"/>
              <a:gd name="connsiteY0" fmla="*/ 554678 h 599171"/>
              <a:gd name="connsiteX1" fmla="*/ 451419 w 607215"/>
              <a:gd name="connsiteY1" fmla="*/ 577944 h 599171"/>
              <a:gd name="connsiteX2" fmla="*/ 562834 w 607215"/>
              <a:gd name="connsiteY2" fmla="*/ 577944 h 599171"/>
              <a:gd name="connsiteX3" fmla="*/ 562834 w 607215"/>
              <a:gd name="connsiteY3" fmla="*/ 554678 h 599171"/>
              <a:gd name="connsiteX4" fmla="*/ 180958 w 607215"/>
              <a:gd name="connsiteY4" fmla="*/ 554678 h 599171"/>
              <a:gd name="connsiteX5" fmla="*/ 180958 w 607215"/>
              <a:gd name="connsiteY5" fmla="*/ 577944 h 599171"/>
              <a:gd name="connsiteX6" fmla="*/ 292373 w 607215"/>
              <a:gd name="connsiteY6" fmla="*/ 577944 h 599171"/>
              <a:gd name="connsiteX7" fmla="*/ 292373 w 607215"/>
              <a:gd name="connsiteY7" fmla="*/ 554678 h 599171"/>
              <a:gd name="connsiteX8" fmla="*/ 353652 w 607215"/>
              <a:gd name="connsiteY8" fmla="*/ 515469 h 599171"/>
              <a:gd name="connsiteX9" fmla="*/ 353652 w 607215"/>
              <a:gd name="connsiteY9" fmla="*/ 537067 h 599171"/>
              <a:gd name="connsiteX10" fmla="*/ 348359 w 607215"/>
              <a:gd name="connsiteY10" fmla="*/ 542350 h 599171"/>
              <a:gd name="connsiteX11" fmla="*/ 312521 w 607215"/>
              <a:gd name="connsiteY11" fmla="*/ 542350 h 599171"/>
              <a:gd name="connsiteX12" fmla="*/ 302865 w 607215"/>
              <a:gd name="connsiteY12" fmla="*/ 551898 h 599171"/>
              <a:gd name="connsiteX13" fmla="*/ 302865 w 607215"/>
              <a:gd name="connsiteY13" fmla="*/ 579149 h 599171"/>
              <a:gd name="connsiteX14" fmla="*/ 312521 w 607215"/>
              <a:gd name="connsiteY14" fmla="*/ 588697 h 599171"/>
              <a:gd name="connsiteX15" fmla="*/ 431364 w 607215"/>
              <a:gd name="connsiteY15" fmla="*/ 588697 h 599171"/>
              <a:gd name="connsiteX16" fmla="*/ 440927 w 607215"/>
              <a:gd name="connsiteY16" fmla="*/ 579149 h 599171"/>
              <a:gd name="connsiteX17" fmla="*/ 440927 w 607215"/>
              <a:gd name="connsiteY17" fmla="*/ 551898 h 599171"/>
              <a:gd name="connsiteX18" fmla="*/ 431364 w 607215"/>
              <a:gd name="connsiteY18" fmla="*/ 542350 h 599171"/>
              <a:gd name="connsiteX19" fmla="*/ 395433 w 607215"/>
              <a:gd name="connsiteY19" fmla="*/ 542350 h 599171"/>
              <a:gd name="connsiteX20" fmla="*/ 390140 w 607215"/>
              <a:gd name="connsiteY20" fmla="*/ 537067 h 599171"/>
              <a:gd name="connsiteX21" fmla="*/ 390140 w 607215"/>
              <a:gd name="connsiteY21" fmla="*/ 516767 h 599171"/>
              <a:gd name="connsiteX22" fmla="*/ 375749 w 607215"/>
              <a:gd name="connsiteY22" fmla="*/ 525294 h 599171"/>
              <a:gd name="connsiteX23" fmla="*/ 373057 w 607215"/>
              <a:gd name="connsiteY23" fmla="*/ 526036 h 599171"/>
              <a:gd name="connsiteX24" fmla="*/ 370364 w 607215"/>
              <a:gd name="connsiteY24" fmla="*/ 525294 h 599171"/>
              <a:gd name="connsiteX25" fmla="*/ 526903 w 607215"/>
              <a:gd name="connsiteY25" fmla="*/ 263064 h 599171"/>
              <a:gd name="connsiteX26" fmla="*/ 378349 w 607215"/>
              <a:gd name="connsiteY26" fmla="*/ 350938 h 599171"/>
              <a:gd name="connsiteX27" fmla="*/ 378349 w 607215"/>
              <a:gd name="connsiteY27" fmla="*/ 511576 h 599171"/>
              <a:gd name="connsiteX28" fmla="*/ 526903 w 607215"/>
              <a:gd name="connsiteY28" fmla="*/ 423702 h 599171"/>
              <a:gd name="connsiteX29" fmla="*/ 526903 w 607215"/>
              <a:gd name="connsiteY29" fmla="*/ 363452 h 599171"/>
              <a:gd name="connsiteX30" fmla="*/ 526903 w 607215"/>
              <a:gd name="connsiteY30" fmla="*/ 362988 h 599171"/>
              <a:gd name="connsiteX31" fmla="*/ 219117 w 607215"/>
              <a:gd name="connsiteY31" fmla="*/ 263064 h 599171"/>
              <a:gd name="connsiteX32" fmla="*/ 219117 w 607215"/>
              <a:gd name="connsiteY32" fmla="*/ 314231 h 599171"/>
              <a:gd name="connsiteX33" fmla="*/ 313542 w 607215"/>
              <a:gd name="connsiteY33" fmla="*/ 369940 h 599171"/>
              <a:gd name="connsiteX34" fmla="*/ 315399 w 607215"/>
              <a:gd name="connsiteY34" fmla="*/ 377170 h 599171"/>
              <a:gd name="connsiteX35" fmla="*/ 310850 w 607215"/>
              <a:gd name="connsiteY35" fmla="*/ 379766 h 599171"/>
              <a:gd name="connsiteX36" fmla="*/ 308157 w 607215"/>
              <a:gd name="connsiteY36" fmla="*/ 379024 h 599171"/>
              <a:gd name="connsiteX37" fmla="*/ 219117 w 607215"/>
              <a:gd name="connsiteY37" fmla="*/ 326374 h 599171"/>
              <a:gd name="connsiteX38" fmla="*/ 219117 w 607215"/>
              <a:gd name="connsiteY38" fmla="*/ 423702 h 599171"/>
              <a:gd name="connsiteX39" fmla="*/ 367764 w 607215"/>
              <a:gd name="connsiteY39" fmla="*/ 511576 h 599171"/>
              <a:gd name="connsiteX40" fmla="*/ 367764 w 607215"/>
              <a:gd name="connsiteY40" fmla="*/ 350938 h 599171"/>
              <a:gd name="connsiteX41" fmla="*/ 373057 w 607215"/>
              <a:gd name="connsiteY41" fmla="*/ 165922 h 599171"/>
              <a:gd name="connsiteX42" fmla="*/ 224224 w 607215"/>
              <a:gd name="connsiteY42" fmla="*/ 253888 h 599171"/>
              <a:gd name="connsiteX43" fmla="*/ 373057 w 607215"/>
              <a:gd name="connsiteY43" fmla="*/ 341854 h 599171"/>
              <a:gd name="connsiteX44" fmla="*/ 521889 w 607215"/>
              <a:gd name="connsiteY44" fmla="*/ 253888 h 599171"/>
              <a:gd name="connsiteX45" fmla="*/ 258197 w 607215"/>
              <a:gd name="connsiteY45" fmla="*/ 40011 h 599171"/>
              <a:gd name="connsiteX46" fmla="*/ 302749 w 607215"/>
              <a:gd name="connsiteY46" fmla="*/ 40011 h 599171"/>
              <a:gd name="connsiteX47" fmla="*/ 307947 w 607215"/>
              <a:gd name="connsiteY47" fmla="*/ 45304 h 599171"/>
              <a:gd name="connsiteX48" fmla="*/ 302749 w 607215"/>
              <a:gd name="connsiteY48" fmla="*/ 50596 h 599171"/>
              <a:gd name="connsiteX49" fmla="*/ 258197 w 607215"/>
              <a:gd name="connsiteY49" fmla="*/ 50596 h 599171"/>
              <a:gd name="connsiteX50" fmla="*/ 252906 w 607215"/>
              <a:gd name="connsiteY50" fmla="*/ 45304 h 599171"/>
              <a:gd name="connsiteX51" fmla="*/ 258197 w 607215"/>
              <a:gd name="connsiteY51" fmla="*/ 40011 h 599171"/>
              <a:gd name="connsiteX52" fmla="*/ 309828 w 607215"/>
              <a:gd name="connsiteY52" fmla="*/ 10475 h 599171"/>
              <a:gd name="connsiteX53" fmla="*/ 184114 w 607215"/>
              <a:gd name="connsiteY53" fmla="*/ 82312 h 599171"/>
              <a:gd name="connsiteX54" fmla="*/ 179193 w 607215"/>
              <a:gd name="connsiteY54" fmla="*/ 84908 h 599171"/>
              <a:gd name="connsiteX55" fmla="*/ 173623 w 607215"/>
              <a:gd name="connsiteY55" fmla="*/ 84629 h 599171"/>
              <a:gd name="connsiteX56" fmla="*/ 102131 w 607215"/>
              <a:gd name="connsiteY56" fmla="*/ 155355 h 599171"/>
              <a:gd name="connsiteX57" fmla="*/ 177429 w 607215"/>
              <a:gd name="connsiteY57" fmla="*/ 155355 h 599171"/>
              <a:gd name="connsiteX58" fmla="*/ 182722 w 607215"/>
              <a:gd name="connsiteY58" fmla="*/ 160638 h 599171"/>
              <a:gd name="connsiteX59" fmla="*/ 177429 w 607215"/>
              <a:gd name="connsiteY59" fmla="*/ 165922 h 599171"/>
              <a:gd name="connsiteX60" fmla="*/ 97582 w 607215"/>
              <a:gd name="connsiteY60" fmla="*/ 165922 h 599171"/>
              <a:gd name="connsiteX61" fmla="*/ 10492 w 607215"/>
              <a:gd name="connsiteY61" fmla="*/ 272148 h 599171"/>
              <a:gd name="connsiteX62" fmla="*/ 119122 w 607215"/>
              <a:gd name="connsiteY62" fmla="*/ 380600 h 599171"/>
              <a:gd name="connsiteX63" fmla="*/ 208626 w 607215"/>
              <a:gd name="connsiteY63" fmla="*/ 380600 h 599171"/>
              <a:gd name="connsiteX64" fmla="*/ 208626 w 607215"/>
              <a:gd name="connsiteY64" fmla="*/ 342596 h 599171"/>
              <a:gd name="connsiteX65" fmla="*/ 112437 w 607215"/>
              <a:gd name="connsiteY65" fmla="*/ 342596 h 599171"/>
              <a:gd name="connsiteX66" fmla="*/ 107238 w 607215"/>
              <a:gd name="connsiteY66" fmla="*/ 337312 h 599171"/>
              <a:gd name="connsiteX67" fmla="*/ 112437 w 607215"/>
              <a:gd name="connsiteY67" fmla="*/ 332028 h 599171"/>
              <a:gd name="connsiteX68" fmla="*/ 208626 w 607215"/>
              <a:gd name="connsiteY68" fmla="*/ 332028 h 599171"/>
              <a:gd name="connsiteX69" fmla="*/ 208626 w 607215"/>
              <a:gd name="connsiteY69" fmla="*/ 253888 h 599171"/>
              <a:gd name="connsiteX70" fmla="*/ 211225 w 607215"/>
              <a:gd name="connsiteY70" fmla="*/ 249346 h 599171"/>
              <a:gd name="connsiteX71" fmla="*/ 370364 w 607215"/>
              <a:gd name="connsiteY71" fmla="*/ 155262 h 599171"/>
              <a:gd name="connsiteX72" fmla="*/ 375749 w 607215"/>
              <a:gd name="connsiteY72" fmla="*/ 155262 h 599171"/>
              <a:gd name="connsiteX73" fmla="*/ 534888 w 607215"/>
              <a:gd name="connsiteY73" fmla="*/ 249346 h 599171"/>
              <a:gd name="connsiteX74" fmla="*/ 534981 w 607215"/>
              <a:gd name="connsiteY74" fmla="*/ 249439 h 599171"/>
              <a:gd name="connsiteX75" fmla="*/ 537487 w 607215"/>
              <a:gd name="connsiteY75" fmla="*/ 253888 h 599171"/>
              <a:gd name="connsiteX76" fmla="*/ 537487 w 607215"/>
              <a:gd name="connsiteY76" fmla="*/ 353441 h 599171"/>
              <a:gd name="connsiteX77" fmla="*/ 596723 w 607215"/>
              <a:gd name="connsiteY77" fmla="*/ 237574 h 599171"/>
              <a:gd name="connsiteX78" fmla="*/ 453369 w 607215"/>
              <a:gd name="connsiteY78" fmla="*/ 94548 h 599171"/>
              <a:gd name="connsiteX79" fmla="*/ 445662 w 607215"/>
              <a:gd name="connsiteY79" fmla="*/ 94733 h 599171"/>
              <a:gd name="connsiteX80" fmla="*/ 440649 w 607215"/>
              <a:gd name="connsiteY80" fmla="*/ 91860 h 599171"/>
              <a:gd name="connsiteX81" fmla="*/ 410474 w 607215"/>
              <a:gd name="connsiteY81" fmla="*/ 50611 h 599171"/>
              <a:gd name="connsiteX82" fmla="*/ 339910 w 607215"/>
              <a:gd name="connsiteY82" fmla="*/ 50611 h 599171"/>
              <a:gd name="connsiteX83" fmla="*/ 334618 w 607215"/>
              <a:gd name="connsiteY83" fmla="*/ 45327 h 599171"/>
              <a:gd name="connsiteX84" fmla="*/ 339910 w 607215"/>
              <a:gd name="connsiteY84" fmla="*/ 40044 h 599171"/>
              <a:gd name="connsiteX85" fmla="*/ 398125 w 607215"/>
              <a:gd name="connsiteY85" fmla="*/ 40044 h 599171"/>
              <a:gd name="connsiteX86" fmla="*/ 309828 w 607215"/>
              <a:gd name="connsiteY86" fmla="*/ 10475 h 599171"/>
              <a:gd name="connsiteX87" fmla="*/ 309828 w 607215"/>
              <a:gd name="connsiteY87" fmla="*/ 0 h 599171"/>
              <a:gd name="connsiteX88" fmla="*/ 393483 w 607215"/>
              <a:gd name="connsiteY88" fmla="*/ 24193 h 599171"/>
              <a:gd name="connsiteX89" fmla="*/ 448541 w 607215"/>
              <a:gd name="connsiteY89" fmla="*/ 84073 h 599171"/>
              <a:gd name="connsiteX90" fmla="*/ 453369 w 607215"/>
              <a:gd name="connsiteY90" fmla="*/ 83981 h 599171"/>
              <a:gd name="connsiteX91" fmla="*/ 607215 w 607215"/>
              <a:gd name="connsiteY91" fmla="*/ 237574 h 599171"/>
              <a:gd name="connsiteX92" fmla="*/ 537487 w 607215"/>
              <a:gd name="connsiteY92" fmla="*/ 366232 h 599171"/>
              <a:gd name="connsiteX93" fmla="*/ 537487 w 607215"/>
              <a:gd name="connsiteY93" fmla="*/ 426761 h 599171"/>
              <a:gd name="connsiteX94" fmla="*/ 534888 w 607215"/>
              <a:gd name="connsiteY94" fmla="*/ 431211 h 599171"/>
              <a:gd name="connsiteX95" fmla="*/ 400725 w 607215"/>
              <a:gd name="connsiteY95" fmla="*/ 510556 h 599171"/>
              <a:gd name="connsiteX96" fmla="*/ 400725 w 607215"/>
              <a:gd name="connsiteY96" fmla="*/ 531876 h 599171"/>
              <a:gd name="connsiteX97" fmla="*/ 431364 w 607215"/>
              <a:gd name="connsiteY97" fmla="*/ 531876 h 599171"/>
              <a:gd name="connsiteX98" fmla="*/ 449933 w 607215"/>
              <a:gd name="connsiteY98" fmla="*/ 544204 h 599171"/>
              <a:gd name="connsiteX99" fmla="*/ 568034 w 607215"/>
              <a:gd name="connsiteY99" fmla="*/ 544204 h 599171"/>
              <a:gd name="connsiteX100" fmla="*/ 573326 w 607215"/>
              <a:gd name="connsiteY100" fmla="*/ 549487 h 599171"/>
              <a:gd name="connsiteX101" fmla="*/ 573326 w 607215"/>
              <a:gd name="connsiteY101" fmla="*/ 583228 h 599171"/>
              <a:gd name="connsiteX102" fmla="*/ 568034 w 607215"/>
              <a:gd name="connsiteY102" fmla="*/ 588511 h 599171"/>
              <a:gd name="connsiteX103" fmla="*/ 449098 w 607215"/>
              <a:gd name="connsiteY103" fmla="*/ 588511 h 599171"/>
              <a:gd name="connsiteX104" fmla="*/ 431364 w 607215"/>
              <a:gd name="connsiteY104" fmla="*/ 599171 h 599171"/>
              <a:gd name="connsiteX105" fmla="*/ 312521 w 607215"/>
              <a:gd name="connsiteY105" fmla="*/ 599171 h 599171"/>
              <a:gd name="connsiteX106" fmla="*/ 294694 w 607215"/>
              <a:gd name="connsiteY106" fmla="*/ 588511 h 599171"/>
              <a:gd name="connsiteX107" fmla="*/ 175758 w 607215"/>
              <a:gd name="connsiteY107" fmla="*/ 588511 h 599171"/>
              <a:gd name="connsiteX108" fmla="*/ 170466 w 607215"/>
              <a:gd name="connsiteY108" fmla="*/ 583228 h 599171"/>
              <a:gd name="connsiteX109" fmla="*/ 170466 w 607215"/>
              <a:gd name="connsiteY109" fmla="*/ 549487 h 599171"/>
              <a:gd name="connsiteX110" fmla="*/ 175758 w 607215"/>
              <a:gd name="connsiteY110" fmla="*/ 544204 h 599171"/>
              <a:gd name="connsiteX111" fmla="*/ 293951 w 607215"/>
              <a:gd name="connsiteY111" fmla="*/ 544204 h 599171"/>
              <a:gd name="connsiteX112" fmla="*/ 312521 w 607215"/>
              <a:gd name="connsiteY112" fmla="*/ 531876 h 599171"/>
              <a:gd name="connsiteX113" fmla="*/ 343160 w 607215"/>
              <a:gd name="connsiteY113" fmla="*/ 531876 h 599171"/>
              <a:gd name="connsiteX114" fmla="*/ 343160 w 607215"/>
              <a:gd name="connsiteY114" fmla="*/ 509166 h 599171"/>
              <a:gd name="connsiteX115" fmla="*/ 211225 w 607215"/>
              <a:gd name="connsiteY115" fmla="*/ 431211 h 599171"/>
              <a:gd name="connsiteX116" fmla="*/ 208626 w 607215"/>
              <a:gd name="connsiteY116" fmla="*/ 426761 h 599171"/>
              <a:gd name="connsiteX117" fmla="*/ 208626 w 607215"/>
              <a:gd name="connsiteY117" fmla="*/ 391167 h 599171"/>
              <a:gd name="connsiteX118" fmla="*/ 119122 w 607215"/>
              <a:gd name="connsiteY118" fmla="*/ 391167 h 599171"/>
              <a:gd name="connsiteX119" fmla="*/ 0 w 607215"/>
              <a:gd name="connsiteY119" fmla="*/ 272148 h 599171"/>
              <a:gd name="connsiteX120" fmla="*/ 91639 w 607215"/>
              <a:gd name="connsiteY120" fmla="*/ 156467 h 599171"/>
              <a:gd name="connsiteX121" fmla="*/ 91639 w 607215"/>
              <a:gd name="connsiteY121" fmla="*/ 156003 h 599171"/>
              <a:gd name="connsiteX122" fmla="*/ 173623 w 607215"/>
              <a:gd name="connsiteY122" fmla="*/ 74155 h 599171"/>
              <a:gd name="connsiteX123" fmla="*/ 176687 w 607215"/>
              <a:gd name="connsiteY123" fmla="*/ 74248 h 599171"/>
              <a:gd name="connsiteX124" fmla="*/ 231095 w 607215"/>
              <a:gd name="connsiteY124" fmla="*/ 21227 h 599171"/>
              <a:gd name="connsiteX125" fmla="*/ 309828 w 607215"/>
              <a:gd name="connsiteY125" fmla="*/ 0 h 59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607215" h="599171">
                <a:moveTo>
                  <a:pt x="451419" y="554678"/>
                </a:moveTo>
                <a:lnTo>
                  <a:pt x="451419" y="577944"/>
                </a:lnTo>
                <a:lnTo>
                  <a:pt x="562834" y="577944"/>
                </a:lnTo>
                <a:lnTo>
                  <a:pt x="562834" y="554678"/>
                </a:lnTo>
                <a:close/>
                <a:moveTo>
                  <a:pt x="180958" y="554678"/>
                </a:moveTo>
                <a:lnTo>
                  <a:pt x="180958" y="577944"/>
                </a:lnTo>
                <a:lnTo>
                  <a:pt x="292373" y="577944"/>
                </a:lnTo>
                <a:lnTo>
                  <a:pt x="292373" y="554678"/>
                </a:lnTo>
                <a:close/>
                <a:moveTo>
                  <a:pt x="353652" y="515469"/>
                </a:moveTo>
                <a:lnTo>
                  <a:pt x="353652" y="537067"/>
                </a:lnTo>
                <a:cubicBezTo>
                  <a:pt x="353652" y="540033"/>
                  <a:pt x="351331" y="542350"/>
                  <a:pt x="348359" y="542350"/>
                </a:cubicBezTo>
                <a:lnTo>
                  <a:pt x="312521" y="542350"/>
                </a:lnTo>
                <a:cubicBezTo>
                  <a:pt x="307229" y="542350"/>
                  <a:pt x="302865" y="546614"/>
                  <a:pt x="302865" y="551898"/>
                </a:cubicBezTo>
                <a:lnTo>
                  <a:pt x="302865" y="579149"/>
                </a:lnTo>
                <a:cubicBezTo>
                  <a:pt x="302865" y="584433"/>
                  <a:pt x="307229" y="588697"/>
                  <a:pt x="312521" y="588697"/>
                </a:cubicBezTo>
                <a:lnTo>
                  <a:pt x="431364" y="588697"/>
                </a:lnTo>
                <a:cubicBezTo>
                  <a:pt x="436656" y="588697"/>
                  <a:pt x="440927" y="584433"/>
                  <a:pt x="440927" y="579149"/>
                </a:cubicBezTo>
                <a:lnTo>
                  <a:pt x="440927" y="551898"/>
                </a:lnTo>
                <a:cubicBezTo>
                  <a:pt x="440927" y="546614"/>
                  <a:pt x="436656" y="542350"/>
                  <a:pt x="431364" y="542350"/>
                </a:cubicBezTo>
                <a:lnTo>
                  <a:pt x="395433" y="542350"/>
                </a:lnTo>
                <a:cubicBezTo>
                  <a:pt x="392554" y="542350"/>
                  <a:pt x="390140" y="540033"/>
                  <a:pt x="390140" y="537067"/>
                </a:cubicBezTo>
                <a:lnTo>
                  <a:pt x="390140" y="516767"/>
                </a:lnTo>
                <a:lnTo>
                  <a:pt x="375749" y="525294"/>
                </a:lnTo>
                <a:cubicBezTo>
                  <a:pt x="374913" y="525758"/>
                  <a:pt x="373985" y="526036"/>
                  <a:pt x="373057" y="526036"/>
                </a:cubicBezTo>
                <a:cubicBezTo>
                  <a:pt x="372128" y="526036"/>
                  <a:pt x="371200" y="525758"/>
                  <a:pt x="370364" y="525294"/>
                </a:cubicBezTo>
                <a:close/>
                <a:moveTo>
                  <a:pt x="526903" y="263064"/>
                </a:moveTo>
                <a:lnTo>
                  <a:pt x="378349" y="350938"/>
                </a:lnTo>
                <a:lnTo>
                  <a:pt x="378349" y="511576"/>
                </a:lnTo>
                <a:lnTo>
                  <a:pt x="526903" y="423702"/>
                </a:lnTo>
                <a:lnTo>
                  <a:pt x="526903" y="363452"/>
                </a:lnTo>
                <a:cubicBezTo>
                  <a:pt x="526903" y="363359"/>
                  <a:pt x="526903" y="363173"/>
                  <a:pt x="526903" y="362988"/>
                </a:cubicBezTo>
                <a:close/>
                <a:moveTo>
                  <a:pt x="219117" y="263064"/>
                </a:moveTo>
                <a:lnTo>
                  <a:pt x="219117" y="314231"/>
                </a:lnTo>
                <a:lnTo>
                  <a:pt x="313542" y="369940"/>
                </a:lnTo>
                <a:cubicBezTo>
                  <a:pt x="316049" y="371423"/>
                  <a:pt x="316792" y="374667"/>
                  <a:pt x="315399" y="377170"/>
                </a:cubicBezTo>
                <a:cubicBezTo>
                  <a:pt x="314378" y="378839"/>
                  <a:pt x="312614" y="379766"/>
                  <a:pt x="310850" y="379766"/>
                </a:cubicBezTo>
                <a:cubicBezTo>
                  <a:pt x="309921" y="379766"/>
                  <a:pt x="308993" y="379488"/>
                  <a:pt x="308157" y="379024"/>
                </a:cubicBezTo>
                <a:lnTo>
                  <a:pt x="219117" y="326374"/>
                </a:lnTo>
                <a:lnTo>
                  <a:pt x="219117" y="423702"/>
                </a:lnTo>
                <a:lnTo>
                  <a:pt x="367764" y="511576"/>
                </a:lnTo>
                <a:lnTo>
                  <a:pt x="367764" y="350938"/>
                </a:lnTo>
                <a:close/>
                <a:moveTo>
                  <a:pt x="373057" y="165922"/>
                </a:moveTo>
                <a:lnTo>
                  <a:pt x="224224" y="253888"/>
                </a:lnTo>
                <a:lnTo>
                  <a:pt x="373057" y="341854"/>
                </a:lnTo>
                <a:lnTo>
                  <a:pt x="521889" y="253888"/>
                </a:lnTo>
                <a:close/>
                <a:moveTo>
                  <a:pt x="258197" y="40011"/>
                </a:moveTo>
                <a:lnTo>
                  <a:pt x="302749" y="40011"/>
                </a:lnTo>
                <a:cubicBezTo>
                  <a:pt x="305627" y="40011"/>
                  <a:pt x="307947" y="42425"/>
                  <a:pt x="307947" y="45304"/>
                </a:cubicBezTo>
                <a:cubicBezTo>
                  <a:pt x="307947" y="48182"/>
                  <a:pt x="305627" y="50596"/>
                  <a:pt x="302749" y="50596"/>
                </a:cubicBezTo>
                <a:lnTo>
                  <a:pt x="258197" y="50596"/>
                </a:lnTo>
                <a:cubicBezTo>
                  <a:pt x="255319" y="50596"/>
                  <a:pt x="252906" y="48182"/>
                  <a:pt x="252906" y="45304"/>
                </a:cubicBezTo>
                <a:cubicBezTo>
                  <a:pt x="252906" y="42425"/>
                  <a:pt x="255319" y="40011"/>
                  <a:pt x="258197" y="40011"/>
                </a:cubicBezTo>
                <a:close/>
                <a:moveTo>
                  <a:pt x="309828" y="10475"/>
                </a:moveTo>
                <a:cubicBezTo>
                  <a:pt x="258391" y="10475"/>
                  <a:pt x="210204" y="38005"/>
                  <a:pt x="184114" y="82312"/>
                </a:cubicBezTo>
                <a:cubicBezTo>
                  <a:pt x="183093" y="84073"/>
                  <a:pt x="181143" y="85000"/>
                  <a:pt x="179193" y="84908"/>
                </a:cubicBezTo>
                <a:cubicBezTo>
                  <a:pt x="177058" y="84722"/>
                  <a:pt x="175294" y="84629"/>
                  <a:pt x="173623" y="84629"/>
                </a:cubicBezTo>
                <a:cubicBezTo>
                  <a:pt x="134441" y="84629"/>
                  <a:pt x="102502" y="116331"/>
                  <a:pt x="102131" y="155355"/>
                </a:cubicBezTo>
                <a:lnTo>
                  <a:pt x="177429" y="155355"/>
                </a:lnTo>
                <a:cubicBezTo>
                  <a:pt x="180400" y="155355"/>
                  <a:pt x="182722" y="157765"/>
                  <a:pt x="182722" y="160638"/>
                </a:cubicBezTo>
                <a:cubicBezTo>
                  <a:pt x="182722" y="163512"/>
                  <a:pt x="180400" y="165922"/>
                  <a:pt x="177429" y="165922"/>
                </a:cubicBezTo>
                <a:lnTo>
                  <a:pt x="97582" y="165922"/>
                </a:lnTo>
                <a:cubicBezTo>
                  <a:pt x="47073" y="176025"/>
                  <a:pt x="10492" y="220704"/>
                  <a:pt x="10492" y="272148"/>
                </a:cubicBezTo>
                <a:cubicBezTo>
                  <a:pt x="10492" y="332028"/>
                  <a:pt x="59236" y="380600"/>
                  <a:pt x="119122" y="380600"/>
                </a:cubicBezTo>
                <a:lnTo>
                  <a:pt x="208626" y="380600"/>
                </a:lnTo>
                <a:lnTo>
                  <a:pt x="208626" y="342596"/>
                </a:lnTo>
                <a:lnTo>
                  <a:pt x="112437" y="342596"/>
                </a:lnTo>
                <a:cubicBezTo>
                  <a:pt x="109559" y="342596"/>
                  <a:pt x="107238" y="340186"/>
                  <a:pt x="107238" y="337312"/>
                </a:cubicBezTo>
                <a:cubicBezTo>
                  <a:pt x="107238" y="334439"/>
                  <a:pt x="109559" y="332028"/>
                  <a:pt x="112437" y="332028"/>
                </a:cubicBezTo>
                <a:lnTo>
                  <a:pt x="208626" y="332028"/>
                </a:lnTo>
                <a:lnTo>
                  <a:pt x="208626" y="253888"/>
                </a:lnTo>
                <a:cubicBezTo>
                  <a:pt x="208626" y="251941"/>
                  <a:pt x="209647" y="250273"/>
                  <a:pt x="211225" y="249346"/>
                </a:cubicBezTo>
                <a:lnTo>
                  <a:pt x="370364" y="155262"/>
                </a:lnTo>
                <a:cubicBezTo>
                  <a:pt x="372035" y="154335"/>
                  <a:pt x="374078" y="154335"/>
                  <a:pt x="375749" y="155262"/>
                </a:cubicBezTo>
                <a:lnTo>
                  <a:pt x="534888" y="249346"/>
                </a:lnTo>
                <a:cubicBezTo>
                  <a:pt x="534888" y="249346"/>
                  <a:pt x="534981" y="249439"/>
                  <a:pt x="534981" y="249439"/>
                </a:cubicBezTo>
                <a:cubicBezTo>
                  <a:pt x="536466" y="250365"/>
                  <a:pt x="537487" y="252034"/>
                  <a:pt x="537487" y="253888"/>
                </a:cubicBezTo>
                <a:lnTo>
                  <a:pt x="537487" y="353441"/>
                </a:lnTo>
                <a:cubicBezTo>
                  <a:pt x="574719" y="326560"/>
                  <a:pt x="596723" y="283921"/>
                  <a:pt x="596723" y="237574"/>
                </a:cubicBezTo>
                <a:cubicBezTo>
                  <a:pt x="596723" y="158692"/>
                  <a:pt x="532381" y="94548"/>
                  <a:pt x="453369" y="94548"/>
                </a:cubicBezTo>
                <a:cubicBezTo>
                  <a:pt x="450862" y="94548"/>
                  <a:pt x="448262" y="94640"/>
                  <a:pt x="445662" y="94733"/>
                </a:cubicBezTo>
                <a:cubicBezTo>
                  <a:pt x="443527" y="94826"/>
                  <a:pt x="441577" y="93713"/>
                  <a:pt x="440649" y="91860"/>
                </a:cubicBezTo>
                <a:cubicBezTo>
                  <a:pt x="432850" y="76102"/>
                  <a:pt x="422637" y="62198"/>
                  <a:pt x="410474" y="50611"/>
                </a:cubicBezTo>
                <a:lnTo>
                  <a:pt x="339910" y="50611"/>
                </a:lnTo>
                <a:cubicBezTo>
                  <a:pt x="336939" y="50611"/>
                  <a:pt x="334618" y="48201"/>
                  <a:pt x="334618" y="45327"/>
                </a:cubicBezTo>
                <a:cubicBezTo>
                  <a:pt x="334618" y="42454"/>
                  <a:pt x="336939" y="40044"/>
                  <a:pt x="339910" y="40044"/>
                </a:cubicBezTo>
                <a:lnTo>
                  <a:pt x="398125" y="40044"/>
                </a:lnTo>
                <a:cubicBezTo>
                  <a:pt x="373242" y="21134"/>
                  <a:pt x="342510" y="10475"/>
                  <a:pt x="309828" y="10475"/>
                </a:cubicBezTo>
                <a:close/>
                <a:moveTo>
                  <a:pt x="309828" y="0"/>
                </a:moveTo>
                <a:cubicBezTo>
                  <a:pt x="339539" y="0"/>
                  <a:pt x="368507" y="8343"/>
                  <a:pt x="393483" y="24193"/>
                </a:cubicBezTo>
                <a:cubicBezTo>
                  <a:pt x="416787" y="39024"/>
                  <a:pt x="435821" y="59695"/>
                  <a:pt x="448541" y="84073"/>
                </a:cubicBezTo>
                <a:cubicBezTo>
                  <a:pt x="450212" y="84073"/>
                  <a:pt x="451790" y="83981"/>
                  <a:pt x="453369" y="83981"/>
                </a:cubicBezTo>
                <a:cubicBezTo>
                  <a:pt x="538230" y="83981"/>
                  <a:pt x="607215" y="152945"/>
                  <a:pt x="607215" y="237574"/>
                </a:cubicBezTo>
                <a:cubicBezTo>
                  <a:pt x="607215" y="289853"/>
                  <a:pt x="581218" y="337683"/>
                  <a:pt x="537487" y="366232"/>
                </a:cubicBezTo>
                <a:lnTo>
                  <a:pt x="537487" y="426761"/>
                </a:lnTo>
                <a:cubicBezTo>
                  <a:pt x="537487" y="428615"/>
                  <a:pt x="536466" y="430284"/>
                  <a:pt x="534888" y="431211"/>
                </a:cubicBezTo>
                <a:lnTo>
                  <a:pt x="400725" y="510556"/>
                </a:lnTo>
                <a:lnTo>
                  <a:pt x="400725" y="531876"/>
                </a:lnTo>
                <a:lnTo>
                  <a:pt x="431364" y="531876"/>
                </a:lnTo>
                <a:cubicBezTo>
                  <a:pt x="439720" y="531876"/>
                  <a:pt x="446869" y="536974"/>
                  <a:pt x="449933" y="544204"/>
                </a:cubicBezTo>
                <a:lnTo>
                  <a:pt x="568034" y="544204"/>
                </a:lnTo>
                <a:cubicBezTo>
                  <a:pt x="571005" y="544204"/>
                  <a:pt x="573326" y="546521"/>
                  <a:pt x="573326" y="549487"/>
                </a:cubicBezTo>
                <a:lnTo>
                  <a:pt x="573326" y="583228"/>
                </a:lnTo>
                <a:cubicBezTo>
                  <a:pt x="573326" y="586101"/>
                  <a:pt x="571005" y="588511"/>
                  <a:pt x="568034" y="588511"/>
                </a:cubicBezTo>
                <a:lnTo>
                  <a:pt x="449098" y="588511"/>
                </a:lnTo>
                <a:cubicBezTo>
                  <a:pt x="445755" y="594815"/>
                  <a:pt x="439070" y="599171"/>
                  <a:pt x="431364" y="599171"/>
                </a:cubicBezTo>
                <a:lnTo>
                  <a:pt x="312521" y="599171"/>
                </a:lnTo>
                <a:cubicBezTo>
                  <a:pt x="304815" y="599171"/>
                  <a:pt x="298037" y="594815"/>
                  <a:pt x="294694" y="588511"/>
                </a:cubicBezTo>
                <a:lnTo>
                  <a:pt x="175758" y="588511"/>
                </a:lnTo>
                <a:cubicBezTo>
                  <a:pt x="172787" y="588511"/>
                  <a:pt x="170466" y="586101"/>
                  <a:pt x="170466" y="583228"/>
                </a:cubicBezTo>
                <a:lnTo>
                  <a:pt x="170466" y="549487"/>
                </a:lnTo>
                <a:cubicBezTo>
                  <a:pt x="170466" y="546521"/>
                  <a:pt x="172787" y="544204"/>
                  <a:pt x="175758" y="544204"/>
                </a:cubicBezTo>
                <a:lnTo>
                  <a:pt x="293951" y="544204"/>
                </a:lnTo>
                <a:cubicBezTo>
                  <a:pt x="296923" y="536974"/>
                  <a:pt x="304165" y="531876"/>
                  <a:pt x="312521" y="531876"/>
                </a:cubicBezTo>
                <a:lnTo>
                  <a:pt x="343160" y="531876"/>
                </a:lnTo>
                <a:lnTo>
                  <a:pt x="343160" y="509166"/>
                </a:lnTo>
                <a:lnTo>
                  <a:pt x="211225" y="431211"/>
                </a:lnTo>
                <a:cubicBezTo>
                  <a:pt x="209647" y="430284"/>
                  <a:pt x="208626" y="428615"/>
                  <a:pt x="208626" y="426761"/>
                </a:cubicBezTo>
                <a:lnTo>
                  <a:pt x="208626" y="391167"/>
                </a:lnTo>
                <a:lnTo>
                  <a:pt x="119122" y="391167"/>
                </a:lnTo>
                <a:cubicBezTo>
                  <a:pt x="53479" y="391167"/>
                  <a:pt x="0" y="337775"/>
                  <a:pt x="0" y="272148"/>
                </a:cubicBezTo>
                <a:cubicBezTo>
                  <a:pt x="0" y="216996"/>
                  <a:pt x="38253" y="169073"/>
                  <a:pt x="91639" y="156467"/>
                </a:cubicBezTo>
                <a:cubicBezTo>
                  <a:pt x="91639" y="156282"/>
                  <a:pt x="91639" y="156189"/>
                  <a:pt x="91639" y="156003"/>
                </a:cubicBezTo>
                <a:cubicBezTo>
                  <a:pt x="91639" y="110862"/>
                  <a:pt x="128406" y="74155"/>
                  <a:pt x="173623" y="74155"/>
                </a:cubicBezTo>
                <a:cubicBezTo>
                  <a:pt x="174644" y="74155"/>
                  <a:pt x="175665" y="74155"/>
                  <a:pt x="176687" y="74248"/>
                </a:cubicBezTo>
                <a:cubicBezTo>
                  <a:pt x="190149" y="52372"/>
                  <a:pt x="208904" y="34111"/>
                  <a:pt x="231095" y="21227"/>
                </a:cubicBezTo>
                <a:cubicBezTo>
                  <a:pt x="254863" y="7323"/>
                  <a:pt x="282067" y="0"/>
                  <a:pt x="30982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</p:sp>
      <p:sp>
        <p:nvSpPr>
          <p:cNvPr id="192" name="矩形 191">
            <a:extLst>
              <a:ext uri="{FF2B5EF4-FFF2-40B4-BE49-F238E27FC236}">
                <a16:creationId xmlns:a16="http://schemas.microsoft.com/office/drawing/2014/main" id="{EC55FBCD-342A-4223-939A-00760FD68CCD}"/>
              </a:ext>
            </a:extLst>
          </p:cNvPr>
          <p:cNvSpPr/>
          <p:nvPr/>
        </p:nvSpPr>
        <p:spPr>
          <a:xfrm>
            <a:off x="4027274" y="5924903"/>
            <a:ext cx="8516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某某香港</a:t>
            </a:r>
          </a:p>
        </p:txBody>
      </p:sp>
      <p:sp>
        <p:nvSpPr>
          <p:cNvPr id="193" name="data-cloud_80464">
            <a:extLst>
              <a:ext uri="{FF2B5EF4-FFF2-40B4-BE49-F238E27FC236}">
                <a16:creationId xmlns:a16="http://schemas.microsoft.com/office/drawing/2014/main" id="{A4D6E2CF-4EF9-438C-8B57-DB1BE3A105D4}"/>
              </a:ext>
            </a:extLst>
          </p:cNvPr>
          <p:cNvSpPr>
            <a:spLocks noChangeAspect="1"/>
          </p:cNvSpPr>
          <p:nvPr/>
        </p:nvSpPr>
        <p:spPr bwMode="auto">
          <a:xfrm>
            <a:off x="4114950" y="5436114"/>
            <a:ext cx="495351" cy="488789"/>
          </a:xfrm>
          <a:custGeom>
            <a:avLst/>
            <a:gdLst>
              <a:gd name="connsiteX0" fmla="*/ 451419 w 607215"/>
              <a:gd name="connsiteY0" fmla="*/ 554678 h 599171"/>
              <a:gd name="connsiteX1" fmla="*/ 451419 w 607215"/>
              <a:gd name="connsiteY1" fmla="*/ 577944 h 599171"/>
              <a:gd name="connsiteX2" fmla="*/ 562834 w 607215"/>
              <a:gd name="connsiteY2" fmla="*/ 577944 h 599171"/>
              <a:gd name="connsiteX3" fmla="*/ 562834 w 607215"/>
              <a:gd name="connsiteY3" fmla="*/ 554678 h 599171"/>
              <a:gd name="connsiteX4" fmla="*/ 180958 w 607215"/>
              <a:gd name="connsiteY4" fmla="*/ 554678 h 599171"/>
              <a:gd name="connsiteX5" fmla="*/ 180958 w 607215"/>
              <a:gd name="connsiteY5" fmla="*/ 577944 h 599171"/>
              <a:gd name="connsiteX6" fmla="*/ 292373 w 607215"/>
              <a:gd name="connsiteY6" fmla="*/ 577944 h 599171"/>
              <a:gd name="connsiteX7" fmla="*/ 292373 w 607215"/>
              <a:gd name="connsiteY7" fmla="*/ 554678 h 599171"/>
              <a:gd name="connsiteX8" fmla="*/ 353652 w 607215"/>
              <a:gd name="connsiteY8" fmla="*/ 515469 h 599171"/>
              <a:gd name="connsiteX9" fmla="*/ 353652 w 607215"/>
              <a:gd name="connsiteY9" fmla="*/ 537067 h 599171"/>
              <a:gd name="connsiteX10" fmla="*/ 348359 w 607215"/>
              <a:gd name="connsiteY10" fmla="*/ 542350 h 599171"/>
              <a:gd name="connsiteX11" fmla="*/ 312521 w 607215"/>
              <a:gd name="connsiteY11" fmla="*/ 542350 h 599171"/>
              <a:gd name="connsiteX12" fmla="*/ 302865 w 607215"/>
              <a:gd name="connsiteY12" fmla="*/ 551898 h 599171"/>
              <a:gd name="connsiteX13" fmla="*/ 302865 w 607215"/>
              <a:gd name="connsiteY13" fmla="*/ 579149 h 599171"/>
              <a:gd name="connsiteX14" fmla="*/ 312521 w 607215"/>
              <a:gd name="connsiteY14" fmla="*/ 588697 h 599171"/>
              <a:gd name="connsiteX15" fmla="*/ 431364 w 607215"/>
              <a:gd name="connsiteY15" fmla="*/ 588697 h 599171"/>
              <a:gd name="connsiteX16" fmla="*/ 440927 w 607215"/>
              <a:gd name="connsiteY16" fmla="*/ 579149 h 599171"/>
              <a:gd name="connsiteX17" fmla="*/ 440927 w 607215"/>
              <a:gd name="connsiteY17" fmla="*/ 551898 h 599171"/>
              <a:gd name="connsiteX18" fmla="*/ 431364 w 607215"/>
              <a:gd name="connsiteY18" fmla="*/ 542350 h 599171"/>
              <a:gd name="connsiteX19" fmla="*/ 395433 w 607215"/>
              <a:gd name="connsiteY19" fmla="*/ 542350 h 599171"/>
              <a:gd name="connsiteX20" fmla="*/ 390140 w 607215"/>
              <a:gd name="connsiteY20" fmla="*/ 537067 h 599171"/>
              <a:gd name="connsiteX21" fmla="*/ 390140 w 607215"/>
              <a:gd name="connsiteY21" fmla="*/ 516767 h 599171"/>
              <a:gd name="connsiteX22" fmla="*/ 375749 w 607215"/>
              <a:gd name="connsiteY22" fmla="*/ 525294 h 599171"/>
              <a:gd name="connsiteX23" fmla="*/ 373057 w 607215"/>
              <a:gd name="connsiteY23" fmla="*/ 526036 h 599171"/>
              <a:gd name="connsiteX24" fmla="*/ 370364 w 607215"/>
              <a:gd name="connsiteY24" fmla="*/ 525294 h 599171"/>
              <a:gd name="connsiteX25" fmla="*/ 526903 w 607215"/>
              <a:gd name="connsiteY25" fmla="*/ 263064 h 599171"/>
              <a:gd name="connsiteX26" fmla="*/ 378349 w 607215"/>
              <a:gd name="connsiteY26" fmla="*/ 350938 h 599171"/>
              <a:gd name="connsiteX27" fmla="*/ 378349 w 607215"/>
              <a:gd name="connsiteY27" fmla="*/ 511576 h 599171"/>
              <a:gd name="connsiteX28" fmla="*/ 526903 w 607215"/>
              <a:gd name="connsiteY28" fmla="*/ 423702 h 599171"/>
              <a:gd name="connsiteX29" fmla="*/ 526903 w 607215"/>
              <a:gd name="connsiteY29" fmla="*/ 363452 h 599171"/>
              <a:gd name="connsiteX30" fmla="*/ 526903 w 607215"/>
              <a:gd name="connsiteY30" fmla="*/ 362988 h 599171"/>
              <a:gd name="connsiteX31" fmla="*/ 219117 w 607215"/>
              <a:gd name="connsiteY31" fmla="*/ 263064 h 599171"/>
              <a:gd name="connsiteX32" fmla="*/ 219117 w 607215"/>
              <a:gd name="connsiteY32" fmla="*/ 314231 h 599171"/>
              <a:gd name="connsiteX33" fmla="*/ 313542 w 607215"/>
              <a:gd name="connsiteY33" fmla="*/ 369940 h 599171"/>
              <a:gd name="connsiteX34" fmla="*/ 315399 w 607215"/>
              <a:gd name="connsiteY34" fmla="*/ 377170 h 599171"/>
              <a:gd name="connsiteX35" fmla="*/ 310850 w 607215"/>
              <a:gd name="connsiteY35" fmla="*/ 379766 h 599171"/>
              <a:gd name="connsiteX36" fmla="*/ 308157 w 607215"/>
              <a:gd name="connsiteY36" fmla="*/ 379024 h 599171"/>
              <a:gd name="connsiteX37" fmla="*/ 219117 w 607215"/>
              <a:gd name="connsiteY37" fmla="*/ 326374 h 599171"/>
              <a:gd name="connsiteX38" fmla="*/ 219117 w 607215"/>
              <a:gd name="connsiteY38" fmla="*/ 423702 h 599171"/>
              <a:gd name="connsiteX39" fmla="*/ 367764 w 607215"/>
              <a:gd name="connsiteY39" fmla="*/ 511576 h 599171"/>
              <a:gd name="connsiteX40" fmla="*/ 367764 w 607215"/>
              <a:gd name="connsiteY40" fmla="*/ 350938 h 599171"/>
              <a:gd name="connsiteX41" fmla="*/ 373057 w 607215"/>
              <a:gd name="connsiteY41" fmla="*/ 165922 h 599171"/>
              <a:gd name="connsiteX42" fmla="*/ 224224 w 607215"/>
              <a:gd name="connsiteY42" fmla="*/ 253888 h 599171"/>
              <a:gd name="connsiteX43" fmla="*/ 373057 w 607215"/>
              <a:gd name="connsiteY43" fmla="*/ 341854 h 599171"/>
              <a:gd name="connsiteX44" fmla="*/ 521889 w 607215"/>
              <a:gd name="connsiteY44" fmla="*/ 253888 h 599171"/>
              <a:gd name="connsiteX45" fmla="*/ 258197 w 607215"/>
              <a:gd name="connsiteY45" fmla="*/ 40011 h 599171"/>
              <a:gd name="connsiteX46" fmla="*/ 302749 w 607215"/>
              <a:gd name="connsiteY46" fmla="*/ 40011 h 599171"/>
              <a:gd name="connsiteX47" fmla="*/ 307947 w 607215"/>
              <a:gd name="connsiteY47" fmla="*/ 45304 h 599171"/>
              <a:gd name="connsiteX48" fmla="*/ 302749 w 607215"/>
              <a:gd name="connsiteY48" fmla="*/ 50596 h 599171"/>
              <a:gd name="connsiteX49" fmla="*/ 258197 w 607215"/>
              <a:gd name="connsiteY49" fmla="*/ 50596 h 599171"/>
              <a:gd name="connsiteX50" fmla="*/ 252906 w 607215"/>
              <a:gd name="connsiteY50" fmla="*/ 45304 h 599171"/>
              <a:gd name="connsiteX51" fmla="*/ 258197 w 607215"/>
              <a:gd name="connsiteY51" fmla="*/ 40011 h 599171"/>
              <a:gd name="connsiteX52" fmla="*/ 309828 w 607215"/>
              <a:gd name="connsiteY52" fmla="*/ 10475 h 599171"/>
              <a:gd name="connsiteX53" fmla="*/ 184114 w 607215"/>
              <a:gd name="connsiteY53" fmla="*/ 82312 h 599171"/>
              <a:gd name="connsiteX54" fmla="*/ 179193 w 607215"/>
              <a:gd name="connsiteY54" fmla="*/ 84908 h 599171"/>
              <a:gd name="connsiteX55" fmla="*/ 173623 w 607215"/>
              <a:gd name="connsiteY55" fmla="*/ 84629 h 599171"/>
              <a:gd name="connsiteX56" fmla="*/ 102131 w 607215"/>
              <a:gd name="connsiteY56" fmla="*/ 155355 h 599171"/>
              <a:gd name="connsiteX57" fmla="*/ 177429 w 607215"/>
              <a:gd name="connsiteY57" fmla="*/ 155355 h 599171"/>
              <a:gd name="connsiteX58" fmla="*/ 182722 w 607215"/>
              <a:gd name="connsiteY58" fmla="*/ 160638 h 599171"/>
              <a:gd name="connsiteX59" fmla="*/ 177429 w 607215"/>
              <a:gd name="connsiteY59" fmla="*/ 165922 h 599171"/>
              <a:gd name="connsiteX60" fmla="*/ 97582 w 607215"/>
              <a:gd name="connsiteY60" fmla="*/ 165922 h 599171"/>
              <a:gd name="connsiteX61" fmla="*/ 10492 w 607215"/>
              <a:gd name="connsiteY61" fmla="*/ 272148 h 599171"/>
              <a:gd name="connsiteX62" fmla="*/ 119122 w 607215"/>
              <a:gd name="connsiteY62" fmla="*/ 380600 h 599171"/>
              <a:gd name="connsiteX63" fmla="*/ 208626 w 607215"/>
              <a:gd name="connsiteY63" fmla="*/ 380600 h 599171"/>
              <a:gd name="connsiteX64" fmla="*/ 208626 w 607215"/>
              <a:gd name="connsiteY64" fmla="*/ 342596 h 599171"/>
              <a:gd name="connsiteX65" fmla="*/ 112437 w 607215"/>
              <a:gd name="connsiteY65" fmla="*/ 342596 h 599171"/>
              <a:gd name="connsiteX66" fmla="*/ 107238 w 607215"/>
              <a:gd name="connsiteY66" fmla="*/ 337312 h 599171"/>
              <a:gd name="connsiteX67" fmla="*/ 112437 w 607215"/>
              <a:gd name="connsiteY67" fmla="*/ 332028 h 599171"/>
              <a:gd name="connsiteX68" fmla="*/ 208626 w 607215"/>
              <a:gd name="connsiteY68" fmla="*/ 332028 h 599171"/>
              <a:gd name="connsiteX69" fmla="*/ 208626 w 607215"/>
              <a:gd name="connsiteY69" fmla="*/ 253888 h 599171"/>
              <a:gd name="connsiteX70" fmla="*/ 211225 w 607215"/>
              <a:gd name="connsiteY70" fmla="*/ 249346 h 599171"/>
              <a:gd name="connsiteX71" fmla="*/ 370364 w 607215"/>
              <a:gd name="connsiteY71" fmla="*/ 155262 h 599171"/>
              <a:gd name="connsiteX72" fmla="*/ 375749 w 607215"/>
              <a:gd name="connsiteY72" fmla="*/ 155262 h 599171"/>
              <a:gd name="connsiteX73" fmla="*/ 534888 w 607215"/>
              <a:gd name="connsiteY73" fmla="*/ 249346 h 599171"/>
              <a:gd name="connsiteX74" fmla="*/ 534981 w 607215"/>
              <a:gd name="connsiteY74" fmla="*/ 249439 h 599171"/>
              <a:gd name="connsiteX75" fmla="*/ 537487 w 607215"/>
              <a:gd name="connsiteY75" fmla="*/ 253888 h 599171"/>
              <a:gd name="connsiteX76" fmla="*/ 537487 w 607215"/>
              <a:gd name="connsiteY76" fmla="*/ 353441 h 599171"/>
              <a:gd name="connsiteX77" fmla="*/ 596723 w 607215"/>
              <a:gd name="connsiteY77" fmla="*/ 237574 h 599171"/>
              <a:gd name="connsiteX78" fmla="*/ 453369 w 607215"/>
              <a:gd name="connsiteY78" fmla="*/ 94548 h 599171"/>
              <a:gd name="connsiteX79" fmla="*/ 445662 w 607215"/>
              <a:gd name="connsiteY79" fmla="*/ 94733 h 599171"/>
              <a:gd name="connsiteX80" fmla="*/ 440649 w 607215"/>
              <a:gd name="connsiteY80" fmla="*/ 91860 h 599171"/>
              <a:gd name="connsiteX81" fmla="*/ 410474 w 607215"/>
              <a:gd name="connsiteY81" fmla="*/ 50611 h 599171"/>
              <a:gd name="connsiteX82" fmla="*/ 339910 w 607215"/>
              <a:gd name="connsiteY82" fmla="*/ 50611 h 599171"/>
              <a:gd name="connsiteX83" fmla="*/ 334618 w 607215"/>
              <a:gd name="connsiteY83" fmla="*/ 45327 h 599171"/>
              <a:gd name="connsiteX84" fmla="*/ 339910 w 607215"/>
              <a:gd name="connsiteY84" fmla="*/ 40044 h 599171"/>
              <a:gd name="connsiteX85" fmla="*/ 398125 w 607215"/>
              <a:gd name="connsiteY85" fmla="*/ 40044 h 599171"/>
              <a:gd name="connsiteX86" fmla="*/ 309828 w 607215"/>
              <a:gd name="connsiteY86" fmla="*/ 10475 h 599171"/>
              <a:gd name="connsiteX87" fmla="*/ 309828 w 607215"/>
              <a:gd name="connsiteY87" fmla="*/ 0 h 599171"/>
              <a:gd name="connsiteX88" fmla="*/ 393483 w 607215"/>
              <a:gd name="connsiteY88" fmla="*/ 24193 h 599171"/>
              <a:gd name="connsiteX89" fmla="*/ 448541 w 607215"/>
              <a:gd name="connsiteY89" fmla="*/ 84073 h 599171"/>
              <a:gd name="connsiteX90" fmla="*/ 453369 w 607215"/>
              <a:gd name="connsiteY90" fmla="*/ 83981 h 599171"/>
              <a:gd name="connsiteX91" fmla="*/ 607215 w 607215"/>
              <a:gd name="connsiteY91" fmla="*/ 237574 h 599171"/>
              <a:gd name="connsiteX92" fmla="*/ 537487 w 607215"/>
              <a:gd name="connsiteY92" fmla="*/ 366232 h 599171"/>
              <a:gd name="connsiteX93" fmla="*/ 537487 w 607215"/>
              <a:gd name="connsiteY93" fmla="*/ 426761 h 599171"/>
              <a:gd name="connsiteX94" fmla="*/ 534888 w 607215"/>
              <a:gd name="connsiteY94" fmla="*/ 431211 h 599171"/>
              <a:gd name="connsiteX95" fmla="*/ 400725 w 607215"/>
              <a:gd name="connsiteY95" fmla="*/ 510556 h 599171"/>
              <a:gd name="connsiteX96" fmla="*/ 400725 w 607215"/>
              <a:gd name="connsiteY96" fmla="*/ 531876 h 599171"/>
              <a:gd name="connsiteX97" fmla="*/ 431364 w 607215"/>
              <a:gd name="connsiteY97" fmla="*/ 531876 h 599171"/>
              <a:gd name="connsiteX98" fmla="*/ 449933 w 607215"/>
              <a:gd name="connsiteY98" fmla="*/ 544204 h 599171"/>
              <a:gd name="connsiteX99" fmla="*/ 568034 w 607215"/>
              <a:gd name="connsiteY99" fmla="*/ 544204 h 599171"/>
              <a:gd name="connsiteX100" fmla="*/ 573326 w 607215"/>
              <a:gd name="connsiteY100" fmla="*/ 549487 h 599171"/>
              <a:gd name="connsiteX101" fmla="*/ 573326 w 607215"/>
              <a:gd name="connsiteY101" fmla="*/ 583228 h 599171"/>
              <a:gd name="connsiteX102" fmla="*/ 568034 w 607215"/>
              <a:gd name="connsiteY102" fmla="*/ 588511 h 599171"/>
              <a:gd name="connsiteX103" fmla="*/ 449098 w 607215"/>
              <a:gd name="connsiteY103" fmla="*/ 588511 h 599171"/>
              <a:gd name="connsiteX104" fmla="*/ 431364 w 607215"/>
              <a:gd name="connsiteY104" fmla="*/ 599171 h 599171"/>
              <a:gd name="connsiteX105" fmla="*/ 312521 w 607215"/>
              <a:gd name="connsiteY105" fmla="*/ 599171 h 599171"/>
              <a:gd name="connsiteX106" fmla="*/ 294694 w 607215"/>
              <a:gd name="connsiteY106" fmla="*/ 588511 h 599171"/>
              <a:gd name="connsiteX107" fmla="*/ 175758 w 607215"/>
              <a:gd name="connsiteY107" fmla="*/ 588511 h 599171"/>
              <a:gd name="connsiteX108" fmla="*/ 170466 w 607215"/>
              <a:gd name="connsiteY108" fmla="*/ 583228 h 599171"/>
              <a:gd name="connsiteX109" fmla="*/ 170466 w 607215"/>
              <a:gd name="connsiteY109" fmla="*/ 549487 h 599171"/>
              <a:gd name="connsiteX110" fmla="*/ 175758 w 607215"/>
              <a:gd name="connsiteY110" fmla="*/ 544204 h 599171"/>
              <a:gd name="connsiteX111" fmla="*/ 293951 w 607215"/>
              <a:gd name="connsiteY111" fmla="*/ 544204 h 599171"/>
              <a:gd name="connsiteX112" fmla="*/ 312521 w 607215"/>
              <a:gd name="connsiteY112" fmla="*/ 531876 h 599171"/>
              <a:gd name="connsiteX113" fmla="*/ 343160 w 607215"/>
              <a:gd name="connsiteY113" fmla="*/ 531876 h 599171"/>
              <a:gd name="connsiteX114" fmla="*/ 343160 w 607215"/>
              <a:gd name="connsiteY114" fmla="*/ 509166 h 599171"/>
              <a:gd name="connsiteX115" fmla="*/ 211225 w 607215"/>
              <a:gd name="connsiteY115" fmla="*/ 431211 h 599171"/>
              <a:gd name="connsiteX116" fmla="*/ 208626 w 607215"/>
              <a:gd name="connsiteY116" fmla="*/ 426761 h 599171"/>
              <a:gd name="connsiteX117" fmla="*/ 208626 w 607215"/>
              <a:gd name="connsiteY117" fmla="*/ 391167 h 599171"/>
              <a:gd name="connsiteX118" fmla="*/ 119122 w 607215"/>
              <a:gd name="connsiteY118" fmla="*/ 391167 h 599171"/>
              <a:gd name="connsiteX119" fmla="*/ 0 w 607215"/>
              <a:gd name="connsiteY119" fmla="*/ 272148 h 599171"/>
              <a:gd name="connsiteX120" fmla="*/ 91639 w 607215"/>
              <a:gd name="connsiteY120" fmla="*/ 156467 h 599171"/>
              <a:gd name="connsiteX121" fmla="*/ 91639 w 607215"/>
              <a:gd name="connsiteY121" fmla="*/ 156003 h 599171"/>
              <a:gd name="connsiteX122" fmla="*/ 173623 w 607215"/>
              <a:gd name="connsiteY122" fmla="*/ 74155 h 599171"/>
              <a:gd name="connsiteX123" fmla="*/ 176687 w 607215"/>
              <a:gd name="connsiteY123" fmla="*/ 74248 h 599171"/>
              <a:gd name="connsiteX124" fmla="*/ 231095 w 607215"/>
              <a:gd name="connsiteY124" fmla="*/ 21227 h 599171"/>
              <a:gd name="connsiteX125" fmla="*/ 309828 w 607215"/>
              <a:gd name="connsiteY125" fmla="*/ 0 h 59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607215" h="599171">
                <a:moveTo>
                  <a:pt x="451419" y="554678"/>
                </a:moveTo>
                <a:lnTo>
                  <a:pt x="451419" y="577944"/>
                </a:lnTo>
                <a:lnTo>
                  <a:pt x="562834" y="577944"/>
                </a:lnTo>
                <a:lnTo>
                  <a:pt x="562834" y="554678"/>
                </a:lnTo>
                <a:close/>
                <a:moveTo>
                  <a:pt x="180958" y="554678"/>
                </a:moveTo>
                <a:lnTo>
                  <a:pt x="180958" y="577944"/>
                </a:lnTo>
                <a:lnTo>
                  <a:pt x="292373" y="577944"/>
                </a:lnTo>
                <a:lnTo>
                  <a:pt x="292373" y="554678"/>
                </a:lnTo>
                <a:close/>
                <a:moveTo>
                  <a:pt x="353652" y="515469"/>
                </a:moveTo>
                <a:lnTo>
                  <a:pt x="353652" y="537067"/>
                </a:lnTo>
                <a:cubicBezTo>
                  <a:pt x="353652" y="540033"/>
                  <a:pt x="351331" y="542350"/>
                  <a:pt x="348359" y="542350"/>
                </a:cubicBezTo>
                <a:lnTo>
                  <a:pt x="312521" y="542350"/>
                </a:lnTo>
                <a:cubicBezTo>
                  <a:pt x="307229" y="542350"/>
                  <a:pt x="302865" y="546614"/>
                  <a:pt x="302865" y="551898"/>
                </a:cubicBezTo>
                <a:lnTo>
                  <a:pt x="302865" y="579149"/>
                </a:lnTo>
                <a:cubicBezTo>
                  <a:pt x="302865" y="584433"/>
                  <a:pt x="307229" y="588697"/>
                  <a:pt x="312521" y="588697"/>
                </a:cubicBezTo>
                <a:lnTo>
                  <a:pt x="431364" y="588697"/>
                </a:lnTo>
                <a:cubicBezTo>
                  <a:pt x="436656" y="588697"/>
                  <a:pt x="440927" y="584433"/>
                  <a:pt x="440927" y="579149"/>
                </a:cubicBezTo>
                <a:lnTo>
                  <a:pt x="440927" y="551898"/>
                </a:lnTo>
                <a:cubicBezTo>
                  <a:pt x="440927" y="546614"/>
                  <a:pt x="436656" y="542350"/>
                  <a:pt x="431364" y="542350"/>
                </a:cubicBezTo>
                <a:lnTo>
                  <a:pt x="395433" y="542350"/>
                </a:lnTo>
                <a:cubicBezTo>
                  <a:pt x="392554" y="542350"/>
                  <a:pt x="390140" y="540033"/>
                  <a:pt x="390140" y="537067"/>
                </a:cubicBezTo>
                <a:lnTo>
                  <a:pt x="390140" y="516767"/>
                </a:lnTo>
                <a:lnTo>
                  <a:pt x="375749" y="525294"/>
                </a:lnTo>
                <a:cubicBezTo>
                  <a:pt x="374913" y="525758"/>
                  <a:pt x="373985" y="526036"/>
                  <a:pt x="373057" y="526036"/>
                </a:cubicBezTo>
                <a:cubicBezTo>
                  <a:pt x="372128" y="526036"/>
                  <a:pt x="371200" y="525758"/>
                  <a:pt x="370364" y="525294"/>
                </a:cubicBezTo>
                <a:close/>
                <a:moveTo>
                  <a:pt x="526903" y="263064"/>
                </a:moveTo>
                <a:lnTo>
                  <a:pt x="378349" y="350938"/>
                </a:lnTo>
                <a:lnTo>
                  <a:pt x="378349" y="511576"/>
                </a:lnTo>
                <a:lnTo>
                  <a:pt x="526903" y="423702"/>
                </a:lnTo>
                <a:lnTo>
                  <a:pt x="526903" y="363452"/>
                </a:lnTo>
                <a:cubicBezTo>
                  <a:pt x="526903" y="363359"/>
                  <a:pt x="526903" y="363173"/>
                  <a:pt x="526903" y="362988"/>
                </a:cubicBezTo>
                <a:close/>
                <a:moveTo>
                  <a:pt x="219117" y="263064"/>
                </a:moveTo>
                <a:lnTo>
                  <a:pt x="219117" y="314231"/>
                </a:lnTo>
                <a:lnTo>
                  <a:pt x="313542" y="369940"/>
                </a:lnTo>
                <a:cubicBezTo>
                  <a:pt x="316049" y="371423"/>
                  <a:pt x="316792" y="374667"/>
                  <a:pt x="315399" y="377170"/>
                </a:cubicBezTo>
                <a:cubicBezTo>
                  <a:pt x="314378" y="378839"/>
                  <a:pt x="312614" y="379766"/>
                  <a:pt x="310850" y="379766"/>
                </a:cubicBezTo>
                <a:cubicBezTo>
                  <a:pt x="309921" y="379766"/>
                  <a:pt x="308993" y="379488"/>
                  <a:pt x="308157" y="379024"/>
                </a:cubicBezTo>
                <a:lnTo>
                  <a:pt x="219117" y="326374"/>
                </a:lnTo>
                <a:lnTo>
                  <a:pt x="219117" y="423702"/>
                </a:lnTo>
                <a:lnTo>
                  <a:pt x="367764" y="511576"/>
                </a:lnTo>
                <a:lnTo>
                  <a:pt x="367764" y="350938"/>
                </a:lnTo>
                <a:close/>
                <a:moveTo>
                  <a:pt x="373057" y="165922"/>
                </a:moveTo>
                <a:lnTo>
                  <a:pt x="224224" y="253888"/>
                </a:lnTo>
                <a:lnTo>
                  <a:pt x="373057" y="341854"/>
                </a:lnTo>
                <a:lnTo>
                  <a:pt x="521889" y="253888"/>
                </a:lnTo>
                <a:close/>
                <a:moveTo>
                  <a:pt x="258197" y="40011"/>
                </a:moveTo>
                <a:lnTo>
                  <a:pt x="302749" y="40011"/>
                </a:lnTo>
                <a:cubicBezTo>
                  <a:pt x="305627" y="40011"/>
                  <a:pt x="307947" y="42425"/>
                  <a:pt x="307947" y="45304"/>
                </a:cubicBezTo>
                <a:cubicBezTo>
                  <a:pt x="307947" y="48182"/>
                  <a:pt x="305627" y="50596"/>
                  <a:pt x="302749" y="50596"/>
                </a:cubicBezTo>
                <a:lnTo>
                  <a:pt x="258197" y="50596"/>
                </a:lnTo>
                <a:cubicBezTo>
                  <a:pt x="255319" y="50596"/>
                  <a:pt x="252906" y="48182"/>
                  <a:pt x="252906" y="45304"/>
                </a:cubicBezTo>
                <a:cubicBezTo>
                  <a:pt x="252906" y="42425"/>
                  <a:pt x="255319" y="40011"/>
                  <a:pt x="258197" y="40011"/>
                </a:cubicBezTo>
                <a:close/>
                <a:moveTo>
                  <a:pt x="309828" y="10475"/>
                </a:moveTo>
                <a:cubicBezTo>
                  <a:pt x="258391" y="10475"/>
                  <a:pt x="210204" y="38005"/>
                  <a:pt x="184114" y="82312"/>
                </a:cubicBezTo>
                <a:cubicBezTo>
                  <a:pt x="183093" y="84073"/>
                  <a:pt x="181143" y="85000"/>
                  <a:pt x="179193" y="84908"/>
                </a:cubicBezTo>
                <a:cubicBezTo>
                  <a:pt x="177058" y="84722"/>
                  <a:pt x="175294" y="84629"/>
                  <a:pt x="173623" y="84629"/>
                </a:cubicBezTo>
                <a:cubicBezTo>
                  <a:pt x="134441" y="84629"/>
                  <a:pt x="102502" y="116331"/>
                  <a:pt x="102131" y="155355"/>
                </a:cubicBezTo>
                <a:lnTo>
                  <a:pt x="177429" y="155355"/>
                </a:lnTo>
                <a:cubicBezTo>
                  <a:pt x="180400" y="155355"/>
                  <a:pt x="182722" y="157765"/>
                  <a:pt x="182722" y="160638"/>
                </a:cubicBezTo>
                <a:cubicBezTo>
                  <a:pt x="182722" y="163512"/>
                  <a:pt x="180400" y="165922"/>
                  <a:pt x="177429" y="165922"/>
                </a:cubicBezTo>
                <a:lnTo>
                  <a:pt x="97582" y="165922"/>
                </a:lnTo>
                <a:cubicBezTo>
                  <a:pt x="47073" y="176025"/>
                  <a:pt x="10492" y="220704"/>
                  <a:pt x="10492" y="272148"/>
                </a:cubicBezTo>
                <a:cubicBezTo>
                  <a:pt x="10492" y="332028"/>
                  <a:pt x="59236" y="380600"/>
                  <a:pt x="119122" y="380600"/>
                </a:cubicBezTo>
                <a:lnTo>
                  <a:pt x="208626" y="380600"/>
                </a:lnTo>
                <a:lnTo>
                  <a:pt x="208626" y="342596"/>
                </a:lnTo>
                <a:lnTo>
                  <a:pt x="112437" y="342596"/>
                </a:lnTo>
                <a:cubicBezTo>
                  <a:pt x="109559" y="342596"/>
                  <a:pt x="107238" y="340186"/>
                  <a:pt x="107238" y="337312"/>
                </a:cubicBezTo>
                <a:cubicBezTo>
                  <a:pt x="107238" y="334439"/>
                  <a:pt x="109559" y="332028"/>
                  <a:pt x="112437" y="332028"/>
                </a:cubicBezTo>
                <a:lnTo>
                  <a:pt x="208626" y="332028"/>
                </a:lnTo>
                <a:lnTo>
                  <a:pt x="208626" y="253888"/>
                </a:lnTo>
                <a:cubicBezTo>
                  <a:pt x="208626" y="251941"/>
                  <a:pt x="209647" y="250273"/>
                  <a:pt x="211225" y="249346"/>
                </a:cubicBezTo>
                <a:lnTo>
                  <a:pt x="370364" y="155262"/>
                </a:lnTo>
                <a:cubicBezTo>
                  <a:pt x="372035" y="154335"/>
                  <a:pt x="374078" y="154335"/>
                  <a:pt x="375749" y="155262"/>
                </a:cubicBezTo>
                <a:lnTo>
                  <a:pt x="534888" y="249346"/>
                </a:lnTo>
                <a:cubicBezTo>
                  <a:pt x="534888" y="249346"/>
                  <a:pt x="534981" y="249439"/>
                  <a:pt x="534981" y="249439"/>
                </a:cubicBezTo>
                <a:cubicBezTo>
                  <a:pt x="536466" y="250365"/>
                  <a:pt x="537487" y="252034"/>
                  <a:pt x="537487" y="253888"/>
                </a:cubicBezTo>
                <a:lnTo>
                  <a:pt x="537487" y="353441"/>
                </a:lnTo>
                <a:cubicBezTo>
                  <a:pt x="574719" y="326560"/>
                  <a:pt x="596723" y="283921"/>
                  <a:pt x="596723" y="237574"/>
                </a:cubicBezTo>
                <a:cubicBezTo>
                  <a:pt x="596723" y="158692"/>
                  <a:pt x="532381" y="94548"/>
                  <a:pt x="453369" y="94548"/>
                </a:cubicBezTo>
                <a:cubicBezTo>
                  <a:pt x="450862" y="94548"/>
                  <a:pt x="448262" y="94640"/>
                  <a:pt x="445662" y="94733"/>
                </a:cubicBezTo>
                <a:cubicBezTo>
                  <a:pt x="443527" y="94826"/>
                  <a:pt x="441577" y="93713"/>
                  <a:pt x="440649" y="91860"/>
                </a:cubicBezTo>
                <a:cubicBezTo>
                  <a:pt x="432850" y="76102"/>
                  <a:pt x="422637" y="62198"/>
                  <a:pt x="410474" y="50611"/>
                </a:cubicBezTo>
                <a:lnTo>
                  <a:pt x="339910" y="50611"/>
                </a:lnTo>
                <a:cubicBezTo>
                  <a:pt x="336939" y="50611"/>
                  <a:pt x="334618" y="48201"/>
                  <a:pt x="334618" y="45327"/>
                </a:cubicBezTo>
                <a:cubicBezTo>
                  <a:pt x="334618" y="42454"/>
                  <a:pt x="336939" y="40044"/>
                  <a:pt x="339910" y="40044"/>
                </a:cubicBezTo>
                <a:lnTo>
                  <a:pt x="398125" y="40044"/>
                </a:lnTo>
                <a:cubicBezTo>
                  <a:pt x="373242" y="21134"/>
                  <a:pt x="342510" y="10475"/>
                  <a:pt x="309828" y="10475"/>
                </a:cubicBezTo>
                <a:close/>
                <a:moveTo>
                  <a:pt x="309828" y="0"/>
                </a:moveTo>
                <a:cubicBezTo>
                  <a:pt x="339539" y="0"/>
                  <a:pt x="368507" y="8343"/>
                  <a:pt x="393483" y="24193"/>
                </a:cubicBezTo>
                <a:cubicBezTo>
                  <a:pt x="416787" y="39024"/>
                  <a:pt x="435821" y="59695"/>
                  <a:pt x="448541" y="84073"/>
                </a:cubicBezTo>
                <a:cubicBezTo>
                  <a:pt x="450212" y="84073"/>
                  <a:pt x="451790" y="83981"/>
                  <a:pt x="453369" y="83981"/>
                </a:cubicBezTo>
                <a:cubicBezTo>
                  <a:pt x="538230" y="83981"/>
                  <a:pt x="607215" y="152945"/>
                  <a:pt x="607215" y="237574"/>
                </a:cubicBezTo>
                <a:cubicBezTo>
                  <a:pt x="607215" y="289853"/>
                  <a:pt x="581218" y="337683"/>
                  <a:pt x="537487" y="366232"/>
                </a:cubicBezTo>
                <a:lnTo>
                  <a:pt x="537487" y="426761"/>
                </a:lnTo>
                <a:cubicBezTo>
                  <a:pt x="537487" y="428615"/>
                  <a:pt x="536466" y="430284"/>
                  <a:pt x="534888" y="431211"/>
                </a:cubicBezTo>
                <a:lnTo>
                  <a:pt x="400725" y="510556"/>
                </a:lnTo>
                <a:lnTo>
                  <a:pt x="400725" y="531876"/>
                </a:lnTo>
                <a:lnTo>
                  <a:pt x="431364" y="531876"/>
                </a:lnTo>
                <a:cubicBezTo>
                  <a:pt x="439720" y="531876"/>
                  <a:pt x="446869" y="536974"/>
                  <a:pt x="449933" y="544204"/>
                </a:cubicBezTo>
                <a:lnTo>
                  <a:pt x="568034" y="544204"/>
                </a:lnTo>
                <a:cubicBezTo>
                  <a:pt x="571005" y="544204"/>
                  <a:pt x="573326" y="546521"/>
                  <a:pt x="573326" y="549487"/>
                </a:cubicBezTo>
                <a:lnTo>
                  <a:pt x="573326" y="583228"/>
                </a:lnTo>
                <a:cubicBezTo>
                  <a:pt x="573326" y="586101"/>
                  <a:pt x="571005" y="588511"/>
                  <a:pt x="568034" y="588511"/>
                </a:cubicBezTo>
                <a:lnTo>
                  <a:pt x="449098" y="588511"/>
                </a:lnTo>
                <a:cubicBezTo>
                  <a:pt x="445755" y="594815"/>
                  <a:pt x="439070" y="599171"/>
                  <a:pt x="431364" y="599171"/>
                </a:cubicBezTo>
                <a:lnTo>
                  <a:pt x="312521" y="599171"/>
                </a:lnTo>
                <a:cubicBezTo>
                  <a:pt x="304815" y="599171"/>
                  <a:pt x="298037" y="594815"/>
                  <a:pt x="294694" y="588511"/>
                </a:cubicBezTo>
                <a:lnTo>
                  <a:pt x="175758" y="588511"/>
                </a:lnTo>
                <a:cubicBezTo>
                  <a:pt x="172787" y="588511"/>
                  <a:pt x="170466" y="586101"/>
                  <a:pt x="170466" y="583228"/>
                </a:cubicBezTo>
                <a:lnTo>
                  <a:pt x="170466" y="549487"/>
                </a:lnTo>
                <a:cubicBezTo>
                  <a:pt x="170466" y="546521"/>
                  <a:pt x="172787" y="544204"/>
                  <a:pt x="175758" y="544204"/>
                </a:cubicBezTo>
                <a:lnTo>
                  <a:pt x="293951" y="544204"/>
                </a:lnTo>
                <a:cubicBezTo>
                  <a:pt x="296923" y="536974"/>
                  <a:pt x="304165" y="531876"/>
                  <a:pt x="312521" y="531876"/>
                </a:cubicBezTo>
                <a:lnTo>
                  <a:pt x="343160" y="531876"/>
                </a:lnTo>
                <a:lnTo>
                  <a:pt x="343160" y="509166"/>
                </a:lnTo>
                <a:lnTo>
                  <a:pt x="211225" y="431211"/>
                </a:lnTo>
                <a:cubicBezTo>
                  <a:pt x="209647" y="430284"/>
                  <a:pt x="208626" y="428615"/>
                  <a:pt x="208626" y="426761"/>
                </a:cubicBezTo>
                <a:lnTo>
                  <a:pt x="208626" y="391167"/>
                </a:lnTo>
                <a:lnTo>
                  <a:pt x="119122" y="391167"/>
                </a:lnTo>
                <a:cubicBezTo>
                  <a:pt x="53479" y="391167"/>
                  <a:pt x="0" y="337775"/>
                  <a:pt x="0" y="272148"/>
                </a:cubicBezTo>
                <a:cubicBezTo>
                  <a:pt x="0" y="216996"/>
                  <a:pt x="38253" y="169073"/>
                  <a:pt x="91639" y="156467"/>
                </a:cubicBezTo>
                <a:cubicBezTo>
                  <a:pt x="91639" y="156282"/>
                  <a:pt x="91639" y="156189"/>
                  <a:pt x="91639" y="156003"/>
                </a:cubicBezTo>
                <a:cubicBezTo>
                  <a:pt x="91639" y="110862"/>
                  <a:pt x="128406" y="74155"/>
                  <a:pt x="173623" y="74155"/>
                </a:cubicBezTo>
                <a:cubicBezTo>
                  <a:pt x="174644" y="74155"/>
                  <a:pt x="175665" y="74155"/>
                  <a:pt x="176687" y="74248"/>
                </a:cubicBezTo>
                <a:cubicBezTo>
                  <a:pt x="190149" y="52372"/>
                  <a:pt x="208904" y="34111"/>
                  <a:pt x="231095" y="21227"/>
                </a:cubicBezTo>
                <a:cubicBezTo>
                  <a:pt x="254863" y="7323"/>
                  <a:pt x="282067" y="0"/>
                  <a:pt x="309828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</p:sp>
      <p:sp>
        <p:nvSpPr>
          <p:cNvPr id="194" name="矩形 193">
            <a:extLst>
              <a:ext uri="{FF2B5EF4-FFF2-40B4-BE49-F238E27FC236}">
                <a16:creationId xmlns:a16="http://schemas.microsoft.com/office/drawing/2014/main" id="{C373E442-8401-4950-ADD6-75D01914759A}"/>
              </a:ext>
            </a:extLst>
          </p:cNvPr>
          <p:cNvSpPr/>
          <p:nvPr/>
        </p:nvSpPr>
        <p:spPr>
          <a:xfrm>
            <a:off x="4783482" y="5926996"/>
            <a:ext cx="89650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全球存储节点</a:t>
            </a:r>
            <a:endParaRPr lang="zh-CN" altLang="en-US" sz="800" b="1" dirty="0"/>
          </a:p>
        </p:txBody>
      </p:sp>
      <p:grpSp>
        <p:nvGrpSpPr>
          <p:cNvPr id="195" name="组合 194">
            <a:extLst>
              <a:ext uri="{FF2B5EF4-FFF2-40B4-BE49-F238E27FC236}">
                <a16:creationId xmlns:a16="http://schemas.microsoft.com/office/drawing/2014/main" id="{8D2D1A34-6BB4-4950-936B-35D4079CA45A}"/>
              </a:ext>
            </a:extLst>
          </p:cNvPr>
          <p:cNvGrpSpPr/>
          <p:nvPr/>
        </p:nvGrpSpPr>
        <p:grpSpPr>
          <a:xfrm>
            <a:off x="6315139" y="5433737"/>
            <a:ext cx="896508" cy="718115"/>
            <a:chOff x="6426618" y="5153870"/>
            <a:chExt cx="896508" cy="718115"/>
          </a:xfrm>
        </p:grpSpPr>
        <p:pic>
          <p:nvPicPr>
            <p:cNvPr id="196" name="图片 195" descr="联想企业网盘LOGO-02.png">
              <a:extLst>
                <a:ext uri="{FF2B5EF4-FFF2-40B4-BE49-F238E27FC236}">
                  <a16:creationId xmlns:a16="http://schemas.microsoft.com/office/drawing/2014/main" id="{8DD51EA5-15B0-4755-AE6D-08A4537A7D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29" r="30110" b="40733"/>
            <a:stretch/>
          </p:blipFill>
          <p:spPr>
            <a:xfrm flipH="1">
              <a:off x="6588449" y="5153870"/>
              <a:ext cx="514664" cy="503026"/>
            </a:xfrm>
            <a:prstGeom prst="rect">
              <a:avLst/>
            </a:prstGeom>
          </p:spPr>
        </p:pic>
        <p:sp>
          <p:nvSpPr>
            <p:cNvPr id="197" name="矩形 196">
              <a:extLst>
                <a:ext uri="{FF2B5EF4-FFF2-40B4-BE49-F238E27FC236}">
                  <a16:creationId xmlns:a16="http://schemas.microsoft.com/office/drawing/2014/main" id="{2DB83E51-64C5-4385-904A-F79EE8AB7991}"/>
                </a:ext>
              </a:extLst>
            </p:cNvPr>
            <p:cNvSpPr/>
            <p:nvPr/>
          </p:nvSpPr>
          <p:spPr>
            <a:xfrm>
              <a:off x="6426618" y="5656541"/>
              <a:ext cx="89650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大陆存储节点</a:t>
              </a:r>
              <a:endParaRPr lang="zh-CN" altLang="en-US" sz="800" b="1" dirty="0"/>
            </a:p>
          </p:txBody>
        </p:sp>
      </p:grpSp>
      <p:grpSp>
        <p:nvGrpSpPr>
          <p:cNvPr id="198" name="组合 197">
            <a:extLst>
              <a:ext uri="{FF2B5EF4-FFF2-40B4-BE49-F238E27FC236}">
                <a16:creationId xmlns:a16="http://schemas.microsoft.com/office/drawing/2014/main" id="{1DEFDC50-1D94-4107-893B-C314DBF289F0}"/>
              </a:ext>
            </a:extLst>
          </p:cNvPr>
          <p:cNvGrpSpPr/>
          <p:nvPr/>
        </p:nvGrpSpPr>
        <p:grpSpPr>
          <a:xfrm>
            <a:off x="7181448" y="5434238"/>
            <a:ext cx="2242734" cy="708202"/>
            <a:chOff x="2740284" y="5246490"/>
            <a:chExt cx="2242734" cy="708202"/>
          </a:xfrm>
        </p:grpSpPr>
        <p:sp>
          <p:nvSpPr>
            <p:cNvPr id="199" name="矩形 198">
              <a:extLst>
                <a:ext uri="{FF2B5EF4-FFF2-40B4-BE49-F238E27FC236}">
                  <a16:creationId xmlns:a16="http://schemas.microsoft.com/office/drawing/2014/main" id="{6E6F3648-D04A-4A65-B2B8-94E9BB294AE9}"/>
                </a:ext>
              </a:extLst>
            </p:cNvPr>
            <p:cNvSpPr/>
            <p:nvPr/>
          </p:nvSpPr>
          <p:spPr>
            <a:xfrm>
              <a:off x="2740284" y="5739248"/>
              <a:ext cx="81485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某某深圳</a:t>
              </a:r>
              <a:endParaRPr lang="zh-CN" altLang="en-US" sz="800" b="1" dirty="0"/>
            </a:p>
          </p:txBody>
        </p:sp>
        <p:sp>
          <p:nvSpPr>
            <p:cNvPr id="200" name="data-cloud_80464">
              <a:extLst>
                <a:ext uri="{FF2B5EF4-FFF2-40B4-BE49-F238E27FC236}">
                  <a16:creationId xmlns:a16="http://schemas.microsoft.com/office/drawing/2014/main" id="{310E6A41-2B8B-4ED4-BE24-9117A2DA3F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27959" y="5250459"/>
              <a:ext cx="495351" cy="488789"/>
            </a:xfrm>
            <a:custGeom>
              <a:avLst/>
              <a:gdLst>
                <a:gd name="connsiteX0" fmla="*/ 451419 w 607215"/>
                <a:gd name="connsiteY0" fmla="*/ 554678 h 599171"/>
                <a:gd name="connsiteX1" fmla="*/ 451419 w 607215"/>
                <a:gd name="connsiteY1" fmla="*/ 577944 h 599171"/>
                <a:gd name="connsiteX2" fmla="*/ 562834 w 607215"/>
                <a:gd name="connsiteY2" fmla="*/ 577944 h 599171"/>
                <a:gd name="connsiteX3" fmla="*/ 562834 w 607215"/>
                <a:gd name="connsiteY3" fmla="*/ 554678 h 599171"/>
                <a:gd name="connsiteX4" fmla="*/ 180958 w 607215"/>
                <a:gd name="connsiteY4" fmla="*/ 554678 h 599171"/>
                <a:gd name="connsiteX5" fmla="*/ 180958 w 607215"/>
                <a:gd name="connsiteY5" fmla="*/ 577944 h 599171"/>
                <a:gd name="connsiteX6" fmla="*/ 292373 w 607215"/>
                <a:gd name="connsiteY6" fmla="*/ 577944 h 599171"/>
                <a:gd name="connsiteX7" fmla="*/ 292373 w 607215"/>
                <a:gd name="connsiteY7" fmla="*/ 554678 h 599171"/>
                <a:gd name="connsiteX8" fmla="*/ 353652 w 607215"/>
                <a:gd name="connsiteY8" fmla="*/ 515469 h 599171"/>
                <a:gd name="connsiteX9" fmla="*/ 353652 w 607215"/>
                <a:gd name="connsiteY9" fmla="*/ 537067 h 599171"/>
                <a:gd name="connsiteX10" fmla="*/ 348359 w 607215"/>
                <a:gd name="connsiteY10" fmla="*/ 542350 h 599171"/>
                <a:gd name="connsiteX11" fmla="*/ 312521 w 607215"/>
                <a:gd name="connsiteY11" fmla="*/ 542350 h 599171"/>
                <a:gd name="connsiteX12" fmla="*/ 302865 w 607215"/>
                <a:gd name="connsiteY12" fmla="*/ 551898 h 599171"/>
                <a:gd name="connsiteX13" fmla="*/ 302865 w 607215"/>
                <a:gd name="connsiteY13" fmla="*/ 579149 h 599171"/>
                <a:gd name="connsiteX14" fmla="*/ 312521 w 607215"/>
                <a:gd name="connsiteY14" fmla="*/ 588697 h 599171"/>
                <a:gd name="connsiteX15" fmla="*/ 431364 w 607215"/>
                <a:gd name="connsiteY15" fmla="*/ 588697 h 599171"/>
                <a:gd name="connsiteX16" fmla="*/ 440927 w 607215"/>
                <a:gd name="connsiteY16" fmla="*/ 579149 h 599171"/>
                <a:gd name="connsiteX17" fmla="*/ 440927 w 607215"/>
                <a:gd name="connsiteY17" fmla="*/ 551898 h 599171"/>
                <a:gd name="connsiteX18" fmla="*/ 431364 w 607215"/>
                <a:gd name="connsiteY18" fmla="*/ 542350 h 599171"/>
                <a:gd name="connsiteX19" fmla="*/ 395433 w 607215"/>
                <a:gd name="connsiteY19" fmla="*/ 542350 h 599171"/>
                <a:gd name="connsiteX20" fmla="*/ 390140 w 607215"/>
                <a:gd name="connsiteY20" fmla="*/ 537067 h 599171"/>
                <a:gd name="connsiteX21" fmla="*/ 390140 w 607215"/>
                <a:gd name="connsiteY21" fmla="*/ 516767 h 599171"/>
                <a:gd name="connsiteX22" fmla="*/ 375749 w 607215"/>
                <a:gd name="connsiteY22" fmla="*/ 525294 h 599171"/>
                <a:gd name="connsiteX23" fmla="*/ 373057 w 607215"/>
                <a:gd name="connsiteY23" fmla="*/ 526036 h 599171"/>
                <a:gd name="connsiteX24" fmla="*/ 370364 w 607215"/>
                <a:gd name="connsiteY24" fmla="*/ 525294 h 599171"/>
                <a:gd name="connsiteX25" fmla="*/ 526903 w 607215"/>
                <a:gd name="connsiteY25" fmla="*/ 263064 h 599171"/>
                <a:gd name="connsiteX26" fmla="*/ 378349 w 607215"/>
                <a:gd name="connsiteY26" fmla="*/ 350938 h 599171"/>
                <a:gd name="connsiteX27" fmla="*/ 378349 w 607215"/>
                <a:gd name="connsiteY27" fmla="*/ 511576 h 599171"/>
                <a:gd name="connsiteX28" fmla="*/ 526903 w 607215"/>
                <a:gd name="connsiteY28" fmla="*/ 423702 h 599171"/>
                <a:gd name="connsiteX29" fmla="*/ 526903 w 607215"/>
                <a:gd name="connsiteY29" fmla="*/ 363452 h 599171"/>
                <a:gd name="connsiteX30" fmla="*/ 526903 w 607215"/>
                <a:gd name="connsiteY30" fmla="*/ 362988 h 599171"/>
                <a:gd name="connsiteX31" fmla="*/ 219117 w 607215"/>
                <a:gd name="connsiteY31" fmla="*/ 263064 h 599171"/>
                <a:gd name="connsiteX32" fmla="*/ 219117 w 607215"/>
                <a:gd name="connsiteY32" fmla="*/ 314231 h 599171"/>
                <a:gd name="connsiteX33" fmla="*/ 313542 w 607215"/>
                <a:gd name="connsiteY33" fmla="*/ 369940 h 599171"/>
                <a:gd name="connsiteX34" fmla="*/ 315399 w 607215"/>
                <a:gd name="connsiteY34" fmla="*/ 377170 h 599171"/>
                <a:gd name="connsiteX35" fmla="*/ 310850 w 607215"/>
                <a:gd name="connsiteY35" fmla="*/ 379766 h 599171"/>
                <a:gd name="connsiteX36" fmla="*/ 308157 w 607215"/>
                <a:gd name="connsiteY36" fmla="*/ 379024 h 599171"/>
                <a:gd name="connsiteX37" fmla="*/ 219117 w 607215"/>
                <a:gd name="connsiteY37" fmla="*/ 326374 h 599171"/>
                <a:gd name="connsiteX38" fmla="*/ 219117 w 607215"/>
                <a:gd name="connsiteY38" fmla="*/ 423702 h 599171"/>
                <a:gd name="connsiteX39" fmla="*/ 367764 w 607215"/>
                <a:gd name="connsiteY39" fmla="*/ 511576 h 599171"/>
                <a:gd name="connsiteX40" fmla="*/ 367764 w 607215"/>
                <a:gd name="connsiteY40" fmla="*/ 350938 h 599171"/>
                <a:gd name="connsiteX41" fmla="*/ 373057 w 607215"/>
                <a:gd name="connsiteY41" fmla="*/ 165922 h 599171"/>
                <a:gd name="connsiteX42" fmla="*/ 224224 w 607215"/>
                <a:gd name="connsiteY42" fmla="*/ 253888 h 599171"/>
                <a:gd name="connsiteX43" fmla="*/ 373057 w 607215"/>
                <a:gd name="connsiteY43" fmla="*/ 341854 h 599171"/>
                <a:gd name="connsiteX44" fmla="*/ 521889 w 607215"/>
                <a:gd name="connsiteY44" fmla="*/ 253888 h 599171"/>
                <a:gd name="connsiteX45" fmla="*/ 258197 w 607215"/>
                <a:gd name="connsiteY45" fmla="*/ 40011 h 599171"/>
                <a:gd name="connsiteX46" fmla="*/ 302749 w 607215"/>
                <a:gd name="connsiteY46" fmla="*/ 40011 h 599171"/>
                <a:gd name="connsiteX47" fmla="*/ 307947 w 607215"/>
                <a:gd name="connsiteY47" fmla="*/ 45304 h 599171"/>
                <a:gd name="connsiteX48" fmla="*/ 302749 w 607215"/>
                <a:gd name="connsiteY48" fmla="*/ 50596 h 599171"/>
                <a:gd name="connsiteX49" fmla="*/ 258197 w 607215"/>
                <a:gd name="connsiteY49" fmla="*/ 50596 h 599171"/>
                <a:gd name="connsiteX50" fmla="*/ 252906 w 607215"/>
                <a:gd name="connsiteY50" fmla="*/ 45304 h 599171"/>
                <a:gd name="connsiteX51" fmla="*/ 258197 w 607215"/>
                <a:gd name="connsiteY51" fmla="*/ 40011 h 599171"/>
                <a:gd name="connsiteX52" fmla="*/ 309828 w 607215"/>
                <a:gd name="connsiteY52" fmla="*/ 10475 h 599171"/>
                <a:gd name="connsiteX53" fmla="*/ 184114 w 607215"/>
                <a:gd name="connsiteY53" fmla="*/ 82312 h 599171"/>
                <a:gd name="connsiteX54" fmla="*/ 179193 w 607215"/>
                <a:gd name="connsiteY54" fmla="*/ 84908 h 599171"/>
                <a:gd name="connsiteX55" fmla="*/ 173623 w 607215"/>
                <a:gd name="connsiteY55" fmla="*/ 84629 h 599171"/>
                <a:gd name="connsiteX56" fmla="*/ 102131 w 607215"/>
                <a:gd name="connsiteY56" fmla="*/ 155355 h 599171"/>
                <a:gd name="connsiteX57" fmla="*/ 177429 w 607215"/>
                <a:gd name="connsiteY57" fmla="*/ 155355 h 599171"/>
                <a:gd name="connsiteX58" fmla="*/ 182722 w 607215"/>
                <a:gd name="connsiteY58" fmla="*/ 160638 h 599171"/>
                <a:gd name="connsiteX59" fmla="*/ 177429 w 607215"/>
                <a:gd name="connsiteY59" fmla="*/ 165922 h 599171"/>
                <a:gd name="connsiteX60" fmla="*/ 97582 w 607215"/>
                <a:gd name="connsiteY60" fmla="*/ 165922 h 599171"/>
                <a:gd name="connsiteX61" fmla="*/ 10492 w 607215"/>
                <a:gd name="connsiteY61" fmla="*/ 272148 h 599171"/>
                <a:gd name="connsiteX62" fmla="*/ 119122 w 607215"/>
                <a:gd name="connsiteY62" fmla="*/ 380600 h 599171"/>
                <a:gd name="connsiteX63" fmla="*/ 208626 w 607215"/>
                <a:gd name="connsiteY63" fmla="*/ 380600 h 599171"/>
                <a:gd name="connsiteX64" fmla="*/ 208626 w 607215"/>
                <a:gd name="connsiteY64" fmla="*/ 342596 h 599171"/>
                <a:gd name="connsiteX65" fmla="*/ 112437 w 607215"/>
                <a:gd name="connsiteY65" fmla="*/ 342596 h 599171"/>
                <a:gd name="connsiteX66" fmla="*/ 107238 w 607215"/>
                <a:gd name="connsiteY66" fmla="*/ 337312 h 599171"/>
                <a:gd name="connsiteX67" fmla="*/ 112437 w 607215"/>
                <a:gd name="connsiteY67" fmla="*/ 332028 h 599171"/>
                <a:gd name="connsiteX68" fmla="*/ 208626 w 607215"/>
                <a:gd name="connsiteY68" fmla="*/ 332028 h 599171"/>
                <a:gd name="connsiteX69" fmla="*/ 208626 w 607215"/>
                <a:gd name="connsiteY69" fmla="*/ 253888 h 599171"/>
                <a:gd name="connsiteX70" fmla="*/ 211225 w 607215"/>
                <a:gd name="connsiteY70" fmla="*/ 249346 h 599171"/>
                <a:gd name="connsiteX71" fmla="*/ 370364 w 607215"/>
                <a:gd name="connsiteY71" fmla="*/ 155262 h 599171"/>
                <a:gd name="connsiteX72" fmla="*/ 375749 w 607215"/>
                <a:gd name="connsiteY72" fmla="*/ 155262 h 599171"/>
                <a:gd name="connsiteX73" fmla="*/ 534888 w 607215"/>
                <a:gd name="connsiteY73" fmla="*/ 249346 h 599171"/>
                <a:gd name="connsiteX74" fmla="*/ 534981 w 607215"/>
                <a:gd name="connsiteY74" fmla="*/ 249439 h 599171"/>
                <a:gd name="connsiteX75" fmla="*/ 537487 w 607215"/>
                <a:gd name="connsiteY75" fmla="*/ 253888 h 599171"/>
                <a:gd name="connsiteX76" fmla="*/ 537487 w 607215"/>
                <a:gd name="connsiteY76" fmla="*/ 353441 h 599171"/>
                <a:gd name="connsiteX77" fmla="*/ 596723 w 607215"/>
                <a:gd name="connsiteY77" fmla="*/ 237574 h 599171"/>
                <a:gd name="connsiteX78" fmla="*/ 453369 w 607215"/>
                <a:gd name="connsiteY78" fmla="*/ 94548 h 599171"/>
                <a:gd name="connsiteX79" fmla="*/ 445662 w 607215"/>
                <a:gd name="connsiteY79" fmla="*/ 94733 h 599171"/>
                <a:gd name="connsiteX80" fmla="*/ 440649 w 607215"/>
                <a:gd name="connsiteY80" fmla="*/ 91860 h 599171"/>
                <a:gd name="connsiteX81" fmla="*/ 410474 w 607215"/>
                <a:gd name="connsiteY81" fmla="*/ 50611 h 599171"/>
                <a:gd name="connsiteX82" fmla="*/ 339910 w 607215"/>
                <a:gd name="connsiteY82" fmla="*/ 50611 h 599171"/>
                <a:gd name="connsiteX83" fmla="*/ 334618 w 607215"/>
                <a:gd name="connsiteY83" fmla="*/ 45327 h 599171"/>
                <a:gd name="connsiteX84" fmla="*/ 339910 w 607215"/>
                <a:gd name="connsiteY84" fmla="*/ 40044 h 599171"/>
                <a:gd name="connsiteX85" fmla="*/ 398125 w 607215"/>
                <a:gd name="connsiteY85" fmla="*/ 40044 h 599171"/>
                <a:gd name="connsiteX86" fmla="*/ 309828 w 607215"/>
                <a:gd name="connsiteY86" fmla="*/ 10475 h 599171"/>
                <a:gd name="connsiteX87" fmla="*/ 309828 w 607215"/>
                <a:gd name="connsiteY87" fmla="*/ 0 h 599171"/>
                <a:gd name="connsiteX88" fmla="*/ 393483 w 607215"/>
                <a:gd name="connsiteY88" fmla="*/ 24193 h 599171"/>
                <a:gd name="connsiteX89" fmla="*/ 448541 w 607215"/>
                <a:gd name="connsiteY89" fmla="*/ 84073 h 599171"/>
                <a:gd name="connsiteX90" fmla="*/ 453369 w 607215"/>
                <a:gd name="connsiteY90" fmla="*/ 83981 h 599171"/>
                <a:gd name="connsiteX91" fmla="*/ 607215 w 607215"/>
                <a:gd name="connsiteY91" fmla="*/ 237574 h 599171"/>
                <a:gd name="connsiteX92" fmla="*/ 537487 w 607215"/>
                <a:gd name="connsiteY92" fmla="*/ 366232 h 599171"/>
                <a:gd name="connsiteX93" fmla="*/ 537487 w 607215"/>
                <a:gd name="connsiteY93" fmla="*/ 426761 h 599171"/>
                <a:gd name="connsiteX94" fmla="*/ 534888 w 607215"/>
                <a:gd name="connsiteY94" fmla="*/ 431211 h 599171"/>
                <a:gd name="connsiteX95" fmla="*/ 400725 w 607215"/>
                <a:gd name="connsiteY95" fmla="*/ 510556 h 599171"/>
                <a:gd name="connsiteX96" fmla="*/ 400725 w 607215"/>
                <a:gd name="connsiteY96" fmla="*/ 531876 h 599171"/>
                <a:gd name="connsiteX97" fmla="*/ 431364 w 607215"/>
                <a:gd name="connsiteY97" fmla="*/ 531876 h 599171"/>
                <a:gd name="connsiteX98" fmla="*/ 449933 w 607215"/>
                <a:gd name="connsiteY98" fmla="*/ 544204 h 599171"/>
                <a:gd name="connsiteX99" fmla="*/ 568034 w 607215"/>
                <a:gd name="connsiteY99" fmla="*/ 544204 h 599171"/>
                <a:gd name="connsiteX100" fmla="*/ 573326 w 607215"/>
                <a:gd name="connsiteY100" fmla="*/ 549487 h 599171"/>
                <a:gd name="connsiteX101" fmla="*/ 573326 w 607215"/>
                <a:gd name="connsiteY101" fmla="*/ 583228 h 599171"/>
                <a:gd name="connsiteX102" fmla="*/ 568034 w 607215"/>
                <a:gd name="connsiteY102" fmla="*/ 588511 h 599171"/>
                <a:gd name="connsiteX103" fmla="*/ 449098 w 607215"/>
                <a:gd name="connsiteY103" fmla="*/ 588511 h 599171"/>
                <a:gd name="connsiteX104" fmla="*/ 431364 w 607215"/>
                <a:gd name="connsiteY104" fmla="*/ 599171 h 599171"/>
                <a:gd name="connsiteX105" fmla="*/ 312521 w 607215"/>
                <a:gd name="connsiteY105" fmla="*/ 599171 h 599171"/>
                <a:gd name="connsiteX106" fmla="*/ 294694 w 607215"/>
                <a:gd name="connsiteY106" fmla="*/ 588511 h 599171"/>
                <a:gd name="connsiteX107" fmla="*/ 175758 w 607215"/>
                <a:gd name="connsiteY107" fmla="*/ 588511 h 599171"/>
                <a:gd name="connsiteX108" fmla="*/ 170466 w 607215"/>
                <a:gd name="connsiteY108" fmla="*/ 583228 h 599171"/>
                <a:gd name="connsiteX109" fmla="*/ 170466 w 607215"/>
                <a:gd name="connsiteY109" fmla="*/ 549487 h 599171"/>
                <a:gd name="connsiteX110" fmla="*/ 175758 w 607215"/>
                <a:gd name="connsiteY110" fmla="*/ 544204 h 599171"/>
                <a:gd name="connsiteX111" fmla="*/ 293951 w 607215"/>
                <a:gd name="connsiteY111" fmla="*/ 544204 h 599171"/>
                <a:gd name="connsiteX112" fmla="*/ 312521 w 607215"/>
                <a:gd name="connsiteY112" fmla="*/ 531876 h 599171"/>
                <a:gd name="connsiteX113" fmla="*/ 343160 w 607215"/>
                <a:gd name="connsiteY113" fmla="*/ 531876 h 599171"/>
                <a:gd name="connsiteX114" fmla="*/ 343160 w 607215"/>
                <a:gd name="connsiteY114" fmla="*/ 509166 h 599171"/>
                <a:gd name="connsiteX115" fmla="*/ 211225 w 607215"/>
                <a:gd name="connsiteY115" fmla="*/ 431211 h 599171"/>
                <a:gd name="connsiteX116" fmla="*/ 208626 w 607215"/>
                <a:gd name="connsiteY116" fmla="*/ 426761 h 599171"/>
                <a:gd name="connsiteX117" fmla="*/ 208626 w 607215"/>
                <a:gd name="connsiteY117" fmla="*/ 391167 h 599171"/>
                <a:gd name="connsiteX118" fmla="*/ 119122 w 607215"/>
                <a:gd name="connsiteY118" fmla="*/ 391167 h 599171"/>
                <a:gd name="connsiteX119" fmla="*/ 0 w 607215"/>
                <a:gd name="connsiteY119" fmla="*/ 272148 h 599171"/>
                <a:gd name="connsiteX120" fmla="*/ 91639 w 607215"/>
                <a:gd name="connsiteY120" fmla="*/ 156467 h 599171"/>
                <a:gd name="connsiteX121" fmla="*/ 91639 w 607215"/>
                <a:gd name="connsiteY121" fmla="*/ 156003 h 599171"/>
                <a:gd name="connsiteX122" fmla="*/ 173623 w 607215"/>
                <a:gd name="connsiteY122" fmla="*/ 74155 h 599171"/>
                <a:gd name="connsiteX123" fmla="*/ 176687 w 607215"/>
                <a:gd name="connsiteY123" fmla="*/ 74248 h 599171"/>
                <a:gd name="connsiteX124" fmla="*/ 231095 w 607215"/>
                <a:gd name="connsiteY124" fmla="*/ 21227 h 599171"/>
                <a:gd name="connsiteX125" fmla="*/ 309828 w 607215"/>
                <a:gd name="connsiteY125" fmla="*/ 0 h 599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07215" h="599171">
                  <a:moveTo>
                    <a:pt x="451419" y="554678"/>
                  </a:moveTo>
                  <a:lnTo>
                    <a:pt x="451419" y="577944"/>
                  </a:lnTo>
                  <a:lnTo>
                    <a:pt x="562834" y="577944"/>
                  </a:lnTo>
                  <a:lnTo>
                    <a:pt x="562834" y="554678"/>
                  </a:lnTo>
                  <a:close/>
                  <a:moveTo>
                    <a:pt x="180958" y="554678"/>
                  </a:moveTo>
                  <a:lnTo>
                    <a:pt x="180958" y="577944"/>
                  </a:lnTo>
                  <a:lnTo>
                    <a:pt x="292373" y="577944"/>
                  </a:lnTo>
                  <a:lnTo>
                    <a:pt x="292373" y="554678"/>
                  </a:lnTo>
                  <a:close/>
                  <a:moveTo>
                    <a:pt x="353652" y="515469"/>
                  </a:moveTo>
                  <a:lnTo>
                    <a:pt x="353652" y="537067"/>
                  </a:lnTo>
                  <a:cubicBezTo>
                    <a:pt x="353652" y="540033"/>
                    <a:pt x="351331" y="542350"/>
                    <a:pt x="348359" y="542350"/>
                  </a:cubicBezTo>
                  <a:lnTo>
                    <a:pt x="312521" y="542350"/>
                  </a:lnTo>
                  <a:cubicBezTo>
                    <a:pt x="307229" y="542350"/>
                    <a:pt x="302865" y="546614"/>
                    <a:pt x="302865" y="551898"/>
                  </a:cubicBezTo>
                  <a:lnTo>
                    <a:pt x="302865" y="579149"/>
                  </a:lnTo>
                  <a:cubicBezTo>
                    <a:pt x="302865" y="584433"/>
                    <a:pt x="307229" y="588697"/>
                    <a:pt x="312521" y="588697"/>
                  </a:cubicBezTo>
                  <a:lnTo>
                    <a:pt x="431364" y="588697"/>
                  </a:lnTo>
                  <a:cubicBezTo>
                    <a:pt x="436656" y="588697"/>
                    <a:pt x="440927" y="584433"/>
                    <a:pt x="440927" y="579149"/>
                  </a:cubicBezTo>
                  <a:lnTo>
                    <a:pt x="440927" y="551898"/>
                  </a:lnTo>
                  <a:cubicBezTo>
                    <a:pt x="440927" y="546614"/>
                    <a:pt x="436656" y="542350"/>
                    <a:pt x="431364" y="542350"/>
                  </a:cubicBezTo>
                  <a:lnTo>
                    <a:pt x="395433" y="542350"/>
                  </a:lnTo>
                  <a:cubicBezTo>
                    <a:pt x="392554" y="542350"/>
                    <a:pt x="390140" y="540033"/>
                    <a:pt x="390140" y="537067"/>
                  </a:cubicBezTo>
                  <a:lnTo>
                    <a:pt x="390140" y="516767"/>
                  </a:lnTo>
                  <a:lnTo>
                    <a:pt x="375749" y="525294"/>
                  </a:lnTo>
                  <a:cubicBezTo>
                    <a:pt x="374913" y="525758"/>
                    <a:pt x="373985" y="526036"/>
                    <a:pt x="373057" y="526036"/>
                  </a:cubicBezTo>
                  <a:cubicBezTo>
                    <a:pt x="372128" y="526036"/>
                    <a:pt x="371200" y="525758"/>
                    <a:pt x="370364" y="525294"/>
                  </a:cubicBezTo>
                  <a:close/>
                  <a:moveTo>
                    <a:pt x="526903" y="263064"/>
                  </a:moveTo>
                  <a:lnTo>
                    <a:pt x="378349" y="350938"/>
                  </a:lnTo>
                  <a:lnTo>
                    <a:pt x="378349" y="511576"/>
                  </a:lnTo>
                  <a:lnTo>
                    <a:pt x="526903" y="423702"/>
                  </a:lnTo>
                  <a:lnTo>
                    <a:pt x="526903" y="363452"/>
                  </a:lnTo>
                  <a:cubicBezTo>
                    <a:pt x="526903" y="363359"/>
                    <a:pt x="526903" y="363173"/>
                    <a:pt x="526903" y="362988"/>
                  </a:cubicBezTo>
                  <a:close/>
                  <a:moveTo>
                    <a:pt x="219117" y="263064"/>
                  </a:moveTo>
                  <a:lnTo>
                    <a:pt x="219117" y="314231"/>
                  </a:lnTo>
                  <a:lnTo>
                    <a:pt x="313542" y="369940"/>
                  </a:lnTo>
                  <a:cubicBezTo>
                    <a:pt x="316049" y="371423"/>
                    <a:pt x="316792" y="374667"/>
                    <a:pt x="315399" y="377170"/>
                  </a:cubicBezTo>
                  <a:cubicBezTo>
                    <a:pt x="314378" y="378839"/>
                    <a:pt x="312614" y="379766"/>
                    <a:pt x="310850" y="379766"/>
                  </a:cubicBezTo>
                  <a:cubicBezTo>
                    <a:pt x="309921" y="379766"/>
                    <a:pt x="308993" y="379488"/>
                    <a:pt x="308157" y="379024"/>
                  </a:cubicBezTo>
                  <a:lnTo>
                    <a:pt x="219117" y="326374"/>
                  </a:lnTo>
                  <a:lnTo>
                    <a:pt x="219117" y="423702"/>
                  </a:lnTo>
                  <a:lnTo>
                    <a:pt x="367764" y="511576"/>
                  </a:lnTo>
                  <a:lnTo>
                    <a:pt x="367764" y="350938"/>
                  </a:lnTo>
                  <a:close/>
                  <a:moveTo>
                    <a:pt x="373057" y="165922"/>
                  </a:moveTo>
                  <a:lnTo>
                    <a:pt x="224224" y="253888"/>
                  </a:lnTo>
                  <a:lnTo>
                    <a:pt x="373057" y="341854"/>
                  </a:lnTo>
                  <a:lnTo>
                    <a:pt x="521889" y="253888"/>
                  </a:lnTo>
                  <a:close/>
                  <a:moveTo>
                    <a:pt x="258197" y="40011"/>
                  </a:moveTo>
                  <a:lnTo>
                    <a:pt x="302749" y="40011"/>
                  </a:lnTo>
                  <a:cubicBezTo>
                    <a:pt x="305627" y="40011"/>
                    <a:pt x="307947" y="42425"/>
                    <a:pt x="307947" y="45304"/>
                  </a:cubicBezTo>
                  <a:cubicBezTo>
                    <a:pt x="307947" y="48182"/>
                    <a:pt x="305627" y="50596"/>
                    <a:pt x="302749" y="50596"/>
                  </a:cubicBezTo>
                  <a:lnTo>
                    <a:pt x="258197" y="50596"/>
                  </a:lnTo>
                  <a:cubicBezTo>
                    <a:pt x="255319" y="50596"/>
                    <a:pt x="252906" y="48182"/>
                    <a:pt x="252906" y="45304"/>
                  </a:cubicBezTo>
                  <a:cubicBezTo>
                    <a:pt x="252906" y="42425"/>
                    <a:pt x="255319" y="40011"/>
                    <a:pt x="258197" y="40011"/>
                  </a:cubicBezTo>
                  <a:close/>
                  <a:moveTo>
                    <a:pt x="309828" y="10475"/>
                  </a:moveTo>
                  <a:cubicBezTo>
                    <a:pt x="258391" y="10475"/>
                    <a:pt x="210204" y="38005"/>
                    <a:pt x="184114" y="82312"/>
                  </a:cubicBezTo>
                  <a:cubicBezTo>
                    <a:pt x="183093" y="84073"/>
                    <a:pt x="181143" y="85000"/>
                    <a:pt x="179193" y="84908"/>
                  </a:cubicBezTo>
                  <a:cubicBezTo>
                    <a:pt x="177058" y="84722"/>
                    <a:pt x="175294" y="84629"/>
                    <a:pt x="173623" y="84629"/>
                  </a:cubicBezTo>
                  <a:cubicBezTo>
                    <a:pt x="134441" y="84629"/>
                    <a:pt x="102502" y="116331"/>
                    <a:pt x="102131" y="155355"/>
                  </a:cubicBezTo>
                  <a:lnTo>
                    <a:pt x="177429" y="155355"/>
                  </a:lnTo>
                  <a:cubicBezTo>
                    <a:pt x="180400" y="155355"/>
                    <a:pt x="182722" y="157765"/>
                    <a:pt x="182722" y="160638"/>
                  </a:cubicBezTo>
                  <a:cubicBezTo>
                    <a:pt x="182722" y="163512"/>
                    <a:pt x="180400" y="165922"/>
                    <a:pt x="177429" y="165922"/>
                  </a:cubicBezTo>
                  <a:lnTo>
                    <a:pt x="97582" y="165922"/>
                  </a:lnTo>
                  <a:cubicBezTo>
                    <a:pt x="47073" y="176025"/>
                    <a:pt x="10492" y="220704"/>
                    <a:pt x="10492" y="272148"/>
                  </a:cubicBezTo>
                  <a:cubicBezTo>
                    <a:pt x="10492" y="332028"/>
                    <a:pt x="59236" y="380600"/>
                    <a:pt x="119122" y="380600"/>
                  </a:cubicBezTo>
                  <a:lnTo>
                    <a:pt x="208626" y="380600"/>
                  </a:lnTo>
                  <a:lnTo>
                    <a:pt x="208626" y="342596"/>
                  </a:lnTo>
                  <a:lnTo>
                    <a:pt x="112437" y="342596"/>
                  </a:lnTo>
                  <a:cubicBezTo>
                    <a:pt x="109559" y="342596"/>
                    <a:pt x="107238" y="340186"/>
                    <a:pt x="107238" y="337312"/>
                  </a:cubicBezTo>
                  <a:cubicBezTo>
                    <a:pt x="107238" y="334439"/>
                    <a:pt x="109559" y="332028"/>
                    <a:pt x="112437" y="332028"/>
                  </a:cubicBezTo>
                  <a:lnTo>
                    <a:pt x="208626" y="332028"/>
                  </a:lnTo>
                  <a:lnTo>
                    <a:pt x="208626" y="253888"/>
                  </a:lnTo>
                  <a:cubicBezTo>
                    <a:pt x="208626" y="251941"/>
                    <a:pt x="209647" y="250273"/>
                    <a:pt x="211225" y="249346"/>
                  </a:cubicBezTo>
                  <a:lnTo>
                    <a:pt x="370364" y="155262"/>
                  </a:lnTo>
                  <a:cubicBezTo>
                    <a:pt x="372035" y="154335"/>
                    <a:pt x="374078" y="154335"/>
                    <a:pt x="375749" y="155262"/>
                  </a:cubicBezTo>
                  <a:lnTo>
                    <a:pt x="534888" y="249346"/>
                  </a:lnTo>
                  <a:cubicBezTo>
                    <a:pt x="534888" y="249346"/>
                    <a:pt x="534981" y="249439"/>
                    <a:pt x="534981" y="249439"/>
                  </a:cubicBezTo>
                  <a:cubicBezTo>
                    <a:pt x="536466" y="250365"/>
                    <a:pt x="537487" y="252034"/>
                    <a:pt x="537487" y="253888"/>
                  </a:cubicBezTo>
                  <a:lnTo>
                    <a:pt x="537487" y="353441"/>
                  </a:lnTo>
                  <a:cubicBezTo>
                    <a:pt x="574719" y="326560"/>
                    <a:pt x="596723" y="283921"/>
                    <a:pt x="596723" y="237574"/>
                  </a:cubicBezTo>
                  <a:cubicBezTo>
                    <a:pt x="596723" y="158692"/>
                    <a:pt x="532381" y="94548"/>
                    <a:pt x="453369" y="94548"/>
                  </a:cubicBezTo>
                  <a:cubicBezTo>
                    <a:pt x="450862" y="94548"/>
                    <a:pt x="448262" y="94640"/>
                    <a:pt x="445662" y="94733"/>
                  </a:cubicBezTo>
                  <a:cubicBezTo>
                    <a:pt x="443527" y="94826"/>
                    <a:pt x="441577" y="93713"/>
                    <a:pt x="440649" y="91860"/>
                  </a:cubicBezTo>
                  <a:cubicBezTo>
                    <a:pt x="432850" y="76102"/>
                    <a:pt x="422637" y="62198"/>
                    <a:pt x="410474" y="50611"/>
                  </a:cubicBezTo>
                  <a:lnTo>
                    <a:pt x="339910" y="50611"/>
                  </a:lnTo>
                  <a:cubicBezTo>
                    <a:pt x="336939" y="50611"/>
                    <a:pt x="334618" y="48201"/>
                    <a:pt x="334618" y="45327"/>
                  </a:cubicBezTo>
                  <a:cubicBezTo>
                    <a:pt x="334618" y="42454"/>
                    <a:pt x="336939" y="40044"/>
                    <a:pt x="339910" y="40044"/>
                  </a:cubicBezTo>
                  <a:lnTo>
                    <a:pt x="398125" y="40044"/>
                  </a:lnTo>
                  <a:cubicBezTo>
                    <a:pt x="373242" y="21134"/>
                    <a:pt x="342510" y="10475"/>
                    <a:pt x="309828" y="10475"/>
                  </a:cubicBezTo>
                  <a:close/>
                  <a:moveTo>
                    <a:pt x="309828" y="0"/>
                  </a:moveTo>
                  <a:cubicBezTo>
                    <a:pt x="339539" y="0"/>
                    <a:pt x="368507" y="8343"/>
                    <a:pt x="393483" y="24193"/>
                  </a:cubicBezTo>
                  <a:cubicBezTo>
                    <a:pt x="416787" y="39024"/>
                    <a:pt x="435821" y="59695"/>
                    <a:pt x="448541" y="84073"/>
                  </a:cubicBezTo>
                  <a:cubicBezTo>
                    <a:pt x="450212" y="84073"/>
                    <a:pt x="451790" y="83981"/>
                    <a:pt x="453369" y="83981"/>
                  </a:cubicBezTo>
                  <a:cubicBezTo>
                    <a:pt x="538230" y="83981"/>
                    <a:pt x="607215" y="152945"/>
                    <a:pt x="607215" y="237574"/>
                  </a:cubicBezTo>
                  <a:cubicBezTo>
                    <a:pt x="607215" y="289853"/>
                    <a:pt x="581218" y="337683"/>
                    <a:pt x="537487" y="366232"/>
                  </a:cubicBezTo>
                  <a:lnTo>
                    <a:pt x="537487" y="426761"/>
                  </a:lnTo>
                  <a:cubicBezTo>
                    <a:pt x="537487" y="428615"/>
                    <a:pt x="536466" y="430284"/>
                    <a:pt x="534888" y="431211"/>
                  </a:cubicBezTo>
                  <a:lnTo>
                    <a:pt x="400725" y="510556"/>
                  </a:lnTo>
                  <a:lnTo>
                    <a:pt x="400725" y="531876"/>
                  </a:lnTo>
                  <a:lnTo>
                    <a:pt x="431364" y="531876"/>
                  </a:lnTo>
                  <a:cubicBezTo>
                    <a:pt x="439720" y="531876"/>
                    <a:pt x="446869" y="536974"/>
                    <a:pt x="449933" y="544204"/>
                  </a:cubicBezTo>
                  <a:lnTo>
                    <a:pt x="568034" y="544204"/>
                  </a:lnTo>
                  <a:cubicBezTo>
                    <a:pt x="571005" y="544204"/>
                    <a:pt x="573326" y="546521"/>
                    <a:pt x="573326" y="549487"/>
                  </a:cubicBezTo>
                  <a:lnTo>
                    <a:pt x="573326" y="583228"/>
                  </a:lnTo>
                  <a:cubicBezTo>
                    <a:pt x="573326" y="586101"/>
                    <a:pt x="571005" y="588511"/>
                    <a:pt x="568034" y="588511"/>
                  </a:cubicBezTo>
                  <a:lnTo>
                    <a:pt x="449098" y="588511"/>
                  </a:lnTo>
                  <a:cubicBezTo>
                    <a:pt x="445755" y="594815"/>
                    <a:pt x="439070" y="599171"/>
                    <a:pt x="431364" y="599171"/>
                  </a:cubicBezTo>
                  <a:lnTo>
                    <a:pt x="312521" y="599171"/>
                  </a:lnTo>
                  <a:cubicBezTo>
                    <a:pt x="304815" y="599171"/>
                    <a:pt x="298037" y="594815"/>
                    <a:pt x="294694" y="588511"/>
                  </a:cubicBezTo>
                  <a:lnTo>
                    <a:pt x="175758" y="588511"/>
                  </a:lnTo>
                  <a:cubicBezTo>
                    <a:pt x="172787" y="588511"/>
                    <a:pt x="170466" y="586101"/>
                    <a:pt x="170466" y="583228"/>
                  </a:cubicBezTo>
                  <a:lnTo>
                    <a:pt x="170466" y="549487"/>
                  </a:lnTo>
                  <a:cubicBezTo>
                    <a:pt x="170466" y="546521"/>
                    <a:pt x="172787" y="544204"/>
                    <a:pt x="175758" y="544204"/>
                  </a:cubicBezTo>
                  <a:lnTo>
                    <a:pt x="293951" y="544204"/>
                  </a:lnTo>
                  <a:cubicBezTo>
                    <a:pt x="296923" y="536974"/>
                    <a:pt x="304165" y="531876"/>
                    <a:pt x="312521" y="531876"/>
                  </a:cubicBezTo>
                  <a:lnTo>
                    <a:pt x="343160" y="531876"/>
                  </a:lnTo>
                  <a:lnTo>
                    <a:pt x="343160" y="509166"/>
                  </a:lnTo>
                  <a:lnTo>
                    <a:pt x="211225" y="431211"/>
                  </a:lnTo>
                  <a:cubicBezTo>
                    <a:pt x="209647" y="430284"/>
                    <a:pt x="208626" y="428615"/>
                    <a:pt x="208626" y="426761"/>
                  </a:cubicBezTo>
                  <a:lnTo>
                    <a:pt x="208626" y="391167"/>
                  </a:lnTo>
                  <a:lnTo>
                    <a:pt x="119122" y="391167"/>
                  </a:lnTo>
                  <a:cubicBezTo>
                    <a:pt x="53479" y="391167"/>
                    <a:pt x="0" y="337775"/>
                    <a:pt x="0" y="272148"/>
                  </a:cubicBezTo>
                  <a:cubicBezTo>
                    <a:pt x="0" y="216996"/>
                    <a:pt x="38253" y="169073"/>
                    <a:pt x="91639" y="156467"/>
                  </a:cubicBezTo>
                  <a:cubicBezTo>
                    <a:pt x="91639" y="156282"/>
                    <a:pt x="91639" y="156189"/>
                    <a:pt x="91639" y="156003"/>
                  </a:cubicBezTo>
                  <a:cubicBezTo>
                    <a:pt x="91639" y="110862"/>
                    <a:pt x="128406" y="74155"/>
                    <a:pt x="173623" y="74155"/>
                  </a:cubicBezTo>
                  <a:cubicBezTo>
                    <a:pt x="174644" y="74155"/>
                    <a:pt x="175665" y="74155"/>
                    <a:pt x="176687" y="74248"/>
                  </a:cubicBezTo>
                  <a:cubicBezTo>
                    <a:pt x="190149" y="52372"/>
                    <a:pt x="208904" y="34111"/>
                    <a:pt x="231095" y="21227"/>
                  </a:cubicBezTo>
                  <a:cubicBezTo>
                    <a:pt x="254863" y="7323"/>
                    <a:pt x="282067" y="0"/>
                    <a:pt x="309828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201" name="矩形 200">
              <a:extLst>
                <a:ext uri="{FF2B5EF4-FFF2-40B4-BE49-F238E27FC236}">
                  <a16:creationId xmlns:a16="http://schemas.microsoft.com/office/drawing/2014/main" id="{8383A722-E042-4EF0-888A-9D4B316523CB}"/>
                </a:ext>
              </a:extLst>
            </p:cNvPr>
            <p:cNvSpPr/>
            <p:nvPr/>
          </p:nvSpPr>
          <p:spPr>
            <a:xfrm>
              <a:off x="3454578" y="5735279"/>
              <a:ext cx="81485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深圳存储节点</a:t>
              </a:r>
              <a:endParaRPr lang="zh-CN" altLang="en-US" sz="800" b="1" dirty="0"/>
            </a:p>
          </p:txBody>
        </p:sp>
        <p:sp>
          <p:nvSpPr>
            <p:cNvPr id="202" name="data-cloud_80464">
              <a:extLst>
                <a:ext uri="{FF2B5EF4-FFF2-40B4-BE49-F238E27FC236}">
                  <a16:creationId xmlns:a16="http://schemas.microsoft.com/office/drawing/2014/main" id="{59AA4212-69C2-4F95-8BB7-9B3746B137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42253" y="5246490"/>
              <a:ext cx="495351" cy="488789"/>
            </a:xfrm>
            <a:custGeom>
              <a:avLst/>
              <a:gdLst>
                <a:gd name="connsiteX0" fmla="*/ 451419 w 607215"/>
                <a:gd name="connsiteY0" fmla="*/ 554678 h 599171"/>
                <a:gd name="connsiteX1" fmla="*/ 451419 w 607215"/>
                <a:gd name="connsiteY1" fmla="*/ 577944 h 599171"/>
                <a:gd name="connsiteX2" fmla="*/ 562834 w 607215"/>
                <a:gd name="connsiteY2" fmla="*/ 577944 h 599171"/>
                <a:gd name="connsiteX3" fmla="*/ 562834 w 607215"/>
                <a:gd name="connsiteY3" fmla="*/ 554678 h 599171"/>
                <a:gd name="connsiteX4" fmla="*/ 180958 w 607215"/>
                <a:gd name="connsiteY4" fmla="*/ 554678 h 599171"/>
                <a:gd name="connsiteX5" fmla="*/ 180958 w 607215"/>
                <a:gd name="connsiteY5" fmla="*/ 577944 h 599171"/>
                <a:gd name="connsiteX6" fmla="*/ 292373 w 607215"/>
                <a:gd name="connsiteY6" fmla="*/ 577944 h 599171"/>
                <a:gd name="connsiteX7" fmla="*/ 292373 w 607215"/>
                <a:gd name="connsiteY7" fmla="*/ 554678 h 599171"/>
                <a:gd name="connsiteX8" fmla="*/ 353652 w 607215"/>
                <a:gd name="connsiteY8" fmla="*/ 515469 h 599171"/>
                <a:gd name="connsiteX9" fmla="*/ 353652 w 607215"/>
                <a:gd name="connsiteY9" fmla="*/ 537067 h 599171"/>
                <a:gd name="connsiteX10" fmla="*/ 348359 w 607215"/>
                <a:gd name="connsiteY10" fmla="*/ 542350 h 599171"/>
                <a:gd name="connsiteX11" fmla="*/ 312521 w 607215"/>
                <a:gd name="connsiteY11" fmla="*/ 542350 h 599171"/>
                <a:gd name="connsiteX12" fmla="*/ 302865 w 607215"/>
                <a:gd name="connsiteY12" fmla="*/ 551898 h 599171"/>
                <a:gd name="connsiteX13" fmla="*/ 302865 w 607215"/>
                <a:gd name="connsiteY13" fmla="*/ 579149 h 599171"/>
                <a:gd name="connsiteX14" fmla="*/ 312521 w 607215"/>
                <a:gd name="connsiteY14" fmla="*/ 588697 h 599171"/>
                <a:gd name="connsiteX15" fmla="*/ 431364 w 607215"/>
                <a:gd name="connsiteY15" fmla="*/ 588697 h 599171"/>
                <a:gd name="connsiteX16" fmla="*/ 440927 w 607215"/>
                <a:gd name="connsiteY16" fmla="*/ 579149 h 599171"/>
                <a:gd name="connsiteX17" fmla="*/ 440927 w 607215"/>
                <a:gd name="connsiteY17" fmla="*/ 551898 h 599171"/>
                <a:gd name="connsiteX18" fmla="*/ 431364 w 607215"/>
                <a:gd name="connsiteY18" fmla="*/ 542350 h 599171"/>
                <a:gd name="connsiteX19" fmla="*/ 395433 w 607215"/>
                <a:gd name="connsiteY19" fmla="*/ 542350 h 599171"/>
                <a:gd name="connsiteX20" fmla="*/ 390140 w 607215"/>
                <a:gd name="connsiteY20" fmla="*/ 537067 h 599171"/>
                <a:gd name="connsiteX21" fmla="*/ 390140 w 607215"/>
                <a:gd name="connsiteY21" fmla="*/ 516767 h 599171"/>
                <a:gd name="connsiteX22" fmla="*/ 375749 w 607215"/>
                <a:gd name="connsiteY22" fmla="*/ 525294 h 599171"/>
                <a:gd name="connsiteX23" fmla="*/ 373057 w 607215"/>
                <a:gd name="connsiteY23" fmla="*/ 526036 h 599171"/>
                <a:gd name="connsiteX24" fmla="*/ 370364 w 607215"/>
                <a:gd name="connsiteY24" fmla="*/ 525294 h 599171"/>
                <a:gd name="connsiteX25" fmla="*/ 526903 w 607215"/>
                <a:gd name="connsiteY25" fmla="*/ 263064 h 599171"/>
                <a:gd name="connsiteX26" fmla="*/ 378349 w 607215"/>
                <a:gd name="connsiteY26" fmla="*/ 350938 h 599171"/>
                <a:gd name="connsiteX27" fmla="*/ 378349 w 607215"/>
                <a:gd name="connsiteY27" fmla="*/ 511576 h 599171"/>
                <a:gd name="connsiteX28" fmla="*/ 526903 w 607215"/>
                <a:gd name="connsiteY28" fmla="*/ 423702 h 599171"/>
                <a:gd name="connsiteX29" fmla="*/ 526903 w 607215"/>
                <a:gd name="connsiteY29" fmla="*/ 363452 h 599171"/>
                <a:gd name="connsiteX30" fmla="*/ 526903 w 607215"/>
                <a:gd name="connsiteY30" fmla="*/ 362988 h 599171"/>
                <a:gd name="connsiteX31" fmla="*/ 219117 w 607215"/>
                <a:gd name="connsiteY31" fmla="*/ 263064 h 599171"/>
                <a:gd name="connsiteX32" fmla="*/ 219117 w 607215"/>
                <a:gd name="connsiteY32" fmla="*/ 314231 h 599171"/>
                <a:gd name="connsiteX33" fmla="*/ 313542 w 607215"/>
                <a:gd name="connsiteY33" fmla="*/ 369940 h 599171"/>
                <a:gd name="connsiteX34" fmla="*/ 315399 w 607215"/>
                <a:gd name="connsiteY34" fmla="*/ 377170 h 599171"/>
                <a:gd name="connsiteX35" fmla="*/ 310850 w 607215"/>
                <a:gd name="connsiteY35" fmla="*/ 379766 h 599171"/>
                <a:gd name="connsiteX36" fmla="*/ 308157 w 607215"/>
                <a:gd name="connsiteY36" fmla="*/ 379024 h 599171"/>
                <a:gd name="connsiteX37" fmla="*/ 219117 w 607215"/>
                <a:gd name="connsiteY37" fmla="*/ 326374 h 599171"/>
                <a:gd name="connsiteX38" fmla="*/ 219117 w 607215"/>
                <a:gd name="connsiteY38" fmla="*/ 423702 h 599171"/>
                <a:gd name="connsiteX39" fmla="*/ 367764 w 607215"/>
                <a:gd name="connsiteY39" fmla="*/ 511576 h 599171"/>
                <a:gd name="connsiteX40" fmla="*/ 367764 w 607215"/>
                <a:gd name="connsiteY40" fmla="*/ 350938 h 599171"/>
                <a:gd name="connsiteX41" fmla="*/ 373057 w 607215"/>
                <a:gd name="connsiteY41" fmla="*/ 165922 h 599171"/>
                <a:gd name="connsiteX42" fmla="*/ 224224 w 607215"/>
                <a:gd name="connsiteY42" fmla="*/ 253888 h 599171"/>
                <a:gd name="connsiteX43" fmla="*/ 373057 w 607215"/>
                <a:gd name="connsiteY43" fmla="*/ 341854 h 599171"/>
                <a:gd name="connsiteX44" fmla="*/ 521889 w 607215"/>
                <a:gd name="connsiteY44" fmla="*/ 253888 h 599171"/>
                <a:gd name="connsiteX45" fmla="*/ 258197 w 607215"/>
                <a:gd name="connsiteY45" fmla="*/ 40011 h 599171"/>
                <a:gd name="connsiteX46" fmla="*/ 302749 w 607215"/>
                <a:gd name="connsiteY46" fmla="*/ 40011 h 599171"/>
                <a:gd name="connsiteX47" fmla="*/ 307947 w 607215"/>
                <a:gd name="connsiteY47" fmla="*/ 45304 h 599171"/>
                <a:gd name="connsiteX48" fmla="*/ 302749 w 607215"/>
                <a:gd name="connsiteY48" fmla="*/ 50596 h 599171"/>
                <a:gd name="connsiteX49" fmla="*/ 258197 w 607215"/>
                <a:gd name="connsiteY49" fmla="*/ 50596 h 599171"/>
                <a:gd name="connsiteX50" fmla="*/ 252906 w 607215"/>
                <a:gd name="connsiteY50" fmla="*/ 45304 h 599171"/>
                <a:gd name="connsiteX51" fmla="*/ 258197 w 607215"/>
                <a:gd name="connsiteY51" fmla="*/ 40011 h 599171"/>
                <a:gd name="connsiteX52" fmla="*/ 309828 w 607215"/>
                <a:gd name="connsiteY52" fmla="*/ 10475 h 599171"/>
                <a:gd name="connsiteX53" fmla="*/ 184114 w 607215"/>
                <a:gd name="connsiteY53" fmla="*/ 82312 h 599171"/>
                <a:gd name="connsiteX54" fmla="*/ 179193 w 607215"/>
                <a:gd name="connsiteY54" fmla="*/ 84908 h 599171"/>
                <a:gd name="connsiteX55" fmla="*/ 173623 w 607215"/>
                <a:gd name="connsiteY55" fmla="*/ 84629 h 599171"/>
                <a:gd name="connsiteX56" fmla="*/ 102131 w 607215"/>
                <a:gd name="connsiteY56" fmla="*/ 155355 h 599171"/>
                <a:gd name="connsiteX57" fmla="*/ 177429 w 607215"/>
                <a:gd name="connsiteY57" fmla="*/ 155355 h 599171"/>
                <a:gd name="connsiteX58" fmla="*/ 182722 w 607215"/>
                <a:gd name="connsiteY58" fmla="*/ 160638 h 599171"/>
                <a:gd name="connsiteX59" fmla="*/ 177429 w 607215"/>
                <a:gd name="connsiteY59" fmla="*/ 165922 h 599171"/>
                <a:gd name="connsiteX60" fmla="*/ 97582 w 607215"/>
                <a:gd name="connsiteY60" fmla="*/ 165922 h 599171"/>
                <a:gd name="connsiteX61" fmla="*/ 10492 w 607215"/>
                <a:gd name="connsiteY61" fmla="*/ 272148 h 599171"/>
                <a:gd name="connsiteX62" fmla="*/ 119122 w 607215"/>
                <a:gd name="connsiteY62" fmla="*/ 380600 h 599171"/>
                <a:gd name="connsiteX63" fmla="*/ 208626 w 607215"/>
                <a:gd name="connsiteY63" fmla="*/ 380600 h 599171"/>
                <a:gd name="connsiteX64" fmla="*/ 208626 w 607215"/>
                <a:gd name="connsiteY64" fmla="*/ 342596 h 599171"/>
                <a:gd name="connsiteX65" fmla="*/ 112437 w 607215"/>
                <a:gd name="connsiteY65" fmla="*/ 342596 h 599171"/>
                <a:gd name="connsiteX66" fmla="*/ 107238 w 607215"/>
                <a:gd name="connsiteY66" fmla="*/ 337312 h 599171"/>
                <a:gd name="connsiteX67" fmla="*/ 112437 w 607215"/>
                <a:gd name="connsiteY67" fmla="*/ 332028 h 599171"/>
                <a:gd name="connsiteX68" fmla="*/ 208626 w 607215"/>
                <a:gd name="connsiteY68" fmla="*/ 332028 h 599171"/>
                <a:gd name="connsiteX69" fmla="*/ 208626 w 607215"/>
                <a:gd name="connsiteY69" fmla="*/ 253888 h 599171"/>
                <a:gd name="connsiteX70" fmla="*/ 211225 w 607215"/>
                <a:gd name="connsiteY70" fmla="*/ 249346 h 599171"/>
                <a:gd name="connsiteX71" fmla="*/ 370364 w 607215"/>
                <a:gd name="connsiteY71" fmla="*/ 155262 h 599171"/>
                <a:gd name="connsiteX72" fmla="*/ 375749 w 607215"/>
                <a:gd name="connsiteY72" fmla="*/ 155262 h 599171"/>
                <a:gd name="connsiteX73" fmla="*/ 534888 w 607215"/>
                <a:gd name="connsiteY73" fmla="*/ 249346 h 599171"/>
                <a:gd name="connsiteX74" fmla="*/ 534981 w 607215"/>
                <a:gd name="connsiteY74" fmla="*/ 249439 h 599171"/>
                <a:gd name="connsiteX75" fmla="*/ 537487 w 607215"/>
                <a:gd name="connsiteY75" fmla="*/ 253888 h 599171"/>
                <a:gd name="connsiteX76" fmla="*/ 537487 w 607215"/>
                <a:gd name="connsiteY76" fmla="*/ 353441 h 599171"/>
                <a:gd name="connsiteX77" fmla="*/ 596723 w 607215"/>
                <a:gd name="connsiteY77" fmla="*/ 237574 h 599171"/>
                <a:gd name="connsiteX78" fmla="*/ 453369 w 607215"/>
                <a:gd name="connsiteY78" fmla="*/ 94548 h 599171"/>
                <a:gd name="connsiteX79" fmla="*/ 445662 w 607215"/>
                <a:gd name="connsiteY79" fmla="*/ 94733 h 599171"/>
                <a:gd name="connsiteX80" fmla="*/ 440649 w 607215"/>
                <a:gd name="connsiteY80" fmla="*/ 91860 h 599171"/>
                <a:gd name="connsiteX81" fmla="*/ 410474 w 607215"/>
                <a:gd name="connsiteY81" fmla="*/ 50611 h 599171"/>
                <a:gd name="connsiteX82" fmla="*/ 339910 w 607215"/>
                <a:gd name="connsiteY82" fmla="*/ 50611 h 599171"/>
                <a:gd name="connsiteX83" fmla="*/ 334618 w 607215"/>
                <a:gd name="connsiteY83" fmla="*/ 45327 h 599171"/>
                <a:gd name="connsiteX84" fmla="*/ 339910 w 607215"/>
                <a:gd name="connsiteY84" fmla="*/ 40044 h 599171"/>
                <a:gd name="connsiteX85" fmla="*/ 398125 w 607215"/>
                <a:gd name="connsiteY85" fmla="*/ 40044 h 599171"/>
                <a:gd name="connsiteX86" fmla="*/ 309828 w 607215"/>
                <a:gd name="connsiteY86" fmla="*/ 10475 h 599171"/>
                <a:gd name="connsiteX87" fmla="*/ 309828 w 607215"/>
                <a:gd name="connsiteY87" fmla="*/ 0 h 599171"/>
                <a:gd name="connsiteX88" fmla="*/ 393483 w 607215"/>
                <a:gd name="connsiteY88" fmla="*/ 24193 h 599171"/>
                <a:gd name="connsiteX89" fmla="*/ 448541 w 607215"/>
                <a:gd name="connsiteY89" fmla="*/ 84073 h 599171"/>
                <a:gd name="connsiteX90" fmla="*/ 453369 w 607215"/>
                <a:gd name="connsiteY90" fmla="*/ 83981 h 599171"/>
                <a:gd name="connsiteX91" fmla="*/ 607215 w 607215"/>
                <a:gd name="connsiteY91" fmla="*/ 237574 h 599171"/>
                <a:gd name="connsiteX92" fmla="*/ 537487 w 607215"/>
                <a:gd name="connsiteY92" fmla="*/ 366232 h 599171"/>
                <a:gd name="connsiteX93" fmla="*/ 537487 w 607215"/>
                <a:gd name="connsiteY93" fmla="*/ 426761 h 599171"/>
                <a:gd name="connsiteX94" fmla="*/ 534888 w 607215"/>
                <a:gd name="connsiteY94" fmla="*/ 431211 h 599171"/>
                <a:gd name="connsiteX95" fmla="*/ 400725 w 607215"/>
                <a:gd name="connsiteY95" fmla="*/ 510556 h 599171"/>
                <a:gd name="connsiteX96" fmla="*/ 400725 w 607215"/>
                <a:gd name="connsiteY96" fmla="*/ 531876 h 599171"/>
                <a:gd name="connsiteX97" fmla="*/ 431364 w 607215"/>
                <a:gd name="connsiteY97" fmla="*/ 531876 h 599171"/>
                <a:gd name="connsiteX98" fmla="*/ 449933 w 607215"/>
                <a:gd name="connsiteY98" fmla="*/ 544204 h 599171"/>
                <a:gd name="connsiteX99" fmla="*/ 568034 w 607215"/>
                <a:gd name="connsiteY99" fmla="*/ 544204 h 599171"/>
                <a:gd name="connsiteX100" fmla="*/ 573326 w 607215"/>
                <a:gd name="connsiteY100" fmla="*/ 549487 h 599171"/>
                <a:gd name="connsiteX101" fmla="*/ 573326 w 607215"/>
                <a:gd name="connsiteY101" fmla="*/ 583228 h 599171"/>
                <a:gd name="connsiteX102" fmla="*/ 568034 w 607215"/>
                <a:gd name="connsiteY102" fmla="*/ 588511 h 599171"/>
                <a:gd name="connsiteX103" fmla="*/ 449098 w 607215"/>
                <a:gd name="connsiteY103" fmla="*/ 588511 h 599171"/>
                <a:gd name="connsiteX104" fmla="*/ 431364 w 607215"/>
                <a:gd name="connsiteY104" fmla="*/ 599171 h 599171"/>
                <a:gd name="connsiteX105" fmla="*/ 312521 w 607215"/>
                <a:gd name="connsiteY105" fmla="*/ 599171 h 599171"/>
                <a:gd name="connsiteX106" fmla="*/ 294694 w 607215"/>
                <a:gd name="connsiteY106" fmla="*/ 588511 h 599171"/>
                <a:gd name="connsiteX107" fmla="*/ 175758 w 607215"/>
                <a:gd name="connsiteY107" fmla="*/ 588511 h 599171"/>
                <a:gd name="connsiteX108" fmla="*/ 170466 w 607215"/>
                <a:gd name="connsiteY108" fmla="*/ 583228 h 599171"/>
                <a:gd name="connsiteX109" fmla="*/ 170466 w 607215"/>
                <a:gd name="connsiteY109" fmla="*/ 549487 h 599171"/>
                <a:gd name="connsiteX110" fmla="*/ 175758 w 607215"/>
                <a:gd name="connsiteY110" fmla="*/ 544204 h 599171"/>
                <a:gd name="connsiteX111" fmla="*/ 293951 w 607215"/>
                <a:gd name="connsiteY111" fmla="*/ 544204 h 599171"/>
                <a:gd name="connsiteX112" fmla="*/ 312521 w 607215"/>
                <a:gd name="connsiteY112" fmla="*/ 531876 h 599171"/>
                <a:gd name="connsiteX113" fmla="*/ 343160 w 607215"/>
                <a:gd name="connsiteY113" fmla="*/ 531876 h 599171"/>
                <a:gd name="connsiteX114" fmla="*/ 343160 w 607215"/>
                <a:gd name="connsiteY114" fmla="*/ 509166 h 599171"/>
                <a:gd name="connsiteX115" fmla="*/ 211225 w 607215"/>
                <a:gd name="connsiteY115" fmla="*/ 431211 h 599171"/>
                <a:gd name="connsiteX116" fmla="*/ 208626 w 607215"/>
                <a:gd name="connsiteY116" fmla="*/ 426761 h 599171"/>
                <a:gd name="connsiteX117" fmla="*/ 208626 w 607215"/>
                <a:gd name="connsiteY117" fmla="*/ 391167 h 599171"/>
                <a:gd name="connsiteX118" fmla="*/ 119122 w 607215"/>
                <a:gd name="connsiteY118" fmla="*/ 391167 h 599171"/>
                <a:gd name="connsiteX119" fmla="*/ 0 w 607215"/>
                <a:gd name="connsiteY119" fmla="*/ 272148 h 599171"/>
                <a:gd name="connsiteX120" fmla="*/ 91639 w 607215"/>
                <a:gd name="connsiteY120" fmla="*/ 156467 h 599171"/>
                <a:gd name="connsiteX121" fmla="*/ 91639 w 607215"/>
                <a:gd name="connsiteY121" fmla="*/ 156003 h 599171"/>
                <a:gd name="connsiteX122" fmla="*/ 173623 w 607215"/>
                <a:gd name="connsiteY122" fmla="*/ 74155 h 599171"/>
                <a:gd name="connsiteX123" fmla="*/ 176687 w 607215"/>
                <a:gd name="connsiteY123" fmla="*/ 74248 h 599171"/>
                <a:gd name="connsiteX124" fmla="*/ 231095 w 607215"/>
                <a:gd name="connsiteY124" fmla="*/ 21227 h 599171"/>
                <a:gd name="connsiteX125" fmla="*/ 309828 w 607215"/>
                <a:gd name="connsiteY125" fmla="*/ 0 h 599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07215" h="599171">
                  <a:moveTo>
                    <a:pt x="451419" y="554678"/>
                  </a:moveTo>
                  <a:lnTo>
                    <a:pt x="451419" y="577944"/>
                  </a:lnTo>
                  <a:lnTo>
                    <a:pt x="562834" y="577944"/>
                  </a:lnTo>
                  <a:lnTo>
                    <a:pt x="562834" y="554678"/>
                  </a:lnTo>
                  <a:close/>
                  <a:moveTo>
                    <a:pt x="180958" y="554678"/>
                  </a:moveTo>
                  <a:lnTo>
                    <a:pt x="180958" y="577944"/>
                  </a:lnTo>
                  <a:lnTo>
                    <a:pt x="292373" y="577944"/>
                  </a:lnTo>
                  <a:lnTo>
                    <a:pt x="292373" y="554678"/>
                  </a:lnTo>
                  <a:close/>
                  <a:moveTo>
                    <a:pt x="353652" y="515469"/>
                  </a:moveTo>
                  <a:lnTo>
                    <a:pt x="353652" y="537067"/>
                  </a:lnTo>
                  <a:cubicBezTo>
                    <a:pt x="353652" y="540033"/>
                    <a:pt x="351331" y="542350"/>
                    <a:pt x="348359" y="542350"/>
                  </a:cubicBezTo>
                  <a:lnTo>
                    <a:pt x="312521" y="542350"/>
                  </a:lnTo>
                  <a:cubicBezTo>
                    <a:pt x="307229" y="542350"/>
                    <a:pt x="302865" y="546614"/>
                    <a:pt x="302865" y="551898"/>
                  </a:cubicBezTo>
                  <a:lnTo>
                    <a:pt x="302865" y="579149"/>
                  </a:lnTo>
                  <a:cubicBezTo>
                    <a:pt x="302865" y="584433"/>
                    <a:pt x="307229" y="588697"/>
                    <a:pt x="312521" y="588697"/>
                  </a:cubicBezTo>
                  <a:lnTo>
                    <a:pt x="431364" y="588697"/>
                  </a:lnTo>
                  <a:cubicBezTo>
                    <a:pt x="436656" y="588697"/>
                    <a:pt x="440927" y="584433"/>
                    <a:pt x="440927" y="579149"/>
                  </a:cubicBezTo>
                  <a:lnTo>
                    <a:pt x="440927" y="551898"/>
                  </a:lnTo>
                  <a:cubicBezTo>
                    <a:pt x="440927" y="546614"/>
                    <a:pt x="436656" y="542350"/>
                    <a:pt x="431364" y="542350"/>
                  </a:cubicBezTo>
                  <a:lnTo>
                    <a:pt x="395433" y="542350"/>
                  </a:lnTo>
                  <a:cubicBezTo>
                    <a:pt x="392554" y="542350"/>
                    <a:pt x="390140" y="540033"/>
                    <a:pt x="390140" y="537067"/>
                  </a:cubicBezTo>
                  <a:lnTo>
                    <a:pt x="390140" y="516767"/>
                  </a:lnTo>
                  <a:lnTo>
                    <a:pt x="375749" y="525294"/>
                  </a:lnTo>
                  <a:cubicBezTo>
                    <a:pt x="374913" y="525758"/>
                    <a:pt x="373985" y="526036"/>
                    <a:pt x="373057" y="526036"/>
                  </a:cubicBezTo>
                  <a:cubicBezTo>
                    <a:pt x="372128" y="526036"/>
                    <a:pt x="371200" y="525758"/>
                    <a:pt x="370364" y="525294"/>
                  </a:cubicBezTo>
                  <a:close/>
                  <a:moveTo>
                    <a:pt x="526903" y="263064"/>
                  </a:moveTo>
                  <a:lnTo>
                    <a:pt x="378349" y="350938"/>
                  </a:lnTo>
                  <a:lnTo>
                    <a:pt x="378349" y="511576"/>
                  </a:lnTo>
                  <a:lnTo>
                    <a:pt x="526903" y="423702"/>
                  </a:lnTo>
                  <a:lnTo>
                    <a:pt x="526903" y="363452"/>
                  </a:lnTo>
                  <a:cubicBezTo>
                    <a:pt x="526903" y="363359"/>
                    <a:pt x="526903" y="363173"/>
                    <a:pt x="526903" y="362988"/>
                  </a:cubicBezTo>
                  <a:close/>
                  <a:moveTo>
                    <a:pt x="219117" y="263064"/>
                  </a:moveTo>
                  <a:lnTo>
                    <a:pt x="219117" y="314231"/>
                  </a:lnTo>
                  <a:lnTo>
                    <a:pt x="313542" y="369940"/>
                  </a:lnTo>
                  <a:cubicBezTo>
                    <a:pt x="316049" y="371423"/>
                    <a:pt x="316792" y="374667"/>
                    <a:pt x="315399" y="377170"/>
                  </a:cubicBezTo>
                  <a:cubicBezTo>
                    <a:pt x="314378" y="378839"/>
                    <a:pt x="312614" y="379766"/>
                    <a:pt x="310850" y="379766"/>
                  </a:cubicBezTo>
                  <a:cubicBezTo>
                    <a:pt x="309921" y="379766"/>
                    <a:pt x="308993" y="379488"/>
                    <a:pt x="308157" y="379024"/>
                  </a:cubicBezTo>
                  <a:lnTo>
                    <a:pt x="219117" y="326374"/>
                  </a:lnTo>
                  <a:lnTo>
                    <a:pt x="219117" y="423702"/>
                  </a:lnTo>
                  <a:lnTo>
                    <a:pt x="367764" y="511576"/>
                  </a:lnTo>
                  <a:lnTo>
                    <a:pt x="367764" y="350938"/>
                  </a:lnTo>
                  <a:close/>
                  <a:moveTo>
                    <a:pt x="373057" y="165922"/>
                  </a:moveTo>
                  <a:lnTo>
                    <a:pt x="224224" y="253888"/>
                  </a:lnTo>
                  <a:lnTo>
                    <a:pt x="373057" y="341854"/>
                  </a:lnTo>
                  <a:lnTo>
                    <a:pt x="521889" y="253888"/>
                  </a:lnTo>
                  <a:close/>
                  <a:moveTo>
                    <a:pt x="258197" y="40011"/>
                  </a:moveTo>
                  <a:lnTo>
                    <a:pt x="302749" y="40011"/>
                  </a:lnTo>
                  <a:cubicBezTo>
                    <a:pt x="305627" y="40011"/>
                    <a:pt x="307947" y="42425"/>
                    <a:pt x="307947" y="45304"/>
                  </a:cubicBezTo>
                  <a:cubicBezTo>
                    <a:pt x="307947" y="48182"/>
                    <a:pt x="305627" y="50596"/>
                    <a:pt x="302749" y="50596"/>
                  </a:cubicBezTo>
                  <a:lnTo>
                    <a:pt x="258197" y="50596"/>
                  </a:lnTo>
                  <a:cubicBezTo>
                    <a:pt x="255319" y="50596"/>
                    <a:pt x="252906" y="48182"/>
                    <a:pt x="252906" y="45304"/>
                  </a:cubicBezTo>
                  <a:cubicBezTo>
                    <a:pt x="252906" y="42425"/>
                    <a:pt x="255319" y="40011"/>
                    <a:pt x="258197" y="40011"/>
                  </a:cubicBezTo>
                  <a:close/>
                  <a:moveTo>
                    <a:pt x="309828" y="10475"/>
                  </a:moveTo>
                  <a:cubicBezTo>
                    <a:pt x="258391" y="10475"/>
                    <a:pt x="210204" y="38005"/>
                    <a:pt x="184114" y="82312"/>
                  </a:cubicBezTo>
                  <a:cubicBezTo>
                    <a:pt x="183093" y="84073"/>
                    <a:pt x="181143" y="85000"/>
                    <a:pt x="179193" y="84908"/>
                  </a:cubicBezTo>
                  <a:cubicBezTo>
                    <a:pt x="177058" y="84722"/>
                    <a:pt x="175294" y="84629"/>
                    <a:pt x="173623" y="84629"/>
                  </a:cubicBezTo>
                  <a:cubicBezTo>
                    <a:pt x="134441" y="84629"/>
                    <a:pt x="102502" y="116331"/>
                    <a:pt x="102131" y="155355"/>
                  </a:cubicBezTo>
                  <a:lnTo>
                    <a:pt x="177429" y="155355"/>
                  </a:lnTo>
                  <a:cubicBezTo>
                    <a:pt x="180400" y="155355"/>
                    <a:pt x="182722" y="157765"/>
                    <a:pt x="182722" y="160638"/>
                  </a:cubicBezTo>
                  <a:cubicBezTo>
                    <a:pt x="182722" y="163512"/>
                    <a:pt x="180400" y="165922"/>
                    <a:pt x="177429" y="165922"/>
                  </a:cubicBezTo>
                  <a:lnTo>
                    <a:pt x="97582" y="165922"/>
                  </a:lnTo>
                  <a:cubicBezTo>
                    <a:pt x="47073" y="176025"/>
                    <a:pt x="10492" y="220704"/>
                    <a:pt x="10492" y="272148"/>
                  </a:cubicBezTo>
                  <a:cubicBezTo>
                    <a:pt x="10492" y="332028"/>
                    <a:pt x="59236" y="380600"/>
                    <a:pt x="119122" y="380600"/>
                  </a:cubicBezTo>
                  <a:lnTo>
                    <a:pt x="208626" y="380600"/>
                  </a:lnTo>
                  <a:lnTo>
                    <a:pt x="208626" y="342596"/>
                  </a:lnTo>
                  <a:lnTo>
                    <a:pt x="112437" y="342596"/>
                  </a:lnTo>
                  <a:cubicBezTo>
                    <a:pt x="109559" y="342596"/>
                    <a:pt x="107238" y="340186"/>
                    <a:pt x="107238" y="337312"/>
                  </a:cubicBezTo>
                  <a:cubicBezTo>
                    <a:pt x="107238" y="334439"/>
                    <a:pt x="109559" y="332028"/>
                    <a:pt x="112437" y="332028"/>
                  </a:cubicBezTo>
                  <a:lnTo>
                    <a:pt x="208626" y="332028"/>
                  </a:lnTo>
                  <a:lnTo>
                    <a:pt x="208626" y="253888"/>
                  </a:lnTo>
                  <a:cubicBezTo>
                    <a:pt x="208626" y="251941"/>
                    <a:pt x="209647" y="250273"/>
                    <a:pt x="211225" y="249346"/>
                  </a:cubicBezTo>
                  <a:lnTo>
                    <a:pt x="370364" y="155262"/>
                  </a:lnTo>
                  <a:cubicBezTo>
                    <a:pt x="372035" y="154335"/>
                    <a:pt x="374078" y="154335"/>
                    <a:pt x="375749" y="155262"/>
                  </a:cubicBezTo>
                  <a:lnTo>
                    <a:pt x="534888" y="249346"/>
                  </a:lnTo>
                  <a:cubicBezTo>
                    <a:pt x="534888" y="249346"/>
                    <a:pt x="534981" y="249439"/>
                    <a:pt x="534981" y="249439"/>
                  </a:cubicBezTo>
                  <a:cubicBezTo>
                    <a:pt x="536466" y="250365"/>
                    <a:pt x="537487" y="252034"/>
                    <a:pt x="537487" y="253888"/>
                  </a:cubicBezTo>
                  <a:lnTo>
                    <a:pt x="537487" y="353441"/>
                  </a:lnTo>
                  <a:cubicBezTo>
                    <a:pt x="574719" y="326560"/>
                    <a:pt x="596723" y="283921"/>
                    <a:pt x="596723" y="237574"/>
                  </a:cubicBezTo>
                  <a:cubicBezTo>
                    <a:pt x="596723" y="158692"/>
                    <a:pt x="532381" y="94548"/>
                    <a:pt x="453369" y="94548"/>
                  </a:cubicBezTo>
                  <a:cubicBezTo>
                    <a:pt x="450862" y="94548"/>
                    <a:pt x="448262" y="94640"/>
                    <a:pt x="445662" y="94733"/>
                  </a:cubicBezTo>
                  <a:cubicBezTo>
                    <a:pt x="443527" y="94826"/>
                    <a:pt x="441577" y="93713"/>
                    <a:pt x="440649" y="91860"/>
                  </a:cubicBezTo>
                  <a:cubicBezTo>
                    <a:pt x="432850" y="76102"/>
                    <a:pt x="422637" y="62198"/>
                    <a:pt x="410474" y="50611"/>
                  </a:cubicBezTo>
                  <a:lnTo>
                    <a:pt x="339910" y="50611"/>
                  </a:lnTo>
                  <a:cubicBezTo>
                    <a:pt x="336939" y="50611"/>
                    <a:pt x="334618" y="48201"/>
                    <a:pt x="334618" y="45327"/>
                  </a:cubicBezTo>
                  <a:cubicBezTo>
                    <a:pt x="334618" y="42454"/>
                    <a:pt x="336939" y="40044"/>
                    <a:pt x="339910" y="40044"/>
                  </a:cubicBezTo>
                  <a:lnTo>
                    <a:pt x="398125" y="40044"/>
                  </a:lnTo>
                  <a:cubicBezTo>
                    <a:pt x="373242" y="21134"/>
                    <a:pt x="342510" y="10475"/>
                    <a:pt x="309828" y="10475"/>
                  </a:cubicBezTo>
                  <a:close/>
                  <a:moveTo>
                    <a:pt x="309828" y="0"/>
                  </a:moveTo>
                  <a:cubicBezTo>
                    <a:pt x="339539" y="0"/>
                    <a:pt x="368507" y="8343"/>
                    <a:pt x="393483" y="24193"/>
                  </a:cubicBezTo>
                  <a:cubicBezTo>
                    <a:pt x="416787" y="39024"/>
                    <a:pt x="435821" y="59695"/>
                    <a:pt x="448541" y="84073"/>
                  </a:cubicBezTo>
                  <a:cubicBezTo>
                    <a:pt x="450212" y="84073"/>
                    <a:pt x="451790" y="83981"/>
                    <a:pt x="453369" y="83981"/>
                  </a:cubicBezTo>
                  <a:cubicBezTo>
                    <a:pt x="538230" y="83981"/>
                    <a:pt x="607215" y="152945"/>
                    <a:pt x="607215" y="237574"/>
                  </a:cubicBezTo>
                  <a:cubicBezTo>
                    <a:pt x="607215" y="289853"/>
                    <a:pt x="581218" y="337683"/>
                    <a:pt x="537487" y="366232"/>
                  </a:cubicBezTo>
                  <a:lnTo>
                    <a:pt x="537487" y="426761"/>
                  </a:lnTo>
                  <a:cubicBezTo>
                    <a:pt x="537487" y="428615"/>
                    <a:pt x="536466" y="430284"/>
                    <a:pt x="534888" y="431211"/>
                  </a:cubicBezTo>
                  <a:lnTo>
                    <a:pt x="400725" y="510556"/>
                  </a:lnTo>
                  <a:lnTo>
                    <a:pt x="400725" y="531876"/>
                  </a:lnTo>
                  <a:lnTo>
                    <a:pt x="431364" y="531876"/>
                  </a:lnTo>
                  <a:cubicBezTo>
                    <a:pt x="439720" y="531876"/>
                    <a:pt x="446869" y="536974"/>
                    <a:pt x="449933" y="544204"/>
                  </a:cubicBezTo>
                  <a:lnTo>
                    <a:pt x="568034" y="544204"/>
                  </a:lnTo>
                  <a:cubicBezTo>
                    <a:pt x="571005" y="544204"/>
                    <a:pt x="573326" y="546521"/>
                    <a:pt x="573326" y="549487"/>
                  </a:cubicBezTo>
                  <a:lnTo>
                    <a:pt x="573326" y="583228"/>
                  </a:lnTo>
                  <a:cubicBezTo>
                    <a:pt x="573326" y="586101"/>
                    <a:pt x="571005" y="588511"/>
                    <a:pt x="568034" y="588511"/>
                  </a:cubicBezTo>
                  <a:lnTo>
                    <a:pt x="449098" y="588511"/>
                  </a:lnTo>
                  <a:cubicBezTo>
                    <a:pt x="445755" y="594815"/>
                    <a:pt x="439070" y="599171"/>
                    <a:pt x="431364" y="599171"/>
                  </a:cubicBezTo>
                  <a:lnTo>
                    <a:pt x="312521" y="599171"/>
                  </a:lnTo>
                  <a:cubicBezTo>
                    <a:pt x="304815" y="599171"/>
                    <a:pt x="298037" y="594815"/>
                    <a:pt x="294694" y="588511"/>
                  </a:cubicBezTo>
                  <a:lnTo>
                    <a:pt x="175758" y="588511"/>
                  </a:lnTo>
                  <a:cubicBezTo>
                    <a:pt x="172787" y="588511"/>
                    <a:pt x="170466" y="586101"/>
                    <a:pt x="170466" y="583228"/>
                  </a:cubicBezTo>
                  <a:lnTo>
                    <a:pt x="170466" y="549487"/>
                  </a:lnTo>
                  <a:cubicBezTo>
                    <a:pt x="170466" y="546521"/>
                    <a:pt x="172787" y="544204"/>
                    <a:pt x="175758" y="544204"/>
                  </a:cubicBezTo>
                  <a:lnTo>
                    <a:pt x="293951" y="544204"/>
                  </a:lnTo>
                  <a:cubicBezTo>
                    <a:pt x="296923" y="536974"/>
                    <a:pt x="304165" y="531876"/>
                    <a:pt x="312521" y="531876"/>
                  </a:cubicBezTo>
                  <a:lnTo>
                    <a:pt x="343160" y="531876"/>
                  </a:lnTo>
                  <a:lnTo>
                    <a:pt x="343160" y="509166"/>
                  </a:lnTo>
                  <a:lnTo>
                    <a:pt x="211225" y="431211"/>
                  </a:lnTo>
                  <a:cubicBezTo>
                    <a:pt x="209647" y="430284"/>
                    <a:pt x="208626" y="428615"/>
                    <a:pt x="208626" y="426761"/>
                  </a:cubicBezTo>
                  <a:lnTo>
                    <a:pt x="208626" y="391167"/>
                  </a:lnTo>
                  <a:lnTo>
                    <a:pt x="119122" y="391167"/>
                  </a:lnTo>
                  <a:cubicBezTo>
                    <a:pt x="53479" y="391167"/>
                    <a:pt x="0" y="337775"/>
                    <a:pt x="0" y="272148"/>
                  </a:cubicBezTo>
                  <a:cubicBezTo>
                    <a:pt x="0" y="216996"/>
                    <a:pt x="38253" y="169073"/>
                    <a:pt x="91639" y="156467"/>
                  </a:cubicBezTo>
                  <a:cubicBezTo>
                    <a:pt x="91639" y="156282"/>
                    <a:pt x="91639" y="156189"/>
                    <a:pt x="91639" y="156003"/>
                  </a:cubicBezTo>
                  <a:cubicBezTo>
                    <a:pt x="91639" y="110862"/>
                    <a:pt x="128406" y="74155"/>
                    <a:pt x="173623" y="74155"/>
                  </a:cubicBezTo>
                  <a:cubicBezTo>
                    <a:pt x="174644" y="74155"/>
                    <a:pt x="175665" y="74155"/>
                    <a:pt x="176687" y="74248"/>
                  </a:cubicBezTo>
                  <a:cubicBezTo>
                    <a:pt x="190149" y="52372"/>
                    <a:pt x="208904" y="34111"/>
                    <a:pt x="231095" y="21227"/>
                  </a:cubicBezTo>
                  <a:cubicBezTo>
                    <a:pt x="254863" y="7323"/>
                    <a:pt x="282067" y="0"/>
                    <a:pt x="30982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</p:sp>
        <p:sp>
          <p:nvSpPr>
            <p:cNvPr id="203" name="矩形 202">
              <a:extLst>
                <a:ext uri="{FF2B5EF4-FFF2-40B4-BE49-F238E27FC236}">
                  <a16:creationId xmlns:a16="http://schemas.microsoft.com/office/drawing/2014/main" id="{747F78B6-24B7-4F5D-A032-470E3EC69E26}"/>
                </a:ext>
              </a:extLst>
            </p:cNvPr>
            <p:cNvSpPr/>
            <p:nvPr/>
          </p:nvSpPr>
          <p:spPr>
            <a:xfrm>
              <a:off x="4168166" y="5735279"/>
              <a:ext cx="81485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上海存储节点</a:t>
              </a:r>
              <a:endParaRPr lang="zh-CN" altLang="en-US" sz="800" b="1" dirty="0"/>
            </a:p>
          </p:txBody>
        </p:sp>
        <p:sp>
          <p:nvSpPr>
            <p:cNvPr id="204" name="data-cloud_80464">
              <a:extLst>
                <a:ext uri="{FF2B5EF4-FFF2-40B4-BE49-F238E27FC236}">
                  <a16:creationId xmlns:a16="http://schemas.microsoft.com/office/drawing/2014/main" id="{6FD3FD7B-CEE4-46A4-926E-302DA8FA40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55841" y="5246490"/>
              <a:ext cx="495351" cy="488789"/>
            </a:xfrm>
            <a:custGeom>
              <a:avLst/>
              <a:gdLst>
                <a:gd name="connsiteX0" fmla="*/ 451419 w 607215"/>
                <a:gd name="connsiteY0" fmla="*/ 554678 h 599171"/>
                <a:gd name="connsiteX1" fmla="*/ 451419 w 607215"/>
                <a:gd name="connsiteY1" fmla="*/ 577944 h 599171"/>
                <a:gd name="connsiteX2" fmla="*/ 562834 w 607215"/>
                <a:gd name="connsiteY2" fmla="*/ 577944 h 599171"/>
                <a:gd name="connsiteX3" fmla="*/ 562834 w 607215"/>
                <a:gd name="connsiteY3" fmla="*/ 554678 h 599171"/>
                <a:gd name="connsiteX4" fmla="*/ 180958 w 607215"/>
                <a:gd name="connsiteY4" fmla="*/ 554678 h 599171"/>
                <a:gd name="connsiteX5" fmla="*/ 180958 w 607215"/>
                <a:gd name="connsiteY5" fmla="*/ 577944 h 599171"/>
                <a:gd name="connsiteX6" fmla="*/ 292373 w 607215"/>
                <a:gd name="connsiteY6" fmla="*/ 577944 h 599171"/>
                <a:gd name="connsiteX7" fmla="*/ 292373 w 607215"/>
                <a:gd name="connsiteY7" fmla="*/ 554678 h 599171"/>
                <a:gd name="connsiteX8" fmla="*/ 353652 w 607215"/>
                <a:gd name="connsiteY8" fmla="*/ 515469 h 599171"/>
                <a:gd name="connsiteX9" fmla="*/ 353652 w 607215"/>
                <a:gd name="connsiteY9" fmla="*/ 537067 h 599171"/>
                <a:gd name="connsiteX10" fmla="*/ 348359 w 607215"/>
                <a:gd name="connsiteY10" fmla="*/ 542350 h 599171"/>
                <a:gd name="connsiteX11" fmla="*/ 312521 w 607215"/>
                <a:gd name="connsiteY11" fmla="*/ 542350 h 599171"/>
                <a:gd name="connsiteX12" fmla="*/ 302865 w 607215"/>
                <a:gd name="connsiteY12" fmla="*/ 551898 h 599171"/>
                <a:gd name="connsiteX13" fmla="*/ 302865 w 607215"/>
                <a:gd name="connsiteY13" fmla="*/ 579149 h 599171"/>
                <a:gd name="connsiteX14" fmla="*/ 312521 w 607215"/>
                <a:gd name="connsiteY14" fmla="*/ 588697 h 599171"/>
                <a:gd name="connsiteX15" fmla="*/ 431364 w 607215"/>
                <a:gd name="connsiteY15" fmla="*/ 588697 h 599171"/>
                <a:gd name="connsiteX16" fmla="*/ 440927 w 607215"/>
                <a:gd name="connsiteY16" fmla="*/ 579149 h 599171"/>
                <a:gd name="connsiteX17" fmla="*/ 440927 w 607215"/>
                <a:gd name="connsiteY17" fmla="*/ 551898 h 599171"/>
                <a:gd name="connsiteX18" fmla="*/ 431364 w 607215"/>
                <a:gd name="connsiteY18" fmla="*/ 542350 h 599171"/>
                <a:gd name="connsiteX19" fmla="*/ 395433 w 607215"/>
                <a:gd name="connsiteY19" fmla="*/ 542350 h 599171"/>
                <a:gd name="connsiteX20" fmla="*/ 390140 w 607215"/>
                <a:gd name="connsiteY20" fmla="*/ 537067 h 599171"/>
                <a:gd name="connsiteX21" fmla="*/ 390140 w 607215"/>
                <a:gd name="connsiteY21" fmla="*/ 516767 h 599171"/>
                <a:gd name="connsiteX22" fmla="*/ 375749 w 607215"/>
                <a:gd name="connsiteY22" fmla="*/ 525294 h 599171"/>
                <a:gd name="connsiteX23" fmla="*/ 373057 w 607215"/>
                <a:gd name="connsiteY23" fmla="*/ 526036 h 599171"/>
                <a:gd name="connsiteX24" fmla="*/ 370364 w 607215"/>
                <a:gd name="connsiteY24" fmla="*/ 525294 h 599171"/>
                <a:gd name="connsiteX25" fmla="*/ 526903 w 607215"/>
                <a:gd name="connsiteY25" fmla="*/ 263064 h 599171"/>
                <a:gd name="connsiteX26" fmla="*/ 378349 w 607215"/>
                <a:gd name="connsiteY26" fmla="*/ 350938 h 599171"/>
                <a:gd name="connsiteX27" fmla="*/ 378349 w 607215"/>
                <a:gd name="connsiteY27" fmla="*/ 511576 h 599171"/>
                <a:gd name="connsiteX28" fmla="*/ 526903 w 607215"/>
                <a:gd name="connsiteY28" fmla="*/ 423702 h 599171"/>
                <a:gd name="connsiteX29" fmla="*/ 526903 w 607215"/>
                <a:gd name="connsiteY29" fmla="*/ 363452 h 599171"/>
                <a:gd name="connsiteX30" fmla="*/ 526903 w 607215"/>
                <a:gd name="connsiteY30" fmla="*/ 362988 h 599171"/>
                <a:gd name="connsiteX31" fmla="*/ 219117 w 607215"/>
                <a:gd name="connsiteY31" fmla="*/ 263064 h 599171"/>
                <a:gd name="connsiteX32" fmla="*/ 219117 w 607215"/>
                <a:gd name="connsiteY32" fmla="*/ 314231 h 599171"/>
                <a:gd name="connsiteX33" fmla="*/ 313542 w 607215"/>
                <a:gd name="connsiteY33" fmla="*/ 369940 h 599171"/>
                <a:gd name="connsiteX34" fmla="*/ 315399 w 607215"/>
                <a:gd name="connsiteY34" fmla="*/ 377170 h 599171"/>
                <a:gd name="connsiteX35" fmla="*/ 310850 w 607215"/>
                <a:gd name="connsiteY35" fmla="*/ 379766 h 599171"/>
                <a:gd name="connsiteX36" fmla="*/ 308157 w 607215"/>
                <a:gd name="connsiteY36" fmla="*/ 379024 h 599171"/>
                <a:gd name="connsiteX37" fmla="*/ 219117 w 607215"/>
                <a:gd name="connsiteY37" fmla="*/ 326374 h 599171"/>
                <a:gd name="connsiteX38" fmla="*/ 219117 w 607215"/>
                <a:gd name="connsiteY38" fmla="*/ 423702 h 599171"/>
                <a:gd name="connsiteX39" fmla="*/ 367764 w 607215"/>
                <a:gd name="connsiteY39" fmla="*/ 511576 h 599171"/>
                <a:gd name="connsiteX40" fmla="*/ 367764 w 607215"/>
                <a:gd name="connsiteY40" fmla="*/ 350938 h 599171"/>
                <a:gd name="connsiteX41" fmla="*/ 373057 w 607215"/>
                <a:gd name="connsiteY41" fmla="*/ 165922 h 599171"/>
                <a:gd name="connsiteX42" fmla="*/ 224224 w 607215"/>
                <a:gd name="connsiteY42" fmla="*/ 253888 h 599171"/>
                <a:gd name="connsiteX43" fmla="*/ 373057 w 607215"/>
                <a:gd name="connsiteY43" fmla="*/ 341854 h 599171"/>
                <a:gd name="connsiteX44" fmla="*/ 521889 w 607215"/>
                <a:gd name="connsiteY44" fmla="*/ 253888 h 599171"/>
                <a:gd name="connsiteX45" fmla="*/ 258197 w 607215"/>
                <a:gd name="connsiteY45" fmla="*/ 40011 h 599171"/>
                <a:gd name="connsiteX46" fmla="*/ 302749 w 607215"/>
                <a:gd name="connsiteY46" fmla="*/ 40011 h 599171"/>
                <a:gd name="connsiteX47" fmla="*/ 307947 w 607215"/>
                <a:gd name="connsiteY47" fmla="*/ 45304 h 599171"/>
                <a:gd name="connsiteX48" fmla="*/ 302749 w 607215"/>
                <a:gd name="connsiteY48" fmla="*/ 50596 h 599171"/>
                <a:gd name="connsiteX49" fmla="*/ 258197 w 607215"/>
                <a:gd name="connsiteY49" fmla="*/ 50596 h 599171"/>
                <a:gd name="connsiteX50" fmla="*/ 252906 w 607215"/>
                <a:gd name="connsiteY50" fmla="*/ 45304 h 599171"/>
                <a:gd name="connsiteX51" fmla="*/ 258197 w 607215"/>
                <a:gd name="connsiteY51" fmla="*/ 40011 h 599171"/>
                <a:gd name="connsiteX52" fmla="*/ 309828 w 607215"/>
                <a:gd name="connsiteY52" fmla="*/ 10475 h 599171"/>
                <a:gd name="connsiteX53" fmla="*/ 184114 w 607215"/>
                <a:gd name="connsiteY53" fmla="*/ 82312 h 599171"/>
                <a:gd name="connsiteX54" fmla="*/ 179193 w 607215"/>
                <a:gd name="connsiteY54" fmla="*/ 84908 h 599171"/>
                <a:gd name="connsiteX55" fmla="*/ 173623 w 607215"/>
                <a:gd name="connsiteY55" fmla="*/ 84629 h 599171"/>
                <a:gd name="connsiteX56" fmla="*/ 102131 w 607215"/>
                <a:gd name="connsiteY56" fmla="*/ 155355 h 599171"/>
                <a:gd name="connsiteX57" fmla="*/ 177429 w 607215"/>
                <a:gd name="connsiteY57" fmla="*/ 155355 h 599171"/>
                <a:gd name="connsiteX58" fmla="*/ 182722 w 607215"/>
                <a:gd name="connsiteY58" fmla="*/ 160638 h 599171"/>
                <a:gd name="connsiteX59" fmla="*/ 177429 w 607215"/>
                <a:gd name="connsiteY59" fmla="*/ 165922 h 599171"/>
                <a:gd name="connsiteX60" fmla="*/ 97582 w 607215"/>
                <a:gd name="connsiteY60" fmla="*/ 165922 h 599171"/>
                <a:gd name="connsiteX61" fmla="*/ 10492 w 607215"/>
                <a:gd name="connsiteY61" fmla="*/ 272148 h 599171"/>
                <a:gd name="connsiteX62" fmla="*/ 119122 w 607215"/>
                <a:gd name="connsiteY62" fmla="*/ 380600 h 599171"/>
                <a:gd name="connsiteX63" fmla="*/ 208626 w 607215"/>
                <a:gd name="connsiteY63" fmla="*/ 380600 h 599171"/>
                <a:gd name="connsiteX64" fmla="*/ 208626 w 607215"/>
                <a:gd name="connsiteY64" fmla="*/ 342596 h 599171"/>
                <a:gd name="connsiteX65" fmla="*/ 112437 w 607215"/>
                <a:gd name="connsiteY65" fmla="*/ 342596 h 599171"/>
                <a:gd name="connsiteX66" fmla="*/ 107238 w 607215"/>
                <a:gd name="connsiteY66" fmla="*/ 337312 h 599171"/>
                <a:gd name="connsiteX67" fmla="*/ 112437 w 607215"/>
                <a:gd name="connsiteY67" fmla="*/ 332028 h 599171"/>
                <a:gd name="connsiteX68" fmla="*/ 208626 w 607215"/>
                <a:gd name="connsiteY68" fmla="*/ 332028 h 599171"/>
                <a:gd name="connsiteX69" fmla="*/ 208626 w 607215"/>
                <a:gd name="connsiteY69" fmla="*/ 253888 h 599171"/>
                <a:gd name="connsiteX70" fmla="*/ 211225 w 607215"/>
                <a:gd name="connsiteY70" fmla="*/ 249346 h 599171"/>
                <a:gd name="connsiteX71" fmla="*/ 370364 w 607215"/>
                <a:gd name="connsiteY71" fmla="*/ 155262 h 599171"/>
                <a:gd name="connsiteX72" fmla="*/ 375749 w 607215"/>
                <a:gd name="connsiteY72" fmla="*/ 155262 h 599171"/>
                <a:gd name="connsiteX73" fmla="*/ 534888 w 607215"/>
                <a:gd name="connsiteY73" fmla="*/ 249346 h 599171"/>
                <a:gd name="connsiteX74" fmla="*/ 534981 w 607215"/>
                <a:gd name="connsiteY74" fmla="*/ 249439 h 599171"/>
                <a:gd name="connsiteX75" fmla="*/ 537487 w 607215"/>
                <a:gd name="connsiteY75" fmla="*/ 253888 h 599171"/>
                <a:gd name="connsiteX76" fmla="*/ 537487 w 607215"/>
                <a:gd name="connsiteY76" fmla="*/ 353441 h 599171"/>
                <a:gd name="connsiteX77" fmla="*/ 596723 w 607215"/>
                <a:gd name="connsiteY77" fmla="*/ 237574 h 599171"/>
                <a:gd name="connsiteX78" fmla="*/ 453369 w 607215"/>
                <a:gd name="connsiteY78" fmla="*/ 94548 h 599171"/>
                <a:gd name="connsiteX79" fmla="*/ 445662 w 607215"/>
                <a:gd name="connsiteY79" fmla="*/ 94733 h 599171"/>
                <a:gd name="connsiteX80" fmla="*/ 440649 w 607215"/>
                <a:gd name="connsiteY80" fmla="*/ 91860 h 599171"/>
                <a:gd name="connsiteX81" fmla="*/ 410474 w 607215"/>
                <a:gd name="connsiteY81" fmla="*/ 50611 h 599171"/>
                <a:gd name="connsiteX82" fmla="*/ 339910 w 607215"/>
                <a:gd name="connsiteY82" fmla="*/ 50611 h 599171"/>
                <a:gd name="connsiteX83" fmla="*/ 334618 w 607215"/>
                <a:gd name="connsiteY83" fmla="*/ 45327 h 599171"/>
                <a:gd name="connsiteX84" fmla="*/ 339910 w 607215"/>
                <a:gd name="connsiteY84" fmla="*/ 40044 h 599171"/>
                <a:gd name="connsiteX85" fmla="*/ 398125 w 607215"/>
                <a:gd name="connsiteY85" fmla="*/ 40044 h 599171"/>
                <a:gd name="connsiteX86" fmla="*/ 309828 w 607215"/>
                <a:gd name="connsiteY86" fmla="*/ 10475 h 599171"/>
                <a:gd name="connsiteX87" fmla="*/ 309828 w 607215"/>
                <a:gd name="connsiteY87" fmla="*/ 0 h 599171"/>
                <a:gd name="connsiteX88" fmla="*/ 393483 w 607215"/>
                <a:gd name="connsiteY88" fmla="*/ 24193 h 599171"/>
                <a:gd name="connsiteX89" fmla="*/ 448541 w 607215"/>
                <a:gd name="connsiteY89" fmla="*/ 84073 h 599171"/>
                <a:gd name="connsiteX90" fmla="*/ 453369 w 607215"/>
                <a:gd name="connsiteY90" fmla="*/ 83981 h 599171"/>
                <a:gd name="connsiteX91" fmla="*/ 607215 w 607215"/>
                <a:gd name="connsiteY91" fmla="*/ 237574 h 599171"/>
                <a:gd name="connsiteX92" fmla="*/ 537487 w 607215"/>
                <a:gd name="connsiteY92" fmla="*/ 366232 h 599171"/>
                <a:gd name="connsiteX93" fmla="*/ 537487 w 607215"/>
                <a:gd name="connsiteY93" fmla="*/ 426761 h 599171"/>
                <a:gd name="connsiteX94" fmla="*/ 534888 w 607215"/>
                <a:gd name="connsiteY94" fmla="*/ 431211 h 599171"/>
                <a:gd name="connsiteX95" fmla="*/ 400725 w 607215"/>
                <a:gd name="connsiteY95" fmla="*/ 510556 h 599171"/>
                <a:gd name="connsiteX96" fmla="*/ 400725 w 607215"/>
                <a:gd name="connsiteY96" fmla="*/ 531876 h 599171"/>
                <a:gd name="connsiteX97" fmla="*/ 431364 w 607215"/>
                <a:gd name="connsiteY97" fmla="*/ 531876 h 599171"/>
                <a:gd name="connsiteX98" fmla="*/ 449933 w 607215"/>
                <a:gd name="connsiteY98" fmla="*/ 544204 h 599171"/>
                <a:gd name="connsiteX99" fmla="*/ 568034 w 607215"/>
                <a:gd name="connsiteY99" fmla="*/ 544204 h 599171"/>
                <a:gd name="connsiteX100" fmla="*/ 573326 w 607215"/>
                <a:gd name="connsiteY100" fmla="*/ 549487 h 599171"/>
                <a:gd name="connsiteX101" fmla="*/ 573326 w 607215"/>
                <a:gd name="connsiteY101" fmla="*/ 583228 h 599171"/>
                <a:gd name="connsiteX102" fmla="*/ 568034 w 607215"/>
                <a:gd name="connsiteY102" fmla="*/ 588511 h 599171"/>
                <a:gd name="connsiteX103" fmla="*/ 449098 w 607215"/>
                <a:gd name="connsiteY103" fmla="*/ 588511 h 599171"/>
                <a:gd name="connsiteX104" fmla="*/ 431364 w 607215"/>
                <a:gd name="connsiteY104" fmla="*/ 599171 h 599171"/>
                <a:gd name="connsiteX105" fmla="*/ 312521 w 607215"/>
                <a:gd name="connsiteY105" fmla="*/ 599171 h 599171"/>
                <a:gd name="connsiteX106" fmla="*/ 294694 w 607215"/>
                <a:gd name="connsiteY106" fmla="*/ 588511 h 599171"/>
                <a:gd name="connsiteX107" fmla="*/ 175758 w 607215"/>
                <a:gd name="connsiteY107" fmla="*/ 588511 h 599171"/>
                <a:gd name="connsiteX108" fmla="*/ 170466 w 607215"/>
                <a:gd name="connsiteY108" fmla="*/ 583228 h 599171"/>
                <a:gd name="connsiteX109" fmla="*/ 170466 w 607215"/>
                <a:gd name="connsiteY109" fmla="*/ 549487 h 599171"/>
                <a:gd name="connsiteX110" fmla="*/ 175758 w 607215"/>
                <a:gd name="connsiteY110" fmla="*/ 544204 h 599171"/>
                <a:gd name="connsiteX111" fmla="*/ 293951 w 607215"/>
                <a:gd name="connsiteY111" fmla="*/ 544204 h 599171"/>
                <a:gd name="connsiteX112" fmla="*/ 312521 w 607215"/>
                <a:gd name="connsiteY112" fmla="*/ 531876 h 599171"/>
                <a:gd name="connsiteX113" fmla="*/ 343160 w 607215"/>
                <a:gd name="connsiteY113" fmla="*/ 531876 h 599171"/>
                <a:gd name="connsiteX114" fmla="*/ 343160 w 607215"/>
                <a:gd name="connsiteY114" fmla="*/ 509166 h 599171"/>
                <a:gd name="connsiteX115" fmla="*/ 211225 w 607215"/>
                <a:gd name="connsiteY115" fmla="*/ 431211 h 599171"/>
                <a:gd name="connsiteX116" fmla="*/ 208626 w 607215"/>
                <a:gd name="connsiteY116" fmla="*/ 426761 h 599171"/>
                <a:gd name="connsiteX117" fmla="*/ 208626 w 607215"/>
                <a:gd name="connsiteY117" fmla="*/ 391167 h 599171"/>
                <a:gd name="connsiteX118" fmla="*/ 119122 w 607215"/>
                <a:gd name="connsiteY118" fmla="*/ 391167 h 599171"/>
                <a:gd name="connsiteX119" fmla="*/ 0 w 607215"/>
                <a:gd name="connsiteY119" fmla="*/ 272148 h 599171"/>
                <a:gd name="connsiteX120" fmla="*/ 91639 w 607215"/>
                <a:gd name="connsiteY120" fmla="*/ 156467 h 599171"/>
                <a:gd name="connsiteX121" fmla="*/ 91639 w 607215"/>
                <a:gd name="connsiteY121" fmla="*/ 156003 h 599171"/>
                <a:gd name="connsiteX122" fmla="*/ 173623 w 607215"/>
                <a:gd name="connsiteY122" fmla="*/ 74155 h 599171"/>
                <a:gd name="connsiteX123" fmla="*/ 176687 w 607215"/>
                <a:gd name="connsiteY123" fmla="*/ 74248 h 599171"/>
                <a:gd name="connsiteX124" fmla="*/ 231095 w 607215"/>
                <a:gd name="connsiteY124" fmla="*/ 21227 h 599171"/>
                <a:gd name="connsiteX125" fmla="*/ 309828 w 607215"/>
                <a:gd name="connsiteY125" fmla="*/ 0 h 599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07215" h="599171">
                  <a:moveTo>
                    <a:pt x="451419" y="554678"/>
                  </a:moveTo>
                  <a:lnTo>
                    <a:pt x="451419" y="577944"/>
                  </a:lnTo>
                  <a:lnTo>
                    <a:pt x="562834" y="577944"/>
                  </a:lnTo>
                  <a:lnTo>
                    <a:pt x="562834" y="554678"/>
                  </a:lnTo>
                  <a:close/>
                  <a:moveTo>
                    <a:pt x="180958" y="554678"/>
                  </a:moveTo>
                  <a:lnTo>
                    <a:pt x="180958" y="577944"/>
                  </a:lnTo>
                  <a:lnTo>
                    <a:pt x="292373" y="577944"/>
                  </a:lnTo>
                  <a:lnTo>
                    <a:pt x="292373" y="554678"/>
                  </a:lnTo>
                  <a:close/>
                  <a:moveTo>
                    <a:pt x="353652" y="515469"/>
                  </a:moveTo>
                  <a:lnTo>
                    <a:pt x="353652" y="537067"/>
                  </a:lnTo>
                  <a:cubicBezTo>
                    <a:pt x="353652" y="540033"/>
                    <a:pt x="351331" y="542350"/>
                    <a:pt x="348359" y="542350"/>
                  </a:cubicBezTo>
                  <a:lnTo>
                    <a:pt x="312521" y="542350"/>
                  </a:lnTo>
                  <a:cubicBezTo>
                    <a:pt x="307229" y="542350"/>
                    <a:pt x="302865" y="546614"/>
                    <a:pt x="302865" y="551898"/>
                  </a:cubicBezTo>
                  <a:lnTo>
                    <a:pt x="302865" y="579149"/>
                  </a:lnTo>
                  <a:cubicBezTo>
                    <a:pt x="302865" y="584433"/>
                    <a:pt x="307229" y="588697"/>
                    <a:pt x="312521" y="588697"/>
                  </a:cubicBezTo>
                  <a:lnTo>
                    <a:pt x="431364" y="588697"/>
                  </a:lnTo>
                  <a:cubicBezTo>
                    <a:pt x="436656" y="588697"/>
                    <a:pt x="440927" y="584433"/>
                    <a:pt x="440927" y="579149"/>
                  </a:cubicBezTo>
                  <a:lnTo>
                    <a:pt x="440927" y="551898"/>
                  </a:lnTo>
                  <a:cubicBezTo>
                    <a:pt x="440927" y="546614"/>
                    <a:pt x="436656" y="542350"/>
                    <a:pt x="431364" y="542350"/>
                  </a:cubicBezTo>
                  <a:lnTo>
                    <a:pt x="395433" y="542350"/>
                  </a:lnTo>
                  <a:cubicBezTo>
                    <a:pt x="392554" y="542350"/>
                    <a:pt x="390140" y="540033"/>
                    <a:pt x="390140" y="537067"/>
                  </a:cubicBezTo>
                  <a:lnTo>
                    <a:pt x="390140" y="516767"/>
                  </a:lnTo>
                  <a:lnTo>
                    <a:pt x="375749" y="525294"/>
                  </a:lnTo>
                  <a:cubicBezTo>
                    <a:pt x="374913" y="525758"/>
                    <a:pt x="373985" y="526036"/>
                    <a:pt x="373057" y="526036"/>
                  </a:cubicBezTo>
                  <a:cubicBezTo>
                    <a:pt x="372128" y="526036"/>
                    <a:pt x="371200" y="525758"/>
                    <a:pt x="370364" y="525294"/>
                  </a:cubicBezTo>
                  <a:close/>
                  <a:moveTo>
                    <a:pt x="526903" y="263064"/>
                  </a:moveTo>
                  <a:lnTo>
                    <a:pt x="378349" y="350938"/>
                  </a:lnTo>
                  <a:lnTo>
                    <a:pt x="378349" y="511576"/>
                  </a:lnTo>
                  <a:lnTo>
                    <a:pt x="526903" y="423702"/>
                  </a:lnTo>
                  <a:lnTo>
                    <a:pt x="526903" y="363452"/>
                  </a:lnTo>
                  <a:cubicBezTo>
                    <a:pt x="526903" y="363359"/>
                    <a:pt x="526903" y="363173"/>
                    <a:pt x="526903" y="362988"/>
                  </a:cubicBezTo>
                  <a:close/>
                  <a:moveTo>
                    <a:pt x="219117" y="263064"/>
                  </a:moveTo>
                  <a:lnTo>
                    <a:pt x="219117" y="314231"/>
                  </a:lnTo>
                  <a:lnTo>
                    <a:pt x="313542" y="369940"/>
                  </a:lnTo>
                  <a:cubicBezTo>
                    <a:pt x="316049" y="371423"/>
                    <a:pt x="316792" y="374667"/>
                    <a:pt x="315399" y="377170"/>
                  </a:cubicBezTo>
                  <a:cubicBezTo>
                    <a:pt x="314378" y="378839"/>
                    <a:pt x="312614" y="379766"/>
                    <a:pt x="310850" y="379766"/>
                  </a:cubicBezTo>
                  <a:cubicBezTo>
                    <a:pt x="309921" y="379766"/>
                    <a:pt x="308993" y="379488"/>
                    <a:pt x="308157" y="379024"/>
                  </a:cubicBezTo>
                  <a:lnTo>
                    <a:pt x="219117" y="326374"/>
                  </a:lnTo>
                  <a:lnTo>
                    <a:pt x="219117" y="423702"/>
                  </a:lnTo>
                  <a:lnTo>
                    <a:pt x="367764" y="511576"/>
                  </a:lnTo>
                  <a:lnTo>
                    <a:pt x="367764" y="350938"/>
                  </a:lnTo>
                  <a:close/>
                  <a:moveTo>
                    <a:pt x="373057" y="165922"/>
                  </a:moveTo>
                  <a:lnTo>
                    <a:pt x="224224" y="253888"/>
                  </a:lnTo>
                  <a:lnTo>
                    <a:pt x="373057" y="341854"/>
                  </a:lnTo>
                  <a:lnTo>
                    <a:pt x="521889" y="253888"/>
                  </a:lnTo>
                  <a:close/>
                  <a:moveTo>
                    <a:pt x="258197" y="40011"/>
                  </a:moveTo>
                  <a:lnTo>
                    <a:pt x="302749" y="40011"/>
                  </a:lnTo>
                  <a:cubicBezTo>
                    <a:pt x="305627" y="40011"/>
                    <a:pt x="307947" y="42425"/>
                    <a:pt x="307947" y="45304"/>
                  </a:cubicBezTo>
                  <a:cubicBezTo>
                    <a:pt x="307947" y="48182"/>
                    <a:pt x="305627" y="50596"/>
                    <a:pt x="302749" y="50596"/>
                  </a:cubicBezTo>
                  <a:lnTo>
                    <a:pt x="258197" y="50596"/>
                  </a:lnTo>
                  <a:cubicBezTo>
                    <a:pt x="255319" y="50596"/>
                    <a:pt x="252906" y="48182"/>
                    <a:pt x="252906" y="45304"/>
                  </a:cubicBezTo>
                  <a:cubicBezTo>
                    <a:pt x="252906" y="42425"/>
                    <a:pt x="255319" y="40011"/>
                    <a:pt x="258197" y="40011"/>
                  </a:cubicBezTo>
                  <a:close/>
                  <a:moveTo>
                    <a:pt x="309828" y="10475"/>
                  </a:moveTo>
                  <a:cubicBezTo>
                    <a:pt x="258391" y="10475"/>
                    <a:pt x="210204" y="38005"/>
                    <a:pt x="184114" y="82312"/>
                  </a:cubicBezTo>
                  <a:cubicBezTo>
                    <a:pt x="183093" y="84073"/>
                    <a:pt x="181143" y="85000"/>
                    <a:pt x="179193" y="84908"/>
                  </a:cubicBezTo>
                  <a:cubicBezTo>
                    <a:pt x="177058" y="84722"/>
                    <a:pt x="175294" y="84629"/>
                    <a:pt x="173623" y="84629"/>
                  </a:cubicBezTo>
                  <a:cubicBezTo>
                    <a:pt x="134441" y="84629"/>
                    <a:pt x="102502" y="116331"/>
                    <a:pt x="102131" y="155355"/>
                  </a:cubicBezTo>
                  <a:lnTo>
                    <a:pt x="177429" y="155355"/>
                  </a:lnTo>
                  <a:cubicBezTo>
                    <a:pt x="180400" y="155355"/>
                    <a:pt x="182722" y="157765"/>
                    <a:pt x="182722" y="160638"/>
                  </a:cubicBezTo>
                  <a:cubicBezTo>
                    <a:pt x="182722" y="163512"/>
                    <a:pt x="180400" y="165922"/>
                    <a:pt x="177429" y="165922"/>
                  </a:cubicBezTo>
                  <a:lnTo>
                    <a:pt x="97582" y="165922"/>
                  </a:lnTo>
                  <a:cubicBezTo>
                    <a:pt x="47073" y="176025"/>
                    <a:pt x="10492" y="220704"/>
                    <a:pt x="10492" y="272148"/>
                  </a:cubicBezTo>
                  <a:cubicBezTo>
                    <a:pt x="10492" y="332028"/>
                    <a:pt x="59236" y="380600"/>
                    <a:pt x="119122" y="380600"/>
                  </a:cubicBezTo>
                  <a:lnTo>
                    <a:pt x="208626" y="380600"/>
                  </a:lnTo>
                  <a:lnTo>
                    <a:pt x="208626" y="342596"/>
                  </a:lnTo>
                  <a:lnTo>
                    <a:pt x="112437" y="342596"/>
                  </a:lnTo>
                  <a:cubicBezTo>
                    <a:pt x="109559" y="342596"/>
                    <a:pt x="107238" y="340186"/>
                    <a:pt x="107238" y="337312"/>
                  </a:cubicBezTo>
                  <a:cubicBezTo>
                    <a:pt x="107238" y="334439"/>
                    <a:pt x="109559" y="332028"/>
                    <a:pt x="112437" y="332028"/>
                  </a:cubicBezTo>
                  <a:lnTo>
                    <a:pt x="208626" y="332028"/>
                  </a:lnTo>
                  <a:lnTo>
                    <a:pt x="208626" y="253888"/>
                  </a:lnTo>
                  <a:cubicBezTo>
                    <a:pt x="208626" y="251941"/>
                    <a:pt x="209647" y="250273"/>
                    <a:pt x="211225" y="249346"/>
                  </a:cubicBezTo>
                  <a:lnTo>
                    <a:pt x="370364" y="155262"/>
                  </a:lnTo>
                  <a:cubicBezTo>
                    <a:pt x="372035" y="154335"/>
                    <a:pt x="374078" y="154335"/>
                    <a:pt x="375749" y="155262"/>
                  </a:cubicBezTo>
                  <a:lnTo>
                    <a:pt x="534888" y="249346"/>
                  </a:lnTo>
                  <a:cubicBezTo>
                    <a:pt x="534888" y="249346"/>
                    <a:pt x="534981" y="249439"/>
                    <a:pt x="534981" y="249439"/>
                  </a:cubicBezTo>
                  <a:cubicBezTo>
                    <a:pt x="536466" y="250365"/>
                    <a:pt x="537487" y="252034"/>
                    <a:pt x="537487" y="253888"/>
                  </a:cubicBezTo>
                  <a:lnTo>
                    <a:pt x="537487" y="353441"/>
                  </a:lnTo>
                  <a:cubicBezTo>
                    <a:pt x="574719" y="326560"/>
                    <a:pt x="596723" y="283921"/>
                    <a:pt x="596723" y="237574"/>
                  </a:cubicBezTo>
                  <a:cubicBezTo>
                    <a:pt x="596723" y="158692"/>
                    <a:pt x="532381" y="94548"/>
                    <a:pt x="453369" y="94548"/>
                  </a:cubicBezTo>
                  <a:cubicBezTo>
                    <a:pt x="450862" y="94548"/>
                    <a:pt x="448262" y="94640"/>
                    <a:pt x="445662" y="94733"/>
                  </a:cubicBezTo>
                  <a:cubicBezTo>
                    <a:pt x="443527" y="94826"/>
                    <a:pt x="441577" y="93713"/>
                    <a:pt x="440649" y="91860"/>
                  </a:cubicBezTo>
                  <a:cubicBezTo>
                    <a:pt x="432850" y="76102"/>
                    <a:pt x="422637" y="62198"/>
                    <a:pt x="410474" y="50611"/>
                  </a:cubicBezTo>
                  <a:lnTo>
                    <a:pt x="339910" y="50611"/>
                  </a:lnTo>
                  <a:cubicBezTo>
                    <a:pt x="336939" y="50611"/>
                    <a:pt x="334618" y="48201"/>
                    <a:pt x="334618" y="45327"/>
                  </a:cubicBezTo>
                  <a:cubicBezTo>
                    <a:pt x="334618" y="42454"/>
                    <a:pt x="336939" y="40044"/>
                    <a:pt x="339910" y="40044"/>
                  </a:cubicBezTo>
                  <a:lnTo>
                    <a:pt x="398125" y="40044"/>
                  </a:lnTo>
                  <a:cubicBezTo>
                    <a:pt x="373242" y="21134"/>
                    <a:pt x="342510" y="10475"/>
                    <a:pt x="309828" y="10475"/>
                  </a:cubicBezTo>
                  <a:close/>
                  <a:moveTo>
                    <a:pt x="309828" y="0"/>
                  </a:moveTo>
                  <a:cubicBezTo>
                    <a:pt x="339539" y="0"/>
                    <a:pt x="368507" y="8343"/>
                    <a:pt x="393483" y="24193"/>
                  </a:cubicBezTo>
                  <a:cubicBezTo>
                    <a:pt x="416787" y="39024"/>
                    <a:pt x="435821" y="59695"/>
                    <a:pt x="448541" y="84073"/>
                  </a:cubicBezTo>
                  <a:cubicBezTo>
                    <a:pt x="450212" y="84073"/>
                    <a:pt x="451790" y="83981"/>
                    <a:pt x="453369" y="83981"/>
                  </a:cubicBezTo>
                  <a:cubicBezTo>
                    <a:pt x="538230" y="83981"/>
                    <a:pt x="607215" y="152945"/>
                    <a:pt x="607215" y="237574"/>
                  </a:cubicBezTo>
                  <a:cubicBezTo>
                    <a:pt x="607215" y="289853"/>
                    <a:pt x="581218" y="337683"/>
                    <a:pt x="537487" y="366232"/>
                  </a:cubicBezTo>
                  <a:lnTo>
                    <a:pt x="537487" y="426761"/>
                  </a:lnTo>
                  <a:cubicBezTo>
                    <a:pt x="537487" y="428615"/>
                    <a:pt x="536466" y="430284"/>
                    <a:pt x="534888" y="431211"/>
                  </a:cubicBezTo>
                  <a:lnTo>
                    <a:pt x="400725" y="510556"/>
                  </a:lnTo>
                  <a:lnTo>
                    <a:pt x="400725" y="531876"/>
                  </a:lnTo>
                  <a:lnTo>
                    <a:pt x="431364" y="531876"/>
                  </a:lnTo>
                  <a:cubicBezTo>
                    <a:pt x="439720" y="531876"/>
                    <a:pt x="446869" y="536974"/>
                    <a:pt x="449933" y="544204"/>
                  </a:cubicBezTo>
                  <a:lnTo>
                    <a:pt x="568034" y="544204"/>
                  </a:lnTo>
                  <a:cubicBezTo>
                    <a:pt x="571005" y="544204"/>
                    <a:pt x="573326" y="546521"/>
                    <a:pt x="573326" y="549487"/>
                  </a:cubicBezTo>
                  <a:lnTo>
                    <a:pt x="573326" y="583228"/>
                  </a:lnTo>
                  <a:cubicBezTo>
                    <a:pt x="573326" y="586101"/>
                    <a:pt x="571005" y="588511"/>
                    <a:pt x="568034" y="588511"/>
                  </a:cubicBezTo>
                  <a:lnTo>
                    <a:pt x="449098" y="588511"/>
                  </a:lnTo>
                  <a:cubicBezTo>
                    <a:pt x="445755" y="594815"/>
                    <a:pt x="439070" y="599171"/>
                    <a:pt x="431364" y="599171"/>
                  </a:cubicBezTo>
                  <a:lnTo>
                    <a:pt x="312521" y="599171"/>
                  </a:lnTo>
                  <a:cubicBezTo>
                    <a:pt x="304815" y="599171"/>
                    <a:pt x="298037" y="594815"/>
                    <a:pt x="294694" y="588511"/>
                  </a:cubicBezTo>
                  <a:lnTo>
                    <a:pt x="175758" y="588511"/>
                  </a:lnTo>
                  <a:cubicBezTo>
                    <a:pt x="172787" y="588511"/>
                    <a:pt x="170466" y="586101"/>
                    <a:pt x="170466" y="583228"/>
                  </a:cubicBezTo>
                  <a:lnTo>
                    <a:pt x="170466" y="549487"/>
                  </a:lnTo>
                  <a:cubicBezTo>
                    <a:pt x="170466" y="546521"/>
                    <a:pt x="172787" y="544204"/>
                    <a:pt x="175758" y="544204"/>
                  </a:cubicBezTo>
                  <a:lnTo>
                    <a:pt x="293951" y="544204"/>
                  </a:lnTo>
                  <a:cubicBezTo>
                    <a:pt x="296923" y="536974"/>
                    <a:pt x="304165" y="531876"/>
                    <a:pt x="312521" y="531876"/>
                  </a:cubicBezTo>
                  <a:lnTo>
                    <a:pt x="343160" y="531876"/>
                  </a:lnTo>
                  <a:lnTo>
                    <a:pt x="343160" y="509166"/>
                  </a:lnTo>
                  <a:lnTo>
                    <a:pt x="211225" y="431211"/>
                  </a:lnTo>
                  <a:cubicBezTo>
                    <a:pt x="209647" y="430284"/>
                    <a:pt x="208626" y="428615"/>
                    <a:pt x="208626" y="426761"/>
                  </a:cubicBezTo>
                  <a:lnTo>
                    <a:pt x="208626" y="391167"/>
                  </a:lnTo>
                  <a:lnTo>
                    <a:pt x="119122" y="391167"/>
                  </a:lnTo>
                  <a:cubicBezTo>
                    <a:pt x="53479" y="391167"/>
                    <a:pt x="0" y="337775"/>
                    <a:pt x="0" y="272148"/>
                  </a:cubicBezTo>
                  <a:cubicBezTo>
                    <a:pt x="0" y="216996"/>
                    <a:pt x="38253" y="169073"/>
                    <a:pt x="91639" y="156467"/>
                  </a:cubicBezTo>
                  <a:cubicBezTo>
                    <a:pt x="91639" y="156282"/>
                    <a:pt x="91639" y="156189"/>
                    <a:pt x="91639" y="156003"/>
                  </a:cubicBezTo>
                  <a:cubicBezTo>
                    <a:pt x="91639" y="110862"/>
                    <a:pt x="128406" y="74155"/>
                    <a:pt x="173623" y="74155"/>
                  </a:cubicBezTo>
                  <a:cubicBezTo>
                    <a:pt x="174644" y="74155"/>
                    <a:pt x="175665" y="74155"/>
                    <a:pt x="176687" y="74248"/>
                  </a:cubicBezTo>
                  <a:cubicBezTo>
                    <a:pt x="190149" y="52372"/>
                    <a:pt x="208904" y="34111"/>
                    <a:pt x="231095" y="21227"/>
                  </a:cubicBezTo>
                  <a:cubicBezTo>
                    <a:pt x="254863" y="7323"/>
                    <a:pt x="282067" y="0"/>
                    <a:pt x="30982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</p:sp>
      </p:grpSp>
      <p:sp>
        <p:nvSpPr>
          <p:cNvPr id="205" name="文本框 204">
            <a:extLst>
              <a:ext uri="{FF2B5EF4-FFF2-40B4-BE49-F238E27FC236}">
                <a16:creationId xmlns:a16="http://schemas.microsoft.com/office/drawing/2014/main" id="{50CF0008-0D2E-47D6-AD31-8F7CDA00BE1D}"/>
              </a:ext>
            </a:extLst>
          </p:cNvPr>
          <p:cNvSpPr txBox="1"/>
          <p:nvPr/>
        </p:nvSpPr>
        <p:spPr>
          <a:xfrm>
            <a:off x="7739456" y="5024038"/>
            <a:ext cx="143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Arial" pitchFamily="34" charset="0"/>
                <a:cs typeface="Arial" pitchFamily="34" charset="0"/>
              </a:rPr>
              <a:t>大陆数据中心</a:t>
            </a:r>
          </a:p>
        </p:txBody>
      </p:sp>
      <p:grpSp>
        <p:nvGrpSpPr>
          <p:cNvPr id="206" name="组合 205">
            <a:extLst>
              <a:ext uri="{FF2B5EF4-FFF2-40B4-BE49-F238E27FC236}">
                <a16:creationId xmlns:a16="http://schemas.microsoft.com/office/drawing/2014/main" id="{A0671CA4-6171-4005-B108-EA41A1F28AF0}"/>
              </a:ext>
            </a:extLst>
          </p:cNvPr>
          <p:cNvGrpSpPr/>
          <p:nvPr/>
        </p:nvGrpSpPr>
        <p:grpSpPr>
          <a:xfrm>
            <a:off x="9398784" y="5428433"/>
            <a:ext cx="1529146" cy="708202"/>
            <a:chOff x="1064271" y="5253401"/>
            <a:chExt cx="1529146" cy="708202"/>
          </a:xfrm>
        </p:grpSpPr>
        <p:sp>
          <p:nvSpPr>
            <p:cNvPr id="207" name="矩形 206">
              <a:extLst>
                <a:ext uri="{FF2B5EF4-FFF2-40B4-BE49-F238E27FC236}">
                  <a16:creationId xmlns:a16="http://schemas.microsoft.com/office/drawing/2014/main" id="{EB03B8BB-C5A1-4654-AB75-734C362BB376}"/>
                </a:ext>
              </a:extLst>
            </p:cNvPr>
            <p:cNvSpPr/>
            <p:nvPr/>
          </p:nvSpPr>
          <p:spPr>
            <a:xfrm>
              <a:off x="1064271" y="5746159"/>
              <a:ext cx="81485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杭州存储节点</a:t>
              </a:r>
              <a:endParaRPr lang="zh-CN" altLang="en-US" sz="800" b="1" dirty="0"/>
            </a:p>
          </p:txBody>
        </p:sp>
        <p:sp>
          <p:nvSpPr>
            <p:cNvPr id="208" name="data-cloud_80464">
              <a:extLst>
                <a:ext uri="{FF2B5EF4-FFF2-40B4-BE49-F238E27FC236}">
                  <a16:creationId xmlns:a16="http://schemas.microsoft.com/office/drawing/2014/main" id="{8100737A-9227-4D95-9488-9094FC0ABD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151946" y="5257370"/>
              <a:ext cx="495351" cy="488789"/>
            </a:xfrm>
            <a:custGeom>
              <a:avLst/>
              <a:gdLst>
                <a:gd name="connsiteX0" fmla="*/ 451419 w 607215"/>
                <a:gd name="connsiteY0" fmla="*/ 554678 h 599171"/>
                <a:gd name="connsiteX1" fmla="*/ 451419 w 607215"/>
                <a:gd name="connsiteY1" fmla="*/ 577944 h 599171"/>
                <a:gd name="connsiteX2" fmla="*/ 562834 w 607215"/>
                <a:gd name="connsiteY2" fmla="*/ 577944 h 599171"/>
                <a:gd name="connsiteX3" fmla="*/ 562834 w 607215"/>
                <a:gd name="connsiteY3" fmla="*/ 554678 h 599171"/>
                <a:gd name="connsiteX4" fmla="*/ 180958 w 607215"/>
                <a:gd name="connsiteY4" fmla="*/ 554678 h 599171"/>
                <a:gd name="connsiteX5" fmla="*/ 180958 w 607215"/>
                <a:gd name="connsiteY5" fmla="*/ 577944 h 599171"/>
                <a:gd name="connsiteX6" fmla="*/ 292373 w 607215"/>
                <a:gd name="connsiteY6" fmla="*/ 577944 h 599171"/>
                <a:gd name="connsiteX7" fmla="*/ 292373 w 607215"/>
                <a:gd name="connsiteY7" fmla="*/ 554678 h 599171"/>
                <a:gd name="connsiteX8" fmla="*/ 353652 w 607215"/>
                <a:gd name="connsiteY8" fmla="*/ 515469 h 599171"/>
                <a:gd name="connsiteX9" fmla="*/ 353652 w 607215"/>
                <a:gd name="connsiteY9" fmla="*/ 537067 h 599171"/>
                <a:gd name="connsiteX10" fmla="*/ 348359 w 607215"/>
                <a:gd name="connsiteY10" fmla="*/ 542350 h 599171"/>
                <a:gd name="connsiteX11" fmla="*/ 312521 w 607215"/>
                <a:gd name="connsiteY11" fmla="*/ 542350 h 599171"/>
                <a:gd name="connsiteX12" fmla="*/ 302865 w 607215"/>
                <a:gd name="connsiteY12" fmla="*/ 551898 h 599171"/>
                <a:gd name="connsiteX13" fmla="*/ 302865 w 607215"/>
                <a:gd name="connsiteY13" fmla="*/ 579149 h 599171"/>
                <a:gd name="connsiteX14" fmla="*/ 312521 w 607215"/>
                <a:gd name="connsiteY14" fmla="*/ 588697 h 599171"/>
                <a:gd name="connsiteX15" fmla="*/ 431364 w 607215"/>
                <a:gd name="connsiteY15" fmla="*/ 588697 h 599171"/>
                <a:gd name="connsiteX16" fmla="*/ 440927 w 607215"/>
                <a:gd name="connsiteY16" fmla="*/ 579149 h 599171"/>
                <a:gd name="connsiteX17" fmla="*/ 440927 w 607215"/>
                <a:gd name="connsiteY17" fmla="*/ 551898 h 599171"/>
                <a:gd name="connsiteX18" fmla="*/ 431364 w 607215"/>
                <a:gd name="connsiteY18" fmla="*/ 542350 h 599171"/>
                <a:gd name="connsiteX19" fmla="*/ 395433 w 607215"/>
                <a:gd name="connsiteY19" fmla="*/ 542350 h 599171"/>
                <a:gd name="connsiteX20" fmla="*/ 390140 w 607215"/>
                <a:gd name="connsiteY20" fmla="*/ 537067 h 599171"/>
                <a:gd name="connsiteX21" fmla="*/ 390140 w 607215"/>
                <a:gd name="connsiteY21" fmla="*/ 516767 h 599171"/>
                <a:gd name="connsiteX22" fmla="*/ 375749 w 607215"/>
                <a:gd name="connsiteY22" fmla="*/ 525294 h 599171"/>
                <a:gd name="connsiteX23" fmla="*/ 373057 w 607215"/>
                <a:gd name="connsiteY23" fmla="*/ 526036 h 599171"/>
                <a:gd name="connsiteX24" fmla="*/ 370364 w 607215"/>
                <a:gd name="connsiteY24" fmla="*/ 525294 h 599171"/>
                <a:gd name="connsiteX25" fmla="*/ 526903 w 607215"/>
                <a:gd name="connsiteY25" fmla="*/ 263064 h 599171"/>
                <a:gd name="connsiteX26" fmla="*/ 378349 w 607215"/>
                <a:gd name="connsiteY26" fmla="*/ 350938 h 599171"/>
                <a:gd name="connsiteX27" fmla="*/ 378349 w 607215"/>
                <a:gd name="connsiteY27" fmla="*/ 511576 h 599171"/>
                <a:gd name="connsiteX28" fmla="*/ 526903 w 607215"/>
                <a:gd name="connsiteY28" fmla="*/ 423702 h 599171"/>
                <a:gd name="connsiteX29" fmla="*/ 526903 w 607215"/>
                <a:gd name="connsiteY29" fmla="*/ 363452 h 599171"/>
                <a:gd name="connsiteX30" fmla="*/ 526903 w 607215"/>
                <a:gd name="connsiteY30" fmla="*/ 362988 h 599171"/>
                <a:gd name="connsiteX31" fmla="*/ 219117 w 607215"/>
                <a:gd name="connsiteY31" fmla="*/ 263064 h 599171"/>
                <a:gd name="connsiteX32" fmla="*/ 219117 w 607215"/>
                <a:gd name="connsiteY32" fmla="*/ 314231 h 599171"/>
                <a:gd name="connsiteX33" fmla="*/ 313542 w 607215"/>
                <a:gd name="connsiteY33" fmla="*/ 369940 h 599171"/>
                <a:gd name="connsiteX34" fmla="*/ 315399 w 607215"/>
                <a:gd name="connsiteY34" fmla="*/ 377170 h 599171"/>
                <a:gd name="connsiteX35" fmla="*/ 310850 w 607215"/>
                <a:gd name="connsiteY35" fmla="*/ 379766 h 599171"/>
                <a:gd name="connsiteX36" fmla="*/ 308157 w 607215"/>
                <a:gd name="connsiteY36" fmla="*/ 379024 h 599171"/>
                <a:gd name="connsiteX37" fmla="*/ 219117 w 607215"/>
                <a:gd name="connsiteY37" fmla="*/ 326374 h 599171"/>
                <a:gd name="connsiteX38" fmla="*/ 219117 w 607215"/>
                <a:gd name="connsiteY38" fmla="*/ 423702 h 599171"/>
                <a:gd name="connsiteX39" fmla="*/ 367764 w 607215"/>
                <a:gd name="connsiteY39" fmla="*/ 511576 h 599171"/>
                <a:gd name="connsiteX40" fmla="*/ 367764 w 607215"/>
                <a:gd name="connsiteY40" fmla="*/ 350938 h 599171"/>
                <a:gd name="connsiteX41" fmla="*/ 373057 w 607215"/>
                <a:gd name="connsiteY41" fmla="*/ 165922 h 599171"/>
                <a:gd name="connsiteX42" fmla="*/ 224224 w 607215"/>
                <a:gd name="connsiteY42" fmla="*/ 253888 h 599171"/>
                <a:gd name="connsiteX43" fmla="*/ 373057 w 607215"/>
                <a:gd name="connsiteY43" fmla="*/ 341854 h 599171"/>
                <a:gd name="connsiteX44" fmla="*/ 521889 w 607215"/>
                <a:gd name="connsiteY44" fmla="*/ 253888 h 599171"/>
                <a:gd name="connsiteX45" fmla="*/ 258197 w 607215"/>
                <a:gd name="connsiteY45" fmla="*/ 40011 h 599171"/>
                <a:gd name="connsiteX46" fmla="*/ 302749 w 607215"/>
                <a:gd name="connsiteY46" fmla="*/ 40011 h 599171"/>
                <a:gd name="connsiteX47" fmla="*/ 307947 w 607215"/>
                <a:gd name="connsiteY47" fmla="*/ 45304 h 599171"/>
                <a:gd name="connsiteX48" fmla="*/ 302749 w 607215"/>
                <a:gd name="connsiteY48" fmla="*/ 50596 h 599171"/>
                <a:gd name="connsiteX49" fmla="*/ 258197 w 607215"/>
                <a:gd name="connsiteY49" fmla="*/ 50596 h 599171"/>
                <a:gd name="connsiteX50" fmla="*/ 252906 w 607215"/>
                <a:gd name="connsiteY50" fmla="*/ 45304 h 599171"/>
                <a:gd name="connsiteX51" fmla="*/ 258197 w 607215"/>
                <a:gd name="connsiteY51" fmla="*/ 40011 h 599171"/>
                <a:gd name="connsiteX52" fmla="*/ 309828 w 607215"/>
                <a:gd name="connsiteY52" fmla="*/ 10475 h 599171"/>
                <a:gd name="connsiteX53" fmla="*/ 184114 w 607215"/>
                <a:gd name="connsiteY53" fmla="*/ 82312 h 599171"/>
                <a:gd name="connsiteX54" fmla="*/ 179193 w 607215"/>
                <a:gd name="connsiteY54" fmla="*/ 84908 h 599171"/>
                <a:gd name="connsiteX55" fmla="*/ 173623 w 607215"/>
                <a:gd name="connsiteY55" fmla="*/ 84629 h 599171"/>
                <a:gd name="connsiteX56" fmla="*/ 102131 w 607215"/>
                <a:gd name="connsiteY56" fmla="*/ 155355 h 599171"/>
                <a:gd name="connsiteX57" fmla="*/ 177429 w 607215"/>
                <a:gd name="connsiteY57" fmla="*/ 155355 h 599171"/>
                <a:gd name="connsiteX58" fmla="*/ 182722 w 607215"/>
                <a:gd name="connsiteY58" fmla="*/ 160638 h 599171"/>
                <a:gd name="connsiteX59" fmla="*/ 177429 w 607215"/>
                <a:gd name="connsiteY59" fmla="*/ 165922 h 599171"/>
                <a:gd name="connsiteX60" fmla="*/ 97582 w 607215"/>
                <a:gd name="connsiteY60" fmla="*/ 165922 h 599171"/>
                <a:gd name="connsiteX61" fmla="*/ 10492 w 607215"/>
                <a:gd name="connsiteY61" fmla="*/ 272148 h 599171"/>
                <a:gd name="connsiteX62" fmla="*/ 119122 w 607215"/>
                <a:gd name="connsiteY62" fmla="*/ 380600 h 599171"/>
                <a:gd name="connsiteX63" fmla="*/ 208626 w 607215"/>
                <a:gd name="connsiteY63" fmla="*/ 380600 h 599171"/>
                <a:gd name="connsiteX64" fmla="*/ 208626 w 607215"/>
                <a:gd name="connsiteY64" fmla="*/ 342596 h 599171"/>
                <a:gd name="connsiteX65" fmla="*/ 112437 w 607215"/>
                <a:gd name="connsiteY65" fmla="*/ 342596 h 599171"/>
                <a:gd name="connsiteX66" fmla="*/ 107238 w 607215"/>
                <a:gd name="connsiteY66" fmla="*/ 337312 h 599171"/>
                <a:gd name="connsiteX67" fmla="*/ 112437 w 607215"/>
                <a:gd name="connsiteY67" fmla="*/ 332028 h 599171"/>
                <a:gd name="connsiteX68" fmla="*/ 208626 w 607215"/>
                <a:gd name="connsiteY68" fmla="*/ 332028 h 599171"/>
                <a:gd name="connsiteX69" fmla="*/ 208626 w 607215"/>
                <a:gd name="connsiteY69" fmla="*/ 253888 h 599171"/>
                <a:gd name="connsiteX70" fmla="*/ 211225 w 607215"/>
                <a:gd name="connsiteY70" fmla="*/ 249346 h 599171"/>
                <a:gd name="connsiteX71" fmla="*/ 370364 w 607215"/>
                <a:gd name="connsiteY71" fmla="*/ 155262 h 599171"/>
                <a:gd name="connsiteX72" fmla="*/ 375749 w 607215"/>
                <a:gd name="connsiteY72" fmla="*/ 155262 h 599171"/>
                <a:gd name="connsiteX73" fmla="*/ 534888 w 607215"/>
                <a:gd name="connsiteY73" fmla="*/ 249346 h 599171"/>
                <a:gd name="connsiteX74" fmla="*/ 534981 w 607215"/>
                <a:gd name="connsiteY74" fmla="*/ 249439 h 599171"/>
                <a:gd name="connsiteX75" fmla="*/ 537487 w 607215"/>
                <a:gd name="connsiteY75" fmla="*/ 253888 h 599171"/>
                <a:gd name="connsiteX76" fmla="*/ 537487 w 607215"/>
                <a:gd name="connsiteY76" fmla="*/ 353441 h 599171"/>
                <a:gd name="connsiteX77" fmla="*/ 596723 w 607215"/>
                <a:gd name="connsiteY77" fmla="*/ 237574 h 599171"/>
                <a:gd name="connsiteX78" fmla="*/ 453369 w 607215"/>
                <a:gd name="connsiteY78" fmla="*/ 94548 h 599171"/>
                <a:gd name="connsiteX79" fmla="*/ 445662 w 607215"/>
                <a:gd name="connsiteY79" fmla="*/ 94733 h 599171"/>
                <a:gd name="connsiteX80" fmla="*/ 440649 w 607215"/>
                <a:gd name="connsiteY80" fmla="*/ 91860 h 599171"/>
                <a:gd name="connsiteX81" fmla="*/ 410474 w 607215"/>
                <a:gd name="connsiteY81" fmla="*/ 50611 h 599171"/>
                <a:gd name="connsiteX82" fmla="*/ 339910 w 607215"/>
                <a:gd name="connsiteY82" fmla="*/ 50611 h 599171"/>
                <a:gd name="connsiteX83" fmla="*/ 334618 w 607215"/>
                <a:gd name="connsiteY83" fmla="*/ 45327 h 599171"/>
                <a:gd name="connsiteX84" fmla="*/ 339910 w 607215"/>
                <a:gd name="connsiteY84" fmla="*/ 40044 h 599171"/>
                <a:gd name="connsiteX85" fmla="*/ 398125 w 607215"/>
                <a:gd name="connsiteY85" fmla="*/ 40044 h 599171"/>
                <a:gd name="connsiteX86" fmla="*/ 309828 w 607215"/>
                <a:gd name="connsiteY86" fmla="*/ 10475 h 599171"/>
                <a:gd name="connsiteX87" fmla="*/ 309828 w 607215"/>
                <a:gd name="connsiteY87" fmla="*/ 0 h 599171"/>
                <a:gd name="connsiteX88" fmla="*/ 393483 w 607215"/>
                <a:gd name="connsiteY88" fmla="*/ 24193 h 599171"/>
                <a:gd name="connsiteX89" fmla="*/ 448541 w 607215"/>
                <a:gd name="connsiteY89" fmla="*/ 84073 h 599171"/>
                <a:gd name="connsiteX90" fmla="*/ 453369 w 607215"/>
                <a:gd name="connsiteY90" fmla="*/ 83981 h 599171"/>
                <a:gd name="connsiteX91" fmla="*/ 607215 w 607215"/>
                <a:gd name="connsiteY91" fmla="*/ 237574 h 599171"/>
                <a:gd name="connsiteX92" fmla="*/ 537487 w 607215"/>
                <a:gd name="connsiteY92" fmla="*/ 366232 h 599171"/>
                <a:gd name="connsiteX93" fmla="*/ 537487 w 607215"/>
                <a:gd name="connsiteY93" fmla="*/ 426761 h 599171"/>
                <a:gd name="connsiteX94" fmla="*/ 534888 w 607215"/>
                <a:gd name="connsiteY94" fmla="*/ 431211 h 599171"/>
                <a:gd name="connsiteX95" fmla="*/ 400725 w 607215"/>
                <a:gd name="connsiteY95" fmla="*/ 510556 h 599171"/>
                <a:gd name="connsiteX96" fmla="*/ 400725 w 607215"/>
                <a:gd name="connsiteY96" fmla="*/ 531876 h 599171"/>
                <a:gd name="connsiteX97" fmla="*/ 431364 w 607215"/>
                <a:gd name="connsiteY97" fmla="*/ 531876 h 599171"/>
                <a:gd name="connsiteX98" fmla="*/ 449933 w 607215"/>
                <a:gd name="connsiteY98" fmla="*/ 544204 h 599171"/>
                <a:gd name="connsiteX99" fmla="*/ 568034 w 607215"/>
                <a:gd name="connsiteY99" fmla="*/ 544204 h 599171"/>
                <a:gd name="connsiteX100" fmla="*/ 573326 w 607215"/>
                <a:gd name="connsiteY100" fmla="*/ 549487 h 599171"/>
                <a:gd name="connsiteX101" fmla="*/ 573326 w 607215"/>
                <a:gd name="connsiteY101" fmla="*/ 583228 h 599171"/>
                <a:gd name="connsiteX102" fmla="*/ 568034 w 607215"/>
                <a:gd name="connsiteY102" fmla="*/ 588511 h 599171"/>
                <a:gd name="connsiteX103" fmla="*/ 449098 w 607215"/>
                <a:gd name="connsiteY103" fmla="*/ 588511 h 599171"/>
                <a:gd name="connsiteX104" fmla="*/ 431364 w 607215"/>
                <a:gd name="connsiteY104" fmla="*/ 599171 h 599171"/>
                <a:gd name="connsiteX105" fmla="*/ 312521 w 607215"/>
                <a:gd name="connsiteY105" fmla="*/ 599171 h 599171"/>
                <a:gd name="connsiteX106" fmla="*/ 294694 w 607215"/>
                <a:gd name="connsiteY106" fmla="*/ 588511 h 599171"/>
                <a:gd name="connsiteX107" fmla="*/ 175758 w 607215"/>
                <a:gd name="connsiteY107" fmla="*/ 588511 h 599171"/>
                <a:gd name="connsiteX108" fmla="*/ 170466 w 607215"/>
                <a:gd name="connsiteY108" fmla="*/ 583228 h 599171"/>
                <a:gd name="connsiteX109" fmla="*/ 170466 w 607215"/>
                <a:gd name="connsiteY109" fmla="*/ 549487 h 599171"/>
                <a:gd name="connsiteX110" fmla="*/ 175758 w 607215"/>
                <a:gd name="connsiteY110" fmla="*/ 544204 h 599171"/>
                <a:gd name="connsiteX111" fmla="*/ 293951 w 607215"/>
                <a:gd name="connsiteY111" fmla="*/ 544204 h 599171"/>
                <a:gd name="connsiteX112" fmla="*/ 312521 w 607215"/>
                <a:gd name="connsiteY112" fmla="*/ 531876 h 599171"/>
                <a:gd name="connsiteX113" fmla="*/ 343160 w 607215"/>
                <a:gd name="connsiteY113" fmla="*/ 531876 h 599171"/>
                <a:gd name="connsiteX114" fmla="*/ 343160 w 607215"/>
                <a:gd name="connsiteY114" fmla="*/ 509166 h 599171"/>
                <a:gd name="connsiteX115" fmla="*/ 211225 w 607215"/>
                <a:gd name="connsiteY115" fmla="*/ 431211 h 599171"/>
                <a:gd name="connsiteX116" fmla="*/ 208626 w 607215"/>
                <a:gd name="connsiteY116" fmla="*/ 426761 h 599171"/>
                <a:gd name="connsiteX117" fmla="*/ 208626 w 607215"/>
                <a:gd name="connsiteY117" fmla="*/ 391167 h 599171"/>
                <a:gd name="connsiteX118" fmla="*/ 119122 w 607215"/>
                <a:gd name="connsiteY118" fmla="*/ 391167 h 599171"/>
                <a:gd name="connsiteX119" fmla="*/ 0 w 607215"/>
                <a:gd name="connsiteY119" fmla="*/ 272148 h 599171"/>
                <a:gd name="connsiteX120" fmla="*/ 91639 w 607215"/>
                <a:gd name="connsiteY120" fmla="*/ 156467 h 599171"/>
                <a:gd name="connsiteX121" fmla="*/ 91639 w 607215"/>
                <a:gd name="connsiteY121" fmla="*/ 156003 h 599171"/>
                <a:gd name="connsiteX122" fmla="*/ 173623 w 607215"/>
                <a:gd name="connsiteY122" fmla="*/ 74155 h 599171"/>
                <a:gd name="connsiteX123" fmla="*/ 176687 w 607215"/>
                <a:gd name="connsiteY123" fmla="*/ 74248 h 599171"/>
                <a:gd name="connsiteX124" fmla="*/ 231095 w 607215"/>
                <a:gd name="connsiteY124" fmla="*/ 21227 h 599171"/>
                <a:gd name="connsiteX125" fmla="*/ 309828 w 607215"/>
                <a:gd name="connsiteY125" fmla="*/ 0 h 599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07215" h="599171">
                  <a:moveTo>
                    <a:pt x="451419" y="554678"/>
                  </a:moveTo>
                  <a:lnTo>
                    <a:pt x="451419" y="577944"/>
                  </a:lnTo>
                  <a:lnTo>
                    <a:pt x="562834" y="577944"/>
                  </a:lnTo>
                  <a:lnTo>
                    <a:pt x="562834" y="554678"/>
                  </a:lnTo>
                  <a:close/>
                  <a:moveTo>
                    <a:pt x="180958" y="554678"/>
                  </a:moveTo>
                  <a:lnTo>
                    <a:pt x="180958" y="577944"/>
                  </a:lnTo>
                  <a:lnTo>
                    <a:pt x="292373" y="577944"/>
                  </a:lnTo>
                  <a:lnTo>
                    <a:pt x="292373" y="554678"/>
                  </a:lnTo>
                  <a:close/>
                  <a:moveTo>
                    <a:pt x="353652" y="515469"/>
                  </a:moveTo>
                  <a:lnTo>
                    <a:pt x="353652" y="537067"/>
                  </a:lnTo>
                  <a:cubicBezTo>
                    <a:pt x="353652" y="540033"/>
                    <a:pt x="351331" y="542350"/>
                    <a:pt x="348359" y="542350"/>
                  </a:cubicBezTo>
                  <a:lnTo>
                    <a:pt x="312521" y="542350"/>
                  </a:lnTo>
                  <a:cubicBezTo>
                    <a:pt x="307229" y="542350"/>
                    <a:pt x="302865" y="546614"/>
                    <a:pt x="302865" y="551898"/>
                  </a:cubicBezTo>
                  <a:lnTo>
                    <a:pt x="302865" y="579149"/>
                  </a:lnTo>
                  <a:cubicBezTo>
                    <a:pt x="302865" y="584433"/>
                    <a:pt x="307229" y="588697"/>
                    <a:pt x="312521" y="588697"/>
                  </a:cubicBezTo>
                  <a:lnTo>
                    <a:pt x="431364" y="588697"/>
                  </a:lnTo>
                  <a:cubicBezTo>
                    <a:pt x="436656" y="588697"/>
                    <a:pt x="440927" y="584433"/>
                    <a:pt x="440927" y="579149"/>
                  </a:cubicBezTo>
                  <a:lnTo>
                    <a:pt x="440927" y="551898"/>
                  </a:lnTo>
                  <a:cubicBezTo>
                    <a:pt x="440927" y="546614"/>
                    <a:pt x="436656" y="542350"/>
                    <a:pt x="431364" y="542350"/>
                  </a:cubicBezTo>
                  <a:lnTo>
                    <a:pt x="395433" y="542350"/>
                  </a:lnTo>
                  <a:cubicBezTo>
                    <a:pt x="392554" y="542350"/>
                    <a:pt x="390140" y="540033"/>
                    <a:pt x="390140" y="537067"/>
                  </a:cubicBezTo>
                  <a:lnTo>
                    <a:pt x="390140" y="516767"/>
                  </a:lnTo>
                  <a:lnTo>
                    <a:pt x="375749" y="525294"/>
                  </a:lnTo>
                  <a:cubicBezTo>
                    <a:pt x="374913" y="525758"/>
                    <a:pt x="373985" y="526036"/>
                    <a:pt x="373057" y="526036"/>
                  </a:cubicBezTo>
                  <a:cubicBezTo>
                    <a:pt x="372128" y="526036"/>
                    <a:pt x="371200" y="525758"/>
                    <a:pt x="370364" y="525294"/>
                  </a:cubicBezTo>
                  <a:close/>
                  <a:moveTo>
                    <a:pt x="526903" y="263064"/>
                  </a:moveTo>
                  <a:lnTo>
                    <a:pt x="378349" y="350938"/>
                  </a:lnTo>
                  <a:lnTo>
                    <a:pt x="378349" y="511576"/>
                  </a:lnTo>
                  <a:lnTo>
                    <a:pt x="526903" y="423702"/>
                  </a:lnTo>
                  <a:lnTo>
                    <a:pt x="526903" y="363452"/>
                  </a:lnTo>
                  <a:cubicBezTo>
                    <a:pt x="526903" y="363359"/>
                    <a:pt x="526903" y="363173"/>
                    <a:pt x="526903" y="362988"/>
                  </a:cubicBezTo>
                  <a:close/>
                  <a:moveTo>
                    <a:pt x="219117" y="263064"/>
                  </a:moveTo>
                  <a:lnTo>
                    <a:pt x="219117" y="314231"/>
                  </a:lnTo>
                  <a:lnTo>
                    <a:pt x="313542" y="369940"/>
                  </a:lnTo>
                  <a:cubicBezTo>
                    <a:pt x="316049" y="371423"/>
                    <a:pt x="316792" y="374667"/>
                    <a:pt x="315399" y="377170"/>
                  </a:cubicBezTo>
                  <a:cubicBezTo>
                    <a:pt x="314378" y="378839"/>
                    <a:pt x="312614" y="379766"/>
                    <a:pt x="310850" y="379766"/>
                  </a:cubicBezTo>
                  <a:cubicBezTo>
                    <a:pt x="309921" y="379766"/>
                    <a:pt x="308993" y="379488"/>
                    <a:pt x="308157" y="379024"/>
                  </a:cubicBezTo>
                  <a:lnTo>
                    <a:pt x="219117" y="326374"/>
                  </a:lnTo>
                  <a:lnTo>
                    <a:pt x="219117" y="423702"/>
                  </a:lnTo>
                  <a:lnTo>
                    <a:pt x="367764" y="511576"/>
                  </a:lnTo>
                  <a:lnTo>
                    <a:pt x="367764" y="350938"/>
                  </a:lnTo>
                  <a:close/>
                  <a:moveTo>
                    <a:pt x="373057" y="165922"/>
                  </a:moveTo>
                  <a:lnTo>
                    <a:pt x="224224" y="253888"/>
                  </a:lnTo>
                  <a:lnTo>
                    <a:pt x="373057" y="341854"/>
                  </a:lnTo>
                  <a:lnTo>
                    <a:pt x="521889" y="253888"/>
                  </a:lnTo>
                  <a:close/>
                  <a:moveTo>
                    <a:pt x="258197" y="40011"/>
                  </a:moveTo>
                  <a:lnTo>
                    <a:pt x="302749" y="40011"/>
                  </a:lnTo>
                  <a:cubicBezTo>
                    <a:pt x="305627" y="40011"/>
                    <a:pt x="307947" y="42425"/>
                    <a:pt x="307947" y="45304"/>
                  </a:cubicBezTo>
                  <a:cubicBezTo>
                    <a:pt x="307947" y="48182"/>
                    <a:pt x="305627" y="50596"/>
                    <a:pt x="302749" y="50596"/>
                  </a:cubicBezTo>
                  <a:lnTo>
                    <a:pt x="258197" y="50596"/>
                  </a:lnTo>
                  <a:cubicBezTo>
                    <a:pt x="255319" y="50596"/>
                    <a:pt x="252906" y="48182"/>
                    <a:pt x="252906" y="45304"/>
                  </a:cubicBezTo>
                  <a:cubicBezTo>
                    <a:pt x="252906" y="42425"/>
                    <a:pt x="255319" y="40011"/>
                    <a:pt x="258197" y="40011"/>
                  </a:cubicBezTo>
                  <a:close/>
                  <a:moveTo>
                    <a:pt x="309828" y="10475"/>
                  </a:moveTo>
                  <a:cubicBezTo>
                    <a:pt x="258391" y="10475"/>
                    <a:pt x="210204" y="38005"/>
                    <a:pt x="184114" y="82312"/>
                  </a:cubicBezTo>
                  <a:cubicBezTo>
                    <a:pt x="183093" y="84073"/>
                    <a:pt x="181143" y="85000"/>
                    <a:pt x="179193" y="84908"/>
                  </a:cubicBezTo>
                  <a:cubicBezTo>
                    <a:pt x="177058" y="84722"/>
                    <a:pt x="175294" y="84629"/>
                    <a:pt x="173623" y="84629"/>
                  </a:cubicBezTo>
                  <a:cubicBezTo>
                    <a:pt x="134441" y="84629"/>
                    <a:pt x="102502" y="116331"/>
                    <a:pt x="102131" y="155355"/>
                  </a:cubicBezTo>
                  <a:lnTo>
                    <a:pt x="177429" y="155355"/>
                  </a:lnTo>
                  <a:cubicBezTo>
                    <a:pt x="180400" y="155355"/>
                    <a:pt x="182722" y="157765"/>
                    <a:pt x="182722" y="160638"/>
                  </a:cubicBezTo>
                  <a:cubicBezTo>
                    <a:pt x="182722" y="163512"/>
                    <a:pt x="180400" y="165922"/>
                    <a:pt x="177429" y="165922"/>
                  </a:cubicBezTo>
                  <a:lnTo>
                    <a:pt x="97582" y="165922"/>
                  </a:lnTo>
                  <a:cubicBezTo>
                    <a:pt x="47073" y="176025"/>
                    <a:pt x="10492" y="220704"/>
                    <a:pt x="10492" y="272148"/>
                  </a:cubicBezTo>
                  <a:cubicBezTo>
                    <a:pt x="10492" y="332028"/>
                    <a:pt x="59236" y="380600"/>
                    <a:pt x="119122" y="380600"/>
                  </a:cubicBezTo>
                  <a:lnTo>
                    <a:pt x="208626" y="380600"/>
                  </a:lnTo>
                  <a:lnTo>
                    <a:pt x="208626" y="342596"/>
                  </a:lnTo>
                  <a:lnTo>
                    <a:pt x="112437" y="342596"/>
                  </a:lnTo>
                  <a:cubicBezTo>
                    <a:pt x="109559" y="342596"/>
                    <a:pt x="107238" y="340186"/>
                    <a:pt x="107238" y="337312"/>
                  </a:cubicBezTo>
                  <a:cubicBezTo>
                    <a:pt x="107238" y="334439"/>
                    <a:pt x="109559" y="332028"/>
                    <a:pt x="112437" y="332028"/>
                  </a:cubicBezTo>
                  <a:lnTo>
                    <a:pt x="208626" y="332028"/>
                  </a:lnTo>
                  <a:lnTo>
                    <a:pt x="208626" y="253888"/>
                  </a:lnTo>
                  <a:cubicBezTo>
                    <a:pt x="208626" y="251941"/>
                    <a:pt x="209647" y="250273"/>
                    <a:pt x="211225" y="249346"/>
                  </a:cubicBezTo>
                  <a:lnTo>
                    <a:pt x="370364" y="155262"/>
                  </a:lnTo>
                  <a:cubicBezTo>
                    <a:pt x="372035" y="154335"/>
                    <a:pt x="374078" y="154335"/>
                    <a:pt x="375749" y="155262"/>
                  </a:cubicBezTo>
                  <a:lnTo>
                    <a:pt x="534888" y="249346"/>
                  </a:lnTo>
                  <a:cubicBezTo>
                    <a:pt x="534888" y="249346"/>
                    <a:pt x="534981" y="249439"/>
                    <a:pt x="534981" y="249439"/>
                  </a:cubicBezTo>
                  <a:cubicBezTo>
                    <a:pt x="536466" y="250365"/>
                    <a:pt x="537487" y="252034"/>
                    <a:pt x="537487" y="253888"/>
                  </a:cubicBezTo>
                  <a:lnTo>
                    <a:pt x="537487" y="353441"/>
                  </a:lnTo>
                  <a:cubicBezTo>
                    <a:pt x="574719" y="326560"/>
                    <a:pt x="596723" y="283921"/>
                    <a:pt x="596723" y="237574"/>
                  </a:cubicBezTo>
                  <a:cubicBezTo>
                    <a:pt x="596723" y="158692"/>
                    <a:pt x="532381" y="94548"/>
                    <a:pt x="453369" y="94548"/>
                  </a:cubicBezTo>
                  <a:cubicBezTo>
                    <a:pt x="450862" y="94548"/>
                    <a:pt x="448262" y="94640"/>
                    <a:pt x="445662" y="94733"/>
                  </a:cubicBezTo>
                  <a:cubicBezTo>
                    <a:pt x="443527" y="94826"/>
                    <a:pt x="441577" y="93713"/>
                    <a:pt x="440649" y="91860"/>
                  </a:cubicBezTo>
                  <a:cubicBezTo>
                    <a:pt x="432850" y="76102"/>
                    <a:pt x="422637" y="62198"/>
                    <a:pt x="410474" y="50611"/>
                  </a:cubicBezTo>
                  <a:lnTo>
                    <a:pt x="339910" y="50611"/>
                  </a:lnTo>
                  <a:cubicBezTo>
                    <a:pt x="336939" y="50611"/>
                    <a:pt x="334618" y="48201"/>
                    <a:pt x="334618" y="45327"/>
                  </a:cubicBezTo>
                  <a:cubicBezTo>
                    <a:pt x="334618" y="42454"/>
                    <a:pt x="336939" y="40044"/>
                    <a:pt x="339910" y="40044"/>
                  </a:cubicBezTo>
                  <a:lnTo>
                    <a:pt x="398125" y="40044"/>
                  </a:lnTo>
                  <a:cubicBezTo>
                    <a:pt x="373242" y="21134"/>
                    <a:pt x="342510" y="10475"/>
                    <a:pt x="309828" y="10475"/>
                  </a:cubicBezTo>
                  <a:close/>
                  <a:moveTo>
                    <a:pt x="309828" y="0"/>
                  </a:moveTo>
                  <a:cubicBezTo>
                    <a:pt x="339539" y="0"/>
                    <a:pt x="368507" y="8343"/>
                    <a:pt x="393483" y="24193"/>
                  </a:cubicBezTo>
                  <a:cubicBezTo>
                    <a:pt x="416787" y="39024"/>
                    <a:pt x="435821" y="59695"/>
                    <a:pt x="448541" y="84073"/>
                  </a:cubicBezTo>
                  <a:cubicBezTo>
                    <a:pt x="450212" y="84073"/>
                    <a:pt x="451790" y="83981"/>
                    <a:pt x="453369" y="83981"/>
                  </a:cubicBezTo>
                  <a:cubicBezTo>
                    <a:pt x="538230" y="83981"/>
                    <a:pt x="607215" y="152945"/>
                    <a:pt x="607215" y="237574"/>
                  </a:cubicBezTo>
                  <a:cubicBezTo>
                    <a:pt x="607215" y="289853"/>
                    <a:pt x="581218" y="337683"/>
                    <a:pt x="537487" y="366232"/>
                  </a:cubicBezTo>
                  <a:lnTo>
                    <a:pt x="537487" y="426761"/>
                  </a:lnTo>
                  <a:cubicBezTo>
                    <a:pt x="537487" y="428615"/>
                    <a:pt x="536466" y="430284"/>
                    <a:pt x="534888" y="431211"/>
                  </a:cubicBezTo>
                  <a:lnTo>
                    <a:pt x="400725" y="510556"/>
                  </a:lnTo>
                  <a:lnTo>
                    <a:pt x="400725" y="531876"/>
                  </a:lnTo>
                  <a:lnTo>
                    <a:pt x="431364" y="531876"/>
                  </a:lnTo>
                  <a:cubicBezTo>
                    <a:pt x="439720" y="531876"/>
                    <a:pt x="446869" y="536974"/>
                    <a:pt x="449933" y="544204"/>
                  </a:cubicBezTo>
                  <a:lnTo>
                    <a:pt x="568034" y="544204"/>
                  </a:lnTo>
                  <a:cubicBezTo>
                    <a:pt x="571005" y="544204"/>
                    <a:pt x="573326" y="546521"/>
                    <a:pt x="573326" y="549487"/>
                  </a:cubicBezTo>
                  <a:lnTo>
                    <a:pt x="573326" y="583228"/>
                  </a:lnTo>
                  <a:cubicBezTo>
                    <a:pt x="573326" y="586101"/>
                    <a:pt x="571005" y="588511"/>
                    <a:pt x="568034" y="588511"/>
                  </a:cubicBezTo>
                  <a:lnTo>
                    <a:pt x="449098" y="588511"/>
                  </a:lnTo>
                  <a:cubicBezTo>
                    <a:pt x="445755" y="594815"/>
                    <a:pt x="439070" y="599171"/>
                    <a:pt x="431364" y="599171"/>
                  </a:cubicBezTo>
                  <a:lnTo>
                    <a:pt x="312521" y="599171"/>
                  </a:lnTo>
                  <a:cubicBezTo>
                    <a:pt x="304815" y="599171"/>
                    <a:pt x="298037" y="594815"/>
                    <a:pt x="294694" y="588511"/>
                  </a:cubicBezTo>
                  <a:lnTo>
                    <a:pt x="175758" y="588511"/>
                  </a:lnTo>
                  <a:cubicBezTo>
                    <a:pt x="172787" y="588511"/>
                    <a:pt x="170466" y="586101"/>
                    <a:pt x="170466" y="583228"/>
                  </a:cubicBezTo>
                  <a:lnTo>
                    <a:pt x="170466" y="549487"/>
                  </a:lnTo>
                  <a:cubicBezTo>
                    <a:pt x="170466" y="546521"/>
                    <a:pt x="172787" y="544204"/>
                    <a:pt x="175758" y="544204"/>
                  </a:cubicBezTo>
                  <a:lnTo>
                    <a:pt x="293951" y="544204"/>
                  </a:lnTo>
                  <a:cubicBezTo>
                    <a:pt x="296923" y="536974"/>
                    <a:pt x="304165" y="531876"/>
                    <a:pt x="312521" y="531876"/>
                  </a:cubicBezTo>
                  <a:lnTo>
                    <a:pt x="343160" y="531876"/>
                  </a:lnTo>
                  <a:lnTo>
                    <a:pt x="343160" y="509166"/>
                  </a:lnTo>
                  <a:lnTo>
                    <a:pt x="211225" y="431211"/>
                  </a:lnTo>
                  <a:cubicBezTo>
                    <a:pt x="209647" y="430284"/>
                    <a:pt x="208626" y="428615"/>
                    <a:pt x="208626" y="426761"/>
                  </a:cubicBezTo>
                  <a:lnTo>
                    <a:pt x="208626" y="391167"/>
                  </a:lnTo>
                  <a:lnTo>
                    <a:pt x="119122" y="391167"/>
                  </a:lnTo>
                  <a:cubicBezTo>
                    <a:pt x="53479" y="391167"/>
                    <a:pt x="0" y="337775"/>
                    <a:pt x="0" y="272148"/>
                  </a:cubicBezTo>
                  <a:cubicBezTo>
                    <a:pt x="0" y="216996"/>
                    <a:pt x="38253" y="169073"/>
                    <a:pt x="91639" y="156467"/>
                  </a:cubicBezTo>
                  <a:cubicBezTo>
                    <a:pt x="91639" y="156282"/>
                    <a:pt x="91639" y="156189"/>
                    <a:pt x="91639" y="156003"/>
                  </a:cubicBezTo>
                  <a:cubicBezTo>
                    <a:pt x="91639" y="110862"/>
                    <a:pt x="128406" y="74155"/>
                    <a:pt x="173623" y="74155"/>
                  </a:cubicBezTo>
                  <a:cubicBezTo>
                    <a:pt x="174644" y="74155"/>
                    <a:pt x="175665" y="74155"/>
                    <a:pt x="176687" y="74248"/>
                  </a:cubicBezTo>
                  <a:cubicBezTo>
                    <a:pt x="190149" y="52372"/>
                    <a:pt x="208904" y="34111"/>
                    <a:pt x="231095" y="21227"/>
                  </a:cubicBezTo>
                  <a:cubicBezTo>
                    <a:pt x="254863" y="7323"/>
                    <a:pt x="282067" y="0"/>
                    <a:pt x="30982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</p:sp>
        <p:sp>
          <p:nvSpPr>
            <p:cNvPr id="209" name="矩形 208">
              <a:extLst>
                <a:ext uri="{FF2B5EF4-FFF2-40B4-BE49-F238E27FC236}">
                  <a16:creationId xmlns:a16="http://schemas.microsoft.com/office/drawing/2014/main" id="{4FA3AE8F-EDBF-411B-BA63-559743BF09F9}"/>
                </a:ext>
              </a:extLst>
            </p:cNvPr>
            <p:cNvSpPr/>
            <p:nvPr/>
          </p:nvSpPr>
          <p:spPr>
            <a:xfrm>
              <a:off x="1778565" y="5742190"/>
              <a:ext cx="81485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北京存储节点</a:t>
              </a:r>
              <a:endParaRPr lang="zh-CN" altLang="en-US" sz="800" b="1" dirty="0"/>
            </a:p>
          </p:txBody>
        </p:sp>
        <p:sp>
          <p:nvSpPr>
            <p:cNvPr id="210" name="data-cloud_80464">
              <a:extLst>
                <a:ext uri="{FF2B5EF4-FFF2-40B4-BE49-F238E27FC236}">
                  <a16:creationId xmlns:a16="http://schemas.microsoft.com/office/drawing/2014/main" id="{9C919C61-E7BF-46EA-AA10-EA5F9E0FC57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66240" y="5253401"/>
              <a:ext cx="495351" cy="488789"/>
            </a:xfrm>
            <a:custGeom>
              <a:avLst/>
              <a:gdLst>
                <a:gd name="connsiteX0" fmla="*/ 451419 w 607215"/>
                <a:gd name="connsiteY0" fmla="*/ 554678 h 599171"/>
                <a:gd name="connsiteX1" fmla="*/ 451419 w 607215"/>
                <a:gd name="connsiteY1" fmla="*/ 577944 h 599171"/>
                <a:gd name="connsiteX2" fmla="*/ 562834 w 607215"/>
                <a:gd name="connsiteY2" fmla="*/ 577944 h 599171"/>
                <a:gd name="connsiteX3" fmla="*/ 562834 w 607215"/>
                <a:gd name="connsiteY3" fmla="*/ 554678 h 599171"/>
                <a:gd name="connsiteX4" fmla="*/ 180958 w 607215"/>
                <a:gd name="connsiteY4" fmla="*/ 554678 h 599171"/>
                <a:gd name="connsiteX5" fmla="*/ 180958 w 607215"/>
                <a:gd name="connsiteY5" fmla="*/ 577944 h 599171"/>
                <a:gd name="connsiteX6" fmla="*/ 292373 w 607215"/>
                <a:gd name="connsiteY6" fmla="*/ 577944 h 599171"/>
                <a:gd name="connsiteX7" fmla="*/ 292373 w 607215"/>
                <a:gd name="connsiteY7" fmla="*/ 554678 h 599171"/>
                <a:gd name="connsiteX8" fmla="*/ 353652 w 607215"/>
                <a:gd name="connsiteY8" fmla="*/ 515469 h 599171"/>
                <a:gd name="connsiteX9" fmla="*/ 353652 w 607215"/>
                <a:gd name="connsiteY9" fmla="*/ 537067 h 599171"/>
                <a:gd name="connsiteX10" fmla="*/ 348359 w 607215"/>
                <a:gd name="connsiteY10" fmla="*/ 542350 h 599171"/>
                <a:gd name="connsiteX11" fmla="*/ 312521 w 607215"/>
                <a:gd name="connsiteY11" fmla="*/ 542350 h 599171"/>
                <a:gd name="connsiteX12" fmla="*/ 302865 w 607215"/>
                <a:gd name="connsiteY12" fmla="*/ 551898 h 599171"/>
                <a:gd name="connsiteX13" fmla="*/ 302865 w 607215"/>
                <a:gd name="connsiteY13" fmla="*/ 579149 h 599171"/>
                <a:gd name="connsiteX14" fmla="*/ 312521 w 607215"/>
                <a:gd name="connsiteY14" fmla="*/ 588697 h 599171"/>
                <a:gd name="connsiteX15" fmla="*/ 431364 w 607215"/>
                <a:gd name="connsiteY15" fmla="*/ 588697 h 599171"/>
                <a:gd name="connsiteX16" fmla="*/ 440927 w 607215"/>
                <a:gd name="connsiteY16" fmla="*/ 579149 h 599171"/>
                <a:gd name="connsiteX17" fmla="*/ 440927 w 607215"/>
                <a:gd name="connsiteY17" fmla="*/ 551898 h 599171"/>
                <a:gd name="connsiteX18" fmla="*/ 431364 w 607215"/>
                <a:gd name="connsiteY18" fmla="*/ 542350 h 599171"/>
                <a:gd name="connsiteX19" fmla="*/ 395433 w 607215"/>
                <a:gd name="connsiteY19" fmla="*/ 542350 h 599171"/>
                <a:gd name="connsiteX20" fmla="*/ 390140 w 607215"/>
                <a:gd name="connsiteY20" fmla="*/ 537067 h 599171"/>
                <a:gd name="connsiteX21" fmla="*/ 390140 w 607215"/>
                <a:gd name="connsiteY21" fmla="*/ 516767 h 599171"/>
                <a:gd name="connsiteX22" fmla="*/ 375749 w 607215"/>
                <a:gd name="connsiteY22" fmla="*/ 525294 h 599171"/>
                <a:gd name="connsiteX23" fmla="*/ 373057 w 607215"/>
                <a:gd name="connsiteY23" fmla="*/ 526036 h 599171"/>
                <a:gd name="connsiteX24" fmla="*/ 370364 w 607215"/>
                <a:gd name="connsiteY24" fmla="*/ 525294 h 599171"/>
                <a:gd name="connsiteX25" fmla="*/ 526903 w 607215"/>
                <a:gd name="connsiteY25" fmla="*/ 263064 h 599171"/>
                <a:gd name="connsiteX26" fmla="*/ 378349 w 607215"/>
                <a:gd name="connsiteY26" fmla="*/ 350938 h 599171"/>
                <a:gd name="connsiteX27" fmla="*/ 378349 w 607215"/>
                <a:gd name="connsiteY27" fmla="*/ 511576 h 599171"/>
                <a:gd name="connsiteX28" fmla="*/ 526903 w 607215"/>
                <a:gd name="connsiteY28" fmla="*/ 423702 h 599171"/>
                <a:gd name="connsiteX29" fmla="*/ 526903 w 607215"/>
                <a:gd name="connsiteY29" fmla="*/ 363452 h 599171"/>
                <a:gd name="connsiteX30" fmla="*/ 526903 w 607215"/>
                <a:gd name="connsiteY30" fmla="*/ 362988 h 599171"/>
                <a:gd name="connsiteX31" fmla="*/ 219117 w 607215"/>
                <a:gd name="connsiteY31" fmla="*/ 263064 h 599171"/>
                <a:gd name="connsiteX32" fmla="*/ 219117 w 607215"/>
                <a:gd name="connsiteY32" fmla="*/ 314231 h 599171"/>
                <a:gd name="connsiteX33" fmla="*/ 313542 w 607215"/>
                <a:gd name="connsiteY33" fmla="*/ 369940 h 599171"/>
                <a:gd name="connsiteX34" fmla="*/ 315399 w 607215"/>
                <a:gd name="connsiteY34" fmla="*/ 377170 h 599171"/>
                <a:gd name="connsiteX35" fmla="*/ 310850 w 607215"/>
                <a:gd name="connsiteY35" fmla="*/ 379766 h 599171"/>
                <a:gd name="connsiteX36" fmla="*/ 308157 w 607215"/>
                <a:gd name="connsiteY36" fmla="*/ 379024 h 599171"/>
                <a:gd name="connsiteX37" fmla="*/ 219117 w 607215"/>
                <a:gd name="connsiteY37" fmla="*/ 326374 h 599171"/>
                <a:gd name="connsiteX38" fmla="*/ 219117 w 607215"/>
                <a:gd name="connsiteY38" fmla="*/ 423702 h 599171"/>
                <a:gd name="connsiteX39" fmla="*/ 367764 w 607215"/>
                <a:gd name="connsiteY39" fmla="*/ 511576 h 599171"/>
                <a:gd name="connsiteX40" fmla="*/ 367764 w 607215"/>
                <a:gd name="connsiteY40" fmla="*/ 350938 h 599171"/>
                <a:gd name="connsiteX41" fmla="*/ 373057 w 607215"/>
                <a:gd name="connsiteY41" fmla="*/ 165922 h 599171"/>
                <a:gd name="connsiteX42" fmla="*/ 224224 w 607215"/>
                <a:gd name="connsiteY42" fmla="*/ 253888 h 599171"/>
                <a:gd name="connsiteX43" fmla="*/ 373057 w 607215"/>
                <a:gd name="connsiteY43" fmla="*/ 341854 h 599171"/>
                <a:gd name="connsiteX44" fmla="*/ 521889 w 607215"/>
                <a:gd name="connsiteY44" fmla="*/ 253888 h 599171"/>
                <a:gd name="connsiteX45" fmla="*/ 258197 w 607215"/>
                <a:gd name="connsiteY45" fmla="*/ 40011 h 599171"/>
                <a:gd name="connsiteX46" fmla="*/ 302749 w 607215"/>
                <a:gd name="connsiteY46" fmla="*/ 40011 h 599171"/>
                <a:gd name="connsiteX47" fmla="*/ 307947 w 607215"/>
                <a:gd name="connsiteY47" fmla="*/ 45304 h 599171"/>
                <a:gd name="connsiteX48" fmla="*/ 302749 w 607215"/>
                <a:gd name="connsiteY48" fmla="*/ 50596 h 599171"/>
                <a:gd name="connsiteX49" fmla="*/ 258197 w 607215"/>
                <a:gd name="connsiteY49" fmla="*/ 50596 h 599171"/>
                <a:gd name="connsiteX50" fmla="*/ 252906 w 607215"/>
                <a:gd name="connsiteY50" fmla="*/ 45304 h 599171"/>
                <a:gd name="connsiteX51" fmla="*/ 258197 w 607215"/>
                <a:gd name="connsiteY51" fmla="*/ 40011 h 599171"/>
                <a:gd name="connsiteX52" fmla="*/ 309828 w 607215"/>
                <a:gd name="connsiteY52" fmla="*/ 10475 h 599171"/>
                <a:gd name="connsiteX53" fmla="*/ 184114 w 607215"/>
                <a:gd name="connsiteY53" fmla="*/ 82312 h 599171"/>
                <a:gd name="connsiteX54" fmla="*/ 179193 w 607215"/>
                <a:gd name="connsiteY54" fmla="*/ 84908 h 599171"/>
                <a:gd name="connsiteX55" fmla="*/ 173623 w 607215"/>
                <a:gd name="connsiteY55" fmla="*/ 84629 h 599171"/>
                <a:gd name="connsiteX56" fmla="*/ 102131 w 607215"/>
                <a:gd name="connsiteY56" fmla="*/ 155355 h 599171"/>
                <a:gd name="connsiteX57" fmla="*/ 177429 w 607215"/>
                <a:gd name="connsiteY57" fmla="*/ 155355 h 599171"/>
                <a:gd name="connsiteX58" fmla="*/ 182722 w 607215"/>
                <a:gd name="connsiteY58" fmla="*/ 160638 h 599171"/>
                <a:gd name="connsiteX59" fmla="*/ 177429 w 607215"/>
                <a:gd name="connsiteY59" fmla="*/ 165922 h 599171"/>
                <a:gd name="connsiteX60" fmla="*/ 97582 w 607215"/>
                <a:gd name="connsiteY60" fmla="*/ 165922 h 599171"/>
                <a:gd name="connsiteX61" fmla="*/ 10492 w 607215"/>
                <a:gd name="connsiteY61" fmla="*/ 272148 h 599171"/>
                <a:gd name="connsiteX62" fmla="*/ 119122 w 607215"/>
                <a:gd name="connsiteY62" fmla="*/ 380600 h 599171"/>
                <a:gd name="connsiteX63" fmla="*/ 208626 w 607215"/>
                <a:gd name="connsiteY63" fmla="*/ 380600 h 599171"/>
                <a:gd name="connsiteX64" fmla="*/ 208626 w 607215"/>
                <a:gd name="connsiteY64" fmla="*/ 342596 h 599171"/>
                <a:gd name="connsiteX65" fmla="*/ 112437 w 607215"/>
                <a:gd name="connsiteY65" fmla="*/ 342596 h 599171"/>
                <a:gd name="connsiteX66" fmla="*/ 107238 w 607215"/>
                <a:gd name="connsiteY66" fmla="*/ 337312 h 599171"/>
                <a:gd name="connsiteX67" fmla="*/ 112437 w 607215"/>
                <a:gd name="connsiteY67" fmla="*/ 332028 h 599171"/>
                <a:gd name="connsiteX68" fmla="*/ 208626 w 607215"/>
                <a:gd name="connsiteY68" fmla="*/ 332028 h 599171"/>
                <a:gd name="connsiteX69" fmla="*/ 208626 w 607215"/>
                <a:gd name="connsiteY69" fmla="*/ 253888 h 599171"/>
                <a:gd name="connsiteX70" fmla="*/ 211225 w 607215"/>
                <a:gd name="connsiteY70" fmla="*/ 249346 h 599171"/>
                <a:gd name="connsiteX71" fmla="*/ 370364 w 607215"/>
                <a:gd name="connsiteY71" fmla="*/ 155262 h 599171"/>
                <a:gd name="connsiteX72" fmla="*/ 375749 w 607215"/>
                <a:gd name="connsiteY72" fmla="*/ 155262 h 599171"/>
                <a:gd name="connsiteX73" fmla="*/ 534888 w 607215"/>
                <a:gd name="connsiteY73" fmla="*/ 249346 h 599171"/>
                <a:gd name="connsiteX74" fmla="*/ 534981 w 607215"/>
                <a:gd name="connsiteY74" fmla="*/ 249439 h 599171"/>
                <a:gd name="connsiteX75" fmla="*/ 537487 w 607215"/>
                <a:gd name="connsiteY75" fmla="*/ 253888 h 599171"/>
                <a:gd name="connsiteX76" fmla="*/ 537487 w 607215"/>
                <a:gd name="connsiteY76" fmla="*/ 353441 h 599171"/>
                <a:gd name="connsiteX77" fmla="*/ 596723 w 607215"/>
                <a:gd name="connsiteY77" fmla="*/ 237574 h 599171"/>
                <a:gd name="connsiteX78" fmla="*/ 453369 w 607215"/>
                <a:gd name="connsiteY78" fmla="*/ 94548 h 599171"/>
                <a:gd name="connsiteX79" fmla="*/ 445662 w 607215"/>
                <a:gd name="connsiteY79" fmla="*/ 94733 h 599171"/>
                <a:gd name="connsiteX80" fmla="*/ 440649 w 607215"/>
                <a:gd name="connsiteY80" fmla="*/ 91860 h 599171"/>
                <a:gd name="connsiteX81" fmla="*/ 410474 w 607215"/>
                <a:gd name="connsiteY81" fmla="*/ 50611 h 599171"/>
                <a:gd name="connsiteX82" fmla="*/ 339910 w 607215"/>
                <a:gd name="connsiteY82" fmla="*/ 50611 h 599171"/>
                <a:gd name="connsiteX83" fmla="*/ 334618 w 607215"/>
                <a:gd name="connsiteY83" fmla="*/ 45327 h 599171"/>
                <a:gd name="connsiteX84" fmla="*/ 339910 w 607215"/>
                <a:gd name="connsiteY84" fmla="*/ 40044 h 599171"/>
                <a:gd name="connsiteX85" fmla="*/ 398125 w 607215"/>
                <a:gd name="connsiteY85" fmla="*/ 40044 h 599171"/>
                <a:gd name="connsiteX86" fmla="*/ 309828 w 607215"/>
                <a:gd name="connsiteY86" fmla="*/ 10475 h 599171"/>
                <a:gd name="connsiteX87" fmla="*/ 309828 w 607215"/>
                <a:gd name="connsiteY87" fmla="*/ 0 h 599171"/>
                <a:gd name="connsiteX88" fmla="*/ 393483 w 607215"/>
                <a:gd name="connsiteY88" fmla="*/ 24193 h 599171"/>
                <a:gd name="connsiteX89" fmla="*/ 448541 w 607215"/>
                <a:gd name="connsiteY89" fmla="*/ 84073 h 599171"/>
                <a:gd name="connsiteX90" fmla="*/ 453369 w 607215"/>
                <a:gd name="connsiteY90" fmla="*/ 83981 h 599171"/>
                <a:gd name="connsiteX91" fmla="*/ 607215 w 607215"/>
                <a:gd name="connsiteY91" fmla="*/ 237574 h 599171"/>
                <a:gd name="connsiteX92" fmla="*/ 537487 w 607215"/>
                <a:gd name="connsiteY92" fmla="*/ 366232 h 599171"/>
                <a:gd name="connsiteX93" fmla="*/ 537487 w 607215"/>
                <a:gd name="connsiteY93" fmla="*/ 426761 h 599171"/>
                <a:gd name="connsiteX94" fmla="*/ 534888 w 607215"/>
                <a:gd name="connsiteY94" fmla="*/ 431211 h 599171"/>
                <a:gd name="connsiteX95" fmla="*/ 400725 w 607215"/>
                <a:gd name="connsiteY95" fmla="*/ 510556 h 599171"/>
                <a:gd name="connsiteX96" fmla="*/ 400725 w 607215"/>
                <a:gd name="connsiteY96" fmla="*/ 531876 h 599171"/>
                <a:gd name="connsiteX97" fmla="*/ 431364 w 607215"/>
                <a:gd name="connsiteY97" fmla="*/ 531876 h 599171"/>
                <a:gd name="connsiteX98" fmla="*/ 449933 w 607215"/>
                <a:gd name="connsiteY98" fmla="*/ 544204 h 599171"/>
                <a:gd name="connsiteX99" fmla="*/ 568034 w 607215"/>
                <a:gd name="connsiteY99" fmla="*/ 544204 h 599171"/>
                <a:gd name="connsiteX100" fmla="*/ 573326 w 607215"/>
                <a:gd name="connsiteY100" fmla="*/ 549487 h 599171"/>
                <a:gd name="connsiteX101" fmla="*/ 573326 w 607215"/>
                <a:gd name="connsiteY101" fmla="*/ 583228 h 599171"/>
                <a:gd name="connsiteX102" fmla="*/ 568034 w 607215"/>
                <a:gd name="connsiteY102" fmla="*/ 588511 h 599171"/>
                <a:gd name="connsiteX103" fmla="*/ 449098 w 607215"/>
                <a:gd name="connsiteY103" fmla="*/ 588511 h 599171"/>
                <a:gd name="connsiteX104" fmla="*/ 431364 w 607215"/>
                <a:gd name="connsiteY104" fmla="*/ 599171 h 599171"/>
                <a:gd name="connsiteX105" fmla="*/ 312521 w 607215"/>
                <a:gd name="connsiteY105" fmla="*/ 599171 h 599171"/>
                <a:gd name="connsiteX106" fmla="*/ 294694 w 607215"/>
                <a:gd name="connsiteY106" fmla="*/ 588511 h 599171"/>
                <a:gd name="connsiteX107" fmla="*/ 175758 w 607215"/>
                <a:gd name="connsiteY107" fmla="*/ 588511 h 599171"/>
                <a:gd name="connsiteX108" fmla="*/ 170466 w 607215"/>
                <a:gd name="connsiteY108" fmla="*/ 583228 h 599171"/>
                <a:gd name="connsiteX109" fmla="*/ 170466 w 607215"/>
                <a:gd name="connsiteY109" fmla="*/ 549487 h 599171"/>
                <a:gd name="connsiteX110" fmla="*/ 175758 w 607215"/>
                <a:gd name="connsiteY110" fmla="*/ 544204 h 599171"/>
                <a:gd name="connsiteX111" fmla="*/ 293951 w 607215"/>
                <a:gd name="connsiteY111" fmla="*/ 544204 h 599171"/>
                <a:gd name="connsiteX112" fmla="*/ 312521 w 607215"/>
                <a:gd name="connsiteY112" fmla="*/ 531876 h 599171"/>
                <a:gd name="connsiteX113" fmla="*/ 343160 w 607215"/>
                <a:gd name="connsiteY113" fmla="*/ 531876 h 599171"/>
                <a:gd name="connsiteX114" fmla="*/ 343160 w 607215"/>
                <a:gd name="connsiteY114" fmla="*/ 509166 h 599171"/>
                <a:gd name="connsiteX115" fmla="*/ 211225 w 607215"/>
                <a:gd name="connsiteY115" fmla="*/ 431211 h 599171"/>
                <a:gd name="connsiteX116" fmla="*/ 208626 w 607215"/>
                <a:gd name="connsiteY116" fmla="*/ 426761 h 599171"/>
                <a:gd name="connsiteX117" fmla="*/ 208626 w 607215"/>
                <a:gd name="connsiteY117" fmla="*/ 391167 h 599171"/>
                <a:gd name="connsiteX118" fmla="*/ 119122 w 607215"/>
                <a:gd name="connsiteY118" fmla="*/ 391167 h 599171"/>
                <a:gd name="connsiteX119" fmla="*/ 0 w 607215"/>
                <a:gd name="connsiteY119" fmla="*/ 272148 h 599171"/>
                <a:gd name="connsiteX120" fmla="*/ 91639 w 607215"/>
                <a:gd name="connsiteY120" fmla="*/ 156467 h 599171"/>
                <a:gd name="connsiteX121" fmla="*/ 91639 w 607215"/>
                <a:gd name="connsiteY121" fmla="*/ 156003 h 599171"/>
                <a:gd name="connsiteX122" fmla="*/ 173623 w 607215"/>
                <a:gd name="connsiteY122" fmla="*/ 74155 h 599171"/>
                <a:gd name="connsiteX123" fmla="*/ 176687 w 607215"/>
                <a:gd name="connsiteY123" fmla="*/ 74248 h 599171"/>
                <a:gd name="connsiteX124" fmla="*/ 231095 w 607215"/>
                <a:gd name="connsiteY124" fmla="*/ 21227 h 599171"/>
                <a:gd name="connsiteX125" fmla="*/ 309828 w 607215"/>
                <a:gd name="connsiteY125" fmla="*/ 0 h 599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607215" h="599171">
                  <a:moveTo>
                    <a:pt x="451419" y="554678"/>
                  </a:moveTo>
                  <a:lnTo>
                    <a:pt x="451419" y="577944"/>
                  </a:lnTo>
                  <a:lnTo>
                    <a:pt x="562834" y="577944"/>
                  </a:lnTo>
                  <a:lnTo>
                    <a:pt x="562834" y="554678"/>
                  </a:lnTo>
                  <a:close/>
                  <a:moveTo>
                    <a:pt x="180958" y="554678"/>
                  </a:moveTo>
                  <a:lnTo>
                    <a:pt x="180958" y="577944"/>
                  </a:lnTo>
                  <a:lnTo>
                    <a:pt x="292373" y="577944"/>
                  </a:lnTo>
                  <a:lnTo>
                    <a:pt x="292373" y="554678"/>
                  </a:lnTo>
                  <a:close/>
                  <a:moveTo>
                    <a:pt x="353652" y="515469"/>
                  </a:moveTo>
                  <a:lnTo>
                    <a:pt x="353652" y="537067"/>
                  </a:lnTo>
                  <a:cubicBezTo>
                    <a:pt x="353652" y="540033"/>
                    <a:pt x="351331" y="542350"/>
                    <a:pt x="348359" y="542350"/>
                  </a:cubicBezTo>
                  <a:lnTo>
                    <a:pt x="312521" y="542350"/>
                  </a:lnTo>
                  <a:cubicBezTo>
                    <a:pt x="307229" y="542350"/>
                    <a:pt x="302865" y="546614"/>
                    <a:pt x="302865" y="551898"/>
                  </a:cubicBezTo>
                  <a:lnTo>
                    <a:pt x="302865" y="579149"/>
                  </a:lnTo>
                  <a:cubicBezTo>
                    <a:pt x="302865" y="584433"/>
                    <a:pt x="307229" y="588697"/>
                    <a:pt x="312521" y="588697"/>
                  </a:cubicBezTo>
                  <a:lnTo>
                    <a:pt x="431364" y="588697"/>
                  </a:lnTo>
                  <a:cubicBezTo>
                    <a:pt x="436656" y="588697"/>
                    <a:pt x="440927" y="584433"/>
                    <a:pt x="440927" y="579149"/>
                  </a:cubicBezTo>
                  <a:lnTo>
                    <a:pt x="440927" y="551898"/>
                  </a:lnTo>
                  <a:cubicBezTo>
                    <a:pt x="440927" y="546614"/>
                    <a:pt x="436656" y="542350"/>
                    <a:pt x="431364" y="542350"/>
                  </a:cubicBezTo>
                  <a:lnTo>
                    <a:pt x="395433" y="542350"/>
                  </a:lnTo>
                  <a:cubicBezTo>
                    <a:pt x="392554" y="542350"/>
                    <a:pt x="390140" y="540033"/>
                    <a:pt x="390140" y="537067"/>
                  </a:cubicBezTo>
                  <a:lnTo>
                    <a:pt x="390140" y="516767"/>
                  </a:lnTo>
                  <a:lnTo>
                    <a:pt x="375749" y="525294"/>
                  </a:lnTo>
                  <a:cubicBezTo>
                    <a:pt x="374913" y="525758"/>
                    <a:pt x="373985" y="526036"/>
                    <a:pt x="373057" y="526036"/>
                  </a:cubicBezTo>
                  <a:cubicBezTo>
                    <a:pt x="372128" y="526036"/>
                    <a:pt x="371200" y="525758"/>
                    <a:pt x="370364" y="525294"/>
                  </a:cubicBezTo>
                  <a:close/>
                  <a:moveTo>
                    <a:pt x="526903" y="263064"/>
                  </a:moveTo>
                  <a:lnTo>
                    <a:pt x="378349" y="350938"/>
                  </a:lnTo>
                  <a:lnTo>
                    <a:pt x="378349" y="511576"/>
                  </a:lnTo>
                  <a:lnTo>
                    <a:pt x="526903" y="423702"/>
                  </a:lnTo>
                  <a:lnTo>
                    <a:pt x="526903" y="363452"/>
                  </a:lnTo>
                  <a:cubicBezTo>
                    <a:pt x="526903" y="363359"/>
                    <a:pt x="526903" y="363173"/>
                    <a:pt x="526903" y="362988"/>
                  </a:cubicBezTo>
                  <a:close/>
                  <a:moveTo>
                    <a:pt x="219117" y="263064"/>
                  </a:moveTo>
                  <a:lnTo>
                    <a:pt x="219117" y="314231"/>
                  </a:lnTo>
                  <a:lnTo>
                    <a:pt x="313542" y="369940"/>
                  </a:lnTo>
                  <a:cubicBezTo>
                    <a:pt x="316049" y="371423"/>
                    <a:pt x="316792" y="374667"/>
                    <a:pt x="315399" y="377170"/>
                  </a:cubicBezTo>
                  <a:cubicBezTo>
                    <a:pt x="314378" y="378839"/>
                    <a:pt x="312614" y="379766"/>
                    <a:pt x="310850" y="379766"/>
                  </a:cubicBezTo>
                  <a:cubicBezTo>
                    <a:pt x="309921" y="379766"/>
                    <a:pt x="308993" y="379488"/>
                    <a:pt x="308157" y="379024"/>
                  </a:cubicBezTo>
                  <a:lnTo>
                    <a:pt x="219117" y="326374"/>
                  </a:lnTo>
                  <a:lnTo>
                    <a:pt x="219117" y="423702"/>
                  </a:lnTo>
                  <a:lnTo>
                    <a:pt x="367764" y="511576"/>
                  </a:lnTo>
                  <a:lnTo>
                    <a:pt x="367764" y="350938"/>
                  </a:lnTo>
                  <a:close/>
                  <a:moveTo>
                    <a:pt x="373057" y="165922"/>
                  </a:moveTo>
                  <a:lnTo>
                    <a:pt x="224224" y="253888"/>
                  </a:lnTo>
                  <a:lnTo>
                    <a:pt x="373057" y="341854"/>
                  </a:lnTo>
                  <a:lnTo>
                    <a:pt x="521889" y="253888"/>
                  </a:lnTo>
                  <a:close/>
                  <a:moveTo>
                    <a:pt x="258197" y="40011"/>
                  </a:moveTo>
                  <a:lnTo>
                    <a:pt x="302749" y="40011"/>
                  </a:lnTo>
                  <a:cubicBezTo>
                    <a:pt x="305627" y="40011"/>
                    <a:pt x="307947" y="42425"/>
                    <a:pt x="307947" y="45304"/>
                  </a:cubicBezTo>
                  <a:cubicBezTo>
                    <a:pt x="307947" y="48182"/>
                    <a:pt x="305627" y="50596"/>
                    <a:pt x="302749" y="50596"/>
                  </a:cubicBezTo>
                  <a:lnTo>
                    <a:pt x="258197" y="50596"/>
                  </a:lnTo>
                  <a:cubicBezTo>
                    <a:pt x="255319" y="50596"/>
                    <a:pt x="252906" y="48182"/>
                    <a:pt x="252906" y="45304"/>
                  </a:cubicBezTo>
                  <a:cubicBezTo>
                    <a:pt x="252906" y="42425"/>
                    <a:pt x="255319" y="40011"/>
                    <a:pt x="258197" y="40011"/>
                  </a:cubicBezTo>
                  <a:close/>
                  <a:moveTo>
                    <a:pt x="309828" y="10475"/>
                  </a:moveTo>
                  <a:cubicBezTo>
                    <a:pt x="258391" y="10475"/>
                    <a:pt x="210204" y="38005"/>
                    <a:pt x="184114" y="82312"/>
                  </a:cubicBezTo>
                  <a:cubicBezTo>
                    <a:pt x="183093" y="84073"/>
                    <a:pt x="181143" y="85000"/>
                    <a:pt x="179193" y="84908"/>
                  </a:cubicBezTo>
                  <a:cubicBezTo>
                    <a:pt x="177058" y="84722"/>
                    <a:pt x="175294" y="84629"/>
                    <a:pt x="173623" y="84629"/>
                  </a:cubicBezTo>
                  <a:cubicBezTo>
                    <a:pt x="134441" y="84629"/>
                    <a:pt x="102502" y="116331"/>
                    <a:pt x="102131" y="155355"/>
                  </a:cubicBezTo>
                  <a:lnTo>
                    <a:pt x="177429" y="155355"/>
                  </a:lnTo>
                  <a:cubicBezTo>
                    <a:pt x="180400" y="155355"/>
                    <a:pt x="182722" y="157765"/>
                    <a:pt x="182722" y="160638"/>
                  </a:cubicBezTo>
                  <a:cubicBezTo>
                    <a:pt x="182722" y="163512"/>
                    <a:pt x="180400" y="165922"/>
                    <a:pt x="177429" y="165922"/>
                  </a:cubicBezTo>
                  <a:lnTo>
                    <a:pt x="97582" y="165922"/>
                  </a:lnTo>
                  <a:cubicBezTo>
                    <a:pt x="47073" y="176025"/>
                    <a:pt x="10492" y="220704"/>
                    <a:pt x="10492" y="272148"/>
                  </a:cubicBezTo>
                  <a:cubicBezTo>
                    <a:pt x="10492" y="332028"/>
                    <a:pt x="59236" y="380600"/>
                    <a:pt x="119122" y="380600"/>
                  </a:cubicBezTo>
                  <a:lnTo>
                    <a:pt x="208626" y="380600"/>
                  </a:lnTo>
                  <a:lnTo>
                    <a:pt x="208626" y="342596"/>
                  </a:lnTo>
                  <a:lnTo>
                    <a:pt x="112437" y="342596"/>
                  </a:lnTo>
                  <a:cubicBezTo>
                    <a:pt x="109559" y="342596"/>
                    <a:pt x="107238" y="340186"/>
                    <a:pt x="107238" y="337312"/>
                  </a:cubicBezTo>
                  <a:cubicBezTo>
                    <a:pt x="107238" y="334439"/>
                    <a:pt x="109559" y="332028"/>
                    <a:pt x="112437" y="332028"/>
                  </a:cubicBezTo>
                  <a:lnTo>
                    <a:pt x="208626" y="332028"/>
                  </a:lnTo>
                  <a:lnTo>
                    <a:pt x="208626" y="253888"/>
                  </a:lnTo>
                  <a:cubicBezTo>
                    <a:pt x="208626" y="251941"/>
                    <a:pt x="209647" y="250273"/>
                    <a:pt x="211225" y="249346"/>
                  </a:cubicBezTo>
                  <a:lnTo>
                    <a:pt x="370364" y="155262"/>
                  </a:lnTo>
                  <a:cubicBezTo>
                    <a:pt x="372035" y="154335"/>
                    <a:pt x="374078" y="154335"/>
                    <a:pt x="375749" y="155262"/>
                  </a:cubicBezTo>
                  <a:lnTo>
                    <a:pt x="534888" y="249346"/>
                  </a:lnTo>
                  <a:cubicBezTo>
                    <a:pt x="534888" y="249346"/>
                    <a:pt x="534981" y="249439"/>
                    <a:pt x="534981" y="249439"/>
                  </a:cubicBezTo>
                  <a:cubicBezTo>
                    <a:pt x="536466" y="250365"/>
                    <a:pt x="537487" y="252034"/>
                    <a:pt x="537487" y="253888"/>
                  </a:cubicBezTo>
                  <a:lnTo>
                    <a:pt x="537487" y="353441"/>
                  </a:lnTo>
                  <a:cubicBezTo>
                    <a:pt x="574719" y="326560"/>
                    <a:pt x="596723" y="283921"/>
                    <a:pt x="596723" y="237574"/>
                  </a:cubicBezTo>
                  <a:cubicBezTo>
                    <a:pt x="596723" y="158692"/>
                    <a:pt x="532381" y="94548"/>
                    <a:pt x="453369" y="94548"/>
                  </a:cubicBezTo>
                  <a:cubicBezTo>
                    <a:pt x="450862" y="94548"/>
                    <a:pt x="448262" y="94640"/>
                    <a:pt x="445662" y="94733"/>
                  </a:cubicBezTo>
                  <a:cubicBezTo>
                    <a:pt x="443527" y="94826"/>
                    <a:pt x="441577" y="93713"/>
                    <a:pt x="440649" y="91860"/>
                  </a:cubicBezTo>
                  <a:cubicBezTo>
                    <a:pt x="432850" y="76102"/>
                    <a:pt x="422637" y="62198"/>
                    <a:pt x="410474" y="50611"/>
                  </a:cubicBezTo>
                  <a:lnTo>
                    <a:pt x="339910" y="50611"/>
                  </a:lnTo>
                  <a:cubicBezTo>
                    <a:pt x="336939" y="50611"/>
                    <a:pt x="334618" y="48201"/>
                    <a:pt x="334618" y="45327"/>
                  </a:cubicBezTo>
                  <a:cubicBezTo>
                    <a:pt x="334618" y="42454"/>
                    <a:pt x="336939" y="40044"/>
                    <a:pt x="339910" y="40044"/>
                  </a:cubicBezTo>
                  <a:lnTo>
                    <a:pt x="398125" y="40044"/>
                  </a:lnTo>
                  <a:cubicBezTo>
                    <a:pt x="373242" y="21134"/>
                    <a:pt x="342510" y="10475"/>
                    <a:pt x="309828" y="10475"/>
                  </a:cubicBezTo>
                  <a:close/>
                  <a:moveTo>
                    <a:pt x="309828" y="0"/>
                  </a:moveTo>
                  <a:cubicBezTo>
                    <a:pt x="339539" y="0"/>
                    <a:pt x="368507" y="8343"/>
                    <a:pt x="393483" y="24193"/>
                  </a:cubicBezTo>
                  <a:cubicBezTo>
                    <a:pt x="416787" y="39024"/>
                    <a:pt x="435821" y="59695"/>
                    <a:pt x="448541" y="84073"/>
                  </a:cubicBezTo>
                  <a:cubicBezTo>
                    <a:pt x="450212" y="84073"/>
                    <a:pt x="451790" y="83981"/>
                    <a:pt x="453369" y="83981"/>
                  </a:cubicBezTo>
                  <a:cubicBezTo>
                    <a:pt x="538230" y="83981"/>
                    <a:pt x="607215" y="152945"/>
                    <a:pt x="607215" y="237574"/>
                  </a:cubicBezTo>
                  <a:cubicBezTo>
                    <a:pt x="607215" y="289853"/>
                    <a:pt x="581218" y="337683"/>
                    <a:pt x="537487" y="366232"/>
                  </a:cubicBezTo>
                  <a:lnTo>
                    <a:pt x="537487" y="426761"/>
                  </a:lnTo>
                  <a:cubicBezTo>
                    <a:pt x="537487" y="428615"/>
                    <a:pt x="536466" y="430284"/>
                    <a:pt x="534888" y="431211"/>
                  </a:cubicBezTo>
                  <a:lnTo>
                    <a:pt x="400725" y="510556"/>
                  </a:lnTo>
                  <a:lnTo>
                    <a:pt x="400725" y="531876"/>
                  </a:lnTo>
                  <a:lnTo>
                    <a:pt x="431364" y="531876"/>
                  </a:lnTo>
                  <a:cubicBezTo>
                    <a:pt x="439720" y="531876"/>
                    <a:pt x="446869" y="536974"/>
                    <a:pt x="449933" y="544204"/>
                  </a:cubicBezTo>
                  <a:lnTo>
                    <a:pt x="568034" y="544204"/>
                  </a:lnTo>
                  <a:cubicBezTo>
                    <a:pt x="571005" y="544204"/>
                    <a:pt x="573326" y="546521"/>
                    <a:pt x="573326" y="549487"/>
                  </a:cubicBezTo>
                  <a:lnTo>
                    <a:pt x="573326" y="583228"/>
                  </a:lnTo>
                  <a:cubicBezTo>
                    <a:pt x="573326" y="586101"/>
                    <a:pt x="571005" y="588511"/>
                    <a:pt x="568034" y="588511"/>
                  </a:cubicBezTo>
                  <a:lnTo>
                    <a:pt x="449098" y="588511"/>
                  </a:lnTo>
                  <a:cubicBezTo>
                    <a:pt x="445755" y="594815"/>
                    <a:pt x="439070" y="599171"/>
                    <a:pt x="431364" y="599171"/>
                  </a:cubicBezTo>
                  <a:lnTo>
                    <a:pt x="312521" y="599171"/>
                  </a:lnTo>
                  <a:cubicBezTo>
                    <a:pt x="304815" y="599171"/>
                    <a:pt x="298037" y="594815"/>
                    <a:pt x="294694" y="588511"/>
                  </a:cubicBezTo>
                  <a:lnTo>
                    <a:pt x="175758" y="588511"/>
                  </a:lnTo>
                  <a:cubicBezTo>
                    <a:pt x="172787" y="588511"/>
                    <a:pt x="170466" y="586101"/>
                    <a:pt x="170466" y="583228"/>
                  </a:cubicBezTo>
                  <a:lnTo>
                    <a:pt x="170466" y="549487"/>
                  </a:lnTo>
                  <a:cubicBezTo>
                    <a:pt x="170466" y="546521"/>
                    <a:pt x="172787" y="544204"/>
                    <a:pt x="175758" y="544204"/>
                  </a:cubicBezTo>
                  <a:lnTo>
                    <a:pt x="293951" y="544204"/>
                  </a:lnTo>
                  <a:cubicBezTo>
                    <a:pt x="296923" y="536974"/>
                    <a:pt x="304165" y="531876"/>
                    <a:pt x="312521" y="531876"/>
                  </a:cubicBezTo>
                  <a:lnTo>
                    <a:pt x="343160" y="531876"/>
                  </a:lnTo>
                  <a:lnTo>
                    <a:pt x="343160" y="509166"/>
                  </a:lnTo>
                  <a:lnTo>
                    <a:pt x="211225" y="431211"/>
                  </a:lnTo>
                  <a:cubicBezTo>
                    <a:pt x="209647" y="430284"/>
                    <a:pt x="208626" y="428615"/>
                    <a:pt x="208626" y="426761"/>
                  </a:cubicBezTo>
                  <a:lnTo>
                    <a:pt x="208626" y="391167"/>
                  </a:lnTo>
                  <a:lnTo>
                    <a:pt x="119122" y="391167"/>
                  </a:lnTo>
                  <a:cubicBezTo>
                    <a:pt x="53479" y="391167"/>
                    <a:pt x="0" y="337775"/>
                    <a:pt x="0" y="272148"/>
                  </a:cubicBezTo>
                  <a:cubicBezTo>
                    <a:pt x="0" y="216996"/>
                    <a:pt x="38253" y="169073"/>
                    <a:pt x="91639" y="156467"/>
                  </a:cubicBezTo>
                  <a:cubicBezTo>
                    <a:pt x="91639" y="156282"/>
                    <a:pt x="91639" y="156189"/>
                    <a:pt x="91639" y="156003"/>
                  </a:cubicBezTo>
                  <a:cubicBezTo>
                    <a:pt x="91639" y="110862"/>
                    <a:pt x="128406" y="74155"/>
                    <a:pt x="173623" y="74155"/>
                  </a:cubicBezTo>
                  <a:cubicBezTo>
                    <a:pt x="174644" y="74155"/>
                    <a:pt x="175665" y="74155"/>
                    <a:pt x="176687" y="74248"/>
                  </a:cubicBezTo>
                  <a:cubicBezTo>
                    <a:pt x="190149" y="52372"/>
                    <a:pt x="208904" y="34111"/>
                    <a:pt x="231095" y="21227"/>
                  </a:cubicBezTo>
                  <a:cubicBezTo>
                    <a:pt x="254863" y="7323"/>
                    <a:pt x="282067" y="0"/>
                    <a:pt x="30982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</p:sp>
      </p:grpSp>
      <p:grpSp>
        <p:nvGrpSpPr>
          <p:cNvPr id="211" name="组合 210">
            <a:extLst>
              <a:ext uri="{FF2B5EF4-FFF2-40B4-BE49-F238E27FC236}">
                <a16:creationId xmlns:a16="http://schemas.microsoft.com/office/drawing/2014/main" id="{20CF8572-0AB4-411F-9F3B-84FB00E05C3E}"/>
              </a:ext>
            </a:extLst>
          </p:cNvPr>
          <p:cNvGrpSpPr/>
          <p:nvPr/>
        </p:nvGrpSpPr>
        <p:grpSpPr>
          <a:xfrm>
            <a:off x="7690099" y="1176701"/>
            <a:ext cx="954107" cy="506533"/>
            <a:chOff x="4191033" y="883205"/>
            <a:chExt cx="954107" cy="506533"/>
          </a:xfrm>
        </p:grpSpPr>
        <p:sp>
          <p:nvSpPr>
            <p:cNvPr id="212" name="KSO_Shape">
              <a:extLst>
                <a:ext uri="{FF2B5EF4-FFF2-40B4-BE49-F238E27FC236}">
                  <a16:creationId xmlns:a16="http://schemas.microsoft.com/office/drawing/2014/main" id="{FE526C7C-DB74-47A7-B020-1EE817895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958" y="883205"/>
              <a:ext cx="293233" cy="235968"/>
            </a:xfrm>
            <a:custGeom>
              <a:avLst/>
              <a:gdLst>
                <a:gd name="T0" fmla="*/ 1404182 w 2301875"/>
                <a:gd name="T1" fmla="*/ 160202 h 1517650"/>
                <a:gd name="T2" fmla="*/ 1454632 w 2301875"/>
                <a:gd name="T3" fmla="*/ 203392 h 1517650"/>
                <a:gd name="T4" fmla="*/ 1481695 w 2301875"/>
                <a:gd name="T5" fmla="*/ 269233 h 1517650"/>
                <a:gd name="T6" fmla="*/ 1476178 w 2301875"/>
                <a:gd name="T7" fmla="*/ 358248 h 1517650"/>
                <a:gd name="T8" fmla="*/ 1431772 w 2301875"/>
                <a:gd name="T9" fmla="*/ 449897 h 1517650"/>
                <a:gd name="T10" fmla="*/ 1361353 w 2301875"/>
                <a:gd name="T11" fmla="*/ 570516 h 1517650"/>
                <a:gd name="T12" fmla="*/ 1334026 w 2301875"/>
                <a:gd name="T13" fmla="*/ 562352 h 1517650"/>
                <a:gd name="T14" fmla="*/ 1263343 w 2301875"/>
                <a:gd name="T15" fmla="*/ 433569 h 1517650"/>
                <a:gd name="T16" fmla="*/ 1225769 w 2301875"/>
                <a:gd name="T17" fmla="*/ 338233 h 1517650"/>
                <a:gd name="T18" fmla="*/ 1227871 w 2301875"/>
                <a:gd name="T19" fmla="*/ 254748 h 1517650"/>
                <a:gd name="T20" fmla="*/ 1260190 w 2301875"/>
                <a:gd name="T21" fmla="*/ 192595 h 1517650"/>
                <a:gd name="T22" fmla="*/ 1314319 w 2301875"/>
                <a:gd name="T23" fmla="*/ 155461 h 1517650"/>
                <a:gd name="T24" fmla="*/ 1864798 w 2301875"/>
                <a:gd name="T25" fmla="*/ 31302 h 1517650"/>
                <a:gd name="T26" fmla="*/ 1902636 w 2301875"/>
                <a:gd name="T27" fmla="*/ 68926 h 1517650"/>
                <a:gd name="T28" fmla="*/ 1895278 w 2301875"/>
                <a:gd name="T29" fmla="*/ 811666 h 1517650"/>
                <a:gd name="T30" fmla="*/ 1847982 w 2301875"/>
                <a:gd name="T31" fmla="*/ 837186 h 1517650"/>
                <a:gd name="T32" fmla="*/ 1397876 w 2301875"/>
                <a:gd name="T33" fmla="*/ 950058 h 1517650"/>
                <a:gd name="T34" fmla="*/ 1362141 w 2301875"/>
                <a:gd name="T35" fmla="*/ 862181 h 1517650"/>
                <a:gd name="T36" fmla="*/ 1303808 w 2301875"/>
                <a:gd name="T37" fmla="*/ 792459 h 1517650"/>
                <a:gd name="T38" fmla="*/ 1085455 w 2301875"/>
                <a:gd name="T39" fmla="*/ 693269 h 1517650"/>
                <a:gd name="T40" fmla="*/ 1038685 w 2301875"/>
                <a:gd name="T41" fmla="*/ 609866 h 1517650"/>
                <a:gd name="T42" fmla="*/ 1119352 w 2301875"/>
                <a:gd name="T43" fmla="*/ 571189 h 1517650"/>
                <a:gd name="T44" fmla="*/ 1317209 w 2301875"/>
                <a:gd name="T45" fmla="*/ 779830 h 1517650"/>
                <a:gd name="T46" fmla="*/ 1313005 w 2301875"/>
                <a:gd name="T47" fmla="*/ 631177 h 1517650"/>
                <a:gd name="T48" fmla="*/ 1349528 w 2301875"/>
                <a:gd name="T49" fmla="*/ 583555 h 1517650"/>
                <a:gd name="T50" fmla="*/ 1395774 w 2301875"/>
                <a:gd name="T51" fmla="*/ 623284 h 1517650"/>
                <a:gd name="T52" fmla="*/ 1376855 w 2301875"/>
                <a:gd name="T53" fmla="*/ 692743 h 1517650"/>
                <a:gd name="T54" fmla="*/ 1498775 w 2301875"/>
                <a:gd name="T55" fmla="*/ 541985 h 1517650"/>
                <a:gd name="T56" fmla="*/ 1650387 w 2301875"/>
                <a:gd name="T57" fmla="*/ 594868 h 1517650"/>
                <a:gd name="T58" fmla="*/ 1684545 w 2301875"/>
                <a:gd name="T59" fmla="*/ 637491 h 1517650"/>
                <a:gd name="T60" fmla="*/ 1703464 w 2301875"/>
                <a:gd name="T61" fmla="*/ 732472 h 1517650"/>
                <a:gd name="T62" fmla="*/ 1690851 w 2301875"/>
                <a:gd name="T63" fmla="*/ 770095 h 1517650"/>
                <a:gd name="T64" fmla="*/ 933319 w 2301875"/>
                <a:gd name="T65" fmla="*/ 56297 h 1517650"/>
                <a:gd name="T66" fmla="*/ 694461 w 2301875"/>
                <a:gd name="T67" fmla="*/ 1315 h 1517650"/>
                <a:gd name="T68" fmla="*/ 808979 w 2301875"/>
                <a:gd name="T69" fmla="*/ 48914 h 1517650"/>
                <a:gd name="T70" fmla="*/ 888826 w 2301875"/>
                <a:gd name="T71" fmla="*/ 150424 h 1517650"/>
                <a:gd name="T72" fmla="*/ 919031 w 2301875"/>
                <a:gd name="T73" fmla="*/ 287436 h 1517650"/>
                <a:gd name="T74" fmla="*/ 908000 w 2301875"/>
                <a:gd name="T75" fmla="*/ 380267 h 1517650"/>
                <a:gd name="T76" fmla="*/ 877006 w 2301875"/>
                <a:gd name="T77" fmla="*/ 473888 h 1517650"/>
                <a:gd name="T78" fmla="*/ 829466 w 2301875"/>
                <a:gd name="T79" fmla="*/ 558566 h 1517650"/>
                <a:gd name="T80" fmla="*/ 1100263 w 2301875"/>
                <a:gd name="T81" fmla="*/ 792617 h 1517650"/>
                <a:gd name="T82" fmla="*/ 1254967 w 2301875"/>
                <a:gd name="T83" fmla="*/ 864410 h 1517650"/>
                <a:gd name="T84" fmla="*/ 1299619 w 2301875"/>
                <a:gd name="T85" fmla="*/ 932259 h 1517650"/>
                <a:gd name="T86" fmla="*/ 1329562 w 2301875"/>
                <a:gd name="T87" fmla="*/ 1050074 h 1517650"/>
                <a:gd name="T88" fmla="*/ 1335602 w 2301875"/>
                <a:gd name="T89" fmla="*/ 1162365 h 1517650"/>
                <a:gd name="T90" fmla="*/ 1288062 w 2301875"/>
                <a:gd name="T91" fmla="*/ 1196552 h 1517650"/>
                <a:gd name="T92" fmla="*/ 1137036 w 2301875"/>
                <a:gd name="T93" fmla="*/ 1234158 h 1517650"/>
                <a:gd name="T94" fmla="*/ 882260 w 2301875"/>
                <a:gd name="T95" fmla="*/ 1255459 h 1517650"/>
                <a:gd name="T96" fmla="*/ 367980 w 2301875"/>
                <a:gd name="T97" fmla="*/ 1251515 h 1517650"/>
                <a:gd name="T98" fmla="*/ 137894 w 2301875"/>
                <a:gd name="T99" fmla="*/ 1222850 h 1517650"/>
                <a:gd name="T100" fmla="*/ 19174 w 2301875"/>
                <a:gd name="T101" fmla="*/ 1180773 h 1517650"/>
                <a:gd name="T102" fmla="*/ 0 w 2301875"/>
                <a:gd name="T103" fmla="*/ 1154212 h 1517650"/>
                <a:gd name="T104" fmla="*/ 16810 w 2301875"/>
                <a:gd name="T105" fmla="*/ 1002474 h 1517650"/>
                <a:gd name="T106" fmla="*/ 58835 w 2301875"/>
                <a:gd name="T107" fmla="*/ 891497 h 1517650"/>
                <a:gd name="T108" fmla="*/ 98758 w 2301875"/>
                <a:gd name="T109" fmla="*/ 852839 h 1517650"/>
                <a:gd name="T110" fmla="*/ 435220 w 2301875"/>
                <a:gd name="T111" fmla="*/ 711620 h 1517650"/>
                <a:gd name="T112" fmla="*/ 487489 w 2301875"/>
                <a:gd name="T113" fmla="*/ 526483 h 1517650"/>
                <a:gd name="T114" fmla="*/ 445989 w 2301875"/>
                <a:gd name="T115" fmla="*/ 437071 h 1517650"/>
                <a:gd name="T116" fmla="*/ 422875 w 2301875"/>
                <a:gd name="T117" fmla="*/ 342398 h 1517650"/>
                <a:gd name="T118" fmla="*/ 423664 w 2301875"/>
                <a:gd name="T119" fmla="*/ 229581 h 1517650"/>
                <a:gd name="T120" fmla="*/ 475669 w 2301875"/>
                <a:gd name="T121" fmla="*/ 104402 h 1517650"/>
                <a:gd name="T122" fmla="*/ 571275 w 2301875"/>
                <a:gd name="T123" fmla="*/ 22617 h 15176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5" h="1517650">
                  <a:moveTo>
                    <a:pt x="1627188" y="179387"/>
                  </a:moveTo>
                  <a:lnTo>
                    <a:pt x="1635125" y="179387"/>
                  </a:lnTo>
                  <a:lnTo>
                    <a:pt x="1643380" y="179387"/>
                  </a:lnTo>
                  <a:lnTo>
                    <a:pt x="1651635" y="180023"/>
                  </a:lnTo>
                  <a:lnTo>
                    <a:pt x="1659255" y="181295"/>
                  </a:lnTo>
                  <a:lnTo>
                    <a:pt x="1667510" y="183202"/>
                  </a:lnTo>
                  <a:lnTo>
                    <a:pt x="1674812" y="184791"/>
                  </a:lnTo>
                  <a:lnTo>
                    <a:pt x="1682432" y="187652"/>
                  </a:lnTo>
                  <a:lnTo>
                    <a:pt x="1689735" y="190514"/>
                  </a:lnTo>
                  <a:lnTo>
                    <a:pt x="1696720" y="193375"/>
                  </a:lnTo>
                  <a:lnTo>
                    <a:pt x="1703705" y="197189"/>
                  </a:lnTo>
                  <a:lnTo>
                    <a:pt x="1711008" y="201322"/>
                  </a:lnTo>
                  <a:lnTo>
                    <a:pt x="1717358" y="205455"/>
                  </a:lnTo>
                  <a:lnTo>
                    <a:pt x="1723708" y="210541"/>
                  </a:lnTo>
                  <a:lnTo>
                    <a:pt x="1730058" y="215627"/>
                  </a:lnTo>
                  <a:lnTo>
                    <a:pt x="1736408" y="220713"/>
                  </a:lnTo>
                  <a:lnTo>
                    <a:pt x="1741805" y="226753"/>
                  </a:lnTo>
                  <a:lnTo>
                    <a:pt x="1747520" y="232476"/>
                  </a:lnTo>
                  <a:lnTo>
                    <a:pt x="1752600" y="239151"/>
                  </a:lnTo>
                  <a:lnTo>
                    <a:pt x="1757680" y="245509"/>
                  </a:lnTo>
                  <a:lnTo>
                    <a:pt x="1762442" y="252503"/>
                  </a:lnTo>
                  <a:lnTo>
                    <a:pt x="1766888" y="259497"/>
                  </a:lnTo>
                  <a:lnTo>
                    <a:pt x="1771015" y="266808"/>
                  </a:lnTo>
                  <a:lnTo>
                    <a:pt x="1774508" y="274755"/>
                  </a:lnTo>
                  <a:lnTo>
                    <a:pt x="1778318" y="282385"/>
                  </a:lnTo>
                  <a:lnTo>
                    <a:pt x="1781175" y="290650"/>
                  </a:lnTo>
                  <a:lnTo>
                    <a:pt x="1784350" y="298915"/>
                  </a:lnTo>
                  <a:lnTo>
                    <a:pt x="1786890" y="307499"/>
                  </a:lnTo>
                  <a:lnTo>
                    <a:pt x="1789112" y="316082"/>
                  </a:lnTo>
                  <a:lnTo>
                    <a:pt x="1790382" y="324983"/>
                  </a:lnTo>
                  <a:lnTo>
                    <a:pt x="1791970" y="333566"/>
                  </a:lnTo>
                  <a:lnTo>
                    <a:pt x="1793240" y="342785"/>
                  </a:lnTo>
                  <a:lnTo>
                    <a:pt x="1793875" y="352322"/>
                  </a:lnTo>
                  <a:lnTo>
                    <a:pt x="1793875" y="361858"/>
                  </a:lnTo>
                  <a:lnTo>
                    <a:pt x="1793558" y="372985"/>
                  </a:lnTo>
                  <a:lnTo>
                    <a:pt x="1792605" y="384747"/>
                  </a:lnTo>
                  <a:lnTo>
                    <a:pt x="1791335" y="396509"/>
                  </a:lnTo>
                  <a:lnTo>
                    <a:pt x="1789430" y="408271"/>
                  </a:lnTo>
                  <a:lnTo>
                    <a:pt x="1786890" y="420351"/>
                  </a:lnTo>
                  <a:lnTo>
                    <a:pt x="1783715" y="432431"/>
                  </a:lnTo>
                  <a:lnTo>
                    <a:pt x="1780222" y="444511"/>
                  </a:lnTo>
                  <a:lnTo>
                    <a:pt x="1776412" y="456273"/>
                  </a:lnTo>
                  <a:lnTo>
                    <a:pt x="1771968" y="468035"/>
                  </a:lnTo>
                  <a:lnTo>
                    <a:pt x="1767205" y="479797"/>
                  </a:lnTo>
                  <a:lnTo>
                    <a:pt x="1761808" y="491241"/>
                  </a:lnTo>
                  <a:lnTo>
                    <a:pt x="1756092" y="502368"/>
                  </a:lnTo>
                  <a:lnTo>
                    <a:pt x="1750378" y="513176"/>
                  </a:lnTo>
                  <a:lnTo>
                    <a:pt x="1743710" y="523349"/>
                  </a:lnTo>
                  <a:lnTo>
                    <a:pt x="1737042" y="533521"/>
                  </a:lnTo>
                  <a:lnTo>
                    <a:pt x="1730058" y="543058"/>
                  </a:lnTo>
                  <a:lnTo>
                    <a:pt x="1730058" y="606637"/>
                  </a:lnTo>
                  <a:lnTo>
                    <a:pt x="1717992" y="620306"/>
                  </a:lnTo>
                  <a:lnTo>
                    <a:pt x="1704975" y="633976"/>
                  </a:lnTo>
                  <a:lnTo>
                    <a:pt x="1689735" y="649235"/>
                  </a:lnTo>
                  <a:lnTo>
                    <a:pt x="1681798" y="657500"/>
                  </a:lnTo>
                  <a:lnTo>
                    <a:pt x="1673860" y="665129"/>
                  </a:lnTo>
                  <a:lnTo>
                    <a:pt x="1665922" y="672123"/>
                  </a:lnTo>
                  <a:lnTo>
                    <a:pt x="1657985" y="678799"/>
                  </a:lnTo>
                  <a:lnTo>
                    <a:pt x="1651000" y="684521"/>
                  </a:lnTo>
                  <a:lnTo>
                    <a:pt x="1644968" y="688653"/>
                  </a:lnTo>
                  <a:lnTo>
                    <a:pt x="1642428" y="689925"/>
                  </a:lnTo>
                  <a:lnTo>
                    <a:pt x="1639570" y="691197"/>
                  </a:lnTo>
                  <a:lnTo>
                    <a:pt x="1637030" y="691832"/>
                  </a:lnTo>
                  <a:lnTo>
                    <a:pt x="1635125" y="692150"/>
                  </a:lnTo>
                  <a:lnTo>
                    <a:pt x="1633220" y="691832"/>
                  </a:lnTo>
                  <a:lnTo>
                    <a:pt x="1630998" y="691197"/>
                  </a:lnTo>
                  <a:lnTo>
                    <a:pt x="1628140" y="689925"/>
                  </a:lnTo>
                  <a:lnTo>
                    <a:pt x="1625600" y="688653"/>
                  </a:lnTo>
                  <a:lnTo>
                    <a:pt x="1618932" y="684521"/>
                  </a:lnTo>
                  <a:lnTo>
                    <a:pt x="1611948" y="678799"/>
                  </a:lnTo>
                  <a:lnTo>
                    <a:pt x="1604645" y="672123"/>
                  </a:lnTo>
                  <a:lnTo>
                    <a:pt x="1596708" y="665129"/>
                  </a:lnTo>
                  <a:lnTo>
                    <a:pt x="1588452" y="657500"/>
                  </a:lnTo>
                  <a:lnTo>
                    <a:pt x="1580198" y="649235"/>
                  </a:lnTo>
                  <a:lnTo>
                    <a:pt x="1565275" y="633976"/>
                  </a:lnTo>
                  <a:lnTo>
                    <a:pt x="1552575" y="620306"/>
                  </a:lnTo>
                  <a:lnTo>
                    <a:pt x="1540510" y="606637"/>
                  </a:lnTo>
                  <a:lnTo>
                    <a:pt x="1540510" y="543058"/>
                  </a:lnTo>
                  <a:lnTo>
                    <a:pt x="1533525" y="533521"/>
                  </a:lnTo>
                  <a:lnTo>
                    <a:pt x="1526540" y="523349"/>
                  </a:lnTo>
                  <a:lnTo>
                    <a:pt x="1520190" y="513176"/>
                  </a:lnTo>
                  <a:lnTo>
                    <a:pt x="1513840" y="502368"/>
                  </a:lnTo>
                  <a:lnTo>
                    <a:pt x="1508442" y="491241"/>
                  </a:lnTo>
                  <a:lnTo>
                    <a:pt x="1503362" y="479797"/>
                  </a:lnTo>
                  <a:lnTo>
                    <a:pt x="1498600" y="468035"/>
                  </a:lnTo>
                  <a:lnTo>
                    <a:pt x="1494155" y="456273"/>
                  </a:lnTo>
                  <a:lnTo>
                    <a:pt x="1490028" y="444511"/>
                  </a:lnTo>
                  <a:lnTo>
                    <a:pt x="1486535" y="432431"/>
                  </a:lnTo>
                  <a:lnTo>
                    <a:pt x="1483360" y="420351"/>
                  </a:lnTo>
                  <a:lnTo>
                    <a:pt x="1481138" y="408271"/>
                  </a:lnTo>
                  <a:lnTo>
                    <a:pt x="1478915" y="396509"/>
                  </a:lnTo>
                  <a:lnTo>
                    <a:pt x="1477962" y="384747"/>
                  </a:lnTo>
                  <a:lnTo>
                    <a:pt x="1476692" y="372985"/>
                  </a:lnTo>
                  <a:lnTo>
                    <a:pt x="1476375" y="361858"/>
                  </a:lnTo>
                  <a:lnTo>
                    <a:pt x="1476692" y="352322"/>
                  </a:lnTo>
                  <a:lnTo>
                    <a:pt x="1477328" y="342785"/>
                  </a:lnTo>
                  <a:lnTo>
                    <a:pt x="1478280" y="333566"/>
                  </a:lnTo>
                  <a:lnTo>
                    <a:pt x="1479550" y="324983"/>
                  </a:lnTo>
                  <a:lnTo>
                    <a:pt x="1481455" y="316082"/>
                  </a:lnTo>
                  <a:lnTo>
                    <a:pt x="1483678" y="307499"/>
                  </a:lnTo>
                  <a:lnTo>
                    <a:pt x="1486218" y="298915"/>
                  </a:lnTo>
                  <a:lnTo>
                    <a:pt x="1488758" y="290650"/>
                  </a:lnTo>
                  <a:lnTo>
                    <a:pt x="1492250" y="282385"/>
                  </a:lnTo>
                  <a:lnTo>
                    <a:pt x="1495425" y="274755"/>
                  </a:lnTo>
                  <a:lnTo>
                    <a:pt x="1499552" y="266808"/>
                  </a:lnTo>
                  <a:lnTo>
                    <a:pt x="1503680" y="259497"/>
                  </a:lnTo>
                  <a:lnTo>
                    <a:pt x="1508125" y="252503"/>
                  </a:lnTo>
                  <a:lnTo>
                    <a:pt x="1512888" y="245509"/>
                  </a:lnTo>
                  <a:lnTo>
                    <a:pt x="1517650" y="239151"/>
                  </a:lnTo>
                  <a:lnTo>
                    <a:pt x="1522730" y="232476"/>
                  </a:lnTo>
                  <a:lnTo>
                    <a:pt x="1528445" y="226753"/>
                  </a:lnTo>
                  <a:lnTo>
                    <a:pt x="1534160" y="220713"/>
                  </a:lnTo>
                  <a:lnTo>
                    <a:pt x="1540192" y="215627"/>
                  </a:lnTo>
                  <a:lnTo>
                    <a:pt x="1546542" y="210541"/>
                  </a:lnTo>
                  <a:lnTo>
                    <a:pt x="1553210" y="205455"/>
                  </a:lnTo>
                  <a:lnTo>
                    <a:pt x="1559560" y="201322"/>
                  </a:lnTo>
                  <a:lnTo>
                    <a:pt x="1566228" y="197189"/>
                  </a:lnTo>
                  <a:lnTo>
                    <a:pt x="1573212" y="193375"/>
                  </a:lnTo>
                  <a:lnTo>
                    <a:pt x="1580832" y="190514"/>
                  </a:lnTo>
                  <a:lnTo>
                    <a:pt x="1588135" y="187652"/>
                  </a:lnTo>
                  <a:lnTo>
                    <a:pt x="1595438" y="184791"/>
                  </a:lnTo>
                  <a:lnTo>
                    <a:pt x="1603058" y="183202"/>
                  </a:lnTo>
                  <a:lnTo>
                    <a:pt x="1610995" y="181295"/>
                  </a:lnTo>
                  <a:lnTo>
                    <a:pt x="1618932" y="180023"/>
                  </a:lnTo>
                  <a:lnTo>
                    <a:pt x="1627188" y="179387"/>
                  </a:lnTo>
                  <a:close/>
                  <a:moveTo>
                    <a:pt x="1101725" y="34925"/>
                  </a:moveTo>
                  <a:lnTo>
                    <a:pt x="2232978" y="34925"/>
                  </a:lnTo>
                  <a:lnTo>
                    <a:pt x="2239962" y="35243"/>
                  </a:lnTo>
                  <a:lnTo>
                    <a:pt x="2246948" y="36196"/>
                  </a:lnTo>
                  <a:lnTo>
                    <a:pt x="2253298" y="37784"/>
                  </a:lnTo>
                  <a:lnTo>
                    <a:pt x="2259965" y="40007"/>
                  </a:lnTo>
                  <a:lnTo>
                    <a:pt x="2265680" y="42865"/>
                  </a:lnTo>
                  <a:lnTo>
                    <a:pt x="2271395" y="46676"/>
                  </a:lnTo>
                  <a:lnTo>
                    <a:pt x="2276792" y="50169"/>
                  </a:lnTo>
                  <a:lnTo>
                    <a:pt x="2281555" y="54615"/>
                  </a:lnTo>
                  <a:lnTo>
                    <a:pt x="2286000" y="60014"/>
                  </a:lnTo>
                  <a:lnTo>
                    <a:pt x="2290128" y="65096"/>
                  </a:lnTo>
                  <a:lnTo>
                    <a:pt x="2293302" y="71130"/>
                  </a:lnTo>
                  <a:lnTo>
                    <a:pt x="2296478" y="76846"/>
                  </a:lnTo>
                  <a:lnTo>
                    <a:pt x="2299018" y="83198"/>
                  </a:lnTo>
                  <a:lnTo>
                    <a:pt x="2300288" y="89867"/>
                  </a:lnTo>
                  <a:lnTo>
                    <a:pt x="2301558" y="96537"/>
                  </a:lnTo>
                  <a:lnTo>
                    <a:pt x="2301875" y="103841"/>
                  </a:lnTo>
                  <a:lnTo>
                    <a:pt x="2301875" y="941310"/>
                  </a:lnTo>
                  <a:lnTo>
                    <a:pt x="2301558" y="948614"/>
                  </a:lnTo>
                  <a:lnTo>
                    <a:pt x="2300288" y="954966"/>
                  </a:lnTo>
                  <a:lnTo>
                    <a:pt x="2299018" y="961635"/>
                  </a:lnTo>
                  <a:lnTo>
                    <a:pt x="2296478" y="967987"/>
                  </a:lnTo>
                  <a:lnTo>
                    <a:pt x="2293302" y="974339"/>
                  </a:lnTo>
                  <a:lnTo>
                    <a:pt x="2290128" y="979738"/>
                  </a:lnTo>
                  <a:lnTo>
                    <a:pt x="2286000" y="985137"/>
                  </a:lnTo>
                  <a:lnTo>
                    <a:pt x="2281555" y="990218"/>
                  </a:lnTo>
                  <a:lnTo>
                    <a:pt x="2276792" y="994664"/>
                  </a:lnTo>
                  <a:lnTo>
                    <a:pt x="2271395" y="998475"/>
                  </a:lnTo>
                  <a:lnTo>
                    <a:pt x="2265680" y="1001969"/>
                  </a:lnTo>
                  <a:lnTo>
                    <a:pt x="2259965" y="1004827"/>
                  </a:lnTo>
                  <a:lnTo>
                    <a:pt x="2253298" y="1007050"/>
                  </a:lnTo>
                  <a:lnTo>
                    <a:pt x="2246948" y="1008955"/>
                  </a:lnTo>
                  <a:lnTo>
                    <a:pt x="2239962" y="1009908"/>
                  </a:lnTo>
                  <a:lnTo>
                    <a:pt x="2232978" y="1010543"/>
                  </a:lnTo>
                  <a:lnTo>
                    <a:pt x="1762125" y="1010543"/>
                  </a:lnTo>
                  <a:lnTo>
                    <a:pt x="1762125" y="1154726"/>
                  </a:lnTo>
                  <a:lnTo>
                    <a:pt x="2059622" y="1154726"/>
                  </a:lnTo>
                  <a:lnTo>
                    <a:pt x="2059622" y="1235075"/>
                  </a:lnTo>
                  <a:lnTo>
                    <a:pt x="1762125" y="1235075"/>
                  </a:lnTo>
                  <a:lnTo>
                    <a:pt x="1708150" y="1235075"/>
                  </a:lnTo>
                  <a:lnTo>
                    <a:pt x="1704658" y="1213162"/>
                  </a:lnTo>
                  <a:lnTo>
                    <a:pt x="1700212" y="1191566"/>
                  </a:lnTo>
                  <a:lnTo>
                    <a:pt x="1694815" y="1169335"/>
                  </a:lnTo>
                  <a:lnTo>
                    <a:pt x="1689100" y="1146787"/>
                  </a:lnTo>
                  <a:lnTo>
                    <a:pt x="1685608" y="1135989"/>
                  </a:lnTo>
                  <a:lnTo>
                    <a:pt x="1682115" y="1124874"/>
                  </a:lnTo>
                  <a:lnTo>
                    <a:pt x="1678305" y="1114076"/>
                  </a:lnTo>
                  <a:lnTo>
                    <a:pt x="1674812" y="1102960"/>
                  </a:lnTo>
                  <a:lnTo>
                    <a:pt x="1670368" y="1092162"/>
                  </a:lnTo>
                  <a:lnTo>
                    <a:pt x="1666240" y="1081682"/>
                  </a:lnTo>
                  <a:lnTo>
                    <a:pt x="1661478" y="1071202"/>
                  </a:lnTo>
                  <a:lnTo>
                    <a:pt x="1656715" y="1061039"/>
                  </a:lnTo>
                  <a:lnTo>
                    <a:pt x="1651318" y="1050559"/>
                  </a:lnTo>
                  <a:lnTo>
                    <a:pt x="1645920" y="1040714"/>
                  </a:lnTo>
                  <a:lnTo>
                    <a:pt x="1640522" y="1031186"/>
                  </a:lnTo>
                  <a:lnTo>
                    <a:pt x="1634172" y="1021341"/>
                  </a:lnTo>
                  <a:lnTo>
                    <a:pt x="1627822" y="1012131"/>
                  </a:lnTo>
                  <a:lnTo>
                    <a:pt x="1621472" y="1003556"/>
                  </a:lnTo>
                  <a:lnTo>
                    <a:pt x="1614488" y="994664"/>
                  </a:lnTo>
                  <a:lnTo>
                    <a:pt x="1607185" y="986407"/>
                  </a:lnTo>
                  <a:lnTo>
                    <a:pt x="1599882" y="978467"/>
                  </a:lnTo>
                  <a:lnTo>
                    <a:pt x="1591945" y="970528"/>
                  </a:lnTo>
                  <a:lnTo>
                    <a:pt x="1584008" y="963223"/>
                  </a:lnTo>
                  <a:lnTo>
                    <a:pt x="1575435" y="956554"/>
                  </a:lnTo>
                  <a:lnTo>
                    <a:pt x="1566545" y="949885"/>
                  </a:lnTo>
                  <a:lnTo>
                    <a:pt x="1557338" y="943533"/>
                  </a:lnTo>
                  <a:lnTo>
                    <a:pt x="1548130" y="938134"/>
                  </a:lnTo>
                  <a:lnTo>
                    <a:pt x="1538288" y="933053"/>
                  </a:lnTo>
                  <a:lnTo>
                    <a:pt x="1515428" y="922255"/>
                  </a:lnTo>
                  <a:lnTo>
                    <a:pt x="1490980" y="911140"/>
                  </a:lnTo>
                  <a:lnTo>
                    <a:pt x="1464945" y="899706"/>
                  </a:lnTo>
                  <a:lnTo>
                    <a:pt x="1437322" y="887956"/>
                  </a:lnTo>
                  <a:lnTo>
                    <a:pt x="1376998" y="863184"/>
                  </a:lnTo>
                  <a:lnTo>
                    <a:pt x="1311592" y="836825"/>
                  </a:lnTo>
                  <a:lnTo>
                    <a:pt x="1225233" y="801573"/>
                  </a:lnTo>
                  <a:lnTo>
                    <a:pt x="1229043" y="788235"/>
                  </a:lnTo>
                  <a:lnTo>
                    <a:pt x="1233488" y="775214"/>
                  </a:lnTo>
                  <a:lnTo>
                    <a:pt x="1236028" y="768862"/>
                  </a:lnTo>
                  <a:lnTo>
                    <a:pt x="1238568" y="762510"/>
                  </a:lnTo>
                  <a:lnTo>
                    <a:pt x="1241425" y="756794"/>
                  </a:lnTo>
                  <a:lnTo>
                    <a:pt x="1244283" y="751077"/>
                  </a:lnTo>
                  <a:lnTo>
                    <a:pt x="1247775" y="745678"/>
                  </a:lnTo>
                  <a:lnTo>
                    <a:pt x="1251268" y="740914"/>
                  </a:lnTo>
                  <a:lnTo>
                    <a:pt x="1255078" y="736151"/>
                  </a:lnTo>
                  <a:lnTo>
                    <a:pt x="1258888" y="731705"/>
                  </a:lnTo>
                  <a:lnTo>
                    <a:pt x="1263333" y="727576"/>
                  </a:lnTo>
                  <a:lnTo>
                    <a:pt x="1267143" y="723765"/>
                  </a:lnTo>
                  <a:lnTo>
                    <a:pt x="1271905" y="720907"/>
                  </a:lnTo>
                  <a:lnTo>
                    <a:pt x="1276985" y="718048"/>
                  </a:lnTo>
                  <a:lnTo>
                    <a:pt x="1288415" y="712650"/>
                  </a:lnTo>
                  <a:lnTo>
                    <a:pt x="1300162" y="707886"/>
                  </a:lnTo>
                  <a:lnTo>
                    <a:pt x="1312545" y="703122"/>
                  </a:lnTo>
                  <a:lnTo>
                    <a:pt x="1325562" y="698676"/>
                  </a:lnTo>
                  <a:lnTo>
                    <a:pt x="1352550" y="689466"/>
                  </a:lnTo>
                  <a:lnTo>
                    <a:pt x="1381442" y="680574"/>
                  </a:lnTo>
                  <a:lnTo>
                    <a:pt x="1411922" y="670728"/>
                  </a:lnTo>
                  <a:lnTo>
                    <a:pt x="1427798" y="665647"/>
                  </a:lnTo>
                  <a:lnTo>
                    <a:pt x="1443355" y="659931"/>
                  </a:lnTo>
                  <a:lnTo>
                    <a:pt x="1460182" y="654214"/>
                  </a:lnTo>
                  <a:lnTo>
                    <a:pt x="1476692" y="647545"/>
                  </a:lnTo>
                  <a:lnTo>
                    <a:pt x="1493202" y="640558"/>
                  </a:lnTo>
                  <a:lnTo>
                    <a:pt x="1510665" y="632618"/>
                  </a:lnTo>
                  <a:lnTo>
                    <a:pt x="1561148" y="941310"/>
                  </a:lnTo>
                  <a:lnTo>
                    <a:pt x="1591628" y="941310"/>
                  </a:lnTo>
                  <a:lnTo>
                    <a:pt x="1593850" y="917491"/>
                  </a:lnTo>
                  <a:lnTo>
                    <a:pt x="1596390" y="894943"/>
                  </a:lnTo>
                  <a:lnTo>
                    <a:pt x="1599882" y="873665"/>
                  </a:lnTo>
                  <a:lnTo>
                    <a:pt x="1603375" y="853974"/>
                  </a:lnTo>
                  <a:lnTo>
                    <a:pt x="1607185" y="836190"/>
                  </a:lnTo>
                  <a:lnTo>
                    <a:pt x="1611630" y="820946"/>
                  </a:lnTo>
                  <a:lnTo>
                    <a:pt x="1615758" y="806972"/>
                  </a:lnTo>
                  <a:lnTo>
                    <a:pt x="1620202" y="795857"/>
                  </a:lnTo>
                  <a:lnTo>
                    <a:pt x="1588452" y="763781"/>
                  </a:lnTo>
                  <a:lnTo>
                    <a:pt x="1586548" y="761875"/>
                  </a:lnTo>
                  <a:lnTo>
                    <a:pt x="1585595" y="759652"/>
                  </a:lnTo>
                  <a:lnTo>
                    <a:pt x="1584642" y="757111"/>
                  </a:lnTo>
                  <a:lnTo>
                    <a:pt x="1584325" y="754571"/>
                  </a:lnTo>
                  <a:lnTo>
                    <a:pt x="1584642" y="752348"/>
                  </a:lnTo>
                  <a:lnTo>
                    <a:pt x="1585595" y="749807"/>
                  </a:lnTo>
                  <a:lnTo>
                    <a:pt x="1586548" y="747584"/>
                  </a:lnTo>
                  <a:lnTo>
                    <a:pt x="1588452" y="745361"/>
                  </a:lnTo>
                  <a:lnTo>
                    <a:pt x="1626235" y="707251"/>
                  </a:lnTo>
                  <a:lnTo>
                    <a:pt x="1628140" y="705663"/>
                  </a:lnTo>
                  <a:lnTo>
                    <a:pt x="1630680" y="704392"/>
                  </a:lnTo>
                  <a:lnTo>
                    <a:pt x="1632902" y="703440"/>
                  </a:lnTo>
                  <a:lnTo>
                    <a:pt x="1635442" y="703440"/>
                  </a:lnTo>
                  <a:lnTo>
                    <a:pt x="1638300" y="703440"/>
                  </a:lnTo>
                  <a:lnTo>
                    <a:pt x="1640522" y="704392"/>
                  </a:lnTo>
                  <a:lnTo>
                    <a:pt x="1642745" y="705663"/>
                  </a:lnTo>
                  <a:lnTo>
                    <a:pt x="1644968" y="707251"/>
                  </a:lnTo>
                  <a:lnTo>
                    <a:pt x="1682750" y="745361"/>
                  </a:lnTo>
                  <a:lnTo>
                    <a:pt x="1684655" y="747584"/>
                  </a:lnTo>
                  <a:lnTo>
                    <a:pt x="1685608" y="749807"/>
                  </a:lnTo>
                  <a:lnTo>
                    <a:pt x="1686560" y="752348"/>
                  </a:lnTo>
                  <a:lnTo>
                    <a:pt x="1686560" y="754571"/>
                  </a:lnTo>
                  <a:lnTo>
                    <a:pt x="1686560" y="757111"/>
                  </a:lnTo>
                  <a:lnTo>
                    <a:pt x="1685608" y="759652"/>
                  </a:lnTo>
                  <a:lnTo>
                    <a:pt x="1684655" y="761875"/>
                  </a:lnTo>
                  <a:lnTo>
                    <a:pt x="1682750" y="763781"/>
                  </a:lnTo>
                  <a:lnTo>
                    <a:pt x="1651000" y="795857"/>
                  </a:lnTo>
                  <a:lnTo>
                    <a:pt x="1653222" y="800938"/>
                  </a:lnTo>
                  <a:lnTo>
                    <a:pt x="1655445" y="807290"/>
                  </a:lnTo>
                  <a:lnTo>
                    <a:pt x="1659572" y="820946"/>
                  </a:lnTo>
                  <a:lnTo>
                    <a:pt x="1663700" y="836190"/>
                  </a:lnTo>
                  <a:lnTo>
                    <a:pt x="1667828" y="854292"/>
                  </a:lnTo>
                  <a:lnTo>
                    <a:pt x="1671320" y="873665"/>
                  </a:lnTo>
                  <a:lnTo>
                    <a:pt x="1674178" y="894943"/>
                  </a:lnTo>
                  <a:lnTo>
                    <a:pt x="1677035" y="917491"/>
                  </a:lnTo>
                  <a:lnTo>
                    <a:pt x="1679258" y="941310"/>
                  </a:lnTo>
                  <a:lnTo>
                    <a:pt x="1709738" y="941310"/>
                  </a:lnTo>
                  <a:lnTo>
                    <a:pt x="1760538" y="632618"/>
                  </a:lnTo>
                  <a:lnTo>
                    <a:pt x="1777682" y="640558"/>
                  </a:lnTo>
                  <a:lnTo>
                    <a:pt x="1794510" y="647545"/>
                  </a:lnTo>
                  <a:lnTo>
                    <a:pt x="1811020" y="654214"/>
                  </a:lnTo>
                  <a:lnTo>
                    <a:pt x="1827212" y="659931"/>
                  </a:lnTo>
                  <a:lnTo>
                    <a:pt x="1843405" y="665647"/>
                  </a:lnTo>
                  <a:lnTo>
                    <a:pt x="1858962" y="670728"/>
                  </a:lnTo>
                  <a:lnTo>
                    <a:pt x="1889760" y="680574"/>
                  </a:lnTo>
                  <a:lnTo>
                    <a:pt x="1918335" y="689466"/>
                  </a:lnTo>
                  <a:lnTo>
                    <a:pt x="1945640" y="698676"/>
                  </a:lnTo>
                  <a:lnTo>
                    <a:pt x="1958658" y="703122"/>
                  </a:lnTo>
                  <a:lnTo>
                    <a:pt x="1971040" y="707886"/>
                  </a:lnTo>
                  <a:lnTo>
                    <a:pt x="1982788" y="712650"/>
                  </a:lnTo>
                  <a:lnTo>
                    <a:pt x="1994218" y="718048"/>
                  </a:lnTo>
                  <a:lnTo>
                    <a:pt x="1999615" y="721224"/>
                  </a:lnTo>
                  <a:lnTo>
                    <a:pt x="2004695" y="724718"/>
                  </a:lnTo>
                  <a:lnTo>
                    <a:pt x="2009458" y="728846"/>
                  </a:lnTo>
                  <a:lnTo>
                    <a:pt x="2013902" y="733292"/>
                  </a:lnTo>
                  <a:lnTo>
                    <a:pt x="2018348" y="738691"/>
                  </a:lnTo>
                  <a:lnTo>
                    <a:pt x="2022475" y="744090"/>
                  </a:lnTo>
                  <a:lnTo>
                    <a:pt x="2025968" y="750124"/>
                  </a:lnTo>
                  <a:lnTo>
                    <a:pt x="2029460" y="756159"/>
                  </a:lnTo>
                  <a:lnTo>
                    <a:pt x="2032635" y="762828"/>
                  </a:lnTo>
                  <a:lnTo>
                    <a:pt x="2035492" y="769497"/>
                  </a:lnTo>
                  <a:lnTo>
                    <a:pt x="2038350" y="776801"/>
                  </a:lnTo>
                  <a:lnTo>
                    <a:pt x="2040890" y="784106"/>
                  </a:lnTo>
                  <a:lnTo>
                    <a:pt x="2043112" y="791410"/>
                  </a:lnTo>
                  <a:lnTo>
                    <a:pt x="2045335" y="799032"/>
                  </a:lnTo>
                  <a:lnTo>
                    <a:pt x="2048828" y="814276"/>
                  </a:lnTo>
                  <a:lnTo>
                    <a:pt x="2052002" y="829838"/>
                  </a:lnTo>
                  <a:lnTo>
                    <a:pt x="2054542" y="844447"/>
                  </a:lnTo>
                  <a:lnTo>
                    <a:pt x="2056448" y="858738"/>
                  </a:lnTo>
                  <a:lnTo>
                    <a:pt x="2057718" y="872077"/>
                  </a:lnTo>
                  <a:lnTo>
                    <a:pt x="2058352" y="884145"/>
                  </a:lnTo>
                  <a:lnTo>
                    <a:pt x="2059305" y="894943"/>
                  </a:lnTo>
                  <a:lnTo>
                    <a:pt x="2059622" y="910504"/>
                  </a:lnTo>
                  <a:lnTo>
                    <a:pt x="2059305" y="912410"/>
                  </a:lnTo>
                  <a:lnTo>
                    <a:pt x="2058988" y="914315"/>
                  </a:lnTo>
                  <a:lnTo>
                    <a:pt x="2058035" y="915903"/>
                  </a:lnTo>
                  <a:lnTo>
                    <a:pt x="2057082" y="918126"/>
                  </a:lnTo>
                  <a:lnTo>
                    <a:pt x="2055495" y="920032"/>
                  </a:lnTo>
                  <a:lnTo>
                    <a:pt x="2053590" y="921937"/>
                  </a:lnTo>
                  <a:lnTo>
                    <a:pt x="2048828" y="926066"/>
                  </a:lnTo>
                  <a:lnTo>
                    <a:pt x="2043112" y="929559"/>
                  </a:lnTo>
                  <a:lnTo>
                    <a:pt x="2036128" y="933688"/>
                  </a:lnTo>
                  <a:lnTo>
                    <a:pt x="2027555" y="937499"/>
                  </a:lnTo>
                  <a:lnTo>
                    <a:pt x="2017712" y="941310"/>
                  </a:lnTo>
                  <a:lnTo>
                    <a:pt x="2232978" y="941310"/>
                  </a:lnTo>
                  <a:lnTo>
                    <a:pt x="2232978" y="103841"/>
                  </a:lnTo>
                  <a:lnTo>
                    <a:pt x="1150620" y="103841"/>
                  </a:lnTo>
                  <a:lnTo>
                    <a:pt x="1145223" y="94631"/>
                  </a:lnTo>
                  <a:lnTo>
                    <a:pt x="1139825" y="85421"/>
                  </a:lnTo>
                  <a:lnTo>
                    <a:pt x="1133793" y="76529"/>
                  </a:lnTo>
                  <a:lnTo>
                    <a:pt x="1127760" y="67954"/>
                  </a:lnTo>
                  <a:lnTo>
                    <a:pt x="1121728" y="59062"/>
                  </a:lnTo>
                  <a:lnTo>
                    <a:pt x="1115060" y="51122"/>
                  </a:lnTo>
                  <a:lnTo>
                    <a:pt x="1108710" y="42547"/>
                  </a:lnTo>
                  <a:lnTo>
                    <a:pt x="1101725" y="34925"/>
                  </a:lnTo>
                  <a:close/>
                  <a:moveTo>
                    <a:pt x="800738" y="0"/>
                  </a:moveTo>
                  <a:lnTo>
                    <a:pt x="808355" y="0"/>
                  </a:lnTo>
                  <a:lnTo>
                    <a:pt x="815972" y="0"/>
                  </a:lnTo>
                  <a:lnTo>
                    <a:pt x="823906" y="318"/>
                  </a:lnTo>
                  <a:lnTo>
                    <a:pt x="831523" y="635"/>
                  </a:lnTo>
                  <a:lnTo>
                    <a:pt x="839140" y="1587"/>
                  </a:lnTo>
                  <a:lnTo>
                    <a:pt x="854375" y="3492"/>
                  </a:lnTo>
                  <a:lnTo>
                    <a:pt x="869291" y="6984"/>
                  </a:lnTo>
                  <a:lnTo>
                    <a:pt x="883890" y="10793"/>
                  </a:lnTo>
                  <a:lnTo>
                    <a:pt x="898172" y="15554"/>
                  </a:lnTo>
                  <a:lnTo>
                    <a:pt x="912137" y="20951"/>
                  </a:lnTo>
                  <a:lnTo>
                    <a:pt x="925784" y="27300"/>
                  </a:lnTo>
                  <a:lnTo>
                    <a:pt x="939431" y="33966"/>
                  </a:lnTo>
                  <a:lnTo>
                    <a:pt x="952443" y="41584"/>
                  </a:lnTo>
                  <a:lnTo>
                    <a:pt x="964821" y="50155"/>
                  </a:lnTo>
                  <a:lnTo>
                    <a:pt x="977516" y="59043"/>
                  </a:lnTo>
                  <a:lnTo>
                    <a:pt x="989259" y="68883"/>
                  </a:lnTo>
                  <a:lnTo>
                    <a:pt x="1000685" y="79359"/>
                  </a:lnTo>
                  <a:lnTo>
                    <a:pt x="1011793" y="89834"/>
                  </a:lnTo>
                  <a:lnTo>
                    <a:pt x="1021949" y="101262"/>
                  </a:lnTo>
                  <a:lnTo>
                    <a:pt x="1032105" y="113641"/>
                  </a:lnTo>
                  <a:lnTo>
                    <a:pt x="1041626" y="126021"/>
                  </a:lnTo>
                  <a:lnTo>
                    <a:pt x="1050512" y="139354"/>
                  </a:lnTo>
                  <a:lnTo>
                    <a:pt x="1059082" y="153003"/>
                  </a:lnTo>
                  <a:lnTo>
                    <a:pt x="1067016" y="166970"/>
                  </a:lnTo>
                  <a:lnTo>
                    <a:pt x="1073998" y="181572"/>
                  </a:lnTo>
                  <a:lnTo>
                    <a:pt x="1080980" y="196492"/>
                  </a:lnTo>
                  <a:lnTo>
                    <a:pt x="1087011" y="212046"/>
                  </a:lnTo>
                  <a:lnTo>
                    <a:pt x="1092406" y="227918"/>
                  </a:lnTo>
                  <a:lnTo>
                    <a:pt x="1097167" y="243789"/>
                  </a:lnTo>
                  <a:lnTo>
                    <a:pt x="1101292" y="260296"/>
                  </a:lnTo>
                  <a:lnTo>
                    <a:pt x="1104784" y="277120"/>
                  </a:lnTo>
                  <a:lnTo>
                    <a:pt x="1107323" y="294261"/>
                  </a:lnTo>
                  <a:lnTo>
                    <a:pt x="1109227" y="311403"/>
                  </a:lnTo>
                  <a:lnTo>
                    <a:pt x="1110179" y="329179"/>
                  </a:lnTo>
                  <a:lnTo>
                    <a:pt x="1110496" y="346955"/>
                  </a:lnTo>
                  <a:lnTo>
                    <a:pt x="1110496" y="358065"/>
                  </a:lnTo>
                  <a:lnTo>
                    <a:pt x="1110179" y="368541"/>
                  </a:lnTo>
                  <a:lnTo>
                    <a:pt x="1109544" y="379651"/>
                  </a:lnTo>
                  <a:lnTo>
                    <a:pt x="1108275" y="390761"/>
                  </a:lnTo>
                  <a:lnTo>
                    <a:pt x="1107323" y="402189"/>
                  </a:lnTo>
                  <a:lnTo>
                    <a:pt x="1105736" y="413299"/>
                  </a:lnTo>
                  <a:lnTo>
                    <a:pt x="1103831" y="424726"/>
                  </a:lnTo>
                  <a:lnTo>
                    <a:pt x="1101927" y="436154"/>
                  </a:lnTo>
                  <a:lnTo>
                    <a:pt x="1099706" y="447582"/>
                  </a:lnTo>
                  <a:lnTo>
                    <a:pt x="1097167" y="459009"/>
                  </a:lnTo>
                  <a:lnTo>
                    <a:pt x="1094628" y="470437"/>
                  </a:lnTo>
                  <a:lnTo>
                    <a:pt x="1091771" y="481864"/>
                  </a:lnTo>
                  <a:lnTo>
                    <a:pt x="1088280" y="493292"/>
                  </a:lnTo>
                  <a:lnTo>
                    <a:pt x="1085106" y="504720"/>
                  </a:lnTo>
                  <a:lnTo>
                    <a:pt x="1081298" y="516147"/>
                  </a:lnTo>
                  <a:lnTo>
                    <a:pt x="1077489" y="527575"/>
                  </a:lnTo>
                  <a:lnTo>
                    <a:pt x="1073363" y="538685"/>
                  </a:lnTo>
                  <a:lnTo>
                    <a:pt x="1068920" y="550113"/>
                  </a:lnTo>
                  <a:lnTo>
                    <a:pt x="1064477" y="561223"/>
                  </a:lnTo>
                  <a:lnTo>
                    <a:pt x="1059716" y="572016"/>
                  </a:lnTo>
                  <a:lnTo>
                    <a:pt x="1054956" y="583126"/>
                  </a:lnTo>
                  <a:lnTo>
                    <a:pt x="1049878" y="593918"/>
                  </a:lnTo>
                  <a:lnTo>
                    <a:pt x="1044482" y="604711"/>
                  </a:lnTo>
                  <a:lnTo>
                    <a:pt x="1039087" y="614869"/>
                  </a:lnTo>
                  <a:lnTo>
                    <a:pt x="1033057" y="625344"/>
                  </a:lnTo>
                  <a:lnTo>
                    <a:pt x="1027344" y="635502"/>
                  </a:lnTo>
                  <a:lnTo>
                    <a:pt x="1021314" y="645660"/>
                  </a:lnTo>
                  <a:lnTo>
                    <a:pt x="1014966" y="655501"/>
                  </a:lnTo>
                  <a:lnTo>
                    <a:pt x="1008936" y="665024"/>
                  </a:lnTo>
                  <a:lnTo>
                    <a:pt x="1002271" y="674229"/>
                  </a:lnTo>
                  <a:lnTo>
                    <a:pt x="995607" y="683435"/>
                  </a:lnTo>
                  <a:lnTo>
                    <a:pt x="988624" y="692323"/>
                  </a:lnTo>
                  <a:lnTo>
                    <a:pt x="988624" y="813583"/>
                  </a:lnTo>
                  <a:lnTo>
                    <a:pt x="1021631" y="828819"/>
                  </a:lnTo>
                  <a:lnTo>
                    <a:pt x="1055908" y="843739"/>
                  </a:lnTo>
                  <a:lnTo>
                    <a:pt x="1090184" y="858976"/>
                  </a:lnTo>
                  <a:lnTo>
                    <a:pt x="1125413" y="873260"/>
                  </a:lnTo>
                  <a:lnTo>
                    <a:pt x="1194918" y="902464"/>
                  </a:lnTo>
                  <a:lnTo>
                    <a:pt x="1263471" y="930081"/>
                  </a:lnTo>
                  <a:lnTo>
                    <a:pt x="1329485" y="956745"/>
                  </a:lnTo>
                  <a:lnTo>
                    <a:pt x="1390421" y="981822"/>
                  </a:lnTo>
                  <a:lnTo>
                    <a:pt x="1418668" y="993567"/>
                  </a:lnTo>
                  <a:lnTo>
                    <a:pt x="1445327" y="1004995"/>
                  </a:lnTo>
                  <a:lnTo>
                    <a:pt x="1469448" y="1016105"/>
                  </a:lnTo>
                  <a:lnTo>
                    <a:pt x="1491981" y="1026580"/>
                  </a:lnTo>
                  <a:lnTo>
                    <a:pt x="1497059" y="1029437"/>
                  </a:lnTo>
                  <a:lnTo>
                    <a:pt x="1501820" y="1032612"/>
                  </a:lnTo>
                  <a:lnTo>
                    <a:pt x="1507215" y="1035786"/>
                  </a:lnTo>
                  <a:lnTo>
                    <a:pt x="1511976" y="1039278"/>
                  </a:lnTo>
                  <a:lnTo>
                    <a:pt x="1516419" y="1043404"/>
                  </a:lnTo>
                  <a:lnTo>
                    <a:pt x="1520862" y="1047214"/>
                  </a:lnTo>
                  <a:lnTo>
                    <a:pt x="1525306" y="1051340"/>
                  </a:lnTo>
                  <a:lnTo>
                    <a:pt x="1529749" y="1056102"/>
                  </a:lnTo>
                  <a:lnTo>
                    <a:pt x="1533557" y="1060546"/>
                  </a:lnTo>
                  <a:lnTo>
                    <a:pt x="1537683" y="1065942"/>
                  </a:lnTo>
                  <a:lnTo>
                    <a:pt x="1544983" y="1076100"/>
                  </a:lnTo>
                  <a:lnTo>
                    <a:pt x="1551965" y="1087528"/>
                  </a:lnTo>
                  <a:lnTo>
                    <a:pt x="1558630" y="1099273"/>
                  </a:lnTo>
                  <a:lnTo>
                    <a:pt x="1564978" y="1111970"/>
                  </a:lnTo>
                  <a:lnTo>
                    <a:pt x="1570373" y="1125302"/>
                  </a:lnTo>
                  <a:lnTo>
                    <a:pt x="1576086" y="1138317"/>
                  </a:lnTo>
                  <a:lnTo>
                    <a:pt x="1580846" y="1152284"/>
                  </a:lnTo>
                  <a:lnTo>
                    <a:pt x="1585290" y="1166569"/>
                  </a:lnTo>
                  <a:lnTo>
                    <a:pt x="1589416" y="1180853"/>
                  </a:lnTo>
                  <a:lnTo>
                    <a:pt x="1592907" y="1195138"/>
                  </a:lnTo>
                  <a:lnTo>
                    <a:pt x="1596398" y="1210057"/>
                  </a:lnTo>
                  <a:lnTo>
                    <a:pt x="1599254" y="1224342"/>
                  </a:lnTo>
                  <a:lnTo>
                    <a:pt x="1602110" y="1238943"/>
                  </a:lnTo>
                  <a:lnTo>
                    <a:pt x="1604332" y="1253545"/>
                  </a:lnTo>
                  <a:lnTo>
                    <a:pt x="1606554" y="1267513"/>
                  </a:lnTo>
                  <a:lnTo>
                    <a:pt x="1610362" y="1294812"/>
                  </a:lnTo>
                  <a:lnTo>
                    <a:pt x="1612901" y="1320524"/>
                  </a:lnTo>
                  <a:lnTo>
                    <a:pt x="1614488" y="1343697"/>
                  </a:lnTo>
                  <a:lnTo>
                    <a:pt x="1615440" y="1364012"/>
                  </a:lnTo>
                  <a:lnTo>
                    <a:pt x="1616075" y="1380519"/>
                  </a:lnTo>
                  <a:lnTo>
                    <a:pt x="1616075" y="1393216"/>
                  </a:lnTo>
                  <a:lnTo>
                    <a:pt x="1616075" y="1395756"/>
                  </a:lnTo>
                  <a:lnTo>
                    <a:pt x="1615758" y="1398295"/>
                  </a:lnTo>
                  <a:lnTo>
                    <a:pt x="1615123" y="1400835"/>
                  </a:lnTo>
                  <a:lnTo>
                    <a:pt x="1613853" y="1403057"/>
                  </a:lnTo>
                  <a:lnTo>
                    <a:pt x="1612584" y="1405596"/>
                  </a:lnTo>
                  <a:lnTo>
                    <a:pt x="1610997" y="1408136"/>
                  </a:lnTo>
                  <a:lnTo>
                    <a:pt x="1609093" y="1410993"/>
                  </a:lnTo>
                  <a:lnTo>
                    <a:pt x="1606871" y="1413532"/>
                  </a:lnTo>
                  <a:lnTo>
                    <a:pt x="1601476" y="1418611"/>
                  </a:lnTo>
                  <a:lnTo>
                    <a:pt x="1594811" y="1423690"/>
                  </a:lnTo>
                  <a:lnTo>
                    <a:pt x="1587194" y="1429086"/>
                  </a:lnTo>
                  <a:lnTo>
                    <a:pt x="1578307" y="1434165"/>
                  </a:lnTo>
                  <a:lnTo>
                    <a:pt x="1567834" y="1439244"/>
                  </a:lnTo>
                  <a:lnTo>
                    <a:pt x="1556408" y="1444323"/>
                  </a:lnTo>
                  <a:lnTo>
                    <a:pt x="1543713" y="1449719"/>
                  </a:lnTo>
                  <a:lnTo>
                    <a:pt x="1530066" y="1454481"/>
                  </a:lnTo>
                  <a:lnTo>
                    <a:pt x="1514832" y="1459242"/>
                  </a:lnTo>
                  <a:lnTo>
                    <a:pt x="1498329" y="1464004"/>
                  </a:lnTo>
                  <a:lnTo>
                    <a:pt x="1480873" y="1468765"/>
                  </a:lnTo>
                  <a:lnTo>
                    <a:pt x="1461831" y="1473209"/>
                  </a:lnTo>
                  <a:lnTo>
                    <a:pt x="1441836" y="1477654"/>
                  </a:lnTo>
                  <a:lnTo>
                    <a:pt x="1420572" y="1481780"/>
                  </a:lnTo>
                  <a:lnTo>
                    <a:pt x="1398038" y="1485589"/>
                  </a:lnTo>
                  <a:lnTo>
                    <a:pt x="1373918" y="1489716"/>
                  </a:lnTo>
                  <a:lnTo>
                    <a:pt x="1349162" y="1493525"/>
                  </a:lnTo>
                  <a:lnTo>
                    <a:pt x="1322820" y="1496700"/>
                  </a:lnTo>
                  <a:lnTo>
                    <a:pt x="1295209" y="1500191"/>
                  </a:lnTo>
                  <a:lnTo>
                    <a:pt x="1266010" y="1503048"/>
                  </a:lnTo>
                  <a:lnTo>
                    <a:pt x="1235860" y="1505905"/>
                  </a:lnTo>
                  <a:lnTo>
                    <a:pt x="1204439" y="1508445"/>
                  </a:lnTo>
                  <a:lnTo>
                    <a:pt x="1171750" y="1510667"/>
                  </a:lnTo>
                  <a:lnTo>
                    <a:pt x="1137791" y="1512571"/>
                  </a:lnTo>
                  <a:lnTo>
                    <a:pt x="1102562" y="1514158"/>
                  </a:lnTo>
                  <a:lnTo>
                    <a:pt x="1066064" y="1515428"/>
                  </a:lnTo>
                  <a:lnTo>
                    <a:pt x="1027979" y="1516698"/>
                  </a:lnTo>
                  <a:lnTo>
                    <a:pt x="988942" y="1517015"/>
                  </a:lnTo>
                  <a:lnTo>
                    <a:pt x="988624" y="1517650"/>
                  </a:lnTo>
                  <a:lnTo>
                    <a:pt x="677596" y="1517650"/>
                  </a:lnTo>
                  <a:lnTo>
                    <a:pt x="635068" y="1517333"/>
                  </a:lnTo>
                  <a:lnTo>
                    <a:pt x="594127" y="1516698"/>
                  </a:lnTo>
                  <a:lnTo>
                    <a:pt x="554772" y="1516063"/>
                  </a:lnTo>
                  <a:lnTo>
                    <a:pt x="516370" y="1514476"/>
                  </a:lnTo>
                  <a:lnTo>
                    <a:pt x="479872" y="1512889"/>
                  </a:lnTo>
                  <a:lnTo>
                    <a:pt x="444643" y="1510667"/>
                  </a:lnTo>
                  <a:lnTo>
                    <a:pt x="410366" y="1508445"/>
                  </a:lnTo>
                  <a:lnTo>
                    <a:pt x="377994" y="1505905"/>
                  </a:lnTo>
                  <a:lnTo>
                    <a:pt x="346574" y="1503048"/>
                  </a:lnTo>
                  <a:lnTo>
                    <a:pt x="316741" y="1499874"/>
                  </a:lnTo>
                  <a:lnTo>
                    <a:pt x="288177" y="1496382"/>
                  </a:lnTo>
                  <a:lnTo>
                    <a:pt x="261517" y="1492573"/>
                  </a:lnTo>
                  <a:lnTo>
                    <a:pt x="235493" y="1489081"/>
                  </a:lnTo>
                  <a:lnTo>
                    <a:pt x="211372" y="1484955"/>
                  </a:lnTo>
                  <a:lnTo>
                    <a:pt x="187886" y="1480510"/>
                  </a:lnTo>
                  <a:lnTo>
                    <a:pt x="166622" y="1476066"/>
                  </a:lnTo>
                  <a:lnTo>
                    <a:pt x="146310" y="1471305"/>
                  </a:lnTo>
                  <a:lnTo>
                    <a:pt x="127268" y="1466543"/>
                  </a:lnTo>
                  <a:lnTo>
                    <a:pt x="109495" y="1461782"/>
                  </a:lnTo>
                  <a:lnTo>
                    <a:pt x="93309" y="1456703"/>
                  </a:lnTo>
                  <a:lnTo>
                    <a:pt x="78075" y="1451941"/>
                  </a:lnTo>
                  <a:lnTo>
                    <a:pt x="64427" y="1446228"/>
                  </a:lnTo>
                  <a:lnTo>
                    <a:pt x="52367" y="1441149"/>
                  </a:lnTo>
                  <a:lnTo>
                    <a:pt x="41259" y="1436070"/>
                  </a:lnTo>
                  <a:lnTo>
                    <a:pt x="31738" y="1430356"/>
                  </a:lnTo>
                  <a:lnTo>
                    <a:pt x="23169" y="1425277"/>
                  </a:lnTo>
                  <a:lnTo>
                    <a:pt x="16186" y="1419563"/>
                  </a:lnTo>
                  <a:lnTo>
                    <a:pt x="10474" y="1414167"/>
                  </a:lnTo>
                  <a:lnTo>
                    <a:pt x="8252" y="1411627"/>
                  </a:lnTo>
                  <a:lnTo>
                    <a:pt x="6030" y="1409088"/>
                  </a:lnTo>
                  <a:lnTo>
                    <a:pt x="4126" y="1406548"/>
                  </a:lnTo>
                  <a:lnTo>
                    <a:pt x="2539" y="1403374"/>
                  </a:lnTo>
                  <a:lnTo>
                    <a:pt x="1587" y="1400835"/>
                  </a:lnTo>
                  <a:lnTo>
                    <a:pt x="952" y="1398295"/>
                  </a:lnTo>
                  <a:lnTo>
                    <a:pt x="318" y="1395756"/>
                  </a:lnTo>
                  <a:lnTo>
                    <a:pt x="0" y="1393216"/>
                  </a:lnTo>
                  <a:lnTo>
                    <a:pt x="318" y="1380519"/>
                  </a:lnTo>
                  <a:lnTo>
                    <a:pt x="952" y="1364012"/>
                  </a:lnTo>
                  <a:lnTo>
                    <a:pt x="1905" y="1343697"/>
                  </a:lnTo>
                  <a:lnTo>
                    <a:pt x="3809" y="1320524"/>
                  </a:lnTo>
                  <a:lnTo>
                    <a:pt x="6348" y="1294812"/>
                  </a:lnTo>
                  <a:lnTo>
                    <a:pt x="10156" y="1267513"/>
                  </a:lnTo>
                  <a:lnTo>
                    <a:pt x="11743" y="1253545"/>
                  </a:lnTo>
                  <a:lnTo>
                    <a:pt x="14600" y="1238943"/>
                  </a:lnTo>
                  <a:lnTo>
                    <a:pt x="17139" y="1224342"/>
                  </a:lnTo>
                  <a:lnTo>
                    <a:pt x="20312" y="1210057"/>
                  </a:lnTo>
                  <a:lnTo>
                    <a:pt x="23803" y="1195138"/>
                  </a:lnTo>
                  <a:lnTo>
                    <a:pt x="27295" y="1180853"/>
                  </a:lnTo>
                  <a:lnTo>
                    <a:pt x="31420" y="1166569"/>
                  </a:lnTo>
                  <a:lnTo>
                    <a:pt x="35864" y="1152284"/>
                  </a:lnTo>
                  <a:lnTo>
                    <a:pt x="40624" y="1138317"/>
                  </a:lnTo>
                  <a:lnTo>
                    <a:pt x="45702" y="1125302"/>
                  </a:lnTo>
                  <a:lnTo>
                    <a:pt x="51732" y="1111970"/>
                  </a:lnTo>
                  <a:lnTo>
                    <a:pt x="57445" y="1099273"/>
                  </a:lnTo>
                  <a:lnTo>
                    <a:pt x="64110" y="1087528"/>
                  </a:lnTo>
                  <a:lnTo>
                    <a:pt x="71092" y="1076100"/>
                  </a:lnTo>
                  <a:lnTo>
                    <a:pt x="79027" y="1065942"/>
                  </a:lnTo>
                  <a:lnTo>
                    <a:pt x="83153" y="1060546"/>
                  </a:lnTo>
                  <a:lnTo>
                    <a:pt x="86961" y="1056102"/>
                  </a:lnTo>
                  <a:lnTo>
                    <a:pt x="91087" y="1051340"/>
                  </a:lnTo>
                  <a:lnTo>
                    <a:pt x="95530" y="1047214"/>
                  </a:lnTo>
                  <a:lnTo>
                    <a:pt x="99973" y="1043404"/>
                  </a:lnTo>
                  <a:lnTo>
                    <a:pt x="104734" y="1039278"/>
                  </a:lnTo>
                  <a:lnTo>
                    <a:pt x="109495" y="1035786"/>
                  </a:lnTo>
                  <a:lnTo>
                    <a:pt x="114255" y="1032612"/>
                  </a:lnTo>
                  <a:lnTo>
                    <a:pt x="119333" y="1029437"/>
                  </a:lnTo>
                  <a:lnTo>
                    <a:pt x="124729" y="1026580"/>
                  </a:lnTo>
                  <a:lnTo>
                    <a:pt x="146628" y="1016105"/>
                  </a:lnTo>
                  <a:lnTo>
                    <a:pt x="171383" y="1004995"/>
                  </a:lnTo>
                  <a:lnTo>
                    <a:pt x="198042" y="993567"/>
                  </a:lnTo>
                  <a:lnTo>
                    <a:pt x="225971" y="981822"/>
                  </a:lnTo>
                  <a:lnTo>
                    <a:pt x="287225" y="956745"/>
                  </a:lnTo>
                  <a:lnTo>
                    <a:pt x="352922" y="930081"/>
                  </a:lnTo>
                  <a:lnTo>
                    <a:pt x="421475" y="902464"/>
                  </a:lnTo>
                  <a:lnTo>
                    <a:pt x="491297" y="873260"/>
                  </a:lnTo>
                  <a:lnTo>
                    <a:pt x="525891" y="858976"/>
                  </a:lnTo>
                  <a:lnTo>
                    <a:pt x="560802" y="843739"/>
                  </a:lnTo>
                  <a:lnTo>
                    <a:pt x="594444" y="828819"/>
                  </a:lnTo>
                  <a:lnTo>
                    <a:pt x="627769" y="813583"/>
                  </a:lnTo>
                  <a:lnTo>
                    <a:pt x="627769" y="692323"/>
                  </a:lnTo>
                  <a:lnTo>
                    <a:pt x="621104" y="683435"/>
                  </a:lnTo>
                  <a:lnTo>
                    <a:pt x="614121" y="674229"/>
                  </a:lnTo>
                  <a:lnTo>
                    <a:pt x="607774" y="665024"/>
                  </a:lnTo>
                  <a:lnTo>
                    <a:pt x="601109" y="655501"/>
                  </a:lnTo>
                  <a:lnTo>
                    <a:pt x="595079" y="645660"/>
                  </a:lnTo>
                  <a:lnTo>
                    <a:pt x="589049" y="635502"/>
                  </a:lnTo>
                  <a:lnTo>
                    <a:pt x="583019" y="625344"/>
                  </a:lnTo>
                  <a:lnTo>
                    <a:pt x="577623" y="614869"/>
                  </a:lnTo>
                  <a:lnTo>
                    <a:pt x="572228" y="604711"/>
                  </a:lnTo>
                  <a:lnTo>
                    <a:pt x="566515" y="593918"/>
                  </a:lnTo>
                  <a:lnTo>
                    <a:pt x="561754" y="583126"/>
                  </a:lnTo>
                  <a:lnTo>
                    <a:pt x="556676" y="572016"/>
                  </a:lnTo>
                  <a:lnTo>
                    <a:pt x="551916" y="561223"/>
                  </a:lnTo>
                  <a:lnTo>
                    <a:pt x="547473" y="550113"/>
                  </a:lnTo>
                  <a:lnTo>
                    <a:pt x="543347" y="538685"/>
                  </a:lnTo>
                  <a:lnTo>
                    <a:pt x="538903" y="527575"/>
                  </a:lnTo>
                  <a:lnTo>
                    <a:pt x="535095" y="516147"/>
                  </a:lnTo>
                  <a:lnTo>
                    <a:pt x="531604" y="504720"/>
                  </a:lnTo>
                  <a:lnTo>
                    <a:pt x="528113" y="493292"/>
                  </a:lnTo>
                  <a:lnTo>
                    <a:pt x="524939" y="481864"/>
                  </a:lnTo>
                  <a:lnTo>
                    <a:pt x="522083" y="470437"/>
                  </a:lnTo>
                  <a:lnTo>
                    <a:pt x="519226" y="459009"/>
                  </a:lnTo>
                  <a:lnTo>
                    <a:pt x="516687" y="447582"/>
                  </a:lnTo>
                  <a:lnTo>
                    <a:pt x="514466" y="436154"/>
                  </a:lnTo>
                  <a:lnTo>
                    <a:pt x="512244" y="424726"/>
                  </a:lnTo>
                  <a:lnTo>
                    <a:pt x="510974" y="413299"/>
                  </a:lnTo>
                  <a:lnTo>
                    <a:pt x="509388" y="402189"/>
                  </a:lnTo>
                  <a:lnTo>
                    <a:pt x="507801" y="390761"/>
                  </a:lnTo>
                  <a:lnTo>
                    <a:pt x="507166" y="379651"/>
                  </a:lnTo>
                  <a:lnTo>
                    <a:pt x="506531" y="368541"/>
                  </a:lnTo>
                  <a:lnTo>
                    <a:pt x="506214" y="358065"/>
                  </a:lnTo>
                  <a:lnTo>
                    <a:pt x="505579" y="346955"/>
                  </a:lnTo>
                  <a:lnTo>
                    <a:pt x="506214" y="329179"/>
                  </a:lnTo>
                  <a:lnTo>
                    <a:pt x="507166" y="311403"/>
                  </a:lnTo>
                  <a:lnTo>
                    <a:pt x="509388" y="294261"/>
                  </a:lnTo>
                  <a:lnTo>
                    <a:pt x="511927" y="277120"/>
                  </a:lnTo>
                  <a:lnTo>
                    <a:pt x="515418" y="260296"/>
                  </a:lnTo>
                  <a:lnTo>
                    <a:pt x="519226" y="243789"/>
                  </a:lnTo>
                  <a:lnTo>
                    <a:pt x="524304" y="227918"/>
                  </a:lnTo>
                  <a:lnTo>
                    <a:pt x="529700" y="212046"/>
                  </a:lnTo>
                  <a:lnTo>
                    <a:pt x="535730" y="196492"/>
                  </a:lnTo>
                  <a:lnTo>
                    <a:pt x="542077" y="181572"/>
                  </a:lnTo>
                  <a:lnTo>
                    <a:pt x="549694" y="166970"/>
                  </a:lnTo>
                  <a:lnTo>
                    <a:pt x="557311" y="153003"/>
                  </a:lnTo>
                  <a:lnTo>
                    <a:pt x="565880" y="139354"/>
                  </a:lnTo>
                  <a:lnTo>
                    <a:pt x="574767" y="126021"/>
                  </a:lnTo>
                  <a:lnTo>
                    <a:pt x="584288" y="113641"/>
                  </a:lnTo>
                  <a:lnTo>
                    <a:pt x="594127" y="101262"/>
                  </a:lnTo>
                  <a:lnTo>
                    <a:pt x="604918" y="89834"/>
                  </a:lnTo>
                  <a:lnTo>
                    <a:pt x="616026" y="79359"/>
                  </a:lnTo>
                  <a:lnTo>
                    <a:pt x="627451" y="68883"/>
                  </a:lnTo>
                  <a:lnTo>
                    <a:pt x="639194" y="59043"/>
                  </a:lnTo>
                  <a:lnTo>
                    <a:pt x="651254" y="50155"/>
                  </a:lnTo>
                  <a:lnTo>
                    <a:pt x="664267" y="41584"/>
                  </a:lnTo>
                  <a:lnTo>
                    <a:pt x="676962" y="33966"/>
                  </a:lnTo>
                  <a:lnTo>
                    <a:pt x="690291" y="27300"/>
                  </a:lnTo>
                  <a:lnTo>
                    <a:pt x="704256" y="20951"/>
                  </a:lnTo>
                  <a:lnTo>
                    <a:pt x="718538" y="15554"/>
                  </a:lnTo>
                  <a:lnTo>
                    <a:pt x="732820" y="10793"/>
                  </a:lnTo>
                  <a:lnTo>
                    <a:pt x="747102" y="6984"/>
                  </a:lnTo>
                  <a:lnTo>
                    <a:pt x="762336" y="3492"/>
                  </a:lnTo>
                  <a:lnTo>
                    <a:pt x="777252" y="1587"/>
                  </a:lnTo>
                  <a:lnTo>
                    <a:pt x="785187" y="635"/>
                  </a:lnTo>
                  <a:lnTo>
                    <a:pt x="792804" y="318"/>
                  </a:lnTo>
                  <a:lnTo>
                    <a:pt x="8007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213" name="矩形 212">
              <a:extLst>
                <a:ext uri="{FF2B5EF4-FFF2-40B4-BE49-F238E27FC236}">
                  <a16:creationId xmlns:a16="http://schemas.microsoft.com/office/drawing/2014/main" id="{7A36C5F7-B2A4-4CEC-9515-E6790A16F4B6}"/>
                </a:ext>
              </a:extLst>
            </p:cNvPr>
            <p:cNvSpPr/>
            <p:nvPr/>
          </p:nvSpPr>
          <p:spPr>
            <a:xfrm>
              <a:off x="4191033" y="1143517"/>
              <a:ext cx="954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大陆办公人员</a:t>
              </a:r>
              <a:endParaRPr lang="zh-CN" altLang="en-US" sz="1000" dirty="0"/>
            </a:p>
          </p:txBody>
        </p:sp>
      </p:grpSp>
      <p:grpSp>
        <p:nvGrpSpPr>
          <p:cNvPr id="218" name="组合 217">
            <a:extLst>
              <a:ext uri="{FF2B5EF4-FFF2-40B4-BE49-F238E27FC236}">
                <a16:creationId xmlns:a16="http://schemas.microsoft.com/office/drawing/2014/main" id="{24DFD5AB-2340-43C3-B3B3-AC5EE960A0CB}"/>
              </a:ext>
            </a:extLst>
          </p:cNvPr>
          <p:cNvGrpSpPr/>
          <p:nvPr/>
        </p:nvGrpSpPr>
        <p:grpSpPr>
          <a:xfrm>
            <a:off x="8943743" y="1185195"/>
            <a:ext cx="954107" cy="506533"/>
            <a:chOff x="4206023" y="883205"/>
            <a:chExt cx="954107" cy="506533"/>
          </a:xfrm>
        </p:grpSpPr>
        <p:sp>
          <p:nvSpPr>
            <p:cNvPr id="219" name="KSO_Shape">
              <a:extLst>
                <a:ext uri="{FF2B5EF4-FFF2-40B4-BE49-F238E27FC236}">
                  <a16:creationId xmlns:a16="http://schemas.microsoft.com/office/drawing/2014/main" id="{1EF8F96A-8FA6-4F55-95AD-75F541691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958" y="883205"/>
              <a:ext cx="293233" cy="235968"/>
            </a:xfrm>
            <a:custGeom>
              <a:avLst/>
              <a:gdLst>
                <a:gd name="T0" fmla="*/ 1404182 w 2301875"/>
                <a:gd name="T1" fmla="*/ 160202 h 1517650"/>
                <a:gd name="T2" fmla="*/ 1454632 w 2301875"/>
                <a:gd name="T3" fmla="*/ 203392 h 1517650"/>
                <a:gd name="T4" fmla="*/ 1481695 w 2301875"/>
                <a:gd name="T5" fmla="*/ 269233 h 1517650"/>
                <a:gd name="T6" fmla="*/ 1476178 w 2301875"/>
                <a:gd name="T7" fmla="*/ 358248 h 1517650"/>
                <a:gd name="T8" fmla="*/ 1431772 w 2301875"/>
                <a:gd name="T9" fmla="*/ 449897 h 1517650"/>
                <a:gd name="T10" fmla="*/ 1361353 w 2301875"/>
                <a:gd name="T11" fmla="*/ 570516 h 1517650"/>
                <a:gd name="T12" fmla="*/ 1334026 w 2301875"/>
                <a:gd name="T13" fmla="*/ 562352 h 1517650"/>
                <a:gd name="T14" fmla="*/ 1263343 w 2301875"/>
                <a:gd name="T15" fmla="*/ 433569 h 1517650"/>
                <a:gd name="T16" fmla="*/ 1225769 w 2301875"/>
                <a:gd name="T17" fmla="*/ 338233 h 1517650"/>
                <a:gd name="T18" fmla="*/ 1227871 w 2301875"/>
                <a:gd name="T19" fmla="*/ 254748 h 1517650"/>
                <a:gd name="T20" fmla="*/ 1260190 w 2301875"/>
                <a:gd name="T21" fmla="*/ 192595 h 1517650"/>
                <a:gd name="T22" fmla="*/ 1314319 w 2301875"/>
                <a:gd name="T23" fmla="*/ 155461 h 1517650"/>
                <a:gd name="T24" fmla="*/ 1864798 w 2301875"/>
                <a:gd name="T25" fmla="*/ 31302 h 1517650"/>
                <a:gd name="T26" fmla="*/ 1902636 w 2301875"/>
                <a:gd name="T27" fmla="*/ 68926 h 1517650"/>
                <a:gd name="T28" fmla="*/ 1895278 w 2301875"/>
                <a:gd name="T29" fmla="*/ 811666 h 1517650"/>
                <a:gd name="T30" fmla="*/ 1847982 w 2301875"/>
                <a:gd name="T31" fmla="*/ 837186 h 1517650"/>
                <a:gd name="T32" fmla="*/ 1397876 w 2301875"/>
                <a:gd name="T33" fmla="*/ 950058 h 1517650"/>
                <a:gd name="T34" fmla="*/ 1362141 w 2301875"/>
                <a:gd name="T35" fmla="*/ 862181 h 1517650"/>
                <a:gd name="T36" fmla="*/ 1303808 w 2301875"/>
                <a:gd name="T37" fmla="*/ 792459 h 1517650"/>
                <a:gd name="T38" fmla="*/ 1085455 w 2301875"/>
                <a:gd name="T39" fmla="*/ 693269 h 1517650"/>
                <a:gd name="T40" fmla="*/ 1038685 w 2301875"/>
                <a:gd name="T41" fmla="*/ 609866 h 1517650"/>
                <a:gd name="T42" fmla="*/ 1119352 w 2301875"/>
                <a:gd name="T43" fmla="*/ 571189 h 1517650"/>
                <a:gd name="T44" fmla="*/ 1317209 w 2301875"/>
                <a:gd name="T45" fmla="*/ 779830 h 1517650"/>
                <a:gd name="T46" fmla="*/ 1313005 w 2301875"/>
                <a:gd name="T47" fmla="*/ 631177 h 1517650"/>
                <a:gd name="T48" fmla="*/ 1349528 w 2301875"/>
                <a:gd name="T49" fmla="*/ 583555 h 1517650"/>
                <a:gd name="T50" fmla="*/ 1395774 w 2301875"/>
                <a:gd name="T51" fmla="*/ 623284 h 1517650"/>
                <a:gd name="T52" fmla="*/ 1376855 w 2301875"/>
                <a:gd name="T53" fmla="*/ 692743 h 1517650"/>
                <a:gd name="T54" fmla="*/ 1498775 w 2301875"/>
                <a:gd name="T55" fmla="*/ 541985 h 1517650"/>
                <a:gd name="T56" fmla="*/ 1650387 w 2301875"/>
                <a:gd name="T57" fmla="*/ 594868 h 1517650"/>
                <a:gd name="T58" fmla="*/ 1684545 w 2301875"/>
                <a:gd name="T59" fmla="*/ 637491 h 1517650"/>
                <a:gd name="T60" fmla="*/ 1703464 w 2301875"/>
                <a:gd name="T61" fmla="*/ 732472 h 1517650"/>
                <a:gd name="T62" fmla="*/ 1690851 w 2301875"/>
                <a:gd name="T63" fmla="*/ 770095 h 1517650"/>
                <a:gd name="T64" fmla="*/ 933319 w 2301875"/>
                <a:gd name="T65" fmla="*/ 56297 h 1517650"/>
                <a:gd name="T66" fmla="*/ 694461 w 2301875"/>
                <a:gd name="T67" fmla="*/ 1315 h 1517650"/>
                <a:gd name="T68" fmla="*/ 808979 w 2301875"/>
                <a:gd name="T69" fmla="*/ 48914 h 1517650"/>
                <a:gd name="T70" fmla="*/ 888826 w 2301875"/>
                <a:gd name="T71" fmla="*/ 150424 h 1517650"/>
                <a:gd name="T72" fmla="*/ 919031 w 2301875"/>
                <a:gd name="T73" fmla="*/ 287436 h 1517650"/>
                <a:gd name="T74" fmla="*/ 908000 w 2301875"/>
                <a:gd name="T75" fmla="*/ 380267 h 1517650"/>
                <a:gd name="T76" fmla="*/ 877006 w 2301875"/>
                <a:gd name="T77" fmla="*/ 473888 h 1517650"/>
                <a:gd name="T78" fmla="*/ 829466 w 2301875"/>
                <a:gd name="T79" fmla="*/ 558566 h 1517650"/>
                <a:gd name="T80" fmla="*/ 1100263 w 2301875"/>
                <a:gd name="T81" fmla="*/ 792617 h 1517650"/>
                <a:gd name="T82" fmla="*/ 1254967 w 2301875"/>
                <a:gd name="T83" fmla="*/ 864410 h 1517650"/>
                <a:gd name="T84" fmla="*/ 1299619 w 2301875"/>
                <a:gd name="T85" fmla="*/ 932259 h 1517650"/>
                <a:gd name="T86" fmla="*/ 1329562 w 2301875"/>
                <a:gd name="T87" fmla="*/ 1050074 h 1517650"/>
                <a:gd name="T88" fmla="*/ 1335602 w 2301875"/>
                <a:gd name="T89" fmla="*/ 1162365 h 1517650"/>
                <a:gd name="T90" fmla="*/ 1288062 w 2301875"/>
                <a:gd name="T91" fmla="*/ 1196552 h 1517650"/>
                <a:gd name="T92" fmla="*/ 1137036 w 2301875"/>
                <a:gd name="T93" fmla="*/ 1234158 h 1517650"/>
                <a:gd name="T94" fmla="*/ 882260 w 2301875"/>
                <a:gd name="T95" fmla="*/ 1255459 h 1517650"/>
                <a:gd name="T96" fmla="*/ 367980 w 2301875"/>
                <a:gd name="T97" fmla="*/ 1251515 h 1517650"/>
                <a:gd name="T98" fmla="*/ 137894 w 2301875"/>
                <a:gd name="T99" fmla="*/ 1222850 h 1517650"/>
                <a:gd name="T100" fmla="*/ 19174 w 2301875"/>
                <a:gd name="T101" fmla="*/ 1180773 h 1517650"/>
                <a:gd name="T102" fmla="*/ 0 w 2301875"/>
                <a:gd name="T103" fmla="*/ 1154212 h 1517650"/>
                <a:gd name="T104" fmla="*/ 16810 w 2301875"/>
                <a:gd name="T105" fmla="*/ 1002474 h 1517650"/>
                <a:gd name="T106" fmla="*/ 58835 w 2301875"/>
                <a:gd name="T107" fmla="*/ 891497 h 1517650"/>
                <a:gd name="T108" fmla="*/ 98758 w 2301875"/>
                <a:gd name="T109" fmla="*/ 852839 h 1517650"/>
                <a:gd name="T110" fmla="*/ 435220 w 2301875"/>
                <a:gd name="T111" fmla="*/ 711620 h 1517650"/>
                <a:gd name="T112" fmla="*/ 487489 w 2301875"/>
                <a:gd name="T113" fmla="*/ 526483 h 1517650"/>
                <a:gd name="T114" fmla="*/ 445989 w 2301875"/>
                <a:gd name="T115" fmla="*/ 437071 h 1517650"/>
                <a:gd name="T116" fmla="*/ 422875 w 2301875"/>
                <a:gd name="T117" fmla="*/ 342398 h 1517650"/>
                <a:gd name="T118" fmla="*/ 423664 w 2301875"/>
                <a:gd name="T119" fmla="*/ 229581 h 1517650"/>
                <a:gd name="T120" fmla="*/ 475669 w 2301875"/>
                <a:gd name="T121" fmla="*/ 104402 h 1517650"/>
                <a:gd name="T122" fmla="*/ 571275 w 2301875"/>
                <a:gd name="T123" fmla="*/ 22617 h 15176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5" h="1517650">
                  <a:moveTo>
                    <a:pt x="1627188" y="179387"/>
                  </a:moveTo>
                  <a:lnTo>
                    <a:pt x="1635125" y="179387"/>
                  </a:lnTo>
                  <a:lnTo>
                    <a:pt x="1643380" y="179387"/>
                  </a:lnTo>
                  <a:lnTo>
                    <a:pt x="1651635" y="180023"/>
                  </a:lnTo>
                  <a:lnTo>
                    <a:pt x="1659255" y="181295"/>
                  </a:lnTo>
                  <a:lnTo>
                    <a:pt x="1667510" y="183202"/>
                  </a:lnTo>
                  <a:lnTo>
                    <a:pt x="1674812" y="184791"/>
                  </a:lnTo>
                  <a:lnTo>
                    <a:pt x="1682432" y="187652"/>
                  </a:lnTo>
                  <a:lnTo>
                    <a:pt x="1689735" y="190514"/>
                  </a:lnTo>
                  <a:lnTo>
                    <a:pt x="1696720" y="193375"/>
                  </a:lnTo>
                  <a:lnTo>
                    <a:pt x="1703705" y="197189"/>
                  </a:lnTo>
                  <a:lnTo>
                    <a:pt x="1711008" y="201322"/>
                  </a:lnTo>
                  <a:lnTo>
                    <a:pt x="1717358" y="205455"/>
                  </a:lnTo>
                  <a:lnTo>
                    <a:pt x="1723708" y="210541"/>
                  </a:lnTo>
                  <a:lnTo>
                    <a:pt x="1730058" y="215627"/>
                  </a:lnTo>
                  <a:lnTo>
                    <a:pt x="1736408" y="220713"/>
                  </a:lnTo>
                  <a:lnTo>
                    <a:pt x="1741805" y="226753"/>
                  </a:lnTo>
                  <a:lnTo>
                    <a:pt x="1747520" y="232476"/>
                  </a:lnTo>
                  <a:lnTo>
                    <a:pt x="1752600" y="239151"/>
                  </a:lnTo>
                  <a:lnTo>
                    <a:pt x="1757680" y="245509"/>
                  </a:lnTo>
                  <a:lnTo>
                    <a:pt x="1762442" y="252503"/>
                  </a:lnTo>
                  <a:lnTo>
                    <a:pt x="1766888" y="259497"/>
                  </a:lnTo>
                  <a:lnTo>
                    <a:pt x="1771015" y="266808"/>
                  </a:lnTo>
                  <a:lnTo>
                    <a:pt x="1774508" y="274755"/>
                  </a:lnTo>
                  <a:lnTo>
                    <a:pt x="1778318" y="282385"/>
                  </a:lnTo>
                  <a:lnTo>
                    <a:pt x="1781175" y="290650"/>
                  </a:lnTo>
                  <a:lnTo>
                    <a:pt x="1784350" y="298915"/>
                  </a:lnTo>
                  <a:lnTo>
                    <a:pt x="1786890" y="307499"/>
                  </a:lnTo>
                  <a:lnTo>
                    <a:pt x="1789112" y="316082"/>
                  </a:lnTo>
                  <a:lnTo>
                    <a:pt x="1790382" y="324983"/>
                  </a:lnTo>
                  <a:lnTo>
                    <a:pt x="1791970" y="333566"/>
                  </a:lnTo>
                  <a:lnTo>
                    <a:pt x="1793240" y="342785"/>
                  </a:lnTo>
                  <a:lnTo>
                    <a:pt x="1793875" y="352322"/>
                  </a:lnTo>
                  <a:lnTo>
                    <a:pt x="1793875" y="361858"/>
                  </a:lnTo>
                  <a:lnTo>
                    <a:pt x="1793558" y="372985"/>
                  </a:lnTo>
                  <a:lnTo>
                    <a:pt x="1792605" y="384747"/>
                  </a:lnTo>
                  <a:lnTo>
                    <a:pt x="1791335" y="396509"/>
                  </a:lnTo>
                  <a:lnTo>
                    <a:pt x="1789430" y="408271"/>
                  </a:lnTo>
                  <a:lnTo>
                    <a:pt x="1786890" y="420351"/>
                  </a:lnTo>
                  <a:lnTo>
                    <a:pt x="1783715" y="432431"/>
                  </a:lnTo>
                  <a:lnTo>
                    <a:pt x="1780222" y="444511"/>
                  </a:lnTo>
                  <a:lnTo>
                    <a:pt x="1776412" y="456273"/>
                  </a:lnTo>
                  <a:lnTo>
                    <a:pt x="1771968" y="468035"/>
                  </a:lnTo>
                  <a:lnTo>
                    <a:pt x="1767205" y="479797"/>
                  </a:lnTo>
                  <a:lnTo>
                    <a:pt x="1761808" y="491241"/>
                  </a:lnTo>
                  <a:lnTo>
                    <a:pt x="1756092" y="502368"/>
                  </a:lnTo>
                  <a:lnTo>
                    <a:pt x="1750378" y="513176"/>
                  </a:lnTo>
                  <a:lnTo>
                    <a:pt x="1743710" y="523349"/>
                  </a:lnTo>
                  <a:lnTo>
                    <a:pt x="1737042" y="533521"/>
                  </a:lnTo>
                  <a:lnTo>
                    <a:pt x="1730058" y="543058"/>
                  </a:lnTo>
                  <a:lnTo>
                    <a:pt x="1730058" y="606637"/>
                  </a:lnTo>
                  <a:lnTo>
                    <a:pt x="1717992" y="620306"/>
                  </a:lnTo>
                  <a:lnTo>
                    <a:pt x="1704975" y="633976"/>
                  </a:lnTo>
                  <a:lnTo>
                    <a:pt x="1689735" y="649235"/>
                  </a:lnTo>
                  <a:lnTo>
                    <a:pt x="1681798" y="657500"/>
                  </a:lnTo>
                  <a:lnTo>
                    <a:pt x="1673860" y="665129"/>
                  </a:lnTo>
                  <a:lnTo>
                    <a:pt x="1665922" y="672123"/>
                  </a:lnTo>
                  <a:lnTo>
                    <a:pt x="1657985" y="678799"/>
                  </a:lnTo>
                  <a:lnTo>
                    <a:pt x="1651000" y="684521"/>
                  </a:lnTo>
                  <a:lnTo>
                    <a:pt x="1644968" y="688653"/>
                  </a:lnTo>
                  <a:lnTo>
                    <a:pt x="1642428" y="689925"/>
                  </a:lnTo>
                  <a:lnTo>
                    <a:pt x="1639570" y="691197"/>
                  </a:lnTo>
                  <a:lnTo>
                    <a:pt x="1637030" y="691832"/>
                  </a:lnTo>
                  <a:lnTo>
                    <a:pt x="1635125" y="692150"/>
                  </a:lnTo>
                  <a:lnTo>
                    <a:pt x="1633220" y="691832"/>
                  </a:lnTo>
                  <a:lnTo>
                    <a:pt x="1630998" y="691197"/>
                  </a:lnTo>
                  <a:lnTo>
                    <a:pt x="1628140" y="689925"/>
                  </a:lnTo>
                  <a:lnTo>
                    <a:pt x="1625600" y="688653"/>
                  </a:lnTo>
                  <a:lnTo>
                    <a:pt x="1618932" y="684521"/>
                  </a:lnTo>
                  <a:lnTo>
                    <a:pt x="1611948" y="678799"/>
                  </a:lnTo>
                  <a:lnTo>
                    <a:pt x="1604645" y="672123"/>
                  </a:lnTo>
                  <a:lnTo>
                    <a:pt x="1596708" y="665129"/>
                  </a:lnTo>
                  <a:lnTo>
                    <a:pt x="1588452" y="657500"/>
                  </a:lnTo>
                  <a:lnTo>
                    <a:pt x="1580198" y="649235"/>
                  </a:lnTo>
                  <a:lnTo>
                    <a:pt x="1565275" y="633976"/>
                  </a:lnTo>
                  <a:lnTo>
                    <a:pt x="1552575" y="620306"/>
                  </a:lnTo>
                  <a:lnTo>
                    <a:pt x="1540510" y="606637"/>
                  </a:lnTo>
                  <a:lnTo>
                    <a:pt x="1540510" y="543058"/>
                  </a:lnTo>
                  <a:lnTo>
                    <a:pt x="1533525" y="533521"/>
                  </a:lnTo>
                  <a:lnTo>
                    <a:pt x="1526540" y="523349"/>
                  </a:lnTo>
                  <a:lnTo>
                    <a:pt x="1520190" y="513176"/>
                  </a:lnTo>
                  <a:lnTo>
                    <a:pt x="1513840" y="502368"/>
                  </a:lnTo>
                  <a:lnTo>
                    <a:pt x="1508442" y="491241"/>
                  </a:lnTo>
                  <a:lnTo>
                    <a:pt x="1503362" y="479797"/>
                  </a:lnTo>
                  <a:lnTo>
                    <a:pt x="1498600" y="468035"/>
                  </a:lnTo>
                  <a:lnTo>
                    <a:pt x="1494155" y="456273"/>
                  </a:lnTo>
                  <a:lnTo>
                    <a:pt x="1490028" y="444511"/>
                  </a:lnTo>
                  <a:lnTo>
                    <a:pt x="1486535" y="432431"/>
                  </a:lnTo>
                  <a:lnTo>
                    <a:pt x="1483360" y="420351"/>
                  </a:lnTo>
                  <a:lnTo>
                    <a:pt x="1481138" y="408271"/>
                  </a:lnTo>
                  <a:lnTo>
                    <a:pt x="1478915" y="396509"/>
                  </a:lnTo>
                  <a:lnTo>
                    <a:pt x="1477962" y="384747"/>
                  </a:lnTo>
                  <a:lnTo>
                    <a:pt x="1476692" y="372985"/>
                  </a:lnTo>
                  <a:lnTo>
                    <a:pt x="1476375" y="361858"/>
                  </a:lnTo>
                  <a:lnTo>
                    <a:pt x="1476692" y="352322"/>
                  </a:lnTo>
                  <a:lnTo>
                    <a:pt x="1477328" y="342785"/>
                  </a:lnTo>
                  <a:lnTo>
                    <a:pt x="1478280" y="333566"/>
                  </a:lnTo>
                  <a:lnTo>
                    <a:pt x="1479550" y="324983"/>
                  </a:lnTo>
                  <a:lnTo>
                    <a:pt x="1481455" y="316082"/>
                  </a:lnTo>
                  <a:lnTo>
                    <a:pt x="1483678" y="307499"/>
                  </a:lnTo>
                  <a:lnTo>
                    <a:pt x="1486218" y="298915"/>
                  </a:lnTo>
                  <a:lnTo>
                    <a:pt x="1488758" y="290650"/>
                  </a:lnTo>
                  <a:lnTo>
                    <a:pt x="1492250" y="282385"/>
                  </a:lnTo>
                  <a:lnTo>
                    <a:pt x="1495425" y="274755"/>
                  </a:lnTo>
                  <a:lnTo>
                    <a:pt x="1499552" y="266808"/>
                  </a:lnTo>
                  <a:lnTo>
                    <a:pt x="1503680" y="259497"/>
                  </a:lnTo>
                  <a:lnTo>
                    <a:pt x="1508125" y="252503"/>
                  </a:lnTo>
                  <a:lnTo>
                    <a:pt x="1512888" y="245509"/>
                  </a:lnTo>
                  <a:lnTo>
                    <a:pt x="1517650" y="239151"/>
                  </a:lnTo>
                  <a:lnTo>
                    <a:pt x="1522730" y="232476"/>
                  </a:lnTo>
                  <a:lnTo>
                    <a:pt x="1528445" y="226753"/>
                  </a:lnTo>
                  <a:lnTo>
                    <a:pt x="1534160" y="220713"/>
                  </a:lnTo>
                  <a:lnTo>
                    <a:pt x="1540192" y="215627"/>
                  </a:lnTo>
                  <a:lnTo>
                    <a:pt x="1546542" y="210541"/>
                  </a:lnTo>
                  <a:lnTo>
                    <a:pt x="1553210" y="205455"/>
                  </a:lnTo>
                  <a:lnTo>
                    <a:pt x="1559560" y="201322"/>
                  </a:lnTo>
                  <a:lnTo>
                    <a:pt x="1566228" y="197189"/>
                  </a:lnTo>
                  <a:lnTo>
                    <a:pt x="1573212" y="193375"/>
                  </a:lnTo>
                  <a:lnTo>
                    <a:pt x="1580832" y="190514"/>
                  </a:lnTo>
                  <a:lnTo>
                    <a:pt x="1588135" y="187652"/>
                  </a:lnTo>
                  <a:lnTo>
                    <a:pt x="1595438" y="184791"/>
                  </a:lnTo>
                  <a:lnTo>
                    <a:pt x="1603058" y="183202"/>
                  </a:lnTo>
                  <a:lnTo>
                    <a:pt x="1610995" y="181295"/>
                  </a:lnTo>
                  <a:lnTo>
                    <a:pt x="1618932" y="180023"/>
                  </a:lnTo>
                  <a:lnTo>
                    <a:pt x="1627188" y="179387"/>
                  </a:lnTo>
                  <a:close/>
                  <a:moveTo>
                    <a:pt x="1101725" y="34925"/>
                  </a:moveTo>
                  <a:lnTo>
                    <a:pt x="2232978" y="34925"/>
                  </a:lnTo>
                  <a:lnTo>
                    <a:pt x="2239962" y="35243"/>
                  </a:lnTo>
                  <a:lnTo>
                    <a:pt x="2246948" y="36196"/>
                  </a:lnTo>
                  <a:lnTo>
                    <a:pt x="2253298" y="37784"/>
                  </a:lnTo>
                  <a:lnTo>
                    <a:pt x="2259965" y="40007"/>
                  </a:lnTo>
                  <a:lnTo>
                    <a:pt x="2265680" y="42865"/>
                  </a:lnTo>
                  <a:lnTo>
                    <a:pt x="2271395" y="46676"/>
                  </a:lnTo>
                  <a:lnTo>
                    <a:pt x="2276792" y="50169"/>
                  </a:lnTo>
                  <a:lnTo>
                    <a:pt x="2281555" y="54615"/>
                  </a:lnTo>
                  <a:lnTo>
                    <a:pt x="2286000" y="60014"/>
                  </a:lnTo>
                  <a:lnTo>
                    <a:pt x="2290128" y="65096"/>
                  </a:lnTo>
                  <a:lnTo>
                    <a:pt x="2293302" y="71130"/>
                  </a:lnTo>
                  <a:lnTo>
                    <a:pt x="2296478" y="76846"/>
                  </a:lnTo>
                  <a:lnTo>
                    <a:pt x="2299018" y="83198"/>
                  </a:lnTo>
                  <a:lnTo>
                    <a:pt x="2300288" y="89867"/>
                  </a:lnTo>
                  <a:lnTo>
                    <a:pt x="2301558" y="96537"/>
                  </a:lnTo>
                  <a:lnTo>
                    <a:pt x="2301875" y="103841"/>
                  </a:lnTo>
                  <a:lnTo>
                    <a:pt x="2301875" y="941310"/>
                  </a:lnTo>
                  <a:lnTo>
                    <a:pt x="2301558" y="948614"/>
                  </a:lnTo>
                  <a:lnTo>
                    <a:pt x="2300288" y="954966"/>
                  </a:lnTo>
                  <a:lnTo>
                    <a:pt x="2299018" y="961635"/>
                  </a:lnTo>
                  <a:lnTo>
                    <a:pt x="2296478" y="967987"/>
                  </a:lnTo>
                  <a:lnTo>
                    <a:pt x="2293302" y="974339"/>
                  </a:lnTo>
                  <a:lnTo>
                    <a:pt x="2290128" y="979738"/>
                  </a:lnTo>
                  <a:lnTo>
                    <a:pt x="2286000" y="985137"/>
                  </a:lnTo>
                  <a:lnTo>
                    <a:pt x="2281555" y="990218"/>
                  </a:lnTo>
                  <a:lnTo>
                    <a:pt x="2276792" y="994664"/>
                  </a:lnTo>
                  <a:lnTo>
                    <a:pt x="2271395" y="998475"/>
                  </a:lnTo>
                  <a:lnTo>
                    <a:pt x="2265680" y="1001969"/>
                  </a:lnTo>
                  <a:lnTo>
                    <a:pt x="2259965" y="1004827"/>
                  </a:lnTo>
                  <a:lnTo>
                    <a:pt x="2253298" y="1007050"/>
                  </a:lnTo>
                  <a:lnTo>
                    <a:pt x="2246948" y="1008955"/>
                  </a:lnTo>
                  <a:lnTo>
                    <a:pt x="2239962" y="1009908"/>
                  </a:lnTo>
                  <a:lnTo>
                    <a:pt x="2232978" y="1010543"/>
                  </a:lnTo>
                  <a:lnTo>
                    <a:pt x="1762125" y="1010543"/>
                  </a:lnTo>
                  <a:lnTo>
                    <a:pt x="1762125" y="1154726"/>
                  </a:lnTo>
                  <a:lnTo>
                    <a:pt x="2059622" y="1154726"/>
                  </a:lnTo>
                  <a:lnTo>
                    <a:pt x="2059622" y="1235075"/>
                  </a:lnTo>
                  <a:lnTo>
                    <a:pt x="1762125" y="1235075"/>
                  </a:lnTo>
                  <a:lnTo>
                    <a:pt x="1708150" y="1235075"/>
                  </a:lnTo>
                  <a:lnTo>
                    <a:pt x="1704658" y="1213162"/>
                  </a:lnTo>
                  <a:lnTo>
                    <a:pt x="1700212" y="1191566"/>
                  </a:lnTo>
                  <a:lnTo>
                    <a:pt x="1694815" y="1169335"/>
                  </a:lnTo>
                  <a:lnTo>
                    <a:pt x="1689100" y="1146787"/>
                  </a:lnTo>
                  <a:lnTo>
                    <a:pt x="1685608" y="1135989"/>
                  </a:lnTo>
                  <a:lnTo>
                    <a:pt x="1682115" y="1124874"/>
                  </a:lnTo>
                  <a:lnTo>
                    <a:pt x="1678305" y="1114076"/>
                  </a:lnTo>
                  <a:lnTo>
                    <a:pt x="1674812" y="1102960"/>
                  </a:lnTo>
                  <a:lnTo>
                    <a:pt x="1670368" y="1092162"/>
                  </a:lnTo>
                  <a:lnTo>
                    <a:pt x="1666240" y="1081682"/>
                  </a:lnTo>
                  <a:lnTo>
                    <a:pt x="1661478" y="1071202"/>
                  </a:lnTo>
                  <a:lnTo>
                    <a:pt x="1656715" y="1061039"/>
                  </a:lnTo>
                  <a:lnTo>
                    <a:pt x="1651318" y="1050559"/>
                  </a:lnTo>
                  <a:lnTo>
                    <a:pt x="1645920" y="1040714"/>
                  </a:lnTo>
                  <a:lnTo>
                    <a:pt x="1640522" y="1031186"/>
                  </a:lnTo>
                  <a:lnTo>
                    <a:pt x="1634172" y="1021341"/>
                  </a:lnTo>
                  <a:lnTo>
                    <a:pt x="1627822" y="1012131"/>
                  </a:lnTo>
                  <a:lnTo>
                    <a:pt x="1621472" y="1003556"/>
                  </a:lnTo>
                  <a:lnTo>
                    <a:pt x="1614488" y="994664"/>
                  </a:lnTo>
                  <a:lnTo>
                    <a:pt x="1607185" y="986407"/>
                  </a:lnTo>
                  <a:lnTo>
                    <a:pt x="1599882" y="978467"/>
                  </a:lnTo>
                  <a:lnTo>
                    <a:pt x="1591945" y="970528"/>
                  </a:lnTo>
                  <a:lnTo>
                    <a:pt x="1584008" y="963223"/>
                  </a:lnTo>
                  <a:lnTo>
                    <a:pt x="1575435" y="956554"/>
                  </a:lnTo>
                  <a:lnTo>
                    <a:pt x="1566545" y="949885"/>
                  </a:lnTo>
                  <a:lnTo>
                    <a:pt x="1557338" y="943533"/>
                  </a:lnTo>
                  <a:lnTo>
                    <a:pt x="1548130" y="938134"/>
                  </a:lnTo>
                  <a:lnTo>
                    <a:pt x="1538288" y="933053"/>
                  </a:lnTo>
                  <a:lnTo>
                    <a:pt x="1515428" y="922255"/>
                  </a:lnTo>
                  <a:lnTo>
                    <a:pt x="1490980" y="911140"/>
                  </a:lnTo>
                  <a:lnTo>
                    <a:pt x="1464945" y="899706"/>
                  </a:lnTo>
                  <a:lnTo>
                    <a:pt x="1437322" y="887956"/>
                  </a:lnTo>
                  <a:lnTo>
                    <a:pt x="1376998" y="863184"/>
                  </a:lnTo>
                  <a:lnTo>
                    <a:pt x="1311592" y="836825"/>
                  </a:lnTo>
                  <a:lnTo>
                    <a:pt x="1225233" y="801573"/>
                  </a:lnTo>
                  <a:lnTo>
                    <a:pt x="1229043" y="788235"/>
                  </a:lnTo>
                  <a:lnTo>
                    <a:pt x="1233488" y="775214"/>
                  </a:lnTo>
                  <a:lnTo>
                    <a:pt x="1236028" y="768862"/>
                  </a:lnTo>
                  <a:lnTo>
                    <a:pt x="1238568" y="762510"/>
                  </a:lnTo>
                  <a:lnTo>
                    <a:pt x="1241425" y="756794"/>
                  </a:lnTo>
                  <a:lnTo>
                    <a:pt x="1244283" y="751077"/>
                  </a:lnTo>
                  <a:lnTo>
                    <a:pt x="1247775" y="745678"/>
                  </a:lnTo>
                  <a:lnTo>
                    <a:pt x="1251268" y="740914"/>
                  </a:lnTo>
                  <a:lnTo>
                    <a:pt x="1255078" y="736151"/>
                  </a:lnTo>
                  <a:lnTo>
                    <a:pt x="1258888" y="731705"/>
                  </a:lnTo>
                  <a:lnTo>
                    <a:pt x="1263333" y="727576"/>
                  </a:lnTo>
                  <a:lnTo>
                    <a:pt x="1267143" y="723765"/>
                  </a:lnTo>
                  <a:lnTo>
                    <a:pt x="1271905" y="720907"/>
                  </a:lnTo>
                  <a:lnTo>
                    <a:pt x="1276985" y="718048"/>
                  </a:lnTo>
                  <a:lnTo>
                    <a:pt x="1288415" y="712650"/>
                  </a:lnTo>
                  <a:lnTo>
                    <a:pt x="1300162" y="707886"/>
                  </a:lnTo>
                  <a:lnTo>
                    <a:pt x="1312545" y="703122"/>
                  </a:lnTo>
                  <a:lnTo>
                    <a:pt x="1325562" y="698676"/>
                  </a:lnTo>
                  <a:lnTo>
                    <a:pt x="1352550" y="689466"/>
                  </a:lnTo>
                  <a:lnTo>
                    <a:pt x="1381442" y="680574"/>
                  </a:lnTo>
                  <a:lnTo>
                    <a:pt x="1411922" y="670728"/>
                  </a:lnTo>
                  <a:lnTo>
                    <a:pt x="1427798" y="665647"/>
                  </a:lnTo>
                  <a:lnTo>
                    <a:pt x="1443355" y="659931"/>
                  </a:lnTo>
                  <a:lnTo>
                    <a:pt x="1460182" y="654214"/>
                  </a:lnTo>
                  <a:lnTo>
                    <a:pt x="1476692" y="647545"/>
                  </a:lnTo>
                  <a:lnTo>
                    <a:pt x="1493202" y="640558"/>
                  </a:lnTo>
                  <a:lnTo>
                    <a:pt x="1510665" y="632618"/>
                  </a:lnTo>
                  <a:lnTo>
                    <a:pt x="1561148" y="941310"/>
                  </a:lnTo>
                  <a:lnTo>
                    <a:pt x="1591628" y="941310"/>
                  </a:lnTo>
                  <a:lnTo>
                    <a:pt x="1593850" y="917491"/>
                  </a:lnTo>
                  <a:lnTo>
                    <a:pt x="1596390" y="894943"/>
                  </a:lnTo>
                  <a:lnTo>
                    <a:pt x="1599882" y="873665"/>
                  </a:lnTo>
                  <a:lnTo>
                    <a:pt x="1603375" y="853974"/>
                  </a:lnTo>
                  <a:lnTo>
                    <a:pt x="1607185" y="836190"/>
                  </a:lnTo>
                  <a:lnTo>
                    <a:pt x="1611630" y="820946"/>
                  </a:lnTo>
                  <a:lnTo>
                    <a:pt x="1615758" y="806972"/>
                  </a:lnTo>
                  <a:lnTo>
                    <a:pt x="1620202" y="795857"/>
                  </a:lnTo>
                  <a:lnTo>
                    <a:pt x="1588452" y="763781"/>
                  </a:lnTo>
                  <a:lnTo>
                    <a:pt x="1586548" y="761875"/>
                  </a:lnTo>
                  <a:lnTo>
                    <a:pt x="1585595" y="759652"/>
                  </a:lnTo>
                  <a:lnTo>
                    <a:pt x="1584642" y="757111"/>
                  </a:lnTo>
                  <a:lnTo>
                    <a:pt x="1584325" y="754571"/>
                  </a:lnTo>
                  <a:lnTo>
                    <a:pt x="1584642" y="752348"/>
                  </a:lnTo>
                  <a:lnTo>
                    <a:pt x="1585595" y="749807"/>
                  </a:lnTo>
                  <a:lnTo>
                    <a:pt x="1586548" y="747584"/>
                  </a:lnTo>
                  <a:lnTo>
                    <a:pt x="1588452" y="745361"/>
                  </a:lnTo>
                  <a:lnTo>
                    <a:pt x="1626235" y="707251"/>
                  </a:lnTo>
                  <a:lnTo>
                    <a:pt x="1628140" y="705663"/>
                  </a:lnTo>
                  <a:lnTo>
                    <a:pt x="1630680" y="704392"/>
                  </a:lnTo>
                  <a:lnTo>
                    <a:pt x="1632902" y="703440"/>
                  </a:lnTo>
                  <a:lnTo>
                    <a:pt x="1635442" y="703440"/>
                  </a:lnTo>
                  <a:lnTo>
                    <a:pt x="1638300" y="703440"/>
                  </a:lnTo>
                  <a:lnTo>
                    <a:pt x="1640522" y="704392"/>
                  </a:lnTo>
                  <a:lnTo>
                    <a:pt x="1642745" y="705663"/>
                  </a:lnTo>
                  <a:lnTo>
                    <a:pt x="1644968" y="707251"/>
                  </a:lnTo>
                  <a:lnTo>
                    <a:pt x="1682750" y="745361"/>
                  </a:lnTo>
                  <a:lnTo>
                    <a:pt x="1684655" y="747584"/>
                  </a:lnTo>
                  <a:lnTo>
                    <a:pt x="1685608" y="749807"/>
                  </a:lnTo>
                  <a:lnTo>
                    <a:pt x="1686560" y="752348"/>
                  </a:lnTo>
                  <a:lnTo>
                    <a:pt x="1686560" y="754571"/>
                  </a:lnTo>
                  <a:lnTo>
                    <a:pt x="1686560" y="757111"/>
                  </a:lnTo>
                  <a:lnTo>
                    <a:pt x="1685608" y="759652"/>
                  </a:lnTo>
                  <a:lnTo>
                    <a:pt x="1684655" y="761875"/>
                  </a:lnTo>
                  <a:lnTo>
                    <a:pt x="1682750" y="763781"/>
                  </a:lnTo>
                  <a:lnTo>
                    <a:pt x="1651000" y="795857"/>
                  </a:lnTo>
                  <a:lnTo>
                    <a:pt x="1653222" y="800938"/>
                  </a:lnTo>
                  <a:lnTo>
                    <a:pt x="1655445" y="807290"/>
                  </a:lnTo>
                  <a:lnTo>
                    <a:pt x="1659572" y="820946"/>
                  </a:lnTo>
                  <a:lnTo>
                    <a:pt x="1663700" y="836190"/>
                  </a:lnTo>
                  <a:lnTo>
                    <a:pt x="1667828" y="854292"/>
                  </a:lnTo>
                  <a:lnTo>
                    <a:pt x="1671320" y="873665"/>
                  </a:lnTo>
                  <a:lnTo>
                    <a:pt x="1674178" y="894943"/>
                  </a:lnTo>
                  <a:lnTo>
                    <a:pt x="1677035" y="917491"/>
                  </a:lnTo>
                  <a:lnTo>
                    <a:pt x="1679258" y="941310"/>
                  </a:lnTo>
                  <a:lnTo>
                    <a:pt x="1709738" y="941310"/>
                  </a:lnTo>
                  <a:lnTo>
                    <a:pt x="1760538" y="632618"/>
                  </a:lnTo>
                  <a:lnTo>
                    <a:pt x="1777682" y="640558"/>
                  </a:lnTo>
                  <a:lnTo>
                    <a:pt x="1794510" y="647545"/>
                  </a:lnTo>
                  <a:lnTo>
                    <a:pt x="1811020" y="654214"/>
                  </a:lnTo>
                  <a:lnTo>
                    <a:pt x="1827212" y="659931"/>
                  </a:lnTo>
                  <a:lnTo>
                    <a:pt x="1843405" y="665647"/>
                  </a:lnTo>
                  <a:lnTo>
                    <a:pt x="1858962" y="670728"/>
                  </a:lnTo>
                  <a:lnTo>
                    <a:pt x="1889760" y="680574"/>
                  </a:lnTo>
                  <a:lnTo>
                    <a:pt x="1918335" y="689466"/>
                  </a:lnTo>
                  <a:lnTo>
                    <a:pt x="1945640" y="698676"/>
                  </a:lnTo>
                  <a:lnTo>
                    <a:pt x="1958658" y="703122"/>
                  </a:lnTo>
                  <a:lnTo>
                    <a:pt x="1971040" y="707886"/>
                  </a:lnTo>
                  <a:lnTo>
                    <a:pt x="1982788" y="712650"/>
                  </a:lnTo>
                  <a:lnTo>
                    <a:pt x="1994218" y="718048"/>
                  </a:lnTo>
                  <a:lnTo>
                    <a:pt x="1999615" y="721224"/>
                  </a:lnTo>
                  <a:lnTo>
                    <a:pt x="2004695" y="724718"/>
                  </a:lnTo>
                  <a:lnTo>
                    <a:pt x="2009458" y="728846"/>
                  </a:lnTo>
                  <a:lnTo>
                    <a:pt x="2013902" y="733292"/>
                  </a:lnTo>
                  <a:lnTo>
                    <a:pt x="2018348" y="738691"/>
                  </a:lnTo>
                  <a:lnTo>
                    <a:pt x="2022475" y="744090"/>
                  </a:lnTo>
                  <a:lnTo>
                    <a:pt x="2025968" y="750124"/>
                  </a:lnTo>
                  <a:lnTo>
                    <a:pt x="2029460" y="756159"/>
                  </a:lnTo>
                  <a:lnTo>
                    <a:pt x="2032635" y="762828"/>
                  </a:lnTo>
                  <a:lnTo>
                    <a:pt x="2035492" y="769497"/>
                  </a:lnTo>
                  <a:lnTo>
                    <a:pt x="2038350" y="776801"/>
                  </a:lnTo>
                  <a:lnTo>
                    <a:pt x="2040890" y="784106"/>
                  </a:lnTo>
                  <a:lnTo>
                    <a:pt x="2043112" y="791410"/>
                  </a:lnTo>
                  <a:lnTo>
                    <a:pt x="2045335" y="799032"/>
                  </a:lnTo>
                  <a:lnTo>
                    <a:pt x="2048828" y="814276"/>
                  </a:lnTo>
                  <a:lnTo>
                    <a:pt x="2052002" y="829838"/>
                  </a:lnTo>
                  <a:lnTo>
                    <a:pt x="2054542" y="844447"/>
                  </a:lnTo>
                  <a:lnTo>
                    <a:pt x="2056448" y="858738"/>
                  </a:lnTo>
                  <a:lnTo>
                    <a:pt x="2057718" y="872077"/>
                  </a:lnTo>
                  <a:lnTo>
                    <a:pt x="2058352" y="884145"/>
                  </a:lnTo>
                  <a:lnTo>
                    <a:pt x="2059305" y="894943"/>
                  </a:lnTo>
                  <a:lnTo>
                    <a:pt x="2059622" y="910504"/>
                  </a:lnTo>
                  <a:lnTo>
                    <a:pt x="2059305" y="912410"/>
                  </a:lnTo>
                  <a:lnTo>
                    <a:pt x="2058988" y="914315"/>
                  </a:lnTo>
                  <a:lnTo>
                    <a:pt x="2058035" y="915903"/>
                  </a:lnTo>
                  <a:lnTo>
                    <a:pt x="2057082" y="918126"/>
                  </a:lnTo>
                  <a:lnTo>
                    <a:pt x="2055495" y="920032"/>
                  </a:lnTo>
                  <a:lnTo>
                    <a:pt x="2053590" y="921937"/>
                  </a:lnTo>
                  <a:lnTo>
                    <a:pt x="2048828" y="926066"/>
                  </a:lnTo>
                  <a:lnTo>
                    <a:pt x="2043112" y="929559"/>
                  </a:lnTo>
                  <a:lnTo>
                    <a:pt x="2036128" y="933688"/>
                  </a:lnTo>
                  <a:lnTo>
                    <a:pt x="2027555" y="937499"/>
                  </a:lnTo>
                  <a:lnTo>
                    <a:pt x="2017712" y="941310"/>
                  </a:lnTo>
                  <a:lnTo>
                    <a:pt x="2232978" y="941310"/>
                  </a:lnTo>
                  <a:lnTo>
                    <a:pt x="2232978" y="103841"/>
                  </a:lnTo>
                  <a:lnTo>
                    <a:pt x="1150620" y="103841"/>
                  </a:lnTo>
                  <a:lnTo>
                    <a:pt x="1145223" y="94631"/>
                  </a:lnTo>
                  <a:lnTo>
                    <a:pt x="1139825" y="85421"/>
                  </a:lnTo>
                  <a:lnTo>
                    <a:pt x="1133793" y="76529"/>
                  </a:lnTo>
                  <a:lnTo>
                    <a:pt x="1127760" y="67954"/>
                  </a:lnTo>
                  <a:lnTo>
                    <a:pt x="1121728" y="59062"/>
                  </a:lnTo>
                  <a:lnTo>
                    <a:pt x="1115060" y="51122"/>
                  </a:lnTo>
                  <a:lnTo>
                    <a:pt x="1108710" y="42547"/>
                  </a:lnTo>
                  <a:lnTo>
                    <a:pt x="1101725" y="34925"/>
                  </a:lnTo>
                  <a:close/>
                  <a:moveTo>
                    <a:pt x="800738" y="0"/>
                  </a:moveTo>
                  <a:lnTo>
                    <a:pt x="808355" y="0"/>
                  </a:lnTo>
                  <a:lnTo>
                    <a:pt x="815972" y="0"/>
                  </a:lnTo>
                  <a:lnTo>
                    <a:pt x="823906" y="318"/>
                  </a:lnTo>
                  <a:lnTo>
                    <a:pt x="831523" y="635"/>
                  </a:lnTo>
                  <a:lnTo>
                    <a:pt x="839140" y="1587"/>
                  </a:lnTo>
                  <a:lnTo>
                    <a:pt x="854375" y="3492"/>
                  </a:lnTo>
                  <a:lnTo>
                    <a:pt x="869291" y="6984"/>
                  </a:lnTo>
                  <a:lnTo>
                    <a:pt x="883890" y="10793"/>
                  </a:lnTo>
                  <a:lnTo>
                    <a:pt x="898172" y="15554"/>
                  </a:lnTo>
                  <a:lnTo>
                    <a:pt x="912137" y="20951"/>
                  </a:lnTo>
                  <a:lnTo>
                    <a:pt x="925784" y="27300"/>
                  </a:lnTo>
                  <a:lnTo>
                    <a:pt x="939431" y="33966"/>
                  </a:lnTo>
                  <a:lnTo>
                    <a:pt x="952443" y="41584"/>
                  </a:lnTo>
                  <a:lnTo>
                    <a:pt x="964821" y="50155"/>
                  </a:lnTo>
                  <a:lnTo>
                    <a:pt x="977516" y="59043"/>
                  </a:lnTo>
                  <a:lnTo>
                    <a:pt x="989259" y="68883"/>
                  </a:lnTo>
                  <a:lnTo>
                    <a:pt x="1000685" y="79359"/>
                  </a:lnTo>
                  <a:lnTo>
                    <a:pt x="1011793" y="89834"/>
                  </a:lnTo>
                  <a:lnTo>
                    <a:pt x="1021949" y="101262"/>
                  </a:lnTo>
                  <a:lnTo>
                    <a:pt x="1032105" y="113641"/>
                  </a:lnTo>
                  <a:lnTo>
                    <a:pt x="1041626" y="126021"/>
                  </a:lnTo>
                  <a:lnTo>
                    <a:pt x="1050512" y="139354"/>
                  </a:lnTo>
                  <a:lnTo>
                    <a:pt x="1059082" y="153003"/>
                  </a:lnTo>
                  <a:lnTo>
                    <a:pt x="1067016" y="166970"/>
                  </a:lnTo>
                  <a:lnTo>
                    <a:pt x="1073998" y="181572"/>
                  </a:lnTo>
                  <a:lnTo>
                    <a:pt x="1080980" y="196492"/>
                  </a:lnTo>
                  <a:lnTo>
                    <a:pt x="1087011" y="212046"/>
                  </a:lnTo>
                  <a:lnTo>
                    <a:pt x="1092406" y="227918"/>
                  </a:lnTo>
                  <a:lnTo>
                    <a:pt x="1097167" y="243789"/>
                  </a:lnTo>
                  <a:lnTo>
                    <a:pt x="1101292" y="260296"/>
                  </a:lnTo>
                  <a:lnTo>
                    <a:pt x="1104784" y="277120"/>
                  </a:lnTo>
                  <a:lnTo>
                    <a:pt x="1107323" y="294261"/>
                  </a:lnTo>
                  <a:lnTo>
                    <a:pt x="1109227" y="311403"/>
                  </a:lnTo>
                  <a:lnTo>
                    <a:pt x="1110179" y="329179"/>
                  </a:lnTo>
                  <a:lnTo>
                    <a:pt x="1110496" y="346955"/>
                  </a:lnTo>
                  <a:lnTo>
                    <a:pt x="1110496" y="358065"/>
                  </a:lnTo>
                  <a:lnTo>
                    <a:pt x="1110179" y="368541"/>
                  </a:lnTo>
                  <a:lnTo>
                    <a:pt x="1109544" y="379651"/>
                  </a:lnTo>
                  <a:lnTo>
                    <a:pt x="1108275" y="390761"/>
                  </a:lnTo>
                  <a:lnTo>
                    <a:pt x="1107323" y="402189"/>
                  </a:lnTo>
                  <a:lnTo>
                    <a:pt x="1105736" y="413299"/>
                  </a:lnTo>
                  <a:lnTo>
                    <a:pt x="1103831" y="424726"/>
                  </a:lnTo>
                  <a:lnTo>
                    <a:pt x="1101927" y="436154"/>
                  </a:lnTo>
                  <a:lnTo>
                    <a:pt x="1099706" y="447582"/>
                  </a:lnTo>
                  <a:lnTo>
                    <a:pt x="1097167" y="459009"/>
                  </a:lnTo>
                  <a:lnTo>
                    <a:pt x="1094628" y="470437"/>
                  </a:lnTo>
                  <a:lnTo>
                    <a:pt x="1091771" y="481864"/>
                  </a:lnTo>
                  <a:lnTo>
                    <a:pt x="1088280" y="493292"/>
                  </a:lnTo>
                  <a:lnTo>
                    <a:pt x="1085106" y="504720"/>
                  </a:lnTo>
                  <a:lnTo>
                    <a:pt x="1081298" y="516147"/>
                  </a:lnTo>
                  <a:lnTo>
                    <a:pt x="1077489" y="527575"/>
                  </a:lnTo>
                  <a:lnTo>
                    <a:pt x="1073363" y="538685"/>
                  </a:lnTo>
                  <a:lnTo>
                    <a:pt x="1068920" y="550113"/>
                  </a:lnTo>
                  <a:lnTo>
                    <a:pt x="1064477" y="561223"/>
                  </a:lnTo>
                  <a:lnTo>
                    <a:pt x="1059716" y="572016"/>
                  </a:lnTo>
                  <a:lnTo>
                    <a:pt x="1054956" y="583126"/>
                  </a:lnTo>
                  <a:lnTo>
                    <a:pt x="1049878" y="593918"/>
                  </a:lnTo>
                  <a:lnTo>
                    <a:pt x="1044482" y="604711"/>
                  </a:lnTo>
                  <a:lnTo>
                    <a:pt x="1039087" y="614869"/>
                  </a:lnTo>
                  <a:lnTo>
                    <a:pt x="1033057" y="625344"/>
                  </a:lnTo>
                  <a:lnTo>
                    <a:pt x="1027344" y="635502"/>
                  </a:lnTo>
                  <a:lnTo>
                    <a:pt x="1021314" y="645660"/>
                  </a:lnTo>
                  <a:lnTo>
                    <a:pt x="1014966" y="655501"/>
                  </a:lnTo>
                  <a:lnTo>
                    <a:pt x="1008936" y="665024"/>
                  </a:lnTo>
                  <a:lnTo>
                    <a:pt x="1002271" y="674229"/>
                  </a:lnTo>
                  <a:lnTo>
                    <a:pt x="995607" y="683435"/>
                  </a:lnTo>
                  <a:lnTo>
                    <a:pt x="988624" y="692323"/>
                  </a:lnTo>
                  <a:lnTo>
                    <a:pt x="988624" y="813583"/>
                  </a:lnTo>
                  <a:lnTo>
                    <a:pt x="1021631" y="828819"/>
                  </a:lnTo>
                  <a:lnTo>
                    <a:pt x="1055908" y="843739"/>
                  </a:lnTo>
                  <a:lnTo>
                    <a:pt x="1090184" y="858976"/>
                  </a:lnTo>
                  <a:lnTo>
                    <a:pt x="1125413" y="873260"/>
                  </a:lnTo>
                  <a:lnTo>
                    <a:pt x="1194918" y="902464"/>
                  </a:lnTo>
                  <a:lnTo>
                    <a:pt x="1263471" y="930081"/>
                  </a:lnTo>
                  <a:lnTo>
                    <a:pt x="1329485" y="956745"/>
                  </a:lnTo>
                  <a:lnTo>
                    <a:pt x="1390421" y="981822"/>
                  </a:lnTo>
                  <a:lnTo>
                    <a:pt x="1418668" y="993567"/>
                  </a:lnTo>
                  <a:lnTo>
                    <a:pt x="1445327" y="1004995"/>
                  </a:lnTo>
                  <a:lnTo>
                    <a:pt x="1469448" y="1016105"/>
                  </a:lnTo>
                  <a:lnTo>
                    <a:pt x="1491981" y="1026580"/>
                  </a:lnTo>
                  <a:lnTo>
                    <a:pt x="1497059" y="1029437"/>
                  </a:lnTo>
                  <a:lnTo>
                    <a:pt x="1501820" y="1032612"/>
                  </a:lnTo>
                  <a:lnTo>
                    <a:pt x="1507215" y="1035786"/>
                  </a:lnTo>
                  <a:lnTo>
                    <a:pt x="1511976" y="1039278"/>
                  </a:lnTo>
                  <a:lnTo>
                    <a:pt x="1516419" y="1043404"/>
                  </a:lnTo>
                  <a:lnTo>
                    <a:pt x="1520862" y="1047214"/>
                  </a:lnTo>
                  <a:lnTo>
                    <a:pt x="1525306" y="1051340"/>
                  </a:lnTo>
                  <a:lnTo>
                    <a:pt x="1529749" y="1056102"/>
                  </a:lnTo>
                  <a:lnTo>
                    <a:pt x="1533557" y="1060546"/>
                  </a:lnTo>
                  <a:lnTo>
                    <a:pt x="1537683" y="1065942"/>
                  </a:lnTo>
                  <a:lnTo>
                    <a:pt x="1544983" y="1076100"/>
                  </a:lnTo>
                  <a:lnTo>
                    <a:pt x="1551965" y="1087528"/>
                  </a:lnTo>
                  <a:lnTo>
                    <a:pt x="1558630" y="1099273"/>
                  </a:lnTo>
                  <a:lnTo>
                    <a:pt x="1564978" y="1111970"/>
                  </a:lnTo>
                  <a:lnTo>
                    <a:pt x="1570373" y="1125302"/>
                  </a:lnTo>
                  <a:lnTo>
                    <a:pt x="1576086" y="1138317"/>
                  </a:lnTo>
                  <a:lnTo>
                    <a:pt x="1580846" y="1152284"/>
                  </a:lnTo>
                  <a:lnTo>
                    <a:pt x="1585290" y="1166569"/>
                  </a:lnTo>
                  <a:lnTo>
                    <a:pt x="1589416" y="1180853"/>
                  </a:lnTo>
                  <a:lnTo>
                    <a:pt x="1592907" y="1195138"/>
                  </a:lnTo>
                  <a:lnTo>
                    <a:pt x="1596398" y="1210057"/>
                  </a:lnTo>
                  <a:lnTo>
                    <a:pt x="1599254" y="1224342"/>
                  </a:lnTo>
                  <a:lnTo>
                    <a:pt x="1602110" y="1238943"/>
                  </a:lnTo>
                  <a:lnTo>
                    <a:pt x="1604332" y="1253545"/>
                  </a:lnTo>
                  <a:lnTo>
                    <a:pt x="1606554" y="1267513"/>
                  </a:lnTo>
                  <a:lnTo>
                    <a:pt x="1610362" y="1294812"/>
                  </a:lnTo>
                  <a:lnTo>
                    <a:pt x="1612901" y="1320524"/>
                  </a:lnTo>
                  <a:lnTo>
                    <a:pt x="1614488" y="1343697"/>
                  </a:lnTo>
                  <a:lnTo>
                    <a:pt x="1615440" y="1364012"/>
                  </a:lnTo>
                  <a:lnTo>
                    <a:pt x="1616075" y="1380519"/>
                  </a:lnTo>
                  <a:lnTo>
                    <a:pt x="1616075" y="1393216"/>
                  </a:lnTo>
                  <a:lnTo>
                    <a:pt x="1616075" y="1395756"/>
                  </a:lnTo>
                  <a:lnTo>
                    <a:pt x="1615758" y="1398295"/>
                  </a:lnTo>
                  <a:lnTo>
                    <a:pt x="1615123" y="1400835"/>
                  </a:lnTo>
                  <a:lnTo>
                    <a:pt x="1613853" y="1403057"/>
                  </a:lnTo>
                  <a:lnTo>
                    <a:pt x="1612584" y="1405596"/>
                  </a:lnTo>
                  <a:lnTo>
                    <a:pt x="1610997" y="1408136"/>
                  </a:lnTo>
                  <a:lnTo>
                    <a:pt x="1609093" y="1410993"/>
                  </a:lnTo>
                  <a:lnTo>
                    <a:pt x="1606871" y="1413532"/>
                  </a:lnTo>
                  <a:lnTo>
                    <a:pt x="1601476" y="1418611"/>
                  </a:lnTo>
                  <a:lnTo>
                    <a:pt x="1594811" y="1423690"/>
                  </a:lnTo>
                  <a:lnTo>
                    <a:pt x="1587194" y="1429086"/>
                  </a:lnTo>
                  <a:lnTo>
                    <a:pt x="1578307" y="1434165"/>
                  </a:lnTo>
                  <a:lnTo>
                    <a:pt x="1567834" y="1439244"/>
                  </a:lnTo>
                  <a:lnTo>
                    <a:pt x="1556408" y="1444323"/>
                  </a:lnTo>
                  <a:lnTo>
                    <a:pt x="1543713" y="1449719"/>
                  </a:lnTo>
                  <a:lnTo>
                    <a:pt x="1530066" y="1454481"/>
                  </a:lnTo>
                  <a:lnTo>
                    <a:pt x="1514832" y="1459242"/>
                  </a:lnTo>
                  <a:lnTo>
                    <a:pt x="1498329" y="1464004"/>
                  </a:lnTo>
                  <a:lnTo>
                    <a:pt x="1480873" y="1468765"/>
                  </a:lnTo>
                  <a:lnTo>
                    <a:pt x="1461831" y="1473209"/>
                  </a:lnTo>
                  <a:lnTo>
                    <a:pt x="1441836" y="1477654"/>
                  </a:lnTo>
                  <a:lnTo>
                    <a:pt x="1420572" y="1481780"/>
                  </a:lnTo>
                  <a:lnTo>
                    <a:pt x="1398038" y="1485589"/>
                  </a:lnTo>
                  <a:lnTo>
                    <a:pt x="1373918" y="1489716"/>
                  </a:lnTo>
                  <a:lnTo>
                    <a:pt x="1349162" y="1493525"/>
                  </a:lnTo>
                  <a:lnTo>
                    <a:pt x="1322820" y="1496700"/>
                  </a:lnTo>
                  <a:lnTo>
                    <a:pt x="1295209" y="1500191"/>
                  </a:lnTo>
                  <a:lnTo>
                    <a:pt x="1266010" y="1503048"/>
                  </a:lnTo>
                  <a:lnTo>
                    <a:pt x="1235860" y="1505905"/>
                  </a:lnTo>
                  <a:lnTo>
                    <a:pt x="1204439" y="1508445"/>
                  </a:lnTo>
                  <a:lnTo>
                    <a:pt x="1171750" y="1510667"/>
                  </a:lnTo>
                  <a:lnTo>
                    <a:pt x="1137791" y="1512571"/>
                  </a:lnTo>
                  <a:lnTo>
                    <a:pt x="1102562" y="1514158"/>
                  </a:lnTo>
                  <a:lnTo>
                    <a:pt x="1066064" y="1515428"/>
                  </a:lnTo>
                  <a:lnTo>
                    <a:pt x="1027979" y="1516698"/>
                  </a:lnTo>
                  <a:lnTo>
                    <a:pt x="988942" y="1517015"/>
                  </a:lnTo>
                  <a:lnTo>
                    <a:pt x="988624" y="1517650"/>
                  </a:lnTo>
                  <a:lnTo>
                    <a:pt x="677596" y="1517650"/>
                  </a:lnTo>
                  <a:lnTo>
                    <a:pt x="635068" y="1517333"/>
                  </a:lnTo>
                  <a:lnTo>
                    <a:pt x="594127" y="1516698"/>
                  </a:lnTo>
                  <a:lnTo>
                    <a:pt x="554772" y="1516063"/>
                  </a:lnTo>
                  <a:lnTo>
                    <a:pt x="516370" y="1514476"/>
                  </a:lnTo>
                  <a:lnTo>
                    <a:pt x="479872" y="1512889"/>
                  </a:lnTo>
                  <a:lnTo>
                    <a:pt x="444643" y="1510667"/>
                  </a:lnTo>
                  <a:lnTo>
                    <a:pt x="410366" y="1508445"/>
                  </a:lnTo>
                  <a:lnTo>
                    <a:pt x="377994" y="1505905"/>
                  </a:lnTo>
                  <a:lnTo>
                    <a:pt x="346574" y="1503048"/>
                  </a:lnTo>
                  <a:lnTo>
                    <a:pt x="316741" y="1499874"/>
                  </a:lnTo>
                  <a:lnTo>
                    <a:pt x="288177" y="1496382"/>
                  </a:lnTo>
                  <a:lnTo>
                    <a:pt x="261517" y="1492573"/>
                  </a:lnTo>
                  <a:lnTo>
                    <a:pt x="235493" y="1489081"/>
                  </a:lnTo>
                  <a:lnTo>
                    <a:pt x="211372" y="1484955"/>
                  </a:lnTo>
                  <a:lnTo>
                    <a:pt x="187886" y="1480510"/>
                  </a:lnTo>
                  <a:lnTo>
                    <a:pt x="166622" y="1476066"/>
                  </a:lnTo>
                  <a:lnTo>
                    <a:pt x="146310" y="1471305"/>
                  </a:lnTo>
                  <a:lnTo>
                    <a:pt x="127268" y="1466543"/>
                  </a:lnTo>
                  <a:lnTo>
                    <a:pt x="109495" y="1461782"/>
                  </a:lnTo>
                  <a:lnTo>
                    <a:pt x="93309" y="1456703"/>
                  </a:lnTo>
                  <a:lnTo>
                    <a:pt x="78075" y="1451941"/>
                  </a:lnTo>
                  <a:lnTo>
                    <a:pt x="64427" y="1446228"/>
                  </a:lnTo>
                  <a:lnTo>
                    <a:pt x="52367" y="1441149"/>
                  </a:lnTo>
                  <a:lnTo>
                    <a:pt x="41259" y="1436070"/>
                  </a:lnTo>
                  <a:lnTo>
                    <a:pt x="31738" y="1430356"/>
                  </a:lnTo>
                  <a:lnTo>
                    <a:pt x="23169" y="1425277"/>
                  </a:lnTo>
                  <a:lnTo>
                    <a:pt x="16186" y="1419563"/>
                  </a:lnTo>
                  <a:lnTo>
                    <a:pt x="10474" y="1414167"/>
                  </a:lnTo>
                  <a:lnTo>
                    <a:pt x="8252" y="1411627"/>
                  </a:lnTo>
                  <a:lnTo>
                    <a:pt x="6030" y="1409088"/>
                  </a:lnTo>
                  <a:lnTo>
                    <a:pt x="4126" y="1406548"/>
                  </a:lnTo>
                  <a:lnTo>
                    <a:pt x="2539" y="1403374"/>
                  </a:lnTo>
                  <a:lnTo>
                    <a:pt x="1587" y="1400835"/>
                  </a:lnTo>
                  <a:lnTo>
                    <a:pt x="952" y="1398295"/>
                  </a:lnTo>
                  <a:lnTo>
                    <a:pt x="318" y="1395756"/>
                  </a:lnTo>
                  <a:lnTo>
                    <a:pt x="0" y="1393216"/>
                  </a:lnTo>
                  <a:lnTo>
                    <a:pt x="318" y="1380519"/>
                  </a:lnTo>
                  <a:lnTo>
                    <a:pt x="952" y="1364012"/>
                  </a:lnTo>
                  <a:lnTo>
                    <a:pt x="1905" y="1343697"/>
                  </a:lnTo>
                  <a:lnTo>
                    <a:pt x="3809" y="1320524"/>
                  </a:lnTo>
                  <a:lnTo>
                    <a:pt x="6348" y="1294812"/>
                  </a:lnTo>
                  <a:lnTo>
                    <a:pt x="10156" y="1267513"/>
                  </a:lnTo>
                  <a:lnTo>
                    <a:pt x="11743" y="1253545"/>
                  </a:lnTo>
                  <a:lnTo>
                    <a:pt x="14600" y="1238943"/>
                  </a:lnTo>
                  <a:lnTo>
                    <a:pt x="17139" y="1224342"/>
                  </a:lnTo>
                  <a:lnTo>
                    <a:pt x="20312" y="1210057"/>
                  </a:lnTo>
                  <a:lnTo>
                    <a:pt x="23803" y="1195138"/>
                  </a:lnTo>
                  <a:lnTo>
                    <a:pt x="27295" y="1180853"/>
                  </a:lnTo>
                  <a:lnTo>
                    <a:pt x="31420" y="1166569"/>
                  </a:lnTo>
                  <a:lnTo>
                    <a:pt x="35864" y="1152284"/>
                  </a:lnTo>
                  <a:lnTo>
                    <a:pt x="40624" y="1138317"/>
                  </a:lnTo>
                  <a:lnTo>
                    <a:pt x="45702" y="1125302"/>
                  </a:lnTo>
                  <a:lnTo>
                    <a:pt x="51732" y="1111970"/>
                  </a:lnTo>
                  <a:lnTo>
                    <a:pt x="57445" y="1099273"/>
                  </a:lnTo>
                  <a:lnTo>
                    <a:pt x="64110" y="1087528"/>
                  </a:lnTo>
                  <a:lnTo>
                    <a:pt x="71092" y="1076100"/>
                  </a:lnTo>
                  <a:lnTo>
                    <a:pt x="79027" y="1065942"/>
                  </a:lnTo>
                  <a:lnTo>
                    <a:pt x="83153" y="1060546"/>
                  </a:lnTo>
                  <a:lnTo>
                    <a:pt x="86961" y="1056102"/>
                  </a:lnTo>
                  <a:lnTo>
                    <a:pt x="91087" y="1051340"/>
                  </a:lnTo>
                  <a:lnTo>
                    <a:pt x="95530" y="1047214"/>
                  </a:lnTo>
                  <a:lnTo>
                    <a:pt x="99973" y="1043404"/>
                  </a:lnTo>
                  <a:lnTo>
                    <a:pt x="104734" y="1039278"/>
                  </a:lnTo>
                  <a:lnTo>
                    <a:pt x="109495" y="1035786"/>
                  </a:lnTo>
                  <a:lnTo>
                    <a:pt x="114255" y="1032612"/>
                  </a:lnTo>
                  <a:lnTo>
                    <a:pt x="119333" y="1029437"/>
                  </a:lnTo>
                  <a:lnTo>
                    <a:pt x="124729" y="1026580"/>
                  </a:lnTo>
                  <a:lnTo>
                    <a:pt x="146628" y="1016105"/>
                  </a:lnTo>
                  <a:lnTo>
                    <a:pt x="171383" y="1004995"/>
                  </a:lnTo>
                  <a:lnTo>
                    <a:pt x="198042" y="993567"/>
                  </a:lnTo>
                  <a:lnTo>
                    <a:pt x="225971" y="981822"/>
                  </a:lnTo>
                  <a:lnTo>
                    <a:pt x="287225" y="956745"/>
                  </a:lnTo>
                  <a:lnTo>
                    <a:pt x="352922" y="930081"/>
                  </a:lnTo>
                  <a:lnTo>
                    <a:pt x="421475" y="902464"/>
                  </a:lnTo>
                  <a:lnTo>
                    <a:pt x="491297" y="873260"/>
                  </a:lnTo>
                  <a:lnTo>
                    <a:pt x="525891" y="858976"/>
                  </a:lnTo>
                  <a:lnTo>
                    <a:pt x="560802" y="843739"/>
                  </a:lnTo>
                  <a:lnTo>
                    <a:pt x="594444" y="828819"/>
                  </a:lnTo>
                  <a:lnTo>
                    <a:pt x="627769" y="813583"/>
                  </a:lnTo>
                  <a:lnTo>
                    <a:pt x="627769" y="692323"/>
                  </a:lnTo>
                  <a:lnTo>
                    <a:pt x="621104" y="683435"/>
                  </a:lnTo>
                  <a:lnTo>
                    <a:pt x="614121" y="674229"/>
                  </a:lnTo>
                  <a:lnTo>
                    <a:pt x="607774" y="665024"/>
                  </a:lnTo>
                  <a:lnTo>
                    <a:pt x="601109" y="655501"/>
                  </a:lnTo>
                  <a:lnTo>
                    <a:pt x="595079" y="645660"/>
                  </a:lnTo>
                  <a:lnTo>
                    <a:pt x="589049" y="635502"/>
                  </a:lnTo>
                  <a:lnTo>
                    <a:pt x="583019" y="625344"/>
                  </a:lnTo>
                  <a:lnTo>
                    <a:pt x="577623" y="614869"/>
                  </a:lnTo>
                  <a:lnTo>
                    <a:pt x="572228" y="604711"/>
                  </a:lnTo>
                  <a:lnTo>
                    <a:pt x="566515" y="593918"/>
                  </a:lnTo>
                  <a:lnTo>
                    <a:pt x="561754" y="583126"/>
                  </a:lnTo>
                  <a:lnTo>
                    <a:pt x="556676" y="572016"/>
                  </a:lnTo>
                  <a:lnTo>
                    <a:pt x="551916" y="561223"/>
                  </a:lnTo>
                  <a:lnTo>
                    <a:pt x="547473" y="550113"/>
                  </a:lnTo>
                  <a:lnTo>
                    <a:pt x="543347" y="538685"/>
                  </a:lnTo>
                  <a:lnTo>
                    <a:pt x="538903" y="527575"/>
                  </a:lnTo>
                  <a:lnTo>
                    <a:pt x="535095" y="516147"/>
                  </a:lnTo>
                  <a:lnTo>
                    <a:pt x="531604" y="504720"/>
                  </a:lnTo>
                  <a:lnTo>
                    <a:pt x="528113" y="493292"/>
                  </a:lnTo>
                  <a:lnTo>
                    <a:pt x="524939" y="481864"/>
                  </a:lnTo>
                  <a:lnTo>
                    <a:pt x="522083" y="470437"/>
                  </a:lnTo>
                  <a:lnTo>
                    <a:pt x="519226" y="459009"/>
                  </a:lnTo>
                  <a:lnTo>
                    <a:pt x="516687" y="447582"/>
                  </a:lnTo>
                  <a:lnTo>
                    <a:pt x="514466" y="436154"/>
                  </a:lnTo>
                  <a:lnTo>
                    <a:pt x="512244" y="424726"/>
                  </a:lnTo>
                  <a:lnTo>
                    <a:pt x="510974" y="413299"/>
                  </a:lnTo>
                  <a:lnTo>
                    <a:pt x="509388" y="402189"/>
                  </a:lnTo>
                  <a:lnTo>
                    <a:pt x="507801" y="390761"/>
                  </a:lnTo>
                  <a:lnTo>
                    <a:pt x="507166" y="379651"/>
                  </a:lnTo>
                  <a:lnTo>
                    <a:pt x="506531" y="368541"/>
                  </a:lnTo>
                  <a:lnTo>
                    <a:pt x="506214" y="358065"/>
                  </a:lnTo>
                  <a:lnTo>
                    <a:pt x="505579" y="346955"/>
                  </a:lnTo>
                  <a:lnTo>
                    <a:pt x="506214" y="329179"/>
                  </a:lnTo>
                  <a:lnTo>
                    <a:pt x="507166" y="311403"/>
                  </a:lnTo>
                  <a:lnTo>
                    <a:pt x="509388" y="294261"/>
                  </a:lnTo>
                  <a:lnTo>
                    <a:pt x="511927" y="277120"/>
                  </a:lnTo>
                  <a:lnTo>
                    <a:pt x="515418" y="260296"/>
                  </a:lnTo>
                  <a:lnTo>
                    <a:pt x="519226" y="243789"/>
                  </a:lnTo>
                  <a:lnTo>
                    <a:pt x="524304" y="227918"/>
                  </a:lnTo>
                  <a:lnTo>
                    <a:pt x="529700" y="212046"/>
                  </a:lnTo>
                  <a:lnTo>
                    <a:pt x="535730" y="196492"/>
                  </a:lnTo>
                  <a:lnTo>
                    <a:pt x="542077" y="181572"/>
                  </a:lnTo>
                  <a:lnTo>
                    <a:pt x="549694" y="166970"/>
                  </a:lnTo>
                  <a:lnTo>
                    <a:pt x="557311" y="153003"/>
                  </a:lnTo>
                  <a:lnTo>
                    <a:pt x="565880" y="139354"/>
                  </a:lnTo>
                  <a:lnTo>
                    <a:pt x="574767" y="126021"/>
                  </a:lnTo>
                  <a:lnTo>
                    <a:pt x="584288" y="113641"/>
                  </a:lnTo>
                  <a:lnTo>
                    <a:pt x="594127" y="101262"/>
                  </a:lnTo>
                  <a:lnTo>
                    <a:pt x="604918" y="89834"/>
                  </a:lnTo>
                  <a:lnTo>
                    <a:pt x="616026" y="79359"/>
                  </a:lnTo>
                  <a:lnTo>
                    <a:pt x="627451" y="68883"/>
                  </a:lnTo>
                  <a:lnTo>
                    <a:pt x="639194" y="59043"/>
                  </a:lnTo>
                  <a:lnTo>
                    <a:pt x="651254" y="50155"/>
                  </a:lnTo>
                  <a:lnTo>
                    <a:pt x="664267" y="41584"/>
                  </a:lnTo>
                  <a:lnTo>
                    <a:pt x="676962" y="33966"/>
                  </a:lnTo>
                  <a:lnTo>
                    <a:pt x="690291" y="27300"/>
                  </a:lnTo>
                  <a:lnTo>
                    <a:pt x="704256" y="20951"/>
                  </a:lnTo>
                  <a:lnTo>
                    <a:pt x="718538" y="15554"/>
                  </a:lnTo>
                  <a:lnTo>
                    <a:pt x="732820" y="10793"/>
                  </a:lnTo>
                  <a:lnTo>
                    <a:pt x="747102" y="6984"/>
                  </a:lnTo>
                  <a:lnTo>
                    <a:pt x="762336" y="3492"/>
                  </a:lnTo>
                  <a:lnTo>
                    <a:pt x="777252" y="1587"/>
                  </a:lnTo>
                  <a:lnTo>
                    <a:pt x="785187" y="635"/>
                  </a:lnTo>
                  <a:lnTo>
                    <a:pt x="792804" y="318"/>
                  </a:lnTo>
                  <a:lnTo>
                    <a:pt x="8007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220" name="矩形 219">
              <a:extLst>
                <a:ext uri="{FF2B5EF4-FFF2-40B4-BE49-F238E27FC236}">
                  <a16:creationId xmlns:a16="http://schemas.microsoft.com/office/drawing/2014/main" id="{F498713E-EB2C-46E2-BC93-A824A3A2C3F5}"/>
                </a:ext>
              </a:extLst>
            </p:cNvPr>
            <p:cNvSpPr/>
            <p:nvPr/>
          </p:nvSpPr>
          <p:spPr>
            <a:xfrm>
              <a:off x="4206023" y="1143517"/>
              <a:ext cx="954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大陆办公人员</a:t>
              </a:r>
              <a:endParaRPr lang="zh-CN" altLang="en-US" sz="1000" dirty="0"/>
            </a:p>
          </p:txBody>
        </p:sp>
      </p:grpSp>
      <p:grpSp>
        <p:nvGrpSpPr>
          <p:cNvPr id="221" name="组合 220">
            <a:extLst>
              <a:ext uri="{FF2B5EF4-FFF2-40B4-BE49-F238E27FC236}">
                <a16:creationId xmlns:a16="http://schemas.microsoft.com/office/drawing/2014/main" id="{6088A1C1-3DDD-4A38-8CC2-49B9F6BE70F8}"/>
              </a:ext>
            </a:extLst>
          </p:cNvPr>
          <p:cNvGrpSpPr/>
          <p:nvPr/>
        </p:nvGrpSpPr>
        <p:grpSpPr>
          <a:xfrm>
            <a:off x="10169816" y="1185195"/>
            <a:ext cx="954107" cy="506533"/>
            <a:chOff x="4146063" y="883205"/>
            <a:chExt cx="954107" cy="506533"/>
          </a:xfrm>
        </p:grpSpPr>
        <p:sp>
          <p:nvSpPr>
            <p:cNvPr id="222" name="KSO_Shape">
              <a:extLst>
                <a:ext uri="{FF2B5EF4-FFF2-40B4-BE49-F238E27FC236}">
                  <a16:creationId xmlns:a16="http://schemas.microsoft.com/office/drawing/2014/main" id="{6676DA4A-236F-4F68-9A60-3C14F0E2B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958" y="883205"/>
              <a:ext cx="293233" cy="235968"/>
            </a:xfrm>
            <a:custGeom>
              <a:avLst/>
              <a:gdLst>
                <a:gd name="T0" fmla="*/ 1404182 w 2301875"/>
                <a:gd name="T1" fmla="*/ 160202 h 1517650"/>
                <a:gd name="T2" fmla="*/ 1454632 w 2301875"/>
                <a:gd name="T3" fmla="*/ 203392 h 1517650"/>
                <a:gd name="T4" fmla="*/ 1481695 w 2301875"/>
                <a:gd name="T5" fmla="*/ 269233 h 1517650"/>
                <a:gd name="T6" fmla="*/ 1476178 w 2301875"/>
                <a:gd name="T7" fmla="*/ 358248 h 1517650"/>
                <a:gd name="T8" fmla="*/ 1431772 w 2301875"/>
                <a:gd name="T9" fmla="*/ 449897 h 1517650"/>
                <a:gd name="T10" fmla="*/ 1361353 w 2301875"/>
                <a:gd name="T11" fmla="*/ 570516 h 1517650"/>
                <a:gd name="T12" fmla="*/ 1334026 w 2301875"/>
                <a:gd name="T13" fmla="*/ 562352 h 1517650"/>
                <a:gd name="T14" fmla="*/ 1263343 w 2301875"/>
                <a:gd name="T15" fmla="*/ 433569 h 1517650"/>
                <a:gd name="T16" fmla="*/ 1225769 w 2301875"/>
                <a:gd name="T17" fmla="*/ 338233 h 1517650"/>
                <a:gd name="T18" fmla="*/ 1227871 w 2301875"/>
                <a:gd name="T19" fmla="*/ 254748 h 1517650"/>
                <a:gd name="T20" fmla="*/ 1260190 w 2301875"/>
                <a:gd name="T21" fmla="*/ 192595 h 1517650"/>
                <a:gd name="T22" fmla="*/ 1314319 w 2301875"/>
                <a:gd name="T23" fmla="*/ 155461 h 1517650"/>
                <a:gd name="T24" fmla="*/ 1864798 w 2301875"/>
                <a:gd name="T25" fmla="*/ 31302 h 1517650"/>
                <a:gd name="T26" fmla="*/ 1902636 w 2301875"/>
                <a:gd name="T27" fmla="*/ 68926 h 1517650"/>
                <a:gd name="T28" fmla="*/ 1895278 w 2301875"/>
                <a:gd name="T29" fmla="*/ 811666 h 1517650"/>
                <a:gd name="T30" fmla="*/ 1847982 w 2301875"/>
                <a:gd name="T31" fmla="*/ 837186 h 1517650"/>
                <a:gd name="T32" fmla="*/ 1397876 w 2301875"/>
                <a:gd name="T33" fmla="*/ 950058 h 1517650"/>
                <a:gd name="T34" fmla="*/ 1362141 w 2301875"/>
                <a:gd name="T35" fmla="*/ 862181 h 1517650"/>
                <a:gd name="T36" fmla="*/ 1303808 w 2301875"/>
                <a:gd name="T37" fmla="*/ 792459 h 1517650"/>
                <a:gd name="T38" fmla="*/ 1085455 w 2301875"/>
                <a:gd name="T39" fmla="*/ 693269 h 1517650"/>
                <a:gd name="T40" fmla="*/ 1038685 w 2301875"/>
                <a:gd name="T41" fmla="*/ 609866 h 1517650"/>
                <a:gd name="T42" fmla="*/ 1119352 w 2301875"/>
                <a:gd name="T43" fmla="*/ 571189 h 1517650"/>
                <a:gd name="T44" fmla="*/ 1317209 w 2301875"/>
                <a:gd name="T45" fmla="*/ 779830 h 1517650"/>
                <a:gd name="T46" fmla="*/ 1313005 w 2301875"/>
                <a:gd name="T47" fmla="*/ 631177 h 1517650"/>
                <a:gd name="T48" fmla="*/ 1349528 w 2301875"/>
                <a:gd name="T49" fmla="*/ 583555 h 1517650"/>
                <a:gd name="T50" fmla="*/ 1395774 w 2301875"/>
                <a:gd name="T51" fmla="*/ 623284 h 1517650"/>
                <a:gd name="T52" fmla="*/ 1376855 w 2301875"/>
                <a:gd name="T53" fmla="*/ 692743 h 1517650"/>
                <a:gd name="T54" fmla="*/ 1498775 w 2301875"/>
                <a:gd name="T55" fmla="*/ 541985 h 1517650"/>
                <a:gd name="T56" fmla="*/ 1650387 w 2301875"/>
                <a:gd name="T57" fmla="*/ 594868 h 1517650"/>
                <a:gd name="T58" fmla="*/ 1684545 w 2301875"/>
                <a:gd name="T59" fmla="*/ 637491 h 1517650"/>
                <a:gd name="T60" fmla="*/ 1703464 w 2301875"/>
                <a:gd name="T61" fmla="*/ 732472 h 1517650"/>
                <a:gd name="T62" fmla="*/ 1690851 w 2301875"/>
                <a:gd name="T63" fmla="*/ 770095 h 1517650"/>
                <a:gd name="T64" fmla="*/ 933319 w 2301875"/>
                <a:gd name="T65" fmla="*/ 56297 h 1517650"/>
                <a:gd name="T66" fmla="*/ 694461 w 2301875"/>
                <a:gd name="T67" fmla="*/ 1315 h 1517650"/>
                <a:gd name="T68" fmla="*/ 808979 w 2301875"/>
                <a:gd name="T69" fmla="*/ 48914 h 1517650"/>
                <a:gd name="T70" fmla="*/ 888826 w 2301875"/>
                <a:gd name="T71" fmla="*/ 150424 h 1517650"/>
                <a:gd name="T72" fmla="*/ 919031 w 2301875"/>
                <a:gd name="T73" fmla="*/ 287436 h 1517650"/>
                <a:gd name="T74" fmla="*/ 908000 w 2301875"/>
                <a:gd name="T75" fmla="*/ 380267 h 1517650"/>
                <a:gd name="T76" fmla="*/ 877006 w 2301875"/>
                <a:gd name="T77" fmla="*/ 473888 h 1517650"/>
                <a:gd name="T78" fmla="*/ 829466 w 2301875"/>
                <a:gd name="T79" fmla="*/ 558566 h 1517650"/>
                <a:gd name="T80" fmla="*/ 1100263 w 2301875"/>
                <a:gd name="T81" fmla="*/ 792617 h 1517650"/>
                <a:gd name="T82" fmla="*/ 1254967 w 2301875"/>
                <a:gd name="T83" fmla="*/ 864410 h 1517650"/>
                <a:gd name="T84" fmla="*/ 1299619 w 2301875"/>
                <a:gd name="T85" fmla="*/ 932259 h 1517650"/>
                <a:gd name="T86" fmla="*/ 1329562 w 2301875"/>
                <a:gd name="T87" fmla="*/ 1050074 h 1517650"/>
                <a:gd name="T88" fmla="*/ 1335602 w 2301875"/>
                <a:gd name="T89" fmla="*/ 1162365 h 1517650"/>
                <a:gd name="T90" fmla="*/ 1288062 w 2301875"/>
                <a:gd name="T91" fmla="*/ 1196552 h 1517650"/>
                <a:gd name="T92" fmla="*/ 1137036 w 2301875"/>
                <a:gd name="T93" fmla="*/ 1234158 h 1517650"/>
                <a:gd name="T94" fmla="*/ 882260 w 2301875"/>
                <a:gd name="T95" fmla="*/ 1255459 h 1517650"/>
                <a:gd name="T96" fmla="*/ 367980 w 2301875"/>
                <a:gd name="T97" fmla="*/ 1251515 h 1517650"/>
                <a:gd name="T98" fmla="*/ 137894 w 2301875"/>
                <a:gd name="T99" fmla="*/ 1222850 h 1517650"/>
                <a:gd name="T100" fmla="*/ 19174 w 2301875"/>
                <a:gd name="T101" fmla="*/ 1180773 h 1517650"/>
                <a:gd name="T102" fmla="*/ 0 w 2301875"/>
                <a:gd name="T103" fmla="*/ 1154212 h 1517650"/>
                <a:gd name="T104" fmla="*/ 16810 w 2301875"/>
                <a:gd name="T105" fmla="*/ 1002474 h 1517650"/>
                <a:gd name="T106" fmla="*/ 58835 w 2301875"/>
                <a:gd name="T107" fmla="*/ 891497 h 1517650"/>
                <a:gd name="T108" fmla="*/ 98758 w 2301875"/>
                <a:gd name="T109" fmla="*/ 852839 h 1517650"/>
                <a:gd name="T110" fmla="*/ 435220 w 2301875"/>
                <a:gd name="T111" fmla="*/ 711620 h 1517650"/>
                <a:gd name="T112" fmla="*/ 487489 w 2301875"/>
                <a:gd name="T113" fmla="*/ 526483 h 1517650"/>
                <a:gd name="T114" fmla="*/ 445989 w 2301875"/>
                <a:gd name="T115" fmla="*/ 437071 h 1517650"/>
                <a:gd name="T116" fmla="*/ 422875 w 2301875"/>
                <a:gd name="T117" fmla="*/ 342398 h 1517650"/>
                <a:gd name="T118" fmla="*/ 423664 w 2301875"/>
                <a:gd name="T119" fmla="*/ 229581 h 1517650"/>
                <a:gd name="T120" fmla="*/ 475669 w 2301875"/>
                <a:gd name="T121" fmla="*/ 104402 h 1517650"/>
                <a:gd name="T122" fmla="*/ 571275 w 2301875"/>
                <a:gd name="T123" fmla="*/ 22617 h 15176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5" h="1517650">
                  <a:moveTo>
                    <a:pt x="1627188" y="179387"/>
                  </a:moveTo>
                  <a:lnTo>
                    <a:pt x="1635125" y="179387"/>
                  </a:lnTo>
                  <a:lnTo>
                    <a:pt x="1643380" y="179387"/>
                  </a:lnTo>
                  <a:lnTo>
                    <a:pt x="1651635" y="180023"/>
                  </a:lnTo>
                  <a:lnTo>
                    <a:pt x="1659255" y="181295"/>
                  </a:lnTo>
                  <a:lnTo>
                    <a:pt x="1667510" y="183202"/>
                  </a:lnTo>
                  <a:lnTo>
                    <a:pt x="1674812" y="184791"/>
                  </a:lnTo>
                  <a:lnTo>
                    <a:pt x="1682432" y="187652"/>
                  </a:lnTo>
                  <a:lnTo>
                    <a:pt x="1689735" y="190514"/>
                  </a:lnTo>
                  <a:lnTo>
                    <a:pt x="1696720" y="193375"/>
                  </a:lnTo>
                  <a:lnTo>
                    <a:pt x="1703705" y="197189"/>
                  </a:lnTo>
                  <a:lnTo>
                    <a:pt x="1711008" y="201322"/>
                  </a:lnTo>
                  <a:lnTo>
                    <a:pt x="1717358" y="205455"/>
                  </a:lnTo>
                  <a:lnTo>
                    <a:pt x="1723708" y="210541"/>
                  </a:lnTo>
                  <a:lnTo>
                    <a:pt x="1730058" y="215627"/>
                  </a:lnTo>
                  <a:lnTo>
                    <a:pt x="1736408" y="220713"/>
                  </a:lnTo>
                  <a:lnTo>
                    <a:pt x="1741805" y="226753"/>
                  </a:lnTo>
                  <a:lnTo>
                    <a:pt x="1747520" y="232476"/>
                  </a:lnTo>
                  <a:lnTo>
                    <a:pt x="1752600" y="239151"/>
                  </a:lnTo>
                  <a:lnTo>
                    <a:pt x="1757680" y="245509"/>
                  </a:lnTo>
                  <a:lnTo>
                    <a:pt x="1762442" y="252503"/>
                  </a:lnTo>
                  <a:lnTo>
                    <a:pt x="1766888" y="259497"/>
                  </a:lnTo>
                  <a:lnTo>
                    <a:pt x="1771015" y="266808"/>
                  </a:lnTo>
                  <a:lnTo>
                    <a:pt x="1774508" y="274755"/>
                  </a:lnTo>
                  <a:lnTo>
                    <a:pt x="1778318" y="282385"/>
                  </a:lnTo>
                  <a:lnTo>
                    <a:pt x="1781175" y="290650"/>
                  </a:lnTo>
                  <a:lnTo>
                    <a:pt x="1784350" y="298915"/>
                  </a:lnTo>
                  <a:lnTo>
                    <a:pt x="1786890" y="307499"/>
                  </a:lnTo>
                  <a:lnTo>
                    <a:pt x="1789112" y="316082"/>
                  </a:lnTo>
                  <a:lnTo>
                    <a:pt x="1790382" y="324983"/>
                  </a:lnTo>
                  <a:lnTo>
                    <a:pt x="1791970" y="333566"/>
                  </a:lnTo>
                  <a:lnTo>
                    <a:pt x="1793240" y="342785"/>
                  </a:lnTo>
                  <a:lnTo>
                    <a:pt x="1793875" y="352322"/>
                  </a:lnTo>
                  <a:lnTo>
                    <a:pt x="1793875" y="361858"/>
                  </a:lnTo>
                  <a:lnTo>
                    <a:pt x="1793558" y="372985"/>
                  </a:lnTo>
                  <a:lnTo>
                    <a:pt x="1792605" y="384747"/>
                  </a:lnTo>
                  <a:lnTo>
                    <a:pt x="1791335" y="396509"/>
                  </a:lnTo>
                  <a:lnTo>
                    <a:pt x="1789430" y="408271"/>
                  </a:lnTo>
                  <a:lnTo>
                    <a:pt x="1786890" y="420351"/>
                  </a:lnTo>
                  <a:lnTo>
                    <a:pt x="1783715" y="432431"/>
                  </a:lnTo>
                  <a:lnTo>
                    <a:pt x="1780222" y="444511"/>
                  </a:lnTo>
                  <a:lnTo>
                    <a:pt x="1776412" y="456273"/>
                  </a:lnTo>
                  <a:lnTo>
                    <a:pt x="1771968" y="468035"/>
                  </a:lnTo>
                  <a:lnTo>
                    <a:pt x="1767205" y="479797"/>
                  </a:lnTo>
                  <a:lnTo>
                    <a:pt x="1761808" y="491241"/>
                  </a:lnTo>
                  <a:lnTo>
                    <a:pt x="1756092" y="502368"/>
                  </a:lnTo>
                  <a:lnTo>
                    <a:pt x="1750378" y="513176"/>
                  </a:lnTo>
                  <a:lnTo>
                    <a:pt x="1743710" y="523349"/>
                  </a:lnTo>
                  <a:lnTo>
                    <a:pt x="1737042" y="533521"/>
                  </a:lnTo>
                  <a:lnTo>
                    <a:pt x="1730058" y="543058"/>
                  </a:lnTo>
                  <a:lnTo>
                    <a:pt x="1730058" y="606637"/>
                  </a:lnTo>
                  <a:lnTo>
                    <a:pt x="1717992" y="620306"/>
                  </a:lnTo>
                  <a:lnTo>
                    <a:pt x="1704975" y="633976"/>
                  </a:lnTo>
                  <a:lnTo>
                    <a:pt x="1689735" y="649235"/>
                  </a:lnTo>
                  <a:lnTo>
                    <a:pt x="1681798" y="657500"/>
                  </a:lnTo>
                  <a:lnTo>
                    <a:pt x="1673860" y="665129"/>
                  </a:lnTo>
                  <a:lnTo>
                    <a:pt x="1665922" y="672123"/>
                  </a:lnTo>
                  <a:lnTo>
                    <a:pt x="1657985" y="678799"/>
                  </a:lnTo>
                  <a:lnTo>
                    <a:pt x="1651000" y="684521"/>
                  </a:lnTo>
                  <a:lnTo>
                    <a:pt x="1644968" y="688653"/>
                  </a:lnTo>
                  <a:lnTo>
                    <a:pt x="1642428" y="689925"/>
                  </a:lnTo>
                  <a:lnTo>
                    <a:pt x="1639570" y="691197"/>
                  </a:lnTo>
                  <a:lnTo>
                    <a:pt x="1637030" y="691832"/>
                  </a:lnTo>
                  <a:lnTo>
                    <a:pt x="1635125" y="692150"/>
                  </a:lnTo>
                  <a:lnTo>
                    <a:pt x="1633220" y="691832"/>
                  </a:lnTo>
                  <a:lnTo>
                    <a:pt x="1630998" y="691197"/>
                  </a:lnTo>
                  <a:lnTo>
                    <a:pt x="1628140" y="689925"/>
                  </a:lnTo>
                  <a:lnTo>
                    <a:pt x="1625600" y="688653"/>
                  </a:lnTo>
                  <a:lnTo>
                    <a:pt x="1618932" y="684521"/>
                  </a:lnTo>
                  <a:lnTo>
                    <a:pt x="1611948" y="678799"/>
                  </a:lnTo>
                  <a:lnTo>
                    <a:pt x="1604645" y="672123"/>
                  </a:lnTo>
                  <a:lnTo>
                    <a:pt x="1596708" y="665129"/>
                  </a:lnTo>
                  <a:lnTo>
                    <a:pt x="1588452" y="657500"/>
                  </a:lnTo>
                  <a:lnTo>
                    <a:pt x="1580198" y="649235"/>
                  </a:lnTo>
                  <a:lnTo>
                    <a:pt x="1565275" y="633976"/>
                  </a:lnTo>
                  <a:lnTo>
                    <a:pt x="1552575" y="620306"/>
                  </a:lnTo>
                  <a:lnTo>
                    <a:pt x="1540510" y="606637"/>
                  </a:lnTo>
                  <a:lnTo>
                    <a:pt x="1540510" y="543058"/>
                  </a:lnTo>
                  <a:lnTo>
                    <a:pt x="1533525" y="533521"/>
                  </a:lnTo>
                  <a:lnTo>
                    <a:pt x="1526540" y="523349"/>
                  </a:lnTo>
                  <a:lnTo>
                    <a:pt x="1520190" y="513176"/>
                  </a:lnTo>
                  <a:lnTo>
                    <a:pt x="1513840" y="502368"/>
                  </a:lnTo>
                  <a:lnTo>
                    <a:pt x="1508442" y="491241"/>
                  </a:lnTo>
                  <a:lnTo>
                    <a:pt x="1503362" y="479797"/>
                  </a:lnTo>
                  <a:lnTo>
                    <a:pt x="1498600" y="468035"/>
                  </a:lnTo>
                  <a:lnTo>
                    <a:pt x="1494155" y="456273"/>
                  </a:lnTo>
                  <a:lnTo>
                    <a:pt x="1490028" y="444511"/>
                  </a:lnTo>
                  <a:lnTo>
                    <a:pt x="1486535" y="432431"/>
                  </a:lnTo>
                  <a:lnTo>
                    <a:pt x="1483360" y="420351"/>
                  </a:lnTo>
                  <a:lnTo>
                    <a:pt x="1481138" y="408271"/>
                  </a:lnTo>
                  <a:lnTo>
                    <a:pt x="1478915" y="396509"/>
                  </a:lnTo>
                  <a:lnTo>
                    <a:pt x="1477962" y="384747"/>
                  </a:lnTo>
                  <a:lnTo>
                    <a:pt x="1476692" y="372985"/>
                  </a:lnTo>
                  <a:lnTo>
                    <a:pt x="1476375" y="361858"/>
                  </a:lnTo>
                  <a:lnTo>
                    <a:pt x="1476692" y="352322"/>
                  </a:lnTo>
                  <a:lnTo>
                    <a:pt x="1477328" y="342785"/>
                  </a:lnTo>
                  <a:lnTo>
                    <a:pt x="1478280" y="333566"/>
                  </a:lnTo>
                  <a:lnTo>
                    <a:pt x="1479550" y="324983"/>
                  </a:lnTo>
                  <a:lnTo>
                    <a:pt x="1481455" y="316082"/>
                  </a:lnTo>
                  <a:lnTo>
                    <a:pt x="1483678" y="307499"/>
                  </a:lnTo>
                  <a:lnTo>
                    <a:pt x="1486218" y="298915"/>
                  </a:lnTo>
                  <a:lnTo>
                    <a:pt x="1488758" y="290650"/>
                  </a:lnTo>
                  <a:lnTo>
                    <a:pt x="1492250" y="282385"/>
                  </a:lnTo>
                  <a:lnTo>
                    <a:pt x="1495425" y="274755"/>
                  </a:lnTo>
                  <a:lnTo>
                    <a:pt x="1499552" y="266808"/>
                  </a:lnTo>
                  <a:lnTo>
                    <a:pt x="1503680" y="259497"/>
                  </a:lnTo>
                  <a:lnTo>
                    <a:pt x="1508125" y="252503"/>
                  </a:lnTo>
                  <a:lnTo>
                    <a:pt x="1512888" y="245509"/>
                  </a:lnTo>
                  <a:lnTo>
                    <a:pt x="1517650" y="239151"/>
                  </a:lnTo>
                  <a:lnTo>
                    <a:pt x="1522730" y="232476"/>
                  </a:lnTo>
                  <a:lnTo>
                    <a:pt x="1528445" y="226753"/>
                  </a:lnTo>
                  <a:lnTo>
                    <a:pt x="1534160" y="220713"/>
                  </a:lnTo>
                  <a:lnTo>
                    <a:pt x="1540192" y="215627"/>
                  </a:lnTo>
                  <a:lnTo>
                    <a:pt x="1546542" y="210541"/>
                  </a:lnTo>
                  <a:lnTo>
                    <a:pt x="1553210" y="205455"/>
                  </a:lnTo>
                  <a:lnTo>
                    <a:pt x="1559560" y="201322"/>
                  </a:lnTo>
                  <a:lnTo>
                    <a:pt x="1566228" y="197189"/>
                  </a:lnTo>
                  <a:lnTo>
                    <a:pt x="1573212" y="193375"/>
                  </a:lnTo>
                  <a:lnTo>
                    <a:pt x="1580832" y="190514"/>
                  </a:lnTo>
                  <a:lnTo>
                    <a:pt x="1588135" y="187652"/>
                  </a:lnTo>
                  <a:lnTo>
                    <a:pt x="1595438" y="184791"/>
                  </a:lnTo>
                  <a:lnTo>
                    <a:pt x="1603058" y="183202"/>
                  </a:lnTo>
                  <a:lnTo>
                    <a:pt x="1610995" y="181295"/>
                  </a:lnTo>
                  <a:lnTo>
                    <a:pt x="1618932" y="180023"/>
                  </a:lnTo>
                  <a:lnTo>
                    <a:pt x="1627188" y="179387"/>
                  </a:lnTo>
                  <a:close/>
                  <a:moveTo>
                    <a:pt x="1101725" y="34925"/>
                  </a:moveTo>
                  <a:lnTo>
                    <a:pt x="2232978" y="34925"/>
                  </a:lnTo>
                  <a:lnTo>
                    <a:pt x="2239962" y="35243"/>
                  </a:lnTo>
                  <a:lnTo>
                    <a:pt x="2246948" y="36196"/>
                  </a:lnTo>
                  <a:lnTo>
                    <a:pt x="2253298" y="37784"/>
                  </a:lnTo>
                  <a:lnTo>
                    <a:pt x="2259965" y="40007"/>
                  </a:lnTo>
                  <a:lnTo>
                    <a:pt x="2265680" y="42865"/>
                  </a:lnTo>
                  <a:lnTo>
                    <a:pt x="2271395" y="46676"/>
                  </a:lnTo>
                  <a:lnTo>
                    <a:pt x="2276792" y="50169"/>
                  </a:lnTo>
                  <a:lnTo>
                    <a:pt x="2281555" y="54615"/>
                  </a:lnTo>
                  <a:lnTo>
                    <a:pt x="2286000" y="60014"/>
                  </a:lnTo>
                  <a:lnTo>
                    <a:pt x="2290128" y="65096"/>
                  </a:lnTo>
                  <a:lnTo>
                    <a:pt x="2293302" y="71130"/>
                  </a:lnTo>
                  <a:lnTo>
                    <a:pt x="2296478" y="76846"/>
                  </a:lnTo>
                  <a:lnTo>
                    <a:pt x="2299018" y="83198"/>
                  </a:lnTo>
                  <a:lnTo>
                    <a:pt x="2300288" y="89867"/>
                  </a:lnTo>
                  <a:lnTo>
                    <a:pt x="2301558" y="96537"/>
                  </a:lnTo>
                  <a:lnTo>
                    <a:pt x="2301875" y="103841"/>
                  </a:lnTo>
                  <a:lnTo>
                    <a:pt x="2301875" y="941310"/>
                  </a:lnTo>
                  <a:lnTo>
                    <a:pt x="2301558" y="948614"/>
                  </a:lnTo>
                  <a:lnTo>
                    <a:pt x="2300288" y="954966"/>
                  </a:lnTo>
                  <a:lnTo>
                    <a:pt x="2299018" y="961635"/>
                  </a:lnTo>
                  <a:lnTo>
                    <a:pt x="2296478" y="967987"/>
                  </a:lnTo>
                  <a:lnTo>
                    <a:pt x="2293302" y="974339"/>
                  </a:lnTo>
                  <a:lnTo>
                    <a:pt x="2290128" y="979738"/>
                  </a:lnTo>
                  <a:lnTo>
                    <a:pt x="2286000" y="985137"/>
                  </a:lnTo>
                  <a:lnTo>
                    <a:pt x="2281555" y="990218"/>
                  </a:lnTo>
                  <a:lnTo>
                    <a:pt x="2276792" y="994664"/>
                  </a:lnTo>
                  <a:lnTo>
                    <a:pt x="2271395" y="998475"/>
                  </a:lnTo>
                  <a:lnTo>
                    <a:pt x="2265680" y="1001969"/>
                  </a:lnTo>
                  <a:lnTo>
                    <a:pt x="2259965" y="1004827"/>
                  </a:lnTo>
                  <a:lnTo>
                    <a:pt x="2253298" y="1007050"/>
                  </a:lnTo>
                  <a:lnTo>
                    <a:pt x="2246948" y="1008955"/>
                  </a:lnTo>
                  <a:lnTo>
                    <a:pt x="2239962" y="1009908"/>
                  </a:lnTo>
                  <a:lnTo>
                    <a:pt x="2232978" y="1010543"/>
                  </a:lnTo>
                  <a:lnTo>
                    <a:pt x="1762125" y="1010543"/>
                  </a:lnTo>
                  <a:lnTo>
                    <a:pt x="1762125" y="1154726"/>
                  </a:lnTo>
                  <a:lnTo>
                    <a:pt x="2059622" y="1154726"/>
                  </a:lnTo>
                  <a:lnTo>
                    <a:pt x="2059622" y="1235075"/>
                  </a:lnTo>
                  <a:lnTo>
                    <a:pt x="1762125" y="1235075"/>
                  </a:lnTo>
                  <a:lnTo>
                    <a:pt x="1708150" y="1235075"/>
                  </a:lnTo>
                  <a:lnTo>
                    <a:pt x="1704658" y="1213162"/>
                  </a:lnTo>
                  <a:lnTo>
                    <a:pt x="1700212" y="1191566"/>
                  </a:lnTo>
                  <a:lnTo>
                    <a:pt x="1694815" y="1169335"/>
                  </a:lnTo>
                  <a:lnTo>
                    <a:pt x="1689100" y="1146787"/>
                  </a:lnTo>
                  <a:lnTo>
                    <a:pt x="1685608" y="1135989"/>
                  </a:lnTo>
                  <a:lnTo>
                    <a:pt x="1682115" y="1124874"/>
                  </a:lnTo>
                  <a:lnTo>
                    <a:pt x="1678305" y="1114076"/>
                  </a:lnTo>
                  <a:lnTo>
                    <a:pt x="1674812" y="1102960"/>
                  </a:lnTo>
                  <a:lnTo>
                    <a:pt x="1670368" y="1092162"/>
                  </a:lnTo>
                  <a:lnTo>
                    <a:pt x="1666240" y="1081682"/>
                  </a:lnTo>
                  <a:lnTo>
                    <a:pt x="1661478" y="1071202"/>
                  </a:lnTo>
                  <a:lnTo>
                    <a:pt x="1656715" y="1061039"/>
                  </a:lnTo>
                  <a:lnTo>
                    <a:pt x="1651318" y="1050559"/>
                  </a:lnTo>
                  <a:lnTo>
                    <a:pt x="1645920" y="1040714"/>
                  </a:lnTo>
                  <a:lnTo>
                    <a:pt x="1640522" y="1031186"/>
                  </a:lnTo>
                  <a:lnTo>
                    <a:pt x="1634172" y="1021341"/>
                  </a:lnTo>
                  <a:lnTo>
                    <a:pt x="1627822" y="1012131"/>
                  </a:lnTo>
                  <a:lnTo>
                    <a:pt x="1621472" y="1003556"/>
                  </a:lnTo>
                  <a:lnTo>
                    <a:pt x="1614488" y="994664"/>
                  </a:lnTo>
                  <a:lnTo>
                    <a:pt x="1607185" y="986407"/>
                  </a:lnTo>
                  <a:lnTo>
                    <a:pt x="1599882" y="978467"/>
                  </a:lnTo>
                  <a:lnTo>
                    <a:pt x="1591945" y="970528"/>
                  </a:lnTo>
                  <a:lnTo>
                    <a:pt x="1584008" y="963223"/>
                  </a:lnTo>
                  <a:lnTo>
                    <a:pt x="1575435" y="956554"/>
                  </a:lnTo>
                  <a:lnTo>
                    <a:pt x="1566545" y="949885"/>
                  </a:lnTo>
                  <a:lnTo>
                    <a:pt x="1557338" y="943533"/>
                  </a:lnTo>
                  <a:lnTo>
                    <a:pt x="1548130" y="938134"/>
                  </a:lnTo>
                  <a:lnTo>
                    <a:pt x="1538288" y="933053"/>
                  </a:lnTo>
                  <a:lnTo>
                    <a:pt x="1515428" y="922255"/>
                  </a:lnTo>
                  <a:lnTo>
                    <a:pt x="1490980" y="911140"/>
                  </a:lnTo>
                  <a:lnTo>
                    <a:pt x="1464945" y="899706"/>
                  </a:lnTo>
                  <a:lnTo>
                    <a:pt x="1437322" y="887956"/>
                  </a:lnTo>
                  <a:lnTo>
                    <a:pt x="1376998" y="863184"/>
                  </a:lnTo>
                  <a:lnTo>
                    <a:pt x="1311592" y="836825"/>
                  </a:lnTo>
                  <a:lnTo>
                    <a:pt x="1225233" y="801573"/>
                  </a:lnTo>
                  <a:lnTo>
                    <a:pt x="1229043" y="788235"/>
                  </a:lnTo>
                  <a:lnTo>
                    <a:pt x="1233488" y="775214"/>
                  </a:lnTo>
                  <a:lnTo>
                    <a:pt x="1236028" y="768862"/>
                  </a:lnTo>
                  <a:lnTo>
                    <a:pt x="1238568" y="762510"/>
                  </a:lnTo>
                  <a:lnTo>
                    <a:pt x="1241425" y="756794"/>
                  </a:lnTo>
                  <a:lnTo>
                    <a:pt x="1244283" y="751077"/>
                  </a:lnTo>
                  <a:lnTo>
                    <a:pt x="1247775" y="745678"/>
                  </a:lnTo>
                  <a:lnTo>
                    <a:pt x="1251268" y="740914"/>
                  </a:lnTo>
                  <a:lnTo>
                    <a:pt x="1255078" y="736151"/>
                  </a:lnTo>
                  <a:lnTo>
                    <a:pt x="1258888" y="731705"/>
                  </a:lnTo>
                  <a:lnTo>
                    <a:pt x="1263333" y="727576"/>
                  </a:lnTo>
                  <a:lnTo>
                    <a:pt x="1267143" y="723765"/>
                  </a:lnTo>
                  <a:lnTo>
                    <a:pt x="1271905" y="720907"/>
                  </a:lnTo>
                  <a:lnTo>
                    <a:pt x="1276985" y="718048"/>
                  </a:lnTo>
                  <a:lnTo>
                    <a:pt x="1288415" y="712650"/>
                  </a:lnTo>
                  <a:lnTo>
                    <a:pt x="1300162" y="707886"/>
                  </a:lnTo>
                  <a:lnTo>
                    <a:pt x="1312545" y="703122"/>
                  </a:lnTo>
                  <a:lnTo>
                    <a:pt x="1325562" y="698676"/>
                  </a:lnTo>
                  <a:lnTo>
                    <a:pt x="1352550" y="689466"/>
                  </a:lnTo>
                  <a:lnTo>
                    <a:pt x="1381442" y="680574"/>
                  </a:lnTo>
                  <a:lnTo>
                    <a:pt x="1411922" y="670728"/>
                  </a:lnTo>
                  <a:lnTo>
                    <a:pt x="1427798" y="665647"/>
                  </a:lnTo>
                  <a:lnTo>
                    <a:pt x="1443355" y="659931"/>
                  </a:lnTo>
                  <a:lnTo>
                    <a:pt x="1460182" y="654214"/>
                  </a:lnTo>
                  <a:lnTo>
                    <a:pt x="1476692" y="647545"/>
                  </a:lnTo>
                  <a:lnTo>
                    <a:pt x="1493202" y="640558"/>
                  </a:lnTo>
                  <a:lnTo>
                    <a:pt x="1510665" y="632618"/>
                  </a:lnTo>
                  <a:lnTo>
                    <a:pt x="1561148" y="941310"/>
                  </a:lnTo>
                  <a:lnTo>
                    <a:pt x="1591628" y="941310"/>
                  </a:lnTo>
                  <a:lnTo>
                    <a:pt x="1593850" y="917491"/>
                  </a:lnTo>
                  <a:lnTo>
                    <a:pt x="1596390" y="894943"/>
                  </a:lnTo>
                  <a:lnTo>
                    <a:pt x="1599882" y="873665"/>
                  </a:lnTo>
                  <a:lnTo>
                    <a:pt x="1603375" y="853974"/>
                  </a:lnTo>
                  <a:lnTo>
                    <a:pt x="1607185" y="836190"/>
                  </a:lnTo>
                  <a:lnTo>
                    <a:pt x="1611630" y="820946"/>
                  </a:lnTo>
                  <a:lnTo>
                    <a:pt x="1615758" y="806972"/>
                  </a:lnTo>
                  <a:lnTo>
                    <a:pt x="1620202" y="795857"/>
                  </a:lnTo>
                  <a:lnTo>
                    <a:pt x="1588452" y="763781"/>
                  </a:lnTo>
                  <a:lnTo>
                    <a:pt x="1586548" y="761875"/>
                  </a:lnTo>
                  <a:lnTo>
                    <a:pt x="1585595" y="759652"/>
                  </a:lnTo>
                  <a:lnTo>
                    <a:pt x="1584642" y="757111"/>
                  </a:lnTo>
                  <a:lnTo>
                    <a:pt x="1584325" y="754571"/>
                  </a:lnTo>
                  <a:lnTo>
                    <a:pt x="1584642" y="752348"/>
                  </a:lnTo>
                  <a:lnTo>
                    <a:pt x="1585595" y="749807"/>
                  </a:lnTo>
                  <a:lnTo>
                    <a:pt x="1586548" y="747584"/>
                  </a:lnTo>
                  <a:lnTo>
                    <a:pt x="1588452" y="745361"/>
                  </a:lnTo>
                  <a:lnTo>
                    <a:pt x="1626235" y="707251"/>
                  </a:lnTo>
                  <a:lnTo>
                    <a:pt x="1628140" y="705663"/>
                  </a:lnTo>
                  <a:lnTo>
                    <a:pt x="1630680" y="704392"/>
                  </a:lnTo>
                  <a:lnTo>
                    <a:pt x="1632902" y="703440"/>
                  </a:lnTo>
                  <a:lnTo>
                    <a:pt x="1635442" y="703440"/>
                  </a:lnTo>
                  <a:lnTo>
                    <a:pt x="1638300" y="703440"/>
                  </a:lnTo>
                  <a:lnTo>
                    <a:pt x="1640522" y="704392"/>
                  </a:lnTo>
                  <a:lnTo>
                    <a:pt x="1642745" y="705663"/>
                  </a:lnTo>
                  <a:lnTo>
                    <a:pt x="1644968" y="707251"/>
                  </a:lnTo>
                  <a:lnTo>
                    <a:pt x="1682750" y="745361"/>
                  </a:lnTo>
                  <a:lnTo>
                    <a:pt x="1684655" y="747584"/>
                  </a:lnTo>
                  <a:lnTo>
                    <a:pt x="1685608" y="749807"/>
                  </a:lnTo>
                  <a:lnTo>
                    <a:pt x="1686560" y="752348"/>
                  </a:lnTo>
                  <a:lnTo>
                    <a:pt x="1686560" y="754571"/>
                  </a:lnTo>
                  <a:lnTo>
                    <a:pt x="1686560" y="757111"/>
                  </a:lnTo>
                  <a:lnTo>
                    <a:pt x="1685608" y="759652"/>
                  </a:lnTo>
                  <a:lnTo>
                    <a:pt x="1684655" y="761875"/>
                  </a:lnTo>
                  <a:lnTo>
                    <a:pt x="1682750" y="763781"/>
                  </a:lnTo>
                  <a:lnTo>
                    <a:pt x="1651000" y="795857"/>
                  </a:lnTo>
                  <a:lnTo>
                    <a:pt x="1653222" y="800938"/>
                  </a:lnTo>
                  <a:lnTo>
                    <a:pt x="1655445" y="807290"/>
                  </a:lnTo>
                  <a:lnTo>
                    <a:pt x="1659572" y="820946"/>
                  </a:lnTo>
                  <a:lnTo>
                    <a:pt x="1663700" y="836190"/>
                  </a:lnTo>
                  <a:lnTo>
                    <a:pt x="1667828" y="854292"/>
                  </a:lnTo>
                  <a:lnTo>
                    <a:pt x="1671320" y="873665"/>
                  </a:lnTo>
                  <a:lnTo>
                    <a:pt x="1674178" y="894943"/>
                  </a:lnTo>
                  <a:lnTo>
                    <a:pt x="1677035" y="917491"/>
                  </a:lnTo>
                  <a:lnTo>
                    <a:pt x="1679258" y="941310"/>
                  </a:lnTo>
                  <a:lnTo>
                    <a:pt x="1709738" y="941310"/>
                  </a:lnTo>
                  <a:lnTo>
                    <a:pt x="1760538" y="632618"/>
                  </a:lnTo>
                  <a:lnTo>
                    <a:pt x="1777682" y="640558"/>
                  </a:lnTo>
                  <a:lnTo>
                    <a:pt x="1794510" y="647545"/>
                  </a:lnTo>
                  <a:lnTo>
                    <a:pt x="1811020" y="654214"/>
                  </a:lnTo>
                  <a:lnTo>
                    <a:pt x="1827212" y="659931"/>
                  </a:lnTo>
                  <a:lnTo>
                    <a:pt x="1843405" y="665647"/>
                  </a:lnTo>
                  <a:lnTo>
                    <a:pt x="1858962" y="670728"/>
                  </a:lnTo>
                  <a:lnTo>
                    <a:pt x="1889760" y="680574"/>
                  </a:lnTo>
                  <a:lnTo>
                    <a:pt x="1918335" y="689466"/>
                  </a:lnTo>
                  <a:lnTo>
                    <a:pt x="1945640" y="698676"/>
                  </a:lnTo>
                  <a:lnTo>
                    <a:pt x="1958658" y="703122"/>
                  </a:lnTo>
                  <a:lnTo>
                    <a:pt x="1971040" y="707886"/>
                  </a:lnTo>
                  <a:lnTo>
                    <a:pt x="1982788" y="712650"/>
                  </a:lnTo>
                  <a:lnTo>
                    <a:pt x="1994218" y="718048"/>
                  </a:lnTo>
                  <a:lnTo>
                    <a:pt x="1999615" y="721224"/>
                  </a:lnTo>
                  <a:lnTo>
                    <a:pt x="2004695" y="724718"/>
                  </a:lnTo>
                  <a:lnTo>
                    <a:pt x="2009458" y="728846"/>
                  </a:lnTo>
                  <a:lnTo>
                    <a:pt x="2013902" y="733292"/>
                  </a:lnTo>
                  <a:lnTo>
                    <a:pt x="2018348" y="738691"/>
                  </a:lnTo>
                  <a:lnTo>
                    <a:pt x="2022475" y="744090"/>
                  </a:lnTo>
                  <a:lnTo>
                    <a:pt x="2025968" y="750124"/>
                  </a:lnTo>
                  <a:lnTo>
                    <a:pt x="2029460" y="756159"/>
                  </a:lnTo>
                  <a:lnTo>
                    <a:pt x="2032635" y="762828"/>
                  </a:lnTo>
                  <a:lnTo>
                    <a:pt x="2035492" y="769497"/>
                  </a:lnTo>
                  <a:lnTo>
                    <a:pt x="2038350" y="776801"/>
                  </a:lnTo>
                  <a:lnTo>
                    <a:pt x="2040890" y="784106"/>
                  </a:lnTo>
                  <a:lnTo>
                    <a:pt x="2043112" y="791410"/>
                  </a:lnTo>
                  <a:lnTo>
                    <a:pt x="2045335" y="799032"/>
                  </a:lnTo>
                  <a:lnTo>
                    <a:pt x="2048828" y="814276"/>
                  </a:lnTo>
                  <a:lnTo>
                    <a:pt x="2052002" y="829838"/>
                  </a:lnTo>
                  <a:lnTo>
                    <a:pt x="2054542" y="844447"/>
                  </a:lnTo>
                  <a:lnTo>
                    <a:pt x="2056448" y="858738"/>
                  </a:lnTo>
                  <a:lnTo>
                    <a:pt x="2057718" y="872077"/>
                  </a:lnTo>
                  <a:lnTo>
                    <a:pt x="2058352" y="884145"/>
                  </a:lnTo>
                  <a:lnTo>
                    <a:pt x="2059305" y="894943"/>
                  </a:lnTo>
                  <a:lnTo>
                    <a:pt x="2059622" y="910504"/>
                  </a:lnTo>
                  <a:lnTo>
                    <a:pt x="2059305" y="912410"/>
                  </a:lnTo>
                  <a:lnTo>
                    <a:pt x="2058988" y="914315"/>
                  </a:lnTo>
                  <a:lnTo>
                    <a:pt x="2058035" y="915903"/>
                  </a:lnTo>
                  <a:lnTo>
                    <a:pt x="2057082" y="918126"/>
                  </a:lnTo>
                  <a:lnTo>
                    <a:pt x="2055495" y="920032"/>
                  </a:lnTo>
                  <a:lnTo>
                    <a:pt x="2053590" y="921937"/>
                  </a:lnTo>
                  <a:lnTo>
                    <a:pt x="2048828" y="926066"/>
                  </a:lnTo>
                  <a:lnTo>
                    <a:pt x="2043112" y="929559"/>
                  </a:lnTo>
                  <a:lnTo>
                    <a:pt x="2036128" y="933688"/>
                  </a:lnTo>
                  <a:lnTo>
                    <a:pt x="2027555" y="937499"/>
                  </a:lnTo>
                  <a:lnTo>
                    <a:pt x="2017712" y="941310"/>
                  </a:lnTo>
                  <a:lnTo>
                    <a:pt x="2232978" y="941310"/>
                  </a:lnTo>
                  <a:lnTo>
                    <a:pt x="2232978" y="103841"/>
                  </a:lnTo>
                  <a:lnTo>
                    <a:pt x="1150620" y="103841"/>
                  </a:lnTo>
                  <a:lnTo>
                    <a:pt x="1145223" y="94631"/>
                  </a:lnTo>
                  <a:lnTo>
                    <a:pt x="1139825" y="85421"/>
                  </a:lnTo>
                  <a:lnTo>
                    <a:pt x="1133793" y="76529"/>
                  </a:lnTo>
                  <a:lnTo>
                    <a:pt x="1127760" y="67954"/>
                  </a:lnTo>
                  <a:lnTo>
                    <a:pt x="1121728" y="59062"/>
                  </a:lnTo>
                  <a:lnTo>
                    <a:pt x="1115060" y="51122"/>
                  </a:lnTo>
                  <a:lnTo>
                    <a:pt x="1108710" y="42547"/>
                  </a:lnTo>
                  <a:lnTo>
                    <a:pt x="1101725" y="34925"/>
                  </a:lnTo>
                  <a:close/>
                  <a:moveTo>
                    <a:pt x="800738" y="0"/>
                  </a:moveTo>
                  <a:lnTo>
                    <a:pt x="808355" y="0"/>
                  </a:lnTo>
                  <a:lnTo>
                    <a:pt x="815972" y="0"/>
                  </a:lnTo>
                  <a:lnTo>
                    <a:pt x="823906" y="318"/>
                  </a:lnTo>
                  <a:lnTo>
                    <a:pt x="831523" y="635"/>
                  </a:lnTo>
                  <a:lnTo>
                    <a:pt x="839140" y="1587"/>
                  </a:lnTo>
                  <a:lnTo>
                    <a:pt x="854375" y="3492"/>
                  </a:lnTo>
                  <a:lnTo>
                    <a:pt x="869291" y="6984"/>
                  </a:lnTo>
                  <a:lnTo>
                    <a:pt x="883890" y="10793"/>
                  </a:lnTo>
                  <a:lnTo>
                    <a:pt x="898172" y="15554"/>
                  </a:lnTo>
                  <a:lnTo>
                    <a:pt x="912137" y="20951"/>
                  </a:lnTo>
                  <a:lnTo>
                    <a:pt x="925784" y="27300"/>
                  </a:lnTo>
                  <a:lnTo>
                    <a:pt x="939431" y="33966"/>
                  </a:lnTo>
                  <a:lnTo>
                    <a:pt x="952443" y="41584"/>
                  </a:lnTo>
                  <a:lnTo>
                    <a:pt x="964821" y="50155"/>
                  </a:lnTo>
                  <a:lnTo>
                    <a:pt x="977516" y="59043"/>
                  </a:lnTo>
                  <a:lnTo>
                    <a:pt x="989259" y="68883"/>
                  </a:lnTo>
                  <a:lnTo>
                    <a:pt x="1000685" y="79359"/>
                  </a:lnTo>
                  <a:lnTo>
                    <a:pt x="1011793" y="89834"/>
                  </a:lnTo>
                  <a:lnTo>
                    <a:pt x="1021949" y="101262"/>
                  </a:lnTo>
                  <a:lnTo>
                    <a:pt x="1032105" y="113641"/>
                  </a:lnTo>
                  <a:lnTo>
                    <a:pt x="1041626" y="126021"/>
                  </a:lnTo>
                  <a:lnTo>
                    <a:pt x="1050512" y="139354"/>
                  </a:lnTo>
                  <a:lnTo>
                    <a:pt x="1059082" y="153003"/>
                  </a:lnTo>
                  <a:lnTo>
                    <a:pt x="1067016" y="166970"/>
                  </a:lnTo>
                  <a:lnTo>
                    <a:pt x="1073998" y="181572"/>
                  </a:lnTo>
                  <a:lnTo>
                    <a:pt x="1080980" y="196492"/>
                  </a:lnTo>
                  <a:lnTo>
                    <a:pt x="1087011" y="212046"/>
                  </a:lnTo>
                  <a:lnTo>
                    <a:pt x="1092406" y="227918"/>
                  </a:lnTo>
                  <a:lnTo>
                    <a:pt x="1097167" y="243789"/>
                  </a:lnTo>
                  <a:lnTo>
                    <a:pt x="1101292" y="260296"/>
                  </a:lnTo>
                  <a:lnTo>
                    <a:pt x="1104784" y="277120"/>
                  </a:lnTo>
                  <a:lnTo>
                    <a:pt x="1107323" y="294261"/>
                  </a:lnTo>
                  <a:lnTo>
                    <a:pt x="1109227" y="311403"/>
                  </a:lnTo>
                  <a:lnTo>
                    <a:pt x="1110179" y="329179"/>
                  </a:lnTo>
                  <a:lnTo>
                    <a:pt x="1110496" y="346955"/>
                  </a:lnTo>
                  <a:lnTo>
                    <a:pt x="1110496" y="358065"/>
                  </a:lnTo>
                  <a:lnTo>
                    <a:pt x="1110179" y="368541"/>
                  </a:lnTo>
                  <a:lnTo>
                    <a:pt x="1109544" y="379651"/>
                  </a:lnTo>
                  <a:lnTo>
                    <a:pt x="1108275" y="390761"/>
                  </a:lnTo>
                  <a:lnTo>
                    <a:pt x="1107323" y="402189"/>
                  </a:lnTo>
                  <a:lnTo>
                    <a:pt x="1105736" y="413299"/>
                  </a:lnTo>
                  <a:lnTo>
                    <a:pt x="1103831" y="424726"/>
                  </a:lnTo>
                  <a:lnTo>
                    <a:pt x="1101927" y="436154"/>
                  </a:lnTo>
                  <a:lnTo>
                    <a:pt x="1099706" y="447582"/>
                  </a:lnTo>
                  <a:lnTo>
                    <a:pt x="1097167" y="459009"/>
                  </a:lnTo>
                  <a:lnTo>
                    <a:pt x="1094628" y="470437"/>
                  </a:lnTo>
                  <a:lnTo>
                    <a:pt x="1091771" y="481864"/>
                  </a:lnTo>
                  <a:lnTo>
                    <a:pt x="1088280" y="493292"/>
                  </a:lnTo>
                  <a:lnTo>
                    <a:pt x="1085106" y="504720"/>
                  </a:lnTo>
                  <a:lnTo>
                    <a:pt x="1081298" y="516147"/>
                  </a:lnTo>
                  <a:lnTo>
                    <a:pt x="1077489" y="527575"/>
                  </a:lnTo>
                  <a:lnTo>
                    <a:pt x="1073363" y="538685"/>
                  </a:lnTo>
                  <a:lnTo>
                    <a:pt x="1068920" y="550113"/>
                  </a:lnTo>
                  <a:lnTo>
                    <a:pt x="1064477" y="561223"/>
                  </a:lnTo>
                  <a:lnTo>
                    <a:pt x="1059716" y="572016"/>
                  </a:lnTo>
                  <a:lnTo>
                    <a:pt x="1054956" y="583126"/>
                  </a:lnTo>
                  <a:lnTo>
                    <a:pt x="1049878" y="593918"/>
                  </a:lnTo>
                  <a:lnTo>
                    <a:pt x="1044482" y="604711"/>
                  </a:lnTo>
                  <a:lnTo>
                    <a:pt x="1039087" y="614869"/>
                  </a:lnTo>
                  <a:lnTo>
                    <a:pt x="1033057" y="625344"/>
                  </a:lnTo>
                  <a:lnTo>
                    <a:pt x="1027344" y="635502"/>
                  </a:lnTo>
                  <a:lnTo>
                    <a:pt x="1021314" y="645660"/>
                  </a:lnTo>
                  <a:lnTo>
                    <a:pt x="1014966" y="655501"/>
                  </a:lnTo>
                  <a:lnTo>
                    <a:pt x="1008936" y="665024"/>
                  </a:lnTo>
                  <a:lnTo>
                    <a:pt x="1002271" y="674229"/>
                  </a:lnTo>
                  <a:lnTo>
                    <a:pt x="995607" y="683435"/>
                  </a:lnTo>
                  <a:lnTo>
                    <a:pt x="988624" y="692323"/>
                  </a:lnTo>
                  <a:lnTo>
                    <a:pt x="988624" y="813583"/>
                  </a:lnTo>
                  <a:lnTo>
                    <a:pt x="1021631" y="828819"/>
                  </a:lnTo>
                  <a:lnTo>
                    <a:pt x="1055908" y="843739"/>
                  </a:lnTo>
                  <a:lnTo>
                    <a:pt x="1090184" y="858976"/>
                  </a:lnTo>
                  <a:lnTo>
                    <a:pt x="1125413" y="873260"/>
                  </a:lnTo>
                  <a:lnTo>
                    <a:pt x="1194918" y="902464"/>
                  </a:lnTo>
                  <a:lnTo>
                    <a:pt x="1263471" y="930081"/>
                  </a:lnTo>
                  <a:lnTo>
                    <a:pt x="1329485" y="956745"/>
                  </a:lnTo>
                  <a:lnTo>
                    <a:pt x="1390421" y="981822"/>
                  </a:lnTo>
                  <a:lnTo>
                    <a:pt x="1418668" y="993567"/>
                  </a:lnTo>
                  <a:lnTo>
                    <a:pt x="1445327" y="1004995"/>
                  </a:lnTo>
                  <a:lnTo>
                    <a:pt x="1469448" y="1016105"/>
                  </a:lnTo>
                  <a:lnTo>
                    <a:pt x="1491981" y="1026580"/>
                  </a:lnTo>
                  <a:lnTo>
                    <a:pt x="1497059" y="1029437"/>
                  </a:lnTo>
                  <a:lnTo>
                    <a:pt x="1501820" y="1032612"/>
                  </a:lnTo>
                  <a:lnTo>
                    <a:pt x="1507215" y="1035786"/>
                  </a:lnTo>
                  <a:lnTo>
                    <a:pt x="1511976" y="1039278"/>
                  </a:lnTo>
                  <a:lnTo>
                    <a:pt x="1516419" y="1043404"/>
                  </a:lnTo>
                  <a:lnTo>
                    <a:pt x="1520862" y="1047214"/>
                  </a:lnTo>
                  <a:lnTo>
                    <a:pt x="1525306" y="1051340"/>
                  </a:lnTo>
                  <a:lnTo>
                    <a:pt x="1529749" y="1056102"/>
                  </a:lnTo>
                  <a:lnTo>
                    <a:pt x="1533557" y="1060546"/>
                  </a:lnTo>
                  <a:lnTo>
                    <a:pt x="1537683" y="1065942"/>
                  </a:lnTo>
                  <a:lnTo>
                    <a:pt x="1544983" y="1076100"/>
                  </a:lnTo>
                  <a:lnTo>
                    <a:pt x="1551965" y="1087528"/>
                  </a:lnTo>
                  <a:lnTo>
                    <a:pt x="1558630" y="1099273"/>
                  </a:lnTo>
                  <a:lnTo>
                    <a:pt x="1564978" y="1111970"/>
                  </a:lnTo>
                  <a:lnTo>
                    <a:pt x="1570373" y="1125302"/>
                  </a:lnTo>
                  <a:lnTo>
                    <a:pt x="1576086" y="1138317"/>
                  </a:lnTo>
                  <a:lnTo>
                    <a:pt x="1580846" y="1152284"/>
                  </a:lnTo>
                  <a:lnTo>
                    <a:pt x="1585290" y="1166569"/>
                  </a:lnTo>
                  <a:lnTo>
                    <a:pt x="1589416" y="1180853"/>
                  </a:lnTo>
                  <a:lnTo>
                    <a:pt x="1592907" y="1195138"/>
                  </a:lnTo>
                  <a:lnTo>
                    <a:pt x="1596398" y="1210057"/>
                  </a:lnTo>
                  <a:lnTo>
                    <a:pt x="1599254" y="1224342"/>
                  </a:lnTo>
                  <a:lnTo>
                    <a:pt x="1602110" y="1238943"/>
                  </a:lnTo>
                  <a:lnTo>
                    <a:pt x="1604332" y="1253545"/>
                  </a:lnTo>
                  <a:lnTo>
                    <a:pt x="1606554" y="1267513"/>
                  </a:lnTo>
                  <a:lnTo>
                    <a:pt x="1610362" y="1294812"/>
                  </a:lnTo>
                  <a:lnTo>
                    <a:pt x="1612901" y="1320524"/>
                  </a:lnTo>
                  <a:lnTo>
                    <a:pt x="1614488" y="1343697"/>
                  </a:lnTo>
                  <a:lnTo>
                    <a:pt x="1615440" y="1364012"/>
                  </a:lnTo>
                  <a:lnTo>
                    <a:pt x="1616075" y="1380519"/>
                  </a:lnTo>
                  <a:lnTo>
                    <a:pt x="1616075" y="1393216"/>
                  </a:lnTo>
                  <a:lnTo>
                    <a:pt x="1616075" y="1395756"/>
                  </a:lnTo>
                  <a:lnTo>
                    <a:pt x="1615758" y="1398295"/>
                  </a:lnTo>
                  <a:lnTo>
                    <a:pt x="1615123" y="1400835"/>
                  </a:lnTo>
                  <a:lnTo>
                    <a:pt x="1613853" y="1403057"/>
                  </a:lnTo>
                  <a:lnTo>
                    <a:pt x="1612584" y="1405596"/>
                  </a:lnTo>
                  <a:lnTo>
                    <a:pt x="1610997" y="1408136"/>
                  </a:lnTo>
                  <a:lnTo>
                    <a:pt x="1609093" y="1410993"/>
                  </a:lnTo>
                  <a:lnTo>
                    <a:pt x="1606871" y="1413532"/>
                  </a:lnTo>
                  <a:lnTo>
                    <a:pt x="1601476" y="1418611"/>
                  </a:lnTo>
                  <a:lnTo>
                    <a:pt x="1594811" y="1423690"/>
                  </a:lnTo>
                  <a:lnTo>
                    <a:pt x="1587194" y="1429086"/>
                  </a:lnTo>
                  <a:lnTo>
                    <a:pt x="1578307" y="1434165"/>
                  </a:lnTo>
                  <a:lnTo>
                    <a:pt x="1567834" y="1439244"/>
                  </a:lnTo>
                  <a:lnTo>
                    <a:pt x="1556408" y="1444323"/>
                  </a:lnTo>
                  <a:lnTo>
                    <a:pt x="1543713" y="1449719"/>
                  </a:lnTo>
                  <a:lnTo>
                    <a:pt x="1530066" y="1454481"/>
                  </a:lnTo>
                  <a:lnTo>
                    <a:pt x="1514832" y="1459242"/>
                  </a:lnTo>
                  <a:lnTo>
                    <a:pt x="1498329" y="1464004"/>
                  </a:lnTo>
                  <a:lnTo>
                    <a:pt x="1480873" y="1468765"/>
                  </a:lnTo>
                  <a:lnTo>
                    <a:pt x="1461831" y="1473209"/>
                  </a:lnTo>
                  <a:lnTo>
                    <a:pt x="1441836" y="1477654"/>
                  </a:lnTo>
                  <a:lnTo>
                    <a:pt x="1420572" y="1481780"/>
                  </a:lnTo>
                  <a:lnTo>
                    <a:pt x="1398038" y="1485589"/>
                  </a:lnTo>
                  <a:lnTo>
                    <a:pt x="1373918" y="1489716"/>
                  </a:lnTo>
                  <a:lnTo>
                    <a:pt x="1349162" y="1493525"/>
                  </a:lnTo>
                  <a:lnTo>
                    <a:pt x="1322820" y="1496700"/>
                  </a:lnTo>
                  <a:lnTo>
                    <a:pt x="1295209" y="1500191"/>
                  </a:lnTo>
                  <a:lnTo>
                    <a:pt x="1266010" y="1503048"/>
                  </a:lnTo>
                  <a:lnTo>
                    <a:pt x="1235860" y="1505905"/>
                  </a:lnTo>
                  <a:lnTo>
                    <a:pt x="1204439" y="1508445"/>
                  </a:lnTo>
                  <a:lnTo>
                    <a:pt x="1171750" y="1510667"/>
                  </a:lnTo>
                  <a:lnTo>
                    <a:pt x="1137791" y="1512571"/>
                  </a:lnTo>
                  <a:lnTo>
                    <a:pt x="1102562" y="1514158"/>
                  </a:lnTo>
                  <a:lnTo>
                    <a:pt x="1066064" y="1515428"/>
                  </a:lnTo>
                  <a:lnTo>
                    <a:pt x="1027979" y="1516698"/>
                  </a:lnTo>
                  <a:lnTo>
                    <a:pt x="988942" y="1517015"/>
                  </a:lnTo>
                  <a:lnTo>
                    <a:pt x="988624" y="1517650"/>
                  </a:lnTo>
                  <a:lnTo>
                    <a:pt x="677596" y="1517650"/>
                  </a:lnTo>
                  <a:lnTo>
                    <a:pt x="635068" y="1517333"/>
                  </a:lnTo>
                  <a:lnTo>
                    <a:pt x="594127" y="1516698"/>
                  </a:lnTo>
                  <a:lnTo>
                    <a:pt x="554772" y="1516063"/>
                  </a:lnTo>
                  <a:lnTo>
                    <a:pt x="516370" y="1514476"/>
                  </a:lnTo>
                  <a:lnTo>
                    <a:pt x="479872" y="1512889"/>
                  </a:lnTo>
                  <a:lnTo>
                    <a:pt x="444643" y="1510667"/>
                  </a:lnTo>
                  <a:lnTo>
                    <a:pt x="410366" y="1508445"/>
                  </a:lnTo>
                  <a:lnTo>
                    <a:pt x="377994" y="1505905"/>
                  </a:lnTo>
                  <a:lnTo>
                    <a:pt x="346574" y="1503048"/>
                  </a:lnTo>
                  <a:lnTo>
                    <a:pt x="316741" y="1499874"/>
                  </a:lnTo>
                  <a:lnTo>
                    <a:pt x="288177" y="1496382"/>
                  </a:lnTo>
                  <a:lnTo>
                    <a:pt x="261517" y="1492573"/>
                  </a:lnTo>
                  <a:lnTo>
                    <a:pt x="235493" y="1489081"/>
                  </a:lnTo>
                  <a:lnTo>
                    <a:pt x="211372" y="1484955"/>
                  </a:lnTo>
                  <a:lnTo>
                    <a:pt x="187886" y="1480510"/>
                  </a:lnTo>
                  <a:lnTo>
                    <a:pt x="166622" y="1476066"/>
                  </a:lnTo>
                  <a:lnTo>
                    <a:pt x="146310" y="1471305"/>
                  </a:lnTo>
                  <a:lnTo>
                    <a:pt x="127268" y="1466543"/>
                  </a:lnTo>
                  <a:lnTo>
                    <a:pt x="109495" y="1461782"/>
                  </a:lnTo>
                  <a:lnTo>
                    <a:pt x="93309" y="1456703"/>
                  </a:lnTo>
                  <a:lnTo>
                    <a:pt x="78075" y="1451941"/>
                  </a:lnTo>
                  <a:lnTo>
                    <a:pt x="64427" y="1446228"/>
                  </a:lnTo>
                  <a:lnTo>
                    <a:pt x="52367" y="1441149"/>
                  </a:lnTo>
                  <a:lnTo>
                    <a:pt x="41259" y="1436070"/>
                  </a:lnTo>
                  <a:lnTo>
                    <a:pt x="31738" y="1430356"/>
                  </a:lnTo>
                  <a:lnTo>
                    <a:pt x="23169" y="1425277"/>
                  </a:lnTo>
                  <a:lnTo>
                    <a:pt x="16186" y="1419563"/>
                  </a:lnTo>
                  <a:lnTo>
                    <a:pt x="10474" y="1414167"/>
                  </a:lnTo>
                  <a:lnTo>
                    <a:pt x="8252" y="1411627"/>
                  </a:lnTo>
                  <a:lnTo>
                    <a:pt x="6030" y="1409088"/>
                  </a:lnTo>
                  <a:lnTo>
                    <a:pt x="4126" y="1406548"/>
                  </a:lnTo>
                  <a:lnTo>
                    <a:pt x="2539" y="1403374"/>
                  </a:lnTo>
                  <a:lnTo>
                    <a:pt x="1587" y="1400835"/>
                  </a:lnTo>
                  <a:lnTo>
                    <a:pt x="952" y="1398295"/>
                  </a:lnTo>
                  <a:lnTo>
                    <a:pt x="318" y="1395756"/>
                  </a:lnTo>
                  <a:lnTo>
                    <a:pt x="0" y="1393216"/>
                  </a:lnTo>
                  <a:lnTo>
                    <a:pt x="318" y="1380519"/>
                  </a:lnTo>
                  <a:lnTo>
                    <a:pt x="952" y="1364012"/>
                  </a:lnTo>
                  <a:lnTo>
                    <a:pt x="1905" y="1343697"/>
                  </a:lnTo>
                  <a:lnTo>
                    <a:pt x="3809" y="1320524"/>
                  </a:lnTo>
                  <a:lnTo>
                    <a:pt x="6348" y="1294812"/>
                  </a:lnTo>
                  <a:lnTo>
                    <a:pt x="10156" y="1267513"/>
                  </a:lnTo>
                  <a:lnTo>
                    <a:pt x="11743" y="1253545"/>
                  </a:lnTo>
                  <a:lnTo>
                    <a:pt x="14600" y="1238943"/>
                  </a:lnTo>
                  <a:lnTo>
                    <a:pt x="17139" y="1224342"/>
                  </a:lnTo>
                  <a:lnTo>
                    <a:pt x="20312" y="1210057"/>
                  </a:lnTo>
                  <a:lnTo>
                    <a:pt x="23803" y="1195138"/>
                  </a:lnTo>
                  <a:lnTo>
                    <a:pt x="27295" y="1180853"/>
                  </a:lnTo>
                  <a:lnTo>
                    <a:pt x="31420" y="1166569"/>
                  </a:lnTo>
                  <a:lnTo>
                    <a:pt x="35864" y="1152284"/>
                  </a:lnTo>
                  <a:lnTo>
                    <a:pt x="40624" y="1138317"/>
                  </a:lnTo>
                  <a:lnTo>
                    <a:pt x="45702" y="1125302"/>
                  </a:lnTo>
                  <a:lnTo>
                    <a:pt x="51732" y="1111970"/>
                  </a:lnTo>
                  <a:lnTo>
                    <a:pt x="57445" y="1099273"/>
                  </a:lnTo>
                  <a:lnTo>
                    <a:pt x="64110" y="1087528"/>
                  </a:lnTo>
                  <a:lnTo>
                    <a:pt x="71092" y="1076100"/>
                  </a:lnTo>
                  <a:lnTo>
                    <a:pt x="79027" y="1065942"/>
                  </a:lnTo>
                  <a:lnTo>
                    <a:pt x="83153" y="1060546"/>
                  </a:lnTo>
                  <a:lnTo>
                    <a:pt x="86961" y="1056102"/>
                  </a:lnTo>
                  <a:lnTo>
                    <a:pt x="91087" y="1051340"/>
                  </a:lnTo>
                  <a:lnTo>
                    <a:pt x="95530" y="1047214"/>
                  </a:lnTo>
                  <a:lnTo>
                    <a:pt x="99973" y="1043404"/>
                  </a:lnTo>
                  <a:lnTo>
                    <a:pt x="104734" y="1039278"/>
                  </a:lnTo>
                  <a:lnTo>
                    <a:pt x="109495" y="1035786"/>
                  </a:lnTo>
                  <a:lnTo>
                    <a:pt x="114255" y="1032612"/>
                  </a:lnTo>
                  <a:lnTo>
                    <a:pt x="119333" y="1029437"/>
                  </a:lnTo>
                  <a:lnTo>
                    <a:pt x="124729" y="1026580"/>
                  </a:lnTo>
                  <a:lnTo>
                    <a:pt x="146628" y="1016105"/>
                  </a:lnTo>
                  <a:lnTo>
                    <a:pt x="171383" y="1004995"/>
                  </a:lnTo>
                  <a:lnTo>
                    <a:pt x="198042" y="993567"/>
                  </a:lnTo>
                  <a:lnTo>
                    <a:pt x="225971" y="981822"/>
                  </a:lnTo>
                  <a:lnTo>
                    <a:pt x="287225" y="956745"/>
                  </a:lnTo>
                  <a:lnTo>
                    <a:pt x="352922" y="930081"/>
                  </a:lnTo>
                  <a:lnTo>
                    <a:pt x="421475" y="902464"/>
                  </a:lnTo>
                  <a:lnTo>
                    <a:pt x="491297" y="873260"/>
                  </a:lnTo>
                  <a:lnTo>
                    <a:pt x="525891" y="858976"/>
                  </a:lnTo>
                  <a:lnTo>
                    <a:pt x="560802" y="843739"/>
                  </a:lnTo>
                  <a:lnTo>
                    <a:pt x="594444" y="828819"/>
                  </a:lnTo>
                  <a:lnTo>
                    <a:pt x="627769" y="813583"/>
                  </a:lnTo>
                  <a:lnTo>
                    <a:pt x="627769" y="692323"/>
                  </a:lnTo>
                  <a:lnTo>
                    <a:pt x="621104" y="683435"/>
                  </a:lnTo>
                  <a:lnTo>
                    <a:pt x="614121" y="674229"/>
                  </a:lnTo>
                  <a:lnTo>
                    <a:pt x="607774" y="665024"/>
                  </a:lnTo>
                  <a:lnTo>
                    <a:pt x="601109" y="655501"/>
                  </a:lnTo>
                  <a:lnTo>
                    <a:pt x="595079" y="645660"/>
                  </a:lnTo>
                  <a:lnTo>
                    <a:pt x="589049" y="635502"/>
                  </a:lnTo>
                  <a:lnTo>
                    <a:pt x="583019" y="625344"/>
                  </a:lnTo>
                  <a:lnTo>
                    <a:pt x="577623" y="614869"/>
                  </a:lnTo>
                  <a:lnTo>
                    <a:pt x="572228" y="604711"/>
                  </a:lnTo>
                  <a:lnTo>
                    <a:pt x="566515" y="593918"/>
                  </a:lnTo>
                  <a:lnTo>
                    <a:pt x="561754" y="583126"/>
                  </a:lnTo>
                  <a:lnTo>
                    <a:pt x="556676" y="572016"/>
                  </a:lnTo>
                  <a:lnTo>
                    <a:pt x="551916" y="561223"/>
                  </a:lnTo>
                  <a:lnTo>
                    <a:pt x="547473" y="550113"/>
                  </a:lnTo>
                  <a:lnTo>
                    <a:pt x="543347" y="538685"/>
                  </a:lnTo>
                  <a:lnTo>
                    <a:pt x="538903" y="527575"/>
                  </a:lnTo>
                  <a:lnTo>
                    <a:pt x="535095" y="516147"/>
                  </a:lnTo>
                  <a:lnTo>
                    <a:pt x="531604" y="504720"/>
                  </a:lnTo>
                  <a:lnTo>
                    <a:pt x="528113" y="493292"/>
                  </a:lnTo>
                  <a:lnTo>
                    <a:pt x="524939" y="481864"/>
                  </a:lnTo>
                  <a:lnTo>
                    <a:pt x="522083" y="470437"/>
                  </a:lnTo>
                  <a:lnTo>
                    <a:pt x="519226" y="459009"/>
                  </a:lnTo>
                  <a:lnTo>
                    <a:pt x="516687" y="447582"/>
                  </a:lnTo>
                  <a:lnTo>
                    <a:pt x="514466" y="436154"/>
                  </a:lnTo>
                  <a:lnTo>
                    <a:pt x="512244" y="424726"/>
                  </a:lnTo>
                  <a:lnTo>
                    <a:pt x="510974" y="413299"/>
                  </a:lnTo>
                  <a:lnTo>
                    <a:pt x="509388" y="402189"/>
                  </a:lnTo>
                  <a:lnTo>
                    <a:pt x="507801" y="390761"/>
                  </a:lnTo>
                  <a:lnTo>
                    <a:pt x="507166" y="379651"/>
                  </a:lnTo>
                  <a:lnTo>
                    <a:pt x="506531" y="368541"/>
                  </a:lnTo>
                  <a:lnTo>
                    <a:pt x="506214" y="358065"/>
                  </a:lnTo>
                  <a:lnTo>
                    <a:pt x="505579" y="346955"/>
                  </a:lnTo>
                  <a:lnTo>
                    <a:pt x="506214" y="329179"/>
                  </a:lnTo>
                  <a:lnTo>
                    <a:pt x="507166" y="311403"/>
                  </a:lnTo>
                  <a:lnTo>
                    <a:pt x="509388" y="294261"/>
                  </a:lnTo>
                  <a:lnTo>
                    <a:pt x="511927" y="277120"/>
                  </a:lnTo>
                  <a:lnTo>
                    <a:pt x="515418" y="260296"/>
                  </a:lnTo>
                  <a:lnTo>
                    <a:pt x="519226" y="243789"/>
                  </a:lnTo>
                  <a:lnTo>
                    <a:pt x="524304" y="227918"/>
                  </a:lnTo>
                  <a:lnTo>
                    <a:pt x="529700" y="212046"/>
                  </a:lnTo>
                  <a:lnTo>
                    <a:pt x="535730" y="196492"/>
                  </a:lnTo>
                  <a:lnTo>
                    <a:pt x="542077" y="181572"/>
                  </a:lnTo>
                  <a:lnTo>
                    <a:pt x="549694" y="166970"/>
                  </a:lnTo>
                  <a:lnTo>
                    <a:pt x="557311" y="153003"/>
                  </a:lnTo>
                  <a:lnTo>
                    <a:pt x="565880" y="139354"/>
                  </a:lnTo>
                  <a:lnTo>
                    <a:pt x="574767" y="126021"/>
                  </a:lnTo>
                  <a:lnTo>
                    <a:pt x="584288" y="113641"/>
                  </a:lnTo>
                  <a:lnTo>
                    <a:pt x="594127" y="101262"/>
                  </a:lnTo>
                  <a:lnTo>
                    <a:pt x="604918" y="89834"/>
                  </a:lnTo>
                  <a:lnTo>
                    <a:pt x="616026" y="79359"/>
                  </a:lnTo>
                  <a:lnTo>
                    <a:pt x="627451" y="68883"/>
                  </a:lnTo>
                  <a:lnTo>
                    <a:pt x="639194" y="59043"/>
                  </a:lnTo>
                  <a:lnTo>
                    <a:pt x="651254" y="50155"/>
                  </a:lnTo>
                  <a:lnTo>
                    <a:pt x="664267" y="41584"/>
                  </a:lnTo>
                  <a:lnTo>
                    <a:pt x="676962" y="33966"/>
                  </a:lnTo>
                  <a:lnTo>
                    <a:pt x="690291" y="27300"/>
                  </a:lnTo>
                  <a:lnTo>
                    <a:pt x="704256" y="20951"/>
                  </a:lnTo>
                  <a:lnTo>
                    <a:pt x="718538" y="15554"/>
                  </a:lnTo>
                  <a:lnTo>
                    <a:pt x="732820" y="10793"/>
                  </a:lnTo>
                  <a:lnTo>
                    <a:pt x="747102" y="6984"/>
                  </a:lnTo>
                  <a:lnTo>
                    <a:pt x="762336" y="3492"/>
                  </a:lnTo>
                  <a:lnTo>
                    <a:pt x="777252" y="1587"/>
                  </a:lnTo>
                  <a:lnTo>
                    <a:pt x="785187" y="635"/>
                  </a:lnTo>
                  <a:lnTo>
                    <a:pt x="792804" y="318"/>
                  </a:lnTo>
                  <a:lnTo>
                    <a:pt x="8007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223" name="矩形 222">
              <a:extLst>
                <a:ext uri="{FF2B5EF4-FFF2-40B4-BE49-F238E27FC236}">
                  <a16:creationId xmlns:a16="http://schemas.microsoft.com/office/drawing/2014/main" id="{7274A15D-CDE6-4184-9944-EFE74D00D776}"/>
                </a:ext>
              </a:extLst>
            </p:cNvPr>
            <p:cNvSpPr/>
            <p:nvPr/>
          </p:nvSpPr>
          <p:spPr>
            <a:xfrm>
              <a:off x="4146063" y="1143517"/>
              <a:ext cx="954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大陆办公人员</a:t>
              </a:r>
              <a:endParaRPr lang="zh-CN" altLang="en-US" sz="1000" dirty="0"/>
            </a:p>
          </p:txBody>
        </p:sp>
      </p:grpSp>
      <p:grpSp>
        <p:nvGrpSpPr>
          <p:cNvPr id="224" name="组合 223">
            <a:extLst>
              <a:ext uri="{FF2B5EF4-FFF2-40B4-BE49-F238E27FC236}">
                <a16:creationId xmlns:a16="http://schemas.microsoft.com/office/drawing/2014/main" id="{7B42A6AF-3633-47D4-A589-0E941E6CDBE5}"/>
              </a:ext>
            </a:extLst>
          </p:cNvPr>
          <p:cNvGrpSpPr/>
          <p:nvPr/>
        </p:nvGrpSpPr>
        <p:grpSpPr>
          <a:xfrm>
            <a:off x="777633" y="1158904"/>
            <a:ext cx="954107" cy="529247"/>
            <a:chOff x="2002659" y="870278"/>
            <a:chExt cx="954107" cy="529247"/>
          </a:xfrm>
        </p:grpSpPr>
        <p:sp>
          <p:nvSpPr>
            <p:cNvPr id="225" name="KSO_Shape">
              <a:extLst>
                <a:ext uri="{FF2B5EF4-FFF2-40B4-BE49-F238E27FC236}">
                  <a16:creationId xmlns:a16="http://schemas.microsoft.com/office/drawing/2014/main" id="{1C0361A2-7F7E-4068-AD43-96BDF5985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406" y="870278"/>
              <a:ext cx="293233" cy="235968"/>
            </a:xfrm>
            <a:custGeom>
              <a:avLst/>
              <a:gdLst>
                <a:gd name="T0" fmla="*/ 1404182 w 2301875"/>
                <a:gd name="T1" fmla="*/ 160202 h 1517650"/>
                <a:gd name="T2" fmla="*/ 1454632 w 2301875"/>
                <a:gd name="T3" fmla="*/ 203392 h 1517650"/>
                <a:gd name="T4" fmla="*/ 1481695 w 2301875"/>
                <a:gd name="T5" fmla="*/ 269233 h 1517650"/>
                <a:gd name="T6" fmla="*/ 1476178 w 2301875"/>
                <a:gd name="T7" fmla="*/ 358248 h 1517650"/>
                <a:gd name="T8" fmla="*/ 1431772 w 2301875"/>
                <a:gd name="T9" fmla="*/ 449897 h 1517650"/>
                <a:gd name="T10" fmla="*/ 1361353 w 2301875"/>
                <a:gd name="T11" fmla="*/ 570516 h 1517650"/>
                <a:gd name="T12" fmla="*/ 1334026 w 2301875"/>
                <a:gd name="T13" fmla="*/ 562352 h 1517650"/>
                <a:gd name="T14" fmla="*/ 1263343 w 2301875"/>
                <a:gd name="T15" fmla="*/ 433569 h 1517650"/>
                <a:gd name="T16" fmla="*/ 1225769 w 2301875"/>
                <a:gd name="T17" fmla="*/ 338233 h 1517650"/>
                <a:gd name="T18" fmla="*/ 1227871 w 2301875"/>
                <a:gd name="T19" fmla="*/ 254748 h 1517650"/>
                <a:gd name="T20" fmla="*/ 1260190 w 2301875"/>
                <a:gd name="T21" fmla="*/ 192595 h 1517650"/>
                <a:gd name="T22" fmla="*/ 1314319 w 2301875"/>
                <a:gd name="T23" fmla="*/ 155461 h 1517650"/>
                <a:gd name="T24" fmla="*/ 1864798 w 2301875"/>
                <a:gd name="T25" fmla="*/ 31302 h 1517650"/>
                <a:gd name="T26" fmla="*/ 1902636 w 2301875"/>
                <a:gd name="T27" fmla="*/ 68926 h 1517650"/>
                <a:gd name="T28" fmla="*/ 1895278 w 2301875"/>
                <a:gd name="T29" fmla="*/ 811666 h 1517650"/>
                <a:gd name="T30" fmla="*/ 1847982 w 2301875"/>
                <a:gd name="T31" fmla="*/ 837186 h 1517650"/>
                <a:gd name="T32" fmla="*/ 1397876 w 2301875"/>
                <a:gd name="T33" fmla="*/ 950058 h 1517650"/>
                <a:gd name="T34" fmla="*/ 1362141 w 2301875"/>
                <a:gd name="T35" fmla="*/ 862181 h 1517650"/>
                <a:gd name="T36" fmla="*/ 1303808 w 2301875"/>
                <a:gd name="T37" fmla="*/ 792459 h 1517650"/>
                <a:gd name="T38" fmla="*/ 1085455 w 2301875"/>
                <a:gd name="T39" fmla="*/ 693269 h 1517650"/>
                <a:gd name="T40" fmla="*/ 1038685 w 2301875"/>
                <a:gd name="T41" fmla="*/ 609866 h 1517650"/>
                <a:gd name="T42" fmla="*/ 1119352 w 2301875"/>
                <a:gd name="T43" fmla="*/ 571189 h 1517650"/>
                <a:gd name="T44" fmla="*/ 1317209 w 2301875"/>
                <a:gd name="T45" fmla="*/ 779830 h 1517650"/>
                <a:gd name="T46" fmla="*/ 1313005 w 2301875"/>
                <a:gd name="T47" fmla="*/ 631177 h 1517650"/>
                <a:gd name="T48" fmla="*/ 1349528 w 2301875"/>
                <a:gd name="T49" fmla="*/ 583555 h 1517650"/>
                <a:gd name="T50" fmla="*/ 1395774 w 2301875"/>
                <a:gd name="T51" fmla="*/ 623284 h 1517650"/>
                <a:gd name="T52" fmla="*/ 1376855 w 2301875"/>
                <a:gd name="T53" fmla="*/ 692743 h 1517650"/>
                <a:gd name="T54" fmla="*/ 1498775 w 2301875"/>
                <a:gd name="T55" fmla="*/ 541985 h 1517650"/>
                <a:gd name="T56" fmla="*/ 1650387 w 2301875"/>
                <a:gd name="T57" fmla="*/ 594868 h 1517650"/>
                <a:gd name="T58" fmla="*/ 1684545 w 2301875"/>
                <a:gd name="T59" fmla="*/ 637491 h 1517650"/>
                <a:gd name="T60" fmla="*/ 1703464 w 2301875"/>
                <a:gd name="T61" fmla="*/ 732472 h 1517650"/>
                <a:gd name="T62" fmla="*/ 1690851 w 2301875"/>
                <a:gd name="T63" fmla="*/ 770095 h 1517650"/>
                <a:gd name="T64" fmla="*/ 933319 w 2301875"/>
                <a:gd name="T65" fmla="*/ 56297 h 1517650"/>
                <a:gd name="T66" fmla="*/ 694461 w 2301875"/>
                <a:gd name="T67" fmla="*/ 1315 h 1517650"/>
                <a:gd name="T68" fmla="*/ 808979 w 2301875"/>
                <a:gd name="T69" fmla="*/ 48914 h 1517650"/>
                <a:gd name="T70" fmla="*/ 888826 w 2301875"/>
                <a:gd name="T71" fmla="*/ 150424 h 1517650"/>
                <a:gd name="T72" fmla="*/ 919031 w 2301875"/>
                <a:gd name="T73" fmla="*/ 287436 h 1517650"/>
                <a:gd name="T74" fmla="*/ 908000 w 2301875"/>
                <a:gd name="T75" fmla="*/ 380267 h 1517650"/>
                <a:gd name="T76" fmla="*/ 877006 w 2301875"/>
                <a:gd name="T77" fmla="*/ 473888 h 1517650"/>
                <a:gd name="T78" fmla="*/ 829466 w 2301875"/>
                <a:gd name="T79" fmla="*/ 558566 h 1517650"/>
                <a:gd name="T80" fmla="*/ 1100263 w 2301875"/>
                <a:gd name="T81" fmla="*/ 792617 h 1517650"/>
                <a:gd name="T82" fmla="*/ 1254967 w 2301875"/>
                <a:gd name="T83" fmla="*/ 864410 h 1517650"/>
                <a:gd name="T84" fmla="*/ 1299619 w 2301875"/>
                <a:gd name="T85" fmla="*/ 932259 h 1517650"/>
                <a:gd name="T86" fmla="*/ 1329562 w 2301875"/>
                <a:gd name="T87" fmla="*/ 1050074 h 1517650"/>
                <a:gd name="T88" fmla="*/ 1335602 w 2301875"/>
                <a:gd name="T89" fmla="*/ 1162365 h 1517650"/>
                <a:gd name="T90" fmla="*/ 1288062 w 2301875"/>
                <a:gd name="T91" fmla="*/ 1196552 h 1517650"/>
                <a:gd name="T92" fmla="*/ 1137036 w 2301875"/>
                <a:gd name="T93" fmla="*/ 1234158 h 1517650"/>
                <a:gd name="T94" fmla="*/ 882260 w 2301875"/>
                <a:gd name="T95" fmla="*/ 1255459 h 1517650"/>
                <a:gd name="T96" fmla="*/ 367980 w 2301875"/>
                <a:gd name="T97" fmla="*/ 1251515 h 1517650"/>
                <a:gd name="T98" fmla="*/ 137894 w 2301875"/>
                <a:gd name="T99" fmla="*/ 1222850 h 1517650"/>
                <a:gd name="T100" fmla="*/ 19174 w 2301875"/>
                <a:gd name="T101" fmla="*/ 1180773 h 1517650"/>
                <a:gd name="T102" fmla="*/ 0 w 2301875"/>
                <a:gd name="T103" fmla="*/ 1154212 h 1517650"/>
                <a:gd name="T104" fmla="*/ 16810 w 2301875"/>
                <a:gd name="T105" fmla="*/ 1002474 h 1517650"/>
                <a:gd name="T106" fmla="*/ 58835 w 2301875"/>
                <a:gd name="T107" fmla="*/ 891497 h 1517650"/>
                <a:gd name="T108" fmla="*/ 98758 w 2301875"/>
                <a:gd name="T109" fmla="*/ 852839 h 1517650"/>
                <a:gd name="T110" fmla="*/ 435220 w 2301875"/>
                <a:gd name="T111" fmla="*/ 711620 h 1517650"/>
                <a:gd name="T112" fmla="*/ 487489 w 2301875"/>
                <a:gd name="T113" fmla="*/ 526483 h 1517650"/>
                <a:gd name="T114" fmla="*/ 445989 w 2301875"/>
                <a:gd name="T115" fmla="*/ 437071 h 1517650"/>
                <a:gd name="T116" fmla="*/ 422875 w 2301875"/>
                <a:gd name="T117" fmla="*/ 342398 h 1517650"/>
                <a:gd name="T118" fmla="*/ 423664 w 2301875"/>
                <a:gd name="T119" fmla="*/ 229581 h 1517650"/>
                <a:gd name="T120" fmla="*/ 475669 w 2301875"/>
                <a:gd name="T121" fmla="*/ 104402 h 1517650"/>
                <a:gd name="T122" fmla="*/ 571275 w 2301875"/>
                <a:gd name="T123" fmla="*/ 22617 h 15176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5" h="1517650">
                  <a:moveTo>
                    <a:pt x="1627188" y="179387"/>
                  </a:moveTo>
                  <a:lnTo>
                    <a:pt x="1635125" y="179387"/>
                  </a:lnTo>
                  <a:lnTo>
                    <a:pt x="1643380" y="179387"/>
                  </a:lnTo>
                  <a:lnTo>
                    <a:pt x="1651635" y="180023"/>
                  </a:lnTo>
                  <a:lnTo>
                    <a:pt x="1659255" y="181295"/>
                  </a:lnTo>
                  <a:lnTo>
                    <a:pt x="1667510" y="183202"/>
                  </a:lnTo>
                  <a:lnTo>
                    <a:pt x="1674812" y="184791"/>
                  </a:lnTo>
                  <a:lnTo>
                    <a:pt x="1682432" y="187652"/>
                  </a:lnTo>
                  <a:lnTo>
                    <a:pt x="1689735" y="190514"/>
                  </a:lnTo>
                  <a:lnTo>
                    <a:pt x="1696720" y="193375"/>
                  </a:lnTo>
                  <a:lnTo>
                    <a:pt x="1703705" y="197189"/>
                  </a:lnTo>
                  <a:lnTo>
                    <a:pt x="1711008" y="201322"/>
                  </a:lnTo>
                  <a:lnTo>
                    <a:pt x="1717358" y="205455"/>
                  </a:lnTo>
                  <a:lnTo>
                    <a:pt x="1723708" y="210541"/>
                  </a:lnTo>
                  <a:lnTo>
                    <a:pt x="1730058" y="215627"/>
                  </a:lnTo>
                  <a:lnTo>
                    <a:pt x="1736408" y="220713"/>
                  </a:lnTo>
                  <a:lnTo>
                    <a:pt x="1741805" y="226753"/>
                  </a:lnTo>
                  <a:lnTo>
                    <a:pt x="1747520" y="232476"/>
                  </a:lnTo>
                  <a:lnTo>
                    <a:pt x="1752600" y="239151"/>
                  </a:lnTo>
                  <a:lnTo>
                    <a:pt x="1757680" y="245509"/>
                  </a:lnTo>
                  <a:lnTo>
                    <a:pt x="1762442" y="252503"/>
                  </a:lnTo>
                  <a:lnTo>
                    <a:pt x="1766888" y="259497"/>
                  </a:lnTo>
                  <a:lnTo>
                    <a:pt x="1771015" y="266808"/>
                  </a:lnTo>
                  <a:lnTo>
                    <a:pt x="1774508" y="274755"/>
                  </a:lnTo>
                  <a:lnTo>
                    <a:pt x="1778318" y="282385"/>
                  </a:lnTo>
                  <a:lnTo>
                    <a:pt x="1781175" y="290650"/>
                  </a:lnTo>
                  <a:lnTo>
                    <a:pt x="1784350" y="298915"/>
                  </a:lnTo>
                  <a:lnTo>
                    <a:pt x="1786890" y="307499"/>
                  </a:lnTo>
                  <a:lnTo>
                    <a:pt x="1789112" y="316082"/>
                  </a:lnTo>
                  <a:lnTo>
                    <a:pt x="1790382" y="324983"/>
                  </a:lnTo>
                  <a:lnTo>
                    <a:pt x="1791970" y="333566"/>
                  </a:lnTo>
                  <a:lnTo>
                    <a:pt x="1793240" y="342785"/>
                  </a:lnTo>
                  <a:lnTo>
                    <a:pt x="1793875" y="352322"/>
                  </a:lnTo>
                  <a:lnTo>
                    <a:pt x="1793875" y="361858"/>
                  </a:lnTo>
                  <a:lnTo>
                    <a:pt x="1793558" y="372985"/>
                  </a:lnTo>
                  <a:lnTo>
                    <a:pt x="1792605" y="384747"/>
                  </a:lnTo>
                  <a:lnTo>
                    <a:pt x="1791335" y="396509"/>
                  </a:lnTo>
                  <a:lnTo>
                    <a:pt x="1789430" y="408271"/>
                  </a:lnTo>
                  <a:lnTo>
                    <a:pt x="1786890" y="420351"/>
                  </a:lnTo>
                  <a:lnTo>
                    <a:pt x="1783715" y="432431"/>
                  </a:lnTo>
                  <a:lnTo>
                    <a:pt x="1780222" y="444511"/>
                  </a:lnTo>
                  <a:lnTo>
                    <a:pt x="1776412" y="456273"/>
                  </a:lnTo>
                  <a:lnTo>
                    <a:pt x="1771968" y="468035"/>
                  </a:lnTo>
                  <a:lnTo>
                    <a:pt x="1767205" y="479797"/>
                  </a:lnTo>
                  <a:lnTo>
                    <a:pt x="1761808" y="491241"/>
                  </a:lnTo>
                  <a:lnTo>
                    <a:pt x="1756092" y="502368"/>
                  </a:lnTo>
                  <a:lnTo>
                    <a:pt x="1750378" y="513176"/>
                  </a:lnTo>
                  <a:lnTo>
                    <a:pt x="1743710" y="523349"/>
                  </a:lnTo>
                  <a:lnTo>
                    <a:pt x="1737042" y="533521"/>
                  </a:lnTo>
                  <a:lnTo>
                    <a:pt x="1730058" y="543058"/>
                  </a:lnTo>
                  <a:lnTo>
                    <a:pt x="1730058" y="606637"/>
                  </a:lnTo>
                  <a:lnTo>
                    <a:pt x="1717992" y="620306"/>
                  </a:lnTo>
                  <a:lnTo>
                    <a:pt x="1704975" y="633976"/>
                  </a:lnTo>
                  <a:lnTo>
                    <a:pt x="1689735" y="649235"/>
                  </a:lnTo>
                  <a:lnTo>
                    <a:pt x="1681798" y="657500"/>
                  </a:lnTo>
                  <a:lnTo>
                    <a:pt x="1673860" y="665129"/>
                  </a:lnTo>
                  <a:lnTo>
                    <a:pt x="1665922" y="672123"/>
                  </a:lnTo>
                  <a:lnTo>
                    <a:pt x="1657985" y="678799"/>
                  </a:lnTo>
                  <a:lnTo>
                    <a:pt x="1651000" y="684521"/>
                  </a:lnTo>
                  <a:lnTo>
                    <a:pt x="1644968" y="688653"/>
                  </a:lnTo>
                  <a:lnTo>
                    <a:pt x="1642428" y="689925"/>
                  </a:lnTo>
                  <a:lnTo>
                    <a:pt x="1639570" y="691197"/>
                  </a:lnTo>
                  <a:lnTo>
                    <a:pt x="1637030" y="691832"/>
                  </a:lnTo>
                  <a:lnTo>
                    <a:pt x="1635125" y="692150"/>
                  </a:lnTo>
                  <a:lnTo>
                    <a:pt x="1633220" y="691832"/>
                  </a:lnTo>
                  <a:lnTo>
                    <a:pt x="1630998" y="691197"/>
                  </a:lnTo>
                  <a:lnTo>
                    <a:pt x="1628140" y="689925"/>
                  </a:lnTo>
                  <a:lnTo>
                    <a:pt x="1625600" y="688653"/>
                  </a:lnTo>
                  <a:lnTo>
                    <a:pt x="1618932" y="684521"/>
                  </a:lnTo>
                  <a:lnTo>
                    <a:pt x="1611948" y="678799"/>
                  </a:lnTo>
                  <a:lnTo>
                    <a:pt x="1604645" y="672123"/>
                  </a:lnTo>
                  <a:lnTo>
                    <a:pt x="1596708" y="665129"/>
                  </a:lnTo>
                  <a:lnTo>
                    <a:pt x="1588452" y="657500"/>
                  </a:lnTo>
                  <a:lnTo>
                    <a:pt x="1580198" y="649235"/>
                  </a:lnTo>
                  <a:lnTo>
                    <a:pt x="1565275" y="633976"/>
                  </a:lnTo>
                  <a:lnTo>
                    <a:pt x="1552575" y="620306"/>
                  </a:lnTo>
                  <a:lnTo>
                    <a:pt x="1540510" y="606637"/>
                  </a:lnTo>
                  <a:lnTo>
                    <a:pt x="1540510" y="543058"/>
                  </a:lnTo>
                  <a:lnTo>
                    <a:pt x="1533525" y="533521"/>
                  </a:lnTo>
                  <a:lnTo>
                    <a:pt x="1526540" y="523349"/>
                  </a:lnTo>
                  <a:lnTo>
                    <a:pt x="1520190" y="513176"/>
                  </a:lnTo>
                  <a:lnTo>
                    <a:pt x="1513840" y="502368"/>
                  </a:lnTo>
                  <a:lnTo>
                    <a:pt x="1508442" y="491241"/>
                  </a:lnTo>
                  <a:lnTo>
                    <a:pt x="1503362" y="479797"/>
                  </a:lnTo>
                  <a:lnTo>
                    <a:pt x="1498600" y="468035"/>
                  </a:lnTo>
                  <a:lnTo>
                    <a:pt x="1494155" y="456273"/>
                  </a:lnTo>
                  <a:lnTo>
                    <a:pt x="1490028" y="444511"/>
                  </a:lnTo>
                  <a:lnTo>
                    <a:pt x="1486535" y="432431"/>
                  </a:lnTo>
                  <a:lnTo>
                    <a:pt x="1483360" y="420351"/>
                  </a:lnTo>
                  <a:lnTo>
                    <a:pt x="1481138" y="408271"/>
                  </a:lnTo>
                  <a:lnTo>
                    <a:pt x="1478915" y="396509"/>
                  </a:lnTo>
                  <a:lnTo>
                    <a:pt x="1477962" y="384747"/>
                  </a:lnTo>
                  <a:lnTo>
                    <a:pt x="1476692" y="372985"/>
                  </a:lnTo>
                  <a:lnTo>
                    <a:pt x="1476375" y="361858"/>
                  </a:lnTo>
                  <a:lnTo>
                    <a:pt x="1476692" y="352322"/>
                  </a:lnTo>
                  <a:lnTo>
                    <a:pt x="1477328" y="342785"/>
                  </a:lnTo>
                  <a:lnTo>
                    <a:pt x="1478280" y="333566"/>
                  </a:lnTo>
                  <a:lnTo>
                    <a:pt x="1479550" y="324983"/>
                  </a:lnTo>
                  <a:lnTo>
                    <a:pt x="1481455" y="316082"/>
                  </a:lnTo>
                  <a:lnTo>
                    <a:pt x="1483678" y="307499"/>
                  </a:lnTo>
                  <a:lnTo>
                    <a:pt x="1486218" y="298915"/>
                  </a:lnTo>
                  <a:lnTo>
                    <a:pt x="1488758" y="290650"/>
                  </a:lnTo>
                  <a:lnTo>
                    <a:pt x="1492250" y="282385"/>
                  </a:lnTo>
                  <a:lnTo>
                    <a:pt x="1495425" y="274755"/>
                  </a:lnTo>
                  <a:lnTo>
                    <a:pt x="1499552" y="266808"/>
                  </a:lnTo>
                  <a:lnTo>
                    <a:pt x="1503680" y="259497"/>
                  </a:lnTo>
                  <a:lnTo>
                    <a:pt x="1508125" y="252503"/>
                  </a:lnTo>
                  <a:lnTo>
                    <a:pt x="1512888" y="245509"/>
                  </a:lnTo>
                  <a:lnTo>
                    <a:pt x="1517650" y="239151"/>
                  </a:lnTo>
                  <a:lnTo>
                    <a:pt x="1522730" y="232476"/>
                  </a:lnTo>
                  <a:lnTo>
                    <a:pt x="1528445" y="226753"/>
                  </a:lnTo>
                  <a:lnTo>
                    <a:pt x="1534160" y="220713"/>
                  </a:lnTo>
                  <a:lnTo>
                    <a:pt x="1540192" y="215627"/>
                  </a:lnTo>
                  <a:lnTo>
                    <a:pt x="1546542" y="210541"/>
                  </a:lnTo>
                  <a:lnTo>
                    <a:pt x="1553210" y="205455"/>
                  </a:lnTo>
                  <a:lnTo>
                    <a:pt x="1559560" y="201322"/>
                  </a:lnTo>
                  <a:lnTo>
                    <a:pt x="1566228" y="197189"/>
                  </a:lnTo>
                  <a:lnTo>
                    <a:pt x="1573212" y="193375"/>
                  </a:lnTo>
                  <a:lnTo>
                    <a:pt x="1580832" y="190514"/>
                  </a:lnTo>
                  <a:lnTo>
                    <a:pt x="1588135" y="187652"/>
                  </a:lnTo>
                  <a:lnTo>
                    <a:pt x="1595438" y="184791"/>
                  </a:lnTo>
                  <a:lnTo>
                    <a:pt x="1603058" y="183202"/>
                  </a:lnTo>
                  <a:lnTo>
                    <a:pt x="1610995" y="181295"/>
                  </a:lnTo>
                  <a:lnTo>
                    <a:pt x="1618932" y="180023"/>
                  </a:lnTo>
                  <a:lnTo>
                    <a:pt x="1627188" y="179387"/>
                  </a:lnTo>
                  <a:close/>
                  <a:moveTo>
                    <a:pt x="1101725" y="34925"/>
                  </a:moveTo>
                  <a:lnTo>
                    <a:pt x="2232978" y="34925"/>
                  </a:lnTo>
                  <a:lnTo>
                    <a:pt x="2239962" y="35243"/>
                  </a:lnTo>
                  <a:lnTo>
                    <a:pt x="2246948" y="36196"/>
                  </a:lnTo>
                  <a:lnTo>
                    <a:pt x="2253298" y="37784"/>
                  </a:lnTo>
                  <a:lnTo>
                    <a:pt x="2259965" y="40007"/>
                  </a:lnTo>
                  <a:lnTo>
                    <a:pt x="2265680" y="42865"/>
                  </a:lnTo>
                  <a:lnTo>
                    <a:pt x="2271395" y="46676"/>
                  </a:lnTo>
                  <a:lnTo>
                    <a:pt x="2276792" y="50169"/>
                  </a:lnTo>
                  <a:lnTo>
                    <a:pt x="2281555" y="54615"/>
                  </a:lnTo>
                  <a:lnTo>
                    <a:pt x="2286000" y="60014"/>
                  </a:lnTo>
                  <a:lnTo>
                    <a:pt x="2290128" y="65096"/>
                  </a:lnTo>
                  <a:lnTo>
                    <a:pt x="2293302" y="71130"/>
                  </a:lnTo>
                  <a:lnTo>
                    <a:pt x="2296478" y="76846"/>
                  </a:lnTo>
                  <a:lnTo>
                    <a:pt x="2299018" y="83198"/>
                  </a:lnTo>
                  <a:lnTo>
                    <a:pt x="2300288" y="89867"/>
                  </a:lnTo>
                  <a:lnTo>
                    <a:pt x="2301558" y="96537"/>
                  </a:lnTo>
                  <a:lnTo>
                    <a:pt x="2301875" y="103841"/>
                  </a:lnTo>
                  <a:lnTo>
                    <a:pt x="2301875" y="941310"/>
                  </a:lnTo>
                  <a:lnTo>
                    <a:pt x="2301558" y="948614"/>
                  </a:lnTo>
                  <a:lnTo>
                    <a:pt x="2300288" y="954966"/>
                  </a:lnTo>
                  <a:lnTo>
                    <a:pt x="2299018" y="961635"/>
                  </a:lnTo>
                  <a:lnTo>
                    <a:pt x="2296478" y="967987"/>
                  </a:lnTo>
                  <a:lnTo>
                    <a:pt x="2293302" y="974339"/>
                  </a:lnTo>
                  <a:lnTo>
                    <a:pt x="2290128" y="979738"/>
                  </a:lnTo>
                  <a:lnTo>
                    <a:pt x="2286000" y="985137"/>
                  </a:lnTo>
                  <a:lnTo>
                    <a:pt x="2281555" y="990218"/>
                  </a:lnTo>
                  <a:lnTo>
                    <a:pt x="2276792" y="994664"/>
                  </a:lnTo>
                  <a:lnTo>
                    <a:pt x="2271395" y="998475"/>
                  </a:lnTo>
                  <a:lnTo>
                    <a:pt x="2265680" y="1001969"/>
                  </a:lnTo>
                  <a:lnTo>
                    <a:pt x="2259965" y="1004827"/>
                  </a:lnTo>
                  <a:lnTo>
                    <a:pt x="2253298" y="1007050"/>
                  </a:lnTo>
                  <a:lnTo>
                    <a:pt x="2246948" y="1008955"/>
                  </a:lnTo>
                  <a:lnTo>
                    <a:pt x="2239962" y="1009908"/>
                  </a:lnTo>
                  <a:lnTo>
                    <a:pt x="2232978" y="1010543"/>
                  </a:lnTo>
                  <a:lnTo>
                    <a:pt x="1762125" y="1010543"/>
                  </a:lnTo>
                  <a:lnTo>
                    <a:pt x="1762125" y="1154726"/>
                  </a:lnTo>
                  <a:lnTo>
                    <a:pt x="2059622" y="1154726"/>
                  </a:lnTo>
                  <a:lnTo>
                    <a:pt x="2059622" y="1235075"/>
                  </a:lnTo>
                  <a:lnTo>
                    <a:pt x="1762125" y="1235075"/>
                  </a:lnTo>
                  <a:lnTo>
                    <a:pt x="1708150" y="1235075"/>
                  </a:lnTo>
                  <a:lnTo>
                    <a:pt x="1704658" y="1213162"/>
                  </a:lnTo>
                  <a:lnTo>
                    <a:pt x="1700212" y="1191566"/>
                  </a:lnTo>
                  <a:lnTo>
                    <a:pt x="1694815" y="1169335"/>
                  </a:lnTo>
                  <a:lnTo>
                    <a:pt x="1689100" y="1146787"/>
                  </a:lnTo>
                  <a:lnTo>
                    <a:pt x="1685608" y="1135989"/>
                  </a:lnTo>
                  <a:lnTo>
                    <a:pt x="1682115" y="1124874"/>
                  </a:lnTo>
                  <a:lnTo>
                    <a:pt x="1678305" y="1114076"/>
                  </a:lnTo>
                  <a:lnTo>
                    <a:pt x="1674812" y="1102960"/>
                  </a:lnTo>
                  <a:lnTo>
                    <a:pt x="1670368" y="1092162"/>
                  </a:lnTo>
                  <a:lnTo>
                    <a:pt x="1666240" y="1081682"/>
                  </a:lnTo>
                  <a:lnTo>
                    <a:pt x="1661478" y="1071202"/>
                  </a:lnTo>
                  <a:lnTo>
                    <a:pt x="1656715" y="1061039"/>
                  </a:lnTo>
                  <a:lnTo>
                    <a:pt x="1651318" y="1050559"/>
                  </a:lnTo>
                  <a:lnTo>
                    <a:pt x="1645920" y="1040714"/>
                  </a:lnTo>
                  <a:lnTo>
                    <a:pt x="1640522" y="1031186"/>
                  </a:lnTo>
                  <a:lnTo>
                    <a:pt x="1634172" y="1021341"/>
                  </a:lnTo>
                  <a:lnTo>
                    <a:pt x="1627822" y="1012131"/>
                  </a:lnTo>
                  <a:lnTo>
                    <a:pt x="1621472" y="1003556"/>
                  </a:lnTo>
                  <a:lnTo>
                    <a:pt x="1614488" y="994664"/>
                  </a:lnTo>
                  <a:lnTo>
                    <a:pt x="1607185" y="986407"/>
                  </a:lnTo>
                  <a:lnTo>
                    <a:pt x="1599882" y="978467"/>
                  </a:lnTo>
                  <a:lnTo>
                    <a:pt x="1591945" y="970528"/>
                  </a:lnTo>
                  <a:lnTo>
                    <a:pt x="1584008" y="963223"/>
                  </a:lnTo>
                  <a:lnTo>
                    <a:pt x="1575435" y="956554"/>
                  </a:lnTo>
                  <a:lnTo>
                    <a:pt x="1566545" y="949885"/>
                  </a:lnTo>
                  <a:lnTo>
                    <a:pt x="1557338" y="943533"/>
                  </a:lnTo>
                  <a:lnTo>
                    <a:pt x="1548130" y="938134"/>
                  </a:lnTo>
                  <a:lnTo>
                    <a:pt x="1538288" y="933053"/>
                  </a:lnTo>
                  <a:lnTo>
                    <a:pt x="1515428" y="922255"/>
                  </a:lnTo>
                  <a:lnTo>
                    <a:pt x="1490980" y="911140"/>
                  </a:lnTo>
                  <a:lnTo>
                    <a:pt x="1464945" y="899706"/>
                  </a:lnTo>
                  <a:lnTo>
                    <a:pt x="1437322" y="887956"/>
                  </a:lnTo>
                  <a:lnTo>
                    <a:pt x="1376998" y="863184"/>
                  </a:lnTo>
                  <a:lnTo>
                    <a:pt x="1311592" y="836825"/>
                  </a:lnTo>
                  <a:lnTo>
                    <a:pt x="1225233" y="801573"/>
                  </a:lnTo>
                  <a:lnTo>
                    <a:pt x="1229043" y="788235"/>
                  </a:lnTo>
                  <a:lnTo>
                    <a:pt x="1233488" y="775214"/>
                  </a:lnTo>
                  <a:lnTo>
                    <a:pt x="1236028" y="768862"/>
                  </a:lnTo>
                  <a:lnTo>
                    <a:pt x="1238568" y="762510"/>
                  </a:lnTo>
                  <a:lnTo>
                    <a:pt x="1241425" y="756794"/>
                  </a:lnTo>
                  <a:lnTo>
                    <a:pt x="1244283" y="751077"/>
                  </a:lnTo>
                  <a:lnTo>
                    <a:pt x="1247775" y="745678"/>
                  </a:lnTo>
                  <a:lnTo>
                    <a:pt x="1251268" y="740914"/>
                  </a:lnTo>
                  <a:lnTo>
                    <a:pt x="1255078" y="736151"/>
                  </a:lnTo>
                  <a:lnTo>
                    <a:pt x="1258888" y="731705"/>
                  </a:lnTo>
                  <a:lnTo>
                    <a:pt x="1263333" y="727576"/>
                  </a:lnTo>
                  <a:lnTo>
                    <a:pt x="1267143" y="723765"/>
                  </a:lnTo>
                  <a:lnTo>
                    <a:pt x="1271905" y="720907"/>
                  </a:lnTo>
                  <a:lnTo>
                    <a:pt x="1276985" y="718048"/>
                  </a:lnTo>
                  <a:lnTo>
                    <a:pt x="1288415" y="712650"/>
                  </a:lnTo>
                  <a:lnTo>
                    <a:pt x="1300162" y="707886"/>
                  </a:lnTo>
                  <a:lnTo>
                    <a:pt x="1312545" y="703122"/>
                  </a:lnTo>
                  <a:lnTo>
                    <a:pt x="1325562" y="698676"/>
                  </a:lnTo>
                  <a:lnTo>
                    <a:pt x="1352550" y="689466"/>
                  </a:lnTo>
                  <a:lnTo>
                    <a:pt x="1381442" y="680574"/>
                  </a:lnTo>
                  <a:lnTo>
                    <a:pt x="1411922" y="670728"/>
                  </a:lnTo>
                  <a:lnTo>
                    <a:pt x="1427798" y="665647"/>
                  </a:lnTo>
                  <a:lnTo>
                    <a:pt x="1443355" y="659931"/>
                  </a:lnTo>
                  <a:lnTo>
                    <a:pt x="1460182" y="654214"/>
                  </a:lnTo>
                  <a:lnTo>
                    <a:pt x="1476692" y="647545"/>
                  </a:lnTo>
                  <a:lnTo>
                    <a:pt x="1493202" y="640558"/>
                  </a:lnTo>
                  <a:lnTo>
                    <a:pt x="1510665" y="632618"/>
                  </a:lnTo>
                  <a:lnTo>
                    <a:pt x="1561148" y="941310"/>
                  </a:lnTo>
                  <a:lnTo>
                    <a:pt x="1591628" y="941310"/>
                  </a:lnTo>
                  <a:lnTo>
                    <a:pt x="1593850" y="917491"/>
                  </a:lnTo>
                  <a:lnTo>
                    <a:pt x="1596390" y="894943"/>
                  </a:lnTo>
                  <a:lnTo>
                    <a:pt x="1599882" y="873665"/>
                  </a:lnTo>
                  <a:lnTo>
                    <a:pt x="1603375" y="853974"/>
                  </a:lnTo>
                  <a:lnTo>
                    <a:pt x="1607185" y="836190"/>
                  </a:lnTo>
                  <a:lnTo>
                    <a:pt x="1611630" y="820946"/>
                  </a:lnTo>
                  <a:lnTo>
                    <a:pt x="1615758" y="806972"/>
                  </a:lnTo>
                  <a:lnTo>
                    <a:pt x="1620202" y="795857"/>
                  </a:lnTo>
                  <a:lnTo>
                    <a:pt x="1588452" y="763781"/>
                  </a:lnTo>
                  <a:lnTo>
                    <a:pt x="1586548" y="761875"/>
                  </a:lnTo>
                  <a:lnTo>
                    <a:pt x="1585595" y="759652"/>
                  </a:lnTo>
                  <a:lnTo>
                    <a:pt x="1584642" y="757111"/>
                  </a:lnTo>
                  <a:lnTo>
                    <a:pt x="1584325" y="754571"/>
                  </a:lnTo>
                  <a:lnTo>
                    <a:pt x="1584642" y="752348"/>
                  </a:lnTo>
                  <a:lnTo>
                    <a:pt x="1585595" y="749807"/>
                  </a:lnTo>
                  <a:lnTo>
                    <a:pt x="1586548" y="747584"/>
                  </a:lnTo>
                  <a:lnTo>
                    <a:pt x="1588452" y="745361"/>
                  </a:lnTo>
                  <a:lnTo>
                    <a:pt x="1626235" y="707251"/>
                  </a:lnTo>
                  <a:lnTo>
                    <a:pt x="1628140" y="705663"/>
                  </a:lnTo>
                  <a:lnTo>
                    <a:pt x="1630680" y="704392"/>
                  </a:lnTo>
                  <a:lnTo>
                    <a:pt x="1632902" y="703440"/>
                  </a:lnTo>
                  <a:lnTo>
                    <a:pt x="1635442" y="703440"/>
                  </a:lnTo>
                  <a:lnTo>
                    <a:pt x="1638300" y="703440"/>
                  </a:lnTo>
                  <a:lnTo>
                    <a:pt x="1640522" y="704392"/>
                  </a:lnTo>
                  <a:lnTo>
                    <a:pt x="1642745" y="705663"/>
                  </a:lnTo>
                  <a:lnTo>
                    <a:pt x="1644968" y="707251"/>
                  </a:lnTo>
                  <a:lnTo>
                    <a:pt x="1682750" y="745361"/>
                  </a:lnTo>
                  <a:lnTo>
                    <a:pt x="1684655" y="747584"/>
                  </a:lnTo>
                  <a:lnTo>
                    <a:pt x="1685608" y="749807"/>
                  </a:lnTo>
                  <a:lnTo>
                    <a:pt x="1686560" y="752348"/>
                  </a:lnTo>
                  <a:lnTo>
                    <a:pt x="1686560" y="754571"/>
                  </a:lnTo>
                  <a:lnTo>
                    <a:pt x="1686560" y="757111"/>
                  </a:lnTo>
                  <a:lnTo>
                    <a:pt x="1685608" y="759652"/>
                  </a:lnTo>
                  <a:lnTo>
                    <a:pt x="1684655" y="761875"/>
                  </a:lnTo>
                  <a:lnTo>
                    <a:pt x="1682750" y="763781"/>
                  </a:lnTo>
                  <a:lnTo>
                    <a:pt x="1651000" y="795857"/>
                  </a:lnTo>
                  <a:lnTo>
                    <a:pt x="1653222" y="800938"/>
                  </a:lnTo>
                  <a:lnTo>
                    <a:pt x="1655445" y="807290"/>
                  </a:lnTo>
                  <a:lnTo>
                    <a:pt x="1659572" y="820946"/>
                  </a:lnTo>
                  <a:lnTo>
                    <a:pt x="1663700" y="836190"/>
                  </a:lnTo>
                  <a:lnTo>
                    <a:pt x="1667828" y="854292"/>
                  </a:lnTo>
                  <a:lnTo>
                    <a:pt x="1671320" y="873665"/>
                  </a:lnTo>
                  <a:lnTo>
                    <a:pt x="1674178" y="894943"/>
                  </a:lnTo>
                  <a:lnTo>
                    <a:pt x="1677035" y="917491"/>
                  </a:lnTo>
                  <a:lnTo>
                    <a:pt x="1679258" y="941310"/>
                  </a:lnTo>
                  <a:lnTo>
                    <a:pt x="1709738" y="941310"/>
                  </a:lnTo>
                  <a:lnTo>
                    <a:pt x="1760538" y="632618"/>
                  </a:lnTo>
                  <a:lnTo>
                    <a:pt x="1777682" y="640558"/>
                  </a:lnTo>
                  <a:lnTo>
                    <a:pt x="1794510" y="647545"/>
                  </a:lnTo>
                  <a:lnTo>
                    <a:pt x="1811020" y="654214"/>
                  </a:lnTo>
                  <a:lnTo>
                    <a:pt x="1827212" y="659931"/>
                  </a:lnTo>
                  <a:lnTo>
                    <a:pt x="1843405" y="665647"/>
                  </a:lnTo>
                  <a:lnTo>
                    <a:pt x="1858962" y="670728"/>
                  </a:lnTo>
                  <a:lnTo>
                    <a:pt x="1889760" y="680574"/>
                  </a:lnTo>
                  <a:lnTo>
                    <a:pt x="1918335" y="689466"/>
                  </a:lnTo>
                  <a:lnTo>
                    <a:pt x="1945640" y="698676"/>
                  </a:lnTo>
                  <a:lnTo>
                    <a:pt x="1958658" y="703122"/>
                  </a:lnTo>
                  <a:lnTo>
                    <a:pt x="1971040" y="707886"/>
                  </a:lnTo>
                  <a:lnTo>
                    <a:pt x="1982788" y="712650"/>
                  </a:lnTo>
                  <a:lnTo>
                    <a:pt x="1994218" y="718048"/>
                  </a:lnTo>
                  <a:lnTo>
                    <a:pt x="1999615" y="721224"/>
                  </a:lnTo>
                  <a:lnTo>
                    <a:pt x="2004695" y="724718"/>
                  </a:lnTo>
                  <a:lnTo>
                    <a:pt x="2009458" y="728846"/>
                  </a:lnTo>
                  <a:lnTo>
                    <a:pt x="2013902" y="733292"/>
                  </a:lnTo>
                  <a:lnTo>
                    <a:pt x="2018348" y="738691"/>
                  </a:lnTo>
                  <a:lnTo>
                    <a:pt x="2022475" y="744090"/>
                  </a:lnTo>
                  <a:lnTo>
                    <a:pt x="2025968" y="750124"/>
                  </a:lnTo>
                  <a:lnTo>
                    <a:pt x="2029460" y="756159"/>
                  </a:lnTo>
                  <a:lnTo>
                    <a:pt x="2032635" y="762828"/>
                  </a:lnTo>
                  <a:lnTo>
                    <a:pt x="2035492" y="769497"/>
                  </a:lnTo>
                  <a:lnTo>
                    <a:pt x="2038350" y="776801"/>
                  </a:lnTo>
                  <a:lnTo>
                    <a:pt x="2040890" y="784106"/>
                  </a:lnTo>
                  <a:lnTo>
                    <a:pt x="2043112" y="791410"/>
                  </a:lnTo>
                  <a:lnTo>
                    <a:pt x="2045335" y="799032"/>
                  </a:lnTo>
                  <a:lnTo>
                    <a:pt x="2048828" y="814276"/>
                  </a:lnTo>
                  <a:lnTo>
                    <a:pt x="2052002" y="829838"/>
                  </a:lnTo>
                  <a:lnTo>
                    <a:pt x="2054542" y="844447"/>
                  </a:lnTo>
                  <a:lnTo>
                    <a:pt x="2056448" y="858738"/>
                  </a:lnTo>
                  <a:lnTo>
                    <a:pt x="2057718" y="872077"/>
                  </a:lnTo>
                  <a:lnTo>
                    <a:pt x="2058352" y="884145"/>
                  </a:lnTo>
                  <a:lnTo>
                    <a:pt x="2059305" y="894943"/>
                  </a:lnTo>
                  <a:lnTo>
                    <a:pt x="2059622" y="910504"/>
                  </a:lnTo>
                  <a:lnTo>
                    <a:pt x="2059305" y="912410"/>
                  </a:lnTo>
                  <a:lnTo>
                    <a:pt x="2058988" y="914315"/>
                  </a:lnTo>
                  <a:lnTo>
                    <a:pt x="2058035" y="915903"/>
                  </a:lnTo>
                  <a:lnTo>
                    <a:pt x="2057082" y="918126"/>
                  </a:lnTo>
                  <a:lnTo>
                    <a:pt x="2055495" y="920032"/>
                  </a:lnTo>
                  <a:lnTo>
                    <a:pt x="2053590" y="921937"/>
                  </a:lnTo>
                  <a:lnTo>
                    <a:pt x="2048828" y="926066"/>
                  </a:lnTo>
                  <a:lnTo>
                    <a:pt x="2043112" y="929559"/>
                  </a:lnTo>
                  <a:lnTo>
                    <a:pt x="2036128" y="933688"/>
                  </a:lnTo>
                  <a:lnTo>
                    <a:pt x="2027555" y="937499"/>
                  </a:lnTo>
                  <a:lnTo>
                    <a:pt x="2017712" y="941310"/>
                  </a:lnTo>
                  <a:lnTo>
                    <a:pt x="2232978" y="941310"/>
                  </a:lnTo>
                  <a:lnTo>
                    <a:pt x="2232978" y="103841"/>
                  </a:lnTo>
                  <a:lnTo>
                    <a:pt x="1150620" y="103841"/>
                  </a:lnTo>
                  <a:lnTo>
                    <a:pt x="1145223" y="94631"/>
                  </a:lnTo>
                  <a:lnTo>
                    <a:pt x="1139825" y="85421"/>
                  </a:lnTo>
                  <a:lnTo>
                    <a:pt x="1133793" y="76529"/>
                  </a:lnTo>
                  <a:lnTo>
                    <a:pt x="1127760" y="67954"/>
                  </a:lnTo>
                  <a:lnTo>
                    <a:pt x="1121728" y="59062"/>
                  </a:lnTo>
                  <a:lnTo>
                    <a:pt x="1115060" y="51122"/>
                  </a:lnTo>
                  <a:lnTo>
                    <a:pt x="1108710" y="42547"/>
                  </a:lnTo>
                  <a:lnTo>
                    <a:pt x="1101725" y="34925"/>
                  </a:lnTo>
                  <a:close/>
                  <a:moveTo>
                    <a:pt x="800738" y="0"/>
                  </a:moveTo>
                  <a:lnTo>
                    <a:pt x="808355" y="0"/>
                  </a:lnTo>
                  <a:lnTo>
                    <a:pt x="815972" y="0"/>
                  </a:lnTo>
                  <a:lnTo>
                    <a:pt x="823906" y="318"/>
                  </a:lnTo>
                  <a:lnTo>
                    <a:pt x="831523" y="635"/>
                  </a:lnTo>
                  <a:lnTo>
                    <a:pt x="839140" y="1587"/>
                  </a:lnTo>
                  <a:lnTo>
                    <a:pt x="854375" y="3492"/>
                  </a:lnTo>
                  <a:lnTo>
                    <a:pt x="869291" y="6984"/>
                  </a:lnTo>
                  <a:lnTo>
                    <a:pt x="883890" y="10793"/>
                  </a:lnTo>
                  <a:lnTo>
                    <a:pt x="898172" y="15554"/>
                  </a:lnTo>
                  <a:lnTo>
                    <a:pt x="912137" y="20951"/>
                  </a:lnTo>
                  <a:lnTo>
                    <a:pt x="925784" y="27300"/>
                  </a:lnTo>
                  <a:lnTo>
                    <a:pt x="939431" y="33966"/>
                  </a:lnTo>
                  <a:lnTo>
                    <a:pt x="952443" y="41584"/>
                  </a:lnTo>
                  <a:lnTo>
                    <a:pt x="964821" y="50155"/>
                  </a:lnTo>
                  <a:lnTo>
                    <a:pt x="977516" y="59043"/>
                  </a:lnTo>
                  <a:lnTo>
                    <a:pt x="989259" y="68883"/>
                  </a:lnTo>
                  <a:lnTo>
                    <a:pt x="1000685" y="79359"/>
                  </a:lnTo>
                  <a:lnTo>
                    <a:pt x="1011793" y="89834"/>
                  </a:lnTo>
                  <a:lnTo>
                    <a:pt x="1021949" y="101262"/>
                  </a:lnTo>
                  <a:lnTo>
                    <a:pt x="1032105" y="113641"/>
                  </a:lnTo>
                  <a:lnTo>
                    <a:pt x="1041626" y="126021"/>
                  </a:lnTo>
                  <a:lnTo>
                    <a:pt x="1050512" y="139354"/>
                  </a:lnTo>
                  <a:lnTo>
                    <a:pt x="1059082" y="153003"/>
                  </a:lnTo>
                  <a:lnTo>
                    <a:pt x="1067016" y="166970"/>
                  </a:lnTo>
                  <a:lnTo>
                    <a:pt x="1073998" y="181572"/>
                  </a:lnTo>
                  <a:lnTo>
                    <a:pt x="1080980" y="196492"/>
                  </a:lnTo>
                  <a:lnTo>
                    <a:pt x="1087011" y="212046"/>
                  </a:lnTo>
                  <a:lnTo>
                    <a:pt x="1092406" y="227918"/>
                  </a:lnTo>
                  <a:lnTo>
                    <a:pt x="1097167" y="243789"/>
                  </a:lnTo>
                  <a:lnTo>
                    <a:pt x="1101292" y="260296"/>
                  </a:lnTo>
                  <a:lnTo>
                    <a:pt x="1104784" y="277120"/>
                  </a:lnTo>
                  <a:lnTo>
                    <a:pt x="1107323" y="294261"/>
                  </a:lnTo>
                  <a:lnTo>
                    <a:pt x="1109227" y="311403"/>
                  </a:lnTo>
                  <a:lnTo>
                    <a:pt x="1110179" y="329179"/>
                  </a:lnTo>
                  <a:lnTo>
                    <a:pt x="1110496" y="346955"/>
                  </a:lnTo>
                  <a:lnTo>
                    <a:pt x="1110496" y="358065"/>
                  </a:lnTo>
                  <a:lnTo>
                    <a:pt x="1110179" y="368541"/>
                  </a:lnTo>
                  <a:lnTo>
                    <a:pt x="1109544" y="379651"/>
                  </a:lnTo>
                  <a:lnTo>
                    <a:pt x="1108275" y="390761"/>
                  </a:lnTo>
                  <a:lnTo>
                    <a:pt x="1107323" y="402189"/>
                  </a:lnTo>
                  <a:lnTo>
                    <a:pt x="1105736" y="413299"/>
                  </a:lnTo>
                  <a:lnTo>
                    <a:pt x="1103831" y="424726"/>
                  </a:lnTo>
                  <a:lnTo>
                    <a:pt x="1101927" y="436154"/>
                  </a:lnTo>
                  <a:lnTo>
                    <a:pt x="1099706" y="447582"/>
                  </a:lnTo>
                  <a:lnTo>
                    <a:pt x="1097167" y="459009"/>
                  </a:lnTo>
                  <a:lnTo>
                    <a:pt x="1094628" y="470437"/>
                  </a:lnTo>
                  <a:lnTo>
                    <a:pt x="1091771" y="481864"/>
                  </a:lnTo>
                  <a:lnTo>
                    <a:pt x="1088280" y="493292"/>
                  </a:lnTo>
                  <a:lnTo>
                    <a:pt x="1085106" y="504720"/>
                  </a:lnTo>
                  <a:lnTo>
                    <a:pt x="1081298" y="516147"/>
                  </a:lnTo>
                  <a:lnTo>
                    <a:pt x="1077489" y="527575"/>
                  </a:lnTo>
                  <a:lnTo>
                    <a:pt x="1073363" y="538685"/>
                  </a:lnTo>
                  <a:lnTo>
                    <a:pt x="1068920" y="550113"/>
                  </a:lnTo>
                  <a:lnTo>
                    <a:pt x="1064477" y="561223"/>
                  </a:lnTo>
                  <a:lnTo>
                    <a:pt x="1059716" y="572016"/>
                  </a:lnTo>
                  <a:lnTo>
                    <a:pt x="1054956" y="583126"/>
                  </a:lnTo>
                  <a:lnTo>
                    <a:pt x="1049878" y="593918"/>
                  </a:lnTo>
                  <a:lnTo>
                    <a:pt x="1044482" y="604711"/>
                  </a:lnTo>
                  <a:lnTo>
                    <a:pt x="1039087" y="614869"/>
                  </a:lnTo>
                  <a:lnTo>
                    <a:pt x="1033057" y="625344"/>
                  </a:lnTo>
                  <a:lnTo>
                    <a:pt x="1027344" y="635502"/>
                  </a:lnTo>
                  <a:lnTo>
                    <a:pt x="1021314" y="645660"/>
                  </a:lnTo>
                  <a:lnTo>
                    <a:pt x="1014966" y="655501"/>
                  </a:lnTo>
                  <a:lnTo>
                    <a:pt x="1008936" y="665024"/>
                  </a:lnTo>
                  <a:lnTo>
                    <a:pt x="1002271" y="674229"/>
                  </a:lnTo>
                  <a:lnTo>
                    <a:pt x="995607" y="683435"/>
                  </a:lnTo>
                  <a:lnTo>
                    <a:pt x="988624" y="692323"/>
                  </a:lnTo>
                  <a:lnTo>
                    <a:pt x="988624" y="813583"/>
                  </a:lnTo>
                  <a:lnTo>
                    <a:pt x="1021631" y="828819"/>
                  </a:lnTo>
                  <a:lnTo>
                    <a:pt x="1055908" y="843739"/>
                  </a:lnTo>
                  <a:lnTo>
                    <a:pt x="1090184" y="858976"/>
                  </a:lnTo>
                  <a:lnTo>
                    <a:pt x="1125413" y="873260"/>
                  </a:lnTo>
                  <a:lnTo>
                    <a:pt x="1194918" y="902464"/>
                  </a:lnTo>
                  <a:lnTo>
                    <a:pt x="1263471" y="930081"/>
                  </a:lnTo>
                  <a:lnTo>
                    <a:pt x="1329485" y="956745"/>
                  </a:lnTo>
                  <a:lnTo>
                    <a:pt x="1390421" y="981822"/>
                  </a:lnTo>
                  <a:lnTo>
                    <a:pt x="1418668" y="993567"/>
                  </a:lnTo>
                  <a:lnTo>
                    <a:pt x="1445327" y="1004995"/>
                  </a:lnTo>
                  <a:lnTo>
                    <a:pt x="1469448" y="1016105"/>
                  </a:lnTo>
                  <a:lnTo>
                    <a:pt x="1491981" y="1026580"/>
                  </a:lnTo>
                  <a:lnTo>
                    <a:pt x="1497059" y="1029437"/>
                  </a:lnTo>
                  <a:lnTo>
                    <a:pt x="1501820" y="1032612"/>
                  </a:lnTo>
                  <a:lnTo>
                    <a:pt x="1507215" y="1035786"/>
                  </a:lnTo>
                  <a:lnTo>
                    <a:pt x="1511976" y="1039278"/>
                  </a:lnTo>
                  <a:lnTo>
                    <a:pt x="1516419" y="1043404"/>
                  </a:lnTo>
                  <a:lnTo>
                    <a:pt x="1520862" y="1047214"/>
                  </a:lnTo>
                  <a:lnTo>
                    <a:pt x="1525306" y="1051340"/>
                  </a:lnTo>
                  <a:lnTo>
                    <a:pt x="1529749" y="1056102"/>
                  </a:lnTo>
                  <a:lnTo>
                    <a:pt x="1533557" y="1060546"/>
                  </a:lnTo>
                  <a:lnTo>
                    <a:pt x="1537683" y="1065942"/>
                  </a:lnTo>
                  <a:lnTo>
                    <a:pt x="1544983" y="1076100"/>
                  </a:lnTo>
                  <a:lnTo>
                    <a:pt x="1551965" y="1087528"/>
                  </a:lnTo>
                  <a:lnTo>
                    <a:pt x="1558630" y="1099273"/>
                  </a:lnTo>
                  <a:lnTo>
                    <a:pt x="1564978" y="1111970"/>
                  </a:lnTo>
                  <a:lnTo>
                    <a:pt x="1570373" y="1125302"/>
                  </a:lnTo>
                  <a:lnTo>
                    <a:pt x="1576086" y="1138317"/>
                  </a:lnTo>
                  <a:lnTo>
                    <a:pt x="1580846" y="1152284"/>
                  </a:lnTo>
                  <a:lnTo>
                    <a:pt x="1585290" y="1166569"/>
                  </a:lnTo>
                  <a:lnTo>
                    <a:pt x="1589416" y="1180853"/>
                  </a:lnTo>
                  <a:lnTo>
                    <a:pt x="1592907" y="1195138"/>
                  </a:lnTo>
                  <a:lnTo>
                    <a:pt x="1596398" y="1210057"/>
                  </a:lnTo>
                  <a:lnTo>
                    <a:pt x="1599254" y="1224342"/>
                  </a:lnTo>
                  <a:lnTo>
                    <a:pt x="1602110" y="1238943"/>
                  </a:lnTo>
                  <a:lnTo>
                    <a:pt x="1604332" y="1253545"/>
                  </a:lnTo>
                  <a:lnTo>
                    <a:pt x="1606554" y="1267513"/>
                  </a:lnTo>
                  <a:lnTo>
                    <a:pt x="1610362" y="1294812"/>
                  </a:lnTo>
                  <a:lnTo>
                    <a:pt x="1612901" y="1320524"/>
                  </a:lnTo>
                  <a:lnTo>
                    <a:pt x="1614488" y="1343697"/>
                  </a:lnTo>
                  <a:lnTo>
                    <a:pt x="1615440" y="1364012"/>
                  </a:lnTo>
                  <a:lnTo>
                    <a:pt x="1616075" y="1380519"/>
                  </a:lnTo>
                  <a:lnTo>
                    <a:pt x="1616075" y="1393216"/>
                  </a:lnTo>
                  <a:lnTo>
                    <a:pt x="1616075" y="1395756"/>
                  </a:lnTo>
                  <a:lnTo>
                    <a:pt x="1615758" y="1398295"/>
                  </a:lnTo>
                  <a:lnTo>
                    <a:pt x="1615123" y="1400835"/>
                  </a:lnTo>
                  <a:lnTo>
                    <a:pt x="1613853" y="1403057"/>
                  </a:lnTo>
                  <a:lnTo>
                    <a:pt x="1612584" y="1405596"/>
                  </a:lnTo>
                  <a:lnTo>
                    <a:pt x="1610997" y="1408136"/>
                  </a:lnTo>
                  <a:lnTo>
                    <a:pt x="1609093" y="1410993"/>
                  </a:lnTo>
                  <a:lnTo>
                    <a:pt x="1606871" y="1413532"/>
                  </a:lnTo>
                  <a:lnTo>
                    <a:pt x="1601476" y="1418611"/>
                  </a:lnTo>
                  <a:lnTo>
                    <a:pt x="1594811" y="1423690"/>
                  </a:lnTo>
                  <a:lnTo>
                    <a:pt x="1587194" y="1429086"/>
                  </a:lnTo>
                  <a:lnTo>
                    <a:pt x="1578307" y="1434165"/>
                  </a:lnTo>
                  <a:lnTo>
                    <a:pt x="1567834" y="1439244"/>
                  </a:lnTo>
                  <a:lnTo>
                    <a:pt x="1556408" y="1444323"/>
                  </a:lnTo>
                  <a:lnTo>
                    <a:pt x="1543713" y="1449719"/>
                  </a:lnTo>
                  <a:lnTo>
                    <a:pt x="1530066" y="1454481"/>
                  </a:lnTo>
                  <a:lnTo>
                    <a:pt x="1514832" y="1459242"/>
                  </a:lnTo>
                  <a:lnTo>
                    <a:pt x="1498329" y="1464004"/>
                  </a:lnTo>
                  <a:lnTo>
                    <a:pt x="1480873" y="1468765"/>
                  </a:lnTo>
                  <a:lnTo>
                    <a:pt x="1461831" y="1473209"/>
                  </a:lnTo>
                  <a:lnTo>
                    <a:pt x="1441836" y="1477654"/>
                  </a:lnTo>
                  <a:lnTo>
                    <a:pt x="1420572" y="1481780"/>
                  </a:lnTo>
                  <a:lnTo>
                    <a:pt x="1398038" y="1485589"/>
                  </a:lnTo>
                  <a:lnTo>
                    <a:pt x="1373918" y="1489716"/>
                  </a:lnTo>
                  <a:lnTo>
                    <a:pt x="1349162" y="1493525"/>
                  </a:lnTo>
                  <a:lnTo>
                    <a:pt x="1322820" y="1496700"/>
                  </a:lnTo>
                  <a:lnTo>
                    <a:pt x="1295209" y="1500191"/>
                  </a:lnTo>
                  <a:lnTo>
                    <a:pt x="1266010" y="1503048"/>
                  </a:lnTo>
                  <a:lnTo>
                    <a:pt x="1235860" y="1505905"/>
                  </a:lnTo>
                  <a:lnTo>
                    <a:pt x="1204439" y="1508445"/>
                  </a:lnTo>
                  <a:lnTo>
                    <a:pt x="1171750" y="1510667"/>
                  </a:lnTo>
                  <a:lnTo>
                    <a:pt x="1137791" y="1512571"/>
                  </a:lnTo>
                  <a:lnTo>
                    <a:pt x="1102562" y="1514158"/>
                  </a:lnTo>
                  <a:lnTo>
                    <a:pt x="1066064" y="1515428"/>
                  </a:lnTo>
                  <a:lnTo>
                    <a:pt x="1027979" y="1516698"/>
                  </a:lnTo>
                  <a:lnTo>
                    <a:pt x="988942" y="1517015"/>
                  </a:lnTo>
                  <a:lnTo>
                    <a:pt x="988624" y="1517650"/>
                  </a:lnTo>
                  <a:lnTo>
                    <a:pt x="677596" y="1517650"/>
                  </a:lnTo>
                  <a:lnTo>
                    <a:pt x="635068" y="1517333"/>
                  </a:lnTo>
                  <a:lnTo>
                    <a:pt x="594127" y="1516698"/>
                  </a:lnTo>
                  <a:lnTo>
                    <a:pt x="554772" y="1516063"/>
                  </a:lnTo>
                  <a:lnTo>
                    <a:pt x="516370" y="1514476"/>
                  </a:lnTo>
                  <a:lnTo>
                    <a:pt x="479872" y="1512889"/>
                  </a:lnTo>
                  <a:lnTo>
                    <a:pt x="444643" y="1510667"/>
                  </a:lnTo>
                  <a:lnTo>
                    <a:pt x="410366" y="1508445"/>
                  </a:lnTo>
                  <a:lnTo>
                    <a:pt x="377994" y="1505905"/>
                  </a:lnTo>
                  <a:lnTo>
                    <a:pt x="346574" y="1503048"/>
                  </a:lnTo>
                  <a:lnTo>
                    <a:pt x="316741" y="1499874"/>
                  </a:lnTo>
                  <a:lnTo>
                    <a:pt x="288177" y="1496382"/>
                  </a:lnTo>
                  <a:lnTo>
                    <a:pt x="261517" y="1492573"/>
                  </a:lnTo>
                  <a:lnTo>
                    <a:pt x="235493" y="1489081"/>
                  </a:lnTo>
                  <a:lnTo>
                    <a:pt x="211372" y="1484955"/>
                  </a:lnTo>
                  <a:lnTo>
                    <a:pt x="187886" y="1480510"/>
                  </a:lnTo>
                  <a:lnTo>
                    <a:pt x="166622" y="1476066"/>
                  </a:lnTo>
                  <a:lnTo>
                    <a:pt x="146310" y="1471305"/>
                  </a:lnTo>
                  <a:lnTo>
                    <a:pt x="127268" y="1466543"/>
                  </a:lnTo>
                  <a:lnTo>
                    <a:pt x="109495" y="1461782"/>
                  </a:lnTo>
                  <a:lnTo>
                    <a:pt x="93309" y="1456703"/>
                  </a:lnTo>
                  <a:lnTo>
                    <a:pt x="78075" y="1451941"/>
                  </a:lnTo>
                  <a:lnTo>
                    <a:pt x="64427" y="1446228"/>
                  </a:lnTo>
                  <a:lnTo>
                    <a:pt x="52367" y="1441149"/>
                  </a:lnTo>
                  <a:lnTo>
                    <a:pt x="41259" y="1436070"/>
                  </a:lnTo>
                  <a:lnTo>
                    <a:pt x="31738" y="1430356"/>
                  </a:lnTo>
                  <a:lnTo>
                    <a:pt x="23169" y="1425277"/>
                  </a:lnTo>
                  <a:lnTo>
                    <a:pt x="16186" y="1419563"/>
                  </a:lnTo>
                  <a:lnTo>
                    <a:pt x="10474" y="1414167"/>
                  </a:lnTo>
                  <a:lnTo>
                    <a:pt x="8252" y="1411627"/>
                  </a:lnTo>
                  <a:lnTo>
                    <a:pt x="6030" y="1409088"/>
                  </a:lnTo>
                  <a:lnTo>
                    <a:pt x="4126" y="1406548"/>
                  </a:lnTo>
                  <a:lnTo>
                    <a:pt x="2539" y="1403374"/>
                  </a:lnTo>
                  <a:lnTo>
                    <a:pt x="1587" y="1400835"/>
                  </a:lnTo>
                  <a:lnTo>
                    <a:pt x="952" y="1398295"/>
                  </a:lnTo>
                  <a:lnTo>
                    <a:pt x="318" y="1395756"/>
                  </a:lnTo>
                  <a:lnTo>
                    <a:pt x="0" y="1393216"/>
                  </a:lnTo>
                  <a:lnTo>
                    <a:pt x="318" y="1380519"/>
                  </a:lnTo>
                  <a:lnTo>
                    <a:pt x="952" y="1364012"/>
                  </a:lnTo>
                  <a:lnTo>
                    <a:pt x="1905" y="1343697"/>
                  </a:lnTo>
                  <a:lnTo>
                    <a:pt x="3809" y="1320524"/>
                  </a:lnTo>
                  <a:lnTo>
                    <a:pt x="6348" y="1294812"/>
                  </a:lnTo>
                  <a:lnTo>
                    <a:pt x="10156" y="1267513"/>
                  </a:lnTo>
                  <a:lnTo>
                    <a:pt x="11743" y="1253545"/>
                  </a:lnTo>
                  <a:lnTo>
                    <a:pt x="14600" y="1238943"/>
                  </a:lnTo>
                  <a:lnTo>
                    <a:pt x="17139" y="1224342"/>
                  </a:lnTo>
                  <a:lnTo>
                    <a:pt x="20312" y="1210057"/>
                  </a:lnTo>
                  <a:lnTo>
                    <a:pt x="23803" y="1195138"/>
                  </a:lnTo>
                  <a:lnTo>
                    <a:pt x="27295" y="1180853"/>
                  </a:lnTo>
                  <a:lnTo>
                    <a:pt x="31420" y="1166569"/>
                  </a:lnTo>
                  <a:lnTo>
                    <a:pt x="35864" y="1152284"/>
                  </a:lnTo>
                  <a:lnTo>
                    <a:pt x="40624" y="1138317"/>
                  </a:lnTo>
                  <a:lnTo>
                    <a:pt x="45702" y="1125302"/>
                  </a:lnTo>
                  <a:lnTo>
                    <a:pt x="51732" y="1111970"/>
                  </a:lnTo>
                  <a:lnTo>
                    <a:pt x="57445" y="1099273"/>
                  </a:lnTo>
                  <a:lnTo>
                    <a:pt x="64110" y="1087528"/>
                  </a:lnTo>
                  <a:lnTo>
                    <a:pt x="71092" y="1076100"/>
                  </a:lnTo>
                  <a:lnTo>
                    <a:pt x="79027" y="1065942"/>
                  </a:lnTo>
                  <a:lnTo>
                    <a:pt x="83153" y="1060546"/>
                  </a:lnTo>
                  <a:lnTo>
                    <a:pt x="86961" y="1056102"/>
                  </a:lnTo>
                  <a:lnTo>
                    <a:pt x="91087" y="1051340"/>
                  </a:lnTo>
                  <a:lnTo>
                    <a:pt x="95530" y="1047214"/>
                  </a:lnTo>
                  <a:lnTo>
                    <a:pt x="99973" y="1043404"/>
                  </a:lnTo>
                  <a:lnTo>
                    <a:pt x="104734" y="1039278"/>
                  </a:lnTo>
                  <a:lnTo>
                    <a:pt x="109495" y="1035786"/>
                  </a:lnTo>
                  <a:lnTo>
                    <a:pt x="114255" y="1032612"/>
                  </a:lnTo>
                  <a:lnTo>
                    <a:pt x="119333" y="1029437"/>
                  </a:lnTo>
                  <a:lnTo>
                    <a:pt x="124729" y="1026580"/>
                  </a:lnTo>
                  <a:lnTo>
                    <a:pt x="146628" y="1016105"/>
                  </a:lnTo>
                  <a:lnTo>
                    <a:pt x="171383" y="1004995"/>
                  </a:lnTo>
                  <a:lnTo>
                    <a:pt x="198042" y="993567"/>
                  </a:lnTo>
                  <a:lnTo>
                    <a:pt x="225971" y="981822"/>
                  </a:lnTo>
                  <a:lnTo>
                    <a:pt x="287225" y="956745"/>
                  </a:lnTo>
                  <a:lnTo>
                    <a:pt x="352922" y="930081"/>
                  </a:lnTo>
                  <a:lnTo>
                    <a:pt x="421475" y="902464"/>
                  </a:lnTo>
                  <a:lnTo>
                    <a:pt x="491297" y="873260"/>
                  </a:lnTo>
                  <a:lnTo>
                    <a:pt x="525891" y="858976"/>
                  </a:lnTo>
                  <a:lnTo>
                    <a:pt x="560802" y="843739"/>
                  </a:lnTo>
                  <a:lnTo>
                    <a:pt x="594444" y="828819"/>
                  </a:lnTo>
                  <a:lnTo>
                    <a:pt x="627769" y="813583"/>
                  </a:lnTo>
                  <a:lnTo>
                    <a:pt x="627769" y="692323"/>
                  </a:lnTo>
                  <a:lnTo>
                    <a:pt x="621104" y="683435"/>
                  </a:lnTo>
                  <a:lnTo>
                    <a:pt x="614121" y="674229"/>
                  </a:lnTo>
                  <a:lnTo>
                    <a:pt x="607774" y="665024"/>
                  </a:lnTo>
                  <a:lnTo>
                    <a:pt x="601109" y="655501"/>
                  </a:lnTo>
                  <a:lnTo>
                    <a:pt x="595079" y="645660"/>
                  </a:lnTo>
                  <a:lnTo>
                    <a:pt x="589049" y="635502"/>
                  </a:lnTo>
                  <a:lnTo>
                    <a:pt x="583019" y="625344"/>
                  </a:lnTo>
                  <a:lnTo>
                    <a:pt x="577623" y="614869"/>
                  </a:lnTo>
                  <a:lnTo>
                    <a:pt x="572228" y="604711"/>
                  </a:lnTo>
                  <a:lnTo>
                    <a:pt x="566515" y="593918"/>
                  </a:lnTo>
                  <a:lnTo>
                    <a:pt x="561754" y="583126"/>
                  </a:lnTo>
                  <a:lnTo>
                    <a:pt x="556676" y="572016"/>
                  </a:lnTo>
                  <a:lnTo>
                    <a:pt x="551916" y="561223"/>
                  </a:lnTo>
                  <a:lnTo>
                    <a:pt x="547473" y="550113"/>
                  </a:lnTo>
                  <a:lnTo>
                    <a:pt x="543347" y="538685"/>
                  </a:lnTo>
                  <a:lnTo>
                    <a:pt x="538903" y="527575"/>
                  </a:lnTo>
                  <a:lnTo>
                    <a:pt x="535095" y="516147"/>
                  </a:lnTo>
                  <a:lnTo>
                    <a:pt x="531604" y="504720"/>
                  </a:lnTo>
                  <a:lnTo>
                    <a:pt x="528113" y="493292"/>
                  </a:lnTo>
                  <a:lnTo>
                    <a:pt x="524939" y="481864"/>
                  </a:lnTo>
                  <a:lnTo>
                    <a:pt x="522083" y="470437"/>
                  </a:lnTo>
                  <a:lnTo>
                    <a:pt x="519226" y="459009"/>
                  </a:lnTo>
                  <a:lnTo>
                    <a:pt x="516687" y="447582"/>
                  </a:lnTo>
                  <a:lnTo>
                    <a:pt x="514466" y="436154"/>
                  </a:lnTo>
                  <a:lnTo>
                    <a:pt x="512244" y="424726"/>
                  </a:lnTo>
                  <a:lnTo>
                    <a:pt x="510974" y="413299"/>
                  </a:lnTo>
                  <a:lnTo>
                    <a:pt x="509388" y="402189"/>
                  </a:lnTo>
                  <a:lnTo>
                    <a:pt x="507801" y="390761"/>
                  </a:lnTo>
                  <a:lnTo>
                    <a:pt x="507166" y="379651"/>
                  </a:lnTo>
                  <a:lnTo>
                    <a:pt x="506531" y="368541"/>
                  </a:lnTo>
                  <a:lnTo>
                    <a:pt x="506214" y="358065"/>
                  </a:lnTo>
                  <a:lnTo>
                    <a:pt x="505579" y="346955"/>
                  </a:lnTo>
                  <a:lnTo>
                    <a:pt x="506214" y="329179"/>
                  </a:lnTo>
                  <a:lnTo>
                    <a:pt x="507166" y="311403"/>
                  </a:lnTo>
                  <a:lnTo>
                    <a:pt x="509388" y="294261"/>
                  </a:lnTo>
                  <a:lnTo>
                    <a:pt x="511927" y="277120"/>
                  </a:lnTo>
                  <a:lnTo>
                    <a:pt x="515418" y="260296"/>
                  </a:lnTo>
                  <a:lnTo>
                    <a:pt x="519226" y="243789"/>
                  </a:lnTo>
                  <a:lnTo>
                    <a:pt x="524304" y="227918"/>
                  </a:lnTo>
                  <a:lnTo>
                    <a:pt x="529700" y="212046"/>
                  </a:lnTo>
                  <a:lnTo>
                    <a:pt x="535730" y="196492"/>
                  </a:lnTo>
                  <a:lnTo>
                    <a:pt x="542077" y="181572"/>
                  </a:lnTo>
                  <a:lnTo>
                    <a:pt x="549694" y="166970"/>
                  </a:lnTo>
                  <a:lnTo>
                    <a:pt x="557311" y="153003"/>
                  </a:lnTo>
                  <a:lnTo>
                    <a:pt x="565880" y="139354"/>
                  </a:lnTo>
                  <a:lnTo>
                    <a:pt x="574767" y="126021"/>
                  </a:lnTo>
                  <a:lnTo>
                    <a:pt x="584288" y="113641"/>
                  </a:lnTo>
                  <a:lnTo>
                    <a:pt x="594127" y="101262"/>
                  </a:lnTo>
                  <a:lnTo>
                    <a:pt x="604918" y="89834"/>
                  </a:lnTo>
                  <a:lnTo>
                    <a:pt x="616026" y="79359"/>
                  </a:lnTo>
                  <a:lnTo>
                    <a:pt x="627451" y="68883"/>
                  </a:lnTo>
                  <a:lnTo>
                    <a:pt x="639194" y="59043"/>
                  </a:lnTo>
                  <a:lnTo>
                    <a:pt x="651254" y="50155"/>
                  </a:lnTo>
                  <a:lnTo>
                    <a:pt x="664267" y="41584"/>
                  </a:lnTo>
                  <a:lnTo>
                    <a:pt x="676962" y="33966"/>
                  </a:lnTo>
                  <a:lnTo>
                    <a:pt x="690291" y="27300"/>
                  </a:lnTo>
                  <a:lnTo>
                    <a:pt x="704256" y="20951"/>
                  </a:lnTo>
                  <a:lnTo>
                    <a:pt x="718538" y="15554"/>
                  </a:lnTo>
                  <a:lnTo>
                    <a:pt x="732820" y="10793"/>
                  </a:lnTo>
                  <a:lnTo>
                    <a:pt x="747102" y="6984"/>
                  </a:lnTo>
                  <a:lnTo>
                    <a:pt x="762336" y="3492"/>
                  </a:lnTo>
                  <a:lnTo>
                    <a:pt x="777252" y="1587"/>
                  </a:lnTo>
                  <a:lnTo>
                    <a:pt x="785187" y="635"/>
                  </a:lnTo>
                  <a:lnTo>
                    <a:pt x="792804" y="318"/>
                  </a:lnTo>
                  <a:lnTo>
                    <a:pt x="800738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6" name="矩形 225">
              <a:extLst>
                <a:ext uri="{FF2B5EF4-FFF2-40B4-BE49-F238E27FC236}">
                  <a16:creationId xmlns:a16="http://schemas.microsoft.com/office/drawing/2014/main" id="{B77B4DB3-5441-45E5-961E-D113CDFB33B3}"/>
                </a:ext>
              </a:extLst>
            </p:cNvPr>
            <p:cNvSpPr/>
            <p:nvPr/>
          </p:nvSpPr>
          <p:spPr>
            <a:xfrm>
              <a:off x="2002659" y="1153304"/>
              <a:ext cx="954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全球办公人员</a:t>
              </a:r>
              <a:endParaRPr lang="zh-CN" altLang="en-US" sz="1000" dirty="0"/>
            </a:p>
          </p:txBody>
        </p:sp>
      </p:grpSp>
      <p:grpSp>
        <p:nvGrpSpPr>
          <p:cNvPr id="227" name="组合 226">
            <a:extLst>
              <a:ext uri="{FF2B5EF4-FFF2-40B4-BE49-F238E27FC236}">
                <a16:creationId xmlns:a16="http://schemas.microsoft.com/office/drawing/2014/main" id="{BE3BCAEC-45B3-4AD8-957D-20C552BDA552}"/>
              </a:ext>
            </a:extLst>
          </p:cNvPr>
          <p:cNvGrpSpPr/>
          <p:nvPr/>
        </p:nvGrpSpPr>
        <p:grpSpPr>
          <a:xfrm>
            <a:off x="2000859" y="1159185"/>
            <a:ext cx="954107" cy="529247"/>
            <a:chOff x="2002659" y="870278"/>
            <a:chExt cx="954107" cy="529247"/>
          </a:xfrm>
        </p:grpSpPr>
        <p:sp>
          <p:nvSpPr>
            <p:cNvPr id="228" name="KSO_Shape">
              <a:extLst>
                <a:ext uri="{FF2B5EF4-FFF2-40B4-BE49-F238E27FC236}">
                  <a16:creationId xmlns:a16="http://schemas.microsoft.com/office/drawing/2014/main" id="{95518315-63DF-47FD-BD10-354E7D2E9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406" y="870278"/>
              <a:ext cx="293233" cy="235968"/>
            </a:xfrm>
            <a:custGeom>
              <a:avLst/>
              <a:gdLst>
                <a:gd name="T0" fmla="*/ 1404182 w 2301875"/>
                <a:gd name="T1" fmla="*/ 160202 h 1517650"/>
                <a:gd name="T2" fmla="*/ 1454632 w 2301875"/>
                <a:gd name="T3" fmla="*/ 203392 h 1517650"/>
                <a:gd name="T4" fmla="*/ 1481695 w 2301875"/>
                <a:gd name="T5" fmla="*/ 269233 h 1517650"/>
                <a:gd name="T6" fmla="*/ 1476178 w 2301875"/>
                <a:gd name="T7" fmla="*/ 358248 h 1517650"/>
                <a:gd name="T8" fmla="*/ 1431772 w 2301875"/>
                <a:gd name="T9" fmla="*/ 449897 h 1517650"/>
                <a:gd name="T10" fmla="*/ 1361353 w 2301875"/>
                <a:gd name="T11" fmla="*/ 570516 h 1517650"/>
                <a:gd name="T12" fmla="*/ 1334026 w 2301875"/>
                <a:gd name="T13" fmla="*/ 562352 h 1517650"/>
                <a:gd name="T14" fmla="*/ 1263343 w 2301875"/>
                <a:gd name="T15" fmla="*/ 433569 h 1517650"/>
                <a:gd name="T16" fmla="*/ 1225769 w 2301875"/>
                <a:gd name="T17" fmla="*/ 338233 h 1517650"/>
                <a:gd name="T18" fmla="*/ 1227871 w 2301875"/>
                <a:gd name="T19" fmla="*/ 254748 h 1517650"/>
                <a:gd name="T20" fmla="*/ 1260190 w 2301875"/>
                <a:gd name="T21" fmla="*/ 192595 h 1517650"/>
                <a:gd name="T22" fmla="*/ 1314319 w 2301875"/>
                <a:gd name="T23" fmla="*/ 155461 h 1517650"/>
                <a:gd name="T24" fmla="*/ 1864798 w 2301875"/>
                <a:gd name="T25" fmla="*/ 31302 h 1517650"/>
                <a:gd name="T26" fmla="*/ 1902636 w 2301875"/>
                <a:gd name="T27" fmla="*/ 68926 h 1517650"/>
                <a:gd name="T28" fmla="*/ 1895278 w 2301875"/>
                <a:gd name="T29" fmla="*/ 811666 h 1517650"/>
                <a:gd name="T30" fmla="*/ 1847982 w 2301875"/>
                <a:gd name="T31" fmla="*/ 837186 h 1517650"/>
                <a:gd name="T32" fmla="*/ 1397876 w 2301875"/>
                <a:gd name="T33" fmla="*/ 950058 h 1517650"/>
                <a:gd name="T34" fmla="*/ 1362141 w 2301875"/>
                <a:gd name="T35" fmla="*/ 862181 h 1517650"/>
                <a:gd name="T36" fmla="*/ 1303808 w 2301875"/>
                <a:gd name="T37" fmla="*/ 792459 h 1517650"/>
                <a:gd name="T38" fmla="*/ 1085455 w 2301875"/>
                <a:gd name="T39" fmla="*/ 693269 h 1517650"/>
                <a:gd name="T40" fmla="*/ 1038685 w 2301875"/>
                <a:gd name="T41" fmla="*/ 609866 h 1517650"/>
                <a:gd name="T42" fmla="*/ 1119352 w 2301875"/>
                <a:gd name="T43" fmla="*/ 571189 h 1517650"/>
                <a:gd name="T44" fmla="*/ 1317209 w 2301875"/>
                <a:gd name="T45" fmla="*/ 779830 h 1517650"/>
                <a:gd name="T46" fmla="*/ 1313005 w 2301875"/>
                <a:gd name="T47" fmla="*/ 631177 h 1517650"/>
                <a:gd name="T48" fmla="*/ 1349528 w 2301875"/>
                <a:gd name="T49" fmla="*/ 583555 h 1517650"/>
                <a:gd name="T50" fmla="*/ 1395774 w 2301875"/>
                <a:gd name="T51" fmla="*/ 623284 h 1517650"/>
                <a:gd name="T52" fmla="*/ 1376855 w 2301875"/>
                <a:gd name="T53" fmla="*/ 692743 h 1517650"/>
                <a:gd name="T54" fmla="*/ 1498775 w 2301875"/>
                <a:gd name="T55" fmla="*/ 541985 h 1517650"/>
                <a:gd name="T56" fmla="*/ 1650387 w 2301875"/>
                <a:gd name="T57" fmla="*/ 594868 h 1517650"/>
                <a:gd name="T58" fmla="*/ 1684545 w 2301875"/>
                <a:gd name="T59" fmla="*/ 637491 h 1517650"/>
                <a:gd name="T60" fmla="*/ 1703464 w 2301875"/>
                <a:gd name="T61" fmla="*/ 732472 h 1517650"/>
                <a:gd name="T62" fmla="*/ 1690851 w 2301875"/>
                <a:gd name="T63" fmla="*/ 770095 h 1517650"/>
                <a:gd name="T64" fmla="*/ 933319 w 2301875"/>
                <a:gd name="T65" fmla="*/ 56297 h 1517650"/>
                <a:gd name="T66" fmla="*/ 694461 w 2301875"/>
                <a:gd name="T67" fmla="*/ 1315 h 1517650"/>
                <a:gd name="T68" fmla="*/ 808979 w 2301875"/>
                <a:gd name="T69" fmla="*/ 48914 h 1517650"/>
                <a:gd name="T70" fmla="*/ 888826 w 2301875"/>
                <a:gd name="T71" fmla="*/ 150424 h 1517650"/>
                <a:gd name="T72" fmla="*/ 919031 w 2301875"/>
                <a:gd name="T73" fmla="*/ 287436 h 1517650"/>
                <a:gd name="T74" fmla="*/ 908000 w 2301875"/>
                <a:gd name="T75" fmla="*/ 380267 h 1517650"/>
                <a:gd name="T76" fmla="*/ 877006 w 2301875"/>
                <a:gd name="T77" fmla="*/ 473888 h 1517650"/>
                <a:gd name="T78" fmla="*/ 829466 w 2301875"/>
                <a:gd name="T79" fmla="*/ 558566 h 1517650"/>
                <a:gd name="T80" fmla="*/ 1100263 w 2301875"/>
                <a:gd name="T81" fmla="*/ 792617 h 1517650"/>
                <a:gd name="T82" fmla="*/ 1254967 w 2301875"/>
                <a:gd name="T83" fmla="*/ 864410 h 1517650"/>
                <a:gd name="T84" fmla="*/ 1299619 w 2301875"/>
                <a:gd name="T85" fmla="*/ 932259 h 1517650"/>
                <a:gd name="T86" fmla="*/ 1329562 w 2301875"/>
                <a:gd name="T87" fmla="*/ 1050074 h 1517650"/>
                <a:gd name="T88" fmla="*/ 1335602 w 2301875"/>
                <a:gd name="T89" fmla="*/ 1162365 h 1517650"/>
                <a:gd name="T90" fmla="*/ 1288062 w 2301875"/>
                <a:gd name="T91" fmla="*/ 1196552 h 1517650"/>
                <a:gd name="T92" fmla="*/ 1137036 w 2301875"/>
                <a:gd name="T93" fmla="*/ 1234158 h 1517650"/>
                <a:gd name="T94" fmla="*/ 882260 w 2301875"/>
                <a:gd name="T95" fmla="*/ 1255459 h 1517650"/>
                <a:gd name="T96" fmla="*/ 367980 w 2301875"/>
                <a:gd name="T97" fmla="*/ 1251515 h 1517650"/>
                <a:gd name="T98" fmla="*/ 137894 w 2301875"/>
                <a:gd name="T99" fmla="*/ 1222850 h 1517650"/>
                <a:gd name="T100" fmla="*/ 19174 w 2301875"/>
                <a:gd name="T101" fmla="*/ 1180773 h 1517650"/>
                <a:gd name="T102" fmla="*/ 0 w 2301875"/>
                <a:gd name="T103" fmla="*/ 1154212 h 1517650"/>
                <a:gd name="T104" fmla="*/ 16810 w 2301875"/>
                <a:gd name="T105" fmla="*/ 1002474 h 1517650"/>
                <a:gd name="T106" fmla="*/ 58835 w 2301875"/>
                <a:gd name="T107" fmla="*/ 891497 h 1517650"/>
                <a:gd name="T108" fmla="*/ 98758 w 2301875"/>
                <a:gd name="T109" fmla="*/ 852839 h 1517650"/>
                <a:gd name="T110" fmla="*/ 435220 w 2301875"/>
                <a:gd name="T111" fmla="*/ 711620 h 1517650"/>
                <a:gd name="T112" fmla="*/ 487489 w 2301875"/>
                <a:gd name="T113" fmla="*/ 526483 h 1517650"/>
                <a:gd name="T114" fmla="*/ 445989 w 2301875"/>
                <a:gd name="T115" fmla="*/ 437071 h 1517650"/>
                <a:gd name="T116" fmla="*/ 422875 w 2301875"/>
                <a:gd name="T117" fmla="*/ 342398 h 1517650"/>
                <a:gd name="T118" fmla="*/ 423664 w 2301875"/>
                <a:gd name="T119" fmla="*/ 229581 h 1517650"/>
                <a:gd name="T120" fmla="*/ 475669 w 2301875"/>
                <a:gd name="T121" fmla="*/ 104402 h 1517650"/>
                <a:gd name="T122" fmla="*/ 571275 w 2301875"/>
                <a:gd name="T123" fmla="*/ 22617 h 15176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5" h="1517650">
                  <a:moveTo>
                    <a:pt x="1627188" y="179387"/>
                  </a:moveTo>
                  <a:lnTo>
                    <a:pt x="1635125" y="179387"/>
                  </a:lnTo>
                  <a:lnTo>
                    <a:pt x="1643380" y="179387"/>
                  </a:lnTo>
                  <a:lnTo>
                    <a:pt x="1651635" y="180023"/>
                  </a:lnTo>
                  <a:lnTo>
                    <a:pt x="1659255" y="181295"/>
                  </a:lnTo>
                  <a:lnTo>
                    <a:pt x="1667510" y="183202"/>
                  </a:lnTo>
                  <a:lnTo>
                    <a:pt x="1674812" y="184791"/>
                  </a:lnTo>
                  <a:lnTo>
                    <a:pt x="1682432" y="187652"/>
                  </a:lnTo>
                  <a:lnTo>
                    <a:pt x="1689735" y="190514"/>
                  </a:lnTo>
                  <a:lnTo>
                    <a:pt x="1696720" y="193375"/>
                  </a:lnTo>
                  <a:lnTo>
                    <a:pt x="1703705" y="197189"/>
                  </a:lnTo>
                  <a:lnTo>
                    <a:pt x="1711008" y="201322"/>
                  </a:lnTo>
                  <a:lnTo>
                    <a:pt x="1717358" y="205455"/>
                  </a:lnTo>
                  <a:lnTo>
                    <a:pt x="1723708" y="210541"/>
                  </a:lnTo>
                  <a:lnTo>
                    <a:pt x="1730058" y="215627"/>
                  </a:lnTo>
                  <a:lnTo>
                    <a:pt x="1736408" y="220713"/>
                  </a:lnTo>
                  <a:lnTo>
                    <a:pt x="1741805" y="226753"/>
                  </a:lnTo>
                  <a:lnTo>
                    <a:pt x="1747520" y="232476"/>
                  </a:lnTo>
                  <a:lnTo>
                    <a:pt x="1752600" y="239151"/>
                  </a:lnTo>
                  <a:lnTo>
                    <a:pt x="1757680" y="245509"/>
                  </a:lnTo>
                  <a:lnTo>
                    <a:pt x="1762442" y="252503"/>
                  </a:lnTo>
                  <a:lnTo>
                    <a:pt x="1766888" y="259497"/>
                  </a:lnTo>
                  <a:lnTo>
                    <a:pt x="1771015" y="266808"/>
                  </a:lnTo>
                  <a:lnTo>
                    <a:pt x="1774508" y="274755"/>
                  </a:lnTo>
                  <a:lnTo>
                    <a:pt x="1778318" y="282385"/>
                  </a:lnTo>
                  <a:lnTo>
                    <a:pt x="1781175" y="290650"/>
                  </a:lnTo>
                  <a:lnTo>
                    <a:pt x="1784350" y="298915"/>
                  </a:lnTo>
                  <a:lnTo>
                    <a:pt x="1786890" y="307499"/>
                  </a:lnTo>
                  <a:lnTo>
                    <a:pt x="1789112" y="316082"/>
                  </a:lnTo>
                  <a:lnTo>
                    <a:pt x="1790382" y="324983"/>
                  </a:lnTo>
                  <a:lnTo>
                    <a:pt x="1791970" y="333566"/>
                  </a:lnTo>
                  <a:lnTo>
                    <a:pt x="1793240" y="342785"/>
                  </a:lnTo>
                  <a:lnTo>
                    <a:pt x="1793875" y="352322"/>
                  </a:lnTo>
                  <a:lnTo>
                    <a:pt x="1793875" y="361858"/>
                  </a:lnTo>
                  <a:lnTo>
                    <a:pt x="1793558" y="372985"/>
                  </a:lnTo>
                  <a:lnTo>
                    <a:pt x="1792605" y="384747"/>
                  </a:lnTo>
                  <a:lnTo>
                    <a:pt x="1791335" y="396509"/>
                  </a:lnTo>
                  <a:lnTo>
                    <a:pt x="1789430" y="408271"/>
                  </a:lnTo>
                  <a:lnTo>
                    <a:pt x="1786890" y="420351"/>
                  </a:lnTo>
                  <a:lnTo>
                    <a:pt x="1783715" y="432431"/>
                  </a:lnTo>
                  <a:lnTo>
                    <a:pt x="1780222" y="444511"/>
                  </a:lnTo>
                  <a:lnTo>
                    <a:pt x="1776412" y="456273"/>
                  </a:lnTo>
                  <a:lnTo>
                    <a:pt x="1771968" y="468035"/>
                  </a:lnTo>
                  <a:lnTo>
                    <a:pt x="1767205" y="479797"/>
                  </a:lnTo>
                  <a:lnTo>
                    <a:pt x="1761808" y="491241"/>
                  </a:lnTo>
                  <a:lnTo>
                    <a:pt x="1756092" y="502368"/>
                  </a:lnTo>
                  <a:lnTo>
                    <a:pt x="1750378" y="513176"/>
                  </a:lnTo>
                  <a:lnTo>
                    <a:pt x="1743710" y="523349"/>
                  </a:lnTo>
                  <a:lnTo>
                    <a:pt x="1737042" y="533521"/>
                  </a:lnTo>
                  <a:lnTo>
                    <a:pt x="1730058" y="543058"/>
                  </a:lnTo>
                  <a:lnTo>
                    <a:pt x="1730058" y="606637"/>
                  </a:lnTo>
                  <a:lnTo>
                    <a:pt x="1717992" y="620306"/>
                  </a:lnTo>
                  <a:lnTo>
                    <a:pt x="1704975" y="633976"/>
                  </a:lnTo>
                  <a:lnTo>
                    <a:pt x="1689735" y="649235"/>
                  </a:lnTo>
                  <a:lnTo>
                    <a:pt x="1681798" y="657500"/>
                  </a:lnTo>
                  <a:lnTo>
                    <a:pt x="1673860" y="665129"/>
                  </a:lnTo>
                  <a:lnTo>
                    <a:pt x="1665922" y="672123"/>
                  </a:lnTo>
                  <a:lnTo>
                    <a:pt x="1657985" y="678799"/>
                  </a:lnTo>
                  <a:lnTo>
                    <a:pt x="1651000" y="684521"/>
                  </a:lnTo>
                  <a:lnTo>
                    <a:pt x="1644968" y="688653"/>
                  </a:lnTo>
                  <a:lnTo>
                    <a:pt x="1642428" y="689925"/>
                  </a:lnTo>
                  <a:lnTo>
                    <a:pt x="1639570" y="691197"/>
                  </a:lnTo>
                  <a:lnTo>
                    <a:pt x="1637030" y="691832"/>
                  </a:lnTo>
                  <a:lnTo>
                    <a:pt x="1635125" y="692150"/>
                  </a:lnTo>
                  <a:lnTo>
                    <a:pt x="1633220" y="691832"/>
                  </a:lnTo>
                  <a:lnTo>
                    <a:pt x="1630998" y="691197"/>
                  </a:lnTo>
                  <a:lnTo>
                    <a:pt x="1628140" y="689925"/>
                  </a:lnTo>
                  <a:lnTo>
                    <a:pt x="1625600" y="688653"/>
                  </a:lnTo>
                  <a:lnTo>
                    <a:pt x="1618932" y="684521"/>
                  </a:lnTo>
                  <a:lnTo>
                    <a:pt x="1611948" y="678799"/>
                  </a:lnTo>
                  <a:lnTo>
                    <a:pt x="1604645" y="672123"/>
                  </a:lnTo>
                  <a:lnTo>
                    <a:pt x="1596708" y="665129"/>
                  </a:lnTo>
                  <a:lnTo>
                    <a:pt x="1588452" y="657500"/>
                  </a:lnTo>
                  <a:lnTo>
                    <a:pt x="1580198" y="649235"/>
                  </a:lnTo>
                  <a:lnTo>
                    <a:pt x="1565275" y="633976"/>
                  </a:lnTo>
                  <a:lnTo>
                    <a:pt x="1552575" y="620306"/>
                  </a:lnTo>
                  <a:lnTo>
                    <a:pt x="1540510" y="606637"/>
                  </a:lnTo>
                  <a:lnTo>
                    <a:pt x="1540510" y="543058"/>
                  </a:lnTo>
                  <a:lnTo>
                    <a:pt x="1533525" y="533521"/>
                  </a:lnTo>
                  <a:lnTo>
                    <a:pt x="1526540" y="523349"/>
                  </a:lnTo>
                  <a:lnTo>
                    <a:pt x="1520190" y="513176"/>
                  </a:lnTo>
                  <a:lnTo>
                    <a:pt x="1513840" y="502368"/>
                  </a:lnTo>
                  <a:lnTo>
                    <a:pt x="1508442" y="491241"/>
                  </a:lnTo>
                  <a:lnTo>
                    <a:pt x="1503362" y="479797"/>
                  </a:lnTo>
                  <a:lnTo>
                    <a:pt x="1498600" y="468035"/>
                  </a:lnTo>
                  <a:lnTo>
                    <a:pt x="1494155" y="456273"/>
                  </a:lnTo>
                  <a:lnTo>
                    <a:pt x="1490028" y="444511"/>
                  </a:lnTo>
                  <a:lnTo>
                    <a:pt x="1486535" y="432431"/>
                  </a:lnTo>
                  <a:lnTo>
                    <a:pt x="1483360" y="420351"/>
                  </a:lnTo>
                  <a:lnTo>
                    <a:pt x="1481138" y="408271"/>
                  </a:lnTo>
                  <a:lnTo>
                    <a:pt x="1478915" y="396509"/>
                  </a:lnTo>
                  <a:lnTo>
                    <a:pt x="1477962" y="384747"/>
                  </a:lnTo>
                  <a:lnTo>
                    <a:pt x="1476692" y="372985"/>
                  </a:lnTo>
                  <a:lnTo>
                    <a:pt x="1476375" y="361858"/>
                  </a:lnTo>
                  <a:lnTo>
                    <a:pt x="1476692" y="352322"/>
                  </a:lnTo>
                  <a:lnTo>
                    <a:pt x="1477328" y="342785"/>
                  </a:lnTo>
                  <a:lnTo>
                    <a:pt x="1478280" y="333566"/>
                  </a:lnTo>
                  <a:lnTo>
                    <a:pt x="1479550" y="324983"/>
                  </a:lnTo>
                  <a:lnTo>
                    <a:pt x="1481455" y="316082"/>
                  </a:lnTo>
                  <a:lnTo>
                    <a:pt x="1483678" y="307499"/>
                  </a:lnTo>
                  <a:lnTo>
                    <a:pt x="1486218" y="298915"/>
                  </a:lnTo>
                  <a:lnTo>
                    <a:pt x="1488758" y="290650"/>
                  </a:lnTo>
                  <a:lnTo>
                    <a:pt x="1492250" y="282385"/>
                  </a:lnTo>
                  <a:lnTo>
                    <a:pt x="1495425" y="274755"/>
                  </a:lnTo>
                  <a:lnTo>
                    <a:pt x="1499552" y="266808"/>
                  </a:lnTo>
                  <a:lnTo>
                    <a:pt x="1503680" y="259497"/>
                  </a:lnTo>
                  <a:lnTo>
                    <a:pt x="1508125" y="252503"/>
                  </a:lnTo>
                  <a:lnTo>
                    <a:pt x="1512888" y="245509"/>
                  </a:lnTo>
                  <a:lnTo>
                    <a:pt x="1517650" y="239151"/>
                  </a:lnTo>
                  <a:lnTo>
                    <a:pt x="1522730" y="232476"/>
                  </a:lnTo>
                  <a:lnTo>
                    <a:pt x="1528445" y="226753"/>
                  </a:lnTo>
                  <a:lnTo>
                    <a:pt x="1534160" y="220713"/>
                  </a:lnTo>
                  <a:lnTo>
                    <a:pt x="1540192" y="215627"/>
                  </a:lnTo>
                  <a:lnTo>
                    <a:pt x="1546542" y="210541"/>
                  </a:lnTo>
                  <a:lnTo>
                    <a:pt x="1553210" y="205455"/>
                  </a:lnTo>
                  <a:lnTo>
                    <a:pt x="1559560" y="201322"/>
                  </a:lnTo>
                  <a:lnTo>
                    <a:pt x="1566228" y="197189"/>
                  </a:lnTo>
                  <a:lnTo>
                    <a:pt x="1573212" y="193375"/>
                  </a:lnTo>
                  <a:lnTo>
                    <a:pt x="1580832" y="190514"/>
                  </a:lnTo>
                  <a:lnTo>
                    <a:pt x="1588135" y="187652"/>
                  </a:lnTo>
                  <a:lnTo>
                    <a:pt x="1595438" y="184791"/>
                  </a:lnTo>
                  <a:lnTo>
                    <a:pt x="1603058" y="183202"/>
                  </a:lnTo>
                  <a:lnTo>
                    <a:pt x="1610995" y="181295"/>
                  </a:lnTo>
                  <a:lnTo>
                    <a:pt x="1618932" y="180023"/>
                  </a:lnTo>
                  <a:lnTo>
                    <a:pt x="1627188" y="179387"/>
                  </a:lnTo>
                  <a:close/>
                  <a:moveTo>
                    <a:pt x="1101725" y="34925"/>
                  </a:moveTo>
                  <a:lnTo>
                    <a:pt x="2232978" y="34925"/>
                  </a:lnTo>
                  <a:lnTo>
                    <a:pt x="2239962" y="35243"/>
                  </a:lnTo>
                  <a:lnTo>
                    <a:pt x="2246948" y="36196"/>
                  </a:lnTo>
                  <a:lnTo>
                    <a:pt x="2253298" y="37784"/>
                  </a:lnTo>
                  <a:lnTo>
                    <a:pt x="2259965" y="40007"/>
                  </a:lnTo>
                  <a:lnTo>
                    <a:pt x="2265680" y="42865"/>
                  </a:lnTo>
                  <a:lnTo>
                    <a:pt x="2271395" y="46676"/>
                  </a:lnTo>
                  <a:lnTo>
                    <a:pt x="2276792" y="50169"/>
                  </a:lnTo>
                  <a:lnTo>
                    <a:pt x="2281555" y="54615"/>
                  </a:lnTo>
                  <a:lnTo>
                    <a:pt x="2286000" y="60014"/>
                  </a:lnTo>
                  <a:lnTo>
                    <a:pt x="2290128" y="65096"/>
                  </a:lnTo>
                  <a:lnTo>
                    <a:pt x="2293302" y="71130"/>
                  </a:lnTo>
                  <a:lnTo>
                    <a:pt x="2296478" y="76846"/>
                  </a:lnTo>
                  <a:lnTo>
                    <a:pt x="2299018" y="83198"/>
                  </a:lnTo>
                  <a:lnTo>
                    <a:pt x="2300288" y="89867"/>
                  </a:lnTo>
                  <a:lnTo>
                    <a:pt x="2301558" y="96537"/>
                  </a:lnTo>
                  <a:lnTo>
                    <a:pt x="2301875" y="103841"/>
                  </a:lnTo>
                  <a:lnTo>
                    <a:pt x="2301875" y="941310"/>
                  </a:lnTo>
                  <a:lnTo>
                    <a:pt x="2301558" y="948614"/>
                  </a:lnTo>
                  <a:lnTo>
                    <a:pt x="2300288" y="954966"/>
                  </a:lnTo>
                  <a:lnTo>
                    <a:pt x="2299018" y="961635"/>
                  </a:lnTo>
                  <a:lnTo>
                    <a:pt x="2296478" y="967987"/>
                  </a:lnTo>
                  <a:lnTo>
                    <a:pt x="2293302" y="974339"/>
                  </a:lnTo>
                  <a:lnTo>
                    <a:pt x="2290128" y="979738"/>
                  </a:lnTo>
                  <a:lnTo>
                    <a:pt x="2286000" y="985137"/>
                  </a:lnTo>
                  <a:lnTo>
                    <a:pt x="2281555" y="990218"/>
                  </a:lnTo>
                  <a:lnTo>
                    <a:pt x="2276792" y="994664"/>
                  </a:lnTo>
                  <a:lnTo>
                    <a:pt x="2271395" y="998475"/>
                  </a:lnTo>
                  <a:lnTo>
                    <a:pt x="2265680" y="1001969"/>
                  </a:lnTo>
                  <a:lnTo>
                    <a:pt x="2259965" y="1004827"/>
                  </a:lnTo>
                  <a:lnTo>
                    <a:pt x="2253298" y="1007050"/>
                  </a:lnTo>
                  <a:lnTo>
                    <a:pt x="2246948" y="1008955"/>
                  </a:lnTo>
                  <a:lnTo>
                    <a:pt x="2239962" y="1009908"/>
                  </a:lnTo>
                  <a:lnTo>
                    <a:pt x="2232978" y="1010543"/>
                  </a:lnTo>
                  <a:lnTo>
                    <a:pt x="1762125" y="1010543"/>
                  </a:lnTo>
                  <a:lnTo>
                    <a:pt x="1762125" y="1154726"/>
                  </a:lnTo>
                  <a:lnTo>
                    <a:pt x="2059622" y="1154726"/>
                  </a:lnTo>
                  <a:lnTo>
                    <a:pt x="2059622" y="1235075"/>
                  </a:lnTo>
                  <a:lnTo>
                    <a:pt x="1762125" y="1235075"/>
                  </a:lnTo>
                  <a:lnTo>
                    <a:pt x="1708150" y="1235075"/>
                  </a:lnTo>
                  <a:lnTo>
                    <a:pt x="1704658" y="1213162"/>
                  </a:lnTo>
                  <a:lnTo>
                    <a:pt x="1700212" y="1191566"/>
                  </a:lnTo>
                  <a:lnTo>
                    <a:pt x="1694815" y="1169335"/>
                  </a:lnTo>
                  <a:lnTo>
                    <a:pt x="1689100" y="1146787"/>
                  </a:lnTo>
                  <a:lnTo>
                    <a:pt x="1685608" y="1135989"/>
                  </a:lnTo>
                  <a:lnTo>
                    <a:pt x="1682115" y="1124874"/>
                  </a:lnTo>
                  <a:lnTo>
                    <a:pt x="1678305" y="1114076"/>
                  </a:lnTo>
                  <a:lnTo>
                    <a:pt x="1674812" y="1102960"/>
                  </a:lnTo>
                  <a:lnTo>
                    <a:pt x="1670368" y="1092162"/>
                  </a:lnTo>
                  <a:lnTo>
                    <a:pt x="1666240" y="1081682"/>
                  </a:lnTo>
                  <a:lnTo>
                    <a:pt x="1661478" y="1071202"/>
                  </a:lnTo>
                  <a:lnTo>
                    <a:pt x="1656715" y="1061039"/>
                  </a:lnTo>
                  <a:lnTo>
                    <a:pt x="1651318" y="1050559"/>
                  </a:lnTo>
                  <a:lnTo>
                    <a:pt x="1645920" y="1040714"/>
                  </a:lnTo>
                  <a:lnTo>
                    <a:pt x="1640522" y="1031186"/>
                  </a:lnTo>
                  <a:lnTo>
                    <a:pt x="1634172" y="1021341"/>
                  </a:lnTo>
                  <a:lnTo>
                    <a:pt x="1627822" y="1012131"/>
                  </a:lnTo>
                  <a:lnTo>
                    <a:pt x="1621472" y="1003556"/>
                  </a:lnTo>
                  <a:lnTo>
                    <a:pt x="1614488" y="994664"/>
                  </a:lnTo>
                  <a:lnTo>
                    <a:pt x="1607185" y="986407"/>
                  </a:lnTo>
                  <a:lnTo>
                    <a:pt x="1599882" y="978467"/>
                  </a:lnTo>
                  <a:lnTo>
                    <a:pt x="1591945" y="970528"/>
                  </a:lnTo>
                  <a:lnTo>
                    <a:pt x="1584008" y="963223"/>
                  </a:lnTo>
                  <a:lnTo>
                    <a:pt x="1575435" y="956554"/>
                  </a:lnTo>
                  <a:lnTo>
                    <a:pt x="1566545" y="949885"/>
                  </a:lnTo>
                  <a:lnTo>
                    <a:pt x="1557338" y="943533"/>
                  </a:lnTo>
                  <a:lnTo>
                    <a:pt x="1548130" y="938134"/>
                  </a:lnTo>
                  <a:lnTo>
                    <a:pt x="1538288" y="933053"/>
                  </a:lnTo>
                  <a:lnTo>
                    <a:pt x="1515428" y="922255"/>
                  </a:lnTo>
                  <a:lnTo>
                    <a:pt x="1490980" y="911140"/>
                  </a:lnTo>
                  <a:lnTo>
                    <a:pt x="1464945" y="899706"/>
                  </a:lnTo>
                  <a:lnTo>
                    <a:pt x="1437322" y="887956"/>
                  </a:lnTo>
                  <a:lnTo>
                    <a:pt x="1376998" y="863184"/>
                  </a:lnTo>
                  <a:lnTo>
                    <a:pt x="1311592" y="836825"/>
                  </a:lnTo>
                  <a:lnTo>
                    <a:pt x="1225233" y="801573"/>
                  </a:lnTo>
                  <a:lnTo>
                    <a:pt x="1229043" y="788235"/>
                  </a:lnTo>
                  <a:lnTo>
                    <a:pt x="1233488" y="775214"/>
                  </a:lnTo>
                  <a:lnTo>
                    <a:pt x="1236028" y="768862"/>
                  </a:lnTo>
                  <a:lnTo>
                    <a:pt x="1238568" y="762510"/>
                  </a:lnTo>
                  <a:lnTo>
                    <a:pt x="1241425" y="756794"/>
                  </a:lnTo>
                  <a:lnTo>
                    <a:pt x="1244283" y="751077"/>
                  </a:lnTo>
                  <a:lnTo>
                    <a:pt x="1247775" y="745678"/>
                  </a:lnTo>
                  <a:lnTo>
                    <a:pt x="1251268" y="740914"/>
                  </a:lnTo>
                  <a:lnTo>
                    <a:pt x="1255078" y="736151"/>
                  </a:lnTo>
                  <a:lnTo>
                    <a:pt x="1258888" y="731705"/>
                  </a:lnTo>
                  <a:lnTo>
                    <a:pt x="1263333" y="727576"/>
                  </a:lnTo>
                  <a:lnTo>
                    <a:pt x="1267143" y="723765"/>
                  </a:lnTo>
                  <a:lnTo>
                    <a:pt x="1271905" y="720907"/>
                  </a:lnTo>
                  <a:lnTo>
                    <a:pt x="1276985" y="718048"/>
                  </a:lnTo>
                  <a:lnTo>
                    <a:pt x="1288415" y="712650"/>
                  </a:lnTo>
                  <a:lnTo>
                    <a:pt x="1300162" y="707886"/>
                  </a:lnTo>
                  <a:lnTo>
                    <a:pt x="1312545" y="703122"/>
                  </a:lnTo>
                  <a:lnTo>
                    <a:pt x="1325562" y="698676"/>
                  </a:lnTo>
                  <a:lnTo>
                    <a:pt x="1352550" y="689466"/>
                  </a:lnTo>
                  <a:lnTo>
                    <a:pt x="1381442" y="680574"/>
                  </a:lnTo>
                  <a:lnTo>
                    <a:pt x="1411922" y="670728"/>
                  </a:lnTo>
                  <a:lnTo>
                    <a:pt x="1427798" y="665647"/>
                  </a:lnTo>
                  <a:lnTo>
                    <a:pt x="1443355" y="659931"/>
                  </a:lnTo>
                  <a:lnTo>
                    <a:pt x="1460182" y="654214"/>
                  </a:lnTo>
                  <a:lnTo>
                    <a:pt x="1476692" y="647545"/>
                  </a:lnTo>
                  <a:lnTo>
                    <a:pt x="1493202" y="640558"/>
                  </a:lnTo>
                  <a:lnTo>
                    <a:pt x="1510665" y="632618"/>
                  </a:lnTo>
                  <a:lnTo>
                    <a:pt x="1561148" y="941310"/>
                  </a:lnTo>
                  <a:lnTo>
                    <a:pt x="1591628" y="941310"/>
                  </a:lnTo>
                  <a:lnTo>
                    <a:pt x="1593850" y="917491"/>
                  </a:lnTo>
                  <a:lnTo>
                    <a:pt x="1596390" y="894943"/>
                  </a:lnTo>
                  <a:lnTo>
                    <a:pt x="1599882" y="873665"/>
                  </a:lnTo>
                  <a:lnTo>
                    <a:pt x="1603375" y="853974"/>
                  </a:lnTo>
                  <a:lnTo>
                    <a:pt x="1607185" y="836190"/>
                  </a:lnTo>
                  <a:lnTo>
                    <a:pt x="1611630" y="820946"/>
                  </a:lnTo>
                  <a:lnTo>
                    <a:pt x="1615758" y="806972"/>
                  </a:lnTo>
                  <a:lnTo>
                    <a:pt x="1620202" y="795857"/>
                  </a:lnTo>
                  <a:lnTo>
                    <a:pt x="1588452" y="763781"/>
                  </a:lnTo>
                  <a:lnTo>
                    <a:pt x="1586548" y="761875"/>
                  </a:lnTo>
                  <a:lnTo>
                    <a:pt x="1585595" y="759652"/>
                  </a:lnTo>
                  <a:lnTo>
                    <a:pt x="1584642" y="757111"/>
                  </a:lnTo>
                  <a:lnTo>
                    <a:pt x="1584325" y="754571"/>
                  </a:lnTo>
                  <a:lnTo>
                    <a:pt x="1584642" y="752348"/>
                  </a:lnTo>
                  <a:lnTo>
                    <a:pt x="1585595" y="749807"/>
                  </a:lnTo>
                  <a:lnTo>
                    <a:pt x="1586548" y="747584"/>
                  </a:lnTo>
                  <a:lnTo>
                    <a:pt x="1588452" y="745361"/>
                  </a:lnTo>
                  <a:lnTo>
                    <a:pt x="1626235" y="707251"/>
                  </a:lnTo>
                  <a:lnTo>
                    <a:pt x="1628140" y="705663"/>
                  </a:lnTo>
                  <a:lnTo>
                    <a:pt x="1630680" y="704392"/>
                  </a:lnTo>
                  <a:lnTo>
                    <a:pt x="1632902" y="703440"/>
                  </a:lnTo>
                  <a:lnTo>
                    <a:pt x="1635442" y="703440"/>
                  </a:lnTo>
                  <a:lnTo>
                    <a:pt x="1638300" y="703440"/>
                  </a:lnTo>
                  <a:lnTo>
                    <a:pt x="1640522" y="704392"/>
                  </a:lnTo>
                  <a:lnTo>
                    <a:pt x="1642745" y="705663"/>
                  </a:lnTo>
                  <a:lnTo>
                    <a:pt x="1644968" y="707251"/>
                  </a:lnTo>
                  <a:lnTo>
                    <a:pt x="1682750" y="745361"/>
                  </a:lnTo>
                  <a:lnTo>
                    <a:pt x="1684655" y="747584"/>
                  </a:lnTo>
                  <a:lnTo>
                    <a:pt x="1685608" y="749807"/>
                  </a:lnTo>
                  <a:lnTo>
                    <a:pt x="1686560" y="752348"/>
                  </a:lnTo>
                  <a:lnTo>
                    <a:pt x="1686560" y="754571"/>
                  </a:lnTo>
                  <a:lnTo>
                    <a:pt x="1686560" y="757111"/>
                  </a:lnTo>
                  <a:lnTo>
                    <a:pt x="1685608" y="759652"/>
                  </a:lnTo>
                  <a:lnTo>
                    <a:pt x="1684655" y="761875"/>
                  </a:lnTo>
                  <a:lnTo>
                    <a:pt x="1682750" y="763781"/>
                  </a:lnTo>
                  <a:lnTo>
                    <a:pt x="1651000" y="795857"/>
                  </a:lnTo>
                  <a:lnTo>
                    <a:pt x="1653222" y="800938"/>
                  </a:lnTo>
                  <a:lnTo>
                    <a:pt x="1655445" y="807290"/>
                  </a:lnTo>
                  <a:lnTo>
                    <a:pt x="1659572" y="820946"/>
                  </a:lnTo>
                  <a:lnTo>
                    <a:pt x="1663700" y="836190"/>
                  </a:lnTo>
                  <a:lnTo>
                    <a:pt x="1667828" y="854292"/>
                  </a:lnTo>
                  <a:lnTo>
                    <a:pt x="1671320" y="873665"/>
                  </a:lnTo>
                  <a:lnTo>
                    <a:pt x="1674178" y="894943"/>
                  </a:lnTo>
                  <a:lnTo>
                    <a:pt x="1677035" y="917491"/>
                  </a:lnTo>
                  <a:lnTo>
                    <a:pt x="1679258" y="941310"/>
                  </a:lnTo>
                  <a:lnTo>
                    <a:pt x="1709738" y="941310"/>
                  </a:lnTo>
                  <a:lnTo>
                    <a:pt x="1760538" y="632618"/>
                  </a:lnTo>
                  <a:lnTo>
                    <a:pt x="1777682" y="640558"/>
                  </a:lnTo>
                  <a:lnTo>
                    <a:pt x="1794510" y="647545"/>
                  </a:lnTo>
                  <a:lnTo>
                    <a:pt x="1811020" y="654214"/>
                  </a:lnTo>
                  <a:lnTo>
                    <a:pt x="1827212" y="659931"/>
                  </a:lnTo>
                  <a:lnTo>
                    <a:pt x="1843405" y="665647"/>
                  </a:lnTo>
                  <a:lnTo>
                    <a:pt x="1858962" y="670728"/>
                  </a:lnTo>
                  <a:lnTo>
                    <a:pt x="1889760" y="680574"/>
                  </a:lnTo>
                  <a:lnTo>
                    <a:pt x="1918335" y="689466"/>
                  </a:lnTo>
                  <a:lnTo>
                    <a:pt x="1945640" y="698676"/>
                  </a:lnTo>
                  <a:lnTo>
                    <a:pt x="1958658" y="703122"/>
                  </a:lnTo>
                  <a:lnTo>
                    <a:pt x="1971040" y="707886"/>
                  </a:lnTo>
                  <a:lnTo>
                    <a:pt x="1982788" y="712650"/>
                  </a:lnTo>
                  <a:lnTo>
                    <a:pt x="1994218" y="718048"/>
                  </a:lnTo>
                  <a:lnTo>
                    <a:pt x="1999615" y="721224"/>
                  </a:lnTo>
                  <a:lnTo>
                    <a:pt x="2004695" y="724718"/>
                  </a:lnTo>
                  <a:lnTo>
                    <a:pt x="2009458" y="728846"/>
                  </a:lnTo>
                  <a:lnTo>
                    <a:pt x="2013902" y="733292"/>
                  </a:lnTo>
                  <a:lnTo>
                    <a:pt x="2018348" y="738691"/>
                  </a:lnTo>
                  <a:lnTo>
                    <a:pt x="2022475" y="744090"/>
                  </a:lnTo>
                  <a:lnTo>
                    <a:pt x="2025968" y="750124"/>
                  </a:lnTo>
                  <a:lnTo>
                    <a:pt x="2029460" y="756159"/>
                  </a:lnTo>
                  <a:lnTo>
                    <a:pt x="2032635" y="762828"/>
                  </a:lnTo>
                  <a:lnTo>
                    <a:pt x="2035492" y="769497"/>
                  </a:lnTo>
                  <a:lnTo>
                    <a:pt x="2038350" y="776801"/>
                  </a:lnTo>
                  <a:lnTo>
                    <a:pt x="2040890" y="784106"/>
                  </a:lnTo>
                  <a:lnTo>
                    <a:pt x="2043112" y="791410"/>
                  </a:lnTo>
                  <a:lnTo>
                    <a:pt x="2045335" y="799032"/>
                  </a:lnTo>
                  <a:lnTo>
                    <a:pt x="2048828" y="814276"/>
                  </a:lnTo>
                  <a:lnTo>
                    <a:pt x="2052002" y="829838"/>
                  </a:lnTo>
                  <a:lnTo>
                    <a:pt x="2054542" y="844447"/>
                  </a:lnTo>
                  <a:lnTo>
                    <a:pt x="2056448" y="858738"/>
                  </a:lnTo>
                  <a:lnTo>
                    <a:pt x="2057718" y="872077"/>
                  </a:lnTo>
                  <a:lnTo>
                    <a:pt x="2058352" y="884145"/>
                  </a:lnTo>
                  <a:lnTo>
                    <a:pt x="2059305" y="894943"/>
                  </a:lnTo>
                  <a:lnTo>
                    <a:pt x="2059622" y="910504"/>
                  </a:lnTo>
                  <a:lnTo>
                    <a:pt x="2059305" y="912410"/>
                  </a:lnTo>
                  <a:lnTo>
                    <a:pt x="2058988" y="914315"/>
                  </a:lnTo>
                  <a:lnTo>
                    <a:pt x="2058035" y="915903"/>
                  </a:lnTo>
                  <a:lnTo>
                    <a:pt x="2057082" y="918126"/>
                  </a:lnTo>
                  <a:lnTo>
                    <a:pt x="2055495" y="920032"/>
                  </a:lnTo>
                  <a:lnTo>
                    <a:pt x="2053590" y="921937"/>
                  </a:lnTo>
                  <a:lnTo>
                    <a:pt x="2048828" y="926066"/>
                  </a:lnTo>
                  <a:lnTo>
                    <a:pt x="2043112" y="929559"/>
                  </a:lnTo>
                  <a:lnTo>
                    <a:pt x="2036128" y="933688"/>
                  </a:lnTo>
                  <a:lnTo>
                    <a:pt x="2027555" y="937499"/>
                  </a:lnTo>
                  <a:lnTo>
                    <a:pt x="2017712" y="941310"/>
                  </a:lnTo>
                  <a:lnTo>
                    <a:pt x="2232978" y="941310"/>
                  </a:lnTo>
                  <a:lnTo>
                    <a:pt x="2232978" y="103841"/>
                  </a:lnTo>
                  <a:lnTo>
                    <a:pt x="1150620" y="103841"/>
                  </a:lnTo>
                  <a:lnTo>
                    <a:pt x="1145223" y="94631"/>
                  </a:lnTo>
                  <a:lnTo>
                    <a:pt x="1139825" y="85421"/>
                  </a:lnTo>
                  <a:lnTo>
                    <a:pt x="1133793" y="76529"/>
                  </a:lnTo>
                  <a:lnTo>
                    <a:pt x="1127760" y="67954"/>
                  </a:lnTo>
                  <a:lnTo>
                    <a:pt x="1121728" y="59062"/>
                  </a:lnTo>
                  <a:lnTo>
                    <a:pt x="1115060" y="51122"/>
                  </a:lnTo>
                  <a:lnTo>
                    <a:pt x="1108710" y="42547"/>
                  </a:lnTo>
                  <a:lnTo>
                    <a:pt x="1101725" y="34925"/>
                  </a:lnTo>
                  <a:close/>
                  <a:moveTo>
                    <a:pt x="800738" y="0"/>
                  </a:moveTo>
                  <a:lnTo>
                    <a:pt x="808355" y="0"/>
                  </a:lnTo>
                  <a:lnTo>
                    <a:pt x="815972" y="0"/>
                  </a:lnTo>
                  <a:lnTo>
                    <a:pt x="823906" y="318"/>
                  </a:lnTo>
                  <a:lnTo>
                    <a:pt x="831523" y="635"/>
                  </a:lnTo>
                  <a:lnTo>
                    <a:pt x="839140" y="1587"/>
                  </a:lnTo>
                  <a:lnTo>
                    <a:pt x="854375" y="3492"/>
                  </a:lnTo>
                  <a:lnTo>
                    <a:pt x="869291" y="6984"/>
                  </a:lnTo>
                  <a:lnTo>
                    <a:pt x="883890" y="10793"/>
                  </a:lnTo>
                  <a:lnTo>
                    <a:pt x="898172" y="15554"/>
                  </a:lnTo>
                  <a:lnTo>
                    <a:pt x="912137" y="20951"/>
                  </a:lnTo>
                  <a:lnTo>
                    <a:pt x="925784" y="27300"/>
                  </a:lnTo>
                  <a:lnTo>
                    <a:pt x="939431" y="33966"/>
                  </a:lnTo>
                  <a:lnTo>
                    <a:pt x="952443" y="41584"/>
                  </a:lnTo>
                  <a:lnTo>
                    <a:pt x="964821" y="50155"/>
                  </a:lnTo>
                  <a:lnTo>
                    <a:pt x="977516" y="59043"/>
                  </a:lnTo>
                  <a:lnTo>
                    <a:pt x="989259" y="68883"/>
                  </a:lnTo>
                  <a:lnTo>
                    <a:pt x="1000685" y="79359"/>
                  </a:lnTo>
                  <a:lnTo>
                    <a:pt x="1011793" y="89834"/>
                  </a:lnTo>
                  <a:lnTo>
                    <a:pt x="1021949" y="101262"/>
                  </a:lnTo>
                  <a:lnTo>
                    <a:pt x="1032105" y="113641"/>
                  </a:lnTo>
                  <a:lnTo>
                    <a:pt x="1041626" y="126021"/>
                  </a:lnTo>
                  <a:lnTo>
                    <a:pt x="1050512" y="139354"/>
                  </a:lnTo>
                  <a:lnTo>
                    <a:pt x="1059082" y="153003"/>
                  </a:lnTo>
                  <a:lnTo>
                    <a:pt x="1067016" y="166970"/>
                  </a:lnTo>
                  <a:lnTo>
                    <a:pt x="1073998" y="181572"/>
                  </a:lnTo>
                  <a:lnTo>
                    <a:pt x="1080980" y="196492"/>
                  </a:lnTo>
                  <a:lnTo>
                    <a:pt x="1087011" y="212046"/>
                  </a:lnTo>
                  <a:lnTo>
                    <a:pt x="1092406" y="227918"/>
                  </a:lnTo>
                  <a:lnTo>
                    <a:pt x="1097167" y="243789"/>
                  </a:lnTo>
                  <a:lnTo>
                    <a:pt x="1101292" y="260296"/>
                  </a:lnTo>
                  <a:lnTo>
                    <a:pt x="1104784" y="277120"/>
                  </a:lnTo>
                  <a:lnTo>
                    <a:pt x="1107323" y="294261"/>
                  </a:lnTo>
                  <a:lnTo>
                    <a:pt x="1109227" y="311403"/>
                  </a:lnTo>
                  <a:lnTo>
                    <a:pt x="1110179" y="329179"/>
                  </a:lnTo>
                  <a:lnTo>
                    <a:pt x="1110496" y="346955"/>
                  </a:lnTo>
                  <a:lnTo>
                    <a:pt x="1110496" y="358065"/>
                  </a:lnTo>
                  <a:lnTo>
                    <a:pt x="1110179" y="368541"/>
                  </a:lnTo>
                  <a:lnTo>
                    <a:pt x="1109544" y="379651"/>
                  </a:lnTo>
                  <a:lnTo>
                    <a:pt x="1108275" y="390761"/>
                  </a:lnTo>
                  <a:lnTo>
                    <a:pt x="1107323" y="402189"/>
                  </a:lnTo>
                  <a:lnTo>
                    <a:pt x="1105736" y="413299"/>
                  </a:lnTo>
                  <a:lnTo>
                    <a:pt x="1103831" y="424726"/>
                  </a:lnTo>
                  <a:lnTo>
                    <a:pt x="1101927" y="436154"/>
                  </a:lnTo>
                  <a:lnTo>
                    <a:pt x="1099706" y="447582"/>
                  </a:lnTo>
                  <a:lnTo>
                    <a:pt x="1097167" y="459009"/>
                  </a:lnTo>
                  <a:lnTo>
                    <a:pt x="1094628" y="470437"/>
                  </a:lnTo>
                  <a:lnTo>
                    <a:pt x="1091771" y="481864"/>
                  </a:lnTo>
                  <a:lnTo>
                    <a:pt x="1088280" y="493292"/>
                  </a:lnTo>
                  <a:lnTo>
                    <a:pt x="1085106" y="504720"/>
                  </a:lnTo>
                  <a:lnTo>
                    <a:pt x="1081298" y="516147"/>
                  </a:lnTo>
                  <a:lnTo>
                    <a:pt x="1077489" y="527575"/>
                  </a:lnTo>
                  <a:lnTo>
                    <a:pt x="1073363" y="538685"/>
                  </a:lnTo>
                  <a:lnTo>
                    <a:pt x="1068920" y="550113"/>
                  </a:lnTo>
                  <a:lnTo>
                    <a:pt x="1064477" y="561223"/>
                  </a:lnTo>
                  <a:lnTo>
                    <a:pt x="1059716" y="572016"/>
                  </a:lnTo>
                  <a:lnTo>
                    <a:pt x="1054956" y="583126"/>
                  </a:lnTo>
                  <a:lnTo>
                    <a:pt x="1049878" y="593918"/>
                  </a:lnTo>
                  <a:lnTo>
                    <a:pt x="1044482" y="604711"/>
                  </a:lnTo>
                  <a:lnTo>
                    <a:pt x="1039087" y="614869"/>
                  </a:lnTo>
                  <a:lnTo>
                    <a:pt x="1033057" y="625344"/>
                  </a:lnTo>
                  <a:lnTo>
                    <a:pt x="1027344" y="635502"/>
                  </a:lnTo>
                  <a:lnTo>
                    <a:pt x="1021314" y="645660"/>
                  </a:lnTo>
                  <a:lnTo>
                    <a:pt x="1014966" y="655501"/>
                  </a:lnTo>
                  <a:lnTo>
                    <a:pt x="1008936" y="665024"/>
                  </a:lnTo>
                  <a:lnTo>
                    <a:pt x="1002271" y="674229"/>
                  </a:lnTo>
                  <a:lnTo>
                    <a:pt x="995607" y="683435"/>
                  </a:lnTo>
                  <a:lnTo>
                    <a:pt x="988624" y="692323"/>
                  </a:lnTo>
                  <a:lnTo>
                    <a:pt x="988624" y="813583"/>
                  </a:lnTo>
                  <a:lnTo>
                    <a:pt x="1021631" y="828819"/>
                  </a:lnTo>
                  <a:lnTo>
                    <a:pt x="1055908" y="843739"/>
                  </a:lnTo>
                  <a:lnTo>
                    <a:pt x="1090184" y="858976"/>
                  </a:lnTo>
                  <a:lnTo>
                    <a:pt x="1125413" y="873260"/>
                  </a:lnTo>
                  <a:lnTo>
                    <a:pt x="1194918" y="902464"/>
                  </a:lnTo>
                  <a:lnTo>
                    <a:pt x="1263471" y="930081"/>
                  </a:lnTo>
                  <a:lnTo>
                    <a:pt x="1329485" y="956745"/>
                  </a:lnTo>
                  <a:lnTo>
                    <a:pt x="1390421" y="981822"/>
                  </a:lnTo>
                  <a:lnTo>
                    <a:pt x="1418668" y="993567"/>
                  </a:lnTo>
                  <a:lnTo>
                    <a:pt x="1445327" y="1004995"/>
                  </a:lnTo>
                  <a:lnTo>
                    <a:pt x="1469448" y="1016105"/>
                  </a:lnTo>
                  <a:lnTo>
                    <a:pt x="1491981" y="1026580"/>
                  </a:lnTo>
                  <a:lnTo>
                    <a:pt x="1497059" y="1029437"/>
                  </a:lnTo>
                  <a:lnTo>
                    <a:pt x="1501820" y="1032612"/>
                  </a:lnTo>
                  <a:lnTo>
                    <a:pt x="1507215" y="1035786"/>
                  </a:lnTo>
                  <a:lnTo>
                    <a:pt x="1511976" y="1039278"/>
                  </a:lnTo>
                  <a:lnTo>
                    <a:pt x="1516419" y="1043404"/>
                  </a:lnTo>
                  <a:lnTo>
                    <a:pt x="1520862" y="1047214"/>
                  </a:lnTo>
                  <a:lnTo>
                    <a:pt x="1525306" y="1051340"/>
                  </a:lnTo>
                  <a:lnTo>
                    <a:pt x="1529749" y="1056102"/>
                  </a:lnTo>
                  <a:lnTo>
                    <a:pt x="1533557" y="1060546"/>
                  </a:lnTo>
                  <a:lnTo>
                    <a:pt x="1537683" y="1065942"/>
                  </a:lnTo>
                  <a:lnTo>
                    <a:pt x="1544983" y="1076100"/>
                  </a:lnTo>
                  <a:lnTo>
                    <a:pt x="1551965" y="1087528"/>
                  </a:lnTo>
                  <a:lnTo>
                    <a:pt x="1558630" y="1099273"/>
                  </a:lnTo>
                  <a:lnTo>
                    <a:pt x="1564978" y="1111970"/>
                  </a:lnTo>
                  <a:lnTo>
                    <a:pt x="1570373" y="1125302"/>
                  </a:lnTo>
                  <a:lnTo>
                    <a:pt x="1576086" y="1138317"/>
                  </a:lnTo>
                  <a:lnTo>
                    <a:pt x="1580846" y="1152284"/>
                  </a:lnTo>
                  <a:lnTo>
                    <a:pt x="1585290" y="1166569"/>
                  </a:lnTo>
                  <a:lnTo>
                    <a:pt x="1589416" y="1180853"/>
                  </a:lnTo>
                  <a:lnTo>
                    <a:pt x="1592907" y="1195138"/>
                  </a:lnTo>
                  <a:lnTo>
                    <a:pt x="1596398" y="1210057"/>
                  </a:lnTo>
                  <a:lnTo>
                    <a:pt x="1599254" y="1224342"/>
                  </a:lnTo>
                  <a:lnTo>
                    <a:pt x="1602110" y="1238943"/>
                  </a:lnTo>
                  <a:lnTo>
                    <a:pt x="1604332" y="1253545"/>
                  </a:lnTo>
                  <a:lnTo>
                    <a:pt x="1606554" y="1267513"/>
                  </a:lnTo>
                  <a:lnTo>
                    <a:pt x="1610362" y="1294812"/>
                  </a:lnTo>
                  <a:lnTo>
                    <a:pt x="1612901" y="1320524"/>
                  </a:lnTo>
                  <a:lnTo>
                    <a:pt x="1614488" y="1343697"/>
                  </a:lnTo>
                  <a:lnTo>
                    <a:pt x="1615440" y="1364012"/>
                  </a:lnTo>
                  <a:lnTo>
                    <a:pt x="1616075" y="1380519"/>
                  </a:lnTo>
                  <a:lnTo>
                    <a:pt x="1616075" y="1393216"/>
                  </a:lnTo>
                  <a:lnTo>
                    <a:pt x="1616075" y="1395756"/>
                  </a:lnTo>
                  <a:lnTo>
                    <a:pt x="1615758" y="1398295"/>
                  </a:lnTo>
                  <a:lnTo>
                    <a:pt x="1615123" y="1400835"/>
                  </a:lnTo>
                  <a:lnTo>
                    <a:pt x="1613853" y="1403057"/>
                  </a:lnTo>
                  <a:lnTo>
                    <a:pt x="1612584" y="1405596"/>
                  </a:lnTo>
                  <a:lnTo>
                    <a:pt x="1610997" y="1408136"/>
                  </a:lnTo>
                  <a:lnTo>
                    <a:pt x="1609093" y="1410993"/>
                  </a:lnTo>
                  <a:lnTo>
                    <a:pt x="1606871" y="1413532"/>
                  </a:lnTo>
                  <a:lnTo>
                    <a:pt x="1601476" y="1418611"/>
                  </a:lnTo>
                  <a:lnTo>
                    <a:pt x="1594811" y="1423690"/>
                  </a:lnTo>
                  <a:lnTo>
                    <a:pt x="1587194" y="1429086"/>
                  </a:lnTo>
                  <a:lnTo>
                    <a:pt x="1578307" y="1434165"/>
                  </a:lnTo>
                  <a:lnTo>
                    <a:pt x="1567834" y="1439244"/>
                  </a:lnTo>
                  <a:lnTo>
                    <a:pt x="1556408" y="1444323"/>
                  </a:lnTo>
                  <a:lnTo>
                    <a:pt x="1543713" y="1449719"/>
                  </a:lnTo>
                  <a:lnTo>
                    <a:pt x="1530066" y="1454481"/>
                  </a:lnTo>
                  <a:lnTo>
                    <a:pt x="1514832" y="1459242"/>
                  </a:lnTo>
                  <a:lnTo>
                    <a:pt x="1498329" y="1464004"/>
                  </a:lnTo>
                  <a:lnTo>
                    <a:pt x="1480873" y="1468765"/>
                  </a:lnTo>
                  <a:lnTo>
                    <a:pt x="1461831" y="1473209"/>
                  </a:lnTo>
                  <a:lnTo>
                    <a:pt x="1441836" y="1477654"/>
                  </a:lnTo>
                  <a:lnTo>
                    <a:pt x="1420572" y="1481780"/>
                  </a:lnTo>
                  <a:lnTo>
                    <a:pt x="1398038" y="1485589"/>
                  </a:lnTo>
                  <a:lnTo>
                    <a:pt x="1373918" y="1489716"/>
                  </a:lnTo>
                  <a:lnTo>
                    <a:pt x="1349162" y="1493525"/>
                  </a:lnTo>
                  <a:lnTo>
                    <a:pt x="1322820" y="1496700"/>
                  </a:lnTo>
                  <a:lnTo>
                    <a:pt x="1295209" y="1500191"/>
                  </a:lnTo>
                  <a:lnTo>
                    <a:pt x="1266010" y="1503048"/>
                  </a:lnTo>
                  <a:lnTo>
                    <a:pt x="1235860" y="1505905"/>
                  </a:lnTo>
                  <a:lnTo>
                    <a:pt x="1204439" y="1508445"/>
                  </a:lnTo>
                  <a:lnTo>
                    <a:pt x="1171750" y="1510667"/>
                  </a:lnTo>
                  <a:lnTo>
                    <a:pt x="1137791" y="1512571"/>
                  </a:lnTo>
                  <a:lnTo>
                    <a:pt x="1102562" y="1514158"/>
                  </a:lnTo>
                  <a:lnTo>
                    <a:pt x="1066064" y="1515428"/>
                  </a:lnTo>
                  <a:lnTo>
                    <a:pt x="1027979" y="1516698"/>
                  </a:lnTo>
                  <a:lnTo>
                    <a:pt x="988942" y="1517015"/>
                  </a:lnTo>
                  <a:lnTo>
                    <a:pt x="988624" y="1517650"/>
                  </a:lnTo>
                  <a:lnTo>
                    <a:pt x="677596" y="1517650"/>
                  </a:lnTo>
                  <a:lnTo>
                    <a:pt x="635068" y="1517333"/>
                  </a:lnTo>
                  <a:lnTo>
                    <a:pt x="594127" y="1516698"/>
                  </a:lnTo>
                  <a:lnTo>
                    <a:pt x="554772" y="1516063"/>
                  </a:lnTo>
                  <a:lnTo>
                    <a:pt x="516370" y="1514476"/>
                  </a:lnTo>
                  <a:lnTo>
                    <a:pt x="479872" y="1512889"/>
                  </a:lnTo>
                  <a:lnTo>
                    <a:pt x="444643" y="1510667"/>
                  </a:lnTo>
                  <a:lnTo>
                    <a:pt x="410366" y="1508445"/>
                  </a:lnTo>
                  <a:lnTo>
                    <a:pt x="377994" y="1505905"/>
                  </a:lnTo>
                  <a:lnTo>
                    <a:pt x="346574" y="1503048"/>
                  </a:lnTo>
                  <a:lnTo>
                    <a:pt x="316741" y="1499874"/>
                  </a:lnTo>
                  <a:lnTo>
                    <a:pt x="288177" y="1496382"/>
                  </a:lnTo>
                  <a:lnTo>
                    <a:pt x="261517" y="1492573"/>
                  </a:lnTo>
                  <a:lnTo>
                    <a:pt x="235493" y="1489081"/>
                  </a:lnTo>
                  <a:lnTo>
                    <a:pt x="211372" y="1484955"/>
                  </a:lnTo>
                  <a:lnTo>
                    <a:pt x="187886" y="1480510"/>
                  </a:lnTo>
                  <a:lnTo>
                    <a:pt x="166622" y="1476066"/>
                  </a:lnTo>
                  <a:lnTo>
                    <a:pt x="146310" y="1471305"/>
                  </a:lnTo>
                  <a:lnTo>
                    <a:pt x="127268" y="1466543"/>
                  </a:lnTo>
                  <a:lnTo>
                    <a:pt x="109495" y="1461782"/>
                  </a:lnTo>
                  <a:lnTo>
                    <a:pt x="93309" y="1456703"/>
                  </a:lnTo>
                  <a:lnTo>
                    <a:pt x="78075" y="1451941"/>
                  </a:lnTo>
                  <a:lnTo>
                    <a:pt x="64427" y="1446228"/>
                  </a:lnTo>
                  <a:lnTo>
                    <a:pt x="52367" y="1441149"/>
                  </a:lnTo>
                  <a:lnTo>
                    <a:pt x="41259" y="1436070"/>
                  </a:lnTo>
                  <a:lnTo>
                    <a:pt x="31738" y="1430356"/>
                  </a:lnTo>
                  <a:lnTo>
                    <a:pt x="23169" y="1425277"/>
                  </a:lnTo>
                  <a:lnTo>
                    <a:pt x="16186" y="1419563"/>
                  </a:lnTo>
                  <a:lnTo>
                    <a:pt x="10474" y="1414167"/>
                  </a:lnTo>
                  <a:lnTo>
                    <a:pt x="8252" y="1411627"/>
                  </a:lnTo>
                  <a:lnTo>
                    <a:pt x="6030" y="1409088"/>
                  </a:lnTo>
                  <a:lnTo>
                    <a:pt x="4126" y="1406548"/>
                  </a:lnTo>
                  <a:lnTo>
                    <a:pt x="2539" y="1403374"/>
                  </a:lnTo>
                  <a:lnTo>
                    <a:pt x="1587" y="1400835"/>
                  </a:lnTo>
                  <a:lnTo>
                    <a:pt x="952" y="1398295"/>
                  </a:lnTo>
                  <a:lnTo>
                    <a:pt x="318" y="1395756"/>
                  </a:lnTo>
                  <a:lnTo>
                    <a:pt x="0" y="1393216"/>
                  </a:lnTo>
                  <a:lnTo>
                    <a:pt x="318" y="1380519"/>
                  </a:lnTo>
                  <a:lnTo>
                    <a:pt x="952" y="1364012"/>
                  </a:lnTo>
                  <a:lnTo>
                    <a:pt x="1905" y="1343697"/>
                  </a:lnTo>
                  <a:lnTo>
                    <a:pt x="3809" y="1320524"/>
                  </a:lnTo>
                  <a:lnTo>
                    <a:pt x="6348" y="1294812"/>
                  </a:lnTo>
                  <a:lnTo>
                    <a:pt x="10156" y="1267513"/>
                  </a:lnTo>
                  <a:lnTo>
                    <a:pt x="11743" y="1253545"/>
                  </a:lnTo>
                  <a:lnTo>
                    <a:pt x="14600" y="1238943"/>
                  </a:lnTo>
                  <a:lnTo>
                    <a:pt x="17139" y="1224342"/>
                  </a:lnTo>
                  <a:lnTo>
                    <a:pt x="20312" y="1210057"/>
                  </a:lnTo>
                  <a:lnTo>
                    <a:pt x="23803" y="1195138"/>
                  </a:lnTo>
                  <a:lnTo>
                    <a:pt x="27295" y="1180853"/>
                  </a:lnTo>
                  <a:lnTo>
                    <a:pt x="31420" y="1166569"/>
                  </a:lnTo>
                  <a:lnTo>
                    <a:pt x="35864" y="1152284"/>
                  </a:lnTo>
                  <a:lnTo>
                    <a:pt x="40624" y="1138317"/>
                  </a:lnTo>
                  <a:lnTo>
                    <a:pt x="45702" y="1125302"/>
                  </a:lnTo>
                  <a:lnTo>
                    <a:pt x="51732" y="1111970"/>
                  </a:lnTo>
                  <a:lnTo>
                    <a:pt x="57445" y="1099273"/>
                  </a:lnTo>
                  <a:lnTo>
                    <a:pt x="64110" y="1087528"/>
                  </a:lnTo>
                  <a:lnTo>
                    <a:pt x="71092" y="1076100"/>
                  </a:lnTo>
                  <a:lnTo>
                    <a:pt x="79027" y="1065942"/>
                  </a:lnTo>
                  <a:lnTo>
                    <a:pt x="83153" y="1060546"/>
                  </a:lnTo>
                  <a:lnTo>
                    <a:pt x="86961" y="1056102"/>
                  </a:lnTo>
                  <a:lnTo>
                    <a:pt x="91087" y="1051340"/>
                  </a:lnTo>
                  <a:lnTo>
                    <a:pt x="95530" y="1047214"/>
                  </a:lnTo>
                  <a:lnTo>
                    <a:pt x="99973" y="1043404"/>
                  </a:lnTo>
                  <a:lnTo>
                    <a:pt x="104734" y="1039278"/>
                  </a:lnTo>
                  <a:lnTo>
                    <a:pt x="109495" y="1035786"/>
                  </a:lnTo>
                  <a:lnTo>
                    <a:pt x="114255" y="1032612"/>
                  </a:lnTo>
                  <a:lnTo>
                    <a:pt x="119333" y="1029437"/>
                  </a:lnTo>
                  <a:lnTo>
                    <a:pt x="124729" y="1026580"/>
                  </a:lnTo>
                  <a:lnTo>
                    <a:pt x="146628" y="1016105"/>
                  </a:lnTo>
                  <a:lnTo>
                    <a:pt x="171383" y="1004995"/>
                  </a:lnTo>
                  <a:lnTo>
                    <a:pt x="198042" y="993567"/>
                  </a:lnTo>
                  <a:lnTo>
                    <a:pt x="225971" y="981822"/>
                  </a:lnTo>
                  <a:lnTo>
                    <a:pt x="287225" y="956745"/>
                  </a:lnTo>
                  <a:lnTo>
                    <a:pt x="352922" y="930081"/>
                  </a:lnTo>
                  <a:lnTo>
                    <a:pt x="421475" y="902464"/>
                  </a:lnTo>
                  <a:lnTo>
                    <a:pt x="491297" y="873260"/>
                  </a:lnTo>
                  <a:lnTo>
                    <a:pt x="525891" y="858976"/>
                  </a:lnTo>
                  <a:lnTo>
                    <a:pt x="560802" y="843739"/>
                  </a:lnTo>
                  <a:lnTo>
                    <a:pt x="594444" y="828819"/>
                  </a:lnTo>
                  <a:lnTo>
                    <a:pt x="627769" y="813583"/>
                  </a:lnTo>
                  <a:lnTo>
                    <a:pt x="627769" y="692323"/>
                  </a:lnTo>
                  <a:lnTo>
                    <a:pt x="621104" y="683435"/>
                  </a:lnTo>
                  <a:lnTo>
                    <a:pt x="614121" y="674229"/>
                  </a:lnTo>
                  <a:lnTo>
                    <a:pt x="607774" y="665024"/>
                  </a:lnTo>
                  <a:lnTo>
                    <a:pt x="601109" y="655501"/>
                  </a:lnTo>
                  <a:lnTo>
                    <a:pt x="595079" y="645660"/>
                  </a:lnTo>
                  <a:lnTo>
                    <a:pt x="589049" y="635502"/>
                  </a:lnTo>
                  <a:lnTo>
                    <a:pt x="583019" y="625344"/>
                  </a:lnTo>
                  <a:lnTo>
                    <a:pt x="577623" y="614869"/>
                  </a:lnTo>
                  <a:lnTo>
                    <a:pt x="572228" y="604711"/>
                  </a:lnTo>
                  <a:lnTo>
                    <a:pt x="566515" y="593918"/>
                  </a:lnTo>
                  <a:lnTo>
                    <a:pt x="561754" y="583126"/>
                  </a:lnTo>
                  <a:lnTo>
                    <a:pt x="556676" y="572016"/>
                  </a:lnTo>
                  <a:lnTo>
                    <a:pt x="551916" y="561223"/>
                  </a:lnTo>
                  <a:lnTo>
                    <a:pt x="547473" y="550113"/>
                  </a:lnTo>
                  <a:lnTo>
                    <a:pt x="543347" y="538685"/>
                  </a:lnTo>
                  <a:lnTo>
                    <a:pt x="538903" y="527575"/>
                  </a:lnTo>
                  <a:lnTo>
                    <a:pt x="535095" y="516147"/>
                  </a:lnTo>
                  <a:lnTo>
                    <a:pt x="531604" y="504720"/>
                  </a:lnTo>
                  <a:lnTo>
                    <a:pt x="528113" y="493292"/>
                  </a:lnTo>
                  <a:lnTo>
                    <a:pt x="524939" y="481864"/>
                  </a:lnTo>
                  <a:lnTo>
                    <a:pt x="522083" y="470437"/>
                  </a:lnTo>
                  <a:lnTo>
                    <a:pt x="519226" y="459009"/>
                  </a:lnTo>
                  <a:lnTo>
                    <a:pt x="516687" y="447582"/>
                  </a:lnTo>
                  <a:lnTo>
                    <a:pt x="514466" y="436154"/>
                  </a:lnTo>
                  <a:lnTo>
                    <a:pt x="512244" y="424726"/>
                  </a:lnTo>
                  <a:lnTo>
                    <a:pt x="510974" y="413299"/>
                  </a:lnTo>
                  <a:lnTo>
                    <a:pt x="509388" y="402189"/>
                  </a:lnTo>
                  <a:lnTo>
                    <a:pt x="507801" y="390761"/>
                  </a:lnTo>
                  <a:lnTo>
                    <a:pt x="507166" y="379651"/>
                  </a:lnTo>
                  <a:lnTo>
                    <a:pt x="506531" y="368541"/>
                  </a:lnTo>
                  <a:lnTo>
                    <a:pt x="506214" y="358065"/>
                  </a:lnTo>
                  <a:lnTo>
                    <a:pt x="505579" y="346955"/>
                  </a:lnTo>
                  <a:lnTo>
                    <a:pt x="506214" y="329179"/>
                  </a:lnTo>
                  <a:lnTo>
                    <a:pt x="507166" y="311403"/>
                  </a:lnTo>
                  <a:lnTo>
                    <a:pt x="509388" y="294261"/>
                  </a:lnTo>
                  <a:lnTo>
                    <a:pt x="511927" y="277120"/>
                  </a:lnTo>
                  <a:lnTo>
                    <a:pt x="515418" y="260296"/>
                  </a:lnTo>
                  <a:lnTo>
                    <a:pt x="519226" y="243789"/>
                  </a:lnTo>
                  <a:lnTo>
                    <a:pt x="524304" y="227918"/>
                  </a:lnTo>
                  <a:lnTo>
                    <a:pt x="529700" y="212046"/>
                  </a:lnTo>
                  <a:lnTo>
                    <a:pt x="535730" y="196492"/>
                  </a:lnTo>
                  <a:lnTo>
                    <a:pt x="542077" y="181572"/>
                  </a:lnTo>
                  <a:lnTo>
                    <a:pt x="549694" y="166970"/>
                  </a:lnTo>
                  <a:lnTo>
                    <a:pt x="557311" y="153003"/>
                  </a:lnTo>
                  <a:lnTo>
                    <a:pt x="565880" y="139354"/>
                  </a:lnTo>
                  <a:lnTo>
                    <a:pt x="574767" y="126021"/>
                  </a:lnTo>
                  <a:lnTo>
                    <a:pt x="584288" y="113641"/>
                  </a:lnTo>
                  <a:lnTo>
                    <a:pt x="594127" y="101262"/>
                  </a:lnTo>
                  <a:lnTo>
                    <a:pt x="604918" y="89834"/>
                  </a:lnTo>
                  <a:lnTo>
                    <a:pt x="616026" y="79359"/>
                  </a:lnTo>
                  <a:lnTo>
                    <a:pt x="627451" y="68883"/>
                  </a:lnTo>
                  <a:lnTo>
                    <a:pt x="639194" y="59043"/>
                  </a:lnTo>
                  <a:lnTo>
                    <a:pt x="651254" y="50155"/>
                  </a:lnTo>
                  <a:lnTo>
                    <a:pt x="664267" y="41584"/>
                  </a:lnTo>
                  <a:lnTo>
                    <a:pt x="676962" y="33966"/>
                  </a:lnTo>
                  <a:lnTo>
                    <a:pt x="690291" y="27300"/>
                  </a:lnTo>
                  <a:lnTo>
                    <a:pt x="704256" y="20951"/>
                  </a:lnTo>
                  <a:lnTo>
                    <a:pt x="718538" y="15554"/>
                  </a:lnTo>
                  <a:lnTo>
                    <a:pt x="732820" y="10793"/>
                  </a:lnTo>
                  <a:lnTo>
                    <a:pt x="747102" y="6984"/>
                  </a:lnTo>
                  <a:lnTo>
                    <a:pt x="762336" y="3492"/>
                  </a:lnTo>
                  <a:lnTo>
                    <a:pt x="777252" y="1587"/>
                  </a:lnTo>
                  <a:lnTo>
                    <a:pt x="785187" y="635"/>
                  </a:lnTo>
                  <a:lnTo>
                    <a:pt x="792804" y="318"/>
                  </a:lnTo>
                  <a:lnTo>
                    <a:pt x="800738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9" name="矩形 228">
              <a:extLst>
                <a:ext uri="{FF2B5EF4-FFF2-40B4-BE49-F238E27FC236}">
                  <a16:creationId xmlns:a16="http://schemas.microsoft.com/office/drawing/2014/main" id="{19C88493-1062-4872-8825-E075EDDA58C1}"/>
                </a:ext>
              </a:extLst>
            </p:cNvPr>
            <p:cNvSpPr/>
            <p:nvPr/>
          </p:nvSpPr>
          <p:spPr>
            <a:xfrm>
              <a:off x="2002659" y="1153304"/>
              <a:ext cx="954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全球办公人员</a:t>
              </a:r>
              <a:endParaRPr lang="zh-CN" altLang="en-US" sz="1000" dirty="0"/>
            </a:p>
          </p:txBody>
        </p:sp>
      </p:grpSp>
      <p:grpSp>
        <p:nvGrpSpPr>
          <p:cNvPr id="230" name="组合 229">
            <a:extLst>
              <a:ext uri="{FF2B5EF4-FFF2-40B4-BE49-F238E27FC236}">
                <a16:creationId xmlns:a16="http://schemas.microsoft.com/office/drawing/2014/main" id="{D79BAA13-4CDE-4C5B-9BB1-110A48CF4821}"/>
              </a:ext>
            </a:extLst>
          </p:cNvPr>
          <p:cNvGrpSpPr/>
          <p:nvPr/>
        </p:nvGrpSpPr>
        <p:grpSpPr>
          <a:xfrm>
            <a:off x="3341112" y="1159185"/>
            <a:ext cx="954107" cy="529247"/>
            <a:chOff x="2002659" y="870278"/>
            <a:chExt cx="954107" cy="529247"/>
          </a:xfrm>
        </p:grpSpPr>
        <p:sp>
          <p:nvSpPr>
            <p:cNvPr id="231" name="KSO_Shape">
              <a:extLst>
                <a:ext uri="{FF2B5EF4-FFF2-40B4-BE49-F238E27FC236}">
                  <a16:creationId xmlns:a16="http://schemas.microsoft.com/office/drawing/2014/main" id="{F04CC279-E619-4D58-9977-B583F1851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406" y="870278"/>
              <a:ext cx="293233" cy="235968"/>
            </a:xfrm>
            <a:custGeom>
              <a:avLst/>
              <a:gdLst>
                <a:gd name="T0" fmla="*/ 1404182 w 2301875"/>
                <a:gd name="T1" fmla="*/ 160202 h 1517650"/>
                <a:gd name="T2" fmla="*/ 1454632 w 2301875"/>
                <a:gd name="T3" fmla="*/ 203392 h 1517650"/>
                <a:gd name="T4" fmla="*/ 1481695 w 2301875"/>
                <a:gd name="T5" fmla="*/ 269233 h 1517650"/>
                <a:gd name="T6" fmla="*/ 1476178 w 2301875"/>
                <a:gd name="T7" fmla="*/ 358248 h 1517650"/>
                <a:gd name="T8" fmla="*/ 1431772 w 2301875"/>
                <a:gd name="T9" fmla="*/ 449897 h 1517650"/>
                <a:gd name="T10" fmla="*/ 1361353 w 2301875"/>
                <a:gd name="T11" fmla="*/ 570516 h 1517650"/>
                <a:gd name="T12" fmla="*/ 1334026 w 2301875"/>
                <a:gd name="T13" fmla="*/ 562352 h 1517650"/>
                <a:gd name="T14" fmla="*/ 1263343 w 2301875"/>
                <a:gd name="T15" fmla="*/ 433569 h 1517650"/>
                <a:gd name="T16" fmla="*/ 1225769 w 2301875"/>
                <a:gd name="T17" fmla="*/ 338233 h 1517650"/>
                <a:gd name="T18" fmla="*/ 1227871 w 2301875"/>
                <a:gd name="T19" fmla="*/ 254748 h 1517650"/>
                <a:gd name="T20" fmla="*/ 1260190 w 2301875"/>
                <a:gd name="T21" fmla="*/ 192595 h 1517650"/>
                <a:gd name="T22" fmla="*/ 1314319 w 2301875"/>
                <a:gd name="T23" fmla="*/ 155461 h 1517650"/>
                <a:gd name="T24" fmla="*/ 1864798 w 2301875"/>
                <a:gd name="T25" fmla="*/ 31302 h 1517650"/>
                <a:gd name="T26" fmla="*/ 1902636 w 2301875"/>
                <a:gd name="T27" fmla="*/ 68926 h 1517650"/>
                <a:gd name="T28" fmla="*/ 1895278 w 2301875"/>
                <a:gd name="T29" fmla="*/ 811666 h 1517650"/>
                <a:gd name="T30" fmla="*/ 1847982 w 2301875"/>
                <a:gd name="T31" fmla="*/ 837186 h 1517650"/>
                <a:gd name="T32" fmla="*/ 1397876 w 2301875"/>
                <a:gd name="T33" fmla="*/ 950058 h 1517650"/>
                <a:gd name="T34" fmla="*/ 1362141 w 2301875"/>
                <a:gd name="T35" fmla="*/ 862181 h 1517650"/>
                <a:gd name="T36" fmla="*/ 1303808 w 2301875"/>
                <a:gd name="T37" fmla="*/ 792459 h 1517650"/>
                <a:gd name="T38" fmla="*/ 1085455 w 2301875"/>
                <a:gd name="T39" fmla="*/ 693269 h 1517650"/>
                <a:gd name="T40" fmla="*/ 1038685 w 2301875"/>
                <a:gd name="T41" fmla="*/ 609866 h 1517650"/>
                <a:gd name="T42" fmla="*/ 1119352 w 2301875"/>
                <a:gd name="T43" fmla="*/ 571189 h 1517650"/>
                <a:gd name="T44" fmla="*/ 1317209 w 2301875"/>
                <a:gd name="T45" fmla="*/ 779830 h 1517650"/>
                <a:gd name="T46" fmla="*/ 1313005 w 2301875"/>
                <a:gd name="T47" fmla="*/ 631177 h 1517650"/>
                <a:gd name="T48" fmla="*/ 1349528 w 2301875"/>
                <a:gd name="T49" fmla="*/ 583555 h 1517650"/>
                <a:gd name="T50" fmla="*/ 1395774 w 2301875"/>
                <a:gd name="T51" fmla="*/ 623284 h 1517650"/>
                <a:gd name="T52" fmla="*/ 1376855 w 2301875"/>
                <a:gd name="T53" fmla="*/ 692743 h 1517650"/>
                <a:gd name="T54" fmla="*/ 1498775 w 2301875"/>
                <a:gd name="T55" fmla="*/ 541985 h 1517650"/>
                <a:gd name="T56" fmla="*/ 1650387 w 2301875"/>
                <a:gd name="T57" fmla="*/ 594868 h 1517650"/>
                <a:gd name="T58" fmla="*/ 1684545 w 2301875"/>
                <a:gd name="T59" fmla="*/ 637491 h 1517650"/>
                <a:gd name="T60" fmla="*/ 1703464 w 2301875"/>
                <a:gd name="T61" fmla="*/ 732472 h 1517650"/>
                <a:gd name="T62" fmla="*/ 1690851 w 2301875"/>
                <a:gd name="T63" fmla="*/ 770095 h 1517650"/>
                <a:gd name="T64" fmla="*/ 933319 w 2301875"/>
                <a:gd name="T65" fmla="*/ 56297 h 1517650"/>
                <a:gd name="T66" fmla="*/ 694461 w 2301875"/>
                <a:gd name="T67" fmla="*/ 1315 h 1517650"/>
                <a:gd name="T68" fmla="*/ 808979 w 2301875"/>
                <a:gd name="T69" fmla="*/ 48914 h 1517650"/>
                <a:gd name="T70" fmla="*/ 888826 w 2301875"/>
                <a:gd name="T71" fmla="*/ 150424 h 1517650"/>
                <a:gd name="T72" fmla="*/ 919031 w 2301875"/>
                <a:gd name="T73" fmla="*/ 287436 h 1517650"/>
                <a:gd name="T74" fmla="*/ 908000 w 2301875"/>
                <a:gd name="T75" fmla="*/ 380267 h 1517650"/>
                <a:gd name="T76" fmla="*/ 877006 w 2301875"/>
                <a:gd name="T77" fmla="*/ 473888 h 1517650"/>
                <a:gd name="T78" fmla="*/ 829466 w 2301875"/>
                <a:gd name="T79" fmla="*/ 558566 h 1517650"/>
                <a:gd name="T80" fmla="*/ 1100263 w 2301875"/>
                <a:gd name="T81" fmla="*/ 792617 h 1517650"/>
                <a:gd name="T82" fmla="*/ 1254967 w 2301875"/>
                <a:gd name="T83" fmla="*/ 864410 h 1517650"/>
                <a:gd name="T84" fmla="*/ 1299619 w 2301875"/>
                <a:gd name="T85" fmla="*/ 932259 h 1517650"/>
                <a:gd name="T86" fmla="*/ 1329562 w 2301875"/>
                <a:gd name="T87" fmla="*/ 1050074 h 1517650"/>
                <a:gd name="T88" fmla="*/ 1335602 w 2301875"/>
                <a:gd name="T89" fmla="*/ 1162365 h 1517650"/>
                <a:gd name="T90" fmla="*/ 1288062 w 2301875"/>
                <a:gd name="T91" fmla="*/ 1196552 h 1517650"/>
                <a:gd name="T92" fmla="*/ 1137036 w 2301875"/>
                <a:gd name="T93" fmla="*/ 1234158 h 1517650"/>
                <a:gd name="T94" fmla="*/ 882260 w 2301875"/>
                <a:gd name="T95" fmla="*/ 1255459 h 1517650"/>
                <a:gd name="T96" fmla="*/ 367980 w 2301875"/>
                <a:gd name="T97" fmla="*/ 1251515 h 1517650"/>
                <a:gd name="T98" fmla="*/ 137894 w 2301875"/>
                <a:gd name="T99" fmla="*/ 1222850 h 1517650"/>
                <a:gd name="T100" fmla="*/ 19174 w 2301875"/>
                <a:gd name="T101" fmla="*/ 1180773 h 1517650"/>
                <a:gd name="T102" fmla="*/ 0 w 2301875"/>
                <a:gd name="T103" fmla="*/ 1154212 h 1517650"/>
                <a:gd name="T104" fmla="*/ 16810 w 2301875"/>
                <a:gd name="T105" fmla="*/ 1002474 h 1517650"/>
                <a:gd name="T106" fmla="*/ 58835 w 2301875"/>
                <a:gd name="T107" fmla="*/ 891497 h 1517650"/>
                <a:gd name="T108" fmla="*/ 98758 w 2301875"/>
                <a:gd name="T109" fmla="*/ 852839 h 1517650"/>
                <a:gd name="T110" fmla="*/ 435220 w 2301875"/>
                <a:gd name="T111" fmla="*/ 711620 h 1517650"/>
                <a:gd name="T112" fmla="*/ 487489 w 2301875"/>
                <a:gd name="T113" fmla="*/ 526483 h 1517650"/>
                <a:gd name="T114" fmla="*/ 445989 w 2301875"/>
                <a:gd name="T115" fmla="*/ 437071 h 1517650"/>
                <a:gd name="T116" fmla="*/ 422875 w 2301875"/>
                <a:gd name="T117" fmla="*/ 342398 h 1517650"/>
                <a:gd name="T118" fmla="*/ 423664 w 2301875"/>
                <a:gd name="T119" fmla="*/ 229581 h 1517650"/>
                <a:gd name="T120" fmla="*/ 475669 w 2301875"/>
                <a:gd name="T121" fmla="*/ 104402 h 1517650"/>
                <a:gd name="T122" fmla="*/ 571275 w 2301875"/>
                <a:gd name="T123" fmla="*/ 22617 h 151765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5" h="1517650">
                  <a:moveTo>
                    <a:pt x="1627188" y="179387"/>
                  </a:moveTo>
                  <a:lnTo>
                    <a:pt x="1635125" y="179387"/>
                  </a:lnTo>
                  <a:lnTo>
                    <a:pt x="1643380" y="179387"/>
                  </a:lnTo>
                  <a:lnTo>
                    <a:pt x="1651635" y="180023"/>
                  </a:lnTo>
                  <a:lnTo>
                    <a:pt x="1659255" y="181295"/>
                  </a:lnTo>
                  <a:lnTo>
                    <a:pt x="1667510" y="183202"/>
                  </a:lnTo>
                  <a:lnTo>
                    <a:pt x="1674812" y="184791"/>
                  </a:lnTo>
                  <a:lnTo>
                    <a:pt x="1682432" y="187652"/>
                  </a:lnTo>
                  <a:lnTo>
                    <a:pt x="1689735" y="190514"/>
                  </a:lnTo>
                  <a:lnTo>
                    <a:pt x="1696720" y="193375"/>
                  </a:lnTo>
                  <a:lnTo>
                    <a:pt x="1703705" y="197189"/>
                  </a:lnTo>
                  <a:lnTo>
                    <a:pt x="1711008" y="201322"/>
                  </a:lnTo>
                  <a:lnTo>
                    <a:pt x="1717358" y="205455"/>
                  </a:lnTo>
                  <a:lnTo>
                    <a:pt x="1723708" y="210541"/>
                  </a:lnTo>
                  <a:lnTo>
                    <a:pt x="1730058" y="215627"/>
                  </a:lnTo>
                  <a:lnTo>
                    <a:pt x="1736408" y="220713"/>
                  </a:lnTo>
                  <a:lnTo>
                    <a:pt x="1741805" y="226753"/>
                  </a:lnTo>
                  <a:lnTo>
                    <a:pt x="1747520" y="232476"/>
                  </a:lnTo>
                  <a:lnTo>
                    <a:pt x="1752600" y="239151"/>
                  </a:lnTo>
                  <a:lnTo>
                    <a:pt x="1757680" y="245509"/>
                  </a:lnTo>
                  <a:lnTo>
                    <a:pt x="1762442" y="252503"/>
                  </a:lnTo>
                  <a:lnTo>
                    <a:pt x="1766888" y="259497"/>
                  </a:lnTo>
                  <a:lnTo>
                    <a:pt x="1771015" y="266808"/>
                  </a:lnTo>
                  <a:lnTo>
                    <a:pt x="1774508" y="274755"/>
                  </a:lnTo>
                  <a:lnTo>
                    <a:pt x="1778318" y="282385"/>
                  </a:lnTo>
                  <a:lnTo>
                    <a:pt x="1781175" y="290650"/>
                  </a:lnTo>
                  <a:lnTo>
                    <a:pt x="1784350" y="298915"/>
                  </a:lnTo>
                  <a:lnTo>
                    <a:pt x="1786890" y="307499"/>
                  </a:lnTo>
                  <a:lnTo>
                    <a:pt x="1789112" y="316082"/>
                  </a:lnTo>
                  <a:lnTo>
                    <a:pt x="1790382" y="324983"/>
                  </a:lnTo>
                  <a:lnTo>
                    <a:pt x="1791970" y="333566"/>
                  </a:lnTo>
                  <a:lnTo>
                    <a:pt x="1793240" y="342785"/>
                  </a:lnTo>
                  <a:lnTo>
                    <a:pt x="1793875" y="352322"/>
                  </a:lnTo>
                  <a:lnTo>
                    <a:pt x="1793875" y="361858"/>
                  </a:lnTo>
                  <a:lnTo>
                    <a:pt x="1793558" y="372985"/>
                  </a:lnTo>
                  <a:lnTo>
                    <a:pt x="1792605" y="384747"/>
                  </a:lnTo>
                  <a:lnTo>
                    <a:pt x="1791335" y="396509"/>
                  </a:lnTo>
                  <a:lnTo>
                    <a:pt x="1789430" y="408271"/>
                  </a:lnTo>
                  <a:lnTo>
                    <a:pt x="1786890" y="420351"/>
                  </a:lnTo>
                  <a:lnTo>
                    <a:pt x="1783715" y="432431"/>
                  </a:lnTo>
                  <a:lnTo>
                    <a:pt x="1780222" y="444511"/>
                  </a:lnTo>
                  <a:lnTo>
                    <a:pt x="1776412" y="456273"/>
                  </a:lnTo>
                  <a:lnTo>
                    <a:pt x="1771968" y="468035"/>
                  </a:lnTo>
                  <a:lnTo>
                    <a:pt x="1767205" y="479797"/>
                  </a:lnTo>
                  <a:lnTo>
                    <a:pt x="1761808" y="491241"/>
                  </a:lnTo>
                  <a:lnTo>
                    <a:pt x="1756092" y="502368"/>
                  </a:lnTo>
                  <a:lnTo>
                    <a:pt x="1750378" y="513176"/>
                  </a:lnTo>
                  <a:lnTo>
                    <a:pt x="1743710" y="523349"/>
                  </a:lnTo>
                  <a:lnTo>
                    <a:pt x="1737042" y="533521"/>
                  </a:lnTo>
                  <a:lnTo>
                    <a:pt x="1730058" y="543058"/>
                  </a:lnTo>
                  <a:lnTo>
                    <a:pt x="1730058" y="606637"/>
                  </a:lnTo>
                  <a:lnTo>
                    <a:pt x="1717992" y="620306"/>
                  </a:lnTo>
                  <a:lnTo>
                    <a:pt x="1704975" y="633976"/>
                  </a:lnTo>
                  <a:lnTo>
                    <a:pt x="1689735" y="649235"/>
                  </a:lnTo>
                  <a:lnTo>
                    <a:pt x="1681798" y="657500"/>
                  </a:lnTo>
                  <a:lnTo>
                    <a:pt x="1673860" y="665129"/>
                  </a:lnTo>
                  <a:lnTo>
                    <a:pt x="1665922" y="672123"/>
                  </a:lnTo>
                  <a:lnTo>
                    <a:pt x="1657985" y="678799"/>
                  </a:lnTo>
                  <a:lnTo>
                    <a:pt x="1651000" y="684521"/>
                  </a:lnTo>
                  <a:lnTo>
                    <a:pt x="1644968" y="688653"/>
                  </a:lnTo>
                  <a:lnTo>
                    <a:pt x="1642428" y="689925"/>
                  </a:lnTo>
                  <a:lnTo>
                    <a:pt x="1639570" y="691197"/>
                  </a:lnTo>
                  <a:lnTo>
                    <a:pt x="1637030" y="691832"/>
                  </a:lnTo>
                  <a:lnTo>
                    <a:pt x="1635125" y="692150"/>
                  </a:lnTo>
                  <a:lnTo>
                    <a:pt x="1633220" y="691832"/>
                  </a:lnTo>
                  <a:lnTo>
                    <a:pt x="1630998" y="691197"/>
                  </a:lnTo>
                  <a:lnTo>
                    <a:pt x="1628140" y="689925"/>
                  </a:lnTo>
                  <a:lnTo>
                    <a:pt x="1625600" y="688653"/>
                  </a:lnTo>
                  <a:lnTo>
                    <a:pt x="1618932" y="684521"/>
                  </a:lnTo>
                  <a:lnTo>
                    <a:pt x="1611948" y="678799"/>
                  </a:lnTo>
                  <a:lnTo>
                    <a:pt x="1604645" y="672123"/>
                  </a:lnTo>
                  <a:lnTo>
                    <a:pt x="1596708" y="665129"/>
                  </a:lnTo>
                  <a:lnTo>
                    <a:pt x="1588452" y="657500"/>
                  </a:lnTo>
                  <a:lnTo>
                    <a:pt x="1580198" y="649235"/>
                  </a:lnTo>
                  <a:lnTo>
                    <a:pt x="1565275" y="633976"/>
                  </a:lnTo>
                  <a:lnTo>
                    <a:pt x="1552575" y="620306"/>
                  </a:lnTo>
                  <a:lnTo>
                    <a:pt x="1540510" y="606637"/>
                  </a:lnTo>
                  <a:lnTo>
                    <a:pt x="1540510" y="543058"/>
                  </a:lnTo>
                  <a:lnTo>
                    <a:pt x="1533525" y="533521"/>
                  </a:lnTo>
                  <a:lnTo>
                    <a:pt x="1526540" y="523349"/>
                  </a:lnTo>
                  <a:lnTo>
                    <a:pt x="1520190" y="513176"/>
                  </a:lnTo>
                  <a:lnTo>
                    <a:pt x="1513840" y="502368"/>
                  </a:lnTo>
                  <a:lnTo>
                    <a:pt x="1508442" y="491241"/>
                  </a:lnTo>
                  <a:lnTo>
                    <a:pt x="1503362" y="479797"/>
                  </a:lnTo>
                  <a:lnTo>
                    <a:pt x="1498600" y="468035"/>
                  </a:lnTo>
                  <a:lnTo>
                    <a:pt x="1494155" y="456273"/>
                  </a:lnTo>
                  <a:lnTo>
                    <a:pt x="1490028" y="444511"/>
                  </a:lnTo>
                  <a:lnTo>
                    <a:pt x="1486535" y="432431"/>
                  </a:lnTo>
                  <a:lnTo>
                    <a:pt x="1483360" y="420351"/>
                  </a:lnTo>
                  <a:lnTo>
                    <a:pt x="1481138" y="408271"/>
                  </a:lnTo>
                  <a:lnTo>
                    <a:pt x="1478915" y="396509"/>
                  </a:lnTo>
                  <a:lnTo>
                    <a:pt x="1477962" y="384747"/>
                  </a:lnTo>
                  <a:lnTo>
                    <a:pt x="1476692" y="372985"/>
                  </a:lnTo>
                  <a:lnTo>
                    <a:pt x="1476375" y="361858"/>
                  </a:lnTo>
                  <a:lnTo>
                    <a:pt x="1476692" y="352322"/>
                  </a:lnTo>
                  <a:lnTo>
                    <a:pt x="1477328" y="342785"/>
                  </a:lnTo>
                  <a:lnTo>
                    <a:pt x="1478280" y="333566"/>
                  </a:lnTo>
                  <a:lnTo>
                    <a:pt x="1479550" y="324983"/>
                  </a:lnTo>
                  <a:lnTo>
                    <a:pt x="1481455" y="316082"/>
                  </a:lnTo>
                  <a:lnTo>
                    <a:pt x="1483678" y="307499"/>
                  </a:lnTo>
                  <a:lnTo>
                    <a:pt x="1486218" y="298915"/>
                  </a:lnTo>
                  <a:lnTo>
                    <a:pt x="1488758" y="290650"/>
                  </a:lnTo>
                  <a:lnTo>
                    <a:pt x="1492250" y="282385"/>
                  </a:lnTo>
                  <a:lnTo>
                    <a:pt x="1495425" y="274755"/>
                  </a:lnTo>
                  <a:lnTo>
                    <a:pt x="1499552" y="266808"/>
                  </a:lnTo>
                  <a:lnTo>
                    <a:pt x="1503680" y="259497"/>
                  </a:lnTo>
                  <a:lnTo>
                    <a:pt x="1508125" y="252503"/>
                  </a:lnTo>
                  <a:lnTo>
                    <a:pt x="1512888" y="245509"/>
                  </a:lnTo>
                  <a:lnTo>
                    <a:pt x="1517650" y="239151"/>
                  </a:lnTo>
                  <a:lnTo>
                    <a:pt x="1522730" y="232476"/>
                  </a:lnTo>
                  <a:lnTo>
                    <a:pt x="1528445" y="226753"/>
                  </a:lnTo>
                  <a:lnTo>
                    <a:pt x="1534160" y="220713"/>
                  </a:lnTo>
                  <a:lnTo>
                    <a:pt x="1540192" y="215627"/>
                  </a:lnTo>
                  <a:lnTo>
                    <a:pt x="1546542" y="210541"/>
                  </a:lnTo>
                  <a:lnTo>
                    <a:pt x="1553210" y="205455"/>
                  </a:lnTo>
                  <a:lnTo>
                    <a:pt x="1559560" y="201322"/>
                  </a:lnTo>
                  <a:lnTo>
                    <a:pt x="1566228" y="197189"/>
                  </a:lnTo>
                  <a:lnTo>
                    <a:pt x="1573212" y="193375"/>
                  </a:lnTo>
                  <a:lnTo>
                    <a:pt x="1580832" y="190514"/>
                  </a:lnTo>
                  <a:lnTo>
                    <a:pt x="1588135" y="187652"/>
                  </a:lnTo>
                  <a:lnTo>
                    <a:pt x="1595438" y="184791"/>
                  </a:lnTo>
                  <a:lnTo>
                    <a:pt x="1603058" y="183202"/>
                  </a:lnTo>
                  <a:lnTo>
                    <a:pt x="1610995" y="181295"/>
                  </a:lnTo>
                  <a:lnTo>
                    <a:pt x="1618932" y="180023"/>
                  </a:lnTo>
                  <a:lnTo>
                    <a:pt x="1627188" y="179387"/>
                  </a:lnTo>
                  <a:close/>
                  <a:moveTo>
                    <a:pt x="1101725" y="34925"/>
                  </a:moveTo>
                  <a:lnTo>
                    <a:pt x="2232978" y="34925"/>
                  </a:lnTo>
                  <a:lnTo>
                    <a:pt x="2239962" y="35243"/>
                  </a:lnTo>
                  <a:lnTo>
                    <a:pt x="2246948" y="36196"/>
                  </a:lnTo>
                  <a:lnTo>
                    <a:pt x="2253298" y="37784"/>
                  </a:lnTo>
                  <a:lnTo>
                    <a:pt x="2259965" y="40007"/>
                  </a:lnTo>
                  <a:lnTo>
                    <a:pt x="2265680" y="42865"/>
                  </a:lnTo>
                  <a:lnTo>
                    <a:pt x="2271395" y="46676"/>
                  </a:lnTo>
                  <a:lnTo>
                    <a:pt x="2276792" y="50169"/>
                  </a:lnTo>
                  <a:lnTo>
                    <a:pt x="2281555" y="54615"/>
                  </a:lnTo>
                  <a:lnTo>
                    <a:pt x="2286000" y="60014"/>
                  </a:lnTo>
                  <a:lnTo>
                    <a:pt x="2290128" y="65096"/>
                  </a:lnTo>
                  <a:lnTo>
                    <a:pt x="2293302" y="71130"/>
                  </a:lnTo>
                  <a:lnTo>
                    <a:pt x="2296478" y="76846"/>
                  </a:lnTo>
                  <a:lnTo>
                    <a:pt x="2299018" y="83198"/>
                  </a:lnTo>
                  <a:lnTo>
                    <a:pt x="2300288" y="89867"/>
                  </a:lnTo>
                  <a:lnTo>
                    <a:pt x="2301558" y="96537"/>
                  </a:lnTo>
                  <a:lnTo>
                    <a:pt x="2301875" y="103841"/>
                  </a:lnTo>
                  <a:lnTo>
                    <a:pt x="2301875" y="941310"/>
                  </a:lnTo>
                  <a:lnTo>
                    <a:pt x="2301558" y="948614"/>
                  </a:lnTo>
                  <a:lnTo>
                    <a:pt x="2300288" y="954966"/>
                  </a:lnTo>
                  <a:lnTo>
                    <a:pt x="2299018" y="961635"/>
                  </a:lnTo>
                  <a:lnTo>
                    <a:pt x="2296478" y="967987"/>
                  </a:lnTo>
                  <a:lnTo>
                    <a:pt x="2293302" y="974339"/>
                  </a:lnTo>
                  <a:lnTo>
                    <a:pt x="2290128" y="979738"/>
                  </a:lnTo>
                  <a:lnTo>
                    <a:pt x="2286000" y="985137"/>
                  </a:lnTo>
                  <a:lnTo>
                    <a:pt x="2281555" y="990218"/>
                  </a:lnTo>
                  <a:lnTo>
                    <a:pt x="2276792" y="994664"/>
                  </a:lnTo>
                  <a:lnTo>
                    <a:pt x="2271395" y="998475"/>
                  </a:lnTo>
                  <a:lnTo>
                    <a:pt x="2265680" y="1001969"/>
                  </a:lnTo>
                  <a:lnTo>
                    <a:pt x="2259965" y="1004827"/>
                  </a:lnTo>
                  <a:lnTo>
                    <a:pt x="2253298" y="1007050"/>
                  </a:lnTo>
                  <a:lnTo>
                    <a:pt x="2246948" y="1008955"/>
                  </a:lnTo>
                  <a:lnTo>
                    <a:pt x="2239962" y="1009908"/>
                  </a:lnTo>
                  <a:lnTo>
                    <a:pt x="2232978" y="1010543"/>
                  </a:lnTo>
                  <a:lnTo>
                    <a:pt x="1762125" y="1010543"/>
                  </a:lnTo>
                  <a:lnTo>
                    <a:pt x="1762125" y="1154726"/>
                  </a:lnTo>
                  <a:lnTo>
                    <a:pt x="2059622" y="1154726"/>
                  </a:lnTo>
                  <a:lnTo>
                    <a:pt x="2059622" y="1235075"/>
                  </a:lnTo>
                  <a:lnTo>
                    <a:pt x="1762125" y="1235075"/>
                  </a:lnTo>
                  <a:lnTo>
                    <a:pt x="1708150" y="1235075"/>
                  </a:lnTo>
                  <a:lnTo>
                    <a:pt x="1704658" y="1213162"/>
                  </a:lnTo>
                  <a:lnTo>
                    <a:pt x="1700212" y="1191566"/>
                  </a:lnTo>
                  <a:lnTo>
                    <a:pt x="1694815" y="1169335"/>
                  </a:lnTo>
                  <a:lnTo>
                    <a:pt x="1689100" y="1146787"/>
                  </a:lnTo>
                  <a:lnTo>
                    <a:pt x="1685608" y="1135989"/>
                  </a:lnTo>
                  <a:lnTo>
                    <a:pt x="1682115" y="1124874"/>
                  </a:lnTo>
                  <a:lnTo>
                    <a:pt x="1678305" y="1114076"/>
                  </a:lnTo>
                  <a:lnTo>
                    <a:pt x="1674812" y="1102960"/>
                  </a:lnTo>
                  <a:lnTo>
                    <a:pt x="1670368" y="1092162"/>
                  </a:lnTo>
                  <a:lnTo>
                    <a:pt x="1666240" y="1081682"/>
                  </a:lnTo>
                  <a:lnTo>
                    <a:pt x="1661478" y="1071202"/>
                  </a:lnTo>
                  <a:lnTo>
                    <a:pt x="1656715" y="1061039"/>
                  </a:lnTo>
                  <a:lnTo>
                    <a:pt x="1651318" y="1050559"/>
                  </a:lnTo>
                  <a:lnTo>
                    <a:pt x="1645920" y="1040714"/>
                  </a:lnTo>
                  <a:lnTo>
                    <a:pt x="1640522" y="1031186"/>
                  </a:lnTo>
                  <a:lnTo>
                    <a:pt x="1634172" y="1021341"/>
                  </a:lnTo>
                  <a:lnTo>
                    <a:pt x="1627822" y="1012131"/>
                  </a:lnTo>
                  <a:lnTo>
                    <a:pt x="1621472" y="1003556"/>
                  </a:lnTo>
                  <a:lnTo>
                    <a:pt x="1614488" y="994664"/>
                  </a:lnTo>
                  <a:lnTo>
                    <a:pt x="1607185" y="986407"/>
                  </a:lnTo>
                  <a:lnTo>
                    <a:pt x="1599882" y="978467"/>
                  </a:lnTo>
                  <a:lnTo>
                    <a:pt x="1591945" y="970528"/>
                  </a:lnTo>
                  <a:lnTo>
                    <a:pt x="1584008" y="963223"/>
                  </a:lnTo>
                  <a:lnTo>
                    <a:pt x="1575435" y="956554"/>
                  </a:lnTo>
                  <a:lnTo>
                    <a:pt x="1566545" y="949885"/>
                  </a:lnTo>
                  <a:lnTo>
                    <a:pt x="1557338" y="943533"/>
                  </a:lnTo>
                  <a:lnTo>
                    <a:pt x="1548130" y="938134"/>
                  </a:lnTo>
                  <a:lnTo>
                    <a:pt x="1538288" y="933053"/>
                  </a:lnTo>
                  <a:lnTo>
                    <a:pt x="1515428" y="922255"/>
                  </a:lnTo>
                  <a:lnTo>
                    <a:pt x="1490980" y="911140"/>
                  </a:lnTo>
                  <a:lnTo>
                    <a:pt x="1464945" y="899706"/>
                  </a:lnTo>
                  <a:lnTo>
                    <a:pt x="1437322" y="887956"/>
                  </a:lnTo>
                  <a:lnTo>
                    <a:pt x="1376998" y="863184"/>
                  </a:lnTo>
                  <a:lnTo>
                    <a:pt x="1311592" y="836825"/>
                  </a:lnTo>
                  <a:lnTo>
                    <a:pt x="1225233" y="801573"/>
                  </a:lnTo>
                  <a:lnTo>
                    <a:pt x="1229043" y="788235"/>
                  </a:lnTo>
                  <a:lnTo>
                    <a:pt x="1233488" y="775214"/>
                  </a:lnTo>
                  <a:lnTo>
                    <a:pt x="1236028" y="768862"/>
                  </a:lnTo>
                  <a:lnTo>
                    <a:pt x="1238568" y="762510"/>
                  </a:lnTo>
                  <a:lnTo>
                    <a:pt x="1241425" y="756794"/>
                  </a:lnTo>
                  <a:lnTo>
                    <a:pt x="1244283" y="751077"/>
                  </a:lnTo>
                  <a:lnTo>
                    <a:pt x="1247775" y="745678"/>
                  </a:lnTo>
                  <a:lnTo>
                    <a:pt x="1251268" y="740914"/>
                  </a:lnTo>
                  <a:lnTo>
                    <a:pt x="1255078" y="736151"/>
                  </a:lnTo>
                  <a:lnTo>
                    <a:pt x="1258888" y="731705"/>
                  </a:lnTo>
                  <a:lnTo>
                    <a:pt x="1263333" y="727576"/>
                  </a:lnTo>
                  <a:lnTo>
                    <a:pt x="1267143" y="723765"/>
                  </a:lnTo>
                  <a:lnTo>
                    <a:pt x="1271905" y="720907"/>
                  </a:lnTo>
                  <a:lnTo>
                    <a:pt x="1276985" y="718048"/>
                  </a:lnTo>
                  <a:lnTo>
                    <a:pt x="1288415" y="712650"/>
                  </a:lnTo>
                  <a:lnTo>
                    <a:pt x="1300162" y="707886"/>
                  </a:lnTo>
                  <a:lnTo>
                    <a:pt x="1312545" y="703122"/>
                  </a:lnTo>
                  <a:lnTo>
                    <a:pt x="1325562" y="698676"/>
                  </a:lnTo>
                  <a:lnTo>
                    <a:pt x="1352550" y="689466"/>
                  </a:lnTo>
                  <a:lnTo>
                    <a:pt x="1381442" y="680574"/>
                  </a:lnTo>
                  <a:lnTo>
                    <a:pt x="1411922" y="670728"/>
                  </a:lnTo>
                  <a:lnTo>
                    <a:pt x="1427798" y="665647"/>
                  </a:lnTo>
                  <a:lnTo>
                    <a:pt x="1443355" y="659931"/>
                  </a:lnTo>
                  <a:lnTo>
                    <a:pt x="1460182" y="654214"/>
                  </a:lnTo>
                  <a:lnTo>
                    <a:pt x="1476692" y="647545"/>
                  </a:lnTo>
                  <a:lnTo>
                    <a:pt x="1493202" y="640558"/>
                  </a:lnTo>
                  <a:lnTo>
                    <a:pt x="1510665" y="632618"/>
                  </a:lnTo>
                  <a:lnTo>
                    <a:pt x="1561148" y="941310"/>
                  </a:lnTo>
                  <a:lnTo>
                    <a:pt x="1591628" y="941310"/>
                  </a:lnTo>
                  <a:lnTo>
                    <a:pt x="1593850" y="917491"/>
                  </a:lnTo>
                  <a:lnTo>
                    <a:pt x="1596390" y="894943"/>
                  </a:lnTo>
                  <a:lnTo>
                    <a:pt x="1599882" y="873665"/>
                  </a:lnTo>
                  <a:lnTo>
                    <a:pt x="1603375" y="853974"/>
                  </a:lnTo>
                  <a:lnTo>
                    <a:pt x="1607185" y="836190"/>
                  </a:lnTo>
                  <a:lnTo>
                    <a:pt x="1611630" y="820946"/>
                  </a:lnTo>
                  <a:lnTo>
                    <a:pt x="1615758" y="806972"/>
                  </a:lnTo>
                  <a:lnTo>
                    <a:pt x="1620202" y="795857"/>
                  </a:lnTo>
                  <a:lnTo>
                    <a:pt x="1588452" y="763781"/>
                  </a:lnTo>
                  <a:lnTo>
                    <a:pt x="1586548" y="761875"/>
                  </a:lnTo>
                  <a:lnTo>
                    <a:pt x="1585595" y="759652"/>
                  </a:lnTo>
                  <a:lnTo>
                    <a:pt x="1584642" y="757111"/>
                  </a:lnTo>
                  <a:lnTo>
                    <a:pt x="1584325" y="754571"/>
                  </a:lnTo>
                  <a:lnTo>
                    <a:pt x="1584642" y="752348"/>
                  </a:lnTo>
                  <a:lnTo>
                    <a:pt x="1585595" y="749807"/>
                  </a:lnTo>
                  <a:lnTo>
                    <a:pt x="1586548" y="747584"/>
                  </a:lnTo>
                  <a:lnTo>
                    <a:pt x="1588452" y="745361"/>
                  </a:lnTo>
                  <a:lnTo>
                    <a:pt x="1626235" y="707251"/>
                  </a:lnTo>
                  <a:lnTo>
                    <a:pt x="1628140" y="705663"/>
                  </a:lnTo>
                  <a:lnTo>
                    <a:pt x="1630680" y="704392"/>
                  </a:lnTo>
                  <a:lnTo>
                    <a:pt x="1632902" y="703440"/>
                  </a:lnTo>
                  <a:lnTo>
                    <a:pt x="1635442" y="703440"/>
                  </a:lnTo>
                  <a:lnTo>
                    <a:pt x="1638300" y="703440"/>
                  </a:lnTo>
                  <a:lnTo>
                    <a:pt x="1640522" y="704392"/>
                  </a:lnTo>
                  <a:lnTo>
                    <a:pt x="1642745" y="705663"/>
                  </a:lnTo>
                  <a:lnTo>
                    <a:pt x="1644968" y="707251"/>
                  </a:lnTo>
                  <a:lnTo>
                    <a:pt x="1682750" y="745361"/>
                  </a:lnTo>
                  <a:lnTo>
                    <a:pt x="1684655" y="747584"/>
                  </a:lnTo>
                  <a:lnTo>
                    <a:pt x="1685608" y="749807"/>
                  </a:lnTo>
                  <a:lnTo>
                    <a:pt x="1686560" y="752348"/>
                  </a:lnTo>
                  <a:lnTo>
                    <a:pt x="1686560" y="754571"/>
                  </a:lnTo>
                  <a:lnTo>
                    <a:pt x="1686560" y="757111"/>
                  </a:lnTo>
                  <a:lnTo>
                    <a:pt x="1685608" y="759652"/>
                  </a:lnTo>
                  <a:lnTo>
                    <a:pt x="1684655" y="761875"/>
                  </a:lnTo>
                  <a:lnTo>
                    <a:pt x="1682750" y="763781"/>
                  </a:lnTo>
                  <a:lnTo>
                    <a:pt x="1651000" y="795857"/>
                  </a:lnTo>
                  <a:lnTo>
                    <a:pt x="1653222" y="800938"/>
                  </a:lnTo>
                  <a:lnTo>
                    <a:pt x="1655445" y="807290"/>
                  </a:lnTo>
                  <a:lnTo>
                    <a:pt x="1659572" y="820946"/>
                  </a:lnTo>
                  <a:lnTo>
                    <a:pt x="1663700" y="836190"/>
                  </a:lnTo>
                  <a:lnTo>
                    <a:pt x="1667828" y="854292"/>
                  </a:lnTo>
                  <a:lnTo>
                    <a:pt x="1671320" y="873665"/>
                  </a:lnTo>
                  <a:lnTo>
                    <a:pt x="1674178" y="894943"/>
                  </a:lnTo>
                  <a:lnTo>
                    <a:pt x="1677035" y="917491"/>
                  </a:lnTo>
                  <a:lnTo>
                    <a:pt x="1679258" y="941310"/>
                  </a:lnTo>
                  <a:lnTo>
                    <a:pt x="1709738" y="941310"/>
                  </a:lnTo>
                  <a:lnTo>
                    <a:pt x="1760538" y="632618"/>
                  </a:lnTo>
                  <a:lnTo>
                    <a:pt x="1777682" y="640558"/>
                  </a:lnTo>
                  <a:lnTo>
                    <a:pt x="1794510" y="647545"/>
                  </a:lnTo>
                  <a:lnTo>
                    <a:pt x="1811020" y="654214"/>
                  </a:lnTo>
                  <a:lnTo>
                    <a:pt x="1827212" y="659931"/>
                  </a:lnTo>
                  <a:lnTo>
                    <a:pt x="1843405" y="665647"/>
                  </a:lnTo>
                  <a:lnTo>
                    <a:pt x="1858962" y="670728"/>
                  </a:lnTo>
                  <a:lnTo>
                    <a:pt x="1889760" y="680574"/>
                  </a:lnTo>
                  <a:lnTo>
                    <a:pt x="1918335" y="689466"/>
                  </a:lnTo>
                  <a:lnTo>
                    <a:pt x="1945640" y="698676"/>
                  </a:lnTo>
                  <a:lnTo>
                    <a:pt x="1958658" y="703122"/>
                  </a:lnTo>
                  <a:lnTo>
                    <a:pt x="1971040" y="707886"/>
                  </a:lnTo>
                  <a:lnTo>
                    <a:pt x="1982788" y="712650"/>
                  </a:lnTo>
                  <a:lnTo>
                    <a:pt x="1994218" y="718048"/>
                  </a:lnTo>
                  <a:lnTo>
                    <a:pt x="1999615" y="721224"/>
                  </a:lnTo>
                  <a:lnTo>
                    <a:pt x="2004695" y="724718"/>
                  </a:lnTo>
                  <a:lnTo>
                    <a:pt x="2009458" y="728846"/>
                  </a:lnTo>
                  <a:lnTo>
                    <a:pt x="2013902" y="733292"/>
                  </a:lnTo>
                  <a:lnTo>
                    <a:pt x="2018348" y="738691"/>
                  </a:lnTo>
                  <a:lnTo>
                    <a:pt x="2022475" y="744090"/>
                  </a:lnTo>
                  <a:lnTo>
                    <a:pt x="2025968" y="750124"/>
                  </a:lnTo>
                  <a:lnTo>
                    <a:pt x="2029460" y="756159"/>
                  </a:lnTo>
                  <a:lnTo>
                    <a:pt x="2032635" y="762828"/>
                  </a:lnTo>
                  <a:lnTo>
                    <a:pt x="2035492" y="769497"/>
                  </a:lnTo>
                  <a:lnTo>
                    <a:pt x="2038350" y="776801"/>
                  </a:lnTo>
                  <a:lnTo>
                    <a:pt x="2040890" y="784106"/>
                  </a:lnTo>
                  <a:lnTo>
                    <a:pt x="2043112" y="791410"/>
                  </a:lnTo>
                  <a:lnTo>
                    <a:pt x="2045335" y="799032"/>
                  </a:lnTo>
                  <a:lnTo>
                    <a:pt x="2048828" y="814276"/>
                  </a:lnTo>
                  <a:lnTo>
                    <a:pt x="2052002" y="829838"/>
                  </a:lnTo>
                  <a:lnTo>
                    <a:pt x="2054542" y="844447"/>
                  </a:lnTo>
                  <a:lnTo>
                    <a:pt x="2056448" y="858738"/>
                  </a:lnTo>
                  <a:lnTo>
                    <a:pt x="2057718" y="872077"/>
                  </a:lnTo>
                  <a:lnTo>
                    <a:pt x="2058352" y="884145"/>
                  </a:lnTo>
                  <a:lnTo>
                    <a:pt x="2059305" y="894943"/>
                  </a:lnTo>
                  <a:lnTo>
                    <a:pt x="2059622" y="910504"/>
                  </a:lnTo>
                  <a:lnTo>
                    <a:pt x="2059305" y="912410"/>
                  </a:lnTo>
                  <a:lnTo>
                    <a:pt x="2058988" y="914315"/>
                  </a:lnTo>
                  <a:lnTo>
                    <a:pt x="2058035" y="915903"/>
                  </a:lnTo>
                  <a:lnTo>
                    <a:pt x="2057082" y="918126"/>
                  </a:lnTo>
                  <a:lnTo>
                    <a:pt x="2055495" y="920032"/>
                  </a:lnTo>
                  <a:lnTo>
                    <a:pt x="2053590" y="921937"/>
                  </a:lnTo>
                  <a:lnTo>
                    <a:pt x="2048828" y="926066"/>
                  </a:lnTo>
                  <a:lnTo>
                    <a:pt x="2043112" y="929559"/>
                  </a:lnTo>
                  <a:lnTo>
                    <a:pt x="2036128" y="933688"/>
                  </a:lnTo>
                  <a:lnTo>
                    <a:pt x="2027555" y="937499"/>
                  </a:lnTo>
                  <a:lnTo>
                    <a:pt x="2017712" y="941310"/>
                  </a:lnTo>
                  <a:lnTo>
                    <a:pt x="2232978" y="941310"/>
                  </a:lnTo>
                  <a:lnTo>
                    <a:pt x="2232978" y="103841"/>
                  </a:lnTo>
                  <a:lnTo>
                    <a:pt x="1150620" y="103841"/>
                  </a:lnTo>
                  <a:lnTo>
                    <a:pt x="1145223" y="94631"/>
                  </a:lnTo>
                  <a:lnTo>
                    <a:pt x="1139825" y="85421"/>
                  </a:lnTo>
                  <a:lnTo>
                    <a:pt x="1133793" y="76529"/>
                  </a:lnTo>
                  <a:lnTo>
                    <a:pt x="1127760" y="67954"/>
                  </a:lnTo>
                  <a:lnTo>
                    <a:pt x="1121728" y="59062"/>
                  </a:lnTo>
                  <a:lnTo>
                    <a:pt x="1115060" y="51122"/>
                  </a:lnTo>
                  <a:lnTo>
                    <a:pt x="1108710" y="42547"/>
                  </a:lnTo>
                  <a:lnTo>
                    <a:pt x="1101725" y="34925"/>
                  </a:lnTo>
                  <a:close/>
                  <a:moveTo>
                    <a:pt x="800738" y="0"/>
                  </a:moveTo>
                  <a:lnTo>
                    <a:pt x="808355" y="0"/>
                  </a:lnTo>
                  <a:lnTo>
                    <a:pt x="815972" y="0"/>
                  </a:lnTo>
                  <a:lnTo>
                    <a:pt x="823906" y="318"/>
                  </a:lnTo>
                  <a:lnTo>
                    <a:pt x="831523" y="635"/>
                  </a:lnTo>
                  <a:lnTo>
                    <a:pt x="839140" y="1587"/>
                  </a:lnTo>
                  <a:lnTo>
                    <a:pt x="854375" y="3492"/>
                  </a:lnTo>
                  <a:lnTo>
                    <a:pt x="869291" y="6984"/>
                  </a:lnTo>
                  <a:lnTo>
                    <a:pt x="883890" y="10793"/>
                  </a:lnTo>
                  <a:lnTo>
                    <a:pt x="898172" y="15554"/>
                  </a:lnTo>
                  <a:lnTo>
                    <a:pt x="912137" y="20951"/>
                  </a:lnTo>
                  <a:lnTo>
                    <a:pt x="925784" y="27300"/>
                  </a:lnTo>
                  <a:lnTo>
                    <a:pt x="939431" y="33966"/>
                  </a:lnTo>
                  <a:lnTo>
                    <a:pt x="952443" y="41584"/>
                  </a:lnTo>
                  <a:lnTo>
                    <a:pt x="964821" y="50155"/>
                  </a:lnTo>
                  <a:lnTo>
                    <a:pt x="977516" y="59043"/>
                  </a:lnTo>
                  <a:lnTo>
                    <a:pt x="989259" y="68883"/>
                  </a:lnTo>
                  <a:lnTo>
                    <a:pt x="1000685" y="79359"/>
                  </a:lnTo>
                  <a:lnTo>
                    <a:pt x="1011793" y="89834"/>
                  </a:lnTo>
                  <a:lnTo>
                    <a:pt x="1021949" y="101262"/>
                  </a:lnTo>
                  <a:lnTo>
                    <a:pt x="1032105" y="113641"/>
                  </a:lnTo>
                  <a:lnTo>
                    <a:pt x="1041626" y="126021"/>
                  </a:lnTo>
                  <a:lnTo>
                    <a:pt x="1050512" y="139354"/>
                  </a:lnTo>
                  <a:lnTo>
                    <a:pt x="1059082" y="153003"/>
                  </a:lnTo>
                  <a:lnTo>
                    <a:pt x="1067016" y="166970"/>
                  </a:lnTo>
                  <a:lnTo>
                    <a:pt x="1073998" y="181572"/>
                  </a:lnTo>
                  <a:lnTo>
                    <a:pt x="1080980" y="196492"/>
                  </a:lnTo>
                  <a:lnTo>
                    <a:pt x="1087011" y="212046"/>
                  </a:lnTo>
                  <a:lnTo>
                    <a:pt x="1092406" y="227918"/>
                  </a:lnTo>
                  <a:lnTo>
                    <a:pt x="1097167" y="243789"/>
                  </a:lnTo>
                  <a:lnTo>
                    <a:pt x="1101292" y="260296"/>
                  </a:lnTo>
                  <a:lnTo>
                    <a:pt x="1104784" y="277120"/>
                  </a:lnTo>
                  <a:lnTo>
                    <a:pt x="1107323" y="294261"/>
                  </a:lnTo>
                  <a:lnTo>
                    <a:pt x="1109227" y="311403"/>
                  </a:lnTo>
                  <a:lnTo>
                    <a:pt x="1110179" y="329179"/>
                  </a:lnTo>
                  <a:lnTo>
                    <a:pt x="1110496" y="346955"/>
                  </a:lnTo>
                  <a:lnTo>
                    <a:pt x="1110496" y="358065"/>
                  </a:lnTo>
                  <a:lnTo>
                    <a:pt x="1110179" y="368541"/>
                  </a:lnTo>
                  <a:lnTo>
                    <a:pt x="1109544" y="379651"/>
                  </a:lnTo>
                  <a:lnTo>
                    <a:pt x="1108275" y="390761"/>
                  </a:lnTo>
                  <a:lnTo>
                    <a:pt x="1107323" y="402189"/>
                  </a:lnTo>
                  <a:lnTo>
                    <a:pt x="1105736" y="413299"/>
                  </a:lnTo>
                  <a:lnTo>
                    <a:pt x="1103831" y="424726"/>
                  </a:lnTo>
                  <a:lnTo>
                    <a:pt x="1101927" y="436154"/>
                  </a:lnTo>
                  <a:lnTo>
                    <a:pt x="1099706" y="447582"/>
                  </a:lnTo>
                  <a:lnTo>
                    <a:pt x="1097167" y="459009"/>
                  </a:lnTo>
                  <a:lnTo>
                    <a:pt x="1094628" y="470437"/>
                  </a:lnTo>
                  <a:lnTo>
                    <a:pt x="1091771" y="481864"/>
                  </a:lnTo>
                  <a:lnTo>
                    <a:pt x="1088280" y="493292"/>
                  </a:lnTo>
                  <a:lnTo>
                    <a:pt x="1085106" y="504720"/>
                  </a:lnTo>
                  <a:lnTo>
                    <a:pt x="1081298" y="516147"/>
                  </a:lnTo>
                  <a:lnTo>
                    <a:pt x="1077489" y="527575"/>
                  </a:lnTo>
                  <a:lnTo>
                    <a:pt x="1073363" y="538685"/>
                  </a:lnTo>
                  <a:lnTo>
                    <a:pt x="1068920" y="550113"/>
                  </a:lnTo>
                  <a:lnTo>
                    <a:pt x="1064477" y="561223"/>
                  </a:lnTo>
                  <a:lnTo>
                    <a:pt x="1059716" y="572016"/>
                  </a:lnTo>
                  <a:lnTo>
                    <a:pt x="1054956" y="583126"/>
                  </a:lnTo>
                  <a:lnTo>
                    <a:pt x="1049878" y="593918"/>
                  </a:lnTo>
                  <a:lnTo>
                    <a:pt x="1044482" y="604711"/>
                  </a:lnTo>
                  <a:lnTo>
                    <a:pt x="1039087" y="614869"/>
                  </a:lnTo>
                  <a:lnTo>
                    <a:pt x="1033057" y="625344"/>
                  </a:lnTo>
                  <a:lnTo>
                    <a:pt x="1027344" y="635502"/>
                  </a:lnTo>
                  <a:lnTo>
                    <a:pt x="1021314" y="645660"/>
                  </a:lnTo>
                  <a:lnTo>
                    <a:pt x="1014966" y="655501"/>
                  </a:lnTo>
                  <a:lnTo>
                    <a:pt x="1008936" y="665024"/>
                  </a:lnTo>
                  <a:lnTo>
                    <a:pt x="1002271" y="674229"/>
                  </a:lnTo>
                  <a:lnTo>
                    <a:pt x="995607" y="683435"/>
                  </a:lnTo>
                  <a:lnTo>
                    <a:pt x="988624" y="692323"/>
                  </a:lnTo>
                  <a:lnTo>
                    <a:pt x="988624" y="813583"/>
                  </a:lnTo>
                  <a:lnTo>
                    <a:pt x="1021631" y="828819"/>
                  </a:lnTo>
                  <a:lnTo>
                    <a:pt x="1055908" y="843739"/>
                  </a:lnTo>
                  <a:lnTo>
                    <a:pt x="1090184" y="858976"/>
                  </a:lnTo>
                  <a:lnTo>
                    <a:pt x="1125413" y="873260"/>
                  </a:lnTo>
                  <a:lnTo>
                    <a:pt x="1194918" y="902464"/>
                  </a:lnTo>
                  <a:lnTo>
                    <a:pt x="1263471" y="930081"/>
                  </a:lnTo>
                  <a:lnTo>
                    <a:pt x="1329485" y="956745"/>
                  </a:lnTo>
                  <a:lnTo>
                    <a:pt x="1390421" y="981822"/>
                  </a:lnTo>
                  <a:lnTo>
                    <a:pt x="1418668" y="993567"/>
                  </a:lnTo>
                  <a:lnTo>
                    <a:pt x="1445327" y="1004995"/>
                  </a:lnTo>
                  <a:lnTo>
                    <a:pt x="1469448" y="1016105"/>
                  </a:lnTo>
                  <a:lnTo>
                    <a:pt x="1491981" y="1026580"/>
                  </a:lnTo>
                  <a:lnTo>
                    <a:pt x="1497059" y="1029437"/>
                  </a:lnTo>
                  <a:lnTo>
                    <a:pt x="1501820" y="1032612"/>
                  </a:lnTo>
                  <a:lnTo>
                    <a:pt x="1507215" y="1035786"/>
                  </a:lnTo>
                  <a:lnTo>
                    <a:pt x="1511976" y="1039278"/>
                  </a:lnTo>
                  <a:lnTo>
                    <a:pt x="1516419" y="1043404"/>
                  </a:lnTo>
                  <a:lnTo>
                    <a:pt x="1520862" y="1047214"/>
                  </a:lnTo>
                  <a:lnTo>
                    <a:pt x="1525306" y="1051340"/>
                  </a:lnTo>
                  <a:lnTo>
                    <a:pt x="1529749" y="1056102"/>
                  </a:lnTo>
                  <a:lnTo>
                    <a:pt x="1533557" y="1060546"/>
                  </a:lnTo>
                  <a:lnTo>
                    <a:pt x="1537683" y="1065942"/>
                  </a:lnTo>
                  <a:lnTo>
                    <a:pt x="1544983" y="1076100"/>
                  </a:lnTo>
                  <a:lnTo>
                    <a:pt x="1551965" y="1087528"/>
                  </a:lnTo>
                  <a:lnTo>
                    <a:pt x="1558630" y="1099273"/>
                  </a:lnTo>
                  <a:lnTo>
                    <a:pt x="1564978" y="1111970"/>
                  </a:lnTo>
                  <a:lnTo>
                    <a:pt x="1570373" y="1125302"/>
                  </a:lnTo>
                  <a:lnTo>
                    <a:pt x="1576086" y="1138317"/>
                  </a:lnTo>
                  <a:lnTo>
                    <a:pt x="1580846" y="1152284"/>
                  </a:lnTo>
                  <a:lnTo>
                    <a:pt x="1585290" y="1166569"/>
                  </a:lnTo>
                  <a:lnTo>
                    <a:pt x="1589416" y="1180853"/>
                  </a:lnTo>
                  <a:lnTo>
                    <a:pt x="1592907" y="1195138"/>
                  </a:lnTo>
                  <a:lnTo>
                    <a:pt x="1596398" y="1210057"/>
                  </a:lnTo>
                  <a:lnTo>
                    <a:pt x="1599254" y="1224342"/>
                  </a:lnTo>
                  <a:lnTo>
                    <a:pt x="1602110" y="1238943"/>
                  </a:lnTo>
                  <a:lnTo>
                    <a:pt x="1604332" y="1253545"/>
                  </a:lnTo>
                  <a:lnTo>
                    <a:pt x="1606554" y="1267513"/>
                  </a:lnTo>
                  <a:lnTo>
                    <a:pt x="1610362" y="1294812"/>
                  </a:lnTo>
                  <a:lnTo>
                    <a:pt x="1612901" y="1320524"/>
                  </a:lnTo>
                  <a:lnTo>
                    <a:pt x="1614488" y="1343697"/>
                  </a:lnTo>
                  <a:lnTo>
                    <a:pt x="1615440" y="1364012"/>
                  </a:lnTo>
                  <a:lnTo>
                    <a:pt x="1616075" y="1380519"/>
                  </a:lnTo>
                  <a:lnTo>
                    <a:pt x="1616075" y="1393216"/>
                  </a:lnTo>
                  <a:lnTo>
                    <a:pt x="1616075" y="1395756"/>
                  </a:lnTo>
                  <a:lnTo>
                    <a:pt x="1615758" y="1398295"/>
                  </a:lnTo>
                  <a:lnTo>
                    <a:pt x="1615123" y="1400835"/>
                  </a:lnTo>
                  <a:lnTo>
                    <a:pt x="1613853" y="1403057"/>
                  </a:lnTo>
                  <a:lnTo>
                    <a:pt x="1612584" y="1405596"/>
                  </a:lnTo>
                  <a:lnTo>
                    <a:pt x="1610997" y="1408136"/>
                  </a:lnTo>
                  <a:lnTo>
                    <a:pt x="1609093" y="1410993"/>
                  </a:lnTo>
                  <a:lnTo>
                    <a:pt x="1606871" y="1413532"/>
                  </a:lnTo>
                  <a:lnTo>
                    <a:pt x="1601476" y="1418611"/>
                  </a:lnTo>
                  <a:lnTo>
                    <a:pt x="1594811" y="1423690"/>
                  </a:lnTo>
                  <a:lnTo>
                    <a:pt x="1587194" y="1429086"/>
                  </a:lnTo>
                  <a:lnTo>
                    <a:pt x="1578307" y="1434165"/>
                  </a:lnTo>
                  <a:lnTo>
                    <a:pt x="1567834" y="1439244"/>
                  </a:lnTo>
                  <a:lnTo>
                    <a:pt x="1556408" y="1444323"/>
                  </a:lnTo>
                  <a:lnTo>
                    <a:pt x="1543713" y="1449719"/>
                  </a:lnTo>
                  <a:lnTo>
                    <a:pt x="1530066" y="1454481"/>
                  </a:lnTo>
                  <a:lnTo>
                    <a:pt x="1514832" y="1459242"/>
                  </a:lnTo>
                  <a:lnTo>
                    <a:pt x="1498329" y="1464004"/>
                  </a:lnTo>
                  <a:lnTo>
                    <a:pt x="1480873" y="1468765"/>
                  </a:lnTo>
                  <a:lnTo>
                    <a:pt x="1461831" y="1473209"/>
                  </a:lnTo>
                  <a:lnTo>
                    <a:pt x="1441836" y="1477654"/>
                  </a:lnTo>
                  <a:lnTo>
                    <a:pt x="1420572" y="1481780"/>
                  </a:lnTo>
                  <a:lnTo>
                    <a:pt x="1398038" y="1485589"/>
                  </a:lnTo>
                  <a:lnTo>
                    <a:pt x="1373918" y="1489716"/>
                  </a:lnTo>
                  <a:lnTo>
                    <a:pt x="1349162" y="1493525"/>
                  </a:lnTo>
                  <a:lnTo>
                    <a:pt x="1322820" y="1496700"/>
                  </a:lnTo>
                  <a:lnTo>
                    <a:pt x="1295209" y="1500191"/>
                  </a:lnTo>
                  <a:lnTo>
                    <a:pt x="1266010" y="1503048"/>
                  </a:lnTo>
                  <a:lnTo>
                    <a:pt x="1235860" y="1505905"/>
                  </a:lnTo>
                  <a:lnTo>
                    <a:pt x="1204439" y="1508445"/>
                  </a:lnTo>
                  <a:lnTo>
                    <a:pt x="1171750" y="1510667"/>
                  </a:lnTo>
                  <a:lnTo>
                    <a:pt x="1137791" y="1512571"/>
                  </a:lnTo>
                  <a:lnTo>
                    <a:pt x="1102562" y="1514158"/>
                  </a:lnTo>
                  <a:lnTo>
                    <a:pt x="1066064" y="1515428"/>
                  </a:lnTo>
                  <a:lnTo>
                    <a:pt x="1027979" y="1516698"/>
                  </a:lnTo>
                  <a:lnTo>
                    <a:pt x="988942" y="1517015"/>
                  </a:lnTo>
                  <a:lnTo>
                    <a:pt x="988624" y="1517650"/>
                  </a:lnTo>
                  <a:lnTo>
                    <a:pt x="677596" y="1517650"/>
                  </a:lnTo>
                  <a:lnTo>
                    <a:pt x="635068" y="1517333"/>
                  </a:lnTo>
                  <a:lnTo>
                    <a:pt x="594127" y="1516698"/>
                  </a:lnTo>
                  <a:lnTo>
                    <a:pt x="554772" y="1516063"/>
                  </a:lnTo>
                  <a:lnTo>
                    <a:pt x="516370" y="1514476"/>
                  </a:lnTo>
                  <a:lnTo>
                    <a:pt x="479872" y="1512889"/>
                  </a:lnTo>
                  <a:lnTo>
                    <a:pt x="444643" y="1510667"/>
                  </a:lnTo>
                  <a:lnTo>
                    <a:pt x="410366" y="1508445"/>
                  </a:lnTo>
                  <a:lnTo>
                    <a:pt x="377994" y="1505905"/>
                  </a:lnTo>
                  <a:lnTo>
                    <a:pt x="346574" y="1503048"/>
                  </a:lnTo>
                  <a:lnTo>
                    <a:pt x="316741" y="1499874"/>
                  </a:lnTo>
                  <a:lnTo>
                    <a:pt x="288177" y="1496382"/>
                  </a:lnTo>
                  <a:lnTo>
                    <a:pt x="261517" y="1492573"/>
                  </a:lnTo>
                  <a:lnTo>
                    <a:pt x="235493" y="1489081"/>
                  </a:lnTo>
                  <a:lnTo>
                    <a:pt x="211372" y="1484955"/>
                  </a:lnTo>
                  <a:lnTo>
                    <a:pt x="187886" y="1480510"/>
                  </a:lnTo>
                  <a:lnTo>
                    <a:pt x="166622" y="1476066"/>
                  </a:lnTo>
                  <a:lnTo>
                    <a:pt x="146310" y="1471305"/>
                  </a:lnTo>
                  <a:lnTo>
                    <a:pt x="127268" y="1466543"/>
                  </a:lnTo>
                  <a:lnTo>
                    <a:pt x="109495" y="1461782"/>
                  </a:lnTo>
                  <a:lnTo>
                    <a:pt x="93309" y="1456703"/>
                  </a:lnTo>
                  <a:lnTo>
                    <a:pt x="78075" y="1451941"/>
                  </a:lnTo>
                  <a:lnTo>
                    <a:pt x="64427" y="1446228"/>
                  </a:lnTo>
                  <a:lnTo>
                    <a:pt x="52367" y="1441149"/>
                  </a:lnTo>
                  <a:lnTo>
                    <a:pt x="41259" y="1436070"/>
                  </a:lnTo>
                  <a:lnTo>
                    <a:pt x="31738" y="1430356"/>
                  </a:lnTo>
                  <a:lnTo>
                    <a:pt x="23169" y="1425277"/>
                  </a:lnTo>
                  <a:lnTo>
                    <a:pt x="16186" y="1419563"/>
                  </a:lnTo>
                  <a:lnTo>
                    <a:pt x="10474" y="1414167"/>
                  </a:lnTo>
                  <a:lnTo>
                    <a:pt x="8252" y="1411627"/>
                  </a:lnTo>
                  <a:lnTo>
                    <a:pt x="6030" y="1409088"/>
                  </a:lnTo>
                  <a:lnTo>
                    <a:pt x="4126" y="1406548"/>
                  </a:lnTo>
                  <a:lnTo>
                    <a:pt x="2539" y="1403374"/>
                  </a:lnTo>
                  <a:lnTo>
                    <a:pt x="1587" y="1400835"/>
                  </a:lnTo>
                  <a:lnTo>
                    <a:pt x="952" y="1398295"/>
                  </a:lnTo>
                  <a:lnTo>
                    <a:pt x="318" y="1395756"/>
                  </a:lnTo>
                  <a:lnTo>
                    <a:pt x="0" y="1393216"/>
                  </a:lnTo>
                  <a:lnTo>
                    <a:pt x="318" y="1380519"/>
                  </a:lnTo>
                  <a:lnTo>
                    <a:pt x="952" y="1364012"/>
                  </a:lnTo>
                  <a:lnTo>
                    <a:pt x="1905" y="1343697"/>
                  </a:lnTo>
                  <a:lnTo>
                    <a:pt x="3809" y="1320524"/>
                  </a:lnTo>
                  <a:lnTo>
                    <a:pt x="6348" y="1294812"/>
                  </a:lnTo>
                  <a:lnTo>
                    <a:pt x="10156" y="1267513"/>
                  </a:lnTo>
                  <a:lnTo>
                    <a:pt x="11743" y="1253545"/>
                  </a:lnTo>
                  <a:lnTo>
                    <a:pt x="14600" y="1238943"/>
                  </a:lnTo>
                  <a:lnTo>
                    <a:pt x="17139" y="1224342"/>
                  </a:lnTo>
                  <a:lnTo>
                    <a:pt x="20312" y="1210057"/>
                  </a:lnTo>
                  <a:lnTo>
                    <a:pt x="23803" y="1195138"/>
                  </a:lnTo>
                  <a:lnTo>
                    <a:pt x="27295" y="1180853"/>
                  </a:lnTo>
                  <a:lnTo>
                    <a:pt x="31420" y="1166569"/>
                  </a:lnTo>
                  <a:lnTo>
                    <a:pt x="35864" y="1152284"/>
                  </a:lnTo>
                  <a:lnTo>
                    <a:pt x="40624" y="1138317"/>
                  </a:lnTo>
                  <a:lnTo>
                    <a:pt x="45702" y="1125302"/>
                  </a:lnTo>
                  <a:lnTo>
                    <a:pt x="51732" y="1111970"/>
                  </a:lnTo>
                  <a:lnTo>
                    <a:pt x="57445" y="1099273"/>
                  </a:lnTo>
                  <a:lnTo>
                    <a:pt x="64110" y="1087528"/>
                  </a:lnTo>
                  <a:lnTo>
                    <a:pt x="71092" y="1076100"/>
                  </a:lnTo>
                  <a:lnTo>
                    <a:pt x="79027" y="1065942"/>
                  </a:lnTo>
                  <a:lnTo>
                    <a:pt x="83153" y="1060546"/>
                  </a:lnTo>
                  <a:lnTo>
                    <a:pt x="86961" y="1056102"/>
                  </a:lnTo>
                  <a:lnTo>
                    <a:pt x="91087" y="1051340"/>
                  </a:lnTo>
                  <a:lnTo>
                    <a:pt x="95530" y="1047214"/>
                  </a:lnTo>
                  <a:lnTo>
                    <a:pt x="99973" y="1043404"/>
                  </a:lnTo>
                  <a:lnTo>
                    <a:pt x="104734" y="1039278"/>
                  </a:lnTo>
                  <a:lnTo>
                    <a:pt x="109495" y="1035786"/>
                  </a:lnTo>
                  <a:lnTo>
                    <a:pt x="114255" y="1032612"/>
                  </a:lnTo>
                  <a:lnTo>
                    <a:pt x="119333" y="1029437"/>
                  </a:lnTo>
                  <a:lnTo>
                    <a:pt x="124729" y="1026580"/>
                  </a:lnTo>
                  <a:lnTo>
                    <a:pt x="146628" y="1016105"/>
                  </a:lnTo>
                  <a:lnTo>
                    <a:pt x="171383" y="1004995"/>
                  </a:lnTo>
                  <a:lnTo>
                    <a:pt x="198042" y="993567"/>
                  </a:lnTo>
                  <a:lnTo>
                    <a:pt x="225971" y="981822"/>
                  </a:lnTo>
                  <a:lnTo>
                    <a:pt x="287225" y="956745"/>
                  </a:lnTo>
                  <a:lnTo>
                    <a:pt x="352922" y="930081"/>
                  </a:lnTo>
                  <a:lnTo>
                    <a:pt x="421475" y="902464"/>
                  </a:lnTo>
                  <a:lnTo>
                    <a:pt x="491297" y="873260"/>
                  </a:lnTo>
                  <a:lnTo>
                    <a:pt x="525891" y="858976"/>
                  </a:lnTo>
                  <a:lnTo>
                    <a:pt x="560802" y="843739"/>
                  </a:lnTo>
                  <a:lnTo>
                    <a:pt x="594444" y="828819"/>
                  </a:lnTo>
                  <a:lnTo>
                    <a:pt x="627769" y="813583"/>
                  </a:lnTo>
                  <a:lnTo>
                    <a:pt x="627769" y="692323"/>
                  </a:lnTo>
                  <a:lnTo>
                    <a:pt x="621104" y="683435"/>
                  </a:lnTo>
                  <a:lnTo>
                    <a:pt x="614121" y="674229"/>
                  </a:lnTo>
                  <a:lnTo>
                    <a:pt x="607774" y="665024"/>
                  </a:lnTo>
                  <a:lnTo>
                    <a:pt x="601109" y="655501"/>
                  </a:lnTo>
                  <a:lnTo>
                    <a:pt x="595079" y="645660"/>
                  </a:lnTo>
                  <a:lnTo>
                    <a:pt x="589049" y="635502"/>
                  </a:lnTo>
                  <a:lnTo>
                    <a:pt x="583019" y="625344"/>
                  </a:lnTo>
                  <a:lnTo>
                    <a:pt x="577623" y="614869"/>
                  </a:lnTo>
                  <a:lnTo>
                    <a:pt x="572228" y="604711"/>
                  </a:lnTo>
                  <a:lnTo>
                    <a:pt x="566515" y="593918"/>
                  </a:lnTo>
                  <a:lnTo>
                    <a:pt x="561754" y="583126"/>
                  </a:lnTo>
                  <a:lnTo>
                    <a:pt x="556676" y="572016"/>
                  </a:lnTo>
                  <a:lnTo>
                    <a:pt x="551916" y="561223"/>
                  </a:lnTo>
                  <a:lnTo>
                    <a:pt x="547473" y="550113"/>
                  </a:lnTo>
                  <a:lnTo>
                    <a:pt x="543347" y="538685"/>
                  </a:lnTo>
                  <a:lnTo>
                    <a:pt x="538903" y="527575"/>
                  </a:lnTo>
                  <a:lnTo>
                    <a:pt x="535095" y="516147"/>
                  </a:lnTo>
                  <a:lnTo>
                    <a:pt x="531604" y="504720"/>
                  </a:lnTo>
                  <a:lnTo>
                    <a:pt x="528113" y="493292"/>
                  </a:lnTo>
                  <a:lnTo>
                    <a:pt x="524939" y="481864"/>
                  </a:lnTo>
                  <a:lnTo>
                    <a:pt x="522083" y="470437"/>
                  </a:lnTo>
                  <a:lnTo>
                    <a:pt x="519226" y="459009"/>
                  </a:lnTo>
                  <a:lnTo>
                    <a:pt x="516687" y="447582"/>
                  </a:lnTo>
                  <a:lnTo>
                    <a:pt x="514466" y="436154"/>
                  </a:lnTo>
                  <a:lnTo>
                    <a:pt x="512244" y="424726"/>
                  </a:lnTo>
                  <a:lnTo>
                    <a:pt x="510974" y="413299"/>
                  </a:lnTo>
                  <a:lnTo>
                    <a:pt x="509388" y="402189"/>
                  </a:lnTo>
                  <a:lnTo>
                    <a:pt x="507801" y="390761"/>
                  </a:lnTo>
                  <a:lnTo>
                    <a:pt x="507166" y="379651"/>
                  </a:lnTo>
                  <a:lnTo>
                    <a:pt x="506531" y="368541"/>
                  </a:lnTo>
                  <a:lnTo>
                    <a:pt x="506214" y="358065"/>
                  </a:lnTo>
                  <a:lnTo>
                    <a:pt x="505579" y="346955"/>
                  </a:lnTo>
                  <a:lnTo>
                    <a:pt x="506214" y="329179"/>
                  </a:lnTo>
                  <a:lnTo>
                    <a:pt x="507166" y="311403"/>
                  </a:lnTo>
                  <a:lnTo>
                    <a:pt x="509388" y="294261"/>
                  </a:lnTo>
                  <a:lnTo>
                    <a:pt x="511927" y="277120"/>
                  </a:lnTo>
                  <a:lnTo>
                    <a:pt x="515418" y="260296"/>
                  </a:lnTo>
                  <a:lnTo>
                    <a:pt x="519226" y="243789"/>
                  </a:lnTo>
                  <a:lnTo>
                    <a:pt x="524304" y="227918"/>
                  </a:lnTo>
                  <a:lnTo>
                    <a:pt x="529700" y="212046"/>
                  </a:lnTo>
                  <a:lnTo>
                    <a:pt x="535730" y="196492"/>
                  </a:lnTo>
                  <a:lnTo>
                    <a:pt x="542077" y="181572"/>
                  </a:lnTo>
                  <a:lnTo>
                    <a:pt x="549694" y="166970"/>
                  </a:lnTo>
                  <a:lnTo>
                    <a:pt x="557311" y="153003"/>
                  </a:lnTo>
                  <a:lnTo>
                    <a:pt x="565880" y="139354"/>
                  </a:lnTo>
                  <a:lnTo>
                    <a:pt x="574767" y="126021"/>
                  </a:lnTo>
                  <a:lnTo>
                    <a:pt x="584288" y="113641"/>
                  </a:lnTo>
                  <a:lnTo>
                    <a:pt x="594127" y="101262"/>
                  </a:lnTo>
                  <a:lnTo>
                    <a:pt x="604918" y="89834"/>
                  </a:lnTo>
                  <a:lnTo>
                    <a:pt x="616026" y="79359"/>
                  </a:lnTo>
                  <a:lnTo>
                    <a:pt x="627451" y="68883"/>
                  </a:lnTo>
                  <a:lnTo>
                    <a:pt x="639194" y="59043"/>
                  </a:lnTo>
                  <a:lnTo>
                    <a:pt x="651254" y="50155"/>
                  </a:lnTo>
                  <a:lnTo>
                    <a:pt x="664267" y="41584"/>
                  </a:lnTo>
                  <a:lnTo>
                    <a:pt x="676962" y="33966"/>
                  </a:lnTo>
                  <a:lnTo>
                    <a:pt x="690291" y="27300"/>
                  </a:lnTo>
                  <a:lnTo>
                    <a:pt x="704256" y="20951"/>
                  </a:lnTo>
                  <a:lnTo>
                    <a:pt x="718538" y="15554"/>
                  </a:lnTo>
                  <a:lnTo>
                    <a:pt x="732820" y="10793"/>
                  </a:lnTo>
                  <a:lnTo>
                    <a:pt x="747102" y="6984"/>
                  </a:lnTo>
                  <a:lnTo>
                    <a:pt x="762336" y="3492"/>
                  </a:lnTo>
                  <a:lnTo>
                    <a:pt x="777252" y="1587"/>
                  </a:lnTo>
                  <a:lnTo>
                    <a:pt x="785187" y="635"/>
                  </a:lnTo>
                  <a:lnTo>
                    <a:pt x="792804" y="318"/>
                  </a:lnTo>
                  <a:lnTo>
                    <a:pt x="800738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32" name="矩形 231">
              <a:extLst>
                <a:ext uri="{FF2B5EF4-FFF2-40B4-BE49-F238E27FC236}">
                  <a16:creationId xmlns:a16="http://schemas.microsoft.com/office/drawing/2014/main" id="{13394C37-4216-415D-BE38-C27E43D3553C}"/>
                </a:ext>
              </a:extLst>
            </p:cNvPr>
            <p:cNvSpPr/>
            <p:nvPr/>
          </p:nvSpPr>
          <p:spPr>
            <a:xfrm>
              <a:off x="2002659" y="1153304"/>
              <a:ext cx="9541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0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香港办公人员</a:t>
              </a:r>
              <a:endParaRPr lang="zh-CN" altLang="en-US" sz="1000" dirty="0"/>
            </a:p>
          </p:txBody>
        </p:sp>
      </p:grpSp>
      <p:grpSp>
        <p:nvGrpSpPr>
          <p:cNvPr id="286" name="组合 285">
            <a:extLst>
              <a:ext uri="{FF2B5EF4-FFF2-40B4-BE49-F238E27FC236}">
                <a16:creationId xmlns:a16="http://schemas.microsoft.com/office/drawing/2014/main" id="{BA435526-BC03-49D8-91D7-7F961F83A160}"/>
              </a:ext>
            </a:extLst>
          </p:cNvPr>
          <p:cNvGrpSpPr/>
          <p:nvPr/>
        </p:nvGrpSpPr>
        <p:grpSpPr>
          <a:xfrm>
            <a:off x="5718874" y="5051896"/>
            <a:ext cx="390336" cy="1139532"/>
            <a:chOff x="2090738" y="319088"/>
            <a:chExt cx="563563" cy="458787"/>
          </a:xfrm>
          <a:solidFill>
            <a:srgbClr val="C00000"/>
          </a:solidFill>
        </p:grpSpPr>
        <p:sp>
          <p:nvSpPr>
            <p:cNvPr id="287" name="Rectangle 5">
              <a:extLst>
                <a:ext uri="{FF2B5EF4-FFF2-40B4-BE49-F238E27FC236}">
                  <a16:creationId xmlns:a16="http://schemas.microsoft.com/office/drawing/2014/main" id="{3E7FBC09-1E50-4D68-8E8B-DFFF37C45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4563" y="511175"/>
              <a:ext cx="153988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8" name="Rectangle 6">
              <a:extLst>
                <a:ext uri="{FF2B5EF4-FFF2-40B4-BE49-F238E27FC236}">
                  <a16:creationId xmlns:a16="http://schemas.microsoft.com/office/drawing/2014/main" id="{9E3B1422-95CF-45C6-ADDE-CC8ECF7E9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511175"/>
              <a:ext cx="112713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9" name="Rectangle 7">
              <a:extLst>
                <a:ext uri="{FF2B5EF4-FFF2-40B4-BE49-F238E27FC236}">
                  <a16:creationId xmlns:a16="http://schemas.microsoft.com/office/drawing/2014/main" id="{0363F42C-9E57-4EDB-88C4-94E98BDC1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3913" y="600075"/>
              <a:ext cx="153988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0" name="Rectangle 8">
              <a:extLst>
                <a:ext uri="{FF2B5EF4-FFF2-40B4-BE49-F238E27FC236}">
                  <a16:creationId xmlns:a16="http://schemas.microsoft.com/office/drawing/2014/main" id="{D8355B1E-27FC-4E32-8EBF-E81AE0E12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3913" y="695325"/>
              <a:ext cx="109538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1" name="Rectangle 9">
              <a:extLst>
                <a:ext uri="{FF2B5EF4-FFF2-40B4-BE49-F238E27FC236}">
                  <a16:creationId xmlns:a16="http://schemas.microsoft.com/office/drawing/2014/main" id="{998850D9-3D4F-42F7-8C49-4719F6CD9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1388" y="695325"/>
              <a:ext cx="15716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2" name="Rectangle 10">
              <a:extLst>
                <a:ext uri="{FF2B5EF4-FFF2-40B4-BE49-F238E27FC236}">
                  <a16:creationId xmlns:a16="http://schemas.microsoft.com/office/drawing/2014/main" id="{6797F41B-710A-40A5-94CE-1E5682DCC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838" y="60007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3" name="Rectangle 11">
              <a:extLst>
                <a:ext uri="{FF2B5EF4-FFF2-40B4-BE49-F238E27FC236}">
                  <a16:creationId xmlns:a16="http://schemas.microsoft.com/office/drawing/2014/main" id="{8F18014F-D119-4623-B9B1-4C91AE1C6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319088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4" name="Rectangle 12">
              <a:extLst>
                <a:ext uri="{FF2B5EF4-FFF2-40B4-BE49-F238E27FC236}">
                  <a16:creationId xmlns:a16="http://schemas.microsoft.com/office/drawing/2014/main" id="{AEA1CD9C-A4FA-4AE6-96F4-A64B730C1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838" y="319088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5" name="Rectangle 13">
              <a:extLst>
                <a:ext uri="{FF2B5EF4-FFF2-40B4-BE49-F238E27FC236}">
                  <a16:creationId xmlns:a16="http://schemas.microsoft.com/office/drawing/2014/main" id="{B5278E4D-96E7-4E74-AB06-07A585063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412750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6" name="Rectangle 14">
              <a:extLst>
                <a:ext uri="{FF2B5EF4-FFF2-40B4-BE49-F238E27FC236}">
                  <a16:creationId xmlns:a16="http://schemas.microsoft.com/office/drawing/2014/main" id="{23783A1A-82A3-487C-8F4B-96AAAD7EE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1388" y="412750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7" name="Rectangle 15">
              <a:extLst>
                <a:ext uri="{FF2B5EF4-FFF2-40B4-BE49-F238E27FC236}">
                  <a16:creationId xmlns:a16="http://schemas.microsoft.com/office/drawing/2014/main" id="{C8174571-5BEC-42EE-B164-20948627B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69532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8" name="Rectangle 16">
              <a:extLst>
                <a:ext uri="{FF2B5EF4-FFF2-40B4-BE49-F238E27FC236}">
                  <a16:creationId xmlns:a16="http://schemas.microsoft.com/office/drawing/2014/main" id="{D0FEEE37-8233-43A9-8EA1-59C8F01C8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588" y="60007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9" name="Rectangle 17">
              <a:extLst>
                <a:ext uri="{FF2B5EF4-FFF2-40B4-BE49-F238E27FC236}">
                  <a16:creationId xmlns:a16="http://schemas.microsoft.com/office/drawing/2014/main" id="{6A9FB2E8-02BF-44CE-8226-FC71BEBCB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695325"/>
              <a:ext cx="158750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0" name="Rectangle 18">
              <a:extLst>
                <a:ext uri="{FF2B5EF4-FFF2-40B4-BE49-F238E27FC236}">
                  <a16:creationId xmlns:a16="http://schemas.microsoft.com/office/drawing/2014/main" id="{ED670215-CC98-4EF9-BE04-3DDBADC47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511175"/>
              <a:ext cx="158750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1" name="Rectangle 19">
              <a:extLst>
                <a:ext uri="{FF2B5EF4-FFF2-40B4-BE49-F238E27FC236}">
                  <a16:creationId xmlns:a16="http://schemas.microsoft.com/office/drawing/2014/main" id="{77CBAA50-3080-44B6-98AB-30AE8E43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511175"/>
              <a:ext cx="112713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2" name="Rectangle 20">
              <a:extLst>
                <a:ext uri="{FF2B5EF4-FFF2-40B4-BE49-F238E27FC236}">
                  <a16:creationId xmlns:a16="http://schemas.microsoft.com/office/drawing/2014/main" id="{55E12046-F9ED-4824-AB41-C3272BE50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600075"/>
              <a:ext cx="15716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3" name="Rectangle 21">
              <a:extLst>
                <a:ext uri="{FF2B5EF4-FFF2-40B4-BE49-F238E27FC236}">
                  <a16:creationId xmlns:a16="http://schemas.microsoft.com/office/drawing/2014/main" id="{475FC365-BBA1-496C-AADE-136FE296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588" y="319088"/>
              <a:ext cx="107950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4" name="Rectangle 22">
              <a:extLst>
                <a:ext uri="{FF2B5EF4-FFF2-40B4-BE49-F238E27FC236}">
                  <a16:creationId xmlns:a16="http://schemas.microsoft.com/office/drawing/2014/main" id="{AFC1C019-BD1C-4918-8948-BA383D06B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412750"/>
              <a:ext cx="158750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5" name="Rectangle 23">
              <a:extLst>
                <a:ext uri="{FF2B5EF4-FFF2-40B4-BE49-F238E27FC236}">
                  <a16:creationId xmlns:a16="http://schemas.microsoft.com/office/drawing/2014/main" id="{BB6E66ED-5E33-442D-A299-CFC105101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319088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6" name="Rectangle 24">
              <a:extLst>
                <a:ext uri="{FF2B5EF4-FFF2-40B4-BE49-F238E27FC236}">
                  <a16:creationId xmlns:a16="http://schemas.microsoft.com/office/drawing/2014/main" id="{28AEF15C-5397-4D64-8FD1-4573F19F9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412750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363" name="矩形 362">
            <a:extLst>
              <a:ext uri="{FF2B5EF4-FFF2-40B4-BE49-F238E27FC236}">
                <a16:creationId xmlns:a16="http://schemas.microsoft.com/office/drawing/2014/main" id="{1277FE7D-788C-4179-A4F0-E2704EC11546}"/>
              </a:ext>
            </a:extLst>
          </p:cNvPr>
          <p:cNvSpPr/>
          <p:nvPr/>
        </p:nvSpPr>
        <p:spPr bwMode="auto">
          <a:xfrm>
            <a:off x="6245812" y="3391321"/>
            <a:ext cx="4804515" cy="1524991"/>
          </a:xfrm>
          <a:prstGeom prst="rect">
            <a:avLst/>
          </a:prstGeom>
          <a:solidFill>
            <a:srgbClr val="BFBFBF"/>
          </a:solidFill>
          <a:ln w="12700" algn="ctr">
            <a:solidFill>
              <a:srgbClr val="BFBFB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6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364" name="矩形 363">
            <a:extLst>
              <a:ext uri="{FF2B5EF4-FFF2-40B4-BE49-F238E27FC236}">
                <a16:creationId xmlns:a16="http://schemas.microsoft.com/office/drawing/2014/main" id="{535EB23D-D6F8-411A-BD45-DE64A4BE7C13}"/>
              </a:ext>
            </a:extLst>
          </p:cNvPr>
          <p:cNvSpPr/>
          <p:nvPr/>
        </p:nvSpPr>
        <p:spPr bwMode="auto">
          <a:xfrm>
            <a:off x="806355" y="3391321"/>
            <a:ext cx="4739354" cy="1524991"/>
          </a:xfrm>
          <a:prstGeom prst="rect">
            <a:avLst/>
          </a:prstGeom>
          <a:solidFill>
            <a:srgbClr val="BFBFBF"/>
          </a:solidFill>
          <a:ln w="12700" algn="ctr">
            <a:solidFill>
              <a:srgbClr val="BFBFB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6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365" name="矩形 364">
            <a:extLst>
              <a:ext uri="{FF2B5EF4-FFF2-40B4-BE49-F238E27FC236}">
                <a16:creationId xmlns:a16="http://schemas.microsoft.com/office/drawing/2014/main" id="{9D3C7157-E711-41FB-8D0C-7DD0F298B22D}"/>
              </a:ext>
            </a:extLst>
          </p:cNvPr>
          <p:cNvSpPr/>
          <p:nvPr/>
        </p:nvSpPr>
        <p:spPr>
          <a:xfrm>
            <a:off x="7164850" y="3415556"/>
            <a:ext cx="3568606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r>
              <a:rPr lang="zh-CN" altLang="en-US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联想企业网盘系统全球加速大陆节点</a:t>
            </a:r>
          </a:p>
        </p:txBody>
      </p:sp>
      <p:sp>
        <p:nvSpPr>
          <p:cNvPr id="366" name="圆角矩形 84">
            <a:extLst>
              <a:ext uri="{FF2B5EF4-FFF2-40B4-BE49-F238E27FC236}">
                <a16:creationId xmlns:a16="http://schemas.microsoft.com/office/drawing/2014/main" id="{B0A34884-00C2-454D-8621-176F8DB18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9124" y="4107072"/>
            <a:ext cx="787699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多人编辑</a:t>
            </a:r>
          </a:p>
        </p:txBody>
      </p:sp>
      <p:sp>
        <p:nvSpPr>
          <p:cNvPr id="367" name="圆角矩形 82">
            <a:extLst>
              <a:ext uri="{FF2B5EF4-FFF2-40B4-BE49-F238E27FC236}">
                <a16:creationId xmlns:a16="http://schemas.microsoft.com/office/drawing/2014/main" id="{7C37DF32-5D4B-4EE9-B91F-C775630AC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472" y="4099804"/>
            <a:ext cx="700584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文件预览</a:t>
            </a:r>
          </a:p>
        </p:txBody>
      </p:sp>
      <p:sp>
        <p:nvSpPr>
          <p:cNvPr id="368" name="圆角矩形 84">
            <a:extLst>
              <a:ext uri="{FF2B5EF4-FFF2-40B4-BE49-F238E27FC236}">
                <a16:creationId xmlns:a16="http://schemas.microsoft.com/office/drawing/2014/main" id="{50576C2C-95A6-4A70-8699-C23F33371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9124" y="4450067"/>
            <a:ext cx="787699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版本管理</a:t>
            </a:r>
          </a:p>
        </p:txBody>
      </p:sp>
      <p:sp>
        <p:nvSpPr>
          <p:cNvPr id="369" name="圆角矩形 82">
            <a:extLst>
              <a:ext uri="{FF2B5EF4-FFF2-40B4-BE49-F238E27FC236}">
                <a16:creationId xmlns:a16="http://schemas.microsoft.com/office/drawing/2014/main" id="{E491B449-24BB-44FA-B402-DC7AEE341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472" y="4442799"/>
            <a:ext cx="700584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全文检索</a:t>
            </a:r>
          </a:p>
        </p:txBody>
      </p:sp>
      <p:sp>
        <p:nvSpPr>
          <p:cNvPr id="370" name="矩形 369">
            <a:extLst>
              <a:ext uri="{FF2B5EF4-FFF2-40B4-BE49-F238E27FC236}">
                <a16:creationId xmlns:a16="http://schemas.microsoft.com/office/drawing/2014/main" id="{86EB6F1A-A6C0-413D-B1E8-C13E0AC17D92}"/>
              </a:ext>
            </a:extLst>
          </p:cNvPr>
          <p:cNvSpPr/>
          <p:nvPr/>
        </p:nvSpPr>
        <p:spPr bwMode="auto">
          <a:xfrm>
            <a:off x="923380" y="3802014"/>
            <a:ext cx="2489299" cy="1012282"/>
          </a:xfrm>
          <a:prstGeom prst="rect">
            <a:avLst/>
          </a:prstGeom>
          <a:noFill/>
          <a:ln w="12700" algn="ctr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000" b="1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371" name="矩形 370">
            <a:extLst>
              <a:ext uri="{FF2B5EF4-FFF2-40B4-BE49-F238E27FC236}">
                <a16:creationId xmlns:a16="http://schemas.microsoft.com/office/drawing/2014/main" id="{2C40B87A-48DD-4369-8741-C959C96F1EF5}"/>
              </a:ext>
            </a:extLst>
          </p:cNvPr>
          <p:cNvSpPr/>
          <p:nvPr/>
        </p:nvSpPr>
        <p:spPr>
          <a:xfrm>
            <a:off x="1454285" y="3782785"/>
            <a:ext cx="1261884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</a:pPr>
            <a:r>
              <a:rPr lang="zh-CN" altLang="en-US" sz="1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通用网盘服务</a:t>
            </a:r>
          </a:p>
        </p:txBody>
      </p:sp>
      <p:sp>
        <p:nvSpPr>
          <p:cNvPr id="372" name="圆角矩形 84">
            <a:extLst>
              <a:ext uri="{FF2B5EF4-FFF2-40B4-BE49-F238E27FC236}">
                <a16:creationId xmlns:a16="http://schemas.microsoft.com/office/drawing/2014/main" id="{87716C63-EB78-4F75-8E24-1B6F06E9F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9684" y="4107072"/>
            <a:ext cx="787699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CAD</a:t>
            </a: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预览</a:t>
            </a:r>
          </a:p>
        </p:txBody>
      </p:sp>
      <p:sp>
        <p:nvSpPr>
          <p:cNvPr id="373" name="圆角矩形 84">
            <a:extLst>
              <a:ext uri="{FF2B5EF4-FFF2-40B4-BE49-F238E27FC236}">
                <a16:creationId xmlns:a16="http://schemas.microsoft.com/office/drawing/2014/main" id="{65360922-9F68-432F-B898-9F0283B2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9684" y="4450067"/>
            <a:ext cx="787699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病毒查杀</a:t>
            </a:r>
          </a:p>
        </p:txBody>
      </p:sp>
      <p:sp>
        <p:nvSpPr>
          <p:cNvPr id="374" name="矩形 373">
            <a:extLst>
              <a:ext uri="{FF2B5EF4-FFF2-40B4-BE49-F238E27FC236}">
                <a16:creationId xmlns:a16="http://schemas.microsoft.com/office/drawing/2014/main" id="{A6CC82B4-2274-49DF-B1EC-C026DA6683AB}"/>
              </a:ext>
            </a:extLst>
          </p:cNvPr>
          <p:cNvSpPr/>
          <p:nvPr/>
        </p:nvSpPr>
        <p:spPr>
          <a:xfrm>
            <a:off x="1560306" y="3416928"/>
            <a:ext cx="3057247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r>
              <a:rPr lang="zh-CN" altLang="en-US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联想企业网盘系统全球加速节点</a:t>
            </a:r>
          </a:p>
        </p:txBody>
      </p:sp>
      <p:sp>
        <p:nvSpPr>
          <p:cNvPr id="375" name="圆角矩形 80">
            <a:extLst>
              <a:ext uri="{FF2B5EF4-FFF2-40B4-BE49-F238E27FC236}">
                <a16:creationId xmlns:a16="http://schemas.microsoft.com/office/drawing/2014/main" id="{3BEF909A-FCB8-4B7F-9FF6-9159547A8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580" y="4113571"/>
            <a:ext cx="852021" cy="2604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统一存储接口</a:t>
            </a:r>
          </a:p>
        </p:txBody>
      </p:sp>
      <p:sp>
        <p:nvSpPr>
          <p:cNvPr id="376" name="圆角矩形 84">
            <a:extLst>
              <a:ext uri="{FF2B5EF4-FFF2-40B4-BE49-F238E27FC236}">
                <a16:creationId xmlns:a16="http://schemas.microsoft.com/office/drawing/2014/main" id="{E4CC9EAF-7358-4447-9D69-DC699E81C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960" y="4455195"/>
            <a:ext cx="888047" cy="261817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统一访问接口</a:t>
            </a:r>
          </a:p>
        </p:txBody>
      </p:sp>
      <p:sp>
        <p:nvSpPr>
          <p:cNvPr id="377" name="圆角矩形 84">
            <a:extLst>
              <a:ext uri="{FF2B5EF4-FFF2-40B4-BE49-F238E27FC236}">
                <a16:creationId xmlns:a16="http://schemas.microsoft.com/office/drawing/2014/main" id="{08D50875-13B0-4EE0-8416-32C7AEC4F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959" y="4113572"/>
            <a:ext cx="888047" cy="26771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统一数据接口</a:t>
            </a:r>
          </a:p>
        </p:txBody>
      </p:sp>
      <p:sp>
        <p:nvSpPr>
          <p:cNvPr id="378" name="矩形 377">
            <a:extLst>
              <a:ext uri="{FF2B5EF4-FFF2-40B4-BE49-F238E27FC236}">
                <a16:creationId xmlns:a16="http://schemas.microsoft.com/office/drawing/2014/main" id="{E1814F1E-907A-4420-B136-AAB642582DDD}"/>
              </a:ext>
            </a:extLst>
          </p:cNvPr>
          <p:cNvSpPr/>
          <p:nvPr/>
        </p:nvSpPr>
        <p:spPr>
          <a:xfrm>
            <a:off x="3827471" y="3795006"/>
            <a:ext cx="1261884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r>
              <a:rPr lang="zh-CN" altLang="en-US" sz="1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统一接口服务</a:t>
            </a:r>
          </a:p>
        </p:txBody>
      </p:sp>
      <p:sp>
        <p:nvSpPr>
          <p:cNvPr id="379" name="矩形 378">
            <a:extLst>
              <a:ext uri="{FF2B5EF4-FFF2-40B4-BE49-F238E27FC236}">
                <a16:creationId xmlns:a16="http://schemas.microsoft.com/office/drawing/2014/main" id="{FED3676C-28EE-41D7-96C0-932F5BF16F2C}"/>
              </a:ext>
            </a:extLst>
          </p:cNvPr>
          <p:cNvSpPr/>
          <p:nvPr/>
        </p:nvSpPr>
        <p:spPr bwMode="auto">
          <a:xfrm>
            <a:off x="3492586" y="3814235"/>
            <a:ext cx="1937007" cy="1000062"/>
          </a:xfrm>
          <a:prstGeom prst="rect">
            <a:avLst/>
          </a:prstGeom>
          <a:noFill/>
          <a:ln w="12700" algn="ctr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000" b="1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380" name="圆角矩形 80">
            <a:extLst>
              <a:ext uri="{FF2B5EF4-FFF2-40B4-BE49-F238E27FC236}">
                <a16:creationId xmlns:a16="http://schemas.microsoft.com/office/drawing/2014/main" id="{AF97946C-6252-4EDF-B17C-F7D264629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580" y="4464061"/>
            <a:ext cx="852021" cy="2604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统一认证接口</a:t>
            </a:r>
          </a:p>
        </p:txBody>
      </p:sp>
      <p:grpSp>
        <p:nvGrpSpPr>
          <p:cNvPr id="381" name="组合 380">
            <a:extLst>
              <a:ext uri="{FF2B5EF4-FFF2-40B4-BE49-F238E27FC236}">
                <a16:creationId xmlns:a16="http://schemas.microsoft.com/office/drawing/2014/main" id="{BA435526-BC03-49D8-91D7-7F961F83A160}"/>
              </a:ext>
            </a:extLst>
          </p:cNvPr>
          <p:cNvGrpSpPr/>
          <p:nvPr/>
        </p:nvGrpSpPr>
        <p:grpSpPr>
          <a:xfrm>
            <a:off x="5712666" y="3468260"/>
            <a:ext cx="390336" cy="1321591"/>
            <a:chOff x="2090738" y="319088"/>
            <a:chExt cx="563563" cy="458787"/>
          </a:xfrm>
          <a:solidFill>
            <a:srgbClr val="C00000"/>
          </a:solidFill>
        </p:grpSpPr>
        <p:sp>
          <p:nvSpPr>
            <p:cNvPr id="382" name="Rectangle 5">
              <a:extLst>
                <a:ext uri="{FF2B5EF4-FFF2-40B4-BE49-F238E27FC236}">
                  <a16:creationId xmlns:a16="http://schemas.microsoft.com/office/drawing/2014/main" id="{3E7FBC09-1E50-4D68-8E8B-DFFF37C45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4563" y="511175"/>
              <a:ext cx="153988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3" name="Rectangle 6">
              <a:extLst>
                <a:ext uri="{FF2B5EF4-FFF2-40B4-BE49-F238E27FC236}">
                  <a16:creationId xmlns:a16="http://schemas.microsoft.com/office/drawing/2014/main" id="{9E3B1422-95CF-45C6-ADDE-CC8ECF7E9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511175"/>
              <a:ext cx="112713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4" name="Rectangle 7">
              <a:extLst>
                <a:ext uri="{FF2B5EF4-FFF2-40B4-BE49-F238E27FC236}">
                  <a16:creationId xmlns:a16="http://schemas.microsoft.com/office/drawing/2014/main" id="{0363F42C-9E57-4EDB-88C4-94E98BDC1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3913" y="600075"/>
              <a:ext cx="153988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5" name="Rectangle 8">
              <a:extLst>
                <a:ext uri="{FF2B5EF4-FFF2-40B4-BE49-F238E27FC236}">
                  <a16:creationId xmlns:a16="http://schemas.microsoft.com/office/drawing/2014/main" id="{D8355B1E-27FC-4E32-8EBF-E81AE0E12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3913" y="695325"/>
              <a:ext cx="109538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6" name="Rectangle 9">
              <a:extLst>
                <a:ext uri="{FF2B5EF4-FFF2-40B4-BE49-F238E27FC236}">
                  <a16:creationId xmlns:a16="http://schemas.microsoft.com/office/drawing/2014/main" id="{998850D9-3D4F-42F7-8C49-4719F6CD9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1388" y="695325"/>
              <a:ext cx="15716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7" name="Rectangle 10">
              <a:extLst>
                <a:ext uri="{FF2B5EF4-FFF2-40B4-BE49-F238E27FC236}">
                  <a16:creationId xmlns:a16="http://schemas.microsoft.com/office/drawing/2014/main" id="{6797F41B-710A-40A5-94CE-1E5682DCC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838" y="60007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8" name="Rectangle 11">
              <a:extLst>
                <a:ext uri="{FF2B5EF4-FFF2-40B4-BE49-F238E27FC236}">
                  <a16:creationId xmlns:a16="http://schemas.microsoft.com/office/drawing/2014/main" id="{8F18014F-D119-4623-B9B1-4C91AE1C6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319088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9" name="Rectangle 12">
              <a:extLst>
                <a:ext uri="{FF2B5EF4-FFF2-40B4-BE49-F238E27FC236}">
                  <a16:creationId xmlns:a16="http://schemas.microsoft.com/office/drawing/2014/main" id="{AEA1CD9C-A4FA-4AE6-96F4-A64B730C1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5838" y="319088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0" name="Rectangle 13">
              <a:extLst>
                <a:ext uri="{FF2B5EF4-FFF2-40B4-BE49-F238E27FC236}">
                  <a16:creationId xmlns:a16="http://schemas.microsoft.com/office/drawing/2014/main" id="{B5278E4D-96E7-4E74-AB06-07A585063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412750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1" name="Rectangle 14">
              <a:extLst>
                <a:ext uri="{FF2B5EF4-FFF2-40B4-BE49-F238E27FC236}">
                  <a16:creationId xmlns:a16="http://schemas.microsoft.com/office/drawing/2014/main" id="{23783A1A-82A3-487C-8F4B-96AAAD7EE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1388" y="412750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2" name="Rectangle 15">
              <a:extLst>
                <a:ext uri="{FF2B5EF4-FFF2-40B4-BE49-F238E27FC236}">
                  <a16:creationId xmlns:a16="http://schemas.microsoft.com/office/drawing/2014/main" id="{C8174571-5BEC-42EE-B164-20948627B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69532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3" name="Rectangle 16">
              <a:extLst>
                <a:ext uri="{FF2B5EF4-FFF2-40B4-BE49-F238E27FC236}">
                  <a16:creationId xmlns:a16="http://schemas.microsoft.com/office/drawing/2014/main" id="{D0FEEE37-8233-43A9-8EA1-59C8F01C8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588" y="600075"/>
              <a:ext cx="11271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4" name="Rectangle 17">
              <a:extLst>
                <a:ext uri="{FF2B5EF4-FFF2-40B4-BE49-F238E27FC236}">
                  <a16:creationId xmlns:a16="http://schemas.microsoft.com/office/drawing/2014/main" id="{6A9FB2E8-02BF-44CE-8226-FC71BEBCB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695325"/>
              <a:ext cx="158750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5" name="Rectangle 18">
              <a:extLst>
                <a:ext uri="{FF2B5EF4-FFF2-40B4-BE49-F238E27FC236}">
                  <a16:creationId xmlns:a16="http://schemas.microsoft.com/office/drawing/2014/main" id="{ED670215-CC98-4EF9-BE04-3DDBADC47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511175"/>
              <a:ext cx="158750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6" name="Rectangle 19">
              <a:extLst>
                <a:ext uri="{FF2B5EF4-FFF2-40B4-BE49-F238E27FC236}">
                  <a16:creationId xmlns:a16="http://schemas.microsoft.com/office/drawing/2014/main" id="{77CBAA50-3080-44B6-98AB-30AE8E43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511175"/>
              <a:ext cx="112713" cy="77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7" name="Rectangle 20">
              <a:extLst>
                <a:ext uri="{FF2B5EF4-FFF2-40B4-BE49-F238E27FC236}">
                  <a16:creationId xmlns:a16="http://schemas.microsoft.com/office/drawing/2014/main" id="{55E12046-F9ED-4824-AB41-C3272BE50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600075"/>
              <a:ext cx="157163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8" name="Rectangle 21">
              <a:extLst>
                <a:ext uri="{FF2B5EF4-FFF2-40B4-BE49-F238E27FC236}">
                  <a16:creationId xmlns:a16="http://schemas.microsoft.com/office/drawing/2014/main" id="{475FC365-BBA1-496C-AADE-136FE2964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588" y="319088"/>
              <a:ext cx="107950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9" name="Rectangle 22">
              <a:extLst>
                <a:ext uri="{FF2B5EF4-FFF2-40B4-BE49-F238E27FC236}">
                  <a16:creationId xmlns:a16="http://schemas.microsoft.com/office/drawing/2014/main" id="{AFC1C019-BD1C-4918-8948-BA383D06B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550" y="412750"/>
              <a:ext cx="158750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00" name="Rectangle 23">
              <a:extLst>
                <a:ext uri="{FF2B5EF4-FFF2-40B4-BE49-F238E27FC236}">
                  <a16:creationId xmlns:a16="http://schemas.microsoft.com/office/drawing/2014/main" id="{BB6E66ED-5E33-442D-A299-CFC105101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319088"/>
              <a:ext cx="15716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01" name="Rectangle 24">
              <a:extLst>
                <a:ext uri="{FF2B5EF4-FFF2-40B4-BE49-F238E27FC236}">
                  <a16:creationId xmlns:a16="http://schemas.microsoft.com/office/drawing/2014/main" id="{28AEF15C-5397-4D64-8FD1-4573F19F9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412750"/>
              <a:ext cx="112713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402" name="圆角矩形 84">
            <a:extLst>
              <a:ext uri="{FF2B5EF4-FFF2-40B4-BE49-F238E27FC236}">
                <a16:creationId xmlns:a16="http://schemas.microsoft.com/office/drawing/2014/main" id="{4F15B01C-F01B-4DFE-A189-5FC0A8DEE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2844" y="4119889"/>
            <a:ext cx="787699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多人编辑</a:t>
            </a:r>
          </a:p>
        </p:txBody>
      </p:sp>
      <p:sp>
        <p:nvSpPr>
          <p:cNvPr id="403" name="圆角矩形 82">
            <a:extLst>
              <a:ext uri="{FF2B5EF4-FFF2-40B4-BE49-F238E27FC236}">
                <a16:creationId xmlns:a16="http://schemas.microsoft.com/office/drawing/2014/main" id="{961FDE31-C9E9-43A2-8AC5-52EACA218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192" y="4112621"/>
            <a:ext cx="700584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文件预览</a:t>
            </a:r>
          </a:p>
        </p:txBody>
      </p:sp>
      <p:sp>
        <p:nvSpPr>
          <p:cNvPr id="404" name="圆角矩形 84">
            <a:extLst>
              <a:ext uri="{FF2B5EF4-FFF2-40B4-BE49-F238E27FC236}">
                <a16:creationId xmlns:a16="http://schemas.microsoft.com/office/drawing/2014/main" id="{29677890-CC58-4F81-A76F-69C49087D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2844" y="4462884"/>
            <a:ext cx="787699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版本管理</a:t>
            </a:r>
          </a:p>
        </p:txBody>
      </p:sp>
      <p:sp>
        <p:nvSpPr>
          <p:cNvPr id="405" name="圆角矩形 82">
            <a:extLst>
              <a:ext uri="{FF2B5EF4-FFF2-40B4-BE49-F238E27FC236}">
                <a16:creationId xmlns:a16="http://schemas.microsoft.com/office/drawing/2014/main" id="{F2747FC8-D36F-4FA1-A879-3789CE17C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192" y="4455616"/>
            <a:ext cx="700584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全文检索</a:t>
            </a:r>
          </a:p>
        </p:txBody>
      </p:sp>
      <p:sp>
        <p:nvSpPr>
          <p:cNvPr id="406" name="矩形 405">
            <a:extLst>
              <a:ext uri="{FF2B5EF4-FFF2-40B4-BE49-F238E27FC236}">
                <a16:creationId xmlns:a16="http://schemas.microsoft.com/office/drawing/2014/main" id="{35981D70-F2C9-4FCB-9DA0-7242BF030EA5}"/>
              </a:ext>
            </a:extLst>
          </p:cNvPr>
          <p:cNvSpPr/>
          <p:nvPr/>
        </p:nvSpPr>
        <p:spPr bwMode="auto">
          <a:xfrm>
            <a:off x="6387100" y="3814831"/>
            <a:ext cx="2489299" cy="1012282"/>
          </a:xfrm>
          <a:prstGeom prst="rect">
            <a:avLst/>
          </a:prstGeom>
          <a:noFill/>
          <a:ln w="12700" algn="ctr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000" b="1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407" name="矩形 406">
            <a:extLst>
              <a:ext uri="{FF2B5EF4-FFF2-40B4-BE49-F238E27FC236}">
                <a16:creationId xmlns:a16="http://schemas.microsoft.com/office/drawing/2014/main" id="{DCE1351F-DEFF-4B8E-BB50-2969CDC944A5}"/>
              </a:ext>
            </a:extLst>
          </p:cNvPr>
          <p:cNvSpPr/>
          <p:nvPr/>
        </p:nvSpPr>
        <p:spPr>
          <a:xfrm>
            <a:off x="6918005" y="3795602"/>
            <a:ext cx="1261884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</a:pPr>
            <a:r>
              <a:rPr lang="zh-CN" altLang="en-US" sz="1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通用网盘服务</a:t>
            </a:r>
          </a:p>
        </p:txBody>
      </p:sp>
      <p:sp>
        <p:nvSpPr>
          <p:cNvPr id="408" name="圆角矩形 84">
            <a:extLst>
              <a:ext uri="{FF2B5EF4-FFF2-40B4-BE49-F238E27FC236}">
                <a16:creationId xmlns:a16="http://schemas.microsoft.com/office/drawing/2014/main" id="{81EF6079-DBB2-45A0-B21E-D54220B06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3404" y="4119889"/>
            <a:ext cx="787699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CAD</a:t>
            </a: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预览</a:t>
            </a:r>
          </a:p>
        </p:txBody>
      </p:sp>
      <p:sp>
        <p:nvSpPr>
          <p:cNvPr id="409" name="圆角矩形 84">
            <a:extLst>
              <a:ext uri="{FF2B5EF4-FFF2-40B4-BE49-F238E27FC236}">
                <a16:creationId xmlns:a16="http://schemas.microsoft.com/office/drawing/2014/main" id="{8D6C4844-E532-49DB-9A67-46A0C286A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3404" y="4462884"/>
            <a:ext cx="787699" cy="26199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病毒查杀</a:t>
            </a:r>
          </a:p>
        </p:txBody>
      </p:sp>
      <p:sp>
        <p:nvSpPr>
          <p:cNvPr id="410" name="圆角矩形 80">
            <a:extLst>
              <a:ext uri="{FF2B5EF4-FFF2-40B4-BE49-F238E27FC236}">
                <a16:creationId xmlns:a16="http://schemas.microsoft.com/office/drawing/2014/main" id="{209E84BA-7386-4311-A094-4EB88E2B5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8300" y="4126388"/>
            <a:ext cx="852021" cy="2604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统一存储接口</a:t>
            </a:r>
          </a:p>
        </p:txBody>
      </p:sp>
      <p:sp>
        <p:nvSpPr>
          <p:cNvPr id="411" name="圆角矩形 84">
            <a:extLst>
              <a:ext uri="{FF2B5EF4-FFF2-40B4-BE49-F238E27FC236}">
                <a16:creationId xmlns:a16="http://schemas.microsoft.com/office/drawing/2014/main" id="{AC4085FE-0756-4955-BE17-8FA9D90E2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4680" y="4468012"/>
            <a:ext cx="888047" cy="261817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统一访问接口</a:t>
            </a:r>
          </a:p>
        </p:txBody>
      </p:sp>
      <p:sp>
        <p:nvSpPr>
          <p:cNvPr id="412" name="圆角矩形 84">
            <a:extLst>
              <a:ext uri="{FF2B5EF4-FFF2-40B4-BE49-F238E27FC236}">
                <a16:creationId xmlns:a16="http://schemas.microsoft.com/office/drawing/2014/main" id="{753BBF33-CFBC-41D0-BA64-509863DC6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4679" y="4126389"/>
            <a:ext cx="888047" cy="26771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统一数据接口</a:t>
            </a:r>
          </a:p>
        </p:txBody>
      </p:sp>
      <p:sp>
        <p:nvSpPr>
          <p:cNvPr id="413" name="矩形 412">
            <a:extLst>
              <a:ext uri="{FF2B5EF4-FFF2-40B4-BE49-F238E27FC236}">
                <a16:creationId xmlns:a16="http://schemas.microsoft.com/office/drawing/2014/main" id="{752B34F8-85CD-4614-B838-E020A3E37FF1}"/>
              </a:ext>
            </a:extLst>
          </p:cNvPr>
          <p:cNvSpPr/>
          <p:nvPr/>
        </p:nvSpPr>
        <p:spPr>
          <a:xfrm>
            <a:off x="9291191" y="3807823"/>
            <a:ext cx="1261884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r>
              <a:rPr lang="zh-CN" altLang="en-US" sz="1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统一接口服务</a:t>
            </a:r>
          </a:p>
        </p:txBody>
      </p:sp>
      <p:sp>
        <p:nvSpPr>
          <p:cNvPr id="414" name="矩形 413">
            <a:extLst>
              <a:ext uri="{FF2B5EF4-FFF2-40B4-BE49-F238E27FC236}">
                <a16:creationId xmlns:a16="http://schemas.microsoft.com/office/drawing/2014/main" id="{426E8DFF-F292-4440-8543-B48DA636B20A}"/>
              </a:ext>
            </a:extLst>
          </p:cNvPr>
          <p:cNvSpPr/>
          <p:nvPr/>
        </p:nvSpPr>
        <p:spPr bwMode="auto">
          <a:xfrm>
            <a:off x="8956306" y="3827052"/>
            <a:ext cx="1937007" cy="1000062"/>
          </a:xfrm>
          <a:prstGeom prst="rect">
            <a:avLst/>
          </a:prstGeom>
          <a:noFill/>
          <a:ln w="12700" algn="ctr">
            <a:solidFill>
              <a:schemeClr val="bg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marL="118926" indent="-118926" algn="ctr" defTabSz="910587">
              <a:lnSpc>
                <a:spcPct val="90000"/>
              </a:lnSpc>
              <a:buClr>
                <a:srgbClr val="FD0000"/>
              </a:buClr>
              <a:defRPr/>
            </a:pPr>
            <a:endParaRPr lang="zh-CN" altLang="en-US" sz="1000" b="1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415" name="圆角矩形 80">
            <a:extLst>
              <a:ext uri="{FF2B5EF4-FFF2-40B4-BE49-F238E27FC236}">
                <a16:creationId xmlns:a16="http://schemas.microsoft.com/office/drawing/2014/main" id="{9F981A2E-3890-4C4D-A86C-5944AD603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8300" y="4476878"/>
            <a:ext cx="852021" cy="2604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16" tIns="45708" rIns="91416" bIns="4570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统一认证接口</a:t>
            </a:r>
          </a:p>
        </p:txBody>
      </p:sp>
      <p:pic>
        <p:nvPicPr>
          <p:cNvPr id="416" name="Picture 9" descr="C:\Users\zhaixl2\Documents\Tencent Files\36829321\FileRecv\pa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9519" y="1858779"/>
            <a:ext cx="307130" cy="39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7" name="Picture 47" descr="C:\Users\zhaixl2\Documents\Tencent Files\36829321\FileRecv\小电脑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98346" y="1875973"/>
            <a:ext cx="407044" cy="365647"/>
          </a:xfrm>
          <a:prstGeom prst="rect">
            <a:avLst/>
          </a:prstGeom>
          <a:noFill/>
        </p:spPr>
      </p:pic>
      <p:pic>
        <p:nvPicPr>
          <p:cNvPr id="418" name="Picture 49" descr="C:\Users\zhaixl2\Documents\Tencent Files\36829321\FileRecv\9074-200.png"/>
          <p:cNvPicPr>
            <a:picLocks noChangeAspect="1" noChangeArrowheads="1"/>
          </p:cNvPicPr>
          <p:nvPr/>
        </p:nvPicPr>
        <p:blipFill>
          <a:blip r:embed="rId6" cstate="print">
            <a:lum bright="30000" contrast="-40000"/>
          </a:blip>
          <a:srcRect/>
          <a:stretch>
            <a:fillRect/>
          </a:stretch>
        </p:blipFill>
        <p:spPr bwMode="auto">
          <a:xfrm>
            <a:off x="1072304" y="1819244"/>
            <a:ext cx="539043" cy="484221"/>
          </a:xfrm>
          <a:prstGeom prst="rect">
            <a:avLst/>
          </a:prstGeom>
          <a:noFill/>
        </p:spPr>
      </p:pic>
      <p:pic>
        <p:nvPicPr>
          <p:cNvPr id="419" name="Picture 9" descr="C:\Users\zhaixl2\Documents\Tencent Files\36829321\FileRecv\pa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8333" y="1861279"/>
            <a:ext cx="307130" cy="39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" name="Picture 47" descr="C:\Users\zhaixl2\Documents\Tencent Files\36829321\FileRecv\小电脑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7160" y="1878473"/>
            <a:ext cx="407044" cy="365647"/>
          </a:xfrm>
          <a:prstGeom prst="rect">
            <a:avLst/>
          </a:prstGeom>
          <a:noFill/>
        </p:spPr>
      </p:pic>
      <p:pic>
        <p:nvPicPr>
          <p:cNvPr id="421" name="Picture 49" descr="C:\Users\zhaixl2\Documents\Tencent Files\36829321\FileRecv\9074-200.png"/>
          <p:cNvPicPr>
            <a:picLocks noChangeAspect="1" noChangeArrowheads="1"/>
          </p:cNvPicPr>
          <p:nvPr/>
        </p:nvPicPr>
        <p:blipFill>
          <a:blip r:embed="rId6" cstate="print">
            <a:lum bright="30000" contrast="-40000"/>
          </a:blip>
          <a:srcRect/>
          <a:stretch>
            <a:fillRect/>
          </a:stretch>
        </p:blipFill>
        <p:spPr bwMode="auto">
          <a:xfrm>
            <a:off x="6681118" y="1821744"/>
            <a:ext cx="539043" cy="484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382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" y="2661115"/>
            <a:ext cx="12188825" cy="1343799"/>
          </a:xfrm>
          <a:prstGeom prst="rect">
            <a:avLst/>
          </a:prstGeom>
          <a:solidFill>
            <a:srgbClr val="E22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8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联想企业网盘解决方案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78713" y="4388857"/>
            <a:ext cx="3743441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332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安全管控</a:t>
            </a:r>
          </a:p>
        </p:txBody>
      </p:sp>
    </p:spTree>
    <p:extLst>
      <p:ext uri="{BB962C8B-B14F-4D97-AF65-F5344CB8AC3E}">
        <p14:creationId xmlns:p14="http://schemas.microsoft.com/office/powerpoint/2010/main" val="77112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65"/>
          <p:cNvSpPr txBox="1">
            <a:spLocks noChangeArrowheads="1"/>
          </p:cNvSpPr>
          <p:nvPr/>
        </p:nvSpPr>
        <p:spPr bwMode="auto">
          <a:xfrm>
            <a:off x="629389" y="183584"/>
            <a:ext cx="10138321" cy="58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1493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1493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1493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1493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1493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531968">
              <a:defRPr/>
            </a:pPr>
            <a:r>
              <a:rPr lang="zh-CN" altLang="en-US" sz="3199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金融行业文档管理痛点</a:t>
            </a:r>
            <a:r>
              <a:rPr lang="en-US" altLang="zh-CN" sz="3199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199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数据安全风险</a:t>
            </a:r>
          </a:p>
        </p:txBody>
      </p:sp>
      <p:pic>
        <p:nvPicPr>
          <p:cNvPr id="3076" name="Picture 4" descr="https://timgsa.baidu.com/timg?image&amp;quality=80&amp;size=b9999_10000&amp;sec=1502199613972&amp;di=594c6c629cb8341a1319f1206ffac934&amp;imgtype=0&amp;src=http%3A%2F%2Fwww.chinairn.com%2FUserFiles%2Fimage%2F20170516%2F20170516102722_22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140" y="1172353"/>
            <a:ext cx="2879570" cy="196869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图示 1"/>
          <p:cNvGraphicFramePr/>
          <p:nvPr/>
        </p:nvGraphicFramePr>
        <p:xfrm>
          <a:off x="2897327" y="1493132"/>
          <a:ext cx="7108409" cy="4319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4823" y="4133977"/>
            <a:ext cx="3317661" cy="231756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02" name="Picture 6" descr="https://timgsa.baidu.com/timg?image&amp;quality=80&amp;size=b9999_10000&amp;sec=1504784742&amp;di=13e392e08ee65c7dfe9052c50fd7cc49&amp;imgtype=jpg&amp;er=1&amp;src=http%3A%2F%2Fwenwen.soso.com%2Fp%2F20140119%2F20140119220854-91373398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168" y="4292871"/>
            <a:ext cx="2879570" cy="215867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timgsa.baidu.com/timg?image&amp;quality=80&amp;size=b9999_10000&amp;sec=1504190281918&amp;di=6f9337ec204a190f595feb5022bb41d6&amp;imgtype=0&amp;src=http%3A%2F%2Fc.hiphotos.baidu.com%2Fexp%2Fw%3D500%2Fsign%3De57ffc519d2f07085f052a00d925b865%2F91529822720e0cf3b563a0e50946f21fbe09aa1c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057" y="994819"/>
            <a:ext cx="3174181" cy="210130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企业网盘的部署目的之一就是要尽量避免以下安全事件的发生</a:t>
            </a:r>
          </a:p>
        </p:txBody>
      </p:sp>
    </p:spTree>
    <p:extLst>
      <p:ext uri="{BB962C8B-B14F-4D97-AF65-F5344CB8AC3E}">
        <p14:creationId xmlns:p14="http://schemas.microsoft.com/office/powerpoint/2010/main" val="124263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安全是“管”出来的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-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联想企业网盘安全资质与审计流程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745579"/>
              </p:ext>
            </p:extLst>
          </p:nvPr>
        </p:nvGraphicFramePr>
        <p:xfrm>
          <a:off x="562550" y="1557259"/>
          <a:ext cx="7722469" cy="45755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6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5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1749"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审计内容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时间计划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检测方法</a:t>
                      </a:r>
                    </a:p>
                  </a:txBody>
                  <a:tcPr marL="99619" marR="99619" marT="49809" marB="4980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6784"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服务可用性检测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每小时一次</a:t>
                      </a:r>
                      <a:endParaRPr lang="en-US" altLang="zh-CN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全国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</a:t>
                      </a:r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个重点城市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全球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</a:t>
                      </a:r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个重点城市</a:t>
                      </a:r>
                    </a:p>
                  </a:txBody>
                  <a:tcPr marL="99619" marR="99619" marT="49809" marB="4980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749"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漏洞扫描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每月一次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en-US" altLang="zh-CN" sz="18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Nessus+Acuneix</a:t>
                      </a:r>
                      <a:r>
                        <a:rPr lang="en-US" altLang="zh-CN" sz="1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WVS</a:t>
                      </a:r>
                      <a:endParaRPr lang="zh-CN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9619" marR="99619" marT="49809" marB="4980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749"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穿透性扫描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每两月一次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第三方安全组织</a:t>
                      </a:r>
                    </a:p>
                  </a:txBody>
                  <a:tcPr marL="99619" marR="99619" marT="49809" marB="4980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749"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代码白盒扫描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每季度一次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第三方测试评测机构</a:t>
                      </a:r>
                    </a:p>
                  </a:txBody>
                  <a:tcPr marL="99619" marR="99619" marT="49809" marB="4980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749"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流程审计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每年一次</a:t>
                      </a:r>
                    </a:p>
                  </a:txBody>
                  <a:tcPr marL="99619" marR="99619" marT="49809" marB="49809"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公司内审部门</a:t>
                      </a:r>
                      <a:r>
                        <a:rPr lang="en-US" altLang="zh-CN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lang="zh-CN" alt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第三方审计团队</a:t>
                      </a:r>
                    </a:p>
                  </a:txBody>
                  <a:tcPr marL="99619" marR="99619" marT="49809" marB="4980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7589" y="1929215"/>
            <a:ext cx="1938397" cy="175485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61557" y="1808698"/>
            <a:ext cx="2267168" cy="199588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46787" y="4144144"/>
            <a:ext cx="1828303" cy="184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5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6"/>
          <p:cNvSpPr>
            <a:spLocks noChangeArrowheads="1"/>
          </p:cNvSpPr>
          <p:nvPr/>
        </p:nvSpPr>
        <p:spPr bwMode="auto">
          <a:xfrm>
            <a:off x="749424" y="889296"/>
            <a:ext cx="5303200" cy="15692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密码强度设置，定期修改提醒；</a:t>
            </a: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双因子认证，手势、扫码登录，数据的多重守护门；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支持短信认证。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支持第三方身份认证服务平台联合认证。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D41DE1E-0D80-49C7-8257-9EC425E804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" y="2726225"/>
            <a:ext cx="1823349" cy="32431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AE4CBD7-025A-4B35-88CA-39A6D3002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573" y="2720612"/>
            <a:ext cx="3309549" cy="32487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B31BEE0-79F3-4B19-8155-6FF161FC2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857" y="2676730"/>
            <a:ext cx="3257600" cy="2819243"/>
          </a:xfrm>
          <a:prstGeom prst="rect">
            <a:avLst/>
          </a:prstGeom>
          <a:effectLst/>
        </p:spPr>
      </p:pic>
      <p:sp>
        <p:nvSpPr>
          <p:cNvPr id="14" name="Text Box 3">
            <a:extLst>
              <a:ext uri="{FF2B5EF4-FFF2-40B4-BE49-F238E27FC236}">
                <a16:creationId xmlns:a16="http://schemas.microsoft.com/office/drawing/2014/main" id="{3CE5AF70-EF2F-4EC7-9E34-AA4B286D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996" y="893"/>
            <a:ext cx="10324253" cy="833320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tabLst>
                <a:tab pos="1623860" algn="l"/>
              </a:tabLst>
            </a:pP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一、数据访问安全</a:t>
            </a:r>
            <a:r>
              <a:rPr lang="en-US" altLang="zh-CN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—</a:t>
            </a: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双因子认证，防止非法登录</a:t>
            </a:r>
            <a:endParaRPr lang="en-US" altLang="zh-CN" sz="3199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作为云架构的产品，身份认证是安全的第一步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70" y="2615770"/>
            <a:ext cx="2894474" cy="324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2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安全防护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-IP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地址监控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账户双因子认证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让数据多一层保护</a:t>
            </a:r>
          </a:p>
        </p:txBody>
      </p:sp>
      <p:sp>
        <p:nvSpPr>
          <p:cNvPr id="7" name="矩形 6"/>
          <p:cNvSpPr/>
          <p:nvPr/>
        </p:nvSpPr>
        <p:spPr>
          <a:xfrm>
            <a:off x="6528455" y="3411805"/>
            <a:ext cx="51187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IP 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白名单：</a:t>
            </a: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设置特定的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IP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段，限制用户访问，或者激活双</a:t>
            </a: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重认证功能。例：在网吧等公共区域登录时，</a:t>
            </a: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判定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IP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段为白名单以外，自动激活多重认证功</a:t>
            </a: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能（双因子认证）或者无法进行登录。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双因子认证方式包括：扫描二维码，动态口令、短信认证。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双因子认证支持部分成员策略开启，比如“财务部人员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登录需经过双因子认证。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29" y="1090785"/>
            <a:ext cx="5001682" cy="22894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6146" y="4740790"/>
            <a:ext cx="912620" cy="1622983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200" y="4851870"/>
            <a:ext cx="1392538" cy="147933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4440" y="4708223"/>
            <a:ext cx="924605" cy="1623196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9587294" y="55355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服务热线：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400-810-0688</a:t>
            </a:r>
            <a:endParaRPr lang="zh-CN" altLang="en-US" sz="1400" b="1" dirty="0" err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10" y="1090785"/>
            <a:ext cx="5481540" cy="33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4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EABD8188-B1A0-41C0-A2DE-923A4B6C3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08" y="-14975"/>
            <a:ext cx="10324253" cy="833320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tabLst>
                <a:tab pos="1623860" algn="l"/>
              </a:tabLst>
            </a:pP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二、数据访问安全</a:t>
            </a:r>
            <a:r>
              <a:rPr lang="en-US" altLang="zh-CN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—</a:t>
            </a: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访问端禁用，开启</a:t>
            </a:r>
            <a:r>
              <a:rPr lang="en-US" altLang="zh-CN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PC</a:t>
            </a: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客户端</a:t>
            </a:r>
            <a:endParaRPr lang="en-US" altLang="zh-CN" sz="3199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00988" y="1011919"/>
            <a:ext cx="10745442" cy="6461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399" indent="-171399">
              <a:lnSpc>
                <a:spcPct val="150000"/>
              </a:lnSpc>
              <a:buClr>
                <a:srgbClr val="0166FF"/>
              </a:buClr>
              <a:buFont typeface="Wingdings" panose="05000000000000000000" pitchFamily="2" charset="2"/>
              <a:buChar char="l"/>
            </a:pPr>
            <a:r>
              <a:rPr lang="zh-CN" altLang="en-US" sz="2399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采用账户登录互踢机制，当前仅开启</a:t>
            </a:r>
            <a:r>
              <a:rPr lang="en-US" altLang="zh-CN" sz="2399" dirty="0" err="1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WindowsPC</a:t>
            </a:r>
            <a:r>
              <a:rPr lang="zh-CN" altLang="en-US" sz="2399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客户端，禁用其他访问端。</a:t>
            </a:r>
            <a:endParaRPr lang="en-US" altLang="zh-CN" sz="2399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15" y="1751273"/>
            <a:ext cx="9689300" cy="46900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访问控制的手段多种多样</a:t>
            </a:r>
          </a:p>
        </p:txBody>
      </p:sp>
    </p:spTree>
    <p:extLst>
      <p:ext uri="{BB962C8B-B14F-4D97-AF65-F5344CB8AC3E}">
        <p14:creationId xmlns:p14="http://schemas.microsoft.com/office/powerpoint/2010/main" val="348681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57D578F-75FB-46AB-9602-F5864695534B}"/>
              </a:ext>
            </a:extLst>
          </p:cNvPr>
          <p:cNvSpPr/>
          <p:nvPr/>
        </p:nvSpPr>
        <p:spPr>
          <a:xfrm>
            <a:off x="329897" y="3939431"/>
            <a:ext cx="5206106" cy="2117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2016/17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财年</a:t>
            </a: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营业额达</a:t>
            </a:r>
            <a:r>
              <a:rPr kumimoji="1" lang="en-US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430</a:t>
            </a:r>
            <a:r>
              <a:rPr kumimoji="1" lang="zh-CN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亿</a:t>
            </a: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美元</a:t>
            </a:r>
            <a:endParaRPr kumimoji="1"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2016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</a:t>
            </a: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世界</a:t>
            </a:r>
            <a:r>
              <a:rPr kumimoji="1"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500</a:t>
            </a: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强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排名第</a:t>
            </a:r>
            <a:r>
              <a:rPr kumimoji="1" lang="en-US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202</a:t>
            </a:r>
          </a:p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在全球</a:t>
            </a:r>
            <a:r>
              <a:rPr kumimoji="1" lang="en-US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160</a:t>
            </a: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多个国家开展业务、是中国企业中走出去最早、国际化程度最高的企业之一</a:t>
            </a:r>
            <a:endParaRPr kumimoji="1"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个人电脑市场份额</a:t>
            </a:r>
            <a:r>
              <a:rPr kumimoji="1" lang="en-US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21.4</a:t>
            </a:r>
            <a:r>
              <a:rPr kumimoji="1" lang="zh-CN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％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居</a:t>
            </a: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全球</a:t>
            </a:r>
            <a:r>
              <a:rPr kumimoji="1" lang="zh-CN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第一</a:t>
            </a:r>
          </a:p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x86</a:t>
            </a: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服务器市场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份额</a:t>
            </a:r>
            <a:r>
              <a:rPr kumimoji="1"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居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全球</a:t>
            </a:r>
            <a:r>
              <a:rPr kumimoji="1" lang="zh-CN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第三</a:t>
            </a:r>
            <a:endParaRPr kumimoji="1" lang="en-US" altLang="zh-CN" sz="14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5D971E70-6240-4AC4-AAD3-3941C3F6C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349" y="1025538"/>
            <a:ext cx="475994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6C9A43B-2072-443D-A798-4437EA2A6239}"/>
              </a:ext>
            </a:extLst>
          </p:cNvPr>
          <p:cNvSpPr/>
          <p:nvPr/>
        </p:nvSpPr>
        <p:spPr>
          <a:xfrm>
            <a:off x="6290316" y="3939431"/>
            <a:ext cx="4545824" cy="20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研发投入：每年投入</a:t>
            </a:r>
            <a:r>
              <a:rPr kumimoji="1" lang="en-US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100</a:t>
            </a:r>
            <a:r>
              <a:rPr kumimoji="1" lang="zh-CN" altLang="en-US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亿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人民币</a:t>
            </a:r>
          </a:p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人才：</a:t>
            </a:r>
            <a:r>
              <a:rPr kumimoji="1" lang="en-US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10000</a:t>
            </a:r>
            <a:r>
              <a:rPr kumimoji="1" lang="zh-CN" altLang="en-US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名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工程师、设计师和技术专家分布在不同国家</a:t>
            </a:r>
          </a:p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全球专利</a:t>
            </a:r>
            <a:r>
              <a:rPr kumimoji="1" lang="en-US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26000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项，每年新增专利</a:t>
            </a:r>
            <a:r>
              <a:rPr kumimoji="1" lang="en-US" altLang="zh-CN" sz="1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2000</a:t>
            </a: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多项</a:t>
            </a:r>
          </a:p>
          <a:p>
            <a:pPr marL="434975" indent="-342900" defTabSz="912813">
              <a:lnSpc>
                <a:spcPct val="150000"/>
              </a:lnSpc>
              <a:spcBef>
                <a:spcPct val="1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</a:pPr>
            <a:r>
              <a:rPr kumimoji="1"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全球研发高效协同的工作机制，充分发挥不同国家的创新专长优势</a:t>
            </a:r>
          </a:p>
        </p:txBody>
      </p:sp>
      <p:pic>
        <p:nvPicPr>
          <p:cNvPr id="7" name="图片 6" descr="1.png">
            <a:extLst>
              <a:ext uri="{FF2B5EF4-FFF2-40B4-BE49-F238E27FC236}">
                <a16:creationId xmlns:a16="http://schemas.microsoft.com/office/drawing/2014/main" id="{E8F44315-B599-43D7-8401-361543750C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4216" r="19500" b="37456"/>
          <a:stretch>
            <a:fillRect/>
          </a:stretch>
        </p:blipFill>
        <p:spPr>
          <a:xfrm>
            <a:off x="6426980" y="1025537"/>
            <a:ext cx="4759940" cy="26828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标题 2">
            <a:extLst>
              <a:ext uri="{FF2B5EF4-FFF2-40B4-BE49-F238E27FC236}">
                <a16:creationId xmlns:a16="http://schemas.microsoft.com/office/drawing/2014/main" id="{E9BB2407-2A19-4C3B-9103-4634060B2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" y="230506"/>
            <a:ext cx="11073384" cy="521208"/>
          </a:xfr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+mn-lt"/>
              </a:rPr>
              <a:t>联想是全球创新科技的领导者</a:t>
            </a:r>
          </a:p>
        </p:txBody>
      </p:sp>
    </p:spTree>
    <p:extLst>
      <p:ext uri="{BB962C8B-B14F-4D97-AF65-F5344CB8AC3E}">
        <p14:creationId xmlns:p14="http://schemas.microsoft.com/office/powerpoint/2010/main" val="309576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EABD8188-B1A0-41C0-A2DE-923A4B6C3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08" y="893"/>
            <a:ext cx="10324253" cy="833320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tabLst>
                <a:tab pos="1623860" algn="l"/>
              </a:tabLst>
            </a:pP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二、数据访问安全</a:t>
            </a:r>
            <a:r>
              <a:rPr lang="en-US" altLang="zh-CN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—</a:t>
            </a: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访问端禁用，开启</a:t>
            </a:r>
            <a:r>
              <a:rPr lang="en-US" altLang="zh-CN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PC</a:t>
            </a: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客户端</a:t>
            </a:r>
            <a:endParaRPr lang="en-US" altLang="zh-CN" sz="3199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64345" y="1040283"/>
            <a:ext cx="8688187" cy="4615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PC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客户端启用互踢机制，确保同一账号，同时只能一个终端登录，防止账户多人使用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846" y="1751421"/>
            <a:ext cx="8782657" cy="474411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账户互踢机制，确保用户操作行为的可追溯性</a:t>
            </a:r>
          </a:p>
        </p:txBody>
      </p:sp>
    </p:spTree>
    <p:extLst>
      <p:ext uri="{BB962C8B-B14F-4D97-AF65-F5344CB8AC3E}">
        <p14:creationId xmlns:p14="http://schemas.microsoft.com/office/powerpoint/2010/main" val="421578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ECF90DE-479D-4608-89BA-98C490E20FB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00991" y="1086965"/>
            <a:ext cx="7349049" cy="1738949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00B21034-C2A8-44D0-84C1-80E9DA7A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55906"/>
            <a:ext cx="11731625" cy="597132"/>
          </a:xfrm>
        </p:spPr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安全防护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-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智能杀毒与消息联动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B15EDD-1391-4495-ACEF-04CC4C8D499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99" y="2426823"/>
            <a:ext cx="3867113" cy="407616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B6EBE48-8599-470B-A1DE-5C7211322B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89" y="3085264"/>
            <a:ext cx="4506968" cy="3311076"/>
          </a:xfrm>
          <a:prstGeom prst="rect">
            <a:avLst/>
          </a:prstGeom>
        </p:spPr>
      </p:pic>
      <p:sp>
        <p:nvSpPr>
          <p:cNvPr id="8" name="Oval 8">
            <a:extLst>
              <a:ext uri="{FF2B5EF4-FFF2-40B4-BE49-F238E27FC236}">
                <a16:creationId xmlns:a16="http://schemas.microsoft.com/office/drawing/2014/main" id="{FB953428-7F20-4BE0-BB40-FFB1BA07637A}"/>
              </a:ext>
            </a:extLst>
          </p:cNvPr>
          <p:cNvSpPr/>
          <p:nvPr/>
        </p:nvSpPr>
        <p:spPr>
          <a:xfrm>
            <a:off x="9720503" y="4779105"/>
            <a:ext cx="1636645" cy="722483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51934" rtlCol="0" anchor="ctr"/>
          <a:lstStyle/>
          <a:p>
            <a:pPr algn="ctr">
              <a:spcBef>
                <a:spcPct val="50000"/>
              </a:spcBef>
            </a:pPr>
            <a:r>
              <a:rPr lang="zh-CN" altLang="en-US" sz="1600" b="1" kern="0" dirty="0">
                <a:solidFill>
                  <a:schemeClr val="tx1"/>
                </a:solidFill>
                <a:latin typeface="Calibri"/>
                <a:ea typeface="微软雅黑"/>
                <a:cs typeface="Calibri" pitchFamily="34" charset="0"/>
              </a:rPr>
              <a:t>杀毒引擎总开关</a:t>
            </a:r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38102BAF-D7CF-4BD1-BFFD-E9095327B876}"/>
              </a:ext>
            </a:extLst>
          </p:cNvPr>
          <p:cNvSpPr/>
          <p:nvPr/>
        </p:nvSpPr>
        <p:spPr>
          <a:xfrm>
            <a:off x="9629064" y="3167217"/>
            <a:ext cx="1636645" cy="722483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51934" rtlCol="0" anchor="ctr"/>
          <a:lstStyle/>
          <a:p>
            <a:pPr algn="ctr">
              <a:spcBef>
                <a:spcPct val="50000"/>
              </a:spcBef>
            </a:pPr>
            <a:r>
              <a:rPr lang="zh-CN" altLang="en-US" sz="1600" b="1" kern="0" dirty="0">
                <a:solidFill>
                  <a:schemeClr val="tx1"/>
                </a:solidFill>
                <a:latin typeface="Calibri"/>
                <a:ea typeface="微软雅黑"/>
                <a:cs typeface="Calibri" pitchFamily="34" charset="0"/>
              </a:rPr>
              <a:t>杀毒引擎邮箱通知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F39685A7-0F5C-428B-A236-137332A6130D}"/>
              </a:ext>
            </a:extLst>
          </p:cNvPr>
          <p:cNvSpPr/>
          <p:nvPr/>
        </p:nvSpPr>
        <p:spPr>
          <a:xfrm>
            <a:off x="1245067" y="1433368"/>
            <a:ext cx="2066460" cy="722483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251934" rtlCol="0" anchor="ctr"/>
          <a:lstStyle/>
          <a:p>
            <a:pPr algn="ctr">
              <a:spcBef>
                <a:spcPct val="50000"/>
              </a:spcBef>
            </a:pPr>
            <a:r>
              <a:rPr lang="zh-CN" altLang="en-US" sz="1600" b="1" kern="0" dirty="0">
                <a:solidFill>
                  <a:schemeClr val="tx1"/>
                </a:solidFill>
                <a:latin typeface="Calibri"/>
                <a:ea typeface="微软雅黑"/>
                <a:cs typeface="Calibri" pitchFamily="34" charset="0"/>
              </a:rPr>
              <a:t>杀毒引擎后台配置页面</a:t>
            </a:r>
          </a:p>
        </p:txBody>
      </p:sp>
      <p:sp>
        <p:nvSpPr>
          <p:cNvPr id="11" name="Down Arrow 11">
            <a:extLst>
              <a:ext uri="{FF2B5EF4-FFF2-40B4-BE49-F238E27FC236}">
                <a16:creationId xmlns:a16="http://schemas.microsoft.com/office/drawing/2014/main" id="{B7A7E260-E0B9-405E-983A-AD7D9D44A549}"/>
              </a:ext>
            </a:extLst>
          </p:cNvPr>
          <p:cNvSpPr/>
          <p:nvPr/>
        </p:nvSpPr>
        <p:spPr>
          <a:xfrm>
            <a:off x="2079246" y="2006252"/>
            <a:ext cx="398103" cy="567469"/>
          </a:xfrm>
          <a:prstGeom prst="downArrow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23000">
                <a:srgbClr val="EF7F0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34" rtlCol="0" anchor="ctr"/>
          <a:lstStyle/>
          <a:p>
            <a:pPr algn="ctr">
              <a:spcBef>
                <a:spcPct val="50000"/>
              </a:spcBef>
            </a:pPr>
            <a:endParaRPr lang="zh-CN" altLang="en-US" sz="1600" b="1" kern="0" dirty="0">
              <a:solidFill>
                <a:prstClr val="white"/>
              </a:solidFill>
              <a:latin typeface="Calibri"/>
              <a:ea typeface="微软雅黑"/>
              <a:cs typeface="Calibri" pitchFamily="34" charset="0"/>
            </a:endParaRP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F886647E-76C7-4E9F-B459-0EFAA72599C9}"/>
              </a:ext>
            </a:extLst>
          </p:cNvPr>
          <p:cNvSpPr/>
          <p:nvPr/>
        </p:nvSpPr>
        <p:spPr>
          <a:xfrm>
            <a:off x="9170614" y="3077547"/>
            <a:ext cx="2462338" cy="315566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gradFill>
              <a:gsLst>
                <a:gs pos="0">
                  <a:srgbClr val="7030A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34" rtlCol="0" anchor="ctr"/>
          <a:lstStyle/>
          <a:p>
            <a:pPr algn="ctr">
              <a:spcBef>
                <a:spcPct val="50000"/>
              </a:spcBef>
            </a:pPr>
            <a:endParaRPr lang="zh-CN" altLang="en-US" sz="1600" b="1" kern="0" dirty="0">
              <a:solidFill>
                <a:prstClr val="white"/>
              </a:solidFill>
              <a:latin typeface="Calibri"/>
              <a:ea typeface="微软雅黑"/>
              <a:cs typeface="Calibri" pitchFamily="34" charset="0"/>
            </a:endParaRPr>
          </a:p>
        </p:txBody>
      </p:sp>
      <p:sp>
        <p:nvSpPr>
          <p:cNvPr id="13" name="Down Arrow 13">
            <a:extLst>
              <a:ext uri="{FF2B5EF4-FFF2-40B4-BE49-F238E27FC236}">
                <a16:creationId xmlns:a16="http://schemas.microsoft.com/office/drawing/2014/main" id="{395358B4-43A4-4B80-BCFA-A0AA81567E30}"/>
              </a:ext>
            </a:extLst>
          </p:cNvPr>
          <p:cNvSpPr/>
          <p:nvPr/>
        </p:nvSpPr>
        <p:spPr>
          <a:xfrm flipV="1">
            <a:off x="10261264" y="2475248"/>
            <a:ext cx="414723" cy="609891"/>
          </a:xfrm>
          <a:prstGeom prst="downArrow">
            <a:avLst/>
          </a:prstGeom>
          <a:gradFill flip="none" rotWithShape="1">
            <a:gsLst>
              <a:gs pos="100000">
                <a:schemeClr val="accent2">
                  <a:lumMod val="75000"/>
                </a:schemeClr>
              </a:gs>
              <a:gs pos="23000">
                <a:srgbClr val="EF7F0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34" rtlCol="0" anchor="ctr"/>
          <a:lstStyle/>
          <a:p>
            <a:pPr algn="ctr">
              <a:spcBef>
                <a:spcPct val="50000"/>
              </a:spcBef>
            </a:pPr>
            <a:endParaRPr lang="zh-CN" altLang="en-US" sz="1600" b="1" kern="0" dirty="0">
              <a:solidFill>
                <a:prstClr val="white"/>
              </a:solidFill>
              <a:latin typeface="Calibri"/>
              <a:ea typeface="微软雅黑"/>
              <a:cs typeface="Calibri" pitchFamily="34" charset="0"/>
            </a:endParaRP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3C896535-570F-4266-B681-F65339448998}"/>
              </a:ext>
            </a:extLst>
          </p:cNvPr>
          <p:cNvSpPr/>
          <p:nvPr/>
        </p:nvSpPr>
        <p:spPr>
          <a:xfrm>
            <a:off x="429949" y="1241348"/>
            <a:ext cx="3943792" cy="526163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gradFill>
              <a:gsLst>
                <a:gs pos="0">
                  <a:srgbClr val="7030A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34" rtlCol="0" anchor="ctr"/>
          <a:lstStyle/>
          <a:p>
            <a:pPr algn="ctr">
              <a:spcBef>
                <a:spcPct val="50000"/>
              </a:spcBef>
            </a:pPr>
            <a:endParaRPr lang="zh-CN" altLang="en-US" sz="1600" b="1" kern="0" dirty="0">
              <a:solidFill>
                <a:prstClr val="white"/>
              </a:solidFill>
              <a:latin typeface="Calibri"/>
              <a:ea typeface="微软雅黑"/>
              <a:cs typeface="Calibri" pitchFamily="34" charset="0"/>
            </a:endParaRPr>
          </a:p>
        </p:txBody>
      </p:sp>
      <p:sp>
        <p:nvSpPr>
          <p:cNvPr id="15" name="Right Arrow 12">
            <a:extLst>
              <a:ext uri="{FF2B5EF4-FFF2-40B4-BE49-F238E27FC236}">
                <a16:creationId xmlns:a16="http://schemas.microsoft.com/office/drawing/2014/main" id="{48BA5EE1-4202-4190-A63D-A573619392AF}"/>
              </a:ext>
            </a:extLst>
          </p:cNvPr>
          <p:cNvSpPr/>
          <p:nvPr/>
        </p:nvSpPr>
        <p:spPr>
          <a:xfrm flipH="1">
            <a:off x="8710823" y="4740803"/>
            <a:ext cx="873132" cy="463990"/>
          </a:xfrm>
          <a:prstGeom prst="rightArrow">
            <a:avLst/>
          </a:prstGeom>
          <a:gradFill flip="none" rotWithShape="1">
            <a:gsLst>
              <a:gs pos="100000">
                <a:schemeClr val="accent2">
                  <a:lumMod val="75000"/>
                </a:schemeClr>
              </a:gs>
              <a:gs pos="23000">
                <a:srgbClr val="EF7F0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34" rtlCol="0" anchor="ctr"/>
          <a:lstStyle/>
          <a:p>
            <a:pPr algn="ctr">
              <a:spcBef>
                <a:spcPct val="50000"/>
              </a:spcBef>
            </a:pPr>
            <a:endParaRPr lang="zh-CN" altLang="en-US" sz="1600" b="1" kern="0" dirty="0">
              <a:solidFill>
                <a:prstClr val="white"/>
              </a:solidFill>
              <a:latin typeface="Calibri"/>
              <a:ea typeface="微软雅黑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31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1338" y="230809"/>
            <a:ext cx="11905100" cy="597132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Calibri" pitchFamily="34" charset="0"/>
                <a:ea typeface="微软雅黑" pitchFamily="34" charset="-122"/>
              </a:rPr>
              <a:t>万一中招也没关系，历史版本，可以先预览再恢复，支持</a:t>
            </a:r>
            <a:r>
              <a:rPr lang="en-US" altLang="zh-CN" sz="2800" b="1" dirty="0">
                <a:latin typeface="Calibri" pitchFamily="34" charset="0"/>
                <a:ea typeface="微软雅黑" pitchFamily="34" charset="-122"/>
              </a:rPr>
              <a:t>200</a:t>
            </a:r>
            <a:r>
              <a:rPr lang="zh-CN" altLang="en-US" sz="2800" b="1" dirty="0">
                <a:latin typeface="Calibri" pitchFamily="34" charset="0"/>
                <a:ea typeface="微软雅黑" pitchFamily="34" charset="-122"/>
              </a:rPr>
              <a:t>个历史版本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文本框 6"/>
          <p:cNvSpPr>
            <a:spLocks noChangeArrowheads="1"/>
          </p:cNvSpPr>
          <p:nvPr/>
        </p:nvSpPr>
        <p:spPr bwMode="auto">
          <a:xfrm>
            <a:off x="1097123" y="1938830"/>
            <a:ext cx="5666134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Wingdings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charset="0"/>
                <a:ea typeface="微软雅黑" charset="0"/>
                <a:cs typeface="微软雅黑" charset="0"/>
                <a:sym typeface="STHeiti" charset="0"/>
              </a:rPr>
              <a:t> 多人共同修改一份文档，系统可生成多个修改版本</a:t>
            </a: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Wingdings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charset="0"/>
                <a:ea typeface="微软雅黑" charset="0"/>
                <a:cs typeface="微软雅黑" charset="0"/>
                <a:sym typeface="STHeiti" charset="0"/>
              </a:rPr>
              <a:t> 历史版本可随时预览、下载</a:t>
            </a: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Wingdings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charset="0"/>
                <a:ea typeface="微软雅黑" charset="0"/>
                <a:cs typeface="微软雅黑" charset="0"/>
                <a:sym typeface="STHeiti" charset="0"/>
              </a:rPr>
              <a:t> 系统自动保存文档的历史版本，最高支持</a:t>
            </a:r>
            <a:r>
              <a:rPr lang="en-US" altLang="zh-CN" sz="1600" dirty="0">
                <a:solidFill>
                  <a:srgbClr val="606060"/>
                </a:solidFill>
                <a:latin typeface="微软雅黑" charset="0"/>
                <a:ea typeface="微软雅黑" charset="0"/>
                <a:cs typeface="微软雅黑" charset="0"/>
                <a:sym typeface="STHeiti" charset="0"/>
              </a:rPr>
              <a:t>200</a:t>
            </a:r>
            <a:r>
              <a:rPr lang="zh-CN" altLang="en-US" sz="1600" dirty="0">
                <a:solidFill>
                  <a:srgbClr val="606060"/>
                </a:solidFill>
                <a:latin typeface="微软雅黑" charset="0"/>
                <a:ea typeface="微软雅黑" charset="0"/>
                <a:cs typeface="微软雅黑" charset="0"/>
                <a:sym typeface="STHeiti" charset="0"/>
              </a:rPr>
              <a:t>历史版本</a:t>
            </a:r>
          </a:p>
        </p:txBody>
      </p:sp>
      <p:cxnSp>
        <p:nvCxnSpPr>
          <p:cNvPr id="11" name="直线连接符 7"/>
          <p:cNvCxnSpPr>
            <a:stCxn id="14" idx="6"/>
            <a:endCxn id="21" idx="2"/>
          </p:cNvCxnSpPr>
          <p:nvPr/>
        </p:nvCxnSpPr>
        <p:spPr bwMode="auto">
          <a:xfrm>
            <a:off x="2416532" y="4527048"/>
            <a:ext cx="2339670" cy="0"/>
          </a:xfrm>
          <a:prstGeom prst="line">
            <a:avLst/>
          </a:prstGeom>
          <a:solidFill>
            <a:schemeClr val="accent1"/>
          </a:solidFill>
          <a:ln w="15875" cap="rnd" cmpd="sng" algn="ctr">
            <a:solidFill>
              <a:srgbClr val="FF3702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椭圆 13"/>
          <p:cNvSpPr/>
          <p:nvPr/>
        </p:nvSpPr>
        <p:spPr bwMode="auto">
          <a:xfrm>
            <a:off x="1374631" y="4006097"/>
            <a:ext cx="1041901" cy="1041901"/>
          </a:xfrm>
          <a:prstGeom prst="ellipse">
            <a:avLst/>
          </a:prstGeom>
          <a:solidFill>
            <a:srgbClr val="FF380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439338" y="4290278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Ver.1</a:t>
            </a:r>
            <a:endParaRPr kumimoji="1" lang="zh-CN" altLang="en-US" b="1" dirty="0">
              <a:solidFill>
                <a:schemeClr val="bg1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7" name="椭圆 16"/>
          <p:cNvSpPr/>
          <p:nvPr/>
        </p:nvSpPr>
        <p:spPr bwMode="auto">
          <a:xfrm>
            <a:off x="3105979" y="4006097"/>
            <a:ext cx="1041901" cy="1041901"/>
          </a:xfrm>
          <a:prstGeom prst="ellipse">
            <a:avLst/>
          </a:prstGeom>
          <a:solidFill>
            <a:srgbClr val="FF380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182167" y="4290278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Ver.2</a:t>
            </a:r>
            <a:endParaRPr kumimoji="1" lang="zh-CN" altLang="en-US" b="1" dirty="0">
              <a:solidFill>
                <a:schemeClr val="bg1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4756202" y="4006097"/>
            <a:ext cx="1041901" cy="1041901"/>
          </a:xfrm>
          <a:prstGeom prst="ellipse">
            <a:avLst/>
          </a:prstGeom>
          <a:solidFill>
            <a:srgbClr val="FF380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820909" y="4290278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Ver.3</a:t>
            </a:r>
            <a:endParaRPr kumimoji="1" lang="zh-CN" altLang="en-US" b="1" dirty="0">
              <a:solidFill>
                <a:schemeClr val="bg1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560458" y="1422401"/>
            <a:ext cx="4882902" cy="4389368"/>
            <a:chOff x="5666541" y="1414463"/>
            <a:chExt cx="5500728" cy="4839509"/>
          </a:xfrm>
        </p:grpSpPr>
        <p:sp>
          <p:nvSpPr>
            <p:cNvPr id="20" name="矩形 19"/>
            <p:cNvSpPr/>
            <p:nvPr/>
          </p:nvSpPr>
          <p:spPr>
            <a:xfrm>
              <a:off x="5666541" y="1414463"/>
              <a:ext cx="5457072" cy="48395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6541" y="1915303"/>
              <a:ext cx="5500728" cy="43386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425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文本框 6"/>
          <p:cNvSpPr>
            <a:spLocks noChangeArrowheads="1"/>
          </p:cNvSpPr>
          <p:nvPr/>
        </p:nvSpPr>
        <p:spPr bwMode="auto">
          <a:xfrm>
            <a:off x="807028" y="1089904"/>
            <a:ext cx="10564675" cy="120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在网盘里设置多级嵌套权限管理，跨团队自由授权，实现复杂的文件管理层级，集中存储，统一授权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STHeiti" charset="0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提供预览、下载、编辑等权限，内置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11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种权限模板，支持权限自定义，可自由组合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150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多种，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覆盖所有业务场景！</a:t>
            </a:r>
            <a:endParaRPr lang="en-US" altLang="zh-CN" sz="1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STHeiti" charset="0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兼容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NTFS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权限体系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E222387-66B5-4592-A26D-20AE37145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28" y="2866095"/>
            <a:ext cx="4802978" cy="31323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3">
            <a:extLst>
              <a:ext uri="{FF2B5EF4-FFF2-40B4-BE49-F238E27FC236}">
                <a16:creationId xmlns:a16="http://schemas.microsoft.com/office/drawing/2014/main" id="{FBB07244-B28D-42AE-A339-FE36A69B2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028" y="115339"/>
            <a:ext cx="10877951" cy="587163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531624"/>
            <a:r>
              <a:rPr lang="zh-CN" altLang="en-US" sz="31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五、数据管理安全—完善的权限体系，细颗粒度访问设置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细粒度的权限控制，简单的权限配置，真正的企业级权限架构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551" y="2866095"/>
            <a:ext cx="6018428" cy="302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1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EABD8188-B1A0-41C0-A2DE-923A4B6C3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99" y="893"/>
            <a:ext cx="10324253" cy="833320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tabLst>
                <a:tab pos="1623860" algn="l"/>
              </a:tabLst>
            </a:pP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四、数据分享安全</a:t>
            </a:r>
            <a:r>
              <a:rPr lang="en-US" altLang="zh-CN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—</a:t>
            </a: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安全模块集成，实现文档离线控制</a:t>
            </a:r>
            <a:endParaRPr lang="en-US" altLang="zh-CN" sz="3199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64346" y="1166800"/>
            <a:ext cx="12529713" cy="8307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PC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客户端与安全模块集成，通过网盘下载的资料直接加密，无法拷贝，无法篡改；必须登录网盘客户端才能打开加密文件。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分享给外部的资料文件，可通过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PC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客户端进行查看，且无法外泄。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89F967D-157F-41AF-A521-AF78ED3806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50" b="14287"/>
          <a:stretch>
            <a:fillRect/>
          </a:stretch>
        </p:blipFill>
        <p:spPr>
          <a:xfrm>
            <a:off x="864347" y="2241434"/>
            <a:ext cx="6408406" cy="4389483"/>
          </a:xfrm>
          <a:prstGeom prst="rect">
            <a:avLst/>
          </a:prstGeom>
          <a:effectLst>
            <a:outerShdw blurRad="1778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7493095-2EC6-4FE2-9AB5-C4A05DF09B90}"/>
              </a:ext>
            </a:extLst>
          </p:cNvPr>
          <p:cNvSpPr txBox="1"/>
          <p:nvPr/>
        </p:nvSpPr>
        <p:spPr>
          <a:xfrm>
            <a:off x="7945363" y="2701466"/>
            <a:ext cx="2646572" cy="3323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711" indent="-3427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认证方式</a:t>
            </a:r>
            <a:endParaRPr lang="en-US" altLang="zh-CN" sz="1999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711" indent="-3427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阅读次数</a:t>
            </a:r>
            <a:endParaRPr lang="en-US" altLang="zh-CN" sz="1999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711" indent="-3427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阅读时长</a:t>
            </a:r>
            <a:endParaRPr lang="en-US" altLang="zh-CN" sz="1999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711" indent="-3427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阅读时限</a:t>
            </a:r>
            <a:endParaRPr lang="en-US" altLang="zh-CN" sz="1999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711" indent="-3427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文档只读</a:t>
            </a:r>
            <a:endParaRPr lang="en-US" altLang="zh-CN" sz="1999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711" indent="-3427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允许打印</a:t>
            </a:r>
            <a:endParaRPr lang="en-US" altLang="zh-CN" sz="1999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711" indent="-34271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附加水印（</a:t>
            </a:r>
            <a:r>
              <a:rPr lang="en-US" altLang="zh-CN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PDF</a:t>
            </a:r>
            <a:r>
              <a:rPr lang="zh-CN" altLang="en-US" sz="1999" b="1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化）</a:t>
            </a:r>
            <a:endParaRPr lang="en-US" altLang="zh-CN" sz="1999" b="1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文件离开你的网络边界，依旧带着你的权限管控约束</a:t>
            </a:r>
          </a:p>
        </p:txBody>
      </p:sp>
    </p:spTree>
    <p:extLst>
      <p:ext uri="{BB962C8B-B14F-4D97-AF65-F5344CB8AC3E}">
        <p14:creationId xmlns:p14="http://schemas.microsoft.com/office/powerpoint/2010/main" val="212337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EABD8188-B1A0-41C0-A2DE-923A4B6C3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99" y="893"/>
            <a:ext cx="10324253" cy="833320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tabLst>
                <a:tab pos="1623860" algn="l"/>
              </a:tabLst>
            </a:pP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四、数据分享安全</a:t>
            </a:r>
            <a:r>
              <a:rPr lang="en-US" altLang="zh-CN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—</a:t>
            </a: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安全模块集成，实现文档离线控制</a:t>
            </a:r>
            <a:endParaRPr lang="en-US" altLang="zh-CN" sz="3199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文件想要“离开”也不是一件随心所欲的事情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988" y="1058453"/>
            <a:ext cx="6477000" cy="5495925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2446988" y="1058453"/>
            <a:ext cx="6477000" cy="5495925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2446988" y="1046505"/>
            <a:ext cx="6477000" cy="5507873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6" y="1187036"/>
            <a:ext cx="9296644" cy="522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9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772C92F-099F-4B9E-B6C2-2F7ACC1E54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2871" y="2857761"/>
            <a:ext cx="6924184" cy="3771711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50800" dist="190500" dir="2700000" algn="tl" rotWithShape="0">
              <a:schemeClr val="bg1">
                <a:lumMod val="85000"/>
                <a:alpha val="40000"/>
              </a:scheme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67A1FEB-6443-4EC7-ACC0-A9AA62C65A18}"/>
              </a:ext>
            </a:extLst>
          </p:cNvPr>
          <p:cNvSpPr/>
          <p:nvPr/>
        </p:nvSpPr>
        <p:spPr>
          <a:xfrm>
            <a:off x="2420649" y="2841559"/>
            <a:ext cx="6946407" cy="378791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alpha val="43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8951" rtlCol="0" anchor="ctr"/>
          <a:lstStyle/>
          <a:p>
            <a:pPr algn="ctr">
              <a:spcBef>
                <a:spcPct val="50000"/>
              </a:spcBef>
            </a:pPr>
            <a:endParaRPr lang="zh-CN" altLang="en-US" sz="1200" b="1" kern="0" dirty="0">
              <a:solidFill>
                <a:schemeClr val="tx1"/>
              </a:solidFill>
              <a:latin typeface="Calibri"/>
              <a:ea typeface="微软雅黑"/>
              <a:cs typeface="Calibri" pitchFamily="34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BF5E746-05E6-465B-8C98-26EC9F5E7D0F}"/>
              </a:ext>
            </a:extLst>
          </p:cNvPr>
          <p:cNvSpPr/>
          <p:nvPr/>
        </p:nvSpPr>
        <p:spPr>
          <a:xfrm>
            <a:off x="5360806" y="4009701"/>
            <a:ext cx="2025474" cy="1284002"/>
          </a:xfrm>
          <a:prstGeom prst="ellipse">
            <a:avLst/>
          </a:prstGeom>
          <a:solidFill>
            <a:schemeClr val="bg1">
              <a:alpha val="0"/>
            </a:schemeClr>
          </a:solidFill>
          <a:ln w="57150">
            <a:solidFill>
              <a:srgbClr val="FF0000">
                <a:alpha val="53000"/>
              </a:srgbClr>
            </a:solidFill>
            <a:prstDash val="dash"/>
          </a:ln>
          <a:scene3d>
            <a:camera prst="orthographicFront">
              <a:rot lat="0" lon="0" rev="27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8951" rtlCol="0" anchor="ctr"/>
          <a:lstStyle/>
          <a:p>
            <a:pPr algn="ctr">
              <a:spcBef>
                <a:spcPct val="50000"/>
              </a:spcBef>
            </a:pPr>
            <a:endParaRPr lang="zh-CN" altLang="en-US" sz="1200" b="1" kern="0" dirty="0">
              <a:solidFill>
                <a:schemeClr val="tx1"/>
              </a:solidFill>
              <a:latin typeface="Calibri"/>
              <a:ea typeface="微软雅黑"/>
              <a:cs typeface="Calibri" pitchFamily="34" charset="0"/>
            </a:endParaRPr>
          </a:p>
        </p:txBody>
      </p:sp>
      <p:sp>
        <p:nvSpPr>
          <p:cNvPr id="8" name="文本框 6">
            <a:extLst>
              <a:ext uri="{FF2B5EF4-FFF2-40B4-BE49-F238E27FC236}">
                <a16:creationId xmlns:a16="http://schemas.microsoft.com/office/drawing/2014/main" id="{42FF2126-0BB9-45E1-87C3-07EAF8CCB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504" y="790165"/>
            <a:ext cx="1045502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399" indent="-171399">
              <a:lnSpc>
                <a:spcPct val="150000"/>
              </a:lnSpc>
              <a:buClr>
                <a:srgbClr val="0166FF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外发的文件，在没有下载权限下，预览自动启动水印保护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STHeiti" charset="0"/>
            </a:endParaRPr>
          </a:p>
          <a:p>
            <a:pPr marL="171399" indent="-171399">
              <a:lnSpc>
                <a:spcPct val="150000"/>
              </a:lnSpc>
              <a:buClr>
                <a:srgbClr val="0166FF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STHeiti" charset="0"/>
            </a:endParaRPr>
          </a:p>
          <a:p>
            <a:pPr marL="171399" indent="-171399">
              <a:lnSpc>
                <a:spcPct val="150000"/>
              </a:lnSpc>
              <a:buClr>
                <a:srgbClr val="0166FF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全终端水印功能，且外链文件预览也有水印，真实反映文件操作者各种信息，有效约束文件非法传播。即便被截图，也可以有效进行泄露源的查询追溯，以发现线索。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F399D26D-26BA-4983-B4C9-81A9B2483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504" y="893"/>
            <a:ext cx="10324253" cy="833320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tabLst>
                <a:tab pos="1623860" algn="l"/>
              </a:tabLst>
            </a:pP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三、数据预览安全</a:t>
            </a:r>
            <a:r>
              <a:rPr lang="en-US" altLang="zh-CN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—</a:t>
            </a: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charset="-122"/>
              </a:rPr>
              <a:t>防拍照、防截屏</a:t>
            </a:r>
            <a:endParaRPr lang="en-US" altLang="zh-CN" sz="3199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即便外发了，也会深深地打上你的“水印”</a:t>
            </a:r>
          </a:p>
        </p:txBody>
      </p:sp>
    </p:spTree>
    <p:extLst>
      <p:ext uri="{BB962C8B-B14F-4D97-AF65-F5344CB8AC3E}">
        <p14:creationId xmlns:p14="http://schemas.microsoft.com/office/powerpoint/2010/main" val="295067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>
            <a:spLocks noChangeArrowheads="1"/>
          </p:cNvSpPr>
          <p:nvPr/>
        </p:nvSpPr>
        <p:spPr bwMode="auto">
          <a:xfrm>
            <a:off x="778768" y="947367"/>
            <a:ext cx="6563529" cy="12000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28474" indent="-228474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 记录帐户对文件的所有操作：上传、下载、删除、修改等</a:t>
            </a:r>
          </a:p>
          <a:p>
            <a:pPr marL="228474" indent="-228474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 追溯文件不当使用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/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恶意篡改数据行为登录日志</a:t>
            </a:r>
          </a:p>
          <a:p>
            <a:pPr marL="228474" indent="-228474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 记录帐户的所有登录信息：时间、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IP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、用户名等</a:t>
            </a:r>
            <a:endParaRPr lang="zh-CN" altLang="en-US" sz="1600" dirty="0">
              <a:solidFill>
                <a:srgbClr val="606060"/>
              </a:solidFill>
              <a:latin typeface="仿宋" panose="02010609060101010101" pitchFamily="49" charset="-122"/>
              <a:ea typeface="仿宋" panose="02010609060101010101" pitchFamily="49" charset="-122"/>
              <a:cs typeface="微软雅黑" panose="020B0503020204020204" charset="-122"/>
              <a:sym typeface="STHeiti" charset="0"/>
            </a:endParaRPr>
          </a:p>
        </p:txBody>
      </p:sp>
      <p:sp>
        <p:nvSpPr>
          <p:cNvPr id="8" name="文本框 3"/>
          <p:cNvSpPr txBox="1"/>
          <p:nvPr/>
        </p:nvSpPr>
        <p:spPr>
          <a:xfrm>
            <a:off x="2043296" y="5860338"/>
            <a:ext cx="11057384" cy="461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7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3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5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165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623860"/>
            <a:r>
              <a:rPr lang="zh-CN" altLang="en-US" sz="2398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全面定位</a:t>
            </a:r>
            <a:r>
              <a:rPr lang="zh-CN" altLang="en-US" sz="2398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“谁”</a:t>
            </a:r>
            <a:r>
              <a:rPr lang="zh-CN" altLang="en-US" sz="2398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在</a:t>
            </a:r>
            <a:r>
              <a:rPr lang="zh-CN" altLang="en-US" sz="2398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“什么时间”</a:t>
            </a:r>
            <a:r>
              <a:rPr lang="zh-CN" altLang="en-US" sz="2398" dirty="0">
                <a:latin typeface="微软雅黑" panose="020B0503020204020204" charset="-122"/>
                <a:ea typeface="微软雅黑" panose="020B0503020204020204" charset="-122"/>
              </a:rPr>
              <a:t>在</a:t>
            </a:r>
            <a:r>
              <a:rPr lang="zh-CN" altLang="en-US" sz="2398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“哪里”</a:t>
            </a:r>
            <a:r>
              <a:rPr lang="zh-CN" altLang="en-US" sz="2398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 进行</a:t>
            </a:r>
            <a:r>
              <a:rPr lang="zh-CN" altLang="en-US" sz="2398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“哪些操作”</a:t>
            </a:r>
            <a:endParaRPr lang="en-US" altLang="zh-CN" sz="2398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96C9871-F06F-4AB0-A627-14DCBD0AA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137" y="2337742"/>
            <a:ext cx="10007487" cy="3372952"/>
          </a:xfrm>
          <a:prstGeom prst="rect">
            <a:avLst/>
          </a:prstGeom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C8A10895-C95B-4F46-BCFE-D169A59C5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767" y="169845"/>
            <a:ext cx="10324253" cy="587163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531624"/>
            <a:r>
              <a:rPr lang="zh-CN" altLang="en-US" sz="31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七、数据追责安全—日至追溯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所有操作记录都将被记入日志，“永不忘记”</a:t>
            </a:r>
          </a:p>
        </p:txBody>
      </p:sp>
    </p:spTree>
    <p:extLst>
      <p:ext uri="{BB962C8B-B14F-4D97-AF65-F5344CB8AC3E}">
        <p14:creationId xmlns:p14="http://schemas.microsoft.com/office/powerpoint/2010/main" val="137049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" y="2661115"/>
            <a:ext cx="12188825" cy="1343799"/>
          </a:xfrm>
          <a:prstGeom prst="rect">
            <a:avLst/>
          </a:prstGeom>
          <a:solidFill>
            <a:srgbClr val="E22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8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联想企业网盘解决方案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22945" y="4121066"/>
            <a:ext cx="8534466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332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初始化网盘与使用体验流程</a:t>
            </a:r>
          </a:p>
        </p:txBody>
      </p:sp>
    </p:spTree>
    <p:extLst>
      <p:ext uri="{BB962C8B-B14F-4D97-AF65-F5344CB8AC3E}">
        <p14:creationId xmlns:p14="http://schemas.microsoft.com/office/powerpoint/2010/main" val="1016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1589" y="-229815"/>
            <a:ext cx="184683" cy="46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16" tIns="45708" rIns="91416" bIns="45708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399"/>
          </a:p>
        </p:txBody>
      </p:sp>
      <p:sp>
        <p:nvSpPr>
          <p:cNvPr id="62" name="文本框 6">
            <a:extLst>
              <a:ext uri="{FF2B5EF4-FFF2-40B4-BE49-F238E27FC236}">
                <a16:creationId xmlns:a16="http://schemas.microsoft.com/office/drawing/2014/main" id="{3EE86704-A555-498F-AD21-25F517AF2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3975" y="917734"/>
            <a:ext cx="3594066" cy="30469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一、第一期本地存储</a:t>
            </a:r>
            <a:endParaRPr lang="en-US" altLang="zh-CN" sz="1600" b="1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85664" indent="-285664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文件存储在本地数据中心，仅内网可以访问，数据迁移完全在局域网进行。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85664" indent="-285664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可设置防火墙，添加网盘访问白名单，仅允许本部员工访问企业网盘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85664" indent="-285664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访问本地存储的文件节省外网带宽，基础硬件运维保障。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D0D5A31-FCA8-46D5-9378-11A094F39E6A}"/>
              </a:ext>
            </a:extLst>
          </p:cNvPr>
          <p:cNvGrpSpPr/>
          <p:nvPr/>
        </p:nvGrpSpPr>
        <p:grpSpPr>
          <a:xfrm>
            <a:off x="553859" y="1523745"/>
            <a:ext cx="7410669" cy="4813357"/>
            <a:chOff x="4262352" y="1334086"/>
            <a:chExt cx="7412599" cy="4814611"/>
          </a:xfrm>
        </p:grpSpPr>
        <p:sp>
          <p:nvSpPr>
            <p:cNvPr id="11" name="圆角矩形 58">
              <a:extLst>
                <a:ext uri="{FF2B5EF4-FFF2-40B4-BE49-F238E27FC236}">
                  <a16:creationId xmlns:a16="http://schemas.microsoft.com/office/drawing/2014/main" id="{6BB4C0D6-4EF6-4059-87AA-2D7D3B63E175}"/>
                </a:ext>
              </a:extLst>
            </p:cNvPr>
            <p:cNvSpPr/>
            <p:nvPr/>
          </p:nvSpPr>
          <p:spPr>
            <a:xfrm>
              <a:off x="9469560" y="4175765"/>
              <a:ext cx="2028952" cy="1306695"/>
            </a:xfrm>
            <a:prstGeom prst="roundRect">
              <a:avLst/>
            </a:prstGeom>
            <a:noFill/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8973" tIns="24487" rIns="48973" bIns="244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964"/>
            </a:p>
          </p:txBody>
        </p:sp>
        <p:sp>
          <p:nvSpPr>
            <p:cNvPr id="12" name="圆角矩形 59">
              <a:extLst>
                <a:ext uri="{FF2B5EF4-FFF2-40B4-BE49-F238E27FC236}">
                  <a16:creationId xmlns:a16="http://schemas.microsoft.com/office/drawing/2014/main" id="{1A687D8E-D6B7-4D1D-ACAC-92B6126B0698}"/>
                </a:ext>
              </a:extLst>
            </p:cNvPr>
            <p:cNvSpPr/>
            <p:nvPr/>
          </p:nvSpPr>
          <p:spPr>
            <a:xfrm>
              <a:off x="9879743" y="2089996"/>
              <a:ext cx="1227041" cy="1106914"/>
            </a:xfrm>
            <a:prstGeom prst="roundRect">
              <a:avLst/>
            </a:prstGeom>
            <a:noFill/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8973" tIns="24487" rIns="48973" bIns="244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964"/>
            </a:p>
          </p:txBody>
        </p:sp>
        <p:pic>
          <p:nvPicPr>
            <p:cNvPr id="13" name="Picture 2" descr="用户角色user客服图标素材">
              <a:extLst>
                <a:ext uri="{FF2B5EF4-FFF2-40B4-BE49-F238E27FC236}">
                  <a16:creationId xmlns:a16="http://schemas.microsoft.com/office/drawing/2014/main" id="{1BAE9212-08B3-4CD1-9580-D6C6C3E62F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1" t="31943" r="74970" b="34783"/>
            <a:stretch/>
          </p:blipFill>
          <p:spPr bwMode="auto">
            <a:xfrm>
              <a:off x="10869175" y="5294086"/>
              <a:ext cx="240213" cy="3532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用户角色user客服图标素材">
              <a:extLst>
                <a:ext uri="{FF2B5EF4-FFF2-40B4-BE49-F238E27FC236}">
                  <a16:creationId xmlns:a16="http://schemas.microsoft.com/office/drawing/2014/main" id="{07559B32-3B79-41E1-B9D0-000DBEAB6E5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79" t="32498" r="52402" b="34228"/>
            <a:stretch/>
          </p:blipFill>
          <p:spPr bwMode="auto">
            <a:xfrm>
              <a:off x="11166891" y="5277835"/>
              <a:ext cx="262315" cy="385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用户角色user客服图标素材">
              <a:extLst>
                <a:ext uri="{FF2B5EF4-FFF2-40B4-BE49-F238E27FC236}">
                  <a16:creationId xmlns:a16="http://schemas.microsoft.com/office/drawing/2014/main" id="{BDE22EAC-3766-4A1F-B314-F493A6B1CC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8" t="32209" r="27413" b="34517"/>
            <a:stretch/>
          </p:blipFill>
          <p:spPr bwMode="auto">
            <a:xfrm>
              <a:off x="10658720" y="3063861"/>
              <a:ext cx="242255" cy="356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用户角色user客服图标素材">
              <a:extLst>
                <a:ext uri="{FF2B5EF4-FFF2-40B4-BE49-F238E27FC236}">
                  <a16:creationId xmlns:a16="http://schemas.microsoft.com/office/drawing/2014/main" id="{1C909033-E7FF-4803-A2EC-1B2747F0D70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72" t="30168" r="4209" b="36558"/>
            <a:stretch/>
          </p:blipFill>
          <p:spPr bwMode="auto">
            <a:xfrm>
              <a:off x="4965738" y="4783207"/>
              <a:ext cx="295635" cy="434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7" name="Object 6">
              <a:extLst>
                <a:ext uri="{FF2B5EF4-FFF2-40B4-BE49-F238E27FC236}">
                  <a16:creationId xmlns:a16="http://schemas.microsoft.com/office/drawing/2014/main" id="{E9478EB1-76F7-41F2-B01E-F51B996E1D8A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10169304" y="2811861"/>
            <a:ext cx="122740" cy="2639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66" r:id="rId8" imgW="1074600" imgH="2338200" progId="Visio.Drawing.11">
                    <p:embed/>
                  </p:oleObj>
                </mc:Choice>
                <mc:Fallback>
                  <p:oleObj r:id="rId8" imgW="1074600" imgH="2338200" progId="Visio.Drawing.11">
                    <p:embed/>
                    <p:pic>
                      <p:nvPicPr>
                        <p:cNvPr id="17" name="Object 6">
                          <a:extLst>
                            <a:ext uri="{FF2B5EF4-FFF2-40B4-BE49-F238E27FC236}">
                              <a16:creationId xmlns:a16="http://schemas.microsoft.com/office/drawing/2014/main" id="{E9478EB1-76F7-41F2-B01E-F51B996E1D8A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69304" y="2811861"/>
                          <a:ext cx="122740" cy="2639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8">
              <a:extLst>
                <a:ext uri="{FF2B5EF4-FFF2-40B4-BE49-F238E27FC236}">
                  <a16:creationId xmlns:a16="http://schemas.microsoft.com/office/drawing/2014/main" id="{7F745177-9FF4-412F-81F8-CA6FAB26EBDB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9834452" y="5089540"/>
            <a:ext cx="406394" cy="1145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67" r:id="rId10" imgW="2369160" imgH="663480" progId="Visio.Drawing.11">
                    <p:embed/>
                  </p:oleObj>
                </mc:Choice>
                <mc:Fallback>
                  <p:oleObj r:id="rId10" imgW="2369160" imgH="663480" progId="Visio.Drawing.11">
                    <p:embed/>
                    <p:pic>
                      <p:nvPicPr>
                        <p:cNvPr id="18" name="Object 8">
                          <a:extLst>
                            <a:ext uri="{FF2B5EF4-FFF2-40B4-BE49-F238E27FC236}">
                              <a16:creationId xmlns:a16="http://schemas.microsoft.com/office/drawing/2014/main" id="{7F745177-9FF4-412F-81F8-CA6FAB26EBDB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4452" y="5089540"/>
                          <a:ext cx="406394" cy="1145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8">
              <a:extLst>
                <a:ext uri="{FF2B5EF4-FFF2-40B4-BE49-F238E27FC236}">
                  <a16:creationId xmlns:a16="http://schemas.microsoft.com/office/drawing/2014/main" id="{5DEF379E-2887-4EB1-A6CA-1B264655C428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9834452" y="5170911"/>
            <a:ext cx="406394" cy="1145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68" r:id="rId12" imgW="2369160" imgH="663480" progId="Visio.Drawing.11">
                    <p:embed/>
                  </p:oleObj>
                </mc:Choice>
                <mc:Fallback>
                  <p:oleObj r:id="rId12" imgW="2369160" imgH="663480" progId="Visio.Drawing.11">
                    <p:embed/>
                    <p:pic>
                      <p:nvPicPr>
                        <p:cNvPr id="19" name="Object 8">
                          <a:extLst>
                            <a:ext uri="{FF2B5EF4-FFF2-40B4-BE49-F238E27FC236}">
                              <a16:creationId xmlns:a16="http://schemas.microsoft.com/office/drawing/2014/main" id="{5DEF379E-2887-4EB1-A6CA-1B264655C428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4452" y="5170911"/>
                          <a:ext cx="406394" cy="1145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8">
              <a:extLst>
                <a:ext uri="{FF2B5EF4-FFF2-40B4-BE49-F238E27FC236}">
                  <a16:creationId xmlns:a16="http://schemas.microsoft.com/office/drawing/2014/main" id="{C8AAB902-0049-421C-9451-742E4AEDE510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9837418" y="5258015"/>
            <a:ext cx="406394" cy="1145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69" r:id="rId13" imgW="2369160" imgH="663480" progId="Visio.Drawing.11">
                    <p:embed/>
                  </p:oleObj>
                </mc:Choice>
                <mc:Fallback>
                  <p:oleObj r:id="rId13" imgW="2369160" imgH="663480" progId="Visio.Drawing.11">
                    <p:embed/>
                    <p:pic>
                      <p:nvPicPr>
                        <p:cNvPr id="20" name="Object 8">
                          <a:extLst>
                            <a:ext uri="{FF2B5EF4-FFF2-40B4-BE49-F238E27FC236}">
                              <a16:creationId xmlns:a16="http://schemas.microsoft.com/office/drawing/2014/main" id="{C8AAB902-0049-421C-9451-742E4AEDE510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7418" y="5258015"/>
                          <a:ext cx="406394" cy="1145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CCAECE8B-CB15-4FA7-ABB9-14A98E8CE9A3}"/>
                </a:ext>
              </a:extLst>
            </p:cNvPr>
            <p:cNvSpPr/>
            <p:nvPr/>
          </p:nvSpPr>
          <p:spPr>
            <a:xfrm>
              <a:off x="9672672" y="4474975"/>
              <a:ext cx="732433" cy="142604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文件预览服务</a:t>
              </a: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A42A02FF-88F0-4C0A-A93B-22EF71CACA4C}"/>
                </a:ext>
              </a:extLst>
            </p:cNvPr>
            <p:cNvSpPr/>
            <p:nvPr/>
          </p:nvSpPr>
          <p:spPr>
            <a:xfrm>
              <a:off x="9665551" y="4317357"/>
              <a:ext cx="739554" cy="12726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文件存储服务</a:t>
              </a: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B953D7A-7A8E-4BE7-AC71-3BE88EC19F0A}"/>
                </a:ext>
              </a:extLst>
            </p:cNvPr>
            <p:cNvSpPr/>
            <p:nvPr/>
          </p:nvSpPr>
          <p:spPr>
            <a:xfrm>
              <a:off x="9672672" y="4652836"/>
              <a:ext cx="732433" cy="125927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文档在线编辑</a:t>
              </a: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23A215A1-E487-434D-8A1E-6CF7C1912DE8}"/>
                </a:ext>
              </a:extLst>
            </p:cNvPr>
            <p:cNvSpPr/>
            <p:nvPr/>
          </p:nvSpPr>
          <p:spPr>
            <a:xfrm>
              <a:off x="9672672" y="4814020"/>
              <a:ext cx="732433" cy="125927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应用存储整合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36A28DC9-2718-4B07-8D00-5CF589C660AF}"/>
                </a:ext>
              </a:extLst>
            </p:cNvPr>
            <p:cNvSpPr txBox="1"/>
            <p:nvPr/>
          </p:nvSpPr>
          <p:spPr>
            <a:xfrm>
              <a:off x="10773543" y="5633844"/>
              <a:ext cx="48620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研发部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B560C32E-F9D1-4BFA-A00F-F311F9B838F0}"/>
                </a:ext>
              </a:extLst>
            </p:cNvPr>
            <p:cNvSpPr txBox="1"/>
            <p:nvPr/>
          </p:nvSpPr>
          <p:spPr>
            <a:xfrm>
              <a:off x="11101665" y="5633845"/>
              <a:ext cx="501445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人事部</a:t>
              </a:r>
              <a:endParaRPr lang="en-US" altLang="zh-CN" sz="75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7E0E0016-0646-4D4E-B5DE-939A26938FFA}"/>
                </a:ext>
              </a:extLst>
            </p:cNvPr>
            <p:cNvSpPr txBox="1"/>
            <p:nvPr/>
          </p:nvSpPr>
          <p:spPr>
            <a:xfrm>
              <a:off x="10341888" y="3387532"/>
              <a:ext cx="87591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外地分公司</a:t>
              </a: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5B4A3118-69C1-4B86-BAA2-71375CD6E7B9}"/>
                </a:ext>
              </a:extLst>
            </p:cNvPr>
            <p:cNvSpPr/>
            <p:nvPr/>
          </p:nvSpPr>
          <p:spPr>
            <a:xfrm>
              <a:off x="10018691" y="2465543"/>
              <a:ext cx="732433" cy="142604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文档预览服务</a:t>
              </a: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196D2BA4-C852-4679-A455-EA0CBB2DD25C}"/>
                </a:ext>
              </a:extLst>
            </p:cNvPr>
            <p:cNvSpPr/>
            <p:nvPr/>
          </p:nvSpPr>
          <p:spPr>
            <a:xfrm>
              <a:off x="10018691" y="2645831"/>
              <a:ext cx="732433" cy="125927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文档在线编辑</a:t>
              </a:r>
            </a:p>
          </p:txBody>
        </p:sp>
        <p:sp>
          <p:nvSpPr>
            <p:cNvPr id="30" name="梯形 29">
              <a:extLst>
                <a:ext uri="{FF2B5EF4-FFF2-40B4-BE49-F238E27FC236}">
                  <a16:creationId xmlns:a16="http://schemas.microsoft.com/office/drawing/2014/main" id="{C3BC952D-3A0D-4CFB-BB12-6C129A84FC13}"/>
                </a:ext>
              </a:extLst>
            </p:cNvPr>
            <p:cNvSpPr/>
            <p:nvPr/>
          </p:nvSpPr>
          <p:spPr>
            <a:xfrm rot="10800000">
              <a:off x="9746787" y="4977617"/>
              <a:ext cx="577081" cy="106190"/>
            </a:xfrm>
            <a:prstGeom prst="trapezoid">
              <a:avLst>
                <a:gd name="adj" fmla="val 118510"/>
              </a:avLst>
            </a:prstGeom>
            <a:gradFill flip="none" rotWithShape="1">
              <a:gsLst>
                <a:gs pos="0">
                  <a:schemeClr val="bg1"/>
                </a:gs>
                <a:gs pos="75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64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D5DDBBAF-2F30-40F8-B2E3-49681820E21C}"/>
                </a:ext>
              </a:extLst>
            </p:cNvPr>
            <p:cNvSpPr txBox="1"/>
            <p:nvPr/>
          </p:nvSpPr>
          <p:spPr>
            <a:xfrm>
              <a:off x="9746786" y="5316165"/>
              <a:ext cx="57708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集群部署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F052594C-8811-4AA3-8267-282B98927E62}"/>
                </a:ext>
              </a:extLst>
            </p:cNvPr>
            <p:cNvSpPr txBox="1"/>
            <p:nvPr/>
          </p:nvSpPr>
          <p:spPr>
            <a:xfrm>
              <a:off x="9929795" y="3028622"/>
              <a:ext cx="613390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单机部署</a:t>
              </a:r>
            </a:p>
          </p:txBody>
        </p:sp>
        <p:pic>
          <p:nvPicPr>
            <p:cNvPr id="33" name="Picture 56" descr="http://scimg.jb51.net/allimg/140418/10-14041Q4311a33.jpg">
              <a:extLst>
                <a:ext uri="{FF2B5EF4-FFF2-40B4-BE49-F238E27FC236}">
                  <a16:creationId xmlns:a16="http://schemas.microsoft.com/office/drawing/2014/main" id="{06678E25-B68E-431F-922D-61446F92AF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032" b="64474"/>
            <a:stretch/>
          </p:blipFill>
          <p:spPr bwMode="auto">
            <a:xfrm>
              <a:off x="10915437" y="4353836"/>
              <a:ext cx="436951" cy="50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09818557-6D28-4ACC-88AA-997616C2F3CE}"/>
                </a:ext>
              </a:extLst>
            </p:cNvPr>
            <p:cNvSpPr txBox="1"/>
            <p:nvPr/>
          </p:nvSpPr>
          <p:spPr>
            <a:xfrm>
              <a:off x="10838965" y="4829113"/>
              <a:ext cx="65954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本地认证</a:t>
              </a:r>
              <a:endParaRPr lang="en-US" altLang="zh-CN" sz="75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AD/LDAP</a:t>
              </a:r>
            </a:p>
          </p:txBody>
        </p:sp>
        <p:sp>
          <p:nvSpPr>
            <p:cNvPr id="35" name="左右箭头 135">
              <a:extLst>
                <a:ext uri="{FF2B5EF4-FFF2-40B4-BE49-F238E27FC236}">
                  <a16:creationId xmlns:a16="http://schemas.microsoft.com/office/drawing/2014/main" id="{5CBFC5C2-9167-44E8-95B2-88286548252E}"/>
                </a:ext>
              </a:extLst>
            </p:cNvPr>
            <p:cNvSpPr/>
            <p:nvPr/>
          </p:nvSpPr>
          <p:spPr>
            <a:xfrm>
              <a:off x="10511399" y="4575087"/>
              <a:ext cx="328978" cy="106559"/>
            </a:xfrm>
            <a:prstGeom prst="left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64"/>
            </a:p>
          </p:txBody>
        </p:sp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EC3AA937-5291-45B9-A99B-B7B3F9B73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8148" y="1896256"/>
              <a:ext cx="1365068" cy="7964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59515C91-8649-4968-AA3C-5FB73C577926}"/>
                </a:ext>
              </a:extLst>
            </p:cNvPr>
            <p:cNvSpPr txBox="1"/>
            <p:nvPr/>
          </p:nvSpPr>
          <p:spPr>
            <a:xfrm>
              <a:off x="5441987" y="2771120"/>
              <a:ext cx="1694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联想云平台集中管理</a:t>
              </a:r>
              <a:endParaRPr lang="en-US" altLang="zh-CN" sz="9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统一运维</a:t>
              </a: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30E43D66-3898-427B-8905-2D06C6E5689F}"/>
                </a:ext>
              </a:extLst>
            </p:cNvPr>
            <p:cNvSpPr txBox="1"/>
            <p:nvPr/>
          </p:nvSpPr>
          <p:spPr>
            <a:xfrm>
              <a:off x="4759003" y="5167974"/>
              <a:ext cx="672414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销售部</a:t>
              </a:r>
              <a:endParaRPr lang="en-US" altLang="zh-CN" sz="75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39" name="Picture 2" descr="用户角色user客服图标素材">
              <a:extLst>
                <a:ext uri="{FF2B5EF4-FFF2-40B4-BE49-F238E27FC236}">
                  <a16:creationId xmlns:a16="http://schemas.microsoft.com/office/drawing/2014/main" id="{503F804A-E4A4-48CE-9B34-D9825912FA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" t="64953" r="75786" b="4533"/>
            <a:stretch/>
          </p:blipFill>
          <p:spPr bwMode="auto">
            <a:xfrm>
              <a:off x="4478461" y="4236531"/>
              <a:ext cx="295635" cy="398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C4507579-56A8-49FB-98B9-BD09F358F7A6}"/>
                </a:ext>
              </a:extLst>
            </p:cNvPr>
            <p:cNvSpPr txBox="1"/>
            <p:nvPr/>
          </p:nvSpPr>
          <p:spPr>
            <a:xfrm>
              <a:off x="4262352" y="4621363"/>
              <a:ext cx="711054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市场部</a:t>
              </a:r>
              <a:endParaRPr lang="en-US" altLang="zh-CN" sz="75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41" name="Picture 2" descr="用户角色user客服图标素材">
              <a:extLst>
                <a:ext uri="{FF2B5EF4-FFF2-40B4-BE49-F238E27FC236}">
                  <a16:creationId xmlns:a16="http://schemas.microsoft.com/office/drawing/2014/main" id="{DC2ACC4A-B09E-4162-ADF0-D1444CB34BB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31" t="32915" r="75050" b="36571"/>
            <a:stretch/>
          </p:blipFill>
          <p:spPr bwMode="auto">
            <a:xfrm>
              <a:off x="7395771" y="2293927"/>
              <a:ext cx="295635" cy="398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A4807B83-908D-42EC-B2AF-B1685F9B8ABB}"/>
                </a:ext>
              </a:extLst>
            </p:cNvPr>
            <p:cNvSpPr txBox="1"/>
            <p:nvPr/>
          </p:nvSpPr>
          <p:spPr>
            <a:xfrm>
              <a:off x="7215811" y="2693522"/>
              <a:ext cx="993015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分公司</a:t>
              </a:r>
              <a:r>
                <a:rPr lang="en-US" altLang="zh-CN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外包制造</a:t>
              </a:r>
            </a:p>
          </p:txBody>
        </p:sp>
        <p:pic>
          <p:nvPicPr>
            <p:cNvPr id="43" name="Picture 2" descr="用户角色user客服图标素材">
              <a:extLst>
                <a:ext uri="{FF2B5EF4-FFF2-40B4-BE49-F238E27FC236}">
                  <a16:creationId xmlns:a16="http://schemas.microsoft.com/office/drawing/2014/main" id="{051BC15A-0E77-49F1-9F53-7B5F23DA02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38" t="65385" r="51643" b="6457"/>
            <a:stretch/>
          </p:blipFill>
          <p:spPr bwMode="auto">
            <a:xfrm>
              <a:off x="10511400" y="5257209"/>
              <a:ext cx="259772" cy="323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41CC734A-0417-4D62-BD36-3BE24362ACE1}"/>
                </a:ext>
              </a:extLst>
            </p:cNvPr>
            <p:cNvSpPr txBox="1"/>
            <p:nvPr/>
          </p:nvSpPr>
          <p:spPr>
            <a:xfrm>
              <a:off x="10404560" y="5633844"/>
              <a:ext cx="469156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75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销售部</a:t>
              </a:r>
            </a:p>
          </p:txBody>
        </p:sp>
        <p:cxnSp>
          <p:nvCxnSpPr>
            <p:cNvPr id="45" name="曲线连接符 145">
              <a:extLst>
                <a:ext uri="{FF2B5EF4-FFF2-40B4-BE49-F238E27FC236}">
                  <a16:creationId xmlns:a16="http://schemas.microsoft.com/office/drawing/2014/main" id="{FF694592-53B0-46A5-95E5-EB877558C9D7}"/>
                </a:ext>
              </a:extLst>
            </p:cNvPr>
            <p:cNvCxnSpPr>
              <a:cxnSpLocks/>
              <a:endCxn id="39" idx="3"/>
            </p:cNvCxnSpPr>
            <p:nvPr/>
          </p:nvCxnSpPr>
          <p:spPr>
            <a:xfrm rot="10800000" flipV="1">
              <a:off x="4774096" y="3762870"/>
              <a:ext cx="866018" cy="673011"/>
            </a:xfrm>
            <a:prstGeom prst="curvedConnector3">
              <a:avLst>
                <a:gd name="adj1" fmla="val 50000"/>
              </a:avLst>
            </a:prstGeom>
            <a:ln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曲线连接符 146">
              <a:extLst>
                <a:ext uri="{FF2B5EF4-FFF2-40B4-BE49-F238E27FC236}">
                  <a16:creationId xmlns:a16="http://schemas.microsoft.com/office/drawing/2014/main" id="{9FF8A16F-5EF4-49CE-AC30-8DE2090660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7095" y="2896305"/>
              <a:ext cx="448163" cy="421818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92D050"/>
              </a:solidFill>
              <a:headEnd type="arrow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直接箭头连接符 46">
              <a:extLst>
                <a:ext uri="{FF2B5EF4-FFF2-40B4-BE49-F238E27FC236}">
                  <a16:creationId xmlns:a16="http://schemas.microsoft.com/office/drawing/2014/main" id="{08412462-370E-464B-8E19-79DAE7E317C1}"/>
                </a:ext>
              </a:extLst>
            </p:cNvPr>
            <p:cNvCxnSpPr/>
            <p:nvPr/>
          </p:nvCxnSpPr>
          <p:spPr>
            <a:xfrm flipH="1">
              <a:off x="10749960" y="3565465"/>
              <a:ext cx="1164" cy="623487"/>
            </a:xfrm>
            <a:prstGeom prst="straightConnector1">
              <a:avLst/>
            </a:prstGeom>
            <a:ln>
              <a:solidFill>
                <a:srgbClr val="FFC000"/>
              </a:solidFill>
              <a:headEnd type="triangle"/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330B72D8-383D-4B7F-8E8B-F127C5141275}"/>
                </a:ext>
              </a:extLst>
            </p:cNvPr>
            <p:cNvSpPr/>
            <p:nvPr/>
          </p:nvSpPr>
          <p:spPr>
            <a:xfrm>
              <a:off x="10011570" y="2312825"/>
              <a:ext cx="739554" cy="12726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文件存储服务</a:t>
              </a: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18CF9A6F-BB2D-4D49-8F84-C32D7517C0D7}"/>
                </a:ext>
              </a:extLst>
            </p:cNvPr>
            <p:cNvSpPr/>
            <p:nvPr/>
          </p:nvSpPr>
          <p:spPr>
            <a:xfrm>
              <a:off x="9585287" y="4076323"/>
              <a:ext cx="952361" cy="17786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总部数据中心</a:t>
              </a: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A6DEB835-D97B-4357-9D80-65CB853C64D0}"/>
                </a:ext>
              </a:extLst>
            </p:cNvPr>
            <p:cNvSpPr/>
            <p:nvPr/>
          </p:nvSpPr>
          <p:spPr>
            <a:xfrm>
              <a:off x="9929795" y="2004511"/>
              <a:ext cx="926267" cy="16287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分公司办公室</a:t>
              </a: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C6851CB6-1685-49D2-AEC8-ECCBCC720B2A}"/>
                </a:ext>
              </a:extLst>
            </p:cNvPr>
            <p:cNvSpPr/>
            <p:nvPr/>
          </p:nvSpPr>
          <p:spPr>
            <a:xfrm rot="16200000">
              <a:off x="10687336" y="3768564"/>
              <a:ext cx="489915" cy="20047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0" b="1" dirty="0">
                  <a:solidFill>
                    <a:schemeClr val="tx1"/>
                  </a:solidFill>
                </a:rPr>
                <a:t>VPN</a:t>
              </a:r>
              <a:endParaRPr lang="zh-CN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3FFBFC59-443D-49F2-A769-CBF78B079675}"/>
                </a:ext>
              </a:extLst>
            </p:cNvPr>
            <p:cNvSpPr txBox="1"/>
            <p:nvPr/>
          </p:nvSpPr>
          <p:spPr>
            <a:xfrm>
              <a:off x="5799526" y="4484967"/>
              <a:ext cx="105149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联想企业网盘</a:t>
              </a: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A8A1EE67-41E6-40CA-B700-775DA97800B9}"/>
                </a:ext>
              </a:extLst>
            </p:cNvPr>
            <p:cNvSpPr txBox="1"/>
            <p:nvPr/>
          </p:nvSpPr>
          <p:spPr>
            <a:xfrm>
              <a:off x="8208827" y="1692830"/>
              <a:ext cx="4524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rgbClr val="0066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联想云</a:t>
              </a:r>
              <a:endParaRPr lang="en-US" altLang="zh-CN" sz="1600" b="1" dirty="0">
                <a:solidFill>
                  <a:srgbClr val="0066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EEB8ED27-A0D6-4E69-BE19-CFFCCC74248C}"/>
                </a:ext>
              </a:extLst>
            </p:cNvPr>
            <p:cNvSpPr txBox="1"/>
            <p:nvPr/>
          </p:nvSpPr>
          <p:spPr>
            <a:xfrm>
              <a:off x="8792239" y="1662053"/>
              <a:ext cx="36561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本地存储</a:t>
              </a:r>
              <a:endParaRPr lang="en-US" altLang="zh-CN" sz="16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5" name="直接箭头连接符 54">
              <a:extLst>
                <a:ext uri="{FF2B5EF4-FFF2-40B4-BE49-F238E27FC236}">
                  <a16:creationId xmlns:a16="http://schemas.microsoft.com/office/drawing/2014/main" id="{20909C29-BC4A-493F-A200-C7BCDFED8C0B}"/>
                </a:ext>
              </a:extLst>
            </p:cNvPr>
            <p:cNvCxnSpPr/>
            <p:nvPr/>
          </p:nvCxnSpPr>
          <p:spPr>
            <a:xfrm>
              <a:off x="8809683" y="4165253"/>
              <a:ext cx="664756" cy="231269"/>
            </a:xfrm>
            <a:prstGeom prst="straightConnector1">
              <a:avLst/>
            </a:prstGeom>
            <a:ln w="190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箭头连接符 55">
              <a:extLst>
                <a:ext uri="{FF2B5EF4-FFF2-40B4-BE49-F238E27FC236}">
                  <a16:creationId xmlns:a16="http://schemas.microsoft.com/office/drawing/2014/main" id="{60E96F16-851B-4BE9-B597-CDCEFAF277A3}"/>
                </a:ext>
              </a:extLst>
            </p:cNvPr>
            <p:cNvCxnSpPr/>
            <p:nvPr/>
          </p:nvCxnSpPr>
          <p:spPr>
            <a:xfrm flipV="1">
              <a:off x="8801580" y="2964771"/>
              <a:ext cx="1097920" cy="650429"/>
            </a:xfrm>
            <a:prstGeom prst="straightConnector1">
              <a:avLst/>
            </a:prstGeom>
            <a:ln w="190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73B226F5-7807-47C3-9807-4D973A6B5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479720" y="3252552"/>
              <a:ext cx="479864" cy="1108182"/>
            </a:xfrm>
            <a:prstGeom prst="rect">
              <a:avLst/>
            </a:prstGeom>
          </p:spPr>
        </p:pic>
        <p:pic>
          <p:nvPicPr>
            <p:cNvPr id="58" name="Picture 2" descr="用户角色user客服图标素材">
              <a:extLst>
                <a:ext uri="{FF2B5EF4-FFF2-40B4-BE49-F238E27FC236}">
                  <a16:creationId xmlns:a16="http://schemas.microsoft.com/office/drawing/2014/main" id="{7655BDB0-64C4-4A66-99F8-2F65BE619B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31" t="32915" r="75050" b="36571"/>
            <a:stretch/>
          </p:blipFill>
          <p:spPr bwMode="auto">
            <a:xfrm>
              <a:off x="7498904" y="2294820"/>
              <a:ext cx="295635" cy="398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图片 58" descr="联想企业网盘LOGO-02.png">
              <a:extLst>
                <a:ext uri="{FF2B5EF4-FFF2-40B4-BE49-F238E27FC236}">
                  <a16:creationId xmlns:a16="http://schemas.microsoft.com/office/drawing/2014/main" id="{056AE7F6-8F1B-4875-9853-42C2A18284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29" r="30110" b="40733"/>
            <a:stretch/>
          </p:blipFill>
          <p:spPr>
            <a:xfrm flipH="1">
              <a:off x="5581628" y="3140452"/>
              <a:ext cx="1363210" cy="1332381"/>
            </a:xfrm>
            <a:prstGeom prst="rect">
              <a:avLst/>
            </a:prstGeom>
          </p:spPr>
        </p:pic>
        <p:cxnSp>
          <p:nvCxnSpPr>
            <p:cNvPr id="60" name="直接箭头连接符 59">
              <a:extLst>
                <a:ext uri="{FF2B5EF4-FFF2-40B4-BE49-F238E27FC236}">
                  <a16:creationId xmlns:a16="http://schemas.microsoft.com/office/drawing/2014/main" id="{D7C7FD06-84DB-4711-9C77-713BE4408D98}"/>
                </a:ext>
              </a:extLst>
            </p:cNvPr>
            <p:cNvCxnSpPr>
              <a:stCxn id="57" idx="1"/>
              <a:endCxn id="59" idx="1"/>
            </p:cNvCxnSpPr>
            <p:nvPr/>
          </p:nvCxnSpPr>
          <p:spPr>
            <a:xfrm flipH="1">
              <a:off x="6944838" y="3806643"/>
              <a:ext cx="153488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连接符: 曲线 60">
              <a:extLst>
                <a:ext uri="{FF2B5EF4-FFF2-40B4-BE49-F238E27FC236}">
                  <a16:creationId xmlns:a16="http://schemas.microsoft.com/office/drawing/2014/main" id="{F67938A0-FEA9-43B2-96EB-7F994AB00889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284073" y="4396522"/>
              <a:ext cx="488719" cy="417498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3DADF84-5D24-42EC-8702-9434C49C6BE9}"/>
                </a:ext>
              </a:extLst>
            </p:cNvPr>
            <p:cNvSpPr/>
            <p:nvPr/>
          </p:nvSpPr>
          <p:spPr>
            <a:xfrm>
              <a:off x="4272652" y="1334086"/>
              <a:ext cx="7402299" cy="4814611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99"/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84F72D13-406A-4B42-8C68-19D89790E700}"/>
              </a:ext>
            </a:extLst>
          </p:cNvPr>
          <p:cNvSpPr/>
          <p:nvPr/>
        </p:nvSpPr>
        <p:spPr>
          <a:xfrm>
            <a:off x="8236014" y="4018154"/>
            <a:ext cx="3594066" cy="267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3702"/>
              </a:buClr>
            </a:pPr>
            <a:r>
              <a:rPr lang="zh-CN" altLang="en-US" sz="1600" b="1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二、未来扩展云端存储</a:t>
            </a:r>
            <a:endParaRPr lang="en-US" altLang="zh-CN" sz="1600" b="1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适应灵活多变的网络环境，随时随地，移动办公更加方便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基于公有云强大的计算和灾备能力，性能更优，提升办公效率的同时保证数据安全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无需运维投入，降低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IT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成本</a:t>
            </a:r>
            <a:endParaRPr lang="zh-CN" altLang="en-US" sz="1600" dirty="0"/>
          </a:p>
        </p:txBody>
      </p:sp>
      <p:sp>
        <p:nvSpPr>
          <p:cNvPr id="69" name="Text Box 3">
            <a:extLst>
              <a:ext uri="{FF2B5EF4-FFF2-40B4-BE49-F238E27FC236}">
                <a16:creationId xmlns:a16="http://schemas.microsoft.com/office/drawing/2014/main" id="{191442F0-4180-4D4B-9477-E9A2613E9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281" y="28366"/>
            <a:ext cx="10324253" cy="833320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tabLst>
                <a:tab pos="1623860" algn="l"/>
              </a:tabLst>
            </a:pPr>
            <a:r>
              <a:rPr lang="zh-CN" altLang="en-US" sz="3199" b="1" cap="all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九、融合架构，内部存储文件，外部无法访问</a:t>
            </a:r>
            <a:endParaRPr lang="en-US" altLang="zh-CN" sz="3199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启用网盘的第一步：先把架构搭起来，数据迁移进来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2675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3image.t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81022" y="-45380"/>
            <a:ext cx="12265482" cy="6903381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7782" y="2681"/>
            <a:ext cx="12176922" cy="1033335"/>
          </a:xfrm>
          <a:prstGeom prst="rect">
            <a:avLst/>
          </a:prstGeom>
          <a:solidFill>
            <a:srgbClr val="000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 defTabSz="1217768"/>
            <a:endParaRPr 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61667" y="144504"/>
            <a:ext cx="739765" cy="740103"/>
          </a:xfrm>
          <a:prstGeom prst="rect">
            <a:avLst/>
          </a:prstGeom>
          <a:noFill/>
          <a:effectLst/>
        </p:spPr>
      </p:pic>
      <p:pic>
        <p:nvPicPr>
          <p:cNvPr id="25" name="Picture 24" descr="1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96432" y="1257913"/>
            <a:ext cx="2235913" cy="2236350"/>
          </a:xfrm>
          <a:prstGeom prst="rect">
            <a:avLst/>
          </a:prstGeom>
        </p:spPr>
      </p:pic>
      <p:pic>
        <p:nvPicPr>
          <p:cNvPr id="28" name="Picture 27" descr="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147082" y="1257913"/>
            <a:ext cx="2235913" cy="2236350"/>
          </a:xfrm>
          <a:prstGeom prst="rect">
            <a:avLst/>
          </a:prstGeom>
        </p:spPr>
      </p:pic>
      <p:pic>
        <p:nvPicPr>
          <p:cNvPr id="29" name="Picture 28" descr="1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9244580" y="1257913"/>
            <a:ext cx="2235913" cy="2236350"/>
          </a:xfrm>
          <a:prstGeom prst="rect">
            <a:avLst/>
          </a:prstGeom>
        </p:spPr>
      </p:pic>
      <p:sp>
        <p:nvSpPr>
          <p:cNvPr id="31" name="Freeform 30"/>
          <p:cNvSpPr/>
          <p:nvPr/>
        </p:nvSpPr>
        <p:spPr>
          <a:xfrm>
            <a:off x="-115746" y="3378600"/>
            <a:ext cx="4094221" cy="1737190"/>
          </a:xfrm>
          <a:custGeom>
            <a:avLst/>
            <a:gdLst>
              <a:gd name="connsiteX0" fmla="*/ 0 w 3727648"/>
              <a:gd name="connsiteY0" fmla="*/ 0 h 1306286"/>
              <a:gd name="connsiteX1" fmla="*/ 3727648 w 3727648"/>
              <a:gd name="connsiteY1" fmla="*/ 0 h 1306286"/>
              <a:gd name="connsiteX2" fmla="*/ 3727648 w 3727648"/>
              <a:gd name="connsiteY2" fmla="*/ 1306286 h 1306286"/>
              <a:gd name="connsiteX3" fmla="*/ 0 w 3727648"/>
              <a:gd name="connsiteY3" fmla="*/ 1306286 h 1306286"/>
              <a:gd name="connsiteX4" fmla="*/ 0 w 3727648"/>
              <a:gd name="connsiteY4" fmla="*/ 0 h 1306286"/>
              <a:gd name="connsiteX0" fmla="*/ 0 w 3727648"/>
              <a:gd name="connsiteY0" fmla="*/ 0 h 1306286"/>
              <a:gd name="connsiteX1" fmla="*/ 3727648 w 3727648"/>
              <a:gd name="connsiteY1" fmla="*/ 0 h 1306286"/>
              <a:gd name="connsiteX2" fmla="*/ 3365679 w 3727648"/>
              <a:gd name="connsiteY2" fmla="*/ 1306286 h 1306286"/>
              <a:gd name="connsiteX3" fmla="*/ 0 w 3727648"/>
              <a:gd name="connsiteY3" fmla="*/ 1306286 h 1306286"/>
              <a:gd name="connsiteX4" fmla="*/ 0 w 3727648"/>
              <a:gd name="connsiteY4" fmla="*/ 0 h 1306286"/>
              <a:gd name="connsiteX0" fmla="*/ 0 w 3727648"/>
              <a:gd name="connsiteY0" fmla="*/ 0 h 1306286"/>
              <a:gd name="connsiteX1" fmla="*/ 3727648 w 3727648"/>
              <a:gd name="connsiteY1" fmla="*/ 0 h 1306286"/>
              <a:gd name="connsiteX2" fmla="*/ 3397791 w 3727648"/>
              <a:gd name="connsiteY2" fmla="*/ 1306286 h 1306286"/>
              <a:gd name="connsiteX3" fmla="*/ 0 w 3727648"/>
              <a:gd name="connsiteY3" fmla="*/ 1306286 h 1306286"/>
              <a:gd name="connsiteX4" fmla="*/ 0 w 3727648"/>
              <a:gd name="connsiteY4" fmla="*/ 0 h 1306286"/>
              <a:gd name="connsiteX0" fmla="*/ 0 w 3846394"/>
              <a:gd name="connsiteY0" fmla="*/ 0 h 1306286"/>
              <a:gd name="connsiteX1" fmla="*/ 3846394 w 3846394"/>
              <a:gd name="connsiteY1" fmla="*/ 0 h 1306286"/>
              <a:gd name="connsiteX2" fmla="*/ 3397791 w 3846394"/>
              <a:gd name="connsiteY2" fmla="*/ 1306286 h 1306286"/>
              <a:gd name="connsiteX3" fmla="*/ 0 w 3846394"/>
              <a:gd name="connsiteY3" fmla="*/ 1306286 h 1306286"/>
              <a:gd name="connsiteX4" fmla="*/ 0 w 3846394"/>
              <a:gd name="connsiteY4" fmla="*/ 0 h 1306286"/>
              <a:gd name="connsiteX0" fmla="*/ 0 w 3690247"/>
              <a:gd name="connsiteY0" fmla="*/ 0 h 1306286"/>
              <a:gd name="connsiteX1" fmla="*/ 3690247 w 3690247"/>
              <a:gd name="connsiteY1" fmla="*/ 0 h 1306286"/>
              <a:gd name="connsiteX2" fmla="*/ 3397791 w 3690247"/>
              <a:gd name="connsiteY2" fmla="*/ 1306286 h 1306286"/>
              <a:gd name="connsiteX3" fmla="*/ 0 w 3690247"/>
              <a:gd name="connsiteY3" fmla="*/ 1306286 h 1306286"/>
              <a:gd name="connsiteX4" fmla="*/ 0 w 3690247"/>
              <a:gd name="connsiteY4" fmla="*/ 0 h 1306286"/>
              <a:gd name="connsiteX0" fmla="*/ 0 w 3856802"/>
              <a:gd name="connsiteY0" fmla="*/ 0 h 1306286"/>
              <a:gd name="connsiteX1" fmla="*/ 3856802 w 3856802"/>
              <a:gd name="connsiteY1" fmla="*/ 0 h 1306286"/>
              <a:gd name="connsiteX2" fmla="*/ 3397791 w 3856802"/>
              <a:gd name="connsiteY2" fmla="*/ 1306286 h 1306286"/>
              <a:gd name="connsiteX3" fmla="*/ 0 w 3856802"/>
              <a:gd name="connsiteY3" fmla="*/ 1306286 h 1306286"/>
              <a:gd name="connsiteX4" fmla="*/ 0 w 3856802"/>
              <a:gd name="connsiteY4" fmla="*/ 0 h 1306286"/>
              <a:gd name="connsiteX0" fmla="*/ 0 w 3856802"/>
              <a:gd name="connsiteY0" fmla="*/ 0 h 1306286"/>
              <a:gd name="connsiteX1" fmla="*/ 3856802 w 3856802"/>
              <a:gd name="connsiteY1" fmla="*/ 0 h 1306286"/>
              <a:gd name="connsiteX2" fmla="*/ 3518565 w 3856802"/>
              <a:gd name="connsiteY2" fmla="*/ 1306286 h 1306286"/>
              <a:gd name="connsiteX3" fmla="*/ 0 w 3856802"/>
              <a:gd name="connsiteY3" fmla="*/ 1306286 h 1306286"/>
              <a:gd name="connsiteX4" fmla="*/ 0 w 3856802"/>
              <a:gd name="connsiteY4" fmla="*/ 0 h 1306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6802" h="1306286">
                <a:moveTo>
                  <a:pt x="0" y="0"/>
                </a:moveTo>
                <a:lnTo>
                  <a:pt x="3856802" y="0"/>
                </a:lnTo>
                <a:lnTo>
                  <a:pt x="3518565" y="1306286"/>
                </a:lnTo>
                <a:lnTo>
                  <a:pt x="0" y="1306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051" tIns="22855" rIns="456752" bIns="22855" rtlCol="0" anchor="ctr"/>
          <a:lstStyle/>
          <a:p>
            <a:pPr marL="1587" lvl="1" algn="ctr" defTabSz="1217768">
              <a:lnSpc>
                <a:spcPts val="2597"/>
              </a:lnSpc>
            </a:pP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保持个人电脑业务在</a:t>
            </a:r>
            <a:endParaRPr lang="en-US" altLang="zh-CN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1587" lvl="1" algn="ctr" defTabSz="1217768">
              <a:lnSpc>
                <a:spcPts val="2597"/>
              </a:lnSpc>
            </a:pP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业务规模、盈利能力和</a:t>
            </a:r>
            <a:endParaRPr lang="en-US" altLang="zh-CN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1587" lvl="1" algn="ctr" defTabSz="1217768">
              <a:lnSpc>
                <a:spcPts val="2597"/>
              </a:lnSpc>
            </a:pP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创新能力上的领导地位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3591850" y="3403076"/>
            <a:ext cx="4870432" cy="171271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739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699"/>
              <a:gd name="connsiteY0" fmla="*/ 10000 h 10000"/>
              <a:gd name="connsiteX1" fmla="*/ 438 w 9699"/>
              <a:gd name="connsiteY1" fmla="*/ 0 h 10000"/>
              <a:gd name="connsiteX2" fmla="*/ 9699 w 9699"/>
              <a:gd name="connsiteY2" fmla="*/ 0 h 10000"/>
              <a:gd name="connsiteX3" fmla="*/ 7699 w 9699"/>
              <a:gd name="connsiteY3" fmla="*/ 10000 h 10000"/>
              <a:gd name="connsiteX4" fmla="*/ 0 w 9699"/>
              <a:gd name="connsiteY4" fmla="*/ 10000 h 10000"/>
              <a:gd name="connsiteX0" fmla="*/ 0 w 10279"/>
              <a:gd name="connsiteY0" fmla="*/ 10000 h 10000"/>
              <a:gd name="connsiteX1" fmla="*/ 731 w 10279"/>
              <a:gd name="connsiteY1" fmla="*/ 0 h 10000"/>
              <a:gd name="connsiteX2" fmla="*/ 10279 w 10279"/>
              <a:gd name="connsiteY2" fmla="*/ 0 h 10000"/>
              <a:gd name="connsiteX3" fmla="*/ 8217 w 10279"/>
              <a:gd name="connsiteY3" fmla="*/ 10000 h 10000"/>
              <a:gd name="connsiteX4" fmla="*/ 0 w 10279"/>
              <a:gd name="connsiteY4" fmla="*/ 10000 h 10000"/>
              <a:gd name="connsiteX0" fmla="*/ 0 w 10135"/>
              <a:gd name="connsiteY0" fmla="*/ 10000 h 10000"/>
              <a:gd name="connsiteX1" fmla="*/ 731 w 10135"/>
              <a:gd name="connsiteY1" fmla="*/ 0 h 10000"/>
              <a:gd name="connsiteX2" fmla="*/ 10135 w 10135"/>
              <a:gd name="connsiteY2" fmla="*/ 0 h 10000"/>
              <a:gd name="connsiteX3" fmla="*/ 8217 w 10135"/>
              <a:gd name="connsiteY3" fmla="*/ 10000 h 10000"/>
              <a:gd name="connsiteX4" fmla="*/ 0 w 10135"/>
              <a:gd name="connsiteY4" fmla="*/ 10000 h 10000"/>
              <a:gd name="connsiteX0" fmla="*/ 0 w 10239"/>
              <a:gd name="connsiteY0" fmla="*/ 10000 h 10000"/>
              <a:gd name="connsiteX1" fmla="*/ 731 w 10239"/>
              <a:gd name="connsiteY1" fmla="*/ 0 h 10000"/>
              <a:gd name="connsiteX2" fmla="*/ 10239 w 10239"/>
              <a:gd name="connsiteY2" fmla="*/ 0 h 10000"/>
              <a:gd name="connsiteX3" fmla="*/ 8217 w 10239"/>
              <a:gd name="connsiteY3" fmla="*/ 10000 h 10000"/>
              <a:gd name="connsiteX4" fmla="*/ 0 w 10239"/>
              <a:gd name="connsiteY4" fmla="*/ 10000 h 10000"/>
              <a:gd name="connsiteX0" fmla="*/ 0 w 10239"/>
              <a:gd name="connsiteY0" fmla="*/ 10000 h 10000"/>
              <a:gd name="connsiteX1" fmla="*/ 731 w 10239"/>
              <a:gd name="connsiteY1" fmla="*/ 0 h 10000"/>
              <a:gd name="connsiteX2" fmla="*/ 10239 w 10239"/>
              <a:gd name="connsiteY2" fmla="*/ 0 h 10000"/>
              <a:gd name="connsiteX3" fmla="*/ 9490 w 10239"/>
              <a:gd name="connsiteY3" fmla="*/ 10000 h 10000"/>
              <a:gd name="connsiteX4" fmla="*/ 0 w 10239"/>
              <a:gd name="connsiteY4" fmla="*/ 10000 h 10000"/>
              <a:gd name="connsiteX0" fmla="*/ 0 w 10239"/>
              <a:gd name="connsiteY0" fmla="*/ 10000 h 10000"/>
              <a:gd name="connsiteX1" fmla="*/ 731 w 10239"/>
              <a:gd name="connsiteY1" fmla="*/ 0 h 10000"/>
              <a:gd name="connsiteX2" fmla="*/ 10239 w 10239"/>
              <a:gd name="connsiteY2" fmla="*/ 0 h 10000"/>
              <a:gd name="connsiteX3" fmla="*/ 9506 w 10239"/>
              <a:gd name="connsiteY3" fmla="*/ 10000 h 10000"/>
              <a:gd name="connsiteX4" fmla="*/ 0 w 10239"/>
              <a:gd name="connsiteY4" fmla="*/ 10000 h 10000"/>
              <a:gd name="connsiteX0" fmla="*/ 0 w 9774"/>
              <a:gd name="connsiteY0" fmla="*/ 10000 h 10000"/>
              <a:gd name="connsiteX1" fmla="*/ 266 w 9774"/>
              <a:gd name="connsiteY1" fmla="*/ 0 h 10000"/>
              <a:gd name="connsiteX2" fmla="*/ 9774 w 9774"/>
              <a:gd name="connsiteY2" fmla="*/ 0 h 10000"/>
              <a:gd name="connsiteX3" fmla="*/ 9041 w 9774"/>
              <a:gd name="connsiteY3" fmla="*/ 10000 h 10000"/>
              <a:gd name="connsiteX4" fmla="*/ 0 w 9774"/>
              <a:gd name="connsiteY4" fmla="*/ 10000 h 10000"/>
              <a:gd name="connsiteX0" fmla="*/ 0 w 10493"/>
              <a:gd name="connsiteY0" fmla="*/ 10000 h 10000"/>
              <a:gd name="connsiteX1" fmla="*/ 765 w 10493"/>
              <a:gd name="connsiteY1" fmla="*/ 0 h 10000"/>
              <a:gd name="connsiteX2" fmla="*/ 10493 w 10493"/>
              <a:gd name="connsiteY2" fmla="*/ 0 h 10000"/>
              <a:gd name="connsiteX3" fmla="*/ 9743 w 10493"/>
              <a:gd name="connsiteY3" fmla="*/ 10000 h 10000"/>
              <a:gd name="connsiteX4" fmla="*/ 0 w 10493"/>
              <a:gd name="connsiteY4" fmla="*/ 10000 h 10000"/>
              <a:gd name="connsiteX0" fmla="*/ 0 w 10493"/>
              <a:gd name="connsiteY0" fmla="*/ 10000 h 10000"/>
              <a:gd name="connsiteX1" fmla="*/ 765 w 10493"/>
              <a:gd name="connsiteY1" fmla="*/ 0 h 10000"/>
              <a:gd name="connsiteX2" fmla="*/ 10493 w 10493"/>
              <a:gd name="connsiteY2" fmla="*/ 0 h 10000"/>
              <a:gd name="connsiteX3" fmla="*/ 9591 w 10493"/>
              <a:gd name="connsiteY3" fmla="*/ 10000 h 10000"/>
              <a:gd name="connsiteX4" fmla="*/ 0 w 10493"/>
              <a:gd name="connsiteY4" fmla="*/ 10000 h 10000"/>
              <a:gd name="connsiteX0" fmla="*/ 0 w 10493"/>
              <a:gd name="connsiteY0" fmla="*/ 10000 h 10000"/>
              <a:gd name="connsiteX1" fmla="*/ 765 w 10493"/>
              <a:gd name="connsiteY1" fmla="*/ 0 h 10000"/>
              <a:gd name="connsiteX2" fmla="*/ 10493 w 10493"/>
              <a:gd name="connsiteY2" fmla="*/ 0 h 10000"/>
              <a:gd name="connsiteX3" fmla="*/ 9729 w 10493"/>
              <a:gd name="connsiteY3" fmla="*/ 10000 h 10000"/>
              <a:gd name="connsiteX4" fmla="*/ 0 w 10493"/>
              <a:gd name="connsiteY4" fmla="*/ 10000 h 10000"/>
              <a:gd name="connsiteX0" fmla="*/ 0 w 10305"/>
              <a:gd name="connsiteY0" fmla="*/ 10000 h 10000"/>
              <a:gd name="connsiteX1" fmla="*/ 765 w 10305"/>
              <a:gd name="connsiteY1" fmla="*/ 0 h 10000"/>
              <a:gd name="connsiteX2" fmla="*/ 10305 w 10305"/>
              <a:gd name="connsiteY2" fmla="*/ 0 h 10000"/>
              <a:gd name="connsiteX3" fmla="*/ 9729 w 10305"/>
              <a:gd name="connsiteY3" fmla="*/ 10000 h 10000"/>
              <a:gd name="connsiteX4" fmla="*/ 0 w 10305"/>
              <a:gd name="connsiteY4" fmla="*/ 10000 h 10000"/>
              <a:gd name="connsiteX0" fmla="*/ 0 w 10305"/>
              <a:gd name="connsiteY0" fmla="*/ 10000 h 10000"/>
              <a:gd name="connsiteX1" fmla="*/ 765 w 10305"/>
              <a:gd name="connsiteY1" fmla="*/ 0 h 10000"/>
              <a:gd name="connsiteX2" fmla="*/ 10305 w 10305"/>
              <a:gd name="connsiteY2" fmla="*/ 0 h 10000"/>
              <a:gd name="connsiteX3" fmla="*/ 9630 w 10305"/>
              <a:gd name="connsiteY3" fmla="*/ 10000 h 10000"/>
              <a:gd name="connsiteX4" fmla="*/ 0 w 10305"/>
              <a:gd name="connsiteY4" fmla="*/ 10000 h 10000"/>
              <a:gd name="connsiteX0" fmla="*/ 190 w 9800"/>
              <a:gd name="connsiteY0" fmla="*/ 10000 h 10000"/>
              <a:gd name="connsiteX1" fmla="*/ 260 w 9800"/>
              <a:gd name="connsiteY1" fmla="*/ 0 h 10000"/>
              <a:gd name="connsiteX2" fmla="*/ 9800 w 9800"/>
              <a:gd name="connsiteY2" fmla="*/ 0 h 10000"/>
              <a:gd name="connsiteX3" fmla="*/ 9125 w 9800"/>
              <a:gd name="connsiteY3" fmla="*/ 10000 h 10000"/>
              <a:gd name="connsiteX4" fmla="*/ 190 w 9800"/>
              <a:gd name="connsiteY4" fmla="*/ 10000 h 10000"/>
              <a:gd name="connsiteX0" fmla="*/ 0 w 10540"/>
              <a:gd name="connsiteY0" fmla="*/ 10000 h 10000"/>
              <a:gd name="connsiteX1" fmla="*/ 805 w 10540"/>
              <a:gd name="connsiteY1" fmla="*/ 0 h 10000"/>
              <a:gd name="connsiteX2" fmla="*/ 10540 w 10540"/>
              <a:gd name="connsiteY2" fmla="*/ 0 h 10000"/>
              <a:gd name="connsiteX3" fmla="*/ 9851 w 10540"/>
              <a:gd name="connsiteY3" fmla="*/ 10000 h 10000"/>
              <a:gd name="connsiteX4" fmla="*/ 0 w 1054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40" h="10000">
                <a:moveTo>
                  <a:pt x="0" y="10000"/>
                </a:moveTo>
                <a:cubicBezTo>
                  <a:pt x="265" y="6667"/>
                  <a:pt x="540" y="3333"/>
                  <a:pt x="805" y="0"/>
                </a:cubicBezTo>
                <a:lnTo>
                  <a:pt x="10540" y="0"/>
                </a:lnTo>
                <a:cubicBezTo>
                  <a:pt x="10279" y="3333"/>
                  <a:pt x="10112" y="6667"/>
                  <a:pt x="9851" y="10000"/>
                </a:cubicBezTo>
                <a:lnTo>
                  <a:pt x="0" y="10000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051" tIns="22855" rIns="274051" bIns="22855" rtlCol="0" anchor="ctr"/>
          <a:lstStyle/>
          <a:p>
            <a:pPr marL="1587" lvl="1" algn="ctr" defTabSz="1217768">
              <a:lnSpc>
                <a:spcPts val="2597"/>
              </a:lnSpc>
            </a:pPr>
            <a:r>
              <a:rPr lang="zh-CN" altLang="zh-CN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将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移动和数据中心业务</a:t>
            </a:r>
            <a:endParaRPr lang="en-US" altLang="zh-CN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1587" lvl="1" algn="ctr" defTabSz="1217768">
              <a:lnSpc>
                <a:spcPts val="2597"/>
              </a:lnSpc>
            </a:pP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建设</a:t>
            </a:r>
            <a:r>
              <a:rPr lang="zh-CN" altLang="zh-CN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成新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的</a:t>
            </a:r>
            <a:r>
              <a:rPr lang="zh-CN" altLang="zh-CN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增长引擎</a:t>
            </a:r>
            <a:endParaRPr lang="en-US" alt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8108997" y="3400912"/>
            <a:ext cx="4128378" cy="1727578"/>
          </a:xfrm>
          <a:custGeom>
            <a:avLst/>
            <a:gdLst>
              <a:gd name="connsiteX0" fmla="*/ 0 w 4061882"/>
              <a:gd name="connsiteY0" fmla="*/ 0 h 1306286"/>
              <a:gd name="connsiteX1" fmla="*/ 4061882 w 4061882"/>
              <a:gd name="connsiteY1" fmla="*/ 0 h 1306286"/>
              <a:gd name="connsiteX2" fmla="*/ 4061882 w 4061882"/>
              <a:gd name="connsiteY2" fmla="*/ 1306286 h 1306286"/>
              <a:gd name="connsiteX3" fmla="*/ 0 w 4061882"/>
              <a:gd name="connsiteY3" fmla="*/ 1306286 h 1306286"/>
              <a:gd name="connsiteX4" fmla="*/ 0 w 4061882"/>
              <a:gd name="connsiteY4" fmla="*/ 0 h 1306286"/>
              <a:gd name="connsiteX0" fmla="*/ 164579 w 4061882"/>
              <a:gd name="connsiteY0" fmla="*/ 0 h 1306286"/>
              <a:gd name="connsiteX1" fmla="*/ 4061882 w 4061882"/>
              <a:gd name="connsiteY1" fmla="*/ 0 h 1306286"/>
              <a:gd name="connsiteX2" fmla="*/ 4061882 w 4061882"/>
              <a:gd name="connsiteY2" fmla="*/ 1306286 h 1306286"/>
              <a:gd name="connsiteX3" fmla="*/ 0 w 4061882"/>
              <a:gd name="connsiteY3" fmla="*/ 1306286 h 1306286"/>
              <a:gd name="connsiteX4" fmla="*/ 164579 w 4061882"/>
              <a:gd name="connsiteY4" fmla="*/ 0 h 1306286"/>
              <a:gd name="connsiteX0" fmla="*/ 348509 w 4245812"/>
              <a:gd name="connsiteY0" fmla="*/ 0 h 1306286"/>
              <a:gd name="connsiteX1" fmla="*/ 4245812 w 4245812"/>
              <a:gd name="connsiteY1" fmla="*/ 0 h 1306286"/>
              <a:gd name="connsiteX2" fmla="*/ 4245812 w 4245812"/>
              <a:gd name="connsiteY2" fmla="*/ 1306286 h 1306286"/>
              <a:gd name="connsiteX3" fmla="*/ 0 w 4245812"/>
              <a:gd name="connsiteY3" fmla="*/ 1306286 h 1306286"/>
              <a:gd name="connsiteX4" fmla="*/ 348509 w 4245812"/>
              <a:gd name="connsiteY4" fmla="*/ 0 h 1306286"/>
              <a:gd name="connsiteX0" fmla="*/ 149214 w 4046517"/>
              <a:gd name="connsiteY0" fmla="*/ 0 h 1306286"/>
              <a:gd name="connsiteX1" fmla="*/ 4046517 w 4046517"/>
              <a:gd name="connsiteY1" fmla="*/ 0 h 1306286"/>
              <a:gd name="connsiteX2" fmla="*/ 4046517 w 4046517"/>
              <a:gd name="connsiteY2" fmla="*/ 1306286 h 1306286"/>
              <a:gd name="connsiteX3" fmla="*/ 0 w 4046517"/>
              <a:gd name="connsiteY3" fmla="*/ 1306286 h 1306286"/>
              <a:gd name="connsiteX4" fmla="*/ 149214 w 4046517"/>
              <a:gd name="connsiteY4" fmla="*/ 0 h 1306286"/>
              <a:gd name="connsiteX0" fmla="*/ 358157 w 4255460"/>
              <a:gd name="connsiteY0" fmla="*/ 0 h 1306286"/>
              <a:gd name="connsiteX1" fmla="*/ 4255460 w 4255460"/>
              <a:gd name="connsiteY1" fmla="*/ 0 h 1306286"/>
              <a:gd name="connsiteX2" fmla="*/ 4255460 w 4255460"/>
              <a:gd name="connsiteY2" fmla="*/ 1306286 h 1306286"/>
              <a:gd name="connsiteX3" fmla="*/ 0 w 4255460"/>
              <a:gd name="connsiteY3" fmla="*/ 1306286 h 1306286"/>
              <a:gd name="connsiteX4" fmla="*/ 358157 w 4255460"/>
              <a:gd name="connsiteY4" fmla="*/ 0 h 1306286"/>
              <a:gd name="connsiteX0" fmla="*/ 285728 w 4255460"/>
              <a:gd name="connsiteY0" fmla="*/ 0 h 1306286"/>
              <a:gd name="connsiteX1" fmla="*/ 4255460 w 4255460"/>
              <a:gd name="connsiteY1" fmla="*/ 0 h 1306286"/>
              <a:gd name="connsiteX2" fmla="*/ 4255460 w 4255460"/>
              <a:gd name="connsiteY2" fmla="*/ 1306286 h 1306286"/>
              <a:gd name="connsiteX3" fmla="*/ 0 w 4255460"/>
              <a:gd name="connsiteY3" fmla="*/ 1306286 h 1306286"/>
              <a:gd name="connsiteX4" fmla="*/ 285728 w 4255460"/>
              <a:gd name="connsiteY4" fmla="*/ 0 h 1306286"/>
              <a:gd name="connsiteX0" fmla="*/ 285728 w 4255460"/>
              <a:gd name="connsiteY0" fmla="*/ 0 h 1306286"/>
              <a:gd name="connsiteX1" fmla="*/ 4255460 w 4255460"/>
              <a:gd name="connsiteY1" fmla="*/ 0 h 1306286"/>
              <a:gd name="connsiteX2" fmla="*/ 4255460 w 4255460"/>
              <a:gd name="connsiteY2" fmla="*/ 1306286 h 1306286"/>
              <a:gd name="connsiteX3" fmla="*/ 0 w 4255460"/>
              <a:gd name="connsiteY3" fmla="*/ 1306286 h 1306286"/>
              <a:gd name="connsiteX4" fmla="*/ 285728 w 4255460"/>
              <a:gd name="connsiteY4" fmla="*/ 0 h 1306286"/>
              <a:gd name="connsiteX0" fmla="*/ 338725 w 4308457"/>
              <a:gd name="connsiteY0" fmla="*/ 0 h 1306286"/>
              <a:gd name="connsiteX1" fmla="*/ 4308457 w 4308457"/>
              <a:gd name="connsiteY1" fmla="*/ 0 h 1306286"/>
              <a:gd name="connsiteX2" fmla="*/ 4308457 w 4308457"/>
              <a:gd name="connsiteY2" fmla="*/ 1306286 h 1306286"/>
              <a:gd name="connsiteX3" fmla="*/ 0 w 4308457"/>
              <a:gd name="connsiteY3" fmla="*/ 1306286 h 1306286"/>
              <a:gd name="connsiteX4" fmla="*/ 338725 w 4308457"/>
              <a:gd name="connsiteY4" fmla="*/ 0 h 1306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8457" h="1306286">
                <a:moveTo>
                  <a:pt x="338725" y="0"/>
                </a:moveTo>
                <a:lnTo>
                  <a:pt x="4308457" y="0"/>
                </a:lnTo>
                <a:lnTo>
                  <a:pt x="4308457" y="1306286"/>
                </a:lnTo>
                <a:lnTo>
                  <a:pt x="0" y="1306286"/>
                </a:lnTo>
                <a:lnTo>
                  <a:pt x="338725" y="0"/>
                </a:lnTo>
                <a:close/>
              </a:path>
            </a:pathLst>
          </a:custGeom>
          <a:solidFill>
            <a:srgbClr val="FF6A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101" tIns="456752" rIns="182700" bIns="456752" rtlCol="0" anchor="ctr"/>
          <a:lstStyle/>
          <a:p>
            <a:pPr marL="1587" lvl="1" algn="ctr" defTabSz="1217768">
              <a:lnSpc>
                <a:spcPts val="2597"/>
              </a:lnSpc>
            </a:pP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投资“设备</a:t>
            </a:r>
            <a:r>
              <a:rPr lang="en-US" altLang="zh-CN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+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云”</a:t>
            </a:r>
            <a:endParaRPr lang="en-US" altLang="zh-CN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1587" lvl="1" algn="ctr" defTabSz="1217768">
              <a:lnSpc>
                <a:spcPts val="2597"/>
              </a:lnSpc>
            </a:pP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“基础设施</a:t>
            </a:r>
            <a:r>
              <a:rPr lang="en-US" altLang="zh-CN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+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云”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" y="-404612"/>
            <a:ext cx="2881559" cy="1440628"/>
          </a:xfrm>
          <a:prstGeom prst="rect">
            <a:avLst/>
          </a:prstGeom>
        </p:spPr>
      </p:pic>
      <p:sp>
        <p:nvSpPr>
          <p:cNvPr id="13" name="TextBox 1"/>
          <p:cNvSpPr txBox="1"/>
          <p:nvPr/>
        </p:nvSpPr>
        <p:spPr>
          <a:xfrm>
            <a:off x="1025759" y="5489280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碗里的</a:t>
            </a:r>
          </a:p>
        </p:txBody>
      </p:sp>
      <p:sp>
        <p:nvSpPr>
          <p:cNvPr id="14" name="TextBox 31"/>
          <p:cNvSpPr txBox="1"/>
          <p:nvPr/>
        </p:nvSpPr>
        <p:spPr>
          <a:xfrm>
            <a:off x="4726234" y="5505046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锅里的</a:t>
            </a:r>
          </a:p>
        </p:txBody>
      </p:sp>
      <p:sp>
        <p:nvSpPr>
          <p:cNvPr id="15" name="TextBox 34"/>
          <p:cNvSpPr txBox="1"/>
          <p:nvPr/>
        </p:nvSpPr>
        <p:spPr>
          <a:xfrm>
            <a:off x="8941141" y="5505046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田里的</a:t>
            </a:r>
          </a:p>
        </p:txBody>
      </p:sp>
    </p:spTree>
    <p:extLst>
      <p:ext uri="{BB962C8B-B14F-4D97-AF65-F5344CB8AC3E}">
        <p14:creationId xmlns:p14="http://schemas.microsoft.com/office/powerpoint/2010/main" val="236785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3"/>
          <p:cNvSpPr>
            <a:spLocks noGrp="1"/>
          </p:cNvSpPr>
          <p:nvPr>
            <p:ph type="title"/>
          </p:nvPr>
        </p:nvSpPr>
        <p:spPr>
          <a:xfrm>
            <a:off x="489079" y="225133"/>
            <a:ext cx="11325550" cy="597132"/>
          </a:xfr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启用网盘的第二步：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LDAP 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身份认证集成，实现单点登录与账号同步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408" y="1823661"/>
            <a:ext cx="11053112" cy="4896544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89079" y="1062359"/>
            <a:ext cx="11952650" cy="521208"/>
          </a:xfrm>
          <a:prstGeom prst="rect">
            <a:avLst/>
          </a:prstGeom>
        </p:spPr>
        <p:txBody>
          <a:bodyPr vert="horz" lIns="121907" tIns="60953" rIns="121907" bIns="60953" rtlCol="0" anchor="ctr">
            <a:noAutofit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LDAP</a:t>
            </a:r>
            <a:r>
              <a:rPr lang="zh-CN" altLang="en-US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 AD</a:t>
            </a:r>
            <a:r>
              <a:rPr lang="zh-CN" altLang="en-US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OAUTH 2.0/3.0</a:t>
            </a:r>
            <a:r>
              <a:rPr lang="zh-CN" altLang="en-US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SAML2.0</a:t>
            </a:r>
            <a:r>
              <a:rPr lang="zh-CN" altLang="en-US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OA</a:t>
            </a:r>
            <a:r>
              <a:rPr lang="zh-CN" altLang="en-US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、钉钉、微信、甚至推送账户密码，身份认证集成方案齐全</a:t>
            </a:r>
            <a:r>
              <a:rPr lang="zh-CN" altLang="en-US" sz="32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，没问题，都支持！</a:t>
            </a:r>
            <a:endParaRPr lang="en-US" altLang="zh-CN" sz="3200" b="1" dirty="0">
              <a:solidFill>
                <a:srgbClr val="FF0000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61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wrap="square" lIns="121899" tIns="60949" rIns="121899" bIns="60949" anchor="ctr" anchorCtr="0"/>
          <a:lstStyle/>
          <a:p>
            <a:r>
              <a:rPr lang="zh-CN" altLang="en-US" sz="2800" b="1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第三步：我一个人管不过来，需要多层级子管理员自治架构</a:t>
            </a:r>
            <a:endParaRPr lang="en-US" altLang="zh-CN" sz="2800" b="1" dirty="0">
              <a:latin typeface="微软雅黑" charset="0"/>
              <a:ea typeface="微软雅黑" charset="0"/>
              <a:cs typeface="微软雅黑" charset="0"/>
              <a:sym typeface="微软雅黑" charset="0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9587294" y="55355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服务热线：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400-810-0688</a:t>
            </a:r>
            <a:endParaRPr lang="zh-CN" altLang="en-US" sz="1400" b="1" dirty="0" err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372" y="2012916"/>
            <a:ext cx="9898536" cy="4184019"/>
          </a:xfrm>
          <a:prstGeom prst="rect">
            <a:avLst/>
          </a:prstGeom>
        </p:spPr>
      </p:pic>
      <p:sp>
        <p:nvSpPr>
          <p:cNvPr id="17" name="文本框 6"/>
          <p:cNvSpPr>
            <a:spLocks noChangeArrowheads="1"/>
          </p:cNvSpPr>
          <p:nvPr/>
        </p:nvSpPr>
        <p:spPr bwMode="auto">
          <a:xfrm>
            <a:off x="844300" y="1206292"/>
            <a:ext cx="99157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Wingdings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charset="0"/>
                <a:ea typeface="微软雅黑" charset="0"/>
                <a:cs typeface="微软雅黑" charset="0"/>
                <a:sym typeface="STHeiti" charset="0"/>
              </a:rPr>
              <a:t>根据组织机构、业务、项目、信息类型等多种维度，自由创建独立工作区，进行分区群组管理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04180"/>
            <a:ext cx="6955234" cy="415382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t="7249" b="3402"/>
          <a:stretch/>
        </p:blipFill>
        <p:spPr>
          <a:xfrm>
            <a:off x="5428157" y="2704180"/>
            <a:ext cx="6760668" cy="41359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95055" y="2704180"/>
            <a:ext cx="2455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主管理员界面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448502" y="2671171"/>
            <a:ext cx="2455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子管理员界面</a:t>
            </a:r>
          </a:p>
        </p:txBody>
      </p:sp>
    </p:spTree>
    <p:extLst>
      <p:ext uri="{BB962C8B-B14F-4D97-AF65-F5344CB8AC3E}">
        <p14:creationId xmlns:p14="http://schemas.microsoft.com/office/powerpoint/2010/main" val="86696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第四步：创建文件夹，可以选择数据中心，合理规划文件存储位置</a:t>
            </a:r>
          </a:p>
        </p:txBody>
      </p:sp>
      <p:sp>
        <p:nvSpPr>
          <p:cNvPr id="4" name="内容占位符 3"/>
          <p:cNvSpPr txBox="1">
            <a:spLocks/>
          </p:cNvSpPr>
          <p:nvPr/>
        </p:nvSpPr>
        <p:spPr bwMode="gray">
          <a:xfrm>
            <a:off x="371949" y="3577581"/>
            <a:ext cx="3678788" cy="425161"/>
          </a:xfrm>
          <a:prstGeom prst="rect">
            <a:avLst/>
          </a:prstGeom>
        </p:spPr>
        <p:txBody>
          <a:bodyPr lIns="0" tIns="0" rIns="0" bIns="0"/>
          <a:lstStyle/>
          <a:p>
            <a:pPr marL="171450" marR="0" lvl="0" indent="-171450" algn="ctr" defTabSz="121898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创建文件夹</a:t>
            </a:r>
            <a:endParaRPr lang="en-US" altLang="zh-CN" sz="1600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171450" marR="0" lvl="0" indent="-171450" algn="ctr" defTabSz="121898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选择文件夹存储数据中心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5" name="内容占位符 3"/>
          <p:cNvSpPr txBox="1">
            <a:spLocks/>
          </p:cNvSpPr>
          <p:nvPr/>
        </p:nvSpPr>
        <p:spPr bwMode="gray">
          <a:xfrm>
            <a:off x="4139918" y="3592095"/>
            <a:ext cx="3941653" cy="249310"/>
          </a:xfrm>
          <a:prstGeom prst="rect">
            <a:avLst/>
          </a:prstGeom>
        </p:spPr>
        <p:txBody>
          <a:bodyPr lIns="0" tIns="0" rIns="0" bIns="0"/>
          <a:lstStyle/>
          <a:p>
            <a:pPr marL="171450" marR="0" lvl="0" indent="-171450" algn="ctr" defTabSz="121898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创建团队</a:t>
            </a:r>
            <a:endParaRPr lang="en-US" altLang="zh-CN" sz="1600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171450" marR="0" lvl="0" indent="-171450" algn="ctr" defTabSz="121898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选择团队文件夹存储数据中心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6" name="内容占位符 3"/>
          <p:cNvSpPr txBox="1">
            <a:spLocks/>
          </p:cNvSpPr>
          <p:nvPr/>
        </p:nvSpPr>
        <p:spPr bwMode="gray">
          <a:xfrm>
            <a:off x="8366968" y="3584645"/>
            <a:ext cx="3026747" cy="271273"/>
          </a:xfrm>
          <a:prstGeom prst="rect">
            <a:avLst/>
          </a:prstGeom>
        </p:spPr>
        <p:txBody>
          <a:bodyPr lIns="0" tIns="0" rIns="0" bIns="0"/>
          <a:lstStyle/>
          <a:p>
            <a:pPr marL="171450" marR="0" lvl="0" indent="-171450" algn="ctr" defTabSz="121898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添加用户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171450" marR="0" lvl="0" indent="-171450" algn="ctr" defTabSz="1218987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选择个人空间数据中心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928" y="1712994"/>
            <a:ext cx="3394831" cy="158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5892" y="1473036"/>
            <a:ext cx="3480082" cy="183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66967" y="1009994"/>
            <a:ext cx="3026747" cy="23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组合 11"/>
          <p:cNvGrpSpPr/>
          <p:nvPr/>
        </p:nvGrpSpPr>
        <p:grpSpPr>
          <a:xfrm>
            <a:off x="1853069" y="4186909"/>
            <a:ext cx="8515350" cy="2585663"/>
            <a:chOff x="1853069" y="4375179"/>
            <a:chExt cx="8515350" cy="204880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3069" y="4375179"/>
              <a:ext cx="8515350" cy="2048803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33734" y="5233999"/>
              <a:ext cx="1309742" cy="349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70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6">
            <a:extLst>
              <a:ext uri="{FF2B5EF4-FFF2-40B4-BE49-F238E27FC236}">
                <a16:creationId xmlns:a16="http://schemas.microsoft.com/office/drawing/2014/main" id="{552A9943-9B16-489E-B4BF-6F7CB311E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13" y="1188619"/>
            <a:ext cx="7356974" cy="830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使用网盘客户端，将本地文件夹与云端文件夹建立同步，自动上传和下载；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STHeiti" charset="0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支持三种同步方式，全盘或定向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自动备份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，规避数据丢失风险。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EF9D34E3-F42F-4BF7-853D-6903C8914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499" y="2373434"/>
            <a:ext cx="4291621" cy="413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978067B0-C477-4D14-AC68-C2BDF3D49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569" y="2373433"/>
            <a:ext cx="5613022" cy="4177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 Box 3">
            <a:extLst>
              <a:ext uri="{FF2B5EF4-FFF2-40B4-BE49-F238E27FC236}">
                <a16:creationId xmlns:a16="http://schemas.microsoft.com/office/drawing/2014/main" id="{0AEC9B01-A0CF-4EC7-9D26-CAC0FC434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080" y="153992"/>
            <a:ext cx="10324253" cy="587163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531624"/>
            <a:r>
              <a:rPr lang="zh-CN" altLang="en-US" sz="31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六、数据备份安全—全盘备份，规避数据丢失风险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第五步：把文件放入网盘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通过同步盘</a:t>
            </a:r>
          </a:p>
        </p:txBody>
      </p:sp>
    </p:spTree>
    <p:extLst>
      <p:ext uri="{BB962C8B-B14F-4D97-AF65-F5344CB8AC3E}">
        <p14:creationId xmlns:p14="http://schemas.microsoft.com/office/powerpoint/2010/main" val="428351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6">
            <a:extLst>
              <a:ext uri="{FF2B5EF4-FFF2-40B4-BE49-F238E27FC236}">
                <a16:creationId xmlns:a16="http://schemas.microsoft.com/office/drawing/2014/main" id="{552A9943-9B16-489E-B4BF-6F7CB311E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13" y="1188619"/>
            <a:ext cx="7356974" cy="830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使用网盘客户端，将本地文件复制黏贴到网盘；</a:t>
            </a:r>
            <a:endParaRPr lang="en-US" altLang="zh-CN" sz="1600" dirty="0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STHeiti" charset="0"/>
            </a:endParaRPr>
          </a:p>
          <a:p>
            <a:pPr marL="171399" indent="-171399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在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Web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界面不仅可以上传，也可以在网盘新建</a:t>
            </a:r>
            <a:r>
              <a:rPr lang="en-US" altLang="zh-CN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Office</a:t>
            </a:r>
            <a:r>
              <a:rPr lang="zh-CN" altLang="en-US" sz="1600" dirty="0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STHeiti" charset="0"/>
              </a:rPr>
              <a:t>系列文件。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0AEC9B01-A0CF-4EC7-9D26-CAC0FC434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080" y="153992"/>
            <a:ext cx="10324253" cy="587163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531624"/>
            <a:r>
              <a:rPr lang="zh-CN" altLang="en-US" sz="31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六、数据备份安全—全盘备份，规避数据丢失风险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第五步：把文件放入网盘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通过客户端复制，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端上传，新建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17" y="2096409"/>
            <a:ext cx="7454626" cy="45040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040" y="2096409"/>
            <a:ext cx="6658670" cy="367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9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>
            <a:extLst>
              <a:ext uri="{FF2B5EF4-FFF2-40B4-BE49-F238E27FC236}">
                <a16:creationId xmlns:a16="http://schemas.microsoft.com/office/drawing/2014/main" id="{0AEC9B01-A0CF-4EC7-9D26-CAC0FC434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080" y="153992"/>
            <a:ext cx="10324253" cy="587163"/>
          </a:xfrm>
          <a:prstGeom prst="rect">
            <a:avLst/>
          </a:prstGeom>
          <a:noFill/>
          <a:ln>
            <a:noFill/>
          </a:ln>
        </p:spPr>
        <p:txBody>
          <a:bodyPr wrap="square" lIns="90124" tIns="46966" rIns="90124" bIns="46966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531624"/>
            <a:r>
              <a:rPr lang="zh-CN" altLang="en-US" sz="31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六、数据备份安全—全盘备份，规避数据丢失风险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第五步：把文件放入网盘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完全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Windows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操作体验，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学习成本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b="16836"/>
          <a:stretch/>
        </p:blipFill>
        <p:spPr>
          <a:xfrm>
            <a:off x="715618" y="893406"/>
            <a:ext cx="10644892" cy="59018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3325" y="2516020"/>
            <a:ext cx="3737500" cy="399269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456651" y="6054353"/>
            <a:ext cx="3921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5.2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版本</a:t>
            </a:r>
          </a:p>
        </p:txBody>
      </p:sp>
    </p:spTree>
    <p:extLst>
      <p:ext uri="{BB962C8B-B14F-4D97-AF65-F5344CB8AC3E}">
        <p14:creationId xmlns:p14="http://schemas.microsoft.com/office/powerpoint/2010/main" val="96604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2"/>
          <p:cNvSpPr txBox="1">
            <a:spLocks noChangeArrowheads="1"/>
          </p:cNvSpPr>
          <p:nvPr/>
        </p:nvSpPr>
        <p:spPr bwMode="auto">
          <a:xfrm>
            <a:off x="541338" y="351290"/>
            <a:ext cx="11557809" cy="447675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>
            <a:lvl1pPr marL="0" eaLnBrk="1" latinLnBrk="0" hangingPunct="1">
              <a:lnSpc>
                <a:spcPct val="100000"/>
              </a:lnSpc>
              <a:buNone/>
              <a:tabLst>
                <a:tab pos="1217613" algn="l"/>
              </a:tabLst>
              <a:defRPr lang="en-US" sz="2800" b="1" cap="none" spc="0" baseline="0" dirty="0">
                <a:latin typeface="微软雅黑" pitchFamily="34" charset="-122"/>
                <a:ea typeface="微软雅黑" pitchFamily="34" charset="-122"/>
                <a:cs typeface="Arial" pitchFamily="34" charset="0"/>
              </a:defRPr>
            </a:lvl1pPr>
            <a:lvl2pPr algn="ctr" eaLnBrk="0" hangingPunct="0">
              <a:defRPr sz="4300">
                <a:latin typeface="Arial" pitchFamily="34" charset="0"/>
                <a:cs typeface="Arial" pitchFamily="34" charset="0"/>
              </a:defRPr>
            </a:lvl2pPr>
            <a:lvl3pPr algn="ctr" eaLnBrk="0" hangingPunct="0">
              <a:defRPr sz="4300">
                <a:latin typeface="Arial" pitchFamily="34" charset="0"/>
                <a:cs typeface="Arial" pitchFamily="34" charset="0"/>
              </a:defRPr>
            </a:lvl3pPr>
            <a:lvl4pPr algn="ctr" eaLnBrk="0" hangingPunct="0">
              <a:defRPr sz="4300">
                <a:latin typeface="Arial" pitchFamily="34" charset="0"/>
                <a:cs typeface="Arial" pitchFamily="34" charset="0"/>
              </a:defRPr>
            </a:lvl4pPr>
            <a:lvl5pPr algn="ctr" eaLnBrk="0" hangingPunct="0">
              <a:defRPr sz="4300">
                <a:latin typeface="Arial" pitchFamily="34" charset="0"/>
                <a:cs typeface="Arial" pitchFamily="34" charset="0"/>
              </a:defRPr>
            </a:lvl5pPr>
            <a:lvl6pPr marL="457200" algn="ctr" defTabSz="1217613" fontAlgn="base">
              <a:spcBef>
                <a:spcPct val="0"/>
              </a:spcBef>
              <a:spcAft>
                <a:spcPct val="0"/>
              </a:spcAft>
              <a:defRPr sz="4300">
                <a:latin typeface="Arial" pitchFamily="34" charset="0"/>
                <a:cs typeface="Arial" pitchFamily="34" charset="0"/>
              </a:defRPr>
            </a:lvl6pPr>
            <a:lvl7pPr marL="914400" algn="ctr" defTabSz="1217613" fontAlgn="base">
              <a:spcBef>
                <a:spcPct val="0"/>
              </a:spcBef>
              <a:spcAft>
                <a:spcPct val="0"/>
              </a:spcAft>
              <a:defRPr sz="4300">
                <a:latin typeface="Arial" pitchFamily="34" charset="0"/>
                <a:cs typeface="Arial" pitchFamily="34" charset="0"/>
              </a:defRPr>
            </a:lvl7pPr>
            <a:lvl8pPr marL="1371600" algn="ctr" defTabSz="1217613" fontAlgn="base">
              <a:spcBef>
                <a:spcPct val="0"/>
              </a:spcBef>
              <a:spcAft>
                <a:spcPct val="0"/>
              </a:spcAft>
              <a:defRPr sz="4300">
                <a:latin typeface="Arial" pitchFamily="34" charset="0"/>
                <a:cs typeface="Arial" pitchFamily="34" charset="0"/>
              </a:defRPr>
            </a:lvl8pPr>
            <a:lvl9pPr marL="1828800" algn="ctr" defTabSz="1217613" fontAlgn="base">
              <a:spcBef>
                <a:spcPct val="0"/>
              </a:spcBef>
              <a:spcAft>
                <a:spcPct val="0"/>
              </a:spcAft>
              <a:defRPr sz="43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zh-CN" altLang="en-US" dirty="0"/>
              <a:t>第六步：文件存进去后，先全文检索一下，体验一下海量数据快速定位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96685" y="1102422"/>
            <a:ext cx="106170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Font typeface="Wingdings" charset="2"/>
              <a:buChar char="l"/>
            </a:pPr>
            <a:r>
              <a:rPr lang="zh-CN" sz="1600" dirty="0">
                <a:solidFill>
                  <a:srgbClr val="606060"/>
                </a:solidFill>
                <a:latin typeface="微软雅黑" charset="0"/>
                <a:ea typeface="微软雅黑" charset="0"/>
                <a:cs typeface="微软雅黑" charset="0"/>
              </a:rPr>
              <a:t>支持标题检索和对文件内容进行关键词搜索，支持对搜索结果进行条件筛选，包括文件类型、文件夹、修改时间。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7" y="1670885"/>
            <a:ext cx="9756423" cy="473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70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5952577" y="2777245"/>
            <a:ext cx="5702394" cy="3222818"/>
            <a:chOff x="5952577" y="2777245"/>
            <a:chExt cx="5702394" cy="3222818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52577" y="2777245"/>
              <a:ext cx="5702394" cy="3222818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67538" y="3179341"/>
              <a:ext cx="3916363" cy="2389610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239" y="2815849"/>
            <a:ext cx="5089833" cy="318421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20822" y="236914"/>
            <a:ext cx="11905100" cy="597132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algn="l" eaLnBrk="1" hangingPunct="1">
              <a:tabLst>
                <a:tab pos="1217613" algn="l"/>
              </a:tabLst>
            </a:pPr>
            <a:r>
              <a:rPr lang="zh-CN" altLang="en-US" sz="2800" b="1" cap="none" dirty="0">
                <a:latin typeface="微软雅黑" pitchFamily="34" charset="-122"/>
                <a:ea typeface="微软雅黑" pitchFamily="34" charset="-122"/>
              </a:rPr>
              <a:t>第七步：各种文件都在云端打开预览看看，多格式在线预览</a:t>
            </a:r>
            <a:endParaRPr lang="zh-CN" altLang="en-US" sz="2800" b="1" cap="none" dirty="0">
              <a:latin typeface="微软雅黑" pitchFamily="34" charset="-122"/>
              <a:ea typeface="微软雅黑" pitchFamily="34" charset="-122"/>
              <a:sym typeface="微软雅黑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177812" y="985180"/>
            <a:ext cx="9487693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通过网盘客户端打开office文件、pdf文档、多种格式图片，多格式音视频，即刻在线预览，省去繁琐的下载过程，提高团队协作效率。</a:t>
            </a:r>
          </a:p>
          <a:p>
            <a:endParaRPr lang="zh-CN" altLang="en-US" sz="1800" dirty="0"/>
          </a:p>
        </p:txBody>
      </p:sp>
      <p:sp>
        <p:nvSpPr>
          <p:cNvPr id="8" name="横卷形 10"/>
          <p:cNvSpPr>
            <a:spLocks/>
          </p:cNvSpPr>
          <p:nvPr/>
        </p:nvSpPr>
        <p:spPr bwMode="auto">
          <a:xfrm>
            <a:off x="380895" y="2454849"/>
            <a:ext cx="1272948" cy="699965"/>
          </a:xfrm>
          <a:prstGeom prst="horizontalScroll">
            <a:avLst>
              <a:gd name="adj" fmla="val 12500"/>
            </a:avLst>
          </a:prstGeom>
          <a:solidFill>
            <a:srgbClr val="C00000"/>
          </a:solidFill>
          <a:ln w="9525">
            <a:solidFill>
              <a:schemeClr val="accent1"/>
            </a:solidFill>
            <a:bevel/>
            <a:headEnd/>
            <a:tailEnd/>
          </a:ln>
        </p:spPr>
        <p:txBody>
          <a:bodyPr tIns="137160" bIns="68580"/>
          <a:lstStyle/>
          <a:p>
            <a:pPr algn="ctr">
              <a:lnSpc>
                <a:spcPct val="9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Segoe UI" pitchFamily="34" charset="0"/>
              </a:rPr>
              <a:t>图片预览</a:t>
            </a:r>
          </a:p>
        </p:txBody>
      </p:sp>
      <p:sp>
        <p:nvSpPr>
          <p:cNvPr id="9" name="横卷形 13"/>
          <p:cNvSpPr>
            <a:spLocks/>
          </p:cNvSpPr>
          <p:nvPr/>
        </p:nvSpPr>
        <p:spPr bwMode="auto">
          <a:xfrm>
            <a:off x="5772283" y="2428976"/>
            <a:ext cx="1156475" cy="696538"/>
          </a:xfrm>
          <a:prstGeom prst="horizontalScroll">
            <a:avLst>
              <a:gd name="adj" fmla="val 12500"/>
            </a:avLst>
          </a:prstGeom>
          <a:solidFill>
            <a:srgbClr val="C00000"/>
          </a:solidFill>
          <a:ln w="9525">
            <a:solidFill>
              <a:schemeClr val="accent1"/>
            </a:solidFill>
            <a:bevel/>
            <a:headEnd/>
            <a:tailEnd/>
          </a:ln>
        </p:spPr>
        <p:txBody>
          <a:bodyPr tIns="137160" bIns="68580"/>
          <a:lstStyle/>
          <a:p>
            <a:pPr algn="ctr">
              <a:lnSpc>
                <a:spcPct val="9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Segoe UI" pitchFamily="34" charset="0"/>
              </a:rPr>
              <a:t>视频预览</a:t>
            </a:r>
          </a:p>
        </p:txBody>
      </p:sp>
    </p:spTree>
    <p:extLst>
      <p:ext uri="{BB962C8B-B14F-4D97-AF65-F5344CB8AC3E}">
        <p14:creationId xmlns:p14="http://schemas.microsoft.com/office/powerpoint/2010/main" val="422766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/>
          <p:cNvSpPr>
            <a:spLocks noGrp="1"/>
          </p:cNvSpPr>
          <p:nvPr>
            <p:ph type="title" idx="4294967295"/>
          </p:nvPr>
        </p:nvSpPr>
        <p:spPr>
          <a:xfrm>
            <a:off x="541338" y="255906"/>
            <a:ext cx="11905100" cy="597132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algn="l" eaLnBrk="1" hangingPunct="1">
              <a:tabLst>
                <a:tab pos="1217613" algn="l"/>
              </a:tabLst>
            </a:pPr>
            <a:r>
              <a:rPr lang="zh-CN" altLang="en-US" sz="2800" b="1" cap="none" dirty="0">
                <a:latin typeface="微软雅黑" pitchFamily="34" charset="-122"/>
                <a:ea typeface="微软雅黑" pitchFamily="34" charset="-122"/>
                <a:sym typeface="微软雅黑" charset="0"/>
              </a:rPr>
              <a:t>第八步：</a:t>
            </a:r>
            <a:r>
              <a:rPr lang="en-US" altLang="zh-CN" sz="2800" b="1" cap="none" dirty="0">
                <a:latin typeface="微软雅黑" pitchFamily="34" charset="-122"/>
                <a:ea typeface="微软雅黑" pitchFamily="34" charset="-122"/>
                <a:sym typeface="微软雅黑" charset="0"/>
              </a:rPr>
              <a:t>CAD</a:t>
            </a:r>
            <a:r>
              <a:rPr lang="zh-CN" altLang="en-US" sz="2800" b="1" cap="none" dirty="0">
                <a:latin typeface="微软雅黑" pitchFamily="34" charset="-122"/>
                <a:ea typeface="微软雅黑" pitchFamily="34" charset="-122"/>
                <a:sym typeface="微软雅黑" charset="0"/>
              </a:rPr>
              <a:t>文件也可以预览，矢量的，随意伸缩大小</a:t>
            </a:r>
            <a:endParaRPr lang="zh-CN" altLang="en-US" sz="2800" b="1" cap="none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338" y="2048523"/>
            <a:ext cx="7126435" cy="37161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8131678" y="1722974"/>
            <a:ext cx="2500855" cy="4634283"/>
            <a:chOff x="6516216" y="1851670"/>
            <a:chExt cx="1584176" cy="3075163"/>
          </a:xfrm>
        </p:grpSpPr>
        <p:pic>
          <p:nvPicPr>
            <p:cNvPr id="7" name="Picture 2" descr="https://timgsa.baidu.com/timg?image&amp;quality=80&amp;size=b9999_10000&amp;sec=1516322128&amp;di=afbf3e0e021af160245152c8dcbd9cf6&amp;imgtype=jpg&amp;er=1&amp;src=http%3A%2F%2Fimage2.suning.cn%2Fuimg%2Fshp%2FuserItems%2F147156862458625795_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20" t="7928" r="13557" b="4867"/>
            <a:stretch/>
          </p:blipFill>
          <p:spPr bwMode="auto">
            <a:xfrm>
              <a:off x="6516216" y="1851670"/>
              <a:ext cx="1584176" cy="307516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16216" y="2067694"/>
              <a:ext cx="1512168" cy="2592288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6509699" y="4664987"/>
            <a:ext cx="1551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实时评论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团队讨论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605504" y="3614212"/>
            <a:ext cx="1758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手机移动端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随时矢量看图</a:t>
            </a:r>
          </a:p>
        </p:txBody>
      </p:sp>
    </p:spTree>
    <p:extLst>
      <p:ext uri="{BB962C8B-B14F-4D97-AF65-F5344CB8AC3E}">
        <p14:creationId xmlns:p14="http://schemas.microsoft.com/office/powerpoint/2010/main" val="148279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第九步：在线创建一个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，填一下表，还有和同事一起填写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7294" y="55355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服务热线：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400-810-0688</a:t>
            </a:r>
            <a:endParaRPr lang="zh-CN" altLang="en-US" sz="1400" b="1" dirty="0" err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950" y="1150688"/>
            <a:ext cx="8281192" cy="496181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295400" y="6112502"/>
            <a:ext cx="9098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最重要的是，在线创建的表格，下载到本地格式不变，公式都对。</a:t>
            </a:r>
          </a:p>
        </p:txBody>
      </p:sp>
    </p:spTree>
    <p:extLst>
      <p:ext uri="{BB962C8B-B14F-4D97-AF65-F5344CB8AC3E}">
        <p14:creationId xmlns:p14="http://schemas.microsoft.com/office/powerpoint/2010/main" val="152496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1338" y="227782"/>
            <a:ext cx="11904662" cy="596900"/>
          </a:xfrm>
        </p:spPr>
        <p:txBody>
          <a:bodyPr vert="horz" numCol="1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  <a:defRPr/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联想企业网盘发展历程</a:t>
            </a:r>
          </a:p>
        </p:txBody>
      </p:sp>
      <p:cxnSp>
        <p:nvCxnSpPr>
          <p:cNvPr id="12" name="直接连接符 25"/>
          <p:cNvCxnSpPr/>
          <p:nvPr/>
        </p:nvCxnSpPr>
        <p:spPr>
          <a:xfrm>
            <a:off x="1333685" y="4188400"/>
            <a:ext cx="23876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6154"/>
          <p:cNvGrpSpPr/>
          <p:nvPr/>
        </p:nvGrpSpPr>
        <p:grpSpPr>
          <a:xfrm>
            <a:off x="604900" y="3324078"/>
            <a:ext cx="1645138" cy="3205777"/>
            <a:chOff x="604900" y="2853433"/>
            <a:chExt cx="1645138" cy="3205777"/>
          </a:xfrm>
        </p:grpSpPr>
        <p:sp>
          <p:nvSpPr>
            <p:cNvPr id="14" name="矩形 27"/>
            <p:cNvSpPr/>
            <p:nvPr/>
          </p:nvSpPr>
          <p:spPr>
            <a:xfrm>
              <a:off x="776350" y="2853433"/>
              <a:ext cx="131025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2006-2007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战略布局</a:t>
              </a:r>
            </a:p>
          </p:txBody>
        </p:sp>
        <p:grpSp>
          <p:nvGrpSpPr>
            <p:cNvPr id="15" name="组合 6153"/>
            <p:cNvGrpSpPr/>
            <p:nvPr/>
          </p:nvGrpSpPr>
          <p:grpSpPr>
            <a:xfrm>
              <a:off x="604900" y="3553631"/>
              <a:ext cx="1645138" cy="2505579"/>
              <a:chOff x="604900" y="3553631"/>
              <a:chExt cx="1645138" cy="2505579"/>
            </a:xfrm>
          </p:grpSpPr>
          <p:sp>
            <p:nvSpPr>
              <p:cNvPr id="16" name="矩形 29"/>
              <p:cNvSpPr/>
              <p:nvPr/>
            </p:nvSpPr>
            <p:spPr>
              <a:xfrm rot="2700000">
                <a:off x="1263347" y="3553631"/>
                <a:ext cx="328247" cy="3282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grpSp>
            <p:nvGrpSpPr>
              <p:cNvPr id="17" name="组合 6152"/>
              <p:cNvGrpSpPr/>
              <p:nvPr/>
            </p:nvGrpSpPr>
            <p:grpSpPr>
              <a:xfrm>
                <a:off x="604900" y="4181967"/>
                <a:ext cx="1645138" cy="1877243"/>
                <a:chOff x="604900" y="4181967"/>
                <a:chExt cx="1645138" cy="1877243"/>
              </a:xfrm>
            </p:grpSpPr>
            <p:grpSp>
              <p:nvGrpSpPr>
                <p:cNvPr id="18" name="组合 26"/>
                <p:cNvGrpSpPr/>
                <p:nvPr/>
              </p:nvGrpSpPr>
              <p:grpSpPr>
                <a:xfrm>
                  <a:off x="604900" y="4181967"/>
                  <a:ext cx="1645138" cy="1877243"/>
                  <a:chOff x="1139092" y="4278120"/>
                  <a:chExt cx="1645138" cy="1877243"/>
                </a:xfrm>
              </p:grpSpPr>
              <p:sp>
                <p:nvSpPr>
                  <p:cNvPr id="20" name="椭圆 33"/>
                  <p:cNvSpPr/>
                  <p:nvPr/>
                </p:nvSpPr>
                <p:spPr>
                  <a:xfrm>
                    <a:off x="1139092" y="4510225"/>
                    <a:ext cx="1645138" cy="1645138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b="1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21" name="等腰三角形 34"/>
                  <p:cNvSpPr/>
                  <p:nvPr/>
                </p:nvSpPr>
                <p:spPr>
                  <a:xfrm>
                    <a:off x="1788137" y="4278120"/>
                    <a:ext cx="347048" cy="312327"/>
                  </a:xfrm>
                  <a:prstGeom prst="triangl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b="1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</p:grpSp>
            <p:sp>
              <p:nvSpPr>
                <p:cNvPr id="19" name="矩形 32"/>
                <p:cNvSpPr/>
                <p:nvPr/>
              </p:nvSpPr>
              <p:spPr>
                <a:xfrm>
                  <a:off x="682863" y="4634454"/>
                  <a:ext cx="1477109" cy="115685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技术研究</a:t>
                  </a:r>
                  <a:endPara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  <a:p>
                  <a:pPr lvl="0" algn="ctr"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调研反馈</a:t>
                  </a:r>
                  <a:endPara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  <a:p>
                  <a:pPr lvl="0" algn="ctr"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基础建设</a:t>
                  </a:r>
                </a:p>
              </p:txBody>
            </p:sp>
          </p:grpSp>
        </p:grpSp>
      </p:grpSp>
      <p:grpSp>
        <p:nvGrpSpPr>
          <p:cNvPr id="22" name="组合 6157"/>
          <p:cNvGrpSpPr/>
          <p:nvPr/>
        </p:nvGrpSpPr>
        <p:grpSpPr>
          <a:xfrm>
            <a:off x="2898717" y="1862976"/>
            <a:ext cx="1645138" cy="3330519"/>
            <a:chOff x="2898717" y="1392331"/>
            <a:chExt cx="1645138" cy="3330519"/>
          </a:xfrm>
        </p:grpSpPr>
        <p:sp>
          <p:nvSpPr>
            <p:cNvPr id="23" name="矩形 36"/>
            <p:cNvSpPr/>
            <p:nvPr/>
          </p:nvSpPr>
          <p:spPr>
            <a:xfrm rot="2700000">
              <a:off x="3557163" y="3553630"/>
              <a:ext cx="328247" cy="3282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4" name="组合 17"/>
            <p:cNvGrpSpPr/>
            <p:nvPr/>
          </p:nvGrpSpPr>
          <p:grpSpPr>
            <a:xfrm rot="10800000">
              <a:off x="2898717" y="1392331"/>
              <a:ext cx="1645138" cy="1877243"/>
              <a:chOff x="2936630" y="1588507"/>
              <a:chExt cx="1645138" cy="1877243"/>
            </a:xfrm>
          </p:grpSpPr>
          <p:sp>
            <p:nvSpPr>
              <p:cNvPr id="27" name="椭圆 40"/>
              <p:cNvSpPr/>
              <p:nvPr/>
            </p:nvSpPr>
            <p:spPr>
              <a:xfrm>
                <a:off x="2936630" y="1820612"/>
                <a:ext cx="1645138" cy="16451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8" name="等腰三角形 41"/>
              <p:cNvSpPr/>
              <p:nvPr/>
            </p:nvSpPr>
            <p:spPr>
              <a:xfrm>
                <a:off x="3585675" y="1588507"/>
                <a:ext cx="347048" cy="312327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5" name="矩形 38"/>
            <p:cNvSpPr/>
            <p:nvPr/>
          </p:nvSpPr>
          <p:spPr>
            <a:xfrm>
              <a:off x="3068399" y="4138075"/>
              <a:ext cx="1303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20</a:t>
              </a:r>
              <a:r>
                <a:rPr lang="zh-CN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0</a:t>
              </a: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8-2009 </a:t>
              </a:r>
            </a:p>
            <a:p>
              <a:pPr algn="ctr">
                <a:defRPr/>
              </a:pP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技术研发</a:t>
              </a:r>
            </a:p>
          </p:txBody>
        </p:sp>
        <p:sp>
          <p:nvSpPr>
            <p:cNvPr id="26" name="矩形 39"/>
            <p:cNvSpPr/>
            <p:nvPr/>
          </p:nvSpPr>
          <p:spPr>
            <a:xfrm>
              <a:off x="2954099" y="1594757"/>
              <a:ext cx="1578708" cy="11568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产品研发</a:t>
              </a:r>
            </a:p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基础设施完善</a:t>
              </a:r>
            </a:p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运营试点</a:t>
              </a:r>
            </a:p>
          </p:txBody>
        </p:sp>
      </p:grpSp>
      <p:grpSp>
        <p:nvGrpSpPr>
          <p:cNvPr id="29" name="组合 6160"/>
          <p:cNvGrpSpPr/>
          <p:nvPr/>
        </p:nvGrpSpPr>
        <p:grpSpPr>
          <a:xfrm>
            <a:off x="5233196" y="3316868"/>
            <a:ext cx="1645138" cy="3212987"/>
            <a:chOff x="5233196" y="2846223"/>
            <a:chExt cx="1645138" cy="3212987"/>
          </a:xfrm>
        </p:grpSpPr>
        <p:sp>
          <p:nvSpPr>
            <p:cNvPr id="30" name="等腰三角形 43"/>
            <p:cNvSpPr/>
            <p:nvPr/>
          </p:nvSpPr>
          <p:spPr>
            <a:xfrm>
              <a:off x="5882241" y="4181967"/>
              <a:ext cx="347048" cy="312327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31" name="组合 6159"/>
            <p:cNvGrpSpPr/>
            <p:nvPr/>
          </p:nvGrpSpPr>
          <p:grpSpPr>
            <a:xfrm>
              <a:off x="5233196" y="2846223"/>
              <a:ext cx="1645138" cy="3212987"/>
              <a:chOff x="5233196" y="2846223"/>
              <a:chExt cx="1645138" cy="3212987"/>
            </a:xfrm>
          </p:grpSpPr>
          <p:sp>
            <p:nvSpPr>
              <p:cNvPr id="32" name="矩形 14"/>
              <p:cNvSpPr/>
              <p:nvPr/>
            </p:nvSpPr>
            <p:spPr>
              <a:xfrm rot="2700000">
                <a:off x="5890057" y="3553630"/>
                <a:ext cx="328247" cy="3282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3" name="椭圆 46"/>
              <p:cNvSpPr/>
              <p:nvPr/>
            </p:nvSpPr>
            <p:spPr>
              <a:xfrm>
                <a:off x="5233196" y="4414072"/>
                <a:ext cx="1645138" cy="16451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4" name="矩形 47"/>
              <p:cNvSpPr/>
              <p:nvPr/>
            </p:nvSpPr>
            <p:spPr>
              <a:xfrm>
                <a:off x="5252246" y="2846223"/>
                <a:ext cx="15910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zh-CN" altLang="zh-CN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201</a:t>
                </a:r>
                <a:r>
                  <a:rPr lang="en-US" altLang="zh-CN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0- 2014 </a:t>
                </a:r>
              </a:p>
              <a:p>
                <a:pPr algn="ctr">
                  <a:defRPr/>
                </a:pPr>
                <a:r>
                  <a:rPr lang="zh-CN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运营积累</a:t>
                </a:r>
              </a:p>
            </p:txBody>
          </p:sp>
          <p:sp>
            <p:nvSpPr>
              <p:cNvPr id="35" name="矩形 48"/>
              <p:cNvSpPr/>
              <p:nvPr/>
            </p:nvSpPr>
            <p:spPr>
              <a:xfrm>
                <a:off x="5286980" y="4674332"/>
                <a:ext cx="1537266" cy="11568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销售渠道建设</a:t>
                </a:r>
                <a:endParaRPr lang="en-US" altLang="zh-CN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市场推广</a:t>
                </a:r>
                <a:endParaRPr lang="en-US" altLang="zh-CN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产品运维</a:t>
                </a:r>
              </a:p>
            </p:txBody>
          </p:sp>
        </p:grpSp>
      </p:grpSp>
      <p:grpSp>
        <p:nvGrpSpPr>
          <p:cNvPr id="36" name="组合 6161"/>
          <p:cNvGrpSpPr/>
          <p:nvPr/>
        </p:nvGrpSpPr>
        <p:grpSpPr>
          <a:xfrm>
            <a:off x="7935334" y="2402081"/>
            <a:ext cx="3763879" cy="3573170"/>
            <a:chOff x="7935334" y="1931436"/>
            <a:chExt cx="3763879" cy="3573170"/>
          </a:xfrm>
        </p:grpSpPr>
        <p:sp>
          <p:nvSpPr>
            <p:cNvPr id="37" name="矩形 50"/>
            <p:cNvSpPr/>
            <p:nvPr/>
          </p:nvSpPr>
          <p:spPr>
            <a:xfrm rot="2700000">
              <a:off x="7935334" y="3553630"/>
              <a:ext cx="328247" cy="3282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8" name="椭圆 51"/>
            <p:cNvSpPr/>
            <p:nvPr/>
          </p:nvSpPr>
          <p:spPr>
            <a:xfrm>
              <a:off x="8126043" y="1931436"/>
              <a:ext cx="3573170" cy="3573170"/>
            </a:xfrm>
            <a:prstGeom prst="ellipse">
              <a:avLst/>
            </a:prstGeom>
            <a:solidFill>
              <a:schemeClr val="bg1"/>
            </a:solidFill>
            <a:ln w="1079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9" name="矩形 52"/>
            <p:cNvSpPr/>
            <p:nvPr/>
          </p:nvSpPr>
          <p:spPr>
            <a:xfrm>
              <a:off x="8495012" y="2563591"/>
              <a:ext cx="3096875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zh-CN" altLang="en-US" sz="3200" b="1" dirty="0">
                  <a:solidFill>
                    <a:schemeClr val="bg2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联想企业网盘</a:t>
              </a:r>
              <a:endParaRPr lang="en-US" altLang="zh-CN" sz="3200" b="1" dirty="0">
                <a:solidFill>
                  <a:schemeClr val="bg2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zh-CN" altLang="en-US" sz="2800" b="1" dirty="0">
                  <a:solidFill>
                    <a:schemeClr val="bg2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联想研究院</a:t>
              </a:r>
              <a:endParaRPr lang="en-US" altLang="zh-CN" sz="2800" b="1" dirty="0">
                <a:solidFill>
                  <a:schemeClr val="bg2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bg2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联想创投集团</a:t>
              </a:r>
              <a:endParaRPr lang="en-US" altLang="zh-CN" sz="2000" b="1" dirty="0">
                <a:solidFill>
                  <a:schemeClr val="bg2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40" name="直接连接符 53"/>
            <p:cNvCxnSpPr/>
            <p:nvPr/>
          </p:nvCxnSpPr>
          <p:spPr>
            <a:xfrm>
              <a:off x="8605071" y="3113411"/>
              <a:ext cx="0" cy="130066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直接连接符 54"/>
          <p:cNvCxnSpPr/>
          <p:nvPr/>
        </p:nvCxnSpPr>
        <p:spPr>
          <a:xfrm>
            <a:off x="3841689" y="4188666"/>
            <a:ext cx="2212491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55"/>
          <p:cNvCxnSpPr/>
          <p:nvPr/>
        </p:nvCxnSpPr>
        <p:spPr>
          <a:xfrm>
            <a:off x="5943964" y="4188666"/>
            <a:ext cx="2155493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62941" y="1097411"/>
            <a:ext cx="11361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联想四大业务集团：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业务集团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移动业务集团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企业级业务集团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云服务业务集团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87294" y="55355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服务热线：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400-810-0688</a:t>
            </a:r>
            <a:endParaRPr lang="zh-CN" altLang="en-US" sz="1400" b="1" dirty="0" err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47113" y="4964939"/>
            <a:ext cx="1670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大数据，</a:t>
            </a:r>
            <a:r>
              <a:rPr lang="en-US" altLang="zh-CN" sz="16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AI,</a:t>
            </a:r>
            <a:r>
              <a:rPr lang="zh-CN" altLang="en-US" sz="16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语音识别，区块链</a:t>
            </a:r>
          </a:p>
        </p:txBody>
      </p:sp>
    </p:spTree>
    <p:extLst>
      <p:ext uri="{BB962C8B-B14F-4D97-AF65-F5344CB8AC3E}">
        <p14:creationId xmlns:p14="http://schemas.microsoft.com/office/powerpoint/2010/main" val="262648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89079" y="225133"/>
            <a:ext cx="11325550" cy="597132"/>
          </a:xfrm>
        </p:spPr>
        <p:txBody>
          <a:bodyPr wrap="square" lIns="121899" tIns="60949" rIns="121899" bIns="60949" anchor="ctr" anchorCtr="0"/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在线编辑支持区域保护，避免编辑错乱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069015"/>
            <a:ext cx="5075141" cy="2973604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695" y="3069015"/>
            <a:ext cx="5556630" cy="2973604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2436853" y="6107793"/>
            <a:ext cx="1117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用户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A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视角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267809" y="6135815"/>
            <a:ext cx="1117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用户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B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视角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48639" y="1079765"/>
            <a:ext cx="10960685" cy="18004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171450" indent="-171450">
              <a:lnSpc>
                <a:spcPct val="150000"/>
              </a:lnSpc>
              <a:buClr>
                <a:srgbClr val="FF0000"/>
              </a:buClr>
              <a:buFont typeface="Wingdings" charset="2"/>
              <a:buChar char="l"/>
              <a:defRPr sz="1600">
                <a:solidFill>
                  <a:srgbClr val="606060"/>
                </a:solidFill>
                <a:latin typeface="微软雅黑" charset="0"/>
                <a:ea typeface="微软雅黑" charset="0"/>
                <a:cs typeface="微软雅黑" charset="0"/>
              </a:defRPr>
            </a:lvl1pPr>
          </a:lstStyle>
          <a:p>
            <a:pPr marL="0" indent="0">
              <a:buNone/>
            </a:pPr>
            <a:r>
              <a:rPr lang="zh-CN" altLang="en-US" dirty="0"/>
              <a:t>多个用户可以同时编辑同一个文档，如下图：</a:t>
            </a:r>
            <a:endParaRPr lang="en-US" altLang="zh-CN" dirty="0"/>
          </a:p>
          <a:p>
            <a:pPr>
              <a:buSzPct val="111000"/>
            </a:pPr>
            <a:r>
              <a:rPr lang="zh-CN" altLang="en-US" sz="1400" dirty="0"/>
              <a:t>用户</a:t>
            </a:r>
            <a:r>
              <a:rPr lang="en-US" altLang="zh-CN" sz="1400" dirty="0"/>
              <a:t>A</a:t>
            </a:r>
            <a:r>
              <a:rPr lang="zh-CN" altLang="en-US" sz="1400" dirty="0"/>
              <a:t>在表格</a:t>
            </a:r>
            <a:r>
              <a:rPr lang="en-US" altLang="zh-CN" sz="1400" dirty="0"/>
              <a:t>11B</a:t>
            </a:r>
            <a:r>
              <a:rPr lang="zh-CN" altLang="en-US" sz="1400" dirty="0"/>
              <a:t>中输入“</a:t>
            </a:r>
            <a:r>
              <a:rPr lang="en-US" altLang="zh-CN" sz="1400" dirty="0"/>
              <a:t>123</a:t>
            </a:r>
            <a:r>
              <a:rPr lang="zh-CN" altLang="en-US" sz="1400" dirty="0"/>
              <a:t>”后，用户</a:t>
            </a:r>
            <a:r>
              <a:rPr lang="en-US" altLang="zh-CN" sz="1400" dirty="0"/>
              <a:t>B</a:t>
            </a:r>
            <a:r>
              <a:rPr lang="zh-CN" altLang="en-US" sz="1400" dirty="0"/>
              <a:t>可以立刻在自己的编辑界面的</a:t>
            </a:r>
            <a:r>
              <a:rPr lang="en-US" altLang="zh-CN" sz="1400" dirty="0"/>
              <a:t>11B</a:t>
            </a:r>
            <a:r>
              <a:rPr lang="zh-CN" altLang="en-US" sz="1400" dirty="0"/>
              <a:t>表格看到用户</a:t>
            </a:r>
            <a:r>
              <a:rPr lang="en-US" altLang="zh-CN" sz="1400" dirty="0"/>
              <a:t>A</a:t>
            </a:r>
            <a:r>
              <a:rPr lang="zh-CN" altLang="en-US" sz="1400" dirty="0"/>
              <a:t>输入的“</a:t>
            </a:r>
            <a:r>
              <a:rPr lang="en-US" altLang="zh-CN" sz="1400" dirty="0"/>
              <a:t>123</a:t>
            </a:r>
            <a:r>
              <a:rPr lang="zh-CN" altLang="en-US" sz="1400" dirty="0"/>
              <a:t>”</a:t>
            </a:r>
            <a:endParaRPr lang="en-US" altLang="zh-CN" sz="1400" dirty="0"/>
          </a:p>
          <a:p>
            <a:pPr>
              <a:buSzPct val="111000"/>
            </a:pPr>
            <a:r>
              <a:rPr lang="zh-CN" altLang="en-US" sz="1400" dirty="0"/>
              <a:t>用户</a:t>
            </a:r>
            <a:r>
              <a:rPr lang="en-US" altLang="zh-CN" sz="1400" dirty="0"/>
              <a:t>A</a:t>
            </a:r>
            <a:r>
              <a:rPr lang="zh-CN" altLang="en-US" sz="1400" dirty="0"/>
              <a:t>不想让其他用户编辑修改部分内容，所以使用“区域保护”功能，将下图中绿色区域保护。用户</a:t>
            </a:r>
            <a:r>
              <a:rPr lang="en-US" altLang="zh-CN" sz="1400" dirty="0"/>
              <a:t>B</a:t>
            </a:r>
            <a:r>
              <a:rPr lang="zh-CN" altLang="en-US" sz="1400" dirty="0"/>
              <a:t>在其视角看到此区域置灰，不可编辑</a:t>
            </a:r>
            <a:endParaRPr lang="en-US" altLang="zh-CN" sz="1400" dirty="0"/>
          </a:p>
          <a:p>
            <a:pPr>
              <a:buSzPct val="111000"/>
            </a:pPr>
            <a:r>
              <a:rPr lang="zh-CN" altLang="en-US" sz="1400" dirty="0"/>
              <a:t>用户</a:t>
            </a:r>
            <a:r>
              <a:rPr lang="en-US" altLang="zh-CN" sz="1400" dirty="0"/>
              <a:t>A</a:t>
            </a:r>
            <a:r>
              <a:rPr lang="zh-CN" altLang="en-US" sz="1400" dirty="0"/>
              <a:t>基于部分内容发表的注释，用户</a:t>
            </a:r>
            <a:r>
              <a:rPr lang="en-US" altLang="zh-CN" sz="1400" dirty="0"/>
              <a:t>B</a:t>
            </a:r>
            <a:r>
              <a:rPr lang="zh-CN" altLang="en-US" sz="1400" dirty="0"/>
              <a:t>也可立即看到，方便多人编辑时的实时沟通</a:t>
            </a:r>
          </a:p>
        </p:txBody>
      </p:sp>
      <p:sp>
        <p:nvSpPr>
          <p:cNvPr id="9" name="矩形 8"/>
          <p:cNvSpPr/>
          <p:nvPr/>
        </p:nvSpPr>
        <p:spPr>
          <a:xfrm>
            <a:off x="6522720" y="3790604"/>
            <a:ext cx="4572000" cy="84235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9000" rtlCol="0" anchor="ctr"/>
          <a:lstStyle/>
          <a:p>
            <a:pPr algn="ctr">
              <a:spcBef>
                <a:spcPct val="50000"/>
              </a:spcBef>
            </a:pPr>
            <a:endParaRPr lang="zh-CN" altLang="en-US" sz="1200" b="1" kern="0" dirty="0">
              <a:solidFill>
                <a:prstClr val="white"/>
              </a:solidFill>
              <a:latin typeface="Calibri"/>
              <a:ea typeface="微软雅黑"/>
              <a:cs typeface="Calibri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68888" y="4095846"/>
            <a:ext cx="193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无法编辑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138161" y="4896175"/>
            <a:ext cx="193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2DC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可以编辑</a:t>
            </a:r>
          </a:p>
        </p:txBody>
      </p:sp>
    </p:spTree>
    <p:extLst>
      <p:ext uri="{BB962C8B-B14F-4D97-AF65-F5344CB8AC3E}">
        <p14:creationId xmlns:p14="http://schemas.microsoft.com/office/powerpoint/2010/main" val="221873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41338" y="255906"/>
            <a:ext cx="11905100" cy="597132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第十步：手机端当然也要试试看，移动编辑，随处都是办公室</a:t>
            </a:r>
          </a:p>
        </p:txBody>
      </p:sp>
      <p:pic>
        <p:nvPicPr>
          <p:cNvPr id="5" name="图片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2813" y="1322297"/>
            <a:ext cx="2797849" cy="4737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descr="S50821-14432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18" y="1322297"/>
            <a:ext cx="2748482" cy="4737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67856" y="1322297"/>
            <a:ext cx="2841555" cy="47235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654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第十一步：邮件也需要可以集成应用，发送云盘大附件</a:t>
            </a:r>
            <a:endParaRPr lang="zh-CN" altLang="en-US" sz="2800" b="1" dirty="0">
              <a:latin typeface="微软雅黑" charset="0"/>
              <a:ea typeface="微软雅黑" charset="0"/>
              <a:cs typeface="微软雅黑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FF64F76-102E-41EE-8D74-5EE93D8FCE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7642" y="1257922"/>
            <a:ext cx="6091455" cy="4852294"/>
          </a:xfrm>
          <a:prstGeom prst="rect">
            <a:avLst/>
          </a:prstGeom>
        </p:spPr>
      </p:pic>
      <p:sp>
        <p:nvSpPr>
          <p:cNvPr id="7" name="内容占位符 3">
            <a:extLst>
              <a:ext uri="{FF2B5EF4-FFF2-40B4-BE49-F238E27FC236}">
                <a16:creationId xmlns:a16="http://schemas.microsoft.com/office/drawing/2014/main" id="{C18BD2CE-6378-417C-A609-D2DDD8DF7365}"/>
              </a:ext>
            </a:extLst>
          </p:cNvPr>
          <p:cNvSpPr txBox="1">
            <a:spLocks/>
          </p:cNvSpPr>
          <p:nvPr/>
        </p:nvSpPr>
        <p:spPr>
          <a:xfrm>
            <a:off x="7264213" y="1531758"/>
            <a:ext cx="4128080" cy="17418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−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883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89025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11275" indent="-2222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−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1800" dirty="0">
                <a:ln w="1905"/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无需部署</a:t>
            </a:r>
            <a:r>
              <a:rPr lang="en-US" altLang="zh-CN" sz="1800" dirty="0" err="1">
                <a:ln w="1905"/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Foxmail</a:t>
            </a:r>
            <a:r>
              <a:rPr lang="zh-CN" altLang="en-US" sz="1800" dirty="0">
                <a:ln w="1905"/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插件，不需要推送插件的庞大工作量，对</a:t>
            </a:r>
            <a:r>
              <a:rPr lang="en-US" altLang="zh-CN" sz="1800" dirty="0" err="1">
                <a:ln w="1905"/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Foxmail</a:t>
            </a:r>
            <a:r>
              <a:rPr lang="zh-CN" altLang="en-US" sz="1800" dirty="0">
                <a:ln w="1905"/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版本无要求，没有后期维护成本。</a:t>
            </a:r>
            <a:endParaRPr lang="en-US" altLang="zh-CN" sz="1800" dirty="0">
              <a:ln w="1905"/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indent="0">
              <a:buNone/>
            </a:pPr>
            <a:endParaRPr lang="en-US" altLang="zh-CN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indent="0">
              <a:buNone/>
            </a:pPr>
            <a:r>
              <a:rPr lang="zh-CN" altLang="en-US" sz="18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cs typeface="Arial" pitchFamily="34" charset="0"/>
              </a:rPr>
              <a:t>在本地</a:t>
            </a:r>
            <a:r>
              <a:rPr lang="en-US" altLang="zh-CN" sz="18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cs typeface="Arial" pitchFamily="34" charset="0"/>
              </a:rPr>
              <a:t>PC</a:t>
            </a:r>
            <a:r>
              <a:rPr lang="zh-CN" altLang="en-US" sz="18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cs typeface="Arial" pitchFamily="34" charset="0"/>
              </a:rPr>
              <a:t>客户端，畅快浏览搜索到文件后，复制黏贴即可。</a:t>
            </a:r>
            <a:endParaRPr lang="en-US" altLang="zh-CN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indent="0">
              <a:buNone/>
            </a:pPr>
            <a:endParaRPr lang="en-US" altLang="zh-CN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indent="0">
              <a:buNone/>
            </a:pPr>
            <a:r>
              <a:rPr lang="zh-CN" altLang="en-US" sz="18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cs typeface="Arial" pitchFamily="34" charset="0"/>
              </a:rPr>
              <a:t>同时支持</a:t>
            </a:r>
            <a:r>
              <a:rPr lang="en-US" altLang="zh-CN" sz="18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cs typeface="Arial" pitchFamily="34" charset="0"/>
              </a:rPr>
              <a:t>Outlook</a:t>
            </a:r>
            <a:r>
              <a:rPr lang="zh-CN" altLang="en-US" sz="18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软雅黑" pitchFamily="34" charset="-122"/>
                <a:ea typeface="微软雅黑" pitchFamily="34" charset="-122"/>
                <a:cs typeface="Arial" pitchFamily="34" charset="0"/>
              </a:rPr>
              <a:t>插件方式的深度邮件客户端集成。</a:t>
            </a:r>
            <a:endParaRPr lang="en-US" altLang="zh-CN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indent="0">
              <a:buNone/>
            </a:pPr>
            <a:endParaRPr lang="en-US" altLang="zh-CN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indent="0">
              <a:buNone/>
            </a:pPr>
            <a:endParaRPr lang="en-US" altLang="zh-CN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indent="0">
              <a:buNone/>
            </a:pPr>
            <a:endParaRPr lang="en-US" altLang="zh-CN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  <a:p>
            <a:pPr marL="0" indent="0">
              <a:buNone/>
            </a:pPr>
            <a:endParaRPr lang="zh-CN" altLang="en-US" sz="180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F80B81A-1858-4C84-B8C5-14FB6C5C40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046"/>
          <a:stretch/>
        </p:blipFill>
        <p:spPr>
          <a:xfrm>
            <a:off x="7396004" y="4368351"/>
            <a:ext cx="3602557" cy="198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98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79" y="1235347"/>
            <a:ext cx="2875238" cy="5111535"/>
          </a:xfrm>
          <a:prstGeom prst="rect">
            <a:avLst/>
          </a:prstGeom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第十二步：手机移动应用集成也少不了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8359363" y="1235347"/>
            <a:ext cx="2917372" cy="4908048"/>
            <a:chOff x="3491880" y="1118355"/>
            <a:chExt cx="2016224" cy="358439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1118355"/>
              <a:ext cx="2016224" cy="3584397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3779912" y="1491630"/>
              <a:ext cx="1440160" cy="208823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49" y="1235347"/>
            <a:ext cx="2889507" cy="513690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592" y="4931575"/>
            <a:ext cx="1152525" cy="11525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6953" y="5039544"/>
            <a:ext cx="1143887" cy="1103851"/>
          </a:xfrm>
          <a:prstGeom prst="rect">
            <a:avLst/>
          </a:prstGeom>
        </p:spPr>
      </p:pic>
      <p:sp>
        <p:nvSpPr>
          <p:cNvPr id="13" name="AutoShape 2" descr="data:image/jpeg;base64,/9j/4AAQSkZJRgABAQAAAQABAAD/2wBDAAgGBgcGBQgHBwcJCQgKDBQNDAsLDBkSEw8UHRofHh0aHBwgJC4nICIsIxwcKDcpLDAxNDQ0Hyc5PTgyPC4zNDL/2wBDAQkJCQwLDBgNDRgyIRwhMjIyMjIyMjIyMjIyMjIyMjIyMjIyMjIyMjIyMjIyMjIyMjIyMjIyMjIyMjIyMjIyMjL/wAARCAEAAQ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BKQ/SsbWfEumaGmbu4AkIysSfM5/DsPc4HvXnusfEbUrzdHp6i0i6bz8zkfU8D+fvXXh8DWxHwrTv0OLEY+jh9JO77I9QvdRs9Ph8y7uYoU/vSOFz7DPWuVv/iVpNtlLWKa6bsQNi/mef0ryme4nuZjLcTSSyHq0jlifxNR8V7NHJaa1qO7/A8StndSWlNWR2158TdVmyLW3t7dT0LZcj8eB+lYdx4u166yJNTmUH/nntT/ANBArF4pK9KngMPDaK/M82pjsRPeTLcupahN/rb25kz/AHpmb+ZqszuxyzMx9zmm0V0RhGCtFWOaUpS1buOV3U5VmU+xxVmLUtQhx5V7cx4/uTMv8jVSiiUIzVpK4Rk47Oxt2/i7XrXAj1OYgf8APTa//oQNbln8TdVhwLm2t7hR1xlGP48j9K4il4rnqYDDz3ivyOmnjsRDaTPWbD4laTc4W7jmtW7krvX8xz+ldXZ6jZ6hD5lpcxTp6xuGx7HHSvnvipILia2mEtvNJFIvRo3KkfiK82tktN603Z/gejRzupHSoro+i+1FeSaP8R9Ss9sWoILyLoWHyyAfUcH+fvXoWj+JdM1xM2lwPMAy0L8Ov4dx7jI968bEYGth/iWnfoe5h8fRxGkXZ9mbdFFFch2hRRRQAUUUUAFFFFABRRRQAUUUUAJRR3rG17xDZ6BZme5fLtkRxqfmc+w9PU9qcISnJRirtkTnGnFyk7JGldXkFjbvcXMqxRIMszHAFeaeIviLNOXttGDRRcg3Dj5m+gP3R7nn6GuY13xHf+ILnzLl9sKnMcKn5V/xPv8AyHFY9fSYLKYwtOtq+3Q+Zxubym3Cjou/UfJJJNK0krtJIxyzMxZmPqSetMNGaK9pJRVkeI227sKKKKoQUUUUAFFFFABRRRQAUUUUAFFFFABT45JIZVkidkkU5VlJVlPqCOlMopNJqzGm07o7/wAO/EWa3K22shpYuALhB8y/UDqPcc/U16Xa3kF9brcW0qyROMqynINfOtbGheI77w/c+ZbPuhY5khY/K3+B9/5jivExuUxnedHR9ujPcwWbyg1Ctqu/U95orG0HxBZ6/Zie2fDrgSRMfmQ+49D2Pf8AOtnvXzc4ShJxkrNH0sJxqRUou6YtFFFIsKKKKACiiigBKKKxvEGu2+gaa91NzIeIowcF27D2HqewpwhKclGKu2ROcYRcpOyRB4l8S23h6y3viS5cERQg8sfU+gHrXjOo6jdarevd3kpklb8lHYAdgPSjUdSudVvpLy7k3yufoFHYAdgKqV9dgMBHDx5payZ8fj8fLEystIrYKKKK9I80KKKKACiiigAooooAKKKKACiiigAooooAKKKKACiiigAooooAt6dqN1pV7Hd2cpjlX8mHcEdwfSvZvDXiW28Q2W9MR3KACWEnlT6j1B9a8Oq3p2pXOlX0d5aSbJUP1DDuCO4Nebj8BHER5lpJHpYDHyw0rPWL3R9DUVjeH9dt9f01LqH5ZBxLGTko3ce49D3FbNfIzhKEnGSs0fYQnGcVKLumLRRRSLCiiigCvd3UNlaSXM7hIolLMx7AV4b4j12fX9Ue5kyIR8sMZP3V/wAT1J/oBXT/ABG8RfaLgaNbP+7jIacqfvN1A+g6n3x6VwFfS5TguSPtprV7eh8tm+Nc5exg9Fv5sKKKK9w8MXvV/S9F1DWpJI9PtzK0SgudwAGenJI5ODgexrPr0j4VsNuqJ/Fujb8wf8K48dXlQoupDdW39TswNCNesqcnZM8/vLK60+cwXlvJBJ/dkUjPuOxHuKr19DXmn2uoW5gu7eOeM9VkUEf/AK64fWPhlBLuk0m4MDdRFKSyfQH7w/WvPw+c056VVZ9+h6GJyWpDWk7r8TzGitPVNB1PRnIvrR40zgSryh+hHH4HBrMr2KdWFRXi7ryPHqU503aSswooorQzCiiigAooooAKKKKACiiigAooooAKKKKACiiigDY8Oa9P4f1RLmLLQn5ZogfvL/iOoP8AQmvcrS6hvbSO5gcPFKoZWHcGvnWu/wDhz4i+z3B0a5b93IS0BY/dbqR9D1Hvn1rw82wSnH20Fqtz3MoxrhL2M3o9vJnqdFFFfNH1IlY3iXWE0PRJ7skGQDbEp/iY9B/U+wNbGa8k+I+rm81hdOjb91aDLgHguwz+gx+JNdeBw/t6yj03focOPxH1ei5Ld6I42SR5pXlkdmkdizsxyWYnJJ/GmUUV9qkkrI+Jbu7sKKKKYhe1dt8MbvydeuLZjgTQbh7lT/gxriO1anh7UBpfiGxuycIkgVyeyt8rfkDn8K5MbSdTDyit7HXgqns68ZPue/UUg5ANLXxJ90RSRpIhV1UqRggjIIrktX+Hmk6gWktQbKY85hHyE+69PyxXY0VpSrVKTvBtMxq0KdVWmrniWr+CNa0ol/s/2qAf8tLfJIHuvUfhke9c53I7jg19H4yKxNW8LaRrQLXVovmnpKnyuPxHX8civYw+dSWlZX80eLiMkT1ou3kzwqiu71f4Z3ttuk0y4W5QciKXCuPYHofxxXG3lld6fN5N5byQSekikZ9wehHuK9uhjKNZe416dTxK2DrUX76K1FFFdRyhRRRQAUUUUAFFFFABRRRQAUUUUAAp8ckkMqSxuyyIwZGU4KsDkEfjTKM1LSasxptO6PePDWsJreiQXYIEhG2VR/C46j+o9iK2K8k+HGsGz1l9Okb91djKZPAcc/qM/iBXrdfF47D/AFes49N16H2+AxHt6Kl1WjKuo3ken6dcXkn3IY2cj6DNfP1xPJdXMtzK2ZJXLufUk5P6mvVfiVqH2bQI7RWw11IFI77V+Y/qB+deTdq9nJaNqbqPd/keJndbmqKmtkJRRRXunhBRRRQAUHkEetFFAHuHg3Vxq/hu3ldt00Q8qb13Lxk/UYP410OK8U8F+IxoOqMtyxFlcgLIcZ2MOjY9OoP/ANavZLe6gu4Vmt5klicZV0YEEexFfGZhhZUKz00eqPtMvxUa9FXeq0ZYooorhPRCiiigBKrXVnb3kJhuII5o26pIoIP4GrIooTa1RLipKzOG1T4aaZc7pLCWSzkPO0fOn5Hkfga4rU/BGuaaSwtftUQ/jt/m/wDHfvfofrXt2KMV6FDM8RS0vdeZ59fK8PV1Ss/I+bypVijAqynBUjBH1FHFe+6loemavHtvrKKU4wGZcMPoRyPwNcfqXwwt5MyabeSQnqI5RvX6A8ED65r2KOc0p6VE0/vR49fJasNabujzGl4rd1Lwfrml5M1k0sY/5awHzB+Q+YD6isLj8R19q9OnWp1VeEkzyqlCpTdppoSiiitjEKKKKACiiigAooooAmt55La5iuIjiSJg6n0IOR+or6A069j1DTre7j+5NGrgZ9Rmvnr+GvWvhrf/AGnQJLRzlrWQqB/styP1z+VeFnVG9NVFuvyPdySty1HTezOb+Jt4ZtegtQcrBDnHoWPP6AVxHatvxdcfavFWoyA5Ak2f98gL/SsSvSwFPkw8V5fmebjZ8+Ik/MKKKK6zkCiiigAooooAeiNIypGrM7HCqoJJPsB1q9a3uraDOHt5LmycnJVlKq31Vhg/lWl4HuktfFtnvC7ZQ0WT2JHGPckAfjXtEkEU8ZSWNXU9VZQQa8XMMd7Cp7OULpq57WX4D29NzjNppnmml/E+4j2pqdosq/8APWA4b8VPBP0IrtdM8WaNq21be9QSn/llJ8jZ9AD1/DNV73wLoF7ljYLC56NATHj8Bx+lc7e/CyFubPUZE9FmQP8AqMY/WvMk8DW1V4P70epFY6jo7TX4nouQehorzKDQfHOg4/s+7W5iHSLzdy49MPjH4GtGHxxqlgNuu6BdRKOs0CEr+R4/WuaWEe9OSl6PX7jphjFtUi4v00O9pawdN8W6LqpCW19F5p/5ZOdjZ9MHGfwrcyD0rllGUXaSsdcakZK8XcdRRRSLCiiigBMZ6isXVvC+k6wS11ZxmQ/8tVG1x+I5P0PFbVFVGcoO8XZmc6cZq0ldHlWs/DO7tt0ulT/aUHPlSkK/4N0P44rh5oJraZ4Z4nilQ4KOpDD6g19G1g+IfDVj4htSk67J1H7qYD5kP9R6j+R5r18JnFSDUa2q79TxsXk8JJypaPt0PDcCkqze2U+nX89lcKFmhYqwHQ+hHsRgj2NVx1r6aMlOKlHZnzM4uLcXuhKKKKokKKKKADtXb/DK8MOvT2pOFnhzj1ZSMfoWriO1bfhG4+y+KtOkJ4Mnl/8AfQK/1rkx9Pnw8l5fkdeBqcmIi/Mz9Sl87VrybP353b8yTVTvTnYs7MepJNNrohFQioroc0pczb7hRRRVkhRRRQAUUUUASRSvbzxzRMVljZXVh2YHIP5ivfNG1KLV9Itr6LG2VASM/dPQj8DkfhXz/XaeAPEg0u+Om3T4tblsox6JJ0/AHgfXHqa8fNsK6tP2kVqvyPYyjFqlV5JPR/mevUUgORS18sfWhSYB7ClooAzL3QtK1DJu9PtpmP8AE8QJ/PGaqReGYbLH9m3t7ZqOBGkxkT/vl9wH4YrdNFVzytvoZulC97alO3jvYsLNNFOP7wQofyyQf0q5S0VLdy0rIKKKKBhRRRQAlBorP1jU4tI0q4vpj8kSFsZwWPQAe5OB+NCTk0luyJSUYuT2R5L4+lik8X3OzGVRFYju2M/yIH4VzHapbi4lu7mW4mOZZWZ2PqScmo+1fdYen7OlGD6JHwmJqe0qymurEooorcwCiiigA71b02XydWs5v7k6N+RBqpTkYrIrDqCDUVI80XF9Soy5Wn2B1KyMp6qSKbVvUovJ1a8hx9yd1/IkVU70QkpxUl1CUeVtdgoooqyQooooAKKKKACiiigD0Twj4+WGNNP1mQ7R8sdy3PHYP/j+frXo8M8M8SyxSq8bDIZWBBHqCK+dT7VNaG7EyxWbXHmucBYS24n2C8mvDxWUU5yc4S5e/Y9zCZvUglCav27n0TuHqKMj1rx6z0PxvOAY5L+FD3luyn6bs/pWxb+D/GDkGbxBJEP9m4kc/wBK8ieDpwf8RHrwxtSe1NnpOR6ijI9RXGQeDNWXm48V6g3qIyV/Uk1oxeExGQZNa1ib2e8YD/x0CuaVOC2lc6o1Kj3hb5nRBqdVK30yC3xta4YjvJcSP/6Exq6Ky06Gyv1CiiigoKKKKAEryr4ka8bm9TSIGzFAQ8xB6uRwPwBz9T7V3niXWk0HRZbtsGTG2JD/ABOeg/qfYGvC5ZZJpXmmZnkkYszN1Zickn8a9nJ8Lz1PbSWi29Tw84xfJFUovV7+hHRRRX1B8sFFFFABRRRQAU5AWdVHcgU3vVvTYvO1azh/vzov5kConLli5PoVGPM0u5oeLrf7N4q1GMDgyb/++gG/rWJXb/E2zMOvQXQGFnhxn1Knn9CK4jtXPgKnPh4vy/I6cbDkxEl5hRRRXWcgUUUUAFFFFABRRRQAV0fgnVINK8SxSXOBFMhh3t0Qkgg/mAPxrnKXGfpWNel7WnKD2ZtQq+yqKfY+ju3A4p1eYeDfHK26x6bq8uI+FiuWPQdgx/8AZvz9a9NVgVBU5B7ivi8Thp0J8s0fa4XFU8RDmg/kPooorA6gooooAKKKKAEoPAyaDXG+PvEJ0nTPslu+27ugQCDyifxN7HsPc57VpRpSqzUI7sxr1o0YOctkcP438Qf23rRihbNnakpHg8M38Tfpgewz3rmKMY49KK+3w9CNGmqceh8PXrSrVHOXUKKKK2MAooooAKKKKADtW54Rt/tXirToyMgSb/8AvkFv6Vh9q7f4ZWZm16e6K5WCHGfRmIx+gauTH1OTDyfl+Z14Gnz4iK8zo/iVYfadAS7VctayBif9k8H9cflXk38NfQuo2cWoadcWkn3Jo2Qn6jFfP1zBJbXMtvKuJImKMPQg4P6ivNyWtem6b3X5Ho53R5aiqLZkVFFFe6eGFFFFABRRRQAUUUUAFFFFABXS+HvGmo6CFhb/AEmzH/LJ25Uf7Ldvocj6VzVFY1qFOtHlqK6NqNedGXNB2Z7VpvjvQtQQbrtbaQjmO5+Qj8TwfwNX7jxPolrF5k2qWwUDOBIGJ+gGSfwrwbrRgdhivIlklNyupNI9eOeVVGzSbPUtQ+J9jCzLYWc1yRxvc+Wv1HUn8hWDH428Qa3qtrZwzR2iTzKhECZYKSM8nPQZ5GOlcZ0rq/h5Z/avFccp6W8TSH0yflH8yfwrWrgcNhqMppXaW77mVLH4jE1owbsm+h7KOgpaKK+WPrSrfXcNhZTXdw4SKJS7sewFeC6xqsus6rPfTtzI3yqWzsUdAPoPzOT3r32aGK4iMU0ayRnqrAEH6g1X/sbTf+fC2/79L/hXdgcXDDNycbs87H4OeJSinZHz5uT+8PzpQQemD9K98uNP0e0tpJ57O0SKNSzM0SgADqeleL6/qyatqbzQQJBbJlYY1UDC+px3PX26V9Bg8weKk0o2S3dz5/G5esLFNyu30MqiiivTPLCiiigAooooAX+GvWvhrp/2bQJLthhrqQsD/srwP1B/OvKreCS5uYreIZklYIo9STgfqa+gNOso9P063s4/uQxqgP0GK8LOq1qcaa3f5Hu5JR5qjqPZFrFeSfEfSDZ6wuoxr+6uhh8DgOOP1GPxBr1ysbxLo6a5ok9oQBIRuiY/wsOh/ofYmvGwOI9hWUunU9rH4b6xRcVutUeD0U+SOSGV4pEKujFWVhgqQcEH8aZX2iaauj4lqzswoooqhBRRRQAUUUUAFFFFABRRRQAUUUUAFemfC2y22l/fEDLyCJfooyf1b9K8zre0rxfq2j2S2dk0CxKSRuiySSckk55rgzGjUrUfZ092d2X1qdGspz2R7lRXjX/CxPEP/PW3/wC/P/169B8F6pqGr6J9t1FkLSSsI9i4G0cfzBr5rEZfVw8eedrbH1GHzCliJckL3Olo6UVxXjzxR/ZNp/Z9nJi9nXkg8xp0LfU9B+J7VzUaMqs1CO7OmvWjRg5y2Rzfj/xQdQuW0mzf/Rom/fMDxI4P3foD+Z+lcQaSivtcNh44emoR/wCHZ8TisRLEVHOQUUUV0HMFFFFABRQKfHHJNKkUalndgqqoyWJOAB+NS2krsaTbsjsvhxpBvNZbUJF/dWgwmRwXPH6DP4kV63jrWP4a0aPQ9FgtAAZAN0rD+Jz1P9B7AVs18XjsR9YrOXTp6H22Aw/1eiovd6sWiiiuQ7jyz4jeHfs9wNZtl/dykLOFH3W6Bvoeh98etcBX0Vd2sN7aSW1wgeKVSrKe4NeG+I9Cn8P6o1tJloT80MhH3l/xHQj+hFfS5TjeePsZvVbeh8tm+CcJe2gtHv5Mx6KKK9w8MKKKKACiiigAooooAKKKKACiiigAooooACcAn0r33w9Yf2b4fsrQja0cQDj/AGiMn9Sa8U8P2X9o+INPtduVeZSw9VX5m/RTXu91dQ2NpJcTuscUSlmZugAr53O6jco0l6/5H0eSU1GMqrM7xHrsGgaVJdyYaQ/LDHnBdj0H07k+leHXl3Pf3kt3cuZJ5mLMx9fQegA4A7AVpeJdfm8Q6q1y+VgTKwRH+Fc9T7nqfwHasftXdluCVCHNL4n+HkcOZY5158sfhX4iUUUV6h5QUUUUAFFFFABXf/Dnw79ouDrNyv7uMlYAw+83Qn6DoPfPpXMeHNCn8QaoltHlYR800gH3V/xPQD+gNe42lrDZWkdtboEiiUKqjsBXh5tjVCPsYPV7+h7mUYJzl7aa0W3myzRRRXzR9SFFFFACVjeIdCt9f017Wf5ZBzFIBko3Y+49R6fnWzRThOUJKUXZoicIzi4yV0z551HTbnSr6Szu49kqH6hh2IPcGqle4+JfDVt4hstj4juUBMUwHKn0PqD6V4zqOnXWlXr2l5EY5V/Jh2IPcH1r67AY+OIjyy0kj4/H4CWGldaxZUooor0jzQooooAKKKKACiiigAooooAKKKKAO1+Gdl5/iCe7YZW2hwD6MxwP0DUvj7xR/aV22l2kmbSFv3rL0kcdvcA/mfoKzrLWW0PwrJBaNtvtRkZi6nmKIfKD7EkNj8T6Z5qvLp4b22JlXnstEvTqerPFeywyoQ3er+YUUUV6h5QUUUUAFFFFABVvTtNudVvo7O0j3yufoFHck9gKNO0661W9S0s4jJK35KO5J7AetezeGvDVt4estiYkuXAMsxHLH0HoB6V5uPx8cPHlWsmelgMBLEyu9Irdk/h7QrfQNNS1g+aQ8yyEYLt3PsPQen51s96KK+RnOU5OUnds+whCMIqMVZIWiiikWFFFFABRRRQAlY2veH7LxBaGG5TEi/6uVR8yH2Pp6jvWzRThOUJKUXZoicIzi4yV0zwbXfDl94fudl0m6FjiOZR8rf4H2/mOax6+irqzgvrd7e5iWSJxhlYZBrzTxF8Oprcvc6NmWLkm3Y/Mv0J+8PY8/U19Jgs2jO0K2j79D5nG5RKDc6Wq7dTgMUU+SOSGVo5UaORThlZSrKfQg9KYa9pNSV0eI007MKKKKoQUUUUAFFFFABRRRQAUUUUAFFFFABRiinxxyTSrHEjPIxwqqCWY+gA61LaSuxpNuyGVsaF4cvvEFz5dqm2FTiSZh8q/4n2/kOa6fw98Oprgpc6zmKLgi3U/M31I+6PYc/Q16Xa2cFjbpb20KxxIMKqjAFeLjc2jC8KOr79D28FlEptTraLt1M3QfD9noFoIbZMyNzJKw+Zz7n09B2rZoor5uc5Tk5Sd2z6aEIwioxVkhaKKKRYUUUUAFFFFABRRRQAUUUUAFFFFAGJrPhrTNcTF3bgyAYWVPlcfj3Hscj2rz3V/hzqVmWk09heRddhwrgfQ8H+ftXrlIfrXXh8dWw/wvTt0OLEYCjiNZKz7o+dJ7ea2mMVxDJFIvVZEKkfgaj4r6EvNOs9Rh8q8topk7CRAfy9K5W/+Guk3JL2ss1q3YA71/I8/rXs0c6pvSorP8Dw62SVI603dHknFFdvefDLVYcm1uLe4UdAxKE/hyP1rDuPCOvWv+s0yYj/pntf/ANBJr0qePw89pL8jzqmBxEN4sxKKty6bqEP+tsrmP/ehYfzFVmR1OGVlPuMV0RqRlrF3OaUXHdWG0U5UdjhVZj7DNWY9N1CbHlWNzJ/uwsf5CiU4x1k7BGMpbK5UpeK2rfwjr11/q9MmA/6abU/9CIrcs/hlqs2Dc3FvbqeoXLkfhwP1rnqY/Dw3kvzOmGCxE9os4nipILea5lEVvDJLI3RY0LE/gK9WsPhrpNthruWa6buCdi/kOf1rqrPTrPTofKs7aKFO4jQD8T615tbOqa0pq7/A9GjklSWtR2R5fo/w41K7KyagwtIupQYZyPoOB/P2r0PRvDWmaJH/AKJbgSEYaV+XP49voMD2rYHTrS9q8bEY6tX+J6duh7mHwFHD6xV33YtFFFch2hRRRQAUUUUAFFFF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9435" y="5084737"/>
            <a:ext cx="846200" cy="846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981269" y="6362071"/>
            <a:ext cx="4579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H5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页面，嵌入企业微信（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5.2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8627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24675CA2-87FA-4581-8B79-B516064D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3CBFA84F-8DFB-4674-BED9-B4D1029CCD1E}"/>
              </a:ext>
            </a:extLst>
          </p:cNvPr>
          <p:cNvGrpSpPr/>
          <p:nvPr/>
        </p:nvGrpSpPr>
        <p:grpSpPr>
          <a:xfrm>
            <a:off x="467291" y="1580359"/>
            <a:ext cx="10757319" cy="4627777"/>
            <a:chOff x="467291" y="1580359"/>
            <a:chExt cx="10757319" cy="4627777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BF802531-796C-4312-9C59-323FAA83AA03}"/>
                </a:ext>
              </a:extLst>
            </p:cNvPr>
            <p:cNvSpPr/>
            <p:nvPr/>
          </p:nvSpPr>
          <p:spPr>
            <a:xfrm>
              <a:off x="5924610" y="3769736"/>
              <a:ext cx="2133600" cy="2286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D8F43F4-2C4A-4362-B87C-6B85263A3069}"/>
                </a:ext>
              </a:extLst>
            </p:cNvPr>
            <p:cNvSpPr/>
            <p:nvPr/>
          </p:nvSpPr>
          <p:spPr>
            <a:xfrm>
              <a:off x="3054517" y="2817236"/>
              <a:ext cx="5252649" cy="3390900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5AC33DC9-2FBA-4CE0-9FDB-E06A0E183E54}"/>
                </a:ext>
              </a:extLst>
            </p:cNvPr>
            <p:cNvGrpSpPr/>
            <p:nvPr/>
          </p:nvGrpSpPr>
          <p:grpSpPr>
            <a:xfrm>
              <a:off x="3483035" y="3769736"/>
              <a:ext cx="2133600" cy="2286000"/>
              <a:chOff x="3467100" y="3429000"/>
              <a:chExt cx="2133600" cy="2286000"/>
            </a:xfrm>
          </p:grpSpPr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AEFE6F8-B251-47A8-B4E3-86F4AA125351}"/>
                  </a:ext>
                </a:extLst>
              </p:cNvPr>
              <p:cNvSpPr/>
              <p:nvPr/>
            </p:nvSpPr>
            <p:spPr>
              <a:xfrm>
                <a:off x="3467100" y="3429000"/>
                <a:ext cx="2133600" cy="2286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4FB05B3-5BED-4762-85E4-10A11FCEB7EE}"/>
                  </a:ext>
                </a:extLst>
              </p:cNvPr>
              <p:cNvSpPr txBox="1"/>
              <p:nvPr/>
            </p:nvSpPr>
            <p:spPr>
              <a:xfrm>
                <a:off x="3467100" y="3575474"/>
                <a:ext cx="15049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rPr>
                  <a:t>网盘文件</a:t>
                </a:r>
              </a:p>
            </p:txBody>
          </p:sp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15F95A3D-7161-4CF1-B1AA-D36EFAE4729E}"/>
                  </a:ext>
                </a:extLst>
              </p:cNvPr>
              <p:cNvGrpSpPr/>
              <p:nvPr/>
            </p:nvGrpSpPr>
            <p:grpSpPr>
              <a:xfrm>
                <a:off x="3654105" y="4229953"/>
                <a:ext cx="1678941" cy="369332"/>
                <a:chOff x="3654105" y="4229953"/>
                <a:chExt cx="1678941" cy="369332"/>
              </a:xfrm>
            </p:grpSpPr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4DAC374C-6E53-49D4-9BA4-E76FAC0342D4}"/>
                    </a:ext>
                  </a:extLst>
                </p:cNvPr>
                <p:cNvSpPr txBox="1"/>
                <p:nvPr/>
              </p:nvSpPr>
              <p:spPr>
                <a:xfrm>
                  <a:off x="3980496" y="4229953"/>
                  <a:ext cx="13525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  <a:ea typeface="黑体" panose="02010609060101010101" pitchFamily="49" charset="-122"/>
                      <a:cs typeface="Arial" pitchFamily="34" charset="0"/>
                    </a:rPr>
                    <a:t>文件夹</a:t>
                  </a:r>
                  <a:r>
                    <a:rPr kumimoji="0" lang="en-US" altLang="zh-CN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  <a:ea typeface="黑体" panose="02010609060101010101" pitchFamily="49" charset="-122"/>
                      <a:cs typeface="Arial" pitchFamily="34" charset="0"/>
                    </a:rPr>
                    <a:t>1</a:t>
                  </a: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endParaRPr>
                </a:p>
              </p:txBody>
            </p:sp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4EFB627D-7E60-480A-85F0-888F05B7A7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654105" y="4288620"/>
                  <a:ext cx="297816" cy="251998"/>
                </a:xfrm>
                <a:prstGeom prst="rect">
                  <a:avLst/>
                </a:prstGeom>
              </p:spPr>
            </p:pic>
          </p:grpSp>
          <p:grpSp>
            <p:nvGrpSpPr>
              <p:cNvPr id="23" name="组合 22">
                <a:extLst>
                  <a:ext uri="{FF2B5EF4-FFF2-40B4-BE49-F238E27FC236}">
                    <a16:creationId xmlns:a16="http://schemas.microsoft.com/office/drawing/2014/main" id="{C0B2D9D0-7ED8-48A8-9A82-040879BE8A7C}"/>
                  </a:ext>
                </a:extLst>
              </p:cNvPr>
              <p:cNvGrpSpPr/>
              <p:nvPr/>
            </p:nvGrpSpPr>
            <p:grpSpPr>
              <a:xfrm>
                <a:off x="3864380" y="5121839"/>
                <a:ext cx="1607092" cy="369332"/>
                <a:chOff x="3864380" y="5071039"/>
                <a:chExt cx="1607092" cy="369332"/>
              </a:xfrm>
            </p:grpSpPr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17B94702-0642-427D-B172-EA100B554051}"/>
                    </a:ext>
                  </a:extLst>
                </p:cNvPr>
                <p:cNvSpPr txBox="1"/>
                <p:nvPr/>
              </p:nvSpPr>
              <p:spPr>
                <a:xfrm>
                  <a:off x="4118922" y="5071039"/>
                  <a:ext cx="13525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  <a:ea typeface="黑体" panose="02010609060101010101" pitchFamily="49" charset="-122"/>
                      <a:cs typeface="Arial" pitchFamily="34" charset="0"/>
                    </a:rPr>
                    <a:t>文件</a:t>
                  </a:r>
                  <a:r>
                    <a:rPr kumimoji="0" lang="en-US" altLang="zh-CN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  <a:ea typeface="黑体" panose="02010609060101010101" pitchFamily="49" charset="-122"/>
                      <a:cs typeface="Arial" pitchFamily="34" charset="0"/>
                    </a:rPr>
                    <a:t>B.docx</a:t>
                  </a: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endParaRPr>
                </a:p>
              </p:txBody>
            </p:sp>
            <p:pic>
              <p:nvPicPr>
                <p:cNvPr id="19" name="图片 18">
                  <a:extLst>
                    <a:ext uri="{FF2B5EF4-FFF2-40B4-BE49-F238E27FC236}">
                      <a16:creationId xmlns:a16="http://schemas.microsoft.com/office/drawing/2014/main" id="{43470FEF-5EAD-463A-AA0C-3B36F33C77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864380" y="5129887"/>
                  <a:ext cx="215688" cy="251637"/>
                </a:xfrm>
                <a:prstGeom prst="rect">
                  <a:avLst/>
                </a:prstGeom>
              </p:spPr>
            </p:pic>
          </p:grpSp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ACB8C442-6200-45BA-9FA1-FF29DB8EE1CF}"/>
                  </a:ext>
                </a:extLst>
              </p:cNvPr>
              <p:cNvGrpSpPr/>
              <p:nvPr/>
            </p:nvGrpSpPr>
            <p:grpSpPr>
              <a:xfrm>
                <a:off x="3860572" y="4685163"/>
                <a:ext cx="1624874" cy="369332"/>
                <a:chOff x="3860572" y="4634363"/>
                <a:chExt cx="1624874" cy="369332"/>
              </a:xfrm>
            </p:grpSpPr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C35EA9D3-758F-4DB4-96AE-05B7AC82087E}"/>
                    </a:ext>
                  </a:extLst>
                </p:cNvPr>
                <p:cNvSpPr txBox="1"/>
                <p:nvPr/>
              </p:nvSpPr>
              <p:spPr>
                <a:xfrm>
                  <a:off x="4132896" y="4634363"/>
                  <a:ext cx="13525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12189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  <a:ea typeface="黑体" panose="02010609060101010101" pitchFamily="49" charset="-122"/>
                      <a:cs typeface="Arial" pitchFamily="34" charset="0"/>
                    </a:rPr>
                    <a:t>文件</a:t>
                  </a:r>
                  <a:r>
                    <a:rPr kumimoji="0" lang="en-US" altLang="zh-CN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  <a:ea typeface="黑体" panose="02010609060101010101" pitchFamily="49" charset="-122"/>
                      <a:cs typeface="Arial" pitchFamily="34" charset="0"/>
                    </a:rPr>
                    <a:t>A.docx</a:t>
                  </a: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endParaRPr>
                </a:p>
              </p:txBody>
            </p:sp>
            <p:pic>
              <p:nvPicPr>
                <p:cNvPr id="20" name="图片 19">
                  <a:extLst>
                    <a:ext uri="{FF2B5EF4-FFF2-40B4-BE49-F238E27FC236}">
                      <a16:creationId xmlns:a16="http://schemas.microsoft.com/office/drawing/2014/main" id="{1E1AA736-5E7B-4A5F-9160-55E35CE47D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860572" y="4693211"/>
                  <a:ext cx="215688" cy="251637"/>
                </a:xfrm>
                <a:prstGeom prst="rect">
                  <a:avLst/>
                </a:prstGeom>
              </p:spPr>
            </p:pic>
          </p:grpSp>
        </p:grp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EACBA756-79DE-43AD-B598-D4CA343AE4B5}"/>
                </a:ext>
              </a:extLst>
            </p:cNvPr>
            <p:cNvSpPr txBox="1"/>
            <p:nvPr/>
          </p:nvSpPr>
          <p:spPr>
            <a:xfrm>
              <a:off x="5924610" y="3916210"/>
              <a:ext cx="15049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ERP</a:t>
              </a: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文件</a:t>
              </a:r>
            </a:p>
          </p:txBody>
        </p: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75A8B9DA-BBDF-4EED-8AB0-A3DC92134F25}"/>
                </a:ext>
              </a:extLst>
            </p:cNvPr>
            <p:cNvGrpSpPr/>
            <p:nvPr/>
          </p:nvGrpSpPr>
          <p:grpSpPr>
            <a:xfrm>
              <a:off x="6111615" y="4570689"/>
              <a:ext cx="1678941" cy="369332"/>
              <a:chOff x="3654105" y="4229953"/>
              <a:chExt cx="1678941" cy="369332"/>
            </a:xfrm>
          </p:grpSpPr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DF86338A-494D-4130-BDBF-5E6EDAA4C9D5}"/>
                  </a:ext>
                </a:extLst>
              </p:cNvPr>
              <p:cNvSpPr txBox="1"/>
              <p:nvPr/>
            </p:nvSpPr>
            <p:spPr>
              <a:xfrm>
                <a:off x="3980496" y="4229953"/>
                <a:ext cx="13525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rPr>
                  <a:t>XX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rPr>
                  <a:t>流程</a:t>
                </a:r>
              </a:p>
            </p:txBody>
          </p:sp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05153AC5-436D-4E77-9C93-A80AB004F7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54105" y="4288620"/>
                <a:ext cx="297816" cy="251998"/>
              </a:xfrm>
              <a:prstGeom prst="rect">
                <a:avLst/>
              </a:prstGeom>
            </p:spPr>
          </p:pic>
        </p:grp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D9C0BDBA-BBF0-45E7-BC66-10A8672E77D6}"/>
                </a:ext>
              </a:extLst>
            </p:cNvPr>
            <p:cNvGrpSpPr/>
            <p:nvPr/>
          </p:nvGrpSpPr>
          <p:grpSpPr>
            <a:xfrm>
              <a:off x="6321890" y="5025899"/>
              <a:ext cx="1621066" cy="369332"/>
              <a:chOff x="6305955" y="4685163"/>
              <a:chExt cx="1621066" cy="369332"/>
            </a:xfrm>
          </p:grpSpPr>
          <p:pic>
            <p:nvPicPr>
              <p:cNvPr id="37" name="图片 36">
                <a:extLst>
                  <a:ext uri="{FF2B5EF4-FFF2-40B4-BE49-F238E27FC236}">
                    <a16:creationId xmlns:a16="http://schemas.microsoft.com/office/drawing/2014/main" id="{45815A54-4474-46EA-9242-3F8C578592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05955" y="4742719"/>
                <a:ext cx="211646" cy="246920"/>
              </a:xfrm>
              <a:prstGeom prst="rect">
                <a:avLst/>
              </a:prstGeom>
            </p:spPr>
          </p:pic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5F6AEBAE-EDF1-4550-B129-7982B762057B}"/>
                  </a:ext>
                </a:extLst>
              </p:cNvPr>
              <p:cNvSpPr txBox="1"/>
              <p:nvPr/>
            </p:nvSpPr>
            <p:spPr>
              <a:xfrm>
                <a:off x="6574471" y="4685163"/>
                <a:ext cx="13525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rPr>
                  <a:t>文件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rPr>
                  <a:t>C.docx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endParaRPr>
              </a:p>
            </p:txBody>
          </p:sp>
        </p:grp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814183E0-B3D9-406E-B25D-5AD54A5DC63E}"/>
                </a:ext>
              </a:extLst>
            </p:cNvPr>
            <p:cNvGrpSpPr/>
            <p:nvPr/>
          </p:nvGrpSpPr>
          <p:grpSpPr>
            <a:xfrm>
              <a:off x="6321890" y="5462575"/>
              <a:ext cx="1607092" cy="369332"/>
              <a:chOff x="6305955" y="5121839"/>
              <a:chExt cx="1607092" cy="369332"/>
            </a:xfrm>
          </p:grpSpPr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8132393D-9E1A-4F28-8D38-9D4CE475DB58}"/>
                  </a:ext>
                </a:extLst>
              </p:cNvPr>
              <p:cNvSpPr txBox="1"/>
              <p:nvPr/>
            </p:nvSpPr>
            <p:spPr>
              <a:xfrm>
                <a:off x="6560497" y="5121839"/>
                <a:ext cx="13525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rPr>
                  <a:t>文件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黑体" panose="02010609060101010101" pitchFamily="49" charset="-122"/>
                    <a:cs typeface="Arial" pitchFamily="34" charset="0"/>
                  </a:rPr>
                  <a:t>D.docx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endParaRPr>
              </a:p>
            </p:txBody>
          </p:sp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3EBE72A3-20C9-410A-A5A4-3B9B3851F2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05955" y="5183045"/>
                <a:ext cx="211646" cy="246920"/>
              </a:xfrm>
              <a:prstGeom prst="rect">
                <a:avLst/>
              </a:prstGeom>
            </p:spPr>
          </p:pic>
        </p:grp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D568832C-6294-4426-8A17-471F90BA8EC5}"/>
                </a:ext>
              </a:extLst>
            </p:cNvPr>
            <p:cNvSpPr/>
            <p:nvPr/>
          </p:nvSpPr>
          <p:spPr>
            <a:xfrm>
              <a:off x="3044885" y="2938739"/>
              <a:ext cx="15049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联想网盘</a:t>
              </a:r>
            </a:p>
          </p:txBody>
        </p:sp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FFB8AD81-76DF-45FC-9C0A-A946D427C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37110" y="1580359"/>
              <a:ext cx="608967" cy="674214"/>
            </a:xfrm>
            <a:prstGeom prst="rect">
              <a:avLst/>
            </a:prstGeom>
          </p:spPr>
        </p:pic>
        <p:cxnSp>
          <p:nvCxnSpPr>
            <p:cNvPr id="48" name="连接符: 肘形 47">
              <a:extLst>
                <a:ext uri="{FF2B5EF4-FFF2-40B4-BE49-F238E27FC236}">
                  <a16:creationId xmlns:a16="http://schemas.microsoft.com/office/drawing/2014/main" id="{2EFBEFD0-BA9C-44CE-AC1D-0BDB7DDD8C5F}"/>
                </a:ext>
              </a:extLst>
            </p:cNvPr>
            <p:cNvCxnSpPr>
              <a:stCxn id="42" idx="3"/>
              <a:endCxn id="26" idx="0"/>
            </p:cNvCxnSpPr>
            <p:nvPr/>
          </p:nvCxnSpPr>
          <p:spPr>
            <a:xfrm>
              <a:off x="6046077" y="1917466"/>
              <a:ext cx="945333" cy="1852270"/>
            </a:xfrm>
            <a:prstGeom prst="bentConnector2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连接符: 肘形 49">
              <a:extLst>
                <a:ext uri="{FF2B5EF4-FFF2-40B4-BE49-F238E27FC236}">
                  <a16:creationId xmlns:a16="http://schemas.microsoft.com/office/drawing/2014/main" id="{C1CB5A27-D7CE-4341-8824-43C304994ED0}"/>
                </a:ext>
              </a:extLst>
            </p:cNvPr>
            <p:cNvCxnSpPr>
              <a:stCxn id="42" idx="1"/>
              <a:endCxn id="7" idx="0"/>
            </p:cNvCxnSpPr>
            <p:nvPr/>
          </p:nvCxnSpPr>
          <p:spPr>
            <a:xfrm rot="10800000" flipV="1">
              <a:off x="4549836" y="1917466"/>
              <a:ext cx="887275" cy="1852270"/>
            </a:xfrm>
            <a:prstGeom prst="bentConnector2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4734CC18-B1B3-47C4-89DB-E0E44CA232E0}"/>
                </a:ext>
              </a:extLst>
            </p:cNvPr>
            <p:cNvSpPr/>
            <p:nvPr/>
          </p:nvSpPr>
          <p:spPr>
            <a:xfrm>
              <a:off x="5136299" y="2264646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网盘管理员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2B1A0AB-EA92-4E2A-9908-A4A5BBF6B9AE}"/>
                </a:ext>
              </a:extLst>
            </p:cNvPr>
            <p:cNvSpPr/>
            <p:nvPr/>
          </p:nvSpPr>
          <p:spPr>
            <a:xfrm>
              <a:off x="479750" y="4465757"/>
              <a:ext cx="114165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网盘用户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D4F9EA7D-EB88-4A2D-B4FD-1B14B77C2FA2}"/>
                </a:ext>
              </a:extLst>
            </p:cNvPr>
            <p:cNvSpPr/>
            <p:nvPr/>
          </p:nvSpPr>
          <p:spPr>
            <a:xfrm>
              <a:off x="467291" y="5612899"/>
              <a:ext cx="114165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网盘用户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B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1FCF3188-68B6-4529-BF0B-2E0D74085436}"/>
                </a:ext>
              </a:extLst>
            </p:cNvPr>
            <p:cNvSpPr/>
            <p:nvPr/>
          </p:nvSpPr>
          <p:spPr>
            <a:xfrm>
              <a:off x="1929942" y="2817236"/>
              <a:ext cx="596046" cy="3390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rPr>
                <a:t>网盘界面</a:t>
              </a: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BEEBF68-D291-4DEA-B91A-18B7562EC7FF}"/>
                </a:ext>
              </a:extLst>
            </p:cNvPr>
            <p:cNvSpPr/>
            <p:nvPr/>
          </p:nvSpPr>
          <p:spPr>
            <a:xfrm>
              <a:off x="9057151" y="2817236"/>
              <a:ext cx="543220" cy="33909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rPr>
                <a:t>ERP</a:t>
              </a: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黑体" panose="02010609060101010101" pitchFamily="49" charset="-122"/>
                  <a:cs typeface="+mn-cs"/>
                </a:rPr>
                <a:t>界面</a:t>
              </a: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D136DC14-8DB6-4776-AE5C-E520E7B467FF}"/>
                </a:ext>
              </a:extLst>
            </p:cNvPr>
            <p:cNvSpPr/>
            <p:nvPr/>
          </p:nvSpPr>
          <p:spPr>
            <a:xfrm>
              <a:off x="10052086" y="4406551"/>
              <a:ext cx="115127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ERP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用户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8F5811C6-3FDD-4B5C-AEC8-78D6B613D979}"/>
                </a:ext>
              </a:extLst>
            </p:cNvPr>
            <p:cNvSpPr/>
            <p:nvPr/>
          </p:nvSpPr>
          <p:spPr>
            <a:xfrm>
              <a:off x="10073333" y="5490126"/>
              <a:ext cx="115127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ERP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用户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黑体" panose="02010609060101010101" pitchFamily="49" charset="-122"/>
                  <a:cs typeface="Arial" pitchFamily="34" charset="0"/>
                </a:rPr>
                <a:t>B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endParaRPr>
            </a:p>
          </p:txBody>
        </p:sp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A2D2BA95-B113-457E-B05E-39A6AC70C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1357" y="3916210"/>
              <a:ext cx="478443" cy="529705"/>
            </a:xfrm>
            <a:prstGeom prst="rect">
              <a:avLst/>
            </a:prstGeom>
          </p:spPr>
        </p:pic>
        <p:pic>
          <p:nvPicPr>
            <p:cNvPr id="61" name="图片 60">
              <a:extLst>
                <a:ext uri="{FF2B5EF4-FFF2-40B4-BE49-F238E27FC236}">
                  <a16:creationId xmlns:a16="http://schemas.microsoft.com/office/drawing/2014/main" id="{7C60D25C-26DD-4B38-ABD7-304EE3DFC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1357" y="5071531"/>
              <a:ext cx="478443" cy="529705"/>
            </a:xfrm>
            <a:prstGeom prst="rect">
              <a:avLst/>
            </a:prstGeom>
          </p:spPr>
        </p:pic>
        <p:cxnSp>
          <p:nvCxnSpPr>
            <p:cNvPr id="65" name="直接箭头连接符 64">
              <a:extLst>
                <a:ext uri="{FF2B5EF4-FFF2-40B4-BE49-F238E27FC236}">
                  <a16:creationId xmlns:a16="http://schemas.microsoft.com/office/drawing/2014/main" id="{C6086E85-3955-4F9F-98D1-F9143322E337}"/>
                </a:ext>
              </a:extLst>
            </p:cNvPr>
            <p:cNvCxnSpPr/>
            <p:nvPr/>
          </p:nvCxnSpPr>
          <p:spPr>
            <a:xfrm>
              <a:off x="2525988" y="4437875"/>
              <a:ext cx="957047" cy="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箭头连接符 65">
              <a:extLst>
                <a:ext uri="{FF2B5EF4-FFF2-40B4-BE49-F238E27FC236}">
                  <a16:creationId xmlns:a16="http://schemas.microsoft.com/office/drawing/2014/main" id="{EAB0AC7F-F9C0-4D1F-A91D-A3FDB3130C6D}"/>
                </a:ext>
              </a:extLst>
            </p:cNvPr>
            <p:cNvCxnSpPr/>
            <p:nvPr/>
          </p:nvCxnSpPr>
          <p:spPr>
            <a:xfrm>
              <a:off x="2525988" y="5523781"/>
              <a:ext cx="957047" cy="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C0488AB1-10E6-4C2D-A531-095B5AAB3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362673" y="3876845"/>
              <a:ext cx="478444" cy="529706"/>
            </a:xfrm>
            <a:prstGeom prst="rect">
              <a:avLst/>
            </a:prstGeom>
          </p:spPr>
        </p:pic>
        <p:pic>
          <p:nvPicPr>
            <p:cNvPr id="68" name="图片 67">
              <a:extLst>
                <a:ext uri="{FF2B5EF4-FFF2-40B4-BE49-F238E27FC236}">
                  <a16:creationId xmlns:a16="http://schemas.microsoft.com/office/drawing/2014/main" id="{E9D3ABEE-3127-4DC9-B34F-044FA1B67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350051" y="4940021"/>
              <a:ext cx="478444" cy="529706"/>
            </a:xfrm>
            <a:prstGeom prst="rect">
              <a:avLst/>
            </a:prstGeom>
          </p:spPr>
        </p:pic>
        <p:cxnSp>
          <p:nvCxnSpPr>
            <p:cNvPr id="70" name="直接箭头连接符 69">
              <a:extLst>
                <a:ext uri="{FF2B5EF4-FFF2-40B4-BE49-F238E27FC236}">
                  <a16:creationId xmlns:a16="http://schemas.microsoft.com/office/drawing/2014/main" id="{BABFA4EA-F00F-4D22-83CD-6AD46C025CA6}"/>
                </a:ext>
              </a:extLst>
            </p:cNvPr>
            <p:cNvCxnSpPr>
              <a:cxnSpLocks/>
              <a:stCxn id="55" idx="1"/>
            </p:cNvCxnSpPr>
            <p:nvPr/>
          </p:nvCxnSpPr>
          <p:spPr>
            <a:xfrm flipH="1">
              <a:off x="8035925" y="4512686"/>
              <a:ext cx="1021226" cy="0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矩形 73">
            <a:extLst>
              <a:ext uri="{FF2B5EF4-FFF2-40B4-BE49-F238E27FC236}">
                <a16:creationId xmlns:a16="http://schemas.microsoft.com/office/drawing/2014/main" id="{FFC02EE2-A270-44BD-9006-7C4AAF26404F}"/>
              </a:ext>
            </a:extLst>
          </p:cNvPr>
          <p:cNvSpPr/>
          <p:nvPr/>
        </p:nvSpPr>
        <p:spPr>
          <a:xfrm>
            <a:off x="811357" y="825299"/>
            <a:ext cx="11073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网盘的存储划分为两大块区域，区域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1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管理网盘日常操作中产生的文件，区域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2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管理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ERP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中的文件。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6" name="标题 2">
            <a:extLst>
              <a:ext uri="{FF2B5EF4-FFF2-40B4-BE49-F238E27FC236}">
                <a16:creationId xmlns:a16="http://schemas.microsoft.com/office/drawing/2014/main" id="{B6EFB278-3A5F-440E-9DDA-EB78CAE7F117}"/>
              </a:ext>
            </a:extLst>
          </p:cNvPr>
          <p:cNvSpPr txBox="1">
            <a:spLocks/>
          </p:cNvSpPr>
          <p:nvPr/>
        </p:nvSpPr>
        <p:spPr bwMode="gray">
          <a:xfrm>
            <a:off x="548640" y="239605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18987" algn="l"/>
              </a:tabLst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人机交互没问题了，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应用程序和网盘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是怎么对接的？</a:t>
            </a:r>
          </a:p>
        </p:txBody>
      </p:sp>
    </p:spTree>
    <p:extLst>
      <p:ext uri="{BB962C8B-B14F-4D97-AF65-F5344CB8AC3E}">
        <p14:creationId xmlns:p14="http://schemas.microsoft.com/office/powerpoint/2010/main" val="364841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24675CA2-87FA-4581-8B79-B516064D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FFC02EE2-A270-44BD-9006-7C4AAF26404F}"/>
              </a:ext>
            </a:extLst>
          </p:cNvPr>
          <p:cNvSpPr/>
          <p:nvPr/>
        </p:nvSpPr>
        <p:spPr>
          <a:xfrm>
            <a:off x="940758" y="911249"/>
            <a:ext cx="11073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网盘提供文件上传、预览、编辑、下载的接口，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ERP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根据业务场景直接调用接口，可使用网盘文件。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黑体" panose="02010609060101010101" pitchFamily="49" charset="-122"/>
              <a:cs typeface="Arial" pitchFamily="34" charset="0"/>
            </a:endParaRPr>
          </a:p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网盘对于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ERP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用户来说，是无感知的。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64CA75-291C-4E63-A5B2-0313F6781794}"/>
              </a:ext>
            </a:extLst>
          </p:cNvPr>
          <p:cNvSpPr/>
          <p:nvPr/>
        </p:nvSpPr>
        <p:spPr>
          <a:xfrm>
            <a:off x="1339796" y="2754152"/>
            <a:ext cx="9768114" cy="133894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868B4255-C572-4448-8BFD-8378A6CB18FA}"/>
              </a:ext>
            </a:extLst>
          </p:cNvPr>
          <p:cNvSpPr/>
          <p:nvPr/>
        </p:nvSpPr>
        <p:spPr>
          <a:xfrm>
            <a:off x="2008521" y="3230199"/>
            <a:ext cx="1262743" cy="53632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编辑</a:t>
            </a:r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id="{78B6ABE6-2C76-469B-A96F-B7978A73E262}"/>
              </a:ext>
            </a:extLst>
          </p:cNvPr>
          <p:cNvSpPr/>
          <p:nvPr/>
        </p:nvSpPr>
        <p:spPr>
          <a:xfrm>
            <a:off x="5150349" y="3230199"/>
            <a:ext cx="1262743" cy="53632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校核</a:t>
            </a:r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5A5BD683-0F74-43B8-9F59-366D7F5FE71B}"/>
              </a:ext>
            </a:extLst>
          </p:cNvPr>
          <p:cNvSpPr/>
          <p:nvPr/>
        </p:nvSpPr>
        <p:spPr>
          <a:xfrm>
            <a:off x="8292177" y="3230199"/>
            <a:ext cx="1262743" cy="53632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黑体" panose="02010609060101010101" pitchFamily="49" charset="-122"/>
                <a:cs typeface="+mn-cs"/>
              </a:rPr>
              <a:t>审核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14A59A1-7608-4532-B2D0-991744C34A6D}"/>
              </a:ext>
            </a:extLst>
          </p:cNvPr>
          <p:cNvSpPr/>
          <p:nvPr/>
        </p:nvSpPr>
        <p:spPr>
          <a:xfrm>
            <a:off x="1339796" y="4985016"/>
            <a:ext cx="9768114" cy="1330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9165033C-2521-4F99-A7A1-BA8BA3F60494}"/>
              </a:ext>
            </a:extLst>
          </p:cNvPr>
          <p:cNvSpPr/>
          <p:nvPr/>
        </p:nvSpPr>
        <p:spPr>
          <a:xfrm>
            <a:off x="2012385" y="2204917"/>
            <a:ext cx="11512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ERP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用户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A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3" name="图片 62">
            <a:extLst>
              <a:ext uri="{FF2B5EF4-FFF2-40B4-BE49-F238E27FC236}">
                <a16:creationId xmlns:a16="http://schemas.microsoft.com/office/drawing/2014/main" id="{40DD5152-D4CD-4362-853B-62F47779C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802" y="1675211"/>
            <a:ext cx="478444" cy="529706"/>
          </a:xfrm>
          <a:prstGeom prst="rect">
            <a:avLst/>
          </a:prstGeom>
        </p:spPr>
      </p:pic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16F65A10-154D-4C09-B53A-A6EFCA06C6BA}"/>
              </a:ext>
            </a:extLst>
          </p:cNvPr>
          <p:cNvCxnSpPr>
            <a:cxnSpLocks/>
          </p:cNvCxnSpPr>
          <p:nvPr/>
        </p:nvCxnSpPr>
        <p:spPr>
          <a:xfrm>
            <a:off x="2632635" y="2562707"/>
            <a:ext cx="3864" cy="56920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矩形 63">
            <a:extLst>
              <a:ext uri="{FF2B5EF4-FFF2-40B4-BE49-F238E27FC236}">
                <a16:creationId xmlns:a16="http://schemas.microsoft.com/office/drawing/2014/main" id="{85C538EF-F8D9-47F6-9825-932A26776E63}"/>
              </a:ext>
            </a:extLst>
          </p:cNvPr>
          <p:cNvSpPr/>
          <p:nvPr/>
        </p:nvSpPr>
        <p:spPr>
          <a:xfrm>
            <a:off x="5188959" y="2180832"/>
            <a:ext cx="11512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ERP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用户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B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9" name="图片 68">
            <a:extLst>
              <a:ext uri="{FF2B5EF4-FFF2-40B4-BE49-F238E27FC236}">
                <a16:creationId xmlns:a16="http://schemas.microsoft.com/office/drawing/2014/main" id="{BC640634-4FDD-454D-A059-C9EB646AC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376" y="1651126"/>
            <a:ext cx="478444" cy="529706"/>
          </a:xfrm>
          <a:prstGeom prst="rect">
            <a:avLst/>
          </a:prstGeom>
        </p:spPr>
      </p:pic>
      <p:sp>
        <p:nvSpPr>
          <p:cNvPr id="71" name="矩形 70">
            <a:extLst>
              <a:ext uri="{FF2B5EF4-FFF2-40B4-BE49-F238E27FC236}">
                <a16:creationId xmlns:a16="http://schemas.microsoft.com/office/drawing/2014/main" id="{F80FE236-D9C1-4293-957E-3FBDA71DCC2A}"/>
              </a:ext>
            </a:extLst>
          </p:cNvPr>
          <p:cNvSpPr/>
          <p:nvPr/>
        </p:nvSpPr>
        <p:spPr>
          <a:xfrm>
            <a:off x="8365533" y="2228507"/>
            <a:ext cx="11512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ERP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用户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C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72" name="图片 71">
            <a:extLst>
              <a:ext uri="{FF2B5EF4-FFF2-40B4-BE49-F238E27FC236}">
                <a16:creationId xmlns:a16="http://schemas.microsoft.com/office/drawing/2014/main" id="{62F006A6-CF8D-4559-9D98-8B67E0DF9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950" y="1698801"/>
            <a:ext cx="478444" cy="529706"/>
          </a:xfrm>
          <a:prstGeom prst="rect">
            <a:avLst/>
          </a:prstGeom>
        </p:spPr>
      </p:pic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84608CCE-4A35-4BFF-BDA2-995B78DB9162}"/>
              </a:ext>
            </a:extLst>
          </p:cNvPr>
          <p:cNvCxnSpPr>
            <a:cxnSpLocks/>
          </p:cNvCxnSpPr>
          <p:nvPr/>
        </p:nvCxnSpPr>
        <p:spPr>
          <a:xfrm>
            <a:off x="5790499" y="2506398"/>
            <a:ext cx="3864" cy="56920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D2D7362F-EF7E-4A81-BCE4-CF90EB50846D}"/>
              </a:ext>
            </a:extLst>
          </p:cNvPr>
          <p:cNvCxnSpPr>
            <a:cxnSpLocks/>
          </p:cNvCxnSpPr>
          <p:nvPr/>
        </p:nvCxnSpPr>
        <p:spPr>
          <a:xfrm>
            <a:off x="8967073" y="2506398"/>
            <a:ext cx="3864" cy="56920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70A0BDA0-2E04-4887-9929-147337E9FC6A}"/>
              </a:ext>
            </a:extLst>
          </p:cNvPr>
          <p:cNvCxnSpPr>
            <a:cxnSpLocks/>
            <a:endCxn id="56" idx="2"/>
          </p:cNvCxnSpPr>
          <p:nvPr/>
        </p:nvCxnSpPr>
        <p:spPr>
          <a:xfrm>
            <a:off x="3271264" y="3498360"/>
            <a:ext cx="1879085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5F3ED1E4-F010-4AF9-831B-58F0E3A83C00}"/>
              </a:ext>
            </a:extLst>
          </p:cNvPr>
          <p:cNvCxnSpPr>
            <a:cxnSpLocks/>
            <a:stCxn id="56" idx="6"/>
            <a:endCxn id="58" idx="2"/>
          </p:cNvCxnSpPr>
          <p:nvPr/>
        </p:nvCxnSpPr>
        <p:spPr>
          <a:xfrm>
            <a:off x="6413092" y="3498361"/>
            <a:ext cx="187908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33">
            <a:extLst>
              <a:ext uri="{FF2B5EF4-FFF2-40B4-BE49-F238E27FC236}">
                <a16:creationId xmlns:a16="http://schemas.microsoft.com/office/drawing/2014/main" id="{929B175D-2A45-479B-A910-4BD3759EF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235" y="4330967"/>
            <a:ext cx="306388" cy="357453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99EE0A4D-FF83-45D0-9EB3-E31D5B43F970}"/>
              </a:ext>
            </a:extLst>
          </p:cNvPr>
          <p:cNvSpPr/>
          <p:nvPr/>
        </p:nvSpPr>
        <p:spPr>
          <a:xfrm>
            <a:off x="10189145" y="3535689"/>
            <a:ext cx="817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ERP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4DA4AAB5-F18A-40F0-8AB0-FC5B8E119D04}"/>
              </a:ext>
            </a:extLst>
          </p:cNvPr>
          <p:cNvSpPr/>
          <p:nvPr/>
        </p:nvSpPr>
        <p:spPr>
          <a:xfrm>
            <a:off x="10189144" y="565005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网盘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C0A3BF59-F774-47F4-B86D-707618458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464" y="5523996"/>
            <a:ext cx="732856" cy="542313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D4E31ED3-2FA2-496F-81B5-E07C46836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404" y="5542387"/>
            <a:ext cx="732856" cy="542313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812E70CB-E14C-48E2-B020-92F08E185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1641" y="5486492"/>
            <a:ext cx="732856" cy="542313"/>
          </a:xfrm>
          <a:prstGeom prst="rect">
            <a:avLst/>
          </a:prstGeom>
        </p:spPr>
      </p:pic>
      <p:cxnSp>
        <p:nvCxnSpPr>
          <p:cNvPr id="81" name="直接箭头连接符 80">
            <a:extLst>
              <a:ext uri="{FF2B5EF4-FFF2-40B4-BE49-F238E27FC236}">
                <a16:creationId xmlns:a16="http://schemas.microsoft.com/office/drawing/2014/main" id="{B5C4DDFC-1903-4937-8260-7366FAE0FD3E}"/>
              </a:ext>
            </a:extLst>
          </p:cNvPr>
          <p:cNvCxnSpPr>
            <a:cxnSpLocks/>
          </p:cNvCxnSpPr>
          <p:nvPr/>
        </p:nvCxnSpPr>
        <p:spPr>
          <a:xfrm>
            <a:off x="2628771" y="4081580"/>
            <a:ext cx="0" cy="90343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CBC2C4CE-6C13-452E-B46B-BFFBC52793D1}"/>
              </a:ext>
            </a:extLst>
          </p:cNvPr>
          <p:cNvCxnSpPr>
            <a:cxnSpLocks/>
          </p:cNvCxnSpPr>
          <p:nvPr/>
        </p:nvCxnSpPr>
        <p:spPr>
          <a:xfrm flipV="1">
            <a:off x="4638663" y="4081579"/>
            <a:ext cx="0" cy="87415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>
            <a:extLst>
              <a:ext uri="{FF2B5EF4-FFF2-40B4-BE49-F238E27FC236}">
                <a16:creationId xmlns:a16="http://schemas.microsoft.com/office/drawing/2014/main" id="{4A261F69-2CC2-4B78-8B44-DFA573F0B2C2}"/>
              </a:ext>
            </a:extLst>
          </p:cNvPr>
          <p:cNvCxnSpPr>
            <a:cxnSpLocks/>
          </p:cNvCxnSpPr>
          <p:nvPr/>
        </p:nvCxnSpPr>
        <p:spPr>
          <a:xfrm flipV="1">
            <a:off x="6657330" y="4093095"/>
            <a:ext cx="0" cy="87415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8A8E5920-B72C-4489-94ED-F4CB74684147}"/>
              </a:ext>
            </a:extLst>
          </p:cNvPr>
          <p:cNvCxnSpPr>
            <a:cxnSpLocks/>
          </p:cNvCxnSpPr>
          <p:nvPr/>
        </p:nvCxnSpPr>
        <p:spPr>
          <a:xfrm flipV="1">
            <a:off x="8687932" y="4081580"/>
            <a:ext cx="0" cy="87415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矩形 84">
            <a:extLst>
              <a:ext uri="{FF2B5EF4-FFF2-40B4-BE49-F238E27FC236}">
                <a16:creationId xmlns:a16="http://schemas.microsoft.com/office/drawing/2014/main" id="{B94ADF5E-5A87-4A38-A87D-B775912D6C1C}"/>
              </a:ext>
            </a:extLst>
          </p:cNvPr>
          <p:cNvSpPr/>
          <p:nvPr/>
        </p:nvSpPr>
        <p:spPr>
          <a:xfrm>
            <a:off x="2695625" y="4340416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文件保存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26BA321D-0049-4BA0-AA72-006C58A76C2A}"/>
              </a:ext>
            </a:extLst>
          </p:cNvPr>
          <p:cNvSpPr/>
          <p:nvPr/>
        </p:nvSpPr>
        <p:spPr>
          <a:xfrm>
            <a:off x="4724778" y="4340416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文件预览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142242B8-D5D2-4676-A44F-264E453AB52E}"/>
              </a:ext>
            </a:extLst>
          </p:cNvPr>
          <p:cNvSpPr/>
          <p:nvPr/>
        </p:nvSpPr>
        <p:spPr>
          <a:xfrm>
            <a:off x="6755379" y="4355139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文件修订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4FB7B104-CB2C-4ED4-9769-52372C880EC6}"/>
              </a:ext>
            </a:extLst>
          </p:cNvPr>
          <p:cNvSpPr/>
          <p:nvPr/>
        </p:nvSpPr>
        <p:spPr>
          <a:xfrm>
            <a:off x="8774046" y="4340416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文件下载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91" name="图片 90">
            <a:extLst>
              <a:ext uri="{FF2B5EF4-FFF2-40B4-BE49-F238E27FC236}">
                <a16:creationId xmlns:a16="http://schemas.microsoft.com/office/drawing/2014/main" id="{94A1B512-8225-4D33-BB78-0EE4D5EE4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788" y="5295517"/>
            <a:ext cx="390970" cy="432860"/>
          </a:xfrm>
          <a:prstGeom prst="rect">
            <a:avLst/>
          </a:prstGeom>
        </p:spPr>
      </p:pic>
      <p:sp>
        <p:nvSpPr>
          <p:cNvPr id="92" name="矩形 91">
            <a:extLst>
              <a:ext uri="{FF2B5EF4-FFF2-40B4-BE49-F238E27FC236}">
                <a16:creationId xmlns:a16="http://schemas.microsoft.com/office/drawing/2014/main" id="{3DDD75C8-2868-4EFC-8042-2B316628F249}"/>
              </a:ext>
            </a:extLst>
          </p:cNvPr>
          <p:cNvSpPr/>
          <p:nvPr/>
        </p:nvSpPr>
        <p:spPr>
          <a:xfrm>
            <a:off x="110174" y="5773163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Arial" pitchFamily="34" charset="0"/>
              </a:rPr>
              <a:t>网盘管理员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3" name="标题 2">
            <a:extLst>
              <a:ext uri="{FF2B5EF4-FFF2-40B4-BE49-F238E27FC236}">
                <a16:creationId xmlns:a16="http://schemas.microsoft.com/office/drawing/2014/main" id="{30E06198-E5CC-484C-AB00-89928F375D71}"/>
              </a:ext>
            </a:extLst>
          </p:cNvPr>
          <p:cNvSpPr txBox="1">
            <a:spLocks/>
          </p:cNvSpPr>
          <p:nvPr/>
        </p:nvSpPr>
        <p:spPr bwMode="gray">
          <a:xfrm>
            <a:off x="548640" y="239605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218987" algn="l"/>
              </a:tabLst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不仅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ERP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可以这样对接，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OA,BPM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也可以</a:t>
            </a:r>
          </a:p>
        </p:txBody>
      </p:sp>
    </p:spTree>
    <p:extLst>
      <p:ext uri="{BB962C8B-B14F-4D97-AF65-F5344CB8AC3E}">
        <p14:creationId xmlns:p14="http://schemas.microsoft.com/office/powerpoint/2010/main" val="168220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最后，我希望企业网盘外观能体现某某某集团企业形象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882" y="1550793"/>
            <a:ext cx="2895639" cy="3752728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84" y="5433132"/>
            <a:ext cx="781949" cy="766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84" y="5433132"/>
            <a:ext cx="823919" cy="752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2" y="1550792"/>
            <a:ext cx="6379502" cy="3552853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6689" y="1550792"/>
            <a:ext cx="2085013" cy="371278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48640" y="1031620"/>
            <a:ext cx="1091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联想企业网盘提供从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Logo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，背景，内置说明文字，到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URL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的全方位形象定制。</a:t>
            </a:r>
          </a:p>
        </p:txBody>
      </p:sp>
    </p:spTree>
    <p:extLst>
      <p:ext uri="{BB962C8B-B14F-4D97-AF65-F5344CB8AC3E}">
        <p14:creationId xmlns:p14="http://schemas.microsoft.com/office/powerpoint/2010/main" val="267758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/>
          <p:cNvSpPr>
            <a:spLocks noChangeArrowheads="1"/>
          </p:cNvSpPr>
          <p:nvPr/>
        </p:nvSpPr>
        <p:spPr bwMode="auto">
          <a:xfrm>
            <a:off x="4438737" y="2081670"/>
            <a:ext cx="5708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联想企业网盘介绍</a:t>
            </a:r>
          </a:p>
        </p:txBody>
      </p:sp>
      <p:sp>
        <p:nvSpPr>
          <p:cNvPr id="10" name="TextBox 8"/>
          <p:cNvSpPr>
            <a:spLocks noChangeArrowheads="1"/>
          </p:cNvSpPr>
          <p:nvPr/>
        </p:nvSpPr>
        <p:spPr bwMode="auto">
          <a:xfrm>
            <a:off x="4438738" y="3290594"/>
            <a:ext cx="5708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需求分析及解决方案</a:t>
            </a:r>
          </a:p>
        </p:txBody>
      </p:sp>
      <p:sp>
        <p:nvSpPr>
          <p:cNvPr id="11" name="TextBox 8"/>
          <p:cNvSpPr>
            <a:spLocks noChangeArrowheads="1"/>
          </p:cNvSpPr>
          <p:nvPr/>
        </p:nvSpPr>
        <p:spPr bwMode="auto">
          <a:xfrm>
            <a:off x="4415218" y="4513690"/>
            <a:ext cx="61656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项目实施助力客户成功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391956" y="459961"/>
            <a:ext cx="1913456" cy="954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目 录</a:t>
            </a:r>
            <a:endParaRPr lang="en-US" altLang="zh-CN" sz="5400" dirty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0560" y="2651990"/>
            <a:ext cx="636248" cy="191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7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89079" y="225133"/>
            <a:ext cx="10933664" cy="597132"/>
          </a:xfr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硬件拓扑及配置推荐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273504" y="1513459"/>
            <a:ext cx="6265168" cy="4319779"/>
            <a:chOff x="273504" y="1786344"/>
            <a:chExt cx="6265168" cy="4319779"/>
          </a:xfrm>
        </p:grpSpPr>
        <p:pic>
          <p:nvPicPr>
            <p:cNvPr id="11" name="Picture 2" descr="https://www.synology.com/img/products/detail/RS3617xs/headin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8204" y="5038584"/>
              <a:ext cx="1579797" cy="3527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s://www.synology.com/img/products/detail/RS3617xs/headin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4239" y="5038584"/>
              <a:ext cx="1579797" cy="3527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文本框 12"/>
            <p:cNvSpPr txBox="1"/>
            <p:nvPr/>
          </p:nvSpPr>
          <p:spPr>
            <a:xfrm>
              <a:off x="2508061" y="5726467"/>
              <a:ext cx="1702166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67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NAS</a:t>
              </a:r>
              <a:r>
                <a:rPr lang="zh-CN" altLang="en-US" sz="1867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存储层</a:t>
              </a: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3"/>
            <a:srcRect t="21425" b="17361"/>
            <a:stretch/>
          </p:blipFill>
          <p:spPr>
            <a:xfrm>
              <a:off x="273504" y="3899925"/>
              <a:ext cx="2029520" cy="613719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3"/>
            <a:srcRect t="21425" b="17361"/>
            <a:stretch/>
          </p:blipFill>
          <p:spPr>
            <a:xfrm>
              <a:off x="2255798" y="3898537"/>
              <a:ext cx="2029520" cy="613719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3"/>
            <a:srcRect t="21425" b="17361"/>
            <a:stretch/>
          </p:blipFill>
          <p:spPr>
            <a:xfrm>
              <a:off x="4176432" y="3880465"/>
              <a:ext cx="2029520" cy="613719"/>
            </a:xfrm>
            <a:prstGeom prst="rect">
              <a:avLst/>
            </a:prstGeom>
          </p:spPr>
        </p:pic>
        <p:sp>
          <p:nvSpPr>
            <p:cNvPr id="17" name="等腰三角形 16"/>
            <p:cNvSpPr/>
            <p:nvPr/>
          </p:nvSpPr>
          <p:spPr>
            <a:xfrm rot="10800000">
              <a:off x="920751" y="3485835"/>
              <a:ext cx="4800535" cy="384043"/>
            </a:xfrm>
            <a:prstGeom prst="triangl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385296" y="2648398"/>
              <a:ext cx="672075" cy="768085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存储服务节点</a:t>
              </a: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2387084" y="2626629"/>
              <a:ext cx="672075" cy="768085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存储服务节点</a:t>
              </a: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3338634" y="2616671"/>
              <a:ext cx="672075" cy="768085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存储服务节点</a:t>
              </a: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4403308" y="2616671"/>
              <a:ext cx="672075" cy="768085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预览服务节点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821559" y="3472842"/>
              <a:ext cx="1344149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67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虚拟化层</a:t>
              </a:r>
            </a:p>
          </p:txBody>
        </p:sp>
        <p:sp>
          <p:nvSpPr>
            <p:cNvPr id="23" name="椭圆 22"/>
            <p:cNvSpPr/>
            <p:nvPr/>
          </p:nvSpPr>
          <p:spPr>
            <a:xfrm>
              <a:off x="1116966" y="1786344"/>
              <a:ext cx="3168352" cy="180890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653800" y="1857349"/>
              <a:ext cx="2065036" cy="297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333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高可用集群</a:t>
              </a: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5217389" y="2611926"/>
              <a:ext cx="672075" cy="76808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sys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冗余预览节点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5854915" y="2883713"/>
              <a:ext cx="683757" cy="297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333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可选</a:t>
              </a:r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1721334" y="2266396"/>
              <a:ext cx="1997503" cy="288032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负载均衡服务</a:t>
              </a:r>
            </a:p>
          </p:txBody>
        </p:sp>
      </p:grpSp>
      <p:graphicFrame>
        <p:nvGraphicFramePr>
          <p:cNvPr id="30" name="表格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747423"/>
              </p:ext>
            </p:extLst>
          </p:nvPr>
        </p:nvGraphicFramePr>
        <p:xfrm>
          <a:off x="6886267" y="2180244"/>
          <a:ext cx="4536476" cy="162373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26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</a:rPr>
                        <a:t>服务器类型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</a:rPr>
                        <a:t>虚拟主机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7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600" kern="100">
                          <a:effectLst/>
                        </a:rPr>
                        <a:t>服务器数量</a:t>
                      </a:r>
                      <a:endParaRPr lang="zh-CN" sz="16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>
                          <a:effectLst/>
                        </a:rPr>
                        <a:t>N=3</a:t>
                      </a:r>
                      <a:r>
                        <a:rPr lang="zh-CN" sz="1600" kern="100" dirty="0">
                          <a:effectLst/>
                        </a:rPr>
                        <a:t>台</a:t>
                      </a:r>
                      <a:r>
                        <a:rPr lang="zh-CN" altLang="en-US" sz="1600" kern="100" dirty="0">
                          <a:effectLst/>
                        </a:rPr>
                        <a:t>以上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5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IP</a:t>
                      </a:r>
                      <a:r>
                        <a:rPr lang="zh-CN" sz="1600" kern="100" dirty="0">
                          <a:effectLst/>
                        </a:rPr>
                        <a:t>地址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>
                          <a:effectLst/>
                        </a:rPr>
                        <a:t>N+1</a:t>
                      </a:r>
                      <a:r>
                        <a:rPr lang="zh-CN" sz="1600" kern="100" dirty="0">
                          <a:effectLst/>
                        </a:rPr>
                        <a:t>个（</a:t>
                      </a:r>
                      <a:r>
                        <a:rPr lang="en-US" altLang="zh-CN" sz="1600" kern="100" dirty="0">
                          <a:effectLst/>
                        </a:rPr>
                        <a:t>N</a:t>
                      </a:r>
                      <a:r>
                        <a:rPr lang="zh-CN" sz="1600" kern="100" dirty="0">
                          <a:effectLst/>
                        </a:rPr>
                        <a:t>个实</a:t>
                      </a:r>
                      <a:r>
                        <a:rPr lang="en-US" sz="1600" kern="100" dirty="0">
                          <a:effectLst/>
                        </a:rPr>
                        <a:t>IP</a:t>
                      </a:r>
                      <a:r>
                        <a:rPr lang="zh-CN" sz="1600" kern="100" dirty="0">
                          <a:effectLst/>
                        </a:rPr>
                        <a:t>、</a:t>
                      </a:r>
                      <a:r>
                        <a:rPr lang="en-US" sz="1600" kern="100" dirty="0">
                          <a:effectLst/>
                        </a:rPr>
                        <a:t>1</a:t>
                      </a:r>
                      <a:r>
                        <a:rPr lang="zh-CN" sz="1600" kern="100" dirty="0">
                          <a:effectLst/>
                        </a:rPr>
                        <a:t>个虚</a:t>
                      </a:r>
                      <a:r>
                        <a:rPr lang="en-US" sz="1600" kern="100" dirty="0">
                          <a:effectLst/>
                        </a:rPr>
                        <a:t>IP</a:t>
                      </a:r>
                      <a:r>
                        <a:rPr lang="zh-CN" sz="1600" kern="100" dirty="0">
                          <a:effectLst/>
                        </a:rPr>
                        <a:t>做</a:t>
                      </a:r>
                      <a:r>
                        <a:rPr lang="en-US" altLang="zh-CN" sz="1600" kern="100" dirty="0">
                          <a:effectLst/>
                        </a:rPr>
                        <a:t>LVS</a:t>
                      </a:r>
                      <a:r>
                        <a:rPr lang="zh-CN" sz="1600" kern="100" dirty="0">
                          <a:effectLst/>
                        </a:rPr>
                        <a:t>负载均衡访问入口）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7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逻辑</a:t>
                      </a:r>
                      <a:r>
                        <a:rPr lang="en-US" altLang="zh-CN" sz="16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6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核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7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</a:rPr>
                        <a:t>内存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r>
                        <a:rPr lang="zh-CN" altLang="en-US" sz="16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或更高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1" name="表格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741931"/>
              </p:ext>
            </p:extLst>
          </p:nvPr>
        </p:nvGraphicFramePr>
        <p:xfrm>
          <a:off x="6886267" y="4578384"/>
          <a:ext cx="4536476" cy="81075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105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251">
                <a:tc>
                  <a:txBody>
                    <a:bodyPr/>
                    <a:lstStyle/>
                    <a:p>
                      <a:pPr marR="139700" algn="just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</a:rPr>
                        <a:t>存储</a:t>
                      </a:r>
                      <a:r>
                        <a:rPr lang="zh-CN" sz="1600" kern="100" dirty="0">
                          <a:effectLst/>
                        </a:rPr>
                        <a:t>类别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39700"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NAS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251">
                <a:tc>
                  <a:txBody>
                    <a:bodyPr/>
                    <a:lstStyle/>
                    <a:p>
                      <a:pPr marR="139700" algn="just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</a:rPr>
                        <a:t>数量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39700"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251">
                <a:tc>
                  <a:txBody>
                    <a:bodyPr/>
                    <a:lstStyle/>
                    <a:p>
                      <a:pPr marR="139700" algn="just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</a:rPr>
                        <a:t>存储资源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39700" algn="just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</a:rPr>
                        <a:t>按需配置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74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项目实施计划</a:t>
            </a:r>
          </a:p>
        </p:txBody>
      </p:sp>
      <p:sp>
        <p:nvSpPr>
          <p:cNvPr id="8" name="矩形 7"/>
          <p:cNvSpPr/>
          <p:nvPr/>
        </p:nvSpPr>
        <p:spPr>
          <a:xfrm>
            <a:off x="1658630" y="5955095"/>
            <a:ext cx="94620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项目实施每个阶段，及时将成果及问题向甲方项目领导汇报！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204162"/>
              </p:ext>
            </p:extLst>
          </p:nvPr>
        </p:nvGraphicFramePr>
        <p:xfrm>
          <a:off x="3449280" y="918075"/>
          <a:ext cx="7860978" cy="469895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62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9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6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7632">
                <a:tc gridSpan="6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800" kern="100" dirty="0">
                          <a:effectLst/>
                        </a:rPr>
                        <a:t>企业云盘项目实施工期表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131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项目阶段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 anchor="ctr"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第一阶段（调研、开发、部署）</a:t>
                      </a:r>
                      <a:r>
                        <a:rPr lang="en-US" altLang="zh-CN" sz="1400" kern="100" baseline="0" dirty="0">
                          <a:effectLst/>
                        </a:rPr>
                        <a:t>                                       </a:t>
                      </a:r>
                      <a:r>
                        <a:rPr lang="zh-CN" sz="1400" kern="100" dirty="0">
                          <a:effectLst/>
                        </a:rPr>
                        <a:t>自签约之日起</a:t>
                      </a:r>
                      <a:r>
                        <a:rPr lang="en-US" sz="1400" kern="100" dirty="0">
                          <a:effectLst/>
                        </a:rPr>
                        <a:t>1</a:t>
                      </a:r>
                      <a:r>
                        <a:rPr lang="zh-CN" sz="1400" kern="100" dirty="0">
                          <a:effectLst/>
                        </a:rPr>
                        <a:t>个月内完成部署，部分功能后续持续迭代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第二阶段（试运行、培训、推广、验收）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788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确定时间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需求调研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环境准备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系统开发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系统测试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本地部署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E2231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E2231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功能测试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使用培训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试运行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运营推广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项目验收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1B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16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项目交付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>
                    <a:solidFill>
                      <a:srgbClr val="2DC8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880642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备注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alt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需求调研      环境准备</a:t>
                      </a:r>
                      <a:endParaRPr lang="en-US" altLang="zh-CN" sz="14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080" marR="620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altLang="en-US" sz="1400" kern="100" dirty="0">
                          <a:effectLst/>
                          <a:latin typeface="+mn-lt"/>
                          <a:ea typeface="+mn-ea"/>
                        </a:rPr>
                        <a:t>设计开发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产品设计开发</a:t>
                      </a:r>
                      <a:br>
                        <a:rPr lang="en-US" sz="1400" kern="100" dirty="0">
                          <a:effectLst/>
                        </a:rPr>
                      </a:br>
                      <a:r>
                        <a:rPr lang="zh-CN" sz="1400" kern="100" dirty="0">
                          <a:effectLst/>
                        </a:rPr>
                        <a:t>本地部署</a:t>
                      </a:r>
                      <a:br>
                        <a:rPr lang="en-US" sz="1400" kern="100" dirty="0">
                          <a:effectLst/>
                        </a:rPr>
                      </a:br>
                      <a:r>
                        <a:rPr lang="zh-CN" sz="1400" kern="100" dirty="0">
                          <a:effectLst/>
                        </a:rPr>
                        <a:t>功能测试</a:t>
                      </a:r>
                      <a:br>
                        <a:rPr lang="en-US" sz="1400" kern="100" dirty="0">
                          <a:effectLst/>
                        </a:rPr>
                      </a:br>
                      <a:r>
                        <a:rPr lang="zh-CN" sz="1400" kern="100" dirty="0">
                          <a:effectLst/>
                        </a:rPr>
                        <a:t>用户培训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CN" sz="1400" kern="100" dirty="0">
                          <a:effectLst/>
                        </a:rPr>
                        <a:t>系统上线试运行</a:t>
                      </a:r>
                      <a:br>
                        <a:rPr lang="en-US" sz="1400" kern="100" dirty="0">
                          <a:effectLst/>
                        </a:rPr>
                      </a:br>
                      <a:r>
                        <a:rPr lang="zh-CN" sz="1400" kern="100" dirty="0">
                          <a:effectLst/>
                        </a:rPr>
                        <a:t>运营推广</a:t>
                      </a:r>
                      <a:br>
                        <a:rPr lang="en-US" sz="1400" kern="100" dirty="0">
                          <a:effectLst/>
                        </a:rPr>
                      </a:br>
                      <a:r>
                        <a:rPr lang="zh-CN" sz="1400" kern="100" dirty="0">
                          <a:effectLst/>
                        </a:rPr>
                        <a:t>项目交付验收</a:t>
                      </a:r>
                      <a:br>
                        <a:rPr lang="en-US" sz="1400" kern="100" dirty="0">
                          <a:effectLst/>
                        </a:rPr>
                      </a:br>
                      <a:r>
                        <a:rPr lang="zh-CN" sz="1400" kern="100" dirty="0">
                          <a:effectLst/>
                        </a:rPr>
                        <a:t>签署验收单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2080" marR="620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30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联想企业网盘业务及人员概况</a:t>
            </a:r>
          </a:p>
        </p:txBody>
      </p:sp>
      <p:sp>
        <p:nvSpPr>
          <p:cNvPr id="6" name="文本框 344"/>
          <p:cNvSpPr txBox="1"/>
          <p:nvPr/>
        </p:nvSpPr>
        <p:spPr>
          <a:xfrm>
            <a:off x="7070592" y="3830364"/>
            <a:ext cx="402862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45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截止到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月，联想企业网盘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服务于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微软雅黑" charset="0"/>
            </a:endParaRPr>
          </a:p>
          <a:p>
            <a:pPr fontAlgn="auto">
              <a:lnSpc>
                <a:spcPct val="150000"/>
              </a:lnSpc>
              <a:spcBef>
                <a:spcPts val="400"/>
              </a:spcBef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50+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核心行业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微软雅黑" charset="0"/>
            </a:endParaRPr>
          </a:p>
          <a:p>
            <a:pPr fontAlgn="auto">
              <a:lnSpc>
                <a:spcPct val="150000"/>
              </a:lnSpc>
              <a:spcBef>
                <a:spcPts val="400"/>
              </a:spcBef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5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00+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龙头企业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微软雅黑" charset="0"/>
            </a:endParaRPr>
          </a:p>
          <a:p>
            <a:pPr fontAlgn="auto">
              <a:lnSpc>
                <a:spcPct val="150000"/>
              </a:lnSpc>
              <a:spcBef>
                <a:spcPts val="400"/>
              </a:spcBef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1,00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0,000+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charset="0"/>
              </a:rPr>
              <a:t>企业用户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32"/>
          <p:cNvSpPr txBox="1"/>
          <p:nvPr/>
        </p:nvSpPr>
        <p:spPr>
          <a:xfrm>
            <a:off x="7009696" y="1545143"/>
            <a:ext cx="49683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注册资金：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1.6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亿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员工总数：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400+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人（其中研发技术人员超过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250+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总部：北京市海定区上地西路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号联想北研大厦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深圳：南山区高新园联想大厦（联想研究院）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北京、天津、深圳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三大研发中心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在北京、上海、深圳、广州、成都、天津、南京、西安、重庆、武汉、南宁、厦门设有分支机构</a:t>
            </a:r>
            <a:endParaRPr lang="zh-CN" altLang="en-US" dirty="0"/>
          </a:p>
        </p:txBody>
      </p:sp>
      <p:grpSp>
        <p:nvGrpSpPr>
          <p:cNvPr id="30" name="组合 29"/>
          <p:cNvGrpSpPr/>
          <p:nvPr/>
        </p:nvGrpSpPr>
        <p:grpSpPr>
          <a:xfrm>
            <a:off x="966422" y="982564"/>
            <a:ext cx="5737069" cy="5252398"/>
            <a:chOff x="1478915" y="1206459"/>
            <a:chExt cx="4961929" cy="4542742"/>
          </a:xfrm>
        </p:grpSpPr>
        <p:pic>
          <p:nvPicPr>
            <p:cNvPr id="4" name="图片 3" descr="图片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8915" y="1977936"/>
              <a:ext cx="4466590" cy="3771265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/>
          </p:nvCxnSpPr>
          <p:spPr>
            <a:xfrm>
              <a:off x="6440844" y="1206459"/>
              <a:ext cx="0" cy="3616081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泪滴形 6"/>
            <p:cNvSpPr/>
            <p:nvPr/>
          </p:nvSpPr>
          <p:spPr>
            <a:xfrm rot="7980000">
              <a:off x="5002211" y="3955273"/>
              <a:ext cx="350520" cy="350520"/>
            </a:xfrm>
            <a:prstGeom prst="teardrop">
              <a:avLst>
                <a:gd name="adj" fmla="val 120766"/>
              </a:avLst>
            </a:prstGeom>
            <a:solidFill>
              <a:srgbClr val="E2231A">
                <a:alpha val="0"/>
              </a:srgbClr>
            </a:solidFill>
            <a:ln>
              <a:solidFill>
                <a:srgbClr val="FFC000"/>
              </a:solidFill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泪滴形 8"/>
            <p:cNvSpPr/>
            <p:nvPr/>
          </p:nvSpPr>
          <p:spPr>
            <a:xfrm rot="8100000">
              <a:off x="3615690" y="4015651"/>
              <a:ext cx="350520" cy="350520"/>
            </a:xfrm>
            <a:prstGeom prst="teardrop">
              <a:avLst>
                <a:gd name="adj" fmla="val 120766"/>
              </a:avLst>
            </a:prstGeom>
            <a:noFill/>
            <a:ln>
              <a:solidFill>
                <a:srgbClr val="FFC000"/>
              </a:solidFill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C000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泪滴形 9"/>
            <p:cNvSpPr/>
            <p:nvPr/>
          </p:nvSpPr>
          <p:spPr>
            <a:xfrm rot="8100000">
              <a:off x="4381941" y="4547146"/>
              <a:ext cx="350520" cy="350520"/>
            </a:xfrm>
            <a:prstGeom prst="teardrop">
              <a:avLst>
                <a:gd name="adj" fmla="val 120766"/>
              </a:avLst>
            </a:prstGeom>
            <a:solidFill>
              <a:srgbClr val="000000">
                <a:alpha val="0"/>
              </a:srgbClr>
            </a:solidFill>
            <a:ln>
              <a:solidFill>
                <a:srgbClr val="FFC000"/>
              </a:solidFill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泪滴形 10"/>
            <p:cNvSpPr/>
            <p:nvPr/>
          </p:nvSpPr>
          <p:spPr>
            <a:xfrm rot="10020000">
              <a:off x="5135880" y="3593376"/>
              <a:ext cx="350520" cy="350520"/>
            </a:xfrm>
            <a:prstGeom prst="teardrop">
              <a:avLst>
                <a:gd name="adj" fmla="val 120766"/>
              </a:avLst>
            </a:prstGeom>
            <a:solidFill>
              <a:srgbClr val="000000">
                <a:alpha val="0"/>
              </a:srgbClr>
            </a:solidFill>
            <a:ln>
              <a:solidFill>
                <a:srgbClr val="FFC000"/>
              </a:solidFill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350"/>
            <p:cNvSpPr txBox="1"/>
            <p:nvPr/>
          </p:nvSpPr>
          <p:spPr>
            <a:xfrm>
              <a:off x="5036820" y="3642906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</a:t>
              </a:r>
            </a:p>
          </p:txBody>
        </p:sp>
        <p:sp>
          <p:nvSpPr>
            <p:cNvPr id="13" name="文本框 350"/>
            <p:cNvSpPr txBox="1"/>
            <p:nvPr/>
          </p:nvSpPr>
          <p:spPr>
            <a:xfrm>
              <a:off x="4282881" y="4599851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广州</a:t>
              </a:r>
            </a:p>
          </p:txBody>
        </p:sp>
        <p:sp>
          <p:nvSpPr>
            <p:cNvPr id="14" name="文本框 350"/>
            <p:cNvSpPr txBox="1"/>
            <p:nvPr/>
          </p:nvSpPr>
          <p:spPr>
            <a:xfrm>
              <a:off x="3516630" y="4065816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成都</a:t>
              </a:r>
            </a:p>
          </p:txBody>
        </p:sp>
        <p:sp>
          <p:nvSpPr>
            <p:cNvPr id="17" name="泪滴形 16"/>
            <p:cNvSpPr/>
            <p:nvPr/>
          </p:nvSpPr>
          <p:spPr>
            <a:xfrm rot="8100000">
              <a:off x="3923665" y="4015651"/>
              <a:ext cx="350520" cy="350520"/>
            </a:xfrm>
            <a:prstGeom prst="teardrop">
              <a:avLst>
                <a:gd name="adj" fmla="val 120766"/>
              </a:avLst>
            </a:prstGeom>
            <a:noFill/>
            <a:ln>
              <a:solidFill>
                <a:srgbClr val="FFC000"/>
              </a:solidFill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C000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泪滴形 17"/>
            <p:cNvSpPr/>
            <p:nvPr/>
          </p:nvSpPr>
          <p:spPr>
            <a:xfrm rot="8100000">
              <a:off x="4053840" y="3467646"/>
              <a:ext cx="350520" cy="350520"/>
            </a:xfrm>
            <a:prstGeom prst="teardrop">
              <a:avLst>
                <a:gd name="adj" fmla="val 120766"/>
              </a:avLst>
            </a:prstGeom>
            <a:solidFill>
              <a:srgbClr val="000000">
                <a:alpha val="0"/>
              </a:srgbClr>
            </a:solidFill>
            <a:ln>
              <a:solidFill>
                <a:srgbClr val="FFC000"/>
              </a:solidFill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泪滴形 18"/>
            <p:cNvSpPr/>
            <p:nvPr/>
          </p:nvSpPr>
          <p:spPr>
            <a:xfrm rot="8100000">
              <a:off x="4836160" y="3593376"/>
              <a:ext cx="350520" cy="350520"/>
            </a:xfrm>
            <a:prstGeom prst="teardrop">
              <a:avLst>
                <a:gd name="adj" fmla="val 120766"/>
              </a:avLst>
            </a:prstGeom>
            <a:solidFill>
              <a:srgbClr val="000000">
                <a:alpha val="0"/>
              </a:srgbClr>
            </a:solidFill>
            <a:ln>
              <a:solidFill>
                <a:srgbClr val="FFC000"/>
              </a:solidFill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</p:txBody>
        </p:sp>
        <p:sp>
          <p:nvSpPr>
            <p:cNvPr id="21" name="泪滴形 20"/>
            <p:cNvSpPr/>
            <p:nvPr/>
          </p:nvSpPr>
          <p:spPr>
            <a:xfrm rot="8100000">
              <a:off x="4557249" y="2881878"/>
              <a:ext cx="350520" cy="350520"/>
            </a:xfrm>
            <a:prstGeom prst="teardrop">
              <a:avLst>
                <a:gd name="adj" fmla="val 120766"/>
              </a:avLst>
            </a:prstGeom>
            <a:solidFill>
              <a:srgbClr val="FF0000"/>
            </a:solidFill>
            <a:ln>
              <a:noFill/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350"/>
            <p:cNvSpPr txBox="1"/>
            <p:nvPr/>
          </p:nvSpPr>
          <p:spPr>
            <a:xfrm>
              <a:off x="4737100" y="3646081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南京</a:t>
              </a:r>
            </a:p>
          </p:txBody>
        </p:sp>
        <p:sp>
          <p:nvSpPr>
            <p:cNvPr id="22" name="文本框 350"/>
            <p:cNvSpPr txBox="1"/>
            <p:nvPr/>
          </p:nvSpPr>
          <p:spPr>
            <a:xfrm>
              <a:off x="4902835" y="4016921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杭州</a:t>
              </a:r>
            </a:p>
          </p:txBody>
        </p:sp>
        <p:sp>
          <p:nvSpPr>
            <p:cNvPr id="23" name="文本框 350"/>
            <p:cNvSpPr txBox="1"/>
            <p:nvPr/>
          </p:nvSpPr>
          <p:spPr>
            <a:xfrm>
              <a:off x="3824605" y="4068991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重庆</a:t>
              </a:r>
            </a:p>
          </p:txBody>
        </p:sp>
        <p:sp>
          <p:nvSpPr>
            <p:cNvPr id="24" name="文本框 350"/>
            <p:cNvSpPr txBox="1"/>
            <p:nvPr/>
          </p:nvSpPr>
          <p:spPr>
            <a:xfrm>
              <a:off x="3954780" y="3520986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西安</a:t>
              </a:r>
            </a:p>
          </p:txBody>
        </p:sp>
        <p:sp>
          <p:nvSpPr>
            <p:cNvPr id="27" name="泪滴形 26"/>
            <p:cNvSpPr/>
            <p:nvPr/>
          </p:nvSpPr>
          <p:spPr>
            <a:xfrm rot="8100000">
              <a:off x="4549775" y="3890556"/>
              <a:ext cx="350520" cy="350520"/>
            </a:xfrm>
            <a:prstGeom prst="teardrop">
              <a:avLst>
                <a:gd name="adj" fmla="val 120766"/>
              </a:avLst>
            </a:prstGeom>
            <a:solidFill>
              <a:srgbClr val="000000">
                <a:alpha val="0"/>
              </a:srgbClr>
            </a:solidFill>
            <a:ln>
              <a:solidFill>
                <a:srgbClr val="FFC000"/>
              </a:solidFill>
            </a:ln>
            <a:effectLst>
              <a:outerShdw blurRad="1270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文本框 350"/>
            <p:cNvSpPr txBox="1"/>
            <p:nvPr/>
          </p:nvSpPr>
          <p:spPr>
            <a:xfrm>
              <a:off x="4453890" y="3944531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武汉</a:t>
              </a:r>
            </a:p>
          </p:txBody>
        </p:sp>
        <p:sp>
          <p:nvSpPr>
            <p:cNvPr id="8" name="文本框 350"/>
            <p:cNvSpPr txBox="1"/>
            <p:nvPr/>
          </p:nvSpPr>
          <p:spPr>
            <a:xfrm>
              <a:off x="4431275" y="2940727"/>
              <a:ext cx="54927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北京</a:t>
              </a:r>
            </a:p>
          </p:txBody>
        </p:sp>
      </p:grpSp>
      <p:sp>
        <p:nvSpPr>
          <p:cNvPr id="32" name="泪滴形 31"/>
          <p:cNvSpPr/>
          <p:nvPr/>
        </p:nvSpPr>
        <p:spPr>
          <a:xfrm rot="8100000">
            <a:off x="4817528" y="2973721"/>
            <a:ext cx="405277" cy="405277"/>
          </a:xfrm>
          <a:prstGeom prst="teardrop">
            <a:avLst>
              <a:gd name="adj" fmla="val 120766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270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50"/>
          <p:cNvSpPr txBox="1"/>
          <p:nvPr/>
        </p:nvSpPr>
        <p:spPr>
          <a:xfrm>
            <a:off x="4710117" y="3090749"/>
            <a:ext cx="635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天津</a:t>
            </a:r>
          </a:p>
        </p:txBody>
      </p:sp>
      <p:sp>
        <p:nvSpPr>
          <p:cNvPr id="34" name="泪滴形 33"/>
          <p:cNvSpPr/>
          <p:nvPr/>
        </p:nvSpPr>
        <p:spPr>
          <a:xfrm rot="8100000">
            <a:off x="4597078" y="5008862"/>
            <a:ext cx="405277" cy="405277"/>
          </a:xfrm>
          <a:prstGeom prst="teardrop">
            <a:avLst>
              <a:gd name="adj" fmla="val 120766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270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50"/>
          <p:cNvSpPr txBox="1"/>
          <p:nvPr/>
        </p:nvSpPr>
        <p:spPr>
          <a:xfrm>
            <a:off x="4482175" y="5119312"/>
            <a:ext cx="635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深圳</a:t>
            </a:r>
          </a:p>
        </p:txBody>
      </p:sp>
      <p:sp>
        <p:nvSpPr>
          <p:cNvPr id="31" name="泪滴形 30"/>
          <p:cNvSpPr/>
          <p:nvPr/>
        </p:nvSpPr>
        <p:spPr>
          <a:xfrm rot="8100000">
            <a:off x="3972431" y="4997525"/>
            <a:ext cx="405277" cy="405277"/>
          </a:xfrm>
          <a:prstGeom prst="teardrop">
            <a:avLst>
              <a:gd name="adj" fmla="val 120766"/>
            </a:avLst>
          </a:prstGeom>
          <a:solidFill>
            <a:srgbClr val="000000">
              <a:alpha val="0"/>
            </a:srgbClr>
          </a:solidFill>
          <a:ln>
            <a:solidFill>
              <a:srgbClr val="FFC000"/>
            </a:solidFill>
          </a:ln>
          <a:effectLst>
            <a:outerShdw blurRad="1270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0"/>
          <p:cNvSpPr txBox="1"/>
          <p:nvPr/>
        </p:nvSpPr>
        <p:spPr>
          <a:xfrm>
            <a:off x="3857896" y="5058463"/>
            <a:ext cx="635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南宁</a:t>
            </a:r>
          </a:p>
        </p:txBody>
      </p:sp>
      <p:sp>
        <p:nvSpPr>
          <p:cNvPr id="37" name="泪滴形 36"/>
          <p:cNvSpPr/>
          <p:nvPr/>
        </p:nvSpPr>
        <p:spPr>
          <a:xfrm rot="8100000">
            <a:off x="4993511" y="4700345"/>
            <a:ext cx="405277" cy="405277"/>
          </a:xfrm>
          <a:prstGeom prst="teardrop">
            <a:avLst>
              <a:gd name="adj" fmla="val 120766"/>
            </a:avLst>
          </a:prstGeom>
          <a:solidFill>
            <a:srgbClr val="000000">
              <a:alpha val="0"/>
            </a:srgbClr>
          </a:solidFill>
          <a:ln>
            <a:solidFill>
              <a:srgbClr val="FFC000"/>
            </a:solidFill>
          </a:ln>
          <a:effectLst>
            <a:outerShdw blurRad="1270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50"/>
          <p:cNvSpPr txBox="1"/>
          <p:nvPr/>
        </p:nvSpPr>
        <p:spPr>
          <a:xfrm>
            <a:off x="4878976" y="4761283"/>
            <a:ext cx="635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厦门</a:t>
            </a:r>
          </a:p>
        </p:txBody>
      </p:sp>
    </p:spTree>
    <p:extLst>
      <p:ext uri="{BB962C8B-B14F-4D97-AF65-F5344CB8AC3E}">
        <p14:creationId xmlns:p14="http://schemas.microsoft.com/office/powerpoint/2010/main" val="22949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89079" y="225133"/>
            <a:ext cx="11472896" cy="597132"/>
          </a:xfr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项目组成员列表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588767"/>
              </p:ext>
            </p:extLst>
          </p:nvPr>
        </p:nvGraphicFramePr>
        <p:xfrm>
          <a:off x="735307" y="1417101"/>
          <a:ext cx="5355772" cy="459883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307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71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项目角色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团队成员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5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项目经理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王铭杰</a:t>
                      </a:r>
                      <a:r>
                        <a:rPr lang="en-US" altLang="zh-CN" sz="1600" kern="2200" dirty="0">
                          <a:effectLst/>
                        </a:rPr>
                        <a:t> (PMP)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5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项目协调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张路、江灵山、沈业飞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03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研发工程师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王震宇、熊毅、王东升等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03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测试工程师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邱双稳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29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产品经理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王文成、覃艳霞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03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en-US" sz="1600" kern="2200" dirty="0">
                          <a:effectLst/>
                        </a:rPr>
                        <a:t>UI</a:t>
                      </a:r>
                      <a:r>
                        <a:rPr lang="zh-CN" sz="1600" kern="2200" dirty="0">
                          <a:effectLst/>
                        </a:rPr>
                        <a:t>设计师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翟晓玲、冯文超、庄治柱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03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项目实施交付经理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王文峰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03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售后经理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邹季春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03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商务经理兼项目总监</a:t>
                      </a:r>
                      <a:endParaRPr lang="zh-CN" sz="120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350" algn="l"/>
                        </a:tabLst>
                      </a:pPr>
                      <a:r>
                        <a:rPr lang="zh-CN" sz="1600" kern="2200" dirty="0">
                          <a:effectLst/>
                        </a:rPr>
                        <a:t>宁时贤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9" name="图片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506" y="4058351"/>
            <a:ext cx="3078900" cy="218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992" y="1427140"/>
            <a:ext cx="3078900" cy="236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完善的培训体系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238422" y="1840387"/>
            <a:ext cx="3365808" cy="1538883"/>
            <a:chOff x="4363712" y="3651164"/>
            <a:chExt cx="3366685" cy="1538883"/>
          </a:xfrm>
        </p:grpSpPr>
        <p:sp>
          <p:nvSpPr>
            <p:cNvPr id="15" name="Freeform 53"/>
            <p:cNvSpPr>
              <a:spLocks noEditPoints="1"/>
            </p:cNvSpPr>
            <p:nvPr/>
          </p:nvSpPr>
          <p:spPr bwMode="auto">
            <a:xfrm>
              <a:off x="4511028" y="3674574"/>
              <a:ext cx="403225" cy="323850"/>
            </a:xfrm>
            <a:custGeom>
              <a:avLst/>
              <a:gdLst>
                <a:gd name="T0" fmla="*/ 130 w 254"/>
                <a:gd name="T1" fmla="*/ 167 h 204"/>
                <a:gd name="T2" fmla="*/ 123 w 254"/>
                <a:gd name="T3" fmla="*/ 174 h 204"/>
                <a:gd name="T4" fmla="*/ 107 w 254"/>
                <a:gd name="T5" fmla="*/ 188 h 204"/>
                <a:gd name="T6" fmla="*/ 95 w 254"/>
                <a:gd name="T7" fmla="*/ 199 h 204"/>
                <a:gd name="T8" fmla="*/ 90 w 254"/>
                <a:gd name="T9" fmla="*/ 204 h 204"/>
                <a:gd name="T10" fmla="*/ 87 w 254"/>
                <a:gd name="T11" fmla="*/ 203 h 204"/>
                <a:gd name="T12" fmla="*/ 87 w 254"/>
                <a:gd name="T13" fmla="*/ 144 h 204"/>
                <a:gd name="T14" fmla="*/ 253 w 254"/>
                <a:gd name="T15" fmla="*/ 2 h 204"/>
                <a:gd name="T16" fmla="*/ 253 w 254"/>
                <a:gd name="T17" fmla="*/ 7 h 204"/>
                <a:gd name="T18" fmla="*/ 250 w 254"/>
                <a:gd name="T19" fmla="*/ 23 h 204"/>
                <a:gd name="T20" fmla="*/ 241 w 254"/>
                <a:gd name="T21" fmla="*/ 59 h 204"/>
                <a:gd name="T22" fmla="*/ 231 w 254"/>
                <a:gd name="T23" fmla="*/ 103 h 204"/>
                <a:gd name="T24" fmla="*/ 221 w 254"/>
                <a:gd name="T25" fmla="*/ 146 h 204"/>
                <a:gd name="T26" fmla="*/ 214 w 254"/>
                <a:gd name="T27" fmla="*/ 174 h 204"/>
                <a:gd name="T28" fmla="*/ 212 w 254"/>
                <a:gd name="T29" fmla="*/ 181 h 204"/>
                <a:gd name="T30" fmla="*/ 208 w 254"/>
                <a:gd name="T31" fmla="*/ 184 h 204"/>
                <a:gd name="T32" fmla="*/ 203 w 254"/>
                <a:gd name="T33" fmla="*/ 184 h 204"/>
                <a:gd name="T34" fmla="*/ 190 w 254"/>
                <a:gd name="T35" fmla="*/ 176 h 204"/>
                <a:gd name="T36" fmla="*/ 167 w 254"/>
                <a:gd name="T37" fmla="*/ 165 h 204"/>
                <a:gd name="T38" fmla="*/ 144 w 254"/>
                <a:gd name="T39" fmla="*/ 152 h 204"/>
                <a:gd name="T40" fmla="*/ 134 w 254"/>
                <a:gd name="T41" fmla="*/ 147 h 204"/>
                <a:gd name="T42" fmla="*/ 127 w 254"/>
                <a:gd name="T43" fmla="*/ 142 h 204"/>
                <a:gd name="T44" fmla="*/ 133 w 254"/>
                <a:gd name="T45" fmla="*/ 135 h 204"/>
                <a:gd name="T46" fmla="*/ 141 w 254"/>
                <a:gd name="T47" fmla="*/ 126 h 204"/>
                <a:gd name="T48" fmla="*/ 160 w 254"/>
                <a:gd name="T49" fmla="*/ 105 h 204"/>
                <a:gd name="T50" fmla="*/ 186 w 254"/>
                <a:gd name="T51" fmla="*/ 77 h 204"/>
                <a:gd name="T52" fmla="*/ 212 w 254"/>
                <a:gd name="T53" fmla="*/ 49 h 204"/>
                <a:gd name="T54" fmla="*/ 232 w 254"/>
                <a:gd name="T55" fmla="*/ 27 h 204"/>
                <a:gd name="T56" fmla="*/ 241 w 254"/>
                <a:gd name="T57" fmla="*/ 18 h 204"/>
                <a:gd name="T58" fmla="*/ 240 w 254"/>
                <a:gd name="T59" fmla="*/ 16 h 204"/>
                <a:gd name="T60" fmla="*/ 237 w 254"/>
                <a:gd name="T61" fmla="*/ 16 h 204"/>
                <a:gd name="T62" fmla="*/ 227 w 254"/>
                <a:gd name="T63" fmla="*/ 23 h 204"/>
                <a:gd name="T64" fmla="*/ 203 w 254"/>
                <a:gd name="T65" fmla="*/ 41 h 204"/>
                <a:gd name="T66" fmla="*/ 170 w 254"/>
                <a:gd name="T67" fmla="*/ 65 h 204"/>
                <a:gd name="T68" fmla="*/ 137 w 254"/>
                <a:gd name="T69" fmla="*/ 89 h 204"/>
                <a:gd name="T70" fmla="*/ 107 w 254"/>
                <a:gd name="T71" fmla="*/ 111 h 204"/>
                <a:gd name="T72" fmla="*/ 90 w 254"/>
                <a:gd name="T73" fmla="*/ 124 h 204"/>
                <a:gd name="T74" fmla="*/ 56 w 254"/>
                <a:gd name="T75" fmla="*/ 114 h 204"/>
                <a:gd name="T76" fmla="*/ 54 w 254"/>
                <a:gd name="T77" fmla="*/ 112 h 204"/>
                <a:gd name="T78" fmla="*/ 37 w 254"/>
                <a:gd name="T79" fmla="*/ 106 h 204"/>
                <a:gd name="T80" fmla="*/ 17 w 254"/>
                <a:gd name="T81" fmla="*/ 98 h 204"/>
                <a:gd name="T82" fmla="*/ 4 w 254"/>
                <a:gd name="T83" fmla="*/ 93 h 204"/>
                <a:gd name="T84" fmla="*/ 0 w 254"/>
                <a:gd name="T85" fmla="*/ 91 h 204"/>
                <a:gd name="T86" fmla="*/ 2 w 254"/>
                <a:gd name="T87" fmla="*/ 87 h 204"/>
                <a:gd name="T88" fmla="*/ 8 w 254"/>
                <a:gd name="T89" fmla="*/ 84 h 204"/>
                <a:gd name="T90" fmla="*/ 33 w 254"/>
                <a:gd name="T91" fmla="*/ 75 h 204"/>
                <a:gd name="T92" fmla="*/ 76 w 254"/>
                <a:gd name="T93" fmla="*/ 61 h 204"/>
                <a:gd name="T94" fmla="*/ 125 w 254"/>
                <a:gd name="T95" fmla="*/ 44 h 204"/>
                <a:gd name="T96" fmla="*/ 175 w 254"/>
                <a:gd name="T97" fmla="*/ 26 h 204"/>
                <a:gd name="T98" fmla="*/ 217 w 254"/>
                <a:gd name="T99" fmla="*/ 12 h 204"/>
                <a:gd name="T100" fmla="*/ 243 w 254"/>
                <a:gd name="T101" fmla="*/ 3 h 204"/>
                <a:gd name="T102" fmla="*/ 250 w 254"/>
                <a:gd name="T103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4" h="204">
                  <a:moveTo>
                    <a:pt x="87" y="144"/>
                  </a:moveTo>
                  <a:lnTo>
                    <a:pt x="130" y="167"/>
                  </a:lnTo>
                  <a:lnTo>
                    <a:pt x="128" y="169"/>
                  </a:lnTo>
                  <a:lnTo>
                    <a:pt x="123" y="174"/>
                  </a:lnTo>
                  <a:lnTo>
                    <a:pt x="116" y="180"/>
                  </a:lnTo>
                  <a:lnTo>
                    <a:pt x="107" y="188"/>
                  </a:lnTo>
                  <a:lnTo>
                    <a:pt x="100" y="194"/>
                  </a:lnTo>
                  <a:lnTo>
                    <a:pt x="95" y="199"/>
                  </a:lnTo>
                  <a:lnTo>
                    <a:pt x="91" y="203"/>
                  </a:lnTo>
                  <a:lnTo>
                    <a:pt x="90" y="204"/>
                  </a:lnTo>
                  <a:lnTo>
                    <a:pt x="88" y="204"/>
                  </a:lnTo>
                  <a:lnTo>
                    <a:pt x="87" y="203"/>
                  </a:lnTo>
                  <a:lnTo>
                    <a:pt x="87" y="200"/>
                  </a:lnTo>
                  <a:lnTo>
                    <a:pt x="87" y="144"/>
                  </a:lnTo>
                  <a:close/>
                  <a:moveTo>
                    <a:pt x="250" y="0"/>
                  </a:moveTo>
                  <a:lnTo>
                    <a:pt x="253" y="2"/>
                  </a:lnTo>
                  <a:lnTo>
                    <a:pt x="254" y="4"/>
                  </a:lnTo>
                  <a:lnTo>
                    <a:pt x="253" y="7"/>
                  </a:lnTo>
                  <a:lnTo>
                    <a:pt x="253" y="12"/>
                  </a:lnTo>
                  <a:lnTo>
                    <a:pt x="250" y="23"/>
                  </a:lnTo>
                  <a:lnTo>
                    <a:pt x="246" y="38"/>
                  </a:lnTo>
                  <a:lnTo>
                    <a:pt x="241" y="59"/>
                  </a:lnTo>
                  <a:lnTo>
                    <a:pt x="236" y="81"/>
                  </a:lnTo>
                  <a:lnTo>
                    <a:pt x="231" y="103"/>
                  </a:lnTo>
                  <a:lnTo>
                    <a:pt x="226" y="125"/>
                  </a:lnTo>
                  <a:lnTo>
                    <a:pt x="221" y="146"/>
                  </a:lnTo>
                  <a:lnTo>
                    <a:pt x="217" y="162"/>
                  </a:lnTo>
                  <a:lnTo>
                    <a:pt x="214" y="174"/>
                  </a:lnTo>
                  <a:lnTo>
                    <a:pt x="213" y="179"/>
                  </a:lnTo>
                  <a:lnTo>
                    <a:pt x="212" y="181"/>
                  </a:lnTo>
                  <a:lnTo>
                    <a:pt x="211" y="184"/>
                  </a:lnTo>
                  <a:lnTo>
                    <a:pt x="208" y="184"/>
                  </a:lnTo>
                  <a:lnTo>
                    <a:pt x="206" y="184"/>
                  </a:lnTo>
                  <a:lnTo>
                    <a:pt x="203" y="184"/>
                  </a:lnTo>
                  <a:lnTo>
                    <a:pt x="199" y="181"/>
                  </a:lnTo>
                  <a:lnTo>
                    <a:pt x="190" y="176"/>
                  </a:lnTo>
                  <a:lnTo>
                    <a:pt x="179" y="171"/>
                  </a:lnTo>
                  <a:lnTo>
                    <a:pt x="167" y="165"/>
                  </a:lnTo>
                  <a:lnTo>
                    <a:pt x="155" y="157"/>
                  </a:lnTo>
                  <a:lnTo>
                    <a:pt x="144" y="152"/>
                  </a:lnTo>
                  <a:lnTo>
                    <a:pt x="137" y="148"/>
                  </a:lnTo>
                  <a:lnTo>
                    <a:pt x="134" y="147"/>
                  </a:lnTo>
                  <a:lnTo>
                    <a:pt x="134" y="147"/>
                  </a:lnTo>
                  <a:lnTo>
                    <a:pt x="127" y="142"/>
                  </a:lnTo>
                  <a:lnTo>
                    <a:pt x="133" y="135"/>
                  </a:lnTo>
                  <a:lnTo>
                    <a:pt x="133" y="135"/>
                  </a:lnTo>
                  <a:lnTo>
                    <a:pt x="134" y="133"/>
                  </a:lnTo>
                  <a:lnTo>
                    <a:pt x="141" y="126"/>
                  </a:lnTo>
                  <a:lnTo>
                    <a:pt x="149" y="118"/>
                  </a:lnTo>
                  <a:lnTo>
                    <a:pt x="160" y="105"/>
                  </a:lnTo>
                  <a:lnTo>
                    <a:pt x="172" y="92"/>
                  </a:lnTo>
                  <a:lnTo>
                    <a:pt x="186" y="77"/>
                  </a:lnTo>
                  <a:lnTo>
                    <a:pt x="199" y="63"/>
                  </a:lnTo>
                  <a:lnTo>
                    <a:pt x="212" y="49"/>
                  </a:lnTo>
                  <a:lnTo>
                    <a:pt x="223" y="37"/>
                  </a:lnTo>
                  <a:lnTo>
                    <a:pt x="232" y="27"/>
                  </a:lnTo>
                  <a:lnTo>
                    <a:pt x="239" y="21"/>
                  </a:lnTo>
                  <a:lnTo>
                    <a:pt x="241" y="18"/>
                  </a:lnTo>
                  <a:lnTo>
                    <a:pt x="241" y="17"/>
                  </a:lnTo>
                  <a:lnTo>
                    <a:pt x="240" y="16"/>
                  </a:lnTo>
                  <a:lnTo>
                    <a:pt x="240" y="16"/>
                  </a:lnTo>
                  <a:lnTo>
                    <a:pt x="237" y="16"/>
                  </a:lnTo>
                  <a:lnTo>
                    <a:pt x="235" y="18"/>
                  </a:lnTo>
                  <a:lnTo>
                    <a:pt x="227" y="23"/>
                  </a:lnTo>
                  <a:lnTo>
                    <a:pt x="217" y="31"/>
                  </a:lnTo>
                  <a:lnTo>
                    <a:pt x="203" y="41"/>
                  </a:lnTo>
                  <a:lnTo>
                    <a:pt x="188" y="53"/>
                  </a:lnTo>
                  <a:lnTo>
                    <a:pt x="170" y="65"/>
                  </a:lnTo>
                  <a:lnTo>
                    <a:pt x="153" y="78"/>
                  </a:lnTo>
                  <a:lnTo>
                    <a:pt x="137" y="89"/>
                  </a:lnTo>
                  <a:lnTo>
                    <a:pt x="120" y="101"/>
                  </a:lnTo>
                  <a:lnTo>
                    <a:pt x="107" y="111"/>
                  </a:lnTo>
                  <a:lnTo>
                    <a:pt x="96" y="119"/>
                  </a:lnTo>
                  <a:lnTo>
                    <a:pt x="90" y="124"/>
                  </a:lnTo>
                  <a:lnTo>
                    <a:pt x="87" y="126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4" y="112"/>
                  </a:lnTo>
                  <a:lnTo>
                    <a:pt x="46" y="110"/>
                  </a:lnTo>
                  <a:lnTo>
                    <a:pt x="37" y="106"/>
                  </a:lnTo>
                  <a:lnTo>
                    <a:pt x="27" y="102"/>
                  </a:lnTo>
                  <a:lnTo>
                    <a:pt x="17" y="98"/>
                  </a:lnTo>
                  <a:lnTo>
                    <a:pt x="8" y="95"/>
                  </a:lnTo>
                  <a:lnTo>
                    <a:pt x="4" y="93"/>
                  </a:lnTo>
                  <a:lnTo>
                    <a:pt x="2" y="92"/>
                  </a:lnTo>
                  <a:lnTo>
                    <a:pt x="0" y="91"/>
                  </a:lnTo>
                  <a:lnTo>
                    <a:pt x="0" y="88"/>
                  </a:lnTo>
                  <a:lnTo>
                    <a:pt x="2" y="87"/>
                  </a:lnTo>
                  <a:lnTo>
                    <a:pt x="4" y="87"/>
                  </a:lnTo>
                  <a:lnTo>
                    <a:pt x="8" y="84"/>
                  </a:lnTo>
                  <a:lnTo>
                    <a:pt x="18" y="81"/>
                  </a:lnTo>
                  <a:lnTo>
                    <a:pt x="33" y="75"/>
                  </a:lnTo>
                  <a:lnTo>
                    <a:pt x="53" y="69"/>
                  </a:lnTo>
                  <a:lnTo>
                    <a:pt x="76" y="61"/>
                  </a:lnTo>
                  <a:lnTo>
                    <a:pt x="100" y="53"/>
                  </a:lnTo>
                  <a:lnTo>
                    <a:pt x="125" y="44"/>
                  </a:lnTo>
                  <a:lnTo>
                    <a:pt x="151" y="35"/>
                  </a:lnTo>
                  <a:lnTo>
                    <a:pt x="175" y="26"/>
                  </a:lnTo>
                  <a:lnTo>
                    <a:pt x="197" y="18"/>
                  </a:lnTo>
                  <a:lnTo>
                    <a:pt x="217" y="12"/>
                  </a:lnTo>
                  <a:lnTo>
                    <a:pt x="232" y="5"/>
                  </a:lnTo>
                  <a:lnTo>
                    <a:pt x="243" y="3"/>
                  </a:lnTo>
                  <a:lnTo>
                    <a:pt x="246" y="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FF380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914098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920132" y="3651164"/>
              <a:ext cx="147955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l" defTabSz="914098"/>
              <a:r>
                <a:rPr kumimoji="0"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charset="0"/>
                </a:rPr>
                <a:t>培训目标</a:t>
              </a:r>
            </a:p>
          </p:txBody>
        </p:sp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4363712" y="3989718"/>
              <a:ext cx="336668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kumimoji="0" sz="1000" b="1">
                  <a:solidFill>
                    <a:srgbClr val="000000"/>
                  </a:solidFill>
                  <a:latin typeface="微软雅黑" charset="0"/>
                  <a:ea typeface="微软雅黑" charset="0"/>
                  <a:cs typeface="微软雅黑" charset="0"/>
                </a:defRPr>
              </a:lvl1pPr>
              <a:lvl2pPr marL="742950" indent="-285750">
                <a:defRPr kumimoji="1" sz="2400"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9pPr>
            </a:lstStyle>
            <a:p>
              <a:pPr marL="214313" indent="-214313" algn="l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了解</a:t>
              </a: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某某某集团网盘系统后台管理</a:t>
              </a:r>
              <a:r>
                <a:rPr lang="zh-CN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功能</a:t>
              </a:r>
            </a:p>
            <a:p>
              <a:pPr marL="214313" indent="-214313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了解</a:t>
              </a: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某某某集团网盘系统前台操作功能</a:t>
              </a:r>
              <a:endParaRPr lang="en-US" altLang="zh-CN" sz="12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14313" indent="-214313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了解</a:t>
              </a: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某某某集团网盘系统团队管理与权限设置功能</a:t>
              </a:r>
              <a:endParaRPr lang="zh-CN" altLang="zh-CN" sz="12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307170" y="4492021"/>
            <a:ext cx="3973918" cy="1634653"/>
            <a:chOff x="4572000" y="2727108"/>
            <a:chExt cx="4172962" cy="1634654"/>
          </a:xfrm>
        </p:grpSpPr>
        <p:sp>
          <p:nvSpPr>
            <p:cNvPr id="19" name="Freeform 38"/>
            <p:cNvSpPr>
              <a:spLocks noEditPoints="1"/>
            </p:cNvSpPr>
            <p:nvPr/>
          </p:nvSpPr>
          <p:spPr bwMode="auto">
            <a:xfrm>
              <a:off x="4722989" y="2727108"/>
              <a:ext cx="304800" cy="392113"/>
            </a:xfrm>
            <a:custGeom>
              <a:avLst/>
              <a:gdLst>
                <a:gd name="T0" fmla="*/ 58 w 192"/>
                <a:gd name="T1" fmla="*/ 165 h 247"/>
                <a:gd name="T2" fmla="*/ 135 w 192"/>
                <a:gd name="T3" fmla="*/ 165 h 247"/>
                <a:gd name="T4" fmla="*/ 135 w 192"/>
                <a:gd name="T5" fmla="*/ 188 h 247"/>
                <a:gd name="T6" fmla="*/ 58 w 192"/>
                <a:gd name="T7" fmla="*/ 188 h 247"/>
                <a:gd name="T8" fmla="*/ 58 w 192"/>
                <a:gd name="T9" fmla="*/ 165 h 247"/>
                <a:gd name="T10" fmla="*/ 59 w 192"/>
                <a:gd name="T11" fmla="*/ 110 h 247"/>
                <a:gd name="T12" fmla="*/ 135 w 192"/>
                <a:gd name="T13" fmla="*/ 110 h 247"/>
                <a:gd name="T14" fmla="*/ 135 w 192"/>
                <a:gd name="T15" fmla="*/ 135 h 247"/>
                <a:gd name="T16" fmla="*/ 59 w 192"/>
                <a:gd name="T17" fmla="*/ 135 h 247"/>
                <a:gd name="T18" fmla="*/ 59 w 192"/>
                <a:gd name="T19" fmla="*/ 110 h 247"/>
                <a:gd name="T20" fmla="*/ 58 w 192"/>
                <a:gd name="T21" fmla="*/ 57 h 247"/>
                <a:gd name="T22" fmla="*/ 135 w 192"/>
                <a:gd name="T23" fmla="*/ 57 h 247"/>
                <a:gd name="T24" fmla="*/ 135 w 192"/>
                <a:gd name="T25" fmla="*/ 80 h 247"/>
                <a:gd name="T26" fmla="*/ 58 w 192"/>
                <a:gd name="T27" fmla="*/ 80 h 247"/>
                <a:gd name="T28" fmla="*/ 58 w 192"/>
                <a:gd name="T29" fmla="*/ 57 h 247"/>
                <a:gd name="T30" fmla="*/ 28 w 192"/>
                <a:gd name="T31" fmla="*/ 27 h 247"/>
                <a:gd name="T32" fmla="*/ 28 w 192"/>
                <a:gd name="T33" fmla="*/ 219 h 247"/>
                <a:gd name="T34" fmla="*/ 164 w 192"/>
                <a:gd name="T35" fmla="*/ 219 h 247"/>
                <a:gd name="T36" fmla="*/ 164 w 192"/>
                <a:gd name="T37" fmla="*/ 27 h 247"/>
                <a:gd name="T38" fmla="*/ 28 w 192"/>
                <a:gd name="T39" fmla="*/ 27 h 247"/>
                <a:gd name="T40" fmla="*/ 28 w 192"/>
                <a:gd name="T41" fmla="*/ 0 h 247"/>
                <a:gd name="T42" fmla="*/ 164 w 192"/>
                <a:gd name="T43" fmla="*/ 0 h 247"/>
                <a:gd name="T44" fmla="*/ 176 w 192"/>
                <a:gd name="T45" fmla="*/ 2 h 247"/>
                <a:gd name="T46" fmla="*/ 184 w 192"/>
                <a:gd name="T47" fmla="*/ 8 h 247"/>
                <a:gd name="T48" fmla="*/ 191 w 192"/>
                <a:gd name="T49" fmla="*/ 17 h 247"/>
                <a:gd name="T50" fmla="*/ 192 w 192"/>
                <a:gd name="T51" fmla="*/ 27 h 247"/>
                <a:gd name="T52" fmla="*/ 192 w 192"/>
                <a:gd name="T53" fmla="*/ 219 h 247"/>
                <a:gd name="T54" fmla="*/ 191 w 192"/>
                <a:gd name="T55" fmla="*/ 229 h 247"/>
                <a:gd name="T56" fmla="*/ 184 w 192"/>
                <a:gd name="T57" fmla="*/ 238 h 247"/>
                <a:gd name="T58" fmla="*/ 176 w 192"/>
                <a:gd name="T59" fmla="*/ 244 h 247"/>
                <a:gd name="T60" fmla="*/ 164 w 192"/>
                <a:gd name="T61" fmla="*/ 247 h 247"/>
                <a:gd name="T62" fmla="*/ 28 w 192"/>
                <a:gd name="T63" fmla="*/ 247 h 247"/>
                <a:gd name="T64" fmla="*/ 18 w 192"/>
                <a:gd name="T65" fmla="*/ 244 h 247"/>
                <a:gd name="T66" fmla="*/ 9 w 192"/>
                <a:gd name="T67" fmla="*/ 238 h 247"/>
                <a:gd name="T68" fmla="*/ 3 w 192"/>
                <a:gd name="T69" fmla="*/ 229 h 247"/>
                <a:gd name="T70" fmla="*/ 0 w 192"/>
                <a:gd name="T71" fmla="*/ 219 h 247"/>
                <a:gd name="T72" fmla="*/ 0 w 192"/>
                <a:gd name="T73" fmla="*/ 27 h 247"/>
                <a:gd name="T74" fmla="*/ 3 w 192"/>
                <a:gd name="T75" fmla="*/ 17 h 247"/>
                <a:gd name="T76" fmla="*/ 9 w 192"/>
                <a:gd name="T77" fmla="*/ 8 h 247"/>
                <a:gd name="T78" fmla="*/ 18 w 192"/>
                <a:gd name="T79" fmla="*/ 2 h 247"/>
                <a:gd name="T80" fmla="*/ 28 w 192"/>
                <a:gd name="T81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2" h="247">
                  <a:moveTo>
                    <a:pt x="58" y="165"/>
                  </a:moveTo>
                  <a:lnTo>
                    <a:pt x="135" y="165"/>
                  </a:lnTo>
                  <a:lnTo>
                    <a:pt x="135" y="188"/>
                  </a:lnTo>
                  <a:lnTo>
                    <a:pt x="58" y="188"/>
                  </a:lnTo>
                  <a:lnTo>
                    <a:pt x="58" y="165"/>
                  </a:lnTo>
                  <a:close/>
                  <a:moveTo>
                    <a:pt x="59" y="110"/>
                  </a:moveTo>
                  <a:lnTo>
                    <a:pt x="135" y="110"/>
                  </a:lnTo>
                  <a:lnTo>
                    <a:pt x="135" y="135"/>
                  </a:lnTo>
                  <a:lnTo>
                    <a:pt x="59" y="135"/>
                  </a:lnTo>
                  <a:lnTo>
                    <a:pt x="59" y="110"/>
                  </a:lnTo>
                  <a:close/>
                  <a:moveTo>
                    <a:pt x="58" y="57"/>
                  </a:moveTo>
                  <a:lnTo>
                    <a:pt x="135" y="57"/>
                  </a:lnTo>
                  <a:lnTo>
                    <a:pt x="135" y="80"/>
                  </a:lnTo>
                  <a:lnTo>
                    <a:pt x="58" y="80"/>
                  </a:lnTo>
                  <a:lnTo>
                    <a:pt x="58" y="57"/>
                  </a:lnTo>
                  <a:close/>
                  <a:moveTo>
                    <a:pt x="28" y="27"/>
                  </a:moveTo>
                  <a:lnTo>
                    <a:pt x="28" y="219"/>
                  </a:lnTo>
                  <a:lnTo>
                    <a:pt x="164" y="219"/>
                  </a:lnTo>
                  <a:lnTo>
                    <a:pt x="164" y="27"/>
                  </a:lnTo>
                  <a:lnTo>
                    <a:pt x="28" y="27"/>
                  </a:lnTo>
                  <a:close/>
                  <a:moveTo>
                    <a:pt x="28" y="0"/>
                  </a:moveTo>
                  <a:lnTo>
                    <a:pt x="164" y="0"/>
                  </a:lnTo>
                  <a:lnTo>
                    <a:pt x="176" y="2"/>
                  </a:lnTo>
                  <a:lnTo>
                    <a:pt x="184" y="8"/>
                  </a:lnTo>
                  <a:lnTo>
                    <a:pt x="191" y="17"/>
                  </a:lnTo>
                  <a:lnTo>
                    <a:pt x="192" y="27"/>
                  </a:lnTo>
                  <a:lnTo>
                    <a:pt x="192" y="219"/>
                  </a:lnTo>
                  <a:lnTo>
                    <a:pt x="191" y="229"/>
                  </a:lnTo>
                  <a:lnTo>
                    <a:pt x="184" y="238"/>
                  </a:lnTo>
                  <a:lnTo>
                    <a:pt x="176" y="244"/>
                  </a:lnTo>
                  <a:lnTo>
                    <a:pt x="164" y="247"/>
                  </a:lnTo>
                  <a:lnTo>
                    <a:pt x="28" y="247"/>
                  </a:lnTo>
                  <a:lnTo>
                    <a:pt x="18" y="244"/>
                  </a:lnTo>
                  <a:lnTo>
                    <a:pt x="9" y="238"/>
                  </a:lnTo>
                  <a:lnTo>
                    <a:pt x="3" y="229"/>
                  </a:lnTo>
                  <a:lnTo>
                    <a:pt x="0" y="219"/>
                  </a:lnTo>
                  <a:lnTo>
                    <a:pt x="0" y="27"/>
                  </a:lnTo>
                  <a:lnTo>
                    <a:pt x="3" y="17"/>
                  </a:lnTo>
                  <a:lnTo>
                    <a:pt x="9" y="8"/>
                  </a:lnTo>
                  <a:lnTo>
                    <a:pt x="18" y="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380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914098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5072062" y="2742547"/>
              <a:ext cx="147955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l" defTabSz="914098"/>
              <a:r>
                <a:rPr kumimoji="0"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charset="0"/>
                </a:rPr>
                <a:t>培训交付</a:t>
              </a:r>
            </a:p>
          </p:txBody>
        </p:sp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4572000" y="3161432"/>
              <a:ext cx="4172962" cy="1200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kumimoji="0" sz="1000" b="1">
                  <a:solidFill>
                    <a:srgbClr val="000000"/>
                  </a:solidFill>
                  <a:latin typeface="微软雅黑" charset="0"/>
                  <a:ea typeface="微软雅黑" charset="0"/>
                  <a:cs typeface="微软雅黑" charset="0"/>
                </a:defRPr>
              </a:lvl1pPr>
              <a:lvl2pPr marL="742950" indent="-285750">
                <a:defRPr kumimoji="1" sz="2400"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9pPr>
            </a:lstStyle>
            <a:p>
              <a:pPr marL="214313" indent="-214313" algn="l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网盘系统产品功能</a:t>
              </a:r>
              <a:r>
                <a:rPr lang="zh-CN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使用说明</a:t>
              </a: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书</a:t>
              </a:r>
              <a:endParaRPr lang="zh-CN" altLang="zh-CN" sz="12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14313" indent="-214313" algn="l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网盘系统用户操作手册</a:t>
              </a:r>
              <a:endParaRPr lang="zh-CN" altLang="zh-CN" sz="12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14313" indent="-214313" algn="l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网盘系统</a:t>
              </a:r>
              <a:r>
                <a:rPr lang="zh-CN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部署及配置文档</a:t>
              </a:r>
            </a:p>
            <a:p>
              <a:pPr algn="l" defTabSz="914098">
                <a:buClr>
                  <a:srgbClr val="FF0000"/>
                </a:buClr>
              </a:pPr>
              <a:endParaRPr lang="zh-CN" altLang="zh-CN" sz="12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480444" y="4507460"/>
            <a:ext cx="3422975" cy="1342215"/>
            <a:chOff x="500063" y="2593979"/>
            <a:chExt cx="3423866" cy="1342215"/>
          </a:xfrm>
        </p:grpSpPr>
        <p:sp>
          <p:nvSpPr>
            <p:cNvPr id="23" name="Freeform 33"/>
            <p:cNvSpPr>
              <a:spLocks noEditPoints="1"/>
            </p:cNvSpPr>
            <p:nvPr/>
          </p:nvSpPr>
          <p:spPr bwMode="auto">
            <a:xfrm>
              <a:off x="662548" y="2615456"/>
              <a:ext cx="367496" cy="304472"/>
            </a:xfrm>
            <a:custGeom>
              <a:avLst/>
              <a:gdLst>
                <a:gd name="T0" fmla="*/ 182 w 191"/>
                <a:gd name="T1" fmla="*/ 111 h 137"/>
                <a:gd name="T2" fmla="*/ 191 w 191"/>
                <a:gd name="T3" fmla="*/ 119 h 137"/>
                <a:gd name="T4" fmla="*/ 188 w 191"/>
                <a:gd name="T5" fmla="*/ 132 h 137"/>
                <a:gd name="T6" fmla="*/ 177 w 191"/>
                <a:gd name="T7" fmla="*/ 137 h 137"/>
                <a:gd name="T8" fmla="*/ 74 w 191"/>
                <a:gd name="T9" fmla="*/ 134 h 137"/>
                <a:gd name="T10" fmla="*/ 68 w 191"/>
                <a:gd name="T11" fmla="*/ 123 h 137"/>
                <a:gd name="T12" fmla="*/ 74 w 191"/>
                <a:gd name="T13" fmla="*/ 113 h 137"/>
                <a:gd name="T14" fmla="*/ 13 w 191"/>
                <a:gd name="T15" fmla="*/ 109 h 137"/>
                <a:gd name="T16" fmla="*/ 36 w 191"/>
                <a:gd name="T17" fmla="*/ 113 h 137"/>
                <a:gd name="T18" fmla="*/ 41 w 191"/>
                <a:gd name="T19" fmla="*/ 123 h 137"/>
                <a:gd name="T20" fmla="*/ 36 w 191"/>
                <a:gd name="T21" fmla="*/ 134 h 137"/>
                <a:gd name="T22" fmla="*/ 13 w 191"/>
                <a:gd name="T23" fmla="*/ 137 h 137"/>
                <a:gd name="T24" fmla="*/ 2 w 191"/>
                <a:gd name="T25" fmla="*/ 132 h 137"/>
                <a:gd name="T26" fmla="*/ 1 w 191"/>
                <a:gd name="T27" fmla="*/ 119 h 137"/>
                <a:gd name="T28" fmla="*/ 10 w 191"/>
                <a:gd name="T29" fmla="*/ 111 h 137"/>
                <a:gd name="T30" fmla="*/ 177 w 191"/>
                <a:gd name="T31" fmla="*/ 55 h 137"/>
                <a:gd name="T32" fmla="*/ 188 w 191"/>
                <a:gd name="T33" fmla="*/ 61 h 137"/>
                <a:gd name="T34" fmla="*/ 191 w 191"/>
                <a:gd name="T35" fmla="*/ 73 h 137"/>
                <a:gd name="T36" fmla="*/ 182 w 191"/>
                <a:gd name="T37" fmla="*/ 82 h 137"/>
                <a:gd name="T38" fmla="*/ 78 w 191"/>
                <a:gd name="T39" fmla="*/ 82 h 137"/>
                <a:gd name="T40" fmla="*/ 69 w 191"/>
                <a:gd name="T41" fmla="*/ 73 h 137"/>
                <a:gd name="T42" fmla="*/ 70 w 191"/>
                <a:gd name="T43" fmla="*/ 61 h 137"/>
                <a:gd name="T44" fmla="*/ 82 w 191"/>
                <a:gd name="T45" fmla="*/ 55 h 137"/>
                <a:gd name="T46" fmla="*/ 32 w 191"/>
                <a:gd name="T47" fmla="*/ 56 h 137"/>
                <a:gd name="T48" fmla="*/ 41 w 191"/>
                <a:gd name="T49" fmla="*/ 65 h 137"/>
                <a:gd name="T50" fmla="*/ 38 w 191"/>
                <a:gd name="T51" fmla="*/ 77 h 137"/>
                <a:gd name="T52" fmla="*/ 27 w 191"/>
                <a:gd name="T53" fmla="*/ 82 h 137"/>
                <a:gd name="T54" fmla="*/ 6 w 191"/>
                <a:gd name="T55" fmla="*/ 80 h 137"/>
                <a:gd name="T56" fmla="*/ 0 w 191"/>
                <a:gd name="T57" fmla="*/ 68 h 137"/>
                <a:gd name="T58" fmla="*/ 6 w 191"/>
                <a:gd name="T59" fmla="*/ 57 h 137"/>
                <a:gd name="T60" fmla="*/ 82 w 191"/>
                <a:gd name="T61" fmla="*/ 0 h 137"/>
                <a:gd name="T62" fmla="*/ 186 w 191"/>
                <a:gd name="T63" fmla="*/ 3 h 137"/>
                <a:gd name="T64" fmla="*/ 191 w 191"/>
                <a:gd name="T65" fmla="*/ 14 h 137"/>
                <a:gd name="T66" fmla="*/ 186 w 191"/>
                <a:gd name="T67" fmla="*/ 25 h 137"/>
                <a:gd name="T68" fmla="*/ 82 w 191"/>
                <a:gd name="T69" fmla="*/ 28 h 137"/>
                <a:gd name="T70" fmla="*/ 70 w 191"/>
                <a:gd name="T71" fmla="*/ 23 h 137"/>
                <a:gd name="T72" fmla="*/ 69 w 191"/>
                <a:gd name="T73" fmla="*/ 10 h 137"/>
                <a:gd name="T74" fmla="*/ 78 w 191"/>
                <a:gd name="T75" fmla="*/ 1 h 137"/>
                <a:gd name="T76" fmla="*/ 27 w 191"/>
                <a:gd name="T77" fmla="*/ 0 h 137"/>
                <a:gd name="T78" fmla="*/ 38 w 191"/>
                <a:gd name="T79" fmla="*/ 6 h 137"/>
                <a:gd name="T80" fmla="*/ 41 w 191"/>
                <a:gd name="T81" fmla="*/ 19 h 137"/>
                <a:gd name="T82" fmla="*/ 32 w 191"/>
                <a:gd name="T83" fmla="*/ 28 h 137"/>
                <a:gd name="T84" fmla="*/ 10 w 191"/>
                <a:gd name="T85" fmla="*/ 28 h 137"/>
                <a:gd name="T86" fmla="*/ 1 w 191"/>
                <a:gd name="T87" fmla="*/ 19 h 137"/>
                <a:gd name="T88" fmla="*/ 2 w 191"/>
                <a:gd name="T89" fmla="*/ 6 h 137"/>
                <a:gd name="T90" fmla="*/ 13 w 191"/>
                <a:gd name="T9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1" h="137">
                  <a:moveTo>
                    <a:pt x="82" y="109"/>
                  </a:moveTo>
                  <a:lnTo>
                    <a:pt x="177" y="109"/>
                  </a:lnTo>
                  <a:lnTo>
                    <a:pt x="182" y="111"/>
                  </a:lnTo>
                  <a:lnTo>
                    <a:pt x="186" y="113"/>
                  </a:lnTo>
                  <a:lnTo>
                    <a:pt x="188" y="116"/>
                  </a:lnTo>
                  <a:lnTo>
                    <a:pt x="191" y="119"/>
                  </a:lnTo>
                  <a:lnTo>
                    <a:pt x="191" y="123"/>
                  </a:lnTo>
                  <a:lnTo>
                    <a:pt x="191" y="128"/>
                  </a:lnTo>
                  <a:lnTo>
                    <a:pt x="188" y="132"/>
                  </a:lnTo>
                  <a:lnTo>
                    <a:pt x="186" y="134"/>
                  </a:lnTo>
                  <a:lnTo>
                    <a:pt x="182" y="137"/>
                  </a:lnTo>
                  <a:lnTo>
                    <a:pt x="177" y="137"/>
                  </a:lnTo>
                  <a:lnTo>
                    <a:pt x="82" y="137"/>
                  </a:lnTo>
                  <a:lnTo>
                    <a:pt x="78" y="137"/>
                  </a:lnTo>
                  <a:lnTo>
                    <a:pt x="74" y="134"/>
                  </a:lnTo>
                  <a:lnTo>
                    <a:pt x="70" y="132"/>
                  </a:lnTo>
                  <a:lnTo>
                    <a:pt x="69" y="128"/>
                  </a:lnTo>
                  <a:lnTo>
                    <a:pt x="68" y="123"/>
                  </a:lnTo>
                  <a:lnTo>
                    <a:pt x="69" y="119"/>
                  </a:lnTo>
                  <a:lnTo>
                    <a:pt x="70" y="116"/>
                  </a:lnTo>
                  <a:lnTo>
                    <a:pt x="74" y="113"/>
                  </a:lnTo>
                  <a:lnTo>
                    <a:pt x="78" y="111"/>
                  </a:lnTo>
                  <a:lnTo>
                    <a:pt x="82" y="109"/>
                  </a:lnTo>
                  <a:close/>
                  <a:moveTo>
                    <a:pt x="13" y="109"/>
                  </a:moveTo>
                  <a:lnTo>
                    <a:pt x="27" y="109"/>
                  </a:lnTo>
                  <a:lnTo>
                    <a:pt x="32" y="111"/>
                  </a:lnTo>
                  <a:lnTo>
                    <a:pt x="36" y="113"/>
                  </a:lnTo>
                  <a:lnTo>
                    <a:pt x="38" y="116"/>
                  </a:lnTo>
                  <a:lnTo>
                    <a:pt x="41" y="119"/>
                  </a:lnTo>
                  <a:lnTo>
                    <a:pt x="41" y="123"/>
                  </a:lnTo>
                  <a:lnTo>
                    <a:pt x="41" y="128"/>
                  </a:lnTo>
                  <a:lnTo>
                    <a:pt x="38" y="132"/>
                  </a:lnTo>
                  <a:lnTo>
                    <a:pt x="36" y="134"/>
                  </a:lnTo>
                  <a:lnTo>
                    <a:pt x="32" y="137"/>
                  </a:lnTo>
                  <a:lnTo>
                    <a:pt x="27" y="137"/>
                  </a:lnTo>
                  <a:lnTo>
                    <a:pt x="13" y="137"/>
                  </a:lnTo>
                  <a:lnTo>
                    <a:pt x="10" y="137"/>
                  </a:lnTo>
                  <a:lnTo>
                    <a:pt x="6" y="134"/>
                  </a:lnTo>
                  <a:lnTo>
                    <a:pt x="2" y="132"/>
                  </a:lnTo>
                  <a:lnTo>
                    <a:pt x="1" y="128"/>
                  </a:lnTo>
                  <a:lnTo>
                    <a:pt x="0" y="123"/>
                  </a:lnTo>
                  <a:lnTo>
                    <a:pt x="1" y="119"/>
                  </a:lnTo>
                  <a:lnTo>
                    <a:pt x="2" y="116"/>
                  </a:lnTo>
                  <a:lnTo>
                    <a:pt x="6" y="113"/>
                  </a:lnTo>
                  <a:lnTo>
                    <a:pt x="10" y="111"/>
                  </a:lnTo>
                  <a:lnTo>
                    <a:pt x="13" y="109"/>
                  </a:lnTo>
                  <a:close/>
                  <a:moveTo>
                    <a:pt x="82" y="55"/>
                  </a:moveTo>
                  <a:lnTo>
                    <a:pt x="177" y="55"/>
                  </a:lnTo>
                  <a:lnTo>
                    <a:pt x="182" y="56"/>
                  </a:lnTo>
                  <a:lnTo>
                    <a:pt x="186" y="57"/>
                  </a:lnTo>
                  <a:lnTo>
                    <a:pt x="188" y="61"/>
                  </a:lnTo>
                  <a:lnTo>
                    <a:pt x="191" y="65"/>
                  </a:lnTo>
                  <a:lnTo>
                    <a:pt x="191" y="68"/>
                  </a:lnTo>
                  <a:lnTo>
                    <a:pt x="191" y="73"/>
                  </a:lnTo>
                  <a:lnTo>
                    <a:pt x="188" y="77"/>
                  </a:lnTo>
                  <a:lnTo>
                    <a:pt x="186" y="80"/>
                  </a:lnTo>
                  <a:lnTo>
                    <a:pt x="182" y="82"/>
                  </a:lnTo>
                  <a:lnTo>
                    <a:pt x="177" y="82"/>
                  </a:lnTo>
                  <a:lnTo>
                    <a:pt x="82" y="82"/>
                  </a:lnTo>
                  <a:lnTo>
                    <a:pt x="78" y="82"/>
                  </a:lnTo>
                  <a:lnTo>
                    <a:pt x="74" y="80"/>
                  </a:lnTo>
                  <a:lnTo>
                    <a:pt x="70" y="77"/>
                  </a:lnTo>
                  <a:lnTo>
                    <a:pt x="69" y="73"/>
                  </a:lnTo>
                  <a:lnTo>
                    <a:pt x="68" y="68"/>
                  </a:lnTo>
                  <a:lnTo>
                    <a:pt x="69" y="65"/>
                  </a:lnTo>
                  <a:lnTo>
                    <a:pt x="70" y="61"/>
                  </a:lnTo>
                  <a:lnTo>
                    <a:pt x="74" y="57"/>
                  </a:lnTo>
                  <a:lnTo>
                    <a:pt x="78" y="56"/>
                  </a:lnTo>
                  <a:lnTo>
                    <a:pt x="82" y="55"/>
                  </a:lnTo>
                  <a:close/>
                  <a:moveTo>
                    <a:pt x="13" y="55"/>
                  </a:moveTo>
                  <a:lnTo>
                    <a:pt x="27" y="55"/>
                  </a:lnTo>
                  <a:lnTo>
                    <a:pt x="32" y="56"/>
                  </a:lnTo>
                  <a:lnTo>
                    <a:pt x="36" y="57"/>
                  </a:lnTo>
                  <a:lnTo>
                    <a:pt x="38" y="61"/>
                  </a:lnTo>
                  <a:lnTo>
                    <a:pt x="41" y="65"/>
                  </a:lnTo>
                  <a:lnTo>
                    <a:pt x="41" y="68"/>
                  </a:lnTo>
                  <a:lnTo>
                    <a:pt x="41" y="73"/>
                  </a:lnTo>
                  <a:lnTo>
                    <a:pt x="38" y="77"/>
                  </a:lnTo>
                  <a:lnTo>
                    <a:pt x="36" y="80"/>
                  </a:lnTo>
                  <a:lnTo>
                    <a:pt x="32" y="82"/>
                  </a:lnTo>
                  <a:lnTo>
                    <a:pt x="27" y="82"/>
                  </a:lnTo>
                  <a:lnTo>
                    <a:pt x="13" y="82"/>
                  </a:lnTo>
                  <a:lnTo>
                    <a:pt x="10" y="82"/>
                  </a:lnTo>
                  <a:lnTo>
                    <a:pt x="6" y="80"/>
                  </a:lnTo>
                  <a:lnTo>
                    <a:pt x="2" y="77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1" y="65"/>
                  </a:lnTo>
                  <a:lnTo>
                    <a:pt x="2" y="61"/>
                  </a:lnTo>
                  <a:lnTo>
                    <a:pt x="6" y="57"/>
                  </a:lnTo>
                  <a:lnTo>
                    <a:pt x="10" y="56"/>
                  </a:lnTo>
                  <a:lnTo>
                    <a:pt x="13" y="55"/>
                  </a:lnTo>
                  <a:close/>
                  <a:moveTo>
                    <a:pt x="82" y="0"/>
                  </a:moveTo>
                  <a:lnTo>
                    <a:pt x="177" y="0"/>
                  </a:lnTo>
                  <a:lnTo>
                    <a:pt x="182" y="1"/>
                  </a:lnTo>
                  <a:lnTo>
                    <a:pt x="186" y="3"/>
                  </a:lnTo>
                  <a:lnTo>
                    <a:pt x="188" y="6"/>
                  </a:lnTo>
                  <a:lnTo>
                    <a:pt x="191" y="10"/>
                  </a:lnTo>
                  <a:lnTo>
                    <a:pt x="191" y="14"/>
                  </a:lnTo>
                  <a:lnTo>
                    <a:pt x="191" y="19"/>
                  </a:lnTo>
                  <a:lnTo>
                    <a:pt x="188" y="23"/>
                  </a:lnTo>
                  <a:lnTo>
                    <a:pt x="186" y="25"/>
                  </a:lnTo>
                  <a:lnTo>
                    <a:pt x="182" y="28"/>
                  </a:lnTo>
                  <a:lnTo>
                    <a:pt x="177" y="28"/>
                  </a:lnTo>
                  <a:lnTo>
                    <a:pt x="82" y="28"/>
                  </a:lnTo>
                  <a:lnTo>
                    <a:pt x="78" y="28"/>
                  </a:lnTo>
                  <a:lnTo>
                    <a:pt x="74" y="25"/>
                  </a:lnTo>
                  <a:lnTo>
                    <a:pt x="70" y="23"/>
                  </a:lnTo>
                  <a:lnTo>
                    <a:pt x="69" y="19"/>
                  </a:lnTo>
                  <a:lnTo>
                    <a:pt x="68" y="14"/>
                  </a:lnTo>
                  <a:lnTo>
                    <a:pt x="69" y="10"/>
                  </a:lnTo>
                  <a:lnTo>
                    <a:pt x="70" y="6"/>
                  </a:lnTo>
                  <a:lnTo>
                    <a:pt x="74" y="3"/>
                  </a:lnTo>
                  <a:lnTo>
                    <a:pt x="78" y="1"/>
                  </a:lnTo>
                  <a:lnTo>
                    <a:pt x="82" y="0"/>
                  </a:lnTo>
                  <a:close/>
                  <a:moveTo>
                    <a:pt x="13" y="0"/>
                  </a:moveTo>
                  <a:lnTo>
                    <a:pt x="27" y="0"/>
                  </a:lnTo>
                  <a:lnTo>
                    <a:pt x="32" y="1"/>
                  </a:lnTo>
                  <a:lnTo>
                    <a:pt x="36" y="3"/>
                  </a:lnTo>
                  <a:lnTo>
                    <a:pt x="38" y="6"/>
                  </a:lnTo>
                  <a:lnTo>
                    <a:pt x="41" y="10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38" y="23"/>
                  </a:lnTo>
                  <a:lnTo>
                    <a:pt x="36" y="25"/>
                  </a:lnTo>
                  <a:lnTo>
                    <a:pt x="32" y="28"/>
                  </a:lnTo>
                  <a:lnTo>
                    <a:pt x="27" y="28"/>
                  </a:lnTo>
                  <a:lnTo>
                    <a:pt x="13" y="28"/>
                  </a:lnTo>
                  <a:lnTo>
                    <a:pt x="10" y="28"/>
                  </a:lnTo>
                  <a:lnTo>
                    <a:pt x="6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2" y="6"/>
                  </a:lnTo>
                  <a:lnTo>
                    <a:pt x="6" y="3"/>
                  </a:lnTo>
                  <a:lnTo>
                    <a:pt x="10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380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defTabSz="914098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1049621" y="2593979"/>
              <a:ext cx="147955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l" defTabSz="914098"/>
              <a:r>
                <a:rPr kumimoji="0"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charset="0"/>
                </a:rPr>
                <a:t>培训内容</a:t>
              </a:r>
            </a:p>
          </p:txBody>
        </p:sp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500063" y="3012864"/>
              <a:ext cx="3423866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kumimoji="0" sz="1000" b="1">
                  <a:solidFill>
                    <a:srgbClr val="000000"/>
                  </a:solidFill>
                  <a:latin typeface="微软雅黑" charset="0"/>
                  <a:ea typeface="微软雅黑" charset="0"/>
                  <a:cs typeface="微软雅黑" charset="0"/>
                </a:defRPr>
              </a:lvl1pPr>
              <a:lvl2pPr marL="742950" indent="-285750">
                <a:defRPr kumimoji="1" sz="2400"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400">
                  <a:latin typeface="Arial" charset="0"/>
                  <a:ea typeface="宋体" charset="0"/>
                </a:defRPr>
              </a:lvl9pPr>
            </a:lstStyle>
            <a:p>
              <a:pPr marL="214313" indent="-214313" algn="l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网盘系统</a:t>
              </a:r>
              <a:r>
                <a:rPr lang="zh-CN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产品介绍、技术特性</a:t>
              </a:r>
              <a:endParaRPr lang="en-US" altLang="zh-CN" sz="12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14313" indent="-214313" algn="l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网盘系统功能分类、使用说明</a:t>
              </a:r>
              <a:endParaRPr lang="zh-CN" altLang="zh-CN" sz="12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14313" indent="-214313" algn="l" defTabSz="914098">
                <a:buClr>
                  <a:srgbClr val="FF0000"/>
                </a:buClr>
                <a:buFont typeface="微软雅黑" panose="020B0503020204020204" pitchFamily="34" charset="-122"/>
                <a:buChar char="−"/>
              </a:pPr>
              <a:r>
                <a:rPr lang="zh-CN" altLang="en-US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网盘系统安装、部署说明</a:t>
              </a:r>
              <a:endParaRPr lang="en-US" altLang="zh-CN" sz="12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292442" y="1822169"/>
            <a:ext cx="1934835" cy="1256100"/>
            <a:chOff x="5418366" y="2067601"/>
            <a:chExt cx="1934835" cy="1256100"/>
          </a:xfrm>
        </p:grpSpPr>
        <p:grpSp>
          <p:nvGrpSpPr>
            <p:cNvPr id="10" name="组合 9"/>
            <p:cNvGrpSpPr/>
            <p:nvPr/>
          </p:nvGrpSpPr>
          <p:grpSpPr>
            <a:xfrm>
              <a:off x="5418366" y="2067601"/>
              <a:ext cx="1934835" cy="1256100"/>
              <a:chOff x="4616273" y="1958577"/>
              <a:chExt cx="1935339" cy="1256100"/>
            </a:xfrm>
          </p:grpSpPr>
          <p:sp>
            <p:nvSpPr>
              <p:cNvPr id="11" name="Text Box 11"/>
              <p:cNvSpPr txBox="1">
                <a:spLocks noChangeArrowheads="1"/>
              </p:cNvSpPr>
              <p:nvPr/>
            </p:nvSpPr>
            <p:spPr bwMode="auto">
              <a:xfrm>
                <a:off x="5072062" y="1958577"/>
                <a:ext cx="147955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l" defTabSz="914098"/>
                <a:r>
                  <a:rPr kumimoji="0"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培训方法</a:t>
                </a:r>
              </a:p>
            </p:txBody>
          </p:sp>
          <p:sp>
            <p:nvSpPr>
              <p:cNvPr id="13" name="Text Box 7"/>
              <p:cNvSpPr txBox="1">
                <a:spLocks noChangeArrowheads="1"/>
              </p:cNvSpPr>
              <p:nvPr/>
            </p:nvSpPr>
            <p:spPr bwMode="auto">
              <a:xfrm>
                <a:off x="4616273" y="2291347"/>
                <a:ext cx="1935339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kumimoji="0" sz="1000" b="1">
                    <a:solidFill>
                      <a:srgbClr val="000000"/>
                    </a:solidFill>
                    <a:latin typeface="微软雅黑" charset="0"/>
                    <a:ea typeface="微软雅黑" charset="0"/>
                    <a:cs typeface="微软雅黑" charset="0"/>
                  </a:defRPr>
                </a:lvl1pPr>
                <a:lvl2pPr marL="742950" indent="-285750">
                  <a:defRPr kumimoji="1" sz="2400"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latin typeface="Arial" charset="0"/>
                    <a:ea typeface="宋体" charset="0"/>
                  </a:defRPr>
                </a:lvl9pPr>
              </a:lstStyle>
              <a:p>
                <a:pPr marL="214313" indent="-214313" algn="l" defTabSz="914098">
                  <a:buClr>
                    <a:srgbClr val="FF0000"/>
                  </a:buClr>
                  <a:buFont typeface="微软雅黑" panose="020B0503020204020204" pitchFamily="34" charset="-122"/>
                  <a:buChar char="−"/>
                </a:pPr>
                <a:r>
                  <a:rPr lang="zh-CN" altLang="en-US" sz="1200" b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现场培训</a:t>
                </a:r>
                <a:r>
                  <a:rPr lang="en-US" altLang="zh-CN" sz="1200" b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</a:t>
                </a:r>
                <a:r>
                  <a:rPr lang="zh-CN" altLang="zh-CN" sz="1200" b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理论授课</a:t>
                </a:r>
                <a:endParaRPr lang="en-US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14313" indent="-214313" algn="l" defTabSz="914098">
                  <a:buClr>
                    <a:srgbClr val="FF0000"/>
                  </a:buClr>
                  <a:buFont typeface="微软雅黑" panose="020B0503020204020204" pitchFamily="34" charset="-122"/>
                  <a:buChar char="−"/>
                </a:pPr>
                <a:r>
                  <a:rPr lang="zh-CN" altLang="zh-CN" sz="1200" b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上机实习</a:t>
                </a:r>
                <a:r>
                  <a:rPr lang="en-US" altLang="zh-CN" sz="1200" b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</a:t>
                </a:r>
                <a:r>
                  <a:rPr lang="zh-CN" altLang="zh-CN" sz="1200" b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案例研讨</a:t>
                </a:r>
                <a:endParaRPr lang="en-US" altLang="zh-CN" sz="1200" b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14313" indent="-214313" algn="l" defTabSz="914098">
                  <a:buClr>
                    <a:srgbClr val="FF0000"/>
                  </a:buClr>
                  <a:buFont typeface="微软雅黑" panose="020B0503020204020204" pitchFamily="34" charset="-122"/>
                  <a:buChar char="−"/>
                </a:pPr>
                <a:r>
                  <a:rPr lang="zh-CN" altLang="en-US" sz="1200" b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成果验收</a:t>
                </a:r>
              </a:p>
            </p:txBody>
          </p:sp>
        </p:grpSp>
        <p:sp>
          <p:nvSpPr>
            <p:cNvPr id="26" name="repair-tools-cross_28480"/>
            <p:cNvSpPr>
              <a:spLocks noChangeAspect="1"/>
            </p:cNvSpPr>
            <p:nvPr/>
          </p:nvSpPr>
          <p:spPr bwMode="auto">
            <a:xfrm>
              <a:off x="5512887" y="2161102"/>
              <a:ext cx="350497" cy="320611"/>
            </a:xfrm>
            <a:custGeom>
              <a:avLst/>
              <a:gdLst>
                <a:gd name="connsiteX0" fmla="*/ 253821 w 609124"/>
                <a:gd name="connsiteY0" fmla="*/ 346713 h 557185"/>
                <a:gd name="connsiteX1" fmla="*/ 83547 w 609124"/>
                <a:gd name="connsiteY1" fmla="*/ 517834 h 557185"/>
                <a:gd name="connsiteX2" fmla="*/ 83547 w 609124"/>
                <a:gd name="connsiteY2" fmla="*/ 524901 h 557185"/>
                <a:gd name="connsiteX3" fmla="*/ 87016 w 609124"/>
                <a:gd name="connsiteY3" fmla="*/ 526425 h 557185"/>
                <a:gd name="connsiteX4" fmla="*/ 90485 w 609124"/>
                <a:gd name="connsiteY4" fmla="*/ 524901 h 557185"/>
                <a:gd name="connsiteX5" fmla="*/ 260899 w 609124"/>
                <a:gd name="connsiteY5" fmla="*/ 353779 h 557185"/>
                <a:gd name="connsiteX6" fmla="*/ 260899 w 609124"/>
                <a:gd name="connsiteY6" fmla="*/ 346713 h 557185"/>
                <a:gd name="connsiteX7" fmla="*/ 253821 w 609124"/>
                <a:gd name="connsiteY7" fmla="*/ 346713 h 557185"/>
                <a:gd name="connsiteX8" fmla="*/ 229675 w 609124"/>
                <a:gd name="connsiteY8" fmla="*/ 330640 h 557185"/>
                <a:gd name="connsiteX9" fmla="*/ 57457 w 609124"/>
                <a:gd name="connsiteY9" fmla="*/ 498020 h 557185"/>
                <a:gd name="connsiteX10" fmla="*/ 57318 w 609124"/>
                <a:gd name="connsiteY10" fmla="*/ 504948 h 557185"/>
                <a:gd name="connsiteX11" fmla="*/ 60927 w 609124"/>
                <a:gd name="connsiteY11" fmla="*/ 506472 h 557185"/>
                <a:gd name="connsiteX12" fmla="*/ 64396 w 609124"/>
                <a:gd name="connsiteY12" fmla="*/ 505087 h 557185"/>
                <a:gd name="connsiteX13" fmla="*/ 236614 w 609124"/>
                <a:gd name="connsiteY13" fmla="*/ 337706 h 557185"/>
                <a:gd name="connsiteX14" fmla="*/ 236752 w 609124"/>
                <a:gd name="connsiteY14" fmla="*/ 330640 h 557185"/>
                <a:gd name="connsiteX15" fmla="*/ 229675 w 609124"/>
                <a:gd name="connsiteY15" fmla="*/ 330640 h 557185"/>
                <a:gd name="connsiteX16" fmla="*/ 214132 w 609124"/>
                <a:gd name="connsiteY16" fmla="*/ 313874 h 557185"/>
                <a:gd name="connsiteX17" fmla="*/ 31507 w 609124"/>
                <a:gd name="connsiteY17" fmla="*/ 471694 h 557185"/>
                <a:gd name="connsiteX18" fmla="*/ 31090 w 609124"/>
                <a:gd name="connsiteY18" fmla="*/ 478760 h 557185"/>
                <a:gd name="connsiteX19" fmla="*/ 34837 w 609124"/>
                <a:gd name="connsiteY19" fmla="*/ 480423 h 557185"/>
                <a:gd name="connsiteX20" fmla="*/ 38029 w 609124"/>
                <a:gd name="connsiteY20" fmla="*/ 479176 h 557185"/>
                <a:gd name="connsiteX21" fmla="*/ 220655 w 609124"/>
                <a:gd name="connsiteY21" fmla="*/ 321356 h 557185"/>
                <a:gd name="connsiteX22" fmla="*/ 221071 w 609124"/>
                <a:gd name="connsiteY22" fmla="*/ 314428 h 557185"/>
                <a:gd name="connsiteX23" fmla="*/ 214132 w 609124"/>
                <a:gd name="connsiteY23" fmla="*/ 313874 h 557185"/>
                <a:gd name="connsiteX24" fmla="*/ 46633 w 609124"/>
                <a:gd name="connsiteY24" fmla="*/ 165051 h 557185"/>
                <a:gd name="connsiteX25" fmla="*/ 53847 w 609124"/>
                <a:gd name="connsiteY25" fmla="*/ 167545 h 557185"/>
                <a:gd name="connsiteX26" fmla="*/ 118502 w 609124"/>
                <a:gd name="connsiteY26" fmla="*/ 224644 h 557185"/>
                <a:gd name="connsiteX27" fmla="*/ 119612 w 609124"/>
                <a:gd name="connsiteY27" fmla="*/ 238365 h 557185"/>
                <a:gd name="connsiteX28" fmla="*/ 84787 w 609124"/>
                <a:gd name="connsiteY28" fmla="*/ 280635 h 557185"/>
                <a:gd name="connsiteX29" fmla="*/ 77989 w 609124"/>
                <a:gd name="connsiteY29" fmla="*/ 284238 h 557185"/>
                <a:gd name="connsiteX30" fmla="*/ 77018 w 609124"/>
                <a:gd name="connsiteY30" fmla="*/ 284238 h 557185"/>
                <a:gd name="connsiteX31" fmla="*/ 70635 w 609124"/>
                <a:gd name="connsiteY31" fmla="*/ 281882 h 557185"/>
                <a:gd name="connsiteX32" fmla="*/ 3483 w 609124"/>
                <a:gd name="connsiteY32" fmla="*/ 224783 h 557185"/>
                <a:gd name="connsiteX33" fmla="*/ 15 w 609124"/>
                <a:gd name="connsiteY33" fmla="*/ 217853 h 557185"/>
                <a:gd name="connsiteX34" fmla="*/ 2512 w 609124"/>
                <a:gd name="connsiteY34" fmla="*/ 210647 h 557185"/>
                <a:gd name="connsiteX35" fmla="*/ 39834 w 609124"/>
                <a:gd name="connsiteY35" fmla="*/ 168377 h 557185"/>
                <a:gd name="connsiteX36" fmla="*/ 46633 w 609124"/>
                <a:gd name="connsiteY36" fmla="*/ 165051 h 557185"/>
                <a:gd name="connsiteX37" fmla="*/ 549131 w 609124"/>
                <a:gd name="connsiteY37" fmla="*/ 12507 h 557185"/>
                <a:gd name="connsiteX38" fmla="*/ 561482 w 609124"/>
                <a:gd name="connsiteY38" fmla="*/ 12507 h 557185"/>
                <a:gd name="connsiteX39" fmla="*/ 581049 w 609124"/>
                <a:gd name="connsiteY39" fmla="*/ 28164 h 557185"/>
                <a:gd name="connsiteX40" fmla="*/ 584657 w 609124"/>
                <a:gd name="connsiteY40" fmla="*/ 34953 h 557185"/>
                <a:gd name="connsiteX41" fmla="*/ 582298 w 609124"/>
                <a:gd name="connsiteY41" fmla="*/ 42297 h 557185"/>
                <a:gd name="connsiteX42" fmla="*/ 529842 w 609124"/>
                <a:gd name="connsiteY42" fmla="*/ 104510 h 557185"/>
                <a:gd name="connsiteX43" fmla="*/ 522625 w 609124"/>
                <a:gd name="connsiteY43" fmla="*/ 107974 h 557185"/>
                <a:gd name="connsiteX44" fmla="*/ 522209 w 609124"/>
                <a:gd name="connsiteY44" fmla="*/ 107974 h 557185"/>
                <a:gd name="connsiteX45" fmla="*/ 515132 w 609124"/>
                <a:gd name="connsiteY45" fmla="*/ 105065 h 557185"/>
                <a:gd name="connsiteX46" fmla="*/ 508054 w 609124"/>
                <a:gd name="connsiteY46" fmla="*/ 97998 h 557185"/>
                <a:gd name="connsiteX47" fmla="*/ 365395 w 609124"/>
                <a:gd name="connsiteY47" fmla="*/ 229630 h 557185"/>
                <a:gd name="connsiteX48" fmla="*/ 434643 w 609124"/>
                <a:gd name="connsiteY48" fmla="*/ 297108 h 557185"/>
                <a:gd name="connsiteX49" fmla="*/ 604640 w 609124"/>
                <a:gd name="connsiteY49" fmla="*/ 459916 h 557185"/>
                <a:gd name="connsiteX50" fmla="*/ 606861 w 609124"/>
                <a:gd name="connsiteY50" fmla="*/ 463103 h 557185"/>
                <a:gd name="connsiteX51" fmla="*/ 580910 w 609124"/>
                <a:gd name="connsiteY51" fmla="*/ 529196 h 557185"/>
                <a:gd name="connsiteX52" fmla="*/ 526789 w 609124"/>
                <a:gd name="connsiteY52" fmla="*/ 557185 h 557185"/>
                <a:gd name="connsiteX53" fmla="*/ 512217 w 609124"/>
                <a:gd name="connsiteY53" fmla="*/ 553582 h 557185"/>
                <a:gd name="connsiteX54" fmla="*/ 509997 w 609124"/>
                <a:gd name="connsiteY54" fmla="*/ 551781 h 557185"/>
                <a:gd name="connsiteX55" fmla="*/ 281021 w 609124"/>
                <a:gd name="connsiteY55" fmla="*/ 307500 h 557185"/>
                <a:gd name="connsiteX56" fmla="*/ 274915 w 609124"/>
                <a:gd name="connsiteY56" fmla="*/ 313181 h 557185"/>
                <a:gd name="connsiteX57" fmla="*/ 299478 w 609124"/>
                <a:gd name="connsiteY57" fmla="*/ 337984 h 557185"/>
                <a:gd name="connsiteX58" fmla="*/ 299478 w 609124"/>
                <a:gd name="connsiteY58" fmla="*/ 351978 h 557185"/>
                <a:gd name="connsiteX59" fmla="*/ 98950 w 609124"/>
                <a:gd name="connsiteY59" fmla="*/ 552058 h 557185"/>
                <a:gd name="connsiteX60" fmla="*/ 96869 w 609124"/>
                <a:gd name="connsiteY60" fmla="*/ 553582 h 557185"/>
                <a:gd name="connsiteX61" fmla="*/ 82298 w 609124"/>
                <a:gd name="connsiteY61" fmla="*/ 557185 h 557185"/>
                <a:gd name="connsiteX62" fmla="*/ 28315 w 609124"/>
                <a:gd name="connsiteY62" fmla="*/ 529196 h 557185"/>
                <a:gd name="connsiteX63" fmla="*/ 2364 w 609124"/>
                <a:gd name="connsiteY63" fmla="*/ 463103 h 557185"/>
                <a:gd name="connsiteX64" fmla="*/ 5001 w 609124"/>
                <a:gd name="connsiteY64" fmla="*/ 459500 h 557185"/>
                <a:gd name="connsiteX65" fmla="*/ 222320 w 609124"/>
                <a:gd name="connsiteY65" fmla="*/ 272999 h 557185"/>
                <a:gd name="connsiteX66" fmla="*/ 235920 w 609124"/>
                <a:gd name="connsiteY66" fmla="*/ 273553 h 557185"/>
                <a:gd name="connsiteX67" fmla="*/ 261038 w 609124"/>
                <a:gd name="connsiteY67" fmla="*/ 298910 h 557185"/>
                <a:gd name="connsiteX68" fmla="*/ 267560 w 609124"/>
                <a:gd name="connsiteY68" fmla="*/ 292952 h 557185"/>
                <a:gd name="connsiteX69" fmla="*/ 215936 w 609124"/>
                <a:gd name="connsiteY69" fmla="*/ 237943 h 557185"/>
                <a:gd name="connsiteX70" fmla="*/ 213300 w 609124"/>
                <a:gd name="connsiteY70" fmla="*/ 230600 h 557185"/>
                <a:gd name="connsiteX71" fmla="*/ 216630 w 609124"/>
                <a:gd name="connsiteY71" fmla="*/ 223672 h 557185"/>
                <a:gd name="connsiteX72" fmla="*/ 285045 w 609124"/>
                <a:gd name="connsiteY72" fmla="*/ 164091 h 557185"/>
                <a:gd name="connsiteX73" fmla="*/ 298506 w 609124"/>
                <a:gd name="connsiteY73" fmla="*/ 164368 h 557185"/>
                <a:gd name="connsiteX74" fmla="*/ 351102 w 609124"/>
                <a:gd name="connsiteY74" fmla="*/ 215774 h 557185"/>
                <a:gd name="connsiteX75" fmla="*/ 493899 w 609124"/>
                <a:gd name="connsiteY75" fmla="*/ 84004 h 557185"/>
                <a:gd name="connsiteX76" fmla="*/ 486544 w 609124"/>
                <a:gd name="connsiteY76" fmla="*/ 76521 h 557185"/>
                <a:gd name="connsiteX77" fmla="*/ 483630 w 609124"/>
                <a:gd name="connsiteY77" fmla="*/ 69039 h 557185"/>
                <a:gd name="connsiteX78" fmla="*/ 487377 w 609124"/>
                <a:gd name="connsiteY78" fmla="*/ 61834 h 557185"/>
                <a:gd name="connsiteX79" fmla="*/ 270647 w 609124"/>
                <a:gd name="connsiteY79" fmla="*/ 0 h 557185"/>
                <a:gd name="connsiteX80" fmla="*/ 367239 w 609124"/>
                <a:gd name="connsiteY80" fmla="*/ 36036 h 557185"/>
                <a:gd name="connsiteX81" fmla="*/ 369875 w 609124"/>
                <a:gd name="connsiteY81" fmla="*/ 46846 h 557185"/>
                <a:gd name="connsiteX82" fmla="*/ 360716 w 609124"/>
                <a:gd name="connsiteY82" fmla="*/ 53360 h 557185"/>
                <a:gd name="connsiteX83" fmla="*/ 348226 w 609124"/>
                <a:gd name="connsiteY83" fmla="*/ 53360 h 557185"/>
                <a:gd name="connsiteX84" fmla="*/ 344062 w 609124"/>
                <a:gd name="connsiteY84" fmla="*/ 53360 h 557185"/>
                <a:gd name="connsiteX85" fmla="*/ 249969 w 609124"/>
                <a:gd name="connsiteY85" fmla="*/ 100761 h 557185"/>
                <a:gd name="connsiteX86" fmla="*/ 274950 w 609124"/>
                <a:gd name="connsiteY86" fmla="*/ 150795 h 557185"/>
                <a:gd name="connsiteX87" fmla="*/ 272868 w 609124"/>
                <a:gd name="connsiteY87" fmla="*/ 162576 h 557185"/>
                <a:gd name="connsiteX88" fmla="*/ 213192 w 609124"/>
                <a:gd name="connsiteY88" fmla="*/ 217183 h 557185"/>
                <a:gd name="connsiteX89" fmla="*/ 206392 w 609124"/>
                <a:gd name="connsiteY89" fmla="*/ 219817 h 557185"/>
                <a:gd name="connsiteX90" fmla="*/ 200702 w 609124"/>
                <a:gd name="connsiteY90" fmla="*/ 218015 h 557185"/>
                <a:gd name="connsiteX91" fmla="*/ 160733 w 609124"/>
                <a:gd name="connsiteY91" fmla="*/ 204848 h 557185"/>
                <a:gd name="connsiteX92" fmla="*/ 135892 w 609124"/>
                <a:gd name="connsiteY92" fmla="*/ 213996 h 557185"/>
                <a:gd name="connsiteX93" fmla="*/ 128814 w 609124"/>
                <a:gd name="connsiteY93" fmla="*/ 219401 h 557185"/>
                <a:gd name="connsiteX94" fmla="*/ 120348 w 609124"/>
                <a:gd name="connsiteY94" fmla="*/ 217322 h 557185"/>
                <a:gd name="connsiteX95" fmla="*/ 58175 w 609124"/>
                <a:gd name="connsiteY95" fmla="*/ 162714 h 557185"/>
                <a:gd name="connsiteX96" fmla="*/ 54705 w 609124"/>
                <a:gd name="connsiteY96" fmla="*/ 155507 h 557185"/>
                <a:gd name="connsiteX97" fmla="*/ 57619 w 609124"/>
                <a:gd name="connsiteY97" fmla="*/ 148162 h 557185"/>
                <a:gd name="connsiteX98" fmla="*/ 100503 w 609124"/>
                <a:gd name="connsiteY98" fmla="*/ 83852 h 557185"/>
                <a:gd name="connsiteX99" fmla="*/ 270647 w 609124"/>
                <a:gd name="connsiteY99" fmla="*/ 0 h 55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09124" h="557185">
                  <a:moveTo>
                    <a:pt x="253821" y="346713"/>
                  </a:moveTo>
                  <a:lnTo>
                    <a:pt x="83547" y="517834"/>
                  </a:lnTo>
                  <a:cubicBezTo>
                    <a:pt x="81604" y="519774"/>
                    <a:pt x="81604" y="522961"/>
                    <a:pt x="83547" y="524901"/>
                  </a:cubicBezTo>
                  <a:cubicBezTo>
                    <a:pt x="84518" y="525870"/>
                    <a:pt x="85767" y="526425"/>
                    <a:pt x="87016" y="526425"/>
                  </a:cubicBezTo>
                  <a:cubicBezTo>
                    <a:pt x="88265" y="526425"/>
                    <a:pt x="89514" y="525870"/>
                    <a:pt x="90485" y="524901"/>
                  </a:cubicBezTo>
                  <a:lnTo>
                    <a:pt x="260899" y="353779"/>
                  </a:lnTo>
                  <a:cubicBezTo>
                    <a:pt x="262842" y="351840"/>
                    <a:pt x="262842" y="348653"/>
                    <a:pt x="260899" y="346713"/>
                  </a:cubicBezTo>
                  <a:cubicBezTo>
                    <a:pt x="258956" y="344773"/>
                    <a:pt x="255764" y="344773"/>
                    <a:pt x="253821" y="346713"/>
                  </a:cubicBezTo>
                  <a:close/>
                  <a:moveTo>
                    <a:pt x="229675" y="330640"/>
                  </a:moveTo>
                  <a:lnTo>
                    <a:pt x="57457" y="498020"/>
                  </a:lnTo>
                  <a:cubicBezTo>
                    <a:pt x="55514" y="499960"/>
                    <a:pt x="55514" y="503008"/>
                    <a:pt x="57318" y="504948"/>
                  </a:cubicBezTo>
                  <a:cubicBezTo>
                    <a:pt x="58290" y="506056"/>
                    <a:pt x="59678" y="506472"/>
                    <a:pt x="60927" y="506472"/>
                  </a:cubicBezTo>
                  <a:cubicBezTo>
                    <a:pt x="62176" y="506472"/>
                    <a:pt x="63424" y="506056"/>
                    <a:pt x="64396" y="505087"/>
                  </a:cubicBezTo>
                  <a:lnTo>
                    <a:pt x="236614" y="337706"/>
                  </a:lnTo>
                  <a:cubicBezTo>
                    <a:pt x="238556" y="335767"/>
                    <a:pt x="238556" y="332718"/>
                    <a:pt x="236752" y="330640"/>
                  </a:cubicBezTo>
                  <a:cubicBezTo>
                    <a:pt x="234810" y="328700"/>
                    <a:pt x="231618" y="328700"/>
                    <a:pt x="229675" y="330640"/>
                  </a:cubicBezTo>
                  <a:close/>
                  <a:moveTo>
                    <a:pt x="214132" y="313874"/>
                  </a:moveTo>
                  <a:lnTo>
                    <a:pt x="31507" y="471694"/>
                  </a:lnTo>
                  <a:cubicBezTo>
                    <a:pt x="29425" y="473495"/>
                    <a:pt x="29286" y="476682"/>
                    <a:pt x="31090" y="478760"/>
                  </a:cubicBezTo>
                  <a:cubicBezTo>
                    <a:pt x="32062" y="479869"/>
                    <a:pt x="33449" y="480423"/>
                    <a:pt x="34837" y="480423"/>
                  </a:cubicBezTo>
                  <a:cubicBezTo>
                    <a:pt x="35947" y="480423"/>
                    <a:pt x="37058" y="480007"/>
                    <a:pt x="38029" y="479176"/>
                  </a:cubicBezTo>
                  <a:lnTo>
                    <a:pt x="220655" y="321356"/>
                  </a:lnTo>
                  <a:cubicBezTo>
                    <a:pt x="222736" y="319555"/>
                    <a:pt x="222875" y="316368"/>
                    <a:pt x="221071" y="314428"/>
                  </a:cubicBezTo>
                  <a:cubicBezTo>
                    <a:pt x="219267" y="312350"/>
                    <a:pt x="216214" y="312073"/>
                    <a:pt x="214132" y="313874"/>
                  </a:cubicBezTo>
                  <a:close/>
                  <a:moveTo>
                    <a:pt x="46633" y="165051"/>
                  </a:moveTo>
                  <a:cubicBezTo>
                    <a:pt x="49269" y="164912"/>
                    <a:pt x="51905" y="165744"/>
                    <a:pt x="53847" y="167545"/>
                  </a:cubicBezTo>
                  <a:lnTo>
                    <a:pt x="118502" y="224644"/>
                  </a:lnTo>
                  <a:cubicBezTo>
                    <a:pt x="122526" y="228248"/>
                    <a:pt x="122942" y="234346"/>
                    <a:pt x="119612" y="238365"/>
                  </a:cubicBezTo>
                  <a:lnTo>
                    <a:pt x="84787" y="280635"/>
                  </a:lnTo>
                  <a:cubicBezTo>
                    <a:pt x="83122" y="282714"/>
                    <a:pt x="80625" y="283961"/>
                    <a:pt x="77989" y="284238"/>
                  </a:cubicBezTo>
                  <a:cubicBezTo>
                    <a:pt x="77711" y="284238"/>
                    <a:pt x="77295" y="284238"/>
                    <a:pt x="77018" y="284238"/>
                  </a:cubicBezTo>
                  <a:cubicBezTo>
                    <a:pt x="74659" y="284238"/>
                    <a:pt x="72439" y="283406"/>
                    <a:pt x="70635" y="281882"/>
                  </a:cubicBezTo>
                  <a:lnTo>
                    <a:pt x="3483" y="224783"/>
                  </a:lnTo>
                  <a:cubicBezTo>
                    <a:pt x="1541" y="222981"/>
                    <a:pt x="292" y="220625"/>
                    <a:pt x="15" y="217853"/>
                  </a:cubicBezTo>
                  <a:cubicBezTo>
                    <a:pt x="-124" y="215220"/>
                    <a:pt x="708" y="212587"/>
                    <a:pt x="2512" y="210647"/>
                  </a:cubicBezTo>
                  <a:lnTo>
                    <a:pt x="39834" y="168377"/>
                  </a:lnTo>
                  <a:cubicBezTo>
                    <a:pt x="41499" y="166436"/>
                    <a:pt x="43997" y="165189"/>
                    <a:pt x="46633" y="165051"/>
                  </a:cubicBezTo>
                  <a:close/>
                  <a:moveTo>
                    <a:pt x="549131" y="12507"/>
                  </a:moveTo>
                  <a:cubicBezTo>
                    <a:pt x="552739" y="9597"/>
                    <a:pt x="557874" y="9597"/>
                    <a:pt x="561482" y="12507"/>
                  </a:cubicBezTo>
                  <a:lnTo>
                    <a:pt x="581049" y="28164"/>
                  </a:lnTo>
                  <a:cubicBezTo>
                    <a:pt x="583131" y="29827"/>
                    <a:pt x="584379" y="32321"/>
                    <a:pt x="584657" y="34953"/>
                  </a:cubicBezTo>
                  <a:cubicBezTo>
                    <a:pt x="584935" y="37586"/>
                    <a:pt x="584102" y="40357"/>
                    <a:pt x="582298" y="42297"/>
                  </a:cubicBezTo>
                  <a:lnTo>
                    <a:pt x="529842" y="104510"/>
                  </a:lnTo>
                  <a:cubicBezTo>
                    <a:pt x="528038" y="106589"/>
                    <a:pt x="525401" y="107974"/>
                    <a:pt x="522625" y="107974"/>
                  </a:cubicBezTo>
                  <a:cubicBezTo>
                    <a:pt x="522487" y="107974"/>
                    <a:pt x="522348" y="107974"/>
                    <a:pt x="522209" y="107974"/>
                  </a:cubicBezTo>
                  <a:cubicBezTo>
                    <a:pt x="519572" y="107974"/>
                    <a:pt x="517074" y="107004"/>
                    <a:pt x="515132" y="105065"/>
                  </a:cubicBezTo>
                  <a:lnTo>
                    <a:pt x="508054" y="97998"/>
                  </a:lnTo>
                  <a:lnTo>
                    <a:pt x="365395" y="229630"/>
                  </a:lnTo>
                  <a:lnTo>
                    <a:pt x="434643" y="297108"/>
                  </a:lnTo>
                  <a:lnTo>
                    <a:pt x="604640" y="459916"/>
                  </a:lnTo>
                  <a:cubicBezTo>
                    <a:pt x="605612" y="460747"/>
                    <a:pt x="606306" y="461856"/>
                    <a:pt x="606861" y="463103"/>
                  </a:cubicBezTo>
                  <a:cubicBezTo>
                    <a:pt x="614077" y="479869"/>
                    <a:pt x="603669" y="506472"/>
                    <a:pt x="580910" y="529196"/>
                  </a:cubicBezTo>
                  <a:cubicBezTo>
                    <a:pt x="563563" y="546516"/>
                    <a:pt x="542886" y="557185"/>
                    <a:pt x="526789" y="557185"/>
                  </a:cubicBezTo>
                  <a:cubicBezTo>
                    <a:pt x="521376" y="557185"/>
                    <a:pt x="516381" y="556076"/>
                    <a:pt x="512217" y="553582"/>
                  </a:cubicBezTo>
                  <a:cubicBezTo>
                    <a:pt x="511385" y="553167"/>
                    <a:pt x="510691" y="552474"/>
                    <a:pt x="509997" y="551781"/>
                  </a:cubicBezTo>
                  <a:lnTo>
                    <a:pt x="281021" y="307500"/>
                  </a:lnTo>
                  <a:lnTo>
                    <a:pt x="274915" y="313181"/>
                  </a:lnTo>
                  <a:lnTo>
                    <a:pt x="299478" y="337984"/>
                  </a:lnTo>
                  <a:cubicBezTo>
                    <a:pt x="303364" y="341863"/>
                    <a:pt x="303364" y="348098"/>
                    <a:pt x="299478" y="351978"/>
                  </a:cubicBezTo>
                  <a:lnTo>
                    <a:pt x="98950" y="552058"/>
                  </a:lnTo>
                  <a:cubicBezTo>
                    <a:pt x="98395" y="552612"/>
                    <a:pt x="97701" y="553167"/>
                    <a:pt x="96869" y="553582"/>
                  </a:cubicBezTo>
                  <a:cubicBezTo>
                    <a:pt x="92706" y="555938"/>
                    <a:pt x="87849" y="557185"/>
                    <a:pt x="82298" y="557185"/>
                  </a:cubicBezTo>
                  <a:cubicBezTo>
                    <a:pt x="66339" y="557185"/>
                    <a:pt x="45523" y="546516"/>
                    <a:pt x="28315" y="529196"/>
                  </a:cubicBezTo>
                  <a:cubicBezTo>
                    <a:pt x="5556" y="506472"/>
                    <a:pt x="-4852" y="479869"/>
                    <a:pt x="2364" y="463103"/>
                  </a:cubicBezTo>
                  <a:cubicBezTo>
                    <a:pt x="2919" y="461717"/>
                    <a:pt x="3891" y="460470"/>
                    <a:pt x="5001" y="459500"/>
                  </a:cubicBezTo>
                  <a:lnTo>
                    <a:pt x="222320" y="272999"/>
                  </a:lnTo>
                  <a:cubicBezTo>
                    <a:pt x="226206" y="269674"/>
                    <a:pt x="232173" y="269951"/>
                    <a:pt x="235920" y="273553"/>
                  </a:cubicBezTo>
                  <a:lnTo>
                    <a:pt x="261038" y="298910"/>
                  </a:lnTo>
                  <a:lnTo>
                    <a:pt x="267560" y="292952"/>
                  </a:lnTo>
                  <a:lnTo>
                    <a:pt x="215936" y="237943"/>
                  </a:lnTo>
                  <a:cubicBezTo>
                    <a:pt x="214132" y="235865"/>
                    <a:pt x="213161" y="233371"/>
                    <a:pt x="213300" y="230600"/>
                  </a:cubicBezTo>
                  <a:cubicBezTo>
                    <a:pt x="213438" y="227967"/>
                    <a:pt x="214549" y="225334"/>
                    <a:pt x="216630" y="223672"/>
                  </a:cubicBezTo>
                  <a:lnTo>
                    <a:pt x="285045" y="164091"/>
                  </a:lnTo>
                  <a:cubicBezTo>
                    <a:pt x="288931" y="160627"/>
                    <a:pt x="294760" y="160766"/>
                    <a:pt x="298506" y="164368"/>
                  </a:cubicBezTo>
                  <a:lnTo>
                    <a:pt x="351102" y="215774"/>
                  </a:lnTo>
                  <a:lnTo>
                    <a:pt x="493899" y="84004"/>
                  </a:lnTo>
                  <a:lnTo>
                    <a:pt x="486544" y="76521"/>
                  </a:lnTo>
                  <a:cubicBezTo>
                    <a:pt x="484601" y="74582"/>
                    <a:pt x="483491" y="71810"/>
                    <a:pt x="483630" y="69039"/>
                  </a:cubicBezTo>
                  <a:cubicBezTo>
                    <a:pt x="483769" y="66129"/>
                    <a:pt x="485157" y="63497"/>
                    <a:pt x="487377" y="61834"/>
                  </a:cubicBezTo>
                  <a:close/>
                  <a:moveTo>
                    <a:pt x="270647" y="0"/>
                  </a:moveTo>
                  <a:cubicBezTo>
                    <a:pt x="308673" y="0"/>
                    <a:pt x="341148" y="12197"/>
                    <a:pt x="367239" y="36036"/>
                  </a:cubicBezTo>
                  <a:cubicBezTo>
                    <a:pt x="370292" y="38808"/>
                    <a:pt x="371402" y="43104"/>
                    <a:pt x="369875" y="46846"/>
                  </a:cubicBezTo>
                  <a:cubicBezTo>
                    <a:pt x="368349" y="50727"/>
                    <a:pt x="364741" y="53222"/>
                    <a:pt x="360716" y="53360"/>
                  </a:cubicBezTo>
                  <a:lnTo>
                    <a:pt x="348226" y="53360"/>
                  </a:lnTo>
                  <a:cubicBezTo>
                    <a:pt x="347393" y="53360"/>
                    <a:pt x="346144" y="53360"/>
                    <a:pt x="344062" y="53360"/>
                  </a:cubicBezTo>
                  <a:cubicBezTo>
                    <a:pt x="328241" y="53360"/>
                    <a:pt x="276060" y="56825"/>
                    <a:pt x="249969" y="100761"/>
                  </a:cubicBezTo>
                  <a:lnTo>
                    <a:pt x="274950" y="150795"/>
                  </a:lnTo>
                  <a:cubicBezTo>
                    <a:pt x="277031" y="154676"/>
                    <a:pt x="276060" y="159527"/>
                    <a:pt x="272868" y="162576"/>
                  </a:cubicBezTo>
                  <a:lnTo>
                    <a:pt x="213192" y="217183"/>
                  </a:lnTo>
                  <a:cubicBezTo>
                    <a:pt x="211249" y="218847"/>
                    <a:pt x="208890" y="219817"/>
                    <a:pt x="206392" y="219817"/>
                  </a:cubicBezTo>
                  <a:cubicBezTo>
                    <a:pt x="204449" y="219817"/>
                    <a:pt x="202367" y="219124"/>
                    <a:pt x="200702" y="218015"/>
                  </a:cubicBezTo>
                  <a:cubicBezTo>
                    <a:pt x="200563" y="217876"/>
                    <a:pt x="184881" y="207066"/>
                    <a:pt x="160733" y="204848"/>
                  </a:cubicBezTo>
                  <a:cubicBezTo>
                    <a:pt x="141998" y="203185"/>
                    <a:pt x="136447" y="212887"/>
                    <a:pt x="135892" y="213996"/>
                  </a:cubicBezTo>
                  <a:cubicBezTo>
                    <a:pt x="134504" y="216768"/>
                    <a:pt x="131867" y="218847"/>
                    <a:pt x="128814" y="219401"/>
                  </a:cubicBezTo>
                  <a:cubicBezTo>
                    <a:pt x="125761" y="220094"/>
                    <a:pt x="122569" y="219401"/>
                    <a:pt x="120348" y="217322"/>
                  </a:cubicBezTo>
                  <a:lnTo>
                    <a:pt x="58175" y="162714"/>
                  </a:lnTo>
                  <a:cubicBezTo>
                    <a:pt x="56093" y="160774"/>
                    <a:pt x="54844" y="158279"/>
                    <a:pt x="54705" y="155507"/>
                  </a:cubicBezTo>
                  <a:cubicBezTo>
                    <a:pt x="54705" y="152735"/>
                    <a:pt x="55676" y="150102"/>
                    <a:pt x="57619" y="148162"/>
                  </a:cubicBezTo>
                  <a:cubicBezTo>
                    <a:pt x="57897" y="147884"/>
                    <a:pt x="81628" y="123907"/>
                    <a:pt x="100503" y="83852"/>
                  </a:cubicBezTo>
                  <a:cubicBezTo>
                    <a:pt x="116324" y="50173"/>
                    <a:pt x="194873" y="0"/>
                    <a:pt x="270647" y="0"/>
                  </a:cubicBezTo>
                  <a:close/>
                </a:path>
              </a:pathLst>
            </a:custGeom>
            <a:solidFill>
              <a:srgbClr val="FF3802"/>
            </a:solidFill>
            <a:ln>
              <a:noFill/>
            </a:ln>
          </p:spPr>
        </p:sp>
      </p:grpSp>
      <p:grpSp>
        <p:nvGrpSpPr>
          <p:cNvPr id="32" name="组合 31"/>
          <p:cNvGrpSpPr/>
          <p:nvPr/>
        </p:nvGrpSpPr>
        <p:grpSpPr>
          <a:xfrm>
            <a:off x="8478520" y="1845020"/>
            <a:ext cx="2276163" cy="2092880"/>
            <a:chOff x="8168133" y="1591189"/>
            <a:chExt cx="2276163" cy="2092880"/>
          </a:xfrm>
        </p:grpSpPr>
        <p:grpSp>
          <p:nvGrpSpPr>
            <p:cNvPr id="6" name="组合 5"/>
            <p:cNvGrpSpPr/>
            <p:nvPr/>
          </p:nvGrpSpPr>
          <p:grpSpPr>
            <a:xfrm>
              <a:off x="8168134" y="1591189"/>
              <a:ext cx="2276162" cy="2092880"/>
              <a:chOff x="500062" y="2644425"/>
              <a:chExt cx="3168352" cy="2092880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932110" y="2644425"/>
                <a:ext cx="20770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l" defTabSz="914098"/>
                <a:r>
                  <a:rPr kumimoji="0"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培训对象</a:t>
                </a:r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500062" y="2982979"/>
                <a:ext cx="3168352" cy="1754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marL="214313" indent="-214313" algn="l" defTabSz="914098">
                  <a:lnSpc>
                    <a:spcPct val="150000"/>
                  </a:lnSpc>
                  <a:buClr>
                    <a:srgbClr val="FF0000"/>
                  </a:buClr>
                  <a:buFont typeface="微软雅黑" panose="020B0503020204020204" pitchFamily="34" charset="-122"/>
                  <a:buChar char="−"/>
                </a:pPr>
                <a:r>
                  <a:rPr kumimoji="0" lang="zh-CN" altLang="en-US" sz="1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包含但不限于某某某集团：</a:t>
                </a:r>
                <a:endParaRPr kumimoji="0"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charset="0"/>
                </a:endParaRPr>
              </a:p>
              <a:p>
                <a:pPr marL="214313" indent="-214313" algn="l" defTabSz="914098">
                  <a:lnSpc>
                    <a:spcPct val="150000"/>
                  </a:lnSpc>
                  <a:buClr>
                    <a:srgbClr val="FF0000"/>
                  </a:buClr>
                  <a:buFont typeface="微软雅黑" panose="020B0503020204020204" pitchFamily="34" charset="-122"/>
                  <a:buChar char="−"/>
                </a:pPr>
                <a:r>
                  <a:rPr kumimoji="0" lang="zh-CN" altLang="en-US" sz="1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业务人员</a:t>
                </a:r>
                <a:endParaRPr kumimoji="0"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charset="0"/>
                </a:endParaRPr>
              </a:p>
              <a:p>
                <a:pPr marL="214313" indent="-214313" algn="l" defTabSz="914098">
                  <a:lnSpc>
                    <a:spcPct val="150000"/>
                  </a:lnSpc>
                  <a:buClr>
                    <a:srgbClr val="FF0000"/>
                  </a:buClr>
                  <a:buFont typeface="微软雅黑" panose="020B0503020204020204" pitchFamily="34" charset="-122"/>
                  <a:buChar char="−"/>
                </a:pPr>
                <a:r>
                  <a:rPr kumimoji="0" lang="en-US" altLang="zh-CN" sz="1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IT</a:t>
                </a:r>
                <a:r>
                  <a:rPr kumimoji="0" lang="zh-CN" altLang="zh-CN" sz="1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人员</a:t>
                </a:r>
                <a:endParaRPr kumimoji="0"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charset="0"/>
                </a:endParaRPr>
              </a:p>
              <a:p>
                <a:pPr marL="214313" indent="-214313" algn="l" defTabSz="914098">
                  <a:lnSpc>
                    <a:spcPct val="150000"/>
                  </a:lnSpc>
                  <a:buClr>
                    <a:srgbClr val="FF0000"/>
                  </a:buClr>
                  <a:buFont typeface="微软雅黑" panose="020B0503020204020204" pitchFamily="34" charset="-122"/>
                  <a:buChar char="−"/>
                </a:pPr>
                <a:r>
                  <a:rPr kumimoji="0" lang="zh-CN" altLang="en-US" sz="1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职能部门</a:t>
                </a:r>
                <a:r>
                  <a:rPr kumimoji="0" lang="zh-CN" altLang="zh-CN" sz="1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人员</a:t>
                </a:r>
                <a:endParaRPr kumimoji="0"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charset="0"/>
                </a:endParaRPr>
              </a:p>
              <a:p>
                <a:pPr marL="214313" indent="-214313" algn="l" defTabSz="914098">
                  <a:lnSpc>
                    <a:spcPct val="150000"/>
                  </a:lnSpc>
                  <a:buClr>
                    <a:srgbClr val="FF0000"/>
                  </a:buClr>
                  <a:buFont typeface="微软雅黑" panose="020B0503020204020204" pitchFamily="34" charset="-122"/>
                  <a:buChar char="−"/>
                </a:pPr>
                <a:r>
                  <a:rPr kumimoji="0" lang="zh-CN" altLang="zh-CN" sz="1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charset="0"/>
                  </a:rPr>
                  <a:t>管理层、操作层、项目组成员</a:t>
                </a:r>
                <a:endParaRPr kumimoji="0"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charset="0"/>
                </a:endParaRPr>
              </a:p>
            </p:txBody>
          </p:sp>
        </p:grpSp>
        <p:sp>
          <p:nvSpPr>
            <p:cNvPr id="31" name="group_151943"/>
            <p:cNvSpPr>
              <a:spLocks noChangeAspect="1"/>
            </p:cNvSpPr>
            <p:nvPr/>
          </p:nvSpPr>
          <p:spPr bwMode="auto">
            <a:xfrm>
              <a:off x="8168133" y="1670587"/>
              <a:ext cx="389131" cy="338871"/>
            </a:xfrm>
            <a:custGeom>
              <a:avLst/>
              <a:gdLst>
                <a:gd name="T0" fmla="*/ 1058 w 1283"/>
                <a:gd name="T1" fmla="*/ 519 h 1119"/>
                <a:gd name="T2" fmla="*/ 1132 w 1283"/>
                <a:gd name="T3" fmla="*/ 305 h 1119"/>
                <a:gd name="T4" fmla="*/ 872 w 1283"/>
                <a:gd name="T5" fmla="*/ 0 h 1119"/>
                <a:gd name="T6" fmla="*/ 642 w 1283"/>
                <a:gd name="T7" fmla="*/ 163 h 1119"/>
                <a:gd name="T8" fmla="*/ 412 w 1283"/>
                <a:gd name="T9" fmla="*/ 0 h 1119"/>
                <a:gd name="T10" fmla="*/ 151 w 1283"/>
                <a:gd name="T11" fmla="*/ 305 h 1119"/>
                <a:gd name="T12" fmla="*/ 226 w 1283"/>
                <a:gd name="T13" fmla="*/ 519 h 1119"/>
                <a:gd name="T14" fmla="*/ 0 w 1283"/>
                <a:gd name="T15" fmla="*/ 846 h 1119"/>
                <a:gd name="T16" fmla="*/ 0 w 1283"/>
                <a:gd name="T17" fmla="*/ 926 h 1119"/>
                <a:gd name="T18" fmla="*/ 80 w 1283"/>
                <a:gd name="T19" fmla="*/ 926 h 1119"/>
                <a:gd name="T20" fmla="*/ 246 w 1283"/>
                <a:gd name="T21" fmla="*/ 926 h 1119"/>
                <a:gd name="T22" fmla="*/ 230 w 1283"/>
                <a:gd name="T23" fmla="*/ 1039 h 1119"/>
                <a:gd name="T24" fmla="*/ 230 w 1283"/>
                <a:gd name="T25" fmla="*/ 1119 h 1119"/>
                <a:gd name="T26" fmla="*/ 310 w 1283"/>
                <a:gd name="T27" fmla="*/ 1119 h 1119"/>
                <a:gd name="T28" fmla="*/ 639 w 1283"/>
                <a:gd name="T29" fmla="*/ 1119 h 1119"/>
                <a:gd name="T30" fmla="*/ 644 w 1283"/>
                <a:gd name="T31" fmla="*/ 1119 h 1119"/>
                <a:gd name="T32" fmla="*/ 973 w 1283"/>
                <a:gd name="T33" fmla="*/ 1119 h 1119"/>
                <a:gd name="T34" fmla="*/ 1053 w 1283"/>
                <a:gd name="T35" fmla="*/ 1119 h 1119"/>
                <a:gd name="T36" fmla="*/ 1053 w 1283"/>
                <a:gd name="T37" fmla="*/ 1039 h 1119"/>
                <a:gd name="T38" fmla="*/ 1038 w 1283"/>
                <a:gd name="T39" fmla="*/ 926 h 1119"/>
                <a:gd name="T40" fmla="*/ 1203 w 1283"/>
                <a:gd name="T41" fmla="*/ 926 h 1119"/>
                <a:gd name="T42" fmla="*/ 1283 w 1283"/>
                <a:gd name="T43" fmla="*/ 926 h 1119"/>
                <a:gd name="T44" fmla="*/ 1283 w 1283"/>
                <a:gd name="T45" fmla="*/ 846 h 1119"/>
                <a:gd name="T46" fmla="*/ 1058 w 1283"/>
                <a:gd name="T47" fmla="*/ 519 h 1119"/>
                <a:gd name="T48" fmla="*/ 283 w 1283"/>
                <a:gd name="T49" fmla="*/ 846 h 1119"/>
                <a:gd name="T50" fmla="*/ 80 w 1283"/>
                <a:gd name="T51" fmla="*/ 846 h 1119"/>
                <a:gd name="T52" fmla="*/ 339 w 1283"/>
                <a:gd name="T53" fmla="*/ 542 h 1119"/>
                <a:gd name="T54" fmla="*/ 344 w 1283"/>
                <a:gd name="T55" fmla="*/ 513 h 1119"/>
                <a:gd name="T56" fmla="*/ 231 w 1283"/>
                <a:gd name="T57" fmla="*/ 305 h 1119"/>
                <a:gd name="T58" fmla="*/ 412 w 1283"/>
                <a:gd name="T59" fmla="*/ 80 h 1119"/>
                <a:gd name="T60" fmla="*/ 573 w 1283"/>
                <a:gd name="T61" fmla="*/ 204 h 1119"/>
                <a:gd name="T62" fmla="*/ 381 w 1283"/>
                <a:gd name="T63" fmla="*/ 498 h 1119"/>
                <a:gd name="T64" fmla="*/ 456 w 1283"/>
                <a:gd name="T65" fmla="*/ 712 h 1119"/>
                <a:gd name="T66" fmla="*/ 283 w 1283"/>
                <a:gd name="T67" fmla="*/ 846 h 1119"/>
                <a:gd name="T68" fmla="*/ 644 w 1283"/>
                <a:gd name="T69" fmla="*/ 1039 h 1119"/>
                <a:gd name="T70" fmla="*/ 639 w 1283"/>
                <a:gd name="T71" fmla="*/ 1039 h 1119"/>
                <a:gd name="T72" fmla="*/ 310 w 1283"/>
                <a:gd name="T73" fmla="*/ 1039 h 1119"/>
                <a:gd name="T74" fmla="*/ 568 w 1283"/>
                <a:gd name="T75" fmla="*/ 735 h 1119"/>
                <a:gd name="T76" fmla="*/ 574 w 1283"/>
                <a:gd name="T77" fmla="*/ 707 h 1119"/>
                <a:gd name="T78" fmla="*/ 461 w 1283"/>
                <a:gd name="T79" fmla="*/ 498 h 1119"/>
                <a:gd name="T80" fmla="*/ 642 w 1283"/>
                <a:gd name="T81" fmla="*/ 274 h 1119"/>
                <a:gd name="T82" fmla="*/ 822 w 1283"/>
                <a:gd name="T83" fmla="*/ 498 h 1119"/>
                <a:gd name="T84" fmla="*/ 711 w 1283"/>
                <a:gd name="T85" fmla="*/ 706 h 1119"/>
                <a:gd name="T86" fmla="*/ 717 w 1283"/>
                <a:gd name="T87" fmla="*/ 739 h 1119"/>
                <a:gd name="T88" fmla="*/ 973 w 1283"/>
                <a:gd name="T89" fmla="*/ 1039 h 1119"/>
                <a:gd name="T90" fmla="*/ 644 w 1283"/>
                <a:gd name="T91" fmla="*/ 1039 h 1119"/>
                <a:gd name="T92" fmla="*/ 1000 w 1283"/>
                <a:gd name="T93" fmla="*/ 846 h 1119"/>
                <a:gd name="T94" fmla="*/ 828 w 1283"/>
                <a:gd name="T95" fmla="*/ 712 h 1119"/>
                <a:gd name="T96" fmla="*/ 902 w 1283"/>
                <a:gd name="T97" fmla="*/ 498 h 1119"/>
                <a:gd name="T98" fmla="*/ 711 w 1283"/>
                <a:gd name="T99" fmla="*/ 204 h 1119"/>
                <a:gd name="T100" fmla="*/ 872 w 1283"/>
                <a:gd name="T101" fmla="*/ 80 h 1119"/>
                <a:gd name="T102" fmla="*/ 1052 w 1283"/>
                <a:gd name="T103" fmla="*/ 305 h 1119"/>
                <a:gd name="T104" fmla="*/ 941 w 1283"/>
                <a:gd name="T105" fmla="*/ 513 h 1119"/>
                <a:gd name="T106" fmla="*/ 947 w 1283"/>
                <a:gd name="T107" fmla="*/ 545 h 1119"/>
                <a:gd name="T108" fmla="*/ 1203 w 1283"/>
                <a:gd name="T109" fmla="*/ 846 h 1119"/>
                <a:gd name="T110" fmla="*/ 1000 w 1283"/>
                <a:gd name="T111" fmla="*/ 846 h 1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83" h="1119">
                  <a:moveTo>
                    <a:pt x="1058" y="519"/>
                  </a:moveTo>
                  <a:cubicBezTo>
                    <a:pt x="1105" y="463"/>
                    <a:pt x="1132" y="386"/>
                    <a:pt x="1132" y="305"/>
                  </a:cubicBezTo>
                  <a:cubicBezTo>
                    <a:pt x="1132" y="137"/>
                    <a:pt x="1015" y="0"/>
                    <a:pt x="872" y="0"/>
                  </a:cubicBezTo>
                  <a:cubicBezTo>
                    <a:pt x="772" y="0"/>
                    <a:pt x="686" y="66"/>
                    <a:pt x="642" y="163"/>
                  </a:cubicBezTo>
                  <a:cubicBezTo>
                    <a:pt x="598" y="66"/>
                    <a:pt x="511" y="0"/>
                    <a:pt x="412" y="0"/>
                  </a:cubicBezTo>
                  <a:cubicBezTo>
                    <a:pt x="268" y="0"/>
                    <a:pt x="151" y="137"/>
                    <a:pt x="151" y="305"/>
                  </a:cubicBezTo>
                  <a:cubicBezTo>
                    <a:pt x="151" y="387"/>
                    <a:pt x="179" y="463"/>
                    <a:pt x="226" y="519"/>
                  </a:cubicBezTo>
                  <a:cubicBezTo>
                    <a:pt x="144" y="557"/>
                    <a:pt x="0" y="629"/>
                    <a:pt x="0" y="846"/>
                  </a:cubicBezTo>
                  <a:lnTo>
                    <a:pt x="0" y="926"/>
                  </a:lnTo>
                  <a:lnTo>
                    <a:pt x="80" y="926"/>
                  </a:lnTo>
                  <a:lnTo>
                    <a:pt x="246" y="926"/>
                  </a:lnTo>
                  <a:cubicBezTo>
                    <a:pt x="236" y="959"/>
                    <a:pt x="230" y="996"/>
                    <a:pt x="230" y="1039"/>
                  </a:cubicBezTo>
                  <a:lnTo>
                    <a:pt x="230" y="1119"/>
                  </a:lnTo>
                  <a:lnTo>
                    <a:pt x="310" y="1119"/>
                  </a:lnTo>
                  <a:lnTo>
                    <a:pt x="639" y="1119"/>
                  </a:lnTo>
                  <a:lnTo>
                    <a:pt x="644" y="1119"/>
                  </a:lnTo>
                  <a:lnTo>
                    <a:pt x="973" y="1119"/>
                  </a:lnTo>
                  <a:lnTo>
                    <a:pt x="1053" y="1119"/>
                  </a:lnTo>
                  <a:lnTo>
                    <a:pt x="1053" y="1039"/>
                  </a:lnTo>
                  <a:cubicBezTo>
                    <a:pt x="1053" y="996"/>
                    <a:pt x="1048" y="959"/>
                    <a:pt x="1038" y="926"/>
                  </a:cubicBezTo>
                  <a:lnTo>
                    <a:pt x="1203" y="926"/>
                  </a:lnTo>
                  <a:lnTo>
                    <a:pt x="1283" y="926"/>
                  </a:lnTo>
                  <a:lnTo>
                    <a:pt x="1283" y="846"/>
                  </a:lnTo>
                  <a:cubicBezTo>
                    <a:pt x="1283" y="629"/>
                    <a:pt x="1140" y="557"/>
                    <a:pt x="1058" y="519"/>
                  </a:cubicBezTo>
                  <a:close/>
                  <a:moveTo>
                    <a:pt x="283" y="846"/>
                  </a:moveTo>
                  <a:lnTo>
                    <a:pt x="80" y="846"/>
                  </a:lnTo>
                  <a:cubicBezTo>
                    <a:pt x="80" y="605"/>
                    <a:pt x="292" y="605"/>
                    <a:pt x="339" y="542"/>
                  </a:cubicBezTo>
                  <a:lnTo>
                    <a:pt x="344" y="513"/>
                  </a:lnTo>
                  <a:cubicBezTo>
                    <a:pt x="278" y="480"/>
                    <a:pt x="231" y="399"/>
                    <a:pt x="231" y="305"/>
                  </a:cubicBezTo>
                  <a:cubicBezTo>
                    <a:pt x="231" y="181"/>
                    <a:pt x="312" y="80"/>
                    <a:pt x="412" y="80"/>
                  </a:cubicBezTo>
                  <a:cubicBezTo>
                    <a:pt x="482" y="80"/>
                    <a:pt x="543" y="131"/>
                    <a:pt x="573" y="204"/>
                  </a:cubicBezTo>
                  <a:cubicBezTo>
                    <a:pt x="463" y="240"/>
                    <a:pt x="381" y="358"/>
                    <a:pt x="381" y="498"/>
                  </a:cubicBezTo>
                  <a:cubicBezTo>
                    <a:pt x="381" y="580"/>
                    <a:pt x="409" y="656"/>
                    <a:pt x="456" y="712"/>
                  </a:cubicBezTo>
                  <a:cubicBezTo>
                    <a:pt x="406" y="736"/>
                    <a:pt x="332" y="772"/>
                    <a:pt x="283" y="846"/>
                  </a:cubicBezTo>
                  <a:close/>
                  <a:moveTo>
                    <a:pt x="644" y="1039"/>
                  </a:moveTo>
                  <a:lnTo>
                    <a:pt x="639" y="1039"/>
                  </a:lnTo>
                  <a:lnTo>
                    <a:pt x="310" y="1039"/>
                  </a:lnTo>
                  <a:cubicBezTo>
                    <a:pt x="310" y="798"/>
                    <a:pt x="522" y="798"/>
                    <a:pt x="568" y="735"/>
                  </a:cubicBezTo>
                  <a:lnTo>
                    <a:pt x="574" y="707"/>
                  </a:lnTo>
                  <a:cubicBezTo>
                    <a:pt x="508" y="673"/>
                    <a:pt x="461" y="593"/>
                    <a:pt x="461" y="498"/>
                  </a:cubicBezTo>
                  <a:cubicBezTo>
                    <a:pt x="461" y="374"/>
                    <a:pt x="542" y="274"/>
                    <a:pt x="642" y="274"/>
                  </a:cubicBezTo>
                  <a:cubicBezTo>
                    <a:pt x="741" y="274"/>
                    <a:pt x="822" y="374"/>
                    <a:pt x="822" y="498"/>
                  </a:cubicBezTo>
                  <a:cubicBezTo>
                    <a:pt x="822" y="592"/>
                    <a:pt x="776" y="672"/>
                    <a:pt x="711" y="706"/>
                  </a:cubicBezTo>
                  <a:lnTo>
                    <a:pt x="717" y="739"/>
                  </a:lnTo>
                  <a:cubicBezTo>
                    <a:pt x="769" y="798"/>
                    <a:pt x="973" y="802"/>
                    <a:pt x="973" y="1039"/>
                  </a:cubicBezTo>
                  <a:lnTo>
                    <a:pt x="644" y="1039"/>
                  </a:lnTo>
                  <a:close/>
                  <a:moveTo>
                    <a:pt x="1000" y="846"/>
                  </a:moveTo>
                  <a:cubicBezTo>
                    <a:pt x="951" y="772"/>
                    <a:pt x="878" y="736"/>
                    <a:pt x="828" y="712"/>
                  </a:cubicBezTo>
                  <a:cubicBezTo>
                    <a:pt x="875" y="656"/>
                    <a:pt x="902" y="580"/>
                    <a:pt x="902" y="498"/>
                  </a:cubicBezTo>
                  <a:cubicBezTo>
                    <a:pt x="902" y="358"/>
                    <a:pt x="821" y="240"/>
                    <a:pt x="711" y="204"/>
                  </a:cubicBezTo>
                  <a:cubicBezTo>
                    <a:pt x="740" y="131"/>
                    <a:pt x="801" y="80"/>
                    <a:pt x="872" y="80"/>
                  </a:cubicBezTo>
                  <a:cubicBezTo>
                    <a:pt x="971" y="80"/>
                    <a:pt x="1052" y="181"/>
                    <a:pt x="1052" y="305"/>
                  </a:cubicBezTo>
                  <a:cubicBezTo>
                    <a:pt x="1052" y="399"/>
                    <a:pt x="1006" y="479"/>
                    <a:pt x="941" y="513"/>
                  </a:cubicBezTo>
                  <a:lnTo>
                    <a:pt x="947" y="545"/>
                  </a:lnTo>
                  <a:cubicBezTo>
                    <a:pt x="999" y="605"/>
                    <a:pt x="1203" y="609"/>
                    <a:pt x="1203" y="846"/>
                  </a:cubicBezTo>
                  <a:lnTo>
                    <a:pt x="1000" y="846"/>
                  </a:lnTo>
                  <a:close/>
                </a:path>
              </a:pathLst>
            </a:custGeom>
            <a:solidFill>
              <a:srgbClr val="FF3802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250430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联合推广帮助客户成功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858" y="4982836"/>
            <a:ext cx="1638016" cy="827415"/>
          </a:xfrm>
          <a:prstGeom prst="rect">
            <a:avLst/>
          </a:prstGeom>
          <a:ln>
            <a:noFill/>
          </a:ln>
          <a:effectLst>
            <a:softEdge rad="254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5785" y="4984313"/>
            <a:ext cx="1312786" cy="825938"/>
          </a:xfrm>
          <a:prstGeom prst="rect">
            <a:avLst/>
          </a:prstGeom>
          <a:ln>
            <a:noFill/>
          </a:ln>
          <a:effectLst>
            <a:softEdge rad="25400"/>
          </a:effectLst>
        </p:spPr>
      </p:pic>
      <p:graphicFrame>
        <p:nvGraphicFramePr>
          <p:cNvPr id="8" name="对象 7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3225334"/>
              </p:ext>
            </p:extLst>
          </p:nvPr>
        </p:nvGraphicFramePr>
        <p:xfrm>
          <a:off x="6380645" y="1108565"/>
          <a:ext cx="4024065" cy="5035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4" name="Presentation" r:id="rId5" imgW="1833257" imgH="2328564" progId="PowerPoint.Show.12">
                  <p:embed/>
                </p:oleObj>
              </mc:Choice>
              <mc:Fallback>
                <p:oleObj name="Presentation" r:id="rId5" imgW="1833257" imgH="2328564" progId="PowerPoint.Show.12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0645" y="1108565"/>
                        <a:ext cx="4024065" cy="50350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10819204" y="2023549"/>
            <a:ext cx="735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案例</a:t>
            </a:r>
          </a:p>
        </p:txBody>
      </p:sp>
      <p:sp>
        <p:nvSpPr>
          <p:cNvPr id="10" name="矩形 9"/>
          <p:cNvSpPr/>
          <p:nvPr/>
        </p:nvSpPr>
        <p:spPr>
          <a:xfrm>
            <a:off x="1542548" y="1865454"/>
            <a:ext cx="32789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259" lvl="4" indent="-214259" fontAlgn="ctr">
              <a:lnSpc>
                <a:spcPct val="150000"/>
              </a:lnSpc>
              <a:buClr>
                <a:srgbClr val="FF0000"/>
              </a:buClr>
              <a:buSzPct val="70000"/>
              <a:buFont typeface="微软雅黑" panose="020B0503020204020204" pitchFamily="34" charset="-122"/>
              <a:buChar char="−"/>
              <a:tabLst>
                <a:tab pos="102368" algn="l"/>
              </a:tabLst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梳理企业业务场景</a:t>
            </a:r>
          </a:p>
          <a:p>
            <a:pPr marL="214259" lvl="4" indent="-214259" fontAlgn="ctr">
              <a:lnSpc>
                <a:spcPct val="150000"/>
              </a:lnSpc>
              <a:buClr>
                <a:srgbClr val="FF0000"/>
              </a:buClr>
              <a:buSzPct val="70000"/>
              <a:buFont typeface="微软雅黑" panose="020B0503020204020204" pitchFamily="34" charset="-122"/>
              <a:buChar char="−"/>
              <a:tabLst>
                <a:tab pos="102368" algn="l"/>
              </a:tabLst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网盘系统的重要性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214259" lvl="4" indent="-214259" fontAlgn="ctr">
              <a:lnSpc>
                <a:spcPct val="150000"/>
              </a:lnSpc>
              <a:buClr>
                <a:srgbClr val="FF0000"/>
              </a:buClr>
              <a:buSzPct val="70000"/>
              <a:buFont typeface="微软雅黑" panose="020B0503020204020204" pitchFamily="34" charset="-122"/>
              <a:buChar char="−"/>
              <a:tabLst>
                <a:tab pos="102368" algn="l"/>
              </a:tabLst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网盘系统对员工的价值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214259" lvl="4" indent="-214259" fontAlgn="ctr">
              <a:lnSpc>
                <a:spcPct val="150000"/>
              </a:lnSpc>
              <a:buClr>
                <a:srgbClr val="FF0000"/>
              </a:buClr>
              <a:buSzPct val="70000"/>
              <a:buFont typeface="微软雅黑" panose="020B0503020204020204" pitchFamily="34" charset="-122"/>
              <a:buChar char="−"/>
              <a:tabLst>
                <a:tab pos="102368" algn="l"/>
              </a:tabLst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网盘的使用方法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pPr marL="214259" lvl="4" indent="-214259" fontAlgn="ctr">
              <a:lnSpc>
                <a:spcPct val="150000"/>
              </a:lnSpc>
              <a:buClr>
                <a:srgbClr val="FF0000"/>
              </a:buClr>
              <a:buSzPct val="70000"/>
              <a:buFont typeface="微软雅黑" panose="020B0503020204020204" pitchFamily="34" charset="-122"/>
              <a:buChar char="−"/>
              <a:tabLst>
                <a:tab pos="102368" algn="l"/>
              </a:tabLst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网盘系统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FAQ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51858" y="1496122"/>
            <a:ext cx="14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推广内容：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51858" y="4277987"/>
            <a:ext cx="14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推广渠道：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121" y="4943439"/>
            <a:ext cx="1051163" cy="89898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395" y="4943439"/>
            <a:ext cx="957921" cy="906210"/>
          </a:xfrm>
          <a:prstGeom prst="rect">
            <a:avLst/>
          </a:prstGeom>
        </p:spPr>
      </p:pic>
      <p:graphicFrame>
        <p:nvGraphicFramePr>
          <p:cNvPr id="15" name="对象 1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3111723"/>
              </p:ext>
            </p:extLst>
          </p:nvPr>
        </p:nvGraphicFramePr>
        <p:xfrm>
          <a:off x="8497746" y="3260254"/>
          <a:ext cx="3466122" cy="2774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" name="演示文稿" r:id="rId9" imgW="2023776" imgH="1618617" progId="PowerPoint.Show.12">
                  <p:embed/>
                </p:oleObj>
              </mc:Choice>
              <mc:Fallback>
                <p:oleObj name="演示文稿" r:id="rId9" imgW="2023776" imgH="1618617" progId="PowerPoint.Show.12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7746" y="3260254"/>
                        <a:ext cx="3466122" cy="27741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811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Lenovo Do Bold" pitchFamily="50" charset="0"/>
              </a:rPr>
              <a:t>专业化售后服务保障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6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21907"/>
              </p:ext>
            </p:extLst>
          </p:nvPr>
        </p:nvGraphicFramePr>
        <p:xfrm>
          <a:off x="1089968" y="1712028"/>
          <a:ext cx="10115061" cy="445866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057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7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41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服务质量指标</a:t>
                      </a:r>
                      <a:endParaRPr kumimoji="0" lang="zh-CN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参数值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 </a:t>
                      </a:r>
                      <a:endParaRPr kumimoji="0" lang="zh-CN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9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系统平均无故障率（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SLA</a:t>
                      </a: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）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≥99.99%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49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客户服务时间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7×24</a:t>
                      </a: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小时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49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服务响应时间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≤30</a:t>
                      </a: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分钟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 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49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用户日志和定期数据报告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服务期内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49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文件删除后数据保留时间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9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0</a:t>
                      </a: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个自然日，本地数据无限期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81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用户账户停用后数据保留时间</a:t>
                      </a:r>
                      <a:endParaRPr kumimoji="0" lang="zh-CN" altLang="en-US" sz="105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15</a:t>
                      </a: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天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49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用户数据备份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2-</a:t>
                      </a: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3</a:t>
                      </a: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份（根据用户的存储选项）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49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备份数据同步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  <a:sym typeface="微软雅黑" pitchFamily="34" charset="-122"/>
                        </a:rPr>
                        <a:t>支持</a:t>
                      </a:r>
                      <a:endParaRPr kumimoji="0" lang="zh-CN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sym typeface="Times New Roman" pitchFamily="18" charset="0"/>
                      </a:endParaRPr>
                    </a:p>
                  </a:txBody>
                  <a:tcPr marL="14288" marR="14288" marT="14288" marB="14288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38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服务方式及响应速度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823503"/>
              </p:ext>
            </p:extLst>
          </p:nvPr>
        </p:nvGraphicFramePr>
        <p:xfrm>
          <a:off x="1273174" y="2597718"/>
          <a:ext cx="9293226" cy="411827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578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2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1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7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3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30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effectLst/>
                        </a:rPr>
                        <a:t>故障等级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effectLst/>
                        </a:rPr>
                        <a:t>响应时间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effectLst/>
                        </a:rPr>
                        <a:t>到场时间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effectLst/>
                        </a:rPr>
                        <a:t>初步解决时间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effectLst/>
                        </a:rPr>
                        <a:t>最终解决时间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1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>
                          <a:effectLst/>
                        </a:rPr>
                        <a:t>重大故障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10</a:t>
                      </a:r>
                      <a:r>
                        <a:rPr lang="zh-CN" sz="1600" kern="0">
                          <a:effectLst/>
                        </a:rPr>
                        <a:t>分钟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>
                          <a:effectLst/>
                        </a:rPr>
                        <a:t>必要时</a:t>
                      </a:r>
                      <a:r>
                        <a:rPr lang="en-US" sz="1600" kern="0">
                          <a:effectLst/>
                        </a:rPr>
                        <a:t>12</a:t>
                      </a:r>
                      <a:r>
                        <a:rPr lang="zh-CN" sz="1600" kern="0">
                          <a:effectLst/>
                        </a:rPr>
                        <a:t>小时内到现场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2</a:t>
                      </a:r>
                      <a:r>
                        <a:rPr lang="zh-CN" sz="1600" kern="0">
                          <a:effectLst/>
                        </a:rPr>
                        <a:t>小时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8</a:t>
                      </a:r>
                      <a:r>
                        <a:rPr lang="zh-CN" sz="1600" kern="0" dirty="0">
                          <a:effectLst/>
                        </a:rPr>
                        <a:t>小时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1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>
                          <a:effectLst/>
                        </a:rPr>
                        <a:t>严重故障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10</a:t>
                      </a:r>
                      <a:r>
                        <a:rPr lang="zh-CN" sz="1600" kern="0">
                          <a:effectLst/>
                        </a:rPr>
                        <a:t>分钟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>
                          <a:effectLst/>
                        </a:rPr>
                        <a:t>必要时</a:t>
                      </a:r>
                      <a:r>
                        <a:rPr lang="en-US" sz="1600" kern="0">
                          <a:effectLst/>
                        </a:rPr>
                        <a:t>12</a:t>
                      </a:r>
                      <a:r>
                        <a:rPr lang="zh-CN" sz="1600" kern="0">
                          <a:effectLst/>
                        </a:rPr>
                        <a:t>小时内到现场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4</a:t>
                      </a:r>
                      <a:r>
                        <a:rPr lang="zh-CN" sz="1600" kern="0" dirty="0">
                          <a:effectLst/>
                        </a:rPr>
                        <a:t>小时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12</a:t>
                      </a:r>
                      <a:r>
                        <a:rPr lang="zh-CN" sz="1600" kern="0">
                          <a:effectLst/>
                        </a:rPr>
                        <a:t>小时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1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effectLst/>
                        </a:rPr>
                        <a:t>一般故障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30</a:t>
                      </a:r>
                      <a:r>
                        <a:rPr lang="zh-CN" sz="1600" kern="0">
                          <a:effectLst/>
                        </a:rPr>
                        <a:t>分钟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effectLst/>
                        </a:rPr>
                        <a:t>必要时</a:t>
                      </a:r>
                      <a:r>
                        <a:rPr lang="en-US" sz="1600" kern="0" dirty="0">
                          <a:effectLst/>
                        </a:rPr>
                        <a:t>12</a:t>
                      </a:r>
                      <a:r>
                        <a:rPr lang="zh-CN" sz="1600" kern="0" dirty="0">
                          <a:effectLst/>
                        </a:rPr>
                        <a:t>小时内到现场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12</a:t>
                      </a:r>
                      <a:r>
                        <a:rPr lang="zh-CN" sz="1600" kern="0">
                          <a:effectLst/>
                        </a:rPr>
                        <a:t>小时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effectLst/>
                        </a:rPr>
                        <a:t>二个工作日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矩形 17"/>
          <p:cNvSpPr/>
          <p:nvPr/>
        </p:nvSpPr>
        <p:spPr>
          <a:xfrm>
            <a:off x="1465943" y="1216749"/>
            <a:ext cx="91004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服务方式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：即时通讯、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电话、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邮箱、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远程、现场、驻场服务等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80757" y="1691790"/>
            <a:ext cx="6092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7x24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小时客户服务热线：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400-898-7968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邮箱：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support@lenovocloud.com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080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3"/>
          <p:cNvSpPr>
            <a:spLocks noGrp="1"/>
          </p:cNvSpPr>
          <p:nvPr>
            <p:ph type="title"/>
          </p:nvPr>
        </p:nvSpPr>
        <p:spPr>
          <a:xfrm>
            <a:off x="541338" y="223407"/>
            <a:ext cx="11905100" cy="597132"/>
          </a:xfrm>
        </p:spPr>
        <p:txBody>
          <a:bodyPr wrap="square" lIns="121899" tIns="60949" rIns="121899" bIns="60949" anchor="ctr" anchorCtr="0"/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联想企业网盘在本项目的优势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41338" y="1375327"/>
            <a:ext cx="115480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唯一拥有大型企业级产品研究院体系的投标方。（联想研究院）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唯一拥有众多央企，正部级，副部级集团部署的投标方。（中信集团）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唯一拥有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PB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级数据管理的投标方。（神华集团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3PB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数据）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唯一在广东地区拥有融合云架构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382TB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级存储的投标方。（广东电力设计院）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唯一融合云架构用户超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8000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人的投标方。（中南置地）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唯一在中国企业网盘市场市场占有率超过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40%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的投标方。（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CCID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权威统计）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唯一拥有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25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个全球数据中心服务架构的投标方。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唯一提供真正纯私有化存储部署的融合云架构的投标方。（所有扩展组件本地化部署）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唯一具有矢量级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CAD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图纸预览的投标方。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唯一可提供软硬件一体化同一品牌，整合服务的投标方。（全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Lenovo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品牌）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唯一在线服务时间超过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10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年，且零重大事故的投标方。（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12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年安全运营）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联想企业网盘真诚希望可以和某某某集团携手共进，创造某某某服务行业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文件智能管理的应用典范。</a:t>
            </a:r>
          </a:p>
        </p:txBody>
      </p:sp>
    </p:spTree>
    <p:extLst>
      <p:ext uri="{BB962C8B-B14F-4D97-AF65-F5344CB8AC3E}">
        <p14:creationId xmlns:p14="http://schemas.microsoft.com/office/powerpoint/2010/main" val="145382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2" descr="solution_banner_1.png"/>
          <p:cNvPicPr>
            <a:picLocks noChangeAspect="1"/>
          </p:cNvPicPr>
          <p:nvPr/>
        </p:nvPicPr>
        <p:blipFill>
          <a:blip r:embed="rId3" cstate="email">
            <a:alphaModFix amt="3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314" r="2570"/>
          <a:stretch>
            <a:fillRect/>
          </a:stretch>
        </p:blipFill>
        <p:spPr bwMode="auto">
          <a:xfrm>
            <a:off x="-6349" y="893"/>
            <a:ext cx="12290400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-1" y="2603654"/>
            <a:ext cx="12188825" cy="2015699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199" dirty="0"/>
          </a:p>
        </p:txBody>
      </p:sp>
      <p:sp>
        <p:nvSpPr>
          <p:cNvPr id="13" name="矩形 7"/>
          <p:cNvSpPr/>
          <p:nvPr/>
        </p:nvSpPr>
        <p:spPr>
          <a:xfrm>
            <a:off x="7420226" y="2987596"/>
            <a:ext cx="184706" cy="584637"/>
          </a:xfrm>
          <a:prstGeom prst="rect">
            <a:avLst/>
          </a:prstGeom>
          <a:noFill/>
        </p:spPr>
        <p:txBody>
          <a:bodyPr wrap="none" lIns="91428" tIns="45715" rIns="91428" bIns="45715">
            <a:spAutoFit/>
          </a:bodyPr>
          <a:lstStyle>
            <a:defPPr>
              <a:defRPr lang="en-US"/>
            </a:defPPr>
            <a:lvl1pPr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608013" indent="-150813"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1217613" indent="-303213"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827213" indent="-455613"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2436813" indent="-608013"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/>
            <a:endParaRPr lang="zh-CN" altLang="en-US" sz="31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542365" y="1919369"/>
            <a:ext cx="184731" cy="584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sz="3199" dirty="0"/>
          </a:p>
        </p:txBody>
      </p:sp>
      <p:sp>
        <p:nvSpPr>
          <p:cNvPr id="12" name="矩形 4"/>
          <p:cNvSpPr/>
          <p:nvPr/>
        </p:nvSpPr>
        <p:spPr>
          <a:xfrm>
            <a:off x="4272398" y="3337739"/>
            <a:ext cx="3429120" cy="994878"/>
          </a:xfrm>
          <a:prstGeom prst="rect">
            <a:avLst/>
          </a:prstGeom>
          <a:noFill/>
        </p:spPr>
        <p:txBody>
          <a:bodyPr wrap="none" lIns="91428" tIns="45715" rIns="91428" bIns="45715">
            <a:spAutoFit/>
          </a:bodyPr>
          <a:lstStyle>
            <a:defPPr>
              <a:defRPr lang="en-US"/>
            </a:defPPr>
            <a:lvl1pPr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608013" indent="-150813"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1217613" indent="-303213"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827213" indent="-455613"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2436813" indent="-608013" algn="l" defTabSz="12176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ctr"/>
            <a:r>
              <a:rPr lang="zh-CN" altLang="en-US" sz="2666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真诚期待     与您合作</a:t>
            </a:r>
          </a:p>
          <a:p>
            <a:pPr algn="ctr"/>
            <a:endParaRPr lang="zh-CN" altLang="en-US" sz="31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5990191" y="3306635"/>
            <a:ext cx="23495" cy="475963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199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2309" y="3366767"/>
            <a:ext cx="2039941" cy="40411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9933839" y="3333015"/>
            <a:ext cx="223330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666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联想企业网盘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210" y="3244402"/>
            <a:ext cx="2483225" cy="61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defTabSz="1217613">
              <a:tabLst>
                <a:tab pos="1217613" algn="l"/>
              </a:tabLst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  <a:sym typeface="微软雅黑" charset="0"/>
              </a:rPr>
              <a:t>联想企业网盘拥有国内外众多权威认证和资质审核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81" y="1504002"/>
            <a:ext cx="6179667" cy="67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81" y="2612871"/>
            <a:ext cx="6241058" cy="63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81" y="3837920"/>
            <a:ext cx="4284415" cy="7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597" y="5153358"/>
            <a:ext cx="3011918" cy="77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8299485" y="1098198"/>
            <a:ext cx="3430060" cy="5129049"/>
            <a:chOff x="7605802" y="1066800"/>
            <a:chExt cx="2590800" cy="3975100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5802" y="1066800"/>
              <a:ext cx="2590800" cy="3975100"/>
            </a:xfrm>
            <a:prstGeom prst="rect">
              <a:avLst/>
            </a:prstGeom>
          </p:spPr>
        </p:pic>
        <p:grpSp>
          <p:nvGrpSpPr>
            <p:cNvPr id="47" name="Group 16"/>
            <p:cNvGrpSpPr>
              <a:grpSpLocks/>
            </p:cNvGrpSpPr>
            <p:nvPr/>
          </p:nvGrpSpPr>
          <p:grpSpPr bwMode="auto">
            <a:xfrm>
              <a:off x="7773877" y="1210961"/>
              <a:ext cx="2290919" cy="3457308"/>
              <a:chOff x="0" y="0"/>
              <a:chExt cx="4809" cy="7261"/>
            </a:xfrm>
            <a:noFill/>
          </p:grpSpPr>
          <p:pic>
            <p:nvPicPr>
              <p:cNvPr id="49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970" r="23148" b="25475"/>
              <a:stretch>
                <a:fillRect/>
              </a:stretch>
            </p:blipFill>
            <p:spPr bwMode="auto">
              <a:xfrm>
                <a:off x="0" y="0"/>
                <a:ext cx="4809" cy="3585"/>
              </a:xfrm>
              <a:prstGeom prst="rect">
                <a:avLst/>
              </a:prstGeom>
              <a:grp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TextBox 29"/>
              <p:cNvSpPr>
                <a:spLocks noChangeArrowheads="1"/>
              </p:cNvSpPr>
              <p:nvPr/>
            </p:nvSpPr>
            <p:spPr bwMode="auto">
              <a:xfrm>
                <a:off x="111" y="3815"/>
                <a:ext cx="4657" cy="952"/>
              </a:xfrm>
              <a:prstGeom prst="rect">
                <a:avLst/>
              </a:prstGeom>
              <a:grp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rgbClr val="4D4D4D"/>
                    </a:solidFill>
                    <a:ea typeface="微软雅黑" charset="0"/>
                    <a:cs typeface="微软雅黑" charset="0"/>
                    <a:sym typeface="Arial" charset="0"/>
                  </a:rPr>
                  <a:t>首家获得工信部可信云资质的企业网盘</a:t>
                </a:r>
              </a:p>
            </p:txBody>
          </p:sp>
          <p:sp>
            <p:nvSpPr>
              <p:cNvPr id="55" name="TextBox 39"/>
              <p:cNvSpPr>
                <a:spLocks noChangeArrowheads="1"/>
              </p:cNvSpPr>
              <p:nvPr/>
            </p:nvSpPr>
            <p:spPr bwMode="auto">
              <a:xfrm>
                <a:off x="111" y="4957"/>
                <a:ext cx="4466" cy="2304"/>
              </a:xfrm>
              <a:prstGeom prst="rect">
                <a:avLst/>
              </a:prstGeom>
              <a:grp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zh-CN" altLang="en-US" sz="1400" dirty="0">
                    <a:solidFill>
                      <a:srgbClr val="000000"/>
                    </a:solidFill>
                    <a:latin typeface="微软雅黑" charset="0"/>
                    <a:ea typeface="微软雅黑" charset="0"/>
                    <a:cs typeface="微软雅黑" charset="0"/>
                    <a:sym typeface="微软雅黑" charset="0"/>
                  </a:rPr>
                  <a:t>工信部可信云资质</a:t>
                </a:r>
              </a:p>
              <a:p>
                <a:pPr algn="ctr">
                  <a:spcAft>
                    <a:spcPts val="1200"/>
                  </a:spcAft>
                </a:pPr>
                <a:r>
                  <a:rPr lang="zh-CN" altLang="en-US" sz="1400" dirty="0">
                    <a:solidFill>
                      <a:srgbClr val="000000"/>
                    </a:solidFill>
                    <a:latin typeface="微软雅黑" charset="0"/>
                    <a:ea typeface="微软雅黑" charset="0"/>
                    <a:cs typeface="微软雅黑" charset="0"/>
                    <a:sym typeface="微软雅黑" charset="0"/>
                  </a:rPr>
                  <a:t>云主机服务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微软雅黑" charset="0"/>
                    <a:ea typeface="微软雅黑" charset="0"/>
                    <a:cs typeface="微软雅黑" charset="0"/>
                    <a:sym typeface="微软雅黑" charset="0"/>
                  </a:rPr>
                  <a:t>No.01019</a:t>
                </a:r>
              </a:p>
              <a:p>
                <a:pPr algn="ctr">
                  <a:spcAft>
                    <a:spcPts val="1200"/>
                  </a:spcAft>
                </a:pPr>
                <a:r>
                  <a:rPr lang="zh-CN" altLang="en-US" sz="1400" dirty="0">
                    <a:solidFill>
                      <a:srgbClr val="000000"/>
                    </a:solidFill>
                    <a:latin typeface="微软雅黑" charset="0"/>
                    <a:ea typeface="微软雅黑" charset="0"/>
                    <a:cs typeface="微软雅黑" charset="0"/>
                    <a:sym typeface="微软雅黑" charset="0"/>
                  </a:rPr>
                  <a:t>对象存储服务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微软雅黑" charset="0"/>
                    <a:ea typeface="微软雅黑" charset="0"/>
                    <a:cs typeface="微软雅黑" charset="0"/>
                    <a:sym typeface="微软雅黑" charset="0"/>
                  </a:rPr>
                  <a:t>No.02011</a:t>
                </a:r>
              </a:p>
              <a:p>
                <a:pPr algn="ctr">
                  <a:spcAft>
                    <a:spcPts val="1200"/>
                  </a:spcAft>
                </a:pPr>
                <a:r>
                  <a:rPr lang="zh-CN" altLang="en-US" sz="1400" dirty="0">
                    <a:solidFill>
                      <a:srgbClr val="489FF8"/>
                    </a:solidFill>
                    <a:latin typeface="微软雅黑" charset="0"/>
                    <a:ea typeface="微软雅黑" charset="0"/>
                    <a:cs typeface="微软雅黑" charset="0"/>
                    <a:sym typeface="微软雅黑" charset="0"/>
                  </a:rPr>
                  <a:t>在线应用服务 </a:t>
                </a:r>
                <a:r>
                  <a:rPr lang="en-US" altLang="zh-CN" sz="1400" dirty="0">
                    <a:solidFill>
                      <a:srgbClr val="489FF8"/>
                    </a:solidFill>
                    <a:latin typeface="微软雅黑" charset="0"/>
                    <a:ea typeface="微软雅黑" charset="0"/>
                    <a:cs typeface="微软雅黑" charset="0"/>
                    <a:sym typeface="微软雅黑" charset="0"/>
                  </a:rPr>
                  <a:t>No.07001</a:t>
                </a:r>
              </a:p>
            </p:txBody>
          </p:sp>
        </p:grpSp>
      </p:grp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6521" y="3714297"/>
            <a:ext cx="151264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64582" y="4976766"/>
            <a:ext cx="1543386" cy="125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2"/>
          <p:cNvSpPr txBox="1"/>
          <p:nvPr/>
        </p:nvSpPr>
        <p:spPr>
          <a:xfrm>
            <a:off x="9587294" y="55355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服务热线：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itchFamily="34" charset="0"/>
              </a:rPr>
              <a:t>400-810-0688</a:t>
            </a:r>
            <a:endParaRPr lang="zh-CN" altLang="en-US" sz="1400" b="1" dirty="0" err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032597" y="2230045"/>
            <a:ext cx="40716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charset="0"/>
              <a:buChar char="l"/>
            </a:pPr>
            <a:r>
              <a:rPr lang="zh-CN" altLang="en-US" sz="1400" dirty="0">
                <a:solidFill>
                  <a:srgbClr val="000000"/>
                </a:solidFill>
                <a:ea typeface="微软雅黑" charset="0"/>
                <a:cs typeface="微软雅黑" charset="0"/>
              </a:rPr>
              <a:t>中国云计算技术与产业联盟副理事长单位</a:t>
            </a:r>
            <a:endParaRPr lang="zh-CN" altLang="en-US" sz="1400" dirty="0">
              <a:solidFill>
                <a:srgbClr val="000000"/>
              </a:solidFill>
              <a:ea typeface="微软雅黑" charset="0"/>
              <a:cs typeface="微软雅黑" charset="0"/>
              <a:sym typeface="黑体" charset="0"/>
            </a:endParaRPr>
          </a:p>
        </p:txBody>
      </p:sp>
      <p:sp>
        <p:nvSpPr>
          <p:cNvPr id="18" name="TextBox 29"/>
          <p:cNvSpPr>
            <a:spLocks noChangeArrowheads="1"/>
          </p:cNvSpPr>
          <p:nvPr/>
        </p:nvSpPr>
        <p:spPr bwMode="auto">
          <a:xfrm>
            <a:off x="1032597" y="3359914"/>
            <a:ext cx="50464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Clr>
                <a:srgbClr val="FF0000"/>
              </a:buClr>
              <a:buFont typeface="Wingdings" charset="0"/>
              <a:buChar char="l"/>
            </a:pPr>
            <a:r>
              <a:rPr lang="zh-CN" altLang="en-US" sz="1400" dirty="0">
                <a:solidFill>
                  <a:srgbClr val="000000"/>
                </a:solidFill>
                <a:ea typeface="微软雅黑" charset="0"/>
                <a:cs typeface="微软雅黑" charset="0"/>
                <a:sym typeface="Arial" charset="0"/>
              </a:rPr>
              <a:t>国家发展和改革委员会云计算示范试点项目</a:t>
            </a: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1032597" y="4635183"/>
            <a:ext cx="31662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charset="0"/>
              <a:buChar char="l"/>
            </a:pPr>
            <a:r>
              <a:rPr lang="zh-CN" altLang="en-US" sz="1400" dirty="0">
                <a:solidFill>
                  <a:srgbClr val="000000"/>
                </a:solidFill>
                <a:ea typeface="微软雅黑" charset="0"/>
                <a:cs typeface="微软雅黑" charset="0"/>
              </a:rPr>
              <a:t>中关村云计算产业联盟理事长单位</a:t>
            </a:r>
            <a:endParaRPr lang="zh-CN" altLang="en-US" sz="1400" dirty="0">
              <a:solidFill>
                <a:srgbClr val="000000"/>
              </a:solidFill>
              <a:ea typeface="微软雅黑" charset="0"/>
              <a:cs typeface="微软雅黑" charset="0"/>
              <a:sym typeface="黑体" charset="0"/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1092220" y="6070263"/>
            <a:ext cx="26853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rgbClr val="000000"/>
                </a:solidFill>
                <a:ea typeface="微软雅黑" charset="0"/>
                <a:cs typeface="微软雅黑" charset="0"/>
              </a:rPr>
              <a:t>数据中心联盟全权会员单位</a:t>
            </a:r>
          </a:p>
        </p:txBody>
      </p:sp>
    </p:spTree>
    <p:extLst>
      <p:ext uri="{BB962C8B-B14F-4D97-AF65-F5344CB8AC3E}">
        <p14:creationId xmlns:p14="http://schemas.microsoft.com/office/powerpoint/2010/main" val="94420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217613">
              <a:tabLst>
                <a:tab pos="1217613" algn="l"/>
              </a:tabLst>
              <a:defRPr/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联想企业网盘是中国企业网盘市场占有率第一的领先品牌</a:t>
            </a:r>
          </a:p>
        </p:txBody>
      </p:sp>
      <p:sp>
        <p:nvSpPr>
          <p:cNvPr id="16" name="矩形 15"/>
          <p:cNvSpPr/>
          <p:nvPr/>
        </p:nvSpPr>
        <p:spPr>
          <a:xfrm>
            <a:off x="1065912" y="1130286"/>
            <a:ext cx="10266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800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第三方权威咨询机构艾瑞咨询和赛迪咨询，自</a:t>
            </a:r>
            <a:r>
              <a:rPr lang="en-US" altLang="zh-CN" sz="1800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2015-2018</a:t>
            </a:r>
            <a:r>
              <a:rPr lang="zh-CN" altLang="en-US" sz="1800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年</a:t>
            </a:r>
            <a:r>
              <a:rPr lang="zh-CN" altLang="en-US" sz="1800" dirty="0"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联想</a:t>
            </a:r>
            <a:r>
              <a:rPr lang="zh-CN" altLang="en-US" sz="1800" b="1" dirty="0">
                <a:solidFill>
                  <a:srgbClr val="FF0000"/>
                </a:solidFill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连续四年</a:t>
            </a:r>
            <a:r>
              <a:rPr lang="zh-CN" altLang="en-US" sz="1800" dirty="0"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位居企业网盘</a:t>
            </a:r>
            <a:r>
              <a:rPr lang="zh-CN" altLang="en-US" sz="1800" b="1" dirty="0">
                <a:solidFill>
                  <a:srgbClr val="FF0000"/>
                </a:solidFill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市场份额第一</a:t>
            </a:r>
            <a:r>
              <a:rPr lang="zh-CN" altLang="en-US" sz="1800" b="1" dirty="0"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，</a:t>
            </a:r>
            <a:r>
              <a:rPr lang="en-US" altLang="zh-CN" sz="1800" dirty="0"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17</a:t>
            </a:r>
            <a:r>
              <a:rPr lang="zh-CN" altLang="en-US" sz="1800" dirty="0"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年占有率更是达到了</a:t>
            </a:r>
            <a:r>
              <a:rPr lang="en-US" altLang="zh-CN" sz="1800" b="1" dirty="0">
                <a:solidFill>
                  <a:srgbClr val="FF0000"/>
                </a:solidFill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43.1%</a:t>
            </a:r>
            <a:r>
              <a:rPr lang="zh-CN" altLang="en-US" sz="1800" b="1" dirty="0">
                <a:latin typeface="Microsoft YaHei" charset="0"/>
                <a:ea typeface="Microsoft YaHei" charset="0"/>
                <a:cs typeface="Microsoft YaHei" charset="0"/>
                <a:sym typeface="微软雅黑" charset="0"/>
              </a:rPr>
              <a:t>。</a:t>
            </a:r>
            <a:r>
              <a:rPr lang="zh-CN" altLang="en-US" sz="1800" dirty="0"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在技术、运营、渠道、服务等各方面都表现突出。</a:t>
            </a:r>
          </a:p>
        </p:txBody>
      </p:sp>
      <p:pic>
        <p:nvPicPr>
          <p:cNvPr id="17" name="图片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2755" y="2699012"/>
            <a:ext cx="5280328" cy="36222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912" y="2699011"/>
            <a:ext cx="4902617" cy="36222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683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7"/>
          <p:cNvSpPr txBox="1">
            <a:spLocks/>
          </p:cNvSpPr>
          <p:nvPr/>
        </p:nvSpPr>
        <p:spPr bwMode="gray">
          <a:xfrm>
            <a:off x="515954" y="179649"/>
            <a:ext cx="11905100" cy="597132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>
            <a:lvl1pPr marL="0" eaLnBrk="1" latinLnBrk="0" hangingPunct="1">
              <a:lnSpc>
                <a:spcPct val="100000"/>
              </a:lnSpc>
              <a:buNone/>
              <a:tabLst>
                <a:tab pos="1217613" algn="l"/>
              </a:tabLst>
              <a:defRPr lang="en-US" sz="2800" b="1" cap="none" spc="0" baseline="0" dirty="0">
                <a:latin typeface="微软雅黑" pitchFamily="34" charset="-122"/>
                <a:ea typeface="微软雅黑" pitchFamily="34" charset="-122"/>
                <a:cs typeface="Arial" pitchFamily="34" charset="0"/>
              </a:defRPr>
            </a:lvl1pPr>
            <a:lvl2pPr algn="ctr" eaLnBrk="0" hangingPunct="0">
              <a:defRPr sz="4300">
                <a:latin typeface="Arial" pitchFamily="34" charset="0"/>
                <a:cs typeface="Arial" pitchFamily="34" charset="0"/>
              </a:defRPr>
            </a:lvl2pPr>
            <a:lvl3pPr algn="ctr" eaLnBrk="0" hangingPunct="0">
              <a:defRPr sz="4300">
                <a:latin typeface="Arial" pitchFamily="34" charset="0"/>
                <a:cs typeface="Arial" pitchFamily="34" charset="0"/>
              </a:defRPr>
            </a:lvl3pPr>
            <a:lvl4pPr algn="ctr" eaLnBrk="0" hangingPunct="0">
              <a:defRPr sz="4300">
                <a:latin typeface="Arial" pitchFamily="34" charset="0"/>
                <a:cs typeface="Arial" pitchFamily="34" charset="0"/>
              </a:defRPr>
            </a:lvl4pPr>
            <a:lvl5pPr algn="ctr" eaLnBrk="0" hangingPunct="0">
              <a:defRPr sz="4300">
                <a:latin typeface="Arial" pitchFamily="34" charset="0"/>
                <a:cs typeface="Arial" pitchFamily="34" charset="0"/>
              </a:defRPr>
            </a:lvl5pPr>
            <a:lvl6pPr marL="457200" algn="ctr" defTabSz="1217613" fontAlgn="base">
              <a:spcBef>
                <a:spcPct val="0"/>
              </a:spcBef>
              <a:spcAft>
                <a:spcPct val="0"/>
              </a:spcAft>
              <a:defRPr sz="4300">
                <a:latin typeface="Arial" pitchFamily="34" charset="0"/>
                <a:cs typeface="Arial" pitchFamily="34" charset="0"/>
              </a:defRPr>
            </a:lvl6pPr>
            <a:lvl7pPr marL="914400" algn="ctr" defTabSz="1217613" fontAlgn="base">
              <a:spcBef>
                <a:spcPct val="0"/>
              </a:spcBef>
              <a:spcAft>
                <a:spcPct val="0"/>
              </a:spcAft>
              <a:defRPr sz="4300">
                <a:latin typeface="Arial" pitchFamily="34" charset="0"/>
                <a:cs typeface="Arial" pitchFamily="34" charset="0"/>
              </a:defRPr>
            </a:lvl7pPr>
            <a:lvl8pPr marL="1371600" algn="ctr" defTabSz="1217613" fontAlgn="base">
              <a:spcBef>
                <a:spcPct val="0"/>
              </a:spcBef>
              <a:spcAft>
                <a:spcPct val="0"/>
              </a:spcAft>
              <a:defRPr sz="4300">
                <a:latin typeface="Arial" pitchFamily="34" charset="0"/>
                <a:cs typeface="Arial" pitchFamily="34" charset="0"/>
              </a:defRPr>
            </a:lvl8pPr>
            <a:lvl9pPr marL="1828800" algn="ctr" defTabSz="1217613" fontAlgn="base">
              <a:spcBef>
                <a:spcPct val="0"/>
              </a:spcBef>
              <a:spcAft>
                <a:spcPct val="0"/>
              </a:spcAft>
              <a:defRPr sz="43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zh-CN" altLang="en-US" dirty="0"/>
              <a:t>北京联想调频科技有限公司</a:t>
            </a:r>
            <a:r>
              <a:rPr lang="en-US" altLang="zh-CN" dirty="0"/>
              <a:t>——</a:t>
            </a:r>
            <a:r>
              <a:rPr lang="zh-CN" altLang="en-US" dirty="0"/>
              <a:t>资质文件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806402" y="1043387"/>
            <a:ext cx="10736286" cy="5484408"/>
            <a:chOff x="720" y="905"/>
            <a:chExt cx="2256" cy="2544"/>
          </a:xfrm>
        </p:grpSpPr>
        <p:sp>
          <p:nvSpPr>
            <p:cNvPr id="6" name="AutoShape 6"/>
            <p:cNvSpPr>
              <a:spLocks noChangeArrowheads="1"/>
            </p:cNvSpPr>
            <p:nvPr/>
          </p:nvSpPr>
          <p:spPr bwMode="gray">
            <a:xfrm>
              <a:off x="720" y="905"/>
              <a:ext cx="2256" cy="2544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gray">
            <a:xfrm>
              <a:off x="755" y="912"/>
              <a:ext cx="2188" cy="249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0D4F2"/>
                </a:gs>
                <a:gs pos="100000">
                  <a:srgbClr val="3CA1E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773" y="2750"/>
              <a:ext cx="2158" cy="63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80D4F2">
                    <a:alpha val="0"/>
                  </a:srgbClr>
                </a:gs>
                <a:gs pos="100000">
                  <a:srgbClr val="8FD9F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gray">
            <a:xfrm>
              <a:off x="773" y="932"/>
              <a:ext cx="2158" cy="63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5F1FB"/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</p:grpSp>
      <p:sp>
        <p:nvSpPr>
          <p:cNvPr id="15" name="Text Box 19"/>
          <p:cNvSpPr txBox="1">
            <a:spLocks noChangeArrowheads="1"/>
          </p:cNvSpPr>
          <p:nvPr/>
        </p:nvSpPr>
        <p:spPr bwMode="gray">
          <a:xfrm>
            <a:off x="1252586" y="1586975"/>
            <a:ext cx="4799079" cy="457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营业执照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法定代表人资格证明书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法定代表人授权委托书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法人授权代表身份证复印件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软件产品等级测试报告</a:t>
            </a: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软件著作权登记证书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联想集团证明文件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2014- 2016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年度财务报表审计报告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公司无不良行为记录承诺书</a:t>
            </a: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gray">
          <a:xfrm>
            <a:off x="5892868" y="1597211"/>
            <a:ext cx="5558290" cy="457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可信云服务认证 </a:t>
            </a: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ISO 9001 </a:t>
            </a: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质量管理体系认证证书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ISO/IEC20000-1 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信息技术服务管理体系</a:t>
            </a: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认证证书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ISO/IEC 27001 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信息安全管理</a:t>
            </a: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体系认证证书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1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ISO14001 </a:t>
            </a: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环境管理体系认证证书</a:t>
            </a:r>
          </a:p>
          <a:p>
            <a:pPr marL="285750" lvl="1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信息安全服务资质证书（安全工程类一级）</a:t>
            </a:r>
          </a:p>
          <a:p>
            <a:pPr marL="285750" lvl="1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ICP</a:t>
            </a: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证书</a:t>
            </a:r>
          </a:p>
          <a:p>
            <a:pPr marL="285750" lvl="1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无行贿犯罪记录证明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1">
              <a:lnSpc>
                <a:spcPct val="18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专利证书</a:t>
            </a:r>
          </a:p>
        </p:txBody>
      </p:sp>
    </p:spTree>
    <p:extLst>
      <p:ext uri="{BB962C8B-B14F-4D97-AF65-F5344CB8AC3E}">
        <p14:creationId xmlns:p14="http://schemas.microsoft.com/office/powerpoint/2010/main" val="275976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ndyAR7Q0a4WSdMC9VfW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eWIHLfvgkabp.twweST5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_Gn9DLv0WkwoxmS_2H3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u89wsVg0.NlmTR06KOHQ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nk">
  <a:themeElements>
    <a:clrScheme name="LENOVO">
      <a:dk1>
        <a:srgbClr val="000000"/>
      </a:dk1>
      <a:lt1>
        <a:sysClr val="window" lastClr="FFFFFF"/>
      </a:lt1>
      <a:dk2>
        <a:srgbClr val="C00000"/>
      </a:dk2>
      <a:lt2>
        <a:srgbClr val="000000"/>
      </a:lt2>
      <a:accent1>
        <a:srgbClr val="FF0000"/>
      </a:accent1>
      <a:accent2>
        <a:srgbClr val="939598"/>
      </a:accent2>
      <a:accent3>
        <a:srgbClr val="FFC425"/>
      </a:accent3>
      <a:accent4>
        <a:srgbClr val="64BEDC"/>
      </a:accent4>
      <a:accent5>
        <a:srgbClr val="414042"/>
      </a:accent5>
      <a:accent6>
        <a:srgbClr val="FFFFFF"/>
      </a:accent6>
      <a:hlink>
        <a:srgbClr val="EC2225"/>
      </a:hlink>
      <a:folHlink>
        <a:srgbClr val="64BED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 cstate="print">
            <a:alphaModFix amt="30000"/>
          </a:blip>
          <a:srcRect/>
          <a:stretch>
            <a:fillRect/>
          </a:stretch>
        </a:blipFill>
        <a:ln>
          <a:noFill/>
        </a:ln>
      </a:spPr>
      <a:bodyPr lIns="189000" rtlCol="0" anchor="ctr"/>
      <a:lstStyle>
        <a:defPPr algn="ctr">
          <a:spcBef>
            <a:spcPct val="50000"/>
          </a:spcBef>
          <a:defRPr sz="1200" b="1" kern="0" dirty="0">
            <a:solidFill>
              <a:prstClr val="white"/>
            </a:solidFill>
            <a:latin typeface="Calibri"/>
            <a:ea typeface="微软雅黑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NOVO">
    <a:dk1>
      <a:srgbClr val="000000"/>
    </a:dk1>
    <a:lt1>
      <a:srgbClr val="FFFFFF"/>
    </a:lt1>
    <a:dk2>
      <a:srgbClr val="768395"/>
    </a:dk2>
    <a:lt2>
      <a:srgbClr val="F0F0F0"/>
    </a:lt2>
    <a:accent1>
      <a:srgbClr val="E72742"/>
    </a:accent1>
    <a:accent2>
      <a:srgbClr val="BC1A31"/>
    </a:accent2>
    <a:accent3>
      <a:srgbClr val="D21631"/>
    </a:accent3>
    <a:accent4>
      <a:srgbClr val="B0132A"/>
    </a:accent4>
    <a:accent5>
      <a:srgbClr val="8A0F21"/>
    </a:accent5>
    <a:accent6>
      <a:srgbClr val="C1142E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17948</TotalTime>
  <Words>5298</Words>
  <Application>Microsoft Office PowerPoint</Application>
  <PresentationFormat>自定义</PresentationFormat>
  <Paragraphs>791</Paragraphs>
  <Slides>66</Slides>
  <Notes>34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66</vt:i4>
      </vt:variant>
    </vt:vector>
  </HeadingPairs>
  <TitlesOfParts>
    <vt:vector size="87" baseType="lpstr">
      <vt:lpstr>Foundry Gridnik Medium</vt:lpstr>
      <vt:lpstr>Lenovo Do Bold</vt:lpstr>
      <vt:lpstr>STHeiti</vt:lpstr>
      <vt:lpstr>仿宋</vt:lpstr>
      <vt:lpstr>黑体</vt:lpstr>
      <vt:lpstr>思源黑体 CN Heavy</vt:lpstr>
      <vt:lpstr>宋体</vt:lpstr>
      <vt:lpstr>Microsoft YaHei</vt:lpstr>
      <vt:lpstr>Microsoft YaHei</vt:lpstr>
      <vt:lpstr>Arial</vt:lpstr>
      <vt:lpstr>Calibri</vt:lpstr>
      <vt:lpstr>Helvetica</vt:lpstr>
      <vt:lpstr>Segoe UI</vt:lpstr>
      <vt:lpstr>Times New Roman</vt:lpstr>
      <vt:lpstr>Wingdings</vt:lpstr>
      <vt:lpstr>Blank</vt:lpstr>
      <vt:lpstr>Lenovo Master</vt:lpstr>
      <vt:lpstr>think-cell Slide</vt:lpstr>
      <vt:lpstr>Visio.Drawing.11</vt:lpstr>
      <vt:lpstr>Presentation</vt:lpstr>
      <vt:lpstr>演示文稿</vt:lpstr>
      <vt:lpstr>文件共享平台项目-联想汇报方案</vt:lpstr>
      <vt:lpstr>PowerPoint 演示文稿</vt:lpstr>
      <vt:lpstr>联想是全球创新科技的领导者</vt:lpstr>
      <vt:lpstr>PowerPoint 演示文稿</vt:lpstr>
      <vt:lpstr>联想企业网盘发展历程</vt:lpstr>
      <vt:lpstr>联想企业网盘业务及人员概况</vt:lpstr>
      <vt:lpstr>联想企业网盘拥有国内外众多权威认证和资质审核</vt:lpstr>
      <vt:lpstr>联想企业网盘是中国企业网盘市场占有率第一的领先品牌</vt:lpstr>
      <vt:lpstr>PowerPoint 演示文稿</vt:lpstr>
      <vt:lpstr>联想企业网盘已经安全运营十二年</vt:lpstr>
      <vt:lpstr>与本项目相似的典型项目成功案例</vt:lpstr>
      <vt:lpstr>PowerPoint 演示文稿</vt:lpstr>
      <vt:lpstr>PowerPoint 演示文稿</vt:lpstr>
      <vt:lpstr>PowerPoint 演示文稿</vt:lpstr>
      <vt:lpstr>PowerPoint 演示文稿</vt:lpstr>
      <vt:lpstr>某某某集团的多元化业务需要信息资源高速高效</vt:lpstr>
      <vt:lpstr>整体方案说明</vt:lpstr>
      <vt:lpstr>PowerPoint 演示文稿</vt:lpstr>
      <vt:lpstr>联想企业网盘--全球25个数据中心的多云架构</vt:lpstr>
      <vt:lpstr>联想企业网盘的全球高质量传输服务，受到“最苛刻”用户的青睐</vt:lpstr>
      <vt:lpstr>传输效果示例</vt:lpstr>
      <vt:lpstr>全球范围的高速接入框架+CDN访问加速，满足本项目需求</vt:lpstr>
      <vt:lpstr>全球加速的大融合架构—二期规划（本地数据漫游加速）</vt:lpstr>
      <vt:lpstr>PowerPoint 演示文稿</vt:lpstr>
      <vt:lpstr>企业网盘的部署目的之一就是要尽量避免以下安全事件的发生</vt:lpstr>
      <vt:lpstr>安全是“管”出来的-联想企业网盘安全资质与审计流程</vt:lpstr>
      <vt:lpstr>作为云架构的产品，身份认证是安全的第一步</vt:lpstr>
      <vt:lpstr>安全防护-IP地址监控+账户双因子认证,让数据多一层保护</vt:lpstr>
      <vt:lpstr>访问控制的手段多种多样</vt:lpstr>
      <vt:lpstr>账户互踢机制，确保用户操作行为的可追溯性</vt:lpstr>
      <vt:lpstr>安全防护-智能杀毒与消息联动</vt:lpstr>
      <vt:lpstr>万一中招也没关系，历史版本，可以先预览再恢复，支持200个历史版本</vt:lpstr>
      <vt:lpstr>细粒度的权限控制，简单的权限配置，真正的企业级权限架构</vt:lpstr>
      <vt:lpstr>文件离开你的网络边界，依旧带着你的权限管控约束</vt:lpstr>
      <vt:lpstr>文件想要“离开”也不是一件随心所欲的事情</vt:lpstr>
      <vt:lpstr>即便外发了，也会深深地打上你的“水印”</vt:lpstr>
      <vt:lpstr>所有操作记录都将被记入日志，“永不忘记”</vt:lpstr>
      <vt:lpstr>PowerPoint 演示文稿</vt:lpstr>
      <vt:lpstr>启用网盘的第一步：先把架构搭起来，数据迁移进来</vt:lpstr>
      <vt:lpstr>启用网盘的第二步：LDAP 身份认证集成，实现单点登录与账号同步</vt:lpstr>
      <vt:lpstr>第三步：我一个人管不过来，需要多层级子管理员自治架构</vt:lpstr>
      <vt:lpstr>第四步：创建文件夹，可以选择数据中心，合理规划文件存储位置</vt:lpstr>
      <vt:lpstr>第五步：把文件放入网盘-通过同步盘</vt:lpstr>
      <vt:lpstr>第五步：把文件放入网盘-通过客户端复制，Web端上传，新建</vt:lpstr>
      <vt:lpstr>第五步：把文件放入网盘-完全Windows操作体验，0学习成本</vt:lpstr>
      <vt:lpstr>PowerPoint 演示文稿</vt:lpstr>
      <vt:lpstr>第七步：各种文件都在云端打开预览看看，多格式在线预览</vt:lpstr>
      <vt:lpstr>第八步：CAD文件也可以预览，矢量的，随意伸缩大小</vt:lpstr>
      <vt:lpstr>第九步：在线创建一个Excel，填一下表，还有和同事一起填写</vt:lpstr>
      <vt:lpstr>在线编辑支持区域保护，避免编辑错乱</vt:lpstr>
      <vt:lpstr>第十步：手机端当然也要试试看，移动编辑，随处都是办公室</vt:lpstr>
      <vt:lpstr>第十一步：邮件也需要可以集成应用，发送云盘大附件</vt:lpstr>
      <vt:lpstr>第十二步：手机移动应用集成也少不了</vt:lpstr>
      <vt:lpstr> </vt:lpstr>
      <vt:lpstr> </vt:lpstr>
      <vt:lpstr>最后，我希望企业网盘外观能体现某某某集团企业形象</vt:lpstr>
      <vt:lpstr>PowerPoint 演示文稿</vt:lpstr>
      <vt:lpstr>硬件拓扑及配置推荐</vt:lpstr>
      <vt:lpstr>项目实施计划</vt:lpstr>
      <vt:lpstr>项目组成员列表</vt:lpstr>
      <vt:lpstr>完善的培训体系</vt:lpstr>
      <vt:lpstr>联合推广帮助客户成功</vt:lpstr>
      <vt:lpstr>专业化售后服务保障</vt:lpstr>
      <vt:lpstr>服务方式及响应速度</vt:lpstr>
      <vt:lpstr>联想企业网盘在本项目的优势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联想教育行业私有云存储系统解决方案</dc:title>
  <dc:subject>联想教育行业私有云存储系统解决方案</dc:subject>
  <dc:creator>zml</dc:creator>
  <cp:lastModifiedBy>admin</cp:lastModifiedBy>
  <cp:revision>1990</cp:revision>
  <dcterms:created xsi:type="dcterms:W3CDTF">2013-05-20T14:31:29Z</dcterms:created>
  <dcterms:modified xsi:type="dcterms:W3CDTF">2018-07-16T04:02:24Z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0x010100339417778225BA439F8F5322131077D3</vt:lpwstr>
  </property>
  <property fmtid="{D5CDD505-2E9C-101B-9397-08002B2CF9AE}" pid="3" name="_dlc_DocIdItemGuid">
    <vt:lpwstr>0ac6463f-12da-48ec-b7cc-ff76c633257c</vt:lpwstr>
  </property>
  <property fmtid="{D5CDD505-2E9C-101B-9397-08002B2CF9AE}" pid="4" name="DocumentStatus">
    <vt:lpwstr>Available</vt:lpwstr>
  </property>
  <property fmtid="{D5CDD505-2E9C-101B-9397-08002B2CF9AE}" pid="5" name="DocumentLevel">
    <vt:lpwstr>Lenovo Internal</vt:lpwstr>
  </property>
  <property fmtid="{D5CDD505-2E9C-101B-9397-08002B2CF9AE}" pid="6" name="_dlc_DocId">
    <vt:lpwstr>WWID-126-9012</vt:lpwstr>
  </property>
  <property fmtid="{D5CDD505-2E9C-101B-9397-08002B2CF9AE}" pid="7" name="_dlc_DocIdUrl">
    <vt:lpwstr>http://ecm.lenovo.com/os/Worldwide/_layouts/DocIdRedir.aspx?ID=WWID-126-9012WWID-126-9012</vt:lpwstr>
  </property>
</Properties>
</file>