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257" r:id="rId2"/>
    <p:sldId id="301" r:id="rId3"/>
    <p:sldId id="339" r:id="rId4"/>
    <p:sldId id="306" r:id="rId5"/>
    <p:sldId id="580" r:id="rId6"/>
    <p:sldId id="583" r:id="rId7"/>
    <p:sldId id="329" r:id="rId8"/>
    <p:sldId id="337" r:id="rId9"/>
    <p:sldId id="336" r:id="rId10"/>
    <p:sldId id="587" r:id="rId11"/>
    <p:sldId id="588" r:id="rId12"/>
    <p:sldId id="589" r:id="rId13"/>
    <p:sldId id="581" r:id="rId14"/>
    <p:sldId id="340" r:id="rId15"/>
    <p:sldId id="294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FF0000"/>
    <a:srgbClr val="7030A0"/>
    <a:srgbClr val="00B0F0"/>
    <a:srgbClr val="3E85C6"/>
    <a:srgbClr val="E22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6" autoAdjust="0"/>
    <p:restoredTop sz="88423" autoAdjust="0"/>
  </p:normalViewPr>
  <p:slideViewPr>
    <p:cSldViewPr snapToGrid="0">
      <p:cViewPr varScale="1">
        <p:scale>
          <a:sx n="76" d="100"/>
          <a:sy n="76" d="100"/>
        </p:scale>
        <p:origin x="120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24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311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教学资源最标准，完全符合教育部要求</a:t>
            </a:r>
            <a:endParaRPr lang="en-US" altLang="zh-CN" dirty="0" smtClean="0"/>
          </a:p>
          <a:p>
            <a:r>
              <a:rPr lang="zh-CN" altLang="en-US" dirty="0" smtClean="0"/>
              <a:t>课堂互动非常丰富，投票，做选择题，填空题，截屏</a:t>
            </a:r>
            <a:endParaRPr lang="en-US" altLang="zh-CN" dirty="0" smtClean="0"/>
          </a:p>
          <a:p>
            <a:r>
              <a:rPr lang="zh-CN" altLang="en-US" dirty="0" smtClean="0"/>
              <a:t>数据全汇总，可以直观观看学生的学习表现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477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15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31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838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6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58489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322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244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287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672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91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矩形 28"/>
          <p:cNvSpPr/>
          <p:nvPr userDrawn="1"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椭圆 32"/>
          <p:cNvSpPr/>
          <p:nvPr userDrawn="1"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椭圆 33"/>
          <p:cNvSpPr/>
          <p:nvPr userDrawn="1"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矩形 30"/>
          <p:cNvSpPr/>
          <p:nvPr userDrawn="1"/>
        </p:nvSpPr>
        <p:spPr>
          <a:xfrm>
            <a:off x="11768981" y="6246496"/>
            <a:ext cx="431913" cy="288291"/>
          </a:xfrm>
          <a:prstGeom prst="rect">
            <a:avLst/>
          </a:prstGeom>
          <a:solidFill>
            <a:srgbClr val="343E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pic>
        <p:nvPicPr>
          <p:cNvPr id="9" name="图片 3" descr="图片 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764644" y="4944745"/>
            <a:ext cx="433071" cy="130175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10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-6090"/>
            <a:ext cx="12188190" cy="6869546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21404"/>
            <a:ext cx="12189460" cy="687018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29" y="2323753"/>
            <a:ext cx="697048" cy="2091780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00" y="1492755"/>
            <a:ext cx="4348617" cy="5371336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88" y="-5455"/>
            <a:ext cx="4269263" cy="1048747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2904" y="3630193"/>
            <a:ext cx="6847995" cy="320908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244916" y="2148540"/>
            <a:ext cx="292023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399" b="1">
                <a:solidFill>
                  <a:srgbClr val="333D48"/>
                </a:solidFill>
                <a:cs typeface="+mn-ea"/>
                <a:sym typeface="+mn-lt"/>
              </a:rPr>
              <a:t>因为专注   所以专业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51384" y="2870006"/>
            <a:ext cx="6413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联想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商用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智慧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课堂解决方案</a:t>
            </a:r>
          </a:p>
        </p:txBody>
      </p:sp>
    </p:spTree>
    <p:extLst>
      <p:ext uri="{BB962C8B-B14F-4D97-AF65-F5344CB8AC3E}">
        <p14:creationId xmlns:p14="http://schemas.microsoft.com/office/powerpoint/2010/main" val="40147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服务教师 </a:t>
            </a:r>
          </a:p>
        </p:txBody>
      </p:sp>
      <p:sp>
        <p:nvSpPr>
          <p:cNvPr id="30" name="矩形 29"/>
          <p:cNvSpPr/>
          <p:nvPr/>
        </p:nvSpPr>
        <p:spPr>
          <a:xfrm>
            <a:off x="5208311" y="2158095"/>
            <a:ext cx="6733065" cy="3722546"/>
          </a:xfrm>
          <a:prstGeom prst="rect">
            <a:avLst/>
          </a:prstGeom>
        </p:spPr>
        <p:txBody>
          <a:bodyPr wrap="square" lIns="121885" tIns="60942" rIns="121885" bIns="60942">
            <a:spAutoFit/>
          </a:bodyPr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智慧课堂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互动教学：分享点评、随堂小考、分组教学、微课录制，课堂效率优化提升；</a:t>
            </a:r>
            <a:endParaRPr lang="zh-CN" altLang="en-US" sz="1400" strike="sngStrik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数字工具：随机点名、计时作答、互动激励、屏幕分享，课堂气氛紧张有序。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数字备课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开放式数字教材，模板化教学活动，个性化资源组织与再造快速便捷，互动课堂准备省时省力。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数字资源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全学科全学段正版数字教材，内嵌与外联资源相得益彰；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依循教材结构分类数字资源，立体支持信息化教学设计。</a:t>
            </a:r>
            <a:endParaRPr lang="zh-CN" altLang="en-US" sz="1400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044781" y="1029360"/>
            <a:ext cx="2092810" cy="492406"/>
          </a:xfrm>
          <a:prstGeom prst="rect">
            <a:avLst/>
          </a:prstGeom>
        </p:spPr>
        <p:txBody>
          <a:bodyPr wrap="none" lIns="121885" tIns="60942" rIns="121885" bIns="60942">
            <a:spAutoFit/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altLang="zh-CN" sz="2400" b="1" dirty="0" smtClean="0">
                <a:solidFill>
                  <a:srgbClr val="00B0F0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|  </a:t>
            </a:r>
            <a:r>
              <a:rPr lang="zh-CN" altLang="en-US" sz="2400" b="1" dirty="0">
                <a:solidFill>
                  <a:srgbClr val="00B0F0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数字化教学</a:t>
            </a:r>
            <a:endParaRPr lang="zh-CN" altLang="en-US" sz="2400" b="1" dirty="0">
              <a:solidFill>
                <a:srgbClr val="00B0F0"/>
              </a:solidFill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378253" y="1986256"/>
            <a:ext cx="3811878" cy="3798698"/>
            <a:chOff x="479151" y="2422430"/>
            <a:chExt cx="3811878" cy="3798698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836" y="4093959"/>
              <a:ext cx="1053966" cy="8650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椭圆 33"/>
            <p:cNvSpPr/>
            <p:nvPr/>
          </p:nvSpPr>
          <p:spPr>
            <a:xfrm>
              <a:off x="1059781" y="2978445"/>
              <a:ext cx="3096077" cy="3096077"/>
            </a:xfrm>
            <a:prstGeom prst="ellipse">
              <a:avLst/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endParaRPr lang="zh-CN" altLang="en-US" sz="2399">
                <a:solidFill>
                  <a:srgbClr val="FFFFFF"/>
                </a:solidFill>
                <a:latin typeface="Calibri"/>
                <a:ea typeface="宋体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2604" y="2422430"/>
              <a:ext cx="1243157" cy="1243157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2247" y="5002346"/>
              <a:ext cx="1218782" cy="1218782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151" y="4416938"/>
              <a:ext cx="1249252" cy="1249252"/>
            </a:xfrm>
            <a:prstGeom prst="rect">
              <a:avLst/>
            </a:prstGeom>
          </p:spPr>
        </p:pic>
      </p:grpSp>
      <p:sp>
        <p:nvSpPr>
          <p:cNvPr id="38" name="MH_SubTitle_1"/>
          <p:cNvSpPr txBox="1">
            <a:spLocks noChangeArrowheads="1"/>
          </p:cNvSpPr>
          <p:nvPr/>
        </p:nvSpPr>
        <p:spPr bwMode="auto">
          <a:xfrm>
            <a:off x="5077659" y="5898197"/>
            <a:ext cx="6863717" cy="3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defTabSz="1219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dirty="0">
                <a:solidFill>
                  <a:srgbClr val="00B0F0"/>
                </a:solidFill>
                <a:ea typeface="微软雅黑" pitchFamily="34" charset="-122"/>
              </a:rPr>
              <a:t>帮助教师自如应对信息化教学的挑战</a:t>
            </a:r>
          </a:p>
        </p:txBody>
      </p:sp>
    </p:spTree>
    <p:extLst>
      <p:ext uri="{BB962C8B-B14F-4D97-AF65-F5344CB8AC3E}">
        <p14:creationId xmlns:p14="http://schemas.microsoft.com/office/powerpoint/2010/main" val="243396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208311" y="1829653"/>
            <a:ext cx="6733065" cy="4368709"/>
          </a:xfrm>
          <a:prstGeom prst="rect">
            <a:avLst/>
          </a:prstGeom>
        </p:spPr>
        <p:txBody>
          <a:bodyPr wrap="square" lIns="121885" tIns="60942" rIns="121885" bIns="60942">
            <a:spAutoFit/>
          </a:bodyPr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学会自习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基于数字教材自主预习，发现问题、提出问题；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通过完成教师布置的学习任务，实现课堂翻转；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自主训练智能评测个性化反馈，及时查缺补漏。</a:t>
            </a:r>
          </a:p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学会运用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批注、涂鸦，呈现思维轨迹，将知识无限延伸；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学习成果自主分享、展示，同学相互点评促进；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小组合作学习，互助交流、协作探究解决问题。</a:t>
            </a:r>
          </a:p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学会反思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随堂笔记、评测结果自动保存，课后反思事半功倍；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教师板书、教学资源自动归纳，课后复习有的放矢。</a:t>
            </a:r>
            <a:endParaRPr lang="zh-CN" altLang="en-US" sz="1400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198669" y="1029360"/>
            <a:ext cx="1785033" cy="492406"/>
          </a:xfrm>
          <a:prstGeom prst="rect">
            <a:avLst/>
          </a:prstGeom>
        </p:spPr>
        <p:txBody>
          <a:bodyPr wrap="none" lIns="121885" tIns="60942" rIns="121885" bIns="60942">
            <a:spAutoFit/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altLang="zh-CN" sz="2400" b="1" dirty="0" smtClean="0">
                <a:solidFill>
                  <a:srgbClr val="00B050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|  </a:t>
            </a:r>
            <a:r>
              <a:rPr lang="zh-CN" altLang="en-US" sz="2400" b="1" dirty="0">
                <a:solidFill>
                  <a:srgbClr val="00B050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自主学习</a:t>
            </a:r>
            <a:endParaRPr lang="zh-CN" altLang="en-US" sz="2400" b="1" dirty="0">
              <a:solidFill>
                <a:srgbClr val="00B050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75867" y="1991363"/>
            <a:ext cx="3811878" cy="3798698"/>
            <a:chOff x="479151" y="2422430"/>
            <a:chExt cx="3811878" cy="379869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836" y="4093959"/>
              <a:ext cx="1053966" cy="8650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椭圆 15"/>
            <p:cNvSpPr/>
            <p:nvPr/>
          </p:nvSpPr>
          <p:spPr>
            <a:xfrm>
              <a:off x="1059781" y="2978445"/>
              <a:ext cx="3096077" cy="3096077"/>
            </a:xfrm>
            <a:prstGeom prst="ellipse">
              <a:avLst/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endParaRPr lang="zh-CN" altLang="en-US" sz="2399">
                <a:solidFill>
                  <a:srgbClr val="FFFFFF"/>
                </a:solidFill>
                <a:latin typeface="Calibri"/>
                <a:ea typeface="宋体"/>
              </a:endParaRP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2604" y="2422430"/>
              <a:ext cx="1243157" cy="124315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2247" y="5002346"/>
              <a:ext cx="1218782" cy="121878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151" y="4416938"/>
              <a:ext cx="1249252" cy="1249252"/>
            </a:xfrm>
            <a:prstGeom prst="rect">
              <a:avLst/>
            </a:prstGeom>
          </p:spPr>
        </p:pic>
      </p:grpSp>
      <p:sp>
        <p:nvSpPr>
          <p:cNvPr id="20" name="MH_SubTitle_1"/>
          <p:cNvSpPr txBox="1">
            <a:spLocks noChangeArrowheads="1"/>
          </p:cNvSpPr>
          <p:nvPr/>
        </p:nvSpPr>
        <p:spPr bwMode="auto">
          <a:xfrm>
            <a:off x="4936839" y="6198361"/>
            <a:ext cx="6863717" cy="3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defTabSz="1219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dirty="0">
                <a:solidFill>
                  <a:srgbClr val="119707"/>
                </a:solidFill>
                <a:ea typeface="微软雅黑" pitchFamily="34" charset="-122"/>
              </a:rPr>
              <a:t>以学生为中心的课堂改革，提升自学能力</a:t>
            </a:r>
          </a:p>
        </p:txBody>
      </p:sp>
      <p:sp>
        <p:nvSpPr>
          <p:cNvPr id="2" name="矩形 1"/>
          <p:cNvSpPr/>
          <p:nvPr/>
        </p:nvSpPr>
        <p:spPr>
          <a:xfrm>
            <a:off x="671325" y="156360"/>
            <a:ext cx="172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</a:rPr>
              <a:t>面向学生 </a:t>
            </a:r>
          </a:p>
        </p:txBody>
      </p:sp>
    </p:spTree>
    <p:extLst>
      <p:ext uri="{BB962C8B-B14F-4D97-AF65-F5344CB8AC3E}">
        <p14:creationId xmlns:p14="http://schemas.microsoft.com/office/powerpoint/2010/main" val="171776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1325" y="156360"/>
            <a:ext cx="172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</a:rPr>
              <a:t>助力学校 </a:t>
            </a:r>
          </a:p>
        </p:txBody>
      </p:sp>
      <p:sp>
        <p:nvSpPr>
          <p:cNvPr id="22" name="矩形 21"/>
          <p:cNvSpPr/>
          <p:nvPr/>
        </p:nvSpPr>
        <p:spPr>
          <a:xfrm>
            <a:off x="5208311" y="2380823"/>
            <a:ext cx="6733065" cy="2845803"/>
          </a:xfrm>
          <a:prstGeom prst="rect">
            <a:avLst/>
          </a:prstGeom>
        </p:spPr>
        <p:txBody>
          <a:bodyPr wrap="square" lIns="121885" tIns="60942" rIns="121885" bIns="60942">
            <a:spAutoFit/>
          </a:bodyPr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BA9DC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过程化管理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课前预习、课堂表现、课后测评实时同步，学生状态细致掌握；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课堂动态生成性教学资源自动积累汇聚，校本资源聚沙成塔。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zh-CN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b="1" dirty="0">
                <a:solidFill>
                  <a:srgbClr val="BA9DC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教学大数据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信息化教学数据实时记录汇总，教与学过程一目了然；</a:t>
            </a:r>
          </a:p>
          <a:p>
            <a:pPr marL="609600" lvl="1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知识掌握、分层能力多维分析，教学效果立体呈现。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044778" y="1029360"/>
            <a:ext cx="2092810" cy="492406"/>
          </a:xfrm>
          <a:prstGeom prst="rect">
            <a:avLst/>
          </a:prstGeom>
        </p:spPr>
        <p:txBody>
          <a:bodyPr wrap="none" lIns="121885" tIns="60942" rIns="121885" bIns="60942">
            <a:spAutoFit/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altLang="zh-CN" sz="2400" b="1" dirty="0" smtClean="0">
                <a:solidFill>
                  <a:srgbClr val="BA9DCE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|  </a:t>
            </a:r>
            <a:r>
              <a:rPr lang="zh-CN" altLang="en-US" sz="2400" b="1" dirty="0">
                <a:solidFill>
                  <a:srgbClr val="BA9DCE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信息化管理</a:t>
            </a:r>
            <a:endParaRPr lang="zh-CN" altLang="en-US" sz="2400" b="1" dirty="0">
              <a:solidFill>
                <a:srgbClr val="BA9DCE"/>
              </a:solidFill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68197" y="1972271"/>
            <a:ext cx="3811878" cy="3798698"/>
            <a:chOff x="479151" y="2422430"/>
            <a:chExt cx="3811878" cy="3798698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836" y="4093959"/>
              <a:ext cx="1053966" cy="8650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椭圆 25"/>
            <p:cNvSpPr/>
            <p:nvPr/>
          </p:nvSpPr>
          <p:spPr>
            <a:xfrm>
              <a:off x="1059781" y="2978445"/>
              <a:ext cx="3096077" cy="3096077"/>
            </a:xfrm>
            <a:prstGeom prst="ellipse">
              <a:avLst/>
            </a:prstGeom>
            <a:noFill/>
            <a:ln w="76200"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endParaRPr lang="zh-CN" altLang="en-US" sz="2399">
                <a:solidFill>
                  <a:srgbClr val="FFFFFF"/>
                </a:solidFill>
                <a:latin typeface="Calibri"/>
                <a:ea typeface="宋体"/>
              </a:endParaRP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2604" y="2422430"/>
              <a:ext cx="1243157" cy="1243157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2247" y="5002346"/>
              <a:ext cx="1218782" cy="1218782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151" y="4416938"/>
              <a:ext cx="1249252" cy="1249252"/>
            </a:xfrm>
            <a:prstGeom prst="rect">
              <a:avLst/>
            </a:prstGeom>
          </p:spPr>
        </p:pic>
      </p:grpSp>
      <p:sp>
        <p:nvSpPr>
          <p:cNvPr id="30" name="MH_SubTitle_1"/>
          <p:cNvSpPr txBox="1">
            <a:spLocks noChangeArrowheads="1"/>
          </p:cNvSpPr>
          <p:nvPr/>
        </p:nvSpPr>
        <p:spPr bwMode="auto">
          <a:xfrm>
            <a:off x="5077659" y="6221128"/>
            <a:ext cx="6863717" cy="3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defTabSz="1219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zh-CN" altLang="en-US" sz="2399" dirty="0">
                <a:solidFill>
                  <a:srgbClr val="BA9DCE"/>
                </a:solidFill>
                <a:ea typeface="微软雅黑" pitchFamily="34" charset="-122"/>
              </a:rPr>
              <a:t>直观反馈信息化应用过程与效果</a:t>
            </a:r>
          </a:p>
        </p:txBody>
      </p:sp>
    </p:spTree>
    <p:extLst>
      <p:ext uri="{BB962C8B-B14F-4D97-AF65-F5344CB8AC3E}">
        <p14:creationId xmlns:p14="http://schemas.microsoft.com/office/powerpoint/2010/main" val="366698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30760" y="2875840"/>
            <a:ext cx="25536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145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10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方案优势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46" y="2377848"/>
            <a:ext cx="6459359" cy="3781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组合 21"/>
          <p:cNvGrpSpPr/>
          <p:nvPr/>
        </p:nvGrpSpPr>
        <p:grpSpPr>
          <a:xfrm>
            <a:off x="603862" y="1689407"/>
            <a:ext cx="4673334" cy="4523790"/>
            <a:chOff x="603862" y="2111433"/>
            <a:chExt cx="4673334" cy="4523790"/>
          </a:xfrm>
        </p:grpSpPr>
        <p:pic>
          <p:nvPicPr>
            <p:cNvPr id="23" name="Picture 3" descr="\\psf\Home\Desktop\彩页 第二次改版\ForClass彩页改版\彩页资源\时时统计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62" y="4480875"/>
              <a:ext cx="576534" cy="576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2" descr="\\psf\Home\Desktop\彩页 第二次改版\ForClass彩页改版\彩页资源\课堂互动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62" y="2111433"/>
              <a:ext cx="576534" cy="576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\\psf\Home\Desktop\彩页 第二次改版\ForClass彩页改版\彩页资源\教材和资源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62" y="2900341"/>
              <a:ext cx="576534" cy="5792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7" descr="\\psf\Home\Desktop\彩页 第二次改版\ForClass彩页改版\彩页资源\纪律保障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62" y="5269782"/>
              <a:ext cx="576534" cy="576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8" descr="\\psf\Home\Desktop\彩页 第二次改版\ForClass彩页改版\彩页资源\互动白板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62" y="3691967"/>
              <a:ext cx="576534" cy="576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1" descr="\\psf\Home\Desktop\彩页 第二次改版\ForClass彩页改版\彩页资源\协同教学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62" y="6058689"/>
              <a:ext cx="576534" cy="576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335484" y="2122775"/>
              <a:ext cx="2916058" cy="55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885" tIns="60942" rIns="121885" bIns="60942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799" dirty="0">
                  <a:solidFill>
                    <a:srgbClr val="00B0F0"/>
                  </a:solidFill>
                  <a:cs typeface="+mn-ea"/>
                  <a:sym typeface="+mn-lt"/>
                </a:rPr>
                <a:t>01  </a:t>
              </a:r>
              <a:r>
                <a:rPr lang="zh-CN" altLang="en-US" sz="1600" dirty="0">
                  <a:solidFill>
                    <a:srgbClr val="00B0F0"/>
                  </a:solidFill>
                  <a:cs typeface="+mn-ea"/>
                  <a:sym typeface="+mn-lt"/>
                </a:rPr>
                <a:t>课堂互动形式丰富多样</a:t>
              </a:r>
            </a:p>
          </p:txBody>
        </p:sp>
        <p:sp>
          <p:nvSpPr>
            <p:cNvPr id="30" name="TextBox 5"/>
            <p:cNvSpPr txBox="1">
              <a:spLocks noChangeArrowheads="1"/>
            </p:cNvSpPr>
            <p:nvPr/>
          </p:nvSpPr>
          <p:spPr bwMode="auto">
            <a:xfrm>
              <a:off x="1335484" y="2900341"/>
              <a:ext cx="2505796" cy="55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885" tIns="60942" rIns="121885" bIns="60942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799" dirty="0">
                  <a:solidFill>
                    <a:srgbClr val="00B0F0"/>
                  </a:solidFill>
                  <a:cs typeface="+mn-ea"/>
                  <a:sym typeface="+mn-lt"/>
                </a:rPr>
                <a:t>02  </a:t>
              </a:r>
              <a:r>
                <a:rPr lang="zh-CN" altLang="en-US" sz="1600" dirty="0">
                  <a:solidFill>
                    <a:srgbClr val="00B0F0"/>
                  </a:solidFill>
                  <a:cs typeface="+mn-ea"/>
                  <a:sym typeface="+mn-lt"/>
                </a:rPr>
                <a:t>对接精准教学资源</a:t>
              </a:r>
            </a:p>
          </p:txBody>
        </p:sp>
        <p:sp>
          <p:nvSpPr>
            <p:cNvPr id="31" name="TextBox 5"/>
            <p:cNvSpPr txBox="1">
              <a:spLocks noChangeArrowheads="1"/>
            </p:cNvSpPr>
            <p:nvPr/>
          </p:nvSpPr>
          <p:spPr bwMode="auto">
            <a:xfrm>
              <a:off x="1335483" y="3691967"/>
              <a:ext cx="3941713" cy="55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885" tIns="60942" rIns="121885" bIns="60942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799" dirty="0">
                  <a:solidFill>
                    <a:srgbClr val="00B0F0"/>
                  </a:solidFill>
                  <a:cs typeface="+mn-ea"/>
                  <a:sym typeface="+mn-lt"/>
                </a:rPr>
                <a:t>03  </a:t>
              </a:r>
              <a:r>
                <a:rPr lang="zh-CN" altLang="en-US" sz="1600" dirty="0">
                  <a:solidFill>
                    <a:srgbClr val="00B0F0"/>
                  </a:solidFill>
                  <a:cs typeface="+mn-ea"/>
                  <a:sym typeface="+mn-lt"/>
                </a:rPr>
                <a:t>创新教学模式，覆盖教学完整流程</a:t>
              </a:r>
            </a:p>
          </p:txBody>
        </p:sp>
        <p:sp>
          <p:nvSpPr>
            <p:cNvPr id="32" name="TextBox 5"/>
            <p:cNvSpPr txBox="1">
              <a:spLocks noChangeArrowheads="1"/>
            </p:cNvSpPr>
            <p:nvPr/>
          </p:nvSpPr>
          <p:spPr bwMode="auto">
            <a:xfrm>
              <a:off x="1335483" y="4480875"/>
              <a:ext cx="2710928" cy="55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885" tIns="60942" rIns="121885" bIns="60942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799" dirty="0">
                  <a:solidFill>
                    <a:srgbClr val="00B0F0"/>
                  </a:solidFill>
                  <a:cs typeface="+mn-ea"/>
                  <a:sym typeface="+mn-lt"/>
                </a:rPr>
                <a:t>04  </a:t>
              </a:r>
              <a:r>
                <a:rPr lang="zh-CN" altLang="en-US" sz="1600" dirty="0">
                  <a:solidFill>
                    <a:srgbClr val="00B0F0"/>
                  </a:solidFill>
                  <a:cs typeface="+mn-ea"/>
                  <a:sym typeface="+mn-lt"/>
                </a:rPr>
                <a:t>教与学数据流全汇总</a:t>
              </a:r>
            </a:p>
          </p:txBody>
        </p:sp>
        <p:sp>
          <p:nvSpPr>
            <p:cNvPr id="33" name="TextBox 5"/>
            <p:cNvSpPr txBox="1">
              <a:spLocks noChangeArrowheads="1"/>
            </p:cNvSpPr>
            <p:nvPr/>
          </p:nvSpPr>
          <p:spPr bwMode="auto">
            <a:xfrm>
              <a:off x="1335483" y="5269782"/>
              <a:ext cx="3121189" cy="55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885" tIns="60942" rIns="121885" bIns="60942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799" dirty="0">
                  <a:solidFill>
                    <a:srgbClr val="00B0F0"/>
                  </a:solidFill>
                  <a:cs typeface="+mn-ea"/>
                  <a:sym typeface="+mn-lt"/>
                </a:rPr>
                <a:t>05  </a:t>
              </a:r>
              <a:r>
                <a:rPr lang="zh-CN" altLang="en-US" sz="1600" dirty="0">
                  <a:solidFill>
                    <a:srgbClr val="00B0F0"/>
                  </a:solidFill>
                  <a:cs typeface="+mn-ea"/>
                  <a:sym typeface="+mn-lt"/>
                </a:rPr>
                <a:t>稳定可靠，支撑常态应用</a:t>
              </a:r>
            </a:p>
          </p:txBody>
        </p:sp>
        <p:sp>
          <p:nvSpPr>
            <p:cNvPr id="34" name="TextBox 5"/>
            <p:cNvSpPr txBox="1">
              <a:spLocks noChangeArrowheads="1"/>
            </p:cNvSpPr>
            <p:nvPr/>
          </p:nvSpPr>
          <p:spPr bwMode="auto">
            <a:xfrm>
              <a:off x="1335483" y="6058689"/>
              <a:ext cx="3941713" cy="55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885" tIns="60942" rIns="121885" bIns="60942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799" dirty="0">
                  <a:solidFill>
                    <a:srgbClr val="00B0F0"/>
                  </a:solidFill>
                  <a:cs typeface="+mn-ea"/>
                  <a:sym typeface="+mn-lt"/>
                </a:rPr>
                <a:t>06  </a:t>
              </a:r>
              <a:r>
                <a:rPr lang="zh-CN" altLang="en-US" sz="1600" dirty="0">
                  <a:solidFill>
                    <a:srgbClr val="00B0F0"/>
                  </a:solidFill>
                  <a:cs typeface="+mn-ea"/>
                  <a:sym typeface="+mn-lt"/>
                </a:rPr>
                <a:t>兼容各类环境设施，避免重复建设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023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30760" y="2875840"/>
            <a:ext cx="25536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47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647700" y="9662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面临的挑战</a:t>
            </a:r>
            <a:endParaRPr lang="zh-CN" altLang="en-US" sz="2800" b="1" dirty="0">
              <a:cs typeface="+mn-ea"/>
              <a:sym typeface="+mn-lt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5854A51-C259-4685-A0ED-967680FC0F56}"/>
              </a:ext>
            </a:extLst>
          </p:cNvPr>
          <p:cNvSpPr/>
          <p:nvPr/>
        </p:nvSpPr>
        <p:spPr>
          <a:xfrm>
            <a:off x="1956003" y="1082325"/>
            <a:ext cx="80965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cs typeface="+mn-ea"/>
                <a:sym typeface="+mn-lt"/>
              </a:rPr>
              <a:t>教育信息化从</a:t>
            </a:r>
            <a:r>
              <a:rPr lang="zh-CN" altLang="en-US" sz="3600" b="1" dirty="0">
                <a:solidFill>
                  <a:srgbClr val="FF0000"/>
                </a:solidFill>
                <a:cs typeface="+mn-ea"/>
                <a:sym typeface="+mn-lt"/>
              </a:rPr>
              <a:t>“建”</a:t>
            </a:r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cs typeface="+mn-ea"/>
                <a:sym typeface="+mn-lt"/>
              </a:rPr>
              <a:t>到</a:t>
            </a:r>
            <a:r>
              <a:rPr lang="zh-CN" altLang="en-US" sz="3600" b="1" dirty="0">
                <a:solidFill>
                  <a:srgbClr val="FF0000"/>
                </a:solidFill>
                <a:cs typeface="+mn-ea"/>
                <a:sym typeface="+mn-lt"/>
              </a:rPr>
              <a:t>“用”</a:t>
            </a:r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cs typeface="+mn-ea"/>
                <a:sym typeface="+mn-lt"/>
              </a:rPr>
              <a:t>艰难转型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305C9CB-D1B5-49ED-8EFB-D87B96059F85}"/>
              </a:ext>
            </a:extLst>
          </p:cNvPr>
          <p:cNvSpPr txBox="1"/>
          <p:nvPr/>
        </p:nvSpPr>
        <p:spPr>
          <a:xfrm>
            <a:off x="2962173" y="3812998"/>
            <a:ext cx="83178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教师接受新思维、新方法需要指引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教师缺乏有效的针对性指导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没有构建有效的激励机制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没有形成技术与教育融合、促进质量提升的成熟模式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7AED88E-4A10-4AEA-99C7-A4D2138BA9E8}"/>
              </a:ext>
            </a:extLst>
          </p:cNvPr>
          <p:cNvGrpSpPr/>
          <p:nvPr/>
        </p:nvGrpSpPr>
        <p:grpSpPr>
          <a:xfrm>
            <a:off x="5093272" y="2052624"/>
            <a:ext cx="1822050" cy="1787953"/>
            <a:chOff x="7274011" y="2384814"/>
            <a:chExt cx="1822050" cy="1787953"/>
          </a:xfrm>
          <a:solidFill>
            <a:srgbClr val="0070C0"/>
          </a:solidFill>
          <a:effectLst/>
        </p:grpSpPr>
        <p:sp>
          <p:nvSpPr>
            <p:cNvPr id="15" name="Freeform 40218">
              <a:extLst>
                <a:ext uri="{FF2B5EF4-FFF2-40B4-BE49-F238E27FC236}">
                  <a16:creationId xmlns:a16="http://schemas.microsoft.com/office/drawing/2014/main" id="{D58BE07C-D6E2-480B-99C7-ADF30C2CFCB4}"/>
                </a:ext>
              </a:extLst>
            </p:cNvPr>
            <p:cNvSpPr>
              <a:spLocks/>
            </p:cNvSpPr>
            <p:nvPr/>
          </p:nvSpPr>
          <p:spPr bwMode="auto">
            <a:xfrm rot="17888161">
              <a:off x="7291059" y="2367766"/>
              <a:ext cx="1787953" cy="1822050"/>
            </a:xfrm>
            <a:custGeom>
              <a:avLst/>
              <a:gdLst>
                <a:gd name="T0" fmla="*/ 333 w 1121"/>
                <a:gd name="T1" fmla="*/ 101 h 1143"/>
                <a:gd name="T2" fmla="*/ 143 w 1121"/>
                <a:gd name="T3" fmla="*/ 810 h 1143"/>
                <a:gd name="T4" fmla="*/ 852 w 1121"/>
                <a:gd name="T5" fmla="*/ 1000 h 1143"/>
                <a:gd name="T6" fmla="*/ 1111 w 1121"/>
                <a:gd name="T7" fmla="*/ 522 h 1143"/>
                <a:gd name="T8" fmla="*/ 1111 w 1121"/>
                <a:gd name="T9" fmla="*/ 522 h 1143"/>
                <a:gd name="T10" fmla="*/ 1111 w 1121"/>
                <a:gd name="T11" fmla="*/ 252 h 1143"/>
                <a:gd name="T12" fmla="*/ 876 w 1121"/>
                <a:gd name="T13" fmla="*/ 116 h 1143"/>
                <a:gd name="T14" fmla="*/ 876 w 1121"/>
                <a:gd name="T15" fmla="*/ 116 h 1143"/>
                <a:gd name="T16" fmla="*/ 333 w 1121"/>
                <a:gd name="T17" fmla="*/ 101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1" h="1143">
                  <a:moveTo>
                    <a:pt x="333" y="101"/>
                  </a:moveTo>
                  <a:cubicBezTo>
                    <a:pt x="85" y="245"/>
                    <a:pt x="0" y="562"/>
                    <a:pt x="143" y="810"/>
                  </a:cubicBezTo>
                  <a:cubicBezTo>
                    <a:pt x="287" y="1058"/>
                    <a:pt x="604" y="1143"/>
                    <a:pt x="852" y="1000"/>
                  </a:cubicBezTo>
                  <a:cubicBezTo>
                    <a:pt x="1027" y="899"/>
                    <a:pt x="1121" y="711"/>
                    <a:pt x="1111" y="522"/>
                  </a:cubicBezTo>
                  <a:cubicBezTo>
                    <a:pt x="1111" y="522"/>
                    <a:pt x="1111" y="522"/>
                    <a:pt x="1111" y="522"/>
                  </a:cubicBezTo>
                  <a:cubicBezTo>
                    <a:pt x="1111" y="252"/>
                    <a:pt x="1111" y="252"/>
                    <a:pt x="1111" y="252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718" y="13"/>
                    <a:pt x="508" y="0"/>
                    <a:pt x="333" y="101"/>
                  </a:cubicBezTo>
                </a:path>
              </a:pathLst>
            </a:custGeom>
            <a:solidFill>
              <a:srgbClr val="3E85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99AE278B-84B1-45A2-99F5-F7A8D4DC3DDF}"/>
                </a:ext>
              </a:extLst>
            </p:cNvPr>
            <p:cNvSpPr txBox="1"/>
            <p:nvPr/>
          </p:nvSpPr>
          <p:spPr>
            <a:xfrm>
              <a:off x="7739844" y="2801737"/>
              <a:ext cx="1035575" cy="954107"/>
            </a:xfrm>
            <a:prstGeom prst="rect">
              <a:avLst/>
            </a:prstGeom>
            <a:solidFill>
              <a:srgbClr val="3E85C6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BDE12A"/>
                  </a:solidFill>
                  <a:cs typeface="+mn-ea"/>
                  <a:sym typeface="+mn-lt"/>
                </a:rPr>
                <a:t>制约因素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251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389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痛点</a:t>
            </a:r>
          </a:p>
        </p:txBody>
      </p:sp>
      <p:grpSp>
        <p:nvGrpSpPr>
          <p:cNvPr id="7" name="组合 3">
            <a:extLst>
              <a:ext uri="{FF2B5EF4-FFF2-40B4-BE49-F238E27FC236}">
                <a16:creationId xmlns:a16="http://schemas.microsoft.com/office/drawing/2014/main" id="{E98EC3B2-F9A7-4CA7-93C7-C765748E6437}"/>
              </a:ext>
            </a:extLst>
          </p:cNvPr>
          <p:cNvGrpSpPr/>
          <p:nvPr/>
        </p:nvGrpSpPr>
        <p:grpSpPr>
          <a:xfrm>
            <a:off x="746799" y="4339390"/>
            <a:ext cx="1822050" cy="1787953"/>
            <a:chOff x="7274011" y="2384814"/>
            <a:chExt cx="1822050" cy="1787953"/>
          </a:xfrm>
          <a:solidFill>
            <a:srgbClr val="0070C0"/>
          </a:solidFill>
          <a:effectLst/>
        </p:grpSpPr>
        <p:sp>
          <p:nvSpPr>
            <p:cNvPr id="8" name="Freeform 40218">
              <a:extLst>
                <a:ext uri="{FF2B5EF4-FFF2-40B4-BE49-F238E27FC236}">
                  <a16:creationId xmlns:a16="http://schemas.microsoft.com/office/drawing/2014/main" id="{629011AB-A6BF-44AE-B239-3B118777D76D}"/>
                </a:ext>
              </a:extLst>
            </p:cNvPr>
            <p:cNvSpPr>
              <a:spLocks/>
            </p:cNvSpPr>
            <p:nvPr/>
          </p:nvSpPr>
          <p:spPr bwMode="auto">
            <a:xfrm rot="17888161">
              <a:off x="7291059" y="2367766"/>
              <a:ext cx="1787953" cy="1822050"/>
            </a:xfrm>
            <a:custGeom>
              <a:avLst/>
              <a:gdLst>
                <a:gd name="T0" fmla="*/ 333 w 1121"/>
                <a:gd name="T1" fmla="*/ 101 h 1143"/>
                <a:gd name="T2" fmla="*/ 143 w 1121"/>
                <a:gd name="T3" fmla="*/ 810 h 1143"/>
                <a:gd name="T4" fmla="*/ 852 w 1121"/>
                <a:gd name="T5" fmla="*/ 1000 h 1143"/>
                <a:gd name="T6" fmla="*/ 1111 w 1121"/>
                <a:gd name="T7" fmla="*/ 522 h 1143"/>
                <a:gd name="T8" fmla="*/ 1111 w 1121"/>
                <a:gd name="T9" fmla="*/ 522 h 1143"/>
                <a:gd name="T10" fmla="*/ 1111 w 1121"/>
                <a:gd name="T11" fmla="*/ 252 h 1143"/>
                <a:gd name="T12" fmla="*/ 876 w 1121"/>
                <a:gd name="T13" fmla="*/ 116 h 1143"/>
                <a:gd name="T14" fmla="*/ 876 w 1121"/>
                <a:gd name="T15" fmla="*/ 116 h 1143"/>
                <a:gd name="T16" fmla="*/ 333 w 1121"/>
                <a:gd name="T17" fmla="*/ 101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1" h="1143">
                  <a:moveTo>
                    <a:pt x="333" y="101"/>
                  </a:moveTo>
                  <a:cubicBezTo>
                    <a:pt x="85" y="245"/>
                    <a:pt x="0" y="562"/>
                    <a:pt x="143" y="810"/>
                  </a:cubicBezTo>
                  <a:cubicBezTo>
                    <a:pt x="287" y="1058"/>
                    <a:pt x="604" y="1143"/>
                    <a:pt x="852" y="1000"/>
                  </a:cubicBezTo>
                  <a:cubicBezTo>
                    <a:pt x="1027" y="899"/>
                    <a:pt x="1121" y="711"/>
                    <a:pt x="1111" y="522"/>
                  </a:cubicBezTo>
                  <a:cubicBezTo>
                    <a:pt x="1111" y="522"/>
                    <a:pt x="1111" y="522"/>
                    <a:pt x="1111" y="522"/>
                  </a:cubicBezTo>
                  <a:cubicBezTo>
                    <a:pt x="1111" y="252"/>
                    <a:pt x="1111" y="252"/>
                    <a:pt x="1111" y="252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718" y="13"/>
                    <a:pt x="508" y="0"/>
                    <a:pt x="333" y="10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055759CD-EAC7-468F-BE95-CE03BCC3F8FF}"/>
                </a:ext>
              </a:extLst>
            </p:cNvPr>
            <p:cNvSpPr txBox="1"/>
            <p:nvPr/>
          </p:nvSpPr>
          <p:spPr>
            <a:xfrm>
              <a:off x="7739844" y="2941221"/>
              <a:ext cx="11521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BDE12A"/>
                  </a:solidFill>
                  <a:cs typeface="+mn-ea"/>
                  <a:sym typeface="+mn-lt"/>
                </a:rPr>
                <a:t>痛点</a:t>
              </a:r>
              <a:r>
                <a:rPr lang="en-US" altLang="zh-CN" sz="2800" b="1" dirty="0">
                  <a:solidFill>
                    <a:srgbClr val="BDE12A"/>
                  </a:solidFill>
                  <a:cs typeface="+mn-ea"/>
                  <a:sym typeface="+mn-lt"/>
                </a:rPr>
                <a:t>3</a:t>
              </a:r>
            </a:p>
          </p:txBody>
        </p:sp>
      </p:grpSp>
      <p:grpSp>
        <p:nvGrpSpPr>
          <p:cNvPr id="10" name="组合 3">
            <a:extLst>
              <a:ext uri="{FF2B5EF4-FFF2-40B4-BE49-F238E27FC236}">
                <a16:creationId xmlns:a16="http://schemas.microsoft.com/office/drawing/2014/main" id="{DAFC44F8-F3D3-426B-ADA6-E1E4CDB3C427}"/>
              </a:ext>
            </a:extLst>
          </p:cNvPr>
          <p:cNvGrpSpPr/>
          <p:nvPr/>
        </p:nvGrpSpPr>
        <p:grpSpPr>
          <a:xfrm>
            <a:off x="768894" y="1731957"/>
            <a:ext cx="1822050" cy="1787953"/>
            <a:chOff x="7274011" y="2384814"/>
            <a:chExt cx="1822050" cy="1787953"/>
          </a:xfrm>
          <a:solidFill>
            <a:srgbClr val="0070C0"/>
          </a:solidFill>
          <a:effectLst/>
        </p:grpSpPr>
        <p:sp>
          <p:nvSpPr>
            <p:cNvPr id="11" name="Freeform 40218">
              <a:extLst>
                <a:ext uri="{FF2B5EF4-FFF2-40B4-BE49-F238E27FC236}">
                  <a16:creationId xmlns:a16="http://schemas.microsoft.com/office/drawing/2014/main" id="{B40D8F05-773F-4391-A3EA-97BA6E1E6528}"/>
                </a:ext>
              </a:extLst>
            </p:cNvPr>
            <p:cNvSpPr>
              <a:spLocks/>
            </p:cNvSpPr>
            <p:nvPr/>
          </p:nvSpPr>
          <p:spPr bwMode="auto">
            <a:xfrm rot="17888161">
              <a:off x="7291059" y="2367766"/>
              <a:ext cx="1787953" cy="1822050"/>
            </a:xfrm>
            <a:custGeom>
              <a:avLst/>
              <a:gdLst>
                <a:gd name="T0" fmla="*/ 333 w 1121"/>
                <a:gd name="T1" fmla="*/ 101 h 1143"/>
                <a:gd name="T2" fmla="*/ 143 w 1121"/>
                <a:gd name="T3" fmla="*/ 810 h 1143"/>
                <a:gd name="T4" fmla="*/ 852 w 1121"/>
                <a:gd name="T5" fmla="*/ 1000 h 1143"/>
                <a:gd name="T6" fmla="*/ 1111 w 1121"/>
                <a:gd name="T7" fmla="*/ 522 h 1143"/>
                <a:gd name="T8" fmla="*/ 1111 w 1121"/>
                <a:gd name="T9" fmla="*/ 522 h 1143"/>
                <a:gd name="T10" fmla="*/ 1111 w 1121"/>
                <a:gd name="T11" fmla="*/ 252 h 1143"/>
                <a:gd name="T12" fmla="*/ 876 w 1121"/>
                <a:gd name="T13" fmla="*/ 116 h 1143"/>
                <a:gd name="T14" fmla="*/ 876 w 1121"/>
                <a:gd name="T15" fmla="*/ 116 h 1143"/>
                <a:gd name="T16" fmla="*/ 333 w 1121"/>
                <a:gd name="T17" fmla="*/ 101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1" h="1143">
                  <a:moveTo>
                    <a:pt x="333" y="101"/>
                  </a:moveTo>
                  <a:cubicBezTo>
                    <a:pt x="85" y="245"/>
                    <a:pt x="0" y="562"/>
                    <a:pt x="143" y="810"/>
                  </a:cubicBezTo>
                  <a:cubicBezTo>
                    <a:pt x="287" y="1058"/>
                    <a:pt x="604" y="1143"/>
                    <a:pt x="852" y="1000"/>
                  </a:cubicBezTo>
                  <a:cubicBezTo>
                    <a:pt x="1027" y="899"/>
                    <a:pt x="1121" y="711"/>
                    <a:pt x="1111" y="522"/>
                  </a:cubicBezTo>
                  <a:cubicBezTo>
                    <a:pt x="1111" y="522"/>
                    <a:pt x="1111" y="522"/>
                    <a:pt x="1111" y="522"/>
                  </a:cubicBezTo>
                  <a:cubicBezTo>
                    <a:pt x="1111" y="252"/>
                    <a:pt x="1111" y="252"/>
                    <a:pt x="1111" y="252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718" y="13"/>
                    <a:pt x="508" y="0"/>
                    <a:pt x="333" y="10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7EFE6D0F-9C8C-4C42-BD69-DA4B6C114AC2}"/>
                </a:ext>
              </a:extLst>
            </p:cNvPr>
            <p:cNvSpPr txBox="1"/>
            <p:nvPr/>
          </p:nvSpPr>
          <p:spPr>
            <a:xfrm>
              <a:off x="7739844" y="2972215"/>
              <a:ext cx="11521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BDE12A"/>
                  </a:solidFill>
                  <a:cs typeface="+mn-ea"/>
                  <a:sym typeface="+mn-lt"/>
                </a:rPr>
                <a:t>痛点</a:t>
              </a:r>
              <a:r>
                <a:rPr lang="en-US" altLang="zh-CN" sz="2800" b="1" dirty="0">
                  <a:solidFill>
                    <a:srgbClr val="BDE12A"/>
                  </a:solidFill>
                  <a:cs typeface="+mn-ea"/>
                  <a:sym typeface="+mn-lt"/>
                </a:rPr>
                <a:t>1</a:t>
              </a:r>
              <a:endParaRPr lang="zh-CN" altLang="en-US" sz="2800" b="1" dirty="0">
                <a:solidFill>
                  <a:srgbClr val="BDE12A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3" name="组合 3">
            <a:extLst>
              <a:ext uri="{FF2B5EF4-FFF2-40B4-BE49-F238E27FC236}">
                <a16:creationId xmlns:a16="http://schemas.microsoft.com/office/drawing/2014/main" id="{81CB4B6E-5C97-4A0F-8FB1-4AE1B6EFD9ED}"/>
              </a:ext>
            </a:extLst>
          </p:cNvPr>
          <p:cNvGrpSpPr/>
          <p:nvPr/>
        </p:nvGrpSpPr>
        <p:grpSpPr>
          <a:xfrm>
            <a:off x="9579003" y="3000182"/>
            <a:ext cx="1822050" cy="1787953"/>
            <a:chOff x="7274011" y="2384814"/>
            <a:chExt cx="1822050" cy="1787953"/>
          </a:xfrm>
          <a:solidFill>
            <a:srgbClr val="0070C0"/>
          </a:solidFill>
          <a:effectLst/>
        </p:grpSpPr>
        <p:sp>
          <p:nvSpPr>
            <p:cNvPr id="14" name="Freeform 40218">
              <a:extLst>
                <a:ext uri="{FF2B5EF4-FFF2-40B4-BE49-F238E27FC236}">
                  <a16:creationId xmlns:a16="http://schemas.microsoft.com/office/drawing/2014/main" id="{5B3339E7-8892-47A2-824F-97F767BA14E4}"/>
                </a:ext>
              </a:extLst>
            </p:cNvPr>
            <p:cNvSpPr>
              <a:spLocks/>
            </p:cNvSpPr>
            <p:nvPr/>
          </p:nvSpPr>
          <p:spPr bwMode="auto">
            <a:xfrm rot="17888161">
              <a:off x="7291059" y="2367766"/>
              <a:ext cx="1787953" cy="1822050"/>
            </a:xfrm>
            <a:custGeom>
              <a:avLst/>
              <a:gdLst>
                <a:gd name="T0" fmla="*/ 333 w 1121"/>
                <a:gd name="T1" fmla="*/ 101 h 1143"/>
                <a:gd name="T2" fmla="*/ 143 w 1121"/>
                <a:gd name="T3" fmla="*/ 810 h 1143"/>
                <a:gd name="T4" fmla="*/ 852 w 1121"/>
                <a:gd name="T5" fmla="*/ 1000 h 1143"/>
                <a:gd name="T6" fmla="*/ 1111 w 1121"/>
                <a:gd name="T7" fmla="*/ 522 h 1143"/>
                <a:gd name="T8" fmla="*/ 1111 w 1121"/>
                <a:gd name="T9" fmla="*/ 522 h 1143"/>
                <a:gd name="T10" fmla="*/ 1111 w 1121"/>
                <a:gd name="T11" fmla="*/ 252 h 1143"/>
                <a:gd name="T12" fmla="*/ 876 w 1121"/>
                <a:gd name="T13" fmla="*/ 116 h 1143"/>
                <a:gd name="T14" fmla="*/ 876 w 1121"/>
                <a:gd name="T15" fmla="*/ 116 h 1143"/>
                <a:gd name="T16" fmla="*/ 333 w 1121"/>
                <a:gd name="T17" fmla="*/ 101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1" h="1143">
                  <a:moveTo>
                    <a:pt x="333" y="101"/>
                  </a:moveTo>
                  <a:cubicBezTo>
                    <a:pt x="85" y="245"/>
                    <a:pt x="0" y="562"/>
                    <a:pt x="143" y="810"/>
                  </a:cubicBezTo>
                  <a:cubicBezTo>
                    <a:pt x="287" y="1058"/>
                    <a:pt x="604" y="1143"/>
                    <a:pt x="852" y="1000"/>
                  </a:cubicBezTo>
                  <a:cubicBezTo>
                    <a:pt x="1027" y="899"/>
                    <a:pt x="1121" y="711"/>
                    <a:pt x="1111" y="522"/>
                  </a:cubicBezTo>
                  <a:cubicBezTo>
                    <a:pt x="1111" y="522"/>
                    <a:pt x="1111" y="522"/>
                    <a:pt x="1111" y="522"/>
                  </a:cubicBezTo>
                  <a:cubicBezTo>
                    <a:pt x="1111" y="252"/>
                    <a:pt x="1111" y="252"/>
                    <a:pt x="1111" y="252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876" y="116"/>
                    <a:pt x="876" y="116"/>
                    <a:pt x="876" y="116"/>
                  </a:cubicBezTo>
                  <a:cubicBezTo>
                    <a:pt x="718" y="13"/>
                    <a:pt x="508" y="0"/>
                    <a:pt x="333" y="10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D5E18F64-39F6-4ED9-A138-A39D89438A57}"/>
                </a:ext>
              </a:extLst>
            </p:cNvPr>
            <p:cNvSpPr txBox="1"/>
            <p:nvPr/>
          </p:nvSpPr>
          <p:spPr>
            <a:xfrm>
              <a:off x="7739844" y="2941222"/>
              <a:ext cx="11521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BDE12A"/>
                  </a:solidFill>
                  <a:cs typeface="+mn-ea"/>
                  <a:sym typeface="+mn-lt"/>
                </a:rPr>
                <a:t>痛点</a:t>
              </a:r>
              <a:r>
                <a:rPr lang="en-US" altLang="zh-CN" sz="2800" b="1" dirty="0">
                  <a:solidFill>
                    <a:srgbClr val="BDE12A"/>
                  </a:solidFill>
                  <a:cs typeface="+mn-ea"/>
                  <a:sym typeface="+mn-lt"/>
                </a:rPr>
                <a:t>2</a:t>
              </a: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12D2364B-3F25-46F1-82DE-3A7997312A8C}"/>
              </a:ext>
            </a:extLst>
          </p:cNvPr>
          <p:cNvSpPr txBox="1"/>
          <p:nvPr/>
        </p:nvSpPr>
        <p:spPr>
          <a:xfrm>
            <a:off x="5491901" y="3556590"/>
            <a:ext cx="4395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cs typeface="+mn-ea"/>
                <a:sym typeface="+mn-lt"/>
              </a:rPr>
              <a:t>拘泥于时空限制的学习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CEAB112-9EFD-42FC-93DC-B693C5F55483}"/>
              </a:ext>
            </a:extLst>
          </p:cNvPr>
          <p:cNvSpPr txBox="1"/>
          <p:nvPr/>
        </p:nvSpPr>
        <p:spPr>
          <a:xfrm>
            <a:off x="2492001" y="4940979"/>
            <a:ext cx="4473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cs typeface="+mn-ea"/>
                <a:sym typeface="+mn-lt"/>
              </a:rPr>
              <a:t>受困于低阶思维的课堂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9A544ED-53DE-45E0-B935-9FC728AA4E72}"/>
              </a:ext>
            </a:extLst>
          </p:cNvPr>
          <p:cNvSpPr txBox="1"/>
          <p:nvPr/>
        </p:nvSpPr>
        <p:spPr>
          <a:xfrm>
            <a:off x="2532176" y="2257803"/>
            <a:ext cx="4395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cs typeface="+mn-ea"/>
                <a:sym typeface="+mn-lt"/>
              </a:rPr>
              <a:t>局限于个体经验的教学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5854A51-C259-4685-A0ED-967680FC0F56}"/>
              </a:ext>
            </a:extLst>
          </p:cNvPr>
          <p:cNvSpPr/>
          <p:nvPr/>
        </p:nvSpPr>
        <p:spPr>
          <a:xfrm>
            <a:off x="1847850" y="1033121"/>
            <a:ext cx="80965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cs typeface="+mn-ea"/>
                <a:sym typeface="+mn-lt"/>
              </a:rPr>
              <a:t>传统课堂教学痛点</a:t>
            </a:r>
          </a:p>
        </p:txBody>
      </p:sp>
    </p:spTree>
    <p:extLst>
      <p:ext uri="{BB962C8B-B14F-4D97-AF65-F5344CB8AC3E}">
        <p14:creationId xmlns:p14="http://schemas.microsoft.com/office/powerpoint/2010/main" val="23965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方案详细介绍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30760" y="2875840"/>
            <a:ext cx="25536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217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68760" y="58381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联想智慧课堂解决方案</a:t>
            </a:r>
            <a:endParaRPr lang="zh-CN" altLang="en-US" sz="2800" b="1" dirty="0">
              <a:solidFill>
                <a:srgbClr val="343E48"/>
              </a:solidFill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0" name="矩形 41">
            <a:extLst>
              <a:ext uri="{FF2B5EF4-FFF2-40B4-BE49-F238E27FC236}">
                <a16:creationId xmlns:a16="http://schemas.microsoft.com/office/drawing/2014/main" id="{A5BBA1DC-554C-4B3C-83C2-6670BA0038DC}"/>
              </a:ext>
            </a:extLst>
          </p:cNvPr>
          <p:cNvSpPr/>
          <p:nvPr/>
        </p:nvSpPr>
        <p:spPr>
          <a:xfrm>
            <a:off x="831215" y="840779"/>
            <a:ext cx="10528300" cy="562734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是什么</a:t>
            </a:r>
            <a:r>
              <a:rPr lang="en-US" altLang="zh-CN" sz="2400" b="1" dirty="0">
                <a:solidFill>
                  <a:schemeClr val="tx1"/>
                </a:solidFill>
                <a:cs typeface="+mn-ea"/>
                <a:sym typeface="+mn-lt"/>
              </a:rPr>
              <a:t>What is:</a:t>
            </a:r>
          </a:p>
          <a:p>
            <a:r>
              <a:rPr lang="zh-CN" altLang="en-US" sz="2400" dirty="0">
                <a:solidFill>
                  <a:schemeClr val="tx1"/>
                </a:solidFill>
                <a:cs typeface="+mn-ea"/>
                <a:sym typeface="+mn-lt"/>
              </a:rPr>
              <a:t>联想智慧课堂解决方案是通过教师和学生人手一台移动智能终端，基于云资源与智能终端的支撑，进行以互动为核心的教学模式，实现多屏互动、多人互动、分组学习和实时反馈。</a:t>
            </a:r>
            <a:endParaRPr lang="en-US" altLang="zh-CN" sz="2400" dirty="0">
              <a:solidFill>
                <a:schemeClr val="tx1"/>
              </a:solidFill>
              <a:cs typeface="+mn-ea"/>
              <a:sym typeface="+mn-lt"/>
            </a:endParaRPr>
          </a:p>
          <a:p>
            <a:endParaRPr lang="en-US" altLang="zh-CN" sz="2400" dirty="0">
              <a:solidFill>
                <a:schemeClr val="tx1"/>
              </a:solidFill>
              <a:cs typeface="+mn-ea"/>
              <a:sym typeface="+mn-lt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主要组件</a:t>
            </a:r>
            <a:r>
              <a:rPr lang="en-US" altLang="zh-CN" sz="2400" b="1" dirty="0">
                <a:solidFill>
                  <a:schemeClr val="tx1"/>
                </a:solidFill>
                <a:cs typeface="+mn-ea"/>
                <a:sym typeface="+mn-lt"/>
              </a:rPr>
              <a:t>Key Features:</a:t>
            </a: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教师机</a:t>
            </a:r>
            <a:endParaRPr lang="en-US" altLang="zh-CN" sz="20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学生互动平板</a:t>
            </a:r>
            <a:endParaRPr lang="en-US" altLang="zh-CN" sz="20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智慧课堂 </a:t>
            </a:r>
            <a:r>
              <a:rPr lang="en-US" altLang="zh-CN" sz="2000" dirty="0">
                <a:solidFill>
                  <a:schemeClr val="tx1"/>
                </a:solidFill>
                <a:cs typeface="+mn-ea"/>
                <a:sym typeface="+mn-lt"/>
              </a:rPr>
              <a:t>Windows</a:t>
            </a: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客户端</a:t>
            </a:r>
            <a:endParaRPr lang="en-US" altLang="zh-CN" sz="20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智慧课堂 </a:t>
            </a:r>
            <a:r>
              <a:rPr lang="en-US" altLang="zh-CN" sz="2000" dirty="0">
                <a:solidFill>
                  <a:schemeClr val="tx1"/>
                </a:solidFill>
                <a:cs typeface="+mn-ea"/>
                <a:sym typeface="+mn-lt"/>
              </a:rPr>
              <a:t>Android</a:t>
            </a: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客户端</a:t>
            </a:r>
            <a:endParaRPr lang="en-US" altLang="zh-CN" sz="20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一体机（可选配置）</a:t>
            </a: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无线投屏（可选配置）</a:t>
            </a:r>
          </a:p>
          <a:p>
            <a:pPr marL="171450" indent="-171450">
              <a:buFontTx/>
              <a:buChar char="-"/>
            </a:pPr>
            <a:r>
              <a:rPr lang="en-US" altLang="zh-CN" sz="2000" dirty="0">
                <a:solidFill>
                  <a:schemeClr val="tx1"/>
                </a:solidFill>
                <a:cs typeface="+mn-ea"/>
                <a:sym typeface="+mn-lt"/>
              </a:rPr>
              <a:t>WIFI AP</a:t>
            </a: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供电模块</a:t>
            </a:r>
          </a:p>
          <a:p>
            <a:pPr marL="171450" indent="-171450">
              <a:buFontTx/>
              <a:buChar char="-"/>
            </a:pPr>
            <a:r>
              <a:rPr lang="zh-CN" altLang="en-US" sz="2000" dirty="0">
                <a:solidFill>
                  <a:schemeClr val="tx1"/>
                </a:solidFill>
                <a:cs typeface="+mn-ea"/>
                <a:sym typeface="+mn-lt"/>
              </a:rPr>
              <a:t>充电</a:t>
            </a:r>
            <a:r>
              <a:rPr lang="zh-CN" altLang="en-US" sz="2000" dirty="0" smtClean="0">
                <a:solidFill>
                  <a:schemeClr val="tx1"/>
                </a:solidFill>
                <a:cs typeface="+mn-ea"/>
                <a:sym typeface="+mn-lt"/>
              </a:rPr>
              <a:t>柜</a:t>
            </a:r>
          </a:p>
        </p:txBody>
      </p:sp>
      <p:pic>
        <p:nvPicPr>
          <p:cNvPr id="51" name="图片 45">
            <a:extLst>
              <a:ext uri="{FF2B5EF4-FFF2-40B4-BE49-F238E27FC236}">
                <a16:creationId xmlns:a16="http://schemas.microsoft.com/office/drawing/2014/main" id="{AE8843E7-BC30-40BE-8BBD-242C1ADA24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994" y="2622195"/>
            <a:ext cx="3907889" cy="2287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92961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76275" y="9662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方案介绍</a:t>
            </a:r>
            <a:endParaRPr lang="en-US" altLang="zh-CN" sz="2800" b="1" dirty="0">
              <a:cs typeface="+mn-ea"/>
              <a:sym typeface="+mn-lt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41412FB-5F56-4513-A9AA-26896BD4B430}"/>
              </a:ext>
            </a:extLst>
          </p:cNvPr>
          <p:cNvGrpSpPr/>
          <p:nvPr/>
        </p:nvGrpSpPr>
        <p:grpSpPr>
          <a:xfrm>
            <a:off x="4366220" y="2135778"/>
            <a:ext cx="3456384" cy="2692416"/>
            <a:chOff x="2771800" y="1627946"/>
            <a:chExt cx="3456384" cy="2692416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D4ADDE66-35BD-4FED-A098-F5FFECEFE769}"/>
                </a:ext>
              </a:extLst>
            </p:cNvPr>
            <p:cNvGrpSpPr/>
            <p:nvPr/>
          </p:nvGrpSpPr>
          <p:grpSpPr>
            <a:xfrm rot="2700000">
              <a:off x="3335012" y="1791576"/>
              <a:ext cx="2376264" cy="2376265"/>
              <a:chOff x="6336196" y="1009196"/>
              <a:chExt cx="2376264" cy="2376265"/>
            </a:xfrm>
            <a:effectLst/>
          </p:grpSpPr>
          <p:sp>
            <p:nvSpPr>
              <p:cNvPr id="14" name="矩形 28">
                <a:extLst>
                  <a:ext uri="{FF2B5EF4-FFF2-40B4-BE49-F238E27FC236}">
                    <a16:creationId xmlns:a16="http://schemas.microsoft.com/office/drawing/2014/main" id="{3D25BAF8-1F80-4F12-A8D4-FB828C23A0AB}"/>
                  </a:ext>
                </a:extLst>
              </p:cNvPr>
              <p:cNvSpPr/>
              <p:nvPr/>
            </p:nvSpPr>
            <p:spPr>
              <a:xfrm>
                <a:off x="6336196" y="1009196"/>
                <a:ext cx="2376264" cy="909519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909519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478604"/>
                    </a:lnTo>
                    <a:lnTo>
                      <a:pt x="0" y="909519"/>
                    </a:lnTo>
                    <a:close/>
                  </a:path>
                </a:pathLst>
              </a:custGeom>
              <a:solidFill>
                <a:srgbClr val="33A1DB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15" name="矩形 28">
                <a:extLst>
                  <a:ext uri="{FF2B5EF4-FFF2-40B4-BE49-F238E27FC236}">
                    <a16:creationId xmlns:a16="http://schemas.microsoft.com/office/drawing/2014/main" id="{2E37CD72-D4C4-42E5-AC59-6749A74B77A6}"/>
                  </a:ext>
                </a:extLst>
              </p:cNvPr>
              <p:cNvSpPr/>
              <p:nvPr/>
            </p:nvSpPr>
            <p:spPr>
              <a:xfrm rot="5400000">
                <a:off x="7069568" y="1742569"/>
                <a:ext cx="2376264" cy="909519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909519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478604"/>
                    </a:lnTo>
                    <a:lnTo>
                      <a:pt x="0" y="9095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CC99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28">
                <a:extLst>
                  <a:ext uri="{FF2B5EF4-FFF2-40B4-BE49-F238E27FC236}">
                    <a16:creationId xmlns:a16="http://schemas.microsoft.com/office/drawing/2014/main" id="{5EE05776-D06F-4CD9-B1D9-F7CC299D61A3}"/>
                  </a:ext>
                </a:extLst>
              </p:cNvPr>
              <p:cNvSpPr/>
              <p:nvPr/>
            </p:nvSpPr>
            <p:spPr>
              <a:xfrm rot="10800000">
                <a:off x="6336196" y="2475942"/>
                <a:ext cx="2376264" cy="909519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909519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478604"/>
                    </a:lnTo>
                    <a:lnTo>
                      <a:pt x="0" y="909519"/>
                    </a:lnTo>
                    <a:close/>
                  </a:path>
                </a:pathLst>
              </a:custGeom>
              <a:solidFill>
                <a:srgbClr val="BAEF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17" name="矩形 28">
                <a:extLst>
                  <a:ext uri="{FF2B5EF4-FFF2-40B4-BE49-F238E27FC236}">
                    <a16:creationId xmlns:a16="http://schemas.microsoft.com/office/drawing/2014/main" id="{22D5EE6D-BA9E-456A-BCFF-3140CF52BA79}"/>
                  </a:ext>
                </a:extLst>
              </p:cNvPr>
              <p:cNvSpPr/>
              <p:nvPr/>
            </p:nvSpPr>
            <p:spPr>
              <a:xfrm rot="16200000">
                <a:off x="5998476" y="2137947"/>
                <a:ext cx="1584965" cy="909519"/>
              </a:xfrm>
              <a:custGeom>
                <a:avLst/>
                <a:gdLst/>
                <a:ahLst/>
                <a:cxnLst/>
                <a:rect l="l" t="t" r="r" b="b"/>
                <a:pathLst>
                  <a:path w="1567916" h="909519">
                    <a:moveTo>
                      <a:pt x="1567916" y="625191"/>
                    </a:moveTo>
                    <a:lnTo>
                      <a:pt x="0" y="909519"/>
                    </a:lnTo>
                    <a:lnTo>
                      <a:pt x="0" y="0"/>
                    </a:lnTo>
                    <a:lnTo>
                      <a:pt x="1454543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92D050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68B7458-52BC-45C7-8DC3-110FF446DD02}"/>
                </a:ext>
              </a:extLst>
            </p:cNvPr>
            <p:cNvSpPr/>
            <p:nvPr/>
          </p:nvSpPr>
          <p:spPr>
            <a:xfrm>
              <a:off x="4276323" y="1627946"/>
              <a:ext cx="527709" cy="46166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DF0B8E1E-D222-49A3-AA3A-B6AB16AE9CE2}"/>
                </a:ext>
              </a:extLst>
            </p:cNvPr>
            <p:cNvCxnSpPr/>
            <p:nvPr/>
          </p:nvCxnSpPr>
          <p:spPr>
            <a:xfrm flipH="1">
              <a:off x="2771800" y="1803012"/>
              <a:ext cx="957417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B7D59DA-4B72-4A27-8892-D430BA17489D}"/>
                </a:ext>
              </a:extLst>
            </p:cNvPr>
            <p:cNvSpPr/>
            <p:nvPr/>
          </p:nvSpPr>
          <p:spPr>
            <a:xfrm>
              <a:off x="3127330" y="2748875"/>
              <a:ext cx="527709" cy="46166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cs typeface="+mn-ea"/>
                  <a:sym typeface="+mn-lt"/>
                </a:rPr>
                <a:t>04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200E6BF-FF0F-4705-9C90-843DDDA8E237}"/>
                </a:ext>
              </a:extLst>
            </p:cNvPr>
            <p:cNvCxnSpPr/>
            <p:nvPr/>
          </p:nvCxnSpPr>
          <p:spPr>
            <a:xfrm flipH="1">
              <a:off x="2771800" y="3383173"/>
              <a:ext cx="393365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8FE1ECE-0755-48D5-B8AE-E1E2654A3DDA}"/>
                </a:ext>
              </a:extLst>
            </p:cNvPr>
            <p:cNvSpPr/>
            <p:nvPr/>
          </p:nvSpPr>
          <p:spPr>
            <a:xfrm>
              <a:off x="4239453" y="3858697"/>
              <a:ext cx="527709" cy="46166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E53BF08B-FFE6-4397-BFC3-18DC79369436}"/>
                </a:ext>
              </a:extLst>
            </p:cNvPr>
            <p:cNvCxnSpPr/>
            <p:nvPr/>
          </p:nvCxnSpPr>
          <p:spPr>
            <a:xfrm flipH="1">
              <a:off x="5270767" y="4218737"/>
              <a:ext cx="957417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A85CEB45-3504-4B0F-BEE1-4E278422EA43}"/>
                </a:ext>
              </a:extLst>
            </p:cNvPr>
            <p:cNvSpPr/>
            <p:nvPr/>
          </p:nvSpPr>
          <p:spPr>
            <a:xfrm>
              <a:off x="5492834" y="2736494"/>
              <a:ext cx="527709" cy="46166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A111C7FC-8948-4CED-9AE4-1C1D13073C48}"/>
                </a:ext>
              </a:extLst>
            </p:cNvPr>
            <p:cNvCxnSpPr/>
            <p:nvPr/>
          </p:nvCxnSpPr>
          <p:spPr>
            <a:xfrm flipH="1">
              <a:off x="5834819" y="2461135"/>
              <a:ext cx="393365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KSO_GT1.1">
            <a:extLst>
              <a:ext uri="{FF2B5EF4-FFF2-40B4-BE49-F238E27FC236}">
                <a16:creationId xmlns:a16="http://schemas.microsoft.com/office/drawing/2014/main" id="{963914F8-28D3-4A06-8DF8-BECF013E1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717" y="1950794"/>
            <a:ext cx="4370149" cy="12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399" b="1" dirty="0">
                <a:solidFill>
                  <a:srgbClr val="E16A00"/>
                </a:solidFill>
                <a:cs typeface="+mn-ea"/>
                <a:sym typeface="+mn-lt"/>
              </a:rPr>
              <a:t>教学资源 </a:t>
            </a:r>
            <a:endParaRPr lang="en-US" altLang="zh-CN" sz="2399" b="1" dirty="0">
              <a:solidFill>
                <a:srgbClr val="E16A00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数字化、富媒体化、用户</a:t>
            </a:r>
            <a:r>
              <a:rPr lang="en-US" altLang="zh-CN" sz="1400" dirty="0">
                <a:cs typeface="+mn-ea"/>
                <a:sym typeface="+mn-lt"/>
              </a:rPr>
              <a:t>UGC</a:t>
            </a:r>
            <a:r>
              <a:rPr lang="zh-CN" altLang="en-US" sz="1400" dirty="0">
                <a:cs typeface="+mn-ea"/>
                <a:sym typeface="+mn-lt"/>
              </a:rPr>
              <a:t>生态</a:t>
            </a:r>
            <a:endParaRPr lang="en-US" altLang="zh-CN" sz="1400" dirty="0"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优质配套、直接可用、方便编辑的教学资源库</a:t>
            </a:r>
          </a:p>
        </p:txBody>
      </p:sp>
      <p:sp>
        <p:nvSpPr>
          <p:cNvPr id="19" name="KSO_GT1.1">
            <a:extLst>
              <a:ext uri="{FF2B5EF4-FFF2-40B4-BE49-F238E27FC236}">
                <a16:creationId xmlns:a16="http://schemas.microsoft.com/office/drawing/2014/main" id="{3600BAFA-D9D9-4ABF-9305-2A05823F9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2924" y="3918866"/>
            <a:ext cx="3360894" cy="161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399" b="1" dirty="0">
                <a:solidFill>
                  <a:srgbClr val="BAEF11"/>
                </a:solidFill>
                <a:cs typeface="+mn-ea"/>
                <a:sym typeface="+mn-lt"/>
              </a:rPr>
              <a:t>教学服务 </a:t>
            </a:r>
            <a:endParaRPr lang="en-US" altLang="zh-CN" sz="2399" b="1" dirty="0">
              <a:solidFill>
                <a:srgbClr val="BAEF1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智能化、个性化</a:t>
            </a:r>
            <a:endParaRPr lang="en-US" altLang="zh-CN" sz="1400" dirty="0"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先学后教的教学理念、互动为主线</a:t>
            </a:r>
            <a:endParaRPr lang="en-US" altLang="zh-CN" sz="1400" dirty="0"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自主、合学、探究的课堂教学模式</a:t>
            </a:r>
          </a:p>
        </p:txBody>
      </p:sp>
      <p:sp>
        <p:nvSpPr>
          <p:cNvPr id="20" name="KSO_GT1.1">
            <a:extLst>
              <a:ext uri="{FF2B5EF4-FFF2-40B4-BE49-F238E27FC236}">
                <a16:creationId xmlns:a16="http://schemas.microsoft.com/office/drawing/2014/main" id="{5E289A13-0C5F-426D-8192-670B537A1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35" y="1676642"/>
            <a:ext cx="4049076" cy="129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zh-CN" altLang="en-US" sz="2399" b="1" dirty="0">
                <a:solidFill>
                  <a:srgbClr val="33A1DB"/>
                </a:solidFill>
                <a:cs typeface="+mn-ea"/>
                <a:sym typeface="+mn-lt"/>
              </a:rPr>
              <a:t>教育评价管理 </a:t>
            </a:r>
            <a:endParaRPr lang="en-US" altLang="zh-CN" sz="2399" b="1" dirty="0">
              <a:solidFill>
                <a:srgbClr val="33A1DB"/>
              </a:solidFill>
              <a:cs typeface="+mn-ea"/>
              <a:sym typeface="+mn-lt"/>
            </a:endParaRPr>
          </a:p>
          <a:p>
            <a:pPr algn="r" eaLnBrk="1" hangingPunct="1"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过程性数据记录与评价</a:t>
            </a:r>
            <a:endParaRPr lang="en-US" altLang="zh-CN" sz="1400" dirty="0">
              <a:cs typeface="+mn-ea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教育质量检测与学情报告数据化、科学化</a:t>
            </a:r>
          </a:p>
        </p:txBody>
      </p:sp>
      <p:sp>
        <p:nvSpPr>
          <p:cNvPr id="21" name="KSO_GT1.1">
            <a:extLst>
              <a:ext uri="{FF2B5EF4-FFF2-40B4-BE49-F238E27FC236}">
                <a16:creationId xmlns:a16="http://schemas.microsoft.com/office/drawing/2014/main" id="{6F41D651-DEBE-4D7E-AE14-A8E83B13F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309" y="3429000"/>
            <a:ext cx="3988466" cy="161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zh-CN" altLang="en-US" sz="2399" b="1" dirty="0">
                <a:solidFill>
                  <a:srgbClr val="92D050"/>
                </a:solidFill>
                <a:cs typeface="+mn-ea"/>
                <a:sym typeface="+mn-lt"/>
              </a:rPr>
              <a:t>教学环境 </a:t>
            </a:r>
            <a:endParaRPr lang="en-US" altLang="zh-CN" sz="2399" b="1" dirty="0">
              <a:solidFill>
                <a:srgbClr val="92D050"/>
              </a:solidFill>
              <a:cs typeface="+mn-ea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普适与常态化</a:t>
            </a:r>
            <a:endParaRPr lang="en-US" altLang="zh-CN" sz="1400" dirty="0">
              <a:cs typeface="+mn-ea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盘活学校基础设施，多样化的课堂形态</a:t>
            </a:r>
            <a:endParaRPr lang="en-US" altLang="zh-CN" sz="1400" dirty="0">
              <a:cs typeface="+mn-ea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服务教师教学，高效课堂互动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E3CDAAF-0062-4DB2-9C12-8608E373D9A3}"/>
              </a:ext>
            </a:extLst>
          </p:cNvPr>
          <p:cNvSpPr/>
          <p:nvPr/>
        </p:nvSpPr>
        <p:spPr>
          <a:xfrm>
            <a:off x="3367795" y="778909"/>
            <a:ext cx="4932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cs typeface="+mn-ea"/>
                <a:sym typeface="+mn-lt"/>
              </a:rPr>
              <a:t>信息技术支撑课改、考改</a:t>
            </a:r>
          </a:p>
        </p:txBody>
      </p:sp>
    </p:spTree>
    <p:extLst>
      <p:ext uri="{BB962C8B-B14F-4D97-AF65-F5344CB8AC3E}">
        <p14:creationId xmlns:p14="http://schemas.microsoft.com/office/powerpoint/2010/main" val="6893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63142" y="98013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方案介绍</a:t>
            </a:r>
            <a:endParaRPr lang="en-US" altLang="zh-CN" sz="2800" b="1" dirty="0">
              <a:cs typeface="+mn-ea"/>
              <a:sym typeface="+mn-lt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04695706-A550-491F-B6F8-43C57E0E7C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52" y="921596"/>
            <a:ext cx="6646849" cy="6646849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DFB60461-7135-45C5-820B-E09F8D5215B4}"/>
              </a:ext>
            </a:extLst>
          </p:cNvPr>
          <p:cNvSpPr/>
          <p:nvPr/>
        </p:nvSpPr>
        <p:spPr>
          <a:xfrm>
            <a:off x="2840359" y="5630028"/>
            <a:ext cx="965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000"/>
            </a:pP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教师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C637AB3-6C02-4A56-AA38-1D8465B44FFF}"/>
              </a:ext>
            </a:extLst>
          </p:cNvPr>
          <p:cNvSpPr/>
          <p:nvPr/>
        </p:nvSpPr>
        <p:spPr>
          <a:xfrm>
            <a:off x="6773527" y="6339187"/>
            <a:ext cx="965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000"/>
            </a:pP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学生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1C9E6AF-3733-49A4-ADE2-7AED94FCFF0E}"/>
              </a:ext>
            </a:extLst>
          </p:cNvPr>
          <p:cNvSpPr/>
          <p:nvPr/>
        </p:nvSpPr>
        <p:spPr>
          <a:xfrm>
            <a:off x="707783" y="2191127"/>
            <a:ext cx="4627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000"/>
            </a:pPr>
            <a:r>
              <a:rPr lang="zh-CN" altLang="en-US" sz="2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教学一体机／互动白板／投影仪</a:t>
            </a:r>
            <a:endParaRPr lang="en-US" altLang="zh-CN" sz="20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F745B5C-5588-4C04-8FB0-0B06A6BBC48C}"/>
              </a:ext>
            </a:extLst>
          </p:cNvPr>
          <p:cNvSpPr/>
          <p:nvPr/>
        </p:nvSpPr>
        <p:spPr>
          <a:xfrm>
            <a:off x="6820375" y="3233297"/>
            <a:ext cx="2619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000"/>
            </a:pPr>
            <a:r>
              <a:rPr lang="zh-CN" altLang="en-US" sz="2800" b="1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联想智慧课堂</a:t>
            </a:r>
            <a:endParaRPr lang="en-US" altLang="zh-CN" sz="2800" b="1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>
              <a:buSzPts val="1000"/>
            </a:pPr>
            <a:r>
              <a:rPr lang="zh-CN" altLang="en-US" sz="2000" b="1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互动课堂支撑系统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60CAD29-1AE3-4035-8272-4BABF57EFC96}"/>
              </a:ext>
            </a:extLst>
          </p:cNvPr>
          <p:cNvSpPr/>
          <p:nvPr/>
        </p:nvSpPr>
        <p:spPr>
          <a:xfrm>
            <a:off x="7504608" y="1686056"/>
            <a:ext cx="2806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智慧云平台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云资源、用户认证、教学数据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F26D650-F977-4105-AE46-6DAC07A49F1B}"/>
              </a:ext>
            </a:extLst>
          </p:cNvPr>
          <p:cNvSpPr/>
          <p:nvPr/>
        </p:nvSpPr>
        <p:spPr>
          <a:xfrm>
            <a:off x="992961" y="4102469"/>
            <a:ext cx="21175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SzPts val="1000"/>
            </a:pPr>
            <a:r>
              <a:rPr lang="zh-CN" altLang="en-US" sz="2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教师专用终端</a:t>
            </a:r>
            <a:endParaRPr lang="en-US" altLang="zh-CN" sz="20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 algn="r">
              <a:buSzPts val="1000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（可选）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D8026D6-B33B-4D51-A666-BDEBF0062294}"/>
              </a:ext>
            </a:extLst>
          </p:cNvPr>
          <p:cNvSpPr/>
          <p:nvPr/>
        </p:nvSpPr>
        <p:spPr>
          <a:xfrm>
            <a:off x="8434444" y="5232862"/>
            <a:ext cx="2074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000"/>
            </a:pPr>
            <a:r>
              <a:rPr lang="zh-CN" altLang="en-US" sz="2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学生专用终端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4413204-D12A-4FC6-A98E-90E9064AD128}"/>
              </a:ext>
            </a:extLst>
          </p:cNvPr>
          <p:cNvSpPr/>
          <p:nvPr/>
        </p:nvSpPr>
        <p:spPr>
          <a:xfrm>
            <a:off x="9785281" y="2532118"/>
            <a:ext cx="2074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000"/>
            </a:pPr>
            <a:r>
              <a:rPr lang="zh-CN" altLang="en-US" sz="2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课堂专用路由</a:t>
            </a:r>
            <a:endParaRPr lang="en-US" altLang="zh-CN" sz="20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>
              <a:buSzPts val="1000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（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AP+AC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）</a:t>
            </a:r>
          </a:p>
        </p:txBody>
      </p:sp>
      <p:sp>
        <p:nvSpPr>
          <p:cNvPr id="32" name="出自【趣你的PPT】(微信:qunideppt)：最优质的PPT资源库">
            <a:extLst>
              <a:ext uri="{FF2B5EF4-FFF2-40B4-BE49-F238E27FC236}">
                <a16:creationId xmlns:a16="http://schemas.microsoft.com/office/drawing/2014/main" id="{C1700C53-D53D-4B70-BAC5-35A626E0AD84}"/>
              </a:ext>
            </a:extLst>
          </p:cNvPr>
          <p:cNvSpPr txBox="1"/>
          <p:nvPr/>
        </p:nvSpPr>
        <p:spPr>
          <a:xfrm>
            <a:off x="2366396" y="710418"/>
            <a:ext cx="7456032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452">
              <a:spcBef>
                <a:spcPct val="20000"/>
              </a:spcBef>
              <a:defRPr/>
            </a:pPr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cs typeface="+mn-ea"/>
                <a:sym typeface="+mn-lt"/>
              </a:rPr>
              <a:t>联想智慧课堂   系统组成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7FB49400-E9B4-4BEA-B6C7-0A5DE6EFC8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887" y="2567411"/>
            <a:ext cx="606394" cy="606394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402609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产品功能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52ECF11-7131-412B-86CE-4A0B1A51C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816" y="4217233"/>
            <a:ext cx="1285338" cy="128533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AAA61FE-5A54-4E20-96E7-9DF96F9E1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419" y="4725060"/>
            <a:ext cx="1285339" cy="128533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EC31E5-0AF6-4ADD-9E6B-1AF0D02D03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053" y="4219838"/>
            <a:ext cx="1285339" cy="128533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97C2F69-C684-460F-87D1-339573FC0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33" y="2901427"/>
            <a:ext cx="1285338" cy="12853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4C3A92B-142C-4945-91A0-90434A21E7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206" y="1586815"/>
            <a:ext cx="1258865" cy="12588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8072A34-1625-4159-A896-2425AD62FA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53" y="938095"/>
            <a:ext cx="1258864" cy="125886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2F4A30-2444-425D-B326-A83C81FAE0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355" y="1605996"/>
            <a:ext cx="1258865" cy="12588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99B607A-174B-46C1-B73B-89C2EE70D5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141" y="2901427"/>
            <a:ext cx="1285338" cy="128533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5F336E6-7468-443B-8446-3ACF919DAADB}"/>
              </a:ext>
            </a:extLst>
          </p:cNvPr>
          <p:cNvSpPr/>
          <p:nvPr/>
        </p:nvSpPr>
        <p:spPr>
          <a:xfrm>
            <a:off x="2710840" y="834456"/>
            <a:ext cx="1313821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课件备课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微课录制 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交互模板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辅助工具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38764D-7554-4ABE-B4BB-884FA7D451E9}"/>
              </a:ext>
            </a:extLst>
          </p:cNvPr>
          <p:cNvSpPr/>
          <p:nvPr/>
        </p:nvSpPr>
        <p:spPr>
          <a:xfrm>
            <a:off x="6419653" y="234017"/>
            <a:ext cx="1858124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精品微课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同步资源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公式定理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学科图形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C5E7DE2-25E4-42E8-84AB-EFF051D0C258}"/>
              </a:ext>
            </a:extLst>
          </p:cNvPr>
          <p:cNvSpPr/>
          <p:nvPr/>
        </p:nvSpPr>
        <p:spPr>
          <a:xfrm>
            <a:off x="8002750" y="834456"/>
            <a:ext cx="2041986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互动白板 学科工具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绘屏涂鸦 拍照截图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随机点名 点赞计分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计时作答 录制微课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10E60DE-7F10-409D-AD0F-528275392080}"/>
              </a:ext>
            </a:extLst>
          </p:cNvPr>
          <p:cNvSpPr/>
          <p:nvPr/>
        </p:nvSpPr>
        <p:spPr>
          <a:xfrm>
            <a:off x="6054466" y="5884897"/>
            <a:ext cx="1313821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专用桌面 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屏幕巡视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一键锁屏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行为统计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C4CF5B2-35D9-4B37-9068-9999BE5A8CED}"/>
              </a:ext>
            </a:extLst>
          </p:cNvPr>
          <p:cNvSpPr/>
          <p:nvPr/>
        </p:nvSpPr>
        <p:spPr>
          <a:xfrm>
            <a:off x="8506211" y="2517107"/>
            <a:ext cx="2041987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即时互动 预设互动 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分屏对比 投票鼓励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分组互评 班级互评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教师关注 自学点评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46C876E-EDA1-4962-A369-42B176276FC2}"/>
              </a:ext>
            </a:extLst>
          </p:cNvPr>
          <p:cNvSpPr/>
          <p:nvPr/>
        </p:nvSpPr>
        <p:spPr>
          <a:xfrm>
            <a:off x="7907402" y="4908665"/>
            <a:ext cx="1313821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屏幕分享 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文件分发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资源分发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学生展评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B0CB7CA-F680-4E4B-897A-E9882F7C8460}"/>
              </a:ext>
            </a:extLst>
          </p:cNvPr>
          <p:cNvSpPr/>
          <p:nvPr/>
        </p:nvSpPr>
        <p:spPr>
          <a:xfrm>
            <a:off x="2750009" y="4961398"/>
            <a:ext cx="1313821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多种组卷 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在线批阅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移动</a:t>
            </a:r>
            <a:r>
              <a:rPr lang="en-US" altLang="zh-CN" sz="1400" dirty="0">
                <a:cs typeface="+mn-ea"/>
                <a:sym typeface="+mn-lt"/>
              </a:rPr>
              <a:t>APP</a:t>
            </a:r>
            <a:endParaRPr lang="zh-CN" altLang="en-US" sz="1400" dirty="0">
              <a:cs typeface="+mn-ea"/>
              <a:sym typeface="+mn-lt"/>
            </a:endParaRP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在线考试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3817CEF-EDF0-435B-BE44-F8E79DF8CDCB}"/>
              </a:ext>
            </a:extLst>
          </p:cNvPr>
          <p:cNvSpPr/>
          <p:nvPr/>
        </p:nvSpPr>
        <p:spPr>
          <a:xfrm>
            <a:off x="2068510" y="2681516"/>
            <a:ext cx="1425747" cy="95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错题统计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统计图表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课后报表</a:t>
            </a:r>
          </a:p>
          <a:p>
            <a:pPr marL="285664" indent="-285664">
              <a:buSzPts val="1000"/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课堂大数据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9EDF1F95-135A-4507-A433-CC9E685F001F}"/>
              </a:ext>
            </a:extLst>
          </p:cNvPr>
          <p:cNvCxnSpPr/>
          <p:nvPr/>
        </p:nvCxnSpPr>
        <p:spPr>
          <a:xfrm flipV="1">
            <a:off x="4097697" y="840781"/>
            <a:ext cx="0" cy="1438162"/>
          </a:xfrm>
          <a:prstGeom prst="straightConnector1">
            <a:avLst/>
          </a:prstGeom>
          <a:ln w="19050">
            <a:solidFill>
              <a:srgbClr val="E5E716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2A55A6F3-FACD-4912-A3A3-5FBFE1A89D83}"/>
              </a:ext>
            </a:extLst>
          </p:cNvPr>
          <p:cNvCxnSpPr/>
          <p:nvPr/>
        </p:nvCxnSpPr>
        <p:spPr>
          <a:xfrm flipV="1">
            <a:off x="7756386" y="985779"/>
            <a:ext cx="0" cy="1343298"/>
          </a:xfrm>
          <a:prstGeom prst="straightConnector1">
            <a:avLst/>
          </a:prstGeom>
          <a:ln w="19050">
            <a:solidFill>
              <a:srgbClr val="4DC1F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0D426E5C-8374-496D-BDF0-0B82234CFD53}"/>
              </a:ext>
            </a:extLst>
          </p:cNvPr>
          <p:cNvCxnSpPr/>
          <p:nvPr/>
        </p:nvCxnSpPr>
        <p:spPr>
          <a:xfrm flipV="1">
            <a:off x="8391366" y="2517107"/>
            <a:ext cx="0" cy="1018354"/>
          </a:xfrm>
          <a:prstGeom prst="straightConnector1">
            <a:avLst/>
          </a:prstGeom>
          <a:ln w="19050">
            <a:solidFill>
              <a:srgbClr val="FFA35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91424474-795B-4939-8FF8-D1C981245809}"/>
              </a:ext>
            </a:extLst>
          </p:cNvPr>
          <p:cNvCxnSpPr/>
          <p:nvPr/>
        </p:nvCxnSpPr>
        <p:spPr>
          <a:xfrm flipV="1">
            <a:off x="3481339" y="2670956"/>
            <a:ext cx="0" cy="1018354"/>
          </a:xfrm>
          <a:prstGeom prst="straightConnector1">
            <a:avLst/>
          </a:prstGeom>
          <a:ln w="19050">
            <a:solidFill>
              <a:srgbClr val="FFA35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005554B-293C-4BCB-A977-CD7C2746F5DC}"/>
              </a:ext>
            </a:extLst>
          </p:cNvPr>
          <p:cNvCxnSpPr/>
          <p:nvPr/>
        </p:nvCxnSpPr>
        <p:spPr>
          <a:xfrm>
            <a:off x="7894038" y="4798738"/>
            <a:ext cx="0" cy="1007154"/>
          </a:xfrm>
          <a:prstGeom prst="straightConnector1">
            <a:avLst/>
          </a:prstGeom>
          <a:ln w="19050">
            <a:solidFill>
              <a:srgbClr val="E5E716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549329A-4B9C-409B-8914-0C903E834611}"/>
              </a:ext>
            </a:extLst>
          </p:cNvPr>
          <p:cNvCxnSpPr/>
          <p:nvPr/>
        </p:nvCxnSpPr>
        <p:spPr>
          <a:xfrm>
            <a:off x="5468136" y="5326136"/>
            <a:ext cx="0" cy="1368527"/>
          </a:xfrm>
          <a:prstGeom prst="straightConnector1">
            <a:avLst/>
          </a:prstGeom>
          <a:ln w="19050">
            <a:solidFill>
              <a:srgbClr val="BA9DC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26CF4E86-8154-4766-9E62-25288BDDC779}"/>
              </a:ext>
            </a:extLst>
          </p:cNvPr>
          <p:cNvCxnSpPr/>
          <p:nvPr/>
        </p:nvCxnSpPr>
        <p:spPr>
          <a:xfrm>
            <a:off x="4045428" y="4912238"/>
            <a:ext cx="0" cy="1034026"/>
          </a:xfrm>
          <a:prstGeom prst="straightConnector1">
            <a:avLst/>
          </a:prstGeom>
          <a:ln w="19050">
            <a:solidFill>
              <a:srgbClr val="4DC1F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D5354FD1-3802-413B-9458-F4CFF387ED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693" y="2901427"/>
            <a:ext cx="2543530" cy="600159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4FA6D3F0-6A8F-4FBA-8B6A-34C658BAF47E}"/>
              </a:ext>
            </a:extLst>
          </p:cNvPr>
          <p:cNvSpPr txBox="1"/>
          <p:nvPr/>
        </p:nvSpPr>
        <p:spPr>
          <a:xfrm>
            <a:off x="5211392" y="3651658"/>
            <a:ext cx="1776670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algn="ctr" defTabSz="1216452">
              <a:spcBef>
                <a:spcPct val="20000"/>
              </a:spcBef>
              <a:defRPr sz="3200" b="1">
                <a:solidFill>
                  <a:srgbClr val="3E85C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产品功能</a:t>
            </a: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262578AC-28B2-4200-8C79-15DC7454502C}"/>
              </a:ext>
            </a:extLst>
          </p:cNvPr>
          <p:cNvCxnSpPr>
            <a:cxnSpLocks/>
          </p:cNvCxnSpPr>
          <p:nvPr/>
        </p:nvCxnSpPr>
        <p:spPr>
          <a:xfrm flipV="1">
            <a:off x="5451762" y="96620"/>
            <a:ext cx="0" cy="1464153"/>
          </a:xfrm>
          <a:prstGeom prst="straightConnector1">
            <a:avLst/>
          </a:prstGeom>
          <a:ln w="19050">
            <a:solidFill>
              <a:srgbClr val="BA9DC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60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lmabsuki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978</Words>
  <Application>Microsoft Office PowerPoint</Application>
  <PresentationFormat>宽屏</PresentationFormat>
  <Paragraphs>185</Paragraphs>
  <Slides>15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等线</vt:lpstr>
      <vt:lpstr>宋体</vt:lpstr>
      <vt:lpstr>微软雅黑</vt:lpstr>
      <vt:lpstr>微软雅黑</vt:lpstr>
      <vt:lpstr>Arial</vt:lpstr>
      <vt:lpstr>Calibri</vt:lpstr>
      <vt:lpstr>Eras Demi ITC</vt:lpstr>
      <vt:lpstr>Wingdings</vt:lpstr>
      <vt:lpstr>Lenovo 2015 Template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Fei Fei8 Sun</cp:lastModifiedBy>
  <cp:revision>156</cp:revision>
  <dcterms:created xsi:type="dcterms:W3CDTF">2018-04-14T13:23:08Z</dcterms:created>
  <dcterms:modified xsi:type="dcterms:W3CDTF">2018-07-06T00:18:35Z</dcterms:modified>
</cp:coreProperties>
</file>